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4"/>
  </p:sldMasterIdLst>
  <p:notesMasterIdLst>
    <p:notesMasterId r:id="rId131"/>
  </p:notesMasterIdLst>
  <p:handoutMasterIdLst>
    <p:handoutMasterId r:id="rId132"/>
  </p:handoutMasterIdLst>
  <p:sldIdLst>
    <p:sldId id="322" r:id="rId5"/>
    <p:sldId id="431" r:id="rId6"/>
    <p:sldId id="398" r:id="rId7"/>
    <p:sldId id="432" r:id="rId8"/>
    <p:sldId id="433" r:id="rId9"/>
    <p:sldId id="401" r:id="rId10"/>
    <p:sldId id="496" r:id="rId11"/>
    <p:sldId id="434" r:id="rId12"/>
    <p:sldId id="435" r:id="rId13"/>
    <p:sldId id="629" r:id="rId14"/>
    <p:sldId id="436" r:id="rId15"/>
    <p:sldId id="437" r:id="rId16"/>
    <p:sldId id="497" r:id="rId17"/>
    <p:sldId id="438" r:id="rId18"/>
    <p:sldId id="451" r:id="rId19"/>
    <p:sldId id="452" r:id="rId20"/>
    <p:sldId id="453" r:id="rId21"/>
    <p:sldId id="498" r:id="rId22"/>
    <p:sldId id="460" r:id="rId23"/>
    <p:sldId id="606" r:id="rId24"/>
    <p:sldId id="455" r:id="rId25"/>
    <p:sldId id="456" r:id="rId26"/>
    <p:sldId id="461" r:id="rId27"/>
    <p:sldId id="457" r:id="rId28"/>
    <p:sldId id="458" r:id="rId29"/>
    <p:sldId id="630" r:id="rId30"/>
    <p:sldId id="631" r:id="rId31"/>
    <p:sldId id="459" r:id="rId32"/>
    <p:sldId id="499" r:id="rId33"/>
    <p:sldId id="445" r:id="rId34"/>
    <p:sldId id="464" r:id="rId35"/>
    <p:sldId id="446" r:id="rId36"/>
    <p:sldId id="447" r:id="rId37"/>
    <p:sldId id="465" r:id="rId38"/>
    <p:sldId id="466" r:id="rId39"/>
    <p:sldId id="467" r:id="rId40"/>
    <p:sldId id="500" r:id="rId41"/>
    <p:sldId id="448" r:id="rId42"/>
    <p:sldId id="449" r:id="rId43"/>
    <p:sldId id="468" r:id="rId44"/>
    <p:sldId id="450" r:id="rId45"/>
    <p:sldId id="469" r:id="rId46"/>
    <p:sldId id="505" r:id="rId47"/>
    <p:sldId id="607" r:id="rId48"/>
    <p:sldId id="608" r:id="rId49"/>
    <p:sldId id="622" r:id="rId50"/>
    <p:sldId id="621" r:id="rId51"/>
    <p:sldId id="609" r:id="rId52"/>
    <p:sldId id="610" r:id="rId53"/>
    <p:sldId id="611" r:id="rId54"/>
    <p:sldId id="612" r:id="rId55"/>
    <p:sldId id="613" r:id="rId56"/>
    <p:sldId id="614" r:id="rId57"/>
    <p:sldId id="615" r:id="rId58"/>
    <p:sldId id="616" r:id="rId59"/>
    <p:sldId id="618" r:id="rId60"/>
    <p:sldId id="617" r:id="rId61"/>
    <p:sldId id="619" r:id="rId62"/>
    <p:sldId id="501" r:id="rId63"/>
    <p:sldId id="481" r:id="rId64"/>
    <p:sldId id="484" r:id="rId65"/>
    <p:sldId id="483" r:id="rId66"/>
    <p:sldId id="485" r:id="rId67"/>
    <p:sldId id="486" r:id="rId68"/>
    <p:sldId id="487" r:id="rId69"/>
    <p:sldId id="488" r:id="rId70"/>
    <p:sldId id="502" r:id="rId71"/>
    <p:sldId id="489" r:id="rId72"/>
    <p:sldId id="490" r:id="rId73"/>
    <p:sldId id="492" r:id="rId74"/>
    <p:sldId id="493" r:id="rId75"/>
    <p:sldId id="503" r:id="rId76"/>
    <p:sldId id="504" r:id="rId77"/>
    <p:sldId id="494" r:id="rId78"/>
    <p:sldId id="478" r:id="rId79"/>
    <p:sldId id="479" r:id="rId80"/>
    <p:sldId id="495" r:id="rId81"/>
    <p:sldId id="506" r:id="rId82"/>
    <p:sldId id="507" r:id="rId83"/>
    <p:sldId id="508" r:id="rId84"/>
    <p:sldId id="509" r:id="rId85"/>
    <p:sldId id="590" r:id="rId86"/>
    <p:sldId id="510" r:id="rId87"/>
    <p:sldId id="511" r:id="rId88"/>
    <p:sldId id="512" r:id="rId89"/>
    <p:sldId id="522" r:id="rId90"/>
    <p:sldId id="523" r:id="rId91"/>
    <p:sldId id="524" r:id="rId92"/>
    <p:sldId id="626" r:id="rId93"/>
    <p:sldId id="623" r:id="rId94"/>
    <p:sldId id="624" r:id="rId95"/>
    <p:sldId id="525" r:id="rId96"/>
    <p:sldId id="526" r:id="rId97"/>
    <p:sldId id="527" r:id="rId98"/>
    <p:sldId id="528" r:id="rId99"/>
    <p:sldId id="529" r:id="rId100"/>
    <p:sldId id="530" r:id="rId101"/>
    <p:sldId id="531" r:id="rId102"/>
    <p:sldId id="627" r:id="rId103"/>
    <p:sldId id="533" r:id="rId104"/>
    <p:sldId id="534" r:id="rId105"/>
    <p:sldId id="535" r:id="rId106"/>
    <p:sldId id="536" r:id="rId107"/>
    <p:sldId id="537" r:id="rId108"/>
    <p:sldId id="538" r:id="rId109"/>
    <p:sldId id="539" r:id="rId110"/>
    <p:sldId id="544" r:id="rId111"/>
    <p:sldId id="545" r:id="rId112"/>
    <p:sldId id="546" r:id="rId113"/>
    <p:sldId id="541" r:id="rId114"/>
    <p:sldId id="542" r:id="rId115"/>
    <p:sldId id="632" r:id="rId116"/>
    <p:sldId id="547" r:id="rId117"/>
    <p:sldId id="548" r:id="rId118"/>
    <p:sldId id="549" r:id="rId119"/>
    <p:sldId id="550" r:id="rId120"/>
    <p:sldId id="551" r:id="rId121"/>
    <p:sldId id="554" r:id="rId122"/>
    <p:sldId id="555" r:id="rId123"/>
    <p:sldId id="556" r:id="rId124"/>
    <p:sldId id="557" r:id="rId125"/>
    <p:sldId id="558" r:id="rId126"/>
    <p:sldId id="559" r:id="rId127"/>
    <p:sldId id="560" r:id="rId128"/>
    <p:sldId id="561" r:id="rId129"/>
    <p:sldId id="562" r:id="rId130"/>
  </p:sldIdLst>
  <p:sldSz cx="9144000" cy="6858000" type="screen4x3"/>
  <p:notesSz cx="7099300" cy="10234613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000000"/>
    <a:srgbClr val="0000CC"/>
    <a:srgbClr val="0000FF"/>
    <a:srgbClr val="0033CC"/>
    <a:srgbClr val="A50021"/>
    <a:srgbClr val="000064"/>
    <a:srgbClr val="FF6600"/>
    <a:srgbClr val="00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304279-2B45-49C1-AF1D-ABB677E0C1B0}" v="202" dt="2026-05-12T11:33:20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579" autoAdjust="0"/>
    <p:restoredTop sz="94089" autoAdjust="0"/>
  </p:normalViewPr>
  <p:slideViewPr>
    <p:cSldViewPr>
      <p:cViewPr varScale="1">
        <p:scale>
          <a:sx n="129" d="100"/>
          <a:sy n="129" d="100"/>
        </p:scale>
        <p:origin x="413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550"/>
    </p:cViewPr>
  </p:sorterViewPr>
  <p:notesViewPr>
    <p:cSldViewPr>
      <p:cViewPr varScale="1">
        <p:scale>
          <a:sx n="59" d="100"/>
          <a:sy n="59" d="100"/>
        </p:scale>
        <p:origin x="-3206" y="-67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microsoft.com/office/2015/10/relationships/revisionInfo" Target="revisionInfo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viewProps" Target="viewProp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theme" Target="theme/theme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1.xml"/><Relationship Id="rId1" Type="http://schemas.openxmlformats.org/officeDocument/2006/relationships/slide" Target="slides/slide3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doridis Georgios" userId="fc10acf4-7f06-4378-8de5-e69c7f3a77f8" providerId="ADAL" clId="{CD23E08A-42C4-45F7-988E-D9525A669BDF}"/>
    <pc:docChg chg="addSld delSld modSld">
      <pc:chgData name="Theodoridis Georgios" userId="fc10acf4-7f06-4378-8de5-e69c7f3a77f8" providerId="ADAL" clId="{CD23E08A-42C4-45F7-988E-D9525A669BDF}" dt="2026-05-12T11:33:58.332" v="196" actId="47"/>
      <pc:docMkLst>
        <pc:docMk/>
      </pc:docMkLst>
      <pc:sldChg chg="del">
        <pc:chgData name="Theodoridis Georgios" userId="fc10acf4-7f06-4378-8de5-e69c7f3a77f8" providerId="ADAL" clId="{CD23E08A-42C4-45F7-988E-D9525A669BDF}" dt="2026-05-12T11:13:49.224" v="0" actId="47"/>
        <pc:sldMkLst>
          <pc:docMk/>
          <pc:sldMk cId="0" sldId="513"/>
        </pc:sldMkLst>
      </pc:sldChg>
      <pc:sldChg chg="del">
        <pc:chgData name="Theodoridis Georgios" userId="fc10acf4-7f06-4378-8de5-e69c7f3a77f8" providerId="ADAL" clId="{CD23E08A-42C4-45F7-988E-D9525A669BDF}" dt="2026-05-12T11:13:49.224" v="0" actId="47"/>
        <pc:sldMkLst>
          <pc:docMk/>
          <pc:sldMk cId="0" sldId="514"/>
        </pc:sldMkLst>
      </pc:sldChg>
      <pc:sldChg chg="del">
        <pc:chgData name="Theodoridis Georgios" userId="fc10acf4-7f06-4378-8de5-e69c7f3a77f8" providerId="ADAL" clId="{CD23E08A-42C4-45F7-988E-D9525A669BDF}" dt="2026-05-12T11:13:49.224" v="0" actId="47"/>
        <pc:sldMkLst>
          <pc:docMk/>
          <pc:sldMk cId="0" sldId="515"/>
        </pc:sldMkLst>
      </pc:sldChg>
      <pc:sldChg chg="del">
        <pc:chgData name="Theodoridis Georgios" userId="fc10acf4-7f06-4378-8de5-e69c7f3a77f8" providerId="ADAL" clId="{CD23E08A-42C4-45F7-988E-D9525A669BDF}" dt="2026-05-12T11:13:49.224" v="0" actId="47"/>
        <pc:sldMkLst>
          <pc:docMk/>
          <pc:sldMk cId="0" sldId="516"/>
        </pc:sldMkLst>
      </pc:sldChg>
      <pc:sldChg chg="del">
        <pc:chgData name="Theodoridis Georgios" userId="fc10acf4-7f06-4378-8de5-e69c7f3a77f8" providerId="ADAL" clId="{CD23E08A-42C4-45F7-988E-D9525A669BDF}" dt="2026-05-12T11:13:49.224" v="0" actId="47"/>
        <pc:sldMkLst>
          <pc:docMk/>
          <pc:sldMk cId="0" sldId="517"/>
        </pc:sldMkLst>
      </pc:sldChg>
      <pc:sldChg chg="del">
        <pc:chgData name="Theodoridis Georgios" userId="fc10acf4-7f06-4378-8de5-e69c7f3a77f8" providerId="ADAL" clId="{CD23E08A-42C4-45F7-988E-D9525A669BDF}" dt="2026-05-12T11:13:49.224" v="0" actId="47"/>
        <pc:sldMkLst>
          <pc:docMk/>
          <pc:sldMk cId="0" sldId="518"/>
        </pc:sldMkLst>
      </pc:sldChg>
      <pc:sldChg chg="del">
        <pc:chgData name="Theodoridis Georgios" userId="fc10acf4-7f06-4378-8de5-e69c7f3a77f8" providerId="ADAL" clId="{CD23E08A-42C4-45F7-988E-D9525A669BDF}" dt="2026-05-12T11:13:49.224" v="0" actId="47"/>
        <pc:sldMkLst>
          <pc:docMk/>
          <pc:sldMk cId="0" sldId="519"/>
        </pc:sldMkLst>
      </pc:sldChg>
      <pc:sldChg chg="del">
        <pc:chgData name="Theodoridis Georgios" userId="fc10acf4-7f06-4378-8de5-e69c7f3a77f8" providerId="ADAL" clId="{CD23E08A-42C4-45F7-988E-D9525A669BDF}" dt="2026-05-12T11:13:49.224" v="0" actId="47"/>
        <pc:sldMkLst>
          <pc:docMk/>
          <pc:sldMk cId="0" sldId="520"/>
        </pc:sldMkLst>
      </pc:sldChg>
      <pc:sldChg chg="del">
        <pc:chgData name="Theodoridis Georgios" userId="fc10acf4-7f06-4378-8de5-e69c7f3a77f8" providerId="ADAL" clId="{CD23E08A-42C4-45F7-988E-D9525A669BDF}" dt="2026-05-12T11:13:49.224" v="0" actId="47"/>
        <pc:sldMkLst>
          <pc:docMk/>
          <pc:sldMk cId="0" sldId="521"/>
        </pc:sldMkLst>
      </pc:sldChg>
      <pc:sldChg chg="modSp">
        <pc:chgData name="Theodoridis Georgios" userId="fc10acf4-7f06-4378-8de5-e69c7f3a77f8" providerId="ADAL" clId="{CD23E08A-42C4-45F7-988E-D9525A669BDF}" dt="2026-05-12T11:16:33.054" v="5" actId="6549"/>
        <pc:sldMkLst>
          <pc:docMk/>
          <pc:sldMk cId="0" sldId="522"/>
        </pc:sldMkLst>
        <pc:spChg chg="mod">
          <ac:chgData name="Theodoridis Georgios" userId="fc10acf4-7f06-4378-8de5-e69c7f3a77f8" providerId="ADAL" clId="{CD23E08A-42C4-45F7-988E-D9525A669BDF}" dt="2026-05-12T11:16:33.054" v="5" actId="6549"/>
          <ac:spMkLst>
            <pc:docMk/>
            <pc:sldMk cId="0" sldId="522"/>
            <ac:spMk id="1574915" creationId="{C574B7C2-00FB-461D-A372-CE5ECA716C6E}"/>
          </ac:spMkLst>
        </pc:spChg>
      </pc:sldChg>
      <pc:sldChg chg="modSp">
        <pc:chgData name="Theodoridis Georgios" userId="fc10acf4-7f06-4378-8de5-e69c7f3a77f8" providerId="ADAL" clId="{CD23E08A-42C4-45F7-988E-D9525A669BDF}" dt="2026-05-12T11:17:20.091" v="13" actId="179"/>
        <pc:sldMkLst>
          <pc:docMk/>
          <pc:sldMk cId="0" sldId="523"/>
        </pc:sldMkLst>
        <pc:spChg chg="mod">
          <ac:chgData name="Theodoridis Georgios" userId="fc10acf4-7f06-4378-8de5-e69c7f3a77f8" providerId="ADAL" clId="{CD23E08A-42C4-45F7-988E-D9525A669BDF}" dt="2026-05-12T11:17:20.091" v="13" actId="179"/>
          <ac:spMkLst>
            <pc:docMk/>
            <pc:sldMk cId="0" sldId="523"/>
            <ac:spMk id="136197" creationId="{63A2EB94-5331-4766-A4C7-5CDFC25D9A5D}"/>
          </ac:spMkLst>
        </pc:spChg>
      </pc:sldChg>
      <pc:sldChg chg="modSp">
        <pc:chgData name="Theodoridis Georgios" userId="fc10acf4-7f06-4378-8de5-e69c7f3a77f8" providerId="ADAL" clId="{CD23E08A-42C4-45F7-988E-D9525A669BDF}" dt="2026-05-12T11:19:04.214" v="33" actId="207"/>
        <pc:sldMkLst>
          <pc:docMk/>
          <pc:sldMk cId="0" sldId="524"/>
        </pc:sldMkLst>
        <pc:spChg chg="mod">
          <ac:chgData name="Theodoridis Georgios" userId="fc10acf4-7f06-4378-8de5-e69c7f3a77f8" providerId="ADAL" clId="{CD23E08A-42C4-45F7-988E-D9525A669BDF}" dt="2026-05-12T11:19:04.214" v="33" actId="207"/>
          <ac:spMkLst>
            <pc:docMk/>
            <pc:sldMk cId="0" sldId="524"/>
            <ac:spMk id="137221" creationId="{2907FC94-232B-4E10-B8BE-18AEFA1448D4}"/>
          </ac:spMkLst>
        </pc:spChg>
      </pc:sldChg>
      <pc:sldChg chg="modSp">
        <pc:chgData name="Theodoridis Georgios" userId="fc10acf4-7f06-4378-8de5-e69c7f3a77f8" providerId="ADAL" clId="{CD23E08A-42C4-45F7-988E-D9525A669BDF}" dt="2026-05-12T11:21:09.706" v="54" actId="207"/>
        <pc:sldMkLst>
          <pc:docMk/>
          <pc:sldMk cId="0" sldId="525"/>
        </pc:sldMkLst>
        <pc:spChg chg="mod">
          <ac:chgData name="Theodoridis Georgios" userId="fc10acf4-7f06-4378-8de5-e69c7f3a77f8" providerId="ADAL" clId="{CD23E08A-42C4-45F7-988E-D9525A669BDF}" dt="2026-05-12T11:21:09.706" v="54" actId="207"/>
          <ac:spMkLst>
            <pc:docMk/>
            <pc:sldMk cId="0" sldId="525"/>
            <ac:spMk id="1574915" creationId="{2A6541D5-E0D8-4829-BC45-67C70174DF28}"/>
          </ac:spMkLst>
        </pc:spChg>
      </pc:sldChg>
      <pc:sldChg chg="modSp">
        <pc:chgData name="Theodoridis Georgios" userId="fc10acf4-7f06-4378-8de5-e69c7f3a77f8" providerId="ADAL" clId="{CD23E08A-42C4-45F7-988E-D9525A669BDF}" dt="2026-05-12T11:22:20.407" v="64" actId="113"/>
        <pc:sldMkLst>
          <pc:docMk/>
          <pc:sldMk cId="0" sldId="527"/>
        </pc:sldMkLst>
        <pc:spChg chg="mod">
          <ac:chgData name="Theodoridis Georgios" userId="fc10acf4-7f06-4378-8de5-e69c7f3a77f8" providerId="ADAL" clId="{CD23E08A-42C4-45F7-988E-D9525A669BDF}" dt="2026-05-12T11:22:20.407" v="64" actId="113"/>
          <ac:spMkLst>
            <pc:docMk/>
            <pc:sldMk cId="0" sldId="527"/>
            <ac:spMk id="152580" creationId="{238CA94A-42CD-4A62-B210-C0485F903037}"/>
          </ac:spMkLst>
        </pc:spChg>
      </pc:sldChg>
      <pc:sldChg chg="modSp">
        <pc:chgData name="Theodoridis Georgios" userId="fc10acf4-7f06-4378-8de5-e69c7f3a77f8" providerId="ADAL" clId="{CD23E08A-42C4-45F7-988E-D9525A669BDF}" dt="2026-05-12T11:22:47.223" v="68" actId="207"/>
        <pc:sldMkLst>
          <pc:docMk/>
          <pc:sldMk cId="0" sldId="528"/>
        </pc:sldMkLst>
        <pc:spChg chg="mod">
          <ac:chgData name="Theodoridis Georgios" userId="fc10acf4-7f06-4378-8de5-e69c7f3a77f8" providerId="ADAL" clId="{CD23E08A-42C4-45F7-988E-D9525A669BDF}" dt="2026-05-12T11:22:47.223" v="68" actId="207"/>
          <ac:spMkLst>
            <pc:docMk/>
            <pc:sldMk cId="0" sldId="528"/>
            <ac:spMk id="153603" creationId="{C5CD93CF-CD7E-4FC8-85F0-E09EA70C08BA}"/>
          </ac:spMkLst>
        </pc:spChg>
      </pc:sldChg>
      <pc:sldChg chg="modSp">
        <pc:chgData name="Theodoridis Georgios" userId="fc10acf4-7f06-4378-8de5-e69c7f3a77f8" providerId="ADAL" clId="{CD23E08A-42C4-45F7-988E-D9525A669BDF}" dt="2026-05-12T11:24:12.404" v="85" actId="207"/>
        <pc:sldMkLst>
          <pc:docMk/>
          <pc:sldMk cId="0" sldId="529"/>
        </pc:sldMkLst>
        <pc:spChg chg="mod">
          <ac:chgData name="Theodoridis Georgios" userId="fc10acf4-7f06-4378-8de5-e69c7f3a77f8" providerId="ADAL" clId="{CD23E08A-42C4-45F7-988E-D9525A669BDF}" dt="2026-05-12T11:24:12.404" v="85" actId="207"/>
          <ac:spMkLst>
            <pc:docMk/>
            <pc:sldMk cId="0" sldId="529"/>
            <ac:spMk id="146437" creationId="{384A1415-C107-4BF5-979B-10FEE5D08BFF}"/>
          </ac:spMkLst>
        </pc:spChg>
      </pc:sldChg>
      <pc:sldChg chg="modSp">
        <pc:chgData name="Theodoridis Georgios" userId="fc10acf4-7f06-4378-8de5-e69c7f3a77f8" providerId="ADAL" clId="{CD23E08A-42C4-45F7-988E-D9525A669BDF}" dt="2026-05-12T11:25:11.457" v="97" actId="207"/>
        <pc:sldMkLst>
          <pc:docMk/>
          <pc:sldMk cId="0" sldId="531"/>
        </pc:sldMkLst>
        <pc:spChg chg="mod">
          <ac:chgData name="Theodoridis Georgios" userId="fc10acf4-7f06-4378-8de5-e69c7f3a77f8" providerId="ADAL" clId="{CD23E08A-42C4-45F7-988E-D9525A669BDF}" dt="2026-05-12T11:25:11.457" v="97" actId="207"/>
          <ac:spMkLst>
            <pc:docMk/>
            <pc:sldMk cId="0" sldId="531"/>
            <ac:spMk id="91141" creationId="{1B8F9ADC-2A39-4A61-B761-82DD10E02A57}"/>
          </ac:spMkLst>
        </pc:spChg>
      </pc:sldChg>
      <pc:sldChg chg="modSp">
        <pc:chgData name="Theodoridis Georgios" userId="fc10acf4-7f06-4378-8de5-e69c7f3a77f8" providerId="ADAL" clId="{CD23E08A-42C4-45F7-988E-D9525A669BDF}" dt="2026-05-12T11:26:59.104" v="121" actId="207"/>
        <pc:sldMkLst>
          <pc:docMk/>
          <pc:sldMk cId="0" sldId="533"/>
        </pc:sldMkLst>
        <pc:spChg chg="mod">
          <ac:chgData name="Theodoridis Georgios" userId="fc10acf4-7f06-4378-8de5-e69c7f3a77f8" providerId="ADAL" clId="{CD23E08A-42C4-45F7-988E-D9525A669BDF}" dt="2026-05-12T11:26:59.104" v="121" actId="207"/>
          <ac:spMkLst>
            <pc:docMk/>
            <pc:sldMk cId="0" sldId="533"/>
            <ac:spMk id="159747" creationId="{0037F122-3AC6-4C37-8731-0E6B7FB2239F}"/>
          </ac:spMkLst>
        </pc:spChg>
      </pc:sldChg>
      <pc:sldChg chg="modSp">
        <pc:chgData name="Theodoridis Georgios" userId="fc10acf4-7f06-4378-8de5-e69c7f3a77f8" providerId="ADAL" clId="{CD23E08A-42C4-45F7-988E-D9525A669BDF}" dt="2026-05-12T11:27:36.453" v="129" actId="14100"/>
        <pc:sldMkLst>
          <pc:docMk/>
          <pc:sldMk cId="0" sldId="534"/>
        </pc:sldMkLst>
        <pc:spChg chg="mod">
          <ac:chgData name="Theodoridis Georgios" userId="fc10acf4-7f06-4378-8de5-e69c7f3a77f8" providerId="ADAL" clId="{CD23E08A-42C4-45F7-988E-D9525A669BDF}" dt="2026-05-12T11:27:36.453" v="129" actId="14100"/>
          <ac:spMkLst>
            <pc:docMk/>
            <pc:sldMk cId="0" sldId="534"/>
            <ac:spMk id="160771" creationId="{0F924D53-C4E0-42C6-BE16-28B2BAA99362}"/>
          </ac:spMkLst>
        </pc:spChg>
      </pc:sldChg>
      <pc:sldChg chg="modSp">
        <pc:chgData name="Theodoridis Georgios" userId="fc10acf4-7f06-4378-8de5-e69c7f3a77f8" providerId="ADAL" clId="{CD23E08A-42C4-45F7-988E-D9525A669BDF}" dt="2026-05-12T11:28:09.261" v="137" actId="179"/>
        <pc:sldMkLst>
          <pc:docMk/>
          <pc:sldMk cId="0" sldId="535"/>
        </pc:sldMkLst>
        <pc:spChg chg="mod">
          <ac:chgData name="Theodoridis Georgios" userId="fc10acf4-7f06-4378-8de5-e69c7f3a77f8" providerId="ADAL" clId="{CD23E08A-42C4-45F7-988E-D9525A669BDF}" dt="2026-05-12T11:28:09.261" v="137" actId="179"/>
          <ac:spMkLst>
            <pc:docMk/>
            <pc:sldMk cId="0" sldId="535"/>
            <ac:spMk id="161796" creationId="{8633B20F-ACEA-4202-A8AD-54ED6BDA5C8D}"/>
          </ac:spMkLst>
        </pc:spChg>
      </pc:sldChg>
      <pc:sldChg chg="modSp">
        <pc:chgData name="Theodoridis Georgios" userId="fc10acf4-7f06-4378-8de5-e69c7f3a77f8" providerId="ADAL" clId="{CD23E08A-42C4-45F7-988E-D9525A669BDF}" dt="2026-05-12T11:28:47.737" v="144" actId="207"/>
        <pc:sldMkLst>
          <pc:docMk/>
          <pc:sldMk cId="0" sldId="536"/>
        </pc:sldMkLst>
        <pc:spChg chg="mod">
          <ac:chgData name="Theodoridis Georgios" userId="fc10acf4-7f06-4378-8de5-e69c7f3a77f8" providerId="ADAL" clId="{CD23E08A-42C4-45F7-988E-D9525A669BDF}" dt="2026-05-12T11:28:47.737" v="144" actId="207"/>
          <ac:spMkLst>
            <pc:docMk/>
            <pc:sldMk cId="0" sldId="536"/>
            <ac:spMk id="154629" creationId="{71BD3871-7FEB-4592-B68C-3BF059220AEF}"/>
          </ac:spMkLst>
        </pc:spChg>
      </pc:sldChg>
      <pc:sldChg chg="modSp">
        <pc:chgData name="Theodoridis Georgios" userId="fc10acf4-7f06-4378-8de5-e69c7f3a77f8" providerId="ADAL" clId="{CD23E08A-42C4-45F7-988E-D9525A669BDF}" dt="2026-05-12T11:29:20.023" v="150" actId="207"/>
        <pc:sldMkLst>
          <pc:docMk/>
          <pc:sldMk cId="0" sldId="537"/>
        </pc:sldMkLst>
        <pc:spChg chg="mod">
          <ac:chgData name="Theodoridis Georgios" userId="fc10acf4-7f06-4378-8de5-e69c7f3a77f8" providerId="ADAL" clId="{CD23E08A-42C4-45F7-988E-D9525A669BDF}" dt="2026-05-12T11:29:20.023" v="150" actId="207"/>
          <ac:spMkLst>
            <pc:docMk/>
            <pc:sldMk cId="0" sldId="537"/>
            <ac:spMk id="155653" creationId="{9BB3BD5A-EA0E-4B13-8671-6FA6938C9A4A}"/>
          </ac:spMkLst>
        </pc:spChg>
      </pc:sldChg>
      <pc:sldChg chg="modSp">
        <pc:chgData name="Theodoridis Georgios" userId="fc10acf4-7f06-4378-8de5-e69c7f3a77f8" providerId="ADAL" clId="{CD23E08A-42C4-45F7-988E-D9525A669BDF}" dt="2026-05-12T11:30:11.947" v="157" actId="207"/>
        <pc:sldMkLst>
          <pc:docMk/>
          <pc:sldMk cId="0" sldId="538"/>
        </pc:sldMkLst>
        <pc:spChg chg="mod">
          <ac:chgData name="Theodoridis Georgios" userId="fc10acf4-7f06-4378-8de5-e69c7f3a77f8" providerId="ADAL" clId="{CD23E08A-42C4-45F7-988E-D9525A669BDF}" dt="2026-05-12T11:30:11.947" v="157" actId="207"/>
          <ac:spMkLst>
            <pc:docMk/>
            <pc:sldMk cId="0" sldId="538"/>
            <ac:spMk id="164867" creationId="{7B23E799-3798-492C-A177-A7E757870961}"/>
          </ac:spMkLst>
        </pc:spChg>
      </pc:sldChg>
      <pc:sldChg chg="modSp modAnim">
        <pc:chgData name="Theodoridis Georgios" userId="fc10acf4-7f06-4378-8de5-e69c7f3a77f8" providerId="ADAL" clId="{CD23E08A-42C4-45F7-988E-D9525A669BDF}" dt="2026-05-12T11:30:46.249" v="167" actId="207"/>
        <pc:sldMkLst>
          <pc:docMk/>
          <pc:sldMk cId="0" sldId="539"/>
        </pc:sldMkLst>
        <pc:spChg chg="mod">
          <ac:chgData name="Theodoridis Georgios" userId="fc10acf4-7f06-4378-8de5-e69c7f3a77f8" providerId="ADAL" clId="{CD23E08A-42C4-45F7-988E-D9525A669BDF}" dt="2026-05-12T11:30:46.249" v="167" actId="207"/>
          <ac:spMkLst>
            <pc:docMk/>
            <pc:sldMk cId="0" sldId="539"/>
            <ac:spMk id="165891" creationId="{482AB271-E5A2-4AF4-9B95-79C0C747D2A1}"/>
          </ac:spMkLst>
        </pc:spChg>
      </pc:sldChg>
      <pc:sldChg chg="del mod modShow">
        <pc:chgData name="Theodoridis Georgios" userId="fc10acf4-7f06-4378-8de5-e69c7f3a77f8" providerId="ADAL" clId="{CD23E08A-42C4-45F7-988E-D9525A669BDF}" dt="2026-05-12T11:33:58.332" v="196" actId="47"/>
        <pc:sldMkLst>
          <pc:docMk/>
          <pc:sldMk cId="0" sldId="540"/>
        </pc:sldMkLst>
      </pc:sldChg>
      <pc:sldChg chg="mod modShow">
        <pc:chgData name="Theodoridis Georgios" userId="fc10acf4-7f06-4378-8de5-e69c7f3a77f8" providerId="ADAL" clId="{CD23E08A-42C4-45F7-988E-D9525A669BDF}" dt="2026-05-12T11:33:38.580" v="194" actId="729"/>
        <pc:sldMkLst>
          <pc:docMk/>
          <pc:sldMk cId="0" sldId="541"/>
        </pc:sldMkLst>
      </pc:sldChg>
      <pc:sldChg chg="mod modShow">
        <pc:chgData name="Theodoridis Georgios" userId="fc10acf4-7f06-4378-8de5-e69c7f3a77f8" providerId="ADAL" clId="{CD23E08A-42C4-45F7-988E-D9525A669BDF}" dt="2026-05-12T11:33:38.580" v="194" actId="729"/>
        <pc:sldMkLst>
          <pc:docMk/>
          <pc:sldMk cId="0" sldId="542"/>
        </pc:sldMkLst>
      </pc:sldChg>
      <pc:sldChg chg="del">
        <pc:chgData name="Theodoridis Georgios" userId="fc10acf4-7f06-4378-8de5-e69c7f3a77f8" providerId="ADAL" clId="{CD23E08A-42C4-45F7-988E-D9525A669BDF}" dt="2026-05-12T11:31:13.056" v="168" actId="2696"/>
        <pc:sldMkLst>
          <pc:docMk/>
          <pc:sldMk cId="0" sldId="544"/>
        </pc:sldMkLst>
      </pc:sldChg>
      <pc:sldChg chg="modSp add">
        <pc:chgData name="Theodoridis Georgios" userId="fc10acf4-7f06-4378-8de5-e69c7f3a77f8" providerId="ADAL" clId="{CD23E08A-42C4-45F7-988E-D9525A669BDF}" dt="2026-05-12T11:32:00.083" v="178" actId="207"/>
        <pc:sldMkLst>
          <pc:docMk/>
          <pc:sldMk cId="1364944128" sldId="544"/>
        </pc:sldMkLst>
        <pc:spChg chg="mod">
          <ac:chgData name="Theodoridis Georgios" userId="fc10acf4-7f06-4378-8de5-e69c7f3a77f8" providerId="ADAL" clId="{CD23E08A-42C4-45F7-988E-D9525A669BDF}" dt="2026-05-12T11:32:00.083" v="178" actId="207"/>
          <ac:spMkLst>
            <pc:docMk/>
            <pc:sldMk cId="1364944128" sldId="544"/>
            <ac:spMk id="173059" creationId="{FD8A2CB5-5562-4571-82BF-4E39CB193478}"/>
          </ac:spMkLst>
        </pc:spChg>
      </pc:sldChg>
      <pc:sldChg chg="del">
        <pc:chgData name="Theodoridis Georgios" userId="fc10acf4-7f06-4378-8de5-e69c7f3a77f8" providerId="ADAL" clId="{CD23E08A-42C4-45F7-988E-D9525A669BDF}" dt="2026-05-12T11:31:13.056" v="168" actId="2696"/>
        <pc:sldMkLst>
          <pc:docMk/>
          <pc:sldMk cId="0" sldId="545"/>
        </pc:sldMkLst>
      </pc:sldChg>
      <pc:sldChg chg="modSp add">
        <pc:chgData name="Theodoridis Georgios" userId="fc10acf4-7f06-4378-8de5-e69c7f3a77f8" providerId="ADAL" clId="{CD23E08A-42C4-45F7-988E-D9525A669BDF}" dt="2026-05-12T11:32:50.574" v="187" actId="207"/>
        <pc:sldMkLst>
          <pc:docMk/>
          <pc:sldMk cId="112649278" sldId="545"/>
        </pc:sldMkLst>
        <pc:spChg chg="mod">
          <ac:chgData name="Theodoridis Georgios" userId="fc10acf4-7f06-4378-8de5-e69c7f3a77f8" providerId="ADAL" clId="{CD23E08A-42C4-45F7-988E-D9525A669BDF}" dt="2026-05-12T11:32:50.574" v="187" actId="207"/>
          <ac:spMkLst>
            <pc:docMk/>
            <pc:sldMk cId="112649278" sldId="545"/>
            <ac:spMk id="174083" creationId="{60E34CC9-C21C-4FC1-9617-7D990EA3FB53}"/>
          </ac:spMkLst>
        </pc:spChg>
      </pc:sldChg>
      <pc:sldChg chg="del">
        <pc:chgData name="Theodoridis Georgios" userId="fc10acf4-7f06-4378-8de5-e69c7f3a77f8" providerId="ADAL" clId="{CD23E08A-42C4-45F7-988E-D9525A669BDF}" dt="2026-05-12T11:31:13.056" v="168" actId="2696"/>
        <pc:sldMkLst>
          <pc:docMk/>
          <pc:sldMk cId="0" sldId="546"/>
        </pc:sldMkLst>
      </pc:sldChg>
      <pc:sldChg chg="modSp add">
        <pc:chgData name="Theodoridis Georgios" userId="fc10acf4-7f06-4378-8de5-e69c7f3a77f8" providerId="ADAL" clId="{CD23E08A-42C4-45F7-988E-D9525A669BDF}" dt="2026-05-12T11:33:20.062" v="193" actId="207"/>
        <pc:sldMkLst>
          <pc:docMk/>
          <pc:sldMk cId="3076669774" sldId="546"/>
        </pc:sldMkLst>
        <pc:spChg chg="mod">
          <ac:chgData name="Theodoridis Georgios" userId="fc10acf4-7f06-4378-8de5-e69c7f3a77f8" providerId="ADAL" clId="{CD23E08A-42C4-45F7-988E-D9525A669BDF}" dt="2026-05-12T11:33:20.062" v="193" actId="207"/>
          <ac:spMkLst>
            <pc:docMk/>
            <pc:sldMk cId="3076669774" sldId="546"/>
            <ac:spMk id="165893" creationId="{59E313B6-0A5C-467C-99B7-9FD5D2D75E3A}"/>
          </ac:spMkLst>
        </pc:spChg>
      </pc:sldChg>
      <pc:sldChg chg="del">
        <pc:chgData name="Theodoridis Georgios" userId="fc10acf4-7f06-4378-8de5-e69c7f3a77f8" providerId="ADAL" clId="{CD23E08A-42C4-45F7-988E-D9525A669BDF}" dt="2026-05-12T11:15:56.955" v="2" actId="47"/>
        <pc:sldMkLst>
          <pc:docMk/>
          <pc:sldMk cId="0" sldId="552"/>
        </pc:sldMkLst>
      </pc:sldChg>
      <pc:sldChg chg="del">
        <pc:chgData name="Theodoridis Georgios" userId="fc10acf4-7f06-4378-8de5-e69c7f3a77f8" providerId="ADAL" clId="{CD23E08A-42C4-45F7-988E-D9525A669BDF}" dt="2026-05-12T11:15:56.955" v="2" actId="47"/>
        <pc:sldMkLst>
          <pc:docMk/>
          <pc:sldMk cId="0" sldId="553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63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64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65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66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67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68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69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70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71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72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73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74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75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76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77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78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79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80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81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82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83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84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85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86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87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88"/>
        </pc:sldMkLst>
      </pc:sldChg>
      <pc:sldChg chg="del">
        <pc:chgData name="Theodoridis Georgios" userId="fc10acf4-7f06-4378-8de5-e69c7f3a77f8" providerId="ADAL" clId="{CD23E08A-42C4-45F7-988E-D9525A669BDF}" dt="2026-05-12T11:14:41.163" v="1" actId="47"/>
        <pc:sldMkLst>
          <pc:docMk/>
          <pc:sldMk cId="0" sldId="589"/>
        </pc:sldMkLst>
      </pc:sldChg>
      <pc:sldChg chg="modSp">
        <pc:chgData name="Theodoridis Georgios" userId="fc10acf4-7f06-4378-8de5-e69c7f3a77f8" providerId="ADAL" clId="{CD23E08A-42C4-45F7-988E-D9525A669BDF}" dt="2026-05-12T11:20:27.261" v="47" actId="207"/>
        <pc:sldMkLst>
          <pc:docMk/>
          <pc:sldMk cId="0" sldId="623"/>
        </pc:sldMkLst>
        <pc:spChg chg="mod">
          <ac:chgData name="Theodoridis Georgios" userId="fc10acf4-7f06-4378-8de5-e69c7f3a77f8" providerId="ADAL" clId="{CD23E08A-42C4-45F7-988E-D9525A669BDF}" dt="2026-05-12T11:20:27.261" v="47" actId="207"/>
          <ac:spMkLst>
            <pc:docMk/>
            <pc:sldMk cId="0" sldId="623"/>
            <ac:spMk id="183299" creationId="{54CF0ABF-689A-4614-8872-DE09948602E5}"/>
          </ac:spMkLst>
        </pc:spChg>
      </pc:sldChg>
      <pc:sldChg chg="modSp">
        <pc:chgData name="Theodoridis Georgios" userId="fc10acf4-7f06-4378-8de5-e69c7f3a77f8" providerId="ADAL" clId="{CD23E08A-42C4-45F7-988E-D9525A669BDF}" dt="2026-05-12T11:20:54.001" v="51" actId="207"/>
        <pc:sldMkLst>
          <pc:docMk/>
          <pc:sldMk cId="0" sldId="624"/>
        </pc:sldMkLst>
        <pc:spChg chg="mod">
          <ac:chgData name="Theodoridis Georgios" userId="fc10acf4-7f06-4378-8de5-e69c7f3a77f8" providerId="ADAL" clId="{CD23E08A-42C4-45F7-988E-D9525A669BDF}" dt="2026-05-12T11:20:54.001" v="51" actId="207"/>
          <ac:spMkLst>
            <pc:docMk/>
            <pc:sldMk cId="0" sldId="624"/>
            <ac:spMk id="140293" creationId="{996D7F3F-6B1C-41AE-85FB-3090541EE485}"/>
          </ac:spMkLst>
        </pc:spChg>
      </pc:sldChg>
      <pc:sldChg chg="modSp">
        <pc:chgData name="Theodoridis Georgios" userId="fc10acf4-7f06-4378-8de5-e69c7f3a77f8" providerId="ADAL" clId="{CD23E08A-42C4-45F7-988E-D9525A669BDF}" dt="2026-05-12T11:19:44.109" v="41" actId="179"/>
        <pc:sldMkLst>
          <pc:docMk/>
          <pc:sldMk cId="0" sldId="626"/>
        </pc:sldMkLst>
        <pc:spChg chg="mod">
          <ac:chgData name="Theodoridis Georgios" userId="fc10acf4-7f06-4378-8de5-e69c7f3a77f8" providerId="ADAL" clId="{CD23E08A-42C4-45F7-988E-D9525A669BDF}" dt="2026-05-12T11:19:44.109" v="41" actId="179"/>
          <ac:spMkLst>
            <pc:docMk/>
            <pc:sldMk cId="0" sldId="626"/>
            <ac:spMk id="182276" creationId="{8B43F7AA-4609-4663-9204-5B8427338931}"/>
          </ac:spMkLst>
        </pc:spChg>
      </pc:sldChg>
      <pc:sldChg chg="modSp">
        <pc:chgData name="Theodoridis Georgios" userId="fc10acf4-7f06-4378-8de5-e69c7f3a77f8" providerId="ADAL" clId="{CD23E08A-42C4-45F7-988E-D9525A669BDF}" dt="2026-05-12T11:26:12.362" v="111" actId="207"/>
        <pc:sldMkLst>
          <pc:docMk/>
          <pc:sldMk cId="0" sldId="627"/>
        </pc:sldMkLst>
        <pc:spChg chg="mod">
          <ac:chgData name="Theodoridis Georgios" userId="fc10acf4-7f06-4378-8de5-e69c7f3a77f8" providerId="ADAL" clId="{CD23E08A-42C4-45F7-988E-D9525A669BDF}" dt="2026-05-12T11:26:12.362" v="111" actId="207"/>
          <ac:spMkLst>
            <pc:docMk/>
            <pc:sldMk cId="0" sldId="627"/>
            <ac:spMk id="91141" creationId="{A9381C01-1F59-437F-B058-D0B1624C6676}"/>
          </ac:spMkLst>
        </pc:spChg>
      </pc:sldChg>
      <pc:sldChg chg="mod modShow">
        <pc:chgData name="Theodoridis Georgios" userId="fc10acf4-7f06-4378-8de5-e69c7f3a77f8" providerId="ADAL" clId="{CD23E08A-42C4-45F7-988E-D9525A669BDF}" dt="2026-05-12T11:33:38.580" v="194" actId="729"/>
        <pc:sldMkLst>
          <pc:docMk/>
          <pc:sldMk cId="3281375261" sldId="63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F8DFC25D-DD12-4C6B-B765-B8EF00EC76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2C0ECD7F-D359-43FA-900C-E28924893A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4" name="Rectangle 4">
            <a:extLst>
              <a:ext uri="{FF2B5EF4-FFF2-40B4-BE49-F238E27FC236}">
                <a16:creationId xmlns:a16="http://schemas.microsoft.com/office/drawing/2014/main" id="{41BAD6E8-5778-4F42-9BE6-7087FB66524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83D55F07-5A7A-4E73-8D1B-5FB03565CB8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/>
            </a:lvl1pPr>
          </a:lstStyle>
          <a:p>
            <a:pPr>
              <a:defRPr/>
            </a:pPr>
            <a:fld id="{BB4AC08F-95F2-497C-AFAA-9459CAEA345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4AFC1D04-4D55-45C0-8914-5E712D9D48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429476FF-3E1F-40F9-9E6B-0CD06FBBFE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4B2246D-EE2B-44FD-8F7E-76CC44A2BB6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42A56D91-E4D9-4016-86A3-C5AF9B47CC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51F9ABD6-F4DA-47DA-8958-F49E49AF3B2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D1A4D128-36CC-4CDB-B94A-8DBA9A6F33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/>
            </a:lvl1pPr>
          </a:lstStyle>
          <a:p>
            <a:pPr>
              <a:defRPr/>
            </a:pPr>
            <a:fld id="{5712215D-B6C4-4A85-B20F-460DDA9D4D0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2F8B626D-03AD-4DE5-B511-8C84347411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936C6C-0033-4A01-93F5-9D0F2DDDBAE3}" type="slidenum">
              <a:rPr lang="el-GR" altLang="el-GR" sz="1300" smtClean="0"/>
              <a:pPr>
                <a:spcBef>
                  <a:spcPct val="0"/>
                </a:spcBef>
              </a:pPr>
              <a:t>2</a:t>
            </a:fld>
            <a:endParaRPr lang="el-GR" altLang="el-GR" sz="13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35812A7-32B4-44F9-A39E-BBB26B1BDD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E29C9E-F5CC-406A-81FB-14F1F16E2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B80140E-B872-4F6A-BA65-F475D1C106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0099EC-AFC5-4108-A296-EAED3A4E8395}" type="slidenum">
              <a:rPr lang="el-GR" altLang="el-GR" sz="1300" smtClean="0"/>
              <a:pPr>
                <a:spcBef>
                  <a:spcPct val="0"/>
                </a:spcBef>
              </a:pPr>
              <a:t>17</a:t>
            </a:fld>
            <a:endParaRPr lang="el-GR" altLang="el-GR" sz="13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15E42B9-31D0-45AE-8FA2-C8F381F685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707EEA6-046F-4A45-82C4-671859C9C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86F0EC20-97E9-4E3B-B98D-7231B388F7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07576A-06B7-4811-9134-52EC51F18705}" type="slidenum">
              <a:rPr lang="el-GR" altLang="el-GR" sz="1300" smtClean="0"/>
              <a:pPr>
                <a:spcBef>
                  <a:spcPct val="0"/>
                </a:spcBef>
              </a:pPr>
              <a:t>18</a:t>
            </a:fld>
            <a:endParaRPr lang="el-GR" altLang="el-GR" sz="13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9CD8C79-A21A-453E-99A8-1393BC15C5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057144A-B064-40EC-B741-962B056E4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4D1DDE4-9848-4FC7-9C82-90DC57D6F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4ED2EE-22E9-4440-957E-86773855F048}" type="slidenum">
              <a:rPr lang="el-GR" altLang="el-GR" sz="1300" smtClean="0"/>
              <a:pPr>
                <a:spcBef>
                  <a:spcPct val="0"/>
                </a:spcBef>
              </a:pPr>
              <a:t>20</a:t>
            </a:fld>
            <a:endParaRPr lang="el-GR" altLang="el-GR" sz="13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958ECEF-6C28-45B1-9121-7C5EB5213D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181409D-0BD6-4F63-9770-76CFE44B7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FBA588E-C743-4154-8044-3783A4DF51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0DCA7B-1183-49D8-867A-8967AAB255AA}" type="slidenum">
              <a:rPr lang="el-GR" altLang="el-GR" sz="1300" smtClean="0"/>
              <a:pPr>
                <a:spcBef>
                  <a:spcPct val="0"/>
                </a:spcBef>
              </a:pPr>
              <a:t>21</a:t>
            </a:fld>
            <a:endParaRPr lang="el-GR" altLang="el-GR" sz="13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5CBE3EB-1C65-4F17-8196-BAC8FA75CE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40FFEAD-0018-4E8F-8455-6F956FC07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094E0107-5BE3-49DE-AD5A-945E219B8E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A63CE6-2F96-41B1-BB63-F244203BFDDD}" type="slidenum">
              <a:rPr lang="el-GR" altLang="el-GR" sz="1300" smtClean="0"/>
              <a:pPr>
                <a:spcBef>
                  <a:spcPct val="0"/>
                </a:spcBef>
              </a:pPr>
              <a:t>22</a:t>
            </a:fld>
            <a:endParaRPr lang="el-GR" altLang="el-GR" sz="13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2F24BA3-55FF-4071-85E8-C7B79D3C73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1A9DA37-B4DE-409B-8B44-B6691D86F3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644E2C1-94A1-431C-AC68-027F907C1E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E199C7-1AD8-4908-B1E6-3255E13EB814}" type="slidenum">
              <a:rPr lang="el-GR" altLang="el-GR" sz="1300" smtClean="0"/>
              <a:pPr>
                <a:spcBef>
                  <a:spcPct val="0"/>
                </a:spcBef>
              </a:pPr>
              <a:t>24</a:t>
            </a:fld>
            <a:endParaRPr lang="el-GR" altLang="el-GR" sz="13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1C4A77C-DBDD-4E0B-962C-FA4A960E62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A954983-FD28-41DE-8D3E-921F208C7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90FD61F-26EE-4487-A248-C64A74021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133529-38C4-4050-B78C-7846952505D9}" type="slidenum">
              <a:rPr lang="el-GR" altLang="el-GR" sz="1300" smtClean="0"/>
              <a:pPr>
                <a:spcBef>
                  <a:spcPct val="0"/>
                </a:spcBef>
              </a:pPr>
              <a:t>25</a:t>
            </a:fld>
            <a:endParaRPr lang="el-GR" altLang="el-GR" sz="13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54B428A-9E7B-4E45-B876-2892985B3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D87F9C8-B2E3-4252-9913-F64E36A7E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90FD61F-26EE-4487-A248-C64A74021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133529-38C4-4050-B78C-7846952505D9}" type="slidenum">
              <a:rPr lang="el-GR" altLang="el-GR" sz="1300" smtClean="0"/>
              <a:pPr>
                <a:spcBef>
                  <a:spcPct val="0"/>
                </a:spcBef>
              </a:pPr>
              <a:t>26</a:t>
            </a:fld>
            <a:endParaRPr lang="el-GR" altLang="el-GR" sz="13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54B428A-9E7B-4E45-B876-2892985B3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D87F9C8-B2E3-4252-9913-F64E36A7E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76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90FD61F-26EE-4487-A248-C64A74021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133529-38C4-4050-B78C-7846952505D9}" type="slidenum">
              <a:rPr lang="el-GR" altLang="el-GR" sz="1300" smtClean="0"/>
              <a:pPr>
                <a:spcBef>
                  <a:spcPct val="0"/>
                </a:spcBef>
              </a:pPr>
              <a:t>27</a:t>
            </a:fld>
            <a:endParaRPr lang="el-GR" altLang="el-GR" sz="13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54B428A-9E7B-4E45-B876-2892985B3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D87F9C8-B2E3-4252-9913-F64E36A7E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70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E3D14F35-DF5B-4C8F-B828-2DAC1C6D35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DBF004-2491-49E1-98AF-C63A001661B1}" type="slidenum">
              <a:rPr lang="el-GR" altLang="el-GR" sz="1300" smtClean="0"/>
              <a:pPr>
                <a:spcBef>
                  <a:spcPct val="0"/>
                </a:spcBef>
              </a:pPr>
              <a:t>28</a:t>
            </a:fld>
            <a:endParaRPr lang="el-GR" altLang="el-GR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BF56B0B-843E-4FE8-9038-617162B3F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2B3D5BD-5FC2-4639-9597-5B349E050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147FDBB6-BEC4-4CAE-A3C5-6B30C55E77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C2AD13-2005-4E55-87AF-5320050266E2}" type="slidenum">
              <a:rPr lang="el-GR" altLang="el-GR" sz="1300" smtClean="0"/>
              <a:pPr>
                <a:spcBef>
                  <a:spcPct val="0"/>
                </a:spcBef>
              </a:pPr>
              <a:t>3</a:t>
            </a:fld>
            <a:endParaRPr lang="el-GR" altLang="el-GR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D4258BD-D6BB-49AA-BC20-F7AF8F7F63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2E26BE8-BD6C-4650-B294-AB687F36D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306ED6B-25CD-4222-BF99-911A21A69C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53498A-9CE8-444E-AEE3-CB7559F79D57}" type="slidenum">
              <a:rPr lang="el-GR" altLang="el-GR" sz="1300" smtClean="0"/>
              <a:pPr>
                <a:spcBef>
                  <a:spcPct val="0"/>
                </a:spcBef>
              </a:pPr>
              <a:t>29</a:t>
            </a:fld>
            <a:endParaRPr lang="el-GR" altLang="el-GR" sz="13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ABC21F4-C2CC-49F7-8808-7C617DEE9F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6752A8C-2477-4C55-9A7C-6BFBD132F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B600429B-9D7C-4879-BE30-EF46C8EB9A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D3EBF0-9178-4EAB-A117-5C0C8D39F126}" type="slidenum">
              <a:rPr lang="el-GR" altLang="el-GR" sz="1300" smtClean="0"/>
              <a:pPr>
                <a:spcBef>
                  <a:spcPct val="0"/>
                </a:spcBef>
              </a:pPr>
              <a:t>30</a:t>
            </a:fld>
            <a:endParaRPr lang="el-GR" altLang="el-GR" sz="13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10099C8-6358-481C-83B3-903F545BC8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BF58BCF7-E67C-4C89-91A0-FBD723B3B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FE095487-FA5C-4C74-9D53-D8DDE62A4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8A30E9-729C-4A6E-B146-47C64F152F23}" type="slidenum">
              <a:rPr lang="el-GR" altLang="el-GR" sz="1300" smtClean="0"/>
              <a:pPr>
                <a:spcBef>
                  <a:spcPct val="0"/>
                </a:spcBef>
              </a:pPr>
              <a:t>31</a:t>
            </a:fld>
            <a:endParaRPr lang="el-GR" altLang="el-GR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4EBDF9E-D378-49B4-8F9A-3A12B28530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947DAAD9-8444-4EF7-AAAB-9352182D5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3AB6346-F3BB-4072-9C1F-76FD4A524E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595F26-03C0-419A-8392-28BCB91CBFEE}" type="slidenum">
              <a:rPr lang="el-GR" altLang="el-GR" sz="1300" smtClean="0"/>
              <a:pPr>
                <a:spcBef>
                  <a:spcPct val="0"/>
                </a:spcBef>
              </a:pPr>
              <a:t>32</a:t>
            </a:fld>
            <a:endParaRPr lang="el-GR" altLang="el-GR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D94D36FA-E904-42A6-BA72-0B38CD9B1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30601CE6-A598-4995-864E-4F055FB18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565CD1B7-C83E-4C57-A8EA-556F2BCFBE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54C4EB-D671-4AC9-AE4B-006517D677C9}" type="slidenum">
              <a:rPr lang="el-GR" altLang="el-GR" sz="1300" smtClean="0"/>
              <a:pPr>
                <a:spcBef>
                  <a:spcPct val="0"/>
                </a:spcBef>
              </a:pPr>
              <a:t>33</a:t>
            </a:fld>
            <a:endParaRPr lang="el-GR" altLang="el-GR" sz="13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E63800E-9541-408B-BD0B-F3490879CB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6145432B-4704-412C-B9AF-7742AFA74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BF6340B7-2AF1-45AB-AEBB-9D73941677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2EDC03-4FA4-4E4A-9477-59EEB51EE348}" type="slidenum">
              <a:rPr lang="el-GR" altLang="el-GR" sz="1300" smtClean="0"/>
              <a:pPr>
                <a:spcBef>
                  <a:spcPct val="0"/>
                </a:spcBef>
              </a:pPr>
              <a:t>37</a:t>
            </a:fld>
            <a:endParaRPr lang="el-GR" altLang="el-GR" sz="13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610FDAD5-268B-4C12-A938-5215EC3CC5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754C3CE-151F-4E0B-A54C-5F3BA02BC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4E2B9E59-68F2-475B-955D-0C06784AE7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0375B6-2D44-41F2-9774-D8617780DA2A}" type="slidenum">
              <a:rPr lang="el-GR" altLang="el-GR" sz="1300" smtClean="0"/>
              <a:pPr>
                <a:spcBef>
                  <a:spcPct val="0"/>
                </a:spcBef>
              </a:pPr>
              <a:t>38</a:t>
            </a:fld>
            <a:endParaRPr lang="el-GR" altLang="el-GR" sz="13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2623FB3-CC4C-4915-9A41-BCD3F0A8EB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0CA3D3C5-9A52-4FA4-9131-7B7AA8264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4C6C564F-905A-4A92-8A37-72CD3BB183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7AE8A3-719B-4F0A-9BED-03DA75117378}" type="slidenum">
              <a:rPr lang="el-GR" altLang="el-GR" sz="1300" smtClean="0"/>
              <a:pPr>
                <a:spcBef>
                  <a:spcPct val="0"/>
                </a:spcBef>
              </a:pPr>
              <a:t>39</a:t>
            </a:fld>
            <a:endParaRPr lang="el-GR" altLang="el-GR" sz="13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ABA13A86-19F5-4913-9962-34B6299E3C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3EA21A6C-C267-4E6C-99BE-E24BC7EE0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D0B0117E-8019-41FE-BE18-149FE1D5FD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97A028-8314-4FC6-96E9-8176F850197B}" type="slidenum">
              <a:rPr lang="el-GR" altLang="el-GR" sz="1300" smtClean="0"/>
              <a:pPr>
                <a:spcBef>
                  <a:spcPct val="0"/>
                </a:spcBef>
              </a:pPr>
              <a:t>40</a:t>
            </a:fld>
            <a:endParaRPr lang="el-GR" altLang="el-GR" sz="13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64254F02-FC66-443A-A91C-6DB1FC266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75A8895-2D39-460F-9A1B-C48FEBA82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22F6F156-F5B3-4F72-AF89-43A9CA7248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2FE1FC-DC82-4659-A72D-0518D4CAC087}" type="slidenum">
              <a:rPr lang="el-GR" altLang="el-GR" sz="1300" smtClean="0"/>
              <a:pPr>
                <a:spcBef>
                  <a:spcPct val="0"/>
                </a:spcBef>
              </a:pPr>
              <a:t>41</a:t>
            </a:fld>
            <a:endParaRPr lang="el-GR" altLang="el-GR" sz="13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9FC243A4-0028-4474-B293-818F39702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4A27468E-147B-411A-8F57-3DE96F841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73F5CAF-8BF4-4747-85D2-55853C132E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492998-F33B-463B-8E51-F22D5F157F22}" type="slidenum">
              <a:rPr lang="el-GR" altLang="el-GR" sz="1300" smtClean="0"/>
              <a:pPr>
                <a:spcBef>
                  <a:spcPct val="0"/>
                </a:spcBef>
              </a:pPr>
              <a:t>6</a:t>
            </a:fld>
            <a:endParaRPr lang="el-GR" altLang="el-GR" sz="13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275C488-D5AF-4CE2-954C-2BD542C5F7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7F87463-B19E-480E-AF86-1D11C42FD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252AD8F8-1774-4E18-9716-F7E3C84536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67CC74-4A45-40DC-ABF9-D945C139DAB8}" type="slidenum">
              <a:rPr lang="el-GR" altLang="el-GR" sz="1300" smtClean="0"/>
              <a:pPr>
                <a:spcBef>
                  <a:spcPct val="0"/>
                </a:spcBef>
              </a:pPr>
              <a:t>42</a:t>
            </a:fld>
            <a:endParaRPr lang="el-GR" altLang="el-GR" sz="13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78859C89-846B-4E33-8C29-41EDB5658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72E8D82F-2B19-4DE0-BDD2-A2876EAC1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C82777B2-18AE-44EB-B127-258D82C6B9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AFA314-318A-4BBD-BD7B-01A4BA80BB5E}" type="slidenum">
              <a:rPr lang="el-GR" altLang="el-GR" sz="1300" smtClean="0"/>
              <a:pPr>
                <a:spcBef>
                  <a:spcPct val="0"/>
                </a:spcBef>
              </a:pPr>
              <a:t>59</a:t>
            </a:fld>
            <a:endParaRPr lang="el-GR" altLang="el-GR" sz="13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860D6A4A-34F7-4F97-9DC2-55470F0934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EC9991EC-C871-4B13-8655-738C87F60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7FF054DB-0F79-472E-AC02-9314C5FA68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667490-14E9-4807-8227-8E020F841430}" type="slidenum">
              <a:rPr lang="el-GR" altLang="el-GR" sz="1300" smtClean="0"/>
              <a:pPr>
                <a:spcBef>
                  <a:spcPct val="0"/>
                </a:spcBef>
              </a:pPr>
              <a:t>75</a:t>
            </a:fld>
            <a:endParaRPr lang="el-GR" altLang="el-GR" sz="1300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B75A5842-90CE-4D89-AF02-A786BA535D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829780CE-8D4A-460E-9BB0-FAB98BB45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97081BB9-451B-4596-8223-BF51CFBE7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8CBDF0-8BE9-4CAF-B151-C96F6078D33E}" type="slidenum">
              <a:rPr lang="el-GR" altLang="el-GR" sz="1300" smtClean="0"/>
              <a:pPr>
                <a:spcBef>
                  <a:spcPct val="0"/>
                </a:spcBef>
              </a:pPr>
              <a:t>76</a:t>
            </a:fld>
            <a:endParaRPr lang="el-GR" altLang="el-GR" sz="13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707E9816-3636-4C98-9EBE-2C4FC6C558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9CBE3883-A3DF-4AC5-82ED-04A230AEF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75461C35-C010-4E02-95FF-71962EE02F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51DBE3-A745-47D3-BF1B-C230223B5E8A}" type="slidenum">
              <a:rPr lang="el-GR" altLang="el-GR" sz="1300"/>
              <a:pPr algn="r" eaLnBrk="1" hangingPunct="1">
                <a:spcBef>
                  <a:spcPct val="0"/>
                </a:spcBef>
              </a:pPr>
              <a:t>78</a:t>
            </a:fld>
            <a:endParaRPr lang="el-GR" altLang="el-GR" sz="1300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CCE44A2F-F263-45E6-A6F6-108CA10B1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73B8CAE3-9D1D-48D3-B242-95BAEE4E3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FC18B9B9-6BF3-4D36-9813-B4F6971B2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FA9C9F-598F-49A6-9334-9FC153B7D762}" type="slidenum">
              <a:rPr lang="el-GR" altLang="el-GR" sz="1300"/>
              <a:pPr algn="r" eaLnBrk="1" hangingPunct="1">
                <a:spcBef>
                  <a:spcPct val="0"/>
                </a:spcBef>
              </a:pPr>
              <a:t>81</a:t>
            </a:fld>
            <a:endParaRPr lang="el-GR" altLang="el-GR" sz="1300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377A9E99-CCE5-44CA-9FF3-D6B80B60D8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608A2408-6080-40F9-BF30-28B2C4E22B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0CE464C2-900D-46FB-A69D-EFC4A07C4C1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50D84E-40E5-4D07-AF29-1F6FA5310944}" type="slidenum">
              <a:rPr lang="el-GR" altLang="el-GR" sz="1300"/>
              <a:pPr algn="r" eaLnBrk="1" hangingPunct="1">
                <a:spcBef>
                  <a:spcPct val="0"/>
                </a:spcBef>
              </a:pPr>
              <a:t>86</a:t>
            </a:fld>
            <a:endParaRPr lang="el-GR" altLang="el-GR" sz="1300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8C53FFF9-65A4-4CF7-90FF-37155742B7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CF2C2742-978B-48AB-8347-91D7DBC3F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1393F84F-1173-4515-A2A8-8C15896230E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60ACDD-0405-467F-8A2B-35D5B5696A77}" type="slidenum">
              <a:rPr lang="el-GR" altLang="el-GR" sz="1300"/>
              <a:pPr algn="r" eaLnBrk="1" hangingPunct="1">
                <a:spcBef>
                  <a:spcPct val="0"/>
                </a:spcBef>
              </a:pPr>
              <a:t>92</a:t>
            </a:fld>
            <a:endParaRPr lang="el-GR" altLang="el-GR" sz="1300"/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64B0F7C8-A4FA-4436-BB64-6DDE5ED19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FAED9F76-ED44-4224-8A34-5FD905F20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A47279CA-54A0-4FA3-A24C-2D7881E03B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4244DA-74DB-46C7-BE90-50F9FC35378A}" type="slidenum">
              <a:rPr lang="el-GR" altLang="el-GR" sz="1300"/>
              <a:pPr algn="r" eaLnBrk="1" hangingPunct="1">
                <a:spcBef>
                  <a:spcPct val="0"/>
                </a:spcBef>
              </a:pPr>
              <a:t>97</a:t>
            </a:fld>
            <a:endParaRPr lang="el-GR" altLang="el-GR" sz="1300"/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366A827F-CB0F-4611-9072-F6F33B79C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70D5245B-4621-4344-8F98-29035509A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B1CD602D-4627-47AE-ADA7-DE82501551F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A66287-D017-4D4E-895A-C9748716563B}" type="slidenum">
              <a:rPr lang="el-GR" altLang="el-GR" sz="1300"/>
              <a:pPr algn="r" eaLnBrk="1" hangingPunct="1">
                <a:spcBef>
                  <a:spcPct val="0"/>
                </a:spcBef>
              </a:pPr>
              <a:t>110</a:t>
            </a:fld>
            <a:endParaRPr lang="el-GR" altLang="el-GR" sz="1300"/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F20EE300-44E1-41B8-973E-4D92C8D6A0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7529DB36-D24D-43AA-BBF3-9133E4D96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755F21C-216B-40A8-921D-C0C6B7680C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BD561B-D99A-4498-B485-760D6630742F}" type="slidenum">
              <a:rPr lang="el-GR" altLang="el-GR" sz="1300" smtClean="0"/>
              <a:pPr>
                <a:spcBef>
                  <a:spcPct val="0"/>
                </a:spcBef>
              </a:pPr>
              <a:t>7</a:t>
            </a:fld>
            <a:endParaRPr lang="el-GR" altLang="el-GR" sz="13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9472062-DC7B-4F8C-9D61-1B517E6680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CAD095D-F187-4629-A7AB-456FB387B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98F9827B-5810-4638-B559-1BACC1446A5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A4A657-B99F-4174-94B6-508E5368DA25}" type="slidenum">
              <a:rPr lang="el-GR" altLang="el-GR" sz="1300"/>
              <a:pPr algn="r" eaLnBrk="1" hangingPunct="1">
                <a:spcBef>
                  <a:spcPct val="0"/>
                </a:spcBef>
              </a:pPr>
              <a:t>113</a:t>
            </a:fld>
            <a:endParaRPr lang="el-GR" altLang="el-GR" sz="1300"/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BF76EF23-0059-4479-A47F-7816C6BEA5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D57CDF42-7F46-48A6-A061-343C7B644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B2130970-FE01-4777-9A0B-3AF7C70590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DC0581-F60F-40FE-B372-B7ACDF9D7559}" type="slidenum">
              <a:rPr lang="el-GR" altLang="el-GR" sz="1300"/>
              <a:pPr algn="r" eaLnBrk="1" hangingPunct="1">
                <a:spcBef>
                  <a:spcPct val="0"/>
                </a:spcBef>
              </a:pPr>
              <a:t>116</a:t>
            </a:fld>
            <a:endParaRPr lang="el-GR" altLang="el-GR" sz="1300"/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D0AE23B6-DFA6-4D32-ABB7-C899A4D9BB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26642B14-F4EA-490E-969A-311FD506F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>
            <a:extLst>
              <a:ext uri="{FF2B5EF4-FFF2-40B4-BE49-F238E27FC236}">
                <a16:creationId xmlns:a16="http://schemas.microsoft.com/office/drawing/2014/main" id="{9908A7D9-F6B9-49DF-92E3-D6473540044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731339B-2E08-4D82-B701-84271AD70637}" type="slidenum">
              <a:rPr lang="el-GR" altLang="el-GR" sz="1300"/>
              <a:pPr algn="r" eaLnBrk="1" hangingPunct="1">
                <a:spcBef>
                  <a:spcPct val="0"/>
                </a:spcBef>
              </a:pPr>
              <a:t>121</a:t>
            </a:fld>
            <a:endParaRPr lang="el-GR" altLang="el-GR" sz="1300"/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C6E1AF94-5C17-49B0-A39F-FA70FB7DE6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80228" name="Rectangle 3">
            <a:extLst>
              <a:ext uri="{FF2B5EF4-FFF2-40B4-BE49-F238E27FC236}">
                <a16:creationId xmlns:a16="http://schemas.microsoft.com/office/drawing/2014/main" id="{6AEC6CAC-B059-4995-952F-08A17F224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12215D-B6C4-4A85-B20F-460DDA9D4D07}" type="slidenum">
              <a:rPr lang="el-GR" altLang="en-US" smtClean="0"/>
              <a:pPr>
                <a:defRPr/>
              </a:pPr>
              <a:t>10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334312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E6607B9-FB15-4867-B39C-806A81773A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812CC8-E699-4611-901D-73F452D09A0B}" type="slidenum">
              <a:rPr lang="el-GR" altLang="el-GR" sz="1300" smtClean="0"/>
              <a:pPr>
                <a:spcBef>
                  <a:spcPct val="0"/>
                </a:spcBef>
              </a:pPr>
              <a:t>13</a:t>
            </a:fld>
            <a:endParaRPr lang="el-GR" altLang="el-GR" sz="13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532A0F2-B1CC-46CD-9C14-922F8640F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0F5F054-7CE3-4AC3-A76D-025926024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21E12ED-5037-4B57-B455-10B6071076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34DF7E-AE8E-4376-96E4-AA742E2364EF}" type="slidenum">
              <a:rPr lang="el-GR" altLang="el-GR" sz="1300" smtClean="0"/>
              <a:pPr>
                <a:spcBef>
                  <a:spcPct val="0"/>
                </a:spcBef>
              </a:pPr>
              <a:t>14</a:t>
            </a:fld>
            <a:endParaRPr lang="el-GR" altLang="el-GR" sz="13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34DBC6E-A05E-409B-864B-9C268B6256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87EBD8B-E2FB-4A91-8A2F-884599583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685BF6D-B8E1-4BF1-9C98-75A673BAF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1B8FFE-A85F-43AB-BD77-A0B673DD050E}" type="slidenum">
              <a:rPr lang="el-GR" altLang="el-GR" sz="1300" smtClean="0"/>
              <a:pPr>
                <a:spcBef>
                  <a:spcPct val="0"/>
                </a:spcBef>
              </a:pPr>
              <a:t>15</a:t>
            </a:fld>
            <a:endParaRPr lang="el-GR" altLang="el-GR" sz="13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04734D6-F4A6-4FD0-BF89-2C77B2C6C9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C9653BA-8E7D-4DE4-B303-275FE020E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373E9AE6-00AA-4CA0-BF8A-72529591A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3DA38C-A4A8-449F-A880-8B3831665CCC}" type="slidenum">
              <a:rPr lang="el-GR" altLang="el-GR" sz="1300" smtClean="0"/>
              <a:pPr>
                <a:spcBef>
                  <a:spcPct val="0"/>
                </a:spcBef>
              </a:pPr>
              <a:t>16</a:t>
            </a:fld>
            <a:endParaRPr lang="el-GR" altLang="el-GR" sz="13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22B7DA2-F706-4344-9A7C-AFDBB16136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D77F1E0-0827-4015-B0FA-92CE80AD3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3789363"/>
            <a:ext cx="5051425" cy="1822450"/>
          </a:xfrm>
        </p:spPr>
        <p:txBody>
          <a:bodyPr anchor="b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10548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990600"/>
            <a:ext cx="837565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DDFFF78-9512-4028-863A-D515B48F5F4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27548EF-F7AD-422A-AC7E-B34FF3C50E3B}" type="datetime1">
              <a:rPr lang="el-GR"/>
              <a:pPr>
                <a:defRPr/>
              </a:pPr>
              <a:t>12/5/2026</a:t>
            </a:fld>
            <a:endParaRPr lang="el-G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2313C29-2D1C-40D0-82D3-052F78932D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D49BCD1-D2F3-4C9E-94E4-96A567C4E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8D51B96-A51E-43EC-97BE-A1FBAF7715C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332310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45F0224-06AA-4EC1-A6C1-2BBA793E0B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AC94223-BB45-485C-A80E-B6E5A8FEB0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57E1-C232-4E1D-893D-B895D56AC18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9484213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115888"/>
            <a:ext cx="2087562" cy="5970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6113463" cy="5970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4FAA960-9BC1-4672-93D5-0E20B85D62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0C05967-11EA-41D9-AE77-473EB2B9CC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39C11-660E-4612-AA47-18E27C974F9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150580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82804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E96EBD6-D69C-47C1-8C18-13359F00BA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3351CA5-2AE4-4ED6-99BE-D81D7591AA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777E4-BACC-45EC-AC07-44D96869E63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24803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82804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1B8F8D7-E7A9-4929-B3C7-A86C7769A7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D10DAFE-79EF-4C40-AA50-8EE141FA0E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996E7-FC0D-492F-AAB4-7B80460A739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64314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68118E7-B434-4952-AF38-9ED66F0873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A77BB00-D2FF-449C-B3A0-FF91E63B59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F2475-014C-4644-B68B-56010F0B7D8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3837041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EE3B9C2-F35A-4CE3-B983-E7F0856D5C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C71FB2B-DB8B-4F9D-AFD0-4B06CFBDA5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D36C1-3C73-4DF9-986B-AF129AA0268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9631293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61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AC2BEDB-5C1E-445F-8D07-FBC71597B2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EEE455B-65A1-4D79-AB36-7323097AF8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5FBA6-AB22-4015-A6B5-A27B67A7BEE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609394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6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065AE9C-D505-41F4-A79E-A9754159FC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83B236D-9CF3-4A56-AF7B-F5C93A78EB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D2109-3BFA-41BB-A61D-B6137AACD31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681946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73ECF7E-62CE-4E08-B818-9373E14761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E54ABCE-A31E-4B4D-9F1F-303E323AB0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A4B81-D872-4CD7-8839-F4F328D171A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248095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4725E65-9478-4B14-B046-4765804B98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B962AB2-393C-456A-A2A4-B20D43A3AC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B3238-3EAF-4C21-8647-2D0E5CB839F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94806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D937D7D-88AD-428C-A002-32844070E43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5D5811CA-A634-4AC1-BBC9-0FE23F56F3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9BDFD-AC8D-4F45-9CC8-762E7058F59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637709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084A1B3B-DEF7-42CF-B37F-6F2481AD84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2F087DD-0706-48D3-81C2-09D9CD3DFF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EDD99-E2E9-41DB-BC92-B0B80A91912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4461809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9B0C120F-80B6-4E94-8CDB-2BCD8C94A1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A8EEF89F-EDCA-4C0A-B53C-28AB5D8C13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B92A4-2691-4B97-93AD-661A0528E1A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191710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5354BBD-0711-4357-B0C3-61832C4E55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C28612C-7996-4C92-A696-7B7FB2F6DF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1E1A5-B3A8-41B5-8D68-828EA133B48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297366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DF8A1C3-1092-4B91-9E7D-B0701EA4C4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209623D-EBC7-41A9-BAE7-5AE894B033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DE6F4-3AFD-447F-9A00-91E282B85D8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541750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>
            <a:extLst>
              <a:ext uri="{FF2B5EF4-FFF2-40B4-BE49-F238E27FC236}">
                <a16:creationId xmlns:a16="http://schemas.microsoft.com/office/drawing/2014/main" id="{0BF5C4AE-4082-4BB8-A3E6-C630E8EA965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00113" cy="6858000"/>
            <a:chOff x="0" y="0"/>
            <a:chExt cx="2016" cy="4320"/>
          </a:xfrm>
        </p:grpSpPr>
        <p:sp>
          <p:nvSpPr>
            <p:cNvPr id="1033" name="Rectangle 4">
              <a:extLst>
                <a:ext uri="{FF2B5EF4-FFF2-40B4-BE49-F238E27FC236}">
                  <a16:creationId xmlns:a16="http://schemas.microsoft.com/office/drawing/2014/main" id="{976C9E3A-7BC0-4B71-8C7B-883BB4F181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l-GR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857D29AD-EAB1-4D8C-B4EC-707AEE57CB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F8249892-FC2E-467E-8090-576C6B245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15888"/>
            <a:ext cx="8208962" cy="433387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/>
              <a:t>Κάντε κλικ για να επεξεργαστείτε τον τίτλο</a:t>
            </a:r>
          </a:p>
        </p:txBody>
      </p:sp>
      <p:sp>
        <p:nvSpPr>
          <p:cNvPr id="104458" name="Rectangle 10">
            <a:extLst>
              <a:ext uri="{FF2B5EF4-FFF2-40B4-BE49-F238E27FC236}">
                <a16:creationId xmlns:a16="http://schemas.microsoft.com/office/drawing/2014/main" id="{6ED44B52-9BE7-42F9-B1A8-3A17C56DD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836613"/>
            <a:ext cx="82804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4460" name="Rectangle 12">
            <a:extLst>
              <a:ext uri="{FF2B5EF4-FFF2-40B4-BE49-F238E27FC236}">
                <a16:creationId xmlns:a16="http://schemas.microsoft.com/office/drawing/2014/main" id="{7AD72595-274D-4FEA-8410-928E6DEAA9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497638"/>
            <a:ext cx="83645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600" b="1">
                <a:solidFill>
                  <a:srgbClr val="000066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104461" name="Rectangle 13">
            <a:extLst>
              <a:ext uri="{FF2B5EF4-FFF2-40B4-BE49-F238E27FC236}">
                <a16:creationId xmlns:a16="http://schemas.microsoft.com/office/drawing/2014/main" id="{89C1BADC-30D5-4C6A-A1B3-53E819180C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600" b="1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fld id="{85BF1499-5E0F-4F15-93B0-0AE6F20BE4E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031" name="Line 15">
            <a:extLst>
              <a:ext uri="{FF2B5EF4-FFF2-40B4-BE49-F238E27FC236}">
                <a16:creationId xmlns:a16="http://schemas.microsoft.com/office/drawing/2014/main" id="{AB798ADD-A326-4F0B-A3EA-F5C1A71C825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23850" y="6453188"/>
            <a:ext cx="864235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16">
            <a:extLst>
              <a:ext uri="{FF2B5EF4-FFF2-40B4-BE49-F238E27FC236}">
                <a16:creationId xmlns:a16="http://schemas.microsoft.com/office/drawing/2014/main" id="{4CD7C1AF-9912-4013-914A-BD6FDA31F24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00113" y="620713"/>
            <a:ext cx="8066087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9pPr>
    </p:titleStyle>
    <p:bodyStyle>
      <a:lvl1pPr marL="342900" indent="-161925" algn="just" rtl="0" eaLnBrk="0" fontAlgn="base" hangingPunct="0">
        <a:spcBef>
          <a:spcPct val="40000"/>
        </a:spcBef>
        <a:spcAft>
          <a:spcPct val="10000"/>
        </a:spcAft>
        <a:buClr>
          <a:schemeClr val="tx1"/>
        </a:buClr>
        <a:buSzPct val="75000"/>
        <a:buFont typeface="Wingdings" panose="05000000000000000000" pitchFamily="2" charset="2"/>
        <a:buChar char="Ø"/>
        <a:defRPr sz="2200">
          <a:solidFill>
            <a:srgbClr val="000064"/>
          </a:solidFill>
          <a:latin typeface="+mn-lt"/>
          <a:ea typeface="+mn-ea"/>
          <a:cs typeface="+mn-cs"/>
        </a:defRPr>
      </a:lvl1pPr>
      <a:lvl2pPr marL="541338" indent="-180975" algn="just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2pPr>
      <a:lvl3pPr marL="1150938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defRPr sz="2000">
          <a:solidFill>
            <a:srgbClr val="000000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Arial" charset="0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Arial" charset="0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1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1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9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2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4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w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>
            <a:extLst>
              <a:ext uri="{FF2B5EF4-FFF2-40B4-BE49-F238E27FC236}">
                <a16:creationId xmlns:a16="http://schemas.microsoft.com/office/drawing/2014/main" id="{9D065E85-0827-4756-A966-C93363BEA3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13">
            <a:extLst>
              <a:ext uri="{FF2B5EF4-FFF2-40B4-BE49-F238E27FC236}">
                <a16:creationId xmlns:a16="http://schemas.microsoft.com/office/drawing/2014/main" id="{447E5363-A0F4-41E0-8FA6-91C27027D2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A0AC544-FA13-492E-8A37-3319F56557C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Slide Number Placeholder 4">
            <a:extLst>
              <a:ext uri="{FF2B5EF4-FFF2-40B4-BE49-F238E27FC236}">
                <a16:creationId xmlns:a16="http://schemas.microsoft.com/office/drawing/2014/main" id="{829BAE90-453A-4C2C-AB3C-496EBAA5EB9E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F186F0E-FEF0-4C20-8664-74CECC3392AB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125" name="AutoShape 2">
            <a:extLst>
              <a:ext uri="{FF2B5EF4-FFF2-40B4-BE49-F238E27FC236}">
                <a16:creationId xmlns:a16="http://schemas.microsoft.com/office/drawing/2014/main" id="{5384DB83-2BF8-4044-BA4D-A58FB1ABA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713788" cy="5545138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lang="el-GR" altLang="el-GR" sz="3200" b="1" dirty="0">
                <a:solidFill>
                  <a:srgbClr val="C00000"/>
                </a:solidFill>
              </a:rPr>
            </a:br>
            <a:r>
              <a:rPr lang="el-GR" altLang="el-GR" sz="3200" b="1" dirty="0">
                <a:solidFill>
                  <a:srgbClr val="C00000"/>
                </a:solidFill>
              </a:rPr>
              <a:t>Σχεδίαση Ακολουθιακών Κυκλωμάτων</a:t>
            </a:r>
            <a:endParaRPr lang="el-GR" altLang="el-G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5193E-3971-489A-9AED-CA04E568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F/F </a:t>
            </a:r>
            <a:r>
              <a:rPr lang="el-GR" dirty="0"/>
              <a:t>ως ζεύγος </a:t>
            </a:r>
            <a:r>
              <a:rPr lang="el-GR" dirty="0" err="1"/>
              <a:t>μανδαλωτών</a:t>
            </a:r>
            <a:r>
              <a:rPr lang="el-GR" dirty="0"/>
              <a:t> συνδεδεμένων </a:t>
            </a:r>
            <a:r>
              <a:rPr lang="en-GB" dirty="0"/>
              <a:t>back to back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7CB8D7-3C9E-4037-9550-1DB5D12702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77726" y="677863"/>
            <a:ext cx="4588548" cy="18902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B8792-2D4C-493F-A46A-AB45F3ACC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2636912"/>
            <a:ext cx="8784976" cy="3732138"/>
          </a:xfrm>
        </p:spPr>
        <p:txBody>
          <a:bodyPr/>
          <a:lstStyle/>
          <a:p>
            <a:r>
              <a:rPr lang="el-GR" dirty="0"/>
              <a:t> </a:t>
            </a:r>
            <a:r>
              <a:rPr lang="el-GR" dirty="0">
                <a:solidFill>
                  <a:srgbClr val="3333CC"/>
                </a:solidFill>
              </a:rPr>
              <a:t>Τα </a:t>
            </a:r>
            <a:r>
              <a:rPr lang="en-GB" dirty="0" err="1">
                <a:solidFill>
                  <a:srgbClr val="3333CC"/>
                </a:solidFill>
              </a:rPr>
              <a:t>clk</a:t>
            </a:r>
            <a:r>
              <a:rPr lang="en-GB" dirty="0">
                <a:solidFill>
                  <a:srgbClr val="3333CC"/>
                </a:solidFill>
              </a:rPr>
              <a:t> </a:t>
            </a:r>
            <a:r>
              <a:rPr lang="el-GR" dirty="0">
                <a:solidFill>
                  <a:srgbClr val="3333CC"/>
                </a:solidFill>
              </a:rPr>
              <a:t>και </a:t>
            </a:r>
            <a:r>
              <a:rPr lang="en-GB" dirty="0" err="1">
                <a:solidFill>
                  <a:srgbClr val="3333CC"/>
                </a:solidFill>
              </a:rPr>
              <a:t>clk</a:t>
            </a:r>
            <a:r>
              <a:rPr lang="en-GB" dirty="0">
                <a:solidFill>
                  <a:srgbClr val="3333CC"/>
                </a:solidFill>
              </a:rPr>
              <a:t>’ </a:t>
            </a:r>
            <a:r>
              <a:rPr lang="el-GR" dirty="0">
                <a:solidFill>
                  <a:srgbClr val="3333CC"/>
                </a:solidFill>
              </a:rPr>
              <a:t>έχουν διαφορά φάσης Τ/2 και 50% </a:t>
            </a:r>
            <a:r>
              <a:rPr lang="en-GB" dirty="0">
                <a:solidFill>
                  <a:srgbClr val="3333CC"/>
                </a:solidFill>
              </a:rPr>
              <a:t>duty cycle</a:t>
            </a:r>
            <a:endParaRPr lang="en-US" dirty="0">
              <a:solidFill>
                <a:srgbClr val="3333CC"/>
              </a:solidFill>
            </a:endParaRPr>
          </a:p>
          <a:p>
            <a:r>
              <a:rPr lang="el-GR" dirty="0"/>
              <a:t> </a:t>
            </a:r>
            <a:r>
              <a:rPr lang="el-GR" dirty="0">
                <a:solidFill>
                  <a:srgbClr val="3333CC"/>
                </a:solidFill>
              </a:rPr>
              <a:t>Όταν (</a:t>
            </a:r>
            <a:r>
              <a:rPr lang="en-GB" dirty="0" err="1">
                <a:solidFill>
                  <a:srgbClr val="3333CC"/>
                </a:solidFill>
              </a:rPr>
              <a:t>clk</a:t>
            </a:r>
            <a:r>
              <a:rPr lang="en-GB" dirty="0">
                <a:solidFill>
                  <a:srgbClr val="3333CC"/>
                </a:solidFill>
              </a:rPr>
              <a:t>’</a:t>
            </a:r>
            <a:r>
              <a:rPr lang="el-GR" dirty="0">
                <a:solidFill>
                  <a:srgbClr val="3333CC"/>
                </a:solidFill>
              </a:rPr>
              <a:t>, </a:t>
            </a:r>
            <a:r>
              <a:rPr lang="en-GB" dirty="0" err="1">
                <a:solidFill>
                  <a:srgbClr val="3333CC"/>
                </a:solidFill>
              </a:rPr>
              <a:t>clk</a:t>
            </a:r>
            <a:r>
              <a:rPr lang="el-GR" dirty="0">
                <a:solidFill>
                  <a:srgbClr val="3333CC"/>
                </a:solidFill>
              </a:rPr>
              <a:t>) = (1, 0)</a:t>
            </a:r>
          </a:p>
          <a:p>
            <a:pPr lvl="1"/>
            <a:r>
              <a:rPr lang="el-GR" dirty="0"/>
              <a:t>Το 1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GB" dirty="0"/>
              <a:t>latch </a:t>
            </a:r>
            <a:r>
              <a:rPr lang="el-GR" dirty="0"/>
              <a:t>(κατάσταση ΟΝ) εκτελεί δειγματοληψία </a:t>
            </a:r>
          </a:p>
          <a:p>
            <a:pPr lvl="1"/>
            <a:r>
              <a:rPr lang="el-GR" dirty="0"/>
              <a:t>Το 2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GB" dirty="0"/>
              <a:t>latch</a:t>
            </a:r>
            <a:r>
              <a:rPr lang="el-GR" dirty="0"/>
              <a:t> (κατάσταση </a:t>
            </a:r>
            <a:r>
              <a:rPr lang="en-GB" dirty="0"/>
              <a:t>OFF)</a:t>
            </a:r>
            <a:r>
              <a:rPr lang="en-US" dirty="0"/>
              <a:t> </a:t>
            </a:r>
            <a:r>
              <a:rPr lang="el-GR" dirty="0"/>
              <a:t>είναι αδιαφανές =&gt; </a:t>
            </a:r>
            <a:r>
              <a:rPr lang="el-GR" b="1" dirty="0"/>
              <a:t>η είσοδος της συνδυαστικής λογικής δεν αλλάζει</a:t>
            </a:r>
          </a:p>
          <a:p>
            <a:r>
              <a:rPr lang="el-GR" dirty="0"/>
              <a:t> </a:t>
            </a:r>
            <a:r>
              <a:rPr lang="el-GR" dirty="0">
                <a:solidFill>
                  <a:srgbClr val="3333CC"/>
                </a:solidFill>
              </a:rPr>
              <a:t>Τη στιγμή που (</a:t>
            </a:r>
            <a:r>
              <a:rPr lang="en-GB" dirty="0" err="1">
                <a:solidFill>
                  <a:srgbClr val="3333CC"/>
                </a:solidFill>
              </a:rPr>
              <a:t>clk</a:t>
            </a:r>
            <a:r>
              <a:rPr lang="en-GB" dirty="0">
                <a:solidFill>
                  <a:srgbClr val="3333CC"/>
                </a:solidFill>
              </a:rPr>
              <a:t>’</a:t>
            </a:r>
            <a:r>
              <a:rPr lang="el-GR" dirty="0">
                <a:solidFill>
                  <a:srgbClr val="3333CC"/>
                </a:solidFill>
              </a:rPr>
              <a:t>, </a:t>
            </a:r>
            <a:r>
              <a:rPr lang="en-GB" dirty="0" err="1">
                <a:solidFill>
                  <a:srgbClr val="3333CC"/>
                </a:solidFill>
              </a:rPr>
              <a:t>clk</a:t>
            </a:r>
            <a:r>
              <a:rPr lang="el-GR" dirty="0">
                <a:solidFill>
                  <a:srgbClr val="3333CC"/>
                </a:solidFill>
              </a:rPr>
              <a:t>) = (0, 1)</a:t>
            </a:r>
          </a:p>
          <a:p>
            <a:pPr lvl="1"/>
            <a:r>
              <a:rPr lang="el-GR" dirty="0"/>
              <a:t>Το 1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GB" dirty="0"/>
              <a:t>latch</a:t>
            </a:r>
            <a:r>
              <a:rPr lang="el-GR" dirty="0"/>
              <a:t> γίνεται </a:t>
            </a:r>
            <a:r>
              <a:rPr lang="en-GB" dirty="0"/>
              <a:t>OFF</a:t>
            </a:r>
            <a:r>
              <a:rPr lang="el-GR" dirty="0"/>
              <a:t> και έξοδος του παραμένει σταθερή </a:t>
            </a:r>
          </a:p>
          <a:p>
            <a:pPr lvl="1"/>
            <a:r>
              <a:rPr lang="el-GR" dirty="0"/>
              <a:t>Το 2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GB" dirty="0"/>
              <a:t>latch</a:t>
            </a:r>
            <a:r>
              <a:rPr lang="el-GR" dirty="0"/>
              <a:t> είναι ΟΝ και </a:t>
            </a:r>
            <a:r>
              <a:rPr lang="el-GR" b="1" dirty="0"/>
              <a:t>μεταδίδει την τιμή της εξόδου του 1</a:t>
            </a:r>
            <a:r>
              <a:rPr lang="el-GR" b="1" baseline="30000" dirty="0"/>
              <a:t>ου</a:t>
            </a:r>
            <a:r>
              <a:rPr lang="el-GR" b="1" dirty="0"/>
              <a:t> </a:t>
            </a:r>
            <a:r>
              <a:rPr lang="en-GB" b="1" dirty="0"/>
              <a:t>latch</a:t>
            </a:r>
            <a:endParaRPr lang="el-GR" b="1" dirty="0"/>
          </a:p>
          <a:p>
            <a:r>
              <a:rPr lang="el-GR" dirty="0">
                <a:solidFill>
                  <a:srgbClr val="3333CC"/>
                </a:solidFill>
              </a:rPr>
              <a:t> Η είσοδος της συνδυαστικής λογικής αλλάζει μία φορά στη χρονική στιγμή όπου τα (</a:t>
            </a:r>
            <a:r>
              <a:rPr lang="en-GB" dirty="0" err="1">
                <a:solidFill>
                  <a:srgbClr val="3333CC"/>
                </a:solidFill>
              </a:rPr>
              <a:t>clk</a:t>
            </a:r>
            <a:r>
              <a:rPr lang="en-GB" dirty="0">
                <a:solidFill>
                  <a:srgbClr val="3333CC"/>
                </a:solidFill>
              </a:rPr>
              <a:t>’</a:t>
            </a:r>
            <a:r>
              <a:rPr lang="el-GR" dirty="0">
                <a:solidFill>
                  <a:srgbClr val="3333CC"/>
                </a:solidFill>
              </a:rPr>
              <a:t>, </a:t>
            </a:r>
            <a:r>
              <a:rPr lang="en-GB" dirty="0" err="1">
                <a:solidFill>
                  <a:srgbClr val="3333CC"/>
                </a:solidFill>
              </a:rPr>
              <a:t>clk</a:t>
            </a:r>
            <a:r>
              <a:rPr lang="el-GR" dirty="0">
                <a:solidFill>
                  <a:srgbClr val="3333CC"/>
                </a:solidFill>
              </a:rPr>
              <a:t>) εκτελούν τη μετάβαση (1, 0) </a:t>
            </a:r>
            <a:r>
              <a:rPr lang="el-GR" dirty="0">
                <a:solidFill>
                  <a:srgbClr val="3333CC"/>
                </a:solidFill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3333CC"/>
                </a:solidFill>
              </a:rPr>
              <a:t>(0, 1)</a:t>
            </a:r>
          </a:p>
          <a:p>
            <a:endParaRPr lang="el-GR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FBC08-12E7-4FD0-8DF8-3A53A5665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77A1C-56CE-4B40-B731-63B26A5AA8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996E7-FC0D-492F-AAB4-7B80460A739A}" type="slidenum">
              <a:rPr lang="el-GR" altLang="en-US" smtClean="0"/>
              <a:pPr>
                <a:defRPr/>
              </a:pPr>
              <a:t>10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23711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2">
            <a:extLst>
              <a:ext uri="{FF2B5EF4-FFF2-40B4-BE49-F238E27FC236}">
                <a16:creationId xmlns:a16="http://schemas.microsoft.com/office/drawing/2014/main" id="{FFE2DA12-601E-48B9-9D7C-133F5A9B93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1555" name="Rectangle 13">
            <a:extLst>
              <a:ext uri="{FF2B5EF4-FFF2-40B4-BE49-F238E27FC236}">
                <a16:creationId xmlns:a16="http://schemas.microsoft.com/office/drawing/2014/main" id="{DA37145B-F81B-4CA2-91F8-C8287938BF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DE2A249-5880-4AB3-8C10-B173718D01D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1556" name="AutoShape 2">
            <a:extLst>
              <a:ext uri="{FF2B5EF4-FFF2-40B4-BE49-F238E27FC236}">
                <a16:creationId xmlns:a16="http://schemas.microsoft.com/office/drawing/2014/main" id="{4CB13839-7EE4-4A96-9F34-51D6BFA90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0575" y="115888"/>
            <a:ext cx="8353425" cy="433387"/>
          </a:xfrm>
        </p:spPr>
        <p:txBody>
          <a:bodyPr/>
          <a:lstStyle/>
          <a:p>
            <a:r>
              <a:rPr lang="el-GR" altLang="el-GR"/>
              <a:t>Διαδοχικά Κυκλώματα με Ανοχή στη Χρονική Απόκλιση (3/</a:t>
            </a:r>
            <a:r>
              <a:rPr lang="en-US" altLang="el-GR"/>
              <a:t>7</a:t>
            </a:r>
            <a:r>
              <a:rPr lang="el-GR" altLang="el-GR"/>
              <a:t>)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0037F122-3AC6-4C37-8731-0E6B7FB2239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3789040"/>
            <a:ext cx="8784976" cy="2708597"/>
          </a:xfrm>
        </p:spPr>
        <p:txBody>
          <a:bodyPr/>
          <a:lstStyle/>
          <a:p>
            <a:pPr marL="266700" indent="-177800"/>
            <a:r>
              <a:rPr lang="el-GR" altLang="el-GR" dirty="0">
                <a:solidFill>
                  <a:srgbClr val="C00000"/>
                </a:solidFill>
              </a:rPr>
              <a:t>Το κύκλωμα αποτυγχάνει αν τα ρολόγια επικαλύπτονται στη χαμηλή στάθμη</a:t>
            </a:r>
          </a:p>
          <a:p>
            <a:pPr lvl="1"/>
            <a:r>
              <a:rPr lang="el-GR" altLang="el-GR" sz="2200" dirty="0"/>
              <a:t> Όταν το φ1 1</a:t>
            </a:r>
            <a:r>
              <a:rPr lang="el-GR" altLang="el-GR" sz="2200" dirty="0">
                <a:sym typeface="Wingdings" panose="05000000000000000000" pitchFamily="2" charset="2"/>
              </a:rPr>
              <a:t>0</a:t>
            </a:r>
            <a:r>
              <a:rPr lang="el-GR" altLang="el-GR" sz="2200" dirty="0"/>
              <a:t>, οι κόμβοι </a:t>
            </a:r>
            <a:r>
              <a:rPr lang="el-GR" altLang="el-GR" sz="2200" i="1" dirty="0"/>
              <a:t>a=‘</a:t>
            </a:r>
            <a:r>
              <a:rPr lang="el-GR" altLang="el-GR" sz="2200" dirty="0"/>
              <a:t>1</a:t>
            </a:r>
            <a:r>
              <a:rPr lang="el-GR" altLang="el-GR" sz="2200" i="1" dirty="0"/>
              <a:t>’ </a:t>
            </a:r>
            <a:r>
              <a:rPr lang="el-GR" altLang="el-GR" sz="2200" dirty="0"/>
              <a:t>και </a:t>
            </a:r>
            <a:r>
              <a:rPr lang="el-GR" altLang="el-GR" sz="2200" i="1" dirty="0"/>
              <a:t>b=‘</a:t>
            </a:r>
            <a:r>
              <a:rPr lang="el-GR" altLang="el-GR" sz="2200" dirty="0"/>
              <a:t>0</a:t>
            </a:r>
            <a:r>
              <a:rPr lang="el-GR" altLang="el-GR" sz="2200" i="1" dirty="0"/>
              <a:t>’ </a:t>
            </a:r>
          </a:p>
          <a:p>
            <a:pPr lvl="1"/>
            <a:r>
              <a:rPr lang="el-GR" altLang="el-GR" sz="2200" dirty="0"/>
              <a:t> Όταν το φ2 0</a:t>
            </a:r>
            <a:r>
              <a:rPr lang="el-GR" altLang="el-GR" sz="2200" dirty="0">
                <a:sym typeface="Wingdings" panose="05000000000000000000" pitchFamily="2" charset="2"/>
              </a:rPr>
              <a:t>1</a:t>
            </a:r>
            <a:r>
              <a:rPr lang="el-GR" altLang="el-GR" sz="2200" dirty="0"/>
              <a:t>, η είσοδος </a:t>
            </a:r>
            <a:r>
              <a:rPr lang="el-GR" altLang="el-GR" sz="2200" i="1" dirty="0"/>
              <a:t>b=‘</a:t>
            </a:r>
            <a:r>
              <a:rPr lang="el-GR" altLang="el-GR" sz="2200" dirty="0"/>
              <a:t>0</a:t>
            </a:r>
            <a:r>
              <a:rPr lang="el-GR" altLang="el-GR" sz="2200" i="1" dirty="0"/>
              <a:t>’ </a:t>
            </a:r>
            <a:r>
              <a:rPr lang="el-GR" altLang="el-GR" sz="2200" dirty="0"/>
              <a:t>=&gt; </a:t>
            </a:r>
            <a:r>
              <a:rPr lang="el-GR" altLang="el-GR" sz="2200" b="1" dirty="0"/>
              <a:t>το </a:t>
            </a:r>
            <a:r>
              <a:rPr lang="el-GR" altLang="el-GR" sz="2200" b="1" i="1" dirty="0"/>
              <a:t>c </a:t>
            </a:r>
            <a:r>
              <a:rPr lang="el-GR" altLang="el-GR" sz="2200" b="1" dirty="0"/>
              <a:t>δε θα εκφορτιστεί</a:t>
            </a:r>
          </a:p>
          <a:p>
            <a:pPr marL="266700" indent="-177800"/>
            <a:r>
              <a:rPr lang="el-GR" altLang="el-GR" dirty="0">
                <a:solidFill>
                  <a:srgbClr val="3333CC"/>
                </a:solidFill>
              </a:rPr>
              <a:t> Στην ουσία, η βαθμίδα με φ2 δέχεται ως είσοδο το αποτέλεσμα της </a:t>
            </a:r>
            <a:r>
              <a:rPr lang="el-GR" altLang="el-GR" dirty="0" err="1">
                <a:solidFill>
                  <a:srgbClr val="3333CC"/>
                </a:solidFill>
              </a:rPr>
              <a:t>προφόρτισης</a:t>
            </a:r>
            <a:r>
              <a:rPr lang="el-GR" altLang="el-GR" dirty="0">
                <a:solidFill>
                  <a:srgbClr val="3333CC"/>
                </a:solidFill>
              </a:rPr>
              <a:t> και όχι το αποτέλεσμα του υπολογισμού της προηγούμενης </a:t>
            </a:r>
          </a:p>
        </p:txBody>
      </p:sp>
      <p:pic>
        <p:nvPicPr>
          <p:cNvPr id="159748" name="Picture 4">
            <a:extLst>
              <a:ext uri="{FF2B5EF4-FFF2-40B4-BE49-F238E27FC236}">
                <a16:creationId xmlns:a16="http://schemas.microsoft.com/office/drawing/2014/main" id="{149D1F5C-FB9A-4572-A80F-FA8DB9184DF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9431" y="549275"/>
            <a:ext cx="5761037" cy="3239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909A766-9940-4F7F-8B28-784ED3E094E4}"/>
              </a:ext>
            </a:extLst>
          </p:cNvPr>
          <p:cNvSpPr/>
          <p:nvPr/>
        </p:nvSpPr>
        <p:spPr>
          <a:xfrm>
            <a:off x="3131840" y="1700808"/>
            <a:ext cx="287337" cy="720725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uiExpand="1" build="p"/>
      <p:bldP spid="159748" grpId="0" build="p"/>
      <p:bldP spid="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2">
            <a:extLst>
              <a:ext uri="{FF2B5EF4-FFF2-40B4-BE49-F238E27FC236}">
                <a16:creationId xmlns:a16="http://schemas.microsoft.com/office/drawing/2014/main" id="{0CD39E0F-8D49-4568-9E70-3DDF3604964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2579" name="Rectangle 13">
            <a:extLst>
              <a:ext uri="{FF2B5EF4-FFF2-40B4-BE49-F238E27FC236}">
                <a16:creationId xmlns:a16="http://schemas.microsoft.com/office/drawing/2014/main" id="{961F5D24-5587-491F-B796-9918E4F3FA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ED11164-47A1-4F4C-B827-6E112A52569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2580" name="AutoShape 2">
            <a:extLst>
              <a:ext uri="{FF2B5EF4-FFF2-40B4-BE49-F238E27FC236}">
                <a16:creationId xmlns:a16="http://schemas.microsoft.com/office/drawing/2014/main" id="{595B4489-681D-4810-873B-917679322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351837" cy="433387"/>
          </a:xfrm>
        </p:spPr>
        <p:txBody>
          <a:bodyPr/>
          <a:lstStyle/>
          <a:p>
            <a:r>
              <a:rPr lang="el-GR" altLang="el-GR"/>
              <a:t>Διαδοχικά Κυκλώματα με Ανοχή στη Χρονική Απόκλιση (4/</a:t>
            </a:r>
            <a:r>
              <a:rPr lang="en-US" altLang="el-GR"/>
              <a:t>7</a:t>
            </a:r>
            <a:r>
              <a:rPr lang="el-GR" altLang="el-GR"/>
              <a:t>)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0F924D53-C4E0-42C6-BE16-28B2BAA9936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4077072"/>
            <a:ext cx="8640638" cy="2376264"/>
          </a:xfrm>
        </p:spPr>
        <p:txBody>
          <a:bodyPr/>
          <a:lstStyle/>
          <a:p>
            <a:pPr marL="266700" indent="-177800"/>
            <a:r>
              <a:rPr lang="el-GR" altLang="el-GR" dirty="0">
                <a:solidFill>
                  <a:srgbClr val="3333CC"/>
                </a:solidFill>
              </a:rPr>
              <a:t>Η δεύτερη δυναμική πύλη δέχεται τη σωστή πληροφορία </a:t>
            </a:r>
            <a:r>
              <a:rPr lang="el-GR" altLang="el-GR" b="1" dirty="0">
                <a:solidFill>
                  <a:srgbClr val="3333CC"/>
                </a:solidFill>
              </a:rPr>
              <a:t>αν τα ρολόγια επικαλύπτονται</a:t>
            </a:r>
          </a:p>
          <a:p>
            <a:pPr lvl="1"/>
            <a:r>
              <a:rPr lang="el-GR" altLang="el-GR" dirty="0"/>
              <a:t>Το φ2 ανέρχεται ενώ το </a:t>
            </a:r>
            <a:r>
              <a:rPr lang="el-GR" altLang="el-GR" i="1" dirty="0"/>
              <a:t>b </a:t>
            </a:r>
            <a:r>
              <a:rPr lang="el-GR" altLang="el-GR" dirty="0"/>
              <a:t>διατηρεί ακόμη τη σωστή τιμή</a:t>
            </a:r>
          </a:p>
          <a:p>
            <a:pPr lvl="1"/>
            <a:r>
              <a:rPr lang="el-GR" altLang="el-GR" dirty="0"/>
              <a:t>Η πρώτη πύλη της 2ης φάσης μπορεί να υπολογίζει χρησιμοποιώντας τα αποτελέσματα της 1</a:t>
            </a:r>
            <a:r>
              <a:rPr lang="el-GR" altLang="el-GR" baseline="30000" dirty="0"/>
              <a:t>ης</a:t>
            </a:r>
            <a:r>
              <a:rPr lang="el-GR" altLang="el-GR" dirty="0"/>
              <a:t> φάσης</a:t>
            </a:r>
          </a:p>
          <a:p>
            <a:pPr lvl="1"/>
            <a:r>
              <a:rPr lang="el-GR" altLang="el-GR" dirty="0"/>
              <a:t>Όταν το φ1 πέφτει και το </a:t>
            </a:r>
            <a:r>
              <a:rPr lang="el-GR" altLang="el-GR" i="1" dirty="0"/>
              <a:t>b </a:t>
            </a:r>
            <a:r>
              <a:rPr lang="el-GR" altLang="el-GR" dirty="0" err="1"/>
              <a:t>προφορτίζεται</a:t>
            </a:r>
            <a:r>
              <a:rPr lang="el-GR" altLang="el-GR" dirty="0"/>
              <a:t> χαμηλά, το </a:t>
            </a:r>
            <a:r>
              <a:rPr lang="el-GR" altLang="el-GR" i="1" dirty="0"/>
              <a:t>c </a:t>
            </a:r>
            <a:r>
              <a:rPr lang="el-GR" altLang="el-GR" dirty="0"/>
              <a:t>διατηρεί την τιμή του</a:t>
            </a:r>
          </a:p>
        </p:txBody>
      </p:sp>
      <p:pic>
        <p:nvPicPr>
          <p:cNvPr id="160772" name="Picture 4">
            <a:extLst>
              <a:ext uri="{FF2B5EF4-FFF2-40B4-BE49-F238E27FC236}">
                <a16:creationId xmlns:a16="http://schemas.microsoft.com/office/drawing/2014/main" id="{7EC53FED-97EB-4FE8-8A70-D56999398B2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549275"/>
            <a:ext cx="5184775" cy="3036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4E3A10F-6676-44CA-99FE-42C6ECA6F1C3}"/>
              </a:ext>
            </a:extLst>
          </p:cNvPr>
          <p:cNvSpPr/>
          <p:nvPr/>
        </p:nvSpPr>
        <p:spPr>
          <a:xfrm>
            <a:off x="5724128" y="1353282"/>
            <a:ext cx="287337" cy="720725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07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uiExpand="1" build="p"/>
      <p:bldP spid="160772" grpId="0" build="p"/>
      <p:bldP spid="7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2">
            <a:extLst>
              <a:ext uri="{FF2B5EF4-FFF2-40B4-BE49-F238E27FC236}">
                <a16:creationId xmlns:a16="http://schemas.microsoft.com/office/drawing/2014/main" id="{0C74EBB8-1EB6-456C-905E-F3144AE9BE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3603" name="Rectangle 13">
            <a:extLst>
              <a:ext uri="{FF2B5EF4-FFF2-40B4-BE49-F238E27FC236}">
                <a16:creationId xmlns:a16="http://schemas.microsoft.com/office/drawing/2014/main" id="{190E96CD-8EB7-4671-A164-1BF3FF4E5A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BB0B165-98BD-4416-964A-AB29D6A1210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3604" name="AutoShape 2">
            <a:extLst>
              <a:ext uri="{FF2B5EF4-FFF2-40B4-BE49-F238E27FC236}">
                <a16:creationId xmlns:a16="http://schemas.microsoft.com/office/drawing/2014/main" id="{0007FFF9-30B6-4A6C-B31F-783C623B90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351837" cy="433387"/>
          </a:xfrm>
        </p:spPr>
        <p:txBody>
          <a:bodyPr/>
          <a:lstStyle/>
          <a:p>
            <a:r>
              <a:rPr lang="el-GR" altLang="el-GR"/>
              <a:t>Διαδοχικά Κυκλώματα με Ανοχή στη Χρονική Απόκλιση (5/</a:t>
            </a:r>
            <a:r>
              <a:rPr lang="en-US" altLang="el-GR"/>
              <a:t>7</a:t>
            </a:r>
            <a:r>
              <a:rPr lang="el-GR" altLang="el-GR"/>
              <a:t>)</a:t>
            </a:r>
          </a:p>
        </p:txBody>
      </p:sp>
      <p:pic>
        <p:nvPicPr>
          <p:cNvPr id="161795" name="Picture 3">
            <a:extLst>
              <a:ext uri="{FF2B5EF4-FFF2-40B4-BE49-F238E27FC236}">
                <a16:creationId xmlns:a16="http://schemas.microsoft.com/office/drawing/2014/main" id="{17E3B93E-1D4A-4738-9DAD-70A8C90A4AB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920750"/>
            <a:ext cx="4064000" cy="2379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796" name="Rectangle 4">
            <a:extLst>
              <a:ext uri="{FF2B5EF4-FFF2-40B4-BE49-F238E27FC236}">
                <a16:creationId xmlns:a16="http://schemas.microsoft.com/office/drawing/2014/main" id="{8633B20F-ACEA-4202-A8AD-54ED6BDA5C8D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323850" y="3536950"/>
            <a:ext cx="8496300" cy="2844800"/>
          </a:xfrm>
        </p:spPr>
        <p:txBody>
          <a:bodyPr/>
          <a:lstStyle/>
          <a:p>
            <a:pPr marL="266700" indent="-177800"/>
            <a:r>
              <a:rPr lang="el-GR" altLang="el-GR" dirty="0">
                <a:solidFill>
                  <a:srgbClr val="3333CC"/>
                </a:solidFill>
              </a:rPr>
              <a:t>Το σήμα </a:t>
            </a:r>
            <a:r>
              <a:rPr lang="el-GR" altLang="el-GR" i="1" dirty="0">
                <a:solidFill>
                  <a:srgbClr val="3333CC"/>
                </a:solidFill>
              </a:rPr>
              <a:t>c </a:t>
            </a:r>
            <a:r>
              <a:rPr lang="el-GR" altLang="el-GR" dirty="0">
                <a:solidFill>
                  <a:srgbClr val="3333CC"/>
                </a:solidFill>
              </a:rPr>
              <a:t>μπορεί να αιωρείται είτε σε υψηλή είτε σε χαμηλή στάθμη</a:t>
            </a:r>
          </a:p>
          <a:p>
            <a:pPr lvl="1"/>
            <a:r>
              <a:rPr lang="el-GR" altLang="el-GR" dirty="0"/>
              <a:t>Χρήση </a:t>
            </a:r>
            <a:r>
              <a:rPr lang="en-US" altLang="el-GR" dirty="0"/>
              <a:t>keeper </a:t>
            </a:r>
            <a:r>
              <a:rPr lang="el-GR" altLang="el-GR" dirty="0"/>
              <a:t>(αποτελείται από ασθενείς διαζευγμένους </a:t>
            </a:r>
            <a:r>
              <a:rPr lang="el-GR" altLang="el-GR" dirty="0" err="1"/>
              <a:t>αντιστροφείς</a:t>
            </a:r>
            <a:r>
              <a:rPr lang="el-GR" altLang="el-GR" dirty="0"/>
              <a:t>) για να διατηρείται η έξοδος είτε σε υψηλή είτε σε χαμηλή στάθμη</a:t>
            </a:r>
          </a:p>
          <a:p>
            <a:pPr marL="266700" indent="-177800"/>
            <a:r>
              <a:rPr lang="el-GR" altLang="el-GR" dirty="0">
                <a:solidFill>
                  <a:srgbClr val="C00000"/>
                </a:solidFill>
              </a:rPr>
              <a:t>Οι μανδαλωτές μπορεί να αφαιρεθούν στα όρια των φάσεων όσο υπάρχει επικάλυψη των ρολογιών και η 1</a:t>
            </a:r>
            <a:r>
              <a:rPr lang="el-GR" altLang="el-GR" baseline="30000" dirty="0">
                <a:solidFill>
                  <a:srgbClr val="C00000"/>
                </a:solidFill>
              </a:rPr>
              <a:t>η</a:t>
            </a:r>
            <a:r>
              <a:rPr lang="el-GR" altLang="el-GR" dirty="0">
                <a:solidFill>
                  <a:srgbClr val="C00000"/>
                </a:solidFill>
              </a:rPr>
              <a:t> δυναμική πύλη σε κάθε φάση χρησιμοποιεί έναν πλήρη </a:t>
            </a:r>
            <a:r>
              <a:rPr lang="en-US" altLang="el-GR" dirty="0">
                <a:solidFill>
                  <a:srgbClr val="C00000"/>
                </a:solidFill>
              </a:rPr>
              <a:t>keeper</a:t>
            </a:r>
            <a:endParaRPr lang="el-GR" altLang="el-GR" dirty="0">
              <a:solidFill>
                <a:srgbClr val="C00000"/>
              </a:solidFill>
            </a:endParaRPr>
          </a:p>
        </p:txBody>
      </p:sp>
      <p:pic>
        <p:nvPicPr>
          <p:cNvPr id="161797" name="Picture 5">
            <a:extLst>
              <a:ext uri="{FF2B5EF4-FFF2-40B4-BE49-F238E27FC236}">
                <a16:creationId xmlns:a16="http://schemas.microsoft.com/office/drawing/2014/main" id="{48F4F287-EF53-44BB-8C28-0A8CA6235F7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196975"/>
            <a:ext cx="3354388" cy="154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1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  <p:bldP spid="161796" grpId="0" build="p"/>
      <p:bldP spid="161797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2">
            <a:extLst>
              <a:ext uri="{FF2B5EF4-FFF2-40B4-BE49-F238E27FC236}">
                <a16:creationId xmlns:a16="http://schemas.microsoft.com/office/drawing/2014/main" id="{55F923D8-63A6-483B-BA14-780C0E630D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4627" name="Rectangle 13">
            <a:extLst>
              <a:ext uri="{FF2B5EF4-FFF2-40B4-BE49-F238E27FC236}">
                <a16:creationId xmlns:a16="http://schemas.microsoft.com/office/drawing/2014/main" id="{0955C1EC-5D06-4CD6-B689-CE3D50B5FA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F17DF55-FA40-4B82-8057-9A7E0F94251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4628" name="AutoShape 2">
            <a:extLst>
              <a:ext uri="{FF2B5EF4-FFF2-40B4-BE49-F238E27FC236}">
                <a16:creationId xmlns:a16="http://schemas.microsoft.com/office/drawing/2014/main" id="{D02CD5F2-2474-4BD0-B769-F39FAD223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200"/>
              <a:t>Διαδοχικά Κυκλώματα με Ανοχή στη Χρονική Απόκλιση (</a:t>
            </a:r>
            <a:r>
              <a:rPr lang="en-US" altLang="el-GR" sz="2200"/>
              <a:t>6</a:t>
            </a:r>
            <a:r>
              <a:rPr lang="el-GR" altLang="el-GR" sz="2200"/>
              <a:t>/</a:t>
            </a:r>
            <a:r>
              <a:rPr lang="en-US" altLang="el-GR" sz="2200"/>
              <a:t>7</a:t>
            </a:r>
            <a:r>
              <a:rPr lang="el-GR" altLang="el-GR" sz="2200"/>
              <a:t>)</a:t>
            </a:r>
          </a:p>
        </p:txBody>
      </p:sp>
      <p:sp>
        <p:nvSpPr>
          <p:cNvPr id="154629" name="Rectangle 3">
            <a:extLst>
              <a:ext uri="{FF2B5EF4-FFF2-40B4-BE49-F238E27FC236}">
                <a16:creationId xmlns:a16="http://schemas.microsoft.com/office/drawing/2014/main" id="{71BD3871-7FEB-4592-B68C-3BF059220AE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3424238"/>
            <a:ext cx="8640638" cy="2944812"/>
          </a:xfrm>
        </p:spPr>
        <p:txBody>
          <a:bodyPr/>
          <a:lstStyle/>
          <a:p>
            <a:pPr marL="266700" indent="-177800"/>
            <a:r>
              <a:rPr lang="el-GR" altLang="el-GR" dirty="0">
                <a:solidFill>
                  <a:srgbClr val="3333CC"/>
                </a:solidFill>
              </a:rPr>
              <a:t>Τα κυκλώματα διαδοχικής επίδρασης με ανοχή στην απόκλιση μπορούν να δανείσουν χρόνο από τη μια φάση στην επόμενη</a:t>
            </a:r>
          </a:p>
          <a:p>
            <a:pPr marL="266700" indent="-177800"/>
            <a:r>
              <a:rPr lang="el-GR" altLang="el-GR" dirty="0">
                <a:solidFill>
                  <a:srgbClr val="3333CC"/>
                </a:solidFill>
              </a:rPr>
              <a:t>Κανονικά κάθε φάση καταλαμβάνει το μισό κύκλο</a:t>
            </a:r>
          </a:p>
          <a:p>
            <a:pPr marL="266700" indent="-177800"/>
            <a:r>
              <a:rPr lang="el-GR" altLang="el-GR" dirty="0">
                <a:solidFill>
                  <a:srgbClr val="3333CC"/>
                </a:solidFill>
              </a:rPr>
              <a:t>Όμως, μια δυναμική πύλη φ1 μπορεί να δανειστεί χρόνο από τη φάση 2</a:t>
            </a:r>
            <a:r>
              <a:rPr lang="el-GR" altLang="el-GR" dirty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  <a:r>
              <a:rPr lang="el-GR" altLang="el-GR" dirty="0">
                <a:solidFill>
                  <a:srgbClr val="3333CC"/>
                </a:solidFill>
              </a:rPr>
              <a:t>επειδή και τα δύο ρολόγια είναι ταυτόχρονα σε υψηλή στάθμη</a:t>
            </a:r>
          </a:p>
          <a:p>
            <a:pPr marL="266700" indent="-177800"/>
            <a:r>
              <a:rPr lang="en-US" altLang="el-GR" b="1" i="1" dirty="0" err="1">
                <a:solidFill>
                  <a:srgbClr val="C00000"/>
                </a:solidFill>
              </a:rPr>
              <a:t>t</a:t>
            </a:r>
            <a:r>
              <a:rPr lang="en-US" altLang="el-GR" b="1" i="1" baseline="-25000" dirty="0" err="1">
                <a:solidFill>
                  <a:srgbClr val="C00000"/>
                </a:solidFill>
              </a:rPr>
              <a:t>borrow</a:t>
            </a:r>
            <a:r>
              <a:rPr lang="en-US" altLang="el-GR" b="1" i="1" dirty="0">
                <a:solidFill>
                  <a:srgbClr val="C00000"/>
                </a:solidFill>
              </a:rPr>
              <a:t> = </a:t>
            </a:r>
            <a:r>
              <a:rPr lang="en-US" altLang="el-GR" b="1" i="1" dirty="0" err="1">
                <a:solidFill>
                  <a:srgbClr val="C00000"/>
                </a:solidFill>
              </a:rPr>
              <a:t>t</a:t>
            </a:r>
            <a:r>
              <a:rPr lang="en-US" altLang="el-GR" b="1" i="1" baseline="-25000" dirty="0" err="1">
                <a:solidFill>
                  <a:srgbClr val="C00000"/>
                </a:solidFill>
              </a:rPr>
              <a:t>overlap</a:t>
            </a:r>
            <a:r>
              <a:rPr lang="en-US" altLang="el-GR" b="1" i="1" dirty="0">
                <a:solidFill>
                  <a:srgbClr val="C00000"/>
                </a:solidFill>
              </a:rPr>
              <a:t>- </a:t>
            </a:r>
            <a:r>
              <a:rPr lang="en-US" altLang="el-GR" b="1" i="1" dirty="0" err="1">
                <a:solidFill>
                  <a:srgbClr val="C00000"/>
                </a:solidFill>
              </a:rPr>
              <a:t>t</a:t>
            </a:r>
            <a:r>
              <a:rPr lang="en-US" altLang="el-GR" b="1" i="1" baseline="-25000" dirty="0" err="1">
                <a:solidFill>
                  <a:srgbClr val="C00000"/>
                </a:solidFill>
              </a:rPr>
              <a:t>hold</a:t>
            </a:r>
            <a:r>
              <a:rPr lang="en-US" altLang="el-GR" b="1" i="1" dirty="0">
                <a:solidFill>
                  <a:srgbClr val="C00000"/>
                </a:solidFill>
              </a:rPr>
              <a:t> - </a:t>
            </a:r>
            <a:r>
              <a:rPr lang="en-US" altLang="el-GR" b="1" i="1" dirty="0" err="1">
                <a:solidFill>
                  <a:srgbClr val="C00000"/>
                </a:solidFill>
              </a:rPr>
              <a:t>t</a:t>
            </a:r>
            <a:r>
              <a:rPr lang="en-US" altLang="el-GR" b="1" i="1" baseline="-25000" dirty="0" err="1">
                <a:solidFill>
                  <a:srgbClr val="C00000"/>
                </a:solidFill>
              </a:rPr>
              <a:t>skew</a:t>
            </a:r>
            <a:endParaRPr lang="el-GR" altLang="el-GR" b="1" i="1" baseline="-25000" dirty="0">
              <a:solidFill>
                <a:srgbClr val="C00000"/>
              </a:solidFill>
            </a:endParaRPr>
          </a:p>
        </p:txBody>
      </p:sp>
      <p:pic>
        <p:nvPicPr>
          <p:cNvPr id="154630" name="Picture 4">
            <a:extLst>
              <a:ext uri="{FF2B5EF4-FFF2-40B4-BE49-F238E27FC236}">
                <a16:creationId xmlns:a16="http://schemas.microsoft.com/office/drawing/2014/main" id="{AD17A3C6-D856-4765-8A85-37846D864C2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620713"/>
            <a:ext cx="5616575" cy="2674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2">
            <a:extLst>
              <a:ext uri="{FF2B5EF4-FFF2-40B4-BE49-F238E27FC236}">
                <a16:creationId xmlns:a16="http://schemas.microsoft.com/office/drawing/2014/main" id="{05EF91FB-530C-4A58-8AC6-1BF1A0D622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5651" name="Rectangle 13">
            <a:extLst>
              <a:ext uri="{FF2B5EF4-FFF2-40B4-BE49-F238E27FC236}">
                <a16:creationId xmlns:a16="http://schemas.microsoft.com/office/drawing/2014/main" id="{73836018-878F-4542-9733-8FA5F269DC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84845BA-0D68-4217-A70F-AC9C90521A6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5652" name="AutoShape 2">
            <a:extLst>
              <a:ext uri="{FF2B5EF4-FFF2-40B4-BE49-F238E27FC236}">
                <a16:creationId xmlns:a16="http://schemas.microsoft.com/office/drawing/2014/main" id="{B2EB60FE-0A70-428F-B2C4-77DCBF3EC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351837" cy="433387"/>
          </a:xfrm>
        </p:spPr>
        <p:txBody>
          <a:bodyPr/>
          <a:lstStyle/>
          <a:p>
            <a:r>
              <a:rPr lang="el-GR" altLang="el-GR"/>
              <a:t>Διαδοχικά Κυκλώματα με Ανοχή στη Χρονική Απόκλιση (</a:t>
            </a:r>
            <a:r>
              <a:rPr lang="en-US" altLang="el-GR"/>
              <a:t>7</a:t>
            </a:r>
            <a:r>
              <a:rPr lang="el-GR" altLang="el-GR"/>
              <a:t>/</a:t>
            </a:r>
            <a:r>
              <a:rPr lang="en-US" altLang="el-GR"/>
              <a:t>7</a:t>
            </a:r>
            <a:r>
              <a:rPr lang="el-GR" altLang="el-GR"/>
              <a:t>)</a:t>
            </a:r>
          </a:p>
        </p:txBody>
      </p:sp>
      <p:sp>
        <p:nvSpPr>
          <p:cNvPr id="155653" name="Rectangle 3">
            <a:extLst>
              <a:ext uri="{FF2B5EF4-FFF2-40B4-BE49-F238E27FC236}">
                <a16:creationId xmlns:a16="http://schemas.microsoft.com/office/drawing/2014/main" id="{9BB3BD5A-EA0E-4B13-8671-6FA6938C9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836613"/>
            <a:ext cx="8568630" cy="5400675"/>
          </a:xfrm>
        </p:spPr>
        <p:txBody>
          <a:bodyPr/>
          <a:lstStyle/>
          <a:p>
            <a:r>
              <a:rPr lang="el-GR" altLang="el-GR" dirty="0">
                <a:solidFill>
                  <a:srgbClr val="3333CC"/>
                </a:solidFill>
              </a:rPr>
              <a:t>Αν η επικάλυψη ρολογιού είναι μεγάλη ώστε η δεύτερη φάση να υπολογίζει πριν </a:t>
            </a:r>
            <a:r>
              <a:rPr lang="el-GR" altLang="el-GR" dirty="0" err="1">
                <a:solidFill>
                  <a:srgbClr val="3333CC"/>
                </a:solidFill>
              </a:rPr>
              <a:t>προφορτιστεί</a:t>
            </a:r>
            <a:r>
              <a:rPr lang="el-GR" altLang="el-GR" dirty="0">
                <a:solidFill>
                  <a:srgbClr val="3333CC"/>
                </a:solidFill>
              </a:rPr>
              <a:t> η πρώτη</a:t>
            </a:r>
            <a:r>
              <a:rPr lang="el-GR" altLang="el-GR" dirty="0"/>
              <a:t>,</a:t>
            </a:r>
            <a:r>
              <a:rPr lang="el-GR" altLang="el-GR" dirty="0">
                <a:solidFill>
                  <a:srgbClr val="800000"/>
                </a:solidFill>
              </a:rPr>
              <a:t> </a:t>
            </a:r>
            <a:r>
              <a:rPr lang="el-GR" altLang="el-GR" dirty="0">
                <a:solidFill>
                  <a:srgbClr val="C00000"/>
                </a:solidFill>
              </a:rPr>
              <a:t>ο μανδαλωτής ανάμεσα στις φάσεις δεν είναι απαραίτητος</a:t>
            </a:r>
          </a:p>
          <a:p>
            <a:endParaRPr lang="en-US" altLang="el-GR" sz="1500" dirty="0">
              <a:solidFill>
                <a:srgbClr val="990033"/>
              </a:solidFill>
            </a:endParaRPr>
          </a:p>
          <a:p>
            <a:r>
              <a:rPr lang="el-GR" altLang="el-GR" dirty="0">
                <a:solidFill>
                  <a:srgbClr val="C00000"/>
                </a:solidFill>
              </a:rPr>
              <a:t>Η ακολουθιακή επιβάρυνση είναι μηδέν </a:t>
            </a:r>
          </a:p>
          <a:p>
            <a:pPr lvl="1"/>
            <a:r>
              <a:rPr lang="el-GR" altLang="el-GR" dirty="0"/>
              <a:t>τα δεδομένα διαδίδονται από τη μια πύλη στην επόμενη χωρίς να περιμένουν σε κάποιο ακολουθιακό στοιχείο ακολουθίας</a:t>
            </a:r>
          </a:p>
          <a:p>
            <a:endParaRPr lang="en-US" altLang="el-GR" sz="1500" dirty="0"/>
          </a:p>
          <a:p>
            <a:r>
              <a:rPr lang="el-GR" altLang="el-GR" dirty="0">
                <a:solidFill>
                  <a:srgbClr val="3333CC"/>
                </a:solidFill>
              </a:rPr>
              <a:t>Ο επεξεργαστής Alpha 21164 χρησιμοποίησε πρώτος επικαλυπτόμενα ρολόγια στην </a:t>
            </a:r>
            <a:r>
              <a:rPr lang="el-GR" altLang="el-GR" dirty="0" err="1">
                <a:solidFill>
                  <a:srgbClr val="3333CC"/>
                </a:solidFill>
              </a:rPr>
              <a:t>ALU</a:t>
            </a:r>
            <a:r>
              <a:rPr lang="el-GR" altLang="el-GR" dirty="0">
                <a:solidFill>
                  <a:srgbClr val="3333CC"/>
                </a:solidFill>
              </a:rPr>
              <a:t> =&gt; εξάλειψη </a:t>
            </a:r>
            <a:r>
              <a:rPr lang="el-GR" altLang="el-GR" dirty="0" err="1">
                <a:solidFill>
                  <a:srgbClr val="3333CC"/>
                </a:solidFill>
              </a:rPr>
              <a:t>μανδαλωτή</a:t>
            </a:r>
            <a:r>
              <a:rPr lang="el-GR" altLang="el-GR" dirty="0">
                <a:solidFill>
                  <a:srgbClr val="3333CC"/>
                </a:solidFill>
              </a:rPr>
              <a:t> και βελτίωση ταχύτητας</a:t>
            </a:r>
          </a:p>
          <a:p>
            <a:endParaRPr lang="en-US" altLang="el-GR" sz="1500" dirty="0"/>
          </a:p>
          <a:p>
            <a:r>
              <a:rPr lang="el-GR" altLang="el-GR" dirty="0">
                <a:solidFill>
                  <a:srgbClr val="3333CC"/>
                </a:solidFill>
              </a:rPr>
              <a:t>Από τότε τα </a:t>
            </a:r>
            <a:r>
              <a:rPr lang="en-US" altLang="el-GR" dirty="0">
                <a:solidFill>
                  <a:srgbClr val="3333CC"/>
                </a:solidFill>
              </a:rPr>
              <a:t>pipeline</a:t>
            </a:r>
            <a:r>
              <a:rPr lang="el-GR" altLang="el-GR" dirty="0">
                <a:solidFill>
                  <a:srgbClr val="3333CC"/>
                </a:solidFill>
              </a:rPr>
              <a:t> συστήματα, χρησιμοποιούν κάποιου είδους τεχνικής διαδοχικής επίδρασης</a:t>
            </a:r>
            <a:r>
              <a:rPr lang="en-US" altLang="el-GR" dirty="0">
                <a:solidFill>
                  <a:srgbClr val="3333CC"/>
                </a:solidFill>
              </a:rPr>
              <a:t> </a:t>
            </a:r>
            <a:r>
              <a:rPr lang="el-GR" altLang="el-GR" dirty="0">
                <a:solidFill>
                  <a:srgbClr val="3333CC"/>
                </a:solidFill>
              </a:rPr>
              <a:t>με ανοχή στην απόκλιση</a:t>
            </a: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2">
            <a:extLst>
              <a:ext uri="{FF2B5EF4-FFF2-40B4-BE49-F238E27FC236}">
                <a16:creationId xmlns:a16="http://schemas.microsoft.com/office/drawing/2014/main" id="{B62C2261-352F-48F3-896C-4EB155D69C3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6675" name="Rectangle 13">
            <a:extLst>
              <a:ext uri="{FF2B5EF4-FFF2-40B4-BE49-F238E27FC236}">
                <a16:creationId xmlns:a16="http://schemas.microsoft.com/office/drawing/2014/main" id="{A7D98C66-3732-4659-99C8-8D12633AF6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5F719C5-1395-47F9-9C20-C65884D9D86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6676" name="AutoShape 2">
            <a:extLst>
              <a:ext uri="{FF2B5EF4-FFF2-40B4-BE49-F238E27FC236}">
                <a16:creationId xmlns:a16="http://schemas.microsoft.com/office/drawing/2014/main" id="{5E05D397-6351-4526-86DD-D89C04723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Γεννήτρια ρολογιού για </a:t>
            </a:r>
            <a:r>
              <a:rPr lang="en-US" altLang="el-GR"/>
              <a:t>two-phase skew-tolerant system</a:t>
            </a:r>
            <a:endParaRPr lang="el-GR" altLang="el-GR"/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7B23E799-3798-492C-A177-A7E75787096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3140968"/>
            <a:ext cx="8640638" cy="3096344"/>
          </a:xfrm>
        </p:spPr>
        <p:txBody>
          <a:bodyPr/>
          <a:lstStyle/>
          <a:p>
            <a:pPr marL="266700" indent="-177800"/>
            <a:r>
              <a:rPr lang="el-GR" altLang="el-GR" dirty="0">
                <a:solidFill>
                  <a:srgbClr val="3333CC"/>
                </a:solidFill>
              </a:rPr>
              <a:t>Η γεννήτρια χρησιμοποιεί </a:t>
            </a:r>
            <a:r>
              <a:rPr lang="el-GR" altLang="el-GR" dirty="0">
                <a:solidFill>
                  <a:srgbClr val="C00000"/>
                </a:solidFill>
              </a:rPr>
              <a:t>ψαλιδιστές ρολογιού </a:t>
            </a:r>
            <a:r>
              <a:rPr lang="en-US" altLang="el-GR" dirty="0">
                <a:solidFill>
                  <a:srgbClr val="C00000"/>
                </a:solidFill>
              </a:rPr>
              <a:t>– clock choppers </a:t>
            </a:r>
            <a:r>
              <a:rPr lang="el-GR" altLang="el-GR" dirty="0">
                <a:solidFill>
                  <a:srgbClr val="3333CC"/>
                </a:solidFill>
              </a:rPr>
              <a:t>(</a:t>
            </a:r>
            <a:r>
              <a:rPr lang="en-US" altLang="el-GR" dirty="0">
                <a:solidFill>
                  <a:srgbClr val="3333CC"/>
                </a:solidFill>
              </a:rPr>
              <a:t>clock stretchers</a:t>
            </a:r>
            <a:r>
              <a:rPr lang="el-GR" altLang="el-GR" dirty="0">
                <a:solidFill>
                  <a:srgbClr val="3333CC"/>
                </a:solidFill>
              </a:rPr>
              <a:t>) που καθυστερούν την κατερχόμενη ακμή για να επιτευχθεί επικάλυψη ρολογιών</a:t>
            </a:r>
          </a:p>
          <a:p>
            <a:pPr marL="266700" indent="-177800"/>
            <a:endParaRPr lang="el-GR" altLang="el-GR" dirty="0"/>
          </a:p>
          <a:p>
            <a:pPr marL="266700" indent="-177800"/>
            <a:r>
              <a:rPr lang="el-GR" altLang="el-GR" dirty="0">
                <a:solidFill>
                  <a:srgbClr val="3333CC"/>
                </a:solidFill>
              </a:rPr>
              <a:t>Ένα πιθανό πρόβλημα με τα συστήματα δύο φάσεων είναι ότι αν μια φάση της λογικής έχει μικρή καθυστέρηση μόλυνσης, </a:t>
            </a:r>
            <a:r>
              <a:rPr lang="el-GR" altLang="el-GR" dirty="0">
                <a:solidFill>
                  <a:srgbClr val="C00000"/>
                </a:solidFill>
              </a:rPr>
              <a:t>τα δεδομένα μπορεί να συναγωνιστούν ανεπιθύμητα, ενώ και τα δύο ρολόγια είναι σε υψηλή στάθμη</a:t>
            </a:r>
          </a:p>
        </p:txBody>
      </p:sp>
      <p:pic>
        <p:nvPicPr>
          <p:cNvPr id="164868" name="Picture 4">
            <a:extLst>
              <a:ext uri="{FF2B5EF4-FFF2-40B4-BE49-F238E27FC236}">
                <a16:creationId xmlns:a16="http://schemas.microsoft.com/office/drawing/2014/main" id="{5F836582-82C8-40B8-95F2-67EC8EAA2D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836613"/>
            <a:ext cx="4176712" cy="181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  <p:bldP spid="164868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2">
            <a:extLst>
              <a:ext uri="{FF2B5EF4-FFF2-40B4-BE49-F238E27FC236}">
                <a16:creationId xmlns:a16="http://schemas.microsoft.com/office/drawing/2014/main" id="{927AC7FC-84EF-4E99-82B2-1B17E74A94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7699" name="Rectangle 13">
            <a:extLst>
              <a:ext uri="{FF2B5EF4-FFF2-40B4-BE49-F238E27FC236}">
                <a16:creationId xmlns:a16="http://schemas.microsoft.com/office/drawing/2014/main" id="{00DAFAAF-95C7-456D-8EC1-856422EB25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A3C64B-5C71-4257-ACAF-AF17269139D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7700" name="AutoShape 2">
            <a:extLst>
              <a:ext uri="{FF2B5EF4-FFF2-40B4-BE49-F238E27FC236}">
                <a16:creationId xmlns:a16="http://schemas.microsoft.com/office/drawing/2014/main" id="{687B8766-6E51-4C0C-8DD2-9B39C1876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Opportunistic Time Borrowing – OTB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482AB271-E5A2-4AF4-9B95-79C0C747D2A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3500438"/>
            <a:ext cx="8712968" cy="2952750"/>
          </a:xfrm>
        </p:spPr>
        <p:txBody>
          <a:bodyPr/>
          <a:lstStyle/>
          <a:p>
            <a:pPr marL="266700" indent="-177800">
              <a:lnSpc>
                <a:spcPct val="90000"/>
              </a:lnSpc>
            </a:pPr>
            <a:r>
              <a:rPr lang="el-GR" altLang="el-GR" sz="2000" dirty="0">
                <a:solidFill>
                  <a:srgbClr val="3333CC"/>
                </a:solidFill>
              </a:rPr>
              <a:t>O ευκαιριακός δανεισμός χρόνου αντιμετωπίζει το πρόβλημα συναγωνισμού με εισαγωγή δύο ρολογιών (</a:t>
            </a:r>
            <a:r>
              <a:rPr lang="el-GR" altLang="el-GR" sz="2000" i="1" dirty="0" err="1">
                <a:solidFill>
                  <a:srgbClr val="3333CC"/>
                </a:solidFill>
              </a:rPr>
              <a:t>clk</a:t>
            </a:r>
            <a:r>
              <a:rPr lang="el-GR" altLang="el-GR" sz="2000" i="1" dirty="0">
                <a:solidFill>
                  <a:srgbClr val="3333CC"/>
                </a:solidFill>
              </a:rPr>
              <a:t> </a:t>
            </a:r>
            <a:r>
              <a:rPr lang="el-GR" altLang="el-GR" sz="2000" dirty="0">
                <a:solidFill>
                  <a:srgbClr val="3333CC"/>
                </a:solidFill>
              </a:rPr>
              <a:t>και </a:t>
            </a:r>
            <a:r>
              <a:rPr lang="el-GR" altLang="el-GR" sz="2000" i="1" dirty="0" err="1">
                <a:solidFill>
                  <a:srgbClr val="3333CC"/>
                </a:solidFill>
              </a:rPr>
              <a:t>clkb</a:t>
            </a:r>
            <a:r>
              <a:rPr lang="el-GR" altLang="el-GR" sz="2000" dirty="0">
                <a:solidFill>
                  <a:srgbClr val="3333CC"/>
                </a:solidFill>
              </a:rPr>
              <a:t>) που χρησιμοποιούνται στην 1</a:t>
            </a:r>
            <a:r>
              <a:rPr lang="el-GR" altLang="el-GR" sz="2000" baseline="30000" dirty="0">
                <a:solidFill>
                  <a:srgbClr val="3333CC"/>
                </a:solidFill>
              </a:rPr>
              <a:t>η</a:t>
            </a:r>
            <a:r>
              <a:rPr lang="el-GR" altLang="el-GR" sz="2000" dirty="0">
                <a:solidFill>
                  <a:srgbClr val="3333CC"/>
                </a:solidFill>
              </a:rPr>
              <a:t> πύλη κάθε τμήματος </a:t>
            </a:r>
          </a:p>
          <a:p>
            <a:pPr marL="266700" indent="-177800">
              <a:lnSpc>
                <a:spcPct val="90000"/>
              </a:lnSpc>
            </a:pPr>
            <a:r>
              <a:rPr lang="el-GR" altLang="el-GR" sz="2000" dirty="0">
                <a:solidFill>
                  <a:srgbClr val="C00000"/>
                </a:solidFill>
              </a:rPr>
              <a:t>Οι πρώτες πύλες εμποδίζουν τα δεδομένα που έρχονται πολύ νωρίς για να μη δημιουργηθεί συναγωνισμός</a:t>
            </a:r>
          </a:p>
          <a:p>
            <a:pPr marL="266700" indent="-177800">
              <a:lnSpc>
                <a:spcPct val="90000"/>
              </a:lnSpc>
            </a:pPr>
            <a:r>
              <a:rPr lang="el-GR" altLang="el-GR" sz="2000" b="1" dirty="0">
                <a:solidFill>
                  <a:srgbClr val="3333CC"/>
                </a:solidFill>
              </a:rPr>
              <a:t>Τα καθυστερημένα ρολόγια </a:t>
            </a:r>
            <a:r>
              <a:rPr lang="el-GR" altLang="el-GR" sz="2000" b="1" i="1" dirty="0" err="1">
                <a:solidFill>
                  <a:srgbClr val="3333CC"/>
                </a:solidFill>
              </a:rPr>
              <a:t>clkd</a:t>
            </a:r>
            <a:r>
              <a:rPr lang="el-GR" altLang="el-GR" sz="2000" b="1" i="1" dirty="0">
                <a:solidFill>
                  <a:srgbClr val="3333CC"/>
                </a:solidFill>
              </a:rPr>
              <a:t> </a:t>
            </a:r>
            <a:r>
              <a:rPr lang="el-GR" altLang="el-GR" sz="2000" b="1" dirty="0">
                <a:solidFill>
                  <a:srgbClr val="3333CC"/>
                </a:solidFill>
              </a:rPr>
              <a:t>και </a:t>
            </a:r>
            <a:r>
              <a:rPr lang="el-GR" altLang="el-GR" sz="2000" b="1" i="1" dirty="0" err="1">
                <a:solidFill>
                  <a:srgbClr val="3333CC"/>
                </a:solidFill>
              </a:rPr>
              <a:t>clkbd</a:t>
            </a:r>
            <a:r>
              <a:rPr lang="el-GR" altLang="el-GR" sz="2000" b="1" i="1" dirty="0">
                <a:solidFill>
                  <a:srgbClr val="3333CC"/>
                </a:solidFill>
              </a:rPr>
              <a:t> </a:t>
            </a:r>
            <a:r>
              <a:rPr lang="el-GR" altLang="el-GR" sz="2000" b="1" dirty="0">
                <a:solidFill>
                  <a:srgbClr val="3333CC"/>
                </a:solidFill>
              </a:rPr>
              <a:t>παίζουν το ρόλο του φ1 και φ2</a:t>
            </a:r>
          </a:p>
          <a:p>
            <a:pPr marL="266700" indent="-177800">
              <a:lnSpc>
                <a:spcPct val="90000"/>
              </a:lnSpc>
            </a:pPr>
            <a:r>
              <a:rPr lang="el-GR" altLang="el-GR" sz="2000" dirty="0">
                <a:solidFill>
                  <a:srgbClr val="3333CC"/>
                </a:solidFill>
              </a:rPr>
              <a:t> Η </a:t>
            </a:r>
            <a:r>
              <a:rPr lang="el-GR" altLang="el-GR" sz="2000" dirty="0" err="1">
                <a:solidFill>
                  <a:srgbClr val="3333CC"/>
                </a:solidFill>
              </a:rPr>
              <a:t>OTB</a:t>
            </a:r>
            <a:r>
              <a:rPr lang="el-GR" altLang="el-GR" sz="2000" dirty="0">
                <a:solidFill>
                  <a:srgbClr val="3333CC"/>
                </a:solidFill>
              </a:rPr>
              <a:t> διαδοχικής επίδρασης χρησιμοποιήθηκε στον επεξεργαστή </a:t>
            </a:r>
            <a:r>
              <a:rPr lang="el-GR" altLang="el-GR" sz="2000" dirty="0" err="1">
                <a:solidFill>
                  <a:srgbClr val="3333CC"/>
                </a:solidFill>
              </a:rPr>
              <a:t>Itanium</a:t>
            </a:r>
            <a:endParaRPr lang="el-GR" altLang="el-GR" sz="2000" dirty="0">
              <a:solidFill>
                <a:srgbClr val="3333CC"/>
              </a:solidFill>
            </a:endParaRPr>
          </a:p>
        </p:txBody>
      </p:sp>
      <p:pic>
        <p:nvPicPr>
          <p:cNvPr id="165892" name="Picture 4">
            <a:extLst>
              <a:ext uri="{FF2B5EF4-FFF2-40B4-BE49-F238E27FC236}">
                <a16:creationId xmlns:a16="http://schemas.microsoft.com/office/drawing/2014/main" id="{8D56F101-070D-44CB-BE3D-FFF5637B106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649287"/>
            <a:ext cx="4856162" cy="270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  <p:bldP spid="165892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2">
            <a:extLst>
              <a:ext uri="{FF2B5EF4-FFF2-40B4-BE49-F238E27FC236}">
                <a16:creationId xmlns:a16="http://schemas.microsoft.com/office/drawing/2014/main" id="{6E1B8781-01F4-4A3C-8CFD-3664C06D37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63843" name="Rectangle 13">
            <a:extLst>
              <a:ext uri="{FF2B5EF4-FFF2-40B4-BE49-F238E27FC236}">
                <a16:creationId xmlns:a16="http://schemas.microsoft.com/office/drawing/2014/main" id="{D635C177-3625-4966-BA92-E33D29AA56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DF56F23-6437-4548-B177-25D16D3D5B8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3844" name="AutoShape 2">
            <a:extLst>
              <a:ext uri="{FF2B5EF4-FFF2-40B4-BE49-F238E27FC236}">
                <a16:creationId xmlns:a16="http://schemas.microsoft.com/office/drawing/2014/main" id="{9A3B5079-2397-4FC9-A93C-046F86CA5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Self-resetting (Postcharge) Domino</a:t>
            </a:r>
            <a:r>
              <a:rPr lang="en-US" altLang="el-GR"/>
              <a:t> (1/3)</a:t>
            </a:r>
            <a:endParaRPr lang="el-GR" altLang="el-GR"/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FD8A2CB5-5562-4571-82BF-4E39CB19347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3357563"/>
            <a:ext cx="8712646" cy="2879749"/>
          </a:xfrm>
        </p:spPr>
        <p:txBody>
          <a:bodyPr/>
          <a:lstStyle/>
          <a:p>
            <a:pPr marL="266700" indent="-177800"/>
            <a:r>
              <a:rPr lang="el-GR" altLang="el-GR" sz="2000" dirty="0">
                <a:solidFill>
                  <a:srgbClr val="3333CC"/>
                </a:solidFill>
              </a:rPr>
              <a:t>Μέχρι τώρα ο χρονισμός της λειτουργίας της </a:t>
            </a:r>
            <a:r>
              <a:rPr lang="el-GR" altLang="el-GR" sz="2000" dirty="0" err="1">
                <a:solidFill>
                  <a:srgbClr val="3333CC"/>
                </a:solidFill>
              </a:rPr>
              <a:t>προφόρτισης</a:t>
            </a:r>
            <a:r>
              <a:rPr lang="el-GR" altLang="el-GR" sz="2000" dirty="0">
                <a:solidFill>
                  <a:srgbClr val="3333CC"/>
                </a:solidFill>
              </a:rPr>
              <a:t> ελεγχόταν από το ρολόι – </a:t>
            </a:r>
            <a:r>
              <a:rPr lang="el-GR" altLang="el-GR" sz="2000" b="1" dirty="0">
                <a:solidFill>
                  <a:srgbClr val="3333CC"/>
                </a:solidFill>
              </a:rPr>
              <a:t>Εναλλακτικά μπορεί να ελέγχεται από την έξοδο της πύλης</a:t>
            </a:r>
            <a:r>
              <a:rPr lang="el-GR" altLang="el-GR" sz="2000" dirty="0">
                <a:solidFill>
                  <a:srgbClr val="3333CC"/>
                </a:solidFill>
              </a:rPr>
              <a:t> </a:t>
            </a:r>
            <a:endParaRPr lang="en-US" altLang="el-GR" sz="2000" dirty="0">
              <a:solidFill>
                <a:srgbClr val="3333CC"/>
              </a:solidFill>
            </a:endParaRPr>
          </a:p>
          <a:p>
            <a:pPr marL="266700" indent="-177800"/>
            <a:endParaRPr lang="el-GR" altLang="el-GR" sz="1200" dirty="0"/>
          </a:p>
          <a:p>
            <a:pPr marL="266700" indent="-177800"/>
            <a:r>
              <a:rPr lang="el-GR" altLang="el-GR" sz="2000" dirty="0">
                <a:solidFill>
                  <a:srgbClr val="3333CC"/>
                </a:solidFill>
              </a:rPr>
              <a:t>Όταν η πύλη υπολογίζει  και Υ = 1, μια αλυσίδα χρονισμού παράγει ένα σήμα </a:t>
            </a:r>
            <a:r>
              <a:rPr lang="el-GR" altLang="el-GR" sz="2000" i="1" dirty="0" err="1">
                <a:solidFill>
                  <a:srgbClr val="3333CC"/>
                </a:solidFill>
              </a:rPr>
              <a:t>reset</a:t>
            </a:r>
            <a:r>
              <a:rPr lang="el-GR" altLang="el-GR" sz="2000" i="1" dirty="0">
                <a:solidFill>
                  <a:srgbClr val="3333CC"/>
                </a:solidFill>
              </a:rPr>
              <a:t> </a:t>
            </a:r>
            <a:r>
              <a:rPr lang="el-GR" altLang="el-GR" sz="2000" dirty="0">
                <a:solidFill>
                  <a:srgbClr val="3333CC"/>
                </a:solidFill>
              </a:rPr>
              <a:t>το οποίο </a:t>
            </a:r>
            <a:r>
              <a:rPr lang="el-GR" altLang="el-GR" sz="2000" dirty="0" err="1">
                <a:solidFill>
                  <a:srgbClr val="3333CC"/>
                </a:solidFill>
              </a:rPr>
              <a:t>προφορτίζει</a:t>
            </a:r>
            <a:r>
              <a:rPr lang="el-GR" altLang="el-GR" sz="2000" dirty="0">
                <a:solidFill>
                  <a:srgbClr val="3333CC"/>
                </a:solidFill>
              </a:rPr>
              <a:t> τη δυναμική βαθμίδα </a:t>
            </a:r>
          </a:p>
          <a:p>
            <a:pPr marL="266700" indent="-177800"/>
            <a:endParaRPr lang="el-GR" altLang="el-GR" sz="1200" dirty="0"/>
          </a:p>
          <a:p>
            <a:pPr marL="266700" indent="-177800"/>
            <a:r>
              <a:rPr lang="el-GR" altLang="el-GR" sz="2000" dirty="0">
                <a:solidFill>
                  <a:srgbClr val="3333CC"/>
                </a:solidFill>
              </a:rPr>
              <a:t>Όταν Υ = 0, το σήμα </a:t>
            </a:r>
            <a:r>
              <a:rPr lang="el-GR" altLang="el-GR" sz="2000" i="1" dirty="0" err="1">
                <a:solidFill>
                  <a:srgbClr val="3333CC"/>
                </a:solidFill>
              </a:rPr>
              <a:t>reset</a:t>
            </a:r>
            <a:r>
              <a:rPr lang="el-GR" altLang="el-GR" sz="2000" dirty="0">
                <a:solidFill>
                  <a:srgbClr val="3333CC"/>
                </a:solidFill>
              </a:rPr>
              <a:t> απενεργοποιεί τα τρανζίστορ </a:t>
            </a:r>
            <a:r>
              <a:rPr lang="el-GR" altLang="el-GR" sz="2000" dirty="0" err="1">
                <a:solidFill>
                  <a:srgbClr val="3333CC"/>
                </a:solidFill>
              </a:rPr>
              <a:t>προφόρτισης</a:t>
            </a:r>
            <a:r>
              <a:rPr lang="el-GR" altLang="el-GR" sz="2000" dirty="0">
                <a:solidFill>
                  <a:srgbClr val="3333CC"/>
                </a:solidFill>
              </a:rPr>
              <a:t> και η πύλη είναι έτοιμη να υπολογίσει</a:t>
            </a:r>
          </a:p>
        </p:txBody>
      </p:sp>
      <p:pic>
        <p:nvPicPr>
          <p:cNvPr id="173060" name="Picture 4">
            <a:extLst>
              <a:ext uri="{FF2B5EF4-FFF2-40B4-BE49-F238E27FC236}">
                <a16:creationId xmlns:a16="http://schemas.microsoft.com/office/drawing/2014/main" id="{C68D7AAA-A2AE-4F88-81C6-60F190F08DB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476250"/>
            <a:ext cx="3671888" cy="292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944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730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  <p:bldP spid="173060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2">
            <a:extLst>
              <a:ext uri="{FF2B5EF4-FFF2-40B4-BE49-F238E27FC236}">
                <a16:creationId xmlns:a16="http://schemas.microsoft.com/office/drawing/2014/main" id="{FD9485E9-314C-45C2-B63E-A60F61D386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64867" name="Rectangle 13">
            <a:extLst>
              <a:ext uri="{FF2B5EF4-FFF2-40B4-BE49-F238E27FC236}">
                <a16:creationId xmlns:a16="http://schemas.microsoft.com/office/drawing/2014/main" id="{7DF4A94D-A528-4156-AA66-3C486FA43B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063232E-9B58-444C-B744-052E209676D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4868" name="AutoShape 2">
            <a:extLst>
              <a:ext uri="{FF2B5EF4-FFF2-40B4-BE49-F238E27FC236}">
                <a16:creationId xmlns:a16="http://schemas.microsoft.com/office/drawing/2014/main" id="{A73BDB40-4B87-42E5-8BA5-9999B902E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Self-resetting (Postcharge) Domino</a:t>
            </a:r>
            <a:r>
              <a:rPr lang="en-US" altLang="el-GR"/>
              <a:t> (2/3)</a:t>
            </a:r>
            <a:endParaRPr lang="el-GR" altLang="el-GR"/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60E34CC9-C21C-4FC1-9617-7D990EA3FB5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387" y="3284538"/>
            <a:ext cx="8713787" cy="3097212"/>
          </a:xfrm>
        </p:spPr>
        <p:txBody>
          <a:bodyPr/>
          <a:lstStyle/>
          <a:p>
            <a:pPr marL="266700" indent="-177800"/>
            <a:r>
              <a:rPr lang="el-GR" altLang="el-GR" sz="2000" dirty="0">
                <a:solidFill>
                  <a:srgbClr val="3333CC"/>
                </a:solidFill>
              </a:rPr>
              <a:t>Η είσοδος θα πρέπει να γίνει Α = 0 πριν η πύλη εισέλθει πάλι σε  υπολογισμό για να μη δέχεται η πύλη επαναληπτικά παλμούς σταθερής εισόδου και να μπορεί να </a:t>
            </a:r>
            <a:r>
              <a:rPr lang="el-GR" altLang="el-GR" sz="2000" dirty="0" err="1">
                <a:solidFill>
                  <a:srgbClr val="3333CC"/>
                </a:solidFill>
              </a:rPr>
              <a:t>προφορτιστεί</a:t>
            </a:r>
            <a:endParaRPr lang="el-GR" altLang="el-GR" sz="2000" dirty="0">
              <a:solidFill>
                <a:srgbClr val="3333CC"/>
              </a:solidFill>
            </a:endParaRPr>
          </a:p>
          <a:p>
            <a:pPr marL="266700" indent="-177800"/>
            <a:r>
              <a:rPr lang="el-GR" altLang="el-GR" sz="2000" dirty="0">
                <a:solidFill>
                  <a:srgbClr val="3333CC"/>
                </a:solidFill>
              </a:rPr>
              <a:t>Οι πύλες με αυτό-επαναφορά δέχονται παλμούς στην είσοδο και παράγουν παλμούς στην έξοδο </a:t>
            </a:r>
          </a:p>
          <a:p>
            <a:pPr lvl="1"/>
            <a:r>
              <a:rPr lang="el-GR" altLang="el-GR" sz="1800" dirty="0"/>
              <a:t>Η διάρκεια των οποίων καθορίζεται από την καθυστέρηση αλυσίδας χρονισμού</a:t>
            </a:r>
          </a:p>
          <a:p>
            <a:endParaRPr lang="el-GR" altLang="el-GR" sz="1200" dirty="0"/>
          </a:p>
          <a:p>
            <a:pPr marL="266700" indent="-177800"/>
            <a:r>
              <a:rPr lang="el-GR" altLang="el-GR" sz="2000" dirty="0">
                <a:solidFill>
                  <a:srgbClr val="3333CC"/>
                </a:solidFill>
              </a:rPr>
              <a:t>Αν ο πρώτος αντιστροφέας της αλυσίδας χρονισμού είναι μικρός ως προς το φορτίο του </a:t>
            </a:r>
            <a:r>
              <a:rPr lang="el-GR" altLang="el-GR" sz="2000" i="1" dirty="0">
                <a:solidFill>
                  <a:srgbClr val="3333CC"/>
                </a:solidFill>
              </a:rPr>
              <a:t>Y</a:t>
            </a:r>
            <a:r>
              <a:rPr lang="el-GR" altLang="el-GR" sz="2000" dirty="0">
                <a:solidFill>
                  <a:srgbClr val="3333CC"/>
                </a:solidFill>
              </a:rPr>
              <a:t>, το επιπλέον φορτίο έχει μηδαμινή επίδραση στην επίδοση</a:t>
            </a:r>
          </a:p>
        </p:txBody>
      </p:sp>
      <p:pic>
        <p:nvPicPr>
          <p:cNvPr id="174084" name="Picture 4">
            <a:extLst>
              <a:ext uri="{FF2B5EF4-FFF2-40B4-BE49-F238E27FC236}">
                <a16:creationId xmlns:a16="http://schemas.microsoft.com/office/drawing/2014/main" id="{FD4E9128-E3A8-462B-8AA4-20EB9586969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549275"/>
            <a:ext cx="3200400" cy="2547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49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  <p:bldP spid="174084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2">
            <a:extLst>
              <a:ext uri="{FF2B5EF4-FFF2-40B4-BE49-F238E27FC236}">
                <a16:creationId xmlns:a16="http://schemas.microsoft.com/office/drawing/2014/main" id="{5698152B-28CC-4D32-84A5-F195DA9833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65891" name="Rectangle 13">
            <a:extLst>
              <a:ext uri="{FF2B5EF4-FFF2-40B4-BE49-F238E27FC236}">
                <a16:creationId xmlns:a16="http://schemas.microsoft.com/office/drawing/2014/main" id="{083A3415-8B3A-457C-9CE2-72F5B3F1FE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4D712CB-43B1-4DF0-AC62-EF6F2D7DE51A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5892" name="AutoShape 2">
            <a:extLst>
              <a:ext uri="{FF2B5EF4-FFF2-40B4-BE49-F238E27FC236}">
                <a16:creationId xmlns:a16="http://schemas.microsoft.com/office/drawing/2014/main" id="{85D6AC0F-4936-4E5B-8AA4-A0AE8E076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Self-resetting (Postcharge) Domino</a:t>
            </a:r>
            <a:r>
              <a:rPr lang="en-US" altLang="el-GR"/>
              <a:t> (3/3)</a:t>
            </a:r>
            <a:endParaRPr lang="el-GR" altLang="el-GR"/>
          </a:p>
        </p:txBody>
      </p:sp>
      <p:sp>
        <p:nvSpPr>
          <p:cNvPr id="165893" name="Rectangle 3">
            <a:extLst>
              <a:ext uri="{FF2B5EF4-FFF2-40B4-BE49-F238E27FC236}">
                <a16:creationId xmlns:a16="http://schemas.microsoft.com/office/drawing/2014/main" id="{59E313B6-0A5C-467C-99B7-9FD5D2D75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836613"/>
            <a:ext cx="8712968" cy="5472112"/>
          </a:xfrm>
        </p:spPr>
        <p:txBody>
          <a:bodyPr/>
          <a:lstStyle/>
          <a:p>
            <a:r>
              <a:rPr lang="el-GR" altLang="el-GR" dirty="0">
                <a:solidFill>
                  <a:srgbClr val="C00000"/>
                </a:solidFill>
              </a:rPr>
              <a:t>Οι πύλες με αυτό-επαναφορά μειώνουν την κατανάλωση ενέργειας επειδή μειώνουν το φορτίο στο ρολόι</a:t>
            </a:r>
          </a:p>
          <a:p>
            <a:pPr lvl="1"/>
            <a:r>
              <a:rPr lang="el-GR" altLang="el-GR" dirty="0"/>
              <a:t>Αλλάζουν μόνο το σήμα </a:t>
            </a:r>
            <a:r>
              <a:rPr lang="el-GR" altLang="el-GR" dirty="0" err="1"/>
              <a:t>προφόρτισης</a:t>
            </a:r>
            <a:r>
              <a:rPr lang="el-GR" altLang="el-GR" dirty="0"/>
              <a:t> όταν το αποτέλεσμα υπολογισμού είναι χαμηλή στάθμη</a:t>
            </a:r>
          </a:p>
          <a:p>
            <a:endParaRPr lang="el-GR" altLang="el-GR" sz="1400" dirty="0"/>
          </a:p>
          <a:p>
            <a:r>
              <a:rPr lang="el-GR" altLang="el-GR" dirty="0">
                <a:solidFill>
                  <a:srgbClr val="3333CC"/>
                </a:solidFill>
              </a:rPr>
              <a:t>Αυτό είναι ιδιαίτερο χρήσιμο για τους αποκωδικοποιητές </a:t>
            </a:r>
            <a:r>
              <a:rPr lang="el-GR" altLang="el-GR" dirty="0" err="1">
                <a:solidFill>
                  <a:srgbClr val="3333CC"/>
                </a:solidFill>
              </a:rPr>
              <a:t>RAM</a:t>
            </a:r>
            <a:endParaRPr lang="el-GR" altLang="el-GR" dirty="0">
              <a:solidFill>
                <a:srgbClr val="3333CC"/>
              </a:solidFill>
            </a:endParaRPr>
          </a:p>
          <a:p>
            <a:pPr lvl="1"/>
            <a:r>
              <a:rPr lang="el-GR" altLang="el-GR" dirty="0"/>
              <a:t>Σε κάθε κύκλο μόνο μια από τις πολλές γραμμές θα ανέλθει</a:t>
            </a:r>
          </a:p>
          <a:p>
            <a:endParaRPr lang="el-GR" altLang="el-GR" sz="1400" dirty="0"/>
          </a:p>
          <a:p>
            <a:r>
              <a:rPr lang="el-GR" altLang="el-GR" dirty="0">
                <a:solidFill>
                  <a:srgbClr val="3333CC"/>
                </a:solidFill>
              </a:rPr>
              <a:t>Ένας αποκωδικοποιητής με αυτό-επαναφορά μειώνει την κατανάλωση με το να επαναφέρει μόνο τη συγκεκριμένη γραμμή</a:t>
            </a:r>
          </a:p>
          <a:p>
            <a:pPr lvl="1"/>
            <a:r>
              <a:rPr lang="el-GR" altLang="el-GR" dirty="0"/>
              <a:t> δεν </a:t>
            </a:r>
            <a:r>
              <a:rPr lang="el-GR" altLang="el-GR" dirty="0" err="1"/>
              <a:t>προφορτίζει</a:t>
            </a:r>
            <a:r>
              <a:rPr lang="el-GR" altLang="el-GR" dirty="0"/>
              <a:t> όλους τους υπόλοιπους οδηγούς γραμμών</a:t>
            </a:r>
          </a:p>
          <a:p>
            <a:endParaRPr lang="el-GR" altLang="el-GR" sz="1400" dirty="0"/>
          </a:p>
          <a:p>
            <a:r>
              <a:rPr lang="el-GR" altLang="el-GR" dirty="0">
                <a:solidFill>
                  <a:srgbClr val="3333CC"/>
                </a:solidFill>
              </a:rPr>
              <a:t>Η IBM SRAM και η κρυφή μνήμη του </a:t>
            </a:r>
            <a:r>
              <a:rPr lang="el-GR" altLang="el-GR" dirty="0" err="1">
                <a:solidFill>
                  <a:srgbClr val="3333CC"/>
                </a:solidFill>
              </a:rPr>
              <a:t>Sun</a:t>
            </a:r>
            <a:r>
              <a:rPr lang="el-GR" altLang="el-GR" dirty="0">
                <a:solidFill>
                  <a:srgbClr val="3333CC"/>
                </a:solidFill>
              </a:rPr>
              <a:t> </a:t>
            </a:r>
            <a:r>
              <a:rPr lang="el-GR" altLang="el-GR" dirty="0" err="1">
                <a:solidFill>
                  <a:srgbClr val="3333CC"/>
                </a:solidFill>
              </a:rPr>
              <a:t>Ultrasparc</a:t>
            </a:r>
            <a:r>
              <a:rPr lang="el-GR" altLang="el-GR" dirty="0">
                <a:solidFill>
                  <a:srgbClr val="3333CC"/>
                </a:solidFill>
              </a:rPr>
              <a:t> 1 χρησιμοποιούν πύλες με αυτό-επαναφορά.</a:t>
            </a:r>
          </a:p>
        </p:txBody>
      </p:sp>
    </p:spTree>
    <p:extLst>
      <p:ext uri="{BB962C8B-B14F-4D97-AF65-F5344CB8AC3E}">
        <p14:creationId xmlns:p14="http://schemas.microsoft.com/office/powerpoint/2010/main" val="30766697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>
            <a:extLst>
              <a:ext uri="{FF2B5EF4-FFF2-40B4-BE49-F238E27FC236}">
                <a16:creationId xmlns:a16="http://schemas.microsoft.com/office/drawing/2014/main" id="{CB4DDEFD-48D9-4002-A4FA-DD842BEDF9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13">
            <a:extLst>
              <a:ext uri="{FF2B5EF4-FFF2-40B4-BE49-F238E27FC236}">
                <a16:creationId xmlns:a16="http://schemas.microsoft.com/office/drawing/2014/main" id="{0E5294CF-91EB-4945-9B1C-16486BB032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612031-7C19-42A1-845C-E86F4100DCE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7D6D1588-59DC-41B3-BD41-992E182FE63C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EA184F6-4C55-497F-93B8-9C640579F5CC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AutoShape 2">
            <a:extLst>
              <a:ext uri="{FF2B5EF4-FFF2-40B4-BE49-F238E27FC236}">
                <a16:creationId xmlns:a16="http://schemas.microsoft.com/office/drawing/2014/main" id="{F805E426-3799-44A5-8871-E45E666FF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200"/>
              <a:t>Μέθοδοι Χρονικής Ακολουθίας – Διαφανείς μανδαλωτές 2 φάσεων </a:t>
            </a:r>
          </a:p>
        </p:txBody>
      </p:sp>
      <p:sp>
        <p:nvSpPr>
          <p:cNvPr id="1433603" name="Rectangle 3">
            <a:extLst>
              <a:ext uri="{FF2B5EF4-FFF2-40B4-BE49-F238E27FC236}">
                <a16:creationId xmlns:a16="http://schemas.microsoft.com/office/drawing/2014/main" id="{6242C803-E633-42AC-BB68-0D87298CF8F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1519" y="836613"/>
            <a:ext cx="4164905" cy="5616575"/>
          </a:xfrm>
        </p:spPr>
        <p:txBody>
          <a:bodyPr/>
          <a:lstStyle/>
          <a:p>
            <a:pPr marL="0" indent="180975" eaLnBrk="1" hangingPunct="1">
              <a:defRPr/>
            </a:pPr>
            <a:r>
              <a:rPr lang="el-GR" dirty="0">
                <a:solidFill>
                  <a:srgbClr val="3333CC"/>
                </a:solidFill>
              </a:rPr>
              <a:t>Ένα </a:t>
            </a:r>
            <a:r>
              <a:rPr lang="en-US" dirty="0">
                <a:solidFill>
                  <a:srgbClr val="3333CC"/>
                </a:solidFill>
              </a:rPr>
              <a:t>F/F </a:t>
            </a:r>
            <a:r>
              <a:rPr lang="el-GR" dirty="0">
                <a:solidFill>
                  <a:srgbClr val="3333CC"/>
                </a:solidFill>
              </a:rPr>
              <a:t> μπορεί να είναι ένα ζεύγος διαδοχικά συνδεδεμένων</a:t>
            </a: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l-GR" dirty="0" err="1">
                <a:solidFill>
                  <a:srgbClr val="3333CC"/>
                </a:solidFill>
              </a:rPr>
              <a:t>μανδαλωτών</a:t>
            </a:r>
            <a:endParaRPr lang="el-GR" dirty="0">
              <a:solidFill>
                <a:srgbClr val="3333CC"/>
              </a:solidFill>
            </a:endParaRPr>
          </a:p>
          <a:p>
            <a:pPr marL="290513" lvl="1" indent="-176213" eaLnBrk="1" hangingPunct="1">
              <a:defRPr/>
            </a:pPr>
            <a:r>
              <a:rPr lang="el-GR" sz="2200" dirty="0"/>
              <a:t> </a:t>
            </a:r>
            <a:r>
              <a:rPr lang="el-GR" dirty="0"/>
              <a:t>Χρησιμοποιώντας </a:t>
            </a:r>
            <a:r>
              <a:rPr lang="el-GR" i="1" dirty="0" err="1"/>
              <a:t>clk</a:t>
            </a:r>
            <a:r>
              <a:rPr lang="el-GR" i="1" dirty="0"/>
              <a:t> &amp; </a:t>
            </a:r>
            <a:r>
              <a:rPr lang="en-US" i="1" dirty="0" err="1"/>
              <a:t>clk</a:t>
            </a:r>
            <a:r>
              <a:rPr lang="en-US" dirty="0"/>
              <a:t>’</a:t>
            </a:r>
            <a:r>
              <a:rPr lang="el-GR" dirty="0"/>
              <a:t> σήματα</a:t>
            </a:r>
            <a:r>
              <a:rPr lang="en-US" dirty="0"/>
              <a:t> </a:t>
            </a:r>
            <a:r>
              <a:rPr lang="el-GR" dirty="0"/>
              <a:t>σε δομή </a:t>
            </a:r>
            <a:r>
              <a:rPr lang="en-US" dirty="0"/>
              <a:t>Master-slave</a:t>
            </a:r>
            <a:endParaRPr lang="el-GR" dirty="0"/>
          </a:p>
          <a:p>
            <a:pPr marL="0" indent="180975" eaLnBrk="1" hangingPunct="1">
              <a:defRPr/>
            </a:pPr>
            <a:r>
              <a:rPr lang="el-GR" dirty="0">
                <a:solidFill>
                  <a:srgbClr val="3333CC"/>
                </a:solidFill>
              </a:rPr>
              <a:t> Διαχωρισμός των </a:t>
            </a:r>
            <a:r>
              <a:rPr lang="en-US" dirty="0">
                <a:solidFill>
                  <a:srgbClr val="3333CC"/>
                </a:solidFill>
              </a:rPr>
              <a:t>latches =&gt;</a:t>
            </a:r>
            <a:r>
              <a:rPr lang="el-GR" dirty="0">
                <a:solidFill>
                  <a:srgbClr val="3333CC"/>
                </a:solidFill>
              </a:rPr>
              <a:t> διαίρεση κύκλου</a:t>
            </a: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l-GR" dirty="0">
                <a:solidFill>
                  <a:srgbClr val="3333CC"/>
                </a:solidFill>
              </a:rPr>
              <a:t>σε δύο φάσεις</a:t>
            </a:r>
          </a:p>
          <a:p>
            <a:pPr marL="357188" lvl="1" indent="-242888" eaLnBrk="1" hangingPunct="1">
              <a:defRPr/>
            </a:pPr>
            <a:r>
              <a:rPr lang="el-GR" dirty="0"/>
              <a:t>Δύο ρολόγια: </a:t>
            </a:r>
            <a:r>
              <a:rPr lang="el-GR" i="1" dirty="0"/>
              <a:t>φ1 </a:t>
            </a:r>
            <a:r>
              <a:rPr lang="el-GR" dirty="0"/>
              <a:t>και </a:t>
            </a:r>
            <a:r>
              <a:rPr lang="el-GR" i="1" dirty="0"/>
              <a:t>φ2</a:t>
            </a:r>
          </a:p>
          <a:p>
            <a:pPr marL="357188" lvl="1" indent="-242888" eaLnBrk="1" hangingPunct="1">
              <a:defRPr/>
            </a:pPr>
            <a:r>
              <a:rPr lang="el-GR" dirty="0"/>
              <a:t>Αντιστοιχούν στο </a:t>
            </a:r>
            <a:r>
              <a:rPr lang="el-GR" i="1" dirty="0" err="1"/>
              <a:t>clk</a:t>
            </a:r>
            <a:r>
              <a:rPr lang="el-GR" i="1" dirty="0"/>
              <a:t> </a:t>
            </a:r>
            <a:r>
              <a:rPr lang="el-GR" dirty="0"/>
              <a:t>και </a:t>
            </a:r>
            <a:r>
              <a:rPr lang="el-GR" i="1" dirty="0" err="1"/>
              <a:t>clk</a:t>
            </a:r>
            <a:r>
              <a:rPr lang="el-GR" i="1" dirty="0"/>
              <a:t>’ </a:t>
            </a:r>
          </a:p>
          <a:p>
            <a:pPr marL="357188" lvl="1" indent="-242888" eaLnBrk="1" hangingPunct="1">
              <a:defRPr/>
            </a:pPr>
            <a:r>
              <a:rPr lang="el-GR" dirty="0"/>
              <a:t>Μπορεί να είναι μη επικαλυπτόμενα</a:t>
            </a:r>
            <a:endParaRPr lang="en-US" dirty="0"/>
          </a:p>
          <a:p>
            <a:pPr marL="0" indent="180975" eaLnBrk="1" hangingPunct="1">
              <a:defRPr/>
            </a:pPr>
            <a:r>
              <a:rPr lang="el-GR" b="1" dirty="0">
                <a:solidFill>
                  <a:srgbClr val="3333CC"/>
                </a:solidFill>
              </a:rPr>
              <a:t>Τουλάχιστον ένα </a:t>
            </a:r>
            <a:r>
              <a:rPr lang="en-US" b="1" dirty="0" err="1">
                <a:solidFill>
                  <a:srgbClr val="3333CC"/>
                </a:solidFill>
              </a:rPr>
              <a:t>ckl</a:t>
            </a:r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l-GR" b="1" dirty="0">
                <a:solidFill>
                  <a:srgbClr val="3333CC"/>
                </a:solidFill>
              </a:rPr>
              <a:t>βρίσκεται σε χαμηλή στάθμη</a:t>
            </a:r>
          </a:p>
          <a:p>
            <a:pPr marL="342900" lvl="1" indent="-228600" eaLnBrk="1" hangingPunct="1">
              <a:defRPr/>
            </a:pPr>
            <a:r>
              <a:rPr lang="el-GR" dirty="0">
                <a:solidFill>
                  <a:srgbClr val="C00000"/>
                </a:solidFill>
              </a:rPr>
              <a:t>Ο αντίστοιχος </a:t>
            </a:r>
            <a:r>
              <a:rPr lang="el-GR" dirty="0" err="1">
                <a:solidFill>
                  <a:srgbClr val="C00000"/>
                </a:solidFill>
              </a:rPr>
              <a:t>μανδαλωτής</a:t>
            </a:r>
            <a:r>
              <a:rPr lang="el-GR" dirty="0">
                <a:solidFill>
                  <a:srgbClr val="C00000"/>
                </a:solidFill>
              </a:rPr>
              <a:t> είναι αδιαφανής εμποδίζοντας τη μετάδοση των </a:t>
            </a:r>
            <a:r>
              <a:rPr lang="en-US" dirty="0">
                <a:solidFill>
                  <a:srgbClr val="C00000"/>
                </a:solidFill>
              </a:rPr>
              <a:t>tokens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37897" name="Picture 9">
            <a:extLst>
              <a:ext uri="{FF2B5EF4-FFF2-40B4-BE49-F238E27FC236}">
                <a16:creationId xmlns:a16="http://schemas.microsoft.com/office/drawing/2014/main" id="{01F27EAB-50BC-409F-87F9-F0D6544707B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836613"/>
            <a:ext cx="4643437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A39DE6B-5CE6-482E-80A9-62C2231C876F}"/>
              </a:ext>
            </a:extLst>
          </p:cNvPr>
          <p:cNvSpPr/>
          <p:nvPr/>
        </p:nvSpPr>
        <p:spPr>
          <a:xfrm>
            <a:off x="5329238" y="3870325"/>
            <a:ext cx="446087" cy="5365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87B965-B532-465A-ABEE-347830047933}"/>
              </a:ext>
            </a:extLst>
          </p:cNvPr>
          <p:cNvSpPr/>
          <p:nvPr/>
        </p:nvSpPr>
        <p:spPr>
          <a:xfrm>
            <a:off x="6804025" y="3870325"/>
            <a:ext cx="446088" cy="5365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68727B-3500-4165-9F7B-19D884492404}"/>
              </a:ext>
            </a:extLst>
          </p:cNvPr>
          <p:cNvSpPr/>
          <p:nvPr/>
        </p:nvSpPr>
        <p:spPr>
          <a:xfrm>
            <a:off x="5426075" y="3621088"/>
            <a:ext cx="276225" cy="249237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1E26D4-8F7C-44A7-AB10-701827860EC9}"/>
              </a:ext>
            </a:extLst>
          </p:cNvPr>
          <p:cNvSpPr/>
          <p:nvPr/>
        </p:nvSpPr>
        <p:spPr>
          <a:xfrm>
            <a:off x="6888163" y="3619500"/>
            <a:ext cx="277812" cy="24923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03" grpId="0" build="p"/>
      <p:bldP spid="8" grpId="0" animBg="1"/>
      <p:bldP spid="10" grpId="0" animBg="1"/>
      <p:bldP spid="11" grpId="0" animBg="1"/>
      <p:bldP spid="1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2">
            <a:extLst>
              <a:ext uri="{FF2B5EF4-FFF2-40B4-BE49-F238E27FC236}">
                <a16:creationId xmlns:a16="http://schemas.microsoft.com/office/drawing/2014/main" id="{B6FE518E-D794-4E92-AECA-1CB158DA6C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9747" name="Rectangle 13">
            <a:extLst>
              <a:ext uri="{FF2B5EF4-FFF2-40B4-BE49-F238E27FC236}">
                <a16:creationId xmlns:a16="http://schemas.microsoft.com/office/drawing/2014/main" id="{3A17165B-90D9-4E93-A279-8E211C0A41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3EE25D9-5FA8-4484-AEFC-97D53D01E5F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9748" name="Slide Number Placeholder 4">
            <a:extLst>
              <a:ext uri="{FF2B5EF4-FFF2-40B4-BE49-F238E27FC236}">
                <a16:creationId xmlns:a16="http://schemas.microsoft.com/office/drawing/2014/main" id="{5EDD6310-7D15-4E5F-8FB9-311D3C0B2B0A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3B6B2D-10A9-470E-9374-6A9245151DE3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110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9749" name="AutoShape 2">
            <a:extLst>
              <a:ext uri="{FF2B5EF4-FFF2-40B4-BE49-F238E27FC236}">
                <a16:creationId xmlns:a16="http://schemas.microsoft.com/office/drawing/2014/main" id="{4625CF7E-BCB7-4F5A-994E-9867530BCF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114CEF2D-900C-4889-BF22-539EE5543E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180975"/>
            <a:r>
              <a:rPr lang="el-GR" altLang="el-GR"/>
              <a:t>Μεθοδολογία Στοιχείων Στατικής Ακολουθίας</a:t>
            </a:r>
            <a:endParaRPr lang="en-US" altLang="el-GR"/>
          </a:p>
          <a:p>
            <a:pPr marL="0" indent="180975"/>
            <a:r>
              <a:rPr lang="el-GR" altLang="el-GR"/>
              <a:t>Επιλογή των στοιχείων</a:t>
            </a:r>
            <a:endParaRPr lang="en-US" altLang="el-GR"/>
          </a:p>
          <a:p>
            <a:pPr marL="0" indent="180975"/>
            <a:r>
              <a:rPr lang="el-GR" altLang="el-GR"/>
              <a:t>Τύποι Χρονισμών Διπλής Φάσης</a:t>
            </a:r>
            <a:endParaRPr lang="en-US" altLang="el-GR"/>
          </a:p>
          <a:p>
            <a:pPr marL="0" indent="180975"/>
            <a:r>
              <a:rPr lang="el-GR" altLang="el-GR"/>
              <a:t>Διαδοχικά Δυναμικά 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Κλασικά Διαδοχικά Δυναμικά</a:t>
            </a:r>
            <a:r>
              <a:rPr lang="en-US" altLang="el-GR"/>
              <a:t> </a:t>
            </a:r>
            <a:r>
              <a:rPr lang="el-GR" altLang="el-GR"/>
              <a:t>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Διαδοχικά Κυκλώματα με Ανοχή στη Χρονική Απόκλιση</a:t>
            </a:r>
            <a:endParaRPr lang="en-US" altLang="el-GR"/>
          </a:p>
          <a:p>
            <a:pPr marL="742950" lvl="1" indent="-285750"/>
            <a:r>
              <a:rPr lang="el-GR" altLang="el-GR">
                <a:solidFill>
                  <a:srgbClr val="800000"/>
                </a:solidFill>
              </a:rPr>
              <a:t>Διαδοχική επίδραση τεσσάρων φάσεων</a:t>
            </a:r>
            <a:endParaRPr lang="en-US" altLang="el-GR">
              <a:solidFill>
                <a:srgbClr val="800000"/>
              </a:solidFill>
            </a:endParaRPr>
          </a:p>
          <a:p>
            <a:pPr marL="0" indent="180975"/>
            <a:r>
              <a:rPr lang="el-GR" altLang="el-GR"/>
              <a:t> </a:t>
            </a:r>
            <a:r>
              <a:rPr lang="en-US" altLang="el-GR"/>
              <a:t>Unfooted Domino Gate Timing</a:t>
            </a:r>
          </a:p>
          <a:p>
            <a:pPr marL="0" indent="180975"/>
            <a:r>
              <a:rPr lang="el-GR" altLang="el-GR"/>
              <a:t>Μη μονοτονικές Τεχνικές</a:t>
            </a:r>
            <a:endParaRPr lang="en-US" altLang="el-GR"/>
          </a:p>
          <a:p>
            <a:pPr marL="0" indent="180975"/>
            <a:r>
              <a:rPr lang="el-GR" altLang="el-GR"/>
              <a:t>Διεπαφή στατικής λογικής </a:t>
            </a:r>
            <a:r>
              <a:rPr lang="en-US" altLang="el-GR">
                <a:sym typeface="Wingdings" panose="05000000000000000000" pitchFamily="2" charset="2"/>
              </a:rPr>
              <a:t></a:t>
            </a:r>
            <a:r>
              <a:rPr lang="el-GR" altLang="el-GR"/>
              <a:t> </a:t>
            </a:r>
            <a:r>
              <a:rPr lang="en-US" altLang="el-GR"/>
              <a:t>domino</a:t>
            </a:r>
          </a:p>
          <a:p>
            <a:pPr marL="0" indent="180975"/>
            <a:endParaRPr lang="el-GR" alt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5" grpId="0" uiExpand="1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2">
            <a:extLst>
              <a:ext uri="{FF2B5EF4-FFF2-40B4-BE49-F238E27FC236}">
                <a16:creationId xmlns:a16="http://schemas.microsoft.com/office/drawing/2014/main" id="{4958ED8B-B52D-45EA-914D-FA3F399DA2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61795" name="Rectangle 13">
            <a:extLst>
              <a:ext uri="{FF2B5EF4-FFF2-40B4-BE49-F238E27FC236}">
                <a16:creationId xmlns:a16="http://schemas.microsoft.com/office/drawing/2014/main" id="{87114DEC-C425-4E6A-B780-878BB83196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811C411-D110-4AB4-8F03-081E6FE0987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1796" name="AutoShape 2">
            <a:extLst>
              <a:ext uri="{FF2B5EF4-FFF2-40B4-BE49-F238E27FC236}">
                <a16:creationId xmlns:a16="http://schemas.microsoft.com/office/drawing/2014/main" id="{8DDA39C7-C2D5-4F83-A8F0-60D305082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Διαδοχική επίδραση τεσσάρων φάσεων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F7FD165E-FD6A-49FE-B597-D284A10A181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3502025"/>
            <a:ext cx="8640762" cy="2879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/>
              <a:t>Κάθε φάση έχει κύκλο λειτουργίας 50% και τοποθετείται ένα τέταρτο του κύκλου μετά από το προηγούμενο ώστε η επικάλυψη να είναι ¼ του κύκλου</a:t>
            </a:r>
          </a:p>
          <a:p>
            <a:pPr>
              <a:lnSpc>
                <a:spcPct val="90000"/>
              </a:lnSpc>
            </a:pPr>
            <a:r>
              <a:rPr lang="el-GR" altLang="el-GR"/>
              <a:t>Τα ρολόγια ποτέ δεν είναι όλα ταυτόχρονα σε υψηλή στάθμη </a:t>
            </a:r>
          </a:p>
          <a:p>
            <a:pPr lvl="1">
              <a:lnSpc>
                <a:spcPct val="70000"/>
              </a:lnSpc>
            </a:pPr>
            <a:r>
              <a:rPr lang="el-GR" altLang="el-GR" sz="2200"/>
              <a:t>τα προβλήματα συναγωνισμού είναι λυμένα, </a:t>
            </a:r>
            <a:r>
              <a:rPr lang="el-GR" altLang="el-GR" sz="2200" b="1"/>
              <a:t>εκτός αν η χρονική απόκλιση πλησιάσει το ένα τέταρτο του κύκλου</a:t>
            </a:r>
          </a:p>
          <a:p>
            <a:pPr>
              <a:lnSpc>
                <a:spcPct val="90000"/>
              </a:lnSpc>
            </a:pPr>
            <a:r>
              <a:rPr lang="el-GR" altLang="el-GR"/>
              <a:t>Ο μέγιστος χρόνος που είναι διαθέσιμος για το δανεισμό χρόνου από τη μια φάση στην επόμενη είναι: </a:t>
            </a:r>
            <a:r>
              <a:rPr lang="en-US" altLang="el-GR" b="1">
                <a:solidFill>
                  <a:srgbClr val="800000"/>
                </a:solidFill>
              </a:rPr>
              <a:t>t</a:t>
            </a:r>
            <a:r>
              <a:rPr lang="en-US" altLang="el-GR" b="1" baseline="-25000">
                <a:solidFill>
                  <a:srgbClr val="800000"/>
                </a:solidFill>
              </a:rPr>
              <a:t>borrow</a:t>
            </a:r>
            <a:r>
              <a:rPr lang="en-US" altLang="el-GR" b="1">
                <a:solidFill>
                  <a:srgbClr val="800000"/>
                </a:solidFill>
              </a:rPr>
              <a:t> = T</a:t>
            </a:r>
            <a:r>
              <a:rPr lang="en-US" altLang="el-GR" b="1" baseline="-25000">
                <a:solidFill>
                  <a:srgbClr val="800000"/>
                </a:solidFill>
              </a:rPr>
              <a:t>c</a:t>
            </a:r>
            <a:r>
              <a:rPr lang="en-US" altLang="el-GR" b="1">
                <a:solidFill>
                  <a:srgbClr val="800000"/>
                </a:solidFill>
              </a:rPr>
              <a:t>/4 –t</a:t>
            </a:r>
            <a:r>
              <a:rPr lang="en-US" altLang="el-GR" b="1" baseline="-25000">
                <a:solidFill>
                  <a:srgbClr val="800000"/>
                </a:solidFill>
              </a:rPr>
              <a:t>hold</a:t>
            </a:r>
            <a:r>
              <a:rPr lang="en-US" altLang="el-GR" b="1">
                <a:solidFill>
                  <a:srgbClr val="800000"/>
                </a:solidFill>
              </a:rPr>
              <a:t> -t</a:t>
            </a:r>
            <a:r>
              <a:rPr lang="en-US" altLang="el-GR" b="1" baseline="-25000">
                <a:solidFill>
                  <a:srgbClr val="800000"/>
                </a:solidFill>
              </a:rPr>
              <a:t>skew</a:t>
            </a:r>
            <a:endParaRPr lang="el-GR" altLang="el-GR" b="1" baseline="-25000">
              <a:solidFill>
                <a:srgbClr val="800000"/>
              </a:solidFill>
            </a:endParaRPr>
          </a:p>
        </p:txBody>
      </p:sp>
      <p:pic>
        <p:nvPicPr>
          <p:cNvPr id="171012" name="Picture 4">
            <a:extLst>
              <a:ext uri="{FF2B5EF4-FFF2-40B4-BE49-F238E27FC236}">
                <a16:creationId xmlns:a16="http://schemas.microsoft.com/office/drawing/2014/main" id="{FF9EEC93-0E23-438D-91EA-B9F09600E72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692150"/>
            <a:ext cx="4413250" cy="2547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38E7D46-AA7F-4C6C-AB01-50E33BED64AB}"/>
              </a:ext>
            </a:extLst>
          </p:cNvPr>
          <p:cNvSpPr/>
          <p:nvPr/>
        </p:nvSpPr>
        <p:spPr>
          <a:xfrm>
            <a:off x="3635375" y="765175"/>
            <a:ext cx="865188" cy="576263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69AE4-478A-4E71-9BDA-B1690B487167}"/>
              </a:ext>
            </a:extLst>
          </p:cNvPr>
          <p:cNvSpPr/>
          <p:nvPr/>
        </p:nvSpPr>
        <p:spPr>
          <a:xfrm>
            <a:off x="4445000" y="1125538"/>
            <a:ext cx="865188" cy="574675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E1C651-2947-472F-953C-191D6F9D08AA}"/>
              </a:ext>
            </a:extLst>
          </p:cNvPr>
          <p:cNvSpPr/>
          <p:nvPr/>
        </p:nvSpPr>
        <p:spPr>
          <a:xfrm>
            <a:off x="5256213" y="1528763"/>
            <a:ext cx="863600" cy="576262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10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  <p:bldP spid="171012" grpId="0" build="p"/>
      <p:bldP spid="2" grpId="0" animBg="1"/>
      <p:bldP spid="8" grpId="0" animBg="1"/>
      <p:bldP spid="9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9CE5F1A0-4B93-43D5-AB73-0413BF2BD98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1208443"/>
            <a:ext cx="4064000" cy="18042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20" name="AutoShape 2">
            <a:extLst>
              <a:ext uri="{FF2B5EF4-FFF2-40B4-BE49-F238E27FC236}">
                <a16:creationId xmlns:a16="http://schemas.microsoft.com/office/drawing/2014/main" id="{1AE85285-C91B-4102-9EE8-F6E06BB72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200"/>
              <a:t>Γεννήτρια Παραγωγής Τοπικού Ρολογιού Τεσσάρων Φάσεων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36922000-FC24-4B6E-8468-1639C92172C5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dirty="0" err="1"/>
              <a:t>Tα</a:t>
            </a:r>
            <a:r>
              <a:rPr lang="el-GR" altLang="el-GR" dirty="0"/>
              <a:t> φ1 και φ3 παράγονται απευθείας από το γενικό ρολόι και το συμπληρωματικό του</a:t>
            </a:r>
          </a:p>
          <a:p>
            <a:pPr>
              <a:lnSpc>
                <a:spcPct val="80000"/>
              </a:lnSpc>
            </a:pPr>
            <a:endParaRPr lang="el-GR" altLang="el-GR" dirty="0"/>
          </a:p>
          <a:p>
            <a:pPr>
              <a:lnSpc>
                <a:spcPct val="80000"/>
              </a:lnSpc>
            </a:pPr>
            <a:r>
              <a:rPr lang="el-GR" altLang="el-GR" dirty="0"/>
              <a:t>Τα φ2 και τα φ4 </a:t>
            </a:r>
            <a:r>
              <a:rPr lang="el-GR" altLang="el-GR" dirty="0" err="1"/>
              <a:t>καθυστερούνται</a:t>
            </a:r>
            <a:r>
              <a:rPr lang="el-GR" altLang="el-GR" dirty="0"/>
              <a:t> από </a:t>
            </a:r>
            <a:r>
              <a:rPr lang="el-GR" altLang="el-GR" dirty="0" err="1"/>
              <a:t>απομονωτές</a:t>
            </a:r>
            <a:r>
              <a:rPr lang="el-GR" altLang="el-GR" dirty="0"/>
              <a:t> με ονομαστική καθυστέρηση ¼ του κύκλου</a:t>
            </a:r>
          </a:p>
          <a:p>
            <a:pPr>
              <a:lnSpc>
                <a:spcPct val="80000"/>
              </a:lnSpc>
            </a:pPr>
            <a:endParaRPr lang="el-GR" altLang="el-GR" dirty="0"/>
          </a:p>
          <a:p>
            <a:pPr>
              <a:lnSpc>
                <a:spcPct val="80000"/>
              </a:lnSpc>
            </a:pPr>
            <a:r>
              <a:rPr lang="el-GR" altLang="el-GR" dirty="0"/>
              <a:t>Η γεννήτρια ρολογιού επίσης περιέχει ένα ενσωματωμένο σήμα </a:t>
            </a:r>
            <a:r>
              <a:rPr lang="el-GR" altLang="el-GR" dirty="0" err="1"/>
              <a:t>επίτρεψης</a:t>
            </a:r>
            <a:endParaRPr lang="el-GR" altLang="el-GR" dirty="0"/>
          </a:p>
        </p:txBody>
      </p:sp>
      <p:sp>
        <p:nvSpPr>
          <p:cNvPr id="162818" name="Rectangle 12">
            <a:extLst>
              <a:ext uri="{FF2B5EF4-FFF2-40B4-BE49-F238E27FC236}">
                <a16:creationId xmlns:a16="http://schemas.microsoft.com/office/drawing/2014/main" id="{2EEE03D7-E4CE-4B88-84A9-242930516E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62819" name="Rectangle 13">
            <a:extLst>
              <a:ext uri="{FF2B5EF4-FFF2-40B4-BE49-F238E27FC236}">
                <a16:creationId xmlns:a16="http://schemas.microsoft.com/office/drawing/2014/main" id="{72D9AAF2-4E0C-428F-AFA2-8CD4AF7E26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5366AE6-3E3F-4DA7-8C5F-1C02DEEE2FE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CA5EE43-8CFD-4E24-B3CF-79774D60E917}"/>
              </a:ext>
            </a:extLst>
          </p:cNvPr>
          <p:cNvSpPr/>
          <p:nvPr/>
        </p:nvSpPr>
        <p:spPr>
          <a:xfrm>
            <a:off x="8356171" y="1484461"/>
            <a:ext cx="360363" cy="360363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54F680-D008-4158-8E64-4CE9396C06D7}"/>
              </a:ext>
            </a:extLst>
          </p:cNvPr>
          <p:cNvSpPr/>
          <p:nvPr/>
        </p:nvSpPr>
        <p:spPr>
          <a:xfrm>
            <a:off x="8328025" y="2284413"/>
            <a:ext cx="360363" cy="360362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6F9F1B-3C17-463C-99E9-3F339FD8CBB3}"/>
              </a:ext>
            </a:extLst>
          </p:cNvPr>
          <p:cNvSpPr/>
          <p:nvPr/>
        </p:nvSpPr>
        <p:spPr>
          <a:xfrm>
            <a:off x="8328025" y="2717800"/>
            <a:ext cx="360363" cy="358775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92556-32C6-4C18-B364-B6F1D7857363}"/>
              </a:ext>
            </a:extLst>
          </p:cNvPr>
          <p:cNvSpPr/>
          <p:nvPr/>
        </p:nvSpPr>
        <p:spPr>
          <a:xfrm>
            <a:off x="8328025" y="1900744"/>
            <a:ext cx="360363" cy="360362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97CDC1D5-FB63-4D9C-A598-6BD74E8B604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936244"/>
            <a:ext cx="4064000" cy="234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375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2035" grpId="0" build="p"/>
      <p:bldP spid="2" grpId="0" animBg="1"/>
      <p:bldP spid="8" grpId="0" animBg="1"/>
      <p:bldP spid="9" grpId="0" animBg="1"/>
      <p:bldP spid="10" grpId="0" animBg="1"/>
      <p:bldP spid="16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2">
            <a:extLst>
              <a:ext uri="{FF2B5EF4-FFF2-40B4-BE49-F238E27FC236}">
                <a16:creationId xmlns:a16="http://schemas.microsoft.com/office/drawing/2014/main" id="{61DF591A-1A1E-4347-8227-A862506342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66915" name="Rectangle 13">
            <a:extLst>
              <a:ext uri="{FF2B5EF4-FFF2-40B4-BE49-F238E27FC236}">
                <a16:creationId xmlns:a16="http://schemas.microsoft.com/office/drawing/2014/main" id="{C0E35D12-9A74-40D6-B8F2-493359863B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0A47464-C578-4F4B-9547-A9937ED9072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6916" name="Slide Number Placeholder 4">
            <a:extLst>
              <a:ext uri="{FF2B5EF4-FFF2-40B4-BE49-F238E27FC236}">
                <a16:creationId xmlns:a16="http://schemas.microsoft.com/office/drawing/2014/main" id="{67191DFF-765F-4AF9-ACF9-E45CFB3E8656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ABEEE55-0B14-4786-8C2E-3CA55F098C0C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113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6917" name="AutoShape 2">
            <a:extLst>
              <a:ext uri="{FF2B5EF4-FFF2-40B4-BE49-F238E27FC236}">
                <a16:creationId xmlns:a16="http://schemas.microsoft.com/office/drawing/2014/main" id="{49C048FB-341E-4DCD-9914-169CBBC1DD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1E127D65-6228-4740-880D-928F2D48241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180975"/>
            <a:r>
              <a:rPr lang="el-GR" altLang="el-GR"/>
              <a:t>Μεθοδολογία Στοιχείων Στατικής Ακολουθίας</a:t>
            </a:r>
            <a:endParaRPr lang="en-US" altLang="el-GR"/>
          </a:p>
          <a:p>
            <a:pPr marL="0" indent="180975"/>
            <a:r>
              <a:rPr lang="el-GR" altLang="el-GR"/>
              <a:t>Επιλογή των στοιχείων</a:t>
            </a:r>
            <a:endParaRPr lang="en-US" altLang="el-GR"/>
          </a:p>
          <a:p>
            <a:pPr marL="0" indent="180975"/>
            <a:r>
              <a:rPr lang="el-GR" altLang="el-GR"/>
              <a:t>Τύποι Χρονισμών Διπλής Φάσης</a:t>
            </a:r>
            <a:endParaRPr lang="en-US" altLang="el-GR"/>
          </a:p>
          <a:p>
            <a:pPr marL="0" indent="180975"/>
            <a:r>
              <a:rPr lang="el-GR" altLang="el-GR"/>
              <a:t>Διαδοχικά Δυναμικά 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Κλασικά Διαδοχικά Δυναμικά</a:t>
            </a:r>
            <a:r>
              <a:rPr lang="en-US" altLang="el-GR"/>
              <a:t> </a:t>
            </a:r>
            <a:r>
              <a:rPr lang="el-GR" altLang="el-GR"/>
              <a:t>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Διαδοχικά Κυκλώματα με Ανοχή στη Χρονική Απόκλιση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Διαδοχική επίδραση τεσσάρων φάσεων</a:t>
            </a:r>
            <a:endParaRPr lang="en-US" altLang="el-GR"/>
          </a:p>
          <a:p>
            <a:pPr marL="0" indent="180975"/>
            <a:r>
              <a:rPr lang="el-GR" altLang="el-GR">
                <a:solidFill>
                  <a:srgbClr val="800000"/>
                </a:solidFill>
              </a:rPr>
              <a:t> </a:t>
            </a:r>
            <a:r>
              <a:rPr lang="en-US" altLang="el-GR">
                <a:solidFill>
                  <a:srgbClr val="800000"/>
                </a:solidFill>
              </a:rPr>
              <a:t>Unfooted Domino Gate Timing</a:t>
            </a:r>
          </a:p>
          <a:p>
            <a:pPr marL="0" indent="180975"/>
            <a:r>
              <a:rPr lang="el-GR" altLang="el-GR"/>
              <a:t>Μη μονοτονικές Τεχνικές</a:t>
            </a:r>
            <a:endParaRPr lang="en-US" altLang="el-GR"/>
          </a:p>
          <a:p>
            <a:pPr marL="0" indent="180975"/>
            <a:r>
              <a:rPr lang="el-GR" altLang="el-GR"/>
              <a:t>Διεπαφή στατικής λογικής </a:t>
            </a:r>
            <a:r>
              <a:rPr lang="en-US" altLang="el-GR">
                <a:sym typeface="Wingdings" panose="05000000000000000000" pitchFamily="2" charset="2"/>
              </a:rPr>
              <a:t></a:t>
            </a:r>
            <a:r>
              <a:rPr lang="el-GR" altLang="el-GR"/>
              <a:t> </a:t>
            </a:r>
            <a:r>
              <a:rPr lang="en-US" altLang="el-GR"/>
              <a:t>domino</a:t>
            </a:r>
          </a:p>
          <a:p>
            <a:pPr marL="0" indent="180975"/>
            <a:endParaRPr lang="el-GR" alt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5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2">
            <a:extLst>
              <a:ext uri="{FF2B5EF4-FFF2-40B4-BE49-F238E27FC236}">
                <a16:creationId xmlns:a16="http://schemas.microsoft.com/office/drawing/2014/main" id="{90E1E803-C337-40E1-B9E5-F41D29E861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68963" name="Rectangle 13">
            <a:extLst>
              <a:ext uri="{FF2B5EF4-FFF2-40B4-BE49-F238E27FC236}">
                <a16:creationId xmlns:a16="http://schemas.microsoft.com/office/drawing/2014/main" id="{C622B9BF-42DD-40D5-915E-8FB4B702BB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6148F24-4691-4AE8-A928-D923F853880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8964" name="AutoShape 2">
            <a:extLst>
              <a:ext uri="{FF2B5EF4-FFF2-40B4-BE49-F238E27FC236}">
                <a16:creationId xmlns:a16="http://schemas.microsoft.com/office/drawing/2014/main" id="{42D81EBB-BE8A-4BBF-8094-5A9921734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Unfooted Domino Gate Timing (1/</a:t>
            </a:r>
            <a:r>
              <a:rPr lang="el-GR" altLang="el-GR"/>
              <a:t>2</a:t>
            </a:r>
            <a:r>
              <a:rPr lang="en-US" altLang="el-GR"/>
              <a:t>)</a:t>
            </a:r>
            <a:endParaRPr lang="el-GR" altLang="el-GR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5FD7F825-66B6-462E-BA89-DD40327ED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858250" cy="52498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dirty="0"/>
              <a:t>Οι </a:t>
            </a:r>
            <a:r>
              <a:rPr lang="en-US" dirty="0" err="1"/>
              <a:t>unfooted</a:t>
            </a:r>
            <a:r>
              <a:rPr lang="en-US" dirty="0"/>
              <a:t> domino </a:t>
            </a:r>
            <a:r>
              <a:rPr lang="el-GR" dirty="0"/>
              <a:t>πύλες ένα χαμηλότερο λογικό φόρτο </a:t>
            </a:r>
          </a:p>
          <a:p>
            <a:pPr lvl="1">
              <a:lnSpc>
                <a:spcPct val="70000"/>
              </a:lnSpc>
              <a:defRPr/>
            </a:pPr>
            <a:r>
              <a:rPr lang="el-GR" dirty="0"/>
              <a:t>Εξαλείφουν το τρανζίστορ υπολογισμού που είναι χρονισμένο στο ρολόι</a:t>
            </a:r>
          </a:p>
          <a:p>
            <a:pPr lvl="1">
              <a:lnSpc>
                <a:spcPct val="70000"/>
              </a:lnSpc>
              <a:defRPr/>
            </a:pPr>
            <a:r>
              <a:rPr lang="el-GR" dirty="0"/>
              <a:t>Μειώνουν επίσης το φορτίο στο ρολόι</a:t>
            </a:r>
          </a:p>
          <a:p>
            <a:pPr>
              <a:lnSpc>
                <a:spcPct val="90000"/>
              </a:lnSpc>
              <a:defRPr/>
            </a:pPr>
            <a:endParaRPr lang="el-GR" sz="1400" dirty="0"/>
          </a:p>
          <a:p>
            <a:pPr>
              <a:lnSpc>
                <a:spcPct val="90000"/>
              </a:lnSpc>
              <a:defRPr/>
            </a:pPr>
            <a:r>
              <a:rPr lang="el-GR" dirty="0"/>
              <a:t>Απαιτούν όμως, τουλάχιστον μια είσοδος να είναι σε χαμηλή στάθμη κατά την </a:t>
            </a:r>
            <a:r>
              <a:rPr lang="el-GR" dirty="0" err="1"/>
              <a:t>προφόρτιση</a:t>
            </a:r>
            <a:endParaRPr lang="el-GR" dirty="0"/>
          </a:p>
          <a:p>
            <a:pPr lvl="1">
              <a:lnSpc>
                <a:spcPct val="70000"/>
              </a:lnSpc>
              <a:defRPr/>
            </a:pPr>
            <a:r>
              <a:rPr lang="el-GR" dirty="0"/>
              <a:t>Αποκοπή ροής ρεύματος από το </a:t>
            </a:r>
            <a:r>
              <a:rPr lang="el-GR" i="1" dirty="0"/>
              <a:t>VDD </a:t>
            </a:r>
            <a:r>
              <a:rPr lang="el-GR" dirty="0"/>
              <a:t>προς το GND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endParaRPr lang="el-GR" sz="1400" dirty="0"/>
          </a:p>
          <a:p>
            <a:pPr>
              <a:lnSpc>
                <a:spcPct val="90000"/>
              </a:lnSpc>
              <a:defRPr/>
            </a:pPr>
            <a:r>
              <a:rPr lang="el-GR" dirty="0">
                <a:solidFill>
                  <a:srgbClr val="800000"/>
                </a:solidFill>
              </a:rPr>
              <a:t>Εξασφαλίζεται αν η είσοδος οδηγείται από μια </a:t>
            </a:r>
            <a:r>
              <a:rPr lang="en-US" dirty="0">
                <a:solidFill>
                  <a:srgbClr val="800000"/>
                </a:solidFill>
              </a:rPr>
              <a:t>domino </a:t>
            </a:r>
            <a:r>
              <a:rPr lang="el-GR" dirty="0">
                <a:solidFill>
                  <a:srgbClr val="800000"/>
                </a:solidFill>
              </a:rPr>
              <a:t>πύλη που έχει ολοκληρώσει την </a:t>
            </a:r>
            <a:r>
              <a:rPr lang="el-GR" dirty="0" err="1">
                <a:solidFill>
                  <a:srgbClr val="800000"/>
                </a:solidFill>
              </a:rPr>
              <a:t>προφόρτιση</a:t>
            </a:r>
            <a:r>
              <a:rPr lang="el-GR" dirty="0">
                <a:solidFill>
                  <a:srgbClr val="800000"/>
                </a:solidFill>
              </a:rPr>
              <a:t> πριν αρχίσει να </a:t>
            </a:r>
            <a:r>
              <a:rPr lang="el-GR" dirty="0" err="1">
                <a:solidFill>
                  <a:srgbClr val="800000"/>
                </a:solidFill>
              </a:rPr>
              <a:t>προφορτίζεται</a:t>
            </a:r>
            <a:r>
              <a:rPr lang="el-GR" dirty="0">
                <a:solidFill>
                  <a:srgbClr val="800000"/>
                </a:solidFill>
              </a:rPr>
              <a:t> η </a:t>
            </a:r>
            <a:r>
              <a:rPr lang="en-US" dirty="0" err="1">
                <a:solidFill>
                  <a:srgbClr val="800000"/>
                </a:solidFill>
              </a:rPr>
              <a:t>unfooted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πύλη</a:t>
            </a:r>
          </a:p>
          <a:p>
            <a:pPr lvl="1">
              <a:lnSpc>
                <a:spcPct val="90000"/>
              </a:lnSpc>
              <a:defRPr/>
            </a:pPr>
            <a:r>
              <a:rPr lang="el-GR" dirty="0"/>
              <a:t>Κατά την </a:t>
            </a:r>
            <a:r>
              <a:rPr lang="el-GR" dirty="0" err="1"/>
              <a:t>προφόρτιση</a:t>
            </a:r>
            <a:r>
              <a:rPr lang="el-GR" dirty="0"/>
              <a:t> ο </a:t>
            </a:r>
            <a:r>
              <a:rPr lang="el-GR" dirty="0" err="1"/>
              <a:t>εσωτ</a:t>
            </a:r>
            <a:r>
              <a:rPr lang="el-GR" dirty="0"/>
              <a:t>. κόμβος της </a:t>
            </a:r>
            <a:r>
              <a:rPr lang="en-US" dirty="0"/>
              <a:t>domino </a:t>
            </a:r>
            <a:r>
              <a:rPr lang="el-GR" dirty="0"/>
              <a:t>είναι 1και η έξοδος είναι 0</a:t>
            </a:r>
          </a:p>
          <a:p>
            <a:pPr marL="180975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1400" dirty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l-GR" dirty="0"/>
              <a:t>Επιπλέον, η προηγούμενη πύλη δε θα πρέπει να πάρει πάλι την τιμή ‘1’ μέχρι να αρχίσει να υπολογίζει η </a:t>
            </a:r>
            <a:r>
              <a:rPr lang="en-US" dirty="0" err="1"/>
              <a:t>unfooted</a:t>
            </a:r>
            <a:r>
              <a:rPr lang="en-US" dirty="0"/>
              <a:t> </a:t>
            </a:r>
            <a:r>
              <a:rPr lang="el-GR" dirty="0"/>
              <a:t>πύλη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2">
            <a:extLst>
              <a:ext uri="{FF2B5EF4-FFF2-40B4-BE49-F238E27FC236}">
                <a16:creationId xmlns:a16="http://schemas.microsoft.com/office/drawing/2014/main" id="{F6CA4B0E-A6E5-4F1E-8A40-BFA30653F1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69987" name="Rectangle 13">
            <a:extLst>
              <a:ext uri="{FF2B5EF4-FFF2-40B4-BE49-F238E27FC236}">
                <a16:creationId xmlns:a16="http://schemas.microsoft.com/office/drawing/2014/main" id="{EB27205A-F2F2-4628-B196-21A3585DF0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A342D4F-E6B5-4B49-975D-CBC1D174235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9988" name="AutoShape 2">
            <a:extLst>
              <a:ext uri="{FF2B5EF4-FFF2-40B4-BE49-F238E27FC236}">
                <a16:creationId xmlns:a16="http://schemas.microsoft.com/office/drawing/2014/main" id="{3F4BA1CD-D774-4189-8F68-C3B74E24B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Unfooted Domino Gate Timing (2/</a:t>
            </a:r>
            <a:r>
              <a:rPr lang="el-GR" altLang="el-GR"/>
              <a:t>2</a:t>
            </a:r>
            <a:r>
              <a:rPr lang="en-US" altLang="el-GR"/>
              <a:t>)</a:t>
            </a:r>
            <a:endParaRPr lang="el-GR" altLang="el-GR"/>
          </a:p>
        </p:txBody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0714F78B-DCC9-45B8-902A-A5C02B7CAFC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213100"/>
            <a:ext cx="8280400" cy="3168650"/>
          </a:xfrm>
        </p:spPr>
        <p:txBody>
          <a:bodyPr/>
          <a:lstStyle/>
          <a:p>
            <a:r>
              <a:rPr lang="el-GR" altLang="el-GR" sz="2000"/>
              <a:t>Οι περιορισμοί εξασφαλίζονται καθυστερώντας την κατερχόμενη ακμή ρολογιού στις </a:t>
            </a:r>
            <a:r>
              <a:rPr lang="en-US" altLang="el-GR" sz="2000"/>
              <a:t>unfooted </a:t>
            </a:r>
            <a:r>
              <a:rPr lang="el-GR" altLang="el-GR" sz="2000"/>
              <a:t>πύλες</a:t>
            </a:r>
            <a:endParaRPr lang="en-US" altLang="el-GR" sz="2000"/>
          </a:p>
          <a:p>
            <a:r>
              <a:rPr lang="el-GR" altLang="el-GR" sz="2000"/>
              <a:t>H πρώτη</a:t>
            </a:r>
            <a:r>
              <a:rPr lang="en-US" altLang="el-GR" sz="2000"/>
              <a:t> </a:t>
            </a:r>
            <a:r>
              <a:rPr lang="el-GR" altLang="el-GR" sz="2000"/>
              <a:t>πύλη είναι  </a:t>
            </a:r>
            <a:r>
              <a:rPr lang="en-US" altLang="el-GR" sz="2000"/>
              <a:t>footed </a:t>
            </a:r>
            <a:r>
              <a:rPr lang="el-GR" altLang="el-GR" sz="2000"/>
              <a:t>για να δέχεται στατικές εισόδους </a:t>
            </a:r>
          </a:p>
          <a:p>
            <a:pPr lvl="1"/>
            <a:r>
              <a:rPr lang="el-GR" altLang="el-GR" sz="1800"/>
              <a:t> Μπορεί να είναι σε υψηλή στάθμη κατά τη διάρκεια της προφόρτισης</a:t>
            </a:r>
          </a:p>
          <a:p>
            <a:r>
              <a:rPr lang="el-GR" altLang="el-GR" sz="2000"/>
              <a:t>Μπορεί να χρησιμοποιηθούν πολλαπλά καθυστερημένα ρολόγια για πολλαπλές βαθμίδες από </a:t>
            </a:r>
            <a:r>
              <a:rPr lang="en-US" altLang="el-GR" sz="2000"/>
              <a:t>unfooted </a:t>
            </a:r>
            <a:r>
              <a:rPr lang="el-GR" altLang="el-GR" sz="2000"/>
              <a:t>πύλες</a:t>
            </a:r>
          </a:p>
          <a:p>
            <a:r>
              <a:rPr lang="el-GR" altLang="el-GR" sz="2000"/>
              <a:t>Αν η κατερχόμενη ακμή καθυστερεί αρκετά &amp; η περίοδος είναι μικρή, ο χρόνος προφόρτισης είναι λίγος =&gt; </a:t>
            </a:r>
            <a:r>
              <a:rPr lang="el-GR" altLang="el-GR" sz="2000">
                <a:solidFill>
                  <a:srgbClr val="800000"/>
                </a:solidFill>
              </a:rPr>
              <a:t>η πύλη μπορεί να μην προ-φορτιστεί πλήρως</a:t>
            </a:r>
          </a:p>
        </p:txBody>
      </p:sp>
      <p:pic>
        <p:nvPicPr>
          <p:cNvPr id="110598" name="Picture 4">
            <a:extLst>
              <a:ext uri="{FF2B5EF4-FFF2-40B4-BE49-F238E27FC236}">
                <a16:creationId xmlns:a16="http://schemas.microsoft.com/office/drawing/2014/main" id="{D28D79B1-0679-4286-9BC3-8DE4B472FCD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549275"/>
            <a:ext cx="4229100" cy="254793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2">
            <a:extLst>
              <a:ext uri="{FF2B5EF4-FFF2-40B4-BE49-F238E27FC236}">
                <a16:creationId xmlns:a16="http://schemas.microsoft.com/office/drawing/2014/main" id="{7CF46063-DAAD-41F4-B5E6-F39CC79856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71011" name="Rectangle 13">
            <a:extLst>
              <a:ext uri="{FF2B5EF4-FFF2-40B4-BE49-F238E27FC236}">
                <a16:creationId xmlns:a16="http://schemas.microsoft.com/office/drawing/2014/main" id="{BC726952-1FD3-4486-B46D-5ED5F9761A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569A879-603A-4C01-BB74-2B19CB7E12D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1012" name="Slide Number Placeholder 4">
            <a:extLst>
              <a:ext uri="{FF2B5EF4-FFF2-40B4-BE49-F238E27FC236}">
                <a16:creationId xmlns:a16="http://schemas.microsoft.com/office/drawing/2014/main" id="{138B3293-D313-4BAC-A141-1BAC8A64853B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E89B6B4-DAE6-430A-99F7-D947E87350BC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116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1013" name="AutoShape 2">
            <a:extLst>
              <a:ext uri="{FF2B5EF4-FFF2-40B4-BE49-F238E27FC236}">
                <a16:creationId xmlns:a16="http://schemas.microsoft.com/office/drawing/2014/main" id="{E2F4972E-30B5-47C9-98B6-CFA9CD137E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17CE1321-ADC8-453F-A8AB-B8AE0CB56D5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180975"/>
            <a:r>
              <a:rPr lang="el-GR" altLang="el-GR"/>
              <a:t>Μεθοδολογία Στοιχείων Στατικής Ακολουθίας</a:t>
            </a:r>
            <a:endParaRPr lang="en-US" altLang="el-GR"/>
          </a:p>
          <a:p>
            <a:pPr marL="0" indent="180975"/>
            <a:r>
              <a:rPr lang="el-GR" altLang="el-GR"/>
              <a:t>Επιλογή των στοιχείων</a:t>
            </a:r>
            <a:endParaRPr lang="en-US" altLang="el-GR"/>
          </a:p>
          <a:p>
            <a:pPr marL="0" indent="180975"/>
            <a:r>
              <a:rPr lang="el-GR" altLang="el-GR"/>
              <a:t>Τύποι Χρονισμών Διπλής Φάσης</a:t>
            </a:r>
            <a:endParaRPr lang="en-US" altLang="el-GR"/>
          </a:p>
          <a:p>
            <a:pPr marL="0" indent="180975"/>
            <a:r>
              <a:rPr lang="el-GR" altLang="el-GR"/>
              <a:t>Διαδοχικά Δυναμικά 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Κλασικά Διαδοχικά Δυναμικά</a:t>
            </a:r>
            <a:r>
              <a:rPr lang="en-US" altLang="el-GR"/>
              <a:t> </a:t>
            </a:r>
            <a:r>
              <a:rPr lang="el-GR" altLang="el-GR"/>
              <a:t>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Διαδοχικά Κυκλώματα με Ανοχή στη Χρονική Απόκλιση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Διαδοχική επίδραση τεσσάρων φάσεων</a:t>
            </a:r>
            <a:endParaRPr lang="en-US" altLang="el-GR"/>
          </a:p>
          <a:p>
            <a:pPr marL="0" indent="180975"/>
            <a:r>
              <a:rPr lang="el-GR" altLang="el-GR"/>
              <a:t> </a:t>
            </a:r>
            <a:r>
              <a:rPr lang="en-US" altLang="el-GR"/>
              <a:t>Unfooted Domino Gate Timing</a:t>
            </a:r>
          </a:p>
          <a:p>
            <a:pPr marL="0" indent="180975"/>
            <a:r>
              <a:rPr lang="el-GR" altLang="el-GR">
                <a:solidFill>
                  <a:srgbClr val="800000"/>
                </a:solidFill>
              </a:rPr>
              <a:t>Μη μονοτονικές Τεχνικές</a:t>
            </a:r>
            <a:endParaRPr lang="en-US" altLang="el-GR">
              <a:solidFill>
                <a:srgbClr val="800000"/>
              </a:solidFill>
            </a:endParaRPr>
          </a:p>
          <a:p>
            <a:pPr marL="0" indent="180975"/>
            <a:r>
              <a:rPr lang="el-GR" altLang="el-GR"/>
              <a:t>Διεπαφή στατικής λογικής </a:t>
            </a:r>
            <a:r>
              <a:rPr lang="en-US" altLang="el-GR">
                <a:sym typeface="Wingdings" panose="05000000000000000000" pitchFamily="2" charset="2"/>
              </a:rPr>
              <a:t></a:t>
            </a:r>
            <a:r>
              <a:rPr lang="el-GR" altLang="el-GR"/>
              <a:t> </a:t>
            </a:r>
            <a:r>
              <a:rPr lang="en-US" altLang="el-GR"/>
              <a:t>domino</a:t>
            </a:r>
          </a:p>
          <a:p>
            <a:pPr marL="0" indent="180975"/>
            <a:endParaRPr lang="el-GR" alt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5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2">
            <a:extLst>
              <a:ext uri="{FF2B5EF4-FFF2-40B4-BE49-F238E27FC236}">
                <a16:creationId xmlns:a16="http://schemas.microsoft.com/office/drawing/2014/main" id="{2B4391E3-DFE1-40DB-954E-755F67E460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73059" name="Rectangle 13">
            <a:extLst>
              <a:ext uri="{FF2B5EF4-FFF2-40B4-BE49-F238E27FC236}">
                <a16:creationId xmlns:a16="http://schemas.microsoft.com/office/drawing/2014/main" id="{40B1A0E5-C2F8-43BF-96DF-D4C7DADDE7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0C75772-E4E6-4298-87EF-5E1215A49C0F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3060" name="AutoShape 2">
            <a:extLst>
              <a:ext uri="{FF2B5EF4-FFF2-40B4-BE49-F238E27FC236}">
                <a16:creationId xmlns:a16="http://schemas.microsoft.com/office/drawing/2014/main" id="{A6698D44-A476-429A-ADBE-ED10A1CF6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Μονοτονικότητα (</a:t>
            </a:r>
            <a:r>
              <a:rPr lang="en-US" altLang="el-GR"/>
              <a:t>Monotonicity)</a:t>
            </a:r>
            <a:r>
              <a:rPr lang="el-GR" altLang="el-GR"/>
              <a:t> (1/2)</a:t>
            </a:r>
          </a:p>
        </p:txBody>
      </p:sp>
      <p:graphicFrame>
        <p:nvGraphicFramePr>
          <p:cNvPr id="182275" name="Object 3">
            <a:extLst>
              <a:ext uri="{FF2B5EF4-FFF2-40B4-BE49-F238E27FC236}">
                <a16:creationId xmlns:a16="http://schemas.microsoft.com/office/drawing/2014/main" id="{D3D44305-47CA-4D94-BB71-15EA21DDDC9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073150" y="620713"/>
          <a:ext cx="7251700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500880" imgH="1580606" progId="Visio.Drawing.11">
                  <p:embed/>
                </p:oleObj>
              </mc:Choice>
              <mc:Fallback>
                <p:oleObj name="Visio" r:id="rId2" imgW="4500880" imgH="1580606" progId="Visio.Drawing.11">
                  <p:embed/>
                  <p:pic>
                    <p:nvPicPr>
                      <p:cNvPr id="182275" name="Object 3">
                        <a:extLst>
                          <a:ext uri="{FF2B5EF4-FFF2-40B4-BE49-F238E27FC236}">
                            <a16:creationId xmlns:a16="http://schemas.microsoft.com/office/drawing/2014/main" id="{D3D44305-47CA-4D94-BB71-15EA21DDDC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620713"/>
                        <a:ext cx="7251700" cy="254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6" name="Rectangle 4">
            <a:extLst>
              <a:ext uri="{FF2B5EF4-FFF2-40B4-BE49-F238E27FC236}">
                <a16:creationId xmlns:a16="http://schemas.microsoft.com/office/drawing/2014/main" id="{49E7D82A-74C1-4F95-A2EE-5DD2BE68838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536950"/>
            <a:ext cx="8280400" cy="2844800"/>
          </a:xfrm>
        </p:spPr>
        <p:txBody>
          <a:bodyPr/>
          <a:lstStyle/>
          <a:p>
            <a:r>
              <a:rPr lang="el-GR" altLang="el-GR" sz="2000"/>
              <a:t>Το θεμελιώδες πρόβλημα των δυναμικών πυλών είναι η απαίτηση για </a:t>
            </a:r>
            <a:r>
              <a:rPr lang="el-GR" altLang="el-GR" sz="2000">
                <a:solidFill>
                  <a:srgbClr val="800000"/>
                </a:solidFill>
              </a:rPr>
              <a:t>μονοτονικότητα</a:t>
            </a:r>
            <a:r>
              <a:rPr lang="el-GR" altLang="el-GR" sz="2400"/>
              <a:t> </a:t>
            </a:r>
          </a:p>
          <a:p>
            <a:r>
              <a:rPr lang="el-GR" altLang="el-GR" sz="2000">
                <a:solidFill>
                  <a:srgbClr val="800000"/>
                </a:solidFill>
              </a:rPr>
              <a:t>Κατά το </a:t>
            </a:r>
            <a:r>
              <a:rPr lang="en-US" altLang="el-GR" sz="2000">
                <a:solidFill>
                  <a:srgbClr val="800000"/>
                </a:solidFill>
              </a:rPr>
              <a:t>evaluation </a:t>
            </a:r>
            <a:r>
              <a:rPr lang="el-GR" altLang="el-GR" sz="2000">
                <a:solidFill>
                  <a:srgbClr val="800000"/>
                </a:solidFill>
              </a:rPr>
              <a:t>απαιτούνται μονοτονικά ανερχόμενες είσοδοι</a:t>
            </a:r>
            <a:r>
              <a:rPr lang="el-GR" altLang="el-GR" sz="2000"/>
              <a:t> – Οι είσοδοι μπορούν να εκτελούν τις ακόλουθες μεταβάσεις</a:t>
            </a:r>
          </a:p>
          <a:p>
            <a:pPr lvl="1"/>
            <a:r>
              <a:rPr lang="el-GR" altLang="el-GR" sz="1800"/>
              <a:t> </a:t>
            </a:r>
            <a:r>
              <a:rPr lang="en-US" altLang="el-GR" sz="1800"/>
              <a:t>0 </a:t>
            </a:r>
            <a:r>
              <a:rPr lang="el-GR" altLang="el-GR" sz="1800">
                <a:sym typeface="Wingdings" panose="05000000000000000000" pitchFamily="2" charset="2"/>
              </a:rPr>
              <a:t></a:t>
            </a:r>
            <a:r>
              <a:rPr lang="en-US" altLang="el-GR" sz="1800"/>
              <a:t> 0</a:t>
            </a:r>
          </a:p>
          <a:p>
            <a:pPr lvl="1"/>
            <a:r>
              <a:rPr lang="el-GR" altLang="el-GR" sz="1800"/>
              <a:t> </a:t>
            </a:r>
            <a:r>
              <a:rPr lang="en-US" altLang="el-GR" sz="1800"/>
              <a:t>0 </a:t>
            </a:r>
            <a:r>
              <a:rPr lang="el-GR" altLang="el-GR" sz="1800">
                <a:sym typeface="Wingdings" panose="05000000000000000000" pitchFamily="2" charset="2"/>
              </a:rPr>
              <a:t></a:t>
            </a:r>
            <a:r>
              <a:rPr lang="en-US" altLang="el-GR" sz="1800"/>
              <a:t> 1</a:t>
            </a:r>
          </a:p>
          <a:p>
            <a:pPr lvl="1"/>
            <a:r>
              <a:rPr lang="el-GR" altLang="el-GR" sz="1800"/>
              <a:t> </a:t>
            </a:r>
            <a:r>
              <a:rPr lang="en-US" altLang="el-GR" sz="1800"/>
              <a:t>1 </a:t>
            </a:r>
            <a:r>
              <a:rPr lang="el-GR" altLang="el-GR" sz="1800">
                <a:sym typeface="Wingdings" panose="05000000000000000000" pitchFamily="2" charset="2"/>
              </a:rPr>
              <a:t></a:t>
            </a:r>
            <a:r>
              <a:rPr lang="en-US" altLang="el-GR" sz="1800"/>
              <a:t> 1</a:t>
            </a:r>
          </a:p>
          <a:p>
            <a:pPr lvl="1"/>
            <a:r>
              <a:rPr lang="el-GR" altLang="el-GR" sz="1800" b="1">
                <a:solidFill>
                  <a:srgbClr val="800000"/>
                </a:solidFill>
              </a:rPr>
              <a:t> Αλλά όχι</a:t>
            </a:r>
            <a:r>
              <a:rPr lang="en-US" altLang="el-GR" sz="1800" b="1">
                <a:solidFill>
                  <a:srgbClr val="800000"/>
                </a:solidFill>
              </a:rPr>
              <a:t> 1 </a:t>
            </a:r>
            <a:r>
              <a:rPr lang="el-GR" altLang="el-GR" sz="1800">
                <a:solidFill>
                  <a:srgbClr val="800000"/>
                </a:solidFill>
                <a:sym typeface="Wingdings" panose="05000000000000000000" pitchFamily="2" charset="2"/>
              </a:rPr>
              <a:t></a:t>
            </a:r>
            <a:r>
              <a:rPr lang="en-US" altLang="el-GR" sz="1800" b="1">
                <a:solidFill>
                  <a:srgbClr val="800000"/>
                </a:solidFill>
              </a:rPr>
              <a:t> 0</a:t>
            </a:r>
            <a:endParaRPr lang="el-GR" altLang="el-GR" sz="18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  <p:bldP spid="182276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2">
            <a:extLst>
              <a:ext uri="{FF2B5EF4-FFF2-40B4-BE49-F238E27FC236}">
                <a16:creationId xmlns:a16="http://schemas.microsoft.com/office/drawing/2014/main" id="{888BDC47-3AA5-4514-BEC8-BAFA78CC61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76131" name="Rectangle 13">
            <a:extLst>
              <a:ext uri="{FF2B5EF4-FFF2-40B4-BE49-F238E27FC236}">
                <a16:creationId xmlns:a16="http://schemas.microsoft.com/office/drawing/2014/main" id="{7F00691C-6C82-4198-ADB4-7BADFAEF2B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E39B2F0-8374-4BFB-813C-3F0ACCD0F72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6132" name="AutoShape 2">
            <a:extLst>
              <a:ext uri="{FF2B5EF4-FFF2-40B4-BE49-F238E27FC236}">
                <a16:creationId xmlns:a16="http://schemas.microsoft.com/office/drawing/2014/main" id="{C37FC01C-3924-4F88-9318-CC21DFC5A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Μη μονοτονικές Τεχνικές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21207E93-403C-41B9-BC24-221E2EB63FB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2876550"/>
            <a:ext cx="8929687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000"/>
              <a:t>Η έξοδος μιας δυναμικής πύλης εκτελεί μόνο την 1</a:t>
            </a:r>
            <a:r>
              <a:rPr lang="el-GR" altLang="el-GR" sz="2000">
                <a:sym typeface="Wingdings" panose="05000000000000000000" pitchFamily="2" charset="2"/>
              </a:rPr>
              <a:t>0 μετάβαση =&gt; </a:t>
            </a:r>
            <a:r>
              <a:rPr lang="el-GR" altLang="el-GR" sz="2000">
                <a:solidFill>
                  <a:srgbClr val="800000"/>
                </a:solidFill>
                <a:sym typeface="Wingdings" panose="05000000000000000000" pitchFamily="2" charset="2"/>
              </a:rPr>
              <a:t>δε </a:t>
            </a:r>
            <a:r>
              <a:rPr lang="el-GR" altLang="el-GR" sz="2000">
                <a:solidFill>
                  <a:srgbClr val="800000"/>
                </a:solidFill>
              </a:rPr>
              <a:t>μπορεί να οδηγήσει άμεσα μια άλλη δυναμική πύλη που ελέγχεται από το ίδιο ρολόι</a:t>
            </a:r>
          </a:p>
          <a:p>
            <a:pPr>
              <a:lnSpc>
                <a:spcPct val="90000"/>
              </a:lnSpc>
            </a:pPr>
            <a:r>
              <a:rPr lang="el-GR" altLang="el-GR" sz="2000">
                <a:solidFill>
                  <a:srgbClr val="800000"/>
                </a:solidFill>
              </a:rPr>
              <a:t>Αν η ανερχόμενη ακμή ρολογιού για τη 2</a:t>
            </a:r>
            <a:r>
              <a:rPr lang="el-GR" altLang="el-GR" sz="2000" baseline="30000">
                <a:solidFill>
                  <a:srgbClr val="800000"/>
                </a:solidFill>
              </a:rPr>
              <a:t>η</a:t>
            </a:r>
            <a:r>
              <a:rPr lang="el-GR" altLang="el-GR" sz="2000">
                <a:solidFill>
                  <a:srgbClr val="800000"/>
                </a:solidFill>
              </a:rPr>
              <a:t>  πύλη καθυστερεί μέχρι να υπολογίζει η 1</a:t>
            </a:r>
            <a:r>
              <a:rPr lang="el-GR" altLang="el-GR" sz="2000" baseline="30000">
                <a:solidFill>
                  <a:srgbClr val="800000"/>
                </a:solidFill>
              </a:rPr>
              <a:t>η</a:t>
            </a:r>
            <a:r>
              <a:rPr lang="el-GR" altLang="el-GR" sz="2000">
                <a:solidFill>
                  <a:srgbClr val="800000"/>
                </a:solidFill>
              </a:rPr>
              <a:t> =&gt; η 2</a:t>
            </a:r>
            <a:r>
              <a:rPr lang="el-GR" altLang="el-GR" sz="2000" baseline="30000">
                <a:solidFill>
                  <a:srgbClr val="800000"/>
                </a:solidFill>
              </a:rPr>
              <a:t>η</a:t>
            </a:r>
            <a:r>
              <a:rPr lang="el-GR" altLang="el-GR" sz="2000">
                <a:solidFill>
                  <a:srgbClr val="800000"/>
                </a:solidFill>
              </a:rPr>
              <a:t> πύλη οδηγείται από σωστή είσοδο</a:t>
            </a:r>
          </a:p>
          <a:p>
            <a:pPr>
              <a:lnSpc>
                <a:spcPct val="90000"/>
              </a:lnSpc>
            </a:pPr>
            <a:r>
              <a:rPr lang="el-GR" altLang="el-GR" sz="2000"/>
              <a:t>Ο συμβιβασμός σε τέτοια κυκλώματα (clock-blocked) είναι η διάρκεια της καθυστέρησης</a:t>
            </a:r>
          </a:p>
          <a:p>
            <a:pPr lvl="1"/>
            <a:r>
              <a:rPr lang="el-GR" altLang="el-GR" sz="1800"/>
              <a:t>Αν η καθυστέρηση είναι πολύ μικρή, το κύκλωμα θα αποτύχει</a:t>
            </a:r>
          </a:p>
          <a:p>
            <a:pPr lvl="1"/>
            <a:r>
              <a:rPr lang="el-GR" altLang="el-GR" sz="1800"/>
              <a:t>Αν η καθυστέρηση γίνει μεγάλη, θυσιάζονται τα πλεονεκτήματα επιδόσεων της δυναμικής λογικής</a:t>
            </a:r>
          </a:p>
          <a:p>
            <a:pPr lvl="1"/>
            <a:r>
              <a:rPr lang="el-GR" altLang="el-GR" sz="1800"/>
              <a:t>Το πρόβλημα αυξάνει από τις διαφοροποιήσεις κατασκευής &amp; συνθηκών περιβάλλοντος</a:t>
            </a:r>
          </a:p>
        </p:txBody>
      </p:sp>
      <p:pic>
        <p:nvPicPr>
          <p:cNvPr id="185348" name="Picture 4">
            <a:extLst>
              <a:ext uri="{FF2B5EF4-FFF2-40B4-BE49-F238E27FC236}">
                <a16:creationId xmlns:a16="http://schemas.microsoft.com/office/drawing/2014/main" id="{F2EC8BFE-BA52-4A9A-9975-C8914413F6D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0675" y="669925"/>
            <a:ext cx="5962650" cy="2090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853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  <p:bldP spid="185348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2">
            <a:extLst>
              <a:ext uri="{FF2B5EF4-FFF2-40B4-BE49-F238E27FC236}">
                <a16:creationId xmlns:a16="http://schemas.microsoft.com/office/drawing/2014/main" id="{F8ABEDC7-D9D9-4135-9DBA-DE7506A4F5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77155" name="Rectangle 13">
            <a:extLst>
              <a:ext uri="{FF2B5EF4-FFF2-40B4-BE49-F238E27FC236}">
                <a16:creationId xmlns:a16="http://schemas.microsoft.com/office/drawing/2014/main" id="{1D8FBF18-6D16-419B-8F64-D4CCA63CDB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0BC122A-8EA0-410C-923B-6027A626E1A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7156" name="AutoShape 2">
            <a:extLst>
              <a:ext uri="{FF2B5EF4-FFF2-40B4-BE49-F238E27FC236}">
                <a16:creationId xmlns:a16="http://schemas.microsoft.com/office/drawing/2014/main" id="{4279A0CF-FB69-4803-AAC1-DA14E6423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Delay Matching</a:t>
            </a:r>
            <a:endParaRPr lang="el-GR" altLang="el-GR"/>
          </a:p>
        </p:txBody>
      </p:sp>
      <p:pic>
        <p:nvPicPr>
          <p:cNvPr id="177157" name="Picture 3">
            <a:extLst>
              <a:ext uri="{FF2B5EF4-FFF2-40B4-BE49-F238E27FC236}">
                <a16:creationId xmlns:a16="http://schemas.microsoft.com/office/drawing/2014/main" id="{93C86ADA-D7B8-4E53-BDA7-7EC8F59CA3E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052513"/>
            <a:ext cx="4895850" cy="2151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58" name="Picture 4">
            <a:extLst>
              <a:ext uri="{FF2B5EF4-FFF2-40B4-BE49-F238E27FC236}">
                <a16:creationId xmlns:a16="http://schemas.microsoft.com/office/drawing/2014/main" id="{2F0F4EAF-C065-43D9-B0C1-4F7EC6003D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3357563"/>
            <a:ext cx="4891087" cy="219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>
            <a:extLst>
              <a:ext uri="{FF2B5EF4-FFF2-40B4-BE49-F238E27FC236}">
                <a16:creationId xmlns:a16="http://schemas.microsoft.com/office/drawing/2014/main" id="{E555E18D-DB84-43A1-BC3E-152F695B27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13">
            <a:extLst>
              <a:ext uri="{FF2B5EF4-FFF2-40B4-BE49-F238E27FC236}">
                <a16:creationId xmlns:a16="http://schemas.microsoft.com/office/drawing/2014/main" id="{D6BE3B94-EBF3-4AF6-84F7-1E6D0C4A02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E114C1A-B981-4BC0-B920-55C19312D4C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53196690-F351-48EE-8637-A9008BEFC7AA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BDE3D93-4628-475B-92C6-3FABA4A3480D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AutoShape 2">
            <a:extLst>
              <a:ext uri="{FF2B5EF4-FFF2-40B4-BE49-F238E27FC236}">
                <a16:creationId xmlns:a16="http://schemas.microsoft.com/office/drawing/2014/main" id="{BC19456A-3759-4C5A-A738-AF3AACFCD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Μέθοδοι Χρονικής Ακολουθίας – Παλμικούς</a:t>
            </a:r>
            <a:r>
              <a:rPr lang="en-US" altLang="el-GR"/>
              <a:t> </a:t>
            </a:r>
            <a:r>
              <a:rPr lang="el-GR" altLang="el-GR"/>
              <a:t>μανδαλωτές </a:t>
            </a:r>
          </a:p>
        </p:txBody>
      </p:sp>
      <p:sp>
        <p:nvSpPr>
          <p:cNvPr id="1434627" name="Rectangle 3">
            <a:extLst>
              <a:ext uri="{FF2B5EF4-FFF2-40B4-BE49-F238E27FC236}">
                <a16:creationId xmlns:a16="http://schemas.microsoft.com/office/drawing/2014/main" id="{61E30732-3D55-4B6B-A334-9912E03D862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836613"/>
            <a:ext cx="3889127" cy="5545137"/>
          </a:xfrm>
        </p:spPr>
        <p:txBody>
          <a:bodyPr/>
          <a:lstStyle/>
          <a:p>
            <a:pPr marL="0" indent="180975" eaLnBrk="1" hangingPunct="1"/>
            <a:r>
              <a:rPr lang="el-GR" altLang="el-GR" dirty="0">
                <a:solidFill>
                  <a:srgbClr val="3333CC"/>
                </a:solidFill>
              </a:rPr>
              <a:t> Στα συστήματα παλμικών </a:t>
            </a:r>
            <a:r>
              <a:rPr lang="el-GR" altLang="el-GR" dirty="0" err="1">
                <a:solidFill>
                  <a:srgbClr val="3333CC"/>
                </a:solidFill>
              </a:rPr>
              <a:t>μανδαλωτών</a:t>
            </a:r>
            <a:r>
              <a:rPr lang="el-GR" altLang="el-GR" dirty="0">
                <a:solidFill>
                  <a:srgbClr val="3333CC"/>
                </a:solidFill>
              </a:rPr>
              <a:t> χρησιμοποιείται ένας </a:t>
            </a:r>
            <a:r>
              <a:rPr lang="el-GR" altLang="el-GR" dirty="0" err="1">
                <a:solidFill>
                  <a:srgbClr val="3333CC"/>
                </a:solidFill>
              </a:rPr>
              <a:t>μανδαλωτής</a:t>
            </a:r>
            <a:r>
              <a:rPr lang="en-US" altLang="el-GR" dirty="0">
                <a:solidFill>
                  <a:srgbClr val="3333CC"/>
                </a:solidFill>
              </a:rPr>
              <a:t> </a:t>
            </a:r>
            <a:r>
              <a:rPr lang="el-GR" altLang="el-GR" dirty="0">
                <a:solidFill>
                  <a:srgbClr val="3333CC"/>
                </a:solidFill>
              </a:rPr>
              <a:t>λιγότερος</a:t>
            </a:r>
          </a:p>
          <a:p>
            <a:pPr marL="0" indent="180975" eaLnBrk="1" hangingPunct="1"/>
            <a:endParaRPr lang="el-GR" altLang="el-GR" dirty="0">
              <a:solidFill>
                <a:srgbClr val="3333CC"/>
              </a:solidFill>
            </a:endParaRPr>
          </a:p>
          <a:p>
            <a:pPr marL="0" indent="180975" eaLnBrk="1" hangingPunct="1"/>
            <a:r>
              <a:rPr lang="el-GR" altLang="el-GR" dirty="0">
                <a:solidFill>
                  <a:srgbClr val="3333CC"/>
                </a:solidFill>
              </a:rPr>
              <a:t> Εφαρμογή ενός παλμού μικρού εύρους </a:t>
            </a:r>
            <a:r>
              <a:rPr lang="en-US" altLang="el-GR" i="1" dirty="0" err="1">
                <a:solidFill>
                  <a:srgbClr val="3333CC"/>
                </a:solidFill>
              </a:rPr>
              <a:t>t</a:t>
            </a:r>
            <a:r>
              <a:rPr lang="en-US" altLang="el-GR" i="1" baseline="-25000" dirty="0" err="1">
                <a:solidFill>
                  <a:srgbClr val="3333CC"/>
                </a:solidFill>
              </a:rPr>
              <a:t>pw</a:t>
            </a:r>
            <a:endParaRPr lang="el-GR" altLang="el-GR" i="1" baseline="-25000" dirty="0">
              <a:solidFill>
                <a:srgbClr val="3333CC"/>
              </a:solidFill>
            </a:endParaRPr>
          </a:p>
          <a:p>
            <a:pPr marL="0" indent="180975" eaLnBrk="1" hangingPunct="1"/>
            <a:endParaRPr lang="el-GR" altLang="el-GR" dirty="0">
              <a:solidFill>
                <a:srgbClr val="3333CC"/>
              </a:solidFill>
            </a:endParaRPr>
          </a:p>
          <a:p>
            <a:pPr marL="0" indent="180975" eaLnBrk="1" hangingPunct="1"/>
            <a:r>
              <a:rPr lang="el-GR" altLang="el-GR" dirty="0">
                <a:solidFill>
                  <a:srgbClr val="3333CC"/>
                </a:solidFill>
              </a:rPr>
              <a:t> Αν ο παλμός είναι μικρότερος από την καθυστέρηση της συνδυαστικής λογικής =&gt; ένα δεδομένο (</a:t>
            </a:r>
            <a:r>
              <a:rPr lang="en-US" altLang="el-GR" dirty="0">
                <a:solidFill>
                  <a:srgbClr val="3333CC"/>
                </a:solidFill>
              </a:rPr>
              <a:t>token</a:t>
            </a:r>
            <a:r>
              <a:rPr lang="el-GR" altLang="el-GR" dirty="0">
                <a:solidFill>
                  <a:srgbClr val="3333CC"/>
                </a:solidFill>
              </a:rPr>
              <a:t>)</a:t>
            </a:r>
            <a:r>
              <a:rPr lang="en-US" altLang="el-GR" dirty="0">
                <a:solidFill>
                  <a:srgbClr val="3333CC"/>
                </a:solidFill>
              </a:rPr>
              <a:t> </a:t>
            </a:r>
            <a:r>
              <a:rPr lang="el-GR" altLang="el-GR" dirty="0">
                <a:solidFill>
                  <a:srgbClr val="3333CC"/>
                </a:solidFill>
              </a:rPr>
              <a:t>θα διαδοθεί σε κάθε κύκλο ρολογιού</a:t>
            </a:r>
          </a:p>
        </p:txBody>
      </p:sp>
      <p:pic>
        <p:nvPicPr>
          <p:cNvPr id="38921" name="Picture 9">
            <a:extLst>
              <a:ext uri="{FF2B5EF4-FFF2-40B4-BE49-F238E27FC236}">
                <a16:creationId xmlns:a16="http://schemas.microsoft.com/office/drawing/2014/main" id="{ED78E42B-341B-42EB-8074-8D357A1044B4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8625" y="765175"/>
            <a:ext cx="4581525" cy="568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27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2">
            <a:extLst>
              <a:ext uri="{FF2B5EF4-FFF2-40B4-BE49-F238E27FC236}">
                <a16:creationId xmlns:a16="http://schemas.microsoft.com/office/drawing/2014/main" id="{9D58D58D-5961-49BD-A471-39AACD2B7D6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78179" name="Rectangle 13">
            <a:extLst>
              <a:ext uri="{FF2B5EF4-FFF2-40B4-BE49-F238E27FC236}">
                <a16:creationId xmlns:a16="http://schemas.microsoft.com/office/drawing/2014/main" id="{21CD5BE3-3C64-495E-915C-46ED6E86D7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99416DA-2477-4B0C-BFF8-C28C2C4411D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8180" name="AutoShape 2">
            <a:extLst>
              <a:ext uri="{FF2B5EF4-FFF2-40B4-BE49-F238E27FC236}">
                <a16:creationId xmlns:a16="http://schemas.microsoft.com/office/drawing/2014/main" id="{F1F0EF0A-AFC5-4A7D-B8EA-16DBCE8B0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Delay Matching</a:t>
            </a:r>
            <a:endParaRPr lang="el-GR" altLang="el-GR"/>
          </a:p>
        </p:txBody>
      </p:sp>
      <p:sp>
        <p:nvSpPr>
          <p:cNvPr id="178181" name="Rectangle 3">
            <a:extLst>
              <a:ext uri="{FF2B5EF4-FFF2-40B4-BE49-F238E27FC236}">
                <a16:creationId xmlns:a16="http://schemas.microsoft.com/office/drawing/2014/main" id="{4517FB35-91E9-443D-A02A-D464F3F2C3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836613"/>
            <a:ext cx="4968875" cy="5472112"/>
          </a:xfrm>
        </p:spPr>
        <p:txBody>
          <a:bodyPr/>
          <a:lstStyle/>
          <a:p>
            <a:r>
              <a:rPr lang="el-GR" altLang="el-GR" sz="2000"/>
              <a:t>Το κλειδί στο </a:t>
            </a:r>
            <a:r>
              <a:rPr lang="en-US" altLang="el-GR" sz="2000"/>
              <a:t>matching</a:t>
            </a:r>
            <a:r>
              <a:rPr lang="el-GR" altLang="el-GR" sz="2000"/>
              <a:t> είναι το κύκλωμα καθυστέρησης να συμπεριφέρεται όπως</a:t>
            </a:r>
            <a:r>
              <a:rPr lang="en-US" altLang="el-GR" sz="2000"/>
              <a:t> </a:t>
            </a:r>
            <a:r>
              <a:rPr lang="el-GR" altLang="el-GR" sz="2000"/>
              <a:t>περίπου η πύλη που θα κάνει </a:t>
            </a:r>
            <a:r>
              <a:rPr lang="en-US" altLang="el-GR" sz="2000"/>
              <a:t>match</a:t>
            </a:r>
          </a:p>
          <a:p>
            <a:endParaRPr lang="el-GR" altLang="el-GR" sz="1600"/>
          </a:p>
          <a:p>
            <a:r>
              <a:rPr lang="el-GR" altLang="el-GR" sz="2000"/>
              <a:t>Χρήση </a:t>
            </a:r>
            <a:r>
              <a:rPr lang="en-US" altLang="el-GR" sz="2000"/>
              <a:t>dummy </a:t>
            </a:r>
            <a:r>
              <a:rPr lang="el-GR" altLang="el-GR" sz="2000"/>
              <a:t>πύλης στη γραμμή καθυστέρησης</a:t>
            </a:r>
          </a:p>
          <a:p>
            <a:endParaRPr lang="el-GR" altLang="el-GR" sz="1600"/>
          </a:p>
          <a:p>
            <a:r>
              <a:rPr lang="el-GR" altLang="el-GR" sz="2000"/>
              <a:t>Η </a:t>
            </a:r>
            <a:r>
              <a:rPr lang="en-US" altLang="el-GR" sz="2000"/>
              <a:t>dummy </a:t>
            </a:r>
            <a:r>
              <a:rPr lang="el-GR" altLang="el-GR" sz="2000"/>
              <a:t>πύλη αντιγράφει την πύλη στην οποία κάνει </a:t>
            </a:r>
            <a:r>
              <a:rPr lang="en-US" altLang="el-GR" sz="2000"/>
              <a:t>match</a:t>
            </a:r>
            <a:endParaRPr lang="el-GR" altLang="el-GR" sz="2000"/>
          </a:p>
          <a:p>
            <a:pPr lvl="1"/>
            <a:r>
              <a:rPr lang="el-GR" altLang="el-GR" sz="1800"/>
              <a:t> Οι διαφοροποιήσεις του περιβάλλοντος και κατασκευής επηρεάζουν και τις δύο ισοδύναμα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altLang="el-GR" sz="2000"/>
              <a:t> </a:t>
            </a:r>
          </a:p>
          <a:p>
            <a:r>
              <a:rPr lang="el-GR" altLang="el-GR" sz="2000"/>
              <a:t>Στην είσοδο επιλέγεται συνδυασμός που αντιστοιχεί στη χειρότερη καθυστέρηση</a:t>
            </a:r>
          </a:p>
        </p:txBody>
      </p:sp>
      <p:pic>
        <p:nvPicPr>
          <p:cNvPr id="178182" name="Picture 4">
            <a:extLst>
              <a:ext uri="{FF2B5EF4-FFF2-40B4-BE49-F238E27FC236}">
                <a16:creationId xmlns:a16="http://schemas.microsoft.com/office/drawing/2014/main" id="{CA80E660-A6F5-453D-93FF-2B19388475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700213"/>
            <a:ext cx="3689350" cy="3244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2">
            <a:extLst>
              <a:ext uri="{FF2B5EF4-FFF2-40B4-BE49-F238E27FC236}">
                <a16:creationId xmlns:a16="http://schemas.microsoft.com/office/drawing/2014/main" id="{2F28962B-4557-48F3-9372-D651BEC191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      2011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79203" name="Rectangle 13">
            <a:extLst>
              <a:ext uri="{FF2B5EF4-FFF2-40B4-BE49-F238E27FC236}">
                <a16:creationId xmlns:a16="http://schemas.microsoft.com/office/drawing/2014/main" id="{CEC04B23-452D-499B-B0A6-F8FF9FF17E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BE38E66-CE46-4242-BEC7-CEE89C4AAC2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9204" name="Slide Number Placeholder 4">
            <a:extLst>
              <a:ext uri="{FF2B5EF4-FFF2-40B4-BE49-F238E27FC236}">
                <a16:creationId xmlns:a16="http://schemas.microsoft.com/office/drawing/2014/main" id="{163555D5-6B8A-43A1-817A-DAFB4D843CD4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4FC0268-CCFE-41FD-8C67-A3A9C962D9C2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121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9205" name="AutoShape 2">
            <a:extLst>
              <a:ext uri="{FF2B5EF4-FFF2-40B4-BE49-F238E27FC236}">
                <a16:creationId xmlns:a16="http://schemas.microsoft.com/office/drawing/2014/main" id="{E2C01A95-29F7-45A6-8A27-C88C40ADE1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589A9D74-F1E1-4A58-9BCE-2D4D532EE7D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180975"/>
            <a:r>
              <a:rPr lang="el-GR" altLang="el-GR"/>
              <a:t>Μεθοδολογία Στοιχείων Στατικής Ακολουθίας</a:t>
            </a:r>
            <a:endParaRPr lang="en-US" altLang="el-GR"/>
          </a:p>
          <a:p>
            <a:pPr marL="0" indent="180975"/>
            <a:r>
              <a:rPr lang="el-GR" altLang="el-GR"/>
              <a:t>Επιλογή των στοιχείων</a:t>
            </a:r>
            <a:endParaRPr lang="en-US" altLang="el-GR"/>
          </a:p>
          <a:p>
            <a:pPr marL="0" indent="180975"/>
            <a:r>
              <a:rPr lang="el-GR" altLang="el-GR"/>
              <a:t>Τύποι Χρονισμών Διπλής Φάσης</a:t>
            </a:r>
            <a:endParaRPr lang="en-US" altLang="el-GR"/>
          </a:p>
          <a:p>
            <a:pPr marL="0" indent="180975"/>
            <a:r>
              <a:rPr lang="el-GR" altLang="el-GR"/>
              <a:t>Διαδοχικά Δυναμικά 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Κλασικά Διαδοχικά Δυναμικά</a:t>
            </a:r>
            <a:r>
              <a:rPr lang="en-US" altLang="el-GR"/>
              <a:t> </a:t>
            </a:r>
            <a:r>
              <a:rPr lang="el-GR" altLang="el-GR"/>
              <a:t>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Διαδοχικά Κυκλώματα με Ανοχή στη Χρονική Απόκλιση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Διαδοχική επίδραση τεσσάρων φάσεων</a:t>
            </a:r>
            <a:endParaRPr lang="en-US" altLang="el-GR"/>
          </a:p>
          <a:p>
            <a:pPr marL="0" indent="180975"/>
            <a:r>
              <a:rPr lang="el-GR" altLang="el-GR"/>
              <a:t> </a:t>
            </a:r>
            <a:r>
              <a:rPr lang="en-US" altLang="el-GR"/>
              <a:t>Unfooted Domino Gate Timing</a:t>
            </a:r>
          </a:p>
          <a:p>
            <a:pPr marL="0" indent="180975"/>
            <a:r>
              <a:rPr lang="el-GR" altLang="el-GR"/>
              <a:t>Μη μονοτονικές Τεχνικές</a:t>
            </a:r>
            <a:endParaRPr lang="en-US" altLang="el-GR"/>
          </a:p>
          <a:p>
            <a:pPr marL="0" indent="180975"/>
            <a:r>
              <a:rPr lang="el-GR" altLang="el-GR">
                <a:solidFill>
                  <a:srgbClr val="800000"/>
                </a:solidFill>
              </a:rPr>
              <a:t>Διεπαφή στατικής λογικής </a:t>
            </a:r>
            <a:r>
              <a:rPr lang="en-US" altLang="el-GR">
                <a:solidFill>
                  <a:srgbClr val="800000"/>
                </a:solidFill>
                <a:sym typeface="Wingdings" panose="05000000000000000000" pitchFamily="2" charset="2"/>
              </a:rPr>
              <a:t></a:t>
            </a:r>
            <a:r>
              <a:rPr lang="el-GR" altLang="el-GR">
                <a:solidFill>
                  <a:srgbClr val="800000"/>
                </a:solidFill>
              </a:rPr>
              <a:t> </a:t>
            </a:r>
            <a:r>
              <a:rPr lang="en-US" altLang="el-GR">
                <a:solidFill>
                  <a:srgbClr val="800000"/>
                </a:solidFill>
              </a:rPr>
              <a:t>domino</a:t>
            </a:r>
          </a:p>
          <a:p>
            <a:pPr marL="0" indent="180975"/>
            <a:endParaRPr lang="el-GR" altLang="el-GR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5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2">
            <a:extLst>
              <a:ext uri="{FF2B5EF4-FFF2-40B4-BE49-F238E27FC236}">
                <a16:creationId xmlns:a16="http://schemas.microsoft.com/office/drawing/2014/main" id="{7F1965F2-13B0-4130-9D8B-7A70A02BC5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1251" name="Rectangle 13">
            <a:extLst>
              <a:ext uri="{FF2B5EF4-FFF2-40B4-BE49-F238E27FC236}">
                <a16:creationId xmlns:a16="http://schemas.microsoft.com/office/drawing/2014/main" id="{4594CDC0-D9BF-48AA-9E5B-3CC6AA1780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8277A7-BD68-4907-A3FB-A0E3BE4AF3F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1252" name="AutoShape 2">
            <a:extLst>
              <a:ext uri="{FF2B5EF4-FFF2-40B4-BE49-F238E27FC236}">
                <a16:creationId xmlns:a16="http://schemas.microsoft.com/office/drawing/2014/main" id="{C0C3FE1B-6A00-4F19-BBAB-ECCD42F9E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Διεπαφή στατικής λογικής </a:t>
            </a:r>
            <a:r>
              <a:rPr lang="en-US" altLang="el-GR">
                <a:sym typeface="Wingdings" panose="05000000000000000000" pitchFamily="2" charset="2"/>
              </a:rPr>
              <a:t></a:t>
            </a:r>
            <a:r>
              <a:rPr lang="el-GR" altLang="el-GR"/>
              <a:t> </a:t>
            </a:r>
            <a:r>
              <a:rPr lang="en-US" altLang="el-GR"/>
              <a:t>domino</a:t>
            </a:r>
            <a:endParaRPr lang="el-GR" altLang="el-GR"/>
          </a:p>
        </p:txBody>
      </p:sp>
      <p:sp>
        <p:nvSpPr>
          <p:cNvPr id="181253" name="Rectangle 3">
            <a:extLst>
              <a:ext uri="{FF2B5EF4-FFF2-40B4-BE49-F238E27FC236}">
                <a16:creationId xmlns:a16="http://schemas.microsoft.com/office/drawing/2014/main" id="{851875ED-D03C-44F4-B8B3-57F1E3232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Οι στατικές πύλες CMOS </a:t>
            </a:r>
            <a:r>
              <a:rPr lang="el-GR" altLang="el-GR">
                <a:solidFill>
                  <a:srgbClr val="990033"/>
                </a:solidFill>
              </a:rPr>
              <a:t>απαιτούν εισόδους οι οποίες είναι επίπεδα (στάθμες) τάσης</a:t>
            </a:r>
          </a:p>
          <a:p>
            <a:endParaRPr lang="el-GR" altLang="el-GR" sz="2000">
              <a:solidFill>
                <a:srgbClr val="990033"/>
              </a:solidFill>
            </a:endParaRPr>
          </a:p>
          <a:p>
            <a:r>
              <a:rPr lang="el-GR" altLang="el-GR"/>
              <a:t>Οι στατικές πύλες CMOS μπορεί να παράγουν </a:t>
            </a:r>
            <a:r>
              <a:rPr lang="en-US" altLang="el-GR"/>
              <a:t>glitches</a:t>
            </a:r>
            <a:r>
              <a:rPr lang="el-GR" altLang="el-GR"/>
              <a:t> στις εξόδους</a:t>
            </a:r>
            <a:endParaRPr lang="en-US" altLang="el-GR"/>
          </a:p>
          <a:p>
            <a:endParaRPr lang="el-GR" altLang="el-GR" sz="2000"/>
          </a:p>
          <a:p>
            <a:r>
              <a:rPr lang="el-GR" altLang="el-GR"/>
              <a:t>Οι </a:t>
            </a:r>
            <a:r>
              <a:rPr lang="en-US" altLang="el-GR"/>
              <a:t>domino</a:t>
            </a:r>
            <a:r>
              <a:rPr lang="el-GR" altLang="el-GR"/>
              <a:t> πύλες </a:t>
            </a:r>
            <a:r>
              <a:rPr lang="el-GR" altLang="el-GR">
                <a:solidFill>
                  <a:srgbClr val="990033"/>
                </a:solidFill>
              </a:rPr>
              <a:t>απαιτούν μονοτονικές εισόδους</a:t>
            </a:r>
            <a:r>
              <a:rPr lang="el-GR" altLang="el-GR"/>
              <a:t> κατά τον υπολογισμό και παράγουν παλμούς</a:t>
            </a:r>
          </a:p>
          <a:p>
            <a:endParaRPr lang="el-GR" altLang="el-GR" sz="2000"/>
          </a:p>
          <a:p>
            <a:r>
              <a:rPr lang="el-GR" altLang="el-GR"/>
              <a:t>Απαιτούνται κατάλληλα τα κυκλώματα διεπαφής για να</a:t>
            </a:r>
          </a:p>
          <a:p>
            <a:pPr lvl="1"/>
            <a:r>
              <a:rPr lang="el-GR" altLang="el-GR"/>
              <a:t>αποφεύγονται ανεπιθύμητες αλλαγές κατάστασης από </a:t>
            </a:r>
            <a:r>
              <a:rPr lang="en-US" altLang="el-GR"/>
              <a:t>glitches</a:t>
            </a:r>
            <a:r>
              <a:rPr lang="el-GR" altLang="el-GR"/>
              <a:t> με τη διεπαφή στατική </a:t>
            </a:r>
            <a:r>
              <a:rPr lang="el-GR" altLang="el-GR">
                <a:sym typeface="Wingdings" panose="05000000000000000000" pitchFamily="2" charset="2"/>
              </a:rPr>
              <a:t> </a:t>
            </a:r>
            <a:r>
              <a:rPr lang="en-US" altLang="el-GR"/>
              <a:t>domino</a:t>
            </a:r>
            <a:endParaRPr lang="el-GR" altLang="el-GR"/>
          </a:p>
          <a:p>
            <a:pPr lvl="1"/>
            <a:r>
              <a:rPr lang="el-GR" altLang="el-GR"/>
              <a:t>μετατρέπονται οι παλμοί σε επίπεδα τάσης με τη διεπαφή </a:t>
            </a:r>
            <a:r>
              <a:rPr lang="en-US" altLang="el-GR"/>
              <a:t>domino</a:t>
            </a:r>
            <a:r>
              <a:rPr lang="el-GR" altLang="el-GR"/>
              <a:t> </a:t>
            </a:r>
            <a:r>
              <a:rPr lang="el-GR" altLang="el-GR">
                <a:sym typeface="Wingdings" panose="05000000000000000000" pitchFamily="2" charset="2"/>
              </a:rPr>
              <a:t> </a:t>
            </a:r>
            <a:r>
              <a:rPr lang="el-GR" altLang="el-GR"/>
              <a:t>στατική</a:t>
            </a:r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2">
            <a:extLst>
              <a:ext uri="{FF2B5EF4-FFF2-40B4-BE49-F238E27FC236}">
                <a16:creationId xmlns:a16="http://schemas.microsoft.com/office/drawing/2014/main" id="{ECD4AC50-2B5F-412A-8AEA-CB5648A5BB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2275" name="Rectangle 13">
            <a:extLst>
              <a:ext uri="{FF2B5EF4-FFF2-40B4-BE49-F238E27FC236}">
                <a16:creationId xmlns:a16="http://schemas.microsoft.com/office/drawing/2014/main" id="{5FCC962D-817F-4685-B3E1-C8A7C02D11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EA0E75A-D19F-4854-B471-D63506E814B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2276" name="AutoShape 2">
            <a:extLst>
              <a:ext uri="{FF2B5EF4-FFF2-40B4-BE49-F238E27FC236}">
                <a16:creationId xmlns:a16="http://schemas.microsoft.com/office/drawing/2014/main" id="{3E57526B-F0AC-45C9-AC2A-0E573407C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Διεπαφή στατική </a:t>
            </a:r>
            <a:r>
              <a:rPr lang="el-GR" altLang="el-GR">
                <a:sym typeface="Wingdings" panose="05000000000000000000" pitchFamily="2" charset="2"/>
              </a:rPr>
              <a:t></a:t>
            </a:r>
            <a:r>
              <a:rPr lang="el-GR" altLang="el-GR"/>
              <a:t> </a:t>
            </a:r>
            <a:r>
              <a:rPr lang="en-US" altLang="el-GR"/>
              <a:t>domino</a:t>
            </a:r>
            <a:endParaRPr lang="el-GR" altLang="el-GR"/>
          </a:p>
        </p:txBody>
      </p:sp>
      <p:sp>
        <p:nvSpPr>
          <p:cNvPr id="182277" name="Rectangle 3">
            <a:extLst>
              <a:ext uri="{FF2B5EF4-FFF2-40B4-BE49-F238E27FC236}">
                <a16:creationId xmlns:a16="http://schemas.microsoft.com/office/drawing/2014/main" id="{6B4B2E75-68F1-4B9A-B308-44617B171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400675"/>
          </a:xfrm>
        </p:spPr>
        <p:txBody>
          <a:bodyPr/>
          <a:lstStyle/>
          <a:p>
            <a:endParaRPr lang="el-GR" altLang="el-GR"/>
          </a:p>
          <a:p>
            <a:r>
              <a:rPr lang="el-GR" altLang="el-GR"/>
              <a:t>Οι κατερχόμενες στατικές είσοδοι στις </a:t>
            </a:r>
            <a:r>
              <a:rPr lang="en-US" altLang="el-GR"/>
              <a:t>domino </a:t>
            </a:r>
            <a:r>
              <a:rPr lang="el-GR" altLang="el-GR"/>
              <a:t>πύλες πρέπει </a:t>
            </a:r>
          </a:p>
          <a:p>
            <a:pPr lvl="1"/>
            <a:r>
              <a:rPr lang="el-GR" altLang="el-GR"/>
              <a:t>να αποκατασταθούν τη στιγμή που η πύλη ξεκινάει</a:t>
            </a:r>
            <a:r>
              <a:rPr lang="en-US" altLang="el-GR"/>
              <a:t> </a:t>
            </a:r>
            <a:r>
              <a:rPr lang="el-GR" altLang="el-GR"/>
              <a:t>τον υπολογισμό &amp; </a:t>
            </a:r>
          </a:p>
          <a:p>
            <a:pPr lvl="1"/>
            <a:r>
              <a:rPr lang="el-GR" altLang="el-GR"/>
              <a:t>δεν πρέπει να αλλάξουν έως ότου ολοκληρωθεί ο υπολογισμός</a:t>
            </a:r>
          </a:p>
          <a:p>
            <a:endParaRPr lang="el-GR" altLang="el-GR"/>
          </a:p>
          <a:p>
            <a:r>
              <a:rPr lang="el-GR" altLang="el-GR"/>
              <a:t>Αυτό επιβάλλει ένα σκληρό περιορισμό που έχει προβλήματα από τη χρονική απόκλιση του ρολογιού</a:t>
            </a:r>
          </a:p>
          <a:p>
            <a:endParaRPr lang="el-GR" altLang="el-GR"/>
          </a:p>
          <a:p>
            <a:r>
              <a:rPr lang="el-GR" altLang="el-GR"/>
              <a:t>Η </a:t>
            </a:r>
            <a:r>
              <a:rPr lang="en-US" altLang="el-GR"/>
              <a:t>high-performance skew-tolerant </a:t>
            </a:r>
            <a:r>
              <a:rPr lang="el-GR" altLang="el-GR"/>
              <a:t>λογική κατασκευάζει ολόκληρους βρόχους βασιζόμενη σε διαδοχική επίδραση (</a:t>
            </a:r>
            <a:r>
              <a:rPr lang="en-US" altLang="el-GR"/>
              <a:t>pipeline)</a:t>
            </a:r>
            <a:r>
              <a:rPr lang="el-GR" altLang="el-GR"/>
              <a:t> για να αποφευχθεί να δημιουργηθεί απόκλιση στη διεπαφή στατική </a:t>
            </a:r>
            <a:r>
              <a:rPr lang="el-GR" altLang="el-GR">
                <a:sym typeface="Wingdings" panose="05000000000000000000" pitchFamily="2" charset="2"/>
              </a:rPr>
              <a:t> </a:t>
            </a:r>
            <a:r>
              <a:rPr lang="en-US" altLang="el-GR"/>
              <a:t>domino</a:t>
            </a:r>
            <a:endParaRPr lang="el-GR" altLang="el-GR"/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2">
            <a:extLst>
              <a:ext uri="{FF2B5EF4-FFF2-40B4-BE49-F238E27FC236}">
                <a16:creationId xmlns:a16="http://schemas.microsoft.com/office/drawing/2014/main" id="{124CA15F-4EBD-4AE7-8BF0-EB4DE0B245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3299" name="Rectangle 13">
            <a:extLst>
              <a:ext uri="{FF2B5EF4-FFF2-40B4-BE49-F238E27FC236}">
                <a16:creationId xmlns:a16="http://schemas.microsoft.com/office/drawing/2014/main" id="{CA82AE31-B2DF-4F79-8197-A1F3665200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6424243-CEE9-4ACE-9CF4-6EA9988408C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3300" name="AutoShape 2">
            <a:extLst>
              <a:ext uri="{FF2B5EF4-FFF2-40B4-BE49-F238E27FC236}">
                <a16:creationId xmlns:a16="http://schemas.microsoft.com/office/drawing/2014/main" id="{C2B8A6E6-9738-4E59-B50B-A14B0B43B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Διεπαφή στατική </a:t>
            </a:r>
            <a:r>
              <a:rPr lang="el-GR" altLang="el-GR">
                <a:sym typeface="Wingdings" panose="05000000000000000000" pitchFamily="2" charset="2"/>
              </a:rPr>
              <a:t></a:t>
            </a:r>
            <a:r>
              <a:rPr lang="el-GR" altLang="el-GR"/>
              <a:t> </a:t>
            </a:r>
            <a:r>
              <a:rPr lang="en-US" altLang="el-GR"/>
              <a:t>domino</a:t>
            </a:r>
            <a:endParaRPr lang="el-GR" altLang="el-GR"/>
          </a:p>
        </p:txBody>
      </p:sp>
      <p:pic>
        <p:nvPicPr>
          <p:cNvPr id="192515" name="Picture 3">
            <a:extLst>
              <a:ext uri="{FF2B5EF4-FFF2-40B4-BE49-F238E27FC236}">
                <a16:creationId xmlns:a16="http://schemas.microsoft.com/office/drawing/2014/main" id="{4D17519F-14CB-45D3-85C9-4B07FF41BC1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981075"/>
            <a:ext cx="4064000" cy="188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16" name="Rectangle 4">
            <a:extLst>
              <a:ext uri="{FF2B5EF4-FFF2-40B4-BE49-F238E27FC236}">
                <a16:creationId xmlns:a16="http://schemas.microsoft.com/office/drawing/2014/main" id="{3B6F86D3-C6E9-47E7-8237-B3836F675D52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179512" y="3141663"/>
            <a:ext cx="8640638" cy="3167062"/>
          </a:xfrm>
        </p:spPr>
        <p:txBody>
          <a:bodyPr/>
          <a:lstStyle/>
          <a:p>
            <a:r>
              <a:rPr lang="el-GR" altLang="el-GR" sz="2000" dirty="0"/>
              <a:t>Για να αποφευχθούν </a:t>
            </a:r>
            <a:r>
              <a:rPr lang="en-US" altLang="el-GR" sz="2000" dirty="0"/>
              <a:t>glitches</a:t>
            </a:r>
            <a:r>
              <a:rPr lang="el-GR" altLang="el-GR" sz="2000" dirty="0"/>
              <a:t> στη </a:t>
            </a:r>
            <a:r>
              <a:rPr lang="el-GR" altLang="el-GR" sz="2000" dirty="0" err="1"/>
              <a:t>διεπαφή</a:t>
            </a:r>
            <a:r>
              <a:rPr lang="el-GR" altLang="el-GR" sz="2000" dirty="0"/>
              <a:t> η λύση είναι να </a:t>
            </a:r>
            <a:r>
              <a:rPr lang="el-GR" altLang="el-GR" sz="2000" dirty="0" err="1"/>
              <a:t>μανδαλωθούν</a:t>
            </a:r>
            <a:r>
              <a:rPr lang="el-GR" altLang="el-GR" sz="2000" dirty="0"/>
              <a:t> τα στατικά σήματα</a:t>
            </a:r>
          </a:p>
          <a:p>
            <a:r>
              <a:rPr lang="el-GR" altLang="el-GR" sz="2000" dirty="0"/>
              <a:t>Ο </a:t>
            </a:r>
            <a:r>
              <a:rPr lang="el-GR" altLang="el-GR" sz="2000" dirty="0" err="1"/>
              <a:t>μανδαλωτής</a:t>
            </a:r>
            <a:r>
              <a:rPr lang="el-GR" altLang="el-GR" sz="2000" dirty="0"/>
              <a:t> είναι μη διαφανής όσο η </a:t>
            </a:r>
            <a:r>
              <a:rPr lang="en-US" altLang="el-GR" sz="2000" dirty="0"/>
              <a:t>domino </a:t>
            </a:r>
            <a:r>
              <a:rPr lang="el-GR" altLang="el-GR" sz="2000" dirty="0"/>
              <a:t>πύλη υπολογίζει</a:t>
            </a:r>
          </a:p>
          <a:p>
            <a:r>
              <a:rPr lang="el-GR" altLang="el-GR" sz="2000" dirty="0"/>
              <a:t>Ο </a:t>
            </a:r>
            <a:r>
              <a:rPr lang="el-GR" altLang="el-GR" sz="2000" dirty="0" err="1"/>
              <a:t>μανδαλωτής</a:t>
            </a:r>
            <a:r>
              <a:rPr lang="el-GR" altLang="el-GR" sz="2000" dirty="0"/>
              <a:t> μπορεί να απαλειφθεί αν η στατική λογική σχεδιαστεί ώστε να αποκαθίσταται προτού οι </a:t>
            </a:r>
            <a:r>
              <a:rPr lang="en-US" altLang="el-GR" sz="2000" dirty="0"/>
              <a:t>domino </a:t>
            </a:r>
            <a:r>
              <a:rPr lang="el-GR" altLang="el-GR" sz="2000" dirty="0"/>
              <a:t>πύλες αρχίσουν τον υπολογισμό</a:t>
            </a:r>
          </a:p>
          <a:p>
            <a:r>
              <a:rPr lang="el-GR" altLang="el-GR" sz="2000" dirty="0"/>
              <a:t>Ο </a:t>
            </a:r>
            <a:r>
              <a:rPr lang="el-GR" altLang="el-GR" sz="2000" dirty="0" err="1"/>
              <a:t>μανδαλωτής</a:t>
            </a:r>
            <a:r>
              <a:rPr lang="el-GR" altLang="el-GR" sz="2000" dirty="0"/>
              <a:t> αποτρέπει την επόμενη είσοδο να έρθει πολύ νωρίς και έτσι να διαταράξει την είσοδο στη </a:t>
            </a:r>
            <a:r>
              <a:rPr lang="en-US" altLang="el-GR" sz="2000" dirty="0"/>
              <a:t>domino </a:t>
            </a:r>
            <a:r>
              <a:rPr lang="el-GR" altLang="el-GR" sz="2000" dirty="0"/>
              <a:t>πύλη</a:t>
            </a:r>
          </a:p>
        </p:txBody>
      </p:sp>
      <p:pic>
        <p:nvPicPr>
          <p:cNvPr id="192517" name="Picture 5">
            <a:extLst>
              <a:ext uri="{FF2B5EF4-FFF2-40B4-BE49-F238E27FC236}">
                <a16:creationId xmlns:a16="http://schemas.microsoft.com/office/drawing/2014/main" id="{3DA11F2B-1EB9-4E9B-9194-22176DBB12E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052513"/>
            <a:ext cx="4064000" cy="1792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  <p:bldP spid="192516" grpId="0" build="p"/>
      <p:bldP spid="192517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2">
            <a:extLst>
              <a:ext uri="{FF2B5EF4-FFF2-40B4-BE49-F238E27FC236}">
                <a16:creationId xmlns:a16="http://schemas.microsoft.com/office/drawing/2014/main" id="{789F1916-7DBB-40DD-B47A-36CC1F14A9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4323" name="Rectangle 13">
            <a:extLst>
              <a:ext uri="{FF2B5EF4-FFF2-40B4-BE49-F238E27FC236}">
                <a16:creationId xmlns:a16="http://schemas.microsoft.com/office/drawing/2014/main" id="{0CF5F37D-3E8B-42A8-9927-B0860AE7CE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8036C9E-43D6-460D-8BE8-D5BB32CDA7D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324" name="AutoShape 2">
            <a:extLst>
              <a:ext uri="{FF2B5EF4-FFF2-40B4-BE49-F238E27FC236}">
                <a16:creationId xmlns:a16="http://schemas.microsoft.com/office/drawing/2014/main" id="{5AE287B9-2754-4DCF-8B3B-89F03E395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Διεπαφή </a:t>
            </a:r>
            <a:r>
              <a:rPr lang="en-US" altLang="el-GR"/>
              <a:t>domino </a:t>
            </a:r>
            <a:r>
              <a:rPr lang="el-GR" altLang="el-GR">
                <a:sym typeface="Wingdings" panose="05000000000000000000" pitchFamily="2" charset="2"/>
              </a:rPr>
              <a:t></a:t>
            </a:r>
            <a:r>
              <a:rPr lang="el-GR" altLang="el-GR"/>
              <a:t> στατική </a:t>
            </a:r>
          </a:p>
        </p:txBody>
      </p:sp>
      <p:sp>
        <p:nvSpPr>
          <p:cNvPr id="184325" name="Rectangle 3">
            <a:extLst>
              <a:ext uri="{FF2B5EF4-FFF2-40B4-BE49-F238E27FC236}">
                <a16:creationId xmlns:a16="http://schemas.microsoft.com/office/drawing/2014/main" id="{64F499FC-70C8-4707-B54E-B8D435E32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280400" cy="53943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l-GR" altLang="el-GR"/>
          </a:p>
          <a:p>
            <a:pPr>
              <a:lnSpc>
                <a:spcPct val="90000"/>
              </a:lnSpc>
            </a:pPr>
            <a:r>
              <a:rPr lang="el-GR" altLang="el-GR"/>
              <a:t>Οι έξοδοι διαδοχικής επίδρασης είναι παλμοί που χάνονται όταν η πύλη προφορτιστεί</a:t>
            </a:r>
          </a:p>
          <a:p>
            <a:pPr>
              <a:lnSpc>
                <a:spcPct val="90000"/>
              </a:lnSpc>
            </a:pPr>
            <a:endParaRPr lang="el-GR" altLang="el-GR"/>
          </a:p>
          <a:p>
            <a:pPr>
              <a:lnSpc>
                <a:spcPct val="90000"/>
              </a:lnSpc>
            </a:pPr>
            <a:r>
              <a:rPr lang="el-GR" altLang="el-GR"/>
              <a:t>Η στατική λογική απαιτεί σταθερά επίπεδα τάσης μέχρι να δειγματοληπτηθούν ανεξάρτητα από την περίοδο του ρολογιού</a:t>
            </a:r>
          </a:p>
          <a:p>
            <a:pPr>
              <a:lnSpc>
                <a:spcPct val="90000"/>
              </a:lnSpc>
            </a:pPr>
            <a:endParaRPr lang="el-GR" altLang="el-GR"/>
          </a:p>
          <a:p>
            <a:pPr>
              <a:lnSpc>
                <a:spcPct val="90000"/>
              </a:lnSpc>
            </a:pPr>
            <a:r>
              <a:rPr lang="el-GR" altLang="el-GR">
                <a:solidFill>
                  <a:srgbClr val="990033"/>
                </a:solidFill>
              </a:rPr>
              <a:t>Στη διεπαφή </a:t>
            </a:r>
            <a:r>
              <a:rPr lang="en-US" altLang="el-GR">
                <a:solidFill>
                  <a:srgbClr val="990033"/>
                </a:solidFill>
              </a:rPr>
              <a:t>domino </a:t>
            </a:r>
            <a:r>
              <a:rPr lang="el-GR" altLang="el-GR">
                <a:solidFill>
                  <a:srgbClr val="990033"/>
                </a:solidFill>
                <a:sym typeface="Wingdings" panose="05000000000000000000" pitchFamily="2" charset="2"/>
              </a:rPr>
              <a:t></a:t>
            </a:r>
            <a:r>
              <a:rPr lang="el-GR" altLang="el-GR">
                <a:solidFill>
                  <a:srgbClr val="990033"/>
                </a:solidFill>
              </a:rPr>
              <a:t> στατική απαιτείται ένας ακόμη μανδαλωτής που να μετατρέπει παλμούς σε  επίπεδα τάσης</a:t>
            </a:r>
          </a:p>
          <a:p>
            <a:pPr>
              <a:lnSpc>
                <a:spcPct val="90000"/>
              </a:lnSpc>
            </a:pPr>
            <a:endParaRPr lang="el-GR" altLang="el-GR">
              <a:solidFill>
                <a:srgbClr val="990033"/>
              </a:solidFill>
            </a:endParaRPr>
          </a:p>
          <a:p>
            <a:pPr>
              <a:lnSpc>
                <a:spcPct val="90000"/>
              </a:lnSpc>
            </a:pPr>
            <a:r>
              <a:rPr lang="el-GR" altLang="el-GR"/>
              <a:t>Η έξοδος αυτού του μανδαλωτή μπορεί να δανείσει χρόνο σε επόμενη στατική λογική, ώστε ο μανδαλωτής να μην επιβάλλει σκληρούς περιορισμούς</a:t>
            </a:r>
          </a:p>
        </p:txBody>
      </p: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2">
            <a:extLst>
              <a:ext uri="{FF2B5EF4-FFF2-40B4-BE49-F238E27FC236}">
                <a16:creationId xmlns:a16="http://schemas.microsoft.com/office/drawing/2014/main" id="{9AFA628D-9CC6-4F59-BCFD-141E5F7E7D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5347" name="Rectangle 13">
            <a:extLst>
              <a:ext uri="{FF2B5EF4-FFF2-40B4-BE49-F238E27FC236}">
                <a16:creationId xmlns:a16="http://schemas.microsoft.com/office/drawing/2014/main" id="{40485911-7B79-4831-AB85-A465018C3D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0840E1F-6A49-4955-A0EC-117F74756F1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5348" name="AutoShape 2">
            <a:extLst>
              <a:ext uri="{FF2B5EF4-FFF2-40B4-BE49-F238E27FC236}">
                <a16:creationId xmlns:a16="http://schemas.microsoft.com/office/drawing/2014/main" id="{05B2A6CE-8D02-40C9-A0B7-0E787F346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Διεπαφή </a:t>
            </a:r>
            <a:r>
              <a:rPr lang="en-US" altLang="el-GR"/>
              <a:t>domino </a:t>
            </a:r>
            <a:r>
              <a:rPr lang="el-GR" altLang="el-GR">
                <a:sym typeface="Wingdings" panose="05000000000000000000" pitchFamily="2" charset="2"/>
              </a:rPr>
              <a:t></a:t>
            </a:r>
            <a:r>
              <a:rPr lang="el-GR" altLang="el-GR"/>
              <a:t> στατική </a:t>
            </a:r>
          </a:p>
        </p:txBody>
      </p:sp>
      <p:sp>
        <p:nvSpPr>
          <p:cNvPr id="185349" name="Rectangle 3">
            <a:extLst>
              <a:ext uri="{FF2B5EF4-FFF2-40B4-BE49-F238E27FC236}">
                <a16:creationId xmlns:a16="http://schemas.microsoft.com/office/drawing/2014/main" id="{8F370202-2713-4B98-88A0-455BBF3993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613"/>
            <a:ext cx="4968875" cy="5472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1800"/>
              <a:t>Ο </a:t>
            </a:r>
            <a:r>
              <a:rPr lang="en-US" altLang="el-GR" sz="1800"/>
              <a:t>HI skew </a:t>
            </a:r>
            <a:r>
              <a:rPr lang="el-GR" altLang="el-GR" sz="1800"/>
              <a:t>αντιστροφέας αντικαθίσταται από ένα χρονισμένο αντιστροφέα</a:t>
            </a:r>
            <a:endParaRPr lang="en-US" altLang="el-GR" sz="1800"/>
          </a:p>
          <a:p>
            <a:pPr>
              <a:lnSpc>
                <a:spcPct val="80000"/>
              </a:lnSpc>
            </a:pPr>
            <a:endParaRPr lang="el-GR" altLang="el-GR" sz="1600"/>
          </a:p>
          <a:p>
            <a:pPr>
              <a:lnSpc>
                <a:spcPct val="80000"/>
              </a:lnSpc>
            </a:pPr>
            <a:r>
              <a:rPr lang="el-GR" altLang="el-GR" sz="1800"/>
              <a:t>Το κρίσιμο</a:t>
            </a:r>
            <a:r>
              <a:rPr lang="en-US" altLang="el-GR" sz="1800"/>
              <a:t> </a:t>
            </a:r>
            <a:r>
              <a:rPr lang="el-GR" altLang="el-GR" sz="1800"/>
              <a:t>μονοπάτι περνάει διαμέσου μόνο του τρανζίστορ pMOS</a:t>
            </a:r>
            <a:r>
              <a:rPr lang="en-US" altLang="el-GR" sz="1800"/>
              <a:t> =&gt; </a:t>
            </a:r>
            <a:r>
              <a:rPr lang="el-GR" altLang="el-GR" sz="1800"/>
              <a:t>ο μανδαλωτής έχει περίπου την ίδια ταχύτητα με έναν απλό αντιστροφέα</a:t>
            </a:r>
          </a:p>
          <a:p>
            <a:pPr>
              <a:lnSpc>
                <a:spcPct val="80000"/>
              </a:lnSpc>
            </a:pPr>
            <a:endParaRPr lang="el-GR" altLang="el-GR" sz="1800"/>
          </a:p>
          <a:p>
            <a:pPr>
              <a:lnSpc>
                <a:spcPct val="80000"/>
              </a:lnSpc>
            </a:pPr>
            <a:r>
              <a:rPr lang="el-GR" altLang="el-GR" sz="1800"/>
              <a:t>Στην κατερχόμενη ακμή του ρολογιού, ο μανδαλωτής κλειδώνει στην προφόρτιση, διατηρώντας το αποτέλεσμα της </a:t>
            </a:r>
            <a:r>
              <a:rPr lang="en-US" altLang="el-GR" sz="1800"/>
              <a:t>domino </a:t>
            </a:r>
            <a:r>
              <a:rPr lang="el-GR" altLang="el-GR" sz="1800"/>
              <a:t>πύλης μέχρι την επόμενη ανερχόμενη ακμή του ρολογιού</a:t>
            </a:r>
          </a:p>
          <a:p>
            <a:pPr>
              <a:lnSpc>
                <a:spcPct val="80000"/>
              </a:lnSpc>
            </a:pPr>
            <a:endParaRPr lang="el-GR" altLang="el-GR" sz="1800"/>
          </a:p>
          <a:p>
            <a:pPr>
              <a:lnSpc>
                <a:spcPct val="80000"/>
              </a:lnSpc>
            </a:pPr>
            <a:r>
              <a:rPr lang="el-GR" altLang="el-GR" sz="1800"/>
              <a:t>Ένας ασθενής αντιστροφέας κάνει σταθερή την έξοδο </a:t>
            </a:r>
            <a:r>
              <a:rPr lang="el-GR" altLang="el-GR" sz="1800" i="1"/>
              <a:t>Y</a:t>
            </a:r>
          </a:p>
          <a:p>
            <a:pPr>
              <a:lnSpc>
                <a:spcPct val="80000"/>
              </a:lnSpc>
            </a:pPr>
            <a:endParaRPr lang="el-GR" altLang="el-GR" sz="1800"/>
          </a:p>
          <a:p>
            <a:pPr>
              <a:lnSpc>
                <a:spcPct val="80000"/>
              </a:lnSpc>
            </a:pPr>
            <a:r>
              <a:rPr lang="el-GR" altLang="el-GR" sz="1800"/>
              <a:t>Το </a:t>
            </a:r>
            <a:r>
              <a:rPr lang="el-GR" altLang="el-GR" sz="1800" i="1"/>
              <a:t>Υ </a:t>
            </a:r>
            <a:r>
              <a:rPr lang="el-GR" altLang="el-GR" sz="1800"/>
              <a:t>πρέπει να απομονώνεται πριν να οδηγήσει μεγάλου μήκους καλώδια για να εμποδιστεί ο θόρυβος να ανατροφοδοτήσει το μανδαλωτή</a:t>
            </a:r>
          </a:p>
        </p:txBody>
      </p:sp>
      <p:pic>
        <p:nvPicPr>
          <p:cNvPr id="185350" name="Picture 4">
            <a:extLst>
              <a:ext uri="{FF2B5EF4-FFF2-40B4-BE49-F238E27FC236}">
                <a16:creationId xmlns:a16="http://schemas.microsoft.com/office/drawing/2014/main" id="{AC53D515-3E28-4801-B458-CBF72E3E1E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2120900"/>
            <a:ext cx="3475038" cy="205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>
            <a:extLst>
              <a:ext uri="{FF2B5EF4-FFF2-40B4-BE49-F238E27FC236}">
                <a16:creationId xmlns:a16="http://schemas.microsoft.com/office/drawing/2014/main" id="{6EE95BB5-3F2D-4BC2-B2E1-082AB81912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13">
            <a:extLst>
              <a:ext uri="{FF2B5EF4-FFF2-40B4-BE49-F238E27FC236}">
                <a16:creationId xmlns:a16="http://schemas.microsoft.com/office/drawing/2014/main" id="{AC40E9B2-EDF9-4AC3-A8AD-8B9245662E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C6158F3-520B-4FE0-9030-240B442077C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E1B2EE74-ACC6-4E88-967B-C91AE1ADE3FD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64FD2AD-773C-425B-989C-BED516D680DE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AutoShape 2">
            <a:extLst>
              <a:ext uri="{FF2B5EF4-FFF2-40B4-BE49-F238E27FC236}">
                <a16:creationId xmlns:a16="http://schemas.microsoft.com/office/drawing/2014/main" id="{D3FAC7AE-5B2B-4059-A929-D22374CEE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452A06A9-7A87-49CF-AD41-99774BB82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 sz="2400" dirty="0">
                <a:solidFill>
                  <a:srgbClr val="3333CC"/>
                </a:solidFill>
              </a:rPr>
              <a:t>Ακολουθιακή Λογική – Βασικές Έννοιες</a:t>
            </a:r>
          </a:p>
          <a:p>
            <a:pPr marL="0" indent="180975" eaLnBrk="1" hangingPunct="1"/>
            <a:r>
              <a:rPr lang="el-GR" altLang="el-GR" sz="2400" dirty="0">
                <a:solidFill>
                  <a:srgbClr val="3333CC"/>
                </a:solidFill>
              </a:rPr>
              <a:t>Μέθοδοι Χρονικής Ακολουθίας</a:t>
            </a:r>
          </a:p>
          <a:p>
            <a:pPr marL="0" indent="180975" eaLnBrk="1" hangingPunct="1"/>
            <a:r>
              <a:rPr lang="el-GR" altLang="el-GR" sz="2400" dirty="0">
                <a:solidFill>
                  <a:srgbClr val="C00000"/>
                </a:solidFill>
              </a:rPr>
              <a:t>Διαγράμματα Χρονισμού</a:t>
            </a:r>
            <a:endParaRPr lang="en-US" altLang="el-GR" sz="2400" dirty="0">
              <a:solidFill>
                <a:srgbClr val="C00000"/>
              </a:solidFill>
            </a:endParaRPr>
          </a:p>
          <a:p>
            <a:pPr marL="0" indent="180975" eaLnBrk="1" hangingPunct="1"/>
            <a:r>
              <a:rPr lang="en-US" altLang="el-GR" sz="2400" dirty="0">
                <a:solidFill>
                  <a:srgbClr val="3333CC"/>
                </a:solidFill>
              </a:rPr>
              <a:t>Max and Min-Delay</a:t>
            </a:r>
            <a:r>
              <a:rPr lang="el-GR" altLang="el-GR" sz="2400" dirty="0">
                <a:solidFill>
                  <a:srgbClr val="3333CC"/>
                </a:solidFill>
              </a:rPr>
              <a:t> Περιορισμοί</a:t>
            </a:r>
            <a:endParaRPr lang="en-US" altLang="el-GR" sz="2400" dirty="0">
              <a:solidFill>
                <a:srgbClr val="3333CC"/>
              </a:solidFill>
            </a:endParaRPr>
          </a:p>
          <a:p>
            <a:pPr marL="0" indent="180975" eaLnBrk="1" hangingPunct="1"/>
            <a:r>
              <a:rPr lang="el-GR" altLang="el-GR" sz="2400" dirty="0">
                <a:solidFill>
                  <a:srgbClr val="3333CC"/>
                </a:solidFill>
              </a:rPr>
              <a:t>Δανεισμός Χρόνου (</a:t>
            </a:r>
            <a:r>
              <a:rPr lang="en-US" altLang="el-GR" sz="2400" dirty="0">
                <a:solidFill>
                  <a:srgbClr val="3333CC"/>
                </a:solidFill>
              </a:rPr>
              <a:t>Time Borrowing </a:t>
            </a:r>
            <a:r>
              <a:rPr lang="el-GR" altLang="el-GR" sz="2400" dirty="0">
                <a:solidFill>
                  <a:srgbClr val="3333CC"/>
                </a:solidFill>
              </a:rPr>
              <a:t>)</a:t>
            </a:r>
          </a:p>
          <a:p>
            <a:pPr marL="0" indent="180975" eaLnBrk="1" hangingPunct="1"/>
            <a:r>
              <a:rPr lang="el-GR" altLang="el-GR" sz="2400" dirty="0">
                <a:solidFill>
                  <a:srgbClr val="3333CC"/>
                </a:solidFill>
              </a:rPr>
              <a:t>Απόκλιση Ρολογιού (</a:t>
            </a:r>
            <a:r>
              <a:rPr lang="en-US" altLang="el-GR" sz="2400" dirty="0">
                <a:solidFill>
                  <a:srgbClr val="3333CC"/>
                </a:solidFill>
              </a:rPr>
              <a:t>Clock Skew</a:t>
            </a:r>
            <a:r>
              <a:rPr lang="el-GR" altLang="el-GR" sz="2400" dirty="0">
                <a:solidFill>
                  <a:srgbClr val="3333CC"/>
                </a:solidFill>
              </a:rPr>
              <a:t>)</a:t>
            </a:r>
            <a:endParaRPr lang="en-US" altLang="el-GR" sz="2400" dirty="0">
              <a:solidFill>
                <a:srgbClr val="3333CC"/>
              </a:solidFill>
            </a:endParaRPr>
          </a:p>
          <a:p>
            <a:pPr marL="0" indent="180975" eaLnBrk="1" hangingPunct="1"/>
            <a:r>
              <a:rPr lang="el-GR" altLang="el-GR" sz="2400" dirty="0">
                <a:solidFill>
                  <a:srgbClr val="3333CC"/>
                </a:solidFill>
              </a:rPr>
              <a:t>Σχεδιασμός Ακολουθιακών Στοιχείων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>
            <a:extLst>
              <a:ext uri="{FF2B5EF4-FFF2-40B4-BE49-F238E27FC236}">
                <a16:creationId xmlns:a16="http://schemas.microsoft.com/office/drawing/2014/main" id="{D3F1F654-DCC0-4177-BCB7-5F72C44EA8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13">
            <a:extLst>
              <a:ext uri="{FF2B5EF4-FFF2-40B4-BE49-F238E27FC236}">
                <a16:creationId xmlns:a16="http://schemas.microsoft.com/office/drawing/2014/main" id="{326C9048-0A2C-434B-9A38-38500176FF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E32F8A2-BF67-4686-85FF-4CB87737012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34AB2F89-B044-42B1-823E-52B7100D7783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7210113-DED7-4056-AA1D-33DA922CBD03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AutoShape 2">
            <a:extLst>
              <a:ext uri="{FF2B5EF4-FFF2-40B4-BE49-F238E27FC236}">
                <a16:creationId xmlns:a16="http://schemas.microsoft.com/office/drawing/2014/main" id="{F301F1D0-2313-42F5-8D02-8C9C384FB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Διαγράμματα Χρονισμού</a:t>
            </a:r>
            <a:endParaRPr lang="en-US" altLang="el-GR"/>
          </a:p>
        </p:txBody>
      </p:sp>
      <p:graphicFrame>
        <p:nvGraphicFramePr>
          <p:cNvPr id="22534" name="Object 3">
            <a:extLst>
              <a:ext uri="{FF2B5EF4-FFF2-40B4-BE49-F238E27FC236}">
                <a16:creationId xmlns:a16="http://schemas.microsoft.com/office/drawing/2014/main" id="{72F5A7FC-4309-4FD8-B959-E910711D2B34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23850" y="1042988"/>
          <a:ext cx="532765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628934" imgH="3032034" progId="Visio.Drawing.11">
                  <p:embed/>
                </p:oleObj>
              </mc:Choice>
              <mc:Fallback>
                <p:oleObj name="Visio" r:id="rId3" imgW="3628934" imgH="3032034" progId="Visio.Drawing.11">
                  <p:embed/>
                  <p:pic>
                    <p:nvPicPr>
                      <p:cNvPr id="22534" name="Object 3">
                        <a:extLst>
                          <a:ext uri="{FF2B5EF4-FFF2-40B4-BE49-F238E27FC236}">
                            <a16:creationId xmlns:a16="http://schemas.microsoft.com/office/drawing/2014/main" id="{72F5A7FC-4309-4FD8-B959-E910711D2B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42988"/>
                        <a:ext cx="5327650" cy="497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691" name="Group 43">
            <a:extLst>
              <a:ext uri="{FF2B5EF4-FFF2-40B4-BE49-F238E27FC236}">
                <a16:creationId xmlns:a16="http://schemas.microsoft.com/office/drawing/2014/main" id="{88DDAD44-A331-413E-B9F2-FE86C42F000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651500" y="1412875"/>
          <a:ext cx="3276600" cy="3170240"/>
        </p:xfrm>
        <a:graphic>
          <a:graphicData uri="http://schemas.openxmlformats.org/drawingml/2006/table">
            <a:tbl>
              <a:tblPr/>
              <a:tblGrid>
                <a:gridCol w="62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pd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Logic Prop. Delay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cd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Logic Cont. Delay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7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pcq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Latch/Flop Clk-&gt;Q Prop. Delay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7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ccq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Latch/Flop Clk-&gt;Q Cont. Delay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pdq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Latch D-&gt;Q Prop. Delay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cdq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Latch D-&gt;Q Cont. Delay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setup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Latch/Flop Setup Time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hold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Latch/Flop Hold Time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>
            <a:extLst>
              <a:ext uri="{FF2B5EF4-FFF2-40B4-BE49-F238E27FC236}">
                <a16:creationId xmlns:a16="http://schemas.microsoft.com/office/drawing/2014/main" id="{2068449E-A6BE-4F57-BAAE-C2D2228CFF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Rectangle 13">
            <a:extLst>
              <a:ext uri="{FF2B5EF4-FFF2-40B4-BE49-F238E27FC236}">
                <a16:creationId xmlns:a16="http://schemas.microsoft.com/office/drawing/2014/main" id="{E8D8D0AA-93C3-48D2-9E9F-1AD8684388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9714A33-6785-4DA0-B9FE-A1871C22BEB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5107679B-35EF-4836-92B2-5C2E06CD9D57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2D2DB0A-32C2-45C9-A679-010DB953AA29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AutoShape 2">
            <a:extLst>
              <a:ext uri="{FF2B5EF4-FFF2-40B4-BE49-F238E27FC236}">
                <a16:creationId xmlns:a16="http://schemas.microsoft.com/office/drawing/2014/main" id="{F386AA27-0D86-40BA-9A1B-E8F4ED5EE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Διαγράμματα Χρονισμού – Συνδυαστική Λογική </a:t>
            </a:r>
            <a:endParaRPr lang="en-US" altLang="el-GR"/>
          </a:p>
        </p:txBody>
      </p:sp>
      <p:sp>
        <p:nvSpPr>
          <p:cNvPr id="1464354" name="Rectangle 34">
            <a:extLst>
              <a:ext uri="{FF2B5EF4-FFF2-40B4-BE49-F238E27FC236}">
                <a16:creationId xmlns:a16="http://schemas.microsoft.com/office/drawing/2014/main" id="{9C498A9A-4F0D-4AF5-B70F-E2B9963A7D8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3428999"/>
            <a:ext cx="8496300" cy="3024189"/>
          </a:xfrm>
        </p:spPr>
        <p:txBody>
          <a:bodyPr/>
          <a:lstStyle/>
          <a:p>
            <a:pPr indent="-228600" eaLnBrk="1" hangingPunct="1"/>
            <a:r>
              <a:rPr lang="el-GR" altLang="el-GR" dirty="0">
                <a:solidFill>
                  <a:srgbClr val="3333CC"/>
                </a:solidFill>
              </a:rPr>
              <a:t>Η τιμή της εισόδου </a:t>
            </a:r>
            <a:r>
              <a:rPr lang="el-GR" altLang="el-GR" i="1" dirty="0">
                <a:solidFill>
                  <a:srgbClr val="3333CC"/>
                </a:solidFill>
              </a:rPr>
              <a:t>A </a:t>
            </a:r>
            <a:r>
              <a:rPr lang="el-GR" altLang="el-GR" dirty="0">
                <a:solidFill>
                  <a:srgbClr val="3333CC"/>
                </a:solidFill>
              </a:rPr>
              <a:t>αλλάζει. Η έξοδος </a:t>
            </a:r>
            <a:r>
              <a:rPr lang="el-GR" altLang="el-GR" i="1" dirty="0">
                <a:solidFill>
                  <a:srgbClr val="3333CC"/>
                </a:solidFill>
              </a:rPr>
              <a:t>Y </a:t>
            </a:r>
            <a:r>
              <a:rPr lang="el-GR" altLang="el-GR" dirty="0">
                <a:solidFill>
                  <a:srgbClr val="3333CC"/>
                </a:solidFill>
              </a:rPr>
              <a:t>δεν αλλάζει ακαριαία</a:t>
            </a:r>
          </a:p>
          <a:p>
            <a:pPr indent="-228600" eaLnBrk="1" hangingPunct="1"/>
            <a:r>
              <a:rPr lang="el-GR" altLang="el-GR" dirty="0">
                <a:solidFill>
                  <a:srgbClr val="3333CC"/>
                </a:solidFill>
              </a:rPr>
              <a:t>Μετά από την καθυστέρηση</a:t>
            </a:r>
            <a:r>
              <a:rPr lang="el-GR" altLang="el-GR" dirty="0"/>
              <a:t> </a:t>
            </a:r>
            <a:r>
              <a:rPr lang="el-GR" altLang="el-GR" b="1" i="1" dirty="0" err="1">
                <a:solidFill>
                  <a:srgbClr val="C00000"/>
                </a:solidFill>
              </a:rPr>
              <a:t>t</a:t>
            </a:r>
            <a:r>
              <a:rPr lang="el-GR" altLang="el-GR" b="1" i="1" baseline="-25000" dirty="0" err="1">
                <a:solidFill>
                  <a:srgbClr val="C00000"/>
                </a:solidFill>
              </a:rPr>
              <a:t>cd</a:t>
            </a:r>
            <a:r>
              <a:rPr lang="el-GR" altLang="el-GR" i="1" dirty="0">
                <a:solidFill>
                  <a:srgbClr val="CC0000"/>
                </a:solidFill>
              </a:rPr>
              <a:t> </a:t>
            </a:r>
            <a:r>
              <a:rPr lang="el-GR" altLang="el-GR" dirty="0">
                <a:solidFill>
                  <a:srgbClr val="3333CC"/>
                </a:solidFill>
              </a:rPr>
              <a:t>η έξοδος </a:t>
            </a:r>
            <a:r>
              <a:rPr lang="el-GR" altLang="el-GR" i="1" dirty="0">
                <a:solidFill>
                  <a:srgbClr val="3333CC"/>
                </a:solidFill>
              </a:rPr>
              <a:t>Y </a:t>
            </a:r>
            <a:r>
              <a:rPr lang="el-GR" altLang="el-GR" dirty="0">
                <a:solidFill>
                  <a:srgbClr val="3333CC"/>
                </a:solidFill>
              </a:rPr>
              <a:t> εμφανίζει την 1</a:t>
            </a:r>
            <a:r>
              <a:rPr lang="el-GR" altLang="el-GR" baseline="30000" dirty="0">
                <a:solidFill>
                  <a:srgbClr val="3333CC"/>
                </a:solidFill>
              </a:rPr>
              <a:t>η</a:t>
            </a:r>
            <a:r>
              <a:rPr lang="el-GR" altLang="el-GR" dirty="0">
                <a:solidFill>
                  <a:srgbClr val="3333CC"/>
                </a:solidFill>
              </a:rPr>
              <a:t> αλλαγή</a:t>
            </a:r>
          </a:p>
          <a:p>
            <a:pPr indent="-228600" eaLnBrk="1" hangingPunct="1"/>
            <a:r>
              <a:rPr lang="el-GR" altLang="el-GR" dirty="0">
                <a:solidFill>
                  <a:srgbClr val="3333CC"/>
                </a:solidFill>
              </a:rPr>
              <a:t>Λόγω πιθανής ύπαρξης πολλαπλών μονοπατιών με διαφορετική  καθυστέρηση μπορεί να εμφανιστούν μεταβατικοί παλμοί</a:t>
            </a:r>
          </a:p>
          <a:p>
            <a:pPr indent="-228600" eaLnBrk="1" hangingPunct="1"/>
            <a:r>
              <a:rPr lang="el-GR" altLang="el-GR" dirty="0">
                <a:solidFill>
                  <a:srgbClr val="3333CC"/>
                </a:solidFill>
              </a:rPr>
              <a:t>Μετά από χρόνο </a:t>
            </a:r>
            <a:r>
              <a:rPr lang="el-GR" altLang="el-GR" b="1" i="1" dirty="0" err="1">
                <a:solidFill>
                  <a:srgbClr val="C00000"/>
                </a:solidFill>
              </a:rPr>
              <a:t>t</a:t>
            </a:r>
            <a:r>
              <a:rPr lang="el-GR" altLang="el-GR" b="1" i="1" baseline="-25000" dirty="0" err="1">
                <a:solidFill>
                  <a:srgbClr val="C00000"/>
                </a:solidFill>
              </a:rPr>
              <a:t>pd</a:t>
            </a:r>
            <a:r>
              <a:rPr lang="el-GR" altLang="el-GR" i="1" dirty="0"/>
              <a:t> </a:t>
            </a:r>
            <a:r>
              <a:rPr lang="el-GR" altLang="el-GR" dirty="0">
                <a:solidFill>
                  <a:srgbClr val="3333CC"/>
                </a:solidFill>
              </a:rPr>
              <a:t>η</a:t>
            </a:r>
            <a:r>
              <a:rPr lang="el-GR" altLang="el-GR" i="1" dirty="0">
                <a:solidFill>
                  <a:srgbClr val="3333CC"/>
                </a:solidFill>
              </a:rPr>
              <a:t> </a:t>
            </a:r>
            <a:r>
              <a:rPr lang="el-GR" altLang="el-GR" dirty="0">
                <a:solidFill>
                  <a:srgbClr val="3333CC"/>
                </a:solidFill>
              </a:rPr>
              <a:t>έξοδος, </a:t>
            </a:r>
            <a:r>
              <a:rPr lang="el-GR" altLang="el-GR" i="1" dirty="0">
                <a:solidFill>
                  <a:srgbClr val="3333CC"/>
                </a:solidFill>
              </a:rPr>
              <a:t>Y</a:t>
            </a:r>
            <a:r>
              <a:rPr lang="el-GR" altLang="el-GR" dirty="0">
                <a:solidFill>
                  <a:srgbClr val="3333CC"/>
                </a:solidFill>
              </a:rPr>
              <a:t>,</a:t>
            </a:r>
            <a:r>
              <a:rPr lang="el-GR" altLang="el-GR" i="1" dirty="0">
                <a:solidFill>
                  <a:srgbClr val="3333CC"/>
                </a:solidFill>
              </a:rPr>
              <a:t> </a:t>
            </a:r>
            <a:r>
              <a:rPr lang="el-GR" altLang="el-GR" dirty="0">
                <a:solidFill>
                  <a:srgbClr val="3333CC"/>
                </a:solidFill>
              </a:rPr>
              <a:t>παίρνει την τελική τιμή</a:t>
            </a:r>
          </a:p>
        </p:txBody>
      </p:sp>
      <p:graphicFrame>
        <p:nvGraphicFramePr>
          <p:cNvPr id="1464355" name="Object 35">
            <a:extLst>
              <a:ext uri="{FF2B5EF4-FFF2-40B4-BE49-F238E27FC236}">
                <a16:creationId xmlns:a16="http://schemas.microsoft.com/office/drawing/2014/main" id="{97A2BA8A-4136-4685-9339-2CA8D7C116DC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468313" y="836613"/>
          <a:ext cx="828040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493951" imgH="603069" progId="Visio.Drawing.11">
                  <p:embed/>
                </p:oleObj>
              </mc:Choice>
              <mc:Fallback>
                <p:oleObj name="Visio" r:id="rId3" imgW="3493951" imgH="603069" progId="Visio.Drawing.11">
                  <p:embed/>
                  <p:pic>
                    <p:nvPicPr>
                      <p:cNvPr id="1464355" name="Object 35">
                        <a:extLst>
                          <a:ext uri="{FF2B5EF4-FFF2-40B4-BE49-F238E27FC236}">
                            <a16:creationId xmlns:a16="http://schemas.microsoft.com/office/drawing/2014/main" id="{97A2BA8A-4136-4685-9339-2CA8D7C116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836613"/>
                        <a:ext cx="8280400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4" grpId="0" build="p"/>
      <p:bldP spid="14643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>
            <a:extLst>
              <a:ext uri="{FF2B5EF4-FFF2-40B4-BE49-F238E27FC236}">
                <a16:creationId xmlns:a16="http://schemas.microsoft.com/office/drawing/2014/main" id="{6ED3D7DC-1104-45AF-8ACA-C887201949D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Rectangle 13">
            <a:extLst>
              <a:ext uri="{FF2B5EF4-FFF2-40B4-BE49-F238E27FC236}">
                <a16:creationId xmlns:a16="http://schemas.microsoft.com/office/drawing/2014/main" id="{3A5DF4C1-F86B-4D23-B58D-56D98E4A85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E0AE504-4871-401D-8793-54319832645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33E8EDDE-48B2-454B-93E0-DABAEAC2F965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5B49762-B908-4012-9EEC-037E6BBB43EC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AutoShape 2">
            <a:extLst>
              <a:ext uri="{FF2B5EF4-FFF2-40B4-BE49-F238E27FC236}">
                <a16:creationId xmlns:a16="http://schemas.microsoft.com/office/drawing/2014/main" id="{3EFF4BA6-B87C-42D2-96CC-4C4299273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Διαγράμματα Χρονισμού – </a:t>
            </a:r>
            <a:r>
              <a:rPr lang="en-US" altLang="el-GR"/>
              <a:t>F/F</a:t>
            </a:r>
            <a:r>
              <a:rPr lang="el-GR" altLang="el-GR"/>
              <a:t> </a:t>
            </a:r>
            <a:endParaRPr lang="en-US" altLang="el-GR"/>
          </a:p>
        </p:txBody>
      </p:sp>
      <p:sp>
        <p:nvSpPr>
          <p:cNvPr id="1467395" name="Rectangle 3">
            <a:extLst>
              <a:ext uri="{FF2B5EF4-FFF2-40B4-BE49-F238E27FC236}">
                <a16:creationId xmlns:a16="http://schemas.microsoft.com/office/drawing/2014/main" id="{6776A5CE-06FF-46C7-9593-413A6122E1E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3185481"/>
            <a:ext cx="8568630" cy="3196269"/>
          </a:xfrm>
        </p:spPr>
        <p:txBody>
          <a:bodyPr/>
          <a:lstStyle/>
          <a:p>
            <a:pPr indent="-228600" eaLnBrk="1" hangingPunct="1"/>
            <a:r>
              <a:rPr lang="el-GR" altLang="el-GR" dirty="0">
                <a:solidFill>
                  <a:srgbClr val="C00000"/>
                </a:solidFill>
              </a:rPr>
              <a:t>Για σωστή δειγματοληψία, η είσοδος πρέπει να είναι σταθερή για ένα διάστημα γύρω από την ενεργή ακμή του ρολογιού </a:t>
            </a:r>
          </a:p>
          <a:p>
            <a:pPr indent="-228600" eaLnBrk="1" hangingPunct="1"/>
            <a:r>
              <a:rPr lang="el-GR" altLang="el-GR" dirty="0">
                <a:solidFill>
                  <a:srgbClr val="3333CC"/>
                </a:solidFill>
              </a:rPr>
              <a:t>Συγκεκριμένα, η είσοδος:</a:t>
            </a:r>
          </a:p>
          <a:p>
            <a:pPr marL="457200" lvl="1" indent="-166688" eaLnBrk="1" hangingPunct="1"/>
            <a:r>
              <a:rPr lang="el-GR" altLang="el-GR" dirty="0"/>
              <a:t>Πρέπει να έχει σταθεροποιηθεί πριν την ενεργή ακμή του </a:t>
            </a:r>
            <a:r>
              <a:rPr lang="el-GR" altLang="el-GR" i="1" dirty="0" err="1"/>
              <a:t>clk</a:t>
            </a:r>
            <a:r>
              <a:rPr lang="el-GR" altLang="el-GR" i="1" dirty="0"/>
              <a:t> </a:t>
            </a:r>
            <a:r>
              <a:rPr lang="el-GR" altLang="el-GR" dirty="0"/>
              <a:t>για ένα διάστημα που καλείται </a:t>
            </a:r>
            <a:r>
              <a:rPr lang="el-GR" altLang="el-GR" dirty="0">
                <a:solidFill>
                  <a:srgbClr val="C00000"/>
                </a:solidFill>
              </a:rPr>
              <a:t>χρόνος αποκατάστασης </a:t>
            </a:r>
            <a:r>
              <a:rPr lang="el-GR" altLang="el-GR" i="1" dirty="0" err="1">
                <a:solidFill>
                  <a:srgbClr val="C00000"/>
                </a:solidFill>
              </a:rPr>
              <a:t>t</a:t>
            </a:r>
            <a:r>
              <a:rPr lang="el-GR" altLang="el-GR" i="1" baseline="-25000" dirty="0" err="1">
                <a:solidFill>
                  <a:srgbClr val="C00000"/>
                </a:solidFill>
              </a:rPr>
              <a:t>setup</a:t>
            </a:r>
            <a:endParaRPr lang="el-GR" altLang="el-GR" i="1" dirty="0">
              <a:solidFill>
                <a:srgbClr val="C00000"/>
              </a:solidFill>
            </a:endParaRPr>
          </a:p>
          <a:p>
            <a:pPr marL="457200" lvl="1" indent="-166688" eaLnBrk="1" hangingPunct="1"/>
            <a:r>
              <a:rPr lang="el-GR" altLang="el-GR" dirty="0"/>
              <a:t>Δεν πρέπει να αλλάξει μετά την έλευση της ενεργής ακμής του </a:t>
            </a:r>
            <a:r>
              <a:rPr lang="el-GR" altLang="el-GR" i="1" dirty="0" err="1"/>
              <a:t>clk</a:t>
            </a:r>
            <a:r>
              <a:rPr lang="el-GR" altLang="el-GR" i="1" dirty="0"/>
              <a:t> </a:t>
            </a:r>
            <a:r>
              <a:rPr lang="el-GR" altLang="el-GR" dirty="0"/>
              <a:t>πριν περάσει ο </a:t>
            </a:r>
            <a:r>
              <a:rPr lang="el-GR" altLang="el-GR" dirty="0">
                <a:solidFill>
                  <a:srgbClr val="006600"/>
                </a:solidFill>
              </a:rPr>
              <a:t>χρόνος συγκράτησης </a:t>
            </a:r>
            <a:r>
              <a:rPr lang="el-GR" altLang="el-GR" i="1" dirty="0" err="1">
                <a:solidFill>
                  <a:srgbClr val="006600"/>
                </a:solidFill>
              </a:rPr>
              <a:t>t</a:t>
            </a:r>
            <a:r>
              <a:rPr lang="el-GR" altLang="el-GR" i="1" baseline="-25000" dirty="0" err="1">
                <a:solidFill>
                  <a:srgbClr val="006600"/>
                </a:solidFill>
              </a:rPr>
              <a:t>hold</a:t>
            </a:r>
            <a:r>
              <a:rPr lang="el-GR" altLang="el-GR" i="1" dirty="0">
                <a:solidFill>
                  <a:srgbClr val="006600"/>
                </a:solidFill>
              </a:rPr>
              <a:t> </a:t>
            </a:r>
          </a:p>
          <a:p>
            <a:pPr indent="-228600" eaLnBrk="1" hangingPunct="1"/>
            <a:r>
              <a:rPr lang="el-GR" altLang="el-GR" dirty="0">
                <a:solidFill>
                  <a:srgbClr val="3333CC"/>
                </a:solidFill>
              </a:rPr>
              <a:t>Η έξοδος αλλάζει 1</a:t>
            </a:r>
            <a:r>
              <a:rPr lang="el-GR" altLang="el-GR" baseline="30000" dirty="0">
                <a:solidFill>
                  <a:srgbClr val="3333CC"/>
                </a:solidFill>
              </a:rPr>
              <a:t>η</a:t>
            </a:r>
            <a:r>
              <a:rPr lang="el-GR" altLang="el-GR" dirty="0">
                <a:solidFill>
                  <a:srgbClr val="3333CC"/>
                </a:solidFill>
              </a:rPr>
              <a:t> φορά ύστερα χρόνο </a:t>
            </a:r>
            <a:r>
              <a:rPr lang="el-GR" altLang="el-GR" b="1" i="1" dirty="0" err="1">
                <a:solidFill>
                  <a:srgbClr val="A50021"/>
                </a:solidFill>
              </a:rPr>
              <a:t>t</a:t>
            </a:r>
            <a:r>
              <a:rPr lang="el-GR" altLang="el-GR" b="1" i="1" baseline="-25000" dirty="0" err="1">
                <a:solidFill>
                  <a:srgbClr val="A50021"/>
                </a:solidFill>
              </a:rPr>
              <a:t>ccq</a:t>
            </a:r>
            <a:r>
              <a:rPr lang="el-GR" altLang="el-GR" i="1" dirty="0">
                <a:solidFill>
                  <a:srgbClr val="800000"/>
                </a:solidFill>
              </a:rPr>
              <a:t> </a:t>
            </a:r>
            <a:r>
              <a:rPr lang="el-GR" altLang="el-GR" dirty="0">
                <a:solidFill>
                  <a:srgbClr val="3333CC"/>
                </a:solidFill>
              </a:rPr>
              <a:t>και σταθεροποιείται ύστερα από χρόνο </a:t>
            </a:r>
            <a:r>
              <a:rPr lang="el-GR" altLang="el-GR" b="1" i="1" dirty="0" err="1">
                <a:solidFill>
                  <a:srgbClr val="C00000"/>
                </a:solidFill>
              </a:rPr>
              <a:t>t</a:t>
            </a:r>
            <a:r>
              <a:rPr lang="el-GR" altLang="el-GR" b="1" i="1" baseline="-25000" dirty="0" err="1">
                <a:solidFill>
                  <a:srgbClr val="C00000"/>
                </a:solidFill>
              </a:rPr>
              <a:t>pcq</a:t>
            </a:r>
            <a:endParaRPr lang="el-GR" altLang="el-GR" b="1" i="1" baseline="-25000" dirty="0">
              <a:solidFill>
                <a:srgbClr val="C00000"/>
              </a:solidFill>
            </a:endParaRPr>
          </a:p>
        </p:txBody>
      </p:sp>
      <p:graphicFrame>
        <p:nvGraphicFramePr>
          <p:cNvPr id="1467397" name="Object 5">
            <a:extLst>
              <a:ext uri="{FF2B5EF4-FFF2-40B4-BE49-F238E27FC236}">
                <a16:creationId xmlns:a16="http://schemas.microsoft.com/office/drawing/2014/main" id="{167C2E5D-B9BA-47E3-8DE6-BA8FA9D5CEE4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2498167"/>
              </p:ext>
            </p:extLst>
          </p:nvPr>
        </p:nvGraphicFramePr>
        <p:xfrm>
          <a:off x="1476375" y="765175"/>
          <a:ext cx="6551613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271520" imgH="952137" progId="Visio.Drawing.11">
                  <p:embed/>
                </p:oleObj>
              </mc:Choice>
              <mc:Fallback>
                <p:oleObj name="Visio" r:id="rId3" imgW="3271520" imgH="952137" progId="Visio.Drawing.11">
                  <p:embed/>
                  <p:pic>
                    <p:nvPicPr>
                      <p:cNvPr id="1467397" name="Object 5">
                        <a:extLst>
                          <a:ext uri="{FF2B5EF4-FFF2-40B4-BE49-F238E27FC236}">
                            <a16:creationId xmlns:a16="http://schemas.microsoft.com/office/drawing/2014/main" id="{167C2E5D-B9BA-47E3-8DE6-BA8FA9D5CE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765175"/>
                        <a:ext cx="6551613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BAD9B1E5-A8CB-4A99-9F04-45A737FE8990}"/>
              </a:ext>
            </a:extLst>
          </p:cNvPr>
          <p:cNvSpPr/>
          <p:nvPr/>
        </p:nvSpPr>
        <p:spPr>
          <a:xfrm>
            <a:off x="5220072" y="1440904"/>
            <a:ext cx="936104" cy="259904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FDE23E-9510-436D-8DD9-AFD9AFD507A9}"/>
              </a:ext>
            </a:extLst>
          </p:cNvPr>
          <p:cNvSpPr/>
          <p:nvPr/>
        </p:nvSpPr>
        <p:spPr>
          <a:xfrm>
            <a:off x="5217972" y="1468882"/>
            <a:ext cx="396044" cy="216024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FCC299-307D-4518-B31A-6414989E5156}"/>
              </a:ext>
            </a:extLst>
          </p:cNvPr>
          <p:cNvSpPr/>
          <p:nvPr/>
        </p:nvSpPr>
        <p:spPr>
          <a:xfrm>
            <a:off x="5614016" y="1484722"/>
            <a:ext cx="542160" cy="216024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6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7395" grpId="0" uiExpand="1" build="p"/>
      <p:bldP spid="2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>
            <a:extLst>
              <a:ext uri="{FF2B5EF4-FFF2-40B4-BE49-F238E27FC236}">
                <a16:creationId xmlns:a16="http://schemas.microsoft.com/office/drawing/2014/main" id="{B8033D53-A190-4218-841C-DDA0E7DB7F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13">
            <a:extLst>
              <a:ext uri="{FF2B5EF4-FFF2-40B4-BE49-F238E27FC236}">
                <a16:creationId xmlns:a16="http://schemas.microsoft.com/office/drawing/2014/main" id="{2D3D58FA-75E7-4314-B551-573F2E17424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99E7608-3DE2-4855-B8FC-ECE7B8A12BC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CDBCCBB1-D56F-4094-9B87-12B7EFF9E0F3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836A9AA-2222-481C-8CB0-7674A7965EC3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AutoShape 2">
            <a:extLst>
              <a:ext uri="{FF2B5EF4-FFF2-40B4-BE49-F238E27FC236}">
                <a16:creationId xmlns:a16="http://schemas.microsoft.com/office/drawing/2014/main" id="{1DA98C02-331A-4F2A-8024-90F6433AF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Διαγράμματα Χρονισμού – </a:t>
            </a:r>
            <a:r>
              <a:rPr lang="en-US" altLang="el-GR"/>
              <a:t>Latch</a:t>
            </a:r>
            <a:r>
              <a:rPr lang="el-GR" altLang="el-GR"/>
              <a:t> </a:t>
            </a:r>
            <a:endParaRPr lang="en-US" altLang="el-GR"/>
          </a:p>
        </p:txBody>
      </p:sp>
      <p:sp>
        <p:nvSpPr>
          <p:cNvPr id="1469443" name="Rectangle 3">
            <a:extLst>
              <a:ext uri="{FF2B5EF4-FFF2-40B4-BE49-F238E27FC236}">
                <a16:creationId xmlns:a16="http://schemas.microsoft.com/office/drawing/2014/main" id="{37F4B61A-FB06-424F-BA2B-68919BAAC74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3812382"/>
            <a:ext cx="8640638" cy="2597943"/>
          </a:xfrm>
        </p:spPr>
        <p:txBody>
          <a:bodyPr/>
          <a:lstStyle/>
          <a:p>
            <a:pPr indent="-228600" eaLnBrk="1" hangingPunct="1"/>
            <a:r>
              <a:rPr lang="el-GR" altLang="el-GR" dirty="0">
                <a:solidFill>
                  <a:srgbClr val="3333CC"/>
                </a:solidFill>
              </a:rPr>
              <a:t>Η είσοδος </a:t>
            </a:r>
            <a:r>
              <a:rPr lang="el-GR" altLang="el-GR" i="1" dirty="0">
                <a:solidFill>
                  <a:srgbClr val="3333CC"/>
                </a:solidFill>
              </a:rPr>
              <a:t>D </a:t>
            </a:r>
            <a:r>
              <a:rPr lang="el-GR" altLang="el-GR" dirty="0">
                <a:solidFill>
                  <a:srgbClr val="3333CC"/>
                </a:solidFill>
              </a:rPr>
              <a:t>πρέπει να αποκατασταθεί και να συγκρατηθεί γύρω από την κατερχόμενη ακμή του ρολογιού (τέλος περιόδου δειγματοληψίας) </a:t>
            </a:r>
          </a:p>
          <a:p>
            <a:pPr indent="-228600" eaLnBrk="1" hangingPunct="1"/>
            <a:r>
              <a:rPr lang="el-GR" altLang="el-GR" dirty="0">
                <a:solidFill>
                  <a:srgbClr val="3333CC"/>
                </a:solidFill>
              </a:rPr>
              <a:t>Η έξοδος αλλάζει ύστερα από χρόνο </a:t>
            </a:r>
            <a:r>
              <a:rPr lang="el-GR" altLang="el-GR" b="1" i="1" dirty="0" err="1">
                <a:solidFill>
                  <a:srgbClr val="C00000"/>
                </a:solidFill>
              </a:rPr>
              <a:t>t</a:t>
            </a:r>
            <a:r>
              <a:rPr lang="el-GR" altLang="el-GR" b="1" i="1" baseline="-25000" dirty="0" err="1">
                <a:solidFill>
                  <a:srgbClr val="C00000"/>
                </a:solidFill>
              </a:rPr>
              <a:t>ccq</a:t>
            </a:r>
            <a:r>
              <a:rPr lang="el-GR" altLang="el-GR" i="1" dirty="0"/>
              <a:t> </a:t>
            </a:r>
            <a:r>
              <a:rPr lang="el-GR" altLang="el-GR" dirty="0">
                <a:solidFill>
                  <a:srgbClr val="3333CC"/>
                </a:solidFill>
              </a:rPr>
              <a:t>και σταθεροποιείται ύστερα από </a:t>
            </a:r>
            <a:r>
              <a:rPr lang="el-GR" altLang="el-GR" b="1" i="1" dirty="0" err="1">
                <a:solidFill>
                  <a:srgbClr val="C00000"/>
                </a:solidFill>
              </a:rPr>
              <a:t>t</a:t>
            </a:r>
            <a:r>
              <a:rPr lang="el-GR" altLang="el-GR" b="1" i="1" baseline="-25000" dirty="0" err="1">
                <a:solidFill>
                  <a:srgbClr val="C00000"/>
                </a:solidFill>
              </a:rPr>
              <a:t>pcq</a:t>
            </a:r>
            <a:endParaRPr lang="el-GR" altLang="el-GR" b="1" baseline="-25000" dirty="0">
              <a:solidFill>
                <a:srgbClr val="C00000"/>
              </a:solidFill>
            </a:endParaRPr>
          </a:p>
          <a:p>
            <a:pPr indent="-228600" eaLnBrk="1" hangingPunct="1"/>
            <a:r>
              <a:rPr lang="el-GR" altLang="el-GR" dirty="0">
                <a:solidFill>
                  <a:srgbClr val="0000CC"/>
                </a:solidFill>
              </a:rPr>
              <a:t>Όσο ο μανδαλωτής είναι διαφανής, η έξοδος θα συνεχίσει να ακολουθεί την είσοδο για χρονικό διάστημα ‘από </a:t>
            </a:r>
            <a:r>
              <a:rPr lang="el-GR" altLang="el-GR" i="1" dirty="0">
                <a:solidFill>
                  <a:srgbClr val="0000CC"/>
                </a:solidFill>
              </a:rPr>
              <a:t>D</a:t>
            </a:r>
            <a:r>
              <a:rPr lang="el-GR" altLang="el-GR" dirty="0">
                <a:solidFill>
                  <a:srgbClr val="0000CC"/>
                </a:solidFill>
              </a:rPr>
              <a:t>-στο-</a:t>
            </a:r>
            <a:r>
              <a:rPr lang="el-GR" altLang="el-GR" i="1" dirty="0">
                <a:solidFill>
                  <a:srgbClr val="0000CC"/>
                </a:solidFill>
              </a:rPr>
              <a:t>Q</a:t>
            </a:r>
            <a:r>
              <a:rPr lang="el-GR" altLang="el-GR" dirty="0">
                <a:solidFill>
                  <a:srgbClr val="0000CC"/>
                </a:solidFill>
              </a:rPr>
              <a:t>’</a:t>
            </a:r>
            <a:endParaRPr lang="el-GR" altLang="el-GR" b="1" i="1" baseline="-25000" dirty="0">
              <a:solidFill>
                <a:srgbClr val="0000CC"/>
              </a:solidFill>
            </a:endParaRPr>
          </a:p>
        </p:txBody>
      </p:sp>
      <p:graphicFrame>
        <p:nvGraphicFramePr>
          <p:cNvPr id="1469447" name="Object 7">
            <a:extLst>
              <a:ext uri="{FF2B5EF4-FFF2-40B4-BE49-F238E27FC236}">
                <a16:creationId xmlns:a16="http://schemas.microsoft.com/office/drawing/2014/main" id="{F818E19D-2040-4E85-BC0C-BD16F71968FA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468313" y="620713"/>
          <a:ext cx="8280400" cy="247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185886" imgH="952137" progId="Visio.Drawing.11">
                  <p:embed/>
                </p:oleObj>
              </mc:Choice>
              <mc:Fallback>
                <p:oleObj name="Visio" r:id="rId3" imgW="3185886" imgH="952137" progId="Visio.Drawing.11">
                  <p:embed/>
                  <p:pic>
                    <p:nvPicPr>
                      <p:cNvPr id="1469447" name="Object 7">
                        <a:extLst>
                          <a:ext uri="{FF2B5EF4-FFF2-40B4-BE49-F238E27FC236}">
                            <a16:creationId xmlns:a16="http://schemas.microsoft.com/office/drawing/2014/main" id="{F818E19D-2040-4E85-BC0C-BD16F71968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20713"/>
                        <a:ext cx="8280400" cy="247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33F04D67-682B-4D83-A0C8-8BDD7A2FE12C}"/>
              </a:ext>
            </a:extLst>
          </p:cNvPr>
          <p:cNvSpPr/>
          <p:nvPr/>
        </p:nvSpPr>
        <p:spPr>
          <a:xfrm>
            <a:off x="6948264" y="1321630"/>
            <a:ext cx="648072" cy="216024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C51B8D-7578-4AF1-ACCE-7CC5A99ED743}"/>
              </a:ext>
            </a:extLst>
          </p:cNvPr>
          <p:cNvSpPr/>
          <p:nvPr/>
        </p:nvSpPr>
        <p:spPr>
          <a:xfrm>
            <a:off x="7596336" y="1337470"/>
            <a:ext cx="542160" cy="216024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6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9443" grpId="0" uiExpand="1" build="p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>
            <a:extLst>
              <a:ext uri="{FF2B5EF4-FFF2-40B4-BE49-F238E27FC236}">
                <a16:creationId xmlns:a16="http://schemas.microsoft.com/office/drawing/2014/main" id="{E7107CC8-A1DA-4B82-B653-628CE4A598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Rectangle 13">
            <a:extLst>
              <a:ext uri="{FF2B5EF4-FFF2-40B4-BE49-F238E27FC236}">
                <a16:creationId xmlns:a16="http://schemas.microsoft.com/office/drawing/2014/main" id="{FA6A27A3-BB49-4B2F-9404-17A34DF96B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F4ECD69-6EC9-4C6F-BBED-05F16432A77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Slide Number Placeholder 4">
            <a:extLst>
              <a:ext uri="{FF2B5EF4-FFF2-40B4-BE49-F238E27FC236}">
                <a16:creationId xmlns:a16="http://schemas.microsoft.com/office/drawing/2014/main" id="{48445F73-9B2C-46E4-A5FF-DC1DBA3C3CE4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7CF1F67-CE8C-4F1F-912F-C7707A3CB365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0725" name="AutoShape 2">
            <a:extLst>
              <a:ext uri="{FF2B5EF4-FFF2-40B4-BE49-F238E27FC236}">
                <a16:creationId xmlns:a16="http://schemas.microsoft.com/office/drawing/2014/main" id="{DC3EF583-2677-4391-82AC-A1724AF45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6963" name="Rectangle 3">
            <a:extLst>
              <a:ext uri="{FF2B5EF4-FFF2-40B4-BE49-F238E27FC236}">
                <a16:creationId xmlns:a16="http://schemas.microsoft.com/office/drawing/2014/main" id="{7C710AC7-502E-4934-B921-54E1F370D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 sz="2400" dirty="0">
                <a:solidFill>
                  <a:srgbClr val="3333CC"/>
                </a:solidFill>
              </a:rPr>
              <a:t>Ακολουθιακή Λογική – Βασικές Έννοιες</a:t>
            </a:r>
          </a:p>
          <a:p>
            <a:pPr marL="0" indent="180975" eaLnBrk="1" hangingPunct="1"/>
            <a:r>
              <a:rPr lang="el-GR" altLang="el-GR" sz="2400" dirty="0">
                <a:solidFill>
                  <a:srgbClr val="3333CC"/>
                </a:solidFill>
              </a:rPr>
              <a:t>Μέθοδοι Χρονικής Ακολουθίας</a:t>
            </a:r>
          </a:p>
          <a:p>
            <a:pPr marL="0" indent="180975" eaLnBrk="1" hangingPunct="1"/>
            <a:r>
              <a:rPr lang="el-GR" altLang="el-GR" sz="2400" dirty="0">
                <a:solidFill>
                  <a:srgbClr val="3333CC"/>
                </a:solidFill>
              </a:rPr>
              <a:t>Διαγράμματα Χρονισμού</a:t>
            </a:r>
            <a:endParaRPr lang="en-US" altLang="el-GR" sz="2400" dirty="0">
              <a:solidFill>
                <a:srgbClr val="3333CC"/>
              </a:solidFill>
            </a:endParaRPr>
          </a:p>
          <a:p>
            <a:pPr marL="0" indent="180975" eaLnBrk="1" hangingPunct="1"/>
            <a:r>
              <a:rPr lang="en-US" altLang="el-GR" sz="2400" dirty="0">
                <a:solidFill>
                  <a:srgbClr val="C00000"/>
                </a:solidFill>
              </a:rPr>
              <a:t>Max and Min-Delay</a:t>
            </a:r>
            <a:r>
              <a:rPr lang="el-GR" altLang="el-GR" sz="2400" dirty="0">
                <a:solidFill>
                  <a:srgbClr val="C00000"/>
                </a:solidFill>
              </a:rPr>
              <a:t> Περιορισμοί</a:t>
            </a:r>
            <a:endParaRPr lang="en-US" altLang="el-GR" sz="2400" dirty="0">
              <a:solidFill>
                <a:srgbClr val="C00000"/>
              </a:solidFill>
            </a:endParaRPr>
          </a:p>
          <a:p>
            <a:pPr marL="0" indent="180975" eaLnBrk="1" hangingPunct="1"/>
            <a:r>
              <a:rPr lang="el-GR" altLang="el-GR" sz="2400" dirty="0">
                <a:solidFill>
                  <a:srgbClr val="3333CC"/>
                </a:solidFill>
              </a:rPr>
              <a:t>Δανεισμός Χρόνου (</a:t>
            </a:r>
            <a:r>
              <a:rPr lang="en-US" altLang="el-GR" sz="2400" dirty="0">
                <a:solidFill>
                  <a:srgbClr val="3333CC"/>
                </a:solidFill>
              </a:rPr>
              <a:t>Time Borrowing </a:t>
            </a:r>
            <a:r>
              <a:rPr lang="el-GR" altLang="el-GR" sz="2400" dirty="0">
                <a:solidFill>
                  <a:srgbClr val="3333CC"/>
                </a:solidFill>
              </a:rPr>
              <a:t>)</a:t>
            </a:r>
          </a:p>
          <a:p>
            <a:pPr marL="0" indent="180975" eaLnBrk="1" hangingPunct="1"/>
            <a:r>
              <a:rPr lang="el-GR" altLang="el-GR" sz="2400" dirty="0">
                <a:solidFill>
                  <a:srgbClr val="3333CC"/>
                </a:solidFill>
              </a:rPr>
              <a:t>Απόκλιση Ρολογιού (</a:t>
            </a:r>
            <a:r>
              <a:rPr lang="en-US" altLang="el-GR" sz="2400" dirty="0">
                <a:solidFill>
                  <a:srgbClr val="3333CC"/>
                </a:solidFill>
              </a:rPr>
              <a:t>Clock Skew</a:t>
            </a:r>
            <a:r>
              <a:rPr lang="el-GR" altLang="el-GR" sz="2400" dirty="0">
                <a:solidFill>
                  <a:srgbClr val="3333CC"/>
                </a:solidFill>
              </a:rPr>
              <a:t>)</a:t>
            </a:r>
            <a:endParaRPr lang="en-US" altLang="el-GR" sz="2400" dirty="0">
              <a:solidFill>
                <a:srgbClr val="3333CC"/>
              </a:solidFill>
            </a:endParaRPr>
          </a:p>
          <a:p>
            <a:pPr marL="0" indent="180975" eaLnBrk="1" hangingPunct="1"/>
            <a:r>
              <a:rPr lang="el-GR" altLang="el-GR" sz="2400" dirty="0">
                <a:solidFill>
                  <a:srgbClr val="3333CC"/>
                </a:solidFill>
              </a:rPr>
              <a:t>Σχεδιασμός Ακολουθιακών Στοιχείων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>
            <a:extLst>
              <a:ext uri="{FF2B5EF4-FFF2-40B4-BE49-F238E27FC236}">
                <a16:creationId xmlns:a16="http://schemas.microsoft.com/office/drawing/2014/main" id="{4BC0E9E0-A17F-42A5-89C6-849F172DE5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Rectangle 13">
            <a:extLst>
              <a:ext uri="{FF2B5EF4-FFF2-40B4-BE49-F238E27FC236}">
                <a16:creationId xmlns:a16="http://schemas.microsoft.com/office/drawing/2014/main" id="{88CC1A20-A1D5-4BD1-A101-D1AAA4D5B7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437FA87-E895-439C-8A86-3D2A2F2E657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Slide Number Placeholder 4">
            <a:extLst>
              <a:ext uri="{FF2B5EF4-FFF2-40B4-BE49-F238E27FC236}">
                <a16:creationId xmlns:a16="http://schemas.microsoft.com/office/drawing/2014/main" id="{B0A6EB5B-D927-4710-B179-D34943CDC704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684C43A-804D-4D88-9E30-E15DC0FD606C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AutoShape 2">
            <a:extLst>
              <a:ext uri="{FF2B5EF4-FFF2-40B4-BE49-F238E27FC236}">
                <a16:creationId xmlns:a16="http://schemas.microsoft.com/office/drawing/2014/main" id="{18668AF3-3CA8-4EE3-9BD4-D93923A88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Περιορισμός Μέγιστης Καθυστέρησης</a:t>
            </a:r>
          </a:p>
        </p:txBody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F075A6C5-31C5-4641-BD3D-34A09C650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764705"/>
            <a:ext cx="8496300" cy="5617046"/>
          </a:xfrm>
        </p:spPr>
        <p:txBody>
          <a:bodyPr/>
          <a:lstStyle/>
          <a:p>
            <a:pPr indent="-228600" eaLnBrk="1" hangingPunct="1"/>
            <a:r>
              <a:rPr lang="el-GR" altLang="el-GR" sz="2400" dirty="0">
                <a:solidFill>
                  <a:srgbClr val="3333CC"/>
                </a:solidFill>
              </a:rPr>
              <a:t>Ιδεατά όλη η περίοδος θα ήταν διαθέσιμη για τη συνδυαστική λογική</a:t>
            </a:r>
          </a:p>
          <a:p>
            <a:pPr indent="-228600" eaLnBrk="1" hangingPunct="1"/>
            <a:r>
              <a:rPr lang="el-GR" altLang="el-GR" sz="2400" b="1" dirty="0">
                <a:solidFill>
                  <a:srgbClr val="3333CC"/>
                </a:solidFill>
              </a:rPr>
              <a:t>Η επιβάρυνση λόγω ακολουθιακής λογικής μειώνει το διαθέσιμο χρόνο της συνδυαστικής λογικής</a:t>
            </a:r>
          </a:p>
          <a:p>
            <a:pPr indent="-228600" eaLnBrk="1" hangingPunct="1"/>
            <a:r>
              <a:rPr lang="el-GR" altLang="el-GR" sz="2400" dirty="0">
                <a:solidFill>
                  <a:srgbClr val="3333CC"/>
                </a:solidFill>
              </a:rPr>
              <a:t>Αν η καθυστέρηση της λογικής είναι πολύ μεγάλη </a:t>
            </a:r>
          </a:p>
          <a:p>
            <a:pPr lvl="1" eaLnBrk="1" hangingPunct="1"/>
            <a:r>
              <a:rPr lang="el-GR" altLang="el-GR" sz="2200" dirty="0"/>
              <a:t>Το στοιχείο που λαμβάνει το αποτέλεσμα </a:t>
            </a:r>
            <a:r>
              <a:rPr lang="el-GR" altLang="el-GR" sz="2200" b="1" dirty="0"/>
              <a:t>δε θα εκτελέσει σωστή δειγματοληψία στη διάρκεια του </a:t>
            </a:r>
            <a:r>
              <a:rPr lang="en-US" altLang="el-GR" sz="2200" b="1" dirty="0"/>
              <a:t>setup time </a:t>
            </a:r>
            <a:r>
              <a:rPr lang="el-GR" altLang="el-GR" sz="2200" b="1" dirty="0"/>
              <a:t>- Θα διαβάσει μια λανθασμένη ενδιάμεση τιμή</a:t>
            </a:r>
          </a:p>
          <a:p>
            <a:pPr indent="-228600" eaLnBrk="1" hangingPunct="1"/>
            <a:r>
              <a:rPr lang="el-GR" altLang="el-GR" sz="2400" dirty="0">
                <a:solidFill>
                  <a:srgbClr val="C00000"/>
                </a:solidFill>
              </a:rPr>
              <a:t>Αποτυχία στο χρόνο αποκατάστασης </a:t>
            </a:r>
            <a:r>
              <a:rPr lang="el-GR" altLang="el-GR" sz="2400" dirty="0">
                <a:solidFill>
                  <a:srgbClr val="3333CC"/>
                </a:solidFill>
              </a:rPr>
              <a:t>ή </a:t>
            </a:r>
            <a:r>
              <a:rPr lang="el-GR" altLang="el-GR" sz="2400" dirty="0">
                <a:solidFill>
                  <a:srgbClr val="C00000"/>
                </a:solidFill>
              </a:rPr>
              <a:t>αποτυχία μέγιστης-καθυστέρησης </a:t>
            </a:r>
            <a:r>
              <a:rPr lang="el-GR" altLang="el-GR" sz="2400" dirty="0">
                <a:solidFill>
                  <a:srgbClr val="3333CC"/>
                </a:solidFill>
              </a:rPr>
              <a:t>(</a:t>
            </a:r>
            <a:r>
              <a:rPr lang="en-GB" altLang="el-GR" sz="2400" dirty="0">
                <a:solidFill>
                  <a:srgbClr val="C00000"/>
                </a:solidFill>
              </a:rPr>
              <a:t>setup violation</a:t>
            </a:r>
            <a:r>
              <a:rPr lang="en-GB" altLang="el-GR" sz="2400" dirty="0">
                <a:solidFill>
                  <a:srgbClr val="3333CC"/>
                </a:solidFill>
              </a:rPr>
              <a:t>)</a:t>
            </a:r>
            <a:endParaRPr lang="el-GR" altLang="el-GR" sz="2400" dirty="0">
              <a:solidFill>
                <a:srgbClr val="3333CC"/>
              </a:solidFill>
            </a:endParaRPr>
          </a:p>
          <a:p>
            <a:pPr indent="-228600" eaLnBrk="1" hangingPunct="1"/>
            <a:r>
              <a:rPr lang="el-GR" altLang="el-GR" sz="2400" dirty="0">
                <a:solidFill>
                  <a:srgbClr val="3333CC"/>
                </a:solidFill>
              </a:rPr>
              <a:t>Μπορεί να λυθεί με </a:t>
            </a:r>
          </a:p>
          <a:p>
            <a:pPr lvl="1" eaLnBrk="1" hangingPunct="1"/>
            <a:r>
              <a:rPr lang="el-GR" altLang="el-GR" sz="2200" dirty="0"/>
              <a:t>Επανασχεδίαση της λογικής ώστε είναι πιο γρήγορη ή </a:t>
            </a:r>
          </a:p>
          <a:p>
            <a:pPr lvl="1" eaLnBrk="1" hangingPunct="1"/>
            <a:r>
              <a:rPr lang="el-GR" altLang="el-GR" sz="2200" dirty="0"/>
              <a:t>Αύξηση της περιόδου του ρολογιού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0FE1AAC3-B14A-4774-ADB1-65D44ED9EC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13">
            <a:extLst>
              <a:ext uri="{FF2B5EF4-FFF2-40B4-BE49-F238E27FC236}">
                <a16:creationId xmlns:a16="http://schemas.microsoft.com/office/drawing/2014/main" id="{1AE80B36-0661-46A3-A67C-3254DD907D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4778DEA-BB35-44D6-A54E-D09DB603DC8A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Slide Number Placeholder 4">
            <a:extLst>
              <a:ext uri="{FF2B5EF4-FFF2-40B4-BE49-F238E27FC236}">
                <a16:creationId xmlns:a16="http://schemas.microsoft.com/office/drawing/2014/main" id="{B5D2020B-1CAF-4E9A-971C-1C58F5FCC12D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4587F9D-0470-4233-A9C0-5A72EBCDEEC2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AutoShape 2">
            <a:extLst>
              <a:ext uri="{FF2B5EF4-FFF2-40B4-BE49-F238E27FC236}">
                <a16:creationId xmlns:a16="http://schemas.microsoft.com/office/drawing/2014/main" id="{9B9E3EE6-4694-4940-824C-DE209623D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Περίγραμμα Διάλεξης</a:t>
            </a:r>
            <a:endParaRPr lang="en-US" altLang="el-GR" dirty="0"/>
          </a:p>
        </p:txBody>
      </p:sp>
      <p:sp>
        <p:nvSpPr>
          <p:cNvPr id="1420291" name="Rectangle 3">
            <a:extLst>
              <a:ext uri="{FF2B5EF4-FFF2-40B4-BE49-F238E27FC236}">
                <a16:creationId xmlns:a16="http://schemas.microsoft.com/office/drawing/2014/main" id="{800963F5-9E82-4B15-9914-DC9C2376E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532437"/>
          </a:xfrm>
        </p:spPr>
        <p:txBody>
          <a:bodyPr/>
          <a:lstStyle/>
          <a:p>
            <a:pPr marL="0" indent="180975" eaLnBrk="1" hangingPunct="1"/>
            <a:r>
              <a:rPr lang="el-GR" altLang="el-GR" dirty="0">
                <a:solidFill>
                  <a:srgbClr val="C00000"/>
                </a:solidFill>
              </a:rPr>
              <a:t>Ακολουθιακή Λογική – Βασικές Έννοιες</a:t>
            </a:r>
          </a:p>
          <a:p>
            <a:pPr marL="0" indent="180975" eaLnBrk="1" hangingPunct="1"/>
            <a:endParaRPr lang="el-GR" altLang="el-GR" sz="1400" dirty="0"/>
          </a:p>
          <a:p>
            <a:pPr marL="0" indent="180975" eaLnBrk="1" hangingPunct="1"/>
            <a:r>
              <a:rPr lang="el-GR" altLang="el-GR" dirty="0">
                <a:solidFill>
                  <a:srgbClr val="0000CC"/>
                </a:solidFill>
              </a:rPr>
              <a:t>Μέθοδοι Χρονικής Ακολουθίας</a:t>
            </a:r>
          </a:p>
          <a:p>
            <a:pPr marL="0" indent="180975" eaLnBrk="1" hangingPunct="1"/>
            <a:endParaRPr lang="el-GR" altLang="el-GR" sz="1400" dirty="0">
              <a:solidFill>
                <a:srgbClr val="0000CC"/>
              </a:solidFill>
            </a:endParaRPr>
          </a:p>
          <a:p>
            <a:pPr marL="0" indent="180975" eaLnBrk="1" hangingPunct="1"/>
            <a:r>
              <a:rPr lang="el-GR" altLang="el-GR" dirty="0">
                <a:solidFill>
                  <a:srgbClr val="0000CC"/>
                </a:solidFill>
              </a:rPr>
              <a:t>Διαγράμματα Χρονισμού</a:t>
            </a:r>
            <a:endParaRPr lang="en-US" altLang="el-GR" dirty="0">
              <a:solidFill>
                <a:srgbClr val="0000CC"/>
              </a:solidFill>
            </a:endParaRPr>
          </a:p>
          <a:p>
            <a:pPr marL="0" indent="180975" eaLnBrk="1" hangingPunct="1"/>
            <a:endParaRPr lang="el-GR" altLang="el-GR" sz="1400" dirty="0">
              <a:solidFill>
                <a:srgbClr val="0000CC"/>
              </a:solidFill>
            </a:endParaRPr>
          </a:p>
          <a:p>
            <a:pPr marL="0" indent="180975" eaLnBrk="1" hangingPunct="1"/>
            <a:r>
              <a:rPr lang="en-US" altLang="el-GR" dirty="0">
                <a:solidFill>
                  <a:srgbClr val="0000CC"/>
                </a:solidFill>
              </a:rPr>
              <a:t>Max and Min-Delay</a:t>
            </a:r>
            <a:r>
              <a:rPr lang="el-GR" altLang="el-GR" dirty="0">
                <a:solidFill>
                  <a:srgbClr val="0000CC"/>
                </a:solidFill>
              </a:rPr>
              <a:t> Περιορισμοί</a:t>
            </a:r>
            <a:endParaRPr lang="en-US" altLang="el-GR" dirty="0">
              <a:solidFill>
                <a:srgbClr val="0000CC"/>
              </a:solidFill>
            </a:endParaRPr>
          </a:p>
          <a:p>
            <a:pPr marL="0" indent="180975" eaLnBrk="1" hangingPunct="1"/>
            <a:endParaRPr lang="el-GR" altLang="el-GR" sz="1400" dirty="0">
              <a:solidFill>
                <a:srgbClr val="0000CC"/>
              </a:solidFill>
            </a:endParaRPr>
          </a:p>
          <a:p>
            <a:pPr marL="0" indent="180975" eaLnBrk="1" hangingPunct="1"/>
            <a:r>
              <a:rPr lang="el-GR" altLang="el-GR" dirty="0">
                <a:solidFill>
                  <a:srgbClr val="0000CC"/>
                </a:solidFill>
              </a:rPr>
              <a:t>Δανεισμός Χρόνου (</a:t>
            </a:r>
            <a:r>
              <a:rPr lang="en-US" altLang="el-GR" dirty="0">
                <a:solidFill>
                  <a:srgbClr val="0000CC"/>
                </a:solidFill>
              </a:rPr>
              <a:t>Time Borrowing </a:t>
            </a:r>
            <a:r>
              <a:rPr lang="el-GR" altLang="el-GR" dirty="0">
                <a:solidFill>
                  <a:srgbClr val="0000CC"/>
                </a:solidFill>
              </a:rPr>
              <a:t>) </a:t>
            </a:r>
          </a:p>
          <a:p>
            <a:pPr marL="0" indent="180975" eaLnBrk="1" hangingPunct="1"/>
            <a:endParaRPr lang="el-GR" altLang="el-GR" sz="1400" dirty="0">
              <a:solidFill>
                <a:srgbClr val="0000CC"/>
              </a:solidFill>
            </a:endParaRPr>
          </a:p>
          <a:p>
            <a:pPr marL="0" indent="180975" eaLnBrk="1" hangingPunct="1"/>
            <a:r>
              <a:rPr lang="el-GR" altLang="el-GR" dirty="0">
                <a:solidFill>
                  <a:srgbClr val="0000CC"/>
                </a:solidFill>
              </a:rPr>
              <a:t>Απόκλιση Ρολογιού (</a:t>
            </a:r>
            <a:r>
              <a:rPr lang="en-US" altLang="el-GR" dirty="0">
                <a:solidFill>
                  <a:srgbClr val="0000CC"/>
                </a:solidFill>
              </a:rPr>
              <a:t>Clock Skew</a:t>
            </a:r>
            <a:r>
              <a:rPr lang="el-GR" altLang="el-GR" dirty="0">
                <a:solidFill>
                  <a:srgbClr val="0000CC"/>
                </a:solidFill>
              </a:rPr>
              <a:t>)</a:t>
            </a:r>
          </a:p>
          <a:p>
            <a:pPr marL="0" indent="180975" eaLnBrk="1" hangingPunct="1"/>
            <a:endParaRPr lang="el-GR" altLang="el-GR" sz="1400" dirty="0">
              <a:solidFill>
                <a:srgbClr val="0000CC"/>
              </a:solidFill>
            </a:endParaRPr>
          </a:p>
          <a:p>
            <a:pPr marL="0" indent="180975" eaLnBrk="1" hangingPunct="1"/>
            <a:r>
              <a:rPr lang="el-GR" altLang="el-GR" dirty="0">
                <a:solidFill>
                  <a:srgbClr val="0000CC"/>
                </a:solidFill>
              </a:rPr>
              <a:t>Σχεδιασμός Ακολουθιακών Στοιχείων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02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>
            <a:extLst>
              <a:ext uri="{FF2B5EF4-FFF2-40B4-BE49-F238E27FC236}">
                <a16:creationId xmlns:a16="http://schemas.microsoft.com/office/drawing/2014/main" id="{6CD1ACF9-48F8-4F08-A379-7426A35936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 dirty="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 dirty="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 dirty="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13">
            <a:extLst>
              <a:ext uri="{FF2B5EF4-FFF2-40B4-BE49-F238E27FC236}">
                <a16:creationId xmlns:a16="http://schemas.microsoft.com/office/drawing/2014/main" id="{781C1697-6D54-413A-902D-12FC294158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4BB9038-E8A7-482A-BEC1-D01AE4638F7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4C267E15-2A48-44E5-B971-5D937387D433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F484A46-DEC6-440B-A94A-BF6AF423D618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AutoShape 2">
            <a:extLst>
              <a:ext uri="{FF2B5EF4-FFF2-40B4-BE49-F238E27FC236}">
                <a16:creationId xmlns:a16="http://schemas.microsoft.com/office/drawing/2014/main" id="{DD560945-5FAA-491E-84BA-B70A83BCF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Max-Delay: Flip-Flops</a:t>
            </a:r>
          </a:p>
        </p:txBody>
      </p:sp>
      <p:graphicFrame>
        <p:nvGraphicFramePr>
          <p:cNvPr id="33798" name="Object 3">
            <a:extLst>
              <a:ext uri="{FF2B5EF4-FFF2-40B4-BE49-F238E27FC236}">
                <a16:creationId xmlns:a16="http://schemas.microsoft.com/office/drawing/2014/main" id="{90F39BE2-AD89-4583-B2C4-540F2AD489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1676400"/>
          <a:ext cx="5410200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669792" imgH="1859280" progId="Visio.Drawing.6">
                  <p:embed/>
                </p:oleObj>
              </mc:Choice>
              <mc:Fallback>
                <p:oleObj name="VISIO" r:id="rId3" imgW="3669792" imgH="1859280" progId="Visio.Drawing.6">
                  <p:embed/>
                  <p:pic>
                    <p:nvPicPr>
                      <p:cNvPr id="33798" name="Object 3">
                        <a:extLst>
                          <a:ext uri="{FF2B5EF4-FFF2-40B4-BE49-F238E27FC236}">
                            <a16:creationId xmlns:a16="http://schemas.microsoft.com/office/drawing/2014/main" id="{90F39BE2-AD89-4583-B2C4-540F2AD489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76400"/>
                        <a:ext cx="5410200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Rectangle 4">
            <a:extLst>
              <a:ext uri="{FF2B5EF4-FFF2-40B4-BE49-F238E27FC236}">
                <a16:creationId xmlns:a16="http://schemas.microsoft.com/office/drawing/2014/main" id="{05B08665-27CD-4A11-B03A-4575ACBD6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513" y="3306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800" name="Rectangle 5">
            <a:extLst>
              <a:ext uri="{FF2B5EF4-FFF2-40B4-BE49-F238E27FC236}">
                <a16:creationId xmlns:a16="http://schemas.microsoft.com/office/drawing/2014/main" id="{30BC5065-48F1-47C5-9F0C-953CD0498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3801" name="Object 6">
            <a:extLst>
              <a:ext uri="{FF2B5EF4-FFF2-40B4-BE49-F238E27FC236}">
                <a16:creationId xmlns:a16="http://schemas.microsoft.com/office/drawing/2014/main" id="{B703FDEA-9C5D-450D-AEE5-353C23B16D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1752600"/>
          <a:ext cx="2209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457200" progId="Equation.DSMT4">
                  <p:embed/>
                </p:oleObj>
              </mc:Choice>
              <mc:Fallback>
                <p:oleObj name="Equation" r:id="rId5" imgW="1371600" imgH="457200" progId="Equation.DSMT4">
                  <p:embed/>
                  <p:pic>
                    <p:nvPicPr>
                      <p:cNvPr id="33801" name="Object 6">
                        <a:extLst>
                          <a:ext uri="{FF2B5EF4-FFF2-40B4-BE49-F238E27FC236}">
                            <a16:creationId xmlns:a16="http://schemas.microsoft.com/office/drawing/2014/main" id="{B703FDEA-9C5D-450D-AEE5-353C23B16D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2209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2519" name="Rectangle 7">
            <a:extLst>
              <a:ext uri="{FF2B5EF4-FFF2-40B4-BE49-F238E27FC236}">
                <a16:creationId xmlns:a16="http://schemas.microsoft.com/office/drawing/2014/main" id="{AD3F2CAE-59B1-4DBC-9A24-8007D122F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8288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72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5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>
            <a:extLst>
              <a:ext uri="{FF2B5EF4-FFF2-40B4-BE49-F238E27FC236}">
                <a16:creationId xmlns:a16="http://schemas.microsoft.com/office/drawing/2014/main" id="{6596EF1B-6042-44A0-AA7E-9058C432DC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13">
            <a:extLst>
              <a:ext uri="{FF2B5EF4-FFF2-40B4-BE49-F238E27FC236}">
                <a16:creationId xmlns:a16="http://schemas.microsoft.com/office/drawing/2014/main" id="{D95BD569-077F-4889-8C30-363C13ABA6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1A086E7-7659-4014-AEB4-DC887ADA414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Slide Number Placeholder 4">
            <a:extLst>
              <a:ext uri="{FF2B5EF4-FFF2-40B4-BE49-F238E27FC236}">
                <a16:creationId xmlns:a16="http://schemas.microsoft.com/office/drawing/2014/main" id="{D500CE73-E35D-4673-890F-571D3BE116B2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64F3CED-D275-45E7-A27F-77DAF682CC41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AutoShape 2">
            <a:extLst>
              <a:ext uri="{FF2B5EF4-FFF2-40B4-BE49-F238E27FC236}">
                <a16:creationId xmlns:a16="http://schemas.microsoft.com/office/drawing/2014/main" id="{57E995A0-EDE9-4FAF-98AF-1F39B2C1A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153400" cy="549275"/>
          </a:xfrm>
        </p:spPr>
        <p:txBody>
          <a:bodyPr/>
          <a:lstStyle/>
          <a:p>
            <a:pPr eaLnBrk="1" hangingPunct="1"/>
            <a:r>
              <a:rPr lang="en-US" altLang="el-GR"/>
              <a:t>Max Delay: 2-Phase Latches</a:t>
            </a:r>
          </a:p>
        </p:txBody>
      </p:sp>
      <p:graphicFrame>
        <p:nvGraphicFramePr>
          <p:cNvPr id="35846" name="Object 3">
            <a:extLst>
              <a:ext uri="{FF2B5EF4-FFF2-40B4-BE49-F238E27FC236}">
                <a16:creationId xmlns:a16="http://schemas.microsoft.com/office/drawing/2014/main" id="{AA690A05-FCD0-430B-A099-E61B2852ED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981075"/>
          <a:ext cx="4140200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497580" imgH="3259836" progId="Visio.Drawing.6">
                  <p:embed/>
                </p:oleObj>
              </mc:Choice>
              <mc:Fallback>
                <p:oleObj name="VISIO" r:id="rId3" imgW="3497580" imgH="3259836" progId="Visio.Drawing.6">
                  <p:embed/>
                  <p:pic>
                    <p:nvPicPr>
                      <p:cNvPr id="35846" name="Object 3">
                        <a:extLst>
                          <a:ext uri="{FF2B5EF4-FFF2-40B4-BE49-F238E27FC236}">
                            <a16:creationId xmlns:a16="http://schemas.microsoft.com/office/drawing/2014/main" id="{AA690A05-FCD0-430B-A099-E61B2852ED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981075"/>
                        <a:ext cx="4140200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4">
            <a:extLst>
              <a:ext uri="{FF2B5EF4-FFF2-40B4-BE49-F238E27FC236}">
                <a16:creationId xmlns:a16="http://schemas.microsoft.com/office/drawing/2014/main" id="{B1142D2F-606A-4340-B386-9357A30228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828800"/>
          <a:ext cx="271621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95500" imgH="457200" progId="Equation.DSMT4">
                  <p:embed/>
                </p:oleObj>
              </mc:Choice>
              <mc:Fallback>
                <p:oleObj name="Equation" r:id="rId5" imgW="2095500" imgH="457200" progId="Equation.DSMT4">
                  <p:embed/>
                  <p:pic>
                    <p:nvPicPr>
                      <p:cNvPr id="35847" name="Object 4">
                        <a:extLst>
                          <a:ext uri="{FF2B5EF4-FFF2-40B4-BE49-F238E27FC236}">
                            <a16:creationId xmlns:a16="http://schemas.microsoft.com/office/drawing/2014/main" id="{B1142D2F-606A-4340-B386-9357A30228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2716213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565" name="Rectangle 5">
            <a:extLst>
              <a:ext uri="{FF2B5EF4-FFF2-40B4-BE49-F238E27FC236}">
                <a16:creationId xmlns:a16="http://schemas.microsoft.com/office/drawing/2014/main" id="{FEA6C7DB-B11B-43A8-9D25-AFD6BFE56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752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A962225E-A84C-4503-9144-DB1A0F07C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924175"/>
            <a:ext cx="4752975" cy="297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l-GR" altLang="el-GR" sz="1800" dirty="0">
                <a:solidFill>
                  <a:srgbClr val="3333CC"/>
                </a:solidFill>
              </a:rPr>
              <a:t>Το σήμα </a:t>
            </a:r>
            <a:r>
              <a:rPr lang="en-US" altLang="el-GR" sz="1800" dirty="0">
                <a:solidFill>
                  <a:srgbClr val="3333CC"/>
                </a:solidFill>
              </a:rPr>
              <a:t>D3 </a:t>
            </a:r>
            <a:r>
              <a:rPr lang="el-GR" altLang="el-GR" sz="1800" dirty="0">
                <a:solidFill>
                  <a:srgbClr val="3333CC"/>
                </a:solidFill>
              </a:rPr>
              <a:t>θα μπορούσε να φτάσει με καθυστέρηση</a:t>
            </a:r>
            <a:r>
              <a:rPr lang="en-US" altLang="el-GR" sz="1800" dirty="0">
                <a:solidFill>
                  <a:srgbClr val="3333CC"/>
                </a:solidFill>
              </a:rPr>
              <a:t> </a:t>
            </a:r>
            <a:r>
              <a:rPr lang="el-GR" altLang="el-GR" sz="1800" dirty="0">
                <a:solidFill>
                  <a:srgbClr val="3333CC"/>
                </a:solidFill>
              </a:rPr>
              <a:t>ίση με </a:t>
            </a:r>
            <a:r>
              <a:rPr lang="en-US" altLang="el-GR" sz="1800" dirty="0" err="1">
                <a:solidFill>
                  <a:srgbClr val="3333CC"/>
                </a:solidFill>
              </a:rPr>
              <a:t>t</a:t>
            </a:r>
            <a:r>
              <a:rPr lang="en-US" altLang="el-GR" sz="1800" baseline="-25000" dirty="0" err="1">
                <a:solidFill>
                  <a:srgbClr val="3333CC"/>
                </a:solidFill>
              </a:rPr>
              <a:t>setup</a:t>
            </a:r>
            <a:r>
              <a:rPr lang="en-US" altLang="el-GR" sz="1800" dirty="0">
                <a:solidFill>
                  <a:srgbClr val="3333CC"/>
                </a:solidFill>
              </a:rPr>
              <a:t> </a:t>
            </a:r>
            <a:r>
              <a:rPr lang="el-GR" altLang="el-GR" sz="1800" dirty="0">
                <a:solidFill>
                  <a:srgbClr val="3333CC"/>
                </a:solidFill>
              </a:rPr>
              <a:t>πριν την καθοδική ακμή του φ1 </a:t>
            </a:r>
            <a:endParaRPr lang="en-US" altLang="el-GR" sz="1800" dirty="0">
              <a:solidFill>
                <a:srgbClr val="3333CC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1800" dirty="0">
              <a:solidFill>
                <a:srgbClr val="3333CC"/>
              </a:solidFill>
            </a:endParaRP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l-GR" altLang="el-GR" sz="1800" dirty="0">
                <a:solidFill>
                  <a:srgbClr val="3333CC"/>
                </a:solidFill>
              </a:rPr>
              <a:t>Το </a:t>
            </a:r>
            <a:r>
              <a:rPr lang="en-US" altLang="el-GR" sz="1800" dirty="0">
                <a:solidFill>
                  <a:srgbClr val="3333CC"/>
                </a:solidFill>
              </a:rPr>
              <a:t>latch L3 </a:t>
            </a:r>
            <a:r>
              <a:rPr lang="el-GR" altLang="el-GR" sz="1800" dirty="0" err="1">
                <a:solidFill>
                  <a:srgbClr val="3333CC"/>
                </a:solidFill>
              </a:rPr>
              <a:t>δειγματοληπτεί</a:t>
            </a:r>
            <a:r>
              <a:rPr lang="el-GR" altLang="el-GR" sz="1800" dirty="0">
                <a:solidFill>
                  <a:srgbClr val="3333CC"/>
                </a:solidFill>
              </a:rPr>
              <a:t> σωστά </a:t>
            </a:r>
            <a:r>
              <a:rPr lang="el-GR" altLang="el-GR" sz="1800" dirty="0"/>
              <a:t>(</a:t>
            </a:r>
            <a:r>
              <a:rPr lang="el-GR" altLang="el-GR" sz="1800" b="1" dirty="0">
                <a:solidFill>
                  <a:srgbClr val="C00000"/>
                </a:solidFill>
              </a:rPr>
              <a:t>Δανεισμός χρόνου, </a:t>
            </a:r>
            <a:r>
              <a:rPr lang="en-GB" altLang="el-GR" sz="1800" b="1" dirty="0">
                <a:solidFill>
                  <a:srgbClr val="C00000"/>
                </a:solidFill>
              </a:rPr>
              <a:t>time borrowing</a:t>
            </a:r>
            <a:r>
              <a:rPr lang="el-GR" altLang="el-GR" sz="1800" dirty="0"/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l-GR" altLang="el-GR" sz="1800" dirty="0"/>
          </a:p>
          <a:p>
            <a:pPr marL="285750" indent="-285750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l-GR" altLang="el-GR" sz="1800" dirty="0">
                <a:solidFill>
                  <a:srgbClr val="3333CC"/>
                </a:solidFill>
              </a:rPr>
              <a:t>Για λόγους σύμβασης, πρέπει να φτάνει με καθυστέρηση όχι μεγαλύτερη της περιόδου</a:t>
            </a:r>
          </a:p>
          <a:p>
            <a:pPr marL="357188" lvl="1" indent="-174625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−"/>
            </a:pPr>
            <a:r>
              <a:rPr lang="el-GR" altLang="el-GR" sz="1600" dirty="0"/>
              <a:t>Στο όλο κύκλωμα, κάθε μονοπάτι απλού κύκλου καταναλώνει μια περίοδο για υπολογισμούς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74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65" grpId="0" animBg="1"/>
      <p:bldP spid="82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>
            <a:extLst>
              <a:ext uri="{FF2B5EF4-FFF2-40B4-BE49-F238E27FC236}">
                <a16:creationId xmlns:a16="http://schemas.microsoft.com/office/drawing/2014/main" id="{BB1E1233-14AE-4346-BC9F-4DFC1DB526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13">
            <a:extLst>
              <a:ext uri="{FF2B5EF4-FFF2-40B4-BE49-F238E27FC236}">
                <a16:creationId xmlns:a16="http://schemas.microsoft.com/office/drawing/2014/main" id="{445B6630-F792-4D7B-8A4B-A478462A06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643E4C-0D36-4FEB-8E39-2D31DD25ED5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Slide Number Placeholder 4">
            <a:extLst>
              <a:ext uri="{FF2B5EF4-FFF2-40B4-BE49-F238E27FC236}">
                <a16:creationId xmlns:a16="http://schemas.microsoft.com/office/drawing/2014/main" id="{1B06BD96-DDA1-4904-A5C5-CCECCED34A11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46DF1B7-2861-44E1-940B-85A29AB3F5DF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7893" name="AutoShape 2">
            <a:extLst>
              <a:ext uri="{FF2B5EF4-FFF2-40B4-BE49-F238E27FC236}">
                <a16:creationId xmlns:a16="http://schemas.microsoft.com/office/drawing/2014/main" id="{C49C7CEC-765F-4B32-B03F-20AE7BD52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Max Delay: Pulsed Latches</a:t>
            </a:r>
          </a:p>
        </p:txBody>
      </p:sp>
      <p:graphicFrame>
        <p:nvGraphicFramePr>
          <p:cNvPr id="37894" name="Object 3">
            <a:extLst>
              <a:ext uri="{FF2B5EF4-FFF2-40B4-BE49-F238E27FC236}">
                <a16:creationId xmlns:a16="http://schemas.microsoft.com/office/drawing/2014/main" id="{2666651F-7D37-426C-9F4A-54A3937EED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1752600"/>
          <a:ext cx="4648200" cy="334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296156" imgH="3089148" progId="Visio.Drawing.6">
                  <p:embed/>
                </p:oleObj>
              </mc:Choice>
              <mc:Fallback>
                <p:oleObj name="VISIO" r:id="rId3" imgW="4296156" imgH="3089148" progId="Visio.Drawing.6">
                  <p:embed/>
                  <p:pic>
                    <p:nvPicPr>
                      <p:cNvPr id="37894" name="Object 3">
                        <a:extLst>
                          <a:ext uri="{FF2B5EF4-FFF2-40B4-BE49-F238E27FC236}">
                            <a16:creationId xmlns:a16="http://schemas.microsoft.com/office/drawing/2014/main" id="{2666651F-7D37-426C-9F4A-54A3937EED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752600"/>
                        <a:ext cx="4648200" cy="334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Rectangle 4">
            <a:extLst>
              <a:ext uri="{FF2B5EF4-FFF2-40B4-BE49-F238E27FC236}">
                <a16:creationId xmlns:a16="http://schemas.microsoft.com/office/drawing/2014/main" id="{A40E660B-85A1-4479-99F2-64117DF87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7896" name="Object 5">
            <a:extLst>
              <a:ext uri="{FF2B5EF4-FFF2-40B4-BE49-F238E27FC236}">
                <a16:creationId xmlns:a16="http://schemas.microsoft.com/office/drawing/2014/main" id="{213632F7-2CAE-4A05-8FB1-569141BCA5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752600"/>
          <a:ext cx="34988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71700" imgH="457200" progId="Equation.DSMT4">
                  <p:embed/>
                </p:oleObj>
              </mc:Choice>
              <mc:Fallback>
                <p:oleObj name="Equation" r:id="rId5" imgW="2171700" imgH="457200" progId="Equation.DSMT4">
                  <p:embed/>
                  <p:pic>
                    <p:nvPicPr>
                      <p:cNvPr id="37896" name="Object 5">
                        <a:extLst>
                          <a:ext uri="{FF2B5EF4-FFF2-40B4-BE49-F238E27FC236}">
                            <a16:creationId xmlns:a16="http://schemas.microsoft.com/office/drawing/2014/main" id="{213632F7-2CAE-4A05-8FB1-569141BCA5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34988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6614" name="Rectangle 6">
            <a:extLst>
              <a:ext uri="{FF2B5EF4-FFF2-40B4-BE49-F238E27FC236}">
                <a16:creationId xmlns:a16="http://schemas.microsoft.com/office/drawing/2014/main" id="{845CDD57-CBBA-4523-9817-E552A8FCF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752600"/>
            <a:ext cx="1828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76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66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2">
            <a:extLst>
              <a:ext uri="{FF2B5EF4-FFF2-40B4-BE49-F238E27FC236}">
                <a16:creationId xmlns:a16="http://schemas.microsoft.com/office/drawing/2014/main" id="{F59AD179-BC8A-4D34-B38F-90C9FC5EC6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Rectangle 13">
            <a:extLst>
              <a:ext uri="{FF2B5EF4-FFF2-40B4-BE49-F238E27FC236}">
                <a16:creationId xmlns:a16="http://schemas.microsoft.com/office/drawing/2014/main" id="{48098544-F0B5-4E46-B21F-E283949618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843EB22-2668-4B52-8C5E-6BF8FC0AB307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Slide Number Placeholder 4">
            <a:extLst>
              <a:ext uri="{FF2B5EF4-FFF2-40B4-BE49-F238E27FC236}">
                <a16:creationId xmlns:a16="http://schemas.microsoft.com/office/drawing/2014/main" id="{C3923F0D-78C0-41B1-8B9F-CDB5BA0EF83A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EAAEB19-355D-46FE-8EDB-DDB6AC832015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9941" name="AutoShape 2">
            <a:extLst>
              <a:ext uri="{FF2B5EF4-FFF2-40B4-BE49-F238E27FC236}">
                <a16:creationId xmlns:a16="http://schemas.microsoft.com/office/drawing/2014/main" id="{2E49888E-1F8C-46D7-8B41-70CD5DB9A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Περιορισμός Ελάχιστης Καθυστέρησης</a:t>
            </a:r>
          </a:p>
        </p:txBody>
      </p:sp>
      <p:sp>
        <p:nvSpPr>
          <p:cNvPr id="1485827" name="Rectangle 3">
            <a:extLst>
              <a:ext uri="{FF2B5EF4-FFF2-40B4-BE49-F238E27FC236}">
                <a16:creationId xmlns:a16="http://schemas.microsoft.com/office/drawing/2014/main" id="{F2539628-748F-4B9A-8337-7C01911B9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49" y="836612"/>
            <a:ext cx="8569325" cy="5532437"/>
          </a:xfrm>
        </p:spPr>
        <p:txBody>
          <a:bodyPr/>
          <a:lstStyle/>
          <a:p>
            <a:pPr indent="-228600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3333CC"/>
                </a:solidFill>
              </a:rPr>
              <a:t>Ιδεατά, τα ακολουθιακά στοιχεία μπορεί να συνδεθούν διαδοχικά (έξοδος / είσοδος) και να λειτουργούν χωρίς πρόβλημα</a:t>
            </a:r>
          </a:p>
          <a:p>
            <a:pPr indent="-228600" eaLnBrk="1" hangingPunct="1">
              <a:lnSpc>
                <a:spcPct val="90000"/>
              </a:lnSpc>
            </a:pPr>
            <a:endParaRPr lang="el-GR" altLang="el-GR" sz="2400" dirty="0"/>
          </a:p>
          <a:p>
            <a:pPr indent="-228600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0000CC"/>
                </a:solidFill>
              </a:rPr>
              <a:t>Αν ο </a:t>
            </a:r>
            <a:r>
              <a:rPr lang="en-US" altLang="el-GR" sz="2400" dirty="0">
                <a:solidFill>
                  <a:srgbClr val="0000CC"/>
                </a:solidFill>
              </a:rPr>
              <a:t>hold time</a:t>
            </a:r>
            <a:r>
              <a:rPr lang="el-GR" altLang="el-GR" sz="2400" dirty="0">
                <a:solidFill>
                  <a:srgbClr val="0000CC"/>
                </a:solidFill>
              </a:rPr>
              <a:t> είναι μεγάλος και η </a:t>
            </a:r>
            <a:r>
              <a:rPr lang="en-US" altLang="el-GR" sz="2400" dirty="0">
                <a:solidFill>
                  <a:srgbClr val="0000CC"/>
                </a:solidFill>
              </a:rPr>
              <a:t>contamination delay</a:t>
            </a:r>
            <a:r>
              <a:rPr lang="el-GR" altLang="el-GR" sz="2400" dirty="0">
                <a:solidFill>
                  <a:srgbClr val="0000CC"/>
                </a:solidFill>
              </a:rPr>
              <a:t> μικρή =&gt; </a:t>
            </a:r>
            <a:r>
              <a:rPr lang="el-GR" altLang="el-GR" sz="2400" b="1" dirty="0">
                <a:solidFill>
                  <a:srgbClr val="0000CC"/>
                </a:solidFill>
              </a:rPr>
              <a:t>λάθος διάδοση δεδομένων διαμέσου δύο διαδοχικών στοιχείων σε μια ακμή ρολογιού</a:t>
            </a:r>
          </a:p>
          <a:p>
            <a:pPr indent="-228600" eaLnBrk="1" hangingPunct="1">
              <a:lnSpc>
                <a:spcPct val="90000"/>
              </a:lnSpc>
            </a:pPr>
            <a:endParaRPr lang="el-GR" altLang="el-GR" sz="2400" dirty="0"/>
          </a:p>
          <a:p>
            <a:pPr indent="-228600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3333CC"/>
                </a:solidFill>
              </a:rPr>
              <a:t>Ονομάζεται</a:t>
            </a:r>
            <a:r>
              <a:rPr lang="el-GR" altLang="el-GR" sz="2400" dirty="0"/>
              <a:t> ‘</a:t>
            </a:r>
            <a:r>
              <a:rPr lang="el-GR" altLang="el-GR" sz="2400" dirty="0">
                <a:solidFill>
                  <a:srgbClr val="C00000"/>
                </a:solidFill>
              </a:rPr>
              <a:t>συνθήκη συναγωνισμού</a:t>
            </a:r>
            <a:r>
              <a:rPr lang="el-GR" altLang="el-GR" sz="2400" dirty="0"/>
              <a:t>’ </a:t>
            </a:r>
            <a:r>
              <a:rPr lang="el-GR" altLang="el-GR" sz="2400" dirty="0">
                <a:solidFill>
                  <a:srgbClr val="3333CC"/>
                </a:solidFill>
              </a:rPr>
              <a:t>(</a:t>
            </a:r>
            <a:r>
              <a:rPr lang="el-GR" altLang="el-GR" sz="2400" dirty="0" err="1">
                <a:solidFill>
                  <a:srgbClr val="3333CC"/>
                </a:solidFill>
              </a:rPr>
              <a:t>race</a:t>
            </a:r>
            <a:r>
              <a:rPr lang="el-GR" altLang="el-GR" sz="2400" dirty="0">
                <a:solidFill>
                  <a:srgbClr val="3333CC"/>
                </a:solidFill>
              </a:rPr>
              <a:t> </a:t>
            </a:r>
            <a:r>
              <a:rPr lang="el-GR" altLang="el-GR" sz="2400" dirty="0" err="1">
                <a:solidFill>
                  <a:srgbClr val="3333CC"/>
                </a:solidFill>
              </a:rPr>
              <a:t>condition</a:t>
            </a:r>
            <a:r>
              <a:rPr lang="el-GR" altLang="el-GR" sz="2400" dirty="0">
                <a:solidFill>
                  <a:srgbClr val="3333CC"/>
                </a:solidFill>
              </a:rPr>
              <a:t>), </a:t>
            </a:r>
            <a:r>
              <a:rPr lang="el-GR" altLang="el-GR" sz="2400" dirty="0">
                <a:solidFill>
                  <a:srgbClr val="C00000"/>
                </a:solidFill>
              </a:rPr>
              <a:t>αποτυχία χρόνου συγκράτησης</a:t>
            </a:r>
            <a:r>
              <a:rPr lang="el-GR" altLang="el-GR" sz="2400" dirty="0"/>
              <a:t> ή </a:t>
            </a:r>
            <a:r>
              <a:rPr lang="el-GR" altLang="el-GR" sz="2400" dirty="0">
                <a:solidFill>
                  <a:srgbClr val="C00000"/>
                </a:solidFill>
              </a:rPr>
              <a:t>αποτυχία ελάχιστης καθυστέρησης</a:t>
            </a:r>
          </a:p>
          <a:p>
            <a:pPr indent="-228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l-GR" sz="2400" dirty="0"/>
              <a:t> 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3333CC"/>
                </a:solidFill>
              </a:rPr>
              <a:t>Μπορεί να διορθωθεί μόνο με τον επανασχεδιασμό της λογικής και όχι με το να καθυστερήσει το ρολόι</a:t>
            </a:r>
          </a:p>
          <a:p>
            <a:pPr lvl="1" eaLnBrk="1" hangingPunct="1">
              <a:lnSpc>
                <a:spcPct val="70000"/>
              </a:lnSpc>
            </a:pPr>
            <a:r>
              <a:rPr lang="el-GR" altLang="el-GR" sz="2200" dirty="0"/>
              <a:t>Προσοχή ώστε να αποφεύγουν τέτοιες καταστάσεις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8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2">
            <a:extLst>
              <a:ext uri="{FF2B5EF4-FFF2-40B4-BE49-F238E27FC236}">
                <a16:creationId xmlns:a16="http://schemas.microsoft.com/office/drawing/2014/main" id="{18E0E2CA-1B27-4F2E-90B3-84459252A9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Rectangle 13">
            <a:extLst>
              <a:ext uri="{FF2B5EF4-FFF2-40B4-BE49-F238E27FC236}">
                <a16:creationId xmlns:a16="http://schemas.microsoft.com/office/drawing/2014/main" id="{D4D696DB-BC07-4B10-980C-F6F1110432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14C3852-05E1-4B74-8B2A-6EDE0E5A54C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Slide Number Placeholder 4">
            <a:extLst>
              <a:ext uri="{FF2B5EF4-FFF2-40B4-BE49-F238E27FC236}">
                <a16:creationId xmlns:a16="http://schemas.microsoft.com/office/drawing/2014/main" id="{B42EC990-51A7-484E-A71F-82FC4A1F5BEB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84D737B-9D7A-4B61-8F75-AC2BB90B9DDE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0965" name="AutoShape 2">
            <a:extLst>
              <a:ext uri="{FF2B5EF4-FFF2-40B4-BE49-F238E27FC236}">
                <a16:creationId xmlns:a16="http://schemas.microsoft.com/office/drawing/2014/main" id="{FA085747-3AB4-4048-B7FF-54916D18C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Min-Delay: Flip-Flops</a:t>
            </a:r>
          </a:p>
        </p:txBody>
      </p:sp>
      <p:graphicFrame>
        <p:nvGraphicFramePr>
          <p:cNvPr id="40966" name="Object 3">
            <a:extLst>
              <a:ext uri="{FF2B5EF4-FFF2-40B4-BE49-F238E27FC236}">
                <a16:creationId xmlns:a16="http://schemas.microsoft.com/office/drawing/2014/main" id="{BE64BD00-92C2-42BA-9060-3408D228F1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981200"/>
          <a:ext cx="14128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300" imgH="241300" progId="Equation.DSMT4">
                  <p:embed/>
                </p:oleObj>
              </mc:Choice>
              <mc:Fallback>
                <p:oleObj name="Equation" r:id="rId3" imgW="876300" imgH="241300" progId="Equation.DSMT4">
                  <p:embed/>
                  <p:pic>
                    <p:nvPicPr>
                      <p:cNvPr id="40966" name="Object 3">
                        <a:extLst>
                          <a:ext uri="{FF2B5EF4-FFF2-40B4-BE49-F238E27FC236}">
                            <a16:creationId xmlns:a16="http://schemas.microsoft.com/office/drawing/2014/main" id="{BE64BD00-92C2-42BA-9060-3408D228F1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14128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4">
            <a:extLst>
              <a:ext uri="{FF2B5EF4-FFF2-40B4-BE49-F238E27FC236}">
                <a16:creationId xmlns:a16="http://schemas.microsoft.com/office/drawing/2014/main" id="{6E942630-84FC-4004-89D2-36B2B75145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404813"/>
          <a:ext cx="50292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3669792" imgH="2488692" progId="Visio.Drawing.6">
                  <p:embed/>
                </p:oleObj>
              </mc:Choice>
              <mc:Fallback>
                <p:oleObj name="VISIO" r:id="rId5" imgW="3669792" imgH="2488692" progId="Visio.Drawing.6">
                  <p:embed/>
                  <p:pic>
                    <p:nvPicPr>
                      <p:cNvPr id="40967" name="Object 4">
                        <a:extLst>
                          <a:ext uri="{FF2B5EF4-FFF2-40B4-BE49-F238E27FC236}">
                            <a16:creationId xmlns:a16="http://schemas.microsoft.com/office/drawing/2014/main" id="{6E942630-84FC-4004-89D2-36B2B75145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813"/>
                        <a:ext cx="50292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8661" name="Rectangle 5">
            <a:extLst>
              <a:ext uri="{FF2B5EF4-FFF2-40B4-BE49-F238E27FC236}">
                <a16:creationId xmlns:a16="http://schemas.microsoft.com/office/drawing/2014/main" id="{48773F02-C5A6-4593-BA6B-3CB7CD130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9812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78662" name="Text Box 6">
            <a:extLst>
              <a:ext uri="{FF2B5EF4-FFF2-40B4-BE49-F238E27FC236}">
                <a16:creationId xmlns:a16="http://schemas.microsoft.com/office/drawing/2014/main" id="{EC96C175-8AAE-4B06-94AD-B1C895DC8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005263"/>
            <a:ext cx="8856984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228600" algn="l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l-GR" altLang="el-GR" sz="2000" dirty="0"/>
              <a:t> </a:t>
            </a:r>
            <a:r>
              <a:rPr lang="el-GR" altLang="el-GR" dirty="0">
                <a:solidFill>
                  <a:srgbClr val="3333CC"/>
                </a:solidFill>
              </a:rPr>
              <a:t>Το μονοπάτι ξεκινάει από την ανερχόμενη ακμή που σκανδαλίζει το F1</a:t>
            </a:r>
            <a:r>
              <a:rPr lang="en-US" altLang="el-GR" i="1" dirty="0">
                <a:solidFill>
                  <a:srgbClr val="3333CC"/>
                </a:solidFill>
              </a:rPr>
              <a:t>. </a:t>
            </a:r>
            <a:r>
              <a:rPr lang="el-GR" altLang="el-GR" dirty="0">
                <a:solidFill>
                  <a:srgbClr val="3333CC"/>
                </a:solidFill>
              </a:rPr>
              <a:t>Το σήμα </a:t>
            </a:r>
            <a:r>
              <a:rPr lang="en-US" altLang="el-GR" dirty="0">
                <a:solidFill>
                  <a:srgbClr val="3333CC"/>
                </a:solidFill>
              </a:rPr>
              <a:t>Q1 </a:t>
            </a:r>
            <a:r>
              <a:rPr lang="el-GR" altLang="el-GR" dirty="0">
                <a:solidFill>
                  <a:srgbClr val="3333CC"/>
                </a:solidFill>
              </a:rPr>
              <a:t>αρχίζει να αλλάζει μετά από </a:t>
            </a:r>
            <a:r>
              <a:rPr lang="en-US" altLang="el-GR" b="1" i="1" dirty="0" err="1">
                <a:solidFill>
                  <a:srgbClr val="C00000"/>
                </a:solidFill>
              </a:rPr>
              <a:t>t</a:t>
            </a:r>
            <a:r>
              <a:rPr lang="en-US" altLang="el-GR" b="1" i="1" baseline="-25000" dirty="0" err="1">
                <a:solidFill>
                  <a:srgbClr val="C00000"/>
                </a:solidFill>
              </a:rPr>
              <a:t>ccq</a:t>
            </a:r>
            <a:r>
              <a:rPr lang="en-US" altLang="el-GR" i="1" dirty="0"/>
              <a:t> </a:t>
            </a:r>
            <a:r>
              <a:rPr lang="el-GR" altLang="el-GR" dirty="0">
                <a:solidFill>
                  <a:srgbClr val="3333CC"/>
                </a:solidFill>
              </a:rPr>
              <a:t>και το </a:t>
            </a:r>
            <a:r>
              <a:rPr lang="en-US" altLang="el-GR" dirty="0">
                <a:solidFill>
                  <a:srgbClr val="3333CC"/>
                </a:solidFill>
              </a:rPr>
              <a:t>D2 </a:t>
            </a:r>
            <a:r>
              <a:rPr lang="el-GR" altLang="el-GR" dirty="0">
                <a:solidFill>
                  <a:srgbClr val="3333CC"/>
                </a:solidFill>
              </a:rPr>
              <a:t>μετά από </a:t>
            </a:r>
            <a:r>
              <a:rPr lang="en-US" altLang="el-GR" b="1" i="1" dirty="0" err="1">
                <a:solidFill>
                  <a:srgbClr val="C00000"/>
                </a:solidFill>
              </a:rPr>
              <a:t>t</a:t>
            </a:r>
            <a:r>
              <a:rPr lang="en-US" altLang="el-GR" b="1" i="1" baseline="-25000" dirty="0" err="1">
                <a:solidFill>
                  <a:srgbClr val="C00000"/>
                </a:solidFill>
              </a:rPr>
              <a:t>cd</a:t>
            </a:r>
            <a:endParaRPr lang="en-US" altLang="el-GR" b="1" i="1" baseline="-25000" dirty="0">
              <a:solidFill>
                <a:srgbClr val="C00000"/>
              </a:solidFill>
            </a:endParaRPr>
          </a:p>
          <a:p>
            <a:pPr marL="342900" indent="-228600" algn="l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l-GR" altLang="el-GR" sz="1200" b="1" dirty="0">
              <a:solidFill>
                <a:srgbClr val="800000"/>
              </a:solidFill>
            </a:endParaRPr>
          </a:p>
          <a:p>
            <a:pPr marL="342900" indent="-228600" algn="l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l-GR" altLang="el-GR" b="1" dirty="0">
                <a:solidFill>
                  <a:srgbClr val="3333CC"/>
                </a:solidFill>
              </a:rPr>
              <a:t> Η παλιά τιμή του </a:t>
            </a:r>
            <a:r>
              <a:rPr lang="en-US" altLang="el-GR" b="1" dirty="0">
                <a:solidFill>
                  <a:srgbClr val="3333CC"/>
                </a:solidFill>
              </a:rPr>
              <a:t>D2 </a:t>
            </a:r>
            <a:r>
              <a:rPr lang="el-GR" altLang="el-GR" b="1" dirty="0">
                <a:solidFill>
                  <a:srgbClr val="3333CC"/>
                </a:solidFill>
              </a:rPr>
              <a:t>πρέπει να διατηρηθεί για </a:t>
            </a:r>
            <a:r>
              <a:rPr lang="en-US" altLang="el-GR" b="1" i="1" dirty="0" err="1">
                <a:solidFill>
                  <a:srgbClr val="3333CC"/>
                </a:solidFill>
              </a:rPr>
              <a:t>t</a:t>
            </a:r>
            <a:r>
              <a:rPr lang="en-US" altLang="el-GR" b="1" i="1" baseline="-25000" dirty="0" err="1">
                <a:solidFill>
                  <a:srgbClr val="3333CC"/>
                </a:solidFill>
              </a:rPr>
              <a:t>hold</a:t>
            </a:r>
            <a:r>
              <a:rPr lang="en-US" altLang="el-GR" i="1" baseline="-25000" dirty="0">
                <a:solidFill>
                  <a:srgbClr val="3333CC"/>
                </a:solidFill>
              </a:rPr>
              <a:t>  </a:t>
            </a:r>
            <a:r>
              <a:rPr lang="el-GR" altLang="el-GR" dirty="0">
                <a:solidFill>
                  <a:srgbClr val="3333CC"/>
                </a:solidFill>
              </a:rPr>
              <a:t>=&gt; </a:t>
            </a:r>
            <a:r>
              <a:rPr lang="el-GR" altLang="el-GR" b="1" dirty="0">
                <a:solidFill>
                  <a:srgbClr val="3333CC"/>
                </a:solidFill>
              </a:rPr>
              <a:t>η νέα τιμή δεν πρέπει να διαδοθεί πριν περάσει  χρόνος </a:t>
            </a:r>
            <a:r>
              <a:rPr lang="en-US" altLang="el-GR" b="1" i="1" dirty="0" err="1">
                <a:solidFill>
                  <a:srgbClr val="3333CC"/>
                </a:solidFill>
              </a:rPr>
              <a:t>t</a:t>
            </a:r>
            <a:r>
              <a:rPr lang="en-US" altLang="el-GR" b="1" i="1" baseline="-25000" dirty="0" err="1">
                <a:solidFill>
                  <a:srgbClr val="3333CC"/>
                </a:solidFill>
              </a:rPr>
              <a:t>hold</a:t>
            </a:r>
            <a:endParaRPr lang="en-US" altLang="el-GR" b="1" i="1" baseline="-25000" dirty="0">
              <a:solidFill>
                <a:srgbClr val="3333CC"/>
              </a:solidFill>
            </a:endParaRPr>
          </a:p>
          <a:p>
            <a:pPr marL="342900" indent="-228600" algn="l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l-GR" sz="1200" b="1" i="1" baseline="-25000" dirty="0">
              <a:solidFill>
                <a:srgbClr val="800000"/>
              </a:solidFill>
            </a:endParaRPr>
          </a:p>
          <a:p>
            <a:pPr marL="342900" indent="-228600" algn="l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l-GR" altLang="el-GR" dirty="0"/>
              <a:t> </a:t>
            </a:r>
            <a:r>
              <a:rPr lang="el-GR" altLang="el-GR" dirty="0">
                <a:solidFill>
                  <a:srgbClr val="3333CC"/>
                </a:solidFill>
              </a:rPr>
              <a:t>Αν</a:t>
            </a:r>
            <a:r>
              <a:rPr lang="en-US" altLang="el-GR" dirty="0">
                <a:solidFill>
                  <a:srgbClr val="3333CC"/>
                </a:solidFill>
              </a:rPr>
              <a:t> </a:t>
            </a:r>
            <a:r>
              <a:rPr lang="el-GR" altLang="el-GR" dirty="0">
                <a:solidFill>
                  <a:srgbClr val="3333CC"/>
                </a:solidFill>
              </a:rPr>
              <a:t>ισχύει η παραπάνω σχέση τότε μπορεί να συνδεθούν διαδοχικά τα </a:t>
            </a:r>
            <a:r>
              <a:rPr lang="en-US" altLang="el-GR" dirty="0">
                <a:solidFill>
                  <a:srgbClr val="3333CC"/>
                </a:solidFill>
              </a:rPr>
              <a:t>F/Fs </a:t>
            </a:r>
            <a:r>
              <a:rPr lang="el-GR" altLang="el-GR" dirty="0">
                <a:solidFill>
                  <a:srgbClr val="3333CC"/>
                </a:solidFill>
              </a:rPr>
              <a:t>αλλιώς πρέπει να εισαχθεί καθυστέρηση (πχ. </a:t>
            </a:r>
            <a:r>
              <a:rPr lang="en-US" altLang="el-GR" dirty="0">
                <a:solidFill>
                  <a:srgbClr val="3333CC"/>
                </a:solidFill>
              </a:rPr>
              <a:t>buffers</a:t>
            </a:r>
            <a:r>
              <a:rPr lang="el-GR" altLang="el-GR" dirty="0">
                <a:solidFill>
                  <a:srgbClr val="3333CC"/>
                </a:solidFill>
              </a:rPr>
              <a:t>, ή αργά </a:t>
            </a:r>
            <a:r>
              <a:rPr lang="en-US" altLang="el-GR" dirty="0">
                <a:solidFill>
                  <a:srgbClr val="3333CC"/>
                </a:solidFill>
              </a:rPr>
              <a:t>F/Fs)</a:t>
            </a:r>
            <a:endParaRPr lang="el-GR" altLang="el-GR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478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8661" grpId="0" animBg="1"/>
      <p:bldP spid="1478662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>
            <a:extLst>
              <a:ext uri="{FF2B5EF4-FFF2-40B4-BE49-F238E27FC236}">
                <a16:creationId xmlns:a16="http://schemas.microsoft.com/office/drawing/2014/main" id="{75143D1B-D541-4BFF-9A23-4B8274BD50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Rectangle 13">
            <a:extLst>
              <a:ext uri="{FF2B5EF4-FFF2-40B4-BE49-F238E27FC236}">
                <a16:creationId xmlns:a16="http://schemas.microsoft.com/office/drawing/2014/main" id="{C35E3EDE-6070-43E9-9780-3EE76838A7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1C8694B-A182-4709-8FAB-719C9C089AD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Slide Number Placeholder 5">
            <a:extLst>
              <a:ext uri="{FF2B5EF4-FFF2-40B4-BE49-F238E27FC236}">
                <a16:creationId xmlns:a16="http://schemas.microsoft.com/office/drawing/2014/main" id="{67EF264D-9302-4FA3-9EDC-234C995E1447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BEA12C8-3C0A-4FAD-86C8-7A1AC812DC79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AutoShape 2">
            <a:extLst>
              <a:ext uri="{FF2B5EF4-FFF2-40B4-BE49-F238E27FC236}">
                <a16:creationId xmlns:a16="http://schemas.microsoft.com/office/drawing/2014/main" id="{9027F4EE-0502-4E13-8902-52FEE91A8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/>
              <a:t>Min-Delay: 2-Phase Latches</a:t>
            </a:r>
            <a:r>
              <a:rPr lang="el-GR" altLang="el-GR" dirty="0"/>
              <a:t> (1/2)</a:t>
            </a:r>
            <a:endParaRPr lang="en-US" altLang="el-GR" dirty="0"/>
          </a:p>
        </p:txBody>
      </p:sp>
      <p:graphicFrame>
        <p:nvGraphicFramePr>
          <p:cNvPr id="1480714" name="Object 10">
            <a:extLst>
              <a:ext uri="{FF2B5EF4-FFF2-40B4-BE49-F238E27FC236}">
                <a16:creationId xmlns:a16="http://schemas.microsoft.com/office/drawing/2014/main" id="{240A1898-7200-4F66-89A6-0580FFCB2011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116013" y="692150"/>
          <a:ext cx="7658100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956663" imgH="1459411" progId="Visio.Drawing.11">
                  <p:embed/>
                </p:oleObj>
              </mc:Choice>
              <mc:Fallback>
                <p:oleObj name="Visio" r:id="rId3" imgW="5956663" imgH="1459411" progId="Visio.Drawing.11">
                  <p:embed/>
                  <p:pic>
                    <p:nvPicPr>
                      <p:cNvPr id="1480714" name="Object 10">
                        <a:extLst>
                          <a:ext uri="{FF2B5EF4-FFF2-40B4-BE49-F238E27FC236}">
                            <a16:creationId xmlns:a16="http://schemas.microsoft.com/office/drawing/2014/main" id="{240A1898-7200-4F66-89A6-0580FFCB20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692150"/>
                        <a:ext cx="7658100" cy="216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0715" name="Rectangle 11">
            <a:extLst>
              <a:ext uri="{FF2B5EF4-FFF2-40B4-BE49-F238E27FC236}">
                <a16:creationId xmlns:a16="http://schemas.microsoft.com/office/drawing/2014/main" id="{8F0C1F52-C120-4628-B54F-3F3981BD356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3068638"/>
            <a:ext cx="8568630" cy="3313112"/>
          </a:xfrm>
        </p:spPr>
        <p:txBody>
          <a:bodyPr/>
          <a:lstStyle/>
          <a:p>
            <a:pPr indent="-228600" eaLnBrk="1" hangingPunct="1">
              <a:lnSpc>
                <a:spcPct val="90000"/>
              </a:lnSpc>
            </a:pPr>
            <a:r>
              <a:rPr lang="el-GR" altLang="el-GR" dirty="0">
                <a:solidFill>
                  <a:srgbClr val="3333CC"/>
                </a:solidFill>
              </a:rPr>
              <a:t>Το μονοπάτι καθυστέρησης ξεκινάει με τα δεδομένα να διέρχονται διαμέσου</a:t>
            </a:r>
            <a:r>
              <a:rPr lang="en-US" altLang="el-GR" dirty="0">
                <a:solidFill>
                  <a:srgbClr val="3333CC"/>
                </a:solidFill>
              </a:rPr>
              <a:t> </a:t>
            </a:r>
            <a:r>
              <a:rPr lang="el-GR" altLang="el-GR" dirty="0">
                <a:solidFill>
                  <a:srgbClr val="3333CC"/>
                </a:solidFill>
              </a:rPr>
              <a:t>του L1</a:t>
            </a:r>
            <a:r>
              <a:rPr lang="el-GR" altLang="el-GR" i="1" dirty="0">
                <a:solidFill>
                  <a:srgbClr val="3333CC"/>
                </a:solidFill>
              </a:rPr>
              <a:t> </a:t>
            </a:r>
            <a:r>
              <a:rPr lang="el-GR" altLang="el-GR" dirty="0">
                <a:solidFill>
                  <a:srgbClr val="3333CC"/>
                </a:solidFill>
              </a:rPr>
              <a:t>στον ανερχόμενο παλμό του φ1</a:t>
            </a:r>
            <a:endParaRPr lang="en-US" altLang="el-GR" dirty="0">
              <a:solidFill>
                <a:srgbClr val="3333CC"/>
              </a:solidFill>
            </a:endParaRPr>
          </a:p>
          <a:p>
            <a:pPr indent="-228600" eaLnBrk="1" hangingPunct="1">
              <a:lnSpc>
                <a:spcPct val="90000"/>
              </a:lnSpc>
            </a:pPr>
            <a:endParaRPr lang="el-GR" altLang="el-GR" sz="800" dirty="0"/>
          </a:p>
          <a:p>
            <a:pPr indent="-228600" eaLnBrk="1" hangingPunct="1">
              <a:lnSpc>
                <a:spcPct val="90000"/>
              </a:lnSpc>
            </a:pPr>
            <a:r>
              <a:rPr lang="el-GR" altLang="el-GR" dirty="0">
                <a:solidFill>
                  <a:srgbClr val="3333CC"/>
                </a:solidFill>
              </a:rPr>
              <a:t>Το L2</a:t>
            </a:r>
            <a:r>
              <a:rPr lang="el-GR" altLang="el-GR" i="1" dirty="0">
                <a:solidFill>
                  <a:srgbClr val="3333CC"/>
                </a:solidFill>
              </a:rPr>
              <a:t> </a:t>
            </a:r>
            <a:r>
              <a:rPr lang="el-GR" altLang="el-GR" dirty="0">
                <a:solidFill>
                  <a:srgbClr val="3333CC"/>
                </a:solidFill>
              </a:rPr>
              <a:t>θα πρέπει να</a:t>
            </a:r>
            <a:r>
              <a:rPr lang="en-US" altLang="el-GR" dirty="0">
                <a:solidFill>
                  <a:srgbClr val="3333CC"/>
                </a:solidFill>
              </a:rPr>
              <a:t> </a:t>
            </a:r>
            <a:r>
              <a:rPr lang="el-GR" altLang="el-GR" dirty="0">
                <a:solidFill>
                  <a:srgbClr val="3333CC"/>
                </a:solidFill>
              </a:rPr>
              <a:t>έχει γίνει αδιαφανές με ασφάλεια πριν το L1</a:t>
            </a:r>
            <a:r>
              <a:rPr lang="el-GR" altLang="el-GR" i="1" dirty="0">
                <a:solidFill>
                  <a:srgbClr val="3333CC"/>
                </a:solidFill>
              </a:rPr>
              <a:t> </a:t>
            </a:r>
            <a:r>
              <a:rPr lang="el-GR" altLang="el-GR" dirty="0">
                <a:solidFill>
                  <a:srgbClr val="3333CC"/>
                </a:solidFill>
              </a:rPr>
              <a:t>γίνει διαφανές =&gt; </a:t>
            </a:r>
            <a:r>
              <a:rPr lang="el-GR" altLang="el-GR" dirty="0">
                <a:solidFill>
                  <a:srgbClr val="C00000"/>
                </a:solidFill>
              </a:rPr>
              <a:t>τα δεδομένα πρέπει να φτάσουν στο L2</a:t>
            </a:r>
            <a:r>
              <a:rPr lang="el-GR" altLang="el-GR" i="1" dirty="0">
                <a:solidFill>
                  <a:srgbClr val="C00000"/>
                </a:solidFill>
              </a:rPr>
              <a:t> </a:t>
            </a:r>
            <a:r>
              <a:rPr lang="el-GR" altLang="el-GR" dirty="0">
                <a:solidFill>
                  <a:srgbClr val="C00000"/>
                </a:solidFill>
              </a:rPr>
              <a:t>μετά από χρόνο</a:t>
            </a:r>
            <a:r>
              <a:rPr lang="el-GR" altLang="el-GR" i="1" dirty="0">
                <a:solidFill>
                  <a:srgbClr val="C00000"/>
                </a:solidFill>
              </a:rPr>
              <a:t> </a:t>
            </a:r>
            <a:r>
              <a:rPr lang="el-GR" altLang="el-GR" dirty="0">
                <a:solidFill>
                  <a:srgbClr val="C00000"/>
                </a:solidFill>
              </a:rPr>
              <a:t>που είναι μεγαλύτερος από τον </a:t>
            </a:r>
            <a:r>
              <a:rPr lang="en-US" altLang="el-GR" i="1" dirty="0" err="1">
                <a:solidFill>
                  <a:srgbClr val="C00000"/>
                </a:solidFill>
              </a:rPr>
              <a:t>t</a:t>
            </a:r>
            <a:r>
              <a:rPr lang="en-US" altLang="el-GR" i="1" baseline="-25000" dirty="0" err="1">
                <a:solidFill>
                  <a:srgbClr val="C00000"/>
                </a:solidFill>
              </a:rPr>
              <a:t>hold</a:t>
            </a:r>
            <a:r>
              <a:rPr lang="en-US" altLang="el-GR" dirty="0">
                <a:solidFill>
                  <a:srgbClr val="C00000"/>
                </a:solidFill>
              </a:rPr>
              <a:t> 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n-US" altLang="el-GR" dirty="0"/>
              <a:t>O </a:t>
            </a:r>
            <a:r>
              <a:rPr lang="el-GR" altLang="el-GR" dirty="0"/>
              <a:t>  </a:t>
            </a:r>
            <a:r>
              <a:rPr lang="en-US" altLang="el-GR" i="1" dirty="0" err="1"/>
              <a:t>t</a:t>
            </a:r>
            <a:r>
              <a:rPr lang="en-US" altLang="el-GR" i="1" baseline="-25000" dirty="0" err="1"/>
              <a:t>hold</a:t>
            </a:r>
            <a:r>
              <a:rPr lang="en-US" altLang="el-GR" dirty="0"/>
              <a:t> </a:t>
            </a:r>
            <a:r>
              <a:rPr lang="el-GR" altLang="el-GR" dirty="0"/>
              <a:t>οριοθετείτε από την κατερχόμενη παρυφή του φ2 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800" dirty="0"/>
          </a:p>
          <a:p>
            <a:pPr indent="-228600" eaLnBrk="1" hangingPunct="1">
              <a:lnSpc>
                <a:spcPct val="90000"/>
              </a:lnSpc>
            </a:pPr>
            <a:r>
              <a:rPr lang="el-GR" altLang="el-GR" dirty="0">
                <a:solidFill>
                  <a:srgbClr val="0000CC"/>
                </a:solidFill>
              </a:rPr>
              <a:t>Οι α</a:t>
            </a:r>
            <a:r>
              <a:rPr lang="el-GR" altLang="el-GR" dirty="0">
                <a:solidFill>
                  <a:srgbClr val="3333CC"/>
                </a:solidFill>
              </a:rPr>
              <a:t>κμές διαχωρίζονται κατά </a:t>
            </a:r>
            <a:r>
              <a:rPr lang="el-GR" altLang="el-GR" b="1" i="1" dirty="0" err="1">
                <a:solidFill>
                  <a:srgbClr val="3333CC"/>
                </a:solidFill>
              </a:rPr>
              <a:t>t</a:t>
            </a:r>
            <a:r>
              <a:rPr lang="el-GR" altLang="el-GR" b="1" i="1" baseline="-25000" dirty="0" err="1">
                <a:solidFill>
                  <a:srgbClr val="3333CC"/>
                </a:solidFill>
              </a:rPr>
              <a:t>nonoverlap</a:t>
            </a:r>
            <a:r>
              <a:rPr lang="el-GR" altLang="el-GR" dirty="0">
                <a:solidFill>
                  <a:srgbClr val="3333CC"/>
                </a:solidFill>
              </a:rPr>
              <a:t>, =&gt; η ελάχιστη καθυστέρηση διαμέσου κάθε φάσης λογικής είναι </a:t>
            </a:r>
          </a:p>
        </p:txBody>
      </p:sp>
      <p:graphicFrame>
        <p:nvGraphicFramePr>
          <p:cNvPr id="1480716" name="Object 12">
            <a:extLst>
              <a:ext uri="{FF2B5EF4-FFF2-40B4-BE49-F238E27FC236}">
                <a16:creationId xmlns:a16="http://schemas.microsoft.com/office/drawing/2014/main" id="{9DBFA797-564C-4DD2-8988-1F2E0246FAF3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61672050"/>
              </p:ext>
            </p:extLst>
          </p:nvPr>
        </p:nvGraphicFramePr>
        <p:xfrm>
          <a:off x="4771942" y="5832332"/>
          <a:ext cx="31686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500" imgH="241300" progId="Equation.DSMT4">
                  <p:embed/>
                </p:oleObj>
              </mc:Choice>
              <mc:Fallback>
                <p:oleObj name="Equation" r:id="rId5" imgW="1714500" imgH="241300" progId="Equation.DSMT4">
                  <p:embed/>
                  <p:pic>
                    <p:nvPicPr>
                      <p:cNvPr id="1480716" name="Object 12">
                        <a:extLst>
                          <a:ext uri="{FF2B5EF4-FFF2-40B4-BE49-F238E27FC236}">
                            <a16:creationId xmlns:a16="http://schemas.microsoft.com/office/drawing/2014/main" id="{9DBFA797-564C-4DD2-8988-1F2E0246FA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1942" y="5832332"/>
                        <a:ext cx="316865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14807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0714" grpId="0" build="p"/>
      <p:bldP spid="14807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>
            <a:extLst>
              <a:ext uri="{FF2B5EF4-FFF2-40B4-BE49-F238E27FC236}">
                <a16:creationId xmlns:a16="http://schemas.microsoft.com/office/drawing/2014/main" id="{75143D1B-D541-4BFF-9A23-4B8274BD50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Rectangle 13">
            <a:extLst>
              <a:ext uri="{FF2B5EF4-FFF2-40B4-BE49-F238E27FC236}">
                <a16:creationId xmlns:a16="http://schemas.microsoft.com/office/drawing/2014/main" id="{C35E3EDE-6070-43E9-9780-3EE76838A7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1C8694B-A182-4709-8FAB-719C9C089AD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Slide Number Placeholder 5">
            <a:extLst>
              <a:ext uri="{FF2B5EF4-FFF2-40B4-BE49-F238E27FC236}">
                <a16:creationId xmlns:a16="http://schemas.microsoft.com/office/drawing/2014/main" id="{67EF264D-9302-4FA3-9EDC-234C995E1447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BEA12C8-3C0A-4FAD-86C8-7A1AC812DC79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AutoShape 2">
            <a:extLst>
              <a:ext uri="{FF2B5EF4-FFF2-40B4-BE49-F238E27FC236}">
                <a16:creationId xmlns:a16="http://schemas.microsoft.com/office/drawing/2014/main" id="{9027F4EE-0502-4E13-8902-52FEE91A8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/>
              <a:t>Min-Delay: 2-Phase Latches</a:t>
            </a:r>
            <a:r>
              <a:rPr lang="el-GR" altLang="el-GR" dirty="0"/>
              <a:t> (2/2)</a:t>
            </a:r>
            <a:endParaRPr lang="en-US" altLang="el-GR" dirty="0"/>
          </a:p>
        </p:txBody>
      </p:sp>
      <p:graphicFrame>
        <p:nvGraphicFramePr>
          <p:cNvPr id="1480714" name="Object 10">
            <a:extLst>
              <a:ext uri="{FF2B5EF4-FFF2-40B4-BE49-F238E27FC236}">
                <a16:creationId xmlns:a16="http://schemas.microsoft.com/office/drawing/2014/main" id="{240A1898-7200-4F66-89A6-0580FFCB2011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9953979"/>
              </p:ext>
            </p:extLst>
          </p:nvPr>
        </p:nvGraphicFramePr>
        <p:xfrm>
          <a:off x="1116013" y="549275"/>
          <a:ext cx="7658100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956663" imgH="1459411" progId="Visio.Drawing.11">
                  <p:embed/>
                </p:oleObj>
              </mc:Choice>
              <mc:Fallback>
                <p:oleObj name="Visio" r:id="rId3" imgW="5956663" imgH="1459411" progId="Visio.Drawing.11">
                  <p:embed/>
                  <p:pic>
                    <p:nvPicPr>
                      <p:cNvPr id="1480714" name="Object 10">
                        <a:extLst>
                          <a:ext uri="{FF2B5EF4-FFF2-40B4-BE49-F238E27FC236}">
                            <a16:creationId xmlns:a16="http://schemas.microsoft.com/office/drawing/2014/main" id="{240A1898-7200-4F66-89A6-0580FFCB20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49275"/>
                        <a:ext cx="7658100" cy="216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0715" name="Rectangle 11">
            <a:extLst>
              <a:ext uri="{FF2B5EF4-FFF2-40B4-BE49-F238E27FC236}">
                <a16:creationId xmlns:a16="http://schemas.microsoft.com/office/drawing/2014/main" id="{8F0C1F52-C120-4628-B54F-3F3981BD356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3443286"/>
            <a:ext cx="8594601" cy="3054351"/>
          </a:xfrm>
        </p:spPr>
        <p:txBody>
          <a:bodyPr/>
          <a:lstStyle/>
          <a:p>
            <a:pPr indent="-228600" eaLnBrk="1" hangingPunct="1">
              <a:lnSpc>
                <a:spcPct val="90000"/>
              </a:lnSpc>
            </a:pPr>
            <a:r>
              <a:rPr lang="el-GR" altLang="el-GR" dirty="0">
                <a:solidFill>
                  <a:srgbClr val="3333CC"/>
                </a:solidFill>
              </a:rPr>
              <a:t>Αν </a:t>
            </a:r>
            <a:r>
              <a:rPr lang="el-GR" altLang="el-GR" i="1" dirty="0" err="1">
                <a:solidFill>
                  <a:srgbClr val="3333CC"/>
                </a:solidFill>
              </a:rPr>
              <a:t>t</a:t>
            </a:r>
            <a:r>
              <a:rPr lang="el-GR" altLang="el-GR" i="1" baseline="-25000" dirty="0" err="1">
                <a:solidFill>
                  <a:srgbClr val="3333CC"/>
                </a:solidFill>
              </a:rPr>
              <a:t>nonoverlap</a:t>
            </a:r>
            <a:r>
              <a:rPr lang="el-GR" altLang="el-GR" i="1" dirty="0">
                <a:solidFill>
                  <a:srgbClr val="3333CC"/>
                </a:solidFill>
              </a:rPr>
              <a:t> </a:t>
            </a:r>
            <a:r>
              <a:rPr lang="el-GR" altLang="el-GR" dirty="0">
                <a:solidFill>
                  <a:srgbClr val="3333CC"/>
                </a:solidFill>
              </a:rPr>
              <a:t>είναι</a:t>
            </a:r>
            <a:r>
              <a:rPr lang="el-GR" altLang="el-GR" i="1" dirty="0">
                <a:solidFill>
                  <a:srgbClr val="3333CC"/>
                </a:solidFill>
              </a:rPr>
              <a:t> </a:t>
            </a:r>
            <a:r>
              <a:rPr lang="el-GR" altLang="el-GR" dirty="0">
                <a:solidFill>
                  <a:srgbClr val="3333CC"/>
                </a:solidFill>
              </a:rPr>
              <a:t>ικανοποιητικά μεγάλο τότε η αποτυχία χρόνου συγκράτησης μπορεί να αποφευχθεί τελείως</a:t>
            </a:r>
          </a:p>
          <a:p>
            <a:pPr indent="-228600" eaLnBrk="1" hangingPunct="1">
              <a:lnSpc>
                <a:spcPct val="90000"/>
              </a:lnSpc>
            </a:pPr>
            <a:endParaRPr lang="en-US" altLang="el-GR" sz="1400" dirty="0"/>
          </a:p>
          <a:p>
            <a:pPr indent="-228600" eaLnBrk="1" hangingPunct="1">
              <a:lnSpc>
                <a:spcPct val="90000"/>
              </a:lnSpc>
            </a:pPr>
            <a:r>
              <a:rPr lang="el-GR" altLang="el-GR" dirty="0">
                <a:solidFill>
                  <a:srgbClr val="3333CC"/>
                </a:solidFill>
              </a:rPr>
              <a:t>Η παραγωγή και η διανομή ρολογιών με επικάλυψη είναι πολύ δύσκολη σε μεγάλες ταχύτητες</a:t>
            </a:r>
          </a:p>
          <a:p>
            <a:pPr lvl="1" eaLnBrk="1" hangingPunct="1">
              <a:lnSpc>
                <a:spcPct val="70000"/>
              </a:lnSpc>
            </a:pPr>
            <a:r>
              <a:rPr lang="el-GR" altLang="el-GR" dirty="0"/>
              <a:t>Χρήση του ρολογιού και του συμπληρωματικό του</a:t>
            </a:r>
          </a:p>
          <a:p>
            <a:pPr lvl="1" eaLnBrk="1" hangingPunct="1">
              <a:lnSpc>
                <a:spcPct val="70000"/>
              </a:lnSpc>
            </a:pPr>
            <a:r>
              <a:rPr lang="el-GR" altLang="el-GR" i="1" dirty="0" err="1"/>
              <a:t>t</a:t>
            </a:r>
            <a:r>
              <a:rPr lang="el-GR" altLang="el-GR" i="1" baseline="-25000" dirty="0" err="1"/>
              <a:t>nonoverlap</a:t>
            </a:r>
            <a:r>
              <a:rPr lang="el-GR" altLang="el-GR" dirty="0"/>
              <a:t>= 0 =&gt; ίδιο περιορισμός της καθυστέρηση για </a:t>
            </a:r>
            <a:r>
              <a:rPr lang="en-US" altLang="el-GR" dirty="0"/>
              <a:t>latches &amp; F/Fs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20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97B7105-C47A-4DB2-8655-E3B5DD9069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47900"/>
              </p:ext>
            </p:extLst>
          </p:nvPr>
        </p:nvGraphicFramePr>
        <p:xfrm>
          <a:off x="2921000" y="2832894"/>
          <a:ext cx="31702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0036" imgH="446776" progId="Equation.DSMT4">
                  <p:embed/>
                </p:oleObj>
              </mc:Choice>
              <mc:Fallback>
                <p:oleObj name="Equation" r:id="rId5" imgW="3170036" imgH="446776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97B7105-C47A-4DB2-8655-E3B5DD906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1000" y="2832894"/>
                        <a:ext cx="3170237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21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14807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0714" grpId="0" build="p"/>
      <p:bldP spid="148071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>
            <a:extLst>
              <a:ext uri="{FF2B5EF4-FFF2-40B4-BE49-F238E27FC236}">
                <a16:creationId xmlns:a16="http://schemas.microsoft.com/office/drawing/2014/main" id="{75143D1B-D541-4BFF-9A23-4B8274BD50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Rectangle 13">
            <a:extLst>
              <a:ext uri="{FF2B5EF4-FFF2-40B4-BE49-F238E27FC236}">
                <a16:creationId xmlns:a16="http://schemas.microsoft.com/office/drawing/2014/main" id="{C35E3EDE-6070-43E9-9780-3EE76838A7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1C8694B-A182-4709-8FAB-719C9C089AD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Slide Number Placeholder 5">
            <a:extLst>
              <a:ext uri="{FF2B5EF4-FFF2-40B4-BE49-F238E27FC236}">
                <a16:creationId xmlns:a16="http://schemas.microsoft.com/office/drawing/2014/main" id="{67EF264D-9302-4FA3-9EDC-234C995E1447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BEA12C8-3C0A-4FAD-86C8-7A1AC812DC79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AutoShape 2">
            <a:extLst>
              <a:ext uri="{FF2B5EF4-FFF2-40B4-BE49-F238E27FC236}">
                <a16:creationId xmlns:a16="http://schemas.microsoft.com/office/drawing/2014/main" id="{9027F4EE-0502-4E13-8902-52FEE91A8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/>
              <a:t>Min-Delay: 2-Phase Latches</a:t>
            </a:r>
            <a:r>
              <a:rPr lang="el-GR" altLang="el-GR" dirty="0"/>
              <a:t> (3/3)</a:t>
            </a:r>
            <a:endParaRPr lang="en-US" altLang="el-GR" dirty="0"/>
          </a:p>
        </p:txBody>
      </p:sp>
      <p:graphicFrame>
        <p:nvGraphicFramePr>
          <p:cNvPr id="1480714" name="Object 10">
            <a:extLst>
              <a:ext uri="{FF2B5EF4-FFF2-40B4-BE49-F238E27FC236}">
                <a16:creationId xmlns:a16="http://schemas.microsoft.com/office/drawing/2014/main" id="{240A1898-7200-4F66-89A6-0580FFCB2011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116013" y="503238"/>
          <a:ext cx="7658100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956663" imgH="1459411" progId="Visio.Drawing.11">
                  <p:embed/>
                </p:oleObj>
              </mc:Choice>
              <mc:Fallback>
                <p:oleObj name="Visio" r:id="rId3" imgW="5956663" imgH="1459411" progId="Visio.Drawing.11">
                  <p:embed/>
                  <p:pic>
                    <p:nvPicPr>
                      <p:cNvPr id="1480714" name="Object 10">
                        <a:extLst>
                          <a:ext uri="{FF2B5EF4-FFF2-40B4-BE49-F238E27FC236}">
                            <a16:creationId xmlns:a16="http://schemas.microsoft.com/office/drawing/2014/main" id="{240A1898-7200-4F66-89A6-0580FFCB20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03238"/>
                        <a:ext cx="7658100" cy="216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0715" name="Rectangle 11">
            <a:extLst>
              <a:ext uri="{FF2B5EF4-FFF2-40B4-BE49-F238E27FC236}">
                <a16:creationId xmlns:a16="http://schemas.microsoft.com/office/drawing/2014/main" id="{8F0C1F52-C120-4628-B54F-3F3981BD356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3733800"/>
            <a:ext cx="8640638" cy="2647949"/>
          </a:xfrm>
        </p:spPr>
        <p:txBody>
          <a:bodyPr/>
          <a:lstStyle/>
          <a:p>
            <a:pPr indent="-228600" eaLnBrk="1" hangingPunct="1">
              <a:lnSpc>
                <a:spcPct val="90000"/>
              </a:lnSpc>
            </a:pPr>
            <a:r>
              <a:rPr lang="el-GR" altLang="el-GR" dirty="0">
                <a:solidFill>
                  <a:srgbClr val="A50021"/>
                </a:solidFill>
              </a:rPr>
              <a:t>Παράδοξο</a:t>
            </a:r>
            <a:r>
              <a:rPr lang="el-GR" altLang="el-GR" dirty="0"/>
              <a:t>. </a:t>
            </a:r>
            <a:r>
              <a:rPr lang="el-GR" altLang="el-GR" dirty="0">
                <a:solidFill>
                  <a:srgbClr val="3333CC"/>
                </a:solidFill>
              </a:rPr>
              <a:t>Ο περιορισμός καθυστέρησης ισχύει για κάθε φάση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l-GR" altLang="el-GR" dirty="0">
                <a:solidFill>
                  <a:srgbClr val="3333CC"/>
                </a:solidFill>
              </a:rPr>
              <a:t> Τα συστήματα με </a:t>
            </a:r>
            <a:r>
              <a:rPr lang="en-US" altLang="el-GR" dirty="0">
                <a:solidFill>
                  <a:srgbClr val="3333CC"/>
                </a:solidFill>
              </a:rPr>
              <a:t>latches</a:t>
            </a:r>
            <a:r>
              <a:rPr lang="el-GR" altLang="el-GR" dirty="0">
                <a:solidFill>
                  <a:srgbClr val="3333CC"/>
                </a:solidFill>
              </a:rPr>
              <a:t>, συγκρινόμενα με τα αυτά με </a:t>
            </a:r>
            <a:r>
              <a:rPr lang="en-US" altLang="el-GR" dirty="0">
                <a:solidFill>
                  <a:srgbClr val="3333CC"/>
                </a:solidFill>
              </a:rPr>
              <a:t>F/Fs</a:t>
            </a:r>
            <a:r>
              <a:rPr lang="el-GR" altLang="el-GR" dirty="0">
                <a:solidFill>
                  <a:srgbClr val="3333CC"/>
                </a:solidFill>
              </a:rPr>
              <a:t>, φαίνεται να απαιτούν διπλάσια από τη συνολική καθυστέρηση</a:t>
            </a:r>
          </a:p>
          <a:p>
            <a:pPr lvl="1" eaLnBrk="1" hangingPunct="1">
              <a:lnSpc>
                <a:spcPct val="70000"/>
              </a:lnSpc>
            </a:pPr>
            <a:r>
              <a:rPr lang="el-GR" altLang="el-GR" dirty="0"/>
              <a:t>Όμως, τα </a:t>
            </a:r>
            <a:r>
              <a:rPr lang="en-US" altLang="el-GR" dirty="0"/>
              <a:t>F/Fs</a:t>
            </a:r>
            <a:r>
              <a:rPr lang="el-GR" altLang="el-GR" dirty="0"/>
              <a:t> συνήθως υλοποιούνται από ένα ζεύγος </a:t>
            </a:r>
            <a:r>
              <a:rPr lang="en-US" altLang="el-GR" dirty="0"/>
              <a:t>laches</a:t>
            </a:r>
            <a:endParaRPr lang="el-GR" altLang="el-GR" dirty="0"/>
          </a:p>
          <a:p>
            <a:pPr indent="-228600" eaLnBrk="1" hangingPunct="1">
              <a:lnSpc>
                <a:spcPct val="90000"/>
              </a:lnSpc>
            </a:pPr>
            <a:r>
              <a:rPr lang="el-GR" altLang="el-GR" dirty="0"/>
              <a:t> </a:t>
            </a:r>
            <a:r>
              <a:rPr lang="el-GR" altLang="el-GR" dirty="0">
                <a:solidFill>
                  <a:srgbClr val="C00000"/>
                </a:solidFill>
              </a:rPr>
              <a:t>Επίλυση</a:t>
            </a:r>
            <a:r>
              <a:rPr lang="el-GR" altLang="el-GR" dirty="0"/>
              <a:t>: </a:t>
            </a:r>
            <a:r>
              <a:rPr lang="el-GR" altLang="el-GR" dirty="0">
                <a:solidFill>
                  <a:srgbClr val="3333CC"/>
                </a:solidFill>
              </a:rPr>
              <a:t>Το </a:t>
            </a:r>
            <a:r>
              <a:rPr lang="en-US" altLang="el-GR" dirty="0">
                <a:solidFill>
                  <a:srgbClr val="3333CC"/>
                </a:solidFill>
              </a:rPr>
              <a:t>F/F </a:t>
            </a:r>
            <a:r>
              <a:rPr lang="el-GR" altLang="el-GR" dirty="0">
                <a:solidFill>
                  <a:srgbClr val="3333CC"/>
                </a:solidFill>
              </a:rPr>
              <a:t>έχει μια εσωτερική ανταγωνιστική κατάσταση ανάμεσα στους δύο </a:t>
            </a:r>
            <a:r>
              <a:rPr lang="el-GR" altLang="el-GR" dirty="0" err="1">
                <a:solidFill>
                  <a:srgbClr val="3333CC"/>
                </a:solidFill>
              </a:rPr>
              <a:t>μανδαλωτές</a:t>
            </a:r>
            <a:r>
              <a:rPr lang="el-GR" altLang="el-GR" dirty="0">
                <a:solidFill>
                  <a:srgbClr val="3333CC"/>
                </a:solidFill>
              </a:rPr>
              <a:t> </a:t>
            </a:r>
          </a:p>
          <a:p>
            <a:pPr lvl="1" eaLnBrk="1" hangingPunct="1">
              <a:lnSpc>
                <a:spcPct val="70000"/>
              </a:lnSpc>
            </a:pPr>
            <a:r>
              <a:rPr lang="el-GR" altLang="el-GR" dirty="0"/>
              <a:t>Το </a:t>
            </a:r>
            <a:r>
              <a:rPr lang="en-US" altLang="el-GR" dirty="0"/>
              <a:t>F/F</a:t>
            </a:r>
            <a:r>
              <a:rPr lang="el-GR" altLang="el-GR" dirty="0"/>
              <a:t> πρέπει να σχεδιαστεί με προσοχή ώστε να λειτουργεί αξιόπιστα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97B7105-C47A-4DB2-8655-E3B5DD9069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216939"/>
              </p:ext>
            </p:extLst>
          </p:nvPr>
        </p:nvGraphicFramePr>
        <p:xfrm>
          <a:off x="2921000" y="2867025"/>
          <a:ext cx="31702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0036" imgH="446776" progId="Equation.DSMT4">
                  <p:embed/>
                </p:oleObj>
              </mc:Choice>
              <mc:Fallback>
                <p:oleObj name="Equation" r:id="rId5" imgW="3170036" imgH="446776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97B7105-C47A-4DB2-8655-E3B5DD906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1000" y="2867025"/>
                        <a:ext cx="3170237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192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14807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0714" grpId="0" build="p"/>
      <p:bldP spid="148071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2">
            <a:extLst>
              <a:ext uri="{FF2B5EF4-FFF2-40B4-BE49-F238E27FC236}">
                <a16:creationId xmlns:a16="http://schemas.microsoft.com/office/drawing/2014/main" id="{CEC6F0BC-DBC2-4FB3-AA9A-CBE6E6A921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 dirty="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 dirty="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 dirty="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Rectangle 13">
            <a:extLst>
              <a:ext uri="{FF2B5EF4-FFF2-40B4-BE49-F238E27FC236}">
                <a16:creationId xmlns:a16="http://schemas.microsoft.com/office/drawing/2014/main" id="{1826B68F-D188-4451-9C8C-D9D592AE98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C62B4E2-9C14-4349-95B4-E7E39E31374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6085" name="Slide Number Placeholder 5">
            <a:extLst>
              <a:ext uri="{FF2B5EF4-FFF2-40B4-BE49-F238E27FC236}">
                <a16:creationId xmlns:a16="http://schemas.microsoft.com/office/drawing/2014/main" id="{04F27CD6-3D68-488D-BD3B-83C48F06100A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05BB9D4-6671-473E-9DA8-85BEEF37CF0A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6086" name="AutoShape 2">
            <a:extLst>
              <a:ext uri="{FF2B5EF4-FFF2-40B4-BE49-F238E27FC236}">
                <a16:creationId xmlns:a16="http://schemas.microsoft.com/office/drawing/2014/main" id="{0650B577-D78F-44D2-99A5-2EA5D0541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Min-Delay: Pulsed Latches</a:t>
            </a:r>
          </a:p>
        </p:txBody>
      </p:sp>
      <p:sp>
        <p:nvSpPr>
          <p:cNvPr id="1482760" name="Rectangle 8">
            <a:extLst>
              <a:ext uri="{FF2B5EF4-FFF2-40B4-BE49-F238E27FC236}">
                <a16:creationId xmlns:a16="http://schemas.microsoft.com/office/drawing/2014/main" id="{947D6CEE-92C4-4780-8538-F76C243FDBC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07504" y="3644900"/>
            <a:ext cx="8857109" cy="2549525"/>
          </a:xfrm>
        </p:spPr>
        <p:txBody>
          <a:bodyPr/>
          <a:lstStyle/>
          <a:p>
            <a:pPr indent="-228600" eaLnBrk="1" hangingPunct="1"/>
            <a:r>
              <a:rPr lang="el-GR" altLang="el-GR" dirty="0">
                <a:solidFill>
                  <a:srgbClr val="3333CC"/>
                </a:solidFill>
              </a:rPr>
              <a:t>Τα δεδομένα διαδίδονται μέσου του </a:t>
            </a:r>
            <a:r>
              <a:rPr lang="en-US" altLang="el-GR" dirty="0">
                <a:solidFill>
                  <a:srgbClr val="3333CC"/>
                </a:solidFill>
              </a:rPr>
              <a:t>latch</a:t>
            </a:r>
            <a:r>
              <a:rPr lang="el-GR" altLang="el-GR" dirty="0">
                <a:solidFill>
                  <a:srgbClr val="3333CC"/>
                </a:solidFill>
              </a:rPr>
              <a:t> στην ανερχόμενη ακμή του παλμού</a:t>
            </a:r>
          </a:p>
          <a:p>
            <a:pPr indent="-228600" eaLnBrk="1" hangingPunct="1"/>
            <a:r>
              <a:rPr lang="el-GR" altLang="el-GR" dirty="0">
                <a:solidFill>
                  <a:srgbClr val="3333CC"/>
                </a:solidFill>
              </a:rPr>
              <a:t>Θα πρέπει να συγκρατηθούν μέχρις ότου περάσει η κατερχόμενη ακμή </a:t>
            </a:r>
          </a:p>
          <a:p>
            <a:pPr indent="-228600" eaLnBrk="1" hangingPunct="1"/>
            <a:r>
              <a:rPr lang="el-GR" altLang="el-GR" dirty="0">
                <a:solidFill>
                  <a:srgbClr val="3333CC"/>
                </a:solidFill>
              </a:rPr>
              <a:t>Έτσι, το πλάτος του παλμού αυξάνει το χρόνο συγκράτησης του παλμικού </a:t>
            </a:r>
            <a:r>
              <a:rPr lang="el-GR" altLang="el-GR" dirty="0" err="1">
                <a:solidFill>
                  <a:srgbClr val="3333CC"/>
                </a:solidFill>
              </a:rPr>
              <a:t>μανδαλωτή</a:t>
            </a:r>
            <a:r>
              <a:rPr lang="el-GR" altLang="el-GR" dirty="0">
                <a:solidFill>
                  <a:srgbClr val="3333CC"/>
                </a:solidFill>
              </a:rPr>
              <a:t> συγκρινόμενο με το </a:t>
            </a:r>
            <a:r>
              <a:rPr lang="en-US" altLang="el-GR" dirty="0">
                <a:solidFill>
                  <a:srgbClr val="3333CC"/>
                </a:solidFill>
              </a:rPr>
              <a:t>F/F</a:t>
            </a:r>
            <a:r>
              <a:rPr lang="el-GR" altLang="el-GR" dirty="0">
                <a:solidFill>
                  <a:srgbClr val="3333CC"/>
                </a:solidFill>
              </a:rPr>
              <a:t> </a:t>
            </a:r>
          </a:p>
          <a:p>
            <a:pPr marL="0" indent="180975" eaLnBrk="1" hangingPunct="1"/>
            <a:endParaRPr lang="el-GR" altLang="el-GR" dirty="0"/>
          </a:p>
        </p:txBody>
      </p:sp>
      <p:graphicFrame>
        <p:nvGraphicFramePr>
          <p:cNvPr id="1482759" name="Object 7">
            <a:extLst>
              <a:ext uri="{FF2B5EF4-FFF2-40B4-BE49-F238E27FC236}">
                <a16:creationId xmlns:a16="http://schemas.microsoft.com/office/drawing/2014/main" id="{99D27EE7-0641-4CFA-9FC2-0733D554F648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34619594"/>
              </p:ext>
            </p:extLst>
          </p:nvPr>
        </p:nvGraphicFramePr>
        <p:xfrm>
          <a:off x="912813" y="836712"/>
          <a:ext cx="7775575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081089" imgH="1424214" progId="Visio.Drawing.11">
                  <p:embed/>
                </p:oleObj>
              </mc:Choice>
              <mc:Fallback>
                <p:oleObj name="Visio" r:id="rId3" imgW="5081089" imgH="1424214" progId="Visio.Drawing.11">
                  <p:embed/>
                  <p:pic>
                    <p:nvPicPr>
                      <p:cNvPr id="1482759" name="Object 7">
                        <a:extLst>
                          <a:ext uri="{FF2B5EF4-FFF2-40B4-BE49-F238E27FC236}">
                            <a16:creationId xmlns:a16="http://schemas.microsoft.com/office/drawing/2014/main" id="{99D27EE7-0641-4CFA-9FC2-0733D554F6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836712"/>
                        <a:ext cx="7775575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2768" name="Object 16">
            <a:extLst>
              <a:ext uri="{FF2B5EF4-FFF2-40B4-BE49-F238E27FC236}">
                <a16:creationId xmlns:a16="http://schemas.microsoft.com/office/drawing/2014/main" id="{2C924FE3-04AF-47B4-B40E-86442470EE88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7382926"/>
              </p:ext>
            </p:extLst>
          </p:nvPr>
        </p:nvGraphicFramePr>
        <p:xfrm>
          <a:off x="5940152" y="5373216"/>
          <a:ext cx="2376413" cy="486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588" imgH="241195" progId="Equation.DSMT4">
                  <p:embed/>
                </p:oleObj>
              </mc:Choice>
              <mc:Fallback>
                <p:oleObj name="Equation" r:id="rId5" imgW="1180588" imgH="241195" progId="Equation.DSMT4">
                  <p:embed/>
                  <p:pic>
                    <p:nvPicPr>
                      <p:cNvPr id="1482768" name="Object 16">
                        <a:extLst>
                          <a:ext uri="{FF2B5EF4-FFF2-40B4-BE49-F238E27FC236}">
                            <a16:creationId xmlns:a16="http://schemas.microsoft.com/office/drawing/2014/main" id="{2C924FE3-04AF-47B4-B40E-86442470EE8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5373216"/>
                        <a:ext cx="2376413" cy="486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827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2760" grpId="0" build="p"/>
      <p:bldP spid="14827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B98111CD-23E1-4BE6-A34A-FD38BD8E66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13">
            <a:extLst>
              <a:ext uri="{FF2B5EF4-FFF2-40B4-BE49-F238E27FC236}">
                <a16:creationId xmlns:a16="http://schemas.microsoft.com/office/drawing/2014/main" id="{2A3CEC10-907B-4D8B-ADE9-D4D1B40E83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9AA5B2E-67CE-4093-98D8-503E5018483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8132" name="Slide Number Placeholder 4">
            <a:extLst>
              <a:ext uri="{FF2B5EF4-FFF2-40B4-BE49-F238E27FC236}">
                <a16:creationId xmlns:a16="http://schemas.microsoft.com/office/drawing/2014/main" id="{18124778-9212-400D-BAF5-651F44BA7774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464FB1A-0454-4B78-B267-6CE4E7850922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8133" name="AutoShape 2">
            <a:extLst>
              <a:ext uri="{FF2B5EF4-FFF2-40B4-BE49-F238E27FC236}">
                <a16:creationId xmlns:a16="http://schemas.microsoft.com/office/drawing/2014/main" id="{BA0BA59C-F6B4-401E-BD85-105B952C5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9011" name="Rectangle 3">
            <a:extLst>
              <a:ext uri="{FF2B5EF4-FFF2-40B4-BE49-F238E27FC236}">
                <a16:creationId xmlns:a16="http://schemas.microsoft.com/office/drawing/2014/main" id="{6FFFBCA4-EBB3-494C-9972-39AF623F4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-228600" eaLnBrk="1" hangingPunct="1"/>
            <a:r>
              <a:rPr lang="el-GR" altLang="el-GR" sz="2400" dirty="0">
                <a:solidFill>
                  <a:srgbClr val="3333CC"/>
                </a:solidFill>
              </a:rPr>
              <a:t>Ακολουθιακή Λογική – Βασικές Έννοιες</a:t>
            </a:r>
          </a:p>
          <a:p>
            <a:pPr indent="-228600" eaLnBrk="1" hangingPunct="1"/>
            <a:r>
              <a:rPr lang="el-GR" altLang="el-GR" sz="2400" dirty="0">
                <a:solidFill>
                  <a:srgbClr val="3333CC"/>
                </a:solidFill>
              </a:rPr>
              <a:t>Μέθοδοι Χρονικής Ακολουθίας</a:t>
            </a:r>
          </a:p>
          <a:p>
            <a:pPr indent="-228600" eaLnBrk="1" hangingPunct="1"/>
            <a:r>
              <a:rPr lang="el-GR" altLang="el-GR" sz="2400" dirty="0">
                <a:solidFill>
                  <a:srgbClr val="3333CC"/>
                </a:solidFill>
              </a:rPr>
              <a:t>Διαγράμματα Χρονισμού</a:t>
            </a:r>
            <a:endParaRPr lang="en-US" altLang="el-GR" sz="2400" dirty="0">
              <a:solidFill>
                <a:srgbClr val="3333CC"/>
              </a:solidFill>
            </a:endParaRPr>
          </a:p>
          <a:p>
            <a:pPr indent="-228600" eaLnBrk="1" hangingPunct="1"/>
            <a:r>
              <a:rPr lang="en-US" altLang="el-GR" sz="2400" dirty="0">
                <a:solidFill>
                  <a:srgbClr val="3333CC"/>
                </a:solidFill>
              </a:rPr>
              <a:t>Max and Min-Delay</a:t>
            </a:r>
            <a:r>
              <a:rPr lang="el-GR" altLang="el-GR" sz="2400" dirty="0">
                <a:solidFill>
                  <a:srgbClr val="3333CC"/>
                </a:solidFill>
              </a:rPr>
              <a:t> Περιορισμοί</a:t>
            </a:r>
            <a:endParaRPr lang="en-US" altLang="el-GR" sz="2400" dirty="0">
              <a:solidFill>
                <a:srgbClr val="3333CC"/>
              </a:solidFill>
            </a:endParaRPr>
          </a:p>
          <a:p>
            <a:pPr indent="-228600" eaLnBrk="1" hangingPunct="1"/>
            <a:r>
              <a:rPr lang="el-GR" altLang="el-GR" sz="2400" dirty="0">
                <a:solidFill>
                  <a:srgbClr val="C00000"/>
                </a:solidFill>
              </a:rPr>
              <a:t>Δανεισμός Χρόνου (</a:t>
            </a:r>
            <a:r>
              <a:rPr lang="en-US" altLang="el-GR" sz="2400" dirty="0">
                <a:solidFill>
                  <a:srgbClr val="C00000"/>
                </a:solidFill>
              </a:rPr>
              <a:t>Time Borrowing</a:t>
            </a:r>
            <a:r>
              <a:rPr lang="el-GR" altLang="el-GR" sz="2400" dirty="0">
                <a:solidFill>
                  <a:srgbClr val="C00000"/>
                </a:solidFill>
              </a:rPr>
              <a:t>)</a:t>
            </a:r>
          </a:p>
          <a:p>
            <a:pPr indent="-228600" eaLnBrk="1" hangingPunct="1"/>
            <a:r>
              <a:rPr lang="el-GR" altLang="el-GR" sz="2400" dirty="0">
                <a:solidFill>
                  <a:srgbClr val="3333CC"/>
                </a:solidFill>
              </a:rPr>
              <a:t>Απόκλιση Ρολογιού (</a:t>
            </a:r>
            <a:r>
              <a:rPr lang="en-US" altLang="el-GR" sz="2400" dirty="0">
                <a:solidFill>
                  <a:srgbClr val="3333CC"/>
                </a:solidFill>
              </a:rPr>
              <a:t>Clock Skew</a:t>
            </a:r>
            <a:r>
              <a:rPr lang="el-GR" altLang="el-GR" sz="2400" dirty="0">
                <a:solidFill>
                  <a:srgbClr val="3333CC"/>
                </a:solidFill>
              </a:rPr>
              <a:t>)</a:t>
            </a:r>
            <a:endParaRPr lang="en-US" altLang="el-GR" sz="2400" dirty="0">
              <a:solidFill>
                <a:srgbClr val="3333CC"/>
              </a:solidFill>
            </a:endParaRPr>
          </a:p>
          <a:p>
            <a:pPr indent="-228600" eaLnBrk="1" hangingPunct="1"/>
            <a:r>
              <a:rPr lang="el-GR" altLang="el-GR" sz="2400" dirty="0">
                <a:solidFill>
                  <a:srgbClr val="3333CC"/>
                </a:solidFill>
              </a:rPr>
              <a:t>Σχεδιασμός Ακολουθιακών Στοιχείων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9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>
            <a:extLst>
              <a:ext uri="{FF2B5EF4-FFF2-40B4-BE49-F238E27FC236}">
                <a16:creationId xmlns:a16="http://schemas.microsoft.com/office/drawing/2014/main" id="{3ACD8B50-EC01-410D-BE0C-B2223D193B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Rectangle 13">
            <a:extLst>
              <a:ext uri="{FF2B5EF4-FFF2-40B4-BE49-F238E27FC236}">
                <a16:creationId xmlns:a16="http://schemas.microsoft.com/office/drawing/2014/main" id="{E5383706-0B74-4933-BAD3-7834134E25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3C31A3-318A-42A6-AF42-654252ACEB2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5144910E-C49B-4A21-82BA-F2ED0FAB6CAC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BC62056-A3F1-45AB-8B8A-A60A4FDD1F43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AutoShape 2">
            <a:extLst>
              <a:ext uri="{FF2B5EF4-FFF2-40B4-BE49-F238E27FC236}">
                <a16:creationId xmlns:a16="http://schemas.microsoft.com/office/drawing/2014/main" id="{211569C2-0311-4D92-94D3-DED9FAA4C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Ακολουθιακή Λογική – Βασικές Έννοιες (1/2)</a:t>
            </a:r>
            <a:endParaRPr lang="en-US" altLang="el-GR" dirty="0"/>
          </a:p>
        </p:txBody>
      </p:sp>
      <p:sp>
        <p:nvSpPr>
          <p:cNvPr id="1352707" name="Rectangle 3">
            <a:extLst>
              <a:ext uri="{FF2B5EF4-FFF2-40B4-BE49-F238E27FC236}">
                <a16:creationId xmlns:a16="http://schemas.microsoft.com/office/drawing/2014/main" id="{8FF57B56-5D58-496D-822B-111F0D487A0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677863"/>
            <a:ext cx="8640638" cy="4119562"/>
          </a:xfrm>
        </p:spPr>
        <p:txBody>
          <a:bodyPr/>
          <a:lstStyle/>
          <a:p>
            <a:pPr marL="0" indent="180975" eaLnBrk="1" hangingPunct="1"/>
            <a:r>
              <a:rPr lang="el-GR" altLang="el-GR" sz="2400" dirty="0">
                <a:solidFill>
                  <a:srgbClr val="0000CC"/>
                </a:solidFill>
              </a:rPr>
              <a:t>Συνδυαστική λογική</a:t>
            </a:r>
          </a:p>
          <a:p>
            <a:pPr marL="457200" lvl="1" indent="-96838" eaLnBrk="1" hangingPunct="1"/>
            <a:r>
              <a:rPr lang="el-GR" altLang="el-GR" sz="2400" dirty="0"/>
              <a:t> </a:t>
            </a:r>
            <a:r>
              <a:rPr lang="el-GR" altLang="el-GR" sz="2200" dirty="0"/>
              <a:t>Η τιμή της εξόδου εξαρτάται από τις τρέχουσες τιμές των εισόδων</a:t>
            </a:r>
          </a:p>
          <a:p>
            <a:pPr marL="457200" lvl="1" indent="-96838" eaLnBrk="1" hangingPunct="1"/>
            <a:r>
              <a:rPr lang="el-GR" altLang="el-GR" sz="2200" dirty="0"/>
              <a:t> Κάθε αλλαγή της εισόδου ενεργοποιεί την έξοδο</a:t>
            </a:r>
          </a:p>
          <a:p>
            <a:pPr marL="0" indent="180975" eaLnBrk="1" hangingPunct="1"/>
            <a:r>
              <a:rPr lang="el-GR" altLang="el-GR" sz="2400" dirty="0">
                <a:solidFill>
                  <a:srgbClr val="0000CC"/>
                </a:solidFill>
              </a:rPr>
              <a:t>Ακολουθιακή λογική</a:t>
            </a:r>
          </a:p>
          <a:p>
            <a:pPr marL="457200" lvl="1" indent="-96838" eaLnBrk="1" hangingPunct="1"/>
            <a:r>
              <a:rPr lang="el-GR" altLang="el-GR" sz="2400" dirty="0"/>
              <a:t> </a:t>
            </a:r>
            <a:r>
              <a:rPr lang="el-GR" altLang="el-GR" sz="2200" dirty="0"/>
              <a:t>Κυκλώματα καταστάσεων. Η έξοδος εξαρτάται από τις τρέχουσες &amp; προηγούμενη κατάσταση</a:t>
            </a:r>
          </a:p>
          <a:p>
            <a:pPr marL="457200" lvl="1" indent="-96838" eaLnBrk="1" hangingPunct="1"/>
            <a:r>
              <a:rPr lang="el-GR" altLang="el-GR" sz="2200" dirty="0"/>
              <a:t> Η έξοδος αλλάζει μία φορά στην περίοδο του ρολογιού</a:t>
            </a:r>
          </a:p>
          <a:p>
            <a:pPr marL="257175" indent="-257175" eaLnBrk="1" hangingPunct="1"/>
            <a:r>
              <a:rPr lang="el-GR" altLang="el-GR" sz="2600" dirty="0">
                <a:solidFill>
                  <a:srgbClr val="0000CC"/>
                </a:solidFill>
              </a:rPr>
              <a:t> Παραδείγματα: </a:t>
            </a:r>
          </a:p>
          <a:p>
            <a:pPr marL="457200" lvl="1" indent="-96838" eaLnBrk="1" hangingPunct="1"/>
            <a:r>
              <a:rPr lang="el-GR" altLang="el-GR" sz="2200" dirty="0"/>
              <a:t> </a:t>
            </a:r>
            <a:r>
              <a:rPr lang="en-US" altLang="el-GR" sz="2200" dirty="0"/>
              <a:t>Finite State Machines </a:t>
            </a:r>
            <a:endParaRPr lang="el-GR" altLang="el-GR" sz="2200" dirty="0"/>
          </a:p>
          <a:p>
            <a:pPr marL="457200" lvl="1" indent="-96838" eaLnBrk="1" hangingPunct="1"/>
            <a:r>
              <a:rPr lang="el-GR" altLang="el-GR" sz="2200" dirty="0"/>
              <a:t> Κυκλώματα</a:t>
            </a:r>
            <a:r>
              <a:rPr lang="en-US" altLang="el-GR" sz="2200" dirty="0"/>
              <a:t> </a:t>
            </a:r>
            <a:r>
              <a:rPr lang="el-GR" altLang="el-GR" sz="2200" dirty="0"/>
              <a:t>αλυσιδωτής επεξεργασίας (</a:t>
            </a:r>
            <a:r>
              <a:rPr lang="en-US" altLang="el-GR" sz="2200" dirty="0"/>
              <a:t>pipelined)</a:t>
            </a:r>
            <a:r>
              <a:rPr lang="el-GR" altLang="el-GR" sz="2200" dirty="0"/>
              <a:t> </a:t>
            </a:r>
          </a:p>
        </p:txBody>
      </p:sp>
      <p:graphicFrame>
        <p:nvGraphicFramePr>
          <p:cNvPr id="1352710" name="Object 6">
            <a:extLst>
              <a:ext uri="{FF2B5EF4-FFF2-40B4-BE49-F238E27FC236}">
                <a16:creationId xmlns:a16="http://schemas.microsoft.com/office/drawing/2014/main" id="{C9F274EA-2948-4AC9-AD2A-3D5B93F43B1A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0529039"/>
              </p:ext>
            </p:extLst>
          </p:nvPr>
        </p:nvGraphicFramePr>
        <p:xfrm>
          <a:off x="539750" y="4617244"/>
          <a:ext cx="8280400" cy="193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786526" imgH="1017860" progId="Visio.Drawing.6">
                  <p:embed/>
                </p:oleObj>
              </mc:Choice>
              <mc:Fallback>
                <p:oleObj name="VISIO" r:id="rId3" imgW="4786526" imgH="1017860" progId="Visio.Drawing.6">
                  <p:embed/>
                  <p:pic>
                    <p:nvPicPr>
                      <p:cNvPr id="1352710" name="Object 6">
                        <a:extLst>
                          <a:ext uri="{FF2B5EF4-FFF2-40B4-BE49-F238E27FC236}">
                            <a16:creationId xmlns:a16="http://schemas.microsoft.com/office/drawing/2014/main" id="{C9F274EA-2948-4AC9-AD2A-3D5B93F43B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617244"/>
                        <a:ext cx="8280400" cy="193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527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707" grpId="0" build="p"/>
      <p:bldP spid="13527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>
            <a:extLst>
              <a:ext uri="{FF2B5EF4-FFF2-40B4-BE49-F238E27FC236}">
                <a16:creationId xmlns:a16="http://schemas.microsoft.com/office/drawing/2014/main" id="{5E97156F-835F-4239-829A-EE8858EA52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Rectangle 13">
            <a:extLst>
              <a:ext uri="{FF2B5EF4-FFF2-40B4-BE49-F238E27FC236}">
                <a16:creationId xmlns:a16="http://schemas.microsoft.com/office/drawing/2014/main" id="{5A44A3FC-4746-49A5-95B2-396856BFC1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0004293-C78A-4839-9FD9-D6356757810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0180" name="Slide Number Placeholder 4">
            <a:extLst>
              <a:ext uri="{FF2B5EF4-FFF2-40B4-BE49-F238E27FC236}">
                <a16:creationId xmlns:a16="http://schemas.microsoft.com/office/drawing/2014/main" id="{3759DCB4-8E00-4A56-B0AA-3006315C4244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BF85B22-29E9-4DA5-8C39-F7F69728BC8D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0181" name="AutoShape 2">
            <a:extLst>
              <a:ext uri="{FF2B5EF4-FFF2-40B4-BE49-F238E27FC236}">
                <a16:creationId xmlns:a16="http://schemas.microsoft.com/office/drawing/2014/main" id="{66D27E7B-ADB8-4F13-8504-61BCADD09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Δανεισμός Χρόνου (</a:t>
            </a:r>
            <a:r>
              <a:rPr lang="en-US" altLang="el-GR"/>
              <a:t>Time Borrowing</a:t>
            </a:r>
            <a:r>
              <a:rPr lang="el-GR" altLang="el-GR"/>
              <a:t>) (1/2)</a:t>
            </a:r>
            <a:endParaRPr lang="en-US" altLang="el-GR"/>
          </a:p>
        </p:txBody>
      </p:sp>
      <p:sp>
        <p:nvSpPr>
          <p:cNvPr id="50182" name="Rectangle 3">
            <a:extLst>
              <a:ext uri="{FF2B5EF4-FFF2-40B4-BE49-F238E27FC236}">
                <a16:creationId xmlns:a16="http://schemas.microsoft.com/office/drawing/2014/main" id="{DDB292BD-98FC-436D-B67A-AAC8FFAA5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96300" cy="5545137"/>
          </a:xfrm>
        </p:spPr>
        <p:txBody>
          <a:bodyPr/>
          <a:lstStyle/>
          <a:p>
            <a:pPr marL="0" indent="180975" eaLnBrk="1" hangingPunct="1"/>
            <a:endParaRPr lang="el-GR" altLang="el-GR" sz="2400" b="1" dirty="0">
              <a:solidFill>
                <a:srgbClr val="3333CC"/>
              </a:solidFill>
            </a:endParaRPr>
          </a:p>
          <a:p>
            <a:pPr indent="-228600" eaLnBrk="1" hangingPunct="1"/>
            <a:r>
              <a:rPr lang="el-GR" altLang="el-GR" sz="2400" b="1" dirty="0">
                <a:solidFill>
                  <a:srgbClr val="3333CC"/>
                </a:solidFill>
              </a:rPr>
              <a:t>Σε συστήματα βασισμένα σε </a:t>
            </a:r>
            <a:r>
              <a:rPr lang="en-US" altLang="el-GR" sz="2400" b="1" dirty="0">
                <a:solidFill>
                  <a:srgbClr val="3333CC"/>
                </a:solidFill>
              </a:rPr>
              <a:t>F/Fs </a:t>
            </a:r>
          </a:p>
          <a:p>
            <a:pPr marL="198438" lvl="1" indent="180975" eaLnBrk="1" hangingPunct="1"/>
            <a:r>
              <a:rPr lang="el-GR" altLang="el-GR" sz="2200" dirty="0"/>
              <a:t>Τα δεδομένα διαβάζονται από το </a:t>
            </a:r>
            <a:r>
              <a:rPr lang="en-US" altLang="el-GR" sz="2200" dirty="0"/>
              <a:t>F/F </a:t>
            </a:r>
            <a:r>
              <a:rPr lang="el-GR" altLang="el-GR" sz="2200" dirty="0"/>
              <a:t>στην 1</a:t>
            </a:r>
            <a:r>
              <a:rPr lang="el-GR" altLang="el-GR" sz="2200" baseline="30000" dirty="0"/>
              <a:t>η</a:t>
            </a:r>
            <a:r>
              <a:rPr lang="el-GR" altLang="el-GR" sz="2200" dirty="0"/>
              <a:t> ανερχόμενη ακμή</a:t>
            </a:r>
          </a:p>
          <a:p>
            <a:pPr marL="198438" lvl="1" indent="180975" eaLnBrk="1" hangingPunct="1"/>
            <a:r>
              <a:rPr lang="el-GR" altLang="el-GR" dirty="0">
                <a:solidFill>
                  <a:srgbClr val="000000"/>
                </a:solidFill>
              </a:rPr>
              <a:t> Πρέπει να έχουν σταθεροποιηθεί (</a:t>
            </a:r>
            <a:r>
              <a:rPr lang="en-US" altLang="el-GR" dirty="0">
                <a:solidFill>
                  <a:srgbClr val="000000"/>
                </a:solidFill>
              </a:rPr>
              <a:t>setup time) </a:t>
            </a:r>
            <a:r>
              <a:rPr lang="el-GR" altLang="el-GR" dirty="0">
                <a:solidFill>
                  <a:srgbClr val="000000"/>
                </a:solidFill>
              </a:rPr>
              <a:t>πριν την επόμενη ακμή</a:t>
            </a:r>
          </a:p>
          <a:p>
            <a:pPr marL="0" indent="180975" eaLnBrk="1" hangingPunct="1"/>
            <a:endParaRPr lang="el-GR" altLang="el-GR" b="1" dirty="0">
              <a:solidFill>
                <a:srgbClr val="800000"/>
              </a:solidFill>
            </a:endParaRPr>
          </a:p>
          <a:p>
            <a:pPr indent="-228600" eaLnBrk="1" hangingPunct="1"/>
            <a:r>
              <a:rPr lang="el-GR" altLang="el-GR" sz="2400" b="1" dirty="0">
                <a:solidFill>
                  <a:srgbClr val="0000CC"/>
                </a:solidFill>
              </a:rPr>
              <a:t>Αν υπάρξει καθυστέρηση στα δεδομένα τότε η λειτουργία δεν είναι σωστή</a:t>
            </a:r>
          </a:p>
          <a:p>
            <a:pPr indent="-228600" eaLnBrk="1" hangingPunct="1"/>
            <a:endParaRPr lang="el-GR" altLang="el-GR" sz="2400" b="1" dirty="0">
              <a:solidFill>
                <a:srgbClr val="0000CC"/>
              </a:solidFill>
            </a:endParaRPr>
          </a:p>
          <a:p>
            <a:pPr indent="-228600" eaLnBrk="1" hangingPunct="1"/>
            <a:r>
              <a:rPr lang="el-GR" altLang="el-GR" sz="2400" b="1" dirty="0">
                <a:solidFill>
                  <a:srgbClr val="0000CC"/>
                </a:solidFill>
              </a:rPr>
              <a:t>Αν τα δεδομένα σταθεροποιηθούν πολύ γρήγορα τότε υπάρχει σπατάλη χρόνου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2">
            <a:extLst>
              <a:ext uri="{FF2B5EF4-FFF2-40B4-BE49-F238E27FC236}">
                <a16:creationId xmlns:a16="http://schemas.microsoft.com/office/drawing/2014/main" id="{839A2DB6-B615-43DD-B533-4ADF2C5C48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Rectangle 13">
            <a:extLst>
              <a:ext uri="{FF2B5EF4-FFF2-40B4-BE49-F238E27FC236}">
                <a16:creationId xmlns:a16="http://schemas.microsoft.com/office/drawing/2014/main" id="{7ED6033B-9853-43DB-8896-E88550C89D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60591B4-13E6-465F-A646-E212516A246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Slide Number Placeholder 4">
            <a:extLst>
              <a:ext uri="{FF2B5EF4-FFF2-40B4-BE49-F238E27FC236}">
                <a16:creationId xmlns:a16="http://schemas.microsoft.com/office/drawing/2014/main" id="{1F5C24FA-86A4-4311-A7F9-A5BFED97DCE7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3128553-83C3-43C7-9EB8-A7AE9586217A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2229" name="AutoShape 2">
            <a:extLst>
              <a:ext uri="{FF2B5EF4-FFF2-40B4-BE49-F238E27FC236}">
                <a16:creationId xmlns:a16="http://schemas.microsoft.com/office/drawing/2014/main" id="{80013561-E57E-495A-BB45-456617C2E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Δανεισμός Χρόνου (</a:t>
            </a:r>
            <a:r>
              <a:rPr lang="en-US" altLang="el-GR"/>
              <a:t>Time Borrowing</a:t>
            </a:r>
            <a:r>
              <a:rPr lang="el-GR" altLang="el-GR"/>
              <a:t>) (2/2)</a:t>
            </a:r>
            <a:endParaRPr lang="en-US" altLang="el-GR"/>
          </a:p>
        </p:txBody>
      </p:sp>
      <p:sp>
        <p:nvSpPr>
          <p:cNvPr id="52230" name="Rectangle 3">
            <a:extLst>
              <a:ext uri="{FF2B5EF4-FFF2-40B4-BE49-F238E27FC236}">
                <a16:creationId xmlns:a16="http://schemas.microsoft.com/office/drawing/2014/main" id="{DE9A17F2-AAEE-4246-8B38-4ED9E0C3AA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764705"/>
            <a:ext cx="8496300" cy="5617046"/>
          </a:xfrm>
        </p:spPr>
        <p:txBody>
          <a:bodyPr/>
          <a:lstStyle/>
          <a:p>
            <a:pPr indent="-228600" eaLnBrk="1" hangingPunct="1"/>
            <a:r>
              <a:rPr lang="el-GR" altLang="el-GR" sz="2400" dirty="0">
                <a:solidFill>
                  <a:srgbClr val="0000CC"/>
                </a:solidFill>
              </a:rPr>
              <a:t>Σε συστήματα βασισμένα σε </a:t>
            </a:r>
            <a:r>
              <a:rPr lang="en-US" altLang="el-GR" sz="2400" dirty="0">
                <a:solidFill>
                  <a:srgbClr val="0000CC"/>
                </a:solidFill>
              </a:rPr>
              <a:t>latches</a:t>
            </a:r>
          </a:p>
          <a:p>
            <a:pPr marL="457200" lvl="1" indent="-280988" eaLnBrk="1" hangingPunct="1"/>
            <a:r>
              <a:rPr lang="el-GR" altLang="el-GR" sz="2200" dirty="0"/>
              <a:t>Τα δεδομένα μπορούν να μεταδοθούν όταν τα </a:t>
            </a:r>
            <a:r>
              <a:rPr lang="en-US" altLang="el-GR" sz="2200" dirty="0"/>
              <a:t>latches </a:t>
            </a:r>
            <a:r>
              <a:rPr lang="el-GR" altLang="el-GR" sz="2200" dirty="0"/>
              <a:t>είναι διαφανή</a:t>
            </a:r>
          </a:p>
          <a:p>
            <a:pPr marL="457200" lvl="1" indent="-280988" eaLnBrk="1" hangingPunct="1"/>
            <a:r>
              <a:rPr lang="el-GR" altLang="el-GR" sz="2200" dirty="0"/>
              <a:t>Τα δεδομένα αναχωρούν από το 1</a:t>
            </a:r>
            <a:r>
              <a:rPr lang="el-GR" altLang="el-GR" sz="2200" baseline="30000" dirty="0"/>
              <a:t>ο</a:t>
            </a:r>
            <a:r>
              <a:rPr lang="el-GR" altLang="el-GR" sz="2200" dirty="0"/>
              <a:t> </a:t>
            </a:r>
            <a:r>
              <a:rPr lang="en-US" altLang="el-GR" sz="2200" dirty="0"/>
              <a:t>latch </a:t>
            </a:r>
            <a:r>
              <a:rPr lang="el-GR" altLang="el-GR" sz="2200" dirty="0"/>
              <a:t>στην ανερχόμενη ακμή </a:t>
            </a:r>
          </a:p>
          <a:p>
            <a:pPr marL="457200" lvl="1" indent="-280988" eaLnBrk="1" hangingPunct="1"/>
            <a:r>
              <a:rPr lang="el-GR" altLang="el-GR" sz="2200" dirty="0"/>
              <a:t>Δεν απαιτείται να έχουν</a:t>
            </a:r>
            <a:r>
              <a:rPr lang="en-US" altLang="el-GR" sz="2200" dirty="0"/>
              <a:t> </a:t>
            </a:r>
            <a:r>
              <a:rPr lang="el-GR" altLang="el-GR" sz="2200" dirty="0"/>
              <a:t>αποκατασταθεί μέχρι την επόμενη κατερχόμενη ακμή στο επόμενο </a:t>
            </a:r>
            <a:r>
              <a:rPr lang="en-US" altLang="el-GR" sz="2200" dirty="0"/>
              <a:t>latch </a:t>
            </a:r>
          </a:p>
          <a:p>
            <a:pPr marL="0" indent="180975" eaLnBrk="1" hangingPunct="1"/>
            <a:endParaRPr lang="el-GR" altLang="el-GR" sz="1600" dirty="0"/>
          </a:p>
          <a:p>
            <a:pPr indent="-228600" eaLnBrk="1" hangingPunct="1"/>
            <a:r>
              <a:rPr lang="el-GR" altLang="el-GR" sz="2400" dirty="0">
                <a:solidFill>
                  <a:srgbClr val="C00000"/>
                </a:solidFill>
              </a:rPr>
              <a:t>Αν ένα στάδιο λογικής απαιτεί πολύ χρόνο μπορεί να δανειστεί χρόνο από το επόμενο στάδιο </a:t>
            </a:r>
          </a:p>
          <a:p>
            <a:pPr marL="457200" lvl="1" indent="-228600" eaLnBrk="1" hangingPunct="1"/>
            <a:r>
              <a:rPr lang="el-GR" altLang="el-GR" sz="2200" dirty="0"/>
              <a:t>O δανεισμός χρόνου μπορεί να συσσωρευτεί δια μέσου πολλών κύκλων</a:t>
            </a:r>
          </a:p>
          <a:p>
            <a:pPr marL="0" indent="180975" eaLnBrk="1" hangingPunct="1"/>
            <a:endParaRPr lang="el-GR" altLang="el-GR" sz="1600" dirty="0"/>
          </a:p>
          <a:p>
            <a:pPr indent="-228600" eaLnBrk="1" hangingPunct="1"/>
            <a:r>
              <a:rPr lang="el-GR" altLang="el-GR" sz="2400" dirty="0">
                <a:solidFill>
                  <a:srgbClr val="0000CC"/>
                </a:solidFill>
              </a:rPr>
              <a:t>Σε συστήματα με ανάδραση</a:t>
            </a:r>
          </a:p>
          <a:p>
            <a:pPr marL="457200" lvl="1" indent="-280988" eaLnBrk="1" hangingPunct="1"/>
            <a:r>
              <a:rPr lang="el-GR" altLang="el-GR" sz="2200" dirty="0"/>
              <a:t>Οι μεγάλες καθυστερήσεις θα πρέπει να ισορροπηθούν από μικρές καθυστερήσεις ώστε η επεξεργασία να ολοκληρωθεί στο διαθέσιμο χρόνο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2">
            <a:extLst>
              <a:ext uri="{FF2B5EF4-FFF2-40B4-BE49-F238E27FC236}">
                <a16:creationId xmlns:a16="http://schemas.microsoft.com/office/drawing/2014/main" id="{06B37F85-42F3-499A-98B9-79C0F5D3FF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Rectangle 13">
            <a:extLst>
              <a:ext uri="{FF2B5EF4-FFF2-40B4-BE49-F238E27FC236}">
                <a16:creationId xmlns:a16="http://schemas.microsoft.com/office/drawing/2014/main" id="{335677B4-E25E-4357-9862-6A8C633B91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D0501B1-AC43-4ADC-936F-FAB1EA6912E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Slide Number Placeholder 5">
            <a:extLst>
              <a:ext uri="{FF2B5EF4-FFF2-40B4-BE49-F238E27FC236}">
                <a16:creationId xmlns:a16="http://schemas.microsoft.com/office/drawing/2014/main" id="{B8BB71BB-A3EF-49DE-86AA-4552E5B8941A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BCD8248-EA18-4E00-9784-05511AA96505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4277" name="AutoShape 2">
            <a:extLst>
              <a:ext uri="{FF2B5EF4-FFF2-40B4-BE49-F238E27FC236}">
                <a16:creationId xmlns:a16="http://schemas.microsoft.com/office/drawing/2014/main" id="{5A1EEF9E-ED18-4AFF-8EFF-E7816A678E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Time Borrowing </a:t>
            </a:r>
            <a:r>
              <a:rPr lang="el-GR" altLang="el-GR"/>
              <a:t>– Παράδειγμα </a:t>
            </a:r>
            <a:endParaRPr lang="en-US" altLang="el-GR"/>
          </a:p>
        </p:txBody>
      </p:sp>
      <p:sp>
        <p:nvSpPr>
          <p:cNvPr id="54278" name="Rectangle 5">
            <a:extLst>
              <a:ext uri="{FF2B5EF4-FFF2-40B4-BE49-F238E27FC236}">
                <a16:creationId xmlns:a16="http://schemas.microsoft.com/office/drawing/2014/main" id="{39EC13D2-FA8A-4D06-ACFF-B931D1DB5FF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3573463"/>
            <a:ext cx="8785101" cy="2808287"/>
          </a:xfrm>
        </p:spPr>
        <p:txBody>
          <a:bodyPr/>
          <a:lstStyle/>
          <a:p>
            <a:pPr indent="-228600" eaLnBrk="1" hangingPunct="1">
              <a:lnSpc>
                <a:spcPct val="90000"/>
              </a:lnSpc>
            </a:pPr>
            <a:r>
              <a:rPr lang="el-GR" altLang="el-GR" b="1" dirty="0">
                <a:solidFill>
                  <a:srgbClr val="0000CC"/>
                </a:solidFill>
              </a:rPr>
              <a:t>1</a:t>
            </a:r>
            <a:r>
              <a:rPr lang="el-GR" altLang="el-GR" b="1" baseline="30000" dirty="0">
                <a:solidFill>
                  <a:srgbClr val="0000CC"/>
                </a:solidFill>
              </a:rPr>
              <a:t>η</a:t>
            </a:r>
            <a:r>
              <a:rPr lang="el-GR" altLang="el-GR" b="1" dirty="0">
                <a:solidFill>
                  <a:srgbClr val="0000CC"/>
                </a:solidFill>
              </a:rPr>
              <a:t> περίπτωση</a:t>
            </a:r>
            <a:r>
              <a:rPr lang="el-GR" altLang="el-GR" dirty="0">
                <a:solidFill>
                  <a:srgbClr val="0000CC"/>
                </a:solidFill>
              </a:rPr>
              <a:t>: λογική με μεγάλη καθυστέρηση – δανεισμός χρόνου από τη 2</a:t>
            </a:r>
            <a:r>
              <a:rPr lang="el-GR" altLang="el-GR" baseline="30000" dirty="0">
                <a:solidFill>
                  <a:srgbClr val="0000CC"/>
                </a:solidFill>
              </a:rPr>
              <a:t>η</a:t>
            </a:r>
            <a:r>
              <a:rPr lang="el-GR" altLang="el-GR" dirty="0">
                <a:solidFill>
                  <a:srgbClr val="0000CC"/>
                </a:solidFill>
              </a:rPr>
              <a:t> φάση  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l-GR" altLang="el-GR" b="1" dirty="0">
                <a:solidFill>
                  <a:srgbClr val="0000CC"/>
                </a:solidFill>
              </a:rPr>
              <a:t>2</a:t>
            </a:r>
            <a:r>
              <a:rPr lang="el-GR" altLang="el-GR" b="1" baseline="30000" dirty="0">
                <a:solidFill>
                  <a:srgbClr val="0000CC"/>
                </a:solidFill>
              </a:rPr>
              <a:t>η</a:t>
            </a:r>
            <a:r>
              <a:rPr lang="el-GR" altLang="el-GR" b="1" dirty="0">
                <a:solidFill>
                  <a:srgbClr val="0000CC"/>
                </a:solidFill>
              </a:rPr>
              <a:t> περίπτωση</a:t>
            </a:r>
            <a:r>
              <a:rPr lang="el-GR" altLang="el-GR" dirty="0">
                <a:solidFill>
                  <a:srgbClr val="0000CC"/>
                </a:solidFill>
              </a:rPr>
              <a:t>: βρόχος απλού κύκλου αυτό-παράκαμψης (</a:t>
            </a:r>
            <a:r>
              <a:rPr lang="en-US" altLang="el-GR" dirty="0">
                <a:solidFill>
                  <a:srgbClr val="0000CC"/>
                </a:solidFill>
              </a:rPr>
              <a:t>bypass)</a:t>
            </a:r>
            <a:endParaRPr lang="el-GR" altLang="el-GR" dirty="0">
              <a:solidFill>
                <a:srgbClr val="0000CC"/>
              </a:solidFill>
            </a:endParaRP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dirty="0"/>
              <a:t>Συνολική καθυστέρηση μικρότερη από έναν κύκλο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l-GR" altLang="el-GR" dirty="0">
                <a:solidFill>
                  <a:srgbClr val="0000CC"/>
                </a:solidFill>
              </a:rPr>
              <a:t>Τυπικό παράδειγμα είναι η βαθμίδα </a:t>
            </a:r>
            <a:r>
              <a:rPr lang="en-US" altLang="el-GR" dirty="0">
                <a:solidFill>
                  <a:srgbClr val="0000CC"/>
                </a:solidFill>
              </a:rPr>
              <a:t>ALU</a:t>
            </a:r>
            <a:r>
              <a:rPr lang="el-GR" altLang="el-GR" dirty="0">
                <a:solidFill>
                  <a:srgbClr val="0000CC"/>
                </a:solidFill>
              </a:rPr>
              <a:t> ενός επεξεργαστή με </a:t>
            </a:r>
            <a:r>
              <a:rPr lang="en-US" altLang="el-GR" dirty="0">
                <a:solidFill>
                  <a:srgbClr val="0000CC"/>
                </a:solidFill>
              </a:rPr>
              <a:t>pipeline</a:t>
            </a:r>
            <a:endParaRPr lang="el-GR" altLang="el-GR" dirty="0">
              <a:solidFill>
                <a:srgbClr val="0000CC"/>
              </a:solidFill>
            </a:endParaRP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dirty="0"/>
              <a:t> Η ALU θα πρέπει να ολοκληρώσει μια πράξη και να επιστρέψει το αποτέλεσμα πίσω στην ALU (εντολή που εξαρτάται από αυτό το αποτέλεσμα)</a:t>
            </a:r>
          </a:p>
        </p:txBody>
      </p:sp>
      <p:graphicFrame>
        <p:nvGraphicFramePr>
          <p:cNvPr id="54279" name="Object 6">
            <a:extLst>
              <a:ext uri="{FF2B5EF4-FFF2-40B4-BE49-F238E27FC236}">
                <a16:creationId xmlns:a16="http://schemas.microsoft.com/office/drawing/2014/main" id="{3CF728BA-7CD8-46FB-A4AE-553B01580EB6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476375" y="549275"/>
          <a:ext cx="6696075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421124" imgH="2951988" progId="Visio.Drawing.6">
                  <p:embed/>
                </p:oleObj>
              </mc:Choice>
              <mc:Fallback>
                <p:oleObj name="VISIO" r:id="rId3" imgW="4421124" imgH="2951988" progId="Visio.Drawing.6">
                  <p:embed/>
                  <p:pic>
                    <p:nvPicPr>
                      <p:cNvPr id="54279" name="Object 6">
                        <a:extLst>
                          <a:ext uri="{FF2B5EF4-FFF2-40B4-BE49-F238E27FC236}">
                            <a16:creationId xmlns:a16="http://schemas.microsoft.com/office/drawing/2014/main" id="{3CF728BA-7CD8-46FB-A4AE-553B01580E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49275"/>
                        <a:ext cx="6696075" cy="276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">
            <a:extLst>
              <a:ext uri="{FF2B5EF4-FFF2-40B4-BE49-F238E27FC236}">
                <a16:creationId xmlns:a16="http://schemas.microsoft.com/office/drawing/2014/main" id="{BE623D13-F42B-4030-8E1F-1207ACCEEF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6323" name="Rectangle 13">
            <a:extLst>
              <a:ext uri="{FF2B5EF4-FFF2-40B4-BE49-F238E27FC236}">
                <a16:creationId xmlns:a16="http://schemas.microsoft.com/office/drawing/2014/main" id="{E1005775-82F7-4803-9D3B-561BF616DB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9EC2F85-F5D3-4E56-8BA7-2B1FE7B0B08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Slide Number Placeholder 4">
            <a:extLst>
              <a:ext uri="{FF2B5EF4-FFF2-40B4-BE49-F238E27FC236}">
                <a16:creationId xmlns:a16="http://schemas.microsoft.com/office/drawing/2014/main" id="{E5D92B10-97F2-47B1-B107-953D821C293A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0209E8B-EB74-4045-883F-2E6A4948EFCD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6325" name="AutoShape 2">
            <a:extLst>
              <a:ext uri="{FF2B5EF4-FFF2-40B4-BE49-F238E27FC236}">
                <a16:creationId xmlns:a16="http://schemas.microsoft.com/office/drawing/2014/main" id="{4F78B0BE-E123-4CFF-A355-C7962E7AD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Time Borrowing </a:t>
            </a:r>
            <a:r>
              <a:rPr lang="el-GR" altLang="el-GR"/>
              <a:t>– Χρονικοί Περιορισμοί</a:t>
            </a:r>
            <a:endParaRPr lang="en-US" altLang="el-GR"/>
          </a:p>
        </p:txBody>
      </p:sp>
      <p:graphicFrame>
        <p:nvGraphicFramePr>
          <p:cNvPr id="1454083" name="Object 3">
            <a:extLst>
              <a:ext uri="{FF2B5EF4-FFF2-40B4-BE49-F238E27FC236}">
                <a16:creationId xmlns:a16="http://schemas.microsoft.com/office/drawing/2014/main" id="{A051963B-88BB-4D81-8C1D-8A78019FE8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1676400"/>
          <a:ext cx="612140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497580" imgH="2351532" progId="Visio.Drawing.6">
                  <p:embed/>
                </p:oleObj>
              </mc:Choice>
              <mc:Fallback>
                <p:oleObj name="VISIO" r:id="rId3" imgW="3497580" imgH="2351532" progId="Visio.Drawing.6">
                  <p:embed/>
                  <p:pic>
                    <p:nvPicPr>
                      <p:cNvPr id="1454083" name="Object 3">
                        <a:extLst>
                          <a:ext uri="{FF2B5EF4-FFF2-40B4-BE49-F238E27FC236}">
                            <a16:creationId xmlns:a16="http://schemas.microsoft.com/office/drawing/2014/main" id="{A051963B-88BB-4D81-8C1D-8A78019FE8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676400"/>
                        <a:ext cx="6121400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084" name="Object 4">
            <a:extLst>
              <a:ext uri="{FF2B5EF4-FFF2-40B4-BE49-F238E27FC236}">
                <a16:creationId xmlns:a16="http://schemas.microsoft.com/office/drawing/2014/main" id="{2584C5BE-BE54-4D28-B0AD-FB83D222C6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1412875"/>
          <a:ext cx="28257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52600" imgH="393700" progId="Equation.DSMT4">
                  <p:embed/>
                </p:oleObj>
              </mc:Choice>
              <mc:Fallback>
                <p:oleObj name="Equation" r:id="rId5" imgW="1752600" imgH="393700" progId="Equation.DSMT4">
                  <p:embed/>
                  <p:pic>
                    <p:nvPicPr>
                      <p:cNvPr id="1454084" name="Object 4">
                        <a:extLst>
                          <a:ext uri="{FF2B5EF4-FFF2-40B4-BE49-F238E27FC236}">
                            <a16:creationId xmlns:a16="http://schemas.microsoft.com/office/drawing/2014/main" id="{2584C5BE-BE54-4D28-B0AD-FB83D222C6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12875"/>
                        <a:ext cx="282575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085" name="Text Box 5">
            <a:extLst>
              <a:ext uri="{FF2B5EF4-FFF2-40B4-BE49-F238E27FC236}">
                <a16:creationId xmlns:a16="http://schemas.microsoft.com/office/drawing/2014/main" id="{C2EE8FED-6FE9-48AA-97BB-DBF874924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26306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400" dirty="0">
                <a:solidFill>
                  <a:srgbClr val="0000CC"/>
                </a:solidFill>
              </a:rPr>
              <a:t>2-Phase Latches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5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08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">
            <a:extLst>
              <a:ext uri="{FF2B5EF4-FFF2-40B4-BE49-F238E27FC236}">
                <a16:creationId xmlns:a16="http://schemas.microsoft.com/office/drawing/2014/main" id="{5346EAEF-F118-413B-B845-96D859173A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Rectangle 13">
            <a:extLst>
              <a:ext uri="{FF2B5EF4-FFF2-40B4-BE49-F238E27FC236}">
                <a16:creationId xmlns:a16="http://schemas.microsoft.com/office/drawing/2014/main" id="{A514BC41-9DD8-4121-A6A2-90D8217899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6A9AA5D-A41B-43E4-83F5-183E435A7347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8372" name="Slide Number Placeholder 4">
            <a:extLst>
              <a:ext uri="{FF2B5EF4-FFF2-40B4-BE49-F238E27FC236}">
                <a16:creationId xmlns:a16="http://schemas.microsoft.com/office/drawing/2014/main" id="{8FF8795D-4B6D-499A-A76B-72D85D545249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E71E4E1-860E-47D4-AFD8-20863CC133FE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8373" name="AutoShape 2">
            <a:extLst>
              <a:ext uri="{FF2B5EF4-FFF2-40B4-BE49-F238E27FC236}">
                <a16:creationId xmlns:a16="http://schemas.microsoft.com/office/drawing/2014/main" id="{72C19C33-306E-4BDF-96EC-73FC290DF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Time Borrowing </a:t>
            </a:r>
            <a:r>
              <a:rPr lang="el-GR" altLang="el-GR"/>
              <a:t>– Πλεονεκτήματα (1/3)</a:t>
            </a:r>
          </a:p>
        </p:txBody>
      </p:sp>
      <p:sp>
        <p:nvSpPr>
          <p:cNvPr id="58374" name="Rectangle 3">
            <a:extLst>
              <a:ext uri="{FF2B5EF4-FFF2-40B4-BE49-F238E27FC236}">
                <a16:creationId xmlns:a16="http://schemas.microsoft.com/office/drawing/2014/main" id="{8657DEB1-EB7A-40EF-949E-8A65A1EF1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836613"/>
            <a:ext cx="8568630" cy="5249862"/>
          </a:xfrm>
        </p:spPr>
        <p:txBody>
          <a:bodyPr/>
          <a:lstStyle/>
          <a:p>
            <a:pPr marL="0" indent="180975" eaLnBrk="1" hangingPunct="1"/>
            <a:endParaRPr lang="el-GR" altLang="el-GR" b="1" i="1" dirty="0">
              <a:solidFill>
                <a:srgbClr val="800000"/>
              </a:solidFill>
            </a:endParaRPr>
          </a:p>
          <a:p>
            <a:pPr indent="-228600" eaLnBrk="1" hangingPunct="1"/>
            <a:r>
              <a:rPr lang="el-GR" altLang="el-GR" sz="2400" b="1" i="1" dirty="0">
                <a:solidFill>
                  <a:srgbClr val="C00000"/>
                </a:solidFill>
              </a:rPr>
              <a:t>Εσκεμμένος Δανεισμός χρόνου:</a:t>
            </a:r>
            <a:r>
              <a:rPr lang="el-GR" altLang="el-GR" sz="2400" i="1" dirty="0">
                <a:solidFill>
                  <a:srgbClr val="C00000"/>
                </a:solidFill>
              </a:rPr>
              <a:t> </a:t>
            </a:r>
            <a:r>
              <a:rPr lang="el-GR" altLang="el-GR" sz="2400" dirty="0">
                <a:solidFill>
                  <a:srgbClr val="0000CC"/>
                </a:solidFill>
              </a:rPr>
              <a:t>Πιο εύκολη ισοστάθμιση της λογικής ανάμεσα στις βαθμίδες </a:t>
            </a:r>
          </a:p>
          <a:p>
            <a:pPr indent="-228600" eaLnBrk="1" hangingPunct="1"/>
            <a:endParaRPr lang="el-GR" altLang="el-GR" dirty="0"/>
          </a:p>
          <a:p>
            <a:pPr indent="-228600" eaLnBrk="1" hangingPunct="1"/>
            <a:r>
              <a:rPr lang="el-GR" altLang="el-GR" sz="2400" dirty="0">
                <a:solidFill>
                  <a:srgbClr val="0000CC"/>
                </a:solidFill>
              </a:rPr>
              <a:t>Πιο σύντομοι χρόνοι σχεδιασμού </a:t>
            </a:r>
          </a:p>
          <a:p>
            <a:pPr indent="-228600" eaLnBrk="1" hangingPunct="1"/>
            <a:endParaRPr lang="el-GR" altLang="el-GR" dirty="0"/>
          </a:p>
          <a:p>
            <a:pPr indent="-228600" eaLnBrk="1" hangingPunct="1"/>
            <a:r>
              <a:rPr lang="el-GR" altLang="el-GR" sz="2400" dirty="0">
                <a:solidFill>
                  <a:srgbClr val="0000CC"/>
                </a:solidFill>
              </a:rPr>
              <a:t>Η ισοστάθμιση μπορεί να γίνει κατά τη διαδικασία του σχεδιασμού</a:t>
            </a:r>
          </a:p>
          <a:p>
            <a:pPr indent="-228600" eaLnBrk="1" hangingPunct="1"/>
            <a:endParaRPr lang="el-GR" altLang="el-GR" dirty="0"/>
          </a:p>
          <a:p>
            <a:pPr indent="-228600" eaLnBrk="1" hangingPunct="1"/>
            <a:r>
              <a:rPr lang="el-GR" altLang="el-GR" sz="2400" dirty="0">
                <a:solidFill>
                  <a:srgbClr val="0000CC"/>
                </a:solidFill>
              </a:rPr>
              <a:t>Δεν χρειάζονται αλλαγές στο επίπεδο της </a:t>
            </a:r>
            <a:r>
              <a:rPr lang="el-GR" altLang="el-GR" sz="2400" dirty="0" err="1">
                <a:solidFill>
                  <a:srgbClr val="0000CC"/>
                </a:solidFill>
              </a:rPr>
              <a:t>μικρο</a:t>
            </a:r>
            <a:r>
              <a:rPr lang="el-GR" altLang="el-GR" sz="2400" dirty="0">
                <a:solidFill>
                  <a:srgbClr val="0000CC"/>
                </a:solidFill>
              </a:rPr>
              <a:t>-αρχιτεκτονικής </a:t>
            </a:r>
          </a:p>
          <a:p>
            <a:pPr lvl="1" eaLnBrk="1" hangingPunct="1"/>
            <a:r>
              <a:rPr lang="el-GR" altLang="el-GR" sz="2200" dirty="0"/>
              <a:t>Μεταφορά λειτουργιών από τη μια βαθμίδα στην επόμενο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">
            <a:extLst>
              <a:ext uri="{FF2B5EF4-FFF2-40B4-BE49-F238E27FC236}">
                <a16:creationId xmlns:a16="http://schemas.microsoft.com/office/drawing/2014/main" id="{EF2124E2-601F-4563-82ED-91937C3067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13">
            <a:extLst>
              <a:ext uri="{FF2B5EF4-FFF2-40B4-BE49-F238E27FC236}">
                <a16:creationId xmlns:a16="http://schemas.microsoft.com/office/drawing/2014/main" id="{F01EF7BB-5E31-4DA5-905F-862DBD346C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40E1894-AD16-4B2A-8F1D-C28BDBFDA70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Slide Number Placeholder 4">
            <a:extLst>
              <a:ext uri="{FF2B5EF4-FFF2-40B4-BE49-F238E27FC236}">
                <a16:creationId xmlns:a16="http://schemas.microsoft.com/office/drawing/2014/main" id="{C6FAAB65-A516-4726-8DB0-A636DDB554B8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63E9D46-4B7A-4EE8-A113-58F0A33CEBE5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9397" name="AutoShape 2">
            <a:extLst>
              <a:ext uri="{FF2B5EF4-FFF2-40B4-BE49-F238E27FC236}">
                <a16:creationId xmlns:a16="http://schemas.microsoft.com/office/drawing/2014/main" id="{7D774E36-887B-47FA-A7D0-0B88C5FA5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Time Borrowing </a:t>
            </a:r>
            <a:r>
              <a:rPr lang="el-GR" altLang="el-GR"/>
              <a:t>– Πλεονεκτήματα (2/3)</a:t>
            </a:r>
          </a:p>
        </p:txBody>
      </p:sp>
      <p:sp>
        <p:nvSpPr>
          <p:cNvPr id="59398" name="Rectangle 3">
            <a:extLst>
              <a:ext uri="{FF2B5EF4-FFF2-40B4-BE49-F238E27FC236}">
                <a16:creationId xmlns:a16="http://schemas.microsoft.com/office/drawing/2014/main" id="{8B4CB45A-5300-4BDF-AE70-4CB58CA4C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836612"/>
            <a:ext cx="8568630" cy="5532437"/>
          </a:xfrm>
        </p:spPr>
        <p:txBody>
          <a:bodyPr/>
          <a:lstStyle/>
          <a:p>
            <a:pPr indent="-228600" eaLnBrk="1" hangingPunct="1"/>
            <a:r>
              <a:rPr lang="el-GR" altLang="el-GR" sz="2400" b="1" i="1" dirty="0">
                <a:solidFill>
                  <a:srgbClr val="C00000"/>
                </a:solidFill>
              </a:rPr>
              <a:t>Ευκαιριακός δανεισμού χρόνου:</a:t>
            </a:r>
            <a:r>
              <a:rPr lang="el-GR" altLang="el-GR" sz="2400" i="1" dirty="0">
                <a:solidFill>
                  <a:srgbClr val="C00000"/>
                </a:solidFill>
              </a:rPr>
              <a:t> </a:t>
            </a:r>
            <a:r>
              <a:rPr lang="el-GR" altLang="el-GR" sz="2400" dirty="0">
                <a:solidFill>
                  <a:srgbClr val="0000CC"/>
                </a:solidFill>
              </a:rPr>
              <a:t>Ακόμη και αν ισοσταθμιστούν οι καθυστερήσεις σε κάθε βαθμίδα κατά το σχεδιασμό, μπορεί να υπάρχουν διαφορές από βαθμίδα σε βαθμίδα στο  τελικό </a:t>
            </a:r>
            <a:r>
              <a:rPr lang="en-US" altLang="el-GR" sz="2400" dirty="0">
                <a:solidFill>
                  <a:srgbClr val="0000CC"/>
                </a:solidFill>
              </a:rPr>
              <a:t>chip</a:t>
            </a:r>
          </a:p>
          <a:p>
            <a:pPr lvl="1" eaLnBrk="1" hangingPunct="1"/>
            <a:r>
              <a:rPr lang="el-GR" altLang="el-GR" sz="2200" dirty="0"/>
              <a:t>Ατέλειες κατασκευής</a:t>
            </a:r>
          </a:p>
          <a:p>
            <a:pPr lvl="1" eaLnBrk="1" hangingPunct="1"/>
            <a:r>
              <a:rPr lang="el-GR" altLang="el-GR" sz="2200" dirty="0"/>
              <a:t>Περιβαλλοντολογικές συνθήκες</a:t>
            </a:r>
          </a:p>
          <a:p>
            <a:pPr lvl="1" eaLnBrk="1" hangingPunct="1"/>
            <a:r>
              <a:rPr lang="el-GR" altLang="el-GR" sz="2200" dirty="0"/>
              <a:t>Ανακρίβειες στο χρονικό μοντέλο </a:t>
            </a:r>
            <a:r>
              <a:rPr lang="el-GR" altLang="el-GR" sz="2200" dirty="0" err="1"/>
              <a:t>CAD</a:t>
            </a:r>
            <a:r>
              <a:rPr lang="el-GR" altLang="el-GR" sz="2200" dirty="0"/>
              <a:t> εργαλείου</a:t>
            </a:r>
          </a:p>
          <a:p>
            <a:pPr marL="0" indent="180975" eaLnBrk="1" hangingPunct="1"/>
            <a:endParaRPr lang="el-GR" altLang="el-GR" sz="2400" dirty="0"/>
          </a:p>
          <a:p>
            <a:pPr indent="-228600" eaLnBrk="1" hangingPunct="1"/>
            <a:r>
              <a:rPr lang="el-GR" altLang="el-GR" sz="2400" dirty="0">
                <a:solidFill>
                  <a:srgbClr val="0000CC"/>
                </a:solidFill>
              </a:rPr>
              <a:t>Σε ένα σωστά &amp; αυστηρά χρονισμένο σύστημα, ο μεγαλύτερος κύκλος θέτει την περίοδο </a:t>
            </a:r>
          </a:p>
          <a:p>
            <a:pPr indent="-228600" eaLnBrk="1" hangingPunct="1"/>
            <a:endParaRPr lang="el-GR" altLang="el-GR" sz="2400" dirty="0"/>
          </a:p>
          <a:p>
            <a:pPr indent="-228600" eaLnBrk="1" hangingPunct="1"/>
            <a:r>
              <a:rPr lang="el-GR" altLang="el-GR" sz="2400" dirty="0">
                <a:solidFill>
                  <a:srgbClr val="0000CC"/>
                </a:solidFill>
              </a:rPr>
              <a:t>Σε ένα σύστημα με δανεισμό χρόνου, </a:t>
            </a:r>
            <a:r>
              <a:rPr lang="el-GR" altLang="el-GR" sz="2400" dirty="0">
                <a:solidFill>
                  <a:srgbClr val="C00000"/>
                </a:solidFill>
              </a:rPr>
              <a:t>οι αργοί κύκλοι μπορούν ευκαιριακά να δανειστούν χρόνο από άλλους γρήγορους κύκλους, και να εξομαλυνθούν οι διαφορές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">
            <a:extLst>
              <a:ext uri="{FF2B5EF4-FFF2-40B4-BE49-F238E27FC236}">
                <a16:creationId xmlns:a16="http://schemas.microsoft.com/office/drawing/2014/main" id="{7DC7EBEE-1701-4D83-A42B-4CE2A19FC4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Rectangle 13">
            <a:extLst>
              <a:ext uri="{FF2B5EF4-FFF2-40B4-BE49-F238E27FC236}">
                <a16:creationId xmlns:a16="http://schemas.microsoft.com/office/drawing/2014/main" id="{FF9E61A7-2195-4011-80D7-C732743949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D5CAE49-8DAF-4467-A57D-A1A26D24810F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Slide Number Placeholder 4">
            <a:extLst>
              <a:ext uri="{FF2B5EF4-FFF2-40B4-BE49-F238E27FC236}">
                <a16:creationId xmlns:a16="http://schemas.microsoft.com/office/drawing/2014/main" id="{E1436682-4C9A-4228-A247-8964E36A2E31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C966790-40E1-4F2F-8988-7CD58A9C8801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AutoShape 2">
            <a:extLst>
              <a:ext uri="{FF2B5EF4-FFF2-40B4-BE49-F238E27FC236}">
                <a16:creationId xmlns:a16="http://schemas.microsoft.com/office/drawing/2014/main" id="{5D51D8F8-B581-4137-8351-E197CFA94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Time Borrowing </a:t>
            </a:r>
            <a:r>
              <a:rPr lang="el-GR" altLang="el-GR"/>
              <a:t>– Πλεονεκτήματα (3/3)</a:t>
            </a:r>
          </a:p>
        </p:txBody>
      </p:sp>
      <p:sp>
        <p:nvSpPr>
          <p:cNvPr id="60422" name="Rectangle 3">
            <a:extLst>
              <a:ext uri="{FF2B5EF4-FFF2-40B4-BE49-F238E27FC236}">
                <a16:creationId xmlns:a16="http://schemas.microsoft.com/office/drawing/2014/main" id="{2033A5AD-5671-4902-8351-A9844AE62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677863"/>
            <a:ext cx="8640638" cy="5630862"/>
          </a:xfrm>
        </p:spPr>
        <p:txBody>
          <a:bodyPr/>
          <a:lstStyle/>
          <a:p>
            <a:pPr marL="290513" indent="-176213" eaLnBrk="1" hangingPunct="1"/>
            <a:r>
              <a:rPr lang="el-GR" altLang="el-GR" sz="2400" dirty="0">
                <a:solidFill>
                  <a:srgbClr val="0000CC"/>
                </a:solidFill>
              </a:rPr>
              <a:t>Αρκετές φορές απαγορεύεται  η χρήση του εσκεμμένου δανεισμού χρόνου έως ότου το </a:t>
            </a:r>
            <a:r>
              <a:rPr lang="el-GR" altLang="el-GR" sz="2400" dirty="0" err="1">
                <a:solidFill>
                  <a:srgbClr val="0000CC"/>
                </a:solidFill>
              </a:rPr>
              <a:t>chip</a:t>
            </a:r>
            <a:r>
              <a:rPr lang="el-GR" altLang="el-GR" sz="2400" dirty="0">
                <a:solidFill>
                  <a:srgbClr val="0000CC"/>
                </a:solidFill>
              </a:rPr>
              <a:t> φτάσει στο τελικό στάδιο (</a:t>
            </a:r>
            <a:r>
              <a:rPr lang="en-US" altLang="el-GR" sz="2400" dirty="0">
                <a:solidFill>
                  <a:srgbClr val="0000CC"/>
                </a:solidFill>
              </a:rPr>
              <a:t>tape out)</a:t>
            </a:r>
          </a:p>
          <a:p>
            <a:pPr marL="290513" indent="-176213" eaLnBrk="1" hangingPunct="1"/>
            <a:endParaRPr lang="el-GR" altLang="el-GR" sz="800" dirty="0"/>
          </a:p>
          <a:p>
            <a:pPr marL="290513" indent="-176213" eaLnBrk="1" hangingPunct="1"/>
            <a:r>
              <a:rPr lang="el-GR" altLang="el-GR" sz="2400" dirty="0">
                <a:solidFill>
                  <a:srgbClr val="0000CC"/>
                </a:solidFill>
              </a:rPr>
              <a:t>Αλλιώς, οι σχεδιαστές τείνουν</a:t>
            </a:r>
            <a:r>
              <a:rPr lang="en-US" altLang="el-GR" sz="2400" dirty="0">
                <a:solidFill>
                  <a:srgbClr val="0000CC"/>
                </a:solidFill>
              </a:rPr>
              <a:t> </a:t>
            </a:r>
            <a:r>
              <a:rPr lang="el-GR" altLang="el-GR" sz="2400" dirty="0">
                <a:solidFill>
                  <a:srgbClr val="0000CC"/>
                </a:solidFill>
              </a:rPr>
              <a:t>να υποθέτουν ότι τα στάδια διοχέτευσης μπορούν να δανείζονται χρόνο από τα γειτονικά</a:t>
            </a:r>
          </a:p>
          <a:p>
            <a:pPr marL="290513" lvl="1" indent="-176213" eaLnBrk="1" hangingPunct="1"/>
            <a:r>
              <a:rPr lang="el-GR" altLang="el-GR" sz="2200" dirty="0"/>
              <a:t> Όταν αυτό γίνεται έντονα =&gt; πολλά μονοπάτια γίνονται υπερβολικά μεγάλα</a:t>
            </a:r>
            <a:endParaRPr lang="en-US" altLang="el-GR" sz="2200" dirty="0"/>
          </a:p>
          <a:p>
            <a:pPr marL="290513" indent="-176213" eaLnBrk="1" hangingPunct="1"/>
            <a:endParaRPr lang="el-GR" altLang="el-GR" sz="800" dirty="0"/>
          </a:p>
          <a:p>
            <a:pPr marL="290513" indent="-176213" eaLnBrk="1" hangingPunct="1"/>
            <a:r>
              <a:rPr lang="el-GR" altLang="el-GR" sz="2400" b="1" dirty="0">
                <a:solidFill>
                  <a:srgbClr val="0000CC"/>
                </a:solidFill>
              </a:rPr>
              <a:t> Όμως το πρόβλημα μπορεί να μην εντοπιστεί μέχρι  τη φάση της πλήρους ανάλυσης χρονισμού του </a:t>
            </a:r>
            <a:r>
              <a:rPr lang="en-US" altLang="el-GR" sz="2400" b="1" dirty="0">
                <a:solidFill>
                  <a:srgbClr val="0000CC"/>
                </a:solidFill>
              </a:rPr>
              <a:t>IC</a:t>
            </a:r>
            <a:r>
              <a:rPr lang="el-GR" altLang="el-GR" sz="2400" dirty="0">
                <a:solidFill>
                  <a:srgbClr val="0000CC"/>
                </a:solidFill>
              </a:rPr>
              <a:t> (</a:t>
            </a:r>
            <a:r>
              <a:rPr lang="en-US" altLang="el-GR" sz="2400" dirty="0">
                <a:solidFill>
                  <a:srgbClr val="0000CC"/>
                </a:solidFill>
              </a:rPr>
              <a:t>full-chip timing analysis) </a:t>
            </a:r>
          </a:p>
          <a:p>
            <a:pPr marL="457200" lvl="1" indent="-280988" eaLnBrk="1" hangingPunct="1"/>
            <a:r>
              <a:rPr lang="el-GR" altLang="el-GR" sz="2200" dirty="0"/>
              <a:t>Τότε όμως είναι πολύ δύσκολο να ξανασχεδιαστούν πολλά μονοπάτια</a:t>
            </a:r>
          </a:p>
          <a:p>
            <a:pPr marL="0" indent="180975" eaLnBrk="1" hangingPunct="1"/>
            <a:endParaRPr lang="el-GR" altLang="el-GR" sz="800" dirty="0"/>
          </a:p>
          <a:p>
            <a:pPr indent="-228600" eaLnBrk="1" hangingPunct="1"/>
            <a:r>
              <a:rPr lang="el-GR" altLang="el-GR" sz="2400" b="1" dirty="0">
                <a:solidFill>
                  <a:srgbClr val="A50021"/>
                </a:solidFill>
              </a:rPr>
              <a:t>Λύση</a:t>
            </a:r>
            <a:r>
              <a:rPr lang="el-GR" altLang="el-GR" sz="2400" dirty="0"/>
              <a:t>: </a:t>
            </a:r>
            <a:r>
              <a:rPr lang="el-GR" altLang="el-GR" sz="2400" dirty="0">
                <a:solidFill>
                  <a:srgbClr val="0000CC"/>
                </a:solidFill>
              </a:rPr>
              <a:t>ανάλυση χρονισμού για όλο το ολοκληρωμένο κύκλωμα αρκετά νωρίς κατά τη διαδικασία σχεδιασμού</a:t>
            </a:r>
            <a:endParaRPr lang="el-GR" altLang="el-GR" sz="2400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2">
            <a:extLst>
              <a:ext uri="{FF2B5EF4-FFF2-40B4-BE49-F238E27FC236}">
                <a16:creationId xmlns:a16="http://schemas.microsoft.com/office/drawing/2014/main" id="{E6DD58C1-FBCD-43B9-9159-95AA5362A0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Rectangle 13">
            <a:extLst>
              <a:ext uri="{FF2B5EF4-FFF2-40B4-BE49-F238E27FC236}">
                <a16:creationId xmlns:a16="http://schemas.microsoft.com/office/drawing/2014/main" id="{06DF871A-26AF-4BE3-BC99-26647FBF0E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54F268D-89C8-4412-B762-468EE95EE85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1444" name="Slide Number Placeholder 4">
            <a:extLst>
              <a:ext uri="{FF2B5EF4-FFF2-40B4-BE49-F238E27FC236}">
                <a16:creationId xmlns:a16="http://schemas.microsoft.com/office/drawing/2014/main" id="{54B6AA43-AD43-491B-8F9C-7F17F5F0B41A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14DB83C-6206-4FF7-BA1E-A823DB2240DF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1445" name="AutoShape 2">
            <a:extLst>
              <a:ext uri="{FF2B5EF4-FFF2-40B4-BE49-F238E27FC236}">
                <a16:creationId xmlns:a16="http://schemas.microsoft.com/office/drawing/2014/main" id="{DD99A4D9-2FBB-4B6C-8BA6-73ECE38A4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>
                <a:solidFill>
                  <a:srgbClr val="C00000"/>
                </a:solidFill>
              </a:rPr>
              <a:t>Περίγραμμα Διάλεξης</a:t>
            </a:r>
            <a:endParaRPr lang="en-US" altLang="el-GR" dirty="0">
              <a:solidFill>
                <a:srgbClr val="C00000"/>
              </a:solidFill>
            </a:endParaRPr>
          </a:p>
        </p:txBody>
      </p:sp>
      <p:sp>
        <p:nvSpPr>
          <p:cNvPr id="1581059" name="Rectangle 3">
            <a:extLst>
              <a:ext uri="{FF2B5EF4-FFF2-40B4-BE49-F238E27FC236}">
                <a16:creationId xmlns:a16="http://schemas.microsoft.com/office/drawing/2014/main" id="{5F99E91D-7EE6-47A8-85FA-9E9E1C554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 sz="2400" dirty="0">
                <a:solidFill>
                  <a:srgbClr val="0000CC"/>
                </a:solidFill>
              </a:rPr>
              <a:t>Ακολουθιακή Λογική – Βασικές Έννοιες</a:t>
            </a:r>
          </a:p>
          <a:p>
            <a:pPr marL="0" indent="180975" eaLnBrk="1" hangingPunct="1"/>
            <a:r>
              <a:rPr lang="el-GR" altLang="el-GR" sz="2400" dirty="0">
                <a:solidFill>
                  <a:srgbClr val="0000CC"/>
                </a:solidFill>
              </a:rPr>
              <a:t>Μέθοδοι Χρονικής Ακολουθίας</a:t>
            </a:r>
          </a:p>
          <a:p>
            <a:pPr marL="0" indent="180975" eaLnBrk="1" hangingPunct="1"/>
            <a:r>
              <a:rPr lang="el-GR" altLang="el-GR" sz="2400" dirty="0">
                <a:solidFill>
                  <a:srgbClr val="0000CC"/>
                </a:solidFill>
              </a:rPr>
              <a:t>Διαγράμματα Χρονισμού</a:t>
            </a:r>
            <a:endParaRPr lang="en-US" altLang="el-GR" sz="2400" dirty="0">
              <a:solidFill>
                <a:srgbClr val="0000CC"/>
              </a:solidFill>
            </a:endParaRPr>
          </a:p>
          <a:p>
            <a:pPr marL="0" indent="180975" eaLnBrk="1" hangingPunct="1"/>
            <a:r>
              <a:rPr lang="en-US" altLang="el-GR" sz="2400" dirty="0">
                <a:solidFill>
                  <a:srgbClr val="0000CC"/>
                </a:solidFill>
              </a:rPr>
              <a:t>Max and Min-Delay</a:t>
            </a:r>
            <a:r>
              <a:rPr lang="el-GR" altLang="el-GR" sz="2400" dirty="0">
                <a:solidFill>
                  <a:srgbClr val="0000CC"/>
                </a:solidFill>
              </a:rPr>
              <a:t> Περιορισμοί</a:t>
            </a:r>
            <a:endParaRPr lang="en-US" altLang="el-GR" sz="2400" dirty="0">
              <a:solidFill>
                <a:srgbClr val="0000CC"/>
              </a:solidFill>
            </a:endParaRPr>
          </a:p>
          <a:p>
            <a:pPr marL="0" indent="180975" eaLnBrk="1" hangingPunct="1"/>
            <a:r>
              <a:rPr lang="el-GR" altLang="el-GR" sz="2400" dirty="0">
                <a:solidFill>
                  <a:srgbClr val="0000CC"/>
                </a:solidFill>
              </a:rPr>
              <a:t>Δανεισμός Χρόνου (</a:t>
            </a:r>
            <a:r>
              <a:rPr lang="en-US" altLang="el-GR" sz="2400" dirty="0">
                <a:solidFill>
                  <a:srgbClr val="0000CC"/>
                </a:solidFill>
              </a:rPr>
              <a:t>Time Borrowing </a:t>
            </a:r>
            <a:r>
              <a:rPr lang="el-GR" altLang="el-GR" sz="2400" dirty="0">
                <a:solidFill>
                  <a:srgbClr val="0000CC"/>
                </a:solidFill>
              </a:rPr>
              <a:t>)</a:t>
            </a:r>
          </a:p>
          <a:p>
            <a:pPr marL="0" indent="180975" eaLnBrk="1" hangingPunct="1"/>
            <a:r>
              <a:rPr lang="el-GR" altLang="el-GR" sz="2400" dirty="0">
                <a:solidFill>
                  <a:srgbClr val="C00000"/>
                </a:solidFill>
              </a:rPr>
              <a:t>Απόκλιση Ρολογιού (</a:t>
            </a:r>
            <a:r>
              <a:rPr lang="en-US" altLang="el-GR" sz="2400" dirty="0">
                <a:solidFill>
                  <a:srgbClr val="C00000"/>
                </a:solidFill>
              </a:rPr>
              <a:t>Clock Skew</a:t>
            </a:r>
            <a:r>
              <a:rPr lang="el-GR" altLang="el-GR" sz="2400" dirty="0">
                <a:solidFill>
                  <a:srgbClr val="C00000"/>
                </a:solidFill>
              </a:rPr>
              <a:t>)</a:t>
            </a:r>
            <a:endParaRPr lang="en-US" altLang="el-GR" sz="2400" dirty="0">
              <a:solidFill>
                <a:srgbClr val="C00000"/>
              </a:solidFill>
            </a:endParaRPr>
          </a:p>
          <a:p>
            <a:pPr marL="0" indent="180975" eaLnBrk="1" hangingPunct="1"/>
            <a:r>
              <a:rPr lang="el-GR" altLang="el-GR" sz="2400" dirty="0">
                <a:solidFill>
                  <a:srgbClr val="0000CC"/>
                </a:solidFill>
              </a:rPr>
              <a:t>Σχεδιασμός Ακολουθιακών Στοιχείων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105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2">
            <a:extLst>
              <a:ext uri="{FF2B5EF4-FFF2-40B4-BE49-F238E27FC236}">
                <a16:creationId xmlns:a16="http://schemas.microsoft.com/office/drawing/2014/main" id="{38A0DE28-DB76-45ED-8075-257C99DC65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13">
            <a:extLst>
              <a:ext uri="{FF2B5EF4-FFF2-40B4-BE49-F238E27FC236}">
                <a16:creationId xmlns:a16="http://schemas.microsoft.com/office/drawing/2014/main" id="{C0D62B77-027F-4927-9940-5151033CAD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CA2E97C-977A-45B8-96BE-1960560A911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Slide Number Placeholder 4">
            <a:extLst>
              <a:ext uri="{FF2B5EF4-FFF2-40B4-BE49-F238E27FC236}">
                <a16:creationId xmlns:a16="http://schemas.microsoft.com/office/drawing/2014/main" id="{B19C707B-3C7B-4CB3-8D1C-6DF1F398B012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D06C761-6CA5-4E11-89F2-BAB3D793078F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3493" name="AutoShape 2">
            <a:extLst>
              <a:ext uri="{FF2B5EF4-FFF2-40B4-BE49-F238E27FC236}">
                <a16:creationId xmlns:a16="http://schemas.microsoft.com/office/drawing/2014/main" id="{AF8D9170-170C-4D45-84D7-60B076B5E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>
                <a:solidFill>
                  <a:srgbClr val="C00000"/>
                </a:solidFill>
              </a:rPr>
              <a:t>Απόκλιση Ρολογιού (</a:t>
            </a:r>
            <a:r>
              <a:rPr lang="en-US" altLang="el-GR" dirty="0">
                <a:solidFill>
                  <a:srgbClr val="C00000"/>
                </a:solidFill>
              </a:rPr>
              <a:t>Clock Skew</a:t>
            </a:r>
            <a:r>
              <a:rPr lang="el-GR" altLang="el-GR" dirty="0">
                <a:solidFill>
                  <a:srgbClr val="C00000"/>
                </a:solidFill>
              </a:rPr>
              <a:t>)</a:t>
            </a:r>
            <a:endParaRPr lang="en-US" altLang="el-GR" dirty="0">
              <a:solidFill>
                <a:srgbClr val="C00000"/>
              </a:solidFill>
            </a:endParaRPr>
          </a:p>
        </p:txBody>
      </p:sp>
      <p:sp>
        <p:nvSpPr>
          <p:cNvPr id="63494" name="Rectangle 3">
            <a:extLst>
              <a:ext uri="{FF2B5EF4-FFF2-40B4-BE49-F238E27FC236}">
                <a16:creationId xmlns:a16="http://schemas.microsoft.com/office/drawing/2014/main" id="{C95D0FC6-30B1-46F5-988A-0C0AC2ABC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964488" cy="5249862"/>
          </a:xfrm>
        </p:spPr>
        <p:txBody>
          <a:bodyPr/>
          <a:lstStyle/>
          <a:p>
            <a:pPr indent="-228600" eaLnBrk="1" hangingPunct="1"/>
            <a:r>
              <a:rPr lang="el-GR" altLang="el-GR" sz="2400" dirty="0">
                <a:solidFill>
                  <a:srgbClr val="0000CC"/>
                </a:solidFill>
              </a:rPr>
              <a:t>Μέχρι τώρα υποθέταμε ιδανικά σήματα ρολογιού χωρίς χρονικές αποκλίσεις (</a:t>
            </a:r>
            <a:r>
              <a:rPr lang="en-US" altLang="el-GR" sz="2400" dirty="0">
                <a:solidFill>
                  <a:srgbClr val="0000CC"/>
                </a:solidFill>
              </a:rPr>
              <a:t>zero clock skew</a:t>
            </a:r>
            <a:r>
              <a:rPr lang="el-GR" altLang="el-GR" sz="2400" dirty="0">
                <a:solidFill>
                  <a:srgbClr val="0000CC"/>
                </a:solidFill>
              </a:rPr>
              <a:t>)</a:t>
            </a:r>
          </a:p>
          <a:p>
            <a:pPr indent="-228600" eaLnBrk="1" hangingPunct="1"/>
            <a:endParaRPr lang="el-GR" altLang="el-GR" sz="2400" dirty="0"/>
          </a:p>
          <a:p>
            <a:pPr indent="-228600" eaLnBrk="1" hangingPunct="1"/>
            <a:r>
              <a:rPr lang="el-GR" altLang="el-GR" sz="2400" b="1" dirty="0">
                <a:solidFill>
                  <a:srgbClr val="0000CC"/>
                </a:solidFill>
              </a:rPr>
              <a:t>Η δημιουργία και διανομή του ρολογιού – ιδιαίτερα σε υψηλές συχνότητες &amp; μεγάλα κυκλώματα– είναι εξαιρετικά δύσκολη</a:t>
            </a:r>
          </a:p>
          <a:p>
            <a:pPr indent="-228600" eaLnBrk="1" hangingPunct="1"/>
            <a:endParaRPr lang="el-GR" altLang="el-GR" sz="2400" dirty="0"/>
          </a:p>
          <a:p>
            <a:pPr indent="-228600" eaLnBrk="1" hangingPunct="1"/>
            <a:r>
              <a:rPr lang="el-GR" altLang="el-GR" sz="2400" dirty="0">
                <a:solidFill>
                  <a:srgbClr val="C00000"/>
                </a:solidFill>
              </a:rPr>
              <a:t> Τα σήματα ρολογιού παρουσιάζουν αποκλίσεις συγχρονισμού (αποκλίσεις στους χρόνους αφίξεως)</a:t>
            </a:r>
            <a:endParaRPr lang="en-US" altLang="el-GR" sz="2400" dirty="0">
              <a:solidFill>
                <a:srgbClr val="C00000"/>
              </a:solidFill>
            </a:endParaRPr>
          </a:p>
          <a:p>
            <a:pPr marL="457200" lvl="1" indent="-228600" eaLnBrk="1" hangingPunct="1"/>
            <a:r>
              <a:rPr lang="el-GR" altLang="el-GR" sz="2200" dirty="0"/>
              <a:t>Μείωση της μέγιστης καθυστέρησης διάδοσης της συνδ.  λογικής</a:t>
            </a:r>
          </a:p>
          <a:p>
            <a:pPr marL="457200" lvl="1" indent="-228600" eaLnBrk="1" hangingPunct="1"/>
            <a:r>
              <a:rPr lang="el-GR" altLang="el-GR" sz="2200" dirty="0"/>
              <a:t>Αύξηση της </a:t>
            </a:r>
            <a:r>
              <a:rPr lang="en-US" altLang="el-GR" sz="2200" dirty="0"/>
              <a:t>contamination </a:t>
            </a:r>
            <a:r>
              <a:rPr lang="el-GR" altLang="el-GR" sz="2200" dirty="0"/>
              <a:t>καθυστέρησης </a:t>
            </a:r>
          </a:p>
          <a:p>
            <a:pPr marL="457200" lvl="1" indent="-228600" eaLnBrk="1" hangingPunct="1"/>
            <a:r>
              <a:rPr lang="el-GR" altLang="el-GR" sz="2200" dirty="0"/>
              <a:t>Μείωση του χρόνου δανεισμού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2">
            <a:extLst>
              <a:ext uri="{FF2B5EF4-FFF2-40B4-BE49-F238E27FC236}">
                <a16:creationId xmlns:a16="http://schemas.microsoft.com/office/drawing/2014/main" id="{DD154145-C74E-43C8-88FB-3DF75AC972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5539" name="Rectangle 13">
            <a:extLst>
              <a:ext uri="{FF2B5EF4-FFF2-40B4-BE49-F238E27FC236}">
                <a16:creationId xmlns:a16="http://schemas.microsoft.com/office/drawing/2014/main" id="{7E44E578-B886-46D7-8536-1F077BF26D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433778F-549D-4091-84C9-B567B928288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5540" name="Slide Number Placeholder 6">
            <a:extLst>
              <a:ext uri="{FF2B5EF4-FFF2-40B4-BE49-F238E27FC236}">
                <a16:creationId xmlns:a16="http://schemas.microsoft.com/office/drawing/2014/main" id="{028D3A4A-9175-4A4F-9923-724E8CE63451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6779420-DBE8-40C2-9867-C964603B5BB2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5541" name="AutoShape 2">
            <a:extLst>
              <a:ext uri="{FF2B5EF4-FFF2-40B4-BE49-F238E27FC236}">
                <a16:creationId xmlns:a16="http://schemas.microsoft.com/office/drawing/2014/main" id="{23F8F945-7B42-4D03-AA62-65EDB8F20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Απόκλιση Ρολογιού </a:t>
            </a:r>
            <a:r>
              <a:rPr lang="en-US" altLang="el-GR"/>
              <a:t>: Flip-Flops</a:t>
            </a:r>
            <a:r>
              <a:rPr lang="el-GR" altLang="el-GR"/>
              <a:t> (1/2)</a:t>
            </a:r>
            <a:endParaRPr lang="en-US" altLang="el-GR"/>
          </a:p>
        </p:txBody>
      </p:sp>
      <p:graphicFrame>
        <p:nvGraphicFramePr>
          <p:cNvPr id="1458181" name="Object 5">
            <a:extLst>
              <a:ext uri="{FF2B5EF4-FFF2-40B4-BE49-F238E27FC236}">
                <a16:creationId xmlns:a16="http://schemas.microsoft.com/office/drawing/2014/main" id="{F1635705-F9AB-4983-9E07-32162ACD3B43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4213" y="765175"/>
          <a:ext cx="4038600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642723" imgH="1932940" progId="Visio.Drawing.11">
                  <p:embed/>
                </p:oleObj>
              </mc:Choice>
              <mc:Fallback>
                <p:oleObj name="Visio" r:id="rId3" imgW="3642723" imgH="1932940" progId="Visio.Drawing.11">
                  <p:embed/>
                  <p:pic>
                    <p:nvPicPr>
                      <p:cNvPr id="1458181" name="Object 5">
                        <a:extLst>
                          <a:ext uri="{FF2B5EF4-FFF2-40B4-BE49-F238E27FC236}">
                            <a16:creationId xmlns:a16="http://schemas.microsoft.com/office/drawing/2014/main" id="{F1635705-F9AB-4983-9E07-32162ACD3B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765175"/>
                        <a:ext cx="4038600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8182" name="Rectangle 6">
            <a:extLst>
              <a:ext uri="{FF2B5EF4-FFF2-40B4-BE49-F238E27FC236}">
                <a16:creationId xmlns:a16="http://schemas.microsoft.com/office/drawing/2014/main" id="{00C2FCED-567C-4669-A6F7-BB37E71D00F3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107504" y="4077072"/>
            <a:ext cx="8712646" cy="2261816"/>
          </a:xfrm>
        </p:spPr>
        <p:txBody>
          <a:bodyPr/>
          <a:lstStyle/>
          <a:p>
            <a:pPr indent="-228600" eaLnBrk="1" hangingPunct="1"/>
            <a:r>
              <a:rPr lang="el-GR" altLang="el-GR" dirty="0"/>
              <a:t> </a:t>
            </a:r>
            <a:r>
              <a:rPr lang="el-GR" altLang="el-GR" dirty="0">
                <a:solidFill>
                  <a:srgbClr val="0000CC"/>
                </a:solidFill>
              </a:rPr>
              <a:t>Η έντονη γραμμή </a:t>
            </a:r>
            <a:r>
              <a:rPr lang="el-GR" altLang="el-GR" i="1" dirty="0">
                <a:solidFill>
                  <a:srgbClr val="0000CC"/>
                </a:solidFill>
              </a:rPr>
              <a:t>clk </a:t>
            </a:r>
            <a:r>
              <a:rPr lang="el-GR" altLang="el-GR" dirty="0">
                <a:solidFill>
                  <a:srgbClr val="0000CC"/>
                </a:solidFill>
              </a:rPr>
              <a:t>υποδεικνύει τον πιο καθυστερημένο πιθανό χρόνο άφιξης ενώ οι διακεκομμένες δείχνουν ότι το ρολόι μπορεί να αποκλίνει</a:t>
            </a:r>
          </a:p>
          <a:p>
            <a:pPr indent="-228600" eaLnBrk="1" hangingPunct="1"/>
            <a:r>
              <a:rPr lang="el-GR" altLang="el-GR" dirty="0">
                <a:solidFill>
                  <a:srgbClr val="C00000"/>
                </a:solidFill>
              </a:rPr>
              <a:t>Χείριστο σενάριο για τη μέγιστη καθυστέρηση</a:t>
            </a:r>
            <a:r>
              <a:rPr lang="el-GR" altLang="el-GR" dirty="0">
                <a:solidFill>
                  <a:srgbClr val="0000CC"/>
                </a:solidFill>
              </a:rPr>
              <a:t>: το 1</a:t>
            </a:r>
            <a:r>
              <a:rPr lang="el-GR" altLang="el-GR" baseline="30000" dirty="0">
                <a:solidFill>
                  <a:srgbClr val="0000CC"/>
                </a:solidFill>
              </a:rPr>
              <a:t>ο</a:t>
            </a:r>
            <a:r>
              <a:rPr lang="el-GR" altLang="el-GR" dirty="0">
                <a:solidFill>
                  <a:srgbClr val="0000CC"/>
                </a:solidFill>
              </a:rPr>
              <a:t> </a:t>
            </a:r>
            <a:r>
              <a:rPr lang="en-US" altLang="el-GR" dirty="0">
                <a:solidFill>
                  <a:srgbClr val="0000CC"/>
                </a:solidFill>
              </a:rPr>
              <a:t>F/F</a:t>
            </a:r>
            <a:r>
              <a:rPr lang="el-GR" altLang="el-GR" dirty="0">
                <a:solidFill>
                  <a:srgbClr val="0000CC"/>
                </a:solidFill>
              </a:rPr>
              <a:t> δέχεται το ρολόι αργά ενώ το επόμενο νωρίς</a:t>
            </a:r>
            <a:endParaRPr lang="en-US" altLang="el-GR" dirty="0">
              <a:solidFill>
                <a:srgbClr val="0000CC"/>
              </a:solidFill>
            </a:endParaRPr>
          </a:p>
          <a:p>
            <a:pPr marL="457200" lvl="1" indent="-166688" eaLnBrk="1" hangingPunct="1"/>
            <a:r>
              <a:rPr lang="el-GR" altLang="el-GR" dirty="0"/>
              <a:t>Η χρονική απόκλιση ρολογιού αφαιρείται από το χρόνο</a:t>
            </a:r>
            <a:r>
              <a:rPr lang="en-US" altLang="el-GR" dirty="0"/>
              <a:t> </a:t>
            </a:r>
            <a:r>
              <a:rPr lang="el-GR" altLang="el-GR" dirty="0"/>
              <a:t>που είναι διαθέσιμος για υπολογισμούς και εμφανίζεται ως ακολουθιακή επιβάρυνση</a:t>
            </a:r>
          </a:p>
        </p:txBody>
      </p:sp>
      <p:graphicFrame>
        <p:nvGraphicFramePr>
          <p:cNvPr id="1458184" name="Object 8">
            <a:extLst>
              <a:ext uri="{FF2B5EF4-FFF2-40B4-BE49-F238E27FC236}">
                <a16:creationId xmlns:a16="http://schemas.microsoft.com/office/drawing/2014/main" id="{8F851F62-A86A-434F-95FC-5C4C02D61FE5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76825" y="692150"/>
          <a:ext cx="3414713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3693523" imgH="2755900" progId="Visio.Drawing.11">
                  <p:embed/>
                </p:oleObj>
              </mc:Choice>
              <mc:Fallback>
                <p:oleObj name="Visio" r:id="rId5" imgW="3693523" imgH="2755900" progId="Visio.Drawing.11">
                  <p:embed/>
                  <p:pic>
                    <p:nvPicPr>
                      <p:cNvPr id="1458184" name="Object 8">
                        <a:extLst>
                          <a:ext uri="{FF2B5EF4-FFF2-40B4-BE49-F238E27FC236}">
                            <a16:creationId xmlns:a16="http://schemas.microsoft.com/office/drawing/2014/main" id="{8F851F62-A86A-434F-95FC-5C4C02D61F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692150"/>
                        <a:ext cx="3414713" cy="280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4581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45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8181" grpId="0" build="p"/>
      <p:bldP spid="145818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>
            <a:extLst>
              <a:ext uri="{FF2B5EF4-FFF2-40B4-BE49-F238E27FC236}">
                <a16:creationId xmlns:a16="http://schemas.microsoft.com/office/drawing/2014/main" id="{F179035D-6CF1-4BE6-A87E-3D8FD50241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13">
            <a:extLst>
              <a:ext uri="{FF2B5EF4-FFF2-40B4-BE49-F238E27FC236}">
                <a16:creationId xmlns:a16="http://schemas.microsoft.com/office/drawing/2014/main" id="{280A99EB-374B-449C-BC96-C83C4AD815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8DB5626-23C3-466D-BE5C-2B5E65AE6E2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91AC1CC5-F444-43E6-82B9-5D1E8954420D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D5A8E51-A8ED-443A-B0B0-B42CB09F330E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AutoShape 2">
            <a:extLst>
              <a:ext uri="{FF2B5EF4-FFF2-40B4-BE49-F238E27FC236}">
                <a16:creationId xmlns:a16="http://schemas.microsoft.com/office/drawing/2014/main" id="{A24768A8-BC6D-4BCB-AF79-08B65A899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Ακολουθιακή Λογική – Βασικές Έννοιες (2/2)</a:t>
            </a:r>
          </a:p>
        </p:txBody>
      </p:sp>
      <p:sp>
        <p:nvSpPr>
          <p:cNvPr id="1423363" name="Rectangle 3">
            <a:extLst>
              <a:ext uri="{FF2B5EF4-FFF2-40B4-BE49-F238E27FC236}">
                <a16:creationId xmlns:a16="http://schemas.microsoft.com/office/drawing/2014/main" id="{9F850767-8D78-44F2-93D7-74BEBB23C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836612"/>
            <a:ext cx="8640638" cy="5532437"/>
          </a:xfrm>
        </p:spPr>
        <p:txBody>
          <a:bodyPr/>
          <a:lstStyle/>
          <a:p>
            <a:pPr indent="-228600" eaLnBrk="1" hangingPunct="1"/>
            <a:r>
              <a:rPr lang="el-GR" altLang="el-GR" sz="2400" dirty="0">
                <a:solidFill>
                  <a:srgbClr val="3333CC"/>
                </a:solidFill>
              </a:rPr>
              <a:t>Τα ακολουθιακά κυκλώματα υλοποιούνται με flip-flop</a:t>
            </a:r>
            <a:r>
              <a:rPr lang="en-US" altLang="el-GR" sz="2400" dirty="0">
                <a:solidFill>
                  <a:srgbClr val="3333CC"/>
                </a:solidFill>
              </a:rPr>
              <a:t>s</a:t>
            </a:r>
            <a:r>
              <a:rPr lang="el-GR" altLang="el-GR" sz="2400" dirty="0">
                <a:solidFill>
                  <a:srgbClr val="3333CC"/>
                </a:solidFill>
              </a:rPr>
              <a:t> ή μανδαλωτές </a:t>
            </a:r>
          </a:p>
          <a:p>
            <a:pPr lvl="1" eaLnBrk="1" hangingPunct="1"/>
            <a:r>
              <a:rPr lang="el-GR" altLang="el-GR" sz="2200" dirty="0"/>
              <a:t>Συγκρατούν</a:t>
            </a:r>
            <a:r>
              <a:rPr lang="en-US" altLang="el-GR" sz="2200" dirty="0"/>
              <a:t> </a:t>
            </a:r>
            <a:r>
              <a:rPr lang="el-GR" altLang="el-GR" sz="2200" dirty="0"/>
              <a:t>τη διάδοση </a:t>
            </a:r>
            <a:r>
              <a:rPr lang="el-GR" altLang="el-GR" sz="2200" dirty="0">
                <a:solidFill>
                  <a:srgbClr val="C00000"/>
                </a:solidFill>
              </a:rPr>
              <a:t>δεδομένων</a:t>
            </a:r>
            <a:r>
              <a:rPr lang="el-GR" altLang="el-GR" sz="2200" dirty="0"/>
              <a:t> που ονομάζονται και </a:t>
            </a:r>
            <a:r>
              <a:rPr lang="en-US" altLang="el-GR" sz="2200" dirty="0">
                <a:solidFill>
                  <a:srgbClr val="C00000"/>
                </a:solidFill>
              </a:rPr>
              <a:t>tokens</a:t>
            </a:r>
            <a:endParaRPr lang="el-GR" altLang="el-GR" sz="2200" dirty="0">
              <a:solidFill>
                <a:srgbClr val="C00000"/>
              </a:solidFill>
            </a:endParaRPr>
          </a:p>
          <a:p>
            <a:pPr lvl="1" eaLnBrk="1" hangingPunct="1"/>
            <a:endParaRPr lang="el-GR" altLang="el-GR" sz="1000" dirty="0">
              <a:solidFill>
                <a:srgbClr val="C00000"/>
              </a:solidFill>
            </a:endParaRPr>
          </a:p>
          <a:p>
            <a:pPr eaLnBrk="1" hangingPunct="1"/>
            <a:r>
              <a:rPr lang="el-GR" altLang="el-GR" sz="2400" b="1" dirty="0">
                <a:solidFill>
                  <a:srgbClr val="C00000"/>
                </a:solidFill>
              </a:rPr>
              <a:t> Σκοπός</a:t>
            </a:r>
            <a:r>
              <a:rPr lang="el-GR" altLang="el-GR" sz="2400" dirty="0"/>
              <a:t> </a:t>
            </a:r>
            <a:r>
              <a:rPr lang="el-GR" altLang="el-GR" sz="2400" dirty="0">
                <a:solidFill>
                  <a:srgbClr val="0000CC"/>
                </a:solidFill>
              </a:rPr>
              <a:t>η ακολουθιακή επεξεργασία δεδομένων </a:t>
            </a:r>
          </a:p>
          <a:p>
            <a:pPr lvl="1" eaLnBrk="1" hangingPunct="1"/>
            <a:r>
              <a:rPr lang="el-GR" altLang="el-GR" sz="2200" dirty="0"/>
              <a:t>Διαφοροποίηση τρέχοντος από το προηγούμενο / επόμενο </a:t>
            </a:r>
            <a:r>
              <a:rPr lang="en-US" altLang="el-GR" sz="2200" dirty="0"/>
              <a:t>token</a:t>
            </a:r>
            <a:r>
              <a:rPr lang="el-GR" altLang="el-GR" sz="2200" dirty="0"/>
              <a:t> </a:t>
            </a:r>
          </a:p>
          <a:p>
            <a:pPr lvl="1" eaLnBrk="1" hangingPunct="1"/>
            <a:r>
              <a:rPr lang="el-GR" altLang="el-GR" sz="2200" dirty="0"/>
              <a:t>Χρήση ακολουθιακών κυκλωματικών μονάδων</a:t>
            </a:r>
          </a:p>
          <a:p>
            <a:pPr lvl="1" eaLnBrk="1" hangingPunct="1"/>
            <a:endParaRPr lang="el-GR" altLang="el-GR" sz="1000" dirty="0"/>
          </a:p>
          <a:p>
            <a:pPr marL="404813" indent="-223838" eaLnBrk="1" hangingPunct="1"/>
            <a:r>
              <a:rPr lang="el-GR" altLang="el-GR" sz="2400" dirty="0">
                <a:solidFill>
                  <a:srgbClr val="3333CC"/>
                </a:solidFill>
              </a:rPr>
              <a:t> Τα ακολουθιακά στοιχεία καθυστερούν τα </a:t>
            </a:r>
            <a:r>
              <a:rPr lang="en-US" altLang="el-GR" sz="2400" dirty="0">
                <a:solidFill>
                  <a:srgbClr val="3333CC"/>
                </a:solidFill>
              </a:rPr>
              <a:t>tokens</a:t>
            </a:r>
            <a:r>
              <a:rPr lang="el-GR" altLang="el-GR" sz="2400" dirty="0">
                <a:solidFill>
                  <a:srgbClr val="3333CC"/>
                </a:solidFill>
              </a:rPr>
              <a:t> που έρχονται νωρίς</a:t>
            </a:r>
            <a:r>
              <a:rPr lang="en-US" altLang="el-GR" sz="2400" dirty="0">
                <a:solidFill>
                  <a:srgbClr val="3333CC"/>
                </a:solidFill>
              </a:rPr>
              <a:t> </a:t>
            </a:r>
            <a:r>
              <a:rPr lang="el-GR" altLang="el-GR" sz="2400" dirty="0">
                <a:solidFill>
                  <a:srgbClr val="3333CC"/>
                </a:solidFill>
              </a:rPr>
              <a:t>εφασφαλίζοντας σωστό συγχρονισμό</a:t>
            </a:r>
          </a:p>
          <a:p>
            <a:pPr lvl="1" eaLnBrk="1" hangingPunct="1"/>
            <a:r>
              <a:rPr lang="el-GR" altLang="el-GR" sz="2200" dirty="0"/>
              <a:t>Αλλιώς το επόμενο </a:t>
            </a:r>
            <a:r>
              <a:rPr lang="en-US" altLang="el-GR" sz="2200" dirty="0"/>
              <a:t>token</a:t>
            </a:r>
            <a:r>
              <a:rPr lang="el-GR" altLang="el-GR" sz="2200" dirty="0"/>
              <a:t> μπορεί να προλάβει στην επεξεργασία το τρέχον και να αλλοιωθούν και τα δύο</a:t>
            </a:r>
          </a:p>
          <a:p>
            <a:pPr lvl="1" eaLnBrk="1" hangingPunct="1"/>
            <a:endParaRPr lang="el-GR" altLang="el-GR" sz="1000" dirty="0"/>
          </a:p>
          <a:p>
            <a:pPr eaLnBrk="1" hangingPunct="1"/>
            <a:r>
              <a:rPr lang="el-GR" altLang="el-GR" sz="2400" dirty="0">
                <a:solidFill>
                  <a:srgbClr val="3333CC"/>
                </a:solidFill>
              </a:rPr>
              <a:t> Προσθέτουν όμως καθυστέρηση που ονομάζεται </a:t>
            </a:r>
            <a:r>
              <a:rPr lang="el-GR" altLang="el-GR" sz="2400" b="1" dirty="0">
                <a:solidFill>
                  <a:srgbClr val="C00000"/>
                </a:solidFill>
              </a:rPr>
              <a:t>ακολουθιακή επιβάρυνση</a:t>
            </a:r>
            <a:r>
              <a:rPr lang="el-GR" altLang="el-GR" sz="2400" dirty="0">
                <a:solidFill>
                  <a:srgbClr val="C00000"/>
                </a:solidFill>
              </a:rPr>
              <a:t> </a:t>
            </a:r>
            <a:r>
              <a:rPr lang="el-GR" altLang="el-GR" sz="2400" dirty="0"/>
              <a:t>(</a:t>
            </a:r>
            <a:r>
              <a:rPr lang="en-US" altLang="el-GR" sz="2400" b="1" dirty="0">
                <a:solidFill>
                  <a:srgbClr val="C00000"/>
                </a:solidFill>
              </a:rPr>
              <a:t>sequential overhead</a:t>
            </a:r>
            <a:r>
              <a:rPr lang="en-US" altLang="el-GR" sz="2400" dirty="0"/>
              <a:t>)</a:t>
            </a:r>
            <a:endParaRPr lang="el-GR" altLang="el-G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6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2">
            <a:extLst>
              <a:ext uri="{FF2B5EF4-FFF2-40B4-BE49-F238E27FC236}">
                <a16:creationId xmlns:a16="http://schemas.microsoft.com/office/drawing/2014/main" id="{FEF26521-0397-4185-9EC6-3DE4DC1E50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Rectangle 13">
            <a:extLst>
              <a:ext uri="{FF2B5EF4-FFF2-40B4-BE49-F238E27FC236}">
                <a16:creationId xmlns:a16="http://schemas.microsoft.com/office/drawing/2014/main" id="{BA399224-D5A4-4D4C-A855-539EAF953C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E00E5AD-C585-44AC-900A-2C575012A0B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Slide Number Placeholder 4">
            <a:extLst>
              <a:ext uri="{FF2B5EF4-FFF2-40B4-BE49-F238E27FC236}">
                <a16:creationId xmlns:a16="http://schemas.microsoft.com/office/drawing/2014/main" id="{B5BC8006-D3BD-44FF-9C3D-A78593D22CD5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CF6C3BD-7CB8-4FF5-8953-06B44505E76D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40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7589" name="AutoShape 2">
            <a:extLst>
              <a:ext uri="{FF2B5EF4-FFF2-40B4-BE49-F238E27FC236}">
                <a16:creationId xmlns:a16="http://schemas.microsoft.com/office/drawing/2014/main" id="{B1186B1C-E7CF-4D23-8517-ACC9A2A44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Απόκλιση Ρολογιού </a:t>
            </a:r>
            <a:r>
              <a:rPr lang="en-US" altLang="el-GR"/>
              <a:t>: Flip-Flops</a:t>
            </a:r>
            <a:r>
              <a:rPr lang="el-GR" altLang="el-GR"/>
              <a:t> (2/2)</a:t>
            </a:r>
            <a:endParaRPr lang="en-US" altLang="el-GR"/>
          </a:p>
        </p:txBody>
      </p:sp>
      <p:graphicFrame>
        <p:nvGraphicFramePr>
          <p:cNvPr id="67590" name="Object 3">
            <a:extLst>
              <a:ext uri="{FF2B5EF4-FFF2-40B4-BE49-F238E27FC236}">
                <a16:creationId xmlns:a16="http://schemas.microsoft.com/office/drawing/2014/main" id="{840447D1-6847-4D80-A69F-C8A5FA956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620713"/>
          <a:ext cx="4875212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047744" imgH="4660392" progId="Visio.Drawing.6">
                  <p:embed/>
                </p:oleObj>
              </mc:Choice>
              <mc:Fallback>
                <p:oleObj name="VISIO" r:id="rId3" imgW="4047744" imgH="4660392" progId="Visio.Drawing.6">
                  <p:embed/>
                  <p:pic>
                    <p:nvPicPr>
                      <p:cNvPr id="67590" name="Object 3">
                        <a:extLst>
                          <a:ext uri="{FF2B5EF4-FFF2-40B4-BE49-F238E27FC236}">
                            <a16:creationId xmlns:a16="http://schemas.microsoft.com/office/drawing/2014/main" id="{840447D1-6847-4D80-A69F-C8A5FA9566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20713"/>
                        <a:ext cx="4875212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4">
            <a:extLst>
              <a:ext uri="{FF2B5EF4-FFF2-40B4-BE49-F238E27FC236}">
                <a16:creationId xmlns:a16="http://schemas.microsoft.com/office/drawing/2014/main" id="{7DDF3CC8-6FF4-4127-9D54-17320EAA35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1828800"/>
          <a:ext cx="27432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01800" imgH="736600" progId="Equation.DSMT4">
                  <p:embed/>
                </p:oleObj>
              </mc:Choice>
              <mc:Fallback>
                <p:oleObj name="Equation" r:id="rId5" imgW="1701800" imgH="736600" progId="Equation.DSMT4">
                  <p:embed/>
                  <p:pic>
                    <p:nvPicPr>
                      <p:cNvPr id="67591" name="Object 4">
                        <a:extLst>
                          <a:ext uri="{FF2B5EF4-FFF2-40B4-BE49-F238E27FC236}">
                            <a16:creationId xmlns:a16="http://schemas.microsoft.com/office/drawing/2014/main" id="{7DDF3CC8-6FF4-4127-9D54-17320EAA35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28800"/>
                        <a:ext cx="2743200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2">
            <a:extLst>
              <a:ext uri="{FF2B5EF4-FFF2-40B4-BE49-F238E27FC236}">
                <a16:creationId xmlns:a16="http://schemas.microsoft.com/office/drawing/2014/main" id="{31F232AA-2FC6-4E5E-BC81-0BD1EF62C2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Rectangle 13">
            <a:extLst>
              <a:ext uri="{FF2B5EF4-FFF2-40B4-BE49-F238E27FC236}">
                <a16:creationId xmlns:a16="http://schemas.microsoft.com/office/drawing/2014/main" id="{9A19CF82-C7C3-485D-B828-E756C1A4F9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2163D35-6273-4E5F-B3B2-BF6E3ABF3E7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Slide Number Placeholder 5">
            <a:extLst>
              <a:ext uri="{FF2B5EF4-FFF2-40B4-BE49-F238E27FC236}">
                <a16:creationId xmlns:a16="http://schemas.microsoft.com/office/drawing/2014/main" id="{D1D64E8E-AE9F-4A05-96B9-89C214DD005E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34A062A-D89E-461E-B9E2-D1BC09B5ADF4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9637" name="AutoShape 2">
            <a:extLst>
              <a:ext uri="{FF2B5EF4-FFF2-40B4-BE49-F238E27FC236}">
                <a16:creationId xmlns:a16="http://schemas.microsoft.com/office/drawing/2014/main" id="{2A27EBF0-3496-4178-A9C2-356FB5852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>
                <a:solidFill>
                  <a:srgbClr val="C00000"/>
                </a:solidFill>
              </a:rPr>
              <a:t>Απόκλιση Ρολογιού </a:t>
            </a:r>
            <a:r>
              <a:rPr lang="en-US" altLang="el-GR" dirty="0">
                <a:solidFill>
                  <a:srgbClr val="C00000"/>
                </a:solidFill>
              </a:rPr>
              <a:t>: Latches</a:t>
            </a:r>
            <a:r>
              <a:rPr lang="el-GR" altLang="el-GR" dirty="0">
                <a:solidFill>
                  <a:srgbClr val="C00000"/>
                </a:solidFill>
              </a:rPr>
              <a:t> (1/2</a:t>
            </a:r>
            <a:r>
              <a:rPr lang="el-GR" altLang="el-GR" dirty="0"/>
              <a:t>)</a:t>
            </a:r>
            <a:endParaRPr lang="en-US" altLang="el-GR" dirty="0"/>
          </a:p>
        </p:txBody>
      </p:sp>
      <p:sp>
        <p:nvSpPr>
          <p:cNvPr id="69638" name="Rectangle 9">
            <a:extLst>
              <a:ext uri="{FF2B5EF4-FFF2-40B4-BE49-F238E27FC236}">
                <a16:creationId xmlns:a16="http://schemas.microsoft.com/office/drawing/2014/main" id="{677B5A2A-472E-476D-8C60-52AAB618541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2852936"/>
            <a:ext cx="8640638" cy="3455789"/>
          </a:xfrm>
        </p:spPr>
        <p:txBody>
          <a:bodyPr/>
          <a:lstStyle/>
          <a:p>
            <a:pPr indent="-228600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0000CC"/>
                </a:solidFill>
              </a:rPr>
              <a:t>Σε σύστημα με διαφανείς μανδαλωτές, η χρονική απόκλιση δεν υποβαθμίζει τις επιδόσεις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l-GR" altLang="el-GR" sz="2400" dirty="0"/>
              <a:t> </a:t>
            </a:r>
            <a:r>
              <a:rPr lang="el-GR" altLang="el-GR" sz="2400" dirty="0">
                <a:solidFill>
                  <a:srgbClr val="0000CC"/>
                </a:solidFill>
              </a:rPr>
              <a:t>Ο πλήρης κύκλος (μειωμένος κατά δύο καθυστερήσεις μανδαλωτών) είναι διαθέσιμος για τους υπολογισμούς ακόμη και όταν τα ρολόγια έχουν χρονική απόκλιση</a:t>
            </a:r>
          </a:p>
          <a:p>
            <a:pPr marL="519113" lvl="1" indent="-228600" eaLnBrk="1" hangingPunct="1">
              <a:lnSpc>
                <a:spcPct val="70000"/>
              </a:lnSpc>
            </a:pPr>
            <a:r>
              <a:rPr lang="el-GR" altLang="el-GR" sz="2200" dirty="0"/>
              <a:t>Τα δεδομένα μπορεί ακόμη να φτάσουν στους μανδαλωτές ενώ είναι διαφανείς</a:t>
            </a:r>
            <a:endParaRPr lang="el-GR" altLang="el-GR" sz="2400" dirty="0"/>
          </a:p>
          <a:p>
            <a:pPr indent="-228600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C00000"/>
                </a:solidFill>
              </a:rPr>
              <a:t> Τα συστήματα που βασίζονται σε μανδαλωτές παρουσιάζουν ανοχή-στη-χρονική-απόκλιση</a:t>
            </a:r>
          </a:p>
        </p:txBody>
      </p:sp>
      <p:graphicFrame>
        <p:nvGraphicFramePr>
          <p:cNvPr id="69639" name="Object 11">
            <a:extLst>
              <a:ext uri="{FF2B5EF4-FFF2-40B4-BE49-F238E27FC236}">
                <a16:creationId xmlns:a16="http://schemas.microsoft.com/office/drawing/2014/main" id="{DFC392C4-A087-47C7-B227-02B1FD3145FB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979613" y="620713"/>
          <a:ext cx="5113337" cy="1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720084" imgH="1443228" progId="Visio.Drawing.6">
                  <p:embed/>
                </p:oleObj>
              </mc:Choice>
              <mc:Fallback>
                <p:oleObj name="VISIO" r:id="rId3" imgW="3720084" imgH="1443228" progId="Visio.Drawing.6">
                  <p:embed/>
                  <p:pic>
                    <p:nvPicPr>
                      <p:cNvPr id="69639" name="Object 11">
                        <a:extLst>
                          <a:ext uri="{FF2B5EF4-FFF2-40B4-BE49-F238E27FC236}">
                            <a16:creationId xmlns:a16="http://schemas.microsoft.com/office/drawing/2014/main" id="{DFC392C4-A087-47C7-B227-02B1FD3145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620713"/>
                        <a:ext cx="5113337" cy="198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2">
            <a:extLst>
              <a:ext uri="{FF2B5EF4-FFF2-40B4-BE49-F238E27FC236}">
                <a16:creationId xmlns:a16="http://schemas.microsoft.com/office/drawing/2014/main" id="{14B2B976-FF0B-4D8B-B536-CD6DD693B2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13">
            <a:extLst>
              <a:ext uri="{FF2B5EF4-FFF2-40B4-BE49-F238E27FC236}">
                <a16:creationId xmlns:a16="http://schemas.microsoft.com/office/drawing/2014/main" id="{D7700053-04C9-427D-8C04-6F598582BED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18C955B-6966-407F-8082-4252F86DEB9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Slide Number Placeholder 4">
            <a:extLst>
              <a:ext uri="{FF2B5EF4-FFF2-40B4-BE49-F238E27FC236}">
                <a16:creationId xmlns:a16="http://schemas.microsoft.com/office/drawing/2014/main" id="{02E2D277-5913-404B-A077-9AF6E71259F3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4C2E76B-C61F-4EB6-962B-65B8C371FE9E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42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AutoShape 2">
            <a:extLst>
              <a:ext uri="{FF2B5EF4-FFF2-40B4-BE49-F238E27FC236}">
                <a16:creationId xmlns:a16="http://schemas.microsoft.com/office/drawing/2014/main" id="{D910E221-AACB-459E-A8FC-630A3C50E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Απόκλιση Ρολογιού </a:t>
            </a:r>
            <a:r>
              <a:rPr lang="en-US" altLang="el-GR"/>
              <a:t>: Latches</a:t>
            </a:r>
            <a:r>
              <a:rPr lang="el-GR" altLang="el-GR"/>
              <a:t> (2/2)</a:t>
            </a:r>
            <a:endParaRPr lang="en-US" altLang="el-GR"/>
          </a:p>
        </p:txBody>
      </p:sp>
      <p:graphicFrame>
        <p:nvGraphicFramePr>
          <p:cNvPr id="71686" name="Object 3">
            <a:extLst>
              <a:ext uri="{FF2B5EF4-FFF2-40B4-BE49-F238E27FC236}">
                <a16:creationId xmlns:a16="http://schemas.microsoft.com/office/drawing/2014/main" id="{FC8C87E0-92BB-409B-B3B8-6AFD21C0AE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1676400"/>
          <a:ext cx="3716338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720084" imgH="1443228" progId="Visio.Drawing.6">
                  <p:embed/>
                </p:oleObj>
              </mc:Choice>
              <mc:Fallback>
                <p:oleObj name="VISIO" r:id="rId3" imgW="3720084" imgH="1443228" progId="Visio.Drawing.6">
                  <p:embed/>
                  <p:pic>
                    <p:nvPicPr>
                      <p:cNvPr id="71686" name="Object 3">
                        <a:extLst>
                          <a:ext uri="{FF2B5EF4-FFF2-40B4-BE49-F238E27FC236}">
                            <a16:creationId xmlns:a16="http://schemas.microsoft.com/office/drawing/2014/main" id="{FC8C87E0-92BB-409B-B3B8-6AFD21C0AE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716338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4">
            <a:extLst>
              <a:ext uri="{FF2B5EF4-FFF2-40B4-BE49-F238E27FC236}">
                <a16:creationId xmlns:a16="http://schemas.microsoft.com/office/drawing/2014/main" id="{4D5DC3DD-2B04-4932-80A9-9F358AC412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1628775"/>
          <a:ext cx="3460750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46300" imgH="1206500" progId="Equation.DSMT4">
                  <p:embed/>
                </p:oleObj>
              </mc:Choice>
              <mc:Fallback>
                <p:oleObj name="Equation" r:id="rId5" imgW="2146300" imgH="1206500" progId="Equation.DSMT4">
                  <p:embed/>
                  <p:pic>
                    <p:nvPicPr>
                      <p:cNvPr id="71687" name="Object 4">
                        <a:extLst>
                          <a:ext uri="{FF2B5EF4-FFF2-40B4-BE49-F238E27FC236}">
                            <a16:creationId xmlns:a16="http://schemas.microsoft.com/office/drawing/2014/main" id="{4D5DC3DD-2B04-4932-80A9-9F358AC412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628775"/>
                        <a:ext cx="3460750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8" name="Text Box 5">
            <a:extLst>
              <a:ext uri="{FF2B5EF4-FFF2-40B4-BE49-F238E27FC236}">
                <a16:creationId xmlns:a16="http://schemas.microsoft.com/office/drawing/2014/main" id="{290D78D7-244A-4DE8-93EB-0AA1F14C1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81075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400" dirty="0">
                <a:solidFill>
                  <a:srgbClr val="0000CC"/>
                </a:solidFill>
                <a:latin typeface="+mn-lt"/>
              </a:rPr>
              <a:t>2-Phase Latches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2">
            <a:extLst>
              <a:ext uri="{FF2B5EF4-FFF2-40B4-BE49-F238E27FC236}">
                <a16:creationId xmlns:a16="http://schemas.microsoft.com/office/drawing/2014/main" id="{F3825913-9D3B-495D-AE23-FB539BF809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Rectangle 13">
            <a:extLst>
              <a:ext uri="{FF2B5EF4-FFF2-40B4-BE49-F238E27FC236}">
                <a16:creationId xmlns:a16="http://schemas.microsoft.com/office/drawing/2014/main" id="{09666389-1458-459E-A862-D9FE4121A9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32EA6C7-C249-46BC-B92A-8BD03F2B2DE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3732" name="AutoShape 2">
            <a:extLst>
              <a:ext uri="{FF2B5EF4-FFF2-40B4-BE49-F238E27FC236}">
                <a16:creationId xmlns:a16="http://schemas.microsoft.com/office/drawing/2014/main" id="{BB4752F0-A5BB-4B8D-B5F9-2AD611783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Συγκρίσεις Ακολουθιακών Στοιχείων</a:t>
            </a:r>
          </a:p>
        </p:txBody>
      </p:sp>
      <p:pic>
        <p:nvPicPr>
          <p:cNvPr id="73733" name="Picture 3">
            <a:extLst>
              <a:ext uri="{FF2B5EF4-FFF2-40B4-BE49-F238E27FC236}">
                <a16:creationId xmlns:a16="http://schemas.microsoft.com/office/drawing/2014/main" id="{6F633DAC-707A-4E35-85ED-6D912BA656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84313"/>
            <a:ext cx="8713788" cy="3824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5">
            <a:extLst>
              <a:ext uri="{FF2B5EF4-FFF2-40B4-BE49-F238E27FC236}">
                <a16:creationId xmlns:a16="http://schemas.microsoft.com/office/drawing/2014/main" id="{B66E03A8-5EB7-4E67-A226-4310AD80B8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Αποκλίσεις </a:t>
            </a:r>
            <a:r>
              <a:rPr lang="en-US" altLang="el-GR"/>
              <a:t>Clock Skew, Duty_cycle Jitter, Edge Jitter</a:t>
            </a:r>
            <a:endParaRPr lang="el-GR" altLang="el-GR"/>
          </a:p>
        </p:txBody>
      </p:sp>
      <p:sp>
        <p:nvSpPr>
          <p:cNvPr id="74755" name="Text Placeholder 7">
            <a:extLst>
              <a:ext uri="{FF2B5EF4-FFF2-40B4-BE49-F238E27FC236}">
                <a16:creationId xmlns:a16="http://schemas.microsoft.com/office/drawing/2014/main" id="{1D0831EE-7A9E-4296-A75E-9699D1CD481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511" y="4143491"/>
            <a:ext cx="8713663" cy="2238259"/>
          </a:xfrm>
        </p:spPr>
        <p:txBody>
          <a:bodyPr/>
          <a:lstStyle/>
          <a:p>
            <a:pPr indent="-257175"/>
            <a:r>
              <a:rPr lang="en-US" altLang="el-GR" dirty="0">
                <a:solidFill>
                  <a:srgbClr val="C00000"/>
                </a:solidFill>
              </a:rPr>
              <a:t>Skew, t</a:t>
            </a:r>
            <a:r>
              <a:rPr lang="en-US" altLang="el-GR" baseline="-25000" dirty="0">
                <a:solidFill>
                  <a:srgbClr val="C00000"/>
                </a:solidFill>
              </a:rPr>
              <a:t>sk</a:t>
            </a:r>
            <a:r>
              <a:rPr lang="en-US" altLang="el-GR" dirty="0"/>
              <a:t>: </a:t>
            </a:r>
            <a:r>
              <a:rPr lang="el-GR" altLang="el-GR" dirty="0">
                <a:solidFill>
                  <a:srgbClr val="0000CC"/>
                </a:solidFill>
              </a:rPr>
              <a:t>απόκλιση ρολογιού σε διαφορετικά σημεία του </a:t>
            </a:r>
            <a:r>
              <a:rPr lang="en-US" altLang="el-GR" dirty="0">
                <a:solidFill>
                  <a:srgbClr val="0000CC"/>
                </a:solidFill>
              </a:rPr>
              <a:t>chip</a:t>
            </a:r>
            <a:endParaRPr lang="el-GR" altLang="el-GR" dirty="0">
              <a:solidFill>
                <a:srgbClr val="0000CC"/>
              </a:solidFill>
            </a:endParaRPr>
          </a:p>
          <a:p>
            <a:pPr indent="-257175"/>
            <a:r>
              <a:rPr lang="en-US" altLang="el-GR" dirty="0">
                <a:solidFill>
                  <a:srgbClr val="FF6600"/>
                </a:solidFill>
              </a:rPr>
              <a:t>Duty cycle</a:t>
            </a:r>
            <a:r>
              <a:rPr lang="el-GR" altLang="el-GR" dirty="0">
                <a:solidFill>
                  <a:srgbClr val="FF6600"/>
                </a:solidFill>
              </a:rPr>
              <a:t> </a:t>
            </a:r>
            <a:r>
              <a:rPr lang="en-US" altLang="el-GR" dirty="0">
                <a:solidFill>
                  <a:srgbClr val="FF6600"/>
                </a:solidFill>
              </a:rPr>
              <a:t>jitter, </a:t>
            </a:r>
            <a:r>
              <a:rPr lang="en-US" altLang="el-GR" dirty="0" err="1">
                <a:solidFill>
                  <a:srgbClr val="FF6600"/>
                </a:solidFill>
              </a:rPr>
              <a:t>t</a:t>
            </a:r>
            <a:r>
              <a:rPr lang="en-US" altLang="el-GR" baseline="-25000" dirty="0" err="1">
                <a:solidFill>
                  <a:srgbClr val="FF6600"/>
                </a:solidFill>
              </a:rPr>
              <a:t>duty</a:t>
            </a:r>
            <a:r>
              <a:rPr lang="en-US" altLang="el-GR" dirty="0"/>
              <a:t>: </a:t>
            </a:r>
            <a:r>
              <a:rPr lang="el-GR" altLang="el-GR" dirty="0">
                <a:solidFill>
                  <a:srgbClr val="0000CC"/>
                </a:solidFill>
              </a:rPr>
              <a:t>απόκλιση ρολογιού μεταξύ διαδοχικών (</a:t>
            </a:r>
            <a:r>
              <a:rPr lang="el-GR" altLang="el-GR" dirty="0" err="1">
                <a:solidFill>
                  <a:srgbClr val="0000CC"/>
                </a:solidFill>
              </a:rPr>
              <a:t>ανερχ</a:t>
            </a:r>
            <a:r>
              <a:rPr lang="el-GR" altLang="el-GR" dirty="0" err="1">
                <a:solidFill>
                  <a:srgbClr val="0000CC"/>
                </a:solidFill>
                <a:sym typeface="Wingdings" panose="05000000000000000000" pitchFamily="2" charset="2"/>
              </a:rPr>
              <a:t>κατερχ</a:t>
            </a:r>
            <a:r>
              <a:rPr lang="el-GR" altLang="el-GR" dirty="0">
                <a:solidFill>
                  <a:srgbClr val="0000CC"/>
                </a:solidFill>
                <a:sym typeface="Wingdings" panose="05000000000000000000" pitchFamily="2" charset="2"/>
              </a:rPr>
              <a:t> ή</a:t>
            </a:r>
            <a:r>
              <a:rPr lang="el-GR" altLang="el-GR" dirty="0">
                <a:solidFill>
                  <a:srgbClr val="0000CC"/>
                </a:solidFill>
              </a:rPr>
              <a:t> </a:t>
            </a:r>
            <a:r>
              <a:rPr lang="el-GR" altLang="el-GR" dirty="0" err="1">
                <a:solidFill>
                  <a:srgbClr val="0000CC"/>
                </a:solidFill>
                <a:sym typeface="Wingdings" panose="05000000000000000000" pitchFamily="2" charset="2"/>
              </a:rPr>
              <a:t>κατερχ</a:t>
            </a:r>
            <a:r>
              <a:rPr lang="el-GR" altLang="el-GR" dirty="0" err="1">
                <a:solidFill>
                  <a:srgbClr val="0000CC"/>
                </a:solidFill>
              </a:rPr>
              <a:t>ανερχ</a:t>
            </a:r>
            <a:r>
              <a:rPr lang="el-GR" altLang="el-GR" dirty="0">
                <a:solidFill>
                  <a:srgbClr val="0000CC"/>
                </a:solidFill>
              </a:rPr>
              <a:t>)</a:t>
            </a:r>
            <a:r>
              <a:rPr lang="el-GR" altLang="el-GR" dirty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el-GR" altLang="el-GR" dirty="0">
                <a:solidFill>
                  <a:srgbClr val="0000CC"/>
                </a:solidFill>
              </a:rPr>
              <a:t>ακμών στο ίδιο σημείο του </a:t>
            </a:r>
            <a:r>
              <a:rPr lang="en-US" altLang="el-GR" dirty="0">
                <a:solidFill>
                  <a:srgbClr val="0000CC"/>
                </a:solidFill>
              </a:rPr>
              <a:t>chip</a:t>
            </a:r>
          </a:p>
          <a:p>
            <a:pPr indent="-257175"/>
            <a:r>
              <a:rPr lang="en-US" altLang="el-GR" dirty="0">
                <a:solidFill>
                  <a:srgbClr val="00B050"/>
                </a:solidFill>
              </a:rPr>
              <a:t>Edge jitter, </a:t>
            </a:r>
            <a:r>
              <a:rPr lang="en-US" altLang="el-GR" dirty="0" err="1">
                <a:solidFill>
                  <a:srgbClr val="00B050"/>
                </a:solidFill>
              </a:rPr>
              <a:t>t</a:t>
            </a:r>
            <a:r>
              <a:rPr lang="en-US" altLang="el-GR" baseline="-25000" dirty="0" err="1">
                <a:solidFill>
                  <a:srgbClr val="00B050"/>
                </a:solidFill>
              </a:rPr>
              <a:t>j</a:t>
            </a:r>
            <a:r>
              <a:rPr lang="en-US" altLang="el-GR" dirty="0"/>
              <a:t>: </a:t>
            </a:r>
            <a:r>
              <a:rPr lang="el-GR" altLang="el-GR" dirty="0">
                <a:solidFill>
                  <a:srgbClr val="0000CC"/>
                </a:solidFill>
              </a:rPr>
              <a:t>απόκλιση ρολογιού μεταξύ διαδοχικών ανερχόμενων (ή κατερχόμενων) ακμών στο ίδιο σημείο του </a:t>
            </a:r>
            <a:r>
              <a:rPr lang="en-US" altLang="el-GR" dirty="0">
                <a:solidFill>
                  <a:srgbClr val="0000CC"/>
                </a:solidFill>
              </a:rPr>
              <a:t>chip</a:t>
            </a:r>
            <a:r>
              <a:rPr lang="el-GR" altLang="el-GR" dirty="0">
                <a:solidFill>
                  <a:srgbClr val="0000CC"/>
                </a:solidFill>
              </a:rPr>
              <a:t> </a:t>
            </a:r>
          </a:p>
          <a:p>
            <a:pPr indent="-257175"/>
            <a:endParaRPr lang="el-GR" altLang="el-GR" dirty="0"/>
          </a:p>
          <a:p>
            <a:pPr indent="-257175"/>
            <a:endParaRPr lang="el-GR" altLang="el-GR" dirty="0"/>
          </a:p>
        </p:txBody>
      </p:sp>
      <p:sp>
        <p:nvSpPr>
          <p:cNvPr id="74756" name="Footer Placeholder 3">
            <a:extLst>
              <a:ext uri="{FF2B5EF4-FFF2-40B4-BE49-F238E27FC236}">
                <a16:creationId xmlns:a16="http://schemas.microsoft.com/office/drawing/2014/main" id="{DB2E08A3-8354-4BA5-85E6-E4C4AE1EE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4757" name="Slide Number Placeholder 4">
            <a:extLst>
              <a:ext uri="{FF2B5EF4-FFF2-40B4-BE49-F238E27FC236}">
                <a16:creationId xmlns:a16="http://schemas.microsoft.com/office/drawing/2014/main" id="{89264FCE-632A-44EE-A253-9FE8E077A7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E064D78-5ABA-4720-86C6-069D6AE73B9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74758" name="Picture 8">
            <a:extLst>
              <a:ext uri="{FF2B5EF4-FFF2-40B4-BE49-F238E27FC236}">
                <a16:creationId xmlns:a16="http://schemas.microsoft.com/office/drawing/2014/main" id="{708E5D9F-816F-472B-8818-DA2BFE9E557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620713"/>
            <a:ext cx="5400675" cy="343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35F6E47-4293-B204-AF3D-82591FA492F9}"/>
              </a:ext>
            </a:extLst>
          </p:cNvPr>
          <p:cNvSpPr/>
          <p:nvPr/>
        </p:nvSpPr>
        <p:spPr>
          <a:xfrm>
            <a:off x="6732240" y="2060848"/>
            <a:ext cx="50405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0F0D67-31F4-9DD7-99DD-37794F4CEEE6}"/>
              </a:ext>
            </a:extLst>
          </p:cNvPr>
          <p:cNvSpPr/>
          <p:nvPr/>
        </p:nvSpPr>
        <p:spPr>
          <a:xfrm>
            <a:off x="3131840" y="2060848"/>
            <a:ext cx="50405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B23FAF-F961-0B0A-C7FC-A07960571E0C}"/>
              </a:ext>
            </a:extLst>
          </p:cNvPr>
          <p:cNvSpPr/>
          <p:nvPr/>
        </p:nvSpPr>
        <p:spPr>
          <a:xfrm>
            <a:off x="4644008" y="2905077"/>
            <a:ext cx="459930" cy="2785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6B6847-2672-227E-696E-E6A895818370}"/>
              </a:ext>
            </a:extLst>
          </p:cNvPr>
          <p:cNvSpPr/>
          <p:nvPr/>
        </p:nvSpPr>
        <p:spPr>
          <a:xfrm>
            <a:off x="6524338" y="3721773"/>
            <a:ext cx="459930" cy="2785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42727A-BF13-980A-92E4-0FEB6F28E152}"/>
              </a:ext>
            </a:extLst>
          </p:cNvPr>
          <p:cNvSpPr/>
          <p:nvPr/>
        </p:nvSpPr>
        <p:spPr>
          <a:xfrm>
            <a:off x="3059832" y="3736403"/>
            <a:ext cx="459930" cy="2785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uiExpand="1" build="p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FCDA1010-FFDC-441C-B4B5-3545C117CD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Αποκλίσεις </a:t>
            </a:r>
            <a:r>
              <a:rPr lang="en-US" altLang="el-GR"/>
              <a:t>Skew, Duty_cycle, Jiiter</a:t>
            </a:r>
            <a:endParaRPr lang="el-GR" altLang="el-GR"/>
          </a:p>
        </p:txBody>
      </p:sp>
      <p:sp>
        <p:nvSpPr>
          <p:cNvPr id="75779" name="Footer Placeholder 3">
            <a:extLst>
              <a:ext uri="{FF2B5EF4-FFF2-40B4-BE49-F238E27FC236}">
                <a16:creationId xmlns:a16="http://schemas.microsoft.com/office/drawing/2014/main" id="{065CAA0E-A552-4EC3-B569-7DB707A2D5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5780" name="Slide Number Placeholder 4">
            <a:extLst>
              <a:ext uri="{FF2B5EF4-FFF2-40B4-BE49-F238E27FC236}">
                <a16:creationId xmlns:a16="http://schemas.microsoft.com/office/drawing/2014/main" id="{A0B6307D-AB1E-431D-975C-18E14CD8F3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707B559-47A1-4CB5-8CA6-4887285323EF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75781" name="Picture 2">
            <a:extLst>
              <a:ext uri="{FF2B5EF4-FFF2-40B4-BE49-F238E27FC236}">
                <a16:creationId xmlns:a16="http://schemas.microsoft.com/office/drawing/2014/main" id="{DC511CD4-0804-4D7B-B1F9-831D5231CA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4345" y="804069"/>
            <a:ext cx="6918325" cy="5249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8388C93-2DA1-13BD-9314-19F916FC3A59}"/>
              </a:ext>
            </a:extLst>
          </p:cNvPr>
          <p:cNvGrpSpPr/>
          <p:nvPr/>
        </p:nvGrpSpPr>
        <p:grpSpPr>
          <a:xfrm>
            <a:off x="2415721" y="2819418"/>
            <a:ext cx="5583057" cy="410686"/>
            <a:chOff x="2415721" y="2819418"/>
            <a:chExt cx="5583057" cy="41068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05466BE-2AEA-D568-D1B3-4A97588E3F7F}"/>
                </a:ext>
              </a:extLst>
            </p:cNvPr>
            <p:cNvSpPr/>
            <p:nvPr/>
          </p:nvSpPr>
          <p:spPr>
            <a:xfrm>
              <a:off x="2415721" y="2852997"/>
              <a:ext cx="784167" cy="360711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0B2F259-1394-CC8D-C3E4-6C27154167D2}"/>
                </a:ext>
              </a:extLst>
            </p:cNvPr>
            <p:cNvSpPr/>
            <p:nvPr/>
          </p:nvSpPr>
          <p:spPr>
            <a:xfrm>
              <a:off x="3610654" y="2853058"/>
              <a:ext cx="784167" cy="360711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9F28C43-2F59-23D3-AEAA-FB169C773C56}"/>
                </a:ext>
              </a:extLst>
            </p:cNvPr>
            <p:cNvSpPr/>
            <p:nvPr/>
          </p:nvSpPr>
          <p:spPr>
            <a:xfrm>
              <a:off x="5874883" y="2819418"/>
              <a:ext cx="784167" cy="360711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68B1090-84BC-7B00-16D7-50C27676FC07}"/>
                </a:ext>
              </a:extLst>
            </p:cNvPr>
            <p:cNvSpPr/>
            <p:nvPr/>
          </p:nvSpPr>
          <p:spPr>
            <a:xfrm>
              <a:off x="4601244" y="2869394"/>
              <a:ext cx="1043726" cy="327919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FBEF61-AFD9-2E5B-8CE8-42F773BABB57}"/>
                </a:ext>
              </a:extLst>
            </p:cNvPr>
            <p:cNvSpPr/>
            <p:nvPr/>
          </p:nvSpPr>
          <p:spPr>
            <a:xfrm>
              <a:off x="6850679" y="2869393"/>
              <a:ext cx="1148099" cy="360711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2E5CCF-2BBE-3EDC-BF6E-23D8B724FA16}"/>
              </a:ext>
            </a:extLst>
          </p:cNvPr>
          <p:cNvGrpSpPr/>
          <p:nvPr/>
        </p:nvGrpSpPr>
        <p:grpSpPr>
          <a:xfrm>
            <a:off x="2195736" y="4276030"/>
            <a:ext cx="6000280" cy="377105"/>
            <a:chOff x="2195736" y="4276030"/>
            <a:chExt cx="6000280" cy="37710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FCE4997-2422-FDAE-2D5C-D06250C75BE4}"/>
                </a:ext>
              </a:extLst>
            </p:cNvPr>
            <p:cNvSpPr/>
            <p:nvPr/>
          </p:nvSpPr>
          <p:spPr>
            <a:xfrm>
              <a:off x="2195736" y="4365104"/>
              <a:ext cx="1224136" cy="288031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E4B0DB7-8E8A-D636-74C6-07F587713F2E}"/>
                </a:ext>
              </a:extLst>
            </p:cNvPr>
            <p:cNvSpPr/>
            <p:nvPr/>
          </p:nvSpPr>
          <p:spPr>
            <a:xfrm>
              <a:off x="4516869" y="4284227"/>
              <a:ext cx="1358014" cy="360711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EE393ED-0D71-5177-6AFB-0B82691F044B}"/>
                </a:ext>
              </a:extLst>
            </p:cNvPr>
            <p:cNvSpPr/>
            <p:nvPr/>
          </p:nvSpPr>
          <p:spPr>
            <a:xfrm>
              <a:off x="6516216" y="4276030"/>
              <a:ext cx="1679800" cy="360711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AF8FB0-D813-F4A6-4FF7-AC8BC4A25F44}"/>
              </a:ext>
            </a:extLst>
          </p:cNvPr>
          <p:cNvGrpSpPr/>
          <p:nvPr/>
        </p:nvGrpSpPr>
        <p:grpSpPr>
          <a:xfrm>
            <a:off x="3419872" y="3966562"/>
            <a:ext cx="3372196" cy="326533"/>
            <a:chOff x="3419872" y="3966562"/>
            <a:chExt cx="3372196" cy="32653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ADFC23C-5E35-EC74-B0E0-F9FAF0B06EC6}"/>
                </a:ext>
              </a:extLst>
            </p:cNvPr>
            <p:cNvSpPr/>
            <p:nvPr/>
          </p:nvSpPr>
          <p:spPr>
            <a:xfrm>
              <a:off x="3419872" y="4005064"/>
              <a:ext cx="1096997" cy="288031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B13B3C6-DDD3-9738-405C-D3438BB977E3}"/>
                </a:ext>
              </a:extLst>
            </p:cNvPr>
            <p:cNvSpPr/>
            <p:nvPr/>
          </p:nvSpPr>
          <p:spPr>
            <a:xfrm>
              <a:off x="5695071" y="3966562"/>
              <a:ext cx="1096997" cy="288031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6">
            <a:extLst>
              <a:ext uri="{FF2B5EF4-FFF2-40B4-BE49-F238E27FC236}">
                <a16:creationId xmlns:a16="http://schemas.microsoft.com/office/drawing/2014/main" id="{15065BFD-6333-4C54-94FF-6EB41E893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Αποκλίσεις </a:t>
            </a:r>
            <a:r>
              <a:rPr lang="en-US" altLang="el-GR"/>
              <a:t>Clock Skew, Duty_cycle Jitter, Edge Jitter</a:t>
            </a:r>
            <a:endParaRPr lang="el-GR" altLang="en-US"/>
          </a:p>
        </p:txBody>
      </p:sp>
      <p:sp>
        <p:nvSpPr>
          <p:cNvPr id="100355" name="Content Placeholder 7">
            <a:extLst>
              <a:ext uri="{FF2B5EF4-FFF2-40B4-BE49-F238E27FC236}">
                <a16:creationId xmlns:a16="http://schemas.microsoft.com/office/drawing/2014/main" id="{1CE0D6BF-8C3E-4AA0-B199-A22F7954A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8820150" cy="5249862"/>
          </a:xfrm>
        </p:spPr>
        <p:txBody>
          <a:bodyPr/>
          <a:lstStyle/>
          <a:p>
            <a:pPr>
              <a:defRPr/>
            </a:pPr>
            <a:r>
              <a:rPr lang="el-GR" altLang="en-US" dirty="0">
                <a:solidFill>
                  <a:srgbClr val="0000CC"/>
                </a:solidFill>
              </a:rPr>
              <a:t>Το</a:t>
            </a:r>
            <a:r>
              <a:rPr lang="el-GR" altLang="en-US" dirty="0"/>
              <a:t> </a:t>
            </a:r>
            <a:r>
              <a:rPr lang="en-US" altLang="en-US" dirty="0">
                <a:solidFill>
                  <a:srgbClr val="C00000"/>
                </a:solidFill>
              </a:rPr>
              <a:t>clock skew </a:t>
            </a:r>
            <a:r>
              <a:rPr lang="el-GR" altLang="en-US" dirty="0">
                <a:solidFill>
                  <a:srgbClr val="0000CC"/>
                </a:solidFill>
              </a:rPr>
              <a:t>οφείλεται κυρίως στη μη ταυτόχρονη διανομή του ρολογιού σε όλα τα ακολουθιακά στοιχεία </a:t>
            </a:r>
            <a:r>
              <a:rPr lang="en-US" altLang="en-US" dirty="0">
                <a:solidFill>
                  <a:srgbClr val="0000CC"/>
                </a:solidFill>
              </a:rPr>
              <a:t>(FFs, latches)</a:t>
            </a:r>
            <a:endParaRPr lang="el-GR" altLang="en-US" dirty="0">
              <a:solidFill>
                <a:srgbClr val="0000CC"/>
              </a:solidFill>
            </a:endParaRPr>
          </a:p>
          <a:p>
            <a:pPr lvl="1">
              <a:defRPr/>
            </a:pPr>
            <a:r>
              <a:rPr lang="el-GR" altLang="en-US" dirty="0"/>
              <a:t>Η βασική αιτία είναι τα μη ισορροπημένα ως προς καθυστέρηση μονοπάτια στο δίκτυο διανομής ρολογιού </a:t>
            </a:r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r>
              <a:rPr lang="el-GR" altLang="en-US" dirty="0"/>
              <a:t> </a:t>
            </a:r>
            <a:r>
              <a:rPr lang="el-GR" altLang="en-US" dirty="0">
                <a:solidFill>
                  <a:srgbClr val="0000CC"/>
                </a:solidFill>
              </a:rPr>
              <a:t>Τα</a:t>
            </a:r>
            <a:r>
              <a:rPr lang="el-GR" altLang="en-US" dirty="0"/>
              <a:t> </a:t>
            </a:r>
            <a:r>
              <a:rPr lang="en-US" altLang="en-US" dirty="0">
                <a:solidFill>
                  <a:srgbClr val="C00000"/>
                </a:solidFill>
              </a:rPr>
              <a:t>duty cycle</a:t>
            </a:r>
            <a:r>
              <a:rPr lang="el-GR" altLang="en-US" dirty="0">
                <a:solidFill>
                  <a:srgbClr val="C00000"/>
                </a:solidFill>
              </a:rPr>
              <a:t> </a:t>
            </a:r>
            <a:r>
              <a:rPr lang="el-GR" altLang="en-US" dirty="0">
                <a:solidFill>
                  <a:srgbClr val="0000CC"/>
                </a:solidFill>
              </a:rPr>
              <a:t>και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C00000"/>
                </a:solidFill>
              </a:rPr>
              <a:t>edge jitters </a:t>
            </a:r>
            <a:r>
              <a:rPr lang="el-GR" altLang="en-US" dirty="0">
                <a:solidFill>
                  <a:srgbClr val="0000CC"/>
                </a:solidFill>
              </a:rPr>
              <a:t>οφείλονται στο θόρυβο της τάσης του </a:t>
            </a:r>
            <a:r>
              <a:rPr lang="en-US" altLang="en-US" dirty="0">
                <a:solidFill>
                  <a:srgbClr val="0000CC"/>
                </a:solidFill>
              </a:rPr>
              <a:t>PLL </a:t>
            </a:r>
            <a:r>
              <a:rPr lang="el-GR" altLang="en-US" dirty="0">
                <a:solidFill>
                  <a:srgbClr val="0000CC"/>
                </a:solidFill>
              </a:rPr>
              <a:t>που δημιουργεί το ρολόι</a:t>
            </a:r>
          </a:p>
          <a:p>
            <a:pPr lvl="1">
              <a:defRPr/>
            </a:pPr>
            <a:r>
              <a:rPr lang="el-GR" altLang="en-US" dirty="0"/>
              <a:t> </a:t>
            </a:r>
            <a:r>
              <a:rPr lang="en-US" altLang="en-US" dirty="0"/>
              <a:t>To</a:t>
            </a:r>
            <a:r>
              <a:rPr lang="el-GR" altLang="en-US" dirty="0"/>
              <a:t> ρολόι σε ένα </a:t>
            </a:r>
            <a:r>
              <a:rPr lang="en-US" altLang="en-US" dirty="0"/>
              <a:t>chip </a:t>
            </a:r>
            <a:r>
              <a:rPr lang="el-GR" altLang="en-US" dirty="0"/>
              <a:t>δημιουργείται μέσω </a:t>
            </a:r>
            <a:r>
              <a:rPr lang="en-US" altLang="en-US" dirty="0"/>
              <a:t>PLL </a:t>
            </a:r>
            <a:r>
              <a:rPr lang="el-GR" altLang="en-US" dirty="0"/>
              <a:t>με αναφορά έναν εξωτερικό ταλαντωτή (</a:t>
            </a:r>
            <a:r>
              <a:rPr lang="en-US" altLang="en-US" dirty="0"/>
              <a:t>oscillator</a:t>
            </a:r>
            <a:r>
              <a:rPr lang="el-GR" altLang="en-US" dirty="0"/>
              <a:t>)</a:t>
            </a:r>
          </a:p>
          <a:p>
            <a:pPr lvl="1">
              <a:defRPr/>
            </a:pPr>
            <a:r>
              <a:rPr lang="el-GR" altLang="en-US" dirty="0"/>
              <a:t>Τυχόν θόρυβος στην τάση τροφοδοσίας του </a:t>
            </a:r>
            <a:r>
              <a:rPr lang="en-US" altLang="en-US" dirty="0"/>
              <a:t>PLL </a:t>
            </a:r>
            <a:r>
              <a:rPr lang="el-GR" altLang="en-US" dirty="0"/>
              <a:t>συνεισφέρει στα </a:t>
            </a:r>
            <a:r>
              <a:rPr lang="en-US" altLang="en-US" dirty="0"/>
              <a:t>duty cycle and edge jitters</a:t>
            </a:r>
            <a:endParaRPr lang="el-GR" altLang="en-US" dirty="0"/>
          </a:p>
          <a:p>
            <a:pPr marL="180975" indent="0">
              <a:buFont typeface="Wingdings" panose="05000000000000000000" pitchFamily="2" charset="2"/>
              <a:buNone/>
              <a:defRPr/>
            </a:pPr>
            <a:r>
              <a:rPr lang="el-GR" altLang="en-US" dirty="0"/>
              <a:t> </a:t>
            </a:r>
            <a:endParaRPr lang="en-GB" altLang="en-US" dirty="0"/>
          </a:p>
          <a:p>
            <a:pPr>
              <a:defRPr/>
            </a:pPr>
            <a:r>
              <a:rPr lang="el-GR" altLang="en-US" dirty="0">
                <a:solidFill>
                  <a:srgbClr val="0000CC"/>
                </a:solidFill>
              </a:rPr>
              <a:t>Αποκλίσεις κατά την κατασκευή του </a:t>
            </a:r>
            <a:r>
              <a:rPr lang="en-US" altLang="en-US" dirty="0">
                <a:solidFill>
                  <a:srgbClr val="0000CC"/>
                </a:solidFill>
              </a:rPr>
              <a:t>chip (process variations) </a:t>
            </a:r>
            <a:r>
              <a:rPr lang="el-GR" altLang="en-US" dirty="0">
                <a:solidFill>
                  <a:srgbClr val="0000CC"/>
                </a:solidFill>
              </a:rPr>
              <a:t>και διακυμάνσεις θερμοκρασίας επηρεάζουν τις αποκλίσεις </a:t>
            </a:r>
            <a:r>
              <a:rPr lang="en-US" altLang="en-US" dirty="0">
                <a:solidFill>
                  <a:srgbClr val="0000CC"/>
                </a:solidFill>
              </a:rPr>
              <a:t>skew, jitter</a:t>
            </a:r>
            <a:endParaRPr lang="el-GR" altLang="en-US" dirty="0">
              <a:solidFill>
                <a:srgbClr val="0000CC"/>
              </a:solidFill>
            </a:endParaRPr>
          </a:p>
        </p:txBody>
      </p:sp>
      <p:sp>
        <p:nvSpPr>
          <p:cNvPr id="76804" name="Footer Placeholder 4">
            <a:extLst>
              <a:ext uri="{FF2B5EF4-FFF2-40B4-BE49-F238E27FC236}">
                <a16:creationId xmlns:a16="http://schemas.microsoft.com/office/drawing/2014/main" id="{B04CF917-299E-48FE-B435-4F5283610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n-US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n-US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n-US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6805" name="Slide Number Placeholder 5">
            <a:extLst>
              <a:ext uri="{FF2B5EF4-FFF2-40B4-BE49-F238E27FC236}">
                <a16:creationId xmlns:a16="http://schemas.microsoft.com/office/drawing/2014/main" id="{CE259107-393F-47EA-B3A7-904B1699A6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55A965A-A344-48B2-8392-1C5589435FCD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46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6">
            <a:extLst>
              <a:ext uri="{FF2B5EF4-FFF2-40B4-BE49-F238E27FC236}">
                <a16:creationId xmlns:a16="http://schemas.microsoft.com/office/drawing/2014/main" id="{82D6845A-87B4-4393-B293-348968E55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Αποκλίσεις </a:t>
            </a:r>
            <a:r>
              <a:rPr lang="en-US" altLang="el-GR"/>
              <a:t>Clock Skew, Duty_cycle Jitter, Edge Jitter</a:t>
            </a:r>
            <a:endParaRPr lang="el-GR" altLang="en-US"/>
          </a:p>
        </p:txBody>
      </p:sp>
      <p:sp>
        <p:nvSpPr>
          <p:cNvPr id="101379" name="Content Placeholder 7">
            <a:extLst>
              <a:ext uri="{FF2B5EF4-FFF2-40B4-BE49-F238E27FC236}">
                <a16:creationId xmlns:a16="http://schemas.microsoft.com/office/drawing/2014/main" id="{772618D4-B01C-4C23-9A94-B20A3CBAEA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04" y="836612"/>
            <a:ext cx="8856983" cy="5472707"/>
          </a:xfrm>
        </p:spPr>
        <p:txBody>
          <a:bodyPr/>
          <a:lstStyle/>
          <a:p>
            <a:r>
              <a:rPr lang="en-US" altLang="en-US" dirty="0"/>
              <a:t> </a:t>
            </a:r>
            <a:r>
              <a:rPr lang="el-GR" altLang="en-US" dirty="0">
                <a:solidFill>
                  <a:srgbClr val="0000CC"/>
                </a:solidFill>
              </a:rPr>
              <a:t>Αν λόγω των </a:t>
            </a:r>
            <a:r>
              <a:rPr lang="en-US" altLang="en-US" dirty="0">
                <a:solidFill>
                  <a:srgbClr val="0000CC"/>
                </a:solidFill>
              </a:rPr>
              <a:t>skew, jitter </a:t>
            </a:r>
            <a:r>
              <a:rPr lang="el-GR" altLang="en-US" dirty="0">
                <a:solidFill>
                  <a:srgbClr val="0000CC"/>
                </a:solidFill>
              </a:rPr>
              <a:t>η ακμή του ρολογιού φτάνει με καθυστέρηση, τότε υπάρχει περισσότερος χρόνος για υπολογισμούς </a:t>
            </a:r>
          </a:p>
          <a:p>
            <a:pPr lvl="1"/>
            <a:r>
              <a:rPr lang="el-GR" altLang="en-US" dirty="0"/>
              <a:t>Όμως αυτό δυσκολεύει την ικανοποίηση του </a:t>
            </a:r>
            <a:r>
              <a:rPr lang="en-US" altLang="en-US" dirty="0"/>
              <a:t>hold constraint</a:t>
            </a:r>
            <a:endParaRPr lang="el-GR" altLang="en-US" dirty="0"/>
          </a:p>
          <a:p>
            <a:pPr lvl="1"/>
            <a:r>
              <a:rPr lang="el-GR" altLang="en-US" dirty="0"/>
              <a:t>Επίσης, αφαιρεί χρόνο από την επόμενη βαθμίδα</a:t>
            </a:r>
          </a:p>
          <a:p>
            <a:pPr lvl="1"/>
            <a:endParaRPr lang="en-US" altLang="en-US" sz="800" dirty="0"/>
          </a:p>
          <a:p>
            <a:r>
              <a:rPr lang="el-GR" altLang="en-US" dirty="0"/>
              <a:t> </a:t>
            </a:r>
            <a:r>
              <a:rPr lang="el-GR" altLang="en-US" dirty="0">
                <a:solidFill>
                  <a:srgbClr val="0000CC"/>
                </a:solidFill>
              </a:rPr>
              <a:t>Οι μανδαλωτές είναι ευάλωτοι στο </a:t>
            </a:r>
            <a:r>
              <a:rPr lang="en-US" altLang="en-US" dirty="0">
                <a:solidFill>
                  <a:srgbClr val="0000CC"/>
                </a:solidFill>
              </a:rPr>
              <a:t>duty cycle jitter </a:t>
            </a:r>
            <a:r>
              <a:rPr lang="el-GR" altLang="en-US" dirty="0">
                <a:solidFill>
                  <a:srgbClr val="0000CC"/>
                </a:solidFill>
              </a:rPr>
              <a:t>καθώς η λειτουργία τους εξαρτάται από το χρόνο άφιξης και των δύο ακμών</a:t>
            </a:r>
            <a:endParaRPr lang="en-US" altLang="en-US" dirty="0">
              <a:solidFill>
                <a:srgbClr val="0000CC"/>
              </a:solidFill>
            </a:endParaRPr>
          </a:p>
          <a:p>
            <a:pPr lvl="1"/>
            <a:r>
              <a:rPr lang="el-GR" altLang="en-US" dirty="0"/>
              <a:t>Η χρονική διαφορά των ακμών οριοθετεί το χρόνο που το </a:t>
            </a:r>
            <a:r>
              <a:rPr lang="en-US" altLang="en-US" dirty="0"/>
              <a:t>latch </a:t>
            </a:r>
            <a:r>
              <a:rPr lang="el-GR" altLang="en-US" dirty="0"/>
              <a:t>είναι διαφανές </a:t>
            </a:r>
          </a:p>
          <a:p>
            <a:endParaRPr lang="el-GR" altLang="en-US" sz="800" dirty="0">
              <a:solidFill>
                <a:srgbClr val="0000CC"/>
              </a:solidFill>
            </a:endParaRPr>
          </a:p>
          <a:p>
            <a:r>
              <a:rPr lang="el-GR" altLang="en-US" dirty="0">
                <a:solidFill>
                  <a:srgbClr val="0000CC"/>
                </a:solidFill>
              </a:rPr>
              <a:t> Στα </a:t>
            </a:r>
            <a:r>
              <a:rPr lang="en-US" altLang="en-US" dirty="0">
                <a:solidFill>
                  <a:srgbClr val="0000CC"/>
                </a:solidFill>
              </a:rPr>
              <a:t>F/Fs </a:t>
            </a:r>
            <a:r>
              <a:rPr lang="el-GR" altLang="en-US" dirty="0">
                <a:solidFill>
                  <a:srgbClr val="0000CC"/>
                </a:solidFill>
              </a:rPr>
              <a:t>μας ενδιαφέρει ο χρόνος άφιξης μόνο της ενεργούς ακμής</a:t>
            </a:r>
          </a:p>
          <a:p>
            <a:pPr lvl="1"/>
            <a:r>
              <a:rPr lang="el-GR" altLang="en-US" dirty="0"/>
              <a:t>Έχουν ανοσία στο </a:t>
            </a:r>
            <a:r>
              <a:rPr lang="en-US" altLang="en-US" dirty="0"/>
              <a:t>duty cycle jitter</a:t>
            </a:r>
            <a:endParaRPr lang="el-GR" altLang="en-US" dirty="0"/>
          </a:p>
          <a:p>
            <a:pPr lvl="1"/>
            <a:endParaRPr lang="el-GR" altLang="en-US" sz="800" dirty="0"/>
          </a:p>
          <a:p>
            <a:r>
              <a:rPr lang="el-GR" altLang="en-US" dirty="0"/>
              <a:t> </a:t>
            </a:r>
            <a:r>
              <a:rPr lang="el-GR" altLang="en-US" dirty="0">
                <a:solidFill>
                  <a:srgbClr val="0000CC"/>
                </a:solidFill>
              </a:rPr>
              <a:t>Οι </a:t>
            </a:r>
            <a:r>
              <a:rPr lang="el-GR" altLang="en-US" dirty="0" err="1">
                <a:solidFill>
                  <a:srgbClr val="0000CC"/>
                </a:solidFill>
              </a:rPr>
              <a:t>μανδαλωτές</a:t>
            </a:r>
            <a:r>
              <a:rPr lang="el-GR" altLang="en-US" dirty="0">
                <a:solidFill>
                  <a:srgbClr val="0000CC"/>
                </a:solidFill>
              </a:rPr>
              <a:t> είναι ευάλωτοι σε ανταγωνισμούς (</a:t>
            </a:r>
            <a:r>
              <a:rPr lang="en-US" altLang="en-US" dirty="0">
                <a:solidFill>
                  <a:srgbClr val="0000CC"/>
                </a:solidFill>
              </a:rPr>
              <a:t>races) </a:t>
            </a:r>
            <a:r>
              <a:rPr lang="el-GR" altLang="en-US" dirty="0">
                <a:solidFill>
                  <a:srgbClr val="0000CC"/>
                </a:solidFill>
              </a:rPr>
              <a:t>που παραβιάζουν το </a:t>
            </a:r>
            <a:r>
              <a:rPr lang="en-US" altLang="en-US" dirty="0">
                <a:solidFill>
                  <a:srgbClr val="0000CC"/>
                </a:solidFill>
              </a:rPr>
              <a:t>hold constraint</a:t>
            </a:r>
            <a:r>
              <a:rPr lang="el-GR" altLang="en-US" dirty="0">
                <a:solidFill>
                  <a:srgbClr val="0000CC"/>
                </a:solidFill>
              </a:rPr>
              <a:t> </a:t>
            </a:r>
          </a:p>
          <a:p>
            <a:pPr lvl="1"/>
            <a:r>
              <a:rPr lang="el-GR" altLang="en-US" dirty="0"/>
              <a:t>Η λογική των βαθμίδων είναι συνήθως μικρότερη από όταν </a:t>
            </a:r>
            <a:r>
              <a:rPr lang="el-GR" altLang="en-US" dirty="0" err="1"/>
              <a:t>χρησιμ</a:t>
            </a:r>
            <a:r>
              <a:rPr lang="el-GR" altLang="en-US" dirty="0"/>
              <a:t>. </a:t>
            </a:r>
            <a:r>
              <a:rPr lang="en-US" altLang="en-US" dirty="0"/>
              <a:t>F/Fs</a:t>
            </a:r>
            <a:endParaRPr lang="el-GR" altLang="en-US" dirty="0"/>
          </a:p>
          <a:p>
            <a:pPr lvl="1"/>
            <a:r>
              <a:rPr lang="el-GR" altLang="en-US" dirty="0"/>
              <a:t>Στα κυκλώματα με </a:t>
            </a:r>
            <a:r>
              <a:rPr lang="en-US" altLang="en-US" dirty="0"/>
              <a:t>latches, </a:t>
            </a:r>
            <a:r>
              <a:rPr lang="el-GR" altLang="en-US" dirty="0"/>
              <a:t>η λογική κάθε βαθμίδας είναι περίπου η μισή σε σχέση με κυκλώματα με </a:t>
            </a:r>
            <a:r>
              <a:rPr lang="en-US" altLang="en-US" dirty="0"/>
              <a:t>F/Fs </a:t>
            </a:r>
            <a:endParaRPr lang="el-GR" altLang="en-US" dirty="0"/>
          </a:p>
        </p:txBody>
      </p:sp>
      <p:sp>
        <p:nvSpPr>
          <p:cNvPr id="77828" name="Footer Placeholder 4">
            <a:extLst>
              <a:ext uri="{FF2B5EF4-FFF2-40B4-BE49-F238E27FC236}">
                <a16:creationId xmlns:a16="http://schemas.microsoft.com/office/drawing/2014/main" id="{BCBF049C-4059-4C17-8F78-71E6DFAA1E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n-US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n-US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n-US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7829" name="Slide Number Placeholder 5">
            <a:extLst>
              <a:ext uri="{FF2B5EF4-FFF2-40B4-BE49-F238E27FC236}">
                <a16:creationId xmlns:a16="http://schemas.microsoft.com/office/drawing/2014/main" id="{80E143B7-F5D2-40DA-AB64-35144CEC8D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AB19361-B1C1-4B81-8539-291E2316CB8D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47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5">
            <a:extLst>
              <a:ext uri="{FF2B5EF4-FFF2-40B4-BE49-F238E27FC236}">
                <a16:creationId xmlns:a16="http://schemas.microsoft.com/office/drawing/2014/main" id="{9BFBDED8-8EB2-473D-89CB-B6FED4531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Propagation Delays &amp; Setup – FFs</a:t>
            </a:r>
            <a:endParaRPr lang="el-GR" altLang="el-GR"/>
          </a:p>
        </p:txBody>
      </p:sp>
      <p:sp>
        <p:nvSpPr>
          <p:cNvPr id="78851" name="Text Placeholder 7">
            <a:extLst>
              <a:ext uri="{FF2B5EF4-FFF2-40B4-BE49-F238E27FC236}">
                <a16:creationId xmlns:a16="http://schemas.microsoft.com/office/drawing/2014/main" id="{251003E3-C73B-43C2-A7F3-7D019751637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292600"/>
            <a:ext cx="8280400" cy="1793875"/>
          </a:xfrm>
        </p:spPr>
        <p:txBody>
          <a:bodyPr/>
          <a:lstStyle/>
          <a:p>
            <a:r>
              <a:rPr lang="en-US" altLang="el-GR" dirty="0">
                <a:solidFill>
                  <a:srgbClr val="0000CC"/>
                </a:solidFill>
              </a:rPr>
              <a:t> </a:t>
            </a:r>
            <a:r>
              <a:rPr lang="el-GR" altLang="el-GR" dirty="0">
                <a:solidFill>
                  <a:srgbClr val="0000CC"/>
                </a:solidFill>
              </a:rPr>
              <a:t>Η περίοδος καθορίζεται από το άθροισμα των καθυστερήσεων</a:t>
            </a:r>
          </a:p>
          <a:p>
            <a:pPr lvl="1"/>
            <a:r>
              <a:rPr lang="en-US" altLang="el-GR" dirty="0"/>
              <a:t>FF: </a:t>
            </a:r>
            <a:r>
              <a:rPr lang="en-US" altLang="el-GR" b="1" dirty="0" err="1">
                <a:solidFill>
                  <a:srgbClr val="C00000"/>
                </a:solidFill>
              </a:rPr>
              <a:t>t</a:t>
            </a:r>
            <a:r>
              <a:rPr lang="en-US" altLang="el-GR" b="1" baseline="-25000" dirty="0" err="1">
                <a:solidFill>
                  <a:srgbClr val="C00000"/>
                </a:solidFill>
              </a:rPr>
              <a:t>CQ</a:t>
            </a:r>
            <a:endParaRPr lang="en-US" altLang="el-GR" b="1" baseline="-25000" dirty="0">
              <a:solidFill>
                <a:srgbClr val="C00000"/>
              </a:solidFill>
            </a:endParaRPr>
          </a:p>
          <a:p>
            <a:pPr lvl="1"/>
            <a:r>
              <a:rPr lang="en-US" altLang="el-GR" dirty="0"/>
              <a:t>Logic: </a:t>
            </a:r>
            <a:r>
              <a:rPr lang="en-US" altLang="el-GR" b="1" dirty="0" err="1">
                <a:solidFill>
                  <a:srgbClr val="C00000"/>
                </a:solidFill>
              </a:rPr>
              <a:t>t</a:t>
            </a:r>
            <a:r>
              <a:rPr lang="en-US" altLang="el-GR" b="1" baseline="-25000" dirty="0" err="1">
                <a:solidFill>
                  <a:srgbClr val="C00000"/>
                </a:solidFill>
              </a:rPr>
              <a:t>comb,max</a:t>
            </a:r>
            <a:endParaRPr lang="en-US" altLang="el-GR" b="1" baseline="-25000" dirty="0">
              <a:solidFill>
                <a:srgbClr val="C00000"/>
              </a:solidFill>
            </a:endParaRPr>
          </a:p>
          <a:p>
            <a:pPr lvl="1"/>
            <a:r>
              <a:rPr lang="en-US" altLang="el-GR" dirty="0"/>
              <a:t>Setup:</a:t>
            </a:r>
            <a:r>
              <a:rPr lang="el-GR" altLang="el-GR" dirty="0"/>
              <a:t> </a:t>
            </a:r>
            <a:r>
              <a:rPr lang="en-US" altLang="el-GR" dirty="0"/>
              <a:t>FF: </a:t>
            </a:r>
            <a:r>
              <a:rPr lang="en-US" altLang="el-GR" b="1" dirty="0" err="1">
                <a:solidFill>
                  <a:srgbClr val="C00000"/>
                </a:solidFill>
              </a:rPr>
              <a:t>t</a:t>
            </a:r>
            <a:r>
              <a:rPr lang="en-US" altLang="el-GR" b="1" baseline="-25000" dirty="0" err="1">
                <a:solidFill>
                  <a:srgbClr val="C00000"/>
                </a:solidFill>
              </a:rPr>
              <a:t>su</a:t>
            </a:r>
            <a:endParaRPr lang="en-US" altLang="el-GR" b="1" dirty="0">
              <a:solidFill>
                <a:srgbClr val="C00000"/>
              </a:solidFill>
            </a:endParaRPr>
          </a:p>
          <a:p>
            <a:pPr lvl="1"/>
            <a:r>
              <a:rPr lang="en-US" altLang="el-GR" dirty="0" err="1"/>
              <a:t>Skew+jitter</a:t>
            </a:r>
            <a:r>
              <a:rPr lang="en-US" altLang="el-GR" dirty="0"/>
              <a:t>: </a:t>
            </a:r>
            <a:r>
              <a:rPr lang="en-US" altLang="el-GR" b="1" dirty="0">
                <a:solidFill>
                  <a:srgbClr val="C00000"/>
                </a:solidFill>
              </a:rPr>
              <a:t>t</a:t>
            </a:r>
            <a:r>
              <a:rPr lang="en-US" altLang="el-GR" b="1" baseline="-25000" dirty="0">
                <a:solidFill>
                  <a:srgbClr val="C00000"/>
                </a:solidFill>
              </a:rPr>
              <a:t>sk</a:t>
            </a:r>
            <a:r>
              <a:rPr lang="en-US" altLang="el-GR" b="1" dirty="0">
                <a:solidFill>
                  <a:srgbClr val="C00000"/>
                </a:solidFill>
              </a:rPr>
              <a:t>+ </a:t>
            </a:r>
            <a:r>
              <a:rPr lang="en-US" altLang="el-GR" b="1" dirty="0" err="1">
                <a:solidFill>
                  <a:srgbClr val="C00000"/>
                </a:solidFill>
              </a:rPr>
              <a:t>t</a:t>
            </a:r>
            <a:r>
              <a:rPr lang="en-US" altLang="el-GR" b="1" baseline="-25000" dirty="0" err="1">
                <a:solidFill>
                  <a:srgbClr val="C00000"/>
                </a:solidFill>
              </a:rPr>
              <a:t>j</a:t>
            </a:r>
            <a:endParaRPr lang="el-GR" altLang="el-GR" b="1" dirty="0">
              <a:solidFill>
                <a:srgbClr val="C00000"/>
              </a:solidFill>
            </a:endParaRPr>
          </a:p>
        </p:txBody>
      </p:sp>
      <p:sp>
        <p:nvSpPr>
          <p:cNvPr id="78852" name="Footer Placeholder 3">
            <a:extLst>
              <a:ext uri="{FF2B5EF4-FFF2-40B4-BE49-F238E27FC236}">
                <a16:creationId xmlns:a16="http://schemas.microsoft.com/office/drawing/2014/main" id="{4F1661D0-6356-478A-9093-7E7629B65B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8853" name="Slide Number Placeholder 4">
            <a:extLst>
              <a:ext uri="{FF2B5EF4-FFF2-40B4-BE49-F238E27FC236}">
                <a16:creationId xmlns:a16="http://schemas.microsoft.com/office/drawing/2014/main" id="{F70D3151-F4A3-43C0-9DC6-A70FCF981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F305ACF-4254-4E0F-B66F-6797EDB4691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78854" name="Picture 3">
            <a:extLst>
              <a:ext uri="{FF2B5EF4-FFF2-40B4-BE49-F238E27FC236}">
                <a16:creationId xmlns:a16="http://schemas.microsoft.com/office/drawing/2014/main" id="{71ED3283-E6AF-4683-8926-78A14797D60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657225"/>
            <a:ext cx="6978650" cy="259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5" name="Picture 4">
            <a:extLst>
              <a:ext uri="{FF2B5EF4-FFF2-40B4-BE49-F238E27FC236}">
                <a16:creationId xmlns:a16="http://schemas.microsoft.com/office/drawing/2014/main" id="{6BC523FA-C1A7-498E-8AFB-4F90C119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63341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9B93136-5A15-8A22-EF6E-642D0F7035CA}"/>
              </a:ext>
            </a:extLst>
          </p:cNvPr>
          <p:cNvSpPr/>
          <p:nvPr/>
        </p:nvSpPr>
        <p:spPr>
          <a:xfrm>
            <a:off x="2011907" y="2636912"/>
            <a:ext cx="360040" cy="288032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CA7816-391B-BD3E-E5B0-8E5AC30839EE}"/>
              </a:ext>
            </a:extLst>
          </p:cNvPr>
          <p:cNvSpPr/>
          <p:nvPr/>
        </p:nvSpPr>
        <p:spPr>
          <a:xfrm>
            <a:off x="3603701" y="2604579"/>
            <a:ext cx="360040" cy="288032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D0C1E1-0BC9-1177-95CF-A7155442360D}"/>
              </a:ext>
            </a:extLst>
          </p:cNvPr>
          <p:cNvSpPr/>
          <p:nvPr/>
        </p:nvSpPr>
        <p:spPr>
          <a:xfrm>
            <a:off x="5451492" y="2606944"/>
            <a:ext cx="360040" cy="288032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7B8022-43B6-905D-1EF2-9A3B3B57FDCE}"/>
              </a:ext>
            </a:extLst>
          </p:cNvPr>
          <p:cNvSpPr/>
          <p:nvPr/>
        </p:nvSpPr>
        <p:spPr>
          <a:xfrm>
            <a:off x="7043286" y="2609309"/>
            <a:ext cx="694189" cy="288032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  <p:bldP spid="2" grpId="0" animBg="1"/>
      <p:bldP spid="3" grpId="0" animBg="1"/>
      <p:bldP spid="4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5">
            <a:extLst>
              <a:ext uri="{FF2B5EF4-FFF2-40B4-BE49-F238E27FC236}">
                <a16:creationId xmlns:a16="http://schemas.microsoft.com/office/drawing/2014/main" id="{4A390EC5-B096-4930-B3AB-B7FEBC49B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Propagation Delays &amp; Setup – Latches</a:t>
            </a:r>
            <a:endParaRPr lang="el-GR" altLang="el-GR"/>
          </a:p>
        </p:txBody>
      </p:sp>
      <p:sp>
        <p:nvSpPr>
          <p:cNvPr id="79875" name="Text Placeholder 7">
            <a:extLst>
              <a:ext uri="{FF2B5EF4-FFF2-40B4-BE49-F238E27FC236}">
                <a16:creationId xmlns:a16="http://schemas.microsoft.com/office/drawing/2014/main" id="{180D5C3A-C33C-4A82-AEF9-46DC859FE92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292600"/>
            <a:ext cx="8280400" cy="2089150"/>
          </a:xfrm>
        </p:spPr>
        <p:txBody>
          <a:bodyPr/>
          <a:lstStyle/>
          <a:p>
            <a:r>
              <a:rPr lang="en-US" altLang="el-GR" dirty="0">
                <a:solidFill>
                  <a:srgbClr val="0000CC"/>
                </a:solidFill>
              </a:rPr>
              <a:t> </a:t>
            </a:r>
            <a:r>
              <a:rPr lang="el-GR" altLang="el-GR" dirty="0">
                <a:solidFill>
                  <a:srgbClr val="0000CC"/>
                </a:solidFill>
              </a:rPr>
              <a:t>Η περίοδος καθορίζεται από το άθροισμα των καθυστερήσεων</a:t>
            </a:r>
          </a:p>
          <a:p>
            <a:pPr lvl="1"/>
            <a:r>
              <a:rPr lang="en-US" altLang="el-GR" dirty="0"/>
              <a:t>FF: </a:t>
            </a:r>
            <a:r>
              <a:rPr lang="en-US" altLang="el-GR" b="1" dirty="0" err="1">
                <a:solidFill>
                  <a:srgbClr val="C00000"/>
                </a:solidFill>
              </a:rPr>
              <a:t>t</a:t>
            </a:r>
            <a:r>
              <a:rPr lang="en-US" altLang="el-GR" b="1" baseline="-25000" dirty="0" err="1">
                <a:solidFill>
                  <a:srgbClr val="C00000"/>
                </a:solidFill>
              </a:rPr>
              <a:t>CQ</a:t>
            </a:r>
            <a:endParaRPr lang="en-US" altLang="el-GR" b="1" baseline="-25000" dirty="0">
              <a:solidFill>
                <a:srgbClr val="C00000"/>
              </a:solidFill>
            </a:endParaRPr>
          </a:p>
          <a:p>
            <a:pPr lvl="1"/>
            <a:r>
              <a:rPr lang="en-US" altLang="el-GR" dirty="0"/>
              <a:t>Logic: </a:t>
            </a:r>
            <a:r>
              <a:rPr lang="en-US" altLang="el-GR" b="1" dirty="0" err="1">
                <a:solidFill>
                  <a:srgbClr val="C00000"/>
                </a:solidFill>
              </a:rPr>
              <a:t>t</a:t>
            </a:r>
            <a:r>
              <a:rPr lang="en-US" altLang="el-GR" b="1" baseline="-25000" dirty="0" err="1">
                <a:solidFill>
                  <a:srgbClr val="C00000"/>
                </a:solidFill>
              </a:rPr>
              <a:t>comb,max</a:t>
            </a:r>
            <a:endParaRPr lang="en-US" altLang="el-GR" b="1" baseline="-25000" dirty="0">
              <a:solidFill>
                <a:srgbClr val="C00000"/>
              </a:solidFill>
            </a:endParaRPr>
          </a:p>
          <a:p>
            <a:pPr lvl="1"/>
            <a:r>
              <a:rPr lang="en-US" altLang="el-GR" dirty="0"/>
              <a:t>Setup FF: </a:t>
            </a:r>
            <a:r>
              <a:rPr lang="en-US" altLang="el-GR" b="1" dirty="0" err="1">
                <a:solidFill>
                  <a:srgbClr val="C00000"/>
                </a:solidFill>
              </a:rPr>
              <a:t>t</a:t>
            </a:r>
            <a:r>
              <a:rPr lang="en-US" altLang="el-GR" b="1" baseline="-25000" dirty="0" err="1">
                <a:solidFill>
                  <a:srgbClr val="C00000"/>
                </a:solidFill>
              </a:rPr>
              <a:t>su</a:t>
            </a:r>
            <a:endParaRPr lang="en-US" altLang="el-GR" b="1" dirty="0">
              <a:solidFill>
                <a:srgbClr val="C00000"/>
              </a:solidFill>
            </a:endParaRPr>
          </a:p>
          <a:p>
            <a:pPr lvl="1"/>
            <a:r>
              <a:rPr lang="en-US" altLang="el-GR" dirty="0"/>
              <a:t>Duty: </a:t>
            </a:r>
            <a:r>
              <a:rPr lang="en-US" altLang="el-GR" b="1" dirty="0" err="1">
                <a:solidFill>
                  <a:srgbClr val="C00000"/>
                </a:solidFill>
              </a:rPr>
              <a:t>t</a:t>
            </a:r>
            <a:r>
              <a:rPr lang="en-US" altLang="el-GR" b="1" baseline="-25000" dirty="0" err="1">
                <a:solidFill>
                  <a:srgbClr val="C00000"/>
                </a:solidFill>
              </a:rPr>
              <a:t>duty</a:t>
            </a:r>
            <a:r>
              <a:rPr lang="el-GR" altLang="el-GR" b="1" baseline="-25000" dirty="0">
                <a:solidFill>
                  <a:srgbClr val="C00000"/>
                </a:solidFill>
              </a:rPr>
              <a:t> </a:t>
            </a:r>
            <a:r>
              <a:rPr lang="el-GR" altLang="el-GR" dirty="0"/>
              <a:t>(δεν υπάρχει στην περίπτωση των </a:t>
            </a:r>
            <a:r>
              <a:rPr lang="en-GB" altLang="el-GR" dirty="0"/>
              <a:t>FFs)</a:t>
            </a:r>
            <a:endParaRPr lang="en-US" altLang="el-GR" dirty="0"/>
          </a:p>
          <a:p>
            <a:pPr lvl="1"/>
            <a:r>
              <a:rPr lang="en-US" altLang="el-GR" dirty="0" err="1"/>
              <a:t>Skew+jitter</a:t>
            </a:r>
            <a:r>
              <a:rPr lang="en-US" altLang="el-GR" dirty="0"/>
              <a:t>: </a:t>
            </a:r>
            <a:r>
              <a:rPr lang="en-US" altLang="el-GR" b="1" dirty="0">
                <a:solidFill>
                  <a:srgbClr val="C00000"/>
                </a:solidFill>
              </a:rPr>
              <a:t>t</a:t>
            </a:r>
            <a:r>
              <a:rPr lang="en-US" altLang="el-GR" b="1" baseline="-25000" dirty="0">
                <a:solidFill>
                  <a:srgbClr val="C00000"/>
                </a:solidFill>
              </a:rPr>
              <a:t>sk</a:t>
            </a:r>
            <a:r>
              <a:rPr lang="en-US" altLang="el-GR" b="1" dirty="0">
                <a:solidFill>
                  <a:srgbClr val="C00000"/>
                </a:solidFill>
              </a:rPr>
              <a:t>+ </a:t>
            </a:r>
            <a:r>
              <a:rPr lang="en-US" altLang="el-GR" b="1" dirty="0" err="1">
                <a:solidFill>
                  <a:srgbClr val="C00000"/>
                </a:solidFill>
              </a:rPr>
              <a:t>t</a:t>
            </a:r>
            <a:r>
              <a:rPr lang="en-US" altLang="el-GR" b="1" baseline="-25000" dirty="0" err="1">
                <a:solidFill>
                  <a:srgbClr val="C00000"/>
                </a:solidFill>
              </a:rPr>
              <a:t>j</a:t>
            </a:r>
            <a:endParaRPr lang="el-GR" altLang="el-GR" b="1" dirty="0">
              <a:solidFill>
                <a:srgbClr val="C00000"/>
              </a:solidFill>
            </a:endParaRPr>
          </a:p>
        </p:txBody>
      </p:sp>
      <p:sp>
        <p:nvSpPr>
          <p:cNvPr id="79876" name="Footer Placeholder 3">
            <a:extLst>
              <a:ext uri="{FF2B5EF4-FFF2-40B4-BE49-F238E27FC236}">
                <a16:creationId xmlns:a16="http://schemas.microsoft.com/office/drawing/2014/main" id="{50F5E8AC-2F72-4EA2-A201-43DFE0EE34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9877" name="Slide Number Placeholder 4">
            <a:extLst>
              <a:ext uri="{FF2B5EF4-FFF2-40B4-BE49-F238E27FC236}">
                <a16:creationId xmlns:a16="http://schemas.microsoft.com/office/drawing/2014/main" id="{A3BAEA06-1A6A-4E14-BB68-B735D7502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45D82DA-C5ED-47F3-9BCF-B4ED163B630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79878" name="Picture 4">
            <a:extLst>
              <a:ext uri="{FF2B5EF4-FFF2-40B4-BE49-F238E27FC236}">
                <a16:creationId xmlns:a16="http://schemas.microsoft.com/office/drawing/2014/main" id="{1DD635D9-E3F9-46C2-A2DC-D2AF20BC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63341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9" name="Picture 2">
            <a:extLst>
              <a:ext uri="{FF2B5EF4-FFF2-40B4-BE49-F238E27FC236}">
                <a16:creationId xmlns:a16="http://schemas.microsoft.com/office/drawing/2014/main" id="{81DC0C29-011F-40E8-911C-1FE95927A84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863" y="765175"/>
            <a:ext cx="7011987" cy="2325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22CB538-DBA0-7FC4-E7FA-9EAAB5611342}"/>
              </a:ext>
            </a:extLst>
          </p:cNvPr>
          <p:cNvSpPr/>
          <p:nvPr/>
        </p:nvSpPr>
        <p:spPr>
          <a:xfrm>
            <a:off x="1878460" y="2743957"/>
            <a:ext cx="360040" cy="288032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25CEFE-CD17-9319-D0BD-01A88E24F532}"/>
              </a:ext>
            </a:extLst>
          </p:cNvPr>
          <p:cNvSpPr/>
          <p:nvPr/>
        </p:nvSpPr>
        <p:spPr>
          <a:xfrm>
            <a:off x="3466124" y="2737965"/>
            <a:ext cx="360040" cy="288032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2C96F0-B61C-D752-72BE-81FA3D0052EA}"/>
              </a:ext>
            </a:extLst>
          </p:cNvPr>
          <p:cNvSpPr/>
          <p:nvPr/>
        </p:nvSpPr>
        <p:spPr>
          <a:xfrm>
            <a:off x="5317838" y="2769664"/>
            <a:ext cx="360040" cy="288032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9CCED22-DB0D-9113-A980-6DA1BD38D461}"/>
              </a:ext>
            </a:extLst>
          </p:cNvPr>
          <p:cNvSpPr/>
          <p:nvPr/>
        </p:nvSpPr>
        <p:spPr>
          <a:xfrm>
            <a:off x="6804247" y="2747300"/>
            <a:ext cx="1016841" cy="316835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uiExpand="1" build="p"/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>
            <a:extLst>
              <a:ext uri="{FF2B5EF4-FFF2-40B4-BE49-F238E27FC236}">
                <a16:creationId xmlns:a16="http://schemas.microsoft.com/office/drawing/2014/main" id="{BE2A4170-8A0C-44ED-94D5-5B3355B8E2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13">
            <a:extLst>
              <a:ext uri="{FF2B5EF4-FFF2-40B4-BE49-F238E27FC236}">
                <a16:creationId xmlns:a16="http://schemas.microsoft.com/office/drawing/2014/main" id="{80963F28-8057-4DD2-9CA7-F9B6BDB7B0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F5ED15B-1BB2-49ED-92DF-3246D72B525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Slide Number Placeholder 4">
            <a:extLst>
              <a:ext uri="{FF2B5EF4-FFF2-40B4-BE49-F238E27FC236}">
                <a16:creationId xmlns:a16="http://schemas.microsoft.com/office/drawing/2014/main" id="{86D480C5-CC99-430F-8DF4-8E8C008896BB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ED97E4D-D1AC-47F3-A090-8007F8F86931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AutoShape 2">
            <a:extLst>
              <a:ext uri="{FF2B5EF4-FFF2-40B4-BE49-F238E27FC236}">
                <a16:creationId xmlns:a16="http://schemas.microsoft.com/office/drawing/2014/main" id="{FB9BD216-605A-4B2A-8095-C1F7E5390B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Κατηγορίες Ακολουθιακών Κυκλωμάτων</a:t>
            </a:r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FF60729D-6D58-4010-BF02-41B254E00C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1" y="849313"/>
            <a:ext cx="8713663" cy="5532437"/>
          </a:xfrm>
        </p:spPr>
        <p:txBody>
          <a:bodyPr/>
          <a:lstStyle/>
          <a:p>
            <a:pPr indent="-228600" eaLnBrk="1" hangingPunct="1">
              <a:defRPr/>
            </a:pPr>
            <a:r>
              <a:rPr lang="el-GR" altLang="el-GR" sz="2400" dirty="0">
                <a:solidFill>
                  <a:srgbClr val="3333CC"/>
                </a:solidFill>
              </a:rPr>
              <a:t> Τα ακολουθιακά κυκλώματα διακρίνονται σε κυκλώματα </a:t>
            </a:r>
            <a:r>
              <a:rPr lang="el-GR" altLang="el-GR" sz="2400" dirty="0">
                <a:solidFill>
                  <a:srgbClr val="C00000"/>
                </a:solidFill>
              </a:rPr>
              <a:t>δυναμικής και στατικής λογικής </a:t>
            </a:r>
          </a:p>
          <a:p>
            <a:pPr marL="0" indent="180975" eaLnBrk="1" hangingPunct="1">
              <a:defRPr/>
            </a:pPr>
            <a:endParaRPr lang="el-GR" altLang="el-GR" sz="2000" dirty="0"/>
          </a:p>
          <a:p>
            <a:pPr indent="-228600" eaLnBrk="1" hangingPunct="1">
              <a:defRPr/>
            </a:pPr>
            <a:r>
              <a:rPr lang="el-GR" altLang="el-GR" sz="2400" dirty="0">
                <a:solidFill>
                  <a:srgbClr val="3333CC"/>
                </a:solidFill>
              </a:rPr>
              <a:t> Ακολουθιακά κυκλώματα</a:t>
            </a:r>
            <a:r>
              <a:rPr lang="en-US" altLang="el-GR" sz="2400" dirty="0">
                <a:solidFill>
                  <a:srgbClr val="3333CC"/>
                </a:solidFill>
              </a:rPr>
              <a:t> </a:t>
            </a:r>
            <a:r>
              <a:rPr lang="el-GR" altLang="el-GR" sz="2400" dirty="0">
                <a:solidFill>
                  <a:srgbClr val="C00000"/>
                </a:solidFill>
              </a:rPr>
              <a:t>στατικής λογικής </a:t>
            </a:r>
          </a:p>
          <a:p>
            <a:pPr marL="457200" lvl="1" indent="-228600" eaLnBrk="1" hangingPunct="1">
              <a:defRPr/>
            </a:pPr>
            <a:r>
              <a:rPr lang="el-GR" altLang="el-GR" sz="2200" dirty="0"/>
              <a:t>Συμπληρωματική CMOS, </a:t>
            </a:r>
            <a:r>
              <a:rPr lang="en-US" altLang="el-GR" sz="2200" dirty="0"/>
              <a:t>pseudo</a:t>
            </a:r>
            <a:r>
              <a:rPr lang="el-GR" altLang="el-GR" sz="2200" dirty="0"/>
              <a:t>-</a:t>
            </a:r>
            <a:r>
              <a:rPr lang="el-GR" altLang="el-GR" sz="2200" dirty="0" err="1"/>
              <a:t>nMOS</a:t>
            </a:r>
            <a:r>
              <a:rPr lang="el-GR" altLang="el-GR" sz="2200" dirty="0"/>
              <a:t>, </a:t>
            </a:r>
            <a:r>
              <a:rPr lang="en-US" altLang="el-GR" sz="2200" dirty="0"/>
              <a:t>pass logic</a:t>
            </a:r>
            <a:endParaRPr lang="el-GR" altLang="el-GR" sz="2200" dirty="0"/>
          </a:p>
          <a:p>
            <a:pPr marL="457200" lvl="1" indent="-228600" eaLnBrk="1" hangingPunct="1">
              <a:defRPr/>
            </a:pPr>
            <a:r>
              <a:rPr lang="el-GR" altLang="el-GR" sz="2200" b="1" dirty="0"/>
              <a:t>Χρησιμοποιούν ανάδραση για τη διατήρηση της τιμής</a:t>
            </a:r>
          </a:p>
          <a:p>
            <a:pPr marL="457200" lvl="1" indent="-228600" eaLnBrk="1" hangingPunct="1">
              <a:defRPr/>
            </a:pPr>
            <a:r>
              <a:rPr lang="el-GR" altLang="el-GR" sz="2200" dirty="0"/>
              <a:t>Δεν έχουν ουσιαστικά προβλήματα διαρροών και η τιμή της εξόδου διατηρείται θεωρικά επ’ άπειρον</a:t>
            </a:r>
            <a:endParaRPr lang="en-US" altLang="el-GR" sz="2200" dirty="0"/>
          </a:p>
          <a:p>
            <a:pPr marL="0" indent="180975" eaLnBrk="1" hangingPunct="1">
              <a:defRPr/>
            </a:pPr>
            <a:endParaRPr lang="el-GR" altLang="el-GR" sz="2000" dirty="0"/>
          </a:p>
          <a:p>
            <a:pPr indent="-228600" eaLnBrk="1" hangingPunct="1">
              <a:defRPr/>
            </a:pPr>
            <a:r>
              <a:rPr lang="el-GR" altLang="el-GR" sz="2400" dirty="0">
                <a:solidFill>
                  <a:srgbClr val="3333CC"/>
                </a:solidFill>
              </a:rPr>
              <a:t> Ακολουθιακά κυκλώματα</a:t>
            </a:r>
            <a:r>
              <a:rPr lang="en-US" altLang="el-GR" sz="2400" dirty="0">
                <a:solidFill>
                  <a:srgbClr val="3333CC"/>
                </a:solidFill>
              </a:rPr>
              <a:t> </a:t>
            </a:r>
            <a:r>
              <a:rPr lang="el-GR" altLang="el-GR" sz="2400" dirty="0">
                <a:solidFill>
                  <a:srgbClr val="C00000"/>
                </a:solidFill>
              </a:rPr>
              <a:t>δυναμικής λογικής </a:t>
            </a:r>
          </a:p>
          <a:p>
            <a:pPr marL="457200" lvl="1" indent="-166688" eaLnBrk="1" hangingPunct="1">
              <a:defRPr/>
            </a:pPr>
            <a:r>
              <a:rPr lang="el-GR" altLang="el-GR" sz="2200" dirty="0"/>
              <a:t>Βασίζονται κυρίως σε </a:t>
            </a:r>
            <a:r>
              <a:rPr lang="en-US" altLang="el-GR" sz="2200" dirty="0"/>
              <a:t>domino </a:t>
            </a:r>
            <a:r>
              <a:rPr lang="el-GR" altLang="el-GR" sz="2200" dirty="0"/>
              <a:t>λογική</a:t>
            </a:r>
          </a:p>
          <a:p>
            <a:pPr marL="457200" lvl="1" indent="-166688" eaLnBrk="1" hangingPunct="1">
              <a:defRPr/>
            </a:pPr>
            <a:r>
              <a:rPr lang="el-GR" altLang="el-GR" sz="2200" dirty="0"/>
              <a:t>Διατηρούν την τιμή σε πυκνωτή</a:t>
            </a:r>
          </a:p>
          <a:p>
            <a:pPr marL="457200" lvl="1" indent="-166688" eaLnBrk="1" hangingPunct="1">
              <a:defRPr/>
            </a:pPr>
            <a:r>
              <a:rPr lang="el-GR" altLang="el-GR" sz="2200" b="1" dirty="0"/>
              <a:t>Σημαντικό πρόβλημα λόγω ρευμάτων διαρροών</a:t>
            </a:r>
            <a:r>
              <a:rPr lang="el-GR" altLang="el-GR" sz="2200" dirty="0"/>
              <a:t> =&gt; </a:t>
            </a:r>
            <a:r>
              <a:rPr lang="el-GR" altLang="el-GR" sz="2200" dirty="0">
                <a:solidFill>
                  <a:srgbClr val="C00000"/>
                </a:solidFill>
              </a:rPr>
              <a:t>αλλοίωση της τιμής του κόμβου που αποθηκεύεται η τιμή  της κατάστασης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5">
            <a:extLst>
              <a:ext uri="{FF2B5EF4-FFF2-40B4-BE49-F238E27FC236}">
                <a16:creationId xmlns:a16="http://schemas.microsoft.com/office/drawing/2014/main" id="{4D22DAEA-3A05-4DCC-892A-C879366D7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Hold Constraint – FFs</a:t>
            </a:r>
            <a:endParaRPr lang="el-GR" altLang="el-GR"/>
          </a:p>
        </p:txBody>
      </p:sp>
      <p:sp>
        <p:nvSpPr>
          <p:cNvPr id="80899" name="Text Placeholder 7">
            <a:extLst>
              <a:ext uri="{FF2B5EF4-FFF2-40B4-BE49-F238E27FC236}">
                <a16:creationId xmlns:a16="http://schemas.microsoft.com/office/drawing/2014/main" id="{5C9043ED-C0F6-4548-A673-41E64D56399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4292600"/>
            <a:ext cx="8640638" cy="2089150"/>
          </a:xfrm>
        </p:spPr>
        <p:txBody>
          <a:bodyPr/>
          <a:lstStyle/>
          <a:p>
            <a:r>
              <a:rPr lang="el-GR" altLang="el-GR" dirty="0"/>
              <a:t> </a:t>
            </a:r>
            <a:r>
              <a:rPr lang="en-US" altLang="el-GR" dirty="0">
                <a:solidFill>
                  <a:srgbClr val="0000CC"/>
                </a:solidFill>
              </a:rPr>
              <a:t>Hold constraint: </a:t>
            </a:r>
            <a:r>
              <a:rPr lang="el-GR" altLang="el-GR" dirty="0">
                <a:solidFill>
                  <a:srgbClr val="0000CC"/>
                </a:solidFill>
              </a:rPr>
              <a:t> </a:t>
            </a:r>
            <a:r>
              <a:rPr lang="en-US" altLang="el-GR" b="1" dirty="0" err="1">
                <a:solidFill>
                  <a:srgbClr val="000000"/>
                </a:solidFill>
              </a:rPr>
              <a:t>t</a:t>
            </a:r>
            <a:r>
              <a:rPr lang="en-US" altLang="el-GR" b="1" baseline="-25000" dirty="0" err="1">
                <a:solidFill>
                  <a:srgbClr val="000000"/>
                </a:solidFill>
              </a:rPr>
              <a:t>comb</a:t>
            </a:r>
            <a:r>
              <a:rPr lang="en-US" altLang="el-GR" b="1" baseline="-25000" dirty="0">
                <a:solidFill>
                  <a:srgbClr val="000000"/>
                </a:solidFill>
              </a:rPr>
              <a:t>, min </a:t>
            </a:r>
            <a:r>
              <a:rPr lang="en-US" altLang="el-GR" b="1" dirty="0">
                <a:solidFill>
                  <a:srgbClr val="000000"/>
                </a:solidFill>
              </a:rPr>
              <a:t>+ </a:t>
            </a:r>
            <a:r>
              <a:rPr lang="en-US" altLang="el-GR" b="1" dirty="0" err="1">
                <a:solidFill>
                  <a:srgbClr val="000000"/>
                </a:solidFill>
              </a:rPr>
              <a:t>t</a:t>
            </a:r>
            <a:r>
              <a:rPr lang="en-US" altLang="el-GR" b="1" baseline="-25000" dirty="0" err="1">
                <a:solidFill>
                  <a:srgbClr val="000000"/>
                </a:solidFill>
              </a:rPr>
              <a:t>CQ</a:t>
            </a:r>
            <a:r>
              <a:rPr lang="en-US" altLang="el-GR" b="1" dirty="0">
                <a:solidFill>
                  <a:srgbClr val="000000"/>
                </a:solidFill>
              </a:rPr>
              <a:t> &gt; t</a:t>
            </a:r>
            <a:r>
              <a:rPr lang="en-US" altLang="el-GR" b="1" baseline="-25000" dirty="0">
                <a:solidFill>
                  <a:srgbClr val="000000"/>
                </a:solidFill>
              </a:rPr>
              <a:t>sk</a:t>
            </a:r>
            <a:r>
              <a:rPr lang="en-US" altLang="el-GR" b="1" dirty="0">
                <a:solidFill>
                  <a:srgbClr val="000000"/>
                </a:solidFill>
              </a:rPr>
              <a:t> +</a:t>
            </a:r>
            <a:r>
              <a:rPr lang="en-US" altLang="el-GR" b="1" baseline="-25000" dirty="0" err="1">
                <a:solidFill>
                  <a:srgbClr val="000000"/>
                </a:solidFill>
              </a:rPr>
              <a:t>th</a:t>
            </a:r>
            <a:endParaRPr lang="en-US" altLang="el-GR" b="1" baseline="-25000" dirty="0">
              <a:solidFill>
                <a:srgbClr val="000000"/>
              </a:solidFill>
            </a:endParaRPr>
          </a:p>
          <a:p>
            <a:r>
              <a:rPr lang="en-US" altLang="el-GR" b="1" dirty="0">
                <a:solidFill>
                  <a:srgbClr val="000000"/>
                </a:solidFill>
              </a:rPr>
              <a:t> </a:t>
            </a:r>
            <a:r>
              <a:rPr lang="el-GR" altLang="el-GR" dirty="0">
                <a:solidFill>
                  <a:srgbClr val="0000CC"/>
                </a:solidFill>
              </a:rPr>
              <a:t>Το </a:t>
            </a:r>
            <a:r>
              <a:rPr lang="en-US" altLang="el-GR" dirty="0">
                <a:solidFill>
                  <a:srgbClr val="0000CC"/>
                </a:solidFill>
              </a:rPr>
              <a:t>edge jitter </a:t>
            </a:r>
            <a:r>
              <a:rPr lang="el-GR" altLang="el-GR" dirty="0">
                <a:solidFill>
                  <a:srgbClr val="0000CC"/>
                </a:solidFill>
              </a:rPr>
              <a:t>δεν επηρεάζει το </a:t>
            </a:r>
            <a:r>
              <a:rPr lang="en-US" altLang="el-GR" dirty="0">
                <a:solidFill>
                  <a:srgbClr val="0000CC"/>
                </a:solidFill>
              </a:rPr>
              <a:t>hold constraint</a:t>
            </a:r>
            <a:endParaRPr lang="el-GR" altLang="el-GR" dirty="0">
              <a:solidFill>
                <a:srgbClr val="0000CC"/>
              </a:solidFill>
            </a:endParaRPr>
          </a:p>
          <a:p>
            <a:pPr lvl="1"/>
            <a:r>
              <a:rPr lang="el-GR" altLang="el-GR" dirty="0">
                <a:solidFill>
                  <a:srgbClr val="0000CC"/>
                </a:solidFill>
              </a:rPr>
              <a:t> </a:t>
            </a:r>
            <a:r>
              <a:rPr lang="el-GR" altLang="el-GR" dirty="0"/>
              <a:t>Το </a:t>
            </a:r>
            <a:r>
              <a:rPr lang="en-US" altLang="el-GR" dirty="0"/>
              <a:t>hold constraint </a:t>
            </a:r>
            <a:r>
              <a:rPr lang="el-GR" altLang="el-GR" dirty="0"/>
              <a:t>αφορά ένα μονοπάτι το οποίο μεταδίδεται από το προηγούμενο </a:t>
            </a:r>
            <a:r>
              <a:rPr lang="en-US" altLang="el-GR" dirty="0"/>
              <a:t>FF </a:t>
            </a:r>
            <a:r>
              <a:rPr lang="el-GR" altLang="el-GR" dirty="0"/>
              <a:t>στην ίδια ακμή του ρολογιού</a:t>
            </a:r>
          </a:p>
        </p:txBody>
      </p:sp>
      <p:sp>
        <p:nvSpPr>
          <p:cNvPr id="80900" name="Footer Placeholder 3">
            <a:extLst>
              <a:ext uri="{FF2B5EF4-FFF2-40B4-BE49-F238E27FC236}">
                <a16:creationId xmlns:a16="http://schemas.microsoft.com/office/drawing/2014/main" id="{8D3830C3-E6E2-44BD-BF95-9B59EE9BA3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0901" name="Slide Number Placeholder 4">
            <a:extLst>
              <a:ext uri="{FF2B5EF4-FFF2-40B4-BE49-F238E27FC236}">
                <a16:creationId xmlns:a16="http://schemas.microsoft.com/office/drawing/2014/main" id="{DF5792CE-A8CE-4592-B75B-6F5E37AC8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0681C14-0B4A-43C9-90CB-CD649ED61FC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80902" name="Picture 4">
            <a:extLst>
              <a:ext uri="{FF2B5EF4-FFF2-40B4-BE49-F238E27FC236}">
                <a16:creationId xmlns:a16="http://schemas.microsoft.com/office/drawing/2014/main" id="{CDE6E19D-2170-4C68-A685-95A4CB5B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63341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3" name="Picture 2">
            <a:extLst>
              <a:ext uri="{FF2B5EF4-FFF2-40B4-BE49-F238E27FC236}">
                <a16:creationId xmlns:a16="http://schemas.microsoft.com/office/drawing/2014/main" id="{E6D285A5-01FF-42FE-8C1A-13B4AAE30C5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1463" y="836712"/>
            <a:ext cx="6276975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5">
            <a:extLst>
              <a:ext uri="{FF2B5EF4-FFF2-40B4-BE49-F238E27FC236}">
                <a16:creationId xmlns:a16="http://schemas.microsoft.com/office/drawing/2014/main" id="{C5A294FD-969A-406E-866C-286EAFB86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Hold Constraint – Active-High Latches (HL)</a:t>
            </a:r>
            <a:endParaRPr lang="el-GR" altLang="el-GR"/>
          </a:p>
        </p:txBody>
      </p:sp>
      <p:sp>
        <p:nvSpPr>
          <p:cNvPr id="81923" name="Text Placeholder 7">
            <a:extLst>
              <a:ext uri="{FF2B5EF4-FFF2-40B4-BE49-F238E27FC236}">
                <a16:creationId xmlns:a16="http://schemas.microsoft.com/office/drawing/2014/main" id="{0A20A5B3-A897-4437-91B2-1689D09E350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292600"/>
            <a:ext cx="8280400" cy="2089150"/>
          </a:xfrm>
        </p:spPr>
        <p:txBody>
          <a:bodyPr/>
          <a:lstStyle/>
          <a:p>
            <a:r>
              <a:rPr lang="el-GR" altLang="el-GR" dirty="0">
                <a:solidFill>
                  <a:srgbClr val="0000CC"/>
                </a:solidFill>
              </a:rPr>
              <a:t>Μεσολαβεί χρόνος Τ/2 από τη στιγμή που το </a:t>
            </a:r>
            <a:r>
              <a:rPr lang="en-US" altLang="el-GR" dirty="0">
                <a:solidFill>
                  <a:srgbClr val="0000CC"/>
                </a:solidFill>
              </a:rPr>
              <a:t>latch </a:t>
            </a:r>
            <a:r>
              <a:rPr lang="el-GR" altLang="el-GR" dirty="0">
                <a:solidFill>
                  <a:srgbClr val="0000CC"/>
                </a:solidFill>
              </a:rPr>
              <a:t>Α γίνεται διαφανές μέχρι τη στιγμή που το </a:t>
            </a:r>
            <a:r>
              <a:rPr lang="en-US" altLang="el-GR" dirty="0">
                <a:solidFill>
                  <a:srgbClr val="0000CC"/>
                </a:solidFill>
              </a:rPr>
              <a:t>latch </a:t>
            </a:r>
            <a:r>
              <a:rPr lang="el-GR" altLang="el-GR" dirty="0">
                <a:solidFill>
                  <a:srgbClr val="0000CC"/>
                </a:solidFill>
              </a:rPr>
              <a:t>Β γίνεται μη διαφανές</a:t>
            </a:r>
          </a:p>
          <a:p>
            <a:r>
              <a:rPr lang="el-GR" altLang="el-GR" dirty="0">
                <a:solidFill>
                  <a:srgbClr val="0000CC"/>
                </a:solidFill>
              </a:rPr>
              <a:t> Ο χρόνος αυτός είναι προσθετικός στο </a:t>
            </a:r>
            <a:r>
              <a:rPr lang="en-US" altLang="el-GR" dirty="0">
                <a:solidFill>
                  <a:srgbClr val="0000CC"/>
                </a:solidFill>
              </a:rPr>
              <a:t>hold constraint</a:t>
            </a:r>
          </a:p>
          <a:p>
            <a:pPr lvl="1"/>
            <a:r>
              <a:rPr lang="en-US" altLang="el-GR" b="1" dirty="0"/>
              <a:t>T/2 + </a:t>
            </a:r>
            <a:r>
              <a:rPr lang="en-US" altLang="el-GR" b="1" dirty="0" err="1"/>
              <a:t>t</a:t>
            </a:r>
            <a:r>
              <a:rPr lang="en-US" altLang="el-GR" b="1" baseline="-25000" dirty="0" err="1"/>
              <a:t>h</a:t>
            </a:r>
            <a:r>
              <a:rPr lang="en-US" altLang="el-GR" b="1" dirty="0"/>
              <a:t> &lt; </a:t>
            </a:r>
            <a:r>
              <a:rPr lang="en-US" altLang="el-GR" b="1" dirty="0" err="1"/>
              <a:t>t</a:t>
            </a:r>
            <a:r>
              <a:rPr lang="en-US" altLang="el-GR" b="1" baseline="-25000" dirty="0" err="1"/>
              <a:t>cq,min</a:t>
            </a:r>
            <a:r>
              <a:rPr lang="en-US" altLang="el-GR" b="1" dirty="0"/>
              <a:t> + </a:t>
            </a:r>
            <a:r>
              <a:rPr lang="en-US" altLang="el-GR" b="1" dirty="0" err="1"/>
              <a:t>t</a:t>
            </a:r>
            <a:r>
              <a:rPr lang="en-US" altLang="el-GR" b="1" baseline="-25000" dirty="0" err="1"/>
              <a:t>comb,min</a:t>
            </a:r>
            <a:r>
              <a:rPr lang="en-US" altLang="el-GR" b="1" dirty="0"/>
              <a:t> + (t</a:t>
            </a:r>
            <a:r>
              <a:rPr lang="en-US" altLang="el-GR" b="1" baseline="-25000" dirty="0"/>
              <a:t>sk </a:t>
            </a:r>
            <a:r>
              <a:rPr lang="en-US" altLang="el-GR" b="1" dirty="0"/>
              <a:t>+ </a:t>
            </a:r>
            <a:r>
              <a:rPr lang="en-US" altLang="el-GR" b="1" dirty="0" err="1"/>
              <a:t>t</a:t>
            </a:r>
            <a:r>
              <a:rPr lang="en-US" altLang="el-GR" b="1" baseline="-25000" dirty="0" err="1"/>
              <a:t>duty</a:t>
            </a:r>
            <a:r>
              <a:rPr lang="en-US" altLang="el-GR" b="1" dirty="0"/>
              <a:t>) </a:t>
            </a:r>
            <a:endParaRPr lang="el-GR" altLang="el-GR" b="1" dirty="0"/>
          </a:p>
        </p:txBody>
      </p:sp>
      <p:sp>
        <p:nvSpPr>
          <p:cNvPr id="81924" name="Footer Placeholder 3">
            <a:extLst>
              <a:ext uri="{FF2B5EF4-FFF2-40B4-BE49-F238E27FC236}">
                <a16:creationId xmlns:a16="http://schemas.microsoft.com/office/drawing/2014/main" id="{5AE8F468-4A9E-40D4-A714-0EDF6FFA0F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1925" name="Slide Number Placeholder 4">
            <a:extLst>
              <a:ext uri="{FF2B5EF4-FFF2-40B4-BE49-F238E27FC236}">
                <a16:creationId xmlns:a16="http://schemas.microsoft.com/office/drawing/2014/main" id="{7B5CCD1E-01E0-4DE0-A830-FDFC66169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797280D-74A2-4CE0-9BA9-70982A98F26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81926" name="Picture 4">
            <a:extLst>
              <a:ext uri="{FF2B5EF4-FFF2-40B4-BE49-F238E27FC236}">
                <a16:creationId xmlns:a16="http://schemas.microsoft.com/office/drawing/2014/main" id="{32FFFA36-03AE-448A-B261-6CA31BAC0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63341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7" name="Picture 8">
            <a:extLst>
              <a:ext uri="{FF2B5EF4-FFF2-40B4-BE49-F238E27FC236}">
                <a16:creationId xmlns:a16="http://schemas.microsoft.com/office/drawing/2014/main" id="{A5AB6C67-BD8B-49F2-B766-5FF7B4DDC37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1938" y="620713"/>
            <a:ext cx="6205537" cy="2547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5">
            <a:extLst>
              <a:ext uri="{FF2B5EF4-FFF2-40B4-BE49-F238E27FC236}">
                <a16:creationId xmlns:a16="http://schemas.microsoft.com/office/drawing/2014/main" id="{188FE0BD-BE00-4DFB-B738-41783C113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Hold Constraint – </a:t>
            </a:r>
            <a:r>
              <a:rPr lang="el-GR" altLang="el-GR"/>
              <a:t>Εναλλασόμενα</a:t>
            </a:r>
            <a:r>
              <a:rPr lang="en-US" altLang="el-GR"/>
              <a:t> Latches (HL</a:t>
            </a:r>
            <a:r>
              <a:rPr lang="el-GR" altLang="el-GR">
                <a:sym typeface="Wingdings" panose="05000000000000000000" pitchFamily="2" charset="2"/>
              </a:rPr>
              <a:t></a:t>
            </a:r>
            <a:r>
              <a:rPr lang="en-US" altLang="el-GR"/>
              <a:t>LL</a:t>
            </a:r>
            <a:r>
              <a:rPr lang="en-US" altLang="el-GR">
                <a:sym typeface="Wingdings" panose="05000000000000000000" pitchFamily="2" charset="2"/>
              </a:rPr>
              <a:t></a:t>
            </a:r>
            <a:r>
              <a:rPr lang="en-US" altLang="el-GR"/>
              <a:t>HL…)</a:t>
            </a:r>
            <a:endParaRPr lang="el-GR" altLang="el-GR"/>
          </a:p>
        </p:txBody>
      </p:sp>
      <p:sp>
        <p:nvSpPr>
          <p:cNvPr id="82947" name="Text Placeholder 7">
            <a:extLst>
              <a:ext uri="{FF2B5EF4-FFF2-40B4-BE49-F238E27FC236}">
                <a16:creationId xmlns:a16="http://schemas.microsoft.com/office/drawing/2014/main" id="{1BFCCF61-5547-44EE-B689-8FF1AA19FBA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292600"/>
            <a:ext cx="8280400" cy="2089150"/>
          </a:xfrm>
        </p:spPr>
        <p:txBody>
          <a:bodyPr/>
          <a:lstStyle/>
          <a:p>
            <a:r>
              <a:rPr lang="en-US" altLang="el-GR" dirty="0">
                <a:solidFill>
                  <a:srgbClr val="0000CC"/>
                </a:solidFill>
              </a:rPr>
              <a:t> </a:t>
            </a:r>
            <a:r>
              <a:rPr lang="el-GR" altLang="el-GR" dirty="0">
                <a:solidFill>
                  <a:srgbClr val="0000CC"/>
                </a:solidFill>
              </a:rPr>
              <a:t>Θεωρητικά δε μεσολαβεί χρόνος από τη στιγμή που το </a:t>
            </a:r>
            <a:r>
              <a:rPr lang="en-US" altLang="el-GR" dirty="0">
                <a:solidFill>
                  <a:srgbClr val="0000CC"/>
                </a:solidFill>
              </a:rPr>
              <a:t>latch </a:t>
            </a:r>
            <a:r>
              <a:rPr lang="el-GR" altLang="el-GR" dirty="0">
                <a:solidFill>
                  <a:srgbClr val="0000CC"/>
                </a:solidFill>
              </a:rPr>
              <a:t>Α γίνεται διαφανές μέχρι τη στιγμή που το </a:t>
            </a:r>
            <a:r>
              <a:rPr lang="en-US" altLang="el-GR" dirty="0">
                <a:solidFill>
                  <a:srgbClr val="0000CC"/>
                </a:solidFill>
              </a:rPr>
              <a:t>latch </a:t>
            </a:r>
            <a:r>
              <a:rPr lang="el-GR" altLang="el-GR" dirty="0">
                <a:solidFill>
                  <a:srgbClr val="0000CC"/>
                </a:solidFill>
              </a:rPr>
              <a:t>Β γίνεται μη διαφανές</a:t>
            </a:r>
          </a:p>
          <a:p>
            <a:r>
              <a:rPr lang="el-GR" altLang="el-GR" dirty="0">
                <a:solidFill>
                  <a:srgbClr val="0000CC"/>
                </a:solidFill>
              </a:rPr>
              <a:t> </a:t>
            </a:r>
            <a:r>
              <a:rPr lang="en-US" altLang="el-GR" dirty="0">
                <a:solidFill>
                  <a:srgbClr val="0000CC"/>
                </a:solidFill>
              </a:rPr>
              <a:t>Hold constraint</a:t>
            </a:r>
          </a:p>
          <a:p>
            <a:pPr lvl="1"/>
            <a:r>
              <a:rPr lang="en-US" altLang="el-GR" b="1" dirty="0"/>
              <a:t> </a:t>
            </a:r>
            <a:r>
              <a:rPr lang="en-US" altLang="el-GR" b="1" dirty="0" err="1"/>
              <a:t>t</a:t>
            </a:r>
            <a:r>
              <a:rPr lang="en-US" altLang="el-GR" b="1" baseline="-25000" dirty="0" err="1"/>
              <a:t>h</a:t>
            </a:r>
            <a:r>
              <a:rPr lang="en-US" altLang="el-GR" b="1" dirty="0"/>
              <a:t> &lt; </a:t>
            </a:r>
            <a:r>
              <a:rPr lang="en-US" altLang="el-GR" b="1" dirty="0" err="1"/>
              <a:t>t</a:t>
            </a:r>
            <a:r>
              <a:rPr lang="en-US" altLang="el-GR" b="1" baseline="-25000" dirty="0" err="1"/>
              <a:t>cq,min</a:t>
            </a:r>
            <a:r>
              <a:rPr lang="en-US" altLang="el-GR" b="1" dirty="0"/>
              <a:t> + </a:t>
            </a:r>
            <a:r>
              <a:rPr lang="en-US" altLang="el-GR" b="1" dirty="0" err="1"/>
              <a:t>t</a:t>
            </a:r>
            <a:r>
              <a:rPr lang="en-US" altLang="el-GR" b="1" baseline="-25000" dirty="0" err="1"/>
              <a:t>comb,min</a:t>
            </a:r>
            <a:r>
              <a:rPr lang="en-US" altLang="el-GR" b="1" dirty="0"/>
              <a:t> + (t</a:t>
            </a:r>
            <a:r>
              <a:rPr lang="en-US" altLang="el-GR" b="1" baseline="-25000" dirty="0"/>
              <a:t>sk </a:t>
            </a:r>
            <a:r>
              <a:rPr lang="en-US" altLang="el-GR" b="1" dirty="0"/>
              <a:t>+ </a:t>
            </a:r>
            <a:r>
              <a:rPr lang="en-US" altLang="el-GR" b="1" dirty="0" err="1"/>
              <a:t>t</a:t>
            </a:r>
            <a:r>
              <a:rPr lang="en-US" altLang="el-GR" b="1" baseline="-25000" dirty="0" err="1"/>
              <a:t>duty</a:t>
            </a:r>
            <a:r>
              <a:rPr lang="en-US" altLang="el-GR" b="1" dirty="0"/>
              <a:t>) </a:t>
            </a:r>
            <a:endParaRPr lang="el-GR" altLang="el-GR" b="1" dirty="0"/>
          </a:p>
        </p:txBody>
      </p:sp>
      <p:sp>
        <p:nvSpPr>
          <p:cNvPr id="82948" name="Footer Placeholder 3">
            <a:extLst>
              <a:ext uri="{FF2B5EF4-FFF2-40B4-BE49-F238E27FC236}">
                <a16:creationId xmlns:a16="http://schemas.microsoft.com/office/drawing/2014/main" id="{C164E0BF-223C-4CE9-9E39-5F86C278A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2949" name="Slide Number Placeholder 4">
            <a:extLst>
              <a:ext uri="{FF2B5EF4-FFF2-40B4-BE49-F238E27FC236}">
                <a16:creationId xmlns:a16="http://schemas.microsoft.com/office/drawing/2014/main" id="{68CD55D1-55C3-4F53-85C9-BE776D8F4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0F91B06-C7B0-49E5-83D7-165291A4876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82950" name="Picture 4">
            <a:extLst>
              <a:ext uri="{FF2B5EF4-FFF2-40B4-BE49-F238E27FC236}">
                <a16:creationId xmlns:a16="http://schemas.microsoft.com/office/drawing/2014/main" id="{EA9F57D4-F81C-49D2-8992-9748A66BE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63341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1" name="Picture 2">
            <a:extLst>
              <a:ext uri="{FF2B5EF4-FFF2-40B4-BE49-F238E27FC236}">
                <a16:creationId xmlns:a16="http://schemas.microsoft.com/office/drawing/2014/main" id="{582CD1DE-8337-4C83-8022-ACF4B0E60B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692150"/>
            <a:ext cx="6400800" cy="253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6">
            <a:extLst>
              <a:ext uri="{FF2B5EF4-FFF2-40B4-BE49-F238E27FC236}">
                <a16:creationId xmlns:a16="http://schemas.microsoft.com/office/drawing/2014/main" id="{14B51DF6-8830-482B-AB00-6C5FC260F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Διαδοχή των </a:t>
            </a:r>
            <a:r>
              <a:rPr lang="en-US" altLang="el-GR"/>
              <a:t>Latches </a:t>
            </a:r>
            <a:r>
              <a:rPr lang="el-GR" altLang="el-GR"/>
              <a:t>για Ικανοποίηση </a:t>
            </a:r>
            <a:r>
              <a:rPr lang="en-US" altLang="el-GR"/>
              <a:t>Hold Constraint</a:t>
            </a:r>
            <a:endParaRPr lang="el-GR" altLang="el-GR"/>
          </a:p>
        </p:txBody>
      </p:sp>
      <p:sp>
        <p:nvSpPr>
          <p:cNvPr id="72707" name="Content Placeholder 7">
            <a:extLst>
              <a:ext uri="{FF2B5EF4-FFF2-40B4-BE49-F238E27FC236}">
                <a16:creationId xmlns:a16="http://schemas.microsoft.com/office/drawing/2014/main" id="{BC0566EA-EE03-4CC0-A2C9-FD945E7D3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57175">
              <a:defRPr/>
            </a:pPr>
            <a:r>
              <a:rPr lang="el-GR" altLang="el-GR" dirty="0">
                <a:solidFill>
                  <a:srgbClr val="C00000"/>
                </a:solidFill>
              </a:rPr>
              <a:t>Διαδοχικά </a:t>
            </a:r>
            <a:r>
              <a:rPr lang="en-US" altLang="el-GR" dirty="0">
                <a:solidFill>
                  <a:srgbClr val="C00000"/>
                </a:solidFill>
              </a:rPr>
              <a:t>latches</a:t>
            </a:r>
            <a:r>
              <a:rPr lang="el-GR" altLang="el-GR" dirty="0">
                <a:solidFill>
                  <a:srgbClr val="C00000"/>
                </a:solidFill>
              </a:rPr>
              <a:t> που είναι ενεργά στην ίδια στάθμη είναι εξαιρετικά επιρρεπή στην παραβίαση του  </a:t>
            </a:r>
            <a:r>
              <a:rPr lang="en-US" altLang="el-GR" dirty="0">
                <a:solidFill>
                  <a:srgbClr val="C00000"/>
                </a:solidFill>
              </a:rPr>
              <a:t>hold constraint</a:t>
            </a:r>
          </a:p>
          <a:p>
            <a:pPr indent="-257175">
              <a:defRPr/>
            </a:pPr>
            <a:r>
              <a:rPr lang="el-GR" altLang="el-GR" b="1" dirty="0">
                <a:solidFill>
                  <a:srgbClr val="0000CC"/>
                </a:solidFill>
              </a:rPr>
              <a:t>Λάθος ακολουθίες </a:t>
            </a:r>
            <a:r>
              <a:rPr lang="en-US" altLang="el-GR" b="1" dirty="0">
                <a:solidFill>
                  <a:srgbClr val="0000CC"/>
                </a:solidFill>
              </a:rPr>
              <a:t>latches </a:t>
            </a:r>
          </a:p>
          <a:p>
            <a:pPr lvl="1" indent="-257175">
              <a:defRPr/>
            </a:pPr>
            <a:r>
              <a:rPr lang="el-GR" altLang="el-GR" dirty="0"/>
              <a:t>Η</a:t>
            </a:r>
            <a:r>
              <a:rPr lang="en-US" altLang="el-GR" dirty="0"/>
              <a:t>L</a:t>
            </a:r>
            <a:r>
              <a:rPr lang="en-US" altLang="el-GR" dirty="0">
                <a:sym typeface="Wingdings" pitchFamily="2" charset="2"/>
              </a:rPr>
              <a:t>HLHL… </a:t>
            </a:r>
          </a:p>
          <a:p>
            <a:pPr lvl="1" indent="-257175">
              <a:defRPr/>
            </a:pPr>
            <a:r>
              <a:rPr lang="en-US" altLang="el-GR" dirty="0"/>
              <a:t>LL</a:t>
            </a:r>
            <a:r>
              <a:rPr lang="en-US" altLang="el-GR" dirty="0">
                <a:sym typeface="Wingdings" pitchFamily="2" charset="2"/>
              </a:rPr>
              <a:t>LLLL… </a:t>
            </a:r>
            <a:endParaRPr lang="el-GR" altLang="el-GR" b="1" dirty="0"/>
          </a:p>
          <a:p>
            <a:pPr lvl="1" indent="-257175">
              <a:defRPr/>
            </a:pPr>
            <a:r>
              <a:rPr lang="en-US" altLang="el-GR" dirty="0"/>
              <a:t>(</a:t>
            </a:r>
            <a:r>
              <a:rPr lang="en-US" altLang="el-GR" b="1" dirty="0"/>
              <a:t>HL</a:t>
            </a:r>
            <a:r>
              <a:rPr lang="en-US" altLang="el-GR" dirty="0"/>
              <a:t> : Active High Latch), (</a:t>
            </a:r>
            <a:r>
              <a:rPr lang="en-US" altLang="el-GR" b="1" dirty="0"/>
              <a:t>LL</a:t>
            </a:r>
            <a:r>
              <a:rPr lang="en-US" altLang="el-GR" dirty="0"/>
              <a:t> : Active Low Latch)  </a:t>
            </a:r>
            <a:endParaRPr lang="el-GR" altLang="el-GR" dirty="0"/>
          </a:p>
          <a:p>
            <a:pPr lvl="1" indent="-257175">
              <a:defRPr/>
            </a:pPr>
            <a:endParaRPr lang="el-GR" altLang="el-GR" dirty="0"/>
          </a:p>
          <a:p>
            <a:pPr indent="-257175">
              <a:defRPr/>
            </a:pPr>
            <a:r>
              <a:rPr lang="el-GR" altLang="el-GR" dirty="0">
                <a:solidFill>
                  <a:srgbClr val="C00000"/>
                </a:solidFill>
              </a:rPr>
              <a:t>Διαδοχικά </a:t>
            </a:r>
            <a:r>
              <a:rPr lang="en-US" altLang="el-GR" dirty="0">
                <a:solidFill>
                  <a:srgbClr val="C00000"/>
                </a:solidFill>
              </a:rPr>
              <a:t>latches</a:t>
            </a:r>
            <a:r>
              <a:rPr lang="el-GR" altLang="el-GR" dirty="0">
                <a:solidFill>
                  <a:srgbClr val="C00000"/>
                </a:solidFill>
              </a:rPr>
              <a:t> που είναι ενεργά σε διαφορετικές στάθμες είναι εξαιρετικά καλύτερα για την ικανοποίηση </a:t>
            </a:r>
            <a:r>
              <a:rPr lang="en-US" altLang="el-GR" dirty="0">
                <a:solidFill>
                  <a:srgbClr val="C00000"/>
                </a:solidFill>
              </a:rPr>
              <a:t>hold constraint</a:t>
            </a:r>
            <a:endParaRPr lang="el-GR" altLang="el-GR" dirty="0">
              <a:solidFill>
                <a:srgbClr val="C00000"/>
              </a:solidFill>
            </a:endParaRPr>
          </a:p>
          <a:p>
            <a:pPr indent="-257175">
              <a:defRPr/>
            </a:pPr>
            <a:r>
              <a:rPr lang="el-GR" altLang="el-GR" b="1" dirty="0">
                <a:solidFill>
                  <a:srgbClr val="0000CC"/>
                </a:solidFill>
              </a:rPr>
              <a:t>Σωστές ακολουθίες </a:t>
            </a:r>
            <a:r>
              <a:rPr lang="en-US" altLang="el-GR" b="1" dirty="0">
                <a:solidFill>
                  <a:srgbClr val="0000CC"/>
                </a:solidFill>
              </a:rPr>
              <a:t>latches </a:t>
            </a:r>
          </a:p>
          <a:p>
            <a:pPr lvl="1" indent="-257175">
              <a:defRPr/>
            </a:pPr>
            <a:r>
              <a:rPr lang="el-GR" altLang="el-GR" dirty="0"/>
              <a:t>Η</a:t>
            </a:r>
            <a:r>
              <a:rPr lang="en-US" altLang="el-GR" dirty="0"/>
              <a:t>L</a:t>
            </a:r>
            <a:r>
              <a:rPr lang="en-US" altLang="el-GR" dirty="0">
                <a:sym typeface="Wingdings" pitchFamily="2" charset="2"/>
              </a:rPr>
              <a:t>LLHL LL…</a:t>
            </a:r>
          </a:p>
          <a:p>
            <a:pPr lvl="1" indent="-257175">
              <a:defRPr/>
            </a:pPr>
            <a:r>
              <a:rPr lang="en-US" altLang="el-GR" dirty="0"/>
              <a:t>LL</a:t>
            </a:r>
            <a:r>
              <a:rPr lang="en-US" altLang="el-GR" dirty="0">
                <a:sym typeface="Wingdings" pitchFamily="2" charset="2"/>
              </a:rPr>
              <a:t>HLLL HL …</a:t>
            </a:r>
            <a:endParaRPr lang="el-GR" altLang="el-GR" dirty="0">
              <a:sym typeface="Wingdings" pitchFamily="2" charset="2"/>
            </a:endParaRPr>
          </a:p>
          <a:p>
            <a:pPr lvl="1" indent="-257175">
              <a:defRPr/>
            </a:pPr>
            <a:r>
              <a:rPr lang="en-US" altLang="el-GR" dirty="0"/>
              <a:t>(</a:t>
            </a:r>
            <a:r>
              <a:rPr lang="en-US" altLang="el-GR" b="1" dirty="0"/>
              <a:t>HL</a:t>
            </a:r>
            <a:r>
              <a:rPr lang="en-US" altLang="el-GR" dirty="0"/>
              <a:t> : Active High Latch), (</a:t>
            </a:r>
            <a:r>
              <a:rPr lang="en-US" altLang="el-GR" b="1" dirty="0"/>
              <a:t>LL</a:t>
            </a:r>
            <a:r>
              <a:rPr lang="en-US" altLang="el-GR" dirty="0"/>
              <a:t> : Active Low Latch)  </a:t>
            </a:r>
            <a:endParaRPr lang="el-GR" altLang="el-GR" dirty="0"/>
          </a:p>
          <a:p>
            <a:pPr marL="284163" lvl="1" indent="0">
              <a:buFont typeface="Times New Roman" panose="02020603050405020304" pitchFamily="18" charset="0"/>
              <a:buNone/>
              <a:defRPr/>
            </a:pPr>
            <a:endParaRPr lang="en-US" altLang="el-GR" dirty="0">
              <a:sym typeface="Wingdings" pitchFamily="2" charset="2"/>
            </a:endParaRPr>
          </a:p>
        </p:txBody>
      </p:sp>
      <p:sp>
        <p:nvSpPr>
          <p:cNvPr id="83972" name="Footer Placeholder 4">
            <a:extLst>
              <a:ext uri="{FF2B5EF4-FFF2-40B4-BE49-F238E27FC236}">
                <a16:creationId xmlns:a16="http://schemas.microsoft.com/office/drawing/2014/main" id="{37F8B6BD-8557-43E9-9DE4-A6662C5EA4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3973" name="Slide Number Placeholder 5">
            <a:extLst>
              <a:ext uri="{FF2B5EF4-FFF2-40B4-BE49-F238E27FC236}">
                <a16:creationId xmlns:a16="http://schemas.microsoft.com/office/drawing/2014/main" id="{B424E1A7-686C-49DF-8272-71EE674EDC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0A5593-40C2-4B65-9119-2B2AC027248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2EBAB843-7350-44E2-91EC-A6706CEEE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Διαδοχή </a:t>
            </a:r>
            <a:r>
              <a:rPr lang="en-US" altLang="el-GR"/>
              <a:t>Latches </a:t>
            </a:r>
            <a:r>
              <a:rPr lang="el-GR" altLang="el-GR"/>
              <a:t>για ικανοποίηση </a:t>
            </a:r>
            <a:r>
              <a:rPr lang="en-US" altLang="el-GR"/>
              <a:t>Hold Constraint</a:t>
            </a:r>
            <a:endParaRPr lang="el-GR" altLang="el-GR"/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4CEC0A67-56BB-496D-98AD-C816FB504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6613"/>
            <a:ext cx="8820150" cy="5249862"/>
          </a:xfrm>
        </p:spPr>
        <p:txBody>
          <a:bodyPr/>
          <a:lstStyle/>
          <a:p>
            <a:pPr indent="-257175">
              <a:defRPr/>
            </a:pPr>
            <a:endParaRPr lang="el-GR" dirty="0"/>
          </a:p>
          <a:p>
            <a:pPr indent="-257175">
              <a:defRPr/>
            </a:pPr>
            <a:r>
              <a:rPr lang="el-GR" sz="2400" dirty="0">
                <a:solidFill>
                  <a:srgbClr val="0000CC"/>
                </a:solidFill>
              </a:rPr>
              <a:t>Ένα κύκλωμα περιλαμβάνει </a:t>
            </a:r>
            <a:r>
              <a:rPr lang="en-US" sz="2400" dirty="0">
                <a:solidFill>
                  <a:srgbClr val="0000CC"/>
                </a:solidFill>
              </a:rPr>
              <a:t>latches </a:t>
            </a:r>
            <a:r>
              <a:rPr lang="el-GR" sz="2400" dirty="0">
                <a:solidFill>
                  <a:srgbClr val="0000CC"/>
                </a:solidFill>
              </a:rPr>
              <a:t>και </a:t>
            </a:r>
            <a:r>
              <a:rPr lang="en-US" sz="2400" dirty="0">
                <a:solidFill>
                  <a:srgbClr val="0000CC"/>
                </a:solidFill>
              </a:rPr>
              <a:t>FFs</a:t>
            </a:r>
          </a:p>
          <a:p>
            <a:pPr marL="85725" indent="0">
              <a:buFont typeface="Wingdings" panose="05000000000000000000" pitchFamily="2" charset="2"/>
              <a:buNone/>
              <a:defRPr/>
            </a:pPr>
            <a:r>
              <a:rPr lang="el-GR" dirty="0"/>
              <a:t> </a:t>
            </a:r>
          </a:p>
          <a:p>
            <a:pPr indent="-257175">
              <a:defRPr/>
            </a:pPr>
            <a:r>
              <a:rPr lang="el-GR" sz="2400" dirty="0">
                <a:solidFill>
                  <a:srgbClr val="0000CC"/>
                </a:solidFill>
              </a:rPr>
              <a:t>Μπορεί να έχει εισόδους και εξόδους που αναφέρονται σε διαφορετικές ακμές ρολογιού</a:t>
            </a:r>
          </a:p>
          <a:p>
            <a:pPr indent="-257175">
              <a:defRPr/>
            </a:pPr>
            <a:endParaRPr lang="el-GR" dirty="0"/>
          </a:p>
          <a:p>
            <a:pPr indent="-257175">
              <a:defRPr/>
            </a:pPr>
            <a:r>
              <a:rPr lang="el-GR" sz="2400" dirty="0">
                <a:solidFill>
                  <a:srgbClr val="0000CC"/>
                </a:solidFill>
              </a:rPr>
              <a:t>Απαιτούνται κανόνες διαδοχής των </a:t>
            </a:r>
            <a:r>
              <a:rPr lang="en-US" sz="2400" dirty="0" err="1">
                <a:solidFill>
                  <a:srgbClr val="0000CC"/>
                </a:solidFill>
              </a:rPr>
              <a:t>lacthes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l-GR" sz="2400" dirty="0">
                <a:solidFill>
                  <a:srgbClr val="0000CC"/>
                </a:solidFill>
              </a:rPr>
              <a:t>ώστε να μειώνεται ο κίνδυνος για παραβίαση του </a:t>
            </a:r>
            <a:r>
              <a:rPr lang="en-US" sz="2400" dirty="0">
                <a:solidFill>
                  <a:srgbClr val="0000CC"/>
                </a:solidFill>
              </a:rPr>
              <a:t>hold constraint</a:t>
            </a:r>
          </a:p>
          <a:p>
            <a:pPr lvl="1" indent="-257175">
              <a:defRPr/>
            </a:pPr>
            <a:r>
              <a:rPr lang="el-GR" sz="2200" dirty="0"/>
              <a:t>Συνθήκες ανταγωνισμού       </a:t>
            </a:r>
          </a:p>
        </p:txBody>
      </p:sp>
      <p:sp>
        <p:nvSpPr>
          <p:cNvPr id="84996" name="Footer Placeholder 3">
            <a:extLst>
              <a:ext uri="{FF2B5EF4-FFF2-40B4-BE49-F238E27FC236}">
                <a16:creationId xmlns:a16="http://schemas.microsoft.com/office/drawing/2014/main" id="{B5447C68-0DCC-4B33-872E-05C9924BCD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4997" name="Slide Number Placeholder 4">
            <a:extLst>
              <a:ext uri="{FF2B5EF4-FFF2-40B4-BE49-F238E27FC236}">
                <a16:creationId xmlns:a16="http://schemas.microsoft.com/office/drawing/2014/main" id="{4BF1FC3C-C3D5-4675-B07D-99DBA180F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01CADC-549F-446D-8813-7737AD89D73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D37856E4-EF82-4121-82BB-7E71565FF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Latch </a:t>
            </a:r>
            <a:r>
              <a:rPr lang="el-GR" altLang="el-GR" dirty="0"/>
              <a:t>μετά τη Συνδυαστική Λογική – </a:t>
            </a:r>
            <a:r>
              <a:rPr lang="en-US" altLang="el-GR" dirty="0"/>
              <a:t>Latch</a:t>
            </a:r>
            <a:r>
              <a:rPr lang="el-GR" altLang="el-GR" dirty="0"/>
              <a:t> Εξόδου</a:t>
            </a:r>
          </a:p>
        </p:txBody>
      </p:sp>
      <p:sp>
        <p:nvSpPr>
          <p:cNvPr id="86019" name="Content Placeholder 2">
            <a:extLst>
              <a:ext uri="{FF2B5EF4-FFF2-40B4-BE49-F238E27FC236}">
                <a16:creationId xmlns:a16="http://schemas.microsoft.com/office/drawing/2014/main" id="{2868109A-CB52-44C5-B78C-CD4D991CEE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836613"/>
            <a:ext cx="8640638" cy="5249862"/>
          </a:xfrm>
        </p:spPr>
        <p:txBody>
          <a:bodyPr/>
          <a:lstStyle/>
          <a:p>
            <a:pPr indent="-257175"/>
            <a:r>
              <a:rPr lang="el-GR" altLang="el-GR" sz="2400" dirty="0">
                <a:solidFill>
                  <a:srgbClr val="0000CC"/>
                </a:solidFill>
              </a:rPr>
              <a:t>Το </a:t>
            </a:r>
            <a:r>
              <a:rPr lang="en-US" altLang="el-GR" sz="2400" dirty="0">
                <a:solidFill>
                  <a:srgbClr val="0000CC"/>
                </a:solidFill>
              </a:rPr>
              <a:t>latch </a:t>
            </a:r>
            <a:r>
              <a:rPr lang="el-GR" altLang="el-GR" sz="2400" dirty="0">
                <a:solidFill>
                  <a:srgbClr val="0000CC"/>
                </a:solidFill>
              </a:rPr>
              <a:t>πρέπει να είναι αδιαφανές στην ίδια ακμή όπου οι είσοδοι της συνδυαστικής λογικής  αλλάζουν</a:t>
            </a:r>
          </a:p>
          <a:p>
            <a:pPr indent="-257175"/>
            <a:endParaRPr lang="el-GR" altLang="el-GR" sz="1800" dirty="0"/>
          </a:p>
          <a:p>
            <a:pPr indent="-257175"/>
            <a:r>
              <a:rPr lang="el-GR" altLang="el-GR" sz="2400" dirty="0">
                <a:solidFill>
                  <a:srgbClr val="0000CC"/>
                </a:solidFill>
              </a:rPr>
              <a:t>Χαμηλής στάθμης </a:t>
            </a:r>
            <a:r>
              <a:rPr lang="en-US" altLang="el-GR" sz="2400" dirty="0">
                <a:solidFill>
                  <a:srgbClr val="0000CC"/>
                </a:solidFill>
              </a:rPr>
              <a:t>latches</a:t>
            </a:r>
            <a:r>
              <a:rPr lang="el-GR" altLang="el-GR" sz="2400" dirty="0">
                <a:solidFill>
                  <a:srgbClr val="0000CC"/>
                </a:solidFill>
              </a:rPr>
              <a:t> στην έξοδο</a:t>
            </a:r>
            <a:r>
              <a:rPr lang="en-US" altLang="el-GR" sz="2400" dirty="0">
                <a:solidFill>
                  <a:srgbClr val="0000CC"/>
                </a:solidFill>
              </a:rPr>
              <a:t> </a:t>
            </a:r>
            <a:r>
              <a:rPr lang="el-GR" altLang="el-GR" sz="2400" dirty="0">
                <a:solidFill>
                  <a:srgbClr val="0000CC"/>
                </a:solidFill>
              </a:rPr>
              <a:t>πρέπει να ακολουθούν: </a:t>
            </a:r>
          </a:p>
          <a:p>
            <a:pPr lvl="1" indent="-257175"/>
            <a:r>
              <a:rPr lang="el-GR" altLang="el-GR" sz="2200" dirty="0"/>
              <a:t>Υψηλής στάθμης </a:t>
            </a:r>
            <a:r>
              <a:rPr lang="en-US" altLang="el-GR" sz="2200" dirty="0"/>
              <a:t>latches</a:t>
            </a:r>
            <a:r>
              <a:rPr lang="el-GR" altLang="el-GR" sz="2200" dirty="0"/>
              <a:t> στην είσοδο (</a:t>
            </a:r>
            <a:r>
              <a:rPr lang="en-US" altLang="el-GR" sz="2200" dirty="0" err="1"/>
              <a:t>HL</a:t>
            </a:r>
            <a:r>
              <a:rPr lang="en-US" altLang="el-GR" sz="2200" dirty="0" err="1">
                <a:sym typeface="Wingdings" panose="05000000000000000000" pitchFamily="2" charset="2"/>
              </a:rPr>
              <a:t>logic</a:t>
            </a:r>
            <a:r>
              <a:rPr lang="en-US" altLang="el-GR" sz="2200" b="1" dirty="0" err="1">
                <a:sym typeface="Wingdings" panose="05000000000000000000" pitchFamily="2" charset="2"/>
              </a:rPr>
              <a:t>LL</a:t>
            </a:r>
            <a:r>
              <a:rPr lang="en-US" altLang="el-GR" sz="2200" dirty="0">
                <a:sym typeface="Wingdings" panose="05000000000000000000" pitchFamily="2" charset="2"/>
              </a:rPr>
              <a:t>)</a:t>
            </a:r>
            <a:endParaRPr lang="el-GR" altLang="el-GR" sz="2200" dirty="0"/>
          </a:p>
          <a:p>
            <a:pPr lvl="1" indent="-257175"/>
            <a:r>
              <a:rPr lang="el-GR" altLang="el-GR" sz="2200" dirty="0"/>
              <a:t>Ανερχόμενης ακμής </a:t>
            </a:r>
            <a:r>
              <a:rPr lang="en-US" altLang="el-GR" sz="2200" dirty="0"/>
              <a:t>FFs </a:t>
            </a:r>
            <a:r>
              <a:rPr lang="el-GR" altLang="el-GR" sz="2200" dirty="0"/>
              <a:t>στην είσοδο</a:t>
            </a:r>
            <a:r>
              <a:rPr lang="en-US" altLang="el-GR" sz="2200" dirty="0"/>
              <a:t> (</a:t>
            </a:r>
            <a:r>
              <a:rPr lang="en-US" altLang="el-GR" sz="2200" dirty="0" err="1"/>
              <a:t>HF</a:t>
            </a:r>
            <a:r>
              <a:rPr lang="en-US" altLang="el-GR" sz="2200" dirty="0" err="1">
                <a:sym typeface="Wingdings" panose="05000000000000000000" pitchFamily="2" charset="2"/>
              </a:rPr>
              <a:t>logic</a:t>
            </a:r>
            <a:r>
              <a:rPr lang="en-US" altLang="el-GR" sz="2200" b="1" dirty="0" err="1">
                <a:sym typeface="Wingdings" panose="05000000000000000000" pitchFamily="2" charset="2"/>
              </a:rPr>
              <a:t>LL</a:t>
            </a:r>
            <a:r>
              <a:rPr lang="en-US" altLang="el-GR" sz="2200" dirty="0">
                <a:sym typeface="Wingdings" panose="05000000000000000000" pitchFamily="2" charset="2"/>
              </a:rPr>
              <a:t>)</a:t>
            </a:r>
          </a:p>
          <a:p>
            <a:pPr lvl="1" indent="-257175"/>
            <a:r>
              <a:rPr lang="el-GR" altLang="el-GR" sz="2200" dirty="0">
                <a:sym typeface="Wingdings" panose="05000000000000000000" pitchFamily="2" charset="2"/>
              </a:rPr>
              <a:t>Εισόδους που αναφέρονται στην ανερχόμενη ακμή του ρολογιού</a:t>
            </a:r>
          </a:p>
          <a:p>
            <a:pPr indent="-257175"/>
            <a:endParaRPr lang="el-GR" altLang="el-GR" sz="1800" dirty="0"/>
          </a:p>
          <a:p>
            <a:pPr indent="-257175"/>
            <a:r>
              <a:rPr lang="el-GR" altLang="el-GR" sz="2400" dirty="0">
                <a:solidFill>
                  <a:srgbClr val="0000CC"/>
                </a:solidFill>
              </a:rPr>
              <a:t>Υψηλής στάθμης </a:t>
            </a:r>
            <a:r>
              <a:rPr lang="en-US" altLang="el-GR" sz="2400" dirty="0">
                <a:solidFill>
                  <a:srgbClr val="0000CC"/>
                </a:solidFill>
              </a:rPr>
              <a:t>latches </a:t>
            </a:r>
            <a:r>
              <a:rPr lang="el-GR" altLang="el-GR" sz="2400" dirty="0">
                <a:solidFill>
                  <a:srgbClr val="0000CC"/>
                </a:solidFill>
              </a:rPr>
              <a:t>στην έξοδο</a:t>
            </a:r>
            <a:r>
              <a:rPr lang="en-US" altLang="el-GR" sz="2400" dirty="0">
                <a:solidFill>
                  <a:srgbClr val="0000CC"/>
                </a:solidFill>
              </a:rPr>
              <a:t> </a:t>
            </a:r>
            <a:r>
              <a:rPr lang="el-GR" altLang="el-GR" sz="2400" dirty="0">
                <a:solidFill>
                  <a:srgbClr val="0000CC"/>
                </a:solidFill>
              </a:rPr>
              <a:t>πρέπει να ακολουθούν: </a:t>
            </a:r>
          </a:p>
          <a:p>
            <a:pPr lvl="1" indent="-257175"/>
            <a:r>
              <a:rPr lang="el-GR" altLang="el-GR" sz="2200" dirty="0"/>
              <a:t>Χαμηλής στάθμης </a:t>
            </a:r>
            <a:r>
              <a:rPr lang="en-US" altLang="el-GR" sz="2200" dirty="0"/>
              <a:t>latches</a:t>
            </a:r>
            <a:r>
              <a:rPr lang="el-GR" altLang="el-GR" sz="2200" dirty="0"/>
              <a:t> στην είσοδο (</a:t>
            </a:r>
            <a:r>
              <a:rPr lang="en-US" altLang="el-GR" sz="2200" dirty="0" err="1"/>
              <a:t>LL</a:t>
            </a:r>
            <a:r>
              <a:rPr lang="en-US" altLang="el-GR" sz="2200" dirty="0" err="1">
                <a:sym typeface="Wingdings" panose="05000000000000000000" pitchFamily="2" charset="2"/>
              </a:rPr>
              <a:t>logic</a:t>
            </a:r>
            <a:r>
              <a:rPr lang="en-US" altLang="el-GR" sz="2200" b="1" dirty="0" err="1">
                <a:sym typeface="Wingdings" panose="05000000000000000000" pitchFamily="2" charset="2"/>
              </a:rPr>
              <a:t>HL</a:t>
            </a:r>
            <a:r>
              <a:rPr lang="en-US" altLang="el-GR" sz="2200" dirty="0">
                <a:sym typeface="Wingdings" panose="05000000000000000000" pitchFamily="2" charset="2"/>
              </a:rPr>
              <a:t>)</a:t>
            </a:r>
            <a:endParaRPr lang="el-GR" altLang="el-GR" sz="2200" dirty="0"/>
          </a:p>
          <a:p>
            <a:pPr lvl="1" indent="-257175"/>
            <a:r>
              <a:rPr lang="el-GR" altLang="el-GR" sz="2200" dirty="0"/>
              <a:t>Κατερχόμενης ακμής </a:t>
            </a:r>
            <a:r>
              <a:rPr lang="en-US" altLang="el-GR" sz="2200" dirty="0"/>
              <a:t>FFs </a:t>
            </a:r>
            <a:r>
              <a:rPr lang="el-GR" altLang="el-GR" sz="2200" dirty="0"/>
              <a:t>στην είσοδο </a:t>
            </a:r>
            <a:r>
              <a:rPr lang="en-US" altLang="el-GR" sz="2200" dirty="0"/>
              <a:t>(</a:t>
            </a:r>
            <a:r>
              <a:rPr lang="en-US" altLang="el-GR" sz="2200" dirty="0" err="1"/>
              <a:t>LF</a:t>
            </a:r>
            <a:r>
              <a:rPr lang="en-US" altLang="el-GR" sz="2200" dirty="0" err="1">
                <a:sym typeface="Wingdings" panose="05000000000000000000" pitchFamily="2" charset="2"/>
              </a:rPr>
              <a:t>logic</a:t>
            </a:r>
            <a:r>
              <a:rPr lang="en-US" altLang="el-GR" sz="2200" b="1" dirty="0" err="1">
                <a:sym typeface="Wingdings" panose="05000000000000000000" pitchFamily="2" charset="2"/>
              </a:rPr>
              <a:t>HL</a:t>
            </a:r>
            <a:r>
              <a:rPr lang="en-US" altLang="el-GR" sz="2200" dirty="0">
                <a:sym typeface="Wingdings" panose="05000000000000000000" pitchFamily="2" charset="2"/>
              </a:rPr>
              <a:t>)</a:t>
            </a:r>
          </a:p>
          <a:p>
            <a:pPr lvl="1" indent="-257175"/>
            <a:r>
              <a:rPr lang="el-GR" altLang="el-GR" sz="2200" dirty="0">
                <a:sym typeface="Wingdings" panose="05000000000000000000" pitchFamily="2" charset="2"/>
              </a:rPr>
              <a:t>Εισόδους που αναφέρονται στην κατερχόμενη ακμή του ρολογιού</a:t>
            </a:r>
            <a:endParaRPr lang="el-GR" altLang="el-GR" sz="2200" dirty="0"/>
          </a:p>
          <a:p>
            <a:pPr lvl="1" indent="-257175"/>
            <a:endParaRPr lang="el-GR" altLang="el-GR" dirty="0"/>
          </a:p>
        </p:txBody>
      </p:sp>
      <p:sp>
        <p:nvSpPr>
          <p:cNvPr id="86020" name="Footer Placeholder 3">
            <a:extLst>
              <a:ext uri="{FF2B5EF4-FFF2-40B4-BE49-F238E27FC236}">
                <a16:creationId xmlns:a16="http://schemas.microsoft.com/office/drawing/2014/main" id="{1217BE63-300C-41F6-9A88-208C1E18A6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6021" name="Slide Number Placeholder 4">
            <a:extLst>
              <a:ext uri="{FF2B5EF4-FFF2-40B4-BE49-F238E27FC236}">
                <a16:creationId xmlns:a16="http://schemas.microsoft.com/office/drawing/2014/main" id="{E355E107-C7E6-4572-ACAB-CE170D66CC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FDEDF8F-96D3-4ACA-B598-3AE347B155A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8B819AEC-41AA-4786-8FB3-208AB98D7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Διαδοχή </a:t>
            </a:r>
            <a:r>
              <a:rPr lang="en-US" altLang="el-GR"/>
              <a:t>Latches</a:t>
            </a:r>
            <a:r>
              <a:rPr lang="el-GR" altLang="el-GR"/>
              <a:t> –</a:t>
            </a:r>
            <a:r>
              <a:rPr lang="en-US" altLang="el-GR"/>
              <a:t> Latches </a:t>
            </a:r>
            <a:r>
              <a:rPr lang="el-GR" altLang="el-GR"/>
              <a:t>πριν τη Συνδυαστική Λογική</a:t>
            </a:r>
          </a:p>
        </p:txBody>
      </p:sp>
      <p:sp>
        <p:nvSpPr>
          <p:cNvPr id="88067" name="Content Placeholder 2">
            <a:extLst>
              <a:ext uri="{FF2B5EF4-FFF2-40B4-BE49-F238E27FC236}">
                <a16:creationId xmlns:a16="http://schemas.microsoft.com/office/drawing/2014/main" id="{C5F88F04-6240-4935-A842-F05C6720AC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836612"/>
            <a:ext cx="8568630" cy="5532437"/>
          </a:xfrm>
        </p:spPr>
        <p:txBody>
          <a:bodyPr/>
          <a:lstStyle/>
          <a:p>
            <a:pPr indent="-257175"/>
            <a:r>
              <a:rPr lang="el-GR" altLang="el-GR" sz="2400" dirty="0">
                <a:solidFill>
                  <a:srgbClr val="0000CC"/>
                </a:solidFill>
              </a:rPr>
              <a:t>Το </a:t>
            </a:r>
            <a:r>
              <a:rPr lang="en-US" altLang="el-GR" sz="2400" dirty="0">
                <a:solidFill>
                  <a:srgbClr val="0000CC"/>
                </a:solidFill>
              </a:rPr>
              <a:t>latch </a:t>
            </a:r>
            <a:r>
              <a:rPr lang="el-GR" altLang="el-GR" sz="2400" dirty="0">
                <a:solidFill>
                  <a:srgbClr val="0000CC"/>
                </a:solidFill>
              </a:rPr>
              <a:t>πρέπει να είναι διαφανές στην ίδια ακμή όπου οι έξοδοι αποθηκεύουν τις τιμές </a:t>
            </a:r>
          </a:p>
          <a:p>
            <a:pPr indent="-257175"/>
            <a:endParaRPr lang="el-GR" altLang="el-GR" dirty="0"/>
          </a:p>
          <a:p>
            <a:pPr indent="-257175"/>
            <a:r>
              <a:rPr lang="el-GR" altLang="el-GR" sz="2400" dirty="0">
                <a:solidFill>
                  <a:srgbClr val="0000CC"/>
                </a:solidFill>
              </a:rPr>
              <a:t>Χαμηλής στάθμης </a:t>
            </a:r>
            <a:r>
              <a:rPr lang="en-US" altLang="el-GR" sz="2400" dirty="0">
                <a:solidFill>
                  <a:srgbClr val="0000CC"/>
                </a:solidFill>
              </a:rPr>
              <a:t>latches </a:t>
            </a:r>
            <a:r>
              <a:rPr lang="el-GR" altLang="el-GR" sz="2400" dirty="0">
                <a:solidFill>
                  <a:srgbClr val="0000CC"/>
                </a:solidFill>
              </a:rPr>
              <a:t>πρέπει να προηγούνται</a:t>
            </a:r>
            <a:r>
              <a:rPr lang="en-US" altLang="el-GR" sz="2400" dirty="0">
                <a:solidFill>
                  <a:srgbClr val="0000CC"/>
                </a:solidFill>
              </a:rPr>
              <a:t>:</a:t>
            </a:r>
            <a:endParaRPr lang="el-GR" altLang="el-GR" sz="2400" dirty="0">
              <a:solidFill>
                <a:srgbClr val="0000CC"/>
              </a:solidFill>
            </a:endParaRPr>
          </a:p>
          <a:p>
            <a:pPr lvl="1" indent="-257175"/>
            <a:r>
              <a:rPr lang="el-GR" altLang="el-GR" sz="2200" dirty="0"/>
              <a:t>Υψηλής στάθμης </a:t>
            </a:r>
            <a:r>
              <a:rPr lang="en-US" altLang="el-GR" sz="2200" dirty="0"/>
              <a:t>latches</a:t>
            </a:r>
            <a:r>
              <a:rPr lang="el-GR" altLang="el-GR" sz="2200" dirty="0"/>
              <a:t> (</a:t>
            </a:r>
            <a:r>
              <a:rPr lang="en-US" altLang="el-GR" sz="2200" dirty="0" err="1">
                <a:sym typeface="Wingdings" panose="05000000000000000000" pitchFamily="2" charset="2"/>
              </a:rPr>
              <a:t>L</a:t>
            </a:r>
            <a:r>
              <a:rPr lang="en-US" altLang="el-GR" sz="2200" dirty="0" err="1"/>
              <a:t>L</a:t>
            </a:r>
            <a:r>
              <a:rPr lang="en-US" altLang="el-GR" sz="2200" dirty="0" err="1">
                <a:sym typeface="Wingdings" panose="05000000000000000000" pitchFamily="2" charset="2"/>
              </a:rPr>
              <a:t>logic</a:t>
            </a:r>
            <a:r>
              <a:rPr lang="en-US" altLang="el-GR" sz="2200" dirty="0">
                <a:sym typeface="Wingdings" panose="05000000000000000000" pitchFamily="2" charset="2"/>
              </a:rPr>
              <a:t></a:t>
            </a:r>
            <a:r>
              <a:rPr lang="el-GR" altLang="el-GR" sz="2200" dirty="0">
                <a:sym typeface="Wingdings" panose="05000000000000000000" pitchFamily="2" charset="2"/>
              </a:rPr>
              <a:t>Η</a:t>
            </a:r>
            <a:r>
              <a:rPr lang="en-US" altLang="el-GR" sz="2200" dirty="0">
                <a:sym typeface="Wingdings" panose="05000000000000000000" pitchFamily="2" charset="2"/>
              </a:rPr>
              <a:t>L)</a:t>
            </a:r>
            <a:endParaRPr lang="el-GR" altLang="el-GR" sz="2200" dirty="0"/>
          </a:p>
          <a:p>
            <a:pPr lvl="1" indent="-257175"/>
            <a:r>
              <a:rPr lang="el-GR" altLang="el-GR" sz="2200" dirty="0"/>
              <a:t>Κατερχόμενης ακμής </a:t>
            </a:r>
            <a:r>
              <a:rPr lang="en-US" altLang="el-GR" sz="2200" dirty="0"/>
              <a:t>FFs  (</a:t>
            </a:r>
            <a:r>
              <a:rPr lang="en-US" altLang="el-GR" sz="2200" dirty="0" err="1">
                <a:sym typeface="Wingdings" panose="05000000000000000000" pitchFamily="2" charset="2"/>
              </a:rPr>
              <a:t>LLlogicLF</a:t>
            </a:r>
            <a:r>
              <a:rPr lang="en-US" altLang="el-GR" sz="2200" dirty="0">
                <a:sym typeface="Wingdings" panose="05000000000000000000" pitchFamily="2" charset="2"/>
              </a:rPr>
              <a:t>)</a:t>
            </a:r>
          </a:p>
          <a:p>
            <a:pPr lvl="1" indent="-257175"/>
            <a:r>
              <a:rPr lang="el-GR" altLang="el-GR" sz="2200" dirty="0">
                <a:sym typeface="Wingdings" panose="05000000000000000000" pitchFamily="2" charset="2"/>
              </a:rPr>
              <a:t>Εξόδους που αναφέρονται στην κατερχόμενη ακμή του ρολογιού</a:t>
            </a:r>
          </a:p>
          <a:p>
            <a:pPr indent="-257175"/>
            <a:endParaRPr lang="el-GR" altLang="el-GR" dirty="0"/>
          </a:p>
          <a:p>
            <a:pPr indent="-257175"/>
            <a:r>
              <a:rPr lang="el-GR" altLang="el-GR" sz="2400" dirty="0">
                <a:solidFill>
                  <a:srgbClr val="0000CC"/>
                </a:solidFill>
              </a:rPr>
              <a:t>Υψηλής στάθμης </a:t>
            </a:r>
            <a:r>
              <a:rPr lang="en-US" altLang="el-GR" sz="2400" dirty="0">
                <a:solidFill>
                  <a:srgbClr val="0000CC"/>
                </a:solidFill>
              </a:rPr>
              <a:t>latches </a:t>
            </a:r>
            <a:r>
              <a:rPr lang="el-GR" altLang="el-GR" sz="2400" dirty="0">
                <a:solidFill>
                  <a:srgbClr val="0000CC"/>
                </a:solidFill>
              </a:rPr>
              <a:t>πρέπει να προηγούνται</a:t>
            </a:r>
            <a:r>
              <a:rPr lang="en-US" altLang="el-GR" sz="2400">
                <a:solidFill>
                  <a:srgbClr val="0000CC"/>
                </a:solidFill>
              </a:rPr>
              <a:t>:</a:t>
            </a:r>
            <a:endParaRPr lang="el-GR" altLang="el-GR" sz="2400" dirty="0">
              <a:solidFill>
                <a:srgbClr val="0000CC"/>
              </a:solidFill>
            </a:endParaRPr>
          </a:p>
          <a:p>
            <a:pPr lvl="1" indent="-257175"/>
            <a:r>
              <a:rPr lang="el-GR" altLang="el-GR" sz="2200" dirty="0"/>
              <a:t>Χαμηλής στάθμης </a:t>
            </a:r>
            <a:r>
              <a:rPr lang="en-US" altLang="el-GR" sz="2200" dirty="0"/>
              <a:t>latches</a:t>
            </a:r>
            <a:r>
              <a:rPr lang="el-GR" altLang="el-GR" sz="2200" dirty="0"/>
              <a:t> (</a:t>
            </a:r>
            <a:r>
              <a:rPr lang="en-US" altLang="el-GR" sz="2200" dirty="0" err="1">
                <a:sym typeface="Wingdings" panose="05000000000000000000" pitchFamily="2" charset="2"/>
              </a:rPr>
              <a:t>H</a:t>
            </a:r>
            <a:r>
              <a:rPr lang="en-US" altLang="el-GR" sz="2200" dirty="0" err="1"/>
              <a:t>L</a:t>
            </a:r>
            <a:r>
              <a:rPr lang="en-US" altLang="el-GR" sz="2200" dirty="0" err="1">
                <a:sym typeface="Wingdings" panose="05000000000000000000" pitchFamily="2" charset="2"/>
              </a:rPr>
              <a:t>logicLL</a:t>
            </a:r>
            <a:r>
              <a:rPr lang="en-US" altLang="el-GR" sz="2200" dirty="0">
                <a:sym typeface="Wingdings" panose="05000000000000000000" pitchFamily="2" charset="2"/>
              </a:rPr>
              <a:t>)</a:t>
            </a:r>
            <a:endParaRPr lang="el-GR" altLang="el-GR" sz="2200" dirty="0"/>
          </a:p>
          <a:p>
            <a:pPr lvl="1" indent="-257175"/>
            <a:r>
              <a:rPr lang="el-GR" altLang="el-GR" sz="2200" dirty="0"/>
              <a:t>Ανερχόμενης ακμής </a:t>
            </a:r>
            <a:r>
              <a:rPr lang="en-US" altLang="el-GR" sz="2200" dirty="0"/>
              <a:t>FFs  (</a:t>
            </a:r>
            <a:r>
              <a:rPr lang="en-US" altLang="el-GR" sz="2200" dirty="0" err="1">
                <a:sym typeface="Wingdings" panose="05000000000000000000" pitchFamily="2" charset="2"/>
              </a:rPr>
              <a:t>HLlogic</a:t>
            </a:r>
            <a:r>
              <a:rPr lang="en-US" altLang="el-GR" sz="2200" dirty="0">
                <a:sym typeface="Wingdings" panose="05000000000000000000" pitchFamily="2" charset="2"/>
              </a:rPr>
              <a:t></a:t>
            </a:r>
            <a:r>
              <a:rPr lang="el-GR" altLang="el-GR" sz="2200" dirty="0">
                <a:sym typeface="Wingdings" panose="05000000000000000000" pitchFamily="2" charset="2"/>
              </a:rPr>
              <a:t>Η</a:t>
            </a:r>
            <a:r>
              <a:rPr lang="en-US" altLang="el-GR" sz="2200" dirty="0">
                <a:sym typeface="Wingdings" panose="05000000000000000000" pitchFamily="2" charset="2"/>
              </a:rPr>
              <a:t>F)</a:t>
            </a:r>
          </a:p>
          <a:p>
            <a:pPr lvl="1" indent="-257175"/>
            <a:r>
              <a:rPr lang="el-GR" altLang="el-GR" sz="2200" dirty="0">
                <a:sym typeface="Wingdings" panose="05000000000000000000" pitchFamily="2" charset="2"/>
              </a:rPr>
              <a:t>Εξόδους</a:t>
            </a:r>
            <a:r>
              <a:rPr lang="en-US" altLang="el-GR" sz="2200" dirty="0">
                <a:sym typeface="Wingdings" panose="05000000000000000000" pitchFamily="2" charset="2"/>
              </a:rPr>
              <a:t> </a:t>
            </a:r>
            <a:r>
              <a:rPr lang="el-GR" altLang="el-GR" sz="2200" dirty="0">
                <a:sym typeface="Wingdings" panose="05000000000000000000" pitchFamily="2" charset="2"/>
              </a:rPr>
              <a:t>που αναφέρονται στην ανερχόμενη ακμή του ρολογιού</a:t>
            </a:r>
          </a:p>
          <a:p>
            <a:pPr lvl="1" indent="-257175"/>
            <a:endParaRPr lang="el-GR" altLang="el-GR" dirty="0"/>
          </a:p>
        </p:txBody>
      </p:sp>
      <p:sp>
        <p:nvSpPr>
          <p:cNvPr id="88068" name="Footer Placeholder 3">
            <a:extLst>
              <a:ext uri="{FF2B5EF4-FFF2-40B4-BE49-F238E27FC236}">
                <a16:creationId xmlns:a16="http://schemas.microsoft.com/office/drawing/2014/main" id="{639FC484-E3B3-4059-981A-44A5E0CFA0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8069" name="Slide Number Placeholder 4">
            <a:extLst>
              <a:ext uri="{FF2B5EF4-FFF2-40B4-BE49-F238E27FC236}">
                <a16:creationId xmlns:a16="http://schemas.microsoft.com/office/drawing/2014/main" id="{9D3E223F-67B0-4E2B-9F11-BCA8230A0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53ECEB4-0D1D-48C4-8760-52E67989D1C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5">
            <a:extLst>
              <a:ext uri="{FF2B5EF4-FFF2-40B4-BE49-F238E27FC236}">
                <a16:creationId xmlns:a16="http://schemas.microsoft.com/office/drawing/2014/main" id="{CA23AE6E-29F3-42CF-A051-F309B83F8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Διαδοχή </a:t>
            </a:r>
            <a:r>
              <a:rPr lang="en-US" altLang="el-GR"/>
              <a:t>Latches</a:t>
            </a:r>
            <a:r>
              <a:rPr lang="el-GR" altLang="el-GR"/>
              <a:t> –</a:t>
            </a:r>
            <a:r>
              <a:rPr lang="en-US" altLang="el-GR"/>
              <a:t> Latches </a:t>
            </a:r>
            <a:r>
              <a:rPr lang="el-GR" altLang="el-GR"/>
              <a:t>πριν τη Συνδυαστική Λογική</a:t>
            </a:r>
          </a:p>
        </p:txBody>
      </p:sp>
      <p:sp>
        <p:nvSpPr>
          <p:cNvPr id="87043" name="Footer Placeholder 3">
            <a:extLst>
              <a:ext uri="{FF2B5EF4-FFF2-40B4-BE49-F238E27FC236}">
                <a16:creationId xmlns:a16="http://schemas.microsoft.com/office/drawing/2014/main" id="{DCCCD924-975A-4EB5-92E7-EF03334DD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7044" name="Slide Number Placeholder 4">
            <a:extLst>
              <a:ext uri="{FF2B5EF4-FFF2-40B4-BE49-F238E27FC236}">
                <a16:creationId xmlns:a16="http://schemas.microsoft.com/office/drawing/2014/main" id="{3932FFBB-86C2-418A-B779-903DEF01BF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6A915CA-18FB-4060-952F-B4F41087AD1A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87045" name="Picture 3">
            <a:extLst>
              <a:ext uri="{FF2B5EF4-FFF2-40B4-BE49-F238E27FC236}">
                <a16:creationId xmlns:a16="http://schemas.microsoft.com/office/drawing/2014/main" id="{994AD0FF-BE5C-4375-AF24-FA3FF149AF2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1036638"/>
            <a:ext cx="3486150" cy="4848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6" name="Picture 4">
            <a:extLst>
              <a:ext uri="{FF2B5EF4-FFF2-40B4-BE49-F238E27FC236}">
                <a16:creationId xmlns:a16="http://schemas.microsoft.com/office/drawing/2014/main" id="{21EAE593-2EEC-405E-AD66-5204F67D607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0788" y="1033463"/>
            <a:ext cx="3514725" cy="4857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83730F84-C2A6-4FD4-A5CC-FD3B2AF41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89091" name="Footer Placeholder 3">
            <a:extLst>
              <a:ext uri="{FF2B5EF4-FFF2-40B4-BE49-F238E27FC236}">
                <a16:creationId xmlns:a16="http://schemas.microsoft.com/office/drawing/2014/main" id="{0EBE0DE4-E6B4-4B08-A9AA-86F155E028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9092" name="Slide Number Placeholder 4">
            <a:extLst>
              <a:ext uri="{FF2B5EF4-FFF2-40B4-BE49-F238E27FC236}">
                <a16:creationId xmlns:a16="http://schemas.microsoft.com/office/drawing/2014/main" id="{493729AF-71CC-4A56-B702-14B2214D8E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8E7B0C2-DD83-4B35-8D1C-78C7C74CED6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89093" name="Picture 2">
            <a:extLst>
              <a:ext uri="{FF2B5EF4-FFF2-40B4-BE49-F238E27FC236}">
                <a16:creationId xmlns:a16="http://schemas.microsoft.com/office/drawing/2014/main" id="{CADBA1C3-231A-472A-B51A-D952D06251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341438"/>
            <a:ext cx="6680200" cy="404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2">
            <a:extLst>
              <a:ext uri="{FF2B5EF4-FFF2-40B4-BE49-F238E27FC236}">
                <a16:creationId xmlns:a16="http://schemas.microsoft.com/office/drawing/2014/main" id="{CFCE524B-5A57-4BBD-ACA1-9E5472CA7C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13">
            <a:extLst>
              <a:ext uri="{FF2B5EF4-FFF2-40B4-BE49-F238E27FC236}">
                <a16:creationId xmlns:a16="http://schemas.microsoft.com/office/drawing/2014/main" id="{174033E3-80BC-43F3-8599-F568E9DDEA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B0F0EB7-37A0-4BB0-B978-4366012B866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Slide Number Placeholder 4">
            <a:extLst>
              <a:ext uri="{FF2B5EF4-FFF2-40B4-BE49-F238E27FC236}">
                <a16:creationId xmlns:a16="http://schemas.microsoft.com/office/drawing/2014/main" id="{240D0DF1-5C75-4237-A028-1316A85C2B55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9C5D691-431C-42DE-8089-4E8AC69FD430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59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0117" name="AutoShape 2">
            <a:extLst>
              <a:ext uri="{FF2B5EF4-FFF2-40B4-BE49-F238E27FC236}">
                <a16:creationId xmlns:a16="http://schemas.microsoft.com/office/drawing/2014/main" id="{1758E473-F79F-49F8-AAA1-0CC9E410E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83107" name="Rectangle 3">
            <a:extLst>
              <a:ext uri="{FF2B5EF4-FFF2-40B4-BE49-F238E27FC236}">
                <a16:creationId xmlns:a16="http://schemas.microsoft.com/office/drawing/2014/main" id="{0ECA488A-7CDB-4915-B6E9-EF31D3A81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 dirty="0">
                <a:solidFill>
                  <a:srgbClr val="0000CC"/>
                </a:solidFill>
              </a:rPr>
              <a:t>Ακολουθιακή Λογική – Βασικές Έννοιες</a:t>
            </a:r>
          </a:p>
          <a:p>
            <a:pPr marL="0" indent="180975" eaLnBrk="1" hangingPunct="1"/>
            <a:endParaRPr lang="el-GR" altLang="el-GR" sz="1200" dirty="0">
              <a:solidFill>
                <a:srgbClr val="0000CC"/>
              </a:solidFill>
            </a:endParaRPr>
          </a:p>
          <a:p>
            <a:pPr marL="0" indent="180975" eaLnBrk="1" hangingPunct="1"/>
            <a:r>
              <a:rPr lang="el-GR" altLang="el-GR" dirty="0">
                <a:solidFill>
                  <a:srgbClr val="0000CC"/>
                </a:solidFill>
              </a:rPr>
              <a:t>Μέθοδοι Χρονικής Ακολουθίας</a:t>
            </a:r>
          </a:p>
          <a:p>
            <a:pPr marL="0" indent="180975" eaLnBrk="1" hangingPunct="1"/>
            <a:endParaRPr lang="el-GR" altLang="el-GR" sz="1200" dirty="0">
              <a:solidFill>
                <a:srgbClr val="0000CC"/>
              </a:solidFill>
            </a:endParaRPr>
          </a:p>
          <a:p>
            <a:pPr marL="0" indent="180975" eaLnBrk="1" hangingPunct="1"/>
            <a:r>
              <a:rPr lang="el-GR" altLang="el-GR" dirty="0">
                <a:solidFill>
                  <a:srgbClr val="0000CC"/>
                </a:solidFill>
              </a:rPr>
              <a:t>Διαγράμματα Χρονισμού</a:t>
            </a:r>
          </a:p>
          <a:p>
            <a:pPr marL="0" indent="180975" eaLnBrk="1" hangingPunct="1"/>
            <a:endParaRPr lang="en-US" altLang="el-GR" sz="1200" dirty="0">
              <a:solidFill>
                <a:srgbClr val="0000CC"/>
              </a:solidFill>
            </a:endParaRPr>
          </a:p>
          <a:p>
            <a:pPr marL="0" indent="180975" eaLnBrk="1" hangingPunct="1"/>
            <a:r>
              <a:rPr lang="en-US" altLang="el-GR" dirty="0">
                <a:solidFill>
                  <a:srgbClr val="0000CC"/>
                </a:solidFill>
              </a:rPr>
              <a:t>Max and Min-Delay</a:t>
            </a:r>
            <a:r>
              <a:rPr lang="el-GR" altLang="el-GR" dirty="0">
                <a:solidFill>
                  <a:srgbClr val="0000CC"/>
                </a:solidFill>
              </a:rPr>
              <a:t> Περιορισμοί</a:t>
            </a:r>
          </a:p>
          <a:p>
            <a:pPr marL="0" indent="180975" eaLnBrk="1" hangingPunct="1"/>
            <a:endParaRPr lang="en-US" altLang="el-GR" sz="1200" dirty="0">
              <a:solidFill>
                <a:srgbClr val="0000CC"/>
              </a:solidFill>
            </a:endParaRPr>
          </a:p>
          <a:p>
            <a:pPr marL="0" indent="180975" eaLnBrk="1" hangingPunct="1"/>
            <a:r>
              <a:rPr lang="el-GR" altLang="el-GR" dirty="0">
                <a:solidFill>
                  <a:srgbClr val="0000CC"/>
                </a:solidFill>
              </a:rPr>
              <a:t>Δανεισμός Χρόνου (</a:t>
            </a:r>
            <a:r>
              <a:rPr lang="en-US" altLang="el-GR" dirty="0">
                <a:solidFill>
                  <a:srgbClr val="0000CC"/>
                </a:solidFill>
              </a:rPr>
              <a:t>Time Borrowing </a:t>
            </a:r>
            <a:r>
              <a:rPr lang="el-GR" altLang="el-GR" dirty="0">
                <a:solidFill>
                  <a:srgbClr val="0000CC"/>
                </a:solidFill>
              </a:rPr>
              <a:t>)</a:t>
            </a:r>
          </a:p>
          <a:p>
            <a:pPr marL="0" indent="180975" eaLnBrk="1" hangingPunct="1"/>
            <a:endParaRPr lang="el-GR" altLang="el-GR" sz="1200" dirty="0">
              <a:solidFill>
                <a:srgbClr val="0000CC"/>
              </a:solidFill>
            </a:endParaRPr>
          </a:p>
          <a:p>
            <a:pPr marL="0" indent="180975" eaLnBrk="1" hangingPunct="1"/>
            <a:r>
              <a:rPr lang="el-GR" altLang="el-GR" dirty="0">
                <a:solidFill>
                  <a:srgbClr val="0000CC"/>
                </a:solidFill>
              </a:rPr>
              <a:t>Απόκλιση Ρολογιού (</a:t>
            </a:r>
            <a:r>
              <a:rPr lang="en-US" altLang="el-GR" dirty="0">
                <a:solidFill>
                  <a:srgbClr val="0000CC"/>
                </a:solidFill>
              </a:rPr>
              <a:t>Clock Skew</a:t>
            </a:r>
            <a:r>
              <a:rPr lang="el-GR" altLang="el-GR" dirty="0">
                <a:solidFill>
                  <a:srgbClr val="0000CC"/>
                </a:solidFill>
              </a:rPr>
              <a:t>)</a:t>
            </a:r>
          </a:p>
          <a:p>
            <a:pPr marL="0" indent="180975" eaLnBrk="1" hangingPunct="1"/>
            <a:endParaRPr lang="en-US" altLang="el-GR" sz="1200" dirty="0">
              <a:solidFill>
                <a:srgbClr val="0000CC"/>
              </a:solidFill>
            </a:endParaRPr>
          </a:p>
          <a:p>
            <a:pPr marL="0" indent="180975" eaLnBrk="1" hangingPunct="1"/>
            <a:r>
              <a:rPr lang="el-GR" altLang="el-GR" dirty="0">
                <a:solidFill>
                  <a:srgbClr val="C00000"/>
                </a:solidFill>
              </a:rPr>
              <a:t>Σχεδιασμός Ακολουθιακών Στοιχείων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31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>
            <a:extLst>
              <a:ext uri="{FF2B5EF4-FFF2-40B4-BE49-F238E27FC236}">
                <a16:creationId xmlns:a16="http://schemas.microsoft.com/office/drawing/2014/main" id="{C3E29C1B-801C-45AA-BB49-361EACC5B6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13">
            <a:extLst>
              <a:ext uri="{FF2B5EF4-FFF2-40B4-BE49-F238E27FC236}">
                <a16:creationId xmlns:a16="http://schemas.microsoft.com/office/drawing/2014/main" id="{E8518E08-CB85-41BE-9FCA-3ED6795467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1AF4A9F-CE64-488A-865E-A26F8A96A67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F623EB38-9E2B-47A5-8168-F232FD284297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89AB6AC-6B4F-456F-9030-44D1E879B078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AutoShape 2">
            <a:extLst>
              <a:ext uri="{FF2B5EF4-FFF2-40B4-BE49-F238E27FC236}">
                <a16:creationId xmlns:a16="http://schemas.microsoft.com/office/drawing/2014/main" id="{3BE26B72-CB77-46DA-9680-EB69F74E2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Ακολουθιακά Στοιχεία</a:t>
            </a:r>
            <a:endParaRPr lang="en-US" altLang="el-GR"/>
          </a:p>
        </p:txBody>
      </p:sp>
      <p:sp>
        <p:nvSpPr>
          <p:cNvPr id="1358851" name="Rectangle 3">
            <a:extLst>
              <a:ext uri="{FF2B5EF4-FFF2-40B4-BE49-F238E27FC236}">
                <a16:creationId xmlns:a16="http://schemas.microsoft.com/office/drawing/2014/main" id="{246BBBB6-1BED-4037-8CB2-81C321B2CBA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692150"/>
            <a:ext cx="8784976" cy="2808288"/>
          </a:xfrm>
        </p:spPr>
        <p:txBody>
          <a:bodyPr/>
          <a:lstStyle/>
          <a:p>
            <a:pPr marL="228600" indent="-114300" eaLnBrk="1" hangingPunct="1"/>
            <a:r>
              <a:rPr lang="el-GR" altLang="el-GR" sz="2400" b="1" dirty="0">
                <a:solidFill>
                  <a:srgbClr val="C00000"/>
                </a:solidFill>
              </a:rPr>
              <a:t> </a:t>
            </a:r>
            <a:r>
              <a:rPr lang="en-US" altLang="el-GR" sz="2400" b="1" dirty="0">
                <a:solidFill>
                  <a:srgbClr val="C00000"/>
                </a:solidFill>
              </a:rPr>
              <a:t>Latch</a:t>
            </a:r>
            <a:r>
              <a:rPr lang="en-US" altLang="el-GR" sz="2400" dirty="0"/>
              <a:t>: </a:t>
            </a:r>
            <a:r>
              <a:rPr lang="el-GR" altLang="el-GR" sz="2400" dirty="0">
                <a:solidFill>
                  <a:srgbClr val="3333CC"/>
                </a:solidFill>
              </a:rPr>
              <a:t>Ευαίσθητο σε στάθμη</a:t>
            </a:r>
            <a:r>
              <a:rPr lang="en-US" altLang="el-GR" sz="2400" dirty="0">
                <a:solidFill>
                  <a:srgbClr val="3333CC"/>
                </a:solidFill>
              </a:rPr>
              <a:t> </a:t>
            </a:r>
            <a:r>
              <a:rPr lang="el-GR" altLang="el-GR" sz="2400" dirty="0">
                <a:solidFill>
                  <a:srgbClr val="3333CC"/>
                </a:solidFill>
              </a:rPr>
              <a:t>σήματος </a:t>
            </a:r>
            <a:r>
              <a:rPr lang="el-GR" altLang="el-GR" sz="2400" dirty="0"/>
              <a:t>(</a:t>
            </a:r>
            <a:r>
              <a:rPr lang="en-US" altLang="el-GR" sz="2400" dirty="0">
                <a:solidFill>
                  <a:srgbClr val="C00000"/>
                </a:solidFill>
              </a:rPr>
              <a:t>Level</a:t>
            </a:r>
            <a:r>
              <a:rPr lang="el-GR" altLang="el-GR" sz="2400" dirty="0">
                <a:solidFill>
                  <a:srgbClr val="C00000"/>
                </a:solidFill>
              </a:rPr>
              <a:t>-</a:t>
            </a:r>
            <a:r>
              <a:rPr lang="en-US" altLang="el-GR" sz="2400" dirty="0">
                <a:solidFill>
                  <a:srgbClr val="C00000"/>
                </a:solidFill>
              </a:rPr>
              <a:t>sensitive</a:t>
            </a:r>
            <a:r>
              <a:rPr lang="el-GR" altLang="el-GR" sz="2400" dirty="0"/>
              <a:t>)</a:t>
            </a:r>
            <a:endParaRPr lang="en-US" altLang="el-GR" sz="2400" dirty="0"/>
          </a:p>
          <a:p>
            <a:pPr marL="228600" indent="-114300" eaLnBrk="1" hangingPunct="1"/>
            <a:r>
              <a:rPr lang="el-GR" altLang="el-GR" sz="2400" b="1" dirty="0">
                <a:solidFill>
                  <a:srgbClr val="C00000"/>
                </a:solidFill>
              </a:rPr>
              <a:t> </a:t>
            </a:r>
            <a:r>
              <a:rPr lang="en-US" altLang="el-GR" sz="2400" b="1" dirty="0">
                <a:solidFill>
                  <a:srgbClr val="C00000"/>
                </a:solidFill>
              </a:rPr>
              <a:t>Flip-flop</a:t>
            </a:r>
            <a:r>
              <a:rPr lang="en-US" altLang="el-GR" sz="2400" dirty="0"/>
              <a:t>: </a:t>
            </a:r>
            <a:r>
              <a:rPr lang="el-GR" altLang="el-GR" sz="2400" dirty="0">
                <a:solidFill>
                  <a:srgbClr val="3333CC"/>
                </a:solidFill>
              </a:rPr>
              <a:t>Ευαίσθητο σε παρυφή ρολογιού </a:t>
            </a:r>
            <a:r>
              <a:rPr lang="el-GR" altLang="el-GR" sz="2400" dirty="0"/>
              <a:t>(</a:t>
            </a:r>
            <a:r>
              <a:rPr lang="en-US" altLang="el-GR" sz="2400" dirty="0">
                <a:solidFill>
                  <a:srgbClr val="C00000"/>
                </a:solidFill>
              </a:rPr>
              <a:t>Edge</a:t>
            </a:r>
            <a:r>
              <a:rPr lang="el-GR" altLang="el-GR" sz="2400" dirty="0">
                <a:solidFill>
                  <a:srgbClr val="C00000"/>
                </a:solidFill>
              </a:rPr>
              <a:t>-</a:t>
            </a:r>
            <a:r>
              <a:rPr lang="en-US" altLang="el-GR" sz="2400" dirty="0">
                <a:solidFill>
                  <a:srgbClr val="C00000"/>
                </a:solidFill>
              </a:rPr>
              <a:t>triggered</a:t>
            </a:r>
            <a:r>
              <a:rPr lang="el-GR" altLang="el-GR" sz="2400" dirty="0"/>
              <a:t>)</a:t>
            </a:r>
            <a:endParaRPr lang="en-US" altLang="el-GR" sz="2400" dirty="0"/>
          </a:p>
          <a:p>
            <a:pPr marL="228600" indent="-114300" eaLnBrk="1" hangingPunct="1"/>
            <a:r>
              <a:rPr lang="el-GR" altLang="el-GR" sz="2400" dirty="0">
                <a:solidFill>
                  <a:srgbClr val="3333CC"/>
                </a:solidFill>
              </a:rPr>
              <a:t> Διαγράμματα Χρονισμού </a:t>
            </a:r>
            <a:r>
              <a:rPr lang="el-GR" altLang="el-GR" sz="2400" dirty="0"/>
              <a:t>(</a:t>
            </a:r>
            <a:r>
              <a:rPr lang="en-US" altLang="el-GR" sz="2400" dirty="0">
                <a:solidFill>
                  <a:srgbClr val="C00000"/>
                </a:solidFill>
              </a:rPr>
              <a:t>Timing Diagrams</a:t>
            </a:r>
            <a:r>
              <a:rPr lang="el-GR" altLang="el-GR" sz="2400" dirty="0"/>
              <a:t>)</a:t>
            </a:r>
            <a:endParaRPr lang="en-US" altLang="el-GR" sz="2400" dirty="0"/>
          </a:p>
          <a:p>
            <a:pPr marL="457200" lvl="1" indent="-96838" eaLnBrk="1" hangingPunct="1"/>
            <a:r>
              <a:rPr lang="el-GR" altLang="el-GR" sz="2200" dirty="0"/>
              <a:t> Διαφανές (</a:t>
            </a:r>
            <a:r>
              <a:rPr lang="en-US" altLang="el-GR" sz="2200" dirty="0"/>
              <a:t>Transparent</a:t>
            </a:r>
            <a:r>
              <a:rPr lang="el-GR" altLang="el-GR" sz="2200" dirty="0"/>
              <a:t>)</a:t>
            </a:r>
            <a:endParaRPr lang="en-US" altLang="el-GR" sz="2200" dirty="0"/>
          </a:p>
          <a:p>
            <a:pPr marL="457200" lvl="1" indent="-96838" eaLnBrk="1" hangingPunct="1"/>
            <a:r>
              <a:rPr lang="el-GR" altLang="el-GR" sz="2200" dirty="0"/>
              <a:t> Αδιαφανές (</a:t>
            </a:r>
            <a:r>
              <a:rPr lang="en-US" altLang="el-GR" sz="2200" dirty="0"/>
              <a:t>Opaque</a:t>
            </a:r>
            <a:r>
              <a:rPr lang="el-GR" altLang="el-GR" sz="2200" dirty="0"/>
              <a:t>)</a:t>
            </a:r>
            <a:endParaRPr lang="en-US" altLang="el-GR" sz="2200" dirty="0"/>
          </a:p>
          <a:p>
            <a:pPr marL="457200" lvl="1" indent="-96838" eaLnBrk="1" hangingPunct="1"/>
            <a:r>
              <a:rPr lang="el-GR" altLang="el-GR" sz="2200" dirty="0"/>
              <a:t> Ακμο-πυροδοτούμενο (</a:t>
            </a:r>
            <a:r>
              <a:rPr lang="en-US" altLang="el-GR" sz="2200" dirty="0"/>
              <a:t>Edge-triggered</a:t>
            </a:r>
            <a:r>
              <a:rPr lang="el-GR" altLang="el-GR" sz="2200" dirty="0"/>
              <a:t>)</a:t>
            </a:r>
            <a:endParaRPr lang="en-US" altLang="el-GR" sz="2200" dirty="0"/>
          </a:p>
        </p:txBody>
      </p:sp>
      <p:graphicFrame>
        <p:nvGraphicFramePr>
          <p:cNvPr id="1358855" name="Object 7">
            <a:extLst>
              <a:ext uri="{FF2B5EF4-FFF2-40B4-BE49-F238E27FC236}">
                <a16:creationId xmlns:a16="http://schemas.microsoft.com/office/drawing/2014/main" id="{71A38062-6F29-42C9-B4D1-5EE953EE4A03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835150" y="3500438"/>
          <a:ext cx="5545138" cy="288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019044" imgH="2145792" progId="Visio.Drawing.11">
                  <p:embed/>
                </p:oleObj>
              </mc:Choice>
              <mc:Fallback>
                <p:oleObj name="Visio" r:id="rId3" imgW="3019044" imgH="2145792" progId="Visio.Drawing.11">
                  <p:embed/>
                  <p:pic>
                    <p:nvPicPr>
                      <p:cNvPr id="1358855" name="Object 7">
                        <a:extLst>
                          <a:ext uri="{FF2B5EF4-FFF2-40B4-BE49-F238E27FC236}">
                            <a16:creationId xmlns:a16="http://schemas.microsoft.com/office/drawing/2014/main" id="{71A38062-6F29-42C9-B4D1-5EE953EE4A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500438"/>
                        <a:ext cx="5545138" cy="288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35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885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2">
            <a:extLst>
              <a:ext uri="{FF2B5EF4-FFF2-40B4-BE49-F238E27FC236}">
                <a16:creationId xmlns:a16="http://schemas.microsoft.com/office/drawing/2014/main" id="{BA9EFEE1-C0B6-45DB-898B-31A5A11E66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2163" name="Rectangle 13">
            <a:extLst>
              <a:ext uri="{FF2B5EF4-FFF2-40B4-BE49-F238E27FC236}">
                <a16:creationId xmlns:a16="http://schemas.microsoft.com/office/drawing/2014/main" id="{DF7B54DF-B566-4E55-BAB0-6D2B8D1C77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FEB6641-55C8-4595-973B-BCA8CBFF60B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2164" name="Slide Number Placeholder 5">
            <a:extLst>
              <a:ext uri="{FF2B5EF4-FFF2-40B4-BE49-F238E27FC236}">
                <a16:creationId xmlns:a16="http://schemas.microsoft.com/office/drawing/2014/main" id="{4F2E23A8-6767-4BE2-AF25-211530D0765C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2AA662D-BE33-4886-A515-04F516304573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60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2165" name="AutoShape 2">
            <a:extLst>
              <a:ext uri="{FF2B5EF4-FFF2-40B4-BE49-F238E27FC236}">
                <a16:creationId xmlns:a16="http://schemas.microsoft.com/office/drawing/2014/main" id="{43C9F30E-BB6F-4E7A-B030-0C71C61EF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>
                <a:solidFill>
                  <a:srgbClr val="C00000"/>
                </a:solidFill>
              </a:rPr>
              <a:t>Σχεδιασμός </a:t>
            </a:r>
            <a:r>
              <a:rPr lang="en-US" altLang="el-GR" dirty="0">
                <a:solidFill>
                  <a:srgbClr val="C00000"/>
                </a:solidFill>
              </a:rPr>
              <a:t>Latch</a:t>
            </a:r>
            <a:r>
              <a:rPr lang="el-GR" altLang="el-GR" dirty="0">
                <a:solidFill>
                  <a:srgbClr val="C00000"/>
                </a:solidFill>
              </a:rPr>
              <a:t> –</a:t>
            </a:r>
            <a:r>
              <a:rPr lang="en-US" altLang="el-GR" dirty="0">
                <a:solidFill>
                  <a:srgbClr val="C00000"/>
                </a:solidFill>
              </a:rPr>
              <a:t>Pass Logic</a:t>
            </a:r>
            <a:endParaRPr lang="el-GR" altLang="el-GR" dirty="0">
              <a:solidFill>
                <a:srgbClr val="C00000"/>
              </a:solidFill>
            </a:endParaRPr>
          </a:p>
        </p:txBody>
      </p:sp>
      <p:sp>
        <p:nvSpPr>
          <p:cNvPr id="1545220" name="Rectangle 4">
            <a:extLst>
              <a:ext uri="{FF2B5EF4-FFF2-40B4-BE49-F238E27FC236}">
                <a16:creationId xmlns:a16="http://schemas.microsoft.com/office/drawing/2014/main" id="{389EFA64-9A73-4906-BB24-D3EF99C241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8135938" cy="5472112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0000CC"/>
                </a:solidFill>
              </a:rPr>
              <a:t> Απλός σχεδιασμός – Μικρή επιφάνεια &amp; σχετικά γρήγορο</a:t>
            </a:r>
          </a:p>
          <a:p>
            <a:pPr marL="457200" lvl="1" indent="-228600" eaLnBrk="1" hangingPunct="1">
              <a:lnSpc>
                <a:spcPct val="70000"/>
              </a:lnSpc>
            </a:pPr>
            <a:r>
              <a:rPr lang="el-GR" altLang="el-GR" sz="2200" dirty="0"/>
              <a:t>Όταν φ=1 η είσοδος </a:t>
            </a:r>
            <a:r>
              <a:rPr lang="en-US" altLang="el-GR" sz="2200" dirty="0"/>
              <a:t>D </a:t>
            </a:r>
            <a:r>
              <a:rPr lang="el-GR" altLang="el-GR" sz="2200" dirty="0"/>
              <a:t>μεταφέρεται στην έξοδο (</a:t>
            </a:r>
            <a:r>
              <a:rPr lang="el-GR" altLang="el-GR" sz="2200" dirty="0">
                <a:solidFill>
                  <a:srgbClr val="C00000"/>
                </a:solidFill>
              </a:rPr>
              <a:t>διαφανές</a:t>
            </a:r>
            <a:r>
              <a:rPr lang="en-US" altLang="el-GR" sz="2200" dirty="0">
                <a:solidFill>
                  <a:srgbClr val="C00000"/>
                </a:solidFill>
              </a:rPr>
              <a:t> latch</a:t>
            </a:r>
            <a:r>
              <a:rPr lang="en-US" altLang="el-GR" sz="2200" dirty="0"/>
              <a:t>)</a:t>
            </a:r>
          </a:p>
          <a:p>
            <a:pPr marL="342900" lvl="1" indent="-114300" eaLnBrk="1" hangingPunct="1">
              <a:lnSpc>
                <a:spcPct val="70000"/>
              </a:lnSpc>
            </a:pPr>
            <a:r>
              <a:rPr lang="el-GR" altLang="el-GR" sz="2200" dirty="0"/>
              <a:t> </a:t>
            </a:r>
            <a:r>
              <a:rPr lang="en-US" altLang="el-GR" sz="2200" dirty="0"/>
              <a:t> </a:t>
            </a:r>
            <a:r>
              <a:rPr lang="el-GR" altLang="el-GR" sz="2200" dirty="0"/>
              <a:t>Όταν φ=</a:t>
            </a:r>
            <a:r>
              <a:rPr lang="en-US" altLang="el-GR" sz="2200" dirty="0"/>
              <a:t>0</a:t>
            </a:r>
            <a:r>
              <a:rPr lang="el-GR" altLang="el-GR" sz="2200" dirty="0"/>
              <a:t> η έξοδος είναι απομονωμένη  (</a:t>
            </a:r>
            <a:r>
              <a:rPr lang="el-GR" altLang="el-GR" sz="2200" dirty="0">
                <a:solidFill>
                  <a:srgbClr val="C00000"/>
                </a:solidFill>
              </a:rPr>
              <a:t>μη διαφανές</a:t>
            </a:r>
            <a:r>
              <a:rPr lang="en-US" altLang="el-GR" sz="2200" dirty="0">
                <a:solidFill>
                  <a:srgbClr val="C00000"/>
                </a:solidFill>
              </a:rPr>
              <a:t> latch</a:t>
            </a:r>
            <a:r>
              <a:rPr lang="en-US" altLang="el-GR" sz="2400" dirty="0"/>
              <a:t>)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000" b="1" dirty="0">
              <a:solidFill>
                <a:srgbClr val="800000"/>
              </a:solidFill>
            </a:endParaRP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C00000"/>
                </a:solidFill>
              </a:rPr>
              <a:t>Έχει 4 βασικά προβλήματα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0000CC"/>
                </a:solidFill>
              </a:rPr>
              <a:t>Η έξοδος δεν εκτελεί πλήρεις μεταβάσεις</a:t>
            </a:r>
            <a:endParaRPr lang="en-US" altLang="el-GR" sz="2400" dirty="0">
              <a:solidFill>
                <a:srgbClr val="0000CC"/>
              </a:solidFill>
            </a:endParaRPr>
          </a:p>
          <a:p>
            <a:pPr marL="457200" lvl="1" indent="-228600" eaLnBrk="1" hangingPunct="1">
              <a:lnSpc>
                <a:spcPct val="70000"/>
              </a:lnSpc>
            </a:pPr>
            <a:r>
              <a:rPr lang="el-GR" altLang="el-GR" sz="2200" dirty="0"/>
              <a:t> Ποτέ δεν αυξάνει πάνω από </a:t>
            </a:r>
            <a:r>
              <a:rPr lang="el-GR" altLang="el-GR" sz="2200" i="1" dirty="0"/>
              <a:t>V</a:t>
            </a:r>
            <a:r>
              <a:rPr lang="el-GR" altLang="el-GR" sz="2200" i="1" baseline="-25000" dirty="0"/>
              <a:t>DD</a:t>
            </a:r>
            <a:r>
              <a:rPr lang="en-GB" altLang="el-GR" sz="2200" i="1" baseline="-25000" dirty="0"/>
              <a:t> </a:t>
            </a:r>
            <a:r>
              <a:rPr lang="el-GR" altLang="el-GR" sz="2200" dirty="0"/>
              <a:t>-</a:t>
            </a:r>
            <a:r>
              <a:rPr lang="en-GB" altLang="el-GR" sz="2200" dirty="0"/>
              <a:t> </a:t>
            </a:r>
            <a:r>
              <a:rPr lang="el-GR" altLang="el-GR" sz="2200" i="1" dirty="0" err="1"/>
              <a:t>V</a:t>
            </a:r>
            <a:r>
              <a:rPr lang="el-GR" altLang="el-GR" sz="2200" i="1" baseline="-25000" dirty="0" err="1"/>
              <a:t>t</a:t>
            </a:r>
            <a:endParaRPr lang="el-GR" altLang="el-GR" sz="2200" i="1" baseline="-250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0000CC"/>
                </a:solidFill>
              </a:rPr>
              <a:t>Η έξοδος είναι «</a:t>
            </a:r>
            <a:r>
              <a:rPr lang="el-GR" altLang="el-GR" sz="2400" i="1" dirty="0">
                <a:solidFill>
                  <a:srgbClr val="0000CC"/>
                </a:solidFill>
              </a:rPr>
              <a:t>δυναμική»</a:t>
            </a:r>
          </a:p>
          <a:p>
            <a:pPr marL="457200" lvl="1" indent="-166688" eaLnBrk="1" hangingPunct="1">
              <a:lnSpc>
                <a:spcPct val="70000"/>
              </a:lnSpc>
            </a:pPr>
            <a:r>
              <a:rPr lang="el-GR" altLang="el-GR" sz="2200" dirty="0"/>
              <a:t>Αιωρείται (</a:t>
            </a:r>
            <a:r>
              <a:rPr lang="en-US" altLang="el-GR" sz="2200" dirty="0"/>
              <a:t>float</a:t>
            </a:r>
            <a:r>
              <a:rPr lang="el-GR" altLang="el-GR" sz="2200" dirty="0"/>
              <a:t>) όταν φ=0. Αλλοίωση λογικής από ρεύματα διαρροής όταν φ = 0 για πολύ χρόνο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0000CC"/>
                </a:solidFill>
              </a:rPr>
              <a:t> Η είσοδος </a:t>
            </a:r>
            <a:r>
              <a:rPr lang="en-US" altLang="el-GR" sz="2400" dirty="0">
                <a:solidFill>
                  <a:srgbClr val="0000CC"/>
                </a:solidFill>
              </a:rPr>
              <a:t>D </a:t>
            </a:r>
            <a:r>
              <a:rPr lang="el-GR" altLang="el-GR" sz="2400" dirty="0">
                <a:solidFill>
                  <a:srgbClr val="0000CC"/>
                </a:solidFill>
              </a:rPr>
              <a:t>οδηγεί απευθείας την είσοδο</a:t>
            </a:r>
          </a:p>
          <a:p>
            <a:pPr marL="457200" lvl="1" indent="-228600" eaLnBrk="1" hangingPunct="1">
              <a:lnSpc>
                <a:spcPct val="70000"/>
              </a:lnSpc>
            </a:pPr>
            <a:r>
              <a:rPr lang="el-GR" altLang="el-GR" sz="2200" dirty="0"/>
              <a:t>Ευαίσθητο στο θόρυβο – Μπορεί να άγει και με φ=0  </a:t>
            </a:r>
          </a:p>
          <a:p>
            <a:pPr marL="457200" lvl="1" indent="-228600" eaLnBrk="1" hangingPunct="1">
              <a:lnSpc>
                <a:spcPct val="70000"/>
              </a:lnSpc>
            </a:pPr>
            <a:r>
              <a:rPr lang="el-GR" altLang="el-GR" sz="2200" dirty="0"/>
              <a:t>Δύσκολη μοντελοποίηση καθυστέρησης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0000CC"/>
                </a:solidFill>
              </a:rPr>
              <a:t>Ο κόμβος</a:t>
            </a:r>
            <a:r>
              <a:rPr lang="en-US" altLang="el-GR" sz="2400" dirty="0">
                <a:solidFill>
                  <a:srgbClr val="0000CC"/>
                </a:solidFill>
              </a:rPr>
              <a:t> </a:t>
            </a:r>
            <a:r>
              <a:rPr lang="el-GR" altLang="el-GR" sz="2400" dirty="0">
                <a:solidFill>
                  <a:srgbClr val="0000CC"/>
                </a:solidFill>
              </a:rPr>
              <a:t>κατάστασης  </a:t>
            </a:r>
            <a:r>
              <a:rPr lang="en-US" altLang="el-GR" sz="2400" dirty="0">
                <a:solidFill>
                  <a:srgbClr val="0000CC"/>
                </a:solidFill>
              </a:rPr>
              <a:t>Q</a:t>
            </a:r>
            <a:r>
              <a:rPr lang="el-GR" altLang="el-GR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400" dirty="0">
                <a:solidFill>
                  <a:srgbClr val="0000CC"/>
                </a:solidFill>
              </a:rPr>
              <a:t>είναι εκτεθειμένος</a:t>
            </a:r>
          </a:p>
          <a:p>
            <a:pPr marL="457200" lvl="1" indent="-228600" eaLnBrk="1" hangingPunct="1">
              <a:lnSpc>
                <a:spcPct val="70000"/>
              </a:lnSpc>
            </a:pPr>
            <a:r>
              <a:rPr lang="el-GR" altLang="el-GR" sz="2200" dirty="0"/>
              <a:t>Θόρυβος στην έξοδο μπορεί να αλλοιώσει την κατάσταση</a:t>
            </a:r>
            <a:endParaRPr lang="en-US" altLang="el-GR" sz="2200" dirty="0"/>
          </a:p>
        </p:txBody>
      </p:sp>
      <p:graphicFrame>
        <p:nvGraphicFramePr>
          <p:cNvPr id="1545222" name="Object 6">
            <a:extLst>
              <a:ext uri="{FF2B5EF4-FFF2-40B4-BE49-F238E27FC236}">
                <a16:creationId xmlns:a16="http://schemas.microsoft.com/office/drawing/2014/main" id="{89514AA2-95F0-4B2C-9116-277A02ADAFCC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1044996"/>
              </p:ext>
            </p:extLst>
          </p:nvPr>
        </p:nvGraphicFramePr>
        <p:xfrm>
          <a:off x="6588706" y="1772816"/>
          <a:ext cx="23050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14756" imgH="513588" progId="Visio.Drawing.6">
                  <p:embed/>
                </p:oleObj>
              </mc:Choice>
              <mc:Fallback>
                <p:oleObj name="VISIO" r:id="rId2" imgW="714756" imgH="513588" progId="Visio.Drawing.6">
                  <p:embed/>
                  <p:pic>
                    <p:nvPicPr>
                      <p:cNvPr id="1545222" name="Object 6">
                        <a:extLst>
                          <a:ext uri="{FF2B5EF4-FFF2-40B4-BE49-F238E27FC236}">
                            <a16:creationId xmlns:a16="http://schemas.microsoft.com/office/drawing/2014/main" id="{89514AA2-95F0-4B2C-9116-277A02ADAF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706" y="1772816"/>
                        <a:ext cx="230505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220" grpId="0" build="p"/>
      <p:bldP spid="1545222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2">
            <a:extLst>
              <a:ext uri="{FF2B5EF4-FFF2-40B4-BE49-F238E27FC236}">
                <a16:creationId xmlns:a16="http://schemas.microsoft.com/office/drawing/2014/main" id="{98541A4D-E3D2-47C9-AD8A-9B67658D95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3187" name="Rectangle 13">
            <a:extLst>
              <a:ext uri="{FF2B5EF4-FFF2-40B4-BE49-F238E27FC236}">
                <a16:creationId xmlns:a16="http://schemas.microsoft.com/office/drawing/2014/main" id="{5FF35DE2-829D-4C41-97C1-36368E44D2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8082427-B04D-417D-9408-8F6C2705435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3188" name="Slide Number Placeholder 5">
            <a:extLst>
              <a:ext uri="{FF2B5EF4-FFF2-40B4-BE49-F238E27FC236}">
                <a16:creationId xmlns:a16="http://schemas.microsoft.com/office/drawing/2014/main" id="{0C1A83FB-575B-4B0F-BAA6-2DC14062D79E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20DF739-D99C-49FE-9FFF-2FC318EDDEF8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61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3189" name="AutoShape 2">
            <a:extLst>
              <a:ext uri="{FF2B5EF4-FFF2-40B4-BE49-F238E27FC236}">
                <a16:creationId xmlns:a16="http://schemas.microsoft.com/office/drawing/2014/main" id="{53A5A28E-23B4-482F-ABA5-2DE837120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>
                <a:solidFill>
                  <a:srgbClr val="C00000"/>
                </a:solidFill>
              </a:rPr>
              <a:t>Σχεδιασμός </a:t>
            </a:r>
            <a:r>
              <a:rPr lang="en-US" altLang="el-GR" dirty="0">
                <a:solidFill>
                  <a:srgbClr val="C00000"/>
                </a:solidFill>
              </a:rPr>
              <a:t>Latch – Transmission Gates</a:t>
            </a:r>
            <a:endParaRPr lang="el-GR" altLang="el-GR" dirty="0">
              <a:solidFill>
                <a:srgbClr val="C00000"/>
              </a:solidFill>
            </a:endParaRPr>
          </a:p>
        </p:txBody>
      </p:sp>
      <p:sp>
        <p:nvSpPr>
          <p:cNvPr id="1552387" name="Rectangle 3">
            <a:extLst>
              <a:ext uri="{FF2B5EF4-FFF2-40B4-BE49-F238E27FC236}">
                <a16:creationId xmlns:a16="http://schemas.microsoft.com/office/drawing/2014/main" id="{679674D6-0AA7-467C-8FFB-D584990E75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92150"/>
            <a:ext cx="6624414" cy="5616575"/>
          </a:xfrm>
        </p:spPr>
        <p:txBody>
          <a:bodyPr/>
          <a:lstStyle/>
          <a:p>
            <a:pPr indent="-228600" eaLnBrk="1" hangingPunct="1"/>
            <a:r>
              <a:rPr lang="el-GR" altLang="el-GR" sz="2400" dirty="0">
                <a:solidFill>
                  <a:srgbClr val="0000CC"/>
                </a:solidFill>
              </a:rPr>
              <a:t>Όταν φ=1 η είσοδος </a:t>
            </a:r>
            <a:r>
              <a:rPr lang="en-US" altLang="el-GR" sz="2400" dirty="0">
                <a:solidFill>
                  <a:srgbClr val="0000CC"/>
                </a:solidFill>
              </a:rPr>
              <a:t>D </a:t>
            </a:r>
            <a:r>
              <a:rPr lang="el-GR" altLang="el-GR" sz="2400" dirty="0">
                <a:solidFill>
                  <a:srgbClr val="0000CC"/>
                </a:solidFill>
              </a:rPr>
              <a:t>μεταφέρεται στην έξοδο </a:t>
            </a:r>
            <a:r>
              <a:rPr lang="el-GR" altLang="el-GR" sz="2400" dirty="0"/>
              <a:t>(</a:t>
            </a:r>
            <a:r>
              <a:rPr lang="el-GR" altLang="el-GR" sz="2400" dirty="0">
                <a:solidFill>
                  <a:srgbClr val="C00000"/>
                </a:solidFill>
              </a:rPr>
              <a:t>διαφανές </a:t>
            </a:r>
            <a:r>
              <a:rPr lang="en-US" altLang="el-GR" sz="2400" dirty="0">
                <a:solidFill>
                  <a:srgbClr val="C00000"/>
                </a:solidFill>
              </a:rPr>
              <a:t>latch</a:t>
            </a:r>
            <a:r>
              <a:rPr lang="en-US" altLang="el-GR" sz="2400" dirty="0"/>
              <a:t>)</a:t>
            </a:r>
          </a:p>
          <a:p>
            <a:pPr indent="-228600" eaLnBrk="1" hangingPunct="1"/>
            <a:r>
              <a:rPr lang="el-GR" altLang="el-GR" sz="2400" dirty="0">
                <a:solidFill>
                  <a:srgbClr val="0000CC"/>
                </a:solidFill>
              </a:rPr>
              <a:t>Όταν φ=</a:t>
            </a:r>
            <a:r>
              <a:rPr lang="en-US" altLang="el-GR" sz="2400" dirty="0">
                <a:solidFill>
                  <a:srgbClr val="0000CC"/>
                </a:solidFill>
              </a:rPr>
              <a:t>0</a:t>
            </a:r>
            <a:r>
              <a:rPr lang="el-GR" altLang="el-GR" sz="2400" dirty="0">
                <a:solidFill>
                  <a:srgbClr val="0000CC"/>
                </a:solidFill>
              </a:rPr>
              <a:t> η έξοδος είναι απομονωμένη  </a:t>
            </a:r>
            <a:r>
              <a:rPr lang="el-GR" altLang="el-GR" sz="2400" dirty="0"/>
              <a:t>(</a:t>
            </a:r>
            <a:r>
              <a:rPr lang="el-GR" altLang="el-GR" sz="2400" dirty="0">
                <a:solidFill>
                  <a:srgbClr val="C00000"/>
                </a:solidFill>
              </a:rPr>
              <a:t>αδιαφανές</a:t>
            </a:r>
            <a:r>
              <a:rPr lang="en-US" altLang="el-GR" sz="2400" dirty="0">
                <a:solidFill>
                  <a:srgbClr val="C00000"/>
                </a:solidFill>
              </a:rPr>
              <a:t> latch</a:t>
            </a:r>
            <a:r>
              <a:rPr lang="en-US" altLang="el-GR" sz="2400" dirty="0"/>
              <a:t>)</a:t>
            </a:r>
            <a:endParaRPr lang="el-GR" altLang="el-GR" sz="2400" dirty="0"/>
          </a:p>
          <a:p>
            <a:pPr indent="-228600" eaLnBrk="1" hangingPunct="1"/>
            <a:r>
              <a:rPr lang="en-US" altLang="el-GR" sz="2400" dirty="0">
                <a:solidFill>
                  <a:srgbClr val="990000"/>
                </a:solidFill>
              </a:rPr>
              <a:t> </a:t>
            </a:r>
            <a:r>
              <a:rPr lang="el-GR" altLang="el-GR" sz="2400" dirty="0">
                <a:solidFill>
                  <a:srgbClr val="C00000"/>
                </a:solidFill>
              </a:rPr>
              <a:t>Η έξοδος εκτελεί πλήρη ταλάντωση</a:t>
            </a:r>
          </a:p>
          <a:p>
            <a:pPr marL="457200" lvl="1" indent="-96838" eaLnBrk="1" hangingPunct="1"/>
            <a:r>
              <a:rPr lang="el-GR" altLang="el-GR" sz="2200" dirty="0"/>
              <a:t> </a:t>
            </a:r>
            <a:r>
              <a:rPr lang="en-US" altLang="el-GR" sz="2200" dirty="0" err="1"/>
              <a:t>Vdd</a:t>
            </a:r>
            <a:r>
              <a:rPr lang="en-US" altLang="el-GR" sz="2200" dirty="0"/>
              <a:t> </a:t>
            </a:r>
            <a:r>
              <a:rPr lang="en-US" altLang="el-GR" sz="2200" dirty="0">
                <a:sym typeface="Wingdings" panose="05000000000000000000" pitchFamily="2" charset="2"/>
              </a:rPr>
              <a:t>  </a:t>
            </a:r>
            <a:r>
              <a:rPr lang="en-US" altLang="el-GR" sz="2200" dirty="0" err="1">
                <a:sym typeface="Wingdings" panose="05000000000000000000" pitchFamily="2" charset="2"/>
              </a:rPr>
              <a:t>GND</a:t>
            </a:r>
            <a:endParaRPr lang="el-GR" altLang="el-GR" sz="2200" dirty="0"/>
          </a:p>
          <a:p>
            <a:pPr eaLnBrk="1" hangingPunct="1"/>
            <a:r>
              <a:rPr lang="en-GB" altLang="el-GR" sz="2400" dirty="0">
                <a:solidFill>
                  <a:srgbClr val="C00000"/>
                </a:solidFill>
              </a:rPr>
              <a:t> </a:t>
            </a:r>
            <a:r>
              <a:rPr lang="el-GR" altLang="el-GR" sz="2400" dirty="0">
                <a:solidFill>
                  <a:srgbClr val="C00000"/>
                </a:solidFill>
              </a:rPr>
              <a:t>Απαιτεί ένα</a:t>
            </a:r>
            <a:r>
              <a:rPr lang="en-US" altLang="el-GR" sz="2400" dirty="0">
                <a:solidFill>
                  <a:srgbClr val="C00000"/>
                </a:solidFill>
              </a:rPr>
              <a:t> </a:t>
            </a:r>
            <a:r>
              <a:rPr lang="el-GR" altLang="el-GR" sz="2400" dirty="0">
                <a:solidFill>
                  <a:srgbClr val="C00000"/>
                </a:solidFill>
              </a:rPr>
              <a:t>επιπλέον ρολόι </a:t>
            </a:r>
            <a:r>
              <a:rPr lang="en-US" altLang="el-GR" sz="2400" dirty="0">
                <a:solidFill>
                  <a:srgbClr val="C00000"/>
                </a:solidFill>
              </a:rPr>
              <a:t>(</a:t>
            </a:r>
            <a:r>
              <a:rPr lang="el-GR" altLang="el-GR" sz="2400" dirty="0" err="1">
                <a:solidFill>
                  <a:srgbClr val="C00000"/>
                </a:solidFill>
              </a:rPr>
              <a:t>συμπλ</a:t>
            </a:r>
            <a:r>
              <a:rPr lang="el-GR" altLang="el-GR" sz="2400" dirty="0">
                <a:solidFill>
                  <a:srgbClr val="C00000"/>
                </a:solidFill>
              </a:rPr>
              <a:t>. ρολόι</a:t>
            </a:r>
            <a:r>
              <a:rPr lang="en-US" altLang="el-GR" sz="2400" dirty="0">
                <a:solidFill>
                  <a:srgbClr val="C00000"/>
                </a:solidFill>
              </a:rPr>
              <a:t>)</a:t>
            </a:r>
            <a:endParaRPr lang="el-GR" altLang="el-GR" sz="2400" dirty="0">
              <a:solidFill>
                <a:srgbClr val="C00000"/>
              </a:solidFill>
            </a:endParaRPr>
          </a:p>
          <a:p>
            <a:pPr marL="457200" lvl="1" indent="-166688" eaLnBrk="1" hangingPunct="1"/>
            <a:r>
              <a:rPr lang="en-US" altLang="el-GR" sz="2400" dirty="0"/>
              <a:t> </a:t>
            </a:r>
            <a:r>
              <a:rPr lang="el-GR" altLang="el-GR" sz="2200" dirty="0"/>
              <a:t>Μπορεί να παρέχεται ως μια επιπρόσθετη είσοδος</a:t>
            </a:r>
            <a:endParaRPr lang="en-US" altLang="el-GR" sz="2200" dirty="0"/>
          </a:p>
          <a:p>
            <a:pPr marL="457200" lvl="1" indent="-166688" eaLnBrk="1" hangingPunct="1"/>
            <a:r>
              <a:rPr lang="en-US" altLang="el-GR" sz="2200" dirty="0"/>
              <a:t> </a:t>
            </a:r>
            <a:r>
              <a:rPr lang="el-GR" altLang="el-GR" sz="2200" dirty="0"/>
              <a:t>Μπορεί να δημιουργείται τοπικά</a:t>
            </a:r>
            <a:r>
              <a:rPr lang="en-US" altLang="el-GR" sz="2200" dirty="0"/>
              <a:t> (</a:t>
            </a:r>
            <a:r>
              <a:rPr lang="el-GR" altLang="el-GR" sz="2200" dirty="0"/>
              <a:t>εσωτερικά του κυττάρου) από το ρολόι </a:t>
            </a:r>
            <a:r>
              <a:rPr lang="el-GR" altLang="el-GR" sz="2200" i="1" dirty="0"/>
              <a:t>φ </a:t>
            </a:r>
            <a:r>
              <a:rPr lang="el-GR" altLang="el-GR" sz="2200" dirty="0"/>
              <a:t>με τη χρήση αντιστροφέα</a:t>
            </a:r>
            <a:endParaRPr lang="en-US" altLang="el-GR" sz="2200" dirty="0"/>
          </a:p>
          <a:p>
            <a:pPr marL="269875" indent="-269875" eaLnBrk="1" hangingPunct="1"/>
            <a:r>
              <a:rPr lang="en-US" altLang="el-GR" sz="2400" dirty="0"/>
              <a:t> </a:t>
            </a:r>
            <a:r>
              <a:rPr lang="el-GR" altLang="el-GR" sz="2400" dirty="0">
                <a:solidFill>
                  <a:srgbClr val="0000CC"/>
                </a:solidFill>
              </a:rPr>
              <a:t>Εισάγει προβλήματα (</a:t>
            </a:r>
            <a:r>
              <a:rPr lang="en-US" altLang="el-GR" sz="2400" dirty="0">
                <a:solidFill>
                  <a:srgbClr val="0000CC"/>
                </a:solidFill>
              </a:rPr>
              <a:t>skew, clock distribution</a:t>
            </a:r>
            <a:r>
              <a:rPr lang="el-GR" altLang="el-GR" sz="2400" dirty="0">
                <a:solidFill>
                  <a:srgbClr val="0000CC"/>
                </a:solidFill>
              </a:rPr>
              <a:t>, </a:t>
            </a:r>
            <a:r>
              <a:rPr lang="en-US" altLang="el-GR" sz="2400" dirty="0">
                <a:solidFill>
                  <a:srgbClr val="0000CC"/>
                </a:solidFill>
              </a:rPr>
              <a:t>routing)</a:t>
            </a:r>
            <a:endParaRPr lang="el-GR" altLang="el-GR" sz="2400" dirty="0">
              <a:solidFill>
                <a:srgbClr val="0000CC"/>
              </a:solidFill>
            </a:endParaRPr>
          </a:p>
        </p:txBody>
      </p:sp>
      <p:graphicFrame>
        <p:nvGraphicFramePr>
          <p:cNvPr id="1552390" name="Object 6">
            <a:extLst>
              <a:ext uri="{FF2B5EF4-FFF2-40B4-BE49-F238E27FC236}">
                <a16:creationId xmlns:a16="http://schemas.microsoft.com/office/drawing/2014/main" id="{02F68DA7-CBF5-4643-9A1E-66B511A2DA90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66562848"/>
              </p:ext>
            </p:extLst>
          </p:nvPr>
        </p:nvGraphicFramePr>
        <p:xfrm>
          <a:off x="6878637" y="2235200"/>
          <a:ext cx="2265363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14756" imgH="771144" progId="Visio.Drawing.6">
                  <p:embed/>
                </p:oleObj>
              </mc:Choice>
              <mc:Fallback>
                <p:oleObj name="VISIO" r:id="rId2" imgW="714756" imgH="771144" progId="Visio.Drawing.6">
                  <p:embed/>
                  <p:pic>
                    <p:nvPicPr>
                      <p:cNvPr id="1552390" name="Object 6">
                        <a:extLst>
                          <a:ext uri="{FF2B5EF4-FFF2-40B4-BE49-F238E27FC236}">
                            <a16:creationId xmlns:a16="http://schemas.microsoft.com/office/drawing/2014/main" id="{02F68DA7-CBF5-4643-9A1E-66B511A2DA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37" y="2235200"/>
                        <a:ext cx="2265363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2387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2">
            <a:extLst>
              <a:ext uri="{FF2B5EF4-FFF2-40B4-BE49-F238E27FC236}">
                <a16:creationId xmlns:a16="http://schemas.microsoft.com/office/drawing/2014/main" id="{CC9750BE-3659-4838-867F-B6046579F0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13">
            <a:extLst>
              <a:ext uri="{FF2B5EF4-FFF2-40B4-BE49-F238E27FC236}">
                <a16:creationId xmlns:a16="http://schemas.microsoft.com/office/drawing/2014/main" id="{E93394E3-A9FE-4B39-8756-E5B597CFAF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AFB012F-140C-4D50-B360-1EF0D9D7763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4212" name="Slide Number Placeholder 6">
            <a:extLst>
              <a:ext uri="{FF2B5EF4-FFF2-40B4-BE49-F238E27FC236}">
                <a16:creationId xmlns:a16="http://schemas.microsoft.com/office/drawing/2014/main" id="{5E6839C4-9CB3-4042-9694-33A579E01D63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B90230D-15E4-4236-BDC8-B3475D48E60D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62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4213" name="AutoShape 2">
            <a:extLst>
              <a:ext uri="{FF2B5EF4-FFF2-40B4-BE49-F238E27FC236}">
                <a16:creationId xmlns:a16="http://schemas.microsoft.com/office/drawing/2014/main" id="{DEBEB491-1E77-45AF-85EE-89B43919A4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Σχεδιασμός </a:t>
            </a:r>
            <a:r>
              <a:rPr lang="en-US" altLang="el-GR"/>
              <a:t>Latch – Transmission Gates</a:t>
            </a:r>
            <a:endParaRPr lang="el-GR" altLang="el-GR"/>
          </a:p>
        </p:txBody>
      </p:sp>
      <p:sp>
        <p:nvSpPr>
          <p:cNvPr id="1550342" name="Rectangle 6">
            <a:extLst>
              <a:ext uri="{FF2B5EF4-FFF2-40B4-BE49-F238E27FC236}">
                <a16:creationId xmlns:a16="http://schemas.microsoft.com/office/drawing/2014/main" id="{A100118D-C76A-437C-8DAE-8E054E297F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4" y="692150"/>
            <a:ext cx="6265391" cy="5689600"/>
          </a:xfrm>
        </p:spPr>
        <p:txBody>
          <a:bodyPr/>
          <a:lstStyle/>
          <a:p>
            <a:pPr marL="0" indent="180975" eaLnBrk="1" hangingPunct="1">
              <a:defRPr/>
            </a:pPr>
            <a:r>
              <a:rPr lang="el-GR" altLang="el-GR" sz="2400" dirty="0">
                <a:solidFill>
                  <a:srgbClr val="0000CC"/>
                </a:solidFill>
              </a:rPr>
              <a:t> Προσθήκη αντιστροφέα στην έξοδο </a:t>
            </a:r>
          </a:p>
          <a:p>
            <a:pPr marL="114300" lvl="1" indent="0" eaLnBrk="1" hangingPunct="1">
              <a:defRPr/>
            </a:pPr>
            <a:r>
              <a:rPr lang="el-GR" altLang="el-GR" sz="2200" dirty="0"/>
              <a:t> Απομόνωση κόμβου κατάστασης Χ από το θόρυβο</a:t>
            </a:r>
          </a:p>
          <a:p>
            <a:pPr marL="0" indent="180975" eaLnBrk="1" hangingPunct="1">
              <a:defRPr/>
            </a:pPr>
            <a:r>
              <a:rPr lang="el-GR" altLang="el-GR" sz="2400" dirty="0">
                <a:solidFill>
                  <a:srgbClr val="0000CC"/>
                </a:solidFill>
              </a:rPr>
              <a:t> Δημιουργεί ανάστροφο </a:t>
            </a:r>
            <a:r>
              <a:rPr lang="el-GR" altLang="el-GR" sz="2400" dirty="0" err="1">
                <a:solidFill>
                  <a:srgbClr val="0000CC"/>
                </a:solidFill>
              </a:rPr>
              <a:t>μανδαλωτή</a:t>
            </a:r>
            <a:endParaRPr lang="el-GR" altLang="el-GR" sz="2400" dirty="0">
              <a:solidFill>
                <a:srgbClr val="0000CC"/>
              </a:solidFill>
            </a:endParaRPr>
          </a:p>
          <a:p>
            <a:pPr marL="342900" lvl="1" indent="-228600" eaLnBrk="1" hangingPunct="1">
              <a:defRPr/>
            </a:pPr>
            <a:r>
              <a:rPr lang="el-GR" altLang="el-GR" sz="2200" dirty="0"/>
              <a:t>Μη σημαντικό πρόβλημα</a:t>
            </a:r>
          </a:p>
          <a:p>
            <a:pPr marL="171450" indent="-171450" eaLnBrk="1" hangingPunct="1">
              <a:defRPr/>
            </a:pPr>
            <a:r>
              <a:rPr lang="el-GR" altLang="el-GR" sz="2400" dirty="0"/>
              <a:t>  </a:t>
            </a:r>
            <a:r>
              <a:rPr lang="el-GR" altLang="el-GR" sz="2400" dirty="0">
                <a:solidFill>
                  <a:srgbClr val="0000CC"/>
                </a:solidFill>
              </a:rPr>
              <a:t>Απομονωμένη έξοδος αλλά όχι απομονωμένη είσοδος </a:t>
            </a:r>
          </a:p>
          <a:p>
            <a:pPr marL="0" indent="180975" eaLnBrk="1" hangingPunct="1">
              <a:defRPr/>
            </a:pPr>
            <a:r>
              <a:rPr lang="en-US" altLang="el-GR" sz="2400" dirty="0">
                <a:solidFill>
                  <a:srgbClr val="0000CC"/>
                </a:solidFill>
              </a:rPr>
              <a:t> </a:t>
            </a:r>
            <a:r>
              <a:rPr lang="el-GR" altLang="el-GR" sz="2400" dirty="0">
                <a:solidFill>
                  <a:srgbClr val="0000CC"/>
                </a:solidFill>
              </a:rPr>
              <a:t>Ο αντιστροφέας που ακολουθείται από πύλη μετάδοσης είναι ισοδύναμος με έναν </a:t>
            </a:r>
            <a:r>
              <a:rPr lang="en-US" altLang="el-GR" sz="2400" dirty="0">
                <a:solidFill>
                  <a:srgbClr val="0000CC"/>
                </a:solidFill>
              </a:rPr>
              <a:t>tri-state buffer</a:t>
            </a:r>
            <a:endParaRPr lang="el-GR" altLang="el-GR" sz="2400" dirty="0">
              <a:solidFill>
                <a:srgbClr val="0000CC"/>
              </a:solidFill>
            </a:endParaRPr>
          </a:p>
          <a:p>
            <a:pPr marL="290513" lvl="1" indent="-176213" eaLnBrk="1" hangingPunct="1">
              <a:defRPr/>
            </a:pPr>
            <a:r>
              <a:rPr lang="el-GR" altLang="el-GR" sz="2200" dirty="0"/>
              <a:t>Ελαφρώς χαμηλότερο λογικό φόρτο</a:t>
            </a:r>
          </a:p>
          <a:p>
            <a:pPr marL="290513" lvl="1" indent="-176213" eaLnBrk="1" hangingPunct="1">
              <a:defRPr/>
            </a:pPr>
            <a:r>
              <a:rPr lang="el-GR" altLang="el-GR" sz="2200" dirty="0"/>
              <a:t>Η έξοδος οδηγείται παράλληλα και από τα δύο τρανζίστορ της πύλης μετάδοσης</a:t>
            </a:r>
          </a:p>
          <a:p>
            <a:pPr marL="0" indent="180975" eaLnBrk="1" hangingPunct="1">
              <a:defRPr/>
            </a:pPr>
            <a:r>
              <a:rPr lang="el-GR" altLang="el-GR" sz="2400" b="1" dirty="0"/>
              <a:t> </a:t>
            </a:r>
            <a:r>
              <a:rPr lang="el-GR" altLang="el-GR" sz="2400" b="1" dirty="0">
                <a:solidFill>
                  <a:srgbClr val="0000CC"/>
                </a:solidFill>
              </a:rPr>
              <a:t>Και οι δύο υλοποιήσεις παράγουν γρήγορους δυναμικούς μανδαλωτές</a:t>
            </a:r>
          </a:p>
        </p:txBody>
      </p:sp>
      <p:graphicFrame>
        <p:nvGraphicFramePr>
          <p:cNvPr id="1550344" name="Object 8">
            <a:extLst>
              <a:ext uri="{FF2B5EF4-FFF2-40B4-BE49-F238E27FC236}">
                <a16:creationId xmlns:a16="http://schemas.microsoft.com/office/drawing/2014/main" id="{C5A4AC2D-AF6F-462B-8BE1-3456C643A30C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651062369"/>
              </p:ext>
            </p:extLst>
          </p:nvPr>
        </p:nvGraphicFramePr>
        <p:xfrm>
          <a:off x="6627283" y="3573463"/>
          <a:ext cx="2026180" cy="14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58306" imgH="680720" progId="Visio.Drawing.11">
                  <p:embed/>
                </p:oleObj>
              </mc:Choice>
              <mc:Fallback>
                <p:oleObj name="Visio" r:id="rId2" imgW="958306" imgH="680720" progId="Visio.Drawing.11">
                  <p:embed/>
                  <p:pic>
                    <p:nvPicPr>
                      <p:cNvPr id="1550344" name="Object 8">
                        <a:extLst>
                          <a:ext uri="{FF2B5EF4-FFF2-40B4-BE49-F238E27FC236}">
                            <a16:creationId xmlns:a16="http://schemas.microsoft.com/office/drawing/2014/main" id="{C5A4AC2D-AF6F-462B-8BE1-3456C643A3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283" y="3573463"/>
                        <a:ext cx="2026180" cy="14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0346" name="Object 10">
            <a:extLst>
              <a:ext uri="{FF2B5EF4-FFF2-40B4-BE49-F238E27FC236}">
                <a16:creationId xmlns:a16="http://schemas.microsoft.com/office/drawing/2014/main" id="{64822F66-9427-49B1-8610-E1297A7B7F1D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8967429"/>
              </p:ext>
            </p:extLst>
          </p:nvPr>
        </p:nvGraphicFramePr>
        <p:xfrm>
          <a:off x="6876256" y="705892"/>
          <a:ext cx="2129326" cy="1511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958306" imgH="680720" progId="Visio.Drawing.11">
                  <p:embed/>
                </p:oleObj>
              </mc:Choice>
              <mc:Fallback>
                <p:oleObj name="Visio" r:id="rId4" imgW="958306" imgH="680720" progId="Visio.Drawing.11">
                  <p:embed/>
                  <p:pic>
                    <p:nvPicPr>
                      <p:cNvPr id="1550346" name="Object 10">
                        <a:extLst>
                          <a:ext uri="{FF2B5EF4-FFF2-40B4-BE49-F238E27FC236}">
                            <a16:creationId xmlns:a16="http://schemas.microsoft.com/office/drawing/2014/main" id="{64822F66-9427-49B1-8610-E1297A7B7F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705892"/>
                        <a:ext cx="2129326" cy="1511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0342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2">
            <a:extLst>
              <a:ext uri="{FF2B5EF4-FFF2-40B4-BE49-F238E27FC236}">
                <a16:creationId xmlns:a16="http://schemas.microsoft.com/office/drawing/2014/main" id="{CB2286C2-B1BB-42E3-8EE6-661B904E76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5235" name="Rectangle 13">
            <a:extLst>
              <a:ext uri="{FF2B5EF4-FFF2-40B4-BE49-F238E27FC236}">
                <a16:creationId xmlns:a16="http://schemas.microsoft.com/office/drawing/2014/main" id="{3FC76956-8488-48B4-B6F1-46FB5D341D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61881FB-E7B0-4D87-88BD-3A85E17E41D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5236" name="Slide Number Placeholder 6">
            <a:extLst>
              <a:ext uri="{FF2B5EF4-FFF2-40B4-BE49-F238E27FC236}">
                <a16:creationId xmlns:a16="http://schemas.microsoft.com/office/drawing/2014/main" id="{1B0446C9-0EDD-46FA-AD57-737DC7F61C08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B49CB61-51AE-4F99-A3E6-1570AC3BFB3F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63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5237" name="AutoShape 2">
            <a:extLst>
              <a:ext uri="{FF2B5EF4-FFF2-40B4-BE49-F238E27FC236}">
                <a16:creationId xmlns:a16="http://schemas.microsoft.com/office/drawing/2014/main" id="{97EEC144-DC4D-4C04-B083-3AE0BDBD5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Σχεδιασμός </a:t>
            </a:r>
            <a:r>
              <a:rPr lang="en-US" altLang="el-GR" dirty="0"/>
              <a:t>Latch – Static</a:t>
            </a:r>
            <a:r>
              <a:rPr lang="el-GR" altLang="el-GR" dirty="0"/>
              <a:t> </a:t>
            </a:r>
            <a:r>
              <a:rPr lang="en-GB" altLang="el-GR" dirty="0"/>
              <a:t>Logic</a:t>
            </a:r>
            <a:r>
              <a:rPr lang="en-US" altLang="el-GR" dirty="0"/>
              <a:t> </a:t>
            </a:r>
            <a:endParaRPr lang="el-GR" altLang="el-GR" dirty="0"/>
          </a:p>
        </p:txBody>
      </p:sp>
      <p:sp>
        <p:nvSpPr>
          <p:cNvPr id="1553411" name="Rectangle 3">
            <a:extLst>
              <a:ext uri="{FF2B5EF4-FFF2-40B4-BE49-F238E27FC236}">
                <a16:creationId xmlns:a16="http://schemas.microsoft.com/office/drawing/2014/main" id="{6873BD95-E4AB-4792-B740-8F522D4C1B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92696"/>
            <a:ext cx="6553200" cy="5689600"/>
          </a:xfrm>
        </p:spPr>
        <p:txBody>
          <a:bodyPr/>
          <a:lstStyle/>
          <a:p>
            <a:pPr marL="0" indent="180975" eaLnBrk="1" hangingPunct="1"/>
            <a:r>
              <a:rPr lang="el-GR" altLang="el-GR" dirty="0">
                <a:solidFill>
                  <a:srgbClr val="0000CC"/>
                </a:solidFill>
              </a:rPr>
              <a:t>Διαρροές ρεύματος =&gt; πρόβλημα για τα δυναμικά </a:t>
            </a:r>
            <a:r>
              <a:rPr lang="en-US" altLang="el-GR" dirty="0">
                <a:solidFill>
                  <a:srgbClr val="0000CC"/>
                </a:solidFill>
              </a:rPr>
              <a:t>latches</a:t>
            </a:r>
            <a:endParaRPr lang="el-GR" altLang="el-GR" dirty="0">
              <a:solidFill>
                <a:srgbClr val="0000CC"/>
              </a:solidFill>
            </a:endParaRPr>
          </a:p>
          <a:p>
            <a:pPr marL="0" indent="180975" eaLnBrk="1" hangingPunct="1"/>
            <a:r>
              <a:rPr lang="el-GR" altLang="el-GR" dirty="0">
                <a:solidFill>
                  <a:srgbClr val="0000CC"/>
                </a:solidFill>
              </a:rPr>
              <a:t>Τα στατικά </a:t>
            </a:r>
            <a:r>
              <a:rPr lang="en-US" altLang="el-GR" dirty="0">
                <a:solidFill>
                  <a:srgbClr val="0000CC"/>
                </a:solidFill>
              </a:rPr>
              <a:t>latches </a:t>
            </a:r>
            <a:r>
              <a:rPr lang="el-GR" altLang="el-GR" dirty="0">
                <a:solidFill>
                  <a:srgbClr val="0000CC"/>
                </a:solidFill>
              </a:rPr>
              <a:t>προσθέτουν ανάδραση </a:t>
            </a:r>
            <a:r>
              <a:rPr lang="en-US" altLang="el-GR" dirty="0">
                <a:solidFill>
                  <a:srgbClr val="0000CC"/>
                </a:solidFill>
              </a:rPr>
              <a:t>&amp; </a:t>
            </a:r>
            <a:r>
              <a:rPr lang="el-GR" altLang="el-GR" dirty="0">
                <a:solidFill>
                  <a:srgbClr val="0000CC"/>
                </a:solidFill>
              </a:rPr>
              <a:t>αποφεύγεται η αιώρηση της εξόδου </a:t>
            </a:r>
          </a:p>
          <a:p>
            <a:pPr marL="198438" lvl="1" indent="180975" eaLnBrk="1" hangingPunct="1"/>
            <a:r>
              <a:rPr lang="el-GR" altLang="el-GR" dirty="0"/>
              <a:t>Όταν φ=1</a:t>
            </a:r>
            <a:r>
              <a:rPr lang="en-US" altLang="el-GR" dirty="0"/>
              <a:t>,</a:t>
            </a:r>
            <a:r>
              <a:rPr lang="el-GR" altLang="el-GR" dirty="0"/>
              <a:t> ο </a:t>
            </a:r>
            <a:r>
              <a:rPr lang="en-US" altLang="el-GR" dirty="0"/>
              <a:t>tristate buffer </a:t>
            </a:r>
            <a:r>
              <a:rPr lang="el-GR" altLang="el-GR" dirty="0"/>
              <a:t>είναι </a:t>
            </a:r>
            <a:r>
              <a:rPr lang="en-US" altLang="el-GR" dirty="0"/>
              <a:t>OFF, </a:t>
            </a:r>
            <a:r>
              <a:rPr lang="el-GR" altLang="el-GR" dirty="0"/>
              <a:t>η πύλη μετάδοσης είναι ΟΝ</a:t>
            </a:r>
            <a:r>
              <a:rPr lang="en-US" altLang="el-GR" dirty="0"/>
              <a:t> </a:t>
            </a:r>
            <a:r>
              <a:rPr lang="el-GR" altLang="el-GR" dirty="0"/>
              <a:t>και το </a:t>
            </a:r>
            <a:r>
              <a:rPr lang="en-US" altLang="el-GR" dirty="0">
                <a:solidFill>
                  <a:srgbClr val="C00000"/>
                </a:solidFill>
              </a:rPr>
              <a:t>latch</a:t>
            </a:r>
            <a:r>
              <a:rPr lang="el-GR" altLang="el-GR" dirty="0">
                <a:solidFill>
                  <a:srgbClr val="C00000"/>
                </a:solidFill>
              </a:rPr>
              <a:t> είναι διαφανές</a:t>
            </a:r>
          </a:p>
          <a:p>
            <a:pPr marL="198438" lvl="1" indent="180975" eaLnBrk="1" hangingPunct="1"/>
            <a:r>
              <a:rPr lang="el-GR" altLang="el-GR" dirty="0"/>
              <a:t>Όταν το φ=0</a:t>
            </a:r>
            <a:r>
              <a:rPr lang="en-US" altLang="el-GR" dirty="0"/>
              <a:t>,</a:t>
            </a:r>
            <a:r>
              <a:rPr lang="el-GR" altLang="el-GR" dirty="0"/>
              <a:t> η πύλη μετάδοσης είναι OFF (</a:t>
            </a:r>
            <a:r>
              <a:rPr lang="el-GR" altLang="el-GR" dirty="0">
                <a:solidFill>
                  <a:srgbClr val="C00000"/>
                </a:solidFill>
              </a:rPr>
              <a:t>αδιαφανές </a:t>
            </a:r>
            <a:r>
              <a:rPr lang="en-US" altLang="el-GR" dirty="0">
                <a:solidFill>
                  <a:srgbClr val="C00000"/>
                </a:solidFill>
              </a:rPr>
              <a:t>latch</a:t>
            </a:r>
            <a:r>
              <a:rPr lang="el-GR" altLang="el-GR" dirty="0"/>
              <a:t>) ενώ ο </a:t>
            </a:r>
            <a:r>
              <a:rPr lang="en-US" altLang="el-GR" dirty="0"/>
              <a:t>tristate buffer </a:t>
            </a:r>
            <a:r>
              <a:rPr lang="el-GR" altLang="el-GR" dirty="0"/>
              <a:t>είναι ON =&gt; </a:t>
            </a:r>
            <a:r>
              <a:rPr lang="el-GR" altLang="el-GR" dirty="0">
                <a:solidFill>
                  <a:srgbClr val="C00000"/>
                </a:solidFill>
              </a:rPr>
              <a:t>διατήρηση της τιμής του κόμβου Χ</a:t>
            </a:r>
          </a:p>
          <a:p>
            <a:pPr marL="198438" lvl="1" indent="180975" eaLnBrk="1" hangingPunct="1"/>
            <a:endParaRPr lang="el-GR" altLang="el-GR" dirty="0">
              <a:solidFill>
                <a:srgbClr val="A50021"/>
              </a:solidFill>
            </a:endParaRPr>
          </a:p>
          <a:p>
            <a:pPr marL="0" indent="180975" eaLnBrk="1" hangingPunct="1"/>
            <a:r>
              <a:rPr lang="el-GR" altLang="el-GR" dirty="0">
                <a:solidFill>
                  <a:srgbClr val="0000CC"/>
                </a:solidFill>
              </a:rPr>
              <a:t>Χρήση </a:t>
            </a:r>
            <a:r>
              <a:rPr lang="el-GR" altLang="el-GR" dirty="0" err="1">
                <a:solidFill>
                  <a:srgbClr val="0000CC"/>
                </a:solidFill>
              </a:rPr>
              <a:t>αντιστροφέα</a:t>
            </a:r>
            <a:r>
              <a:rPr lang="el-GR" altLang="el-GR" dirty="0">
                <a:solidFill>
                  <a:srgbClr val="0000CC"/>
                </a:solidFill>
              </a:rPr>
              <a:t> στην είσοδο – αντιμετώπιση θορύβου από την άμεση οδήγηση της διάχυσης της πύλης μετάδοσης</a:t>
            </a:r>
          </a:p>
          <a:p>
            <a:pPr marL="0" indent="180975" eaLnBrk="1" hangingPunct="1"/>
            <a:r>
              <a:rPr lang="en-US" altLang="el-GR" dirty="0">
                <a:solidFill>
                  <a:srgbClr val="0000CC"/>
                </a:solidFill>
              </a:rPr>
              <a:t> </a:t>
            </a:r>
            <a:r>
              <a:rPr lang="el-GR" altLang="el-GR" dirty="0">
                <a:solidFill>
                  <a:srgbClr val="0000CC"/>
                </a:solidFill>
              </a:rPr>
              <a:t>Έχουν πρόβλημα με το θόρυβο στην έξοδο </a:t>
            </a:r>
            <a:r>
              <a:rPr lang="en-US" altLang="el-GR" dirty="0">
                <a:solidFill>
                  <a:srgbClr val="0000CC"/>
                </a:solidFill>
              </a:rPr>
              <a:t>Q</a:t>
            </a:r>
            <a:endParaRPr lang="el-GR" altLang="el-GR" dirty="0">
              <a:solidFill>
                <a:srgbClr val="0000CC"/>
              </a:solidFill>
            </a:endParaRPr>
          </a:p>
          <a:p>
            <a:pPr marL="457200" lvl="1" indent="-96838" eaLnBrk="1" hangingPunct="1"/>
            <a:r>
              <a:rPr lang="el-GR" altLang="el-GR" dirty="0"/>
              <a:t>Η ανάδραση μεταφέρει το θόρυβο πίσω και αλλοιώνει την τιμή του κόμβου κατάστασης Χ</a:t>
            </a:r>
          </a:p>
        </p:txBody>
      </p:sp>
      <p:graphicFrame>
        <p:nvGraphicFramePr>
          <p:cNvPr id="1553416" name="Object 8">
            <a:extLst>
              <a:ext uri="{FF2B5EF4-FFF2-40B4-BE49-F238E27FC236}">
                <a16:creationId xmlns:a16="http://schemas.microsoft.com/office/drawing/2014/main" id="{6B2F4248-559D-46BF-815B-CA1F67D80C74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04025" y="1125538"/>
          <a:ext cx="2339975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402080" imgH="1228344" progId="Visio.Drawing.6">
                  <p:embed/>
                </p:oleObj>
              </mc:Choice>
              <mc:Fallback>
                <p:oleObj name="VISIO" r:id="rId2" imgW="1402080" imgH="1228344" progId="Visio.Drawing.6">
                  <p:embed/>
                  <p:pic>
                    <p:nvPicPr>
                      <p:cNvPr id="1553416" name="Object 8">
                        <a:extLst>
                          <a:ext uri="{FF2B5EF4-FFF2-40B4-BE49-F238E27FC236}">
                            <a16:creationId xmlns:a16="http://schemas.microsoft.com/office/drawing/2014/main" id="{6B2F4248-559D-46BF-815B-CA1F67D80C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125538"/>
                        <a:ext cx="2339975" cy="168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3417" name="Object 9">
            <a:extLst>
              <a:ext uri="{FF2B5EF4-FFF2-40B4-BE49-F238E27FC236}">
                <a16:creationId xmlns:a16="http://schemas.microsoft.com/office/drawing/2014/main" id="{0222BECA-A5F7-4C05-A8A5-B63D5EACDEE7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81788" y="3716338"/>
          <a:ext cx="2462212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1744980" imgH="1228344" progId="Visio.Drawing.6">
                  <p:embed/>
                </p:oleObj>
              </mc:Choice>
              <mc:Fallback>
                <p:oleObj name="VISIO" r:id="rId4" imgW="1744980" imgH="1228344" progId="Visio.Drawing.6">
                  <p:embed/>
                  <p:pic>
                    <p:nvPicPr>
                      <p:cNvPr id="1553417" name="Object 9">
                        <a:extLst>
                          <a:ext uri="{FF2B5EF4-FFF2-40B4-BE49-F238E27FC236}">
                            <a16:creationId xmlns:a16="http://schemas.microsoft.com/office/drawing/2014/main" id="{0222BECA-A5F7-4C05-A8A5-B63D5EACDE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3716338"/>
                        <a:ext cx="2462212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5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55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2">
            <a:extLst>
              <a:ext uri="{FF2B5EF4-FFF2-40B4-BE49-F238E27FC236}">
                <a16:creationId xmlns:a16="http://schemas.microsoft.com/office/drawing/2014/main" id="{4351E4BA-9D90-4CA2-B845-28F409DBC9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 dirty="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 dirty="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 dirty="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13">
            <a:extLst>
              <a:ext uri="{FF2B5EF4-FFF2-40B4-BE49-F238E27FC236}">
                <a16:creationId xmlns:a16="http://schemas.microsoft.com/office/drawing/2014/main" id="{C49A0594-B205-47CC-87E8-5C5F1D7CE8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905F289-9CDE-43E6-B89D-FA7EF32CB8F7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6260" name="Slide Number Placeholder 6">
            <a:extLst>
              <a:ext uri="{FF2B5EF4-FFF2-40B4-BE49-F238E27FC236}">
                <a16:creationId xmlns:a16="http://schemas.microsoft.com/office/drawing/2014/main" id="{9BE729CF-A8DF-4B4F-9070-C8CA08B44C21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7CC10BA-23C3-4983-82B8-72B97D1B4618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64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6261" name="AutoShape 2">
            <a:extLst>
              <a:ext uri="{FF2B5EF4-FFF2-40B4-BE49-F238E27FC236}">
                <a16:creationId xmlns:a16="http://schemas.microsoft.com/office/drawing/2014/main" id="{85D4DC56-0F12-41BE-B424-806106DC5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Σχεδιασμός </a:t>
            </a:r>
            <a:r>
              <a:rPr lang="en-US" altLang="el-GR"/>
              <a:t>Latch – Static </a:t>
            </a:r>
            <a:endParaRPr lang="el-GR" altLang="el-GR"/>
          </a:p>
        </p:txBody>
      </p:sp>
      <p:sp>
        <p:nvSpPr>
          <p:cNvPr id="1554435" name="Rectangle 3">
            <a:extLst>
              <a:ext uri="{FF2B5EF4-FFF2-40B4-BE49-F238E27FC236}">
                <a16:creationId xmlns:a16="http://schemas.microsoft.com/office/drawing/2014/main" id="{2A56E98B-852A-4B62-A8DE-7D1C0A9025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92150"/>
            <a:ext cx="8569325" cy="5689600"/>
          </a:xfrm>
        </p:spPr>
        <p:txBody>
          <a:bodyPr/>
          <a:lstStyle/>
          <a:p>
            <a:pPr marL="0" indent="180975" eaLnBrk="1" hangingPunct="1"/>
            <a:r>
              <a:rPr lang="el-GR" altLang="el-GR" sz="2400" dirty="0">
                <a:solidFill>
                  <a:srgbClr val="0000CC"/>
                </a:solidFill>
              </a:rPr>
              <a:t> Είναι το πλέον στιβαρό </a:t>
            </a:r>
            <a:r>
              <a:rPr lang="en-US" altLang="el-GR" sz="2400" dirty="0">
                <a:solidFill>
                  <a:srgbClr val="0000CC"/>
                </a:solidFill>
              </a:rPr>
              <a:t>latch</a:t>
            </a:r>
            <a:r>
              <a:rPr lang="el-GR" altLang="el-GR" sz="2400" dirty="0">
                <a:solidFill>
                  <a:srgbClr val="0000CC"/>
                </a:solidFill>
              </a:rPr>
              <a:t> - αντιμετωπίζει όλες τις αδυναμίες </a:t>
            </a:r>
          </a:p>
          <a:p>
            <a:pPr marL="457200" lvl="1" indent="-96838" eaLnBrk="1" hangingPunct="1"/>
            <a:r>
              <a:rPr lang="en-US" altLang="el-GR" sz="2200" dirty="0"/>
              <a:t> </a:t>
            </a:r>
            <a:r>
              <a:rPr lang="el-GR" altLang="el-GR" sz="2200" dirty="0"/>
              <a:t>Ο </a:t>
            </a:r>
            <a:r>
              <a:rPr lang="el-GR" altLang="el-GR" sz="2200" dirty="0" err="1"/>
              <a:t>μανδαλωτής</a:t>
            </a:r>
            <a:r>
              <a:rPr lang="el-GR" altLang="el-GR" sz="2200" dirty="0"/>
              <a:t> είναι στατικός</a:t>
            </a:r>
          </a:p>
          <a:p>
            <a:pPr marL="457200" lvl="1" indent="-96838" eaLnBrk="1" hangingPunct="1"/>
            <a:r>
              <a:rPr lang="en-US" altLang="el-GR" sz="2200" dirty="0"/>
              <a:t> </a:t>
            </a:r>
            <a:r>
              <a:rPr lang="el-GR" altLang="el-GR" sz="2200" dirty="0"/>
              <a:t>Όλοι οι κόμβοι εκτελούν  πλήρης μεταβάσεις (</a:t>
            </a:r>
            <a:r>
              <a:rPr lang="en-US" altLang="el-GR" sz="2200" dirty="0" err="1"/>
              <a:t>Vdd</a:t>
            </a:r>
            <a:r>
              <a:rPr lang="el-GR" altLang="el-GR" sz="2200" dirty="0"/>
              <a:t> </a:t>
            </a:r>
            <a:r>
              <a:rPr lang="en-US" altLang="el-GR" sz="2200" dirty="0">
                <a:sym typeface="Wingdings" panose="05000000000000000000" pitchFamily="2" charset="2"/>
              </a:rPr>
              <a:t></a:t>
            </a:r>
            <a:r>
              <a:rPr lang="el-GR" altLang="el-GR" sz="2200" dirty="0">
                <a:sym typeface="Wingdings" panose="05000000000000000000" pitchFamily="2" charset="2"/>
              </a:rPr>
              <a:t> </a:t>
            </a:r>
            <a:r>
              <a:rPr lang="en-US" altLang="el-GR" sz="2200" dirty="0">
                <a:sym typeface="Wingdings" panose="05000000000000000000" pitchFamily="2" charset="2"/>
              </a:rPr>
              <a:t>GND)</a:t>
            </a:r>
          </a:p>
          <a:p>
            <a:pPr marL="457200" lvl="1" indent="-96838" eaLnBrk="1" hangingPunct="1"/>
            <a:r>
              <a:rPr lang="en-US" altLang="el-GR" sz="2200" dirty="0"/>
              <a:t> </a:t>
            </a:r>
            <a:r>
              <a:rPr lang="el-GR" altLang="el-GR" sz="2200" dirty="0"/>
              <a:t>Ο θόρυβος</a:t>
            </a:r>
            <a:r>
              <a:rPr lang="en-US" altLang="el-GR" sz="2200" dirty="0"/>
              <a:t> </a:t>
            </a:r>
            <a:r>
              <a:rPr lang="el-GR" altLang="el-GR" sz="2200" dirty="0"/>
              <a:t>κατάστασης απομονώνεται από το θόρυβο της εξόδου</a:t>
            </a:r>
            <a:endParaRPr lang="en-US" altLang="el-GR" sz="2200" dirty="0"/>
          </a:p>
          <a:p>
            <a:pPr marL="457200" lvl="1" indent="-96838" eaLnBrk="1" hangingPunct="1"/>
            <a:r>
              <a:rPr lang="en-US" altLang="el-GR" sz="2200" dirty="0"/>
              <a:t> </a:t>
            </a:r>
            <a:r>
              <a:rPr lang="el-GR" altLang="el-GR" sz="2200" dirty="0"/>
              <a:t>Η είσοδος οδηγεί τις πύλες των τρανζίστορ παρά</a:t>
            </a:r>
            <a:r>
              <a:rPr lang="en-US" altLang="el-GR" sz="2200" dirty="0"/>
              <a:t> </a:t>
            </a:r>
            <a:r>
              <a:rPr lang="el-GR" altLang="el-GR" sz="2200" dirty="0"/>
              <a:t>διαχύσεις</a:t>
            </a:r>
          </a:p>
          <a:p>
            <a:pPr marL="0" indent="180975" eaLnBrk="1" hangingPunct="1"/>
            <a:r>
              <a:rPr lang="el-GR" altLang="el-GR" sz="2400" dirty="0">
                <a:solidFill>
                  <a:srgbClr val="0000CC"/>
                </a:solidFill>
              </a:rPr>
              <a:t>Μειονεκτήματα</a:t>
            </a:r>
          </a:p>
          <a:p>
            <a:pPr marL="457200" lvl="1" indent="-96838" eaLnBrk="1" hangingPunct="1"/>
            <a:r>
              <a:rPr lang="en-US" altLang="el-GR" sz="2200" dirty="0"/>
              <a:t> </a:t>
            </a:r>
            <a:r>
              <a:rPr lang="el-GR" altLang="el-GR" sz="2200" dirty="0"/>
              <a:t>Μεγάλη επιφάνεια</a:t>
            </a:r>
          </a:p>
          <a:p>
            <a:pPr marL="457200" lvl="1" indent="-96838" eaLnBrk="1" hangingPunct="1"/>
            <a:r>
              <a:rPr lang="en-US" altLang="el-GR" sz="2200" dirty="0"/>
              <a:t> </a:t>
            </a:r>
            <a:r>
              <a:rPr lang="el-GR" altLang="el-GR" sz="2200" dirty="0"/>
              <a:t>Σχετικά αργό </a:t>
            </a:r>
            <a:r>
              <a:rPr lang="en-US" altLang="el-GR" sz="2200" dirty="0"/>
              <a:t>(1.5 – 2 FO4 delays)</a:t>
            </a:r>
            <a:endParaRPr lang="el-GR" altLang="el-GR" sz="2200" dirty="0"/>
          </a:p>
          <a:p>
            <a:pPr marL="457200" lvl="1" indent="-96838" eaLnBrk="1" hangingPunct="1"/>
            <a:r>
              <a:rPr lang="en-US" altLang="el-GR" sz="2200" dirty="0"/>
              <a:t> </a:t>
            </a:r>
            <a:r>
              <a:rPr lang="el-GR" altLang="el-GR" sz="2200" dirty="0"/>
              <a:t>Χρήση ρολογιού 4 φορές</a:t>
            </a:r>
          </a:p>
          <a:p>
            <a:pPr marL="0" indent="180975" eaLnBrk="1" hangingPunct="1"/>
            <a:endParaRPr lang="el-GR" altLang="el-GR" sz="2400" dirty="0"/>
          </a:p>
          <a:p>
            <a:pPr marL="0" indent="180975" eaLnBrk="1" hangingPunct="1"/>
            <a:r>
              <a:rPr lang="el-GR" altLang="el-GR" sz="2400" b="1" dirty="0">
                <a:solidFill>
                  <a:srgbClr val="C00000"/>
                </a:solidFill>
              </a:rPr>
              <a:t>Είναι από τα πλέον χρησιμοποιούμενα </a:t>
            </a:r>
            <a:r>
              <a:rPr lang="en-US" altLang="el-GR" sz="2400" b="1" dirty="0">
                <a:solidFill>
                  <a:srgbClr val="C00000"/>
                </a:solidFill>
              </a:rPr>
              <a:t>latch </a:t>
            </a:r>
            <a:endParaRPr lang="el-GR" altLang="el-GR" sz="2400" b="1" dirty="0">
              <a:solidFill>
                <a:srgbClr val="C00000"/>
              </a:solidFill>
            </a:endParaRPr>
          </a:p>
          <a:p>
            <a:pPr marL="457200" lvl="1" indent="-96838" eaLnBrk="1" hangingPunct="1"/>
            <a:r>
              <a:rPr lang="en-US" altLang="el-GR" sz="2200"/>
              <a:t> </a:t>
            </a:r>
            <a:r>
              <a:rPr lang="el-GR" altLang="el-GR" sz="2200"/>
              <a:t>Εκτός </a:t>
            </a:r>
            <a:r>
              <a:rPr lang="el-GR" altLang="el-GR" sz="2200" dirty="0"/>
              <a:t>από ειδικές περιπτώσεις (υψηλή ταχύτητα, μικρή επιφάνεια)</a:t>
            </a:r>
          </a:p>
        </p:txBody>
      </p:sp>
      <p:graphicFrame>
        <p:nvGraphicFramePr>
          <p:cNvPr id="1554439" name="Object 7">
            <a:extLst>
              <a:ext uri="{FF2B5EF4-FFF2-40B4-BE49-F238E27FC236}">
                <a16:creationId xmlns:a16="http://schemas.microsoft.com/office/drawing/2014/main" id="{C04AF58C-14D1-4C51-9E21-C17F7C13E5DA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92428035"/>
              </p:ext>
            </p:extLst>
          </p:nvPr>
        </p:nvGraphicFramePr>
        <p:xfrm>
          <a:off x="5746750" y="2780928"/>
          <a:ext cx="2941638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719072" imgH="1260348" progId="Visio.Drawing.6">
                  <p:embed/>
                </p:oleObj>
              </mc:Choice>
              <mc:Fallback>
                <p:oleObj name="VISIO" r:id="rId2" imgW="1719072" imgH="1260348" progId="Visio.Drawing.6">
                  <p:embed/>
                  <p:pic>
                    <p:nvPicPr>
                      <p:cNvPr id="1554439" name="Object 7">
                        <a:extLst>
                          <a:ext uri="{FF2B5EF4-FFF2-40B4-BE49-F238E27FC236}">
                            <a16:creationId xmlns:a16="http://schemas.microsoft.com/office/drawing/2014/main" id="{C04AF58C-14D1-4C51-9E21-C17F7C13E5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2780928"/>
                        <a:ext cx="2941638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2">
            <a:extLst>
              <a:ext uri="{FF2B5EF4-FFF2-40B4-BE49-F238E27FC236}">
                <a16:creationId xmlns:a16="http://schemas.microsoft.com/office/drawing/2014/main" id="{4CE45313-0FB9-46D8-93A6-1037C6903A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7283" name="Rectangle 13">
            <a:extLst>
              <a:ext uri="{FF2B5EF4-FFF2-40B4-BE49-F238E27FC236}">
                <a16:creationId xmlns:a16="http://schemas.microsoft.com/office/drawing/2014/main" id="{60B0647D-CE89-4389-A961-959A033EEB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4C3D368-9B4A-4018-AC8C-10446035317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7284" name="Slide Number Placeholder 5">
            <a:extLst>
              <a:ext uri="{FF2B5EF4-FFF2-40B4-BE49-F238E27FC236}">
                <a16:creationId xmlns:a16="http://schemas.microsoft.com/office/drawing/2014/main" id="{15543B3F-E9E1-48C5-A1C3-8A214B8B2D03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42E0558-95BF-4480-992D-F5C06EAA96E6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65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7285" name="AutoShape 2">
            <a:extLst>
              <a:ext uri="{FF2B5EF4-FFF2-40B4-BE49-F238E27FC236}">
                <a16:creationId xmlns:a16="http://schemas.microsoft.com/office/drawing/2014/main" id="{33A829B6-3D73-4B12-837E-FE82816A7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Σχεδιασμός </a:t>
            </a:r>
            <a:r>
              <a:rPr lang="en-US" altLang="el-GR"/>
              <a:t>Latch </a:t>
            </a:r>
            <a:endParaRPr lang="el-GR" altLang="el-GR"/>
          </a:p>
        </p:txBody>
      </p:sp>
      <p:sp>
        <p:nvSpPr>
          <p:cNvPr id="1555459" name="Rectangle 3">
            <a:extLst>
              <a:ext uri="{FF2B5EF4-FFF2-40B4-BE49-F238E27FC236}">
                <a16:creationId xmlns:a16="http://schemas.microsoft.com/office/drawing/2014/main" id="{E42EDC5D-E61D-440E-B358-08F7206CFE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49" y="836613"/>
            <a:ext cx="8488363" cy="3313112"/>
          </a:xfrm>
        </p:spPr>
        <p:txBody>
          <a:bodyPr/>
          <a:lstStyle/>
          <a:p>
            <a:pPr marL="0" indent="180975" eaLnBrk="1" hangingPunct="1"/>
            <a:r>
              <a:rPr lang="el-GR" altLang="el-GR" sz="2400" dirty="0">
                <a:solidFill>
                  <a:srgbClr val="0000CC"/>
                </a:solidFill>
              </a:rPr>
              <a:t>Παραλλαγή του προηγουμένου</a:t>
            </a:r>
          </a:p>
          <a:p>
            <a:pPr marL="457200" lvl="1" indent="-96838" eaLnBrk="1" hangingPunct="1"/>
            <a:r>
              <a:rPr lang="el-GR" altLang="el-GR" sz="2200" dirty="0"/>
              <a:t>Μείωση του φορτίου στο ρολόι </a:t>
            </a:r>
          </a:p>
          <a:p>
            <a:pPr marL="457200" lvl="1" indent="-96838" eaLnBrk="1" hangingPunct="1"/>
            <a:r>
              <a:rPr lang="el-GR" altLang="el-GR" sz="2200" dirty="0"/>
              <a:t> Χρήση </a:t>
            </a:r>
            <a:r>
              <a:rPr lang="en-US" altLang="el-GR" sz="2200" dirty="0"/>
              <a:t>weak inverter </a:t>
            </a:r>
            <a:r>
              <a:rPr lang="el-GR" altLang="el-GR" sz="2200" dirty="0"/>
              <a:t>αντί δυναμικής πύλης (</a:t>
            </a:r>
            <a:r>
              <a:rPr lang="en-US" altLang="el-GR" sz="2200" dirty="0"/>
              <a:t>tristate buffer</a:t>
            </a:r>
            <a:r>
              <a:rPr lang="el-GR" altLang="el-GR" sz="2200" dirty="0"/>
              <a:t>)</a:t>
            </a:r>
          </a:p>
          <a:p>
            <a:pPr marL="457200" lvl="1" indent="-96838" eaLnBrk="1" hangingPunct="1"/>
            <a:r>
              <a:rPr lang="el-GR" altLang="el-GR" sz="2200" dirty="0"/>
              <a:t> 2 </a:t>
            </a:r>
            <a:r>
              <a:rPr lang="en-US" altLang="el-GR" sz="2200" dirty="0"/>
              <a:t>transistors </a:t>
            </a:r>
            <a:r>
              <a:rPr lang="el-GR" altLang="el-GR" sz="2200" dirty="0"/>
              <a:t>λιγότερα – έλλειψη </a:t>
            </a:r>
            <a:r>
              <a:rPr lang="en-US" altLang="el-GR" sz="2200" dirty="0"/>
              <a:t>tri-state buffer </a:t>
            </a:r>
            <a:r>
              <a:rPr lang="el-GR" altLang="el-GR" sz="2200" dirty="0"/>
              <a:t>στην ανάδραση</a:t>
            </a:r>
          </a:p>
          <a:p>
            <a:pPr marL="0" indent="180975" eaLnBrk="1" hangingPunct="1"/>
            <a:endParaRPr lang="el-GR" altLang="el-GR" sz="2400" dirty="0"/>
          </a:p>
          <a:p>
            <a:pPr marL="0" indent="180975" eaLnBrk="1" hangingPunct="1"/>
            <a:r>
              <a:rPr lang="el-GR" altLang="el-GR" sz="2400" dirty="0">
                <a:solidFill>
                  <a:srgbClr val="0000CC"/>
                </a:solidFill>
              </a:rPr>
              <a:t>Απαιτεί προσεχτικό σχεδιασμό </a:t>
            </a:r>
            <a:endParaRPr lang="en-US" altLang="el-GR" sz="2400" dirty="0">
              <a:solidFill>
                <a:srgbClr val="0000CC"/>
              </a:solidFill>
            </a:endParaRPr>
          </a:p>
          <a:p>
            <a:pPr marL="457200" lvl="1" indent="-96838" eaLnBrk="1" hangingPunct="1"/>
            <a:r>
              <a:rPr lang="en-US" altLang="el-GR" sz="2200" dirty="0"/>
              <a:t>O buffer </a:t>
            </a:r>
            <a:r>
              <a:rPr lang="el-GR" altLang="el-GR" sz="2200" dirty="0"/>
              <a:t>στην είσοδο πρέπει να υπερνικά πάντα τον </a:t>
            </a:r>
            <a:r>
              <a:rPr lang="el-GR" altLang="el-GR" sz="2200" dirty="0" err="1"/>
              <a:t>αντιστροφέα</a:t>
            </a:r>
            <a:r>
              <a:rPr lang="el-GR" altLang="el-GR" sz="2200" dirty="0"/>
              <a:t> ανάδρασης (</a:t>
            </a:r>
            <a:r>
              <a:rPr lang="en-US" altLang="el-GR" sz="2200" dirty="0"/>
              <a:t>weak inverter</a:t>
            </a:r>
            <a:r>
              <a:rPr lang="el-GR" altLang="el-GR" sz="2200" dirty="0"/>
              <a:t>)</a:t>
            </a:r>
          </a:p>
        </p:txBody>
      </p:sp>
      <p:pic>
        <p:nvPicPr>
          <p:cNvPr id="97287" name="Picture 14">
            <a:extLst>
              <a:ext uri="{FF2B5EF4-FFF2-40B4-BE49-F238E27FC236}">
                <a16:creationId xmlns:a16="http://schemas.microsoft.com/office/drawing/2014/main" id="{D63AF2EF-90E3-42B9-B85A-72EFC44C05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1592" y="4172351"/>
            <a:ext cx="4384675" cy="18716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2">
            <a:extLst>
              <a:ext uri="{FF2B5EF4-FFF2-40B4-BE49-F238E27FC236}">
                <a16:creationId xmlns:a16="http://schemas.microsoft.com/office/drawing/2014/main" id="{977D0F3B-15C8-41EC-8E1F-58405AEE39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Rectangle 13">
            <a:extLst>
              <a:ext uri="{FF2B5EF4-FFF2-40B4-BE49-F238E27FC236}">
                <a16:creationId xmlns:a16="http://schemas.microsoft.com/office/drawing/2014/main" id="{83DF36E3-9067-461B-B1D5-4D19EBDF5F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5FBBCFD-2EAD-4770-B097-2D119DD488D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8308" name="Slide Number Placeholder 6">
            <a:extLst>
              <a:ext uri="{FF2B5EF4-FFF2-40B4-BE49-F238E27FC236}">
                <a16:creationId xmlns:a16="http://schemas.microsoft.com/office/drawing/2014/main" id="{A83BA203-58BF-4517-A230-08AAEEE98992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4471DF-7969-4ACA-A47B-4F872B660EC8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66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8309" name="AutoShape 2">
            <a:extLst>
              <a:ext uri="{FF2B5EF4-FFF2-40B4-BE49-F238E27FC236}">
                <a16:creationId xmlns:a16="http://schemas.microsoft.com/office/drawing/2014/main" id="{682B7F68-126B-425C-82E0-E640A94CF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Σχεδιασμός </a:t>
            </a:r>
            <a:r>
              <a:rPr lang="en-US" altLang="el-GR"/>
              <a:t>Latch – Static </a:t>
            </a:r>
            <a:endParaRPr lang="el-GR" altLang="el-GR"/>
          </a:p>
        </p:txBody>
      </p:sp>
      <p:sp>
        <p:nvSpPr>
          <p:cNvPr id="1556483" name="Rectangle 3">
            <a:extLst>
              <a:ext uri="{FF2B5EF4-FFF2-40B4-BE49-F238E27FC236}">
                <a16:creationId xmlns:a16="http://schemas.microsoft.com/office/drawing/2014/main" id="{0763F977-7D30-482E-A0E6-1693F0E3DA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6613"/>
            <a:ext cx="5544294" cy="5249862"/>
          </a:xfrm>
        </p:spPr>
        <p:txBody>
          <a:bodyPr/>
          <a:lstStyle/>
          <a:p>
            <a:pPr marL="0" indent="180975" eaLnBrk="1" hangingPunct="1"/>
            <a:r>
              <a:rPr lang="en-US" altLang="el-GR" sz="2400" dirty="0">
                <a:solidFill>
                  <a:srgbClr val="0000CC"/>
                </a:solidFill>
              </a:rPr>
              <a:t>Latch </a:t>
            </a:r>
            <a:r>
              <a:rPr lang="el-GR" altLang="el-GR" sz="2400" dirty="0">
                <a:solidFill>
                  <a:srgbClr val="0000CC"/>
                </a:solidFill>
              </a:rPr>
              <a:t>σε </a:t>
            </a:r>
            <a:r>
              <a:rPr lang="en-US" altLang="el-GR" sz="2400" dirty="0">
                <a:solidFill>
                  <a:srgbClr val="0000CC"/>
                </a:solidFill>
              </a:rPr>
              <a:t>FPGAs </a:t>
            </a:r>
            <a:endParaRPr lang="el-GR" altLang="el-GR" sz="2400" dirty="0">
              <a:solidFill>
                <a:srgbClr val="0000CC"/>
              </a:solidFill>
            </a:endParaRPr>
          </a:p>
          <a:p>
            <a:pPr marL="114300" lvl="1" indent="0" eaLnBrk="1" hangingPunct="1"/>
            <a:r>
              <a:rPr lang="el-GR" altLang="el-GR" sz="2200" dirty="0"/>
              <a:t> Αρκετά τέτοια </a:t>
            </a:r>
            <a:r>
              <a:rPr lang="en-US" altLang="el-GR" sz="2200" dirty="0"/>
              <a:t>latches</a:t>
            </a:r>
            <a:r>
              <a:rPr lang="el-GR" altLang="el-GR" sz="2200" dirty="0"/>
              <a:t> συνδέονται με ένα μόνο καλώδιο </a:t>
            </a:r>
            <a:r>
              <a:rPr lang="el-GR" altLang="el-GR" sz="2200" i="1" dirty="0" err="1"/>
              <a:t>Dout</a:t>
            </a:r>
            <a:r>
              <a:rPr lang="el-GR" altLang="el-GR" sz="2200" i="1" dirty="0"/>
              <a:t> </a:t>
            </a:r>
          </a:p>
          <a:p>
            <a:pPr marL="114300" lvl="1" indent="0" eaLnBrk="1" hangingPunct="1"/>
            <a:r>
              <a:rPr lang="el-GR" altLang="el-GR" sz="2200" dirty="0"/>
              <a:t> Μόνο ένα ενεργοποιείται κάθε στιγμή, με το σήμα </a:t>
            </a:r>
            <a:r>
              <a:rPr lang="el-GR" altLang="el-GR" sz="2200" i="1" dirty="0"/>
              <a:t>RD</a:t>
            </a:r>
          </a:p>
          <a:p>
            <a:pPr marL="457200" lvl="1" indent="-96838" eaLnBrk="1" hangingPunct="1"/>
            <a:endParaRPr lang="el-GR" altLang="el-GR" sz="2200" i="1" dirty="0"/>
          </a:p>
          <a:p>
            <a:pPr marL="0" indent="180975" eaLnBrk="1" hangingPunct="1"/>
            <a:r>
              <a:rPr lang="en-US" altLang="el-GR" sz="2400" dirty="0">
                <a:solidFill>
                  <a:srgbClr val="0000CC"/>
                </a:solidFill>
              </a:rPr>
              <a:t>Latch </a:t>
            </a:r>
            <a:r>
              <a:rPr lang="el-GR" altLang="el-GR" sz="2400" dirty="0">
                <a:solidFill>
                  <a:srgbClr val="0000CC"/>
                </a:solidFill>
              </a:rPr>
              <a:t>στον </a:t>
            </a:r>
            <a:r>
              <a:rPr lang="el-GR" altLang="el-GR" sz="2400" dirty="0" err="1">
                <a:solidFill>
                  <a:srgbClr val="0000CC"/>
                </a:solidFill>
              </a:rPr>
              <a:t>Itanium</a:t>
            </a:r>
            <a:r>
              <a:rPr lang="el-GR" altLang="el-GR" sz="2400" dirty="0">
                <a:solidFill>
                  <a:srgbClr val="0000CC"/>
                </a:solidFill>
              </a:rPr>
              <a:t> 2 </a:t>
            </a:r>
          </a:p>
          <a:p>
            <a:pPr marL="114300" lvl="1" indent="0" eaLnBrk="1" hangingPunct="1"/>
            <a:r>
              <a:rPr lang="el-GR" altLang="el-GR" sz="2200" dirty="0"/>
              <a:t> Στη στατική ανάδραση, ο σωρός οδήγησης «κάτω» είναι χρονισμένος με το ρολόι</a:t>
            </a:r>
          </a:p>
          <a:p>
            <a:pPr marL="114300" lvl="1" indent="0" eaLnBrk="1" hangingPunct="1"/>
            <a:r>
              <a:rPr lang="el-GR" altLang="el-GR" sz="2200" dirty="0"/>
              <a:t> Ο σωρός οδήγησης «πάνω» είναι ένα ασθενές τρανζίστορ </a:t>
            </a:r>
            <a:r>
              <a:rPr lang="el-GR" altLang="el-GR" sz="2200" dirty="0" err="1"/>
              <a:t>pMOS</a:t>
            </a:r>
            <a:endParaRPr lang="el-GR" altLang="el-GR" sz="2200" dirty="0"/>
          </a:p>
          <a:p>
            <a:pPr marL="0" indent="180975" eaLnBrk="1" hangingPunct="1"/>
            <a:r>
              <a:rPr lang="el-GR" altLang="el-GR" sz="2400" dirty="0">
                <a:solidFill>
                  <a:srgbClr val="0000CC"/>
                </a:solidFill>
              </a:rPr>
              <a:t>Η πύλη που οδηγεί την είσοδο πρέπει να είναι αρκετά δυνατή για να υπερνικήσει την ανάδραση </a:t>
            </a:r>
          </a:p>
        </p:txBody>
      </p:sp>
      <p:pic>
        <p:nvPicPr>
          <p:cNvPr id="1556489" name="Picture 9">
            <a:extLst>
              <a:ext uri="{FF2B5EF4-FFF2-40B4-BE49-F238E27FC236}">
                <a16:creationId xmlns:a16="http://schemas.microsoft.com/office/drawing/2014/main" id="{489C3274-0A80-4B7F-AD8D-020836F0B57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1513" y="836613"/>
            <a:ext cx="3392487" cy="1644650"/>
          </a:xfrm>
          <a:noFill/>
        </p:spPr>
      </p:pic>
      <p:pic>
        <p:nvPicPr>
          <p:cNvPr id="1556491" name="Picture 11">
            <a:extLst>
              <a:ext uri="{FF2B5EF4-FFF2-40B4-BE49-F238E27FC236}">
                <a16:creationId xmlns:a16="http://schemas.microsoft.com/office/drawing/2014/main" id="{8C248C13-3544-4C9D-9322-AD68CEB429B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3429000"/>
            <a:ext cx="2579687" cy="25495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5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500"/>
                                        <p:tgtEl>
                                          <p:spTgt spid="155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2">
            <a:extLst>
              <a:ext uri="{FF2B5EF4-FFF2-40B4-BE49-F238E27FC236}">
                <a16:creationId xmlns:a16="http://schemas.microsoft.com/office/drawing/2014/main" id="{E79892F3-8EAE-4FA2-AEA5-E308DBAB46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9331" name="Rectangle 13">
            <a:extLst>
              <a:ext uri="{FF2B5EF4-FFF2-40B4-BE49-F238E27FC236}">
                <a16:creationId xmlns:a16="http://schemas.microsoft.com/office/drawing/2014/main" id="{2EF00FDD-59D4-4F0B-AE31-76EF9B3297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14CA09B-2721-4E3D-A569-25B708F87D0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9332" name="AutoShape 4">
            <a:extLst>
              <a:ext uri="{FF2B5EF4-FFF2-40B4-BE49-F238E27FC236}">
                <a16:creationId xmlns:a16="http://schemas.microsoft.com/office/drawing/2014/main" id="{E92C6E6D-FF2B-4283-93F8-E28DDE0FD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2000" dirty="0">
                <a:solidFill>
                  <a:srgbClr val="C00000"/>
                </a:solidFill>
              </a:rPr>
              <a:t>C</a:t>
            </a:r>
            <a:r>
              <a:rPr lang="en-US" altLang="el-GR" sz="2000" baseline="30000" dirty="0">
                <a:solidFill>
                  <a:srgbClr val="C00000"/>
                </a:solidFill>
              </a:rPr>
              <a:t>2</a:t>
            </a:r>
            <a:r>
              <a:rPr lang="en-US" altLang="el-GR" sz="2000" dirty="0">
                <a:solidFill>
                  <a:srgbClr val="C00000"/>
                </a:solidFill>
              </a:rPr>
              <a:t>MOS Latch</a:t>
            </a:r>
            <a:endParaRPr lang="el-GR" altLang="el-GR" sz="2000" dirty="0">
              <a:solidFill>
                <a:srgbClr val="C00000"/>
              </a:solidFill>
            </a:endParaRPr>
          </a:p>
        </p:txBody>
      </p:sp>
      <p:sp>
        <p:nvSpPr>
          <p:cNvPr id="109574" name="Rectangle 6">
            <a:extLst>
              <a:ext uri="{FF2B5EF4-FFF2-40B4-BE49-F238E27FC236}">
                <a16:creationId xmlns:a16="http://schemas.microsoft.com/office/drawing/2014/main" id="{AB9FFD70-5D19-4D9A-967B-F90869DF9AF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2360614"/>
            <a:ext cx="8784976" cy="4092574"/>
          </a:xfrm>
        </p:spPr>
        <p:txBody>
          <a:bodyPr/>
          <a:lstStyle/>
          <a:p>
            <a:r>
              <a:rPr lang="el-GR" altLang="el-GR" sz="2000" dirty="0">
                <a:solidFill>
                  <a:srgbClr val="0000CC"/>
                </a:solidFill>
              </a:rPr>
              <a:t>Ο δυναμικός </a:t>
            </a:r>
            <a:r>
              <a:rPr lang="el-GR" altLang="el-GR" sz="2000" dirty="0" err="1">
                <a:solidFill>
                  <a:srgbClr val="0000CC"/>
                </a:solidFill>
              </a:rPr>
              <a:t>μανδαλωτής</a:t>
            </a:r>
            <a:r>
              <a:rPr lang="el-GR" altLang="el-GR" sz="2000" dirty="0">
                <a:solidFill>
                  <a:srgbClr val="0000CC"/>
                </a:solidFill>
              </a:rPr>
              <a:t> μπορεί επίσης να σχεδιαστεί ως ένα </a:t>
            </a:r>
            <a:r>
              <a:rPr lang="el-GR" altLang="el-GR" sz="2000" dirty="0" err="1">
                <a:solidFill>
                  <a:srgbClr val="0000CC"/>
                </a:solidFill>
              </a:rPr>
              <a:t>τρισταθές</a:t>
            </a:r>
            <a:r>
              <a:rPr lang="el-GR" altLang="el-GR" sz="2000" dirty="0">
                <a:solidFill>
                  <a:srgbClr val="0000CC"/>
                </a:solidFill>
              </a:rPr>
              <a:t> στοιχείο χρονισμένο στο ρολόι</a:t>
            </a:r>
            <a:r>
              <a:rPr lang="en-US" altLang="el-GR" sz="2000" dirty="0">
                <a:solidFill>
                  <a:srgbClr val="0000CC"/>
                </a:solidFill>
              </a:rPr>
              <a:t>. </a:t>
            </a:r>
            <a:r>
              <a:rPr lang="el-GR" altLang="el-GR" sz="2000" dirty="0">
                <a:solidFill>
                  <a:srgbClr val="0000CC"/>
                </a:solidFill>
              </a:rPr>
              <a:t>Μια τέτοια μορφή ονομάζεται χρονισμένη </a:t>
            </a:r>
            <a:r>
              <a:rPr lang="el-GR" altLang="el-GR" sz="2000" dirty="0" err="1">
                <a:solidFill>
                  <a:srgbClr val="0000CC"/>
                </a:solidFill>
              </a:rPr>
              <a:t>CMOS</a:t>
            </a:r>
            <a:r>
              <a:rPr lang="el-GR" altLang="el-GR" sz="2000" dirty="0">
                <a:solidFill>
                  <a:srgbClr val="0000CC"/>
                </a:solidFill>
              </a:rPr>
              <a:t> (</a:t>
            </a:r>
            <a:r>
              <a:rPr lang="el-GR" altLang="el-GR" sz="2000" dirty="0" err="1">
                <a:solidFill>
                  <a:srgbClr val="0000CC"/>
                </a:solidFill>
              </a:rPr>
              <a:t>Clocked</a:t>
            </a:r>
            <a:r>
              <a:rPr lang="el-GR" altLang="el-GR" sz="2000" dirty="0">
                <a:solidFill>
                  <a:srgbClr val="0000CC"/>
                </a:solidFill>
              </a:rPr>
              <a:t> </a:t>
            </a:r>
            <a:r>
              <a:rPr lang="el-GR" altLang="el-GR" sz="2000" dirty="0" err="1">
                <a:solidFill>
                  <a:srgbClr val="0000CC"/>
                </a:solidFill>
              </a:rPr>
              <a:t>CMOS</a:t>
            </a:r>
            <a:r>
              <a:rPr lang="el-GR" altLang="el-GR" sz="2000" dirty="0">
                <a:solidFill>
                  <a:srgbClr val="0000CC"/>
                </a:solidFill>
              </a:rPr>
              <a:t>, </a:t>
            </a:r>
            <a:r>
              <a:rPr lang="el-GR" altLang="el-GR" sz="2000" dirty="0">
                <a:solidFill>
                  <a:srgbClr val="C00000"/>
                </a:solidFill>
              </a:rPr>
              <a:t>C</a:t>
            </a:r>
            <a:r>
              <a:rPr lang="el-GR" altLang="el-GR" sz="2000" baseline="30000" dirty="0">
                <a:solidFill>
                  <a:srgbClr val="C00000"/>
                </a:solidFill>
              </a:rPr>
              <a:t>2</a:t>
            </a:r>
            <a:r>
              <a:rPr lang="el-GR" altLang="el-GR" sz="2000" dirty="0">
                <a:solidFill>
                  <a:srgbClr val="C00000"/>
                </a:solidFill>
              </a:rPr>
              <a:t>MOS</a:t>
            </a:r>
            <a:r>
              <a:rPr lang="el-GR" altLang="el-GR" sz="2000" dirty="0"/>
              <a:t>) </a:t>
            </a:r>
          </a:p>
          <a:p>
            <a:r>
              <a:rPr lang="el-GR" altLang="el-GR" sz="2000" dirty="0">
                <a:solidFill>
                  <a:srgbClr val="0000CC"/>
                </a:solidFill>
              </a:rPr>
              <a:t>Η συμβατική μορφή (αντιστροφέας &amp; πύλη μετάδοσης) είναι ελαφρώς πιο γρήγορη</a:t>
            </a:r>
          </a:p>
          <a:p>
            <a:pPr lvl="1"/>
            <a:r>
              <a:rPr lang="el-GR" altLang="el-GR" sz="1800" dirty="0"/>
              <a:t>Η έξοδος οδηγείται διαμέσου των </a:t>
            </a:r>
            <a:r>
              <a:rPr lang="el-GR" altLang="el-GR" sz="1800" dirty="0" err="1"/>
              <a:t>nMOS</a:t>
            </a:r>
            <a:r>
              <a:rPr lang="el-GR" altLang="el-GR" sz="1800" dirty="0"/>
              <a:t> και </a:t>
            </a:r>
            <a:r>
              <a:rPr lang="el-GR" altLang="el-GR" sz="1800" dirty="0" err="1"/>
              <a:t>pMOS</a:t>
            </a:r>
            <a:r>
              <a:rPr lang="el-GR" altLang="el-GR" sz="1800" dirty="0"/>
              <a:t> τα οποία λειτουργούν παράλληλα</a:t>
            </a:r>
          </a:p>
          <a:p>
            <a:endParaRPr lang="en-US" altLang="el-GR" sz="1200" dirty="0"/>
          </a:p>
          <a:p>
            <a:r>
              <a:rPr lang="el-GR" altLang="el-GR" sz="2000" dirty="0">
                <a:solidFill>
                  <a:srgbClr val="0000CC"/>
                </a:solidFill>
              </a:rPr>
              <a:t>Το Σχήμα β δείχνει μια άλλη μορφή όπου αντιμεταθέτει τους ακροδέκτες των δεδομένων και του ρολογιού</a:t>
            </a:r>
          </a:p>
          <a:p>
            <a:r>
              <a:rPr lang="el-GR" altLang="el-GR" sz="2000" dirty="0">
                <a:solidFill>
                  <a:srgbClr val="0000CC"/>
                </a:solidFill>
              </a:rPr>
              <a:t>Είναι ισοδύναμη λογικώς αλλά έχει χειρότερη ηλεκτρική συμπεριφορά</a:t>
            </a:r>
            <a:r>
              <a:rPr lang="en-US" altLang="el-GR" sz="2000" dirty="0">
                <a:solidFill>
                  <a:srgbClr val="0000CC"/>
                </a:solidFill>
              </a:rPr>
              <a:t>. </a:t>
            </a:r>
            <a:r>
              <a:rPr lang="el-GR" altLang="el-GR" sz="2000" dirty="0">
                <a:solidFill>
                  <a:srgbClr val="C00000"/>
                </a:solidFill>
              </a:rPr>
              <a:t>ΓΙΑΤΙ??</a:t>
            </a:r>
          </a:p>
          <a:p>
            <a:pPr lvl="1"/>
            <a:r>
              <a:rPr lang="el-GR" altLang="el-GR" sz="1800" dirty="0"/>
              <a:t>Αν το </a:t>
            </a:r>
            <a:r>
              <a:rPr lang="el-GR" altLang="el-GR" sz="1800" dirty="0" err="1"/>
              <a:t>το</a:t>
            </a:r>
            <a:r>
              <a:rPr lang="el-GR" altLang="el-GR" sz="1800" dirty="0"/>
              <a:t> </a:t>
            </a:r>
            <a:r>
              <a:rPr lang="el-GR" altLang="el-GR" sz="1800" i="1" dirty="0"/>
              <a:t>D </a:t>
            </a:r>
            <a:r>
              <a:rPr lang="el-GR" altLang="el-GR" sz="1800" dirty="0"/>
              <a:t>αλλάζει</a:t>
            </a:r>
            <a:r>
              <a:rPr lang="el-GR" altLang="el-GR" sz="1800" i="1" dirty="0"/>
              <a:t>  </a:t>
            </a:r>
            <a:r>
              <a:rPr lang="el-GR" altLang="el-GR" sz="1800" dirty="0"/>
              <a:t>ενώ ο </a:t>
            </a:r>
            <a:r>
              <a:rPr lang="el-GR" altLang="el-GR" sz="1800" dirty="0" err="1"/>
              <a:t>μανδαλωτής</a:t>
            </a:r>
            <a:r>
              <a:rPr lang="el-GR" altLang="el-GR" sz="1800" dirty="0"/>
              <a:t> είναι αδιαφανής </a:t>
            </a:r>
            <a:r>
              <a:rPr lang="el-GR" altLang="el-GR" sz="1800" dirty="0">
                <a:solidFill>
                  <a:srgbClr val="C00000"/>
                </a:solidFill>
              </a:rPr>
              <a:t>μπορεί να προκαλέσει θόρυβο λόγω διαμοιρασμού φορτίου στον κόμβο εξόδου</a:t>
            </a:r>
          </a:p>
        </p:txBody>
      </p:sp>
      <p:pic>
        <p:nvPicPr>
          <p:cNvPr id="109577" name="Picture 9">
            <a:extLst>
              <a:ext uri="{FF2B5EF4-FFF2-40B4-BE49-F238E27FC236}">
                <a16:creationId xmlns:a16="http://schemas.microsoft.com/office/drawing/2014/main" id="{5230CF81-63F9-418A-A6B9-D281AB21804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4506" y="790576"/>
            <a:ext cx="6048375" cy="144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95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 uiExpand="1" build="p"/>
      <p:bldP spid="10957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>
            <a:extLst>
              <a:ext uri="{FF2B5EF4-FFF2-40B4-BE49-F238E27FC236}">
                <a16:creationId xmlns:a16="http://schemas.microsoft.com/office/drawing/2014/main" id="{93B03ED9-D223-43E5-88A6-75237A17CF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13">
            <a:extLst>
              <a:ext uri="{FF2B5EF4-FFF2-40B4-BE49-F238E27FC236}">
                <a16:creationId xmlns:a16="http://schemas.microsoft.com/office/drawing/2014/main" id="{023D7528-4FA6-4FB1-99FB-B21BFC4D74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81D1A52-661C-4187-9638-F8E717965C9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0356" name="Slide Number Placeholder 5">
            <a:extLst>
              <a:ext uri="{FF2B5EF4-FFF2-40B4-BE49-F238E27FC236}">
                <a16:creationId xmlns:a16="http://schemas.microsoft.com/office/drawing/2014/main" id="{0361BCB8-2264-4E67-B898-252660E1277F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EFD25BC-FA19-4F1A-B0E5-0CBE4A07FFB5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68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0357" name="AutoShape 2">
            <a:extLst>
              <a:ext uri="{FF2B5EF4-FFF2-40B4-BE49-F238E27FC236}">
                <a16:creationId xmlns:a16="http://schemas.microsoft.com/office/drawing/2014/main" id="{5C3E3129-2D57-4B78-8CB0-F3623A4BF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>
                <a:solidFill>
                  <a:srgbClr val="C00000"/>
                </a:solidFill>
              </a:rPr>
              <a:t>Dynamic F/F</a:t>
            </a:r>
            <a:endParaRPr lang="el-GR" altLang="el-GR" dirty="0">
              <a:solidFill>
                <a:srgbClr val="C00000"/>
              </a:solidFill>
            </a:endParaRPr>
          </a:p>
        </p:txBody>
      </p:sp>
      <p:graphicFrame>
        <p:nvGraphicFramePr>
          <p:cNvPr id="1560580" name="Object 4">
            <a:extLst>
              <a:ext uri="{FF2B5EF4-FFF2-40B4-BE49-F238E27FC236}">
                <a16:creationId xmlns:a16="http://schemas.microsoft.com/office/drawing/2014/main" id="{949731E2-4FBD-4419-AE8F-3BE86D443F70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195513" y="836613"/>
          <a:ext cx="5041900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879963" imgH="680720" progId="Visio.Drawing.11">
                  <p:embed/>
                </p:oleObj>
              </mc:Choice>
              <mc:Fallback>
                <p:oleObj name="Visio" r:id="rId2" imgW="1879963" imgH="680720" progId="Visio.Drawing.11">
                  <p:embed/>
                  <p:pic>
                    <p:nvPicPr>
                      <p:cNvPr id="1560580" name="Object 4">
                        <a:extLst>
                          <a:ext uri="{FF2B5EF4-FFF2-40B4-BE49-F238E27FC236}">
                            <a16:creationId xmlns:a16="http://schemas.microsoft.com/office/drawing/2014/main" id="{949731E2-4FBD-4419-AE8F-3BE86D443F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836613"/>
                        <a:ext cx="5041900" cy="182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0579" name="Rectangle 3">
            <a:extLst>
              <a:ext uri="{FF2B5EF4-FFF2-40B4-BE49-F238E27FC236}">
                <a16:creationId xmlns:a16="http://schemas.microsoft.com/office/drawing/2014/main" id="{AEA583BC-8629-4D45-8262-F24CF19871B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2792414"/>
            <a:ext cx="8712646" cy="3516312"/>
          </a:xfrm>
        </p:spPr>
        <p:txBody>
          <a:bodyPr/>
          <a:lstStyle/>
          <a:p>
            <a:pPr marL="0" indent="180975" eaLnBrk="1" hangingPunct="1"/>
            <a:r>
              <a:rPr lang="el-GR" altLang="el-GR" sz="2400" dirty="0"/>
              <a:t> </a:t>
            </a:r>
            <a:r>
              <a:rPr lang="el-GR" altLang="el-GR" sz="2400" dirty="0">
                <a:solidFill>
                  <a:srgbClr val="0000CC"/>
                </a:solidFill>
              </a:rPr>
              <a:t>Δυναμικό </a:t>
            </a:r>
            <a:r>
              <a:rPr lang="en-US" altLang="el-GR" sz="2400" dirty="0">
                <a:solidFill>
                  <a:srgbClr val="0000CC"/>
                </a:solidFill>
              </a:rPr>
              <a:t>F/F </a:t>
            </a:r>
            <a:r>
              <a:rPr lang="el-GR" altLang="el-GR" sz="2400" dirty="0">
                <a:solidFill>
                  <a:srgbClr val="0000CC"/>
                </a:solidFill>
              </a:rPr>
              <a:t>αντιστροφής (υλοποιεί τη συμπληρωματική έξοδο </a:t>
            </a:r>
            <a:r>
              <a:rPr lang="en-US" altLang="el-GR" sz="2400" dirty="0">
                <a:solidFill>
                  <a:srgbClr val="0000CC"/>
                </a:solidFill>
              </a:rPr>
              <a:t>Q’)</a:t>
            </a:r>
            <a:endParaRPr lang="el-GR" altLang="el-GR" sz="2400" dirty="0">
              <a:solidFill>
                <a:srgbClr val="0000CC"/>
              </a:solidFill>
            </a:endParaRPr>
          </a:p>
          <a:p>
            <a:pPr marL="0" indent="180975" eaLnBrk="1" hangingPunct="1"/>
            <a:r>
              <a:rPr lang="el-GR" altLang="el-GR" sz="2400" dirty="0">
                <a:solidFill>
                  <a:srgbClr val="0000CC"/>
                </a:solidFill>
              </a:rPr>
              <a:t> Αποτελείται από ένα ζεύγος δυναμικών μανδαλωτών διαδοχικά συνδεδεμένων</a:t>
            </a:r>
            <a:r>
              <a:rPr lang="en-US" altLang="el-GR" sz="2400" dirty="0">
                <a:solidFill>
                  <a:srgbClr val="0000CC"/>
                </a:solidFill>
              </a:rPr>
              <a:t> (back-to-back)</a:t>
            </a:r>
            <a:endParaRPr lang="el-GR" altLang="el-GR" sz="2400" dirty="0">
              <a:solidFill>
                <a:srgbClr val="0000CC"/>
              </a:solidFill>
            </a:endParaRPr>
          </a:p>
          <a:p>
            <a:pPr marL="0" indent="180975" eaLnBrk="1" hangingPunct="1"/>
            <a:r>
              <a:rPr lang="el-GR" altLang="el-GR" sz="2400" dirty="0">
                <a:solidFill>
                  <a:srgbClr val="0000CC"/>
                </a:solidFill>
              </a:rPr>
              <a:t> Μπορεί να απομακρυνθεί είτε ο πρώτος είτε ο τελευταίος αντιστροφέας  ώστε να μειωθεί η καθυστέρηση </a:t>
            </a:r>
          </a:p>
          <a:p>
            <a:pPr marL="0" indent="180975" eaLnBrk="1" hangingPunct="1"/>
            <a:r>
              <a:rPr lang="el-GR" altLang="el-GR" sz="2400" dirty="0">
                <a:solidFill>
                  <a:srgbClr val="C00000"/>
                </a:solidFill>
              </a:rPr>
              <a:t> Όμως δημιουργούνται προβλήματα θορύβου</a:t>
            </a:r>
          </a:p>
          <a:p>
            <a:pPr marL="457200" lvl="1" indent="-96838" eaLnBrk="1" hangingPunct="1"/>
            <a:r>
              <a:rPr lang="el-GR" altLang="el-GR" sz="2200" dirty="0"/>
              <a:t>Η είσοδος ή έξοδος δεν θα είναι απομονωμένη στο θόρυβο</a:t>
            </a:r>
          </a:p>
          <a:p>
            <a:pPr marL="457200" lvl="1" indent="-96838" eaLnBrk="1" hangingPunct="1"/>
            <a:endParaRPr lang="el-GR" altLang="el-G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605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0580" grpId="0" build="p"/>
      <p:bldP spid="1560579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2">
            <a:extLst>
              <a:ext uri="{FF2B5EF4-FFF2-40B4-BE49-F238E27FC236}">
                <a16:creationId xmlns:a16="http://schemas.microsoft.com/office/drawing/2014/main" id="{4F08BDD3-5B2A-407C-8BBD-CF2BEBE4EE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1379" name="Rectangle 13">
            <a:extLst>
              <a:ext uri="{FF2B5EF4-FFF2-40B4-BE49-F238E27FC236}">
                <a16:creationId xmlns:a16="http://schemas.microsoft.com/office/drawing/2014/main" id="{8EA91922-712A-4FF4-98E9-E3D4A0792F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02702AB-6C7F-422D-BF8F-5D26705707D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1380" name="Slide Number Placeholder 5">
            <a:extLst>
              <a:ext uri="{FF2B5EF4-FFF2-40B4-BE49-F238E27FC236}">
                <a16:creationId xmlns:a16="http://schemas.microsoft.com/office/drawing/2014/main" id="{724E9E1B-B353-45A2-90F2-0C3CF51D18AE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D69D3E5-93E3-4DD3-A9E0-EA53418C76DE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69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1381" name="AutoShape 2">
            <a:extLst>
              <a:ext uri="{FF2B5EF4-FFF2-40B4-BE49-F238E27FC236}">
                <a16:creationId xmlns:a16="http://schemas.microsoft.com/office/drawing/2014/main" id="{5D3F76B5-7A05-4369-98F9-9DCD26E59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>
                <a:solidFill>
                  <a:srgbClr val="C00000"/>
                </a:solidFill>
              </a:rPr>
              <a:t>Static F/F</a:t>
            </a:r>
            <a:endParaRPr lang="el-GR" altLang="el-GR" dirty="0">
              <a:solidFill>
                <a:srgbClr val="C00000"/>
              </a:solidFill>
            </a:endParaRPr>
          </a:p>
        </p:txBody>
      </p:sp>
      <p:sp>
        <p:nvSpPr>
          <p:cNvPr id="1562628" name="Rectangle 4">
            <a:extLst>
              <a:ext uri="{FF2B5EF4-FFF2-40B4-BE49-F238E27FC236}">
                <a16:creationId xmlns:a16="http://schemas.microsoft.com/office/drawing/2014/main" id="{428CE88A-7F72-4E87-8542-940E1679B42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7969" y="2982913"/>
            <a:ext cx="8496300" cy="3455988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0000CC"/>
                </a:solidFill>
              </a:rPr>
              <a:t> Βασίζεται στο προηγούμενο </a:t>
            </a:r>
            <a:r>
              <a:rPr lang="en-US" altLang="el-GR" sz="2400" dirty="0">
                <a:solidFill>
                  <a:srgbClr val="0000CC"/>
                </a:solidFill>
              </a:rPr>
              <a:t>F/F</a:t>
            </a:r>
            <a:r>
              <a:rPr lang="el-GR" altLang="el-GR" sz="2400" dirty="0">
                <a:solidFill>
                  <a:srgbClr val="0000CC"/>
                </a:solidFill>
              </a:rPr>
              <a:t> – Παράγει στατικές </a:t>
            </a:r>
            <a:r>
              <a:rPr lang="en-US" altLang="el-GR" sz="2400" dirty="0">
                <a:solidFill>
                  <a:srgbClr val="0000CC"/>
                </a:solidFill>
              </a:rPr>
              <a:t>Q, Q’ </a:t>
            </a:r>
            <a:r>
              <a:rPr lang="el-GR" altLang="el-GR" sz="2400" dirty="0">
                <a:solidFill>
                  <a:srgbClr val="0000CC"/>
                </a:solidFill>
              </a:rPr>
              <a:t>εξόδους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0000CC"/>
                </a:solidFill>
              </a:rPr>
              <a:t> Περιλαμβάνει: Ανάδραση, Επιπλέον </a:t>
            </a:r>
            <a:r>
              <a:rPr lang="el-GR" altLang="el-GR" sz="2400" dirty="0" err="1">
                <a:solidFill>
                  <a:srgbClr val="0000CC"/>
                </a:solidFill>
              </a:rPr>
              <a:t>αντιστροφείς</a:t>
            </a:r>
            <a:endParaRPr lang="el-GR" altLang="el-GR" sz="2400" dirty="0">
              <a:solidFill>
                <a:srgbClr val="0000CC"/>
              </a:solidFill>
            </a:endParaRP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400" dirty="0">
                <a:solidFill>
                  <a:srgbClr val="0000CC"/>
                </a:solidFill>
              </a:rPr>
              <a:t> Από τα πλέον χρησιμοποιούμενα </a:t>
            </a:r>
            <a:r>
              <a:rPr lang="en-US" altLang="el-GR" sz="2400" dirty="0">
                <a:solidFill>
                  <a:srgbClr val="0000CC"/>
                </a:solidFill>
              </a:rPr>
              <a:t>F/Fs</a:t>
            </a:r>
            <a:r>
              <a:rPr lang="el-GR" altLang="el-GR" sz="2400" dirty="0">
                <a:solidFill>
                  <a:srgbClr val="0000CC"/>
                </a:solidFill>
              </a:rPr>
              <a:t> σε βιβλιοθήκες τυποποιημένων κυκλωματικών κυττάρων (</a:t>
            </a:r>
            <a:r>
              <a:rPr lang="en-US" altLang="el-GR" sz="2400" dirty="0">
                <a:solidFill>
                  <a:srgbClr val="0000CC"/>
                </a:solidFill>
              </a:rPr>
              <a:t>standard cell libraries)</a:t>
            </a:r>
            <a:r>
              <a:rPr lang="el-GR" altLang="el-GR" sz="2400" dirty="0">
                <a:solidFill>
                  <a:srgbClr val="0000CC"/>
                </a:solidFill>
              </a:rPr>
              <a:t> καθώς χαρακτηρίζεται από</a:t>
            </a:r>
            <a:r>
              <a:rPr lang="el-GR" altLang="el-GR" sz="2400" dirty="0"/>
              <a:t>: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2200" dirty="0"/>
              <a:t>Απλότητα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2200" dirty="0"/>
              <a:t>Ευστάθεια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2200" dirty="0"/>
              <a:t>Ικανοποιητική ενεργειακή απόδοση</a:t>
            </a:r>
          </a:p>
        </p:txBody>
      </p:sp>
      <p:graphicFrame>
        <p:nvGraphicFramePr>
          <p:cNvPr id="1562629" name="Object 5">
            <a:extLst>
              <a:ext uri="{FF2B5EF4-FFF2-40B4-BE49-F238E27FC236}">
                <a16:creationId xmlns:a16="http://schemas.microsoft.com/office/drawing/2014/main" id="{98418DE3-E577-4DF3-B41E-D49699A363F7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484438" y="836613"/>
          <a:ext cx="4824412" cy="200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394494" imgH="1148443" progId="Visio.Drawing.11">
                  <p:embed/>
                </p:oleObj>
              </mc:Choice>
              <mc:Fallback>
                <p:oleObj name="Visio" r:id="rId2" imgW="2394494" imgH="1148443" progId="Visio.Drawing.11">
                  <p:embed/>
                  <p:pic>
                    <p:nvPicPr>
                      <p:cNvPr id="1562629" name="Object 5">
                        <a:extLst>
                          <a:ext uri="{FF2B5EF4-FFF2-40B4-BE49-F238E27FC236}">
                            <a16:creationId xmlns:a16="http://schemas.microsoft.com/office/drawing/2014/main" id="{98418DE3-E577-4DF3-B41E-D49699A363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836613"/>
                        <a:ext cx="4824412" cy="200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>
            <a:extLst>
              <a:ext uri="{FF2B5EF4-FFF2-40B4-BE49-F238E27FC236}">
                <a16:creationId xmlns:a16="http://schemas.microsoft.com/office/drawing/2014/main" id="{9EC74719-727F-4BB1-A014-97282E3F14A9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1989138"/>
            <a:ext cx="2303463" cy="503237"/>
            <a:chOff x="2472" y="1253"/>
            <a:chExt cx="1451" cy="317"/>
          </a:xfrm>
        </p:grpSpPr>
        <p:sp>
          <p:nvSpPr>
            <p:cNvPr id="101388" name="Oval 8">
              <a:extLst>
                <a:ext uri="{FF2B5EF4-FFF2-40B4-BE49-F238E27FC236}">
                  <a16:creationId xmlns:a16="http://schemas.microsoft.com/office/drawing/2014/main" id="{1B9E1B10-8E99-4309-96EF-BC9825D4A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1253"/>
              <a:ext cx="589" cy="317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389" name="Oval 9">
              <a:extLst>
                <a:ext uri="{FF2B5EF4-FFF2-40B4-BE49-F238E27FC236}">
                  <a16:creationId xmlns:a16="http://schemas.microsoft.com/office/drawing/2014/main" id="{123F02BA-B457-40A2-8CEB-EDF44D259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253"/>
              <a:ext cx="589" cy="317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1FDAEC4A-3EB4-40ED-A282-7B842459E6C0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836613"/>
            <a:ext cx="1727200" cy="1008062"/>
            <a:chOff x="3334" y="527"/>
            <a:chExt cx="1088" cy="635"/>
          </a:xfrm>
        </p:grpSpPr>
        <p:sp>
          <p:nvSpPr>
            <p:cNvPr id="101386" name="Oval 10">
              <a:extLst>
                <a:ext uri="{FF2B5EF4-FFF2-40B4-BE49-F238E27FC236}">
                  <a16:creationId xmlns:a16="http://schemas.microsoft.com/office/drawing/2014/main" id="{F3BEEDF4-25CA-4DF0-9F9C-81EC0F8F1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527"/>
              <a:ext cx="543" cy="317"/>
            </a:xfrm>
            <a:prstGeom prst="ellipse">
              <a:avLst/>
            </a:prstGeom>
            <a:noFill/>
            <a:ln w="38100">
              <a:solidFill>
                <a:srgbClr val="0000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387" name="Oval 11">
              <a:extLst>
                <a:ext uri="{FF2B5EF4-FFF2-40B4-BE49-F238E27FC236}">
                  <a16:creationId xmlns:a16="http://schemas.microsoft.com/office/drawing/2014/main" id="{3938A85F-EC45-486A-BD2D-399970723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845"/>
              <a:ext cx="589" cy="317"/>
            </a:xfrm>
            <a:prstGeom prst="ellipse">
              <a:avLst/>
            </a:prstGeom>
            <a:noFill/>
            <a:ln w="38100">
              <a:solidFill>
                <a:srgbClr val="0000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6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26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>
            <a:extLst>
              <a:ext uri="{FF2B5EF4-FFF2-40B4-BE49-F238E27FC236}">
                <a16:creationId xmlns:a16="http://schemas.microsoft.com/office/drawing/2014/main" id="{71546F93-C4D3-4486-9F3B-812DCA6B75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Rectangle 13">
            <a:extLst>
              <a:ext uri="{FF2B5EF4-FFF2-40B4-BE49-F238E27FC236}">
                <a16:creationId xmlns:a16="http://schemas.microsoft.com/office/drawing/2014/main" id="{B58395BB-E7AF-417E-954E-BE9BF8DE2E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826305B-1E5C-43AC-BC4D-1D65E1803C0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275880FB-30D0-4B8C-BC19-87BFE7F4D2A7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B8412E2-9AF5-44CD-8D8E-1F553EFE925C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AutoShape 2">
            <a:extLst>
              <a:ext uri="{FF2B5EF4-FFF2-40B4-BE49-F238E27FC236}">
                <a16:creationId xmlns:a16="http://schemas.microsoft.com/office/drawing/2014/main" id="{DAA3D44D-53EB-4886-9814-4F5E4EFD5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2867" name="Rectangle 3">
            <a:extLst>
              <a:ext uri="{FF2B5EF4-FFF2-40B4-BE49-F238E27FC236}">
                <a16:creationId xmlns:a16="http://schemas.microsoft.com/office/drawing/2014/main" id="{6F609A0B-8159-4570-AA2E-E6FFB3E86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-228600" eaLnBrk="1" hangingPunct="1"/>
            <a:r>
              <a:rPr lang="el-GR" altLang="el-GR" sz="2400" dirty="0">
                <a:solidFill>
                  <a:srgbClr val="3333CC"/>
                </a:solidFill>
              </a:rPr>
              <a:t>Ακολουθιακή Λογική – Βασικές Έννοιες</a:t>
            </a:r>
          </a:p>
          <a:p>
            <a:pPr indent="-228600" eaLnBrk="1" hangingPunct="1"/>
            <a:endParaRPr lang="el-GR" altLang="el-GR" sz="1200" dirty="0">
              <a:solidFill>
                <a:srgbClr val="3333CC"/>
              </a:solidFill>
            </a:endParaRPr>
          </a:p>
          <a:p>
            <a:pPr indent="-228600" eaLnBrk="1" hangingPunct="1"/>
            <a:r>
              <a:rPr lang="el-GR" altLang="el-GR" sz="2400" dirty="0">
                <a:solidFill>
                  <a:srgbClr val="C00000"/>
                </a:solidFill>
              </a:rPr>
              <a:t>Μέθοδοι Χρονικής Ακολουθίας</a:t>
            </a:r>
          </a:p>
          <a:p>
            <a:pPr indent="-228600" eaLnBrk="1" hangingPunct="1"/>
            <a:endParaRPr lang="el-GR" altLang="el-GR" sz="1200" dirty="0">
              <a:solidFill>
                <a:srgbClr val="C00000"/>
              </a:solidFill>
            </a:endParaRPr>
          </a:p>
          <a:p>
            <a:pPr indent="-228600" eaLnBrk="1" hangingPunct="1"/>
            <a:r>
              <a:rPr lang="el-GR" altLang="el-GR" sz="2400" dirty="0">
                <a:solidFill>
                  <a:srgbClr val="3333CC"/>
                </a:solidFill>
              </a:rPr>
              <a:t>Διαγράμματα Χρονισμού</a:t>
            </a:r>
          </a:p>
          <a:p>
            <a:pPr indent="-228600" eaLnBrk="1" hangingPunct="1"/>
            <a:endParaRPr lang="en-US" altLang="el-GR" sz="1200" dirty="0">
              <a:solidFill>
                <a:srgbClr val="3333CC"/>
              </a:solidFill>
            </a:endParaRPr>
          </a:p>
          <a:p>
            <a:pPr indent="-228600" eaLnBrk="1" hangingPunct="1"/>
            <a:r>
              <a:rPr lang="en-US" altLang="el-GR" sz="2400" dirty="0">
                <a:solidFill>
                  <a:srgbClr val="3333CC"/>
                </a:solidFill>
              </a:rPr>
              <a:t>Max and Min-Delay</a:t>
            </a:r>
            <a:r>
              <a:rPr lang="el-GR" altLang="el-GR" sz="2400" dirty="0">
                <a:solidFill>
                  <a:srgbClr val="3333CC"/>
                </a:solidFill>
              </a:rPr>
              <a:t> Περιορισμοί</a:t>
            </a:r>
          </a:p>
          <a:p>
            <a:pPr indent="-228600" eaLnBrk="1" hangingPunct="1"/>
            <a:endParaRPr lang="en-US" altLang="el-GR" sz="1200" dirty="0">
              <a:solidFill>
                <a:srgbClr val="3333CC"/>
              </a:solidFill>
            </a:endParaRPr>
          </a:p>
          <a:p>
            <a:pPr indent="-228600" eaLnBrk="1" hangingPunct="1"/>
            <a:r>
              <a:rPr lang="el-GR" altLang="el-GR" sz="2400" dirty="0">
                <a:solidFill>
                  <a:srgbClr val="3333CC"/>
                </a:solidFill>
              </a:rPr>
              <a:t>Δανεισμός Χρόνου (</a:t>
            </a:r>
            <a:r>
              <a:rPr lang="en-US" altLang="el-GR" sz="2400" dirty="0">
                <a:solidFill>
                  <a:srgbClr val="3333CC"/>
                </a:solidFill>
              </a:rPr>
              <a:t>Time Borrowing </a:t>
            </a:r>
            <a:r>
              <a:rPr lang="el-GR" altLang="el-GR" sz="2400" dirty="0">
                <a:solidFill>
                  <a:srgbClr val="3333CC"/>
                </a:solidFill>
              </a:rPr>
              <a:t>)</a:t>
            </a:r>
          </a:p>
          <a:p>
            <a:pPr indent="-228600" eaLnBrk="1" hangingPunct="1"/>
            <a:endParaRPr lang="el-GR" altLang="el-GR" sz="1200" dirty="0">
              <a:solidFill>
                <a:srgbClr val="3333CC"/>
              </a:solidFill>
            </a:endParaRPr>
          </a:p>
          <a:p>
            <a:pPr indent="-228600" eaLnBrk="1" hangingPunct="1"/>
            <a:r>
              <a:rPr lang="el-GR" altLang="el-GR" sz="2400" dirty="0">
                <a:solidFill>
                  <a:srgbClr val="3333CC"/>
                </a:solidFill>
              </a:rPr>
              <a:t>Απόκλιση Ρολογιού (</a:t>
            </a:r>
            <a:r>
              <a:rPr lang="en-US" altLang="el-GR" sz="2400" dirty="0">
                <a:solidFill>
                  <a:srgbClr val="3333CC"/>
                </a:solidFill>
              </a:rPr>
              <a:t>Clock Skew</a:t>
            </a:r>
            <a:r>
              <a:rPr lang="el-GR" altLang="el-GR" sz="2400" dirty="0">
                <a:solidFill>
                  <a:srgbClr val="3333CC"/>
                </a:solidFill>
              </a:rPr>
              <a:t>)</a:t>
            </a:r>
          </a:p>
          <a:p>
            <a:pPr indent="-228600" eaLnBrk="1" hangingPunct="1"/>
            <a:endParaRPr lang="en-US" altLang="el-GR" sz="1200" dirty="0">
              <a:solidFill>
                <a:srgbClr val="3333CC"/>
              </a:solidFill>
            </a:endParaRPr>
          </a:p>
          <a:p>
            <a:pPr indent="-228600" eaLnBrk="1" hangingPunct="1"/>
            <a:r>
              <a:rPr lang="el-GR" altLang="el-GR" sz="2400" dirty="0">
                <a:solidFill>
                  <a:srgbClr val="3333CC"/>
                </a:solidFill>
              </a:rPr>
              <a:t>Σχεδιασμός Ακολουθιακών Στοιχείων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286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2">
            <a:extLst>
              <a:ext uri="{FF2B5EF4-FFF2-40B4-BE49-F238E27FC236}">
                <a16:creationId xmlns:a16="http://schemas.microsoft.com/office/drawing/2014/main" id="{F1190800-4B8C-4AC7-86C9-A1D45BBED9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3427" name="Rectangle 13">
            <a:extLst>
              <a:ext uri="{FF2B5EF4-FFF2-40B4-BE49-F238E27FC236}">
                <a16:creationId xmlns:a16="http://schemas.microsoft.com/office/drawing/2014/main" id="{0B9776E6-B1E6-453C-9695-0001EF327A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8BA73D0-87EB-46FB-958F-CDA94C38C2B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3428" name="Slide Number Placeholder 6">
            <a:extLst>
              <a:ext uri="{FF2B5EF4-FFF2-40B4-BE49-F238E27FC236}">
                <a16:creationId xmlns:a16="http://schemas.microsoft.com/office/drawing/2014/main" id="{1A191298-4AFE-42A1-8386-853B4B92AEA1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4E77A1E-7964-4462-92F6-25954CF7E5C8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70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3429" name="AutoShape 4">
            <a:extLst>
              <a:ext uri="{FF2B5EF4-FFF2-40B4-BE49-F238E27FC236}">
                <a16:creationId xmlns:a16="http://schemas.microsoft.com/office/drawing/2014/main" id="{6130B73A-9F90-4C5B-B053-2F87505A1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NORA Dynamic Flip-Flop (1/3)</a:t>
            </a:r>
            <a:endParaRPr lang="el-GR" altLang="el-GR"/>
          </a:p>
        </p:txBody>
      </p:sp>
      <p:sp>
        <p:nvSpPr>
          <p:cNvPr id="1564675" name="Rectangle 3">
            <a:extLst>
              <a:ext uri="{FF2B5EF4-FFF2-40B4-BE49-F238E27FC236}">
                <a16:creationId xmlns:a16="http://schemas.microsoft.com/office/drawing/2014/main" id="{F40C7530-B907-42C9-8E87-A070E6DDAB59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2600325"/>
            <a:ext cx="8424863" cy="3852863"/>
          </a:xfrm>
        </p:spPr>
        <p:txBody>
          <a:bodyPr/>
          <a:lstStyle/>
          <a:p>
            <a:pPr marL="0" indent="180975" eaLnBrk="1" hangingPunct="1"/>
            <a:r>
              <a:rPr lang="el-GR" altLang="el-GR" dirty="0">
                <a:solidFill>
                  <a:srgbClr val="0000CC"/>
                </a:solidFill>
              </a:rPr>
              <a:t>Κάθε </a:t>
            </a:r>
            <a:r>
              <a:rPr lang="en-US" altLang="el-GR" dirty="0">
                <a:solidFill>
                  <a:srgbClr val="0000CC"/>
                </a:solidFill>
              </a:rPr>
              <a:t>F/F </a:t>
            </a:r>
            <a:r>
              <a:rPr lang="el-GR" altLang="el-GR" dirty="0">
                <a:solidFill>
                  <a:srgbClr val="0000CC"/>
                </a:solidFill>
              </a:rPr>
              <a:t>αποτελείται από 2 </a:t>
            </a:r>
            <a:r>
              <a:rPr lang="en-US" altLang="el-GR" dirty="0">
                <a:solidFill>
                  <a:srgbClr val="0000CC"/>
                </a:solidFill>
              </a:rPr>
              <a:t>latches </a:t>
            </a:r>
            <a:r>
              <a:rPr lang="el-GR" altLang="el-GR" dirty="0">
                <a:solidFill>
                  <a:srgbClr val="0000CC"/>
                </a:solidFill>
              </a:rPr>
              <a:t>=&gt; </a:t>
            </a:r>
            <a:r>
              <a:rPr lang="el-GR" altLang="el-GR" b="1" dirty="0">
                <a:solidFill>
                  <a:srgbClr val="0000CC"/>
                </a:solidFill>
              </a:rPr>
              <a:t>εν δυνάμει συναγωνισμός μεταξύ τους</a:t>
            </a:r>
          </a:p>
          <a:p>
            <a:pPr marL="0" indent="180975" eaLnBrk="1" hangingPunct="1"/>
            <a:r>
              <a:rPr lang="el-GR" altLang="el-GR" dirty="0">
                <a:solidFill>
                  <a:srgbClr val="0000CC"/>
                </a:solidFill>
              </a:rPr>
              <a:t>Λόγω της καθυστέρησης του αντιστροφέα, ο ανταγωνισμός μπορεί να οξυνθεί από τη χρονική απόκλιση ανάμεσα στο ρολόι</a:t>
            </a:r>
            <a:r>
              <a:rPr lang="en-US" altLang="el-GR" dirty="0">
                <a:solidFill>
                  <a:srgbClr val="0000CC"/>
                </a:solidFill>
              </a:rPr>
              <a:t> </a:t>
            </a:r>
            <a:r>
              <a:rPr lang="el-GR" altLang="el-GR" dirty="0">
                <a:solidFill>
                  <a:srgbClr val="0000CC"/>
                </a:solidFill>
              </a:rPr>
              <a:t>φ και στο φ’</a:t>
            </a:r>
          </a:p>
          <a:p>
            <a:pPr marL="0" indent="180975" eaLnBrk="1" hangingPunct="1"/>
            <a:r>
              <a:rPr lang="el-GR" altLang="el-GR" dirty="0">
                <a:solidFill>
                  <a:srgbClr val="0000CC"/>
                </a:solidFill>
              </a:rPr>
              <a:t>Μπορεί να υπάρξει χρονικό διάστημα όπου το φ και το φ’ να είναι σε χαμηλή στάθμη =&gt; </a:t>
            </a:r>
            <a:r>
              <a:rPr lang="el-GR" altLang="el-GR" dirty="0">
                <a:solidFill>
                  <a:srgbClr val="C00000"/>
                </a:solidFill>
              </a:rPr>
              <a:t>τα pMOS είναι ΟΝ και στις δύο πύλες μετάδοσης </a:t>
            </a:r>
          </a:p>
          <a:p>
            <a:pPr marL="0" indent="180975" eaLnBrk="1" hangingPunct="1"/>
            <a:r>
              <a:rPr lang="el-GR" altLang="el-GR" dirty="0">
                <a:solidFill>
                  <a:srgbClr val="0000CC"/>
                </a:solidFill>
              </a:rPr>
              <a:t>Αν η χρονική απόκλιση (καθυστέρηση αντιστροφέα) είναι πολύ μεγάλη τα δεδομένα μπορεί να διέλθουν διαμέσου και των δύο </a:t>
            </a:r>
            <a:r>
              <a:rPr lang="en-US" altLang="el-GR" dirty="0">
                <a:solidFill>
                  <a:srgbClr val="0000CC"/>
                </a:solidFill>
              </a:rPr>
              <a:t>latches </a:t>
            </a:r>
            <a:r>
              <a:rPr lang="el-GR" altLang="el-GR" dirty="0">
                <a:solidFill>
                  <a:srgbClr val="0000CC"/>
                </a:solidFill>
              </a:rPr>
              <a:t>=&gt; </a:t>
            </a:r>
            <a:r>
              <a:rPr lang="el-GR" altLang="el-GR" dirty="0">
                <a:solidFill>
                  <a:srgbClr val="C00000"/>
                </a:solidFill>
              </a:rPr>
              <a:t>λανθασμένη λειτουργία</a:t>
            </a:r>
          </a:p>
        </p:txBody>
      </p:sp>
      <p:pic>
        <p:nvPicPr>
          <p:cNvPr id="1564679" name="Picture 7">
            <a:extLst>
              <a:ext uri="{FF2B5EF4-FFF2-40B4-BE49-F238E27FC236}">
                <a16:creationId xmlns:a16="http://schemas.microsoft.com/office/drawing/2014/main" id="{190C66F8-D3A7-47D9-9EE2-CFF819623C0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908050"/>
            <a:ext cx="3455987" cy="1692275"/>
          </a:xfrm>
        </p:spPr>
      </p:pic>
      <p:pic>
        <p:nvPicPr>
          <p:cNvPr id="1564682" name="Picture 10">
            <a:extLst>
              <a:ext uri="{FF2B5EF4-FFF2-40B4-BE49-F238E27FC236}">
                <a16:creationId xmlns:a16="http://schemas.microsoft.com/office/drawing/2014/main" id="{B1EB373F-3943-4763-8720-7D229BF502E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908050"/>
            <a:ext cx="4032250" cy="143668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6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6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467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2">
            <a:extLst>
              <a:ext uri="{FF2B5EF4-FFF2-40B4-BE49-F238E27FC236}">
                <a16:creationId xmlns:a16="http://schemas.microsoft.com/office/drawing/2014/main" id="{FCB1EC76-16AD-433C-AA2E-E53109096B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4451" name="Rectangle 13">
            <a:extLst>
              <a:ext uri="{FF2B5EF4-FFF2-40B4-BE49-F238E27FC236}">
                <a16:creationId xmlns:a16="http://schemas.microsoft.com/office/drawing/2014/main" id="{C8CCE2FA-D25E-4526-87B6-67AC11BFE3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B4AF423-0923-46B8-B9CB-C9FA8299DB1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4452" name="Slide Number Placeholder 6">
            <a:extLst>
              <a:ext uri="{FF2B5EF4-FFF2-40B4-BE49-F238E27FC236}">
                <a16:creationId xmlns:a16="http://schemas.microsoft.com/office/drawing/2014/main" id="{CA206532-787D-4FDE-9F15-1B09774FEC93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6B02727-944D-4D44-88D1-C726DB251411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71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4453" name="AutoShape 2">
            <a:extLst>
              <a:ext uri="{FF2B5EF4-FFF2-40B4-BE49-F238E27FC236}">
                <a16:creationId xmlns:a16="http://schemas.microsoft.com/office/drawing/2014/main" id="{07DB78EE-831A-432E-B476-F621D2FA2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NORA Dynamic Flip-Flop (</a:t>
            </a:r>
            <a:r>
              <a:rPr lang="el-GR" altLang="el-GR"/>
              <a:t>2</a:t>
            </a:r>
            <a:r>
              <a:rPr lang="en-US" altLang="el-GR"/>
              <a:t>/3)</a:t>
            </a:r>
            <a:endParaRPr lang="el-GR" altLang="el-GR"/>
          </a:p>
        </p:txBody>
      </p:sp>
      <p:sp>
        <p:nvSpPr>
          <p:cNvPr id="1566723" name="Rectangle 3">
            <a:extLst>
              <a:ext uri="{FF2B5EF4-FFF2-40B4-BE49-F238E27FC236}">
                <a16:creationId xmlns:a16="http://schemas.microsoft.com/office/drawing/2014/main" id="{82CE9E2D-3416-4BF9-9BB2-2578F37D58E7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2657477"/>
            <a:ext cx="8280400" cy="3724274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</a:pPr>
            <a:r>
              <a:rPr lang="el-GR" altLang="el-GR" dirty="0"/>
              <a:t> </a:t>
            </a:r>
            <a:r>
              <a:rPr lang="el-GR" altLang="el-GR" dirty="0">
                <a:solidFill>
                  <a:srgbClr val="0000CC"/>
                </a:solidFill>
              </a:rPr>
              <a:t>C</a:t>
            </a:r>
            <a:r>
              <a:rPr lang="el-GR" altLang="el-GR" baseline="30000" dirty="0">
                <a:solidFill>
                  <a:srgbClr val="0000CC"/>
                </a:solidFill>
              </a:rPr>
              <a:t>2</a:t>
            </a:r>
            <a:r>
              <a:rPr lang="el-GR" altLang="el-GR" dirty="0">
                <a:solidFill>
                  <a:srgbClr val="0000CC"/>
                </a:solidFill>
              </a:rPr>
              <a:t>MOS </a:t>
            </a:r>
            <a:r>
              <a:rPr lang="el-GR" altLang="el-GR" dirty="0" err="1">
                <a:solidFill>
                  <a:srgbClr val="0000CC"/>
                </a:solidFill>
              </a:rPr>
              <a:t>flip-flop</a:t>
            </a:r>
            <a:r>
              <a:rPr lang="el-GR" altLang="el-GR" dirty="0">
                <a:solidFill>
                  <a:srgbClr val="0000CC"/>
                </a:solidFill>
              </a:rPr>
              <a:t> με </a:t>
            </a:r>
            <a:r>
              <a:rPr lang="en-US" altLang="el-GR" dirty="0">
                <a:solidFill>
                  <a:srgbClr val="0000CC"/>
                </a:solidFill>
              </a:rPr>
              <a:t>latches</a:t>
            </a:r>
            <a:r>
              <a:rPr lang="el-GR" altLang="el-GR" dirty="0">
                <a:solidFill>
                  <a:srgbClr val="0000CC"/>
                </a:solidFill>
              </a:rPr>
              <a:t> C</a:t>
            </a:r>
            <a:r>
              <a:rPr lang="el-GR" altLang="el-GR" baseline="30000" dirty="0">
                <a:solidFill>
                  <a:srgbClr val="0000CC"/>
                </a:solidFill>
              </a:rPr>
              <a:t>2</a:t>
            </a:r>
            <a:r>
              <a:rPr lang="el-GR" altLang="el-GR" dirty="0">
                <a:solidFill>
                  <a:srgbClr val="0000CC"/>
                </a:solidFill>
              </a:rPr>
              <a:t>MOS </a:t>
            </a:r>
            <a:r>
              <a:rPr lang="el-GR" altLang="el-GR" dirty="0">
                <a:solidFill>
                  <a:srgbClr val="000000"/>
                </a:solidFill>
              </a:rPr>
              <a:t>(αντί </a:t>
            </a:r>
            <a:r>
              <a:rPr lang="el-GR" altLang="el-GR" dirty="0" err="1">
                <a:solidFill>
                  <a:srgbClr val="000000"/>
                </a:solidFill>
              </a:rPr>
              <a:t>αντιστροφείς</a:t>
            </a:r>
            <a:r>
              <a:rPr lang="el-GR" altLang="el-GR" dirty="0">
                <a:solidFill>
                  <a:srgbClr val="000000"/>
                </a:solidFill>
              </a:rPr>
              <a:t> &amp; πύλες μετάδοσης)</a:t>
            </a:r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dirty="0">
                <a:solidFill>
                  <a:srgbClr val="0000CC"/>
                </a:solidFill>
              </a:rPr>
              <a:t> Επειδή η κάθε βαθμίδα αντιστρέφει </a:t>
            </a:r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dirty="0"/>
              <a:t>Τα δεδομένα διέρχονται από τα </a:t>
            </a:r>
            <a:r>
              <a:rPr lang="el-GR" altLang="el-GR" dirty="0" err="1"/>
              <a:t>nMOS</a:t>
            </a:r>
            <a:r>
              <a:rPr lang="el-GR" altLang="el-GR" dirty="0"/>
              <a:t> του ενός </a:t>
            </a:r>
            <a:r>
              <a:rPr lang="en-US" altLang="el-GR" dirty="0"/>
              <a:t>latch</a:t>
            </a:r>
            <a:r>
              <a:rPr lang="el-GR" altLang="el-GR" dirty="0"/>
              <a:t> και του </a:t>
            </a:r>
            <a:r>
              <a:rPr lang="el-GR" altLang="el-GR" dirty="0" err="1"/>
              <a:t>pMOS</a:t>
            </a:r>
            <a:r>
              <a:rPr lang="el-GR" altLang="el-GR" dirty="0"/>
              <a:t> του άλλου</a:t>
            </a:r>
            <a:r>
              <a:rPr lang="en-US" altLang="el-GR" dirty="0"/>
              <a:t> </a:t>
            </a:r>
            <a:endParaRPr lang="el-GR" altLang="el-GR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b="1" dirty="0">
                <a:solidFill>
                  <a:srgbClr val="0000CC"/>
                </a:solidFill>
              </a:rPr>
              <a:t>Αποφυγή κινδύνων λόγω χρονικής απόκλισης για τα δύο χρονισμένα στο ρολόι </a:t>
            </a:r>
            <a:r>
              <a:rPr lang="el-GR" altLang="el-GR" b="1" dirty="0" err="1">
                <a:solidFill>
                  <a:srgbClr val="0000CC"/>
                </a:solidFill>
              </a:rPr>
              <a:t>pMOS</a:t>
            </a:r>
            <a:endParaRPr lang="el-GR" altLang="el-GR" b="1" dirty="0">
              <a:solidFill>
                <a:srgbClr val="0000CC"/>
              </a:solidFill>
            </a:endParaRPr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dirty="0"/>
              <a:t>Ισχύει και όταν τοποθετηθεί άρτιος αριθμός αντίστροφων λογικών βαθμίδων ανάμεσα στα </a:t>
            </a:r>
            <a:r>
              <a:rPr lang="en-US" altLang="el-GR" dirty="0"/>
              <a:t>latches</a:t>
            </a:r>
            <a:endParaRPr lang="el-GR" altLang="el-GR" dirty="0"/>
          </a:p>
          <a:p>
            <a:pPr marL="0" indent="180975" eaLnBrk="1" hangingPunct="1">
              <a:lnSpc>
                <a:spcPct val="80000"/>
              </a:lnSpc>
            </a:pPr>
            <a:endParaRPr lang="el-GR" altLang="el-GR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dirty="0">
                <a:solidFill>
                  <a:srgbClr val="0000CC"/>
                </a:solidFill>
              </a:rPr>
              <a:t>Αυτή η τεχνική ονομάζεται </a:t>
            </a:r>
            <a:r>
              <a:rPr lang="el-GR" altLang="el-GR" b="1" i="1" dirty="0">
                <a:solidFill>
                  <a:srgbClr val="C00000"/>
                </a:solidFill>
              </a:rPr>
              <a:t>χωρίς ανταγωνισμό</a:t>
            </a:r>
            <a:r>
              <a:rPr lang="el-GR" altLang="el-GR" i="1" dirty="0">
                <a:solidFill>
                  <a:srgbClr val="C00000"/>
                </a:solidFill>
              </a:rPr>
              <a:t> </a:t>
            </a:r>
            <a:r>
              <a:rPr lang="el-GR" altLang="el-GR" dirty="0">
                <a:solidFill>
                  <a:srgbClr val="0000CC"/>
                </a:solidFill>
              </a:rPr>
              <a:t>(</a:t>
            </a:r>
            <a:r>
              <a:rPr lang="el-GR" altLang="el-GR" dirty="0" err="1">
                <a:solidFill>
                  <a:srgbClr val="0000CC"/>
                </a:solidFill>
              </a:rPr>
              <a:t>No</a:t>
            </a:r>
            <a:r>
              <a:rPr lang="el-GR" altLang="el-GR" dirty="0">
                <a:solidFill>
                  <a:srgbClr val="0000CC"/>
                </a:solidFill>
              </a:rPr>
              <a:t> </a:t>
            </a:r>
            <a:r>
              <a:rPr lang="el-GR" altLang="el-GR" dirty="0" err="1">
                <a:solidFill>
                  <a:srgbClr val="0000CC"/>
                </a:solidFill>
              </a:rPr>
              <a:t>RAce</a:t>
            </a:r>
            <a:r>
              <a:rPr lang="el-GR" altLang="el-GR" dirty="0">
                <a:solidFill>
                  <a:srgbClr val="0000CC"/>
                </a:solidFill>
              </a:rPr>
              <a:t>, </a:t>
            </a:r>
            <a:r>
              <a:rPr lang="el-GR" altLang="el-GR" b="1" dirty="0" err="1">
                <a:solidFill>
                  <a:srgbClr val="A50021"/>
                </a:solidFill>
              </a:rPr>
              <a:t>NORA</a:t>
            </a:r>
            <a:r>
              <a:rPr lang="el-GR" altLang="el-GR" dirty="0">
                <a:solidFill>
                  <a:srgbClr val="0000CC"/>
                </a:solidFill>
              </a:rPr>
              <a:t>)</a:t>
            </a:r>
            <a:endParaRPr lang="en-US" altLang="el-GR" dirty="0">
              <a:solidFill>
                <a:srgbClr val="0000CC"/>
              </a:solidFill>
            </a:endParaRPr>
          </a:p>
          <a:p>
            <a:pPr marL="0" indent="180975" eaLnBrk="1" hangingPunct="1">
              <a:lnSpc>
                <a:spcPct val="80000"/>
              </a:lnSpc>
            </a:pPr>
            <a:endParaRPr lang="el-GR" altLang="el-GR" dirty="0"/>
          </a:p>
        </p:txBody>
      </p:sp>
      <p:pic>
        <p:nvPicPr>
          <p:cNvPr id="1566724" name="Picture 4">
            <a:extLst>
              <a:ext uri="{FF2B5EF4-FFF2-40B4-BE49-F238E27FC236}">
                <a16:creationId xmlns:a16="http://schemas.microsoft.com/office/drawing/2014/main" id="{7FCC189C-3191-471F-964C-07404455C6E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836613"/>
            <a:ext cx="3455987" cy="1692275"/>
          </a:xfrm>
        </p:spPr>
      </p:pic>
      <p:pic>
        <p:nvPicPr>
          <p:cNvPr id="1566727" name="Picture 7">
            <a:extLst>
              <a:ext uri="{FF2B5EF4-FFF2-40B4-BE49-F238E27FC236}">
                <a16:creationId xmlns:a16="http://schemas.microsoft.com/office/drawing/2014/main" id="{40EFEB57-1018-4067-BC52-36D0BDDDB95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692150"/>
            <a:ext cx="3740150" cy="1812925"/>
          </a:xfr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8CB61B90-4CC4-43FF-B8ED-0207C1AF83ED}"/>
              </a:ext>
            </a:extLst>
          </p:cNvPr>
          <p:cNvSpPr/>
          <p:nvPr/>
        </p:nvSpPr>
        <p:spPr>
          <a:xfrm>
            <a:off x="4356100" y="1557338"/>
            <a:ext cx="576263" cy="215900"/>
          </a:xfrm>
          <a:prstGeom prst="rightArrow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50"/>
                                        <p:tgtEl>
                                          <p:spTgt spid="156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23" grpId="0" build="p"/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>
            <a:extLst>
              <a:ext uri="{FF2B5EF4-FFF2-40B4-BE49-F238E27FC236}">
                <a16:creationId xmlns:a16="http://schemas.microsoft.com/office/drawing/2014/main" id="{0C0ABF89-8FC2-4074-B360-E30ED2C87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NORA 0-0 Overlap</a:t>
            </a:r>
            <a:endParaRPr lang="el-GR" altLang="el-GR"/>
          </a:p>
        </p:txBody>
      </p:sp>
      <p:sp>
        <p:nvSpPr>
          <p:cNvPr id="105475" name="Content Placeholder 2">
            <a:extLst>
              <a:ext uri="{FF2B5EF4-FFF2-40B4-BE49-F238E27FC236}">
                <a16:creationId xmlns:a16="http://schemas.microsoft.com/office/drawing/2014/main" id="{A262F91B-0761-45A2-9B42-C2D2CC6AB603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3203575" y="836613"/>
            <a:ext cx="5616575" cy="3529012"/>
          </a:xfrm>
        </p:spPr>
        <p:txBody>
          <a:bodyPr/>
          <a:lstStyle/>
          <a:p>
            <a:endParaRPr lang="el-GR" altLang="el-GR"/>
          </a:p>
        </p:txBody>
      </p:sp>
      <p:sp>
        <p:nvSpPr>
          <p:cNvPr id="58374" name="Rectangle 763">
            <a:extLst>
              <a:ext uri="{FF2B5EF4-FFF2-40B4-BE49-F238E27FC236}">
                <a16:creationId xmlns:a16="http://schemas.microsoft.com/office/drawing/2014/main" id="{C5CF65A6-AD02-4AF0-AF7C-ED7458363E2C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5300663"/>
            <a:ext cx="8280400" cy="785812"/>
          </a:xfrm>
        </p:spPr>
        <p:txBody>
          <a:bodyPr/>
          <a:lstStyle/>
          <a:p>
            <a:r>
              <a:rPr lang="en-US" altLang="el-GR" sz="2400" dirty="0">
                <a:solidFill>
                  <a:srgbClr val="0000CC"/>
                </a:solidFill>
              </a:rPr>
              <a:t> H </a:t>
            </a:r>
            <a:r>
              <a:rPr lang="el-GR" altLang="el-GR" sz="2400" dirty="0">
                <a:solidFill>
                  <a:srgbClr val="0000CC"/>
                </a:solidFill>
              </a:rPr>
              <a:t>έξοδος είναι απομονωμένη από την είσοδο</a:t>
            </a:r>
          </a:p>
        </p:txBody>
      </p:sp>
      <p:sp>
        <p:nvSpPr>
          <p:cNvPr id="105477" name="Rectangle 12">
            <a:extLst>
              <a:ext uri="{FF2B5EF4-FFF2-40B4-BE49-F238E27FC236}">
                <a16:creationId xmlns:a16="http://schemas.microsoft.com/office/drawing/2014/main" id="{F7B98D8B-A064-4821-A77F-4673E9DACD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5478" name="Rectangle 13">
            <a:extLst>
              <a:ext uri="{FF2B5EF4-FFF2-40B4-BE49-F238E27FC236}">
                <a16:creationId xmlns:a16="http://schemas.microsoft.com/office/drawing/2014/main" id="{F147DB80-9C9D-402D-A2A3-39C6D05B7B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7304D4A-59B5-40B9-90C1-BF8CF8B2A26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159" name="Picture 7">
            <a:extLst>
              <a:ext uri="{FF2B5EF4-FFF2-40B4-BE49-F238E27FC236}">
                <a16:creationId xmlns:a16="http://schemas.microsoft.com/office/drawing/2014/main" id="{0D822933-AB3E-4DEA-BD26-F9786A55C84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847725"/>
            <a:ext cx="2773362" cy="1343025"/>
          </a:xfrm>
        </p:spPr>
      </p:pic>
      <p:grpSp>
        <p:nvGrpSpPr>
          <p:cNvPr id="760" name="Group 612">
            <a:extLst>
              <a:ext uri="{FF2B5EF4-FFF2-40B4-BE49-F238E27FC236}">
                <a16:creationId xmlns:a16="http://schemas.microsoft.com/office/drawing/2014/main" id="{8BF11445-31ED-4304-A289-D2ACC1E40F42}"/>
              </a:ext>
            </a:extLst>
          </p:cNvPr>
          <p:cNvGrpSpPr>
            <a:grpSpLocks/>
          </p:cNvGrpSpPr>
          <p:nvPr/>
        </p:nvGrpSpPr>
        <p:grpSpPr bwMode="auto">
          <a:xfrm>
            <a:off x="3770313" y="912813"/>
            <a:ext cx="3848100" cy="3379787"/>
            <a:chOff x="576" y="1008"/>
            <a:chExt cx="4464" cy="2805"/>
          </a:xfrm>
        </p:grpSpPr>
        <p:grpSp>
          <p:nvGrpSpPr>
            <p:cNvPr id="105481" name="Group 613">
              <a:extLst>
                <a:ext uri="{FF2B5EF4-FFF2-40B4-BE49-F238E27FC236}">
                  <a16:creationId xmlns:a16="http://schemas.microsoft.com/office/drawing/2014/main" id="{45A92792-E9A2-4515-85DC-932EF9F6EC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1008"/>
              <a:ext cx="384" cy="480"/>
              <a:chOff x="1200" y="1440"/>
              <a:chExt cx="384" cy="480"/>
            </a:xfrm>
          </p:grpSpPr>
          <p:sp>
            <p:nvSpPr>
              <p:cNvPr id="105622" name="Line 614">
                <a:extLst>
                  <a:ext uri="{FF2B5EF4-FFF2-40B4-BE49-F238E27FC236}">
                    <a16:creationId xmlns:a16="http://schemas.microsoft.com/office/drawing/2014/main" id="{B2646A4C-FFFD-43AC-8097-069D7EEAB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44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23" name="Line 615">
                <a:extLst>
                  <a:ext uri="{FF2B5EF4-FFF2-40B4-BE49-F238E27FC236}">
                    <a16:creationId xmlns:a16="http://schemas.microsoft.com/office/drawing/2014/main" id="{B25EF456-B19C-426B-AFCE-4C8E4AFC15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24" name="Line 616">
                <a:extLst>
                  <a:ext uri="{FF2B5EF4-FFF2-40B4-BE49-F238E27FC236}">
                    <a16:creationId xmlns:a16="http://schemas.microsoft.com/office/drawing/2014/main" id="{7672E27A-94C2-4C83-9137-2106E8D83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25" name="Line 617">
                <a:extLst>
                  <a:ext uri="{FF2B5EF4-FFF2-40B4-BE49-F238E27FC236}">
                    <a16:creationId xmlns:a16="http://schemas.microsoft.com/office/drawing/2014/main" id="{714D07E9-CC9C-460C-95E6-882706D03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26" name="Oval 618">
                <a:extLst>
                  <a:ext uri="{FF2B5EF4-FFF2-40B4-BE49-F238E27FC236}">
                    <a16:creationId xmlns:a16="http://schemas.microsoft.com/office/drawing/2014/main" id="{5FFB4A47-9294-4265-B18A-22EE91D3B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627" name="Line 619">
                <a:extLst>
                  <a:ext uri="{FF2B5EF4-FFF2-40B4-BE49-F238E27FC236}">
                    <a16:creationId xmlns:a16="http://schemas.microsoft.com/office/drawing/2014/main" id="{FC3E4D30-5E3A-48AA-ACB7-964B01107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28" name="Line 620">
                <a:extLst>
                  <a:ext uri="{FF2B5EF4-FFF2-40B4-BE49-F238E27FC236}">
                    <a16:creationId xmlns:a16="http://schemas.microsoft.com/office/drawing/2014/main" id="{B54207C2-B8EE-4A9E-BAC9-584800041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29" name="Line 621">
                <a:extLst>
                  <a:ext uri="{FF2B5EF4-FFF2-40B4-BE49-F238E27FC236}">
                    <a16:creationId xmlns:a16="http://schemas.microsoft.com/office/drawing/2014/main" id="{0CA4C763-CF89-4B83-8B9E-45624A9DEE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482" name="Group 622">
              <a:extLst>
                <a:ext uri="{FF2B5EF4-FFF2-40B4-BE49-F238E27FC236}">
                  <a16:creationId xmlns:a16="http://schemas.microsoft.com/office/drawing/2014/main" id="{B184A977-9DC2-4407-BCA6-E67466BB41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736"/>
              <a:ext cx="192" cy="48"/>
              <a:chOff x="1536" y="3360"/>
              <a:chExt cx="192" cy="48"/>
            </a:xfrm>
          </p:grpSpPr>
          <p:sp>
            <p:nvSpPr>
              <p:cNvPr id="105620" name="Line 623">
                <a:extLst>
                  <a:ext uri="{FF2B5EF4-FFF2-40B4-BE49-F238E27FC236}">
                    <a16:creationId xmlns:a16="http://schemas.microsoft.com/office/drawing/2014/main" id="{E5ACDB8D-5260-429D-A72C-C82B4E37B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21" name="Line 624">
                <a:extLst>
                  <a:ext uri="{FF2B5EF4-FFF2-40B4-BE49-F238E27FC236}">
                    <a16:creationId xmlns:a16="http://schemas.microsoft.com/office/drawing/2014/main" id="{855C51EE-0551-473A-8460-90ABD9A7C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40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483" name="Line 625">
              <a:extLst>
                <a:ext uri="{FF2B5EF4-FFF2-40B4-BE49-F238E27FC236}">
                  <a16:creationId xmlns:a16="http://schemas.microsoft.com/office/drawing/2014/main" id="{B1DFE3AB-C7A8-4966-8972-75A1C009C9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00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484" name="Group 626">
              <a:extLst>
                <a:ext uri="{FF2B5EF4-FFF2-40B4-BE49-F238E27FC236}">
                  <a16:creationId xmlns:a16="http://schemas.microsoft.com/office/drawing/2014/main" id="{930538D5-0FE0-4D3D-B928-ADBF3196FB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1392"/>
              <a:ext cx="384" cy="480"/>
              <a:chOff x="1200" y="1440"/>
              <a:chExt cx="384" cy="480"/>
            </a:xfrm>
          </p:grpSpPr>
          <p:sp>
            <p:nvSpPr>
              <p:cNvPr id="105612" name="Line 627">
                <a:extLst>
                  <a:ext uri="{FF2B5EF4-FFF2-40B4-BE49-F238E27FC236}">
                    <a16:creationId xmlns:a16="http://schemas.microsoft.com/office/drawing/2014/main" id="{C9C5A20A-545A-45F5-9187-2CF091B437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44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13" name="Line 628">
                <a:extLst>
                  <a:ext uri="{FF2B5EF4-FFF2-40B4-BE49-F238E27FC236}">
                    <a16:creationId xmlns:a16="http://schemas.microsoft.com/office/drawing/2014/main" id="{F1340C59-1272-4D33-9A04-ABFD2DC57F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14" name="Line 629">
                <a:extLst>
                  <a:ext uri="{FF2B5EF4-FFF2-40B4-BE49-F238E27FC236}">
                    <a16:creationId xmlns:a16="http://schemas.microsoft.com/office/drawing/2014/main" id="{BD59B2BD-498E-4CD5-8F4B-3CECA41F5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15" name="Line 630">
                <a:extLst>
                  <a:ext uri="{FF2B5EF4-FFF2-40B4-BE49-F238E27FC236}">
                    <a16:creationId xmlns:a16="http://schemas.microsoft.com/office/drawing/2014/main" id="{0EE22AAB-2F90-4B3D-A490-FDB7B062B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16" name="Oval 631">
                <a:extLst>
                  <a:ext uri="{FF2B5EF4-FFF2-40B4-BE49-F238E27FC236}">
                    <a16:creationId xmlns:a16="http://schemas.microsoft.com/office/drawing/2014/main" id="{7267C331-6DD4-40D2-90E0-FD68CD7BB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617" name="Line 632">
                <a:extLst>
                  <a:ext uri="{FF2B5EF4-FFF2-40B4-BE49-F238E27FC236}">
                    <a16:creationId xmlns:a16="http://schemas.microsoft.com/office/drawing/2014/main" id="{8DA21EE7-1B13-4555-A93D-D99B2E3EF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18" name="Line 633">
                <a:extLst>
                  <a:ext uri="{FF2B5EF4-FFF2-40B4-BE49-F238E27FC236}">
                    <a16:creationId xmlns:a16="http://schemas.microsoft.com/office/drawing/2014/main" id="{F5F1B4C3-111B-4D16-A49D-AA34228BE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19" name="Line 634">
                <a:extLst>
                  <a:ext uri="{FF2B5EF4-FFF2-40B4-BE49-F238E27FC236}">
                    <a16:creationId xmlns:a16="http://schemas.microsoft.com/office/drawing/2014/main" id="{3B06AF15-AA00-44E2-9ED8-F0EB46AD7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485" name="Group 635">
              <a:extLst>
                <a:ext uri="{FF2B5EF4-FFF2-40B4-BE49-F238E27FC236}">
                  <a16:creationId xmlns:a16="http://schemas.microsoft.com/office/drawing/2014/main" id="{440C3AEE-137C-43B4-805D-B92B0B8D02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256"/>
              <a:ext cx="384" cy="480"/>
              <a:chOff x="1248" y="2688"/>
              <a:chExt cx="384" cy="480"/>
            </a:xfrm>
          </p:grpSpPr>
          <p:sp>
            <p:nvSpPr>
              <p:cNvPr id="105605" name="Line 636">
                <a:extLst>
                  <a:ext uri="{FF2B5EF4-FFF2-40B4-BE49-F238E27FC236}">
                    <a16:creationId xmlns:a16="http://schemas.microsoft.com/office/drawing/2014/main" id="{5F41D65E-8493-4A1D-98EA-8E50C97F9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6" name="Line 637">
                <a:extLst>
                  <a:ext uri="{FF2B5EF4-FFF2-40B4-BE49-F238E27FC236}">
                    <a16:creationId xmlns:a16="http://schemas.microsoft.com/office/drawing/2014/main" id="{4008402E-2D71-463A-A6BD-137D03CDB2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7" name="Line 638">
                <a:extLst>
                  <a:ext uri="{FF2B5EF4-FFF2-40B4-BE49-F238E27FC236}">
                    <a16:creationId xmlns:a16="http://schemas.microsoft.com/office/drawing/2014/main" id="{2DB722E6-6CB3-40FD-B6BB-7485CF104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8" name="Line 639">
                <a:extLst>
                  <a:ext uri="{FF2B5EF4-FFF2-40B4-BE49-F238E27FC236}">
                    <a16:creationId xmlns:a16="http://schemas.microsoft.com/office/drawing/2014/main" id="{0899FA80-5530-4AE5-9DE4-98E068CDF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9" name="Line 640">
                <a:extLst>
                  <a:ext uri="{FF2B5EF4-FFF2-40B4-BE49-F238E27FC236}">
                    <a16:creationId xmlns:a16="http://schemas.microsoft.com/office/drawing/2014/main" id="{E198E910-6ED2-4169-AF08-D704F6CEA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10" name="Line 641">
                <a:extLst>
                  <a:ext uri="{FF2B5EF4-FFF2-40B4-BE49-F238E27FC236}">
                    <a16:creationId xmlns:a16="http://schemas.microsoft.com/office/drawing/2014/main" id="{4E798562-F7AE-4254-B5D7-BAA5BAA7F0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0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11" name="Line 642">
                <a:extLst>
                  <a:ext uri="{FF2B5EF4-FFF2-40B4-BE49-F238E27FC236}">
                    <a16:creationId xmlns:a16="http://schemas.microsoft.com/office/drawing/2014/main" id="{C89B8A42-17CF-4D0C-8A69-C129E7115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02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486" name="Group 643">
              <a:extLst>
                <a:ext uri="{FF2B5EF4-FFF2-40B4-BE49-F238E27FC236}">
                  <a16:creationId xmlns:a16="http://schemas.microsoft.com/office/drawing/2014/main" id="{A364B0A3-C8AA-4211-90B1-BE15CFD9F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008"/>
              <a:ext cx="384" cy="480"/>
              <a:chOff x="1200" y="1440"/>
              <a:chExt cx="384" cy="480"/>
            </a:xfrm>
          </p:grpSpPr>
          <p:sp>
            <p:nvSpPr>
              <p:cNvPr id="105597" name="Line 644">
                <a:extLst>
                  <a:ext uri="{FF2B5EF4-FFF2-40B4-BE49-F238E27FC236}">
                    <a16:creationId xmlns:a16="http://schemas.microsoft.com/office/drawing/2014/main" id="{8CD14522-717B-4435-98E9-016125795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44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98" name="Line 645">
                <a:extLst>
                  <a:ext uri="{FF2B5EF4-FFF2-40B4-BE49-F238E27FC236}">
                    <a16:creationId xmlns:a16="http://schemas.microsoft.com/office/drawing/2014/main" id="{1EAFF7A7-5897-4C15-8F1E-B6A3118F2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99" name="Line 646">
                <a:extLst>
                  <a:ext uri="{FF2B5EF4-FFF2-40B4-BE49-F238E27FC236}">
                    <a16:creationId xmlns:a16="http://schemas.microsoft.com/office/drawing/2014/main" id="{11E8C1EB-A22E-4D52-893B-C452012E6E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0" name="Line 647">
                <a:extLst>
                  <a:ext uri="{FF2B5EF4-FFF2-40B4-BE49-F238E27FC236}">
                    <a16:creationId xmlns:a16="http://schemas.microsoft.com/office/drawing/2014/main" id="{C9F8A812-1C2B-4CE6-BF4F-0B717A4C9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1" name="Oval 648">
                <a:extLst>
                  <a:ext uri="{FF2B5EF4-FFF2-40B4-BE49-F238E27FC236}">
                    <a16:creationId xmlns:a16="http://schemas.microsoft.com/office/drawing/2014/main" id="{BA198D52-B85A-4599-868C-9B6F220D7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602" name="Line 649">
                <a:extLst>
                  <a:ext uri="{FF2B5EF4-FFF2-40B4-BE49-F238E27FC236}">
                    <a16:creationId xmlns:a16="http://schemas.microsoft.com/office/drawing/2014/main" id="{D07BAB3D-F0A0-4CF5-B3BC-17B6078C0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3" name="Line 650">
                <a:extLst>
                  <a:ext uri="{FF2B5EF4-FFF2-40B4-BE49-F238E27FC236}">
                    <a16:creationId xmlns:a16="http://schemas.microsoft.com/office/drawing/2014/main" id="{8176DD04-C3B1-4B23-B1EF-E0A46D830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4" name="Line 651">
                <a:extLst>
                  <a:ext uri="{FF2B5EF4-FFF2-40B4-BE49-F238E27FC236}">
                    <a16:creationId xmlns:a16="http://schemas.microsoft.com/office/drawing/2014/main" id="{3E26AEE7-4854-45EC-A696-9EC063E9C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487" name="Group 652">
              <a:extLst>
                <a:ext uri="{FF2B5EF4-FFF2-40B4-BE49-F238E27FC236}">
                  <a16:creationId xmlns:a16="http://schemas.microsoft.com/office/drawing/2014/main" id="{47CA6330-4F42-49B6-91DE-DEE4C4F925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2736"/>
              <a:ext cx="192" cy="48"/>
              <a:chOff x="1536" y="3360"/>
              <a:chExt cx="192" cy="48"/>
            </a:xfrm>
          </p:grpSpPr>
          <p:sp>
            <p:nvSpPr>
              <p:cNvPr id="105595" name="Line 653">
                <a:extLst>
                  <a:ext uri="{FF2B5EF4-FFF2-40B4-BE49-F238E27FC236}">
                    <a16:creationId xmlns:a16="http://schemas.microsoft.com/office/drawing/2014/main" id="{9CAFB5BA-50EB-4718-98C5-8713FE5FE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96" name="Line 654">
                <a:extLst>
                  <a:ext uri="{FF2B5EF4-FFF2-40B4-BE49-F238E27FC236}">
                    <a16:creationId xmlns:a16="http://schemas.microsoft.com/office/drawing/2014/main" id="{8C0A9C25-1A0C-447B-A5CD-B4E66890C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40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488" name="Line 655">
              <a:extLst>
                <a:ext uri="{FF2B5EF4-FFF2-40B4-BE49-F238E27FC236}">
                  <a16:creationId xmlns:a16="http://schemas.microsoft.com/office/drawing/2014/main" id="{C49F3AF9-5183-4788-9447-1BDEB19D3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0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489" name="Group 656">
              <a:extLst>
                <a:ext uri="{FF2B5EF4-FFF2-40B4-BE49-F238E27FC236}">
                  <a16:creationId xmlns:a16="http://schemas.microsoft.com/office/drawing/2014/main" id="{3B5160A1-D06A-4698-83F6-9FB0529040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392"/>
              <a:ext cx="384" cy="480"/>
              <a:chOff x="1200" y="1440"/>
              <a:chExt cx="384" cy="480"/>
            </a:xfrm>
          </p:grpSpPr>
          <p:sp>
            <p:nvSpPr>
              <p:cNvPr id="105587" name="Line 657">
                <a:extLst>
                  <a:ext uri="{FF2B5EF4-FFF2-40B4-BE49-F238E27FC236}">
                    <a16:creationId xmlns:a16="http://schemas.microsoft.com/office/drawing/2014/main" id="{6B47990D-BF7C-4CE4-BE12-C95C1776A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44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88" name="Line 658">
                <a:extLst>
                  <a:ext uri="{FF2B5EF4-FFF2-40B4-BE49-F238E27FC236}">
                    <a16:creationId xmlns:a16="http://schemas.microsoft.com/office/drawing/2014/main" id="{A33040E0-1F0A-41C7-89F1-C35F5FA01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89" name="Line 659">
                <a:extLst>
                  <a:ext uri="{FF2B5EF4-FFF2-40B4-BE49-F238E27FC236}">
                    <a16:creationId xmlns:a16="http://schemas.microsoft.com/office/drawing/2014/main" id="{7986E445-74E5-4170-9DB0-8F38F7B72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90" name="Line 660">
                <a:extLst>
                  <a:ext uri="{FF2B5EF4-FFF2-40B4-BE49-F238E27FC236}">
                    <a16:creationId xmlns:a16="http://schemas.microsoft.com/office/drawing/2014/main" id="{7EF6BA25-D03B-4A68-A627-3A6C30CC1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91" name="Oval 661">
                <a:extLst>
                  <a:ext uri="{FF2B5EF4-FFF2-40B4-BE49-F238E27FC236}">
                    <a16:creationId xmlns:a16="http://schemas.microsoft.com/office/drawing/2014/main" id="{3EB91649-84CF-4462-8648-AF90939EA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92" name="Line 662">
                <a:extLst>
                  <a:ext uri="{FF2B5EF4-FFF2-40B4-BE49-F238E27FC236}">
                    <a16:creationId xmlns:a16="http://schemas.microsoft.com/office/drawing/2014/main" id="{302A192A-1ACC-4E58-9F62-9A43FFA1D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93" name="Line 663">
                <a:extLst>
                  <a:ext uri="{FF2B5EF4-FFF2-40B4-BE49-F238E27FC236}">
                    <a16:creationId xmlns:a16="http://schemas.microsoft.com/office/drawing/2014/main" id="{553E64F9-3849-40A4-9187-890816ACE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94" name="Line 664">
                <a:extLst>
                  <a:ext uri="{FF2B5EF4-FFF2-40B4-BE49-F238E27FC236}">
                    <a16:creationId xmlns:a16="http://schemas.microsoft.com/office/drawing/2014/main" id="{FE179EE4-5FBE-4EC6-9575-DE036E7600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490" name="Group 665">
              <a:extLst>
                <a:ext uri="{FF2B5EF4-FFF2-40B4-BE49-F238E27FC236}">
                  <a16:creationId xmlns:a16="http://schemas.microsoft.com/office/drawing/2014/main" id="{0333251E-A0CA-4188-9657-C56D754BFF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256"/>
              <a:ext cx="384" cy="480"/>
              <a:chOff x="1248" y="2688"/>
              <a:chExt cx="384" cy="480"/>
            </a:xfrm>
          </p:grpSpPr>
          <p:sp>
            <p:nvSpPr>
              <p:cNvPr id="105580" name="Line 666">
                <a:extLst>
                  <a:ext uri="{FF2B5EF4-FFF2-40B4-BE49-F238E27FC236}">
                    <a16:creationId xmlns:a16="http://schemas.microsoft.com/office/drawing/2014/main" id="{2595EE50-73A6-4FE1-927B-808669459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81" name="Line 667">
                <a:extLst>
                  <a:ext uri="{FF2B5EF4-FFF2-40B4-BE49-F238E27FC236}">
                    <a16:creationId xmlns:a16="http://schemas.microsoft.com/office/drawing/2014/main" id="{B6055AB1-47E3-4AF1-B9F1-2E5D5C882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82" name="Line 668">
                <a:extLst>
                  <a:ext uri="{FF2B5EF4-FFF2-40B4-BE49-F238E27FC236}">
                    <a16:creationId xmlns:a16="http://schemas.microsoft.com/office/drawing/2014/main" id="{22F0932F-9DD3-4078-BE78-FD88FE3ED6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83" name="Line 669">
                <a:extLst>
                  <a:ext uri="{FF2B5EF4-FFF2-40B4-BE49-F238E27FC236}">
                    <a16:creationId xmlns:a16="http://schemas.microsoft.com/office/drawing/2014/main" id="{E5CE0510-F162-4937-9D59-EAE1A7699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84" name="Line 670">
                <a:extLst>
                  <a:ext uri="{FF2B5EF4-FFF2-40B4-BE49-F238E27FC236}">
                    <a16:creationId xmlns:a16="http://schemas.microsoft.com/office/drawing/2014/main" id="{B5087A68-4E4E-4590-BB6E-5AE7C5FA9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85" name="Line 671">
                <a:extLst>
                  <a:ext uri="{FF2B5EF4-FFF2-40B4-BE49-F238E27FC236}">
                    <a16:creationId xmlns:a16="http://schemas.microsoft.com/office/drawing/2014/main" id="{44FFBB65-7B86-491B-8420-F9AEF4E10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0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86" name="Line 672">
                <a:extLst>
                  <a:ext uri="{FF2B5EF4-FFF2-40B4-BE49-F238E27FC236}">
                    <a16:creationId xmlns:a16="http://schemas.microsoft.com/office/drawing/2014/main" id="{916E7F87-05C6-4E9B-9D67-9AF1D206D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02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491" name="Line 673">
              <a:extLst>
                <a:ext uri="{FF2B5EF4-FFF2-40B4-BE49-F238E27FC236}">
                  <a16:creationId xmlns:a16="http://schemas.microsoft.com/office/drawing/2014/main" id="{D792C190-516B-4664-AE8F-6DAA7F43FD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872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492" name="Group 674">
              <a:extLst>
                <a:ext uri="{FF2B5EF4-FFF2-40B4-BE49-F238E27FC236}">
                  <a16:creationId xmlns:a16="http://schemas.microsoft.com/office/drawing/2014/main" id="{4C1B9FAE-65D2-4488-829D-191567C4E7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872"/>
              <a:ext cx="192" cy="480"/>
              <a:chOff x="1920" y="2112"/>
              <a:chExt cx="192" cy="480"/>
            </a:xfrm>
          </p:grpSpPr>
          <p:sp>
            <p:nvSpPr>
              <p:cNvPr id="105573" name="Line 675">
                <a:extLst>
                  <a:ext uri="{FF2B5EF4-FFF2-40B4-BE49-F238E27FC236}">
                    <a16:creationId xmlns:a16="http://schemas.microsoft.com/office/drawing/2014/main" id="{964B30BA-0BAE-4319-96A7-1E806768D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11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74" name="Line 676">
                <a:extLst>
                  <a:ext uri="{FF2B5EF4-FFF2-40B4-BE49-F238E27FC236}">
                    <a16:creationId xmlns:a16="http://schemas.microsoft.com/office/drawing/2014/main" id="{740CA7CC-7A4E-4642-B15C-B37E6661A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0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75" name="Line 677">
                <a:extLst>
                  <a:ext uri="{FF2B5EF4-FFF2-40B4-BE49-F238E27FC236}">
                    <a16:creationId xmlns:a16="http://schemas.microsoft.com/office/drawing/2014/main" id="{9BF68DBF-921A-4888-977F-1468361E1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76" name="Line 678">
                <a:extLst>
                  <a:ext uri="{FF2B5EF4-FFF2-40B4-BE49-F238E27FC236}">
                    <a16:creationId xmlns:a16="http://schemas.microsoft.com/office/drawing/2014/main" id="{2F5E5E5D-FDB7-49FC-A423-EC5B7B298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35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5577" name="Group 679">
                <a:extLst>
                  <a:ext uri="{FF2B5EF4-FFF2-40B4-BE49-F238E27FC236}">
                    <a16:creationId xmlns:a16="http://schemas.microsoft.com/office/drawing/2014/main" id="{56191731-B6E2-4D18-92ED-D9C59A0713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0" y="2544"/>
                <a:ext cx="192" cy="48"/>
                <a:chOff x="1536" y="3360"/>
                <a:chExt cx="192" cy="48"/>
              </a:xfrm>
            </p:grpSpPr>
            <p:sp>
              <p:nvSpPr>
                <p:cNvPr id="105578" name="Line 680">
                  <a:extLst>
                    <a:ext uri="{FF2B5EF4-FFF2-40B4-BE49-F238E27FC236}">
                      <a16:creationId xmlns:a16="http://schemas.microsoft.com/office/drawing/2014/main" id="{0BECB16C-53E7-40DE-9AD2-712029DB28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3360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79" name="Line 681">
                  <a:extLst>
                    <a:ext uri="{FF2B5EF4-FFF2-40B4-BE49-F238E27FC236}">
                      <a16:creationId xmlns:a16="http://schemas.microsoft.com/office/drawing/2014/main" id="{3E0E4E13-B872-481F-BB2C-B5BBC29CF1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340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5493" name="Line 682">
              <a:extLst>
                <a:ext uri="{FF2B5EF4-FFF2-40B4-BE49-F238E27FC236}">
                  <a16:creationId xmlns:a16="http://schemas.microsoft.com/office/drawing/2014/main" id="{B535731C-7232-4A81-8679-D639BE888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248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4" name="Line 683">
              <a:extLst>
                <a:ext uri="{FF2B5EF4-FFF2-40B4-BE49-F238E27FC236}">
                  <a16:creationId xmlns:a16="http://schemas.microsoft.com/office/drawing/2014/main" id="{614B925A-B849-43EB-B830-294BF3697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49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5" name="Line 684">
              <a:extLst>
                <a:ext uri="{FF2B5EF4-FFF2-40B4-BE49-F238E27FC236}">
                  <a16:creationId xmlns:a16="http://schemas.microsoft.com/office/drawing/2014/main" id="{67C160EC-75D4-4C38-AA28-07A2AE43A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2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6" name="Line 685">
              <a:extLst>
                <a:ext uri="{FF2B5EF4-FFF2-40B4-BE49-F238E27FC236}">
                  <a16:creationId xmlns:a16="http://schemas.microsoft.com/office/drawing/2014/main" id="{73AB5DDC-9263-42A6-B8EE-4DECA4834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187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497" name="Group 686">
              <a:extLst>
                <a:ext uri="{FF2B5EF4-FFF2-40B4-BE49-F238E27FC236}">
                  <a16:creationId xmlns:a16="http://schemas.microsoft.com/office/drawing/2014/main" id="{854A39AF-F1DC-4A78-8437-79AB1BB43F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872"/>
              <a:ext cx="192" cy="480"/>
              <a:chOff x="1920" y="2112"/>
              <a:chExt cx="192" cy="480"/>
            </a:xfrm>
          </p:grpSpPr>
          <p:sp>
            <p:nvSpPr>
              <p:cNvPr id="105566" name="Line 687">
                <a:extLst>
                  <a:ext uri="{FF2B5EF4-FFF2-40B4-BE49-F238E27FC236}">
                    <a16:creationId xmlns:a16="http://schemas.microsoft.com/office/drawing/2014/main" id="{42D48520-5B00-42D8-AFBB-1F3E4217B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11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7" name="Line 688">
                <a:extLst>
                  <a:ext uri="{FF2B5EF4-FFF2-40B4-BE49-F238E27FC236}">
                    <a16:creationId xmlns:a16="http://schemas.microsoft.com/office/drawing/2014/main" id="{AA013D7F-287C-428E-92A0-88312CC1D3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0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8" name="Line 689">
                <a:extLst>
                  <a:ext uri="{FF2B5EF4-FFF2-40B4-BE49-F238E27FC236}">
                    <a16:creationId xmlns:a16="http://schemas.microsoft.com/office/drawing/2014/main" id="{EC855A57-273C-4FF8-8FEF-4D840893E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9" name="Line 690">
                <a:extLst>
                  <a:ext uri="{FF2B5EF4-FFF2-40B4-BE49-F238E27FC236}">
                    <a16:creationId xmlns:a16="http://schemas.microsoft.com/office/drawing/2014/main" id="{4F0F7893-CE30-46CB-A9FF-5A315C9B3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35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5570" name="Group 691">
                <a:extLst>
                  <a:ext uri="{FF2B5EF4-FFF2-40B4-BE49-F238E27FC236}">
                    <a16:creationId xmlns:a16="http://schemas.microsoft.com/office/drawing/2014/main" id="{3A9EC718-059B-4FB1-AAA6-45F7BE73B3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0" y="2544"/>
                <a:ext cx="192" cy="48"/>
                <a:chOff x="1536" y="3360"/>
                <a:chExt cx="192" cy="48"/>
              </a:xfrm>
            </p:grpSpPr>
            <p:sp>
              <p:nvSpPr>
                <p:cNvPr id="105571" name="Line 692">
                  <a:extLst>
                    <a:ext uri="{FF2B5EF4-FFF2-40B4-BE49-F238E27FC236}">
                      <a16:creationId xmlns:a16="http://schemas.microsoft.com/office/drawing/2014/main" id="{09B32A5B-AC75-4EC7-92EF-C79756EBFA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3360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72" name="Line 693">
                  <a:extLst>
                    <a:ext uri="{FF2B5EF4-FFF2-40B4-BE49-F238E27FC236}">
                      <a16:creationId xmlns:a16="http://schemas.microsoft.com/office/drawing/2014/main" id="{8AC270A3-12B7-44EE-8F64-808E6FC02A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340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5498" name="Line 694">
              <a:extLst>
                <a:ext uri="{FF2B5EF4-FFF2-40B4-BE49-F238E27FC236}">
                  <a16:creationId xmlns:a16="http://schemas.microsoft.com/office/drawing/2014/main" id="{717F95E6-63C4-4401-B149-36FB0510B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248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Line 695">
              <a:extLst>
                <a:ext uri="{FF2B5EF4-FFF2-40B4-BE49-F238E27FC236}">
                  <a16:creationId xmlns:a16="http://schemas.microsoft.com/office/drawing/2014/main" id="{3BE1C166-103E-4844-8119-F66D3756B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49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0" name="Line 696">
              <a:extLst>
                <a:ext uri="{FF2B5EF4-FFF2-40B4-BE49-F238E27FC236}">
                  <a16:creationId xmlns:a16="http://schemas.microsoft.com/office/drawing/2014/main" id="{23EA352E-828E-4C58-A191-94D8D0833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2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1" name="Line 697">
              <a:extLst>
                <a:ext uri="{FF2B5EF4-FFF2-40B4-BE49-F238E27FC236}">
                  <a16:creationId xmlns:a16="http://schemas.microsoft.com/office/drawing/2014/main" id="{EC36EC14-A7BD-4AFD-B670-768DE440F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20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2" name="Text Box 698">
              <a:extLst>
                <a:ext uri="{FF2B5EF4-FFF2-40B4-BE49-F238E27FC236}">
                  <a16:creationId xmlns:a16="http://schemas.microsoft.com/office/drawing/2014/main" id="{D1FBA27D-E5A4-4F6B-ADCA-192273E90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7" y="1483"/>
              <a:ext cx="380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03" name="Text Box 699">
              <a:extLst>
                <a:ext uri="{FF2B5EF4-FFF2-40B4-BE49-F238E27FC236}">
                  <a16:creationId xmlns:a16="http://schemas.microsoft.com/office/drawing/2014/main" id="{0EED29DC-42F1-42F3-AC36-A4F3B9C57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0" y="1488"/>
              <a:ext cx="26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04" name="Text Box 700">
              <a:extLst>
                <a:ext uri="{FF2B5EF4-FFF2-40B4-BE49-F238E27FC236}">
                  <a16:creationId xmlns:a16="http://schemas.microsoft.com/office/drawing/2014/main" id="{3BFE0C9A-4568-40AF-92B5-C4EB8A53E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1602"/>
              <a:ext cx="421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Q</a:t>
              </a:r>
              <a:r>
                <a: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105505" name="Text Box 701">
              <a:extLst>
                <a:ext uri="{FF2B5EF4-FFF2-40B4-BE49-F238E27FC236}">
                  <a16:creationId xmlns:a16="http://schemas.microsoft.com/office/drawing/2014/main" id="{56A0878E-57C0-4DB7-9F96-CF0BF1F87E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969"/>
              <a:ext cx="37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5506" name="Text Box 702">
              <a:extLst>
                <a:ext uri="{FF2B5EF4-FFF2-40B4-BE49-F238E27FC236}">
                  <a16:creationId xmlns:a16="http://schemas.microsoft.com/office/drawing/2014/main" id="{1C165E1E-D1EC-4E99-9D2A-86F4B3D75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969"/>
              <a:ext cx="37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5507" name="Text Box 703">
              <a:extLst>
                <a:ext uri="{FF2B5EF4-FFF2-40B4-BE49-F238E27FC236}">
                  <a16:creationId xmlns:a16="http://schemas.microsoft.com/office/drawing/2014/main" id="{A4BCDC73-F210-4F4C-A31B-2C21AC50E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728"/>
              <a:ext cx="30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Q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08" name="Text Box 704">
              <a:extLst>
                <a:ext uri="{FF2B5EF4-FFF2-40B4-BE49-F238E27FC236}">
                  <a16:creationId xmlns:a16="http://schemas.microsoft.com/office/drawing/2014/main" id="{2F89E506-113C-4DB1-8845-C5FFBB72E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776"/>
              <a:ext cx="299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09" name="Text Box 705">
              <a:extLst>
                <a:ext uri="{FF2B5EF4-FFF2-40B4-BE49-F238E27FC236}">
                  <a16:creationId xmlns:a16="http://schemas.microsoft.com/office/drawing/2014/main" id="{F6A4AF46-1371-4E74-8E8F-BB0F23D74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401"/>
              <a:ext cx="37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5510" name="Text Box 706">
              <a:extLst>
                <a:ext uri="{FF2B5EF4-FFF2-40B4-BE49-F238E27FC236}">
                  <a16:creationId xmlns:a16="http://schemas.microsoft.com/office/drawing/2014/main" id="{51B097BD-D596-402F-A16C-39AB5B731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3" y="1483"/>
              <a:ext cx="37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05511" name="Text Box 707">
              <a:extLst>
                <a:ext uri="{FF2B5EF4-FFF2-40B4-BE49-F238E27FC236}">
                  <a16:creationId xmlns:a16="http://schemas.microsoft.com/office/drawing/2014/main" id="{2A05FEBC-ECA2-4056-B33F-D19D857A2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6" y="1124"/>
              <a:ext cx="37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5512" name="Text Box 708">
              <a:extLst>
                <a:ext uri="{FF2B5EF4-FFF2-40B4-BE49-F238E27FC236}">
                  <a16:creationId xmlns:a16="http://schemas.microsoft.com/office/drawing/2014/main" id="{9F19A3F5-7EE2-4C91-AC9A-594ECA65D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152"/>
              <a:ext cx="37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05513" name="Text Box 709">
              <a:extLst>
                <a:ext uri="{FF2B5EF4-FFF2-40B4-BE49-F238E27FC236}">
                  <a16:creationId xmlns:a16="http://schemas.microsoft.com/office/drawing/2014/main" id="{92676573-0FE1-425D-8DA9-15528D9D9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535"/>
              <a:ext cx="37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105514" name="Text Box 710">
              <a:extLst>
                <a:ext uri="{FF2B5EF4-FFF2-40B4-BE49-F238E27FC236}">
                  <a16:creationId xmlns:a16="http://schemas.microsoft.com/office/drawing/2014/main" id="{CA1BF974-B7A9-42D0-A2CB-DB894CA85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1" y="2401"/>
              <a:ext cx="37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grpSp>
          <p:nvGrpSpPr>
            <p:cNvPr id="105515" name="Group 711">
              <a:extLst>
                <a:ext uri="{FF2B5EF4-FFF2-40B4-BE49-F238E27FC236}">
                  <a16:creationId xmlns:a16="http://schemas.microsoft.com/office/drawing/2014/main" id="{B992148E-CBAD-480A-9DE9-6567370C2F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977"/>
              <a:ext cx="1824" cy="836"/>
              <a:chOff x="672" y="2977"/>
              <a:chExt cx="1824" cy="836"/>
            </a:xfrm>
          </p:grpSpPr>
          <p:sp>
            <p:nvSpPr>
              <p:cNvPr id="105542" name="Rectangle 712">
                <a:extLst>
                  <a:ext uri="{FF2B5EF4-FFF2-40B4-BE49-F238E27FC236}">
                    <a16:creationId xmlns:a16="http://schemas.microsoft.com/office/drawing/2014/main" id="{16DE2F65-7F42-4469-97E1-96BB10E24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41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43" name="Rectangle 713">
                <a:extLst>
                  <a:ext uri="{FF2B5EF4-FFF2-40B4-BE49-F238E27FC236}">
                    <a16:creationId xmlns:a16="http://schemas.microsoft.com/office/drawing/2014/main" id="{D0F18A1D-155C-4A61-B2AE-405CA7D3D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504"/>
                <a:ext cx="41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44" name="Rectangle 714">
                <a:extLst>
                  <a:ext uri="{FF2B5EF4-FFF2-40B4-BE49-F238E27FC236}">
                    <a16:creationId xmlns:a16="http://schemas.microsoft.com/office/drawing/2014/main" id="{8F50CF14-1BBD-447F-9A21-CC8674C6E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4" y="3048"/>
                <a:ext cx="42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45" name="Rectangle 715">
                <a:extLst>
                  <a:ext uri="{FF2B5EF4-FFF2-40B4-BE49-F238E27FC236}">
                    <a16:creationId xmlns:a16="http://schemas.microsoft.com/office/drawing/2014/main" id="{E0259F07-4442-4F48-9B06-53A1589F3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41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46" name="Text Box 716">
                <a:extLst>
                  <a:ext uri="{FF2B5EF4-FFF2-40B4-BE49-F238E27FC236}">
                    <a16:creationId xmlns:a16="http://schemas.microsoft.com/office/drawing/2014/main" id="{712865C5-017F-4D43-B7C7-9FE1CD5ECD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515"/>
                <a:ext cx="458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!clk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47" name="Line 717">
                <a:extLst>
                  <a:ext uri="{FF2B5EF4-FFF2-40B4-BE49-F238E27FC236}">
                    <a16:creationId xmlns:a16="http://schemas.microsoft.com/office/drawing/2014/main" id="{A4993B2E-3DF6-4204-A898-5E682F672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4" y="3288"/>
                <a:ext cx="3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48" name="Line 718">
                <a:extLst>
                  <a:ext uri="{FF2B5EF4-FFF2-40B4-BE49-F238E27FC236}">
                    <a16:creationId xmlns:a16="http://schemas.microsoft.com/office/drawing/2014/main" id="{3A5A6CCB-D908-42B8-A531-616316F0E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5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49" name="Line 719">
                <a:extLst>
                  <a:ext uri="{FF2B5EF4-FFF2-40B4-BE49-F238E27FC236}">
                    <a16:creationId xmlns:a16="http://schemas.microsoft.com/office/drawing/2014/main" id="{FC2E786E-012A-4EB7-9622-F27DEC80B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4" y="303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0" name="Line 720">
                <a:extLst>
                  <a:ext uri="{FF2B5EF4-FFF2-40B4-BE49-F238E27FC236}">
                    <a16:creationId xmlns:a16="http://schemas.microsoft.com/office/drawing/2014/main" id="{E9BF5D92-2C74-4EF7-80F8-4C8717A67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28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1" name="Line 721">
                <a:extLst>
                  <a:ext uri="{FF2B5EF4-FFF2-40B4-BE49-F238E27FC236}">
                    <a16:creationId xmlns:a16="http://schemas.microsoft.com/office/drawing/2014/main" id="{ACCEEF72-50D7-4769-940F-91BA7F4EDE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16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2" name="Line 722">
                <a:extLst>
                  <a:ext uri="{FF2B5EF4-FFF2-40B4-BE49-F238E27FC236}">
                    <a16:creationId xmlns:a16="http://schemas.microsoft.com/office/drawing/2014/main" id="{DDFBE53C-9C2A-491C-8864-3C6613A1E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4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3" name="Line 723">
                <a:extLst>
                  <a:ext uri="{FF2B5EF4-FFF2-40B4-BE49-F238E27FC236}">
                    <a16:creationId xmlns:a16="http://schemas.microsoft.com/office/drawing/2014/main" id="{42B2ED38-D51A-45BD-90A5-A0D5B464B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5" y="304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4" name="Line 724">
                <a:extLst>
                  <a:ext uri="{FF2B5EF4-FFF2-40B4-BE49-F238E27FC236}">
                    <a16:creationId xmlns:a16="http://schemas.microsoft.com/office/drawing/2014/main" id="{EDA56A8E-5289-4EB0-81F1-7AF3528CF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6" y="304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5" name="Line 725">
                <a:extLst>
                  <a:ext uri="{FF2B5EF4-FFF2-40B4-BE49-F238E27FC236}">
                    <a16:creationId xmlns:a16="http://schemas.microsoft.com/office/drawing/2014/main" id="{239D815D-CD2C-4D50-AD97-326CA2AC9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328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6" name="Line 726">
                <a:extLst>
                  <a:ext uri="{FF2B5EF4-FFF2-40B4-BE49-F238E27FC236}">
                    <a16:creationId xmlns:a16="http://schemas.microsoft.com/office/drawing/2014/main" id="{2C2194F9-6A15-4A7A-8B0F-6FE13DFF56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5" y="352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7" name="Line 727">
                <a:extLst>
                  <a:ext uri="{FF2B5EF4-FFF2-40B4-BE49-F238E27FC236}">
                    <a16:creationId xmlns:a16="http://schemas.microsoft.com/office/drawing/2014/main" id="{BB343AB7-0618-48F7-9A62-5DA056787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77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8" name="Line 728">
                <a:extLst>
                  <a:ext uri="{FF2B5EF4-FFF2-40B4-BE49-F238E27FC236}">
                    <a16:creationId xmlns:a16="http://schemas.microsoft.com/office/drawing/2014/main" id="{4E7063BA-3497-4BDE-98B0-11101BD76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25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9" name="Line 729">
                <a:extLst>
                  <a:ext uri="{FF2B5EF4-FFF2-40B4-BE49-F238E27FC236}">
                    <a16:creationId xmlns:a16="http://schemas.microsoft.com/office/drawing/2014/main" id="{E077F586-1EAE-482C-BE37-ECFFF47156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25" y="352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0" name="Line 730">
                <a:extLst>
                  <a:ext uri="{FF2B5EF4-FFF2-40B4-BE49-F238E27FC236}">
                    <a16:creationId xmlns:a16="http://schemas.microsoft.com/office/drawing/2014/main" id="{3E2920BD-F2B9-459C-B3A2-654A5A7367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57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1" name="Line 731">
                <a:extLst>
                  <a:ext uri="{FF2B5EF4-FFF2-40B4-BE49-F238E27FC236}">
                    <a16:creationId xmlns:a16="http://schemas.microsoft.com/office/drawing/2014/main" id="{CD690720-B6C8-49F5-AA34-CCB59ACAE0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06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2" name="Line 732">
                <a:extLst>
                  <a:ext uri="{FF2B5EF4-FFF2-40B4-BE49-F238E27FC236}">
                    <a16:creationId xmlns:a16="http://schemas.microsoft.com/office/drawing/2014/main" id="{BC86D46F-7058-4687-B2F0-B850E17CE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77" y="376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3" name="Line 733">
                <a:extLst>
                  <a:ext uri="{FF2B5EF4-FFF2-40B4-BE49-F238E27FC236}">
                    <a16:creationId xmlns:a16="http://schemas.microsoft.com/office/drawing/2014/main" id="{C5F1B589-4411-4B81-B282-CCCA06299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7" y="376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4" name="Line 734">
                <a:extLst>
                  <a:ext uri="{FF2B5EF4-FFF2-40B4-BE49-F238E27FC236}">
                    <a16:creationId xmlns:a16="http://schemas.microsoft.com/office/drawing/2014/main" id="{1C9B8D95-F54F-42A0-A88C-460103526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6" y="3528"/>
                <a:ext cx="2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5" name="Text Box 735">
                <a:extLst>
                  <a:ext uri="{FF2B5EF4-FFF2-40B4-BE49-F238E27FC236}">
                    <a16:creationId xmlns:a16="http://schemas.microsoft.com/office/drawing/2014/main" id="{2C8137E8-3BC9-405C-84CC-886ABA1BCE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3" y="2977"/>
                <a:ext cx="402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105516" name="AutoShape 736">
              <a:extLst>
                <a:ext uri="{FF2B5EF4-FFF2-40B4-BE49-F238E27FC236}">
                  <a16:creationId xmlns:a16="http://schemas.microsoft.com/office/drawing/2014/main" id="{D9A949B5-9162-4576-9C92-8AF53FAF4060}"/>
                </a:ext>
              </a:extLst>
            </p:cNvPr>
            <p:cNvCxnSpPr>
              <a:cxnSpLocks noChangeShapeType="1"/>
              <a:stCxn id="105511" idx="3"/>
            </p:cNvCxnSpPr>
            <p:nvPr/>
          </p:nvCxnSpPr>
          <p:spPr bwMode="auto">
            <a:xfrm>
              <a:off x="2425" y="1240"/>
              <a:ext cx="1439" cy="1180"/>
            </a:xfrm>
            <a:prstGeom prst="curvedConnector3">
              <a:avLst>
                <a:gd name="adj1" fmla="val 37875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5517" name="Group 737">
              <a:extLst>
                <a:ext uri="{FF2B5EF4-FFF2-40B4-BE49-F238E27FC236}">
                  <a16:creationId xmlns:a16="http://schemas.microsoft.com/office/drawing/2014/main" id="{11064533-814E-40BF-ADCF-95D16A605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977"/>
              <a:ext cx="1920" cy="776"/>
              <a:chOff x="2880" y="3001"/>
              <a:chExt cx="1920" cy="776"/>
            </a:xfrm>
          </p:grpSpPr>
          <p:sp>
            <p:nvSpPr>
              <p:cNvPr id="105518" name="Rectangle 738">
                <a:extLst>
                  <a:ext uri="{FF2B5EF4-FFF2-40B4-BE49-F238E27FC236}">
                    <a16:creationId xmlns:a16="http://schemas.microsoft.com/office/drawing/2014/main" id="{7E8C3A1C-6376-44D0-831A-6B3FA1ABA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3048"/>
                <a:ext cx="42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19" name="Rectangle 739">
                <a:extLst>
                  <a:ext uri="{FF2B5EF4-FFF2-40B4-BE49-F238E27FC236}">
                    <a16:creationId xmlns:a16="http://schemas.microsoft.com/office/drawing/2014/main" id="{E8FA218C-AE2F-4E75-A497-B04C9C506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3048"/>
                <a:ext cx="41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20" name="Text Box 740">
                <a:extLst>
                  <a:ext uri="{FF2B5EF4-FFF2-40B4-BE49-F238E27FC236}">
                    <a16:creationId xmlns:a16="http://schemas.microsoft.com/office/drawing/2014/main" id="{95615F34-0030-4DE4-A5B4-7309C4EA04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3479"/>
                <a:ext cx="458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!clk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21" name="Line 741">
                <a:extLst>
                  <a:ext uri="{FF2B5EF4-FFF2-40B4-BE49-F238E27FC236}">
                    <a16:creationId xmlns:a16="http://schemas.microsoft.com/office/drawing/2014/main" id="{5CC22E19-8529-40EE-B045-011AAF0E8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8" y="3288"/>
                <a:ext cx="3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2" name="Line 742">
                <a:extLst>
                  <a:ext uri="{FF2B5EF4-FFF2-40B4-BE49-F238E27FC236}">
                    <a16:creationId xmlns:a16="http://schemas.microsoft.com/office/drawing/2014/main" id="{25A50CC2-A8E9-4591-951D-5046CEAF7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9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3" name="Line 743">
                <a:extLst>
                  <a:ext uri="{FF2B5EF4-FFF2-40B4-BE49-F238E27FC236}">
                    <a16:creationId xmlns:a16="http://schemas.microsoft.com/office/drawing/2014/main" id="{8E9B6036-F9CC-47AE-BEF1-07F559758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4" name="Line 744">
                <a:extLst>
                  <a:ext uri="{FF2B5EF4-FFF2-40B4-BE49-F238E27FC236}">
                    <a16:creationId xmlns:a16="http://schemas.microsoft.com/office/drawing/2014/main" id="{39173586-CA46-4629-9DD1-6BFBBE1AF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328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5" name="Line 745">
                <a:extLst>
                  <a:ext uri="{FF2B5EF4-FFF2-40B4-BE49-F238E27FC236}">
                    <a16:creationId xmlns:a16="http://schemas.microsoft.com/office/drawing/2014/main" id="{78B3B75F-C24D-40DA-A5F3-339767527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0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6" name="Line 746">
                <a:extLst>
                  <a:ext uri="{FF2B5EF4-FFF2-40B4-BE49-F238E27FC236}">
                    <a16:creationId xmlns:a16="http://schemas.microsoft.com/office/drawing/2014/main" id="{69676BB5-077B-4D3F-93AB-EA2FF87ED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8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7" name="Line 747">
                <a:extLst>
                  <a:ext uri="{FF2B5EF4-FFF2-40B4-BE49-F238E27FC236}">
                    <a16:creationId xmlns:a16="http://schemas.microsoft.com/office/drawing/2014/main" id="{69F516C8-9FCA-4B27-A6A2-4EB0DD2FF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9" y="304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8" name="Line 748">
                <a:extLst>
                  <a:ext uri="{FF2B5EF4-FFF2-40B4-BE49-F238E27FC236}">
                    <a16:creationId xmlns:a16="http://schemas.microsoft.com/office/drawing/2014/main" id="{53974FA9-E86F-4205-8D9D-1C33D9E47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0" y="304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9" name="Line 749">
                <a:extLst>
                  <a:ext uri="{FF2B5EF4-FFF2-40B4-BE49-F238E27FC236}">
                    <a16:creationId xmlns:a16="http://schemas.microsoft.com/office/drawing/2014/main" id="{4157CE1C-7FEA-439F-A49B-6FDF424F9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8" y="328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0" name="Line 750">
                <a:extLst>
                  <a:ext uri="{FF2B5EF4-FFF2-40B4-BE49-F238E27FC236}">
                    <a16:creationId xmlns:a16="http://schemas.microsoft.com/office/drawing/2014/main" id="{64948E94-3A2C-4556-9307-19AB5592E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53" y="352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1" name="Line 751">
                <a:extLst>
                  <a:ext uri="{FF2B5EF4-FFF2-40B4-BE49-F238E27FC236}">
                    <a16:creationId xmlns:a16="http://schemas.microsoft.com/office/drawing/2014/main" id="{552F918D-4CC4-4F74-B114-36A8942DC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85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2" name="Line 752">
                <a:extLst>
                  <a:ext uri="{FF2B5EF4-FFF2-40B4-BE49-F238E27FC236}">
                    <a16:creationId xmlns:a16="http://schemas.microsoft.com/office/drawing/2014/main" id="{BE51431C-6A5E-40C3-A346-EBD8DBE11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3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3" name="Line 753">
                <a:extLst>
                  <a:ext uri="{FF2B5EF4-FFF2-40B4-BE49-F238E27FC236}">
                    <a16:creationId xmlns:a16="http://schemas.microsoft.com/office/drawing/2014/main" id="{14E9B1E8-7AA2-478E-8CF1-59E55B681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3" y="352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4" name="Line 754">
                <a:extLst>
                  <a:ext uri="{FF2B5EF4-FFF2-40B4-BE49-F238E27FC236}">
                    <a16:creationId xmlns:a16="http://schemas.microsoft.com/office/drawing/2014/main" id="{70F20A58-B2D7-42DB-9315-857FAA58A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65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5" name="Line 755">
                <a:extLst>
                  <a:ext uri="{FF2B5EF4-FFF2-40B4-BE49-F238E27FC236}">
                    <a16:creationId xmlns:a16="http://schemas.microsoft.com/office/drawing/2014/main" id="{0148527D-BA4A-4C4E-958E-7650B88D3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14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6" name="Line 756">
                <a:extLst>
                  <a:ext uri="{FF2B5EF4-FFF2-40B4-BE49-F238E27FC236}">
                    <a16:creationId xmlns:a16="http://schemas.microsoft.com/office/drawing/2014/main" id="{714FF96C-EF32-4D96-94BD-C20F02AE7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85" y="376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7" name="Line 757">
                <a:extLst>
                  <a:ext uri="{FF2B5EF4-FFF2-40B4-BE49-F238E27FC236}">
                    <a16:creationId xmlns:a16="http://schemas.microsoft.com/office/drawing/2014/main" id="{12AFEC2B-AF4C-4202-80AF-F15CF53F4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65" y="376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8" name="Line 758">
                <a:extLst>
                  <a:ext uri="{FF2B5EF4-FFF2-40B4-BE49-F238E27FC236}">
                    <a16:creationId xmlns:a16="http://schemas.microsoft.com/office/drawing/2014/main" id="{C471430A-40C8-4A7F-B311-95379EF1B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4" y="3528"/>
                <a:ext cx="2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9" name="Text Box 759">
                <a:extLst>
                  <a:ext uri="{FF2B5EF4-FFF2-40B4-BE49-F238E27FC236}">
                    <a16:creationId xmlns:a16="http://schemas.microsoft.com/office/drawing/2014/main" id="{7871DDD4-47A5-4798-B204-22586136B9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1" y="3001"/>
                <a:ext cx="402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40" name="Rectangle 760">
                <a:extLst>
                  <a:ext uri="{FF2B5EF4-FFF2-40B4-BE49-F238E27FC236}">
                    <a16:creationId xmlns:a16="http://schemas.microsoft.com/office/drawing/2014/main" id="{27C98E35-E350-4AEB-9AD6-374BA1021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3504"/>
                <a:ext cx="41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41" name="Rectangle 761">
                <a:extLst>
                  <a:ext uri="{FF2B5EF4-FFF2-40B4-BE49-F238E27FC236}">
                    <a16:creationId xmlns:a16="http://schemas.microsoft.com/office/drawing/2014/main" id="{043AD5BB-D9CA-4B30-AF4C-DB8C903DF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3504"/>
                <a:ext cx="41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2">
            <a:extLst>
              <a:ext uri="{FF2B5EF4-FFF2-40B4-BE49-F238E27FC236}">
                <a16:creationId xmlns:a16="http://schemas.microsoft.com/office/drawing/2014/main" id="{89361BD6-9FD8-4ADD-A5FC-7938AFB7B8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6499" name="Rectangle 13">
            <a:extLst>
              <a:ext uri="{FF2B5EF4-FFF2-40B4-BE49-F238E27FC236}">
                <a16:creationId xmlns:a16="http://schemas.microsoft.com/office/drawing/2014/main" id="{2004CDBF-7CE5-4784-AC94-E3185A1D0E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80D48F1-E029-4CD6-A670-28A2773AD08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6500" name="AutoShape 2">
            <a:extLst>
              <a:ext uri="{FF2B5EF4-FFF2-40B4-BE49-F238E27FC236}">
                <a16:creationId xmlns:a16="http://schemas.microsoft.com/office/drawing/2014/main" id="{52C032D7-A349-4683-B27C-1AB2FE187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NORA </a:t>
            </a:r>
            <a:r>
              <a:rPr lang="el-GR" altLang="el-GR"/>
              <a:t>1-1</a:t>
            </a:r>
            <a:r>
              <a:rPr lang="en-US" altLang="el-GR"/>
              <a:t> Overlap</a:t>
            </a:r>
            <a:endParaRPr lang="el-GR" altLang="el-GR"/>
          </a:p>
        </p:txBody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4D42BA32-0DAE-4679-BDDF-D84BF8065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  <p:grpSp>
        <p:nvGrpSpPr>
          <p:cNvPr id="106502" name="Group 152">
            <a:extLst>
              <a:ext uri="{FF2B5EF4-FFF2-40B4-BE49-F238E27FC236}">
                <a16:creationId xmlns:a16="http://schemas.microsoft.com/office/drawing/2014/main" id="{FD7A20F3-9E07-45CA-88EA-97950CE7B1A4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6705600" cy="4419600"/>
            <a:chOff x="624" y="624"/>
            <a:chExt cx="4224" cy="2784"/>
          </a:xfrm>
        </p:grpSpPr>
        <p:grpSp>
          <p:nvGrpSpPr>
            <p:cNvPr id="106503" name="Group 153">
              <a:extLst>
                <a:ext uri="{FF2B5EF4-FFF2-40B4-BE49-F238E27FC236}">
                  <a16:creationId xmlns:a16="http://schemas.microsoft.com/office/drawing/2014/main" id="{415BA07F-C0AF-4574-91D9-76E858AFD2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624"/>
              <a:ext cx="384" cy="480"/>
              <a:chOff x="1200" y="1440"/>
              <a:chExt cx="384" cy="480"/>
            </a:xfrm>
          </p:grpSpPr>
          <p:sp>
            <p:nvSpPr>
              <p:cNvPr id="106642" name="Line 154">
                <a:extLst>
                  <a:ext uri="{FF2B5EF4-FFF2-40B4-BE49-F238E27FC236}">
                    <a16:creationId xmlns:a16="http://schemas.microsoft.com/office/drawing/2014/main" id="{A0128D2C-13A6-478D-8282-67B94E7C8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44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43" name="Line 155">
                <a:extLst>
                  <a:ext uri="{FF2B5EF4-FFF2-40B4-BE49-F238E27FC236}">
                    <a16:creationId xmlns:a16="http://schemas.microsoft.com/office/drawing/2014/main" id="{49CD388F-8063-456E-8009-F056643EF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44" name="Line 156">
                <a:extLst>
                  <a:ext uri="{FF2B5EF4-FFF2-40B4-BE49-F238E27FC236}">
                    <a16:creationId xmlns:a16="http://schemas.microsoft.com/office/drawing/2014/main" id="{F3B2484B-2E66-435E-930A-F1340EA66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45" name="Line 157">
                <a:extLst>
                  <a:ext uri="{FF2B5EF4-FFF2-40B4-BE49-F238E27FC236}">
                    <a16:creationId xmlns:a16="http://schemas.microsoft.com/office/drawing/2014/main" id="{2EEB25B9-6242-4119-9C95-26E7B86F7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46" name="Oval 158">
                <a:extLst>
                  <a:ext uri="{FF2B5EF4-FFF2-40B4-BE49-F238E27FC236}">
                    <a16:creationId xmlns:a16="http://schemas.microsoft.com/office/drawing/2014/main" id="{11325B90-BF79-44C4-A1E4-6207A4273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647" name="Line 159">
                <a:extLst>
                  <a:ext uri="{FF2B5EF4-FFF2-40B4-BE49-F238E27FC236}">
                    <a16:creationId xmlns:a16="http://schemas.microsoft.com/office/drawing/2014/main" id="{3837F5B8-0F0F-4976-B4B6-887C4532E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48" name="Line 160">
                <a:extLst>
                  <a:ext uri="{FF2B5EF4-FFF2-40B4-BE49-F238E27FC236}">
                    <a16:creationId xmlns:a16="http://schemas.microsoft.com/office/drawing/2014/main" id="{44649E28-B9E5-4B47-B906-839272873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49" name="Line 161">
                <a:extLst>
                  <a:ext uri="{FF2B5EF4-FFF2-40B4-BE49-F238E27FC236}">
                    <a16:creationId xmlns:a16="http://schemas.microsoft.com/office/drawing/2014/main" id="{00D6C7A9-289E-4EBD-A9AA-E7FC2CD3D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504" name="Group 162">
              <a:extLst>
                <a:ext uri="{FF2B5EF4-FFF2-40B4-BE49-F238E27FC236}">
                  <a16:creationId xmlns:a16="http://schemas.microsoft.com/office/drawing/2014/main" id="{3C652C29-730A-4415-B1FC-FFB043163C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352"/>
              <a:ext cx="192" cy="48"/>
              <a:chOff x="1536" y="3360"/>
              <a:chExt cx="192" cy="48"/>
            </a:xfrm>
          </p:grpSpPr>
          <p:sp>
            <p:nvSpPr>
              <p:cNvPr id="106640" name="Line 163">
                <a:extLst>
                  <a:ext uri="{FF2B5EF4-FFF2-40B4-BE49-F238E27FC236}">
                    <a16:creationId xmlns:a16="http://schemas.microsoft.com/office/drawing/2014/main" id="{4655C4A6-ADCC-4FF5-859A-CEE72E124F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41" name="Line 164">
                <a:extLst>
                  <a:ext uri="{FF2B5EF4-FFF2-40B4-BE49-F238E27FC236}">
                    <a16:creationId xmlns:a16="http://schemas.microsoft.com/office/drawing/2014/main" id="{FDA9A35B-85FC-47D4-8C8C-F4B8375DF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40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505" name="Line 165">
              <a:extLst>
                <a:ext uri="{FF2B5EF4-FFF2-40B4-BE49-F238E27FC236}">
                  <a16:creationId xmlns:a16="http://schemas.microsoft.com/office/drawing/2014/main" id="{1DA31941-E509-46DD-AD01-2124C88D6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62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506" name="Group 166">
              <a:extLst>
                <a:ext uri="{FF2B5EF4-FFF2-40B4-BE49-F238E27FC236}">
                  <a16:creationId xmlns:a16="http://schemas.microsoft.com/office/drawing/2014/main" id="{7198C83C-4A24-4B2C-95C7-D4A97EAFEB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872"/>
              <a:ext cx="384" cy="480"/>
              <a:chOff x="1248" y="2688"/>
              <a:chExt cx="384" cy="480"/>
            </a:xfrm>
          </p:grpSpPr>
          <p:sp>
            <p:nvSpPr>
              <p:cNvPr id="106633" name="Line 167">
                <a:extLst>
                  <a:ext uri="{FF2B5EF4-FFF2-40B4-BE49-F238E27FC236}">
                    <a16:creationId xmlns:a16="http://schemas.microsoft.com/office/drawing/2014/main" id="{437E8E8B-6412-4A0F-9AD3-D296E11B2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34" name="Line 168">
                <a:extLst>
                  <a:ext uri="{FF2B5EF4-FFF2-40B4-BE49-F238E27FC236}">
                    <a16:creationId xmlns:a16="http://schemas.microsoft.com/office/drawing/2014/main" id="{DC25B8E6-ED1A-4189-B254-BC6F582E3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35" name="Line 169">
                <a:extLst>
                  <a:ext uri="{FF2B5EF4-FFF2-40B4-BE49-F238E27FC236}">
                    <a16:creationId xmlns:a16="http://schemas.microsoft.com/office/drawing/2014/main" id="{B6736351-D975-4B9F-BB7B-C35832021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36" name="Line 170">
                <a:extLst>
                  <a:ext uri="{FF2B5EF4-FFF2-40B4-BE49-F238E27FC236}">
                    <a16:creationId xmlns:a16="http://schemas.microsoft.com/office/drawing/2014/main" id="{38A482B8-823A-449A-B600-45F809460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37" name="Line 171">
                <a:extLst>
                  <a:ext uri="{FF2B5EF4-FFF2-40B4-BE49-F238E27FC236}">
                    <a16:creationId xmlns:a16="http://schemas.microsoft.com/office/drawing/2014/main" id="{DD5CB9D9-2703-4AA4-A7D0-097CA182A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38" name="Line 172">
                <a:extLst>
                  <a:ext uri="{FF2B5EF4-FFF2-40B4-BE49-F238E27FC236}">
                    <a16:creationId xmlns:a16="http://schemas.microsoft.com/office/drawing/2014/main" id="{5E4B86DE-E5E5-427F-B97A-B11C6A91C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0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39" name="Line 173">
                <a:extLst>
                  <a:ext uri="{FF2B5EF4-FFF2-40B4-BE49-F238E27FC236}">
                    <a16:creationId xmlns:a16="http://schemas.microsoft.com/office/drawing/2014/main" id="{8C7E79FD-5240-45CC-9A41-0B97B92CEB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02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507" name="Group 174">
              <a:extLst>
                <a:ext uri="{FF2B5EF4-FFF2-40B4-BE49-F238E27FC236}">
                  <a16:creationId xmlns:a16="http://schemas.microsoft.com/office/drawing/2014/main" id="{96FD4DC3-FFE8-41A3-A4B6-AF0A663033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624"/>
              <a:ext cx="384" cy="480"/>
              <a:chOff x="1200" y="1440"/>
              <a:chExt cx="384" cy="480"/>
            </a:xfrm>
          </p:grpSpPr>
          <p:sp>
            <p:nvSpPr>
              <p:cNvPr id="106625" name="Line 175">
                <a:extLst>
                  <a:ext uri="{FF2B5EF4-FFF2-40B4-BE49-F238E27FC236}">
                    <a16:creationId xmlns:a16="http://schemas.microsoft.com/office/drawing/2014/main" id="{C9431B90-26EE-448D-A2B3-3AD2C8B723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44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26" name="Line 176">
                <a:extLst>
                  <a:ext uri="{FF2B5EF4-FFF2-40B4-BE49-F238E27FC236}">
                    <a16:creationId xmlns:a16="http://schemas.microsoft.com/office/drawing/2014/main" id="{3C6AD0AA-1BE2-47F3-A724-0A707BBB92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27" name="Line 177">
                <a:extLst>
                  <a:ext uri="{FF2B5EF4-FFF2-40B4-BE49-F238E27FC236}">
                    <a16:creationId xmlns:a16="http://schemas.microsoft.com/office/drawing/2014/main" id="{554D5F3E-7803-469F-9B29-C24E6F655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28" name="Line 178">
                <a:extLst>
                  <a:ext uri="{FF2B5EF4-FFF2-40B4-BE49-F238E27FC236}">
                    <a16:creationId xmlns:a16="http://schemas.microsoft.com/office/drawing/2014/main" id="{20616F2B-8DEA-4F4B-B9E2-FC6CD7C58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29" name="Oval 179">
                <a:extLst>
                  <a:ext uri="{FF2B5EF4-FFF2-40B4-BE49-F238E27FC236}">
                    <a16:creationId xmlns:a16="http://schemas.microsoft.com/office/drawing/2014/main" id="{6E80C6B1-0B4E-49B3-8946-5140F87C8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630" name="Line 180">
                <a:extLst>
                  <a:ext uri="{FF2B5EF4-FFF2-40B4-BE49-F238E27FC236}">
                    <a16:creationId xmlns:a16="http://schemas.microsoft.com/office/drawing/2014/main" id="{9A8CB561-6EE7-4C4D-A025-0BDFAE2BB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31" name="Line 181">
                <a:extLst>
                  <a:ext uri="{FF2B5EF4-FFF2-40B4-BE49-F238E27FC236}">
                    <a16:creationId xmlns:a16="http://schemas.microsoft.com/office/drawing/2014/main" id="{6E77C6DC-8CB9-47C2-91BB-6D4726461C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32" name="Line 182">
                <a:extLst>
                  <a:ext uri="{FF2B5EF4-FFF2-40B4-BE49-F238E27FC236}">
                    <a16:creationId xmlns:a16="http://schemas.microsoft.com/office/drawing/2014/main" id="{BE6F7F36-CEE8-4F8F-A4F3-963FE57C3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508" name="Group 183">
              <a:extLst>
                <a:ext uri="{FF2B5EF4-FFF2-40B4-BE49-F238E27FC236}">
                  <a16:creationId xmlns:a16="http://schemas.microsoft.com/office/drawing/2014/main" id="{9E88A65A-B29B-4BBA-A3D4-C4393D03DE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352"/>
              <a:ext cx="192" cy="48"/>
              <a:chOff x="1536" y="3360"/>
              <a:chExt cx="192" cy="48"/>
            </a:xfrm>
          </p:grpSpPr>
          <p:sp>
            <p:nvSpPr>
              <p:cNvPr id="106623" name="Line 184">
                <a:extLst>
                  <a:ext uri="{FF2B5EF4-FFF2-40B4-BE49-F238E27FC236}">
                    <a16:creationId xmlns:a16="http://schemas.microsoft.com/office/drawing/2014/main" id="{871D33D5-284A-4DFE-94BE-31A95439C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24" name="Line 185">
                <a:extLst>
                  <a:ext uri="{FF2B5EF4-FFF2-40B4-BE49-F238E27FC236}">
                    <a16:creationId xmlns:a16="http://schemas.microsoft.com/office/drawing/2014/main" id="{3668A165-47FA-4E19-98FD-076AA8D6F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40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509" name="Line 186">
              <a:extLst>
                <a:ext uri="{FF2B5EF4-FFF2-40B4-BE49-F238E27FC236}">
                  <a16:creationId xmlns:a16="http://schemas.microsoft.com/office/drawing/2014/main" id="{312C24C8-7C0D-4909-984A-7062E4175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62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510" name="Group 187">
              <a:extLst>
                <a:ext uri="{FF2B5EF4-FFF2-40B4-BE49-F238E27FC236}">
                  <a16:creationId xmlns:a16="http://schemas.microsoft.com/office/drawing/2014/main" id="{C27F11EF-D96A-4A09-BAE3-A4874E1F9D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872"/>
              <a:ext cx="384" cy="480"/>
              <a:chOff x="1248" y="2688"/>
              <a:chExt cx="384" cy="480"/>
            </a:xfrm>
          </p:grpSpPr>
          <p:sp>
            <p:nvSpPr>
              <p:cNvPr id="106616" name="Line 188">
                <a:extLst>
                  <a:ext uri="{FF2B5EF4-FFF2-40B4-BE49-F238E27FC236}">
                    <a16:creationId xmlns:a16="http://schemas.microsoft.com/office/drawing/2014/main" id="{3095EE31-4E46-4794-BC85-FBBC89851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7" name="Line 189">
                <a:extLst>
                  <a:ext uri="{FF2B5EF4-FFF2-40B4-BE49-F238E27FC236}">
                    <a16:creationId xmlns:a16="http://schemas.microsoft.com/office/drawing/2014/main" id="{4582A279-6927-4521-9464-39DCC1932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8" name="Line 190">
                <a:extLst>
                  <a:ext uri="{FF2B5EF4-FFF2-40B4-BE49-F238E27FC236}">
                    <a16:creationId xmlns:a16="http://schemas.microsoft.com/office/drawing/2014/main" id="{2A3ABD03-5026-471E-AE05-5B590C7B8C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9" name="Line 191">
                <a:extLst>
                  <a:ext uri="{FF2B5EF4-FFF2-40B4-BE49-F238E27FC236}">
                    <a16:creationId xmlns:a16="http://schemas.microsoft.com/office/drawing/2014/main" id="{9D58F84A-91B1-47C4-9EA6-BDE2A5CC7F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20" name="Line 192">
                <a:extLst>
                  <a:ext uri="{FF2B5EF4-FFF2-40B4-BE49-F238E27FC236}">
                    <a16:creationId xmlns:a16="http://schemas.microsoft.com/office/drawing/2014/main" id="{633A244C-5F6D-4611-AC47-23E35DC1B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21" name="Line 193">
                <a:extLst>
                  <a:ext uri="{FF2B5EF4-FFF2-40B4-BE49-F238E27FC236}">
                    <a16:creationId xmlns:a16="http://schemas.microsoft.com/office/drawing/2014/main" id="{0F46FF7A-2776-420B-BC8D-EBC59BB26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0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22" name="Line 194">
                <a:extLst>
                  <a:ext uri="{FF2B5EF4-FFF2-40B4-BE49-F238E27FC236}">
                    <a16:creationId xmlns:a16="http://schemas.microsoft.com/office/drawing/2014/main" id="{43D31A2E-3DD7-4145-9390-FE8EA4137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02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511" name="Line 195">
              <a:extLst>
                <a:ext uri="{FF2B5EF4-FFF2-40B4-BE49-F238E27FC236}">
                  <a16:creationId xmlns:a16="http://schemas.microsoft.com/office/drawing/2014/main" id="{A8CBD7A3-AEE0-4BA9-9385-44323F131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488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512" name="Group 196">
              <a:extLst>
                <a:ext uri="{FF2B5EF4-FFF2-40B4-BE49-F238E27FC236}">
                  <a16:creationId xmlns:a16="http://schemas.microsoft.com/office/drawing/2014/main" id="{3A97BF8E-CD82-41DD-AE76-4C1E69530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488"/>
              <a:ext cx="192" cy="480"/>
              <a:chOff x="1920" y="2112"/>
              <a:chExt cx="192" cy="480"/>
            </a:xfrm>
          </p:grpSpPr>
          <p:sp>
            <p:nvSpPr>
              <p:cNvPr id="106609" name="Line 197">
                <a:extLst>
                  <a:ext uri="{FF2B5EF4-FFF2-40B4-BE49-F238E27FC236}">
                    <a16:creationId xmlns:a16="http://schemas.microsoft.com/office/drawing/2014/main" id="{4045DDA0-05E8-4637-83AC-94153B072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11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0" name="Line 198">
                <a:extLst>
                  <a:ext uri="{FF2B5EF4-FFF2-40B4-BE49-F238E27FC236}">
                    <a16:creationId xmlns:a16="http://schemas.microsoft.com/office/drawing/2014/main" id="{BF8B0938-ADA7-4698-A4C5-CA8263A59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0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1" name="Line 199">
                <a:extLst>
                  <a:ext uri="{FF2B5EF4-FFF2-40B4-BE49-F238E27FC236}">
                    <a16:creationId xmlns:a16="http://schemas.microsoft.com/office/drawing/2014/main" id="{68F26B9B-86BA-44E2-8131-5669D9C1D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2" name="Line 200">
                <a:extLst>
                  <a:ext uri="{FF2B5EF4-FFF2-40B4-BE49-F238E27FC236}">
                    <a16:creationId xmlns:a16="http://schemas.microsoft.com/office/drawing/2014/main" id="{793DD579-074A-4443-8272-CD88B2351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35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613" name="Group 201">
                <a:extLst>
                  <a:ext uri="{FF2B5EF4-FFF2-40B4-BE49-F238E27FC236}">
                    <a16:creationId xmlns:a16="http://schemas.microsoft.com/office/drawing/2014/main" id="{B6EF35DC-CD0C-45E9-9E3A-25F7E3A05B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0" y="2544"/>
                <a:ext cx="192" cy="48"/>
                <a:chOff x="1536" y="3360"/>
                <a:chExt cx="192" cy="48"/>
              </a:xfrm>
            </p:grpSpPr>
            <p:sp>
              <p:nvSpPr>
                <p:cNvPr id="106614" name="Line 202">
                  <a:extLst>
                    <a:ext uri="{FF2B5EF4-FFF2-40B4-BE49-F238E27FC236}">
                      <a16:creationId xmlns:a16="http://schemas.microsoft.com/office/drawing/2014/main" id="{43E83F3E-968B-4A45-8CD8-52EA14281A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3360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15" name="Line 203">
                  <a:extLst>
                    <a:ext uri="{FF2B5EF4-FFF2-40B4-BE49-F238E27FC236}">
                      <a16:creationId xmlns:a16="http://schemas.microsoft.com/office/drawing/2014/main" id="{6EB01FE7-229D-4B53-8969-13E5BEAF6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340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6513" name="Line 204">
              <a:extLst>
                <a:ext uri="{FF2B5EF4-FFF2-40B4-BE49-F238E27FC236}">
                  <a16:creationId xmlns:a16="http://schemas.microsoft.com/office/drawing/2014/main" id="{D8007887-67DC-4FEB-A834-39069C72D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64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4" name="Line 205">
              <a:extLst>
                <a:ext uri="{FF2B5EF4-FFF2-40B4-BE49-F238E27FC236}">
                  <a16:creationId xmlns:a16="http://schemas.microsoft.com/office/drawing/2014/main" id="{DF58854F-8B75-4035-9D04-03430299E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11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5" name="Line 206">
              <a:extLst>
                <a:ext uri="{FF2B5EF4-FFF2-40B4-BE49-F238E27FC236}">
                  <a16:creationId xmlns:a16="http://schemas.microsoft.com/office/drawing/2014/main" id="{6BCE4AC2-F92A-4D7B-A068-6F750F525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6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6" name="Line 207">
              <a:extLst>
                <a:ext uri="{FF2B5EF4-FFF2-40B4-BE49-F238E27FC236}">
                  <a16:creationId xmlns:a16="http://schemas.microsoft.com/office/drawing/2014/main" id="{79ED4DF0-7AAE-40AE-AFF1-8CE45591C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48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517" name="Group 208">
              <a:extLst>
                <a:ext uri="{FF2B5EF4-FFF2-40B4-BE49-F238E27FC236}">
                  <a16:creationId xmlns:a16="http://schemas.microsoft.com/office/drawing/2014/main" id="{1930623E-0386-408E-B092-8F08BF72CF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488"/>
              <a:ext cx="192" cy="480"/>
              <a:chOff x="1920" y="2112"/>
              <a:chExt cx="192" cy="480"/>
            </a:xfrm>
          </p:grpSpPr>
          <p:sp>
            <p:nvSpPr>
              <p:cNvPr id="106602" name="Line 209">
                <a:extLst>
                  <a:ext uri="{FF2B5EF4-FFF2-40B4-BE49-F238E27FC236}">
                    <a16:creationId xmlns:a16="http://schemas.microsoft.com/office/drawing/2014/main" id="{522A557E-6A7C-4CDA-BCD2-69996BDFC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11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03" name="Line 210">
                <a:extLst>
                  <a:ext uri="{FF2B5EF4-FFF2-40B4-BE49-F238E27FC236}">
                    <a16:creationId xmlns:a16="http://schemas.microsoft.com/office/drawing/2014/main" id="{64C852BA-F333-4F6C-A745-09A9CB3DE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0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04" name="Line 211">
                <a:extLst>
                  <a:ext uri="{FF2B5EF4-FFF2-40B4-BE49-F238E27FC236}">
                    <a16:creationId xmlns:a16="http://schemas.microsoft.com/office/drawing/2014/main" id="{3F9CAE47-B906-4354-B236-BDF7481BFC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05" name="Line 212">
                <a:extLst>
                  <a:ext uri="{FF2B5EF4-FFF2-40B4-BE49-F238E27FC236}">
                    <a16:creationId xmlns:a16="http://schemas.microsoft.com/office/drawing/2014/main" id="{238D08E8-C4CA-46F2-BCD7-0A61D0A5C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35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606" name="Group 213">
                <a:extLst>
                  <a:ext uri="{FF2B5EF4-FFF2-40B4-BE49-F238E27FC236}">
                    <a16:creationId xmlns:a16="http://schemas.microsoft.com/office/drawing/2014/main" id="{5B66C68E-206D-4BC1-A8D0-25C351B469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0" y="2544"/>
                <a:ext cx="192" cy="48"/>
                <a:chOff x="1536" y="3360"/>
                <a:chExt cx="192" cy="48"/>
              </a:xfrm>
            </p:grpSpPr>
            <p:sp>
              <p:nvSpPr>
                <p:cNvPr id="106607" name="Line 214">
                  <a:extLst>
                    <a:ext uri="{FF2B5EF4-FFF2-40B4-BE49-F238E27FC236}">
                      <a16:creationId xmlns:a16="http://schemas.microsoft.com/office/drawing/2014/main" id="{1E23EA33-32CB-4E61-9B4A-E6B57A167C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3360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08" name="Line 215">
                  <a:extLst>
                    <a:ext uri="{FF2B5EF4-FFF2-40B4-BE49-F238E27FC236}">
                      <a16:creationId xmlns:a16="http://schemas.microsoft.com/office/drawing/2014/main" id="{71CE77E9-8E34-4C74-9731-FF57F83ABB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340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6518" name="Line 216">
              <a:extLst>
                <a:ext uri="{FF2B5EF4-FFF2-40B4-BE49-F238E27FC236}">
                  <a16:creationId xmlns:a16="http://schemas.microsoft.com/office/drawing/2014/main" id="{7BE38F00-5A5D-4A0D-94C6-950534D99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64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9" name="Line 217">
              <a:extLst>
                <a:ext uri="{FF2B5EF4-FFF2-40B4-BE49-F238E27FC236}">
                  <a16:creationId xmlns:a16="http://schemas.microsoft.com/office/drawing/2014/main" id="{ED2C1346-07B7-4388-AD94-43989F9F0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11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20" name="Line 218">
              <a:extLst>
                <a:ext uri="{FF2B5EF4-FFF2-40B4-BE49-F238E27FC236}">
                  <a16:creationId xmlns:a16="http://schemas.microsoft.com/office/drawing/2014/main" id="{7F37699F-6E3C-48CB-9F1D-4AA062356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6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21" name="Line 219">
              <a:extLst>
                <a:ext uri="{FF2B5EF4-FFF2-40B4-BE49-F238E27FC236}">
                  <a16:creationId xmlns:a16="http://schemas.microsoft.com/office/drawing/2014/main" id="{3F2FF246-2AB0-4BA7-BD2F-971F7A7AE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53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22" name="Text Box 220">
              <a:extLst>
                <a:ext uri="{FF2B5EF4-FFF2-40B4-BE49-F238E27FC236}">
                  <a16:creationId xmlns:a16="http://schemas.microsoft.com/office/drawing/2014/main" id="{60180EFD-A498-4926-ADC9-B7D5B2679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58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523" name="Text Box 221">
              <a:extLst>
                <a:ext uri="{FF2B5EF4-FFF2-40B4-BE49-F238E27FC236}">
                  <a16:creationId xmlns:a16="http://schemas.microsoft.com/office/drawing/2014/main" id="{2780B78E-A1E9-4E7D-B8F6-E6BD1CFA8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58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524" name="Text Box 222">
              <a:extLst>
                <a:ext uri="{FF2B5EF4-FFF2-40B4-BE49-F238E27FC236}">
                  <a16:creationId xmlns:a16="http://schemas.microsoft.com/office/drawing/2014/main" id="{EF5CD4C0-7365-4D8A-9510-998F1F377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248"/>
              <a:ext cx="3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Q</a:t>
              </a:r>
              <a:r>
                <a: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106525" name="Text Box 223">
              <a:extLst>
                <a:ext uri="{FF2B5EF4-FFF2-40B4-BE49-F238E27FC236}">
                  <a16:creationId xmlns:a16="http://schemas.microsoft.com/office/drawing/2014/main" id="{663366A4-0174-4F32-9CDB-6D9409605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584"/>
              <a:ext cx="2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6526" name="Text Box 224">
              <a:extLst>
                <a:ext uri="{FF2B5EF4-FFF2-40B4-BE49-F238E27FC236}">
                  <a16:creationId xmlns:a16="http://schemas.microsoft.com/office/drawing/2014/main" id="{970DDDB0-450D-45AE-86BA-6F540A76A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1584"/>
              <a:ext cx="2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6527" name="Text Box 225">
              <a:extLst>
                <a:ext uri="{FF2B5EF4-FFF2-40B4-BE49-F238E27FC236}">
                  <a16:creationId xmlns:a16="http://schemas.microsoft.com/office/drawing/2014/main" id="{6B9AA13E-B3E9-4D4C-BB50-89F4FF643D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344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Q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528" name="Text Box 226">
              <a:extLst>
                <a:ext uri="{FF2B5EF4-FFF2-40B4-BE49-F238E27FC236}">
                  <a16:creationId xmlns:a16="http://schemas.microsoft.com/office/drawing/2014/main" id="{FB9A24F9-9F01-43BC-BFFA-9E054E1E5E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392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529" name="Text Box 227">
              <a:extLst>
                <a:ext uri="{FF2B5EF4-FFF2-40B4-BE49-F238E27FC236}">
                  <a16:creationId xmlns:a16="http://schemas.microsoft.com/office/drawing/2014/main" id="{88E7B7FC-0AEA-4F24-A6A1-486B49CED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016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6530" name="Text Box 228">
              <a:extLst>
                <a:ext uri="{FF2B5EF4-FFF2-40B4-BE49-F238E27FC236}">
                  <a16:creationId xmlns:a16="http://schemas.microsoft.com/office/drawing/2014/main" id="{B279EB10-3B14-4898-960B-0C0773164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768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6531" name="Text Box 229">
              <a:extLst>
                <a:ext uri="{FF2B5EF4-FFF2-40B4-BE49-F238E27FC236}">
                  <a16:creationId xmlns:a16="http://schemas.microsoft.com/office/drawing/2014/main" id="{1CC49AA0-7B4B-4FC0-B89C-65A2A0061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768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06532" name="Text Box 230">
              <a:extLst>
                <a:ext uri="{FF2B5EF4-FFF2-40B4-BE49-F238E27FC236}">
                  <a16:creationId xmlns:a16="http://schemas.microsoft.com/office/drawing/2014/main" id="{C2BE9305-D4C9-4979-BA57-7F93C718A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016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grpSp>
          <p:nvGrpSpPr>
            <p:cNvPr id="106533" name="Group 231">
              <a:extLst>
                <a:ext uri="{FF2B5EF4-FFF2-40B4-BE49-F238E27FC236}">
                  <a16:creationId xmlns:a16="http://schemas.microsoft.com/office/drawing/2014/main" id="{3EDA9971-0736-4A7F-8B98-BD55D8B8B2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688"/>
              <a:ext cx="1824" cy="720"/>
              <a:chOff x="631" y="3168"/>
              <a:chExt cx="1824" cy="720"/>
            </a:xfrm>
          </p:grpSpPr>
          <p:sp>
            <p:nvSpPr>
              <p:cNvPr id="106578" name="Rectangle 232">
                <a:extLst>
                  <a:ext uri="{FF2B5EF4-FFF2-40B4-BE49-F238E27FC236}">
                    <a16:creationId xmlns:a16="http://schemas.microsoft.com/office/drawing/2014/main" id="{19D1BC05-031F-4B8F-A824-F2AEA9E71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316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579" name="Rectangle 233">
                <a:extLst>
                  <a:ext uri="{FF2B5EF4-FFF2-40B4-BE49-F238E27FC236}">
                    <a16:creationId xmlns:a16="http://schemas.microsoft.com/office/drawing/2014/main" id="{A26E290B-40CD-4770-AA14-26B9293D8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16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580" name="Rectangle 234">
                <a:extLst>
                  <a:ext uri="{FF2B5EF4-FFF2-40B4-BE49-F238E27FC236}">
                    <a16:creationId xmlns:a16="http://schemas.microsoft.com/office/drawing/2014/main" id="{5E90BBFB-1F00-4967-8112-45945A0C0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364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581" name="Rectangle 235">
                <a:extLst>
                  <a:ext uri="{FF2B5EF4-FFF2-40B4-BE49-F238E27FC236}">
                    <a16:creationId xmlns:a16="http://schemas.microsoft.com/office/drawing/2014/main" id="{29942851-18DF-4361-90FD-C0730BFE8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3" y="364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582" name="Text Box 236">
                <a:extLst>
                  <a:ext uri="{FF2B5EF4-FFF2-40B4-BE49-F238E27FC236}">
                    <a16:creationId xmlns:a16="http://schemas.microsoft.com/office/drawing/2014/main" id="{AAA3A974-374C-4326-8FD2-BB85B0F3C4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1" y="3528"/>
                <a:ext cx="35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!clk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583" name="Line 237">
                <a:extLst>
                  <a:ext uri="{FF2B5EF4-FFF2-40B4-BE49-F238E27FC236}">
                    <a16:creationId xmlns:a16="http://schemas.microsoft.com/office/drawing/2014/main" id="{C9A679A2-C1F9-468A-A2F3-1758C3376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3" y="3408"/>
                <a:ext cx="3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84" name="Line 238">
                <a:extLst>
                  <a:ext uri="{FF2B5EF4-FFF2-40B4-BE49-F238E27FC236}">
                    <a16:creationId xmlns:a16="http://schemas.microsoft.com/office/drawing/2014/main" id="{5849BBA0-107C-40A6-9D3D-884672E9E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4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85" name="Line 239">
                <a:extLst>
                  <a:ext uri="{FF2B5EF4-FFF2-40B4-BE49-F238E27FC236}">
                    <a16:creationId xmlns:a16="http://schemas.microsoft.com/office/drawing/2014/main" id="{26E2BAC2-D485-43CB-B988-39CBDF829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3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86" name="Line 240">
                <a:extLst>
                  <a:ext uri="{FF2B5EF4-FFF2-40B4-BE49-F238E27FC236}">
                    <a16:creationId xmlns:a16="http://schemas.microsoft.com/office/drawing/2014/main" id="{E0A4E000-8F45-4615-BE19-16FCF2AD9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3" y="340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87" name="Line 241">
                <a:extLst>
                  <a:ext uri="{FF2B5EF4-FFF2-40B4-BE49-F238E27FC236}">
                    <a16:creationId xmlns:a16="http://schemas.microsoft.com/office/drawing/2014/main" id="{D387C0B8-8E86-41F5-843F-A8BDC20CE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5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88" name="Line 242">
                <a:extLst>
                  <a:ext uri="{FF2B5EF4-FFF2-40B4-BE49-F238E27FC236}">
                    <a16:creationId xmlns:a16="http://schemas.microsoft.com/office/drawing/2014/main" id="{471A972F-F482-4643-AF24-C8C0CE0C7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3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89" name="Line 243">
                <a:extLst>
                  <a:ext uri="{FF2B5EF4-FFF2-40B4-BE49-F238E27FC236}">
                    <a16:creationId xmlns:a16="http://schemas.microsoft.com/office/drawing/2014/main" id="{237AD01B-E3BD-48F7-8813-DC0E139C6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4" y="316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0" name="Line 244">
                <a:extLst>
                  <a:ext uri="{FF2B5EF4-FFF2-40B4-BE49-F238E27FC236}">
                    <a16:creationId xmlns:a16="http://schemas.microsoft.com/office/drawing/2014/main" id="{E5DA1D77-0D6B-449D-9AA1-6618D85CB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5" y="316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1" name="Line 245">
                <a:extLst>
                  <a:ext uri="{FF2B5EF4-FFF2-40B4-BE49-F238E27FC236}">
                    <a16:creationId xmlns:a16="http://schemas.microsoft.com/office/drawing/2014/main" id="{97047A8C-FA60-470C-BBDB-340B45FDD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3" y="340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2" name="Line 246">
                <a:extLst>
                  <a:ext uri="{FF2B5EF4-FFF2-40B4-BE49-F238E27FC236}">
                    <a16:creationId xmlns:a16="http://schemas.microsoft.com/office/drawing/2014/main" id="{AADE6FAE-0DE1-4C5C-9B70-BF08CF028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4" y="364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3" name="Line 247">
                <a:extLst>
                  <a:ext uri="{FF2B5EF4-FFF2-40B4-BE49-F238E27FC236}">
                    <a16:creationId xmlns:a16="http://schemas.microsoft.com/office/drawing/2014/main" id="{D9F11DA1-1A10-482C-92DF-2641D4F37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51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4" name="Line 248">
                <a:extLst>
                  <a:ext uri="{FF2B5EF4-FFF2-40B4-BE49-F238E27FC236}">
                    <a16:creationId xmlns:a16="http://schemas.microsoft.com/office/drawing/2014/main" id="{3C834C18-022C-45F0-A197-E06571A3C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84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5" name="Line 249">
                <a:extLst>
                  <a:ext uri="{FF2B5EF4-FFF2-40B4-BE49-F238E27FC236}">
                    <a16:creationId xmlns:a16="http://schemas.microsoft.com/office/drawing/2014/main" id="{0A8A76AA-8FFE-4A0A-B2A6-C90C4241B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364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6" name="Line 250">
                <a:extLst>
                  <a:ext uri="{FF2B5EF4-FFF2-40B4-BE49-F238E27FC236}">
                    <a16:creationId xmlns:a16="http://schemas.microsoft.com/office/drawing/2014/main" id="{92A515CD-6DE8-4D19-BBFD-1F7549A036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27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7" name="Line 251">
                <a:extLst>
                  <a:ext uri="{FF2B5EF4-FFF2-40B4-BE49-F238E27FC236}">
                    <a16:creationId xmlns:a16="http://schemas.microsoft.com/office/drawing/2014/main" id="{8164CBD8-16F1-4285-9BD4-145DD7CB3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65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8" name="Line 252">
                <a:extLst>
                  <a:ext uri="{FF2B5EF4-FFF2-40B4-BE49-F238E27FC236}">
                    <a16:creationId xmlns:a16="http://schemas.microsoft.com/office/drawing/2014/main" id="{FBE564CC-CBF0-4522-BE7A-4BFBA1FFFF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36" y="388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9" name="Line 253">
                <a:extLst>
                  <a:ext uri="{FF2B5EF4-FFF2-40B4-BE49-F238E27FC236}">
                    <a16:creationId xmlns:a16="http://schemas.microsoft.com/office/drawing/2014/main" id="{DE4FB7BF-1CC6-48E8-8314-7AC7B5271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16" y="388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00" name="Line 254">
                <a:extLst>
                  <a:ext uri="{FF2B5EF4-FFF2-40B4-BE49-F238E27FC236}">
                    <a16:creationId xmlns:a16="http://schemas.microsoft.com/office/drawing/2014/main" id="{D3E6C587-DAC5-4AE8-8269-50DD72DD7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5" y="3648"/>
                <a:ext cx="2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01" name="Text Box 255">
                <a:extLst>
                  <a:ext uri="{FF2B5EF4-FFF2-40B4-BE49-F238E27FC236}">
                    <a16:creationId xmlns:a16="http://schemas.microsoft.com/office/drawing/2014/main" id="{973E34AE-FAE1-4E4B-A0BD-84E3195B2F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248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106534" name="AutoShape 256">
              <a:extLst>
                <a:ext uri="{FF2B5EF4-FFF2-40B4-BE49-F238E27FC236}">
                  <a16:creationId xmlns:a16="http://schemas.microsoft.com/office/drawing/2014/main" id="{43D19211-987F-439B-ADFC-9CAFC1425E77}"/>
                </a:ext>
              </a:extLst>
            </p:cNvPr>
            <p:cNvCxnSpPr>
              <a:cxnSpLocks noChangeShapeType="1"/>
              <a:stCxn id="106529" idx="3"/>
            </p:cNvCxnSpPr>
            <p:nvPr/>
          </p:nvCxnSpPr>
          <p:spPr bwMode="auto">
            <a:xfrm flipV="1">
              <a:off x="2305" y="816"/>
              <a:ext cx="1439" cy="1316"/>
            </a:xfrm>
            <a:prstGeom prst="curvedConnector3">
              <a:avLst>
                <a:gd name="adj1" fmla="val 43569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535" name="Text Box 257">
              <a:extLst>
                <a:ext uri="{FF2B5EF4-FFF2-40B4-BE49-F238E27FC236}">
                  <a16:creationId xmlns:a16="http://schemas.microsoft.com/office/drawing/2014/main" id="{F57C46E7-C24A-48C1-A773-B96B9B9C6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632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grpSp>
          <p:nvGrpSpPr>
            <p:cNvPr id="106536" name="Group 258">
              <a:extLst>
                <a:ext uri="{FF2B5EF4-FFF2-40B4-BE49-F238E27FC236}">
                  <a16:creationId xmlns:a16="http://schemas.microsoft.com/office/drawing/2014/main" id="{E270DC0B-F97A-4629-A3CE-0286561A0A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488"/>
              <a:ext cx="384" cy="480"/>
              <a:chOff x="1248" y="2688"/>
              <a:chExt cx="384" cy="480"/>
            </a:xfrm>
          </p:grpSpPr>
          <p:sp>
            <p:nvSpPr>
              <p:cNvPr id="106571" name="Line 259">
                <a:extLst>
                  <a:ext uri="{FF2B5EF4-FFF2-40B4-BE49-F238E27FC236}">
                    <a16:creationId xmlns:a16="http://schemas.microsoft.com/office/drawing/2014/main" id="{C12CABE8-B8A7-4C15-9FC6-F568B7D95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72" name="Line 260">
                <a:extLst>
                  <a:ext uri="{FF2B5EF4-FFF2-40B4-BE49-F238E27FC236}">
                    <a16:creationId xmlns:a16="http://schemas.microsoft.com/office/drawing/2014/main" id="{334F2F4B-7B11-4E99-9A13-BE86E83D6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73" name="Line 261">
                <a:extLst>
                  <a:ext uri="{FF2B5EF4-FFF2-40B4-BE49-F238E27FC236}">
                    <a16:creationId xmlns:a16="http://schemas.microsoft.com/office/drawing/2014/main" id="{0585BA18-0EF8-42D8-A029-1266BB302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74" name="Line 262">
                <a:extLst>
                  <a:ext uri="{FF2B5EF4-FFF2-40B4-BE49-F238E27FC236}">
                    <a16:creationId xmlns:a16="http://schemas.microsoft.com/office/drawing/2014/main" id="{0283DAAF-58BC-4FBF-AF0E-8C63D820C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75" name="Line 263">
                <a:extLst>
                  <a:ext uri="{FF2B5EF4-FFF2-40B4-BE49-F238E27FC236}">
                    <a16:creationId xmlns:a16="http://schemas.microsoft.com/office/drawing/2014/main" id="{283A8A25-C771-4BBD-BC03-95B5A54F6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76" name="Line 264">
                <a:extLst>
                  <a:ext uri="{FF2B5EF4-FFF2-40B4-BE49-F238E27FC236}">
                    <a16:creationId xmlns:a16="http://schemas.microsoft.com/office/drawing/2014/main" id="{A9525F8A-B563-4854-9FBE-E15C7B2B0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0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77" name="Line 265">
                <a:extLst>
                  <a:ext uri="{FF2B5EF4-FFF2-40B4-BE49-F238E27FC236}">
                    <a16:creationId xmlns:a16="http://schemas.microsoft.com/office/drawing/2014/main" id="{FB040E63-464B-4B42-8E3C-BD718AB0E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02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537" name="Group 266">
              <a:extLst>
                <a:ext uri="{FF2B5EF4-FFF2-40B4-BE49-F238E27FC236}">
                  <a16:creationId xmlns:a16="http://schemas.microsoft.com/office/drawing/2014/main" id="{C561A141-EE41-477A-A006-E5BB870999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488"/>
              <a:ext cx="384" cy="480"/>
              <a:chOff x="1248" y="2688"/>
              <a:chExt cx="384" cy="480"/>
            </a:xfrm>
          </p:grpSpPr>
          <p:sp>
            <p:nvSpPr>
              <p:cNvPr id="106564" name="Line 267">
                <a:extLst>
                  <a:ext uri="{FF2B5EF4-FFF2-40B4-BE49-F238E27FC236}">
                    <a16:creationId xmlns:a16="http://schemas.microsoft.com/office/drawing/2014/main" id="{28A73CDB-C908-4E0E-B2CB-EE70D3943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65" name="Line 268">
                <a:extLst>
                  <a:ext uri="{FF2B5EF4-FFF2-40B4-BE49-F238E27FC236}">
                    <a16:creationId xmlns:a16="http://schemas.microsoft.com/office/drawing/2014/main" id="{8B9D042B-34F0-4F74-9965-F0EB13AB3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66" name="Line 269">
                <a:extLst>
                  <a:ext uri="{FF2B5EF4-FFF2-40B4-BE49-F238E27FC236}">
                    <a16:creationId xmlns:a16="http://schemas.microsoft.com/office/drawing/2014/main" id="{39E3CE06-AAE9-47F0-8E9F-D957EEF8E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67" name="Line 270">
                <a:extLst>
                  <a:ext uri="{FF2B5EF4-FFF2-40B4-BE49-F238E27FC236}">
                    <a16:creationId xmlns:a16="http://schemas.microsoft.com/office/drawing/2014/main" id="{15DA5FB8-B947-4995-9CF0-5D781E792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68" name="Line 271">
                <a:extLst>
                  <a:ext uri="{FF2B5EF4-FFF2-40B4-BE49-F238E27FC236}">
                    <a16:creationId xmlns:a16="http://schemas.microsoft.com/office/drawing/2014/main" id="{2A3BDDB2-1C5D-41AB-BB6F-EA574F6456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69" name="Line 272">
                <a:extLst>
                  <a:ext uri="{FF2B5EF4-FFF2-40B4-BE49-F238E27FC236}">
                    <a16:creationId xmlns:a16="http://schemas.microsoft.com/office/drawing/2014/main" id="{88B38915-BEEC-4FE8-84DC-842FDB005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0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70" name="Line 273">
                <a:extLst>
                  <a:ext uri="{FF2B5EF4-FFF2-40B4-BE49-F238E27FC236}">
                    <a16:creationId xmlns:a16="http://schemas.microsoft.com/office/drawing/2014/main" id="{2BB6C3C9-D50B-4A62-AE94-0DE05D5CAA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02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538" name="Text Box 274">
              <a:extLst>
                <a:ext uri="{FF2B5EF4-FFF2-40B4-BE49-F238E27FC236}">
                  <a16:creationId xmlns:a16="http://schemas.microsoft.com/office/drawing/2014/main" id="{B7F17E59-26F5-4C82-9841-0675391CD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grpSp>
          <p:nvGrpSpPr>
            <p:cNvPr id="106539" name="Group 275">
              <a:extLst>
                <a:ext uri="{FF2B5EF4-FFF2-40B4-BE49-F238E27FC236}">
                  <a16:creationId xmlns:a16="http://schemas.microsoft.com/office/drawing/2014/main" id="{2AE0AA02-16DF-4ED1-8A17-EF0700EA94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688"/>
              <a:ext cx="1920" cy="720"/>
              <a:chOff x="2839" y="3168"/>
              <a:chExt cx="1920" cy="720"/>
            </a:xfrm>
          </p:grpSpPr>
          <p:sp>
            <p:nvSpPr>
              <p:cNvPr id="106540" name="Rectangle 276">
                <a:extLst>
                  <a:ext uri="{FF2B5EF4-FFF2-40B4-BE49-F238E27FC236}">
                    <a16:creationId xmlns:a16="http://schemas.microsoft.com/office/drawing/2014/main" id="{C7474F0A-1791-42E3-8888-490E08F1A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" y="364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541" name="Rectangle 277">
                <a:extLst>
                  <a:ext uri="{FF2B5EF4-FFF2-40B4-BE49-F238E27FC236}">
                    <a16:creationId xmlns:a16="http://schemas.microsoft.com/office/drawing/2014/main" id="{9ACF93F5-2322-4B89-BAC8-4FB238C05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5" y="364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542" name="Text Box 278">
                <a:extLst>
                  <a:ext uri="{FF2B5EF4-FFF2-40B4-BE49-F238E27FC236}">
                    <a16:creationId xmlns:a16="http://schemas.microsoft.com/office/drawing/2014/main" id="{7737BB30-B6A3-4D10-A86A-8EBAE0A576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9" y="3528"/>
                <a:ext cx="35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!clk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543" name="Line 279">
                <a:extLst>
                  <a:ext uri="{FF2B5EF4-FFF2-40B4-BE49-F238E27FC236}">
                    <a16:creationId xmlns:a16="http://schemas.microsoft.com/office/drawing/2014/main" id="{C6D9A2DD-5CB4-4A72-ABA8-E12667D75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7" y="3408"/>
                <a:ext cx="3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44" name="Line 280">
                <a:extLst>
                  <a:ext uri="{FF2B5EF4-FFF2-40B4-BE49-F238E27FC236}">
                    <a16:creationId xmlns:a16="http://schemas.microsoft.com/office/drawing/2014/main" id="{D8F96590-5018-45A4-A153-B8D79D263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8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45" name="Line 281">
                <a:extLst>
                  <a:ext uri="{FF2B5EF4-FFF2-40B4-BE49-F238E27FC236}">
                    <a16:creationId xmlns:a16="http://schemas.microsoft.com/office/drawing/2014/main" id="{90636CC2-4124-4723-953C-5CDA68B22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7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46" name="Line 282">
                <a:extLst>
                  <a:ext uri="{FF2B5EF4-FFF2-40B4-BE49-F238E27FC236}">
                    <a16:creationId xmlns:a16="http://schemas.microsoft.com/office/drawing/2014/main" id="{B2061741-3118-45A1-9DBB-4475AE9EC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7" y="340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47" name="Line 283">
                <a:extLst>
                  <a:ext uri="{FF2B5EF4-FFF2-40B4-BE49-F238E27FC236}">
                    <a16:creationId xmlns:a16="http://schemas.microsoft.com/office/drawing/2014/main" id="{C3587850-7AFB-4CEB-9635-E8145D55A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9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48" name="Line 284">
                <a:extLst>
                  <a:ext uri="{FF2B5EF4-FFF2-40B4-BE49-F238E27FC236}">
                    <a16:creationId xmlns:a16="http://schemas.microsoft.com/office/drawing/2014/main" id="{74B20214-0106-4C3E-92C7-2CC7F77BE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7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49" name="Line 285">
                <a:extLst>
                  <a:ext uri="{FF2B5EF4-FFF2-40B4-BE49-F238E27FC236}">
                    <a16:creationId xmlns:a16="http://schemas.microsoft.com/office/drawing/2014/main" id="{1CE774D7-BB1F-4AE8-9C70-5DB27F692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316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0" name="Line 286">
                <a:extLst>
                  <a:ext uri="{FF2B5EF4-FFF2-40B4-BE49-F238E27FC236}">
                    <a16:creationId xmlns:a16="http://schemas.microsoft.com/office/drawing/2014/main" id="{1898799C-A954-47B2-944B-FFAEB6E3D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9" y="316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1" name="Line 287">
                <a:extLst>
                  <a:ext uri="{FF2B5EF4-FFF2-40B4-BE49-F238E27FC236}">
                    <a16:creationId xmlns:a16="http://schemas.microsoft.com/office/drawing/2014/main" id="{60B9CBF9-B5A6-4736-BFF6-9E04953C11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7" y="340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2" name="Line 288">
                <a:extLst>
                  <a:ext uri="{FF2B5EF4-FFF2-40B4-BE49-F238E27FC236}">
                    <a16:creationId xmlns:a16="http://schemas.microsoft.com/office/drawing/2014/main" id="{E0BE69D7-8164-4AC2-9041-8A7A16286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2" y="364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3" name="Line 289">
                <a:extLst>
                  <a:ext uri="{FF2B5EF4-FFF2-40B4-BE49-F238E27FC236}">
                    <a16:creationId xmlns:a16="http://schemas.microsoft.com/office/drawing/2014/main" id="{B0519CEF-51DB-4DE6-9E8B-63F90FC9C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44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4" name="Line 290">
                <a:extLst>
                  <a:ext uri="{FF2B5EF4-FFF2-40B4-BE49-F238E27FC236}">
                    <a16:creationId xmlns:a16="http://schemas.microsoft.com/office/drawing/2014/main" id="{1FB9AD55-3A0A-48FC-BC73-A73A896CA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92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5" name="Line 291">
                <a:extLst>
                  <a:ext uri="{FF2B5EF4-FFF2-40B4-BE49-F238E27FC236}">
                    <a16:creationId xmlns:a16="http://schemas.microsoft.com/office/drawing/2014/main" id="{D583A792-B824-44E1-B05C-6069444DE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2" y="364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6" name="Line 292">
                <a:extLst>
                  <a:ext uri="{FF2B5EF4-FFF2-40B4-BE49-F238E27FC236}">
                    <a16:creationId xmlns:a16="http://schemas.microsoft.com/office/drawing/2014/main" id="{EE2E3AB1-649F-4F73-8E1C-82D7FBD98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24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7" name="Line 293">
                <a:extLst>
                  <a:ext uri="{FF2B5EF4-FFF2-40B4-BE49-F238E27FC236}">
                    <a16:creationId xmlns:a16="http://schemas.microsoft.com/office/drawing/2014/main" id="{2D5CFC15-F82C-4DAD-A4FD-4B02F8548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3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8" name="Line 294">
                <a:extLst>
                  <a:ext uri="{FF2B5EF4-FFF2-40B4-BE49-F238E27FC236}">
                    <a16:creationId xmlns:a16="http://schemas.microsoft.com/office/drawing/2014/main" id="{D68BE086-EE5B-486F-8776-F3AA69F52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44" y="388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9" name="Line 295">
                <a:extLst>
                  <a:ext uri="{FF2B5EF4-FFF2-40B4-BE49-F238E27FC236}">
                    <a16:creationId xmlns:a16="http://schemas.microsoft.com/office/drawing/2014/main" id="{6EF41E1D-5993-478D-A755-CCB0532CB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24" y="388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60" name="Line 296">
                <a:extLst>
                  <a:ext uri="{FF2B5EF4-FFF2-40B4-BE49-F238E27FC236}">
                    <a16:creationId xmlns:a16="http://schemas.microsoft.com/office/drawing/2014/main" id="{F7C77555-F0A9-460E-883D-CF18A85C3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3" y="3648"/>
                <a:ext cx="2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61" name="Text Box 297">
                <a:extLst>
                  <a:ext uri="{FF2B5EF4-FFF2-40B4-BE49-F238E27FC236}">
                    <a16:creationId xmlns:a16="http://schemas.microsoft.com/office/drawing/2014/main" id="{499C7532-35D0-4F8F-B9D2-5EC075CAFC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3248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562" name="Rectangle 298">
                <a:extLst>
                  <a:ext uri="{FF2B5EF4-FFF2-40B4-BE49-F238E27FC236}">
                    <a16:creationId xmlns:a16="http://schemas.microsoft.com/office/drawing/2014/main" id="{F67DEA86-1D00-4453-AFFB-EE94B5999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16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563" name="Rectangle 299">
                <a:extLst>
                  <a:ext uri="{FF2B5EF4-FFF2-40B4-BE49-F238E27FC236}">
                    <a16:creationId xmlns:a16="http://schemas.microsoft.com/office/drawing/2014/main" id="{3C64F5DF-9A76-4250-8D6E-2D7F30DE9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316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2">
            <a:extLst>
              <a:ext uri="{FF2B5EF4-FFF2-40B4-BE49-F238E27FC236}">
                <a16:creationId xmlns:a16="http://schemas.microsoft.com/office/drawing/2014/main" id="{049939B8-6A69-447B-8270-85E1D22479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7523" name="Rectangle 13">
            <a:extLst>
              <a:ext uri="{FF2B5EF4-FFF2-40B4-BE49-F238E27FC236}">
                <a16:creationId xmlns:a16="http://schemas.microsoft.com/office/drawing/2014/main" id="{D738AB9F-B8E7-45A9-85B6-5FBA96EC36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99DCAF1-E7BD-4864-B1B4-75220B03D5CA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7524" name="Slide Number Placeholder 5">
            <a:extLst>
              <a:ext uri="{FF2B5EF4-FFF2-40B4-BE49-F238E27FC236}">
                <a16:creationId xmlns:a16="http://schemas.microsoft.com/office/drawing/2014/main" id="{04A933B7-68E7-4091-AF3F-19DB04B6A700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ED8AB33-5D89-41C1-B1FC-260B843E0A83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74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7525" name="AutoShape 2">
            <a:extLst>
              <a:ext uri="{FF2B5EF4-FFF2-40B4-BE49-F238E27FC236}">
                <a16:creationId xmlns:a16="http://schemas.microsoft.com/office/drawing/2014/main" id="{9BF7C5EA-3AD2-4D58-A41F-7BBE71A4D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Two Phase F/F </a:t>
            </a:r>
            <a:endParaRPr lang="el-GR" altLang="el-GR"/>
          </a:p>
        </p:txBody>
      </p:sp>
      <p:sp>
        <p:nvSpPr>
          <p:cNvPr id="1567749" name="Rectangle 5">
            <a:extLst>
              <a:ext uri="{FF2B5EF4-FFF2-40B4-BE49-F238E27FC236}">
                <a16:creationId xmlns:a16="http://schemas.microsoft.com/office/drawing/2014/main" id="{DC92B8EB-4ADE-487C-A335-999D63373B9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2678113"/>
            <a:ext cx="8964488" cy="3703637"/>
          </a:xfrm>
        </p:spPr>
        <p:txBody>
          <a:bodyPr/>
          <a:lstStyle/>
          <a:p>
            <a:pPr marL="0" indent="180975" eaLnBrk="1" hangingPunct="1"/>
            <a:r>
              <a:rPr lang="el-GR" altLang="el-GR" dirty="0">
                <a:solidFill>
                  <a:srgbClr val="0000CC"/>
                </a:solidFill>
              </a:rPr>
              <a:t>Τα προηγούμενα </a:t>
            </a:r>
            <a:r>
              <a:rPr lang="en-US" altLang="el-GR" dirty="0">
                <a:solidFill>
                  <a:srgbClr val="0000CC"/>
                </a:solidFill>
              </a:rPr>
              <a:t>F/Fs </a:t>
            </a:r>
            <a:r>
              <a:rPr lang="el-GR" altLang="el-GR" dirty="0">
                <a:solidFill>
                  <a:srgbClr val="0000CC"/>
                </a:solidFill>
              </a:rPr>
              <a:t>παρουσιάζουν προβλήματα ελαχίστης καθυστέρησης</a:t>
            </a:r>
          </a:p>
          <a:p>
            <a:pPr marL="457200" lvl="1" indent="-96838" eaLnBrk="1" hangingPunct="1"/>
            <a:r>
              <a:rPr lang="el-GR" altLang="el-GR" dirty="0"/>
              <a:t>Ειδικά όταν υπάρχει λίγη ή καθόλου λογική ανάμεσα στα </a:t>
            </a:r>
            <a:r>
              <a:rPr lang="en-US" altLang="el-GR" dirty="0"/>
              <a:t>F/Fs</a:t>
            </a:r>
            <a:r>
              <a:rPr lang="el-GR" altLang="el-GR" dirty="0"/>
              <a:t> και η χρονική απόκλιση είναι μεγάλη</a:t>
            </a:r>
            <a:endParaRPr lang="en-US" altLang="el-GR" dirty="0"/>
          </a:p>
          <a:p>
            <a:pPr marL="0" indent="180975" eaLnBrk="1" hangingPunct="1"/>
            <a:r>
              <a:rPr lang="el-GR" altLang="el-GR" dirty="0">
                <a:solidFill>
                  <a:srgbClr val="C00000"/>
                </a:solidFill>
              </a:rPr>
              <a:t>Εναλλακτικά</a:t>
            </a:r>
            <a:r>
              <a:rPr lang="el-GR" altLang="el-GR" dirty="0">
                <a:solidFill>
                  <a:srgbClr val="0000CC"/>
                </a:solidFill>
              </a:rPr>
              <a:t>: χρήση ζεύγος από ρολόγια μη επικαλυπτόμενων φάσεων </a:t>
            </a:r>
          </a:p>
          <a:p>
            <a:pPr marL="0" indent="180975" eaLnBrk="1" hangingPunct="1"/>
            <a:r>
              <a:rPr lang="el-GR" altLang="el-GR" dirty="0">
                <a:solidFill>
                  <a:srgbClr val="0000CC"/>
                </a:solidFill>
              </a:rPr>
              <a:t>Το </a:t>
            </a:r>
            <a:r>
              <a:rPr lang="en-US" altLang="el-GR" dirty="0">
                <a:solidFill>
                  <a:srgbClr val="0000CC"/>
                </a:solidFill>
              </a:rPr>
              <a:t>F/F</a:t>
            </a:r>
            <a:r>
              <a:rPr lang="el-GR" altLang="el-GR" dirty="0">
                <a:solidFill>
                  <a:srgbClr val="0000CC"/>
                </a:solidFill>
              </a:rPr>
              <a:t> παίρνει την είσοδό του στην ανερχόμενη ακμή του φ1</a:t>
            </a:r>
          </a:p>
          <a:p>
            <a:pPr marL="0" indent="180975" eaLnBrk="1" hangingPunct="1"/>
            <a:r>
              <a:rPr lang="el-GR" altLang="el-GR" dirty="0">
                <a:solidFill>
                  <a:srgbClr val="C00000"/>
                </a:solidFill>
              </a:rPr>
              <a:t>Κάνοντας το εύρος της μη επικάλυψης μεγάλο, το κύκλωμα θα λειτουργήσει σωστά παρά τις μεγάλες χρονικές αποκλίσεις</a:t>
            </a:r>
          </a:p>
          <a:p>
            <a:pPr marL="0" indent="180975" eaLnBrk="1" hangingPunct="1"/>
            <a:r>
              <a:rPr lang="el-GR" altLang="el-GR" dirty="0">
                <a:solidFill>
                  <a:srgbClr val="0000CC"/>
                </a:solidFill>
              </a:rPr>
              <a:t>Όμως, ο χρόνος της μη επικάλυψης δε χρησιμοποιείται από τη λογική =&gt; </a:t>
            </a:r>
            <a:r>
              <a:rPr lang="el-GR" altLang="el-GR" dirty="0">
                <a:solidFill>
                  <a:srgbClr val="C00000"/>
                </a:solidFill>
              </a:rPr>
              <a:t>αύξηση χρόνου αποκατάστασης και </a:t>
            </a:r>
            <a:r>
              <a:rPr lang="el-GR" altLang="el-GR" dirty="0" err="1">
                <a:solidFill>
                  <a:srgbClr val="C00000"/>
                </a:solidFill>
              </a:rPr>
              <a:t>ακολουθιακής</a:t>
            </a:r>
            <a:r>
              <a:rPr lang="el-GR" altLang="el-GR" dirty="0">
                <a:solidFill>
                  <a:srgbClr val="C00000"/>
                </a:solidFill>
              </a:rPr>
              <a:t> επιβάρυνσης</a:t>
            </a:r>
          </a:p>
        </p:txBody>
      </p:sp>
      <p:pic>
        <p:nvPicPr>
          <p:cNvPr id="1567750" name="Picture 6">
            <a:extLst>
              <a:ext uri="{FF2B5EF4-FFF2-40B4-BE49-F238E27FC236}">
                <a16:creationId xmlns:a16="http://schemas.microsoft.com/office/drawing/2014/main" id="{F4C081FA-5021-4756-B14F-75D2C6CB7FB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692150"/>
            <a:ext cx="4518025" cy="19859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677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9" grpId="0" build="p"/>
      <p:bldP spid="1567750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2">
            <a:extLst>
              <a:ext uri="{FF2B5EF4-FFF2-40B4-BE49-F238E27FC236}">
                <a16:creationId xmlns:a16="http://schemas.microsoft.com/office/drawing/2014/main" id="{10771DE0-98BA-483F-9ECE-F9322ABCFF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8547" name="Rectangle 13">
            <a:extLst>
              <a:ext uri="{FF2B5EF4-FFF2-40B4-BE49-F238E27FC236}">
                <a16:creationId xmlns:a16="http://schemas.microsoft.com/office/drawing/2014/main" id="{DED9837B-BB69-45F0-A08E-C17B8EB7D8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DE72F71-560A-4C79-91C0-922DD39716E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8548" name="Slide Number Placeholder 5">
            <a:extLst>
              <a:ext uri="{FF2B5EF4-FFF2-40B4-BE49-F238E27FC236}">
                <a16:creationId xmlns:a16="http://schemas.microsoft.com/office/drawing/2014/main" id="{82FD0436-F31C-4766-BB62-3DBB194075D9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A767F6B-3C7F-4208-B496-38F447BBD34E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75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8549" name="AutoShape 2">
            <a:extLst>
              <a:ext uri="{FF2B5EF4-FFF2-40B4-BE49-F238E27FC236}">
                <a16:creationId xmlns:a16="http://schemas.microsoft.com/office/drawing/2014/main" id="{B012FE6A-5F71-4D3F-894C-437ED0D3F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Enabled Latches &amp; F/Fs</a:t>
            </a:r>
          </a:p>
        </p:txBody>
      </p:sp>
      <p:sp>
        <p:nvSpPr>
          <p:cNvPr id="1539075" name="Rectangle 3">
            <a:extLst>
              <a:ext uri="{FF2B5EF4-FFF2-40B4-BE49-F238E27FC236}">
                <a16:creationId xmlns:a16="http://schemas.microsoft.com/office/drawing/2014/main" id="{0C2B4421-A73F-427C-B5C8-4495A70FBC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765175"/>
            <a:ext cx="8280400" cy="1800225"/>
          </a:xfrm>
        </p:spPr>
        <p:txBody>
          <a:bodyPr/>
          <a:lstStyle/>
          <a:p>
            <a:pPr marL="0" indent="180975" eaLnBrk="1" hangingPunct="1"/>
            <a:r>
              <a:rPr lang="en-US" altLang="el-GR" dirty="0">
                <a:solidFill>
                  <a:srgbClr val="C00000"/>
                </a:solidFill>
              </a:rPr>
              <a:t>Enable</a:t>
            </a:r>
            <a:r>
              <a:rPr lang="en-US" altLang="el-GR" dirty="0">
                <a:solidFill>
                  <a:srgbClr val="0000CC"/>
                </a:solidFill>
              </a:rPr>
              <a:t>: </a:t>
            </a:r>
            <a:r>
              <a:rPr lang="el-GR" altLang="el-GR" dirty="0">
                <a:solidFill>
                  <a:srgbClr val="0000CC"/>
                </a:solidFill>
              </a:rPr>
              <a:t>το </a:t>
            </a:r>
            <a:r>
              <a:rPr lang="en-US" altLang="el-GR" dirty="0">
                <a:solidFill>
                  <a:srgbClr val="0000CC"/>
                </a:solidFill>
              </a:rPr>
              <a:t>clock </a:t>
            </a:r>
            <a:r>
              <a:rPr lang="el-GR" altLang="el-GR" dirty="0">
                <a:solidFill>
                  <a:srgbClr val="0000CC"/>
                </a:solidFill>
              </a:rPr>
              <a:t>αγνοείται όταν </a:t>
            </a:r>
            <a:r>
              <a:rPr lang="en-US" altLang="el-GR" dirty="0" err="1">
                <a:solidFill>
                  <a:srgbClr val="0000CC"/>
                </a:solidFill>
              </a:rPr>
              <a:t>en</a:t>
            </a:r>
            <a:r>
              <a:rPr lang="en-US" altLang="el-GR" dirty="0">
                <a:solidFill>
                  <a:srgbClr val="0000CC"/>
                </a:solidFill>
              </a:rPr>
              <a:t> = 0</a:t>
            </a:r>
          </a:p>
          <a:p>
            <a:pPr marL="0" indent="180975" eaLnBrk="1" hangingPunct="1"/>
            <a:r>
              <a:rPr lang="en-US" altLang="el-GR" dirty="0">
                <a:solidFill>
                  <a:srgbClr val="C00000"/>
                </a:solidFill>
              </a:rPr>
              <a:t>Mux</a:t>
            </a:r>
            <a:r>
              <a:rPr lang="en-US" altLang="el-GR" dirty="0"/>
              <a:t>: </a:t>
            </a:r>
            <a:r>
              <a:rPr lang="el-GR" altLang="el-GR" dirty="0">
                <a:solidFill>
                  <a:srgbClr val="0000CC"/>
                </a:solidFill>
              </a:rPr>
              <a:t>αυξάνει τη </a:t>
            </a:r>
            <a:r>
              <a:rPr lang="en-US" altLang="el-GR" dirty="0">
                <a:solidFill>
                  <a:srgbClr val="0000CC"/>
                </a:solidFill>
              </a:rPr>
              <a:t>latch D-Q delay</a:t>
            </a:r>
            <a:r>
              <a:rPr lang="el-GR" altLang="el-GR" dirty="0">
                <a:solidFill>
                  <a:srgbClr val="0000CC"/>
                </a:solidFill>
              </a:rPr>
              <a:t> και την επιφάνεια</a:t>
            </a:r>
            <a:endParaRPr lang="en-US" altLang="el-GR" dirty="0">
              <a:solidFill>
                <a:srgbClr val="0000CC"/>
              </a:solidFill>
            </a:endParaRPr>
          </a:p>
          <a:p>
            <a:pPr marL="0" indent="180975" eaLnBrk="1" hangingPunct="1"/>
            <a:r>
              <a:rPr lang="en-US" altLang="el-GR" dirty="0">
                <a:solidFill>
                  <a:srgbClr val="C00000"/>
                </a:solidFill>
              </a:rPr>
              <a:t>Clock Gating</a:t>
            </a:r>
            <a:r>
              <a:rPr lang="en-US" altLang="el-GR" dirty="0"/>
              <a:t>: </a:t>
            </a:r>
            <a:r>
              <a:rPr lang="el-GR" altLang="el-GR" dirty="0">
                <a:solidFill>
                  <a:srgbClr val="0000CC"/>
                </a:solidFill>
              </a:rPr>
              <a:t>αυξάνει</a:t>
            </a:r>
            <a:r>
              <a:rPr lang="en-US" altLang="el-GR" dirty="0">
                <a:solidFill>
                  <a:srgbClr val="0000CC"/>
                </a:solidFill>
              </a:rPr>
              <a:t> skew &amp; </a:t>
            </a:r>
            <a:r>
              <a:rPr lang="en-US" altLang="el-GR" dirty="0" err="1">
                <a:solidFill>
                  <a:srgbClr val="0000CC"/>
                </a:solidFill>
              </a:rPr>
              <a:t>en</a:t>
            </a:r>
            <a:r>
              <a:rPr lang="en-US" altLang="el-GR" dirty="0">
                <a:solidFill>
                  <a:srgbClr val="0000CC"/>
                </a:solidFill>
              </a:rPr>
              <a:t> setup time</a:t>
            </a:r>
            <a:r>
              <a:rPr lang="el-GR" altLang="el-GR" dirty="0">
                <a:solidFill>
                  <a:srgbClr val="0000CC"/>
                </a:solidFill>
              </a:rPr>
              <a:t> (πρέπει </a:t>
            </a:r>
            <a:r>
              <a:rPr lang="en-US" altLang="el-GR" dirty="0" err="1">
                <a:solidFill>
                  <a:srgbClr val="0000CC"/>
                </a:solidFill>
              </a:rPr>
              <a:t>en</a:t>
            </a:r>
            <a:r>
              <a:rPr lang="en-US" altLang="el-GR" dirty="0">
                <a:solidFill>
                  <a:srgbClr val="0000CC"/>
                </a:solidFill>
              </a:rPr>
              <a:t>=1 </a:t>
            </a:r>
            <a:r>
              <a:rPr lang="el-GR" altLang="el-GR" dirty="0">
                <a:solidFill>
                  <a:srgbClr val="0000CC"/>
                </a:solidFill>
              </a:rPr>
              <a:t>όταν </a:t>
            </a:r>
            <a:r>
              <a:rPr lang="en-US" altLang="el-GR" dirty="0">
                <a:solidFill>
                  <a:srgbClr val="0000CC"/>
                </a:solidFill>
              </a:rPr>
              <a:t>clock=1 </a:t>
            </a:r>
            <a:r>
              <a:rPr lang="el-GR" altLang="el-GR" dirty="0">
                <a:solidFill>
                  <a:srgbClr val="0000CC"/>
                </a:solidFill>
              </a:rPr>
              <a:t>για αποφυγή </a:t>
            </a:r>
            <a:r>
              <a:rPr lang="en-US" altLang="el-GR" dirty="0">
                <a:solidFill>
                  <a:srgbClr val="0000CC"/>
                </a:solidFill>
              </a:rPr>
              <a:t>glitches). </a:t>
            </a:r>
            <a:r>
              <a:rPr lang="el-GR" altLang="el-GR" dirty="0">
                <a:solidFill>
                  <a:srgbClr val="0000CC"/>
                </a:solidFill>
              </a:rPr>
              <a:t>Μείωση της κατανάλωσης (</a:t>
            </a:r>
            <a:r>
              <a:rPr lang="en-US" altLang="el-GR" dirty="0">
                <a:solidFill>
                  <a:srgbClr val="0000CC"/>
                </a:solidFill>
              </a:rPr>
              <a:t>gated</a:t>
            </a:r>
            <a:r>
              <a:rPr lang="el-GR" altLang="el-GR" dirty="0">
                <a:solidFill>
                  <a:srgbClr val="0000CC"/>
                </a:solidFill>
              </a:rPr>
              <a:t> </a:t>
            </a:r>
            <a:r>
              <a:rPr lang="en-US" altLang="el-GR" dirty="0">
                <a:solidFill>
                  <a:srgbClr val="0000CC"/>
                </a:solidFill>
              </a:rPr>
              <a:t>clock</a:t>
            </a:r>
            <a:r>
              <a:rPr lang="el-GR" altLang="el-GR" dirty="0">
                <a:solidFill>
                  <a:srgbClr val="0000CC"/>
                </a:solidFill>
              </a:rPr>
              <a:t>) </a:t>
            </a:r>
            <a:endParaRPr lang="en-US" altLang="el-GR" dirty="0">
              <a:solidFill>
                <a:srgbClr val="0000CC"/>
              </a:solidFill>
            </a:endParaRPr>
          </a:p>
        </p:txBody>
      </p:sp>
      <p:graphicFrame>
        <p:nvGraphicFramePr>
          <p:cNvPr id="1539078" name="Object 6">
            <a:extLst>
              <a:ext uri="{FF2B5EF4-FFF2-40B4-BE49-F238E27FC236}">
                <a16:creationId xmlns:a16="http://schemas.microsoft.com/office/drawing/2014/main" id="{96F716A3-008B-4B5F-99F6-6470C143A82C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268538" y="2719388"/>
          <a:ext cx="4608512" cy="352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587496" imgH="2884932" progId="Visio.Drawing.6">
                  <p:embed/>
                </p:oleObj>
              </mc:Choice>
              <mc:Fallback>
                <p:oleObj name="VISIO" r:id="rId3" imgW="3587496" imgH="2884932" progId="Visio.Drawing.6">
                  <p:embed/>
                  <p:pic>
                    <p:nvPicPr>
                      <p:cNvPr id="1539078" name="Object 6">
                        <a:extLst>
                          <a:ext uri="{FF2B5EF4-FFF2-40B4-BE49-F238E27FC236}">
                            <a16:creationId xmlns:a16="http://schemas.microsoft.com/office/drawing/2014/main" id="{96F716A3-008B-4B5F-99F6-6470C143A8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719388"/>
                        <a:ext cx="4608512" cy="352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390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075" grpId="0" build="p"/>
      <p:bldP spid="1539078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2">
            <a:extLst>
              <a:ext uri="{FF2B5EF4-FFF2-40B4-BE49-F238E27FC236}">
                <a16:creationId xmlns:a16="http://schemas.microsoft.com/office/drawing/2014/main" id="{BD820011-C037-4F90-89A3-1781D5E6F67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0595" name="Rectangle 13">
            <a:extLst>
              <a:ext uri="{FF2B5EF4-FFF2-40B4-BE49-F238E27FC236}">
                <a16:creationId xmlns:a16="http://schemas.microsoft.com/office/drawing/2014/main" id="{DF7FBF51-CC47-4BCD-A129-73DBC008B6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DE20C9C-2632-4036-8098-1645A478084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0596" name="Slide Number Placeholder 4">
            <a:extLst>
              <a:ext uri="{FF2B5EF4-FFF2-40B4-BE49-F238E27FC236}">
                <a16:creationId xmlns:a16="http://schemas.microsoft.com/office/drawing/2014/main" id="{B56300BC-EBAF-4859-8ABF-B07EE0B231B2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B1CCAEE-935A-4AA5-820E-AA7A5C45924F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76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0597" name="AutoShape 2">
            <a:extLst>
              <a:ext uri="{FF2B5EF4-FFF2-40B4-BE49-F238E27FC236}">
                <a16:creationId xmlns:a16="http://schemas.microsoft.com/office/drawing/2014/main" id="{599260AC-BBE1-4422-9136-F86CE3CA9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Reset</a:t>
            </a:r>
          </a:p>
        </p:txBody>
      </p:sp>
      <p:sp>
        <p:nvSpPr>
          <p:cNvPr id="75782" name="Rectangle 3">
            <a:extLst>
              <a:ext uri="{FF2B5EF4-FFF2-40B4-BE49-F238E27FC236}">
                <a16:creationId xmlns:a16="http://schemas.microsoft.com/office/drawing/2014/main" id="{C9B2A0DB-7194-47CE-BD99-8524DFFF7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n-US" altLang="el-GR" sz="2400" dirty="0">
                <a:solidFill>
                  <a:srgbClr val="0000CC"/>
                </a:solidFill>
              </a:rPr>
              <a:t>Synchronous </a:t>
            </a:r>
            <a:r>
              <a:rPr lang="el-GR" altLang="el-GR" sz="2400" dirty="0">
                <a:solidFill>
                  <a:srgbClr val="0000CC"/>
                </a:solidFill>
              </a:rPr>
              <a:t>έναντι</a:t>
            </a:r>
            <a:r>
              <a:rPr lang="en-US" altLang="el-GR" sz="2400" dirty="0">
                <a:solidFill>
                  <a:srgbClr val="0000CC"/>
                </a:solidFill>
              </a:rPr>
              <a:t> asynchronous</a:t>
            </a:r>
          </a:p>
        </p:txBody>
      </p:sp>
      <p:graphicFrame>
        <p:nvGraphicFramePr>
          <p:cNvPr id="75783" name="Object 4">
            <a:extLst>
              <a:ext uri="{FF2B5EF4-FFF2-40B4-BE49-F238E27FC236}">
                <a16:creationId xmlns:a16="http://schemas.microsoft.com/office/drawing/2014/main" id="{F706B002-31E7-40BC-AC1D-59030CD5D8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1628775"/>
          <a:ext cx="6840538" cy="448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405628" imgH="3857244" progId="Visio.Drawing.6">
                  <p:embed/>
                </p:oleObj>
              </mc:Choice>
              <mc:Fallback>
                <p:oleObj name="VISIO" r:id="rId3" imgW="5405628" imgH="3857244" progId="Visio.Drawing.6">
                  <p:embed/>
                  <p:pic>
                    <p:nvPicPr>
                      <p:cNvPr id="75783" name="Object 4">
                        <a:extLst>
                          <a:ext uri="{FF2B5EF4-FFF2-40B4-BE49-F238E27FC236}">
                            <a16:creationId xmlns:a16="http://schemas.microsoft.com/office/drawing/2014/main" id="{F706B002-31E7-40BC-AC1D-59030CD5D8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628775"/>
                        <a:ext cx="6840538" cy="448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2">
            <a:extLst>
              <a:ext uri="{FF2B5EF4-FFF2-40B4-BE49-F238E27FC236}">
                <a16:creationId xmlns:a16="http://schemas.microsoft.com/office/drawing/2014/main" id="{4B3ACB1D-EC0C-4879-80D0-7857CF1739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2643" name="Rectangle 13">
            <a:extLst>
              <a:ext uri="{FF2B5EF4-FFF2-40B4-BE49-F238E27FC236}">
                <a16:creationId xmlns:a16="http://schemas.microsoft.com/office/drawing/2014/main" id="{D0DDA919-1484-4422-8D8F-C4441D3CF3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F50F1EF-8EBC-4F53-A499-C6114A7BF70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2644" name="Slide Number Placeholder 4">
            <a:extLst>
              <a:ext uri="{FF2B5EF4-FFF2-40B4-BE49-F238E27FC236}">
                <a16:creationId xmlns:a16="http://schemas.microsoft.com/office/drawing/2014/main" id="{5ABF0160-B56B-48CE-AB38-B739A1746001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7038036-AE73-4B1B-ACEC-DE8D27A59C90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77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2645" name="AutoShape 5">
            <a:extLst>
              <a:ext uri="{FF2B5EF4-FFF2-40B4-BE49-F238E27FC236}">
                <a16:creationId xmlns:a16="http://schemas.microsoft.com/office/drawing/2014/main" id="{EE0E9172-3B62-4AD5-88FF-F9DF2EFF8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F/F </a:t>
            </a:r>
            <a:r>
              <a:rPr lang="el-GR" altLang="el-GR"/>
              <a:t>με σύγχρονο </a:t>
            </a:r>
            <a:r>
              <a:rPr lang="en-US" altLang="el-GR"/>
              <a:t>Set &amp; reset</a:t>
            </a:r>
            <a:endParaRPr lang="el-GR" altLang="el-GR"/>
          </a:p>
        </p:txBody>
      </p:sp>
      <p:pic>
        <p:nvPicPr>
          <p:cNvPr id="112646" name="Picture 7">
            <a:extLst>
              <a:ext uri="{FF2B5EF4-FFF2-40B4-BE49-F238E27FC236}">
                <a16:creationId xmlns:a16="http://schemas.microsoft.com/office/drawing/2014/main" id="{4646D07A-0AD8-404F-8324-11FC0DF42B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889125"/>
            <a:ext cx="8280400" cy="3143250"/>
          </a:xfrm>
          <a:noFill/>
        </p:spPr>
      </p:pic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2">
            <a:extLst>
              <a:ext uri="{FF2B5EF4-FFF2-40B4-BE49-F238E27FC236}">
                <a16:creationId xmlns:a16="http://schemas.microsoft.com/office/drawing/2014/main" id="{15F3EF66-5D9C-4251-A3C7-DED8C359D9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3667" name="Rectangle 13">
            <a:extLst>
              <a:ext uri="{FF2B5EF4-FFF2-40B4-BE49-F238E27FC236}">
                <a16:creationId xmlns:a16="http://schemas.microsoft.com/office/drawing/2014/main" id="{D2DE1859-644C-4566-85F3-D16076DE13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77BA69E-4A3F-442F-B970-FB28B91B88E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3668" name="Slide Number Placeholder 4">
            <a:extLst>
              <a:ext uri="{FF2B5EF4-FFF2-40B4-BE49-F238E27FC236}">
                <a16:creationId xmlns:a16="http://schemas.microsoft.com/office/drawing/2014/main" id="{242D0BEA-607B-4D1F-AADB-0DFAB4CFDC84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E70F757-0261-4888-90C6-C6611B0EDE8A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78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3669" name="AutoShape 2">
            <a:extLst>
              <a:ext uri="{FF2B5EF4-FFF2-40B4-BE49-F238E27FC236}">
                <a16:creationId xmlns:a16="http://schemas.microsoft.com/office/drawing/2014/main" id="{2920BDA3-54A0-45F8-AEEA-A30C9CE658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08765859-FE9C-4C9E-BB23-4E39C11E479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180975"/>
            <a:r>
              <a:rPr lang="el-GR" altLang="el-GR" dirty="0">
                <a:solidFill>
                  <a:srgbClr val="990033"/>
                </a:solidFill>
              </a:rPr>
              <a:t>Μεθοδολογία Στοιχείων Στατικής Ακολουθίας</a:t>
            </a:r>
            <a:endParaRPr lang="en-US" altLang="el-GR" dirty="0">
              <a:solidFill>
                <a:srgbClr val="990033"/>
              </a:solidFill>
            </a:endParaRPr>
          </a:p>
          <a:p>
            <a:pPr marL="0" indent="180975"/>
            <a:r>
              <a:rPr lang="el-GR" altLang="el-GR" dirty="0">
                <a:solidFill>
                  <a:srgbClr val="0000CC"/>
                </a:solidFill>
              </a:rPr>
              <a:t>Επιλογή των στοιχείων</a:t>
            </a:r>
            <a:endParaRPr lang="en-US" altLang="el-GR" dirty="0">
              <a:solidFill>
                <a:srgbClr val="0000CC"/>
              </a:solidFill>
            </a:endParaRPr>
          </a:p>
          <a:p>
            <a:pPr marL="0" indent="180975"/>
            <a:r>
              <a:rPr lang="el-GR" altLang="el-GR" dirty="0">
                <a:solidFill>
                  <a:srgbClr val="0000CC"/>
                </a:solidFill>
              </a:rPr>
              <a:t>Τύποι Χρονισμών Διπλής Φάσης</a:t>
            </a:r>
            <a:endParaRPr lang="en-US" altLang="el-GR" dirty="0">
              <a:solidFill>
                <a:srgbClr val="0000CC"/>
              </a:solidFill>
            </a:endParaRPr>
          </a:p>
          <a:p>
            <a:pPr marL="0" indent="180975"/>
            <a:r>
              <a:rPr lang="el-GR" altLang="el-GR" dirty="0">
                <a:solidFill>
                  <a:srgbClr val="0000CC"/>
                </a:solidFill>
              </a:rPr>
              <a:t>Διαδοχικά Δυναμικά Κυκλώματα</a:t>
            </a:r>
            <a:endParaRPr lang="en-US" altLang="el-GR" dirty="0">
              <a:solidFill>
                <a:srgbClr val="0000CC"/>
              </a:solidFill>
            </a:endParaRPr>
          </a:p>
          <a:p>
            <a:pPr marL="742950" lvl="1" indent="-285750"/>
            <a:r>
              <a:rPr lang="el-GR" altLang="el-GR" dirty="0"/>
              <a:t>Κλασικά Διαδοχικά Δυναμικά</a:t>
            </a:r>
            <a:r>
              <a:rPr lang="en-US" altLang="el-GR" dirty="0"/>
              <a:t> </a:t>
            </a:r>
            <a:r>
              <a:rPr lang="el-GR" altLang="el-GR" dirty="0"/>
              <a:t>Κυκλώματα</a:t>
            </a:r>
            <a:endParaRPr lang="en-US" altLang="el-GR" dirty="0"/>
          </a:p>
          <a:p>
            <a:pPr marL="742950" lvl="1" indent="-285750"/>
            <a:r>
              <a:rPr lang="el-GR" altLang="el-GR" dirty="0"/>
              <a:t>Διαδοχικά Κυκλώματα με Ανοχή στη Χρονική Απόκλιση</a:t>
            </a:r>
            <a:endParaRPr lang="en-US" altLang="el-GR" dirty="0"/>
          </a:p>
          <a:p>
            <a:pPr marL="742950" lvl="1" indent="-285750"/>
            <a:r>
              <a:rPr lang="el-GR" altLang="el-GR" dirty="0"/>
              <a:t>Διαδοχική επίδραση τεσσάρων φάσεων</a:t>
            </a:r>
            <a:endParaRPr lang="en-US" altLang="el-GR" dirty="0"/>
          </a:p>
          <a:p>
            <a:pPr marL="0" indent="180975"/>
            <a:r>
              <a:rPr lang="el-GR" altLang="el-GR" dirty="0">
                <a:solidFill>
                  <a:srgbClr val="0000CC"/>
                </a:solidFill>
              </a:rPr>
              <a:t> Μη μονοτονικές Τεχνικές</a:t>
            </a:r>
            <a:endParaRPr lang="en-US" altLang="el-GR" dirty="0">
              <a:solidFill>
                <a:srgbClr val="0000CC"/>
              </a:solidFill>
            </a:endParaRPr>
          </a:p>
          <a:p>
            <a:pPr marL="0" indent="180975"/>
            <a:endParaRPr lang="el-GR" alt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5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2">
            <a:extLst>
              <a:ext uri="{FF2B5EF4-FFF2-40B4-BE49-F238E27FC236}">
                <a16:creationId xmlns:a16="http://schemas.microsoft.com/office/drawing/2014/main" id="{49E2BA18-45F8-4309-9A85-D3EB547F9B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5715" name="Rectangle 13">
            <a:extLst>
              <a:ext uri="{FF2B5EF4-FFF2-40B4-BE49-F238E27FC236}">
                <a16:creationId xmlns:a16="http://schemas.microsoft.com/office/drawing/2014/main" id="{1D05ED72-671E-4D11-9488-3F2D249C0B6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48579EC-E423-4C7E-B788-0C58DE0399C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5716" name="AutoShape 2">
            <a:extLst>
              <a:ext uri="{FF2B5EF4-FFF2-40B4-BE49-F238E27FC236}">
                <a16:creationId xmlns:a16="http://schemas.microsoft.com/office/drawing/2014/main" id="{C3FCD6B3-6ABF-49FC-B73A-EE2430A01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Μεθοδολογία Στοιχείων Στατικής Ακολουθίας (1/2)</a:t>
            </a:r>
          </a:p>
        </p:txBody>
      </p:sp>
      <p:sp>
        <p:nvSpPr>
          <p:cNvPr id="115717" name="Rectangle 3">
            <a:extLst>
              <a:ext uri="{FF2B5EF4-FFF2-40B4-BE49-F238E27FC236}">
                <a16:creationId xmlns:a16="http://schemas.microsoft.com/office/drawing/2014/main" id="{3A18D9F3-F416-45E1-8536-30EBF0733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496300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000" dirty="0">
                <a:solidFill>
                  <a:srgbClr val="0000CC"/>
                </a:solidFill>
              </a:rPr>
              <a:t>Μέχρι την τεχνολ. των  0,35 </a:t>
            </a:r>
            <a:r>
              <a:rPr lang="el-GR" altLang="el-GR" sz="2000" dirty="0" err="1">
                <a:solidFill>
                  <a:srgbClr val="0000CC"/>
                </a:solidFill>
              </a:rPr>
              <a:t>μm</a:t>
            </a:r>
            <a:r>
              <a:rPr lang="el-GR" altLang="el-GR" sz="2000" dirty="0">
                <a:solidFill>
                  <a:srgbClr val="0000CC"/>
                </a:solidFill>
              </a:rPr>
              <a:t> τα ρεύματα διαρροής ήταν μικρά =&gt; </a:t>
            </a:r>
            <a:r>
              <a:rPr lang="el-GR" altLang="el-GR" sz="2000" b="1" dirty="0">
                <a:solidFill>
                  <a:srgbClr val="0000CC"/>
                </a:solidFill>
              </a:rPr>
              <a:t>δυναμικά </a:t>
            </a:r>
            <a:r>
              <a:rPr lang="en-US" altLang="el-GR" sz="2000" b="1" dirty="0">
                <a:solidFill>
                  <a:srgbClr val="0000CC"/>
                </a:solidFill>
              </a:rPr>
              <a:t>latches </a:t>
            </a:r>
            <a:r>
              <a:rPr lang="el-GR" altLang="el-GR" sz="2000" b="1" dirty="0">
                <a:solidFill>
                  <a:srgbClr val="0000CC"/>
                </a:solidFill>
              </a:rPr>
              <a:t>διατηρούσαν για μεγάλα χρονικά διαστήματα τις τιμές τους</a:t>
            </a:r>
          </a:p>
          <a:p>
            <a:pPr lvl="1"/>
            <a:r>
              <a:rPr lang="el-GR" altLang="el-GR" sz="1800" dirty="0"/>
              <a:t>Ο DEC Alpha 21164 ήταν ένας από τους τελευταίους μικροεπεξεργαστές που χρησιμοποιούσε δυναμικά </a:t>
            </a:r>
            <a:r>
              <a:rPr lang="en-US" altLang="el-GR" sz="1800" dirty="0"/>
              <a:t>latches </a:t>
            </a:r>
            <a:r>
              <a:rPr lang="el-GR" altLang="el-GR" sz="1800" dirty="0"/>
              <a:t>σε τεχνολογία 0,35 </a:t>
            </a:r>
            <a:r>
              <a:rPr lang="el-GR" altLang="el-GR" sz="1800" dirty="0" err="1"/>
              <a:t>μm</a:t>
            </a:r>
            <a:r>
              <a:rPr lang="el-GR" altLang="el-GR" sz="1800" dirty="0"/>
              <a:t> στα μέσα του 1990</a:t>
            </a:r>
          </a:p>
          <a:p>
            <a:pPr>
              <a:lnSpc>
                <a:spcPct val="90000"/>
              </a:lnSpc>
            </a:pPr>
            <a:endParaRPr lang="el-GR" altLang="el-GR" sz="1200" dirty="0"/>
          </a:p>
          <a:p>
            <a:pPr>
              <a:lnSpc>
                <a:spcPct val="90000"/>
              </a:lnSpc>
            </a:pPr>
            <a:r>
              <a:rPr lang="el-GR" altLang="el-GR" sz="2000" dirty="0">
                <a:solidFill>
                  <a:srgbClr val="0000CC"/>
                </a:solidFill>
              </a:rPr>
              <a:t>Τα μοντέρνα συστήματα χρησιμοποιούν στατικά ακολουθιακά στοιχεία για να διατηρούν την κατάσταση</a:t>
            </a:r>
          </a:p>
          <a:p>
            <a:pPr lvl="1"/>
            <a:r>
              <a:rPr lang="el-GR" altLang="el-GR" sz="1800" dirty="0"/>
              <a:t>Τα στατικά στοιχεία είναι μεγαλύτερα και κάπως πιο αργά από τα δυναμικά</a:t>
            </a:r>
            <a:endParaRPr lang="en-US" altLang="el-GR" sz="1800" dirty="0"/>
          </a:p>
          <a:p>
            <a:pPr>
              <a:lnSpc>
                <a:spcPct val="90000"/>
              </a:lnSpc>
            </a:pPr>
            <a:endParaRPr lang="el-GR" altLang="el-GR" sz="1200" dirty="0"/>
          </a:p>
          <a:p>
            <a:pPr>
              <a:lnSpc>
                <a:spcPct val="90000"/>
              </a:lnSpc>
            </a:pPr>
            <a:r>
              <a:rPr lang="el-GR" altLang="el-GR" sz="2000" dirty="0">
                <a:solidFill>
                  <a:srgbClr val="C00000"/>
                </a:solidFill>
              </a:rPr>
              <a:t>Η διανομή του ρολογιού είναι μια μεγάλη πρόκληση </a:t>
            </a:r>
          </a:p>
          <a:p>
            <a:pPr lvl="1"/>
            <a:r>
              <a:rPr lang="el-GR" altLang="el-GR" sz="1800" dirty="0"/>
              <a:t>Είναι πολύ δύσκολο να διανεμηθεί ένα καθολικό ρολόι σε ένα μεγάλο κύκλωμα ώστε να φτάνει ταυτόχρονα σε όλα τα ακολουθιακά στοιχεία</a:t>
            </a:r>
          </a:p>
          <a:p>
            <a:pPr lvl="1"/>
            <a:endParaRPr lang="el-GR" altLang="el-GR" sz="1200" dirty="0"/>
          </a:p>
          <a:p>
            <a:pPr>
              <a:lnSpc>
                <a:spcPct val="90000"/>
              </a:lnSpc>
            </a:pPr>
            <a:r>
              <a:rPr lang="el-GR" altLang="el-GR" sz="2000" dirty="0">
                <a:solidFill>
                  <a:srgbClr val="C00000"/>
                </a:solidFill>
              </a:rPr>
              <a:t>Ο έλεγχος της χρονικής απόκλισης σε δύο ή περισσότερα ρολόγια είναι ακόμη πιο δύσκολος </a:t>
            </a:r>
          </a:p>
          <a:p>
            <a:pPr lvl="1"/>
            <a:r>
              <a:rPr lang="el-GR" altLang="el-GR" sz="1800" dirty="0"/>
              <a:t>Όλοι οι σύγχρονοι σχεδιασμοί διανείμουν ένα μόνο ρολόι μεγάλης ταχύτητας</a:t>
            </a:r>
          </a:p>
          <a:p>
            <a:pPr lvl="1"/>
            <a:r>
              <a:rPr lang="el-GR" altLang="el-GR" sz="1800" dirty="0"/>
              <a:t>Συμπληρωματικά ρολόγια, παλμοί, ρολόγια με καθυστέρηση παράγονται τοπικά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>
            <a:extLst>
              <a:ext uri="{FF2B5EF4-FFF2-40B4-BE49-F238E27FC236}">
                <a16:creationId xmlns:a16="http://schemas.microsoft.com/office/drawing/2014/main" id="{7E8F601B-3FD7-4DEE-AE5B-42D68B0687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13">
            <a:extLst>
              <a:ext uri="{FF2B5EF4-FFF2-40B4-BE49-F238E27FC236}">
                <a16:creationId xmlns:a16="http://schemas.microsoft.com/office/drawing/2014/main" id="{5E33EEB3-4FF9-433A-9993-7734FD83F6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E0C858D-ED85-45B0-BEA7-5CA56E3B056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Slide Number Placeholder 4">
            <a:extLst>
              <a:ext uri="{FF2B5EF4-FFF2-40B4-BE49-F238E27FC236}">
                <a16:creationId xmlns:a16="http://schemas.microsoft.com/office/drawing/2014/main" id="{CD5007B6-0C06-41DC-84B8-A909546104BC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49847E8-356B-4660-9859-2FCD55D2D5B5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AutoShape 2">
            <a:extLst>
              <a:ext uri="{FF2B5EF4-FFF2-40B4-BE49-F238E27FC236}">
                <a16:creationId xmlns:a16="http://schemas.microsoft.com/office/drawing/2014/main" id="{2338135F-77AD-42C5-A48E-5C078BF30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Χρονική Ακολουθία Υπολογισμών (</a:t>
            </a:r>
            <a:r>
              <a:rPr lang="en-US" altLang="el-GR"/>
              <a:t>Sequencing Methods)</a:t>
            </a:r>
            <a:endParaRPr lang="el-GR" altLang="el-GR"/>
          </a:p>
        </p:txBody>
      </p:sp>
      <p:sp>
        <p:nvSpPr>
          <p:cNvPr id="10246" name="Rectangle 3">
            <a:extLst>
              <a:ext uri="{FF2B5EF4-FFF2-40B4-BE49-F238E27FC236}">
                <a16:creationId xmlns:a16="http://schemas.microsoft.com/office/drawing/2014/main" id="{1CCB6593-1C32-4337-BDC6-5D13DD05C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96300" cy="5472112"/>
          </a:xfrm>
        </p:spPr>
        <p:txBody>
          <a:bodyPr/>
          <a:lstStyle/>
          <a:p>
            <a:pPr indent="-228600" eaLnBrk="1" hangingPunct="1"/>
            <a:r>
              <a:rPr lang="el-GR" altLang="el-GR" sz="2400" dirty="0"/>
              <a:t> </a:t>
            </a:r>
            <a:r>
              <a:rPr lang="el-GR" altLang="el-GR" sz="2400" dirty="0">
                <a:solidFill>
                  <a:srgbClr val="3333CC"/>
                </a:solidFill>
              </a:rPr>
              <a:t>Οι τρεις δημοφιλέστεροι μέθοδοι χρονικής ακολουθίας υπολογισμών υλοποιούνται με </a:t>
            </a:r>
          </a:p>
          <a:p>
            <a:pPr lvl="1" eaLnBrk="1" hangingPunct="1"/>
            <a:r>
              <a:rPr lang="el-GR" altLang="el-GR" sz="2200" dirty="0" err="1"/>
              <a:t>Flip</a:t>
            </a:r>
            <a:r>
              <a:rPr lang="el-GR" altLang="el-GR" sz="2200" dirty="0"/>
              <a:t> –</a:t>
            </a:r>
            <a:r>
              <a:rPr lang="el-GR" altLang="el-GR" sz="2200" dirty="0" err="1"/>
              <a:t>Flop</a:t>
            </a:r>
            <a:r>
              <a:rPr lang="en-US" altLang="el-GR" sz="2200" dirty="0"/>
              <a:t>s</a:t>
            </a:r>
            <a:endParaRPr lang="el-GR" altLang="el-GR" sz="2200" dirty="0"/>
          </a:p>
          <a:p>
            <a:pPr lvl="1" eaLnBrk="1" hangingPunct="1"/>
            <a:r>
              <a:rPr lang="el-GR" altLang="el-GR" sz="2200" dirty="0"/>
              <a:t>Διαφανείς μανδαλωτές 2 φάσεων (</a:t>
            </a:r>
            <a:r>
              <a:rPr lang="en-US" altLang="el-GR" sz="2200" dirty="0"/>
              <a:t>2 – Phase Transparent Latches) </a:t>
            </a:r>
            <a:endParaRPr lang="el-GR" altLang="el-GR" sz="2200" dirty="0"/>
          </a:p>
          <a:p>
            <a:pPr lvl="1" eaLnBrk="1" hangingPunct="1"/>
            <a:r>
              <a:rPr lang="el-GR" altLang="el-GR" sz="2200" dirty="0"/>
              <a:t>Παλμικούς</a:t>
            </a:r>
            <a:r>
              <a:rPr lang="en-US" altLang="el-GR" sz="2200" dirty="0"/>
              <a:t> </a:t>
            </a:r>
            <a:r>
              <a:rPr lang="el-GR" altLang="el-GR" sz="2200" dirty="0"/>
              <a:t>μανδαλωτές </a:t>
            </a:r>
            <a:r>
              <a:rPr lang="en-US" altLang="el-GR" sz="2200" dirty="0"/>
              <a:t> (Pulsed Latches)</a:t>
            </a:r>
          </a:p>
          <a:p>
            <a:pPr indent="-228600" eaLnBrk="1" hangingPunct="1"/>
            <a:r>
              <a:rPr lang="el-GR" altLang="el-GR" sz="2400" dirty="0">
                <a:solidFill>
                  <a:srgbClr val="3333CC"/>
                </a:solidFill>
              </a:rPr>
              <a:t>Μια ιδανική μέθοδος </a:t>
            </a:r>
          </a:p>
          <a:p>
            <a:pPr lvl="1" eaLnBrk="1" hangingPunct="1"/>
            <a:r>
              <a:rPr lang="el-GR" altLang="el-GR" sz="2200" dirty="0"/>
              <a:t>Δε θα εισήγαγε καθυστέρηση</a:t>
            </a:r>
          </a:p>
          <a:p>
            <a:pPr lvl="1" eaLnBrk="1" hangingPunct="1"/>
            <a:r>
              <a:rPr lang="el-GR" altLang="el-GR" sz="2200" dirty="0"/>
              <a:t>Ευέλικτη στον καθορισμό της υλοποιήσιμης λογικής ανά κύκλο ρολογιού</a:t>
            </a:r>
          </a:p>
          <a:p>
            <a:pPr lvl="1" eaLnBrk="1" hangingPunct="1"/>
            <a:r>
              <a:rPr lang="el-GR" altLang="el-GR" sz="2200" dirty="0"/>
              <a:t>Θα είχε «</a:t>
            </a:r>
            <a:r>
              <a:rPr lang="el-GR" altLang="el-GR" sz="2200" i="1" dirty="0"/>
              <a:t>αντοχή</a:t>
            </a:r>
            <a:r>
              <a:rPr lang="el-GR" altLang="el-GR" sz="2200" dirty="0"/>
              <a:t>» στη χρονική απόκλιση ρολογιού (</a:t>
            </a:r>
            <a:r>
              <a:rPr lang="en-US" altLang="el-GR" sz="2200" dirty="0"/>
              <a:t>clock skew)</a:t>
            </a:r>
            <a:endParaRPr lang="el-GR" altLang="el-GR" sz="2200" dirty="0"/>
          </a:p>
          <a:p>
            <a:pPr lvl="1" eaLnBrk="1" hangingPunct="1"/>
            <a:r>
              <a:rPr lang="el-GR" altLang="el-GR" sz="2200" dirty="0"/>
              <a:t>Θα κατανάλωνε μικρή ισχύ</a:t>
            </a:r>
            <a:endParaRPr lang="en-US" altLang="el-GR" sz="2200" dirty="0"/>
          </a:p>
          <a:p>
            <a:pPr lvl="1" eaLnBrk="1" hangingPunct="1"/>
            <a:r>
              <a:rPr lang="el-GR" altLang="el-GR" sz="2200" dirty="0"/>
              <a:t>Θα είχε μικρές απαιτήσεις επιφάνειας</a:t>
            </a:r>
          </a:p>
          <a:p>
            <a:pPr indent="-228600" eaLnBrk="1" hangingPunct="1"/>
            <a:r>
              <a:rPr lang="el-GR" altLang="el-GR" sz="2400" dirty="0">
                <a:solidFill>
                  <a:srgbClr val="C00000"/>
                </a:solidFill>
              </a:rPr>
              <a:t>Σκοπός του κεφαλαίου </a:t>
            </a:r>
          </a:p>
          <a:p>
            <a:pPr lvl="1" eaLnBrk="1" hangingPunct="1"/>
            <a:r>
              <a:rPr lang="el-GR" altLang="el-GR" sz="2200" dirty="0"/>
              <a:t>Η διερεύνηση των εναλλακτικών μεθόδων χρονικής ακολουθίας </a:t>
            </a:r>
          </a:p>
          <a:p>
            <a:pPr lvl="1" eaLnBrk="1" hangingPunct="1"/>
            <a:r>
              <a:rPr lang="el-GR" altLang="el-GR" sz="2200" dirty="0"/>
              <a:t>Μελέτη κυκλωματικών υλοποιήσεων σε επίπεδο τρανζίστορ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2">
            <a:extLst>
              <a:ext uri="{FF2B5EF4-FFF2-40B4-BE49-F238E27FC236}">
                <a16:creationId xmlns:a16="http://schemas.microsoft.com/office/drawing/2014/main" id="{DDEA3479-626A-4536-9394-EE81266F4A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6739" name="Rectangle 13">
            <a:extLst>
              <a:ext uri="{FF2B5EF4-FFF2-40B4-BE49-F238E27FC236}">
                <a16:creationId xmlns:a16="http://schemas.microsoft.com/office/drawing/2014/main" id="{E40A7785-81ED-49B2-A6F7-A777FB5E54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F0122FB-85F7-4638-9E97-DF84457BE8A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6740" name="AutoShape 2">
            <a:extLst>
              <a:ext uri="{FF2B5EF4-FFF2-40B4-BE49-F238E27FC236}">
                <a16:creationId xmlns:a16="http://schemas.microsoft.com/office/drawing/2014/main" id="{BD269481-48D8-4856-A69F-477BBB758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Μεθοδολογία Στοιχείων Στατικής Ακολουθίας (2/2)</a:t>
            </a:r>
          </a:p>
        </p:txBody>
      </p:sp>
      <p:sp>
        <p:nvSpPr>
          <p:cNvPr id="116741" name="Rectangle 3">
            <a:extLst>
              <a:ext uri="{FF2B5EF4-FFF2-40B4-BE49-F238E27FC236}">
                <a16:creationId xmlns:a16="http://schemas.microsoft.com/office/drawing/2014/main" id="{C0245CDB-2B91-4CB3-84D5-7EF83B7E0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424862" cy="57610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l-GR" altLang="el-GR" sz="2000" dirty="0"/>
          </a:p>
          <a:p>
            <a:pPr>
              <a:lnSpc>
                <a:spcPct val="80000"/>
              </a:lnSpc>
            </a:pPr>
            <a:r>
              <a:rPr lang="el-GR" altLang="el-GR" sz="2000" dirty="0">
                <a:solidFill>
                  <a:srgbClr val="0000CC"/>
                </a:solidFill>
              </a:rPr>
              <a:t>Οι κλίσεις των ακμών των ρολογιών θα πρέπει να είναι απότομες </a:t>
            </a:r>
          </a:p>
          <a:p>
            <a:pPr lvl="1"/>
            <a:r>
              <a:rPr lang="el-GR" altLang="el-GR" sz="1800" dirty="0"/>
              <a:t>Αποφυγή ανταγωνισμών – αφέντης &amp; σκλάβος είναι ταυτόχρονα ενεργοποιημένοι</a:t>
            </a:r>
          </a:p>
          <a:p>
            <a:pPr>
              <a:lnSpc>
                <a:spcPct val="80000"/>
              </a:lnSpc>
            </a:pPr>
            <a:endParaRPr lang="el-GR" altLang="el-GR" sz="2000" dirty="0"/>
          </a:p>
          <a:p>
            <a:pPr>
              <a:lnSpc>
                <a:spcPct val="80000"/>
              </a:lnSpc>
            </a:pPr>
            <a:r>
              <a:rPr lang="el-GR" altLang="el-GR" sz="2000" dirty="0">
                <a:solidFill>
                  <a:srgbClr val="0000CC"/>
                </a:solidFill>
              </a:rPr>
              <a:t>Η κλίση των ακμών ρολογιού μπορεί να μειωθεί ύστερα από τη διάδοση του κατά μήκος μεγάλων καλωδίων</a:t>
            </a:r>
          </a:p>
          <a:p>
            <a:pPr>
              <a:lnSpc>
                <a:spcPct val="80000"/>
              </a:lnSpc>
            </a:pPr>
            <a:endParaRPr lang="el-GR" altLang="el-GR" sz="1200" dirty="0"/>
          </a:p>
          <a:p>
            <a:pPr>
              <a:lnSpc>
                <a:spcPct val="80000"/>
              </a:lnSpc>
            </a:pPr>
            <a:endParaRPr lang="el-GR" altLang="el-GR" sz="2000" dirty="0"/>
          </a:p>
          <a:p>
            <a:pPr>
              <a:lnSpc>
                <a:spcPct val="80000"/>
              </a:lnSpc>
            </a:pPr>
            <a:r>
              <a:rPr lang="el-GR" altLang="el-GR" sz="2000" dirty="0">
                <a:solidFill>
                  <a:srgbClr val="0000CC"/>
                </a:solidFill>
              </a:rPr>
              <a:t>Αντιμετώπιση: το γενικό ρολόι απομονώνεται τοπικά</a:t>
            </a:r>
          </a:p>
          <a:p>
            <a:pPr lvl="1"/>
            <a:r>
              <a:rPr lang="el-GR" altLang="el-GR" sz="1800" dirty="0"/>
              <a:t>Σε κάθε ακολουθιακό στοιχείο</a:t>
            </a:r>
          </a:p>
          <a:p>
            <a:pPr lvl="1"/>
            <a:r>
              <a:rPr lang="el-GR" altLang="el-GR" sz="1800" dirty="0"/>
              <a:t>Σε κύτταρο </a:t>
            </a:r>
            <a:r>
              <a:rPr lang="el-GR" altLang="el-GR" sz="1800" dirty="0" err="1"/>
              <a:t>απομονωτή</a:t>
            </a:r>
            <a:r>
              <a:rPr lang="el-GR" altLang="el-GR" sz="1800" dirty="0"/>
              <a:t> που το μεταδίδει σε μια ομάδα στοιχείων) για να είναι αιχμηροί οι ρυθμοί των ακμών</a:t>
            </a:r>
          </a:p>
          <a:p>
            <a:pPr>
              <a:lnSpc>
                <a:spcPct val="80000"/>
              </a:lnSpc>
            </a:pPr>
            <a:endParaRPr lang="el-GR" altLang="el-GR" sz="1200" dirty="0"/>
          </a:p>
          <a:p>
            <a:pPr>
              <a:lnSpc>
                <a:spcPct val="80000"/>
              </a:lnSpc>
            </a:pPr>
            <a:endParaRPr lang="el-GR" altLang="el-GR" sz="2000" dirty="0"/>
          </a:p>
          <a:p>
            <a:pPr>
              <a:lnSpc>
                <a:spcPct val="80000"/>
              </a:lnSpc>
            </a:pPr>
            <a:r>
              <a:rPr lang="el-GR" altLang="el-GR" sz="2000" dirty="0">
                <a:solidFill>
                  <a:srgbClr val="C00000"/>
                </a:solidFill>
              </a:rPr>
              <a:t>Η κατανάλωση ισχύος του ρολογιού (δίκτυο διανομής &amp; συνδεδεμένα φορτία) συνεισφέρει από 1/3 έως 1/2 της συνολικής κατανάλωσης </a:t>
            </a:r>
          </a:p>
          <a:p>
            <a:pPr lvl="1"/>
            <a:r>
              <a:rPr lang="el-GR" altLang="el-GR" sz="1800" dirty="0"/>
              <a:t>Τα ρολόγια είναι συνήθως συνδεδεμένα σε μια πύλη AND στον τοπικό </a:t>
            </a:r>
            <a:r>
              <a:rPr lang="el-GR" altLang="el-GR" sz="1800" dirty="0" err="1"/>
              <a:t>απομονωτή</a:t>
            </a:r>
            <a:r>
              <a:rPr lang="el-GR" altLang="el-GR" sz="1800" dirty="0"/>
              <a:t> ρολογιού – </a:t>
            </a:r>
            <a:r>
              <a:rPr lang="en-US" altLang="el-GR" sz="1800" b="1" dirty="0"/>
              <a:t>gated clock</a:t>
            </a:r>
            <a:endParaRPr lang="el-GR" altLang="el-GR" sz="1100" b="1" dirty="0"/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2">
            <a:extLst>
              <a:ext uri="{FF2B5EF4-FFF2-40B4-BE49-F238E27FC236}">
                <a16:creationId xmlns:a16="http://schemas.microsoft.com/office/drawing/2014/main" id="{73A022D6-EE94-4CCC-9C38-D721652ADD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7763" name="Rectangle 13">
            <a:extLst>
              <a:ext uri="{FF2B5EF4-FFF2-40B4-BE49-F238E27FC236}">
                <a16:creationId xmlns:a16="http://schemas.microsoft.com/office/drawing/2014/main" id="{B2B30FE8-0067-4D3E-BD66-A260FE3CF8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A32111D-331B-483A-A262-736FD4E369B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7764" name="Slide Number Placeholder 4">
            <a:extLst>
              <a:ext uri="{FF2B5EF4-FFF2-40B4-BE49-F238E27FC236}">
                <a16:creationId xmlns:a16="http://schemas.microsoft.com/office/drawing/2014/main" id="{4B5A0292-C610-40AF-9299-087BDC800A4D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BA09C19-0ECF-45C5-B71A-D820E3816685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81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7765" name="AutoShape 2">
            <a:extLst>
              <a:ext uri="{FF2B5EF4-FFF2-40B4-BE49-F238E27FC236}">
                <a16:creationId xmlns:a16="http://schemas.microsoft.com/office/drawing/2014/main" id="{2855DCA7-B834-4A23-9757-226BC8AEE4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B240CFF3-34B0-453A-8731-993EED4B31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180975"/>
            <a:r>
              <a:rPr lang="el-GR" altLang="el-GR" dirty="0">
                <a:solidFill>
                  <a:srgbClr val="0000CC"/>
                </a:solidFill>
              </a:rPr>
              <a:t>Μεθοδολογία Στοιχείων Στατικής Ακολουθίας</a:t>
            </a:r>
            <a:endParaRPr lang="en-US" altLang="el-GR" dirty="0">
              <a:solidFill>
                <a:srgbClr val="0000CC"/>
              </a:solidFill>
            </a:endParaRPr>
          </a:p>
          <a:p>
            <a:pPr marL="0" indent="180975"/>
            <a:r>
              <a:rPr lang="el-GR" altLang="el-GR" dirty="0">
                <a:solidFill>
                  <a:srgbClr val="C00000"/>
                </a:solidFill>
              </a:rPr>
              <a:t>Επιλογή των στοιχείων</a:t>
            </a:r>
            <a:endParaRPr lang="en-US" altLang="el-GR" dirty="0">
              <a:solidFill>
                <a:srgbClr val="C00000"/>
              </a:solidFill>
            </a:endParaRPr>
          </a:p>
          <a:p>
            <a:pPr marL="0" indent="180975"/>
            <a:r>
              <a:rPr lang="el-GR" altLang="el-GR" dirty="0">
                <a:solidFill>
                  <a:srgbClr val="0000CC"/>
                </a:solidFill>
              </a:rPr>
              <a:t>Τύποι Χρονισμών Διπλής Φάσης</a:t>
            </a:r>
            <a:endParaRPr lang="en-US" altLang="el-GR" dirty="0">
              <a:solidFill>
                <a:srgbClr val="0000CC"/>
              </a:solidFill>
            </a:endParaRPr>
          </a:p>
          <a:p>
            <a:pPr marL="0" indent="180975"/>
            <a:r>
              <a:rPr lang="el-GR" altLang="el-GR" dirty="0">
                <a:solidFill>
                  <a:srgbClr val="0000CC"/>
                </a:solidFill>
              </a:rPr>
              <a:t>Διαδοχικά Δυναμικά Κυκλώματα</a:t>
            </a:r>
            <a:endParaRPr lang="en-US" altLang="el-GR" dirty="0">
              <a:solidFill>
                <a:srgbClr val="0000CC"/>
              </a:solidFill>
            </a:endParaRPr>
          </a:p>
          <a:p>
            <a:pPr marL="742950" lvl="1" indent="-285750"/>
            <a:r>
              <a:rPr lang="el-GR" altLang="el-GR" dirty="0"/>
              <a:t>Κλασικά Διαδοχικά Δυναμικά</a:t>
            </a:r>
            <a:r>
              <a:rPr lang="en-US" altLang="el-GR" dirty="0"/>
              <a:t> </a:t>
            </a:r>
            <a:r>
              <a:rPr lang="el-GR" altLang="el-GR" dirty="0"/>
              <a:t>Κυκλώματα</a:t>
            </a:r>
            <a:endParaRPr lang="en-US" altLang="el-GR" dirty="0"/>
          </a:p>
          <a:p>
            <a:pPr marL="742950" lvl="1" indent="-285750"/>
            <a:r>
              <a:rPr lang="el-GR" altLang="el-GR" dirty="0"/>
              <a:t>Διαδοχικά Κυκλώματα με Ανοχή στη Χρονική Απόκλιση</a:t>
            </a:r>
            <a:endParaRPr lang="en-US" altLang="el-GR" dirty="0"/>
          </a:p>
          <a:p>
            <a:pPr marL="742950" lvl="1" indent="-285750"/>
            <a:r>
              <a:rPr lang="el-GR" altLang="el-GR" dirty="0"/>
              <a:t>Διαδοχική επίδραση τεσσάρων φάσεων</a:t>
            </a:r>
            <a:endParaRPr lang="en-US" altLang="el-GR" dirty="0"/>
          </a:p>
          <a:p>
            <a:pPr marL="0" indent="180975"/>
            <a:r>
              <a:rPr lang="el-GR" altLang="el-GR" dirty="0"/>
              <a:t> </a:t>
            </a:r>
            <a:r>
              <a:rPr lang="en-US" altLang="el-GR" dirty="0">
                <a:solidFill>
                  <a:srgbClr val="0000CC"/>
                </a:solidFill>
              </a:rPr>
              <a:t>Unfooted Domino Gate Timing</a:t>
            </a:r>
          </a:p>
          <a:p>
            <a:pPr marL="0" indent="180975"/>
            <a:r>
              <a:rPr lang="el-GR" altLang="el-GR" dirty="0">
                <a:solidFill>
                  <a:srgbClr val="0000CC"/>
                </a:solidFill>
              </a:rPr>
              <a:t>Μη μονοτονικές Τεχνικές</a:t>
            </a:r>
            <a:endParaRPr lang="en-US" altLang="el-GR" dirty="0">
              <a:solidFill>
                <a:srgbClr val="0000CC"/>
              </a:solidFill>
            </a:endParaRPr>
          </a:p>
          <a:p>
            <a:pPr marL="0" indent="180975"/>
            <a:r>
              <a:rPr lang="el-GR" altLang="el-GR" dirty="0" err="1">
                <a:solidFill>
                  <a:srgbClr val="0000CC"/>
                </a:solidFill>
              </a:rPr>
              <a:t>Διεπαφή</a:t>
            </a:r>
            <a:r>
              <a:rPr lang="el-GR" altLang="el-GR" dirty="0">
                <a:solidFill>
                  <a:srgbClr val="0000CC"/>
                </a:solidFill>
              </a:rPr>
              <a:t> στατικής λογικής </a:t>
            </a:r>
            <a:r>
              <a:rPr lang="en-US" altLang="el-GR" dirty="0">
                <a:solidFill>
                  <a:srgbClr val="0000CC"/>
                </a:solidFill>
                <a:sym typeface="Wingdings" panose="05000000000000000000" pitchFamily="2" charset="2"/>
              </a:rPr>
              <a:t></a:t>
            </a:r>
            <a:r>
              <a:rPr lang="el-GR" altLang="el-GR" dirty="0">
                <a:solidFill>
                  <a:srgbClr val="0000CC"/>
                </a:solidFill>
              </a:rPr>
              <a:t> </a:t>
            </a:r>
            <a:r>
              <a:rPr lang="en-US" altLang="el-GR" dirty="0">
                <a:solidFill>
                  <a:srgbClr val="0000CC"/>
                </a:solidFill>
              </a:rPr>
              <a:t>domino</a:t>
            </a:r>
          </a:p>
          <a:p>
            <a:pPr marL="0" indent="180975"/>
            <a:endParaRPr lang="el-GR" alt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5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2">
            <a:extLst>
              <a:ext uri="{FF2B5EF4-FFF2-40B4-BE49-F238E27FC236}">
                <a16:creationId xmlns:a16="http://schemas.microsoft.com/office/drawing/2014/main" id="{4E7D0019-5EDA-450A-BFE9-C843BD3F90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9811" name="Rectangle 13">
            <a:extLst>
              <a:ext uri="{FF2B5EF4-FFF2-40B4-BE49-F238E27FC236}">
                <a16:creationId xmlns:a16="http://schemas.microsoft.com/office/drawing/2014/main" id="{429B1231-21DC-4A25-A7C6-FE30256D91B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2040C4D-E4C7-4699-B053-83AF610DF58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9812" name="AutoShape 2">
            <a:extLst>
              <a:ext uri="{FF2B5EF4-FFF2-40B4-BE49-F238E27FC236}">
                <a16:creationId xmlns:a16="http://schemas.microsoft.com/office/drawing/2014/main" id="{5A008EFB-EDD7-41F1-A728-61319CA3A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Συγκρίσεις Ακολουθιακών Στοιχείων</a:t>
            </a:r>
          </a:p>
        </p:txBody>
      </p:sp>
      <p:pic>
        <p:nvPicPr>
          <p:cNvPr id="119813" name="Picture 3">
            <a:extLst>
              <a:ext uri="{FF2B5EF4-FFF2-40B4-BE49-F238E27FC236}">
                <a16:creationId xmlns:a16="http://schemas.microsoft.com/office/drawing/2014/main" id="{C9E4BA48-13B0-4179-95F9-E96FDEE174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84313"/>
            <a:ext cx="8713788" cy="3824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2">
            <a:extLst>
              <a:ext uri="{FF2B5EF4-FFF2-40B4-BE49-F238E27FC236}">
                <a16:creationId xmlns:a16="http://schemas.microsoft.com/office/drawing/2014/main" id="{39EBBF9A-0ADB-4918-8A53-37A71C0B32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0835" name="Rectangle 13">
            <a:extLst>
              <a:ext uri="{FF2B5EF4-FFF2-40B4-BE49-F238E27FC236}">
                <a16:creationId xmlns:a16="http://schemas.microsoft.com/office/drawing/2014/main" id="{7E8330C8-66AF-431C-9DE8-9FBB380FEE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B061DC2-7C29-42FC-B31F-F6E2996BEC1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0836" name="AutoShape 2">
            <a:extLst>
              <a:ext uri="{FF2B5EF4-FFF2-40B4-BE49-F238E27FC236}">
                <a16:creationId xmlns:a16="http://schemas.microsoft.com/office/drawing/2014/main" id="{7F51E3CC-3D68-4956-B0B1-AA56F72AE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Επιλογή των στοιχείων – </a:t>
            </a:r>
            <a:r>
              <a:rPr lang="en-US" altLang="el-GR"/>
              <a:t>Flip/Flop</a:t>
            </a:r>
            <a:endParaRPr lang="el-GR" altLang="el-GR"/>
          </a:p>
        </p:txBody>
      </p:sp>
      <p:sp>
        <p:nvSpPr>
          <p:cNvPr id="120837" name="Rectangle 3">
            <a:extLst>
              <a:ext uri="{FF2B5EF4-FFF2-40B4-BE49-F238E27FC236}">
                <a16:creationId xmlns:a16="http://schemas.microsoft.com/office/drawing/2014/main" id="{16E61303-5209-48A9-B3E4-017819F5A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836613"/>
            <a:ext cx="8712646" cy="5400675"/>
          </a:xfrm>
        </p:spPr>
        <p:txBody>
          <a:bodyPr/>
          <a:lstStyle/>
          <a:p>
            <a:r>
              <a:rPr lang="el-GR" altLang="el-GR" dirty="0">
                <a:solidFill>
                  <a:srgbClr val="0000CC"/>
                </a:solidFill>
              </a:rPr>
              <a:t>Τα </a:t>
            </a:r>
            <a:r>
              <a:rPr lang="el-GR" altLang="el-GR" dirty="0" err="1">
                <a:solidFill>
                  <a:srgbClr val="0000CC"/>
                </a:solidFill>
              </a:rPr>
              <a:t>flip-flop</a:t>
            </a:r>
            <a:r>
              <a:rPr lang="el-GR" altLang="el-GR" dirty="0">
                <a:solidFill>
                  <a:srgbClr val="0000CC"/>
                </a:solidFill>
              </a:rPr>
              <a:t> έχουν σχετικά μεγάλη ακολουθιακή επιβάρυνση. </a:t>
            </a:r>
          </a:p>
          <a:p>
            <a:endParaRPr lang="el-GR" altLang="el-GR" sz="1400" dirty="0"/>
          </a:p>
          <a:p>
            <a:r>
              <a:rPr lang="el-GR" altLang="el-GR" b="1" dirty="0"/>
              <a:t> </a:t>
            </a:r>
            <a:r>
              <a:rPr lang="el-GR" altLang="el-GR" b="1" dirty="0">
                <a:solidFill>
                  <a:srgbClr val="C00000"/>
                </a:solidFill>
              </a:rPr>
              <a:t>Δε μπορεί να εφαρμοστεί </a:t>
            </a:r>
            <a:r>
              <a:rPr lang="en-US" altLang="el-GR" b="1" dirty="0">
                <a:solidFill>
                  <a:srgbClr val="C00000"/>
                </a:solidFill>
              </a:rPr>
              <a:t>time borrowing</a:t>
            </a:r>
            <a:r>
              <a:rPr lang="el-GR" altLang="el-GR" b="1" dirty="0">
                <a:solidFill>
                  <a:srgbClr val="C00000"/>
                </a:solidFill>
              </a:rPr>
              <a:t> </a:t>
            </a:r>
            <a:r>
              <a:rPr lang="el-GR" altLang="el-GR" dirty="0"/>
              <a:t>– </a:t>
            </a:r>
            <a:r>
              <a:rPr lang="el-GR" altLang="el-GR" dirty="0">
                <a:solidFill>
                  <a:srgbClr val="0000CC"/>
                </a:solidFill>
              </a:rPr>
              <a:t>Είναι όμως δημοφιλή επειδή είναι πολύ απλά στη λειτουργία και αποτελεσματικά διαχείριση τους (</a:t>
            </a:r>
            <a:r>
              <a:rPr lang="en-GB" altLang="el-GR" dirty="0">
                <a:solidFill>
                  <a:srgbClr val="0000CC"/>
                </a:solidFill>
              </a:rPr>
              <a:t>hold constraint)</a:t>
            </a:r>
            <a:endParaRPr lang="el-GR" altLang="el-GR" dirty="0">
              <a:solidFill>
                <a:srgbClr val="0000CC"/>
              </a:solidFill>
            </a:endParaRPr>
          </a:p>
          <a:p>
            <a:endParaRPr lang="el-GR" altLang="el-GR" sz="1400" dirty="0">
              <a:solidFill>
                <a:srgbClr val="0000CC"/>
              </a:solidFill>
            </a:endParaRPr>
          </a:p>
          <a:p>
            <a:r>
              <a:rPr lang="el-GR" altLang="el-GR" dirty="0">
                <a:solidFill>
                  <a:srgbClr val="0000CC"/>
                </a:solidFill>
              </a:rPr>
              <a:t>Τα περισσότερα εργαλεία σύνθεσης και αναλυτές χρονισμού χειρίζονται τα </a:t>
            </a:r>
            <a:r>
              <a:rPr lang="el-GR" altLang="el-GR" dirty="0" err="1">
                <a:solidFill>
                  <a:srgbClr val="0000CC"/>
                </a:solidFill>
              </a:rPr>
              <a:t>flip-flop</a:t>
            </a:r>
            <a:r>
              <a:rPr lang="en-US" altLang="el-GR" dirty="0">
                <a:solidFill>
                  <a:srgbClr val="0000CC"/>
                </a:solidFill>
              </a:rPr>
              <a:t>s</a:t>
            </a:r>
            <a:r>
              <a:rPr lang="el-GR" altLang="el-GR" dirty="0">
                <a:solidFill>
                  <a:srgbClr val="0000CC"/>
                </a:solidFill>
              </a:rPr>
              <a:t> αποτελεσματικότερα από ότι τα </a:t>
            </a:r>
            <a:r>
              <a:rPr lang="en-US" altLang="el-GR" dirty="0">
                <a:solidFill>
                  <a:srgbClr val="0000CC"/>
                </a:solidFill>
              </a:rPr>
              <a:t>latches</a:t>
            </a:r>
            <a:endParaRPr lang="el-GR" altLang="el-GR" dirty="0">
              <a:solidFill>
                <a:srgbClr val="0000CC"/>
              </a:solidFill>
            </a:endParaRPr>
          </a:p>
          <a:p>
            <a:endParaRPr lang="el-GR" altLang="el-GR" sz="1400" dirty="0">
              <a:solidFill>
                <a:srgbClr val="0000CC"/>
              </a:solidFill>
            </a:endParaRPr>
          </a:p>
          <a:p>
            <a:r>
              <a:rPr lang="el-GR" altLang="el-GR" dirty="0">
                <a:solidFill>
                  <a:srgbClr val="0000CC"/>
                </a:solidFill>
              </a:rPr>
              <a:t>Πολλές μεθοδολογίες σχεδιασμού χρησιμοποιούν </a:t>
            </a:r>
            <a:r>
              <a:rPr lang="el-GR" altLang="el-GR" dirty="0" err="1">
                <a:solidFill>
                  <a:srgbClr val="0000CC"/>
                </a:solidFill>
              </a:rPr>
              <a:t>flip-flop</a:t>
            </a:r>
            <a:r>
              <a:rPr lang="en-US" altLang="el-GR" dirty="0">
                <a:solidFill>
                  <a:srgbClr val="0000CC"/>
                </a:solidFill>
              </a:rPr>
              <a:t>s</a:t>
            </a:r>
            <a:r>
              <a:rPr lang="el-GR" altLang="el-GR" dirty="0">
                <a:solidFill>
                  <a:srgbClr val="0000CC"/>
                </a:solidFill>
              </a:rPr>
              <a:t> για </a:t>
            </a:r>
            <a:r>
              <a:rPr lang="en-US" altLang="el-GR" dirty="0">
                <a:solidFill>
                  <a:srgbClr val="0000CC"/>
                </a:solidFill>
              </a:rPr>
              <a:t>pipeline</a:t>
            </a:r>
            <a:r>
              <a:rPr lang="el-GR" altLang="el-GR" dirty="0">
                <a:solidFill>
                  <a:srgbClr val="0000CC"/>
                </a:solidFill>
              </a:rPr>
              <a:t> και μηχανές καταστάσεων</a:t>
            </a:r>
            <a:r>
              <a:rPr lang="en-US" altLang="el-GR" dirty="0">
                <a:solidFill>
                  <a:srgbClr val="0000CC"/>
                </a:solidFill>
              </a:rPr>
              <a:t> (FSMs)</a:t>
            </a:r>
            <a:endParaRPr lang="el-GR" altLang="el-GR" dirty="0">
              <a:solidFill>
                <a:srgbClr val="0000CC"/>
              </a:solidFill>
            </a:endParaRPr>
          </a:p>
          <a:p>
            <a:endParaRPr lang="el-GR" altLang="el-GR" sz="1400" dirty="0">
              <a:solidFill>
                <a:srgbClr val="0000CC"/>
              </a:solidFill>
            </a:endParaRPr>
          </a:p>
          <a:p>
            <a:r>
              <a:rPr lang="el-GR" altLang="el-GR" dirty="0">
                <a:solidFill>
                  <a:srgbClr val="0000CC"/>
                </a:solidFill>
              </a:rPr>
              <a:t>Αν οι απαιτήσεις επιδόσεων δεν είναι στο όριο (ώστε να χρειάζεται </a:t>
            </a:r>
            <a:r>
              <a:rPr lang="en-US" altLang="el-GR" dirty="0">
                <a:solidFill>
                  <a:srgbClr val="0000CC"/>
                </a:solidFill>
              </a:rPr>
              <a:t>borrowing)</a:t>
            </a:r>
            <a:r>
              <a:rPr lang="el-GR" altLang="el-GR" dirty="0">
                <a:solidFill>
                  <a:srgbClr val="0000CC"/>
                </a:solidFill>
              </a:rPr>
              <a:t>, τα </a:t>
            </a:r>
            <a:r>
              <a:rPr lang="el-GR" altLang="el-GR" dirty="0" err="1">
                <a:solidFill>
                  <a:srgbClr val="0000CC"/>
                </a:solidFill>
              </a:rPr>
              <a:t>flip-flop</a:t>
            </a:r>
            <a:r>
              <a:rPr lang="en-US" altLang="el-GR" dirty="0">
                <a:solidFill>
                  <a:srgbClr val="0000CC"/>
                </a:solidFill>
              </a:rPr>
              <a:t>s</a:t>
            </a:r>
            <a:r>
              <a:rPr lang="el-GR" altLang="el-GR" dirty="0">
                <a:solidFill>
                  <a:srgbClr val="0000CC"/>
                </a:solidFill>
              </a:rPr>
              <a:t> είναι η σωστή επιλογή για CAD εργαλεία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2">
            <a:extLst>
              <a:ext uri="{FF2B5EF4-FFF2-40B4-BE49-F238E27FC236}">
                <a16:creationId xmlns:a16="http://schemas.microsoft.com/office/drawing/2014/main" id="{AEB87B62-9B8E-4FEF-9BD1-EAE3D64350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1859" name="Rectangle 13">
            <a:extLst>
              <a:ext uri="{FF2B5EF4-FFF2-40B4-BE49-F238E27FC236}">
                <a16:creationId xmlns:a16="http://schemas.microsoft.com/office/drawing/2014/main" id="{5EBB4019-DBB4-412A-BFE2-31011EB733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B5263D1-464F-4258-920A-EDCC11E7167A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1860" name="AutoShape 2">
            <a:extLst>
              <a:ext uri="{FF2B5EF4-FFF2-40B4-BE49-F238E27FC236}">
                <a16:creationId xmlns:a16="http://schemas.microsoft.com/office/drawing/2014/main" id="{E0E67F91-4C73-48F0-8F8F-E9CCE16AD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Επιλογή των στοιχείων – </a:t>
            </a:r>
            <a:r>
              <a:rPr lang="en-US" altLang="el-GR"/>
              <a:t>Latches (1/2)</a:t>
            </a:r>
            <a:endParaRPr lang="el-GR" altLang="el-GR"/>
          </a:p>
        </p:txBody>
      </p:sp>
      <p:sp>
        <p:nvSpPr>
          <p:cNvPr id="70661" name="Rectangle 3">
            <a:extLst>
              <a:ext uri="{FF2B5EF4-FFF2-40B4-BE49-F238E27FC236}">
                <a16:creationId xmlns:a16="http://schemas.microsoft.com/office/drawing/2014/main" id="{E5E51FE9-8383-4A55-A666-F9F2AE49D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836613"/>
            <a:ext cx="8712646" cy="5400675"/>
          </a:xfrm>
        </p:spPr>
        <p:txBody>
          <a:bodyPr/>
          <a:lstStyle/>
          <a:p>
            <a:pPr>
              <a:defRPr/>
            </a:pPr>
            <a:r>
              <a:rPr lang="el-GR" dirty="0">
                <a:solidFill>
                  <a:srgbClr val="0000CC"/>
                </a:solidFill>
              </a:rPr>
              <a:t>Οι </a:t>
            </a:r>
            <a:r>
              <a:rPr lang="el-GR" dirty="0" err="1">
                <a:solidFill>
                  <a:srgbClr val="0000CC"/>
                </a:solidFill>
              </a:rPr>
              <a:t>μανδαλωτές</a:t>
            </a:r>
            <a:r>
              <a:rPr lang="el-GR" dirty="0">
                <a:solidFill>
                  <a:srgbClr val="0000CC"/>
                </a:solidFill>
              </a:rPr>
              <a:t> έχουν χαμηλότερη ακολουθιακή επιβάρυνση από ότι τα </a:t>
            </a:r>
            <a:r>
              <a:rPr lang="el-GR" dirty="0" err="1">
                <a:solidFill>
                  <a:srgbClr val="0000CC"/>
                </a:solidFill>
              </a:rPr>
              <a:t>flip-flop</a:t>
            </a:r>
            <a:r>
              <a:rPr lang="el-GR" dirty="0">
                <a:solidFill>
                  <a:srgbClr val="0000CC"/>
                </a:solidFill>
              </a:rPr>
              <a:t> </a:t>
            </a:r>
            <a:endParaRPr lang="en-US" dirty="0">
              <a:solidFill>
                <a:srgbClr val="0000CC"/>
              </a:solidFill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l-GR" dirty="0">
                <a:solidFill>
                  <a:srgbClr val="C00000"/>
                </a:solidFill>
              </a:rPr>
              <a:t>Επιτρέπουν σχεδόν μισό του κύκλου ρολογιού για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l-GR" dirty="0">
                <a:solidFill>
                  <a:srgbClr val="C00000"/>
                </a:solidFill>
              </a:rPr>
              <a:t>δανεισμό χρόνου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el-GR" dirty="0"/>
              <a:t>Ένας </a:t>
            </a:r>
            <a:r>
              <a:rPr lang="el-GR" dirty="0" err="1"/>
              <a:t>μανδαλωτής</a:t>
            </a:r>
            <a:r>
              <a:rPr lang="el-GR" dirty="0"/>
              <a:t> πρέπει να τοποθετηθεί σε κάθε ημικύκλιο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l-GR" dirty="0">
                <a:solidFill>
                  <a:srgbClr val="0000CC"/>
                </a:solidFill>
              </a:rPr>
              <a:t>Τα δεδομένα μπορεί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l-GR" dirty="0">
                <a:solidFill>
                  <a:srgbClr val="0000CC"/>
                </a:solidFill>
              </a:rPr>
              <a:t>να έρθουν στο </a:t>
            </a:r>
            <a:r>
              <a:rPr lang="el-GR" dirty="0" err="1">
                <a:solidFill>
                  <a:srgbClr val="0000CC"/>
                </a:solidFill>
              </a:rPr>
              <a:t>μανδαλωτή</a:t>
            </a:r>
            <a:r>
              <a:rPr lang="el-GR" dirty="0">
                <a:solidFill>
                  <a:srgbClr val="0000CC"/>
                </a:solidFill>
              </a:rPr>
              <a:t> κάθε χρονική στιγμή που ο </a:t>
            </a:r>
            <a:r>
              <a:rPr lang="el-GR" dirty="0" err="1">
                <a:solidFill>
                  <a:srgbClr val="0000CC"/>
                </a:solidFill>
              </a:rPr>
              <a:t>μανδαλωτής</a:t>
            </a:r>
            <a:r>
              <a:rPr lang="el-GR" dirty="0">
                <a:solidFill>
                  <a:srgbClr val="0000CC"/>
                </a:solidFill>
              </a:rPr>
              <a:t> είναι διαφανής</a:t>
            </a:r>
            <a:endParaRPr lang="en-US" dirty="0">
              <a:solidFill>
                <a:srgbClr val="0000CC"/>
              </a:solidFill>
            </a:endParaRPr>
          </a:p>
          <a:p>
            <a:pPr lvl="1">
              <a:defRPr/>
            </a:pPr>
            <a:r>
              <a:rPr lang="el-GR" dirty="0"/>
              <a:t>Μια βολική σχεδιαστική προσέγγιση είναι να τοποθετηθεί ο </a:t>
            </a:r>
            <a:r>
              <a:rPr lang="el-GR" dirty="0" err="1"/>
              <a:t>μανδαλωτής</a:t>
            </a:r>
            <a:r>
              <a:rPr lang="el-GR" dirty="0"/>
              <a:t> στην αρχή κάθε ημικυκλίου (</a:t>
            </a:r>
            <a:r>
              <a:rPr lang="el-GR" dirty="0" err="1"/>
              <a:t>ημιπεριόδου</a:t>
            </a:r>
            <a:r>
              <a:rPr lang="el-GR" dirty="0"/>
              <a:t>)</a:t>
            </a:r>
          </a:p>
          <a:p>
            <a:pPr marL="360363" lvl="1" indent="0">
              <a:buFont typeface="Times New Roman" panose="02020603050405020304" pitchFamily="18" charset="0"/>
              <a:buNone/>
              <a:defRPr/>
            </a:pPr>
            <a:r>
              <a:rPr lang="el-GR" dirty="0"/>
              <a:t> </a:t>
            </a:r>
            <a:endParaRPr lang="en-US" sz="1200" dirty="0"/>
          </a:p>
          <a:p>
            <a:pPr lvl="1">
              <a:defRPr/>
            </a:pPr>
            <a:r>
              <a:rPr lang="el-GR" dirty="0"/>
              <a:t>Τότε ο</a:t>
            </a:r>
            <a:r>
              <a:rPr lang="en-US" dirty="0"/>
              <a:t> </a:t>
            </a:r>
            <a:r>
              <a:rPr lang="el-GR" dirty="0"/>
              <a:t>δανεισμός χρόνου συμβαίνει όταν η καθυστέρηση της λογικής στο ένα ημικύκλιο είναι μεγαλύτερη</a:t>
            </a:r>
            <a:endParaRPr lang="en-US" dirty="0"/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2">
            <a:extLst>
              <a:ext uri="{FF2B5EF4-FFF2-40B4-BE49-F238E27FC236}">
                <a16:creationId xmlns:a16="http://schemas.microsoft.com/office/drawing/2014/main" id="{DC0E2066-F700-40F9-B162-91B7EF9ECD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13">
            <a:extLst>
              <a:ext uri="{FF2B5EF4-FFF2-40B4-BE49-F238E27FC236}">
                <a16:creationId xmlns:a16="http://schemas.microsoft.com/office/drawing/2014/main" id="{AC4D73E8-89C9-473A-8519-2754CF1E25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28482EC-33DA-4AF0-9EC3-BA6533F94F6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2884" name="AutoShape 2">
            <a:extLst>
              <a:ext uri="{FF2B5EF4-FFF2-40B4-BE49-F238E27FC236}">
                <a16:creationId xmlns:a16="http://schemas.microsoft.com/office/drawing/2014/main" id="{712A2DF4-B8E2-4550-962E-23D761B6D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Επιλογή των στοιχείων – </a:t>
            </a:r>
            <a:r>
              <a:rPr lang="en-US" altLang="el-GR"/>
              <a:t>Latches (2/2)</a:t>
            </a:r>
            <a:endParaRPr lang="el-GR" altLang="el-GR"/>
          </a:p>
        </p:txBody>
      </p:sp>
      <p:sp>
        <p:nvSpPr>
          <p:cNvPr id="122885" name="Rectangle 3">
            <a:extLst>
              <a:ext uri="{FF2B5EF4-FFF2-40B4-BE49-F238E27FC236}">
                <a16:creationId xmlns:a16="http://schemas.microsoft.com/office/drawing/2014/main" id="{49B25E19-4937-4108-89E5-E54A94D1458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3644900"/>
            <a:ext cx="8856538" cy="2592388"/>
          </a:xfrm>
        </p:spPr>
        <p:txBody>
          <a:bodyPr/>
          <a:lstStyle/>
          <a:p>
            <a:r>
              <a:rPr lang="el-GR" altLang="el-GR" sz="2000" dirty="0">
                <a:solidFill>
                  <a:srgbClr val="0000CC"/>
                </a:solidFill>
              </a:rPr>
              <a:t>Όταν το μονοπάτι είναι σύντομο (a), τα δεδομένα έρχονται νωρίς</a:t>
            </a:r>
            <a:r>
              <a:rPr lang="en-US" altLang="el-GR" sz="2000" dirty="0">
                <a:solidFill>
                  <a:srgbClr val="0000CC"/>
                </a:solidFill>
              </a:rPr>
              <a:t> </a:t>
            </a:r>
            <a:r>
              <a:rPr lang="el-GR" altLang="el-GR" sz="2000" dirty="0">
                <a:solidFill>
                  <a:srgbClr val="0000CC"/>
                </a:solidFill>
              </a:rPr>
              <a:t>στο δεύτερο </a:t>
            </a:r>
            <a:r>
              <a:rPr lang="el-GR" altLang="el-GR" sz="2000" dirty="0" err="1">
                <a:solidFill>
                  <a:srgbClr val="0000CC"/>
                </a:solidFill>
              </a:rPr>
              <a:t>μανδαλωτή</a:t>
            </a:r>
            <a:r>
              <a:rPr lang="el-GR" altLang="el-GR" sz="2000" dirty="0">
                <a:solidFill>
                  <a:srgbClr val="0000CC"/>
                </a:solidFill>
              </a:rPr>
              <a:t> και αναμένουν την ανερχόμενη ακμή του φ2</a:t>
            </a:r>
            <a:endParaRPr lang="en-US" altLang="el-GR" sz="2000" dirty="0">
              <a:solidFill>
                <a:srgbClr val="0000CC"/>
              </a:solidFill>
            </a:endParaRPr>
          </a:p>
          <a:p>
            <a:pPr lvl="1"/>
            <a:r>
              <a:rPr lang="el-GR" altLang="el-GR" sz="1800" dirty="0"/>
              <a:t>Είναι φυσικό οι μανδαλωτές να βρίσκονται στην αρχή του μισού-κύκλου (μισή </a:t>
            </a:r>
            <a:r>
              <a:rPr lang="el-GR" altLang="el-GR" sz="1800" dirty="0" err="1"/>
              <a:t>περιόδος</a:t>
            </a:r>
            <a:r>
              <a:rPr lang="el-GR" altLang="el-GR" sz="1800" dirty="0"/>
              <a:t>) =&gt; </a:t>
            </a:r>
            <a:r>
              <a:rPr lang="el-GR" altLang="el-GR" sz="1800" b="1" dirty="0"/>
              <a:t>τα</a:t>
            </a:r>
            <a:r>
              <a:rPr lang="en-US" altLang="el-GR" sz="1800" b="1" dirty="0"/>
              <a:t> </a:t>
            </a:r>
            <a:r>
              <a:rPr lang="el-GR" altLang="el-GR" sz="1800" b="1" dirty="0"/>
              <a:t>σύντομα μονοπάτια προσαρμόζονται αυτόματα για να λειτουργούν με αυτόν τον τρόπο</a:t>
            </a:r>
            <a:endParaRPr lang="en-US" altLang="el-GR" sz="1800" b="1" dirty="0"/>
          </a:p>
          <a:p>
            <a:endParaRPr lang="el-GR" altLang="el-GR" sz="1400" dirty="0"/>
          </a:p>
          <a:p>
            <a:r>
              <a:rPr lang="el-GR" altLang="el-GR" sz="2000" dirty="0">
                <a:solidFill>
                  <a:srgbClr val="0000CC"/>
                </a:solidFill>
              </a:rPr>
              <a:t>Όταν το</a:t>
            </a:r>
            <a:r>
              <a:rPr lang="en-US" altLang="el-GR" sz="2000" dirty="0">
                <a:solidFill>
                  <a:srgbClr val="0000CC"/>
                </a:solidFill>
              </a:rPr>
              <a:t> </a:t>
            </a:r>
            <a:r>
              <a:rPr lang="el-GR" altLang="el-GR" sz="2000" dirty="0">
                <a:solidFill>
                  <a:srgbClr val="0000CC"/>
                </a:solidFill>
              </a:rPr>
              <a:t>μονοπάτι είναι μεγαλύτερο (b), γίνεται δανεισμός χρόνου από τον δεύτερο </a:t>
            </a:r>
            <a:r>
              <a:rPr lang="el-GR" altLang="el-GR" sz="2000" dirty="0" err="1">
                <a:solidFill>
                  <a:srgbClr val="0000CC"/>
                </a:solidFill>
              </a:rPr>
              <a:t>μανδαλωτή</a:t>
            </a:r>
            <a:endParaRPr lang="el-GR" altLang="el-GR" sz="2000" dirty="0">
              <a:solidFill>
                <a:srgbClr val="0000CC"/>
              </a:solidFill>
            </a:endParaRPr>
          </a:p>
        </p:txBody>
      </p:sp>
      <p:pic>
        <p:nvPicPr>
          <p:cNvPr id="122886" name="Picture 4">
            <a:extLst>
              <a:ext uri="{FF2B5EF4-FFF2-40B4-BE49-F238E27FC236}">
                <a16:creationId xmlns:a16="http://schemas.microsoft.com/office/drawing/2014/main" id="{F24E8F55-BB23-463A-9E74-05216B1C4F8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2825" y="836613"/>
            <a:ext cx="4794250" cy="2547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2">
            <a:extLst>
              <a:ext uri="{FF2B5EF4-FFF2-40B4-BE49-F238E27FC236}">
                <a16:creationId xmlns:a16="http://schemas.microsoft.com/office/drawing/2014/main" id="{13F86779-0A00-40DD-9944-26D0928CC7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4147" name="Rectangle 13">
            <a:extLst>
              <a:ext uri="{FF2B5EF4-FFF2-40B4-BE49-F238E27FC236}">
                <a16:creationId xmlns:a16="http://schemas.microsoft.com/office/drawing/2014/main" id="{68B4E512-458F-41BF-BB6D-269E7A5BE0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0A33511-6E31-4A7A-AB0E-77F010232E2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4148" name="Slide Number Placeholder 4">
            <a:extLst>
              <a:ext uri="{FF2B5EF4-FFF2-40B4-BE49-F238E27FC236}">
                <a16:creationId xmlns:a16="http://schemas.microsoft.com/office/drawing/2014/main" id="{03975A37-2F1D-46B5-914A-144AD43238F6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08FB7CB-30CA-4E3A-9326-F76A1EBD27D8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86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4149" name="AutoShape 2">
            <a:extLst>
              <a:ext uri="{FF2B5EF4-FFF2-40B4-BE49-F238E27FC236}">
                <a16:creationId xmlns:a16="http://schemas.microsoft.com/office/drawing/2014/main" id="{59D26809-0316-4542-84AD-B9394EF028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C574B7C2-00FB-461D-A372-CE5ECA716C6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180975"/>
            <a:r>
              <a:rPr lang="el-GR" altLang="el-GR" dirty="0">
                <a:solidFill>
                  <a:srgbClr val="3333CC"/>
                </a:solidFill>
              </a:rPr>
              <a:t>Μεθοδολογία Στοιχείων Στατικής Ακολουθίας</a:t>
            </a:r>
            <a:endParaRPr lang="en-US" altLang="el-GR" dirty="0">
              <a:solidFill>
                <a:srgbClr val="3333CC"/>
              </a:solidFill>
            </a:endParaRPr>
          </a:p>
          <a:p>
            <a:pPr marL="0" indent="180975"/>
            <a:r>
              <a:rPr lang="el-GR" altLang="el-GR" dirty="0">
                <a:solidFill>
                  <a:srgbClr val="3333CC"/>
                </a:solidFill>
              </a:rPr>
              <a:t>Επιλογή των στοιχείων</a:t>
            </a:r>
            <a:endParaRPr lang="en-US" altLang="el-GR" dirty="0">
              <a:solidFill>
                <a:srgbClr val="3333CC"/>
              </a:solidFill>
            </a:endParaRPr>
          </a:p>
          <a:p>
            <a:pPr marL="0" indent="180975"/>
            <a:r>
              <a:rPr lang="el-GR" altLang="el-GR" dirty="0">
                <a:solidFill>
                  <a:srgbClr val="3333CC"/>
                </a:solidFill>
              </a:rPr>
              <a:t>Τύποι Χρονισμών Διπλής Φάσης</a:t>
            </a:r>
            <a:endParaRPr lang="en-US" altLang="el-GR" dirty="0">
              <a:solidFill>
                <a:srgbClr val="3333CC"/>
              </a:solidFill>
            </a:endParaRPr>
          </a:p>
          <a:p>
            <a:pPr marL="0" indent="180975"/>
            <a:r>
              <a:rPr lang="el-GR" altLang="el-GR" dirty="0">
                <a:solidFill>
                  <a:srgbClr val="A50021"/>
                </a:solidFill>
              </a:rPr>
              <a:t>Διαδοχικά Δυναμικά Κυκλώματα</a:t>
            </a:r>
            <a:endParaRPr lang="en-US" altLang="el-GR" dirty="0">
              <a:solidFill>
                <a:srgbClr val="A50021"/>
              </a:solidFill>
            </a:endParaRPr>
          </a:p>
          <a:p>
            <a:pPr marL="742950" lvl="1" indent="-285750"/>
            <a:r>
              <a:rPr lang="el-GR" altLang="el-GR" dirty="0"/>
              <a:t>Κλασικά Διαδοχικά Δυναμικά</a:t>
            </a:r>
            <a:r>
              <a:rPr lang="en-US" altLang="el-GR" dirty="0"/>
              <a:t> </a:t>
            </a:r>
            <a:r>
              <a:rPr lang="el-GR" altLang="el-GR" dirty="0"/>
              <a:t>Κυκλώματα</a:t>
            </a:r>
            <a:endParaRPr lang="en-US" altLang="el-GR" dirty="0"/>
          </a:p>
          <a:p>
            <a:pPr marL="742950" lvl="1" indent="-285750"/>
            <a:r>
              <a:rPr lang="el-GR" altLang="el-GR" dirty="0"/>
              <a:t>Διαδοχικά Κυκλώματα με Ανοχή στη Χρονική Απόκλιση</a:t>
            </a:r>
            <a:endParaRPr lang="en-US" altLang="el-GR" dirty="0"/>
          </a:p>
          <a:p>
            <a:pPr marL="742950" lvl="1" indent="-285750"/>
            <a:r>
              <a:rPr lang="el-GR" altLang="el-GR" dirty="0"/>
              <a:t>Διαδοχική επίδραση τεσσάρων φάσεων</a:t>
            </a:r>
            <a:endParaRPr lang="en-US" altLang="el-GR" dirty="0"/>
          </a:p>
          <a:p>
            <a:pPr marL="0" indent="180975"/>
            <a:r>
              <a:rPr lang="en-US" altLang="el-GR" dirty="0">
                <a:solidFill>
                  <a:srgbClr val="3333CC"/>
                </a:solidFill>
              </a:rPr>
              <a:t>Unfooted Domino Gate Timing</a:t>
            </a:r>
          </a:p>
          <a:p>
            <a:pPr marL="0" indent="180975"/>
            <a:r>
              <a:rPr lang="el-GR" altLang="el-GR" dirty="0">
                <a:solidFill>
                  <a:srgbClr val="3333CC"/>
                </a:solidFill>
              </a:rPr>
              <a:t>Μη μονοτονικές Τεχνικές</a:t>
            </a:r>
            <a:endParaRPr lang="en-US" altLang="el-GR" dirty="0">
              <a:solidFill>
                <a:srgbClr val="3333CC"/>
              </a:solidFill>
            </a:endParaRPr>
          </a:p>
          <a:p>
            <a:pPr marL="0" indent="180975"/>
            <a:r>
              <a:rPr lang="el-GR" altLang="el-GR" dirty="0">
                <a:solidFill>
                  <a:srgbClr val="3333CC"/>
                </a:solidFill>
              </a:rPr>
              <a:t>Διεπαφή στατικής λογικής </a:t>
            </a:r>
            <a:r>
              <a:rPr lang="en-US" altLang="el-GR" dirty="0">
                <a:solidFill>
                  <a:srgbClr val="3333CC"/>
                </a:solidFill>
                <a:sym typeface="Wingdings" panose="05000000000000000000" pitchFamily="2" charset="2"/>
              </a:rPr>
              <a:t></a:t>
            </a:r>
            <a:r>
              <a:rPr lang="el-GR" altLang="el-GR" dirty="0">
                <a:solidFill>
                  <a:srgbClr val="3333CC"/>
                </a:solidFill>
              </a:rPr>
              <a:t> </a:t>
            </a:r>
            <a:r>
              <a:rPr lang="en-US" altLang="el-GR" dirty="0">
                <a:solidFill>
                  <a:srgbClr val="3333CC"/>
                </a:solidFill>
              </a:rPr>
              <a:t>domino</a:t>
            </a:r>
          </a:p>
          <a:p>
            <a:pPr marL="0" indent="180975"/>
            <a:endParaRPr lang="el-GR" alt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5" grpId="0" uiExpand="1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2">
            <a:extLst>
              <a:ext uri="{FF2B5EF4-FFF2-40B4-BE49-F238E27FC236}">
                <a16:creationId xmlns:a16="http://schemas.microsoft.com/office/drawing/2014/main" id="{6B4C4CB3-4177-4A07-B5D2-A9DBA60DC4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13">
            <a:extLst>
              <a:ext uri="{FF2B5EF4-FFF2-40B4-BE49-F238E27FC236}">
                <a16:creationId xmlns:a16="http://schemas.microsoft.com/office/drawing/2014/main" id="{44370241-1C1C-41F5-883A-292D965080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3FDF3C8-E142-4DE1-A33B-AA5D173BA0D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6196" name="AutoShape 2">
            <a:extLst>
              <a:ext uri="{FF2B5EF4-FFF2-40B4-BE49-F238E27FC236}">
                <a16:creationId xmlns:a16="http://schemas.microsoft.com/office/drawing/2014/main" id="{D00EB09C-9E40-42D7-8408-42A6218DB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/>
              <a:t>Pipelined</a:t>
            </a:r>
            <a:r>
              <a:rPr lang="el-GR" altLang="el-GR"/>
              <a:t> Δυναμικά Κυκλώματα (1/2)</a:t>
            </a:r>
          </a:p>
        </p:txBody>
      </p:sp>
      <p:sp>
        <p:nvSpPr>
          <p:cNvPr id="136197" name="Rectangle 3">
            <a:extLst>
              <a:ext uri="{FF2B5EF4-FFF2-40B4-BE49-F238E27FC236}">
                <a16:creationId xmlns:a16="http://schemas.microsoft.com/office/drawing/2014/main" id="{63A2EB94-5331-4766-A4C7-5CDFC25D9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989013"/>
            <a:ext cx="8496300" cy="5176837"/>
          </a:xfrm>
        </p:spPr>
        <p:txBody>
          <a:bodyPr/>
          <a:lstStyle/>
          <a:p>
            <a:pPr indent="-254000">
              <a:lnSpc>
                <a:spcPct val="80000"/>
              </a:lnSpc>
            </a:pPr>
            <a:r>
              <a:rPr lang="el-GR" altLang="el-GR" sz="2000" dirty="0">
                <a:solidFill>
                  <a:srgbClr val="3333CC"/>
                </a:solidFill>
              </a:rPr>
              <a:t>Τα δυναμικά κυκλώματα και τα κυκλώματα </a:t>
            </a:r>
            <a:r>
              <a:rPr lang="en-US" altLang="el-GR" sz="2000" dirty="0">
                <a:solidFill>
                  <a:srgbClr val="3333CC"/>
                </a:solidFill>
              </a:rPr>
              <a:t>domino</a:t>
            </a:r>
            <a:r>
              <a:rPr lang="el-GR" altLang="el-GR" sz="2000" dirty="0">
                <a:solidFill>
                  <a:srgbClr val="3333CC"/>
                </a:solidFill>
              </a:rPr>
              <a:t> λειτουργούν σε δύο καταστάσεις </a:t>
            </a:r>
          </a:p>
          <a:p>
            <a:pPr marL="342900" lvl="1" indent="-254000">
              <a:lnSpc>
                <a:spcPct val="60000"/>
              </a:lnSpc>
            </a:pPr>
            <a:r>
              <a:rPr lang="el-GR" altLang="el-GR" sz="1800" b="1" dirty="0" err="1"/>
              <a:t>Προφόρτιση</a:t>
            </a:r>
            <a:r>
              <a:rPr lang="el-GR" altLang="el-GR" sz="1800" dirty="0"/>
              <a:t>  (</a:t>
            </a:r>
            <a:r>
              <a:rPr lang="en-US" altLang="el-GR" sz="1800" dirty="0" err="1"/>
              <a:t>precharge</a:t>
            </a:r>
            <a:r>
              <a:rPr lang="el-GR" altLang="el-GR" sz="1800" dirty="0"/>
              <a:t>) &amp; </a:t>
            </a:r>
            <a:r>
              <a:rPr lang="el-GR" altLang="el-GR" sz="1800" b="1" dirty="0"/>
              <a:t>Υπολογισμός</a:t>
            </a:r>
            <a:r>
              <a:rPr lang="en-US" altLang="el-GR" sz="1800" dirty="0"/>
              <a:t> (evaluation)</a:t>
            </a:r>
            <a:endParaRPr lang="el-GR" altLang="el-GR" sz="1800" dirty="0"/>
          </a:p>
          <a:p>
            <a:pPr indent="-254000">
              <a:lnSpc>
                <a:spcPct val="80000"/>
              </a:lnSpc>
            </a:pPr>
            <a:endParaRPr lang="el-GR" altLang="el-GR" sz="1400" dirty="0"/>
          </a:p>
          <a:p>
            <a:pPr indent="-254000">
              <a:lnSpc>
                <a:spcPct val="80000"/>
              </a:lnSpc>
            </a:pPr>
            <a:r>
              <a:rPr lang="el-GR" altLang="el-GR" sz="2000" dirty="0">
                <a:solidFill>
                  <a:srgbClr val="3333CC"/>
                </a:solidFill>
              </a:rPr>
              <a:t>Ιδεατά, </a:t>
            </a:r>
            <a:r>
              <a:rPr lang="el-GR" altLang="el-GR" sz="2000" dirty="0">
                <a:solidFill>
                  <a:srgbClr val="C00000"/>
                </a:solidFill>
              </a:rPr>
              <a:t>η καθυστέρηση ενός μονοπατιού θα ήταν το άθροισμα των καθυστερήσεων υπολογισμού κάθε πύλης </a:t>
            </a:r>
            <a:r>
              <a:rPr lang="el-GR" altLang="el-GR" sz="2000" dirty="0">
                <a:solidFill>
                  <a:srgbClr val="3333CC"/>
                </a:solidFill>
              </a:rPr>
              <a:t>κατά μήκος του μονοπατιού</a:t>
            </a:r>
            <a:endParaRPr lang="en-US" altLang="el-GR" sz="2000" dirty="0">
              <a:solidFill>
                <a:srgbClr val="3333CC"/>
              </a:solidFill>
            </a:endParaRPr>
          </a:p>
          <a:p>
            <a:pPr marL="342900" lvl="1" indent="-254000">
              <a:lnSpc>
                <a:spcPct val="60000"/>
              </a:lnSpc>
            </a:pPr>
            <a:r>
              <a:rPr lang="el-GR" altLang="el-GR" sz="1800" b="1" dirty="0"/>
              <a:t>Προσεχτικός</a:t>
            </a:r>
            <a:r>
              <a:rPr lang="en-US" altLang="el-GR" sz="1800" b="1" dirty="0"/>
              <a:t> </a:t>
            </a:r>
            <a:r>
              <a:rPr lang="el-GR" altLang="el-GR" sz="1800" b="1" dirty="0"/>
              <a:t>σχεδιασμός για να κρυφτεί ο χρόνος </a:t>
            </a:r>
            <a:r>
              <a:rPr lang="el-GR" altLang="el-GR" sz="1800" b="1" dirty="0" err="1"/>
              <a:t>προφόρτισης</a:t>
            </a:r>
            <a:endParaRPr lang="en-US" altLang="el-GR" sz="1800" b="1" dirty="0"/>
          </a:p>
          <a:p>
            <a:pPr indent="-254000">
              <a:lnSpc>
                <a:spcPct val="80000"/>
              </a:lnSpc>
            </a:pPr>
            <a:endParaRPr lang="el-GR" altLang="el-GR" sz="1400" dirty="0"/>
          </a:p>
          <a:p>
            <a:pPr indent="-254000">
              <a:lnSpc>
                <a:spcPct val="80000"/>
              </a:lnSpc>
            </a:pPr>
            <a:r>
              <a:rPr lang="el-GR" altLang="el-GR" sz="2000" dirty="0">
                <a:solidFill>
                  <a:srgbClr val="3333CC"/>
                </a:solidFill>
              </a:rPr>
              <a:t>Τα κλασικά </a:t>
            </a:r>
            <a:r>
              <a:rPr lang="en-US" altLang="el-GR" sz="2000" dirty="0">
                <a:solidFill>
                  <a:srgbClr val="3333CC"/>
                </a:solidFill>
              </a:rPr>
              <a:t>domino </a:t>
            </a:r>
            <a:r>
              <a:rPr lang="el-GR" altLang="el-GR" sz="2000" dirty="0">
                <a:solidFill>
                  <a:srgbClr val="3333CC"/>
                </a:solidFill>
              </a:rPr>
              <a:t> κυκλώματα 2 φάσεων διαιρούν τον κύκλο σε δύο φάσεις</a:t>
            </a:r>
          </a:p>
          <a:p>
            <a:pPr marL="342900" lvl="1" indent="-254000"/>
            <a:r>
              <a:rPr lang="el-GR" altLang="el-GR" sz="1800" dirty="0"/>
              <a:t>Η μία φάση υπολογίζει ενώ η άλλη </a:t>
            </a:r>
            <a:r>
              <a:rPr lang="el-GR" altLang="el-GR" sz="1800" dirty="0" err="1"/>
              <a:t>προφορτίζεται</a:t>
            </a:r>
            <a:endParaRPr lang="el-GR" altLang="el-GR" sz="1800" dirty="0"/>
          </a:p>
          <a:p>
            <a:pPr marL="342900" lvl="1" indent="-254000"/>
            <a:r>
              <a:rPr lang="el-GR" altLang="el-GR" sz="1800" dirty="0"/>
              <a:t>Οι μανδαλωτές διατηρούν το αποτέλεσμα κάθε φάσης κατά την </a:t>
            </a:r>
            <a:r>
              <a:rPr lang="el-GR" altLang="el-GR" sz="1800" dirty="0" err="1"/>
              <a:t>προφόρτιση</a:t>
            </a:r>
            <a:endParaRPr lang="el-GR" altLang="el-GR" sz="1800" dirty="0"/>
          </a:p>
          <a:p>
            <a:pPr indent="-254000">
              <a:lnSpc>
                <a:spcPct val="80000"/>
              </a:lnSpc>
            </a:pPr>
            <a:endParaRPr lang="el-GR" altLang="el-GR" sz="1400" dirty="0"/>
          </a:p>
          <a:p>
            <a:pPr indent="-254000">
              <a:lnSpc>
                <a:spcPct val="80000"/>
              </a:lnSpc>
            </a:pPr>
            <a:r>
              <a:rPr lang="el-GR" altLang="el-GR" sz="2000" dirty="0">
                <a:solidFill>
                  <a:srgbClr val="3333CC"/>
                </a:solidFill>
              </a:rPr>
              <a:t>Αυτή η τεχνική κρύβει το χρόνο </a:t>
            </a:r>
            <a:r>
              <a:rPr lang="el-GR" altLang="el-GR" sz="2000" dirty="0" err="1">
                <a:solidFill>
                  <a:srgbClr val="3333CC"/>
                </a:solidFill>
              </a:rPr>
              <a:t>προφόρτισης</a:t>
            </a:r>
            <a:r>
              <a:rPr lang="el-GR" altLang="el-GR" sz="2000" dirty="0">
                <a:solidFill>
                  <a:srgbClr val="3333CC"/>
                </a:solidFill>
              </a:rPr>
              <a:t>, αλλά εισάγει ακολουθιακή επιβάρυνση </a:t>
            </a:r>
          </a:p>
          <a:p>
            <a:pPr marL="342900" lvl="1" indent="-254000">
              <a:lnSpc>
                <a:spcPct val="60000"/>
              </a:lnSpc>
            </a:pPr>
            <a:r>
              <a:rPr lang="el-GR" altLang="el-GR" sz="1800" dirty="0"/>
              <a:t>Καθυστερήσεις </a:t>
            </a:r>
            <a:r>
              <a:rPr lang="el-GR" altLang="el-GR" sz="1800" dirty="0" err="1"/>
              <a:t>μανδαλωτών</a:t>
            </a:r>
            <a:r>
              <a:rPr lang="el-GR" altLang="el-GR" sz="1800" dirty="0"/>
              <a:t> και χρόνος αποκατάστασης</a:t>
            </a:r>
          </a:p>
          <a:p>
            <a:pPr indent="-254000">
              <a:lnSpc>
                <a:spcPct val="80000"/>
              </a:lnSpc>
            </a:pPr>
            <a:endParaRPr lang="el-GR" altLang="el-GR" sz="1400" dirty="0"/>
          </a:p>
          <a:p>
            <a:pPr indent="-254000">
              <a:lnSpc>
                <a:spcPct val="80000"/>
              </a:lnSpc>
            </a:pPr>
            <a:r>
              <a:rPr lang="el-GR" altLang="el-GR" sz="2000" dirty="0">
                <a:solidFill>
                  <a:srgbClr val="3333CC"/>
                </a:solidFill>
              </a:rPr>
              <a:t>Ειδικές τεχνικές χρησιμοποιούν επικαλυπτόμενα ρολόγια για να εξαλείψουν τους μανδαλωτές και την ακολουθιακή επιβάρυνση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2">
            <a:extLst>
              <a:ext uri="{FF2B5EF4-FFF2-40B4-BE49-F238E27FC236}">
                <a16:creationId xmlns:a16="http://schemas.microsoft.com/office/drawing/2014/main" id="{1E7A6495-8F31-4AA4-A67E-7DC9E056A4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7219" name="Rectangle 13">
            <a:extLst>
              <a:ext uri="{FF2B5EF4-FFF2-40B4-BE49-F238E27FC236}">
                <a16:creationId xmlns:a16="http://schemas.microsoft.com/office/drawing/2014/main" id="{4116443F-82D9-46D8-BE0B-EA18E9C96C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913D48D-9D08-4535-9739-87084B2A94C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7220" name="AutoShape 2">
            <a:extLst>
              <a:ext uri="{FF2B5EF4-FFF2-40B4-BE49-F238E27FC236}">
                <a16:creationId xmlns:a16="http://schemas.microsoft.com/office/drawing/2014/main" id="{BA4CBEED-1A3A-4F52-B90C-5F0FF6837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/>
              <a:t>Pipelined</a:t>
            </a:r>
            <a:r>
              <a:rPr lang="el-GR" altLang="el-GR"/>
              <a:t> Δυναμικά Κυκλώματα (2/2)</a:t>
            </a:r>
          </a:p>
        </p:txBody>
      </p:sp>
      <p:sp>
        <p:nvSpPr>
          <p:cNvPr id="137221" name="Rectangle 3">
            <a:extLst>
              <a:ext uri="{FF2B5EF4-FFF2-40B4-BE49-F238E27FC236}">
                <a16:creationId xmlns:a16="http://schemas.microsoft.com/office/drawing/2014/main" id="{2907FC94-232B-4E10-B8BE-18AEFA144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692150"/>
            <a:ext cx="8712646" cy="5689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l-GR" altLang="el-GR" sz="2000" dirty="0">
              <a:solidFill>
                <a:srgbClr val="990033"/>
              </a:solidFill>
            </a:endParaRPr>
          </a:p>
          <a:p>
            <a:pPr>
              <a:lnSpc>
                <a:spcPct val="90000"/>
              </a:lnSpc>
            </a:pPr>
            <a:r>
              <a:rPr lang="el-GR" altLang="el-GR" sz="2000" dirty="0">
                <a:solidFill>
                  <a:srgbClr val="C00000"/>
                </a:solidFill>
              </a:rPr>
              <a:t>Οι δυναμικές πύλες απαιτούν οι είσοδοι να αυξάνονται μονοτονικά κατά τον υπολογισμό</a:t>
            </a:r>
            <a:r>
              <a:rPr lang="el-GR" altLang="el-GR" sz="2000" dirty="0"/>
              <a:t> </a:t>
            </a:r>
            <a:r>
              <a:rPr lang="el-GR" altLang="el-GR" sz="2000" dirty="0">
                <a:solidFill>
                  <a:srgbClr val="3333CC"/>
                </a:solidFill>
              </a:rPr>
              <a:t>– παράγουν μονοτονικά κατερχόμενες εξόδους</a:t>
            </a:r>
          </a:p>
          <a:p>
            <a:pPr>
              <a:lnSpc>
                <a:spcPct val="90000"/>
              </a:lnSpc>
            </a:pPr>
            <a:endParaRPr lang="el-GR" altLang="el-GR" sz="1200" dirty="0"/>
          </a:p>
          <a:p>
            <a:pPr>
              <a:lnSpc>
                <a:spcPct val="90000"/>
              </a:lnSpc>
            </a:pPr>
            <a:r>
              <a:rPr lang="el-GR" altLang="el-GR" sz="2000" dirty="0">
                <a:solidFill>
                  <a:srgbClr val="3333CC"/>
                </a:solidFill>
              </a:rPr>
              <a:t>Οι </a:t>
            </a:r>
            <a:r>
              <a:rPr lang="en-US" altLang="el-GR" sz="2000" dirty="0">
                <a:solidFill>
                  <a:srgbClr val="3333CC"/>
                </a:solidFill>
              </a:rPr>
              <a:t>domino </a:t>
            </a:r>
            <a:r>
              <a:rPr lang="el-GR" altLang="el-GR" sz="2000" dirty="0">
                <a:solidFill>
                  <a:srgbClr val="3333CC"/>
                </a:solidFill>
              </a:rPr>
              <a:t>πύλες παράγουν μονοτονικά ανερχόμενες εξόδους &amp;  υπολογίζουν λογικές συναρτήσεις χωρίς αντιστροφή</a:t>
            </a:r>
          </a:p>
          <a:p>
            <a:pPr>
              <a:lnSpc>
                <a:spcPct val="90000"/>
              </a:lnSpc>
            </a:pPr>
            <a:endParaRPr lang="el-GR" altLang="el-GR" sz="1200" dirty="0"/>
          </a:p>
          <a:p>
            <a:pPr>
              <a:lnSpc>
                <a:spcPct val="90000"/>
              </a:lnSpc>
            </a:pPr>
            <a:r>
              <a:rPr lang="el-GR" altLang="el-GR" sz="2000" dirty="0">
                <a:solidFill>
                  <a:srgbClr val="3333CC"/>
                </a:solidFill>
              </a:rPr>
              <a:t>Η</a:t>
            </a:r>
            <a:r>
              <a:rPr lang="el-GR" altLang="el-GR" sz="2000" dirty="0"/>
              <a:t> </a:t>
            </a:r>
            <a:r>
              <a:rPr lang="en-US" altLang="el-GR" sz="2000" dirty="0">
                <a:solidFill>
                  <a:srgbClr val="C00000"/>
                </a:solidFill>
              </a:rPr>
              <a:t>dual-rail domino logic </a:t>
            </a:r>
            <a:r>
              <a:rPr lang="el-GR" altLang="el-GR" sz="2000" dirty="0">
                <a:solidFill>
                  <a:srgbClr val="3333CC"/>
                </a:solidFill>
              </a:rPr>
              <a:t>ξεπερνάει αυτό το πρόβλημα</a:t>
            </a:r>
          </a:p>
          <a:p>
            <a:pPr lvl="1"/>
            <a:r>
              <a:rPr lang="el-GR" altLang="el-GR" sz="1800" dirty="0"/>
              <a:t>Παράγει συμπληρωματική και μη συμπληρωματική έξοδο – Δεν είναι όμως, πάντα πρακτική </a:t>
            </a:r>
          </a:p>
          <a:p>
            <a:pPr>
              <a:lnSpc>
                <a:spcPct val="90000"/>
              </a:lnSpc>
            </a:pPr>
            <a:endParaRPr lang="el-GR" altLang="el-GR" sz="1200" dirty="0"/>
          </a:p>
          <a:p>
            <a:pPr>
              <a:lnSpc>
                <a:spcPct val="90000"/>
              </a:lnSpc>
            </a:pPr>
            <a:r>
              <a:rPr lang="en-GB" altLang="el-GR" sz="2000" dirty="0">
                <a:solidFill>
                  <a:srgbClr val="990000"/>
                </a:solidFill>
              </a:rPr>
              <a:t> </a:t>
            </a:r>
            <a:r>
              <a:rPr lang="el-GR" altLang="el-GR" sz="2000" dirty="0">
                <a:solidFill>
                  <a:srgbClr val="C00000"/>
                </a:solidFill>
              </a:rPr>
              <a:t>Η δυναμική λογική είναι αποδοτική για την κατασκευή </a:t>
            </a:r>
            <a:r>
              <a:rPr lang="el-GR" altLang="el-GR" sz="2000" dirty="0" err="1">
                <a:solidFill>
                  <a:srgbClr val="C00000"/>
                </a:solidFill>
              </a:rPr>
              <a:t>NOR</a:t>
            </a:r>
            <a:r>
              <a:rPr lang="el-GR" altLang="el-GR" sz="2000" dirty="0">
                <a:solidFill>
                  <a:srgbClr val="C00000"/>
                </a:solidFill>
              </a:rPr>
              <a:t> πολλών εισόδων </a:t>
            </a:r>
            <a:r>
              <a:rPr lang="el-GR" altLang="el-GR" sz="2000" dirty="0">
                <a:solidFill>
                  <a:srgbClr val="3333CC"/>
                </a:solidFill>
              </a:rPr>
              <a:t>– ο λογικός φόρτος είναι ανεξάρτητος από τον αριθμό των εισόδων</a:t>
            </a:r>
          </a:p>
          <a:p>
            <a:pPr lvl="1">
              <a:lnSpc>
                <a:spcPct val="70000"/>
              </a:lnSpc>
            </a:pPr>
            <a:r>
              <a:rPr lang="el-GR" altLang="el-GR" sz="1800" dirty="0"/>
              <a:t>Η </a:t>
            </a:r>
            <a:r>
              <a:rPr lang="en-US" altLang="el-GR" sz="1800" dirty="0"/>
              <a:t>dual-rail domino logic </a:t>
            </a:r>
            <a:r>
              <a:rPr lang="el-GR" altLang="el-GR" sz="1800" dirty="0"/>
              <a:t>έχει και μια </a:t>
            </a:r>
            <a:r>
              <a:rPr lang="el-GR" altLang="el-GR" sz="1800" dirty="0" err="1"/>
              <a:t>NAND</a:t>
            </a:r>
            <a:r>
              <a:rPr lang="el-GR" altLang="el-GR" sz="1800" dirty="0"/>
              <a:t> πύλη με τρανζίστορ σε σειρά =&gt; αύξηση καθυστέρησης =&gt; μη αποδοτική</a:t>
            </a:r>
          </a:p>
          <a:p>
            <a:pPr>
              <a:lnSpc>
                <a:spcPct val="90000"/>
              </a:lnSpc>
            </a:pPr>
            <a:endParaRPr lang="el-GR" altLang="el-GR" sz="1200" dirty="0"/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2">
            <a:extLst>
              <a:ext uri="{FF2B5EF4-FFF2-40B4-BE49-F238E27FC236}">
                <a16:creationId xmlns:a16="http://schemas.microsoft.com/office/drawing/2014/main" id="{A07476D9-3078-48C0-96AF-14EF92C3C8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8243" name="Rectangle 13">
            <a:extLst>
              <a:ext uri="{FF2B5EF4-FFF2-40B4-BE49-F238E27FC236}">
                <a16:creationId xmlns:a16="http://schemas.microsoft.com/office/drawing/2014/main" id="{99795C42-9258-49DF-8996-C1B2A89864B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92C7406-D932-48DA-B52F-7232D8C146C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8244" name="AutoShape 2">
            <a:extLst>
              <a:ext uri="{FF2B5EF4-FFF2-40B4-BE49-F238E27FC236}">
                <a16:creationId xmlns:a16="http://schemas.microsoft.com/office/drawing/2014/main" id="{B4FCD68B-B912-43F8-920E-17DFECEBB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Μονοτονικότητα (</a:t>
            </a:r>
            <a:r>
              <a:rPr lang="en-US" altLang="el-GR"/>
              <a:t>Monotonicity)</a:t>
            </a:r>
            <a:r>
              <a:rPr lang="el-GR" altLang="el-GR"/>
              <a:t> (1/2)</a:t>
            </a:r>
          </a:p>
        </p:txBody>
      </p:sp>
      <p:graphicFrame>
        <p:nvGraphicFramePr>
          <p:cNvPr id="182275" name="Object 3">
            <a:extLst>
              <a:ext uri="{FF2B5EF4-FFF2-40B4-BE49-F238E27FC236}">
                <a16:creationId xmlns:a16="http://schemas.microsoft.com/office/drawing/2014/main" id="{48C078D9-4147-4BEA-A59A-B06D124A2597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073150" y="620713"/>
          <a:ext cx="7251700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500880" imgH="1580606" progId="Visio.Drawing.11">
                  <p:embed/>
                </p:oleObj>
              </mc:Choice>
              <mc:Fallback>
                <p:oleObj name="Visio" r:id="rId2" imgW="4500880" imgH="1580606" progId="Visio.Drawing.11">
                  <p:embed/>
                  <p:pic>
                    <p:nvPicPr>
                      <p:cNvPr id="182275" name="Object 3">
                        <a:extLst>
                          <a:ext uri="{FF2B5EF4-FFF2-40B4-BE49-F238E27FC236}">
                            <a16:creationId xmlns:a16="http://schemas.microsoft.com/office/drawing/2014/main" id="{48C078D9-4147-4BEA-A59A-B06D124A25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620713"/>
                        <a:ext cx="7251700" cy="254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6" name="Rectangle 4">
            <a:extLst>
              <a:ext uri="{FF2B5EF4-FFF2-40B4-BE49-F238E27FC236}">
                <a16:creationId xmlns:a16="http://schemas.microsoft.com/office/drawing/2014/main" id="{8B43F7AA-4609-4663-9204-5B842733893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3536950"/>
            <a:ext cx="8568630" cy="2844800"/>
          </a:xfrm>
        </p:spPr>
        <p:txBody>
          <a:bodyPr/>
          <a:lstStyle/>
          <a:p>
            <a:pPr marL="266700" indent="-177800"/>
            <a:r>
              <a:rPr lang="el-GR" altLang="el-GR" sz="2000" dirty="0">
                <a:solidFill>
                  <a:srgbClr val="3333CC"/>
                </a:solidFill>
              </a:rPr>
              <a:t>Το θεμελιώδες πρόβλημα των δυναμικών πυλών είναι η απαίτηση για </a:t>
            </a:r>
            <a:r>
              <a:rPr lang="el-GR" altLang="el-GR" sz="2000" dirty="0" err="1">
                <a:solidFill>
                  <a:srgbClr val="C00000"/>
                </a:solidFill>
              </a:rPr>
              <a:t>μονοτονικότητα</a:t>
            </a:r>
            <a:r>
              <a:rPr lang="el-GR" altLang="el-GR" sz="2400" dirty="0"/>
              <a:t> </a:t>
            </a:r>
          </a:p>
          <a:p>
            <a:pPr marL="266700" indent="-177800"/>
            <a:r>
              <a:rPr lang="el-GR" altLang="el-GR" sz="2000" dirty="0">
                <a:solidFill>
                  <a:srgbClr val="C00000"/>
                </a:solidFill>
              </a:rPr>
              <a:t>Κατά τον υπολογισμό</a:t>
            </a:r>
            <a:r>
              <a:rPr lang="en-US" altLang="el-GR" sz="2000" dirty="0">
                <a:solidFill>
                  <a:srgbClr val="C00000"/>
                </a:solidFill>
              </a:rPr>
              <a:t> </a:t>
            </a:r>
            <a:r>
              <a:rPr lang="el-GR" altLang="el-GR" sz="2000" dirty="0">
                <a:solidFill>
                  <a:srgbClr val="C00000"/>
                </a:solidFill>
              </a:rPr>
              <a:t>απαιτούνται μονοτονικά ανερχόμενες είσοδοι</a:t>
            </a:r>
            <a:r>
              <a:rPr lang="el-GR" altLang="el-GR" sz="2000" dirty="0"/>
              <a:t> </a:t>
            </a:r>
            <a:r>
              <a:rPr lang="el-GR" altLang="el-GR" sz="2000" dirty="0">
                <a:solidFill>
                  <a:srgbClr val="3333CC"/>
                </a:solidFill>
              </a:rPr>
              <a:t>– Οι είσοδοι μπορούν να εκτελούν τις ακόλουθες μεταβάσεις</a:t>
            </a:r>
          </a:p>
          <a:p>
            <a:pPr lvl="1"/>
            <a:r>
              <a:rPr lang="el-GR" altLang="el-GR" sz="1800" dirty="0"/>
              <a:t> </a:t>
            </a:r>
            <a:r>
              <a:rPr lang="en-US" altLang="el-GR" sz="1800" dirty="0"/>
              <a:t>0 </a:t>
            </a:r>
            <a:r>
              <a:rPr lang="el-GR" altLang="el-GR" sz="1800" dirty="0">
                <a:sym typeface="Wingdings" panose="05000000000000000000" pitchFamily="2" charset="2"/>
              </a:rPr>
              <a:t></a:t>
            </a:r>
            <a:r>
              <a:rPr lang="en-US" altLang="el-GR" sz="1800" dirty="0"/>
              <a:t> 0</a:t>
            </a:r>
          </a:p>
          <a:p>
            <a:pPr lvl="1"/>
            <a:r>
              <a:rPr lang="el-GR" altLang="el-GR" sz="1800" dirty="0"/>
              <a:t> </a:t>
            </a:r>
            <a:r>
              <a:rPr lang="en-US" altLang="el-GR" sz="1800" dirty="0"/>
              <a:t>0 </a:t>
            </a:r>
            <a:r>
              <a:rPr lang="el-GR" altLang="el-GR" sz="1800" dirty="0">
                <a:sym typeface="Wingdings" panose="05000000000000000000" pitchFamily="2" charset="2"/>
              </a:rPr>
              <a:t></a:t>
            </a:r>
            <a:r>
              <a:rPr lang="en-US" altLang="el-GR" sz="1800" dirty="0"/>
              <a:t> 1</a:t>
            </a:r>
          </a:p>
          <a:p>
            <a:pPr lvl="1"/>
            <a:r>
              <a:rPr lang="el-GR" altLang="el-GR" sz="1800" dirty="0"/>
              <a:t> </a:t>
            </a:r>
            <a:r>
              <a:rPr lang="en-US" altLang="el-GR" sz="1800" dirty="0"/>
              <a:t>1 </a:t>
            </a:r>
            <a:r>
              <a:rPr lang="el-GR" altLang="el-GR" sz="1800" dirty="0">
                <a:sym typeface="Wingdings" panose="05000000000000000000" pitchFamily="2" charset="2"/>
              </a:rPr>
              <a:t></a:t>
            </a:r>
            <a:r>
              <a:rPr lang="en-US" altLang="el-GR" sz="1800" dirty="0"/>
              <a:t> 1</a:t>
            </a:r>
          </a:p>
          <a:p>
            <a:pPr lvl="1"/>
            <a:r>
              <a:rPr lang="el-GR" altLang="el-GR" sz="1800" b="1" dirty="0">
                <a:solidFill>
                  <a:srgbClr val="800000"/>
                </a:solidFill>
              </a:rPr>
              <a:t> </a:t>
            </a:r>
            <a:r>
              <a:rPr lang="el-GR" altLang="el-GR" sz="1800" b="1" dirty="0">
                <a:solidFill>
                  <a:srgbClr val="C00000"/>
                </a:solidFill>
              </a:rPr>
              <a:t>Αλλά όχι</a:t>
            </a:r>
            <a:r>
              <a:rPr lang="en-US" altLang="el-GR" sz="1800" b="1" dirty="0">
                <a:solidFill>
                  <a:srgbClr val="C00000"/>
                </a:solidFill>
              </a:rPr>
              <a:t> 1 </a:t>
            </a:r>
            <a:r>
              <a:rPr lang="el-GR" altLang="el-GR" sz="18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altLang="el-GR" sz="1800" b="1" dirty="0">
                <a:solidFill>
                  <a:srgbClr val="C00000"/>
                </a:solidFill>
              </a:rPr>
              <a:t> 0</a:t>
            </a:r>
            <a:endParaRPr lang="el-GR" altLang="el-GR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  <p:bldP spid="18227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>
            <a:extLst>
              <a:ext uri="{FF2B5EF4-FFF2-40B4-BE49-F238E27FC236}">
                <a16:creationId xmlns:a16="http://schemas.microsoft.com/office/drawing/2014/main" id="{CD6DC384-BCE7-4543-B3D7-3E16507136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13">
            <a:extLst>
              <a:ext uri="{FF2B5EF4-FFF2-40B4-BE49-F238E27FC236}">
                <a16:creationId xmlns:a16="http://schemas.microsoft.com/office/drawing/2014/main" id="{3B1C4F02-EED3-4196-A982-15E1A3FEF3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E115BA6-5056-4070-B7E6-2DC9386242F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12845D89-6A8A-43D4-8E4B-D46112BF572E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F27D1C0-E752-44EE-872B-62065B850163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AutoShape 2">
            <a:extLst>
              <a:ext uri="{FF2B5EF4-FFF2-40B4-BE49-F238E27FC236}">
                <a16:creationId xmlns:a16="http://schemas.microsoft.com/office/drawing/2014/main" id="{F00FE560-0154-4F82-8991-86D8588E9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Μέθοδοι Χρονικής Ακολουθίας – Flip-Flop</a:t>
            </a:r>
          </a:p>
        </p:txBody>
      </p:sp>
      <p:sp>
        <p:nvSpPr>
          <p:cNvPr id="1427461" name="Rectangle 5">
            <a:extLst>
              <a:ext uri="{FF2B5EF4-FFF2-40B4-BE49-F238E27FC236}">
                <a16:creationId xmlns:a16="http://schemas.microsoft.com/office/drawing/2014/main" id="{37A9F3CE-513B-4152-8EF0-960C5534340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836613"/>
            <a:ext cx="3960812" cy="5545137"/>
          </a:xfrm>
        </p:spPr>
        <p:txBody>
          <a:bodyPr/>
          <a:lstStyle/>
          <a:p>
            <a:pPr marL="0" indent="180975" eaLnBrk="1" hangingPunct="1"/>
            <a:r>
              <a:rPr lang="el-GR" altLang="el-GR" dirty="0">
                <a:solidFill>
                  <a:srgbClr val="3333CC"/>
                </a:solidFill>
              </a:rPr>
              <a:t>Χρήση </a:t>
            </a:r>
            <a:r>
              <a:rPr lang="en-US" altLang="el-GR" dirty="0">
                <a:solidFill>
                  <a:srgbClr val="3333CC"/>
                </a:solidFill>
              </a:rPr>
              <a:t>F/Fs </a:t>
            </a:r>
            <a:r>
              <a:rPr lang="el-GR" altLang="el-GR" dirty="0">
                <a:solidFill>
                  <a:srgbClr val="3333CC"/>
                </a:solidFill>
              </a:rPr>
              <a:t>μεταξύ της συνδυαστικής λογικής</a:t>
            </a:r>
          </a:p>
          <a:p>
            <a:pPr marL="0" indent="180975" eaLnBrk="1" hangingPunct="1"/>
            <a:endParaRPr lang="el-GR" altLang="el-GR" dirty="0">
              <a:solidFill>
                <a:srgbClr val="3333CC"/>
              </a:solidFill>
            </a:endParaRPr>
          </a:p>
          <a:p>
            <a:pPr marL="0" indent="180975" eaLnBrk="1" hangingPunct="1"/>
            <a:r>
              <a:rPr lang="el-GR" altLang="el-GR" dirty="0">
                <a:solidFill>
                  <a:srgbClr val="3333CC"/>
                </a:solidFill>
              </a:rPr>
              <a:t>Τα δεδομένα μεταδίδονται μέσω της συνδυαστικής λογικής από τον έναν κύκλο στο επόμενο  στην ανερχόμενη παρυφή του ρολογιού</a:t>
            </a:r>
          </a:p>
          <a:p>
            <a:pPr marL="0" indent="180975" eaLnBrk="1" hangingPunct="1"/>
            <a:endParaRPr lang="el-GR" altLang="el-GR" dirty="0">
              <a:solidFill>
                <a:srgbClr val="3333CC"/>
              </a:solidFill>
            </a:endParaRPr>
          </a:p>
          <a:p>
            <a:pPr marL="0" indent="180975" eaLnBrk="1" hangingPunct="1"/>
            <a:r>
              <a:rPr lang="el-GR" altLang="el-GR" dirty="0">
                <a:solidFill>
                  <a:srgbClr val="3333CC"/>
                </a:solidFill>
              </a:rPr>
              <a:t> Αν τα δεδομένα είναι διαθέσιμα νωρίς, συγκρατούνται στην είσοδο του </a:t>
            </a:r>
            <a:r>
              <a:rPr lang="en-US" altLang="el-GR" dirty="0">
                <a:solidFill>
                  <a:srgbClr val="3333CC"/>
                </a:solidFill>
              </a:rPr>
              <a:t>F/F </a:t>
            </a:r>
            <a:r>
              <a:rPr lang="el-GR" altLang="el-GR" dirty="0">
                <a:solidFill>
                  <a:srgbClr val="3333CC"/>
                </a:solidFill>
              </a:rPr>
              <a:t>μέχρι την επόμενη ακμή του ρολογιού</a:t>
            </a:r>
          </a:p>
        </p:txBody>
      </p:sp>
      <p:pic>
        <p:nvPicPr>
          <p:cNvPr id="36875" name="Picture 11">
            <a:extLst>
              <a:ext uri="{FF2B5EF4-FFF2-40B4-BE49-F238E27FC236}">
                <a16:creationId xmlns:a16="http://schemas.microsoft.com/office/drawing/2014/main" id="{4832540B-C9A6-4B17-98A1-3673BDDF7F0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836613"/>
            <a:ext cx="4464050" cy="5329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E9EA9BB-CAE7-482B-B269-266BA1B1851B}"/>
              </a:ext>
            </a:extLst>
          </p:cNvPr>
          <p:cNvSpPr/>
          <p:nvPr/>
        </p:nvSpPr>
        <p:spPr>
          <a:xfrm>
            <a:off x="4932363" y="1628775"/>
            <a:ext cx="719137" cy="863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C69EE6-EDE2-4B9C-BFB8-294DB15491FC}"/>
              </a:ext>
            </a:extLst>
          </p:cNvPr>
          <p:cNvSpPr/>
          <p:nvPr/>
        </p:nvSpPr>
        <p:spPr>
          <a:xfrm>
            <a:off x="7740650" y="1628775"/>
            <a:ext cx="719138" cy="863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222D0B-FA4D-4B20-B657-98D3E92C536B}"/>
              </a:ext>
            </a:extLst>
          </p:cNvPr>
          <p:cNvSpPr/>
          <p:nvPr/>
        </p:nvSpPr>
        <p:spPr>
          <a:xfrm>
            <a:off x="5867400" y="1916113"/>
            <a:ext cx="1728788" cy="433387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6622A0-833B-42C2-9C2D-E380DCA39517}"/>
              </a:ext>
            </a:extLst>
          </p:cNvPr>
          <p:cNvSpPr/>
          <p:nvPr/>
        </p:nvSpPr>
        <p:spPr>
          <a:xfrm>
            <a:off x="5219700" y="1196975"/>
            <a:ext cx="144463" cy="43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642B85-8516-4966-AA5A-5B416F57C98D}"/>
              </a:ext>
            </a:extLst>
          </p:cNvPr>
          <p:cNvSpPr/>
          <p:nvPr/>
        </p:nvSpPr>
        <p:spPr>
          <a:xfrm>
            <a:off x="8027988" y="1133475"/>
            <a:ext cx="144462" cy="43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7461" grpId="0" build="p"/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2">
            <a:extLst>
              <a:ext uri="{FF2B5EF4-FFF2-40B4-BE49-F238E27FC236}">
                <a16:creationId xmlns:a16="http://schemas.microsoft.com/office/drawing/2014/main" id="{0BB49910-C4AD-4430-A8C6-69525BBAD1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9267" name="Rectangle 13">
            <a:extLst>
              <a:ext uri="{FF2B5EF4-FFF2-40B4-BE49-F238E27FC236}">
                <a16:creationId xmlns:a16="http://schemas.microsoft.com/office/drawing/2014/main" id="{062043FA-A380-4EDB-A7F7-68C93B5086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358BB41-3094-4B89-88FD-35649BDE0D6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9268" name="AutoShape 2">
            <a:extLst>
              <a:ext uri="{FF2B5EF4-FFF2-40B4-BE49-F238E27FC236}">
                <a16:creationId xmlns:a16="http://schemas.microsoft.com/office/drawing/2014/main" id="{92D1C14B-892B-44FD-85A9-8C1A2BA4F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Μονοτονικότητα (</a:t>
            </a:r>
            <a:r>
              <a:rPr lang="en-US" altLang="el-GR"/>
              <a:t>Monotonicity)</a:t>
            </a:r>
            <a:r>
              <a:rPr lang="el-GR" altLang="el-GR"/>
              <a:t> (2/2)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54CF0ABF-689A-4614-8872-DE09948602E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4292600"/>
            <a:ext cx="8424862" cy="1793875"/>
          </a:xfrm>
        </p:spPr>
        <p:txBody>
          <a:bodyPr/>
          <a:lstStyle/>
          <a:p>
            <a:pPr marL="266700" indent="-177800"/>
            <a:r>
              <a:rPr lang="el-GR" altLang="el-GR" sz="2000" dirty="0">
                <a:solidFill>
                  <a:srgbClr val="3333CC"/>
                </a:solidFill>
              </a:rPr>
              <a:t>Λόγω απαίτησης για </a:t>
            </a:r>
            <a:r>
              <a:rPr lang="el-GR" altLang="el-GR" sz="2000" dirty="0" err="1">
                <a:solidFill>
                  <a:srgbClr val="3333CC"/>
                </a:solidFill>
              </a:rPr>
              <a:t>μονοτονικότητα</a:t>
            </a:r>
            <a:r>
              <a:rPr lang="el-GR" altLang="el-GR" sz="2000" dirty="0">
                <a:solidFill>
                  <a:srgbClr val="3333CC"/>
                </a:solidFill>
              </a:rPr>
              <a:t> πρέπει να αποφεύγεται η διαδοχική σύνδεση δυναμικών πυλών – </a:t>
            </a:r>
            <a:r>
              <a:rPr lang="el-GR" altLang="el-GR" sz="2000" dirty="0">
                <a:solidFill>
                  <a:srgbClr val="C00000"/>
                </a:solidFill>
              </a:rPr>
              <a:t>οδηγεί σε εντελώς λανθασμένη λειτουργία</a:t>
            </a:r>
          </a:p>
          <a:p>
            <a:pPr marL="266700" indent="-177800"/>
            <a:endParaRPr lang="el-GR" altLang="el-GR" sz="2000" dirty="0"/>
          </a:p>
          <a:p>
            <a:pPr marL="266700" indent="-177800"/>
            <a:r>
              <a:rPr lang="el-GR" altLang="el-GR" sz="2000" dirty="0">
                <a:solidFill>
                  <a:srgbClr val="C00000"/>
                </a:solidFill>
              </a:rPr>
              <a:t>Το πρόβλημα αυτό αντιμετωπίζεται με τη </a:t>
            </a:r>
            <a:r>
              <a:rPr lang="en-US" altLang="el-GR" sz="2000" dirty="0">
                <a:solidFill>
                  <a:srgbClr val="C00000"/>
                </a:solidFill>
              </a:rPr>
              <a:t>domino </a:t>
            </a:r>
            <a:r>
              <a:rPr lang="el-GR" altLang="el-GR" sz="2000" dirty="0">
                <a:solidFill>
                  <a:srgbClr val="C00000"/>
                </a:solidFill>
              </a:rPr>
              <a:t>λογική</a:t>
            </a:r>
          </a:p>
        </p:txBody>
      </p:sp>
      <p:graphicFrame>
        <p:nvGraphicFramePr>
          <p:cNvPr id="183300" name="Object 4">
            <a:extLst>
              <a:ext uri="{FF2B5EF4-FFF2-40B4-BE49-F238E27FC236}">
                <a16:creationId xmlns:a16="http://schemas.microsoft.com/office/drawing/2014/main" id="{E02DF07A-FD4F-4775-9D1A-B88E6B3D5731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95288" y="836613"/>
          <a:ext cx="8072437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629331" imgH="1737723" progId="Visio.Drawing.11">
                  <p:embed/>
                </p:oleObj>
              </mc:Choice>
              <mc:Fallback>
                <p:oleObj name="Visio" r:id="rId2" imgW="4629331" imgH="1737723" progId="Visio.Drawing.11">
                  <p:embed/>
                  <p:pic>
                    <p:nvPicPr>
                      <p:cNvPr id="183300" name="Object 4">
                        <a:extLst>
                          <a:ext uri="{FF2B5EF4-FFF2-40B4-BE49-F238E27FC236}">
                            <a16:creationId xmlns:a16="http://schemas.microsoft.com/office/drawing/2014/main" id="{E02DF07A-FD4F-4775-9D1A-B88E6B3D57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836613"/>
                        <a:ext cx="8072437" cy="303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33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  <p:bldP spid="183300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2">
            <a:extLst>
              <a:ext uri="{FF2B5EF4-FFF2-40B4-BE49-F238E27FC236}">
                <a16:creationId xmlns:a16="http://schemas.microsoft.com/office/drawing/2014/main" id="{81AFAD5F-0351-476D-822E-9CF4CDF835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0291" name="Rectangle 13">
            <a:extLst>
              <a:ext uri="{FF2B5EF4-FFF2-40B4-BE49-F238E27FC236}">
                <a16:creationId xmlns:a16="http://schemas.microsoft.com/office/drawing/2014/main" id="{6F9B2E46-719C-4DD8-89D6-A00845CC69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0F9886B-70C6-40C5-9210-4E6DF8D8F69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0292" name="AutoShape 2">
            <a:extLst>
              <a:ext uri="{FF2B5EF4-FFF2-40B4-BE49-F238E27FC236}">
                <a16:creationId xmlns:a16="http://schemas.microsoft.com/office/drawing/2014/main" id="{DCC328EB-9D73-454C-8157-4AE4B86949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Μη μονοτονικές Τεχνικές</a:t>
            </a:r>
          </a:p>
        </p:txBody>
      </p:sp>
      <p:sp>
        <p:nvSpPr>
          <p:cNvPr id="140293" name="Rectangle 3">
            <a:extLst>
              <a:ext uri="{FF2B5EF4-FFF2-40B4-BE49-F238E27FC236}">
                <a16:creationId xmlns:a16="http://schemas.microsoft.com/office/drawing/2014/main" id="{996D7F3F-6B1C-41AE-85FB-3090541EE485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251520" y="3038475"/>
            <a:ext cx="8712968" cy="3343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000" dirty="0">
                <a:solidFill>
                  <a:srgbClr val="3333CC"/>
                </a:solidFill>
              </a:rPr>
              <a:t> Οι </a:t>
            </a:r>
            <a:r>
              <a:rPr lang="en-US" altLang="el-GR" sz="2000" dirty="0">
                <a:solidFill>
                  <a:srgbClr val="3333CC"/>
                </a:solidFill>
              </a:rPr>
              <a:t>domino </a:t>
            </a:r>
            <a:r>
              <a:rPr lang="el-GR" altLang="el-GR" sz="2000" dirty="0">
                <a:solidFill>
                  <a:srgbClr val="3333CC"/>
                </a:solidFill>
              </a:rPr>
              <a:t>πύλες υλοποιούν μόνο μη αντίστροφες συναρτήσεις</a:t>
            </a:r>
          </a:p>
          <a:p>
            <a:pPr>
              <a:lnSpc>
                <a:spcPct val="80000"/>
              </a:lnSpc>
            </a:pPr>
            <a:endParaRPr lang="el-GR" altLang="el-GR" sz="1000" dirty="0"/>
          </a:p>
          <a:p>
            <a:pPr>
              <a:lnSpc>
                <a:spcPct val="80000"/>
              </a:lnSpc>
            </a:pPr>
            <a:r>
              <a:rPr lang="el-GR" altLang="el-GR" sz="2000" dirty="0">
                <a:solidFill>
                  <a:srgbClr val="3333CC"/>
                </a:solidFill>
              </a:rPr>
              <a:t> Η </a:t>
            </a:r>
            <a:r>
              <a:rPr lang="en-US" altLang="el-GR" sz="2000" dirty="0">
                <a:solidFill>
                  <a:srgbClr val="3333CC"/>
                </a:solidFill>
              </a:rPr>
              <a:t>dual-rail domino logic </a:t>
            </a:r>
            <a:r>
              <a:rPr lang="el-GR" altLang="el-GR" sz="2000" dirty="0">
                <a:solidFill>
                  <a:srgbClr val="3333CC"/>
                </a:solidFill>
              </a:rPr>
              <a:t>παράγει αληθή &amp; συμπληρωματική έξοδο</a:t>
            </a:r>
          </a:p>
          <a:p>
            <a:pPr lvl="1">
              <a:lnSpc>
                <a:spcPct val="60000"/>
              </a:lnSpc>
            </a:pPr>
            <a:r>
              <a:rPr lang="el-GR" altLang="el-GR" sz="1800" dirty="0"/>
              <a:t>Η λογική αυτή είναι πολύ καλή για ειδικές πύλες όπως οι </a:t>
            </a:r>
            <a:r>
              <a:rPr lang="el-GR" altLang="el-GR" sz="1800" dirty="0" err="1"/>
              <a:t>XORs</a:t>
            </a:r>
            <a:r>
              <a:rPr lang="el-GR" altLang="el-GR" sz="1800" dirty="0"/>
              <a:t> / </a:t>
            </a:r>
            <a:r>
              <a:rPr lang="en-US" altLang="el-GR" sz="1800" dirty="0" err="1"/>
              <a:t>XNORs</a:t>
            </a:r>
            <a:endParaRPr lang="el-GR" altLang="el-GR" sz="1800" dirty="0"/>
          </a:p>
          <a:p>
            <a:pPr lvl="1">
              <a:lnSpc>
                <a:spcPct val="60000"/>
              </a:lnSpc>
            </a:pPr>
            <a:endParaRPr lang="en-US" altLang="el-GR" sz="1000" dirty="0"/>
          </a:p>
          <a:p>
            <a:pPr>
              <a:lnSpc>
                <a:spcPct val="80000"/>
              </a:lnSpc>
            </a:pPr>
            <a:r>
              <a:rPr lang="el-GR" altLang="el-GR" sz="2000" dirty="0">
                <a:solidFill>
                  <a:srgbClr val="3333CC"/>
                </a:solidFill>
              </a:rPr>
              <a:t> Όμως  η </a:t>
            </a:r>
            <a:r>
              <a:rPr lang="en-US" altLang="el-GR" sz="2000" dirty="0">
                <a:solidFill>
                  <a:srgbClr val="3333CC"/>
                </a:solidFill>
              </a:rPr>
              <a:t>dual-rail domino logic </a:t>
            </a:r>
            <a:r>
              <a:rPr lang="el-GR" altLang="el-GR" sz="2000" dirty="0">
                <a:solidFill>
                  <a:srgbClr val="3333CC"/>
                </a:solidFill>
              </a:rPr>
              <a:t>δεν είναι καλή για πύλες </a:t>
            </a:r>
            <a:r>
              <a:rPr lang="el-GR" altLang="el-GR" sz="2000" dirty="0" err="1">
                <a:solidFill>
                  <a:srgbClr val="3333CC"/>
                </a:solidFill>
              </a:rPr>
              <a:t>NOR</a:t>
            </a:r>
            <a:r>
              <a:rPr lang="el-GR" altLang="el-GR" sz="2000" dirty="0">
                <a:solidFill>
                  <a:srgbClr val="3333CC"/>
                </a:solidFill>
              </a:rPr>
              <a:t> πολλών εισόδων</a:t>
            </a:r>
          </a:p>
          <a:p>
            <a:pPr>
              <a:lnSpc>
                <a:spcPct val="80000"/>
              </a:lnSpc>
            </a:pPr>
            <a:endParaRPr lang="el-GR" altLang="el-GR" sz="1000" dirty="0"/>
          </a:p>
          <a:p>
            <a:pPr>
              <a:lnSpc>
                <a:spcPct val="80000"/>
              </a:lnSpc>
            </a:pPr>
            <a:r>
              <a:rPr lang="el-GR" altLang="el-GR" sz="2000" dirty="0">
                <a:solidFill>
                  <a:srgbClr val="3333CC"/>
                </a:solidFill>
              </a:rPr>
              <a:t> Το </a:t>
            </a:r>
            <a:r>
              <a:rPr lang="en-US" altLang="el-GR" sz="2000" dirty="0">
                <a:solidFill>
                  <a:srgbClr val="3333CC"/>
                </a:solidFill>
              </a:rPr>
              <a:t>dual-rail domino </a:t>
            </a:r>
            <a:r>
              <a:rPr lang="el-GR" altLang="el-GR" sz="2000" dirty="0">
                <a:solidFill>
                  <a:srgbClr val="3333CC"/>
                </a:solidFill>
              </a:rPr>
              <a:t>κύκλωμα είναι αρκετά αργό</a:t>
            </a:r>
          </a:p>
          <a:p>
            <a:pPr lvl="1">
              <a:lnSpc>
                <a:spcPct val="60000"/>
              </a:lnSpc>
            </a:pPr>
            <a:r>
              <a:rPr lang="el-GR" altLang="el-GR" sz="1800" dirty="0"/>
              <a:t>Περιλαμβάνει μια </a:t>
            </a:r>
            <a:r>
              <a:rPr lang="en-US" altLang="el-GR" sz="1800" dirty="0" err="1"/>
              <a:t>NAND</a:t>
            </a:r>
            <a:r>
              <a:rPr lang="en-US" altLang="el-GR" sz="1800" dirty="0"/>
              <a:t> </a:t>
            </a:r>
            <a:r>
              <a:rPr lang="el-GR" altLang="el-GR" sz="1800" dirty="0"/>
              <a:t>με τρανζίστορ σε σειρά που αυξάνει το </a:t>
            </a:r>
            <a:r>
              <a:rPr lang="en-US" altLang="el-GR" sz="1800" dirty="0"/>
              <a:t>logical effort </a:t>
            </a:r>
            <a:r>
              <a:rPr lang="el-GR" altLang="el-GR" sz="1800" dirty="0"/>
              <a:t>σε </a:t>
            </a:r>
            <a:r>
              <a:rPr lang="en-US" altLang="el-GR" sz="1800" dirty="0"/>
              <a:t>5/3</a:t>
            </a:r>
            <a:endParaRPr lang="el-GR" altLang="el-GR" sz="1800" dirty="0"/>
          </a:p>
          <a:p>
            <a:pPr lvl="1"/>
            <a:r>
              <a:rPr lang="el-GR" altLang="el-GR" sz="1800" dirty="0"/>
              <a:t>Μια δυναμική πύλη </a:t>
            </a:r>
            <a:r>
              <a:rPr lang="el-GR" altLang="el-GR" sz="1800" dirty="0" err="1"/>
              <a:t>NOR</a:t>
            </a:r>
            <a:r>
              <a:rPr lang="el-GR" altLang="el-GR" sz="1800" dirty="0"/>
              <a:t> έχει </a:t>
            </a:r>
            <a:r>
              <a:rPr lang="en-US" altLang="el-GR" sz="1800" dirty="0"/>
              <a:t>logical effort</a:t>
            </a:r>
            <a:r>
              <a:rPr lang="el-GR" altLang="el-GR" sz="1800" dirty="0"/>
              <a:t> 2/3</a:t>
            </a:r>
            <a:r>
              <a:rPr lang="en-US" altLang="el-GR" sz="1800" dirty="0"/>
              <a:t> </a:t>
            </a:r>
            <a:r>
              <a:rPr lang="el-GR" altLang="el-GR" sz="1800" dirty="0"/>
              <a:t>ανεξάρτητα του πλήθους των εισόδων </a:t>
            </a:r>
          </a:p>
        </p:txBody>
      </p:sp>
      <p:pic>
        <p:nvPicPr>
          <p:cNvPr id="140294" name="Picture 4">
            <a:extLst>
              <a:ext uri="{FF2B5EF4-FFF2-40B4-BE49-F238E27FC236}">
                <a16:creationId xmlns:a16="http://schemas.microsoft.com/office/drawing/2014/main" id="{34B7AA96-3A0F-4FAF-BDE9-A2BEC06271E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765175"/>
            <a:ext cx="4824413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5" name="Picture 5">
            <a:extLst>
              <a:ext uri="{FF2B5EF4-FFF2-40B4-BE49-F238E27FC236}">
                <a16:creationId xmlns:a16="http://schemas.microsoft.com/office/drawing/2014/main" id="{D3C2D11C-A8C1-4E7E-9301-4CABD8758E3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125538"/>
            <a:ext cx="3402013" cy="1223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uiExpand="1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2">
            <a:extLst>
              <a:ext uri="{FF2B5EF4-FFF2-40B4-BE49-F238E27FC236}">
                <a16:creationId xmlns:a16="http://schemas.microsoft.com/office/drawing/2014/main" id="{4722EA31-DEA6-499D-9A48-F90A72DC7F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1315" name="Rectangle 13">
            <a:extLst>
              <a:ext uri="{FF2B5EF4-FFF2-40B4-BE49-F238E27FC236}">
                <a16:creationId xmlns:a16="http://schemas.microsoft.com/office/drawing/2014/main" id="{381EEE6B-5AC7-4E97-ABA8-678D75754E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3180FEC-340F-41E8-815D-24A138F95C4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1316" name="Slide Number Placeholder 4">
            <a:extLst>
              <a:ext uri="{FF2B5EF4-FFF2-40B4-BE49-F238E27FC236}">
                <a16:creationId xmlns:a16="http://schemas.microsoft.com/office/drawing/2014/main" id="{8F65876F-A01A-456C-B802-5EF2CE27AA80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5FE5239-CF84-471A-8514-3DD0D1F00BB1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92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1317" name="AutoShape 2">
            <a:extLst>
              <a:ext uri="{FF2B5EF4-FFF2-40B4-BE49-F238E27FC236}">
                <a16:creationId xmlns:a16="http://schemas.microsoft.com/office/drawing/2014/main" id="{00FF386C-990C-4920-984A-8BECF2D990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2A6541D5-E0D8-4829-BC45-67C70174DF2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180975"/>
            <a:r>
              <a:rPr lang="el-GR" altLang="el-GR" dirty="0">
                <a:solidFill>
                  <a:srgbClr val="3333CC"/>
                </a:solidFill>
              </a:rPr>
              <a:t>Μεθοδολογία Στοιχείων Στατικής Ακολουθίας</a:t>
            </a:r>
            <a:endParaRPr lang="en-US" altLang="el-GR" dirty="0">
              <a:solidFill>
                <a:srgbClr val="3333CC"/>
              </a:solidFill>
            </a:endParaRPr>
          </a:p>
          <a:p>
            <a:pPr marL="0" indent="180975"/>
            <a:r>
              <a:rPr lang="el-GR" altLang="el-GR" dirty="0">
                <a:solidFill>
                  <a:srgbClr val="3333CC"/>
                </a:solidFill>
              </a:rPr>
              <a:t>Επιλογή των στοιχείων</a:t>
            </a:r>
            <a:endParaRPr lang="en-US" altLang="el-GR" dirty="0">
              <a:solidFill>
                <a:srgbClr val="3333CC"/>
              </a:solidFill>
            </a:endParaRPr>
          </a:p>
          <a:p>
            <a:pPr marL="0" indent="180975"/>
            <a:r>
              <a:rPr lang="el-GR" altLang="el-GR" dirty="0">
                <a:solidFill>
                  <a:srgbClr val="3333CC"/>
                </a:solidFill>
              </a:rPr>
              <a:t>Τύποι Χρονισμών Διπλής Φάσης</a:t>
            </a:r>
            <a:endParaRPr lang="en-US" altLang="el-GR" dirty="0">
              <a:solidFill>
                <a:srgbClr val="3333CC"/>
              </a:solidFill>
            </a:endParaRPr>
          </a:p>
          <a:p>
            <a:pPr marL="0" indent="180975"/>
            <a:r>
              <a:rPr lang="el-GR" altLang="el-GR" dirty="0">
                <a:solidFill>
                  <a:srgbClr val="3333CC"/>
                </a:solidFill>
              </a:rPr>
              <a:t>Διαδοχικά Δυναμικά Κυκλώματα</a:t>
            </a:r>
            <a:endParaRPr lang="en-US" altLang="el-GR" dirty="0">
              <a:solidFill>
                <a:srgbClr val="3333CC"/>
              </a:solidFill>
            </a:endParaRPr>
          </a:p>
          <a:p>
            <a:pPr marL="742950" lvl="1" indent="-285750"/>
            <a:r>
              <a:rPr lang="el-GR" altLang="el-GR" dirty="0">
                <a:solidFill>
                  <a:srgbClr val="C00000"/>
                </a:solidFill>
              </a:rPr>
              <a:t>Κλασικά Διαδοχικά Δυναμικά</a:t>
            </a:r>
            <a:r>
              <a:rPr lang="en-US" altLang="el-GR" dirty="0">
                <a:solidFill>
                  <a:srgbClr val="C00000"/>
                </a:solidFill>
              </a:rPr>
              <a:t> </a:t>
            </a:r>
            <a:r>
              <a:rPr lang="el-GR" altLang="el-GR" dirty="0">
                <a:solidFill>
                  <a:srgbClr val="C00000"/>
                </a:solidFill>
              </a:rPr>
              <a:t>Κυκλώματα</a:t>
            </a:r>
            <a:endParaRPr lang="en-US" altLang="el-GR" dirty="0">
              <a:solidFill>
                <a:srgbClr val="C00000"/>
              </a:solidFill>
            </a:endParaRPr>
          </a:p>
          <a:p>
            <a:pPr marL="742950" lvl="1" indent="-285750"/>
            <a:r>
              <a:rPr lang="el-GR" altLang="el-GR" dirty="0"/>
              <a:t>Διαδοχικά Κυκλώματα με Ανοχή στη Χρονική Απόκλιση</a:t>
            </a:r>
            <a:endParaRPr lang="en-US" altLang="el-GR" dirty="0"/>
          </a:p>
          <a:p>
            <a:pPr marL="742950" lvl="1" indent="-285750"/>
            <a:r>
              <a:rPr lang="el-GR" altLang="el-GR" dirty="0"/>
              <a:t>Διαδοχική επίδραση τεσσάρων φάσεων</a:t>
            </a:r>
            <a:endParaRPr lang="en-US" altLang="el-GR" dirty="0"/>
          </a:p>
          <a:p>
            <a:pPr marL="0" indent="180975"/>
            <a:r>
              <a:rPr lang="el-GR" altLang="el-GR" dirty="0"/>
              <a:t> </a:t>
            </a:r>
            <a:r>
              <a:rPr lang="en-US" altLang="el-GR" dirty="0">
                <a:solidFill>
                  <a:srgbClr val="3333CC"/>
                </a:solidFill>
              </a:rPr>
              <a:t>Unfooted Domino Gate Timing</a:t>
            </a:r>
          </a:p>
          <a:p>
            <a:pPr marL="0" indent="180975"/>
            <a:r>
              <a:rPr lang="el-GR" altLang="el-GR" dirty="0">
                <a:solidFill>
                  <a:srgbClr val="3333CC"/>
                </a:solidFill>
              </a:rPr>
              <a:t>Μη μονοτονικές Τεχνικές</a:t>
            </a:r>
            <a:endParaRPr lang="en-US" altLang="el-GR" dirty="0">
              <a:solidFill>
                <a:srgbClr val="3333CC"/>
              </a:solidFill>
            </a:endParaRPr>
          </a:p>
          <a:p>
            <a:pPr marL="0" indent="180975"/>
            <a:r>
              <a:rPr lang="el-GR" altLang="el-GR" dirty="0">
                <a:solidFill>
                  <a:srgbClr val="3333CC"/>
                </a:solidFill>
              </a:rPr>
              <a:t>Διεπαφή στατικής λογικής </a:t>
            </a:r>
            <a:r>
              <a:rPr lang="en-US" altLang="el-GR" dirty="0">
                <a:solidFill>
                  <a:srgbClr val="3333CC"/>
                </a:solidFill>
                <a:sym typeface="Wingdings" panose="05000000000000000000" pitchFamily="2" charset="2"/>
              </a:rPr>
              <a:t></a:t>
            </a:r>
            <a:r>
              <a:rPr lang="el-GR" altLang="el-GR" dirty="0">
                <a:solidFill>
                  <a:srgbClr val="3333CC"/>
                </a:solidFill>
              </a:rPr>
              <a:t> </a:t>
            </a:r>
            <a:r>
              <a:rPr lang="en-US" altLang="el-GR" dirty="0">
                <a:solidFill>
                  <a:srgbClr val="3333CC"/>
                </a:solidFill>
              </a:rPr>
              <a:t>domino</a:t>
            </a:r>
          </a:p>
          <a:p>
            <a:pPr marL="0" indent="180975"/>
            <a:endParaRPr lang="el-GR" alt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5" grpId="0" uiExpand="1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2">
            <a:extLst>
              <a:ext uri="{FF2B5EF4-FFF2-40B4-BE49-F238E27FC236}">
                <a16:creationId xmlns:a16="http://schemas.microsoft.com/office/drawing/2014/main" id="{C5CD6A2F-6142-4545-9ED5-5926AA0486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3363" name="Rectangle 13">
            <a:extLst>
              <a:ext uri="{FF2B5EF4-FFF2-40B4-BE49-F238E27FC236}">
                <a16:creationId xmlns:a16="http://schemas.microsoft.com/office/drawing/2014/main" id="{71D50281-A17C-4481-A076-34344B1A3F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BB7C7EE-5399-4E88-8F34-756477744DA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3364" name="AutoShape 2">
            <a:extLst>
              <a:ext uri="{FF2B5EF4-FFF2-40B4-BE49-F238E27FC236}">
                <a16:creationId xmlns:a16="http://schemas.microsoft.com/office/drawing/2014/main" id="{7C138709-05E5-40AB-8364-891ADFB22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Κλασικά </a:t>
            </a:r>
            <a:r>
              <a:rPr lang="en-GB" altLang="el-GR"/>
              <a:t>Pipelined</a:t>
            </a:r>
            <a:r>
              <a:rPr lang="el-GR" altLang="el-GR"/>
              <a:t> Δυναμικά Κυκλώματα (1/4)</a:t>
            </a:r>
          </a:p>
        </p:txBody>
      </p:sp>
      <p:pic>
        <p:nvPicPr>
          <p:cNvPr id="143365" name="Picture 3">
            <a:extLst>
              <a:ext uri="{FF2B5EF4-FFF2-40B4-BE49-F238E27FC236}">
                <a16:creationId xmlns:a16="http://schemas.microsoft.com/office/drawing/2014/main" id="{AD3BBC0C-005C-403C-AF2F-E26273BC34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620713"/>
            <a:ext cx="6022975" cy="5632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2">
            <a:extLst>
              <a:ext uri="{FF2B5EF4-FFF2-40B4-BE49-F238E27FC236}">
                <a16:creationId xmlns:a16="http://schemas.microsoft.com/office/drawing/2014/main" id="{1A1A7A5B-6D2A-4109-900A-A7FFC5BED1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4387" name="Rectangle 13">
            <a:extLst>
              <a:ext uri="{FF2B5EF4-FFF2-40B4-BE49-F238E27FC236}">
                <a16:creationId xmlns:a16="http://schemas.microsoft.com/office/drawing/2014/main" id="{F64C7443-5689-4FAD-862A-DF65760FAF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4AF870A-92EC-4413-AFBD-D8860F0EBF87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144388" name="Picture 2">
            <a:extLst>
              <a:ext uri="{FF2B5EF4-FFF2-40B4-BE49-F238E27FC236}">
                <a16:creationId xmlns:a16="http://schemas.microsoft.com/office/drawing/2014/main" id="{E9737FA8-DA50-4CB0-B256-EE12EF14EEF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8313" y="677863"/>
            <a:ext cx="5524500" cy="2547937"/>
          </a:xfrm>
        </p:spPr>
      </p:pic>
      <p:sp>
        <p:nvSpPr>
          <p:cNvPr id="144389" name="AutoShape 3">
            <a:extLst>
              <a:ext uri="{FF2B5EF4-FFF2-40B4-BE49-F238E27FC236}">
                <a16:creationId xmlns:a16="http://schemas.microsoft.com/office/drawing/2014/main" id="{BE95523B-E609-446B-8380-7E41A3C37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Κλασικά </a:t>
            </a:r>
            <a:r>
              <a:rPr lang="en-GB" altLang="el-GR"/>
              <a:t>Pipelined</a:t>
            </a:r>
            <a:r>
              <a:rPr lang="el-GR" altLang="el-GR"/>
              <a:t> Δυναμικά Κυκλώματα (2/4)</a:t>
            </a:r>
          </a:p>
        </p:txBody>
      </p:sp>
      <p:sp>
        <p:nvSpPr>
          <p:cNvPr id="152580" name="Rectangle 4">
            <a:extLst>
              <a:ext uri="{FF2B5EF4-FFF2-40B4-BE49-F238E27FC236}">
                <a16:creationId xmlns:a16="http://schemas.microsoft.com/office/drawing/2014/main" id="{238CA94A-42CD-4A62-B210-C0485F90303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3113088"/>
            <a:ext cx="8856984" cy="3384550"/>
          </a:xfrm>
        </p:spPr>
        <p:txBody>
          <a:bodyPr/>
          <a:lstStyle/>
          <a:p>
            <a:pPr marL="266700" indent="-177800">
              <a:lnSpc>
                <a:spcPct val="80000"/>
              </a:lnSpc>
            </a:pPr>
            <a:r>
              <a:rPr lang="el-GR" altLang="el-GR" dirty="0">
                <a:solidFill>
                  <a:srgbClr val="3333CC"/>
                </a:solidFill>
              </a:rPr>
              <a:t>Όταν </a:t>
            </a:r>
            <a:r>
              <a:rPr lang="en-US" altLang="el-GR" dirty="0" err="1">
                <a:solidFill>
                  <a:srgbClr val="3333CC"/>
                </a:solidFill>
              </a:rPr>
              <a:t>CLK</a:t>
            </a:r>
            <a:r>
              <a:rPr lang="en-US" altLang="el-GR" dirty="0">
                <a:solidFill>
                  <a:srgbClr val="3333CC"/>
                </a:solidFill>
              </a:rPr>
              <a:t> = 1</a:t>
            </a:r>
            <a:r>
              <a:rPr lang="el-GR" altLang="el-GR" dirty="0">
                <a:solidFill>
                  <a:srgbClr val="3333CC"/>
                </a:solidFill>
              </a:rPr>
              <a:t>, το 1</a:t>
            </a:r>
            <a:r>
              <a:rPr lang="el-GR" altLang="el-GR" baseline="30000" dirty="0">
                <a:solidFill>
                  <a:srgbClr val="3333CC"/>
                </a:solidFill>
              </a:rPr>
              <a:t>ο</a:t>
            </a:r>
            <a:r>
              <a:rPr lang="el-GR" altLang="el-GR" dirty="0">
                <a:solidFill>
                  <a:srgbClr val="3333CC"/>
                </a:solidFill>
              </a:rPr>
              <a:t>  τμήμα υπολογίζει και το 2</a:t>
            </a:r>
            <a:r>
              <a:rPr lang="el-GR" altLang="el-GR" baseline="30000" dirty="0">
                <a:solidFill>
                  <a:srgbClr val="3333CC"/>
                </a:solidFill>
              </a:rPr>
              <a:t>ο</a:t>
            </a:r>
            <a:r>
              <a:rPr lang="el-GR" altLang="el-GR" dirty="0">
                <a:solidFill>
                  <a:srgbClr val="3333CC"/>
                </a:solidFill>
              </a:rPr>
              <a:t>  εκτελεί </a:t>
            </a:r>
            <a:r>
              <a:rPr lang="el-GR" altLang="el-GR" dirty="0" err="1">
                <a:solidFill>
                  <a:srgbClr val="3333CC"/>
                </a:solidFill>
              </a:rPr>
              <a:t>προφόρτιση</a:t>
            </a:r>
            <a:r>
              <a:rPr lang="el-GR" altLang="el-GR" dirty="0">
                <a:solidFill>
                  <a:srgbClr val="3333CC"/>
                </a:solidFill>
              </a:rPr>
              <a:t>. Όταν </a:t>
            </a:r>
            <a:r>
              <a:rPr lang="en-US" altLang="el-GR" dirty="0" err="1">
                <a:solidFill>
                  <a:srgbClr val="3333CC"/>
                </a:solidFill>
              </a:rPr>
              <a:t>CLK</a:t>
            </a:r>
            <a:r>
              <a:rPr lang="en-US" altLang="el-GR" dirty="0">
                <a:solidFill>
                  <a:srgbClr val="3333CC"/>
                </a:solidFill>
              </a:rPr>
              <a:t> = </a:t>
            </a:r>
            <a:r>
              <a:rPr lang="el-GR" altLang="el-GR" dirty="0">
                <a:solidFill>
                  <a:srgbClr val="3333CC"/>
                </a:solidFill>
              </a:rPr>
              <a:t>0, το 1</a:t>
            </a:r>
            <a:r>
              <a:rPr lang="el-GR" altLang="el-GR" baseline="30000" dirty="0">
                <a:solidFill>
                  <a:srgbClr val="3333CC"/>
                </a:solidFill>
              </a:rPr>
              <a:t>ο</a:t>
            </a:r>
            <a:r>
              <a:rPr lang="el-GR" altLang="el-GR" dirty="0">
                <a:solidFill>
                  <a:srgbClr val="3333CC"/>
                </a:solidFill>
              </a:rPr>
              <a:t>  τμήμα εκτελεί </a:t>
            </a:r>
            <a:r>
              <a:rPr lang="el-GR" altLang="el-GR" dirty="0" err="1">
                <a:solidFill>
                  <a:srgbClr val="3333CC"/>
                </a:solidFill>
              </a:rPr>
              <a:t>προφόρτιση</a:t>
            </a:r>
            <a:r>
              <a:rPr lang="el-GR" altLang="el-GR" dirty="0">
                <a:solidFill>
                  <a:srgbClr val="3333CC"/>
                </a:solidFill>
              </a:rPr>
              <a:t> και το 2</a:t>
            </a:r>
            <a:r>
              <a:rPr lang="el-GR" altLang="el-GR" baseline="30000" dirty="0">
                <a:solidFill>
                  <a:srgbClr val="3333CC"/>
                </a:solidFill>
              </a:rPr>
              <a:t>ο</a:t>
            </a:r>
            <a:r>
              <a:rPr lang="el-GR" altLang="el-GR" dirty="0">
                <a:solidFill>
                  <a:srgbClr val="3333CC"/>
                </a:solidFill>
              </a:rPr>
              <a:t> υπολογίζει </a:t>
            </a:r>
          </a:p>
          <a:p>
            <a:pPr marL="266700" indent="-177800">
              <a:lnSpc>
                <a:spcPct val="80000"/>
              </a:lnSpc>
            </a:pPr>
            <a:r>
              <a:rPr lang="el-GR" altLang="el-GR" dirty="0">
                <a:solidFill>
                  <a:srgbClr val="C00000"/>
                </a:solidFill>
              </a:rPr>
              <a:t>Ο χρόνος </a:t>
            </a:r>
            <a:r>
              <a:rPr lang="el-GR" altLang="el-GR" dirty="0" err="1">
                <a:solidFill>
                  <a:srgbClr val="C00000"/>
                </a:solidFill>
              </a:rPr>
              <a:t>προφόρτισης</a:t>
            </a:r>
            <a:r>
              <a:rPr lang="el-GR" altLang="el-GR" dirty="0">
                <a:solidFill>
                  <a:srgbClr val="C00000"/>
                </a:solidFill>
              </a:rPr>
              <a:t> δεν εμφανίζεται στο κρίσιμο μονοπάτι</a:t>
            </a:r>
          </a:p>
          <a:p>
            <a:pPr marL="266700" indent="-177800">
              <a:lnSpc>
                <a:spcPct val="80000"/>
              </a:lnSpc>
            </a:pPr>
            <a:r>
              <a:rPr lang="el-GR" altLang="el-GR" dirty="0">
                <a:solidFill>
                  <a:srgbClr val="3333CC"/>
                </a:solidFill>
              </a:rPr>
              <a:t>Τα δεδομένα της 1</a:t>
            </a:r>
            <a:r>
              <a:rPr lang="el-GR" altLang="el-GR" baseline="30000" dirty="0">
                <a:solidFill>
                  <a:srgbClr val="3333CC"/>
                </a:solidFill>
              </a:rPr>
              <a:t>ης</a:t>
            </a:r>
            <a:r>
              <a:rPr lang="el-GR" altLang="el-GR" dirty="0">
                <a:solidFill>
                  <a:srgbClr val="3333CC"/>
                </a:solidFill>
              </a:rPr>
              <a:t> βαθμίδας πρέπει να είναι έτοιμα στο </a:t>
            </a:r>
            <a:r>
              <a:rPr lang="en-US" altLang="el-GR" dirty="0">
                <a:solidFill>
                  <a:srgbClr val="3333CC"/>
                </a:solidFill>
              </a:rPr>
              <a:t>latch </a:t>
            </a:r>
            <a:r>
              <a:rPr lang="el-GR" altLang="el-GR" dirty="0">
                <a:solidFill>
                  <a:srgbClr val="3333CC"/>
                </a:solidFill>
              </a:rPr>
              <a:t>του 1</a:t>
            </a:r>
            <a:r>
              <a:rPr lang="el-GR" altLang="el-GR" baseline="30000" dirty="0">
                <a:solidFill>
                  <a:srgbClr val="3333CC"/>
                </a:solidFill>
              </a:rPr>
              <a:t>ου</a:t>
            </a:r>
            <a:r>
              <a:rPr lang="el-GR" altLang="el-GR" dirty="0">
                <a:solidFill>
                  <a:srgbClr val="3333CC"/>
                </a:solidFill>
              </a:rPr>
              <a:t> τμήματος (σεβόμενα το </a:t>
            </a:r>
            <a:r>
              <a:rPr lang="en-US" altLang="el-GR" dirty="0">
                <a:solidFill>
                  <a:srgbClr val="3333CC"/>
                </a:solidFill>
              </a:rPr>
              <a:t>setup </a:t>
            </a:r>
            <a:r>
              <a:rPr lang="el-GR" altLang="el-GR" dirty="0">
                <a:solidFill>
                  <a:srgbClr val="3333CC"/>
                </a:solidFill>
              </a:rPr>
              <a:t>χρόνο) πριν </a:t>
            </a:r>
            <a:r>
              <a:rPr lang="en-US" altLang="el-GR" dirty="0" err="1">
                <a:solidFill>
                  <a:srgbClr val="3333CC"/>
                </a:solidFill>
              </a:rPr>
              <a:t>CLK</a:t>
            </a:r>
            <a:r>
              <a:rPr lang="en-US" altLang="el-GR" dirty="0">
                <a:solidFill>
                  <a:srgbClr val="3333CC"/>
                </a:solidFill>
              </a:rPr>
              <a:t> </a:t>
            </a:r>
            <a:r>
              <a:rPr lang="el-GR" altLang="el-GR" dirty="0">
                <a:solidFill>
                  <a:srgbClr val="3333CC"/>
                </a:solidFill>
              </a:rPr>
              <a:t>1 </a:t>
            </a:r>
            <a:r>
              <a:rPr lang="el-GR" altLang="el-GR" dirty="0">
                <a:solidFill>
                  <a:srgbClr val="3333CC"/>
                </a:solidFill>
                <a:sym typeface="Wingdings" panose="05000000000000000000" pitchFamily="2" charset="2"/>
              </a:rPr>
              <a:t> 0</a:t>
            </a:r>
            <a:r>
              <a:rPr lang="en-US" altLang="el-GR" dirty="0">
                <a:solidFill>
                  <a:srgbClr val="3333CC"/>
                </a:solidFill>
              </a:rPr>
              <a:t> </a:t>
            </a:r>
            <a:endParaRPr lang="el-GR" altLang="el-GR" dirty="0">
              <a:solidFill>
                <a:srgbClr val="3333CC"/>
              </a:solidFill>
            </a:endParaRPr>
          </a:p>
          <a:p>
            <a:pPr marL="266700" indent="-177800">
              <a:lnSpc>
                <a:spcPct val="80000"/>
              </a:lnSpc>
            </a:pPr>
            <a:r>
              <a:rPr lang="el-GR" altLang="el-GR" dirty="0">
                <a:solidFill>
                  <a:srgbClr val="3333CC"/>
                </a:solidFill>
              </a:rPr>
              <a:t>Η επιβάρυνση κάθε </a:t>
            </a:r>
            <a:r>
              <a:rPr lang="en-US" altLang="el-GR" dirty="0">
                <a:solidFill>
                  <a:srgbClr val="3333CC"/>
                </a:solidFill>
              </a:rPr>
              <a:t>latch </a:t>
            </a:r>
            <a:r>
              <a:rPr lang="el-GR" altLang="el-GR" dirty="0">
                <a:solidFill>
                  <a:srgbClr val="3333CC"/>
                </a:solidFill>
              </a:rPr>
              <a:t>είναι η μέγιστη των </a:t>
            </a:r>
            <a:r>
              <a:rPr lang="en-US" altLang="el-GR" dirty="0" err="1">
                <a:solidFill>
                  <a:srgbClr val="3333CC"/>
                </a:solidFill>
              </a:rPr>
              <a:t>t</a:t>
            </a:r>
            <a:r>
              <a:rPr lang="en-US" altLang="el-GR" baseline="-25000" dirty="0" err="1">
                <a:solidFill>
                  <a:srgbClr val="3333CC"/>
                </a:solidFill>
              </a:rPr>
              <a:t>setup</a:t>
            </a:r>
            <a:r>
              <a:rPr lang="en-US" altLang="el-GR" dirty="0">
                <a:solidFill>
                  <a:srgbClr val="3333CC"/>
                </a:solidFill>
              </a:rPr>
              <a:t> </a:t>
            </a:r>
            <a:r>
              <a:rPr lang="el-GR" altLang="el-GR" dirty="0">
                <a:solidFill>
                  <a:srgbClr val="3333CC"/>
                </a:solidFill>
              </a:rPr>
              <a:t> και </a:t>
            </a:r>
            <a:r>
              <a:rPr lang="en-US" altLang="el-GR" dirty="0" err="1">
                <a:solidFill>
                  <a:srgbClr val="3333CC"/>
                </a:solidFill>
              </a:rPr>
              <a:t>t</a:t>
            </a:r>
            <a:r>
              <a:rPr lang="en-US" altLang="el-GR" baseline="-25000" dirty="0" err="1">
                <a:solidFill>
                  <a:srgbClr val="3333CC"/>
                </a:solidFill>
              </a:rPr>
              <a:t>pdq</a:t>
            </a:r>
            <a:endParaRPr lang="el-GR" altLang="el-GR" i="1" dirty="0">
              <a:solidFill>
                <a:srgbClr val="3333CC"/>
              </a:solidFill>
            </a:endParaRPr>
          </a:p>
          <a:p>
            <a:pPr marL="266700" indent="-177800">
              <a:lnSpc>
                <a:spcPct val="80000"/>
              </a:lnSpc>
            </a:pPr>
            <a:r>
              <a:rPr lang="el-GR" altLang="el-GR" dirty="0">
                <a:solidFill>
                  <a:srgbClr val="3333CC"/>
                </a:solidFill>
              </a:rPr>
              <a:t>Αν </a:t>
            </a:r>
            <a:r>
              <a:rPr lang="en-US" altLang="el-GR" dirty="0" err="1">
                <a:solidFill>
                  <a:srgbClr val="3333CC"/>
                </a:solidFill>
              </a:rPr>
              <a:t>t</a:t>
            </a:r>
            <a:r>
              <a:rPr lang="en-US" altLang="el-GR" baseline="-25000" dirty="0" err="1">
                <a:solidFill>
                  <a:srgbClr val="3333CC"/>
                </a:solidFill>
              </a:rPr>
              <a:t>pdq</a:t>
            </a:r>
            <a:r>
              <a:rPr lang="el-GR" altLang="el-GR" dirty="0">
                <a:solidFill>
                  <a:srgbClr val="3333CC"/>
                </a:solidFill>
              </a:rPr>
              <a:t> </a:t>
            </a:r>
            <a:r>
              <a:rPr lang="en-US" altLang="el-GR" dirty="0">
                <a:solidFill>
                  <a:srgbClr val="3333CC"/>
                </a:solidFill>
              </a:rPr>
              <a:t>&gt; </a:t>
            </a:r>
            <a:r>
              <a:rPr lang="en-US" altLang="el-GR" dirty="0" err="1">
                <a:solidFill>
                  <a:srgbClr val="3333CC"/>
                </a:solidFill>
              </a:rPr>
              <a:t>t</a:t>
            </a:r>
            <a:r>
              <a:rPr lang="en-US" altLang="el-GR" baseline="-25000" dirty="0" err="1">
                <a:solidFill>
                  <a:srgbClr val="3333CC"/>
                </a:solidFill>
              </a:rPr>
              <a:t>setup</a:t>
            </a:r>
            <a:r>
              <a:rPr lang="el-GR" altLang="el-GR" dirty="0">
                <a:solidFill>
                  <a:srgbClr val="3333CC"/>
                </a:solidFill>
              </a:rPr>
              <a:t>, ο διαθέσιμος χρόνος για υπολογισμούς σε κάθε κύκλο είναι </a:t>
            </a:r>
            <a:r>
              <a:rPr lang="en-US" altLang="el-GR" dirty="0" err="1">
                <a:solidFill>
                  <a:srgbClr val="3333CC"/>
                </a:solidFill>
              </a:rPr>
              <a:t>t</a:t>
            </a:r>
            <a:r>
              <a:rPr lang="en-US" altLang="el-GR" baseline="-25000" dirty="0" err="1">
                <a:solidFill>
                  <a:srgbClr val="3333CC"/>
                </a:solidFill>
              </a:rPr>
              <a:t>pd</a:t>
            </a:r>
            <a:r>
              <a:rPr lang="en-US" altLang="el-GR" dirty="0">
                <a:solidFill>
                  <a:srgbClr val="3333CC"/>
                </a:solidFill>
              </a:rPr>
              <a:t> = T</a:t>
            </a:r>
            <a:r>
              <a:rPr lang="en-US" altLang="el-GR" baseline="-25000" dirty="0">
                <a:solidFill>
                  <a:srgbClr val="3333CC"/>
                </a:solidFill>
              </a:rPr>
              <a:t>c</a:t>
            </a:r>
            <a:r>
              <a:rPr lang="en-US" altLang="el-GR" dirty="0">
                <a:solidFill>
                  <a:srgbClr val="3333CC"/>
                </a:solidFill>
              </a:rPr>
              <a:t>-2t</a:t>
            </a:r>
            <a:r>
              <a:rPr lang="en-US" altLang="el-GR" baseline="-25000" dirty="0">
                <a:solidFill>
                  <a:srgbClr val="3333CC"/>
                </a:solidFill>
              </a:rPr>
              <a:t>pdq</a:t>
            </a:r>
            <a:endParaRPr lang="el-GR" altLang="el-GR" baseline="-25000" dirty="0">
              <a:solidFill>
                <a:srgbClr val="3333CC"/>
              </a:solidFill>
            </a:endParaRPr>
          </a:p>
        </p:txBody>
      </p:sp>
      <p:grpSp>
        <p:nvGrpSpPr>
          <p:cNvPr id="152581" name="Group 5">
            <a:extLst>
              <a:ext uri="{FF2B5EF4-FFF2-40B4-BE49-F238E27FC236}">
                <a16:creationId xmlns:a16="http://schemas.microsoft.com/office/drawing/2014/main" id="{9F08FA52-C6C7-480C-9C6F-D1726809FCEA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2708275"/>
            <a:ext cx="2520950" cy="215900"/>
            <a:chOff x="2517" y="1706"/>
            <a:chExt cx="1588" cy="136"/>
          </a:xfrm>
        </p:grpSpPr>
        <p:sp>
          <p:nvSpPr>
            <p:cNvPr id="144392" name="Oval 6">
              <a:extLst>
                <a:ext uri="{FF2B5EF4-FFF2-40B4-BE49-F238E27FC236}">
                  <a16:creationId xmlns:a16="http://schemas.microsoft.com/office/drawing/2014/main" id="{85EFD028-54EA-4B52-8C85-4ECB1D8E2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1706"/>
              <a:ext cx="318" cy="136"/>
            </a:xfrm>
            <a:prstGeom prst="ellipse">
              <a:avLst/>
            </a:prstGeom>
            <a:noFill/>
            <a:ln w="19050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393" name="Oval 7">
              <a:extLst>
                <a:ext uri="{FF2B5EF4-FFF2-40B4-BE49-F238E27FC236}">
                  <a16:creationId xmlns:a16="http://schemas.microsoft.com/office/drawing/2014/main" id="{C0F65532-0525-4D7C-BE4B-D0BFA0AFF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706"/>
              <a:ext cx="318" cy="136"/>
            </a:xfrm>
            <a:prstGeom prst="ellipse">
              <a:avLst/>
            </a:prstGeom>
            <a:noFill/>
            <a:ln w="19050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2">
            <a:extLst>
              <a:ext uri="{FF2B5EF4-FFF2-40B4-BE49-F238E27FC236}">
                <a16:creationId xmlns:a16="http://schemas.microsoft.com/office/drawing/2014/main" id="{D12008E5-9DC1-47B1-91F9-7C287E406F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5411" name="Rectangle 13">
            <a:extLst>
              <a:ext uri="{FF2B5EF4-FFF2-40B4-BE49-F238E27FC236}">
                <a16:creationId xmlns:a16="http://schemas.microsoft.com/office/drawing/2014/main" id="{C3F068FC-3CD9-4E09-8DC8-3781F357B2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DE54035-DD5F-44F4-ACD1-09B738A484B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5412" name="AutoShape 2">
            <a:extLst>
              <a:ext uri="{FF2B5EF4-FFF2-40B4-BE49-F238E27FC236}">
                <a16:creationId xmlns:a16="http://schemas.microsoft.com/office/drawing/2014/main" id="{FA8B5355-2F48-465D-B52D-890E2DDDB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Κλασικά </a:t>
            </a:r>
            <a:r>
              <a:rPr lang="en-GB" altLang="el-GR"/>
              <a:t>Pipelined</a:t>
            </a:r>
            <a:r>
              <a:rPr lang="el-GR" altLang="el-GR"/>
              <a:t> Δυναμικά Κυκλώματα (3/4)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C5CD93CF-CD7E-4FC8-85F0-E09EA70C08B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3213100"/>
            <a:ext cx="8713093" cy="3168650"/>
          </a:xfrm>
        </p:spPr>
        <p:txBody>
          <a:bodyPr/>
          <a:lstStyle/>
          <a:p>
            <a:pPr marL="266700" indent="-177800"/>
            <a:r>
              <a:rPr lang="el-GR" altLang="el-GR" sz="2000" dirty="0"/>
              <a:t>Τα </a:t>
            </a:r>
            <a:r>
              <a:rPr lang="el-GR" altLang="el-GR" sz="2000" dirty="0">
                <a:solidFill>
                  <a:srgbClr val="3333CC"/>
                </a:solidFill>
              </a:rPr>
              <a:t>δεδομένα που οδηγούνται στη</a:t>
            </a:r>
            <a:r>
              <a:rPr lang="en-US" altLang="el-GR" sz="2000" dirty="0">
                <a:solidFill>
                  <a:srgbClr val="3333CC"/>
                </a:solidFill>
              </a:rPr>
              <a:t> </a:t>
            </a:r>
            <a:r>
              <a:rPr lang="el-GR" altLang="el-GR" sz="2000" dirty="0">
                <a:solidFill>
                  <a:srgbClr val="3333CC"/>
                </a:solidFill>
              </a:rPr>
              <a:t>1</a:t>
            </a:r>
            <a:r>
              <a:rPr lang="el-GR" altLang="el-GR" sz="2000" baseline="30000" dirty="0">
                <a:solidFill>
                  <a:srgbClr val="3333CC"/>
                </a:solidFill>
              </a:rPr>
              <a:t>η</a:t>
            </a:r>
            <a:r>
              <a:rPr lang="el-GR" altLang="el-GR" sz="2000" dirty="0">
                <a:solidFill>
                  <a:srgbClr val="3333CC"/>
                </a:solidFill>
              </a:rPr>
              <a:t> πύλη κάθε βαθμίδας κατά την ανερχόμενη ακμή του ρολογιού και πρέπει να σταθεροποιηθούν πριν την κατερχόμενη ακμή του </a:t>
            </a:r>
            <a:r>
              <a:rPr lang="en-GB" altLang="el-GR" sz="2000" dirty="0" err="1">
                <a:solidFill>
                  <a:srgbClr val="3333CC"/>
                </a:solidFill>
              </a:rPr>
              <a:t>clk</a:t>
            </a:r>
            <a:endParaRPr lang="el-GR" altLang="el-GR" sz="2000" dirty="0">
              <a:solidFill>
                <a:srgbClr val="3333CC"/>
              </a:solidFill>
            </a:endParaRPr>
          </a:p>
          <a:p>
            <a:pPr marL="266700" indent="-177800"/>
            <a:r>
              <a:rPr lang="el-GR" altLang="el-GR" sz="2000" dirty="0">
                <a:solidFill>
                  <a:srgbClr val="3333CC"/>
                </a:solidFill>
              </a:rPr>
              <a:t>Η χρονική απόκλιση (</a:t>
            </a:r>
            <a:r>
              <a:rPr lang="en-US" altLang="el-GR" sz="2000" dirty="0" err="1">
                <a:solidFill>
                  <a:srgbClr val="3333CC"/>
                </a:solidFill>
              </a:rPr>
              <a:t>t</a:t>
            </a:r>
            <a:r>
              <a:rPr lang="en-US" altLang="el-GR" sz="2000" baseline="-25000" dirty="0" err="1">
                <a:solidFill>
                  <a:srgbClr val="3333CC"/>
                </a:solidFill>
              </a:rPr>
              <a:t>skew</a:t>
            </a:r>
            <a:r>
              <a:rPr lang="el-GR" altLang="el-GR" sz="2000" dirty="0">
                <a:solidFill>
                  <a:srgbClr val="3333CC"/>
                </a:solidFill>
              </a:rPr>
              <a:t>) μειώνει το διαθέσιμο χρόνο για υπολογισμούς  </a:t>
            </a:r>
          </a:p>
          <a:p>
            <a:pPr marL="266700" indent="-177800"/>
            <a:r>
              <a:rPr lang="el-GR" altLang="el-GR" sz="2000" dirty="0">
                <a:solidFill>
                  <a:srgbClr val="3333CC"/>
                </a:solidFill>
              </a:rPr>
              <a:t>Αν υποθέσουμε </a:t>
            </a:r>
            <a:r>
              <a:rPr lang="en-US" altLang="el-GR" sz="2000" dirty="0" err="1">
                <a:solidFill>
                  <a:srgbClr val="3333CC"/>
                </a:solidFill>
              </a:rPr>
              <a:t>t</a:t>
            </a:r>
            <a:r>
              <a:rPr lang="en-US" altLang="el-GR" sz="2000" baseline="-25000" dirty="0" err="1">
                <a:solidFill>
                  <a:srgbClr val="3333CC"/>
                </a:solidFill>
              </a:rPr>
              <a:t>skew</a:t>
            </a:r>
            <a:r>
              <a:rPr lang="en-US" altLang="el-GR" sz="2000" dirty="0">
                <a:solidFill>
                  <a:srgbClr val="3333CC"/>
                </a:solidFill>
              </a:rPr>
              <a:t> &gt; </a:t>
            </a:r>
            <a:r>
              <a:rPr lang="en-US" altLang="el-GR" sz="2000" dirty="0" err="1">
                <a:solidFill>
                  <a:srgbClr val="3333CC"/>
                </a:solidFill>
              </a:rPr>
              <a:t>t</a:t>
            </a:r>
            <a:r>
              <a:rPr lang="en-US" altLang="el-GR" sz="2000" baseline="-25000" dirty="0" err="1">
                <a:solidFill>
                  <a:srgbClr val="3333CC"/>
                </a:solidFill>
              </a:rPr>
              <a:t>pdp</a:t>
            </a:r>
            <a:r>
              <a:rPr lang="en-US" altLang="el-GR" sz="2000" dirty="0">
                <a:solidFill>
                  <a:srgbClr val="3333CC"/>
                </a:solidFill>
              </a:rPr>
              <a:t> </a:t>
            </a:r>
            <a:r>
              <a:rPr lang="el-GR" altLang="el-GR" sz="2000" dirty="0">
                <a:solidFill>
                  <a:srgbClr val="3333CC"/>
                </a:solidFill>
              </a:rPr>
              <a:t>και</a:t>
            </a:r>
            <a:r>
              <a:rPr lang="en-US" altLang="el-GR" sz="2000" dirty="0">
                <a:solidFill>
                  <a:srgbClr val="3333CC"/>
                </a:solidFill>
              </a:rPr>
              <a:t> </a:t>
            </a:r>
            <a:r>
              <a:rPr lang="en-US" altLang="el-GR" sz="2000" dirty="0" err="1">
                <a:solidFill>
                  <a:srgbClr val="3333CC"/>
                </a:solidFill>
              </a:rPr>
              <a:t>t</a:t>
            </a:r>
            <a:r>
              <a:rPr lang="en-US" altLang="el-GR" sz="2000" baseline="-25000" dirty="0" err="1">
                <a:solidFill>
                  <a:srgbClr val="3333CC"/>
                </a:solidFill>
              </a:rPr>
              <a:t>setup</a:t>
            </a:r>
            <a:r>
              <a:rPr lang="en-US" altLang="el-GR" sz="2000" dirty="0">
                <a:solidFill>
                  <a:srgbClr val="3333CC"/>
                </a:solidFill>
              </a:rPr>
              <a:t> &gt; </a:t>
            </a:r>
            <a:r>
              <a:rPr lang="en-US" altLang="el-GR" sz="2000" dirty="0" err="1">
                <a:solidFill>
                  <a:srgbClr val="3333CC"/>
                </a:solidFill>
              </a:rPr>
              <a:t>t</a:t>
            </a:r>
            <a:r>
              <a:rPr lang="en-US" altLang="el-GR" sz="2000" baseline="-25000" dirty="0" err="1">
                <a:solidFill>
                  <a:srgbClr val="3333CC"/>
                </a:solidFill>
              </a:rPr>
              <a:t>pdp</a:t>
            </a:r>
            <a:r>
              <a:rPr lang="en-US" altLang="el-GR" sz="2000" dirty="0">
                <a:solidFill>
                  <a:srgbClr val="3333CC"/>
                </a:solidFill>
              </a:rPr>
              <a:t> </a:t>
            </a:r>
            <a:r>
              <a:rPr lang="el-GR" altLang="el-GR" sz="2000" dirty="0">
                <a:solidFill>
                  <a:srgbClr val="3333CC"/>
                </a:solidFill>
              </a:rPr>
              <a:t>ο διαθέσιμος</a:t>
            </a:r>
            <a:r>
              <a:rPr lang="en-US" altLang="el-GR" sz="2000" dirty="0">
                <a:solidFill>
                  <a:srgbClr val="3333CC"/>
                </a:solidFill>
              </a:rPr>
              <a:t> </a:t>
            </a:r>
            <a:r>
              <a:rPr lang="el-GR" altLang="el-GR" sz="2000" dirty="0">
                <a:solidFill>
                  <a:srgbClr val="3333CC"/>
                </a:solidFill>
              </a:rPr>
              <a:t>χρόνος για τους υπολογισμούς γίνεται: </a:t>
            </a:r>
            <a:r>
              <a:rPr lang="en-US" altLang="el-GR" sz="2000" b="1" dirty="0" err="1">
                <a:solidFill>
                  <a:srgbClr val="3333CC"/>
                </a:solidFill>
              </a:rPr>
              <a:t>t</a:t>
            </a:r>
            <a:r>
              <a:rPr lang="en-US" altLang="el-GR" sz="2000" b="1" baseline="-25000" dirty="0" err="1">
                <a:solidFill>
                  <a:srgbClr val="3333CC"/>
                </a:solidFill>
              </a:rPr>
              <a:t>pd</a:t>
            </a:r>
            <a:r>
              <a:rPr lang="en-US" altLang="el-GR" sz="2000" b="1" dirty="0">
                <a:solidFill>
                  <a:srgbClr val="3333CC"/>
                </a:solidFill>
              </a:rPr>
              <a:t> = T</a:t>
            </a:r>
            <a:r>
              <a:rPr lang="en-US" altLang="el-GR" sz="2000" b="1" baseline="-25000" dirty="0">
                <a:solidFill>
                  <a:srgbClr val="3333CC"/>
                </a:solidFill>
              </a:rPr>
              <a:t>c</a:t>
            </a:r>
            <a:r>
              <a:rPr lang="en-US" altLang="el-GR" sz="2000" b="1" dirty="0">
                <a:solidFill>
                  <a:srgbClr val="3333CC"/>
                </a:solidFill>
              </a:rPr>
              <a:t> – 2t</a:t>
            </a:r>
            <a:r>
              <a:rPr lang="en-US" altLang="el-GR" sz="2000" b="1" baseline="-25000" dirty="0">
                <a:solidFill>
                  <a:srgbClr val="3333CC"/>
                </a:solidFill>
              </a:rPr>
              <a:t>setup</a:t>
            </a:r>
            <a:r>
              <a:rPr lang="en-US" altLang="el-GR" sz="2000" b="1" dirty="0">
                <a:solidFill>
                  <a:srgbClr val="3333CC"/>
                </a:solidFill>
              </a:rPr>
              <a:t> -2t</a:t>
            </a:r>
            <a:r>
              <a:rPr lang="en-US" altLang="el-GR" sz="2000" b="1" baseline="-25000" dirty="0">
                <a:solidFill>
                  <a:srgbClr val="3333CC"/>
                </a:solidFill>
              </a:rPr>
              <a:t>skew</a:t>
            </a:r>
          </a:p>
          <a:p>
            <a:pPr marL="266700" indent="-177800"/>
            <a:r>
              <a:rPr lang="el-GR" altLang="el-GR" sz="2000" b="1" dirty="0">
                <a:solidFill>
                  <a:srgbClr val="3333CC"/>
                </a:solidFill>
              </a:rPr>
              <a:t>Χειρότερο από τα </a:t>
            </a:r>
            <a:r>
              <a:rPr lang="en-GB" altLang="el-GR" sz="2000" b="1" dirty="0" err="1">
                <a:solidFill>
                  <a:srgbClr val="3333CC"/>
                </a:solidFill>
              </a:rPr>
              <a:t>FFs</a:t>
            </a:r>
            <a:r>
              <a:rPr lang="el-GR" altLang="el-GR" sz="2000" b="1" dirty="0">
                <a:solidFill>
                  <a:srgbClr val="3333CC"/>
                </a:solidFill>
              </a:rPr>
              <a:t>, όπου το τίμημα του </a:t>
            </a:r>
            <a:r>
              <a:rPr lang="en-US" altLang="el-GR" sz="2000" b="1" dirty="0" err="1">
                <a:solidFill>
                  <a:srgbClr val="3333CC"/>
                </a:solidFill>
              </a:rPr>
              <a:t>t</a:t>
            </a:r>
            <a:r>
              <a:rPr lang="en-US" altLang="el-GR" sz="2000" b="1" baseline="-25000" dirty="0" err="1">
                <a:solidFill>
                  <a:srgbClr val="3333CC"/>
                </a:solidFill>
              </a:rPr>
              <a:t>skew</a:t>
            </a:r>
            <a:r>
              <a:rPr lang="el-GR" altLang="el-GR" sz="2000" b="1" dirty="0">
                <a:solidFill>
                  <a:srgbClr val="3333CC"/>
                </a:solidFill>
              </a:rPr>
              <a:t> υπάρχει μια φορά / κύκλο </a:t>
            </a:r>
            <a:endParaRPr lang="el-GR" altLang="el-GR" sz="2000" b="1" baseline="-25000" dirty="0">
              <a:solidFill>
                <a:srgbClr val="3333CC"/>
              </a:solidFill>
            </a:endParaRPr>
          </a:p>
        </p:txBody>
      </p:sp>
      <p:pic>
        <p:nvPicPr>
          <p:cNvPr id="145414" name="Picture 4">
            <a:extLst>
              <a:ext uri="{FF2B5EF4-FFF2-40B4-BE49-F238E27FC236}">
                <a16:creationId xmlns:a16="http://schemas.microsoft.com/office/drawing/2014/main" id="{C4D3B44B-4210-4477-AD2B-908F105A8B5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549275"/>
            <a:ext cx="5481638" cy="2547938"/>
          </a:xfrm>
        </p:spPr>
      </p:pic>
      <p:grpSp>
        <p:nvGrpSpPr>
          <p:cNvPr id="153605" name="Group 5">
            <a:extLst>
              <a:ext uri="{FF2B5EF4-FFF2-40B4-BE49-F238E27FC236}">
                <a16:creationId xmlns:a16="http://schemas.microsoft.com/office/drawing/2014/main" id="{38751AFA-2FE8-4E61-80EC-A2C1D300347D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2781300"/>
            <a:ext cx="720725" cy="360363"/>
            <a:chOff x="3651" y="1752"/>
            <a:chExt cx="454" cy="227"/>
          </a:xfrm>
        </p:grpSpPr>
        <p:sp>
          <p:nvSpPr>
            <p:cNvPr id="145416" name="Oval 6">
              <a:extLst>
                <a:ext uri="{FF2B5EF4-FFF2-40B4-BE49-F238E27FC236}">
                  <a16:creationId xmlns:a16="http://schemas.microsoft.com/office/drawing/2014/main" id="{C681AF3A-94B3-4C7D-9DAD-D4C53FA55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1797"/>
              <a:ext cx="227" cy="182"/>
            </a:xfrm>
            <a:prstGeom prst="ellipse">
              <a:avLst/>
            </a:prstGeom>
            <a:noFill/>
            <a:ln w="19050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417" name="Oval 7">
              <a:extLst>
                <a:ext uri="{FF2B5EF4-FFF2-40B4-BE49-F238E27FC236}">
                  <a16:creationId xmlns:a16="http://schemas.microsoft.com/office/drawing/2014/main" id="{562D3946-D8ED-42E0-8F2A-53B031F4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1752"/>
              <a:ext cx="227" cy="182"/>
            </a:xfrm>
            <a:prstGeom prst="ellipse">
              <a:avLst/>
            </a:prstGeom>
            <a:noFill/>
            <a:ln w="19050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2">
            <a:extLst>
              <a:ext uri="{FF2B5EF4-FFF2-40B4-BE49-F238E27FC236}">
                <a16:creationId xmlns:a16="http://schemas.microsoft.com/office/drawing/2014/main" id="{724B6827-9DF4-424C-80FF-8F4EA0AE5B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6435" name="Rectangle 13">
            <a:extLst>
              <a:ext uri="{FF2B5EF4-FFF2-40B4-BE49-F238E27FC236}">
                <a16:creationId xmlns:a16="http://schemas.microsoft.com/office/drawing/2014/main" id="{6A72DA87-963F-432B-8CEB-C2C7D1218C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ABFD911-A7ED-4E98-A415-3A7B1292DA2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6436" name="AutoShape 2">
            <a:extLst>
              <a:ext uri="{FF2B5EF4-FFF2-40B4-BE49-F238E27FC236}">
                <a16:creationId xmlns:a16="http://schemas.microsoft.com/office/drawing/2014/main" id="{87DE7D83-25D4-4797-B08D-2264812F9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Κλασικά </a:t>
            </a:r>
            <a:r>
              <a:rPr lang="en-GB" altLang="el-GR"/>
              <a:t>Pipelined</a:t>
            </a:r>
            <a:r>
              <a:rPr lang="el-GR" altLang="el-GR"/>
              <a:t> Δυναμικά Κυκλώματα (4/4)</a:t>
            </a:r>
          </a:p>
        </p:txBody>
      </p:sp>
      <p:sp>
        <p:nvSpPr>
          <p:cNvPr id="146437" name="Rectangle 3">
            <a:extLst>
              <a:ext uri="{FF2B5EF4-FFF2-40B4-BE49-F238E27FC236}">
                <a16:creationId xmlns:a16="http://schemas.microsoft.com/office/drawing/2014/main" id="{384A1415-C107-4BF5-979B-10FEE5D08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5543550"/>
          </a:xfrm>
        </p:spPr>
        <p:txBody>
          <a:bodyPr/>
          <a:lstStyle/>
          <a:p>
            <a:pPr marL="266700" indent="-177800"/>
            <a:r>
              <a:rPr lang="el-GR" altLang="el-GR" dirty="0">
                <a:solidFill>
                  <a:srgbClr val="3333CC"/>
                </a:solidFill>
              </a:rPr>
              <a:t>Όπως και στα </a:t>
            </a:r>
            <a:r>
              <a:rPr lang="en-GB" altLang="el-GR" dirty="0" err="1">
                <a:solidFill>
                  <a:srgbClr val="3333CC"/>
                </a:solidFill>
              </a:rPr>
              <a:t>FFs</a:t>
            </a:r>
            <a:r>
              <a:rPr lang="el-GR" altLang="el-GR" dirty="0">
                <a:solidFill>
                  <a:srgbClr val="3333CC"/>
                </a:solidFill>
              </a:rPr>
              <a:t>, τα</a:t>
            </a:r>
            <a:r>
              <a:rPr lang="en-GB" altLang="el-GR" dirty="0">
                <a:solidFill>
                  <a:srgbClr val="3333CC"/>
                </a:solidFill>
              </a:rPr>
              <a:t> pipelined</a:t>
            </a:r>
            <a:r>
              <a:rPr lang="el-GR" altLang="el-GR" dirty="0">
                <a:solidFill>
                  <a:srgbClr val="3333CC"/>
                </a:solidFill>
              </a:rPr>
              <a:t> δυναμικά</a:t>
            </a:r>
            <a:r>
              <a:rPr lang="en-US" altLang="el-GR" dirty="0">
                <a:solidFill>
                  <a:srgbClr val="3333CC"/>
                </a:solidFill>
              </a:rPr>
              <a:t> </a:t>
            </a:r>
            <a:r>
              <a:rPr lang="el-GR" altLang="el-GR" dirty="0">
                <a:solidFill>
                  <a:srgbClr val="3333CC"/>
                </a:solidFill>
              </a:rPr>
              <a:t>κυκλώματα με </a:t>
            </a:r>
            <a:r>
              <a:rPr lang="en-US" altLang="el-GR" dirty="0">
                <a:solidFill>
                  <a:srgbClr val="3333CC"/>
                </a:solidFill>
              </a:rPr>
              <a:t>latches </a:t>
            </a:r>
            <a:r>
              <a:rPr lang="el-GR" altLang="el-GR" dirty="0">
                <a:solidFill>
                  <a:srgbClr val="3333CC"/>
                </a:solidFill>
              </a:rPr>
              <a:t>περιορίζονται από την ύπαρξη μη </a:t>
            </a:r>
            <a:r>
              <a:rPr lang="el-GR" altLang="el-GR" dirty="0">
                <a:solidFill>
                  <a:srgbClr val="C00000"/>
                </a:solidFill>
              </a:rPr>
              <a:t>ισοσταθμισμένης λογικής </a:t>
            </a:r>
            <a:r>
              <a:rPr lang="el-GR" altLang="el-GR" dirty="0">
                <a:solidFill>
                  <a:srgbClr val="3333CC"/>
                </a:solidFill>
              </a:rPr>
              <a:t>(άνισες καθυστερήσεις βαθμίδων του</a:t>
            </a:r>
            <a:r>
              <a:rPr lang="en-GB" altLang="el-GR" dirty="0">
                <a:solidFill>
                  <a:srgbClr val="3333CC"/>
                </a:solidFill>
              </a:rPr>
              <a:t> pipeline</a:t>
            </a:r>
            <a:r>
              <a:rPr lang="el-GR" altLang="el-GR" dirty="0">
                <a:solidFill>
                  <a:srgbClr val="3333CC"/>
                </a:solidFill>
              </a:rPr>
              <a:t>)</a:t>
            </a:r>
          </a:p>
          <a:p>
            <a:pPr lvl="1"/>
            <a:r>
              <a:rPr lang="el-GR" altLang="el-GR" b="1" dirty="0"/>
              <a:t>Οι πύλες δε μπορούν να δανειστούν χρόνο από την επόμενη </a:t>
            </a:r>
            <a:r>
              <a:rPr lang="el-GR" altLang="el-GR" b="1" dirty="0" err="1"/>
              <a:t>ημι</a:t>
            </a:r>
            <a:r>
              <a:rPr lang="el-GR" altLang="el-GR" b="1" dirty="0"/>
              <a:t>-περίοδο (φάση)</a:t>
            </a:r>
          </a:p>
          <a:p>
            <a:endParaRPr lang="el-GR" altLang="el-GR" sz="800" dirty="0"/>
          </a:p>
          <a:p>
            <a:pPr marL="266700" indent="-177800"/>
            <a:r>
              <a:rPr lang="el-GR" altLang="el-GR" dirty="0">
                <a:solidFill>
                  <a:srgbClr val="3333CC"/>
                </a:solidFill>
              </a:rPr>
              <a:t>Τα κυκλώματα διαδοχικής επίδρασης έχουν υψηλή ακολουθιακή επιβάρυνση </a:t>
            </a:r>
          </a:p>
          <a:p>
            <a:pPr lvl="1"/>
            <a:r>
              <a:rPr lang="el-GR" altLang="el-GR" dirty="0"/>
              <a:t>Καθυστέρηση των </a:t>
            </a:r>
            <a:r>
              <a:rPr lang="el-GR" altLang="el-GR" dirty="0" err="1"/>
              <a:t>μανδαλωτών</a:t>
            </a:r>
            <a:r>
              <a:rPr lang="el-GR" altLang="el-GR" dirty="0"/>
              <a:t> </a:t>
            </a:r>
          </a:p>
          <a:p>
            <a:pPr lvl="1"/>
            <a:r>
              <a:rPr lang="el-GR" altLang="el-GR" dirty="0"/>
              <a:t>Χρονική απόκλιση</a:t>
            </a:r>
          </a:p>
          <a:p>
            <a:pPr lvl="1"/>
            <a:r>
              <a:rPr lang="el-GR" altLang="el-GR" dirty="0"/>
              <a:t>Μη ισοσταθμισμένη λογική</a:t>
            </a:r>
          </a:p>
          <a:p>
            <a:endParaRPr lang="el-GR" altLang="el-GR" sz="800" dirty="0"/>
          </a:p>
          <a:p>
            <a:pPr marL="266700" indent="-177800"/>
            <a:r>
              <a:rPr lang="el-GR" altLang="el-GR" dirty="0">
                <a:solidFill>
                  <a:srgbClr val="3333CC"/>
                </a:solidFill>
              </a:rPr>
              <a:t>Σε </a:t>
            </a:r>
            <a:r>
              <a:rPr lang="en-GB" altLang="el-GR" dirty="0">
                <a:solidFill>
                  <a:srgbClr val="3333CC"/>
                </a:solidFill>
              </a:rPr>
              <a:t>pipelined </a:t>
            </a:r>
            <a:r>
              <a:rPr lang="el-GR" altLang="el-GR" dirty="0">
                <a:solidFill>
                  <a:srgbClr val="3333CC"/>
                </a:solidFill>
              </a:rPr>
              <a:t>συστήματα η επιβάρυνση μπορεί να είναι μεγάλο ποσοστό</a:t>
            </a:r>
            <a:r>
              <a:rPr lang="en-US" altLang="el-GR" dirty="0">
                <a:solidFill>
                  <a:srgbClr val="3333CC"/>
                </a:solidFill>
              </a:rPr>
              <a:t> </a:t>
            </a:r>
            <a:r>
              <a:rPr lang="el-GR" altLang="el-GR" dirty="0">
                <a:solidFill>
                  <a:srgbClr val="3333CC"/>
                </a:solidFill>
              </a:rPr>
              <a:t>της περιόδου =&gt; </a:t>
            </a:r>
            <a:r>
              <a:rPr lang="el-GR" altLang="el-GR" dirty="0">
                <a:solidFill>
                  <a:srgbClr val="C00000"/>
                </a:solidFill>
              </a:rPr>
              <a:t>απαλείφονται τα πλεονεκτήματα του </a:t>
            </a:r>
            <a:r>
              <a:rPr lang="en-GB" altLang="el-GR" dirty="0">
                <a:solidFill>
                  <a:srgbClr val="C00000"/>
                </a:solidFill>
              </a:rPr>
              <a:t>pipeline</a:t>
            </a:r>
            <a:endParaRPr lang="el-GR" altLang="el-GR" dirty="0">
              <a:solidFill>
                <a:srgbClr val="C00000"/>
              </a:solidFill>
            </a:endParaRPr>
          </a:p>
          <a:p>
            <a:endParaRPr lang="el-GR" altLang="el-GR" sz="800" dirty="0">
              <a:solidFill>
                <a:srgbClr val="800000"/>
              </a:solidFill>
            </a:endParaRPr>
          </a:p>
          <a:p>
            <a:pPr marL="266700" indent="-177800"/>
            <a:r>
              <a:rPr lang="el-GR" altLang="el-GR" dirty="0">
                <a:solidFill>
                  <a:srgbClr val="3333CC"/>
                </a:solidFill>
              </a:rPr>
              <a:t>Χρήση ακολουθιακών τεχνικών </a:t>
            </a:r>
            <a:r>
              <a:rPr lang="en-GB" altLang="el-GR" dirty="0">
                <a:solidFill>
                  <a:srgbClr val="C00000"/>
                </a:solidFill>
              </a:rPr>
              <a:t>pipeline</a:t>
            </a:r>
            <a:r>
              <a:rPr lang="el-GR" altLang="el-GR" dirty="0">
                <a:solidFill>
                  <a:srgbClr val="C00000"/>
                </a:solidFill>
              </a:rPr>
              <a:t> με ανοχή στη χρονική απόκλιση (</a:t>
            </a:r>
            <a:r>
              <a:rPr lang="en-US" altLang="el-GR" dirty="0">
                <a:solidFill>
                  <a:srgbClr val="C00000"/>
                </a:solidFill>
              </a:rPr>
              <a:t>skew-tolerant domino sequencing)</a:t>
            </a:r>
            <a:r>
              <a:rPr lang="el-GR" altLang="el-GR" dirty="0">
                <a:solidFill>
                  <a:srgbClr val="C00000"/>
                </a:solidFill>
              </a:rPr>
              <a:t> </a:t>
            </a:r>
            <a:r>
              <a:rPr lang="el-GR" altLang="el-GR" dirty="0">
                <a:solidFill>
                  <a:srgbClr val="3333CC"/>
                </a:solidFill>
              </a:rPr>
              <a:t>με μικρότερη επιβάρυνση</a:t>
            </a: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2">
            <a:extLst>
              <a:ext uri="{FF2B5EF4-FFF2-40B4-BE49-F238E27FC236}">
                <a16:creationId xmlns:a16="http://schemas.microsoft.com/office/drawing/2014/main" id="{2915C704-CF59-4758-910D-68182165FB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7459" name="Rectangle 13">
            <a:extLst>
              <a:ext uri="{FF2B5EF4-FFF2-40B4-BE49-F238E27FC236}">
                <a16:creationId xmlns:a16="http://schemas.microsoft.com/office/drawing/2014/main" id="{AE558F60-AC12-4276-9111-80FB16A784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471F348-C9EC-42E4-B813-12E3BC85BA0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7460" name="Slide Number Placeholder 4">
            <a:extLst>
              <a:ext uri="{FF2B5EF4-FFF2-40B4-BE49-F238E27FC236}">
                <a16:creationId xmlns:a16="http://schemas.microsoft.com/office/drawing/2014/main" id="{70EF379E-DBE3-409E-982D-C4C3015AE3F0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B6D1FB5-9C8C-4A9F-BE96-656BB6A5A0E2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97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7461" name="AutoShape 2">
            <a:extLst>
              <a:ext uri="{FF2B5EF4-FFF2-40B4-BE49-F238E27FC236}">
                <a16:creationId xmlns:a16="http://schemas.microsoft.com/office/drawing/2014/main" id="{D56129C1-C50A-48D7-B079-E9E37EEC06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D6165BED-44FB-4CA8-B27F-2BBE0F2396C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180975"/>
            <a:r>
              <a:rPr lang="el-GR" altLang="el-GR"/>
              <a:t>Μεθοδολογία Στοιχείων Στατικής Ακολουθίας</a:t>
            </a:r>
            <a:endParaRPr lang="en-US" altLang="el-GR"/>
          </a:p>
          <a:p>
            <a:pPr marL="0" indent="180975"/>
            <a:r>
              <a:rPr lang="el-GR" altLang="el-GR"/>
              <a:t>Επιλογή των στοιχείων</a:t>
            </a:r>
            <a:endParaRPr lang="en-US" altLang="el-GR"/>
          </a:p>
          <a:p>
            <a:pPr marL="0" indent="180975"/>
            <a:r>
              <a:rPr lang="el-GR" altLang="el-GR"/>
              <a:t>Τύποι Χρονισμών Διπλής Φάσης</a:t>
            </a:r>
            <a:endParaRPr lang="en-US" altLang="el-GR"/>
          </a:p>
          <a:p>
            <a:pPr marL="0" indent="180975"/>
            <a:r>
              <a:rPr lang="el-GR" altLang="el-GR"/>
              <a:t>Διαδοχικά Δυναμικά 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Κλασικά Διαδοχικά Δυναμικά</a:t>
            </a:r>
            <a:r>
              <a:rPr lang="en-US" altLang="el-GR"/>
              <a:t> </a:t>
            </a:r>
            <a:r>
              <a:rPr lang="el-GR" altLang="el-GR"/>
              <a:t>Κυκλώματα</a:t>
            </a:r>
            <a:endParaRPr lang="en-US" altLang="el-GR"/>
          </a:p>
          <a:p>
            <a:pPr marL="742950" lvl="1" indent="-285750"/>
            <a:r>
              <a:rPr lang="el-GR" altLang="el-GR">
                <a:solidFill>
                  <a:srgbClr val="990000"/>
                </a:solidFill>
              </a:rPr>
              <a:t>Διαδοχικά Κυκλώματα με Ανοχή στη Χρονική Απόκλιση</a:t>
            </a:r>
            <a:endParaRPr lang="en-US" altLang="el-GR">
              <a:solidFill>
                <a:srgbClr val="990000"/>
              </a:solidFill>
            </a:endParaRPr>
          </a:p>
          <a:p>
            <a:pPr marL="742950" lvl="1" indent="-285750"/>
            <a:r>
              <a:rPr lang="el-GR" altLang="el-GR"/>
              <a:t>Διαδοχική επίδραση τεσσάρων φάσεων</a:t>
            </a:r>
            <a:endParaRPr lang="en-US" altLang="el-GR"/>
          </a:p>
          <a:p>
            <a:pPr marL="0" indent="180975"/>
            <a:r>
              <a:rPr lang="el-GR" altLang="el-GR"/>
              <a:t> </a:t>
            </a:r>
            <a:r>
              <a:rPr lang="en-US" altLang="el-GR"/>
              <a:t>Unfooted Domino Gate Timing</a:t>
            </a:r>
          </a:p>
          <a:p>
            <a:pPr marL="0" indent="180975"/>
            <a:r>
              <a:rPr lang="el-GR" altLang="el-GR"/>
              <a:t>Μη μονοτονικές Τεχνικές</a:t>
            </a:r>
            <a:endParaRPr lang="en-US" altLang="el-GR"/>
          </a:p>
          <a:p>
            <a:pPr marL="0" indent="180975"/>
            <a:r>
              <a:rPr lang="el-GR" altLang="el-GR"/>
              <a:t>Διεπαφή στατικής λογικής </a:t>
            </a:r>
            <a:r>
              <a:rPr lang="en-US" altLang="el-GR">
                <a:sym typeface="Wingdings" panose="05000000000000000000" pitchFamily="2" charset="2"/>
              </a:rPr>
              <a:t></a:t>
            </a:r>
            <a:r>
              <a:rPr lang="el-GR" altLang="el-GR"/>
              <a:t> </a:t>
            </a:r>
            <a:r>
              <a:rPr lang="en-US" altLang="el-GR"/>
              <a:t>domino</a:t>
            </a:r>
          </a:p>
          <a:p>
            <a:pPr marL="0" indent="180975"/>
            <a:endParaRPr lang="el-GR" alt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5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2">
            <a:extLst>
              <a:ext uri="{FF2B5EF4-FFF2-40B4-BE49-F238E27FC236}">
                <a16:creationId xmlns:a16="http://schemas.microsoft.com/office/drawing/2014/main" id="{A38B45C7-7995-4DF9-AA2A-1BA13EBB7C6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9507" name="Rectangle 13">
            <a:extLst>
              <a:ext uri="{FF2B5EF4-FFF2-40B4-BE49-F238E27FC236}">
                <a16:creationId xmlns:a16="http://schemas.microsoft.com/office/drawing/2014/main" id="{B7790F25-B0C9-45A6-8F1C-C3C7E195A6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D6F6108-3DC2-4780-A5AC-E77EA0B97C2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9508" name="AutoShape 2">
            <a:extLst>
              <a:ext uri="{FF2B5EF4-FFF2-40B4-BE49-F238E27FC236}">
                <a16:creationId xmlns:a16="http://schemas.microsoft.com/office/drawing/2014/main" id="{F809E2F9-E83E-45B8-A2BE-9BC59B096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200"/>
              <a:t>Διαδοχικά Κυκλώματα με Ανοχή στη Χρονική Απόκλιση (1/</a:t>
            </a:r>
            <a:r>
              <a:rPr lang="en-US" altLang="el-GR" sz="2200"/>
              <a:t>7</a:t>
            </a:r>
            <a:r>
              <a:rPr lang="el-GR" altLang="el-GR" sz="2200"/>
              <a:t>)</a:t>
            </a:r>
          </a:p>
        </p:txBody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1B8F9ADC-2A39-4A61-B761-82DD10E02A5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07504" y="3603625"/>
            <a:ext cx="8712646" cy="2778125"/>
          </a:xfrm>
        </p:spPr>
        <p:txBody>
          <a:bodyPr/>
          <a:lstStyle/>
          <a:p>
            <a:pPr marL="266700" indent="-177800">
              <a:lnSpc>
                <a:spcPct val="80000"/>
              </a:lnSpc>
            </a:pPr>
            <a:r>
              <a:rPr lang="el-GR" altLang="el-GR" dirty="0">
                <a:solidFill>
                  <a:srgbClr val="3333CC"/>
                </a:solidFill>
              </a:rPr>
              <a:t>Τα κλασικά κυκλώματα διαδοχικής επίδρασης έχουν μεγάλη ακολουθιακή επιβάρυνση – </a:t>
            </a:r>
            <a:r>
              <a:rPr lang="el-GR" altLang="el-GR" dirty="0">
                <a:solidFill>
                  <a:srgbClr val="C00000"/>
                </a:solidFill>
              </a:rPr>
              <a:t>έχουν μια</a:t>
            </a:r>
            <a:r>
              <a:rPr lang="en-US" altLang="el-GR" dirty="0">
                <a:solidFill>
                  <a:srgbClr val="C00000"/>
                </a:solidFill>
              </a:rPr>
              <a:t> </a:t>
            </a:r>
            <a:r>
              <a:rPr lang="el-GR" altLang="el-GR" dirty="0">
                <a:solidFill>
                  <a:srgbClr val="C00000"/>
                </a:solidFill>
              </a:rPr>
              <a:t>‘</a:t>
            </a:r>
            <a:r>
              <a:rPr lang="el-GR" altLang="el-GR" i="1" dirty="0">
                <a:solidFill>
                  <a:srgbClr val="C00000"/>
                </a:solidFill>
              </a:rPr>
              <a:t>αυστηρή</a:t>
            </a:r>
            <a:r>
              <a:rPr lang="el-GR" altLang="el-GR" dirty="0">
                <a:solidFill>
                  <a:srgbClr val="C00000"/>
                </a:solidFill>
              </a:rPr>
              <a:t>’ ακμή </a:t>
            </a:r>
            <a:r>
              <a:rPr lang="el-GR" altLang="el-GR" dirty="0"/>
              <a:t>σε κάθε φάση</a:t>
            </a:r>
          </a:p>
          <a:p>
            <a:pPr marL="266700" indent="-177800">
              <a:lnSpc>
                <a:spcPct val="80000"/>
              </a:lnSpc>
            </a:pPr>
            <a:r>
              <a:rPr lang="el-GR" altLang="el-GR" dirty="0">
                <a:solidFill>
                  <a:srgbClr val="3333CC"/>
                </a:solidFill>
              </a:rPr>
              <a:t>Η πρώτη πύλη της 2</a:t>
            </a:r>
            <a:r>
              <a:rPr lang="el-GR" altLang="el-GR" baseline="30000" dirty="0">
                <a:solidFill>
                  <a:srgbClr val="3333CC"/>
                </a:solidFill>
              </a:rPr>
              <a:t>ης</a:t>
            </a:r>
            <a:r>
              <a:rPr lang="el-GR" altLang="el-GR" dirty="0">
                <a:solidFill>
                  <a:srgbClr val="3333CC"/>
                </a:solidFill>
              </a:rPr>
              <a:t> φάσης δεν ξεκινάει τον υπολογισμό μέχρι να έρθει η κατερχόμενη ακμή του ρολογιού</a:t>
            </a:r>
          </a:p>
          <a:p>
            <a:pPr lvl="1"/>
            <a:r>
              <a:rPr lang="el-GR" altLang="el-GR" sz="2200" dirty="0"/>
              <a:t>Το αποτέλεσμα θα πρέπει να αποκατασταθεί στο </a:t>
            </a:r>
            <a:r>
              <a:rPr lang="el-GR" altLang="el-GR" sz="2200" dirty="0" err="1"/>
              <a:t>μανδαλωτή</a:t>
            </a:r>
            <a:r>
              <a:rPr lang="el-GR" altLang="el-GR" sz="2200" dirty="0"/>
              <a:t> του 1</a:t>
            </a:r>
            <a:r>
              <a:rPr lang="el-GR" altLang="el-GR" sz="2200" baseline="30000" dirty="0"/>
              <a:t>ου</a:t>
            </a:r>
            <a:r>
              <a:rPr lang="el-GR" altLang="el-GR" sz="2200" dirty="0"/>
              <a:t> ημικυκλίου πριν την κατερχόμενη ακμή του ρολογιού </a:t>
            </a:r>
          </a:p>
          <a:p>
            <a:pPr marL="266700" indent="-177800">
              <a:lnSpc>
                <a:spcPct val="80000"/>
              </a:lnSpc>
            </a:pPr>
            <a:r>
              <a:rPr lang="el-GR" altLang="el-GR" dirty="0">
                <a:solidFill>
                  <a:srgbClr val="C00000"/>
                </a:solidFill>
              </a:rPr>
              <a:t>Αφαίρεση του </a:t>
            </a:r>
            <a:r>
              <a:rPr lang="el-GR" altLang="el-GR" dirty="0" err="1">
                <a:solidFill>
                  <a:srgbClr val="C00000"/>
                </a:solidFill>
              </a:rPr>
              <a:t>μανδαλωτή</a:t>
            </a:r>
            <a:r>
              <a:rPr lang="el-GR" altLang="el-GR" dirty="0">
                <a:solidFill>
                  <a:srgbClr val="C00000"/>
                </a:solidFill>
              </a:rPr>
              <a:t> =&gt; εξάλειψη της </a:t>
            </a:r>
            <a:r>
              <a:rPr lang="el-GR" altLang="el-GR" dirty="0" err="1">
                <a:solidFill>
                  <a:srgbClr val="C00000"/>
                </a:solidFill>
              </a:rPr>
              <a:t>ακολουθιακής</a:t>
            </a:r>
            <a:r>
              <a:rPr lang="el-GR" altLang="el-GR" dirty="0">
                <a:solidFill>
                  <a:srgbClr val="C00000"/>
                </a:solidFill>
              </a:rPr>
              <a:t> επιβάρυνσης</a:t>
            </a:r>
          </a:p>
        </p:txBody>
      </p:sp>
      <p:pic>
        <p:nvPicPr>
          <p:cNvPr id="91142" name="Picture 4">
            <a:extLst>
              <a:ext uri="{FF2B5EF4-FFF2-40B4-BE49-F238E27FC236}">
                <a16:creationId xmlns:a16="http://schemas.microsoft.com/office/drawing/2014/main" id="{8A05D7CB-1DCE-44C1-83BC-551D4CA9B79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620713"/>
            <a:ext cx="6192838" cy="2854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66D02D1-A37C-453A-B490-65B2A6660293}"/>
              </a:ext>
            </a:extLst>
          </p:cNvPr>
          <p:cNvSpPr/>
          <p:nvPr/>
        </p:nvSpPr>
        <p:spPr>
          <a:xfrm>
            <a:off x="4643438" y="2349500"/>
            <a:ext cx="288925" cy="719138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4E4FD3-3A8A-4A2F-8AB1-5A62B1D65490}"/>
              </a:ext>
            </a:extLst>
          </p:cNvPr>
          <p:cNvSpPr/>
          <p:nvPr/>
        </p:nvSpPr>
        <p:spPr>
          <a:xfrm>
            <a:off x="4500563" y="908050"/>
            <a:ext cx="287337" cy="720725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FCF73F-06D8-4D62-8A3F-7CC88173D5FD}"/>
              </a:ext>
            </a:extLst>
          </p:cNvPr>
          <p:cNvSpPr/>
          <p:nvPr/>
        </p:nvSpPr>
        <p:spPr>
          <a:xfrm>
            <a:off x="4356100" y="2371088"/>
            <a:ext cx="288925" cy="719138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uiExpand="1" build="p"/>
      <p:bldP spid="2" grpId="0" uiExpand="1" animBg="1"/>
      <p:bldP spid="8" grpId="0" uiExpand="1" animBg="1"/>
      <p:bldP spid="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2">
            <a:extLst>
              <a:ext uri="{FF2B5EF4-FFF2-40B4-BE49-F238E27FC236}">
                <a16:creationId xmlns:a16="http://schemas.microsoft.com/office/drawing/2014/main" id="{E6D19919-8E8E-4A75-8050-4A94F15E37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0531" name="Rectangle 13">
            <a:extLst>
              <a:ext uri="{FF2B5EF4-FFF2-40B4-BE49-F238E27FC236}">
                <a16:creationId xmlns:a16="http://schemas.microsoft.com/office/drawing/2014/main" id="{2E12DAD7-EAD9-4D65-BCE4-AB7D5CCD94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214C8CE-D8C4-4B35-83D2-9A6D0477DCD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0532" name="AutoShape 2">
            <a:extLst>
              <a:ext uri="{FF2B5EF4-FFF2-40B4-BE49-F238E27FC236}">
                <a16:creationId xmlns:a16="http://schemas.microsoft.com/office/drawing/2014/main" id="{1BCAA653-986C-456C-800E-2C1A0C6CE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200"/>
              <a:t>Διαδοχικά Κυκλώματα με Ανοχή στη Χρονική Απόκλιση (2/</a:t>
            </a:r>
            <a:r>
              <a:rPr lang="en-US" altLang="el-GR" sz="2200"/>
              <a:t>7</a:t>
            </a:r>
            <a:r>
              <a:rPr lang="el-GR" altLang="el-GR" sz="2200"/>
              <a:t>)</a:t>
            </a:r>
          </a:p>
        </p:txBody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A9381C01-1F59-437F-B058-D0B1624C667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2968625"/>
            <a:ext cx="8712646" cy="3413125"/>
          </a:xfrm>
        </p:spPr>
        <p:txBody>
          <a:bodyPr/>
          <a:lstStyle/>
          <a:p>
            <a:pPr marL="266700" indent="-177800">
              <a:lnSpc>
                <a:spcPct val="80000"/>
              </a:lnSpc>
            </a:pPr>
            <a:r>
              <a:rPr lang="el-GR" altLang="el-GR" dirty="0">
                <a:solidFill>
                  <a:srgbClr val="3333CC"/>
                </a:solidFill>
              </a:rPr>
              <a:t>Ο </a:t>
            </a:r>
            <a:r>
              <a:rPr lang="el-GR" altLang="el-GR" dirty="0" err="1">
                <a:solidFill>
                  <a:srgbClr val="3333CC"/>
                </a:solidFill>
              </a:rPr>
              <a:t>μανδαλωτής</a:t>
            </a:r>
            <a:r>
              <a:rPr lang="el-GR" altLang="el-GR" dirty="0">
                <a:solidFill>
                  <a:srgbClr val="3333CC"/>
                </a:solidFill>
              </a:rPr>
              <a:t> χρησιμοποιείται για 2 λόγους, για να:</a:t>
            </a:r>
          </a:p>
          <a:p>
            <a:pPr lvl="1"/>
            <a:r>
              <a:rPr lang="el-GR" altLang="el-GR" dirty="0"/>
              <a:t>Εμποδίσει λάθος μονοτονικά σήματα να εισέλθουν στην επόμενη πύλη ενώ αυτή υπολογίζει</a:t>
            </a:r>
          </a:p>
          <a:p>
            <a:pPr lvl="1"/>
            <a:r>
              <a:rPr lang="el-GR" altLang="el-GR" dirty="0"/>
              <a:t>Συγκρατεί τα αποτελέσματα του τμήματος όταν αυτό </a:t>
            </a:r>
            <a:r>
              <a:rPr lang="el-GR" altLang="el-GR" dirty="0" err="1"/>
              <a:t>προφορτίζεται</a:t>
            </a:r>
            <a:r>
              <a:rPr lang="el-GR" altLang="el-GR" dirty="0"/>
              <a:t> και το επόμενο τμήμα υπολογίζει</a:t>
            </a:r>
          </a:p>
          <a:p>
            <a:pPr marL="266700" indent="-177800">
              <a:lnSpc>
                <a:spcPct val="80000"/>
              </a:lnSpc>
            </a:pPr>
            <a:r>
              <a:rPr lang="el-GR" altLang="el-GR" dirty="0">
                <a:solidFill>
                  <a:srgbClr val="3333CC"/>
                </a:solidFill>
              </a:rPr>
              <a:t>Στη </a:t>
            </a:r>
            <a:r>
              <a:rPr lang="en-US" altLang="el-GR" dirty="0">
                <a:solidFill>
                  <a:srgbClr val="3333CC"/>
                </a:solidFill>
              </a:rPr>
              <a:t>domino </a:t>
            </a:r>
            <a:r>
              <a:rPr lang="el-GR" altLang="el-GR" dirty="0">
                <a:solidFill>
                  <a:srgbClr val="3333CC"/>
                </a:solidFill>
              </a:rPr>
              <a:t>λογική όλα τα σήματα είναι μονοτονικά =&gt;</a:t>
            </a:r>
            <a:r>
              <a:rPr lang="el-GR" altLang="el-GR" dirty="0"/>
              <a:t> </a:t>
            </a:r>
            <a:r>
              <a:rPr lang="el-GR" altLang="el-GR" dirty="0">
                <a:solidFill>
                  <a:srgbClr val="C00000"/>
                </a:solidFill>
              </a:rPr>
              <a:t>η πρώτη λειτουργία δε χρειάζεται</a:t>
            </a:r>
          </a:p>
          <a:p>
            <a:pPr marL="266700" indent="-177800">
              <a:lnSpc>
                <a:spcPct val="80000"/>
              </a:lnSpc>
            </a:pPr>
            <a:r>
              <a:rPr lang="el-GR" altLang="el-GR" dirty="0">
                <a:solidFill>
                  <a:srgbClr val="3333CC"/>
                </a:solidFill>
              </a:rPr>
              <a:t>Αν υπάρχει ικανοποιητικός χρόνος για το επόμενο τμήμα για να υπολογίσει με βάση τα αποτελέσματα του προηγούμενου =&gt; </a:t>
            </a:r>
            <a:r>
              <a:rPr lang="el-GR" altLang="el-GR" dirty="0">
                <a:solidFill>
                  <a:srgbClr val="C00000"/>
                </a:solidFill>
              </a:rPr>
              <a:t>το επόμενο τμήμα μπορεί να </a:t>
            </a:r>
            <a:r>
              <a:rPr lang="el-GR" altLang="el-GR" dirty="0" err="1">
                <a:solidFill>
                  <a:srgbClr val="C00000"/>
                </a:solidFill>
              </a:rPr>
              <a:t>προφορτιστεί</a:t>
            </a:r>
            <a:r>
              <a:rPr lang="el-GR" altLang="el-GR" dirty="0">
                <a:solidFill>
                  <a:srgbClr val="C00000"/>
                </a:solidFill>
              </a:rPr>
              <a:t> χωρίς πρόβλημα</a:t>
            </a:r>
          </a:p>
          <a:p>
            <a:pPr>
              <a:lnSpc>
                <a:spcPct val="80000"/>
              </a:lnSpc>
            </a:pPr>
            <a:endParaRPr lang="el-GR" altLang="el-GR" sz="2000" dirty="0">
              <a:solidFill>
                <a:srgbClr val="990000"/>
              </a:solidFill>
            </a:endParaRPr>
          </a:p>
        </p:txBody>
      </p:sp>
      <p:pic>
        <p:nvPicPr>
          <p:cNvPr id="91142" name="Picture 4">
            <a:extLst>
              <a:ext uri="{FF2B5EF4-FFF2-40B4-BE49-F238E27FC236}">
                <a16:creationId xmlns:a16="http://schemas.microsoft.com/office/drawing/2014/main" id="{8DC303CF-80C3-4B63-8693-85E0C0EB2D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744538"/>
            <a:ext cx="4824412" cy="222408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build="p"/>
    </p:bldLst>
  </p:timing>
</p:sld>
</file>

<file path=ppt/theme/theme1.xml><?xml version="1.0" encoding="utf-8"?>
<a:theme xmlns:a="http://schemas.openxmlformats.org/drawingml/2006/main" name="Κάψουλες">
  <a:themeElements>
    <a:clrScheme name="Κάψουλες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Κάψουλε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Κάψουλες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E688D6FE97FF7B41B43FB2D46489F4A5" ma:contentTypeVersion="13" ma:contentTypeDescription="Δημιουργία νέου εγγράφου" ma:contentTypeScope="" ma:versionID="4d6c1d0e9aa7a070716049c6addd4279">
  <xsd:schema xmlns:xsd="http://www.w3.org/2001/XMLSchema" xmlns:xs="http://www.w3.org/2001/XMLSchema" xmlns:p="http://schemas.microsoft.com/office/2006/metadata/properties" xmlns:ns3="6e67561f-ffe5-4fd5-843c-97dcc985b17a" xmlns:ns4="ec0a355a-398f-4f29-8f8f-f0f437a90b1e" targetNamespace="http://schemas.microsoft.com/office/2006/metadata/properties" ma:root="true" ma:fieldsID="2f2bf58f367d9e9bb69a527316d8ba8a" ns3:_="" ns4:_="">
    <xsd:import namespace="6e67561f-ffe5-4fd5-843c-97dcc985b17a"/>
    <xsd:import namespace="ec0a355a-398f-4f29-8f8f-f0f437a90b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7561f-ffe5-4fd5-843c-97dcc985b1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a355a-398f-4f29-8f8f-f0f437a90b1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Κοινή χρήση κατακερματισμού υπόδειξης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037969-B2D5-4FE6-B5C8-605BDED5BA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67561f-ffe5-4fd5-843c-97dcc985b17a"/>
    <ds:schemaRef ds:uri="ec0a355a-398f-4f29-8f8f-f0f437a90b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1D6153-2002-41CB-9DBC-106FA523AA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A10DA2-7F1E-4C39-B9EB-56169EA69681}">
  <ds:schemaRefs>
    <ds:schemaRef ds:uri="6e67561f-ffe5-4fd5-843c-97dcc985b17a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ec0a355a-398f-4f29-8f8f-f0f437a90b1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12539</TotalTime>
  <Words>9696</Words>
  <Application>Microsoft Office PowerPoint</Application>
  <PresentationFormat>On-screen Show (4:3)</PresentationFormat>
  <Paragraphs>1333</Paragraphs>
  <Slides>126</Slides>
  <Notes>42</Notes>
  <HiddenSlides>10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126</vt:i4>
      </vt:variant>
    </vt:vector>
  </HeadingPairs>
  <TitlesOfParts>
    <vt:vector size="133" baseType="lpstr">
      <vt:lpstr>Arial</vt:lpstr>
      <vt:lpstr>Times New Roman</vt:lpstr>
      <vt:lpstr>Wingdings</vt:lpstr>
      <vt:lpstr>Κάψουλες</vt:lpstr>
      <vt:lpstr>VISIO</vt:lpstr>
      <vt:lpstr>Visio</vt:lpstr>
      <vt:lpstr>Equation</vt:lpstr>
      <vt:lpstr>PowerPoint Presentation</vt:lpstr>
      <vt:lpstr>Περίγραμμα Διάλεξης</vt:lpstr>
      <vt:lpstr>Ακολουθιακή Λογική – Βασικές Έννοιες (1/2)</vt:lpstr>
      <vt:lpstr>Ακολουθιακή Λογική – Βασικές Έννοιες (2/2)</vt:lpstr>
      <vt:lpstr>Κατηγορίες Ακολουθιακών Κυκλωμάτων</vt:lpstr>
      <vt:lpstr>Ακολουθιακά Στοιχεία</vt:lpstr>
      <vt:lpstr>Περίγραμμα Διάλεξης</vt:lpstr>
      <vt:lpstr>Χρονική Ακολουθία Υπολογισμών (Sequencing Methods)</vt:lpstr>
      <vt:lpstr>Μέθοδοι Χρονικής Ακολουθίας – Flip-Flop</vt:lpstr>
      <vt:lpstr>F/F ως ζεύγος μανδαλωτών συνδεδεμένων back to back</vt:lpstr>
      <vt:lpstr>Μέθοδοι Χρονικής Ακολουθίας – Διαφανείς μανδαλωτές 2 φάσεων </vt:lpstr>
      <vt:lpstr>Μέθοδοι Χρονικής Ακολουθίας – Παλμικούς μανδαλωτές </vt:lpstr>
      <vt:lpstr>Περίγραμμα Διάλεξης</vt:lpstr>
      <vt:lpstr>Διαγράμματα Χρονισμού</vt:lpstr>
      <vt:lpstr>Διαγράμματα Χρονισμού – Συνδυαστική Λογική </vt:lpstr>
      <vt:lpstr>Διαγράμματα Χρονισμού – F/F </vt:lpstr>
      <vt:lpstr>Διαγράμματα Χρονισμού – Latch </vt:lpstr>
      <vt:lpstr>Περίγραμμα Διάλεξης</vt:lpstr>
      <vt:lpstr>Περιορισμός Μέγιστης Καθυστέρησης</vt:lpstr>
      <vt:lpstr>Max-Delay: Flip-Flops</vt:lpstr>
      <vt:lpstr>Max Delay: 2-Phase Latches</vt:lpstr>
      <vt:lpstr>Max Delay: Pulsed Latches</vt:lpstr>
      <vt:lpstr>Περιορισμός Ελάχιστης Καθυστέρησης</vt:lpstr>
      <vt:lpstr>Min-Delay: Flip-Flops</vt:lpstr>
      <vt:lpstr>Min-Delay: 2-Phase Latches (1/2)</vt:lpstr>
      <vt:lpstr>Min-Delay: 2-Phase Latches (2/2)</vt:lpstr>
      <vt:lpstr>Min-Delay: 2-Phase Latches (3/3)</vt:lpstr>
      <vt:lpstr>Min-Delay: Pulsed Latches</vt:lpstr>
      <vt:lpstr>Περίγραμμα Διάλεξης</vt:lpstr>
      <vt:lpstr>Δανεισμός Χρόνου (Time Borrowing) (1/2)</vt:lpstr>
      <vt:lpstr>Δανεισμός Χρόνου (Time Borrowing) (2/2)</vt:lpstr>
      <vt:lpstr>Time Borrowing – Παράδειγμα </vt:lpstr>
      <vt:lpstr>Time Borrowing – Χρονικοί Περιορισμοί</vt:lpstr>
      <vt:lpstr>Time Borrowing – Πλεονεκτήματα (1/3)</vt:lpstr>
      <vt:lpstr>Time Borrowing – Πλεονεκτήματα (2/3)</vt:lpstr>
      <vt:lpstr>Time Borrowing – Πλεονεκτήματα (3/3)</vt:lpstr>
      <vt:lpstr>Περίγραμμα Διάλεξης</vt:lpstr>
      <vt:lpstr>Απόκλιση Ρολογιού (Clock Skew)</vt:lpstr>
      <vt:lpstr>Απόκλιση Ρολογιού : Flip-Flops (1/2)</vt:lpstr>
      <vt:lpstr>Απόκλιση Ρολογιού : Flip-Flops (2/2)</vt:lpstr>
      <vt:lpstr>Απόκλιση Ρολογιού : Latches (1/2)</vt:lpstr>
      <vt:lpstr>Απόκλιση Ρολογιού : Latches (2/2)</vt:lpstr>
      <vt:lpstr>Συγκρίσεις Ακολουθιακών Στοιχείων</vt:lpstr>
      <vt:lpstr>Αποκλίσεις Clock Skew, Duty_cycle Jitter, Edge Jitter</vt:lpstr>
      <vt:lpstr>Αποκλίσεις Skew, Duty_cycle, Jiiter</vt:lpstr>
      <vt:lpstr>Αποκλίσεις Clock Skew, Duty_cycle Jitter, Edge Jitter</vt:lpstr>
      <vt:lpstr>Αποκλίσεις Clock Skew, Duty_cycle Jitter, Edge Jitter</vt:lpstr>
      <vt:lpstr>Propagation Delays &amp; Setup – FFs</vt:lpstr>
      <vt:lpstr>Propagation Delays &amp; Setup – Latches</vt:lpstr>
      <vt:lpstr>Hold Constraint – FFs</vt:lpstr>
      <vt:lpstr>Hold Constraint – Active-High Latches (HL)</vt:lpstr>
      <vt:lpstr>Hold Constraint – Εναλλασόμενα Latches (HLLLHL…)</vt:lpstr>
      <vt:lpstr>Διαδοχή των Latches για Ικανοποίηση Hold Constraint</vt:lpstr>
      <vt:lpstr>Διαδοχή Latches για ικανοποίηση Hold Constraint</vt:lpstr>
      <vt:lpstr>Latch μετά τη Συνδυαστική Λογική – Latch Εξόδου</vt:lpstr>
      <vt:lpstr>Διαδοχή Latches – Latches πριν τη Συνδυαστική Λογική</vt:lpstr>
      <vt:lpstr>Διαδοχή Latches – Latches πριν τη Συνδυαστική Λογική</vt:lpstr>
      <vt:lpstr>PowerPoint Presentation</vt:lpstr>
      <vt:lpstr>Περίγραμμα Διάλεξης</vt:lpstr>
      <vt:lpstr>Σχεδιασμός Latch –Pass Logic</vt:lpstr>
      <vt:lpstr>Σχεδιασμός Latch – Transmission Gates</vt:lpstr>
      <vt:lpstr>Σχεδιασμός Latch – Transmission Gates</vt:lpstr>
      <vt:lpstr>Σχεδιασμός Latch – Static Logic </vt:lpstr>
      <vt:lpstr>Σχεδιασμός Latch – Static </vt:lpstr>
      <vt:lpstr>Σχεδιασμός Latch </vt:lpstr>
      <vt:lpstr>Σχεδιασμός Latch – Static </vt:lpstr>
      <vt:lpstr>C2MOS Latch</vt:lpstr>
      <vt:lpstr>Dynamic F/F</vt:lpstr>
      <vt:lpstr>Static F/F</vt:lpstr>
      <vt:lpstr>NORA Dynamic Flip-Flop (1/3)</vt:lpstr>
      <vt:lpstr>NORA Dynamic Flip-Flop (2/3)</vt:lpstr>
      <vt:lpstr>NORA 0-0 Overlap</vt:lpstr>
      <vt:lpstr>NORA 1-1 Overlap</vt:lpstr>
      <vt:lpstr>Two Phase F/F </vt:lpstr>
      <vt:lpstr>Enabled Latches &amp; F/Fs</vt:lpstr>
      <vt:lpstr>Reset</vt:lpstr>
      <vt:lpstr>F/F με σύγχρονο Set &amp; reset</vt:lpstr>
      <vt:lpstr>Περίγραμμα Διάλεξης</vt:lpstr>
      <vt:lpstr>Μεθοδολογία Στοιχείων Στατικής Ακολουθίας (1/2)</vt:lpstr>
      <vt:lpstr>Μεθοδολογία Στοιχείων Στατικής Ακολουθίας (2/2)</vt:lpstr>
      <vt:lpstr>Περίγραμμα Διάλεξης</vt:lpstr>
      <vt:lpstr>Συγκρίσεις Ακολουθιακών Στοιχείων</vt:lpstr>
      <vt:lpstr>Επιλογή των στοιχείων – Flip/Flop</vt:lpstr>
      <vt:lpstr>Επιλογή των στοιχείων – Latches (1/2)</vt:lpstr>
      <vt:lpstr>Επιλογή των στοιχείων – Latches (2/2)</vt:lpstr>
      <vt:lpstr>Περίγραμμα Διάλεξης</vt:lpstr>
      <vt:lpstr>Pipelined Δυναμικά Κυκλώματα (1/2)</vt:lpstr>
      <vt:lpstr>Pipelined Δυναμικά Κυκλώματα (2/2)</vt:lpstr>
      <vt:lpstr>Μονοτονικότητα (Monotonicity) (1/2)</vt:lpstr>
      <vt:lpstr>Μονοτονικότητα (Monotonicity) (2/2)</vt:lpstr>
      <vt:lpstr>Μη μονοτονικές Τεχνικές</vt:lpstr>
      <vt:lpstr>Περίγραμμα Διάλεξης</vt:lpstr>
      <vt:lpstr>Κλασικά Pipelined Δυναμικά Κυκλώματα (1/4)</vt:lpstr>
      <vt:lpstr>Κλασικά Pipelined Δυναμικά Κυκλώματα (2/4)</vt:lpstr>
      <vt:lpstr>Κλασικά Pipelined Δυναμικά Κυκλώματα (3/4)</vt:lpstr>
      <vt:lpstr>Κλασικά Pipelined Δυναμικά Κυκλώματα (4/4)</vt:lpstr>
      <vt:lpstr>Περίγραμμα Διάλεξης</vt:lpstr>
      <vt:lpstr>Διαδοχικά Κυκλώματα με Ανοχή στη Χρονική Απόκλιση (1/7)</vt:lpstr>
      <vt:lpstr>Διαδοχικά Κυκλώματα με Ανοχή στη Χρονική Απόκλιση (2/7)</vt:lpstr>
      <vt:lpstr>Διαδοχικά Κυκλώματα με Ανοχή στη Χρονική Απόκλιση (3/7)</vt:lpstr>
      <vt:lpstr>Διαδοχικά Κυκλώματα με Ανοχή στη Χρονική Απόκλιση (4/7)</vt:lpstr>
      <vt:lpstr>Διαδοχικά Κυκλώματα με Ανοχή στη Χρονική Απόκλιση (5/7)</vt:lpstr>
      <vt:lpstr>Διαδοχικά Κυκλώματα με Ανοχή στη Χρονική Απόκλιση (6/7)</vt:lpstr>
      <vt:lpstr>Διαδοχικά Κυκλώματα με Ανοχή στη Χρονική Απόκλιση (7/7)</vt:lpstr>
      <vt:lpstr>Γεννήτρια ρολογιού για two-phase skew-tolerant system</vt:lpstr>
      <vt:lpstr>Opportunistic Time Borrowing – OTB</vt:lpstr>
      <vt:lpstr>Self-resetting (Postcharge) Domino (1/3)</vt:lpstr>
      <vt:lpstr>Self-resetting (Postcharge) Domino (2/3)</vt:lpstr>
      <vt:lpstr>Self-resetting (Postcharge) Domino (3/3)</vt:lpstr>
      <vt:lpstr>Περίγραμμα Διάλεξης</vt:lpstr>
      <vt:lpstr>Διαδοχική επίδραση τεσσάρων φάσεων</vt:lpstr>
      <vt:lpstr>Γεννήτρια Παραγωγής Τοπικού Ρολογιού Τεσσάρων Φάσεων</vt:lpstr>
      <vt:lpstr>Περίγραμμα Διάλεξης</vt:lpstr>
      <vt:lpstr>Unfooted Domino Gate Timing (1/2)</vt:lpstr>
      <vt:lpstr>Unfooted Domino Gate Timing (2/2)</vt:lpstr>
      <vt:lpstr>Περίγραμμα Διάλεξης</vt:lpstr>
      <vt:lpstr>Μονοτονικότητα (Monotonicity) (1/2)</vt:lpstr>
      <vt:lpstr>Μη μονοτονικές Τεχνικές</vt:lpstr>
      <vt:lpstr>Delay Matching</vt:lpstr>
      <vt:lpstr>Delay Matching</vt:lpstr>
      <vt:lpstr>Περίγραμμα Διάλεξης</vt:lpstr>
      <vt:lpstr>Διεπαφή στατικής λογικής  domino</vt:lpstr>
      <vt:lpstr>Διεπαφή στατική  domino</vt:lpstr>
      <vt:lpstr>Διεπαφή στατική  domino</vt:lpstr>
      <vt:lpstr>Διεπαφή domino  στατική </vt:lpstr>
      <vt:lpstr>Διεπαφή domino  στατική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George Theodoridis</cp:lastModifiedBy>
  <cp:revision>480</cp:revision>
  <dcterms:created xsi:type="dcterms:W3CDTF">2004-09-10T10:14:16Z</dcterms:created>
  <dcterms:modified xsi:type="dcterms:W3CDTF">2026-05-12T11:33:58Z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0x010100E688D6FE97FF7B41B43FB2D46489F4A5</vt:lpwstr>
  </property>
</Properties>
</file>