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52"/>
  </p:notesMasterIdLst>
  <p:handoutMasterIdLst>
    <p:handoutMasterId r:id="rId53"/>
  </p:handoutMasterIdLst>
  <p:sldIdLst>
    <p:sldId id="322" r:id="rId2"/>
    <p:sldId id="432" r:id="rId3"/>
    <p:sldId id="433" r:id="rId4"/>
    <p:sldId id="434" r:id="rId5"/>
    <p:sldId id="435" r:id="rId6"/>
    <p:sldId id="436" r:id="rId7"/>
    <p:sldId id="484" r:id="rId8"/>
    <p:sldId id="438" r:id="rId9"/>
    <p:sldId id="439" r:id="rId10"/>
    <p:sldId id="440" r:id="rId11"/>
    <p:sldId id="500" r:id="rId12"/>
    <p:sldId id="441" r:id="rId13"/>
    <p:sldId id="448" r:id="rId14"/>
    <p:sldId id="449" r:id="rId15"/>
    <p:sldId id="450" r:id="rId16"/>
    <p:sldId id="453" r:id="rId17"/>
    <p:sldId id="454" r:id="rId18"/>
    <p:sldId id="455" r:id="rId19"/>
    <p:sldId id="456" r:id="rId20"/>
    <p:sldId id="494" r:id="rId21"/>
    <p:sldId id="496" r:id="rId22"/>
    <p:sldId id="497" r:id="rId23"/>
    <p:sldId id="498" r:id="rId24"/>
    <p:sldId id="499" r:id="rId25"/>
    <p:sldId id="462" r:id="rId26"/>
    <p:sldId id="463" r:id="rId27"/>
    <p:sldId id="493" r:id="rId28"/>
    <p:sldId id="465" r:id="rId29"/>
    <p:sldId id="466" r:id="rId30"/>
    <p:sldId id="486" r:id="rId31"/>
    <p:sldId id="487" r:id="rId32"/>
    <p:sldId id="488" r:id="rId33"/>
    <p:sldId id="485" r:id="rId34"/>
    <p:sldId id="489" r:id="rId35"/>
    <p:sldId id="501" r:id="rId36"/>
    <p:sldId id="502" r:id="rId37"/>
    <p:sldId id="467" r:id="rId38"/>
    <p:sldId id="468" r:id="rId39"/>
    <p:sldId id="469" r:id="rId40"/>
    <p:sldId id="470" r:id="rId41"/>
    <p:sldId id="471" r:id="rId42"/>
    <p:sldId id="472" r:id="rId43"/>
    <p:sldId id="473" r:id="rId44"/>
    <p:sldId id="474" r:id="rId45"/>
    <p:sldId id="475" r:id="rId46"/>
    <p:sldId id="476" r:id="rId47"/>
    <p:sldId id="477" r:id="rId48"/>
    <p:sldId id="480" r:id="rId49"/>
    <p:sldId id="481" r:id="rId50"/>
    <p:sldId id="483" r:id="rId51"/>
  </p:sldIdLst>
  <p:sldSz cx="9144000" cy="6858000" type="screen4x3"/>
  <p:notesSz cx="7099300" cy="10234613"/>
  <p:defaultTextStyle>
    <a:defPPr>
      <a:defRPr lang="el-GR"/>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00"/>
    <a:srgbClr val="000064"/>
    <a:srgbClr val="FF6600"/>
    <a:srgbClr val="000000"/>
    <a:srgbClr val="A50021"/>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89A00-C66B-4866-A76A-4A2A54F981DE}" v="45" dt="2026-05-05T14:42:49.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2" autoAdjust="0"/>
    <p:restoredTop sz="94089" autoAdjust="0"/>
  </p:normalViewPr>
  <p:slideViewPr>
    <p:cSldViewPr>
      <p:cViewPr varScale="1">
        <p:scale>
          <a:sx n="74" d="100"/>
          <a:sy n="74" d="100"/>
        </p:scale>
        <p:origin x="158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3206" y="-67"/>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idis Georgios" userId="fc10acf4-7f06-4378-8de5-e69c7f3a77f8" providerId="ADAL" clId="{14177C44-F64A-48CB-A8B9-0081EC131D7F}"/>
    <pc:docChg chg="modSld">
      <pc:chgData name="Theodoridis Georgios" userId="fc10acf4-7f06-4378-8de5-e69c7f3a77f8" providerId="ADAL" clId="{14177C44-F64A-48CB-A8B9-0081EC131D7F}" dt="2026-05-05T14:42:49.951" v="45" actId="1076"/>
      <pc:docMkLst>
        <pc:docMk/>
      </pc:docMkLst>
      <pc:sldChg chg="modSp">
        <pc:chgData name="Theodoridis Georgios" userId="fc10acf4-7f06-4378-8de5-e69c7f3a77f8" providerId="ADAL" clId="{14177C44-F64A-48CB-A8B9-0081EC131D7F}" dt="2026-05-05T07:39:00.573" v="28" actId="6549"/>
        <pc:sldMkLst>
          <pc:docMk/>
          <pc:sldMk cId="0" sldId="436"/>
        </pc:sldMkLst>
        <pc:spChg chg="mod">
          <ac:chgData name="Theodoridis Georgios" userId="fc10acf4-7f06-4378-8de5-e69c7f3a77f8" providerId="ADAL" clId="{14177C44-F64A-48CB-A8B9-0081EC131D7F}" dt="2026-05-05T07:39:00.573" v="28" actId="6549"/>
          <ac:spMkLst>
            <pc:docMk/>
            <pc:sldMk cId="0" sldId="436"/>
            <ac:spMk id="10243" creationId="{445A779F-3E63-4FE9-A7D2-2B0ED6FB4A6B}"/>
          </ac:spMkLst>
        </pc:spChg>
      </pc:sldChg>
      <pc:sldChg chg="modSp">
        <pc:chgData name="Theodoridis Georgios" userId="fc10acf4-7f06-4378-8de5-e69c7f3a77f8" providerId="ADAL" clId="{14177C44-F64A-48CB-A8B9-0081EC131D7F}" dt="2026-05-05T07:55:54.340" v="31" actId="14100"/>
        <pc:sldMkLst>
          <pc:docMk/>
          <pc:sldMk cId="0" sldId="449"/>
        </pc:sldMkLst>
        <pc:spChg chg="mod">
          <ac:chgData name="Theodoridis Georgios" userId="fc10acf4-7f06-4378-8de5-e69c7f3a77f8" providerId="ADAL" clId="{14177C44-F64A-48CB-A8B9-0081EC131D7F}" dt="2026-05-05T07:55:54.340" v="31" actId="14100"/>
          <ac:spMkLst>
            <pc:docMk/>
            <pc:sldMk cId="0" sldId="449"/>
            <ac:spMk id="3" creationId="{93B10482-3CFA-40CA-9F80-91073D7FB49B}"/>
          </ac:spMkLst>
        </pc:spChg>
      </pc:sldChg>
      <pc:sldChg chg="modSp">
        <pc:chgData name="Theodoridis Georgios" userId="fc10acf4-7f06-4378-8de5-e69c7f3a77f8" providerId="ADAL" clId="{14177C44-F64A-48CB-A8B9-0081EC131D7F}" dt="2026-05-05T07:57:37.070" v="32" actId="20577"/>
        <pc:sldMkLst>
          <pc:docMk/>
          <pc:sldMk cId="0" sldId="454"/>
        </pc:sldMkLst>
        <pc:spChg chg="mod">
          <ac:chgData name="Theodoridis Georgios" userId="fc10acf4-7f06-4378-8de5-e69c7f3a77f8" providerId="ADAL" clId="{14177C44-F64A-48CB-A8B9-0081EC131D7F}" dt="2026-05-05T07:57:37.070" v="32" actId="20577"/>
          <ac:spMkLst>
            <pc:docMk/>
            <pc:sldMk cId="0" sldId="454"/>
            <ac:spMk id="8195" creationId="{F43792E9-6082-47FF-88F7-055988B75D4B}"/>
          </ac:spMkLst>
        </pc:spChg>
      </pc:sldChg>
      <pc:sldChg chg="modSp">
        <pc:chgData name="Theodoridis Georgios" userId="fc10acf4-7f06-4378-8de5-e69c7f3a77f8" providerId="ADAL" clId="{14177C44-F64A-48CB-A8B9-0081EC131D7F}" dt="2026-05-05T07:58:49.983" v="34" actId="20577"/>
        <pc:sldMkLst>
          <pc:docMk/>
          <pc:sldMk cId="0" sldId="455"/>
        </pc:sldMkLst>
        <pc:spChg chg="mod">
          <ac:chgData name="Theodoridis Georgios" userId="fc10acf4-7f06-4378-8de5-e69c7f3a77f8" providerId="ADAL" clId="{14177C44-F64A-48CB-A8B9-0081EC131D7F}" dt="2026-05-05T07:58:49.983" v="34" actId="20577"/>
          <ac:spMkLst>
            <pc:docMk/>
            <pc:sldMk cId="0" sldId="455"/>
            <ac:spMk id="25603" creationId="{67C5A5A3-5DAB-42D3-AAC5-C49AF5DB9305}"/>
          </ac:spMkLst>
        </pc:spChg>
      </pc:sldChg>
      <pc:sldChg chg="modSp">
        <pc:chgData name="Theodoridis Georgios" userId="fc10acf4-7f06-4378-8de5-e69c7f3a77f8" providerId="ADAL" clId="{14177C44-F64A-48CB-A8B9-0081EC131D7F}" dt="2026-05-05T10:10:11.702" v="43" actId="14100"/>
        <pc:sldMkLst>
          <pc:docMk/>
          <pc:sldMk cId="0" sldId="467"/>
        </pc:sldMkLst>
        <pc:spChg chg="mod">
          <ac:chgData name="Theodoridis Georgios" userId="fc10acf4-7f06-4378-8de5-e69c7f3a77f8" providerId="ADAL" clId="{14177C44-F64A-48CB-A8B9-0081EC131D7F}" dt="2026-05-05T10:10:11.702" v="43" actId="14100"/>
          <ac:spMkLst>
            <pc:docMk/>
            <pc:sldMk cId="0" sldId="467"/>
            <ac:spMk id="36867" creationId="{92F15D85-A74A-4EDC-872D-3ADC254CBC27}"/>
          </ac:spMkLst>
        </pc:spChg>
      </pc:sldChg>
      <pc:sldChg chg="modSp">
        <pc:chgData name="Theodoridis Georgios" userId="fc10acf4-7f06-4378-8de5-e69c7f3a77f8" providerId="ADAL" clId="{14177C44-F64A-48CB-A8B9-0081EC131D7F}" dt="2026-05-05T14:42:49.951" v="45" actId="1076"/>
        <pc:sldMkLst>
          <pc:docMk/>
          <pc:sldMk cId="0" sldId="475"/>
        </pc:sldMkLst>
        <pc:picChg chg="mod">
          <ac:chgData name="Theodoridis Georgios" userId="fc10acf4-7f06-4378-8de5-e69c7f3a77f8" providerId="ADAL" clId="{14177C44-F64A-48CB-A8B9-0081EC131D7F}" dt="2026-05-05T14:42:49.951" v="45" actId="1076"/>
          <ac:picMkLst>
            <pc:docMk/>
            <pc:sldMk cId="0" sldId="475"/>
            <ac:picMk id="45059" creationId="{12BC3210-71AF-417A-8C3F-C1F645279CEE}"/>
          </ac:picMkLst>
        </pc:picChg>
      </pc:sldChg>
      <pc:sldChg chg="mod modShow">
        <pc:chgData name="Theodoridis Georgios" userId="fc10acf4-7f06-4378-8de5-e69c7f3a77f8" providerId="ADAL" clId="{14177C44-F64A-48CB-A8B9-0081EC131D7F}" dt="2026-05-05T10:18:42.158" v="44" actId="729"/>
        <pc:sldMkLst>
          <pc:docMk/>
          <pc:sldMk cId="0" sldId="477"/>
        </pc:sldMkLst>
      </pc:sldChg>
      <pc:sldChg chg="mod modShow">
        <pc:chgData name="Theodoridis Georgios" userId="fc10acf4-7f06-4378-8de5-e69c7f3a77f8" providerId="ADAL" clId="{14177C44-F64A-48CB-A8B9-0081EC131D7F}" dt="2026-05-05T10:18:42.158" v="44" actId="729"/>
        <pc:sldMkLst>
          <pc:docMk/>
          <pc:sldMk cId="0" sldId="480"/>
        </pc:sldMkLst>
      </pc:sldChg>
      <pc:sldChg chg="mod modShow">
        <pc:chgData name="Theodoridis Georgios" userId="fc10acf4-7f06-4378-8de5-e69c7f3a77f8" providerId="ADAL" clId="{14177C44-F64A-48CB-A8B9-0081EC131D7F}" dt="2026-05-05T10:18:42.158" v="44" actId="729"/>
        <pc:sldMkLst>
          <pc:docMk/>
          <pc:sldMk cId="0" sldId="481"/>
        </pc:sldMkLst>
      </pc:sldChg>
      <pc:sldChg chg="mod modShow">
        <pc:chgData name="Theodoridis Georgios" userId="fc10acf4-7f06-4378-8de5-e69c7f3a77f8" providerId="ADAL" clId="{14177C44-F64A-48CB-A8B9-0081EC131D7F}" dt="2026-05-05T10:18:42.158" v="44" actId="729"/>
        <pc:sldMkLst>
          <pc:docMk/>
          <pc:sldMk cId="0" sldId="483"/>
        </pc:sldMkLst>
      </pc:sldChg>
      <pc:sldChg chg="modSp">
        <pc:chgData name="Theodoridis Georgios" userId="fc10acf4-7f06-4378-8de5-e69c7f3a77f8" providerId="ADAL" clId="{14177C44-F64A-48CB-A8B9-0081EC131D7F}" dt="2026-05-05T10:03:55.016" v="39" actId="207"/>
        <pc:sldMkLst>
          <pc:docMk/>
          <pc:sldMk cId="0" sldId="489"/>
        </pc:sldMkLst>
        <pc:spChg chg="mod">
          <ac:chgData name="Theodoridis Georgios" userId="fc10acf4-7f06-4378-8de5-e69c7f3a77f8" providerId="ADAL" clId="{14177C44-F64A-48CB-A8B9-0081EC131D7F}" dt="2026-05-05T10:03:55.016" v="39" actId="207"/>
          <ac:spMkLst>
            <pc:docMk/>
            <pc:sldMk cId="0" sldId="489"/>
            <ac:spMk id="8" creationId="{AC4662CB-8683-473B-996F-19B7436CFCBF}"/>
          </ac:spMkLst>
        </pc:spChg>
      </pc:sldChg>
      <pc:sldChg chg="modSp">
        <pc:chgData name="Theodoridis Georgios" userId="fc10acf4-7f06-4378-8de5-e69c7f3a77f8" providerId="ADAL" clId="{14177C44-F64A-48CB-A8B9-0081EC131D7F}" dt="2026-05-05T09:59:04.035" v="35" actId="20577"/>
        <pc:sldMkLst>
          <pc:docMk/>
          <pc:sldMk cId="0" sldId="499"/>
        </pc:sldMkLst>
        <pc:spChg chg="mod">
          <ac:chgData name="Theodoridis Georgios" userId="fc10acf4-7f06-4378-8de5-e69c7f3a77f8" providerId="ADAL" clId="{14177C44-F64A-48CB-A8B9-0081EC131D7F}" dt="2026-05-05T09:59:04.035" v="35" actId="20577"/>
          <ac:spMkLst>
            <pc:docMk/>
            <pc:sldMk cId="0" sldId="499"/>
            <ac:spMk id="4" creationId="{F7563C0E-533C-4C3C-9D6B-8AB978B1044A}"/>
          </ac:spMkLst>
        </pc:spChg>
      </pc:sldChg>
      <pc:sldChg chg="modSp">
        <pc:chgData name="Theodoridis Georgios" userId="fc10acf4-7f06-4378-8de5-e69c7f3a77f8" providerId="ADAL" clId="{14177C44-F64A-48CB-A8B9-0081EC131D7F}" dt="2026-05-05T07:47:07.413" v="29" actId="207"/>
        <pc:sldMkLst>
          <pc:docMk/>
          <pc:sldMk cId="3392889373" sldId="500"/>
        </pc:sldMkLst>
        <pc:spChg chg="mod">
          <ac:chgData name="Theodoridis Georgios" userId="fc10acf4-7f06-4378-8de5-e69c7f3a77f8" providerId="ADAL" clId="{14177C44-F64A-48CB-A8B9-0081EC131D7F}" dt="2026-05-05T07:47:07.413" v="29" actId="207"/>
          <ac:spMkLst>
            <pc:docMk/>
            <pc:sldMk cId="3392889373" sldId="500"/>
            <ac:spMk id="3" creationId="{2C38C77F-5D15-4970-A62E-8C356DDA9E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ADAD675-AD92-437D-B5F9-212CFE9087C1}"/>
              </a:ext>
            </a:extLst>
          </p:cNvPr>
          <p:cNvSpPr>
            <a:spLocks noGrp="1" noChangeArrowheads="1"/>
          </p:cNvSpPr>
          <p:nvPr>
            <p:ph type="hdr" sz="quarter"/>
          </p:nvPr>
        </p:nvSpPr>
        <p:spPr bwMode="auto">
          <a:xfrm>
            <a:off x="0" y="0"/>
            <a:ext cx="3074988" cy="512763"/>
          </a:xfrm>
          <a:prstGeom prst="rect">
            <a:avLst/>
          </a:prstGeom>
          <a:noFill/>
          <a:ln>
            <a:noFill/>
          </a:ln>
        </p:spPr>
        <p:txBody>
          <a:bodyPr vert="horz" wrap="square" lIns="95500" tIns="47750" rIns="95500" bIns="47750" numCol="1" anchor="t" anchorCtr="0" compatLnSpc="1">
            <a:prstTxWarp prst="textNoShape">
              <a:avLst/>
            </a:prstTxWarp>
          </a:bodyPr>
          <a:lstStyle>
            <a:lvl1pPr defTabSz="955675" eaLnBrk="1" hangingPunct="1">
              <a:defRPr sz="1300">
                <a:latin typeface="Arial" charset="0"/>
              </a:defRPr>
            </a:lvl1pPr>
          </a:lstStyle>
          <a:p>
            <a:pPr>
              <a:defRPr/>
            </a:pPr>
            <a:endParaRPr lang="el-GR"/>
          </a:p>
        </p:txBody>
      </p:sp>
      <p:sp>
        <p:nvSpPr>
          <p:cNvPr id="179203" name="Rectangle 3">
            <a:extLst>
              <a:ext uri="{FF2B5EF4-FFF2-40B4-BE49-F238E27FC236}">
                <a16:creationId xmlns:a16="http://schemas.microsoft.com/office/drawing/2014/main" id="{D8158E6F-CB10-4BDF-AEC3-B3BB436D2D7B}"/>
              </a:ext>
            </a:extLst>
          </p:cNvPr>
          <p:cNvSpPr>
            <a:spLocks noGrp="1" noChangeArrowheads="1"/>
          </p:cNvSpPr>
          <p:nvPr>
            <p:ph type="dt" sz="quarter" idx="1"/>
          </p:nvPr>
        </p:nvSpPr>
        <p:spPr bwMode="auto">
          <a:xfrm>
            <a:off x="4022725" y="0"/>
            <a:ext cx="3074988" cy="512763"/>
          </a:xfrm>
          <a:prstGeom prst="rect">
            <a:avLst/>
          </a:prstGeom>
          <a:noFill/>
          <a:ln>
            <a:noFill/>
          </a:ln>
        </p:spPr>
        <p:txBody>
          <a:bodyPr vert="horz" wrap="square" lIns="95500" tIns="47750" rIns="95500" bIns="47750" numCol="1" anchor="t" anchorCtr="0" compatLnSpc="1">
            <a:prstTxWarp prst="textNoShape">
              <a:avLst/>
            </a:prstTxWarp>
          </a:bodyPr>
          <a:lstStyle>
            <a:lvl1pPr algn="r" defTabSz="955675" eaLnBrk="1" hangingPunct="1">
              <a:defRPr sz="1300">
                <a:latin typeface="Arial" charset="0"/>
              </a:defRPr>
            </a:lvl1pPr>
          </a:lstStyle>
          <a:p>
            <a:pPr>
              <a:defRPr/>
            </a:pPr>
            <a:endParaRPr lang="el-GR"/>
          </a:p>
        </p:txBody>
      </p:sp>
      <p:sp>
        <p:nvSpPr>
          <p:cNvPr id="179204" name="Rectangle 4">
            <a:extLst>
              <a:ext uri="{FF2B5EF4-FFF2-40B4-BE49-F238E27FC236}">
                <a16:creationId xmlns:a16="http://schemas.microsoft.com/office/drawing/2014/main" id="{1767B386-5C24-41B2-8319-2D9747DD5CCA}"/>
              </a:ext>
            </a:extLst>
          </p:cNvPr>
          <p:cNvSpPr>
            <a:spLocks noGrp="1" noChangeArrowheads="1"/>
          </p:cNvSpPr>
          <p:nvPr>
            <p:ph type="ftr" sz="quarter" idx="2"/>
          </p:nvPr>
        </p:nvSpPr>
        <p:spPr bwMode="auto">
          <a:xfrm>
            <a:off x="0" y="9720263"/>
            <a:ext cx="3074988" cy="512762"/>
          </a:xfrm>
          <a:prstGeom prst="rect">
            <a:avLst/>
          </a:prstGeom>
          <a:noFill/>
          <a:ln>
            <a:noFill/>
          </a:ln>
        </p:spPr>
        <p:txBody>
          <a:bodyPr vert="horz" wrap="square" lIns="95500" tIns="47750" rIns="95500" bIns="47750" numCol="1" anchor="b" anchorCtr="0" compatLnSpc="1">
            <a:prstTxWarp prst="textNoShape">
              <a:avLst/>
            </a:prstTxWarp>
          </a:bodyPr>
          <a:lstStyle>
            <a:lvl1pPr defTabSz="955675" eaLnBrk="1" hangingPunct="1">
              <a:defRPr sz="1300">
                <a:latin typeface="Arial" charset="0"/>
              </a:defRPr>
            </a:lvl1pPr>
          </a:lstStyle>
          <a:p>
            <a:pPr>
              <a:defRPr/>
            </a:pPr>
            <a:endParaRPr lang="el-GR"/>
          </a:p>
        </p:txBody>
      </p:sp>
      <p:sp>
        <p:nvSpPr>
          <p:cNvPr id="179205" name="Rectangle 5">
            <a:extLst>
              <a:ext uri="{FF2B5EF4-FFF2-40B4-BE49-F238E27FC236}">
                <a16:creationId xmlns:a16="http://schemas.microsoft.com/office/drawing/2014/main" id="{3CCA8F6F-F7E6-4465-99DA-E9F3954088B7}"/>
              </a:ext>
            </a:extLst>
          </p:cNvPr>
          <p:cNvSpPr>
            <a:spLocks noGrp="1" noChangeArrowheads="1"/>
          </p:cNvSpPr>
          <p:nvPr>
            <p:ph type="sldNum" sz="quarter" idx="3"/>
          </p:nvPr>
        </p:nvSpPr>
        <p:spPr bwMode="auto">
          <a:xfrm>
            <a:off x="4022725" y="9720263"/>
            <a:ext cx="3074988" cy="512762"/>
          </a:xfrm>
          <a:prstGeom prst="rect">
            <a:avLst/>
          </a:prstGeom>
          <a:noFill/>
          <a:ln>
            <a:noFill/>
          </a:ln>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3DAE5E5F-DEF4-40BE-B316-DAF6F011607D}" type="slidenum">
              <a:rPr lang="el-GR" altLang="en-US"/>
              <a:pPr>
                <a:defRPr/>
              </a:pPr>
              <a:t>‹#›</a:t>
            </a:fld>
            <a:endParaRPr lang="el-G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8553AB-C9A8-4846-9A5F-70C20127F67D}"/>
              </a:ext>
            </a:extLst>
          </p:cNvPr>
          <p:cNvSpPr>
            <a:spLocks noGrp="1" noChangeArrowheads="1"/>
          </p:cNvSpPr>
          <p:nvPr>
            <p:ph type="hdr" sz="quarter"/>
          </p:nvPr>
        </p:nvSpPr>
        <p:spPr bwMode="auto">
          <a:xfrm>
            <a:off x="0" y="0"/>
            <a:ext cx="3074988" cy="512763"/>
          </a:xfrm>
          <a:prstGeom prst="rect">
            <a:avLst/>
          </a:prstGeom>
          <a:noFill/>
          <a:ln>
            <a:noFill/>
          </a:ln>
        </p:spPr>
        <p:txBody>
          <a:bodyPr vert="horz" wrap="square" lIns="95500" tIns="47750" rIns="95500" bIns="47750" numCol="1" anchor="t" anchorCtr="0" compatLnSpc="1">
            <a:prstTxWarp prst="textNoShape">
              <a:avLst/>
            </a:prstTxWarp>
          </a:bodyPr>
          <a:lstStyle>
            <a:lvl1pPr defTabSz="955675" eaLnBrk="1" hangingPunct="1">
              <a:defRPr sz="1300">
                <a:latin typeface="Arial" charset="0"/>
              </a:defRPr>
            </a:lvl1pPr>
          </a:lstStyle>
          <a:p>
            <a:pPr>
              <a:defRPr/>
            </a:pPr>
            <a:endParaRPr lang="el-GR"/>
          </a:p>
        </p:txBody>
      </p:sp>
      <p:sp>
        <p:nvSpPr>
          <p:cNvPr id="107523" name="Rectangle 3">
            <a:extLst>
              <a:ext uri="{FF2B5EF4-FFF2-40B4-BE49-F238E27FC236}">
                <a16:creationId xmlns:a16="http://schemas.microsoft.com/office/drawing/2014/main" id="{9CAFC44C-792F-498D-B46C-051D2ACA03DB}"/>
              </a:ext>
            </a:extLst>
          </p:cNvPr>
          <p:cNvSpPr>
            <a:spLocks noGrp="1" noChangeArrowheads="1"/>
          </p:cNvSpPr>
          <p:nvPr>
            <p:ph type="dt" idx="1"/>
          </p:nvPr>
        </p:nvSpPr>
        <p:spPr bwMode="auto">
          <a:xfrm>
            <a:off x="4022725" y="0"/>
            <a:ext cx="3074988" cy="512763"/>
          </a:xfrm>
          <a:prstGeom prst="rect">
            <a:avLst/>
          </a:prstGeom>
          <a:noFill/>
          <a:ln>
            <a:noFill/>
          </a:ln>
        </p:spPr>
        <p:txBody>
          <a:bodyPr vert="horz" wrap="square" lIns="95500" tIns="47750" rIns="95500" bIns="47750" numCol="1" anchor="t" anchorCtr="0" compatLnSpc="1">
            <a:prstTxWarp prst="textNoShape">
              <a:avLst/>
            </a:prstTxWarp>
          </a:bodyPr>
          <a:lstStyle>
            <a:lvl1pPr algn="r" defTabSz="955675" eaLnBrk="1" hangingPunct="1">
              <a:defRPr sz="1300">
                <a:latin typeface="Arial" charset="0"/>
              </a:defRPr>
            </a:lvl1pPr>
          </a:lstStyle>
          <a:p>
            <a:pPr>
              <a:defRPr/>
            </a:pPr>
            <a:endParaRPr lang="el-GR"/>
          </a:p>
        </p:txBody>
      </p:sp>
      <p:sp>
        <p:nvSpPr>
          <p:cNvPr id="3076" name="Rectangle 4">
            <a:extLst>
              <a:ext uri="{FF2B5EF4-FFF2-40B4-BE49-F238E27FC236}">
                <a16:creationId xmlns:a16="http://schemas.microsoft.com/office/drawing/2014/main" id="{7341C5F3-7491-404E-9CD4-F1EE3BE9CD67}"/>
              </a:ext>
            </a:extLst>
          </p:cNvPr>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150AAD15-7E24-4A12-A3FE-4BC11E22D68F}"/>
              </a:ext>
            </a:extLst>
          </p:cNvPr>
          <p:cNvSpPr>
            <a:spLocks noGrp="1" noChangeArrowheads="1"/>
          </p:cNvSpPr>
          <p:nvPr>
            <p:ph type="body" sz="quarter" idx="3"/>
          </p:nvPr>
        </p:nvSpPr>
        <p:spPr bwMode="auto">
          <a:xfrm>
            <a:off x="709613" y="4860925"/>
            <a:ext cx="5680075" cy="4605338"/>
          </a:xfrm>
          <a:prstGeom prst="rect">
            <a:avLst/>
          </a:prstGeom>
          <a:noFill/>
          <a:ln>
            <a:noFill/>
          </a:ln>
        </p:spPr>
        <p:txBody>
          <a:bodyPr vert="horz" wrap="square" lIns="95500" tIns="47750" rIns="95500" bIns="4775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07526" name="Rectangle 6">
            <a:extLst>
              <a:ext uri="{FF2B5EF4-FFF2-40B4-BE49-F238E27FC236}">
                <a16:creationId xmlns:a16="http://schemas.microsoft.com/office/drawing/2014/main" id="{0FADF41C-7385-4F3A-80E8-38A6AD3A13B0}"/>
              </a:ext>
            </a:extLst>
          </p:cNvPr>
          <p:cNvSpPr>
            <a:spLocks noGrp="1" noChangeArrowheads="1"/>
          </p:cNvSpPr>
          <p:nvPr>
            <p:ph type="ftr" sz="quarter" idx="4"/>
          </p:nvPr>
        </p:nvSpPr>
        <p:spPr bwMode="auto">
          <a:xfrm>
            <a:off x="0" y="9720263"/>
            <a:ext cx="3074988" cy="512762"/>
          </a:xfrm>
          <a:prstGeom prst="rect">
            <a:avLst/>
          </a:prstGeom>
          <a:noFill/>
          <a:ln>
            <a:noFill/>
          </a:ln>
        </p:spPr>
        <p:txBody>
          <a:bodyPr vert="horz" wrap="square" lIns="95500" tIns="47750" rIns="95500" bIns="47750" numCol="1" anchor="b" anchorCtr="0" compatLnSpc="1">
            <a:prstTxWarp prst="textNoShape">
              <a:avLst/>
            </a:prstTxWarp>
          </a:bodyPr>
          <a:lstStyle>
            <a:lvl1pPr defTabSz="955675" eaLnBrk="1" hangingPunct="1">
              <a:defRPr sz="1300">
                <a:latin typeface="Arial" charset="0"/>
              </a:defRPr>
            </a:lvl1pPr>
          </a:lstStyle>
          <a:p>
            <a:pPr>
              <a:defRPr/>
            </a:pPr>
            <a:endParaRPr lang="el-GR"/>
          </a:p>
        </p:txBody>
      </p:sp>
      <p:sp>
        <p:nvSpPr>
          <p:cNvPr id="107527" name="Rectangle 7">
            <a:extLst>
              <a:ext uri="{FF2B5EF4-FFF2-40B4-BE49-F238E27FC236}">
                <a16:creationId xmlns:a16="http://schemas.microsoft.com/office/drawing/2014/main" id="{16EAD461-98E3-49D3-95F0-A8FBD370158B}"/>
              </a:ext>
            </a:extLst>
          </p:cNvPr>
          <p:cNvSpPr>
            <a:spLocks noGrp="1" noChangeArrowheads="1"/>
          </p:cNvSpPr>
          <p:nvPr>
            <p:ph type="sldNum" sz="quarter" idx="5"/>
          </p:nvPr>
        </p:nvSpPr>
        <p:spPr bwMode="auto">
          <a:xfrm>
            <a:off x="4022725" y="9720263"/>
            <a:ext cx="3074988" cy="512762"/>
          </a:xfrm>
          <a:prstGeom prst="rect">
            <a:avLst/>
          </a:prstGeom>
          <a:noFill/>
          <a:ln>
            <a:noFill/>
          </a:ln>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F09BD77E-7F38-4BEB-BE0A-35813BDC8D9B}"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9BD77E-7F38-4BEB-BE0A-35813BDC8D9B}" type="slidenum">
              <a:rPr lang="el-GR" altLang="en-US" smtClean="0"/>
              <a:pPr>
                <a:defRPr/>
              </a:pPr>
              <a:t>5</a:t>
            </a:fld>
            <a:endParaRPr lang="el-GR" altLang="en-US"/>
          </a:p>
        </p:txBody>
      </p:sp>
    </p:spTree>
    <p:extLst>
      <p:ext uri="{BB962C8B-B14F-4D97-AF65-F5344CB8AC3E}">
        <p14:creationId xmlns:p14="http://schemas.microsoft.com/office/powerpoint/2010/main" val="220995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9BD77E-7F38-4BEB-BE0A-35813BDC8D9B}" type="slidenum">
              <a:rPr lang="el-GR" altLang="en-US" smtClean="0"/>
              <a:pPr>
                <a:defRPr/>
              </a:pPr>
              <a:t>6</a:t>
            </a:fld>
            <a:endParaRPr lang="el-GR" altLang="en-US"/>
          </a:p>
        </p:txBody>
      </p:sp>
    </p:spTree>
    <p:extLst>
      <p:ext uri="{BB962C8B-B14F-4D97-AF65-F5344CB8AC3E}">
        <p14:creationId xmlns:p14="http://schemas.microsoft.com/office/powerpoint/2010/main" val="244421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E4E6634-6BD1-4890-9E4B-DDC7D452BD17}"/>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E7CD8090-A161-435C-BCF0-37B5697B45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309900A7-6D17-4567-B32E-01F6834E447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4692C004-9EBA-4698-9792-34D6719015C6}" type="slidenum">
              <a:rPr lang="el-GR" altLang="en-US" sz="1300" smtClean="0"/>
              <a:pPr/>
              <a:t>35</a:t>
            </a:fld>
            <a:endParaRPr lang="el-GR" altLang="en-US" sz="1300"/>
          </a:p>
        </p:txBody>
      </p:sp>
    </p:spTree>
    <p:extLst>
      <p:ext uri="{BB962C8B-B14F-4D97-AF65-F5344CB8AC3E}">
        <p14:creationId xmlns:p14="http://schemas.microsoft.com/office/powerpoint/2010/main" val="197815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E4E6634-6BD1-4890-9E4B-DDC7D452BD17}"/>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E7CD8090-A161-435C-BCF0-37B5697B45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309900A7-6D17-4567-B32E-01F6834E447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4692C004-9EBA-4698-9792-34D6719015C6}" type="slidenum">
              <a:rPr lang="el-GR" altLang="en-US" sz="1300" smtClean="0"/>
              <a:pPr/>
              <a:t>36</a:t>
            </a:fld>
            <a:endParaRPr lang="el-GR" altLang="en-US" sz="1300"/>
          </a:p>
        </p:txBody>
      </p:sp>
    </p:spTree>
    <p:extLst>
      <p:ext uri="{BB962C8B-B14F-4D97-AF65-F5344CB8AC3E}">
        <p14:creationId xmlns:p14="http://schemas.microsoft.com/office/powerpoint/2010/main" val="311789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a:extLst>
              <a:ext uri="{FF2B5EF4-FFF2-40B4-BE49-F238E27FC236}">
                <a16:creationId xmlns:a16="http://schemas.microsoft.com/office/drawing/2014/main" id="{7395A944-3F81-433B-861C-3F19C0103609}"/>
              </a:ext>
            </a:extLst>
          </p:cNvPr>
          <p:cNvSpPr>
            <a:spLocks noGrp="1" noRot="1" noChangeAspect="1" noChangeArrowheads="1" noTextEdit="1"/>
          </p:cNvSpPr>
          <p:nvPr>
            <p:ph type="sldImg"/>
          </p:nvPr>
        </p:nvSpPr>
        <p:spPr>
          <a:ln/>
        </p:spPr>
      </p:sp>
      <p:sp>
        <p:nvSpPr>
          <p:cNvPr id="53251" name="Θέση σημειώσεων 2">
            <a:extLst>
              <a:ext uri="{FF2B5EF4-FFF2-40B4-BE49-F238E27FC236}">
                <a16:creationId xmlns:a16="http://schemas.microsoft.com/office/drawing/2014/main" id="{4FB7FEC9-6AE6-4E05-8212-65DE5E73BF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latin typeface="Arial" panose="020B0604020202020204" pitchFamily="34" charset="0"/>
            </a:endParaRPr>
          </a:p>
        </p:txBody>
      </p:sp>
      <p:sp>
        <p:nvSpPr>
          <p:cNvPr id="53252" name="Θέση αριθμού διαφάνειας 3">
            <a:extLst>
              <a:ext uri="{FF2B5EF4-FFF2-40B4-BE49-F238E27FC236}">
                <a16:creationId xmlns:a16="http://schemas.microsoft.com/office/drawing/2014/main" id="{04835112-4CC1-4FA5-91F0-098BC44236C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panose="020B0604020202020204" pitchFamily="34" charset="0"/>
              </a:defRPr>
            </a:lvl1pPr>
            <a:lvl2pPr marL="742950" indent="-285750" defTabSz="955675">
              <a:defRPr sz="2400">
                <a:solidFill>
                  <a:schemeClr val="tx1"/>
                </a:solidFill>
                <a:latin typeface="Arial" panose="020B0604020202020204" pitchFamily="34" charset="0"/>
              </a:defRPr>
            </a:lvl2pPr>
            <a:lvl3pPr marL="1143000" indent="-228600" defTabSz="955675">
              <a:defRPr sz="2400">
                <a:solidFill>
                  <a:schemeClr val="tx1"/>
                </a:solidFill>
                <a:latin typeface="Arial" panose="020B0604020202020204" pitchFamily="34" charset="0"/>
              </a:defRPr>
            </a:lvl3pPr>
            <a:lvl4pPr marL="1600200" indent="-228600" defTabSz="955675">
              <a:defRPr sz="2400">
                <a:solidFill>
                  <a:schemeClr val="tx1"/>
                </a:solidFill>
                <a:latin typeface="Arial" panose="020B0604020202020204" pitchFamily="34" charset="0"/>
              </a:defRPr>
            </a:lvl4pPr>
            <a:lvl5pPr marL="2057400" indent="-228600" defTabSz="955675">
              <a:defRPr sz="2400">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defRPr>
            </a:lvl9pPr>
          </a:lstStyle>
          <a:p>
            <a:fld id="{F1D1562A-432B-433E-89EE-795886916FEB}" type="slidenum">
              <a:rPr lang="el-GR" altLang="en-US" sz="1300" smtClean="0"/>
              <a:pPr/>
              <a:t>47</a:t>
            </a:fld>
            <a:endParaRPr lang="el-GR"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05480" name="Rectangle 8"/>
          <p:cNvSpPr>
            <a:spLocks noGrp="1" noChangeArrowheads="1"/>
          </p:cNvSpPr>
          <p:nvPr>
            <p:ph type="subTitle" idx="1"/>
          </p:nvPr>
        </p:nvSpPr>
        <p:spPr>
          <a:xfrm>
            <a:off x="3635375" y="3789363"/>
            <a:ext cx="5051425" cy="1822450"/>
          </a:xfrm>
        </p:spPr>
        <p:txBody>
          <a:bodyPr anchor="b"/>
          <a:lstStyle>
            <a:lvl1pPr>
              <a:defRPr sz="2000">
                <a:solidFill>
                  <a:srgbClr val="000000"/>
                </a:solidFill>
              </a:defRPr>
            </a:lvl1pPr>
          </a:lstStyle>
          <a:p>
            <a:r>
              <a:rPr lang="el-GR"/>
              <a:t>Κάντε κλικ για να επεξεργαστείτε τον υπότιτλο του υποδείγματος</a:t>
            </a:r>
          </a:p>
        </p:txBody>
      </p:sp>
      <p:sp>
        <p:nvSpPr>
          <p:cNvPr id="105484" name="AutoShape 12"/>
          <p:cNvSpPr>
            <a:spLocks noGrp="1" noChangeArrowheads="1"/>
          </p:cNvSpPr>
          <p:nvPr>
            <p:ph type="ctrTitle" sz="quarter"/>
          </p:nvPr>
        </p:nvSpPr>
        <p:spPr>
          <a:xfrm>
            <a:off x="539750" y="990600"/>
            <a:ext cx="8375650" cy="1905000"/>
          </a:xfrm>
          <a:prstGeom prst="roundRect">
            <a:avLst>
              <a:gd name="adj" fmla="val 50000"/>
            </a:avLst>
          </a:prstGeom>
        </p:spPr>
        <p:txBody>
          <a:bodyPr anchor="ctr"/>
          <a:lstStyle>
            <a:lvl1pPr>
              <a:defRPr>
                <a:solidFill>
                  <a:srgbClr val="000066"/>
                </a:solidFill>
              </a:defRPr>
            </a:lvl1pPr>
          </a:lstStyle>
          <a:p>
            <a:r>
              <a:rPr lang="el-GR"/>
              <a:t>Κάντε κλικ για να επεξεργαστείτε τον τίτλο</a:t>
            </a:r>
          </a:p>
        </p:txBody>
      </p:sp>
      <p:sp>
        <p:nvSpPr>
          <p:cNvPr id="4" name="Rectangle 9">
            <a:extLst>
              <a:ext uri="{FF2B5EF4-FFF2-40B4-BE49-F238E27FC236}">
                <a16:creationId xmlns:a16="http://schemas.microsoft.com/office/drawing/2014/main" id="{74A2D1DC-3B25-4110-B402-1644F12F8033}"/>
              </a:ext>
            </a:extLst>
          </p:cNvPr>
          <p:cNvSpPr>
            <a:spLocks noGrp="1" noChangeArrowheads="1"/>
          </p:cNvSpPr>
          <p:nvPr>
            <p:ph type="dt" sz="quarter" idx="10"/>
          </p:nvPr>
        </p:nvSpPr>
        <p:spPr bwMode="auto">
          <a:xfrm>
            <a:off x="2438400" y="6248400"/>
            <a:ext cx="2130425" cy="47466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solidFill>
                  <a:schemeClr val="bg1"/>
                </a:solidFill>
                <a:latin typeface="Arial" charset="0"/>
              </a:defRPr>
            </a:lvl1pPr>
          </a:lstStyle>
          <a:p>
            <a:pPr>
              <a:defRPr/>
            </a:pPr>
            <a:fld id="{21964728-FEB6-4848-8F08-C90243D2D7D2}" type="datetime1">
              <a:rPr lang="el-GR"/>
              <a:pPr>
                <a:defRPr/>
              </a:pPr>
              <a:t>5/5/2026</a:t>
            </a:fld>
            <a:endParaRPr lang="el-GR"/>
          </a:p>
        </p:txBody>
      </p:sp>
      <p:sp>
        <p:nvSpPr>
          <p:cNvPr id="5" name="Rectangle 10">
            <a:extLst>
              <a:ext uri="{FF2B5EF4-FFF2-40B4-BE49-F238E27FC236}">
                <a16:creationId xmlns:a16="http://schemas.microsoft.com/office/drawing/2014/main" id="{C5ED6727-CF94-4854-8B31-4A023F0B6E30}"/>
              </a:ext>
            </a:extLst>
          </p:cNvPr>
          <p:cNvSpPr>
            <a:spLocks noGrp="1" noChangeArrowheads="1"/>
          </p:cNvSpPr>
          <p:nvPr>
            <p:ph type="ftr" sz="quarter" idx="11"/>
          </p:nvPr>
        </p:nvSpPr>
        <p:spPr>
          <a:xfrm>
            <a:off x="5791200" y="6248400"/>
            <a:ext cx="2897188" cy="474663"/>
          </a:xfrm>
        </p:spPr>
        <p:txBody>
          <a:bodyPr/>
          <a:lstStyle>
            <a:lvl1pPr algn="r">
              <a:defRPr sz="1400" b="0">
                <a:solidFill>
                  <a:schemeClr val="tx1"/>
                </a:solidFill>
              </a:defRPr>
            </a:lvl1pPr>
          </a:lstStyle>
          <a:p>
            <a:pPr>
              <a:defRPr/>
            </a:pPr>
            <a:endParaRPr lang="el-GR"/>
          </a:p>
        </p:txBody>
      </p:sp>
      <p:sp>
        <p:nvSpPr>
          <p:cNvPr id="6" name="Rectangle 11">
            <a:extLst>
              <a:ext uri="{FF2B5EF4-FFF2-40B4-BE49-F238E27FC236}">
                <a16:creationId xmlns:a16="http://schemas.microsoft.com/office/drawing/2014/main" id="{B16CAA68-7E3E-4C77-B667-CFEF458AD791}"/>
              </a:ext>
            </a:extLst>
          </p:cNvPr>
          <p:cNvSpPr>
            <a:spLocks noGrp="1" noChangeArrowheads="1"/>
          </p:cNvSpPr>
          <p:nvPr>
            <p:ph type="sldNum" sz="quarter" idx="12"/>
          </p:nvPr>
        </p:nvSpPr>
        <p:spPr>
          <a:xfrm>
            <a:off x="76200" y="6248400"/>
            <a:ext cx="587375" cy="488950"/>
          </a:xfrm>
        </p:spPr>
        <p:txBody>
          <a:bodyPr anchorCtr="0"/>
          <a:lstStyle>
            <a:lvl1pPr>
              <a:defRPr sz="2600">
                <a:solidFill>
                  <a:schemeClr val="bg1"/>
                </a:solidFill>
              </a:defRPr>
            </a:lvl1pPr>
          </a:lstStyle>
          <a:p>
            <a:pPr>
              <a:defRPr/>
            </a:pPr>
            <a:fld id="{A7884389-5291-4826-8F0C-C8F62383513A}" type="slidenum">
              <a:rPr lang="el-GR" altLang="en-US"/>
              <a:pPr>
                <a:defRPr/>
              </a:pPr>
              <a:t>‹#›</a:t>
            </a:fld>
            <a:endParaRPr lang="el-GR" altLang="en-US"/>
          </a:p>
        </p:txBody>
      </p:sp>
    </p:spTree>
    <p:extLst>
      <p:ext uri="{BB962C8B-B14F-4D97-AF65-F5344CB8AC3E}">
        <p14:creationId xmlns:p14="http://schemas.microsoft.com/office/powerpoint/2010/main" val="34132480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149A418-DCAE-42B7-977A-DFD407497D7D}"/>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5" name="Rectangle 13">
            <a:extLst>
              <a:ext uri="{FF2B5EF4-FFF2-40B4-BE49-F238E27FC236}">
                <a16:creationId xmlns:a16="http://schemas.microsoft.com/office/drawing/2014/main" id="{D1A14288-6CFF-47E6-9144-195D53F3633B}"/>
              </a:ext>
            </a:extLst>
          </p:cNvPr>
          <p:cNvSpPr>
            <a:spLocks noGrp="1" noChangeArrowheads="1"/>
          </p:cNvSpPr>
          <p:nvPr>
            <p:ph type="sldNum" sz="quarter" idx="11"/>
          </p:nvPr>
        </p:nvSpPr>
        <p:spPr>
          <a:ln/>
        </p:spPr>
        <p:txBody>
          <a:bodyPr/>
          <a:lstStyle>
            <a:lvl1pPr>
              <a:defRPr/>
            </a:lvl1pPr>
          </a:lstStyle>
          <a:p>
            <a:pPr>
              <a:defRPr/>
            </a:pPr>
            <a:fld id="{876D5597-F32B-4A0F-942D-DA972EFC81AC}" type="slidenum">
              <a:rPr lang="el-GR" altLang="en-US"/>
              <a:pPr>
                <a:defRPr/>
              </a:pPr>
              <a:t>‹#›</a:t>
            </a:fld>
            <a:endParaRPr lang="el-GR" altLang="en-US"/>
          </a:p>
        </p:txBody>
      </p:sp>
    </p:spTree>
    <p:extLst>
      <p:ext uri="{BB962C8B-B14F-4D97-AF65-F5344CB8AC3E}">
        <p14:creationId xmlns:p14="http://schemas.microsoft.com/office/powerpoint/2010/main" val="18157378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5613" y="115888"/>
            <a:ext cx="2087562" cy="5970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15888"/>
            <a:ext cx="6113463" cy="5970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643B96A-1E92-4148-8C7B-244F14E2B61C}"/>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5" name="Rectangle 13">
            <a:extLst>
              <a:ext uri="{FF2B5EF4-FFF2-40B4-BE49-F238E27FC236}">
                <a16:creationId xmlns:a16="http://schemas.microsoft.com/office/drawing/2014/main" id="{4C1F719F-DE26-4FF0-94DE-96B767189362}"/>
              </a:ext>
            </a:extLst>
          </p:cNvPr>
          <p:cNvSpPr>
            <a:spLocks noGrp="1" noChangeArrowheads="1"/>
          </p:cNvSpPr>
          <p:nvPr>
            <p:ph type="sldNum" sz="quarter" idx="11"/>
          </p:nvPr>
        </p:nvSpPr>
        <p:spPr>
          <a:ln/>
        </p:spPr>
        <p:txBody>
          <a:bodyPr/>
          <a:lstStyle>
            <a:lvl1pPr>
              <a:defRPr/>
            </a:lvl1pPr>
          </a:lstStyle>
          <a:p>
            <a:pPr>
              <a:defRPr/>
            </a:pPr>
            <a:fld id="{599E2DC9-F998-40B6-B1E5-400DD524BBB5}" type="slidenum">
              <a:rPr lang="el-GR" altLang="en-US"/>
              <a:pPr>
                <a:defRPr/>
              </a:pPr>
              <a:t>‹#›</a:t>
            </a:fld>
            <a:endParaRPr lang="el-GR" altLang="en-US"/>
          </a:p>
        </p:txBody>
      </p:sp>
    </p:spTree>
    <p:extLst>
      <p:ext uri="{BB962C8B-B14F-4D97-AF65-F5344CB8AC3E}">
        <p14:creationId xmlns:p14="http://schemas.microsoft.com/office/powerpoint/2010/main" val="20733398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88"/>
            <a:ext cx="8208962" cy="433387"/>
          </a:xfrm>
        </p:spPr>
        <p:txBody>
          <a:bodyPr/>
          <a:lstStyle/>
          <a:p>
            <a:r>
              <a:rPr lang="en-US"/>
              <a:t>Click to edit Master title style</a:t>
            </a:r>
          </a:p>
        </p:txBody>
      </p:sp>
      <p:sp>
        <p:nvSpPr>
          <p:cNvPr id="3" name="Text Placeholder 2"/>
          <p:cNvSpPr>
            <a:spLocks noGrp="1"/>
          </p:cNvSpPr>
          <p:nvPr>
            <p:ph type="body" sz="half" idx="1"/>
          </p:nvPr>
        </p:nvSpPr>
        <p:spPr>
          <a:xfrm>
            <a:off x="539750" y="836613"/>
            <a:ext cx="8280400"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750" y="3536950"/>
            <a:ext cx="8280400"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A17606E-284F-4C4D-A7DC-D6054483AAF8}"/>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ADFB9565-D31E-4DD8-9589-3DC0F61DD6E3}"/>
              </a:ext>
            </a:extLst>
          </p:cNvPr>
          <p:cNvSpPr>
            <a:spLocks noGrp="1" noChangeArrowheads="1"/>
          </p:cNvSpPr>
          <p:nvPr>
            <p:ph type="sldNum" sz="quarter" idx="11"/>
          </p:nvPr>
        </p:nvSpPr>
        <p:spPr>
          <a:ln/>
        </p:spPr>
        <p:txBody>
          <a:bodyPr/>
          <a:lstStyle>
            <a:lvl1pPr>
              <a:defRPr/>
            </a:lvl1pPr>
          </a:lstStyle>
          <a:p>
            <a:pPr>
              <a:defRPr/>
            </a:pPr>
            <a:fld id="{A7D2BC9C-9241-4029-B3F3-248C8EE0F12F}" type="slidenum">
              <a:rPr lang="el-GR" altLang="en-US"/>
              <a:pPr>
                <a:defRPr/>
              </a:pPr>
              <a:t>‹#›</a:t>
            </a:fld>
            <a:endParaRPr lang="el-GR" altLang="en-US"/>
          </a:p>
        </p:txBody>
      </p:sp>
    </p:spTree>
    <p:extLst>
      <p:ext uri="{BB962C8B-B14F-4D97-AF65-F5344CB8AC3E}">
        <p14:creationId xmlns:p14="http://schemas.microsoft.com/office/powerpoint/2010/main" val="2288098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88"/>
            <a:ext cx="8208962" cy="433387"/>
          </a:xfrm>
        </p:spPr>
        <p:txBody>
          <a:bodyPr/>
          <a:lstStyle/>
          <a:p>
            <a:r>
              <a:rPr lang="en-US"/>
              <a:t>Click to edit Master title style</a:t>
            </a:r>
          </a:p>
        </p:txBody>
      </p:sp>
      <p:sp>
        <p:nvSpPr>
          <p:cNvPr id="3" name="Content Placeholder 2"/>
          <p:cNvSpPr>
            <a:spLocks noGrp="1"/>
          </p:cNvSpPr>
          <p:nvPr>
            <p:ph sz="half" idx="1"/>
          </p:nvPr>
        </p:nvSpPr>
        <p:spPr>
          <a:xfrm>
            <a:off x="539750" y="836613"/>
            <a:ext cx="8280400"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750" y="3536950"/>
            <a:ext cx="8280400"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DE33DA4A-D6E8-474C-BCA7-7B9381B27D8D}"/>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D45F48C7-C083-415C-8A58-541BD3180DBD}"/>
              </a:ext>
            </a:extLst>
          </p:cNvPr>
          <p:cNvSpPr>
            <a:spLocks noGrp="1" noChangeArrowheads="1"/>
          </p:cNvSpPr>
          <p:nvPr>
            <p:ph type="sldNum" sz="quarter" idx="11"/>
          </p:nvPr>
        </p:nvSpPr>
        <p:spPr>
          <a:ln/>
        </p:spPr>
        <p:txBody>
          <a:bodyPr/>
          <a:lstStyle>
            <a:lvl1pPr>
              <a:defRPr/>
            </a:lvl1pPr>
          </a:lstStyle>
          <a:p>
            <a:pPr>
              <a:defRPr/>
            </a:pPr>
            <a:fld id="{2A172611-AF98-41C9-9460-14861A2E83C9}" type="slidenum">
              <a:rPr lang="el-GR" altLang="en-US"/>
              <a:pPr>
                <a:defRPr/>
              </a:pPr>
              <a:t>‹#›</a:t>
            </a:fld>
            <a:endParaRPr lang="el-GR" altLang="en-US"/>
          </a:p>
        </p:txBody>
      </p:sp>
    </p:spTree>
    <p:extLst>
      <p:ext uri="{BB962C8B-B14F-4D97-AF65-F5344CB8AC3E}">
        <p14:creationId xmlns:p14="http://schemas.microsoft.com/office/powerpoint/2010/main" val="11692729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88"/>
            <a:ext cx="8208962" cy="433387"/>
          </a:xfrm>
        </p:spPr>
        <p:txBody>
          <a:bodyPr/>
          <a:lstStyle/>
          <a:p>
            <a:r>
              <a:rPr lang="en-US"/>
              <a:t>Click to edit Master title style</a:t>
            </a:r>
          </a:p>
        </p:txBody>
      </p:sp>
      <p:sp>
        <p:nvSpPr>
          <p:cNvPr id="3" name="Content Placeholder 2"/>
          <p:cNvSpPr>
            <a:spLocks noGrp="1"/>
          </p:cNvSpPr>
          <p:nvPr>
            <p:ph sz="quarter" idx="1"/>
          </p:nvPr>
        </p:nvSpPr>
        <p:spPr>
          <a:xfrm>
            <a:off x="539750" y="836613"/>
            <a:ext cx="4064000"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6150" y="836613"/>
            <a:ext cx="4064000"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9750" y="3536950"/>
            <a:ext cx="8280400"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6DF2D2E6-99D3-4732-A8A4-63876FCFA19B}"/>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7" name="Rectangle 13">
            <a:extLst>
              <a:ext uri="{FF2B5EF4-FFF2-40B4-BE49-F238E27FC236}">
                <a16:creationId xmlns:a16="http://schemas.microsoft.com/office/drawing/2014/main" id="{96F3828C-F3A8-486F-8575-D34B6013BE40}"/>
              </a:ext>
            </a:extLst>
          </p:cNvPr>
          <p:cNvSpPr>
            <a:spLocks noGrp="1" noChangeArrowheads="1"/>
          </p:cNvSpPr>
          <p:nvPr>
            <p:ph type="sldNum" sz="quarter" idx="11"/>
          </p:nvPr>
        </p:nvSpPr>
        <p:spPr>
          <a:ln/>
        </p:spPr>
        <p:txBody>
          <a:bodyPr/>
          <a:lstStyle>
            <a:lvl1pPr>
              <a:defRPr/>
            </a:lvl1pPr>
          </a:lstStyle>
          <a:p>
            <a:pPr>
              <a:defRPr/>
            </a:pPr>
            <a:fld id="{7FA8E6A0-9D17-4978-829B-0CAE8F42B76F}" type="slidenum">
              <a:rPr lang="el-GR" altLang="en-US"/>
              <a:pPr>
                <a:defRPr/>
              </a:pPr>
              <a:t>‹#›</a:t>
            </a:fld>
            <a:endParaRPr lang="el-GR" altLang="en-US"/>
          </a:p>
        </p:txBody>
      </p:sp>
    </p:spTree>
    <p:extLst>
      <p:ext uri="{BB962C8B-B14F-4D97-AF65-F5344CB8AC3E}">
        <p14:creationId xmlns:p14="http://schemas.microsoft.com/office/powerpoint/2010/main" val="696025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88"/>
            <a:ext cx="8208962" cy="433387"/>
          </a:xfrm>
        </p:spPr>
        <p:txBody>
          <a:bodyPr/>
          <a:lstStyle/>
          <a:p>
            <a:r>
              <a:rPr lang="en-US"/>
              <a:t>Click to edit Master title style</a:t>
            </a:r>
          </a:p>
        </p:txBody>
      </p:sp>
      <p:sp>
        <p:nvSpPr>
          <p:cNvPr id="3" name="Text Placeholder 2"/>
          <p:cNvSpPr>
            <a:spLocks noGrp="1"/>
          </p:cNvSpPr>
          <p:nvPr>
            <p:ph type="body" sz="half" idx="1"/>
          </p:nvPr>
        </p:nvSpPr>
        <p:spPr>
          <a:xfrm>
            <a:off x="539750" y="836613"/>
            <a:ext cx="4064000" cy="524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6150" y="836613"/>
            <a:ext cx="4064000" cy="524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93EC7E4-F5A1-4844-B131-C68F5BAA09D9}"/>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175895D9-3999-44E8-AD1F-307577131A08}"/>
              </a:ext>
            </a:extLst>
          </p:cNvPr>
          <p:cNvSpPr>
            <a:spLocks noGrp="1" noChangeArrowheads="1"/>
          </p:cNvSpPr>
          <p:nvPr>
            <p:ph type="sldNum" sz="quarter" idx="11"/>
          </p:nvPr>
        </p:nvSpPr>
        <p:spPr>
          <a:ln/>
        </p:spPr>
        <p:txBody>
          <a:bodyPr/>
          <a:lstStyle>
            <a:lvl1pPr>
              <a:defRPr/>
            </a:lvl1pPr>
          </a:lstStyle>
          <a:p>
            <a:pPr>
              <a:defRPr/>
            </a:pPr>
            <a:fld id="{9FA16B79-52AD-47E8-A1C0-4C29BE2D0585}" type="slidenum">
              <a:rPr lang="el-GR" altLang="en-US"/>
              <a:pPr>
                <a:defRPr/>
              </a:pPr>
              <a:t>‹#›</a:t>
            </a:fld>
            <a:endParaRPr lang="el-GR" altLang="en-US"/>
          </a:p>
        </p:txBody>
      </p:sp>
    </p:spTree>
    <p:extLst>
      <p:ext uri="{BB962C8B-B14F-4D97-AF65-F5344CB8AC3E}">
        <p14:creationId xmlns:p14="http://schemas.microsoft.com/office/powerpoint/2010/main" val="17924027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15888"/>
            <a:ext cx="8208962" cy="433387"/>
          </a:xfrm>
        </p:spPr>
        <p:txBody>
          <a:bodyPr/>
          <a:lstStyle/>
          <a:p>
            <a:r>
              <a:rPr lang="en-US"/>
              <a:t>Click to edit Master title style</a:t>
            </a:r>
          </a:p>
        </p:txBody>
      </p:sp>
      <p:sp>
        <p:nvSpPr>
          <p:cNvPr id="3" name="Text Placeholder 2"/>
          <p:cNvSpPr>
            <a:spLocks noGrp="1"/>
          </p:cNvSpPr>
          <p:nvPr>
            <p:ph type="body" sz="half" idx="1"/>
          </p:nvPr>
        </p:nvSpPr>
        <p:spPr>
          <a:xfrm>
            <a:off x="539750" y="836613"/>
            <a:ext cx="4064000" cy="524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6150" y="836613"/>
            <a:ext cx="4064000"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6150" y="3536950"/>
            <a:ext cx="4064000" cy="254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DDBB0550-3454-4E56-97F7-9020485055DF}"/>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7" name="Rectangle 13">
            <a:extLst>
              <a:ext uri="{FF2B5EF4-FFF2-40B4-BE49-F238E27FC236}">
                <a16:creationId xmlns:a16="http://schemas.microsoft.com/office/drawing/2014/main" id="{DFA85B81-2318-481D-B0E1-1D084B171EA1}"/>
              </a:ext>
            </a:extLst>
          </p:cNvPr>
          <p:cNvSpPr>
            <a:spLocks noGrp="1" noChangeArrowheads="1"/>
          </p:cNvSpPr>
          <p:nvPr>
            <p:ph type="sldNum" sz="quarter" idx="11"/>
          </p:nvPr>
        </p:nvSpPr>
        <p:spPr>
          <a:ln/>
        </p:spPr>
        <p:txBody>
          <a:bodyPr/>
          <a:lstStyle>
            <a:lvl1pPr>
              <a:defRPr/>
            </a:lvl1pPr>
          </a:lstStyle>
          <a:p>
            <a:pPr>
              <a:defRPr/>
            </a:pPr>
            <a:fld id="{CB10715F-7240-41FF-81A7-A5F152DC2129}" type="slidenum">
              <a:rPr lang="el-GR" altLang="en-US"/>
              <a:pPr>
                <a:defRPr/>
              </a:pPr>
              <a:t>‹#›</a:t>
            </a:fld>
            <a:endParaRPr lang="el-GR" altLang="en-US"/>
          </a:p>
        </p:txBody>
      </p:sp>
    </p:spTree>
    <p:extLst>
      <p:ext uri="{BB962C8B-B14F-4D97-AF65-F5344CB8AC3E}">
        <p14:creationId xmlns:p14="http://schemas.microsoft.com/office/powerpoint/2010/main" val="9715250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6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a:extLst>
              <a:ext uri="{FF2B5EF4-FFF2-40B4-BE49-F238E27FC236}">
                <a16:creationId xmlns:a16="http://schemas.microsoft.com/office/drawing/2014/main" id="{883FE060-2807-4129-8F74-E015C92B9F22}"/>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5" name="Rectangle 13">
            <a:extLst>
              <a:ext uri="{FF2B5EF4-FFF2-40B4-BE49-F238E27FC236}">
                <a16:creationId xmlns:a16="http://schemas.microsoft.com/office/drawing/2014/main" id="{98D89F4A-EA9C-4EE1-BEA2-E418D66A5D04}"/>
              </a:ext>
            </a:extLst>
          </p:cNvPr>
          <p:cNvSpPr>
            <a:spLocks noGrp="1" noChangeArrowheads="1"/>
          </p:cNvSpPr>
          <p:nvPr>
            <p:ph type="sldNum" sz="quarter" idx="11"/>
          </p:nvPr>
        </p:nvSpPr>
        <p:spPr>
          <a:ln/>
        </p:spPr>
        <p:txBody>
          <a:bodyPr/>
          <a:lstStyle>
            <a:lvl1pPr>
              <a:defRPr/>
            </a:lvl1pPr>
          </a:lstStyle>
          <a:p>
            <a:pPr>
              <a:defRPr/>
            </a:pPr>
            <a:fld id="{BFAFF5CC-B082-4AB2-8AEA-B3D1FAA00748}" type="slidenum">
              <a:rPr lang="el-GR" altLang="en-US"/>
              <a:pPr>
                <a:defRPr/>
              </a:pPr>
              <a:t>‹#›</a:t>
            </a:fld>
            <a:endParaRPr lang="el-GR" altLang="en-US"/>
          </a:p>
        </p:txBody>
      </p:sp>
    </p:spTree>
    <p:extLst>
      <p:ext uri="{BB962C8B-B14F-4D97-AF65-F5344CB8AC3E}">
        <p14:creationId xmlns:p14="http://schemas.microsoft.com/office/powerpoint/2010/main" val="6083641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5E8EADCB-7DFD-481A-8C2C-BE7A1447D315}"/>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5" name="Rectangle 13">
            <a:extLst>
              <a:ext uri="{FF2B5EF4-FFF2-40B4-BE49-F238E27FC236}">
                <a16:creationId xmlns:a16="http://schemas.microsoft.com/office/drawing/2014/main" id="{3687E24B-1D0E-48DD-9760-4E734BF15CA1}"/>
              </a:ext>
            </a:extLst>
          </p:cNvPr>
          <p:cNvSpPr>
            <a:spLocks noGrp="1" noChangeArrowheads="1"/>
          </p:cNvSpPr>
          <p:nvPr>
            <p:ph type="sldNum" sz="quarter" idx="11"/>
          </p:nvPr>
        </p:nvSpPr>
        <p:spPr>
          <a:ln/>
        </p:spPr>
        <p:txBody>
          <a:bodyPr/>
          <a:lstStyle>
            <a:lvl1pPr>
              <a:defRPr/>
            </a:lvl1pPr>
          </a:lstStyle>
          <a:p>
            <a:pPr>
              <a:defRPr/>
            </a:pPr>
            <a:fld id="{3CFAE190-22A8-49C3-937F-981770151364}" type="slidenum">
              <a:rPr lang="el-GR" altLang="en-US"/>
              <a:pPr>
                <a:defRPr/>
              </a:pPr>
              <a:t>‹#›</a:t>
            </a:fld>
            <a:endParaRPr lang="el-GR" altLang="en-US"/>
          </a:p>
        </p:txBody>
      </p:sp>
    </p:spTree>
    <p:extLst>
      <p:ext uri="{BB962C8B-B14F-4D97-AF65-F5344CB8AC3E}">
        <p14:creationId xmlns:p14="http://schemas.microsoft.com/office/powerpoint/2010/main" val="29917085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539750" y="836613"/>
            <a:ext cx="4064000"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6150" y="836613"/>
            <a:ext cx="4064000" cy="524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721E38A-D0AB-4849-8428-CA0A793A6EF7}"/>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2CB5847B-7FA0-46A3-ADF8-1A569C003DAD}"/>
              </a:ext>
            </a:extLst>
          </p:cNvPr>
          <p:cNvSpPr>
            <a:spLocks noGrp="1" noChangeArrowheads="1"/>
          </p:cNvSpPr>
          <p:nvPr>
            <p:ph type="sldNum" sz="quarter" idx="11"/>
          </p:nvPr>
        </p:nvSpPr>
        <p:spPr>
          <a:ln/>
        </p:spPr>
        <p:txBody>
          <a:bodyPr/>
          <a:lstStyle>
            <a:lvl1pPr>
              <a:defRPr/>
            </a:lvl1pPr>
          </a:lstStyle>
          <a:p>
            <a:pPr>
              <a:defRPr/>
            </a:pPr>
            <a:fld id="{EFA3D845-50B4-4E82-A2B9-5167A5318B3A}" type="slidenum">
              <a:rPr lang="el-GR" altLang="en-US"/>
              <a:pPr>
                <a:defRPr/>
              </a:pPr>
              <a:t>‹#›</a:t>
            </a:fld>
            <a:endParaRPr lang="el-GR" altLang="en-US"/>
          </a:p>
        </p:txBody>
      </p:sp>
    </p:spTree>
    <p:extLst>
      <p:ext uri="{BB962C8B-B14F-4D97-AF65-F5344CB8AC3E}">
        <p14:creationId xmlns:p14="http://schemas.microsoft.com/office/powerpoint/2010/main" val="1583850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F2B01502-CFB9-4572-8F3C-418A4BF57FEB}"/>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8" name="Rectangle 13">
            <a:extLst>
              <a:ext uri="{FF2B5EF4-FFF2-40B4-BE49-F238E27FC236}">
                <a16:creationId xmlns:a16="http://schemas.microsoft.com/office/drawing/2014/main" id="{03CE3FD1-31E3-4856-B6DE-9C689BD043BD}"/>
              </a:ext>
            </a:extLst>
          </p:cNvPr>
          <p:cNvSpPr>
            <a:spLocks noGrp="1" noChangeArrowheads="1"/>
          </p:cNvSpPr>
          <p:nvPr>
            <p:ph type="sldNum" sz="quarter" idx="11"/>
          </p:nvPr>
        </p:nvSpPr>
        <p:spPr>
          <a:ln/>
        </p:spPr>
        <p:txBody>
          <a:bodyPr/>
          <a:lstStyle>
            <a:lvl1pPr>
              <a:defRPr/>
            </a:lvl1pPr>
          </a:lstStyle>
          <a:p>
            <a:pPr>
              <a:defRPr/>
            </a:pPr>
            <a:fld id="{9014ADAA-0A17-44BF-A592-366E7037ED2A}" type="slidenum">
              <a:rPr lang="el-GR" altLang="en-US"/>
              <a:pPr>
                <a:defRPr/>
              </a:pPr>
              <a:t>‹#›</a:t>
            </a:fld>
            <a:endParaRPr lang="el-GR" altLang="en-US"/>
          </a:p>
        </p:txBody>
      </p:sp>
    </p:spTree>
    <p:extLst>
      <p:ext uri="{BB962C8B-B14F-4D97-AF65-F5344CB8AC3E}">
        <p14:creationId xmlns:p14="http://schemas.microsoft.com/office/powerpoint/2010/main" val="17232403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Rectangle 12">
            <a:extLst>
              <a:ext uri="{FF2B5EF4-FFF2-40B4-BE49-F238E27FC236}">
                <a16:creationId xmlns:a16="http://schemas.microsoft.com/office/drawing/2014/main" id="{9784B6D8-881B-418F-8F88-1A0059969667}"/>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4" name="Rectangle 13">
            <a:extLst>
              <a:ext uri="{FF2B5EF4-FFF2-40B4-BE49-F238E27FC236}">
                <a16:creationId xmlns:a16="http://schemas.microsoft.com/office/drawing/2014/main" id="{2889E30E-BC6B-43B6-BECD-1C56D8C88CFB}"/>
              </a:ext>
            </a:extLst>
          </p:cNvPr>
          <p:cNvSpPr>
            <a:spLocks noGrp="1" noChangeArrowheads="1"/>
          </p:cNvSpPr>
          <p:nvPr>
            <p:ph type="sldNum" sz="quarter" idx="11"/>
          </p:nvPr>
        </p:nvSpPr>
        <p:spPr>
          <a:ln/>
        </p:spPr>
        <p:txBody>
          <a:bodyPr/>
          <a:lstStyle>
            <a:lvl1pPr>
              <a:defRPr/>
            </a:lvl1pPr>
          </a:lstStyle>
          <a:p>
            <a:pPr>
              <a:defRPr/>
            </a:pPr>
            <a:fld id="{BD9D3565-3CD4-49EE-B417-EF03BFCE7F2E}" type="slidenum">
              <a:rPr lang="el-GR" altLang="en-US"/>
              <a:pPr>
                <a:defRPr/>
              </a:pPr>
              <a:t>‹#›</a:t>
            </a:fld>
            <a:endParaRPr lang="el-GR" altLang="en-US"/>
          </a:p>
        </p:txBody>
      </p:sp>
    </p:spTree>
    <p:extLst>
      <p:ext uri="{BB962C8B-B14F-4D97-AF65-F5344CB8AC3E}">
        <p14:creationId xmlns:p14="http://schemas.microsoft.com/office/powerpoint/2010/main" val="13902379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6631DB0-33C1-4B90-B1F3-3A3E0FE5486C}"/>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3" name="Rectangle 13">
            <a:extLst>
              <a:ext uri="{FF2B5EF4-FFF2-40B4-BE49-F238E27FC236}">
                <a16:creationId xmlns:a16="http://schemas.microsoft.com/office/drawing/2014/main" id="{3679B6E2-2541-459F-95DC-6A65678E12BC}"/>
              </a:ext>
            </a:extLst>
          </p:cNvPr>
          <p:cNvSpPr>
            <a:spLocks noGrp="1" noChangeArrowheads="1"/>
          </p:cNvSpPr>
          <p:nvPr>
            <p:ph type="sldNum" sz="quarter" idx="11"/>
          </p:nvPr>
        </p:nvSpPr>
        <p:spPr>
          <a:ln/>
        </p:spPr>
        <p:txBody>
          <a:bodyPr/>
          <a:lstStyle>
            <a:lvl1pPr>
              <a:defRPr/>
            </a:lvl1pPr>
          </a:lstStyle>
          <a:p>
            <a:pPr>
              <a:defRPr/>
            </a:pPr>
            <a:fld id="{9946D395-36F0-4E15-86C4-86B0E057CC8B}" type="slidenum">
              <a:rPr lang="el-GR" altLang="en-US"/>
              <a:pPr>
                <a:defRPr/>
              </a:pPr>
              <a:t>‹#›</a:t>
            </a:fld>
            <a:endParaRPr lang="el-GR" altLang="en-US"/>
          </a:p>
        </p:txBody>
      </p:sp>
    </p:spTree>
    <p:extLst>
      <p:ext uri="{BB962C8B-B14F-4D97-AF65-F5344CB8AC3E}">
        <p14:creationId xmlns:p14="http://schemas.microsoft.com/office/powerpoint/2010/main" val="7858318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9076F359-D1C7-4B7C-8468-D0BCC94E5B05}"/>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25C20342-4903-4C02-96A3-C06550508DF9}"/>
              </a:ext>
            </a:extLst>
          </p:cNvPr>
          <p:cNvSpPr>
            <a:spLocks noGrp="1" noChangeArrowheads="1"/>
          </p:cNvSpPr>
          <p:nvPr>
            <p:ph type="sldNum" sz="quarter" idx="11"/>
          </p:nvPr>
        </p:nvSpPr>
        <p:spPr>
          <a:ln/>
        </p:spPr>
        <p:txBody>
          <a:bodyPr/>
          <a:lstStyle>
            <a:lvl1pPr>
              <a:defRPr/>
            </a:lvl1pPr>
          </a:lstStyle>
          <a:p>
            <a:pPr>
              <a:defRPr/>
            </a:pPr>
            <a:fld id="{2D58AA4D-8B60-47D5-BCCD-B9A6867D39FD}" type="slidenum">
              <a:rPr lang="el-GR" altLang="en-US"/>
              <a:pPr>
                <a:defRPr/>
              </a:pPr>
              <a:t>‹#›</a:t>
            </a:fld>
            <a:endParaRPr lang="el-GR" altLang="en-US"/>
          </a:p>
        </p:txBody>
      </p:sp>
    </p:spTree>
    <p:extLst>
      <p:ext uri="{BB962C8B-B14F-4D97-AF65-F5344CB8AC3E}">
        <p14:creationId xmlns:p14="http://schemas.microsoft.com/office/powerpoint/2010/main" val="4773998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689451D4-4A1E-4BF2-9056-ECBE872A85BC}"/>
              </a:ext>
            </a:extLst>
          </p:cNvPr>
          <p:cNvSpPr>
            <a:spLocks noGrp="1" noChangeArrowheads="1"/>
          </p:cNvSpPr>
          <p:nvPr>
            <p:ph type="ftr" sz="quarter" idx="10"/>
          </p:nvPr>
        </p:nvSpPr>
        <p:spPr>
          <a:ln/>
        </p:spPr>
        <p:txBody>
          <a:bodyPr/>
          <a:lstStyle>
            <a:lvl1pPr>
              <a:defRPr/>
            </a:lvl1pPr>
          </a:lstStyle>
          <a:p>
            <a:pPr>
              <a:defRPr/>
            </a:pPr>
            <a:r>
              <a:rPr lang="en-US"/>
              <a:t>VLSI – II 			    </a:t>
            </a:r>
            <a:r>
              <a:rPr lang="el-GR"/>
              <a:t>				</a:t>
            </a:r>
            <a:r>
              <a:rPr lang="en-US"/>
              <a:t>	</a:t>
            </a:r>
            <a:endParaRPr lang="el-GR"/>
          </a:p>
        </p:txBody>
      </p:sp>
      <p:sp>
        <p:nvSpPr>
          <p:cNvPr id="6" name="Rectangle 13">
            <a:extLst>
              <a:ext uri="{FF2B5EF4-FFF2-40B4-BE49-F238E27FC236}">
                <a16:creationId xmlns:a16="http://schemas.microsoft.com/office/drawing/2014/main" id="{DAD2F6CE-2C9E-44E5-9F7C-6C179BD466A0}"/>
              </a:ext>
            </a:extLst>
          </p:cNvPr>
          <p:cNvSpPr>
            <a:spLocks noGrp="1" noChangeArrowheads="1"/>
          </p:cNvSpPr>
          <p:nvPr>
            <p:ph type="sldNum" sz="quarter" idx="11"/>
          </p:nvPr>
        </p:nvSpPr>
        <p:spPr>
          <a:ln/>
        </p:spPr>
        <p:txBody>
          <a:bodyPr/>
          <a:lstStyle>
            <a:lvl1pPr>
              <a:defRPr/>
            </a:lvl1pPr>
          </a:lstStyle>
          <a:p>
            <a:pPr>
              <a:defRPr/>
            </a:pPr>
            <a:fld id="{C0754285-6148-4536-ABFE-F073AE951A7F}" type="slidenum">
              <a:rPr lang="el-GR" altLang="en-US"/>
              <a:pPr>
                <a:defRPr/>
              </a:pPr>
              <a:t>‹#›</a:t>
            </a:fld>
            <a:endParaRPr lang="el-GR" altLang="en-US"/>
          </a:p>
        </p:txBody>
      </p:sp>
    </p:spTree>
    <p:extLst>
      <p:ext uri="{BB962C8B-B14F-4D97-AF65-F5344CB8AC3E}">
        <p14:creationId xmlns:p14="http://schemas.microsoft.com/office/powerpoint/2010/main" val="36965312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a:extLst>
              <a:ext uri="{FF2B5EF4-FFF2-40B4-BE49-F238E27FC236}">
                <a16:creationId xmlns:a16="http://schemas.microsoft.com/office/drawing/2014/main" id="{C816C555-C1D3-4C93-871B-83E9BE1304DF}"/>
              </a:ext>
            </a:extLst>
          </p:cNvPr>
          <p:cNvGrpSpPr>
            <a:grpSpLocks/>
          </p:cNvGrpSpPr>
          <p:nvPr userDrawn="1"/>
        </p:nvGrpSpPr>
        <p:grpSpPr bwMode="auto">
          <a:xfrm>
            <a:off x="0" y="0"/>
            <a:ext cx="900113" cy="6858000"/>
            <a:chOff x="0" y="0"/>
            <a:chExt cx="2016" cy="4320"/>
          </a:xfrm>
        </p:grpSpPr>
        <p:sp>
          <p:nvSpPr>
            <p:cNvPr id="1033" name="Rectangle 4">
              <a:extLst>
                <a:ext uri="{FF2B5EF4-FFF2-40B4-BE49-F238E27FC236}">
                  <a16:creationId xmlns:a16="http://schemas.microsoft.com/office/drawing/2014/main" id="{80B42111-3C6B-4CD0-B117-A76F1BC8D346}"/>
                </a:ext>
              </a:extLst>
            </p:cNvPr>
            <p:cNvSpPr>
              <a:spLocks noChangeArrowheads="1"/>
            </p:cNvSpPr>
            <p:nvPr userDrawn="1"/>
          </p:nvSpPr>
          <p:spPr bwMode="auto">
            <a:xfrm>
              <a:off x="0" y="0"/>
              <a:ext cx="480" cy="4320"/>
            </a:xfrm>
            <a:prstGeom prst="rect">
              <a:avLst/>
            </a:prstGeom>
            <a:solidFill>
              <a:schemeClr val="accent2"/>
            </a:solidFill>
            <a:ln>
              <a:noFill/>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l-GR"/>
            </a:p>
          </p:txBody>
        </p:sp>
        <p:sp>
          <p:nvSpPr>
            <p:cNvPr id="1034" name="Freeform 5">
              <a:extLst>
                <a:ext uri="{FF2B5EF4-FFF2-40B4-BE49-F238E27FC236}">
                  <a16:creationId xmlns:a16="http://schemas.microsoft.com/office/drawing/2014/main" id="{BB23C2FD-73F9-482B-80B0-676538F14587}"/>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sp>
        <p:nvSpPr>
          <p:cNvPr id="1027" name="AutoShape 9">
            <a:extLst>
              <a:ext uri="{FF2B5EF4-FFF2-40B4-BE49-F238E27FC236}">
                <a16:creationId xmlns:a16="http://schemas.microsoft.com/office/drawing/2014/main" id="{A72CFABA-1E76-48D3-9855-7FF4335A33A9}"/>
              </a:ext>
            </a:extLst>
          </p:cNvPr>
          <p:cNvSpPr>
            <a:spLocks noGrp="1" noChangeArrowheads="1"/>
          </p:cNvSpPr>
          <p:nvPr>
            <p:ph type="title"/>
          </p:nvPr>
        </p:nvSpPr>
        <p:spPr bwMode="auto">
          <a:xfrm>
            <a:off x="684213" y="115888"/>
            <a:ext cx="8208962" cy="433387"/>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4458" name="Rectangle 10">
            <a:extLst>
              <a:ext uri="{FF2B5EF4-FFF2-40B4-BE49-F238E27FC236}">
                <a16:creationId xmlns:a16="http://schemas.microsoft.com/office/drawing/2014/main" id="{DFF3A971-88A8-4F1D-A974-29D95A227843}"/>
              </a:ext>
            </a:extLst>
          </p:cNvPr>
          <p:cNvSpPr>
            <a:spLocks noGrp="1" noChangeArrowheads="1"/>
          </p:cNvSpPr>
          <p:nvPr>
            <p:ph type="body" idx="1"/>
          </p:nvPr>
        </p:nvSpPr>
        <p:spPr bwMode="auto">
          <a:xfrm>
            <a:off x="539750" y="836613"/>
            <a:ext cx="82804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4460" name="Rectangle 12">
            <a:extLst>
              <a:ext uri="{FF2B5EF4-FFF2-40B4-BE49-F238E27FC236}">
                <a16:creationId xmlns:a16="http://schemas.microsoft.com/office/drawing/2014/main" id="{F1C5DF92-1814-4D90-840C-F30A8DDB7872}"/>
              </a:ext>
            </a:extLst>
          </p:cNvPr>
          <p:cNvSpPr>
            <a:spLocks noGrp="1" noChangeArrowheads="1"/>
          </p:cNvSpPr>
          <p:nvPr>
            <p:ph type="ftr" sz="quarter" idx="3"/>
          </p:nvPr>
        </p:nvSpPr>
        <p:spPr bwMode="auto">
          <a:xfrm>
            <a:off x="323850" y="6497638"/>
            <a:ext cx="8364538"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600" b="1">
                <a:solidFill>
                  <a:srgbClr val="000066"/>
                </a:solidFill>
                <a:latin typeface="Arial" charset="0"/>
              </a:defRPr>
            </a:lvl1pPr>
          </a:lstStyle>
          <a:p>
            <a:pPr>
              <a:defRPr/>
            </a:pPr>
            <a:r>
              <a:rPr lang="en-US"/>
              <a:t>VLSI – II 			    </a:t>
            </a:r>
            <a:r>
              <a:rPr lang="el-GR"/>
              <a:t>				</a:t>
            </a:r>
            <a:r>
              <a:rPr lang="en-US"/>
              <a:t>	</a:t>
            </a:r>
            <a:endParaRPr lang="el-GR"/>
          </a:p>
        </p:txBody>
      </p:sp>
      <p:sp>
        <p:nvSpPr>
          <p:cNvPr id="104461" name="Rectangle 13">
            <a:extLst>
              <a:ext uri="{FF2B5EF4-FFF2-40B4-BE49-F238E27FC236}">
                <a16:creationId xmlns:a16="http://schemas.microsoft.com/office/drawing/2014/main" id="{F6211EDD-F4D3-4F06-B735-AD43ECB2889E}"/>
              </a:ext>
            </a:extLst>
          </p:cNvPr>
          <p:cNvSpPr>
            <a:spLocks noGrp="1" noChangeArrowheads="1"/>
          </p:cNvSpPr>
          <p:nvPr>
            <p:ph type="sldNum" sz="quarter" idx="4"/>
          </p:nvPr>
        </p:nvSpPr>
        <p:spPr bwMode="auto">
          <a:xfrm>
            <a:off x="8556625" y="6369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600" b="1">
                <a:solidFill>
                  <a:srgbClr val="A50021"/>
                </a:solidFill>
              </a:defRPr>
            </a:lvl1pPr>
          </a:lstStyle>
          <a:p>
            <a:pPr>
              <a:defRPr/>
            </a:pPr>
            <a:fld id="{0BCBB834-974B-4389-B707-8CB2B2CA623A}" type="slidenum">
              <a:rPr lang="el-GR" altLang="en-US"/>
              <a:pPr>
                <a:defRPr/>
              </a:pPr>
              <a:t>‹#›</a:t>
            </a:fld>
            <a:endParaRPr lang="el-GR" altLang="en-US"/>
          </a:p>
        </p:txBody>
      </p:sp>
      <p:sp>
        <p:nvSpPr>
          <p:cNvPr id="1031" name="Line 15">
            <a:extLst>
              <a:ext uri="{FF2B5EF4-FFF2-40B4-BE49-F238E27FC236}">
                <a16:creationId xmlns:a16="http://schemas.microsoft.com/office/drawing/2014/main" id="{D2C4BEED-CA46-4DF8-89D0-F1632ADA94F7}"/>
              </a:ext>
            </a:extLst>
          </p:cNvPr>
          <p:cNvSpPr>
            <a:spLocks noChangeShapeType="1"/>
          </p:cNvSpPr>
          <p:nvPr userDrawn="1"/>
        </p:nvSpPr>
        <p:spPr bwMode="auto">
          <a:xfrm>
            <a:off x="323850" y="6453188"/>
            <a:ext cx="864235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6">
            <a:extLst>
              <a:ext uri="{FF2B5EF4-FFF2-40B4-BE49-F238E27FC236}">
                <a16:creationId xmlns:a16="http://schemas.microsoft.com/office/drawing/2014/main" id="{250FFD44-782C-4FB0-892E-8509C773BA7F}"/>
              </a:ext>
            </a:extLst>
          </p:cNvPr>
          <p:cNvSpPr>
            <a:spLocks noChangeShapeType="1"/>
          </p:cNvSpPr>
          <p:nvPr userDrawn="1"/>
        </p:nvSpPr>
        <p:spPr bwMode="auto">
          <a:xfrm>
            <a:off x="900113" y="620713"/>
            <a:ext cx="8066087"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06"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4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4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8" grpId="0" build="p">
        <p:tmplLst>
          <p:tmpl lvl="1">
            <p:tnLst>
              <p:par>
                <p:cTn presetID="1" presetClass="entr" presetSubtype="0" fill="hold" nodeType="clickEffect">
                  <p:stCondLst>
                    <p:cond delay="0"/>
                  </p:stCondLst>
                  <p:childTnLst>
                    <p:set>
                      <p:cBhvr>
                        <p:cTn dur="1" fill="hold">
                          <p:stCondLst>
                            <p:cond delay="0"/>
                          </p:stCondLst>
                        </p:cTn>
                        <p:tgtEl>
                          <p:spTgt spid="1044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44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44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44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4458"/>
                        </p:tgtEl>
                        <p:attrNameLst>
                          <p:attrName>style.visibility</p:attrName>
                        </p:attrNameLst>
                      </p:cBhvr>
                      <p:to>
                        <p:strVal val="visible"/>
                      </p:to>
                    </p:set>
                  </p:childTnLst>
                </p:cTn>
              </p:par>
            </p:tnLst>
          </p:tmpl>
        </p:tmplLst>
      </p:bldP>
    </p:bldLst>
  </p:timing>
  <p:hf hdr="0" dt="0"/>
  <p:txStyles>
    <p:title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Times New Roman" pitchFamily="18" charset="0"/>
        </a:defRPr>
      </a:lvl2pPr>
      <a:lvl3pPr algn="ctr" rtl="0" eaLnBrk="0" fontAlgn="base" hangingPunct="0">
        <a:lnSpc>
          <a:spcPct val="90000"/>
        </a:lnSpc>
        <a:spcBef>
          <a:spcPct val="0"/>
        </a:spcBef>
        <a:spcAft>
          <a:spcPct val="0"/>
        </a:spcAft>
        <a:defRPr sz="2400" b="1">
          <a:solidFill>
            <a:srgbClr val="A50021"/>
          </a:solidFill>
          <a:latin typeface="Times New Roman" pitchFamily="18" charset="0"/>
        </a:defRPr>
      </a:lvl3pPr>
      <a:lvl4pPr algn="ctr" rtl="0" eaLnBrk="0" fontAlgn="base" hangingPunct="0">
        <a:lnSpc>
          <a:spcPct val="90000"/>
        </a:lnSpc>
        <a:spcBef>
          <a:spcPct val="0"/>
        </a:spcBef>
        <a:spcAft>
          <a:spcPct val="0"/>
        </a:spcAft>
        <a:defRPr sz="2400" b="1">
          <a:solidFill>
            <a:srgbClr val="A50021"/>
          </a:solidFill>
          <a:latin typeface="Times New Roman" pitchFamily="18" charset="0"/>
        </a:defRPr>
      </a:lvl4pPr>
      <a:lvl5pPr algn="ctr" rtl="0" eaLnBrk="0" fontAlgn="base" hangingPunct="0">
        <a:lnSpc>
          <a:spcPct val="90000"/>
        </a:lnSpc>
        <a:spcBef>
          <a:spcPct val="0"/>
        </a:spcBef>
        <a:spcAft>
          <a:spcPct val="0"/>
        </a:spcAft>
        <a:defRPr sz="2400" b="1">
          <a:solidFill>
            <a:srgbClr val="A50021"/>
          </a:solidFill>
          <a:latin typeface="Times New Roman" pitchFamily="18" charset="0"/>
        </a:defRPr>
      </a:lvl5pPr>
      <a:lvl6pPr marL="457200" algn="ctr" rtl="0" fontAlgn="base">
        <a:lnSpc>
          <a:spcPct val="90000"/>
        </a:lnSpc>
        <a:spcBef>
          <a:spcPct val="0"/>
        </a:spcBef>
        <a:spcAft>
          <a:spcPct val="0"/>
        </a:spcAft>
        <a:defRPr sz="2400" b="1">
          <a:solidFill>
            <a:srgbClr val="A50021"/>
          </a:solidFill>
          <a:latin typeface="Times New Roman" pitchFamily="18" charset="0"/>
        </a:defRPr>
      </a:lvl6pPr>
      <a:lvl7pPr marL="914400" algn="ctr" rtl="0" fontAlgn="base">
        <a:lnSpc>
          <a:spcPct val="90000"/>
        </a:lnSpc>
        <a:spcBef>
          <a:spcPct val="0"/>
        </a:spcBef>
        <a:spcAft>
          <a:spcPct val="0"/>
        </a:spcAft>
        <a:defRPr sz="2400" b="1">
          <a:solidFill>
            <a:srgbClr val="A50021"/>
          </a:solidFill>
          <a:latin typeface="Times New Roman" pitchFamily="18" charset="0"/>
        </a:defRPr>
      </a:lvl7pPr>
      <a:lvl8pPr marL="1371600" algn="ctr" rtl="0" fontAlgn="base">
        <a:lnSpc>
          <a:spcPct val="90000"/>
        </a:lnSpc>
        <a:spcBef>
          <a:spcPct val="0"/>
        </a:spcBef>
        <a:spcAft>
          <a:spcPct val="0"/>
        </a:spcAft>
        <a:defRPr sz="2400" b="1">
          <a:solidFill>
            <a:srgbClr val="A50021"/>
          </a:solidFill>
          <a:latin typeface="Times New Roman" pitchFamily="18" charset="0"/>
        </a:defRPr>
      </a:lvl8pPr>
      <a:lvl9pPr marL="1828800" algn="ctr" rtl="0" fontAlgn="base">
        <a:lnSpc>
          <a:spcPct val="90000"/>
        </a:lnSpc>
        <a:spcBef>
          <a:spcPct val="0"/>
        </a:spcBef>
        <a:spcAft>
          <a:spcPct val="0"/>
        </a:spcAft>
        <a:defRPr sz="2400" b="1">
          <a:solidFill>
            <a:srgbClr val="A50021"/>
          </a:solidFill>
          <a:latin typeface="Times New Roman" pitchFamily="18" charset="0"/>
        </a:defRPr>
      </a:lvl9pPr>
    </p:titleStyle>
    <p:bodyStyle>
      <a:lvl1pPr marL="342900" indent="-161925" algn="just" rtl="0" eaLnBrk="0" fontAlgn="base" hangingPunct="0">
        <a:spcBef>
          <a:spcPct val="40000"/>
        </a:spcBef>
        <a:spcAft>
          <a:spcPct val="10000"/>
        </a:spcAft>
        <a:buClr>
          <a:schemeClr val="tx1"/>
        </a:buClr>
        <a:buSzPct val="75000"/>
        <a:buFont typeface="Wingdings" panose="05000000000000000000" pitchFamily="2" charset="2"/>
        <a:buChar char="Ø"/>
        <a:defRPr sz="2200">
          <a:solidFill>
            <a:srgbClr val="000064"/>
          </a:solidFill>
          <a:latin typeface="+mn-lt"/>
          <a:ea typeface="+mn-ea"/>
          <a:cs typeface="+mn-cs"/>
        </a:defRPr>
      </a:lvl1pPr>
      <a:lvl2pPr marL="541338" indent="-180975" algn="just" rtl="0" eaLnBrk="0" fontAlgn="base" hangingPunct="0">
        <a:lnSpc>
          <a:spcPct val="80000"/>
        </a:lnSpc>
        <a:spcBef>
          <a:spcPct val="20000"/>
        </a:spcBef>
        <a:spcAft>
          <a:spcPct val="0"/>
        </a:spcAft>
        <a:buClr>
          <a:schemeClr val="tx1"/>
        </a:buClr>
        <a:buSzPct val="75000"/>
        <a:buFont typeface="Times New Roman" panose="02020603050405020304" pitchFamily="18" charset="0"/>
        <a:buChar char="–"/>
        <a:defRPr sz="2000">
          <a:solidFill>
            <a:srgbClr val="000000"/>
          </a:solidFill>
          <a:latin typeface="+mn-lt"/>
        </a:defRPr>
      </a:lvl2pPr>
      <a:lvl3pPr marL="1150938" indent="-228600" algn="just" rtl="0" eaLnBrk="0" fontAlgn="base" hangingPunct="0">
        <a:spcBef>
          <a:spcPct val="20000"/>
        </a:spcBef>
        <a:spcAft>
          <a:spcPct val="0"/>
        </a:spcAft>
        <a:buClr>
          <a:schemeClr val="tx1"/>
        </a:buClr>
        <a:buSzPct val="75000"/>
        <a:buFont typeface="Wingdings" panose="05000000000000000000" pitchFamily="2" charset="2"/>
        <a:defRPr sz="2000">
          <a:solidFill>
            <a:srgbClr val="000000"/>
          </a:solidFill>
          <a:latin typeface="+mn-lt"/>
        </a:defRPr>
      </a:lvl3pPr>
      <a:lvl4pPr marL="1600200" indent="-228600" algn="just" rtl="0" eaLnBrk="0" fontAlgn="base" hangingPunct="0">
        <a:spcBef>
          <a:spcPct val="20000"/>
        </a:spcBef>
        <a:spcAft>
          <a:spcPct val="0"/>
        </a:spcAft>
        <a:buClr>
          <a:schemeClr val="tx1"/>
        </a:buClr>
        <a:buSzPct val="80000"/>
        <a:buChar char="–"/>
        <a:defRPr>
          <a:solidFill>
            <a:schemeClr val="tx1"/>
          </a:solidFill>
          <a:latin typeface="Arial" charset="0"/>
        </a:defRPr>
      </a:lvl4pPr>
      <a:lvl5pPr marL="2057400" indent="-228600" algn="just"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charset="0"/>
        </a:defRPr>
      </a:lvl5pPr>
      <a:lvl6pPr marL="2514600" indent="-228600" algn="just" rtl="0" fontAlgn="base">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algn="just" rtl="0" fontAlgn="base">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algn="just" rtl="0" fontAlgn="base">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algn="just" rtl="0" fontAlgn="base">
        <a:spcBef>
          <a:spcPct val="20000"/>
        </a:spcBef>
        <a:spcAft>
          <a:spcPct val="0"/>
        </a:spcAft>
        <a:buClr>
          <a:schemeClr val="tx1"/>
        </a:buClr>
        <a:buSzPct val="65000"/>
        <a:buFont typeface="Wingdings" pitchFamily="2" charset="2"/>
        <a:buChar char="l"/>
        <a:defRPr>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2FDC661F-CDB9-4EB4-AC1D-5B6583BDF05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123" name="Rectangle 13">
            <a:extLst>
              <a:ext uri="{FF2B5EF4-FFF2-40B4-BE49-F238E27FC236}">
                <a16:creationId xmlns:a16="http://schemas.microsoft.com/office/drawing/2014/main" id="{714E9A37-CD05-4E97-BEDA-459DA1D1837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8476F54-5AC5-4C90-AB0F-5552564FE691}"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1</a:t>
            </a:fld>
            <a:endParaRPr lang="el-GR" altLang="el-GR" sz="1600">
              <a:solidFill>
                <a:srgbClr val="A50021"/>
              </a:solidFill>
              <a:latin typeface="Arial" panose="020B0604020202020204" pitchFamily="34" charset="0"/>
            </a:endParaRPr>
          </a:p>
        </p:txBody>
      </p:sp>
      <p:sp>
        <p:nvSpPr>
          <p:cNvPr id="5124" name="Slide Number Placeholder 4">
            <a:extLst>
              <a:ext uri="{FF2B5EF4-FFF2-40B4-BE49-F238E27FC236}">
                <a16:creationId xmlns:a16="http://schemas.microsoft.com/office/drawing/2014/main" id="{8D50F51A-FF8E-4B0F-8FAB-F8DBB9E0B5D3}"/>
              </a:ext>
            </a:extLst>
          </p:cNvPr>
          <p:cNvSpPr txBox="1">
            <a:spLocks noGrp="1"/>
          </p:cNvSpPr>
          <p:nvPr/>
        </p:nvSpPr>
        <p:spPr bwMode="auto">
          <a:xfrm>
            <a:off x="8556625" y="6369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eaLnBrk="1" hangingPunct="1">
              <a:spcBef>
                <a:spcPct val="0"/>
              </a:spcBef>
              <a:spcAft>
                <a:spcPct val="0"/>
              </a:spcAft>
              <a:buClrTx/>
              <a:buSzTx/>
              <a:buFontTx/>
              <a:buNone/>
            </a:pPr>
            <a:fld id="{356D31D8-1642-434C-9CA2-FE2D62C1181D}" type="slidenum">
              <a:rPr lang="el-GR" altLang="el-GR" sz="1600" b="1">
                <a:solidFill>
                  <a:srgbClr val="A50021"/>
                </a:solidFill>
                <a:latin typeface="Arial" panose="020B0604020202020204" pitchFamily="34" charset="0"/>
              </a:rPr>
              <a:pPr algn="l" eaLnBrk="1" hangingPunct="1">
                <a:spcBef>
                  <a:spcPct val="0"/>
                </a:spcBef>
                <a:spcAft>
                  <a:spcPct val="0"/>
                </a:spcAft>
                <a:buClrTx/>
                <a:buSzTx/>
                <a:buFontTx/>
                <a:buNone/>
              </a:pPr>
              <a:t>1</a:t>
            </a:fld>
            <a:endParaRPr lang="el-GR" altLang="el-GR" sz="1600" b="1">
              <a:solidFill>
                <a:srgbClr val="A50021"/>
              </a:solidFill>
              <a:latin typeface="Arial" panose="020B0604020202020204" pitchFamily="34" charset="0"/>
            </a:endParaRPr>
          </a:p>
        </p:txBody>
      </p:sp>
      <p:sp>
        <p:nvSpPr>
          <p:cNvPr id="5125" name="AutoShape 2">
            <a:extLst>
              <a:ext uri="{FF2B5EF4-FFF2-40B4-BE49-F238E27FC236}">
                <a16:creationId xmlns:a16="http://schemas.microsoft.com/office/drawing/2014/main" id="{66EBF278-4728-4AB2-A7C6-6A00CA9F9546}"/>
              </a:ext>
            </a:extLst>
          </p:cNvPr>
          <p:cNvSpPr>
            <a:spLocks noChangeArrowheads="1"/>
          </p:cNvSpPr>
          <p:nvPr/>
        </p:nvSpPr>
        <p:spPr bwMode="auto">
          <a:xfrm>
            <a:off x="250825" y="333375"/>
            <a:ext cx="8713788" cy="5545138"/>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lnSpc>
                <a:spcPct val="90000"/>
              </a:lnSpc>
              <a:spcBef>
                <a:spcPct val="0"/>
              </a:spcBef>
              <a:spcAft>
                <a:spcPct val="0"/>
              </a:spcAft>
              <a:buClrTx/>
              <a:buSzTx/>
              <a:buFontTx/>
              <a:buNone/>
            </a:pPr>
            <a:br>
              <a:rPr lang="el-GR" altLang="el-GR" sz="3200" b="1" dirty="0">
                <a:solidFill>
                  <a:srgbClr val="990000"/>
                </a:solidFill>
              </a:rPr>
            </a:br>
            <a:r>
              <a:rPr lang="en-US" altLang="el-GR" sz="3200" b="1" dirty="0">
                <a:solidFill>
                  <a:srgbClr val="990000"/>
                </a:solidFill>
              </a:rPr>
              <a:t>Metastability &amp; Synchronizers</a:t>
            </a:r>
            <a:endParaRPr lang="el-GR" altLang="el-GR" sz="3200" dirty="0">
              <a:solidFill>
                <a:srgbClr val="99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CDACF52-49C8-46A2-BAF3-AE90B68DA72F}"/>
              </a:ext>
            </a:extLst>
          </p:cNvPr>
          <p:cNvSpPr>
            <a:spLocks noGrp="1" noChangeArrowheads="1"/>
          </p:cNvSpPr>
          <p:nvPr>
            <p:ph type="title"/>
          </p:nvPr>
        </p:nvSpPr>
        <p:spPr/>
        <p:txBody>
          <a:bodyPr/>
          <a:lstStyle/>
          <a:p>
            <a:r>
              <a:rPr lang="en-US" altLang="en-US"/>
              <a:t>How often metastability occurs ?? (2/2)</a:t>
            </a:r>
            <a:endParaRPr lang="el-GR" altLang="en-US"/>
          </a:p>
        </p:txBody>
      </p:sp>
      <p:sp>
        <p:nvSpPr>
          <p:cNvPr id="3" name="Content Placeholder 2">
            <a:extLst>
              <a:ext uri="{FF2B5EF4-FFF2-40B4-BE49-F238E27FC236}">
                <a16:creationId xmlns:a16="http://schemas.microsoft.com/office/drawing/2014/main" id="{C1A771DE-E83B-4544-8F98-1294C44C3A29}"/>
              </a:ext>
            </a:extLst>
          </p:cNvPr>
          <p:cNvSpPr>
            <a:spLocks noGrp="1"/>
          </p:cNvSpPr>
          <p:nvPr>
            <p:ph idx="1"/>
          </p:nvPr>
        </p:nvSpPr>
        <p:spPr>
          <a:xfrm>
            <a:off x="323850" y="836613"/>
            <a:ext cx="8496300" cy="5249862"/>
          </a:xfrm>
        </p:spPr>
        <p:txBody>
          <a:bodyPr/>
          <a:lstStyle/>
          <a:p>
            <a:pPr marL="180975" indent="0">
              <a:buFont typeface="Wingdings" panose="05000000000000000000" pitchFamily="2" charset="2"/>
              <a:buNone/>
              <a:defRPr/>
            </a:pPr>
            <a:r>
              <a:rPr lang="en-US" dirty="0"/>
              <a:t> </a:t>
            </a:r>
          </a:p>
          <a:p>
            <a:pPr>
              <a:defRPr/>
            </a:pPr>
            <a:r>
              <a:rPr lang="en-US" dirty="0"/>
              <a:t> Assume F</a:t>
            </a:r>
            <a:r>
              <a:rPr lang="en-US" baseline="-25000" dirty="0"/>
              <a:t>C </a:t>
            </a:r>
            <a:r>
              <a:rPr lang="en-US" dirty="0"/>
              <a:t>= 1GHz, F</a:t>
            </a:r>
            <a:r>
              <a:rPr lang="en-US" baseline="-25000" dirty="0"/>
              <a:t>D</a:t>
            </a:r>
            <a:r>
              <a:rPr lang="en-US" dirty="0"/>
              <a:t> = 100MHz, and T</a:t>
            </a:r>
            <a:r>
              <a:rPr lang="en-US" baseline="-25000" dirty="0"/>
              <a:t>W</a:t>
            </a:r>
            <a:r>
              <a:rPr lang="en-US" dirty="0"/>
              <a:t> = 20ps</a:t>
            </a:r>
          </a:p>
          <a:p>
            <a:pPr marL="180975" indent="0">
              <a:buFont typeface="Wingdings" panose="05000000000000000000" pitchFamily="2" charset="2"/>
              <a:buNone/>
              <a:defRPr/>
            </a:pPr>
            <a:r>
              <a:rPr lang="en-US" dirty="0"/>
              <a:t> </a:t>
            </a:r>
          </a:p>
          <a:p>
            <a:pPr>
              <a:defRPr/>
            </a:pPr>
            <a:r>
              <a:rPr lang="en-US" dirty="0"/>
              <a:t> Then, </a:t>
            </a:r>
            <a:r>
              <a:rPr lang="en-US" b="1" dirty="0">
                <a:solidFill>
                  <a:srgbClr val="C00000"/>
                </a:solidFill>
              </a:rPr>
              <a:t>Rate = F</a:t>
            </a:r>
            <a:r>
              <a:rPr lang="en-US" b="1" baseline="-25000" dirty="0">
                <a:solidFill>
                  <a:srgbClr val="C00000"/>
                </a:solidFill>
              </a:rPr>
              <a:t>D </a:t>
            </a:r>
            <a:r>
              <a:rPr lang="en-US" b="1" dirty="0">
                <a:solidFill>
                  <a:srgbClr val="C00000"/>
                </a:solidFill>
              </a:rPr>
              <a:t>F</a:t>
            </a:r>
            <a:r>
              <a:rPr lang="en-US" b="1" baseline="-25000" dirty="0">
                <a:solidFill>
                  <a:srgbClr val="C00000"/>
                </a:solidFill>
              </a:rPr>
              <a:t>C </a:t>
            </a:r>
            <a:r>
              <a:rPr lang="en-US" b="1" dirty="0">
                <a:solidFill>
                  <a:srgbClr val="C00000"/>
                </a:solidFill>
              </a:rPr>
              <a:t>T</a:t>
            </a:r>
            <a:r>
              <a:rPr lang="en-US" b="1" baseline="-25000" dirty="0">
                <a:solidFill>
                  <a:srgbClr val="C00000"/>
                </a:solidFill>
              </a:rPr>
              <a:t>W</a:t>
            </a:r>
            <a:r>
              <a:rPr lang="en-US" b="1" dirty="0">
                <a:solidFill>
                  <a:srgbClr val="C00000"/>
                </a:solidFill>
              </a:rPr>
              <a:t> = 2x10</a:t>
            </a:r>
            <a:r>
              <a:rPr lang="en-US" b="1" baseline="30000" dirty="0">
                <a:solidFill>
                  <a:srgbClr val="C00000"/>
                </a:solidFill>
              </a:rPr>
              <a:t>6</a:t>
            </a:r>
            <a:r>
              <a:rPr lang="en-US" b="1" dirty="0">
                <a:solidFill>
                  <a:srgbClr val="C00000"/>
                </a:solidFill>
              </a:rPr>
              <a:t> times/sec</a:t>
            </a:r>
          </a:p>
          <a:p>
            <a:pPr marL="180975" indent="0">
              <a:buFont typeface="Wingdings" panose="05000000000000000000" pitchFamily="2" charset="2"/>
              <a:buNone/>
              <a:defRPr/>
            </a:pPr>
            <a:r>
              <a:rPr lang="en-US" dirty="0"/>
              <a:t> </a:t>
            </a:r>
          </a:p>
          <a:p>
            <a:pPr>
              <a:defRPr/>
            </a:pPr>
            <a:r>
              <a:rPr lang="en-US" dirty="0">
                <a:solidFill>
                  <a:srgbClr val="990000"/>
                </a:solidFill>
              </a:rPr>
              <a:t> </a:t>
            </a:r>
            <a:r>
              <a:rPr lang="en-US" dirty="0"/>
              <a:t>The latch enters to metastability very often</a:t>
            </a:r>
          </a:p>
          <a:p>
            <a:pPr>
              <a:defRPr/>
            </a:pPr>
            <a:endParaRPr lang="en-US" dirty="0"/>
          </a:p>
          <a:p>
            <a:pPr>
              <a:defRPr/>
            </a:pPr>
            <a:r>
              <a:rPr lang="en-US" dirty="0">
                <a:solidFill>
                  <a:srgbClr val="A50021"/>
                </a:solidFill>
              </a:rPr>
              <a:t> </a:t>
            </a:r>
            <a:r>
              <a:rPr lang="en-US" dirty="0">
                <a:solidFill>
                  <a:srgbClr val="C00000"/>
                </a:solidFill>
              </a:rPr>
              <a:t>Metastability exists in real world, we must learn to live with it</a:t>
            </a:r>
          </a:p>
          <a:p>
            <a:pPr>
              <a:defRPr/>
            </a:pPr>
            <a:endParaRPr lang="el-GR" dirty="0"/>
          </a:p>
        </p:txBody>
      </p:sp>
      <p:sp>
        <p:nvSpPr>
          <p:cNvPr id="14340" name="Footer Placeholder 3">
            <a:extLst>
              <a:ext uri="{FF2B5EF4-FFF2-40B4-BE49-F238E27FC236}">
                <a16:creationId xmlns:a16="http://schemas.microsoft.com/office/drawing/2014/main" id="{7294B65D-C531-4D29-8454-2E873CE9E4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4341" name="Slide Number Placeholder 4">
            <a:extLst>
              <a:ext uri="{FF2B5EF4-FFF2-40B4-BE49-F238E27FC236}">
                <a16:creationId xmlns:a16="http://schemas.microsoft.com/office/drawing/2014/main" id="{D561FC09-16FA-4F5B-ACC9-21AA7F3FE4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B046B058-8F8D-42FB-8219-EC6A50FC4728}"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10</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6675-7B2E-409D-A3BB-0E9C601B3ABE}"/>
              </a:ext>
            </a:extLst>
          </p:cNvPr>
          <p:cNvSpPr>
            <a:spLocks noGrp="1"/>
          </p:cNvSpPr>
          <p:nvPr>
            <p:ph type="title"/>
          </p:nvPr>
        </p:nvSpPr>
        <p:spPr/>
        <p:txBody>
          <a:bodyPr/>
          <a:lstStyle/>
          <a:p>
            <a:r>
              <a:rPr lang="en-US" altLang="en-US" dirty="0">
                <a:solidFill>
                  <a:srgbClr val="C00000"/>
                </a:solidFill>
              </a:rPr>
              <a:t>How fast does the latch exit from metastability?? </a:t>
            </a:r>
            <a:r>
              <a:rPr lang="el-GR" altLang="en-US" dirty="0">
                <a:solidFill>
                  <a:srgbClr val="C00000"/>
                </a:solidFill>
              </a:rPr>
              <a:t>(</a:t>
            </a:r>
            <a:r>
              <a:rPr lang="en-GB" altLang="en-US" dirty="0">
                <a:solidFill>
                  <a:srgbClr val="C00000"/>
                </a:solidFill>
              </a:rPr>
              <a:t>1</a:t>
            </a:r>
            <a:r>
              <a:rPr lang="el-GR" altLang="en-US" dirty="0">
                <a:solidFill>
                  <a:srgbClr val="C00000"/>
                </a:solidFill>
              </a:rPr>
              <a:t>/</a:t>
            </a:r>
            <a:r>
              <a:rPr lang="en-GB" altLang="en-US" dirty="0">
                <a:solidFill>
                  <a:srgbClr val="C00000"/>
                </a:solidFill>
              </a:rPr>
              <a:t>3</a:t>
            </a:r>
            <a:r>
              <a:rPr lang="el-GR" altLang="en-US" dirty="0">
                <a:solidFill>
                  <a:srgbClr val="C00000"/>
                </a:solidFill>
              </a:rPr>
              <a:t>)</a:t>
            </a:r>
            <a:r>
              <a:rPr lang="en-US" altLang="en-US" dirty="0">
                <a:solidFill>
                  <a:srgbClr val="C00000"/>
                </a:solidFill>
              </a:rPr>
              <a:t> </a:t>
            </a:r>
            <a:endParaRPr lang="en-US" dirty="0">
              <a:solidFill>
                <a:srgbClr val="C00000"/>
              </a:solidFill>
            </a:endParaRPr>
          </a:p>
        </p:txBody>
      </p:sp>
      <p:sp>
        <p:nvSpPr>
          <p:cNvPr id="3" name="Text Placeholder 2">
            <a:extLst>
              <a:ext uri="{FF2B5EF4-FFF2-40B4-BE49-F238E27FC236}">
                <a16:creationId xmlns:a16="http://schemas.microsoft.com/office/drawing/2014/main" id="{2C38C77F-5D15-4970-A62E-8C356DDA9EEE}"/>
              </a:ext>
            </a:extLst>
          </p:cNvPr>
          <p:cNvSpPr>
            <a:spLocks noGrp="1"/>
          </p:cNvSpPr>
          <p:nvPr>
            <p:ph type="body" sz="half" idx="1"/>
          </p:nvPr>
        </p:nvSpPr>
        <p:spPr>
          <a:xfrm>
            <a:off x="179512" y="836613"/>
            <a:ext cx="5400600" cy="5249862"/>
          </a:xfrm>
        </p:spPr>
        <p:txBody>
          <a:bodyPr/>
          <a:lstStyle/>
          <a:p>
            <a:pPr>
              <a:defRPr/>
            </a:pPr>
            <a:r>
              <a:rPr lang="en-US" dirty="0"/>
              <a:t> In metastability, the two inverters operate at the linear region </a:t>
            </a:r>
          </a:p>
          <a:p>
            <a:pPr lvl="1">
              <a:defRPr/>
            </a:pPr>
            <a:r>
              <a:rPr lang="en-US" dirty="0"/>
              <a:t>Using small-signal analysis, they can be modeled as negative amplifiers</a:t>
            </a:r>
          </a:p>
          <a:p>
            <a:pPr lvl="1">
              <a:defRPr/>
            </a:pPr>
            <a:r>
              <a:rPr lang="en-US" dirty="0"/>
              <a:t>Each inverter drives, through its output resistance R, a capacitive load C </a:t>
            </a:r>
          </a:p>
          <a:p>
            <a:pPr marL="180975" indent="0">
              <a:buNone/>
              <a:defRPr/>
            </a:pPr>
            <a:r>
              <a:rPr lang="en-US" sz="1200" dirty="0"/>
              <a:t> </a:t>
            </a:r>
          </a:p>
          <a:p>
            <a:pPr>
              <a:defRPr/>
            </a:pPr>
            <a:r>
              <a:rPr lang="en-US" b="1" dirty="0"/>
              <a:t> </a:t>
            </a:r>
            <a:r>
              <a:rPr lang="en-US" dirty="0"/>
              <a:t>Typically, </a:t>
            </a:r>
            <a:r>
              <a:rPr lang="en-US" dirty="0">
                <a:solidFill>
                  <a:srgbClr val="C00000"/>
                </a:solidFill>
              </a:rPr>
              <a:t>the master latch becomes metastable</a:t>
            </a:r>
            <a:r>
              <a:rPr lang="en-US" dirty="0">
                <a:solidFill>
                  <a:srgbClr val="990000"/>
                </a:solidFill>
              </a:rPr>
              <a:t> </a:t>
            </a:r>
            <a:r>
              <a:rPr lang="en-US" dirty="0"/>
              <a:t>and</a:t>
            </a:r>
            <a:r>
              <a:rPr lang="en-US" dirty="0">
                <a:solidFill>
                  <a:srgbClr val="990000"/>
                </a:solidFill>
              </a:rPr>
              <a:t> </a:t>
            </a:r>
            <a:r>
              <a:rPr lang="en-US" dirty="0">
                <a:solidFill>
                  <a:srgbClr val="C00000"/>
                </a:solidFill>
              </a:rPr>
              <a:t>resolves before the second phase of the clock cycle</a:t>
            </a:r>
          </a:p>
          <a:p>
            <a:pPr>
              <a:defRPr/>
            </a:pPr>
            <a:endParaRPr lang="en-US" sz="1200" dirty="0"/>
          </a:p>
          <a:p>
            <a:pPr>
              <a:defRPr/>
            </a:pPr>
            <a:r>
              <a:rPr lang="en-US" dirty="0">
                <a:solidFill>
                  <a:srgbClr val="C00000"/>
                </a:solidFill>
              </a:rPr>
              <a:t> In rare cases</a:t>
            </a:r>
            <a:r>
              <a:rPr lang="en-US" dirty="0"/>
              <a:t>, when the master latch resolves precisely half a cycle after the onset of metastability, </a:t>
            </a:r>
            <a:r>
              <a:rPr lang="en-US" dirty="0">
                <a:solidFill>
                  <a:srgbClr val="C00000"/>
                </a:solidFill>
              </a:rPr>
              <a:t>the slave latch could enter metastability</a:t>
            </a:r>
            <a:endParaRPr lang="el-GR" dirty="0">
              <a:solidFill>
                <a:srgbClr val="C00000"/>
              </a:solidFill>
            </a:endParaRPr>
          </a:p>
          <a:p>
            <a:endParaRPr lang="en-US" dirty="0"/>
          </a:p>
        </p:txBody>
      </p:sp>
      <p:sp>
        <p:nvSpPr>
          <p:cNvPr id="6" name="Footer Placeholder 5">
            <a:extLst>
              <a:ext uri="{FF2B5EF4-FFF2-40B4-BE49-F238E27FC236}">
                <a16:creationId xmlns:a16="http://schemas.microsoft.com/office/drawing/2014/main" id="{5D2F864F-B571-45E0-BA38-7C35F1FAE09D}"/>
              </a:ext>
            </a:extLst>
          </p:cNvPr>
          <p:cNvSpPr>
            <a:spLocks noGrp="1"/>
          </p:cNvSpPr>
          <p:nvPr>
            <p:ph type="ftr" sz="quarter" idx="10"/>
          </p:nvPr>
        </p:nvSpPr>
        <p:spPr/>
        <p:txBody>
          <a:bodyPr/>
          <a:lstStyle/>
          <a:p>
            <a:pPr>
              <a:defRPr/>
            </a:pPr>
            <a:r>
              <a:rPr lang="en-US"/>
              <a:t>VLSI – II 			    </a:t>
            </a:r>
            <a:r>
              <a:rPr lang="el-GR"/>
              <a:t>				</a:t>
            </a:r>
            <a:r>
              <a:rPr lang="en-US"/>
              <a:t>	</a:t>
            </a:r>
            <a:endParaRPr lang="el-GR"/>
          </a:p>
        </p:txBody>
      </p:sp>
      <p:sp>
        <p:nvSpPr>
          <p:cNvPr id="7" name="Slide Number Placeholder 6">
            <a:extLst>
              <a:ext uri="{FF2B5EF4-FFF2-40B4-BE49-F238E27FC236}">
                <a16:creationId xmlns:a16="http://schemas.microsoft.com/office/drawing/2014/main" id="{87AA878F-D360-483D-B3E1-7710A3D32342}"/>
              </a:ext>
            </a:extLst>
          </p:cNvPr>
          <p:cNvSpPr>
            <a:spLocks noGrp="1"/>
          </p:cNvSpPr>
          <p:nvPr>
            <p:ph type="sldNum" sz="quarter" idx="11"/>
          </p:nvPr>
        </p:nvSpPr>
        <p:spPr/>
        <p:txBody>
          <a:bodyPr/>
          <a:lstStyle/>
          <a:p>
            <a:pPr>
              <a:defRPr/>
            </a:pPr>
            <a:fld id="{CB10715F-7240-41FF-81A7-A5F152DC2129}" type="slidenum">
              <a:rPr lang="el-GR" altLang="en-US" smtClean="0"/>
              <a:pPr>
                <a:defRPr/>
              </a:pPr>
              <a:t>11</a:t>
            </a:fld>
            <a:endParaRPr lang="el-GR" altLang="en-US"/>
          </a:p>
        </p:txBody>
      </p:sp>
      <p:pic>
        <p:nvPicPr>
          <p:cNvPr id="8" name="Picture 2">
            <a:extLst>
              <a:ext uri="{FF2B5EF4-FFF2-40B4-BE49-F238E27FC236}">
                <a16:creationId xmlns:a16="http://schemas.microsoft.com/office/drawing/2014/main" id="{51D6F79E-2310-4AA0-AED5-8BF616711CFF}"/>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288612" y="3599644"/>
            <a:ext cx="2531538" cy="2549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4173D025-BAB3-436D-97C5-2BC89914522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57941" y="1112044"/>
            <a:ext cx="3096022" cy="2076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889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7609069-1632-4507-BA93-32FD87FC71DC}"/>
              </a:ext>
            </a:extLst>
          </p:cNvPr>
          <p:cNvSpPr>
            <a:spLocks noGrp="1" noChangeArrowheads="1"/>
          </p:cNvSpPr>
          <p:nvPr>
            <p:ph type="title"/>
          </p:nvPr>
        </p:nvSpPr>
        <p:spPr/>
        <p:txBody>
          <a:bodyPr/>
          <a:lstStyle/>
          <a:p>
            <a:r>
              <a:rPr lang="en-US" altLang="en-US"/>
              <a:t>How fast does the latch exit from metastability??</a:t>
            </a:r>
            <a:r>
              <a:rPr lang="el-GR" altLang="en-US"/>
              <a:t> (</a:t>
            </a:r>
            <a:r>
              <a:rPr lang="en-GB" altLang="en-US"/>
              <a:t>2</a:t>
            </a:r>
            <a:r>
              <a:rPr lang="el-GR" altLang="en-US"/>
              <a:t>/</a:t>
            </a:r>
            <a:r>
              <a:rPr lang="en-GB" altLang="en-US"/>
              <a:t>3</a:t>
            </a:r>
            <a:r>
              <a:rPr lang="el-GR" altLang="en-US"/>
              <a:t>)</a:t>
            </a:r>
            <a:r>
              <a:rPr lang="en-US" altLang="en-US"/>
              <a:t> </a:t>
            </a:r>
            <a:endParaRPr lang="el-GR" altLang="en-US"/>
          </a:p>
        </p:txBody>
      </p:sp>
      <p:sp>
        <p:nvSpPr>
          <p:cNvPr id="14339" name="Content Placeholder 5">
            <a:extLst>
              <a:ext uri="{FF2B5EF4-FFF2-40B4-BE49-F238E27FC236}">
                <a16:creationId xmlns:a16="http://schemas.microsoft.com/office/drawing/2014/main" id="{227387DB-7D6E-4C62-B80D-BABCAB9F8D3E}"/>
              </a:ext>
            </a:extLst>
          </p:cNvPr>
          <p:cNvSpPr>
            <a:spLocks noGrp="1" noChangeArrowheads="1"/>
          </p:cNvSpPr>
          <p:nvPr>
            <p:ph sz="half" idx="1"/>
          </p:nvPr>
        </p:nvSpPr>
        <p:spPr>
          <a:xfrm>
            <a:off x="250825" y="836613"/>
            <a:ext cx="6265863" cy="5249862"/>
          </a:xfrm>
        </p:spPr>
        <p:txBody>
          <a:bodyPr/>
          <a:lstStyle/>
          <a:p>
            <a:r>
              <a:rPr lang="en-US" altLang="en-US" sz="2200" dirty="0"/>
              <a:t> The circuit’s behavior is described by a set of first–order differential equations</a:t>
            </a:r>
          </a:p>
          <a:p>
            <a:r>
              <a:rPr lang="en-US" altLang="en-US" sz="2200" dirty="0"/>
              <a:t> We </a:t>
            </a:r>
            <a:r>
              <a:rPr lang="it-IT" altLang="en-US" sz="2200" dirty="0"/>
              <a:t>define </a:t>
            </a:r>
            <a:r>
              <a:rPr lang="it-IT" altLang="en-US" sz="2200" b="1" dirty="0"/>
              <a:t>V= V</a:t>
            </a:r>
            <a:r>
              <a:rPr lang="it-IT" altLang="en-US" sz="2200" b="1" baseline="-25000" dirty="0"/>
              <a:t>A</a:t>
            </a:r>
            <a:r>
              <a:rPr lang="it-IT" altLang="en-US" sz="2200" b="1" dirty="0"/>
              <a:t>–V</a:t>
            </a:r>
            <a:r>
              <a:rPr lang="it-IT" altLang="en-US" sz="2200" b="1" baseline="-25000" dirty="0"/>
              <a:t>B</a:t>
            </a:r>
            <a:r>
              <a:rPr lang="it-IT" altLang="en-US" sz="2200" b="1" dirty="0"/>
              <a:t>  </a:t>
            </a:r>
            <a:r>
              <a:rPr lang="it-IT" altLang="en-US" sz="2200" dirty="0"/>
              <a:t>and </a:t>
            </a:r>
            <a:r>
              <a:rPr lang="el-GR" altLang="en-US" sz="2200" b="1" dirty="0"/>
              <a:t>τ</a:t>
            </a:r>
            <a:r>
              <a:rPr lang="en-US" altLang="en-US" sz="2200" b="1" dirty="0"/>
              <a:t> = (RC)/(A-1)</a:t>
            </a:r>
          </a:p>
          <a:p>
            <a:r>
              <a:rPr lang="en-US" altLang="en-US" sz="2200" dirty="0"/>
              <a:t> The solution is </a:t>
            </a:r>
            <a:r>
              <a:rPr lang="en-US" altLang="en-US" sz="2200" dirty="0">
                <a:solidFill>
                  <a:srgbClr val="C00000"/>
                </a:solidFill>
              </a:rPr>
              <a:t>V = Ke</a:t>
            </a:r>
            <a:r>
              <a:rPr lang="en-US" altLang="en-US" sz="2200" baseline="30000" dirty="0">
                <a:solidFill>
                  <a:srgbClr val="C00000"/>
                </a:solidFill>
              </a:rPr>
              <a:t>t/</a:t>
            </a:r>
            <a:r>
              <a:rPr lang="el-GR" altLang="en-US" sz="2200" baseline="30000" dirty="0">
                <a:solidFill>
                  <a:srgbClr val="C00000"/>
                </a:solidFill>
              </a:rPr>
              <a:t>τ</a:t>
            </a:r>
            <a:endParaRPr lang="en-US" altLang="en-US" sz="2200" baseline="30000" dirty="0">
              <a:solidFill>
                <a:srgbClr val="C00000"/>
              </a:solidFill>
            </a:endParaRPr>
          </a:p>
          <a:p>
            <a:pPr lvl="1"/>
            <a:r>
              <a:rPr lang="en-US" altLang="en-US" sz="2000" dirty="0"/>
              <a:t>Higher capacitive load and lower inverter gain impede the resolution of metastability</a:t>
            </a:r>
          </a:p>
          <a:p>
            <a:pPr lvl="1"/>
            <a:r>
              <a:rPr lang="en-US" altLang="en-US" sz="2000" dirty="0"/>
              <a:t>The latch is exponentially sensitive to capacitance </a:t>
            </a:r>
            <a:endParaRPr lang="el-GR" altLang="en-US" sz="2000" dirty="0"/>
          </a:p>
          <a:p>
            <a:pPr lvl="1"/>
            <a:r>
              <a:rPr lang="en-US" altLang="en-US" sz="2000" dirty="0"/>
              <a:t>Different latch circuits often differ mainly on the capacitive load they have to drive</a:t>
            </a:r>
          </a:p>
          <a:p>
            <a:r>
              <a:rPr lang="en-US" altLang="en-US" sz="2200" dirty="0"/>
              <a:t> In the past, </a:t>
            </a:r>
            <a:r>
              <a:rPr lang="el-GR" altLang="en-US" sz="2200" dirty="0">
                <a:solidFill>
                  <a:srgbClr val="C00000"/>
                </a:solidFill>
              </a:rPr>
              <a:t>τ</a:t>
            </a:r>
            <a:r>
              <a:rPr lang="en-US" altLang="en-US" sz="2200" dirty="0">
                <a:solidFill>
                  <a:srgbClr val="C00000"/>
                </a:solidFill>
              </a:rPr>
              <a:t> was shown to scale with technology scaling</a:t>
            </a:r>
          </a:p>
          <a:p>
            <a:r>
              <a:rPr lang="en-US" altLang="en-US" sz="2200" dirty="0"/>
              <a:t> But new evidence has recently emerged indicating</a:t>
            </a:r>
            <a:r>
              <a:rPr lang="el-GR" altLang="en-US" sz="2200" dirty="0"/>
              <a:t> </a:t>
            </a:r>
            <a:r>
              <a:rPr lang="en-US" altLang="en-US" sz="2200" dirty="0"/>
              <a:t>that in future technologies </a:t>
            </a:r>
            <a:r>
              <a:rPr lang="el-GR" altLang="en-US" sz="2200" dirty="0">
                <a:solidFill>
                  <a:srgbClr val="C00000"/>
                </a:solidFill>
              </a:rPr>
              <a:t>τ</a:t>
            </a:r>
            <a:r>
              <a:rPr lang="en-US" altLang="en-US" sz="2200" dirty="0">
                <a:solidFill>
                  <a:srgbClr val="C00000"/>
                </a:solidFill>
              </a:rPr>
              <a:t> may deteriorate rather</a:t>
            </a:r>
            <a:r>
              <a:rPr lang="el-GR" altLang="en-US" sz="2200" dirty="0">
                <a:solidFill>
                  <a:srgbClr val="C00000"/>
                </a:solidFill>
              </a:rPr>
              <a:t> </a:t>
            </a:r>
            <a:r>
              <a:rPr lang="en-US" altLang="en-US" sz="2200" dirty="0">
                <a:solidFill>
                  <a:srgbClr val="C00000"/>
                </a:solidFill>
              </a:rPr>
              <a:t>than improve</a:t>
            </a:r>
          </a:p>
          <a:p>
            <a:endParaRPr lang="el-GR" altLang="en-US" sz="2200" baseline="30000" dirty="0"/>
          </a:p>
        </p:txBody>
      </p:sp>
      <p:sp>
        <p:nvSpPr>
          <p:cNvPr id="16388" name="Footer Placeholder 3">
            <a:extLst>
              <a:ext uri="{FF2B5EF4-FFF2-40B4-BE49-F238E27FC236}">
                <a16:creationId xmlns:a16="http://schemas.microsoft.com/office/drawing/2014/main" id="{7310AAEC-5CB2-49B9-839B-F1B5474DD55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6389" name="Slide Number Placeholder 4">
            <a:extLst>
              <a:ext uri="{FF2B5EF4-FFF2-40B4-BE49-F238E27FC236}">
                <a16:creationId xmlns:a16="http://schemas.microsoft.com/office/drawing/2014/main" id="{0054792E-F54B-4FCF-997C-BCFDE4EDD5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5F513DA-3BC4-4E64-831C-6ABE93D248FB}"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12</a:t>
            </a:fld>
            <a:endParaRPr lang="el-GR" altLang="en-US" sz="1600">
              <a:solidFill>
                <a:srgbClr val="A50021"/>
              </a:solidFill>
              <a:latin typeface="Arial" panose="020B0604020202020204" pitchFamily="34" charset="0"/>
            </a:endParaRPr>
          </a:p>
        </p:txBody>
      </p:sp>
      <p:pic>
        <p:nvPicPr>
          <p:cNvPr id="14342" name="Picture 2">
            <a:extLst>
              <a:ext uri="{FF2B5EF4-FFF2-40B4-BE49-F238E27FC236}">
                <a16:creationId xmlns:a16="http://schemas.microsoft.com/office/drawing/2014/main" id="{379D859B-1A61-4061-80EA-F9415C2670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11938" y="1628775"/>
            <a:ext cx="2503487" cy="2520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41860D5-6854-4B00-BE12-E3E5DFE688DC}"/>
              </a:ext>
            </a:extLst>
          </p:cNvPr>
          <p:cNvSpPr>
            <a:spLocks noGrp="1" noChangeArrowheads="1"/>
          </p:cNvSpPr>
          <p:nvPr>
            <p:ph type="title"/>
          </p:nvPr>
        </p:nvSpPr>
        <p:spPr/>
        <p:txBody>
          <a:bodyPr/>
          <a:lstStyle/>
          <a:p>
            <a:r>
              <a:rPr lang="en-US" altLang="en-US"/>
              <a:t>How fast does the latch exit from metastability??</a:t>
            </a:r>
            <a:r>
              <a:rPr lang="el-GR" altLang="en-US"/>
              <a:t> (</a:t>
            </a:r>
            <a:r>
              <a:rPr lang="en-GB" altLang="en-US"/>
              <a:t>3</a:t>
            </a:r>
            <a:r>
              <a:rPr lang="el-GR" altLang="en-US"/>
              <a:t>/</a:t>
            </a:r>
            <a:r>
              <a:rPr lang="en-GB" altLang="en-US"/>
              <a:t>3</a:t>
            </a:r>
            <a:r>
              <a:rPr lang="el-GR" altLang="en-US"/>
              <a:t>)</a:t>
            </a:r>
            <a:r>
              <a:rPr lang="en-US" altLang="en-US"/>
              <a:t> </a:t>
            </a:r>
            <a:endParaRPr lang="el-GR" altLang="en-US"/>
          </a:p>
        </p:txBody>
      </p:sp>
      <p:sp>
        <p:nvSpPr>
          <p:cNvPr id="3" name="Content Placeholder 2">
            <a:extLst>
              <a:ext uri="{FF2B5EF4-FFF2-40B4-BE49-F238E27FC236}">
                <a16:creationId xmlns:a16="http://schemas.microsoft.com/office/drawing/2014/main" id="{0AA18285-518B-4C6F-ACBB-633DEA61D654}"/>
              </a:ext>
            </a:extLst>
          </p:cNvPr>
          <p:cNvSpPr>
            <a:spLocks noGrp="1"/>
          </p:cNvSpPr>
          <p:nvPr>
            <p:ph idx="1"/>
          </p:nvPr>
        </p:nvSpPr>
        <p:spPr>
          <a:xfrm>
            <a:off x="250825" y="1052735"/>
            <a:ext cx="8569325" cy="5033739"/>
          </a:xfrm>
        </p:spPr>
        <p:txBody>
          <a:bodyPr/>
          <a:lstStyle/>
          <a:p>
            <a:pPr>
              <a:defRPr/>
            </a:pPr>
            <a:r>
              <a:rPr lang="el-GR" dirty="0"/>
              <a:t> </a:t>
            </a:r>
            <a:r>
              <a:rPr lang="en-US" dirty="0"/>
              <a:t> Probabilistic analysis shows that if a latch is metastable at t=0, </a:t>
            </a:r>
            <a:r>
              <a:rPr lang="en-US" b="1" dirty="0"/>
              <a:t>the probability it will remain metastable at t</a:t>
            </a:r>
            <a:r>
              <a:rPr lang="en-US" b="1" baseline="-25000" dirty="0"/>
              <a:t> </a:t>
            </a:r>
            <a:r>
              <a:rPr lang="en-US" b="1" dirty="0"/>
              <a:t>&gt;</a:t>
            </a:r>
            <a:r>
              <a:rPr lang="en-US" b="1" baseline="-25000" dirty="0"/>
              <a:t> </a:t>
            </a:r>
            <a:r>
              <a:rPr lang="en-US" b="1" dirty="0"/>
              <a:t>0 is e</a:t>
            </a:r>
            <a:r>
              <a:rPr lang="en-US" b="1" baseline="30000" dirty="0"/>
              <a:t>t/</a:t>
            </a:r>
            <a:r>
              <a:rPr lang="el-GR" b="1" baseline="30000" dirty="0"/>
              <a:t>τ</a:t>
            </a:r>
            <a:r>
              <a:rPr lang="en-GB" baseline="30000" dirty="0">
                <a:solidFill>
                  <a:srgbClr val="990000"/>
                </a:solidFill>
              </a:rPr>
              <a:t> </a:t>
            </a:r>
            <a:r>
              <a:rPr lang="en-US" dirty="0"/>
              <a:t>; </a:t>
            </a:r>
            <a:r>
              <a:rPr lang="en-US" dirty="0">
                <a:solidFill>
                  <a:srgbClr val="C00000"/>
                </a:solidFill>
              </a:rPr>
              <a:t>it  diminishes</a:t>
            </a:r>
            <a:r>
              <a:rPr lang="el-GR" dirty="0">
                <a:solidFill>
                  <a:srgbClr val="C00000"/>
                </a:solidFill>
              </a:rPr>
              <a:t> </a:t>
            </a:r>
            <a:r>
              <a:rPr lang="en-US" dirty="0">
                <a:solidFill>
                  <a:srgbClr val="C00000"/>
                </a:solidFill>
              </a:rPr>
              <a:t>exponentially fast</a:t>
            </a:r>
          </a:p>
          <a:p>
            <a:pPr marL="180975" indent="0">
              <a:buFont typeface="Wingdings" panose="05000000000000000000" pitchFamily="2" charset="2"/>
              <a:buNone/>
              <a:defRPr/>
            </a:pPr>
            <a:r>
              <a:rPr lang="en-US" dirty="0"/>
              <a:t> </a:t>
            </a:r>
            <a:endParaRPr lang="el-GR" dirty="0"/>
          </a:p>
          <a:p>
            <a:pPr>
              <a:defRPr/>
            </a:pPr>
            <a:r>
              <a:rPr lang="en-US" dirty="0"/>
              <a:t> In other words, </a:t>
            </a:r>
            <a:r>
              <a:rPr lang="en-US" b="1" dirty="0"/>
              <a:t>even if the latch</a:t>
            </a:r>
            <a:r>
              <a:rPr lang="el-GR" b="1" dirty="0"/>
              <a:t> </a:t>
            </a:r>
            <a:r>
              <a:rPr lang="en-US" b="1" dirty="0"/>
              <a:t>became metastable</a:t>
            </a:r>
            <a:r>
              <a:rPr lang="en-US" dirty="0"/>
              <a:t>, </a:t>
            </a:r>
            <a:r>
              <a:rPr lang="en-US" dirty="0">
                <a:solidFill>
                  <a:srgbClr val="C00000"/>
                </a:solidFill>
              </a:rPr>
              <a:t>it would leave the metastable state very fast</a:t>
            </a:r>
          </a:p>
          <a:p>
            <a:pPr>
              <a:defRPr/>
            </a:pPr>
            <a:endParaRPr lang="en-US" dirty="0">
              <a:solidFill>
                <a:srgbClr val="990000"/>
              </a:solidFill>
            </a:endParaRPr>
          </a:p>
          <a:p>
            <a:pPr>
              <a:defRPr/>
            </a:pPr>
            <a:r>
              <a:rPr lang="en-US" dirty="0"/>
              <a:t> However, </a:t>
            </a:r>
            <a:r>
              <a:rPr lang="en-US" b="1" dirty="0">
                <a:solidFill>
                  <a:srgbClr val="C00000"/>
                </a:solidFill>
              </a:rPr>
              <a:t>the final steady state is chosen </a:t>
            </a:r>
            <a:r>
              <a:rPr lang="en-US" b="1" i="1" dirty="0">
                <a:solidFill>
                  <a:srgbClr val="C00000"/>
                </a:solidFill>
              </a:rPr>
              <a:t>randomly</a:t>
            </a:r>
          </a:p>
          <a:p>
            <a:pPr>
              <a:defRPr/>
            </a:pPr>
            <a:endParaRPr lang="en-US" i="1" dirty="0">
              <a:solidFill>
                <a:srgbClr val="990000"/>
              </a:solidFill>
            </a:endParaRPr>
          </a:p>
          <a:p>
            <a:pPr>
              <a:defRPr/>
            </a:pPr>
            <a:r>
              <a:rPr lang="en-US" dirty="0">
                <a:solidFill>
                  <a:srgbClr val="990000"/>
                </a:solidFill>
              </a:rPr>
              <a:t> </a:t>
            </a:r>
            <a:r>
              <a:rPr lang="en-US" b="1" dirty="0"/>
              <a:t>If this random state is used as input in a subsequent circuit, system’s functionality will be wrong</a:t>
            </a:r>
            <a:endParaRPr lang="el-GR" b="1" dirty="0"/>
          </a:p>
        </p:txBody>
      </p:sp>
      <p:sp>
        <p:nvSpPr>
          <p:cNvPr id="17412" name="Footer Placeholder 3">
            <a:extLst>
              <a:ext uri="{FF2B5EF4-FFF2-40B4-BE49-F238E27FC236}">
                <a16:creationId xmlns:a16="http://schemas.microsoft.com/office/drawing/2014/main" id="{88874651-3DAF-424D-A528-51C1171888B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7413" name="Slide Number Placeholder 4">
            <a:extLst>
              <a:ext uri="{FF2B5EF4-FFF2-40B4-BE49-F238E27FC236}">
                <a16:creationId xmlns:a16="http://schemas.microsoft.com/office/drawing/2014/main" id="{F5E51184-DF07-4BF4-A8A7-9A883E8ED4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0C3EF93-BA42-4F17-A537-BA5B16E7F26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13</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id="{22DAD907-73EA-40CE-8D61-6E5CFD87025E}"/>
              </a:ext>
            </a:extLst>
          </p:cNvPr>
          <p:cNvSpPr>
            <a:spLocks noGrp="1" noChangeArrowheads="1"/>
          </p:cNvSpPr>
          <p:nvPr>
            <p:ph type="title"/>
          </p:nvPr>
        </p:nvSpPr>
        <p:spPr/>
        <p:txBody>
          <a:bodyPr/>
          <a:lstStyle/>
          <a:p>
            <a:r>
              <a:rPr lang="en-GB" altLang="el-GR"/>
              <a:t>Synchronizer – Goals</a:t>
            </a:r>
          </a:p>
        </p:txBody>
      </p:sp>
      <p:sp>
        <p:nvSpPr>
          <p:cNvPr id="3" name="Θέση περιεχομένου 2">
            <a:extLst>
              <a:ext uri="{FF2B5EF4-FFF2-40B4-BE49-F238E27FC236}">
                <a16:creationId xmlns:a16="http://schemas.microsoft.com/office/drawing/2014/main" id="{93B10482-3CFA-40CA-9F80-91073D7FB49B}"/>
              </a:ext>
            </a:extLst>
          </p:cNvPr>
          <p:cNvSpPr>
            <a:spLocks noGrp="1"/>
          </p:cNvSpPr>
          <p:nvPr>
            <p:ph idx="1"/>
          </p:nvPr>
        </p:nvSpPr>
        <p:spPr>
          <a:xfrm>
            <a:off x="179512" y="981075"/>
            <a:ext cx="8785101" cy="5400675"/>
          </a:xfrm>
        </p:spPr>
        <p:txBody>
          <a:bodyPr/>
          <a:lstStyle/>
          <a:p>
            <a:pPr marL="177800" indent="-177800">
              <a:defRPr/>
            </a:pPr>
            <a:r>
              <a:rPr lang="en-US" dirty="0"/>
              <a:t> </a:t>
            </a:r>
            <a:r>
              <a:rPr lang="en-US" b="1" dirty="0"/>
              <a:t>I</a:t>
            </a:r>
            <a:r>
              <a:rPr lang="en-GB" b="1" dirty="0"/>
              <a:t>f a latch receives asynchronous inputs, we can’t guarantee</a:t>
            </a:r>
            <a:r>
              <a:rPr lang="el-GR" b="1" dirty="0"/>
              <a:t> </a:t>
            </a:r>
            <a:r>
              <a:rPr lang="en-GB" b="1" dirty="0"/>
              <a:t>that it will never become metastable</a:t>
            </a:r>
            <a:endParaRPr lang="el-GR" b="1" dirty="0"/>
          </a:p>
          <a:p>
            <a:pPr marL="177800" lvl="1" indent="-177800">
              <a:defRPr/>
            </a:pPr>
            <a:r>
              <a:rPr lang="en-GB" dirty="0"/>
              <a:t>It will become metastable</a:t>
            </a:r>
            <a:r>
              <a:rPr lang="el-GR" dirty="0"/>
              <a:t> </a:t>
            </a:r>
            <a:r>
              <a:rPr lang="en-GB" dirty="0"/>
              <a:t>at the high rate of </a:t>
            </a:r>
            <a:r>
              <a:rPr lang="el-GR" dirty="0"/>
              <a:t> </a:t>
            </a:r>
            <a:r>
              <a:rPr lang="en-GB" b="1" dirty="0"/>
              <a:t>Rate = F</a:t>
            </a:r>
            <a:r>
              <a:rPr lang="en-GB" b="1" baseline="-25000" dirty="0"/>
              <a:t>D </a:t>
            </a:r>
            <a:r>
              <a:rPr lang="en-GB" b="1" dirty="0"/>
              <a:t>F</a:t>
            </a:r>
            <a:r>
              <a:rPr lang="en-GB" b="1" baseline="-25000" dirty="0"/>
              <a:t>C </a:t>
            </a:r>
            <a:r>
              <a:rPr lang="en-GB" b="1" dirty="0"/>
              <a:t>T</a:t>
            </a:r>
            <a:r>
              <a:rPr lang="en-GB" b="1" baseline="-25000" dirty="0"/>
              <a:t>W</a:t>
            </a:r>
            <a:endParaRPr lang="el-GR" b="1" baseline="-25000" dirty="0"/>
          </a:p>
          <a:p>
            <a:pPr marL="177800" indent="-177800">
              <a:defRPr/>
            </a:pPr>
            <a:endParaRPr lang="en-GB" sz="1200" dirty="0"/>
          </a:p>
          <a:p>
            <a:pPr marL="177800" indent="-177800">
              <a:defRPr/>
            </a:pPr>
            <a:r>
              <a:rPr lang="en-GB" dirty="0"/>
              <a:t> Instead, we can compute the reliability that it will fail due to metastability</a:t>
            </a:r>
            <a:endParaRPr lang="el-GR" dirty="0"/>
          </a:p>
          <a:p>
            <a:pPr marL="177800" indent="-177800">
              <a:buFont typeface="Wingdings" panose="05000000000000000000" pitchFamily="2" charset="2"/>
              <a:buNone/>
              <a:defRPr/>
            </a:pPr>
            <a:r>
              <a:rPr lang="en-GB" sz="1400" dirty="0">
                <a:solidFill>
                  <a:srgbClr val="990000"/>
                </a:solidFill>
              </a:rPr>
              <a:t> </a:t>
            </a:r>
          </a:p>
          <a:p>
            <a:pPr marL="177800" indent="-177800">
              <a:defRPr/>
            </a:pPr>
            <a:r>
              <a:rPr lang="en-GB" dirty="0">
                <a:solidFill>
                  <a:srgbClr val="C00000"/>
                </a:solidFill>
              </a:rPr>
              <a:t> Synchronizer’s goal is to minimize this failure probability</a:t>
            </a:r>
          </a:p>
          <a:p>
            <a:pPr marL="177800" indent="-177800">
              <a:defRPr/>
            </a:pPr>
            <a:endParaRPr lang="en-GB" sz="1400" dirty="0">
              <a:solidFill>
                <a:srgbClr val="990000"/>
              </a:solidFill>
            </a:endParaRPr>
          </a:p>
          <a:p>
            <a:pPr marL="177800" indent="-177800">
              <a:defRPr/>
            </a:pPr>
            <a:r>
              <a:rPr lang="en-GB" b="1" dirty="0">
                <a:solidFill>
                  <a:srgbClr val="A50021"/>
                </a:solidFill>
              </a:rPr>
              <a:t> </a:t>
            </a:r>
            <a:r>
              <a:rPr lang="en-GB" b="1" dirty="0">
                <a:solidFill>
                  <a:srgbClr val="C00000"/>
                </a:solidFill>
              </a:rPr>
              <a:t>Goal</a:t>
            </a:r>
            <a:r>
              <a:rPr lang="en-GB" b="1" dirty="0"/>
              <a:t>: resolve metastability within a </a:t>
            </a:r>
            <a:r>
              <a:rPr lang="en-GB" b="1" dirty="0">
                <a:solidFill>
                  <a:srgbClr val="C00000"/>
                </a:solidFill>
              </a:rPr>
              <a:t>synchronization interval, S</a:t>
            </a:r>
          </a:p>
          <a:p>
            <a:pPr marL="177800" lvl="1" indent="-177800">
              <a:defRPr/>
            </a:pPr>
            <a:r>
              <a:rPr lang="en-GB" dirty="0"/>
              <a:t> So that we can safely sample the output of the latch (or flip-flop)</a:t>
            </a:r>
          </a:p>
          <a:p>
            <a:pPr marL="177800" indent="-177800">
              <a:defRPr/>
            </a:pPr>
            <a:endParaRPr lang="en-GB" sz="1400" dirty="0"/>
          </a:p>
          <a:p>
            <a:pPr marL="177800" indent="-177800">
              <a:defRPr/>
            </a:pPr>
            <a:r>
              <a:rPr lang="en-GB" b="1" dirty="0">
                <a:solidFill>
                  <a:srgbClr val="990000"/>
                </a:solidFill>
              </a:rPr>
              <a:t> </a:t>
            </a:r>
            <a:r>
              <a:rPr lang="en-GB" b="1" dirty="0">
                <a:solidFill>
                  <a:srgbClr val="C00000"/>
                </a:solidFill>
              </a:rPr>
              <a:t>Failure</a:t>
            </a:r>
            <a:r>
              <a:rPr lang="en-GB" b="1" dirty="0">
                <a:solidFill>
                  <a:srgbClr val="990000"/>
                </a:solidFill>
              </a:rPr>
              <a:t>:</a:t>
            </a:r>
            <a:r>
              <a:rPr lang="en-GB" dirty="0"/>
              <a:t> the </a:t>
            </a:r>
            <a:r>
              <a:rPr lang="en-GB" b="1" dirty="0"/>
              <a:t>flip-flop became metastable </a:t>
            </a:r>
            <a:r>
              <a:rPr lang="en-GB" dirty="0"/>
              <a:t>after the clock’s sampling edge,</a:t>
            </a:r>
            <a:r>
              <a:rPr lang="en-GB" b="1" dirty="0"/>
              <a:t> </a:t>
            </a:r>
            <a:r>
              <a:rPr lang="en-GB" dirty="0"/>
              <a:t>and</a:t>
            </a:r>
            <a:r>
              <a:rPr lang="en-GB" b="1" dirty="0"/>
              <a:t> it is still metastable S time later</a:t>
            </a:r>
          </a:p>
          <a:p>
            <a:pPr marL="180975" indent="0">
              <a:buFont typeface="Wingdings" panose="05000000000000000000" pitchFamily="2" charset="2"/>
              <a:buNone/>
              <a:defRPr/>
            </a:pPr>
            <a:r>
              <a:rPr lang="en-GB" dirty="0"/>
              <a:t> </a:t>
            </a:r>
          </a:p>
          <a:p>
            <a:pPr>
              <a:defRPr/>
            </a:pPr>
            <a:endParaRPr lang="en-GB" dirty="0"/>
          </a:p>
        </p:txBody>
      </p:sp>
      <p:sp>
        <p:nvSpPr>
          <p:cNvPr id="18436" name="Θέση υποσέλιδου 3">
            <a:extLst>
              <a:ext uri="{FF2B5EF4-FFF2-40B4-BE49-F238E27FC236}">
                <a16:creationId xmlns:a16="http://schemas.microsoft.com/office/drawing/2014/main" id="{1FBA70FC-12B8-4AE1-92C4-6EE8FA68161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18437" name="Θέση αριθμού διαφάνειας 4">
            <a:extLst>
              <a:ext uri="{FF2B5EF4-FFF2-40B4-BE49-F238E27FC236}">
                <a16:creationId xmlns:a16="http://schemas.microsoft.com/office/drawing/2014/main" id="{80E3C308-6ABE-4B41-B3DA-05994D47867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9C2CCD2D-03E2-4F9B-A14B-1BCC2330F36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14</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Τίτλος 1">
            <a:extLst>
              <a:ext uri="{FF2B5EF4-FFF2-40B4-BE49-F238E27FC236}">
                <a16:creationId xmlns:a16="http://schemas.microsoft.com/office/drawing/2014/main" id="{3BAF532B-F4AA-4090-905B-9B404BCCABE1}"/>
              </a:ext>
            </a:extLst>
          </p:cNvPr>
          <p:cNvSpPr>
            <a:spLocks noGrp="1" noChangeArrowheads="1"/>
          </p:cNvSpPr>
          <p:nvPr>
            <p:ph type="title"/>
          </p:nvPr>
        </p:nvSpPr>
        <p:spPr>
          <a:xfrm>
            <a:off x="179388" y="115888"/>
            <a:ext cx="8713787" cy="433387"/>
          </a:xfrm>
        </p:spPr>
        <p:txBody>
          <a:bodyPr/>
          <a:lstStyle/>
          <a:p>
            <a:r>
              <a:rPr lang="en-GB" altLang="el-GR" sz="2300"/>
              <a:t>Mean Time Between Failures (1/2)</a:t>
            </a:r>
          </a:p>
        </p:txBody>
      </p:sp>
      <p:sp>
        <p:nvSpPr>
          <p:cNvPr id="3" name="Θέση περιεχομένου 2">
            <a:extLst>
              <a:ext uri="{FF2B5EF4-FFF2-40B4-BE49-F238E27FC236}">
                <a16:creationId xmlns:a16="http://schemas.microsoft.com/office/drawing/2014/main" id="{4E79A65A-46B4-4A23-A83B-6A43EC4E47DB}"/>
              </a:ext>
            </a:extLst>
          </p:cNvPr>
          <p:cNvSpPr>
            <a:spLocks noGrp="1"/>
          </p:cNvSpPr>
          <p:nvPr>
            <p:ph idx="1"/>
          </p:nvPr>
        </p:nvSpPr>
        <p:spPr>
          <a:xfrm>
            <a:off x="323850" y="836613"/>
            <a:ext cx="8496300" cy="5545137"/>
          </a:xfrm>
        </p:spPr>
        <p:txBody>
          <a:bodyPr/>
          <a:lstStyle/>
          <a:p>
            <a:pPr>
              <a:defRPr/>
            </a:pPr>
            <a:r>
              <a:rPr lang="en-GB" dirty="0"/>
              <a:t> The two events are independent, so we can multiply their probabilities</a:t>
            </a:r>
          </a:p>
          <a:p>
            <a:pPr marL="180975" indent="0">
              <a:buFont typeface="Wingdings" panose="05000000000000000000" pitchFamily="2" charset="2"/>
              <a:buNone/>
              <a:defRPr/>
            </a:pPr>
            <a:r>
              <a:rPr lang="en-GB" sz="1200" dirty="0"/>
              <a:t> </a:t>
            </a:r>
          </a:p>
          <a:p>
            <a:pPr>
              <a:defRPr/>
            </a:pPr>
            <a:r>
              <a:rPr lang="en-GB" dirty="0">
                <a:solidFill>
                  <a:srgbClr val="990000"/>
                </a:solidFill>
              </a:rPr>
              <a:t> </a:t>
            </a:r>
            <a:r>
              <a:rPr lang="en-GB" dirty="0">
                <a:solidFill>
                  <a:srgbClr val="C00000"/>
                </a:solidFill>
              </a:rPr>
              <a:t>prob(failure) </a:t>
            </a:r>
            <a:r>
              <a:rPr lang="en-GB" dirty="0"/>
              <a:t>= prob(enter in Metastability) x prob(time to exit after  S) = </a:t>
            </a:r>
            <a:r>
              <a:rPr lang="en-GB" dirty="0">
                <a:solidFill>
                  <a:srgbClr val="C00000"/>
                </a:solidFill>
              </a:rPr>
              <a:t>T</a:t>
            </a:r>
            <a:r>
              <a:rPr lang="en-GB" baseline="-25000" dirty="0">
                <a:solidFill>
                  <a:srgbClr val="C00000"/>
                </a:solidFill>
              </a:rPr>
              <a:t>W</a:t>
            </a:r>
            <a:r>
              <a:rPr lang="en-GB" dirty="0">
                <a:solidFill>
                  <a:srgbClr val="C00000"/>
                </a:solidFill>
              </a:rPr>
              <a:t>F</a:t>
            </a:r>
            <a:r>
              <a:rPr lang="en-GB" baseline="-25000" dirty="0">
                <a:solidFill>
                  <a:srgbClr val="C00000"/>
                </a:solidFill>
              </a:rPr>
              <a:t>C</a:t>
            </a:r>
            <a:r>
              <a:rPr lang="en-GB" dirty="0">
                <a:solidFill>
                  <a:srgbClr val="C00000"/>
                </a:solidFill>
              </a:rPr>
              <a:t> e</a:t>
            </a:r>
            <a:r>
              <a:rPr lang="en-GB" baseline="30000" dirty="0">
                <a:solidFill>
                  <a:srgbClr val="C00000"/>
                </a:solidFill>
              </a:rPr>
              <a:t>-S/</a:t>
            </a:r>
            <a:r>
              <a:rPr lang="el-GR" baseline="30000" dirty="0">
                <a:solidFill>
                  <a:srgbClr val="C00000"/>
                </a:solidFill>
              </a:rPr>
              <a:t>τ</a:t>
            </a:r>
            <a:endParaRPr lang="en-GB" baseline="30000" dirty="0">
              <a:solidFill>
                <a:srgbClr val="C00000"/>
              </a:solidFill>
            </a:endParaRPr>
          </a:p>
          <a:p>
            <a:pPr>
              <a:defRPr/>
            </a:pPr>
            <a:endParaRPr lang="en-US" sz="1200" dirty="0"/>
          </a:p>
          <a:p>
            <a:pPr>
              <a:defRPr/>
            </a:pPr>
            <a:r>
              <a:rPr lang="en-US" dirty="0"/>
              <a:t> We also know that the </a:t>
            </a:r>
            <a:r>
              <a:rPr lang="en-US" b="1" dirty="0"/>
              <a:t>rate </a:t>
            </a:r>
            <a:r>
              <a:rPr lang="en-GB" b="1" dirty="0"/>
              <a:t>of entering metastability = </a:t>
            </a:r>
            <a:r>
              <a:rPr lang="en-US" b="1" dirty="0"/>
              <a:t>F</a:t>
            </a:r>
            <a:r>
              <a:rPr lang="en-US" b="1" baseline="-25000" dirty="0"/>
              <a:t>D </a:t>
            </a:r>
            <a:r>
              <a:rPr lang="en-US" b="1" dirty="0"/>
              <a:t>F</a:t>
            </a:r>
            <a:r>
              <a:rPr lang="en-US" b="1" baseline="-25000" dirty="0"/>
              <a:t>C </a:t>
            </a:r>
            <a:r>
              <a:rPr lang="en-US" b="1" dirty="0"/>
              <a:t>T</a:t>
            </a:r>
            <a:r>
              <a:rPr lang="en-US" b="1" baseline="-25000" dirty="0"/>
              <a:t>W</a:t>
            </a:r>
            <a:r>
              <a:rPr lang="en-US" b="1" dirty="0"/>
              <a:t> </a:t>
            </a:r>
            <a:endParaRPr lang="en-GB" b="1" dirty="0"/>
          </a:p>
          <a:p>
            <a:pPr>
              <a:defRPr/>
            </a:pPr>
            <a:endParaRPr lang="en-GB" sz="1200" dirty="0"/>
          </a:p>
          <a:p>
            <a:pPr>
              <a:defRPr/>
            </a:pPr>
            <a:r>
              <a:rPr lang="en-GB" dirty="0"/>
              <a:t>Thus, the </a:t>
            </a:r>
            <a:r>
              <a:rPr lang="en-GB" b="1" dirty="0"/>
              <a:t>rate of the expected failures = F</a:t>
            </a:r>
            <a:r>
              <a:rPr lang="en-GB" b="1" baseline="-25000" dirty="0"/>
              <a:t>C </a:t>
            </a:r>
            <a:r>
              <a:rPr lang="en-GB" b="1" dirty="0"/>
              <a:t>T</a:t>
            </a:r>
            <a:r>
              <a:rPr lang="en-GB" b="1" baseline="-25000" dirty="0"/>
              <a:t>W</a:t>
            </a:r>
            <a:r>
              <a:rPr lang="en-GB" b="1" dirty="0"/>
              <a:t> </a:t>
            </a:r>
            <a:r>
              <a:rPr lang="en-US" b="1" dirty="0"/>
              <a:t>F</a:t>
            </a:r>
            <a:r>
              <a:rPr lang="en-US" b="1" baseline="-25000" dirty="0"/>
              <a:t>D </a:t>
            </a:r>
            <a:r>
              <a:rPr lang="en-GB" b="1" dirty="0"/>
              <a:t>e</a:t>
            </a:r>
            <a:r>
              <a:rPr lang="en-GB" b="1" baseline="30000" dirty="0"/>
              <a:t>-S/</a:t>
            </a:r>
            <a:r>
              <a:rPr lang="el-GR" b="1" baseline="30000" dirty="0"/>
              <a:t>τ</a:t>
            </a:r>
            <a:endParaRPr lang="en-GB" b="1" baseline="30000" dirty="0"/>
          </a:p>
          <a:p>
            <a:pPr>
              <a:defRPr/>
            </a:pPr>
            <a:endParaRPr lang="en-GB" sz="1200" dirty="0"/>
          </a:p>
          <a:p>
            <a:pPr>
              <a:defRPr/>
            </a:pPr>
            <a:r>
              <a:rPr lang="en-GB" dirty="0"/>
              <a:t>The inverse of the failure rate is the </a:t>
            </a:r>
            <a:r>
              <a:rPr lang="en-GB" b="1" dirty="0">
                <a:solidFill>
                  <a:srgbClr val="C00000"/>
                </a:solidFill>
              </a:rPr>
              <a:t>Mean Time Between Failures </a:t>
            </a:r>
            <a:r>
              <a:rPr lang="en-GB" dirty="0"/>
              <a:t>(</a:t>
            </a:r>
            <a:r>
              <a:rPr lang="en-GB" b="1" dirty="0">
                <a:solidFill>
                  <a:srgbClr val="C00000"/>
                </a:solidFill>
              </a:rPr>
              <a:t>MTBF</a:t>
            </a:r>
            <a:r>
              <a:rPr lang="en-GB" dirty="0"/>
              <a:t>)</a:t>
            </a:r>
          </a:p>
          <a:p>
            <a:pPr>
              <a:defRPr/>
            </a:pPr>
            <a:endParaRPr lang="en-GB" sz="1200" dirty="0"/>
          </a:p>
          <a:p>
            <a:pPr>
              <a:defRPr/>
            </a:pPr>
            <a:r>
              <a:rPr lang="en-GB" dirty="0"/>
              <a:t>Thus, </a:t>
            </a:r>
            <a:r>
              <a:rPr lang="en-GB" b="1" dirty="0">
                <a:solidFill>
                  <a:srgbClr val="C00000"/>
                </a:solidFill>
              </a:rPr>
              <a:t>MTBF = (</a:t>
            </a:r>
            <a:r>
              <a:rPr lang="en-GB" b="1" dirty="0" err="1">
                <a:solidFill>
                  <a:srgbClr val="C00000"/>
                </a:solidFill>
              </a:rPr>
              <a:t>e</a:t>
            </a:r>
            <a:r>
              <a:rPr lang="en-GB" b="1" baseline="30000" dirty="0" err="1">
                <a:solidFill>
                  <a:srgbClr val="C00000"/>
                </a:solidFill>
              </a:rPr>
              <a:t>S</a:t>
            </a:r>
            <a:r>
              <a:rPr lang="en-GB" b="1" baseline="30000" dirty="0">
                <a:solidFill>
                  <a:srgbClr val="C00000"/>
                </a:solidFill>
              </a:rPr>
              <a:t>/</a:t>
            </a:r>
            <a:r>
              <a:rPr lang="el-GR" b="1" baseline="30000" dirty="0">
                <a:solidFill>
                  <a:srgbClr val="C00000"/>
                </a:solidFill>
              </a:rPr>
              <a:t>τ</a:t>
            </a:r>
            <a:r>
              <a:rPr lang="en-GB" b="1" dirty="0">
                <a:solidFill>
                  <a:srgbClr val="C00000"/>
                </a:solidFill>
              </a:rPr>
              <a:t>) / (T</a:t>
            </a:r>
            <a:r>
              <a:rPr lang="en-GB" b="1" baseline="-25000" dirty="0">
                <a:solidFill>
                  <a:srgbClr val="C00000"/>
                </a:solidFill>
              </a:rPr>
              <a:t>W </a:t>
            </a:r>
            <a:r>
              <a:rPr lang="en-US" b="1" dirty="0">
                <a:solidFill>
                  <a:srgbClr val="C00000"/>
                </a:solidFill>
              </a:rPr>
              <a:t>F</a:t>
            </a:r>
            <a:r>
              <a:rPr lang="en-US" b="1" baseline="-25000" dirty="0">
                <a:solidFill>
                  <a:srgbClr val="C00000"/>
                </a:solidFill>
              </a:rPr>
              <a:t>D</a:t>
            </a:r>
            <a:r>
              <a:rPr lang="en-GB" b="1" dirty="0">
                <a:solidFill>
                  <a:srgbClr val="C00000"/>
                </a:solidFill>
              </a:rPr>
              <a:t> F</a:t>
            </a:r>
            <a:r>
              <a:rPr lang="en-GB" b="1" baseline="-25000" dirty="0">
                <a:solidFill>
                  <a:srgbClr val="C00000"/>
                </a:solidFill>
              </a:rPr>
              <a:t>C</a:t>
            </a:r>
            <a:r>
              <a:rPr lang="en-GB" b="1" dirty="0">
                <a:solidFill>
                  <a:srgbClr val="C00000"/>
                </a:solidFill>
              </a:rPr>
              <a:t> )</a:t>
            </a:r>
          </a:p>
          <a:p>
            <a:pPr>
              <a:defRPr/>
            </a:pPr>
            <a:endParaRPr lang="en-GB" dirty="0"/>
          </a:p>
        </p:txBody>
      </p:sp>
      <p:sp>
        <p:nvSpPr>
          <p:cNvPr id="19460" name="Θέση υποσέλιδου 3">
            <a:extLst>
              <a:ext uri="{FF2B5EF4-FFF2-40B4-BE49-F238E27FC236}">
                <a16:creationId xmlns:a16="http://schemas.microsoft.com/office/drawing/2014/main" id="{39F1EDB5-0ABA-4D3F-AF04-DB981240609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19461" name="Θέση αριθμού διαφάνειας 4">
            <a:extLst>
              <a:ext uri="{FF2B5EF4-FFF2-40B4-BE49-F238E27FC236}">
                <a16:creationId xmlns:a16="http://schemas.microsoft.com/office/drawing/2014/main" id="{42C4DF6F-0E4F-443F-8009-32D1E88F763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2ED2624-79F7-4747-946C-B4F7E1FB3777}"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15</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640754F3-7D1C-4C5A-A80A-82229B283E1A}"/>
              </a:ext>
            </a:extLst>
          </p:cNvPr>
          <p:cNvSpPr>
            <a:spLocks noGrp="1" noChangeArrowheads="1"/>
          </p:cNvSpPr>
          <p:nvPr>
            <p:ph type="title"/>
          </p:nvPr>
        </p:nvSpPr>
        <p:spPr>
          <a:xfrm>
            <a:off x="179388" y="115888"/>
            <a:ext cx="8713787" cy="433387"/>
          </a:xfrm>
        </p:spPr>
        <p:txBody>
          <a:bodyPr/>
          <a:lstStyle/>
          <a:p>
            <a:r>
              <a:rPr lang="en-GB" altLang="el-GR" sz="2300"/>
              <a:t>Mean Time Between Failures (2/2)</a:t>
            </a:r>
          </a:p>
        </p:txBody>
      </p:sp>
      <p:sp>
        <p:nvSpPr>
          <p:cNvPr id="23555" name="Θέση περιεχομένου 2">
            <a:extLst>
              <a:ext uri="{FF2B5EF4-FFF2-40B4-BE49-F238E27FC236}">
                <a16:creationId xmlns:a16="http://schemas.microsoft.com/office/drawing/2014/main" id="{D87A95F5-B293-412E-B5F6-32C6542AD6AA}"/>
              </a:ext>
            </a:extLst>
          </p:cNvPr>
          <p:cNvSpPr>
            <a:spLocks noGrp="1" noChangeArrowheads="1"/>
          </p:cNvSpPr>
          <p:nvPr>
            <p:ph idx="1"/>
          </p:nvPr>
        </p:nvSpPr>
        <p:spPr>
          <a:xfrm>
            <a:off x="323850" y="764704"/>
            <a:ext cx="8496300" cy="5617046"/>
          </a:xfrm>
        </p:spPr>
        <p:txBody>
          <a:bodyPr/>
          <a:lstStyle/>
          <a:p>
            <a:pPr marL="179388" indent="-179388"/>
            <a:r>
              <a:rPr lang="en-GB" altLang="el-GR" dirty="0"/>
              <a:t> Assume an ASIC design in 28nm CMOS process</a:t>
            </a:r>
          </a:p>
          <a:p>
            <a:pPr marL="265113" lvl="1" indent="-265113"/>
            <a:r>
              <a:rPr lang="en-GB" altLang="el-GR" dirty="0"/>
              <a:t>F</a:t>
            </a:r>
            <a:r>
              <a:rPr lang="en-GB" altLang="el-GR" baseline="-25000" dirty="0"/>
              <a:t>C</a:t>
            </a:r>
            <a:r>
              <a:rPr lang="en-GB" altLang="el-GR" dirty="0"/>
              <a:t> = 1 GHz , </a:t>
            </a:r>
            <a:r>
              <a:rPr lang="el-GR" altLang="el-GR" dirty="0"/>
              <a:t>τ</a:t>
            </a:r>
            <a:r>
              <a:rPr lang="en-US" altLang="el-GR" dirty="0"/>
              <a:t> =10ps, T</a:t>
            </a:r>
            <a:r>
              <a:rPr lang="en-US" altLang="el-GR" baseline="-25000" dirty="0"/>
              <a:t>W</a:t>
            </a:r>
            <a:r>
              <a:rPr lang="en-US" altLang="el-GR" dirty="0"/>
              <a:t> = 20ps (both are close to typical gate delay)</a:t>
            </a:r>
          </a:p>
          <a:p>
            <a:pPr marL="265113" lvl="1" indent="-265113"/>
            <a:r>
              <a:rPr lang="en-GB" altLang="el-GR" dirty="0"/>
              <a:t>Data changes every 10 clock cycles at the input of the  flip-flop</a:t>
            </a:r>
          </a:p>
          <a:p>
            <a:pPr marL="265113" lvl="1" indent="-265113"/>
            <a:r>
              <a:rPr lang="en-GB" altLang="el-GR" b="1" dirty="0"/>
              <a:t>One clock cycle is allocated for resolution (S = T</a:t>
            </a:r>
            <a:r>
              <a:rPr lang="en-GB" altLang="el-GR" b="1" baseline="-25000" dirty="0"/>
              <a:t>C</a:t>
            </a:r>
            <a:r>
              <a:rPr lang="en-GB" altLang="el-GR" b="1" dirty="0"/>
              <a:t>)</a:t>
            </a:r>
          </a:p>
          <a:p>
            <a:pPr marL="0" indent="0">
              <a:buNone/>
            </a:pPr>
            <a:r>
              <a:rPr lang="en-GB" altLang="el-GR" sz="1200" dirty="0"/>
              <a:t> </a:t>
            </a:r>
          </a:p>
          <a:p>
            <a:pPr marL="179388" indent="-179388"/>
            <a:r>
              <a:rPr lang="en-GB" altLang="el-GR" dirty="0"/>
              <a:t> Using the formula of MTBF, we obtain </a:t>
            </a:r>
            <a:r>
              <a:rPr lang="en-GB" altLang="el-GR" b="1" dirty="0"/>
              <a:t>MTBF = 4x10</a:t>
            </a:r>
            <a:r>
              <a:rPr lang="en-GB" altLang="el-GR" b="1" baseline="30000" dirty="0"/>
              <a:t>29</a:t>
            </a:r>
            <a:r>
              <a:rPr lang="en-GB" altLang="el-GR" b="1" dirty="0"/>
              <a:t> years /chip</a:t>
            </a:r>
          </a:p>
          <a:p>
            <a:pPr marL="265113" lvl="1" indent="-265113"/>
            <a:r>
              <a:rPr lang="en-GB" altLang="el-GR" dirty="0"/>
              <a:t>It is many orders of magnitude longer than the expected lifetime of the product</a:t>
            </a:r>
          </a:p>
          <a:p>
            <a:pPr marL="0" indent="0">
              <a:buNone/>
            </a:pPr>
            <a:r>
              <a:rPr lang="en-US" altLang="el-GR" sz="1200" dirty="0">
                <a:solidFill>
                  <a:srgbClr val="990000"/>
                </a:solidFill>
              </a:rPr>
              <a:t> </a:t>
            </a:r>
          </a:p>
          <a:p>
            <a:pPr marL="179388" indent="-179388"/>
            <a:r>
              <a:rPr lang="en-US" altLang="el-GR" dirty="0">
                <a:solidFill>
                  <a:srgbClr val="C00000"/>
                </a:solidFill>
              </a:rPr>
              <a:t> The failure probability</a:t>
            </a:r>
            <a:r>
              <a:rPr lang="en-US" altLang="el-GR" dirty="0">
                <a:solidFill>
                  <a:srgbClr val="990000"/>
                </a:solidFill>
              </a:rPr>
              <a:t> </a:t>
            </a:r>
            <a:r>
              <a:rPr lang="en-US" altLang="el-GR" dirty="0"/>
              <a:t>(not exit of metastable state) </a:t>
            </a:r>
            <a:r>
              <a:rPr lang="en-US" altLang="el-GR" dirty="0">
                <a:solidFill>
                  <a:srgbClr val="C00000"/>
                </a:solidFill>
              </a:rPr>
              <a:t>is very small </a:t>
            </a:r>
            <a:r>
              <a:rPr lang="en-US" altLang="el-GR" b="1" dirty="0">
                <a:solidFill>
                  <a:srgbClr val="C00000"/>
                </a:solidFill>
              </a:rPr>
              <a:t>but not zero</a:t>
            </a:r>
            <a:endParaRPr lang="en-US" altLang="el-GR" dirty="0">
              <a:solidFill>
                <a:srgbClr val="C00000"/>
              </a:solidFill>
            </a:endParaRPr>
          </a:p>
          <a:p>
            <a:pPr marL="0" indent="0">
              <a:buNone/>
            </a:pPr>
            <a:r>
              <a:rPr lang="en-US" altLang="el-GR" sz="1200" dirty="0"/>
              <a:t> </a:t>
            </a:r>
          </a:p>
          <a:p>
            <a:pPr marL="179388" indent="-179388"/>
            <a:r>
              <a:rPr lang="en-US" altLang="el-GR" dirty="0"/>
              <a:t> Hoverer, even the latch exits with very high probability, </a:t>
            </a:r>
            <a:r>
              <a:rPr lang="en-US" altLang="el-GR" dirty="0">
                <a:solidFill>
                  <a:srgbClr val="C00000"/>
                </a:solidFill>
              </a:rPr>
              <a:t>how do we know that the produced value is the correct one ??</a:t>
            </a:r>
          </a:p>
          <a:p>
            <a:pPr marL="0" indent="0">
              <a:buNone/>
            </a:pPr>
            <a:endParaRPr lang="en-US" altLang="el-GR" sz="1200" dirty="0">
              <a:solidFill>
                <a:srgbClr val="990000"/>
              </a:solidFill>
            </a:endParaRPr>
          </a:p>
          <a:p>
            <a:pPr marL="179388" indent="-179388"/>
            <a:r>
              <a:rPr lang="en-US" altLang="el-GR" b="1" dirty="0">
                <a:solidFill>
                  <a:srgbClr val="990000"/>
                </a:solidFill>
              </a:rPr>
              <a:t> </a:t>
            </a:r>
            <a:r>
              <a:rPr lang="en-US" altLang="el-GR" dirty="0"/>
              <a:t>Synchronizers address this issue</a:t>
            </a:r>
          </a:p>
          <a:p>
            <a:endParaRPr lang="en-US" altLang="el-GR" sz="1200" dirty="0">
              <a:solidFill>
                <a:srgbClr val="990000"/>
              </a:solidFill>
            </a:endParaRPr>
          </a:p>
        </p:txBody>
      </p:sp>
      <p:sp>
        <p:nvSpPr>
          <p:cNvPr id="20484" name="Θέση υποσέλιδου 3">
            <a:extLst>
              <a:ext uri="{FF2B5EF4-FFF2-40B4-BE49-F238E27FC236}">
                <a16:creationId xmlns:a16="http://schemas.microsoft.com/office/drawing/2014/main" id="{1064628A-76D1-45EF-BB43-A8A0886A252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dirty="0">
                <a:solidFill>
                  <a:srgbClr val="000066"/>
                </a:solidFill>
                <a:latin typeface="Arial" panose="020B0604020202020204" pitchFamily="34" charset="0"/>
              </a:rPr>
              <a:t>VLSI – II 			    </a:t>
            </a:r>
            <a:r>
              <a:rPr lang="el-GR" altLang="el-GR" sz="1600" dirty="0">
                <a:solidFill>
                  <a:srgbClr val="000066"/>
                </a:solidFill>
                <a:latin typeface="Arial" panose="020B0604020202020204" pitchFamily="34" charset="0"/>
              </a:rPr>
              <a:t>				</a:t>
            </a:r>
            <a:r>
              <a:rPr lang="en-US" altLang="el-GR" sz="1600" dirty="0">
                <a:solidFill>
                  <a:srgbClr val="000066"/>
                </a:solidFill>
                <a:latin typeface="Arial" panose="020B0604020202020204" pitchFamily="34" charset="0"/>
              </a:rPr>
              <a:t>	</a:t>
            </a:r>
            <a:endParaRPr lang="el-GR" altLang="el-GR" sz="1600" dirty="0">
              <a:solidFill>
                <a:srgbClr val="000066"/>
              </a:solidFill>
              <a:latin typeface="Arial" panose="020B0604020202020204" pitchFamily="34" charset="0"/>
            </a:endParaRPr>
          </a:p>
        </p:txBody>
      </p:sp>
      <p:sp>
        <p:nvSpPr>
          <p:cNvPr id="20485" name="Θέση αριθμού διαφάνειας 4">
            <a:extLst>
              <a:ext uri="{FF2B5EF4-FFF2-40B4-BE49-F238E27FC236}">
                <a16:creationId xmlns:a16="http://schemas.microsoft.com/office/drawing/2014/main" id="{180734DF-5A62-4921-8FAA-B167F27E10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06B8B1BF-E110-448E-B403-C8D4B4A240F4}"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16</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E163428-261D-4240-A0F1-F27F570410E7}"/>
              </a:ext>
            </a:extLst>
          </p:cNvPr>
          <p:cNvSpPr>
            <a:spLocks noGrp="1" noChangeArrowheads="1"/>
          </p:cNvSpPr>
          <p:nvPr>
            <p:ph type="title"/>
          </p:nvPr>
        </p:nvSpPr>
        <p:spPr/>
        <p:txBody>
          <a:bodyPr/>
          <a:lstStyle/>
          <a:p>
            <a:r>
              <a:rPr lang="en-GB" altLang="el-GR"/>
              <a:t>Metastability &amp; synchronization reliability in FFs (1/2)</a:t>
            </a:r>
            <a:endParaRPr lang="el-GR" altLang="en-US"/>
          </a:p>
        </p:txBody>
      </p:sp>
      <p:sp>
        <p:nvSpPr>
          <p:cNvPr id="8195" name="Text Placeholder 3">
            <a:extLst>
              <a:ext uri="{FF2B5EF4-FFF2-40B4-BE49-F238E27FC236}">
                <a16:creationId xmlns:a16="http://schemas.microsoft.com/office/drawing/2014/main" id="{F43792E9-6082-47FF-88F7-055988B75D4B}"/>
              </a:ext>
            </a:extLst>
          </p:cNvPr>
          <p:cNvSpPr>
            <a:spLocks noGrp="1"/>
          </p:cNvSpPr>
          <p:nvPr>
            <p:ph type="body" sz="half" idx="2"/>
          </p:nvPr>
        </p:nvSpPr>
        <p:spPr>
          <a:xfrm>
            <a:off x="323850" y="3213100"/>
            <a:ext cx="8496300" cy="3024188"/>
          </a:xfrm>
        </p:spPr>
        <p:txBody>
          <a:bodyPr/>
          <a:lstStyle/>
          <a:p>
            <a:pPr>
              <a:defRPr/>
            </a:pPr>
            <a:r>
              <a:rPr lang="en-US" altLang="en-US" dirty="0">
                <a:solidFill>
                  <a:srgbClr val="990000"/>
                </a:solidFill>
              </a:rPr>
              <a:t> </a:t>
            </a:r>
            <a:r>
              <a:rPr lang="en-GB" dirty="0"/>
              <a:t>What happens at the FF during metastability and what can we see at its output? </a:t>
            </a:r>
          </a:p>
          <a:p>
            <a:pPr lvl="1">
              <a:defRPr/>
            </a:pPr>
            <a:r>
              <a:rPr lang="en-GB" dirty="0"/>
              <a:t>We can see a signal that hovers around V</a:t>
            </a:r>
            <a:r>
              <a:rPr lang="en-GB" baseline="-25000" dirty="0"/>
              <a:t>DD</a:t>
            </a:r>
            <a:r>
              <a:rPr lang="en-GB" dirty="0"/>
              <a:t>/2  or that it can oscillate ??</a:t>
            </a:r>
          </a:p>
          <a:p>
            <a:pPr lvl="1">
              <a:defRPr/>
            </a:pPr>
            <a:r>
              <a:rPr lang="en-GB" b="1" dirty="0"/>
              <a:t>This is not exactly the case</a:t>
            </a:r>
          </a:p>
          <a:p>
            <a:pPr marL="180975" indent="0">
              <a:buFont typeface="Wingdings" panose="05000000000000000000" pitchFamily="2" charset="2"/>
              <a:buNone/>
              <a:defRPr/>
            </a:pPr>
            <a:r>
              <a:rPr lang="en-GB" sz="1200" dirty="0"/>
              <a:t> </a:t>
            </a:r>
          </a:p>
          <a:p>
            <a:pPr>
              <a:defRPr/>
            </a:pPr>
            <a:r>
              <a:rPr lang="en-GB" dirty="0"/>
              <a:t> If node A is around V</a:t>
            </a:r>
            <a:r>
              <a:rPr lang="en-GB" baseline="-25000" dirty="0"/>
              <a:t>DD</a:t>
            </a:r>
            <a:r>
              <a:rPr lang="en-GB" dirty="0"/>
              <a:t>/2, </a:t>
            </a:r>
            <a:r>
              <a:rPr lang="en-GB" dirty="0">
                <a:solidFill>
                  <a:srgbClr val="C00000"/>
                </a:solidFill>
              </a:rPr>
              <a:t>the chance that we can still see the same value at Q, three inverters later </a:t>
            </a:r>
            <a:r>
              <a:rPr lang="en-GB" dirty="0"/>
              <a:t>(or even one inverter, if the slave latch is metastable) </a:t>
            </a:r>
            <a:r>
              <a:rPr lang="en-GB" dirty="0">
                <a:solidFill>
                  <a:srgbClr val="C00000"/>
                </a:solidFill>
              </a:rPr>
              <a:t>is practically zero</a:t>
            </a:r>
          </a:p>
        </p:txBody>
      </p:sp>
      <p:sp>
        <p:nvSpPr>
          <p:cNvPr id="21508" name="Footer Placeholder 4">
            <a:extLst>
              <a:ext uri="{FF2B5EF4-FFF2-40B4-BE49-F238E27FC236}">
                <a16:creationId xmlns:a16="http://schemas.microsoft.com/office/drawing/2014/main" id="{1620979C-C28C-4AF4-91B8-11C5FAFBDD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21509" name="Slide Number Placeholder 5">
            <a:extLst>
              <a:ext uri="{FF2B5EF4-FFF2-40B4-BE49-F238E27FC236}">
                <a16:creationId xmlns:a16="http://schemas.microsoft.com/office/drawing/2014/main" id="{C348A29C-662F-4057-B425-096DC348FB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0C255EA6-120B-45DC-9EA8-2E41D0B3261E}"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17</a:t>
            </a:fld>
            <a:endParaRPr lang="el-GR" altLang="en-US" sz="1600">
              <a:solidFill>
                <a:srgbClr val="A50021"/>
              </a:solidFill>
              <a:latin typeface="Arial" panose="020B0604020202020204" pitchFamily="34" charset="0"/>
            </a:endParaRPr>
          </a:p>
        </p:txBody>
      </p:sp>
      <p:pic>
        <p:nvPicPr>
          <p:cNvPr id="24582" name="Picture 3">
            <a:extLst>
              <a:ext uri="{FF2B5EF4-FFF2-40B4-BE49-F238E27FC236}">
                <a16:creationId xmlns:a16="http://schemas.microsoft.com/office/drawing/2014/main" id="{E56623EA-2259-448F-84CF-3A70EA1383B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70113" y="620713"/>
            <a:ext cx="4670425" cy="2300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96255F66-8ED3-4685-B873-5653789C134F}"/>
              </a:ext>
            </a:extLst>
          </p:cNvPr>
          <p:cNvSpPr/>
          <p:nvPr/>
        </p:nvSpPr>
        <p:spPr>
          <a:xfrm>
            <a:off x="3611563" y="809625"/>
            <a:ext cx="576262" cy="433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DFA3F3C0-7E43-4C91-84D2-611964189E79}"/>
              </a:ext>
            </a:extLst>
          </p:cNvPr>
          <p:cNvSpPr/>
          <p:nvPr/>
        </p:nvSpPr>
        <p:spPr>
          <a:xfrm>
            <a:off x="6246813" y="809625"/>
            <a:ext cx="576262" cy="433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42EF0DA3-E9AF-4012-9C2F-252548CB6838}"/>
              </a:ext>
            </a:extLst>
          </p:cNvPr>
          <p:cNvSpPr/>
          <p:nvPr/>
        </p:nvSpPr>
        <p:spPr>
          <a:xfrm>
            <a:off x="5324475" y="809625"/>
            <a:ext cx="576263" cy="433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2"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F190FCE-7288-41E2-9E75-AB025E36EE86}"/>
              </a:ext>
            </a:extLst>
          </p:cNvPr>
          <p:cNvSpPr>
            <a:spLocks noGrp="1" noChangeArrowheads="1"/>
          </p:cNvSpPr>
          <p:nvPr>
            <p:ph type="title"/>
          </p:nvPr>
        </p:nvSpPr>
        <p:spPr/>
        <p:txBody>
          <a:bodyPr/>
          <a:lstStyle/>
          <a:p>
            <a:r>
              <a:rPr lang="en-GB" altLang="el-GR"/>
              <a:t>Metastability &amp; synchronization reliability in FFs (2/2)</a:t>
            </a:r>
            <a:endParaRPr lang="el-GR" altLang="en-US"/>
          </a:p>
        </p:txBody>
      </p:sp>
      <p:sp>
        <p:nvSpPr>
          <p:cNvPr id="25603" name="Text Placeholder 3">
            <a:extLst>
              <a:ext uri="{FF2B5EF4-FFF2-40B4-BE49-F238E27FC236}">
                <a16:creationId xmlns:a16="http://schemas.microsoft.com/office/drawing/2014/main" id="{67C5A5A3-5DAB-42D3-AAC5-C49AF5DB9305}"/>
              </a:ext>
            </a:extLst>
          </p:cNvPr>
          <p:cNvSpPr>
            <a:spLocks noGrp="1" noChangeArrowheads="1"/>
          </p:cNvSpPr>
          <p:nvPr>
            <p:ph type="body" sz="half" idx="2"/>
          </p:nvPr>
        </p:nvSpPr>
        <p:spPr>
          <a:xfrm>
            <a:off x="323850" y="3644900"/>
            <a:ext cx="8496300" cy="2592388"/>
          </a:xfrm>
        </p:spPr>
        <p:txBody>
          <a:bodyPr/>
          <a:lstStyle/>
          <a:p>
            <a:r>
              <a:rPr lang="en-GB" altLang="el-GR" dirty="0"/>
              <a:t> The output, Q, will most likely be either 0 or 1</a:t>
            </a:r>
          </a:p>
          <a:p>
            <a:r>
              <a:rPr lang="en-GB" altLang="el-GR" dirty="0"/>
              <a:t> As V</a:t>
            </a:r>
            <a:r>
              <a:rPr lang="en-GB" altLang="el-GR" baseline="-25000" dirty="0"/>
              <a:t>A</a:t>
            </a:r>
            <a:r>
              <a:rPr lang="en-GB" altLang="el-GR" dirty="0"/>
              <a:t> resolves, Q may (or may not) toggle at some later time</a:t>
            </a:r>
          </a:p>
          <a:p>
            <a:r>
              <a:rPr lang="en-GB" altLang="el-GR" b="1" dirty="0"/>
              <a:t> If this toggle happens later than the nominal </a:t>
            </a:r>
            <a:r>
              <a:rPr lang="en-GB" altLang="el-GR" b="1" dirty="0" err="1"/>
              <a:t>t</a:t>
            </a:r>
            <a:r>
              <a:rPr lang="en-GB" altLang="el-GR" b="1" baseline="-25000" dirty="0" err="1"/>
              <a:t>pCQ</a:t>
            </a:r>
            <a:r>
              <a:rPr lang="en-GB" altLang="el-GR" b="1" dirty="0"/>
              <a:t>, then we know that the flipflop was metastable</a:t>
            </a:r>
          </a:p>
          <a:p>
            <a:r>
              <a:rPr lang="en-GB" altLang="el-GR" dirty="0">
                <a:solidFill>
                  <a:srgbClr val="C00000"/>
                </a:solidFill>
              </a:rPr>
              <a:t> </a:t>
            </a:r>
            <a:r>
              <a:rPr lang="en-GB" altLang="el-GR">
                <a:solidFill>
                  <a:srgbClr val="C00000"/>
                </a:solidFill>
              </a:rPr>
              <a:t>This </a:t>
            </a:r>
            <a:r>
              <a:rPr lang="en-GB" altLang="el-GR" dirty="0">
                <a:solidFill>
                  <a:srgbClr val="C00000"/>
                </a:solidFill>
              </a:rPr>
              <a:t>is exactly what we want to mask with the synchronizer</a:t>
            </a:r>
            <a:endParaRPr lang="el-GR" altLang="en-US" dirty="0">
              <a:solidFill>
                <a:srgbClr val="C00000"/>
              </a:solidFill>
            </a:endParaRPr>
          </a:p>
        </p:txBody>
      </p:sp>
      <p:sp>
        <p:nvSpPr>
          <p:cNvPr id="22532" name="Footer Placeholder 4">
            <a:extLst>
              <a:ext uri="{FF2B5EF4-FFF2-40B4-BE49-F238E27FC236}">
                <a16:creationId xmlns:a16="http://schemas.microsoft.com/office/drawing/2014/main" id="{269995A8-9E7D-48E4-8205-DA7630B34A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22533" name="Slide Number Placeholder 5">
            <a:extLst>
              <a:ext uri="{FF2B5EF4-FFF2-40B4-BE49-F238E27FC236}">
                <a16:creationId xmlns:a16="http://schemas.microsoft.com/office/drawing/2014/main" id="{FAACE636-1669-4D42-8D06-863ADE34C6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92B03EA-DD4D-4805-B891-DA432A6AB1DD}"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18</a:t>
            </a:fld>
            <a:endParaRPr lang="el-GR" altLang="en-US" sz="1600">
              <a:solidFill>
                <a:srgbClr val="A50021"/>
              </a:solidFill>
              <a:latin typeface="Arial" panose="020B0604020202020204" pitchFamily="34" charset="0"/>
            </a:endParaRPr>
          </a:p>
        </p:txBody>
      </p:sp>
      <p:pic>
        <p:nvPicPr>
          <p:cNvPr id="25606" name="Picture 3">
            <a:extLst>
              <a:ext uri="{FF2B5EF4-FFF2-40B4-BE49-F238E27FC236}">
                <a16:creationId xmlns:a16="http://schemas.microsoft.com/office/drawing/2014/main" id="{5ED129AF-DEE1-4A55-B571-0CFB7D24A07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11413" y="652463"/>
            <a:ext cx="4670425" cy="2300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Τίτλος 1">
            <a:extLst>
              <a:ext uri="{FF2B5EF4-FFF2-40B4-BE49-F238E27FC236}">
                <a16:creationId xmlns:a16="http://schemas.microsoft.com/office/drawing/2014/main" id="{5BC34650-0141-4DCB-8137-0E4549CBA724}"/>
              </a:ext>
            </a:extLst>
          </p:cNvPr>
          <p:cNvSpPr>
            <a:spLocks noGrp="1" noChangeArrowheads="1"/>
          </p:cNvSpPr>
          <p:nvPr>
            <p:ph type="title"/>
          </p:nvPr>
        </p:nvSpPr>
        <p:spPr/>
        <p:txBody>
          <a:bodyPr/>
          <a:lstStyle/>
          <a:p>
            <a:r>
              <a:rPr lang="en-GB" altLang="el-GR"/>
              <a:t>The 2-Flip-Flop Synchronizer – Circuit Design</a:t>
            </a:r>
          </a:p>
        </p:txBody>
      </p:sp>
      <p:pic>
        <p:nvPicPr>
          <p:cNvPr id="26627" name="Θέση περιεχομένου 6">
            <a:extLst>
              <a:ext uri="{FF2B5EF4-FFF2-40B4-BE49-F238E27FC236}">
                <a16:creationId xmlns:a16="http://schemas.microsoft.com/office/drawing/2014/main" id="{1306071A-60A3-40B5-BA17-04603D53905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81175" y="981075"/>
            <a:ext cx="5581650" cy="1736725"/>
          </a:xfrm>
        </p:spPr>
      </p:pic>
      <p:sp>
        <p:nvSpPr>
          <p:cNvPr id="26628" name="Θέση κειμένου 3">
            <a:extLst>
              <a:ext uri="{FF2B5EF4-FFF2-40B4-BE49-F238E27FC236}">
                <a16:creationId xmlns:a16="http://schemas.microsoft.com/office/drawing/2014/main" id="{00504C8D-0879-40C0-B274-7224542740DB}"/>
              </a:ext>
            </a:extLst>
          </p:cNvPr>
          <p:cNvSpPr>
            <a:spLocks noGrp="1" noChangeArrowheads="1"/>
          </p:cNvSpPr>
          <p:nvPr>
            <p:ph type="body" sz="half" idx="2"/>
          </p:nvPr>
        </p:nvSpPr>
        <p:spPr>
          <a:xfrm>
            <a:off x="311633" y="2781300"/>
            <a:ext cx="8496300" cy="3587750"/>
          </a:xfrm>
        </p:spPr>
        <p:txBody>
          <a:bodyPr/>
          <a:lstStyle/>
          <a:p>
            <a:r>
              <a:rPr lang="en-US" altLang="el-GR" b="1" dirty="0">
                <a:solidFill>
                  <a:srgbClr val="990000"/>
                </a:solidFill>
              </a:rPr>
              <a:t> </a:t>
            </a:r>
            <a:r>
              <a:rPr lang="en-US" altLang="el-GR" dirty="0"/>
              <a:t>A</a:t>
            </a:r>
            <a:r>
              <a:rPr lang="en-US" altLang="el-GR" b="1" dirty="0"/>
              <a:t> </a:t>
            </a:r>
            <a:r>
              <a:rPr lang="en-US" altLang="el-GR" dirty="0"/>
              <a:t>simple</a:t>
            </a:r>
            <a:r>
              <a:rPr lang="en-US" altLang="el-GR" b="1" dirty="0"/>
              <a:t> </a:t>
            </a:r>
            <a:r>
              <a:rPr lang="en-US" altLang="el-GR" b="1" dirty="0">
                <a:solidFill>
                  <a:srgbClr val="C00000"/>
                </a:solidFill>
              </a:rPr>
              <a:t>but probably the most widely-used synchronizer</a:t>
            </a:r>
          </a:p>
          <a:p>
            <a:endParaRPr lang="en-US" altLang="el-GR" sz="1000" b="1" dirty="0">
              <a:solidFill>
                <a:srgbClr val="990000"/>
              </a:solidFill>
            </a:endParaRPr>
          </a:p>
          <a:p>
            <a:r>
              <a:rPr lang="en-GB" altLang="el-GR" dirty="0"/>
              <a:t> FF1 could become metastable. But FF2 samples Q1 one cycle later =&gt; </a:t>
            </a:r>
            <a:r>
              <a:rPr lang="en-GB" altLang="el-GR" b="1" dirty="0">
                <a:solidFill>
                  <a:srgbClr val="C00000"/>
                </a:solidFill>
              </a:rPr>
              <a:t>S = T</a:t>
            </a:r>
            <a:r>
              <a:rPr lang="en-GB" altLang="el-GR" b="1" baseline="-25000" dirty="0">
                <a:solidFill>
                  <a:srgbClr val="C00000"/>
                </a:solidFill>
              </a:rPr>
              <a:t>C</a:t>
            </a:r>
            <a:r>
              <a:rPr lang="en-GB" altLang="el-GR" dirty="0">
                <a:solidFill>
                  <a:srgbClr val="990000"/>
                </a:solidFill>
              </a:rPr>
              <a:t> </a:t>
            </a:r>
            <a:r>
              <a:rPr lang="en-GB" altLang="el-GR" dirty="0"/>
              <a:t>(</a:t>
            </a:r>
            <a:r>
              <a:rPr lang="en-GB" altLang="el-GR" b="1" dirty="0"/>
              <a:t>synchronization time equals to one clock cycle</a:t>
            </a:r>
            <a:r>
              <a:rPr lang="en-GB" altLang="el-GR" dirty="0"/>
              <a:t>)</a:t>
            </a:r>
          </a:p>
          <a:p>
            <a:pPr lvl="1"/>
            <a:r>
              <a:rPr lang="en-GB" altLang="el-GR" dirty="0"/>
              <a:t>Any logic and wire delays along the path from FF1 to FF2 are subtracted from the resolution time</a:t>
            </a:r>
          </a:p>
          <a:p>
            <a:pPr lvl="1"/>
            <a:r>
              <a:rPr lang="en-GB" altLang="el-GR" dirty="0"/>
              <a:t>Thus, </a:t>
            </a:r>
            <a:r>
              <a:rPr lang="en-GB" altLang="el-GR" b="1" dirty="0"/>
              <a:t>S=T</a:t>
            </a:r>
            <a:r>
              <a:rPr lang="en-GB" altLang="el-GR" b="1" baseline="-25000" dirty="0"/>
              <a:t>C</a:t>
            </a:r>
            <a:r>
              <a:rPr lang="en-GB" altLang="el-GR" b="1" dirty="0"/>
              <a:t> - </a:t>
            </a:r>
            <a:r>
              <a:rPr lang="en-GB" altLang="el-GR" b="1" dirty="0" err="1"/>
              <a:t>t</a:t>
            </a:r>
            <a:r>
              <a:rPr lang="en-GB" altLang="el-GR" b="1" baseline="-25000" dirty="0" err="1"/>
              <a:t>pCQ</a:t>
            </a:r>
            <a:r>
              <a:rPr lang="en-GB" altLang="el-GR" b="1" baseline="-25000" dirty="0"/>
              <a:t>(FF1) </a:t>
            </a:r>
            <a:r>
              <a:rPr lang="en-GB" altLang="el-GR" b="1" dirty="0"/>
              <a:t>- </a:t>
            </a:r>
            <a:r>
              <a:rPr lang="en-GB" altLang="el-GR" b="1" dirty="0" err="1"/>
              <a:t>t</a:t>
            </a:r>
            <a:r>
              <a:rPr lang="en-GB" altLang="el-GR" b="1" baseline="-25000" dirty="0" err="1"/>
              <a:t>SETUP</a:t>
            </a:r>
            <a:r>
              <a:rPr lang="en-GB" altLang="el-GR" b="1" baseline="-25000" dirty="0"/>
              <a:t>(FF2)</a:t>
            </a:r>
            <a:r>
              <a:rPr lang="en-GB" altLang="el-GR" b="1" dirty="0"/>
              <a:t>  - </a:t>
            </a:r>
            <a:r>
              <a:rPr lang="en-GB" altLang="el-GR" b="1" dirty="0" err="1"/>
              <a:t>t</a:t>
            </a:r>
            <a:r>
              <a:rPr lang="en-GB" altLang="el-GR" b="1" baseline="-25000" dirty="0" err="1"/>
              <a:t>PD</a:t>
            </a:r>
            <a:r>
              <a:rPr lang="en-GB" altLang="el-GR" b="1" baseline="-25000" dirty="0"/>
              <a:t>(wire),</a:t>
            </a:r>
            <a:r>
              <a:rPr lang="en-GB" altLang="el-GR" b="1" dirty="0"/>
              <a:t> </a:t>
            </a:r>
            <a:r>
              <a:rPr lang="en-GB" altLang="el-GR" dirty="0"/>
              <a:t>and so on </a:t>
            </a:r>
          </a:p>
          <a:p>
            <a:pPr marL="180975" indent="0">
              <a:buNone/>
            </a:pPr>
            <a:r>
              <a:rPr lang="en-GB" altLang="el-GR" sz="1000" dirty="0"/>
              <a:t> </a:t>
            </a:r>
          </a:p>
          <a:p>
            <a:r>
              <a:rPr lang="en-GB" altLang="el-GR" dirty="0">
                <a:solidFill>
                  <a:srgbClr val="990000"/>
                </a:solidFill>
              </a:rPr>
              <a:t> </a:t>
            </a:r>
            <a:r>
              <a:rPr lang="en-GB" altLang="el-GR" dirty="0">
                <a:solidFill>
                  <a:srgbClr val="C00000"/>
                </a:solidFill>
              </a:rPr>
              <a:t>A failure means that Q2 is unstable </a:t>
            </a:r>
            <a:r>
              <a:rPr lang="en-GB" altLang="el-GR" dirty="0"/>
              <a:t>(</a:t>
            </a:r>
            <a:r>
              <a:rPr lang="en-GB" altLang="el-GR" b="1" dirty="0"/>
              <a:t>it may change later than </a:t>
            </a:r>
            <a:r>
              <a:rPr lang="en-GB" altLang="el-GR" b="1" dirty="0" err="1"/>
              <a:t>t</a:t>
            </a:r>
            <a:r>
              <a:rPr lang="en-GB" altLang="el-GR" b="1" baseline="-25000" dirty="0" err="1"/>
              <a:t>pCQ</a:t>
            </a:r>
            <a:r>
              <a:rPr lang="en-GB" altLang="el-GR" dirty="0"/>
              <a:t>), </a:t>
            </a:r>
          </a:p>
          <a:p>
            <a:pPr lvl="1"/>
            <a:r>
              <a:rPr lang="en-GB" altLang="el-GR" dirty="0"/>
              <a:t> We can compute MTBF for that event</a:t>
            </a:r>
          </a:p>
        </p:txBody>
      </p:sp>
      <p:sp>
        <p:nvSpPr>
          <p:cNvPr id="23557" name="Θέση υποσέλιδου 4">
            <a:extLst>
              <a:ext uri="{FF2B5EF4-FFF2-40B4-BE49-F238E27FC236}">
                <a16:creationId xmlns:a16="http://schemas.microsoft.com/office/drawing/2014/main" id="{7BFE9B96-4EA5-46A4-85C7-9D8D18F7757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3558" name="Θέση αριθμού διαφάνειας 5">
            <a:extLst>
              <a:ext uri="{FF2B5EF4-FFF2-40B4-BE49-F238E27FC236}">
                <a16:creationId xmlns:a16="http://schemas.microsoft.com/office/drawing/2014/main" id="{BF0AE6E4-683B-40FC-BD42-9C4313331A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780E882D-04FD-4528-8541-C5CF334D9A52}"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19</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7AFBA00-FC65-4E02-81B2-309E8A5BFA67}"/>
              </a:ext>
            </a:extLst>
          </p:cNvPr>
          <p:cNvSpPr>
            <a:spLocks noGrp="1" noChangeArrowheads="1"/>
          </p:cNvSpPr>
          <p:nvPr>
            <p:ph type="title"/>
          </p:nvPr>
        </p:nvSpPr>
        <p:spPr/>
        <p:txBody>
          <a:bodyPr/>
          <a:lstStyle/>
          <a:p>
            <a:r>
              <a:rPr lang="en-US" altLang="en-US" dirty="0"/>
              <a:t>Metastability – Introduction</a:t>
            </a:r>
            <a:r>
              <a:rPr lang="el-GR" altLang="en-US" dirty="0"/>
              <a:t> (1/2)</a:t>
            </a:r>
          </a:p>
        </p:txBody>
      </p:sp>
      <p:sp>
        <p:nvSpPr>
          <p:cNvPr id="6147" name="Content Placeholder 2">
            <a:extLst>
              <a:ext uri="{FF2B5EF4-FFF2-40B4-BE49-F238E27FC236}">
                <a16:creationId xmlns:a16="http://schemas.microsoft.com/office/drawing/2014/main" id="{6FB74D09-43DC-4BA1-BE7F-5D80176B1B71}"/>
              </a:ext>
            </a:extLst>
          </p:cNvPr>
          <p:cNvSpPr>
            <a:spLocks noGrp="1" noChangeArrowheads="1"/>
          </p:cNvSpPr>
          <p:nvPr>
            <p:ph idx="1"/>
          </p:nvPr>
        </p:nvSpPr>
        <p:spPr>
          <a:xfrm>
            <a:off x="250825" y="836613"/>
            <a:ext cx="8569325" cy="5472112"/>
          </a:xfrm>
        </p:spPr>
        <p:txBody>
          <a:bodyPr/>
          <a:lstStyle/>
          <a:p>
            <a:r>
              <a:rPr lang="el-GR" altLang="en-US" dirty="0">
                <a:solidFill>
                  <a:srgbClr val="990000"/>
                </a:solidFill>
              </a:rPr>
              <a:t> </a:t>
            </a:r>
            <a:r>
              <a:rPr lang="en-US" altLang="en-US" dirty="0">
                <a:solidFill>
                  <a:srgbClr val="C00000"/>
                </a:solidFill>
              </a:rPr>
              <a:t>Metastability</a:t>
            </a:r>
            <a:r>
              <a:rPr lang="en-US" altLang="en-US" dirty="0">
                <a:solidFill>
                  <a:srgbClr val="990000"/>
                </a:solidFill>
              </a:rPr>
              <a:t> </a:t>
            </a:r>
            <a:r>
              <a:rPr lang="en-US" altLang="en-US" dirty="0"/>
              <a:t>events are common in digital circuits, and </a:t>
            </a:r>
            <a:r>
              <a:rPr lang="en-US" altLang="en-US" dirty="0">
                <a:solidFill>
                  <a:srgbClr val="C00000"/>
                </a:solidFill>
              </a:rPr>
              <a:t>synchronizers</a:t>
            </a:r>
            <a:r>
              <a:rPr lang="en-US" altLang="en-US" dirty="0"/>
              <a:t> are necessary to protect from their fatal effects</a:t>
            </a:r>
          </a:p>
          <a:p>
            <a:endParaRPr lang="en-US" altLang="en-US" sz="1200" dirty="0"/>
          </a:p>
          <a:p>
            <a:r>
              <a:rPr lang="el-GR" altLang="en-US" dirty="0"/>
              <a:t> </a:t>
            </a:r>
            <a:r>
              <a:rPr lang="en-US" altLang="en-US" b="1" dirty="0"/>
              <a:t>Any flip-flop can be made metastable easily</a:t>
            </a:r>
          </a:p>
          <a:p>
            <a:pPr lvl="1"/>
            <a:r>
              <a:rPr lang="en-US" altLang="en-US" dirty="0"/>
              <a:t>Sample its data input simultaneously with the clock’s sampling edge and you get metastability </a:t>
            </a:r>
          </a:p>
          <a:p>
            <a:endParaRPr lang="en-US" altLang="en-US" dirty="0"/>
          </a:p>
          <a:p>
            <a:r>
              <a:rPr lang="en-US" altLang="en-US" dirty="0"/>
              <a:t> In the past, </a:t>
            </a:r>
            <a:r>
              <a:rPr lang="en-US" altLang="en-US" b="1" dirty="0"/>
              <a:t>synchronizers required </a:t>
            </a:r>
            <a:r>
              <a:rPr lang="en-GB" altLang="en-US" b="1" dirty="0"/>
              <a:t>to handle </a:t>
            </a:r>
            <a:r>
              <a:rPr lang="en-US" altLang="en-US" b="1" dirty="0"/>
              <a:t>only asynchronous inputs </a:t>
            </a:r>
          </a:p>
          <a:p>
            <a:endParaRPr lang="en-US" altLang="en-US" sz="1200" dirty="0"/>
          </a:p>
          <a:p>
            <a:r>
              <a:rPr lang="el-GR" altLang="en-US" dirty="0"/>
              <a:t> </a:t>
            </a:r>
            <a:r>
              <a:rPr lang="en-US" altLang="en-US" dirty="0"/>
              <a:t>Nowadays, </a:t>
            </a:r>
            <a:r>
              <a:rPr lang="en-US" altLang="en-US" b="1" dirty="0"/>
              <a:t>with multiple clock domains on the same chip, </a:t>
            </a:r>
            <a:r>
              <a:rPr lang="en-US" altLang="en-US" dirty="0">
                <a:solidFill>
                  <a:srgbClr val="C00000"/>
                </a:solidFill>
              </a:rPr>
              <a:t>synchronizers are required when on-chip data crosses the clock domain boundaries</a:t>
            </a:r>
            <a:r>
              <a:rPr lang="el-GR" altLang="en-US" b="1" dirty="0">
                <a:solidFill>
                  <a:srgbClr val="C00000"/>
                </a:solidFill>
              </a:rPr>
              <a:t> </a:t>
            </a:r>
            <a:endParaRPr lang="en-US" altLang="en-US" dirty="0">
              <a:solidFill>
                <a:srgbClr val="C00000"/>
              </a:solidFill>
            </a:endParaRPr>
          </a:p>
        </p:txBody>
      </p:sp>
      <p:sp>
        <p:nvSpPr>
          <p:cNvPr id="6148" name="Footer Placeholder 3">
            <a:extLst>
              <a:ext uri="{FF2B5EF4-FFF2-40B4-BE49-F238E27FC236}">
                <a16:creationId xmlns:a16="http://schemas.microsoft.com/office/drawing/2014/main" id="{75502D1C-3AFD-454C-8F84-A745EFB9265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6149" name="Slide Number Placeholder 4">
            <a:extLst>
              <a:ext uri="{FF2B5EF4-FFF2-40B4-BE49-F238E27FC236}">
                <a16:creationId xmlns:a16="http://schemas.microsoft.com/office/drawing/2014/main" id="{2AA3B16B-21A7-4B20-8637-D7CFB90542A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BED7431-9A0F-4467-A058-58F15ED1165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Τίτλος 1">
            <a:extLst>
              <a:ext uri="{FF2B5EF4-FFF2-40B4-BE49-F238E27FC236}">
                <a16:creationId xmlns:a16="http://schemas.microsoft.com/office/drawing/2014/main" id="{02CE1827-DEB2-48B1-83B0-C307262701D1}"/>
              </a:ext>
            </a:extLst>
          </p:cNvPr>
          <p:cNvSpPr>
            <a:spLocks noGrp="1" noChangeArrowheads="1"/>
          </p:cNvSpPr>
          <p:nvPr>
            <p:ph type="title"/>
          </p:nvPr>
        </p:nvSpPr>
        <p:spPr/>
        <p:txBody>
          <a:bodyPr/>
          <a:lstStyle/>
          <a:p>
            <a:r>
              <a:rPr lang="en-GB" altLang="el-GR"/>
              <a:t>The 2-Flip-Flop Synchronizer – Operation (1/4)</a:t>
            </a:r>
          </a:p>
        </p:txBody>
      </p:sp>
      <p:sp>
        <p:nvSpPr>
          <p:cNvPr id="27651" name="Θέση κειμένου 3">
            <a:extLst>
              <a:ext uri="{FF2B5EF4-FFF2-40B4-BE49-F238E27FC236}">
                <a16:creationId xmlns:a16="http://schemas.microsoft.com/office/drawing/2014/main" id="{5B0D1EDD-735B-4090-A666-A409267627E8}"/>
              </a:ext>
            </a:extLst>
          </p:cNvPr>
          <p:cNvSpPr>
            <a:spLocks noGrp="1" noChangeArrowheads="1"/>
          </p:cNvSpPr>
          <p:nvPr>
            <p:ph type="body" sz="half" idx="2"/>
          </p:nvPr>
        </p:nvSpPr>
        <p:spPr>
          <a:xfrm>
            <a:off x="303213" y="4076700"/>
            <a:ext cx="8561387" cy="2232025"/>
          </a:xfrm>
        </p:spPr>
        <p:txBody>
          <a:bodyPr/>
          <a:lstStyle/>
          <a:p>
            <a:r>
              <a:rPr lang="en-GB" altLang="el-GR" dirty="0"/>
              <a:t> Consider the above cases in which </a:t>
            </a:r>
            <a:r>
              <a:rPr lang="en-GB" altLang="el-GR" b="1" dirty="0"/>
              <a:t>D1 switches dangerously close to the rising clock edge</a:t>
            </a:r>
          </a:p>
          <a:p>
            <a:r>
              <a:rPr lang="en-GB" altLang="el-GR" dirty="0">
                <a:solidFill>
                  <a:srgbClr val="C00000"/>
                </a:solidFill>
              </a:rPr>
              <a:t> What really happens inside the circuit of the 2-FFs synchronizer?</a:t>
            </a:r>
          </a:p>
          <a:p>
            <a:r>
              <a:rPr lang="en-GB" altLang="el-GR" dirty="0"/>
              <a:t> Any one of six outcomes could result</a:t>
            </a:r>
            <a:r>
              <a:rPr lang="en-GB" altLang="el-GR" dirty="0">
                <a:solidFill>
                  <a:srgbClr val="990000"/>
                </a:solidFill>
              </a:rPr>
              <a:t> </a:t>
            </a:r>
            <a:endParaRPr lang="en-GB" altLang="el-GR" dirty="0"/>
          </a:p>
        </p:txBody>
      </p:sp>
      <p:sp>
        <p:nvSpPr>
          <p:cNvPr id="24580" name="Θέση υποσέλιδου 4">
            <a:extLst>
              <a:ext uri="{FF2B5EF4-FFF2-40B4-BE49-F238E27FC236}">
                <a16:creationId xmlns:a16="http://schemas.microsoft.com/office/drawing/2014/main" id="{D83B1EEE-F75A-49B5-B56B-0557192941B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4581" name="Θέση αριθμού διαφάνειας 5">
            <a:extLst>
              <a:ext uri="{FF2B5EF4-FFF2-40B4-BE49-F238E27FC236}">
                <a16:creationId xmlns:a16="http://schemas.microsoft.com/office/drawing/2014/main" id="{C9510FB4-716B-4794-911D-9531E425A73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1BDA47E9-2D55-479A-9E44-386B7B2FDD2D}"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20</a:t>
            </a:fld>
            <a:endParaRPr lang="el-GR" altLang="en-US" sz="1600">
              <a:solidFill>
                <a:srgbClr val="A50021"/>
              </a:solidFill>
              <a:latin typeface="Arial" panose="020B0604020202020204" pitchFamily="34" charset="0"/>
            </a:endParaRPr>
          </a:p>
        </p:txBody>
      </p:sp>
      <p:pic>
        <p:nvPicPr>
          <p:cNvPr id="27654" name="Θέση περιεχομένου 8">
            <a:extLst>
              <a:ext uri="{FF2B5EF4-FFF2-40B4-BE49-F238E27FC236}">
                <a16:creationId xmlns:a16="http://schemas.microsoft.com/office/drawing/2014/main" id="{B3A24A25-FC10-4DE4-8B4F-3C61032D95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2775" y="1916113"/>
            <a:ext cx="8280400" cy="1819275"/>
          </a:xfrm>
        </p:spPr>
      </p:pic>
      <p:pic>
        <p:nvPicPr>
          <p:cNvPr id="7" name="Θέση περιεχομένου 6">
            <a:extLst>
              <a:ext uri="{FF2B5EF4-FFF2-40B4-BE49-F238E27FC236}">
                <a16:creationId xmlns:a16="http://schemas.microsoft.com/office/drawing/2014/main" id="{905653CD-7287-4B1C-82B5-4DFD9EE53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804863"/>
            <a:ext cx="3097212"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2102B8D1-2E89-4710-A9EE-2420FD6FB70A}"/>
              </a:ext>
            </a:extLst>
          </p:cNvPr>
          <p:cNvSpPr>
            <a:spLocks noGrp="1" noChangeArrowheads="1"/>
          </p:cNvSpPr>
          <p:nvPr>
            <p:ph type="title"/>
          </p:nvPr>
        </p:nvSpPr>
        <p:spPr/>
        <p:txBody>
          <a:bodyPr/>
          <a:lstStyle/>
          <a:p>
            <a:r>
              <a:rPr lang="en-GB" altLang="el-GR"/>
              <a:t>The 2-Flip-Flop Synchronizer – Operation (2/4)</a:t>
            </a:r>
          </a:p>
        </p:txBody>
      </p:sp>
      <p:sp>
        <p:nvSpPr>
          <p:cNvPr id="27651" name="Θέση κειμένου 3">
            <a:extLst>
              <a:ext uri="{FF2B5EF4-FFF2-40B4-BE49-F238E27FC236}">
                <a16:creationId xmlns:a16="http://schemas.microsoft.com/office/drawing/2014/main" id="{C1F4D6DC-30C6-4FC8-AFF7-CD5CCA1EF7A7}"/>
              </a:ext>
            </a:extLst>
          </p:cNvPr>
          <p:cNvSpPr>
            <a:spLocks noGrp="1" noChangeArrowheads="1"/>
          </p:cNvSpPr>
          <p:nvPr>
            <p:ph type="body" sz="half" idx="2"/>
          </p:nvPr>
        </p:nvSpPr>
        <p:spPr>
          <a:xfrm>
            <a:off x="303213" y="4549775"/>
            <a:ext cx="8561387" cy="1819275"/>
          </a:xfrm>
        </p:spPr>
        <p:txBody>
          <a:bodyPr/>
          <a:lstStyle/>
          <a:p>
            <a:r>
              <a:rPr lang="en-GB" altLang="el-GR" dirty="0">
                <a:solidFill>
                  <a:srgbClr val="990000"/>
                </a:solidFill>
              </a:rPr>
              <a:t> </a:t>
            </a:r>
            <a:r>
              <a:rPr lang="en-GB" altLang="el-GR" dirty="0" err="1">
                <a:solidFill>
                  <a:srgbClr val="006600"/>
                </a:solidFill>
              </a:rPr>
              <a:t>Case_a</a:t>
            </a:r>
            <a:r>
              <a:rPr lang="en-GB" altLang="el-GR" dirty="0">
                <a:solidFill>
                  <a:srgbClr val="006600"/>
                </a:solidFill>
              </a:rPr>
              <a:t>:</a:t>
            </a:r>
            <a:r>
              <a:rPr lang="en-GB" altLang="el-GR" dirty="0">
                <a:solidFill>
                  <a:srgbClr val="990000"/>
                </a:solidFill>
              </a:rPr>
              <a:t> </a:t>
            </a:r>
            <a:r>
              <a:rPr lang="en-GB" altLang="el-GR" dirty="0"/>
              <a:t>Q1 switches at the beginning of the 1</a:t>
            </a:r>
            <a:r>
              <a:rPr lang="en-GB" altLang="el-GR" baseline="30000" dirty="0"/>
              <a:t>st</a:t>
            </a:r>
            <a:r>
              <a:rPr lang="en-GB" altLang="el-GR" dirty="0"/>
              <a:t> cycle and Q2 copies this on the 2</a:t>
            </a:r>
            <a:r>
              <a:rPr lang="en-GB" altLang="el-GR" baseline="30000" dirty="0"/>
              <a:t>nd</a:t>
            </a:r>
            <a:r>
              <a:rPr lang="en-GB" altLang="el-GR" dirty="0"/>
              <a:t> cycle (</a:t>
            </a:r>
            <a:r>
              <a:rPr lang="en-GB" altLang="el-GR" dirty="0">
                <a:solidFill>
                  <a:srgbClr val="C00000"/>
                </a:solidFill>
              </a:rPr>
              <a:t>No metastability occurs</a:t>
            </a:r>
            <a:r>
              <a:rPr lang="en-GB" altLang="el-GR" dirty="0"/>
              <a:t>)</a:t>
            </a:r>
          </a:p>
          <a:p>
            <a:r>
              <a:rPr lang="en-GB" altLang="el-GR" dirty="0"/>
              <a:t> </a:t>
            </a:r>
            <a:r>
              <a:rPr lang="en-GB" altLang="el-GR" dirty="0" err="1">
                <a:solidFill>
                  <a:srgbClr val="006600"/>
                </a:solidFill>
              </a:rPr>
              <a:t>Case_b</a:t>
            </a:r>
            <a:r>
              <a:rPr lang="en-GB" altLang="el-GR" dirty="0">
                <a:solidFill>
                  <a:srgbClr val="006600"/>
                </a:solidFill>
              </a:rPr>
              <a:t>: </a:t>
            </a:r>
            <a:r>
              <a:rPr lang="en-GB" altLang="el-GR" b="1" dirty="0"/>
              <a:t>Q1 completely misses D1</a:t>
            </a:r>
            <a:r>
              <a:rPr lang="en-GB" altLang="el-GR" dirty="0"/>
              <a:t>. It will surely rise on cycle 2, and Q2 will rise one cycle later (</a:t>
            </a:r>
            <a:r>
              <a:rPr lang="en-GB" altLang="el-GR" dirty="0">
                <a:solidFill>
                  <a:srgbClr val="C00000"/>
                </a:solidFill>
              </a:rPr>
              <a:t>No metastability occurs</a:t>
            </a:r>
            <a:r>
              <a:rPr lang="en-GB" altLang="el-GR" dirty="0"/>
              <a:t>)</a:t>
            </a:r>
          </a:p>
          <a:p>
            <a:endParaRPr lang="en-GB" altLang="el-GR" dirty="0"/>
          </a:p>
        </p:txBody>
      </p:sp>
      <p:sp>
        <p:nvSpPr>
          <p:cNvPr id="25604" name="Θέση υποσέλιδου 4">
            <a:extLst>
              <a:ext uri="{FF2B5EF4-FFF2-40B4-BE49-F238E27FC236}">
                <a16:creationId xmlns:a16="http://schemas.microsoft.com/office/drawing/2014/main" id="{2721D9AE-B11A-4892-BC93-019F6B5FFE7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5605" name="Θέση αριθμού διαφάνειας 5">
            <a:extLst>
              <a:ext uri="{FF2B5EF4-FFF2-40B4-BE49-F238E27FC236}">
                <a16:creationId xmlns:a16="http://schemas.microsoft.com/office/drawing/2014/main" id="{63687FFD-B3A9-48C2-ADAA-F11E9431E7F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4150944-F071-42FC-9C43-BFA9C6436EFC}"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21</a:t>
            </a:fld>
            <a:endParaRPr lang="el-GR" altLang="en-US" sz="1600">
              <a:solidFill>
                <a:srgbClr val="A50021"/>
              </a:solidFill>
              <a:latin typeface="Arial" panose="020B0604020202020204" pitchFamily="34" charset="0"/>
            </a:endParaRPr>
          </a:p>
        </p:txBody>
      </p:sp>
      <p:pic>
        <p:nvPicPr>
          <p:cNvPr id="27654" name="Θέση περιεχομένου 8">
            <a:extLst>
              <a:ext uri="{FF2B5EF4-FFF2-40B4-BE49-F238E27FC236}">
                <a16:creationId xmlns:a16="http://schemas.microsoft.com/office/drawing/2014/main" id="{38831233-EF8B-4DF8-9720-162E577E424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970088"/>
            <a:ext cx="8280400" cy="1819275"/>
          </a:xfrm>
        </p:spPr>
      </p:pic>
      <p:pic>
        <p:nvPicPr>
          <p:cNvPr id="7" name="Θέση περιεχομένου 6">
            <a:extLst>
              <a:ext uri="{FF2B5EF4-FFF2-40B4-BE49-F238E27FC236}">
                <a16:creationId xmlns:a16="http://schemas.microsoft.com/office/drawing/2014/main" id="{E2AD023A-BCF9-4CDE-86C0-20E483FAD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801688"/>
            <a:ext cx="31575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466BCBBD-B51C-4ABC-9404-E3683B52994B}"/>
              </a:ext>
            </a:extLst>
          </p:cNvPr>
          <p:cNvSpPr>
            <a:spLocks noGrp="1" noChangeArrowheads="1"/>
          </p:cNvSpPr>
          <p:nvPr>
            <p:ph type="title"/>
          </p:nvPr>
        </p:nvSpPr>
        <p:spPr/>
        <p:txBody>
          <a:bodyPr/>
          <a:lstStyle/>
          <a:p>
            <a:r>
              <a:rPr lang="en-GB" altLang="el-GR"/>
              <a:t>The 2-Flip-Flop Synchronizer – Operation (3/4)</a:t>
            </a:r>
          </a:p>
        </p:txBody>
      </p:sp>
      <p:sp>
        <p:nvSpPr>
          <p:cNvPr id="28675" name="Θέση κειμένου 3">
            <a:extLst>
              <a:ext uri="{FF2B5EF4-FFF2-40B4-BE49-F238E27FC236}">
                <a16:creationId xmlns:a16="http://schemas.microsoft.com/office/drawing/2014/main" id="{CA13CC99-3584-41DA-B267-85804A9EDCAD}"/>
              </a:ext>
            </a:extLst>
          </p:cNvPr>
          <p:cNvSpPr>
            <a:spLocks noGrp="1" noChangeArrowheads="1"/>
          </p:cNvSpPr>
          <p:nvPr>
            <p:ph type="body" sz="half" idx="2"/>
          </p:nvPr>
        </p:nvSpPr>
        <p:spPr>
          <a:xfrm>
            <a:off x="179388" y="3716338"/>
            <a:ext cx="8640762" cy="2652712"/>
          </a:xfrm>
        </p:spPr>
        <p:txBody>
          <a:bodyPr/>
          <a:lstStyle/>
          <a:p>
            <a:r>
              <a:rPr lang="en-GB" altLang="el-GR" dirty="0">
                <a:solidFill>
                  <a:srgbClr val="990000"/>
                </a:solidFill>
              </a:rPr>
              <a:t> </a:t>
            </a:r>
            <a:r>
              <a:rPr lang="en-GB" altLang="el-GR" dirty="0" err="1">
                <a:solidFill>
                  <a:srgbClr val="006600"/>
                </a:solidFill>
              </a:rPr>
              <a:t>Case_c</a:t>
            </a:r>
            <a:r>
              <a:rPr lang="en-GB" altLang="el-GR" dirty="0">
                <a:solidFill>
                  <a:srgbClr val="006600"/>
                </a:solidFill>
              </a:rPr>
              <a:t>: </a:t>
            </a:r>
            <a:r>
              <a:rPr lang="en-GB" altLang="el-GR" dirty="0">
                <a:solidFill>
                  <a:srgbClr val="C00000"/>
                </a:solidFill>
              </a:rPr>
              <a:t>FF1 becomes metastable</a:t>
            </a:r>
            <a:r>
              <a:rPr lang="en-GB" altLang="el-GR" dirty="0"/>
              <a:t>, but its output stays low. It resolves later and Q1 rises (bold rising edge). </a:t>
            </a:r>
            <a:r>
              <a:rPr lang="en-GB" altLang="el-GR" b="1" dirty="0"/>
              <a:t>This will happen before the end of the cycle</a:t>
            </a:r>
            <a:r>
              <a:rPr lang="en-GB" altLang="el-GR" dirty="0"/>
              <a:t> (</a:t>
            </a:r>
            <a:r>
              <a:rPr lang="en-GB" altLang="el-GR" b="1" dirty="0"/>
              <a:t>except, maybe, once every MTBF years</a:t>
            </a:r>
            <a:r>
              <a:rPr lang="en-GB" altLang="el-GR" dirty="0"/>
              <a:t>). Then, </a:t>
            </a:r>
            <a:r>
              <a:rPr lang="en-GB" altLang="el-GR" dirty="0">
                <a:solidFill>
                  <a:srgbClr val="C00000"/>
                </a:solidFill>
              </a:rPr>
              <a:t>Q2 rises in cycle 2</a:t>
            </a:r>
          </a:p>
          <a:p>
            <a:r>
              <a:rPr lang="en-GB" altLang="el-GR" dirty="0"/>
              <a:t> </a:t>
            </a:r>
            <a:r>
              <a:rPr lang="en-GB" altLang="el-GR" dirty="0" err="1">
                <a:solidFill>
                  <a:srgbClr val="006600"/>
                </a:solidFill>
              </a:rPr>
              <a:t>Case_d</a:t>
            </a:r>
            <a:r>
              <a:rPr lang="en-GB" altLang="el-GR" dirty="0">
                <a:solidFill>
                  <a:srgbClr val="006600"/>
                </a:solidFill>
              </a:rPr>
              <a:t>: </a:t>
            </a:r>
            <a:r>
              <a:rPr lang="en-GB" altLang="el-GR" dirty="0">
                <a:solidFill>
                  <a:srgbClr val="C00000"/>
                </a:solidFill>
              </a:rPr>
              <a:t>FF1 becomes metastable, its output stays low, and when it resolves, the output still stays low</a:t>
            </a:r>
            <a:r>
              <a:rPr lang="en-GB" altLang="el-GR" dirty="0"/>
              <a:t>. This appears </a:t>
            </a:r>
            <a:r>
              <a:rPr lang="en-GB" altLang="el-GR" b="1" dirty="0"/>
              <a:t>the same as </a:t>
            </a:r>
            <a:r>
              <a:rPr lang="en-GB" altLang="el-GR" b="1" dirty="0" err="1"/>
              <a:t>case_b</a:t>
            </a:r>
            <a:r>
              <a:rPr lang="en-GB" altLang="el-GR" dirty="0"/>
              <a:t>. Q1 is forced to rise in cycle 2, and Q2 rises in cycle 3</a:t>
            </a:r>
          </a:p>
        </p:txBody>
      </p:sp>
      <p:sp>
        <p:nvSpPr>
          <p:cNvPr id="26628" name="Θέση υποσέλιδου 4">
            <a:extLst>
              <a:ext uri="{FF2B5EF4-FFF2-40B4-BE49-F238E27FC236}">
                <a16:creationId xmlns:a16="http://schemas.microsoft.com/office/drawing/2014/main" id="{29BEA6BD-1393-45AF-B93D-853C71F80C5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6629" name="Θέση αριθμού διαφάνειας 5">
            <a:extLst>
              <a:ext uri="{FF2B5EF4-FFF2-40B4-BE49-F238E27FC236}">
                <a16:creationId xmlns:a16="http://schemas.microsoft.com/office/drawing/2014/main" id="{88430F81-5DB0-4981-A958-F93135B3694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D19C2CB8-FAAC-46BF-92A1-0C6A3E611FD1}"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22</a:t>
            </a:fld>
            <a:endParaRPr lang="el-GR" altLang="en-US" sz="1600">
              <a:solidFill>
                <a:srgbClr val="A50021"/>
              </a:solidFill>
              <a:latin typeface="Arial" panose="020B0604020202020204" pitchFamily="34" charset="0"/>
            </a:endParaRPr>
          </a:p>
        </p:txBody>
      </p:sp>
      <p:pic>
        <p:nvPicPr>
          <p:cNvPr id="28678" name="Θέση περιεχομένου 8">
            <a:extLst>
              <a:ext uri="{FF2B5EF4-FFF2-40B4-BE49-F238E27FC236}">
                <a16:creationId xmlns:a16="http://schemas.microsoft.com/office/drawing/2014/main" id="{592C42F4-847F-4D83-9EC7-A5AD89272C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792288"/>
            <a:ext cx="8280400" cy="1924050"/>
          </a:xfrm>
        </p:spPr>
      </p:pic>
      <p:pic>
        <p:nvPicPr>
          <p:cNvPr id="7" name="Θέση περιεχομένου 6">
            <a:extLst>
              <a:ext uri="{FF2B5EF4-FFF2-40B4-BE49-F238E27FC236}">
                <a16:creationId xmlns:a16="http://schemas.microsoft.com/office/drawing/2014/main" id="{7210E86C-0354-497D-8896-95E7836B5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801688"/>
            <a:ext cx="31575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Τίτλος 1">
            <a:extLst>
              <a:ext uri="{FF2B5EF4-FFF2-40B4-BE49-F238E27FC236}">
                <a16:creationId xmlns:a16="http://schemas.microsoft.com/office/drawing/2014/main" id="{685EB6DC-4D09-498C-92BA-BF2906053F0C}"/>
              </a:ext>
            </a:extLst>
          </p:cNvPr>
          <p:cNvSpPr>
            <a:spLocks noGrp="1" noChangeArrowheads="1"/>
          </p:cNvSpPr>
          <p:nvPr>
            <p:ph type="title"/>
          </p:nvPr>
        </p:nvSpPr>
        <p:spPr/>
        <p:txBody>
          <a:bodyPr/>
          <a:lstStyle/>
          <a:p>
            <a:r>
              <a:rPr lang="en-GB" altLang="el-GR"/>
              <a:t>The 2-Flip-Flop Synchronizer – Operation (4/4)</a:t>
            </a:r>
          </a:p>
        </p:txBody>
      </p:sp>
      <p:sp>
        <p:nvSpPr>
          <p:cNvPr id="29699" name="Θέση κειμένου 3">
            <a:extLst>
              <a:ext uri="{FF2B5EF4-FFF2-40B4-BE49-F238E27FC236}">
                <a16:creationId xmlns:a16="http://schemas.microsoft.com/office/drawing/2014/main" id="{FC87EDB3-D6F3-4B28-8918-FBE9A9B921DA}"/>
              </a:ext>
            </a:extLst>
          </p:cNvPr>
          <p:cNvSpPr>
            <a:spLocks noGrp="1" noChangeArrowheads="1"/>
          </p:cNvSpPr>
          <p:nvPr>
            <p:ph type="body" sz="half" idx="2"/>
          </p:nvPr>
        </p:nvSpPr>
        <p:spPr>
          <a:xfrm>
            <a:off x="323850" y="4194175"/>
            <a:ext cx="8496300" cy="2174875"/>
          </a:xfrm>
        </p:spPr>
        <p:txBody>
          <a:bodyPr/>
          <a:lstStyle/>
          <a:p>
            <a:r>
              <a:rPr lang="en-GB" altLang="el-GR" dirty="0">
                <a:solidFill>
                  <a:srgbClr val="990000"/>
                </a:solidFill>
              </a:rPr>
              <a:t> </a:t>
            </a:r>
            <a:r>
              <a:rPr lang="en-GB" altLang="el-GR" dirty="0" err="1">
                <a:solidFill>
                  <a:srgbClr val="006600"/>
                </a:solidFill>
              </a:rPr>
              <a:t>Case_e</a:t>
            </a:r>
            <a:r>
              <a:rPr lang="en-GB" altLang="el-GR" dirty="0">
                <a:solidFill>
                  <a:srgbClr val="006600"/>
                </a:solidFill>
              </a:rPr>
              <a:t>: </a:t>
            </a:r>
            <a:r>
              <a:rPr lang="en-GB" altLang="el-GR" dirty="0">
                <a:solidFill>
                  <a:srgbClr val="C00000"/>
                </a:solidFill>
              </a:rPr>
              <a:t>FF1 goes metastable, and its output goes high</a:t>
            </a:r>
            <a:r>
              <a:rPr lang="en-GB" altLang="el-GR" dirty="0"/>
              <a:t>. Later, it resolves to low (</a:t>
            </a:r>
            <a:r>
              <a:rPr lang="en-GB" altLang="el-GR" b="1" dirty="0"/>
              <a:t>glitch on appears Q1</a:t>
            </a:r>
            <a:r>
              <a:rPr lang="en-GB" altLang="el-GR" dirty="0"/>
              <a:t>). By the end of cycle 1, Q1 is low. It rises in cycle 2, and Q2 rises in cycle 3</a:t>
            </a:r>
          </a:p>
          <a:p>
            <a:endParaRPr lang="en-GB" altLang="el-GR" sz="1200" dirty="0"/>
          </a:p>
          <a:p>
            <a:r>
              <a:rPr lang="en-GB" altLang="el-GR" dirty="0"/>
              <a:t> </a:t>
            </a:r>
            <a:r>
              <a:rPr lang="en-GB" altLang="el-GR" dirty="0" err="1">
                <a:solidFill>
                  <a:srgbClr val="006600"/>
                </a:solidFill>
              </a:rPr>
              <a:t>Case_f</a:t>
            </a:r>
            <a:r>
              <a:rPr lang="en-GB" altLang="el-GR" dirty="0">
                <a:solidFill>
                  <a:srgbClr val="006600"/>
                </a:solidFill>
              </a:rPr>
              <a:t>: </a:t>
            </a:r>
            <a:r>
              <a:rPr lang="en-GB" altLang="el-GR" dirty="0">
                <a:solidFill>
                  <a:srgbClr val="C00000"/>
                </a:solidFill>
              </a:rPr>
              <a:t>FF1 goes metastable, its output goes high, and it later resolves to high. </a:t>
            </a:r>
            <a:r>
              <a:rPr lang="en-GB" altLang="el-GR" dirty="0"/>
              <a:t>Q1 appears the same as </a:t>
            </a:r>
            <a:r>
              <a:rPr lang="en-GB" altLang="el-GR" dirty="0" err="1"/>
              <a:t>case_a</a:t>
            </a:r>
            <a:r>
              <a:rPr lang="en-GB" altLang="el-GR" dirty="0"/>
              <a:t>. Q2 rises in cycle 2</a:t>
            </a:r>
          </a:p>
        </p:txBody>
      </p:sp>
      <p:sp>
        <p:nvSpPr>
          <p:cNvPr id="27652" name="Θέση υποσέλιδου 4">
            <a:extLst>
              <a:ext uri="{FF2B5EF4-FFF2-40B4-BE49-F238E27FC236}">
                <a16:creationId xmlns:a16="http://schemas.microsoft.com/office/drawing/2014/main" id="{F307C7E4-DE81-401B-B3B0-C7BFDFB134E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7653" name="Θέση αριθμού διαφάνειας 5">
            <a:extLst>
              <a:ext uri="{FF2B5EF4-FFF2-40B4-BE49-F238E27FC236}">
                <a16:creationId xmlns:a16="http://schemas.microsoft.com/office/drawing/2014/main" id="{A7F509FC-1863-481A-B21D-24BC776EE2E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038BDEAE-603F-404C-8313-D636EBF8F4C4}"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23</a:t>
            </a:fld>
            <a:endParaRPr lang="el-GR" altLang="en-US" sz="1600">
              <a:solidFill>
                <a:srgbClr val="A50021"/>
              </a:solidFill>
              <a:latin typeface="Arial" panose="020B0604020202020204" pitchFamily="34" charset="0"/>
            </a:endParaRPr>
          </a:p>
        </p:txBody>
      </p:sp>
      <p:pic>
        <p:nvPicPr>
          <p:cNvPr id="29702" name="Θέση περιεχομένου 8">
            <a:extLst>
              <a:ext uri="{FF2B5EF4-FFF2-40B4-BE49-F238E27FC236}">
                <a16:creationId xmlns:a16="http://schemas.microsoft.com/office/drawing/2014/main" id="{6DAD736D-5421-444A-A869-CC395BD8EE5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1982788"/>
            <a:ext cx="8280400" cy="1995487"/>
          </a:xfrm>
        </p:spPr>
      </p:pic>
      <p:pic>
        <p:nvPicPr>
          <p:cNvPr id="7" name="Θέση περιεχομένου 6">
            <a:extLst>
              <a:ext uri="{FF2B5EF4-FFF2-40B4-BE49-F238E27FC236}">
                <a16:creationId xmlns:a16="http://schemas.microsoft.com/office/drawing/2014/main" id="{14D82CB4-B4E4-4727-AD89-2D3DEA765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801688"/>
            <a:ext cx="31575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Τίτλος 1">
            <a:extLst>
              <a:ext uri="{FF2B5EF4-FFF2-40B4-BE49-F238E27FC236}">
                <a16:creationId xmlns:a16="http://schemas.microsoft.com/office/drawing/2014/main" id="{D0B4151A-EB77-4ABA-A672-5294A006CC3D}"/>
              </a:ext>
            </a:extLst>
          </p:cNvPr>
          <p:cNvSpPr>
            <a:spLocks noGrp="1" noChangeArrowheads="1"/>
          </p:cNvSpPr>
          <p:nvPr>
            <p:ph type="title"/>
          </p:nvPr>
        </p:nvSpPr>
        <p:spPr/>
        <p:txBody>
          <a:bodyPr/>
          <a:lstStyle/>
          <a:p>
            <a:r>
              <a:rPr lang="en-GB" altLang="el-GR"/>
              <a:t>The 2-Flip-Flop Synchronizer – Discussion (1/3)</a:t>
            </a:r>
          </a:p>
        </p:txBody>
      </p:sp>
      <p:sp>
        <p:nvSpPr>
          <p:cNvPr id="4" name="Θέση κειμένου 3">
            <a:extLst>
              <a:ext uri="{FF2B5EF4-FFF2-40B4-BE49-F238E27FC236}">
                <a16:creationId xmlns:a16="http://schemas.microsoft.com/office/drawing/2014/main" id="{F7563C0E-533C-4C3C-9D6B-8AB978B1044A}"/>
              </a:ext>
            </a:extLst>
          </p:cNvPr>
          <p:cNvSpPr>
            <a:spLocks noGrp="1"/>
          </p:cNvSpPr>
          <p:nvPr>
            <p:ph type="body" sz="half" idx="2"/>
          </p:nvPr>
        </p:nvSpPr>
        <p:spPr>
          <a:xfrm>
            <a:off x="323850" y="2852738"/>
            <a:ext cx="8496300" cy="3516312"/>
          </a:xfrm>
        </p:spPr>
        <p:txBody>
          <a:bodyPr/>
          <a:lstStyle/>
          <a:p>
            <a:pPr>
              <a:defRPr/>
            </a:pPr>
            <a:r>
              <a:rPr lang="en-GB" dirty="0">
                <a:solidFill>
                  <a:srgbClr val="990000"/>
                </a:solidFill>
              </a:rPr>
              <a:t> </a:t>
            </a:r>
            <a:r>
              <a:rPr lang="en-GB" b="1" dirty="0">
                <a:solidFill>
                  <a:srgbClr val="C00000"/>
                </a:solidFill>
              </a:rPr>
              <a:t>The bottom line is that Q2 is never metastable in practice</a:t>
            </a:r>
            <a:r>
              <a:rPr lang="en-GB" b="1" dirty="0">
                <a:solidFill>
                  <a:srgbClr val="990000"/>
                </a:solidFill>
              </a:rPr>
              <a:t> </a:t>
            </a:r>
            <a:r>
              <a:rPr lang="en-GB" dirty="0"/>
              <a:t>(except, maybe, once every MTBF years)</a:t>
            </a:r>
          </a:p>
          <a:p>
            <a:pPr lvl="1">
              <a:defRPr/>
            </a:pPr>
            <a:r>
              <a:rPr lang="en-GB" dirty="0"/>
              <a:t>Q2 goes high either </a:t>
            </a:r>
            <a:r>
              <a:rPr lang="en-GB" b="1" dirty="0"/>
              <a:t>after one</a:t>
            </a:r>
            <a:r>
              <a:rPr lang="el-GR" b="1" dirty="0"/>
              <a:t> </a:t>
            </a:r>
            <a:r>
              <a:rPr lang="en-GB" b="1" dirty="0"/>
              <a:t>or two cycles</a:t>
            </a:r>
          </a:p>
          <a:p>
            <a:pPr marL="180975" indent="0">
              <a:buFont typeface="Wingdings" panose="05000000000000000000" pitchFamily="2" charset="2"/>
              <a:buNone/>
              <a:defRPr/>
            </a:pPr>
            <a:r>
              <a:rPr lang="en-GB" sz="1000" dirty="0"/>
              <a:t> </a:t>
            </a:r>
          </a:p>
          <a:p>
            <a:pPr>
              <a:defRPr/>
            </a:pPr>
            <a:r>
              <a:rPr lang="en-GB" dirty="0"/>
              <a:t>The synchronization circuit exchanges the ‘‘</a:t>
            </a:r>
            <a:r>
              <a:rPr lang="en-GB" i="1" dirty="0" err="1"/>
              <a:t>analog</a:t>
            </a:r>
            <a:r>
              <a:rPr lang="en-GB" dirty="0"/>
              <a:t>’’ uncertainty of metastability for a simpler ‘‘</a:t>
            </a:r>
            <a:r>
              <a:rPr lang="en-GB" i="1" dirty="0"/>
              <a:t>digital</a:t>
            </a:r>
            <a:r>
              <a:rPr lang="en-GB" dirty="0"/>
              <a:t>’’ uncertainty of </a:t>
            </a:r>
            <a:r>
              <a:rPr lang="en-GB" b="1" dirty="0"/>
              <a:t>whether the output switches one or two cycles later</a:t>
            </a:r>
          </a:p>
          <a:p>
            <a:pPr marL="180975" indent="0">
              <a:buFont typeface="Wingdings" panose="05000000000000000000" pitchFamily="2" charset="2"/>
              <a:buNone/>
              <a:defRPr/>
            </a:pPr>
            <a:r>
              <a:rPr lang="en-GB" sz="1000" dirty="0">
                <a:solidFill>
                  <a:srgbClr val="990000"/>
                </a:solidFill>
              </a:rPr>
              <a:t> </a:t>
            </a:r>
          </a:p>
          <a:p>
            <a:pPr>
              <a:defRPr/>
            </a:pPr>
            <a:r>
              <a:rPr lang="en-GB" dirty="0">
                <a:solidFill>
                  <a:srgbClr val="990000"/>
                </a:solidFill>
              </a:rPr>
              <a:t> </a:t>
            </a:r>
            <a:r>
              <a:rPr lang="en-GB" dirty="0">
                <a:solidFill>
                  <a:srgbClr val="C00000"/>
                </a:solidFill>
              </a:rPr>
              <a:t>Other than this uncertainty, output Q is a solid, legal, and correct  digital signal</a:t>
            </a:r>
          </a:p>
        </p:txBody>
      </p:sp>
      <p:sp>
        <p:nvSpPr>
          <p:cNvPr id="28676" name="Θέση υποσέλιδου 4">
            <a:extLst>
              <a:ext uri="{FF2B5EF4-FFF2-40B4-BE49-F238E27FC236}">
                <a16:creationId xmlns:a16="http://schemas.microsoft.com/office/drawing/2014/main" id="{8E87710A-7109-41E1-8277-F23ECA192B8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8677" name="Θέση αριθμού διαφάνειας 5">
            <a:extLst>
              <a:ext uri="{FF2B5EF4-FFF2-40B4-BE49-F238E27FC236}">
                <a16:creationId xmlns:a16="http://schemas.microsoft.com/office/drawing/2014/main" id="{0B80B319-7EC9-443A-BD84-FFB5788FFB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0461CB4-FAEF-47F9-A493-244FCC11BBDA}"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24</a:t>
            </a:fld>
            <a:endParaRPr lang="el-GR" altLang="en-US" sz="1600">
              <a:solidFill>
                <a:srgbClr val="A50021"/>
              </a:solidFill>
              <a:latin typeface="Arial" panose="020B0604020202020204" pitchFamily="34" charset="0"/>
            </a:endParaRPr>
          </a:p>
        </p:txBody>
      </p:sp>
      <p:pic>
        <p:nvPicPr>
          <p:cNvPr id="30726" name="Θέση περιεχομένου 8">
            <a:extLst>
              <a:ext uri="{FF2B5EF4-FFF2-40B4-BE49-F238E27FC236}">
                <a16:creationId xmlns:a16="http://schemas.microsoft.com/office/drawing/2014/main" id="{093F0178-05B3-4CF7-8517-AF7469600A4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728663"/>
            <a:ext cx="8280400" cy="1995487"/>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Τίτλος 1">
            <a:extLst>
              <a:ext uri="{FF2B5EF4-FFF2-40B4-BE49-F238E27FC236}">
                <a16:creationId xmlns:a16="http://schemas.microsoft.com/office/drawing/2014/main" id="{69FD1C10-0403-45DC-81D7-AAFA78C39DF2}"/>
              </a:ext>
            </a:extLst>
          </p:cNvPr>
          <p:cNvSpPr>
            <a:spLocks noGrp="1" noChangeArrowheads="1"/>
          </p:cNvSpPr>
          <p:nvPr>
            <p:ph type="title"/>
          </p:nvPr>
        </p:nvSpPr>
        <p:spPr/>
        <p:txBody>
          <a:bodyPr/>
          <a:lstStyle/>
          <a:p>
            <a:r>
              <a:rPr lang="en-GB" altLang="el-GR"/>
              <a:t>The 2-Flip-Flop Synchronizer – Discussion (2/3)</a:t>
            </a:r>
          </a:p>
        </p:txBody>
      </p:sp>
      <p:sp>
        <p:nvSpPr>
          <p:cNvPr id="31747" name="Θέση κειμένου 3">
            <a:extLst>
              <a:ext uri="{FF2B5EF4-FFF2-40B4-BE49-F238E27FC236}">
                <a16:creationId xmlns:a16="http://schemas.microsoft.com/office/drawing/2014/main" id="{76743E46-DC26-47B1-99EB-1BAD5B4C7C82}"/>
              </a:ext>
            </a:extLst>
          </p:cNvPr>
          <p:cNvSpPr>
            <a:spLocks noGrp="1" noChangeArrowheads="1"/>
          </p:cNvSpPr>
          <p:nvPr>
            <p:ph type="body" sz="half" idx="2"/>
          </p:nvPr>
        </p:nvSpPr>
        <p:spPr>
          <a:xfrm>
            <a:off x="539750" y="2981325"/>
            <a:ext cx="8280400" cy="3387725"/>
          </a:xfrm>
        </p:spPr>
        <p:txBody>
          <a:bodyPr/>
          <a:lstStyle/>
          <a:p>
            <a:r>
              <a:rPr lang="en-GB" altLang="el-GR" dirty="0">
                <a:solidFill>
                  <a:srgbClr val="990000"/>
                </a:solidFill>
              </a:rPr>
              <a:t> </a:t>
            </a:r>
            <a:r>
              <a:rPr lang="en-GB" altLang="el-GR" dirty="0">
                <a:solidFill>
                  <a:srgbClr val="C00000"/>
                </a:solidFill>
              </a:rPr>
              <a:t>What does happen when it really fails? </a:t>
            </a:r>
          </a:p>
          <a:p>
            <a:r>
              <a:rPr lang="en-GB" altLang="el-GR" dirty="0"/>
              <a:t> Once every MTBF years, FF1 becomes metastable and resolves exactly one clock cycle later</a:t>
            </a:r>
          </a:p>
          <a:p>
            <a:r>
              <a:rPr lang="en-GB" altLang="el-GR" dirty="0"/>
              <a:t> Q1 might then switch exactly when FF2 samples it, possibly making FF2 metastable</a:t>
            </a:r>
          </a:p>
          <a:p>
            <a:r>
              <a:rPr lang="en-GB" altLang="el-GR" dirty="0">
                <a:solidFill>
                  <a:srgbClr val="990000"/>
                </a:solidFill>
              </a:rPr>
              <a:t> </a:t>
            </a:r>
            <a:r>
              <a:rPr lang="en-GB" altLang="el-GR" dirty="0">
                <a:solidFill>
                  <a:srgbClr val="C00000"/>
                </a:solidFill>
              </a:rPr>
              <a:t>Is this as unrealistic as it sounds? No</a:t>
            </a:r>
          </a:p>
          <a:p>
            <a:r>
              <a:rPr lang="en-GB" altLang="el-GR" b="1" dirty="0">
                <a:solidFill>
                  <a:srgbClr val="990000"/>
                </a:solidFill>
              </a:rPr>
              <a:t> </a:t>
            </a:r>
            <a:r>
              <a:rPr lang="en-GB" altLang="el-GR" b="1" dirty="0">
                <a:solidFill>
                  <a:srgbClr val="C00000"/>
                </a:solidFill>
              </a:rPr>
              <a:t>Note</a:t>
            </a:r>
            <a:r>
              <a:rPr lang="en-GB" altLang="el-GR" dirty="0"/>
              <a:t>: </a:t>
            </a:r>
            <a:r>
              <a:rPr lang="en-GB" altLang="el-GR" b="1" dirty="0"/>
              <a:t>the two FFs should be placed near each other else the wire delay between them would detract from the resolution time S</a:t>
            </a:r>
          </a:p>
        </p:txBody>
      </p:sp>
      <p:sp>
        <p:nvSpPr>
          <p:cNvPr id="29700" name="Θέση υποσέλιδου 4">
            <a:extLst>
              <a:ext uri="{FF2B5EF4-FFF2-40B4-BE49-F238E27FC236}">
                <a16:creationId xmlns:a16="http://schemas.microsoft.com/office/drawing/2014/main" id="{2A6470A2-A8AA-4CD3-8E63-3FE256AC7E6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29701" name="Θέση αριθμού διαφάνειας 5">
            <a:extLst>
              <a:ext uri="{FF2B5EF4-FFF2-40B4-BE49-F238E27FC236}">
                <a16:creationId xmlns:a16="http://schemas.microsoft.com/office/drawing/2014/main" id="{6A8B4369-7D90-4897-AF4C-02670B51D58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FB76616D-68DC-4B31-A02E-C283D21B3D58}"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25</a:t>
            </a:fld>
            <a:endParaRPr lang="el-GR" altLang="en-US" sz="1600">
              <a:solidFill>
                <a:srgbClr val="A50021"/>
              </a:solidFill>
              <a:latin typeface="Arial" panose="020B0604020202020204" pitchFamily="34" charset="0"/>
            </a:endParaRPr>
          </a:p>
        </p:txBody>
      </p:sp>
      <p:pic>
        <p:nvPicPr>
          <p:cNvPr id="31750" name="Θέση περιεχομένου 8">
            <a:extLst>
              <a:ext uri="{FF2B5EF4-FFF2-40B4-BE49-F238E27FC236}">
                <a16:creationId xmlns:a16="http://schemas.microsoft.com/office/drawing/2014/main" id="{5BED8755-8EA3-46D2-8B61-5816EBD867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9113" y="857250"/>
            <a:ext cx="8280400" cy="1995488"/>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Τίτλος 1">
            <a:extLst>
              <a:ext uri="{FF2B5EF4-FFF2-40B4-BE49-F238E27FC236}">
                <a16:creationId xmlns:a16="http://schemas.microsoft.com/office/drawing/2014/main" id="{5522FD02-636C-43C1-ACC8-0DE3D42B9183}"/>
              </a:ext>
            </a:extLst>
          </p:cNvPr>
          <p:cNvSpPr>
            <a:spLocks noGrp="1" noChangeArrowheads="1"/>
          </p:cNvSpPr>
          <p:nvPr>
            <p:ph type="title"/>
          </p:nvPr>
        </p:nvSpPr>
        <p:spPr/>
        <p:txBody>
          <a:bodyPr/>
          <a:lstStyle/>
          <a:p>
            <a:r>
              <a:rPr lang="en-GB" altLang="el-GR"/>
              <a:t>The 2-Flip-Flop Synchronizer – Discussion (3/3)</a:t>
            </a:r>
          </a:p>
        </p:txBody>
      </p:sp>
      <p:sp>
        <p:nvSpPr>
          <p:cNvPr id="32771" name="Θέση κειμένου 3">
            <a:extLst>
              <a:ext uri="{FF2B5EF4-FFF2-40B4-BE49-F238E27FC236}">
                <a16:creationId xmlns:a16="http://schemas.microsoft.com/office/drawing/2014/main" id="{768BD9C2-DC5B-4277-9F54-72F08972C5F6}"/>
              </a:ext>
            </a:extLst>
          </p:cNvPr>
          <p:cNvSpPr>
            <a:spLocks noGrp="1" noChangeArrowheads="1"/>
          </p:cNvSpPr>
          <p:nvPr>
            <p:ph type="body" sz="half" idx="2"/>
          </p:nvPr>
        </p:nvSpPr>
        <p:spPr>
          <a:xfrm>
            <a:off x="539750" y="3160713"/>
            <a:ext cx="8280400" cy="3208337"/>
          </a:xfrm>
        </p:spPr>
        <p:txBody>
          <a:bodyPr/>
          <a:lstStyle/>
          <a:p>
            <a:r>
              <a:rPr lang="en-GB" altLang="el-GR" b="1" dirty="0">
                <a:solidFill>
                  <a:srgbClr val="990000"/>
                </a:solidFill>
              </a:rPr>
              <a:t> </a:t>
            </a:r>
            <a:r>
              <a:rPr lang="en-GB" altLang="el-GR" b="1" dirty="0">
                <a:solidFill>
                  <a:srgbClr val="C00000"/>
                </a:solidFill>
              </a:rPr>
              <a:t>This</a:t>
            </a:r>
            <a:r>
              <a:rPr lang="en-GB" altLang="el-GR" dirty="0"/>
              <a:t>, however, </a:t>
            </a:r>
            <a:r>
              <a:rPr lang="en-GB" altLang="el-GR" b="1" dirty="0">
                <a:solidFill>
                  <a:srgbClr val="C00000"/>
                </a:solidFill>
              </a:rPr>
              <a:t>is only the half of the story</a:t>
            </a:r>
          </a:p>
          <a:p>
            <a:r>
              <a:rPr lang="en-GB" altLang="el-GR" dirty="0"/>
              <a:t> To ensure correct operation, </a:t>
            </a:r>
            <a:r>
              <a:rPr lang="en-GB" altLang="el-GR" dirty="0">
                <a:solidFill>
                  <a:srgbClr val="C00000"/>
                </a:solidFill>
              </a:rPr>
              <a:t>we assumed that D1 stays high for at least two cycles,</a:t>
            </a:r>
            <a:r>
              <a:rPr lang="en-GB" altLang="el-GR" b="1" dirty="0"/>
              <a:t> </a:t>
            </a:r>
            <a:r>
              <a:rPr lang="en-GB" altLang="el-GR" dirty="0"/>
              <a:t>so that FF1 is guaranteed to sample 1 at its input on the rising clock of cycle 2</a:t>
            </a:r>
          </a:p>
          <a:p>
            <a:r>
              <a:rPr lang="en-GB" altLang="el-GR" dirty="0">
                <a:solidFill>
                  <a:srgbClr val="C00000"/>
                </a:solidFill>
              </a:rPr>
              <a:t> How would the sender know how long D1 must be kept high? </a:t>
            </a:r>
          </a:p>
          <a:p>
            <a:r>
              <a:rPr lang="en-GB" altLang="el-GR" dirty="0"/>
              <a:t> We have no idea how fast the sender’s clock is ticking</a:t>
            </a:r>
          </a:p>
          <a:p>
            <a:pPr lvl="1"/>
            <a:r>
              <a:rPr lang="en-GB" altLang="el-GR" dirty="0"/>
              <a:t>We can’t simply count cycles</a:t>
            </a:r>
          </a:p>
          <a:p>
            <a:pPr lvl="1"/>
            <a:endParaRPr lang="en-GB" altLang="el-GR" b="1" dirty="0"/>
          </a:p>
        </p:txBody>
      </p:sp>
      <p:sp>
        <p:nvSpPr>
          <p:cNvPr id="30724" name="Θέση υποσέλιδου 4">
            <a:extLst>
              <a:ext uri="{FF2B5EF4-FFF2-40B4-BE49-F238E27FC236}">
                <a16:creationId xmlns:a16="http://schemas.microsoft.com/office/drawing/2014/main" id="{EC95244C-8767-42F1-BDCE-ABF5CA9ED45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0725" name="Θέση αριθμού διαφάνειας 5">
            <a:extLst>
              <a:ext uri="{FF2B5EF4-FFF2-40B4-BE49-F238E27FC236}">
                <a16:creationId xmlns:a16="http://schemas.microsoft.com/office/drawing/2014/main" id="{01AD3BBF-1514-452A-90E0-DF15B59BA44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E93EC85-394B-47CA-B41E-02547BBF3DE4}"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26</a:t>
            </a:fld>
            <a:endParaRPr lang="el-GR" altLang="en-US" sz="1600">
              <a:solidFill>
                <a:srgbClr val="A50021"/>
              </a:solidFill>
              <a:latin typeface="Arial" panose="020B0604020202020204" pitchFamily="34" charset="0"/>
            </a:endParaRPr>
          </a:p>
        </p:txBody>
      </p:sp>
      <p:pic>
        <p:nvPicPr>
          <p:cNvPr id="32774" name="Θέση περιεχομένου 8">
            <a:extLst>
              <a:ext uri="{FF2B5EF4-FFF2-40B4-BE49-F238E27FC236}">
                <a16:creationId xmlns:a16="http://schemas.microsoft.com/office/drawing/2014/main" id="{0073DC90-4350-4E4C-9A71-55126F6CAF1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9113" y="857250"/>
            <a:ext cx="8280400" cy="1995488"/>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Τίτλος 1">
            <a:extLst>
              <a:ext uri="{FF2B5EF4-FFF2-40B4-BE49-F238E27FC236}">
                <a16:creationId xmlns:a16="http://schemas.microsoft.com/office/drawing/2014/main" id="{66B0F940-1A1A-4EB2-B471-1EFC462D8171}"/>
              </a:ext>
            </a:extLst>
          </p:cNvPr>
          <p:cNvSpPr>
            <a:spLocks noGrp="1" noChangeArrowheads="1"/>
          </p:cNvSpPr>
          <p:nvPr>
            <p:ph type="title"/>
          </p:nvPr>
        </p:nvSpPr>
        <p:spPr/>
        <p:txBody>
          <a:bodyPr/>
          <a:lstStyle/>
          <a:p>
            <a:r>
              <a:rPr lang="en-GB" altLang="el-GR"/>
              <a:t>Synchronization Protocol – Handshake protocol (1/3)</a:t>
            </a:r>
          </a:p>
        </p:txBody>
      </p:sp>
      <p:sp>
        <p:nvSpPr>
          <p:cNvPr id="33795" name="Θέση κειμένου 3">
            <a:extLst>
              <a:ext uri="{FF2B5EF4-FFF2-40B4-BE49-F238E27FC236}">
                <a16:creationId xmlns:a16="http://schemas.microsoft.com/office/drawing/2014/main" id="{D4EC2621-3339-4E37-ADD7-21D12B611140}"/>
              </a:ext>
            </a:extLst>
          </p:cNvPr>
          <p:cNvSpPr>
            <a:spLocks noGrp="1" noChangeArrowheads="1"/>
          </p:cNvSpPr>
          <p:nvPr>
            <p:ph type="body" sz="half" idx="2"/>
          </p:nvPr>
        </p:nvSpPr>
        <p:spPr>
          <a:xfrm>
            <a:off x="323850" y="3168650"/>
            <a:ext cx="8496300" cy="3200400"/>
          </a:xfrm>
        </p:spPr>
        <p:txBody>
          <a:bodyPr/>
          <a:lstStyle/>
          <a:p>
            <a:r>
              <a:rPr lang="en-GB" altLang="el-GR" dirty="0"/>
              <a:t> To solve this problem, </a:t>
            </a:r>
            <a:r>
              <a:rPr lang="en-GB" altLang="el-GR" b="1" dirty="0"/>
              <a:t>the receiver must send back an </a:t>
            </a:r>
            <a:r>
              <a:rPr lang="en-GB" altLang="el-GR" b="1" i="1" dirty="0"/>
              <a:t>ack</a:t>
            </a:r>
            <a:r>
              <a:rPr lang="en-GB" altLang="el-GR" b="1" dirty="0"/>
              <a:t> signal</a:t>
            </a:r>
          </a:p>
          <a:p>
            <a:r>
              <a:rPr lang="en-GB" altLang="el-GR" dirty="0">
                <a:solidFill>
                  <a:srgbClr val="C00000"/>
                </a:solidFill>
              </a:rPr>
              <a:t> Handshake protocol</a:t>
            </a:r>
          </a:p>
          <a:p>
            <a:r>
              <a:rPr lang="en-GB" altLang="el-GR" dirty="0"/>
              <a:t> The sender sends </a:t>
            </a:r>
            <a:r>
              <a:rPr lang="en-GB" altLang="el-GR" i="1" dirty="0" err="1">
                <a:solidFill>
                  <a:srgbClr val="C00000"/>
                </a:solidFill>
              </a:rPr>
              <a:t>req</a:t>
            </a:r>
            <a:r>
              <a:rPr lang="en-GB" altLang="el-GR" dirty="0"/>
              <a:t> (known as </a:t>
            </a:r>
            <a:r>
              <a:rPr lang="en-GB" altLang="el-GR" b="1" dirty="0"/>
              <a:t>request, strobe, ready, valid</a:t>
            </a:r>
            <a:r>
              <a:rPr lang="en-GB" altLang="el-GR" dirty="0"/>
              <a:t>); </a:t>
            </a:r>
            <a:r>
              <a:rPr lang="en-GB" altLang="el-GR" i="1" dirty="0" err="1">
                <a:solidFill>
                  <a:srgbClr val="C00000"/>
                </a:solidFill>
              </a:rPr>
              <a:t>req</a:t>
            </a:r>
            <a:r>
              <a:rPr lang="en-GB" altLang="el-GR" dirty="0">
                <a:solidFill>
                  <a:srgbClr val="C00000"/>
                </a:solidFill>
              </a:rPr>
              <a:t> is synchronized by receiver </a:t>
            </a:r>
            <a:r>
              <a:rPr lang="en-GB" altLang="el-GR" dirty="0"/>
              <a:t>(top synchronization circuit)</a:t>
            </a:r>
          </a:p>
          <a:p>
            <a:r>
              <a:rPr lang="en-GB" altLang="el-GR" dirty="0"/>
              <a:t> The receiver sends </a:t>
            </a:r>
            <a:r>
              <a:rPr lang="en-GB" altLang="el-GR" i="1" dirty="0">
                <a:solidFill>
                  <a:srgbClr val="C00000"/>
                </a:solidFill>
              </a:rPr>
              <a:t>ack</a:t>
            </a:r>
            <a:r>
              <a:rPr lang="en-GB" altLang="el-GR" i="1" dirty="0"/>
              <a:t> </a:t>
            </a:r>
            <a:r>
              <a:rPr lang="en-GB" altLang="el-GR" dirty="0"/>
              <a:t>signal; </a:t>
            </a:r>
            <a:r>
              <a:rPr lang="en-GB" altLang="el-GR" i="1" dirty="0">
                <a:solidFill>
                  <a:srgbClr val="C00000"/>
                </a:solidFill>
              </a:rPr>
              <a:t>ack</a:t>
            </a:r>
            <a:r>
              <a:rPr lang="en-GB" altLang="el-GR" dirty="0">
                <a:solidFill>
                  <a:srgbClr val="C00000"/>
                </a:solidFill>
              </a:rPr>
              <a:t> is synchronized by the sender</a:t>
            </a:r>
          </a:p>
          <a:p>
            <a:r>
              <a:rPr lang="en-GB" altLang="el-GR" dirty="0">
                <a:solidFill>
                  <a:srgbClr val="C00000"/>
                </a:solidFill>
              </a:rPr>
              <a:t> Only then, the sender is allowed to change </a:t>
            </a:r>
            <a:r>
              <a:rPr lang="en-GB" altLang="el-GR" i="1" dirty="0" err="1">
                <a:solidFill>
                  <a:srgbClr val="C00000"/>
                </a:solidFill>
              </a:rPr>
              <a:t>req</a:t>
            </a:r>
            <a:r>
              <a:rPr lang="en-GB" altLang="el-GR" dirty="0">
                <a:solidFill>
                  <a:srgbClr val="C00000"/>
                </a:solidFill>
              </a:rPr>
              <a:t> again</a:t>
            </a:r>
          </a:p>
          <a:p>
            <a:pPr lvl="1"/>
            <a:r>
              <a:rPr lang="en-GB" altLang="el-GR" b="1" dirty="0"/>
              <a:t> This roundtrip handshake is the key to correct synchronization</a:t>
            </a:r>
          </a:p>
        </p:txBody>
      </p:sp>
      <p:sp>
        <p:nvSpPr>
          <p:cNvPr id="31748" name="Θέση υποσέλιδου 4">
            <a:extLst>
              <a:ext uri="{FF2B5EF4-FFF2-40B4-BE49-F238E27FC236}">
                <a16:creationId xmlns:a16="http://schemas.microsoft.com/office/drawing/2014/main" id="{283AF92D-F74B-4EC8-9FD6-44752CBB8DA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1749" name="Θέση αριθμού διαφάνειας 5">
            <a:extLst>
              <a:ext uri="{FF2B5EF4-FFF2-40B4-BE49-F238E27FC236}">
                <a16:creationId xmlns:a16="http://schemas.microsoft.com/office/drawing/2014/main" id="{BFDBF085-EC30-41A3-93C2-76656B0F71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700C3913-6B52-42A5-89BC-211C6A594051}"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27</a:t>
            </a:fld>
            <a:endParaRPr lang="el-GR" altLang="en-US" sz="1600">
              <a:solidFill>
                <a:srgbClr val="A50021"/>
              </a:solidFill>
              <a:latin typeface="Arial" panose="020B0604020202020204" pitchFamily="34" charset="0"/>
            </a:endParaRPr>
          </a:p>
        </p:txBody>
      </p:sp>
      <p:pic>
        <p:nvPicPr>
          <p:cNvPr id="31750" name="Picture 2">
            <a:extLst>
              <a:ext uri="{FF2B5EF4-FFF2-40B4-BE49-F238E27FC236}">
                <a16:creationId xmlns:a16="http://schemas.microsoft.com/office/drawing/2014/main" id="{3EEA9BC8-2497-4503-8BC9-37AD31DC496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00338" y="620713"/>
            <a:ext cx="4014787" cy="2547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58C38808-12A3-4F82-9E7A-158C893FC73D}"/>
              </a:ext>
            </a:extLst>
          </p:cNvPr>
          <p:cNvSpPr/>
          <p:nvPr/>
        </p:nvSpPr>
        <p:spPr>
          <a:xfrm>
            <a:off x="4716016" y="692696"/>
            <a:ext cx="72008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67E1FA-D1A3-434E-838C-FBC5FBDB3945}"/>
              </a:ext>
            </a:extLst>
          </p:cNvPr>
          <p:cNvSpPr/>
          <p:nvPr/>
        </p:nvSpPr>
        <p:spPr>
          <a:xfrm>
            <a:off x="4716016" y="1844824"/>
            <a:ext cx="432048"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41FB21-65C9-4DCE-9937-10A117327F4F}"/>
              </a:ext>
            </a:extLst>
          </p:cNvPr>
          <p:cNvSpPr/>
          <p:nvPr/>
        </p:nvSpPr>
        <p:spPr>
          <a:xfrm>
            <a:off x="4074071" y="620713"/>
            <a:ext cx="432048" cy="216024"/>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CF6AE7E-8E5E-485A-B74F-F6646DF28717}"/>
              </a:ext>
            </a:extLst>
          </p:cNvPr>
          <p:cNvSpPr/>
          <p:nvPr/>
        </p:nvSpPr>
        <p:spPr>
          <a:xfrm>
            <a:off x="3786039" y="1628800"/>
            <a:ext cx="720080" cy="360040"/>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2"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Τίτλος 1">
            <a:extLst>
              <a:ext uri="{FF2B5EF4-FFF2-40B4-BE49-F238E27FC236}">
                <a16:creationId xmlns:a16="http://schemas.microsoft.com/office/drawing/2014/main" id="{8E3860E3-A4C4-4FA9-A35A-6DD02049D500}"/>
              </a:ext>
            </a:extLst>
          </p:cNvPr>
          <p:cNvSpPr>
            <a:spLocks noGrp="1" noChangeArrowheads="1"/>
          </p:cNvSpPr>
          <p:nvPr>
            <p:ph type="title"/>
          </p:nvPr>
        </p:nvSpPr>
        <p:spPr/>
        <p:txBody>
          <a:bodyPr/>
          <a:lstStyle/>
          <a:p>
            <a:r>
              <a:rPr lang="en-GB" altLang="el-GR"/>
              <a:t>Synchronization Protocol – Handshake protocol (2/3)</a:t>
            </a:r>
          </a:p>
        </p:txBody>
      </p:sp>
      <p:sp>
        <p:nvSpPr>
          <p:cNvPr id="34819" name="Θέση κειμένου 3">
            <a:extLst>
              <a:ext uri="{FF2B5EF4-FFF2-40B4-BE49-F238E27FC236}">
                <a16:creationId xmlns:a16="http://schemas.microsoft.com/office/drawing/2014/main" id="{72A42FD3-08D5-4AEB-8EB9-48F0F24A9A72}"/>
              </a:ext>
            </a:extLst>
          </p:cNvPr>
          <p:cNvSpPr>
            <a:spLocks noGrp="1" noChangeArrowheads="1"/>
          </p:cNvSpPr>
          <p:nvPr>
            <p:ph type="body" sz="half" idx="2"/>
          </p:nvPr>
        </p:nvSpPr>
        <p:spPr>
          <a:xfrm>
            <a:off x="323850" y="3673477"/>
            <a:ext cx="8496300" cy="2695574"/>
          </a:xfrm>
        </p:spPr>
        <p:txBody>
          <a:bodyPr/>
          <a:lstStyle/>
          <a:p>
            <a:r>
              <a:rPr lang="en-GB" altLang="el-GR" dirty="0"/>
              <a:t> Now we can add data that needs to cross over</a:t>
            </a:r>
          </a:p>
          <a:p>
            <a:r>
              <a:rPr lang="en-GB" altLang="el-GR" dirty="0"/>
              <a:t> The sender places data on the bus going to the right, and raises </a:t>
            </a:r>
            <a:r>
              <a:rPr lang="en-GB" altLang="el-GR" i="1" dirty="0" err="1"/>
              <a:t>req</a:t>
            </a:r>
            <a:r>
              <a:rPr lang="en-GB" altLang="el-GR" dirty="0"/>
              <a:t> </a:t>
            </a:r>
          </a:p>
          <a:p>
            <a:r>
              <a:rPr lang="en-GB" altLang="el-GR" dirty="0"/>
              <a:t> Once the receiver gets wind of </a:t>
            </a:r>
            <a:r>
              <a:rPr lang="en-GB" altLang="el-GR" i="1" dirty="0" err="1"/>
              <a:t>req</a:t>
            </a:r>
            <a:r>
              <a:rPr lang="en-GB" altLang="el-GR" dirty="0"/>
              <a:t> (synchronized to its clock), it stores the data and sends back </a:t>
            </a:r>
            <a:r>
              <a:rPr lang="en-GB" altLang="el-GR" i="1" dirty="0"/>
              <a:t>ack</a:t>
            </a:r>
          </a:p>
          <a:p>
            <a:r>
              <a:rPr lang="en-GB" altLang="el-GR" dirty="0"/>
              <a:t> It could also send back data on the bus going to the left</a:t>
            </a:r>
          </a:p>
        </p:txBody>
      </p:sp>
      <p:sp>
        <p:nvSpPr>
          <p:cNvPr id="32772" name="Θέση υποσέλιδου 4">
            <a:extLst>
              <a:ext uri="{FF2B5EF4-FFF2-40B4-BE49-F238E27FC236}">
                <a16:creationId xmlns:a16="http://schemas.microsoft.com/office/drawing/2014/main" id="{41A264CC-A254-47D3-B161-31033FEC71A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2773" name="Θέση αριθμού διαφάνειας 5">
            <a:extLst>
              <a:ext uri="{FF2B5EF4-FFF2-40B4-BE49-F238E27FC236}">
                <a16:creationId xmlns:a16="http://schemas.microsoft.com/office/drawing/2014/main" id="{05A27504-960E-4B00-A454-B4B0F5010B5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1D6E56B8-A46F-4EE3-8BD6-98739C1CDBA4}"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28</a:t>
            </a:fld>
            <a:endParaRPr lang="el-GR" altLang="en-US" sz="1600">
              <a:solidFill>
                <a:srgbClr val="A50021"/>
              </a:solidFill>
              <a:latin typeface="Arial" panose="020B0604020202020204" pitchFamily="34" charset="0"/>
            </a:endParaRPr>
          </a:p>
        </p:txBody>
      </p:sp>
      <p:pic>
        <p:nvPicPr>
          <p:cNvPr id="32774" name="Picture 7">
            <a:extLst>
              <a:ext uri="{FF2B5EF4-FFF2-40B4-BE49-F238E27FC236}">
                <a16:creationId xmlns:a16="http://schemas.microsoft.com/office/drawing/2014/main" id="{D68BF88E-DC7C-4DA2-A594-AC585C3201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79725" y="887413"/>
            <a:ext cx="3600450" cy="2447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Τίτλος 1">
            <a:extLst>
              <a:ext uri="{FF2B5EF4-FFF2-40B4-BE49-F238E27FC236}">
                <a16:creationId xmlns:a16="http://schemas.microsoft.com/office/drawing/2014/main" id="{AC11F787-A9A7-4D3C-BC24-D3DAF13CD041}"/>
              </a:ext>
            </a:extLst>
          </p:cNvPr>
          <p:cNvSpPr>
            <a:spLocks noGrp="1" noChangeArrowheads="1"/>
          </p:cNvSpPr>
          <p:nvPr>
            <p:ph type="title"/>
          </p:nvPr>
        </p:nvSpPr>
        <p:spPr/>
        <p:txBody>
          <a:bodyPr/>
          <a:lstStyle/>
          <a:p>
            <a:r>
              <a:rPr lang="en-GB" altLang="el-GR"/>
              <a:t>Synchronization Protocol – Handshake protocol (3/3)</a:t>
            </a:r>
          </a:p>
        </p:txBody>
      </p:sp>
      <p:sp>
        <p:nvSpPr>
          <p:cNvPr id="35843" name="Θέση κειμένου 3">
            <a:extLst>
              <a:ext uri="{FF2B5EF4-FFF2-40B4-BE49-F238E27FC236}">
                <a16:creationId xmlns:a16="http://schemas.microsoft.com/office/drawing/2014/main" id="{E9222E52-0955-4254-9A68-A19155EED43C}"/>
              </a:ext>
            </a:extLst>
          </p:cNvPr>
          <p:cNvSpPr>
            <a:spLocks noGrp="1" noChangeArrowheads="1"/>
          </p:cNvSpPr>
          <p:nvPr>
            <p:ph type="body" sz="half" idx="2"/>
          </p:nvPr>
        </p:nvSpPr>
        <p:spPr>
          <a:xfrm>
            <a:off x="539750" y="3970338"/>
            <a:ext cx="8280400" cy="2398712"/>
          </a:xfrm>
        </p:spPr>
        <p:txBody>
          <a:bodyPr/>
          <a:lstStyle/>
          <a:p>
            <a:r>
              <a:rPr lang="en-GB" altLang="el-GR" dirty="0"/>
              <a:t> When the sender receives </a:t>
            </a:r>
            <a:r>
              <a:rPr lang="en-GB" altLang="el-GR" i="1" dirty="0"/>
              <a:t>ack</a:t>
            </a:r>
            <a:r>
              <a:rPr lang="en-GB" altLang="el-GR" dirty="0"/>
              <a:t>, it can store the received data and also start a new cycle</a:t>
            </a:r>
          </a:p>
          <a:p>
            <a:r>
              <a:rPr lang="en-GB" altLang="el-GR" dirty="0">
                <a:solidFill>
                  <a:srgbClr val="C00000"/>
                </a:solidFill>
              </a:rPr>
              <a:t> The synchronizer doesn’t synchronize the data, it synchronizes the control signals</a:t>
            </a:r>
          </a:p>
          <a:p>
            <a:endParaRPr lang="en-GB" altLang="el-GR" b="1" dirty="0">
              <a:solidFill>
                <a:srgbClr val="990000"/>
              </a:solidFill>
            </a:endParaRPr>
          </a:p>
        </p:txBody>
      </p:sp>
      <p:sp>
        <p:nvSpPr>
          <p:cNvPr id="33796" name="Θέση υποσέλιδου 4">
            <a:extLst>
              <a:ext uri="{FF2B5EF4-FFF2-40B4-BE49-F238E27FC236}">
                <a16:creationId xmlns:a16="http://schemas.microsoft.com/office/drawing/2014/main" id="{24CCC418-6F75-4451-8DC4-42FFCA6E3A6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3797" name="Θέση αριθμού διαφάνειας 5">
            <a:extLst>
              <a:ext uri="{FF2B5EF4-FFF2-40B4-BE49-F238E27FC236}">
                <a16:creationId xmlns:a16="http://schemas.microsoft.com/office/drawing/2014/main" id="{87A05DBB-1596-4781-9776-D8394D0C694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953B940D-2124-4801-BD2B-1083DA59D485}"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29</a:t>
            </a:fld>
            <a:endParaRPr lang="el-GR" altLang="en-US" sz="1600">
              <a:solidFill>
                <a:srgbClr val="A50021"/>
              </a:solidFill>
              <a:latin typeface="Arial" panose="020B0604020202020204" pitchFamily="34" charset="0"/>
            </a:endParaRPr>
          </a:p>
        </p:txBody>
      </p:sp>
      <p:pic>
        <p:nvPicPr>
          <p:cNvPr id="35846" name="Θέση περιεχομένου 7">
            <a:extLst>
              <a:ext uri="{FF2B5EF4-FFF2-40B4-BE49-F238E27FC236}">
                <a16:creationId xmlns:a16="http://schemas.microsoft.com/office/drawing/2014/main" id="{E3C81CE8-85B9-4BC6-B5C5-0EFB607913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4737" y="696498"/>
            <a:ext cx="7210425" cy="24955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B8B49AF-7367-4160-8B2D-7FB0AEA455B1}"/>
              </a:ext>
            </a:extLst>
          </p:cNvPr>
          <p:cNvSpPr>
            <a:spLocks noGrp="1" noChangeArrowheads="1"/>
          </p:cNvSpPr>
          <p:nvPr>
            <p:ph type="title"/>
          </p:nvPr>
        </p:nvSpPr>
        <p:spPr/>
        <p:txBody>
          <a:bodyPr/>
          <a:lstStyle/>
          <a:p>
            <a:r>
              <a:rPr lang="en-US" altLang="en-US"/>
              <a:t>Metastability – Introduction</a:t>
            </a:r>
            <a:r>
              <a:rPr lang="el-GR" altLang="en-US"/>
              <a:t> (2/2)</a:t>
            </a:r>
          </a:p>
        </p:txBody>
      </p:sp>
      <p:sp>
        <p:nvSpPr>
          <p:cNvPr id="7171" name="Content Placeholder 2">
            <a:extLst>
              <a:ext uri="{FF2B5EF4-FFF2-40B4-BE49-F238E27FC236}">
                <a16:creationId xmlns:a16="http://schemas.microsoft.com/office/drawing/2014/main" id="{B4C81D87-2D7D-4A75-B267-B80C82F9B8E7}"/>
              </a:ext>
            </a:extLst>
          </p:cNvPr>
          <p:cNvSpPr>
            <a:spLocks noGrp="1" noChangeArrowheads="1"/>
          </p:cNvSpPr>
          <p:nvPr>
            <p:ph idx="1"/>
          </p:nvPr>
        </p:nvSpPr>
        <p:spPr>
          <a:xfrm>
            <a:off x="250825" y="836613"/>
            <a:ext cx="8569325" cy="5249862"/>
          </a:xfrm>
        </p:spPr>
        <p:txBody>
          <a:bodyPr/>
          <a:lstStyle/>
          <a:p>
            <a:r>
              <a:rPr lang="en-US" altLang="en-US" b="1" dirty="0">
                <a:solidFill>
                  <a:srgbClr val="C00000"/>
                </a:solidFill>
              </a:rPr>
              <a:t> </a:t>
            </a:r>
            <a:r>
              <a:rPr lang="en-US" altLang="en-US" dirty="0"/>
              <a:t>Understanding metastability and the correct design of synchronizers to prevent it is sometimes an art</a:t>
            </a:r>
          </a:p>
          <a:p>
            <a:endParaRPr lang="en-US" altLang="en-US" dirty="0"/>
          </a:p>
          <a:p>
            <a:r>
              <a:rPr lang="en-US" altLang="en-US" dirty="0"/>
              <a:t> Stories of malfunction and bad synchronizers are legion</a:t>
            </a:r>
          </a:p>
          <a:p>
            <a:endParaRPr lang="en-US" altLang="en-US" dirty="0"/>
          </a:p>
          <a:p>
            <a:r>
              <a:rPr lang="en-US" altLang="en-US" dirty="0"/>
              <a:t> Synchronizers cannot always be synthesized easily, they are hard to verify, and </a:t>
            </a:r>
            <a:r>
              <a:rPr lang="en-US" altLang="en-US" dirty="0">
                <a:solidFill>
                  <a:srgbClr val="C00000"/>
                </a:solidFill>
              </a:rPr>
              <a:t>often what has been good in the past may be bad in the future</a:t>
            </a:r>
          </a:p>
          <a:p>
            <a:endParaRPr lang="en-US" altLang="en-US" dirty="0"/>
          </a:p>
          <a:p>
            <a:r>
              <a:rPr lang="en-US" altLang="en-US" dirty="0"/>
              <a:t> Papers, patents, and application notes giving wrong instructions are numerous, as well as library elements and IP cores from reputable sources that might be ‘‘unsafe” at any speed</a:t>
            </a:r>
            <a:endParaRPr lang="el-GR" altLang="en-US" dirty="0"/>
          </a:p>
        </p:txBody>
      </p:sp>
      <p:sp>
        <p:nvSpPr>
          <p:cNvPr id="7172" name="Footer Placeholder 3">
            <a:extLst>
              <a:ext uri="{FF2B5EF4-FFF2-40B4-BE49-F238E27FC236}">
                <a16:creationId xmlns:a16="http://schemas.microsoft.com/office/drawing/2014/main" id="{7531E31D-170C-4E60-8F58-37AF169F187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7173" name="Slide Number Placeholder 4">
            <a:extLst>
              <a:ext uri="{FF2B5EF4-FFF2-40B4-BE49-F238E27FC236}">
                <a16:creationId xmlns:a16="http://schemas.microsoft.com/office/drawing/2014/main" id="{4416C6E1-6508-4499-B513-FD040CAA56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64399931-9E32-4225-917A-4C160515B8FB}"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9E45EB10-7F11-4863-9CA2-A959DA0019AE}"/>
              </a:ext>
            </a:extLst>
          </p:cNvPr>
          <p:cNvSpPr>
            <a:spLocks noGrp="1" noChangeArrowheads="1"/>
          </p:cNvSpPr>
          <p:nvPr>
            <p:ph type="title"/>
          </p:nvPr>
        </p:nvSpPr>
        <p:spPr/>
        <p:txBody>
          <a:bodyPr/>
          <a:lstStyle/>
          <a:p>
            <a:r>
              <a:rPr lang="en-US" altLang="el-GR" dirty="0"/>
              <a:t>Two– and Four–Phase Handshake Protocols</a:t>
            </a:r>
            <a:endParaRPr lang="el-GR" altLang="el-GR" dirty="0"/>
          </a:p>
        </p:txBody>
      </p:sp>
      <p:pic>
        <p:nvPicPr>
          <p:cNvPr id="34819" name="Picture 3">
            <a:extLst>
              <a:ext uri="{FF2B5EF4-FFF2-40B4-BE49-F238E27FC236}">
                <a16:creationId xmlns:a16="http://schemas.microsoft.com/office/drawing/2014/main" id="{6C78AC4F-FFF5-40F7-8CBF-58454F28868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836613"/>
            <a:ext cx="2894012" cy="1971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a:extLst>
              <a:ext uri="{FF2B5EF4-FFF2-40B4-BE49-F238E27FC236}">
                <a16:creationId xmlns:a16="http://schemas.microsoft.com/office/drawing/2014/main" id="{21E3CAA1-7059-4134-A278-11AC0948BF1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125538"/>
            <a:ext cx="4064000" cy="1582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Placeholder 2">
            <a:extLst>
              <a:ext uri="{FF2B5EF4-FFF2-40B4-BE49-F238E27FC236}">
                <a16:creationId xmlns:a16="http://schemas.microsoft.com/office/drawing/2014/main" id="{170967CF-AE92-41E0-AA8E-CA75E845DDDA}"/>
              </a:ext>
            </a:extLst>
          </p:cNvPr>
          <p:cNvSpPr>
            <a:spLocks noGrp="1" noChangeArrowheads="1"/>
          </p:cNvSpPr>
          <p:nvPr>
            <p:ph type="body" sz="half" idx="3"/>
          </p:nvPr>
        </p:nvSpPr>
        <p:spPr>
          <a:xfrm>
            <a:off x="539750" y="3789363"/>
            <a:ext cx="8280400" cy="2297112"/>
          </a:xfrm>
        </p:spPr>
        <p:txBody>
          <a:bodyPr/>
          <a:lstStyle/>
          <a:p>
            <a:r>
              <a:rPr lang="en-US" altLang="en-US" dirty="0"/>
              <a:t> The most widely-used categorization classifies the handshake protocols in two main classes: </a:t>
            </a:r>
            <a:r>
              <a:rPr lang="en-US" altLang="en-US" dirty="0">
                <a:solidFill>
                  <a:srgbClr val="C00000"/>
                </a:solidFill>
              </a:rPr>
              <a:t>two</a:t>
            </a:r>
            <a:r>
              <a:rPr lang="en-US" altLang="en-US" dirty="0">
                <a:solidFill>
                  <a:srgbClr val="990000"/>
                </a:solidFill>
              </a:rPr>
              <a:t> </a:t>
            </a:r>
            <a:r>
              <a:rPr lang="en-US" altLang="en-US" dirty="0"/>
              <a:t>and</a:t>
            </a:r>
            <a:r>
              <a:rPr lang="en-US" altLang="en-US" dirty="0">
                <a:solidFill>
                  <a:srgbClr val="990000"/>
                </a:solidFill>
              </a:rPr>
              <a:t> </a:t>
            </a:r>
            <a:r>
              <a:rPr lang="en-US" altLang="en-US" dirty="0">
                <a:solidFill>
                  <a:srgbClr val="C00000"/>
                </a:solidFill>
              </a:rPr>
              <a:t>four phase protocols</a:t>
            </a:r>
          </a:p>
          <a:p>
            <a:r>
              <a:rPr lang="en-US" altLang="en-US" dirty="0"/>
              <a:t> </a:t>
            </a:r>
            <a:r>
              <a:rPr lang="en-US" altLang="en-US" b="1" dirty="0"/>
              <a:t>The four-phase protocol is sensitive to voltage levels</a:t>
            </a:r>
            <a:r>
              <a:rPr lang="en-US" altLang="en-US" dirty="0"/>
              <a:t> </a:t>
            </a:r>
          </a:p>
          <a:p>
            <a:r>
              <a:rPr lang="en-US" altLang="en-US" dirty="0"/>
              <a:t> </a:t>
            </a:r>
            <a:r>
              <a:rPr lang="en-US" altLang="en-US" b="1" dirty="0"/>
              <a:t>The two-phase one is sensitive to the edges</a:t>
            </a:r>
            <a:r>
              <a:rPr lang="en-US" altLang="en-US" dirty="0"/>
              <a:t> </a:t>
            </a:r>
            <a:endParaRPr lang="el-GR" altLang="en-US" dirty="0"/>
          </a:p>
        </p:txBody>
      </p:sp>
      <p:sp>
        <p:nvSpPr>
          <p:cNvPr id="34822" name="Rectangle 12">
            <a:extLst>
              <a:ext uri="{FF2B5EF4-FFF2-40B4-BE49-F238E27FC236}">
                <a16:creationId xmlns:a16="http://schemas.microsoft.com/office/drawing/2014/main" id="{55274DE2-4A69-4275-BD8F-F65CE51616C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4823" name="Rectangle 13">
            <a:extLst>
              <a:ext uri="{FF2B5EF4-FFF2-40B4-BE49-F238E27FC236}">
                <a16:creationId xmlns:a16="http://schemas.microsoft.com/office/drawing/2014/main" id="{35968710-8A7C-4E35-9D24-1B5093C8A11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96E929D9-079E-4D0F-8079-189102F505A7}"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30</a:t>
            </a:fld>
            <a:endParaRPr lang="el-GR" altLang="el-GR" sz="1600">
              <a:solidFill>
                <a:srgbClr val="A50021"/>
              </a:solidFill>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9EC78621-702B-419B-AF4E-94234210AA8D}"/>
              </a:ext>
            </a:extLst>
          </p:cNvPr>
          <p:cNvSpPr>
            <a:spLocks noGrp="1" noChangeArrowheads="1"/>
          </p:cNvSpPr>
          <p:nvPr>
            <p:ph type="title"/>
          </p:nvPr>
        </p:nvSpPr>
        <p:spPr/>
        <p:txBody>
          <a:bodyPr/>
          <a:lstStyle/>
          <a:p>
            <a:r>
              <a:rPr lang="en-US" altLang="el-GR" dirty="0"/>
              <a:t>Four–Phase Handshake Protocol</a:t>
            </a:r>
            <a:endParaRPr lang="el-GR" altLang="el-GR" dirty="0"/>
          </a:p>
        </p:txBody>
      </p:sp>
      <p:pic>
        <p:nvPicPr>
          <p:cNvPr id="35843" name="Picture 3">
            <a:extLst>
              <a:ext uri="{FF2B5EF4-FFF2-40B4-BE49-F238E27FC236}">
                <a16:creationId xmlns:a16="http://schemas.microsoft.com/office/drawing/2014/main" id="{4089AA15-62BC-4C0F-AF5F-3B4A3933D9C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836613"/>
            <a:ext cx="2894012" cy="1971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a:extLst>
              <a:ext uri="{FF2B5EF4-FFF2-40B4-BE49-F238E27FC236}">
                <a16:creationId xmlns:a16="http://schemas.microsoft.com/office/drawing/2014/main" id="{D8538377-4218-4700-A569-F4CCB311929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125538"/>
            <a:ext cx="4064000" cy="1582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Placeholder 2">
            <a:extLst>
              <a:ext uri="{FF2B5EF4-FFF2-40B4-BE49-F238E27FC236}">
                <a16:creationId xmlns:a16="http://schemas.microsoft.com/office/drawing/2014/main" id="{84A16CC4-D301-45F7-8301-90B40EB09106}"/>
              </a:ext>
            </a:extLst>
          </p:cNvPr>
          <p:cNvSpPr>
            <a:spLocks noGrp="1" noChangeArrowheads="1"/>
          </p:cNvSpPr>
          <p:nvPr>
            <p:ph type="body" sz="half" idx="3"/>
          </p:nvPr>
        </p:nvSpPr>
        <p:spPr>
          <a:xfrm>
            <a:off x="539750" y="2924175"/>
            <a:ext cx="8280400" cy="3457575"/>
          </a:xfrm>
        </p:spPr>
        <p:txBody>
          <a:bodyPr/>
          <a:lstStyle/>
          <a:p>
            <a:r>
              <a:rPr lang="en-US" altLang="en-US" dirty="0"/>
              <a:t> The sender (System A) puts the data on the bus and rises </a:t>
            </a:r>
            <a:r>
              <a:rPr lang="en-US" altLang="en-US" i="1" dirty="0"/>
              <a:t>Req</a:t>
            </a:r>
            <a:r>
              <a:rPr lang="en-US" altLang="en-US" dirty="0"/>
              <a:t> indicating transmission of valid data</a:t>
            </a:r>
          </a:p>
          <a:p>
            <a:r>
              <a:rPr lang="en-US" altLang="en-US" dirty="0"/>
              <a:t> The receiver (system B), samples an asserted </a:t>
            </a:r>
            <a:r>
              <a:rPr lang="en-US" altLang="en-US" i="1" dirty="0"/>
              <a:t>Req</a:t>
            </a:r>
            <a:r>
              <a:rPr lang="en-US" altLang="en-US" dirty="0"/>
              <a:t>,  synchronizes </a:t>
            </a:r>
            <a:r>
              <a:rPr lang="en-GB" altLang="en-US" dirty="0"/>
              <a:t>it to its clock domain (</a:t>
            </a:r>
            <a:r>
              <a:rPr lang="en-GB" altLang="en-US" i="1" dirty="0" err="1"/>
              <a:t>clkB</a:t>
            </a:r>
            <a:r>
              <a:rPr lang="en-GB" altLang="en-US" dirty="0"/>
              <a:t>), receives data, and then, rises </a:t>
            </a:r>
            <a:r>
              <a:rPr lang="en-GB" altLang="en-US" i="1" dirty="0"/>
              <a:t>Ack </a:t>
            </a:r>
            <a:r>
              <a:rPr lang="en-GB" altLang="en-US" dirty="0"/>
              <a:t>indicating the receiving of the data</a:t>
            </a:r>
            <a:endParaRPr lang="en-GB" altLang="en-US" i="1" dirty="0"/>
          </a:p>
          <a:p>
            <a:r>
              <a:rPr lang="en-GB" altLang="en-US" dirty="0"/>
              <a:t> System A receives </a:t>
            </a:r>
            <a:r>
              <a:rPr lang="en-GB" altLang="en-US" i="1" dirty="0"/>
              <a:t>Ack</a:t>
            </a:r>
            <a:r>
              <a:rPr lang="en-GB" altLang="en-US" dirty="0"/>
              <a:t>, synchronizes it to its clock domain (</a:t>
            </a:r>
            <a:r>
              <a:rPr lang="en-GB" altLang="en-US" i="1" dirty="0" err="1"/>
              <a:t>clkA</a:t>
            </a:r>
            <a:r>
              <a:rPr lang="en-GB" altLang="en-US" dirty="0"/>
              <a:t>) and de-asserts </a:t>
            </a:r>
            <a:r>
              <a:rPr lang="en-GB" altLang="en-US" i="1" dirty="0"/>
              <a:t>Req</a:t>
            </a:r>
            <a:r>
              <a:rPr lang="en-GB" altLang="en-US" dirty="0"/>
              <a:t>. Then, system A de-asserts </a:t>
            </a:r>
            <a:r>
              <a:rPr lang="en-GB" altLang="en-US" i="1" dirty="0"/>
              <a:t>Ack</a:t>
            </a:r>
          </a:p>
          <a:p>
            <a:r>
              <a:rPr lang="en-GB" altLang="en-US" dirty="0">
                <a:solidFill>
                  <a:srgbClr val="C00000"/>
                </a:solidFill>
              </a:rPr>
              <a:t> Four transitions (switches) take place</a:t>
            </a:r>
          </a:p>
          <a:p>
            <a:endParaRPr lang="el-GR" altLang="en-US" i="1" dirty="0"/>
          </a:p>
        </p:txBody>
      </p:sp>
      <p:sp>
        <p:nvSpPr>
          <p:cNvPr id="35846" name="Rectangle 12">
            <a:extLst>
              <a:ext uri="{FF2B5EF4-FFF2-40B4-BE49-F238E27FC236}">
                <a16:creationId xmlns:a16="http://schemas.microsoft.com/office/drawing/2014/main" id="{E7D64D47-2C90-4336-B5E2-90B0E00CE4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5847" name="Rectangle 13">
            <a:extLst>
              <a:ext uri="{FF2B5EF4-FFF2-40B4-BE49-F238E27FC236}">
                <a16:creationId xmlns:a16="http://schemas.microsoft.com/office/drawing/2014/main" id="{D5F93E5B-1992-497E-A1CC-B355CAAC9A9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A31126D0-FCB6-4BC9-9ABD-5F9445FE4D18}"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31</a:t>
            </a:fld>
            <a:endParaRPr lang="el-GR" altLang="el-GR"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A5BB2484-5DED-4BE7-92BB-028FEE055E07}"/>
              </a:ext>
            </a:extLst>
          </p:cNvPr>
          <p:cNvSpPr>
            <a:spLocks noGrp="1" noChangeArrowheads="1"/>
          </p:cNvSpPr>
          <p:nvPr>
            <p:ph type="title"/>
          </p:nvPr>
        </p:nvSpPr>
        <p:spPr/>
        <p:txBody>
          <a:bodyPr/>
          <a:lstStyle/>
          <a:p>
            <a:r>
              <a:rPr lang="en-US" altLang="el-GR" dirty="0"/>
              <a:t>Two–Phase Handshake Protocol</a:t>
            </a:r>
            <a:endParaRPr lang="el-GR" altLang="el-GR" dirty="0"/>
          </a:p>
        </p:txBody>
      </p:sp>
      <p:pic>
        <p:nvPicPr>
          <p:cNvPr id="36867" name="Picture 3">
            <a:extLst>
              <a:ext uri="{FF2B5EF4-FFF2-40B4-BE49-F238E27FC236}">
                <a16:creationId xmlns:a16="http://schemas.microsoft.com/office/drawing/2014/main" id="{A950B3D8-7489-4D54-9671-9F0678395A3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836613"/>
            <a:ext cx="2894012" cy="1971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a:extLst>
              <a:ext uri="{FF2B5EF4-FFF2-40B4-BE49-F238E27FC236}">
                <a16:creationId xmlns:a16="http://schemas.microsoft.com/office/drawing/2014/main" id="{AFDBA0EE-FA3B-4AB1-BE82-747F89A6456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125538"/>
            <a:ext cx="4064000" cy="1582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Placeholder 2">
            <a:extLst>
              <a:ext uri="{FF2B5EF4-FFF2-40B4-BE49-F238E27FC236}">
                <a16:creationId xmlns:a16="http://schemas.microsoft.com/office/drawing/2014/main" id="{D2C13358-6E7E-4738-BD9B-0A7591537F20}"/>
              </a:ext>
            </a:extLst>
          </p:cNvPr>
          <p:cNvSpPr>
            <a:spLocks noGrp="1" noChangeArrowheads="1"/>
          </p:cNvSpPr>
          <p:nvPr>
            <p:ph type="body" sz="half" idx="3"/>
          </p:nvPr>
        </p:nvSpPr>
        <p:spPr>
          <a:xfrm>
            <a:off x="539750" y="3644900"/>
            <a:ext cx="8280400" cy="2736850"/>
          </a:xfrm>
        </p:spPr>
        <p:txBody>
          <a:bodyPr/>
          <a:lstStyle/>
          <a:p>
            <a:r>
              <a:rPr lang="en-US" altLang="en-US" dirty="0"/>
              <a:t> The sender (System A) put the data on the bus and change the value of </a:t>
            </a:r>
            <a:r>
              <a:rPr lang="en-US" altLang="en-US" i="1" dirty="0"/>
              <a:t>Req</a:t>
            </a:r>
            <a:r>
              <a:rPr lang="en-US" altLang="en-US" dirty="0"/>
              <a:t> (either 0</a:t>
            </a:r>
            <a:r>
              <a:rPr lang="en-US" altLang="en-US" dirty="0">
                <a:sym typeface="Wingdings" panose="05000000000000000000" pitchFamily="2" charset="2"/>
              </a:rPr>
              <a:t>1 or 10) </a:t>
            </a:r>
            <a:r>
              <a:rPr lang="en-US" altLang="en-US" dirty="0"/>
              <a:t>indicating transmission of valid data</a:t>
            </a:r>
          </a:p>
          <a:p>
            <a:r>
              <a:rPr lang="en-US" altLang="en-US" dirty="0"/>
              <a:t> The receiver (system B), samples the switch of </a:t>
            </a:r>
            <a:r>
              <a:rPr lang="en-US" altLang="en-US" i="1" dirty="0"/>
              <a:t>Req</a:t>
            </a:r>
            <a:r>
              <a:rPr lang="en-US" altLang="en-US" dirty="0"/>
              <a:t>,  synchronizes </a:t>
            </a:r>
            <a:r>
              <a:rPr lang="en-GB" altLang="en-US" dirty="0"/>
              <a:t>it to its clock domain, receives data, and switches </a:t>
            </a:r>
            <a:r>
              <a:rPr lang="en-GB" altLang="en-US" i="1" dirty="0"/>
              <a:t>Ack </a:t>
            </a:r>
            <a:r>
              <a:rPr lang="en-GB" altLang="en-US" dirty="0"/>
              <a:t>indicating the receiving of the data</a:t>
            </a:r>
            <a:endParaRPr lang="en-GB" altLang="en-US" i="1" dirty="0"/>
          </a:p>
          <a:p>
            <a:r>
              <a:rPr lang="en-GB" altLang="en-US" dirty="0">
                <a:solidFill>
                  <a:srgbClr val="C00000"/>
                </a:solidFill>
              </a:rPr>
              <a:t> Two transitions take place</a:t>
            </a:r>
          </a:p>
          <a:p>
            <a:endParaRPr lang="el-GR" altLang="en-US" i="1" dirty="0"/>
          </a:p>
        </p:txBody>
      </p:sp>
      <p:sp>
        <p:nvSpPr>
          <p:cNvPr id="36870" name="Rectangle 12">
            <a:extLst>
              <a:ext uri="{FF2B5EF4-FFF2-40B4-BE49-F238E27FC236}">
                <a16:creationId xmlns:a16="http://schemas.microsoft.com/office/drawing/2014/main" id="{E8132CA6-4AAB-4B1A-A14E-BB78136F842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6871" name="Rectangle 13">
            <a:extLst>
              <a:ext uri="{FF2B5EF4-FFF2-40B4-BE49-F238E27FC236}">
                <a16:creationId xmlns:a16="http://schemas.microsoft.com/office/drawing/2014/main" id="{89714ED4-CA49-417B-9075-D4061546668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6A76EF46-482A-4B73-A3AA-2157382FEB21}"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32</a:t>
            </a:fld>
            <a:endParaRPr lang="el-GR" altLang="el-GR" sz="1600">
              <a:solidFill>
                <a:srgbClr val="A50021"/>
              </a:solidFill>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2">
            <a:extLst>
              <a:ext uri="{FF2B5EF4-FFF2-40B4-BE49-F238E27FC236}">
                <a16:creationId xmlns:a16="http://schemas.microsoft.com/office/drawing/2014/main" id="{10AD37C3-03A6-46AC-9B97-36590612FE1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37891" name="Rectangle 13">
            <a:extLst>
              <a:ext uri="{FF2B5EF4-FFF2-40B4-BE49-F238E27FC236}">
                <a16:creationId xmlns:a16="http://schemas.microsoft.com/office/drawing/2014/main" id="{ECDD3CFB-CB75-478A-8A08-EBBCE239C8B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9DD8B3F0-3A53-49C5-BDA8-191CE0B374D7}"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33</a:t>
            </a:fld>
            <a:endParaRPr lang="el-GR" altLang="el-GR" sz="1600">
              <a:solidFill>
                <a:srgbClr val="A50021"/>
              </a:solidFill>
              <a:latin typeface="Arial" panose="020B0604020202020204" pitchFamily="34" charset="0"/>
            </a:endParaRPr>
          </a:p>
        </p:txBody>
      </p:sp>
      <p:sp>
        <p:nvSpPr>
          <p:cNvPr id="37892" name="AutoShape 2">
            <a:extLst>
              <a:ext uri="{FF2B5EF4-FFF2-40B4-BE49-F238E27FC236}">
                <a16:creationId xmlns:a16="http://schemas.microsoft.com/office/drawing/2014/main" id="{2F10CB7D-7662-40C2-B242-2C92D5D60202}"/>
              </a:ext>
            </a:extLst>
          </p:cNvPr>
          <p:cNvSpPr>
            <a:spLocks noGrp="1" noChangeArrowheads="1"/>
          </p:cNvSpPr>
          <p:nvPr>
            <p:ph type="title"/>
          </p:nvPr>
        </p:nvSpPr>
        <p:spPr/>
        <p:txBody>
          <a:bodyPr/>
          <a:lstStyle/>
          <a:p>
            <a:r>
              <a:rPr lang="en-GB" altLang="el-GR" dirty="0"/>
              <a:t>Two-Phase Handshake protocol – Details (1/</a:t>
            </a:r>
            <a:r>
              <a:rPr lang="el-GR" altLang="el-GR" dirty="0"/>
              <a:t>4)</a:t>
            </a:r>
          </a:p>
        </p:txBody>
      </p:sp>
      <p:pic>
        <p:nvPicPr>
          <p:cNvPr id="37893" name="Picture 3">
            <a:extLst>
              <a:ext uri="{FF2B5EF4-FFF2-40B4-BE49-F238E27FC236}">
                <a16:creationId xmlns:a16="http://schemas.microsoft.com/office/drawing/2014/main" id="{E38C962E-E045-4C93-9379-D977FF7584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7125" y="836613"/>
            <a:ext cx="7105650" cy="5249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5">
            <a:extLst>
              <a:ext uri="{FF2B5EF4-FFF2-40B4-BE49-F238E27FC236}">
                <a16:creationId xmlns:a16="http://schemas.microsoft.com/office/drawing/2014/main" id="{6BFCA82D-01E3-4393-B084-714937EF0BD3}"/>
              </a:ext>
            </a:extLst>
          </p:cNvPr>
          <p:cNvSpPr>
            <a:spLocks noGrp="1" noChangeArrowheads="1"/>
          </p:cNvSpPr>
          <p:nvPr>
            <p:ph type="title"/>
          </p:nvPr>
        </p:nvSpPr>
        <p:spPr/>
        <p:txBody>
          <a:bodyPr/>
          <a:lstStyle/>
          <a:p>
            <a:r>
              <a:rPr lang="en-GB" altLang="el-GR" dirty="0"/>
              <a:t>Two-Phase Handshake protocol – Details (2/</a:t>
            </a:r>
            <a:r>
              <a:rPr lang="el-GR" altLang="el-GR" dirty="0"/>
              <a:t>4</a:t>
            </a:r>
            <a:r>
              <a:rPr lang="en-GB" altLang="el-GR" dirty="0"/>
              <a:t>)</a:t>
            </a:r>
            <a:endParaRPr lang="el-GR" altLang="en-US" dirty="0"/>
          </a:p>
        </p:txBody>
      </p:sp>
      <p:sp>
        <p:nvSpPr>
          <p:cNvPr id="8" name="Text Placeholder 7">
            <a:extLst>
              <a:ext uri="{FF2B5EF4-FFF2-40B4-BE49-F238E27FC236}">
                <a16:creationId xmlns:a16="http://schemas.microsoft.com/office/drawing/2014/main" id="{AC4662CB-8683-473B-996F-19B7436CFCBF}"/>
              </a:ext>
            </a:extLst>
          </p:cNvPr>
          <p:cNvSpPr>
            <a:spLocks noGrp="1" noChangeArrowheads="1"/>
          </p:cNvSpPr>
          <p:nvPr>
            <p:ph type="body" sz="half" idx="2"/>
          </p:nvPr>
        </p:nvSpPr>
        <p:spPr>
          <a:xfrm>
            <a:off x="539750" y="4005263"/>
            <a:ext cx="8280400" cy="2447925"/>
          </a:xfrm>
        </p:spPr>
        <p:txBody>
          <a:bodyPr/>
          <a:lstStyle/>
          <a:p>
            <a:r>
              <a:rPr lang="en-GB" altLang="en-US" dirty="0"/>
              <a:t> Two systems with different clocks are communicate</a:t>
            </a:r>
          </a:p>
          <a:p>
            <a:r>
              <a:rPr lang="en-GB" altLang="en-US" dirty="0"/>
              <a:t> Each system includes</a:t>
            </a:r>
          </a:p>
          <a:p>
            <a:pPr lvl="1"/>
            <a:r>
              <a:rPr lang="en-GB" altLang="en-US" dirty="0">
                <a:solidFill>
                  <a:srgbClr val="990000"/>
                </a:solidFill>
              </a:rPr>
              <a:t>A synchronizer</a:t>
            </a:r>
          </a:p>
          <a:p>
            <a:pPr lvl="1"/>
            <a:r>
              <a:rPr lang="en-GB" altLang="en-US" dirty="0">
                <a:solidFill>
                  <a:srgbClr val="006600"/>
                </a:solidFill>
                <a:sym typeface="Wingdings" panose="05000000000000000000" pitchFamily="2" charset="2"/>
              </a:rPr>
              <a:t>A </a:t>
            </a:r>
            <a:r>
              <a:rPr lang="en-GB" altLang="en-US" dirty="0" err="1">
                <a:solidFill>
                  <a:srgbClr val="006600"/>
                </a:solidFill>
                <a:sym typeface="Wingdings" panose="05000000000000000000" pitchFamily="2" charset="2"/>
              </a:rPr>
              <a:t>pulse_to_level</a:t>
            </a:r>
            <a:r>
              <a:rPr lang="en-GB" altLang="en-US" dirty="0">
                <a:solidFill>
                  <a:srgbClr val="006600"/>
                </a:solidFill>
                <a:sym typeface="Wingdings" panose="05000000000000000000" pitchFamily="2" charset="2"/>
              </a:rPr>
              <a:t> circuit</a:t>
            </a:r>
            <a:r>
              <a:rPr lang="en-GB" altLang="en-US" dirty="0">
                <a:solidFill>
                  <a:srgbClr val="006600"/>
                </a:solidFill>
              </a:rPr>
              <a:t> </a:t>
            </a:r>
          </a:p>
          <a:p>
            <a:pPr lvl="1"/>
            <a:r>
              <a:rPr lang="en-GB" altLang="en-US" dirty="0">
                <a:solidFill>
                  <a:srgbClr val="7030A0"/>
                </a:solidFill>
              </a:rPr>
              <a:t>A </a:t>
            </a:r>
            <a:r>
              <a:rPr lang="en-GB" altLang="en-US" dirty="0" err="1">
                <a:solidFill>
                  <a:srgbClr val="7030A0"/>
                </a:solidFill>
              </a:rPr>
              <a:t>level_</a:t>
            </a:r>
            <a:r>
              <a:rPr lang="en-GB" altLang="en-US" dirty="0" err="1">
                <a:solidFill>
                  <a:srgbClr val="7030A0"/>
                </a:solidFill>
                <a:sym typeface="Wingdings" panose="05000000000000000000" pitchFamily="2" charset="2"/>
              </a:rPr>
              <a:t>to_pulse</a:t>
            </a:r>
            <a:r>
              <a:rPr lang="en-GB" altLang="en-US" dirty="0">
                <a:solidFill>
                  <a:srgbClr val="7030A0"/>
                </a:solidFill>
                <a:sym typeface="Wingdings" panose="05000000000000000000" pitchFamily="2" charset="2"/>
              </a:rPr>
              <a:t> circuit</a:t>
            </a:r>
          </a:p>
          <a:p>
            <a:pPr lvl="1"/>
            <a:r>
              <a:rPr lang="en-GB" altLang="en-US" dirty="0">
                <a:solidFill>
                  <a:srgbClr val="FFFF00"/>
                </a:solidFill>
                <a:sym typeface="Wingdings" panose="05000000000000000000" pitchFamily="2" charset="2"/>
              </a:rPr>
              <a:t>System A also includes a read register</a:t>
            </a:r>
          </a:p>
          <a:p>
            <a:pPr lvl="1"/>
            <a:endParaRPr lang="el-GR" altLang="en-US" dirty="0"/>
          </a:p>
        </p:txBody>
      </p:sp>
      <p:sp>
        <p:nvSpPr>
          <p:cNvPr id="38916" name="Footer Placeholder 3">
            <a:extLst>
              <a:ext uri="{FF2B5EF4-FFF2-40B4-BE49-F238E27FC236}">
                <a16:creationId xmlns:a16="http://schemas.microsoft.com/office/drawing/2014/main" id="{0763F50D-56CE-44EE-89E7-F7F99121127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38917" name="Slide Number Placeholder 4">
            <a:extLst>
              <a:ext uri="{FF2B5EF4-FFF2-40B4-BE49-F238E27FC236}">
                <a16:creationId xmlns:a16="http://schemas.microsoft.com/office/drawing/2014/main" id="{7A0BB20F-ABF3-43C0-B5C5-E3CBA962F6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EF257A28-8A82-43E0-BA9D-820E889A4F84}"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34</a:t>
            </a:fld>
            <a:endParaRPr lang="el-GR" altLang="en-US" sz="1600">
              <a:solidFill>
                <a:srgbClr val="A50021"/>
              </a:solidFill>
              <a:latin typeface="Arial" panose="020B0604020202020204" pitchFamily="34" charset="0"/>
            </a:endParaRPr>
          </a:p>
        </p:txBody>
      </p:sp>
      <p:pic>
        <p:nvPicPr>
          <p:cNvPr id="66562" name="Picture 2">
            <a:extLst>
              <a:ext uri="{FF2B5EF4-FFF2-40B4-BE49-F238E27FC236}">
                <a16:creationId xmlns:a16="http://schemas.microsoft.com/office/drawing/2014/main" id="{FA5CEB8B-E5BB-4249-BFD1-BB0DCA53798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44738" y="549275"/>
            <a:ext cx="4387850" cy="3240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A1EEE0EE-BC0D-4510-9338-10C4A77D11A6}"/>
              </a:ext>
            </a:extLst>
          </p:cNvPr>
          <p:cNvSpPr/>
          <p:nvPr/>
        </p:nvSpPr>
        <p:spPr>
          <a:xfrm>
            <a:off x="3276600" y="2133600"/>
            <a:ext cx="863600" cy="35877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Oval 11">
            <a:extLst>
              <a:ext uri="{FF2B5EF4-FFF2-40B4-BE49-F238E27FC236}">
                <a16:creationId xmlns:a16="http://schemas.microsoft.com/office/drawing/2014/main" id="{20412073-D601-4BF1-AAC3-5D35E96984B0}"/>
              </a:ext>
            </a:extLst>
          </p:cNvPr>
          <p:cNvSpPr/>
          <p:nvPr/>
        </p:nvSpPr>
        <p:spPr>
          <a:xfrm>
            <a:off x="4643438" y="1484313"/>
            <a:ext cx="865187" cy="360362"/>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Oval 12">
            <a:extLst>
              <a:ext uri="{FF2B5EF4-FFF2-40B4-BE49-F238E27FC236}">
                <a16:creationId xmlns:a16="http://schemas.microsoft.com/office/drawing/2014/main" id="{E0BD1995-3B83-4156-9175-81A63E2DD9E5}"/>
              </a:ext>
            </a:extLst>
          </p:cNvPr>
          <p:cNvSpPr/>
          <p:nvPr/>
        </p:nvSpPr>
        <p:spPr>
          <a:xfrm>
            <a:off x="3276600" y="1484313"/>
            <a:ext cx="863600" cy="360362"/>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Oval 13">
            <a:extLst>
              <a:ext uri="{FF2B5EF4-FFF2-40B4-BE49-F238E27FC236}">
                <a16:creationId xmlns:a16="http://schemas.microsoft.com/office/drawing/2014/main" id="{3A2241CF-6A92-45DA-A3B4-97CE8054E1EC}"/>
              </a:ext>
            </a:extLst>
          </p:cNvPr>
          <p:cNvSpPr/>
          <p:nvPr/>
        </p:nvSpPr>
        <p:spPr>
          <a:xfrm>
            <a:off x="4643438" y="2133600"/>
            <a:ext cx="865187" cy="358775"/>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Oval 14">
            <a:extLst>
              <a:ext uri="{FF2B5EF4-FFF2-40B4-BE49-F238E27FC236}">
                <a16:creationId xmlns:a16="http://schemas.microsoft.com/office/drawing/2014/main" id="{59444E6B-04FF-490E-A0A0-BAA7F784F6C6}"/>
              </a:ext>
            </a:extLst>
          </p:cNvPr>
          <p:cNvSpPr/>
          <p:nvPr/>
        </p:nvSpPr>
        <p:spPr>
          <a:xfrm>
            <a:off x="2452688" y="2133600"/>
            <a:ext cx="865187" cy="3587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Oval 15">
            <a:extLst>
              <a:ext uri="{FF2B5EF4-FFF2-40B4-BE49-F238E27FC236}">
                <a16:creationId xmlns:a16="http://schemas.microsoft.com/office/drawing/2014/main" id="{53FC5309-0EE5-4F8E-9D08-02BF26B01EB1}"/>
              </a:ext>
            </a:extLst>
          </p:cNvPr>
          <p:cNvSpPr/>
          <p:nvPr/>
        </p:nvSpPr>
        <p:spPr>
          <a:xfrm>
            <a:off x="5478463" y="1525588"/>
            <a:ext cx="863600" cy="3603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Oval 16">
            <a:extLst>
              <a:ext uri="{FF2B5EF4-FFF2-40B4-BE49-F238E27FC236}">
                <a16:creationId xmlns:a16="http://schemas.microsoft.com/office/drawing/2014/main" id="{3DD71D5E-6EFA-4C8D-AFAA-2DA45FD4EB30}"/>
              </a:ext>
            </a:extLst>
          </p:cNvPr>
          <p:cNvSpPr/>
          <p:nvPr/>
        </p:nvSpPr>
        <p:spPr>
          <a:xfrm>
            <a:off x="4643438" y="908050"/>
            <a:ext cx="576262" cy="3603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animBg="1"/>
      <p:bldP spid="12" grpId="0" uiExpand="1" animBg="1"/>
      <p:bldP spid="13" grpId="0" uiExpand="1" animBg="1"/>
      <p:bldP spid="14" grpId="0" uiExpand="1" animBg="1"/>
      <p:bldP spid="15" grpId="0" uiExpand="1" animBg="1"/>
      <p:bldP spid="16" grpId="0" uiExpand="1"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6">
            <a:extLst>
              <a:ext uri="{FF2B5EF4-FFF2-40B4-BE49-F238E27FC236}">
                <a16:creationId xmlns:a16="http://schemas.microsoft.com/office/drawing/2014/main" id="{C3040037-92DE-44ED-8A45-1734DB3A075F}"/>
              </a:ext>
            </a:extLst>
          </p:cNvPr>
          <p:cNvSpPr>
            <a:spLocks noGrp="1" noChangeArrowheads="1"/>
          </p:cNvSpPr>
          <p:nvPr>
            <p:ph type="title"/>
          </p:nvPr>
        </p:nvSpPr>
        <p:spPr/>
        <p:txBody>
          <a:bodyPr/>
          <a:lstStyle/>
          <a:p>
            <a:r>
              <a:rPr lang="en-GB" altLang="el-GR" dirty="0"/>
              <a:t>Two-Phase Handshake protocol – Details (3/</a:t>
            </a:r>
            <a:r>
              <a:rPr lang="el-GR" altLang="el-GR" dirty="0"/>
              <a:t>4</a:t>
            </a:r>
            <a:r>
              <a:rPr lang="en-GB" altLang="el-GR" dirty="0"/>
              <a:t>)</a:t>
            </a:r>
            <a:endParaRPr lang="el-GR" altLang="en-US" dirty="0"/>
          </a:p>
        </p:txBody>
      </p:sp>
      <p:pic>
        <p:nvPicPr>
          <p:cNvPr id="11" name="Picture 2">
            <a:extLst>
              <a:ext uri="{FF2B5EF4-FFF2-40B4-BE49-F238E27FC236}">
                <a16:creationId xmlns:a16="http://schemas.microsoft.com/office/drawing/2014/main" id="{C5D7B3E2-31C5-4E1F-AF49-5407179E14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475656" y="620688"/>
            <a:ext cx="5904656" cy="32403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a:extLst>
              <a:ext uri="{FF2B5EF4-FFF2-40B4-BE49-F238E27FC236}">
                <a16:creationId xmlns:a16="http://schemas.microsoft.com/office/drawing/2014/main" id="{4012735F-84DB-48B7-890A-98E2C5DFD899}"/>
              </a:ext>
            </a:extLst>
          </p:cNvPr>
          <p:cNvSpPr>
            <a:spLocks noGrp="1" noChangeArrowheads="1"/>
          </p:cNvSpPr>
          <p:nvPr>
            <p:ph type="body" sz="half" idx="2"/>
          </p:nvPr>
        </p:nvSpPr>
        <p:spPr>
          <a:xfrm>
            <a:off x="539750" y="3980363"/>
            <a:ext cx="8280400" cy="2106112"/>
          </a:xfrm>
        </p:spPr>
        <p:txBody>
          <a:bodyPr/>
          <a:lstStyle/>
          <a:p>
            <a:r>
              <a:rPr lang="en-GB" altLang="en-US" sz="2000" dirty="0"/>
              <a:t>When </a:t>
            </a:r>
            <a:r>
              <a:rPr lang="en-GB" altLang="en-US" sz="2000" i="1" dirty="0" err="1"/>
              <a:t>DataA</a:t>
            </a:r>
            <a:r>
              <a:rPr lang="en-GB" altLang="en-US" sz="2000" dirty="0"/>
              <a:t> is ready, system A, sets </a:t>
            </a:r>
            <a:r>
              <a:rPr lang="en-GB" altLang="en-US" sz="2000" b="1" i="1" dirty="0" err="1"/>
              <a:t>ReqA</a:t>
            </a:r>
            <a:r>
              <a:rPr lang="en-GB" altLang="en-US" sz="2000" b="1" dirty="0"/>
              <a:t>=1 for one cycle</a:t>
            </a:r>
            <a:endParaRPr lang="el-GR" altLang="en-US" sz="2000" b="1" dirty="0"/>
          </a:p>
          <a:p>
            <a:endParaRPr lang="en-GB" altLang="en-US" sz="1600" b="1" dirty="0"/>
          </a:p>
          <a:p>
            <a:r>
              <a:rPr lang="en-GB" altLang="en-US" sz="2000" dirty="0"/>
              <a:t> The </a:t>
            </a:r>
            <a:r>
              <a:rPr lang="en-GB" altLang="en-US" sz="2000" dirty="0" err="1"/>
              <a:t>pulse</a:t>
            </a:r>
            <a:r>
              <a:rPr lang="en-GB" altLang="en-US" sz="2000" dirty="0" err="1">
                <a:sym typeface="Wingdings" panose="05000000000000000000" pitchFamily="2" charset="2"/>
              </a:rPr>
              <a:t>_to_level</a:t>
            </a:r>
            <a:r>
              <a:rPr lang="en-GB" altLang="en-US" sz="2000" dirty="0">
                <a:sym typeface="Wingdings" panose="05000000000000000000" pitchFamily="2" charset="2"/>
              </a:rPr>
              <a:t> circuit of System A </a:t>
            </a:r>
            <a:r>
              <a:rPr lang="en-GB" altLang="en-US" sz="2000" b="1" dirty="0">
                <a:sym typeface="Wingdings" panose="05000000000000000000" pitchFamily="2" charset="2"/>
              </a:rPr>
              <a:t>produces </a:t>
            </a:r>
            <a:r>
              <a:rPr lang="en-GB" altLang="en-US" sz="2000" b="1" i="1" dirty="0" err="1">
                <a:sym typeface="Wingdings" panose="05000000000000000000" pitchFamily="2" charset="2"/>
              </a:rPr>
              <a:t>Req</a:t>
            </a:r>
            <a:r>
              <a:rPr lang="en-GB" altLang="en-US" sz="2000" b="1" dirty="0">
                <a:sym typeface="Wingdings" panose="05000000000000000000" pitchFamily="2" charset="2"/>
              </a:rPr>
              <a:t> =1 </a:t>
            </a:r>
            <a:r>
              <a:rPr lang="en-GB" altLang="en-US" sz="2000" dirty="0">
                <a:sym typeface="Wingdings" panose="05000000000000000000" pitchFamily="2" charset="2"/>
              </a:rPr>
              <a:t>at the next cycle</a:t>
            </a:r>
            <a:endParaRPr lang="el-GR" altLang="en-US" sz="2000" dirty="0">
              <a:sym typeface="Wingdings" panose="05000000000000000000" pitchFamily="2" charset="2"/>
            </a:endParaRPr>
          </a:p>
          <a:p>
            <a:endParaRPr lang="en-GB" altLang="en-US" sz="1600" dirty="0">
              <a:sym typeface="Wingdings" panose="05000000000000000000" pitchFamily="2" charset="2"/>
            </a:endParaRPr>
          </a:p>
          <a:p>
            <a:r>
              <a:rPr lang="el-GR" altLang="en-US" sz="2000" i="1" dirty="0">
                <a:sym typeface="Wingdings" panose="05000000000000000000" pitchFamily="2" charset="2"/>
              </a:rPr>
              <a:t> </a:t>
            </a:r>
            <a:r>
              <a:rPr lang="en-GB" altLang="en-US" sz="2000" b="1" i="1" dirty="0" err="1">
                <a:sym typeface="Wingdings" panose="05000000000000000000" pitchFamily="2" charset="2"/>
              </a:rPr>
              <a:t>Req</a:t>
            </a:r>
            <a:r>
              <a:rPr lang="en-GB" altLang="en-US" sz="2000" b="1" dirty="0">
                <a:sym typeface="Wingdings" panose="05000000000000000000" pitchFamily="2" charset="2"/>
              </a:rPr>
              <a:t> </a:t>
            </a:r>
            <a:r>
              <a:rPr lang="en-GB" altLang="en-US" sz="2000" dirty="0">
                <a:sym typeface="Wingdings" panose="05000000000000000000" pitchFamily="2" charset="2"/>
              </a:rPr>
              <a:t>is</a:t>
            </a:r>
            <a:r>
              <a:rPr lang="en-GB" altLang="en-US" sz="2000" b="1" dirty="0">
                <a:sym typeface="Wingdings" panose="05000000000000000000" pitchFamily="2" charset="2"/>
              </a:rPr>
              <a:t> </a:t>
            </a:r>
            <a:r>
              <a:rPr lang="en-GB" altLang="en-US" sz="2000" dirty="0">
                <a:sym typeface="Wingdings" panose="05000000000000000000" pitchFamily="2" charset="2"/>
              </a:rPr>
              <a:t>received by System B and </a:t>
            </a:r>
            <a:r>
              <a:rPr lang="en-GB" altLang="en-US" sz="2000" b="1" dirty="0">
                <a:sym typeface="Wingdings" panose="05000000000000000000" pitchFamily="2" charset="2"/>
              </a:rPr>
              <a:t>synchronized to clock </a:t>
            </a:r>
            <a:r>
              <a:rPr lang="en-GB" altLang="en-US" sz="2000" b="1" i="1" dirty="0" err="1">
                <a:sym typeface="Wingdings" panose="05000000000000000000" pitchFamily="2" charset="2"/>
              </a:rPr>
              <a:t>clkB</a:t>
            </a:r>
            <a:r>
              <a:rPr lang="en-GB" altLang="en-US" sz="2000" b="1" dirty="0"/>
              <a:t> </a:t>
            </a:r>
            <a:endParaRPr lang="el-GR" altLang="en-US" sz="2000" b="1" dirty="0"/>
          </a:p>
        </p:txBody>
      </p:sp>
      <p:sp>
        <p:nvSpPr>
          <p:cNvPr id="39941" name="Footer Placeholder 4">
            <a:extLst>
              <a:ext uri="{FF2B5EF4-FFF2-40B4-BE49-F238E27FC236}">
                <a16:creationId xmlns:a16="http://schemas.microsoft.com/office/drawing/2014/main" id="{7E17CA68-3D79-4BF6-8480-3FB66E2540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39942" name="Slide Number Placeholder 5">
            <a:extLst>
              <a:ext uri="{FF2B5EF4-FFF2-40B4-BE49-F238E27FC236}">
                <a16:creationId xmlns:a16="http://schemas.microsoft.com/office/drawing/2014/main" id="{6313E07D-EFD9-48B8-AB62-4850DDE486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E08B7C2-A4E5-44E0-A953-740C6DE1AD4A}"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35</a:t>
            </a:fld>
            <a:endParaRPr lang="el-GR" altLang="en-US" sz="1600">
              <a:solidFill>
                <a:srgbClr val="A50021"/>
              </a:solidFill>
              <a:latin typeface="Arial" panose="020B0604020202020204" pitchFamily="34" charset="0"/>
            </a:endParaRPr>
          </a:p>
        </p:txBody>
      </p:sp>
    </p:spTree>
    <p:extLst>
      <p:ext uri="{BB962C8B-B14F-4D97-AF65-F5344CB8AC3E}">
        <p14:creationId xmlns:p14="http://schemas.microsoft.com/office/powerpoint/2010/main" val="1905575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6">
            <a:extLst>
              <a:ext uri="{FF2B5EF4-FFF2-40B4-BE49-F238E27FC236}">
                <a16:creationId xmlns:a16="http://schemas.microsoft.com/office/drawing/2014/main" id="{C3040037-92DE-44ED-8A45-1734DB3A075F}"/>
              </a:ext>
            </a:extLst>
          </p:cNvPr>
          <p:cNvSpPr>
            <a:spLocks noGrp="1" noChangeArrowheads="1"/>
          </p:cNvSpPr>
          <p:nvPr>
            <p:ph type="title"/>
          </p:nvPr>
        </p:nvSpPr>
        <p:spPr/>
        <p:txBody>
          <a:bodyPr/>
          <a:lstStyle/>
          <a:p>
            <a:r>
              <a:rPr lang="en-GB" altLang="el-GR" dirty="0"/>
              <a:t>Two-Phase Handshake protocol – Details (</a:t>
            </a:r>
            <a:r>
              <a:rPr lang="el-GR" altLang="el-GR" dirty="0"/>
              <a:t>4</a:t>
            </a:r>
            <a:r>
              <a:rPr lang="en-GB" altLang="el-GR" dirty="0"/>
              <a:t>/</a:t>
            </a:r>
            <a:r>
              <a:rPr lang="el-GR" altLang="el-GR" dirty="0"/>
              <a:t>4</a:t>
            </a:r>
            <a:r>
              <a:rPr lang="en-GB" altLang="el-GR" dirty="0"/>
              <a:t>)</a:t>
            </a:r>
            <a:endParaRPr lang="el-GR" altLang="en-US" dirty="0"/>
          </a:p>
        </p:txBody>
      </p:sp>
      <p:pic>
        <p:nvPicPr>
          <p:cNvPr id="11" name="Picture 2">
            <a:extLst>
              <a:ext uri="{FF2B5EF4-FFF2-40B4-BE49-F238E27FC236}">
                <a16:creationId xmlns:a16="http://schemas.microsoft.com/office/drawing/2014/main" id="{C5D7B3E2-31C5-4E1F-AF49-5407179E14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475656" y="620688"/>
            <a:ext cx="5904656" cy="3056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a:extLst>
              <a:ext uri="{FF2B5EF4-FFF2-40B4-BE49-F238E27FC236}">
                <a16:creationId xmlns:a16="http://schemas.microsoft.com/office/drawing/2014/main" id="{4012735F-84DB-48B7-890A-98E2C5DFD899}"/>
              </a:ext>
            </a:extLst>
          </p:cNvPr>
          <p:cNvSpPr>
            <a:spLocks noGrp="1" noChangeArrowheads="1"/>
          </p:cNvSpPr>
          <p:nvPr>
            <p:ph type="body" sz="half" idx="2"/>
          </p:nvPr>
        </p:nvSpPr>
        <p:spPr>
          <a:xfrm>
            <a:off x="539750" y="3980363"/>
            <a:ext cx="8280400" cy="2106112"/>
          </a:xfrm>
        </p:spPr>
        <p:txBody>
          <a:bodyPr/>
          <a:lstStyle/>
          <a:p>
            <a:pPr marL="177800" indent="-177800"/>
            <a:r>
              <a:rPr lang="en-GB" altLang="en-US" sz="2000" dirty="0"/>
              <a:t>The output (high level voltage) of synchronizer is driven to the </a:t>
            </a:r>
            <a:r>
              <a:rPr lang="en-GB" altLang="en-US" sz="2000" dirty="0" err="1"/>
              <a:t>level</a:t>
            </a:r>
            <a:r>
              <a:rPr lang="en-GB" altLang="en-US" sz="2000" dirty="0" err="1">
                <a:sym typeface="Wingdings" panose="05000000000000000000" pitchFamily="2" charset="2"/>
              </a:rPr>
              <a:t>_to</a:t>
            </a:r>
            <a:r>
              <a:rPr lang="en-GB" altLang="en-US" sz="2000" dirty="0">
                <a:sym typeface="Wingdings" panose="05000000000000000000" pitchFamily="2" charset="2"/>
              </a:rPr>
              <a:t>_ pulse circuit and a </a:t>
            </a:r>
            <a:r>
              <a:rPr lang="en-GB" altLang="en-US" sz="2000" b="1" dirty="0">
                <a:sym typeface="Wingdings" panose="05000000000000000000" pitchFamily="2" charset="2"/>
              </a:rPr>
              <a:t>one-cycle pulse</a:t>
            </a:r>
            <a:r>
              <a:rPr lang="en-GB" altLang="en-US" sz="2000" dirty="0">
                <a:sym typeface="Wingdings" panose="05000000000000000000" pitchFamily="2" charset="2"/>
              </a:rPr>
              <a:t>, </a:t>
            </a:r>
            <a:r>
              <a:rPr lang="en-GB" altLang="en-US" sz="2000" b="1" i="1" dirty="0" err="1">
                <a:sym typeface="Wingdings" panose="05000000000000000000" pitchFamily="2" charset="2"/>
              </a:rPr>
              <a:t>ReqB</a:t>
            </a:r>
            <a:r>
              <a:rPr lang="en-GB" altLang="en-US" sz="2000" b="1" i="1" dirty="0">
                <a:sym typeface="Wingdings" panose="05000000000000000000" pitchFamily="2" charset="2"/>
              </a:rPr>
              <a:t>/</a:t>
            </a:r>
            <a:r>
              <a:rPr lang="en-GB" altLang="en-US" sz="2000" b="1" i="1" dirty="0" err="1">
                <a:sym typeface="Wingdings" panose="05000000000000000000" pitchFamily="2" charset="2"/>
              </a:rPr>
              <a:t>AckB</a:t>
            </a:r>
            <a:r>
              <a:rPr lang="en-GB" altLang="en-US" sz="2000" b="1" dirty="0">
                <a:sym typeface="Wingdings" panose="05000000000000000000" pitchFamily="2" charset="2"/>
              </a:rPr>
              <a:t>, is produced</a:t>
            </a:r>
          </a:p>
          <a:p>
            <a:pPr marL="376238" lvl="1" indent="-177800"/>
            <a:r>
              <a:rPr lang="en-GB" altLang="en-US" sz="1800" dirty="0">
                <a:sym typeface="Wingdings" panose="05000000000000000000" pitchFamily="2" charset="2"/>
              </a:rPr>
              <a:t>It is used as </a:t>
            </a:r>
            <a:r>
              <a:rPr lang="en-GB" altLang="en-US" sz="1800" b="1" dirty="0">
                <a:sym typeface="Wingdings" panose="05000000000000000000" pitchFamily="2" charset="2"/>
              </a:rPr>
              <a:t>enable for the data register of system B </a:t>
            </a:r>
            <a:r>
              <a:rPr lang="en-GB" altLang="en-US" sz="1800" dirty="0">
                <a:sym typeface="Wingdings" panose="05000000000000000000" pitchFamily="2" charset="2"/>
              </a:rPr>
              <a:t>to read the transmitted data &amp; as </a:t>
            </a:r>
            <a:r>
              <a:rPr lang="en-GB" altLang="en-US" sz="1800" b="1" i="1" dirty="0" err="1">
                <a:sym typeface="Wingdings" panose="05000000000000000000" pitchFamily="2" charset="2"/>
              </a:rPr>
              <a:t>AckB</a:t>
            </a:r>
            <a:r>
              <a:rPr lang="en-GB" altLang="en-US" sz="1800" b="1" dirty="0">
                <a:sym typeface="Wingdings" panose="05000000000000000000" pitchFamily="2" charset="2"/>
              </a:rPr>
              <a:t> for system A</a:t>
            </a:r>
          </a:p>
          <a:p>
            <a:pPr marL="177800" indent="-177800"/>
            <a:r>
              <a:rPr lang="en-GB" altLang="en-US" sz="2000" dirty="0"/>
              <a:t> </a:t>
            </a:r>
            <a:r>
              <a:rPr lang="en-GB" altLang="en-US" sz="2000" i="1" dirty="0"/>
              <a:t>Ack</a:t>
            </a:r>
            <a:r>
              <a:rPr lang="en-GB" altLang="en-US" sz="2000" dirty="0"/>
              <a:t> is fed to </a:t>
            </a:r>
            <a:r>
              <a:rPr lang="en-GB" altLang="en-US" sz="2000" dirty="0" err="1"/>
              <a:t>pulse</a:t>
            </a:r>
            <a:r>
              <a:rPr lang="en-GB" altLang="en-US" sz="2000" dirty="0" err="1">
                <a:sym typeface="Wingdings" panose="05000000000000000000" pitchFamily="2" charset="2"/>
              </a:rPr>
              <a:t>_to</a:t>
            </a:r>
            <a:r>
              <a:rPr lang="en-GB" altLang="en-US" sz="2000" dirty="0">
                <a:sym typeface="Wingdings" panose="05000000000000000000" pitchFamily="2" charset="2"/>
              </a:rPr>
              <a:t>_ level circuit and </a:t>
            </a:r>
            <a:r>
              <a:rPr lang="en-GB" altLang="en-US" sz="2000" b="1" i="1" dirty="0">
                <a:sym typeface="Wingdings" panose="05000000000000000000" pitchFamily="2" charset="2"/>
              </a:rPr>
              <a:t>Ack=</a:t>
            </a:r>
            <a:r>
              <a:rPr lang="en-GB" altLang="en-US" sz="2000" b="1" dirty="0">
                <a:sym typeface="Wingdings" panose="05000000000000000000" pitchFamily="2" charset="2"/>
              </a:rPr>
              <a:t>1 is produced </a:t>
            </a:r>
          </a:p>
          <a:p>
            <a:pPr marL="177800" indent="-177800"/>
            <a:r>
              <a:rPr lang="el-GR" altLang="en-US" sz="2000" i="1" dirty="0">
                <a:sym typeface="Wingdings" panose="05000000000000000000" pitchFamily="2" charset="2"/>
              </a:rPr>
              <a:t> </a:t>
            </a:r>
            <a:r>
              <a:rPr lang="en-GB" altLang="en-US" sz="2000" b="1" i="1" dirty="0">
                <a:sym typeface="Wingdings" panose="05000000000000000000" pitchFamily="2" charset="2"/>
              </a:rPr>
              <a:t>Ack</a:t>
            </a:r>
            <a:r>
              <a:rPr lang="en-GB" altLang="en-US" sz="2000" b="1" dirty="0">
                <a:sym typeface="Wingdings" panose="05000000000000000000" pitchFamily="2" charset="2"/>
              </a:rPr>
              <a:t> is synchronized by system </a:t>
            </a:r>
            <a:r>
              <a:rPr lang="el-GR" altLang="en-US" sz="2000" b="1" dirty="0">
                <a:sym typeface="Wingdings" panose="05000000000000000000" pitchFamily="2" charset="2"/>
              </a:rPr>
              <a:t>Β</a:t>
            </a:r>
            <a:r>
              <a:rPr lang="en-GB" altLang="en-US" sz="2000" b="1" dirty="0">
                <a:sym typeface="Wingdings" panose="05000000000000000000" pitchFamily="2" charset="2"/>
              </a:rPr>
              <a:t> </a:t>
            </a:r>
            <a:r>
              <a:rPr lang="en-GB" altLang="en-US" sz="2000" dirty="0">
                <a:sym typeface="Wingdings" panose="05000000000000000000" pitchFamily="2" charset="2"/>
              </a:rPr>
              <a:t>and then a pulse is produced</a:t>
            </a:r>
            <a:endParaRPr lang="el-GR" altLang="en-US" sz="2000" dirty="0"/>
          </a:p>
          <a:p>
            <a:endParaRPr lang="el-GR" altLang="en-US" sz="2000" b="1" dirty="0"/>
          </a:p>
        </p:txBody>
      </p:sp>
      <p:sp>
        <p:nvSpPr>
          <p:cNvPr id="39941" name="Footer Placeholder 4">
            <a:extLst>
              <a:ext uri="{FF2B5EF4-FFF2-40B4-BE49-F238E27FC236}">
                <a16:creationId xmlns:a16="http://schemas.microsoft.com/office/drawing/2014/main" id="{7E17CA68-3D79-4BF6-8480-3FB66E2540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39942" name="Slide Number Placeholder 5">
            <a:extLst>
              <a:ext uri="{FF2B5EF4-FFF2-40B4-BE49-F238E27FC236}">
                <a16:creationId xmlns:a16="http://schemas.microsoft.com/office/drawing/2014/main" id="{6313E07D-EFD9-48B8-AB62-4850DDE486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E08B7C2-A4E5-44E0-A953-740C6DE1AD4A}"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36</a:t>
            </a:fld>
            <a:endParaRPr lang="el-GR" altLang="en-US" sz="1600">
              <a:solidFill>
                <a:srgbClr val="A50021"/>
              </a:solidFill>
              <a:latin typeface="Arial" panose="020B0604020202020204" pitchFamily="34" charset="0"/>
            </a:endParaRPr>
          </a:p>
        </p:txBody>
      </p:sp>
    </p:spTree>
    <p:extLst>
      <p:ext uri="{BB962C8B-B14F-4D97-AF65-F5344CB8AC3E}">
        <p14:creationId xmlns:p14="http://schemas.microsoft.com/office/powerpoint/2010/main" val="3042201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Τίτλος 1">
            <a:extLst>
              <a:ext uri="{FF2B5EF4-FFF2-40B4-BE49-F238E27FC236}">
                <a16:creationId xmlns:a16="http://schemas.microsoft.com/office/drawing/2014/main" id="{0DCF59E9-5124-4BBD-8020-6357D746E02E}"/>
              </a:ext>
            </a:extLst>
          </p:cNvPr>
          <p:cNvSpPr>
            <a:spLocks noGrp="1" noChangeArrowheads="1"/>
          </p:cNvSpPr>
          <p:nvPr>
            <p:ph type="title"/>
          </p:nvPr>
        </p:nvSpPr>
        <p:spPr/>
        <p:txBody>
          <a:bodyPr/>
          <a:lstStyle/>
          <a:p>
            <a:r>
              <a:rPr lang="en-GB" altLang="el-GR"/>
              <a:t>Synchronization Protocol – Discussion</a:t>
            </a:r>
          </a:p>
        </p:txBody>
      </p:sp>
      <p:sp>
        <p:nvSpPr>
          <p:cNvPr id="36867" name="Θέση κειμένου 3">
            <a:extLst>
              <a:ext uri="{FF2B5EF4-FFF2-40B4-BE49-F238E27FC236}">
                <a16:creationId xmlns:a16="http://schemas.microsoft.com/office/drawing/2014/main" id="{92F15D85-A74A-4EDC-872D-3ADC254CBC27}"/>
              </a:ext>
            </a:extLst>
          </p:cNvPr>
          <p:cNvSpPr>
            <a:spLocks noGrp="1" noChangeArrowheads="1"/>
          </p:cNvSpPr>
          <p:nvPr>
            <p:ph idx="1"/>
          </p:nvPr>
        </p:nvSpPr>
        <p:spPr>
          <a:xfrm>
            <a:off x="179512" y="836612"/>
            <a:ext cx="8856984" cy="5532437"/>
          </a:xfrm>
        </p:spPr>
        <p:txBody>
          <a:bodyPr/>
          <a:lstStyle/>
          <a:p>
            <a:r>
              <a:rPr lang="en-GB" altLang="el-GR" b="1" dirty="0"/>
              <a:t> </a:t>
            </a:r>
            <a:r>
              <a:rPr lang="en-GB" altLang="el-GR" dirty="0">
                <a:solidFill>
                  <a:srgbClr val="C00000"/>
                </a:solidFill>
              </a:rPr>
              <a:t>Attempts to synchronize the data bit by bit may lead to catastrophic results</a:t>
            </a:r>
          </a:p>
          <a:p>
            <a:pPr lvl="1"/>
            <a:r>
              <a:rPr lang="en-GB" altLang="el-GR" dirty="0"/>
              <a:t>Even if all data lines toggle simultaneously, some bits might pass through after one cycle, while others might take two cycles because of metastability</a:t>
            </a:r>
          </a:p>
          <a:p>
            <a:pPr lvl="1"/>
            <a:r>
              <a:rPr lang="en-GB" altLang="el-GR" b="1" dirty="0"/>
              <a:t>That’s a complete loss of data</a:t>
            </a:r>
          </a:p>
          <a:p>
            <a:endParaRPr lang="en-GB" altLang="el-GR" b="1" dirty="0"/>
          </a:p>
          <a:p>
            <a:r>
              <a:rPr lang="en-GB" altLang="el-GR" dirty="0">
                <a:solidFill>
                  <a:srgbClr val="C00000"/>
                </a:solidFill>
              </a:rPr>
              <a:t> Another forbidden practice is to synchronize the same asynchronous input by two different parallel synchronizers</a:t>
            </a:r>
          </a:p>
          <a:p>
            <a:pPr lvl="1"/>
            <a:r>
              <a:rPr lang="en-GB" altLang="el-GR" dirty="0"/>
              <a:t> One might resolve to 1 while the other resolves to 0</a:t>
            </a:r>
          </a:p>
          <a:p>
            <a:pPr lvl="1"/>
            <a:r>
              <a:rPr lang="en-GB" altLang="el-GR" b="1" dirty="0"/>
              <a:t> It  leads to an inconsistent state </a:t>
            </a:r>
            <a:endParaRPr lang="en-GB" altLang="el-GR" b="1" dirty="0">
              <a:solidFill>
                <a:srgbClr val="990000"/>
              </a:solidFill>
            </a:endParaRPr>
          </a:p>
        </p:txBody>
      </p:sp>
      <p:sp>
        <p:nvSpPr>
          <p:cNvPr id="41988" name="Θέση υποσέλιδου 4">
            <a:extLst>
              <a:ext uri="{FF2B5EF4-FFF2-40B4-BE49-F238E27FC236}">
                <a16:creationId xmlns:a16="http://schemas.microsoft.com/office/drawing/2014/main" id="{A8D8AA84-1255-4F43-8561-BE12C83A81A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1989" name="Θέση αριθμού διαφάνειας 5">
            <a:extLst>
              <a:ext uri="{FF2B5EF4-FFF2-40B4-BE49-F238E27FC236}">
                <a16:creationId xmlns:a16="http://schemas.microsoft.com/office/drawing/2014/main" id="{40A0FB65-2DA4-48E8-A5FB-C9316D0B5B1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1F4B7E19-080D-4BBD-8A94-C40EF2C708E8}"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37</a:t>
            </a:fld>
            <a:endParaRPr lang="el-GR" altLang="en-US" sz="1600">
              <a:solidFill>
                <a:srgbClr val="A50021"/>
              </a:solidFill>
              <a:latin typeface="Arial" panose="020B0604020202020204" pitchFamily="34" charset="0"/>
            </a:endParaRPr>
          </a:p>
        </p:txBody>
      </p:sp>
      <p:grpSp>
        <p:nvGrpSpPr>
          <p:cNvPr id="8" name="Group 7">
            <a:extLst>
              <a:ext uri="{FF2B5EF4-FFF2-40B4-BE49-F238E27FC236}">
                <a16:creationId xmlns:a16="http://schemas.microsoft.com/office/drawing/2014/main" id="{7B3FEF8C-4409-4014-806F-6D59E169A453}"/>
              </a:ext>
            </a:extLst>
          </p:cNvPr>
          <p:cNvGrpSpPr/>
          <p:nvPr/>
        </p:nvGrpSpPr>
        <p:grpSpPr>
          <a:xfrm>
            <a:off x="5292080" y="4470707"/>
            <a:ext cx="3143717" cy="1821350"/>
            <a:chOff x="5292080" y="4470707"/>
            <a:chExt cx="3143717" cy="1821350"/>
          </a:xfrm>
        </p:grpSpPr>
        <p:pic>
          <p:nvPicPr>
            <p:cNvPr id="6" name="Picture 4">
              <a:extLst>
                <a:ext uri="{FF2B5EF4-FFF2-40B4-BE49-F238E27FC236}">
                  <a16:creationId xmlns:a16="http://schemas.microsoft.com/office/drawing/2014/main" id="{E40B4B16-0F43-498A-8303-003A53B63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470707"/>
              <a:ext cx="3143717" cy="18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5940FBBD-8B83-40F6-9AFB-E43840003ABC}"/>
                </a:ext>
              </a:extLst>
            </p:cNvPr>
            <p:cNvCxnSpPr/>
            <p:nvPr/>
          </p:nvCxnSpPr>
          <p:spPr>
            <a:xfrm>
              <a:off x="5508104" y="4581128"/>
              <a:ext cx="1296144" cy="1440259"/>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2F8FDB-5922-4D5D-8D31-FC88FECDC06E}"/>
                </a:ext>
              </a:extLst>
            </p:cNvPr>
            <p:cNvCxnSpPr>
              <a:cxnSpLocks/>
            </p:cNvCxnSpPr>
            <p:nvPr/>
          </p:nvCxnSpPr>
          <p:spPr>
            <a:xfrm flipV="1">
              <a:off x="5580112" y="4653136"/>
              <a:ext cx="1224136" cy="1433339"/>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Τίτλος 1">
            <a:extLst>
              <a:ext uri="{FF2B5EF4-FFF2-40B4-BE49-F238E27FC236}">
                <a16:creationId xmlns:a16="http://schemas.microsoft.com/office/drawing/2014/main" id="{DE9EA0B9-785A-4207-93E9-F5C2CA55877E}"/>
              </a:ext>
            </a:extLst>
          </p:cNvPr>
          <p:cNvSpPr>
            <a:spLocks noGrp="1" noChangeArrowheads="1"/>
          </p:cNvSpPr>
          <p:nvPr>
            <p:ph type="title"/>
          </p:nvPr>
        </p:nvSpPr>
        <p:spPr/>
        <p:txBody>
          <a:bodyPr/>
          <a:lstStyle/>
          <a:p>
            <a:r>
              <a:rPr lang="en-US" altLang="el-GR"/>
              <a:t>Synchronizers – Application </a:t>
            </a:r>
            <a:r>
              <a:rPr lang="en-GB" altLang="el-GR"/>
              <a:t>(1/3)</a:t>
            </a:r>
            <a:r>
              <a:rPr lang="en-US" altLang="el-GR"/>
              <a:t>  </a:t>
            </a:r>
            <a:endParaRPr lang="en-GB" altLang="el-GR"/>
          </a:p>
        </p:txBody>
      </p:sp>
      <p:sp>
        <p:nvSpPr>
          <p:cNvPr id="3" name="Θέση περιεχομένου 2">
            <a:extLst>
              <a:ext uri="{FF2B5EF4-FFF2-40B4-BE49-F238E27FC236}">
                <a16:creationId xmlns:a16="http://schemas.microsoft.com/office/drawing/2014/main" id="{586A8E68-A229-4519-9EBB-90BCB59F1444}"/>
              </a:ext>
            </a:extLst>
          </p:cNvPr>
          <p:cNvSpPr>
            <a:spLocks noGrp="1"/>
          </p:cNvSpPr>
          <p:nvPr>
            <p:ph idx="1"/>
          </p:nvPr>
        </p:nvSpPr>
        <p:spPr>
          <a:xfrm>
            <a:off x="179512" y="836613"/>
            <a:ext cx="8640638" cy="5532437"/>
          </a:xfrm>
        </p:spPr>
        <p:txBody>
          <a:bodyPr/>
          <a:lstStyle/>
          <a:p>
            <a:pPr>
              <a:defRPr/>
            </a:pPr>
            <a:r>
              <a:rPr lang="en-GB" dirty="0"/>
              <a:t>The two-flip-flop synchronizer comes in many flavours</a:t>
            </a:r>
          </a:p>
          <a:p>
            <a:pPr>
              <a:defRPr/>
            </a:pPr>
            <a:endParaRPr lang="en-GB" sz="1200" dirty="0"/>
          </a:p>
          <a:p>
            <a:pPr>
              <a:defRPr/>
            </a:pPr>
            <a:r>
              <a:rPr lang="en-GB" dirty="0"/>
              <a:t> In other cases, two flip-flops might not be enough</a:t>
            </a:r>
          </a:p>
          <a:p>
            <a:pPr lvl="1">
              <a:defRPr/>
            </a:pPr>
            <a:r>
              <a:rPr lang="en-GB" dirty="0"/>
              <a:t>The clock may be fast (e.g. </a:t>
            </a:r>
            <a:r>
              <a:rPr lang="el-GR" dirty="0"/>
              <a:t>μ</a:t>
            </a:r>
            <a:r>
              <a:rPr lang="en-GB" dirty="0"/>
              <a:t>Ps that operate faster than 1 GHz)</a:t>
            </a:r>
          </a:p>
          <a:p>
            <a:pPr lvl="1">
              <a:defRPr/>
            </a:pPr>
            <a:r>
              <a:rPr lang="en-GB" dirty="0"/>
              <a:t>The supply voltage may go very low (in near-threshold designs)</a:t>
            </a:r>
          </a:p>
          <a:p>
            <a:pPr lvl="1">
              <a:defRPr/>
            </a:pPr>
            <a:r>
              <a:rPr lang="en-GB" dirty="0"/>
              <a:t>The temperature may rise above 100 C or drop far below</a:t>
            </a:r>
          </a:p>
          <a:p>
            <a:pPr>
              <a:defRPr/>
            </a:pPr>
            <a:endParaRPr lang="en-GB" sz="1200" dirty="0"/>
          </a:p>
          <a:p>
            <a:pPr>
              <a:defRPr/>
            </a:pPr>
            <a:r>
              <a:rPr lang="en-GB" dirty="0"/>
              <a:t> If S=T</a:t>
            </a:r>
            <a:r>
              <a:rPr lang="en-GB" baseline="-25000" dirty="0"/>
              <a:t>C</a:t>
            </a:r>
            <a:r>
              <a:rPr lang="en-GB" dirty="0"/>
              <a:t>, F</a:t>
            </a:r>
            <a:r>
              <a:rPr lang="en-GB" baseline="-25000" dirty="0"/>
              <a:t>C</a:t>
            </a:r>
            <a:r>
              <a:rPr lang="en-GB" dirty="0"/>
              <a:t> =1GHz, F</a:t>
            </a:r>
            <a:r>
              <a:rPr lang="en-GB" baseline="-25000" dirty="0"/>
              <a:t>D</a:t>
            </a:r>
            <a:r>
              <a:rPr lang="en-GB" dirty="0"/>
              <a:t>=1kHz, and due to low voltage and high temperature t=100ps and T</a:t>
            </a:r>
            <a:r>
              <a:rPr lang="en-GB" baseline="-25000" dirty="0"/>
              <a:t>W</a:t>
            </a:r>
            <a:r>
              <a:rPr lang="en-GB" dirty="0"/>
              <a:t>=200 </a:t>
            </a:r>
            <a:r>
              <a:rPr lang="en-GB" dirty="0" err="1"/>
              <a:t>ps</a:t>
            </a:r>
            <a:r>
              <a:rPr lang="en-GB" dirty="0"/>
              <a:t>, </a:t>
            </a:r>
            <a:r>
              <a:rPr lang="en-GB" dirty="0">
                <a:solidFill>
                  <a:srgbClr val="C00000"/>
                </a:solidFill>
              </a:rPr>
              <a:t>MTBF=1min </a:t>
            </a:r>
            <a:r>
              <a:rPr lang="en-GB" dirty="0"/>
              <a:t>(approximately) </a:t>
            </a:r>
          </a:p>
          <a:p>
            <a:pPr>
              <a:defRPr/>
            </a:pPr>
            <a:endParaRPr lang="en-GB" sz="1200" dirty="0"/>
          </a:p>
          <a:p>
            <a:pPr>
              <a:defRPr/>
            </a:pPr>
            <a:r>
              <a:rPr lang="en-GB" b="1" dirty="0"/>
              <a:t>Three flip-flops in synchronizer </a:t>
            </a:r>
            <a:r>
              <a:rPr lang="en-GB" dirty="0">
                <a:solidFill>
                  <a:srgbClr val="C00000"/>
                </a:solidFill>
              </a:rPr>
              <a:t>would increase the MTBF to about one month</a:t>
            </a:r>
          </a:p>
          <a:p>
            <a:pPr marL="180975" indent="0">
              <a:buFont typeface="Wingdings" panose="05000000000000000000" pitchFamily="2" charset="2"/>
              <a:buNone/>
              <a:defRPr/>
            </a:pPr>
            <a:r>
              <a:rPr lang="en-GB" sz="1200" dirty="0"/>
              <a:t> </a:t>
            </a:r>
          </a:p>
          <a:p>
            <a:pPr>
              <a:defRPr/>
            </a:pPr>
            <a:r>
              <a:rPr lang="en-GB" dirty="0">
                <a:solidFill>
                  <a:srgbClr val="990000"/>
                </a:solidFill>
              </a:rPr>
              <a:t> </a:t>
            </a:r>
            <a:r>
              <a:rPr lang="en-GB" b="1" dirty="0"/>
              <a:t>If we use four flip-flops</a:t>
            </a:r>
            <a:r>
              <a:rPr lang="en-GB" dirty="0"/>
              <a:t>, </a:t>
            </a:r>
            <a:r>
              <a:rPr lang="en-GB" dirty="0">
                <a:solidFill>
                  <a:srgbClr val="C00000"/>
                </a:solidFill>
              </a:rPr>
              <a:t>MTBF=1000 years</a:t>
            </a:r>
          </a:p>
        </p:txBody>
      </p:sp>
      <p:sp>
        <p:nvSpPr>
          <p:cNvPr id="43012" name="Θέση υποσέλιδου 3">
            <a:extLst>
              <a:ext uri="{FF2B5EF4-FFF2-40B4-BE49-F238E27FC236}">
                <a16:creationId xmlns:a16="http://schemas.microsoft.com/office/drawing/2014/main" id="{D8CCC94D-50C5-4FD9-94FA-DC1BF516591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3013" name="Θέση αριθμού διαφάνειας 4">
            <a:extLst>
              <a:ext uri="{FF2B5EF4-FFF2-40B4-BE49-F238E27FC236}">
                <a16:creationId xmlns:a16="http://schemas.microsoft.com/office/drawing/2014/main" id="{75E022F6-9F20-48AF-ACC7-69B9865FB16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0B0D8A01-8675-4383-99A7-65C347AE84AF}"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38</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Τίτλος 1">
            <a:extLst>
              <a:ext uri="{FF2B5EF4-FFF2-40B4-BE49-F238E27FC236}">
                <a16:creationId xmlns:a16="http://schemas.microsoft.com/office/drawing/2014/main" id="{ECE0E2AF-9CE7-4412-888D-4E23714453CF}"/>
              </a:ext>
            </a:extLst>
          </p:cNvPr>
          <p:cNvSpPr>
            <a:spLocks noGrp="1" noChangeArrowheads="1"/>
          </p:cNvSpPr>
          <p:nvPr>
            <p:ph type="title"/>
          </p:nvPr>
        </p:nvSpPr>
        <p:spPr/>
        <p:txBody>
          <a:bodyPr/>
          <a:lstStyle/>
          <a:p>
            <a:r>
              <a:rPr lang="en-US" altLang="el-GR"/>
              <a:t>Synchronizers – Applications </a:t>
            </a:r>
            <a:r>
              <a:rPr lang="en-GB" altLang="el-GR"/>
              <a:t>(2/3)</a:t>
            </a:r>
          </a:p>
        </p:txBody>
      </p:sp>
      <p:sp>
        <p:nvSpPr>
          <p:cNvPr id="38915" name="Θέση περιεχομένου 2">
            <a:extLst>
              <a:ext uri="{FF2B5EF4-FFF2-40B4-BE49-F238E27FC236}">
                <a16:creationId xmlns:a16="http://schemas.microsoft.com/office/drawing/2014/main" id="{D7857ADD-0115-4D2C-A656-7651B360687E}"/>
              </a:ext>
            </a:extLst>
          </p:cNvPr>
          <p:cNvSpPr>
            <a:spLocks noGrp="1" noChangeArrowheads="1"/>
          </p:cNvSpPr>
          <p:nvPr>
            <p:ph idx="1"/>
          </p:nvPr>
        </p:nvSpPr>
        <p:spPr>
          <a:xfrm>
            <a:off x="323850" y="836613"/>
            <a:ext cx="8496300" cy="5532437"/>
          </a:xfrm>
        </p:spPr>
        <p:txBody>
          <a:bodyPr/>
          <a:lstStyle/>
          <a:p>
            <a:r>
              <a:rPr lang="en-GB" altLang="el-GR" dirty="0"/>
              <a:t> Similar synchronization concepts are used for signals other than data that cross clock domains</a:t>
            </a:r>
          </a:p>
          <a:p>
            <a:r>
              <a:rPr lang="en-GB" altLang="el-GR" dirty="0"/>
              <a:t> </a:t>
            </a:r>
            <a:r>
              <a:rPr lang="en-GB" altLang="el-GR" b="1" dirty="0"/>
              <a:t>Input signals might arrive at an unknown timing</a:t>
            </a:r>
          </a:p>
          <a:p>
            <a:r>
              <a:rPr lang="en-GB" altLang="el-GR" dirty="0"/>
              <a:t> </a:t>
            </a:r>
            <a:r>
              <a:rPr lang="en-GB" altLang="el-GR" b="1" dirty="0"/>
              <a:t>The trailing edge of the reset signal and of any asynchronous inputs to flip-flops</a:t>
            </a:r>
            <a:r>
              <a:rPr lang="en-GB" altLang="el-GR" dirty="0"/>
              <a:t> are typically synchronized to each clock domain in a chip</a:t>
            </a:r>
          </a:p>
          <a:p>
            <a:r>
              <a:rPr lang="en-GB" altLang="el-GR" dirty="0"/>
              <a:t> </a:t>
            </a:r>
            <a:r>
              <a:rPr lang="en-GB" altLang="el-GR" b="1" dirty="0"/>
              <a:t>Clock-gating signals </a:t>
            </a:r>
            <a:r>
              <a:rPr lang="en-GB" altLang="el-GR" dirty="0"/>
              <a:t>are synchronized to eliminate clock glitches when the clocks are gated or when a domain switches from one clock to another</a:t>
            </a:r>
          </a:p>
          <a:p>
            <a:r>
              <a:rPr lang="en-GB" altLang="el-GR" dirty="0"/>
              <a:t> </a:t>
            </a:r>
            <a:r>
              <a:rPr lang="en-GB" altLang="el-GR" b="1" dirty="0"/>
              <a:t>Scan test chains </a:t>
            </a:r>
            <a:r>
              <a:rPr lang="en-GB" altLang="el-GR" dirty="0"/>
              <a:t>are synchronized when crossing clock domains</a:t>
            </a:r>
          </a:p>
          <a:p>
            <a:r>
              <a:rPr lang="en-GB" altLang="el-GR" dirty="0">
                <a:solidFill>
                  <a:srgbClr val="C00000"/>
                </a:solidFill>
              </a:rPr>
              <a:t> These applications are usually well understood and are well supported by special EDA tools for physical design</a:t>
            </a:r>
          </a:p>
        </p:txBody>
      </p:sp>
      <p:sp>
        <p:nvSpPr>
          <p:cNvPr id="44036" name="Θέση υποσέλιδου 3">
            <a:extLst>
              <a:ext uri="{FF2B5EF4-FFF2-40B4-BE49-F238E27FC236}">
                <a16:creationId xmlns:a16="http://schemas.microsoft.com/office/drawing/2014/main" id="{113DF780-95A6-4EDD-9654-32C68AF3F96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4037" name="Θέση αριθμού διαφάνειας 4">
            <a:extLst>
              <a:ext uri="{FF2B5EF4-FFF2-40B4-BE49-F238E27FC236}">
                <a16:creationId xmlns:a16="http://schemas.microsoft.com/office/drawing/2014/main" id="{C447370B-CEB5-4353-8C12-1D8385F4400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C49F05D-2FF7-4266-9550-25035F37D932}"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39</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42E9DD8-6C30-47C2-9767-DAE62135E0FD}"/>
              </a:ext>
            </a:extLst>
          </p:cNvPr>
          <p:cNvSpPr>
            <a:spLocks noGrp="1" noChangeArrowheads="1"/>
          </p:cNvSpPr>
          <p:nvPr>
            <p:ph type="title"/>
          </p:nvPr>
        </p:nvSpPr>
        <p:spPr/>
        <p:txBody>
          <a:bodyPr/>
          <a:lstStyle/>
          <a:p>
            <a:r>
              <a:rPr lang="en-US" altLang="en-US"/>
              <a:t>What is Metastability ??</a:t>
            </a:r>
            <a:endParaRPr lang="el-GR" altLang="en-US"/>
          </a:p>
        </p:txBody>
      </p:sp>
      <p:pic>
        <p:nvPicPr>
          <p:cNvPr id="8195" name="Picture 2">
            <a:extLst>
              <a:ext uri="{FF2B5EF4-FFF2-40B4-BE49-F238E27FC236}">
                <a16:creationId xmlns:a16="http://schemas.microsoft.com/office/drawing/2014/main" id="{FF22B64E-CA75-4708-84F1-DF2A98175C1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68538" y="765175"/>
            <a:ext cx="4824412" cy="177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Placeholder 5">
            <a:extLst>
              <a:ext uri="{FF2B5EF4-FFF2-40B4-BE49-F238E27FC236}">
                <a16:creationId xmlns:a16="http://schemas.microsoft.com/office/drawing/2014/main" id="{50AFB81D-C25E-4CA8-8BBD-2C81E9D127D1}"/>
              </a:ext>
            </a:extLst>
          </p:cNvPr>
          <p:cNvSpPr>
            <a:spLocks noGrp="1" noChangeArrowheads="1"/>
          </p:cNvSpPr>
          <p:nvPr>
            <p:ph type="body" sz="half" idx="2"/>
          </p:nvPr>
        </p:nvSpPr>
        <p:spPr>
          <a:xfrm>
            <a:off x="323850" y="2997200"/>
            <a:ext cx="8496300" cy="3305175"/>
          </a:xfrm>
        </p:spPr>
        <p:txBody>
          <a:bodyPr/>
          <a:lstStyle/>
          <a:p>
            <a:r>
              <a:rPr lang="en-US" altLang="en-US" dirty="0"/>
              <a:t> Consider the crosscut through a vicious miniature-golf trap </a:t>
            </a:r>
          </a:p>
          <a:p>
            <a:pPr lvl="1"/>
            <a:r>
              <a:rPr lang="en-US" altLang="en-US" dirty="0"/>
              <a:t>Hit the ball too lightly, and it remains in position 1 </a:t>
            </a:r>
          </a:p>
          <a:p>
            <a:pPr lvl="1"/>
            <a:r>
              <a:rPr lang="en-US" altLang="en-US" dirty="0"/>
              <a:t>Hit it too hard, and it reaches position 2</a:t>
            </a:r>
          </a:p>
          <a:p>
            <a:r>
              <a:rPr lang="en-US" altLang="en-US" dirty="0"/>
              <a:t> Can you make it stop and stay at the middle position? </a:t>
            </a:r>
          </a:p>
          <a:p>
            <a:r>
              <a:rPr lang="en-US" altLang="en-US" dirty="0"/>
              <a:t> However, even the ball has landed and stopped in metastable state, a slightest disturbance (e.g., the wind) will make it fall to either side</a:t>
            </a:r>
          </a:p>
          <a:p>
            <a:pPr lvl="1"/>
            <a:r>
              <a:rPr lang="en-US" altLang="en-US" b="1" dirty="0"/>
              <a:t>It is not a steady state; </a:t>
            </a:r>
            <a:r>
              <a:rPr lang="en-US" altLang="en-US" b="1" dirty="0">
                <a:solidFill>
                  <a:srgbClr val="C00000"/>
                </a:solidFill>
              </a:rPr>
              <a:t>it is called metastable state</a:t>
            </a:r>
          </a:p>
          <a:p>
            <a:r>
              <a:rPr lang="en-US" altLang="en-US" dirty="0">
                <a:solidFill>
                  <a:srgbClr val="990000"/>
                </a:solidFill>
              </a:rPr>
              <a:t> </a:t>
            </a:r>
            <a:r>
              <a:rPr lang="en-US" altLang="en-US" dirty="0">
                <a:solidFill>
                  <a:srgbClr val="C00000"/>
                </a:solidFill>
              </a:rPr>
              <a:t>We cannot really tell which side it will eventually fall</a:t>
            </a:r>
            <a:endParaRPr lang="el-GR" altLang="en-US" dirty="0">
              <a:solidFill>
                <a:srgbClr val="C00000"/>
              </a:solidFill>
            </a:endParaRPr>
          </a:p>
        </p:txBody>
      </p:sp>
      <p:sp>
        <p:nvSpPr>
          <p:cNvPr id="8197" name="Footer Placeholder 3">
            <a:extLst>
              <a:ext uri="{FF2B5EF4-FFF2-40B4-BE49-F238E27FC236}">
                <a16:creationId xmlns:a16="http://schemas.microsoft.com/office/drawing/2014/main" id="{10EF0810-92A0-4D5B-AF9D-FB521A71A75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8198" name="Slide Number Placeholder 4">
            <a:extLst>
              <a:ext uri="{FF2B5EF4-FFF2-40B4-BE49-F238E27FC236}">
                <a16:creationId xmlns:a16="http://schemas.microsoft.com/office/drawing/2014/main" id="{A23AEC4C-78CF-4234-8CEC-B9F62ADBD0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86EB25A-DB30-4146-8068-FFD3AA64FD35}"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Τίτλος 1">
            <a:extLst>
              <a:ext uri="{FF2B5EF4-FFF2-40B4-BE49-F238E27FC236}">
                <a16:creationId xmlns:a16="http://schemas.microsoft.com/office/drawing/2014/main" id="{6A26566E-DB01-43A0-BBD6-16CC1CC3B85F}"/>
              </a:ext>
            </a:extLst>
          </p:cNvPr>
          <p:cNvSpPr>
            <a:spLocks noGrp="1" noChangeArrowheads="1"/>
          </p:cNvSpPr>
          <p:nvPr>
            <p:ph type="title"/>
          </p:nvPr>
        </p:nvSpPr>
        <p:spPr/>
        <p:txBody>
          <a:bodyPr/>
          <a:lstStyle/>
          <a:p>
            <a:r>
              <a:rPr lang="en-US" altLang="el-GR"/>
              <a:t>Synchronizers – Applications </a:t>
            </a:r>
            <a:r>
              <a:rPr lang="en-GB" altLang="el-GR"/>
              <a:t>(3/3)</a:t>
            </a:r>
          </a:p>
        </p:txBody>
      </p:sp>
      <p:sp>
        <p:nvSpPr>
          <p:cNvPr id="3" name="Θέση περιεχομένου 2">
            <a:extLst>
              <a:ext uri="{FF2B5EF4-FFF2-40B4-BE49-F238E27FC236}">
                <a16:creationId xmlns:a16="http://schemas.microsoft.com/office/drawing/2014/main" id="{A6FA6798-9358-42A9-BF71-A38BD1E2565C}"/>
              </a:ext>
            </a:extLst>
          </p:cNvPr>
          <p:cNvSpPr>
            <a:spLocks noGrp="1"/>
          </p:cNvSpPr>
          <p:nvPr>
            <p:ph idx="1"/>
          </p:nvPr>
        </p:nvSpPr>
        <p:spPr>
          <a:xfrm>
            <a:off x="323850" y="836613"/>
            <a:ext cx="8496300" cy="5532437"/>
          </a:xfrm>
        </p:spPr>
        <p:txBody>
          <a:bodyPr/>
          <a:lstStyle/>
          <a:p>
            <a:pPr>
              <a:defRPr/>
            </a:pPr>
            <a:r>
              <a:rPr lang="en-GB" dirty="0"/>
              <a:t> </a:t>
            </a:r>
            <a:r>
              <a:rPr lang="en-GB" dirty="0">
                <a:solidFill>
                  <a:srgbClr val="C00000"/>
                </a:solidFill>
              </a:rPr>
              <a:t>The key issues are latency and throughput</a:t>
            </a:r>
            <a:r>
              <a:rPr lang="en-GB" dirty="0"/>
              <a:t>.  It may take</a:t>
            </a:r>
          </a:p>
          <a:p>
            <a:pPr lvl="1">
              <a:defRPr/>
            </a:pPr>
            <a:r>
              <a:rPr lang="en-GB" dirty="0"/>
              <a:t> 2 cycles of the receiver clock to receive </a:t>
            </a:r>
            <a:r>
              <a:rPr lang="en-GB" i="1" dirty="0" err="1"/>
              <a:t>req</a:t>
            </a:r>
            <a:r>
              <a:rPr lang="en-GB" dirty="0"/>
              <a:t>, </a:t>
            </a:r>
          </a:p>
          <a:p>
            <a:pPr lvl="1">
              <a:defRPr/>
            </a:pPr>
            <a:r>
              <a:rPr lang="en-GB" dirty="0"/>
              <a:t> 2 more cycles of the sender clock to receive </a:t>
            </a:r>
            <a:r>
              <a:rPr lang="en-GB" i="1" dirty="0"/>
              <a:t>ack</a:t>
            </a:r>
            <a:r>
              <a:rPr lang="en-GB" dirty="0"/>
              <a:t>, and </a:t>
            </a:r>
          </a:p>
          <a:p>
            <a:pPr lvl="1">
              <a:defRPr/>
            </a:pPr>
            <a:r>
              <a:rPr lang="en-GB" dirty="0"/>
              <a:t> Possibly one more on each side to digest its input and change state</a:t>
            </a:r>
          </a:p>
          <a:p>
            <a:pPr>
              <a:defRPr/>
            </a:pPr>
            <a:endParaRPr lang="en-GB" sz="1200" dirty="0"/>
          </a:p>
          <a:p>
            <a:pPr>
              <a:defRPr/>
            </a:pPr>
            <a:r>
              <a:rPr lang="en-GB" dirty="0"/>
              <a:t> If </a:t>
            </a:r>
            <a:r>
              <a:rPr lang="en-GB" i="1" dirty="0" err="1"/>
              <a:t>req</a:t>
            </a:r>
            <a:r>
              <a:rPr lang="en-GB" dirty="0"/>
              <a:t> and </a:t>
            </a:r>
            <a:r>
              <a:rPr lang="en-GB" i="1" dirty="0"/>
              <a:t>ack</a:t>
            </a:r>
            <a:r>
              <a:rPr lang="en-GB" dirty="0"/>
              <a:t> must be lowered before new data can be transferred, consider another penalty of 3 + 3 cycles</a:t>
            </a:r>
          </a:p>
          <a:p>
            <a:pPr marL="180975" indent="0">
              <a:buFont typeface="Wingdings" panose="05000000000000000000" pitchFamily="2" charset="2"/>
              <a:buNone/>
              <a:defRPr/>
            </a:pPr>
            <a:r>
              <a:rPr lang="en-GB" sz="1200" dirty="0"/>
              <a:t> </a:t>
            </a:r>
          </a:p>
          <a:p>
            <a:pPr>
              <a:defRPr/>
            </a:pPr>
            <a:r>
              <a:rPr lang="en-GB" dirty="0"/>
              <a:t> No wonder, then, that we used F</a:t>
            </a:r>
            <a:r>
              <a:rPr lang="en-GB" baseline="-25000" dirty="0"/>
              <a:t>D</a:t>
            </a:r>
            <a:r>
              <a:rPr lang="en-GB" dirty="0"/>
              <a:t> much lower than F</a:t>
            </a:r>
            <a:r>
              <a:rPr lang="en-GB" baseline="-25000" dirty="0"/>
              <a:t>C</a:t>
            </a:r>
            <a:r>
              <a:rPr lang="en-GB" dirty="0"/>
              <a:t> </a:t>
            </a:r>
          </a:p>
          <a:p>
            <a:pPr marL="180975" indent="0">
              <a:buFont typeface="Wingdings" panose="05000000000000000000" pitchFamily="2" charset="2"/>
              <a:buNone/>
              <a:defRPr/>
            </a:pPr>
            <a:r>
              <a:rPr lang="en-GB" sz="1200" dirty="0"/>
              <a:t> </a:t>
            </a:r>
          </a:p>
          <a:p>
            <a:pPr>
              <a:defRPr/>
            </a:pPr>
            <a:r>
              <a:rPr lang="en-GB" b="1" dirty="0"/>
              <a:t> This slow pace is fine for many cases, but occasionally we want to work faster</a:t>
            </a:r>
          </a:p>
          <a:p>
            <a:pPr marL="180975" indent="0">
              <a:buFont typeface="Wingdings" panose="05000000000000000000" pitchFamily="2" charset="2"/>
              <a:buNone/>
              <a:defRPr/>
            </a:pPr>
            <a:r>
              <a:rPr lang="en-GB" sz="1200" dirty="0"/>
              <a:t> </a:t>
            </a:r>
          </a:p>
          <a:p>
            <a:pPr>
              <a:defRPr/>
            </a:pPr>
            <a:r>
              <a:rPr lang="en-GB" dirty="0">
                <a:solidFill>
                  <a:srgbClr val="C00000"/>
                </a:solidFill>
              </a:rPr>
              <a:t> Luckily, there are suitable solutions</a:t>
            </a:r>
          </a:p>
        </p:txBody>
      </p:sp>
      <p:sp>
        <p:nvSpPr>
          <p:cNvPr id="45060" name="Θέση υποσέλιδου 3">
            <a:extLst>
              <a:ext uri="{FF2B5EF4-FFF2-40B4-BE49-F238E27FC236}">
                <a16:creationId xmlns:a16="http://schemas.microsoft.com/office/drawing/2014/main" id="{596A5BB0-BC87-4C74-9C29-46BB6B0758E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5061" name="Θέση αριθμού διαφάνειας 4">
            <a:extLst>
              <a:ext uri="{FF2B5EF4-FFF2-40B4-BE49-F238E27FC236}">
                <a16:creationId xmlns:a16="http://schemas.microsoft.com/office/drawing/2014/main" id="{B3C4D54F-3D93-458B-8EE0-9FBEC1771E9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1D13462D-B610-4FC3-A8DC-D8671E18873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40</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Τίτλος 1">
            <a:extLst>
              <a:ext uri="{FF2B5EF4-FFF2-40B4-BE49-F238E27FC236}">
                <a16:creationId xmlns:a16="http://schemas.microsoft.com/office/drawing/2014/main" id="{9D90F0E3-C223-4366-81AA-F1D2FD1FA510}"/>
              </a:ext>
            </a:extLst>
          </p:cNvPr>
          <p:cNvSpPr>
            <a:spLocks noGrp="1" noChangeArrowheads="1"/>
          </p:cNvSpPr>
          <p:nvPr>
            <p:ph type="title"/>
          </p:nvPr>
        </p:nvSpPr>
        <p:spPr/>
        <p:txBody>
          <a:bodyPr/>
          <a:lstStyle/>
          <a:p>
            <a:r>
              <a:rPr lang="en-GB" altLang="el-GR"/>
              <a:t>Two-clock FIFO synchronizer (1/6)</a:t>
            </a:r>
          </a:p>
        </p:txBody>
      </p:sp>
      <p:pic>
        <p:nvPicPr>
          <p:cNvPr id="40963" name="Θέση περιεχομένου 6">
            <a:extLst>
              <a:ext uri="{FF2B5EF4-FFF2-40B4-BE49-F238E27FC236}">
                <a16:creationId xmlns:a16="http://schemas.microsoft.com/office/drawing/2014/main" id="{4E7BCEB6-FEA9-4CF1-BFA7-7004CC53306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765175"/>
            <a:ext cx="6927850" cy="2951163"/>
          </a:xfrm>
        </p:spPr>
      </p:pic>
      <p:sp>
        <p:nvSpPr>
          <p:cNvPr id="40964" name="Θέση κειμένου 3">
            <a:extLst>
              <a:ext uri="{FF2B5EF4-FFF2-40B4-BE49-F238E27FC236}">
                <a16:creationId xmlns:a16="http://schemas.microsoft.com/office/drawing/2014/main" id="{95FFCDA7-3A57-42DE-8142-23154521E44B}"/>
              </a:ext>
            </a:extLst>
          </p:cNvPr>
          <p:cNvSpPr>
            <a:spLocks noGrp="1" noChangeArrowheads="1"/>
          </p:cNvSpPr>
          <p:nvPr>
            <p:ph type="body" sz="half" idx="2"/>
          </p:nvPr>
        </p:nvSpPr>
        <p:spPr>
          <a:xfrm>
            <a:off x="539750" y="4076700"/>
            <a:ext cx="8280400" cy="2160588"/>
          </a:xfrm>
        </p:spPr>
        <p:txBody>
          <a:bodyPr/>
          <a:lstStyle/>
          <a:p>
            <a:r>
              <a:rPr lang="en-GB" altLang="el-GR" dirty="0">
                <a:solidFill>
                  <a:srgbClr val="C00000"/>
                </a:solidFill>
              </a:rPr>
              <a:t> The most common fast synchronizer uses a two-clock FIFO buffer </a:t>
            </a:r>
          </a:p>
          <a:p>
            <a:r>
              <a:rPr lang="en-GB" altLang="el-GR" dirty="0"/>
              <a:t> Its advantages are hard to beat</a:t>
            </a:r>
          </a:p>
          <a:p>
            <a:pPr lvl="1"/>
            <a:r>
              <a:rPr lang="en-GB" altLang="el-GR" dirty="0"/>
              <a:t> </a:t>
            </a:r>
            <a:r>
              <a:rPr lang="en-GB" altLang="el-GR" dirty="0">
                <a:solidFill>
                  <a:srgbClr val="C00000"/>
                </a:solidFill>
              </a:rPr>
              <a:t>You don’t have to design it </a:t>
            </a:r>
            <a:r>
              <a:rPr lang="en-GB" altLang="el-GR" dirty="0"/>
              <a:t>(it is available as a predesigned library element or IP core), </a:t>
            </a:r>
            <a:r>
              <a:rPr lang="en-GB" altLang="el-GR" dirty="0">
                <a:solidFill>
                  <a:srgbClr val="C00000"/>
                </a:solidFill>
              </a:rPr>
              <a:t>and</a:t>
            </a:r>
            <a:r>
              <a:rPr lang="en-GB" altLang="el-GR" dirty="0"/>
              <a:t> </a:t>
            </a:r>
            <a:r>
              <a:rPr lang="en-GB" altLang="el-GR" dirty="0">
                <a:solidFill>
                  <a:srgbClr val="C00000"/>
                </a:solidFill>
              </a:rPr>
              <a:t>it is </a:t>
            </a:r>
            <a:r>
              <a:rPr lang="en-GB" altLang="el-GR" dirty="0"/>
              <a:t>(usually) </a:t>
            </a:r>
            <a:r>
              <a:rPr lang="en-GB" altLang="el-GR" dirty="0">
                <a:solidFill>
                  <a:srgbClr val="C00000"/>
                </a:solidFill>
              </a:rPr>
              <a:t>fast</a:t>
            </a:r>
          </a:p>
        </p:txBody>
      </p:sp>
      <p:sp>
        <p:nvSpPr>
          <p:cNvPr id="46085" name="Θέση υποσέλιδου 4">
            <a:extLst>
              <a:ext uri="{FF2B5EF4-FFF2-40B4-BE49-F238E27FC236}">
                <a16:creationId xmlns:a16="http://schemas.microsoft.com/office/drawing/2014/main" id="{EAC5B5BE-4EA2-4A25-9EED-AE04408A277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6086" name="Θέση αριθμού διαφάνειας 5">
            <a:extLst>
              <a:ext uri="{FF2B5EF4-FFF2-40B4-BE49-F238E27FC236}">
                <a16:creationId xmlns:a16="http://schemas.microsoft.com/office/drawing/2014/main" id="{2F027683-FD0D-4AC2-9259-8B6D58EB0D0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B99B951D-31F3-44E8-BF94-59C84EA69241}"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41</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74640D85-7F95-408C-BD85-D7B973CB8768}"/>
              </a:ext>
            </a:extLst>
          </p:cNvPr>
          <p:cNvSpPr>
            <a:spLocks noGrp="1" noChangeArrowheads="1"/>
          </p:cNvSpPr>
          <p:nvPr>
            <p:ph type="title"/>
          </p:nvPr>
        </p:nvSpPr>
        <p:spPr/>
        <p:txBody>
          <a:bodyPr/>
          <a:lstStyle/>
          <a:p>
            <a:r>
              <a:rPr lang="en-GB" altLang="el-GR"/>
              <a:t>Two-clock FIFO synchronizer (2/6)</a:t>
            </a:r>
          </a:p>
        </p:txBody>
      </p:sp>
      <p:pic>
        <p:nvPicPr>
          <p:cNvPr id="41987" name="Θέση περιεχομένου 6">
            <a:extLst>
              <a:ext uri="{FF2B5EF4-FFF2-40B4-BE49-F238E27FC236}">
                <a16:creationId xmlns:a16="http://schemas.microsoft.com/office/drawing/2014/main" id="{02A2D284-99EB-4C88-B408-B250E3AE46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0688" y="836613"/>
            <a:ext cx="5978525" cy="2547937"/>
          </a:xfrm>
        </p:spPr>
      </p:pic>
      <p:sp>
        <p:nvSpPr>
          <p:cNvPr id="4" name="Θέση κειμένου 3">
            <a:extLst>
              <a:ext uri="{FF2B5EF4-FFF2-40B4-BE49-F238E27FC236}">
                <a16:creationId xmlns:a16="http://schemas.microsoft.com/office/drawing/2014/main" id="{75EBEDDF-AA84-4E59-80D6-2A610EA6908E}"/>
              </a:ext>
            </a:extLst>
          </p:cNvPr>
          <p:cNvSpPr>
            <a:spLocks noGrp="1" noChangeArrowheads="1"/>
          </p:cNvSpPr>
          <p:nvPr>
            <p:ph type="body" sz="half" idx="2"/>
          </p:nvPr>
        </p:nvSpPr>
        <p:spPr>
          <a:xfrm>
            <a:off x="455612" y="3789040"/>
            <a:ext cx="8364538" cy="2448248"/>
          </a:xfrm>
        </p:spPr>
        <p:txBody>
          <a:bodyPr/>
          <a:lstStyle/>
          <a:p>
            <a:r>
              <a:rPr lang="en-GB" altLang="en-US" dirty="0"/>
              <a:t> The writer places data on the input bus and asserts </a:t>
            </a:r>
            <a:r>
              <a:rPr lang="en-GB" altLang="en-US" b="1" i="1" dirty="0"/>
              <a:t>wen</a:t>
            </a:r>
            <a:r>
              <a:rPr lang="en-GB" altLang="en-US" dirty="0"/>
              <a:t> (write enable)</a:t>
            </a:r>
          </a:p>
          <a:p>
            <a:r>
              <a:rPr lang="en-GB" altLang="en-US" dirty="0"/>
              <a:t> If FIFO’s </a:t>
            </a:r>
            <a:r>
              <a:rPr lang="en-GB" altLang="en-US" b="1" i="1" dirty="0"/>
              <a:t>full</a:t>
            </a:r>
            <a:r>
              <a:rPr lang="en-GB" altLang="en-US" dirty="0"/>
              <a:t> signal is not asserted, the data was accepted and stored</a:t>
            </a:r>
          </a:p>
          <a:p>
            <a:r>
              <a:rPr lang="en-GB" altLang="en-US" dirty="0"/>
              <a:t> The reader asserts </a:t>
            </a:r>
            <a:r>
              <a:rPr lang="en-GB" altLang="en-US" b="1" i="1" dirty="0"/>
              <a:t>ren</a:t>
            </a:r>
            <a:r>
              <a:rPr lang="en-GB" altLang="en-US" dirty="0"/>
              <a:t> (read enable), and if FIFO’s </a:t>
            </a:r>
            <a:r>
              <a:rPr lang="en-GB" altLang="en-US" b="1" i="1" dirty="0"/>
              <a:t>empty</a:t>
            </a:r>
            <a:r>
              <a:rPr lang="en-GB" altLang="en-US" i="1" dirty="0"/>
              <a:t> </a:t>
            </a:r>
            <a:r>
              <a:rPr lang="en-GB" altLang="en-US" dirty="0"/>
              <a:t>signal is not asserted then data was produced at the output </a:t>
            </a:r>
          </a:p>
        </p:txBody>
      </p:sp>
      <p:sp>
        <p:nvSpPr>
          <p:cNvPr id="47109" name="Θέση υποσέλιδου 4">
            <a:extLst>
              <a:ext uri="{FF2B5EF4-FFF2-40B4-BE49-F238E27FC236}">
                <a16:creationId xmlns:a16="http://schemas.microsoft.com/office/drawing/2014/main" id="{188CE742-E7E3-4DC5-96F7-25CD94125CC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7110" name="Θέση αριθμού διαφάνειας 5">
            <a:extLst>
              <a:ext uri="{FF2B5EF4-FFF2-40B4-BE49-F238E27FC236}">
                <a16:creationId xmlns:a16="http://schemas.microsoft.com/office/drawing/2014/main" id="{D22BA81C-B55E-4B8F-A28D-17ED7B0E0D4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BDDC87C-7BC7-4366-AA6C-7727AD7F200C}"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42</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Τίτλος 1">
            <a:extLst>
              <a:ext uri="{FF2B5EF4-FFF2-40B4-BE49-F238E27FC236}">
                <a16:creationId xmlns:a16="http://schemas.microsoft.com/office/drawing/2014/main" id="{9A402B91-0489-48B8-AFF3-374C8CA2092A}"/>
              </a:ext>
            </a:extLst>
          </p:cNvPr>
          <p:cNvSpPr>
            <a:spLocks noGrp="1" noChangeArrowheads="1"/>
          </p:cNvSpPr>
          <p:nvPr>
            <p:ph type="title"/>
          </p:nvPr>
        </p:nvSpPr>
        <p:spPr/>
        <p:txBody>
          <a:bodyPr/>
          <a:lstStyle/>
          <a:p>
            <a:r>
              <a:rPr lang="en-GB" altLang="el-GR"/>
              <a:t>Two-clock FIFO synchronizer (3/6)</a:t>
            </a:r>
          </a:p>
        </p:txBody>
      </p:sp>
      <p:pic>
        <p:nvPicPr>
          <p:cNvPr id="43011" name="Θέση περιεχομένου 6">
            <a:extLst>
              <a:ext uri="{FF2B5EF4-FFF2-40B4-BE49-F238E27FC236}">
                <a16:creationId xmlns:a16="http://schemas.microsoft.com/office/drawing/2014/main" id="{ACDB57A7-0EB7-4B40-B5EE-9EC032A75C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0688" y="836613"/>
            <a:ext cx="5978525" cy="2547937"/>
          </a:xfrm>
        </p:spPr>
      </p:pic>
      <p:sp>
        <p:nvSpPr>
          <p:cNvPr id="43012" name="Θέση κειμένου 3">
            <a:extLst>
              <a:ext uri="{FF2B5EF4-FFF2-40B4-BE49-F238E27FC236}">
                <a16:creationId xmlns:a16="http://schemas.microsoft.com/office/drawing/2014/main" id="{2BF8E637-72E0-4D08-A282-D4F48586ED8E}"/>
              </a:ext>
            </a:extLst>
          </p:cNvPr>
          <p:cNvSpPr>
            <a:spLocks noGrp="1" noChangeArrowheads="1"/>
          </p:cNvSpPr>
          <p:nvPr>
            <p:ph type="body" sz="half" idx="2"/>
          </p:nvPr>
        </p:nvSpPr>
        <p:spPr>
          <a:xfrm>
            <a:off x="539750" y="3933825"/>
            <a:ext cx="8280400" cy="2303463"/>
          </a:xfrm>
        </p:spPr>
        <p:txBody>
          <a:bodyPr/>
          <a:lstStyle/>
          <a:p>
            <a:r>
              <a:rPr lang="en-GB" altLang="el-GR" dirty="0"/>
              <a:t> The RAM is organized as a cyclic buffer</a:t>
            </a:r>
          </a:p>
          <a:p>
            <a:r>
              <a:rPr lang="en-GB" altLang="el-GR" dirty="0"/>
              <a:t> Each data word is written into the cell pointed to by the write pointer and is read out when the read pointer reaches that word</a:t>
            </a:r>
          </a:p>
          <a:p>
            <a:r>
              <a:rPr lang="en-GB" altLang="el-GR" dirty="0"/>
              <a:t> On write and on read operations, the write and the read pointers are properly modified (increase, decrease)</a:t>
            </a:r>
          </a:p>
        </p:txBody>
      </p:sp>
      <p:sp>
        <p:nvSpPr>
          <p:cNvPr id="48133" name="Θέση υποσέλιδου 4">
            <a:extLst>
              <a:ext uri="{FF2B5EF4-FFF2-40B4-BE49-F238E27FC236}">
                <a16:creationId xmlns:a16="http://schemas.microsoft.com/office/drawing/2014/main" id="{AC30CFB5-A05F-4F21-9EFB-B035C08DC8C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8134" name="Θέση αριθμού διαφάνειας 5">
            <a:extLst>
              <a:ext uri="{FF2B5EF4-FFF2-40B4-BE49-F238E27FC236}">
                <a16:creationId xmlns:a16="http://schemas.microsoft.com/office/drawing/2014/main" id="{0D30DC14-195C-46CF-A6A9-76AAC3CA8AA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5C2EB4C-55AB-4252-A9ED-E3510539214D}"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43</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Τίτλος 1">
            <a:extLst>
              <a:ext uri="{FF2B5EF4-FFF2-40B4-BE49-F238E27FC236}">
                <a16:creationId xmlns:a16="http://schemas.microsoft.com/office/drawing/2014/main" id="{1ACCD9C8-DD7E-4657-8CB5-1D72FBDB8783}"/>
              </a:ext>
            </a:extLst>
          </p:cNvPr>
          <p:cNvSpPr>
            <a:spLocks noGrp="1" noChangeArrowheads="1"/>
          </p:cNvSpPr>
          <p:nvPr>
            <p:ph type="title"/>
          </p:nvPr>
        </p:nvSpPr>
        <p:spPr/>
        <p:txBody>
          <a:bodyPr/>
          <a:lstStyle/>
          <a:p>
            <a:r>
              <a:rPr lang="en-GB" altLang="el-GR"/>
              <a:t>Two-clock FIFO synchronizer (3/6)</a:t>
            </a:r>
          </a:p>
        </p:txBody>
      </p:sp>
      <p:pic>
        <p:nvPicPr>
          <p:cNvPr id="44035" name="Θέση περιεχομένου 6">
            <a:extLst>
              <a:ext uri="{FF2B5EF4-FFF2-40B4-BE49-F238E27FC236}">
                <a16:creationId xmlns:a16="http://schemas.microsoft.com/office/drawing/2014/main" id="{A5017511-70A1-4520-AFD2-F6DF59994E9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0688" y="836613"/>
            <a:ext cx="5978525" cy="2547937"/>
          </a:xfrm>
        </p:spPr>
      </p:pic>
      <p:sp>
        <p:nvSpPr>
          <p:cNvPr id="44036" name="Θέση κειμένου 3">
            <a:extLst>
              <a:ext uri="{FF2B5EF4-FFF2-40B4-BE49-F238E27FC236}">
                <a16:creationId xmlns:a16="http://schemas.microsoft.com/office/drawing/2014/main" id="{A006F633-AC5F-412E-B94B-4BDCEDA7FCEA}"/>
              </a:ext>
            </a:extLst>
          </p:cNvPr>
          <p:cNvSpPr>
            <a:spLocks noGrp="1" noChangeArrowheads="1"/>
          </p:cNvSpPr>
          <p:nvPr>
            <p:ph type="body" sz="half" idx="2"/>
          </p:nvPr>
        </p:nvSpPr>
        <p:spPr>
          <a:xfrm>
            <a:off x="539750" y="3662363"/>
            <a:ext cx="8280400" cy="2574925"/>
          </a:xfrm>
        </p:spPr>
        <p:txBody>
          <a:bodyPr/>
          <a:lstStyle/>
          <a:p>
            <a:r>
              <a:rPr lang="en-GB" altLang="el-GR" b="1" dirty="0"/>
              <a:t> </a:t>
            </a:r>
            <a:r>
              <a:rPr lang="en-GB" altLang="el-GR" dirty="0"/>
              <a:t>When the two pointers point to the same word, </a:t>
            </a:r>
            <a:r>
              <a:rPr lang="en-GB" altLang="el-GR" b="1" dirty="0"/>
              <a:t>the FIFO buffer is empty</a:t>
            </a:r>
          </a:p>
          <a:p>
            <a:pPr lvl="1"/>
            <a:r>
              <a:rPr lang="en-GB" altLang="el-GR" dirty="0"/>
              <a:t>To determine this, the two pointers must be compared</a:t>
            </a:r>
          </a:p>
          <a:p>
            <a:r>
              <a:rPr lang="en-GB" altLang="el-GR" dirty="0">
                <a:solidFill>
                  <a:srgbClr val="C00000"/>
                </a:solidFill>
              </a:rPr>
              <a:t> </a:t>
            </a:r>
            <a:r>
              <a:rPr lang="en-GB" altLang="el-GR" b="1" dirty="0">
                <a:solidFill>
                  <a:srgbClr val="C00000"/>
                </a:solidFill>
              </a:rPr>
              <a:t>However, they belong to two different clock domains</a:t>
            </a:r>
          </a:p>
          <a:p>
            <a:r>
              <a:rPr lang="en-GB" altLang="el-GR" dirty="0"/>
              <a:t> Thus, the </a:t>
            </a:r>
            <a:r>
              <a:rPr lang="en-GB" altLang="el-GR" b="1" dirty="0"/>
              <a:t>write pointer has to be synchronized with </a:t>
            </a:r>
            <a:r>
              <a:rPr lang="en-GB" altLang="el-GR" b="1" i="1" dirty="0" err="1"/>
              <a:t>rclk</a:t>
            </a:r>
            <a:r>
              <a:rPr lang="en-GB" altLang="el-GR" b="1" dirty="0"/>
              <a:t> </a:t>
            </a:r>
            <a:r>
              <a:rPr lang="en-GB" altLang="el-GR" dirty="0"/>
              <a:t>(read clock) when compared (on readers clock domain in figure)</a:t>
            </a:r>
          </a:p>
        </p:txBody>
      </p:sp>
      <p:sp>
        <p:nvSpPr>
          <p:cNvPr id="49157" name="Θέση υποσέλιδου 4">
            <a:extLst>
              <a:ext uri="{FF2B5EF4-FFF2-40B4-BE49-F238E27FC236}">
                <a16:creationId xmlns:a16="http://schemas.microsoft.com/office/drawing/2014/main" id="{943E4EED-1C23-45D5-9BD6-78C50B69FAD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49158" name="Θέση αριθμού διαφάνειας 5">
            <a:extLst>
              <a:ext uri="{FF2B5EF4-FFF2-40B4-BE49-F238E27FC236}">
                <a16:creationId xmlns:a16="http://schemas.microsoft.com/office/drawing/2014/main" id="{CD9C1064-6530-441C-A8AB-59E8F96B4BB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6397EC66-702C-46FC-8104-AFA16C38C57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44</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Τίτλος 1">
            <a:extLst>
              <a:ext uri="{FF2B5EF4-FFF2-40B4-BE49-F238E27FC236}">
                <a16:creationId xmlns:a16="http://schemas.microsoft.com/office/drawing/2014/main" id="{20FE22EB-517A-42D2-9034-CCC0CC2785A3}"/>
              </a:ext>
            </a:extLst>
          </p:cNvPr>
          <p:cNvSpPr>
            <a:spLocks noGrp="1" noChangeArrowheads="1"/>
          </p:cNvSpPr>
          <p:nvPr>
            <p:ph type="title"/>
          </p:nvPr>
        </p:nvSpPr>
        <p:spPr/>
        <p:txBody>
          <a:bodyPr/>
          <a:lstStyle/>
          <a:p>
            <a:r>
              <a:rPr lang="en-GB" altLang="el-GR"/>
              <a:t>Two-clock FIFO synchronizer (4/6)</a:t>
            </a:r>
          </a:p>
        </p:txBody>
      </p:sp>
      <p:pic>
        <p:nvPicPr>
          <p:cNvPr id="45059" name="Θέση περιεχομένου 6">
            <a:extLst>
              <a:ext uri="{FF2B5EF4-FFF2-40B4-BE49-F238E27FC236}">
                <a16:creationId xmlns:a16="http://schemas.microsoft.com/office/drawing/2014/main" id="{12BC3210-71AF-417A-8C3F-C1F645279CE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1720" y="549275"/>
            <a:ext cx="5978525" cy="2547937"/>
          </a:xfrm>
        </p:spPr>
      </p:pic>
      <p:sp>
        <p:nvSpPr>
          <p:cNvPr id="45060" name="Θέση κειμένου 3">
            <a:extLst>
              <a:ext uri="{FF2B5EF4-FFF2-40B4-BE49-F238E27FC236}">
                <a16:creationId xmlns:a16="http://schemas.microsoft.com/office/drawing/2014/main" id="{3F708048-D335-4ACC-996E-7F8D9FFC2F0D}"/>
              </a:ext>
            </a:extLst>
          </p:cNvPr>
          <p:cNvSpPr>
            <a:spLocks noGrp="1" noChangeArrowheads="1"/>
          </p:cNvSpPr>
          <p:nvPr>
            <p:ph type="body" sz="half" idx="2"/>
          </p:nvPr>
        </p:nvSpPr>
        <p:spPr>
          <a:xfrm>
            <a:off x="539750" y="3662363"/>
            <a:ext cx="8280400" cy="2574925"/>
          </a:xfrm>
        </p:spPr>
        <p:txBody>
          <a:bodyPr/>
          <a:lstStyle/>
          <a:p>
            <a:pPr>
              <a:defRPr/>
            </a:pPr>
            <a:r>
              <a:rPr lang="en-GB" altLang="el-GR" dirty="0"/>
              <a:t> Thus, </a:t>
            </a:r>
            <a:r>
              <a:rPr lang="en-GB" altLang="el-GR" dirty="0">
                <a:solidFill>
                  <a:srgbClr val="C00000"/>
                </a:solidFill>
              </a:rPr>
              <a:t>the synchronization is applied to the pointers, rather than to the data</a:t>
            </a:r>
          </a:p>
          <a:p>
            <a:pPr marL="180975" indent="0">
              <a:buFont typeface="Wingdings" panose="05000000000000000000" pitchFamily="2" charset="2"/>
              <a:buNone/>
              <a:defRPr/>
            </a:pPr>
            <a:r>
              <a:rPr lang="en-GB" altLang="el-GR" sz="1800" dirty="0"/>
              <a:t> </a:t>
            </a:r>
          </a:p>
          <a:p>
            <a:pPr>
              <a:defRPr/>
            </a:pPr>
            <a:r>
              <a:rPr lang="en-GB" altLang="el-GR" dirty="0"/>
              <a:t>When a new data word is written into an empty FIFO buffer, it might take one or two </a:t>
            </a:r>
            <a:r>
              <a:rPr lang="en-GB" altLang="el-GR" i="1" dirty="0" err="1"/>
              <a:t>rclk</a:t>
            </a:r>
            <a:r>
              <a:rPr lang="en-GB" altLang="el-GR" dirty="0"/>
              <a:t> cycles before the new write pointer passes through the synchronizer and de-asserts empty</a:t>
            </a:r>
          </a:p>
          <a:p>
            <a:pPr>
              <a:defRPr/>
            </a:pPr>
            <a:endParaRPr lang="en-GB" altLang="el-GR" dirty="0"/>
          </a:p>
        </p:txBody>
      </p:sp>
      <p:sp>
        <p:nvSpPr>
          <p:cNvPr id="50181" name="Θέση υποσέλιδου 4">
            <a:extLst>
              <a:ext uri="{FF2B5EF4-FFF2-40B4-BE49-F238E27FC236}">
                <a16:creationId xmlns:a16="http://schemas.microsoft.com/office/drawing/2014/main" id="{B4F4684A-137F-4C3F-91B6-15BC4F09276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0182" name="Θέση αριθμού διαφάνειας 5">
            <a:extLst>
              <a:ext uri="{FF2B5EF4-FFF2-40B4-BE49-F238E27FC236}">
                <a16:creationId xmlns:a16="http://schemas.microsoft.com/office/drawing/2014/main" id="{C21619BB-39EF-4F2E-A335-7129264BFB7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88F47AFD-F554-48C2-BAE5-236497AB2BAE}"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45</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Τίτλος 1">
            <a:extLst>
              <a:ext uri="{FF2B5EF4-FFF2-40B4-BE49-F238E27FC236}">
                <a16:creationId xmlns:a16="http://schemas.microsoft.com/office/drawing/2014/main" id="{BFB6D156-BB28-49CF-9D7F-2EEEE5996EF6}"/>
              </a:ext>
            </a:extLst>
          </p:cNvPr>
          <p:cNvSpPr>
            <a:spLocks noGrp="1" noChangeArrowheads="1"/>
          </p:cNvSpPr>
          <p:nvPr>
            <p:ph type="title"/>
          </p:nvPr>
        </p:nvSpPr>
        <p:spPr/>
        <p:txBody>
          <a:bodyPr/>
          <a:lstStyle/>
          <a:p>
            <a:r>
              <a:rPr lang="en-GB" altLang="el-GR"/>
              <a:t>Two-clock FIFO synchronizer (5/6)</a:t>
            </a:r>
          </a:p>
        </p:txBody>
      </p:sp>
      <p:pic>
        <p:nvPicPr>
          <p:cNvPr id="46083" name="Θέση περιεχομένου 6">
            <a:extLst>
              <a:ext uri="{FF2B5EF4-FFF2-40B4-BE49-F238E27FC236}">
                <a16:creationId xmlns:a16="http://schemas.microsoft.com/office/drawing/2014/main" id="{F4EE5354-A14A-4F0B-9D83-2D46785A35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0688" y="836613"/>
            <a:ext cx="5978525" cy="2547937"/>
          </a:xfrm>
        </p:spPr>
      </p:pic>
      <p:sp>
        <p:nvSpPr>
          <p:cNvPr id="46084" name="Θέση κειμένου 3">
            <a:extLst>
              <a:ext uri="{FF2B5EF4-FFF2-40B4-BE49-F238E27FC236}">
                <a16:creationId xmlns:a16="http://schemas.microsoft.com/office/drawing/2014/main" id="{B8410C00-A28D-4D74-9354-BD56583C29AB}"/>
              </a:ext>
            </a:extLst>
          </p:cNvPr>
          <p:cNvSpPr>
            <a:spLocks noGrp="1" noChangeArrowheads="1"/>
          </p:cNvSpPr>
          <p:nvPr>
            <p:ph type="body" sz="half" idx="2"/>
          </p:nvPr>
        </p:nvSpPr>
        <p:spPr>
          <a:xfrm>
            <a:off x="539750" y="3662363"/>
            <a:ext cx="8280400" cy="2574925"/>
          </a:xfrm>
        </p:spPr>
        <p:txBody>
          <a:bodyPr/>
          <a:lstStyle/>
          <a:p>
            <a:r>
              <a:rPr lang="en-GB" altLang="el-GR" dirty="0"/>
              <a:t> But </a:t>
            </a:r>
            <a:r>
              <a:rPr lang="en-GB" altLang="el-GR" b="1" dirty="0"/>
              <a:t>when the two pointers are far from each other</a:t>
            </a:r>
            <a:r>
              <a:rPr lang="en-GB" altLang="el-GR" dirty="0"/>
              <a:t>, </a:t>
            </a:r>
            <a:r>
              <a:rPr lang="en-GB" altLang="el-GR" b="1" dirty="0">
                <a:solidFill>
                  <a:srgbClr val="C00000"/>
                </a:solidFill>
              </a:rPr>
              <a:t>no synchronization latency is incurred</a:t>
            </a:r>
          </a:p>
          <a:p>
            <a:r>
              <a:rPr lang="en-GB" altLang="el-GR" dirty="0"/>
              <a:t> When the RAM holds </a:t>
            </a:r>
            <a:r>
              <a:rPr lang="en-GB" altLang="el-GR" i="1" dirty="0"/>
              <a:t>k</a:t>
            </a:r>
            <a:r>
              <a:rPr lang="en-GB" altLang="el-GR" dirty="0"/>
              <a:t> words, a newly inserted word will stay there for at least </a:t>
            </a:r>
            <a:r>
              <a:rPr lang="en-GB" altLang="el-GR" i="1" dirty="0"/>
              <a:t>k </a:t>
            </a:r>
            <a:r>
              <a:rPr lang="en-GB" altLang="el-GR" i="1" dirty="0" err="1"/>
              <a:t>rclk</a:t>
            </a:r>
            <a:r>
              <a:rPr lang="en-GB" altLang="el-GR" i="1" dirty="0"/>
              <a:t> </a:t>
            </a:r>
            <a:r>
              <a:rPr lang="en-GB" altLang="el-GR" dirty="0"/>
              <a:t>cycles before it is read out</a:t>
            </a:r>
          </a:p>
          <a:p>
            <a:r>
              <a:rPr lang="en-GB" altLang="el-GR" dirty="0"/>
              <a:t> The pointers are usually maintained in Gray code so that only a single bit at a time changes in the synchronizer</a:t>
            </a:r>
          </a:p>
        </p:txBody>
      </p:sp>
      <p:sp>
        <p:nvSpPr>
          <p:cNvPr id="51205" name="Θέση υποσέλιδου 4">
            <a:extLst>
              <a:ext uri="{FF2B5EF4-FFF2-40B4-BE49-F238E27FC236}">
                <a16:creationId xmlns:a16="http://schemas.microsoft.com/office/drawing/2014/main" id="{2C221B1A-1C0C-4A7D-8B75-D27B09E1311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1206" name="Θέση αριθμού διαφάνειας 5">
            <a:extLst>
              <a:ext uri="{FF2B5EF4-FFF2-40B4-BE49-F238E27FC236}">
                <a16:creationId xmlns:a16="http://schemas.microsoft.com/office/drawing/2014/main" id="{5C3870DA-E559-4CFD-BDB6-AED66B0EA09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A79B1779-A3CA-4DA4-90C1-9E25537F3849}"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46</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Τίτλος 6">
            <a:extLst>
              <a:ext uri="{FF2B5EF4-FFF2-40B4-BE49-F238E27FC236}">
                <a16:creationId xmlns:a16="http://schemas.microsoft.com/office/drawing/2014/main" id="{5A1B6D81-6337-4C96-AEED-C8EF8BA13826}"/>
              </a:ext>
            </a:extLst>
          </p:cNvPr>
          <p:cNvSpPr>
            <a:spLocks noGrp="1" noChangeArrowheads="1"/>
          </p:cNvSpPr>
          <p:nvPr>
            <p:ph type="title"/>
          </p:nvPr>
        </p:nvSpPr>
        <p:spPr/>
        <p:txBody>
          <a:bodyPr/>
          <a:lstStyle/>
          <a:p>
            <a:r>
              <a:rPr lang="en-GB" altLang="el-GR"/>
              <a:t>Two-clock FIFO synchronizer – Discussion </a:t>
            </a:r>
          </a:p>
        </p:txBody>
      </p:sp>
      <p:sp>
        <p:nvSpPr>
          <p:cNvPr id="47107" name="Θέση περιεχομένου 7">
            <a:extLst>
              <a:ext uri="{FF2B5EF4-FFF2-40B4-BE49-F238E27FC236}">
                <a16:creationId xmlns:a16="http://schemas.microsoft.com/office/drawing/2014/main" id="{57DFA569-AD1D-45AC-AADD-9B0597EC5F78}"/>
              </a:ext>
            </a:extLst>
          </p:cNvPr>
          <p:cNvSpPr>
            <a:spLocks noGrp="1" noChangeArrowheads="1"/>
          </p:cNvSpPr>
          <p:nvPr>
            <p:ph idx="1"/>
          </p:nvPr>
        </p:nvSpPr>
        <p:spPr>
          <a:xfrm>
            <a:off x="179388" y="765175"/>
            <a:ext cx="8640762" cy="5732463"/>
          </a:xfrm>
        </p:spPr>
        <p:txBody>
          <a:bodyPr/>
          <a:lstStyle/>
          <a:p>
            <a:pPr>
              <a:defRPr/>
            </a:pPr>
            <a:r>
              <a:rPr lang="en-GB" altLang="el-GR" dirty="0"/>
              <a:t>The FIFO solution usually works. </a:t>
            </a:r>
            <a:r>
              <a:rPr lang="en-GB" altLang="el-GR" b="1" dirty="0"/>
              <a:t>It is nontrivial to design, but it’s often available in libraries</a:t>
            </a:r>
          </a:p>
          <a:p>
            <a:pPr marL="180975" indent="0">
              <a:buFont typeface="Wingdings" panose="05000000000000000000" pitchFamily="2" charset="2"/>
              <a:buNone/>
              <a:defRPr/>
            </a:pPr>
            <a:r>
              <a:rPr lang="en-GB" altLang="el-GR" sz="800" dirty="0">
                <a:solidFill>
                  <a:srgbClr val="990000"/>
                </a:solidFill>
              </a:rPr>
              <a:t> </a:t>
            </a:r>
          </a:p>
          <a:p>
            <a:pPr>
              <a:defRPr/>
            </a:pPr>
            <a:r>
              <a:rPr lang="en-GB" altLang="el-GR" dirty="0"/>
              <a:t> </a:t>
            </a:r>
            <a:r>
              <a:rPr lang="en-GB" altLang="el-GR" b="1" dirty="0">
                <a:solidFill>
                  <a:srgbClr val="C00000"/>
                </a:solidFill>
              </a:rPr>
              <a:t>The key question for the user of a library FIFO buffer is how large the RAM should be (how deep should the buffer be)</a:t>
            </a:r>
          </a:p>
          <a:p>
            <a:pPr lvl="1">
              <a:defRPr/>
            </a:pPr>
            <a:r>
              <a:rPr lang="en-GB" altLang="el-GR" dirty="0"/>
              <a:t> The common approach says ‘‘when in doubt, double it’’ </a:t>
            </a:r>
          </a:p>
          <a:p>
            <a:pPr>
              <a:defRPr/>
            </a:pPr>
            <a:endParaRPr lang="en-GB" altLang="el-GR" sz="800" dirty="0"/>
          </a:p>
          <a:p>
            <a:pPr>
              <a:defRPr/>
            </a:pPr>
            <a:r>
              <a:rPr lang="en-GB" altLang="el-GR" dirty="0"/>
              <a:t>The two-clock FIFO synchronizer are used in a network on chip (</a:t>
            </a:r>
            <a:r>
              <a:rPr lang="en-GB" altLang="el-GR" dirty="0" err="1"/>
              <a:t>NoC</a:t>
            </a:r>
            <a:r>
              <a:rPr lang="en-GB" altLang="el-GR" dirty="0"/>
              <a:t>)  offering  connectivity among many modules on a chip </a:t>
            </a:r>
          </a:p>
          <a:p>
            <a:pPr lvl="1">
              <a:defRPr/>
            </a:pPr>
            <a:r>
              <a:rPr lang="en-GB" altLang="el-GR" dirty="0"/>
              <a:t> This is a refreshing idea: let someone else (</a:t>
            </a:r>
            <a:r>
              <a:rPr lang="en-GB" altLang="el-GR" dirty="0" err="1"/>
              <a:t>NoC</a:t>
            </a:r>
            <a:r>
              <a:rPr lang="en-GB" altLang="el-GR" dirty="0"/>
              <a:t> vendor or designer) integrate your chip and take care of all clock domain crossings</a:t>
            </a:r>
          </a:p>
          <a:p>
            <a:pPr>
              <a:defRPr/>
            </a:pPr>
            <a:endParaRPr lang="en-GB" altLang="el-GR" sz="800" dirty="0"/>
          </a:p>
          <a:p>
            <a:pPr>
              <a:defRPr/>
            </a:pPr>
            <a:r>
              <a:rPr lang="en-GB" altLang="el-GR" dirty="0"/>
              <a:t>There are other fast synchronizers, which require a higher design effort than simply using the common FIFO synchronizer</a:t>
            </a:r>
          </a:p>
          <a:p>
            <a:pPr lvl="1">
              <a:defRPr/>
            </a:pPr>
            <a:r>
              <a:rPr lang="en-GB" altLang="el-GR" dirty="0"/>
              <a:t> The faster they are, the more complex the circuit</a:t>
            </a:r>
          </a:p>
          <a:p>
            <a:pPr>
              <a:defRPr/>
            </a:pPr>
            <a:r>
              <a:rPr lang="en-GB" altLang="el-GR" dirty="0"/>
              <a:t> Most cases can be solved effectively with a good FIFO synchronizer</a:t>
            </a:r>
          </a:p>
        </p:txBody>
      </p:sp>
      <p:sp>
        <p:nvSpPr>
          <p:cNvPr id="52228" name="Θέση υποσέλιδου 4">
            <a:extLst>
              <a:ext uri="{FF2B5EF4-FFF2-40B4-BE49-F238E27FC236}">
                <a16:creationId xmlns:a16="http://schemas.microsoft.com/office/drawing/2014/main" id="{B0DEF745-FC47-4E70-9A00-5F17E483EA5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2229" name="Θέση αριθμού διαφάνειας 5">
            <a:extLst>
              <a:ext uri="{FF2B5EF4-FFF2-40B4-BE49-F238E27FC236}">
                <a16:creationId xmlns:a16="http://schemas.microsoft.com/office/drawing/2014/main" id="{10FF413D-B0F5-4DF9-AFEE-6D57E26717C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EDF9192A-D758-4D97-A967-C0021AD4A602}"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47</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12">
            <a:extLst>
              <a:ext uri="{FF2B5EF4-FFF2-40B4-BE49-F238E27FC236}">
                <a16:creationId xmlns:a16="http://schemas.microsoft.com/office/drawing/2014/main" id="{097E6BFC-2E3B-426E-88D0-5986740FDD0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4275" name="Rectangle 13">
            <a:extLst>
              <a:ext uri="{FF2B5EF4-FFF2-40B4-BE49-F238E27FC236}">
                <a16:creationId xmlns:a16="http://schemas.microsoft.com/office/drawing/2014/main" id="{021ACD8B-1E5E-488A-B088-ECB6613BEB3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488CA8CF-3F0F-446D-AF73-2C712189D01F}"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48</a:t>
            </a:fld>
            <a:endParaRPr lang="el-GR" altLang="el-GR" sz="1600">
              <a:solidFill>
                <a:srgbClr val="A50021"/>
              </a:solidFill>
              <a:latin typeface="Arial" panose="020B0604020202020204" pitchFamily="34" charset="0"/>
            </a:endParaRPr>
          </a:p>
        </p:txBody>
      </p:sp>
      <p:sp>
        <p:nvSpPr>
          <p:cNvPr id="54276" name="AutoShape 2">
            <a:extLst>
              <a:ext uri="{FF2B5EF4-FFF2-40B4-BE49-F238E27FC236}">
                <a16:creationId xmlns:a16="http://schemas.microsoft.com/office/drawing/2014/main" id="{DCA14C49-AB31-48B2-8BFF-19A0131FBE94}"/>
              </a:ext>
            </a:extLst>
          </p:cNvPr>
          <p:cNvSpPr>
            <a:spLocks noGrp="1" noChangeArrowheads="1"/>
          </p:cNvSpPr>
          <p:nvPr>
            <p:ph type="title"/>
          </p:nvPr>
        </p:nvSpPr>
        <p:spPr/>
        <p:txBody>
          <a:bodyPr/>
          <a:lstStyle/>
          <a:p>
            <a:r>
              <a:rPr lang="en-US" altLang="el-GR"/>
              <a:t>Mistakes in Synchronizers (1/2)</a:t>
            </a:r>
            <a:endParaRPr lang="el-GR" altLang="el-GR"/>
          </a:p>
        </p:txBody>
      </p:sp>
      <p:sp>
        <p:nvSpPr>
          <p:cNvPr id="154629" name="Rectangle 3">
            <a:extLst>
              <a:ext uri="{FF2B5EF4-FFF2-40B4-BE49-F238E27FC236}">
                <a16:creationId xmlns:a16="http://schemas.microsoft.com/office/drawing/2014/main" id="{F5475B11-A1A5-4247-B962-CD2BC6B9D085}"/>
              </a:ext>
            </a:extLst>
          </p:cNvPr>
          <p:cNvSpPr>
            <a:spLocks noGrp="1" noChangeArrowheads="1"/>
          </p:cNvSpPr>
          <p:nvPr>
            <p:ph type="body" sz="half" idx="2"/>
          </p:nvPr>
        </p:nvSpPr>
        <p:spPr>
          <a:xfrm>
            <a:off x="179512" y="3567113"/>
            <a:ext cx="8856984" cy="2814637"/>
          </a:xfrm>
        </p:spPr>
        <p:txBody>
          <a:bodyPr/>
          <a:lstStyle/>
          <a:p>
            <a:r>
              <a:rPr lang="en-US" altLang="el-GR" sz="1800" dirty="0"/>
              <a:t> </a:t>
            </a:r>
            <a:r>
              <a:rPr lang="en-US" altLang="el-GR" dirty="0"/>
              <a:t>The use of wrong (not proper) latches/FFs results in a bad synchronizer</a:t>
            </a:r>
          </a:p>
          <a:p>
            <a:r>
              <a:rPr lang="en-US" altLang="el-GR" dirty="0"/>
              <a:t> </a:t>
            </a:r>
            <a:r>
              <a:rPr lang="en-US" altLang="el-GR" b="1" dirty="0"/>
              <a:t>Synchronizer is based on the positive feedback that drives the output in a valid logic level </a:t>
            </a:r>
          </a:p>
          <a:p>
            <a:r>
              <a:rPr lang="en-US" altLang="el-GR" dirty="0"/>
              <a:t> For this reason, </a:t>
            </a:r>
            <a:r>
              <a:rPr lang="en-US" altLang="el-GR" dirty="0">
                <a:solidFill>
                  <a:srgbClr val="C00000"/>
                </a:solidFill>
              </a:rPr>
              <a:t>dynamic latches must be avoided </a:t>
            </a:r>
            <a:r>
              <a:rPr lang="en-US" altLang="el-GR" dirty="0"/>
              <a:t>(circuits a – d in figure)</a:t>
            </a:r>
          </a:p>
          <a:p>
            <a:r>
              <a:rPr lang="en-US" altLang="el-GR" dirty="0"/>
              <a:t> </a:t>
            </a:r>
            <a:r>
              <a:rPr lang="en-US" altLang="el-GR" dirty="0">
                <a:solidFill>
                  <a:srgbClr val="C00000"/>
                </a:solidFill>
              </a:rPr>
              <a:t>Latch</a:t>
            </a:r>
            <a:r>
              <a:rPr lang="el-GR" altLang="el-GR" dirty="0">
                <a:solidFill>
                  <a:srgbClr val="C00000"/>
                </a:solidFill>
              </a:rPr>
              <a:t> </a:t>
            </a:r>
            <a:r>
              <a:rPr lang="en-GB" altLang="el-GR" dirty="0">
                <a:solidFill>
                  <a:srgbClr val="C00000"/>
                </a:solidFill>
              </a:rPr>
              <a:t>(f) </a:t>
            </a:r>
            <a:r>
              <a:rPr lang="en-US" altLang="el-GR" dirty="0">
                <a:solidFill>
                  <a:srgbClr val="C00000"/>
                </a:solidFill>
              </a:rPr>
              <a:t>of the figure is a very good choice</a:t>
            </a:r>
          </a:p>
        </p:txBody>
      </p:sp>
      <p:pic>
        <p:nvPicPr>
          <p:cNvPr id="154630" name="Picture 4">
            <a:extLst>
              <a:ext uri="{FF2B5EF4-FFF2-40B4-BE49-F238E27FC236}">
                <a16:creationId xmlns:a16="http://schemas.microsoft.com/office/drawing/2014/main" id="{2F77D25C-B5FC-4853-9B95-16F2587E29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01888" y="665163"/>
            <a:ext cx="4208462" cy="2786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6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5298" name="Rectangle 12">
            <a:extLst>
              <a:ext uri="{FF2B5EF4-FFF2-40B4-BE49-F238E27FC236}">
                <a16:creationId xmlns:a16="http://schemas.microsoft.com/office/drawing/2014/main" id="{AB9D163B-E5CE-4A6B-AA35-B788C93DE75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5299" name="Rectangle 13">
            <a:extLst>
              <a:ext uri="{FF2B5EF4-FFF2-40B4-BE49-F238E27FC236}">
                <a16:creationId xmlns:a16="http://schemas.microsoft.com/office/drawing/2014/main" id="{BA4653A0-EFDC-4ABA-802D-1889A229501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BD40012A-D628-4671-9B46-836DEF6EF941}"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49</a:t>
            </a:fld>
            <a:endParaRPr lang="el-GR" altLang="el-GR" sz="1600">
              <a:solidFill>
                <a:srgbClr val="A50021"/>
              </a:solidFill>
              <a:latin typeface="Arial" panose="020B0604020202020204" pitchFamily="34" charset="0"/>
            </a:endParaRPr>
          </a:p>
        </p:txBody>
      </p:sp>
      <p:sp>
        <p:nvSpPr>
          <p:cNvPr id="55300" name="AutoShape 2">
            <a:extLst>
              <a:ext uri="{FF2B5EF4-FFF2-40B4-BE49-F238E27FC236}">
                <a16:creationId xmlns:a16="http://schemas.microsoft.com/office/drawing/2014/main" id="{183D0AE0-67D3-4BDA-A83C-ECD6A4AA73DF}"/>
              </a:ext>
            </a:extLst>
          </p:cNvPr>
          <p:cNvSpPr>
            <a:spLocks noGrp="1" noChangeArrowheads="1"/>
          </p:cNvSpPr>
          <p:nvPr>
            <p:ph type="title"/>
          </p:nvPr>
        </p:nvSpPr>
        <p:spPr/>
        <p:txBody>
          <a:bodyPr/>
          <a:lstStyle/>
          <a:p>
            <a:r>
              <a:rPr lang="en-US" altLang="el-GR"/>
              <a:t>Mistakes in Synchronizers (2/2)</a:t>
            </a:r>
            <a:endParaRPr lang="el-GR" altLang="el-GR"/>
          </a:p>
        </p:txBody>
      </p:sp>
      <p:sp>
        <p:nvSpPr>
          <p:cNvPr id="155653" name="Rectangle 3">
            <a:extLst>
              <a:ext uri="{FF2B5EF4-FFF2-40B4-BE49-F238E27FC236}">
                <a16:creationId xmlns:a16="http://schemas.microsoft.com/office/drawing/2014/main" id="{5EFD0250-F6C0-41D9-BBFC-0D3FAD9CB94E}"/>
              </a:ext>
            </a:extLst>
          </p:cNvPr>
          <p:cNvSpPr>
            <a:spLocks noGrp="1" noChangeArrowheads="1"/>
          </p:cNvSpPr>
          <p:nvPr>
            <p:ph type="body" sz="half" idx="1"/>
          </p:nvPr>
        </p:nvSpPr>
        <p:spPr>
          <a:xfrm>
            <a:off x="0" y="836613"/>
            <a:ext cx="5508625" cy="5472112"/>
          </a:xfrm>
        </p:spPr>
        <p:txBody>
          <a:bodyPr/>
          <a:lstStyle/>
          <a:p>
            <a:pPr>
              <a:defRPr/>
            </a:pPr>
            <a:r>
              <a:rPr lang="en-US" altLang="el-GR" dirty="0"/>
              <a:t>The same signal, D, drives the two synchronizers</a:t>
            </a:r>
          </a:p>
          <a:p>
            <a:pPr marL="180975" indent="0">
              <a:buFont typeface="Wingdings" panose="05000000000000000000" pitchFamily="2" charset="2"/>
              <a:buNone/>
              <a:defRPr/>
            </a:pPr>
            <a:r>
              <a:rPr lang="en-US" altLang="el-GR" sz="2000" dirty="0"/>
              <a:t> </a:t>
            </a:r>
          </a:p>
          <a:p>
            <a:pPr>
              <a:defRPr/>
            </a:pPr>
            <a:r>
              <a:rPr lang="en-US" altLang="el-GR" dirty="0"/>
              <a:t> If D is stable within T</a:t>
            </a:r>
            <a:r>
              <a:rPr lang="en-US" altLang="el-GR" baseline="-25000" dirty="0"/>
              <a:t>W</a:t>
            </a:r>
            <a:r>
              <a:rPr lang="en-US" altLang="el-GR" dirty="0"/>
              <a:t> then, </a:t>
            </a:r>
            <a:r>
              <a:rPr lang="el-GR" altLang="el-GR" dirty="0"/>
              <a:t>Q1 = Q2 </a:t>
            </a:r>
            <a:endParaRPr lang="el-GR" altLang="el-GR" baseline="-25000" dirty="0"/>
          </a:p>
          <a:p>
            <a:pPr>
              <a:defRPr/>
            </a:pPr>
            <a:endParaRPr lang="en-US" altLang="el-GR" sz="2000" dirty="0"/>
          </a:p>
          <a:p>
            <a:pPr>
              <a:defRPr/>
            </a:pPr>
            <a:r>
              <a:rPr lang="en-US" altLang="el-GR" sz="2000" dirty="0"/>
              <a:t> </a:t>
            </a:r>
            <a:r>
              <a:rPr lang="en-US" altLang="el-GR" dirty="0"/>
              <a:t>But if D switches within T</a:t>
            </a:r>
            <a:r>
              <a:rPr lang="en-US" altLang="el-GR" baseline="-25000" dirty="0"/>
              <a:t>W</a:t>
            </a:r>
            <a:r>
              <a:rPr lang="en-US" altLang="el-GR" dirty="0"/>
              <a:t>, </a:t>
            </a:r>
            <a:r>
              <a:rPr lang="en-US" altLang="el-GR" dirty="0" err="1"/>
              <a:t>metastability</a:t>
            </a:r>
            <a:r>
              <a:rPr lang="en-US" altLang="el-GR" dirty="0"/>
              <a:t> appears and both synchronizers operate that may result in  different Q1 and Q2 values</a:t>
            </a:r>
          </a:p>
          <a:p>
            <a:pPr lvl="1">
              <a:defRPr/>
            </a:pPr>
            <a:r>
              <a:rPr lang="en-US" altLang="el-GR" dirty="0"/>
              <a:t>It is difficult to select the correct one – it is unknown</a:t>
            </a:r>
            <a:endParaRPr lang="el-GR" altLang="el-GR" dirty="0"/>
          </a:p>
          <a:p>
            <a:pPr marL="180975" indent="0">
              <a:buFont typeface="Wingdings" panose="05000000000000000000" pitchFamily="2" charset="2"/>
              <a:buNone/>
              <a:defRPr/>
            </a:pPr>
            <a:r>
              <a:rPr lang="en-US" altLang="el-GR" sz="2000" dirty="0"/>
              <a:t> </a:t>
            </a:r>
          </a:p>
          <a:p>
            <a:pPr>
              <a:defRPr/>
            </a:pPr>
            <a:r>
              <a:rPr lang="en-US" altLang="el-GR" dirty="0"/>
              <a:t> If the system requires both Q1 and Q2 to be the same data, they must be provided by the same synchronizer</a:t>
            </a:r>
          </a:p>
        </p:txBody>
      </p:sp>
      <p:pic>
        <p:nvPicPr>
          <p:cNvPr id="155654" name="Picture 4">
            <a:extLst>
              <a:ext uri="{FF2B5EF4-FFF2-40B4-BE49-F238E27FC236}">
                <a16:creationId xmlns:a16="http://schemas.microsoft.com/office/drawing/2014/main" id="{E14A4EC8-4BFE-4330-A866-B5C041EFB3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5600" y="2133600"/>
            <a:ext cx="3455988" cy="3128963"/>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5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6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92D7A3E-7E8F-4AC7-91AC-A13D2A9E066E}"/>
              </a:ext>
            </a:extLst>
          </p:cNvPr>
          <p:cNvSpPr>
            <a:spLocks noGrp="1" noChangeArrowheads="1"/>
          </p:cNvSpPr>
          <p:nvPr>
            <p:ph type="title"/>
          </p:nvPr>
        </p:nvSpPr>
        <p:spPr/>
        <p:txBody>
          <a:bodyPr/>
          <a:lstStyle/>
          <a:p>
            <a:r>
              <a:rPr lang="en-US" altLang="en-US" dirty="0"/>
              <a:t>Metastability in Flip Flops</a:t>
            </a:r>
            <a:endParaRPr lang="el-GR" altLang="en-US" dirty="0"/>
          </a:p>
        </p:txBody>
      </p:sp>
      <p:sp>
        <p:nvSpPr>
          <p:cNvPr id="9219" name="Text Placeholder 3">
            <a:extLst>
              <a:ext uri="{FF2B5EF4-FFF2-40B4-BE49-F238E27FC236}">
                <a16:creationId xmlns:a16="http://schemas.microsoft.com/office/drawing/2014/main" id="{901A2FA3-3188-4C60-B7B4-216F5AD263BF}"/>
              </a:ext>
            </a:extLst>
          </p:cNvPr>
          <p:cNvSpPr>
            <a:spLocks noGrp="1" noChangeArrowheads="1"/>
          </p:cNvSpPr>
          <p:nvPr>
            <p:ph type="body" sz="half" idx="2"/>
          </p:nvPr>
        </p:nvSpPr>
        <p:spPr>
          <a:xfrm>
            <a:off x="323850" y="3284538"/>
            <a:ext cx="8640638" cy="3084512"/>
          </a:xfrm>
        </p:spPr>
        <p:txBody>
          <a:bodyPr/>
          <a:lstStyle/>
          <a:p>
            <a:r>
              <a:rPr lang="en-US" altLang="en-US" dirty="0">
                <a:solidFill>
                  <a:srgbClr val="990000"/>
                </a:solidFill>
              </a:rPr>
              <a:t> </a:t>
            </a:r>
            <a:r>
              <a:rPr lang="en-US" altLang="en-US" dirty="0"/>
              <a:t>In FFs, </a:t>
            </a:r>
            <a:r>
              <a:rPr lang="en-US" altLang="en-US" dirty="0">
                <a:solidFill>
                  <a:srgbClr val="C00000"/>
                </a:solidFill>
              </a:rPr>
              <a:t>metastability</a:t>
            </a:r>
            <a:r>
              <a:rPr lang="en-US" altLang="en-US" dirty="0">
                <a:solidFill>
                  <a:srgbClr val="990000"/>
                </a:solidFill>
              </a:rPr>
              <a:t> </a:t>
            </a:r>
            <a:r>
              <a:rPr lang="en-US" altLang="en-US" dirty="0"/>
              <a:t>means</a:t>
            </a:r>
            <a:r>
              <a:rPr lang="en-US" altLang="en-US" dirty="0">
                <a:solidFill>
                  <a:srgbClr val="990000"/>
                </a:solidFill>
              </a:rPr>
              <a:t> </a:t>
            </a:r>
            <a:r>
              <a:rPr lang="en-US" altLang="en-US" dirty="0">
                <a:solidFill>
                  <a:srgbClr val="C00000"/>
                </a:solidFill>
              </a:rPr>
              <a:t>indecision as to whether the output should be 0 or 1</a:t>
            </a:r>
          </a:p>
          <a:p>
            <a:r>
              <a:rPr lang="en-US" altLang="en-US" b="1" dirty="0"/>
              <a:t> In metastability, the voltage levels of nodes A and B of the master latch are roughly midway between logic 1 and 0 </a:t>
            </a:r>
          </a:p>
          <a:p>
            <a:pPr lvl="1"/>
            <a:r>
              <a:rPr lang="en-US" altLang="en-US" dirty="0"/>
              <a:t>Exact voltage levels depend on transistor sizing </a:t>
            </a:r>
          </a:p>
          <a:p>
            <a:pPr lvl="1"/>
            <a:r>
              <a:rPr lang="en-US" altLang="en-US" dirty="0"/>
              <a:t>They are also affected by the latch design, process variations … </a:t>
            </a:r>
          </a:p>
          <a:p>
            <a:pPr lvl="1"/>
            <a:r>
              <a:rPr lang="en-US" altLang="en-US" dirty="0"/>
              <a:t>The voltage levels are not necessarily the same for the two nodes A, B</a:t>
            </a:r>
          </a:p>
          <a:p>
            <a:r>
              <a:rPr lang="en-US" altLang="en-US" dirty="0"/>
              <a:t> For the sake of simplicity, </a:t>
            </a:r>
            <a:r>
              <a:rPr lang="en-US" altLang="en-US" b="1" dirty="0"/>
              <a:t>we assume that </a:t>
            </a:r>
            <a:r>
              <a:rPr lang="el-GR" altLang="en-US" b="1" dirty="0"/>
              <a:t>V</a:t>
            </a:r>
            <a:r>
              <a:rPr lang="el-GR" altLang="en-US" b="1" baseline="-25000" dirty="0"/>
              <a:t>A </a:t>
            </a:r>
            <a:r>
              <a:rPr lang="en-US" altLang="en-US" b="1" dirty="0"/>
              <a:t>=</a:t>
            </a:r>
            <a:r>
              <a:rPr lang="el-GR" altLang="en-US" b="1" dirty="0"/>
              <a:t> V</a:t>
            </a:r>
            <a:r>
              <a:rPr lang="el-GR" altLang="en-US" b="1" baseline="-25000" dirty="0"/>
              <a:t>B </a:t>
            </a:r>
            <a:r>
              <a:rPr lang="en-US" altLang="en-US" b="1" dirty="0"/>
              <a:t>=</a:t>
            </a:r>
            <a:r>
              <a:rPr lang="el-GR" altLang="en-US" b="1" dirty="0"/>
              <a:t> V</a:t>
            </a:r>
            <a:r>
              <a:rPr lang="el-GR" altLang="en-US" b="1" baseline="-25000" dirty="0"/>
              <a:t>DD </a:t>
            </a:r>
            <a:r>
              <a:rPr lang="el-GR" altLang="en-US" b="1" dirty="0"/>
              <a:t>/ 2</a:t>
            </a:r>
          </a:p>
        </p:txBody>
      </p:sp>
      <p:sp>
        <p:nvSpPr>
          <p:cNvPr id="9220" name="Footer Placeholder 4">
            <a:extLst>
              <a:ext uri="{FF2B5EF4-FFF2-40B4-BE49-F238E27FC236}">
                <a16:creationId xmlns:a16="http://schemas.microsoft.com/office/drawing/2014/main" id="{C539ADDE-A154-48B2-8B46-E0B0D1AB95F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9221" name="Slide Number Placeholder 5">
            <a:extLst>
              <a:ext uri="{FF2B5EF4-FFF2-40B4-BE49-F238E27FC236}">
                <a16:creationId xmlns:a16="http://schemas.microsoft.com/office/drawing/2014/main" id="{3346BF18-BB4D-487E-9C45-75AC53C7F8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14B34A4B-03E8-4F5A-B8DF-C91B564D0E21}"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5</a:t>
            </a:fld>
            <a:endParaRPr lang="el-GR" altLang="en-US" sz="1600">
              <a:solidFill>
                <a:srgbClr val="A50021"/>
              </a:solidFill>
              <a:latin typeface="Arial" panose="020B0604020202020204" pitchFamily="34" charset="0"/>
            </a:endParaRPr>
          </a:p>
        </p:txBody>
      </p:sp>
      <p:pic>
        <p:nvPicPr>
          <p:cNvPr id="9222" name="Picture 3">
            <a:extLst>
              <a:ext uri="{FF2B5EF4-FFF2-40B4-BE49-F238E27FC236}">
                <a16:creationId xmlns:a16="http://schemas.microsoft.com/office/drawing/2014/main" id="{0218CD57-A4F5-43B7-AE0F-76379AB81C3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24075" y="692150"/>
            <a:ext cx="5173663" cy="2547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2" name="Rectangle 12">
            <a:extLst>
              <a:ext uri="{FF2B5EF4-FFF2-40B4-BE49-F238E27FC236}">
                <a16:creationId xmlns:a16="http://schemas.microsoft.com/office/drawing/2014/main" id="{01BA6302-26FE-4AD7-932F-A12EA696F22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56323" name="Rectangle 13">
            <a:extLst>
              <a:ext uri="{FF2B5EF4-FFF2-40B4-BE49-F238E27FC236}">
                <a16:creationId xmlns:a16="http://schemas.microsoft.com/office/drawing/2014/main" id="{0EBF7D4B-C064-40E5-B446-9F404ADA88C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A93C6E42-9D66-4D5A-A094-52EA1382F731}"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50</a:t>
            </a:fld>
            <a:endParaRPr lang="el-GR" altLang="el-GR" sz="1600">
              <a:solidFill>
                <a:srgbClr val="A50021"/>
              </a:solidFill>
              <a:latin typeface="Arial" panose="020B0604020202020204" pitchFamily="34" charset="0"/>
            </a:endParaRPr>
          </a:p>
        </p:txBody>
      </p:sp>
      <p:sp>
        <p:nvSpPr>
          <p:cNvPr id="56324" name="AutoShape 2">
            <a:extLst>
              <a:ext uri="{FF2B5EF4-FFF2-40B4-BE49-F238E27FC236}">
                <a16:creationId xmlns:a16="http://schemas.microsoft.com/office/drawing/2014/main" id="{A2489EEB-8830-40A9-A7E7-63A02FA2AB88}"/>
              </a:ext>
            </a:extLst>
          </p:cNvPr>
          <p:cNvSpPr>
            <a:spLocks noGrp="1" noChangeArrowheads="1"/>
          </p:cNvSpPr>
          <p:nvPr>
            <p:ph type="title"/>
          </p:nvPr>
        </p:nvSpPr>
        <p:spPr/>
        <p:txBody>
          <a:bodyPr/>
          <a:lstStyle/>
          <a:p>
            <a:r>
              <a:rPr lang="en-US" altLang="el-GR"/>
              <a:t>Arbiter</a:t>
            </a:r>
            <a:endParaRPr lang="el-GR" altLang="el-GR"/>
          </a:p>
        </p:txBody>
      </p:sp>
      <p:sp>
        <p:nvSpPr>
          <p:cNvPr id="157701" name="Rectangle 3">
            <a:extLst>
              <a:ext uri="{FF2B5EF4-FFF2-40B4-BE49-F238E27FC236}">
                <a16:creationId xmlns:a16="http://schemas.microsoft.com/office/drawing/2014/main" id="{3C8E58F9-19F9-4C7C-AD3E-815250E3996C}"/>
              </a:ext>
            </a:extLst>
          </p:cNvPr>
          <p:cNvSpPr>
            <a:spLocks noGrp="1" noChangeArrowheads="1"/>
          </p:cNvSpPr>
          <p:nvPr>
            <p:ph type="body" sz="half" idx="2"/>
          </p:nvPr>
        </p:nvSpPr>
        <p:spPr>
          <a:xfrm>
            <a:off x="251520" y="2888464"/>
            <a:ext cx="8568630" cy="3609174"/>
          </a:xfrm>
        </p:spPr>
        <p:txBody>
          <a:bodyPr/>
          <a:lstStyle/>
          <a:p>
            <a:pPr>
              <a:lnSpc>
                <a:spcPct val="90000"/>
              </a:lnSpc>
            </a:pPr>
            <a:r>
              <a:rPr lang="en-US" altLang="el-GR" sz="2000" dirty="0"/>
              <a:t> If the two inputs, </a:t>
            </a:r>
            <a:r>
              <a:rPr lang="en-US" altLang="el-GR" sz="2000" dirty="0">
                <a:solidFill>
                  <a:srgbClr val="C00000"/>
                </a:solidFill>
              </a:rPr>
              <a:t>Req1 and Req2</a:t>
            </a:r>
            <a:r>
              <a:rPr lang="en-US" altLang="el-GR" sz="2000" dirty="0"/>
              <a:t>, arrive at different time instances, the latch will operate without problems</a:t>
            </a:r>
          </a:p>
          <a:p>
            <a:pPr>
              <a:lnSpc>
                <a:spcPct val="90000"/>
              </a:lnSpc>
            </a:pPr>
            <a:endParaRPr lang="en-US" altLang="el-GR" sz="1200" dirty="0"/>
          </a:p>
          <a:p>
            <a:pPr>
              <a:lnSpc>
                <a:spcPct val="90000"/>
              </a:lnSpc>
            </a:pPr>
            <a:r>
              <a:rPr lang="en-US" altLang="el-GR" sz="2000" dirty="0">
                <a:solidFill>
                  <a:srgbClr val="A50021"/>
                </a:solidFill>
              </a:rPr>
              <a:t> </a:t>
            </a:r>
            <a:r>
              <a:rPr lang="en-US" altLang="el-GR" sz="2000" dirty="0">
                <a:solidFill>
                  <a:srgbClr val="C00000"/>
                </a:solidFill>
              </a:rPr>
              <a:t>If the two inputs arrive at the same time point then, the latch becomes metastable</a:t>
            </a:r>
          </a:p>
          <a:p>
            <a:pPr>
              <a:lnSpc>
                <a:spcPct val="90000"/>
              </a:lnSpc>
            </a:pPr>
            <a:endParaRPr lang="en-US" altLang="el-GR" sz="1200" dirty="0">
              <a:solidFill>
                <a:srgbClr val="A50021"/>
              </a:solidFill>
            </a:endParaRPr>
          </a:p>
          <a:p>
            <a:pPr>
              <a:lnSpc>
                <a:spcPct val="90000"/>
              </a:lnSpc>
            </a:pPr>
            <a:r>
              <a:rPr lang="en-US" altLang="el-GR" sz="2000" dirty="0"/>
              <a:t>The metastability filter (placed at the latch’s output) holds the acknowledge signals Ack1, and Ack2, in low level (the corresponding transistors are open) until the voltage difference at  nodes n1 and n2 exceeds V</a:t>
            </a:r>
            <a:r>
              <a:rPr lang="en-US" altLang="el-GR" sz="2000" baseline="-25000" dirty="0"/>
              <a:t>TH</a:t>
            </a:r>
            <a:r>
              <a:rPr lang="en-US" altLang="el-GR" sz="2000" dirty="0"/>
              <a:t>. </a:t>
            </a:r>
          </a:p>
          <a:p>
            <a:pPr>
              <a:lnSpc>
                <a:spcPct val="90000"/>
              </a:lnSpc>
            </a:pPr>
            <a:endParaRPr lang="en-US" altLang="el-GR" sz="1200" dirty="0"/>
          </a:p>
          <a:p>
            <a:pPr>
              <a:lnSpc>
                <a:spcPct val="90000"/>
              </a:lnSpc>
            </a:pPr>
            <a:r>
              <a:rPr lang="en-US" altLang="el-GR" sz="2000" dirty="0"/>
              <a:t>Then, metastability has been resolved indicating a decision has taken</a:t>
            </a:r>
          </a:p>
        </p:txBody>
      </p:sp>
      <p:pic>
        <p:nvPicPr>
          <p:cNvPr id="157702" name="Picture 4">
            <a:extLst>
              <a:ext uri="{FF2B5EF4-FFF2-40B4-BE49-F238E27FC236}">
                <a16:creationId xmlns:a16="http://schemas.microsoft.com/office/drawing/2014/main" id="{E36DF39E-9C2D-4FCF-8225-82DDBFB9AAE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07635" y="677863"/>
            <a:ext cx="7748990" cy="22106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7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ACCC430-5C6F-4758-B951-AE33F888633C}"/>
              </a:ext>
            </a:extLst>
          </p:cNvPr>
          <p:cNvSpPr>
            <a:spLocks noGrp="1" noChangeArrowheads="1"/>
          </p:cNvSpPr>
          <p:nvPr>
            <p:ph type="title"/>
          </p:nvPr>
        </p:nvSpPr>
        <p:spPr/>
        <p:txBody>
          <a:bodyPr/>
          <a:lstStyle/>
          <a:p>
            <a:r>
              <a:rPr lang="en-US" altLang="en-US" dirty="0">
                <a:solidFill>
                  <a:srgbClr val="C00000"/>
                </a:solidFill>
              </a:rPr>
              <a:t>How does the master latch enter metastability?</a:t>
            </a:r>
            <a:endParaRPr lang="el-GR" altLang="en-US" dirty="0">
              <a:solidFill>
                <a:srgbClr val="C00000"/>
              </a:solidFill>
            </a:endParaRPr>
          </a:p>
        </p:txBody>
      </p:sp>
      <p:sp>
        <p:nvSpPr>
          <p:cNvPr id="10243" name="Text Placeholder 3">
            <a:extLst>
              <a:ext uri="{FF2B5EF4-FFF2-40B4-BE49-F238E27FC236}">
                <a16:creationId xmlns:a16="http://schemas.microsoft.com/office/drawing/2014/main" id="{445A779F-3E63-4FE9-A7D2-2B0ED6FB4A6B}"/>
              </a:ext>
            </a:extLst>
          </p:cNvPr>
          <p:cNvSpPr>
            <a:spLocks noGrp="1" noChangeArrowheads="1"/>
          </p:cNvSpPr>
          <p:nvPr>
            <p:ph type="body" sz="half" idx="2"/>
          </p:nvPr>
        </p:nvSpPr>
        <p:spPr>
          <a:xfrm>
            <a:off x="179388" y="3357563"/>
            <a:ext cx="8857108" cy="3140076"/>
          </a:xfrm>
        </p:spPr>
        <p:txBody>
          <a:bodyPr/>
          <a:lstStyle/>
          <a:p>
            <a:r>
              <a:rPr lang="en-US" altLang="en-US" dirty="0"/>
              <a:t> Let </a:t>
            </a:r>
            <a:r>
              <a:rPr lang="en-US" altLang="en-US" dirty="0">
                <a:solidFill>
                  <a:srgbClr val="FF6600"/>
                </a:solidFill>
              </a:rPr>
              <a:t>CLK=0</a:t>
            </a:r>
            <a:r>
              <a:rPr lang="en-US" altLang="en-US" dirty="0"/>
              <a:t>,</a:t>
            </a:r>
            <a:r>
              <a:rPr lang="el-GR" altLang="en-US" dirty="0"/>
              <a:t> </a:t>
            </a:r>
            <a:r>
              <a:rPr lang="en-US" altLang="en-US" dirty="0"/>
              <a:t>D = 0, (A, B) = (1, 0), then D changes 0</a:t>
            </a:r>
            <a:r>
              <a:rPr lang="en-US" altLang="en-US" dirty="0">
                <a:sym typeface="Wingdings" panose="05000000000000000000" pitchFamily="2" charset="2"/>
              </a:rPr>
              <a:t></a:t>
            </a:r>
            <a:r>
              <a:rPr lang="en-US" altLang="en-US" dirty="0"/>
              <a:t>1 =&gt; A=0, B=1</a:t>
            </a:r>
          </a:p>
          <a:p>
            <a:r>
              <a:rPr lang="en-US" altLang="en-US" dirty="0"/>
              <a:t> When </a:t>
            </a:r>
            <a:r>
              <a:rPr lang="en-US" altLang="en-US" dirty="0" err="1">
                <a:solidFill>
                  <a:srgbClr val="00B050"/>
                </a:solidFill>
              </a:rPr>
              <a:t>CLK</a:t>
            </a:r>
            <a:r>
              <a:rPr lang="en-US" altLang="en-US" dirty="0">
                <a:solidFill>
                  <a:srgbClr val="00B050"/>
                </a:solidFill>
              </a:rPr>
              <a:t>=</a:t>
            </a:r>
            <a:r>
              <a:rPr lang="el-GR" altLang="en-US" dirty="0">
                <a:solidFill>
                  <a:srgbClr val="00B050"/>
                </a:solidFill>
              </a:rPr>
              <a:t>1</a:t>
            </a:r>
            <a:r>
              <a:rPr lang="en-US" altLang="en-US" dirty="0"/>
              <a:t>, it disconnects D from A and closes the loop </a:t>
            </a:r>
            <a:r>
              <a:rPr lang="en-US" altLang="en-US" dirty="0" err="1"/>
              <a:t>A</a:t>
            </a:r>
            <a:r>
              <a:rPr lang="en-US" altLang="en-US" dirty="0" err="1">
                <a:sym typeface="Wingdings" panose="05000000000000000000" pitchFamily="2" charset="2"/>
              </a:rPr>
              <a:t></a:t>
            </a:r>
            <a:r>
              <a:rPr lang="en-US" altLang="en-US" dirty="0" err="1"/>
              <a:t>B</a:t>
            </a:r>
            <a:r>
              <a:rPr lang="en-US" altLang="en-US" dirty="0" err="1">
                <a:sym typeface="Wingdings" panose="05000000000000000000" pitchFamily="2" charset="2"/>
              </a:rPr>
              <a:t></a:t>
            </a:r>
            <a:r>
              <a:rPr lang="en-US" altLang="en-US" dirty="0" err="1"/>
              <a:t>A</a:t>
            </a:r>
            <a:endParaRPr lang="en-US" altLang="en-US" dirty="0"/>
          </a:p>
          <a:p>
            <a:r>
              <a:rPr lang="en-US" altLang="en-US" dirty="0"/>
              <a:t> If A and B are around their metastable levels, </a:t>
            </a:r>
            <a:r>
              <a:rPr lang="en-US" altLang="en-US" dirty="0">
                <a:solidFill>
                  <a:srgbClr val="C00000"/>
                </a:solidFill>
              </a:rPr>
              <a:t>it would take </a:t>
            </a:r>
            <a:r>
              <a:rPr lang="en-US" altLang="en-US" dirty="0"/>
              <a:t>them </a:t>
            </a:r>
            <a:r>
              <a:rPr lang="en-US" altLang="en-US" dirty="0">
                <a:solidFill>
                  <a:srgbClr val="C00000"/>
                </a:solidFill>
              </a:rPr>
              <a:t>some time</a:t>
            </a:r>
            <a:r>
              <a:rPr lang="en-US" altLang="en-US" dirty="0">
                <a:solidFill>
                  <a:srgbClr val="990000"/>
                </a:solidFill>
              </a:rPr>
              <a:t> </a:t>
            </a:r>
            <a:r>
              <a:rPr lang="en-US" altLang="en-US" dirty="0"/>
              <a:t>until </a:t>
            </a:r>
            <a:r>
              <a:rPr lang="en-US" altLang="en-US" dirty="0">
                <a:solidFill>
                  <a:srgbClr val="C00000"/>
                </a:solidFill>
              </a:rPr>
              <a:t>to diverge toward a legal digital value</a:t>
            </a:r>
          </a:p>
          <a:p>
            <a:r>
              <a:rPr lang="en-US" altLang="en-US" dirty="0"/>
              <a:t> </a:t>
            </a:r>
            <a:r>
              <a:rPr lang="en-US" altLang="en-US" dirty="0">
                <a:solidFill>
                  <a:srgbClr val="C00000"/>
                </a:solidFill>
              </a:rPr>
              <a:t>Popular definition</a:t>
            </a:r>
            <a:r>
              <a:rPr lang="en-US" altLang="en-US" dirty="0"/>
              <a:t>: </a:t>
            </a:r>
            <a:r>
              <a:rPr lang="en-US" altLang="en-US" b="1" dirty="0"/>
              <a:t>if the FF’s output changes later than the nominal </a:t>
            </a:r>
            <a:r>
              <a:rPr lang="en-US" altLang="en-US" b="1" dirty="0" err="1"/>
              <a:t>t</a:t>
            </a:r>
            <a:r>
              <a:rPr lang="en-US" altLang="en-US" b="1" baseline="-25000" dirty="0" err="1"/>
              <a:t>pCQ</a:t>
            </a:r>
            <a:r>
              <a:rPr lang="en-US" altLang="en-US" b="1" dirty="0"/>
              <a:t> delay, then the FF has been metastable</a:t>
            </a:r>
          </a:p>
          <a:p>
            <a:endParaRPr lang="el-GR" altLang="en-US" dirty="0">
              <a:solidFill>
                <a:srgbClr val="990000"/>
              </a:solidFill>
            </a:endParaRPr>
          </a:p>
        </p:txBody>
      </p:sp>
      <p:sp>
        <p:nvSpPr>
          <p:cNvPr id="10244" name="Footer Placeholder 4">
            <a:extLst>
              <a:ext uri="{FF2B5EF4-FFF2-40B4-BE49-F238E27FC236}">
                <a16:creationId xmlns:a16="http://schemas.microsoft.com/office/drawing/2014/main" id="{59B26987-84AD-481E-B9DD-726520867EF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0245" name="Slide Number Placeholder 5">
            <a:extLst>
              <a:ext uri="{FF2B5EF4-FFF2-40B4-BE49-F238E27FC236}">
                <a16:creationId xmlns:a16="http://schemas.microsoft.com/office/drawing/2014/main" id="{1D6191A0-A0A1-41DA-A68E-A0DC673702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73114356-F0C6-4182-8A33-770009F5C0AB}"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6</a:t>
            </a:fld>
            <a:endParaRPr lang="el-GR" altLang="en-US" sz="1600">
              <a:solidFill>
                <a:srgbClr val="A50021"/>
              </a:solidFill>
              <a:latin typeface="Arial" panose="020B0604020202020204" pitchFamily="34" charset="0"/>
            </a:endParaRPr>
          </a:p>
        </p:txBody>
      </p:sp>
      <p:pic>
        <p:nvPicPr>
          <p:cNvPr id="10246" name="Picture 3">
            <a:extLst>
              <a:ext uri="{FF2B5EF4-FFF2-40B4-BE49-F238E27FC236}">
                <a16:creationId xmlns:a16="http://schemas.microsoft.com/office/drawing/2014/main" id="{5B8888D9-6681-48F7-8D43-771B35D364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75" y="620712"/>
            <a:ext cx="5556250" cy="2736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B7B305DC-B194-4853-B0F1-D2D72D76E82E}"/>
              </a:ext>
            </a:extLst>
          </p:cNvPr>
          <p:cNvGrpSpPr/>
          <p:nvPr/>
        </p:nvGrpSpPr>
        <p:grpSpPr>
          <a:xfrm>
            <a:off x="2915816" y="3061973"/>
            <a:ext cx="2699341" cy="276999"/>
            <a:chOff x="2915816" y="3061973"/>
            <a:chExt cx="2699341" cy="276999"/>
          </a:xfrm>
        </p:grpSpPr>
        <p:sp>
          <p:nvSpPr>
            <p:cNvPr id="8" name="TextBox 7">
              <a:extLst>
                <a:ext uri="{FF2B5EF4-FFF2-40B4-BE49-F238E27FC236}">
                  <a16:creationId xmlns:a16="http://schemas.microsoft.com/office/drawing/2014/main" id="{71BB0DE3-EFFF-4289-8484-86EA8C4EF55C}"/>
                </a:ext>
              </a:extLst>
            </p:cNvPr>
            <p:cNvSpPr txBox="1"/>
            <p:nvPr/>
          </p:nvSpPr>
          <p:spPr>
            <a:xfrm>
              <a:off x="2915816" y="3061973"/>
              <a:ext cx="269626" cy="276999"/>
            </a:xfrm>
            <a:prstGeom prst="rect">
              <a:avLst/>
            </a:prstGeom>
            <a:noFill/>
          </p:spPr>
          <p:txBody>
            <a:bodyPr wrap="none" rtlCol="0">
              <a:spAutoFit/>
            </a:bodyPr>
            <a:lstStyle/>
            <a:p>
              <a:r>
                <a:rPr lang="el-GR" sz="1200" dirty="0">
                  <a:solidFill>
                    <a:srgbClr val="00B050"/>
                  </a:solidFill>
                </a:rPr>
                <a:t>1</a:t>
              </a:r>
              <a:endParaRPr lang="en-US" sz="1200" dirty="0">
                <a:solidFill>
                  <a:srgbClr val="00B050"/>
                </a:solidFill>
              </a:endParaRPr>
            </a:p>
          </p:txBody>
        </p:sp>
        <p:sp>
          <p:nvSpPr>
            <p:cNvPr id="10" name="TextBox 9">
              <a:extLst>
                <a:ext uri="{FF2B5EF4-FFF2-40B4-BE49-F238E27FC236}">
                  <a16:creationId xmlns:a16="http://schemas.microsoft.com/office/drawing/2014/main" id="{39AD8C0B-F04C-4D28-9B19-D1E4F214A336}"/>
                </a:ext>
              </a:extLst>
            </p:cNvPr>
            <p:cNvSpPr txBox="1"/>
            <p:nvPr/>
          </p:nvSpPr>
          <p:spPr>
            <a:xfrm>
              <a:off x="4468589" y="3061973"/>
              <a:ext cx="269626" cy="276999"/>
            </a:xfrm>
            <a:prstGeom prst="rect">
              <a:avLst/>
            </a:prstGeom>
            <a:noFill/>
          </p:spPr>
          <p:txBody>
            <a:bodyPr wrap="none" rtlCol="0">
              <a:spAutoFit/>
            </a:bodyPr>
            <a:lstStyle/>
            <a:p>
              <a:r>
                <a:rPr lang="el-GR" sz="1200" dirty="0">
                  <a:solidFill>
                    <a:srgbClr val="00B050"/>
                  </a:solidFill>
                </a:rPr>
                <a:t>1</a:t>
              </a:r>
              <a:endParaRPr lang="en-US" sz="1200" dirty="0">
                <a:solidFill>
                  <a:srgbClr val="00B050"/>
                </a:solidFill>
              </a:endParaRPr>
            </a:p>
          </p:txBody>
        </p:sp>
        <p:sp>
          <p:nvSpPr>
            <p:cNvPr id="11" name="TextBox 10">
              <a:extLst>
                <a:ext uri="{FF2B5EF4-FFF2-40B4-BE49-F238E27FC236}">
                  <a16:creationId xmlns:a16="http://schemas.microsoft.com/office/drawing/2014/main" id="{4003F51F-E781-4740-9558-4140EC96528F}"/>
                </a:ext>
              </a:extLst>
            </p:cNvPr>
            <p:cNvSpPr txBox="1"/>
            <p:nvPr/>
          </p:nvSpPr>
          <p:spPr>
            <a:xfrm>
              <a:off x="5345531" y="3061973"/>
              <a:ext cx="269626" cy="276999"/>
            </a:xfrm>
            <a:prstGeom prst="rect">
              <a:avLst/>
            </a:prstGeom>
            <a:noFill/>
          </p:spPr>
          <p:txBody>
            <a:bodyPr wrap="none" rtlCol="0">
              <a:spAutoFit/>
            </a:bodyPr>
            <a:lstStyle/>
            <a:p>
              <a:r>
                <a:rPr lang="el-GR" sz="1200" dirty="0">
                  <a:solidFill>
                    <a:srgbClr val="00B050"/>
                  </a:solidFill>
                </a:rPr>
                <a:t>0</a:t>
              </a:r>
              <a:endParaRPr lang="en-US" sz="1200" dirty="0">
                <a:solidFill>
                  <a:srgbClr val="00B050"/>
                </a:solidFill>
              </a:endParaRPr>
            </a:p>
          </p:txBody>
        </p:sp>
      </p:grpSp>
      <p:grpSp>
        <p:nvGrpSpPr>
          <p:cNvPr id="3" name="Group 2">
            <a:extLst>
              <a:ext uri="{FF2B5EF4-FFF2-40B4-BE49-F238E27FC236}">
                <a16:creationId xmlns:a16="http://schemas.microsoft.com/office/drawing/2014/main" id="{45B966EB-ABCF-4FFC-98DA-AD0C3648C37B}"/>
              </a:ext>
            </a:extLst>
          </p:cNvPr>
          <p:cNvGrpSpPr/>
          <p:nvPr/>
        </p:nvGrpSpPr>
        <p:grpSpPr>
          <a:xfrm>
            <a:off x="2915816" y="2628887"/>
            <a:ext cx="2699341" cy="285024"/>
            <a:chOff x="2915816" y="2628887"/>
            <a:chExt cx="2699341" cy="285024"/>
          </a:xfrm>
        </p:grpSpPr>
        <p:sp>
          <p:nvSpPr>
            <p:cNvPr id="13" name="TextBox 12">
              <a:extLst>
                <a:ext uri="{FF2B5EF4-FFF2-40B4-BE49-F238E27FC236}">
                  <a16:creationId xmlns:a16="http://schemas.microsoft.com/office/drawing/2014/main" id="{96CB71A1-4938-4655-BB48-244246E78F2D}"/>
                </a:ext>
              </a:extLst>
            </p:cNvPr>
            <p:cNvSpPr txBox="1"/>
            <p:nvPr/>
          </p:nvSpPr>
          <p:spPr>
            <a:xfrm>
              <a:off x="2915816" y="2632589"/>
              <a:ext cx="269626" cy="228925"/>
            </a:xfrm>
            <a:prstGeom prst="rect">
              <a:avLst/>
            </a:prstGeom>
            <a:noFill/>
          </p:spPr>
          <p:txBody>
            <a:bodyPr wrap="none" rtlCol="0">
              <a:spAutoFit/>
            </a:bodyPr>
            <a:lstStyle/>
            <a:p>
              <a:r>
                <a:rPr lang="el-GR" sz="1200" dirty="0">
                  <a:solidFill>
                    <a:srgbClr val="FF6600"/>
                  </a:solidFill>
                </a:rPr>
                <a:t>0</a:t>
              </a:r>
              <a:endParaRPr lang="en-US" sz="1200" dirty="0">
                <a:solidFill>
                  <a:srgbClr val="FF6600"/>
                </a:solidFill>
              </a:endParaRPr>
            </a:p>
          </p:txBody>
        </p:sp>
        <p:sp>
          <p:nvSpPr>
            <p:cNvPr id="15" name="TextBox 14">
              <a:extLst>
                <a:ext uri="{FF2B5EF4-FFF2-40B4-BE49-F238E27FC236}">
                  <a16:creationId xmlns:a16="http://schemas.microsoft.com/office/drawing/2014/main" id="{F3886F6B-6530-4D32-9A46-435356495A42}"/>
                </a:ext>
              </a:extLst>
            </p:cNvPr>
            <p:cNvSpPr txBox="1"/>
            <p:nvPr/>
          </p:nvSpPr>
          <p:spPr>
            <a:xfrm>
              <a:off x="4468589" y="2636912"/>
              <a:ext cx="269626" cy="276999"/>
            </a:xfrm>
            <a:prstGeom prst="rect">
              <a:avLst/>
            </a:prstGeom>
            <a:noFill/>
          </p:spPr>
          <p:txBody>
            <a:bodyPr wrap="none" rtlCol="0">
              <a:spAutoFit/>
            </a:bodyPr>
            <a:lstStyle/>
            <a:p>
              <a:r>
                <a:rPr lang="el-GR" sz="1200" dirty="0">
                  <a:solidFill>
                    <a:srgbClr val="FF6600"/>
                  </a:solidFill>
                </a:rPr>
                <a:t>0</a:t>
              </a:r>
              <a:endParaRPr lang="en-US" sz="1200" dirty="0">
                <a:solidFill>
                  <a:srgbClr val="FF6600"/>
                </a:solidFill>
              </a:endParaRPr>
            </a:p>
          </p:txBody>
        </p:sp>
        <p:sp>
          <p:nvSpPr>
            <p:cNvPr id="16" name="TextBox 15">
              <a:extLst>
                <a:ext uri="{FF2B5EF4-FFF2-40B4-BE49-F238E27FC236}">
                  <a16:creationId xmlns:a16="http://schemas.microsoft.com/office/drawing/2014/main" id="{4B487814-EA58-4516-B2CC-2D125D59DAFF}"/>
                </a:ext>
              </a:extLst>
            </p:cNvPr>
            <p:cNvSpPr txBox="1"/>
            <p:nvPr/>
          </p:nvSpPr>
          <p:spPr>
            <a:xfrm>
              <a:off x="5345531" y="2628887"/>
              <a:ext cx="269626" cy="276999"/>
            </a:xfrm>
            <a:prstGeom prst="rect">
              <a:avLst/>
            </a:prstGeom>
            <a:noFill/>
          </p:spPr>
          <p:txBody>
            <a:bodyPr wrap="none" rtlCol="0">
              <a:spAutoFit/>
            </a:bodyPr>
            <a:lstStyle/>
            <a:p>
              <a:r>
                <a:rPr lang="el-GR" sz="1200" dirty="0">
                  <a:solidFill>
                    <a:srgbClr val="FF6600"/>
                  </a:solidFill>
                </a:rPr>
                <a:t>1</a:t>
              </a:r>
              <a:endParaRPr lang="en-US" sz="1200" dirty="0">
                <a:solidFill>
                  <a:srgbClr val="FF66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2">
            <a:extLst>
              <a:ext uri="{FF2B5EF4-FFF2-40B4-BE49-F238E27FC236}">
                <a16:creationId xmlns:a16="http://schemas.microsoft.com/office/drawing/2014/main" id="{9AA3F473-392E-455D-B4FB-7B6B9560E19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l-GR" sz="1600">
                <a:solidFill>
                  <a:srgbClr val="000066"/>
                </a:solidFill>
                <a:latin typeface="Arial" panose="020B0604020202020204" pitchFamily="34" charset="0"/>
              </a:rPr>
              <a:t>VLSI – II 			    </a:t>
            </a:r>
            <a:r>
              <a:rPr lang="el-GR" altLang="el-GR" sz="1600">
                <a:solidFill>
                  <a:srgbClr val="000066"/>
                </a:solidFill>
                <a:latin typeface="Arial" panose="020B0604020202020204" pitchFamily="34" charset="0"/>
              </a:rPr>
              <a:t>				</a:t>
            </a:r>
            <a:r>
              <a:rPr lang="en-US" altLang="el-GR" sz="1600">
                <a:solidFill>
                  <a:srgbClr val="000066"/>
                </a:solidFill>
                <a:latin typeface="Arial" panose="020B0604020202020204" pitchFamily="34" charset="0"/>
              </a:rPr>
              <a:t>	</a:t>
            </a:r>
            <a:endParaRPr lang="el-GR" altLang="el-GR" sz="1600">
              <a:solidFill>
                <a:srgbClr val="000066"/>
              </a:solidFill>
              <a:latin typeface="Arial" panose="020B0604020202020204" pitchFamily="34" charset="0"/>
            </a:endParaRPr>
          </a:p>
        </p:txBody>
      </p:sp>
      <p:sp>
        <p:nvSpPr>
          <p:cNvPr id="11267" name="Rectangle 13">
            <a:extLst>
              <a:ext uri="{FF2B5EF4-FFF2-40B4-BE49-F238E27FC236}">
                <a16:creationId xmlns:a16="http://schemas.microsoft.com/office/drawing/2014/main" id="{6725C89C-09FF-470B-9288-2BA48CEB937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587A7289-0DA1-4AEE-8774-3186F8B35BC8}" type="slidenum">
              <a:rPr lang="el-GR" altLang="el-GR" sz="1600" smtClean="0">
                <a:solidFill>
                  <a:srgbClr val="A50021"/>
                </a:solidFill>
                <a:latin typeface="Arial" panose="020B0604020202020204" pitchFamily="34" charset="0"/>
              </a:rPr>
              <a:pPr algn="l">
                <a:spcBef>
                  <a:spcPct val="0"/>
                </a:spcBef>
                <a:spcAft>
                  <a:spcPct val="0"/>
                </a:spcAft>
                <a:buClrTx/>
                <a:buSzTx/>
                <a:buFontTx/>
                <a:buNone/>
              </a:pPr>
              <a:t>7</a:t>
            </a:fld>
            <a:endParaRPr lang="el-GR" altLang="el-GR" sz="1600">
              <a:solidFill>
                <a:srgbClr val="A50021"/>
              </a:solidFill>
              <a:latin typeface="Arial" panose="020B0604020202020204" pitchFamily="34" charset="0"/>
            </a:endParaRPr>
          </a:p>
        </p:txBody>
      </p:sp>
      <p:sp>
        <p:nvSpPr>
          <p:cNvPr id="11268" name="AutoShape 2">
            <a:extLst>
              <a:ext uri="{FF2B5EF4-FFF2-40B4-BE49-F238E27FC236}">
                <a16:creationId xmlns:a16="http://schemas.microsoft.com/office/drawing/2014/main" id="{D488140A-2620-4EF5-9D16-163191281F5B}"/>
              </a:ext>
            </a:extLst>
          </p:cNvPr>
          <p:cNvSpPr>
            <a:spLocks noGrp="1" noChangeArrowheads="1"/>
          </p:cNvSpPr>
          <p:nvPr>
            <p:ph type="title"/>
          </p:nvPr>
        </p:nvSpPr>
        <p:spPr/>
        <p:txBody>
          <a:bodyPr/>
          <a:lstStyle/>
          <a:p>
            <a:r>
              <a:rPr lang="en-US" altLang="el-GR"/>
              <a:t>Metastability – Transfer Function</a:t>
            </a:r>
            <a:endParaRPr lang="el-GR" altLang="el-GR"/>
          </a:p>
        </p:txBody>
      </p:sp>
      <p:sp>
        <p:nvSpPr>
          <p:cNvPr id="197635" name="Rectangle 3">
            <a:extLst>
              <a:ext uri="{FF2B5EF4-FFF2-40B4-BE49-F238E27FC236}">
                <a16:creationId xmlns:a16="http://schemas.microsoft.com/office/drawing/2014/main" id="{6AD8A062-0737-4954-B615-7492EEBD9D45}"/>
              </a:ext>
            </a:extLst>
          </p:cNvPr>
          <p:cNvSpPr>
            <a:spLocks noGrp="1" noChangeArrowheads="1"/>
          </p:cNvSpPr>
          <p:nvPr>
            <p:ph type="body" sz="half" idx="3"/>
          </p:nvPr>
        </p:nvSpPr>
        <p:spPr>
          <a:xfrm>
            <a:off x="276224" y="3742350"/>
            <a:ext cx="8688263" cy="2592387"/>
          </a:xfrm>
        </p:spPr>
        <p:txBody>
          <a:bodyPr/>
          <a:lstStyle/>
          <a:p>
            <a:r>
              <a:rPr lang="el-GR" altLang="el-GR" dirty="0"/>
              <a:t> </a:t>
            </a:r>
            <a:r>
              <a:rPr lang="en-US" altLang="el-GR" dirty="0"/>
              <a:t>When the latch is transparent, the sampling switch closes, and the hold switch opens</a:t>
            </a:r>
            <a:r>
              <a:rPr lang="el-GR" altLang="el-GR" dirty="0"/>
              <a:t> (</a:t>
            </a:r>
            <a:r>
              <a:rPr lang="en-GB" altLang="el-GR" dirty="0"/>
              <a:t>Fig. a)</a:t>
            </a:r>
            <a:endParaRPr lang="el-GR" altLang="el-GR" dirty="0"/>
          </a:p>
          <a:p>
            <a:r>
              <a:rPr lang="en-US" altLang="el-GR" dirty="0"/>
              <a:t> When the latch is opaque, the switches’ operations inverse  (Fig. b)</a:t>
            </a:r>
          </a:p>
          <a:p>
            <a:r>
              <a:rPr lang="en-US" altLang="el-GR" dirty="0">
                <a:solidFill>
                  <a:srgbClr val="990000"/>
                </a:solidFill>
              </a:rPr>
              <a:t> </a:t>
            </a:r>
            <a:r>
              <a:rPr lang="en-US" altLang="el-GR" dirty="0">
                <a:solidFill>
                  <a:srgbClr val="C00000"/>
                </a:solidFill>
              </a:rPr>
              <a:t>The circuit has two stable states, </a:t>
            </a:r>
            <a:r>
              <a:rPr lang="el-GR" altLang="el-GR" dirty="0">
                <a:solidFill>
                  <a:srgbClr val="C00000"/>
                </a:solidFill>
              </a:rPr>
              <a:t> Α=</a:t>
            </a:r>
            <a:r>
              <a:rPr lang="en-GB" altLang="el-GR" dirty="0">
                <a:solidFill>
                  <a:srgbClr val="C00000"/>
                </a:solidFill>
              </a:rPr>
              <a:t>C</a:t>
            </a:r>
            <a:r>
              <a:rPr lang="el-GR" altLang="el-GR" dirty="0">
                <a:solidFill>
                  <a:srgbClr val="C00000"/>
                </a:solidFill>
              </a:rPr>
              <a:t>=‘0’ &amp; Α=</a:t>
            </a:r>
            <a:r>
              <a:rPr lang="en-GB" altLang="el-GR" dirty="0">
                <a:solidFill>
                  <a:srgbClr val="C00000"/>
                </a:solidFill>
              </a:rPr>
              <a:t>C</a:t>
            </a:r>
            <a:r>
              <a:rPr lang="el-GR" altLang="el-GR" dirty="0">
                <a:solidFill>
                  <a:srgbClr val="C00000"/>
                </a:solidFill>
              </a:rPr>
              <a:t>=‘1’</a:t>
            </a:r>
          </a:p>
          <a:p>
            <a:pPr lvl="1"/>
            <a:r>
              <a:rPr lang="en-US" altLang="el-GR" dirty="0"/>
              <a:t>Both the steady and metastable states are depicted in the plot of the transfer function</a:t>
            </a:r>
            <a:endParaRPr lang="el-GR" altLang="el-GR" dirty="0"/>
          </a:p>
        </p:txBody>
      </p:sp>
      <p:pic>
        <p:nvPicPr>
          <p:cNvPr id="65538" name="Picture 2">
            <a:extLst>
              <a:ext uri="{FF2B5EF4-FFF2-40B4-BE49-F238E27FC236}">
                <a16:creationId xmlns:a16="http://schemas.microsoft.com/office/drawing/2014/main" id="{B2B35010-0774-4B64-A381-6EED09CB7D3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8975" y="1522413"/>
            <a:ext cx="3568700" cy="1114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5">
            <a:extLst>
              <a:ext uri="{FF2B5EF4-FFF2-40B4-BE49-F238E27FC236}">
                <a16:creationId xmlns:a16="http://schemas.microsoft.com/office/drawing/2014/main" id="{DF4FA78A-CCA5-4874-86FE-D219EB65A8B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46563" y="1052513"/>
            <a:ext cx="4897437" cy="25003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63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21">
            <a:extLst>
              <a:ext uri="{FF2B5EF4-FFF2-40B4-BE49-F238E27FC236}">
                <a16:creationId xmlns:a16="http://schemas.microsoft.com/office/drawing/2014/main" id="{17B103FE-01DA-4827-8D23-3E9A762E0A42}"/>
              </a:ext>
            </a:extLst>
          </p:cNvPr>
          <p:cNvSpPr>
            <a:spLocks noGrp="1" noChangeArrowheads="1"/>
          </p:cNvSpPr>
          <p:nvPr>
            <p:ph type="title"/>
          </p:nvPr>
        </p:nvSpPr>
        <p:spPr/>
        <p:txBody>
          <a:bodyPr/>
          <a:lstStyle/>
          <a:p>
            <a:r>
              <a:rPr lang="en-US" altLang="en-US"/>
              <a:t>Simulation of Metastability</a:t>
            </a:r>
            <a:endParaRPr lang="el-GR" altLang="en-US"/>
          </a:p>
        </p:txBody>
      </p:sp>
      <p:sp>
        <p:nvSpPr>
          <p:cNvPr id="8" name="Text Placeholder 7">
            <a:extLst>
              <a:ext uri="{FF2B5EF4-FFF2-40B4-BE49-F238E27FC236}">
                <a16:creationId xmlns:a16="http://schemas.microsoft.com/office/drawing/2014/main" id="{885FFAE8-564E-4573-BF25-1330D75703D6}"/>
              </a:ext>
            </a:extLst>
          </p:cNvPr>
          <p:cNvSpPr>
            <a:spLocks noGrp="1"/>
          </p:cNvSpPr>
          <p:nvPr>
            <p:ph sz="half" idx="1"/>
          </p:nvPr>
        </p:nvSpPr>
        <p:spPr>
          <a:xfrm>
            <a:off x="251519" y="836613"/>
            <a:ext cx="5184081" cy="5545137"/>
          </a:xfrm>
        </p:spPr>
        <p:txBody>
          <a:bodyPr/>
          <a:lstStyle/>
          <a:p>
            <a:pPr marL="271463" indent="-185738">
              <a:defRPr/>
            </a:pPr>
            <a:r>
              <a:rPr lang="en-US" sz="2200" dirty="0"/>
              <a:t> Circuit simulations of entering metastability in the master latch</a:t>
            </a:r>
          </a:p>
          <a:p>
            <a:pPr marL="357188" lvl="1" indent="-179388">
              <a:defRPr/>
            </a:pPr>
            <a:r>
              <a:rPr lang="en-US" sz="2000" dirty="0"/>
              <a:t>Waveforms for multiple inputs D, CLK2</a:t>
            </a:r>
            <a:r>
              <a:rPr lang="el-GR" sz="2000" dirty="0"/>
              <a:t>, </a:t>
            </a:r>
            <a:r>
              <a:rPr lang="en-GB" sz="2000" dirty="0"/>
              <a:t>and</a:t>
            </a:r>
            <a:r>
              <a:rPr lang="en-US" sz="2000" dirty="0"/>
              <a:t> Q signals</a:t>
            </a:r>
          </a:p>
          <a:p>
            <a:pPr marL="357188" lvl="1" indent="-179388">
              <a:defRPr/>
            </a:pPr>
            <a:r>
              <a:rPr lang="en-US" sz="2000" dirty="0"/>
              <a:t>The input edge is moved in steps of </a:t>
            </a:r>
            <a:r>
              <a:rPr lang="en-US" sz="2000" dirty="0">
                <a:solidFill>
                  <a:srgbClr val="C00000"/>
                </a:solidFill>
              </a:rPr>
              <a:t>100ps</a:t>
            </a:r>
            <a:r>
              <a:rPr lang="en-US" sz="2000" dirty="0"/>
              <a:t>, </a:t>
            </a:r>
            <a:r>
              <a:rPr lang="en-US" sz="2000" dirty="0">
                <a:solidFill>
                  <a:srgbClr val="C00000"/>
                </a:solidFill>
              </a:rPr>
              <a:t>1ps</a:t>
            </a:r>
            <a:r>
              <a:rPr lang="en-US" sz="2000" dirty="0"/>
              <a:t>, and </a:t>
            </a:r>
            <a:r>
              <a:rPr lang="en-US" sz="2000" dirty="0">
                <a:solidFill>
                  <a:srgbClr val="C00000"/>
                </a:solidFill>
              </a:rPr>
              <a:t>0.1fs</a:t>
            </a:r>
            <a:r>
              <a:rPr lang="en-US" sz="2000" dirty="0">
                <a:solidFill>
                  <a:srgbClr val="990000"/>
                </a:solidFill>
              </a:rPr>
              <a:t> </a:t>
            </a:r>
            <a:r>
              <a:rPr lang="en-US" sz="2000" dirty="0"/>
              <a:t>in the top, middle, and bottom</a:t>
            </a:r>
          </a:p>
          <a:p>
            <a:pPr>
              <a:defRPr/>
            </a:pPr>
            <a:endParaRPr lang="en-US" sz="1000" dirty="0"/>
          </a:p>
          <a:p>
            <a:pPr>
              <a:defRPr/>
            </a:pPr>
            <a:r>
              <a:rPr lang="en-US" sz="2200" dirty="0"/>
              <a:t>When the input switches not close to the CLK edge, the latch operates normally</a:t>
            </a:r>
          </a:p>
          <a:p>
            <a:pPr marL="180975" indent="0">
              <a:buFont typeface="Wingdings" panose="05000000000000000000" pitchFamily="2" charset="2"/>
              <a:buNone/>
              <a:defRPr/>
            </a:pPr>
            <a:r>
              <a:rPr lang="en-US" sz="1000" dirty="0"/>
              <a:t> </a:t>
            </a:r>
          </a:p>
          <a:p>
            <a:pPr>
              <a:defRPr/>
            </a:pPr>
            <a:r>
              <a:rPr lang="en-US" sz="2200" dirty="0"/>
              <a:t>When the input switches  close to the clock edge, the latch becomes metastable </a:t>
            </a:r>
          </a:p>
          <a:p>
            <a:pPr lvl="1">
              <a:defRPr/>
            </a:pPr>
            <a:r>
              <a:rPr lang="en-US" sz="2000" dirty="0"/>
              <a:t>Remains in metastable state for some time and randomly stabilizes to a steady state</a:t>
            </a:r>
          </a:p>
          <a:p>
            <a:pPr>
              <a:defRPr/>
            </a:pPr>
            <a:endParaRPr lang="en-US" sz="1000" dirty="0"/>
          </a:p>
          <a:p>
            <a:pPr>
              <a:defRPr/>
            </a:pPr>
            <a:r>
              <a:rPr lang="en-US" sz="2200" dirty="0">
                <a:solidFill>
                  <a:srgbClr val="C00000"/>
                </a:solidFill>
              </a:rPr>
              <a:t>In Fig. (c), the duration of metastability is more profound</a:t>
            </a:r>
            <a:endParaRPr lang="el-GR" sz="2200" dirty="0">
              <a:solidFill>
                <a:srgbClr val="C00000"/>
              </a:solidFill>
            </a:endParaRPr>
          </a:p>
          <a:p>
            <a:pPr>
              <a:defRPr/>
            </a:pPr>
            <a:endParaRPr lang="el-GR" sz="2200" dirty="0"/>
          </a:p>
        </p:txBody>
      </p:sp>
      <p:sp>
        <p:nvSpPr>
          <p:cNvPr id="12292" name="Footer Placeholder 4">
            <a:extLst>
              <a:ext uri="{FF2B5EF4-FFF2-40B4-BE49-F238E27FC236}">
                <a16:creationId xmlns:a16="http://schemas.microsoft.com/office/drawing/2014/main" id="{29E2A3F5-6F03-4866-91A5-82D59BDD143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2293" name="Slide Number Placeholder 5">
            <a:extLst>
              <a:ext uri="{FF2B5EF4-FFF2-40B4-BE49-F238E27FC236}">
                <a16:creationId xmlns:a16="http://schemas.microsoft.com/office/drawing/2014/main" id="{874DD06D-A568-426E-A09C-8BD9E10A4E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C943193E-9C57-45AA-9D6C-FE86EE3CACC3}"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8</a:t>
            </a:fld>
            <a:endParaRPr lang="el-GR" altLang="en-US" sz="1600">
              <a:solidFill>
                <a:srgbClr val="A50021"/>
              </a:solidFill>
              <a:latin typeface="Arial" panose="020B0604020202020204" pitchFamily="34" charset="0"/>
            </a:endParaRPr>
          </a:p>
        </p:txBody>
      </p:sp>
      <p:pic>
        <p:nvPicPr>
          <p:cNvPr id="11270" name="Picture 2">
            <a:extLst>
              <a:ext uri="{FF2B5EF4-FFF2-40B4-BE49-F238E27FC236}">
                <a16:creationId xmlns:a16="http://schemas.microsoft.com/office/drawing/2014/main" id="{53DBD126-9808-4E3C-A41A-BE0F41066C7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51475" y="836613"/>
            <a:ext cx="3692525" cy="5249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B58C22-3AC8-4B5E-83DA-0652744D6DD4}"/>
              </a:ext>
            </a:extLst>
          </p:cNvPr>
          <p:cNvSpPr>
            <a:spLocks noGrp="1" noChangeArrowheads="1"/>
          </p:cNvSpPr>
          <p:nvPr>
            <p:ph type="title"/>
          </p:nvPr>
        </p:nvSpPr>
        <p:spPr/>
        <p:txBody>
          <a:bodyPr/>
          <a:lstStyle/>
          <a:p>
            <a:r>
              <a:rPr lang="en-US" altLang="en-US" dirty="0"/>
              <a:t>How often metastability occurs ?? (1/2)</a:t>
            </a:r>
            <a:endParaRPr lang="el-GR" altLang="en-US" dirty="0"/>
          </a:p>
        </p:txBody>
      </p:sp>
      <p:sp>
        <p:nvSpPr>
          <p:cNvPr id="3" name="Content Placeholder 2">
            <a:extLst>
              <a:ext uri="{FF2B5EF4-FFF2-40B4-BE49-F238E27FC236}">
                <a16:creationId xmlns:a16="http://schemas.microsoft.com/office/drawing/2014/main" id="{3F7A97BC-A4FA-40AF-801E-9DE0DDD0C169}"/>
              </a:ext>
            </a:extLst>
          </p:cNvPr>
          <p:cNvSpPr>
            <a:spLocks noGrp="1"/>
          </p:cNvSpPr>
          <p:nvPr>
            <p:ph idx="1"/>
          </p:nvPr>
        </p:nvSpPr>
        <p:spPr>
          <a:xfrm>
            <a:off x="323850" y="836613"/>
            <a:ext cx="8496300" cy="5545137"/>
          </a:xfrm>
        </p:spPr>
        <p:txBody>
          <a:bodyPr/>
          <a:lstStyle/>
          <a:p>
            <a:pPr>
              <a:defRPr/>
            </a:pPr>
            <a:r>
              <a:rPr lang="en-US" dirty="0"/>
              <a:t> Probability theory is used to find how often the latch enters to metastability </a:t>
            </a:r>
          </a:p>
          <a:p>
            <a:pPr lvl="1">
              <a:defRPr/>
            </a:pPr>
            <a:r>
              <a:rPr lang="en-US" dirty="0"/>
              <a:t>It is assumed that data change at any time point with uniform distribution</a:t>
            </a:r>
          </a:p>
          <a:p>
            <a:pPr marL="180975" indent="0">
              <a:buFont typeface="Wingdings" panose="05000000000000000000" pitchFamily="2" charset="2"/>
              <a:buNone/>
              <a:defRPr/>
            </a:pPr>
            <a:r>
              <a:rPr lang="en-US" sz="1200" dirty="0"/>
              <a:t>  </a:t>
            </a:r>
          </a:p>
          <a:p>
            <a:pPr>
              <a:defRPr/>
            </a:pPr>
            <a:r>
              <a:rPr lang="en-US" dirty="0"/>
              <a:t> We define a short window</a:t>
            </a:r>
            <a:r>
              <a:rPr lang="en-US" dirty="0">
                <a:solidFill>
                  <a:srgbClr val="990000"/>
                </a:solidFill>
              </a:rPr>
              <a:t> </a:t>
            </a:r>
            <a:r>
              <a:rPr lang="en-US" dirty="0">
                <a:solidFill>
                  <a:srgbClr val="C00000"/>
                </a:solidFill>
              </a:rPr>
              <a:t>T</a:t>
            </a:r>
            <a:r>
              <a:rPr lang="en-US" baseline="-25000" dirty="0">
                <a:solidFill>
                  <a:srgbClr val="C00000"/>
                </a:solidFill>
              </a:rPr>
              <a:t>W</a:t>
            </a:r>
            <a:r>
              <a:rPr lang="el-GR" baseline="-25000" dirty="0">
                <a:solidFill>
                  <a:srgbClr val="C00000"/>
                </a:solidFill>
              </a:rPr>
              <a:t> </a:t>
            </a:r>
            <a:r>
              <a:rPr lang="el-GR" b="1" dirty="0">
                <a:solidFill>
                  <a:srgbClr val="C00000"/>
                </a:solidFill>
              </a:rPr>
              <a:t>=</a:t>
            </a:r>
            <a:r>
              <a:rPr lang="en-US" dirty="0">
                <a:solidFill>
                  <a:srgbClr val="C00000"/>
                </a:solidFill>
              </a:rPr>
              <a:t>T</a:t>
            </a:r>
            <a:r>
              <a:rPr lang="en-GB" baseline="-25000" dirty="0">
                <a:solidFill>
                  <a:srgbClr val="C00000"/>
                </a:solidFill>
              </a:rPr>
              <a:t>s</a:t>
            </a:r>
            <a:r>
              <a:rPr lang="en-US" dirty="0">
                <a:solidFill>
                  <a:srgbClr val="C00000"/>
                </a:solidFill>
              </a:rPr>
              <a:t>+T</a:t>
            </a:r>
            <a:r>
              <a:rPr lang="en-US" baseline="-25000" dirty="0">
                <a:solidFill>
                  <a:srgbClr val="C00000"/>
                </a:solidFill>
              </a:rPr>
              <a:t>h</a:t>
            </a:r>
            <a:r>
              <a:rPr lang="en-US" baseline="-25000" dirty="0">
                <a:solidFill>
                  <a:srgbClr val="990000"/>
                </a:solidFill>
              </a:rPr>
              <a:t>  </a:t>
            </a:r>
            <a:r>
              <a:rPr lang="en-US" dirty="0"/>
              <a:t>around the clock’s sampling edge </a:t>
            </a:r>
          </a:p>
          <a:p>
            <a:pPr lvl="1">
              <a:defRPr/>
            </a:pPr>
            <a:r>
              <a:rPr lang="en-US" b="1" dirty="0"/>
              <a:t>If data changes during T</a:t>
            </a:r>
            <a:r>
              <a:rPr lang="en-US" b="1" baseline="-25000" dirty="0"/>
              <a:t>w</a:t>
            </a:r>
            <a:r>
              <a:rPr lang="en-US" b="1" dirty="0"/>
              <a:t>, the latch could become metastable</a:t>
            </a:r>
          </a:p>
          <a:p>
            <a:pPr marL="180975" indent="0">
              <a:buFont typeface="Wingdings" panose="05000000000000000000" pitchFamily="2" charset="2"/>
              <a:buNone/>
              <a:defRPr/>
            </a:pPr>
            <a:r>
              <a:rPr lang="en-US" sz="1200" dirty="0"/>
              <a:t> </a:t>
            </a:r>
          </a:p>
          <a:p>
            <a:pPr>
              <a:defRPr/>
            </a:pPr>
            <a:r>
              <a:rPr lang="en-US" dirty="0"/>
              <a:t> If data has changed sometime </a:t>
            </a:r>
            <a:r>
              <a:rPr lang="en-US" i="1" dirty="0"/>
              <a:t>during a clock cycle </a:t>
            </a:r>
            <a:r>
              <a:rPr lang="en-US" dirty="0"/>
              <a:t>and since the occurrence of that change is uniformly distributed over </a:t>
            </a:r>
            <a:r>
              <a:rPr lang="en-US" dirty="0">
                <a:solidFill>
                  <a:srgbClr val="C00000"/>
                </a:solidFill>
              </a:rPr>
              <a:t>T</a:t>
            </a:r>
            <a:r>
              <a:rPr lang="en-US" baseline="-25000" dirty="0">
                <a:solidFill>
                  <a:srgbClr val="C00000"/>
                </a:solidFill>
              </a:rPr>
              <a:t>C</a:t>
            </a:r>
            <a:r>
              <a:rPr lang="en-US" baseline="-25000" dirty="0"/>
              <a:t> </a:t>
            </a:r>
            <a:r>
              <a:rPr lang="en-US" dirty="0"/>
              <a:t>(clock cycle), </a:t>
            </a:r>
            <a:r>
              <a:rPr lang="en-US" dirty="0">
                <a:solidFill>
                  <a:srgbClr val="C00000"/>
                </a:solidFill>
              </a:rPr>
              <a:t>the probability of entering to metastability, is </a:t>
            </a:r>
            <a:r>
              <a:rPr lang="en-US" b="1" dirty="0">
                <a:solidFill>
                  <a:srgbClr val="C00000"/>
                </a:solidFill>
              </a:rPr>
              <a:t>T</a:t>
            </a:r>
            <a:r>
              <a:rPr lang="en-US" b="1" baseline="-25000" dirty="0">
                <a:solidFill>
                  <a:srgbClr val="C00000"/>
                </a:solidFill>
              </a:rPr>
              <a:t>W</a:t>
            </a:r>
            <a:r>
              <a:rPr lang="en-US" b="1" dirty="0">
                <a:solidFill>
                  <a:srgbClr val="C00000"/>
                </a:solidFill>
              </a:rPr>
              <a:t>/T</a:t>
            </a:r>
            <a:r>
              <a:rPr lang="en-US" b="1" baseline="-25000" dirty="0">
                <a:solidFill>
                  <a:srgbClr val="C00000"/>
                </a:solidFill>
              </a:rPr>
              <a:t>C </a:t>
            </a:r>
            <a:r>
              <a:rPr lang="en-US" b="1" dirty="0">
                <a:solidFill>
                  <a:srgbClr val="C00000"/>
                </a:solidFill>
              </a:rPr>
              <a:t>= F</a:t>
            </a:r>
            <a:r>
              <a:rPr lang="en-US" b="1" baseline="-25000" dirty="0">
                <a:solidFill>
                  <a:srgbClr val="C00000"/>
                </a:solidFill>
              </a:rPr>
              <a:t>C</a:t>
            </a:r>
            <a:r>
              <a:rPr lang="en-US" b="1" dirty="0">
                <a:solidFill>
                  <a:srgbClr val="C00000"/>
                </a:solidFill>
              </a:rPr>
              <a:t>T</a:t>
            </a:r>
            <a:r>
              <a:rPr lang="en-US" b="1" baseline="-25000" dirty="0">
                <a:solidFill>
                  <a:srgbClr val="C00000"/>
                </a:solidFill>
              </a:rPr>
              <a:t>W</a:t>
            </a:r>
          </a:p>
          <a:p>
            <a:pPr lvl="1">
              <a:defRPr/>
            </a:pPr>
            <a:r>
              <a:rPr lang="en-US" dirty="0"/>
              <a:t> It is the probability of D’s having changed within the T</a:t>
            </a:r>
            <a:r>
              <a:rPr lang="en-US" baseline="-25000" dirty="0"/>
              <a:t>W</a:t>
            </a:r>
            <a:r>
              <a:rPr lang="en-US" dirty="0"/>
              <a:t> window</a:t>
            </a:r>
          </a:p>
          <a:p>
            <a:pPr marL="180975" indent="0">
              <a:buFont typeface="Wingdings" panose="05000000000000000000" pitchFamily="2" charset="2"/>
              <a:buNone/>
              <a:defRPr/>
            </a:pPr>
            <a:r>
              <a:rPr lang="en-US" sz="1200" dirty="0"/>
              <a:t> </a:t>
            </a:r>
          </a:p>
          <a:p>
            <a:pPr>
              <a:defRPr/>
            </a:pPr>
            <a:r>
              <a:rPr lang="en-US" dirty="0"/>
              <a:t> But </a:t>
            </a:r>
            <a:r>
              <a:rPr lang="en-GB" dirty="0"/>
              <a:t>input </a:t>
            </a:r>
            <a:r>
              <a:rPr lang="en-US" dirty="0"/>
              <a:t>D may not change every cycle; if </a:t>
            </a:r>
            <a:r>
              <a:rPr lang="en-US" dirty="0">
                <a:solidFill>
                  <a:srgbClr val="C00000"/>
                </a:solidFill>
              </a:rPr>
              <a:t>D changes at a rate of F</a:t>
            </a:r>
            <a:r>
              <a:rPr lang="en-US" baseline="-25000" dirty="0">
                <a:solidFill>
                  <a:srgbClr val="C00000"/>
                </a:solidFill>
              </a:rPr>
              <a:t>D</a:t>
            </a:r>
            <a:r>
              <a:rPr lang="en-US" dirty="0"/>
              <a:t>, the </a:t>
            </a:r>
            <a:r>
              <a:rPr lang="en-US" dirty="0">
                <a:solidFill>
                  <a:srgbClr val="C00000"/>
                </a:solidFill>
              </a:rPr>
              <a:t>rate of entering metastability</a:t>
            </a:r>
            <a:r>
              <a:rPr lang="en-US" dirty="0">
                <a:solidFill>
                  <a:srgbClr val="A50021"/>
                </a:solidFill>
              </a:rPr>
              <a:t> </a:t>
            </a:r>
            <a:r>
              <a:rPr lang="en-US" dirty="0"/>
              <a:t>is </a:t>
            </a:r>
            <a:r>
              <a:rPr lang="en-US" b="1" dirty="0">
                <a:solidFill>
                  <a:srgbClr val="C00000"/>
                </a:solidFill>
              </a:rPr>
              <a:t>Rate = F</a:t>
            </a:r>
            <a:r>
              <a:rPr lang="en-US" b="1" baseline="-25000" dirty="0">
                <a:solidFill>
                  <a:srgbClr val="C00000"/>
                </a:solidFill>
              </a:rPr>
              <a:t>D</a:t>
            </a:r>
            <a:r>
              <a:rPr lang="en-US" b="1" dirty="0">
                <a:solidFill>
                  <a:srgbClr val="C00000"/>
                </a:solidFill>
              </a:rPr>
              <a:t>F</a:t>
            </a:r>
            <a:r>
              <a:rPr lang="en-US" b="1" baseline="-25000" dirty="0">
                <a:solidFill>
                  <a:srgbClr val="C00000"/>
                </a:solidFill>
              </a:rPr>
              <a:t>C</a:t>
            </a:r>
            <a:r>
              <a:rPr lang="en-US" b="1" dirty="0">
                <a:solidFill>
                  <a:srgbClr val="C00000"/>
                </a:solidFill>
              </a:rPr>
              <a:t>T</a:t>
            </a:r>
            <a:r>
              <a:rPr lang="en-US" b="1" baseline="-25000" dirty="0">
                <a:solidFill>
                  <a:srgbClr val="C00000"/>
                </a:solidFill>
              </a:rPr>
              <a:t>W</a:t>
            </a:r>
            <a:r>
              <a:rPr lang="en-US" b="1" dirty="0">
                <a:solidFill>
                  <a:srgbClr val="C00000"/>
                </a:solidFill>
              </a:rPr>
              <a:t> </a:t>
            </a:r>
          </a:p>
        </p:txBody>
      </p:sp>
      <p:sp>
        <p:nvSpPr>
          <p:cNvPr id="13316" name="Footer Placeholder 3">
            <a:extLst>
              <a:ext uri="{FF2B5EF4-FFF2-40B4-BE49-F238E27FC236}">
                <a16:creationId xmlns:a16="http://schemas.microsoft.com/office/drawing/2014/main" id="{0FDBD88F-1739-45A4-AA62-087D9E89CC1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r>
              <a:rPr lang="en-US" altLang="en-US" sz="1600">
                <a:solidFill>
                  <a:srgbClr val="000066"/>
                </a:solidFill>
                <a:latin typeface="Arial" panose="020B0604020202020204" pitchFamily="34" charset="0"/>
              </a:rPr>
              <a:t>VLSI – II 			    </a:t>
            </a:r>
            <a:r>
              <a:rPr lang="el-GR" altLang="en-US" sz="1600">
                <a:solidFill>
                  <a:srgbClr val="000066"/>
                </a:solidFill>
                <a:latin typeface="Arial" panose="020B0604020202020204" pitchFamily="34" charset="0"/>
              </a:rPr>
              <a:t>				</a:t>
            </a:r>
            <a:r>
              <a:rPr lang="en-US" altLang="en-US" sz="1600">
                <a:solidFill>
                  <a:srgbClr val="000066"/>
                </a:solidFill>
                <a:latin typeface="Arial" panose="020B0604020202020204" pitchFamily="34" charset="0"/>
              </a:rPr>
              <a:t>	</a:t>
            </a:r>
            <a:endParaRPr lang="el-GR" altLang="en-US" sz="1600">
              <a:solidFill>
                <a:srgbClr val="000066"/>
              </a:solidFill>
              <a:latin typeface="Arial" panose="020B0604020202020204" pitchFamily="34" charset="0"/>
            </a:endParaRPr>
          </a:p>
        </p:txBody>
      </p:sp>
      <p:sp>
        <p:nvSpPr>
          <p:cNvPr id="13317" name="Slide Number Placeholder 4">
            <a:extLst>
              <a:ext uri="{FF2B5EF4-FFF2-40B4-BE49-F238E27FC236}">
                <a16:creationId xmlns:a16="http://schemas.microsoft.com/office/drawing/2014/main" id="{C39243E5-90F8-46D8-9BAA-9E78097ED9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40000"/>
              </a:spcBef>
              <a:spcAft>
                <a:spcPct val="10000"/>
              </a:spcAft>
              <a:buClr>
                <a:schemeClr val="tx1"/>
              </a:buClr>
              <a:buSzPct val="75000"/>
              <a:buFont typeface="Wingdings" panose="05000000000000000000" pitchFamily="2" charset="2"/>
              <a:buChar char="Ø"/>
              <a:defRPr sz="2200">
                <a:solidFill>
                  <a:srgbClr val="000064"/>
                </a:solidFill>
                <a:latin typeface="Times New Roman" panose="02020603050405020304" pitchFamily="18" charset="0"/>
              </a:defRPr>
            </a:lvl1pPr>
            <a:lvl2pPr marL="742950" indent="-285750" algn="just">
              <a:lnSpc>
                <a:spcPct val="80000"/>
              </a:lnSpc>
              <a:spcBef>
                <a:spcPct val="20000"/>
              </a:spcBef>
              <a:buClr>
                <a:schemeClr val="tx1"/>
              </a:buClr>
              <a:buSzPct val="75000"/>
              <a:buFont typeface="Times New Roman" panose="02020603050405020304" pitchFamily="18" charset="0"/>
              <a:buChar char="–"/>
              <a:defRPr sz="2000">
                <a:solidFill>
                  <a:srgbClr val="000000"/>
                </a:solidFill>
                <a:latin typeface="Times New Roman" panose="02020603050405020304" pitchFamily="18" charset="0"/>
              </a:defRPr>
            </a:lvl2pPr>
            <a:lvl3pPr marL="1143000" indent="-228600" algn="just">
              <a:spcBef>
                <a:spcPct val="20000"/>
              </a:spcBef>
              <a:buClr>
                <a:schemeClr val="tx1"/>
              </a:buClr>
              <a:buSzPct val="75000"/>
              <a:buFont typeface="Wingdings" panose="05000000000000000000" pitchFamily="2" charset="2"/>
              <a:defRPr sz="2000">
                <a:solidFill>
                  <a:srgbClr val="000000"/>
                </a:solidFill>
                <a:latin typeface="Times New Roman" panose="02020603050405020304" pitchFamily="18" charset="0"/>
              </a:defRPr>
            </a:lvl3pPr>
            <a:lvl4pPr marL="1600200" indent="-228600" algn="just">
              <a:spcBef>
                <a:spcPct val="20000"/>
              </a:spcBef>
              <a:buClr>
                <a:schemeClr val="tx1"/>
              </a:buClr>
              <a:buSzPct val="80000"/>
              <a:buChar char="–"/>
              <a:defRPr>
                <a:solidFill>
                  <a:schemeClr val="tx1"/>
                </a:solidFill>
                <a:latin typeface="Arial" panose="020B0604020202020204" pitchFamily="34" charset="0"/>
              </a:defRPr>
            </a:lvl4pPr>
            <a:lvl5pPr marL="2057400" indent="-228600" algn="just">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algn="just"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l">
              <a:spcBef>
                <a:spcPct val="0"/>
              </a:spcBef>
              <a:spcAft>
                <a:spcPct val="0"/>
              </a:spcAft>
              <a:buClrTx/>
              <a:buSzTx/>
              <a:buFontTx/>
              <a:buNone/>
            </a:pPr>
            <a:fld id="{28FDA26A-4FCE-47E1-9E10-6E88371EC1D8}" type="slidenum">
              <a:rPr lang="el-GR" altLang="en-US" sz="1600" smtClean="0">
                <a:solidFill>
                  <a:srgbClr val="A50021"/>
                </a:solidFill>
                <a:latin typeface="Arial" panose="020B0604020202020204" pitchFamily="34" charset="0"/>
              </a:rPr>
              <a:pPr algn="l">
                <a:spcBef>
                  <a:spcPct val="0"/>
                </a:spcBef>
                <a:spcAft>
                  <a:spcPct val="0"/>
                </a:spcAft>
                <a:buClrTx/>
                <a:buSzTx/>
                <a:buFontTx/>
                <a:buNone/>
              </a:pPr>
              <a:t>9</a:t>
            </a:fld>
            <a:endParaRPr lang="el-GR" altLang="en-US" sz="1600">
              <a:solidFill>
                <a:srgbClr val="A5002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Κάψουλες">
  <a:themeElements>
    <a:clrScheme name="Κάψουλες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Κάψουλες">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Κάψουλες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Κάψουλες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Κάψουλες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Κάψουλες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Κάψουλες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Κάψουλες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Κάψουλες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Κάψουλες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13591</TotalTime>
  <Words>4872</Words>
  <Application>Microsoft Office PowerPoint</Application>
  <PresentationFormat>On-screen Show (4:3)</PresentationFormat>
  <Paragraphs>450</Paragraphs>
  <Slides>50</Slides>
  <Notes>5</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Times New Roman</vt:lpstr>
      <vt:lpstr>Wingdings</vt:lpstr>
      <vt:lpstr>Κάψουλες</vt:lpstr>
      <vt:lpstr>PowerPoint Presentation</vt:lpstr>
      <vt:lpstr>Metastability – Introduction (1/2)</vt:lpstr>
      <vt:lpstr>Metastability – Introduction (2/2)</vt:lpstr>
      <vt:lpstr>What is Metastability ??</vt:lpstr>
      <vt:lpstr>Metastability in Flip Flops</vt:lpstr>
      <vt:lpstr>How does the master latch enter metastability?</vt:lpstr>
      <vt:lpstr>Metastability – Transfer Function</vt:lpstr>
      <vt:lpstr>Simulation of Metastability</vt:lpstr>
      <vt:lpstr>How often metastability occurs ?? (1/2)</vt:lpstr>
      <vt:lpstr>How often metastability occurs ?? (2/2)</vt:lpstr>
      <vt:lpstr>How fast does the latch exit from metastability?? (1/3) </vt:lpstr>
      <vt:lpstr>How fast does the latch exit from metastability?? (2/3) </vt:lpstr>
      <vt:lpstr>How fast does the latch exit from metastability?? (3/3) </vt:lpstr>
      <vt:lpstr>Synchronizer – Goals</vt:lpstr>
      <vt:lpstr>Mean Time Between Failures (1/2)</vt:lpstr>
      <vt:lpstr>Mean Time Between Failures (2/2)</vt:lpstr>
      <vt:lpstr>Metastability &amp; synchronization reliability in FFs (1/2)</vt:lpstr>
      <vt:lpstr>Metastability &amp; synchronization reliability in FFs (2/2)</vt:lpstr>
      <vt:lpstr>The 2-Flip-Flop Synchronizer – Circuit Design</vt:lpstr>
      <vt:lpstr>The 2-Flip-Flop Synchronizer – Operation (1/4)</vt:lpstr>
      <vt:lpstr>The 2-Flip-Flop Synchronizer – Operation (2/4)</vt:lpstr>
      <vt:lpstr>The 2-Flip-Flop Synchronizer – Operation (3/4)</vt:lpstr>
      <vt:lpstr>The 2-Flip-Flop Synchronizer – Operation (4/4)</vt:lpstr>
      <vt:lpstr>The 2-Flip-Flop Synchronizer – Discussion (1/3)</vt:lpstr>
      <vt:lpstr>The 2-Flip-Flop Synchronizer – Discussion (2/3)</vt:lpstr>
      <vt:lpstr>The 2-Flip-Flop Synchronizer – Discussion (3/3)</vt:lpstr>
      <vt:lpstr>Synchronization Protocol – Handshake protocol (1/3)</vt:lpstr>
      <vt:lpstr>Synchronization Protocol – Handshake protocol (2/3)</vt:lpstr>
      <vt:lpstr>Synchronization Protocol – Handshake protocol (3/3)</vt:lpstr>
      <vt:lpstr>Two– and Four–Phase Handshake Protocols</vt:lpstr>
      <vt:lpstr>Four–Phase Handshake Protocol</vt:lpstr>
      <vt:lpstr>Two–Phase Handshake Protocol</vt:lpstr>
      <vt:lpstr>Two-Phase Handshake protocol – Details (1/4)</vt:lpstr>
      <vt:lpstr>Two-Phase Handshake protocol – Details (2/4)</vt:lpstr>
      <vt:lpstr>Two-Phase Handshake protocol – Details (3/4)</vt:lpstr>
      <vt:lpstr>Two-Phase Handshake protocol – Details (4/4)</vt:lpstr>
      <vt:lpstr>Synchronization Protocol – Discussion</vt:lpstr>
      <vt:lpstr>Synchronizers – Application (1/3)  </vt:lpstr>
      <vt:lpstr>Synchronizers – Applications (2/3)</vt:lpstr>
      <vt:lpstr>Synchronizers – Applications (3/3)</vt:lpstr>
      <vt:lpstr>Two-clock FIFO synchronizer (1/6)</vt:lpstr>
      <vt:lpstr>Two-clock FIFO synchronizer (2/6)</vt:lpstr>
      <vt:lpstr>Two-clock FIFO synchronizer (3/6)</vt:lpstr>
      <vt:lpstr>Two-clock FIFO synchronizer (3/6)</vt:lpstr>
      <vt:lpstr>Two-clock FIFO synchronizer (4/6)</vt:lpstr>
      <vt:lpstr>Two-clock FIFO synchronizer (5/6)</vt:lpstr>
      <vt:lpstr>Two-clock FIFO synchronizer – Discussion </vt:lpstr>
      <vt:lpstr>Mistakes in Synchronizers (1/2)</vt:lpstr>
      <vt:lpstr>Mistakes in Synchronizers (2/2)</vt:lpstr>
      <vt:lpstr>Arbiter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Theodoridis Georgios</cp:lastModifiedBy>
  <cp:revision>573</cp:revision>
  <dcterms:created xsi:type="dcterms:W3CDTF">2004-09-10T10:14:16Z</dcterms:created>
  <dcterms:modified xsi:type="dcterms:W3CDTF">2026-05-05T14:42:51Z</dcterms:modified>
</cp:coreProperties>
</file>