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8"/>
  </p:notesMasterIdLst>
  <p:handoutMasterIdLst>
    <p:handoutMasterId r:id="rId49"/>
  </p:handoutMasterIdLst>
  <p:sldIdLst>
    <p:sldId id="287" r:id="rId2"/>
    <p:sldId id="322" r:id="rId3"/>
    <p:sldId id="552" r:id="rId4"/>
    <p:sldId id="526" r:id="rId5"/>
    <p:sldId id="554" r:id="rId6"/>
    <p:sldId id="555" r:id="rId7"/>
    <p:sldId id="527" r:id="rId8"/>
    <p:sldId id="564" r:id="rId9"/>
    <p:sldId id="558" r:id="rId10"/>
    <p:sldId id="560" r:id="rId11"/>
    <p:sldId id="561" r:id="rId12"/>
    <p:sldId id="640" r:id="rId13"/>
    <p:sldId id="567" r:id="rId14"/>
    <p:sldId id="580" r:id="rId15"/>
    <p:sldId id="581" r:id="rId16"/>
    <p:sldId id="641" r:id="rId17"/>
    <p:sldId id="569" r:id="rId18"/>
    <p:sldId id="583" r:id="rId19"/>
    <p:sldId id="584" r:id="rId20"/>
    <p:sldId id="586" r:id="rId21"/>
    <p:sldId id="587" r:id="rId22"/>
    <p:sldId id="588" r:id="rId23"/>
    <p:sldId id="589" r:id="rId24"/>
    <p:sldId id="597" r:id="rId25"/>
    <p:sldId id="573" r:id="rId26"/>
    <p:sldId id="574" r:id="rId27"/>
    <p:sldId id="599" r:id="rId28"/>
    <p:sldId id="598" r:id="rId29"/>
    <p:sldId id="575" r:id="rId30"/>
    <p:sldId id="595" r:id="rId31"/>
    <p:sldId id="646" r:id="rId32"/>
    <p:sldId id="533" r:id="rId33"/>
    <p:sldId id="609" r:id="rId34"/>
    <p:sldId id="610" r:id="rId35"/>
    <p:sldId id="611" r:id="rId36"/>
    <p:sldId id="600" r:id="rId37"/>
    <p:sldId id="601" r:id="rId38"/>
    <p:sldId id="642" r:id="rId39"/>
    <p:sldId id="613" r:id="rId40"/>
    <p:sldId id="614" r:id="rId41"/>
    <p:sldId id="607" r:id="rId42"/>
    <p:sldId id="618" r:id="rId43"/>
    <p:sldId id="619" r:id="rId44"/>
    <p:sldId id="620" r:id="rId45"/>
    <p:sldId id="623" r:id="rId46"/>
    <p:sldId id="624" r:id="rId47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33"/>
    <a:srgbClr val="006600"/>
    <a:srgbClr val="800000"/>
    <a:srgbClr val="A50021"/>
    <a:srgbClr val="FF00FF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79" autoAdjust="0"/>
    <p:restoredTop sz="94089" autoAdjust="0"/>
  </p:normalViewPr>
  <p:slideViewPr>
    <p:cSldViewPr>
      <p:cViewPr varScale="1">
        <p:scale>
          <a:sx n="129" d="100"/>
          <a:sy n="129" d="100"/>
        </p:scale>
        <p:origin x="4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10" y="-8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CD23E08A-42C4-45F7-988E-D9525A669BDF}"/>
    <pc:docChg chg="undo custSel addSld delSld">
      <pc:chgData name="Theodoridis Georgios" userId="fc10acf4-7f06-4378-8de5-e69c7f3a77f8" providerId="ADAL" clId="{CD23E08A-42C4-45F7-988E-D9525A669BDF}" dt="2026-05-26T07:59:53.318" v="3" actId="47"/>
      <pc:docMkLst>
        <pc:docMk/>
      </pc:docMkLst>
      <pc:sldChg chg="add del">
        <pc:chgData name="Theodoridis Georgios" userId="fc10acf4-7f06-4378-8de5-e69c7f3a77f8" providerId="ADAL" clId="{CD23E08A-42C4-45F7-988E-D9525A669BDF}" dt="2026-05-26T07:59:53.318" v="3" actId="47"/>
        <pc:sldMkLst>
          <pc:docMk/>
          <pc:sldMk cId="0" sldId="528"/>
        </pc:sldMkLst>
      </pc:sldChg>
      <pc:sldChg chg="add del">
        <pc:chgData name="Theodoridis Georgios" userId="fc10acf4-7f06-4378-8de5-e69c7f3a77f8" providerId="ADAL" clId="{CD23E08A-42C4-45F7-988E-D9525A669BDF}" dt="2026-05-26T07:59:53.318" v="3" actId="47"/>
        <pc:sldMkLst>
          <pc:docMk/>
          <pc:sldMk cId="0" sldId="530"/>
        </pc:sldMkLst>
      </pc:sldChg>
      <pc:sldChg chg="del">
        <pc:chgData name="Theodoridis Georgios" userId="fc10acf4-7f06-4378-8de5-e69c7f3a77f8" providerId="ADAL" clId="{CD23E08A-42C4-45F7-988E-D9525A669BDF}" dt="2026-05-26T07:59:39.347" v="0" actId="47"/>
        <pc:sldMkLst>
          <pc:docMk/>
          <pc:sldMk cId="0" sldId="546"/>
        </pc:sldMkLst>
      </pc:sldChg>
      <pc:sldChg chg="add del">
        <pc:chgData name="Theodoridis Georgios" userId="fc10acf4-7f06-4378-8de5-e69c7f3a77f8" providerId="ADAL" clId="{CD23E08A-42C4-45F7-988E-D9525A669BDF}" dt="2026-05-26T07:59:53.318" v="3" actId="47"/>
        <pc:sldMkLst>
          <pc:docMk/>
          <pc:sldMk cId="0" sldId="562"/>
        </pc:sldMkLst>
      </pc:sldChg>
      <pc:sldChg chg="add del">
        <pc:chgData name="Theodoridis Georgios" userId="fc10acf4-7f06-4378-8de5-e69c7f3a77f8" providerId="ADAL" clId="{CD23E08A-42C4-45F7-988E-D9525A669BDF}" dt="2026-05-26T07:59:53.318" v="3" actId="47"/>
        <pc:sldMkLst>
          <pc:docMk/>
          <pc:sldMk cId="0" sldId="563"/>
        </pc:sldMkLst>
      </pc:sldChg>
      <pc:sldChg chg="del">
        <pc:chgData name="Theodoridis Georgios" userId="fc10acf4-7f06-4378-8de5-e69c7f3a77f8" providerId="ADAL" clId="{CD23E08A-42C4-45F7-988E-D9525A669BDF}" dt="2026-05-26T07:59:53.318" v="3" actId="47"/>
        <pc:sldMkLst>
          <pc:docMk/>
          <pc:sldMk cId="0" sldId="565"/>
        </pc:sldMkLst>
      </pc:sldChg>
      <pc:sldChg chg="del">
        <pc:chgData name="Theodoridis Georgios" userId="fc10acf4-7f06-4378-8de5-e69c7f3a77f8" providerId="ADAL" clId="{CD23E08A-42C4-45F7-988E-D9525A669BDF}" dt="2026-05-26T07:59:39.347" v="0" actId="47"/>
        <pc:sldMkLst>
          <pc:docMk/>
          <pc:sldMk cId="0" sldId="635"/>
        </pc:sldMkLst>
      </pc:sldChg>
      <pc:sldChg chg="del">
        <pc:chgData name="Theodoridis Georgios" userId="fc10acf4-7f06-4378-8de5-e69c7f3a77f8" providerId="ADAL" clId="{CD23E08A-42C4-45F7-988E-D9525A669BDF}" dt="2026-05-26T07:59:39.347" v="0" actId="47"/>
        <pc:sldMkLst>
          <pc:docMk/>
          <pc:sldMk cId="0" sldId="636"/>
        </pc:sldMkLst>
      </pc:sldChg>
      <pc:sldChg chg="del">
        <pc:chgData name="Theodoridis Georgios" userId="fc10acf4-7f06-4378-8de5-e69c7f3a77f8" providerId="ADAL" clId="{CD23E08A-42C4-45F7-988E-D9525A669BDF}" dt="2026-05-26T07:59:39.347" v="0" actId="47"/>
        <pc:sldMkLst>
          <pc:docMk/>
          <pc:sldMk cId="0" sldId="637"/>
        </pc:sldMkLst>
      </pc:sldChg>
      <pc:sldChg chg="del">
        <pc:chgData name="Theodoridis Georgios" userId="fc10acf4-7f06-4378-8de5-e69c7f3a77f8" providerId="ADAL" clId="{CD23E08A-42C4-45F7-988E-D9525A669BDF}" dt="2026-05-26T07:59:39.347" v="0" actId="47"/>
        <pc:sldMkLst>
          <pc:docMk/>
          <pc:sldMk cId="0" sldId="638"/>
        </pc:sldMkLst>
      </pc:sldChg>
      <pc:sldChg chg="del">
        <pc:chgData name="Theodoridis Georgios" userId="fc10acf4-7f06-4378-8de5-e69c7f3a77f8" providerId="ADAL" clId="{CD23E08A-42C4-45F7-988E-D9525A669BDF}" dt="2026-05-26T07:59:39.347" v="0" actId="47"/>
        <pc:sldMkLst>
          <pc:docMk/>
          <pc:sldMk cId="0" sldId="6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CEBB3FD-F7CC-4DDD-85B6-2AEA265864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9A08174D-87D6-422C-ACFB-AC0C7D882A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49644AE3-D71B-450B-8BF4-55DF4C0316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85120DEF-BB19-433A-A424-B945C20031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1BF323-E1A3-4E9A-B0FA-48F22E2480D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A9D1C7E-8BD4-45A1-9D61-EF5AEC31E7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87470BE-877E-4AF2-98FF-77156A2384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6E1FA96-F683-43C5-8A72-FCFCAF0E32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00DF1EE8-25E6-4F10-8AA3-45B2A3D916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6890F094-1147-4C1D-8502-A66BF388BD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C0841F15-900A-4F0F-8ABE-1246AE300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B02592-2902-4AA7-A02B-89B1B37B76B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DE66881-FCB1-4396-9793-BBDA3B327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9D45E-5076-4989-967B-8645C3EE0880}" type="slidenum">
              <a:rPr lang="el-GR" altLang="el-GR" sz="1300"/>
              <a:pPr>
                <a:spcBef>
                  <a:spcPct val="0"/>
                </a:spcBef>
              </a:pPr>
              <a:t>4</a:t>
            </a:fld>
            <a:endParaRPr lang="el-GR" altLang="el-G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9286109-4EA9-45C8-9FB8-63E6E5645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42E5FCF-AF49-43E0-BB8F-09692B0D2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B8F7A71-9A0A-4E6E-9045-099318738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558D5-A2BD-439C-B2C9-3D060CA47E40}" type="slidenum">
              <a:rPr lang="el-GR" altLang="el-GR" sz="1300"/>
              <a:pPr>
                <a:spcBef>
                  <a:spcPct val="0"/>
                </a:spcBef>
              </a:pPr>
              <a:t>32</a:t>
            </a:fld>
            <a:endParaRPr lang="el-GR" altLang="el-G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AA5A3FA-2BDA-40A7-825C-CA6CEE7D8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FF77815-5927-4122-A8C2-933BA0B84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4B9534A-AEA5-472D-B46F-176B59C1C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F0FDE-1B92-4776-BFAF-FE412A4E3C38}" type="slidenum">
              <a:rPr lang="el-GR" altLang="el-GR" sz="1300"/>
              <a:pPr>
                <a:spcBef>
                  <a:spcPct val="0"/>
                </a:spcBef>
              </a:pPr>
              <a:t>33</a:t>
            </a:fld>
            <a:endParaRPr lang="el-GR" altLang="el-G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7F7AB3-B301-475D-812B-DC20DFBBD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F5532AD-0826-404A-85CB-B05D35976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8AFDA46-F757-4135-80A3-DE9B0BE7B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E7979-DE46-4AE4-B40A-F25BB60EE5D8}" type="slidenum">
              <a:rPr lang="el-GR" altLang="el-GR" sz="1300"/>
              <a:pPr>
                <a:spcBef>
                  <a:spcPct val="0"/>
                </a:spcBef>
              </a:pPr>
              <a:t>36</a:t>
            </a:fld>
            <a:endParaRPr lang="el-GR" altLang="el-G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0C51012-7265-4532-BF3A-B6B023647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E0E2A96-8741-4AF9-939B-C71262B20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95FC266-E711-4B9E-8127-905011969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8FE97E-9455-4035-BA3E-B00EC49C2E04}" type="slidenum">
              <a:rPr lang="el-GR" altLang="el-GR" sz="1300"/>
              <a:pPr>
                <a:spcBef>
                  <a:spcPct val="0"/>
                </a:spcBef>
              </a:pPr>
              <a:t>37</a:t>
            </a:fld>
            <a:endParaRPr lang="el-GR" altLang="el-G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C94A064-0757-4C98-848B-9DB455C75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F98A2A7-2800-452E-8421-A9C38CD3E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AAF88E8-F866-4EBC-A029-7FBB2E08E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B3449-939A-4F68-B1F7-D10FA6AC5C25}" type="slidenum">
              <a:rPr lang="el-GR" altLang="el-GR" sz="1300"/>
              <a:pPr>
                <a:spcBef>
                  <a:spcPct val="0"/>
                </a:spcBef>
              </a:pPr>
              <a:t>38</a:t>
            </a:fld>
            <a:endParaRPr lang="el-GR" altLang="el-GR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0DB0CBB-EF58-4203-B78E-E2D4FEC9B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E9A4E14-2578-4B94-8CF2-0BD65BBE0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0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4E015BE-EFD0-466D-84D8-E4F2B17EB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4066A-1D21-4BA8-B389-737E64B3FF62}" type="slidenum">
              <a:rPr lang="el-GR" altLang="el-GR" sz="1300"/>
              <a:pPr>
                <a:spcBef>
                  <a:spcPct val="0"/>
                </a:spcBef>
              </a:pPr>
              <a:t>39</a:t>
            </a:fld>
            <a:endParaRPr lang="el-GR" altLang="el-GR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DAAA63A-B368-4F35-B392-6D1D92217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EE687FC-CD5A-4C5F-8BE7-A2EE82E46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5801FD4-3612-41E7-B81A-B0E83133F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95EAD5-FAD7-456A-89DA-EED103A68AF1}" type="slidenum">
              <a:rPr lang="el-GR" altLang="el-GR" sz="1300"/>
              <a:pPr>
                <a:spcBef>
                  <a:spcPct val="0"/>
                </a:spcBef>
              </a:pPr>
              <a:t>40</a:t>
            </a:fld>
            <a:endParaRPr lang="el-GR" altLang="el-GR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928F56F-C9D9-44A3-9940-7AF9C2461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E25B423-8405-4346-B7B3-AE6659F57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5AAC79C-2C40-41AD-B559-9737D5867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BDB4FC-BE6C-414A-AF3C-6337F025CDE6}" type="slidenum">
              <a:rPr lang="el-GR" altLang="el-GR" sz="1300"/>
              <a:pPr>
                <a:spcBef>
                  <a:spcPct val="0"/>
                </a:spcBef>
              </a:pPr>
              <a:t>41</a:t>
            </a:fld>
            <a:endParaRPr lang="el-GR" altLang="el-GR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97DDC94-4DFE-42DA-A503-89BD73C46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9CEDBD9-F08C-4655-8667-80102E4FA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E664767-1343-4A77-8E75-E260F901A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648CE6-B5A7-4093-8911-FFE1AE2DE275}" type="slidenum">
              <a:rPr lang="el-GR" altLang="el-GR" sz="1300"/>
              <a:pPr>
                <a:spcBef>
                  <a:spcPct val="0"/>
                </a:spcBef>
              </a:pPr>
              <a:t>43</a:t>
            </a:fld>
            <a:endParaRPr lang="el-GR" altLang="el-GR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0F5653B-00BE-46F7-B2DF-82248E02E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81A1C26-95EB-4C27-AB81-79C998869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233FA0E-DB0D-4BC9-83B0-1D0B73D8F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F0646-F6D7-45CF-836C-8FD5BE35A6E7}" type="slidenum">
              <a:rPr lang="el-GR" altLang="el-GR" sz="1300"/>
              <a:pPr>
                <a:spcBef>
                  <a:spcPct val="0"/>
                </a:spcBef>
              </a:pPr>
              <a:t>44</a:t>
            </a:fld>
            <a:endParaRPr lang="el-GR" altLang="el-GR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AD45C0C-D737-4982-B275-91E46B8C1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7E2A92C-3B6D-43F0-9722-8F77FFF9B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02592-2902-4AA7-A02B-89B1B37B76B4}" type="slidenum">
              <a:rPr lang="el-GR" altLang="en-US" smtClean="0"/>
              <a:pPr>
                <a:defRPr/>
              </a:pPr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48607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2AA938F3-A69F-4621-BDFC-1B5E8DAB6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180ECD-1411-43B3-B324-D718A38C8F3A}" type="slidenum">
              <a:rPr lang="el-GR" altLang="el-GR" sz="1300"/>
              <a:pPr>
                <a:spcBef>
                  <a:spcPct val="0"/>
                </a:spcBef>
              </a:pPr>
              <a:t>45</a:t>
            </a:fld>
            <a:endParaRPr lang="el-GR" altLang="el-GR" sz="13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27E700B-5039-4E2B-8F6D-D04FAF992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C79685A-DF49-4524-9E39-3A38C0BC8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CD613F2-919B-4F07-BCA4-11DBC84A8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50B044-1FB7-43AB-AA0B-8CCE3464EDFC}" type="slidenum">
              <a:rPr lang="el-GR" altLang="el-GR" sz="1300"/>
              <a:pPr>
                <a:spcBef>
                  <a:spcPct val="0"/>
                </a:spcBef>
              </a:pPr>
              <a:t>7</a:t>
            </a:fld>
            <a:endParaRPr lang="el-GR" altLang="el-GR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67FFD36-EB2D-4D8A-95F7-B6A0706B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84685DD-57F3-436B-8785-AE7F2A446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B3797D6-8FB1-4160-A6EA-82474B1E6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15B3B-1548-45F6-92FA-0A594E840C13}" type="slidenum">
              <a:rPr lang="el-GR" altLang="el-GR" sz="1300"/>
              <a:pPr>
                <a:spcBef>
                  <a:spcPct val="0"/>
                </a:spcBef>
              </a:pPr>
              <a:t>8</a:t>
            </a:fld>
            <a:endParaRPr lang="el-GR" altLang="el-GR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19A2F2A-155E-4B69-9422-FAD66D7A5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940FC13-3748-4F04-8F8C-C751B54B2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2887DDE-C95D-4369-A747-A3724E347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DDEB6-C4AF-4806-8ECF-6881AFAE19A7}" type="slidenum">
              <a:rPr lang="el-GR" altLang="el-GR" sz="1300"/>
              <a:pPr>
                <a:spcBef>
                  <a:spcPct val="0"/>
                </a:spcBef>
              </a:pPr>
              <a:t>9</a:t>
            </a:fld>
            <a:endParaRPr lang="el-GR" altLang="el-GR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EF0C3EA-2AC1-4BEC-89D8-44104ACF2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926C323-479E-47B6-BF1F-6441D4E9D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6AB7140-A993-4BB6-A7A4-D05A5727A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C759F5-920E-4999-AA99-CC203AFD9D06}" type="slidenum">
              <a:rPr lang="el-GR" altLang="el-GR" sz="1300"/>
              <a:pPr>
                <a:spcBef>
                  <a:spcPct val="0"/>
                </a:spcBef>
              </a:pPr>
              <a:t>10</a:t>
            </a:fld>
            <a:endParaRPr lang="el-GR" altLang="el-GR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AA2879-FA1B-4537-9F2F-20C84167D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86C35A8-0B16-4DDB-A004-C7B97E285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AAEEA9D-9F08-489C-8A53-60310C7FE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9BDAD4-67EB-4FA8-8FAD-68E56AF983F0}" type="slidenum">
              <a:rPr lang="el-GR" altLang="el-GR" sz="1300"/>
              <a:pPr>
                <a:spcBef>
                  <a:spcPct val="0"/>
                </a:spcBef>
              </a:pPr>
              <a:t>11</a:t>
            </a:fld>
            <a:endParaRPr lang="el-GR" altLang="el-GR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9D2938C-B337-4EA9-819D-C8EC9C5C2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2336231-E634-4AA8-B3B7-EB9D3ADD0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2A0AED4-DA68-441B-AFE0-0E775D457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0F47C9-AFFD-4957-93C2-C789D265B9C1}" type="slidenum">
              <a:rPr lang="el-GR" altLang="el-GR" sz="1300"/>
              <a:pPr>
                <a:spcBef>
                  <a:spcPct val="0"/>
                </a:spcBef>
              </a:pPr>
              <a:t>30</a:t>
            </a:fld>
            <a:endParaRPr lang="el-GR" altLang="el-GR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8603A35-6F10-4632-98C9-3EFB28F1A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9C89F74-214D-4B08-A200-B697DB387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2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B8F7A71-9A0A-4E6E-9045-099318738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558D5-A2BD-439C-B2C9-3D060CA47E40}" type="slidenum">
              <a:rPr lang="el-GR" altLang="el-GR" sz="1300"/>
              <a:pPr>
                <a:spcBef>
                  <a:spcPct val="0"/>
                </a:spcBef>
              </a:pPr>
              <a:t>31</a:t>
            </a:fld>
            <a:endParaRPr lang="el-GR" altLang="el-G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AA5A3FA-2BDA-40A7-825C-CA6CEE7D8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122862" cy="384175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FF77815-5927-4122-A8C2-933BA0B84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5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C283B52-A4AE-4306-91BC-B2C064F943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D42C30D-CCF4-46CB-B103-ACDD53DA9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AE77E65-8394-47B2-8868-0A749FD5B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6D3B2C-7382-4588-96ED-1650E0FFF24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876755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7F9A659-EB25-4640-99F8-CED4BC662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D7CDD6B-904C-49CA-BB01-B35DA13F2D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4785-F338-4DC8-AE4B-22CFB729931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456479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F11C85E-21BA-4D39-AFB0-A4F30C7EF9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1CBC3FB-C78D-4D71-AD7B-781A7E4684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460D-4781-462B-9687-242E91AF2B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02682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6EBF77-133D-4982-B46D-755B90F886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8CA2FF-0096-4369-88DC-8FF90A6EBA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57C-98FD-4B65-BA8A-67F8B1B9290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337031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1FDF3D6-A151-4DBE-93A3-44CE17A5F3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B28FDBE-581E-4705-8C2C-AF6DA81A8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0026-976E-406D-9D36-4A0EBB5089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945033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006C007-330D-4C2E-A72E-AE2D5B6898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CD28101-EE51-46A1-9390-139CCF0FDA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6E2F-8420-4054-BA10-F16344A9204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242954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F7B556D-52B5-4B62-A0C5-2601EAACBE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8071AB-DB43-4F07-A510-20A8483757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BE4B-9E5D-49CA-A5FA-C45149E39D0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724382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05B5428-D0CE-46F4-AA7B-210B14C122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6938D63-1647-4923-90EF-CBCD18A4B8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EDF7-BC98-4616-8C1A-7CF176A396A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567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890963B-0961-4F5D-BCFE-92D40458E3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C043F54-879E-4BE3-94BD-9203DAB575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76D2-7D49-41A1-B6E9-C68B14DF1AC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87888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9E41FC9-7CAB-48B8-86D2-AD3A6B3C2C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71C8A8A-998B-4C65-A543-3BA25E300A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9EF81-FECE-49E9-B675-6B87D8C08F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984248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8D37E16-EAB5-471D-9C4E-C181AA01C2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A21B5CD-CE84-405A-9E2F-D8140E2D9E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667-6C13-4ED7-92EE-32A196BB9BF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59436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50A8C4F-C660-482C-BE15-7D67AA4627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4B1335A-9E5A-43E9-9DAF-FE95C1597D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DADC-62EA-4D3A-B5A1-27017DF23FE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068725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84420D7-D680-4BA3-9D2E-4248A2471B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B483126-6A31-4CE4-AF2B-A51B4F9756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A204-3F46-4807-A641-F552C6F76BE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316687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DDCE86C-6515-4E0F-A5BC-316CDA3BBE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D944422-99B4-4693-A65F-8BD8A413E3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CD12-E867-4958-8842-19A625FD98A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10775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BFD2DA-E44A-4F8B-8B45-FFC4EBDA8F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E3B54D5-81FF-48F0-BC0C-3CF09EAFD3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5B82-BB7C-487D-8D05-D5CE171132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246574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C2FD9A8-F2C1-4436-9184-4133EAF1A9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A72A16D-C046-41F0-AFE7-4DEC0FDB88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8C3-D492-4693-82D4-E17B49925AD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968177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E8B931BD-AC08-4BCF-A5B4-6670E7F2F4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2CD2DB05-1AAC-4B0B-A500-266E4DA878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80000"/>
                </a:lnSpc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F7C842B9-4341-4219-A596-B2408AD0D6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9279C3EC-3C3D-4954-BB82-E43FDCCBF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02BF79B7-71A2-471F-91B9-8570BCF8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695CE7F4-F144-4494-A859-8FD0C73E79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569325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SzTx/>
              <a:buFontTx/>
              <a:buNone/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AB82958C-6017-425F-B247-200B777F1B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 smtClean="0">
                <a:solidFill>
                  <a:srgbClr val="A5002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4925D8-F49E-4E33-BFE3-B7D32FF81A1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0EF0E7C8-885F-4139-B84A-58D410934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B8AD8D92-4760-44F2-8FF5-023842D4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9">
            <a:extLst>
              <a:ext uri="{FF2B5EF4-FFF2-40B4-BE49-F238E27FC236}">
                <a16:creationId xmlns:a16="http://schemas.microsoft.com/office/drawing/2014/main" id="{8C281439-EC12-4750-9DD4-A1C16E1C9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49275"/>
            <a:ext cx="79930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E7D64EB1-5BC3-4945-A715-76D8E8036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73CF1811-0A7C-4720-A7E5-46443E76A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29D9155-3C2F-4BA7-88E2-8AF2FC676EB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AutoShape 5">
            <a:extLst>
              <a:ext uri="{FF2B5EF4-FFF2-40B4-BE49-F238E27FC236}">
                <a16:creationId xmlns:a16="http://schemas.microsoft.com/office/drawing/2014/main" id="{4305CABB-F732-444A-8572-511AB3CA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>
                <a:solidFill>
                  <a:srgbClr val="990000"/>
                </a:solidFill>
              </a:rPr>
              <a:t>Σχεδιασμός Ολοκληρωμένων Κυκλωμάτων </a:t>
            </a:r>
            <a:r>
              <a:rPr lang="en-US" altLang="el-GR" sz="2800" b="1">
                <a:solidFill>
                  <a:srgbClr val="990000"/>
                </a:solidFill>
              </a:rPr>
              <a:t>VLSI</a:t>
            </a:r>
            <a:r>
              <a:rPr lang="el-GR" altLang="el-GR" sz="2800" b="1">
                <a:solidFill>
                  <a:srgbClr val="990000"/>
                </a:solidFill>
              </a:rPr>
              <a:t> – </a:t>
            </a:r>
            <a:r>
              <a:rPr lang="en-US" altLang="el-GR" sz="2800" b="1">
                <a:solidFill>
                  <a:srgbClr val="990000"/>
                </a:solidFill>
              </a:rPr>
              <a:t>II</a:t>
            </a:r>
            <a:r>
              <a:rPr lang="el-GR" altLang="el-GR" sz="2800" b="1">
                <a:solidFill>
                  <a:srgbClr val="990000"/>
                </a:solidFill>
              </a:rPr>
              <a:t> </a:t>
            </a:r>
            <a:br>
              <a:rPr lang="el-GR" altLang="el-GR" sz="2400" b="1">
                <a:solidFill>
                  <a:srgbClr val="990000"/>
                </a:solidFill>
              </a:rPr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92057C-C756-4767-BF4C-769E02A9B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0DB6342D-CC46-4BC6-AAE9-CF26BA925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1E28AF-93A1-49FB-9694-51C859C94E6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AutoShape 2">
            <a:extLst>
              <a:ext uri="{FF2B5EF4-FFF2-40B4-BE49-F238E27FC236}">
                <a16:creationId xmlns:a16="http://schemas.microsoft.com/office/drawing/2014/main" id="{AE0546B9-8248-4D3D-A1A8-1F8590F2D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Σχεδιαστικά ζητήματα (1/2)</a:t>
            </a:r>
            <a:endParaRPr lang="en-US" altLang="el-GR"/>
          </a:p>
        </p:txBody>
      </p:sp>
      <p:graphicFrame>
        <p:nvGraphicFramePr>
          <p:cNvPr id="2830339" name="Object 3">
            <a:extLst>
              <a:ext uri="{FF2B5EF4-FFF2-40B4-BE49-F238E27FC236}">
                <a16:creationId xmlns:a16="http://schemas.microsoft.com/office/drawing/2014/main" id="{E078E3EC-91F2-450F-82AA-03C844036C0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549275"/>
          <a:ext cx="4681537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41548" imgH="2238756" progId="Visio.Drawing.6">
                  <p:embed/>
                </p:oleObj>
              </mc:Choice>
              <mc:Fallback>
                <p:oleObj name="VISIO" r:id="rId3" imgW="3241548" imgH="2238756" progId="Visio.Drawing.6">
                  <p:embed/>
                  <p:pic>
                    <p:nvPicPr>
                      <p:cNvPr id="2830339" name="Object 3">
                        <a:extLst>
                          <a:ext uri="{FF2B5EF4-FFF2-40B4-BE49-F238E27FC236}">
                            <a16:creationId xmlns:a16="http://schemas.microsoft.com/office/drawing/2014/main" id="{E078E3EC-91F2-450F-82AA-03C844036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9275"/>
                        <a:ext cx="4681537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0340" name="Rectangle 4">
            <a:extLst>
              <a:ext uri="{FF2B5EF4-FFF2-40B4-BE49-F238E27FC236}">
                <a16:creationId xmlns:a16="http://schemas.microsoft.com/office/drawing/2014/main" id="{C580183E-781A-4D65-AA5D-6100FAA462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005263"/>
            <a:ext cx="8712200" cy="2447925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Για μείωση του μεγέθους κυττάρου και των χωρητικοτήτων των </a:t>
            </a:r>
            <a:r>
              <a:rPr lang="en-US" altLang="el-GR" sz="1800" dirty="0" err="1"/>
              <a:t>bitlines</a:t>
            </a:r>
            <a:r>
              <a:rPr lang="en-US" altLang="el-GR" sz="1800" dirty="0"/>
              <a:t> </a:t>
            </a:r>
            <a:r>
              <a:rPr lang="el-GR" altLang="el-GR" sz="1800" dirty="0"/>
              <a:t>=&gt; </a:t>
            </a:r>
            <a:r>
              <a:rPr lang="en-US" altLang="el-GR" sz="1800" dirty="0" err="1">
                <a:solidFill>
                  <a:srgbClr val="800000"/>
                </a:solidFill>
              </a:rPr>
              <a:t>nMOS</a:t>
            </a:r>
            <a:r>
              <a:rPr lang="en-US" altLang="el-GR" sz="1800" dirty="0">
                <a:solidFill>
                  <a:srgbClr val="800000"/>
                </a:solidFill>
              </a:rPr>
              <a:t> </a:t>
            </a:r>
            <a:r>
              <a:rPr lang="el-GR" altLang="el-GR" sz="1800" dirty="0">
                <a:solidFill>
                  <a:srgbClr val="800000"/>
                </a:solidFill>
              </a:rPr>
              <a:t>στοιχείο θα πρέπει να έχει το ελάχιστο δυνατό μέγεθος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600" dirty="0">
              <a:solidFill>
                <a:srgbClr val="8000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r>
              <a:rPr lang="en-US" altLang="el-GR" sz="1800" dirty="0" err="1">
                <a:solidFill>
                  <a:srgbClr val="800000"/>
                </a:solidFill>
              </a:rPr>
              <a:t>R</a:t>
            </a:r>
            <a:r>
              <a:rPr lang="en-US" altLang="el-GR" sz="1800" baseline="-25000" dirty="0" err="1">
                <a:solidFill>
                  <a:srgbClr val="800000"/>
                </a:solidFill>
              </a:rPr>
              <a:t>pMOS</a:t>
            </a:r>
            <a:r>
              <a:rPr lang="el-GR" altLang="el-GR" sz="1800" dirty="0">
                <a:solidFill>
                  <a:srgbClr val="800000"/>
                </a:solidFill>
              </a:rPr>
              <a:t> </a:t>
            </a:r>
            <a:r>
              <a:rPr lang="en-US" altLang="el-GR" sz="1800" dirty="0">
                <a:solidFill>
                  <a:srgbClr val="800000"/>
                </a:solidFill>
              </a:rPr>
              <a:t>&gt;</a:t>
            </a:r>
            <a:r>
              <a:rPr lang="el-GR" altLang="el-GR" sz="1800" dirty="0">
                <a:solidFill>
                  <a:srgbClr val="800000"/>
                </a:solidFill>
              </a:rPr>
              <a:t> </a:t>
            </a:r>
            <a:r>
              <a:rPr lang="en-US" altLang="el-GR" sz="1800" dirty="0" err="1">
                <a:solidFill>
                  <a:srgbClr val="800000"/>
                </a:solidFill>
              </a:rPr>
              <a:t>R</a:t>
            </a:r>
            <a:r>
              <a:rPr lang="en-US" altLang="el-GR" sz="1800" baseline="-25000" dirty="0" err="1">
                <a:solidFill>
                  <a:srgbClr val="800000"/>
                </a:solidFill>
              </a:rPr>
              <a:t>nMOS</a:t>
            </a:r>
            <a:r>
              <a:rPr lang="en-US" altLang="el-GR" sz="1800" dirty="0"/>
              <a:t> =&gt;</a:t>
            </a:r>
            <a:r>
              <a:rPr lang="el-GR" altLang="el-GR" sz="1800" dirty="0"/>
              <a:t> εξασφαλίζει επαρκές χαμηλό επίπεδο τάσης</a:t>
            </a:r>
          </a:p>
          <a:p>
            <a:pPr marL="457200" lvl="1" indent="-96838" eaLnBrk="1" hangingPunct="1">
              <a:lnSpc>
                <a:spcPct val="75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l-GR" altLang="el-GR" sz="1600" dirty="0"/>
              <a:t>Η μεγάλη αντίσταση έχει καταστρεπτική επίδραση στις μεταβάσεις από χαμηλή σε υψηλή στάθμη στη γραμμή ψηφίου</a:t>
            </a:r>
          </a:p>
          <a:p>
            <a:pPr marL="457200" lvl="1" indent="-96838" eaLnBrk="1" hangingPunct="1">
              <a:lnSpc>
                <a:spcPct val="75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l-GR" altLang="el-GR" sz="1600" dirty="0"/>
              <a:t>Η χωρητικότητα της γραμμής ψηφίου είναι το άθροισμα των συνεισφορών όλων των συνδεδεμένων στοιχείων (μπορεί να είναι της τάξης των </a:t>
            </a:r>
            <a:r>
              <a:rPr lang="en-US" altLang="el-GR" sz="1600" dirty="0"/>
              <a:t>pF</a:t>
            </a:r>
            <a:r>
              <a:rPr lang="el-GR" altLang="el-GR" sz="1600" dirty="0"/>
              <a:t> για μεγάλες μνήμες)</a:t>
            </a:r>
            <a:r>
              <a:rPr lang="el-GR" altLang="el-GR" sz="1800" dirty="0"/>
              <a:t> </a:t>
            </a:r>
            <a:endParaRPr lang="el-GR" altLang="el-G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30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0339" grpId="0" build="p"/>
      <p:bldP spid="28303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FA0CCED0-D30F-4FCA-A59C-4DA10BE55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48F30103-452E-4577-A454-4394D0717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7271D9-18A5-4322-89F7-B27BB546E0E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A8A16F22-8AD3-44D2-B5AA-43689A989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Σχεδιαστικά ζητήματα (2/2)</a:t>
            </a:r>
            <a:endParaRPr lang="en-US" altLang="el-GR"/>
          </a:p>
        </p:txBody>
      </p:sp>
      <p:sp>
        <p:nvSpPr>
          <p:cNvPr id="2832388" name="Rectangle 4">
            <a:extLst>
              <a:ext uri="{FF2B5EF4-FFF2-40B4-BE49-F238E27FC236}">
                <a16:creationId xmlns:a16="http://schemas.microsoft.com/office/drawing/2014/main" id="{502543C0-48B7-4F0C-A72B-64EBF4AC39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908050"/>
            <a:ext cx="8280400" cy="5473700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Για χάρη της πυκνότητας ολοκλήρωσης και της ταχύτητας είναι πιθανόν να χαλαρώσουμε κάποια από ποιοτικά πρότυπα του σχεδιασμού λογικών πυλών</a:t>
            </a:r>
          </a:p>
          <a:p>
            <a:pPr marL="0" indent="180975" eaLnBrk="1" hangingPunct="1"/>
            <a:endParaRPr lang="el-GR" altLang="el-GR" sz="1600"/>
          </a:p>
          <a:p>
            <a:pPr marL="0" indent="180975" eaLnBrk="1" hangingPunct="1"/>
            <a:r>
              <a:rPr lang="el-GR" altLang="el-GR" sz="2000"/>
              <a:t>Στην περίπτωση της </a:t>
            </a:r>
            <a:r>
              <a:rPr lang="en-US" altLang="el-GR" sz="2000"/>
              <a:t>NOR ROM</a:t>
            </a:r>
            <a:r>
              <a:rPr lang="el-GR" altLang="el-GR" sz="2000"/>
              <a:t>, διαπραγμάτευση για εξισορρόπηση των  περιθωρίων θορύβου για χάρη της ταχύτητας </a:t>
            </a:r>
          </a:p>
          <a:p>
            <a:pPr marL="0" indent="180975" eaLnBrk="1" hangingPunct="1"/>
            <a:r>
              <a:rPr lang="el-GR" altLang="el-GR" sz="2000"/>
              <a:t>Θέτοντας την </a:t>
            </a:r>
            <a:r>
              <a:rPr lang="en-US" altLang="el-GR" sz="2000" i="1"/>
              <a:t>V</a:t>
            </a:r>
            <a:r>
              <a:rPr lang="en-US" altLang="el-GR" sz="2000" i="1" baseline="-25000"/>
              <a:t>OL</a:t>
            </a:r>
            <a:r>
              <a:rPr lang="el-GR" altLang="el-GR" sz="2000"/>
              <a:t> της γραμμής ψηφίου σε υψηλότερη τάση (π.χ. 1 ως 1.5 </a:t>
            </a:r>
            <a:r>
              <a:rPr lang="en-US" altLang="el-GR" sz="2000"/>
              <a:t>V</a:t>
            </a:r>
            <a:r>
              <a:rPr lang="el-GR" altLang="el-GR" sz="2000"/>
              <a:t> για 2.5 </a:t>
            </a:r>
            <a:r>
              <a:rPr lang="en-US" altLang="el-GR" sz="2000"/>
              <a:t>V</a:t>
            </a:r>
            <a:r>
              <a:rPr lang="el-GR" altLang="el-GR" sz="2000"/>
              <a:t> τάση τροφοδοσίας)</a:t>
            </a:r>
          </a:p>
          <a:p>
            <a:pPr marL="457200" lvl="1" indent="-96838" eaLnBrk="1" hangingPunct="1"/>
            <a:r>
              <a:rPr lang="el-GR" altLang="el-GR" sz="1800"/>
              <a:t>Έτσι, το </a:t>
            </a:r>
            <a:r>
              <a:rPr lang="en-US" altLang="el-GR" sz="1800"/>
              <a:t>pMOS</a:t>
            </a:r>
            <a:r>
              <a:rPr lang="el-GR" altLang="el-GR" sz="1800"/>
              <a:t> στοιχείο μπορεί να έχει μεγαλύτερο πλάτος βελτιώνοντας τη μετάβαση από χαμηλή σε υψηλή στάθμη</a:t>
            </a:r>
          </a:p>
          <a:p>
            <a:pPr marL="0" indent="180975" eaLnBrk="1" hangingPunct="1"/>
            <a:endParaRPr lang="el-GR" altLang="el-GR" sz="1600"/>
          </a:p>
          <a:p>
            <a:pPr marL="0" indent="180975" eaLnBrk="1" hangingPunct="1"/>
            <a:r>
              <a:rPr lang="el-GR" altLang="el-GR" sz="2000" b="1"/>
              <a:t>Μετακινούμενοι από τον πυρήνα της μνήμης στον εξωτερικό κόσμο απαιτείται αποκατάσταση της πλήρους ταλάντευσης της τάσης</a:t>
            </a:r>
          </a:p>
          <a:p>
            <a:pPr marL="457200" lvl="1" indent="-96838" eaLnBrk="1" hangingPunct="1"/>
            <a:r>
              <a:rPr lang="el-GR" altLang="el-GR" sz="1800"/>
              <a:t>Επιτυγχάνεται από τις περιφερειακές μονάδες (ενισχυτής αίσθησης)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3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531DF64E-6AD1-4926-B475-3F0B95BFC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ABFCD62B-D3E8-4493-A964-E46A0E267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D28D35-055B-4AD9-87B3-A11A54146F6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2">
            <a:extLst>
              <a:ext uri="{FF2B5EF4-FFF2-40B4-BE49-F238E27FC236}">
                <a16:creationId xmlns:a16="http://schemas.microsoft.com/office/drawing/2014/main" id="{56B9D79E-327E-46BA-A53A-F7A3E6557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Οργάνωση τύπου </a:t>
            </a:r>
            <a:r>
              <a:rPr lang="en-US" altLang="el-GR"/>
              <a:t>NAND</a:t>
            </a:r>
            <a:endParaRPr lang="el-GR" altLang="el-GR"/>
          </a:p>
        </p:txBody>
      </p:sp>
      <p:sp>
        <p:nvSpPr>
          <p:cNvPr id="2848771" name="Rectangle 3">
            <a:extLst>
              <a:ext uri="{FF2B5EF4-FFF2-40B4-BE49-F238E27FC236}">
                <a16:creationId xmlns:a16="http://schemas.microsoft.com/office/drawing/2014/main" id="{94BE8651-8321-40A8-BF8E-DCF7673325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535488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Τα τρανζίστορ συνδέονται σε σειρά –</a:t>
            </a:r>
            <a:r>
              <a:rPr lang="en-US" altLang="el-GR" sz="1800" dirty="0"/>
              <a:t> </a:t>
            </a:r>
            <a:r>
              <a:rPr lang="el-GR" altLang="el-GR" sz="1800" dirty="0"/>
              <a:t>δομή τύπου </a:t>
            </a:r>
            <a:r>
              <a:rPr lang="en-US" altLang="el-GR" sz="1800" dirty="0" err="1"/>
              <a:t>NAND</a:t>
            </a:r>
            <a:endParaRPr lang="el-GR" altLang="el-GR" sz="1800" dirty="0"/>
          </a:p>
          <a:p>
            <a:pPr marL="0" indent="180975" eaLnBrk="1" hangingPunct="1">
              <a:lnSpc>
                <a:spcPct val="90000"/>
              </a:lnSpc>
            </a:pPr>
            <a:endParaRPr lang="en-US" altLang="el-GR" sz="9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Οι γραμμές </a:t>
            </a:r>
            <a:r>
              <a:rPr lang="en-US" altLang="el-GR" sz="1800" dirty="0" err="1"/>
              <a:t>bitline</a:t>
            </a:r>
            <a:r>
              <a:rPr lang="en-US" altLang="el-GR" sz="1800" dirty="0"/>
              <a:t> </a:t>
            </a:r>
            <a:r>
              <a:rPr lang="el-GR" altLang="el-GR" sz="1800" dirty="0" err="1"/>
              <a:t>προφορτίζονται</a:t>
            </a:r>
            <a:r>
              <a:rPr lang="el-GR" altLang="el-GR" sz="1800" dirty="0"/>
              <a:t> σε χαμηλή στάθμη, Υ = 0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9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b="1" dirty="0"/>
              <a:t>Μόνο η ενεργοποιημένη γραμμή </a:t>
            </a:r>
            <a:r>
              <a:rPr lang="en-US" altLang="el-GR" sz="1800" b="1" dirty="0" err="1"/>
              <a:t>wordline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του </a:t>
            </a:r>
            <a:r>
              <a:rPr lang="en-GB" altLang="el-GR" sz="1800" b="1" dirty="0"/>
              <a:t>DEC </a:t>
            </a:r>
            <a:r>
              <a:rPr lang="el-GR" altLang="el-GR" sz="1800" b="1" dirty="0"/>
              <a:t>οδηγείται σε χαμηλή στάθμη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9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Τα </a:t>
            </a:r>
            <a:r>
              <a:rPr lang="en-US" altLang="el-GR" sz="1800" dirty="0" err="1"/>
              <a:t>nMOS</a:t>
            </a:r>
            <a:r>
              <a:rPr lang="en-US" altLang="el-GR" sz="1800" dirty="0"/>
              <a:t> </a:t>
            </a:r>
            <a:r>
              <a:rPr lang="el-GR" altLang="el-GR" sz="1800" b="1" dirty="0"/>
              <a:t>τρανζίστορ</a:t>
            </a:r>
            <a:r>
              <a:rPr lang="el-GR" altLang="el-GR" sz="1800" dirty="0"/>
              <a:t> στην </a:t>
            </a:r>
            <a:r>
              <a:rPr lang="el-GR" altLang="el-GR" sz="1800" b="1" dirty="0"/>
              <a:t>επιλεγμένη</a:t>
            </a:r>
            <a:r>
              <a:rPr lang="el-GR" altLang="el-GR" sz="1800" dirty="0"/>
              <a:t>  γραμμή είναι </a:t>
            </a:r>
            <a:r>
              <a:rPr lang="en-GB" altLang="el-GR" sz="1800" b="1" dirty="0"/>
              <a:t>OFF</a:t>
            </a:r>
            <a:r>
              <a:rPr lang="en-GB" altLang="el-GR" sz="1800" dirty="0"/>
              <a:t>, </a:t>
            </a:r>
            <a:r>
              <a:rPr lang="el-GR" altLang="el-GR" sz="1800" dirty="0"/>
              <a:t>ενώ στις </a:t>
            </a:r>
            <a:r>
              <a:rPr lang="el-GR" altLang="el-GR" sz="1800" b="1" dirty="0"/>
              <a:t>μη</a:t>
            </a:r>
            <a:r>
              <a:rPr lang="el-GR" altLang="el-GR" sz="1800" dirty="0"/>
              <a:t> </a:t>
            </a:r>
            <a:r>
              <a:rPr lang="el-GR" altLang="el-GR" sz="1800" b="1" dirty="0"/>
              <a:t>επιλεγμένες</a:t>
            </a:r>
            <a:r>
              <a:rPr lang="el-GR" altLang="el-GR" sz="1800" dirty="0"/>
              <a:t> γραμμές είναι </a:t>
            </a:r>
            <a:r>
              <a:rPr lang="el-GR" altLang="el-GR" sz="1800" b="1" dirty="0"/>
              <a:t>ΟΝ</a:t>
            </a:r>
            <a:endParaRPr lang="en-US" altLang="el-GR" sz="1800" b="1" dirty="0"/>
          </a:p>
          <a:p>
            <a:pPr marL="0" indent="180975" eaLnBrk="1" hangingPunct="1">
              <a:lnSpc>
                <a:spcPct val="90000"/>
              </a:lnSpc>
            </a:pPr>
            <a:endParaRPr lang="en-US" altLang="el-GR" sz="9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Σε κάθε έξοδο, </a:t>
            </a:r>
            <a:r>
              <a:rPr lang="el-GR" altLang="el-GR" sz="1800" dirty="0">
                <a:solidFill>
                  <a:srgbClr val="990033"/>
                </a:solidFill>
              </a:rPr>
              <a:t>αν υπάρχει τρανζίστορ που να οδηγείται  από τον </a:t>
            </a:r>
            <a:r>
              <a:rPr lang="en-GB" altLang="el-GR" sz="1800" dirty="0">
                <a:solidFill>
                  <a:srgbClr val="990033"/>
                </a:solidFill>
              </a:rPr>
              <a:t>DEC, </a:t>
            </a:r>
            <a:r>
              <a:rPr lang="el-GR" altLang="el-GR" sz="1800" dirty="0">
                <a:solidFill>
                  <a:srgbClr val="990033"/>
                </a:solidFill>
              </a:rPr>
              <a:t>η γραμμή </a:t>
            </a:r>
            <a:r>
              <a:rPr lang="el-GR" altLang="el-GR" sz="1800" dirty="0" err="1">
                <a:solidFill>
                  <a:srgbClr val="990033"/>
                </a:solidFill>
              </a:rPr>
              <a:t>bit</a:t>
            </a:r>
            <a:r>
              <a:rPr lang="el-GR" altLang="el-GR" sz="1800" dirty="0">
                <a:solidFill>
                  <a:srgbClr val="990033"/>
                </a:solidFill>
              </a:rPr>
              <a:t> θα μείνει στην τιμή </a:t>
            </a:r>
            <a:r>
              <a:rPr lang="en-US" altLang="el-GR" sz="1800" dirty="0">
                <a:solidFill>
                  <a:srgbClr val="990033"/>
                </a:solidFill>
              </a:rPr>
              <a:t>“0”</a:t>
            </a:r>
            <a:r>
              <a:rPr lang="el-GR" altLang="el-GR" sz="1800" dirty="0"/>
              <a:t>, (Υ</a:t>
            </a:r>
            <a:r>
              <a:rPr lang="el-GR" altLang="el-GR" sz="1800" baseline="-25000" dirty="0"/>
              <a:t>5 </a:t>
            </a:r>
            <a:r>
              <a:rPr lang="el-GR" altLang="el-GR" sz="1800" dirty="0"/>
              <a:t>= Υ</a:t>
            </a:r>
            <a:r>
              <a:rPr lang="el-GR" altLang="el-GR" sz="1800" baseline="-25000" dirty="0"/>
              <a:t>3 </a:t>
            </a:r>
            <a:r>
              <a:rPr lang="el-GR" altLang="el-GR" sz="1800" dirty="0"/>
              <a:t>= Υ</a:t>
            </a:r>
            <a:r>
              <a:rPr lang="el-GR" altLang="el-GR" sz="1800" baseline="-25000" dirty="0"/>
              <a:t>1 </a:t>
            </a:r>
            <a:r>
              <a:rPr lang="el-GR" altLang="el-GR" sz="1800" dirty="0"/>
              <a:t>= 0)</a:t>
            </a:r>
            <a:endParaRPr lang="en-US" altLang="el-GR" sz="1800" dirty="0"/>
          </a:p>
          <a:p>
            <a:pPr marL="0" indent="180975" eaLnBrk="1" hangingPunct="1">
              <a:lnSpc>
                <a:spcPct val="90000"/>
              </a:lnSpc>
            </a:pPr>
            <a:endParaRPr lang="en-US" altLang="el-GR" sz="9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>
                <a:solidFill>
                  <a:srgbClr val="990033"/>
                </a:solidFill>
              </a:rPr>
              <a:t>Εάν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δεν υπάρχει τρανζίστορ, η γραμμή </a:t>
            </a:r>
            <a:r>
              <a:rPr lang="el-GR" altLang="el-GR" sz="1800" dirty="0" err="1">
                <a:solidFill>
                  <a:srgbClr val="990033"/>
                </a:solidFill>
              </a:rPr>
              <a:t>bit</a:t>
            </a:r>
            <a:r>
              <a:rPr lang="el-GR" altLang="el-GR" sz="1800" dirty="0">
                <a:solidFill>
                  <a:srgbClr val="990033"/>
                </a:solidFill>
              </a:rPr>
              <a:t> θα πάρει την τιμή </a:t>
            </a:r>
            <a:r>
              <a:rPr lang="en-US" altLang="el-GR" sz="1800" dirty="0">
                <a:solidFill>
                  <a:srgbClr val="990033"/>
                </a:solidFill>
              </a:rPr>
              <a:t>“1”</a:t>
            </a:r>
            <a:r>
              <a:rPr lang="el-GR" altLang="el-GR" sz="1800" dirty="0"/>
              <a:t>, (Υ</a:t>
            </a:r>
            <a:r>
              <a:rPr lang="el-GR" altLang="el-GR" sz="1800" baseline="-25000" dirty="0"/>
              <a:t>4 </a:t>
            </a:r>
            <a:r>
              <a:rPr lang="el-GR" altLang="el-GR" sz="1800" dirty="0"/>
              <a:t>= Υ</a:t>
            </a:r>
            <a:r>
              <a:rPr lang="el-GR" altLang="el-GR" sz="1800" baseline="-25000" dirty="0"/>
              <a:t>0 </a:t>
            </a:r>
            <a:r>
              <a:rPr lang="el-GR" altLang="el-GR" sz="1800" dirty="0"/>
              <a:t>= 1)</a:t>
            </a:r>
          </a:p>
        </p:txBody>
      </p:sp>
      <p:pic>
        <p:nvPicPr>
          <p:cNvPr id="2848774" name="Picture 6">
            <a:extLst>
              <a:ext uri="{FF2B5EF4-FFF2-40B4-BE49-F238E27FC236}">
                <a16:creationId xmlns:a16="http://schemas.microsoft.com/office/drawing/2014/main" id="{BDE7F89D-22BC-478B-A594-A85EC6E73F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00213"/>
            <a:ext cx="4064000" cy="2774950"/>
          </a:xfrm>
          <a:noFill/>
        </p:spPr>
      </p:pic>
      <p:sp>
        <p:nvSpPr>
          <p:cNvPr id="2848775" name="Oval 7">
            <a:extLst>
              <a:ext uri="{FF2B5EF4-FFF2-40B4-BE49-F238E27FC236}">
                <a16:creationId xmlns:a16="http://schemas.microsoft.com/office/drawing/2014/main" id="{8D28E357-884C-44A7-A95E-73541160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700213"/>
            <a:ext cx="576262" cy="1152525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grpSp>
        <p:nvGrpSpPr>
          <p:cNvPr id="2848779" name="Group 11">
            <a:extLst>
              <a:ext uri="{FF2B5EF4-FFF2-40B4-BE49-F238E27FC236}">
                <a16:creationId xmlns:a16="http://schemas.microsoft.com/office/drawing/2014/main" id="{D8F32B29-26E6-437D-875D-F21AE09C7A53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3213100"/>
            <a:ext cx="287338" cy="936625"/>
            <a:chOff x="4468" y="2024"/>
            <a:chExt cx="181" cy="590"/>
          </a:xfrm>
        </p:grpSpPr>
        <p:sp>
          <p:nvSpPr>
            <p:cNvPr id="31754" name="Oval 9">
              <a:extLst>
                <a:ext uri="{FF2B5EF4-FFF2-40B4-BE49-F238E27FC236}">
                  <a16:creationId xmlns:a16="http://schemas.microsoft.com/office/drawing/2014/main" id="{CDD08E14-FAF6-4BB7-9D8F-7D34AE806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24"/>
              <a:ext cx="181" cy="227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1755" name="Oval 10">
              <a:extLst>
                <a:ext uri="{FF2B5EF4-FFF2-40B4-BE49-F238E27FC236}">
                  <a16:creationId xmlns:a16="http://schemas.microsoft.com/office/drawing/2014/main" id="{6A1E85F5-071F-46E3-B947-72572007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432"/>
              <a:ext cx="181" cy="182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sp>
        <p:nvSpPr>
          <p:cNvPr id="20490" name="Oval 8">
            <a:extLst>
              <a:ext uri="{FF2B5EF4-FFF2-40B4-BE49-F238E27FC236}">
                <a16:creationId xmlns:a16="http://schemas.microsoft.com/office/drawing/2014/main" id="{533B428C-9FEA-4D3B-ABCD-50719C0C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2924175"/>
            <a:ext cx="287337" cy="288925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8771" grpId="0" build="p"/>
      <p:bldP spid="2848775" grpId="0" animBg="1"/>
      <p:bldP spid="204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15DD0A17-D77F-41EB-9554-2729609EC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CA5FDDEB-45BA-4A0A-8763-A2538F000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8CEBBF-5177-4E5C-B3BB-0401EF44EC2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AutoShape 4">
            <a:extLst>
              <a:ext uri="{FF2B5EF4-FFF2-40B4-BE49-F238E27FC236}">
                <a16:creationId xmlns:a16="http://schemas.microsoft.com/office/drawing/2014/main" id="{6DA6BAE0-52D3-4819-BA80-17C8ACEF4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NAND ROM Layout</a:t>
            </a:r>
            <a:endParaRPr lang="el-GR" altLang="el-GR"/>
          </a:p>
        </p:txBody>
      </p:sp>
      <p:sp>
        <p:nvSpPr>
          <p:cNvPr id="2851846" name="Rectangle 6">
            <a:extLst>
              <a:ext uri="{FF2B5EF4-FFF2-40B4-BE49-F238E27FC236}">
                <a16:creationId xmlns:a16="http://schemas.microsoft.com/office/drawing/2014/main" id="{F2AF0211-AE95-450F-A13B-8766D6B4E5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933825"/>
            <a:ext cx="8280400" cy="2447925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Το βασικό κύτταρο αποτελείται μόνο από ένα τρανζίστορ (ή δεν έχει τρανζίστορ)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Δε χρειάζεται σύνδεση με την τάση τροφοδοσίας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>
                <a:solidFill>
                  <a:srgbClr val="800000"/>
                </a:solidFill>
              </a:rPr>
              <a:t>Τα παραπάνω μειώνουν σημαντικά το μέγεθος κυττάρων</a:t>
            </a:r>
            <a:endParaRPr lang="en-US" altLang="el-GR" sz="1800">
              <a:solidFill>
                <a:srgbClr val="8000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>
              <a:solidFill>
                <a:srgbClr val="8000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Ένα μειονέκτημα της NAND ROM είναι ότι η </a:t>
            </a:r>
            <a:r>
              <a:rPr lang="el-GR" altLang="el-GR" sz="1800">
                <a:solidFill>
                  <a:srgbClr val="800000"/>
                </a:solidFill>
              </a:rPr>
              <a:t>καθυστέρηση αυξάνει με το πλήθος των εν σειρά συνδεδεμένων τρανζίστορ</a:t>
            </a:r>
          </a:p>
        </p:txBody>
      </p:sp>
      <p:pic>
        <p:nvPicPr>
          <p:cNvPr id="2851847" name="Picture 7">
            <a:extLst>
              <a:ext uri="{FF2B5EF4-FFF2-40B4-BE49-F238E27FC236}">
                <a16:creationId xmlns:a16="http://schemas.microsoft.com/office/drawing/2014/main" id="{DE6904C9-1471-47F6-BD77-14FEE67B5E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765175"/>
            <a:ext cx="5530850" cy="2554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8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518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1846" grpId="0" build="p"/>
      <p:bldP spid="28518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F98910AD-0B78-4A98-BA52-FB1D3A255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E6531A59-E021-4D38-A7CA-E72BEFB59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62BCB7-2654-4482-8FA1-7561FFAB89C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3">
            <a:extLst>
              <a:ext uri="{FF2B5EF4-FFF2-40B4-BE49-F238E27FC236}">
                <a16:creationId xmlns:a16="http://schemas.microsoft.com/office/drawing/2014/main" id="{EE5C0931-4F55-410D-890C-805A6993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Μη-πτητικές Μνήμες Τρανζίστορ Επιπλέουσας Πύλης</a:t>
            </a:r>
            <a:r>
              <a:rPr lang="en-US" altLang="el-GR" sz="2000"/>
              <a:t> (FAMOS)</a:t>
            </a:r>
            <a:r>
              <a:rPr lang="el-GR" altLang="el-GR" sz="2000"/>
              <a:t> (1/3)</a:t>
            </a:r>
            <a:endParaRPr lang="en-US" altLang="el-GR" sz="2000">
              <a:solidFill>
                <a:schemeClr val="tx1"/>
              </a:solidFill>
            </a:endParaRPr>
          </a:p>
        </p:txBody>
      </p:sp>
      <p:graphicFrame>
        <p:nvGraphicFramePr>
          <p:cNvPr id="33797" name="Object 48">
            <a:extLst>
              <a:ext uri="{FF2B5EF4-FFF2-40B4-BE49-F238E27FC236}">
                <a16:creationId xmlns:a16="http://schemas.microsoft.com/office/drawing/2014/main" id="{8668F8D1-7E04-41EE-A7B0-EC1A16F0CBE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916113"/>
          <a:ext cx="5545137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27371" imgH="2953512" progId="Visio.Drawing.11">
                  <p:embed/>
                </p:oleObj>
              </mc:Choice>
              <mc:Fallback>
                <p:oleObj name="Visio" r:id="rId2" imgW="5027371" imgH="2953512" progId="Visio.Drawing.11">
                  <p:embed/>
                  <p:pic>
                    <p:nvPicPr>
                      <p:cNvPr id="33797" name="Object 48">
                        <a:extLst>
                          <a:ext uri="{FF2B5EF4-FFF2-40B4-BE49-F238E27FC236}">
                            <a16:creationId xmlns:a16="http://schemas.microsoft.com/office/drawing/2014/main" id="{8668F8D1-7E04-41EE-A7B0-EC1A16F0C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5545137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49">
            <a:extLst>
              <a:ext uri="{FF2B5EF4-FFF2-40B4-BE49-F238E27FC236}">
                <a16:creationId xmlns:a16="http://schemas.microsoft.com/office/drawing/2014/main" id="{5696CB36-9002-406D-A1B5-E004EF9A31B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500813" y="2133600"/>
          <a:ext cx="215265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103120" imgH="2877160" progId="Visio.Drawing.11">
                  <p:embed/>
                </p:oleObj>
              </mc:Choice>
              <mc:Fallback>
                <p:oleObj name="Visio" r:id="rId4" imgW="2103120" imgH="2877160" progId="Visio.Drawing.11">
                  <p:embed/>
                  <p:pic>
                    <p:nvPicPr>
                      <p:cNvPr id="33798" name="Object 49">
                        <a:extLst>
                          <a:ext uri="{FF2B5EF4-FFF2-40B4-BE49-F238E27FC236}">
                            <a16:creationId xmlns:a16="http://schemas.microsoft.com/office/drawing/2014/main" id="{5696CB36-9002-406D-A1B5-E004EF9A3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2133600"/>
                        <a:ext cx="2152650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2D20285A-CB1F-481E-8AD1-E7A74F48E7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AB897F0F-BAF8-46F3-A2EF-49408F667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C68F0A-4087-4587-B306-3DDE4C47672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AutoShape 2">
            <a:extLst>
              <a:ext uri="{FF2B5EF4-FFF2-40B4-BE49-F238E27FC236}">
                <a16:creationId xmlns:a16="http://schemas.microsoft.com/office/drawing/2014/main" id="{C440AC0F-AFBF-40D3-BEDB-445C7B25C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Μη-πτητικές Μνήμες Τρανζίστορ Επιπλέουσας Πύλης</a:t>
            </a:r>
            <a:r>
              <a:rPr lang="en-US" altLang="el-GR" sz="2000"/>
              <a:t> (FAMOS)</a:t>
            </a:r>
            <a:r>
              <a:rPr lang="el-GR" altLang="el-GR" sz="2000"/>
              <a:t> (2/3)</a:t>
            </a:r>
            <a:endParaRPr lang="en-US" altLang="el-GR" sz="2000"/>
          </a:p>
        </p:txBody>
      </p:sp>
      <p:graphicFrame>
        <p:nvGraphicFramePr>
          <p:cNvPr id="2868227" name="Object 3">
            <a:extLst>
              <a:ext uri="{FF2B5EF4-FFF2-40B4-BE49-F238E27FC236}">
                <a16:creationId xmlns:a16="http://schemas.microsoft.com/office/drawing/2014/main" id="{828DBB50-D8FD-41E5-9A66-0E1452B25A1C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829093"/>
              </p:ext>
            </p:extLst>
          </p:nvPr>
        </p:nvGraphicFramePr>
        <p:xfrm>
          <a:off x="2921000" y="549275"/>
          <a:ext cx="3735388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45585" imgH="2971800" progId="Visio.Drawing.11">
                  <p:embed/>
                </p:oleObj>
              </mc:Choice>
              <mc:Fallback>
                <p:oleObj name="Visio" r:id="rId2" imgW="5045585" imgH="2971800" progId="Visio.Drawing.11">
                  <p:embed/>
                  <p:pic>
                    <p:nvPicPr>
                      <p:cNvPr id="2868227" name="Object 3">
                        <a:extLst>
                          <a:ext uri="{FF2B5EF4-FFF2-40B4-BE49-F238E27FC236}">
                            <a16:creationId xmlns:a16="http://schemas.microsoft.com/office/drawing/2014/main" id="{828DBB50-D8FD-41E5-9A66-0E1452B25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49275"/>
                        <a:ext cx="3735388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30" name="Rectangle 6">
            <a:extLst>
              <a:ext uri="{FF2B5EF4-FFF2-40B4-BE49-F238E27FC236}">
                <a16:creationId xmlns:a16="http://schemas.microsoft.com/office/drawing/2014/main" id="{A0D3AA35-A793-49E1-B3A0-6B0DB55CB3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997200"/>
            <a:ext cx="8496300" cy="3384550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dirty="0"/>
              <a:t>Παρόμοια δομή με  ένα κλασικό </a:t>
            </a:r>
            <a:r>
              <a:rPr lang="el-GR" altLang="el-GR" dirty="0" err="1"/>
              <a:t>MOS</a:t>
            </a:r>
            <a:r>
              <a:rPr lang="el-GR" altLang="el-GR" dirty="0"/>
              <a:t> στοιχείο αλλά με </a:t>
            </a:r>
            <a:r>
              <a:rPr lang="el-GR" altLang="el-GR" b="1" dirty="0"/>
              <a:t>εισαγωγή μιας επιπλέον στρώσης </a:t>
            </a:r>
            <a:r>
              <a:rPr lang="en-GB" altLang="el-GR" b="1" dirty="0"/>
              <a:t> </a:t>
            </a:r>
            <a:r>
              <a:rPr lang="el-GR" altLang="el-GR" b="1" dirty="0" err="1"/>
              <a:t>πολυπυρίτιου</a:t>
            </a:r>
            <a:r>
              <a:rPr lang="el-GR" altLang="el-GR" b="1" dirty="0"/>
              <a:t> μεταξύ της πύλης και του καναλιού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b="1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dirty="0"/>
              <a:t>Αυτή η στρώση δεν συνδέεται πουθενά και καλείται </a:t>
            </a:r>
            <a:r>
              <a:rPr lang="el-GR" altLang="el-GR" b="1" dirty="0">
                <a:solidFill>
                  <a:srgbClr val="800000"/>
                </a:solidFill>
              </a:rPr>
              <a:t>επιπλέουσα πύλη </a:t>
            </a:r>
            <a:r>
              <a:rPr lang="el-GR" altLang="el-GR" dirty="0"/>
              <a:t>(</a:t>
            </a:r>
            <a:r>
              <a:rPr lang="en-US" altLang="el-GR" b="1" dirty="0">
                <a:solidFill>
                  <a:srgbClr val="800000"/>
                </a:solidFill>
              </a:rPr>
              <a:t>floating</a:t>
            </a:r>
            <a:r>
              <a:rPr lang="en-US" altLang="el-GR" dirty="0">
                <a:solidFill>
                  <a:srgbClr val="800000"/>
                </a:solidFill>
              </a:rPr>
              <a:t> </a:t>
            </a:r>
            <a:r>
              <a:rPr lang="en-US" altLang="el-GR" b="1" dirty="0">
                <a:solidFill>
                  <a:srgbClr val="800000"/>
                </a:solidFill>
              </a:rPr>
              <a:t>gate</a:t>
            </a:r>
            <a:r>
              <a:rPr lang="en-US" altLang="el-GR" dirty="0"/>
              <a:t>)</a:t>
            </a:r>
            <a:endParaRPr lang="el-GR" altLang="el-GR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dirty="0"/>
              <a:t>Διπλασιασμός πάχους του</a:t>
            </a:r>
            <a:r>
              <a:rPr lang="el-GR" altLang="el-GR" i="1" dirty="0"/>
              <a:t> </a:t>
            </a:r>
            <a:r>
              <a:rPr lang="el-GR" altLang="el-GR" dirty="0"/>
              <a:t>οξειδίου της πύλης </a:t>
            </a:r>
            <a:r>
              <a:rPr lang="en-US" altLang="el-GR" i="1" dirty="0"/>
              <a:t>tox</a:t>
            </a:r>
            <a:r>
              <a:rPr lang="el-GR" altLang="el-GR" i="1" dirty="0"/>
              <a:t> =&gt; </a:t>
            </a:r>
            <a:r>
              <a:rPr lang="el-GR" altLang="el-GR" dirty="0">
                <a:solidFill>
                  <a:srgbClr val="990033"/>
                </a:solidFill>
              </a:rPr>
              <a:t>στοιχείο με μεγαλύτερη τάση κατωφλίου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dirty="0"/>
              <a:t>Αν εξαιρεθούν τα παραπάνω, λειτουργεί ως ένα κανονικό τρανζίστορ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27" grpId="0" build="p"/>
      <p:bldP spid="286823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2">
            <a:extLst>
              <a:ext uri="{FF2B5EF4-FFF2-40B4-BE49-F238E27FC236}">
                <a16:creationId xmlns:a16="http://schemas.microsoft.com/office/drawing/2014/main" id="{46E2C451-76BE-431F-9FE9-A54FE9734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Μη-πτητικές Μνήμες Τρανζίστορ Επιπλέουσας Πύλης</a:t>
            </a:r>
            <a:r>
              <a:rPr lang="en-US" altLang="el-GR" sz="2000"/>
              <a:t> (FAMOS)</a:t>
            </a:r>
            <a:r>
              <a:rPr lang="el-GR" altLang="el-GR" sz="2000"/>
              <a:t> (3/3)</a:t>
            </a:r>
            <a:endParaRPr lang="en-US" altLang="el-GR" sz="2000"/>
          </a:p>
        </p:txBody>
      </p:sp>
      <p:sp>
        <p:nvSpPr>
          <p:cNvPr id="2870276" name="Rectangle 4">
            <a:extLst>
              <a:ext uri="{FF2B5EF4-FFF2-40B4-BE49-F238E27FC236}">
                <a16:creationId xmlns:a16="http://schemas.microsoft.com/office/drawing/2014/main" id="{8A285E95-1468-4377-96B0-8F7E08EA98C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2996952"/>
            <a:ext cx="8280400" cy="3089523"/>
          </a:xfrm>
        </p:spPr>
        <p:txBody>
          <a:bodyPr/>
          <a:lstStyle/>
          <a:p>
            <a:pPr marL="182563" indent="-182563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/>
              <a:t>Τα ηλεκτρόνια αποκτούν επαρκή ενέργεια </a:t>
            </a:r>
            <a:r>
              <a:rPr lang="en-US" altLang="el-GR" dirty="0"/>
              <a:t>(</a:t>
            </a:r>
            <a:r>
              <a:rPr lang="el-GR" altLang="el-GR" dirty="0"/>
              <a:t>ηλεκτρόνια </a:t>
            </a:r>
            <a:r>
              <a:rPr lang="el-GR" altLang="el-GR" b="1" dirty="0">
                <a:solidFill>
                  <a:srgbClr val="990033"/>
                </a:solidFill>
              </a:rPr>
              <a:t>υψηλής κινητικότητας</a:t>
            </a:r>
            <a:r>
              <a:rPr lang="en-US" altLang="el-GR" b="1" dirty="0">
                <a:solidFill>
                  <a:srgbClr val="990033"/>
                </a:solidFill>
              </a:rPr>
              <a:t> – hot electrons</a:t>
            </a:r>
            <a:r>
              <a:rPr lang="el-GR" altLang="el-GR" dirty="0"/>
              <a:t>), διαβαίνουν μέσα από το μονωτή και παγιδεύονται στην επιπλέουσα πύλη</a:t>
            </a:r>
          </a:p>
          <a:p>
            <a:pPr marL="53975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l-GR" dirty="0"/>
              <a:t> </a:t>
            </a:r>
            <a:r>
              <a:rPr lang="el-GR" altLang="el-GR" dirty="0"/>
              <a:t>Μπορεί να εμφανιστεί σε οξείδιο πάχους ως και 100</a:t>
            </a:r>
            <a:r>
              <a:rPr lang="en-US" altLang="el-GR" dirty="0"/>
              <a:t>nm</a:t>
            </a:r>
            <a:r>
              <a:rPr lang="el-GR" altLang="el-GR" dirty="0"/>
              <a:t> – καθιστά εύκολη την κατασκευή</a:t>
            </a:r>
            <a:endParaRPr lang="en-US" altLang="el-GR" dirty="0"/>
          </a:p>
          <a:p>
            <a:pPr marL="182563" indent="-182563">
              <a:spcBef>
                <a:spcPct val="0"/>
              </a:spcBef>
              <a:spcAft>
                <a:spcPct val="0"/>
              </a:spcAft>
              <a:defRPr/>
            </a:pPr>
            <a:endParaRPr lang="el-GR" altLang="el-GR" dirty="0"/>
          </a:p>
          <a:p>
            <a:pPr marL="182563" indent="-182563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/>
              <a:t>Το τρανζίστορ επιπλέουσας πύλης καλείται συχνά ως </a:t>
            </a:r>
            <a:r>
              <a:rPr lang="el-GR" altLang="el-GR" b="1" dirty="0">
                <a:solidFill>
                  <a:srgbClr val="990033"/>
                </a:solidFill>
              </a:rPr>
              <a:t>επιπλέουσας πύλης με έγχυση χιονοστιβάδας</a:t>
            </a:r>
            <a:r>
              <a:rPr lang="el-GR" altLang="el-GR" dirty="0"/>
              <a:t> </a:t>
            </a:r>
            <a:r>
              <a:rPr lang="en-US" altLang="el-GR" dirty="0"/>
              <a:t>MOS</a:t>
            </a:r>
            <a:r>
              <a:rPr lang="el-GR" altLang="el-GR" dirty="0"/>
              <a:t> (</a:t>
            </a:r>
            <a:r>
              <a:rPr lang="en-US" altLang="el-GR" b="1" dirty="0">
                <a:solidFill>
                  <a:srgbClr val="990033"/>
                </a:solidFill>
              </a:rPr>
              <a:t>Floating Gate Avalanche</a:t>
            </a:r>
            <a:r>
              <a:rPr lang="el-GR" altLang="el-GR" b="1" dirty="0">
                <a:solidFill>
                  <a:srgbClr val="990033"/>
                </a:solidFill>
              </a:rPr>
              <a:t>-</a:t>
            </a:r>
            <a:r>
              <a:rPr lang="en-US" altLang="el-GR" b="1" dirty="0">
                <a:solidFill>
                  <a:srgbClr val="990033"/>
                </a:solidFill>
              </a:rPr>
              <a:t>Injection</a:t>
            </a:r>
            <a:r>
              <a:rPr lang="el-GR" altLang="el-GR" dirty="0"/>
              <a:t>)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4D56C567-2592-414F-AEB6-C18CCCA22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A3CED532-8F5E-4031-A25D-67DA226F5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2F9DB4-52C6-4AD4-BA39-2F0E527A927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2EF8D-6080-E88B-273C-016A5FD384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2246" y="769145"/>
            <a:ext cx="5040362" cy="1939776"/>
          </a:xfrm>
        </p:spPr>
        <p:txBody>
          <a:bodyPr/>
          <a:lstStyle/>
          <a:p>
            <a:pPr marL="0" indent="182563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b="1" dirty="0"/>
              <a:t>Η τάση κατωφλίου του είναι </a:t>
            </a:r>
            <a:r>
              <a:rPr lang="el-GR" altLang="el-GR" b="1" dirty="0">
                <a:solidFill>
                  <a:srgbClr val="990033"/>
                </a:solidFill>
              </a:rPr>
              <a:t>προγραμματιζόμενη</a:t>
            </a:r>
            <a:r>
              <a:rPr lang="el-GR" altLang="el-GR" b="1" dirty="0"/>
              <a:t> </a:t>
            </a:r>
          </a:p>
          <a:p>
            <a:pPr marL="176213" lvl="1" indent="-176213">
              <a:lnSpc>
                <a:spcPct val="100000"/>
              </a:lnSpc>
              <a:spcBef>
                <a:spcPct val="0"/>
              </a:spcBef>
              <a:defRPr/>
            </a:pPr>
            <a:r>
              <a:rPr lang="el-GR" altLang="el-GR" dirty="0"/>
              <a:t>Εφαρμογή υψηλής τάσης (αρκετά μεγαλύτερη από </a:t>
            </a:r>
            <a:r>
              <a:rPr lang="en-US" altLang="el-GR" dirty="0" err="1"/>
              <a:t>V</a:t>
            </a:r>
            <a:r>
              <a:rPr lang="en-US" altLang="el-GR" baseline="-25000" dirty="0" err="1"/>
              <a:t>dd</a:t>
            </a:r>
            <a:r>
              <a:rPr lang="el-GR" altLang="el-GR" dirty="0"/>
              <a:t>) μεταξύ πηγής και πύλης </a:t>
            </a:r>
            <a:r>
              <a:rPr lang="en-US" altLang="el-GR" dirty="0"/>
              <a:t>=&gt;</a:t>
            </a:r>
            <a:r>
              <a:rPr lang="el-GR" altLang="el-GR" dirty="0"/>
              <a:t> μεγάλο ηλεκτρικό πεδίο </a:t>
            </a:r>
            <a:r>
              <a:rPr lang="en-US" altLang="el-GR" dirty="0"/>
              <a:t>=&gt;</a:t>
            </a:r>
            <a:r>
              <a:rPr lang="el-GR" altLang="el-GR" dirty="0"/>
              <a:t> έγχυση φορτίων με μορφή χιονοστιβάδας</a:t>
            </a:r>
            <a:endParaRPr lang="en-US" altLang="el-GR" dirty="0"/>
          </a:p>
          <a:p>
            <a:endParaRPr lang="en-US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6A5E6F4-5E5A-324E-7C18-C2799E8205E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4143512"/>
              </p:ext>
            </p:extLst>
          </p:nvPr>
        </p:nvGraphicFramePr>
        <p:xfrm>
          <a:off x="5769366" y="917175"/>
          <a:ext cx="3050784" cy="179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27371" imgH="2953512" progId="Visio.Drawing.11">
                  <p:embed/>
                </p:oleObj>
              </mc:Choice>
              <mc:Fallback>
                <p:oleObj name="Visio" r:id="rId2" imgW="5027371" imgH="2953512" progId="Visio.Drawing.11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6A5E6F4-5E5A-324E-7C18-C2799E820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366" y="917175"/>
                        <a:ext cx="3050784" cy="179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2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76" grpId="0" uiExpand="1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>
            <a:extLst>
              <a:ext uri="{FF2B5EF4-FFF2-40B4-BE49-F238E27FC236}">
                <a16:creationId xmlns:a16="http://schemas.microsoft.com/office/drawing/2014/main" id="{5EFBB7B7-F368-4073-9B71-DB012C5FF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679AEFEA-8F3E-4564-8589-7A16C851E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4E2980-55EC-417C-A695-1790652EF40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AutoShape 2">
            <a:extLst>
              <a:ext uri="{FF2B5EF4-FFF2-40B4-BE49-F238E27FC236}">
                <a16:creationId xmlns:a16="http://schemas.microsoft.com/office/drawing/2014/main" id="{6AD9894D-E760-4EFF-93CA-A39115AC6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08962" cy="376237"/>
          </a:xfrm>
        </p:spPr>
        <p:txBody>
          <a:bodyPr/>
          <a:lstStyle/>
          <a:p>
            <a:pPr eaLnBrk="1" hangingPunct="1"/>
            <a:r>
              <a:rPr lang="el-GR" altLang="el-GR"/>
              <a:t>Προγραμματισμός Τρανζίστορ Επιπλέουσας Πύλης</a:t>
            </a:r>
            <a:endParaRPr lang="en-US" altLang="el-GR">
              <a:solidFill>
                <a:schemeClr val="tx1"/>
              </a:solidFill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1D8C2834-3B12-4064-9781-07E42D91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050" y="3619500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70" name="Freeform 4">
            <a:extLst>
              <a:ext uri="{FF2B5EF4-FFF2-40B4-BE49-F238E27FC236}">
                <a16:creationId xmlns:a16="http://schemas.microsoft.com/office/drawing/2014/main" id="{4128210F-3810-4584-9EA7-E0468DE9A95F}"/>
              </a:ext>
            </a:extLst>
          </p:cNvPr>
          <p:cNvSpPr>
            <a:spLocks/>
          </p:cNvSpPr>
          <p:nvPr/>
        </p:nvSpPr>
        <p:spPr bwMode="auto">
          <a:xfrm>
            <a:off x="8312150" y="35433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16C1E3B4-6920-44BD-86E1-0C01E0CA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3086100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72" name="Rectangle 6">
            <a:extLst>
              <a:ext uri="{FF2B5EF4-FFF2-40B4-BE49-F238E27FC236}">
                <a16:creationId xmlns:a16="http://schemas.microsoft.com/office/drawing/2014/main" id="{79C38438-FB60-4CAC-85A4-D72E6FF1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2679700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73" name="Freeform 7">
            <a:extLst>
              <a:ext uri="{FF2B5EF4-FFF2-40B4-BE49-F238E27FC236}">
                <a16:creationId xmlns:a16="http://schemas.microsoft.com/office/drawing/2014/main" id="{AAB59160-FF05-4F1B-ACE3-3D88394A3B91}"/>
              </a:ext>
            </a:extLst>
          </p:cNvPr>
          <p:cNvSpPr>
            <a:spLocks/>
          </p:cNvSpPr>
          <p:nvPr/>
        </p:nvSpPr>
        <p:spPr bwMode="auto">
          <a:xfrm>
            <a:off x="7475538" y="25908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74" name="Freeform 8">
            <a:extLst>
              <a:ext uri="{FF2B5EF4-FFF2-40B4-BE49-F238E27FC236}">
                <a16:creationId xmlns:a16="http://schemas.microsoft.com/office/drawing/2014/main" id="{9A223600-C96C-4B04-892D-D49A95AC41E9}"/>
              </a:ext>
            </a:extLst>
          </p:cNvPr>
          <p:cNvSpPr>
            <a:spLocks/>
          </p:cNvSpPr>
          <p:nvPr/>
        </p:nvSpPr>
        <p:spPr bwMode="auto">
          <a:xfrm>
            <a:off x="7829550" y="36703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75" name="Rectangle 9">
            <a:extLst>
              <a:ext uri="{FF2B5EF4-FFF2-40B4-BE49-F238E27FC236}">
                <a16:creationId xmlns:a16="http://schemas.microsoft.com/office/drawing/2014/main" id="{4F480139-A20D-490C-97D8-AD737482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3683000"/>
            <a:ext cx="1588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76" name="Freeform 10">
            <a:extLst>
              <a:ext uri="{FF2B5EF4-FFF2-40B4-BE49-F238E27FC236}">
                <a16:creationId xmlns:a16="http://schemas.microsoft.com/office/drawing/2014/main" id="{FBEF5AAA-D450-40EC-98B7-063A6068C95F}"/>
              </a:ext>
            </a:extLst>
          </p:cNvPr>
          <p:cNvSpPr>
            <a:spLocks/>
          </p:cNvSpPr>
          <p:nvPr/>
        </p:nvSpPr>
        <p:spPr bwMode="auto">
          <a:xfrm>
            <a:off x="7626350" y="36703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77" name="Rectangle 11">
            <a:extLst>
              <a:ext uri="{FF2B5EF4-FFF2-40B4-BE49-F238E27FC236}">
                <a16:creationId xmlns:a16="http://schemas.microsoft.com/office/drawing/2014/main" id="{CAD4F1F3-DB48-4F5F-AE9E-E752C6BC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3683000"/>
            <a:ext cx="1588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78" name="Rectangle 12">
            <a:extLst>
              <a:ext uri="{FF2B5EF4-FFF2-40B4-BE49-F238E27FC236}">
                <a16:creationId xmlns:a16="http://schemas.microsoft.com/office/drawing/2014/main" id="{EF651A78-7577-41DA-B5F0-8B370608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3683000"/>
            <a:ext cx="1588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79" name="Freeform 13">
            <a:extLst>
              <a:ext uri="{FF2B5EF4-FFF2-40B4-BE49-F238E27FC236}">
                <a16:creationId xmlns:a16="http://schemas.microsoft.com/office/drawing/2014/main" id="{81D9324B-83BF-4AB2-8D08-7A8E232382CD}"/>
              </a:ext>
            </a:extLst>
          </p:cNvPr>
          <p:cNvSpPr>
            <a:spLocks/>
          </p:cNvSpPr>
          <p:nvPr/>
        </p:nvSpPr>
        <p:spPr bwMode="auto">
          <a:xfrm>
            <a:off x="7437438" y="36703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80" name="Rectangle 14">
            <a:extLst>
              <a:ext uri="{FF2B5EF4-FFF2-40B4-BE49-F238E27FC236}">
                <a16:creationId xmlns:a16="http://schemas.microsoft.com/office/drawing/2014/main" id="{FB22337A-480A-41DD-A60D-47BF821F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3683000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1" name="Rectangle 15">
            <a:extLst>
              <a:ext uri="{FF2B5EF4-FFF2-40B4-BE49-F238E27FC236}">
                <a16:creationId xmlns:a16="http://schemas.microsoft.com/office/drawing/2014/main" id="{103D6DA3-3DB0-46D4-89BB-644F2514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738" y="3683000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2" name="Freeform 16">
            <a:extLst>
              <a:ext uri="{FF2B5EF4-FFF2-40B4-BE49-F238E27FC236}">
                <a16:creationId xmlns:a16="http://schemas.microsoft.com/office/drawing/2014/main" id="{FDB8CAB7-F6FA-49F9-AE26-04F5171356B5}"/>
              </a:ext>
            </a:extLst>
          </p:cNvPr>
          <p:cNvSpPr>
            <a:spLocks/>
          </p:cNvSpPr>
          <p:nvPr/>
        </p:nvSpPr>
        <p:spPr bwMode="auto">
          <a:xfrm>
            <a:off x="7272338" y="36703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83" name="Rectangle 17">
            <a:extLst>
              <a:ext uri="{FF2B5EF4-FFF2-40B4-BE49-F238E27FC236}">
                <a16:creationId xmlns:a16="http://schemas.microsoft.com/office/drawing/2014/main" id="{29F3710B-0E96-41BD-8410-437E6A5CD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3683000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4" name="Rectangle 18">
            <a:extLst>
              <a:ext uri="{FF2B5EF4-FFF2-40B4-BE49-F238E27FC236}">
                <a16:creationId xmlns:a16="http://schemas.microsoft.com/office/drawing/2014/main" id="{1402187E-D765-4C0C-A138-DBDA6890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3683000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5" name="Freeform 19">
            <a:extLst>
              <a:ext uri="{FF2B5EF4-FFF2-40B4-BE49-F238E27FC236}">
                <a16:creationId xmlns:a16="http://schemas.microsoft.com/office/drawing/2014/main" id="{BEFB4D60-5203-4591-8C58-1A0803E61CB9}"/>
              </a:ext>
            </a:extLst>
          </p:cNvPr>
          <p:cNvSpPr>
            <a:spLocks/>
          </p:cNvSpPr>
          <p:nvPr/>
        </p:nvSpPr>
        <p:spPr bwMode="auto">
          <a:xfrm>
            <a:off x="7107238" y="36703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6 w 8"/>
              <a:gd name="T7" fmla="*/ 0 h 1588"/>
              <a:gd name="T8" fmla="*/ 2147483646 w 8"/>
              <a:gd name="T9" fmla="*/ 0 h 1588"/>
              <a:gd name="T10" fmla="*/ 2147483646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86" name="Rectangle 20">
            <a:extLst>
              <a:ext uri="{FF2B5EF4-FFF2-40B4-BE49-F238E27FC236}">
                <a16:creationId xmlns:a16="http://schemas.microsoft.com/office/drawing/2014/main" id="{498ABE3D-9F59-4068-9163-6B73C623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3683000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7" name="Rectangle 21">
            <a:extLst>
              <a:ext uri="{FF2B5EF4-FFF2-40B4-BE49-F238E27FC236}">
                <a16:creationId xmlns:a16="http://schemas.microsoft.com/office/drawing/2014/main" id="{F9F44E16-CCFD-423E-95C2-7B6ABD15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3365500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8" name="Rectangle 22">
            <a:extLst>
              <a:ext uri="{FF2B5EF4-FFF2-40B4-BE49-F238E27FC236}">
                <a16:creationId xmlns:a16="http://schemas.microsoft.com/office/drawing/2014/main" id="{09000E8E-3FA4-4CC0-91FA-99E0FD40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3365500"/>
            <a:ext cx="1587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89" name="Rectangle 23">
            <a:extLst>
              <a:ext uri="{FF2B5EF4-FFF2-40B4-BE49-F238E27FC236}">
                <a16:creationId xmlns:a16="http://schemas.microsoft.com/office/drawing/2014/main" id="{0B90A505-9491-4300-8F75-69C59610A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3670300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grpSp>
        <p:nvGrpSpPr>
          <p:cNvPr id="36890" name="Group 24">
            <a:extLst>
              <a:ext uri="{FF2B5EF4-FFF2-40B4-BE49-F238E27FC236}">
                <a16:creationId xmlns:a16="http://schemas.microsoft.com/office/drawing/2014/main" id="{83D4CB37-5511-48FC-AEB6-6856D778215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820863"/>
            <a:ext cx="2843213" cy="2874962"/>
            <a:chOff x="1920" y="1147"/>
            <a:chExt cx="1791" cy="1811"/>
          </a:xfrm>
        </p:grpSpPr>
        <p:sp>
          <p:nvSpPr>
            <p:cNvPr id="36957" name="Rectangle 25">
              <a:extLst>
                <a:ext uri="{FF2B5EF4-FFF2-40B4-BE49-F238E27FC236}">
                  <a16:creationId xmlns:a16="http://schemas.microsoft.com/office/drawing/2014/main" id="{4F7FC6C8-CF98-4384-9015-8762469B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1858"/>
              <a:ext cx="665" cy="7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58" name="Rectangle 26">
              <a:extLst>
                <a:ext uri="{FF2B5EF4-FFF2-40B4-BE49-F238E27FC236}">
                  <a16:creationId xmlns:a16="http://schemas.microsoft.com/office/drawing/2014/main" id="{F623164B-0494-4A3C-B6F7-A020E61E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1613"/>
              <a:ext cx="665" cy="7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59" name="Line 27">
              <a:extLst>
                <a:ext uri="{FF2B5EF4-FFF2-40B4-BE49-F238E27FC236}">
                  <a16:creationId xmlns:a16="http://schemas.microsoft.com/office/drawing/2014/main" id="{774FC0DD-8F02-44DC-B145-BE59CB85B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6" y="2074"/>
              <a:ext cx="14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0" name="Freeform 28">
              <a:extLst>
                <a:ext uri="{FF2B5EF4-FFF2-40B4-BE49-F238E27FC236}">
                  <a16:creationId xmlns:a16="http://schemas.microsoft.com/office/drawing/2014/main" id="{9264E642-8B57-4157-A882-D460A6E8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2074"/>
              <a:ext cx="396" cy="196"/>
            </a:xfrm>
            <a:custGeom>
              <a:avLst/>
              <a:gdLst>
                <a:gd name="T0" fmla="*/ 0 w 97"/>
                <a:gd name="T1" fmla="*/ 61836804 h 48"/>
                <a:gd name="T2" fmla="*/ 83480111 w 97"/>
                <a:gd name="T3" fmla="*/ 61836804 h 48"/>
                <a:gd name="T4" fmla="*/ 124758118 w 97"/>
                <a:gd name="T5" fmla="*/ 30909339 h 48"/>
                <a:gd name="T6" fmla="*/ 124758118 w 97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48">
                  <a:moveTo>
                    <a:pt x="0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82" y="48"/>
                    <a:pt x="97" y="37"/>
                    <a:pt x="97" y="24"/>
                  </a:cubicBezTo>
                  <a:cubicBezTo>
                    <a:pt x="97" y="10"/>
                    <a:pt x="97" y="0"/>
                    <a:pt x="97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1" name="Freeform 29">
              <a:extLst>
                <a:ext uri="{FF2B5EF4-FFF2-40B4-BE49-F238E27FC236}">
                  <a16:creationId xmlns:a16="http://schemas.microsoft.com/office/drawing/2014/main" id="{8945F856-BF41-4418-964D-5D0A21CD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74"/>
              <a:ext cx="411" cy="224"/>
            </a:xfrm>
            <a:custGeom>
              <a:avLst/>
              <a:gdLst>
                <a:gd name="T0" fmla="*/ 125722943 w 101"/>
                <a:gd name="T1" fmla="*/ 69029555 h 55"/>
                <a:gd name="T2" fmla="*/ 39780906 w 101"/>
                <a:gd name="T3" fmla="*/ 69029555 h 55"/>
                <a:gd name="T4" fmla="*/ 0 w 101"/>
                <a:gd name="T5" fmla="*/ 37617733 h 55"/>
                <a:gd name="T6" fmla="*/ 0 w 101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55">
                  <a:moveTo>
                    <a:pt x="101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15" y="55"/>
                    <a:pt x="0" y="44"/>
                    <a:pt x="0" y="30"/>
                  </a:cubicBezTo>
                  <a:cubicBezTo>
                    <a:pt x="0" y="17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2" name="Freeform 30">
              <a:extLst>
                <a:ext uri="{FF2B5EF4-FFF2-40B4-BE49-F238E27FC236}">
                  <a16:creationId xmlns:a16="http://schemas.microsoft.com/office/drawing/2014/main" id="{FFEE2497-AC9B-40F5-BED7-A39D37C31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735"/>
              <a:ext cx="167" cy="339"/>
            </a:xfrm>
            <a:custGeom>
              <a:avLst/>
              <a:gdLst>
                <a:gd name="T0" fmla="*/ 0 w 167"/>
                <a:gd name="T1" fmla="*/ 159 h 339"/>
                <a:gd name="T2" fmla="*/ 0 w 167"/>
                <a:gd name="T3" fmla="*/ 0 h 339"/>
                <a:gd name="T4" fmla="*/ 167 w 167"/>
                <a:gd name="T5" fmla="*/ 0 h 339"/>
                <a:gd name="T6" fmla="*/ 167 w 167"/>
                <a:gd name="T7" fmla="*/ 339 h 3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339">
                  <a:moveTo>
                    <a:pt x="0" y="15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33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3" name="Line 31">
              <a:extLst>
                <a:ext uri="{FF2B5EF4-FFF2-40B4-BE49-F238E27FC236}">
                  <a16:creationId xmlns:a16="http://schemas.microsoft.com/office/drawing/2014/main" id="{B4F6D178-D392-4A35-88ED-59219447D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7" y="1894"/>
              <a:ext cx="18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4" name="Line 32">
              <a:extLst>
                <a:ext uri="{FF2B5EF4-FFF2-40B4-BE49-F238E27FC236}">
                  <a16:creationId xmlns:a16="http://schemas.microsoft.com/office/drawing/2014/main" id="{A969CC05-5B2C-440A-9810-00DAD9E60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9" y="1931"/>
              <a:ext cx="11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5" name="Line 33">
              <a:extLst>
                <a:ext uri="{FF2B5EF4-FFF2-40B4-BE49-F238E27FC236}">
                  <a16:creationId xmlns:a16="http://schemas.microsoft.com/office/drawing/2014/main" id="{77EF13D5-1151-46A6-B8E2-6D5A1DA95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2" y="1972"/>
              <a:ext cx="5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6" name="Line 34">
              <a:extLst>
                <a:ext uri="{FF2B5EF4-FFF2-40B4-BE49-F238E27FC236}">
                  <a16:creationId xmlns:a16="http://schemas.microsoft.com/office/drawing/2014/main" id="{9044CA10-12FE-4524-994B-4EDE1380F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356"/>
              <a:ext cx="1" cy="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7" name="Oval 35">
              <a:extLst>
                <a:ext uri="{FF2B5EF4-FFF2-40B4-BE49-F238E27FC236}">
                  <a16:creationId xmlns:a16="http://schemas.microsoft.com/office/drawing/2014/main" id="{2A6B954B-3E31-47A8-920E-BB8F5B8BD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332"/>
              <a:ext cx="49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68" name="Line 36">
              <a:extLst>
                <a:ext uri="{FF2B5EF4-FFF2-40B4-BE49-F238E27FC236}">
                  <a16:creationId xmlns:a16="http://schemas.microsoft.com/office/drawing/2014/main" id="{5696EF36-905D-47CB-ABB2-3040C026A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8" y="1829"/>
              <a:ext cx="1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69" name="Oval 37">
              <a:extLst>
                <a:ext uri="{FF2B5EF4-FFF2-40B4-BE49-F238E27FC236}">
                  <a16:creationId xmlns:a16="http://schemas.microsoft.com/office/drawing/2014/main" id="{19BFAB11-3913-4201-8B28-F9F07B7FA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805"/>
              <a:ext cx="49" cy="49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70" name="Rectangle 38">
              <a:extLst>
                <a:ext uri="{FF2B5EF4-FFF2-40B4-BE49-F238E27FC236}">
                  <a16:creationId xmlns:a16="http://schemas.microsoft.com/office/drawing/2014/main" id="{1CDBF3F6-3EB5-46E5-B5BE-523FAEF4B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147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0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1" name="Rectangle 39">
              <a:extLst>
                <a:ext uri="{FF2B5EF4-FFF2-40B4-BE49-F238E27FC236}">
                  <a16:creationId xmlns:a16="http://schemas.microsoft.com/office/drawing/2014/main" id="{76D4BE1F-3B72-46F7-944B-031DA67D5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7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2" name="Rectangle 40">
              <a:extLst>
                <a:ext uri="{FF2B5EF4-FFF2-40B4-BE49-F238E27FC236}">
                  <a16:creationId xmlns:a16="http://schemas.microsoft.com/office/drawing/2014/main" id="{1C792203-8524-4E59-9548-74AC399E4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691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Times Ten Roman" pitchFamily="18" charset="0"/>
                </a:rPr>
                <a:t>5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3" name="Rectangle 41">
              <a:extLst>
                <a:ext uri="{FF2B5EF4-FFF2-40B4-BE49-F238E27FC236}">
                  <a16:creationId xmlns:a16="http://schemas.microsoft.com/office/drawing/2014/main" id="{FDCA75EE-F5B5-43B4-9676-C3E990668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636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Times Ten Roman" pitchFamily="18" charset="0"/>
                </a:rPr>
                <a:t>0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4" name="Rectangle 42">
              <a:extLst>
                <a:ext uri="{FF2B5EF4-FFF2-40B4-BE49-F238E27FC236}">
                  <a16:creationId xmlns:a16="http://schemas.microsoft.com/office/drawing/2014/main" id="{187C353F-4FAF-4A46-A8FC-1CEC69553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208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 i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5" name="Rectangle 43">
              <a:extLst>
                <a:ext uri="{FF2B5EF4-FFF2-40B4-BE49-F238E27FC236}">
                  <a16:creationId xmlns:a16="http://schemas.microsoft.com/office/drawing/2014/main" id="{3FA7C571-13D6-4E1C-B9C3-1826197B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08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6" name="Rectangle 44">
              <a:extLst>
                <a:ext uri="{FF2B5EF4-FFF2-40B4-BE49-F238E27FC236}">
                  <a16:creationId xmlns:a16="http://schemas.microsoft.com/office/drawing/2014/main" id="{A8383ED6-9CEA-4708-B4EC-312A3F898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96"/>
              <a:ext cx="1791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Η απομάκρυνση της τάσης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προγραμματισμού</a:t>
              </a:r>
              <a:r>
                <a:rPr lang="en-US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αφήνει το 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φορτίο παγιδευμένο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77" name="Oval 45">
              <a:extLst>
                <a:ext uri="{FF2B5EF4-FFF2-40B4-BE49-F238E27FC236}">
                  <a16:creationId xmlns:a16="http://schemas.microsoft.com/office/drawing/2014/main" id="{8FA42301-9204-4177-87E9-7AF7A0B30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1858"/>
              <a:ext cx="73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78" name="Line 46">
              <a:extLst>
                <a:ext uri="{FF2B5EF4-FFF2-40B4-BE49-F238E27FC236}">
                  <a16:creationId xmlns:a16="http://schemas.microsoft.com/office/drawing/2014/main" id="{35E4AC7D-1BF7-4E2D-A053-F75C4698D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898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79" name="Oval 47">
              <a:extLst>
                <a:ext uri="{FF2B5EF4-FFF2-40B4-BE49-F238E27FC236}">
                  <a16:creationId xmlns:a16="http://schemas.microsoft.com/office/drawing/2014/main" id="{13DC55FE-3D90-47FC-837E-05FCE1FE2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1858"/>
              <a:ext cx="74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80" name="Line 48">
              <a:extLst>
                <a:ext uri="{FF2B5EF4-FFF2-40B4-BE49-F238E27FC236}">
                  <a16:creationId xmlns:a16="http://schemas.microsoft.com/office/drawing/2014/main" id="{E2C7E12B-FCD0-4A80-9BF1-A0B5D7D1E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" y="1898"/>
              <a:ext cx="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81" name="Oval 49">
              <a:extLst>
                <a:ext uri="{FF2B5EF4-FFF2-40B4-BE49-F238E27FC236}">
                  <a16:creationId xmlns:a16="http://schemas.microsoft.com/office/drawing/2014/main" id="{F589B9C1-D0F6-4A96-9766-0BCFCFBB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858"/>
              <a:ext cx="73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82" name="Line 50">
              <a:extLst>
                <a:ext uri="{FF2B5EF4-FFF2-40B4-BE49-F238E27FC236}">
                  <a16:creationId xmlns:a16="http://schemas.microsoft.com/office/drawing/2014/main" id="{08812D67-D295-4677-B081-78B714FC5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" y="1898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83" name="Oval 51">
              <a:extLst>
                <a:ext uri="{FF2B5EF4-FFF2-40B4-BE49-F238E27FC236}">
                  <a16:creationId xmlns:a16="http://schemas.microsoft.com/office/drawing/2014/main" id="{29D97975-6C06-44AC-8179-A6A761D90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858"/>
              <a:ext cx="74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84" name="Line 52">
              <a:extLst>
                <a:ext uri="{FF2B5EF4-FFF2-40B4-BE49-F238E27FC236}">
                  <a16:creationId xmlns:a16="http://schemas.microsoft.com/office/drawing/2014/main" id="{3B8CDB2C-55CC-4379-87F8-0FC263F54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" y="1898"/>
              <a:ext cx="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85" name="Oval 53">
              <a:extLst>
                <a:ext uri="{FF2B5EF4-FFF2-40B4-BE49-F238E27FC236}">
                  <a16:creationId xmlns:a16="http://schemas.microsoft.com/office/drawing/2014/main" id="{AE831652-EDE9-48E7-832F-CA0520C26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1858"/>
              <a:ext cx="73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86" name="Line 54">
              <a:extLst>
                <a:ext uri="{FF2B5EF4-FFF2-40B4-BE49-F238E27FC236}">
                  <a16:creationId xmlns:a16="http://schemas.microsoft.com/office/drawing/2014/main" id="{43EA7C8D-8E49-48C8-9F11-517010070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7" y="1898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6891" name="Rectangle 55">
            <a:extLst>
              <a:ext uri="{FF2B5EF4-FFF2-40B4-BE49-F238E27FC236}">
                <a16:creationId xmlns:a16="http://schemas.microsoft.com/office/drawing/2014/main" id="{D9DA1255-A878-4FFF-A5C7-069FC4C1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2949575"/>
            <a:ext cx="1055687" cy="122238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92" name="Rectangle 56">
            <a:extLst>
              <a:ext uri="{FF2B5EF4-FFF2-40B4-BE49-F238E27FC236}">
                <a16:creationId xmlns:a16="http://schemas.microsoft.com/office/drawing/2014/main" id="{8BFC6B0D-5CBB-4F15-9849-C521B5F0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2560638"/>
            <a:ext cx="1055687" cy="122237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893" name="Line 57">
            <a:extLst>
              <a:ext uri="{FF2B5EF4-FFF2-40B4-BE49-F238E27FC236}">
                <a16:creationId xmlns:a16="http://schemas.microsoft.com/office/drawing/2014/main" id="{82E62923-C558-4A08-AD05-C82E0C821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763" y="3292475"/>
            <a:ext cx="2311400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4" name="Freeform 58">
            <a:extLst>
              <a:ext uri="{FF2B5EF4-FFF2-40B4-BE49-F238E27FC236}">
                <a16:creationId xmlns:a16="http://schemas.microsoft.com/office/drawing/2014/main" id="{3DDA195C-48F3-45B8-9812-AB9ADA7EA623}"/>
              </a:ext>
            </a:extLst>
          </p:cNvPr>
          <p:cNvSpPr>
            <a:spLocks/>
          </p:cNvSpPr>
          <p:nvPr/>
        </p:nvSpPr>
        <p:spPr bwMode="auto">
          <a:xfrm>
            <a:off x="6481763" y="3292475"/>
            <a:ext cx="641350" cy="311150"/>
          </a:xfrm>
          <a:custGeom>
            <a:avLst/>
            <a:gdLst>
              <a:gd name="T0" fmla="*/ 0 w 99"/>
              <a:gd name="T1" fmla="*/ 2147483646 h 48"/>
              <a:gd name="T2" fmla="*/ 2147483646 w 99"/>
              <a:gd name="T3" fmla="*/ 2147483646 h 48"/>
              <a:gd name="T4" fmla="*/ 2147483646 w 99"/>
              <a:gd name="T5" fmla="*/ 2147483646 h 48"/>
              <a:gd name="T6" fmla="*/ 2147483646 w 99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" h="48">
                <a:moveTo>
                  <a:pt x="0" y="48"/>
                </a:moveTo>
                <a:cubicBezTo>
                  <a:pt x="67" y="48"/>
                  <a:pt x="67" y="48"/>
                  <a:pt x="67" y="48"/>
                </a:cubicBezTo>
                <a:cubicBezTo>
                  <a:pt x="84" y="48"/>
                  <a:pt x="99" y="37"/>
                  <a:pt x="99" y="24"/>
                </a:cubicBezTo>
                <a:cubicBezTo>
                  <a:pt x="99" y="10"/>
                  <a:pt x="99" y="0"/>
                  <a:pt x="99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5" name="Freeform 59">
            <a:extLst>
              <a:ext uri="{FF2B5EF4-FFF2-40B4-BE49-F238E27FC236}">
                <a16:creationId xmlns:a16="http://schemas.microsoft.com/office/drawing/2014/main" id="{CFD94A6E-3727-446A-941F-5E803AAF5986}"/>
              </a:ext>
            </a:extLst>
          </p:cNvPr>
          <p:cNvSpPr>
            <a:spLocks/>
          </p:cNvSpPr>
          <p:nvPr/>
        </p:nvSpPr>
        <p:spPr bwMode="auto">
          <a:xfrm>
            <a:off x="8166100" y="3292475"/>
            <a:ext cx="627063" cy="355600"/>
          </a:xfrm>
          <a:custGeom>
            <a:avLst/>
            <a:gdLst>
              <a:gd name="T0" fmla="*/ 2147483646 w 97"/>
              <a:gd name="T1" fmla="*/ 2147483646 h 55"/>
              <a:gd name="T2" fmla="*/ 2147483646 w 97"/>
              <a:gd name="T3" fmla="*/ 2147483646 h 55"/>
              <a:gd name="T4" fmla="*/ 0 w 97"/>
              <a:gd name="T5" fmla="*/ 2147483646 h 55"/>
              <a:gd name="T6" fmla="*/ 0 w 9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55">
                <a:moveTo>
                  <a:pt x="97" y="55"/>
                </a:moveTo>
                <a:cubicBezTo>
                  <a:pt x="31" y="55"/>
                  <a:pt x="31" y="55"/>
                  <a:pt x="31" y="55"/>
                </a:cubicBezTo>
                <a:cubicBezTo>
                  <a:pt x="14" y="55"/>
                  <a:pt x="0" y="44"/>
                  <a:pt x="0" y="30"/>
                </a:cubicBezTo>
                <a:cubicBezTo>
                  <a:pt x="0" y="17"/>
                  <a:pt x="0" y="0"/>
                  <a:pt x="0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6" name="Freeform 60">
            <a:extLst>
              <a:ext uri="{FF2B5EF4-FFF2-40B4-BE49-F238E27FC236}">
                <a16:creationId xmlns:a16="http://schemas.microsoft.com/office/drawing/2014/main" id="{A76B1F28-DE33-4020-83CA-6DB691A42D1F}"/>
              </a:ext>
            </a:extLst>
          </p:cNvPr>
          <p:cNvSpPr>
            <a:spLocks/>
          </p:cNvSpPr>
          <p:nvPr/>
        </p:nvSpPr>
        <p:spPr bwMode="auto">
          <a:xfrm>
            <a:off x="6488113" y="2754313"/>
            <a:ext cx="266700" cy="538162"/>
          </a:xfrm>
          <a:custGeom>
            <a:avLst/>
            <a:gdLst>
              <a:gd name="T0" fmla="*/ 0 w 168"/>
              <a:gd name="T1" fmla="*/ 2147483646 h 339"/>
              <a:gd name="T2" fmla="*/ 0 w 168"/>
              <a:gd name="T3" fmla="*/ 0 h 339"/>
              <a:gd name="T4" fmla="*/ 2147483646 w 168"/>
              <a:gd name="T5" fmla="*/ 0 h 339"/>
              <a:gd name="T6" fmla="*/ 2147483646 w 168"/>
              <a:gd name="T7" fmla="*/ 2147483646 h 3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39">
                <a:moveTo>
                  <a:pt x="0" y="159"/>
                </a:moveTo>
                <a:lnTo>
                  <a:pt x="0" y="0"/>
                </a:lnTo>
                <a:lnTo>
                  <a:pt x="168" y="0"/>
                </a:lnTo>
                <a:lnTo>
                  <a:pt x="168" y="33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7" name="Line 61">
            <a:extLst>
              <a:ext uri="{FF2B5EF4-FFF2-40B4-BE49-F238E27FC236}">
                <a16:creationId xmlns:a16="http://schemas.microsoft.com/office/drawing/2014/main" id="{309BA4E6-E334-4A8C-87E8-A3AECF349B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0475" y="3006725"/>
            <a:ext cx="296863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8" name="Line 62">
            <a:extLst>
              <a:ext uri="{FF2B5EF4-FFF2-40B4-BE49-F238E27FC236}">
                <a16:creationId xmlns:a16="http://schemas.microsoft.com/office/drawing/2014/main" id="{2490DFB2-E69A-4689-8D16-2598E87E82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75" y="3065463"/>
            <a:ext cx="18732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9" name="Line 63">
            <a:extLst>
              <a:ext uri="{FF2B5EF4-FFF2-40B4-BE49-F238E27FC236}">
                <a16:creationId xmlns:a16="http://schemas.microsoft.com/office/drawing/2014/main" id="{61E29EE0-1D21-45C1-986F-0CC9FDC5EB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3130550"/>
            <a:ext cx="90487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00" name="Line 64">
            <a:extLst>
              <a:ext uri="{FF2B5EF4-FFF2-40B4-BE49-F238E27FC236}">
                <a16:creationId xmlns:a16="http://schemas.microsoft.com/office/drawing/2014/main" id="{3E8DDC99-0FD3-4323-9A50-5E701578C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7938" y="2152650"/>
            <a:ext cx="1587" cy="4079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01" name="Oval 65">
            <a:extLst>
              <a:ext uri="{FF2B5EF4-FFF2-40B4-BE49-F238E27FC236}">
                <a16:creationId xmlns:a16="http://schemas.microsoft.com/office/drawing/2014/main" id="{92D7EFE5-D601-4194-A365-75F55D567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2114550"/>
            <a:ext cx="77787" cy="762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02" name="Line 66">
            <a:extLst>
              <a:ext uri="{FF2B5EF4-FFF2-40B4-BE49-F238E27FC236}">
                <a16:creationId xmlns:a16="http://schemas.microsoft.com/office/drawing/2014/main" id="{726299F2-CAC0-47BA-98BC-88F10301A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0438" y="2903538"/>
            <a:ext cx="1587" cy="38893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03" name="Oval 67">
            <a:extLst>
              <a:ext uri="{FF2B5EF4-FFF2-40B4-BE49-F238E27FC236}">
                <a16:creationId xmlns:a16="http://schemas.microsoft.com/office/drawing/2014/main" id="{F2AB66E7-C52C-4571-A2CE-6A8A60DB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2865438"/>
            <a:ext cx="77788" cy="7778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04" name="Rectangle 68">
            <a:extLst>
              <a:ext uri="{FF2B5EF4-FFF2-40B4-BE49-F238E27FC236}">
                <a16:creationId xmlns:a16="http://schemas.microsoft.com/office/drawing/2014/main" id="{B6FB8B19-A8C7-4FAD-B8A5-D26D5388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1820863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  <a:latin typeface="Arial" panose="020B0604020202020204" pitchFamily="34" charset="0"/>
              </a:rPr>
              <a:t>5 V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05" name="Rectangle 70">
            <a:extLst>
              <a:ext uri="{FF2B5EF4-FFF2-40B4-BE49-F238E27FC236}">
                <a16:creationId xmlns:a16="http://schemas.microsoft.com/office/drawing/2014/main" id="{02E340E8-BDE8-445C-A29D-62575789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26844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  <a:latin typeface="Times Ten Roman" pitchFamily="18" charset="0"/>
              </a:rPr>
              <a:t>2.5 V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06" name="Rectangle 71">
            <a:extLst>
              <a:ext uri="{FF2B5EF4-FFF2-40B4-BE49-F238E27FC236}">
                <a16:creationId xmlns:a16="http://schemas.microsoft.com/office/drawing/2014/main" id="{001BD22C-9216-47A7-953B-3CCCBC333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259715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  <a:latin typeface="Times Ten Roman" pitchFamily="18" charset="0"/>
              </a:rPr>
              <a:t>5 V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07" name="Rectangle 72">
            <a:extLst>
              <a:ext uri="{FF2B5EF4-FFF2-40B4-BE49-F238E27FC236}">
                <a16:creationId xmlns:a16="http://schemas.microsoft.com/office/drawing/2014/main" id="{564D81A7-FACD-4B51-9124-E1A10371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33162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08" name="Rectangle 73">
            <a:extLst>
              <a:ext uri="{FF2B5EF4-FFF2-40B4-BE49-F238E27FC236}">
                <a16:creationId xmlns:a16="http://schemas.microsoft.com/office/drawing/2014/main" id="{1CEBF4DF-2487-42FE-8716-A809E7BF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3316288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09" name="Rectangle 74">
            <a:extLst>
              <a:ext uri="{FF2B5EF4-FFF2-40B4-BE49-F238E27FC236}">
                <a16:creationId xmlns:a16="http://schemas.microsoft.com/office/drawing/2014/main" id="{AB2F7D70-8764-4131-8BED-EAC11BD78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86200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600" b="1">
                <a:solidFill>
                  <a:srgbClr val="000000"/>
                </a:solidFill>
                <a:latin typeface="Arial" panose="020B0604020202020204" pitchFamily="34" charset="0"/>
              </a:rPr>
              <a:t>Ο προγραμματισμός 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600" b="1">
                <a:solidFill>
                  <a:srgbClr val="000000"/>
                </a:solidFill>
                <a:latin typeface="Arial" panose="020B0604020202020204" pitchFamily="34" charset="0"/>
              </a:rPr>
              <a:t>καταλήγει σε υψηλότερο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10" name="Rectangle 75">
            <a:extLst>
              <a:ext uri="{FF2B5EF4-FFF2-40B4-BE49-F238E27FC236}">
                <a16:creationId xmlns:a16="http://schemas.microsoft.com/office/drawing/2014/main" id="{7C80E7E5-1EF6-4CD2-A387-F81947CE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4086225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 i="1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11" name="Rectangle 76">
            <a:extLst>
              <a:ext uri="{FF2B5EF4-FFF2-40B4-BE49-F238E27FC236}">
                <a16:creationId xmlns:a16="http://schemas.microsoft.com/office/drawing/2014/main" id="{8E338111-DEFB-4FF3-ADD8-7A325DC2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191000"/>
            <a:ext cx="93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200" b="1" i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12" name="Rectangle 77">
            <a:extLst>
              <a:ext uri="{FF2B5EF4-FFF2-40B4-BE49-F238E27FC236}">
                <a16:creationId xmlns:a16="http://schemas.microsoft.com/office/drawing/2014/main" id="{C1AF8D5F-4E85-415F-A1FB-17A964C0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388" y="40862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b="1" i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913" name="Oval 78">
            <a:extLst>
              <a:ext uri="{FF2B5EF4-FFF2-40B4-BE49-F238E27FC236}">
                <a16:creationId xmlns:a16="http://schemas.microsoft.com/office/drawing/2014/main" id="{858D72FB-3DC4-43C3-9C87-A4FB38BB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49575"/>
            <a:ext cx="115888" cy="128588"/>
          </a:xfrm>
          <a:prstGeom prst="ellipse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14" name="Line 79">
            <a:extLst>
              <a:ext uri="{FF2B5EF4-FFF2-40B4-BE49-F238E27FC236}">
                <a16:creationId xmlns:a16="http://schemas.microsoft.com/office/drawing/2014/main" id="{C0DCC500-D571-44A5-8C92-BC1FEA9E0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013075"/>
            <a:ext cx="115888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15" name="Oval 80">
            <a:extLst>
              <a:ext uri="{FF2B5EF4-FFF2-40B4-BE49-F238E27FC236}">
                <a16:creationId xmlns:a16="http://schemas.microsoft.com/office/drawing/2014/main" id="{7932B6FD-9019-4253-AC32-B5C6D9DEA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5" y="2949575"/>
            <a:ext cx="115888" cy="128588"/>
          </a:xfrm>
          <a:prstGeom prst="ellipse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16" name="Line 81">
            <a:extLst>
              <a:ext uri="{FF2B5EF4-FFF2-40B4-BE49-F238E27FC236}">
                <a16:creationId xmlns:a16="http://schemas.microsoft.com/office/drawing/2014/main" id="{6B2D102C-99AC-47B2-ACF6-C0FB242AB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175" y="3013075"/>
            <a:ext cx="115888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17" name="Oval 82">
            <a:extLst>
              <a:ext uri="{FF2B5EF4-FFF2-40B4-BE49-F238E27FC236}">
                <a16:creationId xmlns:a16="http://schemas.microsoft.com/office/drawing/2014/main" id="{73E9CFD8-B81F-4C65-AC06-A39C606E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949575"/>
            <a:ext cx="117475" cy="128588"/>
          </a:xfrm>
          <a:prstGeom prst="ellipse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18" name="Line 83">
            <a:extLst>
              <a:ext uri="{FF2B5EF4-FFF2-40B4-BE49-F238E27FC236}">
                <a16:creationId xmlns:a16="http://schemas.microsoft.com/office/drawing/2014/main" id="{CC423844-66AD-4970-B473-08C81C3C1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3013075"/>
            <a:ext cx="1174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19" name="Oval 84">
            <a:extLst>
              <a:ext uri="{FF2B5EF4-FFF2-40B4-BE49-F238E27FC236}">
                <a16:creationId xmlns:a16="http://schemas.microsoft.com/office/drawing/2014/main" id="{84EB74E5-1988-4EF4-9E2D-09D1C7A0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2949575"/>
            <a:ext cx="115887" cy="128588"/>
          </a:xfrm>
          <a:prstGeom prst="ellipse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20" name="Line 85">
            <a:extLst>
              <a:ext uri="{FF2B5EF4-FFF2-40B4-BE49-F238E27FC236}">
                <a16:creationId xmlns:a16="http://schemas.microsoft.com/office/drawing/2014/main" id="{A9687703-6320-47DF-9183-BF020F11A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0813" y="3013075"/>
            <a:ext cx="115887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21" name="Oval 86">
            <a:extLst>
              <a:ext uri="{FF2B5EF4-FFF2-40B4-BE49-F238E27FC236}">
                <a16:creationId xmlns:a16="http://schemas.microsoft.com/office/drawing/2014/main" id="{B0926F32-8782-4778-A46C-25564465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2949575"/>
            <a:ext cx="117475" cy="128588"/>
          </a:xfrm>
          <a:prstGeom prst="ellipse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36922" name="Line 87">
            <a:extLst>
              <a:ext uri="{FF2B5EF4-FFF2-40B4-BE49-F238E27FC236}">
                <a16:creationId xmlns:a16="http://schemas.microsoft.com/office/drawing/2014/main" id="{A087CC97-7729-4FCB-8394-78AFF57BC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838" y="3013075"/>
            <a:ext cx="1174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6923" name="Group 88">
            <a:extLst>
              <a:ext uri="{FF2B5EF4-FFF2-40B4-BE49-F238E27FC236}">
                <a16:creationId xmlns:a16="http://schemas.microsoft.com/office/drawing/2014/main" id="{9A2FC83F-A95F-49B7-AB1D-51F3FB774D6A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820863"/>
            <a:ext cx="2473325" cy="2630487"/>
            <a:chOff x="302" y="1147"/>
            <a:chExt cx="1558" cy="1657"/>
          </a:xfrm>
        </p:grpSpPr>
        <p:sp>
          <p:nvSpPr>
            <p:cNvPr id="36924" name="Rectangle 89">
              <a:extLst>
                <a:ext uri="{FF2B5EF4-FFF2-40B4-BE49-F238E27FC236}">
                  <a16:creationId xmlns:a16="http://schemas.microsoft.com/office/drawing/2014/main" id="{5F2AC532-5708-4F3B-892E-3B5A28E53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858"/>
              <a:ext cx="669" cy="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25" name="Rectangle 90">
              <a:extLst>
                <a:ext uri="{FF2B5EF4-FFF2-40B4-BE49-F238E27FC236}">
                  <a16:creationId xmlns:a16="http://schemas.microsoft.com/office/drawing/2014/main" id="{F1945C7F-04C4-4813-837B-B98FEB47A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613"/>
              <a:ext cx="669" cy="7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26" name="Line 91">
              <a:extLst>
                <a:ext uri="{FF2B5EF4-FFF2-40B4-BE49-F238E27FC236}">
                  <a16:creationId xmlns:a16="http://schemas.microsoft.com/office/drawing/2014/main" id="{F185B750-685A-4110-99BF-B9A4F428E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2074"/>
              <a:ext cx="146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27" name="Freeform 92">
              <a:extLst>
                <a:ext uri="{FF2B5EF4-FFF2-40B4-BE49-F238E27FC236}">
                  <a16:creationId xmlns:a16="http://schemas.microsoft.com/office/drawing/2014/main" id="{F059773C-9B9A-40CD-8165-D3654875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" y="2074"/>
              <a:ext cx="404" cy="196"/>
            </a:xfrm>
            <a:custGeom>
              <a:avLst/>
              <a:gdLst>
                <a:gd name="T0" fmla="*/ 0 w 99"/>
                <a:gd name="T1" fmla="*/ 61836804 h 48"/>
                <a:gd name="T2" fmla="*/ 85672881 w 99"/>
                <a:gd name="T3" fmla="*/ 61836804 h 48"/>
                <a:gd name="T4" fmla="*/ 126816967 w 99"/>
                <a:gd name="T5" fmla="*/ 30909339 h 48"/>
                <a:gd name="T6" fmla="*/ 126816967 w 9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48">
                  <a:moveTo>
                    <a:pt x="0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84" y="48"/>
                    <a:pt x="99" y="37"/>
                    <a:pt x="99" y="24"/>
                  </a:cubicBezTo>
                  <a:cubicBezTo>
                    <a:pt x="99" y="10"/>
                    <a:pt x="99" y="0"/>
                    <a:pt x="99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28" name="Freeform 93">
              <a:extLst>
                <a:ext uri="{FF2B5EF4-FFF2-40B4-BE49-F238E27FC236}">
                  <a16:creationId xmlns:a16="http://schemas.microsoft.com/office/drawing/2014/main" id="{2C26055B-1B31-477D-824C-4922681D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074"/>
              <a:ext cx="404" cy="224"/>
            </a:xfrm>
            <a:custGeom>
              <a:avLst/>
              <a:gdLst>
                <a:gd name="T0" fmla="*/ 126816967 w 99"/>
                <a:gd name="T1" fmla="*/ 69029555 h 55"/>
                <a:gd name="T2" fmla="*/ 41139675 w 99"/>
                <a:gd name="T3" fmla="*/ 69029555 h 55"/>
                <a:gd name="T4" fmla="*/ 0 w 99"/>
                <a:gd name="T5" fmla="*/ 37617733 h 55"/>
                <a:gd name="T6" fmla="*/ 0 w 99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55">
                  <a:moveTo>
                    <a:pt x="99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15" y="55"/>
                    <a:pt x="0" y="44"/>
                    <a:pt x="0" y="30"/>
                  </a:cubicBezTo>
                  <a:cubicBezTo>
                    <a:pt x="0" y="17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29" name="Freeform 94">
              <a:extLst>
                <a:ext uri="{FF2B5EF4-FFF2-40B4-BE49-F238E27FC236}">
                  <a16:creationId xmlns:a16="http://schemas.microsoft.com/office/drawing/2014/main" id="{80D397ED-F636-4822-83A0-F763F2DCD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1735"/>
              <a:ext cx="167" cy="339"/>
            </a:xfrm>
            <a:custGeom>
              <a:avLst/>
              <a:gdLst>
                <a:gd name="T0" fmla="*/ 0 w 167"/>
                <a:gd name="T1" fmla="*/ 159 h 339"/>
                <a:gd name="T2" fmla="*/ 0 w 167"/>
                <a:gd name="T3" fmla="*/ 0 h 339"/>
                <a:gd name="T4" fmla="*/ 167 w 167"/>
                <a:gd name="T5" fmla="*/ 0 h 339"/>
                <a:gd name="T6" fmla="*/ 167 w 167"/>
                <a:gd name="T7" fmla="*/ 339 h 3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339">
                  <a:moveTo>
                    <a:pt x="0" y="15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33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30" name="Line 95">
              <a:extLst>
                <a:ext uri="{FF2B5EF4-FFF2-40B4-BE49-F238E27FC236}">
                  <a16:creationId xmlns:a16="http://schemas.microsoft.com/office/drawing/2014/main" id="{7AA706CB-67E2-4A78-B280-4F26D19F0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" y="1894"/>
              <a:ext cx="1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31" name="Line 96">
              <a:extLst>
                <a:ext uri="{FF2B5EF4-FFF2-40B4-BE49-F238E27FC236}">
                  <a16:creationId xmlns:a16="http://schemas.microsoft.com/office/drawing/2014/main" id="{4771940E-B995-4D0D-9488-587B8B93F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1931"/>
              <a:ext cx="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32" name="Line 97">
              <a:extLst>
                <a:ext uri="{FF2B5EF4-FFF2-40B4-BE49-F238E27FC236}">
                  <a16:creationId xmlns:a16="http://schemas.microsoft.com/office/drawing/2014/main" id="{3FA95763-F32A-431F-90EF-8E86A4BE7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" y="1972"/>
              <a:ext cx="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33" name="Line 98">
              <a:extLst>
                <a:ext uri="{FF2B5EF4-FFF2-40B4-BE49-F238E27FC236}">
                  <a16:creationId xmlns:a16="http://schemas.microsoft.com/office/drawing/2014/main" id="{D7A4D9D8-1CDD-49E2-B7A5-F5ADA0B03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6" y="1356"/>
              <a:ext cx="1" cy="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34" name="Oval 99">
              <a:extLst>
                <a:ext uri="{FF2B5EF4-FFF2-40B4-BE49-F238E27FC236}">
                  <a16:creationId xmlns:a16="http://schemas.microsoft.com/office/drawing/2014/main" id="{5ECB9AB1-47B8-46F6-ADBE-B6BDD9A5A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1332"/>
              <a:ext cx="49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35" name="Line 100">
              <a:extLst>
                <a:ext uri="{FF2B5EF4-FFF2-40B4-BE49-F238E27FC236}">
                  <a16:creationId xmlns:a16="http://schemas.microsoft.com/office/drawing/2014/main" id="{E820D213-8609-4BDA-B9BC-AC5A1B3C5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3" y="1829"/>
              <a:ext cx="1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36" name="Oval 101">
              <a:extLst>
                <a:ext uri="{FF2B5EF4-FFF2-40B4-BE49-F238E27FC236}">
                  <a16:creationId xmlns:a16="http://schemas.microsoft.com/office/drawing/2014/main" id="{78BE1E54-AC0C-4FE8-8CF0-932D24209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1805"/>
              <a:ext cx="49" cy="49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37" name="Rectangle 102">
              <a:extLst>
                <a:ext uri="{FF2B5EF4-FFF2-40B4-BE49-F238E27FC236}">
                  <a16:creationId xmlns:a16="http://schemas.microsoft.com/office/drawing/2014/main" id="{4A583C58-6736-4F3B-91A3-1F956CDF2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1147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20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38" name="Rectangle 103">
              <a:extLst>
                <a:ext uri="{FF2B5EF4-FFF2-40B4-BE49-F238E27FC236}">
                  <a16:creationId xmlns:a16="http://schemas.microsoft.com/office/drawing/2014/main" id="{8814D074-3212-4AD9-9F4A-5B6DAE48A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691"/>
              <a:ext cx="2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Times Ten Roman" pitchFamily="18" charset="0"/>
                </a:rPr>
                <a:t>10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39" name="Rectangle 104">
              <a:extLst>
                <a:ext uri="{FF2B5EF4-FFF2-40B4-BE49-F238E27FC236}">
                  <a16:creationId xmlns:a16="http://schemas.microsoft.com/office/drawing/2014/main" id="{77DF6C67-9B9D-4189-AE49-48C294ED6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1691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Times Ten Roman" pitchFamily="18" charset="0"/>
                </a:rPr>
                <a:t>5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40" name="Rectangle 105">
              <a:extLst>
                <a:ext uri="{FF2B5EF4-FFF2-40B4-BE49-F238E27FC236}">
                  <a16:creationId xmlns:a16="http://schemas.microsoft.com/office/drawing/2014/main" id="{3A72B197-6442-48C0-9C56-AA51E4559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1636"/>
              <a:ext cx="2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Times Ten Roman" pitchFamily="18" charset="0"/>
                </a:rPr>
                <a:t>20 V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41" name="Rectangle 106">
              <a:extLst>
                <a:ext uri="{FF2B5EF4-FFF2-40B4-BE49-F238E27FC236}">
                  <a16:creationId xmlns:a16="http://schemas.microsoft.com/office/drawing/2014/main" id="{B153E213-FC99-46EA-A2DE-281BC6364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208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 i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42" name="Rectangle 107">
              <a:extLst>
                <a:ext uri="{FF2B5EF4-FFF2-40B4-BE49-F238E27FC236}">
                  <a16:creationId xmlns:a16="http://schemas.microsoft.com/office/drawing/2014/main" id="{D6FECA21-0169-4C85-9848-EAD01B4E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08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b="1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l-GR" sz="2400" b="1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43" name="Line 108">
              <a:extLst>
                <a:ext uri="{FF2B5EF4-FFF2-40B4-BE49-F238E27FC236}">
                  <a16:creationId xmlns:a16="http://schemas.microsoft.com/office/drawing/2014/main" id="{B5E80BA2-CAA8-415F-869F-E8EC1E524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5" y="2021"/>
              <a:ext cx="45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44" name="Freeform 109">
              <a:extLst>
                <a:ext uri="{FF2B5EF4-FFF2-40B4-BE49-F238E27FC236}">
                  <a16:creationId xmlns:a16="http://schemas.microsoft.com/office/drawing/2014/main" id="{EFC0ED35-7093-428A-9031-A142E7F79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1964"/>
              <a:ext cx="53" cy="85"/>
            </a:xfrm>
            <a:custGeom>
              <a:avLst/>
              <a:gdLst>
                <a:gd name="T0" fmla="*/ 9004924 w 13"/>
                <a:gd name="T1" fmla="*/ 17800943 h 21"/>
                <a:gd name="T2" fmla="*/ 0 w 13"/>
                <a:gd name="T3" fmla="*/ 18956975 h 21"/>
                <a:gd name="T4" fmla="*/ 0 w 13"/>
                <a:gd name="T5" fmla="*/ 18956975 h 21"/>
                <a:gd name="T6" fmla="*/ 9004924 w 13"/>
                <a:gd name="T7" fmla="*/ 10518697 h 21"/>
                <a:gd name="T8" fmla="*/ 16493702 w 13"/>
                <a:gd name="T9" fmla="*/ 0 h 21"/>
                <a:gd name="T10" fmla="*/ 13964220 w 13"/>
                <a:gd name="T11" fmla="*/ 11674750 h 21"/>
                <a:gd name="T12" fmla="*/ 13964220 w 13"/>
                <a:gd name="T13" fmla="*/ 23636152 h 21"/>
                <a:gd name="T14" fmla="*/ 13964220 w 13"/>
                <a:gd name="T15" fmla="*/ 24774756 h 21"/>
                <a:gd name="T16" fmla="*/ 9004924 w 13"/>
                <a:gd name="T17" fmla="*/ 17800943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1">
                  <a:moveTo>
                    <a:pt x="7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6"/>
                    <a:pt x="11" y="3"/>
                    <a:pt x="13" y="0"/>
                  </a:cubicBezTo>
                  <a:cubicBezTo>
                    <a:pt x="12" y="4"/>
                    <a:pt x="12" y="7"/>
                    <a:pt x="11" y="1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45" name="Freeform 110">
              <a:extLst>
                <a:ext uri="{FF2B5EF4-FFF2-40B4-BE49-F238E27FC236}">
                  <a16:creationId xmlns:a16="http://schemas.microsoft.com/office/drawing/2014/main" id="{81EAF4F3-99B9-4C18-99DC-423CA440E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739"/>
              <a:ext cx="114" cy="57"/>
            </a:xfrm>
            <a:custGeom>
              <a:avLst/>
              <a:gdLst>
                <a:gd name="T0" fmla="*/ 0 w 28"/>
                <a:gd name="T1" fmla="*/ 7401784 h 14"/>
                <a:gd name="T2" fmla="*/ 27629793 w 28"/>
                <a:gd name="T3" fmla="*/ 7401784 h 14"/>
                <a:gd name="T4" fmla="*/ 31342969 w 28"/>
                <a:gd name="T5" fmla="*/ 7401784 h 14"/>
                <a:gd name="T6" fmla="*/ 31342969 w 28"/>
                <a:gd name="T7" fmla="*/ 7401784 h 14"/>
                <a:gd name="T8" fmla="*/ 22419692 w 28"/>
                <a:gd name="T9" fmla="*/ 1207138 h 14"/>
                <a:gd name="T10" fmla="*/ 23699647 w 28"/>
                <a:gd name="T11" fmla="*/ 0 h 14"/>
                <a:gd name="T12" fmla="*/ 35031581 w 28"/>
                <a:gd name="T13" fmla="*/ 7401784 h 14"/>
                <a:gd name="T14" fmla="*/ 35031581 w 28"/>
                <a:gd name="T15" fmla="*/ 8900733 h 14"/>
                <a:gd name="T16" fmla="*/ 23699647 w 28"/>
                <a:gd name="T17" fmla="*/ 17523083 h 14"/>
                <a:gd name="T18" fmla="*/ 22419692 w 28"/>
                <a:gd name="T19" fmla="*/ 16302521 h 14"/>
                <a:gd name="T20" fmla="*/ 31342969 w 28"/>
                <a:gd name="T21" fmla="*/ 8900733 h 14"/>
                <a:gd name="T22" fmla="*/ 31342969 w 28"/>
                <a:gd name="T23" fmla="*/ 8900733 h 14"/>
                <a:gd name="T24" fmla="*/ 27629793 w 28"/>
                <a:gd name="T25" fmla="*/ 10125956 h 14"/>
                <a:gd name="T26" fmla="*/ 0 w 28"/>
                <a:gd name="T27" fmla="*/ 10125956 h 14"/>
                <a:gd name="T28" fmla="*/ 0 w 28"/>
                <a:gd name="T29" fmla="*/ 740178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14">
                  <a:moveTo>
                    <a:pt x="0" y="6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5"/>
                    <a:pt x="20" y="3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2"/>
                    <a:pt x="25" y="4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5" y="9"/>
                    <a:pt x="22" y="11"/>
                    <a:pt x="19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1"/>
                    <a:pt x="23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46" name="Rectangle 111">
              <a:extLst>
                <a:ext uri="{FF2B5EF4-FFF2-40B4-BE49-F238E27FC236}">
                  <a16:creationId xmlns:a16="http://schemas.microsoft.com/office/drawing/2014/main" id="{1FAEDF41-2ABF-45F5-B4E4-A35B72AE4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96"/>
              <a:ext cx="112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Έγχυση σε μορφή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χιονοστιβάδας</a:t>
              </a:r>
              <a:endParaRPr lang="en-US" altLang="el-GR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47" name="Oval 112">
              <a:extLst>
                <a:ext uri="{FF2B5EF4-FFF2-40B4-BE49-F238E27FC236}">
                  <a16:creationId xmlns:a16="http://schemas.microsoft.com/office/drawing/2014/main" id="{09781072-9332-41D3-9F2A-B1FAD4CCA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858"/>
              <a:ext cx="73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48" name="Line 113">
              <a:extLst>
                <a:ext uri="{FF2B5EF4-FFF2-40B4-BE49-F238E27FC236}">
                  <a16:creationId xmlns:a16="http://schemas.microsoft.com/office/drawing/2014/main" id="{C617BB1F-241D-4A75-901E-8AE6365D4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898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49" name="Oval 114">
              <a:extLst>
                <a:ext uri="{FF2B5EF4-FFF2-40B4-BE49-F238E27FC236}">
                  <a16:creationId xmlns:a16="http://schemas.microsoft.com/office/drawing/2014/main" id="{02587E9C-39DE-4C65-B3EC-7C3C4C0B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858"/>
              <a:ext cx="74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50" name="Line 115">
              <a:extLst>
                <a:ext uri="{FF2B5EF4-FFF2-40B4-BE49-F238E27FC236}">
                  <a16:creationId xmlns:a16="http://schemas.microsoft.com/office/drawing/2014/main" id="{3E460DF1-14B3-4BA7-8B34-98D1D620F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898"/>
              <a:ext cx="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51" name="Oval 116">
              <a:extLst>
                <a:ext uri="{FF2B5EF4-FFF2-40B4-BE49-F238E27FC236}">
                  <a16:creationId xmlns:a16="http://schemas.microsoft.com/office/drawing/2014/main" id="{CDAC8BBB-15E6-4133-AABA-033D61A03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2078"/>
              <a:ext cx="74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52" name="Line 117">
              <a:extLst>
                <a:ext uri="{FF2B5EF4-FFF2-40B4-BE49-F238E27FC236}">
                  <a16:creationId xmlns:a16="http://schemas.microsoft.com/office/drawing/2014/main" id="{78912D7A-94C5-40E7-A9DC-67CF43AA8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" y="2119"/>
              <a:ext cx="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53" name="Oval 118">
              <a:extLst>
                <a:ext uri="{FF2B5EF4-FFF2-40B4-BE49-F238E27FC236}">
                  <a16:creationId xmlns:a16="http://schemas.microsoft.com/office/drawing/2014/main" id="{56BFEEB5-44EA-4A56-8202-766D99517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078"/>
              <a:ext cx="73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54" name="Line 119">
              <a:extLst>
                <a:ext uri="{FF2B5EF4-FFF2-40B4-BE49-F238E27FC236}">
                  <a16:creationId xmlns:a16="http://schemas.microsoft.com/office/drawing/2014/main" id="{1471DEB6-3C23-4169-97C7-FADE098EE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" y="2119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55" name="Oval 120">
              <a:extLst>
                <a:ext uri="{FF2B5EF4-FFF2-40B4-BE49-F238E27FC236}">
                  <a16:creationId xmlns:a16="http://schemas.microsoft.com/office/drawing/2014/main" id="{0488F80B-96A9-4EE2-B40B-0FDE60416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2078"/>
              <a:ext cx="73" cy="81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6956" name="Line 121">
              <a:extLst>
                <a:ext uri="{FF2B5EF4-FFF2-40B4-BE49-F238E27FC236}">
                  <a16:creationId xmlns:a16="http://schemas.microsoft.com/office/drawing/2014/main" id="{1B459B6F-CB11-48C4-992D-BBB9D8229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119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6493EDB1-B472-43C4-BEEB-9F0F152ED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8B39F580-0D34-4A28-A4A9-80F4D1DA2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F37186-AAEC-4B7D-A170-87D16BE4257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2">
            <a:extLst>
              <a:ext uri="{FF2B5EF4-FFF2-40B4-BE49-F238E27FC236}">
                <a16:creationId xmlns:a16="http://schemas.microsoft.com/office/drawing/2014/main" id="{AB5428F8-7D22-42A8-A563-1AC72A51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(</a:t>
            </a:r>
            <a:r>
              <a:rPr lang="en-US" altLang="el-GR"/>
              <a:t>Erasable</a:t>
            </a:r>
            <a:r>
              <a:rPr lang="el-GR" altLang="el-GR"/>
              <a:t>-</a:t>
            </a:r>
            <a:r>
              <a:rPr lang="en-US" altLang="el-GR"/>
              <a:t>Programmable Read</a:t>
            </a:r>
            <a:r>
              <a:rPr lang="el-GR" altLang="el-GR"/>
              <a:t>-</a:t>
            </a:r>
            <a:r>
              <a:rPr lang="en-US" altLang="el-GR"/>
              <a:t>Only Memory</a:t>
            </a:r>
            <a:r>
              <a:rPr lang="el-GR" altLang="el-GR"/>
              <a:t>-</a:t>
            </a:r>
            <a:r>
              <a:rPr lang="en-US" altLang="el-GR"/>
              <a:t>EPROM</a:t>
            </a:r>
            <a:r>
              <a:rPr lang="el-GR" altLang="el-GR"/>
              <a:t>)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656AFAEC-227E-468F-BAB6-122CB98AA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Μία </a:t>
            </a:r>
            <a:r>
              <a:rPr lang="el-GR" altLang="el-GR" sz="2000" dirty="0" err="1"/>
              <a:t>EPROM</a:t>
            </a:r>
            <a:r>
              <a:rPr lang="el-GR" altLang="el-GR" sz="2000" dirty="0"/>
              <a:t> διαγράφεται φωτίζοντας με υπεριώδες φως τα κύτταρα μέσω ενός διαφανούς παραθύρου που υπάρχει στη συσκευασία του ολοκληρωμένου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 dirty="0">
              <a:solidFill>
                <a:srgbClr val="660033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990033"/>
                </a:solidFill>
              </a:rPr>
              <a:t>Η διαδικασία διαγραφής είναι αργή </a:t>
            </a:r>
            <a:r>
              <a:rPr lang="el-GR" altLang="el-GR" sz="2000" dirty="0"/>
              <a:t>και μπορεί να διαρκέσει από δευτερόλεπτα μέχρι μερικά λεπτά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Ένα άλλο πρόβλημα είναι η </a:t>
            </a:r>
            <a:r>
              <a:rPr lang="el-GR" altLang="el-GR" sz="2000" i="1" dirty="0">
                <a:solidFill>
                  <a:srgbClr val="990033"/>
                </a:solidFill>
              </a:rPr>
              <a:t>περιορισμένη αντοχή </a:t>
            </a:r>
          </a:p>
          <a:p>
            <a:pPr lvl="1" eaLnBrk="1" hangingPunct="1">
              <a:lnSpc>
                <a:spcPct val="75000"/>
              </a:lnSpc>
            </a:pPr>
            <a:r>
              <a:rPr lang="el-GR" altLang="el-GR" sz="1800" dirty="0"/>
              <a:t>Ο αριθμός των φορών που η μνήμη μπορεί να διαγραφεί/προγραμματιστεί περιορίζεται γενικά σε ένα μέγιστο των χιλίων φορών λόγω της </a:t>
            </a:r>
            <a:r>
              <a:rPr lang="el-GR" altLang="el-GR" sz="1800" dirty="0" err="1"/>
              <a:t>UV</a:t>
            </a:r>
            <a:r>
              <a:rPr lang="el-GR" altLang="el-GR" sz="1800" dirty="0"/>
              <a:t> διαδικασίας διαγραφής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Τα </a:t>
            </a:r>
            <a:r>
              <a:rPr lang="el-GR" altLang="el-GR" sz="2000" dirty="0" err="1"/>
              <a:t>EPROM</a:t>
            </a:r>
            <a:r>
              <a:rPr lang="el-GR" altLang="el-GR" sz="2000" dirty="0"/>
              <a:t> κύτταρα είναι εξαιρετικά απλά και παρουσιάζουν υψηλή πυκνότητα =&gt; </a:t>
            </a:r>
            <a:r>
              <a:rPr lang="el-GR" altLang="el-GR" sz="2000" dirty="0">
                <a:solidFill>
                  <a:srgbClr val="990033"/>
                </a:solidFill>
              </a:rPr>
              <a:t>κατασκευή μεγάλων μνημών με μικρό κόστος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 dirty="0">
              <a:solidFill>
                <a:srgbClr val="660033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Λόγω των ζητημάτων κόστους και αξιοπιστίας, οι </a:t>
            </a:r>
            <a:r>
              <a:rPr lang="el-GR" altLang="el-GR" sz="2000" dirty="0" err="1"/>
              <a:t>EPROMs</a:t>
            </a:r>
            <a:r>
              <a:rPr lang="el-GR" altLang="el-GR" sz="2000" dirty="0"/>
              <a:t> έχουν πια μειωμένη προτίμηση και έχουν αντικατασταθεί από τις μνήμες Flash.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E451EAFA-B476-4A0C-92DA-5C05854B52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88ACCD4B-78C2-42E2-AB1D-7ADC2F6A8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F756DF-ED28-4DDE-851E-6DACB406832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AutoShape 2">
            <a:extLst>
              <a:ext uri="{FF2B5EF4-FFF2-40B4-BE49-F238E27FC236}">
                <a16:creationId xmlns:a16="http://schemas.microsoft.com/office/drawing/2014/main" id="{A4F4AEDA-3D0C-4DF6-B819-8D33367CF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000"/>
              <a:t>Electrically Erasable Programmable Read</a:t>
            </a:r>
            <a:r>
              <a:rPr lang="el-GR" altLang="el-GR" sz="2000"/>
              <a:t>-</a:t>
            </a:r>
            <a:r>
              <a:rPr lang="en-US" altLang="el-GR" sz="2000"/>
              <a:t>Only Memory</a:t>
            </a:r>
            <a:r>
              <a:rPr lang="el-GR" altLang="el-GR" sz="2000"/>
              <a:t> - </a:t>
            </a:r>
            <a:r>
              <a:rPr lang="en-US" altLang="el-GR" sz="2000"/>
              <a:t>EEPROM</a:t>
            </a:r>
            <a:endParaRPr lang="el-GR" altLang="el-GR" sz="2000"/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CC564B47-D5DB-4DAF-87ED-EB8A45179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Το σημαντικότερο μειονέκτημα της μνήμης EPROM είναι ότι η διαγραφή γίνεται «εκτός συστήματος»</a:t>
            </a:r>
          </a:p>
          <a:p>
            <a:pPr lvl="1" eaLnBrk="1" hangingPunct="1"/>
            <a:r>
              <a:rPr lang="el-GR" altLang="el-GR"/>
              <a:t>Η μνήμη πρέπει να αφαιρεθεί από τον πλακέτα και να τοποθετηθεί σε μία συσκευή που καλείται προγραμματιστής EPROM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Η EEPROM αποφεύγει αυτήν τη διαδικασία με τη χρήση ενός μηχανισμού για να εγχύει ή να αφαιρεί φορτία από μια επιπλέουσα πύλη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Ένα τροποποιημένο στοιχείο επιπλέουσας πύλης που καλείται </a:t>
            </a:r>
            <a:r>
              <a:rPr lang="en-US" altLang="el-GR">
                <a:solidFill>
                  <a:srgbClr val="990033"/>
                </a:solidFill>
              </a:rPr>
              <a:t>FLOTOX</a:t>
            </a:r>
            <a:r>
              <a:rPr lang="el-GR" altLang="el-GR">
                <a:solidFill>
                  <a:srgbClr val="990033"/>
                </a:solidFill>
              </a:rPr>
              <a:t> (</a:t>
            </a:r>
            <a:r>
              <a:rPr lang="en-US" altLang="el-GR">
                <a:solidFill>
                  <a:srgbClr val="990033"/>
                </a:solidFill>
              </a:rPr>
              <a:t>Floating</a:t>
            </a:r>
            <a:r>
              <a:rPr lang="el-GR" altLang="el-GR">
                <a:solidFill>
                  <a:srgbClr val="990033"/>
                </a:solidFill>
              </a:rPr>
              <a:t>-</a:t>
            </a:r>
            <a:r>
              <a:rPr lang="en-US" altLang="el-GR">
                <a:solidFill>
                  <a:srgbClr val="990033"/>
                </a:solidFill>
              </a:rPr>
              <a:t>Gate Tunneling Oxide</a:t>
            </a:r>
            <a:r>
              <a:rPr lang="el-GR" altLang="el-GR">
                <a:solidFill>
                  <a:srgbClr val="990033"/>
                </a:solidFill>
              </a:rPr>
              <a:t>) </a:t>
            </a:r>
            <a:r>
              <a:rPr lang="el-GR" altLang="el-GR"/>
              <a:t>τρανζίστορ χρησιμοποιείται ως στοιχείο προγραμματισμού </a:t>
            </a:r>
          </a:p>
          <a:p>
            <a:pPr lvl="1" eaLnBrk="1" hangingPunct="1"/>
            <a:r>
              <a:rPr lang="el-GR" altLang="el-GR"/>
              <a:t>υποστηρίζει μια ηλεκτρική διαδικασία για την διαγραφή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92DAECA2-701E-4C4D-ABC1-2C67DE59D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62429F4-12AA-4775-9298-6F6F94CAA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EDEFDB-7870-487C-B5D6-9D91779C9B9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2">
            <a:extLst>
              <a:ext uri="{FF2B5EF4-FFF2-40B4-BE49-F238E27FC236}">
                <a16:creationId xmlns:a16="http://schemas.microsoft.com/office/drawing/2014/main" id="{25B13548-810E-4982-9A64-9BCDB587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91550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3200" b="1"/>
              <a:t>Κεφάλαιο </a:t>
            </a:r>
            <a:r>
              <a:rPr lang="en-US" altLang="el-GR" sz="3200" b="1"/>
              <a:t>12</a:t>
            </a:r>
            <a:br>
              <a:rPr lang="el-GR" altLang="el-GR" sz="3200" b="1"/>
            </a:br>
            <a:br>
              <a:rPr lang="el-GR" altLang="el-GR" sz="3200" b="1"/>
            </a:br>
            <a:r>
              <a:rPr lang="el-GR" altLang="el-GR" sz="3200" b="1">
                <a:solidFill>
                  <a:srgbClr val="990033"/>
                </a:solidFill>
              </a:rPr>
              <a:t>Υποσυστήματα Διατάξεων</a:t>
            </a:r>
            <a:endParaRPr lang="el-GR" altLang="el-GR" sz="32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>
            <a:extLst>
              <a:ext uri="{FF2B5EF4-FFF2-40B4-BE49-F238E27FC236}">
                <a16:creationId xmlns:a16="http://schemas.microsoft.com/office/drawing/2014/main" id="{612CDAE4-4668-4211-9652-B5AEA5514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FLOTOX EEPROM</a:t>
            </a:r>
            <a:r>
              <a:rPr lang="el-GR" altLang="el-GR"/>
              <a:t> (1/2)</a:t>
            </a:r>
          </a:p>
        </p:txBody>
      </p:sp>
      <p:graphicFrame>
        <p:nvGraphicFramePr>
          <p:cNvPr id="2875397" name="Object 5">
            <a:extLst>
              <a:ext uri="{FF2B5EF4-FFF2-40B4-BE49-F238E27FC236}">
                <a16:creationId xmlns:a16="http://schemas.microsoft.com/office/drawing/2014/main" id="{1017A0B3-9DD0-4EE8-8145-3A4838A1A46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767013" y="836613"/>
          <a:ext cx="38258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988966" imgH="3322015" progId="Visio.Drawing.11">
                  <p:embed/>
                </p:oleObj>
              </mc:Choice>
              <mc:Fallback>
                <p:oleObj name="Visio" r:id="rId2" imgW="4988966" imgH="3322015" progId="Visio.Drawing.11">
                  <p:embed/>
                  <p:pic>
                    <p:nvPicPr>
                      <p:cNvPr id="2875397" name="Object 5">
                        <a:extLst>
                          <a:ext uri="{FF2B5EF4-FFF2-40B4-BE49-F238E27FC236}">
                            <a16:creationId xmlns:a16="http://schemas.microsoft.com/office/drawing/2014/main" id="{1017A0B3-9DD0-4EE8-8145-3A4838A1A46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836613"/>
                        <a:ext cx="3825875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399" name="Rectangle 7">
            <a:extLst>
              <a:ext uri="{FF2B5EF4-FFF2-40B4-BE49-F238E27FC236}">
                <a16:creationId xmlns:a16="http://schemas.microsoft.com/office/drawing/2014/main" id="{77244C32-6AF6-4E0C-9CF8-A79C223DBE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 dirty="0"/>
              <a:t>Μοιάζει με το </a:t>
            </a:r>
            <a:r>
              <a:rPr lang="el-GR" altLang="el-GR" sz="2000" dirty="0" err="1"/>
              <a:t>FAMOS</a:t>
            </a:r>
            <a:r>
              <a:rPr lang="en-US" altLang="el-GR" sz="2000" dirty="0"/>
              <a:t> –</a:t>
            </a:r>
            <a:r>
              <a:rPr lang="el-GR" altLang="el-GR" sz="2000" dirty="0"/>
              <a:t> ένα μέρος του διηλεκτρικού που χωρίζει την επιπλέουσα πύλη από το κανάλι και τον υποδοχέα είναι μειωμένου πάχους</a:t>
            </a:r>
          </a:p>
          <a:p>
            <a:pPr marL="457200" lvl="1" indent="-96838" eaLnBrk="1" hangingPunct="1"/>
            <a:r>
              <a:rPr lang="el-GR" altLang="el-GR" sz="1800" dirty="0"/>
              <a:t> Περίπου 10 </a:t>
            </a:r>
            <a:r>
              <a:rPr lang="en-US" altLang="el-GR" sz="1800" dirty="0"/>
              <a:t>nm</a:t>
            </a:r>
            <a:r>
              <a:rPr lang="el-GR" altLang="el-GR" sz="1800" dirty="0"/>
              <a:t> ή και λιγότερο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dirty="0"/>
              <a:t> </a:t>
            </a:r>
          </a:p>
          <a:p>
            <a:pPr marL="0" indent="180975" eaLnBrk="1" hangingPunct="1"/>
            <a:r>
              <a:rPr lang="el-GR" altLang="el-GR" sz="2000" dirty="0"/>
              <a:t>Όταν μια τάση περίπου 10</a:t>
            </a:r>
            <a:r>
              <a:rPr lang="en-US" altLang="el-GR" sz="2000" dirty="0"/>
              <a:t>V</a:t>
            </a:r>
            <a:r>
              <a:rPr lang="el-GR" altLang="el-GR" sz="2000" dirty="0"/>
              <a:t> εφαρμόζεται πάνω από το λεπτό μονωτή, τα ηλεκτρόνια παγιδεύονται την επιπλέουσα πύλη μέσω ενός μηχανισμού αποκαλούμενου </a:t>
            </a:r>
            <a:r>
              <a:rPr lang="en-US" altLang="el-GR" sz="2000" b="1" dirty="0">
                <a:solidFill>
                  <a:srgbClr val="990033"/>
                </a:solidFill>
              </a:rPr>
              <a:t>Fowler</a:t>
            </a:r>
            <a:r>
              <a:rPr lang="el-GR" altLang="el-GR" sz="2000" b="1" dirty="0">
                <a:solidFill>
                  <a:srgbClr val="990033"/>
                </a:solidFill>
              </a:rPr>
              <a:t>–</a:t>
            </a:r>
            <a:r>
              <a:rPr lang="el-GR" altLang="el-GR" sz="2000" b="1" dirty="0" err="1">
                <a:solidFill>
                  <a:srgbClr val="990033"/>
                </a:solidFill>
              </a:rPr>
              <a:t>Nordheim</a:t>
            </a: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tunneling</a:t>
            </a:r>
            <a:endParaRPr lang="el-GR" altLang="el-GR" sz="2000" b="1" dirty="0">
              <a:solidFill>
                <a:srgbClr val="990033"/>
              </a:solidFill>
            </a:endParaRPr>
          </a:p>
        </p:txBody>
      </p:sp>
      <p:sp>
        <p:nvSpPr>
          <p:cNvPr id="39941" name="Footer Placeholder 5">
            <a:extLst>
              <a:ext uri="{FF2B5EF4-FFF2-40B4-BE49-F238E27FC236}">
                <a16:creationId xmlns:a16="http://schemas.microsoft.com/office/drawing/2014/main" id="{E6ADAFD7-F6FC-40F5-9A07-2648C7933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9942" name="Slide Number Placeholder 6">
            <a:extLst>
              <a:ext uri="{FF2B5EF4-FFF2-40B4-BE49-F238E27FC236}">
                <a16:creationId xmlns:a16="http://schemas.microsoft.com/office/drawing/2014/main" id="{CBD33589-6E5D-4998-8BDC-AFD09438F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FC4A1F-8A23-42C1-A743-066BD4A2BF9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5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397" grpId="0" build="p"/>
      <p:bldP spid="28753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:a16="http://schemas.microsoft.com/office/drawing/2014/main" id="{A6CBA53C-4251-4568-9728-2439B9FD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FLOTOX EEPROM</a:t>
            </a:r>
            <a:r>
              <a:rPr lang="el-GR" altLang="el-GR"/>
              <a:t> (2/2)</a:t>
            </a:r>
          </a:p>
        </p:txBody>
      </p:sp>
      <p:graphicFrame>
        <p:nvGraphicFramePr>
          <p:cNvPr id="2877443" name="Object 3">
            <a:extLst>
              <a:ext uri="{FF2B5EF4-FFF2-40B4-BE49-F238E27FC236}">
                <a16:creationId xmlns:a16="http://schemas.microsoft.com/office/drawing/2014/main" id="{333AD6B4-789A-4EA6-82F7-B8C7EB9ADEB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916238" y="692150"/>
          <a:ext cx="317182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988966" imgH="3322015" progId="Visio.Drawing.11">
                  <p:embed/>
                </p:oleObj>
              </mc:Choice>
              <mc:Fallback>
                <p:oleObj name="Visio" r:id="rId2" imgW="4988966" imgH="3322015" progId="Visio.Drawing.11">
                  <p:embed/>
                  <p:pic>
                    <p:nvPicPr>
                      <p:cNvPr id="2877443" name="Object 3">
                        <a:extLst>
                          <a:ext uri="{FF2B5EF4-FFF2-40B4-BE49-F238E27FC236}">
                            <a16:creationId xmlns:a16="http://schemas.microsoft.com/office/drawing/2014/main" id="{333AD6B4-789A-4EA6-82F7-B8C7EB9ADEB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692150"/>
                        <a:ext cx="317182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45" name="Rectangle 5">
            <a:extLst>
              <a:ext uri="{FF2B5EF4-FFF2-40B4-BE49-F238E27FC236}">
                <a16:creationId xmlns:a16="http://schemas.microsoft.com/office/drawing/2014/main" id="{DDA7093C-025E-4A45-A94D-E911CBFE3B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997200"/>
            <a:ext cx="8785671" cy="3384550"/>
          </a:xfrm>
        </p:spPr>
        <p:txBody>
          <a:bodyPr/>
          <a:lstStyle/>
          <a:p>
            <a:pPr marL="0" indent="180975" eaLnBrk="1" hangingPunct="1"/>
            <a:r>
              <a:rPr lang="el-GR" altLang="el-GR" sz="2000" b="1" dirty="0"/>
              <a:t>Το πλεονέκτημα της τεχνικής προγραμματισμού είναι ότι είναι αντιστρέψιμη </a:t>
            </a:r>
          </a:p>
          <a:p>
            <a:pPr marL="457200" lvl="1" indent="-96838" eaLnBrk="1" hangingPunct="1"/>
            <a:r>
              <a:rPr lang="el-GR" altLang="el-GR" sz="1800" b="1" dirty="0"/>
              <a:t>Η διαγραφή γίνεται με αντιστροφή της τάσης που εφαρμόζεται κατά την εγγραφή</a:t>
            </a:r>
          </a:p>
          <a:p>
            <a:pPr marL="457200" lvl="1" indent="-96838" eaLnBrk="1" hangingPunct="1"/>
            <a:r>
              <a:rPr lang="el-GR" altLang="el-GR" sz="1800" dirty="0"/>
              <a:t>Η έγχυση των ηλεκτρονίων στην επιπλέουσα πύλη αυξάνει την τάση κατωφλίου, ενώ η αντίστροφη λειτουργία μειώνει την τάση </a:t>
            </a:r>
            <a:r>
              <a:rPr lang="en-US" altLang="el-GR" sz="1800" i="1" dirty="0"/>
              <a:t>V</a:t>
            </a:r>
            <a:r>
              <a:rPr lang="en-US" altLang="el-GR" sz="1800" i="1" baseline="-25000" dirty="0"/>
              <a:t>T</a:t>
            </a:r>
            <a:r>
              <a:rPr lang="el-GR" altLang="el-GR" sz="1800" dirty="0"/>
              <a:t> 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Η διπλή-</a:t>
            </a:r>
            <a:r>
              <a:rPr lang="el-GR" altLang="el-GR" sz="2000" dirty="0" err="1"/>
              <a:t>κατευθυντικότητα</a:t>
            </a:r>
            <a:r>
              <a:rPr lang="el-GR" altLang="el-GR" sz="2000" dirty="0"/>
              <a:t> εισάγει πρόβλημα για τον έλεγχο της τάσης κατωφλίου: </a:t>
            </a:r>
          </a:p>
          <a:p>
            <a:pPr marL="457200" lvl="1" indent="-96838" eaLnBrk="1" hangingPunct="1"/>
            <a:r>
              <a:rPr lang="el-GR" altLang="el-GR" sz="1800" dirty="0"/>
              <a:t>Η αφαίρεση μεγάλης ποσότητας φορτίου από την επιπλέουσα πύλη οδηγεί σε ένα στοιχείο αραίωσης που δεν μπορεί να έρθει σε κατάσταση αγωγής από τα τυπικά σήματα των γραμμών-λέξης</a:t>
            </a:r>
          </a:p>
        </p:txBody>
      </p:sp>
      <p:sp>
        <p:nvSpPr>
          <p:cNvPr id="40965" name="Footer Placeholder 5">
            <a:extLst>
              <a:ext uri="{FF2B5EF4-FFF2-40B4-BE49-F238E27FC236}">
                <a16:creationId xmlns:a16="http://schemas.microsoft.com/office/drawing/2014/main" id="{1BE7C9A6-5359-4016-A585-B319523C3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0966" name="Slide Number Placeholder 6">
            <a:extLst>
              <a:ext uri="{FF2B5EF4-FFF2-40B4-BE49-F238E27FC236}">
                <a16:creationId xmlns:a16="http://schemas.microsoft.com/office/drawing/2014/main" id="{03BBE892-086B-4A77-B4A0-BD81C84F1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311EAA-C010-4B42-9A61-9A405C88634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77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43" grpId="0" build="p"/>
      <p:bldP spid="287744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4D50D71D-4723-43EC-8F8B-81A383561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CCBA8256-DC45-4078-942A-C94499FA2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DC4D79-CBE3-46C2-BF86-CCA38CA0541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AutoShape 2">
            <a:extLst>
              <a:ext uri="{FF2B5EF4-FFF2-40B4-BE49-F238E27FC236}">
                <a16:creationId xmlns:a16="http://schemas.microsoft.com/office/drawing/2014/main" id="{D4237665-0B90-4290-A28D-536CEDD78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FLOTOX EEPROM</a:t>
            </a:r>
            <a:endParaRPr lang="el-GR" altLang="el-GR"/>
          </a:p>
        </p:txBody>
      </p:sp>
      <p:graphicFrame>
        <p:nvGraphicFramePr>
          <p:cNvPr id="2878472" name="Object 8">
            <a:extLst>
              <a:ext uri="{FF2B5EF4-FFF2-40B4-BE49-F238E27FC236}">
                <a16:creationId xmlns:a16="http://schemas.microsoft.com/office/drawing/2014/main" id="{39FCE02C-3C57-4FA7-9F10-FE1529F440F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68538" y="620713"/>
          <a:ext cx="5688012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646566" imgH="4366260" progId="Visio.Drawing.11">
                  <p:embed/>
                </p:oleObj>
              </mc:Choice>
              <mc:Fallback>
                <p:oleObj name="Visio" r:id="rId2" imgW="8646566" imgH="4366260" progId="Visio.Drawing.11">
                  <p:embed/>
                  <p:pic>
                    <p:nvPicPr>
                      <p:cNvPr id="2878472" name="Object 8">
                        <a:extLst>
                          <a:ext uri="{FF2B5EF4-FFF2-40B4-BE49-F238E27FC236}">
                            <a16:creationId xmlns:a16="http://schemas.microsoft.com/office/drawing/2014/main" id="{39FCE02C-3C57-4FA7-9F10-FE1529F44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20713"/>
                        <a:ext cx="5688012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8469" name="Rectangle 5">
            <a:extLst>
              <a:ext uri="{FF2B5EF4-FFF2-40B4-BE49-F238E27FC236}">
                <a16:creationId xmlns:a16="http://schemas.microsoft.com/office/drawing/2014/main" id="{532570BB-0A71-4A8B-A031-5B1BD45823A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860800"/>
            <a:ext cx="8280400" cy="2520950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Επίλυση προβλήματος – προσθήκη ενός επιπλέον τρανζίστορ σε σειρά με το τρανζίστορ επιπλέουσας πύλης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Το επιπλέον τρανζίστορ λειτουργεί ως στοιχείο προσπέλασης κατά την ανάγνωση, ενώ το </a:t>
            </a:r>
            <a:r>
              <a:rPr lang="en-US" altLang="el-GR" sz="2000"/>
              <a:t>FLOTOX</a:t>
            </a:r>
            <a:r>
              <a:rPr lang="el-GR" altLang="el-GR" sz="2000"/>
              <a:t> τρανζίστορ εκτελεί τη λειτουργία της αποθήκευσης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472" grpId="0" build="p"/>
      <p:bldP spid="28784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CB9FE2ED-2024-45DC-8C67-D36EDB52E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C55E26C5-4AFB-4544-821F-BF6BC213F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32AE11-44A8-4AA1-BD25-4711472C1CA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2">
            <a:extLst>
              <a:ext uri="{FF2B5EF4-FFF2-40B4-BE49-F238E27FC236}">
                <a16:creationId xmlns:a16="http://schemas.microsoft.com/office/drawing/2014/main" id="{450EC8C9-306A-482B-8EBF-BE20FB183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EEPROMs </a:t>
            </a:r>
            <a:r>
              <a:rPr lang="el-GR" altLang="el-GR"/>
              <a:t>Πλεονεκτήματα -μειονεκτήματα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8D7FEEE8-5971-4523-A881-FD9D6F75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Μειονεκτήματα</a:t>
            </a:r>
          </a:p>
          <a:p>
            <a:pPr lvl="1" eaLnBrk="1" hangingPunct="1"/>
            <a:r>
              <a:rPr lang="el-GR" altLang="el-GR"/>
              <a:t>Το κύτταρο EEPROM με δύο τρανζίστορ είναι μεγαλύτερο από το αντίστοιχο EPROM</a:t>
            </a:r>
          </a:p>
          <a:p>
            <a:pPr lvl="1" eaLnBrk="1" hangingPunct="1"/>
            <a:r>
              <a:rPr lang="el-GR" altLang="el-GR"/>
              <a:t>Επίσης, το FLOTOX είναι μεγαλύτερο από το FAMOS – λόγω της επιπλέον επιφάνειας του οξειδίου της σήραγγας</a:t>
            </a:r>
          </a:p>
          <a:p>
            <a:pPr lvl="1" eaLnBrk="1" hangingPunct="1"/>
            <a:r>
              <a:rPr lang="el-GR" altLang="el-GR"/>
              <a:t>Η κατασκευή του πολύ λεπτού οξειδίου είναι ένα δύσκολη &amp; ακριβή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Πλεονεκτήματα</a:t>
            </a:r>
          </a:p>
          <a:p>
            <a:pPr lvl="1" eaLnBrk="1" hangingPunct="1"/>
            <a:r>
              <a:rPr lang="el-GR" altLang="el-GR"/>
              <a:t>Προσαρμοστικότητα – τα δεδομένα γραφονται &amp; διαγράφονται χωρίς να αφαιρεθούν από την πλακέτα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FC251FEA-C765-4A6D-9717-231B513DC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71784A2E-171E-44D5-AD69-E00B72BBC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51161E-0FDB-40E3-9D99-D219BA8A799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AutoShape 2">
            <a:extLst>
              <a:ext uri="{FF2B5EF4-FFF2-40B4-BE49-F238E27FC236}">
                <a16:creationId xmlns:a16="http://schemas.microsoft.com/office/drawing/2014/main" id="{74902130-64F5-4A96-8881-DCE6F0740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Μνήμες </a:t>
            </a:r>
            <a:r>
              <a:rPr lang="en-US" altLang="el-GR"/>
              <a:t>Flash</a:t>
            </a:r>
            <a:endParaRPr lang="el-GR" altLang="el-GR"/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14B17B59-37E0-4DB0-876F-A4E71EDB3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16575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Η </a:t>
            </a:r>
            <a:r>
              <a:rPr lang="en-US" altLang="el-GR" sz="2000" dirty="0"/>
              <a:t>Flash</a:t>
            </a:r>
            <a:r>
              <a:rPr lang="el-GR" altLang="el-GR" sz="2000" dirty="0"/>
              <a:t> EEPROM είναι ένας συνδυασμός των τεχνικών </a:t>
            </a:r>
            <a:r>
              <a:rPr lang="el-GR" altLang="el-GR" sz="2000" dirty="0" err="1"/>
              <a:t>EPROM</a:t>
            </a:r>
            <a:r>
              <a:rPr lang="el-GR" altLang="el-GR" sz="2000" dirty="0"/>
              <a:t> και EEPROM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Για τον προγραμματισμό, οι περισσότερες </a:t>
            </a:r>
            <a:r>
              <a:rPr lang="en-US" altLang="el-GR" sz="2000" dirty="0"/>
              <a:t>Flash</a:t>
            </a:r>
            <a:r>
              <a:rPr lang="el-GR" altLang="el-GR" sz="2000" dirty="0"/>
              <a:t> EEPROM χρησιμοποιούν έγχυση ηλεκτρονίων υψηλής ευκινησίας  με μορφή χιονοστιβάδας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 Η διαγραφή εκτελείται μέσω σηράγγων </a:t>
            </a:r>
            <a:r>
              <a:rPr lang="en-US" altLang="el-GR" sz="2000" dirty="0"/>
              <a:t>Fowler</a:t>
            </a:r>
            <a:r>
              <a:rPr lang="el-GR" altLang="el-GR" sz="2000" dirty="0"/>
              <a:t>–</a:t>
            </a:r>
            <a:r>
              <a:rPr lang="en-US" altLang="el-GR" sz="2000" dirty="0"/>
              <a:t>Nordheim</a:t>
            </a:r>
            <a:r>
              <a:rPr lang="el-GR" altLang="el-GR" sz="2000" dirty="0"/>
              <a:t> όπως και στις EEPROM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990033"/>
                </a:solidFill>
              </a:rPr>
              <a:t>M</a:t>
            </a:r>
            <a:r>
              <a:rPr lang="el-GR" altLang="el-GR" sz="2000" dirty="0">
                <a:solidFill>
                  <a:srgbClr val="990033"/>
                </a:solidFill>
              </a:rPr>
              <a:t>ία κύρια διαφορά είναι ότι η διαγραφή εκτελείται είτε για όλο το τσιπ της μνήμης ή για μια ένα τμήμα της μνήμης </a:t>
            </a:r>
            <a:r>
              <a:rPr lang="el-GR" altLang="el-GR" sz="2000" dirty="0"/>
              <a:t>– </a:t>
            </a:r>
            <a:r>
              <a:rPr lang="el-GR" altLang="el-GR" sz="2000" b="1" dirty="0">
                <a:solidFill>
                  <a:srgbClr val="C00000"/>
                </a:solidFill>
              </a:rPr>
              <a:t>αστραπιαία</a:t>
            </a:r>
            <a:r>
              <a:rPr lang="el-GR" altLang="el-GR" sz="2000" dirty="0"/>
              <a:t> (</a:t>
            </a:r>
            <a:r>
              <a:rPr lang="en-US" altLang="el-GR" sz="2000" dirty="0"/>
              <a:t>flash</a:t>
            </a:r>
            <a:r>
              <a:rPr lang="el-GR" altLang="el-GR" sz="2000" dirty="0"/>
              <a:t>)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Μείωση της ευελιξίας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Έχει το πλεονέκτημα ότι το επιπλέον τρανζίστορ του κυττάρου EEPROM μπορεί να απαλειφθεί 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Απλούστερη δομή του κυττάρου =&gt; αύξηση της πυκνότητας ολοκλήρωσης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F811B040-B150-48A0-AF52-18071F293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98F8578D-0AED-4608-A3E9-7F60C0637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5F8D764-D7F0-4629-9897-B3F58B2E68E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2">
            <a:extLst>
              <a:ext uri="{FF2B5EF4-FFF2-40B4-BE49-F238E27FC236}">
                <a16:creationId xmlns:a16="http://schemas.microsoft.com/office/drawing/2014/main" id="{95F67366-273B-4A9F-9045-471B20263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Flash EEPROM</a:t>
            </a:r>
            <a:endParaRPr lang="en-US" altLang="el-G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Freeform 3">
            <a:extLst>
              <a:ext uri="{FF2B5EF4-FFF2-40B4-BE49-F238E27FC236}">
                <a16:creationId xmlns:a16="http://schemas.microsoft.com/office/drawing/2014/main" id="{0EDD9064-8EF8-4C60-B2F8-108F2C8AF5F7}"/>
              </a:ext>
            </a:extLst>
          </p:cNvPr>
          <p:cNvSpPr>
            <a:spLocks/>
          </p:cNvSpPr>
          <p:nvPr/>
        </p:nvSpPr>
        <p:spPr bwMode="auto">
          <a:xfrm>
            <a:off x="5064125" y="3652838"/>
            <a:ext cx="1282700" cy="690562"/>
          </a:xfrm>
          <a:custGeom>
            <a:avLst/>
            <a:gdLst>
              <a:gd name="T0" fmla="*/ 2147483646 w 158"/>
              <a:gd name="T1" fmla="*/ 0 h 85"/>
              <a:gd name="T2" fmla="*/ 2147483646 w 158"/>
              <a:gd name="T3" fmla="*/ 2147483646 h 85"/>
              <a:gd name="T4" fmla="*/ 2147483646 w 158"/>
              <a:gd name="T5" fmla="*/ 2147483646 h 85"/>
              <a:gd name="T6" fmla="*/ 2147483646 w 158"/>
              <a:gd name="T7" fmla="*/ 2147483646 h 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85">
                <a:moveTo>
                  <a:pt x="3" y="0"/>
                </a:move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0" y="83"/>
                  <a:pt x="66" y="83"/>
                </a:cubicBezTo>
                <a:cubicBezTo>
                  <a:pt x="66" y="83"/>
                  <a:pt x="143" y="85"/>
                  <a:pt x="158" y="85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D3A992A0-4457-45F6-AD98-53CE4241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2547938"/>
            <a:ext cx="3184525" cy="3095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16960655-480E-4599-947F-772D27E1D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3060700"/>
            <a:ext cx="3184525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45064" name="Rectangle 6">
            <a:extLst>
              <a:ext uri="{FF2B5EF4-FFF2-40B4-BE49-F238E27FC236}">
                <a16:creationId xmlns:a16="http://schemas.microsoft.com/office/drawing/2014/main" id="{C50619C7-3AC2-4C62-AE28-7F5E8D87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135188"/>
            <a:ext cx="16319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100">
                <a:solidFill>
                  <a:srgbClr val="000000"/>
                </a:solidFill>
                <a:latin typeface="Arial" panose="020B0604020202020204" pitchFamily="34" charset="0"/>
              </a:rPr>
              <a:t>Πύλη ελέγχου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Rectangle 7">
            <a:extLst>
              <a:ext uri="{FF2B5EF4-FFF2-40B4-BE49-F238E27FC236}">
                <a16:creationId xmlns:a16="http://schemas.microsoft.com/office/drawing/2014/main" id="{EBFDEE10-1C9F-42AB-BBA9-169F7C4C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76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i="1">
                <a:solidFill>
                  <a:srgbClr val="000000"/>
                </a:solidFill>
                <a:latin typeface="Arial" panose="020B0604020202020204" pitchFamily="34" charset="0"/>
              </a:rPr>
              <a:t>διαγραφή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Rectangle 8">
            <a:extLst>
              <a:ext uri="{FF2B5EF4-FFF2-40B4-BE49-F238E27FC236}">
                <a16:creationId xmlns:a16="http://schemas.microsoft.com/office/drawing/2014/main" id="{B9E3BA6B-5CCE-4A5B-879F-A9F69D03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4419600"/>
            <a:ext cx="222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100" i="1">
                <a:solidFill>
                  <a:srgbClr val="000000"/>
                </a:solidFill>
                <a:latin typeface="Times Ten Roman" pitchFamily="18" charset="0"/>
              </a:rPr>
              <a:t>p-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7" name="Rectangle 9">
            <a:extLst>
              <a:ext uri="{FF2B5EF4-FFF2-40B4-BE49-F238E27FC236}">
                <a16:creationId xmlns:a16="http://schemas.microsoft.com/office/drawing/2014/main" id="{1617090A-6843-47AC-B13D-F069C5087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19600"/>
            <a:ext cx="14160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100">
                <a:solidFill>
                  <a:srgbClr val="000000"/>
                </a:solidFill>
                <a:latin typeface="Arial" panose="020B0604020202020204" pitchFamily="34" charset="0"/>
              </a:rPr>
              <a:t>υπόστρωμα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8" name="Line 10">
            <a:extLst>
              <a:ext uri="{FF2B5EF4-FFF2-40B4-BE49-F238E27FC236}">
                <a16:creationId xmlns:a16="http://schemas.microsoft.com/office/drawing/2014/main" id="{ADA76964-9647-4D0C-B37B-E4549F037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4913" y="2532063"/>
            <a:ext cx="1587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69" name="Rectangle 11">
            <a:extLst>
              <a:ext uri="{FF2B5EF4-FFF2-40B4-BE49-F238E27FC236}">
                <a16:creationId xmlns:a16="http://schemas.microsoft.com/office/drawing/2014/main" id="{78D7A694-BDB4-4D87-921D-EE9E8393B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2647950"/>
            <a:ext cx="205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  <a:latin typeface="Arial" panose="020B0604020202020204" pitchFamily="34" charset="0"/>
              </a:rPr>
              <a:t>Επιπλέουσα πύλη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0" name="Rectangle 12">
            <a:extLst>
              <a:ext uri="{FF2B5EF4-FFF2-40B4-BE49-F238E27FC236}">
                <a16:creationId xmlns:a16="http://schemas.microsoft.com/office/drawing/2014/main" id="{5D6CF805-7538-4BBB-B519-EE740E3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276600"/>
            <a:ext cx="3414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00"/>
                </a:solidFill>
                <a:latin typeface="Arial" panose="020B0604020202020204" pitchFamily="34" charset="0"/>
              </a:rPr>
              <a:t>Οξείδιο σήραγγας λεπτού πάχους</a:t>
            </a:r>
            <a:endParaRPr lang="en-US" altLang="el-GR" sz="18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1" name="Rectangle 13">
            <a:extLst>
              <a:ext uri="{FF2B5EF4-FFF2-40B4-BE49-F238E27FC236}">
                <a16:creationId xmlns:a16="http://schemas.microsoft.com/office/drawing/2014/main" id="{78CD8E09-1DFC-492B-A867-518360FEA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38401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i="1">
                <a:solidFill>
                  <a:srgbClr val="000000"/>
                </a:solidFill>
                <a:latin typeface="Times Ten Roman" pitchFamily="18" charset="0"/>
              </a:rPr>
              <a:t>n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2" name="Rectangle 14">
            <a:extLst>
              <a:ext uri="{FF2B5EF4-FFF2-40B4-BE49-F238E27FC236}">
                <a16:creationId xmlns:a16="http://schemas.microsoft.com/office/drawing/2014/main" id="{CD4463CA-0DBF-4032-88EC-C7D0DB43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3830638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3" name="Rectangle 15">
            <a:extLst>
              <a:ext uri="{FF2B5EF4-FFF2-40B4-BE49-F238E27FC236}">
                <a16:creationId xmlns:a16="http://schemas.microsoft.com/office/drawing/2014/main" id="{FEEC202F-66FC-467D-AB0B-753C3D59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840163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  <a:latin typeface="Arial" panose="020B0604020202020204" pitchFamily="34" charset="0"/>
              </a:rPr>
              <a:t>πηγή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4" name="Rectangle 16">
            <a:extLst>
              <a:ext uri="{FF2B5EF4-FFF2-40B4-BE49-F238E27FC236}">
                <a16:creationId xmlns:a16="http://schemas.microsoft.com/office/drawing/2014/main" id="{79AF5F6F-4A2E-4563-8B1A-269F6D655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449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100" i="1">
                <a:solidFill>
                  <a:srgbClr val="000000"/>
                </a:solidFill>
                <a:latin typeface="Times Ten Roman" pitchFamily="18" charset="0"/>
              </a:rPr>
              <a:t>n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5" name="Rectangle 17">
            <a:extLst>
              <a:ext uri="{FF2B5EF4-FFF2-40B4-BE49-F238E27FC236}">
                <a16:creationId xmlns:a16="http://schemas.microsoft.com/office/drawing/2014/main" id="{58D56966-1522-43CD-A7A3-D866896F2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3838575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6" name="Rectangle 18">
            <a:extLst>
              <a:ext uri="{FF2B5EF4-FFF2-40B4-BE49-F238E27FC236}">
                <a16:creationId xmlns:a16="http://schemas.microsoft.com/office/drawing/2014/main" id="{AE6244E1-B5CD-444B-A29F-8DCF2F1D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844925"/>
            <a:ext cx="1062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100">
                <a:solidFill>
                  <a:srgbClr val="000000"/>
                </a:solidFill>
                <a:latin typeface="Arial" panose="020B0604020202020204" pitchFamily="34" charset="0"/>
              </a:rPr>
              <a:t>υποδοχή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77" name="Freeform 19">
            <a:extLst>
              <a:ext uri="{FF2B5EF4-FFF2-40B4-BE49-F238E27FC236}">
                <a16:creationId xmlns:a16="http://schemas.microsoft.com/office/drawing/2014/main" id="{00E78A78-361A-49A0-9B25-92E967F39215}"/>
              </a:ext>
            </a:extLst>
          </p:cNvPr>
          <p:cNvSpPr>
            <a:spLocks/>
          </p:cNvSpPr>
          <p:nvPr/>
        </p:nvSpPr>
        <p:spPr bwMode="auto">
          <a:xfrm>
            <a:off x="1082675" y="3652838"/>
            <a:ext cx="1300163" cy="666750"/>
          </a:xfrm>
          <a:custGeom>
            <a:avLst/>
            <a:gdLst>
              <a:gd name="T0" fmla="*/ 2147483646 w 160"/>
              <a:gd name="T1" fmla="*/ 0 h 82"/>
              <a:gd name="T2" fmla="*/ 2147483646 w 160"/>
              <a:gd name="T3" fmla="*/ 2147483646 h 82"/>
              <a:gd name="T4" fmla="*/ 2147483646 w 160"/>
              <a:gd name="T5" fmla="*/ 2147483646 h 82"/>
              <a:gd name="T6" fmla="*/ 0 w 160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2">
                <a:moveTo>
                  <a:pt x="159" y="0"/>
                </a:move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60" y="76"/>
                  <a:pt x="109" y="79"/>
                </a:cubicBezTo>
                <a:cubicBezTo>
                  <a:pt x="109" y="79"/>
                  <a:pt x="39" y="81"/>
                  <a:pt x="0" y="82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78" name="Line 20">
            <a:extLst>
              <a:ext uri="{FF2B5EF4-FFF2-40B4-BE49-F238E27FC236}">
                <a16:creationId xmlns:a16="http://schemas.microsoft.com/office/drawing/2014/main" id="{39F4CCB9-CAEB-4A64-A37C-6563EC421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313" y="3652838"/>
            <a:ext cx="54197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79" name="Rectangle 21">
            <a:extLst>
              <a:ext uri="{FF2B5EF4-FFF2-40B4-BE49-F238E27FC236}">
                <a16:creationId xmlns:a16="http://schemas.microsoft.com/office/drawing/2014/main" id="{44C97F90-9FAB-4CD2-B4B9-D8F654E7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62400"/>
            <a:ext cx="2105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100" i="1">
                <a:solidFill>
                  <a:srgbClr val="000000"/>
                </a:solidFill>
                <a:latin typeface="Arial" panose="020B0604020202020204" pitchFamily="34" charset="0"/>
              </a:rPr>
              <a:t>προγραμματισμός</a:t>
            </a:r>
            <a:endParaRPr lang="en-US" altLang="el-GR" sz="24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80" name="Oval 22">
            <a:extLst>
              <a:ext uri="{FF2B5EF4-FFF2-40B4-BE49-F238E27FC236}">
                <a16:creationId xmlns:a16="http://schemas.microsoft.com/office/drawing/2014/main" id="{F424C99F-287F-455C-AD86-4F4F338A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100388"/>
            <a:ext cx="179387" cy="211137"/>
          </a:xfrm>
          <a:prstGeom prst="ellipse">
            <a:avLst/>
          </a:prstGeom>
          <a:solidFill>
            <a:srgbClr val="EAEAEA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45081" name="Freeform 23">
            <a:extLst>
              <a:ext uri="{FF2B5EF4-FFF2-40B4-BE49-F238E27FC236}">
                <a16:creationId xmlns:a16="http://schemas.microsoft.com/office/drawing/2014/main" id="{2D68C774-0595-4DB3-B70C-D1E971B435AB}"/>
              </a:ext>
            </a:extLst>
          </p:cNvPr>
          <p:cNvSpPr>
            <a:spLocks/>
          </p:cNvSpPr>
          <p:nvPr/>
        </p:nvSpPr>
        <p:spPr bwMode="auto">
          <a:xfrm>
            <a:off x="2284413" y="3206750"/>
            <a:ext cx="179387" cy="1588"/>
          </a:xfrm>
          <a:custGeom>
            <a:avLst/>
            <a:gdLst>
              <a:gd name="T0" fmla="*/ 2147483646 w 113"/>
              <a:gd name="T1" fmla="*/ 0 h 1588"/>
              <a:gd name="T2" fmla="*/ 0 w 113"/>
              <a:gd name="T3" fmla="*/ 0 h 1588"/>
              <a:gd name="T4" fmla="*/ 2147483646 w 11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" h="1588">
                <a:moveTo>
                  <a:pt x="113" y="0"/>
                </a:moveTo>
                <a:lnTo>
                  <a:pt x="0" y="0"/>
                </a:lnTo>
                <a:lnTo>
                  <a:pt x="1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2" name="Line 24">
            <a:extLst>
              <a:ext uri="{FF2B5EF4-FFF2-40B4-BE49-F238E27FC236}">
                <a16:creationId xmlns:a16="http://schemas.microsoft.com/office/drawing/2014/main" id="{33C92FDC-7AE9-4E9F-9D89-97B6030555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4413" y="3206750"/>
            <a:ext cx="179387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3" name="Oval 25">
            <a:extLst>
              <a:ext uri="{FF2B5EF4-FFF2-40B4-BE49-F238E27FC236}">
                <a16:creationId xmlns:a16="http://schemas.microsoft.com/office/drawing/2014/main" id="{7A0DF68A-1E0D-4B3A-AA97-E63FE18F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3" y="3873500"/>
            <a:ext cx="179387" cy="211138"/>
          </a:xfrm>
          <a:prstGeom prst="ellipse">
            <a:avLst/>
          </a:prstGeom>
          <a:solidFill>
            <a:srgbClr val="EAEAEA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45084" name="Freeform 26">
            <a:extLst>
              <a:ext uri="{FF2B5EF4-FFF2-40B4-BE49-F238E27FC236}">
                <a16:creationId xmlns:a16="http://schemas.microsoft.com/office/drawing/2014/main" id="{8D7068DF-642C-4077-BB06-DE1C0927DF43}"/>
              </a:ext>
            </a:extLst>
          </p:cNvPr>
          <p:cNvSpPr>
            <a:spLocks/>
          </p:cNvSpPr>
          <p:nvPr/>
        </p:nvSpPr>
        <p:spPr bwMode="auto">
          <a:xfrm>
            <a:off x="2544763" y="3978275"/>
            <a:ext cx="179387" cy="1588"/>
          </a:xfrm>
          <a:custGeom>
            <a:avLst/>
            <a:gdLst>
              <a:gd name="T0" fmla="*/ 2147483646 w 113"/>
              <a:gd name="T1" fmla="*/ 0 h 1588"/>
              <a:gd name="T2" fmla="*/ 0 w 113"/>
              <a:gd name="T3" fmla="*/ 0 h 1588"/>
              <a:gd name="T4" fmla="*/ 2147483646 w 11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" h="1588">
                <a:moveTo>
                  <a:pt x="113" y="0"/>
                </a:moveTo>
                <a:lnTo>
                  <a:pt x="0" y="0"/>
                </a:lnTo>
                <a:lnTo>
                  <a:pt x="1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5" name="Line 27">
            <a:extLst>
              <a:ext uri="{FF2B5EF4-FFF2-40B4-BE49-F238E27FC236}">
                <a16:creationId xmlns:a16="http://schemas.microsoft.com/office/drawing/2014/main" id="{939E0E67-EDD3-46E5-B5AF-1E9E71FC3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4763" y="3978275"/>
            <a:ext cx="179387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6" name="Line 28">
            <a:extLst>
              <a:ext uri="{FF2B5EF4-FFF2-40B4-BE49-F238E27FC236}">
                <a16:creationId xmlns:a16="http://schemas.microsoft.com/office/drawing/2014/main" id="{0B3BBF91-DEC4-46EE-9837-550C61592A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6838" y="2800350"/>
            <a:ext cx="585787" cy="3079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7" name="Freeform 29">
            <a:extLst>
              <a:ext uri="{FF2B5EF4-FFF2-40B4-BE49-F238E27FC236}">
                <a16:creationId xmlns:a16="http://schemas.microsoft.com/office/drawing/2014/main" id="{8B3AD720-2FBF-46C3-A447-156250BADB24}"/>
              </a:ext>
            </a:extLst>
          </p:cNvPr>
          <p:cNvSpPr>
            <a:spLocks/>
          </p:cNvSpPr>
          <p:nvPr/>
        </p:nvSpPr>
        <p:spPr bwMode="auto">
          <a:xfrm>
            <a:off x="5072063" y="3052763"/>
            <a:ext cx="161925" cy="112712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0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0 h 14"/>
              <a:gd name="T14" fmla="*/ 2147483646 w 20"/>
              <a:gd name="T15" fmla="*/ 0 h 14"/>
              <a:gd name="T16" fmla="*/ 2147483646 w 20"/>
              <a:gd name="T17" fmla="*/ 2147483646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14">
                <a:moveTo>
                  <a:pt x="14" y="6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2"/>
                  <a:pt x="3" y="13"/>
                  <a:pt x="0" y="14"/>
                </a:cubicBezTo>
                <a:cubicBezTo>
                  <a:pt x="3" y="12"/>
                  <a:pt x="5" y="9"/>
                  <a:pt x="8" y="7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0"/>
                  <a:pt x="15" y="0"/>
                </a:cubicBezTo>
                <a:lnTo>
                  <a:pt x="14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8" name="Line 30">
            <a:extLst>
              <a:ext uri="{FF2B5EF4-FFF2-40B4-BE49-F238E27FC236}">
                <a16:creationId xmlns:a16="http://schemas.microsoft.com/office/drawing/2014/main" id="{C15EEF21-3C84-4402-8642-015DBDF978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8288" y="3417888"/>
            <a:ext cx="333375" cy="80962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89" name="Freeform 31">
            <a:extLst>
              <a:ext uri="{FF2B5EF4-FFF2-40B4-BE49-F238E27FC236}">
                <a16:creationId xmlns:a16="http://schemas.microsoft.com/office/drawing/2014/main" id="{C607E17E-542F-45A7-AE17-ED127283C030}"/>
              </a:ext>
            </a:extLst>
          </p:cNvPr>
          <p:cNvSpPr>
            <a:spLocks/>
          </p:cNvSpPr>
          <p:nvPr/>
        </p:nvSpPr>
        <p:spPr bwMode="auto">
          <a:xfrm>
            <a:off x="5233988" y="3441700"/>
            <a:ext cx="161925" cy="90488"/>
          </a:xfrm>
          <a:custGeom>
            <a:avLst/>
            <a:gdLst>
              <a:gd name="T0" fmla="*/ 2147483646 w 20"/>
              <a:gd name="T1" fmla="*/ 2147483646 h 11"/>
              <a:gd name="T2" fmla="*/ 2147483646 w 20"/>
              <a:gd name="T3" fmla="*/ 2147483646 h 11"/>
              <a:gd name="T4" fmla="*/ 2147483646 w 20"/>
              <a:gd name="T5" fmla="*/ 2147483646 h 11"/>
              <a:gd name="T6" fmla="*/ 2147483646 w 20"/>
              <a:gd name="T7" fmla="*/ 2147483646 h 11"/>
              <a:gd name="T8" fmla="*/ 0 w 20"/>
              <a:gd name="T9" fmla="*/ 2147483646 h 11"/>
              <a:gd name="T10" fmla="*/ 2147483646 w 20"/>
              <a:gd name="T11" fmla="*/ 2147483646 h 11"/>
              <a:gd name="T12" fmla="*/ 2147483646 w 20"/>
              <a:gd name="T13" fmla="*/ 0 h 11"/>
              <a:gd name="T14" fmla="*/ 2147483646 w 20"/>
              <a:gd name="T15" fmla="*/ 0 h 11"/>
              <a:gd name="T16" fmla="*/ 2147483646 w 20"/>
              <a:gd name="T17" fmla="*/ 2147483646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11">
                <a:moveTo>
                  <a:pt x="15" y="6"/>
                </a:move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7" y="10"/>
                  <a:pt x="3" y="10"/>
                  <a:pt x="0" y="10"/>
                </a:cubicBezTo>
                <a:cubicBezTo>
                  <a:pt x="3" y="8"/>
                  <a:pt x="6" y="7"/>
                  <a:pt x="9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90" name="Line 32">
            <a:extLst>
              <a:ext uri="{FF2B5EF4-FFF2-40B4-BE49-F238E27FC236}">
                <a16:creationId xmlns:a16="http://schemas.microsoft.com/office/drawing/2014/main" id="{0719B8BD-CA43-437D-A0F9-B0B816FAF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9325" y="3368675"/>
            <a:ext cx="90488" cy="284163"/>
          </a:xfrm>
          <a:prstGeom prst="line">
            <a:avLst/>
          </a:prstGeom>
          <a:noFill/>
          <a:ln w="31750">
            <a:solidFill>
              <a:srgbClr val="66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91" name="Freeform 33">
            <a:extLst>
              <a:ext uri="{FF2B5EF4-FFF2-40B4-BE49-F238E27FC236}">
                <a16:creationId xmlns:a16="http://schemas.microsoft.com/office/drawing/2014/main" id="{66261448-6512-41B3-B112-00036CA00E15}"/>
              </a:ext>
            </a:extLst>
          </p:cNvPr>
          <p:cNvSpPr>
            <a:spLocks/>
          </p:cNvSpPr>
          <p:nvPr/>
        </p:nvSpPr>
        <p:spPr bwMode="auto">
          <a:xfrm>
            <a:off x="2171700" y="3579813"/>
            <a:ext cx="128588" cy="228600"/>
          </a:xfrm>
          <a:custGeom>
            <a:avLst/>
            <a:gdLst>
              <a:gd name="T0" fmla="*/ 2147483646 w 16"/>
              <a:gd name="T1" fmla="*/ 2147483646 h 28"/>
              <a:gd name="T2" fmla="*/ 2147483646 w 16"/>
              <a:gd name="T3" fmla="*/ 2147483646 h 28"/>
              <a:gd name="T4" fmla="*/ 2147483646 w 16"/>
              <a:gd name="T5" fmla="*/ 2147483646 h 28"/>
              <a:gd name="T6" fmla="*/ 2147483646 w 16"/>
              <a:gd name="T7" fmla="*/ 2147483646 h 28"/>
              <a:gd name="T8" fmla="*/ 0 w 16"/>
              <a:gd name="T9" fmla="*/ 2147483646 h 28"/>
              <a:gd name="T10" fmla="*/ 2147483646 w 16"/>
              <a:gd name="T11" fmla="*/ 2147483646 h 28"/>
              <a:gd name="T12" fmla="*/ 0 w 16"/>
              <a:gd name="T13" fmla="*/ 2147483646 h 28"/>
              <a:gd name="T14" fmla="*/ 0 w 16"/>
              <a:gd name="T15" fmla="*/ 0 h 28"/>
              <a:gd name="T16" fmla="*/ 2147483646 w 16"/>
              <a:gd name="T17" fmla="*/ 2147483646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28">
                <a:moveTo>
                  <a:pt x="6" y="7"/>
                </a:move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7" y="16"/>
                  <a:pt x="7" y="16"/>
                  <a:pt x="7" y="16"/>
                </a:cubicBezTo>
                <a:cubicBezTo>
                  <a:pt x="4" y="20"/>
                  <a:pt x="2" y="24"/>
                  <a:pt x="0" y="28"/>
                </a:cubicBezTo>
                <a:cubicBezTo>
                  <a:pt x="0" y="24"/>
                  <a:pt x="1" y="19"/>
                  <a:pt x="1" y="14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lnTo>
                  <a:pt x="6" y="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92" name="Freeform 34">
            <a:extLst>
              <a:ext uri="{FF2B5EF4-FFF2-40B4-BE49-F238E27FC236}">
                <a16:creationId xmlns:a16="http://schemas.microsoft.com/office/drawing/2014/main" id="{B70EFEFE-31F0-478F-AB68-E00A9F562F1C}"/>
              </a:ext>
            </a:extLst>
          </p:cNvPr>
          <p:cNvSpPr>
            <a:spLocks/>
          </p:cNvSpPr>
          <p:nvPr/>
        </p:nvSpPr>
        <p:spPr bwMode="auto">
          <a:xfrm>
            <a:off x="2763838" y="3621088"/>
            <a:ext cx="1876425" cy="487362"/>
          </a:xfrm>
          <a:custGeom>
            <a:avLst/>
            <a:gdLst>
              <a:gd name="T0" fmla="*/ 0 w 231"/>
              <a:gd name="T1" fmla="*/ 2147483646 h 60"/>
              <a:gd name="T2" fmla="*/ 2147483646 w 231"/>
              <a:gd name="T3" fmla="*/ 0 h 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1" h="60">
                <a:moveTo>
                  <a:pt x="0" y="45"/>
                </a:moveTo>
                <a:cubicBezTo>
                  <a:pt x="0" y="45"/>
                  <a:pt x="181" y="60"/>
                  <a:pt x="231" y="0"/>
                </a:cubicBezTo>
              </a:path>
            </a:pathLst>
          </a:custGeom>
          <a:noFill/>
          <a:ln w="31750" cap="flat">
            <a:solidFill>
              <a:srgbClr val="6666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93" name="Freeform 35">
            <a:extLst>
              <a:ext uri="{FF2B5EF4-FFF2-40B4-BE49-F238E27FC236}">
                <a16:creationId xmlns:a16="http://schemas.microsoft.com/office/drawing/2014/main" id="{4B1B5B0D-BB91-43C6-B644-271CEC78BDCB}"/>
              </a:ext>
            </a:extLst>
          </p:cNvPr>
          <p:cNvSpPr>
            <a:spLocks/>
          </p:cNvSpPr>
          <p:nvPr/>
        </p:nvSpPr>
        <p:spPr bwMode="auto">
          <a:xfrm>
            <a:off x="4559300" y="3498850"/>
            <a:ext cx="195263" cy="203200"/>
          </a:xfrm>
          <a:custGeom>
            <a:avLst/>
            <a:gdLst>
              <a:gd name="T0" fmla="*/ 2147483646 w 24"/>
              <a:gd name="T1" fmla="*/ 2147483646 h 25"/>
              <a:gd name="T2" fmla="*/ 0 w 24"/>
              <a:gd name="T3" fmla="*/ 2147483646 h 25"/>
              <a:gd name="T4" fmla="*/ 0 w 24"/>
              <a:gd name="T5" fmla="*/ 2147483646 h 25"/>
              <a:gd name="T6" fmla="*/ 2147483646 w 24"/>
              <a:gd name="T7" fmla="*/ 2147483646 h 25"/>
              <a:gd name="T8" fmla="*/ 2147483646 w 24"/>
              <a:gd name="T9" fmla="*/ 0 h 25"/>
              <a:gd name="T10" fmla="*/ 2147483646 w 24"/>
              <a:gd name="T11" fmla="*/ 2147483646 h 25"/>
              <a:gd name="T12" fmla="*/ 2147483646 w 24"/>
              <a:gd name="T13" fmla="*/ 2147483646 h 25"/>
              <a:gd name="T14" fmla="*/ 2147483646 w 24"/>
              <a:gd name="T15" fmla="*/ 2147483646 h 25"/>
              <a:gd name="T16" fmla="*/ 2147483646 w 24"/>
              <a:gd name="T17" fmla="*/ 2147483646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5">
                <a:moveTo>
                  <a:pt x="9" y="16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2" y="8"/>
                  <a:pt x="12" y="8"/>
                  <a:pt x="12" y="8"/>
                </a:cubicBezTo>
                <a:cubicBezTo>
                  <a:pt x="16" y="6"/>
                  <a:pt x="20" y="3"/>
                  <a:pt x="24" y="0"/>
                </a:cubicBezTo>
                <a:cubicBezTo>
                  <a:pt x="21" y="4"/>
                  <a:pt x="19" y="8"/>
                  <a:pt x="17" y="1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lnTo>
                  <a:pt x="9" y="1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94" name="Text Box 36">
            <a:extLst>
              <a:ext uri="{FF2B5EF4-FFF2-40B4-BE49-F238E27FC236}">
                <a16:creationId xmlns:a16="http://schemas.microsoft.com/office/drawing/2014/main" id="{1828C206-8E41-443A-AE15-7A5C5F1E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297488"/>
            <a:ext cx="494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 b="1">
                <a:solidFill>
                  <a:schemeClr val="tx1"/>
                </a:solidFill>
                <a:latin typeface="Arial" panose="020B0604020202020204" pitchFamily="34" charset="0"/>
              </a:rPr>
              <a:t>Πολλές διαφορετικές επιλογές</a:t>
            </a:r>
            <a:r>
              <a:rPr lang="en-US" altLang="el-GR" sz="2400" b="1">
                <a:solidFill>
                  <a:schemeClr val="tx1"/>
                </a:solidFill>
                <a:latin typeface="Arial" panose="020B0604020202020204" pitchFamily="34" charset="0"/>
              </a:rPr>
              <a:t> 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E92D8728-240F-437A-8693-0A0D846F49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5C76AD7A-CA40-496B-B2B9-69C9EF2A4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23B410-BAD2-479E-A825-C251EB534AB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AutoShape 2">
            <a:extLst>
              <a:ext uri="{FF2B5EF4-FFF2-40B4-BE49-F238E27FC236}">
                <a16:creationId xmlns:a16="http://schemas.microsoft.com/office/drawing/2014/main" id="{D3188F19-F06B-4794-B184-398BA3DBF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49275"/>
          </a:xfrm>
        </p:spPr>
        <p:txBody>
          <a:bodyPr/>
          <a:lstStyle/>
          <a:p>
            <a:pPr eaLnBrk="1" hangingPunct="1"/>
            <a:r>
              <a:rPr lang="el-GR" altLang="el-GR"/>
              <a:t>Εγκάρσιες τομές κυττάρων</a:t>
            </a:r>
            <a:r>
              <a:rPr lang="en-US" altLang="el-GR"/>
              <a:t> NVM </a:t>
            </a:r>
          </a:p>
        </p:txBody>
      </p:sp>
      <p:pic>
        <p:nvPicPr>
          <p:cNvPr id="46085" name="Picture 3">
            <a:extLst>
              <a:ext uri="{FF2B5EF4-FFF2-40B4-BE49-F238E27FC236}">
                <a16:creationId xmlns:a16="http://schemas.microsoft.com/office/drawing/2014/main" id="{11D820F4-216D-48CD-9C83-2838AC7F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63038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Text Box 4">
            <a:extLst>
              <a:ext uri="{FF2B5EF4-FFF2-40B4-BE49-F238E27FC236}">
                <a16:creationId xmlns:a16="http://schemas.microsoft.com/office/drawing/2014/main" id="{974DCCB4-EFF4-4BAD-ADC4-5A1F339E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867400"/>
            <a:ext cx="1528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800" b="1">
                <a:solidFill>
                  <a:srgbClr val="0000B6"/>
                </a:solidFill>
                <a:latin typeface="Book Antiqua" panose="02040602050305030304" pitchFamily="18" charset="0"/>
              </a:rPr>
              <a:t>EPROM</a:t>
            </a:r>
            <a:endParaRPr lang="en-US" altLang="el-GR" sz="4400" b="1">
              <a:solidFill>
                <a:srgbClr val="0000B6"/>
              </a:solidFill>
              <a:latin typeface="Book Antiqua" panose="02040602050305030304" pitchFamily="18" charset="0"/>
            </a:endParaRP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6ED1725A-9BDE-4D58-8EFB-7533009E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800" b="1">
                <a:solidFill>
                  <a:srgbClr val="0000B6"/>
                </a:solidFill>
                <a:latin typeface="Book Antiqua" panose="02040602050305030304" pitchFamily="18" charset="0"/>
              </a:rPr>
              <a:t>Flash</a:t>
            </a:r>
            <a:endParaRPr lang="en-US" altLang="el-GR" sz="4400" b="1">
              <a:solidFill>
                <a:srgbClr val="0000B6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3E52780F-9EC2-4E71-86EC-885C3E61F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C0AC47C1-6B2F-4FDA-8C85-A6EC9AE5C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DD57C3-C745-4E16-8DB4-5C09FA6F017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AutoShape 2">
            <a:extLst>
              <a:ext uri="{FF2B5EF4-FFF2-40B4-BE49-F238E27FC236}">
                <a16:creationId xmlns:a16="http://schemas.microsoft.com/office/drawing/2014/main" id="{C6CB84C9-0405-4B4C-8348-E90291128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Μνήμη </a:t>
            </a:r>
            <a:r>
              <a:rPr lang="en-US" altLang="el-GR"/>
              <a:t>Flash</a:t>
            </a:r>
            <a:r>
              <a:rPr lang="el-GR" altLang="el-GR"/>
              <a:t> τύπου </a:t>
            </a:r>
            <a:r>
              <a:rPr lang="en-US" altLang="el-GR"/>
              <a:t>NOR ―</a:t>
            </a:r>
            <a:r>
              <a:rPr lang="el-GR" altLang="el-GR"/>
              <a:t> Ανάγνωση</a:t>
            </a:r>
            <a:endParaRPr lang="en-US" altLang="el-GR"/>
          </a:p>
        </p:txBody>
      </p:sp>
      <p:sp>
        <p:nvSpPr>
          <p:cNvPr id="2899972" name="Rectangle 4">
            <a:extLst>
              <a:ext uri="{FF2B5EF4-FFF2-40B4-BE49-F238E27FC236}">
                <a16:creationId xmlns:a16="http://schemas.microsoft.com/office/drawing/2014/main" id="{4D60C1D3-EB10-4A1D-9083-776B0F8B61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08500"/>
            <a:ext cx="8280400" cy="1873250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Η </a:t>
            </a:r>
            <a:r>
              <a:rPr lang="el-GR" altLang="el-GR" sz="2000" i="1" dirty="0"/>
              <a:t>λειτουργία ανάγνωσης</a:t>
            </a:r>
            <a:r>
              <a:rPr lang="el-GR" altLang="el-GR" sz="2000" dirty="0"/>
              <a:t> γίνεται όπως σε οποιοιδήποτε </a:t>
            </a:r>
            <a:r>
              <a:rPr lang="en-US" altLang="el-GR" sz="2000" dirty="0"/>
              <a:t>NOR ROM</a:t>
            </a:r>
            <a:r>
              <a:rPr lang="el-GR" altLang="el-GR" sz="2000" dirty="0"/>
              <a:t> δομή</a:t>
            </a:r>
          </a:p>
          <a:p>
            <a:pPr marL="0" indent="180975" eaLnBrk="1" hangingPunct="1"/>
            <a:endParaRPr lang="el-GR" altLang="el-GR" sz="2000" dirty="0"/>
          </a:p>
          <a:p>
            <a:pPr marL="0" indent="180975" eaLnBrk="1" hangingPunct="1"/>
            <a:r>
              <a:rPr lang="el-GR" altLang="el-GR" sz="2000" dirty="0"/>
              <a:t>Για την επιλογή ενός κυττάρου, η γραμμή λέξης έρχεται σε τάση 5 </a:t>
            </a:r>
            <a:r>
              <a:rPr lang="en-US" altLang="el-GR" sz="2000" dirty="0"/>
              <a:t>V</a:t>
            </a:r>
            <a:r>
              <a:rPr lang="el-GR" altLang="el-GR" sz="2000" dirty="0"/>
              <a:t> προκαλώντας μια υπό συνθήκη </a:t>
            </a:r>
            <a:r>
              <a:rPr lang="el-GR" altLang="el-GR" sz="2000" dirty="0" err="1"/>
              <a:t>εκφόρτιση</a:t>
            </a:r>
            <a:r>
              <a:rPr lang="el-GR" altLang="el-GR" sz="2000" dirty="0"/>
              <a:t> της </a:t>
            </a:r>
            <a:r>
              <a:rPr lang="en-GB" altLang="el-GR" sz="2000" dirty="0"/>
              <a:t>bit line</a:t>
            </a:r>
            <a:endParaRPr lang="el-GR" altLang="el-GR" sz="2000" dirty="0"/>
          </a:p>
        </p:txBody>
      </p:sp>
      <p:pic>
        <p:nvPicPr>
          <p:cNvPr id="2899974" name="Picture 6">
            <a:extLst>
              <a:ext uri="{FF2B5EF4-FFF2-40B4-BE49-F238E27FC236}">
                <a16:creationId xmlns:a16="http://schemas.microsoft.com/office/drawing/2014/main" id="{46B98F5C-F310-433B-9311-9422A80363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125538"/>
            <a:ext cx="5761038" cy="27781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9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97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2553B976-1C4C-4560-BB39-4B743486B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2759E9A1-E887-47FD-B009-5BEEE8085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871456-A189-4016-A9D7-383942BF75E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AutoShape 2">
            <a:extLst>
              <a:ext uri="{FF2B5EF4-FFF2-40B4-BE49-F238E27FC236}">
                <a16:creationId xmlns:a16="http://schemas.microsoft.com/office/drawing/2014/main" id="{F5E3A3ED-8240-4F93-B928-AE86806C8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Μνήμη </a:t>
            </a:r>
            <a:r>
              <a:rPr lang="en-US" altLang="el-GR"/>
              <a:t>Flash</a:t>
            </a:r>
            <a:r>
              <a:rPr lang="el-GR" altLang="el-GR"/>
              <a:t> τύπου </a:t>
            </a:r>
            <a:r>
              <a:rPr lang="en-US" altLang="el-GR"/>
              <a:t>NOR ―</a:t>
            </a:r>
            <a:r>
              <a:rPr lang="el-GR" altLang="el-GR"/>
              <a:t> Εγγραφή</a:t>
            </a:r>
            <a:endParaRPr lang="en-US" altLang="el-GR"/>
          </a:p>
        </p:txBody>
      </p:sp>
      <p:sp>
        <p:nvSpPr>
          <p:cNvPr id="2898948" name="Rectangle 4">
            <a:extLst>
              <a:ext uri="{FF2B5EF4-FFF2-40B4-BE49-F238E27FC236}">
                <a16:creationId xmlns:a16="http://schemas.microsoft.com/office/drawing/2014/main" id="{6BDA36A2-62B0-45CF-95CF-8901F07025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57563"/>
            <a:ext cx="8280400" cy="302418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Εφαρμογή υψηλής τάσης στην πύλη και λογικό </a:t>
            </a:r>
            <a:r>
              <a:rPr lang="en-US" altLang="el-GR" sz="2000"/>
              <a:t>“1”</a:t>
            </a:r>
            <a:r>
              <a:rPr lang="el-GR" altLang="el-GR" sz="2000"/>
              <a:t> στον υποδοχέα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Παραγωγή υψηλής κινητικότητας ηλεκτρόνιων που εγχέονται στην επιπλέουσα πύλη αυξάνοντας την τάση κατωφλίου 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Αλλιώς, η επιπλέουσα πύλη παραμένει στην προηγούμενη κατάσταση χωρίς ηλεκτρόνια, που αντιστοιχεί στην κατάσταση </a:t>
            </a:r>
            <a:r>
              <a:rPr lang="en-US" altLang="el-GR" sz="1800"/>
              <a:t>“</a:t>
            </a:r>
            <a:r>
              <a:rPr lang="el-GR" altLang="el-GR" sz="1800"/>
              <a:t>0</a:t>
            </a:r>
            <a:r>
              <a:rPr lang="en-US" altLang="el-GR" sz="1800"/>
              <a:t>”</a:t>
            </a:r>
            <a:endParaRPr lang="el-GR" altLang="el-GR" sz="180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4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Για να επιτευχθεί η απαραίτητη μετατόπιση της τάσης κατωφλίου κατά 3 έως 3.5 </a:t>
            </a:r>
            <a:r>
              <a:rPr lang="en-US" altLang="el-GR" sz="2000"/>
              <a:t>V</a:t>
            </a:r>
            <a:r>
              <a:rPr lang="el-GR" altLang="el-GR" sz="2000"/>
              <a:t>, πρέπει να εφαρμοστεί ένας παλμός με τυπικό εύρος 1-10μ</a:t>
            </a:r>
            <a:r>
              <a:rPr lang="en-US" altLang="el-GR" sz="2000"/>
              <a:t>s</a:t>
            </a:r>
            <a:endParaRPr lang="el-GR" altLang="el-GR" sz="2000"/>
          </a:p>
        </p:txBody>
      </p:sp>
      <p:pic>
        <p:nvPicPr>
          <p:cNvPr id="2898951" name="Picture 7">
            <a:extLst>
              <a:ext uri="{FF2B5EF4-FFF2-40B4-BE49-F238E27FC236}">
                <a16:creationId xmlns:a16="http://schemas.microsoft.com/office/drawing/2014/main" id="{D250193B-0879-4A75-A981-D481519B40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765175"/>
            <a:ext cx="4752975" cy="2290763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94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BCF0E3D7-EFD3-4E94-B5A1-53BF4DBEC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33149605-B98D-43E1-9449-E24F0996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D89F46-EEF1-44E4-A810-C73FC85A594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AutoShape 2">
            <a:extLst>
              <a:ext uri="{FF2B5EF4-FFF2-40B4-BE49-F238E27FC236}">
                <a16:creationId xmlns:a16="http://schemas.microsoft.com/office/drawing/2014/main" id="{D157076F-55C9-4E24-80F5-C24966BD4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Μνήμη </a:t>
            </a:r>
            <a:r>
              <a:rPr lang="en-US" altLang="el-GR"/>
              <a:t>Flash</a:t>
            </a:r>
            <a:r>
              <a:rPr lang="el-GR" altLang="el-GR"/>
              <a:t> τύπου </a:t>
            </a:r>
            <a:r>
              <a:rPr lang="en-US" altLang="el-GR"/>
              <a:t>NOR ―</a:t>
            </a:r>
            <a:r>
              <a:rPr lang="el-GR" altLang="el-GR"/>
              <a:t> Διαγραφή</a:t>
            </a:r>
            <a:endParaRPr lang="en-US" altLang="el-GR"/>
          </a:p>
        </p:txBody>
      </p:sp>
      <p:graphicFrame>
        <p:nvGraphicFramePr>
          <p:cNvPr id="2861063" name="Object 7">
            <a:extLst>
              <a:ext uri="{FF2B5EF4-FFF2-40B4-BE49-F238E27FC236}">
                <a16:creationId xmlns:a16="http://schemas.microsoft.com/office/drawing/2014/main" id="{90D35CED-5FFE-416F-982E-FBA32D2BBAE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692275" y="620713"/>
          <a:ext cx="5543550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261936" imgH="3894315" progId="Visio.Drawing.11">
                  <p:embed/>
                </p:oleObj>
              </mc:Choice>
              <mc:Fallback>
                <p:oleObj name="Visio" r:id="rId2" imgW="7261936" imgH="3894315" progId="Visio.Drawing.11">
                  <p:embed/>
                  <p:pic>
                    <p:nvPicPr>
                      <p:cNvPr id="2861063" name="Object 7">
                        <a:extLst>
                          <a:ext uri="{FF2B5EF4-FFF2-40B4-BE49-F238E27FC236}">
                            <a16:creationId xmlns:a16="http://schemas.microsoft.com/office/drawing/2014/main" id="{90D35CED-5FFE-416F-982E-FBA32D2BBAE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20713"/>
                        <a:ext cx="5543550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1066" name="Rectangle 10">
            <a:extLst>
              <a:ext uri="{FF2B5EF4-FFF2-40B4-BE49-F238E27FC236}">
                <a16:creationId xmlns:a16="http://schemas.microsoft.com/office/drawing/2014/main" id="{EF6BB8A5-A463-4BAA-92D5-510788DBB6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8280400" cy="237648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Εφαρμόζεται μία τάση πύλης ίση με 0 </a:t>
            </a:r>
            <a:r>
              <a:rPr lang="en-US" altLang="el-GR" sz="2000" dirty="0"/>
              <a:t>V</a:t>
            </a:r>
            <a:r>
              <a:rPr lang="el-GR" altLang="el-GR" sz="2000" dirty="0"/>
              <a:t> σε συνδυασμό με μία υψηλή τάση στην πηγή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Τα ηλεκτρόνια, αν υπάρχουν, στην επιπλέουσα πύλη εκτινάσσονται στην πηγή λόγω φαινομένου σήραγγας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990033"/>
                </a:solidFill>
              </a:rPr>
              <a:t>Όλα τα κύτταρα της γραμμής σβήνονται ταυτόχρονα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61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1063" grpId="0" build="p"/>
      <p:bldP spid="28610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>
            <a:extLst>
              <a:ext uri="{FF2B5EF4-FFF2-40B4-BE49-F238E27FC236}">
                <a16:creationId xmlns:a16="http://schemas.microsoft.com/office/drawing/2014/main" id="{8769A962-3685-412F-BE05-EE771D958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4C27E4AB-7E7A-4B2E-A8DA-84FF1E6C5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3D82F9-4ECF-4DAA-A1F5-6B3C05EC34C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C991A2BE-03C2-48AD-B2FB-1A75D5FEAF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/>
              <a:t>Περίγραμμα</a:t>
            </a:r>
            <a:endParaRPr lang="en-US" altLang="el-GR"/>
          </a:p>
        </p:txBody>
      </p:sp>
      <p:sp>
        <p:nvSpPr>
          <p:cNvPr id="2812931" name="Rectangle 3">
            <a:extLst>
              <a:ext uri="{FF2B5EF4-FFF2-40B4-BE49-F238E27FC236}">
                <a16:creationId xmlns:a16="http://schemas.microsoft.com/office/drawing/2014/main" id="{7FA3D3F6-97C4-47A5-B4BC-2C011AFB55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/>
              <a:t>Εισαγωγή</a:t>
            </a:r>
          </a:p>
          <a:p>
            <a:pPr marL="455613" indent="-455613" eaLnBrk="1" hangingPunct="1"/>
            <a:r>
              <a:rPr lang="el-GR" altLang="el-GR" sz="2000"/>
              <a:t>Στατική μνήμη (</a:t>
            </a:r>
            <a:r>
              <a:rPr lang="en-US" altLang="el-GR" sz="2000"/>
              <a:t>SRAM)</a:t>
            </a:r>
          </a:p>
          <a:p>
            <a:pPr marL="455613" indent="-455613" eaLnBrk="1" hangingPunct="1"/>
            <a:r>
              <a:rPr lang="el-GR" altLang="el-GR" sz="2000"/>
              <a:t>Δυναμική μνήμη (</a:t>
            </a:r>
            <a:r>
              <a:rPr lang="en-US" altLang="el-GR" sz="2000"/>
              <a:t>DRAM)</a:t>
            </a:r>
          </a:p>
          <a:p>
            <a:pPr marL="455613" indent="-455613" eaLnBrk="1" hangingPunct="1"/>
            <a:r>
              <a:rPr lang="el-GR" altLang="el-GR" sz="2000">
                <a:solidFill>
                  <a:srgbClr val="800000"/>
                </a:solidFill>
              </a:rPr>
              <a:t>Μνήμη </a:t>
            </a:r>
            <a:r>
              <a:rPr lang="en-US" altLang="el-GR" sz="2000">
                <a:solidFill>
                  <a:srgbClr val="800000"/>
                </a:solidFill>
              </a:rPr>
              <a:t>ROM</a:t>
            </a:r>
          </a:p>
          <a:p>
            <a:pPr marL="455613" indent="-455613" eaLnBrk="1" hangingPunct="1"/>
            <a:r>
              <a:rPr lang="el-GR" altLang="el-GR" sz="2000"/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/>
              <a:t>Μνήμες διευθυνσιοδοτούμενες από τα δεδομένα </a:t>
            </a:r>
            <a:r>
              <a:rPr lang="en-US" altLang="el-GR" sz="2000"/>
              <a:t>(CAM)</a:t>
            </a:r>
          </a:p>
          <a:p>
            <a:pPr marL="455613" indent="-455613" eaLnBrk="1" hangingPunct="1"/>
            <a:r>
              <a:rPr lang="el-GR" altLang="el-GR" sz="2000"/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/>
              <a:t>Αξιοπιστία μνημών</a:t>
            </a:r>
            <a:endParaRPr lang="en-US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29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5401D8CE-8AFB-488B-B9CF-7A9ABF665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F84E50E0-A6BB-4E9E-82DE-BDCB8E0B1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3FA1BE-CCBE-41EC-8124-6B4C5E43635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2">
            <a:extLst>
              <a:ext uri="{FF2B5EF4-FFF2-40B4-BE49-F238E27FC236}">
                <a16:creationId xmlns:a16="http://schemas.microsoft.com/office/drawing/2014/main" id="{9EEBA486-CE3F-422F-9B77-7F4595EC0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Προγραμματισμός </a:t>
            </a:r>
            <a:r>
              <a:rPr lang="en-US" altLang="el-GR"/>
              <a:t>Flash</a:t>
            </a:r>
          </a:p>
        </p:txBody>
      </p:sp>
      <p:sp>
        <p:nvSpPr>
          <p:cNvPr id="2892803" name="Rectangle 3">
            <a:extLst>
              <a:ext uri="{FF2B5EF4-FFF2-40B4-BE49-F238E27FC236}">
                <a16:creationId xmlns:a16="http://schemas.microsoft.com/office/drawing/2014/main" id="{6EAED0AC-147C-4D68-B637-4DDB0435A4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4703"/>
            <a:ext cx="8496300" cy="3456459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 Το φορτίο στην επιπλέουσα πύλη καθορίζει το  </a:t>
            </a:r>
            <a:r>
              <a:rPr lang="en-US" altLang="el-GR" sz="2000" dirty="0"/>
              <a:t>V</a:t>
            </a:r>
            <a:r>
              <a:rPr lang="en-US" altLang="el-GR" sz="2000" baseline="-25000" dirty="0"/>
              <a:t>t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>
              <a:solidFill>
                <a:srgbClr val="660033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A50021"/>
                </a:solidFill>
              </a:rPr>
              <a:t>Λογικό</a:t>
            </a:r>
            <a:r>
              <a:rPr lang="en-US" altLang="el-GR" sz="2000" dirty="0">
                <a:solidFill>
                  <a:srgbClr val="A50021"/>
                </a:solidFill>
              </a:rPr>
              <a:t> 1</a:t>
            </a:r>
            <a:r>
              <a:rPr lang="en-US" altLang="el-GR" sz="2000" dirty="0"/>
              <a:t>: </a:t>
            </a:r>
            <a:r>
              <a:rPr lang="el-GR" altLang="el-GR" sz="2000" dirty="0"/>
              <a:t>αρνητικό</a:t>
            </a:r>
            <a:r>
              <a:rPr lang="en-US" altLang="el-GR" sz="2000" dirty="0"/>
              <a:t> V</a:t>
            </a:r>
            <a:r>
              <a:rPr lang="en-US" altLang="el-GR" sz="2000" baseline="-25000" dirty="0"/>
              <a:t>t</a:t>
            </a:r>
            <a:r>
              <a:rPr lang="el-GR" altLang="el-GR" sz="2000" baseline="-25000" dirty="0"/>
              <a:t>  </a:t>
            </a:r>
            <a:r>
              <a:rPr lang="el-GR" altLang="el-GR" sz="2000" dirty="0"/>
              <a:t>(απουσία φορτίου στην επιπλέουσα πύλη)</a:t>
            </a:r>
            <a:endParaRPr lang="en-US" altLang="el-GR" sz="2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A50021"/>
                </a:solidFill>
              </a:rPr>
              <a:t>Λογικό</a:t>
            </a:r>
            <a:r>
              <a:rPr lang="en-US" altLang="el-GR" sz="2000" dirty="0">
                <a:solidFill>
                  <a:srgbClr val="A50021"/>
                </a:solidFill>
              </a:rPr>
              <a:t> 0</a:t>
            </a:r>
            <a:r>
              <a:rPr lang="en-US" altLang="el-GR" sz="2000" dirty="0"/>
              <a:t>: positive V</a:t>
            </a:r>
            <a:r>
              <a:rPr lang="en-US" altLang="el-GR" sz="2000" baseline="-25000" dirty="0"/>
              <a:t>t</a:t>
            </a:r>
            <a:r>
              <a:rPr lang="el-GR" altLang="el-GR" sz="2000" baseline="-25000" dirty="0"/>
              <a:t>     </a:t>
            </a:r>
            <a:r>
              <a:rPr lang="el-GR" altLang="el-GR" sz="2000" dirty="0"/>
              <a:t>(παρουσία φορτίου στην επιπλέουσα πύλη)</a:t>
            </a:r>
            <a:endParaRPr lang="en-US" altLang="el-GR" sz="2000" baseline="-25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A50021"/>
                </a:solidFill>
              </a:rPr>
              <a:t>Τα κύτταρα διαγράφονται εφαρμόζοντας μία μεγάλη τάση στο </a:t>
            </a:r>
            <a:r>
              <a:rPr lang="el-GR" altLang="el-GR" sz="2000" dirty="0" err="1">
                <a:solidFill>
                  <a:srgbClr val="A50021"/>
                </a:solidFill>
              </a:rPr>
              <a:t>υποστρώμα</a:t>
            </a:r>
            <a:r>
              <a:rPr lang="el-GR" altLang="el-GR" sz="2000" dirty="0">
                <a:solidFill>
                  <a:srgbClr val="A50021"/>
                </a:solidFill>
              </a:rPr>
              <a:t> ή στην πηγή </a:t>
            </a:r>
            <a:r>
              <a:rPr lang="el-GR" altLang="el-GR" sz="2000" dirty="0"/>
              <a:t>ώστε το φορτίο της επιπλέουσας πύλης να μετακινηθεί στο υπόστρωμα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Ο προγραμματισμός στο 0 γίνεται με την εφαρμογή ισχυρής τάσης στον ακροδέκτη της πύλης</a:t>
            </a:r>
          </a:p>
        </p:txBody>
      </p:sp>
      <p:pic>
        <p:nvPicPr>
          <p:cNvPr id="2892806" name="Picture 6">
            <a:extLst>
              <a:ext uri="{FF2B5EF4-FFF2-40B4-BE49-F238E27FC236}">
                <a16:creationId xmlns:a16="http://schemas.microsoft.com/office/drawing/2014/main" id="{DBDDA845-E3E4-46DE-8D31-CD7F784443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043" y="4653136"/>
            <a:ext cx="5395913" cy="1495425"/>
          </a:xfrm>
          <a:noFill/>
        </p:spPr>
      </p:pic>
    </p:spTree>
    <p:extLst>
      <p:ext uri="{BB962C8B-B14F-4D97-AF65-F5344CB8AC3E}">
        <p14:creationId xmlns:p14="http://schemas.microsoft.com/office/powerpoint/2010/main" val="22303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2803" grpId="0" build="p"/>
      <p:bldP spid="289280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2">
            <a:extLst>
              <a:ext uri="{FF2B5EF4-FFF2-40B4-BE49-F238E27FC236}">
                <a16:creationId xmlns:a16="http://schemas.microsoft.com/office/drawing/2014/main" id="{AE02FF0D-23BB-42A4-9333-2C7C335E6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NAND Flash</a:t>
            </a:r>
            <a:r>
              <a:rPr lang="el-GR" altLang="el-GR" dirty="0"/>
              <a:t> –</a:t>
            </a:r>
            <a:r>
              <a:rPr lang="en-US" altLang="el-GR" dirty="0"/>
              <a:t> </a:t>
            </a:r>
            <a:r>
              <a:rPr lang="el-GR" altLang="el-GR" dirty="0"/>
              <a:t>Διαγραφή</a:t>
            </a:r>
            <a:endParaRPr lang="en-US" altLang="el-GR" dirty="0"/>
          </a:p>
        </p:txBody>
      </p:sp>
      <p:sp>
        <p:nvSpPr>
          <p:cNvPr id="2774019" name="Rectangle 3">
            <a:extLst>
              <a:ext uri="{FF2B5EF4-FFF2-40B4-BE49-F238E27FC236}">
                <a16:creationId xmlns:a16="http://schemas.microsoft.com/office/drawing/2014/main" id="{3B90CE99-A851-440E-9E1B-4579D76C25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5840" y="836612"/>
            <a:ext cx="5101350" cy="561672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Διαγραφή γίνεται ανά μπλοκ</a:t>
            </a:r>
          </a:p>
          <a:p>
            <a:pPr marL="198438" lvl="1" indent="180975" eaLnBrk="1" hangingPunct="1">
              <a:lnSpc>
                <a:spcPct val="90000"/>
              </a:lnSpc>
            </a:pPr>
            <a:r>
              <a:rPr lang="el-GR" altLang="el-GR" sz="1800" dirty="0"/>
              <a:t>Οι πύλες ελέγχου τίθενται σε δυναμικό </a:t>
            </a:r>
            <a:r>
              <a:rPr lang="el-GR" altLang="el-GR" sz="1800" dirty="0" err="1"/>
              <a:t>GND</a:t>
            </a:r>
            <a:r>
              <a:rPr lang="el-GR" altLang="el-GR" sz="1800" dirty="0"/>
              <a:t> </a:t>
            </a:r>
          </a:p>
          <a:p>
            <a:pPr marL="198438" lvl="1" indent="180975" eaLnBrk="1" hangingPunct="1">
              <a:lnSpc>
                <a:spcPct val="90000"/>
              </a:lnSpc>
            </a:pPr>
            <a:r>
              <a:rPr lang="el-GR" altLang="el-GR" sz="1800" dirty="0"/>
              <a:t>Η τάση </a:t>
            </a:r>
            <a:r>
              <a:rPr lang="el-GR" altLang="el-GR" sz="1800" dirty="0" err="1"/>
              <a:t>υποσρτωμάτος</a:t>
            </a:r>
            <a:r>
              <a:rPr lang="el-GR" altLang="el-GR" sz="1800" dirty="0"/>
              <a:t> τίθεται σε δυναμικό 20 V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Η υψηλή τάση στο οξείδιο της πύλης προκαλεί φαινόμενο σήραγγας </a:t>
            </a:r>
            <a:r>
              <a:rPr lang="el-GR" altLang="el-GR" sz="2000" dirty="0" err="1"/>
              <a:t>FN</a:t>
            </a:r>
            <a:endParaRPr lang="el-GR" altLang="el-GR" sz="2000" dirty="0"/>
          </a:p>
          <a:p>
            <a:pPr marL="198438" lvl="1" indent="180975" eaLnBrk="1" hangingPunct="1">
              <a:lnSpc>
                <a:spcPct val="90000"/>
              </a:lnSpc>
            </a:pPr>
            <a:r>
              <a:rPr lang="el-GR" altLang="el-GR" sz="1800" dirty="0"/>
              <a:t>Τα ηλεκτρόνια ρέουν από την αιρούμενη πύλη στο υπόστρωμα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Στο τέλος, όλα τα τρανζίστορ αιωρούμενης πύλης έχουν αρνητικό </a:t>
            </a:r>
            <a:r>
              <a:rPr lang="el-GR" altLang="el-GR" sz="2000" dirty="0" err="1"/>
              <a:t>V</a:t>
            </a:r>
            <a:r>
              <a:rPr lang="el-GR" altLang="el-GR" sz="2000" baseline="-25000" dirty="0" err="1"/>
              <a:t>t</a:t>
            </a:r>
            <a:r>
              <a:rPr lang="el-GR" altLang="el-GR" sz="2000" dirty="0"/>
              <a:t> =&gt; αντιπροσωπεύουν το λογικό 1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Το φαινόμενο σήραγγας είναι μια αργή διαδικασία</a:t>
            </a:r>
          </a:p>
          <a:p>
            <a:pPr marL="198438" lvl="1" indent="180975" eaLnBrk="1" hangingPunct="1">
              <a:lnSpc>
                <a:spcPct val="90000"/>
              </a:lnSpc>
            </a:pPr>
            <a:r>
              <a:rPr lang="el-GR" altLang="el-GR" sz="1800" dirty="0"/>
              <a:t>Η διαγραφή του μπλοκ διαρκεί της τάξης 1</a:t>
            </a:r>
            <a:r>
              <a:rPr lang="en-GB" altLang="el-GR" sz="1800" dirty="0" err="1"/>
              <a:t>ms</a:t>
            </a:r>
            <a:endParaRPr lang="el-GR" altLang="el-GR" sz="18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Οι γραμμές λέξεων για άλλα μπλοκ έχουν ρυθμιστεί στην ίδια τάση με το υπόστρωμα για να εμποδίσουν τη διαγραφή</a:t>
            </a:r>
            <a:endParaRPr lang="en-US" altLang="el-GR" sz="2000" b="1" dirty="0"/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63BB76F3-EB9A-405D-A8BB-866744001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DA8DA5A4-42C7-42FF-AFA8-FEFFA9536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BF0349C-4E82-4620-B641-6AECC0B1B67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ABE65C2-DA0A-49F9-AE5D-838B965CA8B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90" y="2122477"/>
            <a:ext cx="3550970" cy="2962708"/>
          </a:xfr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C1738DC-77DC-7EC5-6D76-1B5BF90D40C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5004" y="927039"/>
            <a:ext cx="3080084" cy="776896"/>
          </a:xfrm>
          <a:noFill/>
        </p:spPr>
      </p:pic>
    </p:spTree>
    <p:extLst>
      <p:ext uri="{BB962C8B-B14F-4D97-AF65-F5344CB8AC3E}">
        <p14:creationId xmlns:p14="http://schemas.microsoft.com/office/powerpoint/2010/main" val="1461493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019" grpId="0" uiExpand="1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2">
            <a:extLst>
              <a:ext uri="{FF2B5EF4-FFF2-40B4-BE49-F238E27FC236}">
                <a16:creationId xmlns:a16="http://schemas.microsoft.com/office/drawing/2014/main" id="{AE02FF0D-23BB-42A4-9333-2C7C335E6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NAND Flash</a:t>
            </a:r>
            <a:r>
              <a:rPr lang="el-GR" altLang="el-GR" dirty="0"/>
              <a:t> –</a:t>
            </a:r>
            <a:r>
              <a:rPr lang="en-US" altLang="el-GR" dirty="0"/>
              <a:t> </a:t>
            </a:r>
            <a:r>
              <a:rPr lang="el-GR" altLang="el-GR" dirty="0"/>
              <a:t>Εγγραφή</a:t>
            </a:r>
            <a:r>
              <a:rPr lang="en-GB" altLang="el-GR" dirty="0"/>
              <a:t> (</a:t>
            </a:r>
            <a:r>
              <a:rPr lang="el-GR" altLang="el-GR" dirty="0"/>
              <a:t>Προγραμματισμός)</a:t>
            </a:r>
            <a:endParaRPr lang="en-US" altLang="el-GR" dirty="0"/>
          </a:p>
        </p:txBody>
      </p:sp>
      <p:sp>
        <p:nvSpPr>
          <p:cNvPr id="2774019" name="Rectangle 3">
            <a:extLst>
              <a:ext uri="{FF2B5EF4-FFF2-40B4-BE49-F238E27FC236}">
                <a16:creationId xmlns:a16="http://schemas.microsoft.com/office/drawing/2014/main" id="{3B90CE99-A851-440E-9E1B-4579D76C25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677864"/>
            <a:ext cx="4352230" cy="5691186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Οι γραμμές </a:t>
            </a:r>
            <a:r>
              <a:rPr lang="en-US" altLang="el-GR" sz="2000" dirty="0" err="1"/>
              <a:t>bitline</a:t>
            </a:r>
            <a:r>
              <a:rPr lang="en-US" altLang="el-GR" sz="2000" dirty="0"/>
              <a:t> </a:t>
            </a:r>
            <a:r>
              <a:rPr lang="el-GR" altLang="el-GR" sz="2000" dirty="0"/>
              <a:t>οδηγούνται με τις επιθυμητές τιμές (</a:t>
            </a:r>
            <a:r>
              <a:rPr lang="en-US" altLang="el-GR" sz="2000" dirty="0"/>
              <a:t> “0”</a:t>
            </a:r>
            <a:r>
              <a:rPr lang="el-GR" altLang="el-GR" sz="2000" dirty="0"/>
              <a:t> ή </a:t>
            </a:r>
            <a:r>
              <a:rPr lang="en-US" altLang="el-GR" sz="2000" dirty="0"/>
              <a:t>“</a:t>
            </a:r>
            <a:r>
              <a:rPr lang="el-GR" altLang="el-GR" sz="2000" dirty="0"/>
              <a:t>1</a:t>
            </a:r>
            <a:r>
              <a:rPr lang="en-US" altLang="el-GR" sz="2000" dirty="0"/>
              <a:t>”</a:t>
            </a:r>
            <a:r>
              <a:rPr lang="el-GR" altLang="el-GR" sz="2000" dirty="0"/>
              <a:t>)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 err="1">
                <a:solidFill>
                  <a:srgbClr val="990033"/>
                </a:solidFill>
              </a:rPr>
              <a:t>V</a:t>
            </a:r>
            <a:r>
              <a:rPr lang="en-US" altLang="el-GR" sz="2000" baseline="-25000" dirty="0" err="1">
                <a:solidFill>
                  <a:srgbClr val="990033"/>
                </a:solidFill>
              </a:rPr>
              <a:t>sub</a:t>
            </a:r>
            <a:r>
              <a:rPr lang="en-US" altLang="el-GR" sz="2000" dirty="0">
                <a:solidFill>
                  <a:srgbClr val="990033"/>
                </a:solidFill>
              </a:rPr>
              <a:t>=0V, </a:t>
            </a:r>
            <a:r>
              <a:rPr lang="en-US" altLang="el-GR" sz="2000" dirty="0" err="1">
                <a:solidFill>
                  <a:srgbClr val="990033"/>
                </a:solidFill>
              </a:rPr>
              <a:t>gsl</a:t>
            </a:r>
            <a:r>
              <a:rPr lang="en-US" altLang="el-GR" sz="2000" dirty="0">
                <a:solidFill>
                  <a:srgbClr val="990033"/>
                </a:solidFill>
              </a:rPr>
              <a:t>= “0” &amp; </a:t>
            </a:r>
            <a:r>
              <a:rPr lang="en-US" altLang="el-GR" sz="2000" dirty="0" err="1">
                <a:solidFill>
                  <a:srgbClr val="990033"/>
                </a:solidFill>
              </a:rPr>
              <a:t>ssl</a:t>
            </a:r>
            <a:r>
              <a:rPr lang="en-US" altLang="el-GR" sz="2000" dirty="0">
                <a:solidFill>
                  <a:srgbClr val="990033"/>
                </a:solidFill>
              </a:rPr>
              <a:t> = “1”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200" dirty="0"/>
          </a:p>
          <a:p>
            <a:pPr marL="0" indent="180975" algn="l" eaLnBrk="1" hangingPunct="1">
              <a:lnSpc>
                <a:spcPct val="90000"/>
              </a:lnSpc>
            </a:pPr>
            <a:r>
              <a:rPr lang="el-GR" altLang="el-GR" sz="2000" dirty="0"/>
              <a:t>Ενεργοποίηση </a:t>
            </a:r>
            <a:r>
              <a:rPr lang="en-US" altLang="el-GR" sz="2000" dirty="0" err="1"/>
              <a:t>wordline</a:t>
            </a:r>
            <a:r>
              <a:rPr lang="en-US" altLang="el-GR" sz="2000" dirty="0"/>
              <a:t> </a:t>
            </a:r>
            <a:r>
              <a:rPr lang="el-GR" altLang="el-GR" sz="2000" dirty="0"/>
              <a:t>(</a:t>
            </a:r>
            <a:r>
              <a:rPr lang="en-US" altLang="el-GR" sz="2000" dirty="0" err="1"/>
              <a:t>V</a:t>
            </a:r>
            <a:r>
              <a:rPr lang="en-US" altLang="el-GR" sz="2000" baseline="-25000" dirty="0" err="1"/>
              <a:t>wordline</a:t>
            </a:r>
            <a:r>
              <a:rPr lang="en-US" altLang="el-GR" sz="2000" dirty="0"/>
              <a:t>=20V) </a:t>
            </a:r>
            <a:r>
              <a:rPr lang="el-GR" altLang="el-GR" sz="2000" dirty="0"/>
              <a:t>για την προς εγγραφή σελίδα</a:t>
            </a:r>
            <a:endParaRPr lang="en-US" altLang="el-GR" sz="2000" dirty="0"/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 dirty="0"/>
              <a:t>Οι υπόλοιπες </a:t>
            </a:r>
            <a:r>
              <a:rPr lang="en-US" altLang="el-GR" sz="1800" dirty="0" err="1"/>
              <a:t>V</a:t>
            </a:r>
            <a:r>
              <a:rPr lang="en-US" altLang="el-GR" sz="1800" baseline="-25000" dirty="0" err="1"/>
              <a:t>wordline</a:t>
            </a:r>
            <a:r>
              <a:rPr lang="en-US" altLang="el-GR" sz="1800" dirty="0"/>
              <a:t>=</a:t>
            </a:r>
            <a:r>
              <a:rPr lang="el-GR" altLang="el-GR" sz="1800" dirty="0"/>
              <a:t> 10</a:t>
            </a:r>
            <a:r>
              <a:rPr lang="en-US" altLang="el-GR" sz="1800" dirty="0"/>
              <a:t>V</a:t>
            </a:r>
            <a:r>
              <a:rPr lang="el-GR" altLang="el-GR" sz="1800" dirty="0"/>
              <a:t> </a:t>
            </a:r>
            <a:r>
              <a:rPr lang="el-GR" altLang="el-GR" sz="1800" dirty="0">
                <a:sym typeface="Wingdings" panose="05000000000000000000" pitchFamily="2" charset="2"/>
              </a:rPr>
              <a:t></a:t>
            </a:r>
            <a:r>
              <a:rPr lang="en-US" altLang="el-GR" sz="1800" dirty="0">
                <a:sym typeface="Wingdings" panose="05000000000000000000" pitchFamily="2" charset="2"/>
              </a:rPr>
              <a:t> </a:t>
            </a:r>
            <a:r>
              <a:rPr lang="en-US" altLang="el-GR" sz="1800" dirty="0"/>
              <a:t>pass logic</a:t>
            </a:r>
            <a:endParaRPr lang="el-GR" altLang="el-GR" sz="1800" dirty="0"/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000" dirty="0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Ο προγραμματισμός δεν μπορεί να επαναφέρει την τιμή 1</a:t>
            </a:r>
            <a:r>
              <a:rPr lang="en-US" altLang="el-GR" sz="2000" dirty="0"/>
              <a:t> </a:t>
            </a:r>
            <a:r>
              <a:rPr lang="el-GR" altLang="el-GR" sz="2000" dirty="0"/>
              <a:t>(αρνητικό </a:t>
            </a:r>
            <a:r>
              <a:rPr lang="en-US" altLang="el-GR" sz="2000" dirty="0"/>
              <a:t>Vt-</a:t>
            </a:r>
            <a:r>
              <a:rPr lang="el-GR" altLang="el-GR" sz="2000" dirty="0"/>
              <a:t>παρουσία φορτίου)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 dirty="0"/>
              <a:t>Χρειάζεται πρώτα διαγραφή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 dirty="0"/>
              <a:t>Κάθε φορά προγραμματίζεται μία ολόκληρη σελίδα</a:t>
            </a:r>
            <a:endParaRPr lang="en-US" altLang="el-GR" sz="2000" b="1" dirty="0"/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63BB76F3-EB9A-405D-A8BB-866744001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DA8DA5A4-42C7-42FF-AFA8-FEFFA9536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BF0349C-4E82-4620-B641-6AECC0B1B67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0DF934-6D72-A26D-D999-ADFE3D3F2291}"/>
              </a:ext>
            </a:extLst>
          </p:cNvPr>
          <p:cNvGrpSpPr/>
          <p:nvPr/>
        </p:nvGrpSpPr>
        <p:grpSpPr>
          <a:xfrm>
            <a:off x="5053280" y="1440607"/>
            <a:ext cx="3550970" cy="4158146"/>
            <a:chOff x="5347190" y="927039"/>
            <a:chExt cx="3550970" cy="4158146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5A60D04F-AF96-58A6-BEDD-EE3E579F3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90" y="2122477"/>
              <a:ext cx="3550970" cy="2962708"/>
            </a:xfrm>
            <a:prstGeom prst="rect">
              <a:avLst/>
            </a:prstGeom>
            <a:no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B8D0147-5591-B1FD-662E-6969F90AA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55004" y="927039"/>
              <a:ext cx="3080084" cy="7768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0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44DDD807-56F4-434B-B68C-69F71AFCA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D8D9F899-5675-49D5-85CA-3C0C69C85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C2A16A-CE29-4AB5-AED5-DEF33AEA240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AutoShape 2">
            <a:extLst>
              <a:ext uri="{FF2B5EF4-FFF2-40B4-BE49-F238E27FC236}">
                <a16:creationId xmlns:a16="http://schemas.microsoft.com/office/drawing/2014/main" id="{A3AC5F9C-642F-4A46-82FF-E939E76D8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NAND Flash</a:t>
            </a:r>
            <a:r>
              <a:rPr lang="el-GR" altLang="el-GR"/>
              <a:t> –</a:t>
            </a:r>
            <a:r>
              <a:rPr lang="en-US" altLang="el-GR"/>
              <a:t> </a:t>
            </a:r>
            <a:r>
              <a:rPr lang="el-GR" altLang="el-GR"/>
              <a:t>Ανάγνωση</a:t>
            </a:r>
            <a:endParaRPr lang="en-US" altLang="el-GR"/>
          </a:p>
        </p:txBody>
      </p:sp>
      <p:sp>
        <p:nvSpPr>
          <p:cNvPr id="2920451" name="Rectangle 3">
            <a:extLst>
              <a:ext uri="{FF2B5EF4-FFF2-40B4-BE49-F238E27FC236}">
                <a16:creationId xmlns:a16="http://schemas.microsoft.com/office/drawing/2014/main" id="{A632E4D9-21B8-47BF-AF03-CB8A3D821C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5184775" cy="5545137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Παρόμοια με </a:t>
            </a:r>
            <a:r>
              <a:rPr lang="en-US" altLang="el-GR" sz="2000" dirty="0"/>
              <a:t>NAND ROM</a:t>
            </a:r>
            <a:endParaRPr lang="el-GR" altLang="el-GR" sz="2000" dirty="0"/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n-US" altLang="el-GR" sz="2000" dirty="0" err="1">
                <a:solidFill>
                  <a:srgbClr val="990033"/>
                </a:solidFill>
              </a:rPr>
              <a:t>Bitlines</a:t>
            </a:r>
            <a:r>
              <a:rPr lang="en-US" altLang="el-GR" sz="2000" dirty="0">
                <a:solidFill>
                  <a:srgbClr val="990033"/>
                </a:solidFill>
              </a:rPr>
              <a:t> </a:t>
            </a:r>
            <a:r>
              <a:rPr lang="en-US" altLang="el-GR" sz="2000" dirty="0" err="1">
                <a:solidFill>
                  <a:srgbClr val="990033"/>
                </a:solidFill>
              </a:rPr>
              <a:t>precharged</a:t>
            </a:r>
            <a:r>
              <a:rPr lang="en-US" altLang="el-GR" sz="2000" dirty="0">
                <a:solidFill>
                  <a:srgbClr val="990033"/>
                </a:solidFill>
              </a:rPr>
              <a:t> &amp; </a:t>
            </a:r>
            <a:r>
              <a:rPr lang="en-US" altLang="el-GR" sz="2000" dirty="0" err="1">
                <a:solidFill>
                  <a:srgbClr val="990033"/>
                </a:solidFill>
              </a:rPr>
              <a:t>gsl</a:t>
            </a:r>
            <a:r>
              <a:rPr lang="en-US" altLang="el-GR" sz="2000" dirty="0">
                <a:solidFill>
                  <a:srgbClr val="990033"/>
                </a:solidFill>
              </a:rPr>
              <a:t> =</a:t>
            </a:r>
            <a:r>
              <a:rPr lang="en-US" altLang="el-GR" sz="2000" dirty="0" err="1">
                <a:solidFill>
                  <a:srgbClr val="990033"/>
                </a:solidFill>
              </a:rPr>
              <a:t>ssl</a:t>
            </a:r>
            <a:r>
              <a:rPr lang="en-US" altLang="el-GR" sz="2000" dirty="0">
                <a:solidFill>
                  <a:srgbClr val="990033"/>
                </a:solidFill>
              </a:rPr>
              <a:t>=</a:t>
            </a:r>
            <a:r>
              <a:rPr lang="el-GR" altLang="el-GR" sz="2000" dirty="0">
                <a:solidFill>
                  <a:srgbClr val="990033"/>
                </a:solidFill>
              </a:rPr>
              <a:t> </a:t>
            </a:r>
            <a:r>
              <a:rPr lang="en-US" altLang="el-GR" sz="2000" dirty="0">
                <a:solidFill>
                  <a:srgbClr val="990033"/>
                </a:solidFill>
              </a:rPr>
              <a:t>“1”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sz="2000" dirty="0"/>
              <a:t>Η ενεργή </a:t>
            </a:r>
            <a:r>
              <a:rPr lang="en-US" altLang="el-GR" sz="2000" dirty="0" err="1"/>
              <a:t>wordline</a:t>
            </a:r>
            <a:r>
              <a:rPr lang="en-US" altLang="el-GR" sz="2000" dirty="0"/>
              <a:t> =“0” &amp; </a:t>
            </a:r>
            <a:r>
              <a:rPr lang="el-GR" altLang="el-GR" sz="2000" dirty="0"/>
              <a:t>οι υπόλοιπες σε 4.</a:t>
            </a:r>
            <a:r>
              <a:rPr lang="en-US" altLang="el-GR" sz="2000" dirty="0"/>
              <a:t>5V (</a:t>
            </a:r>
            <a:r>
              <a:rPr lang="el-GR" altLang="el-GR" sz="2000" dirty="0">
                <a:solidFill>
                  <a:srgbClr val="000000"/>
                </a:solidFill>
              </a:rPr>
              <a:t>υψηλότερα από το </a:t>
            </a:r>
            <a:r>
              <a:rPr lang="en-US" altLang="el-GR" sz="2000" dirty="0">
                <a:solidFill>
                  <a:srgbClr val="000000"/>
                </a:solidFill>
              </a:rPr>
              <a:t>Vt</a:t>
            </a:r>
            <a:r>
              <a:rPr lang="en-US" altLang="el-GR" sz="2000" dirty="0"/>
              <a:t>)</a:t>
            </a:r>
            <a:endParaRPr lang="el-GR" altLang="el-GR" sz="2000" dirty="0"/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Όλα τα τρανζίστορ είναι ΟΝ εκτός από αυτά της ενεργής γραμμής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Αν το κύτταρο έχει αρνητικό </a:t>
            </a:r>
            <a:r>
              <a:rPr lang="en-US" altLang="el-GR" sz="2000" dirty="0"/>
              <a:t>Vt</a:t>
            </a:r>
            <a:r>
              <a:rPr lang="el-GR" altLang="el-GR" sz="2000" dirty="0"/>
              <a:t> (απουσία φορτιών) το τρανζίστορ γίνεται ΟΝ και η </a:t>
            </a:r>
            <a:r>
              <a:rPr lang="en-US" altLang="el-GR" sz="2000" dirty="0" err="1"/>
              <a:t>bitline</a:t>
            </a:r>
            <a:r>
              <a:rPr lang="en-US" altLang="el-GR" sz="2000" dirty="0"/>
              <a:t> </a:t>
            </a:r>
            <a:r>
              <a:rPr lang="el-GR" altLang="el-GR" sz="2000" dirty="0"/>
              <a:t>εκφορτίζεται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Αλλιώς η </a:t>
            </a:r>
            <a:r>
              <a:rPr lang="en-US" altLang="el-GR" sz="2000" dirty="0" err="1"/>
              <a:t>bitline</a:t>
            </a:r>
            <a:r>
              <a:rPr lang="en-US" altLang="el-GR" sz="2000" dirty="0"/>
              <a:t> </a:t>
            </a:r>
            <a:r>
              <a:rPr lang="el-GR" altLang="el-GR" sz="2000" dirty="0"/>
              <a:t>δεν αλλάζει κατάσταση</a:t>
            </a:r>
            <a:endParaRPr lang="en-US" altLang="el-GR" sz="2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2F1E67-1793-F9BF-46B9-E2A9AE702A5A}"/>
              </a:ext>
            </a:extLst>
          </p:cNvPr>
          <p:cNvGrpSpPr/>
          <p:nvPr/>
        </p:nvGrpSpPr>
        <p:grpSpPr>
          <a:xfrm>
            <a:off x="5436096" y="1556792"/>
            <a:ext cx="3550970" cy="4158146"/>
            <a:chOff x="5347190" y="927039"/>
            <a:chExt cx="3550970" cy="415814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01A4F3AD-CE20-E374-917E-55F97DD1E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90" y="2122477"/>
              <a:ext cx="3550970" cy="2962708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E42F5B-F2EA-D04D-5A15-9A33E2F35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55004" y="927039"/>
              <a:ext cx="3080084" cy="7768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04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8E4987CA-BC31-4D68-998B-5410F72A16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1940EF32-2D34-4010-B52F-636CB20EC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23470E-6D97-40C8-939E-57DFECA32CB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AutoShape 2">
            <a:extLst>
              <a:ext uri="{FF2B5EF4-FFF2-40B4-BE49-F238E27FC236}">
                <a16:creationId xmlns:a16="http://schemas.microsoft.com/office/drawing/2014/main" id="{543F923F-CB80-4D7B-BC2D-185187CA1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991600" cy="433387"/>
          </a:xfrm>
        </p:spPr>
        <p:txBody>
          <a:bodyPr/>
          <a:lstStyle/>
          <a:p>
            <a:pPr eaLnBrk="1" hangingPunct="1"/>
            <a:r>
              <a:rPr lang="el-GR" altLang="el-GR"/>
              <a:t>Χαρακτηριστικά </a:t>
            </a:r>
            <a:r>
              <a:rPr lang="en-US" altLang="el-GR"/>
              <a:t>Non Volatile Memories</a:t>
            </a:r>
          </a:p>
        </p:txBody>
      </p:sp>
      <p:pic>
        <p:nvPicPr>
          <p:cNvPr id="56325" name="Picture 3">
            <a:extLst>
              <a:ext uri="{FF2B5EF4-FFF2-40B4-BE49-F238E27FC236}">
                <a16:creationId xmlns:a16="http://schemas.microsoft.com/office/drawing/2014/main" id="{AF936EF0-3D8E-496B-B50F-0BC7B158D0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8950"/>
            <a:ext cx="8534400" cy="40322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1">
            <a:extLst>
              <a:ext uri="{FF2B5EF4-FFF2-40B4-BE49-F238E27FC236}">
                <a16:creationId xmlns:a16="http://schemas.microsoft.com/office/drawing/2014/main" id="{8D812622-4545-40CD-B929-054271F09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7347" name="Slide Number Placeholder 2">
            <a:extLst>
              <a:ext uri="{FF2B5EF4-FFF2-40B4-BE49-F238E27FC236}">
                <a16:creationId xmlns:a16="http://schemas.microsoft.com/office/drawing/2014/main" id="{D3F4DB29-372B-46C8-976A-955389C88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3C42725-AE66-429C-B75F-C2D332A28CE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E504B84F-4956-4855-9C70-E68A587527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/>
              <a:t>Περίγραμμα</a:t>
            </a:r>
            <a:endParaRPr lang="en-US" altLang="el-GR">
              <a:solidFill>
                <a:srgbClr val="990033"/>
              </a:solidFill>
            </a:endParaRPr>
          </a:p>
        </p:txBody>
      </p:sp>
      <p:sp>
        <p:nvSpPr>
          <p:cNvPr id="2923523" name="Rectangle 3">
            <a:extLst>
              <a:ext uri="{FF2B5EF4-FFF2-40B4-BE49-F238E27FC236}">
                <a16:creationId xmlns:a16="http://schemas.microsoft.com/office/drawing/2014/main" id="{3E60C6F6-23A0-4E6C-AE8C-553CE847EE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/>
              <a:t>Εισαγωγή</a:t>
            </a:r>
          </a:p>
          <a:p>
            <a:pPr marL="455613" indent="-455613" eaLnBrk="1" hangingPunct="1"/>
            <a:r>
              <a:rPr lang="el-GR" altLang="el-GR" sz="2000"/>
              <a:t>Στατική μνήμη (</a:t>
            </a:r>
            <a:r>
              <a:rPr lang="en-US" altLang="el-GR" sz="2000"/>
              <a:t>SRAM)</a:t>
            </a:r>
          </a:p>
          <a:p>
            <a:pPr marL="455613" indent="-455613" eaLnBrk="1" hangingPunct="1"/>
            <a:r>
              <a:rPr lang="el-GR" altLang="el-GR" sz="2000"/>
              <a:t>Δυναμική μνήμη (</a:t>
            </a:r>
            <a:r>
              <a:rPr lang="en-US" altLang="el-GR" sz="2000"/>
              <a:t>DRAM)</a:t>
            </a:r>
          </a:p>
          <a:p>
            <a:pPr marL="455613" indent="-455613" eaLnBrk="1" hangingPunct="1"/>
            <a:r>
              <a:rPr lang="el-GR" altLang="el-GR" sz="2000"/>
              <a:t>Μνήμη </a:t>
            </a:r>
            <a:r>
              <a:rPr lang="en-US" altLang="el-GR" sz="2000"/>
              <a:t>ROM</a:t>
            </a:r>
          </a:p>
          <a:p>
            <a:pPr marL="455613" indent="-455613" eaLnBrk="1" hangingPunct="1"/>
            <a:r>
              <a:rPr lang="el-GR" altLang="el-GR" sz="2000">
                <a:solidFill>
                  <a:srgbClr val="990033"/>
                </a:solidFill>
              </a:rPr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/>
              <a:t>Μνήμες διευθυνσιοδοτούμενες από τα δεδομένα </a:t>
            </a:r>
            <a:r>
              <a:rPr lang="en-US" altLang="el-GR" sz="2000"/>
              <a:t>(CAM)</a:t>
            </a:r>
          </a:p>
          <a:p>
            <a:pPr marL="455613" indent="-455613" eaLnBrk="1" hangingPunct="1"/>
            <a:r>
              <a:rPr lang="el-GR" altLang="el-GR" sz="2000"/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/>
              <a:t>Αξιοπιστία μνημών</a:t>
            </a:r>
            <a:endParaRPr lang="en-US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35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8E5ED811-9B8B-467F-9A4C-2BA6CF922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156E2AB6-39E4-48DF-882D-3A8A6551D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3C7D95-EE12-406B-A8D3-703389CD2DC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AutoShape 2">
            <a:extLst>
              <a:ext uri="{FF2B5EF4-FFF2-40B4-BE49-F238E27FC236}">
                <a16:creationId xmlns:a16="http://schemas.microsoft.com/office/drawing/2014/main" id="{1EBD5227-8F0F-45C3-BCC8-098A14761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olidFill>
                  <a:srgbClr val="990033"/>
                </a:solidFill>
              </a:rPr>
              <a:t>Μνήμες σειριακής προσπέλασης</a:t>
            </a:r>
            <a:endParaRPr lang="en-US" altLang="el-GR">
              <a:solidFill>
                <a:srgbClr val="990033"/>
              </a:solidFill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1C0240DD-F7CF-44C5-A3A7-56FD4C452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180975" eaLnBrk="1" hangingPunct="1"/>
            <a:r>
              <a:rPr lang="el-GR" altLang="el-GR"/>
              <a:t>Οι μνήμες σειριακής προσπέλασης δε χρησιμοποιούν διεύθυνση για την προσπέλαση των δεδομένων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Με χρήση βασικών κυττάρων SRAM  ή και καταχωρητών, μπορούμε να κατασκευάσουμε ποικιλία μνημών σειριακής προσπέλασης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Τύποι μνημών σειριακής προσπέλασης</a:t>
            </a:r>
            <a:endParaRPr lang="en-US" altLang="el-GR"/>
          </a:p>
          <a:p>
            <a:pPr lvl="1" eaLnBrk="1" hangingPunct="1"/>
            <a:r>
              <a:rPr lang="en-US" altLang="el-GR"/>
              <a:t>Shift Registers</a:t>
            </a:r>
          </a:p>
          <a:p>
            <a:pPr lvl="1" eaLnBrk="1" hangingPunct="1"/>
            <a:r>
              <a:rPr lang="en-US" altLang="el-GR"/>
              <a:t>Tapped Delay Lines</a:t>
            </a:r>
          </a:p>
          <a:p>
            <a:pPr lvl="1" eaLnBrk="1" hangingPunct="1"/>
            <a:r>
              <a:rPr lang="en-US" altLang="el-GR"/>
              <a:t>Serial In Parallel Out (SIPO)</a:t>
            </a:r>
          </a:p>
          <a:p>
            <a:pPr lvl="1" eaLnBrk="1" hangingPunct="1"/>
            <a:r>
              <a:rPr lang="en-US" altLang="el-GR"/>
              <a:t>Parallel In Serial Out (PISO)</a:t>
            </a:r>
          </a:p>
          <a:p>
            <a:pPr lvl="1" eaLnBrk="1" hangingPunct="1"/>
            <a:r>
              <a:rPr lang="en-US" altLang="el-GR"/>
              <a:t>Queues (FIFO, LIFO)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4CB3D1A2-BB2E-4E4A-BEF7-872E00134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03F87560-5CB3-4A92-A709-6D50FC67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46C23B-9956-4CAF-AA5C-F72200BA35B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AutoShape 2">
            <a:extLst>
              <a:ext uri="{FF2B5EF4-FFF2-40B4-BE49-F238E27FC236}">
                <a16:creationId xmlns:a16="http://schemas.microsoft.com/office/drawing/2014/main" id="{9BBA7B68-7975-4F11-A88B-1D43EF778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Καταχωρητής Ολίσθησης (</a:t>
            </a:r>
            <a:r>
              <a:rPr lang="en-US" altLang="el-GR"/>
              <a:t>Shift Register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2903043" name="Rectangle 3">
            <a:extLst>
              <a:ext uri="{FF2B5EF4-FFF2-40B4-BE49-F238E27FC236}">
                <a16:creationId xmlns:a16="http://schemas.microsoft.com/office/drawing/2014/main" id="{F7947D6A-8EDF-4DBB-89F6-8689765BF5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771775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Οι καταχωρητές ολίσθησεις χρησιμοποιούνται για την αποθήκευση και καθυστέρηση των δεδομέων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Καταχωρητής ολίσθησης 8-bit, 4-σταδίων αποτελούμενος από 32 flip-flop</a:t>
            </a:r>
            <a:r>
              <a:rPr lang="en-US" altLang="el-GR" sz="2000"/>
              <a:t>s</a:t>
            </a:r>
            <a:endParaRPr lang="el-GR" altLang="el-GR" sz="2000"/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000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Καθώς δεν υπάρχει λογική ανάμεσα στους καταχωρητές, πρέπει να δοθεί ιδιαίτερη προσοχή στους χρόνους συγκράτησης (hold).</a:t>
            </a:r>
            <a:endParaRPr lang="el-GR" altLang="el-GR" sz="2000" i="1"/>
          </a:p>
        </p:txBody>
      </p:sp>
      <p:graphicFrame>
        <p:nvGraphicFramePr>
          <p:cNvPr id="2903046" name="Object 6">
            <a:extLst>
              <a:ext uri="{FF2B5EF4-FFF2-40B4-BE49-F238E27FC236}">
                <a16:creationId xmlns:a16="http://schemas.microsoft.com/office/drawing/2014/main" id="{272BE8EC-1DA9-417F-A1EC-65ABECE4FB4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124075" y="1052513"/>
          <a:ext cx="547211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223516" imgH="627888" progId="Visio.Drawing.6">
                  <p:embed/>
                </p:oleObj>
              </mc:Choice>
              <mc:Fallback>
                <p:oleObj name="VISIO" r:id="rId3" imgW="2223516" imgH="627888" progId="Visio.Drawing.6">
                  <p:embed/>
                  <p:pic>
                    <p:nvPicPr>
                      <p:cNvPr id="2903046" name="Object 6">
                        <a:extLst>
                          <a:ext uri="{FF2B5EF4-FFF2-40B4-BE49-F238E27FC236}">
                            <a16:creationId xmlns:a16="http://schemas.microsoft.com/office/drawing/2014/main" id="{272BE8EC-1DA9-417F-A1EC-65ABECE4FB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052513"/>
                        <a:ext cx="5472113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3043" grpId="0" build="p"/>
      <p:bldP spid="290304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AutoShape 2">
            <a:extLst>
              <a:ext uri="{FF2B5EF4-FFF2-40B4-BE49-F238E27FC236}">
                <a16:creationId xmlns:a16="http://schemas.microsoft.com/office/drawing/2014/main" id="{77CA7942-E22B-41B9-A3E8-71CBDBCAE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Υψηλής Πυκνότητας </a:t>
            </a:r>
            <a:r>
              <a:rPr lang="en-US" altLang="el-GR"/>
              <a:t>Shift Registers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3C86F-A7A9-4A96-97B9-4DDED974CE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836613"/>
            <a:ext cx="5328592" cy="2736403"/>
          </a:xfrm>
        </p:spPr>
        <p:txBody>
          <a:bodyPr/>
          <a:lstStyle/>
          <a:p>
            <a:pPr marL="176213" indent="-176213"/>
            <a:r>
              <a:rPr lang="el-GR" altLang="el-GR" dirty="0"/>
              <a:t>Τα </a:t>
            </a:r>
            <a:r>
              <a:rPr lang="el-GR" altLang="el-GR" dirty="0" err="1"/>
              <a:t>flip-flop</a:t>
            </a:r>
            <a:r>
              <a:rPr lang="el-GR" altLang="el-GR" dirty="0"/>
              <a:t> έχουν μεγάλη επιφάνεια =&gt; </a:t>
            </a:r>
            <a:r>
              <a:rPr lang="el-GR" altLang="el-GR" dirty="0">
                <a:solidFill>
                  <a:srgbClr val="990033"/>
                </a:solidFill>
              </a:rPr>
              <a:t>οι μεγάλοι καταχωρητές ολίσθησης χρησιμοποιούν δίπορτες </a:t>
            </a:r>
            <a:r>
              <a:rPr lang="el-GR" altLang="el-GR" dirty="0" err="1">
                <a:solidFill>
                  <a:srgbClr val="990033"/>
                </a:solidFill>
              </a:rPr>
              <a:t>RAM</a:t>
            </a:r>
            <a:endParaRPr lang="en-GB" altLang="el-GR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l-GR" altLang="el-GR" sz="1600" dirty="0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Η </a:t>
            </a:r>
            <a:r>
              <a:rPr lang="el-GR" altLang="el-GR" dirty="0" err="1"/>
              <a:t>RAM</a:t>
            </a:r>
            <a:r>
              <a:rPr lang="el-GR" altLang="el-GR" dirty="0"/>
              <a:t> διαμορφώνεται σαν ένας </a:t>
            </a:r>
            <a:r>
              <a:rPr lang="el-GR" altLang="el-GR" dirty="0">
                <a:solidFill>
                  <a:srgbClr val="990033"/>
                </a:solidFill>
              </a:rPr>
              <a:t>κυκλικός </a:t>
            </a:r>
            <a:r>
              <a:rPr lang="el-GR" altLang="el-GR" dirty="0" err="1">
                <a:solidFill>
                  <a:srgbClr val="990033"/>
                </a:solidFill>
              </a:rPr>
              <a:t>buffer</a:t>
            </a:r>
            <a:r>
              <a:rPr lang="el-GR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/>
              <a:t>με ένα ζεύγος δεικτών (μετρητές)</a:t>
            </a:r>
          </a:p>
          <a:p>
            <a:pPr marL="360363" lvl="1" indent="-184150" eaLnBrk="1" hangingPunct="1">
              <a:lnSpc>
                <a:spcPct val="70000"/>
              </a:lnSpc>
            </a:pPr>
            <a:r>
              <a:rPr lang="el-GR" altLang="el-GR" dirty="0"/>
              <a:t> καθορίζουν που διαβάζονται και που γράφονται δεδομένα</a:t>
            </a:r>
          </a:p>
          <a:p>
            <a:pPr marL="176213" indent="-176213"/>
            <a:endParaRPr lang="en-US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354F31DA-7057-3CA0-F144-34DB64FFE733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3360767"/>
              </p:ext>
            </p:extLst>
          </p:nvPr>
        </p:nvGraphicFramePr>
        <p:xfrm>
          <a:off x="5508104" y="985222"/>
          <a:ext cx="344902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94560" imgH="1399032" progId="Visio.Drawing.6">
                  <p:embed/>
                </p:oleObj>
              </mc:Choice>
              <mc:Fallback>
                <p:oleObj name="VISIO" r:id="rId3" imgW="2194560" imgH="1399032" progId="Visio.Drawing.6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354F31DA-7057-3CA0-F144-34DB64FFE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985222"/>
                        <a:ext cx="344902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44586-ED45-8CEF-0705-E492B662F34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50825" y="3721625"/>
            <a:ext cx="8569325" cy="236485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Ο μετρητής ανάγνωσης </a:t>
            </a:r>
            <a:r>
              <a:rPr lang="el-GR" altLang="el-GR" dirty="0" err="1"/>
              <a:t>αρχικοποιείται</a:t>
            </a:r>
            <a:r>
              <a:rPr lang="el-GR" altLang="el-GR" dirty="0"/>
              <a:t> στην πρώτη θέση &amp; ο εγγραφής στην τελευταία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Μετακίνηση δεικτών (</a:t>
            </a:r>
            <a:r>
              <a:rPr lang="en-US" altLang="el-GR" dirty="0"/>
              <a:t>pointers</a:t>
            </a:r>
            <a:r>
              <a:rPr lang="el-GR" altLang="el-GR" dirty="0"/>
              <a:t>) στη μνήμη αντί δεδομένων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6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Αύξηση της διεύθυνσης κατά 1 σε κάθε κύκλο εγγραφής/ανάγνωσης</a:t>
            </a:r>
          </a:p>
          <a:p>
            <a:endParaRPr lang="en-US" dirty="0"/>
          </a:p>
        </p:txBody>
      </p:sp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D8B8E1B4-3CE5-4AE4-BDD1-9D18D0280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70C2588A-B80A-4987-8944-C47F2C3DF2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F67042-7730-4C89-BFAC-DE0D915BEF6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5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B3BA20FB-91CE-40FA-A823-965A70A39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07BAC4FC-12B9-436F-8570-821D1F8DD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BAC308-29A6-46A8-9583-F82A483274D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AutoShape 2">
            <a:extLst>
              <a:ext uri="{FF2B5EF4-FFF2-40B4-BE49-F238E27FC236}">
                <a16:creationId xmlns:a16="http://schemas.microsoft.com/office/drawing/2014/main" id="{1C037FA4-65B7-4A90-BE18-378D4AD14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Tapped Delay Line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2C6D218F-2588-40D8-89A1-34C9F022B2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141663"/>
            <a:ext cx="8280400" cy="316706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endParaRPr lang="el-GR" altLang="el-GR" sz="20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Ένας </a:t>
            </a:r>
            <a:r>
              <a:rPr lang="en-US" altLang="el-GR" sz="2000" i="1">
                <a:solidFill>
                  <a:srgbClr val="990033"/>
                </a:solidFill>
              </a:rPr>
              <a:t>tapped delay line</a:t>
            </a:r>
            <a:r>
              <a:rPr lang="en-US" altLang="el-GR" sz="2000">
                <a:solidFill>
                  <a:srgbClr val="990033"/>
                </a:solidFill>
              </a:rPr>
              <a:t> </a:t>
            </a:r>
            <a:r>
              <a:rPr lang="el-GR" altLang="el-GR" sz="2000"/>
              <a:t>είναι ένας </a:t>
            </a:r>
            <a:r>
              <a:rPr lang="el-GR" altLang="el-GR" sz="2000" b="1"/>
              <a:t>καταχωρητής ολίσθησης με προγραμματιζόμενο αριθμό βαθμίδων (</a:t>
            </a:r>
            <a:r>
              <a:rPr lang="en-US" altLang="el-GR" sz="2000" b="1"/>
              <a:t>stages)</a:t>
            </a:r>
            <a:r>
              <a:rPr lang="el-GR" altLang="el-GR" sz="2000" b="1"/>
              <a:t> </a:t>
            </a:r>
            <a:endParaRPr lang="en-US" altLang="el-GR" sz="2000" b="1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Πολυπλέκτες ελέγχουν την παράκαμψη των βαθμίδων καθυστέρησης για να δώσουν τη συνολική καθυστέρηση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Παράδειγμα</a:t>
            </a:r>
            <a:r>
              <a:rPr lang="en-US" altLang="el-GR" sz="2000"/>
              <a:t>: </a:t>
            </a:r>
            <a:r>
              <a:rPr lang="en-US" altLang="el-GR" sz="2000">
                <a:solidFill>
                  <a:srgbClr val="000000"/>
                </a:solidFill>
              </a:rPr>
              <a:t>0 – 63 stages of delay</a:t>
            </a:r>
          </a:p>
        </p:txBody>
      </p:sp>
      <p:graphicFrame>
        <p:nvGraphicFramePr>
          <p:cNvPr id="64518" name="Object 6">
            <a:extLst>
              <a:ext uri="{FF2B5EF4-FFF2-40B4-BE49-F238E27FC236}">
                <a16:creationId xmlns:a16="http://schemas.microsoft.com/office/drawing/2014/main" id="{89C26E46-3A5E-4E4E-8A10-F1C0DC32BBC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981075"/>
          <a:ext cx="5832475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803904" imgH="885444" progId="Visio.Drawing.6">
                  <p:embed/>
                </p:oleObj>
              </mc:Choice>
              <mc:Fallback>
                <p:oleObj name="VISIO" r:id="rId3" imgW="3803904" imgH="885444" progId="Visio.Drawing.6">
                  <p:embed/>
                  <p:pic>
                    <p:nvPicPr>
                      <p:cNvPr id="64518" name="Object 6">
                        <a:extLst>
                          <a:ext uri="{FF2B5EF4-FFF2-40B4-BE49-F238E27FC236}">
                            <a16:creationId xmlns:a16="http://schemas.microsoft.com/office/drawing/2014/main" id="{89C26E46-3A5E-4E4E-8A10-F1C0DC32B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81075"/>
                        <a:ext cx="5832475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26AC1954-E011-482A-A66B-8A2F309E7A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E5E4E0B6-A1DE-4B01-A552-7175EA147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3C9669-C4A4-4AD3-9F05-A7EDA7A6764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46786EF2-E231-40E4-9551-94D25143F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Read-Only Memories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2561AD4-7300-4470-AF04-968FEA9E8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89600"/>
          </a:xfrm>
        </p:spPr>
        <p:txBody>
          <a:bodyPr/>
          <a:lstStyle/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Οι μνήμες Ανάγνωσης-μόνο (</a:t>
            </a:r>
            <a:r>
              <a:rPr lang="en-US" altLang="el-GR"/>
              <a:t>Read-Only Memories</a:t>
            </a:r>
            <a:r>
              <a:rPr lang="el-GR" altLang="el-GR"/>
              <a:t> –</a:t>
            </a:r>
            <a:r>
              <a:rPr lang="en-US" altLang="el-GR"/>
              <a:t> ROMs) </a:t>
            </a:r>
            <a:r>
              <a:rPr lang="el-GR" altLang="el-GR"/>
              <a:t>είναι μη πτητικές </a:t>
            </a:r>
          </a:p>
          <a:p>
            <a:pPr lvl="1" eaLnBrk="1" hangingPunct="1"/>
            <a:r>
              <a:rPr lang="el-GR" altLang="el-GR"/>
              <a:t>Διατηρούν τα δεδομένα και με απουσία τροφοδοσίας </a:t>
            </a:r>
          </a:p>
          <a:p>
            <a:pPr marL="0" indent="180975" eaLnBrk="1" hangingPunct="1"/>
            <a:endParaRPr lang="en-US" altLang="el-GR" sz="1600"/>
          </a:p>
          <a:p>
            <a:pPr marL="0" indent="180975" eaLnBrk="1" hangingPunct="1"/>
            <a:r>
              <a:rPr lang="el-GR" altLang="el-GR"/>
              <a:t>Το κάθε κύτταρο μνήμης υλοποιείται με ένα μόνο τρανζίστορ</a:t>
            </a:r>
          </a:p>
          <a:p>
            <a:pPr marL="0" indent="180975" eaLnBrk="1" hangingPunct="1"/>
            <a:endParaRPr lang="en-US" altLang="el-GR" sz="1600"/>
          </a:p>
          <a:p>
            <a:pPr marL="0" indent="180975" eaLnBrk="1" hangingPunct="1"/>
            <a:r>
              <a:rPr lang="el-GR" altLang="el-GR"/>
              <a:t>Ανάλογα με την οργάνωση, η παρουσία ή απουσία τρανζίστορ αντιστοιχεί σε μία λογική τιμή ("0", "1")</a:t>
            </a:r>
          </a:p>
          <a:p>
            <a:pPr marL="0" indent="180975" eaLnBrk="1" hangingPunct="1"/>
            <a:endParaRPr lang="en-US" altLang="el-GR" sz="1600"/>
          </a:p>
          <a:p>
            <a:pPr marL="0" indent="180975" eaLnBrk="1" hangingPunct="1"/>
            <a:r>
              <a:rPr lang="el-GR" altLang="el-GR"/>
              <a:t>Τύποι οργάνωσης</a:t>
            </a:r>
          </a:p>
          <a:p>
            <a:pPr lvl="1" eaLnBrk="1" hangingPunct="1"/>
            <a:r>
              <a:rPr lang="en-US" altLang="el-GR"/>
              <a:t>OR</a:t>
            </a:r>
          </a:p>
          <a:p>
            <a:pPr lvl="1" eaLnBrk="1" hangingPunct="1"/>
            <a:r>
              <a:rPr lang="en-US" altLang="el-GR"/>
              <a:t>NOR</a:t>
            </a:r>
          </a:p>
          <a:p>
            <a:pPr lvl="1" eaLnBrk="1" hangingPunct="1"/>
            <a:r>
              <a:rPr lang="en-US" altLang="el-GR"/>
              <a:t>NAND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CB5032CB-D310-4F36-913D-E6DD6F438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123D052F-03C3-4DCD-BE0D-4EE8BA0CB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C18AA4-C040-4FE6-B134-38ADED55102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0B723D8B-5CAC-4CBE-A5AD-D4313BFFC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Ουρές (</a:t>
            </a:r>
            <a:r>
              <a:rPr lang="en-US" altLang="el-GR"/>
              <a:t>Queues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AABB3EF9-1FFA-42EE-93E0-3CCBF2F572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636838"/>
            <a:ext cx="8280400" cy="3744912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Οι </a:t>
            </a:r>
            <a:r>
              <a:rPr lang="el-GR" altLang="el-GR" sz="1800" b="1">
                <a:solidFill>
                  <a:srgbClr val="990033"/>
                </a:solidFill>
              </a:rPr>
              <a:t>ουρές</a:t>
            </a:r>
            <a:r>
              <a:rPr lang="el-GR" altLang="el-GR" sz="1800" i="1"/>
              <a:t> </a:t>
            </a:r>
            <a:r>
              <a:rPr lang="el-GR" altLang="el-GR" sz="1800"/>
              <a:t>επιτρέπουν την ανάγνωση και εγγραφή δεδομένων σε διαφορετικούς ρυθμούς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Οι λειτουργίες ανάγνωσης και εγγραφής ελέγχονται από τα δικά τους ρολόγια η καθεμιά, που μπορεί να είναι ασύγχρονα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Η ουρά θέτει τη σημαία </a:t>
            </a:r>
            <a:r>
              <a:rPr lang="el-GR" altLang="el-GR" sz="1800" i="1"/>
              <a:t>ΠΛΗΡΗΣ </a:t>
            </a:r>
            <a:r>
              <a:rPr lang="el-GR" altLang="el-GR" sz="1800"/>
              <a:t>(FULL) όταν δεν υπάρχει χώρος για εγγραφή δεδομένων και τη σημαία </a:t>
            </a:r>
            <a:r>
              <a:rPr lang="el-GR" altLang="el-GR" sz="1800" i="1"/>
              <a:t>ΑΔΕΙΑ </a:t>
            </a:r>
            <a:r>
              <a:rPr lang="el-GR" altLang="el-GR" sz="1800"/>
              <a:t>(EMPTY) όταν δεν υπάρχουν δεδομένα για ανάγνωση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Υλοποιείται με </a:t>
            </a:r>
            <a:r>
              <a:rPr lang="en-US" altLang="el-GR" sz="1800"/>
              <a:t>SRAM </a:t>
            </a:r>
            <a:r>
              <a:rPr lang="el-GR" altLang="el-GR" sz="1800"/>
              <a:t>και </a:t>
            </a:r>
            <a:r>
              <a:rPr lang="en-US" altLang="el-GR" sz="1800"/>
              <a:t>read/write counters (pointers)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Η ουρά διατηρεί εσωτερικά δείκτες (pointers) ανάγνωσης και εγγραφής που καθορίζουν ποια δεδομένα θα προσπελαστούν </a:t>
            </a:r>
          </a:p>
        </p:txBody>
      </p:sp>
      <p:graphicFrame>
        <p:nvGraphicFramePr>
          <p:cNvPr id="66566" name="Object 6">
            <a:extLst>
              <a:ext uri="{FF2B5EF4-FFF2-40B4-BE49-F238E27FC236}">
                <a16:creationId xmlns:a16="http://schemas.microsoft.com/office/drawing/2014/main" id="{7D556FBE-93D1-4916-833B-78C82D160EB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555875" y="908050"/>
          <a:ext cx="42481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513076" imgH="720852" progId="Visio.Drawing.6">
                  <p:embed/>
                </p:oleObj>
              </mc:Choice>
              <mc:Fallback>
                <p:oleObj name="VISIO" r:id="rId3" imgW="2513076" imgH="720852" progId="Visio.Drawing.6">
                  <p:embed/>
                  <p:pic>
                    <p:nvPicPr>
                      <p:cNvPr id="66566" name="Object 6">
                        <a:extLst>
                          <a:ext uri="{FF2B5EF4-FFF2-40B4-BE49-F238E27FC236}">
                            <a16:creationId xmlns:a16="http://schemas.microsoft.com/office/drawing/2014/main" id="{7D556FBE-93D1-4916-833B-78C82D160E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908050"/>
                        <a:ext cx="42481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>
            <a:extLst>
              <a:ext uri="{FF2B5EF4-FFF2-40B4-BE49-F238E27FC236}">
                <a16:creationId xmlns:a16="http://schemas.microsoft.com/office/drawing/2014/main" id="{93847B4A-C573-4FAB-8CB6-EE475B541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ABCB7662-4FF5-42E3-AD96-F81860FB7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37A472A-8130-46A8-97D7-13B56DBBD0D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87CFE4B9-DED4-4E6F-97A9-E4BAD37AD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FIFO, LIFO Queues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20F781D9-50AD-4908-8D4A-3205B8E15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n-US" altLang="el-GR" sz="2000">
                <a:solidFill>
                  <a:srgbClr val="990033"/>
                </a:solidFill>
              </a:rPr>
              <a:t>First In First Out (FIFO)</a:t>
            </a:r>
            <a:r>
              <a:rPr lang="el-GR" altLang="el-GR" sz="2000"/>
              <a:t> – χρησιμοποιούνται για αποθήκευση προσωρινών δεδομένων μεταξύ δύο ασύγχρονων ροών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/>
              <a:t>οργανώνεται σαν κυκλικός buffer, όπως ένας καταχωρητής ολίσθησης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Αρχικά (reset), οι δείκτες εγγραφής και ανάγνωσης αρχικοποιούνται στο πρώτο στοιχείο και η FIFO είναι ΑΔΕΙΑ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Σε μία εγγραφή, ο δείκτης εγγραφής προχωράει στο επόμενο στοιχείο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/>
              <a:t>Αν συμπέσει με το δείκτη ανάγνωσης, τότε η FIFO είναι ΠΛΗΡΗΣ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Σε μία ανάγνωση, ο δείκτης ανάγνωσης προχωράει στο επόμενο στοιχείο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/>
              <a:t>Εάν φτάσει τον δείκτη εγγραφής, η FIFO είναι ΑΔΕΙΑ</a:t>
            </a:r>
            <a:endParaRPr lang="el-GR" altLang="el-GR" sz="1800" i="1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i="1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i="1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i="1">
                <a:solidFill>
                  <a:srgbClr val="990033"/>
                </a:solidFill>
              </a:rPr>
              <a:t>Last In First Out</a:t>
            </a:r>
            <a:r>
              <a:rPr lang="en-US" altLang="el-GR" sz="2000">
                <a:solidFill>
                  <a:srgbClr val="990033"/>
                </a:solidFill>
              </a:rPr>
              <a:t> (LIFO)</a:t>
            </a:r>
            <a:r>
              <a:rPr lang="el-GR" altLang="el-GR" sz="2000"/>
              <a:t> – καλείται και </a:t>
            </a:r>
            <a:r>
              <a:rPr lang="el-GR" altLang="el-GR" sz="2000">
                <a:solidFill>
                  <a:srgbClr val="990033"/>
                </a:solidFill>
              </a:rPr>
              <a:t>σωρός (</a:t>
            </a:r>
            <a:r>
              <a:rPr lang="en-US" altLang="el-GR" sz="2000" i="1">
                <a:solidFill>
                  <a:srgbClr val="990033"/>
                </a:solidFill>
              </a:rPr>
              <a:t>stack</a:t>
            </a:r>
            <a:r>
              <a:rPr lang="el-GR" altLang="el-GR" sz="2000" i="1">
                <a:solidFill>
                  <a:srgbClr val="990033"/>
                </a:solidFill>
              </a:rPr>
              <a:t>)</a:t>
            </a:r>
            <a:endParaRPr lang="en-US" altLang="el-GR" sz="2000" i="1">
              <a:solidFill>
                <a:srgbClr val="990033"/>
              </a:solidFill>
            </a:endParaRP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/>
              <a:t>Χρησιμοποιεί έναν απλό δείκτη για ανάγνωση εγγραφή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1">
            <a:extLst>
              <a:ext uri="{FF2B5EF4-FFF2-40B4-BE49-F238E27FC236}">
                <a16:creationId xmlns:a16="http://schemas.microsoft.com/office/drawing/2014/main" id="{23819F24-9BBE-4F05-AE66-69D972484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0659" name="Slide Number Placeholder 2">
            <a:extLst>
              <a:ext uri="{FF2B5EF4-FFF2-40B4-BE49-F238E27FC236}">
                <a16:creationId xmlns:a16="http://schemas.microsoft.com/office/drawing/2014/main" id="{11426810-E1D4-41EA-A767-8828A5175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4462F5-0A87-4FC7-9A3B-7FD5F031B79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22C0F4D-7AD1-4CAA-98E0-84FFBE0E02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/>
              <a:t>Περίγραμμα</a:t>
            </a:r>
            <a:endParaRPr lang="en-US" altLang="el-GR">
              <a:solidFill>
                <a:srgbClr val="990033"/>
              </a:solidFill>
            </a:endParaRPr>
          </a:p>
        </p:txBody>
      </p:sp>
      <p:sp>
        <p:nvSpPr>
          <p:cNvPr id="2946051" name="Rectangle 3">
            <a:extLst>
              <a:ext uri="{FF2B5EF4-FFF2-40B4-BE49-F238E27FC236}">
                <a16:creationId xmlns:a16="http://schemas.microsoft.com/office/drawing/2014/main" id="{CBEE1DA6-015E-4BD5-84FC-8555A242D5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/>
              <a:t>Εισαγωγή</a:t>
            </a:r>
          </a:p>
          <a:p>
            <a:pPr marL="455613" indent="-455613" eaLnBrk="1" hangingPunct="1"/>
            <a:r>
              <a:rPr lang="el-GR" altLang="el-GR" sz="2000"/>
              <a:t>Στατική μνήμη (</a:t>
            </a:r>
            <a:r>
              <a:rPr lang="en-US" altLang="el-GR" sz="2000"/>
              <a:t>SRAM)</a:t>
            </a:r>
          </a:p>
          <a:p>
            <a:pPr marL="455613" indent="-455613" eaLnBrk="1" hangingPunct="1"/>
            <a:r>
              <a:rPr lang="el-GR" altLang="el-GR" sz="2000"/>
              <a:t>Δυναμική μνήμη (</a:t>
            </a:r>
            <a:r>
              <a:rPr lang="en-US" altLang="el-GR" sz="2000"/>
              <a:t>DRAM)</a:t>
            </a:r>
          </a:p>
          <a:p>
            <a:pPr marL="455613" indent="-455613" eaLnBrk="1" hangingPunct="1"/>
            <a:r>
              <a:rPr lang="el-GR" altLang="el-GR" sz="2000"/>
              <a:t>Μνήμη </a:t>
            </a:r>
            <a:r>
              <a:rPr lang="en-US" altLang="el-GR" sz="2000"/>
              <a:t>ROM</a:t>
            </a:r>
          </a:p>
          <a:p>
            <a:pPr marL="455613" indent="-455613" eaLnBrk="1" hangingPunct="1"/>
            <a:r>
              <a:rPr lang="el-GR" altLang="el-GR" sz="2000"/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>
                <a:solidFill>
                  <a:srgbClr val="990033"/>
                </a:solidFill>
              </a:rPr>
              <a:t>Μνήμες διευθυνσιοδοτούμενες από τα δεδομένα </a:t>
            </a:r>
            <a:r>
              <a:rPr lang="en-US" altLang="el-GR" sz="2000">
                <a:solidFill>
                  <a:srgbClr val="990033"/>
                </a:solidFill>
              </a:rPr>
              <a:t>(CAM)</a:t>
            </a:r>
          </a:p>
          <a:p>
            <a:pPr marL="455613" indent="-455613" eaLnBrk="1" hangingPunct="1"/>
            <a:r>
              <a:rPr lang="el-GR" altLang="el-GR" sz="2000"/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/>
              <a:t>Αξιοπιστία μνημών</a:t>
            </a:r>
            <a:endParaRPr lang="en-US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60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4B9A284F-3B9B-45BE-A005-C7D755034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7E86C621-9739-4430-ABB6-400556386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8F51A7-9A16-4554-BEC8-D2B7CC50C7C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D9BC8B6C-F335-46B4-804A-E59FD7B06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Content-addressable</a:t>
            </a:r>
            <a:r>
              <a:rPr lang="el-GR" altLang="el-GR"/>
              <a:t> </a:t>
            </a:r>
            <a:r>
              <a:rPr lang="en-US" altLang="el-GR"/>
              <a:t>memory</a:t>
            </a:r>
            <a:r>
              <a:rPr lang="el-GR" altLang="el-GR"/>
              <a:t> – </a:t>
            </a:r>
            <a:r>
              <a:rPr lang="en-US" altLang="el-GR"/>
              <a:t>CAM</a:t>
            </a:r>
          </a:p>
        </p:txBody>
      </p:sp>
      <p:sp>
        <p:nvSpPr>
          <p:cNvPr id="2947075" name="Rectangle 3">
            <a:extLst>
              <a:ext uri="{FF2B5EF4-FFF2-40B4-BE49-F238E27FC236}">
                <a16:creationId xmlns:a16="http://schemas.microsoft.com/office/drawing/2014/main" id="{9370E4E7-5608-40E5-9E4E-8F6C4E9FD8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141663"/>
            <a:ext cx="8280400" cy="3240087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Η CAM λειτουργεί σαν μία συνηθισμένη SRAM που μπορεί να διαβαστεί ή να εγγραφεί όπως μια συμβατική </a:t>
            </a:r>
            <a:r>
              <a:rPr lang="en-US" altLang="el-GR" sz="2000"/>
              <a:t>SRAM</a:t>
            </a:r>
            <a:endParaRPr lang="el-GR" altLang="el-GR" sz="2000"/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>
                <a:solidFill>
                  <a:srgbClr val="990033"/>
                </a:solidFill>
              </a:rPr>
              <a:t>Επιτελεί και λειτουργίες </a:t>
            </a:r>
            <a:r>
              <a:rPr lang="el-GR" altLang="el-GR" sz="2000" i="1">
                <a:solidFill>
                  <a:srgbClr val="990033"/>
                </a:solidFill>
              </a:rPr>
              <a:t>ταιριάσματος </a:t>
            </a:r>
            <a:r>
              <a:rPr lang="el-GR" altLang="el-GR" sz="2000">
                <a:solidFill>
                  <a:srgbClr val="990033"/>
                </a:solidFill>
              </a:rPr>
              <a:t>(matching)</a:t>
            </a:r>
          </a:p>
          <a:p>
            <a:pPr marL="0" indent="180975" eaLnBrk="1" hangingPunct="1"/>
            <a:endParaRPr lang="en-US" altLang="el-GR" sz="2000"/>
          </a:p>
          <a:p>
            <a:pPr marL="0" indent="180975" eaLnBrk="1" hangingPunct="1"/>
            <a:r>
              <a:rPr lang="el-GR" altLang="el-GR" sz="2000"/>
              <a:t>Εφαρμογές </a:t>
            </a:r>
          </a:p>
          <a:p>
            <a:pPr marL="457200" lvl="1" indent="-96838" eaLnBrk="1" hangingPunct="1"/>
            <a:r>
              <a:rPr lang="en-US" altLang="el-GR" sz="1800"/>
              <a:t> Cache memory</a:t>
            </a:r>
          </a:p>
          <a:p>
            <a:pPr marL="457200" lvl="1" indent="-96838" eaLnBrk="1" hangingPunct="1"/>
            <a:r>
              <a:rPr lang="en-US" altLang="el-GR" sz="1800"/>
              <a:t> Transaction Lookaside Buffer (TLB)</a:t>
            </a:r>
          </a:p>
        </p:txBody>
      </p:sp>
      <p:graphicFrame>
        <p:nvGraphicFramePr>
          <p:cNvPr id="2947078" name="Object 6">
            <a:extLst>
              <a:ext uri="{FF2B5EF4-FFF2-40B4-BE49-F238E27FC236}">
                <a16:creationId xmlns:a16="http://schemas.microsoft.com/office/drawing/2014/main" id="{61DED47B-BE7C-4508-AEEB-005BE064FE8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9357043"/>
              </p:ext>
            </p:extLst>
          </p:nvPr>
        </p:nvGraphicFramePr>
        <p:xfrm>
          <a:off x="2571450" y="682001"/>
          <a:ext cx="4001100" cy="208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67128" imgH="1129284" progId="Visio.Drawing.6">
                  <p:embed/>
                </p:oleObj>
              </mc:Choice>
              <mc:Fallback>
                <p:oleObj name="VISIO" r:id="rId3" imgW="2167128" imgH="1129284" progId="Visio.Drawing.6">
                  <p:embed/>
                  <p:pic>
                    <p:nvPicPr>
                      <p:cNvPr id="2947078" name="Object 6">
                        <a:extLst>
                          <a:ext uri="{FF2B5EF4-FFF2-40B4-BE49-F238E27FC236}">
                            <a16:creationId xmlns:a16="http://schemas.microsoft.com/office/drawing/2014/main" id="{61DED47B-BE7C-4508-AEEB-005BE064FE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450" y="682001"/>
                        <a:ext cx="4001100" cy="2088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7075" grpId="0" build="p"/>
      <p:bldP spid="294707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5">
            <a:extLst>
              <a:ext uri="{FF2B5EF4-FFF2-40B4-BE49-F238E27FC236}">
                <a16:creationId xmlns:a16="http://schemas.microsoft.com/office/drawing/2014/main" id="{2FDCDA81-F2DF-4535-9F1F-756414B262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latin typeface="Arial" panose="020B0604020202020204" pitchFamily="34" charset="0"/>
              </a:rPr>
              <a:t>VLSI – </a:t>
            </a:r>
            <a:r>
              <a:rPr lang="el-GR" altLang="el-GR" sz="1600" dirty="0">
                <a:latin typeface="Arial" panose="020B0604020202020204" pitchFamily="34" charset="0"/>
              </a:rPr>
              <a:t>Ι</a:t>
            </a:r>
            <a:r>
              <a:rPr lang="en-US" altLang="el-GR" sz="1600" dirty="0">
                <a:latin typeface="Arial" panose="020B0604020202020204" pitchFamily="34" charset="0"/>
              </a:rPr>
              <a:t>I	</a:t>
            </a:r>
            <a:r>
              <a:rPr lang="el-GR" altLang="el-GR" sz="1600" dirty="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3731" name="Slide Number Placeholder 6">
            <a:extLst>
              <a:ext uri="{FF2B5EF4-FFF2-40B4-BE49-F238E27FC236}">
                <a16:creationId xmlns:a16="http://schemas.microsoft.com/office/drawing/2014/main" id="{5938BD35-E868-45A8-BF02-A71DC9AC2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1E0600-6684-414C-83D6-770E1D27472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F3258648-8C74-43D2-A0E5-6272F0446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10T CAM Cell</a:t>
            </a:r>
          </a:p>
        </p:txBody>
      </p:sp>
      <p:sp>
        <p:nvSpPr>
          <p:cNvPr id="2950147" name="Rectangle 3">
            <a:extLst>
              <a:ext uri="{FF2B5EF4-FFF2-40B4-BE49-F238E27FC236}">
                <a16:creationId xmlns:a16="http://schemas.microsoft.com/office/drawing/2014/main" id="{212E7CA3-5801-4D3B-AD0B-2950F4C141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5472113" cy="5545137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Το κύτταρο αποτελείται από ένα κύτταρο SRAM με πρόσθετα τρανζίστορ για το ταίριασμα (</a:t>
            </a:r>
            <a:r>
              <a:rPr lang="el-GR" altLang="el-GR" dirty="0" err="1"/>
              <a:t>match</a:t>
            </a:r>
            <a:r>
              <a:rPr lang="el-GR" altLang="el-GR" dirty="0"/>
              <a:t>)</a:t>
            </a:r>
          </a:p>
          <a:p>
            <a:pPr marL="457200" lvl="1" indent="-96838" eaLnBrk="1" hangingPunct="1"/>
            <a:r>
              <a:rPr lang="el-GR" altLang="el-GR" dirty="0"/>
              <a:t>Πολλαπλά κύτταρα </a:t>
            </a:r>
            <a:r>
              <a:rPr lang="el-GR" altLang="el-GR" dirty="0" err="1"/>
              <a:t>CAM</a:t>
            </a:r>
            <a:r>
              <a:rPr lang="el-GR" altLang="el-GR" dirty="0"/>
              <a:t> στην ίδια λέξη ενώνονται με τη ίδια γραμμή </a:t>
            </a:r>
            <a:r>
              <a:rPr lang="el-GR" altLang="el-GR" dirty="0" err="1"/>
              <a:t>match</a:t>
            </a:r>
            <a:endParaRPr lang="el-GR" altLang="el-GR" dirty="0"/>
          </a:p>
          <a:p>
            <a:pPr marL="0" indent="180975" eaLnBrk="1" hangingPunct="1"/>
            <a:r>
              <a:rPr lang="el-GR" altLang="el-GR" b="1" dirty="0"/>
              <a:t>Η γραμμή </a:t>
            </a:r>
            <a:r>
              <a:rPr lang="el-GR" altLang="el-GR" b="1" dirty="0" err="1"/>
              <a:t>match</a:t>
            </a:r>
            <a:r>
              <a:rPr lang="el-GR" altLang="el-GR" b="1" dirty="0"/>
              <a:t> είναι </a:t>
            </a:r>
            <a:r>
              <a:rPr lang="el-GR" altLang="el-GR" b="1" dirty="0" err="1"/>
              <a:t>προφορτισμένη</a:t>
            </a:r>
            <a:r>
              <a:rPr lang="en-GB" altLang="el-GR" dirty="0"/>
              <a:t>,</a:t>
            </a:r>
            <a:r>
              <a:rPr lang="el-GR" altLang="el-GR" dirty="0"/>
              <a:t> </a:t>
            </a:r>
            <a:r>
              <a:rPr lang="el-GR" altLang="el-GR" dirty="0">
                <a:solidFill>
                  <a:srgbClr val="990033"/>
                </a:solidFill>
              </a:rPr>
              <a:t>το κλειδί τοποθετείται στις γραμμές </a:t>
            </a:r>
            <a:r>
              <a:rPr lang="el-GR" altLang="el-GR" dirty="0" err="1">
                <a:solidFill>
                  <a:srgbClr val="990033"/>
                </a:solidFill>
              </a:rPr>
              <a:t>bit</a:t>
            </a:r>
            <a:endParaRPr lang="el-GR" altLang="el-GR" dirty="0">
              <a:solidFill>
                <a:srgbClr val="990033"/>
              </a:solidFill>
            </a:endParaRPr>
          </a:p>
          <a:p>
            <a:pPr marL="0" indent="180975" eaLnBrk="1" hangingPunct="1"/>
            <a:r>
              <a:rPr lang="el-GR" altLang="el-GR" b="1" dirty="0"/>
              <a:t>Αν τα </a:t>
            </a:r>
            <a:r>
              <a:rPr lang="el-GR" altLang="el-GR" b="1" dirty="0" err="1"/>
              <a:t>bit</a:t>
            </a:r>
            <a:r>
              <a:rPr lang="el-GR" altLang="el-GR" b="1" dirty="0"/>
              <a:t> του κλειδιού ταιριάζουν με τα αποθηκευμένα </a:t>
            </a:r>
            <a:r>
              <a:rPr lang="el-GR" altLang="el-GR" b="1" dirty="0" err="1"/>
              <a:t>bit</a:t>
            </a:r>
            <a:r>
              <a:rPr lang="el-GR" altLang="el-GR" b="1" dirty="0"/>
              <a:t>, </a:t>
            </a:r>
            <a:r>
              <a:rPr lang="en-GB" altLang="el-GR" dirty="0">
                <a:solidFill>
                  <a:srgbClr val="990033"/>
                </a:solidFill>
              </a:rPr>
              <a:t>V</a:t>
            </a:r>
            <a:r>
              <a:rPr lang="el-GR" altLang="el-GR" dirty="0" err="1">
                <a:solidFill>
                  <a:srgbClr val="990033"/>
                </a:solidFill>
              </a:rPr>
              <a:t>match</a:t>
            </a:r>
            <a:r>
              <a:rPr lang="en-GB" altLang="el-GR" dirty="0">
                <a:solidFill>
                  <a:srgbClr val="990033"/>
                </a:solidFill>
              </a:rPr>
              <a:t> = ‘1’</a:t>
            </a:r>
            <a:endParaRPr lang="el-GR" altLang="el-GR" dirty="0">
              <a:solidFill>
                <a:srgbClr val="990033"/>
              </a:solidFill>
            </a:endParaRPr>
          </a:p>
          <a:p>
            <a:pPr marL="0" indent="180975" eaLnBrk="1" hangingPunct="1"/>
            <a:r>
              <a:rPr lang="el-GR" altLang="el-GR" b="1" dirty="0"/>
              <a:t>Αν το κλειδί και η τιμή στο κύτταρο τιμή διαφέρουν, </a:t>
            </a:r>
            <a:r>
              <a:rPr lang="en-GB" altLang="el-GR" dirty="0">
                <a:solidFill>
                  <a:srgbClr val="990033"/>
                </a:solidFill>
              </a:rPr>
              <a:t>V</a:t>
            </a:r>
            <a:r>
              <a:rPr lang="el-GR" altLang="el-GR" dirty="0" err="1">
                <a:solidFill>
                  <a:srgbClr val="990033"/>
                </a:solidFill>
              </a:rPr>
              <a:t>match</a:t>
            </a:r>
            <a:r>
              <a:rPr lang="en-GB" altLang="el-GR" dirty="0">
                <a:solidFill>
                  <a:srgbClr val="990033"/>
                </a:solidFill>
              </a:rPr>
              <a:t> = ‘0’ </a:t>
            </a:r>
          </a:p>
          <a:p>
            <a:pPr marL="0" indent="180975" eaLnBrk="1" hangingPunct="1"/>
            <a:r>
              <a:rPr lang="el-GR" altLang="el-GR" dirty="0"/>
              <a:t>Το κλειδί μπορεί να περιέχει ένα αδιάφορο </a:t>
            </a:r>
            <a:r>
              <a:rPr lang="el-GR" altLang="el-GR" dirty="0" err="1"/>
              <a:t>bit</a:t>
            </a:r>
            <a:r>
              <a:rPr lang="el-GR" altLang="el-GR" dirty="0"/>
              <a:t> (</a:t>
            </a:r>
            <a:r>
              <a:rPr lang="el-GR" altLang="el-GR" dirty="0" err="1"/>
              <a:t>don’t</a:t>
            </a:r>
            <a:r>
              <a:rPr lang="el-GR" altLang="el-GR" dirty="0"/>
              <a:t> </a:t>
            </a:r>
            <a:r>
              <a:rPr lang="el-GR" altLang="el-GR" dirty="0" err="1"/>
              <a:t>care</a:t>
            </a:r>
            <a:r>
              <a:rPr lang="el-GR" altLang="el-GR" dirty="0"/>
              <a:t>) θέτοντας και τις </a:t>
            </a:r>
            <a:r>
              <a:rPr lang="el-GR" altLang="el-GR" dirty="0" err="1"/>
              <a:t>bit</a:t>
            </a:r>
            <a:r>
              <a:rPr lang="el-GR" altLang="el-GR" dirty="0"/>
              <a:t> και </a:t>
            </a:r>
            <a:r>
              <a:rPr lang="el-GR" altLang="el-GR" dirty="0" err="1"/>
              <a:t>bit_b</a:t>
            </a:r>
            <a:r>
              <a:rPr lang="el-GR" altLang="el-GR" dirty="0"/>
              <a:t> σε χαμηλό δυναμικό</a:t>
            </a:r>
          </a:p>
        </p:txBody>
      </p:sp>
      <p:graphicFrame>
        <p:nvGraphicFramePr>
          <p:cNvPr id="2950154" name="Object 10">
            <a:extLst>
              <a:ext uri="{FF2B5EF4-FFF2-40B4-BE49-F238E27FC236}">
                <a16:creationId xmlns:a16="http://schemas.microsoft.com/office/drawing/2014/main" id="{63B56EF9-0189-4490-806D-0B0790D44A35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78976342"/>
              </p:ext>
            </p:extLst>
          </p:nvPr>
        </p:nvGraphicFramePr>
        <p:xfrm>
          <a:off x="6300788" y="692150"/>
          <a:ext cx="235267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572768" imgH="1586484" progId="Visio.Drawing.6">
                  <p:embed/>
                </p:oleObj>
              </mc:Choice>
              <mc:Fallback>
                <p:oleObj name="VISIO" r:id="rId3" imgW="1572768" imgH="1586484" progId="Visio.Drawing.6">
                  <p:embed/>
                  <p:pic>
                    <p:nvPicPr>
                      <p:cNvPr id="2950154" name="Object 10">
                        <a:extLst>
                          <a:ext uri="{FF2B5EF4-FFF2-40B4-BE49-F238E27FC236}">
                            <a16:creationId xmlns:a16="http://schemas.microsoft.com/office/drawing/2014/main" id="{63B56EF9-0189-4490-806D-0B0790D44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692150"/>
                        <a:ext cx="235267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960517E-18A7-5EA5-8BB2-DE3636AF84C8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92914316"/>
              </p:ext>
            </p:extLst>
          </p:nvPr>
        </p:nvGraphicFramePr>
        <p:xfrm>
          <a:off x="6295751" y="3620748"/>
          <a:ext cx="2524721" cy="254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572768" imgH="1586484" progId="Visio.Drawing.6">
                  <p:embed/>
                </p:oleObj>
              </mc:Choice>
              <mc:Fallback>
                <p:oleObj name="VISIO" r:id="rId5" imgW="1572768" imgH="1586484" progId="Visio.Drawing.6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960517E-18A7-5EA5-8BB2-DE3636AF84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751" y="3620748"/>
                        <a:ext cx="2524721" cy="254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FCA91FA-474A-F88F-0810-138961CCF79F}"/>
              </a:ext>
            </a:extLst>
          </p:cNvPr>
          <p:cNvGrpSpPr/>
          <p:nvPr/>
        </p:nvGrpSpPr>
        <p:grpSpPr>
          <a:xfrm>
            <a:off x="6766145" y="4848720"/>
            <a:ext cx="1694287" cy="891064"/>
            <a:chOff x="6732240" y="1827285"/>
            <a:chExt cx="1694287" cy="8910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9550F2-C3EC-01AB-3DA4-533E0CF988C5}"/>
                </a:ext>
              </a:extLst>
            </p:cNvPr>
            <p:cNvSpPr txBox="1"/>
            <p:nvPr/>
          </p:nvSpPr>
          <p:spPr>
            <a:xfrm>
              <a:off x="7164288" y="1844824"/>
              <a:ext cx="22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FF0000"/>
                  </a:solidFill>
                </a:rPr>
                <a:t>0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A3ADE2-A475-64CC-DD23-1B0512B2BA38}"/>
                </a:ext>
              </a:extLst>
            </p:cNvPr>
            <p:cNvSpPr txBox="1"/>
            <p:nvPr/>
          </p:nvSpPr>
          <p:spPr>
            <a:xfrm>
              <a:off x="7719119" y="1827285"/>
              <a:ext cx="20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96D2A7-8DF1-5FF8-5BB2-211FB7312D4D}"/>
                </a:ext>
              </a:extLst>
            </p:cNvPr>
            <p:cNvSpPr txBox="1"/>
            <p:nvPr/>
          </p:nvSpPr>
          <p:spPr>
            <a:xfrm>
              <a:off x="6732240" y="2349017"/>
              <a:ext cx="20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</a:rPr>
                <a:t>1</a:t>
              </a:r>
              <a:endParaRPr lang="en-US" sz="1800" dirty="0">
                <a:solidFill>
                  <a:srgbClr val="0066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CB4573-1636-91FD-4EB2-5AF5FDD042EA}"/>
                </a:ext>
              </a:extLst>
            </p:cNvPr>
            <p:cNvSpPr txBox="1"/>
            <p:nvPr/>
          </p:nvSpPr>
          <p:spPr>
            <a:xfrm>
              <a:off x="8225223" y="2349017"/>
              <a:ext cx="20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</a:rPr>
                <a:t>0</a:t>
              </a:r>
              <a:endParaRPr lang="en-US" sz="18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8FD824-2FFF-B47E-5AB3-9EF520D0A6BC}"/>
              </a:ext>
            </a:extLst>
          </p:cNvPr>
          <p:cNvGrpSpPr/>
          <p:nvPr/>
        </p:nvGrpSpPr>
        <p:grpSpPr>
          <a:xfrm>
            <a:off x="6732240" y="1804650"/>
            <a:ext cx="1694287" cy="891064"/>
            <a:chOff x="6732240" y="1827285"/>
            <a:chExt cx="1694287" cy="8910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BAF213-3252-A7BC-5901-39E682A8C915}"/>
                </a:ext>
              </a:extLst>
            </p:cNvPr>
            <p:cNvSpPr txBox="1"/>
            <p:nvPr/>
          </p:nvSpPr>
          <p:spPr>
            <a:xfrm>
              <a:off x="7164288" y="1844824"/>
              <a:ext cx="22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27AB5D-A4B4-7FEB-2B55-3084D9295246}"/>
                </a:ext>
              </a:extLst>
            </p:cNvPr>
            <p:cNvSpPr txBox="1"/>
            <p:nvPr/>
          </p:nvSpPr>
          <p:spPr>
            <a:xfrm>
              <a:off x="7719119" y="1827285"/>
              <a:ext cx="20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FF0000"/>
                  </a:solidFill>
                </a:rPr>
                <a:t>0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622316-98AE-35D6-F5A8-512221A9BF52}"/>
                </a:ext>
              </a:extLst>
            </p:cNvPr>
            <p:cNvSpPr txBox="1"/>
            <p:nvPr/>
          </p:nvSpPr>
          <p:spPr>
            <a:xfrm>
              <a:off x="6732240" y="2349017"/>
              <a:ext cx="20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</a:rPr>
                <a:t>1</a:t>
              </a:r>
              <a:endParaRPr lang="en-US" sz="1800" dirty="0">
                <a:solidFill>
                  <a:srgbClr val="0066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00509A-2597-6E90-78D4-F0342F4225E0}"/>
                </a:ext>
              </a:extLst>
            </p:cNvPr>
            <p:cNvSpPr txBox="1"/>
            <p:nvPr/>
          </p:nvSpPr>
          <p:spPr>
            <a:xfrm>
              <a:off x="8225223" y="2349017"/>
              <a:ext cx="20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</a:rPr>
                <a:t>0</a:t>
              </a:r>
              <a:endParaRPr lang="en-US" sz="1800" dirty="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0147" grpId="0" uiExpand="1" build="p"/>
      <p:bldP spid="2950154" grpId="0" build="p"/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E59A115A-F596-44F9-BA9B-EC911DA57E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002BCC3A-122B-4080-BB43-46C913E26C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FA4BA6-B9AB-4950-9BC5-41C8F73F5E3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AutoShape 2">
            <a:extLst>
              <a:ext uri="{FF2B5EF4-FFF2-40B4-BE49-F238E27FC236}">
                <a16:creationId xmlns:a16="http://schemas.microsoft.com/office/drawing/2014/main" id="{C24E207E-F175-4F56-9651-D145BE31C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Λειτουργία </a:t>
            </a:r>
            <a:r>
              <a:rPr lang="en-US" altLang="el-GR"/>
              <a:t>CAM Cell</a:t>
            </a:r>
          </a:p>
        </p:txBody>
      </p:sp>
      <p:sp>
        <p:nvSpPr>
          <p:cNvPr id="2959363" name="Rectangle 3">
            <a:extLst>
              <a:ext uri="{FF2B5EF4-FFF2-40B4-BE49-F238E27FC236}">
                <a16:creationId xmlns:a16="http://schemas.microsoft.com/office/drawing/2014/main" id="{F7FBADC3-412B-4282-9B4C-4CAC36BB02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613"/>
            <a:ext cx="4824536" cy="554513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Ανάγνωση και εγγραφή όπως μία συνηθισμένη </a:t>
            </a:r>
            <a:r>
              <a:rPr lang="en-US" altLang="el-GR" sz="2000" dirty="0"/>
              <a:t>SRAM</a:t>
            </a: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Για ταίριασμα (</a:t>
            </a:r>
            <a:r>
              <a:rPr lang="en-US" altLang="el-GR" sz="2000" dirty="0"/>
              <a:t>matching</a:t>
            </a:r>
            <a:r>
              <a:rPr lang="el-GR" altLang="el-GR" sz="2000" dirty="0"/>
              <a:t>)</a:t>
            </a:r>
            <a:r>
              <a:rPr lang="en-US" altLang="el-GR" sz="2000" dirty="0"/>
              <a:t>:</a:t>
            </a:r>
          </a:p>
          <a:p>
            <a:pPr marL="457200" lvl="1" indent="-96838" eaLnBrk="1" hangingPunct="1">
              <a:lnSpc>
                <a:spcPct val="85000"/>
              </a:lnSpc>
            </a:pPr>
            <a:r>
              <a:rPr lang="en-US" altLang="el-GR" sz="1800" dirty="0"/>
              <a:t> </a:t>
            </a:r>
            <a:r>
              <a:rPr lang="el-GR" altLang="el-GR" sz="1800" dirty="0"/>
              <a:t>Η προς προσπέλαση </a:t>
            </a:r>
            <a:r>
              <a:rPr lang="en-US" altLang="el-GR" sz="1800" dirty="0" err="1"/>
              <a:t>wordline</a:t>
            </a:r>
            <a:r>
              <a:rPr lang="el-GR" altLang="el-GR" sz="1800" dirty="0"/>
              <a:t> οδηγείται σε χαμηλή στάθμη</a:t>
            </a:r>
          </a:p>
          <a:p>
            <a:pPr marL="457200" lvl="1" indent="-96838" eaLnBrk="1" hangingPunct="1">
              <a:lnSpc>
                <a:spcPct val="85000"/>
              </a:lnSpc>
            </a:pPr>
            <a:r>
              <a:rPr lang="en-US" altLang="el-GR" sz="1800" dirty="0"/>
              <a:t> </a:t>
            </a:r>
            <a:r>
              <a:rPr lang="en-US" altLang="el-GR" sz="1800" dirty="0" err="1"/>
              <a:t>Precharge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matchlines</a:t>
            </a:r>
            <a:endParaRPr lang="en-US" altLang="el-GR" sz="1800" dirty="0"/>
          </a:p>
          <a:p>
            <a:pPr marL="457200" lvl="1" indent="-96838" eaLnBrk="1" hangingPunct="1">
              <a:lnSpc>
                <a:spcPct val="85000"/>
              </a:lnSpc>
            </a:pPr>
            <a:r>
              <a:rPr lang="el-GR" altLang="el-GR" sz="1800" dirty="0"/>
              <a:t> Τοποθέτηση κλειδιού στις </a:t>
            </a:r>
            <a:r>
              <a:rPr lang="en-US" altLang="el-GR" sz="1800" dirty="0" err="1"/>
              <a:t>bitlines</a:t>
            </a:r>
            <a:endParaRPr lang="en-US" altLang="el-GR" sz="1800" dirty="0"/>
          </a:p>
          <a:p>
            <a:pPr marL="457200" lvl="1" indent="-96838" eaLnBrk="1" hangingPunct="1">
              <a:lnSpc>
                <a:spcPct val="85000"/>
              </a:lnSpc>
            </a:pPr>
            <a:r>
              <a:rPr lang="el-GR" altLang="el-GR" sz="1800" dirty="0"/>
              <a:t> Υπολογισμός της </a:t>
            </a:r>
            <a:r>
              <a:rPr lang="en-US" altLang="el-GR" sz="1800" dirty="0" err="1"/>
              <a:t>matchline</a:t>
            </a:r>
            <a:endParaRPr lang="en-US" altLang="el-GR" sz="18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/>
              <a:t>Miss line</a:t>
            </a:r>
          </a:p>
          <a:p>
            <a:pPr marL="457200" lvl="1" indent="-96838" eaLnBrk="1" hangingPunct="1">
              <a:lnSpc>
                <a:spcPct val="85000"/>
              </a:lnSpc>
            </a:pPr>
            <a:r>
              <a:rPr lang="en-US" altLang="el-GR" sz="1800" b="1" dirty="0"/>
              <a:t>Pseudo-</a:t>
            </a:r>
            <a:r>
              <a:rPr lang="en-US" altLang="el-GR" sz="1800" b="1" dirty="0" err="1"/>
              <a:t>nMOS</a:t>
            </a:r>
            <a:r>
              <a:rPr lang="en-US" altLang="el-GR" sz="1800" b="1" dirty="0"/>
              <a:t> NOR </a:t>
            </a:r>
            <a:r>
              <a:rPr lang="el-GR" altLang="el-GR" sz="1800" b="1" dirty="0"/>
              <a:t>των</a:t>
            </a:r>
            <a:r>
              <a:rPr lang="en-US" altLang="el-GR" sz="1800" b="1" dirty="0"/>
              <a:t> match </a:t>
            </a:r>
            <a:r>
              <a:rPr lang="el-GR" altLang="el-GR" sz="1800" b="1" dirty="0"/>
              <a:t>γραμμών</a:t>
            </a:r>
            <a:endParaRPr lang="en-US" altLang="el-GR" sz="1800" b="1" dirty="0"/>
          </a:p>
          <a:p>
            <a:pPr marL="457200" lvl="1" indent="-96838" eaLnBrk="1" hangingPunct="1">
              <a:lnSpc>
                <a:spcPct val="85000"/>
              </a:lnSpc>
            </a:pPr>
            <a:r>
              <a:rPr lang="el-GR" altLang="el-GR" sz="1800" b="1" dirty="0"/>
              <a:t>Οδηγείται υψηλά όταν δεν υπάρχει </a:t>
            </a:r>
            <a:r>
              <a:rPr lang="en-US" altLang="el-GR" sz="1800" b="1" dirty="0"/>
              <a:t>matching</a:t>
            </a:r>
          </a:p>
        </p:txBody>
      </p:sp>
      <p:graphicFrame>
        <p:nvGraphicFramePr>
          <p:cNvPr id="2959366" name="Object 6">
            <a:extLst>
              <a:ext uri="{FF2B5EF4-FFF2-40B4-BE49-F238E27FC236}">
                <a16:creationId xmlns:a16="http://schemas.microsoft.com/office/drawing/2014/main" id="{74C184A3-1FF4-45DD-9E8F-7513A5077C3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3470337"/>
              </p:ext>
            </p:extLst>
          </p:nvPr>
        </p:nvGraphicFramePr>
        <p:xfrm>
          <a:off x="4923234" y="2122487"/>
          <a:ext cx="4056062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339084" imgH="2302764" progId="Visio.Drawing.6">
                  <p:embed/>
                </p:oleObj>
              </mc:Choice>
              <mc:Fallback>
                <p:oleObj name="VISIO" r:id="rId3" imgW="3339084" imgH="2302764" progId="Visio.Drawing.6">
                  <p:embed/>
                  <p:pic>
                    <p:nvPicPr>
                      <p:cNvPr id="2959366" name="Object 6">
                        <a:extLst>
                          <a:ext uri="{FF2B5EF4-FFF2-40B4-BE49-F238E27FC236}">
                            <a16:creationId xmlns:a16="http://schemas.microsoft.com/office/drawing/2014/main" id="{74C184A3-1FF4-45DD-9E8F-7513A5077C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234" y="2122487"/>
                        <a:ext cx="4056062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59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63" grpId="0" build="p"/>
      <p:bldP spid="295936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9A7A02D6-8EF9-40C2-A005-9FDC099AA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1A14CBA5-5A8D-4753-9F8B-93A1A4CF7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94ACF2-B947-4954-8AB6-1A442A353FF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AutoShape 4">
            <a:extLst>
              <a:ext uri="{FF2B5EF4-FFF2-40B4-BE49-F238E27FC236}">
                <a16:creationId xmlns:a16="http://schemas.microsoft.com/office/drawing/2014/main" id="{F8B2B911-D02A-40EE-8346-B06428A57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Τριαδική (</a:t>
            </a:r>
            <a:r>
              <a:rPr lang="en-US" altLang="el-GR"/>
              <a:t>Ternary</a:t>
            </a:r>
            <a:r>
              <a:rPr lang="el-GR" altLang="el-GR"/>
              <a:t>)</a:t>
            </a:r>
            <a:r>
              <a:rPr lang="en-US" altLang="el-GR"/>
              <a:t> CAM</a:t>
            </a:r>
            <a:endParaRPr lang="el-GR" altLang="el-GR"/>
          </a:p>
        </p:txBody>
      </p:sp>
      <p:sp>
        <p:nvSpPr>
          <p:cNvPr id="2962438" name="Rectangle 6">
            <a:extLst>
              <a:ext uri="{FF2B5EF4-FFF2-40B4-BE49-F238E27FC236}">
                <a16:creationId xmlns:a16="http://schemas.microsoft.com/office/drawing/2014/main" id="{F7803C69-DF4C-402F-9219-B4420324F0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 sz="2000"/>
              <a:t> </a:t>
            </a:r>
            <a:r>
              <a:rPr lang="el-GR" altLang="el-GR" sz="2000"/>
              <a:t>Σε αρκετές εφαρμογές απαιτείται η αποθήκευση </a:t>
            </a:r>
            <a:r>
              <a:rPr lang="en-US" altLang="el-GR" sz="2000"/>
              <a:t>don’t care value</a:t>
            </a:r>
            <a:endParaRPr lang="el-GR" altLang="el-GR" sz="2000"/>
          </a:p>
          <a:p>
            <a:pPr marL="457200" lvl="1" indent="-96838" eaLnBrk="1" hangingPunct="1"/>
            <a:r>
              <a:rPr lang="el-GR" altLang="el-GR" sz="1800"/>
              <a:t> δε ενδιαφερόμαστε για την αποθηκευμένη τιμη</a:t>
            </a:r>
          </a:p>
          <a:p>
            <a:pPr marL="0" indent="180975" eaLnBrk="1" hangingPunct="1"/>
            <a:r>
              <a:rPr lang="el-GR" altLang="el-GR" sz="2000"/>
              <a:t>Η </a:t>
            </a:r>
            <a:r>
              <a:rPr lang="en-US" altLang="el-GR" sz="2000"/>
              <a:t>ternary CAM </a:t>
            </a:r>
            <a:r>
              <a:rPr lang="el-GR" altLang="el-GR" sz="2000"/>
              <a:t>μπορεί να αποθηκεύει τρεις λογικές τιμές: 0, 1, Χ</a:t>
            </a:r>
          </a:p>
          <a:p>
            <a:pPr marL="0" indent="180975" eaLnBrk="1" hangingPunct="1"/>
            <a:r>
              <a:rPr lang="el-GR" altLang="el-GR" sz="2000"/>
              <a:t>Α = 1, Β = 0 το κύτταρο ταιριάζει ένα  0</a:t>
            </a:r>
          </a:p>
          <a:p>
            <a:pPr marL="0" indent="180975" eaLnBrk="1" hangingPunct="1"/>
            <a:r>
              <a:rPr lang="el-GR" altLang="el-GR" sz="2000"/>
              <a:t>Α = 0, Β = 1 το κύτταρο ταιριάζει ένα  1</a:t>
            </a:r>
          </a:p>
          <a:p>
            <a:pPr marL="0" indent="180975" eaLnBrk="1" hangingPunct="1"/>
            <a:r>
              <a:rPr lang="el-GR" altLang="el-GR" sz="2000"/>
              <a:t>Α = 0, Β = 0 το κύτταρο ταιριάζει 0 και 1</a:t>
            </a:r>
          </a:p>
        </p:txBody>
      </p:sp>
      <p:pic>
        <p:nvPicPr>
          <p:cNvPr id="2962439" name="Picture 7">
            <a:extLst>
              <a:ext uri="{FF2B5EF4-FFF2-40B4-BE49-F238E27FC236}">
                <a16:creationId xmlns:a16="http://schemas.microsoft.com/office/drawing/2014/main" id="{95504709-3E01-4F0E-8F18-E0439D525A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0813" y="836613"/>
            <a:ext cx="3976687" cy="2547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2438" grpId="0" build="p"/>
      <p:bldP spid="29624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B9E7FA40-94E7-4B46-A477-6E31397B84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75EAA570-2C5A-4C9D-87C8-96F77E23C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D03A4C-C3F0-4E27-B2AC-7E840736ADE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AC20A5F2-D835-4920-9820-D03ED1DF7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Οργάνωση τύπου </a:t>
            </a:r>
            <a:r>
              <a:rPr lang="en-US" altLang="el-GR"/>
              <a:t>OR</a:t>
            </a:r>
            <a:endParaRPr lang="el-GR" altLang="el-GR"/>
          </a:p>
        </p:txBody>
      </p:sp>
      <p:sp>
        <p:nvSpPr>
          <p:cNvPr id="2817027" name="Rectangle 3">
            <a:extLst>
              <a:ext uri="{FF2B5EF4-FFF2-40B4-BE49-F238E27FC236}">
                <a16:creationId xmlns:a16="http://schemas.microsoft.com/office/drawing/2014/main" id="{992F9E5F-2C95-43C2-806D-6248411C60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679950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Οι γραμμές </a:t>
            </a:r>
            <a:r>
              <a:rPr lang="en-US" altLang="el-GR" sz="1800" dirty="0"/>
              <a:t>bit</a:t>
            </a:r>
            <a:r>
              <a:rPr lang="el-GR" altLang="el-GR" sz="1800" dirty="0"/>
              <a:t>_</a:t>
            </a:r>
            <a:r>
              <a:rPr lang="en-US" altLang="el-GR" sz="1800" dirty="0"/>
              <a:t>line (BL) </a:t>
            </a:r>
            <a:r>
              <a:rPr lang="el-GR" altLang="el-GR" sz="1800" dirty="0"/>
              <a:t>είναι συνδεδεμένες ωμικά στη γείωση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1800" b="1" dirty="0" err="1"/>
              <a:t>nMOS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τρανζίστορ διέλευσης τοποθετούνται στα ψηφία της κάθε λέξης που έχουν τιμή λογικό 1 (</a:t>
            </a:r>
            <a:r>
              <a:rPr lang="en-US" altLang="el-GR" sz="1800" b="1" dirty="0"/>
              <a:t>“1”)</a:t>
            </a:r>
          </a:p>
          <a:p>
            <a:pPr marL="358775" lvl="1" indent="-182563" eaLnBrk="1" hangingPunct="1">
              <a:lnSpc>
                <a:spcPct val="90000"/>
              </a:lnSpc>
            </a:pPr>
            <a:r>
              <a:rPr lang="el-GR" altLang="el-GR" sz="1600" dirty="0"/>
              <a:t>Το κάθε τρανζίστορ συνδέεται με τις </a:t>
            </a:r>
            <a:r>
              <a:rPr lang="en-GB" altLang="el-GR" sz="1600" dirty="0" err="1"/>
              <a:t>V</a:t>
            </a:r>
            <a:r>
              <a:rPr lang="en-GB" altLang="el-GR" sz="1600" baseline="-25000" dirty="0" err="1"/>
              <a:t>dd</a:t>
            </a:r>
            <a:r>
              <a:rPr lang="en-GB" altLang="el-GR" sz="1600" dirty="0"/>
              <a:t>, BL</a:t>
            </a: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endParaRPr lang="en-GB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Τίθεται </a:t>
            </a:r>
            <a:r>
              <a:rPr lang="en-US" altLang="el-GR" sz="1800" dirty="0"/>
              <a:t>WL</a:t>
            </a:r>
            <a:r>
              <a:rPr lang="el-GR" altLang="el-GR" sz="1800" dirty="0"/>
              <a:t> =1 =&gt; </a:t>
            </a:r>
            <a:r>
              <a:rPr lang="el-GR" altLang="el-GR" sz="1800" dirty="0">
                <a:solidFill>
                  <a:srgbClr val="990033"/>
                </a:solidFill>
              </a:rPr>
              <a:t>άγει το αντίστοιχο </a:t>
            </a:r>
            <a:r>
              <a:rPr lang="en-US" altLang="el-GR" sz="1800" dirty="0" err="1">
                <a:solidFill>
                  <a:srgbClr val="990033"/>
                </a:solidFill>
              </a:rPr>
              <a:t>nMOS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και η αντίστοιχη </a:t>
            </a:r>
            <a:r>
              <a:rPr lang="en-US" altLang="el-GR" sz="1800" dirty="0">
                <a:solidFill>
                  <a:srgbClr val="990033"/>
                </a:solidFill>
              </a:rPr>
              <a:t>BL</a:t>
            </a:r>
            <a:r>
              <a:rPr lang="el-GR" altLang="el-GR" sz="1800" dirty="0">
                <a:solidFill>
                  <a:srgbClr val="990033"/>
                </a:solidFill>
              </a:rPr>
              <a:t> γίνεται </a:t>
            </a:r>
            <a:r>
              <a:rPr lang="en-US" altLang="el-GR" sz="1800" dirty="0">
                <a:solidFill>
                  <a:srgbClr val="990033"/>
                </a:solidFill>
              </a:rPr>
              <a:t>BL</a:t>
            </a:r>
            <a:r>
              <a:rPr lang="el-GR" altLang="el-GR" sz="1800" dirty="0">
                <a:solidFill>
                  <a:srgbClr val="990033"/>
                </a:solidFill>
              </a:rPr>
              <a:t> =1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endParaRPr lang="el-GR" altLang="el-GR" sz="1800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Το κόστος των γραμμών τροφοδοσίας ελαττώνεται διαμοιράζοντας κάθε γραμμή τροφοδοσίας στα γειτονικά κύτταρα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dirty="0"/>
              <a:t>Απαιτεί τα περιττού αριθμού κύτταρα να βρίσκονται τοποθετημένα </a:t>
            </a:r>
            <a:r>
              <a:rPr lang="el-GR" altLang="el-GR" sz="1800" dirty="0" err="1"/>
              <a:t>αντικατοπτρικά</a:t>
            </a:r>
            <a:r>
              <a:rPr lang="el-GR" altLang="el-GR" sz="1800" dirty="0"/>
              <a:t> γύρω από τον οριζόντιο άξονα</a:t>
            </a:r>
          </a:p>
          <a:p>
            <a:pPr marL="358775" lvl="1" indent="-182563" eaLnBrk="1" hangingPunct="1">
              <a:tabLst>
                <a:tab pos="358775" algn="l"/>
              </a:tabLst>
            </a:pPr>
            <a:r>
              <a:rPr lang="el-GR" altLang="el-GR" sz="1600" dirty="0"/>
              <a:t> Τεχνική που χρησιμοποιείται ευρύτατα στους πυρήνες μνήμης όλων των τύπων</a:t>
            </a:r>
          </a:p>
        </p:txBody>
      </p:sp>
      <p:graphicFrame>
        <p:nvGraphicFramePr>
          <p:cNvPr id="2817028" name="Object 4">
            <a:extLst>
              <a:ext uri="{FF2B5EF4-FFF2-40B4-BE49-F238E27FC236}">
                <a16:creationId xmlns:a16="http://schemas.microsoft.com/office/drawing/2014/main" id="{48820A95-52AD-4E6C-A9CB-BC9CD1C12D8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089525" y="1674813"/>
          <a:ext cx="4064000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82005" imgH="4735220" progId="Visio.Drawing.11">
                  <p:embed/>
                </p:oleObj>
              </mc:Choice>
              <mc:Fallback>
                <p:oleObj name="Visio" r:id="rId3" imgW="5982005" imgH="4735220" progId="Visio.Drawing.11">
                  <p:embed/>
                  <p:pic>
                    <p:nvPicPr>
                      <p:cNvPr id="2817028" name="Object 4">
                        <a:extLst>
                          <a:ext uri="{FF2B5EF4-FFF2-40B4-BE49-F238E27FC236}">
                            <a16:creationId xmlns:a16="http://schemas.microsoft.com/office/drawing/2014/main" id="{48820A95-52AD-4E6C-A9CB-BC9CD1C12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1674813"/>
                        <a:ext cx="4064000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7029" name="Oval 5">
            <a:extLst>
              <a:ext uri="{FF2B5EF4-FFF2-40B4-BE49-F238E27FC236}">
                <a16:creationId xmlns:a16="http://schemas.microsoft.com/office/drawing/2014/main" id="{56F03CFE-E9A7-42BA-B897-7BBBF057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924175"/>
            <a:ext cx="792163" cy="719138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0" name="Oval 6">
            <a:extLst>
              <a:ext uri="{FF2B5EF4-FFF2-40B4-BE49-F238E27FC236}">
                <a16:creationId xmlns:a16="http://schemas.microsoft.com/office/drawing/2014/main" id="{23DCBD92-9B57-4E2F-A1F5-717C804C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924175"/>
            <a:ext cx="792162" cy="719138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1" name="Oval 7">
            <a:extLst>
              <a:ext uri="{FF2B5EF4-FFF2-40B4-BE49-F238E27FC236}">
                <a16:creationId xmlns:a16="http://schemas.microsoft.com/office/drawing/2014/main" id="{B0BAE35E-4A37-417A-8B81-206AA24FF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844675"/>
            <a:ext cx="792163" cy="7191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2" name="Oval 8">
            <a:extLst>
              <a:ext uri="{FF2B5EF4-FFF2-40B4-BE49-F238E27FC236}">
                <a16:creationId xmlns:a16="http://schemas.microsoft.com/office/drawing/2014/main" id="{CF2611F2-CB80-4577-8544-22270F7A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349500"/>
            <a:ext cx="792162" cy="7191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3" name="Oval 9">
            <a:extLst>
              <a:ext uri="{FF2B5EF4-FFF2-40B4-BE49-F238E27FC236}">
                <a16:creationId xmlns:a16="http://schemas.microsoft.com/office/drawing/2014/main" id="{CBE9D47D-8782-4E02-8FB5-E92BB1C5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4149725"/>
            <a:ext cx="503238" cy="574675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4" name="Oval 10">
            <a:extLst>
              <a:ext uri="{FF2B5EF4-FFF2-40B4-BE49-F238E27FC236}">
                <a16:creationId xmlns:a16="http://schemas.microsoft.com/office/drawing/2014/main" id="{F2EC7EB3-B4DD-4598-A65B-EA549E7D4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149725"/>
            <a:ext cx="503237" cy="574675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5" name="Oval 11">
            <a:extLst>
              <a:ext uri="{FF2B5EF4-FFF2-40B4-BE49-F238E27FC236}">
                <a16:creationId xmlns:a16="http://schemas.microsoft.com/office/drawing/2014/main" id="{D4419B5D-72F7-4557-990A-B5BB8B12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149725"/>
            <a:ext cx="503237" cy="574675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817036" name="Oval 12">
            <a:extLst>
              <a:ext uri="{FF2B5EF4-FFF2-40B4-BE49-F238E27FC236}">
                <a16:creationId xmlns:a16="http://schemas.microsoft.com/office/drawing/2014/main" id="{120D147E-BA01-4D19-89F2-AB99B59C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149725"/>
            <a:ext cx="503237" cy="574675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70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70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7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1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1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281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81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027" grpId="0" uiExpand="1" build="p"/>
      <p:bldP spid="2817028" grpId="0" build="p"/>
      <p:bldP spid="2817029" grpId="0" uiExpand="1" animBg="1"/>
      <p:bldP spid="2817030" grpId="0" uiExpand="1" animBg="1"/>
      <p:bldP spid="2817031" grpId="0" animBg="1"/>
      <p:bldP spid="2817032" grpId="0" animBg="1"/>
      <p:bldP spid="2817033" grpId="0" uiExpand="1" animBg="1"/>
      <p:bldP spid="2817034" grpId="0" uiExpand="1" animBg="1"/>
      <p:bldP spid="2817035" grpId="0" uiExpand="1" animBg="1"/>
      <p:bldP spid="2817036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B3A7BF7F-BCD3-4779-99BE-F5890FA95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03BEAE83-94C0-49A3-9B18-719B5480D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B8A8F70-02EB-42E3-905B-EC8649EC7E2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2">
            <a:extLst>
              <a:ext uri="{FF2B5EF4-FFF2-40B4-BE49-F238E27FC236}">
                <a16:creationId xmlns:a16="http://schemas.microsoft.com/office/drawing/2014/main" id="{A2C3DC06-1885-4849-9102-B4C7E6D72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Οργάνωση τύπου Ν</a:t>
            </a:r>
            <a:r>
              <a:rPr lang="en-US" altLang="el-GR"/>
              <a:t>OR</a:t>
            </a:r>
            <a:endParaRPr lang="el-GR" altLang="el-GR"/>
          </a:p>
        </p:txBody>
      </p:sp>
      <p:sp>
        <p:nvSpPr>
          <p:cNvPr id="2818051" name="Rectangle 3">
            <a:extLst>
              <a:ext uri="{FF2B5EF4-FFF2-40B4-BE49-F238E27FC236}">
                <a16:creationId xmlns:a16="http://schemas.microsoft.com/office/drawing/2014/main" id="{AE587DBE-1BBA-4CEC-BD25-2612CC874A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535488" cy="5472112"/>
          </a:xfrm>
        </p:spPr>
        <p:txBody>
          <a:bodyPr/>
          <a:lstStyle/>
          <a:p>
            <a:pPr marL="0" indent="180975" eaLnBrk="1" hangingPunct="1"/>
            <a:endParaRPr lang="el-GR" altLang="el-GR" sz="2000" dirty="0"/>
          </a:p>
          <a:p>
            <a:pPr marL="0" indent="180975" eaLnBrk="1" hangingPunct="1"/>
            <a:r>
              <a:rPr lang="el-GR" altLang="el-GR" sz="2000" dirty="0"/>
              <a:t>Οι γραμμές </a:t>
            </a:r>
            <a:r>
              <a:rPr lang="en-US" altLang="el-GR" sz="2000" dirty="0"/>
              <a:t>bit</a:t>
            </a:r>
            <a:r>
              <a:rPr lang="el-GR" altLang="el-GR" sz="2000" dirty="0"/>
              <a:t>_</a:t>
            </a:r>
            <a:r>
              <a:rPr lang="en-US" altLang="el-GR" sz="2000" dirty="0"/>
              <a:t>line (BL) </a:t>
            </a:r>
            <a:r>
              <a:rPr lang="el-GR" altLang="el-GR" sz="2000" dirty="0"/>
              <a:t>είναι συνδεδεμένες ωμικά στην τροφοδοσία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n-US" altLang="el-GR" sz="2000" b="1" dirty="0" err="1"/>
              <a:t>nMOS</a:t>
            </a:r>
            <a:r>
              <a:rPr lang="en-US" altLang="el-GR" sz="2000" b="1" dirty="0"/>
              <a:t> </a:t>
            </a:r>
            <a:r>
              <a:rPr lang="el-GR" altLang="el-GR" sz="2000" b="1" dirty="0"/>
              <a:t>τρανζίστορ διέλευσης τοποθετούνται στα ψηφία της κάθε λέξης που έχουν τιμή λογικό 0 (</a:t>
            </a:r>
            <a:r>
              <a:rPr lang="en-US" altLang="el-GR" sz="2000" b="1" dirty="0"/>
              <a:t>“</a:t>
            </a:r>
            <a:r>
              <a:rPr lang="el-GR" altLang="el-GR" sz="2000" b="1" dirty="0"/>
              <a:t>0</a:t>
            </a:r>
            <a:r>
              <a:rPr lang="en-US" altLang="el-GR" sz="2000" b="1" dirty="0"/>
              <a:t>”)</a:t>
            </a:r>
          </a:p>
          <a:p>
            <a:pPr marL="271463" lvl="1" indent="-95250" eaLnBrk="1" hangingPunct="1"/>
            <a:r>
              <a:rPr lang="el-GR" altLang="el-GR" sz="1800" dirty="0"/>
              <a:t>Το κάθε τρανζίστορ συνδέεται με τις </a:t>
            </a:r>
            <a:r>
              <a:rPr lang="en-GB" altLang="el-GR" sz="1800" dirty="0" err="1"/>
              <a:t>GND</a:t>
            </a:r>
            <a:r>
              <a:rPr lang="en-GB" altLang="el-GR" sz="1800" dirty="0"/>
              <a:t>, BL</a:t>
            </a:r>
            <a:endParaRPr lang="el-GR" altLang="el-GR" sz="1400" dirty="0"/>
          </a:p>
          <a:p>
            <a:pPr marL="198438" lvl="1" indent="180975" eaLnBrk="1" hangingPunct="1"/>
            <a:endParaRPr lang="el-GR" altLang="el-GR" sz="1800" b="1" dirty="0"/>
          </a:p>
          <a:p>
            <a:pPr marL="0" indent="180975" eaLnBrk="1" hangingPunct="1"/>
            <a:endParaRPr lang="el-GR" altLang="el-GR" sz="2000" dirty="0"/>
          </a:p>
          <a:p>
            <a:pPr marL="0" indent="180975" eaLnBrk="1" hangingPunct="1"/>
            <a:r>
              <a:rPr lang="el-GR" altLang="el-GR" sz="2000" dirty="0"/>
              <a:t>Η ενεργοποίηση της </a:t>
            </a:r>
            <a:r>
              <a:rPr lang="en-US" altLang="el-GR" sz="2000" dirty="0"/>
              <a:t>word</a:t>
            </a:r>
            <a:r>
              <a:rPr lang="el-GR" altLang="el-GR" sz="2000" dirty="0"/>
              <a:t>_</a:t>
            </a:r>
            <a:r>
              <a:rPr lang="en-US" altLang="el-GR" sz="2000" dirty="0"/>
              <a:t>line </a:t>
            </a:r>
            <a:r>
              <a:rPr lang="el-GR" altLang="el-GR" sz="2000" dirty="0"/>
              <a:t>(</a:t>
            </a:r>
            <a:r>
              <a:rPr lang="en-US" altLang="el-GR" sz="2000" dirty="0"/>
              <a:t>WL</a:t>
            </a:r>
            <a:r>
              <a:rPr lang="el-GR" altLang="el-GR" sz="2000" dirty="0"/>
              <a:t>) =&gt; </a:t>
            </a:r>
            <a:r>
              <a:rPr lang="el-GR" altLang="el-GR" sz="2000" dirty="0">
                <a:solidFill>
                  <a:srgbClr val="990033"/>
                </a:solidFill>
              </a:rPr>
              <a:t>άγει το αντίστοιχο </a:t>
            </a:r>
            <a:r>
              <a:rPr lang="en-US" altLang="el-GR" sz="2000" dirty="0" err="1">
                <a:solidFill>
                  <a:srgbClr val="990033"/>
                </a:solidFill>
              </a:rPr>
              <a:t>nMOS</a:t>
            </a:r>
            <a:r>
              <a:rPr lang="en-US" altLang="el-GR" sz="2000" dirty="0">
                <a:solidFill>
                  <a:srgbClr val="990033"/>
                </a:solidFill>
              </a:rPr>
              <a:t> </a:t>
            </a:r>
            <a:r>
              <a:rPr lang="el-GR" altLang="el-GR" sz="2000" dirty="0">
                <a:solidFill>
                  <a:srgbClr val="990033"/>
                </a:solidFill>
              </a:rPr>
              <a:t>και η αντίστοιχη </a:t>
            </a:r>
            <a:r>
              <a:rPr lang="en-US" altLang="el-GR" sz="2000" dirty="0">
                <a:solidFill>
                  <a:srgbClr val="990033"/>
                </a:solidFill>
              </a:rPr>
              <a:t>BL</a:t>
            </a:r>
            <a:r>
              <a:rPr lang="el-GR" altLang="el-GR" sz="2000" dirty="0">
                <a:solidFill>
                  <a:srgbClr val="990033"/>
                </a:solidFill>
              </a:rPr>
              <a:t> = 0</a:t>
            </a:r>
            <a:r>
              <a:rPr lang="en-US" altLang="el-GR" sz="2000" dirty="0">
                <a:solidFill>
                  <a:srgbClr val="990033"/>
                </a:solidFill>
              </a:rPr>
              <a:t> </a:t>
            </a:r>
            <a:endParaRPr lang="el-GR" altLang="el-GR" sz="2000" dirty="0">
              <a:solidFill>
                <a:srgbClr val="990033"/>
              </a:solidFill>
            </a:endParaRPr>
          </a:p>
          <a:p>
            <a:pPr marL="0" indent="180975" eaLnBrk="1" hangingPunct="1"/>
            <a:endParaRPr lang="el-GR" altLang="el-GR" sz="1400" dirty="0"/>
          </a:p>
        </p:txBody>
      </p:sp>
      <p:graphicFrame>
        <p:nvGraphicFramePr>
          <p:cNvPr id="2818061" name="Object 13">
            <a:extLst>
              <a:ext uri="{FF2B5EF4-FFF2-40B4-BE49-F238E27FC236}">
                <a16:creationId xmlns:a16="http://schemas.microsoft.com/office/drawing/2014/main" id="{D9D34724-405A-4710-BCCE-57E1C96552F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080000" y="1700213"/>
          <a:ext cx="4064000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77433" imgH="4647895" progId="Visio.Drawing.11">
                  <p:embed/>
                </p:oleObj>
              </mc:Choice>
              <mc:Fallback>
                <p:oleObj name="Visio" r:id="rId2" imgW="5977433" imgH="4647895" progId="Visio.Drawing.11">
                  <p:embed/>
                  <p:pic>
                    <p:nvPicPr>
                      <p:cNvPr id="2818061" name="Object 13">
                        <a:extLst>
                          <a:ext uri="{FF2B5EF4-FFF2-40B4-BE49-F238E27FC236}">
                            <a16:creationId xmlns:a16="http://schemas.microsoft.com/office/drawing/2014/main" id="{D9D34724-405A-4710-BCCE-57E1C96552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1700213"/>
                        <a:ext cx="4064000" cy="316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1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8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CF438203-0072-4CA9-8713-B83439E71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3968165-56B0-4DFE-871E-F310BE159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950D49-3513-485D-822E-909A4CF2242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093CF107-0F75-4C96-8292-F1AF2CD14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</a:t>
            </a:r>
            <a:r>
              <a:rPr lang="en-US" altLang="el-GR"/>
              <a:t>ROM</a:t>
            </a:r>
            <a:r>
              <a:rPr lang="el-GR" altLang="el-GR"/>
              <a:t> (4</a:t>
            </a:r>
            <a:r>
              <a:rPr lang="en-US" altLang="el-GR"/>
              <a:t>x6)</a:t>
            </a:r>
            <a:r>
              <a:rPr lang="el-GR" altLang="el-GR"/>
              <a:t> τύπου </a:t>
            </a:r>
            <a:r>
              <a:rPr lang="en-US" altLang="el-GR"/>
              <a:t>NOR</a:t>
            </a:r>
          </a:p>
        </p:txBody>
      </p:sp>
      <p:graphicFrame>
        <p:nvGraphicFramePr>
          <p:cNvPr id="2761739" name="Object 11">
            <a:extLst>
              <a:ext uri="{FF2B5EF4-FFF2-40B4-BE49-F238E27FC236}">
                <a16:creationId xmlns:a16="http://schemas.microsoft.com/office/drawing/2014/main" id="{18AC2FA0-9D21-4693-9B31-567C60BE2FC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641350"/>
          <a:ext cx="4752975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41548" imgH="2238756" progId="Visio.Drawing.6">
                  <p:embed/>
                </p:oleObj>
              </mc:Choice>
              <mc:Fallback>
                <p:oleObj name="VISIO" r:id="rId3" imgW="3241548" imgH="2238756" progId="Visio.Drawing.6">
                  <p:embed/>
                  <p:pic>
                    <p:nvPicPr>
                      <p:cNvPr id="2761739" name="Object 11">
                        <a:extLst>
                          <a:ext uri="{FF2B5EF4-FFF2-40B4-BE49-F238E27FC236}">
                            <a16:creationId xmlns:a16="http://schemas.microsoft.com/office/drawing/2014/main" id="{18AC2FA0-9D21-4693-9B31-567C60BE2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641350"/>
                        <a:ext cx="4752975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1740" name="Rectangle 12">
            <a:extLst>
              <a:ext uri="{FF2B5EF4-FFF2-40B4-BE49-F238E27FC236}">
                <a16:creationId xmlns:a16="http://schemas.microsoft.com/office/drawing/2014/main" id="{0214D093-58F9-4334-A5E6-DE080F1E9A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933825"/>
            <a:ext cx="8280400" cy="244792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Μοιάζει με 4-εισόδων </a:t>
            </a:r>
            <a:r>
              <a:rPr lang="en-US" altLang="el-GR" sz="2000"/>
              <a:t>prseudo-nMOS NORs </a:t>
            </a:r>
            <a:endParaRPr lang="el-GR" altLang="el-GR" sz="2000"/>
          </a:p>
          <a:p>
            <a:pPr marL="0" indent="180975" eaLnBrk="1" hangingPunct="1"/>
            <a:r>
              <a:rPr lang="el-GR" altLang="el-GR" sz="2000"/>
              <a:t>Χρήση αντιστροφέων για αναπαραγωγή και οδήγηση σήματος</a:t>
            </a:r>
          </a:p>
          <a:p>
            <a:pPr marL="0" indent="180975" eaLnBrk="1" hangingPunct="1"/>
            <a:r>
              <a:rPr lang="el-GR" altLang="el-GR" sz="2000"/>
              <a:t>Αποθηκευμένα δεδομένα</a:t>
            </a:r>
          </a:p>
          <a:p>
            <a:pPr marL="457200" lvl="1" indent="-96838" eaLnBrk="1" hangingPunct="1"/>
            <a:r>
              <a:rPr lang="en-US" altLang="el-GR" sz="1800">
                <a:solidFill>
                  <a:srgbClr val="000066"/>
                </a:solidFill>
              </a:rPr>
              <a:t>Word 0: 101010</a:t>
            </a:r>
            <a:endParaRPr lang="en-US" altLang="el-GR" sz="1800" b="1"/>
          </a:p>
          <a:p>
            <a:pPr marL="457200" lvl="1" indent="-96838" eaLnBrk="1" hangingPunct="1"/>
            <a:r>
              <a:rPr lang="en-US" altLang="el-GR" sz="1800">
                <a:solidFill>
                  <a:srgbClr val="000066"/>
                </a:solidFill>
              </a:rPr>
              <a:t>Word 1: 100110</a:t>
            </a:r>
            <a:endParaRPr lang="en-US" altLang="el-GR" sz="1800" b="1"/>
          </a:p>
          <a:p>
            <a:pPr marL="457200" lvl="1" indent="-96838" eaLnBrk="1" hangingPunct="1"/>
            <a:r>
              <a:rPr lang="en-US" altLang="el-GR" sz="1800">
                <a:solidFill>
                  <a:srgbClr val="000066"/>
                </a:solidFill>
              </a:rPr>
              <a:t>Word 2: 011010</a:t>
            </a:r>
            <a:endParaRPr lang="en-US" altLang="el-GR" sz="1800" b="1"/>
          </a:p>
          <a:p>
            <a:pPr marL="457200" lvl="1" indent="-96838" eaLnBrk="1" hangingPunct="1"/>
            <a:r>
              <a:rPr lang="en-US" altLang="el-GR" sz="1800">
                <a:solidFill>
                  <a:srgbClr val="000066"/>
                </a:solidFill>
              </a:rPr>
              <a:t>Word 3: 010101</a:t>
            </a:r>
            <a:endParaRPr lang="el-GR" altLang="el-GR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1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739" grpId="0" build="p"/>
      <p:bldP spid="27617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>
            <a:extLst>
              <a:ext uri="{FF2B5EF4-FFF2-40B4-BE49-F238E27FC236}">
                <a16:creationId xmlns:a16="http://schemas.microsoft.com/office/drawing/2014/main" id="{55F154DC-E541-4BAD-B01A-DD735EB55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4339" name="Slide Number Placeholder 6">
            <a:extLst>
              <a:ext uri="{FF2B5EF4-FFF2-40B4-BE49-F238E27FC236}">
                <a16:creationId xmlns:a16="http://schemas.microsoft.com/office/drawing/2014/main" id="{D4247FC2-2FD6-4E9D-B866-A42FE8D8D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7A1D3E-65A1-4832-A6C2-21B88670A3D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1D702A1F-0FDF-4CBD-B8C8-9DB0CAB96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κουκίδων </a:t>
            </a:r>
            <a:r>
              <a:rPr lang="en-US" altLang="el-GR"/>
              <a:t>(Dots diagrams)</a:t>
            </a:r>
          </a:p>
        </p:txBody>
      </p:sp>
      <p:graphicFrame>
        <p:nvGraphicFramePr>
          <p:cNvPr id="2842627" name="Object 3">
            <a:extLst>
              <a:ext uri="{FF2B5EF4-FFF2-40B4-BE49-F238E27FC236}">
                <a16:creationId xmlns:a16="http://schemas.microsoft.com/office/drawing/2014/main" id="{52CEFC65-D866-43C4-BFE4-DFD07D1F98A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1052513"/>
          <a:ext cx="4267200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41548" imgH="2238756" progId="Visio.Drawing.6">
                  <p:embed/>
                </p:oleObj>
              </mc:Choice>
              <mc:Fallback>
                <p:oleObj name="VISIO" r:id="rId3" imgW="3241548" imgH="2238756" progId="Visio.Drawing.6">
                  <p:embed/>
                  <p:pic>
                    <p:nvPicPr>
                      <p:cNvPr id="2842627" name="Object 3">
                        <a:extLst>
                          <a:ext uri="{FF2B5EF4-FFF2-40B4-BE49-F238E27FC236}">
                            <a16:creationId xmlns:a16="http://schemas.microsoft.com/office/drawing/2014/main" id="{52CEFC65-D866-43C4-BFE4-DFD07D1F9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4267200" cy="295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2628" name="Rectangle 4">
            <a:extLst>
              <a:ext uri="{FF2B5EF4-FFF2-40B4-BE49-F238E27FC236}">
                <a16:creationId xmlns:a16="http://schemas.microsoft.com/office/drawing/2014/main" id="{7CF2C0F6-9DEA-4E97-A926-FEA51200D77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4868863"/>
            <a:ext cx="8280400" cy="1008062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Οι κουκίδες αντιστοιχούν σε αποθηκευμένη τιμή ίση με </a:t>
            </a:r>
            <a:r>
              <a:rPr lang="en-US" altLang="el-GR" sz="2000"/>
              <a:t>“1”</a:t>
            </a:r>
            <a:r>
              <a:rPr lang="el-GR" altLang="el-GR" sz="2000"/>
              <a:t> </a:t>
            </a:r>
          </a:p>
          <a:p>
            <a:pPr marL="0" indent="180975" eaLnBrk="1" hangingPunct="1"/>
            <a:r>
              <a:rPr lang="el-GR" altLang="el-GR" sz="2000"/>
              <a:t>Απλούστερη αναπαράσταση</a:t>
            </a:r>
            <a:endParaRPr lang="el-GR" altLang="el-GR" sz="2000" b="1"/>
          </a:p>
        </p:txBody>
      </p:sp>
      <p:grpSp>
        <p:nvGrpSpPr>
          <p:cNvPr id="2842629" name="Group 5">
            <a:extLst>
              <a:ext uri="{FF2B5EF4-FFF2-40B4-BE49-F238E27FC236}">
                <a16:creationId xmlns:a16="http://schemas.microsoft.com/office/drawing/2014/main" id="{2FC2EA83-6450-4A20-88E6-1C20F2EF9200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1125538"/>
            <a:ext cx="4689475" cy="2547937"/>
            <a:chOff x="2562" y="709"/>
            <a:chExt cx="2954" cy="1605"/>
          </a:xfrm>
        </p:grpSpPr>
        <p:graphicFrame>
          <p:nvGraphicFramePr>
            <p:cNvPr id="14344" name="Object 6">
              <a:extLst>
                <a:ext uri="{FF2B5EF4-FFF2-40B4-BE49-F238E27FC236}">
                  <a16:creationId xmlns:a16="http://schemas.microsoft.com/office/drawing/2014/main" id="{17081680-0CBA-4F2F-863B-87A8068FF1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8" y="709"/>
            <a:ext cx="2228" cy="1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1636776" imgH="1176528" progId="Visio.Drawing.6">
                    <p:embed/>
                  </p:oleObj>
                </mc:Choice>
                <mc:Fallback>
                  <p:oleObj name="VISIO" r:id="rId5" imgW="1636776" imgH="1176528" progId="Visio.Drawing.6">
                    <p:embed/>
                    <p:pic>
                      <p:nvPicPr>
                        <p:cNvPr id="14344" name="Object 6">
                          <a:extLst>
                            <a:ext uri="{FF2B5EF4-FFF2-40B4-BE49-F238E27FC236}">
                              <a16:creationId xmlns:a16="http://schemas.microsoft.com/office/drawing/2014/main" id="{17081680-0CBA-4F2F-863B-87A8068FF1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709"/>
                          <a:ext cx="2228" cy="16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AutoShape 7">
              <a:extLst>
                <a:ext uri="{FF2B5EF4-FFF2-40B4-BE49-F238E27FC236}">
                  <a16:creationId xmlns:a16="http://schemas.microsoft.com/office/drawing/2014/main" id="{0A8F5DF9-9E67-474E-B511-BF3E15A23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344"/>
              <a:ext cx="681" cy="272"/>
            </a:xfrm>
            <a:prstGeom prst="rightArrow">
              <a:avLst>
                <a:gd name="adj1" fmla="val 50000"/>
                <a:gd name="adj2" fmla="val 62592"/>
              </a:avLst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42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84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2627" grpId="0" build="p"/>
      <p:bldP spid="28426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36AF2DCB-AF48-4562-AA2A-C3E58FFB07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50FE537-AB42-4675-B738-782382296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0ADA22-6EB9-4B6F-980C-A95BB7F34DC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AutoShape 2">
            <a:extLst>
              <a:ext uri="{FF2B5EF4-FFF2-40B4-BE49-F238E27FC236}">
                <a16:creationId xmlns:a16="http://schemas.microsoft.com/office/drawing/2014/main" id="{6DEADB88-2D20-4D9D-A3AF-7BFD5C146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Προγραμματισμός </a:t>
            </a:r>
            <a:r>
              <a:rPr lang="en-US" altLang="el-GR"/>
              <a:t>ROM</a:t>
            </a:r>
          </a:p>
        </p:txBody>
      </p:sp>
      <p:graphicFrame>
        <p:nvGraphicFramePr>
          <p:cNvPr id="2826243" name="Object 3">
            <a:extLst>
              <a:ext uri="{FF2B5EF4-FFF2-40B4-BE49-F238E27FC236}">
                <a16:creationId xmlns:a16="http://schemas.microsoft.com/office/drawing/2014/main" id="{1112040E-1BAA-40EE-A8B7-6077764BB7F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059113" y="620713"/>
          <a:ext cx="3960812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41548" imgH="2238756" progId="Visio.Drawing.6">
                  <p:embed/>
                </p:oleObj>
              </mc:Choice>
              <mc:Fallback>
                <p:oleObj name="VISIO" r:id="rId3" imgW="3241548" imgH="2238756" progId="Visio.Drawing.6">
                  <p:embed/>
                  <p:pic>
                    <p:nvPicPr>
                      <p:cNvPr id="2826243" name="Object 3">
                        <a:extLst>
                          <a:ext uri="{FF2B5EF4-FFF2-40B4-BE49-F238E27FC236}">
                            <a16:creationId xmlns:a16="http://schemas.microsoft.com/office/drawing/2014/main" id="{1112040E-1BAA-40EE-A8B7-6077764BB7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20713"/>
                        <a:ext cx="3960812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244" name="Rectangle 4">
            <a:extLst>
              <a:ext uri="{FF2B5EF4-FFF2-40B4-BE49-F238E27FC236}">
                <a16:creationId xmlns:a16="http://schemas.microsoft.com/office/drawing/2014/main" id="{0BAB1240-BF78-454E-9AC6-604386D165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429000"/>
            <a:ext cx="8280400" cy="2952750"/>
          </a:xfrm>
        </p:spPr>
        <p:txBody>
          <a:bodyPr/>
          <a:lstStyle/>
          <a:p>
            <a:pPr marL="0" indent="180975" eaLnBrk="1" hangingPunct="1"/>
            <a:r>
              <a:rPr lang="el-GR" altLang="el-GR" sz="1800" dirty="0"/>
              <a:t>Οι προγραμματιζόμενες από μάσκα </a:t>
            </a:r>
            <a:r>
              <a:rPr lang="el-GR" altLang="el-GR" sz="1800" dirty="0" err="1"/>
              <a:t>ROM</a:t>
            </a:r>
            <a:r>
              <a:rPr lang="el-GR" altLang="el-GR" sz="1800" dirty="0"/>
              <a:t> μπορούν να διαμορφώνονται</a:t>
            </a:r>
            <a:r>
              <a:rPr lang="en-US" altLang="el-GR" sz="1800" dirty="0"/>
              <a:t> </a:t>
            </a:r>
            <a:r>
              <a:rPr lang="el-GR" altLang="el-GR" sz="1800" dirty="0"/>
              <a:t>με την παρουσία ή όχι ενός τρανζίστορ ή μίας επαφής</a:t>
            </a:r>
            <a:endParaRPr lang="en-US" altLang="el-GR" sz="1800" dirty="0"/>
          </a:p>
          <a:p>
            <a:pPr marL="0" indent="180975" eaLnBrk="1" hangingPunct="1"/>
            <a:r>
              <a:rPr lang="el-GR" altLang="el-GR" sz="1800" dirty="0"/>
              <a:t>Η</a:t>
            </a:r>
            <a:r>
              <a:rPr lang="en-US" altLang="el-GR" sz="1800" dirty="0"/>
              <a:t> </a:t>
            </a:r>
            <a:r>
              <a:rPr lang="el-GR" altLang="el-GR" sz="1800" dirty="0"/>
              <a:t>παράληψη τρανζίστορ </a:t>
            </a:r>
            <a:r>
              <a:rPr lang="en-US" altLang="el-GR" sz="1800" dirty="0"/>
              <a:t>=&gt;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rgbClr val="800000"/>
                </a:solidFill>
              </a:rPr>
              <a:t>μείωση χωρητικότητας της γραμμής λέξης </a:t>
            </a:r>
            <a:r>
              <a:rPr lang="en-US" altLang="el-GR" sz="1800" dirty="0">
                <a:solidFill>
                  <a:srgbClr val="800000"/>
                </a:solidFill>
              </a:rPr>
              <a:t>&amp;</a:t>
            </a:r>
            <a:r>
              <a:rPr lang="el-GR" altLang="el-GR" sz="1800" dirty="0">
                <a:solidFill>
                  <a:srgbClr val="800000"/>
                </a:solidFill>
              </a:rPr>
              <a:t> κατανάλωσης ισχύος</a:t>
            </a:r>
            <a:endParaRPr lang="en-US" altLang="el-GR" sz="1800" dirty="0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l-GR" altLang="el-GR" sz="1800" dirty="0"/>
              <a:t>Ο προγραμματισμός</a:t>
            </a:r>
            <a:r>
              <a:rPr lang="en-US" altLang="el-GR" sz="1800" dirty="0"/>
              <a:t> </a:t>
            </a:r>
            <a:r>
              <a:rPr lang="el-GR" altLang="el-GR" sz="1800" dirty="0"/>
              <a:t>με μεταλλικές επαφές ήταν κάποτε δημοφιλής </a:t>
            </a:r>
            <a:endParaRPr lang="en-US" altLang="el-GR" sz="1800" dirty="0"/>
          </a:p>
          <a:p>
            <a:pPr marL="457200" lvl="1" indent="-96838" eaLnBrk="1" hangingPunct="1"/>
            <a:r>
              <a:rPr lang="el-GR" altLang="el-GR" sz="1600" dirty="0"/>
              <a:t>τέτοιες </a:t>
            </a:r>
            <a:r>
              <a:rPr lang="el-GR" altLang="el-GR" sz="1600" dirty="0" err="1"/>
              <a:t>ROM</a:t>
            </a:r>
            <a:r>
              <a:rPr lang="en-US" altLang="el-GR" sz="1600" dirty="0"/>
              <a:t> </a:t>
            </a:r>
            <a:r>
              <a:rPr lang="el-GR" altLang="el-GR" sz="1600" dirty="0"/>
              <a:t>κατασκευάζονταν εξ’ ολοκλήρου χωρίς όμως τη στρώση μετάλλου</a:t>
            </a:r>
            <a:endParaRPr lang="en-US" altLang="el-GR" sz="1600" dirty="0"/>
          </a:p>
          <a:p>
            <a:pPr marL="457200" lvl="1" indent="-96838" eaLnBrk="1" hangingPunct="1"/>
            <a:r>
              <a:rPr lang="el-GR" altLang="el-GR" sz="1600" dirty="0"/>
              <a:t>μετά</a:t>
            </a:r>
            <a:r>
              <a:rPr lang="en-US" altLang="el-GR" sz="1600" dirty="0"/>
              <a:t> </a:t>
            </a:r>
            <a:r>
              <a:rPr lang="el-GR" altLang="el-GR" sz="1600" dirty="0"/>
              <a:t>προγραμματίζονταν σύμφωνα με τις απαιτήσεις του πελάτη κατά το στάδιο της επεξεργασίας με</a:t>
            </a:r>
            <a:r>
              <a:rPr lang="en-US" altLang="el-GR" sz="1600" dirty="0"/>
              <a:t> </a:t>
            </a:r>
            <a:r>
              <a:rPr lang="el-GR" altLang="el-GR" sz="1600" dirty="0"/>
              <a:t>μέταλλο</a:t>
            </a:r>
            <a:endParaRPr lang="en-US" altLang="el-GR" sz="1600" dirty="0"/>
          </a:p>
          <a:p>
            <a:pPr marL="0" indent="180975" eaLnBrk="1" hangingPunct="1"/>
            <a:r>
              <a:rPr lang="en-GB" altLang="el-GR" sz="1800" dirty="0">
                <a:solidFill>
                  <a:srgbClr val="990033"/>
                </a:solidFill>
              </a:rPr>
              <a:t>H </a:t>
            </a:r>
            <a:r>
              <a:rPr lang="el-GR" altLang="el-GR" sz="1800" dirty="0">
                <a:solidFill>
                  <a:srgbClr val="990033"/>
                </a:solidFill>
              </a:rPr>
              <a:t>ανάπτυξη των μνημών Flash έχει μειώσει τη ζήτηση για τέτοιες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μνήμες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26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43" grpId="0" build="p"/>
      <p:bldP spid="2826244" grpId="0" build="p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22</TotalTime>
  <Words>3213</Words>
  <Application>Microsoft Office PowerPoint</Application>
  <PresentationFormat>On-screen Show (4:3)</PresentationFormat>
  <Paragraphs>600</Paragraphs>
  <Slides>46</Slides>
  <Notes>20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Book Antiqua</vt:lpstr>
      <vt:lpstr>Times New Roman</vt:lpstr>
      <vt:lpstr>Times Ten Roman</vt:lpstr>
      <vt:lpstr>Wingdings</vt:lpstr>
      <vt:lpstr>Κάψουλες</vt:lpstr>
      <vt:lpstr>Visio</vt:lpstr>
      <vt:lpstr>VISIO</vt:lpstr>
      <vt:lpstr>PowerPoint Presentation</vt:lpstr>
      <vt:lpstr>PowerPoint Presentation</vt:lpstr>
      <vt:lpstr>Περίγραμμα</vt:lpstr>
      <vt:lpstr>Read-Only Memories</vt:lpstr>
      <vt:lpstr>Οργάνωση τύπου OR</vt:lpstr>
      <vt:lpstr>Οργάνωση τύπου ΝOR</vt:lpstr>
      <vt:lpstr>Παράδειγμα ROM (4x6) τύπου NOR</vt:lpstr>
      <vt:lpstr>Διαγράμματα κουκίδων (Dots diagrams)</vt:lpstr>
      <vt:lpstr>Προγραμματισμός ROM</vt:lpstr>
      <vt:lpstr>Σχεδιαστικά ζητήματα (1/2)</vt:lpstr>
      <vt:lpstr>Σχεδιαστικά ζητήματα (2/2)</vt:lpstr>
      <vt:lpstr>Οργάνωση τύπου NAND</vt:lpstr>
      <vt:lpstr>NAND ROM Layout</vt:lpstr>
      <vt:lpstr>Μη-πτητικές Μνήμες Τρανζίστορ Επιπλέουσας Πύλης (FAMOS) (1/3)</vt:lpstr>
      <vt:lpstr>Μη-πτητικές Μνήμες Τρανζίστορ Επιπλέουσας Πύλης (FAMOS) (2/3)</vt:lpstr>
      <vt:lpstr>Μη-πτητικές Μνήμες Τρανζίστορ Επιπλέουσας Πύλης (FAMOS) (3/3)</vt:lpstr>
      <vt:lpstr>Προγραμματισμός Τρανζίστορ Επιπλέουσας Πύλης</vt:lpstr>
      <vt:lpstr>(Erasable-Programmable Read-Only Memory-EPROM)</vt:lpstr>
      <vt:lpstr>Electrically Erasable Programmable Read-Only Memory - EEPROM</vt:lpstr>
      <vt:lpstr>FLOTOX EEPROM (1/2)</vt:lpstr>
      <vt:lpstr>FLOTOX EEPROM (2/2)</vt:lpstr>
      <vt:lpstr>FLOTOX EEPROM</vt:lpstr>
      <vt:lpstr>EEPROMs Πλεονεκτήματα -μειονεκτήματα</vt:lpstr>
      <vt:lpstr>Μνήμες Flash</vt:lpstr>
      <vt:lpstr>Flash EEPROM</vt:lpstr>
      <vt:lpstr>Εγκάρσιες τομές κυττάρων NVM </vt:lpstr>
      <vt:lpstr>Μνήμη Flash τύπου NOR ― Ανάγνωση</vt:lpstr>
      <vt:lpstr>Μνήμη Flash τύπου NOR ― Εγγραφή</vt:lpstr>
      <vt:lpstr>Μνήμη Flash τύπου NOR ― Διαγραφή</vt:lpstr>
      <vt:lpstr>Προγραμματισμός Flash</vt:lpstr>
      <vt:lpstr>NAND Flash – Διαγραφή</vt:lpstr>
      <vt:lpstr>NAND Flash – Εγγραφή (Προγραμματισμός)</vt:lpstr>
      <vt:lpstr>NAND Flash – Ανάγνωση</vt:lpstr>
      <vt:lpstr>Χαρακτηριστικά Non Volatile Memories</vt:lpstr>
      <vt:lpstr>Περίγραμμα</vt:lpstr>
      <vt:lpstr>Μνήμες σειριακής προσπέλασης</vt:lpstr>
      <vt:lpstr>Καταχωρητής Ολίσθησης (Shift Register)</vt:lpstr>
      <vt:lpstr>Υψηλής Πυκνότητας Shift Registers</vt:lpstr>
      <vt:lpstr>Tapped Delay Line</vt:lpstr>
      <vt:lpstr>Ουρές (Queues)</vt:lpstr>
      <vt:lpstr>FIFO, LIFO Queues</vt:lpstr>
      <vt:lpstr>Περίγραμμα</vt:lpstr>
      <vt:lpstr>Content-addressable memory – CAM</vt:lpstr>
      <vt:lpstr>10T CAM Cell</vt:lpstr>
      <vt:lpstr>Λειτουργία CAM Cell</vt:lpstr>
      <vt:lpstr>Τριαδική (Ternary) 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Theodor</dc:creator>
  <cp:lastModifiedBy>George Theodoridis</cp:lastModifiedBy>
  <cp:revision>538</cp:revision>
  <dcterms:created xsi:type="dcterms:W3CDTF">2004-09-10T10:14:16Z</dcterms:created>
  <dcterms:modified xsi:type="dcterms:W3CDTF">2026-05-26T07:59:59Z</dcterms:modified>
</cp:coreProperties>
</file>