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31"/>
  </p:notesMasterIdLst>
  <p:handoutMasterIdLst>
    <p:handoutMasterId r:id="rId32"/>
  </p:handoutMasterIdLst>
  <p:sldIdLst>
    <p:sldId id="287" r:id="rId2"/>
    <p:sldId id="322" r:id="rId3"/>
    <p:sldId id="511" r:id="rId4"/>
    <p:sldId id="418" r:id="rId5"/>
    <p:sldId id="419" r:id="rId6"/>
    <p:sldId id="513" r:id="rId7"/>
    <p:sldId id="420" r:id="rId8"/>
    <p:sldId id="421" r:id="rId9"/>
    <p:sldId id="468" r:id="rId10"/>
    <p:sldId id="422" r:id="rId11"/>
    <p:sldId id="528" r:id="rId12"/>
    <p:sldId id="515" r:id="rId13"/>
    <p:sldId id="490" r:id="rId14"/>
    <p:sldId id="516" r:id="rId15"/>
    <p:sldId id="518" r:id="rId16"/>
    <p:sldId id="519" r:id="rId17"/>
    <p:sldId id="517" r:id="rId18"/>
    <p:sldId id="491" r:id="rId19"/>
    <p:sldId id="520" r:id="rId20"/>
    <p:sldId id="494" r:id="rId21"/>
    <p:sldId id="522" r:id="rId22"/>
    <p:sldId id="521" r:id="rId23"/>
    <p:sldId id="523" r:id="rId24"/>
    <p:sldId id="527" r:id="rId25"/>
    <p:sldId id="526" r:id="rId26"/>
    <p:sldId id="495" r:id="rId27"/>
    <p:sldId id="529" r:id="rId28"/>
    <p:sldId id="508" r:id="rId29"/>
    <p:sldId id="525" r:id="rId30"/>
  </p:sldIdLst>
  <p:sldSz cx="9144000" cy="6858000" type="screen4x3"/>
  <p:notesSz cx="7099300" cy="10234613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00"/>
    <a:srgbClr val="000066"/>
    <a:srgbClr val="800000"/>
    <a:srgbClr val="990033"/>
    <a:srgbClr val="FF00FF"/>
    <a:srgbClr val="0066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94089" autoAdjust="0"/>
  </p:normalViewPr>
  <p:slideViewPr>
    <p:cSldViewPr>
      <p:cViewPr varScale="1">
        <p:scale>
          <a:sx n="129" d="100"/>
          <a:sy n="129" d="100"/>
        </p:scale>
        <p:origin x="4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10" y="-84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idis Georgios" userId="fc10acf4-7f06-4378-8de5-e69c7f3a77f8" providerId="ADAL" clId="{CD23E08A-42C4-45F7-988E-D9525A669BDF}"/>
    <pc:docChg chg="delSld">
      <pc:chgData name="Theodoridis Georgios" userId="fc10acf4-7f06-4378-8de5-e69c7f3a77f8" providerId="ADAL" clId="{CD23E08A-42C4-45F7-988E-D9525A669BDF}" dt="2026-05-12T11:52:11.881" v="0" actId="47"/>
      <pc:docMkLst>
        <pc:docMk/>
      </pc:docMkLst>
      <pc:sldChg chg="del">
        <pc:chgData name="Theodoridis Georgios" userId="fc10acf4-7f06-4378-8de5-e69c7f3a77f8" providerId="ADAL" clId="{CD23E08A-42C4-45F7-988E-D9525A669BDF}" dt="2026-05-12T11:52:11.881" v="0" actId="47"/>
        <pc:sldMkLst>
          <pc:docMk/>
          <pc:sldMk cId="0" sldId="499"/>
        </pc:sldMkLst>
      </pc:sldChg>
      <pc:sldChg chg="del">
        <pc:chgData name="Theodoridis Georgios" userId="fc10acf4-7f06-4378-8de5-e69c7f3a77f8" providerId="ADAL" clId="{CD23E08A-42C4-45F7-988E-D9525A669BDF}" dt="2026-05-12T11:52:11.881" v="0" actId="47"/>
        <pc:sldMkLst>
          <pc:docMk/>
          <pc:sldMk cId="0" sldId="501"/>
        </pc:sldMkLst>
      </pc:sldChg>
      <pc:sldChg chg="del">
        <pc:chgData name="Theodoridis Georgios" userId="fc10acf4-7f06-4378-8de5-e69c7f3a77f8" providerId="ADAL" clId="{CD23E08A-42C4-45F7-988E-D9525A669BDF}" dt="2026-05-12T11:52:11.881" v="0" actId="47"/>
        <pc:sldMkLst>
          <pc:docMk/>
          <pc:sldMk cId="0" sldId="502"/>
        </pc:sldMkLst>
      </pc:sldChg>
      <pc:sldChg chg="del">
        <pc:chgData name="Theodoridis Georgios" userId="fc10acf4-7f06-4378-8de5-e69c7f3a77f8" providerId="ADAL" clId="{CD23E08A-42C4-45F7-988E-D9525A669BDF}" dt="2026-05-12T11:52:11.881" v="0" actId="47"/>
        <pc:sldMkLst>
          <pc:docMk/>
          <pc:sldMk cId="0" sldId="503"/>
        </pc:sldMkLst>
      </pc:sldChg>
      <pc:sldChg chg="del">
        <pc:chgData name="Theodoridis Georgios" userId="fc10acf4-7f06-4378-8de5-e69c7f3a77f8" providerId="ADAL" clId="{CD23E08A-42C4-45F7-988E-D9525A669BDF}" dt="2026-05-12T11:52:11.881" v="0" actId="47"/>
        <pc:sldMkLst>
          <pc:docMk/>
          <pc:sldMk cId="0" sldId="504"/>
        </pc:sldMkLst>
      </pc:sldChg>
      <pc:sldChg chg="del">
        <pc:chgData name="Theodoridis Georgios" userId="fc10acf4-7f06-4378-8de5-e69c7f3a77f8" providerId="ADAL" clId="{CD23E08A-42C4-45F7-988E-D9525A669BDF}" dt="2026-05-12T11:52:11.881" v="0" actId="47"/>
        <pc:sldMkLst>
          <pc:docMk/>
          <pc:sldMk cId="0" sldId="505"/>
        </pc:sldMkLst>
      </pc:sldChg>
      <pc:sldChg chg="del">
        <pc:chgData name="Theodoridis Georgios" userId="fc10acf4-7f06-4378-8de5-e69c7f3a77f8" providerId="ADAL" clId="{CD23E08A-42C4-45F7-988E-D9525A669BDF}" dt="2026-05-12T11:52:11.881" v="0" actId="47"/>
        <pc:sldMkLst>
          <pc:docMk/>
          <pc:sldMk cId="0" sldId="506"/>
        </pc:sldMkLst>
      </pc:sldChg>
      <pc:sldChg chg="del">
        <pc:chgData name="Theodoridis Georgios" userId="fc10acf4-7f06-4378-8de5-e69c7f3a77f8" providerId="ADAL" clId="{CD23E08A-42C4-45F7-988E-D9525A669BDF}" dt="2026-05-12T11:52:11.881" v="0" actId="47"/>
        <pc:sldMkLst>
          <pc:docMk/>
          <pc:sldMk cId="0" sldId="507"/>
        </pc:sldMkLst>
      </pc:sldChg>
      <pc:sldChg chg="del">
        <pc:chgData name="Theodoridis Georgios" userId="fc10acf4-7f06-4378-8de5-e69c7f3a77f8" providerId="ADAL" clId="{CD23E08A-42C4-45F7-988E-D9525A669BDF}" dt="2026-05-12T11:52:11.881" v="0" actId="47"/>
        <pc:sldMkLst>
          <pc:docMk/>
          <pc:sldMk cId="0" sldId="509"/>
        </pc:sldMkLst>
      </pc:sldChg>
      <pc:sldChg chg="del">
        <pc:chgData name="Theodoridis Georgios" userId="fc10acf4-7f06-4378-8de5-e69c7f3a77f8" providerId="ADAL" clId="{CD23E08A-42C4-45F7-988E-D9525A669BDF}" dt="2026-05-12T11:52:11.881" v="0" actId="47"/>
        <pc:sldMkLst>
          <pc:docMk/>
          <pc:sldMk cId="0" sldId="5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4A89E3A5-BBCC-4345-A56A-FDAC5E561B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1CDD62B-8D04-4117-A61C-71B5F7A0AD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34DC0D58-EE06-4FE8-AEF9-5EEF759B0C2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7192373E-E141-4E0E-8717-E7EF3784DD6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E8E70E-228B-4012-A392-C91C17BC474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097ECB7D-0E37-4A94-BFF2-2702F11BD2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87E0BF08-E771-4DBE-95FF-331BD89DB3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EB1D4FB-C91F-41C8-B83D-ED5A32E234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99CABA65-A2A1-450C-8583-D696895F65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F4A62A7E-6E7A-417E-9EDC-E39EAD4883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A68ADCE8-945C-4B7C-97E3-4F1985154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F81809-5D1E-4E85-94AA-CBE5D9424C1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BDCBD89-0878-40DA-9716-1183C5ADB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521C31-7B02-4F99-AF36-2FEC682E0DF4}" type="slidenum">
              <a:rPr lang="el-GR" altLang="en-US" sz="1300" smtClean="0"/>
              <a:pPr>
                <a:spcBef>
                  <a:spcPct val="0"/>
                </a:spcBef>
              </a:pPr>
              <a:t>3</a:t>
            </a:fld>
            <a:endParaRPr lang="el-GR" altLang="en-US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8C2DCCF-EACE-40E9-A176-7B88163476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770A9A8-91BA-443C-BC0E-86DD3B2E2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9B9ED5FD-D221-4DA1-90D0-20D444D12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D251C9-16B8-450E-BB71-514EA43A5ED6}" type="slidenum">
              <a:rPr lang="el-GR" altLang="en-US" sz="1300" smtClean="0"/>
              <a:pPr>
                <a:spcBef>
                  <a:spcPct val="0"/>
                </a:spcBef>
              </a:pPr>
              <a:t>4</a:t>
            </a:fld>
            <a:endParaRPr lang="el-GR" altLang="en-US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2482B81-A097-420D-A823-4A6AD88C5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2ABDA02-8322-4AA9-98A2-6B0BF3083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D42210-BFD9-4562-B91A-88FB682B4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ED6AA7-9A70-48F4-B153-FCF70CD849BB}" type="slidenum">
              <a:rPr lang="el-GR" altLang="en-US" sz="1300" smtClean="0"/>
              <a:pPr>
                <a:spcBef>
                  <a:spcPct val="0"/>
                </a:spcBef>
              </a:pPr>
              <a:t>5</a:t>
            </a:fld>
            <a:endParaRPr lang="el-GR" altLang="en-US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BC43ADB-72DA-4868-A644-47F289F6F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80F6B50-87DA-46E1-875F-96A4E9E34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09B96AE-3BF8-48A1-9D42-EEA79627D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2A6B09-43EF-4BD7-8DCB-7317B7E664DE}" type="slidenum">
              <a:rPr lang="el-GR" altLang="en-US" sz="1300" smtClean="0"/>
              <a:pPr>
                <a:spcBef>
                  <a:spcPct val="0"/>
                </a:spcBef>
              </a:pPr>
              <a:t>6</a:t>
            </a:fld>
            <a:endParaRPr lang="el-GR" altLang="en-US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52A13BA-B8A7-42B9-ADF7-1EEDF7CBF8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73A3247-0DF7-440D-A2C5-746F702D0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A30CC39-D458-437D-93F6-8746597095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8E7C46-B1F8-4E72-A8F3-C93ACA07F849}" type="slidenum">
              <a:rPr lang="el-GR" altLang="en-US" sz="1300" smtClean="0"/>
              <a:pPr>
                <a:spcBef>
                  <a:spcPct val="0"/>
                </a:spcBef>
              </a:pPr>
              <a:t>7</a:t>
            </a:fld>
            <a:endParaRPr lang="el-GR" altLang="en-US" sz="13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A89D640-0465-4BA9-A9C4-69C8900AC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D258552-2284-41F3-9E37-0D00159FB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84E6977-B6A6-4AA9-BBC5-209A889A96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16769C-9055-45CA-8353-605532EBE55D}" type="slidenum">
              <a:rPr lang="el-GR" altLang="en-US" sz="1300" smtClean="0"/>
              <a:pPr>
                <a:spcBef>
                  <a:spcPct val="0"/>
                </a:spcBef>
              </a:pPr>
              <a:t>8</a:t>
            </a:fld>
            <a:endParaRPr lang="el-GR" altLang="en-US" sz="13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45BCFF2-7589-481E-B750-90F2DDBB8D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02B58F9-FA6D-412E-9DE6-63D0FC5E8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2F5FE9E-CDFD-40E6-BB93-2985755571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C5118-036E-4331-B58D-AD995BFB4D83}" type="slidenum">
              <a:rPr lang="el-GR" altLang="en-US" sz="1300" smtClean="0"/>
              <a:pPr>
                <a:spcBef>
                  <a:spcPct val="0"/>
                </a:spcBef>
              </a:pPr>
              <a:t>9</a:t>
            </a:fld>
            <a:endParaRPr lang="el-GR" altLang="en-US" sz="13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EDE4AD7-52B0-4F17-9F50-9C5F461BA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113909B-C9C9-4B01-AC01-1E4C06BD9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974BCB6-6BA5-439D-B732-750AB3FD7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99E93A-8DC4-4EB8-9792-15ABCE1CE057}" type="slidenum">
              <a:rPr lang="el-GR" altLang="en-US" sz="1300" smtClean="0"/>
              <a:pPr>
                <a:spcBef>
                  <a:spcPct val="0"/>
                </a:spcBef>
              </a:pPr>
              <a:t>10</a:t>
            </a:fld>
            <a:endParaRPr lang="el-GR" altLang="en-US" sz="13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99CB7CA-32D0-464D-BEE9-1D51CEAD0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F0F0D37-4D9E-4DE3-90DF-B0D49D29C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857CE050-87F2-4567-92CF-4BF7B3051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CCDAFC5F-B4E9-4A41-83E2-6B557E2E4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949B2E25-44E7-446E-A675-2FEA186B57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1A1A46-0E41-4C10-A4B4-81987A083A88}" type="slidenum">
              <a:rPr lang="el-GR" altLang="en-US" sz="1300" smtClean="0"/>
              <a:pPr>
                <a:spcBef>
                  <a:spcPct val="0"/>
                </a:spcBef>
              </a:pPr>
              <a:t>20</a:t>
            </a:fld>
            <a:endParaRPr lang="el-GR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789363"/>
            <a:ext cx="5051425" cy="1822450"/>
          </a:xfr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1054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990600"/>
            <a:ext cx="837565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τίτλο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E3ED8F9-AB90-4081-9C23-5651F66FAD7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F8900CE-EC3C-4184-BCE2-2D1394AA3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8DE4A0C-6F56-48D4-9F73-32D78E98B0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DEC03D-C6B2-490D-9295-CC278BD4CA9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229155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AC0A989-ACB4-481D-A7D3-D7DE4FC31A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EB035D6-83B4-4FBD-A014-F33DC0B7B4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AE6A-5619-4B3F-86BD-685FA44CD48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538432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115888"/>
            <a:ext cx="2087562" cy="5970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6113463" cy="5970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D224DAF-C7BD-4BE4-A3DF-E6C40B24E0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E3AA123-58FB-46D1-A758-546BCF785D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D38E0-AA1D-4ADD-ABEA-B174FFADC3F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397936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12BBC21-0800-40BB-93E1-714AB9596E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30EED74-738C-4FCC-8079-BE4F54FC0B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936F9-CB07-44C0-B4BF-894044E2D21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453863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F37156A-3F27-4FCE-91EA-17FEF2FE65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61EE08F-C654-42B7-9BC4-1F39E83086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1AC07-3262-4735-AB07-BCAD41456F1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789603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2DEAEA7-C93D-46C3-A90F-7AE2373638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261B450-F335-4B7C-A038-FD6060CCE6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14D70-E166-495E-AF9F-EEC9626F18E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417592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82B6EDC-87E7-4DD5-AC57-54F66631BB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F9CEC41-A46B-47F5-A1F4-C975D151D9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80EF-712C-4BFA-AEC9-58C025B4D57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691090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C6DBE66-DD94-4586-939F-D59A108F25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9E5903F-65D2-4542-BFFA-8747B08E82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A9325-3265-4F72-8A0B-F1135F07184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938935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0BD601E-B6B9-4542-869D-E6B32616BE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92B6F46-C193-4CB4-9C02-86456AF37C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3967C-97D3-4328-B9A8-33097A763EC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980312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DF3500A-9A0A-4A4B-B35E-F1F06A8F77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02FCA51-9AF5-4207-AFD3-88FE9FF96F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224C-2DD6-457C-B561-B578A60C55C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771787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393BAA9-3A09-4432-A2A6-F41A37D140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35E91BD-F463-4054-A9CE-818555844B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FD8C0-8B0D-445B-B3D0-1D96F0148F1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873960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4E19CAC-E7B5-4197-9B24-4226B7A443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27C3FE7-0048-4850-92A7-7B8DF337E0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81767-290A-4888-B902-A317A77AA00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24537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8C4D72C-6C13-4F5A-BF0B-12ECB7BD32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178964A-03BB-4EEF-801E-E54E908613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E9A8-93DC-495A-8902-BD3A06F95B3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988431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BBCD0408-87A7-4068-9EA3-EDE0BE9BE9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B893D8B-1C53-431B-B5D1-F73FCAE778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A3E-779B-4993-904D-6FA8366E80E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150127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62C9C7E-732D-4D76-8DB0-ED306652C3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F6F264C-C503-4558-B585-0996F97DFE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BC737-87D9-4F46-90C6-F0D0FDF4562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523332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34A3FA7-4B14-4DDF-B50A-5424DA4390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0D553A7-ACDE-4682-A678-511E8489B2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3F265-5843-4F0F-968C-D873099361B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937611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>
            <a:extLst>
              <a:ext uri="{FF2B5EF4-FFF2-40B4-BE49-F238E27FC236}">
                <a16:creationId xmlns:a16="http://schemas.microsoft.com/office/drawing/2014/main" id="{6270AFDA-E74C-443A-B187-6884554770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00113" cy="6858000"/>
            <a:chOff x="0" y="0"/>
            <a:chExt cx="2016" cy="4320"/>
          </a:xfrm>
        </p:grpSpPr>
        <p:sp>
          <p:nvSpPr>
            <p:cNvPr id="1034" name="Rectangle 4">
              <a:extLst>
                <a:ext uri="{FF2B5EF4-FFF2-40B4-BE49-F238E27FC236}">
                  <a16:creationId xmlns:a16="http://schemas.microsoft.com/office/drawing/2014/main" id="{77B823D3-EE80-4832-A385-49DC253CBB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5pPr>
              <a:lvl6pPr marL="25146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6pPr>
              <a:lvl7pPr marL="29718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7pPr>
              <a:lvl8pPr marL="34290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8pPr>
              <a:lvl9pPr marL="38862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80000"/>
                </a:lnSpc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en-US" altLang="en-US"/>
            </a:p>
          </p:txBody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336845B6-401F-45C9-8042-CE46849D1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E30D2DED-90FD-49C0-B8C1-384F75EEE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8208962" cy="433387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τον τίτλο</a:t>
            </a: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0F2DAB8C-F308-4B86-ABC2-7F184A8DB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836613"/>
            <a:ext cx="8280400" cy="52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30D50BB5-38AF-4D2E-B48A-2A2D143DBA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497638"/>
            <a:ext cx="8569325" cy="360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buClrTx/>
              <a:buSzTx/>
              <a:buFontTx/>
              <a:buNone/>
              <a:defRPr sz="1600"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</a:p>
        </p:txBody>
      </p:sp>
      <p:sp>
        <p:nvSpPr>
          <p:cNvPr id="104461" name="Rectangle 13">
            <a:extLst>
              <a:ext uri="{FF2B5EF4-FFF2-40B4-BE49-F238E27FC236}">
                <a16:creationId xmlns:a16="http://schemas.microsoft.com/office/drawing/2014/main" id="{AF390E18-0971-4C23-90E0-9B8CBCA407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600" b="1">
                <a:solidFill>
                  <a:srgbClr val="A5002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DDDC97-0EB8-475C-983B-FE233AE5D22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31" name="Line 15">
            <a:extLst>
              <a:ext uri="{FF2B5EF4-FFF2-40B4-BE49-F238E27FC236}">
                <a16:creationId xmlns:a16="http://schemas.microsoft.com/office/drawing/2014/main" id="{537AC323-53E1-4E64-AF99-61C4B7F73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453188"/>
            <a:ext cx="86423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032" name="Picture 18">
            <a:extLst>
              <a:ext uri="{FF2B5EF4-FFF2-40B4-BE49-F238E27FC236}">
                <a16:creationId xmlns:a16="http://schemas.microsoft.com/office/drawing/2014/main" id="{F4A8A02B-7224-4A5F-87F3-A6203760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9">
            <a:extLst>
              <a:ext uri="{FF2B5EF4-FFF2-40B4-BE49-F238E27FC236}">
                <a16:creationId xmlns:a16="http://schemas.microsoft.com/office/drawing/2014/main" id="{A54243EE-7CC4-4A25-998A-3E29E9C38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549275"/>
            <a:ext cx="7993062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74" r:id="rId2"/>
    <p:sldLayoutId id="2147483889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9pPr>
    </p:titleStyle>
    <p:bodyStyle>
      <a:lvl1pPr marL="342900" indent="-161925" algn="just" rtl="0" eaLnBrk="0" fontAlgn="base" hangingPunct="0">
        <a:spcBef>
          <a:spcPct val="40000"/>
        </a:spcBef>
        <a:spcAft>
          <a:spcPct val="1000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541338" indent="-180975" algn="just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2pPr>
      <a:lvl3pPr marL="1150938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defRPr sz="2000">
          <a:solidFill>
            <a:srgbClr val="000000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Arial" charset="0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DBF5FA86-ECA7-43F4-9075-FFDFF051E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9E4EC0F0-2680-435C-AF63-3C4E1F274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0B0BAC5-1998-42B0-A564-47EC086D9A9F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AutoShape 5">
            <a:extLst>
              <a:ext uri="{FF2B5EF4-FFF2-40B4-BE49-F238E27FC236}">
                <a16:creationId xmlns:a16="http://schemas.microsoft.com/office/drawing/2014/main" id="{6EEAAC85-F0AE-478F-97B2-086CFD1AA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8591550" cy="424815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n-US" altLang="en-US" sz="2800" b="1" dirty="0"/>
            </a:br>
            <a:br>
              <a:rPr lang="en-US" altLang="en-US" sz="2800" b="1" dirty="0"/>
            </a:br>
            <a:r>
              <a:rPr lang="el-GR" altLang="en-US" sz="2800" b="1" dirty="0">
                <a:solidFill>
                  <a:srgbClr val="990000"/>
                </a:solidFill>
              </a:rPr>
              <a:t>Σχεδιασμός Ολοκληρωμένων Κυκλωμάτων </a:t>
            </a:r>
            <a:r>
              <a:rPr lang="en-US" altLang="en-US" sz="2800" b="1" dirty="0">
                <a:solidFill>
                  <a:srgbClr val="990000"/>
                </a:solidFill>
              </a:rPr>
              <a:t>VLSI</a:t>
            </a:r>
            <a:r>
              <a:rPr lang="el-GR" altLang="en-US" sz="2800" b="1" dirty="0">
                <a:solidFill>
                  <a:srgbClr val="990000"/>
                </a:solidFill>
              </a:rPr>
              <a:t> – </a:t>
            </a:r>
            <a:r>
              <a:rPr lang="en-US" altLang="en-US" sz="2800" b="1" dirty="0">
                <a:solidFill>
                  <a:srgbClr val="990000"/>
                </a:solidFill>
              </a:rPr>
              <a:t>II</a:t>
            </a:r>
            <a:r>
              <a:rPr lang="el-GR" altLang="en-US" sz="2800" b="1" dirty="0">
                <a:solidFill>
                  <a:srgbClr val="990000"/>
                </a:solidFill>
              </a:rPr>
              <a:t> </a:t>
            </a:r>
            <a:br>
              <a:rPr lang="el-GR" altLang="en-US" sz="2400" b="1" dirty="0">
                <a:solidFill>
                  <a:srgbClr val="990000"/>
                </a:solidFill>
              </a:rPr>
            </a:br>
            <a:br>
              <a:rPr lang="el-GR" altLang="en-US" sz="2800" b="1" dirty="0"/>
            </a:br>
            <a:br>
              <a:rPr lang="en-US" altLang="en-US" sz="2400" b="1" dirty="0">
                <a:solidFill>
                  <a:srgbClr val="000000"/>
                </a:solidFill>
              </a:rPr>
            </a:br>
            <a:br>
              <a:rPr lang="en-US" altLang="en-US" sz="2400" b="1" dirty="0">
                <a:solidFill>
                  <a:srgbClr val="000000"/>
                </a:solidFill>
              </a:rPr>
            </a:br>
            <a:r>
              <a:rPr lang="el-GR" altLang="en-US" dirty="0"/>
              <a:t>Γ. Θεοδωρίδης</a:t>
            </a:r>
            <a:br>
              <a:rPr lang="en-GB" altLang="en-US" sz="2400" b="1" dirty="0"/>
            </a:br>
            <a:br>
              <a:rPr lang="en-GB" altLang="en-US" sz="2400" b="1" dirty="0"/>
            </a:br>
            <a:endParaRPr lang="el-GR" altLang="en-US" sz="2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>
            <a:extLst>
              <a:ext uri="{FF2B5EF4-FFF2-40B4-BE49-F238E27FC236}">
                <a16:creationId xmlns:a16="http://schemas.microsoft.com/office/drawing/2014/main" id="{C9B19236-5182-4C92-84C4-8EAECD67B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40817FC6-DAF1-416F-BCD5-800419CCF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0543C6-6AAF-47D1-A1ED-BBAB94A5E29F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AutoShape 2">
            <a:extLst>
              <a:ext uri="{FF2B5EF4-FFF2-40B4-BE49-F238E27FC236}">
                <a16:creationId xmlns:a16="http://schemas.microsoft.com/office/drawing/2014/main" id="{9C78EC1C-B0AA-4584-8E8E-15A3E0B49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Πολλαπλές θύρες (</a:t>
            </a:r>
            <a:r>
              <a:rPr lang="en-US" altLang="en-US"/>
              <a:t>Multiple Ports</a:t>
            </a:r>
            <a:r>
              <a:rPr lang="el-GR" altLang="en-US"/>
              <a:t>)</a:t>
            </a:r>
            <a:endParaRPr lang="en-US" altLang="en-US"/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FF4C08E3-DF17-47CB-AD29-868455D98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n-US" altLang="en-US" sz="2400" b="1" dirty="0" err="1">
                <a:solidFill>
                  <a:srgbClr val="800000"/>
                </a:solidFill>
              </a:rPr>
              <a:t>Multiported</a:t>
            </a:r>
            <a:r>
              <a:rPr lang="en-US" altLang="en-US" sz="2400" dirty="0"/>
              <a:t> SRAMs </a:t>
            </a:r>
            <a:r>
              <a:rPr lang="el-GR" altLang="en-US" sz="2400" dirty="0"/>
              <a:t>απαιτούνται στα αρχεία καταχωρητών (</a:t>
            </a:r>
            <a:r>
              <a:rPr lang="en-US" altLang="en-US" sz="2400" dirty="0"/>
              <a:t>register files</a:t>
            </a:r>
            <a:r>
              <a:rPr lang="el-GR" altLang="en-US" sz="2400" dirty="0"/>
              <a:t>)</a:t>
            </a:r>
            <a:endParaRPr lang="en-US" altLang="en-US" sz="2400" dirty="0"/>
          </a:p>
          <a:p>
            <a:pPr marL="0" indent="180975" eaLnBrk="1" hangingPunct="1"/>
            <a:endParaRPr lang="en-US" altLang="en-US" sz="2400" dirty="0"/>
          </a:p>
          <a:p>
            <a:pPr marL="0" indent="180975" eaLnBrk="1" hangingPunct="1"/>
            <a:r>
              <a:rPr lang="el-GR" altLang="en-US" sz="2400" dirty="0"/>
              <a:t>Παραδείγματα</a:t>
            </a:r>
            <a:r>
              <a:rPr lang="en-US" altLang="en-US" sz="2400" dirty="0"/>
              <a:t>:</a:t>
            </a:r>
          </a:p>
          <a:p>
            <a:pPr lvl="1" eaLnBrk="1" hangingPunct="1"/>
            <a:r>
              <a:rPr lang="el-GR" altLang="en-US" sz="2200" dirty="0"/>
              <a:t>Οι </a:t>
            </a:r>
            <a:r>
              <a:rPr lang="en-US" altLang="en-US" sz="2200" dirty="0"/>
              <a:t>Multicycle MIPS </a:t>
            </a:r>
            <a:r>
              <a:rPr lang="el-GR" altLang="en-US" sz="2200" dirty="0"/>
              <a:t>επεξεργαστές έχουν εντολές με δύο </a:t>
            </a:r>
            <a:r>
              <a:rPr lang="en-US" altLang="en-US" sz="2200" dirty="0"/>
              <a:t>operands </a:t>
            </a:r>
            <a:r>
              <a:rPr lang="el-GR" altLang="en-US" sz="2200" dirty="0"/>
              <a:t>ανάγνωσης και ένα </a:t>
            </a:r>
            <a:r>
              <a:rPr lang="en-US" altLang="en-US" sz="2200" dirty="0"/>
              <a:t>operand </a:t>
            </a:r>
            <a:r>
              <a:rPr lang="el-GR" altLang="en-US" sz="2200" dirty="0"/>
              <a:t>αποτελέσματος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r>
              <a:rPr lang="el-GR" altLang="en-US" sz="2200" dirty="0"/>
              <a:t>Άρα, πρέπει να διαβάζονται δύο δεδομένα ταυτόχρονα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r>
              <a:rPr lang="en-US" altLang="en-US" sz="2200" dirty="0"/>
              <a:t>Pipelined MIPS </a:t>
            </a:r>
            <a:r>
              <a:rPr lang="el-GR" altLang="en-US" sz="2200" dirty="0"/>
              <a:t>πρέπει να διαβάζουν δύο δεδομένα και να γράφουν το αποτέλεσμα σε ένα κύκλο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r>
              <a:rPr lang="el-GR" altLang="en-US" sz="2200" dirty="0"/>
              <a:t>Παρόμοια και σε </a:t>
            </a:r>
            <a:r>
              <a:rPr lang="en-US" altLang="en-US" sz="2200" dirty="0"/>
              <a:t>Superscalar</a:t>
            </a:r>
            <a:r>
              <a:rPr lang="el-GR" altLang="en-US" sz="2200" dirty="0"/>
              <a:t> επεξεργαστές</a:t>
            </a:r>
            <a:endParaRPr lang="en-US" altLang="en-US" sz="22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2">
            <a:extLst>
              <a:ext uri="{FF2B5EF4-FFF2-40B4-BE49-F238E27FC236}">
                <a16:creationId xmlns:a16="http://schemas.microsoft.com/office/drawing/2014/main" id="{F875CF76-8E7A-46DC-90D1-379AC3FFE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8Τ – κύτταρο (1/2) </a:t>
            </a:r>
          </a:p>
        </p:txBody>
      </p:sp>
      <p:pic>
        <p:nvPicPr>
          <p:cNvPr id="2739204" name="Picture 4">
            <a:extLst>
              <a:ext uri="{FF2B5EF4-FFF2-40B4-BE49-F238E27FC236}">
                <a16:creationId xmlns:a16="http://schemas.microsoft.com/office/drawing/2014/main" id="{B91EBABE-0AE1-421B-A323-A368C16DDD2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13" y="642144"/>
            <a:ext cx="4174574" cy="2346549"/>
          </a:xfrm>
          <a:noFill/>
        </p:spPr>
      </p:pic>
      <p:sp>
        <p:nvSpPr>
          <p:cNvPr id="2739203" name="Rectangle 3">
            <a:extLst>
              <a:ext uri="{FF2B5EF4-FFF2-40B4-BE49-F238E27FC236}">
                <a16:creationId xmlns:a16="http://schemas.microsoft.com/office/drawing/2014/main" id="{86405FA6-08AF-477C-A2F3-97B40F2E8F1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052987"/>
            <a:ext cx="8280400" cy="3400349"/>
          </a:xfrm>
        </p:spPr>
        <p:txBody>
          <a:bodyPr/>
          <a:lstStyle/>
          <a:p>
            <a:pPr marL="0" indent="180975" eaLnBrk="1" hangingPunct="1"/>
            <a:r>
              <a:rPr lang="en-GB" altLang="en-US" sz="2400" dirty="0"/>
              <a:t> </a:t>
            </a:r>
            <a:r>
              <a:rPr lang="el-GR" altLang="en-US" sz="2400" dirty="0"/>
              <a:t>Δύο ανεξάρτητες θύρες: </a:t>
            </a:r>
            <a:r>
              <a:rPr lang="el-GR" altLang="en-US" sz="2200" dirty="0"/>
              <a:t>Ανάγνωση</a:t>
            </a:r>
            <a:r>
              <a:rPr lang="en-GB" altLang="en-US" sz="2200" dirty="0"/>
              <a:t>, </a:t>
            </a:r>
            <a:r>
              <a:rPr lang="el-GR" altLang="en-US" sz="2200" dirty="0"/>
              <a:t> Εγγραφή</a:t>
            </a:r>
          </a:p>
          <a:p>
            <a:pPr marL="0" indent="180975" eaLnBrk="1" hangingPunct="1"/>
            <a:r>
              <a:rPr lang="el-GR" altLang="en-US" sz="2400" dirty="0"/>
              <a:t>Εγγραφή</a:t>
            </a:r>
          </a:p>
          <a:p>
            <a:pPr marL="457200" lvl="1" indent="-96838" eaLnBrk="1" hangingPunct="1"/>
            <a:r>
              <a:rPr lang="el-GR" altLang="en-US" sz="2400" dirty="0"/>
              <a:t> </a:t>
            </a:r>
            <a:r>
              <a:rPr lang="el-GR" altLang="en-US" sz="2200" dirty="0"/>
              <a:t>Τα δεδομένα τίθενται στις </a:t>
            </a:r>
            <a:r>
              <a:rPr lang="en-US" altLang="en-US" sz="2200" dirty="0" err="1"/>
              <a:t>wbl</a:t>
            </a:r>
            <a:r>
              <a:rPr lang="en-US" altLang="en-US" sz="2200" dirty="0"/>
              <a:t> &amp; </a:t>
            </a:r>
            <a:r>
              <a:rPr lang="en-US" altLang="en-US" sz="2200" dirty="0" err="1"/>
              <a:t>wbl_b</a:t>
            </a:r>
            <a:endParaRPr lang="el-GR" altLang="en-US" sz="2200" dirty="0"/>
          </a:p>
          <a:p>
            <a:pPr marL="457200" lvl="1" indent="-96838" eaLnBrk="1" hangingPunct="1"/>
            <a:r>
              <a:rPr lang="el-GR" altLang="en-US" sz="2200" dirty="0"/>
              <a:t>  Ενεργοποίηση της </a:t>
            </a:r>
            <a:r>
              <a:rPr lang="en-US" altLang="en-US" sz="2200" dirty="0" err="1"/>
              <a:t>wwl</a:t>
            </a:r>
            <a:endParaRPr lang="el-GR" altLang="en-US" sz="2200" dirty="0"/>
          </a:p>
          <a:p>
            <a:pPr marL="0" indent="180975" eaLnBrk="1" hangingPunct="1"/>
            <a:r>
              <a:rPr lang="en-GB" altLang="en-US" sz="2400" dirty="0"/>
              <a:t> </a:t>
            </a:r>
            <a:r>
              <a:rPr lang="el-GR" altLang="en-US" sz="2400" dirty="0"/>
              <a:t>Ανάγνωση</a:t>
            </a:r>
          </a:p>
          <a:p>
            <a:pPr marL="457200" lvl="1" indent="-96838" eaLnBrk="1" hangingPunct="1"/>
            <a:r>
              <a:rPr lang="el-GR" altLang="en-US" sz="2200" dirty="0" err="1"/>
              <a:t>Προφόρτιση</a:t>
            </a:r>
            <a:r>
              <a:rPr lang="el-GR" altLang="en-US" sz="2200" dirty="0"/>
              <a:t> της </a:t>
            </a:r>
            <a:r>
              <a:rPr lang="en-US" altLang="en-US" sz="2200" dirty="0" err="1"/>
              <a:t>rbl</a:t>
            </a:r>
            <a:endParaRPr lang="en-US" altLang="en-US" sz="2200" dirty="0"/>
          </a:p>
          <a:p>
            <a:pPr marL="457200" lvl="1" indent="-96838" eaLnBrk="1" hangingPunct="1"/>
            <a:r>
              <a:rPr lang="el-GR" altLang="en-US" sz="2200" dirty="0"/>
              <a:t> Ενεργοποίηση της </a:t>
            </a:r>
            <a:r>
              <a:rPr lang="en-US" altLang="en-US" sz="2200" dirty="0" err="1"/>
              <a:t>rwl</a:t>
            </a:r>
            <a:endParaRPr lang="en-US" altLang="en-US" sz="1200" dirty="0"/>
          </a:p>
          <a:p>
            <a:pPr marL="0" indent="180975" eaLnBrk="1" hangingPunct="1"/>
            <a:r>
              <a:rPr lang="en-GB" altLang="en-US" sz="2400" dirty="0">
                <a:solidFill>
                  <a:srgbClr val="800000"/>
                </a:solidFill>
              </a:rPr>
              <a:t> </a:t>
            </a:r>
            <a:r>
              <a:rPr lang="el-GR" altLang="en-US" sz="2400" dirty="0">
                <a:solidFill>
                  <a:srgbClr val="800000"/>
                </a:solidFill>
              </a:rPr>
              <a:t>Η ανάγνωση δεν αλλοιώνει την κατάσταση του κυττάρου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B466E284-36D4-4C5E-B8D1-820D29023C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VLSI – </a:t>
            </a:r>
            <a:r>
              <a:rPr lang="el-GR" altLang="en-US" sz="1600" dirty="0">
                <a:latin typeface="Arial" panose="020B0604020202020204" pitchFamily="34" charset="0"/>
              </a:rPr>
              <a:t>Ι</a:t>
            </a:r>
            <a:r>
              <a:rPr lang="en-US" altLang="en-US" sz="1600" dirty="0">
                <a:latin typeface="Arial" panose="020B0604020202020204" pitchFamily="34" charset="0"/>
              </a:rPr>
              <a:t>I	</a:t>
            </a:r>
            <a:r>
              <a:rPr lang="el-GR" altLang="en-US" sz="1600" dirty="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20259794-4F49-4C38-8E1F-ED22B4FDE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3EA39C7-7E43-4F74-9066-641598A5466D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33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9204" grpId="0" build="p"/>
      <p:bldP spid="27392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6F1910F3-DA96-4BD0-AC49-765F9ED9B3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A8EED784-C313-4B74-BCA9-F1F3A9620E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537494D-BE7A-4478-8667-DF7BE7C9B602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AutoShape 2">
            <a:extLst>
              <a:ext uri="{FF2B5EF4-FFF2-40B4-BE49-F238E27FC236}">
                <a16:creationId xmlns:a16="http://schemas.microsoft.com/office/drawing/2014/main" id="{072201F0-2957-4C64-B423-FA7AD4507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8Τ – κύτταρο (2/2) </a:t>
            </a:r>
          </a:p>
        </p:txBody>
      </p:sp>
      <p:sp>
        <p:nvSpPr>
          <p:cNvPr id="2740227" name="Rectangle 3">
            <a:extLst>
              <a:ext uri="{FF2B5EF4-FFF2-40B4-BE49-F238E27FC236}">
                <a16:creationId xmlns:a16="http://schemas.microsoft.com/office/drawing/2014/main" id="{5F35A83E-FA41-4E36-A27F-8229B91FF1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5184775" cy="5545137"/>
          </a:xfrm>
        </p:spPr>
        <p:txBody>
          <a:bodyPr/>
          <a:lstStyle/>
          <a:p>
            <a:pPr marL="0" indent="180975" eaLnBrk="1" hangingPunct="1"/>
            <a:r>
              <a:rPr lang="el-GR" altLang="en-US" sz="2000"/>
              <a:t>Ο συμβιβασμός περιθωρίων ανάγνωσης / εγγραφής, μεγεθών και τάσης λειτουργίας περιορίζει την ελάχιστη τάση για το 6Τ κύτταρο</a:t>
            </a:r>
          </a:p>
          <a:p>
            <a:pPr marL="0" indent="180975" eaLnBrk="1" hangingPunct="1"/>
            <a:endParaRPr lang="el-GR" altLang="en-US" sz="1400"/>
          </a:p>
          <a:p>
            <a:pPr marL="0" indent="180975" eaLnBrk="1" hangingPunct="1"/>
            <a:endParaRPr lang="el-GR" altLang="en-US" sz="2000"/>
          </a:p>
          <a:p>
            <a:pPr marL="0" indent="180975" eaLnBrk="1" hangingPunct="1"/>
            <a:r>
              <a:rPr lang="el-GR" altLang="en-US" sz="2000"/>
              <a:t>Η χρήση του 8Τ κυττάρου αίρει αυτούς τους συμβιβασμούς =&gt; λειτουργία σε χαμηλότερη τάση</a:t>
            </a:r>
          </a:p>
        </p:txBody>
      </p:sp>
      <p:pic>
        <p:nvPicPr>
          <p:cNvPr id="2740228" name="Picture 4">
            <a:extLst>
              <a:ext uri="{FF2B5EF4-FFF2-40B4-BE49-F238E27FC236}">
                <a16:creationId xmlns:a16="http://schemas.microsoft.com/office/drawing/2014/main" id="{6EF4AD3A-0ED1-48D4-AF53-EC221051E7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586163"/>
            <a:ext cx="3851275" cy="26622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0227" grpId="0" build="p"/>
      <p:bldP spid="27402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F89A7CC0-76D2-405D-B52E-1CA03D3D6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64BE3744-FE39-475D-912E-F2CA5B900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CD17EDE-FAFB-41B3-8F87-0706B3F87D37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AutoShape 12">
            <a:extLst>
              <a:ext uri="{FF2B5EF4-FFF2-40B4-BE49-F238E27FC236}">
                <a16:creationId xmlns:a16="http://schemas.microsoft.com/office/drawing/2014/main" id="{57F71F07-25D7-474B-AC97-672749570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6Τ – κύτταρο (1/2)</a:t>
            </a:r>
          </a:p>
        </p:txBody>
      </p:sp>
      <p:graphicFrame>
        <p:nvGraphicFramePr>
          <p:cNvPr id="2681867" name="Object 11">
            <a:extLst>
              <a:ext uri="{FF2B5EF4-FFF2-40B4-BE49-F238E27FC236}">
                <a16:creationId xmlns:a16="http://schemas.microsoft.com/office/drawing/2014/main" id="{1DBECE96-E26E-4478-8B4E-D37564FD329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411413" y="620713"/>
          <a:ext cx="4103687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716024" imgH="1129284" progId="Visio.Drawing.6">
                  <p:embed/>
                </p:oleObj>
              </mc:Choice>
              <mc:Fallback>
                <p:oleObj name="VISIO" r:id="rId2" imgW="1716024" imgH="1129284" progId="Visio.Drawing.6">
                  <p:embed/>
                  <p:pic>
                    <p:nvPicPr>
                      <p:cNvPr id="2681867" name="Object 11">
                        <a:extLst>
                          <a:ext uri="{FF2B5EF4-FFF2-40B4-BE49-F238E27FC236}">
                            <a16:creationId xmlns:a16="http://schemas.microsoft.com/office/drawing/2014/main" id="{1DBECE96-E26E-4478-8B4E-D37564FD32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620713"/>
                        <a:ext cx="4103687" cy="270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1859" name="Rectangle 3">
            <a:extLst>
              <a:ext uri="{FF2B5EF4-FFF2-40B4-BE49-F238E27FC236}">
                <a16:creationId xmlns:a16="http://schemas.microsoft.com/office/drawing/2014/main" id="{FB2420F0-C8D0-46CC-8C75-178CD3690E7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69913" y="3595688"/>
            <a:ext cx="8280400" cy="2713037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n-US" sz="2000" dirty="0"/>
              <a:t>Μία απλή δίπορτη SRAM προσθέτει μία δεύτερη γραμμή λέξης (</a:t>
            </a:r>
            <a:r>
              <a:rPr lang="en-GB" altLang="en-US" sz="2000" dirty="0" err="1"/>
              <a:t>wordA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wordB</a:t>
            </a:r>
            <a:r>
              <a:rPr lang="en-GB" altLang="en-US" sz="2000" dirty="0"/>
              <a:t>)</a:t>
            </a:r>
            <a:endParaRPr lang="en-US" altLang="en-US" sz="2000" dirty="0"/>
          </a:p>
          <a:p>
            <a:pPr marL="457200" lvl="1" indent="-96838" eaLnBrk="1" hangingPunct="1">
              <a:lnSpc>
                <a:spcPct val="60000"/>
              </a:lnSpc>
            </a:pPr>
            <a:r>
              <a:rPr lang="en-US" altLang="en-US" dirty="0"/>
              <a:t> </a:t>
            </a:r>
            <a:r>
              <a:rPr lang="el-GR" altLang="en-US" dirty="0"/>
              <a:t>Μπορεί να επιτελέσει δύο αναγνώσεις ή μία εγγραφή σε κάθε κύκλο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n-US" sz="12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n-US" sz="2000" dirty="0">
                <a:solidFill>
                  <a:srgbClr val="A50021"/>
                </a:solidFill>
              </a:rPr>
              <a:t>Δύο αναγνώσεις</a:t>
            </a:r>
            <a:r>
              <a:rPr lang="el-GR" altLang="en-US" sz="2000" dirty="0"/>
              <a:t>: επιλέγονται διαφορετικές λέξεις μνήμης με τις δύο γραμμές λέξεων</a:t>
            </a:r>
            <a:r>
              <a:rPr lang="en-US" altLang="en-US" sz="2000" dirty="0"/>
              <a:t> </a:t>
            </a:r>
            <a:r>
              <a:rPr lang="el-GR" altLang="en-US" sz="2000" dirty="0"/>
              <a:t>(</a:t>
            </a:r>
            <a:r>
              <a:rPr lang="en-GB" altLang="en-US" sz="2000" dirty="0" err="1"/>
              <a:t>wordA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wordB</a:t>
            </a:r>
            <a:r>
              <a:rPr lang="en-GB" altLang="en-US" sz="2000" dirty="0"/>
              <a:t>)</a:t>
            </a:r>
            <a:endParaRPr lang="en-US" altLang="en-US" sz="20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n-US" sz="2000" dirty="0"/>
              <a:t>Η ανάγνωση γίνεται παρακολουθώντας τη μεταβολή των γραμμών </a:t>
            </a:r>
            <a:r>
              <a:rPr lang="en-GB" altLang="en-US" sz="2000" dirty="0"/>
              <a:t>bit, </a:t>
            </a:r>
            <a:r>
              <a:rPr lang="en-GB" altLang="en-US" sz="2000" dirty="0" err="1"/>
              <a:t>bit_b</a:t>
            </a:r>
            <a:endParaRPr lang="el-GR" altLang="en-US" sz="2000" dirty="0"/>
          </a:p>
          <a:p>
            <a:pPr marL="457200" lvl="1" indent="-96838" eaLnBrk="1" hangingPunct="1">
              <a:lnSpc>
                <a:spcPct val="60000"/>
              </a:lnSpc>
            </a:pPr>
            <a:r>
              <a:rPr lang="en-US" altLang="en-US" dirty="0"/>
              <a:t> </a:t>
            </a:r>
            <a:r>
              <a:rPr lang="el-GR" altLang="en-US" dirty="0"/>
              <a:t>Η μία ανάγνωση εμφανίζεται στη </a:t>
            </a:r>
            <a:r>
              <a:rPr lang="el-GR" altLang="en-US" dirty="0" err="1"/>
              <a:t>bit</a:t>
            </a:r>
            <a:endParaRPr lang="el-GR" altLang="en-US" dirty="0"/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n-US" dirty="0"/>
              <a:t> Η άλλη ανάγνωση </a:t>
            </a:r>
            <a:r>
              <a:rPr lang="en-GB" altLang="en-US" dirty="0"/>
              <a:t>(</a:t>
            </a:r>
            <a:r>
              <a:rPr lang="el-GR" altLang="en-US" dirty="0"/>
              <a:t>σε συμπληρωματική μορφή</a:t>
            </a:r>
            <a:r>
              <a:rPr lang="en-GB" altLang="en-US" dirty="0"/>
              <a:t>)</a:t>
            </a:r>
            <a:r>
              <a:rPr lang="el-GR" altLang="en-US" dirty="0"/>
              <a:t> στη </a:t>
            </a:r>
            <a:r>
              <a:rPr lang="el-GR" altLang="en-US" dirty="0" err="1"/>
              <a:t>bit_b</a:t>
            </a:r>
            <a:endParaRPr lang="el-GR" altLang="en-US" sz="1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681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1867" grpId="0" build="p"/>
      <p:bldP spid="26818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2D8C913B-142B-4F44-830C-523DD6CFD9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917AAF5D-1C1F-4BED-8C61-82009ED12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642A9FD-C748-4579-8AC6-33E896543566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AutoShape 2">
            <a:extLst>
              <a:ext uri="{FF2B5EF4-FFF2-40B4-BE49-F238E27FC236}">
                <a16:creationId xmlns:a16="http://schemas.microsoft.com/office/drawing/2014/main" id="{9956929C-6716-4188-AFC9-76A730E93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6Τ – κύτταρο (2/2)</a:t>
            </a:r>
          </a:p>
        </p:txBody>
      </p:sp>
      <p:graphicFrame>
        <p:nvGraphicFramePr>
          <p:cNvPr id="2742275" name="Object 3">
            <a:extLst>
              <a:ext uri="{FF2B5EF4-FFF2-40B4-BE49-F238E27FC236}">
                <a16:creationId xmlns:a16="http://schemas.microsoft.com/office/drawing/2014/main" id="{501D94EF-FC9E-4E8C-AFEA-7F179E69EAA2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0382437"/>
              </p:ext>
            </p:extLst>
          </p:nvPr>
        </p:nvGraphicFramePr>
        <p:xfrm>
          <a:off x="2538140" y="549275"/>
          <a:ext cx="4067720" cy="2682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716024" imgH="1129284" progId="Visio.Drawing.6">
                  <p:embed/>
                </p:oleObj>
              </mc:Choice>
              <mc:Fallback>
                <p:oleObj name="VISIO" r:id="rId2" imgW="1716024" imgH="1129284" progId="Visio.Drawing.6">
                  <p:embed/>
                  <p:pic>
                    <p:nvPicPr>
                      <p:cNvPr id="2742275" name="Object 3">
                        <a:extLst>
                          <a:ext uri="{FF2B5EF4-FFF2-40B4-BE49-F238E27FC236}">
                            <a16:creationId xmlns:a16="http://schemas.microsoft.com/office/drawing/2014/main" id="{501D94EF-FC9E-4E8C-AFEA-7F179E69EA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140" y="549275"/>
                        <a:ext cx="4067720" cy="2682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2276" name="Rectangle 4">
            <a:extLst>
              <a:ext uri="{FF2B5EF4-FFF2-40B4-BE49-F238E27FC236}">
                <a16:creationId xmlns:a16="http://schemas.microsoft.com/office/drawing/2014/main" id="{8E73D3F0-7405-47D2-8F98-56B5E27346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360264"/>
            <a:ext cx="8280400" cy="3021486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n-US" sz="2400" dirty="0">
                <a:solidFill>
                  <a:srgbClr val="800000"/>
                </a:solidFill>
              </a:rPr>
              <a:t> Παράδειγμα</a:t>
            </a:r>
            <a:r>
              <a:rPr lang="el-GR" altLang="en-US" sz="2400" dirty="0"/>
              <a:t>: έστω ότι ενεργοποιούνται οι </a:t>
            </a:r>
            <a:r>
              <a:rPr lang="el-GR" altLang="en-US" sz="2400" dirty="0" err="1"/>
              <a:t>wordA</a:t>
            </a:r>
            <a:r>
              <a:rPr lang="el-GR" altLang="en-US" sz="2400" dirty="0"/>
              <a:t>[7] και </a:t>
            </a:r>
            <a:r>
              <a:rPr lang="el-GR" altLang="en-US" sz="2400" dirty="0" err="1"/>
              <a:t>wordB</a:t>
            </a:r>
            <a:r>
              <a:rPr lang="el-GR" altLang="en-US" sz="2400" dirty="0"/>
              <a:t>[3] </a:t>
            </a:r>
          </a:p>
          <a:p>
            <a:pPr marL="457200" lvl="1" indent="-96838" eaLnBrk="1" hangingPunct="1">
              <a:lnSpc>
                <a:spcPct val="100000"/>
              </a:lnSpc>
            </a:pPr>
            <a:r>
              <a:rPr lang="en-US" altLang="en-US" sz="2200" dirty="0"/>
              <a:t> </a:t>
            </a:r>
            <a:r>
              <a:rPr lang="el-GR" altLang="en-US" sz="2200" dirty="0"/>
              <a:t>Διαβάζεται η 3</a:t>
            </a:r>
            <a:r>
              <a:rPr lang="el-GR" altLang="en-US" sz="2200" baseline="30000" dirty="0"/>
              <a:t>η</a:t>
            </a:r>
            <a:r>
              <a:rPr lang="el-GR" altLang="en-US" sz="2200" dirty="0"/>
              <a:t> λέξη στην </a:t>
            </a:r>
            <a:r>
              <a:rPr lang="el-GR" altLang="en-US" sz="2200" dirty="0" err="1"/>
              <a:t>bit</a:t>
            </a:r>
            <a:r>
              <a:rPr lang="el-GR" altLang="en-US" sz="2200" dirty="0"/>
              <a:t> και το συμπλήρωμα της 7</a:t>
            </a:r>
            <a:r>
              <a:rPr lang="el-GR" altLang="en-US" sz="2200" baseline="30000" dirty="0"/>
              <a:t>ης</a:t>
            </a:r>
            <a:r>
              <a:rPr lang="el-GR" altLang="en-US" sz="2200" dirty="0"/>
              <a:t> λέξης στη </a:t>
            </a:r>
            <a:r>
              <a:rPr lang="el-GR" altLang="en-US" sz="2200" dirty="0" err="1"/>
              <a:t>bit_b</a:t>
            </a:r>
            <a:endParaRPr lang="el-GR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n-US" sz="2400" dirty="0"/>
              <a:t> </a:t>
            </a:r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n-US" sz="2400" dirty="0"/>
              <a:t> Η εγγραφή του κυττάρου απαιτεί και τις δύο γραμμές (</a:t>
            </a:r>
            <a:r>
              <a:rPr lang="el-GR" altLang="en-US" sz="2400" dirty="0" err="1"/>
              <a:t>bit</a:t>
            </a:r>
            <a:r>
              <a:rPr lang="el-GR" altLang="en-US" sz="2400" dirty="0"/>
              <a:t>, </a:t>
            </a:r>
            <a:r>
              <a:rPr lang="el-GR" altLang="en-US" sz="2400" dirty="0" err="1"/>
              <a:t>bit_b</a:t>
            </a:r>
            <a:r>
              <a:rPr lang="el-GR" altLang="en-US" sz="2400" dirty="0"/>
              <a:t>) =&gt; </a:t>
            </a:r>
            <a:r>
              <a:rPr lang="el-GR" altLang="en-US" sz="2400" dirty="0">
                <a:solidFill>
                  <a:srgbClr val="800000"/>
                </a:solidFill>
              </a:rPr>
              <a:t>μία μόνο εγγραφή</a:t>
            </a:r>
            <a:r>
              <a:rPr lang="el-GR" altLang="en-US" sz="24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742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2275" grpId="0" build="p"/>
      <p:bldP spid="274227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0681927F-6364-4C84-9F14-0E02D23CC2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3D849928-2C9B-46D7-969F-9338453286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3AD8D7C-7D50-4CEC-85A0-72FFC853425F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AutoShape 2">
            <a:extLst>
              <a:ext uri="{FF2B5EF4-FFF2-40B4-BE49-F238E27FC236}">
                <a16:creationId xmlns:a16="http://schemas.microsoft.com/office/drawing/2014/main" id="{29F2DAD4-7762-48B8-990C-235FAD047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Κύτταρο καταχωρητή –</a:t>
            </a:r>
            <a:r>
              <a:rPr lang="en-US" altLang="en-US"/>
              <a:t> single ended write port</a:t>
            </a:r>
            <a:endParaRPr lang="el-GR" altLang="en-US"/>
          </a:p>
        </p:txBody>
      </p:sp>
      <p:pic>
        <p:nvPicPr>
          <p:cNvPr id="2744327" name="Picture 7">
            <a:extLst>
              <a:ext uri="{FF2B5EF4-FFF2-40B4-BE49-F238E27FC236}">
                <a16:creationId xmlns:a16="http://schemas.microsoft.com/office/drawing/2014/main" id="{81670E52-12D6-49FC-9754-68A5A4A1AE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341438"/>
            <a:ext cx="3563938" cy="4102100"/>
          </a:xfrm>
          <a:noFill/>
        </p:spPr>
      </p:pic>
      <p:pic>
        <p:nvPicPr>
          <p:cNvPr id="2744328" name="Picture 8">
            <a:extLst>
              <a:ext uri="{FF2B5EF4-FFF2-40B4-BE49-F238E27FC236}">
                <a16:creationId xmlns:a16="http://schemas.microsoft.com/office/drawing/2014/main" id="{F9D45AFC-32E2-4454-802F-473A1379CE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341438"/>
            <a:ext cx="3706812" cy="38957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443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27" grpId="0" build="p"/>
      <p:bldP spid="27443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>
            <a:extLst>
              <a:ext uri="{FF2B5EF4-FFF2-40B4-BE49-F238E27FC236}">
                <a16:creationId xmlns:a16="http://schemas.microsoft.com/office/drawing/2014/main" id="{EA4B3A71-50B5-4045-B269-EDFB9EC542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0723" name="Slide Number Placeholder 4">
            <a:extLst>
              <a:ext uri="{FF2B5EF4-FFF2-40B4-BE49-F238E27FC236}">
                <a16:creationId xmlns:a16="http://schemas.microsoft.com/office/drawing/2014/main" id="{D6A90BF9-E36E-450B-9FD7-4E03C2CBD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150DBC-6FB7-43B7-B018-C8245D44EB97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AutoShape 2">
            <a:extLst>
              <a:ext uri="{FF2B5EF4-FFF2-40B4-BE49-F238E27FC236}">
                <a16:creationId xmlns:a16="http://schemas.microsoft.com/office/drawing/2014/main" id="{1D30A2D0-2B1A-4917-8E37-3C856B4FC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Κύτταρο καταχωρητή πολλαπλών θυρών</a:t>
            </a: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4CDFF9D5-AE45-4E5F-B80D-3C16D4C5A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413" y="836613"/>
            <a:ext cx="6059487" cy="5249862"/>
          </a:xfr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>
            <a:extLst>
              <a:ext uri="{FF2B5EF4-FFF2-40B4-BE49-F238E27FC236}">
                <a16:creationId xmlns:a16="http://schemas.microsoft.com/office/drawing/2014/main" id="{7C317775-5610-4D20-9F60-96A8E512B5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7B07E933-FCB1-4C80-AEDF-C5707FD444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9A29DC5-BF24-485F-9B4B-3D19F0ABD653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AutoShape 2">
            <a:extLst>
              <a:ext uri="{FF2B5EF4-FFF2-40B4-BE49-F238E27FC236}">
                <a16:creationId xmlns:a16="http://schemas.microsoft.com/office/drawing/2014/main" id="{3FBA7B36-67D8-42B8-95D0-6E0583721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Κύτταρο καταχωρητή –</a:t>
            </a:r>
            <a:r>
              <a:rPr lang="en-US" altLang="en-US"/>
              <a:t> single ended write port</a:t>
            </a:r>
            <a:endParaRPr lang="el-GR" altLang="en-US"/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079699FF-1FA5-4FCB-B079-92BDD9DDA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n-US" dirty="0"/>
              <a:t>Σε κύτταρα με πολλαπλές θύρες εγγραφής, οι θύρες ενώνονται στον κόμβο του κυττάρου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n-US" sz="14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n-US" dirty="0"/>
              <a:t> Επιπλέον λογική για τη μη ταυτόχρονη εγγραφή πολλών τιμών στην ίδια θέση μνήμης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n-US" sz="14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n-US" dirty="0"/>
              <a:t>Κάθε επιπλέον θύρα έχει κόστος: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en-US" dirty="0"/>
              <a:t>Write </a:t>
            </a:r>
            <a:r>
              <a:rPr lang="en-US" altLang="en-US" dirty="0" err="1"/>
              <a:t>wordline</a:t>
            </a:r>
            <a:r>
              <a:rPr lang="en-US" altLang="en-US" dirty="0"/>
              <a:t>, true &amp; complementary </a:t>
            </a:r>
            <a:r>
              <a:rPr lang="en-US" altLang="en-US" dirty="0" err="1"/>
              <a:t>bitlines</a:t>
            </a:r>
            <a:r>
              <a:rPr lang="en-US" altLang="en-US" dirty="0"/>
              <a:t>, two access transistors</a:t>
            </a:r>
            <a:endParaRPr lang="el-GR" altLang="en-US" dirty="0"/>
          </a:p>
          <a:p>
            <a:pPr marL="0" indent="180975" eaLnBrk="1" hangingPunct="1">
              <a:lnSpc>
                <a:spcPct val="90000"/>
              </a:lnSpc>
            </a:pPr>
            <a:endParaRPr lang="el-GR" altLang="en-US" sz="14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n-US" b="1" dirty="0"/>
              <a:t>Για κύτταρα με πολλές θύρες, το κόστος των </a:t>
            </a:r>
            <a:r>
              <a:rPr lang="en-US" altLang="en-US" b="1" dirty="0"/>
              <a:t>bit lines </a:t>
            </a:r>
            <a:r>
              <a:rPr lang="el-GR" altLang="en-US" b="1" dirty="0"/>
              <a:t>γίνεται σημαντικό 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n-US" sz="14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n-US" b="1" dirty="0"/>
              <a:t>Για μείωση της επιφάνειας:</a:t>
            </a:r>
          </a:p>
          <a:p>
            <a:pPr lvl="1" eaLnBrk="1" hangingPunct="1"/>
            <a:r>
              <a:rPr lang="el-GR" altLang="en-US" b="1" dirty="0"/>
              <a:t>Η συμπληρωματική </a:t>
            </a:r>
            <a:r>
              <a:rPr lang="en-US" altLang="en-US" b="1" dirty="0" err="1"/>
              <a:t>bitline</a:t>
            </a:r>
            <a:r>
              <a:rPr lang="el-GR" altLang="en-US" b="1" dirty="0"/>
              <a:t> μπορεί να εξαλειφθεί χρησιμοποιώντας ένα επιπλέον τρανζίστορ ή </a:t>
            </a:r>
            <a:r>
              <a:rPr lang="el-GR" altLang="en-US" b="1" dirty="0" err="1"/>
              <a:t>αντιστροφέα</a:t>
            </a:r>
            <a:endParaRPr lang="el-GR" altLang="en-US" b="1" dirty="0"/>
          </a:p>
        </p:txBody>
      </p:sp>
    </p:spTree>
    <p:extLst>
      <p:ext uri="{BB962C8B-B14F-4D97-AF65-F5344CB8AC3E}">
        <p14:creationId xmlns:p14="http://schemas.microsoft.com/office/powerpoint/2010/main" val="39946523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143620F5-B77E-4D6E-B7D6-F41D6BF68A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FCBC0FB8-C46A-427A-9FD6-D644B1FDD6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D5B8526-FF78-47E6-8561-1732DA578893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AutoShape 4">
            <a:extLst>
              <a:ext uri="{FF2B5EF4-FFF2-40B4-BE49-F238E27FC236}">
                <a16:creationId xmlns:a16="http://schemas.microsoft.com/office/drawing/2014/main" id="{1299BD01-2CEF-4868-A83B-47BC18323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Μεγάλες</a:t>
            </a:r>
            <a:r>
              <a:rPr lang="en-US" altLang="en-US"/>
              <a:t> SRAMs</a:t>
            </a:r>
            <a:endParaRPr lang="el-GR" altLang="en-US"/>
          </a:p>
        </p:txBody>
      </p:sp>
      <p:pic>
        <p:nvPicPr>
          <p:cNvPr id="31749" name="Picture 10">
            <a:extLst>
              <a:ext uri="{FF2B5EF4-FFF2-40B4-BE49-F238E27FC236}">
                <a16:creationId xmlns:a16="http://schemas.microsoft.com/office/drawing/2014/main" id="{2FCE7887-B509-4717-8BD5-90A48C336A5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549275"/>
            <a:ext cx="6480175" cy="3752850"/>
          </a:xfrm>
          <a:noFill/>
        </p:spPr>
      </p:pic>
      <p:sp>
        <p:nvSpPr>
          <p:cNvPr id="31750" name="Rectangle 5">
            <a:extLst>
              <a:ext uri="{FF2B5EF4-FFF2-40B4-BE49-F238E27FC236}">
                <a16:creationId xmlns:a16="http://schemas.microsoft.com/office/drawing/2014/main" id="{7CB6466C-755F-431C-B523-852B512DCA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365625"/>
            <a:ext cx="8280400" cy="2016125"/>
          </a:xfrm>
        </p:spPr>
        <p:txBody>
          <a:bodyPr/>
          <a:lstStyle/>
          <a:p>
            <a:pPr marL="0" indent="180975" eaLnBrk="1" hangingPunct="1"/>
            <a:r>
              <a:rPr lang="el-GR" altLang="en-US" sz="2000"/>
              <a:t>Για λόγους ταχύτητας</a:t>
            </a:r>
            <a:r>
              <a:rPr lang="en-GB" altLang="en-US" sz="2000"/>
              <a:t> </a:t>
            </a:r>
            <a:r>
              <a:rPr lang="el-GR" altLang="en-US" sz="2000"/>
              <a:t>&amp; κατανάλωσης, τα </a:t>
            </a:r>
            <a:r>
              <a:rPr lang="en-GB" altLang="en-US" sz="2000"/>
              <a:t>arrays </a:t>
            </a:r>
            <a:r>
              <a:rPr lang="el-GR" altLang="en-US" sz="2000"/>
              <a:t>των μεγάλων μνημών χωρίζονται σε </a:t>
            </a:r>
            <a:r>
              <a:rPr lang="en-GB" altLang="en-US" sz="2000"/>
              <a:t>sub-arrays</a:t>
            </a:r>
            <a:r>
              <a:rPr lang="el-GR" altLang="en-US" sz="2000"/>
              <a:t> </a:t>
            </a:r>
          </a:p>
          <a:p>
            <a:pPr marL="0" indent="180975" eaLnBrk="1" hangingPunct="1"/>
            <a:r>
              <a:rPr lang="el-GR" altLang="en-US" sz="2000"/>
              <a:t>Περιλαμβάνουν προ-αποκωδικοποίηση και μετά κανονική αποκωδικοποίηση</a:t>
            </a:r>
          </a:p>
          <a:p>
            <a:pPr marL="0" indent="180975" eaLnBrk="1" hangingPunct="1"/>
            <a:r>
              <a:rPr lang="el-GR" altLang="en-US" sz="2000"/>
              <a:t>4Κ </a:t>
            </a:r>
            <a:r>
              <a:rPr lang="en-US" altLang="en-US" sz="2000"/>
              <a:t>banks of 256x128</a:t>
            </a:r>
            <a:endParaRPr lang="el-GR" altLang="en-US" sz="2000"/>
          </a:p>
          <a:p>
            <a:pPr marL="0" indent="180975" eaLnBrk="1" hangingPunct="1"/>
            <a:r>
              <a:rPr lang="el-GR" altLang="en-US" sz="2000"/>
              <a:t>Τα κυκλώματα στήλης &amp; αποκωδικοποίησης γραμμής διαμοιράζονται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>
            <a:extLst>
              <a:ext uri="{FF2B5EF4-FFF2-40B4-BE49-F238E27FC236}">
                <a16:creationId xmlns:a16="http://schemas.microsoft.com/office/drawing/2014/main" id="{2C4611F3-5D11-4D14-97B6-F2BF5E7FC1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A779E5F8-97B3-4772-A2F8-B93CBE3273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C8F3C53-D749-4E53-B3AC-B5045DB44CCA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AutoShape 2">
            <a:extLst>
              <a:ext uri="{FF2B5EF4-FFF2-40B4-BE49-F238E27FC236}">
                <a16:creationId xmlns:a16="http://schemas.microsoft.com/office/drawing/2014/main" id="{F982F811-9540-417D-8C4E-4D9D99A9C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Μεγάλες</a:t>
            </a:r>
            <a:r>
              <a:rPr lang="en-US" altLang="en-US"/>
              <a:t> SRAMs</a:t>
            </a:r>
            <a:endParaRPr lang="el-GR" altLang="en-US"/>
          </a:p>
        </p:txBody>
      </p:sp>
      <p:pic>
        <p:nvPicPr>
          <p:cNvPr id="32773" name="Picture 10">
            <a:extLst>
              <a:ext uri="{FF2B5EF4-FFF2-40B4-BE49-F238E27FC236}">
                <a16:creationId xmlns:a16="http://schemas.microsoft.com/office/drawing/2014/main" id="{0D78DD6B-135C-4232-9AE1-04DF1E6DBE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2350" y="981075"/>
            <a:ext cx="4503738" cy="4679950"/>
          </a:xfr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>
            <a:extLst>
              <a:ext uri="{FF2B5EF4-FFF2-40B4-BE49-F238E27FC236}">
                <a16:creationId xmlns:a16="http://schemas.microsoft.com/office/drawing/2014/main" id="{F1818EA4-9ECE-4803-BFCF-28070EF9D9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171" name="Slide Number Placeholder 4">
            <a:extLst>
              <a:ext uri="{FF2B5EF4-FFF2-40B4-BE49-F238E27FC236}">
                <a16:creationId xmlns:a16="http://schemas.microsoft.com/office/drawing/2014/main" id="{4B2CAE4D-658C-45E4-A0CA-48F0518073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FD1EE3A-7252-4070-AF6F-9213ECEE275B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AutoShape 2">
            <a:extLst>
              <a:ext uri="{FF2B5EF4-FFF2-40B4-BE49-F238E27FC236}">
                <a16:creationId xmlns:a16="http://schemas.microsoft.com/office/drawing/2014/main" id="{5B5CBF92-AEAE-4CE0-96FC-3C5B8E7A8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591550" cy="5545138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3200" b="1"/>
              <a:t>Κεφάλαιο </a:t>
            </a:r>
            <a:r>
              <a:rPr lang="en-US" altLang="en-US" sz="3200" b="1"/>
              <a:t>12</a:t>
            </a:r>
            <a:br>
              <a:rPr lang="el-GR" altLang="en-US" sz="3200" b="1"/>
            </a:br>
            <a:br>
              <a:rPr lang="el-GR" altLang="en-US" sz="3200" b="1"/>
            </a:br>
            <a:r>
              <a:rPr lang="el-GR" altLang="en-US" sz="3200" b="1">
                <a:solidFill>
                  <a:srgbClr val="990033"/>
                </a:solidFill>
              </a:rPr>
              <a:t>Υποσυστήματα Διατάξεων</a:t>
            </a:r>
            <a:endParaRPr lang="el-GR" altLang="en-US" sz="320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>
            <a:extLst>
              <a:ext uri="{FF2B5EF4-FFF2-40B4-BE49-F238E27FC236}">
                <a16:creationId xmlns:a16="http://schemas.microsoft.com/office/drawing/2014/main" id="{54E62BE4-3BFF-452E-9931-968D90A86D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id="{A38760C0-A3BD-46B2-B032-3F2F8D99EE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CA85D72-DDC2-4D9F-8B64-F9AA8DCBA695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AutoShape 2">
            <a:extLst>
              <a:ext uri="{FF2B5EF4-FFF2-40B4-BE49-F238E27FC236}">
                <a16:creationId xmlns:a16="http://schemas.microsoft.com/office/drawing/2014/main" id="{E6738C82-E21B-4083-9B79-19D766E2C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DRAMs</a:t>
            </a:r>
            <a:r>
              <a:rPr lang="el-GR" altLang="en-US" dirty="0"/>
              <a:t> – Γενική Επισκόπηση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62E11AEC-CAA8-4E8A-B44A-71E4564C1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80400" cy="5689600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n-US"/>
              <a:t>Οι δυναμικές RAM (</a:t>
            </a:r>
            <a:r>
              <a:rPr lang="en-GB" altLang="en-US"/>
              <a:t>Dynamic RAM-</a:t>
            </a:r>
            <a:r>
              <a:rPr lang="el-GR" altLang="en-US"/>
              <a:t>DRAM) αποθηκεύουν τα δεδομένα ως φορτίο σε</a:t>
            </a:r>
            <a:r>
              <a:rPr lang="en-US" altLang="en-US"/>
              <a:t> </a:t>
            </a:r>
            <a:r>
              <a:rPr lang="el-GR" altLang="en-US"/>
              <a:t>πυκνωτή, αντί χρήσης βρόχου ανάδρασης</a:t>
            </a:r>
          </a:p>
          <a:p>
            <a:pPr lvl="1" eaLnBrk="1" hangingPunct="1">
              <a:lnSpc>
                <a:spcPct val="100000"/>
              </a:lnSpc>
            </a:pPr>
            <a:r>
              <a:rPr lang="el-GR" altLang="en-US"/>
              <a:t>Ένα κύτταρο δυναμικής RAM</a:t>
            </a:r>
            <a:r>
              <a:rPr lang="en-US" altLang="en-US"/>
              <a:t> </a:t>
            </a:r>
            <a:r>
              <a:rPr lang="el-GR" altLang="en-US"/>
              <a:t> ενός τρανζίστορ (1T) αποτελείται από ένα</a:t>
            </a:r>
            <a:r>
              <a:rPr lang="en-US" altLang="en-US"/>
              <a:t> </a:t>
            </a:r>
            <a:r>
              <a:rPr lang="el-GR" altLang="en-US"/>
              <a:t>τρανζίστορ και έναν πυκνωτή</a:t>
            </a:r>
            <a:endParaRPr lang="en-US" altLang="en-US"/>
          </a:p>
          <a:p>
            <a:pPr marL="0" indent="180975" eaLnBrk="1" hangingPunct="1">
              <a:lnSpc>
                <a:spcPct val="90000"/>
              </a:lnSpc>
            </a:pPr>
            <a:endParaRPr lang="el-GR" altLang="en-US" sz="13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n-US"/>
              <a:t>Το βασικό κύτταρο είναι σημαντικά μικρότερο από αυτό της SRAM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n-US" sz="13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n-US"/>
              <a:t>Λόγω διαρροών φορτίων του πυκνωτή, </a:t>
            </a:r>
            <a:r>
              <a:rPr lang="el-GR" altLang="en-US">
                <a:solidFill>
                  <a:srgbClr val="800000"/>
                </a:solidFill>
              </a:rPr>
              <a:t>περιοδική ανανέωση των αποθηκευμένων δεδομένων</a:t>
            </a:r>
            <a:r>
              <a:rPr lang="el-GR" altLang="en-US"/>
              <a:t> 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n-US" sz="14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n-US"/>
              <a:t>Οι εμπορικές DRAM κατασκευάζονται σε ειδικές επεξεργασίες βελτιστοποιημένες για πυκνές δομές πυκνωτών</a:t>
            </a:r>
            <a:endParaRPr lang="en-US" altLang="en-US"/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n-US" sz="1200"/>
              <a:t> 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n-US"/>
              <a:t>Προσφέρουν</a:t>
            </a:r>
            <a:r>
              <a:rPr lang="en-US" altLang="en-US"/>
              <a:t> </a:t>
            </a:r>
            <a:r>
              <a:rPr lang="el-GR" altLang="en-US"/>
              <a:t>τουλάχιστον </a:t>
            </a:r>
            <a:r>
              <a:rPr lang="el-GR" altLang="en-US">
                <a:solidFill>
                  <a:srgbClr val="800000"/>
                </a:solidFill>
              </a:rPr>
              <a:t>μία τάξη μεγέθους μεγαλύτερη πυκνότητα</a:t>
            </a:r>
            <a:r>
              <a:rPr lang="el-GR" altLang="en-US"/>
              <a:t> (bits/cm</a:t>
            </a:r>
            <a:r>
              <a:rPr lang="el-GR" altLang="en-US" baseline="30000"/>
              <a:t>2</a:t>
            </a:r>
            <a:r>
              <a:rPr lang="el-GR" altLang="en-US"/>
              <a:t>) σε σχέση με τις μνήμες SRAM, αλλά </a:t>
            </a:r>
            <a:r>
              <a:rPr lang="el-GR" altLang="en-US">
                <a:solidFill>
                  <a:srgbClr val="800000"/>
                </a:solidFill>
              </a:rPr>
              <a:t>έχουν μεγαλύτερη</a:t>
            </a:r>
            <a:r>
              <a:rPr lang="en-US" altLang="en-US">
                <a:solidFill>
                  <a:srgbClr val="800000"/>
                </a:solidFill>
              </a:rPr>
              <a:t> </a:t>
            </a:r>
            <a:r>
              <a:rPr lang="el-GR" altLang="en-US">
                <a:solidFill>
                  <a:srgbClr val="800000"/>
                </a:solidFill>
              </a:rPr>
              <a:t>καθυστέρηση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C6298A92-478F-445E-BD83-43B1C4A2A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946D91DF-5801-4695-86E0-2571665F03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3FC68F7-9918-4312-970B-21545EBDDD33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AutoShape 2">
            <a:extLst>
              <a:ext uri="{FF2B5EF4-FFF2-40B4-BE49-F238E27FC236}">
                <a16:creationId xmlns:a16="http://schemas.microsoft.com/office/drawing/2014/main" id="{2C0453C3-CF65-46E2-ADCC-E80F20C7F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3Τ </a:t>
            </a:r>
            <a:r>
              <a:rPr lang="en-US" altLang="en-US"/>
              <a:t>DRAM cell –</a:t>
            </a:r>
            <a:r>
              <a:rPr lang="el-GR" altLang="en-US"/>
              <a:t> Εγγραφή</a:t>
            </a:r>
          </a:p>
        </p:txBody>
      </p:sp>
      <p:graphicFrame>
        <p:nvGraphicFramePr>
          <p:cNvPr id="2753539" name="Object 3">
            <a:extLst>
              <a:ext uri="{FF2B5EF4-FFF2-40B4-BE49-F238E27FC236}">
                <a16:creationId xmlns:a16="http://schemas.microsoft.com/office/drawing/2014/main" id="{0C28A7A4-1287-4306-9BD9-212C7F87D31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260475" y="573088"/>
          <a:ext cx="7273925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654471" imgH="3221083" progId="Visio.Drawing.11">
                  <p:embed/>
                </p:oleObj>
              </mc:Choice>
              <mc:Fallback>
                <p:oleObj name="Visio" r:id="rId2" imgW="7654471" imgH="3221083" progId="Visio.Drawing.11">
                  <p:embed/>
                  <p:pic>
                    <p:nvPicPr>
                      <p:cNvPr id="2753539" name="Object 3">
                        <a:extLst>
                          <a:ext uri="{FF2B5EF4-FFF2-40B4-BE49-F238E27FC236}">
                            <a16:creationId xmlns:a16="http://schemas.microsoft.com/office/drawing/2014/main" id="{0C28A7A4-1287-4306-9BD9-212C7F87D3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573088"/>
                        <a:ext cx="7273925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3540" name="Rectangle 4">
            <a:extLst>
              <a:ext uri="{FF2B5EF4-FFF2-40B4-BE49-F238E27FC236}">
                <a16:creationId xmlns:a16="http://schemas.microsoft.com/office/drawing/2014/main" id="{3590849C-C9D4-419A-8870-7D602D6BB39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861048"/>
            <a:ext cx="8280400" cy="2508002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n-US" sz="2400" dirty="0"/>
              <a:t> Η </a:t>
            </a:r>
            <a:r>
              <a:rPr lang="en-GB" altLang="en-US" sz="2400" dirty="0"/>
              <a:t>BL1 </a:t>
            </a:r>
            <a:r>
              <a:rPr lang="el-GR" altLang="en-US" sz="2400" dirty="0"/>
              <a:t>τίθεται στο δυναμικό του δεδομένου εγγραφής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n-US" sz="2400" dirty="0"/>
              <a:t> Ενεργοποίηση της γραμμής </a:t>
            </a:r>
            <a:r>
              <a:rPr lang="en-US" altLang="en-US" sz="2400" dirty="0" err="1"/>
              <a:t>WWL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WWL</a:t>
            </a:r>
            <a:r>
              <a:rPr lang="en-US" altLang="en-US" sz="2400" dirty="0"/>
              <a:t> = 1)</a:t>
            </a:r>
            <a:endParaRPr lang="el-GR" altLang="en-US" sz="24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n-US" sz="2400" dirty="0"/>
              <a:t> </a:t>
            </a:r>
            <a:r>
              <a:rPr lang="en-US" altLang="en-US" sz="2400" dirty="0"/>
              <a:t>H </a:t>
            </a:r>
            <a:r>
              <a:rPr lang="el-GR" altLang="en-US" sz="2400" dirty="0"/>
              <a:t>τιμή της  </a:t>
            </a:r>
            <a:r>
              <a:rPr lang="en-US" altLang="en-US" sz="2400" dirty="0"/>
              <a:t>BL</a:t>
            </a:r>
            <a:r>
              <a:rPr lang="el-GR" altLang="en-US" sz="2400" dirty="0"/>
              <a:t>1 μεταφέρεται στο κόμβο Χ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n-US" sz="2400" dirty="0"/>
              <a:t> </a:t>
            </a:r>
            <a:r>
              <a:rPr lang="en-US" altLang="en-US" sz="2400" dirty="0"/>
              <a:t> </a:t>
            </a:r>
            <a:r>
              <a:rPr lang="el-GR" altLang="en-US" sz="2400" dirty="0"/>
              <a:t>Για εγγραφή </a:t>
            </a:r>
            <a:r>
              <a:rPr lang="en-US" altLang="en-US" sz="2400" dirty="0"/>
              <a:t>“1” </a:t>
            </a:r>
            <a:r>
              <a:rPr lang="el-GR" altLang="en-US" sz="2400" dirty="0"/>
              <a:t>η τιμή που αποθηκεύεται στον κόμβο Χ είναι </a:t>
            </a:r>
            <a:r>
              <a:rPr lang="en-US" altLang="en-US" sz="2400" dirty="0" err="1"/>
              <a:t>V</a:t>
            </a:r>
            <a:r>
              <a:rPr lang="en-US" altLang="en-US" sz="2400" baseline="-25000" dirty="0" err="1"/>
              <a:t>DD</a:t>
            </a:r>
            <a:r>
              <a:rPr lang="en-US" altLang="en-US" sz="2400" dirty="0"/>
              <a:t>-V</a:t>
            </a:r>
            <a:r>
              <a:rPr lang="en-US" altLang="en-US" sz="2400" baseline="-25000" dirty="0"/>
              <a:t>th</a:t>
            </a:r>
            <a:endParaRPr lang="el-GR" altLang="en-US" sz="24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535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3539" grpId="0" build="p"/>
      <p:bldP spid="275354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2B2161C2-5309-47C1-A069-D9E403B8B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64261A05-0DD5-4600-85E0-D6C2ABEAA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4C1129F-A0ED-4DBB-A16A-881EEE6B86C7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AutoShape 2">
            <a:extLst>
              <a:ext uri="{FF2B5EF4-FFF2-40B4-BE49-F238E27FC236}">
                <a16:creationId xmlns:a16="http://schemas.microsoft.com/office/drawing/2014/main" id="{8E394F6D-A65D-44A3-A707-1863A4F50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3Τ </a:t>
            </a:r>
            <a:r>
              <a:rPr lang="en-US" altLang="en-US"/>
              <a:t>DRAM cell –</a:t>
            </a:r>
            <a:r>
              <a:rPr lang="el-GR" altLang="en-US"/>
              <a:t> Ανάγνωση</a:t>
            </a:r>
          </a:p>
        </p:txBody>
      </p:sp>
      <p:graphicFrame>
        <p:nvGraphicFramePr>
          <p:cNvPr id="2751492" name="Object 4">
            <a:extLst>
              <a:ext uri="{FF2B5EF4-FFF2-40B4-BE49-F238E27FC236}">
                <a16:creationId xmlns:a16="http://schemas.microsoft.com/office/drawing/2014/main" id="{91BA829E-6EEF-4295-8AC5-832D441C105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592263" y="677863"/>
          <a:ext cx="6172200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672855" imgH="3239206" progId="Visio.Drawing.11">
                  <p:embed/>
                </p:oleObj>
              </mc:Choice>
              <mc:Fallback>
                <p:oleObj name="Visio" r:id="rId2" imgW="7672855" imgH="3239206" progId="Visio.Drawing.11">
                  <p:embed/>
                  <p:pic>
                    <p:nvPicPr>
                      <p:cNvPr id="2751492" name="Object 4">
                        <a:extLst>
                          <a:ext uri="{FF2B5EF4-FFF2-40B4-BE49-F238E27FC236}">
                            <a16:creationId xmlns:a16="http://schemas.microsoft.com/office/drawing/2014/main" id="{91BA829E-6EEF-4295-8AC5-832D441C10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677863"/>
                        <a:ext cx="6172200" cy="260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1493" name="Rectangle 5">
            <a:extLst>
              <a:ext uri="{FF2B5EF4-FFF2-40B4-BE49-F238E27FC236}">
                <a16:creationId xmlns:a16="http://schemas.microsoft.com/office/drawing/2014/main" id="{D50DAE0A-4116-4B03-8991-0699E2DCB11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575051"/>
            <a:ext cx="8280400" cy="2733674"/>
          </a:xfrm>
        </p:spPr>
        <p:txBody>
          <a:bodyPr/>
          <a:lstStyle/>
          <a:p>
            <a:pPr marL="0" indent="180975" eaLnBrk="1" hangingPunct="1"/>
            <a:r>
              <a:rPr lang="el-GR" altLang="en-US" sz="2400" dirty="0"/>
              <a:t> Η </a:t>
            </a:r>
            <a:r>
              <a:rPr lang="en-US" altLang="en-US" sz="2400" dirty="0"/>
              <a:t>BL2 </a:t>
            </a:r>
            <a:r>
              <a:rPr lang="el-GR" altLang="en-US" sz="2400" dirty="0" err="1"/>
              <a:t>προφορτίζεται</a:t>
            </a:r>
            <a:endParaRPr lang="el-GR" altLang="en-US" sz="2400" dirty="0"/>
          </a:p>
          <a:p>
            <a:pPr marL="0" indent="180975" eaLnBrk="1" hangingPunct="1"/>
            <a:r>
              <a:rPr lang="el-GR" altLang="en-US" sz="2400" dirty="0"/>
              <a:t> Ενεργοποίηση της γραμμής </a:t>
            </a:r>
            <a:r>
              <a:rPr lang="en-US" altLang="en-US" sz="2400" dirty="0" err="1"/>
              <a:t>RWL</a:t>
            </a:r>
            <a:r>
              <a:rPr lang="el-GR" altLang="en-US" sz="2400" dirty="0"/>
              <a:t> (</a:t>
            </a:r>
            <a:r>
              <a:rPr lang="en-US" altLang="en-US" sz="2400" dirty="0" err="1"/>
              <a:t>RWL</a:t>
            </a:r>
            <a:r>
              <a:rPr lang="el-GR" altLang="en-US" sz="2400" dirty="0"/>
              <a:t> =</a:t>
            </a:r>
            <a:r>
              <a:rPr lang="en-US" altLang="en-US" sz="2400" dirty="0"/>
              <a:t> </a:t>
            </a:r>
            <a:r>
              <a:rPr lang="el-GR" altLang="en-US" sz="2400" dirty="0"/>
              <a:t>1)</a:t>
            </a:r>
          </a:p>
          <a:p>
            <a:pPr marL="0" indent="180975" eaLnBrk="1" hangingPunct="1"/>
            <a:r>
              <a:rPr lang="el-GR" altLang="en-US" sz="2400" dirty="0"/>
              <a:t> Ανάλογα με την τιμή του κόμβου Χ άγει ή όχι το Μ2 και η </a:t>
            </a:r>
            <a:r>
              <a:rPr lang="en-US" altLang="en-US" sz="2400" dirty="0"/>
              <a:t>BL2 </a:t>
            </a:r>
            <a:r>
              <a:rPr lang="el-GR" altLang="en-US" sz="2400" dirty="0"/>
              <a:t>αλλάζει τιμή</a:t>
            </a:r>
          </a:p>
          <a:p>
            <a:pPr marL="0" indent="180975" eaLnBrk="1" hangingPunct="1"/>
            <a:r>
              <a:rPr lang="el-GR" altLang="en-US" sz="2400" dirty="0">
                <a:solidFill>
                  <a:srgbClr val="800000"/>
                </a:solidFill>
              </a:rPr>
              <a:t> Η ανάγνωση δεν αλλοιώνει την τιμή του κυττάρου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14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514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1492" grpId="0" build="p"/>
      <p:bldP spid="275149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95CA8C6F-1E49-4AC8-87E9-85B116B23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9812BF08-146F-47ED-ADB0-475225DCD6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E840CF0-EF2B-4428-8A4F-4BF5597984C0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AutoShape 2">
            <a:extLst>
              <a:ext uri="{FF2B5EF4-FFF2-40B4-BE49-F238E27FC236}">
                <a16:creationId xmlns:a16="http://schemas.microsoft.com/office/drawing/2014/main" id="{9FB0F9B7-6C63-495D-BD21-67C5911C1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3Τ </a:t>
            </a:r>
            <a:r>
              <a:rPr lang="en-US" altLang="en-US"/>
              <a:t>DRAM cell –</a:t>
            </a:r>
            <a:r>
              <a:rPr lang="el-GR" altLang="en-US"/>
              <a:t> Ανανέωση</a:t>
            </a:r>
          </a:p>
        </p:txBody>
      </p:sp>
      <p:graphicFrame>
        <p:nvGraphicFramePr>
          <p:cNvPr id="2754563" name="Object 3">
            <a:extLst>
              <a:ext uri="{FF2B5EF4-FFF2-40B4-BE49-F238E27FC236}">
                <a16:creationId xmlns:a16="http://schemas.microsoft.com/office/drawing/2014/main" id="{4F3D33B9-6802-42DC-8F9F-CE92F690B67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8345916"/>
              </p:ext>
            </p:extLst>
          </p:nvPr>
        </p:nvGraphicFramePr>
        <p:xfrm>
          <a:off x="1301006" y="549275"/>
          <a:ext cx="6541988" cy="2761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672855" imgH="3239206" progId="Visio.Drawing.11">
                  <p:embed/>
                </p:oleObj>
              </mc:Choice>
              <mc:Fallback>
                <p:oleObj name="Visio" r:id="rId2" imgW="7672855" imgH="3239206" progId="Visio.Drawing.11">
                  <p:embed/>
                  <p:pic>
                    <p:nvPicPr>
                      <p:cNvPr id="2754563" name="Object 3">
                        <a:extLst>
                          <a:ext uri="{FF2B5EF4-FFF2-40B4-BE49-F238E27FC236}">
                            <a16:creationId xmlns:a16="http://schemas.microsoft.com/office/drawing/2014/main" id="{4F3D33B9-6802-42DC-8F9F-CE92F690B6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006" y="549275"/>
                        <a:ext cx="6541988" cy="2761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4">
            <a:extLst>
              <a:ext uri="{FF2B5EF4-FFF2-40B4-BE49-F238E27FC236}">
                <a16:creationId xmlns:a16="http://schemas.microsoft.com/office/drawing/2014/main" id="{1AED8195-BC37-4B9B-A35B-AB25F17FAEE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429000"/>
            <a:ext cx="8280400" cy="2879725"/>
          </a:xfrm>
        </p:spPr>
        <p:txBody>
          <a:bodyPr/>
          <a:lstStyle/>
          <a:p>
            <a:pPr marL="0" indent="180975" eaLnBrk="1" hangingPunct="1"/>
            <a:r>
              <a:rPr lang="el-GR" altLang="en-US" sz="2400" dirty="0">
                <a:solidFill>
                  <a:srgbClr val="A50021"/>
                </a:solidFill>
              </a:rPr>
              <a:t>Το κύτταρο παρουσιάζει την ιδιότητα της αντιστροφής</a:t>
            </a:r>
          </a:p>
          <a:p>
            <a:pPr marL="457200" lvl="1" indent="-96838" eaLnBrk="1" hangingPunct="1"/>
            <a:r>
              <a:rPr lang="el-GR" altLang="en-US" sz="2200" dirty="0"/>
              <a:t> Η τιμή της </a:t>
            </a:r>
            <a:r>
              <a:rPr lang="en-US" altLang="en-US" sz="2200" dirty="0"/>
              <a:t>BL2</a:t>
            </a:r>
            <a:r>
              <a:rPr lang="el-GR" altLang="en-US" sz="2200" dirty="0"/>
              <a:t> στην ανάγνωση είναι συμπληρωματική της αποθηκευμένης τιμής</a:t>
            </a:r>
          </a:p>
          <a:p>
            <a:pPr marL="0" indent="180975" eaLnBrk="1" hangingPunct="1"/>
            <a:r>
              <a:rPr lang="el-GR" altLang="en-US" sz="2400" dirty="0"/>
              <a:t>Ανανέωση τιμής κυττάρου για αντιμετώπιση διαρροών πυκνωτή</a:t>
            </a:r>
          </a:p>
          <a:p>
            <a:pPr marL="457200" lvl="1" indent="-96838" eaLnBrk="1" hangingPunct="1"/>
            <a:r>
              <a:rPr lang="el-GR" altLang="en-US" sz="2400" dirty="0"/>
              <a:t> </a:t>
            </a:r>
            <a:r>
              <a:rPr lang="el-GR" altLang="en-US" sz="2200" dirty="0"/>
              <a:t>Ανάγνωση</a:t>
            </a:r>
          </a:p>
          <a:p>
            <a:pPr marL="457200" lvl="1" indent="-96838" eaLnBrk="1" hangingPunct="1"/>
            <a:r>
              <a:rPr lang="el-GR" altLang="en-US" sz="2200" dirty="0"/>
              <a:t> </a:t>
            </a:r>
            <a:r>
              <a:rPr lang="en-GB" altLang="en-US" sz="2200" dirty="0"/>
              <a:t>H BL1 </a:t>
            </a:r>
            <a:r>
              <a:rPr lang="el-GR" altLang="en-US" sz="2200" dirty="0"/>
              <a:t>τίθεται στη συμπληρωματική τιμή του δεδομένου ανάγνωσης</a:t>
            </a:r>
          </a:p>
          <a:p>
            <a:pPr marL="457200" lvl="1" indent="-96838" eaLnBrk="1" hangingPunct="1"/>
            <a:r>
              <a:rPr lang="el-GR" altLang="en-US" sz="2200" dirty="0"/>
              <a:t> Εγγραφή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54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00593F2E-0292-47B2-A4AA-C1BDD2B4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3Τ </a:t>
            </a:r>
            <a:r>
              <a:rPr lang="en-US" altLang="en-US"/>
              <a:t>DRAM cell</a:t>
            </a:r>
            <a:endParaRPr lang="el-GR" alt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CF991-4B96-4392-8399-B595B2728B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765175"/>
            <a:ext cx="4826000" cy="5543550"/>
          </a:xfrm>
        </p:spPr>
        <p:txBody>
          <a:bodyPr/>
          <a:lstStyle/>
          <a:p>
            <a:pPr indent="-257175">
              <a:defRPr/>
            </a:pPr>
            <a:r>
              <a:rPr lang="el-GR" altLang="en-US" dirty="0"/>
              <a:t>Δεν υπάρχουν ισχυροί περιορισμοί όσον αφορά το λόγο των μεγεθών των τρανζίστορ για τις λειτουργίες ανάγνωσης και εγγραφής</a:t>
            </a:r>
          </a:p>
          <a:p>
            <a:pPr indent="-257175">
              <a:defRPr/>
            </a:pPr>
            <a:endParaRPr lang="el-GR" altLang="en-US" sz="1200" dirty="0"/>
          </a:p>
          <a:p>
            <a:pPr indent="-257175">
              <a:defRPr/>
            </a:pPr>
            <a:r>
              <a:rPr lang="el-GR" altLang="en-US" dirty="0"/>
              <a:t>Η ανάγνωση δεν είναι καταστροφική</a:t>
            </a:r>
          </a:p>
          <a:p>
            <a:pPr indent="-257175">
              <a:defRPr/>
            </a:pPr>
            <a:endParaRPr lang="el-GR" altLang="en-US" sz="1200" dirty="0"/>
          </a:p>
          <a:p>
            <a:pPr indent="-257175">
              <a:defRPr/>
            </a:pPr>
            <a:r>
              <a:rPr lang="el-GR" altLang="en-US" dirty="0"/>
              <a:t>Η χωρητικότητα αποθήκευσης της τιμής (κατάστασης κυττάρου) είναι η χωρητικότητα πύλης του τρανζίστορ</a:t>
            </a:r>
          </a:p>
          <a:p>
            <a:pPr lvl="1" eaLnBrk="1" hangingPunct="1">
              <a:defRPr/>
            </a:pPr>
            <a:r>
              <a:rPr lang="el-GR" altLang="en-US" sz="2200" b="1" dirty="0"/>
              <a:t>Δε χρειάζονται ειδικά βήματα κατασκευής</a:t>
            </a:r>
          </a:p>
          <a:p>
            <a:pPr indent="-257175" eaLnBrk="1" hangingPunct="1">
              <a:defRPr/>
            </a:pPr>
            <a:endParaRPr lang="el-GR" altLang="en-US" sz="1200" dirty="0"/>
          </a:p>
          <a:p>
            <a:pPr indent="-257175" eaLnBrk="1" hangingPunct="1">
              <a:defRPr/>
            </a:pPr>
            <a:r>
              <a:rPr lang="el-GR" altLang="en-US" dirty="0"/>
              <a:t>Κατά την εγγραφή του </a:t>
            </a:r>
            <a:r>
              <a:rPr lang="en-US" altLang="en-US" dirty="0"/>
              <a:t>“1”</a:t>
            </a:r>
            <a:r>
              <a:rPr lang="el-GR" altLang="en-US" dirty="0"/>
              <a:t>, η τιμή που αποθηκεύεται είναι </a:t>
            </a:r>
            <a:r>
              <a:rPr lang="en-US" altLang="en-US" dirty="0"/>
              <a:t>V</a:t>
            </a:r>
            <a:r>
              <a:rPr lang="en-US" altLang="en-US" baseline="-25000" dirty="0"/>
              <a:t>DD</a:t>
            </a:r>
            <a:r>
              <a:rPr lang="en-US" altLang="en-US" dirty="0"/>
              <a:t>-V</a:t>
            </a:r>
            <a:r>
              <a:rPr lang="en-US" altLang="en-US" baseline="-25000" dirty="0"/>
              <a:t>th</a:t>
            </a:r>
            <a:r>
              <a:rPr lang="el-GR" altLang="en-US" baseline="-25000" dirty="0"/>
              <a:t> </a:t>
            </a:r>
          </a:p>
          <a:p>
            <a:pPr marL="0" indent="180975" eaLnBrk="1" hangingPunct="1">
              <a:defRPr/>
            </a:pPr>
            <a:endParaRPr lang="el-GR" altLang="en-US" dirty="0"/>
          </a:p>
          <a:p>
            <a:pPr indent="-257175">
              <a:defRPr/>
            </a:pPr>
            <a:endParaRPr lang="el-GR" altLang="en-US" dirty="0"/>
          </a:p>
          <a:p>
            <a:pPr>
              <a:defRPr/>
            </a:pPr>
            <a:endParaRPr lang="el-GR" dirty="0"/>
          </a:p>
        </p:txBody>
      </p:sp>
      <p:sp>
        <p:nvSpPr>
          <p:cNvPr id="38916" name="Footer Placeholder 5">
            <a:extLst>
              <a:ext uri="{FF2B5EF4-FFF2-40B4-BE49-F238E27FC236}">
                <a16:creationId xmlns:a16="http://schemas.microsoft.com/office/drawing/2014/main" id="{C01B1391-8C58-40C3-AF0A-67A6D31BC9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 b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8917" name="Slide Number Placeholder 6">
            <a:extLst>
              <a:ext uri="{FF2B5EF4-FFF2-40B4-BE49-F238E27FC236}">
                <a16:creationId xmlns:a16="http://schemas.microsoft.com/office/drawing/2014/main" id="{7E1FA2FD-9BF3-4E0C-BF0A-20B2E74EA8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E5FDF4-E090-4D26-9C46-E1A19D38A442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71682" name="Picture 2">
            <a:extLst>
              <a:ext uri="{FF2B5EF4-FFF2-40B4-BE49-F238E27FC236}">
                <a16:creationId xmlns:a16="http://schemas.microsoft.com/office/drawing/2014/main" id="{E9105053-6802-4EC0-AB29-E681F0DF7F8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8603" y="1412776"/>
            <a:ext cx="3313112" cy="285273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5">
            <a:extLst>
              <a:ext uri="{FF2B5EF4-FFF2-40B4-BE49-F238E27FC236}">
                <a16:creationId xmlns:a16="http://schemas.microsoft.com/office/drawing/2014/main" id="{1209AF48-252F-4B8C-AA60-901927EB88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3FA04B62-2C90-47BB-9D21-92A35F3480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F64FD1-C8DE-4039-B413-B07EAE638184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AutoShape 2">
            <a:extLst>
              <a:ext uri="{FF2B5EF4-FFF2-40B4-BE49-F238E27FC236}">
                <a16:creationId xmlns:a16="http://schemas.microsoft.com/office/drawing/2014/main" id="{F248185A-BAAC-49E6-B92D-7E3A29E46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1Τ </a:t>
            </a:r>
            <a:r>
              <a:rPr lang="en-US" altLang="en-US"/>
              <a:t>DRAM</a:t>
            </a:r>
            <a:r>
              <a:rPr lang="el-GR" altLang="en-US"/>
              <a:t> – Εγγραφή </a:t>
            </a:r>
          </a:p>
        </p:txBody>
      </p:sp>
      <p:sp>
        <p:nvSpPr>
          <p:cNvPr id="2698243" name="Rectangle 3">
            <a:extLst>
              <a:ext uri="{FF2B5EF4-FFF2-40B4-BE49-F238E27FC236}">
                <a16:creationId xmlns:a16="http://schemas.microsoft.com/office/drawing/2014/main" id="{BED1188C-F265-4402-B86F-2552ED1C199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3573463"/>
            <a:ext cx="8280400" cy="2663825"/>
          </a:xfrm>
        </p:spPr>
        <p:txBody>
          <a:bodyPr/>
          <a:lstStyle/>
          <a:p>
            <a:pPr marL="0" indent="180975" eaLnBrk="1" hangingPunct="1"/>
            <a:r>
              <a:rPr lang="el-GR" altLang="en-US" sz="2400" dirty="0"/>
              <a:t>Εγγραφή:</a:t>
            </a:r>
          </a:p>
          <a:p>
            <a:pPr marL="457200" lvl="1" indent="-96838" eaLnBrk="1" hangingPunct="1">
              <a:lnSpc>
                <a:spcPct val="85000"/>
              </a:lnSpc>
            </a:pPr>
            <a:r>
              <a:rPr lang="el-GR" altLang="en-US" sz="2200" dirty="0"/>
              <a:t> Η γραμμή </a:t>
            </a:r>
            <a:r>
              <a:rPr lang="el-GR" altLang="en-US" sz="2200" dirty="0" err="1"/>
              <a:t>bit</a:t>
            </a:r>
            <a:r>
              <a:rPr lang="en-US" altLang="en-US" sz="2200" dirty="0"/>
              <a:t> </a:t>
            </a:r>
            <a:r>
              <a:rPr lang="el-GR" altLang="en-US" sz="2200" dirty="0"/>
              <a:t>τίθεται σε </a:t>
            </a:r>
            <a:r>
              <a:rPr lang="en-US" altLang="en-US" sz="2200" dirty="0"/>
              <a:t>“1” </a:t>
            </a:r>
            <a:r>
              <a:rPr lang="el-GR" altLang="en-US" sz="2200" dirty="0"/>
              <a:t>ή </a:t>
            </a:r>
            <a:r>
              <a:rPr lang="en-US" altLang="en-US" sz="2200" dirty="0"/>
              <a:t>“0”</a:t>
            </a:r>
            <a:r>
              <a:rPr lang="el-GR" altLang="en-US" sz="2200" dirty="0"/>
              <a:t>, γίνεται </a:t>
            </a:r>
            <a:r>
              <a:rPr lang="en-US" altLang="en-US" sz="2200" dirty="0"/>
              <a:t>word=1</a:t>
            </a:r>
            <a:r>
              <a:rPr lang="el-GR" altLang="en-US" sz="2200" dirty="0"/>
              <a:t>, το δυναμικό του πυκνωτή γίνεται ίσο με αυτό της γραμμής </a:t>
            </a:r>
            <a:r>
              <a:rPr lang="en-US" altLang="en-US" sz="2200" dirty="0"/>
              <a:t>bit</a:t>
            </a:r>
            <a:endParaRPr lang="el-GR" altLang="en-US" sz="2200" dirty="0"/>
          </a:p>
          <a:p>
            <a:pPr marL="0" indent="180975" eaLnBrk="1" hangingPunct="1"/>
            <a:endParaRPr lang="el-GR" altLang="en-US" sz="1400" dirty="0"/>
          </a:p>
          <a:p>
            <a:pPr marL="0" indent="180975" eaLnBrk="1" hangingPunct="1"/>
            <a:r>
              <a:rPr lang="el-GR" altLang="en-US" sz="2400" dirty="0"/>
              <a:t>Μερικές </a:t>
            </a:r>
            <a:r>
              <a:rPr lang="el-GR" altLang="en-US" sz="2400" dirty="0" err="1"/>
              <a:t>DRAM</a:t>
            </a:r>
            <a:r>
              <a:rPr lang="el-GR" altLang="en-US" sz="2400" dirty="0"/>
              <a:t> οδηγούν τη γραμμή λέξης με δυναμικό </a:t>
            </a:r>
            <a:r>
              <a:rPr lang="el-GR" altLang="en-US" sz="2400" i="1" dirty="0" err="1"/>
              <a:t>V</a:t>
            </a:r>
            <a:r>
              <a:rPr lang="el-GR" altLang="en-US" sz="2400" i="1" baseline="-25000" dirty="0" err="1"/>
              <a:t>DDP</a:t>
            </a:r>
            <a:r>
              <a:rPr lang="el-GR" altLang="en-US" sz="2400" i="1" dirty="0"/>
              <a:t>=</a:t>
            </a:r>
            <a:r>
              <a:rPr lang="el-GR" altLang="en-US" sz="2400" i="1" dirty="0" err="1"/>
              <a:t>V</a:t>
            </a:r>
            <a:r>
              <a:rPr lang="el-GR" altLang="en-US" sz="2400" i="1" baseline="-25000" dirty="0" err="1"/>
              <a:t>DD</a:t>
            </a:r>
            <a:r>
              <a:rPr lang="el-GR" altLang="en-US" sz="2400" i="1" dirty="0" err="1"/>
              <a:t>+V</a:t>
            </a:r>
            <a:r>
              <a:rPr lang="el-GR" altLang="en-US" sz="2400" i="1" baseline="-25000" dirty="0" err="1"/>
              <a:t>t</a:t>
            </a:r>
            <a:r>
              <a:rPr lang="en-US" altLang="en-US" sz="2400" i="1" dirty="0"/>
              <a:t> </a:t>
            </a:r>
            <a:endParaRPr lang="el-GR" altLang="en-US" sz="2400" i="1" dirty="0"/>
          </a:p>
          <a:p>
            <a:pPr marL="457200" lvl="1" indent="-96838" eaLnBrk="1" hangingPunct="1"/>
            <a:r>
              <a:rPr lang="el-GR" altLang="en-US" sz="2200" dirty="0"/>
              <a:t> Αποφυγή υποβαθμισμένου επιπέδου τάσης όταν γράφεται ‘1’</a:t>
            </a:r>
          </a:p>
          <a:p>
            <a:pPr marL="0" indent="180975" eaLnBrk="1" hangingPunct="1"/>
            <a:endParaRPr lang="el-GR" altLang="en-US" sz="2400" dirty="0"/>
          </a:p>
          <a:p>
            <a:pPr marL="0" indent="180975" eaLnBrk="1" hangingPunct="1"/>
            <a:endParaRPr lang="en-US" altLang="en-US" sz="2400" dirty="0"/>
          </a:p>
        </p:txBody>
      </p:sp>
      <p:pic>
        <p:nvPicPr>
          <p:cNvPr id="2698244" name="Picture 4">
            <a:extLst>
              <a:ext uri="{FF2B5EF4-FFF2-40B4-BE49-F238E27FC236}">
                <a16:creationId xmlns:a16="http://schemas.microsoft.com/office/drawing/2014/main" id="{47B8D3BF-B81B-4172-AF39-DA3489C8039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92150"/>
            <a:ext cx="2451100" cy="25209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698245" name="Picture 5">
            <a:extLst>
              <a:ext uri="{FF2B5EF4-FFF2-40B4-BE49-F238E27FC236}">
                <a16:creationId xmlns:a16="http://schemas.microsoft.com/office/drawing/2014/main" id="{88DC6583-D764-4740-9943-C220D9935B6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765175"/>
            <a:ext cx="3836987" cy="241141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98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98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8243" grpId="0" build="p"/>
      <p:bldP spid="2698244" grpId="0" build="p"/>
      <p:bldP spid="269824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5">
            <a:extLst>
              <a:ext uri="{FF2B5EF4-FFF2-40B4-BE49-F238E27FC236}">
                <a16:creationId xmlns:a16="http://schemas.microsoft.com/office/drawing/2014/main" id="{5F59D797-BDFB-4C96-A229-9BE8842918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0963" name="Slide Number Placeholder 6">
            <a:extLst>
              <a:ext uri="{FF2B5EF4-FFF2-40B4-BE49-F238E27FC236}">
                <a16:creationId xmlns:a16="http://schemas.microsoft.com/office/drawing/2014/main" id="{286695BE-A295-401D-839E-93CE89B3F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A3C2251-38B4-460D-966E-0DF095A8541B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AutoShape 2">
            <a:extLst>
              <a:ext uri="{FF2B5EF4-FFF2-40B4-BE49-F238E27FC236}">
                <a16:creationId xmlns:a16="http://schemas.microsoft.com/office/drawing/2014/main" id="{6B7E1D2D-DB87-4B6D-8D37-FABE7E0FB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1Τ </a:t>
            </a:r>
            <a:r>
              <a:rPr lang="en-US" altLang="en-US"/>
              <a:t>DRAM</a:t>
            </a:r>
            <a:r>
              <a:rPr lang="el-GR" altLang="en-US"/>
              <a:t> – Ανάγνωση</a:t>
            </a:r>
          </a:p>
        </p:txBody>
      </p:sp>
      <p:sp>
        <p:nvSpPr>
          <p:cNvPr id="2696195" name="Rectangle 3">
            <a:extLst>
              <a:ext uri="{FF2B5EF4-FFF2-40B4-BE49-F238E27FC236}">
                <a16:creationId xmlns:a16="http://schemas.microsoft.com/office/drawing/2014/main" id="{733F64FD-28C3-40FF-A6A9-B1ABDED1CD96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2717800"/>
            <a:ext cx="8496300" cy="3590925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  <a:defRPr/>
            </a:pPr>
            <a:r>
              <a:rPr lang="el-GR" altLang="en-US" dirty="0"/>
              <a:t>Η προσπέλαση του κυττάρου γίνεται θέτοντας </a:t>
            </a:r>
            <a:r>
              <a:rPr lang="en-US" altLang="en-US" dirty="0"/>
              <a:t>word= “1”</a:t>
            </a:r>
            <a:endParaRPr lang="el-GR" altLang="en-US" dirty="0"/>
          </a:p>
          <a:p>
            <a:pPr marL="457200" lvl="1" indent="-96838" eaLnBrk="1" hangingPunct="1">
              <a:lnSpc>
                <a:spcPct val="70000"/>
              </a:lnSpc>
              <a:defRPr/>
            </a:pPr>
            <a:r>
              <a:rPr lang="el-GR" altLang="en-US" dirty="0"/>
              <a:t>Το </a:t>
            </a:r>
            <a:r>
              <a:rPr lang="en-US" altLang="en-US" dirty="0"/>
              <a:t>pass </a:t>
            </a:r>
            <a:r>
              <a:rPr lang="el-GR" altLang="en-US" dirty="0"/>
              <a:t>τρανζίστορ γίνεται ΟΝ και ο </a:t>
            </a:r>
            <a:r>
              <a:rPr lang="en-GB" altLang="en-US" dirty="0" err="1"/>
              <a:t>C</a:t>
            </a:r>
            <a:r>
              <a:rPr lang="en-GB" altLang="en-US" baseline="-25000" dirty="0" err="1"/>
              <a:t>cell</a:t>
            </a:r>
            <a:r>
              <a:rPr lang="en-GB" altLang="en-US" baseline="-25000" dirty="0"/>
              <a:t> </a:t>
            </a:r>
            <a:r>
              <a:rPr lang="el-GR" altLang="en-US" dirty="0"/>
              <a:t>συνδέεται με τη γραμμή </a:t>
            </a:r>
            <a:r>
              <a:rPr lang="en-US" altLang="en-US" dirty="0"/>
              <a:t>bit</a:t>
            </a:r>
            <a:endParaRPr lang="el-GR" altLang="en-US" dirty="0"/>
          </a:p>
          <a:p>
            <a:pPr marL="0" indent="180975" eaLnBrk="1" hangingPunct="1">
              <a:lnSpc>
                <a:spcPct val="90000"/>
              </a:lnSpc>
              <a:defRPr/>
            </a:pPr>
            <a:r>
              <a:rPr lang="el-GR" altLang="en-US" dirty="0"/>
              <a:t>Ανάγνωση:</a:t>
            </a:r>
          </a:p>
          <a:p>
            <a:pPr marL="457200" lvl="1" indent="-96838" eaLnBrk="1" hangingPunct="1">
              <a:lnSpc>
                <a:spcPct val="85000"/>
              </a:lnSpc>
              <a:defRPr/>
            </a:pPr>
            <a:r>
              <a:rPr lang="el-GR" altLang="en-US" sz="2400" dirty="0"/>
              <a:t> </a:t>
            </a:r>
            <a:r>
              <a:rPr lang="el-GR" altLang="en-US" dirty="0"/>
              <a:t>Η γραμμή </a:t>
            </a:r>
            <a:r>
              <a:rPr lang="el-GR" altLang="en-US" dirty="0" err="1"/>
              <a:t>bit</a:t>
            </a:r>
            <a:r>
              <a:rPr lang="en-US" altLang="en-US" dirty="0"/>
              <a:t> </a:t>
            </a:r>
            <a:r>
              <a:rPr lang="el-GR" altLang="en-US" dirty="0" err="1"/>
              <a:t>προφορτίζεται</a:t>
            </a:r>
            <a:r>
              <a:rPr lang="el-GR" altLang="en-US" dirty="0"/>
              <a:t> σε </a:t>
            </a:r>
            <a:r>
              <a:rPr lang="el-GR" altLang="en-US" i="1" dirty="0"/>
              <a:t>V</a:t>
            </a:r>
            <a:r>
              <a:rPr lang="el-GR" altLang="en-US" i="1" baseline="-25000" dirty="0"/>
              <a:t>DD</a:t>
            </a:r>
            <a:r>
              <a:rPr lang="el-GR" altLang="en-US" dirty="0"/>
              <a:t>/2</a:t>
            </a:r>
          </a:p>
          <a:p>
            <a:pPr marL="457200" lvl="1" indent="-96838" eaLnBrk="1" hangingPunct="1">
              <a:lnSpc>
                <a:spcPct val="85000"/>
              </a:lnSpc>
              <a:defRPr/>
            </a:pPr>
            <a:r>
              <a:rPr lang="el-GR" altLang="en-US" dirty="0"/>
              <a:t>  Γίνεται </a:t>
            </a:r>
            <a:r>
              <a:rPr lang="en-US" altLang="en-US" dirty="0"/>
              <a:t>word = 1 </a:t>
            </a:r>
            <a:endParaRPr lang="el-GR" altLang="en-US" dirty="0"/>
          </a:p>
          <a:p>
            <a:pPr marL="457200" lvl="1" indent="-96838" eaLnBrk="1" hangingPunct="1">
              <a:lnSpc>
                <a:spcPct val="85000"/>
              </a:lnSpc>
              <a:defRPr/>
            </a:pPr>
            <a:r>
              <a:rPr lang="el-GR" altLang="en-US" dirty="0"/>
              <a:t> Ο πυκνωτής</a:t>
            </a:r>
            <a:r>
              <a:rPr lang="en-US" altLang="en-US" dirty="0"/>
              <a:t> </a:t>
            </a:r>
            <a:r>
              <a:rPr lang="el-GR" altLang="en-US" dirty="0"/>
              <a:t>μοιράζει το φορτίο του με τη γραμμή </a:t>
            </a:r>
            <a:r>
              <a:rPr lang="el-GR" altLang="en-US" dirty="0" err="1"/>
              <a:t>bit</a:t>
            </a:r>
            <a:r>
              <a:rPr lang="el-GR" altLang="en-US" dirty="0"/>
              <a:t>, προκαλώντας μεταβολή δυναμικού</a:t>
            </a:r>
            <a:r>
              <a:rPr lang="en-US" altLang="en-US" dirty="0"/>
              <a:t> </a:t>
            </a:r>
            <a:r>
              <a:rPr lang="el-GR" altLang="en-US" dirty="0"/>
              <a:t>Δ</a:t>
            </a:r>
            <a:r>
              <a:rPr lang="el-GR" altLang="en-US" i="1" dirty="0"/>
              <a:t>V </a:t>
            </a:r>
            <a:r>
              <a:rPr lang="el-GR" altLang="en-US" dirty="0"/>
              <a:t>που ανιχνεύεται από ενισχυτή αίσθησης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l-GR" altLang="en-US" dirty="0">
                <a:solidFill>
                  <a:srgbClr val="800000"/>
                </a:solidFill>
              </a:rPr>
              <a:t>Λόγω διαμερισμού φορτίου, η </a:t>
            </a:r>
            <a:r>
              <a:rPr lang="en-US" altLang="en-US" dirty="0">
                <a:solidFill>
                  <a:srgbClr val="800000"/>
                </a:solidFill>
              </a:rPr>
              <a:t> </a:t>
            </a:r>
            <a:r>
              <a:rPr lang="el-GR" altLang="en-US" dirty="0">
                <a:solidFill>
                  <a:srgbClr val="800000"/>
                </a:solidFill>
              </a:rPr>
              <a:t>ανάγνωση αλλοιώνει τα δεδομένα (αλλοίωση τιμής κόμβου x ) =&gt; </a:t>
            </a:r>
            <a:r>
              <a:rPr lang="el-GR" altLang="en-US" b="1" dirty="0"/>
              <a:t>απαιτείται</a:t>
            </a:r>
            <a:r>
              <a:rPr lang="el-GR" altLang="en-US" dirty="0"/>
              <a:t> </a:t>
            </a:r>
            <a:r>
              <a:rPr lang="el-GR" altLang="en-US" b="1" dirty="0"/>
              <a:t>ανανέωση τιμής μετά από κάθε ανάγνωση</a:t>
            </a:r>
            <a:r>
              <a:rPr lang="el-GR" altLang="en-US" b="1" dirty="0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2696198" name="Picture 6">
            <a:extLst>
              <a:ext uri="{FF2B5EF4-FFF2-40B4-BE49-F238E27FC236}">
                <a16:creationId xmlns:a16="http://schemas.microsoft.com/office/drawing/2014/main" id="{41ABC409-FB74-4088-9225-8646CE8FC57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92150"/>
            <a:ext cx="2054225" cy="211296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696199" name="Picture 7">
            <a:extLst>
              <a:ext uri="{FF2B5EF4-FFF2-40B4-BE49-F238E27FC236}">
                <a16:creationId xmlns:a16="http://schemas.microsoft.com/office/drawing/2014/main" id="{F43F96D1-859E-488E-9D5A-6529064B2ED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765175"/>
            <a:ext cx="2901950" cy="182403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96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696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6195" grpId="0" build="p"/>
      <p:bldP spid="2696198" grpId="0" build="p"/>
      <p:bldP spid="26961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>
            <a:extLst>
              <a:ext uri="{FF2B5EF4-FFF2-40B4-BE49-F238E27FC236}">
                <a16:creationId xmlns:a16="http://schemas.microsoft.com/office/drawing/2014/main" id="{870576CB-0F83-4B63-9708-351DAACAB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Πυκνωτής μνήμης </a:t>
            </a:r>
            <a:r>
              <a:rPr lang="en-US" altLang="en-US"/>
              <a:t>DRAM</a:t>
            </a:r>
            <a:endParaRPr lang="el-GR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1A8F50-2CF7-4FE6-23FC-BAE146BE25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5688434" cy="2088331"/>
          </a:xfrm>
        </p:spPr>
        <p:txBody>
          <a:bodyPr/>
          <a:lstStyle/>
          <a:p>
            <a:pPr marL="176213" indent="-176213"/>
            <a:r>
              <a:rPr lang="el-GR" altLang="en-US" sz="2400" dirty="0"/>
              <a:t> Για μείωση επιφάνειας, ο </a:t>
            </a:r>
            <a:r>
              <a:rPr lang="el-GR" altLang="en-US" sz="2400" dirty="0" err="1"/>
              <a:t>C</a:t>
            </a:r>
            <a:r>
              <a:rPr lang="el-GR" altLang="en-US" sz="2400" baseline="-25000" dirty="0" err="1"/>
              <a:t>cell</a:t>
            </a:r>
            <a:r>
              <a:rPr lang="el-GR" altLang="en-US" sz="2400" dirty="0"/>
              <a:t> πρέπει να έχει μικρές διαστάσεις </a:t>
            </a:r>
          </a:p>
          <a:p>
            <a:pPr marL="176213" indent="-176213"/>
            <a:r>
              <a:rPr lang="el-GR" altLang="en-US" sz="2400" dirty="0"/>
              <a:t>Όμως, η γραμμή</a:t>
            </a:r>
            <a:r>
              <a:rPr lang="en-US" altLang="en-US" sz="2400" dirty="0"/>
              <a:t> </a:t>
            </a:r>
            <a:r>
              <a:rPr lang="el-GR" altLang="en-US" sz="2400" dirty="0" err="1"/>
              <a:t>bit</a:t>
            </a:r>
            <a:r>
              <a:rPr lang="el-GR" altLang="en-US" sz="2400" dirty="0"/>
              <a:t> ενώνεται με πολλά κύτταρα =&gt; μεγάλη χωρητικότητα</a:t>
            </a:r>
            <a:r>
              <a:rPr lang="en-US" altLang="en-US" sz="2400" dirty="0"/>
              <a:t> </a:t>
            </a:r>
            <a:r>
              <a:rPr lang="el-GR" altLang="en-US" sz="2400" i="1" dirty="0" err="1"/>
              <a:t>C</a:t>
            </a:r>
            <a:r>
              <a:rPr lang="el-GR" altLang="en-US" sz="2400" baseline="-25000" dirty="0" err="1"/>
              <a:t>bit</a:t>
            </a:r>
            <a:r>
              <a:rPr lang="el-GR" altLang="en-US" sz="2400" baseline="-25000" dirty="0"/>
              <a:t> </a:t>
            </a:r>
            <a:r>
              <a:rPr lang="el-GR" altLang="en-US" sz="2400" dirty="0"/>
              <a:t>=&gt;  </a:t>
            </a:r>
            <a:r>
              <a:rPr lang="en-US" altLang="en-US" sz="2400" b="1" dirty="0" err="1"/>
              <a:t>C</a:t>
            </a:r>
            <a:r>
              <a:rPr lang="en-US" altLang="en-US" sz="2400" b="1" baseline="-25000" dirty="0" err="1"/>
              <a:t>cell</a:t>
            </a:r>
            <a:r>
              <a:rPr lang="el-GR" altLang="en-US" sz="2400" b="1" dirty="0"/>
              <a:t> &lt;&lt; </a:t>
            </a:r>
            <a:r>
              <a:rPr lang="en-US" altLang="en-US" sz="2400" b="1" dirty="0" err="1"/>
              <a:t>C</a:t>
            </a:r>
            <a:r>
              <a:rPr lang="en-US" altLang="en-US" sz="2400" b="1" baseline="-25000" dirty="0" err="1"/>
              <a:t>bit</a:t>
            </a:r>
            <a:endParaRPr lang="el-GR" altLang="en-US" sz="2400" dirty="0"/>
          </a:p>
          <a:p>
            <a:pPr indent="-342900"/>
            <a:endParaRPr lang="en-US" sz="2400" dirty="0"/>
          </a:p>
        </p:txBody>
      </p:sp>
      <p:sp>
        <p:nvSpPr>
          <p:cNvPr id="2699269" name="Rectangle 5">
            <a:extLst>
              <a:ext uri="{FF2B5EF4-FFF2-40B4-BE49-F238E27FC236}">
                <a16:creationId xmlns:a16="http://schemas.microsoft.com/office/drawing/2014/main" id="{725E39E6-99EE-43A9-9625-2EB29FEAF5E9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3053532"/>
            <a:ext cx="8280400" cy="3032943"/>
          </a:xfrm>
        </p:spPr>
        <p:txBody>
          <a:bodyPr/>
          <a:lstStyle/>
          <a:p>
            <a:pPr marL="0" indent="180975" eaLnBrk="1" hangingPunct="1"/>
            <a:r>
              <a:rPr lang="el-GR" altLang="en-US" sz="2400" dirty="0"/>
              <a:t>Με βάση τον καταμερισμό φορτίου </a:t>
            </a:r>
          </a:p>
          <a:p>
            <a:pPr marL="0" indent="180975" eaLnBrk="1" hangingPunct="1"/>
            <a:endParaRPr lang="el-GR" altLang="en-US" sz="2400" dirty="0"/>
          </a:p>
          <a:p>
            <a:pPr marL="0" indent="180975" eaLnBrk="1" hangingPunct="1"/>
            <a:endParaRPr lang="el-GR" altLang="en-US" sz="2400" dirty="0"/>
          </a:p>
          <a:p>
            <a:pPr marL="0" indent="180975" eaLnBrk="1" hangingPunct="1"/>
            <a:r>
              <a:rPr lang="el-GR" altLang="en-US" sz="2400" dirty="0"/>
              <a:t>Για να επιτευχθεί στιβαρή μεταβολή τάσης πρέπει η </a:t>
            </a:r>
            <a:r>
              <a:rPr lang="en-US" altLang="en-US" sz="2400" dirty="0" err="1"/>
              <a:t>C</a:t>
            </a:r>
            <a:r>
              <a:rPr lang="en-US" altLang="en-US" sz="2400" baseline="-25000" dirty="0" err="1"/>
              <a:t>cell</a:t>
            </a:r>
            <a:r>
              <a:rPr lang="en-US" altLang="en-US" sz="2400" dirty="0"/>
              <a:t> </a:t>
            </a:r>
            <a:r>
              <a:rPr lang="el-GR" altLang="en-US" sz="2400" dirty="0"/>
              <a:t>να είναι μεγάλη (</a:t>
            </a:r>
            <a:r>
              <a:rPr lang="en-US" altLang="en-US" sz="2400" dirty="0" err="1"/>
              <a:t>C</a:t>
            </a:r>
            <a:r>
              <a:rPr lang="en-US" altLang="en-US" sz="2400" baseline="-25000" dirty="0" err="1"/>
              <a:t>cell</a:t>
            </a:r>
            <a:r>
              <a:rPr lang="el-GR" altLang="en-US" sz="2400" dirty="0"/>
              <a:t> &gt;&gt; 0)</a:t>
            </a:r>
          </a:p>
          <a:p>
            <a:pPr marL="0" indent="180975" eaLnBrk="1" hangingPunct="1"/>
            <a:r>
              <a:rPr lang="el-GR" altLang="en-US" sz="2400" dirty="0"/>
              <a:t> </a:t>
            </a:r>
            <a:r>
              <a:rPr lang="el-GR" altLang="en-US" sz="2400" b="1" dirty="0"/>
              <a:t>Αντίφαση ως προς το μέγεθος του πυκνωτή</a:t>
            </a:r>
          </a:p>
          <a:p>
            <a:pPr marL="0" indent="180975" eaLnBrk="1" hangingPunct="1"/>
            <a:endParaRPr lang="el-GR" altLang="en-US" sz="2400" dirty="0"/>
          </a:p>
        </p:txBody>
      </p:sp>
      <p:sp>
        <p:nvSpPr>
          <p:cNvPr id="41986" name="Footer Placeholder 3">
            <a:extLst>
              <a:ext uri="{FF2B5EF4-FFF2-40B4-BE49-F238E27FC236}">
                <a16:creationId xmlns:a16="http://schemas.microsoft.com/office/drawing/2014/main" id="{06083360-B932-4107-87E2-77D1DCFE12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24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24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VLSI – </a:t>
            </a:r>
            <a:r>
              <a:rPr lang="el-GR" altLang="en-US" sz="2400">
                <a:latin typeface="Arial" panose="020B0604020202020204" pitchFamily="34" charset="0"/>
              </a:rPr>
              <a:t>Ι</a:t>
            </a:r>
            <a:r>
              <a:rPr lang="en-US" altLang="en-US" sz="2400">
                <a:latin typeface="Arial" panose="020B0604020202020204" pitchFamily="34" charset="0"/>
              </a:rPr>
              <a:t>I	</a:t>
            </a:r>
            <a:r>
              <a:rPr lang="el-GR" altLang="en-US" sz="24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327A8BCB-5291-43D7-90C5-860615474C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6D4865E-834D-45A0-A53F-A1A6B0027E21}" type="slidenum">
              <a:rPr lang="el-GR" altLang="en-US" sz="24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l-GR" altLang="en-US" sz="24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699280" name="Object 16">
            <a:extLst>
              <a:ext uri="{FF2B5EF4-FFF2-40B4-BE49-F238E27FC236}">
                <a16:creationId xmlns:a16="http://schemas.microsoft.com/office/drawing/2014/main" id="{ED548619-6E5E-4ED0-AA10-83B368688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221149"/>
              </p:ext>
            </p:extLst>
          </p:nvPr>
        </p:nvGraphicFramePr>
        <p:xfrm>
          <a:off x="3131840" y="3645024"/>
          <a:ext cx="23764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307532" imgH="431613" progId="Equation.3">
                  <p:embed/>
                </p:oleObj>
              </mc:Choice>
              <mc:Fallback>
                <p:oleObj name="Εξίσωση" r:id="rId2" imgW="1307532" imgH="431613" progId="Equation.3">
                  <p:embed/>
                  <p:pic>
                    <p:nvPicPr>
                      <p:cNvPr id="2699280" name="Object 16">
                        <a:extLst>
                          <a:ext uri="{FF2B5EF4-FFF2-40B4-BE49-F238E27FC236}">
                            <a16:creationId xmlns:a16="http://schemas.microsoft.com/office/drawing/2014/main" id="{ED548619-6E5E-4ED0-AA10-83B3686881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645024"/>
                        <a:ext cx="2376488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6">
            <a:extLst>
              <a:ext uri="{FF2B5EF4-FFF2-40B4-BE49-F238E27FC236}">
                <a16:creationId xmlns:a16="http://schemas.microsoft.com/office/drawing/2014/main" id="{0F2FC363-866F-8E41-51FA-13C9D053A1D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6536" y="771524"/>
            <a:ext cx="2376488" cy="2442501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655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699269" grpId="0" uiExpand="1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>
            <a:extLst>
              <a:ext uri="{FF2B5EF4-FFF2-40B4-BE49-F238E27FC236}">
                <a16:creationId xmlns:a16="http://schemas.microsoft.com/office/drawing/2014/main" id="{5BA809D8-51F6-4A45-BCCE-D76CE87DE3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3011" name="Slide Number Placeholder 6">
            <a:extLst>
              <a:ext uri="{FF2B5EF4-FFF2-40B4-BE49-F238E27FC236}">
                <a16:creationId xmlns:a16="http://schemas.microsoft.com/office/drawing/2014/main" id="{4B6D17B4-81D2-42F6-8B04-FAE1ED8D5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84B39D6-1181-4175-A4D5-C24A228001DF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AutoShape 2">
            <a:extLst>
              <a:ext uri="{FF2B5EF4-FFF2-40B4-BE49-F238E27FC236}">
                <a16:creationId xmlns:a16="http://schemas.microsoft.com/office/drawing/2014/main" id="{F99D11E4-93E4-4704-97E1-7A7AC8695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Πυκνωτής μνήμης </a:t>
            </a:r>
            <a:r>
              <a:rPr lang="en-US" altLang="en-US"/>
              <a:t>DRAM</a:t>
            </a:r>
            <a:endParaRPr lang="el-GR" altLang="en-US"/>
          </a:p>
        </p:txBody>
      </p:sp>
      <p:sp>
        <p:nvSpPr>
          <p:cNvPr id="2723843" name="Rectangle 3">
            <a:extLst>
              <a:ext uri="{FF2B5EF4-FFF2-40B4-BE49-F238E27FC236}">
                <a16:creationId xmlns:a16="http://schemas.microsoft.com/office/drawing/2014/main" id="{F6C60DBA-6828-4089-887C-F5DBEBDA02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5112370" cy="5249862"/>
          </a:xfrm>
        </p:spPr>
        <p:txBody>
          <a:bodyPr/>
          <a:lstStyle/>
          <a:p>
            <a:pPr marL="0" indent="180975" eaLnBrk="1" hangingPunct="1"/>
            <a:r>
              <a:rPr lang="el-GR" altLang="en-US" sz="2000" dirty="0"/>
              <a:t> </a:t>
            </a:r>
            <a:r>
              <a:rPr lang="el-GR" altLang="en-US" sz="2400" dirty="0"/>
              <a:t>Ο πιο συμπαγής τρόπος κατασκευής υψηλής χωρητικότητας είναι η επέκταση στην τρίτη διάσταση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n-US" sz="1200" i="1" dirty="0"/>
              <a:t> </a:t>
            </a:r>
          </a:p>
          <a:p>
            <a:pPr marL="0" indent="180975" eaLnBrk="1" hangingPunct="1"/>
            <a:r>
              <a:rPr lang="el-GR" altLang="en-US" sz="2400" b="1" i="1" dirty="0">
                <a:solidFill>
                  <a:srgbClr val="A50021"/>
                </a:solidFill>
              </a:rPr>
              <a:t>Πυκνωτής χαρακώματος</a:t>
            </a:r>
            <a:r>
              <a:rPr lang="el-GR" altLang="en-US" sz="2400" i="1" dirty="0">
                <a:solidFill>
                  <a:srgbClr val="A50021"/>
                </a:solidFill>
              </a:rPr>
              <a:t> </a:t>
            </a:r>
            <a:r>
              <a:rPr lang="el-GR" altLang="en-US" sz="2400" dirty="0">
                <a:solidFill>
                  <a:srgbClr val="A50021"/>
                </a:solidFill>
              </a:rPr>
              <a:t>(</a:t>
            </a:r>
            <a:r>
              <a:rPr lang="el-GR" altLang="en-US" sz="2400" dirty="0" err="1">
                <a:solidFill>
                  <a:srgbClr val="A50021"/>
                </a:solidFill>
              </a:rPr>
              <a:t>trench</a:t>
            </a:r>
            <a:r>
              <a:rPr lang="el-GR" altLang="en-US" sz="2400" dirty="0">
                <a:solidFill>
                  <a:srgbClr val="A50021"/>
                </a:solidFill>
              </a:rPr>
              <a:t> </a:t>
            </a:r>
            <a:r>
              <a:rPr lang="el-GR" altLang="en-US" sz="2400" dirty="0" err="1">
                <a:solidFill>
                  <a:srgbClr val="A50021"/>
                </a:solidFill>
              </a:rPr>
              <a:t>capacitor</a:t>
            </a:r>
            <a:r>
              <a:rPr lang="el-GR" altLang="en-US" sz="2400" dirty="0">
                <a:solidFill>
                  <a:srgbClr val="A50021"/>
                </a:solidFill>
              </a:rPr>
              <a:t>)</a:t>
            </a:r>
          </a:p>
          <a:p>
            <a:pPr marL="457200" lvl="1" indent="-96838" eaLnBrk="1" hangingPunct="1"/>
            <a:r>
              <a:rPr lang="el-GR" altLang="en-US" dirty="0"/>
              <a:t> </a:t>
            </a:r>
            <a:r>
              <a:rPr lang="el-GR" altLang="en-US" sz="2200" dirty="0"/>
              <a:t>Το τοίχωμα του χαρακώματος καλύπτεται εσωτερικά με διηλεκτρικό οξειδίου-</a:t>
            </a:r>
            <a:r>
              <a:rPr lang="el-GR" altLang="en-US" sz="2200" dirty="0" err="1"/>
              <a:t>νιτριδίου</a:t>
            </a:r>
            <a:r>
              <a:rPr lang="el-GR" altLang="en-US" sz="2200" dirty="0"/>
              <a:t>-οξειδίου</a:t>
            </a:r>
          </a:p>
          <a:p>
            <a:pPr marL="457200" lvl="1" indent="-96838" eaLnBrk="1" hangingPunct="1"/>
            <a:endParaRPr lang="el-GR" altLang="en-US" sz="2200" dirty="0"/>
          </a:p>
          <a:p>
            <a:pPr marL="457200" lvl="1" indent="-96838" eaLnBrk="1" hangingPunct="1"/>
            <a:r>
              <a:rPr lang="el-GR" altLang="en-US" sz="2200" dirty="0"/>
              <a:t> Το χαράκωμα γεμίζει με </a:t>
            </a:r>
            <a:r>
              <a:rPr lang="el-GR" altLang="en-US" sz="2200" dirty="0" err="1"/>
              <a:t>πολυπυριτίο</a:t>
            </a:r>
            <a:r>
              <a:rPr lang="el-GR" altLang="en-US" sz="2200" dirty="0"/>
              <a:t> – ακροδέκτης του προσκολλημένου στην πηγή του τρανζίστορ πυκνωτή</a:t>
            </a:r>
          </a:p>
          <a:p>
            <a:pPr marL="360362" lvl="1" indent="0" eaLnBrk="1" hangingPunct="1">
              <a:buNone/>
            </a:pPr>
            <a:r>
              <a:rPr lang="el-GR" altLang="en-US" sz="2200" dirty="0"/>
              <a:t> </a:t>
            </a:r>
          </a:p>
          <a:p>
            <a:pPr marL="457200" lvl="1" indent="-96838" eaLnBrk="1" hangingPunct="1"/>
            <a:r>
              <a:rPr lang="el-GR" altLang="en-US" sz="2200" dirty="0"/>
              <a:t>Το ισχυρά νοθευμένο υπόστρωμα είναι ο άλλος ακροδέκτης</a:t>
            </a:r>
          </a:p>
        </p:txBody>
      </p:sp>
      <p:pic>
        <p:nvPicPr>
          <p:cNvPr id="2723850" name="Picture 10">
            <a:extLst>
              <a:ext uri="{FF2B5EF4-FFF2-40B4-BE49-F238E27FC236}">
                <a16:creationId xmlns:a16="http://schemas.microsoft.com/office/drawing/2014/main" id="{F2ED6D4D-C7DF-49A1-8C92-9F4D05589F5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8" y="3536950"/>
            <a:ext cx="1581150" cy="2549525"/>
          </a:xfrm>
          <a:noFill/>
        </p:spPr>
      </p:pic>
      <p:pic>
        <p:nvPicPr>
          <p:cNvPr id="2723851" name="Picture 11">
            <a:extLst>
              <a:ext uri="{FF2B5EF4-FFF2-40B4-BE49-F238E27FC236}">
                <a16:creationId xmlns:a16="http://schemas.microsoft.com/office/drawing/2014/main" id="{5BD877C4-2ED0-40B8-AE6F-5793939971A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5012" y="836613"/>
            <a:ext cx="3035300" cy="25479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43" grpId="0" uiExpand="1" build="p"/>
      <p:bldP spid="2723850" grpId="0" build="p"/>
      <p:bldP spid="272385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>
            <a:extLst>
              <a:ext uri="{FF2B5EF4-FFF2-40B4-BE49-F238E27FC236}">
                <a16:creationId xmlns:a16="http://schemas.microsoft.com/office/drawing/2014/main" id="{32418DBD-EB01-4354-839B-44DE3464EE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4035" name="Slide Number Placeholder 4">
            <a:extLst>
              <a:ext uri="{FF2B5EF4-FFF2-40B4-BE49-F238E27FC236}">
                <a16:creationId xmlns:a16="http://schemas.microsoft.com/office/drawing/2014/main" id="{57F0B47B-4FA7-4CEF-A6AF-C69303391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31389B-D2F3-4FF6-8782-AF5CA9E77577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AutoShape 2">
            <a:extLst>
              <a:ext uri="{FF2B5EF4-FFF2-40B4-BE49-F238E27FC236}">
                <a16:creationId xmlns:a16="http://schemas.microsoft.com/office/drawing/2014/main" id="{38281B3B-023F-4F46-8FC9-72D3B77F2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1Τ </a:t>
            </a:r>
            <a:r>
              <a:rPr lang="en-US" altLang="en-US" dirty="0"/>
              <a:t>DRAM</a:t>
            </a:r>
            <a:r>
              <a:rPr lang="el-GR" altLang="en-US" dirty="0"/>
              <a:t> – Σύνοψη </a:t>
            </a:r>
          </a:p>
        </p:txBody>
      </p:sp>
      <p:sp>
        <p:nvSpPr>
          <p:cNvPr id="2758659" name="Rectangle 3">
            <a:extLst>
              <a:ext uri="{FF2B5EF4-FFF2-40B4-BE49-F238E27FC236}">
                <a16:creationId xmlns:a16="http://schemas.microsoft.com/office/drawing/2014/main" id="{A93D63DF-D923-42E1-BE89-9155E6BD2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defRPr/>
            </a:pPr>
            <a:r>
              <a:rPr lang="el-GR" altLang="en-US" sz="2400" dirty="0"/>
              <a:t> Μικρότερη επιφάνεια σε σχέση με το 3Τ κύτταρο</a:t>
            </a:r>
          </a:p>
          <a:p>
            <a:pPr marL="0" indent="180975" eaLnBrk="1" hangingPunct="1">
              <a:defRPr/>
            </a:pPr>
            <a:endParaRPr lang="el-GR" altLang="en-US" sz="2400" dirty="0"/>
          </a:p>
          <a:p>
            <a:pPr marL="0" indent="180975" eaLnBrk="1" hangingPunct="1">
              <a:defRPr/>
            </a:pPr>
            <a:r>
              <a:rPr lang="el-GR" altLang="en-US" sz="2400" dirty="0">
                <a:solidFill>
                  <a:srgbClr val="A50021"/>
                </a:solidFill>
              </a:rPr>
              <a:t> Η ανάγνωση είναι καταστροφική – </a:t>
            </a:r>
            <a:r>
              <a:rPr lang="el-GR" altLang="en-US" sz="2400" dirty="0"/>
              <a:t>απαιτείται πάντοτε ανανέωση της τιμής του κυττάρου</a:t>
            </a:r>
          </a:p>
          <a:p>
            <a:pPr marL="0" indent="180975" eaLnBrk="1" hangingPunct="1">
              <a:defRPr/>
            </a:pPr>
            <a:endParaRPr lang="el-GR" altLang="en-US" sz="2400" dirty="0"/>
          </a:p>
          <a:p>
            <a:pPr marL="0" indent="180975" eaLnBrk="1" hangingPunct="1">
              <a:defRPr/>
            </a:pPr>
            <a:r>
              <a:rPr lang="el-GR" altLang="en-US" sz="2400" dirty="0">
                <a:solidFill>
                  <a:srgbClr val="A50021"/>
                </a:solidFill>
              </a:rPr>
              <a:t> Απαιτεί ειδικής κατασκευής χωρητικότητα </a:t>
            </a:r>
            <a:r>
              <a:rPr lang="el-GR" altLang="en-US" sz="2400" dirty="0"/>
              <a:t>για την </a:t>
            </a:r>
            <a:r>
              <a:rPr lang="el-GR" altLang="en-US" sz="2400" dirty="0" err="1"/>
              <a:t>αποθήκευηση</a:t>
            </a:r>
            <a:r>
              <a:rPr lang="el-GR" altLang="en-US" sz="2400" dirty="0"/>
              <a:t> των δεδομένων</a:t>
            </a:r>
            <a:r>
              <a:rPr lang="el-GR" altLang="en-US" sz="2400" dirty="0">
                <a:solidFill>
                  <a:srgbClr val="A50021"/>
                </a:solidFill>
              </a:rPr>
              <a:t> </a:t>
            </a:r>
          </a:p>
          <a:p>
            <a:pPr marL="198438" lvl="1" indent="180975" eaLnBrk="1" hangingPunct="1">
              <a:defRPr/>
            </a:pPr>
            <a:r>
              <a:rPr lang="el-GR" altLang="en-US" sz="2400" dirty="0">
                <a:solidFill>
                  <a:srgbClr val="000066"/>
                </a:solidFill>
              </a:rPr>
              <a:t> </a:t>
            </a:r>
            <a:r>
              <a:rPr lang="el-GR" altLang="en-US" sz="2200" dirty="0"/>
              <a:t>Δυσκολίες στην κατασκευή</a:t>
            </a:r>
          </a:p>
          <a:p>
            <a:pPr marL="0" indent="180975" eaLnBrk="1" hangingPunct="1">
              <a:defRPr/>
            </a:pPr>
            <a:endParaRPr lang="el-GR" altLang="en-US" sz="2400" dirty="0"/>
          </a:p>
          <a:p>
            <a:pPr marL="0" indent="180975" eaLnBrk="1" hangingPunct="1">
              <a:defRPr/>
            </a:pPr>
            <a:r>
              <a:rPr lang="el-GR" altLang="en-US" sz="2400" dirty="0"/>
              <a:t> Η εγγραφή του </a:t>
            </a:r>
            <a:r>
              <a:rPr lang="en-US" altLang="en-US" sz="2400" dirty="0"/>
              <a:t>“</a:t>
            </a:r>
            <a:r>
              <a:rPr lang="el-GR" altLang="en-US" sz="2400" dirty="0"/>
              <a:t>1</a:t>
            </a:r>
            <a:r>
              <a:rPr lang="en-US" altLang="en-US" sz="2400" dirty="0"/>
              <a:t>”</a:t>
            </a:r>
            <a:r>
              <a:rPr lang="el-GR" altLang="en-US" sz="2400" dirty="0"/>
              <a:t> αλλοιώνεται κατά </a:t>
            </a:r>
            <a:r>
              <a:rPr lang="en-US" altLang="en-US" sz="2400" dirty="0"/>
              <a:t>V</a:t>
            </a:r>
            <a:r>
              <a:rPr lang="en-US" altLang="en-US" sz="2400" baseline="-25000" dirty="0"/>
              <a:t>th</a:t>
            </a:r>
            <a:endParaRPr lang="el-GR" altLang="en-US" sz="2400" baseline="-25000" dirty="0"/>
          </a:p>
          <a:p>
            <a:pPr lvl="1" eaLnBrk="1" hangingPunct="1">
              <a:defRPr/>
            </a:pPr>
            <a:r>
              <a:rPr lang="el-GR" altLang="en-US" sz="2200" dirty="0" err="1"/>
              <a:t>Προφόρτιση</a:t>
            </a:r>
            <a:r>
              <a:rPr lang="el-GR" altLang="en-US" sz="2200" dirty="0"/>
              <a:t> της γραμμής λέξης σε υψηλότερη τάση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86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>
            <a:extLst>
              <a:ext uri="{FF2B5EF4-FFF2-40B4-BE49-F238E27FC236}">
                <a16:creationId xmlns:a16="http://schemas.microsoft.com/office/drawing/2014/main" id="{119A91DA-3D80-42FD-92F7-BB2AD368E7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id="{8F9770FB-D218-4431-9FE5-6BFAF48CD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7A7A478-5123-43B6-97FC-A2A1A35356B3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AutoShape 2">
            <a:extLst>
              <a:ext uri="{FF2B5EF4-FFF2-40B4-BE49-F238E27FC236}">
                <a16:creationId xmlns:a16="http://schemas.microsoft.com/office/drawing/2014/main" id="{23B92477-2D55-4AAC-9192-F15652950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Δομή Πίνακα – </a:t>
            </a:r>
            <a:r>
              <a:rPr lang="en-US" altLang="en-US"/>
              <a:t>Folded Array Architecture</a:t>
            </a:r>
          </a:p>
        </p:txBody>
      </p:sp>
      <p:sp>
        <p:nvSpPr>
          <p:cNvPr id="2732035" name="Rectangle 3">
            <a:extLst>
              <a:ext uri="{FF2B5EF4-FFF2-40B4-BE49-F238E27FC236}">
                <a16:creationId xmlns:a16="http://schemas.microsoft.com/office/drawing/2014/main" id="{A924F8B3-FE6E-42F0-8A0A-F64D399EAFC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644900"/>
            <a:ext cx="8280400" cy="2808288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n-US" sz="1800"/>
              <a:t>Η διάταξη διπλώνεται σε λιγότερες σειρές περισσότερων στηλών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n-US" sz="12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n-US" sz="1800"/>
              <a:t>Κάθε γραμμή περιέχει 2</a:t>
            </a:r>
            <a:r>
              <a:rPr lang="el-GR" altLang="en-US" sz="1800" i="1" baseline="30000"/>
              <a:t>k</a:t>
            </a:r>
            <a:r>
              <a:rPr lang="el-GR" altLang="en-US" sz="1800" i="1"/>
              <a:t> </a:t>
            </a:r>
            <a:r>
              <a:rPr lang="el-GR" altLang="en-US" sz="1800"/>
              <a:t>λέξεις =&gt; η διάταξη οργανώνεται σε 2</a:t>
            </a:r>
            <a:r>
              <a:rPr lang="el-GR" altLang="en-US" sz="1800" i="1" baseline="30000"/>
              <a:t>n-k </a:t>
            </a:r>
            <a:r>
              <a:rPr lang="el-GR" altLang="en-US" sz="1800"/>
              <a:t>γραμμές</a:t>
            </a:r>
            <a:r>
              <a:rPr lang="el-GR" altLang="en-US" sz="1800" i="1"/>
              <a:t> </a:t>
            </a:r>
            <a:r>
              <a:rPr lang="el-GR" altLang="en-US" sz="1800"/>
              <a:t>των 2</a:t>
            </a:r>
            <a:r>
              <a:rPr lang="el-GR" altLang="en-US" sz="1800" i="1" baseline="30000"/>
              <a:t>m+k</a:t>
            </a:r>
            <a:r>
              <a:rPr lang="el-GR" altLang="en-US" sz="1800" i="1"/>
              <a:t> </a:t>
            </a:r>
            <a:r>
              <a:rPr lang="el-GR" altLang="en-US" sz="1800"/>
              <a:t>στηλών</a:t>
            </a:r>
            <a:r>
              <a:rPr lang="el-GR" altLang="en-US" sz="1800" i="1"/>
              <a:t> </a:t>
            </a:r>
            <a:r>
              <a:rPr lang="el-GR" altLang="en-US" sz="1800"/>
              <a:t>ή bit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n-US" sz="12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n-US" sz="1800"/>
              <a:t>Ο αποκωδικοποιητής στηλών ελέγχει έναν πολυπλέκτη για να επιλέγει 2</a:t>
            </a:r>
            <a:r>
              <a:rPr lang="el-GR" altLang="en-US" sz="1800" i="1" baseline="30000"/>
              <a:t>m</a:t>
            </a:r>
            <a:r>
              <a:rPr lang="el-GR" altLang="en-US" sz="1800" i="1"/>
              <a:t> </a:t>
            </a:r>
            <a:r>
              <a:rPr lang="el-GR" altLang="en-US" sz="1800"/>
              <a:t>bit από την γραμμή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n-US" sz="12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n-US" sz="1800"/>
              <a:t>Μνήμη </a:t>
            </a:r>
            <a:r>
              <a:rPr lang="en-US" altLang="en-US" sz="1800"/>
              <a:t>16</a:t>
            </a:r>
            <a:r>
              <a:rPr lang="el-GR" altLang="en-US" sz="1800"/>
              <a:t> λέξεων </a:t>
            </a:r>
            <a:r>
              <a:rPr lang="en-US" altLang="en-US" sz="1800"/>
              <a:t>x </a:t>
            </a:r>
            <a:r>
              <a:rPr lang="el-GR" altLang="en-US" sz="1800"/>
              <a:t>4 bit</a:t>
            </a:r>
            <a:r>
              <a:rPr lang="en-US" altLang="en-US" sz="1800"/>
              <a:t> (</a:t>
            </a:r>
            <a:r>
              <a:rPr lang="el-GR" altLang="en-US" sz="1800" i="1"/>
              <a:t>n</a:t>
            </a:r>
            <a:r>
              <a:rPr lang="el-GR" altLang="en-US" sz="1800"/>
              <a:t>=</a:t>
            </a:r>
            <a:r>
              <a:rPr lang="en-US" altLang="en-US" sz="1800"/>
              <a:t>4</a:t>
            </a:r>
            <a:r>
              <a:rPr lang="el-GR" altLang="en-US" sz="1800"/>
              <a:t>, </a:t>
            </a:r>
            <a:r>
              <a:rPr lang="el-GR" altLang="en-US" sz="1800" i="1"/>
              <a:t>m</a:t>
            </a:r>
            <a:r>
              <a:rPr lang="el-GR" altLang="en-US" sz="1800"/>
              <a:t>=2</a:t>
            </a:r>
            <a:r>
              <a:rPr lang="en-US" altLang="en-US" sz="1800"/>
              <a:t>)</a:t>
            </a:r>
            <a:r>
              <a:rPr lang="el-GR" altLang="en-US" sz="1800"/>
              <a:t>, πολυπλεγμένη σε δύο δρόμους, διπλωμένη σε μία διάταξη </a:t>
            </a:r>
            <a:r>
              <a:rPr lang="en-US" altLang="en-US" sz="1800"/>
              <a:t>8</a:t>
            </a:r>
            <a:r>
              <a:rPr lang="el-GR" altLang="en-US" sz="1800"/>
              <a:t> σειρών </a:t>
            </a:r>
            <a:r>
              <a:rPr lang="en-US" altLang="en-US" sz="1800"/>
              <a:t>x</a:t>
            </a:r>
            <a:r>
              <a:rPr lang="el-GR" altLang="en-US" sz="1800"/>
              <a:t> 8 στηλών</a:t>
            </a:r>
          </a:p>
        </p:txBody>
      </p:sp>
      <p:pic>
        <p:nvPicPr>
          <p:cNvPr id="2732036" name="Picture 4">
            <a:extLst>
              <a:ext uri="{FF2B5EF4-FFF2-40B4-BE49-F238E27FC236}">
                <a16:creationId xmlns:a16="http://schemas.microsoft.com/office/drawing/2014/main" id="{2D4F0EDF-7069-4655-9725-2A61622377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474663"/>
            <a:ext cx="5618162" cy="31702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0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20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2035" grpId="0" build="p"/>
      <p:bldP spid="27320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14F023CF-6229-498A-8224-870FC8918C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7867DEC9-6BA0-40C5-882D-5B4B954EF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60C883B-DC79-4486-93A4-A0BB5911D0E8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AutoShape 2">
            <a:extLst>
              <a:ext uri="{FF2B5EF4-FFF2-40B4-BE49-F238E27FC236}">
                <a16:creationId xmlns:a16="http://schemas.microsoft.com/office/drawing/2014/main" id="{C4F4F21E-EDA4-4D52-8D94-052945065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Πολύπλεξη στηλών (</a:t>
            </a:r>
            <a:r>
              <a:rPr lang="en-US" altLang="en-US"/>
              <a:t>Column Multiplexing</a:t>
            </a:r>
            <a:r>
              <a:rPr lang="el-GR" altLang="en-US"/>
              <a:t>)</a:t>
            </a:r>
            <a:endParaRPr lang="en-US" altLang="en-US"/>
          </a:p>
        </p:txBody>
      </p:sp>
      <p:sp>
        <p:nvSpPr>
          <p:cNvPr id="2508803" name="Rectangle 3">
            <a:extLst>
              <a:ext uri="{FF2B5EF4-FFF2-40B4-BE49-F238E27FC236}">
                <a16:creationId xmlns:a16="http://schemas.microsoft.com/office/drawing/2014/main" id="{2C0C1DE4-18CE-4909-BD97-1CDE52735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pPr marL="0" indent="180975" eaLnBrk="1" hangingPunct="1"/>
            <a:r>
              <a:rPr lang="el-GR" altLang="en-US"/>
              <a:t>Μια διάταξη μνήμης τύπου πίνακα αναδιπλώνεται (</a:t>
            </a:r>
            <a:r>
              <a:rPr lang="en-US" altLang="en-US"/>
              <a:t>folded</a:t>
            </a:r>
            <a:r>
              <a:rPr lang="el-GR" altLang="en-US"/>
              <a:t>)</a:t>
            </a:r>
            <a:r>
              <a:rPr lang="en-US" altLang="en-US"/>
              <a:t> </a:t>
            </a:r>
            <a:r>
              <a:rPr lang="el-GR" altLang="en-US"/>
              <a:t>για ισοβαρή αναλογία γραμμών &amp; στηλών</a:t>
            </a:r>
          </a:p>
          <a:p>
            <a:pPr marL="0" indent="180975" eaLnBrk="1" hangingPunct="1"/>
            <a:endParaRPr lang="el-GR" altLang="en-US"/>
          </a:p>
          <a:p>
            <a:pPr marL="0" indent="180975" eaLnBrk="1" hangingPunct="1"/>
            <a:r>
              <a:rPr lang="el-GR" altLang="en-US"/>
              <a:t>Γενικά, 2</a:t>
            </a:r>
            <a:r>
              <a:rPr lang="el-GR" altLang="en-US" i="1" baseline="30000"/>
              <a:t>k:1</a:t>
            </a:r>
            <a:r>
              <a:rPr lang="el-GR" altLang="en-US" i="1"/>
              <a:t> </a:t>
            </a:r>
            <a:r>
              <a:rPr lang="el-GR" altLang="en-US"/>
              <a:t>πολυπλέκτες στήλης μπορεί να χρειαστούν για την εξαγωγή 2</a:t>
            </a:r>
            <a:r>
              <a:rPr lang="el-GR" altLang="en-US" i="1" baseline="30000"/>
              <a:t>m</a:t>
            </a:r>
            <a:r>
              <a:rPr lang="el-GR" altLang="en-US" i="1"/>
              <a:t> </a:t>
            </a:r>
            <a:r>
              <a:rPr lang="el-GR" altLang="en-US"/>
              <a:t>bit από 2</a:t>
            </a:r>
            <a:r>
              <a:rPr lang="el-GR" altLang="en-US" i="1" baseline="30000"/>
              <a:t>m+k</a:t>
            </a:r>
            <a:r>
              <a:rPr lang="el-GR" altLang="en-US" i="1"/>
              <a:t> </a:t>
            </a:r>
            <a:r>
              <a:rPr lang="el-GR" altLang="en-US"/>
              <a:t>bit κάθε γραμμής</a:t>
            </a:r>
          </a:p>
          <a:p>
            <a:pPr marL="0" indent="180975" eaLnBrk="1" hangingPunct="1"/>
            <a:endParaRPr lang="el-GR" altLang="en-US"/>
          </a:p>
          <a:p>
            <a:pPr marL="0" indent="180975" eaLnBrk="1" hangingPunct="1"/>
            <a:r>
              <a:rPr lang="el-GR" altLang="en-US"/>
              <a:t>Οι πολυπλέκτες στηλών μπορούν να δρουν είτε μόνοι τους σαν </a:t>
            </a:r>
            <a:r>
              <a:rPr lang="el-GR" altLang="en-US">
                <a:solidFill>
                  <a:srgbClr val="800000"/>
                </a:solidFill>
              </a:rPr>
              <a:t>δέντρα αποκωδικοποίησης</a:t>
            </a:r>
            <a:r>
              <a:rPr lang="el-GR" altLang="en-US"/>
              <a:t> ή να απαιτούν </a:t>
            </a:r>
            <a:r>
              <a:rPr lang="el-GR" altLang="en-US">
                <a:solidFill>
                  <a:srgbClr val="800000"/>
                </a:solidFill>
              </a:rPr>
              <a:t>ξεχωριστό αποκωδικοποιητή στήλης</a:t>
            </a:r>
            <a:r>
              <a:rPr lang="el-GR" altLang="en-US"/>
              <a:t> για να παράγει τα σήματα επιλογής</a:t>
            </a:r>
            <a:endParaRPr lang="en-US" altLang="en-US"/>
          </a:p>
          <a:p>
            <a:pPr marL="0" indent="180975" eaLnBrk="1" hangingPunct="1"/>
            <a:endParaRPr lang="el-GR" altLang="en-US"/>
          </a:p>
          <a:p>
            <a:pPr marL="0" indent="180975" eaLnBrk="1" hangingPunct="1"/>
            <a:r>
              <a:rPr lang="el-GR" altLang="en-US"/>
              <a:t>Παράδειγμα</a:t>
            </a:r>
            <a:r>
              <a:rPr lang="en-US" altLang="en-US"/>
              <a:t>: 2 kword x 16 folded </a:t>
            </a:r>
            <a:r>
              <a:rPr lang="el-GR" altLang="en-US"/>
              <a:t>σε</a:t>
            </a:r>
            <a:r>
              <a:rPr lang="en-US" altLang="en-US"/>
              <a:t> 256 rows x 128 columns</a:t>
            </a:r>
          </a:p>
          <a:p>
            <a:pPr lvl="1" eaLnBrk="1" hangingPunct="1"/>
            <a:r>
              <a:rPr lang="el-GR" altLang="en-US"/>
              <a:t>Πρέπει να επιλεγούν 16 </a:t>
            </a:r>
            <a:r>
              <a:rPr lang="en-US" altLang="en-US"/>
              <a:t>bits </a:t>
            </a:r>
            <a:r>
              <a:rPr lang="el-GR" altLang="en-US"/>
              <a:t>εξόδου από 128 στήλες</a:t>
            </a:r>
          </a:p>
          <a:p>
            <a:pPr lvl="1" eaLnBrk="1" hangingPunct="1"/>
            <a:r>
              <a:rPr lang="el-GR" altLang="en-US"/>
              <a:t>Απαιτεί 16 8:1 πολυπλέκτες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0534BE99-1603-446A-8634-31856895F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22DE74B4-B972-479E-816B-0824470C32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4528C47-B001-49A8-ACEE-2A6FC69D0995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AutoShape 2">
            <a:extLst>
              <a:ext uri="{FF2B5EF4-FFF2-40B4-BE49-F238E27FC236}">
                <a16:creationId xmlns:a16="http://schemas.microsoft.com/office/drawing/2014/main" id="{39897E85-1D5A-4C93-9ED3-7B4AF708C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Πολυπλέκτης στήλης - δομή δένδρου (1/2)</a:t>
            </a:r>
            <a:endParaRPr lang="en-US" altLang="en-US"/>
          </a:p>
        </p:txBody>
      </p:sp>
      <p:sp>
        <p:nvSpPr>
          <p:cNvPr id="2510851" name="Rectangle 3">
            <a:extLst>
              <a:ext uri="{FF2B5EF4-FFF2-40B4-BE49-F238E27FC236}">
                <a16:creationId xmlns:a16="http://schemas.microsoft.com/office/drawing/2014/main" id="{5593527F-1A5E-4A40-883B-1021E4C803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2016125"/>
          </a:xfrm>
        </p:spPr>
        <p:txBody>
          <a:bodyPr/>
          <a:lstStyle/>
          <a:p>
            <a:pPr marL="0" indent="180975" eaLnBrk="1" hangingPunct="1"/>
            <a:r>
              <a:rPr lang="el-GR" altLang="en-US" sz="2000"/>
              <a:t>Τα δεδομένα περνούν μέσω τρανζίστορ διέλευσης που ενεργοποιούνται από τις γραμμές διεύθυνσης στήλης</a:t>
            </a:r>
          </a:p>
          <a:p>
            <a:pPr marL="457200" lvl="1" indent="-96838" eaLnBrk="1" hangingPunct="1"/>
            <a:r>
              <a:rPr lang="el-GR" altLang="en-US" sz="1800"/>
              <a:t>Υπάρχουν αποκωδικοποιητές και για τις δύο πολικότητες της γραμμής bit</a:t>
            </a:r>
          </a:p>
          <a:p>
            <a:pPr marL="0" indent="180975" eaLnBrk="1" hangingPunct="1"/>
            <a:endParaRPr lang="el-GR" altLang="en-US" sz="1200"/>
          </a:p>
          <a:p>
            <a:pPr marL="0" indent="180975" eaLnBrk="1" hangingPunct="1"/>
            <a:r>
              <a:rPr lang="el-GR" altLang="en-US" sz="2000"/>
              <a:t>Δε χρειάζεται λογική αποκωδικοποίησης</a:t>
            </a:r>
          </a:p>
        </p:txBody>
      </p:sp>
      <p:graphicFrame>
        <p:nvGraphicFramePr>
          <p:cNvPr id="2510854" name="Object 6">
            <a:extLst>
              <a:ext uri="{FF2B5EF4-FFF2-40B4-BE49-F238E27FC236}">
                <a16:creationId xmlns:a16="http://schemas.microsoft.com/office/drawing/2014/main" id="{8493C0C5-54EF-45AD-B88D-1CA14459EEB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042988" y="2924175"/>
          <a:ext cx="7343775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367784" imgH="1773936" progId="Visio.Drawing.6">
                  <p:embed/>
                </p:oleObj>
              </mc:Choice>
              <mc:Fallback>
                <p:oleObj name="VISIO" r:id="rId3" imgW="4367784" imgH="1773936" progId="Visio.Drawing.6">
                  <p:embed/>
                  <p:pic>
                    <p:nvPicPr>
                      <p:cNvPr id="2510854" name="Object 6">
                        <a:extLst>
                          <a:ext uri="{FF2B5EF4-FFF2-40B4-BE49-F238E27FC236}">
                            <a16:creationId xmlns:a16="http://schemas.microsoft.com/office/drawing/2014/main" id="{8493C0C5-54EF-45AD-B88D-1CA14459EE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924175"/>
                        <a:ext cx="7343775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08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0851" grpId="0" build="p"/>
      <p:bldP spid="25108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D04F1501-436D-4586-B2B2-E0C6A3C145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92BEB372-610D-44B6-8571-921EA4291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EAF30B5-79B3-419F-92AB-AF0B1653E6E7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AutoShape 2">
            <a:extLst>
              <a:ext uri="{FF2B5EF4-FFF2-40B4-BE49-F238E27FC236}">
                <a16:creationId xmlns:a16="http://schemas.microsoft.com/office/drawing/2014/main" id="{65BE55F0-AA38-4EE3-8184-A48BB963F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Πολυπλέκτης στήλης - δομή δένδρου (2/2)</a:t>
            </a:r>
            <a:endParaRPr lang="en-US" altLang="en-US"/>
          </a:p>
        </p:txBody>
      </p:sp>
      <p:sp>
        <p:nvSpPr>
          <p:cNvPr id="2736131" name="Rectangle 3">
            <a:extLst>
              <a:ext uri="{FF2B5EF4-FFF2-40B4-BE49-F238E27FC236}">
                <a16:creationId xmlns:a16="http://schemas.microsoft.com/office/drawing/2014/main" id="{A9C1550E-5960-4511-83C3-767AF472A6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1728787"/>
          </a:xfrm>
        </p:spPr>
        <p:txBody>
          <a:bodyPr/>
          <a:lstStyle/>
          <a:p>
            <a:pPr marL="0" indent="180975" eaLnBrk="1" hangingPunct="1"/>
            <a:r>
              <a:rPr lang="en-US" altLang="en-US" sz="2000"/>
              <a:t>H </a:t>
            </a:r>
            <a:r>
              <a:rPr lang="el-GR" altLang="en-US" sz="2000"/>
              <a:t>λειτουργία ανάγνωσης (και η συνήθως λιγότερης σημασίας εγγραφής) καθυστερείται από τα εν σειρά τρανζίστορ διέλευσης</a:t>
            </a:r>
            <a:endParaRPr lang="en-US" altLang="en-US" sz="2000"/>
          </a:p>
          <a:p>
            <a:pPr marL="0" indent="180975" eaLnBrk="1" hangingPunct="1"/>
            <a:r>
              <a:rPr lang="el-GR" altLang="en-US" sz="2000"/>
              <a:t>Όμως, απαιτεί σχετικά μικρό αριθμό τρανζίστορ</a:t>
            </a:r>
          </a:p>
          <a:p>
            <a:pPr marL="0" indent="180975" eaLnBrk="1" hangingPunct="1"/>
            <a:r>
              <a:rPr lang="el-GR" altLang="en-US" sz="2000"/>
              <a:t>Δυαδικό δένδρο: </a:t>
            </a:r>
            <a:endParaRPr lang="el-GR" altLang="en-US" sz="1200"/>
          </a:p>
        </p:txBody>
      </p:sp>
      <p:graphicFrame>
        <p:nvGraphicFramePr>
          <p:cNvPr id="2736132" name="Object 4">
            <a:extLst>
              <a:ext uri="{FF2B5EF4-FFF2-40B4-BE49-F238E27FC236}">
                <a16:creationId xmlns:a16="http://schemas.microsoft.com/office/drawing/2014/main" id="{CB054C5E-D23F-4C25-A995-41B58F50596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331913" y="2924175"/>
          <a:ext cx="7235825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367784" imgH="1773936" progId="Visio.Drawing.6">
                  <p:embed/>
                </p:oleObj>
              </mc:Choice>
              <mc:Fallback>
                <p:oleObj name="VISIO" r:id="rId3" imgW="4367784" imgH="1773936" progId="Visio.Drawing.6">
                  <p:embed/>
                  <p:pic>
                    <p:nvPicPr>
                      <p:cNvPr id="2736132" name="Object 4">
                        <a:extLst>
                          <a:ext uri="{FF2B5EF4-FFF2-40B4-BE49-F238E27FC236}">
                            <a16:creationId xmlns:a16="http://schemas.microsoft.com/office/drawing/2014/main" id="{CB054C5E-D23F-4C25-A995-41B58F5059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24175"/>
                        <a:ext cx="7235825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6133" name="Object 5">
            <a:extLst>
              <a:ext uri="{FF2B5EF4-FFF2-40B4-BE49-F238E27FC236}">
                <a16:creationId xmlns:a16="http://schemas.microsoft.com/office/drawing/2014/main" id="{25A42A84-33A3-42B9-B5EA-B61D12E838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2060575"/>
          <a:ext cx="44640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2489200" imgH="241300" progId="Equation.3">
                  <p:embed/>
                </p:oleObj>
              </mc:Choice>
              <mc:Fallback>
                <p:oleObj name="Εξίσωση" r:id="rId5" imgW="2489200" imgH="241300" progId="Equation.3">
                  <p:embed/>
                  <p:pic>
                    <p:nvPicPr>
                      <p:cNvPr id="2736133" name="Object 5">
                        <a:extLst>
                          <a:ext uri="{FF2B5EF4-FFF2-40B4-BE49-F238E27FC236}">
                            <a16:creationId xmlns:a16="http://schemas.microsoft.com/office/drawing/2014/main" id="{25A42A84-33A3-42B9-B5EA-B61D12E838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060575"/>
                        <a:ext cx="44640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6135" name="Oval 7">
            <a:extLst>
              <a:ext uri="{FF2B5EF4-FFF2-40B4-BE49-F238E27FC236}">
                <a16:creationId xmlns:a16="http://schemas.microsoft.com/office/drawing/2014/main" id="{91416E62-DADA-4027-AAD9-AAB61654C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365625"/>
            <a:ext cx="504825" cy="50323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2736136" name="Oval 8">
            <a:extLst>
              <a:ext uri="{FF2B5EF4-FFF2-40B4-BE49-F238E27FC236}">
                <a16:creationId xmlns:a16="http://schemas.microsoft.com/office/drawing/2014/main" id="{5B8376B3-D171-4B58-872B-1178805A2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573463"/>
            <a:ext cx="504825" cy="503237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2736137" name="Oval 9">
            <a:extLst>
              <a:ext uri="{FF2B5EF4-FFF2-40B4-BE49-F238E27FC236}">
                <a16:creationId xmlns:a16="http://schemas.microsoft.com/office/drawing/2014/main" id="{FAEEAF3D-DE96-4595-8C40-ED144A367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5157788"/>
            <a:ext cx="504825" cy="503237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61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6131" grpId="0" build="p"/>
      <p:bldP spid="2736132" grpId="0" build="p"/>
      <p:bldP spid="2736135" grpId="0" animBg="1"/>
      <p:bldP spid="2736136" grpId="0" animBg="1"/>
      <p:bldP spid="2736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87B20AAA-694D-4EE7-A827-6BDE7186F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720C47CD-95BC-48F4-AC89-A0C1A5C6D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70C2474-B8D5-4B5B-AAF2-23603EE56225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AutoShape 2">
            <a:extLst>
              <a:ext uri="{FF2B5EF4-FFF2-40B4-BE49-F238E27FC236}">
                <a16:creationId xmlns:a16="http://schemas.microsoft.com/office/drawing/2014/main" id="{AF83F33C-A89B-49EC-B337-2D618B749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Single Pass</a:t>
            </a:r>
            <a:r>
              <a:rPr lang="el-GR" altLang="en-US"/>
              <a:t> </a:t>
            </a:r>
            <a:r>
              <a:rPr lang="en-US" altLang="en-US"/>
              <a:t>-</a:t>
            </a:r>
            <a:r>
              <a:rPr lang="el-GR" altLang="en-US"/>
              <a:t> </a:t>
            </a:r>
            <a:r>
              <a:rPr lang="en-US" altLang="en-US"/>
              <a:t>Gate Mux</a:t>
            </a:r>
          </a:p>
        </p:txBody>
      </p:sp>
      <p:sp>
        <p:nvSpPr>
          <p:cNvPr id="2512899" name="Rectangle 3">
            <a:extLst>
              <a:ext uri="{FF2B5EF4-FFF2-40B4-BE49-F238E27FC236}">
                <a16:creationId xmlns:a16="http://schemas.microsoft.com/office/drawing/2014/main" id="{55E4EFB5-E437-4817-8DD6-ADCD70C0E3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n-US" sz="2000"/>
              <a:t>Εξάλειψη των εν σειρά </a:t>
            </a:r>
            <a:r>
              <a:rPr lang="en-US" altLang="en-US" sz="2000"/>
              <a:t>transistors </a:t>
            </a:r>
            <a:r>
              <a:rPr lang="el-GR" altLang="en-US" sz="2000"/>
              <a:t>με ξεχωριστό αποκωδικοποιητή</a:t>
            </a:r>
          </a:p>
          <a:p>
            <a:pPr marL="0" indent="180975" eaLnBrk="1" hangingPunct="1"/>
            <a:r>
              <a:rPr lang="el-GR" altLang="en-US" sz="2000"/>
              <a:t>Η αποκωδικοποίηση στήλης γίνεται παράλληλα με την αποκωδικοποιήση γραμμής =&gt; δεν επιδρά στην καθυστέρηση</a:t>
            </a:r>
          </a:p>
        </p:txBody>
      </p:sp>
      <p:graphicFrame>
        <p:nvGraphicFramePr>
          <p:cNvPr id="2512902" name="Object 6">
            <a:extLst>
              <a:ext uri="{FF2B5EF4-FFF2-40B4-BE49-F238E27FC236}">
                <a16:creationId xmlns:a16="http://schemas.microsoft.com/office/drawing/2014/main" id="{80FCC5CB-7652-4801-9779-683E9A38871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987675" y="2852738"/>
          <a:ext cx="3676650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638044" imgH="2682240" progId="Visio.Drawing.6">
                  <p:embed/>
                </p:oleObj>
              </mc:Choice>
              <mc:Fallback>
                <p:oleObj name="VISIO" r:id="rId3" imgW="2638044" imgH="2682240" progId="Visio.Drawing.6">
                  <p:embed/>
                  <p:pic>
                    <p:nvPicPr>
                      <p:cNvPr id="2512902" name="Object 6">
                        <a:extLst>
                          <a:ext uri="{FF2B5EF4-FFF2-40B4-BE49-F238E27FC236}">
                            <a16:creationId xmlns:a16="http://schemas.microsoft.com/office/drawing/2014/main" id="{80FCC5CB-7652-4801-9779-683E9A3887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852738"/>
                        <a:ext cx="3676650" cy="374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9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2899" grpId="0" build="p"/>
      <p:bldP spid="251290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A9176CE7-4B27-41A5-AE0F-2658AD32E4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D412D5DC-EC7E-4339-BCD9-C7C967A30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CA432F6-6FB0-4C83-8246-D0BC33225F04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AutoShape 2">
            <a:extLst>
              <a:ext uri="{FF2B5EF4-FFF2-40B4-BE49-F238E27FC236}">
                <a16:creationId xmlns:a16="http://schemas.microsoft.com/office/drawing/2014/main" id="{C8CEF5C0-83E9-453F-9744-A802F3776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Παράδειγμα</a:t>
            </a:r>
            <a:r>
              <a:rPr lang="en-US" altLang="en-US"/>
              <a:t>: 2-way Muxed SRAM</a:t>
            </a:r>
          </a:p>
        </p:txBody>
      </p:sp>
      <p:graphicFrame>
        <p:nvGraphicFramePr>
          <p:cNvPr id="2514947" name="Object 3">
            <a:extLst>
              <a:ext uri="{FF2B5EF4-FFF2-40B4-BE49-F238E27FC236}">
                <a16:creationId xmlns:a16="http://schemas.microsoft.com/office/drawing/2014/main" id="{62D25944-6FD3-4B91-B619-321F2288145E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059113" y="620713"/>
          <a:ext cx="3313112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842260" imgH="2650236" progId="Visio.Drawing.6">
                  <p:embed/>
                </p:oleObj>
              </mc:Choice>
              <mc:Fallback>
                <p:oleObj name="VISIO" r:id="rId3" imgW="2842260" imgH="2650236" progId="Visio.Drawing.6">
                  <p:embed/>
                  <p:pic>
                    <p:nvPicPr>
                      <p:cNvPr id="2514947" name="Object 3">
                        <a:extLst>
                          <a:ext uri="{FF2B5EF4-FFF2-40B4-BE49-F238E27FC236}">
                            <a16:creationId xmlns:a16="http://schemas.microsoft.com/office/drawing/2014/main" id="{62D25944-6FD3-4B91-B619-321F228814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620713"/>
                        <a:ext cx="3313112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4949" name="Rectangle 5">
            <a:extLst>
              <a:ext uri="{FF2B5EF4-FFF2-40B4-BE49-F238E27FC236}">
                <a16:creationId xmlns:a16="http://schemas.microsoft.com/office/drawing/2014/main" id="{9380C10B-A4A9-4096-B325-2C5A2740282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076700"/>
            <a:ext cx="8280400" cy="2160588"/>
          </a:xfrm>
        </p:spPr>
        <p:txBody>
          <a:bodyPr/>
          <a:lstStyle/>
          <a:p>
            <a:pPr marL="0" indent="180975" eaLnBrk="1" hangingPunct="1"/>
            <a:r>
              <a:rPr lang="el-GR" altLang="en-US" sz="1800"/>
              <a:t>Αμφίδρομη πολύπλεξη με ανίχνευση ισχυρού σήματος και nMOS τρανζίστορ </a:t>
            </a:r>
          </a:p>
          <a:p>
            <a:pPr marL="0" indent="180975" eaLnBrk="1" hangingPunct="1"/>
            <a:endParaRPr lang="el-GR" altLang="en-US" sz="1200"/>
          </a:p>
          <a:p>
            <a:pPr marL="0" indent="180975" eaLnBrk="1" hangingPunct="1"/>
            <a:r>
              <a:rPr lang="el-GR" altLang="en-US" sz="1800"/>
              <a:t>Η έξοδος του πολυπλέκτη προφορτίζεται υψηλά</a:t>
            </a:r>
          </a:p>
          <a:p>
            <a:pPr marL="0" indent="180975" eaLnBrk="1" hangingPunct="1"/>
            <a:endParaRPr lang="el-GR" altLang="en-US" sz="1200"/>
          </a:p>
          <a:p>
            <a:pPr marL="0" indent="180975" eaLnBrk="1" hangingPunct="1"/>
            <a:r>
              <a:rPr lang="el-GR" altLang="en-US" sz="1800"/>
              <a:t>Οι οδηγοί εγγραφής όσο και ο αντιστροφέας αίσθησης ανάγνωσης συνδέονται στις εξόδους του πολυπλέκτη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149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4947" grpId="0" build="p"/>
      <p:bldP spid="251494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5E07BEF2-772E-48B3-8256-258CC34120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VLSI – </a:t>
            </a:r>
            <a:r>
              <a:rPr lang="el-GR" altLang="en-US" sz="1600">
                <a:latin typeface="Arial" panose="020B0604020202020204" pitchFamily="34" charset="0"/>
              </a:rPr>
              <a:t>Ι</a:t>
            </a:r>
            <a:r>
              <a:rPr lang="en-US" altLang="en-US" sz="1600">
                <a:latin typeface="Arial" panose="020B0604020202020204" pitchFamily="34" charset="0"/>
              </a:rPr>
              <a:t>I	</a:t>
            </a:r>
            <a:r>
              <a:rPr lang="el-GR" altLang="en-US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9E4950AE-A131-4086-8C6C-33CFA85D52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230A684-98BE-4BFC-B4EC-6FAFDA30FA10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AutoShape 2">
            <a:extLst>
              <a:ext uri="{FF2B5EF4-FFF2-40B4-BE49-F238E27FC236}">
                <a16:creationId xmlns:a16="http://schemas.microsoft.com/office/drawing/2014/main" id="{3BC6C458-D049-47A0-9953-613091347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Μνήμες </a:t>
            </a:r>
            <a:r>
              <a:rPr lang="en-US" altLang="en-US"/>
              <a:t>SRAM –</a:t>
            </a:r>
            <a:r>
              <a:rPr lang="el-GR" altLang="en-US"/>
              <a:t> Περίγραμμα</a:t>
            </a:r>
            <a:endParaRPr lang="en-US" altLang="en-US"/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40C4C636-3B8F-4029-95AF-B0605AF10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n-US" altLang="en-US"/>
              <a:t>SRAM Architecture</a:t>
            </a:r>
          </a:p>
          <a:p>
            <a:pPr lvl="1" eaLnBrk="1" hangingPunct="1"/>
            <a:r>
              <a:rPr lang="en-US" altLang="en-US"/>
              <a:t>SRAM Cell</a:t>
            </a:r>
          </a:p>
          <a:p>
            <a:pPr lvl="1" eaLnBrk="1" hangingPunct="1"/>
            <a:r>
              <a:rPr lang="en-US" altLang="en-US"/>
              <a:t>Decoders</a:t>
            </a:r>
          </a:p>
          <a:p>
            <a:pPr lvl="1" eaLnBrk="1" hangingPunct="1"/>
            <a:r>
              <a:rPr lang="en-US" altLang="en-US"/>
              <a:t>Column Circuitry</a:t>
            </a:r>
          </a:p>
          <a:p>
            <a:pPr lvl="1" eaLnBrk="1" hangingPunct="1"/>
            <a:r>
              <a:rPr lang="en-US" altLang="en-US">
                <a:solidFill>
                  <a:srgbClr val="800000"/>
                </a:solidFill>
              </a:rPr>
              <a:t>Multiple Ports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Κάψουλες">
  <a:themeElements>
    <a:clrScheme name="Κάψουλες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Κάψουλε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80975" algn="just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None/>
          <a:tabLst/>
          <a:defRPr kumimoji="0" lang="el-GR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80975" algn="just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None/>
          <a:tabLst/>
          <a:defRPr kumimoji="0" lang="el-GR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Κάψουλες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</TotalTime>
  <Words>1646</Words>
  <Application>Microsoft Office PowerPoint</Application>
  <PresentationFormat>On-screen Show (4:3)</PresentationFormat>
  <Paragraphs>305</Paragraphs>
  <Slides>29</Slides>
  <Notes>9</Notes>
  <HiddenSlides>5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Times New Roman</vt:lpstr>
      <vt:lpstr>Wingdings</vt:lpstr>
      <vt:lpstr>Κάψουλες</vt:lpstr>
      <vt:lpstr>VISIO</vt:lpstr>
      <vt:lpstr>Εξίσωση</vt:lpstr>
      <vt:lpstr>Visio</vt:lpstr>
      <vt:lpstr>PowerPoint Presentation</vt:lpstr>
      <vt:lpstr>PowerPoint Presentation</vt:lpstr>
      <vt:lpstr>Δομή Πίνακα – Folded Array Architecture</vt:lpstr>
      <vt:lpstr>Πολύπλεξη στηλών (Column Multiplexing)</vt:lpstr>
      <vt:lpstr>Πολυπλέκτης στήλης - δομή δένδρου (1/2)</vt:lpstr>
      <vt:lpstr>Πολυπλέκτης στήλης - δομή δένδρου (2/2)</vt:lpstr>
      <vt:lpstr>Single Pass - Gate Mux</vt:lpstr>
      <vt:lpstr>Παράδειγμα: 2-way Muxed SRAM</vt:lpstr>
      <vt:lpstr>Μνήμες SRAM – Περίγραμμα</vt:lpstr>
      <vt:lpstr>Πολλαπλές θύρες (Multiple Ports)</vt:lpstr>
      <vt:lpstr>8Τ – κύτταρο (1/2) </vt:lpstr>
      <vt:lpstr>8Τ – κύτταρο (2/2) </vt:lpstr>
      <vt:lpstr>6Τ – κύτταρο (1/2)</vt:lpstr>
      <vt:lpstr>6Τ – κύτταρο (2/2)</vt:lpstr>
      <vt:lpstr>Κύτταρο καταχωρητή – single ended write port</vt:lpstr>
      <vt:lpstr>Κύτταρο καταχωρητή πολλαπλών θυρών</vt:lpstr>
      <vt:lpstr>Κύτταρο καταχωρητή – single ended write port</vt:lpstr>
      <vt:lpstr>Μεγάλες SRAMs</vt:lpstr>
      <vt:lpstr>Μεγάλες SRAMs</vt:lpstr>
      <vt:lpstr>DRAMs – Γενική Επισκόπηση</vt:lpstr>
      <vt:lpstr>3Τ DRAM cell – Εγγραφή</vt:lpstr>
      <vt:lpstr>3Τ DRAM cell – Ανάγνωση</vt:lpstr>
      <vt:lpstr>3Τ DRAM cell – Ανανέωση</vt:lpstr>
      <vt:lpstr>3Τ DRAM cell</vt:lpstr>
      <vt:lpstr>1Τ DRAM – Εγγραφή </vt:lpstr>
      <vt:lpstr>1Τ DRAM – Ανάγνωση</vt:lpstr>
      <vt:lpstr>Πυκνωτής μνήμης DRAM</vt:lpstr>
      <vt:lpstr>Πυκνωτής μνήμης DRAM</vt:lpstr>
      <vt:lpstr>1Τ DRAM – Σύνοψη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Theodor</dc:creator>
  <cp:lastModifiedBy>George Theodoridis</cp:lastModifiedBy>
  <cp:revision>532</cp:revision>
  <dcterms:created xsi:type="dcterms:W3CDTF">2004-09-10T10:14:16Z</dcterms:created>
  <dcterms:modified xsi:type="dcterms:W3CDTF">2026-05-12T11:52:18Z</dcterms:modified>
</cp:coreProperties>
</file>