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44"/>
  </p:notesMasterIdLst>
  <p:handoutMasterIdLst>
    <p:handoutMasterId r:id="rId45"/>
  </p:handoutMasterIdLst>
  <p:sldIdLst>
    <p:sldId id="287" r:id="rId2"/>
    <p:sldId id="322" r:id="rId3"/>
    <p:sldId id="443" r:id="rId4"/>
    <p:sldId id="442" r:id="rId5"/>
    <p:sldId id="434" r:id="rId6"/>
    <p:sldId id="435" r:id="rId7"/>
    <p:sldId id="441" r:id="rId8"/>
    <p:sldId id="436" r:id="rId9"/>
    <p:sldId id="495" r:id="rId10"/>
    <p:sldId id="449" r:id="rId11"/>
    <p:sldId id="450" r:id="rId12"/>
    <p:sldId id="446" r:id="rId13"/>
    <p:sldId id="486" r:id="rId14"/>
    <p:sldId id="451" r:id="rId15"/>
    <p:sldId id="452" r:id="rId16"/>
    <p:sldId id="454" r:id="rId17"/>
    <p:sldId id="496" r:id="rId18"/>
    <p:sldId id="401" r:id="rId19"/>
    <p:sldId id="455" r:id="rId20"/>
    <p:sldId id="403" r:id="rId21"/>
    <p:sldId id="457" r:id="rId22"/>
    <p:sldId id="458" r:id="rId23"/>
    <p:sldId id="459" r:id="rId24"/>
    <p:sldId id="466" r:id="rId25"/>
    <p:sldId id="460" r:id="rId26"/>
    <p:sldId id="463" r:id="rId27"/>
    <p:sldId id="465" r:id="rId28"/>
    <p:sldId id="464" r:id="rId29"/>
    <p:sldId id="467" r:id="rId30"/>
    <p:sldId id="412" r:id="rId31"/>
    <p:sldId id="469" r:id="rId32"/>
    <p:sldId id="470" r:id="rId33"/>
    <p:sldId id="471" r:id="rId34"/>
    <p:sldId id="414" r:id="rId35"/>
    <p:sldId id="472" r:id="rId36"/>
    <p:sldId id="493" r:id="rId37"/>
    <p:sldId id="473" r:id="rId38"/>
    <p:sldId id="481" r:id="rId39"/>
    <p:sldId id="474" r:id="rId40"/>
    <p:sldId id="483" r:id="rId41"/>
    <p:sldId id="475" r:id="rId42"/>
    <p:sldId id="476" r:id="rId43"/>
  </p:sldIdLst>
  <p:sldSz cx="9144000" cy="6858000" type="screen4x3"/>
  <p:notesSz cx="7099300" cy="10234613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000066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  <a:srgbClr val="800000"/>
    <a:srgbClr val="A50021"/>
    <a:srgbClr val="FF9900"/>
    <a:srgbClr val="006600"/>
    <a:srgbClr val="FF3300"/>
    <a:srgbClr val="000000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714CD5-E8A9-4BED-95F3-7772F9520B01}" v="149" dt="2026-05-12T11:50:02.354"/>
    <p1510:client id="{F1FFB1FE-687F-4A0D-9BDF-BB358D142371}" v="96" dt="2026-05-11T20:08:42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089" autoAdjust="0"/>
  </p:normalViewPr>
  <p:slideViewPr>
    <p:cSldViewPr>
      <p:cViewPr varScale="1">
        <p:scale>
          <a:sx n="129" d="100"/>
          <a:sy n="129" d="100"/>
        </p:scale>
        <p:origin x="41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610" y="-84"/>
      </p:cViewPr>
      <p:guideLst>
        <p:guide orient="horz" pos="3223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CD23E08A-42C4-45F7-988E-D9525A669BDF}"/>
    <pc:docChg chg="delSld modSld">
      <pc:chgData name="Theodoridis Georgios" userId="fc10acf4-7f06-4378-8de5-e69c7f3a77f8" providerId="ADAL" clId="{CD23E08A-42C4-45F7-988E-D9525A669BDF}" dt="2026-05-12T11:50:41.131" v="163" actId="47"/>
      <pc:docMkLst>
        <pc:docMk/>
      </pc:docMkLst>
      <pc:sldChg chg="modSp del mod">
        <pc:chgData name="Theodoridis Georgios" userId="fc10acf4-7f06-4378-8de5-e69c7f3a77f8" providerId="ADAL" clId="{CD23E08A-42C4-45F7-988E-D9525A669BDF}" dt="2026-05-12T11:46:22.785" v="119" actId="47"/>
        <pc:sldMkLst>
          <pc:docMk/>
          <pc:sldMk cId="0" sldId="396"/>
        </pc:sldMkLst>
        <pc:spChg chg="mod">
          <ac:chgData name="Theodoridis Georgios" userId="fc10acf4-7f06-4378-8de5-e69c7f3a77f8" providerId="ADAL" clId="{CD23E08A-42C4-45F7-988E-D9525A669BDF}" dt="2026-05-12T11:46:12.331" v="118" actId="207"/>
          <ac:spMkLst>
            <pc:docMk/>
            <pc:sldMk cId="0" sldId="396"/>
            <ac:spMk id="25604" creationId="{B64D404C-688E-4B28-B108-C0608E05C533}"/>
          </ac:spMkLst>
        </pc:spChg>
      </pc:sldChg>
      <pc:sldChg chg="modSp">
        <pc:chgData name="Theodoridis Georgios" userId="fc10acf4-7f06-4378-8de5-e69c7f3a77f8" providerId="ADAL" clId="{CD23E08A-42C4-45F7-988E-D9525A669BDF}" dt="2026-05-12T11:50:02.354" v="161" actId="207"/>
        <pc:sldMkLst>
          <pc:docMk/>
          <pc:sldMk cId="0" sldId="401"/>
        </pc:sldMkLst>
        <pc:spChg chg="mod">
          <ac:chgData name="Theodoridis Georgios" userId="fc10acf4-7f06-4378-8de5-e69c7f3a77f8" providerId="ADAL" clId="{CD23E08A-42C4-45F7-988E-D9525A669BDF}" dt="2026-05-12T11:50:02.354" v="161" actId="207"/>
          <ac:spMkLst>
            <pc:docMk/>
            <pc:sldMk cId="0" sldId="401"/>
            <ac:spMk id="2473987" creationId="{2FCD5AFA-552C-43A1-AE3B-3993CCF52235}"/>
          </ac:spMkLst>
        </pc:spChg>
      </pc:sldChg>
      <pc:sldChg chg="modSp mod">
        <pc:chgData name="Theodoridis Georgios" userId="fc10acf4-7f06-4378-8de5-e69c7f3a77f8" providerId="ADAL" clId="{CD23E08A-42C4-45F7-988E-D9525A669BDF}" dt="2026-05-12T11:38:29.737" v="31" actId="179"/>
        <pc:sldMkLst>
          <pc:docMk/>
          <pc:sldMk cId="0" sldId="434"/>
        </pc:sldMkLst>
        <pc:spChg chg="mod">
          <ac:chgData name="Theodoridis Georgios" userId="fc10acf4-7f06-4378-8de5-e69c7f3a77f8" providerId="ADAL" clId="{CD23E08A-42C4-45F7-988E-D9525A669BDF}" dt="2026-05-12T11:37:40.699" v="20" actId="207"/>
          <ac:spMkLst>
            <pc:docMk/>
            <pc:sldMk cId="0" sldId="434"/>
            <ac:spMk id="11268" creationId="{0A9DC649-1B03-43F4-82B3-264ED7D072F8}"/>
          </ac:spMkLst>
        </pc:spChg>
        <pc:spChg chg="mod">
          <ac:chgData name="Theodoridis Georgios" userId="fc10acf4-7f06-4378-8de5-e69c7f3a77f8" providerId="ADAL" clId="{CD23E08A-42C4-45F7-988E-D9525A669BDF}" dt="2026-05-12T11:38:29.737" v="31" actId="179"/>
          <ac:spMkLst>
            <pc:docMk/>
            <pc:sldMk cId="0" sldId="434"/>
            <ac:spMk id="11270" creationId="{1B11C45D-A1DB-4837-9894-F7BEF83BAECA}"/>
          </ac:spMkLst>
        </pc:spChg>
      </pc:sldChg>
      <pc:sldChg chg="modSp mod">
        <pc:chgData name="Theodoridis Georgios" userId="fc10acf4-7f06-4378-8de5-e69c7f3a77f8" providerId="ADAL" clId="{CD23E08A-42C4-45F7-988E-D9525A669BDF}" dt="2026-05-12T11:39:51.360" v="47" actId="207"/>
        <pc:sldMkLst>
          <pc:docMk/>
          <pc:sldMk cId="0" sldId="435"/>
        </pc:sldMkLst>
        <pc:spChg chg="mod">
          <ac:chgData name="Theodoridis Georgios" userId="fc10acf4-7f06-4378-8de5-e69c7f3a77f8" providerId="ADAL" clId="{CD23E08A-42C4-45F7-988E-D9525A669BDF}" dt="2026-05-12T11:39:51.360" v="47" actId="207"/>
          <ac:spMkLst>
            <pc:docMk/>
            <pc:sldMk cId="0" sldId="435"/>
            <ac:spMk id="12292" creationId="{D2A779A8-3451-4ED0-AF5F-E64FE0231816}"/>
          </ac:spMkLst>
        </pc:spChg>
        <pc:spChg chg="mod">
          <ac:chgData name="Theodoridis Georgios" userId="fc10acf4-7f06-4378-8de5-e69c7f3a77f8" providerId="ADAL" clId="{CD23E08A-42C4-45F7-988E-D9525A669BDF}" dt="2026-05-12T11:39:48.891" v="46" actId="207"/>
          <ac:spMkLst>
            <pc:docMk/>
            <pc:sldMk cId="0" sldId="435"/>
            <ac:spMk id="12294" creationId="{6820ED1B-9F15-4088-AB36-61C571B88833}"/>
          </ac:spMkLst>
        </pc:spChg>
      </pc:sldChg>
      <pc:sldChg chg="modSp mod">
        <pc:chgData name="Theodoridis Georgios" userId="fc10acf4-7f06-4378-8de5-e69c7f3a77f8" providerId="ADAL" clId="{CD23E08A-42C4-45F7-988E-D9525A669BDF}" dt="2026-05-12T11:42:39.968" v="80" actId="207"/>
        <pc:sldMkLst>
          <pc:docMk/>
          <pc:sldMk cId="0" sldId="436"/>
        </pc:sldMkLst>
        <pc:spChg chg="mod">
          <ac:chgData name="Theodoridis Georgios" userId="fc10acf4-7f06-4378-8de5-e69c7f3a77f8" providerId="ADAL" clId="{CD23E08A-42C4-45F7-988E-D9525A669BDF}" dt="2026-05-12T11:42:28.045" v="76" actId="207"/>
          <ac:spMkLst>
            <pc:docMk/>
            <pc:sldMk cId="0" sldId="436"/>
            <ac:spMk id="14340" creationId="{3087B9B4-22C7-4C76-B659-D509343C0F01}"/>
          </ac:spMkLst>
        </pc:spChg>
        <pc:spChg chg="mod">
          <ac:chgData name="Theodoridis Georgios" userId="fc10acf4-7f06-4378-8de5-e69c7f3a77f8" providerId="ADAL" clId="{CD23E08A-42C4-45F7-988E-D9525A669BDF}" dt="2026-05-12T11:42:39.968" v="80" actId="207"/>
          <ac:spMkLst>
            <pc:docMk/>
            <pc:sldMk cId="0" sldId="436"/>
            <ac:spMk id="14341" creationId="{0682C8F5-70AC-4141-BB62-BF17193A793F}"/>
          </ac:spMkLst>
        </pc:spChg>
      </pc:sldChg>
      <pc:sldChg chg="modSp mod">
        <pc:chgData name="Theodoridis Georgios" userId="fc10acf4-7f06-4378-8de5-e69c7f3a77f8" providerId="ADAL" clId="{CD23E08A-42C4-45F7-988E-D9525A669BDF}" dt="2026-05-12T11:41:18.922" v="61" actId="207"/>
        <pc:sldMkLst>
          <pc:docMk/>
          <pc:sldMk cId="0" sldId="441"/>
        </pc:sldMkLst>
        <pc:spChg chg="mod">
          <ac:chgData name="Theodoridis Georgios" userId="fc10acf4-7f06-4378-8de5-e69c7f3a77f8" providerId="ADAL" clId="{CD23E08A-42C4-45F7-988E-D9525A669BDF}" dt="2026-05-12T11:40:13.927" v="49" actId="207"/>
          <ac:spMkLst>
            <pc:docMk/>
            <pc:sldMk cId="0" sldId="441"/>
            <ac:spMk id="13316" creationId="{2289C87B-9362-4682-A8A4-08AC03C0F07C}"/>
          </ac:spMkLst>
        </pc:spChg>
        <pc:spChg chg="mod">
          <ac:chgData name="Theodoridis Georgios" userId="fc10acf4-7f06-4378-8de5-e69c7f3a77f8" providerId="ADAL" clId="{CD23E08A-42C4-45F7-988E-D9525A669BDF}" dt="2026-05-12T11:41:18.922" v="61" actId="207"/>
          <ac:spMkLst>
            <pc:docMk/>
            <pc:sldMk cId="0" sldId="441"/>
            <ac:spMk id="13318" creationId="{219D4C95-E397-431A-817F-651BA939B748}"/>
          </ac:spMkLst>
        </pc:spChg>
      </pc:sldChg>
      <pc:sldChg chg="modSp mod">
        <pc:chgData name="Theodoridis Georgios" userId="fc10acf4-7f06-4378-8de5-e69c7f3a77f8" providerId="ADAL" clId="{CD23E08A-42C4-45F7-988E-D9525A669BDF}" dt="2026-05-12T11:40:07.452" v="48" actId="207"/>
        <pc:sldMkLst>
          <pc:docMk/>
          <pc:sldMk cId="0" sldId="442"/>
        </pc:sldMkLst>
        <pc:spChg chg="mod">
          <ac:chgData name="Theodoridis Georgios" userId="fc10acf4-7f06-4378-8de5-e69c7f3a77f8" providerId="ADAL" clId="{CD23E08A-42C4-45F7-988E-D9525A669BDF}" dt="2026-05-12T11:40:07.452" v="48" actId="207"/>
          <ac:spMkLst>
            <pc:docMk/>
            <pc:sldMk cId="0" sldId="442"/>
            <ac:spMk id="10244" creationId="{AD9A8413-292D-4A9F-A498-487BE1E4F943}"/>
          </ac:spMkLst>
        </pc:spChg>
        <pc:spChg chg="mod">
          <ac:chgData name="Theodoridis Georgios" userId="fc10acf4-7f06-4378-8de5-e69c7f3a77f8" providerId="ADAL" clId="{CD23E08A-42C4-45F7-988E-D9525A669BDF}" dt="2026-05-12T11:37:07.851" v="14" actId="207"/>
          <ac:spMkLst>
            <pc:docMk/>
            <pc:sldMk cId="0" sldId="442"/>
            <ac:spMk id="2551812" creationId="{29E6CFF5-9DAB-4492-863F-E5A015D50818}"/>
          </ac:spMkLst>
        </pc:spChg>
      </pc:sldChg>
      <pc:sldChg chg="modSp mod">
        <pc:chgData name="Theodoridis Georgios" userId="fc10acf4-7f06-4378-8de5-e69c7f3a77f8" providerId="ADAL" clId="{CD23E08A-42C4-45F7-988E-D9525A669BDF}" dt="2026-05-12T11:45:21.824" v="108" actId="207"/>
        <pc:sldMkLst>
          <pc:docMk/>
          <pc:sldMk cId="0" sldId="446"/>
        </pc:sldMkLst>
        <pc:spChg chg="mod">
          <ac:chgData name="Theodoridis Georgios" userId="fc10acf4-7f06-4378-8de5-e69c7f3a77f8" providerId="ADAL" clId="{CD23E08A-42C4-45F7-988E-D9525A669BDF}" dt="2026-05-12T11:45:21.824" v="108" actId="207"/>
          <ac:spMkLst>
            <pc:docMk/>
            <pc:sldMk cId="0" sldId="446"/>
            <ac:spMk id="21508" creationId="{C62DE5F9-8D4C-4DED-AB68-2627F34BFF59}"/>
          </ac:spMkLst>
        </pc:spChg>
        <pc:spChg chg="mod">
          <ac:chgData name="Theodoridis Georgios" userId="fc10acf4-7f06-4378-8de5-e69c7f3a77f8" providerId="ADAL" clId="{CD23E08A-42C4-45F7-988E-D9525A669BDF}" dt="2026-05-12T11:44:43.516" v="104" actId="207"/>
          <ac:spMkLst>
            <pc:docMk/>
            <pc:sldMk cId="0" sldId="446"/>
            <ac:spMk id="2560003" creationId="{AFB41473-A584-4106-88F6-ED4DFB85D1C5}"/>
          </ac:spMkLst>
        </pc:spChg>
      </pc:sldChg>
      <pc:sldChg chg="modSp mod">
        <pc:chgData name="Theodoridis Georgios" userId="fc10acf4-7f06-4378-8de5-e69c7f3a77f8" providerId="ADAL" clId="{CD23E08A-42C4-45F7-988E-D9525A669BDF}" dt="2026-05-12T11:45:11.210" v="106" actId="207"/>
        <pc:sldMkLst>
          <pc:docMk/>
          <pc:sldMk cId="0" sldId="449"/>
        </pc:sldMkLst>
        <pc:spChg chg="mod">
          <ac:chgData name="Theodoridis Georgios" userId="fc10acf4-7f06-4378-8de5-e69c7f3a77f8" providerId="ADAL" clId="{CD23E08A-42C4-45F7-988E-D9525A669BDF}" dt="2026-05-12T11:45:11.210" v="106" actId="207"/>
          <ac:spMkLst>
            <pc:docMk/>
            <pc:sldMk cId="0" sldId="449"/>
            <ac:spMk id="15364" creationId="{7CB54C25-FC3E-443A-9D0B-B5F16C57ABAA}"/>
          </ac:spMkLst>
        </pc:spChg>
        <pc:spChg chg="mod">
          <ac:chgData name="Theodoridis Georgios" userId="fc10acf4-7f06-4378-8de5-e69c7f3a77f8" providerId="ADAL" clId="{CD23E08A-42C4-45F7-988E-D9525A669BDF}" dt="2026-05-12T11:43:44.555" v="91" actId="207"/>
          <ac:spMkLst>
            <pc:docMk/>
            <pc:sldMk cId="0" sldId="449"/>
            <ac:spMk id="2567171" creationId="{75CF696C-0D41-4DD1-BD1F-94B897C5469D}"/>
          </ac:spMkLst>
        </pc:spChg>
      </pc:sldChg>
      <pc:sldChg chg="modSp mod">
        <pc:chgData name="Theodoridis Georgios" userId="fc10acf4-7f06-4378-8de5-e69c7f3a77f8" providerId="ADAL" clId="{CD23E08A-42C4-45F7-988E-D9525A669BDF}" dt="2026-05-12T11:45:16.604" v="107" actId="207"/>
        <pc:sldMkLst>
          <pc:docMk/>
          <pc:sldMk cId="0" sldId="450"/>
        </pc:sldMkLst>
        <pc:spChg chg="mod">
          <ac:chgData name="Theodoridis Georgios" userId="fc10acf4-7f06-4378-8de5-e69c7f3a77f8" providerId="ADAL" clId="{CD23E08A-42C4-45F7-988E-D9525A669BDF}" dt="2026-05-12T11:45:16.604" v="107" actId="207"/>
          <ac:spMkLst>
            <pc:docMk/>
            <pc:sldMk cId="0" sldId="450"/>
            <ac:spMk id="17412" creationId="{341DF9D7-EDF8-41E7-BADF-60D922B7BD85}"/>
          </ac:spMkLst>
        </pc:spChg>
        <pc:spChg chg="mod">
          <ac:chgData name="Theodoridis Georgios" userId="fc10acf4-7f06-4378-8de5-e69c7f3a77f8" providerId="ADAL" clId="{CD23E08A-42C4-45F7-988E-D9525A669BDF}" dt="2026-05-12T11:44:01.917" v="94" actId="207"/>
          <ac:spMkLst>
            <pc:docMk/>
            <pc:sldMk cId="0" sldId="450"/>
            <ac:spMk id="2569219" creationId="{A9785AD9-5038-48B3-9B09-50F8B45E6A49}"/>
          </ac:spMkLst>
        </pc:spChg>
        <pc:picChg chg="mod">
          <ac:chgData name="Theodoridis Georgios" userId="fc10acf4-7f06-4378-8de5-e69c7f3a77f8" providerId="ADAL" clId="{CD23E08A-42C4-45F7-988E-D9525A669BDF}" dt="2026-05-12T11:44:07.017" v="95" actId="1076"/>
          <ac:picMkLst>
            <pc:docMk/>
            <pc:sldMk cId="0" sldId="450"/>
            <ac:picMk id="2569220" creationId="{8DCD1A08-123E-4531-95E1-EDFF8A7E8912}"/>
          </ac:picMkLst>
        </pc:picChg>
      </pc:sldChg>
      <pc:sldChg chg="modSp mod">
        <pc:chgData name="Theodoridis Georgios" userId="fc10acf4-7f06-4378-8de5-e69c7f3a77f8" providerId="ADAL" clId="{CD23E08A-42C4-45F7-988E-D9525A669BDF}" dt="2026-05-12T11:46:06.314" v="117" actId="207"/>
        <pc:sldMkLst>
          <pc:docMk/>
          <pc:sldMk cId="0" sldId="451"/>
        </pc:sldMkLst>
        <pc:spChg chg="mod">
          <ac:chgData name="Theodoridis Georgios" userId="fc10acf4-7f06-4378-8de5-e69c7f3a77f8" providerId="ADAL" clId="{CD23E08A-42C4-45F7-988E-D9525A669BDF}" dt="2026-05-12T11:46:06.314" v="117" actId="207"/>
          <ac:spMkLst>
            <pc:docMk/>
            <pc:sldMk cId="0" sldId="451"/>
            <ac:spMk id="24580" creationId="{374AFB9C-DE52-400E-B64A-3023B0C59A78}"/>
          </ac:spMkLst>
        </pc:spChg>
        <pc:spChg chg="mod">
          <ac:chgData name="Theodoridis Georgios" userId="fc10acf4-7f06-4378-8de5-e69c7f3a77f8" providerId="ADAL" clId="{CD23E08A-42C4-45F7-988E-D9525A669BDF}" dt="2026-05-12T11:46:02.861" v="116" actId="207"/>
          <ac:spMkLst>
            <pc:docMk/>
            <pc:sldMk cId="0" sldId="451"/>
            <ac:spMk id="2571267" creationId="{ED1B2579-8511-4FCD-A596-1F53EBECFFB1}"/>
          </ac:spMkLst>
        </pc:spChg>
      </pc:sldChg>
      <pc:sldChg chg="modSp mod">
        <pc:chgData name="Theodoridis Georgios" userId="fc10acf4-7f06-4378-8de5-e69c7f3a77f8" providerId="ADAL" clId="{CD23E08A-42C4-45F7-988E-D9525A669BDF}" dt="2026-05-12T11:47:37.622" v="137" actId="207"/>
        <pc:sldMkLst>
          <pc:docMk/>
          <pc:sldMk cId="0" sldId="452"/>
        </pc:sldMkLst>
        <pc:spChg chg="mod">
          <ac:chgData name="Theodoridis Georgios" userId="fc10acf4-7f06-4378-8de5-e69c7f3a77f8" providerId="ADAL" clId="{CD23E08A-42C4-45F7-988E-D9525A669BDF}" dt="2026-05-12T11:47:37.622" v="137" actId="207"/>
          <ac:spMkLst>
            <pc:docMk/>
            <pc:sldMk cId="0" sldId="452"/>
            <ac:spMk id="27652" creationId="{664A7DC1-D8A6-4A4A-8841-37DAC225DD52}"/>
          </ac:spMkLst>
        </pc:spChg>
        <pc:spChg chg="mod">
          <ac:chgData name="Theodoridis Georgios" userId="fc10acf4-7f06-4378-8de5-e69c7f3a77f8" providerId="ADAL" clId="{CD23E08A-42C4-45F7-988E-D9525A669BDF}" dt="2026-05-12T11:47:06.431" v="130" actId="207"/>
          <ac:spMkLst>
            <pc:docMk/>
            <pc:sldMk cId="0" sldId="452"/>
            <ac:spMk id="2589699" creationId="{56049878-4CF8-48BC-AFA3-C7E96567848D}"/>
          </ac:spMkLst>
        </pc:spChg>
      </pc:sldChg>
      <pc:sldChg chg="modSp mod">
        <pc:chgData name="Theodoridis Georgios" userId="fc10acf4-7f06-4378-8de5-e69c7f3a77f8" providerId="ADAL" clId="{CD23E08A-42C4-45F7-988E-D9525A669BDF}" dt="2026-05-12T11:48:40.106" v="142"/>
        <pc:sldMkLst>
          <pc:docMk/>
          <pc:sldMk cId="0" sldId="454"/>
        </pc:sldMkLst>
        <pc:spChg chg="mod">
          <ac:chgData name="Theodoridis Georgios" userId="fc10acf4-7f06-4378-8de5-e69c7f3a77f8" providerId="ADAL" clId="{CD23E08A-42C4-45F7-988E-D9525A669BDF}" dt="2026-05-12T11:47:33.184" v="136" actId="207"/>
          <ac:spMkLst>
            <pc:docMk/>
            <pc:sldMk cId="0" sldId="454"/>
            <ac:spMk id="29700" creationId="{CF7E64FE-5B4B-4FAB-8DB6-6052A60957AD}"/>
          </ac:spMkLst>
        </pc:spChg>
        <pc:spChg chg="mod">
          <ac:chgData name="Theodoridis Georgios" userId="fc10acf4-7f06-4378-8de5-e69c7f3a77f8" providerId="ADAL" clId="{CD23E08A-42C4-45F7-988E-D9525A669BDF}" dt="2026-05-12T11:48:40.106" v="142"/>
          <ac:spMkLst>
            <pc:docMk/>
            <pc:sldMk cId="0" sldId="454"/>
            <ac:spMk id="2599939" creationId="{51D60F07-9E3D-4328-B887-71FD1EFE6849}"/>
          </ac:spMkLst>
        </pc:spChg>
        <pc:graphicFrameChg chg="mod">
          <ac:chgData name="Theodoridis Georgios" userId="fc10acf4-7f06-4378-8de5-e69c7f3a77f8" providerId="ADAL" clId="{CD23E08A-42C4-45F7-988E-D9525A669BDF}" dt="2026-05-12T11:48:25.210" v="140" actId="14100"/>
          <ac:graphicFrameMkLst>
            <pc:docMk/>
            <pc:sldMk cId="0" sldId="454"/>
            <ac:graphicFrameMk id="2599940" creationId="{18003D7D-C60C-41C2-B577-3D68A75690BD}"/>
          </ac:graphicFrameMkLst>
        </pc:graphicFrameChg>
      </pc:sldChg>
      <pc:sldChg chg="del">
        <pc:chgData name="Theodoridis Georgios" userId="fc10acf4-7f06-4378-8de5-e69c7f3a77f8" providerId="ADAL" clId="{CD23E08A-42C4-45F7-988E-D9525A669BDF}" dt="2026-05-12T11:50:41.131" v="163" actId="47"/>
        <pc:sldMkLst>
          <pc:docMk/>
          <pc:sldMk cId="0" sldId="461"/>
        </pc:sldMkLst>
      </pc:sldChg>
      <pc:sldChg chg="del">
        <pc:chgData name="Theodoridis Georgios" userId="fc10acf4-7f06-4378-8de5-e69c7f3a77f8" providerId="ADAL" clId="{CD23E08A-42C4-45F7-988E-D9525A669BDF}" dt="2026-05-12T11:50:41.131" v="163" actId="47"/>
        <pc:sldMkLst>
          <pc:docMk/>
          <pc:sldMk cId="0" sldId="462"/>
        </pc:sldMkLst>
      </pc:sldChg>
      <pc:sldChg chg="modSp mod">
        <pc:chgData name="Theodoridis Georgios" userId="fc10acf4-7f06-4378-8de5-e69c7f3a77f8" providerId="ADAL" clId="{CD23E08A-42C4-45F7-988E-D9525A669BDF}" dt="2026-05-12T11:45:47.640" v="113" actId="207"/>
        <pc:sldMkLst>
          <pc:docMk/>
          <pc:sldMk cId="0" sldId="486"/>
        </pc:sldMkLst>
        <pc:spChg chg="mod">
          <ac:chgData name="Theodoridis Georgios" userId="fc10acf4-7f06-4378-8de5-e69c7f3a77f8" providerId="ADAL" clId="{CD23E08A-42C4-45F7-988E-D9525A669BDF}" dt="2026-05-12T11:45:28.606" v="109" actId="207"/>
          <ac:spMkLst>
            <pc:docMk/>
            <pc:sldMk cId="0" sldId="486"/>
            <ac:spMk id="23556" creationId="{EDB88F8E-D801-4981-A137-2D89C5563EAA}"/>
          </ac:spMkLst>
        </pc:spChg>
        <pc:spChg chg="mod">
          <ac:chgData name="Theodoridis Georgios" userId="fc10acf4-7f06-4378-8de5-e69c7f3a77f8" providerId="ADAL" clId="{CD23E08A-42C4-45F7-988E-D9525A669BDF}" dt="2026-05-12T11:45:31.872" v="110" actId="207"/>
          <ac:spMkLst>
            <pc:docMk/>
            <pc:sldMk cId="0" sldId="486"/>
            <ac:spMk id="2672643" creationId="{14C3CCE2-1937-460E-AAF7-FEAC78E680D1}"/>
          </ac:spMkLst>
        </pc:spChg>
        <pc:spChg chg="mod">
          <ac:chgData name="Theodoridis Georgios" userId="fc10acf4-7f06-4378-8de5-e69c7f3a77f8" providerId="ADAL" clId="{CD23E08A-42C4-45F7-988E-D9525A669BDF}" dt="2026-05-12T11:45:41.858" v="112" actId="207"/>
          <ac:spMkLst>
            <pc:docMk/>
            <pc:sldMk cId="0" sldId="486"/>
            <ac:spMk id="2672644" creationId="{5E73D6DA-19F2-4608-BB7D-3EA95CCB8F6F}"/>
          </ac:spMkLst>
        </pc:spChg>
        <pc:spChg chg="mod">
          <ac:chgData name="Theodoridis Georgios" userId="fc10acf4-7f06-4378-8de5-e69c7f3a77f8" providerId="ADAL" clId="{CD23E08A-42C4-45F7-988E-D9525A669BDF}" dt="2026-05-12T11:45:47.640" v="113" actId="207"/>
          <ac:spMkLst>
            <pc:docMk/>
            <pc:sldMk cId="0" sldId="486"/>
            <ac:spMk id="2672645" creationId="{8EDD11DC-AA38-493D-B170-F30D39F25F3E}"/>
          </ac:spMkLst>
        </pc:spChg>
      </pc:sldChg>
      <pc:sldChg chg="del">
        <pc:chgData name="Theodoridis Georgios" userId="fc10acf4-7f06-4378-8de5-e69c7f3a77f8" providerId="ADAL" clId="{CD23E08A-42C4-45F7-988E-D9525A669BDF}" dt="2026-05-12T11:50:29.563" v="162" actId="47"/>
        <pc:sldMkLst>
          <pc:docMk/>
          <pc:sldMk cId="0" sldId="488"/>
        </pc:sldMkLst>
      </pc:sldChg>
      <pc:sldChg chg="del">
        <pc:chgData name="Theodoridis Georgios" userId="fc10acf4-7f06-4378-8de5-e69c7f3a77f8" providerId="ADAL" clId="{CD23E08A-42C4-45F7-988E-D9525A669BDF}" dt="2026-05-12T11:50:29.563" v="162" actId="47"/>
        <pc:sldMkLst>
          <pc:docMk/>
          <pc:sldMk cId="0" sldId="489"/>
        </pc:sldMkLst>
      </pc:sldChg>
      <pc:sldChg chg="del">
        <pc:chgData name="Theodoridis Georgios" userId="fc10acf4-7f06-4378-8de5-e69c7f3a77f8" providerId="ADAL" clId="{CD23E08A-42C4-45F7-988E-D9525A669BDF}" dt="2026-05-12T11:44:11.996" v="96" actId="47"/>
        <pc:sldMkLst>
          <pc:docMk/>
          <pc:sldMk cId="0" sldId="494"/>
        </pc:sldMkLst>
      </pc:sldChg>
      <pc:sldChg chg="modSp mod">
        <pc:chgData name="Theodoridis Georgios" userId="fc10acf4-7f06-4378-8de5-e69c7f3a77f8" providerId="ADAL" clId="{CD23E08A-42C4-45F7-988E-D9525A669BDF}" dt="2026-05-12T11:45:05.696" v="105" actId="207"/>
        <pc:sldMkLst>
          <pc:docMk/>
          <pc:sldMk cId="3011579831" sldId="495"/>
        </pc:sldMkLst>
        <pc:spChg chg="mod">
          <ac:chgData name="Theodoridis Georgios" userId="fc10acf4-7f06-4378-8de5-e69c7f3a77f8" providerId="ADAL" clId="{CD23E08A-42C4-45F7-988E-D9525A669BDF}" dt="2026-05-12T11:45:05.696" v="105" actId="207"/>
          <ac:spMkLst>
            <pc:docMk/>
            <pc:sldMk cId="3011579831" sldId="495"/>
            <ac:spMk id="19460" creationId="{59716B31-8999-4D1C-9911-9B96300EC41A}"/>
          </ac:spMkLst>
        </pc:spChg>
      </pc:sldChg>
    </pc:docChg>
  </pc:docChgLst>
  <pc:docChgLst>
    <pc:chgData name="Theodoridis Georgios" userId="fc10acf4-7f06-4378-8de5-e69c7f3a77f8" providerId="ADAL" clId="{8134ADD3-155F-4F82-8599-54490A2140B8}"/>
    <pc:docChg chg="custSel addSld modSld">
      <pc:chgData name="Theodoridis Georgios" userId="fc10acf4-7f06-4378-8de5-e69c7f3a77f8" providerId="ADAL" clId="{8134ADD3-155F-4F82-8599-54490A2140B8}" dt="2026-05-11T20:08:42.790" v="103" actId="113"/>
      <pc:docMkLst>
        <pc:docMk/>
      </pc:docMkLst>
      <pc:sldChg chg="modSp">
        <pc:chgData name="Theodoridis Georgios" userId="fc10acf4-7f06-4378-8de5-e69c7f3a77f8" providerId="ADAL" clId="{8134ADD3-155F-4F82-8599-54490A2140B8}" dt="2026-05-11T19:52:37.737" v="26" actId="20577"/>
        <pc:sldMkLst>
          <pc:docMk/>
          <pc:sldMk cId="0" sldId="446"/>
        </pc:sldMkLst>
        <pc:spChg chg="mod">
          <ac:chgData name="Theodoridis Georgios" userId="fc10acf4-7f06-4378-8de5-e69c7f3a77f8" providerId="ADAL" clId="{8134ADD3-155F-4F82-8599-54490A2140B8}" dt="2026-05-11T19:52:37.737" v="26" actId="20577"/>
          <ac:spMkLst>
            <pc:docMk/>
            <pc:sldMk cId="0" sldId="446"/>
            <ac:spMk id="2560003" creationId="{AFB41473-A584-4106-88F6-ED4DFB85D1C5}"/>
          </ac:spMkLst>
        </pc:spChg>
      </pc:sldChg>
      <pc:sldChg chg="modSp">
        <pc:chgData name="Theodoridis Georgios" userId="fc10acf4-7f06-4378-8de5-e69c7f3a77f8" providerId="ADAL" clId="{8134ADD3-155F-4F82-8599-54490A2140B8}" dt="2026-05-11T19:47:09.158" v="10" actId="20577"/>
        <pc:sldMkLst>
          <pc:docMk/>
          <pc:sldMk cId="0" sldId="449"/>
        </pc:sldMkLst>
        <pc:spChg chg="mod">
          <ac:chgData name="Theodoridis Georgios" userId="fc10acf4-7f06-4378-8de5-e69c7f3a77f8" providerId="ADAL" clId="{8134ADD3-155F-4F82-8599-54490A2140B8}" dt="2026-05-11T19:47:09.158" v="10" actId="20577"/>
          <ac:spMkLst>
            <pc:docMk/>
            <pc:sldMk cId="0" sldId="449"/>
            <ac:spMk id="2567171" creationId="{75CF696C-0D41-4DD1-BD1F-94B897C5469D}"/>
          </ac:spMkLst>
        </pc:spChg>
      </pc:sldChg>
      <pc:sldChg chg="modSp">
        <pc:chgData name="Theodoridis Georgios" userId="fc10acf4-7f06-4378-8de5-e69c7f3a77f8" providerId="ADAL" clId="{8134ADD3-155F-4F82-8599-54490A2140B8}" dt="2026-05-11T20:05:34.009" v="102"/>
        <pc:sldMkLst>
          <pc:docMk/>
          <pc:sldMk cId="0" sldId="460"/>
        </pc:sldMkLst>
        <pc:spChg chg="mod">
          <ac:chgData name="Theodoridis Georgios" userId="fc10acf4-7f06-4378-8de5-e69c7f3a77f8" providerId="ADAL" clId="{8134ADD3-155F-4F82-8599-54490A2140B8}" dt="2026-05-11T20:05:34.009" v="102"/>
          <ac:spMkLst>
            <pc:docMk/>
            <pc:sldMk cId="0" sldId="460"/>
            <ac:spMk id="2618371" creationId="{35465C35-B182-4D8A-92B8-C4E51A59991B}"/>
          </ac:spMkLst>
        </pc:spChg>
      </pc:sldChg>
      <pc:sldChg chg="modSp">
        <pc:chgData name="Theodoridis Georgios" userId="fc10acf4-7f06-4378-8de5-e69c7f3a77f8" providerId="ADAL" clId="{8134ADD3-155F-4F82-8599-54490A2140B8}" dt="2026-05-11T20:08:42.790" v="103" actId="113"/>
        <pc:sldMkLst>
          <pc:docMk/>
          <pc:sldMk cId="0" sldId="472"/>
        </pc:sldMkLst>
        <pc:spChg chg="mod">
          <ac:chgData name="Theodoridis Georgios" userId="fc10acf4-7f06-4378-8de5-e69c7f3a77f8" providerId="ADAL" clId="{8134ADD3-155F-4F82-8599-54490A2140B8}" dt="2026-05-11T20:08:42.790" v="103" actId="113"/>
          <ac:spMkLst>
            <pc:docMk/>
            <pc:sldMk cId="0" sldId="472"/>
            <ac:spMk id="68613" creationId="{78D90AC3-C34F-4742-A134-8E6EF5A61376}"/>
          </ac:spMkLst>
        </pc:spChg>
      </pc:sldChg>
      <pc:sldChg chg="mod modShow">
        <pc:chgData name="Theodoridis Georgios" userId="fc10acf4-7f06-4378-8de5-e69c7f3a77f8" providerId="ADAL" clId="{8134ADD3-155F-4F82-8599-54490A2140B8}" dt="2026-05-11T19:50:52.389" v="14" actId="729"/>
        <pc:sldMkLst>
          <pc:docMk/>
          <pc:sldMk cId="0" sldId="494"/>
        </pc:sldMkLst>
      </pc:sldChg>
      <pc:sldChg chg="modSp mod">
        <pc:chgData name="Theodoridis Georgios" userId="fc10acf4-7f06-4378-8de5-e69c7f3a77f8" providerId="ADAL" clId="{8134ADD3-155F-4F82-8599-54490A2140B8}" dt="2026-05-11T19:46:02.571" v="4" actId="1076"/>
        <pc:sldMkLst>
          <pc:docMk/>
          <pc:sldMk cId="3011579831" sldId="495"/>
        </pc:sldMkLst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469" creationId="{79318F1E-FC11-40C5-BA3D-CDA0DA8A40DA}"/>
          </ac:spMkLst>
        </pc:spChg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473" creationId="{18497055-993A-4777-A33F-2CD71BE9A4B3}"/>
          </ac:spMkLst>
        </pc:spChg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488" creationId="{3143689F-7201-40E7-81E7-0305413C4448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494" creationId="{9B253382-5712-43C9-81FA-C43B2FC6CCAD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498" creationId="{A00D9613-4008-4C6F-AD76-1C1887C8473B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504" creationId="{CFB5DF0D-198C-4E68-9FF7-F748A09745F7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507" creationId="{E83EB7C5-C150-49D7-B67D-D4F78953FA3D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514" creationId="{C814BF47-17CC-4F36-A5B6-86BD1C2A33B8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529" creationId="{06A0C186-C1F3-40F2-85E6-37BF6A29B57D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538" creationId="{FB96E959-CF0D-4C48-BF00-D898869EFC08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548" creationId="{BBA5B348-F126-4848-8E44-517CAAB6CE38}"/>
          </ac:spMkLst>
        </pc:spChg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581" creationId="{6049419B-E1F2-4B4A-97E7-97399A9BC17F}"/>
          </ac:spMkLst>
        </pc:spChg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593" creationId="{8B21DDA8-D07F-43E0-B3C7-D6E148A4D9FA}"/>
          </ac:spMkLst>
        </pc:spChg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601" creationId="{C8775A86-6AB8-49B5-9A7A-F8E9DD707E5E}"/>
          </ac:spMkLst>
        </pc:spChg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605" creationId="{CEEB970E-6C29-459D-975D-345161D60363}"/>
          </ac:spMkLst>
        </pc:spChg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609" creationId="{874CC731-C2D1-42A6-9FD0-195691048454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619" creationId="{1C2CED4A-F295-4645-8884-7E796D3D1874}"/>
          </ac:spMkLst>
        </pc:spChg>
        <pc:spChg chg="mod">
          <ac:chgData name="Theodoridis Georgios" userId="fc10acf4-7f06-4378-8de5-e69c7f3a77f8" providerId="ADAL" clId="{8134ADD3-155F-4F82-8599-54490A2140B8}" dt="2026-05-11T19:45:37.710" v="2" actId="1076"/>
          <ac:spMkLst>
            <pc:docMk/>
            <pc:sldMk cId="3011579831" sldId="495"/>
            <ac:spMk id="19621" creationId="{97212F57-44F8-46B4-9211-8B59EE75CA20}"/>
          </ac:spMkLst>
        </pc:spChg>
        <pc:spChg chg="mod">
          <ac:chgData name="Theodoridis Georgios" userId="fc10acf4-7f06-4378-8de5-e69c7f3a77f8" providerId="ADAL" clId="{8134ADD3-155F-4F82-8599-54490A2140B8}" dt="2026-05-11T19:45:23.100" v="1" actId="1076"/>
          <ac:spMkLst>
            <pc:docMk/>
            <pc:sldMk cId="3011579831" sldId="495"/>
            <ac:spMk id="19627" creationId="{5CDB4763-D455-4CE4-A613-AAB85350C1E2}"/>
          </ac:spMkLst>
        </pc:spChg>
        <pc:spChg chg="mod">
          <ac:chgData name="Theodoridis Georgios" userId="fc10acf4-7f06-4378-8de5-e69c7f3a77f8" providerId="ADAL" clId="{8134ADD3-155F-4F82-8599-54490A2140B8}" dt="2026-05-11T19:46:02.571" v="4" actId="1076"/>
          <ac:spMkLst>
            <pc:docMk/>
            <pc:sldMk cId="3011579831" sldId="495"/>
            <ac:spMk id="19639" creationId="{C77350FA-DF83-4F25-8F69-4863ADA85B7D}"/>
          </ac:spMkLst>
        </pc:spChg>
        <pc:spChg chg="mod">
          <ac:chgData name="Theodoridis Georgios" userId="fc10acf4-7f06-4378-8de5-e69c7f3a77f8" providerId="ADAL" clId="{8134ADD3-155F-4F82-8599-54490A2140B8}" dt="2026-05-11T19:45:53.790" v="3" actId="255"/>
          <ac:spMkLst>
            <pc:docMk/>
            <pc:sldMk cId="3011579831" sldId="495"/>
            <ac:spMk id="19640" creationId="{6DBBA23E-DB05-4231-B4AB-B0E869AC6657}"/>
          </ac:spMkLst>
        </pc:spChg>
      </pc:sldChg>
      <pc:sldChg chg="addSp delSp modSp add mod modClrScheme addAnim delAnim modAnim chgLayout">
        <pc:chgData name="Theodoridis Georgios" userId="fc10acf4-7f06-4378-8de5-e69c7f3a77f8" providerId="ADAL" clId="{8134ADD3-155F-4F82-8599-54490A2140B8}" dt="2026-05-11T19:59:38.084" v="101" actId="1076"/>
        <pc:sldMkLst>
          <pc:docMk/>
          <pc:sldMk cId="921616722" sldId="496"/>
        </pc:sldMkLst>
        <pc:spChg chg="add del mod ord">
          <ac:chgData name="Theodoridis Georgios" userId="fc10acf4-7f06-4378-8de5-e69c7f3a77f8" providerId="ADAL" clId="{8134ADD3-155F-4F82-8599-54490A2140B8}" dt="2026-05-11T19:55:59.277" v="30"/>
          <ac:spMkLst>
            <pc:docMk/>
            <pc:sldMk cId="921616722" sldId="496"/>
            <ac:spMk id="2" creationId="{1DD41BDB-D7C8-918B-E438-11EBDC20A187}"/>
          </ac:spMkLst>
        </pc:spChg>
        <pc:spChg chg="add mod">
          <ac:chgData name="Theodoridis Georgios" userId="fc10acf4-7f06-4378-8de5-e69c7f3a77f8" providerId="ADAL" clId="{8134ADD3-155F-4F82-8599-54490A2140B8}" dt="2026-05-11T19:59:34.184" v="100" actId="14100"/>
          <ac:spMkLst>
            <pc:docMk/>
            <pc:sldMk cId="921616722" sldId="496"/>
            <ac:spMk id="4" creationId="{2B034EE1-A585-21B7-D01F-2C351A6B4EFB}"/>
          </ac:spMkLst>
        </pc:spChg>
        <pc:spChg chg="mod ord">
          <ac:chgData name="Theodoridis Georgios" userId="fc10acf4-7f06-4378-8de5-e69c7f3a77f8" providerId="ADAL" clId="{8134ADD3-155F-4F82-8599-54490A2140B8}" dt="2026-05-11T19:55:48.518" v="28" actId="700"/>
          <ac:spMkLst>
            <pc:docMk/>
            <pc:sldMk cId="921616722" sldId="496"/>
            <ac:spMk id="29698" creationId="{BD5E0755-D6A5-5F7A-8CC1-6423FDFEB14E}"/>
          </ac:spMkLst>
        </pc:spChg>
        <pc:spChg chg="mod ord">
          <ac:chgData name="Theodoridis Georgios" userId="fc10acf4-7f06-4378-8de5-e69c7f3a77f8" providerId="ADAL" clId="{8134ADD3-155F-4F82-8599-54490A2140B8}" dt="2026-05-11T19:55:48.518" v="28" actId="700"/>
          <ac:spMkLst>
            <pc:docMk/>
            <pc:sldMk cId="921616722" sldId="496"/>
            <ac:spMk id="29699" creationId="{CF1A50AB-3FC4-9E3A-6D27-829824113569}"/>
          </ac:spMkLst>
        </pc:spChg>
        <pc:spChg chg="mod ord">
          <ac:chgData name="Theodoridis Georgios" userId="fc10acf4-7f06-4378-8de5-e69c7f3a77f8" providerId="ADAL" clId="{8134ADD3-155F-4F82-8599-54490A2140B8}" dt="2026-05-11T19:55:48.518" v="28" actId="700"/>
          <ac:spMkLst>
            <pc:docMk/>
            <pc:sldMk cId="921616722" sldId="496"/>
            <ac:spMk id="29700" creationId="{1B63CAAB-CC9C-1A7D-CF72-0EBCB8316B7D}"/>
          </ac:spMkLst>
        </pc:spChg>
        <pc:spChg chg="mod ord">
          <ac:chgData name="Theodoridis Georgios" userId="fc10acf4-7f06-4378-8de5-e69c7f3a77f8" providerId="ADAL" clId="{8134ADD3-155F-4F82-8599-54490A2140B8}" dt="2026-05-11T19:59:38.084" v="101" actId="1076"/>
          <ac:spMkLst>
            <pc:docMk/>
            <pc:sldMk cId="921616722" sldId="496"/>
            <ac:spMk id="2599939" creationId="{82C128C5-3BE3-EB4C-8B8E-5B7F296A80E0}"/>
          </ac:spMkLst>
        </pc:spChg>
        <pc:graphicFrameChg chg="add mod">
          <ac:chgData name="Theodoridis Georgios" userId="fc10acf4-7f06-4378-8de5-e69c7f3a77f8" providerId="ADAL" clId="{8134ADD3-155F-4F82-8599-54490A2140B8}" dt="2026-05-11T19:57:47.240" v="88" actId="1076"/>
          <ac:graphicFrameMkLst>
            <pc:docMk/>
            <pc:sldMk cId="921616722" sldId="496"/>
            <ac:graphicFrameMk id="5" creationId="{135DFD0A-44B3-59CA-D5A7-68B66DBC6828}"/>
          </ac:graphicFrameMkLst>
        </pc:graphicFrameChg>
        <pc:graphicFrameChg chg="del mod ord">
          <ac:chgData name="Theodoridis Georgios" userId="fc10acf4-7f06-4378-8de5-e69c7f3a77f8" providerId="ADAL" clId="{8134ADD3-155F-4F82-8599-54490A2140B8}" dt="2026-05-11T19:55:55.591" v="29" actId="21"/>
          <ac:graphicFrameMkLst>
            <pc:docMk/>
            <pc:sldMk cId="921616722" sldId="496"/>
            <ac:graphicFrameMk id="2599940" creationId="{135DFD0A-44B3-59CA-D5A7-68B66DBC682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F16ED87A-659B-47E8-80C3-76916B7906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13824C03-39E0-4D23-9E4D-07DD9E5498A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4" name="Rectangle 4">
            <a:extLst>
              <a:ext uri="{FF2B5EF4-FFF2-40B4-BE49-F238E27FC236}">
                <a16:creationId xmlns:a16="http://schemas.microsoft.com/office/drawing/2014/main" id="{AF8E7B72-80D0-492B-9009-6103E19FD46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9205" name="Rectangle 5">
            <a:extLst>
              <a:ext uri="{FF2B5EF4-FFF2-40B4-BE49-F238E27FC236}">
                <a16:creationId xmlns:a16="http://schemas.microsoft.com/office/drawing/2014/main" id="{5172739D-7F4E-4517-A341-C7FEAEFEEF0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290DED4-EC4B-44AB-9F50-4AB8151792B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B78B6761-7EAE-4E10-B75F-1A9038403DF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8B4E9F3-3D7A-4617-818E-68BB2AB6375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4797594-69E0-4600-871E-C86AD77A8B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>
            <a:extLst>
              <a:ext uri="{FF2B5EF4-FFF2-40B4-BE49-F238E27FC236}">
                <a16:creationId xmlns:a16="http://schemas.microsoft.com/office/drawing/2014/main" id="{54A90032-9C01-4E9A-AD87-E5F31A1666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76406D94-D3A3-4091-85F4-37A4A54C4C2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l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7527" name="Rectangle 7">
            <a:extLst>
              <a:ext uri="{FF2B5EF4-FFF2-40B4-BE49-F238E27FC236}">
                <a16:creationId xmlns:a16="http://schemas.microsoft.com/office/drawing/2014/main" id="{C1CBFDC5-6E87-4E95-95CF-7026CCEB2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4988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lnSpc>
                <a:spcPct val="100000"/>
              </a:lnSpc>
              <a:buClrTx/>
              <a:buSzTx/>
              <a:buFontTx/>
              <a:buNone/>
              <a:defRPr sz="13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35DD97-9F0F-4C28-8578-B71BDFB5751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35DD97-9F0F-4C28-8578-B71BDFB57514}" type="slidenum">
              <a:rPr lang="el-GR" altLang="el-GR" smtClean="0"/>
              <a:pPr>
                <a:defRPr/>
              </a:pPr>
              <a:t>9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84776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712CC34D-F459-4805-A84D-B3ED41927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CE611A-F3DD-4E20-A070-961B7B925FCE}" type="slidenum">
              <a:rPr lang="el-GR" altLang="el-GR" sz="1300" smtClean="0"/>
              <a:pPr>
                <a:spcBef>
                  <a:spcPct val="0"/>
                </a:spcBef>
              </a:pPr>
              <a:t>20</a:t>
            </a:fld>
            <a:endParaRPr lang="el-GR" altLang="el-GR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8F3CA06-C2C9-4A8C-815A-AB2274E33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60E3B85-4993-4AC3-8983-A2ECC7174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7337A270-B9D1-4488-BA2B-94DA09069B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7F107E-EEDE-4622-B7A6-83BDE190E73D}" type="slidenum">
              <a:rPr lang="el-GR" altLang="el-GR" sz="1300" smtClean="0"/>
              <a:pPr>
                <a:spcBef>
                  <a:spcPct val="0"/>
                </a:spcBef>
              </a:pPr>
              <a:t>24</a:t>
            </a:fld>
            <a:endParaRPr lang="el-GR" altLang="el-GR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CD574E8-737A-47A7-9CEB-599CBF7237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9580603-DD56-40BB-9719-260B52479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B06A0B4C-04AE-4AA2-9D4D-791FC6655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5D576-61A4-422B-9424-6C0A1D864699}" type="slidenum">
              <a:rPr lang="el-GR" altLang="el-GR" sz="1300" smtClean="0"/>
              <a:pPr>
                <a:spcBef>
                  <a:spcPct val="0"/>
                </a:spcBef>
              </a:pPr>
              <a:t>25</a:t>
            </a:fld>
            <a:endParaRPr lang="el-GR" altLang="el-GR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9C42291-EBBB-4D94-8704-B72869C81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5C5419B0-BCAE-4FC9-9F12-C1351A9AC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99D1882-D60E-4139-8CFC-B6DEC10AA5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723CE6-E3AC-4BE4-ABF7-DCFD810E0674}" type="slidenum">
              <a:rPr lang="el-GR" altLang="el-GR" sz="1300" smtClean="0"/>
              <a:pPr>
                <a:spcBef>
                  <a:spcPct val="0"/>
                </a:spcBef>
              </a:pPr>
              <a:t>27</a:t>
            </a:fld>
            <a:endParaRPr lang="el-GR" altLang="el-GR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18E4EFD-F8FC-4A12-BFCA-C56CC8453F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0C32501-36B7-46B0-9FA7-D979E997E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F0B5DDF2-77FA-4FE8-BE62-64D8AE5B54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CF0609-037F-49A7-AD13-2B144AC48325}" type="slidenum">
              <a:rPr lang="el-GR" altLang="el-GR" sz="1300" smtClean="0"/>
              <a:pPr>
                <a:spcBef>
                  <a:spcPct val="0"/>
                </a:spcBef>
              </a:pPr>
              <a:t>28</a:t>
            </a:fld>
            <a:endParaRPr lang="el-GR" altLang="el-GR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CE953B68-E295-4792-B07C-7F95FC8DF7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F13F8A8A-157E-49FE-BB55-53BAA352F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642A8646-DE64-41F5-92C1-FE5FBDBDAB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D793E5-41E3-4E32-9261-C40161296BD8}" type="slidenum">
              <a:rPr lang="el-GR" altLang="el-GR" sz="1300" smtClean="0"/>
              <a:pPr>
                <a:spcBef>
                  <a:spcPct val="0"/>
                </a:spcBef>
              </a:pPr>
              <a:t>29</a:t>
            </a:fld>
            <a:endParaRPr lang="el-GR" altLang="el-GR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E8046E61-92DA-4E36-935F-C995F37AC3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0B675B1F-3081-4413-8C85-D664AF0AB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8C4F1B9-F4E2-43A7-B712-77B57D1733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521D75-BDF2-42E9-BF8F-61D457E8020C}" type="slidenum">
              <a:rPr lang="el-GR" altLang="el-GR" sz="1300" smtClean="0"/>
              <a:pPr>
                <a:spcBef>
                  <a:spcPct val="0"/>
                </a:spcBef>
              </a:pPr>
              <a:t>30</a:t>
            </a:fld>
            <a:endParaRPr lang="el-GR" altLang="el-GR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D164C9CC-7157-41FB-9B50-24563487C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0E4831C9-DB88-447F-BD39-ACF4385F5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BADCD1C6-11CB-4175-8769-B0007C6797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3528D4-E139-49DD-8BE7-99F432B4F21D}" type="slidenum">
              <a:rPr lang="el-GR" altLang="el-GR" sz="1300" smtClean="0"/>
              <a:pPr>
                <a:spcBef>
                  <a:spcPct val="0"/>
                </a:spcBef>
              </a:pPr>
              <a:t>32</a:t>
            </a:fld>
            <a:endParaRPr lang="el-GR" altLang="el-GR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B590B945-8D8D-484F-9351-39862FD9C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D038EA1-694B-4983-B8C3-281F8A2517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EF494628-6D46-46DC-89A1-F1D97648DC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03E3C7-6300-45EF-99DD-9FFC877CE4BB}" type="slidenum">
              <a:rPr lang="el-GR" altLang="el-GR" sz="1300" smtClean="0"/>
              <a:pPr>
                <a:spcBef>
                  <a:spcPct val="0"/>
                </a:spcBef>
              </a:pPr>
              <a:t>34</a:t>
            </a:fld>
            <a:endParaRPr lang="el-GR" altLang="el-GR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BFFC9C66-D20C-4D92-A381-B0FD97C87C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2C82263-57AC-45F7-9BFA-F884AE5050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E22BEEA-0E9F-4117-B085-F6D9FC0A3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C40B46F-A477-43D2-AD12-AE2A0C2D0398}" type="slidenum">
              <a:rPr lang="el-GR" altLang="el-GR" sz="1300" smtClean="0"/>
              <a:pPr>
                <a:spcBef>
                  <a:spcPct val="0"/>
                </a:spcBef>
              </a:pPr>
              <a:t>10</a:t>
            </a:fld>
            <a:endParaRPr lang="el-GR" altLang="el-GR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A857B94-2C5C-4610-B1BA-8734F0C4B5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696F2EC-1D0D-4FFD-9376-4E1DDCB5E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0A5DECF-73A0-426C-A6DF-6C72880CC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999F80-3A66-490F-B93F-0F0BD768B829}" type="slidenum">
              <a:rPr lang="el-GR" altLang="el-GR" sz="1300" smtClean="0"/>
              <a:pPr>
                <a:spcBef>
                  <a:spcPct val="0"/>
                </a:spcBef>
              </a:pPr>
              <a:t>11</a:t>
            </a:fld>
            <a:endParaRPr lang="el-GR" altLang="el-GR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BFA2BF95-1562-4293-AC3D-4DBFE4849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31FF63F-B3A3-4059-8A68-C54215FAC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F44B6A0-944E-4BB8-B43B-BEF04EAEDF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7F4841-42C7-4560-ADFF-08F0A57A6E06}" type="slidenum">
              <a:rPr lang="el-GR" altLang="el-GR" sz="1300" smtClean="0"/>
              <a:pPr>
                <a:spcBef>
                  <a:spcPct val="0"/>
                </a:spcBef>
              </a:pPr>
              <a:t>12</a:t>
            </a:fld>
            <a:endParaRPr lang="el-GR" altLang="el-GR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DBF3098-75E7-45FB-97C8-135CA2C017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23F15BB-FA00-49A8-B5EB-8726F63EDE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EED48D8-7253-45D3-91AB-E1658D5CA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BB5633-6A41-4542-AB20-03F811316C43}" type="slidenum">
              <a:rPr lang="el-GR" altLang="el-GR" sz="1300" smtClean="0"/>
              <a:pPr>
                <a:spcBef>
                  <a:spcPct val="0"/>
                </a:spcBef>
              </a:pPr>
              <a:t>15</a:t>
            </a:fld>
            <a:endParaRPr lang="el-GR" altLang="el-GR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9D04EF0F-DAB5-4A0D-9AED-A9AA462E91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6C5436D-450A-4621-BB34-1A408F5A9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6E0B8B7-E115-4D6D-B6FB-727053BF5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D01E4B-4C9B-4C2A-A6F7-D8A52D3767A4}" type="slidenum">
              <a:rPr lang="el-GR" altLang="el-GR" sz="1300" smtClean="0"/>
              <a:pPr>
                <a:spcBef>
                  <a:spcPct val="0"/>
                </a:spcBef>
              </a:pPr>
              <a:t>16</a:t>
            </a:fld>
            <a:endParaRPr lang="el-GR" altLang="el-GR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6E6B831-7F9E-4922-A815-A55D815C4A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4C73FC4-6498-489D-9CE0-C3E97C9D9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0E5E0-E686-7063-24BD-DA50D1B39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6668ECF-3AA3-3A7A-A748-E2CB22FE45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D01E4B-4C9B-4C2A-A6F7-D8A52D3767A4}" type="slidenum">
              <a:rPr lang="el-GR" altLang="el-GR" sz="1300" smtClean="0"/>
              <a:pPr>
                <a:spcBef>
                  <a:spcPct val="0"/>
                </a:spcBef>
              </a:pPr>
              <a:t>17</a:t>
            </a:fld>
            <a:endParaRPr lang="el-GR" altLang="el-GR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353DDAB-36D9-D9F8-B177-F527582517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39BAB9A-0046-DB92-39D5-3E2C845222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5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EFBA786-CA3C-4263-A0B7-37AB8CB04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8FB64A-18AB-4350-806B-D83CD76B9C19}" type="slidenum">
              <a:rPr lang="el-GR" altLang="el-GR" sz="1300" smtClean="0"/>
              <a:pPr>
                <a:spcBef>
                  <a:spcPct val="0"/>
                </a:spcBef>
              </a:pPr>
              <a:t>18</a:t>
            </a:fld>
            <a:endParaRPr lang="el-GR" altLang="el-GR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56A389B-038C-4985-98DF-C0AE8ADC9C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03F4250-6730-4903-8351-FD7DF93B99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308718A4-9A0C-4112-8C80-6D32CFCC19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CB6C6-13E0-4955-BB93-00324CAA36FA}" type="slidenum">
              <a:rPr lang="el-GR" altLang="el-GR" sz="1300" smtClean="0"/>
              <a:pPr>
                <a:spcBef>
                  <a:spcPct val="0"/>
                </a:spcBef>
              </a:pPr>
              <a:t>19</a:t>
            </a:fld>
            <a:endParaRPr lang="el-GR" altLang="el-GR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3FD225B3-D6DD-413D-894B-A726E07308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6763"/>
            <a:ext cx="5118100" cy="3838575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9A17B6D-6ADC-40E9-96D1-7322BA84A3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l-GR" altLang="el-G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635375" y="3789363"/>
            <a:ext cx="5051425" cy="1822450"/>
          </a:xfrm>
        </p:spPr>
        <p:txBody>
          <a:bodyPr anchor="b"/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10548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990600"/>
            <a:ext cx="837565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>
              <a:defRPr>
                <a:solidFill>
                  <a:srgbClr val="000066"/>
                </a:solidFill>
              </a:defRPr>
            </a:lvl1pPr>
          </a:lstStyle>
          <a:p>
            <a:pPr lvl="0"/>
            <a:r>
              <a:rPr lang="el-GR" noProof="0"/>
              <a:t>Κάντε κλικ για να επεξεργαστείτε τον τίτλο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F78A8F3-9F35-4246-BA87-DBB144DC075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0643FBB-02E4-40D5-A73F-1AAB821EE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62834D9-BCBC-4B71-BEB3-04E074651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30955E-AF3A-4653-BDD1-148EDBEABAD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811447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C9179A9-694A-478F-B018-ED91BEC8EA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3124940-7E84-418F-8353-CCA6753E2B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4D3C-6E83-4EA7-B02F-C125F6E87EC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085651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5613" y="115888"/>
            <a:ext cx="2087562" cy="5970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6113463" cy="59705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62A78CC6-28DB-4C35-AD8B-F17C5A644B6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76B73429-D2CB-4FB4-8A08-D442EB10F9E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B44A2-E45D-4ECA-ABFB-F28C1D450DD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916799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04B0187-F450-4879-9907-0E1ECC0D3A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B8BD9A9-D637-4756-BFFB-D4C0E6020F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3DDE7-5F6A-43DE-B38F-0A9020DECE6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311074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33363F2-9A80-45F4-9A20-D5977F3A13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0D46B2E-1CA5-4FD4-9051-D96B5D7E4AC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AE92-4EA9-47BA-93A1-9CA6CCC7BA8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9681834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150" y="3536950"/>
            <a:ext cx="40640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BEF7D500-936E-4489-BC87-5BE9A416BC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AF945E99-F8F4-4361-A06A-662DE809EB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5E047-F19A-42E0-B47D-E9E73924CAD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03547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836613"/>
            <a:ext cx="82804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769CB34-DA2F-4DC1-8DCE-52F9E00E26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12D66A8-2686-4BCE-BB00-A3B32A8A68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5E3F8-1E16-4866-A84C-060A7BC87AD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241580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08962" cy="4333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150" y="836613"/>
            <a:ext cx="4064000" cy="2547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9750" y="3536950"/>
            <a:ext cx="82804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974DE5FF-9EB3-46EC-B1BF-961176CD35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546DEDB7-B9A7-4898-9D14-C82C7742A50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D56AC-05F6-4AC1-BC9B-2254D831DE3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257152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8CE7FFA2-ECF6-478D-A29D-DCC4047CF44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AF3E01BD-18D0-4FEB-818B-4467DAA7F0B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55317-CFD2-421E-A6A0-9552E98490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694921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AB3303C-E11E-48A7-940D-9563BA6360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0ECB148-601F-449E-9BCF-F34EE31044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4B9DD-1BDD-4E65-8AC6-9DDC0B62105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669836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836613"/>
            <a:ext cx="4064000" cy="5249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B38998D-014D-4323-83E4-AC26B37D50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E30342E1-DA71-4D43-8CA4-5EC9280D2D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ADF22-721E-4DC4-BE35-377BE9DD360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0422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0D559AF-6113-4868-BEB2-564E6E0E1B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2942D85B-F625-49C6-9798-F2CBBDDF6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3AC0-24D3-4D0F-B713-50F4C86C86A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278283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093FC65-2E56-4AE2-99A6-FE83EF717E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C07178A1-FC1C-4EC5-8B5D-6E6828BE589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8DA3-8CE1-4545-962B-B29A943C0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884877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353D3D7-930D-4C60-92F8-75AC4B27F7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189B599F-862A-4141-85A6-D46824FD8D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C954-E087-4C19-B629-C314031A55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689316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775B3BC-F329-4C17-9989-52EF6CA6CB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2010</a:t>
            </a:r>
            <a:r>
              <a:rPr lang="el-GR"/>
              <a:t>-2011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1BC2868-ED6D-48A5-895A-FCDFD3421A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9DBDC-47A9-4B21-AD9B-E493CD8BA6B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89114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1F0EE2E-9067-4538-A08C-5A64C4FEA3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BE7D31F-B930-489A-A7E3-9A22875D54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4C41-4E02-4C47-AF6B-26063CF582C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268199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">
            <a:extLst>
              <a:ext uri="{FF2B5EF4-FFF2-40B4-BE49-F238E27FC236}">
                <a16:creationId xmlns:a16="http://schemas.microsoft.com/office/drawing/2014/main" id="{E2976868-BC3C-418E-93FC-44D338496E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00113" cy="6858000"/>
            <a:chOff x="0" y="0"/>
            <a:chExt cx="2016" cy="4320"/>
          </a:xfrm>
        </p:grpSpPr>
        <p:sp>
          <p:nvSpPr>
            <p:cNvPr id="1034" name="Rectangle 4">
              <a:extLst>
                <a:ext uri="{FF2B5EF4-FFF2-40B4-BE49-F238E27FC236}">
                  <a16:creationId xmlns:a16="http://schemas.microsoft.com/office/drawing/2014/main" id="{F77DC475-70B1-474A-8B11-B5D62B93CB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5pPr>
              <a:lvl6pPr marL="25146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6pPr>
              <a:lvl7pPr marL="29718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7pPr>
              <a:lvl8pPr marL="34290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8pPr>
              <a:lvl9pPr marL="3886200" indent="-228600" algn="just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1"/>
                </a:buClr>
                <a:buSzPct val="75000"/>
                <a:buFont typeface="Wingdings" pitchFamily="2" charset="2"/>
                <a:defRPr sz="2000">
                  <a:solidFill>
                    <a:srgbClr val="000066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lnSpc>
                  <a:spcPct val="80000"/>
                </a:lnSpc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endParaRPr lang="el-GR" altLang="el-GR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E2046751-0945-4074-A06B-940AE24823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027" name="AutoShape 9">
            <a:extLst>
              <a:ext uri="{FF2B5EF4-FFF2-40B4-BE49-F238E27FC236}">
                <a16:creationId xmlns:a16="http://schemas.microsoft.com/office/drawing/2014/main" id="{875A0FDD-1F86-4723-B121-9FF1825BE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15888"/>
            <a:ext cx="8208962" cy="433387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6DFE629E-081F-44FE-8774-F8B64C7DE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836613"/>
            <a:ext cx="8280400" cy="524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04460" name="Rectangle 12">
            <a:extLst>
              <a:ext uri="{FF2B5EF4-FFF2-40B4-BE49-F238E27FC236}">
                <a16:creationId xmlns:a16="http://schemas.microsoft.com/office/drawing/2014/main" id="{9B61C37A-81C9-43C4-9040-14B992CCDB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" y="6497638"/>
            <a:ext cx="8569325" cy="360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SzTx/>
              <a:buFontTx/>
              <a:buNone/>
              <a:defRPr sz="1600"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  <a:p>
            <a:pPr>
              <a:defRPr/>
            </a:pPr>
            <a:endParaRPr lang="el-GR"/>
          </a:p>
          <a:p>
            <a:pPr>
              <a:defRPr/>
            </a:pPr>
            <a:r>
              <a:rPr lang="en-US"/>
              <a:t>VLSI – </a:t>
            </a:r>
            <a:r>
              <a:rPr lang="el-GR"/>
              <a:t>Ι</a:t>
            </a:r>
            <a:r>
              <a:rPr lang="en-US"/>
              <a:t>I	</a:t>
            </a:r>
            <a:r>
              <a:rPr lang="el-GR"/>
              <a:t>			</a:t>
            </a:r>
            <a:r>
              <a:rPr lang="en-US"/>
              <a:t>201</a:t>
            </a:r>
            <a:r>
              <a:rPr lang="el-GR"/>
              <a:t>2-2013</a:t>
            </a:r>
          </a:p>
        </p:txBody>
      </p:sp>
      <p:sp>
        <p:nvSpPr>
          <p:cNvPr id="104461" name="Rectangle 13">
            <a:extLst>
              <a:ext uri="{FF2B5EF4-FFF2-40B4-BE49-F238E27FC236}">
                <a16:creationId xmlns:a16="http://schemas.microsoft.com/office/drawing/2014/main" id="{6188DE66-8217-47F7-854B-F04680E15E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56625" y="6369050"/>
            <a:ext cx="587375" cy="488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buClrTx/>
              <a:buSzTx/>
              <a:buFontTx/>
              <a:buNone/>
              <a:defRPr sz="1600" b="1">
                <a:solidFill>
                  <a:srgbClr val="A5002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30B58EE-C271-4A0C-A9FB-71B80AC0787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1" name="Line 15">
            <a:extLst>
              <a:ext uri="{FF2B5EF4-FFF2-40B4-BE49-F238E27FC236}">
                <a16:creationId xmlns:a16="http://schemas.microsoft.com/office/drawing/2014/main" id="{64B52B7E-95CA-41D9-9656-2D055B95D6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850" y="6453188"/>
            <a:ext cx="8642350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2" name="Picture 18">
            <a:extLst>
              <a:ext uri="{FF2B5EF4-FFF2-40B4-BE49-F238E27FC236}">
                <a16:creationId xmlns:a16="http://schemas.microsoft.com/office/drawing/2014/main" id="{89F56221-7B53-4CE6-9EDA-DFC5050D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9">
            <a:extLst>
              <a:ext uri="{FF2B5EF4-FFF2-40B4-BE49-F238E27FC236}">
                <a16:creationId xmlns:a16="http://schemas.microsoft.com/office/drawing/2014/main" id="{2DC8A42B-1C24-4D59-8221-8B7DE6BE6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549275"/>
            <a:ext cx="7993062" cy="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9" r:id="rId8"/>
    <p:sldLayoutId id="2147483871" r:id="rId9"/>
    <p:sldLayoutId id="2147483872" r:id="rId10"/>
    <p:sldLayoutId id="2147483880" r:id="rId11"/>
    <p:sldLayoutId id="2147483873" r:id="rId12"/>
    <p:sldLayoutId id="2147483874" r:id="rId13"/>
    <p:sldLayoutId id="2147483875" r:id="rId14"/>
    <p:sldLayoutId id="2147483876" r:id="rId15"/>
    <p:sldLayoutId id="2147483877" r:id="rId1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4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A50021"/>
          </a:solidFill>
          <a:latin typeface="Times New Roman" pitchFamily="18" charset="0"/>
        </a:defRPr>
      </a:lvl9pPr>
    </p:titleStyle>
    <p:bodyStyle>
      <a:lvl1pPr marL="342900" indent="-161925" algn="just" rtl="0" eaLnBrk="0" fontAlgn="base" hangingPunct="0">
        <a:spcBef>
          <a:spcPct val="40000"/>
        </a:spcBef>
        <a:spcAft>
          <a:spcPct val="10000"/>
        </a:spcAft>
        <a:buClr>
          <a:schemeClr val="tx1"/>
        </a:buClr>
        <a:buSzPct val="75000"/>
        <a:buFont typeface="Wingdings" panose="05000000000000000000" pitchFamily="2" charset="2"/>
        <a:buChar char="Ø"/>
        <a:defRPr sz="2200">
          <a:solidFill>
            <a:srgbClr val="000066"/>
          </a:solidFill>
          <a:latin typeface="+mn-lt"/>
          <a:ea typeface="+mn-ea"/>
          <a:cs typeface="+mn-cs"/>
        </a:defRPr>
      </a:lvl1pPr>
      <a:lvl2pPr marL="541338" indent="-180975" algn="just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chemeClr val="tx1"/>
        </a:buClr>
        <a:buSzPct val="75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</a:defRPr>
      </a:lvl2pPr>
      <a:lvl3pPr marL="1150938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defRPr sz="2000">
          <a:solidFill>
            <a:srgbClr val="000000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Arial" charset="0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>
          <a:solidFill>
            <a:schemeClr val="tx1"/>
          </a:solidFill>
          <a:latin typeface="Arial" charset="0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Arial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6FF44F19-AF8C-44B5-92BE-EB341EB691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171" name="Slide Number Placeholder 4">
            <a:extLst>
              <a:ext uri="{FF2B5EF4-FFF2-40B4-BE49-F238E27FC236}">
                <a16:creationId xmlns:a16="http://schemas.microsoft.com/office/drawing/2014/main" id="{99DCDBC7-F049-4F42-8B5F-40B69EB54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889CF33-5CBD-4C5D-9382-5B4C6FA150C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AutoShape 5">
            <a:extLst>
              <a:ext uri="{FF2B5EF4-FFF2-40B4-BE49-F238E27FC236}">
                <a16:creationId xmlns:a16="http://schemas.microsoft.com/office/drawing/2014/main" id="{37BBA2D6-93A3-434D-91E3-471C69E5E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591550" cy="4248150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en-US" altLang="el-GR" sz="2800" b="1"/>
            </a:br>
            <a:br>
              <a:rPr lang="en-US" altLang="el-GR" sz="2800" b="1"/>
            </a:br>
            <a:r>
              <a:rPr lang="el-GR" altLang="el-GR" sz="2800" b="1">
                <a:solidFill>
                  <a:srgbClr val="990000"/>
                </a:solidFill>
              </a:rPr>
              <a:t>Σχεδιασμός Ολοκληρωμένων Κυκλωμάτων </a:t>
            </a:r>
            <a:r>
              <a:rPr lang="en-US" altLang="el-GR" sz="2800" b="1">
                <a:solidFill>
                  <a:srgbClr val="990000"/>
                </a:solidFill>
              </a:rPr>
              <a:t>VLSI</a:t>
            </a:r>
            <a:r>
              <a:rPr lang="el-GR" altLang="el-GR" sz="2800" b="1">
                <a:solidFill>
                  <a:srgbClr val="990000"/>
                </a:solidFill>
              </a:rPr>
              <a:t> – </a:t>
            </a:r>
            <a:r>
              <a:rPr lang="en-US" altLang="el-GR" sz="2800" b="1">
                <a:solidFill>
                  <a:srgbClr val="990000"/>
                </a:solidFill>
              </a:rPr>
              <a:t>II</a:t>
            </a:r>
            <a:r>
              <a:rPr lang="el-GR" altLang="el-GR" sz="2800" b="1">
                <a:solidFill>
                  <a:srgbClr val="990000"/>
                </a:solidFill>
              </a:rPr>
              <a:t> </a:t>
            </a:r>
            <a:br>
              <a:rPr lang="el-GR" altLang="el-GR" sz="2400" b="1">
                <a:solidFill>
                  <a:srgbClr val="990000"/>
                </a:solidFill>
              </a:rPr>
            </a:br>
            <a:br>
              <a:rPr lang="el-GR" altLang="el-GR" sz="2800" b="1"/>
            </a:br>
            <a:br>
              <a:rPr lang="en-US" altLang="el-GR" sz="2400" b="1">
                <a:solidFill>
                  <a:srgbClr val="000000"/>
                </a:solidFill>
              </a:rPr>
            </a:br>
            <a:br>
              <a:rPr lang="en-US" altLang="el-GR" sz="2400" b="1">
                <a:solidFill>
                  <a:srgbClr val="000000"/>
                </a:solidFill>
              </a:rPr>
            </a:br>
            <a:r>
              <a:rPr lang="el-GR" altLang="el-GR"/>
              <a:t>Γ. Θεοδωρίδης</a:t>
            </a:r>
            <a:br>
              <a:rPr lang="en-GB" altLang="el-GR" sz="2400" b="1"/>
            </a:br>
            <a:br>
              <a:rPr lang="en-GB" altLang="el-GR" sz="2400" b="1"/>
            </a:br>
            <a:endParaRPr lang="el-GR" altLang="el-GR" sz="240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A1D2BF55-53E8-446C-B7D0-9D3F013159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latin typeface="Arial" panose="020B0604020202020204" pitchFamily="34" charset="0"/>
              </a:rPr>
              <a:t>VLSI – </a:t>
            </a:r>
            <a:r>
              <a:rPr lang="el-GR" altLang="el-GR" sz="1600" dirty="0">
                <a:latin typeface="Arial" panose="020B0604020202020204" pitchFamily="34" charset="0"/>
              </a:rPr>
              <a:t>Ι</a:t>
            </a:r>
            <a:r>
              <a:rPr lang="en-US" altLang="el-GR" sz="1600" dirty="0">
                <a:latin typeface="Arial" panose="020B0604020202020204" pitchFamily="34" charset="0"/>
              </a:rPr>
              <a:t>I	</a:t>
            </a:r>
            <a:r>
              <a:rPr lang="el-GR" altLang="el-GR" sz="1600" dirty="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3B307B55-E27D-47AF-9F1B-8A2F6FFFAF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D828150-E5B4-4DA6-8CFB-570E7EC1DA2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AutoShape 2">
            <a:extLst>
              <a:ext uri="{FF2B5EF4-FFF2-40B4-BE49-F238E27FC236}">
                <a16:creationId xmlns:a16="http://schemas.microsoft.com/office/drawing/2014/main" id="{7CB54C25-FC3E-443A-9D0B-B5F16C57A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Δομή Πίνακα – </a:t>
            </a:r>
            <a:r>
              <a:rPr lang="en-US" altLang="el-GR" dirty="0">
                <a:solidFill>
                  <a:srgbClr val="C00000"/>
                </a:solidFill>
              </a:rPr>
              <a:t>Array Architecture</a:t>
            </a:r>
          </a:p>
        </p:txBody>
      </p:sp>
      <p:sp>
        <p:nvSpPr>
          <p:cNvPr id="2567171" name="Rectangle 3">
            <a:extLst>
              <a:ext uri="{FF2B5EF4-FFF2-40B4-BE49-F238E27FC236}">
                <a16:creationId xmlns:a16="http://schemas.microsoft.com/office/drawing/2014/main" id="{75CF696C-0D41-4DD1-BD1F-94B897C546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20713"/>
            <a:ext cx="5544616" cy="5616575"/>
          </a:xfrm>
        </p:spPr>
        <p:txBody>
          <a:bodyPr/>
          <a:lstStyle/>
          <a:p>
            <a:pPr marL="266700" indent="-177800" eaLnBrk="1" hangingPunct="1"/>
            <a:r>
              <a:rPr lang="el-GR" altLang="el-GR" sz="2000" dirty="0">
                <a:solidFill>
                  <a:srgbClr val="C00000"/>
                </a:solidFill>
              </a:rPr>
              <a:t>Αποκωδικοποίηση</a:t>
            </a:r>
            <a:r>
              <a:rPr lang="el-GR" altLang="el-GR" sz="2000" dirty="0">
                <a:solidFill>
                  <a:srgbClr val="0000FF"/>
                </a:solidFill>
              </a:rPr>
              <a:t>: ο αποκωδικοποιητής γραμμής αποκωδικοποιεί τη διεύθυνση (</a:t>
            </a:r>
            <a:r>
              <a:rPr lang="en-US" altLang="el-GR" sz="2000" dirty="0">
                <a:solidFill>
                  <a:srgbClr val="0000FF"/>
                </a:solidFill>
              </a:rPr>
              <a:t>address)</a:t>
            </a:r>
            <a:r>
              <a:rPr lang="el-GR" altLang="el-GR" sz="2000" dirty="0">
                <a:solidFill>
                  <a:srgbClr val="0000FF"/>
                </a:solidFill>
              </a:rPr>
              <a:t>, θέτει σε </a:t>
            </a:r>
            <a:r>
              <a:rPr lang="en-US" altLang="el-GR" sz="2000" dirty="0">
                <a:solidFill>
                  <a:srgbClr val="0000FF"/>
                </a:solidFill>
              </a:rPr>
              <a:t>“1” </a:t>
            </a:r>
            <a:r>
              <a:rPr lang="el-GR" altLang="el-GR" sz="2000" dirty="0">
                <a:solidFill>
                  <a:srgbClr val="0000FF"/>
                </a:solidFill>
              </a:rPr>
              <a:t>μία έξοδο </a:t>
            </a:r>
            <a:r>
              <a:rPr lang="en-US" altLang="el-GR" sz="2000" dirty="0" err="1">
                <a:solidFill>
                  <a:srgbClr val="0000FF"/>
                </a:solidFill>
              </a:rPr>
              <a:t>wordline</a:t>
            </a:r>
            <a:r>
              <a:rPr lang="en-US" altLang="el-GR" sz="2000" dirty="0">
                <a:solidFill>
                  <a:srgbClr val="0000FF"/>
                </a:solidFill>
              </a:rPr>
              <a:t> =&gt;</a:t>
            </a:r>
            <a:r>
              <a:rPr lang="el-GR" altLang="el-GR" sz="2000" dirty="0">
                <a:solidFill>
                  <a:srgbClr val="0000FF"/>
                </a:solidFill>
              </a:rPr>
              <a:t> ενεργοποιεί μία γραμμή (</a:t>
            </a:r>
            <a:r>
              <a:rPr lang="en-US" altLang="el-GR" sz="2000" dirty="0">
                <a:solidFill>
                  <a:srgbClr val="0000FF"/>
                </a:solidFill>
              </a:rPr>
              <a:t>row) </a:t>
            </a:r>
          </a:p>
          <a:p>
            <a:pPr marL="266700" indent="-177800" eaLnBrk="1" hangingPunct="1"/>
            <a:r>
              <a:rPr lang="el-GR" altLang="el-GR" sz="2000" dirty="0">
                <a:solidFill>
                  <a:srgbClr val="C00000"/>
                </a:solidFill>
              </a:rPr>
              <a:t>Εγγραφή</a:t>
            </a:r>
            <a:r>
              <a:rPr lang="el-GR" altLang="el-GR" sz="2000" dirty="0">
                <a:solidFill>
                  <a:srgbClr val="0000FF"/>
                </a:solidFill>
              </a:rPr>
              <a:t>: τα δεδομένα τίθενται στις γραμμές </a:t>
            </a:r>
            <a:r>
              <a:rPr lang="en-US" altLang="el-GR" sz="2000" dirty="0" err="1">
                <a:solidFill>
                  <a:srgbClr val="0000FF"/>
                </a:solidFill>
              </a:rPr>
              <a:t>bitline</a:t>
            </a:r>
            <a:r>
              <a:rPr lang="en-US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και γράφονται στα κύτταρα της επιλεγμένης γραμμής</a:t>
            </a:r>
          </a:p>
          <a:p>
            <a:pPr marL="266700" indent="-177800" eaLnBrk="1" hangingPunct="1"/>
            <a:r>
              <a:rPr lang="el-GR" altLang="el-GR" sz="2000" dirty="0">
                <a:solidFill>
                  <a:srgbClr val="C00000"/>
                </a:solidFill>
              </a:rPr>
              <a:t>Ανάγνωση</a:t>
            </a:r>
            <a:r>
              <a:rPr lang="el-GR" altLang="el-GR" sz="2000" dirty="0">
                <a:solidFill>
                  <a:srgbClr val="0000FF"/>
                </a:solidFill>
              </a:rPr>
              <a:t>: τα κύτταρα της επιλεγμένης λέξης οδηγούν τις γραμμές </a:t>
            </a:r>
            <a:r>
              <a:rPr lang="en-US" altLang="el-GR" sz="2000" dirty="0" err="1">
                <a:solidFill>
                  <a:srgbClr val="0000FF"/>
                </a:solidFill>
              </a:rPr>
              <a:t>bitlines</a:t>
            </a:r>
            <a:r>
              <a:rPr lang="en-US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που έχουν τεθεί σε μία γνωστή τιμή</a:t>
            </a:r>
          </a:p>
          <a:p>
            <a:pPr marL="266700" indent="-177800" eaLnBrk="1" hangingPunct="1"/>
            <a:r>
              <a:rPr lang="el-GR" altLang="el-GR" sz="2000" dirty="0">
                <a:solidFill>
                  <a:srgbClr val="0000FF"/>
                </a:solidFill>
              </a:rPr>
              <a:t>Το κύκλωμα στήλης περιέχει ενισχυτές για ανίχνευση δεδομένων</a:t>
            </a:r>
            <a:endParaRPr lang="en-US" altLang="el-GR" sz="2000" dirty="0">
              <a:solidFill>
                <a:srgbClr val="0000FF"/>
              </a:solidFill>
            </a:endParaRPr>
          </a:p>
          <a:p>
            <a:pPr marL="198438" lvl="1" indent="180975" eaLnBrk="1" hangingPunct="1"/>
            <a:r>
              <a:rPr lang="el-GR" altLang="el-GR" sz="1800" dirty="0"/>
              <a:t>Η μεταβολή της τάσης των γραμμών </a:t>
            </a:r>
            <a:r>
              <a:rPr lang="en-US" altLang="el-GR" sz="1800" dirty="0" err="1"/>
              <a:t>bitlines</a:t>
            </a:r>
            <a:r>
              <a:rPr lang="en-US" altLang="el-GR" sz="1800" dirty="0"/>
              <a:t> </a:t>
            </a:r>
            <a:r>
              <a:rPr lang="el-GR" altLang="el-GR" sz="1800" dirty="0"/>
              <a:t>μπορεί να είναι μικρότερη από 0 </a:t>
            </a:r>
            <a:r>
              <a:rPr lang="el-GR" altLang="el-GR" sz="1800" dirty="0">
                <a:sym typeface="Wingdings" panose="05000000000000000000" pitchFamily="2" charset="2"/>
              </a:rPr>
              <a:t></a:t>
            </a:r>
            <a:r>
              <a:rPr lang="en-US" altLang="el-GR" sz="1800" dirty="0" err="1">
                <a:sym typeface="Wingdings" panose="05000000000000000000" pitchFamily="2" charset="2"/>
              </a:rPr>
              <a:t>Vdd</a:t>
            </a:r>
            <a:r>
              <a:rPr lang="en-US" altLang="el-GR" sz="1800" dirty="0">
                <a:sym typeface="Wingdings" panose="05000000000000000000" pitchFamily="2" charset="2"/>
              </a:rPr>
              <a:t> </a:t>
            </a:r>
            <a:r>
              <a:rPr lang="el-GR" altLang="el-GR" sz="1800" dirty="0">
                <a:sym typeface="Wingdings" panose="05000000000000000000" pitchFamily="2" charset="2"/>
              </a:rPr>
              <a:t>λόγω μεγάλου φορτίου της </a:t>
            </a:r>
            <a:r>
              <a:rPr lang="en-US" altLang="el-GR" sz="1800" dirty="0" err="1"/>
              <a:t>bitline</a:t>
            </a:r>
            <a:r>
              <a:rPr lang="el-GR" altLang="el-GR" sz="1800" dirty="0"/>
              <a:t> είτε εσκεμμένα (μείωση κατανάλωσης στο μεγάλο φορτίο της </a:t>
            </a:r>
            <a:r>
              <a:rPr lang="en-US" altLang="el-GR" sz="1800" dirty="0" err="1"/>
              <a:t>bitline</a:t>
            </a:r>
            <a:r>
              <a:rPr lang="el-GR" altLang="el-GR" sz="1800" dirty="0"/>
              <a:t>)</a:t>
            </a:r>
          </a:p>
        </p:txBody>
      </p:sp>
      <p:pic>
        <p:nvPicPr>
          <p:cNvPr id="2567172" name="Picture 4">
            <a:extLst>
              <a:ext uri="{FF2B5EF4-FFF2-40B4-BE49-F238E27FC236}">
                <a16:creationId xmlns:a16="http://schemas.microsoft.com/office/drawing/2014/main" id="{20AE9F96-52FF-488B-A5BD-291C80F05F3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836613"/>
            <a:ext cx="3282950" cy="524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val 18">
            <a:extLst>
              <a:ext uri="{FF2B5EF4-FFF2-40B4-BE49-F238E27FC236}">
                <a16:creationId xmlns:a16="http://schemas.microsoft.com/office/drawing/2014/main" id="{48BDF329-8ED7-CA7E-FBDC-567F29EC8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344" y="2742429"/>
            <a:ext cx="1008112" cy="712879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7171" grpId="0" uiExpand="1" build="p"/>
      <p:bldP spid="2567172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19BAF78B-D3DA-4D31-8761-FE3ECD3197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020C33BB-5673-4BCA-8845-B3683758B6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D521554-B498-4437-953A-C61F5EC3068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AutoShape 2">
            <a:extLst>
              <a:ext uri="{FF2B5EF4-FFF2-40B4-BE49-F238E27FC236}">
                <a16:creationId xmlns:a16="http://schemas.microsoft.com/office/drawing/2014/main" id="{341DF9D7-EDF8-41E7-BADF-60D922B7B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Δομή Πίνακα – </a:t>
            </a:r>
            <a:r>
              <a:rPr lang="en-US" altLang="el-GR" dirty="0">
                <a:solidFill>
                  <a:srgbClr val="C00000"/>
                </a:solidFill>
              </a:rPr>
              <a:t>Array Architecture</a:t>
            </a:r>
          </a:p>
        </p:txBody>
      </p:sp>
      <p:sp>
        <p:nvSpPr>
          <p:cNvPr id="2569219" name="Rectangle 3">
            <a:extLst>
              <a:ext uri="{FF2B5EF4-FFF2-40B4-BE49-F238E27FC236}">
                <a16:creationId xmlns:a16="http://schemas.microsoft.com/office/drawing/2014/main" id="{A9785AD9-5038-48B3-9B09-50F8B45E6A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765175"/>
            <a:ext cx="5328270" cy="5249863"/>
          </a:xfrm>
        </p:spPr>
        <p:txBody>
          <a:bodyPr/>
          <a:lstStyle/>
          <a:p>
            <a:pPr marL="266700" indent="-177800" eaLnBrk="1" hangingPunct="1"/>
            <a:r>
              <a:rPr lang="el-GR" altLang="el-GR" sz="2000" dirty="0">
                <a:solidFill>
                  <a:srgbClr val="0000FF"/>
                </a:solidFill>
              </a:rPr>
              <a:t>Πίνακας μνήμης με 2</a:t>
            </a:r>
            <a:r>
              <a:rPr lang="el-GR" altLang="el-GR" sz="2000" i="1" baseline="30000" dirty="0">
                <a:solidFill>
                  <a:srgbClr val="0000FF"/>
                </a:solidFill>
              </a:rPr>
              <a:t>n</a:t>
            </a:r>
            <a:r>
              <a:rPr lang="el-GR" altLang="el-GR" sz="2000" i="1" dirty="0">
                <a:solidFill>
                  <a:srgbClr val="0000FF"/>
                </a:solidFill>
              </a:rPr>
              <a:t> λέξεις </a:t>
            </a:r>
            <a:r>
              <a:rPr lang="el-GR" altLang="el-GR" sz="2000" dirty="0">
                <a:solidFill>
                  <a:srgbClr val="0000FF"/>
                </a:solidFill>
              </a:rPr>
              <a:t>(</a:t>
            </a:r>
            <a:r>
              <a:rPr lang="el-GR" altLang="el-GR" sz="2000" dirty="0" err="1">
                <a:solidFill>
                  <a:srgbClr val="0000FF"/>
                </a:solidFill>
              </a:rPr>
              <a:t>words</a:t>
            </a:r>
            <a:r>
              <a:rPr lang="el-GR" altLang="el-GR" sz="2000" dirty="0">
                <a:solidFill>
                  <a:srgbClr val="0000FF"/>
                </a:solidFill>
              </a:rPr>
              <a:t>) των 2</a:t>
            </a:r>
            <a:r>
              <a:rPr lang="el-GR" altLang="el-GR" sz="2000" i="1" baseline="30000" dirty="0">
                <a:solidFill>
                  <a:srgbClr val="0000FF"/>
                </a:solidFill>
              </a:rPr>
              <a:t>m</a:t>
            </a:r>
            <a:r>
              <a:rPr lang="el-GR" altLang="el-GR" sz="2000" i="1" dirty="0">
                <a:solidFill>
                  <a:srgbClr val="0000FF"/>
                </a:solidFill>
              </a:rPr>
              <a:t> </a:t>
            </a:r>
            <a:r>
              <a:rPr lang="el-GR" altLang="el-GR" sz="2000" dirty="0" err="1">
                <a:solidFill>
                  <a:srgbClr val="0000FF"/>
                </a:solidFill>
              </a:rPr>
              <a:t>bits</a:t>
            </a:r>
            <a:r>
              <a:rPr lang="el-GR" altLang="el-GR" sz="2000" dirty="0">
                <a:solidFill>
                  <a:srgbClr val="0000FF"/>
                </a:solidFill>
              </a:rPr>
              <a:t>/</a:t>
            </a:r>
            <a:r>
              <a:rPr lang="el-GR" altLang="el-GR" sz="2000" dirty="0" err="1">
                <a:solidFill>
                  <a:srgbClr val="0000FF"/>
                </a:solidFill>
              </a:rPr>
              <a:t>word</a:t>
            </a:r>
            <a:endParaRPr lang="el-GR" altLang="el-GR" sz="2000" dirty="0">
              <a:solidFill>
                <a:srgbClr val="0000FF"/>
              </a:solidFill>
            </a:endParaRPr>
          </a:p>
          <a:p>
            <a:pPr marL="266700" indent="-177800" eaLnBrk="1" hangingPunct="1"/>
            <a:endParaRPr lang="el-GR" altLang="el-GR" sz="2000" dirty="0">
              <a:solidFill>
                <a:srgbClr val="0000FF"/>
              </a:solidFill>
            </a:endParaRPr>
          </a:p>
          <a:p>
            <a:pPr marL="266700" indent="-177800" eaLnBrk="1" hangingPunct="1"/>
            <a:r>
              <a:rPr lang="el-GR" altLang="el-GR" sz="2000" dirty="0">
                <a:solidFill>
                  <a:srgbClr val="0000FF"/>
                </a:solidFill>
              </a:rPr>
              <a:t>Στην απλούστερη σχεδίαση ο πίνακας οργανώνεται σε μία λέξη ανά σειρά και μία στήλη ανά </a:t>
            </a:r>
            <a:r>
              <a:rPr lang="el-GR" altLang="el-GR" sz="2000" dirty="0" err="1">
                <a:solidFill>
                  <a:srgbClr val="0000FF"/>
                </a:solidFill>
              </a:rPr>
              <a:t>bit</a:t>
            </a:r>
            <a:r>
              <a:rPr lang="el-GR" altLang="el-GR" sz="2000" dirty="0">
                <a:solidFill>
                  <a:srgbClr val="0000FF"/>
                </a:solidFill>
              </a:rPr>
              <a:t> σε κάθε λέξη</a:t>
            </a:r>
          </a:p>
          <a:p>
            <a:pPr marL="266700" indent="-177800" eaLnBrk="1" hangingPunct="1"/>
            <a:endParaRPr lang="el-GR" altLang="el-GR" sz="2000" dirty="0">
              <a:solidFill>
                <a:srgbClr val="0000FF"/>
              </a:solidFill>
            </a:endParaRPr>
          </a:p>
          <a:p>
            <a:pPr marL="266700" indent="-177800" eaLnBrk="1" hangingPunct="1"/>
            <a:r>
              <a:rPr lang="el-GR" altLang="el-GR" sz="2000" b="1" dirty="0">
                <a:solidFill>
                  <a:srgbClr val="0000FF"/>
                </a:solidFill>
              </a:rPr>
              <a:t>Το πλήθος των λέξεων είναι πολύ μεγαλύτερο από το πλήθος των ψηφίων ανά λέξη</a:t>
            </a:r>
            <a:endParaRPr lang="en-GB" altLang="el-GR" sz="2000" b="1" dirty="0">
              <a:solidFill>
                <a:srgbClr val="0000FF"/>
              </a:solidFill>
            </a:endParaRPr>
          </a:p>
          <a:p>
            <a:pPr marL="457200" lvl="1" indent="-96838" eaLnBrk="1" hangingPunct="1"/>
            <a:r>
              <a:rPr lang="el-GR" altLang="el-GR" sz="1800" b="1" dirty="0"/>
              <a:t> Στενόμακρη δομή δύσκολο να ταιριάξει στην </a:t>
            </a:r>
            <a:r>
              <a:rPr lang="el-GR" altLang="el-GR" sz="1800" b="1" dirty="0" err="1"/>
              <a:t>χωροθέτηση</a:t>
            </a:r>
            <a:r>
              <a:rPr lang="el-GR" altLang="el-GR" sz="1800" b="1" dirty="0"/>
              <a:t> του ολοκληρωμένου</a:t>
            </a:r>
          </a:p>
          <a:p>
            <a:pPr marL="457200" lvl="1" indent="-96838" eaLnBrk="1" hangingPunct="1"/>
            <a:r>
              <a:rPr lang="el-GR" altLang="el-GR" sz="1800" b="1" dirty="0"/>
              <a:t> Αργή λόγω των μακρών κατακόρυφων καλωδίων =&gt; υψηλή χωρητικότητα</a:t>
            </a:r>
          </a:p>
        </p:txBody>
      </p:sp>
      <p:pic>
        <p:nvPicPr>
          <p:cNvPr id="2569220" name="Picture 4">
            <a:extLst>
              <a:ext uri="{FF2B5EF4-FFF2-40B4-BE49-F238E27FC236}">
                <a16:creationId xmlns:a16="http://schemas.microsoft.com/office/drawing/2014/main" id="{8DCD1A08-123E-4531-95E1-EDFF8A7E891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1274" y="834231"/>
            <a:ext cx="3282950" cy="5249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92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92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92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219" grpId="0" build="p"/>
      <p:bldP spid="25692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>
            <a:extLst>
              <a:ext uri="{FF2B5EF4-FFF2-40B4-BE49-F238E27FC236}">
                <a16:creationId xmlns:a16="http://schemas.microsoft.com/office/drawing/2014/main" id="{8206A74C-5CD9-4E74-8FF8-39C95F430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1507" name="Slide Number Placeholder 5">
            <a:extLst>
              <a:ext uri="{FF2B5EF4-FFF2-40B4-BE49-F238E27FC236}">
                <a16:creationId xmlns:a16="http://schemas.microsoft.com/office/drawing/2014/main" id="{65000236-FDB3-4E36-92A5-5DADB88FD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6D2A68C-10B7-47B6-8605-7FC591738FD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AutoShape 2">
            <a:extLst>
              <a:ext uri="{FF2B5EF4-FFF2-40B4-BE49-F238E27FC236}">
                <a16:creationId xmlns:a16="http://schemas.microsoft.com/office/drawing/2014/main" id="{C62DE5F9-8D4C-4DED-AB68-2627F34BF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Δομή Πίνακα – </a:t>
            </a:r>
            <a:r>
              <a:rPr lang="en-US" altLang="el-GR" dirty="0">
                <a:solidFill>
                  <a:srgbClr val="C00000"/>
                </a:solidFill>
              </a:rPr>
              <a:t>Folded Array Architecture</a:t>
            </a:r>
          </a:p>
        </p:txBody>
      </p:sp>
      <p:sp>
        <p:nvSpPr>
          <p:cNvPr id="2560003" name="Rectangle 3">
            <a:extLst>
              <a:ext uri="{FF2B5EF4-FFF2-40B4-BE49-F238E27FC236}">
                <a16:creationId xmlns:a16="http://schemas.microsoft.com/office/drawing/2014/main" id="{AFB41473-A584-4106-88F6-ED4DFB85D1C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860800"/>
            <a:ext cx="8569325" cy="2520950"/>
          </a:xfrm>
        </p:spPr>
        <p:txBody>
          <a:bodyPr/>
          <a:lstStyle/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0000FF"/>
                </a:solidFill>
              </a:rPr>
              <a:t>Η διάταξη διπλώνεται σε λιγότερες σειρές με περισσότερες στήλες</a:t>
            </a:r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800000"/>
                </a:solidFill>
              </a:rPr>
              <a:t>Κάθε γραμμή περιέχει 2</a:t>
            </a:r>
            <a:r>
              <a:rPr lang="el-GR" altLang="el-GR" sz="2000" i="1" baseline="30000" dirty="0">
                <a:solidFill>
                  <a:srgbClr val="800000"/>
                </a:solidFill>
              </a:rPr>
              <a:t>k  </a:t>
            </a:r>
            <a:r>
              <a:rPr lang="el-GR" altLang="el-GR" sz="2000" dirty="0">
                <a:solidFill>
                  <a:srgbClr val="800000"/>
                </a:solidFill>
              </a:rPr>
              <a:t>λέξεις </a:t>
            </a:r>
            <a:r>
              <a:rPr lang="el-GR" altLang="el-GR" sz="2000" dirty="0">
                <a:solidFill>
                  <a:srgbClr val="0000FF"/>
                </a:solidFill>
              </a:rPr>
              <a:t>=&gt; η διάταξη οργανώνεται σε 2</a:t>
            </a:r>
            <a:r>
              <a:rPr lang="el-GR" altLang="el-GR" sz="2000" i="1" baseline="30000" dirty="0">
                <a:solidFill>
                  <a:srgbClr val="0000FF"/>
                </a:solidFill>
              </a:rPr>
              <a:t>n-k</a:t>
            </a:r>
            <a:r>
              <a:rPr lang="el-GR" altLang="el-GR" sz="2000" i="1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γραμμές</a:t>
            </a:r>
            <a:r>
              <a:rPr lang="el-GR" altLang="el-GR" sz="2000" i="1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των 2</a:t>
            </a:r>
            <a:r>
              <a:rPr lang="el-GR" altLang="el-GR" sz="2000" i="1" baseline="30000" dirty="0">
                <a:solidFill>
                  <a:srgbClr val="0000FF"/>
                </a:solidFill>
              </a:rPr>
              <a:t>m+k</a:t>
            </a:r>
            <a:r>
              <a:rPr lang="el-GR" altLang="el-GR" sz="2000" i="1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στηλών</a:t>
            </a:r>
            <a:r>
              <a:rPr lang="el-GR" altLang="el-GR" sz="2000" i="1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ή </a:t>
            </a:r>
            <a:r>
              <a:rPr lang="el-GR" altLang="el-GR" sz="2000" dirty="0" err="1">
                <a:solidFill>
                  <a:srgbClr val="0000FF"/>
                </a:solidFill>
              </a:rPr>
              <a:t>bit</a:t>
            </a:r>
            <a:endParaRPr lang="el-GR" altLang="el-GR" sz="2000" dirty="0">
              <a:solidFill>
                <a:srgbClr val="0000FF"/>
              </a:solidFill>
            </a:endParaRPr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0000FF"/>
                </a:solidFill>
              </a:rPr>
              <a:t>Ο αποκωδικοποιητής στηλών ελέγχει έναν πολυπλέκτη για να επιλέγει 2</a:t>
            </a:r>
            <a:r>
              <a:rPr lang="el-GR" altLang="el-GR" sz="2000" i="1" baseline="30000" dirty="0">
                <a:solidFill>
                  <a:srgbClr val="0000FF"/>
                </a:solidFill>
              </a:rPr>
              <a:t>m</a:t>
            </a:r>
            <a:r>
              <a:rPr lang="el-GR" altLang="el-GR" sz="2000" i="1" dirty="0">
                <a:solidFill>
                  <a:srgbClr val="0000FF"/>
                </a:solidFill>
              </a:rPr>
              <a:t> </a:t>
            </a:r>
            <a:r>
              <a:rPr lang="el-GR" altLang="el-GR" sz="2000" dirty="0" err="1">
                <a:solidFill>
                  <a:srgbClr val="0000FF"/>
                </a:solidFill>
              </a:rPr>
              <a:t>bit</a:t>
            </a:r>
            <a:r>
              <a:rPr lang="el-GR" altLang="el-GR" sz="2000" dirty="0">
                <a:solidFill>
                  <a:srgbClr val="0000FF"/>
                </a:solidFill>
              </a:rPr>
              <a:t> από την γραμμή</a:t>
            </a:r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2000" b="1" dirty="0">
                <a:solidFill>
                  <a:srgbClr val="0000FF"/>
                </a:solidFill>
              </a:rPr>
              <a:t>Μνήμη </a:t>
            </a:r>
            <a:r>
              <a:rPr lang="en-US" altLang="el-GR" sz="2000" b="1" dirty="0">
                <a:solidFill>
                  <a:srgbClr val="0000FF"/>
                </a:solidFill>
              </a:rPr>
              <a:t>16</a:t>
            </a:r>
            <a:r>
              <a:rPr lang="el-GR" altLang="el-GR" sz="2000" b="1" dirty="0">
                <a:solidFill>
                  <a:srgbClr val="0000FF"/>
                </a:solidFill>
              </a:rPr>
              <a:t> λέξεων </a:t>
            </a:r>
            <a:r>
              <a:rPr lang="en-GB" altLang="el-GR" sz="2000" b="1" dirty="0">
                <a:solidFill>
                  <a:srgbClr val="0000FF"/>
                </a:solidFill>
              </a:rPr>
              <a:t>x</a:t>
            </a:r>
            <a:r>
              <a:rPr lang="el-GR" altLang="el-GR" sz="2000" b="1" dirty="0">
                <a:solidFill>
                  <a:srgbClr val="0000FF"/>
                </a:solidFill>
              </a:rPr>
              <a:t> 4 </a:t>
            </a:r>
            <a:r>
              <a:rPr lang="el-GR" altLang="el-GR" sz="2000" b="1" dirty="0" err="1">
                <a:solidFill>
                  <a:srgbClr val="0000FF"/>
                </a:solidFill>
              </a:rPr>
              <a:t>bit</a:t>
            </a:r>
            <a:r>
              <a:rPr lang="el-GR" altLang="el-GR" sz="2000" dirty="0">
                <a:solidFill>
                  <a:srgbClr val="0000FF"/>
                </a:solidFill>
              </a:rPr>
              <a:t>, </a:t>
            </a:r>
            <a:r>
              <a:rPr lang="el-GR" altLang="el-GR" sz="2000" dirty="0" err="1">
                <a:solidFill>
                  <a:srgbClr val="0000FF"/>
                </a:solidFill>
              </a:rPr>
              <a:t>πολυπλεγμένη</a:t>
            </a:r>
            <a:r>
              <a:rPr lang="el-GR" altLang="el-GR" sz="2000" dirty="0">
                <a:solidFill>
                  <a:srgbClr val="0000FF"/>
                </a:solidFill>
              </a:rPr>
              <a:t> σε δύο δρόμους, διπλωμένη σε μία διάταξη </a:t>
            </a:r>
            <a:r>
              <a:rPr lang="en-US" altLang="el-GR" sz="2000" dirty="0">
                <a:solidFill>
                  <a:srgbClr val="0000FF"/>
                </a:solidFill>
              </a:rPr>
              <a:t>8</a:t>
            </a:r>
            <a:r>
              <a:rPr lang="el-GR" altLang="el-GR" sz="2000" dirty="0">
                <a:solidFill>
                  <a:srgbClr val="0000FF"/>
                </a:solidFill>
              </a:rPr>
              <a:t> σειρών </a:t>
            </a:r>
            <a:r>
              <a:rPr lang="en-US" altLang="el-GR" sz="2000" dirty="0">
                <a:solidFill>
                  <a:srgbClr val="0000FF"/>
                </a:solidFill>
              </a:rPr>
              <a:t>x</a:t>
            </a:r>
            <a:r>
              <a:rPr lang="el-GR" altLang="el-GR" sz="2000" dirty="0">
                <a:solidFill>
                  <a:srgbClr val="0000FF"/>
                </a:solidFill>
              </a:rPr>
              <a:t> 8 στηλών, δηλ. με </a:t>
            </a:r>
            <a:r>
              <a:rPr lang="el-GR" altLang="el-GR" sz="2000" i="1" dirty="0">
                <a:solidFill>
                  <a:srgbClr val="0000FF"/>
                </a:solidFill>
              </a:rPr>
              <a:t>n</a:t>
            </a:r>
            <a:r>
              <a:rPr lang="el-GR" altLang="el-GR" sz="2000" dirty="0">
                <a:solidFill>
                  <a:srgbClr val="0000FF"/>
                </a:solidFill>
              </a:rPr>
              <a:t>=3, </a:t>
            </a:r>
            <a:r>
              <a:rPr lang="el-GR" altLang="el-GR" sz="2000" i="1" dirty="0">
                <a:solidFill>
                  <a:srgbClr val="0000FF"/>
                </a:solidFill>
              </a:rPr>
              <a:t>m</a:t>
            </a:r>
            <a:r>
              <a:rPr lang="el-GR" altLang="el-GR" sz="2000" dirty="0">
                <a:solidFill>
                  <a:srgbClr val="0000FF"/>
                </a:solidFill>
              </a:rPr>
              <a:t>=2, </a:t>
            </a:r>
            <a:r>
              <a:rPr lang="el-GR" altLang="el-GR" sz="2000" i="1" dirty="0">
                <a:solidFill>
                  <a:srgbClr val="0000FF"/>
                </a:solidFill>
              </a:rPr>
              <a:t>k</a:t>
            </a:r>
            <a:r>
              <a:rPr lang="el-GR" altLang="el-GR" sz="2000" dirty="0">
                <a:solidFill>
                  <a:srgbClr val="0000FF"/>
                </a:solidFill>
              </a:rPr>
              <a:t>=1</a:t>
            </a:r>
          </a:p>
        </p:txBody>
      </p:sp>
      <p:pic>
        <p:nvPicPr>
          <p:cNvPr id="2560013" name="Picture 13">
            <a:extLst>
              <a:ext uri="{FF2B5EF4-FFF2-40B4-BE49-F238E27FC236}">
                <a16:creationId xmlns:a16="http://schemas.microsoft.com/office/drawing/2014/main" id="{C76B6812-19C2-45EA-A3ED-FB2E13CFF9E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549275"/>
            <a:ext cx="6048375" cy="30972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0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03" grpId="0" build="p"/>
      <p:bldP spid="25600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66A35D47-1459-48B2-9CDF-9E7A5CCB30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5BBC8E9D-1A9A-4B53-A3E9-BC192E8AA4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CA6875F-6260-4906-8F5B-E549A6C89B96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AutoShape 2">
            <a:extLst>
              <a:ext uri="{FF2B5EF4-FFF2-40B4-BE49-F238E27FC236}">
                <a16:creationId xmlns:a16="http://schemas.microsoft.com/office/drawing/2014/main" id="{EDB88F8E-D801-4981-A137-2D89C5563E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73038"/>
            <a:ext cx="8208962" cy="260350"/>
          </a:xfrm>
        </p:spPr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Ιεραρχική Αρχιτεκτονική Μνήμης</a:t>
            </a:r>
            <a:endParaRPr lang="en-US" altLang="el-GR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672643" name="Rectangle 3">
            <a:extLst>
              <a:ext uri="{FF2B5EF4-FFF2-40B4-BE49-F238E27FC236}">
                <a16:creationId xmlns:a16="http://schemas.microsoft.com/office/drawing/2014/main" id="{14C3CCE2-1937-460E-AAF7-FEAC78E68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445125"/>
            <a:ext cx="16462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800" b="1" dirty="0">
                <a:solidFill>
                  <a:srgbClr val="C00000"/>
                </a:solidFill>
              </a:rPr>
              <a:t>Πλεονεκτήματα</a:t>
            </a:r>
            <a:r>
              <a:rPr lang="en-US" altLang="el-GR" sz="1800" b="1" dirty="0">
                <a:solidFill>
                  <a:srgbClr val="C00000"/>
                </a:solidFill>
              </a:rPr>
              <a:t>:</a:t>
            </a:r>
            <a:endParaRPr lang="en-US" altLang="el-GR" sz="1800" i="1" dirty="0">
              <a:solidFill>
                <a:srgbClr val="C00000"/>
              </a:solidFill>
            </a:endParaRPr>
          </a:p>
        </p:txBody>
      </p:sp>
      <p:sp>
        <p:nvSpPr>
          <p:cNvPr id="2672644" name="Rectangle 4">
            <a:extLst>
              <a:ext uri="{FF2B5EF4-FFF2-40B4-BE49-F238E27FC236}">
                <a16:creationId xmlns:a16="http://schemas.microsoft.com/office/drawing/2014/main" id="{5E73D6DA-19F2-4608-BB7D-3EA95CCB8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749925"/>
            <a:ext cx="41005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 dirty="0">
                <a:solidFill>
                  <a:srgbClr val="0000FF"/>
                </a:solidFill>
              </a:rPr>
              <a:t>1. </a:t>
            </a:r>
            <a:r>
              <a:rPr lang="el-GR" altLang="el-GR" sz="1800" b="1" dirty="0">
                <a:solidFill>
                  <a:srgbClr val="0000FF"/>
                </a:solidFill>
              </a:rPr>
              <a:t>Μικρότερα καλώδια μέσα στα τμήματα</a:t>
            </a:r>
            <a:endParaRPr lang="en-US" altLang="el-GR" sz="1800" i="1" dirty="0">
              <a:solidFill>
                <a:srgbClr val="0000FF"/>
              </a:solidFill>
            </a:endParaRPr>
          </a:p>
        </p:txBody>
      </p:sp>
      <p:sp>
        <p:nvSpPr>
          <p:cNvPr id="2672645" name="Rectangle 5">
            <a:extLst>
              <a:ext uri="{FF2B5EF4-FFF2-40B4-BE49-F238E27FC236}">
                <a16:creationId xmlns:a16="http://schemas.microsoft.com/office/drawing/2014/main" id="{8EDD11DC-AA38-493D-B170-F30D39F2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6008688"/>
            <a:ext cx="79009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800" b="1" dirty="0">
                <a:solidFill>
                  <a:srgbClr val="0000FF"/>
                </a:solidFill>
              </a:rPr>
              <a:t>2. </a:t>
            </a:r>
            <a:r>
              <a:rPr lang="el-GR" altLang="el-GR" sz="1800" b="1" dirty="0">
                <a:solidFill>
                  <a:srgbClr val="0000FF"/>
                </a:solidFill>
              </a:rPr>
              <a:t>Η διεύθυνση του τμήματος ενεργοποιεί μόνο </a:t>
            </a:r>
            <a:r>
              <a:rPr lang="en-US" altLang="el-GR" sz="1800" b="1" dirty="0">
                <a:solidFill>
                  <a:srgbClr val="0000FF"/>
                </a:solidFill>
              </a:rPr>
              <a:t>1 </a:t>
            </a:r>
            <a:r>
              <a:rPr lang="el-GR" altLang="el-GR" sz="1800" b="1" dirty="0">
                <a:solidFill>
                  <a:srgbClr val="0000FF"/>
                </a:solidFill>
              </a:rPr>
              <a:t>τμήμα</a:t>
            </a:r>
            <a:r>
              <a:rPr lang="en-US" altLang="el-GR" sz="1800" b="1" dirty="0">
                <a:solidFill>
                  <a:srgbClr val="0000FF"/>
                </a:solidFill>
              </a:rPr>
              <a:t> =&gt; </a:t>
            </a:r>
            <a:r>
              <a:rPr lang="el-GR" altLang="el-GR" sz="1800" b="1" dirty="0">
                <a:solidFill>
                  <a:srgbClr val="0000FF"/>
                </a:solidFill>
              </a:rPr>
              <a:t>μείωση κατανάλωσης</a:t>
            </a:r>
            <a:endParaRPr lang="en-US" altLang="el-GR" sz="1800" i="1" dirty="0">
              <a:solidFill>
                <a:srgbClr val="0000FF"/>
              </a:solidFill>
            </a:endParaRPr>
          </a:p>
        </p:txBody>
      </p:sp>
      <p:graphicFrame>
        <p:nvGraphicFramePr>
          <p:cNvPr id="2672646" name="Object 6">
            <a:extLst>
              <a:ext uri="{FF2B5EF4-FFF2-40B4-BE49-F238E27FC236}">
                <a16:creationId xmlns:a16="http://schemas.microsoft.com/office/drawing/2014/main" id="{7E6D3291-1399-4FB9-9450-5C6C54D032C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971550" y="620713"/>
          <a:ext cx="7545388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438187" imgH="4320540" progId="Visio.Drawing.11">
                  <p:embed/>
                </p:oleObj>
              </mc:Choice>
              <mc:Fallback>
                <p:oleObj name="Visio" r:id="rId2" imgW="7438187" imgH="4320540" progId="Visio.Drawing.11">
                  <p:embed/>
                  <p:pic>
                    <p:nvPicPr>
                      <p:cNvPr id="2672646" name="Object 6">
                        <a:extLst>
                          <a:ext uri="{FF2B5EF4-FFF2-40B4-BE49-F238E27FC236}">
                            <a16:creationId xmlns:a16="http://schemas.microsoft.com/office/drawing/2014/main" id="{7E6D3291-1399-4FB9-9450-5C6C54D032CA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620713"/>
                        <a:ext cx="7545388" cy="489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43" grpId="0"/>
      <p:bldP spid="2672644" grpId="0"/>
      <p:bldP spid="26726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>
            <a:extLst>
              <a:ext uri="{FF2B5EF4-FFF2-40B4-BE49-F238E27FC236}">
                <a16:creationId xmlns:a16="http://schemas.microsoft.com/office/drawing/2014/main" id="{A50774D6-D2B6-42C2-B786-046D080380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BA79ABC7-B798-4BFA-9436-A6E5820C32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60091C0-F6E4-4E99-AA68-866E1ED19EF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374AFB9C-DE52-400E-B64A-3023B0C59A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Περίγραμμα</a:t>
            </a:r>
            <a:endParaRPr lang="en-US" altLang="el-GR" dirty="0">
              <a:solidFill>
                <a:srgbClr val="C00000"/>
              </a:solidFill>
            </a:endParaRPr>
          </a:p>
        </p:txBody>
      </p:sp>
      <p:sp>
        <p:nvSpPr>
          <p:cNvPr id="2571267" name="Rectangle 3">
            <a:extLst>
              <a:ext uri="{FF2B5EF4-FFF2-40B4-BE49-F238E27FC236}">
                <a16:creationId xmlns:a16="http://schemas.microsoft.com/office/drawing/2014/main" id="{ED1B2579-8511-4FCD-A596-1F53EBECFFB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69325" cy="5545137"/>
          </a:xfrm>
        </p:spPr>
        <p:txBody>
          <a:bodyPr/>
          <a:lstStyle/>
          <a:p>
            <a:pPr marL="455613" indent="-455613" eaLnBrk="1" hangingPunct="1"/>
            <a:r>
              <a:rPr lang="el-GR" altLang="el-GR" sz="2000" dirty="0">
                <a:solidFill>
                  <a:srgbClr val="0000FF"/>
                </a:solidFill>
              </a:rPr>
              <a:t>Εισαγωγή</a:t>
            </a:r>
          </a:p>
          <a:p>
            <a:pPr marL="455613" indent="-455613" eaLnBrk="1" hangingPunct="1"/>
            <a:r>
              <a:rPr lang="el-GR" altLang="el-GR" sz="2000" dirty="0">
                <a:solidFill>
                  <a:srgbClr val="C00000"/>
                </a:solidFill>
              </a:rPr>
              <a:t>Στατική μνήμη (</a:t>
            </a:r>
            <a:r>
              <a:rPr lang="en-US" altLang="el-GR" sz="2000" dirty="0">
                <a:solidFill>
                  <a:srgbClr val="C00000"/>
                </a:solidFill>
              </a:rPr>
              <a:t>SRAM)</a:t>
            </a:r>
          </a:p>
          <a:p>
            <a:pPr marL="455613" indent="-455613" eaLnBrk="1" hangingPunct="1"/>
            <a:r>
              <a:rPr lang="el-GR" altLang="el-GR" sz="2000" dirty="0">
                <a:solidFill>
                  <a:srgbClr val="0000FF"/>
                </a:solidFill>
              </a:rPr>
              <a:t>Δυναμική μνήμη (</a:t>
            </a:r>
            <a:r>
              <a:rPr lang="en-US" altLang="el-GR" sz="2000" dirty="0">
                <a:solidFill>
                  <a:srgbClr val="0000FF"/>
                </a:solidFill>
              </a:rPr>
              <a:t>DRAM)</a:t>
            </a:r>
          </a:p>
          <a:p>
            <a:pPr marL="455613" indent="-455613" eaLnBrk="1" hangingPunct="1"/>
            <a:r>
              <a:rPr lang="el-GR" altLang="el-GR" sz="2000" dirty="0">
                <a:solidFill>
                  <a:srgbClr val="0000FF"/>
                </a:solidFill>
              </a:rPr>
              <a:t>Μνήμη </a:t>
            </a:r>
            <a:r>
              <a:rPr lang="en-US" altLang="el-GR" sz="2000" dirty="0">
                <a:solidFill>
                  <a:srgbClr val="0000FF"/>
                </a:solidFill>
              </a:rPr>
              <a:t>ROM</a:t>
            </a:r>
          </a:p>
          <a:p>
            <a:pPr marL="455613" indent="-455613" eaLnBrk="1" hangingPunct="1"/>
            <a:r>
              <a:rPr lang="el-GR" altLang="el-GR" sz="2000" dirty="0">
                <a:solidFill>
                  <a:srgbClr val="0000FF"/>
                </a:solidFill>
              </a:rPr>
              <a:t>Μνήμες σειριακής προσπέλασης</a:t>
            </a:r>
          </a:p>
          <a:p>
            <a:pPr marL="455613" indent="-455613" eaLnBrk="1" hangingPunct="1"/>
            <a:r>
              <a:rPr lang="el-GR" altLang="el-GR" sz="2000" dirty="0">
                <a:solidFill>
                  <a:srgbClr val="0000FF"/>
                </a:solidFill>
              </a:rPr>
              <a:t>Μνήμες </a:t>
            </a:r>
            <a:r>
              <a:rPr lang="el-GR" altLang="el-GR" sz="2000" dirty="0" err="1">
                <a:solidFill>
                  <a:srgbClr val="0000FF"/>
                </a:solidFill>
              </a:rPr>
              <a:t>διευθυνσιοδοτούμενες</a:t>
            </a:r>
            <a:r>
              <a:rPr lang="el-GR" altLang="el-GR" sz="2000" dirty="0">
                <a:solidFill>
                  <a:srgbClr val="0000FF"/>
                </a:solidFill>
              </a:rPr>
              <a:t> από τα δεδομένα </a:t>
            </a:r>
            <a:r>
              <a:rPr lang="en-US" altLang="el-GR" sz="2000" dirty="0">
                <a:solidFill>
                  <a:srgbClr val="0000FF"/>
                </a:solidFill>
              </a:rPr>
              <a:t>(CAM)</a:t>
            </a:r>
          </a:p>
          <a:p>
            <a:pPr marL="455613" indent="-455613" eaLnBrk="1" hangingPunct="1"/>
            <a:r>
              <a:rPr lang="el-GR" altLang="el-GR" sz="2000" dirty="0">
                <a:solidFill>
                  <a:srgbClr val="0000FF"/>
                </a:solidFill>
              </a:rPr>
              <a:t>Προγραμματιζόμενες λογικές διατάξεις</a:t>
            </a:r>
          </a:p>
          <a:p>
            <a:pPr marL="455613" indent="-455613" eaLnBrk="1" hangingPunct="1"/>
            <a:r>
              <a:rPr lang="el-GR" altLang="el-GR" sz="2000" dirty="0">
                <a:solidFill>
                  <a:srgbClr val="0000FF"/>
                </a:solidFill>
              </a:rPr>
              <a:t>Αξιοπιστία μνημών</a:t>
            </a:r>
            <a:endParaRPr lang="en-US" altLang="el-GR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319BE713-A35B-40EF-BFBF-9DEE24FB1D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D072055C-50EC-45AA-86C6-D8F32FD6D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E32D228-EB41-4910-A0B4-DD345EFF50C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AutoShape 2">
            <a:extLst>
              <a:ext uri="{FF2B5EF4-FFF2-40B4-BE49-F238E27FC236}">
                <a16:creationId xmlns:a16="http://schemas.microsoft.com/office/drawing/2014/main" id="{664A7DC1-D8A6-4A4A-8841-37DAC225D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>
                <a:solidFill>
                  <a:srgbClr val="C00000"/>
                </a:solidFill>
              </a:rPr>
              <a:t>6T SRAM Cell</a:t>
            </a:r>
            <a:r>
              <a:rPr lang="el-GR" altLang="el-GR" dirty="0">
                <a:solidFill>
                  <a:srgbClr val="C00000"/>
                </a:solidFill>
              </a:rPr>
              <a:t> –Γενικές αρχές</a:t>
            </a:r>
            <a:endParaRPr lang="en-US" altLang="el-GR" dirty="0">
              <a:solidFill>
                <a:srgbClr val="C00000"/>
              </a:solidFill>
            </a:endParaRPr>
          </a:p>
        </p:txBody>
      </p:sp>
      <p:sp>
        <p:nvSpPr>
          <p:cNvPr id="2589699" name="Rectangle 3">
            <a:extLst>
              <a:ext uri="{FF2B5EF4-FFF2-40B4-BE49-F238E27FC236}">
                <a16:creationId xmlns:a16="http://schemas.microsoft.com/office/drawing/2014/main" id="{56049878-4CF8-48BC-AFA3-C7E96567848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836613"/>
            <a:ext cx="8597900" cy="5472112"/>
          </a:xfrm>
        </p:spPr>
        <p:txBody>
          <a:bodyPr/>
          <a:lstStyle/>
          <a:p>
            <a:pPr marL="266700" indent="-1778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FF"/>
                </a:solidFill>
              </a:rPr>
              <a:t>Χρησιμοποιεί 6 transitor (6Τ)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dirty="0"/>
              <a:t>Μικρότερο από F/F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dirty="0"/>
              <a:t>Πιο πολύπλοκα κυκλώματα εγγραφής/ανάγνωσης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800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800" dirty="0"/>
          </a:p>
          <a:p>
            <a:pPr marL="266700" indent="-1778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FF"/>
                </a:solidFill>
              </a:rPr>
              <a:t>Μία γραμμή λέξης (</a:t>
            </a:r>
            <a:r>
              <a:rPr lang="en-US" altLang="el-GR" dirty="0">
                <a:solidFill>
                  <a:srgbClr val="0000FF"/>
                </a:solidFill>
              </a:rPr>
              <a:t>word)</a:t>
            </a:r>
            <a:r>
              <a:rPr lang="el-GR" altLang="el-GR" dirty="0">
                <a:solidFill>
                  <a:srgbClr val="0000FF"/>
                </a:solidFill>
              </a:rPr>
              <a:t> και γραμμές bit</a:t>
            </a:r>
            <a:r>
              <a:rPr lang="en-US" altLang="el-GR" dirty="0">
                <a:solidFill>
                  <a:srgbClr val="0000FF"/>
                </a:solidFill>
              </a:rPr>
              <a:t> &amp;</a:t>
            </a:r>
            <a:r>
              <a:rPr lang="el-GR" altLang="el-GR" dirty="0">
                <a:solidFill>
                  <a:srgbClr val="0000FF"/>
                </a:solidFill>
              </a:rPr>
              <a:t> bi</a:t>
            </a:r>
            <a:r>
              <a:rPr lang="en-US" altLang="el-GR" dirty="0" err="1">
                <a:solidFill>
                  <a:srgbClr val="0000FF"/>
                </a:solidFill>
              </a:rPr>
              <a:t>t_b</a:t>
            </a:r>
            <a:r>
              <a:rPr lang="el-GR" altLang="el-GR" dirty="0">
                <a:solidFill>
                  <a:srgbClr val="0000FF"/>
                </a:solidFill>
              </a:rPr>
              <a:t> </a:t>
            </a:r>
            <a:endParaRPr lang="en-US" altLang="el-GR" dirty="0">
              <a:solidFill>
                <a:srgbClr val="0000FF"/>
              </a:solidFill>
            </a:endParaRPr>
          </a:p>
          <a:p>
            <a:pPr marL="266700" indent="-1778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FF"/>
                </a:solidFill>
              </a:rPr>
              <a:t>Τρανζίστορ </a:t>
            </a:r>
            <a:r>
              <a:rPr lang="el-GR" altLang="el-GR" i="1" dirty="0">
                <a:solidFill>
                  <a:srgbClr val="0000FF"/>
                </a:solidFill>
              </a:rPr>
              <a:t>διέλευσης </a:t>
            </a:r>
            <a:r>
              <a:rPr lang="el-GR" altLang="el-GR" dirty="0">
                <a:solidFill>
                  <a:srgbClr val="0000FF"/>
                </a:solidFill>
              </a:rPr>
              <a:t>σε κάθε γραμμή bit</a:t>
            </a:r>
            <a:r>
              <a:rPr lang="en-US" altLang="el-GR" dirty="0">
                <a:solidFill>
                  <a:srgbClr val="0000FF"/>
                </a:solidFill>
              </a:rPr>
              <a:t>, </a:t>
            </a:r>
            <a:r>
              <a:rPr lang="el-GR" altLang="el-GR" dirty="0">
                <a:solidFill>
                  <a:srgbClr val="0000FF"/>
                </a:solidFill>
              </a:rPr>
              <a:t>bi</a:t>
            </a:r>
            <a:r>
              <a:rPr lang="en-US" altLang="el-GR" dirty="0" err="1">
                <a:solidFill>
                  <a:srgbClr val="0000FF"/>
                </a:solidFill>
              </a:rPr>
              <a:t>t_b</a:t>
            </a:r>
            <a:r>
              <a:rPr lang="el-GR" altLang="el-GR" dirty="0">
                <a:solidFill>
                  <a:srgbClr val="0000FF"/>
                </a:solidFill>
              </a:rPr>
              <a:t> </a:t>
            </a:r>
          </a:p>
          <a:p>
            <a:pPr marL="266700" indent="-1778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FF"/>
                </a:solidFill>
              </a:rPr>
              <a:t>Ζεύγος διασταυρωμένων αντιστροφέων </a:t>
            </a:r>
          </a:p>
          <a:p>
            <a:pPr marL="266700" indent="-1778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FF"/>
                </a:solidFill>
              </a:rPr>
              <a:t>Κανονικές &amp; συμπληρωματικές τιμές δεδομένων αποθηκεύονται στο ζεύγος αντιστροφέων</a:t>
            </a:r>
          </a:p>
          <a:p>
            <a:pPr marL="266700" indent="-177800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FF"/>
                </a:solidFill>
              </a:rPr>
              <a:t>Η ανάδραση του ζεύγους βοηθάει σημαντικά στη στιβαρότητα</a:t>
            </a:r>
            <a:r>
              <a:rPr lang="en-US" altLang="el-GR" dirty="0">
                <a:solidFill>
                  <a:srgbClr val="0000FF"/>
                </a:solidFill>
              </a:rPr>
              <a:t> (robustness</a:t>
            </a:r>
            <a:r>
              <a:rPr lang="el-GR" altLang="el-GR" dirty="0">
                <a:solidFill>
                  <a:srgbClr val="0000FF"/>
                </a:solidFill>
              </a:rPr>
              <a:t>)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dirty="0"/>
              <a:t>Αν τα δεδομένα διαταραχθούν ελαφρά η θετική ανάδραση θα τα επαναφέρει σε Vdd ή GND</a:t>
            </a:r>
            <a:r>
              <a:rPr lang="en-US" altLang="el-GR" dirty="0"/>
              <a:t> </a:t>
            </a:r>
            <a:r>
              <a:rPr lang="el-GR" altLang="el-GR" dirty="0"/>
              <a:t>δηλ. στη σωστή τιμή τους</a:t>
            </a:r>
          </a:p>
        </p:txBody>
      </p:sp>
      <p:graphicFrame>
        <p:nvGraphicFramePr>
          <p:cNvPr id="2589704" name="Object 8">
            <a:extLst>
              <a:ext uri="{FF2B5EF4-FFF2-40B4-BE49-F238E27FC236}">
                <a16:creationId xmlns:a16="http://schemas.microsoft.com/office/drawing/2014/main" id="{D2844ED5-882C-48C0-ABAE-049DBA8CD11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692150"/>
          <a:ext cx="305435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687068" imgH="1014984" progId="Visio.Drawing.6">
                  <p:embed/>
                </p:oleObj>
              </mc:Choice>
              <mc:Fallback>
                <p:oleObj name="VISIO" r:id="rId3" imgW="1687068" imgH="1014984" progId="Visio.Drawing.6">
                  <p:embed/>
                  <p:pic>
                    <p:nvPicPr>
                      <p:cNvPr id="2589704" name="Object 8">
                        <a:extLst>
                          <a:ext uri="{FF2B5EF4-FFF2-40B4-BE49-F238E27FC236}">
                            <a16:creationId xmlns:a16="http://schemas.microsoft.com/office/drawing/2014/main" id="{D2844ED5-882C-48C0-ABAE-049DBA8CD1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692150"/>
                        <a:ext cx="305435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9705" name="Oval 9">
            <a:extLst>
              <a:ext uri="{FF2B5EF4-FFF2-40B4-BE49-F238E27FC236}">
                <a16:creationId xmlns:a16="http://schemas.microsoft.com/office/drawing/2014/main" id="{DFF58ACB-7676-402B-981A-8457B6E8F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052513"/>
            <a:ext cx="576263" cy="360362"/>
          </a:xfrm>
          <a:prstGeom prst="ellipse">
            <a:avLst/>
          </a:prstGeom>
          <a:noFill/>
          <a:ln w="28575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06" name="Oval 10">
            <a:extLst>
              <a:ext uri="{FF2B5EF4-FFF2-40B4-BE49-F238E27FC236}">
                <a16:creationId xmlns:a16="http://schemas.microsoft.com/office/drawing/2014/main" id="{09BA06FC-932D-41CB-9CFA-287653A24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765175"/>
            <a:ext cx="576263" cy="360363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07" name="Oval 11">
            <a:extLst>
              <a:ext uri="{FF2B5EF4-FFF2-40B4-BE49-F238E27FC236}">
                <a16:creationId xmlns:a16="http://schemas.microsoft.com/office/drawing/2014/main" id="{4EABE4B2-718C-4904-BB42-E81401AA8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013" y="765175"/>
            <a:ext cx="576262" cy="360363"/>
          </a:xfrm>
          <a:prstGeom prst="ellipse">
            <a:avLst/>
          </a:prstGeom>
          <a:noFill/>
          <a:ln w="28575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08" name="Oval 12">
            <a:extLst>
              <a:ext uri="{FF2B5EF4-FFF2-40B4-BE49-F238E27FC236}">
                <a16:creationId xmlns:a16="http://schemas.microsoft.com/office/drawing/2014/main" id="{A35BBAA7-BD49-42F5-95BA-6FF92FBD7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557338"/>
            <a:ext cx="576262" cy="360362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09" name="Oval 13">
            <a:extLst>
              <a:ext uri="{FF2B5EF4-FFF2-40B4-BE49-F238E27FC236}">
                <a16:creationId xmlns:a16="http://schemas.microsoft.com/office/drawing/2014/main" id="{FAA42DE7-4A6A-423C-93F1-5FEA51F48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1557338"/>
            <a:ext cx="576262" cy="360362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589710" name="Oval 14">
            <a:extLst>
              <a:ext uri="{FF2B5EF4-FFF2-40B4-BE49-F238E27FC236}">
                <a16:creationId xmlns:a16="http://schemas.microsoft.com/office/drawing/2014/main" id="{3A5E157F-CC7D-4ACC-9620-3E689194D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484313"/>
            <a:ext cx="936625" cy="720725"/>
          </a:xfrm>
          <a:prstGeom prst="ellipse">
            <a:avLst/>
          </a:prstGeom>
          <a:noFill/>
          <a:ln w="28575" algn="ctr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97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97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8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58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3" dur="500"/>
                                        <p:tgtEl>
                                          <p:spTgt spid="258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9699" grpId="0" build="p"/>
      <p:bldP spid="2589704" grpId="0" build="p"/>
      <p:bldP spid="2589705" grpId="0" animBg="1"/>
      <p:bldP spid="2589706" grpId="0" animBg="1"/>
      <p:bldP spid="2589707" grpId="0" animBg="1"/>
      <p:bldP spid="2589708" grpId="0" animBg="1"/>
      <p:bldP spid="2589709" grpId="0" animBg="1"/>
      <p:bldP spid="25897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23E009CE-1245-4ED5-8DBC-D5E45C329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1B6DD686-40A5-4C85-B356-DAD4A78BF9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98835B-9D47-4157-9D5B-A1F51B1D61E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AutoShape 2">
            <a:extLst>
              <a:ext uri="{FF2B5EF4-FFF2-40B4-BE49-F238E27FC236}">
                <a16:creationId xmlns:a16="http://schemas.microsoft.com/office/drawing/2014/main" id="{CF7E64FE-5B4B-4FAB-8DB6-6052A6095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>
                <a:solidFill>
                  <a:srgbClr val="C00000"/>
                </a:solidFill>
              </a:rPr>
              <a:t>6T SRAM Cell</a:t>
            </a:r>
            <a:r>
              <a:rPr lang="el-GR" altLang="el-GR" dirty="0">
                <a:solidFill>
                  <a:srgbClr val="C00000"/>
                </a:solidFill>
              </a:rPr>
              <a:t> –Γενικές αρχές</a:t>
            </a:r>
            <a:endParaRPr lang="en-US" altLang="el-GR" dirty="0">
              <a:solidFill>
                <a:srgbClr val="C00000"/>
              </a:solidFill>
            </a:endParaRPr>
          </a:p>
        </p:txBody>
      </p:sp>
      <p:sp>
        <p:nvSpPr>
          <p:cNvPr id="2599939" name="Rectangle 3">
            <a:extLst>
              <a:ext uri="{FF2B5EF4-FFF2-40B4-BE49-F238E27FC236}">
                <a16:creationId xmlns:a16="http://schemas.microsoft.com/office/drawing/2014/main" id="{51D60F07-9E3D-4328-B887-71FD1EFE68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836612"/>
            <a:ext cx="5760640" cy="5616723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FF"/>
                </a:solidFill>
              </a:rPr>
              <a:t>Ανάγνωση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 err="1"/>
              <a:t>Προφώρτιση</a:t>
            </a:r>
            <a:r>
              <a:rPr lang="el-GR" altLang="el-GR" dirty="0"/>
              <a:t> των γραμμών</a:t>
            </a:r>
            <a:r>
              <a:rPr lang="en-US" altLang="el-GR" dirty="0"/>
              <a:t> bit, </a:t>
            </a:r>
            <a:r>
              <a:rPr lang="en-US" altLang="el-GR" dirty="0" err="1"/>
              <a:t>bit_b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Ενεργοποίηση της γραμμής </a:t>
            </a:r>
            <a:r>
              <a:rPr lang="en-US" altLang="el-GR" dirty="0"/>
              <a:t>word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Ανάλογα με την αποθηκευμένη τιμή οι γραμμές </a:t>
            </a:r>
            <a:r>
              <a:rPr lang="en-US" altLang="el-GR" dirty="0"/>
              <a:t>bit, </a:t>
            </a:r>
            <a:r>
              <a:rPr lang="en-US" altLang="el-GR" dirty="0" err="1"/>
              <a:t>bit_b</a:t>
            </a:r>
            <a:r>
              <a:rPr lang="el-GR" altLang="el-GR" dirty="0"/>
              <a:t> παίρνουν τιμές (1,0) ή (0,1) </a:t>
            </a:r>
            <a:endParaRPr lang="en-US" altLang="el-GR" dirty="0"/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0000FF"/>
                </a:solidFill>
              </a:rPr>
              <a:t>Εγγραφή</a:t>
            </a:r>
            <a:endParaRPr lang="en-US" altLang="el-GR" dirty="0">
              <a:solidFill>
                <a:srgbClr val="0000FF"/>
              </a:solidFill>
            </a:endParaRP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Τα δεδομένα οδηγούνται στις γραμμές </a:t>
            </a:r>
            <a:r>
              <a:rPr lang="en-US" altLang="el-GR" dirty="0"/>
              <a:t>bit, </a:t>
            </a:r>
            <a:r>
              <a:rPr lang="en-US" altLang="el-GR" dirty="0" err="1"/>
              <a:t>bit_b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Ενεργοποίηση της γραμμής </a:t>
            </a:r>
            <a:r>
              <a:rPr lang="en-US" altLang="el-GR" dirty="0"/>
              <a:t>word</a:t>
            </a:r>
            <a:endParaRPr lang="el-GR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Τα δεδομένα αποθηκεύονται στο κύτταρο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C00000"/>
                </a:solidFill>
              </a:rPr>
              <a:t>Προκλήσεις</a:t>
            </a:r>
            <a:r>
              <a:rPr lang="el-GR" altLang="el-GR" dirty="0">
                <a:solidFill>
                  <a:srgbClr val="0000FF"/>
                </a:solidFill>
              </a:rPr>
              <a:t>: διαστάσεις </a:t>
            </a:r>
            <a:r>
              <a:rPr lang="en-US" altLang="el-GR" dirty="0">
                <a:solidFill>
                  <a:srgbClr val="0000FF"/>
                </a:solidFill>
              </a:rPr>
              <a:t>transistor </a:t>
            </a:r>
            <a:r>
              <a:rPr lang="el-GR" altLang="el-GR" dirty="0">
                <a:solidFill>
                  <a:srgbClr val="0000FF"/>
                </a:solidFill>
              </a:rPr>
              <a:t>ώστε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sz="1800" dirty="0"/>
              <a:t> </a:t>
            </a:r>
            <a:r>
              <a:rPr lang="el-GR" altLang="el-GR" dirty="0"/>
              <a:t>να μην αλλοιώνεται η κατάσταση κατά την ανάγνωση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 να επιτρέπεται η αλλαγή κατάστασης κατά την εγγραφή</a:t>
            </a:r>
            <a:endParaRPr lang="en-US" altLang="el-GR" dirty="0"/>
          </a:p>
        </p:txBody>
      </p:sp>
      <p:graphicFrame>
        <p:nvGraphicFramePr>
          <p:cNvPr id="2599940" name="Object 4">
            <a:extLst>
              <a:ext uri="{FF2B5EF4-FFF2-40B4-BE49-F238E27FC236}">
                <a16:creationId xmlns:a16="http://schemas.microsoft.com/office/drawing/2014/main" id="{18003D7D-C60C-41C2-B577-3D68A75690B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0953539"/>
              </p:ext>
            </p:extLst>
          </p:nvPr>
        </p:nvGraphicFramePr>
        <p:xfrm>
          <a:off x="5920500" y="2636839"/>
          <a:ext cx="3223499" cy="1944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687068" imgH="1014984" progId="Visio.Drawing.6">
                  <p:embed/>
                </p:oleObj>
              </mc:Choice>
              <mc:Fallback>
                <p:oleObj name="VISIO" r:id="rId3" imgW="1687068" imgH="1014984" progId="Visio.Drawing.6">
                  <p:embed/>
                  <p:pic>
                    <p:nvPicPr>
                      <p:cNvPr id="2599940" name="Object 4">
                        <a:extLst>
                          <a:ext uri="{FF2B5EF4-FFF2-40B4-BE49-F238E27FC236}">
                            <a16:creationId xmlns:a16="http://schemas.microsoft.com/office/drawing/2014/main" id="{18003D7D-C60C-41C2-B577-3D68A75690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0500" y="2636839"/>
                        <a:ext cx="3223499" cy="1944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9994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9994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999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9939" grpId="0" build="p"/>
      <p:bldP spid="259994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A6F9137-7918-ECF8-CA8E-E5E45A16D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2">
            <a:extLst>
              <a:ext uri="{FF2B5EF4-FFF2-40B4-BE49-F238E27FC236}">
                <a16:creationId xmlns:a16="http://schemas.microsoft.com/office/drawing/2014/main" id="{1B63CAAB-CC9C-1A7D-CF72-0EBCB8316B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6T SRAM Cell</a:t>
            </a:r>
            <a:r>
              <a:rPr lang="el-GR" altLang="el-GR"/>
              <a:t> –Γενικές αρχές</a:t>
            </a:r>
            <a:endParaRPr lang="en-US" altLang="el-GR"/>
          </a:p>
        </p:txBody>
      </p:sp>
      <p:sp>
        <p:nvSpPr>
          <p:cNvPr id="2599939" name="Rectangle 3">
            <a:extLst>
              <a:ext uri="{FF2B5EF4-FFF2-40B4-BE49-F238E27FC236}">
                <a16:creationId xmlns:a16="http://schemas.microsoft.com/office/drawing/2014/main" id="{82C128C5-3BE3-EB4C-8B8E-5B7F296A80E0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431800" y="4260695"/>
            <a:ext cx="8280400" cy="150534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>
                <a:solidFill>
                  <a:srgbClr val="800000"/>
                </a:solidFill>
              </a:rPr>
              <a:t>Προκλήσεις</a:t>
            </a:r>
            <a:r>
              <a:rPr lang="el-GR" altLang="el-GR" dirty="0"/>
              <a:t>: διαστάσεις </a:t>
            </a:r>
            <a:r>
              <a:rPr lang="en-US" altLang="el-GR" dirty="0"/>
              <a:t>transistor </a:t>
            </a:r>
            <a:r>
              <a:rPr lang="el-GR" altLang="el-GR" dirty="0"/>
              <a:t>ώστε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sz="1800" dirty="0"/>
              <a:t> </a:t>
            </a:r>
            <a:r>
              <a:rPr lang="el-GR" altLang="el-GR" dirty="0"/>
              <a:t>να μην αλλοιώνεται η κατάσταση του κυττάρου κατά την ανάγνωση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 να επιτρέπεται η αλλαγή κατάστασης του κυττάρου κατά την εγγραφή</a:t>
            </a:r>
            <a:endParaRPr lang="en-US" altLang="el-GR" dirty="0"/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BD5E0755-D6A5-5F7A-8CC1-6423FDFEB1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 dirty="0">
                <a:latin typeface="Arial" panose="020B0604020202020204" pitchFamily="34" charset="0"/>
              </a:rPr>
              <a:t>VLSI – </a:t>
            </a:r>
            <a:r>
              <a:rPr lang="el-GR" altLang="el-GR" sz="1600" dirty="0">
                <a:latin typeface="Arial" panose="020B0604020202020204" pitchFamily="34" charset="0"/>
              </a:rPr>
              <a:t>Ι</a:t>
            </a:r>
            <a:r>
              <a:rPr lang="en-US" altLang="el-GR" sz="1600" dirty="0">
                <a:latin typeface="Arial" panose="020B0604020202020204" pitchFamily="34" charset="0"/>
              </a:rPr>
              <a:t>I	</a:t>
            </a:r>
            <a:r>
              <a:rPr lang="el-GR" altLang="el-GR" sz="1600" dirty="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CF1A50AB-3FC4-9E3A-6D27-829824113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F98835B-9D47-4157-9D5B-A1F51B1D61E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34EE1-A585-21B7-D01F-2C351A6B4EF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836613"/>
            <a:ext cx="5480426" cy="3168451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Ανάγνωση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 err="1"/>
              <a:t>Προφώρτιση</a:t>
            </a:r>
            <a:r>
              <a:rPr lang="el-GR" altLang="el-GR" dirty="0"/>
              <a:t> των γραμμών</a:t>
            </a:r>
            <a:r>
              <a:rPr lang="en-US" altLang="el-GR" dirty="0"/>
              <a:t> bit, </a:t>
            </a:r>
            <a:r>
              <a:rPr lang="en-US" altLang="el-GR" dirty="0" err="1"/>
              <a:t>bit_b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Ενεργοποίηση της γραμμής </a:t>
            </a:r>
            <a:r>
              <a:rPr lang="en-US" altLang="el-GR" dirty="0"/>
              <a:t>word</a:t>
            </a:r>
          </a:p>
          <a:p>
            <a:pPr marL="360363" lvl="1" indent="-184150" eaLnBrk="1" hangingPunct="1">
              <a:lnSpc>
                <a:spcPct val="90000"/>
              </a:lnSpc>
            </a:pPr>
            <a:r>
              <a:rPr lang="en-US" altLang="el-GR" dirty="0"/>
              <a:t> </a:t>
            </a:r>
            <a:r>
              <a:rPr lang="el-GR" altLang="el-GR" dirty="0"/>
              <a:t>Ανάλογα με την αποθηκευμένη τιμή οι γραμμές </a:t>
            </a:r>
            <a:r>
              <a:rPr lang="en-US" altLang="el-GR" dirty="0"/>
              <a:t>bit, </a:t>
            </a:r>
            <a:r>
              <a:rPr lang="en-US" altLang="el-GR" dirty="0" err="1"/>
              <a:t>bit_b</a:t>
            </a:r>
            <a:r>
              <a:rPr lang="el-GR" altLang="el-GR" dirty="0"/>
              <a:t> παίρνουν τιμές (1,0) ή (0,1) </a:t>
            </a:r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dirty="0"/>
              <a:t>Εγγραφή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Τα δεδομένα οδηγούνται στις γραμμές </a:t>
            </a:r>
            <a:r>
              <a:rPr lang="en-US" altLang="el-GR" dirty="0"/>
              <a:t>bit, </a:t>
            </a:r>
            <a:r>
              <a:rPr lang="en-US" altLang="el-GR" dirty="0" err="1"/>
              <a:t>bit_b</a:t>
            </a:r>
            <a:endParaRPr lang="en-US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Ενεργοποίηση της γραμμής </a:t>
            </a:r>
            <a:r>
              <a:rPr lang="en-US" altLang="el-GR" dirty="0"/>
              <a:t>word</a:t>
            </a:r>
            <a:endParaRPr lang="el-GR" altLang="el-GR" dirty="0"/>
          </a:p>
          <a:p>
            <a:pPr marL="360363" lvl="1" indent="-184150" eaLnBrk="1" hangingPunct="1">
              <a:lnSpc>
                <a:spcPct val="90000"/>
              </a:lnSpc>
            </a:pPr>
            <a:r>
              <a:rPr lang="el-GR" altLang="el-GR" dirty="0"/>
              <a:t>Τα δεδομένα αποθηκεύονται στο κύτταρο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35DFD0A-44B3-59CA-D5A7-68B66DBC6828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77404806"/>
              </p:ext>
            </p:extLst>
          </p:nvPr>
        </p:nvGraphicFramePr>
        <p:xfrm>
          <a:off x="5544376" y="1129788"/>
          <a:ext cx="3599624" cy="216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687068" imgH="1014984" progId="Visio.Drawing.6">
                  <p:embed/>
                </p:oleObj>
              </mc:Choice>
              <mc:Fallback>
                <p:oleObj name="VISIO" r:id="rId3" imgW="1687068" imgH="1014984" progId="Visio.Drawing.6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135DFD0A-44B3-59CA-D5A7-68B66DBC68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76" y="1129788"/>
                        <a:ext cx="3599624" cy="216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1616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5">
            <a:extLst>
              <a:ext uri="{FF2B5EF4-FFF2-40B4-BE49-F238E27FC236}">
                <a16:creationId xmlns:a16="http://schemas.microsoft.com/office/drawing/2014/main" id="{B353B027-FC7B-4C90-91E1-0D56DDF603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1747" name="Slide Number Placeholder 6">
            <a:extLst>
              <a:ext uri="{FF2B5EF4-FFF2-40B4-BE49-F238E27FC236}">
                <a16:creationId xmlns:a16="http://schemas.microsoft.com/office/drawing/2014/main" id="{31593C89-8C66-434C-A8EE-9E39319D6F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49BC532-C133-47B2-9406-F5C50701A79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1748" name="AutoShape 2">
            <a:extLst>
              <a:ext uri="{FF2B5EF4-FFF2-40B4-BE49-F238E27FC236}">
                <a16:creationId xmlns:a16="http://schemas.microsoft.com/office/drawing/2014/main" id="{C6BC9C74-4D42-41C3-B6D6-D34024389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Read</a:t>
            </a:r>
          </a:p>
        </p:txBody>
      </p:sp>
      <p:sp>
        <p:nvSpPr>
          <p:cNvPr id="2473987" name="Rectangle 3">
            <a:extLst>
              <a:ext uri="{FF2B5EF4-FFF2-40B4-BE49-F238E27FC236}">
                <a16:creationId xmlns:a16="http://schemas.microsoft.com/office/drawing/2014/main" id="{2FCD5AFA-552C-43A1-AE3B-3993CCF522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5545137" cy="5616575"/>
          </a:xfrm>
        </p:spPr>
        <p:txBody>
          <a:bodyPr/>
          <a:lstStyle/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1800" dirty="0"/>
              <a:t>Οι </a:t>
            </a:r>
            <a:r>
              <a:rPr lang="el-GR" altLang="el-GR" sz="1800" dirty="0">
                <a:solidFill>
                  <a:srgbClr val="0000FF"/>
                </a:solidFill>
              </a:rPr>
              <a:t>γραμμές </a:t>
            </a:r>
            <a:r>
              <a:rPr lang="en-US" altLang="el-GR" sz="1800" dirty="0">
                <a:solidFill>
                  <a:srgbClr val="0000FF"/>
                </a:solidFill>
              </a:rPr>
              <a:t>bit</a:t>
            </a:r>
            <a:r>
              <a:rPr lang="el-GR" altLang="el-GR" sz="1800" dirty="0">
                <a:solidFill>
                  <a:srgbClr val="0000FF"/>
                </a:solidFill>
              </a:rPr>
              <a:t> &amp; </a:t>
            </a:r>
            <a:r>
              <a:rPr lang="en-US" altLang="el-GR" sz="1800" dirty="0" err="1">
                <a:solidFill>
                  <a:srgbClr val="0000FF"/>
                </a:solidFill>
              </a:rPr>
              <a:t>bit_b</a:t>
            </a:r>
            <a:r>
              <a:rPr lang="en-US" altLang="el-GR" sz="1800" dirty="0">
                <a:solidFill>
                  <a:srgbClr val="0000FF"/>
                </a:solidFill>
              </a:rPr>
              <a:t> </a:t>
            </a:r>
            <a:r>
              <a:rPr lang="el-GR" altLang="el-GR" sz="1800" dirty="0" err="1">
                <a:solidFill>
                  <a:srgbClr val="0000FF"/>
                </a:solidFill>
              </a:rPr>
              <a:t>προφορτίζονται</a:t>
            </a:r>
            <a:r>
              <a:rPr lang="el-GR" altLang="el-GR" sz="1800" dirty="0">
                <a:solidFill>
                  <a:srgbClr val="0000FF"/>
                </a:solidFill>
              </a:rPr>
              <a:t> σε </a:t>
            </a:r>
            <a:r>
              <a:rPr lang="en-US" altLang="el-GR" sz="1800" dirty="0" err="1">
                <a:solidFill>
                  <a:srgbClr val="0000FF"/>
                </a:solidFill>
              </a:rPr>
              <a:t>Vdd</a:t>
            </a:r>
            <a:endParaRPr lang="el-GR" altLang="el-GR" sz="1800" dirty="0">
              <a:solidFill>
                <a:srgbClr val="0000FF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>
              <a:solidFill>
                <a:srgbClr val="0000FF"/>
              </a:solidFill>
            </a:endParaRPr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1800" dirty="0">
                <a:solidFill>
                  <a:srgbClr val="0000FF"/>
                </a:solidFill>
              </a:rPr>
              <a:t>Ενεργοποιείται η γραμμή </a:t>
            </a:r>
            <a:r>
              <a:rPr lang="en-US" altLang="el-GR" sz="1800" dirty="0">
                <a:solidFill>
                  <a:srgbClr val="0000FF"/>
                </a:solidFill>
              </a:rPr>
              <a:t>word (word=1)</a:t>
            </a:r>
            <a:endParaRPr lang="el-GR" altLang="el-GR" sz="1800" dirty="0">
              <a:solidFill>
                <a:srgbClr val="0000FF"/>
              </a:solidFill>
            </a:endParaRP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Τα </a:t>
            </a:r>
            <a:r>
              <a:rPr lang="en-US" altLang="el-GR" sz="1600" dirty="0"/>
              <a:t>pass transistors </a:t>
            </a:r>
            <a:r>
              <a:rPr lang="el-GR" altLang="el-GR" sz="1600" dirty="0"/>
              <a:t>Ν2, Ν4 γίνονται ΟΝ</a:t>
            </a:r>
            <a:endParaRPr lang="en-US" altLang="el-GR" sz="1600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1800" dirty="0">
                <a:solidFill>
                  <a:srgbClr val="0000FF"/>
                </a:solidFill>
              </a:rPr>
              <a:t>Το κύτταρο οδηγεί χαμηλά μία από τις γραμμές (</a:t>
            </a:r>
            <a:r>
              <a:rPr lang="en-US" altLang="el-GR" sz="1800" dirty="0">
                <a:solidFill>
                  <a:srgbClr val="0000FF"/>
                </a:solidFill>
              </a:rPr>
              <a:t>bit</a:t>
            </a:r>
            <a:r>
              <a:rPr lang="el-GR" altLang="el-GR" sz="1800" dirty="0">
                <a:solidFill>
                  <a:srgbClr val="0000FF"/>
                </a:solidFill>
              </a:rPr>
              <a:t>, </a:t>
            </a:r>
            <a:r>
              <a:rPr lang="en-US" altLang="el-GR" sz="1800" dirty="0" err="1">
                <a:solidFill>
                  <a:srgbClr val="0000FF"/>
                </a:solidFill>
              </a:rPr>
              <a:t>bit_b</a:t>
            </a:r>
            <a:r>
              <a:rPr lang="en-US" altLang="el-GR" sz="1800" dirty="0">
                <a:solidFill>
                  <a:srgbClr val="0000FF"/>
                </a:solidFill>
              </a:rPr>
              <a:t> </a:t>
            </a:r>
            <a:r>
              <a:rPr lang="el-GR" altLang="el-GR" sz="1800" dirty="0">
                <a:solidFill>
                  <a:srgbClr val="0000FF"/>
                </a:solidFill>
              </a:rPr>
              <a:t>) 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>
              <a:solidFill>
                <a:srgbClr val="0000FF"/>
              </a:solidFill>
            </a:endParaRPr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1800" dirty="0">
                <a:solidFill>
                  <a:srgbClr val="0000FF"/>
                </a:solidFill>
              </a:rPr>
              <a:t>Έστω</a:t>
            </a:r>
            <a:r>
              <a:rPr lang="en-US" altLang="el-GR" sz="1800" dirty="0">
                <a:solidFill>
                  <a:srgbClr val="0000FF"/>
                </a:solidFill>
              </a:rPr>
              <a:t> A = 0, </a:t>
            </a:r>
            <a:r>
              <a:rPr lang="en-US" altLang="el-GR" sz="1800" dirty="0" err="1">
                <a:solidFill>
                  <a:srgbClr val="0000FF"/>
                </a:solidFill>
              </a:rPr>
              <a:t>A_b</a:t>
            </a:r>
            <a:r>
              <a:rPr lang="en-US" altLang="el-GR" sz="1800" dirty="0">
                <a:solidFill>
                  <a:srgbClr val="0000FF"/>
                </a:solidFill>
              </a:rPr>
              <a:t> = 1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b="1" dirty="0"/>
              <a:t>Πρέπει να γίνει: </a:t>
            </a:r>
            <a:r>
              <a:rPr lang="en-US" altLang="el-GR" sz="1600" b="1" dirty="0"/>
              <a:t>bit =0</a:t>
            </a:r>
            <a:r>
              <a:rPr lang="el-GR" altLang="el-GR" sz="1600" b="1" dirty="0"/>
              <a:t> &amp; </a:t>
            </a:r>
            <a:r>
              <a:rPr lang="en-US" altLang="el-GR" sz="1600" b="1" dirty="0" err="1"/>
              <a:t>bit_b</a:t>
            </a:r>
            <a:r>
              <a:rPr lang="el-GR" altLang="el-GR" sz="1600" b="1" dirty="0"/>
              <a:t>=1</a:t>
            </a:r>
            <a:endParaRPr lang="en-US" altLang="el-GR" sz="1600" b="1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1800" dirty="0">
                <a:solidFill>
                  <a:srgbClr val="0000FF"/>
                </a:solidFill>
              </a:rPr>
              <a:t>Ο κόμβος Α εκφορτίζεται από το Ν1 αλλά φορτίζεται από Ν2 </a:t>
            </a:r>
            <a:r>
              <a:rPr lang="el-GR" altLang="el-GR" sz="1800" dirty="0">
                <a:solidFill>
                  <a:srgbClr val="000000"/>
                </a:solidFill>
              </a:rPr>
              <a:t>(</a:t>
            </a:r>
            <a:r>
              <a:rPr lang="el-GR" altLang="el-GR" sz="1800" dirty="0" err="1">
                <a:solidFill>
                  <a:srgbClr val="000000"/>
                </a:solidFill>
              </a:rPr>
              <a:t>προφόρτιση</a:t>
            </a:r>
            <a:r>
              <a:rPr lang="el-GR" altLang="el-GR" sz="1800" dirty="0">
                <a:solidFill>
                  <a:srgbClr val="000000"/>
                </a:solidFill>
              </a:rPr>
              <a:t> της γραμμής </a:t>
            </a:r>
            <a:r>
              <a:rPr lang="en-US" altLang="el-GR" sz="1800" dirty="0">
                <a:solidFill>
                  <a:srgbClr val="000000"/>
                </a:solidFill>
              </a:rPr>
              <a:t>bit</a:t>
            </a:r>
            <a:r>
              <a:rPr lang="el-GR" altLang="el-GR" sz="1800" dirty="0">
                <a:solidFill>
                  <a:srgbClr val="000000"/>
                </a:solidFill>
              </a:rPr>
              <a:t> =&gt; </a:t>
            </a:r>
            <a:r>
              <a:rPr lang="en-US" altLang="el-GR" sz="1800" dirty="0">
                <a:solidFill>
                  <a:srgbClr val="000000"/>
                </a:solidFill>
              </a:rPr>
              <a:t>bit</a:t>
            </a:r>
            <a:r>
              <a:rPr lang="el-GR" altLang="el-GR" sz="1800" dirty="0">
                <a:solidFill>
                  <a:srgbClr val="000000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=</a:t>
            </a:r>
            <a:r>
              <a:rPr lang="el-GR" altLang="el-GR" sz="1800" dirty="0">
                <a:solidFill>
                  <a:srgbClr val="000000"/>
                </a:solidFill>
              </a:rPr>
              <a:t> </a:t>
            </a:r>
            <a:r>
              <a:rPr lang="en-US" altLang="el-GR" sz="1800" dirty="0">
                <a:solidFill>
                  <a:srgbClr val="000000"/>
                </a:solidFill>
              </a:rPr>
              <a:t>1)</a:t>
            </a:r>
            <a:endParaRPr lang="el-GR" altLang="el-GR" sz="1800" dirty="0">
              <a:solidFill>
                <a:srgbClr val="000000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1800" dirty="0">
                <a:solidFill>
                  <a:srgbClr val="0000FF"/>
                </a:solidFill>
              </a:rPr>
              <a:t>Ο κόμβος Α δεν πρέπει να αλλοιωθεί</a:t>
            </a:r>
          </a:p>
          <a:p>
            <a:pPr marL="266700" indent="-177800" eaLnBrk="1" hangingPunct="1">
              <a:lnSpc>
                <a:spcPct val="80000"/>
              </a:lnSpc>
            </a:pPr>
            <a:endParaRPr lang="el-GR" altLang="el-GR" sz="1400" dirty="0"/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1800" dirty="0">
                <a:solidFill>
                  <a:srgbClr val="C00000"/>
                </a:solidFill>
              </a:rPr>
              <a:t>Σταθερότητα ανάγνωσης (</a:t>
            </a:r>
            <a:r>
              <a:rPr lang="en-US" altLang="el-GR" sz="1800" i="1" dirty="0">
                <a:solidFill>
                  <a:srgbClr val="C00000"/>
                </a:solidFill>
              </a:rPr>
              <a:t>read stability</a:t>
            </a:r>
            <a:r>
              <a:rPr lang="en-US" altLang="el-GR" sz="1800" dirty="0">
                <a:solidFill>
                  <a:srgbClr val="C00000"/>
                </a:solidFill>
              </a:rPr>
              <a:t>)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n-US" altLang="el-GR" sz="1600" dirty="0"/>
              <a:t>N1 &gt;&gt; N2 (N1 </a:t>
            </a:r>
            <a:r>
              <a:rPr lang="el-GR" altLang="el-GR" sz="1600" dirty="0"/>
              <a:t>μεγαλύτερη οδηγητική ικανότητα από Ν2)</a:t>
            </a:r>
            <a:endParaRPr lang="en-US" altLang="el-GR" sz="1600" dirty="0"/>
          </a:p>
          <a:p>
            <a:pPr marL="457200" lvl="1" indent="-96838" eaLnBrk="1" hangingPunct="1"/>
            <a:r>
              <a:rPr lang="en-US" altLang="el-GR" sz="1600" dirty="0"/>
              <a:t>  </a:t>
            </a:r>
            <a:r>
              <a:rPr lang="el-GR" altLang="el-GR" sz="1600" b="1" dirty="0"/>
              <a:t>το </a:t>
            </a:r>
            <a:r>
              <a:rPr lang="en-US" altLang="el-GR" sz="1600" b="1" dirty="0" err="1"/>
              <a:t>nMOS</a:t>
            </a:r>
            <a:r>
              <a:rPr lang="el-GR" altLang="el-GR" sz="1600" b="1" dirty="0"/>
              <a:t> </a:t>
            </a:r>
            <a:r>
              <a:rPr lang="en-GB" altLang="el-GR" sz="1600" b="1" dirty="0"/>
              <a:t>transistor </a:t>
            </a:r>
            <a:r>
              <a:rPr lang="el-GR" altLang="el-GR" sz="1600" b="1" dirty="0"/>
              <a:t>του κυττάρου να είναι ισχυρότερο από το </a:t>
            </a:r>
            <a:r>
              <a:rPr lang="en-US" altLang="el-GR" sz="1600" b="1" dirty="0"/>
              <a:t>pass </a:t>
            </a:r>
            <a:r>
              <a:rPr lang="en-GB" altLang="el-GR" sz="1600" b="1" dirty="0"/>
              <a:t>transistor </a:t>
            </a:r>
            <a:endParaRPr lang="en-US" altLang="el-GR" sz="1600" b="1" dirty="0"/>
          </a:p>
        </p:txBody>
      </p:sp>
      <p:graphicFrame>
        <p:nvGraphicFramePr>
          <p:cNvPr id="2473992" name="Object 8">
            <a:extLst>
              <a:ext uri="{FF2B5EF4-FFF2-40B4-BE49-F238E27FC236}">
                <a16:creationId xmlns:a16="http://schemas.microsoft.com/office/drawing/2014/main" id="{5F986F54-7D2D-4344-BABA-BD7DB6B0C76A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5963" y="836613"/>
          <a:ext cx="3097212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101596" imgH="1199388" progId="Visio.Drawing.6">
                  <p:embed/>
                </p:oleObj>
              </mc:Choice>
              <mc:Fallback>
                <p:oleObj name="VISIO" r:id="rId3" imgW="2101596" imgH="1199388" progId="Visio.Drawing.6">
                  <p:embed/>
                  <p:pic>
                    <p:nvPicPr>
                      <p:cNvPr id="2473992" name="Object 8">
                        <a:extLst>
                          <a:ext uri="{FF2B5EF4-FFF2-40B4-BE49-F238E27FC236}">
                            <a16:creationId xmlns:a16="http://schemas.microsoft.com/office/drawing/2014/main" id="{5F986F54-7D2D-4344-BABA-BD7DB6B0C7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836613"/>
                        <a:ext cx="3097212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3993" name="Object 9">
            <a:extLst>
              <a:ext uri="{FF2B5EF4-FFF2-40B4-BE49-F238E27FC236}">
                <a16:creationId xmlns:a16="http://schemas.microsoft.com/office/drawing/2014/main" id="{69D6120F-F3FA-43D0-BFF3-B2A872F71368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11863" y="3357563"/>
          <a:ext cx="295275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231136" imgH="1763268" progId="Visio.Drawing.6">
                  <p:embed/>
                </p:oleObj>
              </mc:Choice>
              <mc:Fallback>
                <p:oleObj name="VISIO" r:id="rId5" imgW="2231136" imgH="1763268" progId="Visio.Drawing.6">
                  <p:embed/>
                  <p:pic>
                    <p:nvPicPr>
                      <p:cNvPr id="2473993" name="Object 9">
                        <a:extLst>
                          <a:ext uri="{FF2B5EF4-FFF2-40B4-BE49-F238E27FC236}">
                            <a16:creationId xmlns:a16="http://schemas.microsoft.com/office/drawing/2014/main" id="{69D6120F-F3FA-43D0-BFF3-B2A872F713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3357563"/>
                        <a:ext cx="2952750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3996" name="Oval 12">
            <a:extLst>
              <a:ext uri="{FF2B5EF4-FFF2-40B4-BE49-F238E27FC236}">
                <a16:creationId xmlns:a16="http://schemas.microsoft.com/office/drawing/2014/main" id="{C11AFDCD-9670-460D-B45A-D2F9C5BCF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5157788"/>
            <a:ext cx="792162" cy="433387"/>
          </a:xfrm>
          <a:prstGeom prst="ellipse">
            <a:avLst/>
          </a:prstGeom>
          <a:noFill/>
          <a:ln w="28575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589E1A-E8B4-4A7B-88DD-E9C72DE5A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844675"/>
            <a:ext cx="312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3F0CE0-F844-4796-AB77-B12E4859E4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04025" y="184467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9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7399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7399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7399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4739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3987" grpId="0" build="p"/>
      <p:bldP spid="2473992" grpId="0" build="p"/>
      <p:bldP spid="2473993" grpId="0" build="p"/>
      <p:bldP spid="2473996" grpId="0" animBg="1"/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>
            <a:extLst>
              <a:ext uri="{FF2B5EF4-FFF2-40B4-BE49-F238E27FC236}">
                <a16:creationId xmlns:a16="http://schemas.microsoft.com/office/drawing/2014/main" id="{7103F96A-7C1F-4EA0-B065-47CE753E5A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3795" name="Slide Number Placeholder 6">
            <a:extLst>
              <a:ext uri="{FF2B5EF4-FFF2-40B4-BE49-F238E27FC236}">
                <a16:creationId xmlns:a16="http://schemas.microsoft.com/office/drawing/2014/main" id="{287F8618-16C5-49F0-BBA0-413B80C5B0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7249BC-DB07-4F54-B901-A496667E097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3796" name="AutoShape 2">
            <a:extLst>
              <a:ext uri="{FF2B5EF4-FFF2-40B4-BE49-F238E27FC236}">
                <a16:creationId xmlns:a16="http://schemas.microsoft.com/office/drawing/2014/main" id="{FEA9D69F-9AE8-4C8B-A0DF-EB41750A0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Write</a:t>
            </a:r>
          </a:p>
        </p:txBody>
      </p:sp>
      <p:sp>
        <p:nvSpPr>
          <p:cNvPr id="2605059" name="Rectangle 3">
            <a:extLst>
              <a:ext uri="{FF2B5EF4-FFF2-40B4-BE49-F238E27FC236}">
                <a16:creationId xmlns:a16="http://schemas.microsoft.com/office/drawing/2014/main" id="{52AD4B08-E8E4-4158-8186-C9095BFAD25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36613"/>
            <a:ext cx="5832475" cy="5616575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Ανάλογα με τα δεδομένα εγγραφής οι γραμμές </a:t>
            </a:r>
            <a:r>
              <a:rPr lang="en-US" altLang="el-GR" sz="1800" dirty="0" err="1"/>
              <a:t>bitline</a:t>
            </a:r>
            <a:r>
              <a:rPr lang="en-US" altLang="el-GR" sz="1800" dirty="0"/>
              <a:t> </a:t>
            </a:r>
            <a:r>
              <a:rPr lang="el-GR" altLang="el-GR" sz="1800" dirty="0"/>
              <a:t>τίθενται σε </a:t>
            </a:r>
            <a:r>
              <a:rPr lang="en-US" altLang="el-GR" sz="1800" dirty="0"/>
              <a:t>“1” </a:t>
            </a:r>
            <a:r>
              <a:rPr lang="el-GR" altLang="el-GR" sz="1800" dirty="0"/>
              <a:t>και </a:t>
            </a:r>
            <a:r>
              <a:rPr lang="en-US" altLang="el-GR" sz="1800" dirty="0"/>
              <a:t>“0”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Ενεργοποιείται η γραμμή </a:t>
            </a:r>
            <a:r>
              <a:rPr lang="en-US" altLang="el-GR" sz="1800" dirty="0"/>
              <a:t>word (word=1)</a:t>
            </a:r>
            <a:r>
              <a:rPr lang="el-GR" altLang="el-GR" sz="1800" dirty="0"/>
              <a:t> 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Οι τιμές των (</a:t>
            </a:r>
            <a:r>
              <a:rPr lang="en-US" altLang="el-GR" sz="1800" dirty="0"/>
              <a:t>bit </a:t>
            </a:r>
            <a:r>
              <a:rPr lang="el-GR" altLang="el-GR" sz="1800" dirty="0"/>
              <a:t>, </a:t>
            </a:r>
            <a:r>
              <a:rPr lang="en-US" altLang="el-GR" sz="1800" dirty="0" err="1"/>
              <a:t>bit_b</a:t>
            </a:r>
            <a:r>
              <a:rPr lang="el-GR" altLang="el-GR" sz="1800" dirty="0"/>
              <a:t>) εγγράφονται στο κύτταρο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Έστω</a:t>
            </a:r>
            <a:r>
              <a:rPr lang="en-US" altLang="el-GR" sz="1800" dirty="0"/>
              <a:t>: </a:t>
            </a:r>
            <a:r>
              <a:rPr lang="en-US" altLang="el-GR" sz="1800" dirty="0">
                <a:solidFill>
                  <a:srgbClr val="FF0000"/>
                </a:solidFill>
              </a:rPr>
              <a:t>A = 0, </a:t>
            </a:r>
            <a:r>
              <a:rPr lang="en-US" altLang="el-GR" sz="1800" dirty="0" err="1">
                <a:solidFill>
                  <a:srgbClr val="FF0000"/>
                </a:solidFill>
              </a:rPr>
              <a:t>A_b</a:t>
            </a:r>
            <a:r>
              <a:rPr lang="en-US" altLang="el-GR" sz="1800" dirty="0">
                <a:solidFill>
                  <a:srgbClr val="FF0000"/>
                </a:solidFill>
              </a:rPr>
              <a:t> = 1</a:t>
            </a:r>
            <a:r>
              <a:rPr lang="el-GR" altLang="el-GR" sz="1800" dirty="0">
                <a:solidFill>
                  <a:srgbClr val="FF0000"/>
                </a:solidFill>
              </a:rPr>
              <a:t> </a:t>
            </a:r>
            <a:r>
              <a:rPr lang="el-GR" altLang="el-GR" sz="1800" dirty="0"/>
              <a:t>&amp;</a:t>
            </a:r>
            <a:r>
              <a:rPr lang="en-US" altLang="el-GR" sz="1800" dirty="0"/>
              <a:t> </a:t>
            </a:r>
            <a:r>
              <a:rPr lang="en-US" altLang="el-GR" sz="1800" dirty="0">
                <a:solidFill>
                  <a:srgbClr val="FF9900"/>
                </a:solidFill>
              </a:rPr>
              <a:t>bit = 1, </a:t>
            </a:r>
            <a:r>
              <a:rPr lang="en-US" altLang="el-GR" sz="1800" dirty="0" err="1">
                <a:solidFill>
                  <a:srgbClr val="FF9900"/>
                </a:solidFill>
              </a:rPr>
              <a:t>bit_b</a:t>
            </a:r>
            <a:r>
              <a:rPr lang="en-US" altLang="el-GR" sz="1800" dirty="0">
                <a:solidFill>
                  <a:srgbClr val="FF9900"/>
                </a:solidFill>
              </a:rPr>
              <a:t> = 0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Πρέπει να γίνει </a:t>
            </a:r>
            <a:r>
              <a:rPr lang="el-GR" altLang="el-GR" sz="1600" dirty="0">
                <a:solidFill>
                  <a:srgbClr val="006600"/>
                </a:solidFill>
              </a:rPr>
              <a:t>Α=1 και </a:t>
            </a:r>
            <a:r>
              <a:rPr lang="en-US" altLang="el-GR" sz="1600" dirty="0" err="1">
                <a:solidFill>
                  <a:srgbClr val="006600"/>
                </a:solidFill>
              </a:rPr>
              <a:t>A_b</a:t>
            </a:r>
            <a:r>
              <a:rPr lang="el-GR" altLang="el-GR" sz="1600" dirty="0">
                <a:solidFill>
                  <a:srgbClr val="006600"/>
                </a:solidFill>
              </a:rPr>
              <a:t>=0</a:t>
            </a:r>
            <a:endParaRPr lang="en-US" altLang="el-GR" sz="1600" dirty="0">
              <a:solidFill>
                <a:srgbClr val="006600"/>
              </a:solidFill>
            </a:endParaRP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Περιορισμός σταθερότητας ανάγνωσης (Ν2&lt;&lt;Ν1) =&gt; </a:t>
            </a:r>
            <a:r>
              <a:rPr lang="el-GR" altLang="el-GR" sz="1800" dirty="0">
                <a:solidFill>
                  <a:srgbClr val="800000"/>
                </a:solidFill>
              </a:rPr>
              <a:t>η γραμμή </a:t>
            </a:r>
            <a:r>
              <a:rPr lang="el-GR" altLang="el-GR" sz="1800" dirty="0" err="1">
                <a:solidFill>
                  <a:srgbClr val="800000"/>
                </a:solidFill>
              </a:rPr>
              <a:t>bit</a:t>
            </a:r>
            <a:r>
              <a:rPr lang="el-GR" altLang="el-GR" sz="1800" dirty="0">
                <a:solidFill>
                  <a:srgbClr val="800000"/>
                </a:solidFill>
              </a:rPr>
              <a:t> δε μπορεί να θέσει Α=</a:t>
            </a:r>
            <a:r>
              <a:rPr lang="en-US" altLang="el-GR" sz="1800" dirty="0">
                <a:solidFill>
                  <a:srgbClr val="800000"/>
                </a:solidFill>
              </a:rPr>
              <a:t>1</a:t>
            </a:r>
            <a:r>
              <a:rPr lang="el-GR" altLang="el-GR" sz="1800" dirty="0">
                <a:solidFill>
                  <a:srgbClr val="800000"/>
                </a:solidFill>
              </a:rPr>
              <a:t> μέσω του N2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b="1" dirty="0">
                <a:solidFill>
                  <a:srgbClr val="800000"/>
                </a:solidFill>
              </a:rPr>
              <a:t>Πρέπει να γίνει </a:t>
            </a:r>
            <a:r>
              <a:rPr lang="el-GR" altLang="el-GR" sz="1800" b="1" dirty="0" err="1">
                <a:solidFill>
                  <a:srgbClr val="800000"/>
                </a:solidFill>
              </a:rPr>
              <a:t>A_b</a:t>
            </a:r>
            <a:r>
              <a:rPr lang="el-GR" altLang="el-GR" sz="1800" b="1" dirty="0">
                <a:solidFill>
                  <a:srgbClr val="800000"/>
                </a:solidFill>
              </a:rPr>
              <a:t> =0 μέσω του N4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Το P2 αντιμάχεται 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Άρα </a:t>
            </a:r>
            <a:r>
              <a:rPr lang="el-GR" altLang="el-GR" sz="1800" dirty="0">
                <a:solidFill>
                  <a:srgbClr val="800000"/>
                </a:solidFill>
              </a:rPr>
              <a:t>P2&lt;&lt;Ν4 </a:t>
            </a:r>
            <a:r>
              <a:rPr lang="el-GR" altLang="el-GR" sz="1800" dirty="0"/>
              <a:t>–περιορισμός </a:t>
            </a:r>
            <a:r>
              <a:rPr lang="el-GR" altLang="el-GR" sz="1800" i="1" dirty="0" err="1">
                <a:solidFill>
                  <a:srgbClr val="800000"/>
                </a:solidFill>
              </a:rPr>
              <a:t>εγγραψιμότητας</a:t>
            </a:r>
            <a:r>
              <a:rPr lang="el-GR" altLang="el-GR" sz="1800" i="1" dirty="0"/>
              <a:t> </a:t>
            </a:r>
            <a:r>
              <a:rPr lang="el-GR" altLang="el-GR" sz="1800" dirty="0"/>
              <a:t>(</a:t>
            </a:r>
            <a:r>
              <a:rPr lang="en-US" altLang="el-GR" sz="1800" i="1" dirty="0"/>
              <a:t>writability</a:t>
            </a:r>
            <a:r>
              <a:rPr lang="en-US" altLang="el-GR" sz="1800" dirty="0"/>
              <a:t>)</a:t>
            </a:r>
            <a:endParaRPr lang="el-GR" altLang="el-GR" sz="1800" dirty="0"/>
          </a:p>
          <a:p>
            <a:pPr marL="0" indent="180975" eaLnBrk="1" hangingPunct="1">
              <a:lnSpc>
                <a:spcPct val="80000"/>
              </a:lnSpc>
            </a:pPr>
            <a:endParaRPr lang="el-GR" altLang="el-GR" sz="14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Όταν ο </a:t>
            </a:r>
            <a:r>
              <a:rPr lang="el-GR" altLang="el-GR" sz="1800" dirty="0" err="1"/>
              <a:t>A_b</a:t>
            </a:r>
            <a:r>
              <a:rPr lang="en-US" altLang="el-GR" sz="1800" dirty="0"/>
              <a:t> =0</a:t>
            </a:r>
            <a:r>
              <a:rPr lang="el-GR" altLang="el-GR" sz="1800" dirty="0"/>
              <a:t>, το </a:t>
            </a:r>
            <a:r>
              <a:rPr lang="el-GR" altLang="el-GR" sz="1800" dirty="0">
                <a:solidFill>
                  <a:srgbClr val="000000"/>
                </a:solidFill>
              </a:rPr>
              <a:t>N1 </a:t>
            </a:r>
            <a:r>
              <a:rPr lang="en-US" altLang="el-GR" sz="1800" dirty="0">
                <a:solidFill>
                  <a:srgbClr val="000000"/>
                </a:solidFill>
              </a:rPr>
              <a:t>OFF &amp; P1 ON</a:t>
            </a:r>
            <a:r>
              <a:rPr lang="el-GR" altLang="el-GR" sz="1800" dirty="0"/>
              <a:t> </a:t>
            </a:r>
            <a:r>
              <a:rPr lang="en-US" altLang="el-GR" sz="1800" dirty="0"/>
              <a:t>=&gt; </a:t>
            </a:r>
            <a:r>
              <a:rPr lang="en-US" altLang="el-GR" sz="1800" b="1" dirty="0">
                <a:solidFill>
                  <a:srgbClr val="800000"/>
                </a:solidFill>
              </a:rPr>
              <a:t>A=1</a:t>
            </a:r>
          </a:p>
        </p:txBody>
      </p:sp>
      <p:graphicFrame>
        <p:nvGraphicFramePr>
          <p:cNvPr id="2605060" name="Object 4">
            <a:extLst>
              <a:ext uri="{FF2B5EF4-FFF2-40B4-BE49-F238E27FC236}">
                <a16:creationId xmlns:a16="http://schemas.microsoft.com/office/drawing/2014/main" id="{CF64E69C-ABB5-46F7-95C0-EBB14AFF783B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95963" y="836613"/>
          <a:ext cx="3097212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101596" imgH="1199388" progId="Visio.Drawing.6">
                  <p:embed/>
                </p:oleObj>
              </mc:Choice>
              <mc:Fallback>
                <p:oleObj name="VISIO" r:id="rId3" imgW="2101596" imgH="1199388" progId="Visio.Drawing.6">
                  <p:embed/>
                  <p:pic>
                    <p:nvPicPr>
                      <p:cNvPr id="2605060" name="Object 4">
                        <a:extLst>
                          <a:ext uri="{FF2B5EF4-FFF2-40B4-BE49-F238E27FC236}">
                            <a16:creationId xmlns:a16="http://schemas.microsoft.com/office/drawing/2014/main" id="{CF64E69C-ABB5-46F7-95C0-EBB14AFF78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836613"/>
                        <a:ext cx="3097212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5063" name="Object 7">
            <a:extLst>
              <a:ext uri="{FF2B5EF4-FFF2-40B4-BE49-F238E27FC236}">
                <a16:creationId xmlns:a16="http://schemas.microsoft.com/office/drawing/2014/main" id="{76502D24-2430-4612-95AF-700C4FA9CEAF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084888" y="3644900"/>
          <a:ext cx="2951162" cy="252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2078736" imgH="1773936" progId="Visio.Drawing.6">
                  <p:embed/>
                </p:oleObj>
              </mc:Choice>
              <mc:Fallback>
                <p:oleObj name="VISIO" r:id="rId5" imgW="2078736" imgH="1773936" progId="Visio.Drawing.6">
                  <p:embed/>
                  <p:pic>
                    <p:nvPicPr>
                      <p:cNvPr id="2605063" name="Object 7">
                        <a:extLst>
                          <a:ext uri="{FF2B5EF4-FFF2-40B4-BE49-F238E27FC236}">
                            <a16:creationId xmlns:a16="http://schemas.microsoft.com/office/drawing/2014/main" id="{76502D24-2430-4612-95AF-700C4FA9CE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3644900"/>
                        <a:ext cx="2951162" cy="252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DA3E0E-FB57-448A-9DD7-383BEADFBCF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804025" y="184467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539B3A-F4C2-4624-9E37-DEF16C34645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848600" y="1844675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775CF5-E407-40A7-863E-75E095F3654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523038" y="908050"/>
            <a:ext cx="2873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99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AEF126-FFFC-45DA-9E6E-8D668CBB15E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675688" y="927100"/>
            <a:ext cx="288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FF9900"/>
                </a:solidFill>
              </a:rPr>
              <a:t>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CFC29B-F7E4-4057-87E1-3B1B9C77DCC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753225" y="2335213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CC12B8-8E3C-4DD3-B931-A2E475469049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7943850" y="2354263"/>
            <a:ext cx="288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r>
              <a:rPr lang="el-GR" altLang="el-GR" sz="2000">
                <a:solidFill>
                  <a:srgbClr val="006600"/>
                </a:solidFill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5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0506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0506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050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5059" grpId="0" uiExpand="1" build="p"/>
      <p:bldP spid="2605060" grpId="0" build="p"/>
      <p:bldP spid="2605063" grpId="0" build="p"/>
      <p:bldP spid="8" grpId="0" uiExpand="1"/>
      <p:bldP spid="9" grpId="0" uiExpand="1"/>
      <p:bldP spid="10" grpId="0" uiExpand="1"/>
      <p:bldP spid="11" grpId="0" uiExpand="1"/>
      <p:bldP spid="12" grpId="0" uiExpand="1"/>
      <p:bldP spid="13" grpId="0" uiExpan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>
            <a:extLst>
              <a:ext uri="{FF2B5EF4-FFF2-40B4-BE49-F238E27FC236}">
                <a16:creationId xmlns:a16="http://schemas.microsoft.com/office/drawing/2014/main" id="{923A711B-6C7C-4B5D-AA48-3BCC35B6D9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8195" name="Slide Number Placeholder 4">
            <a:extLst>
              <a:ext uri="{FF2B5EF4-FFF2-40B4-BE49-F238E27FC236}">
                <a16:creationId xmlns:a16="http://schemas.microsoft.com/office/drawing/2014/main" id="{64722613-E2E3-47F5-86E7-B705D414A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9A24092-72DC-4CD5-A24D-8B5CC54E5B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AutoShape 2">
            <a:extLst>
              <a:ext uri="{FF2B5EF4-FFF2-40B4-BE49-F238E27FC236}">
                <a16:creationId xmlns:a16="http://schemas.microsoft.com/office/drawing/2014/main" id="{E232371C-05AF-40F4-8D33-DEF7F6782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33375"/>
            <a:ext cx="8591550" cy="5545138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3200" b="1" dirty="0"/>
              <a:t>Κεφάλαιο </a:t>
            </a:r>
            <a:r>
              <a:rPr lang="en-US" altLang="el-GR" sz="3200" b="1" dirty="0"/>
              <a:t>12</a:t>
            </a:r>
            <a:br>
              <a:rPr lang="el-GR" altLang="el-GR" sz="3200" b="1" dirty="0"/>
            </a:br>
            <a:br>
              <a:rPr lang="el-GR" altLang="el-GR" sz="3200" b="1" dirty="0"/>
            </a:br>
            <a:r>
              <a:rPr lang="el-GR" altLang="el-GR" sz="3200" b="1" dirty="0">
                <a:solidFill>
                  <a:srgbClr val="990033"/>
                </a:solidFill>
              </a:rPr>
              <a:t>Υποσυστήματα Διατάξεων</a:t>
            </a:r>
            <a:endParaRPr lang="el-GR" altLang="el-GR" sz="3200" dirty="0">
              <a:solidFill>
                <a:srgbClr val="990033"/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2E72A34-EF24-A8BC-8568-61225A701FE5}"/>
              </a:ext>
            </a:extLst>
          </p:cNvPr>
          <p:cNvCxnSpPr/>
          <p:nvPr/>
        </p:nvCxnSpPr>
        <p:spPr bwMode="auto">
          <a:xfrm>
            <a:off x="3635896" y="476672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CD3DA02F-3112-4C07-9C1E-4BB63B5A0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7290E3FC-6C13-4937-AF5F-D5B28F4635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838A4A2-DD3F-484E-A62A-4B726B88589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AutoShape 2">
            <a:extLst>
              <a:ext uri="{FF2B5EF4-FFF2-40B4-BE49-F238E27FC236}">
                <a16:creationId xmlns:a16="http://schemas.microsoft.com/office/drawing/2014/main" id="{2AC09DEE-AC40-4208-A72B-1D3AF753DF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Sizing</a:t>
            </a:r>
          </a:p>
        </p:txBody>
      </p:sp>
      <p:sp>
        <p:nvSpPr>
          <p:cNvPr id="2478083" name="Rectangle 3">
            <a:extLst>
              <a:ext uri="{FF2B5EF4-FFF2-40B4-BE49-F238E27FC236}">
                <a16:creationId xmlns:a16="http://schemas.microsoft.com/office/drawing/2014/main" id="{E1808D56-77AD-4FCB-A867-CC4E3C0B33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3168650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Οι υψηλές στάθμες των γραμμών </a:t>
            </a:r>
            <a:r>
              <a:rPr lang="en-US" altLang="el-GR" sz="2000"/>
              <a:t>bit, bit_b </a:t>
            </a:r>
            <a:r>
              <a:rPr lang="el-GR" altLang="el-GR" sz="2000"/>
              <a:t>δεν πρέπει να επικρατούν των αντιστροφέων κατά την ανάγνωση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14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/>
              <a:t>Οι χαμηλές στάθμες των γραμμών </a:t>
            </a:r>
            <a:r>
              <a:rPr lang="en-US" altLang="el-GR" sz="2000"/>
              <a:t>bit, bit_b </a:t>
            </a:r>
            <a:r>
              <a:rPr lang="el-GR" altLang="el-GR" sz="2000"/>
              <a:t>πρέπει να αλλάζουν την κατάσταση του κυττάρου</a:t>
            </a:r>
          </a:p>
          <a:p>
            <a:pPr marL="0" indent="180975" eaLnBrk="1" hangingPunct="1">
              <a:lnSpc>
                <a:spcPct val="90000"/>
              </a:lnSpc>
            </a:pPr>
            <a:endParaRPr lang="en-US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2000">
                <a:solidFill>
                  <a:srgbClr val="800000"/>
                </a:solidFill>
              </a:rPr>
              <a:t>Συμπέρασμα</a:t>
            </a:r>
            <a:r>
              <a:rPr lang="el-GR" altLang="el-GR" sz="2000"/>
              <a:t>: Οδηγητικές ικανότητες </a:t>
            </a:r>
            <a:r>
              <a:rPr lang="en-US" altLang="el-GR" sz="2000"/>
              <a:t>trnansistors</a:t>
            </a:r>
            <a:endParaRPr lang="el-GR" altLang="el-GR" sz="2000"/>
          </a:p>
          <a:p>
            <a:pPr marL="457200" lvl="1" indent="-96838" eaLnBrk="1" hangingPunct="1">
              <a:lnSpc>
                <a:spcPct val="70000"/>
              </a:lnSpc>
            </a:pPr>
            <a:r>
              <a:rPr lang="en-US" altLang="el-GR" sz="1800"/>
              <a:t>Pass =</a:t>
            </a:r>
            <a:r>
              <a:rPr lang="en-US" altLang="el-GR" sz="1800" b="1">
                <a:solidFill>
                  <a:srgbClr val="800000"/>
                </a:solidFill>
              </a:rPr>
              <a:t>medium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n-US" altLang="el-GR" sz="1800"/>
              <a:t>pMOS-cell = </a:t>
            </a:r>
            <a:r>
              <a:rPr lang="en-US" altLang="el-GR" sz="1800" b="1">
                <a:solidFill>
                  <a:srgbClr val="800000"/>
                </a:solidFill>
              </a:rPr>
              <a:t>weak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n-US" altLang="el-GR" sz="1800"/>
              <a:t>nMOS-cell = </a:t>
            </a:r>
            <a:r>
              <a:rPr lang="en-US" altLang="el-GR" sz="1800" b="1">
                <a:solidFill>
                  <a:srgbClr val="800000"/>
                </a:solidFill>
              </a:rPr>
              <a:t>strong</a:t>
            </a:r>
          </a:p>
        </p:txBody>
      </p:sp>
      <p:graphicFrame>
        <p:nvGraphicFramePr>
          <p:cNvPr id="2478086" name="Object 6">
            <a:extLst>
              <a:ext uri="{FF2B5EF4-FFF2-40B4-BE49-F238E27FC236}">
                <a16:creationId xmlns:a16="http://schemas.microsoft.com/office/drawing/2014/main" id="{CE9E50F6-A44F-4254-A53C-CA3F3808742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916238" y="3860800"/>
          <a:ext cx="40322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100338" imgH="1200096" progId="Visio.Drawing.11">
                  <p:embed/>
                </p:oleObj>
              </mc:Choice>
              <mc:Fallback>
                <p:oleObj name="Visio" r:id="rId3" imgW="2100338" imgH="1200096" progId="Visio.Drawing.11">
                  <p:embed/>
                  <p:pic>
                    <p:nvPicPr>
                      <p:cNvPr id="2478086" name="Object 6">
                        <a:extLst>
                          <a:ext uri="{FF2B5EF4-FFF2-40B4-BE49-F238E27FC236}">
                            <a16:creationId xmlns:a16="http://schemas.microsoft.com/office/drawing/2014/main" id="{CE9E50F6-A44F-4254-A53C-CA3F380874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860800"/>
                        <a:ext cx="403225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780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083" grpId="0" build="p"/>
      <p:bldP spid="24780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39AE43D4-5C2A-4847-9E94-1F07FB32F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1CC65E00-F3D2-4A82-8950-9D11639922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805AAB9-E48E-4D78-BFE2-FE1AA57672C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AutoShape 4">
            <a:extLst>
              <a:ext uri="{FF2B5EF4-FFF2-40B4-BE49-F238E27FC236}">
                <a16:creationId xmlns:a16="http://schemas.microsoft.com/office/drawing/2014/main" id="{EAFADAB5-7727-4068-B88B-73F8E38BE7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Column Read</a:t>
            </a:r>
            <a:endParaRPr lang="el-GR" altLang="el-GR"/>
          </a:p>
        </p:txBody>
      </p:sp>
      <p:sp>
        <p:nvSpPr>
          <p:cNvPr id="2611205" name="Rectangle 5">
            <a:extLst>
              <a:ext uri="{FF2B5EF4-FFF2-40B4-BE49-F238E27FC236}">
                <a16:creationId xmlns:a16="http://schemas.microsoft.com/office/drawing/2014/main" id="{DC0AF2EC-74BE-40D0-A2B3-C77C7CBE5A9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92150"/>
            <a:ext cx="4824413" cy="5616575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Λειτουργία σε δύο φάσεις 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Στη φάση 2 οι γραμμές bit προφορτίζονται υψηλά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Η </a:t>
            </a:r>
            <a:r>
              <a:rPr lang="en-US" altLang="el-GR" sz="2000"/>
              <a:t>word =1 </a:t>
            </a:r>
            <a:r>
              <a:rPr lang="el-GR" altLang="el-GR" sz="2000"/>
              <a:t>μόνο στην φάση 1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Πολλά κύτταρα μοιράζονται τo ίδιο ζευγάρι γραμμών bit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Η χωρητικότητα όλης της γραμμής bit πρέπει να εκφορτιστεί μέσω του τρανζίστορ προσπέλασης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2000"/>
              <a:t>Η έξοδος μπορεί να ανιχνευθεί από ένα ζεύγος αντιστροφέων HI-</a:t>
            </a:r>
            <a:r>
              <a:rPr lang="en-US" altLang="el-GR" sz="2000"/>
              <a:t>skew</a:t>
            </a:r>
          </a:p>
        </p:txBody>
      </p:sp>
      <p:graphicFrame>
        <p:nvGraphicFramePr>
          <p:cNvPr id="2611207" name="Object 7">
            <a:extLst>
              <a:ext uri="{FF2B5EF4-FFF2-40B4-BE49-F238E27FC236}">
                <a16:creationId xmlns:a16="http://schemas.microsoft.com/office/drawing/2014/main" id="{BE7ED843-DE8B-40E6-A444-249FBEFFDB84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724525" y="1052513"/>
          <a:ext cx="3124200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830324" imgH="3494532" progId="Visio.Drawing.6">
                  <p:embed/>
                </p:oleObj>
              </mc:Choice>
              <mc:Fallback>
                <p:oleObj name="VISIO" r:id="rId2" imgW="1830324" imgH="3494532" progId="Visio.Drawing.6">
                  <p:embed/>
                  <p:pic>
                    <p:nvPicPr>
                      <p:cNvPr id="2611207" name="Object 7">
                        <a:extLst>
                          <a:ext uri="{FF2B5EF4-FFF2-40B4-BE49-F238E27FC236}">
                            <a16:creationId xmlns:a16="http://schemas.microsoft.com/office/drawing/2014/main" id="{BE7ED843-DE8B-40E6-A444-249FBEFFDB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052513"/>
                        <a:ext cx="3124200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1209" name="Oval 9">
            <a:extLst>
              <a:ext uri="{FF2B5EF4-FFF2-40B4-BE49-F238E27FC236}">
                <a16:creationId xmlns:a16="http://schemas.microsoft.com/office/drawing/2014/main" id="{6B9EB3CC-9A10-49DA-8BA1-F35AAC058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3429000"/>
            <a:ext cx="576262" cy="431800"/>
          </a:xfrm>
          <a:prstGeom prst="ellips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2611210" name="Oval 10">
            <a:extLst>
              <a:ext uri="{FF2B5EF4-FFF2-40B4-BE49-F238E27FC236}">
                <a16:creationId xmlns:a16="http://schemas.microsoft.com/office/drawing/2014/main" id="{3D126BFB-92E4-4327-8F0B-33B4C8DE9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988" y="3429000"/>
            <a:ext cx="576262" cy="504825"/>
          </a:xfrm>
          <a:prstGeom prst="ellipse">
            <a:avLst/>
          </a:prstGeom>
          <a:noFill/>
          <a:ln w="38100" algn="ctr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5CB990A3-0C76-4E74-8383-F57CAFDD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0200" y="4706938"/>
            <a:ext cx="696913" cy="357187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36C972EA-1D35-4B8B-BBB0-C4084D697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6800" y="1395413"/>
            <a:ext cx="523875" cy="357187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4" name="Oval 9">
            <a:extLst>
              <a:ext uri="{FF2B5EF4-FFF2-40B4-BE49-F238E27FC236}">
                <a16:creationId xmlns:a16="http://schemas.microsoft.com/office/drawing/2014/main" id="{481EAF91-8A2B-45AE-B22E-6ABCF72DD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4349750"/>
            <a:ext cx="696913" cy="357188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AAC36FEB-5C20-43FB-B932-06B4FEE0E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5013325"/>
            <a:ext cx="696913" cy="357188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134D879E-8072-4AD7-864A-6286396BB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365375"/>
            <a:ext cx="392113" cy="323850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D692ACA7-2881-4EF2-8E30-AB1A298EB6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063" y="2365375"/>
            <a:ext cx="393700" cy="323850"/>
          </a:xfrm>
          <a:prstGeom prst="ellipse">
            <a:avLst/>
          </a:prstGeom>
          <a:noFill/>
          <a:ln w="38100" algn="ctr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11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1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1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1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1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05" grpId="0" build="p"/>
      <p:bldP spid="2611207" grpId="0" build="p"/>
      <p:bldP spid="2611209" grpId="0" animBg="1"/>
      <p:bldP spid="26112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58687934-1977-42A5-8C8C-10887658E3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565CA6ED-E476-4109-95CD-A5EC7DD5C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95F52D-AC31-476F-9B47-51C46022481F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38916" name="Picture 6">
            <a:extLst>
              <a:ext uri="{FF2B5EF4-FFF2-40B4-BE49-F238E27FC236}">
                <a16:creationId xmlns:a16="http://schemas.microsoft.com/office/drawing/2014/main" id="{11DEF0C9-2AE0-4162-B998-32758564A6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0" y="836613"/>
            <a:ext cx="3714750" cy="5249862"/>
          </a:xfrm>
          <a:noFill/>
        </p:spPr>
      </p:pic>
      <p:sp>
        <p:nvSpPr>
          <p:cNvPr id="38917" name="AutoShape 2">
            <a:extLst>
              <a:ext uri="{FF2B5EF4-FFF2-40B4-BE49-F238E27FC236}">
                <a16:creationId xmlns:a16="http://schemas.microsoft.com/office/drawing/2014/main" id="{98AAE50B-79E7-4356-9305-D7B19F5214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SRAM Column</a:t>
            </a:r>
            <a:r>
              <a:rPr lang="el-GR" altLang="el-GR"/>
              <a:t> </a:t>
            </a:r>
            <a:r>
              <a:rPr lang="en-US" altLang="el-GR"/>
              <a:t>Write</a:t>
            </a:r>
            <a:endParaRPr lang="el-GR" altLang="el-GR"/>
          </a:p>
        </p:txBody>
      </p:sp>
      <p:sp>
        <p:nvSpPr>
          <p:cNvPr id="2613251" name="Rectangle 3">
            <a:extLst>
              <a:ext uri="{FF2B5EF4-FFF2-40B4-BE49-F238E27FC236}">
                <a16:creationId xmlns:a16="http://schemas.microsoft.com/office/drawing/2014/main" id="{42CDC171-7416-41FB-8595-B61F6145DBC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692150"/>
            <a:ext cx="5400675" cy="5616575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Στη φάση 2 οι γραμμές </a:t>
            </a:r>
            <a:r>
              <a:rPr lang="el-GR" altLang="el-GR" sz="2000" dirty="0" err="1"/>
              <a:t>bit</a:t>
            </a:r>
            <a:r>
              <a:rPr lang="el-GR" altLang="el-GR" sz="2000" dirty="0"/>
              <a:t> οδηγούνται σε </a:t>
            </a:r>
            <a:r>
              <a:rPr lang="en-US" altLang="el-GR" sz="2000" dirty="0" err="1"/>
              <a:t>Vdd</a:t>
            </a:r>
            <a:endParaRPr lang="el-GR" altLang="el-GR" sz="2000" dirty="0"/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Κατά τη φάση 1, οι οδηγοί εγγραφής οδηγούν τη </a:t>
            </a:r>
            <a:r>
              <a:rPr lang="el-GR" altLang="el-GR" sz="2000" dirty="0" err="1"/>
              <a:t>bit</a:t>
            </a:r>
            <a:r>
              <a:rPr lang="el-GR" altLang="el-GR" sz="2000" dirty="0"/>
              <a:t> ή τη </a:t>
            </a:r>
            <a:r>
              <a:rPr lang="en-US" altLang="el-GR" sz="2000" dirty="0" err="1"/>
              <a:t>bit_b</a:t>
            </a:r>
            <a:r>
              <a:rPr lang="el-GR" altLang="el-GR" sz="2000" dirty="0"/>
              <a:t> </a:t>
            </a:r>
            <a:r>
              <a:rPr lang="en-GB" altLang="el-GR" sz="2000" dirty="0"/>
              <a:t>line </a:t>
            </a:r>
            <a:r>
              <a:rPr lang="el-GR" altLang="el-GR" sz="2000" dirty="0"/>
              <a:t>χαμηλά</a:t>
            </a: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Οι οδηγοί εγγραφής μπορούν να αποτελούνται</a:t>
            </a:r>
            <a:r>
              <a:rPr lang="en-US" altLang="el-GR" sz="2000" dirty="0"/>
              <a:t>:</a:t>
            </a:r>
            <a:r>
              <a:rPr lang="el-GR" altLang="el-GR" sz="2000" dirty="0"/>
              <a:t> </a:t>
            </a:r>
            <a:endParaRPr lang="en-US" altLang="el-GR" sz="2000" dirty="0"/>
          </a:p>
          <a:p>
            <a:pPr marL="457200" lvl="1" indent="-96838" eaLnBrk="1" hangingPunct="1"/>
            <a:r>
              <a:rPr lang="en-US" altLang="el-GR" sz="1800" dirty="0"/>
              <a:t> </a:t>
            </a:r>
            <a:r>
              <a:rPr lang="el-GR" altLang="el-GR" sz="1800" dirty="0"/>
              <a:t>ένα ζεύγος τρανζίστορ σε κάθε γραμμή </a:t>
            </a:r>
            <a:r>
              <a:rPr lang="el-GR" altLang="el-GR" sz="1800" dirty="0" err="1"/>
              <a:t>bit</a:t>
            </a:r>
            <a:r>
              <a:rPr lang="el-GR" altLang="el-GR" sz="1800" dirty="0"/>
              <a:t> για τα δεδομένα και την </a:t>
            </a:r>
            <a:r>
              <a:rPr lang="el-GR" altLang="el-GR" sz="1800" dirty="0" err="1"/>
              <a:t>επίτρεψη</a:t>
            </a:r>
            <a:r>
              <a:rPr lang="el-GR" altLang="el-GR" sz="1800" dirty="0"/>
              <a:t> εγγραφής</a:t>
            </a:r>
            <a:endParaRPr lang="en-US" altLang="el-GR" sz="1800" dirty="0"/>
          </a:p>
          <a:p>
            <a:pPr marL="457200" lvl="1" indent="-96838" eaLnBrk="1" hangingPunct="1"/>
            <a:r>
              <a:rPr lang="el-GR" altLang="el-GR" sz="1800" dirty="0"/>
              <a:t> ένα τρανζίστορ που οδηγείται</a:t>
            </a:r>
            <a:r>
              <a:rPr lang="en-US" altLang="el-GR" sz="1800" dirty="0"/>
              <a:t> </a:t>
            </a:r>
            <a:r>
              <a:rPr lang="el-GR" altLang="el-GR" sz="1800" dirty="0"/>
              <a:t>από συνδυασμό σημάτων</a:t>
            </a:r>
          </a:p>
          <a:p>
            <a:pPr marL="0" indent="180975" eaLnBrk="1" hangingPunct="1"/>
            <a:endParaRPr lang="el-GR" altLang="el-GR" sz="1200" dirty="0"/>
          </a:p>
          <a:p>
            <a:pPr marL="0" indent="180975" eaLnBrk="1" hangingPunct="1"/>
            <a:r>
              <a:rPr lang="el-GR" altLang="el-GR" sz="2000" dirty="0"/>
              <a:t>Η σε σειρά αντίσταση του οδηγού εγγραφής (διασύνδεση γραμμής </a:t>
            </a:r>
            <a:r>
              <a:rPr lang="el-GR" altLang="el-GR" sz="2000" dirty="0" err="1"/>
              <a:t>bit</a:t>
            </a:r>
            <a:r>
              <a:rPr lang="el-GR" altLang="el-GR" sz="2000" dirty="0"/>
              <a:t>, και τρανζίστορ προσπέλασης) πρέπει να είναι χαμηλή για να υπερνικηθεί το </a:t>
            </a:r>
            <a:r>
              <a:rPr lang="el-GR" altLang="el-GR" sz="2000" dirty="0" err="1"/>
              <a:t>pMOS</a:t>
            </a:r>
            <a:r>
              <a:rPr lang="el-GR" altLang="el-GR" sz="2000" dirty="0"/>
              <a:t> στο κύτταρο</a:t>
            </a:r>
          </a:p>
        </p:txBody>
      </p:sp>
      <p:grpSp>
        <p:nvGrpSpPr>
          <p:cNvPr id="2613257" name="Group 9">
            <a:extLst>
              <a:ext uri="{FF2B5EF4-FFF2-40B4-BE49-F238E27FC236}">
                <a16:creationId xmlns:a16="http://schemas.microsoft.com/office/drawing/2014/main" id="{5E88CC44-B168-4BF5-BDB0-2D924A17CFBC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3429000"/>
            <a:ext cx="1871663" cy="576263"/>
            <a:chOff x="3878" y="2160"/>
            <a:chExt cx="1179" cy="363"/>
          </a:xfrm>
        </p:grpSpPr>
        <p:sp>
          <p:nvSpPr>
            <p:cNvPr id="38923" name="Oval 7">
              <a:extLst>
                <a:ext uri="{FF2B5EF4-FFF2-40B4-BE49-F238E27FC236}">
                  <a16:creationId xmlns:a16="http://schemas.microsoft.com/office/drawing/2014/main" id="{5F492EA3-0DAF-45BF-B55A-F43CB11D5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160"/>
              <a:ext cx="317" cy="363"/>
            </a:xfrm>
            <a:prstGeom prst="ellips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8924" name="Oval 8">
              <a:extLst>
                <a:ext uri="{FF2B5EF4-FFF2-40B4-BE49-F238E27FC236}">
                  <a16:creationId xmlns:a16="http://schemas.microsoft.com/office/drawing/2014/main" id="{D02E4F79-9A53-42E9-B045-07B714F2E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2160"/>
              <a:ext cx="317" cy="363"/>
            </a:xfrm>
            <a:prstGeom prst="ellips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grpSp>
        <p:nvGrpSpPr>
          <p:cNvPr id="2613263" name="Group 15">
            <a:extLst>
              <a:ext uri="{FF2B5EF4-FFF2-40B4-BE49-F238E27FC236}">
                <a16:creationId xmlns:a16="http://schemas.microsoft.com/office/drawing/2014/main" id="{2DF73D04-00E1-4AA5-86F9-DE5B74E8860B}"/>
              </a:ext>
            </a:extLst>
          </p:cNvPr>
          <p:cNvGrpSpPr>
            <a:grpSpLocks/>
          </p:cNvGrpSpPr>
          <p:nvPr/>
        </p:nvGrpSpPr>
        <p:grpSpPr bwMode="auto">
          <a:xfrm>
            <a:off x="5364163" y="4652963"/>
            <a:ext cx="3779837" cy="1368425"/>
            <a:chOff x="3379" y="2931"/>
            <a:chExt cx="2381" cy="862"/>
          </a:xfrm>
        </p:grpSpPr>
        <p:sp>
          <p:nvSpPr>
            <p:cNvPr id="38921" name="Oval 10">
              <a:extLst>
                <a:ext uri="{FF2B5EF4-FFF2-40B4-BE49-F238E27FC236}">
                  <a16:creationId xmlns:a16="http://schemas.microsoft.com/office/drawing/2014/main" id="{D7424810-B897-4187-8A18-75F56DE3B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" y="2931"/>
              <a:ext cx="1225" cy="862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38922" name="Oval 13">
              <a:extLst>
                <a:ext uri="{FF2B5EF4-FFF2-40B4-BE49-F238E27FC236}">
                  <a16:creationId xmlns:a16="http://schemas.microsoft.com/office/drawing/2014/main" id="{EFD88C43-D14E-4106-B3AF-604A488DE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2931"/>
              <a:ext cx="1225" cy="862"/>
            </a:xfrm>
            <a:prstGeom prst="ellipse">
              <a:avLst/>
            </a:prstGeom>
            <a:noFill/>
            <a:ln w="38100" algn="ctr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61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261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2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>
            <a:extLst>
              <a:ext uri="{FF2B5EF4-FFF2-40B4-BE49-F238E27FC236}">
                <a16:creationId xmlns:a16="http://schemas.microsoft.com/office/drawing/2014/main" id="{F5305EF2-104F-46F1-9D4E-CBA1E22C0C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152F6F38-3963-44A5-80D8-224B352CF1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2BEDCE8-3ECB-456C-9BB6-BB8A3ED1BAB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39940" name="AutoShape 2">
            <a:extLst>
              <a:ext uri="{FF2B5EF4-FFF2-40B4-BE49-F238E27FC236}">
                <a16:creationId xmlns:a16="http://schemas.microsoft.com/office/drawing/2014/main" id="{BA35B06B-EA9C-4240-9440-9BE191672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Εναλλακτικά κύτταρα</a:t>
            </a:r>
          </a:p>
        </p:txBody>
      </p:sp>
      <p:sp>
        <p:nvSpPr>
          <p:cNvPr id="2614277" name="Rectangle 5">
            <a:extLst>
              <a:ext uri="{FF2B5EF4-FFF2-40B4-BE49-F238E27FC236}">
                <a16:creationId xmlns:a16="http://schemas.microsoft.com/office/drawing/2014/main" id="{3CA9EEED-040D-47E9-9EF0-87EC0BF199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5184775" cy="5545137"/>
          </a:xfrm>
        </p:spPr>
        <p:txBody>
          <a:bodyPr/>
          <a:lstStyle/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Δύο ανεξάρτητες θύρες: 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ανάγνωση 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εγγραφή</a:t>
            </a:r>
          </a:p>
          <a:p>
            <a:pPr marL="0" indent="180975" eaLnBrk="1" hangingPunct="1">
              <a:lnSpc>
                <a:spcPct val="80000"/>
              </a:lnSpc>
            </a:pPr>
            <a:endParaRPr lang="en-US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Εγγραφή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 τα δεδομένα τίθενται στις </a:t>
            </a:r>
            <a:r>
              <a:rPr lang="en-US" altLang="el-GR" sz="1600" dirty="0" err="1"/>
              <a:t>wbl</a:t>
            </a:r>
            <a:r>
              <a:rPr lang="en-US" altLang="el-GR" sz="1600" dirty="0"/>
              <a:t> &amp; </a:t>
            </a:r>
            <a:r>
              <a:rPr lang="en-US" altLang="el-GR" sz="1600" dirty="0" err="1"/>
              <a:t>wbl_b</a:t>
            </a:r>
            <a:endParaRPr lang="el-GR" altLang="el-GR" sz="1600" dirty="0"/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 ενεργοποίηση της </a:t>
            </a:r>
            <a:r>
              <a:rPr lang="en-US" altLang="el-GR" sz="1600" dirty="0" err="1"/>
              <a:t>wwl</a:t>
            </a:r>
            <a:endParaRPr lang="el-GR" altLang="el-GR" sz="1600" dirty="0"/>
          </a:p>
          <a:p>
            <a:pPr marL="0" indent="180975" eaLnBrk="1" hangingPunct="1">
              <a:lnSpc>
                <a:spcPct val="80000"/>
              </a:lnSpc>
            </a:pPr>
            <a:endParaRPr lang="en-US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Ανάγνωση</a:t>
            </a:r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 err="1"/>
              <a:t>Προφόρτιση</a:t>
            </a:r>
            <a:r>
              <a:rPr lang="el-GR" altLang="el-GR" sz="1600" dirty="0"/>
              <a:t> της </a:t>
            </a:r>
            <a:r>
              <a:rPr lang="en-US" altLang="el-GR" sz="1600" dirty="0" err="1"/>
              <a:t>rbl</a:t>
            </a:r>
            <a:endParaRPr lang="en-US" altLang="el-GR" sz="1600" dirty="0"/>
          </a:p>
          <a:p>
            <a:pPr marL="457200" lvl="1" indent="-96838" eaLnBrk="1" hangingPunct="1">
              <a:lnSpc>
                <a:spcPct val="60000"/>
              </a:lnSpc>
            </a:pPr>
            <a:r>
              <a:rPr lang="el-GR" altLang="el-GR" sz="1600" dirty="0"/>
              <a:t> Ενεργοποίηση της </a:t>
            </a:r>
            <a:r>
              <a:rPr lang="en-US" altLang="el-GR" sz="1600" dirty="0" err="1"/>
              <a:t>rwl</a:t>
            </a:r>
            <a:endParaRPr lang="el-GR" altLang="el-GR" sz="1600" dirty="0"/>
          </a:p>
          <a:p>
            <a:pPr marL="0" indent="180975" eaLnBrk="1" hangingPunct="1">
              <a:lnSpc>
                <a:spcPct val="80000"/>
              </a:lnSpc>
            </a:pPr>
            <a:endParaRPr lang="en-US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b="1" dirty="0">
                <a:solidFill>
                  <a:srgbClr val="800000"/>
                </a:solidFill>
              </a:rPr>
              <a:t>Η ανάγνωση δεν αλλοιώνει την κατάσταση του κυττάρου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Ο συμβιβασμός περιθωρίων ανάγνωσης / εγγραφής (μεγεθών και τάσης λειτουργίας), περιορίζει την ελάχιστη τάση για το 6Τ κύτταρο</a:t>
            </a:r>
          </a:p>
          <a:p>
            <a:pPr marL="0" indent="180975" eaLnBrk="1" hangingPunct="1">
              <a:lnSpc>
                <a:spcPct val="80000"/>
              </a:lnSpc>
            </a:pPr>
            <a:endParaRPr lang="el-GR" altLang="el-GR" sz="1200" dirty="0"/>
          </a:p>
          <a:p>
            <a:pPr marL="0" indent="180975" eaLnBrk="1" hangingPunct="1">
              <a:lnSpc>
                <a:spcPct val="80000"/>
              </a:lnSpc>
            </a:pPr>
            <a:r>
              <a:rPr lang="el-GR" altLang="el-GR" sz="1800" dirty="0"/>
              <a:t>Η χρήση του 8Τ κυττάρου αφαιρεί αυτούς τους συμβιβασμούς =&gt; </a:t>
            </a:r>
            <a:r>
              <a:rPr lang="el-GR" altLang="el-GR" sz="1800" dirty="0">
                <a:solidFill>
                  <a:srgbClr val="800000"/>
                </a:solidFill>
              </a:rPr>
              <a:t>λειτουργία σε χαμηλότερη τάση</a:t>
            </a:r>
          </a:p>
        </p:txBody>
      </p:sp>
      <p:pic>
        <p:nvPicPr>
          <p:cNvPr id="2614278" name="Picture 6">
            <a:extLst>
              <a:ext uri="{FF2B5EF4-FFF2-40B4-BE49-F238E27FC236}">
                <a16:creationId xmlns:a16="http://schemas.microsoft.com/office/drawing/2014/main" id="{6EEAE947-DCE4-4B49-90F6-F0974C05224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765175"/>
            <a:ext cx="3348038" cy="2314575"/>
          </a:xfrm>
          <a:noFill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9BA339A-E607-4FE5-B9F4-20C468911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620713"/>
            <a:ext cx="503238" cy="576262"/>
          </a:xfrm>
          <a:prstGeom prst="ellipse">
            <a:avLst/>
          </a:prstGeom>
          <a:noFill/>
          <a:ln w="38100" algn="ctr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E19F2F-7DD1-4108-8E89-D9A6CB0D9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0788" y="620713"/>
            <a:ext cx="554037" cy="576262"/>
          </a:xfrm>
          <a:prstGeom prst="ellipse">
            <a:avLst/>
          </a:prstGeom>
          <a:noFill/>
          <a:ln w="38100" algn="ctr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FE94BB1-264A-4D45-8AB1-D91CA7586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9150" y="671513"/>
            <a:ext cx="457200" cy="4318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A5C2AF-CB94-4E14-BF50-520220EC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1314450"/>
            <a:ext cx="503238" cy="325438"/>
          </a:xfrm>
          <a:prstGeom prst="ellipse">
            <a:avLst/>
          </a:prstGeom>
          <a:noFill/>
          <a:ln w="38100" algn="ctr">
            <a:solidFill>
              <a:srgbClr val="66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C928567-86E0-4CA3-8189-EC7BD9C5F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850" y="1000125"/>
            <a:ext cx="457200" cy="357188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27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4277" grpId="0" build="p"/>
      <p:bldP spid="2614278" grpId="0" build="p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>
            <a:extLst>
              <a:ext uri="{FF2B5EF4-FFF2-40B4-BE49-F238E27FC236}">
                <a16:creationId xmlns:a16="http://schemas.microsoft.com/office/drawing/2014/main" id="{B296A96B-E88F-4474-9AF1-10F8D25239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5059" name="Slide Number Placeholder 4">
            <a:extLst>
              <a:ext uri="{FF2B5EF4-FFF2-40B4-BE49-F238E27FC236}">
                <a16:creationId xmlns:a16="http://schemas.microsoft.com/office/drawing/2014/main" id="{1E7ACF08-2993-49C7-B773-77FF1DD211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48358E6D-DA45-4B4B-815F-16C7C8B55C5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5060" name="AutoShape 2">
            <a:extLst>
              <a:ext uri="{FF2B5EF4-FFF2-40B4-BE49-F238E27FC236}">
                <a16:creationId xmlns:a16="http://schemas.microsoft.com/office/drawing/2014/main" id="{D0738623-E373-4061-904B-04B8BBB889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Μνήμες </a:t>
            </a:r>
            <a:r>
              <a:rPr lang="en-US" altLang="el-GR"/>
              <a:t>SRAM –</a:t>
            </a:r>
            <a:r>
              <a:rPr lang="el-GR" altLang="el-GR"/>
              <a:t> Περίγραμμα</a:t>
            </a:r>
            <a:endParaRPr lang="en-US" altLang="el-GR"/>
          </a:p>
        </p:txBody>
      </p:sp>
      <p:sp>
        <p:nvSpPr>
          <p:cNvPr id="45061" name="Rectangle 3">
            <a:extLst>
              <a:ext uri="{FF2B5EF4-FFF2-40B4-BE49-F238E27FC236}">
                <a16:creationId xmlns:a16="http://schemas.microsoft.com/office/drawing/2014/main" id="{96DF5AE7-0BB4-4C8E-8975-B8E29E733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/>
              <a:t>SRAM Architecture</a:t>
            </a:r>
          </a:p>
          <a:p>
            <a:pPr lvl="1" eaLnBrk="1" hangingPunct="1"/>
            <a:r>
              <a:rPr lang="en-US" altLang="el-GR"/>
              <a:t>SRAM Cell</a:t>
            </a:r>
          </a:p>
          <a:p>
            <a:pPr lvl="1" eaLnBrk="1" hangingPunct="1"/>
            <a:r>
              <a:rPr lang="en-US" altLang="el-GR">
                <a:solidFill>
                  <a:srgbClr val="800000"/>
                </a:solidFill>
              </a:rPr>
              <a:t>Decoders</a:t>
            </a:r>
          </a:p>
          <a:p>
            <a:pPr lvl="1" eaLnBrk="1" hangingPunct="1"/>
            <a:r>
              <a:rPr lang="en-US" altLang="el-GR"/>
              <a:t>Column Circuitry</a:t>
            </a:r>
          </a:p>
          <a:p>
            <a:pPr lvl="1" eaLnBrk="1" hangingPunct="1"/>
            <a:r>
              <a:rPr lang="en-US" altLang="el-GR"/>
              <a:t>Multiple Ports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5">
            <a:extLst>
              <a:ext uri="{FF2B5EF4-FFF2-40B4-BE49-F238E27FC236}">
                <a16:creationId xmlns:a16="http://schemas.microsoft.com/office/drawing/2014/main" id="{338C810F-23F3-4A80-A8F5-E77AA9338F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47107" name="Slide Number Placeholder 6">
            <a:extLst>
              <a:ext uri="{FF2B5EF4-FFF2-40B4-BE49-F238E27FC236}">
                <a16:creationId xmlns:a16="http://schemas.microsoft.com/office/drawing/2014/main" id="{F8E53A6D-9B9C-4FB1-8A32-429B7A865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655B4B2-99E9-4AFC-8DA7-2187A54F9112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47108" name="AutoShape 2">
            <a:extLst>
              <a:ext uri="{FF2B5EF4-FFF2-40B4-BE49-F238E27FC236}">
                <a16:creationId xmlns:a16="http://schemas.microsoft.com/office/drawing/2014/main" id="{D949822E-71AE-4FE8-92F1-C70B3E746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Decoders</a:t>
            </a:r>
          </a:p>
        </p:txBody>
      </p:sp>
      <p:graphicFrame>
        <p:nvGraphicFramePr>
          <p:cNvPr id="2618379" name="Object 11">
            <a:extLst>
              <a:ext uri="{FF2B5EF4-FFF2-40B4-BE49-F238E27FC236}">
                <a16:creationId xmlns:a16="http://schemas.microsoft.com/office/drawing/2014/main" id="{41C236E5-DF3F-4119-A79E-7ABCDBD3FF49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4163" y="692150"/>
          <a:ext cx="3559175" cy="199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089447" imgH="3420770" progId="Visio.Drawing.11">
                  <p:embed/>
                </p:oleObj>
              </mc:Choice>
              <mc:Fallback>
                <p:oleObj name="Visio" r:id="rId3" imgW="6089447" imgH="3420770" progId="Visio.Drawing.11">
                  <p:embed/>
                  <p:pic>
                    <p:nvPicPr>
                      <p:cNvPr id="2618379" name="Object 11">
                        <a:extLst>
                          <a:ext uri="{FF2B5EF4-FFF2-40B4-BE49-F238E27FC236}">
                            <a16:creationId xmlns:a16="http://schemas.microsoft.com/office/drawing/2014/main" id="{41C236E5-DF3F-4119-A79E-7ABCDBD3FF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692150"/>
                        <a:ext cx="3559175" cy="199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18371" name="Rectangle 3">
            <a:extLst>
              <a:ext uri="{FF2B5EF4-FFF2-40B4-BE49-F238E27FC236}">
                <a16:creationId xmlns:a16="http://schemas.microsoft.com/office/drawing/2014/main" id="{35465C35-B182-4D8A-92B8-C4E51A59991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539750" y="3213100"/>
            <a:ext cx="8424863" cy="3240088"/>
          </a:xfrm>
        </p:spPr>
        <p:txBody>
          <a:bodyPr/>
          <a:lstStyle/>
          <a:p>
            <a:pPr marL="0" indent="180975" eaLnBrk="1" hangingPunct="1"/>
            <a:r>
              <a:rPr lang="el-GR" altLang="el-GR" sz="1800" dirty="0"/>
              <a:t>n:2</a:t>
            </a:r>
            <a:r>
              <a:rPr lang="el-GR" altLang="el-GR" sz="1800" baseline="30000" dirty="0"/>
              <a:t>n</a:t>
            </a:r>
            <a:r>
              <a:rPr lang="el-GR" altLang="el-GR" sz="1800" dirty="0"/>
              <a:t> αποκωδικοποιητής </a:t>
            </a:r>
          </a:p>
          <a:p>
            <a:pPr marL="457200" lvl="1" indent="-96838" eaLnBrk="1" hangingPunct="1"/>
            <a:r>
              <a:rPr lang="el-GR" altLang="el-GR" sz="1600" dirty="0"/>
              <a:t>Αποτελείται από 2</a:t>
            </a:r>
            <a:r>
              <a:rPr lang="el-GR" altLang="el-GR" sz="1600" baseline="30000" dirty="0"/>
              <a:t>n</a:t>
            </a:r>
            <a:r>
              <a:rPr lang="el-GR" altLang="el-GR" sz="1600" dirty="0"/>
              <a:t> n-εισόδων AND πύλες – </a:t>
            </a:r>
            <a:r>
              <a:rPr lang="el-GR" altLang="el-GR" sz="1600" dirty="0">
                <a:solidFill>
                  <a:srgbClr val="800000"/>
                </a:solidFill>
              </a:rPr>
              <a:t>χρήσιμη για πύλες μέχρι 5-6 εισόδους</a:t>
            </a:r>
            <a:r>
              <a:rPr lang="el-GR" altLang="el-GR" sz="1600" dirty="0"/>
              <a:t> </a:t>
            </a:r>
          </a:p>
          <a:p>
            <a:pPr marL="457200" lvl="1" indent="-96838" eaLnBrk="1" hangingPunct="1"/>
            <a:r>
              <a:rPr lang="el-GR" altLang="el-GR" sz="1600" dirty="0"/>
              <a:t>Η πύλη μπορεί να υλοποιηθεί από </a:t>
            </a:r>
            <a:r>
              <a:rPr lang="el-GR" altLang="el-GR" sz="1600" dirty="0" err="1"/>
              <a:t>NAND</a:t>
            </a:r>
            <a:r>
              <a:rPr lang="el-GR" altLang="el-GR" sz="1600" dirty="0"/>
              <a:t> </a:t>
            </a:r>
            <a:r>
              <a:rPr lang="el-GR" altLang="el-GR" sz="1600" dirty="0" err="1"/>
              <a:t>or</a:t>
            </a:r>
            <a:r>
              <a:rPr lang="el-GR" altLang="el-GR" sz="1600" dirty="0"/>
              <a:t> </a:t>
            </a:r>
            <a:r>
              <a:rPr lang="el-GR" altLang="el-GR" sz="1600" dirty="0" err="1"/>
              <a:t>NOR</a:t>
            </a:r>
            <a:r>
              <a:rPr lang="el-GR" altLang="el-GR" sz="1600" dirty="0"/>
              <a:t> πύλες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sz="1800" dirty="0"/>
              <a:t>Η </a:t>
            </a:r>
            <a:r>
              <a:rPr lang="el-GR" altLang="el-GR" sz="1800" dirty="0" err="1"/>
              <a:t>NAND</a:t>
            </a:r>
            <a:r>
              <a:rPr lang="el-GR" altLang="el-GR" sz="1800" dirty="0"/>
              <a:t> έχει ελάχιστο μέγεθος =&gt; μείωση φορτίου στις γραμμές διευθύνσεων </a:t>
            </a:r>
          </a:p>
          <a:p>
            <a:pPr marL="457200" lvl="1" indent="-96838" eaLnBrk="1" hangingPunct="1"/>
            <a:r>
              <a:rPr lang="el-GR" altLang="el-GR" sz="1600" dirty="0"/>
              <a:t>Υπάρχουν 2</a:t>
            </a:r>
            <a:r>
              <a:rPr lang="el-GR" altLang="el-GR" sz="1600" i="1" baseline="30000" dirty="0"/>
              <a:t>n-k</a:t>
            </a:r>
            <a:r>
              <a:rPr lang="el-GR" altLang="el-GR" sz="1600" i="1" dirty="0"/>
              <a:t> </a:t>
            </a:r>
            <a:r>
              <a:rPr lang="el-GR" altLang="el-GR" sz="1600" dirty="0"/>
              <a:t>τρανζίστορ σε κάθε γραμμή διεύθυνσης (αληθή και συμπληρωματική) στον αποκωδικοποιητή σειρών</a:t>
            </a:r>
          </a:p>
          <a:p>
            <a:pPr marL="0" indent="180975" eaLnBrk="1" hangingPunct="1"/>
            <a:endParaRPr lang="el-GR" altLang="el-GR" sz="1400" dirty="0"/>
          </a:p>
          <a:p>
            <a:pPr marL="0" indent="180975" eaLnBrk="1" hangingPunct="1"/>
            <a:r>
              <a:rPr lang="el-GR" altLang="el-GR" sz="1800" dirty="0"/>
              <a:t>Χρήση </a:t>
            </a:r>
            <a:r>
              <a:rPr lang="en-US" altLang="el-GR" sz="1800" dirty="0"/>
              <a:t>pseudo</a:t>
            </a:r>
            <a:r>
              <a:rPr lang="el-GR" altLang="el-GR" sz="1800" dirty="0"/>
              <a:t>-</a:t>
            </a:r>
            <a:r>
              <a:rPr lang="el-GR" altLang="el-GR" sz="1800" dirty="0" err="1"/>
              <a:t>nMOS</a:t>
            </a:r>
            <a:r>
              <a:rPr lang="el-GR" altLang="el-GR" sz="1800" dirty="0"/>
              <a:t> πύλη </a:t>
            </a:r>
            <a:r>
              <a:rPr lang="el-GR" altLang="el-GR" sz="1800" dirty="0" err="1"/>
              <a:t>NOR</a:t>
            </a:r>
            <a:r>
              <a:rPr lang="el-GR" altLang="el-GR" sz="1800" dirty="0"/>
              <a:t> και δύο </a:t>
            </a:r>
            <a:r>
              <a:rPr lang="el-GR" altLang="el-GR" sz="1800" dirty="0" err="1"/>
              <a:t>αντιστροφείς</a:t>
            </a:r>
            <a:endParaRPr lang="el-GR" altLang="el-GR" sz="1800" dirty="0"/>
          </a:p>
          <a:p>
            <a:pPr marL="457200" lvl="1" indent="-96838" eaLnBrk="1" hangingPunct="1"/>
            <a:r>
              <a:rPr lang="el-GR" altLang="el-GR" sz="1600" dirty="0"/>
              <a:t>Η πύλη </a:t>
            </a:r>
            <a:r>
              <a:rPr lang="el-GR" altLang="el-GR" sz="1600" dirty="0" err="1"/>
              <a:t>NOR</a:t>
            </a:r>
            <a:r>
              <a:rPr lang="el-GR" altLang="el-GR" sz="1600" dirty="0"/>
              <a:t> έχει ελάχιστο μέγεθος – </a:t>
            </a:r>
            <a:r>
              <a:rPr lang="el-GR" altLang="el-GR" sz="1600" dirty="0" err="1"/>
              <a:t>αντιστροφείς</a:t>
            </a:r>
            <a:r>
              <a:rPr lang="el-GR" altLang="el-GR" sz="1600" dirty="0"/>
              <a:t> κλιμακώνονται για οδήγηση γραμμή λέξης</a:t>
            </a:r>
          </a:p>
        </p:txBody>
      </p:sp>
      <p:graphicFrame>
        <p:nvGraphicFramePr>
          <p:cNvPr id="2618395" name="Object 27">
            <a:extLst>
              <a:ext uri="{FF2B5EF4-FFF2-40B4-BE49-F238E27FC236}">
                <a16:creationId xmlns:a16="http://schemas.microsoft.com/office/drawing/2014/main" id="{928CD09D-8654-4A55-880D-1007347C016C}"/>
              </a:ext>
            </a:extLst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4213" y="549275"/>
          <a:ext cx="3455987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3627882" imgH="2416759" progId="Visio.Drawing.11">
                  <p:embed/>
                </p:oleObj>
              </mc:Choice>
              <mc:Fallback>
                <p:oleObj name="Visio" r:id="rId5" imgW="3627882" imgH="2416759" progId="Visio.Drawing.11">
                  <p:embed/>
                  <p:pic>
                    <p:nvPicPr>
                      <p:cNvPr id="2618395" name="Object 27">
                        <a:extLst>
                          <a:ext uri="{FF2B5EF4-FFF2-40B4-BE49-F238E27FC236}">
                            <a16:creationId xmlns:a16="http://schemas.microsoft.com/office/drawing/2014/main" id="{928CD09D-8654-4A55-880D-1007347C01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49275"/>
                        <a:ext cx="3455987" cy="230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18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8379" grpId="0" build="p"/>
      <p:bldP spid="2618371" grpId="0" build="p"/>
      <p:bldP spid="261839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>
            <a:extLst>
              <a:ext uri="{FF2B5EF4-FFF2-40B4-BE49-F238E27FC236}">
                <a16:creationId xmlns:a16="http://schemas.microsoft.com/office/drawing/2014/main" id="{B2406F2A-FDCE-40F2-B44D-EB4F524CF2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3251" name="Slide Number Placeholder 5">
            <a:extLst>
              <a:ext uri="{FF2B5EF4-FFF2-40B4-BE49-F238E27FC236}">
                <a16:creationId xmlns:a16="http://schemas.microsoft.com/office/drawing/2014/main" id="{8DF5B070-0763-4B94-9F14-4B316BDB2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1FFCDE0-227E-4A67-83A2-044072C2686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3252" name="AutoShape 4">
            <a:extLst>
              <a:ext uri="{FF2B5EF4-FFF2-40B4-BE49-F238E27FC236}">
                <a16:creationId xmlns:a16="http://schemas.microsoft.com/office/drawing/2014/main" id="{BE805182-3126-4135-8CDD-3F380388A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Μεγάλοι </a:t>
            </a:r>
            <a:r>
              <a:rPr lang="en-US" altLang="el-GR"/>
              <a:t>Decoders</a:t>
            </a:r>
            <a:endParaRPr lang="el-GR" altLang="el-GR"/>
          </a:p>
        </p:txBody>
      </p:sp>
      <p:sp>
        <p:nvSpPr>
          <p:cNvPr id="2626566" name="Rectangle 6">
            <a:extLst>
              <a:ext uri="{FF2B5EF4-FFF2-40B4-BE49-F238E27FC236}">
                <a16:creationId xmlns:a16="http://schemas.microsoft.com/office/drawing/2014/main" id="{3C444774-555F-42FA-A7A1-C784773877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1188" y="4292600"/>
            <a:ext cx="8280400" cy="2190750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Οι αποκωδικοποιητές πολλών εισόδων μπορούν να σχηματιστούν από μικρότερες πύλες</a:t>
            </a:r>
            <a:r>
              <a:rPr lang="en-US" altLang="el-GR" sz="2000"/>
              <a:t> </a:t>
            </a:r>
            <a:r>
              <a:rPr lang="el-GR" altLang="el-GR" sz="2000"/>
              <a:t>σε σειρά</a:t>
            </a:r>
            <a:endParaRPr lang="en-US" altLang="el-GR" sz="2000"/>
          </a:p>
          <a:p>
            <a:pPr marL="0" indent="180975" eaLnBrk="1" hangingPunct="1"/>
            <a:r>
              <a:rPr lang="el-GR" altLang="el-GR" sz="2000">
                <a:solidFill>
                  <a:srgbClr val="800000"/>
                </a:solidFill>
              </a:rPr>
              <a:t>Παράδειγμα</a:t>
            </a:r>
            <a:r>
              <a:rPr lang="el-GR" altLang="el-GR" sz="2000"/>
              <a:t>, 16 λέξεων αποκωδικοποιητής όπου η 4 εισόδων AND σχηματίζεται από </a:t>
            </a:r>
          </a:p>
          <a:p>
            <a:pPr marL="198438" lvl="1" indent="180975" eaLnBrk="1" hangingPunct="1"/>
            <a:r>
              <a:rPr lang="el-GR" altLang="el-GR" sz="1800"/>
              <a:t>ένα ζευγάρι NAND 2-εισόδων </a:t>
            </a:r>
          </a:p>
          <a:p>
            <a:pPr marL="198438" lvl="1" indent="180975" eaLnBrk="1" hangingPunct="1"/>
            <a:r>
              <a:rPr lang="el-GR" altLang="el-GR" sz="1800"/>
              <a:t>ακολουθούμενο από μία NOR 2-εισόδων</a:t>
            </a:r>
          </a:p>
        </p:txBody>
      </p:sp>
      <p:graphicFrame>
        <p:nvGraphicFramePr>
          <p:cNvPr id="2626567" name="Object 7">
            <a:extLst>
              <a:ext uri="{FF2B5EF4-FFF2-40B4-BE49-F238E27FC236}">
                <a16:creationId xmlns:a16="http://schemas.microsoft.com/office/drawing/2014/main" id="{404AC5A9-1CC3-4BBE-AE16-0DEDE1284D7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016250" y="692150"/>
          <a:ext cx="3352800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442716" imgH="3617976" progId="Visio.Drawing.6">
                  <p:embed/>
                </p:oleObj>
              </mc:Choice>
              <mc:Fallback>
                <p:oleObj name="VISIO" r:id="rId2" imgW="3442716" imgH="3617976" progId="Visio.Drawing.6">
                  <p:embed/>
                  <p:pic>
                    <p:nvPicPr>
                      <p:cNvPr id="2626567" name="Object 7">
                        <a:extLst>
                          <a:ext uri="{FF2B5EF4-FFF2-40B4-BE49-F238E27FC236}">
                            <a16:creationId xmlns:a16="http://schemas.microsoft.com/office/drawing/2014/main" id="{404AC5A9-1CC3-4BBE-AE16-0DEDE1284D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692150"/>
                        <a:ext cx="3352800" cy="352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77B82B5C-BF75-467A-9165-B54C1EB9C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6325" y="1458913"/>
            <a:ext cx="457200" cy="576262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C1651C-345F-4499-AE8F-77AAB1EA6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8288" y="1530350"/>
            <a:ext cx="458787" cy="433388"/>
          </a:xfrm>
          <a:prstGeom prst="ellipse">
            <a:avLst/>
          </a:prstGeom>
          <a:noFill/>
          <a:ln w="381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265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6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6566" grpId="0" build="p"/>
      <p:bldP spid="2626567" grpId="0" build="p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>
            <a:extLst>
              <a:ext uri="{FF2B5EF4-FFF2-40B4-BE49-F238E27FC236}">
                <a16:creationId xmlns:a16="http://schemas.microsoft.com/office/drawing/2014/main" id="{EAFA68AD-9609-48CD-A39E-CC52227120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4275" name="Slide Number Placeholder 4">
            <a:extLst>
              <a:ext uri="{FF2B5EF4-FFF2-40B4-BE49-F238E27FC236}">
                <a16:creationId xmlns:a16="http://schemas.microsoft.com/office/drawing/2014/main" id="{7C8E0959-04F1-469B-B101-0EAD6F619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C8C4EA4-372F-4EA7-AD6F-6CB9D31E2B9E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4276" name="AutoShape 2">
            <a:extLst>
              <a:ext uri="{FF2B5EF4-FFF2-40B4-BE49-F238E27FC236}">
                <a16:creationId xmlns:a16="http://schemas.microsoft.com/office/drawing/2014/main" id="{9AB93394-09AA-4920-B284-307A2C21C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Προ-κωδικοποίηση (</a:t>
            </a:r>
            <a:r>
              <a:rPr lang="en-US" altLang="el-GR"/>
              <a:t>Pre</a:t>
            </a:r>
            <a:r>
              <a:rPr lang="el-GR" altLang="el-GR"/>
              <a:t>-</a:t>
            </a:r>
            <a:r>
              <a:rPr lang="en-US" altLang="el-GR"/>
              <a:t>decoding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2632707" name="Rectangle 3">
            <a:extLst>
              <a:ext uri="{FF2B5EF4-FFF2-40B4-BE49-F238E27FC236}">
                <a16:creationId xmlns:a16="http://schemas.microsoft.com/office/drawing/2014/main" id="{F09AA393-8C2C-47BD-969E-99F32A1C6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Πολλές NAND μοιράζονται τις ίδιες εισόδους =&gt;  είναι περιττές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Η επιφάνεια μπορεί να ελαττωθεί αφαιρώντας τις κοινές NAND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Η τεχνική ονομάζεται </a:t>
            </a:r>
            <a:r>
              <a:rPr lang="el-GR" altLang="el-GR" b="1" i="1">
                <a:solidFill>
                  <a:srgbClr val="800000"/>
                </a:solidFill>
              </a:rPr>
              <a:t>προκωδικοποίηση</a:t>
            </a:r>
            <a:r>
              <a:rPr lang="el-GR" altLang="el-GR" i="1"/>
              <a:t> </a:t>
            </a:r>
            <a:r>
              <a:rPr lang="el-GR" altLang="el-GR"/>
              <a:t>(predecoding) 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 b="1"/>
              <a:t>Δεν μεταβάλλει το path effort, αλλά βελτιώνει την επιφάνεια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Γενικά, μπλοκ από p bit διεύθυνσης μπορούν να προ-κωδικοποιηθούν σε 1</a:t>
            </a:r>
            <a:r>
              <a:rPr lang="en-US" altLang="el-GR"/>
              <a:t> </a:t>
            </a:r>
            <a:r>
              <a:rPr lang="el-GR" altLang="el-GR"/>
              <a:t>από 2</a:t>
            </a:r>
            <a:r>
              <a:rPr lang="el-GR" altLang="el-GR" i="1" baseline="30000"/>
              <a:t>p</a:t>
            </a:r>
            <a:r>
              <a:rPr lang="el-GR" altLang="el-GR" i="1"/>
              <a:t> </a:t>
            </a:r>
            <a:r>
              <a:rPr lang="el-GR" altLang="el-GR"/>
              <a:t>γραμμές που γίνονται είσοδοι στο τελικό στάδιο του αποκωδικοποιητή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27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AFB90F20-D91A-48A2-8771-83A6D75EEF6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6323" name="Slide Number Placeholder 5">
            <a:extLst>
              <a:ext uri="{FF2B5EF4-FFF2-40B4-BE49-F238E27FC236}">
                <a16:creationId xmlns:a16="http://schemas.microsoft.com/office/drawing/2014/main" id="{3A919ADF-8377-43CB-8EAD-F8D305D573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CDE8A6F-DC44-43C3-82E5-F2A09E6E11F3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6324" name="AutoShape 2">
            <a:extLst>
              <a:ext uri="{FF2B5EF4-FFF2-40B4-BE49-F238E27FC236}">
                <a16:creationId xmlns:a16="http://schemas.microsoft.com/office/drawing/2014/main" id="{3DEC2A99-92BC-4A86-A072-3AD279329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Προ-κωδικοποίηση (</a:t>
            </a:r>
            <a:r>
              <a:rPr lang="en-US" altLang="el-GR"/>
              <a:t>Pre</a:t>
            </a:r>
            <a:r>
              <a:rPr lang="el-GR" altLang="el-GR"/>
              <a:t>-</a:t>
            </a:r>
            <a:r>
              <a:rPr lang="en-US" altLang="el-GR"/>
              <a:t>decoding</a:t>
            </a:r>
            <a:r>
              <a:rPr lang="el-GR" altLang="el-GR"/>
              <a:t>)</a:t>
            </a:r>
            <a:endParaRPr lang="en-US" altLang="el-GR"/>
          </a:p>
        </p:txBody>
      </p:sp>
      <p:graphicFrame>
        <p:nvGraphicFramePr>
          <p:cNvPr id="2628616" name="Object 8">
            <a:extLst>
              <a:ext uri="{FF2B5EF4-FFF2-40B4-BE49-F238E27FC236}">
                <a16:creationId xmlns:a16="http://schemas.microsoft.com/office/drawing/2014/main" id="{1A8BA3F7-6D34-40BD-921C-6DCA0C51F451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627313" y="404813"/>
          <a:ext cx="415766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143756" imgH="4373880" progId="Visio.Drawing.6">
                  <p:embed/>
                </p:oleObj>
              </mc:Choice>
              <mc:Fallback>
                <p:oleObj name="VISIO" r:id="rId3" imgW="4143756" imgH="4373880" progId="Visio.Drawing.6">
                  <p:embed/>
                  <p:pic>
                    <p:nvPicPr>
                      <p:cNvPr id="2628616" name="Object 8">
                        <a:extLst>
                          <a:ext uri="{FF2B5EF4-FFF2-40B4-BE49-F238E27FC236}">
                            <a16:creationId xmlns:a16="http://schemas.microsoft.com/office/drawing/2014/main" id="{1A8BA3F7-6D34-40BD-921C-6DCA0C51F4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4813"/>
                        <a:ext cx="415766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28611" name="Rectangle 3">
            <a:extLst>
              <a:ext uri="{FF2B5EF4-FFF2-40B4-BE49-F238E27FC236}">
                <a16:creationId xmlns:a16="http://schemas.microsoft.com/office/drawing/2014/main" id="{EDA883BC-6F0A-4896-8895-CB1CBB228A9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229225"/>
            <a:ext cx="8280400" cy="1144588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Σχεδίαση με </a:t>
            </a:r>
            <a:r>
              <a:rPr lang="el-GR" altLang="el-GR" sz="2000" i="1"/>
              <a:t>p</a:t>
            </a:r>
            <a:r>
              <a:rPr lang="el-GR" altLang="el-GR" sz="2000"/>
              <a:t>=2 bit που αποκωδικοποιεί κάθε ζεύγος από bit διεύθυνσης σε ένα </a:t>
            </a:r>
            <a:r>
              <a:rPr lang="en-US" altLang="el-GR" sz="2000"/>
              <a:t>one-hot</a:t>
            </a:r>
            <a:r>
              <a:rPr lang="el-GR" altLang="el-GR" sz="2000"/>
              <a:t> κωδικό 1 από</a:t>
            </a:r>
            <a:r>
              <a:rPr lang="en-US" altLang="el-GR" sz="2000"/>
              <a:t> </a:t>
            </a:r>
            <a:r>
              <a:rPr lang="el-GR" altLang="el-GR" sz="2000"/>
              <a:t>4 </a:t>
            </a:r>
            <a:r>
              <a:rPr lang="en-US" altLang="el-GR" sz="2000"/>
              <a:t>one-hot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6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86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86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286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8616" grpId="0" build="p"/>
      <p:bldP spid="26286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>
            <a:extLst>
              <a:ext uri="{FF2B5EF4-FFF2-40B4-BE49-F238E27FC236}">
                <a16:creationId xmlns:a16="http://schemas.microsoft.com/office/drawing/2014/main" id="{B87441D0-AAC9-42D5-A43F-4657C1F253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58371" name="Slide Number Placeholder 4">
            <a:extLst>
              <a:ext uri="{FF2B5EF4-FFF2-40B4-BE49-F238E27FC236}">
                <a16:creationId xmlns:a16="http://schemas.microsoft.com/office/drawing/2014/main" id="{3190AE92-A958-4D7C-9415-3620CA9A3E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C16201EF-4756-43FA-9905-5819B861D9A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8372" name="AutoShape 2">
            <a:extLst>
              <a:ext uri="{FF2B5EF4-FFF2-40B4-BE49-F238E27FC236}">
                <a16:creationId xmlns:a16="http://schemas.microsoft.com/office/drawing/2014/main" id="{3B25EB62-2557-4705-BA00-92AF84FE8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Μνήμες </a:t>
            </a:r>
            <a:r>
              <a:rPr lang="en-US" altLang="el-GR"/>
              <a:t>SRAM –</a:t>
            </a:r>
            <a:r>
              <a:rPr lang="el-GR" altLang="el-GR"/>
              <a:t> Περίγραμμα</a:t>
            </a:r>
            <a:endParaRPr lang="en-US" altLang="el-GR"/>
          </a:p>
        </p:txBody>
      </p:sp>
      <p:sp>
        <p:nvSpPr>
          <p:cNvPr id="2638851" name="Rectangle 3">
            <a:extLst>
              <a:ext uri="{FF2B5EF4-FFF2-40B4-BE49-F238E27FC236}">
                <a16:creationId xmlns:a16="http://schemas.microsoft.com/office/drawing/2014/main" id="{49D7426E-DAC2-40A9-BB4B-140512E5E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n-US" altLang="el-GR"/>
              <a:t>SRAM Architecture</a:t>
            </a:r>
          </a:p>
          <a:p>
            <a:pPr lvl="1" eaLnBrk="1" hangingPunct="1"/>
            <a:r>
              <a:rPr lang="en-US" altLang="el-GR"/>
              <a:t>SRAM Cell</a:t>
            </a:r>
          </a:p>
          <a:p>
            <a:pPr lvl="1" eaLnBrk="1" hangingPunct="1"/>
            <a:r>
              <a:rPr lang="en-US" altLang="el-GR"/>
              <a:t>Decoders</a:t>
            </a:r>
          </a:p>
          <a:p>
            <a:pPr lvl="1" eaLnBrk="1" hangingPunct="1"/>
            <a:r>
              <a:rPr lang="en-US" altLang="el-GR">
                <a:solidFill>
                  <a:srgbClr val="800000"/>
                </a:solidFill>
              </a:rPr>
              <a:t>Column Circuitry</a:t>
            </a:r>
          </a:p>
          <a:p>
            <a:pPr lvl="1" eaLnBrk="1" hangingPunct="1"/>
            <a:r>
              <a:rPr lang="en-US" altLang="el-GR"/>
              <a:t>Multiple 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88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>
            <a:extLst>
              <a:ext uri="{FF2B5EF4-FFF2-40B4-BE49-F238E27FC236}">
                <a16:creationId xmlns:a16="http://schemas.microsoft.com/office/drawing/2014/main" id="{BA591334-C8B9-44D3-AF5E-AD9685A162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id="{2637A7E3-D375-4EF4-8637-B55D85B0C8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2CF5AED-8EAB-4317-B31A-CE52E9399C9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6C32B50C-9A77-4361-81DD-F64A274BD1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l-GR" altLang="el-GR"/>
              <a:t>Περίγραμμα</a:t>
            </a:r>
            <a:endParaRPr lang="en-US" altLang="el-GR"/>
          </a:p>
        </p:txBody>
      </p:sp>
      <p:sp>
        <p:nvSpPr>
          <p:cNvPr id="2553859" name="Rectangle 3">
            <a:extLst>
              <a:ext uri="{FF2B5EF4-FFF2-40B4-BE49-F238E27FC236}">
                <a16:creationId xmlns:a16="http://schemas.microsoft.com/office/drawing/2014/main" id="{59757D35-A364-44C1-82D4-C8C0D3DC6FC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836613"/>
            <a:ext cx="8569325" cy="5545137"/>
          </a:xfrm>
        </p:spPr>
        <p:txBody>
          <a:bodyPr/>
          <a:lstStyle/>
          <a:p>
            <a:pPr marL="455613" indent="-455613" eaLnBrk="1" hangingPunct="1"/>
            <a:r>
              <a:rPr lang="el-GR" altLang="el-GR" sz="2000">
                <a:solidFill>
                  <a:srgbClr val="800000"/>
                </a:solidFill>
              </a:rPr>
              <a:t>Εισαγωγή</a:t>
            </a:r>
          </a:p>
          <a:p>
            <a:pPr marL="455613" indent="-455613" eaLnBrk="1" hangingPunct="1"/>
            <a:r>
              <a:rPr lang="el-GR" altLang="el-GR" sz="2000"/>
              <a:t>Στατική μνήμη (</a:t>
            </a:r>
            <a:r>
              <a:rPr lang="en-US" altLang="el-GR" sz="2000"/>
              <a:t>SRAM)</a:t>
            </a:r>
          </a:p>
          <a:p>
            <a:pPr marL="455613" indent="-455613" eaLnBrk="1" hangingPunct="1"/>
            <a:r>
              <a:rPr lang="el-GR" altLang="el-GR" sz="2000"/>
              <a:t>Δυναμική μνήμη (</a:t>
            </a:r>
            <a:r>
              <a:rPr lang="en-US" altLang="el-GR" sz="2000"/>
              <a:t>DRAM)</a:t>
            </a:r>
          </a:p>
          <a:p>
            <a:pPr marL="455613" indent="-455613" eaLnBrk="1" hangingPunct="1"/>
            <a:r>
              <a:rPr lang="el-GR" altLang="el-GR" sz="2000"/>
              <a:t>Μνήμη </a:t>
            </a:r>
            <a:r>
              <a:rPr lang="en-US" altLang="el-GR" sz="2000"/>
              <a:t>ROM</a:t>
            </a:r>
          </a:p>
          <a:p>
            <a:pPr marL="455613" indent="-455613" eaLnBrk="1" hangingPunct="1"/>
            <a:r>
              <a:rPr lang="el-GR" altLang="el-GR" sz="2000"/>
              <a:t>Μνήμες σειριακής προσπέλασης</a:t>
            </a:r>
          </a:p>
          <a:p>
            <a:pPr marL="455613" indent="-455613" eaLnBrk="1" hangingPunct="1"/>
            <a:r>
              <a:rPr lang="el-GR" altLang="el-GR" sz="2000"/>
              <a:t>Μνήμες διευθυνσιοδοτούμενες από τα δεδομένα </a:t>
            </a:r>
            <a:r>
              <a:rPr lang="en-US" altLang="el-GR" sz="2000"/>
              <a:t>(CAM)</a:t>
            </a:r>
          </a:p>
          <a:p>
            <a:pPr marL="455613" indent="-455613" eaLnBrk="1" hangingPunct="1"/>
            <a:r>
              <a:rPr lang="el-GR" altLang="el-GR" sz="2000"/>
              <a:t>Προγραμματιζόμενες λογικές διατάξεις</a:t>
            </a:r>
          </a:p>
          <a:p>
            <a:pPr marL="455613" indent="-455613" eaLnBrk="1" hangingPunct="1"/>
            <a:r>
              <a:rPr lang="el-GR" altLang="el-GR" sz="2000"/>
              <a:t>Αξιοπιστία μνημών</a:t>
            </a:r>
            <a:endParaRPr lang="en-US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8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>
            <a:extLst>
              <a:ext uri="{FF2B5EF4-FFF2-40B4-BE49-F238E27FC236}">
                <a16:creationId xmlns:a16="http://schemas.microsoft.com/office/drawing/2014/main" id="{E449BF77-E889-4743-8A12-B65E6F8B15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0419" name="Slide Number Placeholder 4">
            <a:extLst>
              <a:ext uri="{FF2B5EF4-FFF2-40B4-BE49-F238E27FC236}">
                <a16:creationId xmlns:a16="http://schemas.microsoft.com/office/drawing/2014/main" id="{4C7B844D-8840-4939-B098-81EE2972F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D3EEA0A-67FA-420A-93D1-C24785CE4DC5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AutoShape 2">
            <a:extLst>
              <a:ext uri="{FF2B5EF4-FFF2-40B4-BE49-F238E27FC236}">
                <a16:creationId xmlns:a16="http://schemas.microsoft.com/office/drawing/2014/main" id="{EA337D2A-4265-4164-8CE9-E7FAB1FBF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Κύκλωμα για στήλες (</a:t>
            </a:r>
            <a:r>
              <a:rPr lang="en-US" altLang="el-GR"/>
              <a:t>Column circuitry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2496515" name="Rectangle 3">
            <a:extLst>
              <a:ext uri="{FF2B5EF4-FFF2-40B4-BE49-F238E27FC236}">
                <a16:creationId xmlns:a16="http://schemas.microsoft.com/office/drawing/2014/main" id="{59506B66-B9C1-421D-9566-6908B48FC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Αποτελείται από τα ακόλουθα υπό-κυκλώματα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Προετοιμασίας γραμμών (</a:t>
            </a:r>
            <a:r>
              <a:rPr lang="en-US" altLang="el-GR"/>
              <a:t>Bitline conditioning</a:t>
            </a:r>
            <a:r>
              <a:rPr lang="el-GR" altLang="el-GR"/>
              <a:t>)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Ανιχνευτές σήματος (</a:t>
            </a:r>
            <a:r>
              <a:rPr lang="en-US" altLang="el-GR"/>
              <a:t>Sense amplifiers</a:t>
            </a:r>
            <a:r>
              <a:rPr lang="el-GR" altLang="el-GR"/>
              <a:t>) για τις γραμμές </a:t>
            </a:r>
            <a:r>
              <a:rPr lang="en-US" altLang="el-GR"/>
              <a:t>bitline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Πολυπλέξη στηλών (</a:t>
            </a:r>
            <a:r>
              <a:rPr lang="en-US" altLang="el-GR"/>
              <a:t>Column multiplexing</a:t>
            </a:r>
            <a:r>
              <a:rPr lang="el-GR" altLang="el-GR"/>
              <a:t>)</a:t>
            </a:r>
            <a:endParaRPr lang="en-US" altLang="el-GR"/>
          </a:p>
          <a:p>
            <a:pPr marL="0" indent="180975" eaLnBrk="1" hangingPunct="1"/>
            <a:endParaRPr lang="el-GR" altLang="el-GR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>
            <a:extLst>
              <a:ext uri="{FF2B5EF4-FFF2-40B4-BE49-F238E27FC236}">
                <a16:creationId xmlns:a16="http://schemas.microsoft.com/office/drawing/2014/main" id="{3DB52753-3816-452D-A10A-AB53163B1F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2467" name="Slide Number Placeholder 5">
            <a:extLst>
              <a:ext uri="{FF2B5EF4-FFF2-40B4-BE49-F238E27FC236}">
                <a16:creationId xmlns:a16="http://schemas.microsoft.com/office/drawing/2014/main" id="{6CB07118-7670-4352-A2D5-8D7FD0F3A8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7D2FFFF-9928-44C8-AA00-4A31AB1FEA1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AutoShape 4">
            <a:extLst>
              <a:ext uri="{FF2B5EF4-FFF2-40B4-BE49-F238E27FC236}">
                <a16:creationId xmlns:a16="http://schemas.microsoft.com/office/drawing/2014/main" id="{92345936-2A95-4FF3-AECF-2E3E76800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Απλά κυκλώματα στήλης χωρίς πολύπλεξη</a:t>
            </a:r>
          </a:p>
        </p:txBody>
      </p:sp>
      <p:pic>
        <p:nvPicPr>
          <p:cNvPr id="2642951" name="Picture 7">
            <a:extLst>
              <a:ext uri="{FF2B5EF4-FFF2-40B4-BE49-F238E27FC236}">
                <a16:creationId xmlns:a16="http://schemas.microsoft.com/office/drawing/2014/main" id="{55560D74-10A8-471D-8502-83D8A7A8E72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052513"/>
            <a:ext cx="347662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2952" name="Picture 8">
            <a:extLst>
              <a:ext uri="{FF2B5EF4-FFF2-40B4-BE49-F238E27FC236}">
                <a16:creationId xmlns:a16="http://schemas.microsoft.com/office/drawing/2014/main" id="{D6CA57A3-D7D7-43B4-A53B-20963FB092E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125538"/>
            <a:ext cx="3846512" cy="4751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>
            <a:extLst>
              <a:ext uri="{FF2B5EF4-FFF2-40B4-BE49-F238E27FC236}">
                <a16:creationId xmlns:a16="http://schemas.microsoft.com/office/drawing/2014/main" id="{22F7A728-96C8-4B5E-BDFF-6F7C376CA7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3491" name="Slide Number Placeholder 6">
            <a:extLst>
              <a:ext uri="{FF2B5EF4-FFF2-40B4-BE49-F238E27FC236}">
                <a16:creationId xmlns:a16="http://schemas.microsoft.com/office/drawing/2014/main" id="{ED5E58C5-0466-4793-A0B3-3196AD10F2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521B812-B99B-43D0-8A74-71608FE246DD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AutoShape 2">
            <a:extLst>
              <a:ext uri="{FF2B5EF4-FFF2-40B4-BE49-F238E27FC236}">
                <a16:creationId xmlns:a16="http://schemas.microsoft.com/office/drawing/2014/main" id="{973AE7AC-6A23-4161-9FF6-57E024F84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Bitline Conditioning</a:t>
            </a:r>
          </a:p>
        </p:txBody>
      </p:sp>
      <p:sp>
        <p:nvSpPr>
          <p:cNvPr id="2644998" name="Rectangle 6">
            <a:extLst>
              <a:ext uri="{FF2B5EF4-FFF2-40B4-BE49-F238E27FC236}">
                <a16:creationId xmlns:a16="http://schemas.microsoft.com/office/drawing/2014/main" id="{2358ECA6-CF22-43EB-9A61-2B3146D3B0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5327650" cy="5545137"/>
          </a:xfrm>
        </p:spPr>
        <p:txBody>
          <a:bodyPr/>
          <a:lstStyle/>
          <a:p>
            <a:pPr marL="0" indent="180975" eaLnBrk="1" hangingPunct="1"/>
            <a:r>
              <a:rPr lang="el-GR" altLang="el-GR" sz="2000"/>
              <a:t>Χρησιμοποιείται για την προφόρτιση των γραμμών (</a:t>
            </a:r>
            <a:r>
              <a:rPr lang="en-US" altLang="el-GR" sz="2000"/>
              <a:t>bit, bit_b) </a:t>
            </a:r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Ένας απλός προφορτιστής: ζεύγος τρανζίστορ</a:t>
            </a:r>
            <a:r>
              <a:rPr lang="en-US" altLang="el-GR" sz="2000"/>
              <a:t> </a:t>
            </a:r>
            <a:r>
              <a:rPr lang="el-GR" altLang="el-GR" sz="2000"/>
              <a:t>pMOS</a:t>
            </a:r>
            <a:r>
              <a:rPr lang="en-US" altLang="el-GR" sz="2000"/>
              <a:t> </a:t>
            </a:r>
            <a:r>
              <a:rPr lang="el-GR" altLang="el-GR" sz="2000"/>
              <a:t>και σήμα ρολογιού</a:t>
            </a:r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Μπορεί να κατασκευστούν και </a:t>
            </a:r>
            <a:r>
              <a:rPr lang="en-US" altLang="el-GR" sz="2000"/>
              <a:t>pseudo</a:t>
            </a:r>
            <a:r>
              <a:rPr lang="el-GR" altLang="el-GR" sz="2000"/>
              <a:t>-nMOS SRAM με ασθενή τρανζίστορ οδήγησης-άνω στην θέση των τρανζιστορ προφόρτισης όταν δεν υπάρχει διαθέσιμο ρολόι</a:t>
            </a:r>
          </a:p>
          <a:p>
            <a:pPr marL="457200" lvl="1" indent="-96838" eaLnBrk="1" hangingPunct="1"/>
            <a:r>
              <a:rPr lang="el-GR" altLang="el-GR" sz="1800"/>
              <a:t>Η διαμάχη (οι γραμμές </a:t>
            </a:r>
            <a:r>
              <a:rPr lang="en-US" altLang="el-GR" sz="1800"/>
              <a:t>bitline </a:t>
            </a:r>
            <a:r>
              <a:rPr lang="el-GR" altLang="el-GR" sz="1800"/>
              <a:t>δέχονται συνέχεια φορτία) επιβραδύνει την ανάγνωση =&gt; </a:t>
            </a:r>
            <a:r>
              <a:rPr lang="el-GR" altLang="el-GR" sz="1800" b="1"/>
              <a:t>περιορισμός λόγου διαστάσεων</a:t>
            </a:r>
          </a:p>
        </p:txBody>
      </p:sp>
      <p:pic>
        <p:nvPicPr>
          <p:cNvPr id="2645001" name="Picture 9">
            <a:extLst>
              <a:ext uri="{FF2B5EF4-FFF2-40B4-BE49-F238E27FC236}">
                <a16:creationId xmlns:a16="http://schemas.microsoft.com/office/drawing/2014/main" id="{7760BD03-0EA6-4EA3-B883-2CEAD944944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052513"/>
            <a:ext cx="2808288" cy="1560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5002" name="Picture 10">
            <a:extLst>
              <a:ext uri="{FF2B5EF4-FFF2-40B4-BE49-F238E27FC236}">
                <a16:creationId xmlns:a16="http://schemas.microsoft.com/office/drawing/2014/main" id="{FA7B31C3-BC2E-4D7B-A800-D349E30FCD2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688" y="4437063"/>
            <a:ext cx="2346325" cy="131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499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FDBD8D89-08B2-4B3B-B600-9271941FC0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FD77EA71-F97B-4462-B854-C8BC0A3BB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2526194-C509-40D0-8608-35D3DF196E6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5540" name="AutoShape 2">
            <a:extLst>
              <a:ext uri="{FF2B5EF4-FFF2-40B4-BE49-F238E27FC236}">
                <a16:creationId xmlns:a16="http://schemas.microsoft.com/office/drawing/2014/main" id="{57E24AD8-271E-4454-BC44-F36E6B848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Bitline Conditioning</a:t>
            </a:r>
            <a:endParaRPr lang="el-GR" altLang="el-GR"/>
          </a:p>
        </p:txBody>
      </p:sp>
      <p:sp>
        <p:nvSpPr>
          <p:cNvPr id="2648069" name="Rectangle 5">
            <a:extLst>
              <a:ext uri="{FF2B5EF4-FFF2-40B4-BE49-F238E27FC236}">
                <a16:creationId xmlns:a16="http://schemas.microsoft.com/office/drawing/2014/main" id="{0B5D4B80-9ED5-494D-9DA5-16A30548D69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000"/>
              <a:t>Εξισώνει τα δυναμικά των γραμμών </a:t>
            </a:r>
            <a:r>
              <a:rPr lang="en-US" altLang="el-GR" sz="2000"/>
              <a:t>bit &amp; bit_b </a:t>
            </a:r>
            <a:endParaRPr lang="el-GR" altLang="el-GR" sz="2000"/>
          </a:p>
          <a:p>
            <a:pPr marL="0" indent="180975" eaLnBrk="1" hangingPunct="1"/>
            <a:endParaRPr lang="el-GR" altLang="el-GR" sz="2000"/>
          </a:p>
          <a:p>
            <a:pPr marL="0" indent="180975" eaLnBrk="1" hangingPunct="1"/>
            <a:r>
              <a:rPr lang="el-GR" altLang="el-GR" sz="2000"/>
              <a:t>Χρησιμοποιείται όταν χρησιμοποιούνται ενισχυτές ασθενούς σήματος για την ανίχνευση της τιμή των γραμμών </a:t>
            </a:r>
            <a:r>
              <a:rPr lang="en-US" altLang="el-GR" sz="2000"/>
              <a:t>bit &amp; bit_b </a:t>
            </a:r>
            <a:endParaRPr lang="el-GR" altLang="el-GR" sz="2000"/>
          </a:p>
        </p:txBody>
      </p:sp>
      <p:graphicFrame>
        <p:nvGraphicFramePr>
          <p:cNvPr id="2648070" name="Object 6">
            <a:extLst>
              <a:ext uri="{FF2B5EF4-FFF2-40B4-BE49-F238E27FC236}">
                <a16:creationId xmlns:a16="http://schemas.microsoft.com/office/drawing/2014/main" id="{17789992-3B91-4EC5-AFAF-440A3FC12715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419475" y="981075"/>
          <a:ext cx="2592388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97636" imgH="630936" progId="Visio.Drawing.6">
                  <p:embed/>
                </p:oleObj>
              </mc:Choice>
              <mc:Fallback>
                <p:oleObj name="VISIO" r:id="rId2" imgW="897636" imgH="630936" progId="Visio.Drawing.6">
                  <p:embed/>
                  <p:pic>
                    <p:nvPicPr>
                      <p:cNvPr id="2648070" name="Object 6">
                        <a:extLst>
                          <a:ext uri="{FF2B5EF4-FFF2-40B4-BE49-F238E27FC236}">
                            <a16:creationId xmlns:a16="http://schemas.microsoft.com/office/drawing/2014/main" id="{17789992-3B91-4EC5-AFAF-440A3FC127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981075"/>
                        <a:ext cx="2592388" cy="182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0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8069" grpId="0" build="p"/>
      <p:bldP spid="264807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3F6E8253-6521-46D4-9E10-E4472694C0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6563" name="Slide Number Placeholder 4">
            <a:extLst>
              <a:ext uri="{FF2B5EF4-FFF2-40B4-BE49-F238E27FC236}">
                <a16:creationId xmlns:a16="http://schemas.microsoft.com/office/drawing/2014/main" id="{8B360ACF-E066-4889-96EB-8F682EEBE9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8514D54-0880-4938-9631-4D9A72C3F1E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AutoShape 2">
            <a:extLst>
              <a:ext uri="{FF2B5EF4-FFF2-40B4-BE49-F238E27FC236}">
                <a16:creationId xmlns:a16="http://schemas.microsoft.com/office/drawing/2014/main" id="{937C16C2-F5F4-42FD-81DC-0289C0D464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Ενισχυτές αίσθησης (</a:t>
            </a:r>
            <a:r>
              <a:rPr lang="en-US" altLang="el-GR"/>
              <a:t>Sense Amplifiers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66565" name="Rectangle 3">
            <a:extLst>
              <a:ext uri="{FF2B5EF4-FFF2-40B4-BE49-F238E27FC236}">
                <a16:creationId xmlns:a16="http://schemas.microsoft.com/office/drawing/2014/main" id="{06C3169C-FC58-497A-9229-FEA6E6CAE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Οι </a:t>
            </a:r>
            <a:r>
              <a:rPr lang="en-US" altLang="el-GR"/>
              <a:t>bitlines </a:t>
            </a:r>
            <a:r>
              <a:rPr lang="el-GR" altLang="el-GR"/>
              <a:t>γραμμές συνδέονται σε μεγάλο αριθμό κυττάρων</a:t>
            </a:r>
          </a:p>
          <a:p>
            <a:pPr lvl="1" eaLnBrk="1" hangingPunct="1"/>
            <a:r>
              <a:rPr lang="el-GR" altLang="el-GR"/>
              <a:t>Παράδειγμα: </a:t>
            </a:r>
            <a:r>
              <a:rPr lang="en-US" altLang="el-GR"/>
              <a:t>32-kbit SRAM </a:t>
            </a:r>
            <a:r>
              <a:rPr lang="el-GR" altLang="el-GR"/>
              <a:t>έχει</a:t>
            </a:r>
            <a:r>
              <a:rPr lang="en-US" altLang="el-GR"/>
              <a:t> 128 rows x 256 cols</a:t>
            </a:r>
          </a:p>
          <a:p>
            <a:pPr lvl="1" eaLnBrk="1" hangingPunct="1"/>
            <a:r>
              <a:rPr lang="en-US" altLang="el-GR"/>
              <a:t>128 </a:t>
            </a:r>
            <a:r>
              <a:rPr lang="el-GR" altLang="el-GR"/>
              <a:t>κύτταρα σε κάθε γραμμή </a:t>
            </a:r>
            <a:r>
              <a:rPr lang="en-US" altLang="el-GR"/>
              <a:t>bitline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n-US" altLang="el-GR"/>
              <a:t>t</a:t>
            </a:r>
            <a:r>
              <a:rPr lang="en-US" altLang="el-GR" baseline="-25000"/>
              <a:t>pd</a:t>
            </a:r>
            <a:r>
              <a:rPr lang="en-US" altLang="el-GR"/>
              <a:t> </a:t>
            </a:r>
            <a:r>
              <a:rPr lang="en-US" altLang="el-GR">
                <a:sym typeface="Symbol" panose="05050102010706020507" pitchFamily="18" charset="2"/>
              </a:rPr>
              <a:t></a:t>
            </a:r>
            <a:r>
              <a:rPr lang="en-US" altLang="el-GR"/>
              <a:t> (C/I) </a:t>
            </a:r>
            <a:r>
              <a:rPr lang="en-US" altLang="el-GR">
                <a:latin typeface="Symbol" panose="05050102010706020507" pitchFamily="18" charset="2"/>
              </a:rPr>
              <a:t>D</a:t>
            </a:r>
            <a:r>
              <a:rPr lang="en-US" altLang="el-GR"/>
              <a:t>V</a:t>
            </a:r>
          </a:p>
          <a:p>
            <a:pPr lvl="1" eaLnBrk="1" hangingPunct="1"/>
            <a:r>
              <a:rPr lang="el-GR" altLang="el-GR"/>
              <a:t>Ακόμη και με διαμερασμό της χωρητικότητας διάχυσης προκύπτουν </a:t>
            </a:r>
            <a:r>
              <a:rPr lang="en-US" altLang="el-GR"/>
              <a:t>64C </a:t>
            </a:r>
            <a:r>
              <a:rPr lang="el-GR" altLang="el-GR"/>
              <a:t>χωρητικότητες διάχυσης</a:t>
            </a:r>
            <a:r>
              <a:rPr lang="en-US" altLang="el-GR"/>
              <a:t> (big C)</a:t>
            </a:r>
          </a:p>
          <a:p>
            <a:pPr lvl="1" eaLnBrk="1" hangingPunct="1"/>
            <a:r>
              <a:rPr lang="el-GR" altLang="el-GR"/>
              <a:t>Εκφορτίζονται αργά από μικρά τρανζίστορ</a:t>
            </a:r>
          </a:p>
          <a:p>
            <a:pPr marL="0" indent="180975" eaLnBrk="1" hangingPunct="1"/>
            <a:endParaRPr lang="en-US" altLang="el-GR"/>
          </a:p>
          <a:p>
            <a:pPr marL="0" indent="180975" eaLnBrk="1" hangingPunct="1"/>
            <a:r>
              <a:rPr lang="el-GR" altLang="el-GR"/>
              <a:t>Οι ενισχυτές αίσθησης (</a:t>
            </a:r>
            <a:r>
              <a:rPr lang="en-US" altLang="el-GR"/>
              <a:t>sense amplifiers</a:t>
            </a:r>
            <a:r>
              <a:rPr lang="el-GR" altLang="el-GR"/>
              <a:t>) ενεργοποιούνται με μικρές διαταραχές τάσης Δ</a:t>
            </a:r>
            <a:r>
              <a:rPr lang="en-US" altLang="el-GR"/>
              <a:t>V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>
            <a:extLst>
              <a:ext uri="{FF2B5EF4-FFF2-40B4-BE49-F238E27FC236}">
                <a16:creationId xmlns:a16="http://schemas.microsoft.com/office/drawing/2014/main" id="{C1A2CE3D-2D6D-4C0A-85D3-99AAE7BC73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8611" name="Slide Number Placeholder 4">
            <a:extLst>
              <a:ext uri="{FF2B5EF4-FFF2-40B4-BE49-F238E27FC236}">
                <a16:creationId xmlns:a16="http://schemas.microsoft.com/office/drawing/2014/main" id="{056A489E-093B-4746-B4E5-56663913D3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DD5A8CF-8EC5-45B6-83BE-89096B9691A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8612" name="AutoShape 2">
            <a:extLst>
              <a:ext uri="{FF2B5EF4-FFF2-40B4-BE49-F238E27FC236}">
                <a16:creationId xmlns:a16="http://schemas.microsoft.com/office/drawing/2014/main" id="{4612F6BB-43DC-47AD-8309-5B1AD7B63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Ανίχνευση σήματος γραμμών </a:t>
            </a:r>
            <a:r>
              <a:rPr lang="en-US" altLang="el-GR"/>
              <a:t>bit &amp; bit_b</a:t>
            </a:r>
            <a:endParaRPr lang="el-GR" altLang="el-GR"/>
          </a:p>
        </p:txBody>
      </p:sp>
      <p:sp>
        <p:nvSpPr>
          <p:cNvPr id="68613" name="Rectangle 3">
            <a:extLst>
              <a:ext uri="{FF2B5EF4-FFF2-40B4-BE49-F238E27FC236}">
                <a16:creationId xmlns:a16="http://schemas.microsoft.com/office/drawing/2014/main" id="{78D90AC3-C34F-4742-A134-8E6EF5A61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96300" cy="5472112"/>
          </a:xfrm>
        </p:spPr>
        <p:txBody>
          <a:bodyPr/>
          <a:lstStyle/>
          <a:p>
            <a:pPr marL="0" indent="180975" eaLnBrk="1" hangingPunct="1"/>
            <a:r>
              <a:rPr lang="el-GR" altLang="el-GR" dirty="0"/>
              <a:t>Κατηγορίες: </a:t>
            </a:r>
            <a:r>
              <a:rPr lang="el-GR" altLang="el-GR" dirty="0">
                <a:solidFill>
                  <a:srgbClr val="800000"/>
                </a:solidFill>
              </a:rPr>
              <a:t>Ισχυρού σήματος - Ασθενούς σήματος</a:t>
            </a:r>
          </a:p>
          <a:p>
            <a:pPr marL="0" indent="180975" eaLnBrk="1" hangingPunct="1"/>
            <a:endParaRPr lang="el-GR" altLang="el-GR" dirty="0"/>
          </a:p>
          <a:p>
            <a:pPr marL="0" indent="180975" eaLnBrk="1" hangingPunct="1"/>
            <a:r>
              <a:rPr lang="el-GR" altLang="el-GR" dirty="0"/>
              <a:t>Ισχυρού σήματος (μονής εξόδου)</a:t>
            </a:r>
          </a:p>
          <a:p>
            <a:pPr lvl="1" eaLnBrk="1" hangingPunct="1"/>
            <a:r>
              <a:rPr lang="el-GR" altLang="el-GR" dirty="0"/>
              <a:t>Μια γραμμή </a:t>
            </a:r>
            <a:r>
              <a:rPr lang="en-US" altLang="el-GR" dirty="0"/>
              <a:t>bit</a:t>
            </a:r>
            <a:r>
              <a:rPr lang="el-GR" altLang="el-GR" dirty="0"/>
              <a:t> μεταβάλλεται σε όλος το εύρος τάσης (</a:t>
            </a:r>
            <a:r>
              <a:rPr lang="en-US" altLang="el-GR" dirty="0" err="1"/>
              <a:t>Vdd</a:t>
            </a:r>
            <a:r>
              <a:rPr lang="en-US" altLang="el-GR" dirty="0"/>
              <a:t> </a:t>
            </a:r>
            <a:r>
              <a:rPr lang="en-US" altLang="el-GR" dirty="0">
                <a:sym typeface="Wingdings" panose="05000000000000000000" pitchFamily="2" charset="2"/>
              </a:rPr>
              <a:t> </a:t>
            </a:r>
            <a:r>
              <a:rPr lang="en-US" altLang="el-GR" dirty="0" err="1">
                <a:sym typeface="Wingdings" panose="05000000000000000000" pitchFamily="2" charset="2"/>
              </a:rPr>
              <a:t>GND</a:t>
            </a:r>
            <a:r>
              <a:rPr lang="en-US" altLang="el-GR" dirty="0">
                <a:sym typeface="Wingdings" panose="05000000000000000000" pitchFamily="2" charset="2"/>
              </a:rPr>
              <a:t>)</a:t>
            </a:r>
            <a:endParaRPr lang="el-GR" altLang="el-GR" dirty="0">
              <a:sym typeface="Wingdings" panose="05000000000000000000" pitchFamily="2" charset="2"/>
            </a:endParaRPr>
          </a:p>
          <a:p>
            <a:pPr lvl="1" eaLnBrk="1" hangingPunct="1"/>
            <a:r>
              <a:rPr lang="el-GR" altLang="el-GR" dirty="0">
                <a:sym typeface="Wingdings" panose="05000000000000000000" pitchFamily="2" charset="2"/>
              </a:rPr>
              <a:t>Ο Η-</a:t>
            </a:r>
            <a:r>
              <a:rPr lang="en-US" altLang="el-GR" dirty="0">
                <a:sym typeface="Wingdings" panose="05000000000000000000" pitchFamily="2" charset="2"/>
              </a:rPr>
              <a:t>skew inverter </a:t>
            </a:r>
            <a:r>
              <a:rPr lang="el-GR" altLang="el-GR" dirty="0">
                <a:sym typeface="Wingdings" panose="05000000000000000000" pitchFamily="2" charset="2"/>
              </a:rPr>
              <a:t>αποτελεί κλασικό κύκλωμα ανίχνευσης ισχυρού σήματος</a:t>
            </a:r>
          </a:p>
          <a:p>
            <a:pPr lvl="1" eaLnBrk="1" hangingPunct="1"/>
            <a:r>
              <a:rPr lang="el-GR" altLang="el-GR" dirty="0">
                <a:sym typeface="Wingdings" panose="05000000000000000000" pitchFamily="2" charset="2"/>
              </a:rPr>
              <a:t>Για μείωση της χωρητικότητας, η γραμμή </a:t>
            </a:r>
            <a:r>
              <a:rPr lang="en-US" altLang="el-GR" dirty="0">
                <a:sym typeface="Wingdings" panose="05000000000000000000" pitchFamily="2" charset="2"/>
              </a:rPr>
              <a:t>bit </a:t>
            </a:r>
            <a:r>
              <a:rPr lang="el-GR" altLang="el-GR" dirty="0">
                <a:sym typeface="Wingdings" panose="05000000000000000000" pitchFamily="2" charset="2"/>
              </a:rPr>
              <a:t>μπορεί να χωριστεί ιεραρχικά σε πολλές τοπικές γραμμές </a:t>
            </a:r>
            <a:r>
              <a:rPr lang="en-US" altLang="el-GR" dirty="0"/>
              <a:t> </a:t>
            </a:r>
            <a:r>
              <a:rPr lang="el-GR" altLang="el-GR" dirty="0"/>
              <a:t>που συνδυάζονται για να οδηγήσουν μία γραμμή λέξης</a:t>
            </a:r>
          </a:p>
          <a:p>
            <a:pPr marL="0" indent="180975" eaLnBrk="1" hangingPunct="1"/>
            <a:endParaRPr lang="el-GR" altLang="el-GR" dirty="0"/>
          </a:p>
          <a:p>
            <a:pPr marL="0" indent="180975" eaLnBrk="1" hangingPunct="1"/>
            <a:r>
              <a:rPr lang="el-GR" altLang="el-GR" dirty="0"/>
              <a:t>Ασθενούς σήματος (διαφορική ανίχνευση)</a:t>
            </a:r>
          </a:p>
          <a:p>
            <a:pPr lvl="1" eaLnBrk="1" hangingPunct="1"/>
            <a:r>
              <a:rPr lang="el-GR" altLang="el-GR" dirty="0"/>
              <a:t>Μία από τις γραμμές </a:t>
            </a:r>
            <a:r>
              <a:rPr lang="en-US" altLang="el-GR" dirty="0"/>
              <a:t>bit </a:t>
            </a:r>
            <a:r>
              <a:rPr lang="el-GR" altLang="el-GR" dirty="0"/>
              <a:t>μεταβάλλεται πολύ λίγο</a:t>
            </a:r>
          </a:p>
          <a:p>
            <a:pPr lvl="1" eaLnBrk="1" hangingPunct="1"/>
            <a:r>
              <a:rPr lang="el-GR" altLang="el-GR" dirty="0"/>
              <a:t>Διαφορικός ενισχυτής ανιχνεύει τη μεταβολή και παράγει ψηφιακή έξοδο</a:t>
            </a:r>
          </a:p>
          <a:p>
            <a:pPr lvl="1" eaLnBrk="1" hangingPunct="1"/>
            <a:r>
              <a:rPr lang="el-GR" altLang="el-GR" dirty="0"/>
              <a:t>Καλύτερη ταχύτητα &amp; κατανάλωση (μη πλήρης μεταβολή </a:t>
            </a:r>
            <a:r>
              <a:rPr lang="en-US" altLang="el-GR" dirty="0" err="1"/>
              <a:t>Vdd</a:t>
            </a:r>
            <a:r>
              <a:rPr lang="en-US" altLang="el-GR" dirty="0"/>
              <a:t> </a:t>
            </a:r>
            <a:r>
              <a:rPr lang="en-US" altLang="el-GR" dirty="0">
                <a:sym typeface="Wingdings" panose="05000000000000000000" pitchFamily="2" charset="2"/>
              </a:rPr>
              <a:t> </a:t>
            </a:r>
            <a:r>
              <a:rPr lang="en-US" altLang="el-GR" dirty="0" err="1">
                <a:sym typeface="Wingdings" panose="05000000000000000000" pitchFamily="2" charset="2"/>
              </a:rPr>
              <a:t>GND</a:t>
            </a:r>
            <a:r>
              <a:rPr lang="en-US" altLang="el-GR" dirty="0">
                <a:sym typeface="Wingdings" panose="05000000000000000000" pitchFamily="2" charset="2"/>
              </a:rPr>
              <a:t>)</a:t>
            </a:r>
            <a:endParaRPr lang="el-GR" altLang="el-GR" dirty="0"/>
          </a:p>
          <a:p>
            <a:pPr lvl="1" eaLnBrk="1" hangingPunct="1"/>
            <a:endParaRPr lang="el-GR" altLang="el-GR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EA8D4BEF-D933-4885-A8E5-E833338E8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A3F9A5AA-8ED2-498B-9B71-BE501C1053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01D9267-1E32-4A20-BB2C-5883AFB4EE3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AutoShape 2">
            <a:extLst>
              <a:ext uri="{FF2B5EF4-FFF2-40B4-BE49-F238E27FC236}">
                <a16:creationId xmlns:a16="http://schemas.microsoft.com/office/drawing/2014/main" id="{23E9A95F-8C5D-431F-8AA2-804FFA451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Ανίχνευση ισχυρού σήματος</a:t>
            </a:r>
          </a:p>
        </p:txBody>
      </p:sp>
      <p:sp>
        <p:nvSpPr>
          <p:cNvPr id="69637" name="Rectangle 4">
            <a:extLst>
              <a:ext uri="{FF2B5EF4-FFF2-40B4-BE49-F238E27FC236}">
                <a16:creationId xmlns:a16="http://schemas.microsoft.com/office/drawing/2014/main" id="{505F0432-EC71-4A68-9024-62F8C3991B5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4895850" cy="5249862"/>
          </a:xfrm>
        </p:spPr>
        <p:txBody>
          <a:bodyPr/>
          <a:lstStyle/>
          <a:p>
            <a:pPr marL="0" indent="180975" eaLnBrk="1" hangingPunct="1"/>
            <a:r>
              <a:rPr lang="el-GR" altLang="el-GR" sz="2000" dirty="0"/>
              <a:t>Ιεραρχική τμηματοποίηση των </a:t>
            </a:r>
            <a:r>
              <a:rPr lang="en-US" altLang="el-GR" sz="2000" dirty="0" err="1"/>
              <a:t>bitlines</a:t>
            </a:r>
            <a:endParaRPr lang="en-US" altLang="el-GR" sz="2000" dirty="0"/>
          </a:p>
          <a:p>
            <a:pPr marL="457200" lvl="1" indent="-96838" eaLnBrk="1" hangingPunct="1"/>
            <a:r>
              <a:rPr lang="el-GR" altLang="el-GR" sz="1800" dirty="0"/>
              <a:t>Μείωση του πλήθους των κυττάρων για κάθε </a:t>
            </a:r>
            <a:r>
              <a:rPr lang="en-US" altLang="el-GR" sz="1800" dirty="0" err="1"/>
              <a:t>bitline</a:t>
            </a:r>
            <a:endParaRPr lang="en-US" altLang="el-GR" sz="1800" dirty="0"/>
          </a:p>
          <a:p>
            <a:pPr marL="0" indent="180975" eaLnBrk="1" hangingPunct="1"/>
            <a:endParaRPr lang="en-US" altLang="el-GR" sz="2000" dirty="0"/>
          </a:p>
          <a:p>
            <a:pPr marL="0" indent="180975" eaLnBrk="1" hangingPunct="1"/>
            <a:r>
              <a:rPr lang="el-GR" altLang="el-GR" sz="2000" dirty="0"/>
              <a:t>Σύνολα από κύτταρα συνδέονται σε τοπικές </a:t>
            </a:r>
            <a:r>
              <a:rPr lang="en-US" altLang="el-GR" sz="2000" dirty="0" err="1"/>
              <a:t>bitline</a:t>
            </a:r>
            <a:r>
              <a:rPr lang="en-US" altLang="el-GR" sz="2000" dirty="0"/>
              <a:t> (</a:t>
            </a:r>
            <a:r>
              <a:rPr lang="en-US" altLang="el-GR" sz="2000" dirty="0">
                <a:solidFill>
                  <a:srgbClr val="800000"/>
                </a:solidFill>
              </a:rPr>
              <a:t>local bit line – </a:t>
            </a:r>
            <a:r>
              <a:rPr lang="en-US" altLang="el-GR" sz="2000" i="1" dirty="0" err="1">
                <a:solidFill>
                  <a:srgbClr val="800000"/>
                </a:solidFill>
              </a:rPr>
              <a:t>lbl</a:t>
            </a:r>
            <a:r>
              <a:rPr lang="en-US" altLang="el-GR" sz="2000" dirty="0"/>
              <a:t>) </a:t>
            </a:r>
          </a:p>
          <a:p>
            <a:pPr marL="0" indent="180975" eaLnBrk="1" hangingPunct="1"/>
            <a:endParaRPr lang="en-US" altLang="el-GR" sz="2000" dirty="0"/>
          </a:p>
          <a:p>
            <a:pPr marL="0" indent="180975" eaLnBrk="1" hangingPunct="1"/>
            <a:r>
              <a:rPr lang="el-GR" altLang="el-GR" sz="2000" dirty="0"/>
              <a:t>Ζεύγη από </a:t>
            </a:r>
            <a:r>
              <a:rPr lang="en-US" altLang="el-GR" sz="2000" dirty="0" err="1"/>
              <a:t>lbl</a:t>
            </a:r>
            <a:r>
              <a:rPr lang="el-GR" altLang="el-GR" sz="2000" dirty="0"/>
              <a:t> συνδυάζονται με </a:t>
            </a:r>
            <a:r>
              <a:rPr lang="en-US" altLang="el-GR" sz="2000" dirty="0"/>
              <a:t>HI-skew NAND</a:t>
            </a:r>
            <a:r>
              <a:rPr lang="el-GR" altLang="el-GR" sz="2000" dirty="0"/>
              <a:t> για ενεργοποίηση της καθολικής </a:t>
            </a:r>
            <a:r>
              <a:rPr lang="en-US" altLang="el-GR" sz="2000" dirty="0" err="1"/>
              <a:t>bitline</a:t>
            </a:r>
            <a:r>
              <a:rPr lang="el-GR" altLang="el-GR" sz="2000" dirty="0"/>
              <a:t> </a:t>
            </a:r>
            <a:r>
              <a:rPr lang="en-US" altLang="el-GR" sz="2000" dirty="0"/>
              <a:t>(</a:t>
            </a:r>
            <a:r>
              <a:rPr lang="en-US" altLang="el-GR" sz="2000" dirty="0">
                <a:solidFill>
                  <a:srgbClr val="800000"/>
                </a:solidFill>
              </a:rPr>
              <a:t>global bit line – </a:t>
            </a:r>
            <a:r>
              <a:rPr lang="en-US" altLang="el-GR" sz="2000" i="1" dirty="0" err="1">
                <a:solidFill>
                  <a:srgbClr val="800000"/>
                </a:solidFill>
              </a:rPr>
              <a:t>gbl</a:t>
            </a:r>
            <a:r>
              <a:rPr lang="en-US" altLang="el-GR" sz="2000" dirty="0"/>
              <a:t>) </a:t>
            </a:r>
          </a:p>
          <a:p>
            <a:pPr marL="0" indent="180975" eaLnBrk="1" hangingPunct="1"/>
            <a:endParaRPr lang="el-GR" altLang="el-GR" sz="2000" dirty="0"/>
          </a:p>
        </p:txBody>
      </p:sp>
      <p:pic>
        <p:nvPicPr>
          <p:cNvPr id="69638" name="Picture 6">
            <a:extLst>
              <a:ext uri="{FF2B5EF4-FFF2-40B4-BE49-F238E27FC236}">
                <a16:creationId xmlns:a16="http://schemas.microsoft.com/office/drawing/2014/main" id="{FFEAB7C6-CDB5-4B2A-AB3E-C83880AC7B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765175"/>
            <a:ext cx="3295650" cy="52498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3367870D-A96C-4560-A88D-37ECB3C13E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3E106B42-5FAA-41E7-AA7E-21A59CED02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1BDBBF2-E653-46BA-8FBD-43CDEE8E9DB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0660" name="AutoShape 2">
            <a:extLst>
              <a:ext uri="{FF2B5EF4-FFF2-40B4-BE49-F238E27FC236}">
                <a16:creationId xmlns:a16="http://schemas.microsoft.com/office/drawing/2014/main" id="{0E790E84-C7A2-41E9-883F-DCDEC1E9D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Ανίχνευση ασθενούς σήματος</a:t>
            </a:r>
          </a:p>
        </p:txBody>
      </p:sp>
      <p:sp>
        <p:nvSpPr>
          <p:cNvPr id="2651141" name="Rectangle 5">
            <a:extLst>
              <a:ext uri="{FF2B5EF4-FFF2-40B4-BE49-F238E27FC236}">
                <a16:creationId xmlns:a16="http://schemas.microsoft.com/office/drawing/2014/main" id="{2D902D5E-4B02-4FA3-88D9-CC31F4EF311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 sz="2000"/>
              <a:t>Διαφορικό ζεύγος </a:t>
            </a:r>
          </a:p>
          <a:p>
            <a:pPr marL="0" indent="180975" eaLnBrk="1" hangingPunct="1"/>
            <a:r>
              <a:rPr lang="el-GR" altLang="el-GR" sz="2000"/>
              <a:t>Δεν χρειάζεται ρολόι</a:t>
            </a:r>
          </a:p>
          <a:p>
            <a:pPr marL="0" indent="180975" eaLnBrk="1" hangingPunct="1"/>
            <a:r>
              <a:rPr lang="el-GR" altLang="el-GR" sz="2000"/>
              <a:t>Καταναλώνει διαρκώς ισχύ</a:t>
            </a:r>
          </a:p>
        </p:txBody>
      </p:sp>
      <p:graphicFrame>
        <p:nvGraphicFramePr>
          <p:cNvPr id="70662" name="Object 6">
            <a:extLst>
              <a:ext uri="{FF2B5EF4-FFF2-40B4-BE49-F238E27FC236}">
                <a16:creationId xmlns:a16="http://schemas.microsoft.com/office/drawing/2014/main" id="{6C8332B7-F4E4-447F-B308-3E37A8E0339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627313" y="765175"/>
          <a:ext cx="424815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64792" imgH="800100" progId="Visio.Drawing.6">
                  <p:embed/>
                </p:oleObj>
              </mc:Choice>
              <mc:Fallback>
                <p:oleObj name="VISIO" r:id="rId2" imgW="1764792" imgH="800100" progId="Visio.Drawing.6">
                  <p:embed/>
                  <p:pic>
                    <p:nvPicPr>
                      <p:cNvPr id="70662" name="Object 6">
                        <a:extLst>
                          <a:ext uri="{FF2B5EF4-FFF2-40B4-BE49-F238E27FC236}">
                            <a16:creationId xmlns:a16="http://schemas.microsoft.com/office/drawing/2014/main" id="{6C8332B7-F4E4-447F-B308-3E37A8E03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765175"/>
                        <a:ext cx="4248150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8B20513A-1A18-4831-A250-0116186573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90110FEE-4FD7-4D7C-A417-1C09A1AE89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40E87EF-4931-4101-982E-1E1578EE52D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1684" name="AutoShape 2">
            <a:extLst>
              <a:ext uri="{FF2B5EF4-FFF2-40B4-BE49-F238E27FC236}">
                <a16:creationId xmlns:a16="http://schemas.microsoft.com/office/drawing/2014/main" id="{CB26D46B-ECEF-479E-B959-AB2C1557B8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Ανίχνευση ασθενούς σήματος</a:t>
            </a:r>
          </a:p>
        </p:txBody>
      </p:sp>
      <p:sp>
        <p:nvSpPr>
          <p:cNvPr id="2663427" name="Rectangle 3">
            <a:extLst>
              <a:ext uri="{FF2B5EF4-FFF2-40B4-BE49-F238E27FC236}">
                <a16:creationId xmlns:a16="http://schemas.microsoft.com/office/drawing/2014/main" id="{CD88FA97-8D3D-44B3-B526-843CE551953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92150"/>
            <a:ext cx="6121400" cy="5688013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Η τάση απόκλισης είναι η διαφορική τάση εισόδου (</a:t>
            </a:r>
            <a:r>
              <a:rPr lang="el-GR" sz="1800" i="1" dirty="0" err="1"/>
              <a:t>bit</a:t>
            </a:r>
            <a:r>
              <a:rPr lang="el-GR" sz="1800" i="1" dirty="0"/>
              <a:t>-</a:t>
            </a:r>
            <a:r>
              <a:rPr lang="el-GR" sz="1800" i="1" dirty="0" err="1"/>
              <a:t>bit_b</a:t>
            </a:r>
            <a:r>
              <a:rPr lang="el-GR" sz="1800" dirty="0"/>
              <a:t>) που απαιτείται για παραγωγή μηδενικής διαφορικής τάσης εξόδου (</a:t>
            </a:r>
            <a:r>
              <a:rPr lang="el-GR" sz="1800" i="1" dirty="0" err="1"/>
              <a:t>sense</a:t>
            </a:r>
            <a:r>
              <a:rPr lang="el-GR" sz="1800" i="1" dirty="0"/>
              <a:t>-</a:t>
            </a:r>
            <a:r>
              <a:rPr lang="el-GR" sz="1800" i="1" dirty="0" err="1"/>
              <a:t>sense_b</a:t>
            </a:r>
            <a:r>
              <a:rPr lang="el-GR" sz="1800" dirty="0"/>
              <a:t>)</a:t>
            </a:r>
          </a:p>
          <a:p>
            <a:pPr marL="0" indent="180975" eaLnBrk="1" hangingPunct="1">
              <a:lnSpc>
                <a:spcPct val="90000"/>
              </a:lnSpc>
              <a:defRPr/>
            </a:pPr>
            <a:endParaRPr lang="el-GR" sz="10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Αν το N1 είναι ίδιο με το N2 και το P1 με το P2 =&gt; </a:t>
            </a:r>
            <a:r>
              <a:rPr lang="el-GR" sz="1800" dirty="0">
                <a:solidFill>
                  <a:srgbClr val="800000"/>
                </a:solidFill>
              </a:rPr>
              <a:t>μηδενική τάση απόκλισης</a:t>
            </a:r>
          </a:p>
          <a:p>
            <a:pPr marL="0" indent="180975" eaLnBrk="1" hangingPunct="1">
              <a:lnSpc>
                <a:spcPct val="90000"/>
              </a:lnSpc>
              <a:defRPr/>
            </a:pPr>
            <a:endParaRPr lang="el-GR" sz="11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Στην πράξη, η τάση απόκλισης είναι μη μηδενική </a:t>
            </a:r>
          </a:p>
          <a:p>
            <a:pPr marL="457200" lvl="1" indent="-96838" eaLnBrk="1" hangingPunct="1">
              <a:lnSpc>
                <a:spcPct val="70000"/>
              </a:lnSpc>
              <a:defRPr/>
            </a:pPr>
            <a:r>
              <a:rPr lang="el-GR" sz="1600" dirty="0"/>
              <a:t>Στατιστικές διακυμάνσεις προσμίξεων που επηρεάζουν την </a:t>
            </a:r>
            <a:r>
              <a:rPr lang="el-GR" sz="1600" dirty="0" err="1"/>
              <a:t>Vt</a:t>
            </a:r>
            <a:endParaRPr lang="el-GR" sz="1600" dirty="0"/>
          </a:p>
          <a:p>
            <a:pPr marL="0" indent="180975" eaLnBrk="1" hangingPunct="1">
              <a:lnSpc>
                <a:spcPct val="90000"/>
              </a:lnSpc>
              <a:defRPr/>
            </a:pPr>
            <a:endParaRPr lang="el-GR" sz="10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Η διαφορική είσοδος θα πρέπει να υπερβαίνει σημαντικά την τάση απόκλισης για να ανιχνευθεί αξιόπιστα</a:t>
            </a:r>
          </a:p>
          <a:p>
            <a:pPr marL="457200" lvl="1" indent="-96838" eaLnBrk="1" hangingPunct="1">
              <a:lnSpc>
                <a:spcPct val="70000"/>
              </a:lnSpc>
              <a:defRPr/>
            </a:pPr>
            <a:r>
              <a:rPr lang="el-GR" sz="1600" dirty="0"/>
              <a:t>Μία τυπική τιμή για τάση απόκλισης είναι τα 50 </a:t>
            </a:r>
            <a:r>
              <a:rPr lang="el-GR" sz="1600" dirty="0" err="1"/>
              <a:t>mV</a:t>
            </a:r>
            <a:endParaRPr lang="el-GR" sz="1600" dirty="0"/>
          </a:p>
          <a:p>
            <a:pPr marL="0" indent="180975" eaLnBrk="1" hangingPunct="1">
              <a:lnSpc>
                <a:spcPct val="90000"/>
              </a:lnSpc>
              <a:defRPr/>
            </a:pPr>
            <a:endParaRPr lang="el-GR" sz="10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Οι αποκλίσεις κατωφλίου και η τάση απόκλισης δεν αλλάζουν πολύ με την κλιμάκωση της τεχνολογίας</a:t>
            </a:r>
          </a:p>
          <a:p>
            <a:pPr marL="457200" lvl="1" indent="-96838" eaLnBrk="1" hangingPunct="1">
              <a:lnSpc>
                <a:spcPct val="70000"/>
              </a:lnSpc>
              <a:defRPr/>
            </a:pPr>
            <a:r>
              <a:rPr lang="el-GR" sz="1600" dirty="0"/>
              <a:t>η τάση απόκλισης γίνεται ένα μεγαλύτερο κλάσμα της τάσης τροφοδοσίας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1000" dirty="0"/>
          </a:p>
          <a:p>
            <a:pPr marL="0" indent="180975" eaLnBrk="1" hangingPunct="1">
              <a:lnSpc>
                <a:spcPct val="90000"/>
              </a:lnSpc>
              <a:defRPr/>
            </a:pPr>
            <a:r>
              <a:rPr lang="el-GR" sz="1800" dirty="0"/>
              <a:t>κάνοντας έτσι τους ενισχυτές αίσθησης λιγότερο αποτελεσματικούς</a:t>
            </a:r>
          </a:p>
        </p:txBody>
      </p:sp>
      <p:graphicFrame>
        <p:nvGraphicFramePr>
          <p:cNvPr id="2663429" name="Object 5">
            <a:extLst>
              <a:ext uri="{FF2B5EF4-FFF2-40B4-BE49-F238E27FC236}">
                <a16:creationId xmlns:a16="http://schemas.microsoft.com/office/drawing/2014/main" id="{8501CA15-B00F-4033-9973-492990EA138A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084888" y="2393950"/>
          <a:ext cx="3059112" cy="138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764792" imgH="800100" progId="Visio.Drawing.6">
                  <p:embed/>
                </p:oleObj>
              </mc:Choice>
              <mc:Fallback>
                <p:oleObj name="VISIO" r:id="rId2" imgW="1764792" imgH="800100" progId="Visio.Drawing.6">
                  <p:embed/>
                  <p:pic>
                    <p:nvPicPr>
                      <p:cNvPr id="2663429" name="Object 5">
                        <a:extLst>
                          <a:ext uri="{FF2B5EF4-FFF2-40B4-BE49-F238E27FC236}">
                            <a16:creationId xmlns:a16="http://schemas.microsoft.com/office/drawing/2014/main" id="{8501CA15-B00F-4033-9973-492990EA13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393950"/>
                        <a:ext cx="3059112" cy="138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6634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27" grpId="0" build="p"/>
      <p:bldP spid="266342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>
            <a:extLst>
              <a:ext uri="{FF2B5EF4-FFF2-40B4-BE49-F238E27FC236}">
                <a16:creationId xmlns:a16="http://schemas.microsoft.com/office/drawing/2014/main" id="{62D4D3C8-26BF-4A14-8C3A-0D7ABFCE1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2707" name="Slide Number Placeholder 5">
            <a:extLst>
              <a:ext uri="{FF2B5EF4-FFF2-40B4-BE49-F238E27FC236}">
                <a16:creationId xmlns:a16="http://schemas.microsoft.com/office/drawing/2014/main" id="{BD9B6DB2-4A69-493A-BDBD-3589180D83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A029AC4-59AC-4485-A37D-032296D1EA2A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2708" name="AutoShape 2">
            <a:extLst>
              <a:ext uri="{FF2B5EF4-FFF2-40B4-BE49-F238E27FC236}">
                <a16:creationId xmlns:a16="http://schemas.microsoft.com/office/drawing/2014/main" id="{ABF6CF35-8FCF-4E10-A77E-AEC7912F4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Clocked Sense Amp</a:t>
            </a:r>
            <a:endParaRPr lang="el-GR" altLang="el-GR"/>
          </a:p>
        </p:txBody>
      </p:sp>
      <p:sp>
        <p:nvSpPr>
          <p:cNvPr id="2653189" name="Rectangle 5">
            <a:extLst>
              <a:ext uri="{FF2B5EF4-FFF2-40B4-BE49-F238E27FC236}">
                <a16:creationId xmlns:a16="http://schemas.microsoft.com/office/drawing/2014/main" id="{5BC2D75E-8787-4E96-80BC-B2C34C1C95B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3357563"/>
            <a:ext cx="8280400" cy="3024187"/>
          </a:xfrm>
        </p:spPr>
        <p:txBody>
          <a:bodyPr/>
          <a:lstStyle/>
          <a:p>
            <a:pPr marL="0" indent="180975" eaLnBrk="1" hangingPunct="1">
              <a:lnSpc>
                <a:spcPct val="90000"/>
              </a:lnSpc>
            </a:pPr>
            <a:r>
              <a:rPr lang="el-GR" altLang="el-GR" sz="1800" b="1">
                <a:solidFill>
                  <a:srgbClr val="C00000"/>
                </a:solidFill>
              </a:rPr>
              <a:t>Καταναλώνει ισχύ μόνο όταν είναι ενεργοποιημένος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600"/>
              <a:t>Απαιτεί αλυσίδα χρονισμού για να ενεργοποιηθεί στον κατάλληλο χρόνο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/>
              <a:t>Όταν το ρολόι αίσθησης είναι χαμηλό, τότε ο ενισχυτής είναι ανενεργός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/>
              <a:t>Κατά τη λειτουργία ενεργοποιείται το διασταυρωμένο ζεύγος αντιστροφέων</a:t>
            </a:r>
          </a:p>
          <a:p>
            <a:pPr marL="457200" lvl="1" indent="-96838" eaLnBrk="1" hangingPunct="1">
              <a:lnSpc>
                <a:spcPct val="70000"/>
              </a:lnSpc>
            </a:pPr>
            <a:r>
              <a:rPr lang="el-GR" altLang="el-GR" sz="1600"/>
              <a:t> οδηγεί τη μία έξοδο χαμηλά και την άλλη υψηλά (</a:t>
            </a:r>
            <a:r>
              <a:rPr lang="el-GR" altLang="el-GR" sz="1600" i="1"/>
              <a:t>αναγεννητικής ανάδραση</a:t>
            </a:r>
            <a:r>
              <a:rPr lang="el-GR" altLang="el-GR" sz="1600"/>
              <a:t>)</a:t>
            </a:r>
          </a:p>
          <a:p>
            <a:pPr marL="0" indent="180975" eaLnBrk="1" hangingPunct="1">
              <a:lnSpc>
                <a:spcPct val="90000"/>
              </a:lnSpc>
            </a:pPr>
            <a:endParaRPr lang="el-GR" altLang="el-GR" sz="1200"/>
          </a:p>
          <a:p>
            <a:pPr marL="0" indent="180975" eaLnBrk="1" hangingPunct="1">
              <a:lnSpc>
                <a:spcPct val="90000"/>
              </a:lnSpc>
            </a:pPr>
            <a:r>
              <a:rPr lang="el-GR" altLang="el-GR" sz="1800"/>
              <a:t>Τα </a:t>
            </a:r>
            <a:r>
              <a:rPr lang="el-GR" altLang="el-GR" sz="1800" i="1"/>
              <a:t>τρανζίστορ απομόνωσης </a:t>
            </a:r>
            <a:r>
              <a:rPr lang="el-GR" altLang="el-GR" sz="1800"/>
              <a:t>επιταχύνουν την απόκριση απομονώνοντας τις εξόδους από τις υψηλής χωρητικότητας γραμμές bit κατά τη διάρκεια της ανίχνευσης</a:t>
            </a:r>
          </a:p>
        </p:txBody>
      </p:sp>
      <p:graphicFrame>
        <p:nvGraphicFramePr>
          <p:cNvPr id="2653190" name="Object 6">
            <a:extLst>
              <a:ext uri="{FF2B5EF4-FFF2-40B4-BE49-F238E27FC236}">
                <a16:creationId xmlns:a16="http://schemas.microsoft.com/office/drawing/2014/main" id="{6C01297D-0070-4023-AD58-D6330601F55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549275"/>
          <a:ext cx="381635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2266188" imgH="1552956" progId="Visio.Drawing.6">
                  <p:embed/>
                </p:oleObj>
              </mc:Choice>
              <mc:Fallback>
                <p:oleObj name="VISIO" r:id="rId2" imgW="2266188" imgH="1552956" progId="Visio.Drawing.6">
                  <p:embed/>
                  <p:pic>
                    <p:nvPicPr>
                      <p:cNvPr id="2653190" name="Object 6">
                        <a:extLst>
                          <a:ext uri="{FF2B5EF4-FFF2-40B4-BE49-F238E27FC236}">
                            <a16:creationId xmlns:a16="http://schemas.microsoft.com/office/drawing/2014/main" id="{6C01297D-0070-4023-AD58-D6330601F5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49275"/>
                        <a:ext cx="381635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65319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31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3189" grpId="0" build="p"/>
      <p:bldP spid="265319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D12EFF7E-6748-4F7F-B95E-6825CCB0F1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69086806-EE14-4B8F-8ED9-E346B90113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DD37F1B-0A58-42F2-A50F-C4A476A3B85B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AutoShape 2">
            <a:extLst>
              <a:ext uri="{FF2B5EF4-FFF2-40B4-BE49-F238E27FC236}">
                <a16:creationId xmlns:a16="http://schemas.microsoft.com/office/drawing/2014/main" id="{AD9A8413-292D-4A9F-A498-487BE1E4F9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Κατηγορίες μνημών</a:t>
            </a:r>
          </a:p>
        </p:txBody>
      </p:sp>
      <p:graphicFrame>
        <p:nvGraphicFramePr>
          <p:cNvPr id="2551811" name="Object 3">
            <a:extLst>
              <a:ext uri="{FF2B5EF4-FFF2-40B4-BE49-F238E27FC236}">
                <a16:creationId xmlns:a16="http://schemas.microsoft.com/office/drawing/2014/main" id="{59022164-1C91-478C-9209-5C5C638C22EB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473075"/>
          <a:ext cx="6983413" cy="342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9928" imgH="2912364" progId="Visio.Drawing.11">
                  <p:embed/>
                </p:oleObj>
              </mc:Choice>
              <mc:Fallback>
                <p:oleObj name="Visio" r:id="rId2" imgW="5519928" imgH="2912364" progId="Visio.Drawing.11">
                  <p:embed/>
                  <p:pic>
                    <p:nvPicPr>
                      <p:cNvPr id="2551811" name="Object 3">
                        <a:extLst>
                          <a:ext uri="{FF2B5EF4-FFF2-40B4-BE49-F238E27FC236}">
                            <a16:creationId xmlns:a16="http://schemas.microsoft.com/office/drawing/2014/main" id="{59022164-1C91-478C-9209-5C5C638C22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73075"/>
                        <a:ext cx="6983413" cy="342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51812" name="Rectangle 4">
            <a:extLst>
              <a:ext uri="{FF2B5EF4-FFF2-40B4-BE49-F238E27FC236}">
                <a16:creationId xmlns:a16="http://schemas.microsoft.com/office/drawing/2014/main" id="{29E6CFF5-9DAB-4492-863F-E5A015D5081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1520" y="4076700"/>
            <a:ext cx="8713093" cy="2305050"/>
          </a:xfrm>
        </p:spPr>
        <p:txBody>
          <a:bodyPr/>
          <a:lstStyle/>
          <a:p>
            <a:pPr marL="266700" indent="-177800" eaLnBrk="1" hangingPunct="1"/>
            <a:r>
              <a:rPr lang="el-GR" altLang="el-GR" sz="1800" dirty="0">
                <a:solidFill>
                  <a:srgbClr val="0000FF"/>
                </a:solidFill>
              </a:rPr>
              <a:t>Τρόπο προσπέλασης: </a:t>
            </a:r>
            <a:r>
              <a:rPr lang="el-GR" altLang="el-GR" sz="1800" dirty="0">
                <a:solidFill>
                  <a:srgbClr val="000000"/>
                </a:solidFill>
              </a:rPr>
              <a:t>τυχαίας προσπέλασης</a:t>
            </a:r>
            <a:r>
              <a:rPr lang="el-GR" altLang="el-GR" sz="1800" i="1" dirty="0"/>
              <a:t> </a:t>
            </a:r>
            <a:r>
              <a:rPr lang="el-GR" altLang="el-GR" sz="1800" dirty="0">
                <a:solidFill>
                  <a:srgbClr val="0000FF"/>
                </a:solidFill>
              </a:rPr>
              <a:t>(</a:t>
            </a:r>
            <a:r>
              <a:rPr lang="el-GR" altLang="el-GR" sz="1800" dirty="0" err="1">
                <a:solidFill>
                  <a:srgbClr val="0000FF"/>
                </a:solidFill>
              </a:rPr>
              <a:t>RAM</a:t>
            </a:r>
            <a:r>
              <a:rPr lang="el-GR" altLang="el-GR" sz="1800" dirty="0">
                <a:solidFill>
                  <a:srgbClr val="0000FF"/>
                </a:solidFill>
              </a:rPr>
              <a:t>), </a:t>
            </a:r>
            <a:r>
              <a:rPr lang="el-GR" altLang="el-GR" sz="1800" dirty="0">
                <a:solidFill>
                  <a:srgbClr val="000000"/>
                </a:solidFill>
              </a:rPr>
              <a:t>σειριακής προσπέλασης</a:t>
            </a:r>
            <a:r>
              <a:rPr lang="el-GR" altLang="el-GR" sz="1800" dirty="0"/>
              <a:t>, </a:t>
            </a:r>
            <a:r>
              <a:rPr lang="el-GR" altLang="el-GR" sz="1800" dirty="0" err="1">
                <a:solidFill>
                  <a:srgbClr val="000000"/>
                </a:solidFill>
              </a:rPr>
              <a:t>διευθυνσιοδοτούμενες</a:t>
            </a:r>
            <a:r>
              <a:rPr lang="el-GR" altLang="el-GR" sz="1800" dirty="0">
                <a:solidFill>
                  <a:srgbClr val="000000"/>
                </a:solidFill>
              </a:rPr>
              <a:t> από περιεχόμενα</a:t>
            </a:r>
            <a:r>
              <a:rPr lang="el-GR" altLang="el-GR" sz="1800" dirty="0"/>
              <a:t> </a:t>
            </a:r>
            <a:r>
              <a:rPr lang="el-GR" altLang="el-GR" sz="1800" dirty="0">
                <a:solidFill>
                  <a:srgbClr val="0000FF"/>
                </a:solidFill>
              </a:rPr>
              <a:t>(</a:t>
            </a:r>
            <a:r>
              <a:rPr lang="en-US" altLang="el-GR" sz="1800" dirty="0">
                <a:solidFill>
                  <a:srgbClr val="0000FF"/>
                </a:solidFill>
              </a:rPr>
              <a:t>C</a:t>
            </a:r>
            <a:r>
              <a:rPr lang="el-GR" altLang="el-GR" sz="1800" dirty="0" err="1">
                <a:solidFill>
                  <a:srgbClr val="0000FF"/>
                </a:solidFill>
              </a:rPr>
              <a:t>AM</a:t>
            </a:r>
            <a:r>
              <a:rPr lang="el-GR" altLang="el-GR" sz="1800" dirty="0">
                <a:solidFill>
                  <a:srgbClr val="0000FF"/>
                </a:solidFill>
              </a:rPr>
              <a:t>)</a:t>
            </a:r>
          </a:p>
          <a:p>
            <a:pPr marL="266700" indent="-177800" eaLnBrk="1" hangingPunct="1"/>
            <a:r>
              <a:rPr lang="el-GR" altLang="el-GR" sz="1800" dirty="0">
                <a:solidFill>
                  <a:srgbClr val="0000FF"/>
                </a:solidFill>
              </a:rPr>
              <a:t>Διατήρηση δεδομένων: </a:t>
            </a:r>
            <a:r>
              <a:rPr lang="el-GR" altLang="el-GR" sz="1800" dirty="0">
                <a:solidFill>
                  <a:srgbClr val="000000"/>
                </a:solidFill>
              </a:rPr>
              <a:t>ευμετάβλητες</a:t>
            </a:r>
            <a:r>
              <a:rPr lang="el-GR" altLang="el-GR" sz="1800" dirty="0"/>
              <a:t> </a:t>
            </a:r>
            <a:r>
              <a:rPr lang="el-GR" altLang="el-GR" sz="1800" dirty="0">
                <a:solidFill>
                  <a:srgbClr val="000000"/>
                </a:solidFill>
              </a:rPr>
              <a:t>(πτητικές)</a:t>
            </a:r>
            <a:r>
              <a:rPr lang="en-US" altLang="el-GR" sz="1800" dirty="0"/>
              <a:t>, </a:t>
            </a:r>
            <a:r>
              <a:rPr lang="el-GR" altLang="el-GR" sz="1800" dirty="0">
                <a:solidFill>
                  <a:srgbClr val="000000"/>
                </a:solidFill>
              </a:rPr>
              <a:t>αμετάβλητες (μη-πτητικές)</a:t>
            </a:r>
            <a:endParaRPr lang="en-US" altLang="el-GR" sz="1800" dirty="0">
              <a:solidFill>
                <a:srgbClr val="000000"/>
              </a:solidFill>
            </a:endParaRPr>
          </a:p>
          <a:p>
            <a:pPr marL="266700" indent="-177800" eaLnBrk="1" hangingPunct="1"/>
            <a:r>
              <a:rPr lang="el-GR" altLang="el-GR" sz="1800" dirty="0">
                <a:solidFill>
                  <a:srgbClr val="0000FF"/>
                </a:solidFill>
              </a:rPr>
              <a:t>Τύπο κυττάρου (</a:t>
            </a:r>
            <a:r>
              <a:rPr lang="en-US" altLang="el-GR" sz="1800" dirty="0">
                <a:solidFill>
                  <a:srgbClr val="0000FF"/>
                </a:solidFill>
              </a:rPr>
              <a:t>RAM)</a:t>
            </a:r>
            <a:r>
              <a:rPr lang="el-GR" altLang="el-GR" sz="1800" dirty="0"/>
              <a:t>: </a:t>
            </a:r>
            <a:r>
              <a:rPr lang="el-GR" altLang="el-GR" sz="1800" dirty="0">
                <a:solidFill>
                  <a:srgbClr val="000000"/>
                </a:solidFill>
              </a:rPr>
              <a:t>στατική </a:t>
            </a:r>
            <a:r>
              <a:rPr lang="en-US" altLang="el-GR" sz="1800" dirty="0">
                <a:solidFill>
                  <a:srgbClr val="000000"/>
                </a:solidFill>
              </a:rPr>
              <a:t>RAM</a:t>
            </a:r>
            <a:r>
              <a:rPr lang="en-US" altLang="el-GR" sz="1800" dirty="0"/>
              <a:t> </a:t>
            </a:r>
            <a:r>
              <a:rPr lang="en-US" altLang="el-GR" sz="1800" dirty="0">
                <a:solidFill>
                  <a:srgbClr val="0000FF"/>
                </a:solidFill>
              </a:rPr>
              <a:t>(SRAM)</a:t>
            </a:r>
            <a:r>
              <a:rPr lang="el-GR" altLang="el-GR" sz="1800" dirty="0">
                <a:solidFill>
                  <a:srgbClr val="0000FF"/>
                </a:solidFill>
              </a:rPr>
              <a:t>, </a:t>
            </a:r>
            <a:r>
              <a:rPr lang="el-GR" altLang="el-GR" sz="1800" dirty="0">
                <a:solidFill>
                  <a:srgbClr val="000000"/>
                </a:solidFill>
              </a:rPr>
              <a:t>δυναμική </a:t>
            </a:r>
            <a:r>
              <a:rPr lang="en-US" altLang="el-GR" sz="1800" dirty="0">
                <a:solidFill>
                  <a:srgbClr val="000000"/>
                </a:solidFill>
              </a:rPr>
              <a:t>RAM</a:t>
            </a:r>
            <a:r>
              <a:rPr lang="en-US" altLang="el-GR" sz="1800" dirty="0"/>
              <a:t> </a:t>
            </a:r>
            <a:r>
              <a:rPr lang="en-US" altLang="el-GR" sz="1800" dirty="0">
                <a:solidFill>
                  <a:srgbClr val="0000FF"/>
                </a:solidFill>
              </a:rPr>
              <a:t>(DRAM)</a:t>
            </a:r>
          </a:p>
          <a:p>
            <a:pPr marL="266700" indent="-177800" eaLnBrk="1" hangingPunct="1"/>
            <a:r>
              <a:rPr lang="el-GR" altLang="el-GR" sz="1800" dirty="0">
                <a:solidFill>
                  <a:srgbClr val="0000FF"/>
                </a:solidFill>
              </a:rPr>
              <a:t>Τρόπος εγγραφής δεδομένων </a:t>
            </a:r>
            <a:r>
              <a:rPr lang="en-US" altLang="el-GR" sz="1800" dirty="0">
                <a:solidFill>
                  <a:srgbClr val="0000FF"/>
                </a:solidFill>
              </a:rPr>
              <a:t>(ROM): </a:t>
            </a:r>
            <a:r>
              <a:rPr lang="en-US" altLang="el-GR" sz="1800" dirty="0">
                <a:solidFill>
                  <a:srgbClr val="000000"/>
                </a:solidFill>
              </a:rPr>
              <a:t>mask</a:t>
            </a:r>
            <a:r>
              <a:rPr lang="en-US" altLang="el-GR" sz="1800" dirty="0"/>
              <a:t>, </a:t>
            </a:r>
            <a:r>
              <a:rPr lang="en-US" altLang="el-GR" sz="1800" dirty="0">
                <a:solidFill>
                  <a:srgbClr val="000000"/>
                </a:solidFill>
              </a:rPr>
              <a:t>PROM</a:t>
            </a:r>
            <a:r>
              <a:rPr lang="en-US" altLang="el-GR" sz="1800" dirty="0"/>
              <a:t>, </a:t>
            </a:r>
            <a:r>
              <a:rPr lang="en-US" altLang="el-GR" sz="1800" dirty="0">
                <a:solidFill>
                  <a:srgbClr val="000000"/>
                </a:solidFill>
              </a:rPr>
              <a:t>EPROM</a:t>
            </a:r>
            <a:r>
              <a:rPr lang="en-US" altLang="el-GR" sz="1800" dirty="0"/>
              <a:t>, </a:t>
            </a:r>
            <a:r>
              <a:rPr lang="en-US" altLang="el-GR" sz="1800" dirty="0">
                <a:solidFill>
                  <a:srgbClr val="000000"/>
                </a:solidFill>
              </a:rPr>
              <a:t>EEPROM</a:t>
            </a:r>
            <a:r>
              <a:rPr lang="en-US" altLang="el-GR" sz="1800" dirty="0"/>
              <a:t>, </a:t>
            </a:r>
            <a:r>
              <a:rPr lang="en-US" altLang="el-GR" sz="1800" dirty="0">
                <a:solidFill>
                  <a:srgbClr val="000000"/>
                </a:solidFill>
              </a:rPr>
              <a:t>Flash</a:t>
            </a:r>
            <a:endParaRPr lang="el-GR" altLang="el-GR" sz="1800" dirty="0">
              <a:solidFill>
                <a:srgbClr val="000000"/>
              </a:solidFill>
            </a:endParaRPr>
          </a:p>
          <a:p>
            <a:pPr marL="266700" indent="-177800" eaLnBrk="1" hangingPunct="1"/>
            <a:r>
              <a:rPr lang="el-GR" altLang="el-GR" sz="1800" dirty="0">
                <a:solidFill>
                  <a:srgbClr val="0000FF"/>
                </a:solidFill>
              </a:rPr>
              <a:t>Λειτουργία σειριακών μνημών: </a:t>
            </a:r>
            <a:r>
              <a:rPr lang="el-GR" altLang="el-GR" sz="1800" dirty="0">
                <a:solidFill>
                  <a:srgbClr val="000000"/>
                </a:solidFill>
              </a:rPr>
              <a:t>Ολίσθηση δεδομένων, ουρές δεδομένων</a:t>
            </a:r>
          </a:p>
        </p:txBody>
      </p:sp>
      <p:grpSp>
        <p:nvGrpSpPr>
          <p:cNvPr id="2551819" name="Group 11">
            <a:extLst>
              <a:ext uri="{FF2B5EF4-FFF2-40B4-BE49-F238E27FC236}">
                <a16:creationId xmlns:a16="http://schemas.microsoft.com/office/drawing/2014/main" id="{C95FA05E-4A80-4F42-A88D-5CEF829D17B9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981075"/>
            <a:ext cx="5184775" cy="360363"/>
            <a:chOff x="1882" y="618"/>
            <a:chExt cx="3266" cy="227"/>
          </a:xfrm>
        </p:grpSpPr>
        <p:sp>
          <p:nvSpPr>
            <p:cNvPr id="10258" name="Oval 5">
              <a:extLst>
                <a:ext uri="{FF2B5EF4-FFF2-40B4-BE49-F238E27FC236}">
                  <a16:creationId xmlns:a16="http://schemas.microsoft.com/office/drawing/2014/main" id="{5314CF56-717D-4C98-BDE8-73820B755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" y="663"/>
              <a:ext cx="1089" cy="136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59" name="Oval 6">
              <a:extLst>
                <a:ext uri="{FF2B5EF4-FFF2-40B4-BE49-F238E27FC236}">
                  <a16:creationId xmlns:a16="http://schemas.microsoft.com/office/drawing/2014/main" id="{43E01D43-0A5C-4D88-BDEC-E5E75AAA4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" y="663"/>
              <a:ext cx="1089" cy="136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60" name="Oval 7">
              <a:extLst>
                <a:ext uri="{FF2B5EF4-FFF2-40B4-BE49-F238E27FC236}">
                  <a16:creationId xmlns:a16="http://schemas.microsoft.com/office/drawing/2014/main" id="{3F624C5B-41F7-4050-9772-C2EDC518F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618"/>
              <a:ext cx="1134" cy="227"/>
            </a:xfrm>
            <a:prstGeom prst="ellipse">
              <a:avLst/>
            </a:prstGeom>
            <a:noFill/>
            <a:ln w="28575" algn="ctr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grpSp>
        <p:nvGrpSpPr>
          <p:cNvPr id="2551818" name="Group 10">
            <a:extLst>
              <a:ext uri="{FF2B5EF4-FFF2-40B4-BE49-F238E27FC236}">
                <a16:creationId xmlns:a16="http://schemas.microsoft.com/office/drawing/2014/main" id="{4777D834-242B-4B77-9F1B-A4B016055678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1412875"/>
            <a:ext cx="3097212" cy="647700"/>
            <a:chOff x="1247" y="890"/>
            <a:chExt cx="1951" cy="408"/>
          </a:xfrm>
        </p:grpSpPr>
        <p:sp>
          <p:nvSpPr>
            <p:cNvPr id="10256" name="Oval 8">
              <a:extLst>
                <a:ext uri="{FF2B5EF4-FFF2-40B4-BE49-F238E27FC236}">
                  <a16:creationId xmlns:a16="http://schemas.microsoft.com/office/drawing/2014/main" id="{1B692D55-4D3D-4814-807A-19CF00D46B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" y="890"/>
              <a:ext cx="862" cy="363"/>
            </a:xfrm>
            <a:prstGeom prst="ellipse">
              <a:avLst/>
            </a:prstGeom>
            <a:noFill/>
            <a:ln w="28575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57" name="Oval 9">
              <a:extLst>
                <a:ext uri="{FF2B5EF4-FFF2-40B4-BE49-F238E27FC236}">
                  <a16:creationId xmlns:a16="http://schemas.microsoft.com/office/drawing/2014/main" id="{5CC88610-2023-414E-B2B9-D9C9B19E6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890"/>
              <a:ext cx="908" cy="408"/>
            </a:xfrm>
            <a:prstGeom prst="ellipse">
              <a:avLst/>
            </a:prstGeom>
            <a:noFill/>
            <a:ln w="28575" algn="ctr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grpSp>
        <p:nvGrpSpPr>
          <p:cNvPr id="2551825" name="Group 17">
            <a:extLst>
              <a:ext uri="{FF2B5EF4-FFF2-40B4-BE49-F238E27FC236}">
                <a16:creationId xmlns:a16="http://schemas.microsoft.com/office/drawing/2014/main" id="{4BE8AAD1-A276-4E78-B023-18F5412DA968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133600"/>
            <a:ext cx="2089150" cy="503238"/>
            <a:chOff x="1020" y="1344"/>
            <a:chExt cx="1316" cy="317"/>
          </a:xfrm>
        </p:grpSpPr>
        <p:sp>
          <p:nvSpPr>
            <p:cNvPr id="10254" name="Oval 12">
              <a:extLst>
                <a:ext uri="{FF2B5EF4-FFF2-40B4-BE49-F238E27FC236}">
                  <a16:creationId xmlns:a16="http://schemas.microsoft.com/office/drawing/2014/main" id="{F7D79100-BAF7-4ADD-9E51-16F1B2DB3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1344"/>
              <a:ext cx="590" cy="317"/>
            </a:xfrm>
            <a:prstGeom prst="ellipse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55" name="Oval 13">
              <a:extLst>
                <a:ext uri="{FF2B5EF4-FFF2-40B4-BE49-F238E27FC236}">
                  <a16:creationId xmlns:a16="http://schemas.microsoft.com/office/drawing/2014/main" id="{78E82634-E3AE-4EFC-8455-17442C393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" y="1344"/>
              <a:ext cx="590" cy="317"/>
            </a:xfrm>
            <a:prstGeom prst="ellipse">
              <a:avLst/>
            </a:prstGeom>
            <a:noFill/>
            <a:ln w="28575" algn="ctr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grpSp>
        <p:nvGrpSpPr>
          <p:cNvPr id="2551824" name="Group 16">
            <a:extLst>
              <a:ext uri="{FF2B5EF4-FFF2-40B4-BE49-F238E27FC236}">
                <a16:creationId xmlns:a16="http://schemas.microsoft.com/office/drawing/2014/main" id="{7DB9B296-9025-49C9-93C1-39B4D4D7CECF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1412875"/>
            <a:ext cx="2160588" cy="503238"/>
            <a:chOff x="3198" y="890"/>
            <a:chExt cx="1361" cy="317"/>
          </a:xfrm>
        </p:grpSpPr>
        <p:sp>
          <p:nvSpPr>
            <p:cNvPr id="10252" name="Oval 14">
              <a:extLst>
                <a:ext uri="{FF2B5EF4-FFF2-40B4-BE49-F238E27FC236}">
                  <a16:creationId xmlns:a16="http://schemas.microsoft.com/office/drawing/2014/main" id="{A86B334C-A6CE-4C78-867C-B095C1F97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8" y="890"/>
              <a:ext cx="590" cy="317"/>
            </a:xfrm>
            <a:prstGeom prst="ellips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0253" name="Oval 15">
              <a:extLst>
                <a:ext uri="{FF2B5EF4-FFF2-40B4-BE49-F238E27FC236}">
                  <a16:creationId xmlns:a16="http://schemas.microsoft.com/office/drawing/2014/main" id="{4B01404B-A10B-4228-A7AD-CEFF257D6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890"/>
              <a:ext cx="590" cy="317"/>
            </a:xfrm>
            <a:prstGeom prst="ellipse">
              <a:avLst/>
            </a:prstGeom>
            <a:noFill/>
            <a:ln w="28575" algn="ctr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</p:grpSp>
      <p:sp>
        <p:nvSpPr>
          <p:cNvPr id="2551826" name="Oval 18">
            <a:extLst>
              <a:ext uri="{FF2B5EF4-FFF2-40B4-BE49-F238E27FC236}">
                <a16:creationId xmlns:a16="http://schemas.microsoft.com/office/drawing/2014/main" id="{A921666B-3D8A-4029-ADDD-343836ED7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708275"/>
            <a:ext cx="5832475" cy="1296988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</a:pPr>
            <a:endParaRPr lang="el-GR" altLang="el-GR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518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518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518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51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1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255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5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255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255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1811" grpId="0" build="p"/>
      <p:bldP spid="2551812" grpId="0" build="p"/>
      <p:bldP spid="25518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>
            <a:extLst>
              <a:ext uri="{FF2B5EF4-FFF2-40B4-BE49-F238E27FC236}">
                <a16:creationId xmlns:a16="http://schemas.microsoft.com/office/drawing/2014/main" id="{7C167E43-7273-45FF-A451-5BB758ECD8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3731" name="Slide Number Placeholder 4">
            <a:extLst>
              <a:ext uri="{FF2B5EF4-FFF2-40B4-BE49-F238E27FC236}">
                <a16:creationId xmlns:a16="http://schemas.microsoft.com/office/drawing/2014/main" id="{C56637FD-9308-479E-8C97-86A447080C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DFC0CC-67DA-4E2F-9CD8-3A89D12B2CF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AutoShape 2">
            <a:extLst>
              <a:ext uri="{FF2B5EF4-FFF2-40B4-BE49-F238E27FC236}">
                <a16:creationId xmlns:a16="http://schemas.microsoft.com/office/drawing/2014/main" id="{FAB273E0-A98F-4CB1-85F0-16B87A77F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/>
              <a:t>Clocked Sense Amp</a:t>
            </a:r>
            <a:endParaRPr lang="el-GR" altLang="el-GR"/>
          </a:p>
        </p:txBody>
      </p:sp>
      <p:sp>
        <p:nvSpPr>
          <p:cNvPr id="2665475" name="Rectangle 3">
            <a:extLst>
              <a:ext uri="{FF2B5EF4-FFF2-40B4-BE49-F238E27FC236}">
                <a16:creationId xmlns:a16="http://schemas.microsoft.com/office/drawing/2014/main" id="{33DCC8C9-D54A-4567-9003-EF459A309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180975" eaLnBrk="1" hangingPunct="1"/>
            <a:r>
              <a:rPr lang="el-GR" altLang="el-GR"/>
              <a:t>Οι ενισχυτές αίσθησης με ρολόι πρέπει να ενεργοποιηθούν στη σωστή στιγμή</a:t>
            </a:r>
          </a:p>
          <a:p>
            <a:pPr lvl="1" eaLnBrk="1" hangingPunct="1"/>
            <a:r>
              <a:rPr lang="el-GR" altLang="el-GR"/>
              <a:t>Αν πυροδοτηθούν νωρίς, οι γραμμές bit μπορεί να μην έχουν επαρκή διαφορά τάσης για να λειτουργήσουν αξιόπιστα</a:t>
            </a:r>
          </a:p>
          <a:p>
            <a:pPr lvl="1" eaLnBrk="1" hangingPunct="1"/>
            <a:r>
              <a:rPr lang="el-GR" altLang="el-GR"/>
              <a:t>Αν πυροδοτηθούν αργά, η SRAM γίνεται χωρίς λόγο αργή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Το ρολόι πρέπει να ταιριάζει στην καθυστέρηση του αποκωδικοποιητή, των γραμμών bit και των γραμμών λέξεων</a:t>
            </a:r>
          </a:p>
          <a:p>
            <a:pPr lvl="1" eaLnBrk="1" hangingPunct="1"/>
            <a:r>
              <a:rPr lang="el-GR" altLang="el-GR"/>
              <a:t>Δύσκολη σχεδίαση</a:t>
            </a:r>
          </a:p>
          <a:p>
            <a:pPr marL="0" indent="180975" eaLnBrk="1" hangingPunct="1"/>
            <a:endParaRPr lang="el-GR" altLang="el-GR"/>
          </a:p>
          <a:p>
            <a:pPr marL="0" indent="180975" eaLnBrk="1" hangingPunct="1"/>
            <a:r>
              <a:rPr lang="el-GR" altLang="el-GR"/>
              <a:t>Πολλές διατάξεις χρησιμοποιούν αλυσίδα αντιστροφέων</a:t>
            </a:r>
          </a:p>
          <a:p>
            <a:pPr lvl="1" eaLnBrk="1" hangingPunct="1"/>
            <a:r>
              <a:rPr lang="el-GR" altLang="el-GR"/>
              <a:t>οι αντιστροφείς δεν ακολουθούν πολύ καλά την καθυστέρηση του μονοπατιού πρόσβασης σε όλες τις συνθήκες (γωνίες) επεξεργασίας και περιβάλλοντος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47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>
            <a:extLst>
              <a:ext uri="{FF2B5EF4-FFF2-40B4-BE49-F238E27FC236}">
                <a16:creationId xmlns:a16="http://schemas.microsoft.com/office/drawing/2014/main" id="{CFA69BA5-693D-42FF-9C0D-B615A3658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4755" name="Slide Number Placeholder 5">
            <a:extLst>
              <a:ext uri="{FF2B5EF4-FFF2-40B4-BE49-F238E27FC236}">
                <a16:creationId xmlns:a16="http://schemas.microsoft.com/office/drawing/2014/main" id="{F763008E-DF5A-4BA1-9304-DF738C032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3C42A8-7174-41CC-BE10-39DD197A8129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4756" name="AutoShape 5">
            <a:extLst>
              <a:ext uri="{FF2B5EF4-FFF2-40B4-BE49-F238E27FC236}">
                <a16:creationId xmlns:a16="http://schemas.microsoft.com/office/drawing/2014/main" id="{BC5FDC67-1005-4491-8EB9-0450CA14E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Μείωση θορύβου με ισοστάθμιση</a:t>
            </a:r>
          </a:p>
        </p:txBody>
      </p:sp>
      <p:sp>
        <p:nvSpPr>
          <p:cNvPr id="2655235" name="Rectangle 3">
            <a:extLst>
              <a:ext uri="{FF2B5EF4-FFF2-40B4-BE49-F238E27FC236}">
                <a16:creationId xmlns:a16="http://schemas.microsoft.com/office/drawing/2014/main" id="{4B1A7834-934E-403C-A071-D65E82B3203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3384550"/>
          </a:xfrm>
        </p:spPr>
        <p:txBody>
          <a:bodyPr/>
          <a:lstStyle/>
          <a:p>
            <a:pPr marL="0" indent="180975" eaLnBrk="1" hangingPunct="1"/>
            <a:r>
              <a:rPr lang="el-GR" altLang="el-GR" sz="1800"/>
              <a:t>Οι ενισχυτές αίσθησης είναι επιρρεπείς στον διαφορικό θόρυβο στις γραμμές bit </a:t>
            </a:r>
          </a:p>
          <a:p>
            <a:pPr marL="457200" lvl="1" indent="-96838" eaLnBrk="1" hangingPunct="1"/>
            <a:r>
              <a:rPr lang="el-GR" altLang="el-GR" sz="1600"/>
              <a:t> ανιχνεύουν μικρές διαφορές τάσης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1800"/>
              <a:t>Αν οι γραμμές bit δεν προφορτιστούν για αρκετό χρόνο, οι υπολειπόμενες τάσεις από προηγούμενες αναγνώσεις μπορεί να προκαλέσουν αποτυχίες</a:t>
            </a:r>
          </a:p>
          <a:p>
            <a:pPr marL="0" indent="180975" eaLnBrk="1" hangingPunct="1"/>
            <a:endParaRPr lang="el-GR" altLang="el-GR" sz="1200"/>
          </a:p>
          <a:p>
            <a:pPr marL="0" indent="180975" eaLnBrk="1" hangingPunct="1"/>
            <a:r>
              <a:rPr lang="el-GR" altLang="el-GR" sz="1800"/>
              <a:t>Προσθήκη τρανζίστορ εξισορρόπησης στα κυκλώματα προετοιμασίας γραμμών bit </a:t>
            </a:r>
          </a:p>
          <a:p>
            <a:pPr marL="457200" lvl="1" indent="-96838" eaLnBrk="1" hangingPunct="1"/>
            <a:r>
              <a:rPr lang="el-GR" altLang="el-GR" sz="1600"/>
              <a:t>μείωση χρόνου προφόρτισης </a:t>
            </a:r>
          </a:p>
          <a:p>
            <a:pPr marL="457200" lvl="1" indent="-96838" eaLnBrk="1" hangingPunct="1"/>
            <a:r>
              <a:rPr lang="el-GR" altLang="el-GR" sz="1600"/>
              <a:t>εξασφάλιση ότι οι bit &amp; bit_b είναι σχεδόν σε ίδια επίπεδα τάσεων ακόμα και αν δεν έχουν πλήρως προφορτιστεί σε Vdd</a:t>
            </a:r>
          </a:p>
        </p:txBody>
      </p:sp>
      <p:graphicFrame>
        <p:nvGraphicFramePr>
          <p:cNvPr id="2655239" name="Object 7">
            <a:extLst>
              <a:ext uri="{FF2B5EF4-FFF2-40B4-BE49-F238E27FC236}">
                <a16:creationId xmlns:a16="http://schemas.microsoft.com/office/drawing/2014/main" id="{D307CD8E-05E2-4139-BC8C-F8D5B426FB99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3348038" y="4437063"/>
          <a:ext cx="2952750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897636" imgH="630936" progId="Visio.Drawing.6">
                  <p:embed/>
                </p:oleObj>
              </mc:Choice>
              <mc:Fallback>
                <p:oleObj name="VISIO" r:id="rId2" imgW="897636" imgH="630936" progId="Visio.Drawing.6">
                  <p:embed/>
                  <p:pic>
                    <p:nvPicPr>
                      <p:cNvPr id="2655239" name="Object 7">
                        <a:extLst>
                          <a:ext uri="{FF2B5EF4-FFF2-40B4-BE49-F238E27FC236}">
                            <a16:creationId xmlns:a16="http://schemas.microsoft.com/office/drawing/2014/main" id="{D307CD8E-05E2-4139-BC8C-F8D5B426FB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437063"/>
                        <a:ext cx="2952750" cy="207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5235" grpId="0" build="p"/>
      <p:bldP spid="265523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>
            <a:extLst>
              <a:ext uri="{FF2B5EF4-FFF2-40B4-BE49-F238E27FC236}">
                <a16:creationId xmlns:a16="http://schemas.microsoft.com/office/drawing/2014/main" id="{E9CAE63F-D649-4517-9CB5-6EF2185FBE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75779" name="Slide Number Placeholder 5">
            <a:extLst>
              <a:ext uri="{FF2B5EF4-FFF2-40B4-BE49-F238E27FC236}">
                <a16:creationId xmlns:a16="http://schemas.microsoft.com/office/drawing/2014/main" id="{4B356882-9A61-4B27-8794-01DDF39FD9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174CD9C-F28F-451D-B92F-142182B4666C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75780" name="AutoShape 2">
            <a:extLst>
              <a:ext uri="{FF2B5EF4-FFF2-40B4-BE49-F238E27FC236}">
                <a16:creationId xmlns:a16="http://schemas.microsoft.com/office/drawing/2014/main" id="{459F2691-18D1-4E9A-A88E-C9EBDFEA3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Μείωση θορύβου με συστροφή</a:t>
            </a:r>
          </a:p>
        </p:txBody>
      </p:sp>
      <p:sp>
        <p:nvSpPr>
          <p:cNvPr id="2657283" name="Rectangle 3">
            <a:extLst>
              <a:ext uri="{FF2B5EF4-FFF2-40B4-BE49-F238E27FC236}">
                <a16:creationId xmlns:a16="http://schemas.microsoft.com/office/drawing/2014/main" id="{0A9C2CAA-C377-432B-BFE4-016F53096C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836613"/>
            <a:ext cx="8280400" cy="3240087"/>
          </a:xfrm>
        </p:spPr>
        <p:txBody>
          <a:bodyPr/>
          <a:lstStyle/>
          <a:p>
            <a:pPr marL="0" indent="180975" eaLnBrk="1" hangingPunct="1"/>
            <a:r>
              <a:rPr lang="el-GR" altLang="el-GR" sz="1800"/>
              <a:t>Η σύζευξη στις γραμμές bit γειτονικών κυττάρων μπορεί επίσης να εισάγει θόρυβο</a:t>
            </a:r>
          </a:p>
          <a:p>
            <a:pPr marL="0" indent="180975" eaLnBrk="1" hangingPunct="1"/>
            <a:r>
              <a:rPr lang="el-GR" altLang="el-GR" sz="1800"/>
              <a:t>Οι γραμμές bit μπορούν να </a:t>
            </a:r>
            <a:r>
              <a:rPr lang="el-GR" altLang="el-GR" sz="1800" i="1"/>
              <a:t>συστραφούν </a:t>
            </a:r>
            <a:r>
              <a:rPr lang="el-GR" altLang="el-GR" sz="1800"/>
              <a:t>ή </a:t>
            </a:r>
            <a:r>
              <a:rPr lang="el-GR" altLang="el-GR" sz="1800" i="1"/>
              <a:t>αλληλομετατεθούν </a:t>
            </a:r>
            <a:r>
              <a:rPr lang="el-GR" altLang="el-GR" sz="1800"/>
              <a:t>για να προκαλέσουν ίση σύζευξη τόσο στη γραμμή bit όσο και στο συμπλήρωμά της</a:t>
            </a:r>
          </a:p>
          <a:p>
            <a:pPr marL="0" indent="180975" eaLnBrk="1" hangingPunct="1"/>
            <a:r>
              <a:rPr lang="el-GR" altLang="el-GR" sz="1800"/>
              <a:t>Παράδειγμα: η b1 είναι σε σύζευξη </a:t>
            </a:r>
          </a:p>
          <a:p>
            <a:pPr marL="457200" lvl="1" indent="-96838" eaLnBrk="1" hangingPunct="1"/>
            <a:r>
              <a:rPr lang="el-GR" altLang="el-GR" sz="1600"/>
              <a:t> με τη b0_b για το πρώτο τέταρτο του μήκους της</a:t>
            </a:r>
          </a:p>
          <a:p>
            <a:pPr marL="457200" lvl="1" indent="-96838" eaLnBrk="1" hangingPunct="1"/>
            <a:r>
              <a:rPr lang="el-GR" altLang="el-GR" sz="1600"/>
              <a:t> με τη b2 για το επόμενο τέταρτο,</a:t>
            </a:r>
          </a:p>
          <a:p>
            <a:pPr marL="457200" lvl="1" indent="-96838" eaLnBrk="1" hangingPunct="1"/>
            <a:r>
              <a:rPr lang="el-GR" altLang="el-GR" sz="1600"/>
              <a:t> με τη b2_b για το τρίτο τέταρτο και </a:t>
            </a:r>
          </a:p>
          <a:p>
            <a:pPr marL="457200" lvl="1" indent="-96838" eaLnBrk="1" hangingPunct="1"/>
            <a:r>
              <a:rPr lang="el-GR" altLang="el-GR" sz="1600"/>
              <a:t> με τη b0 για το τελευταίο τέταρτο</a:t>
            </a:r>
          </a:p>
          <a:p>
            <a:pPr marL="0" indent="180975" eaLnBrk="1" hangingPunct="1"/>
            <a:r>
              <a:rPr lang="el-GR" altLang="el-GR" sz="1800"/>
              <a:t>Η b1_b είναι επίσης σε σύζευξη με καθεμία από τις τέσσερις εμπλεκόμενες για ένα τέταρτο του μήκος της =&gt; </a:t>
            </a:r>
            <a:r>
              <a:rPr lang="el-GR" altLang="el-GR" sz="1800">
                <a:solidFill>
                  <a:srgbClr val="800000"/>
                </a:solidFill>
              </a:rPr>
              <a:t>η σύζευξη θα είναι ίδια και στις δύο γραμμές</a:t>
            </a:r>
          </a:p>
        </p:txBody>
      </p:sp>
      <p:graphicFrame>
        <p:nvGraphicFramePr>
          <p:cNvPr id="2657288" name="Object 8">
            <a:extLst>
              <a:ext uri="{FF2B5EF4-FFF2-40B4-BE49-F238E27FC236}">
                <a16:creationId xmlns:a16="http://schemas.microsoft.com/office/drawing/2014/main" id="{47392AF0-AFCC-4A39-A0B4-E2B1430A063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771775" y="4038600"/>
          <a:ext cx="3744913" cy="220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41576" imgH="1143000" progId="Visio.Drawing.6">
                  <p:embed/>
                </p:oleObj>
              </mc:Choice>
              <mc:Fallback>
                <p:oleObj name="VISIO" r:id="rId2" imgW="1941576" imgH="1143000" progId="Visio.Drawing.6">
                  <p:embed/>
                  <p:pic>
                    <p:nvPicPr>
                      <p:cNvPr id="2657288" name="Object 8">
                        <a:extLst>
                          <a:ext uri="{FF2B5EF4-FFF2-40B4-BE49-F238E27FC236}">
                            <a16:creationId xmlns:a16="http://schemas.microsoft.com/office/drawing/2014/main" id="{47392AF0-AFCC-4A39-A0B4-E2B1430A06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038600"/>
                        <a:ext cx="3744913" cy="220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7283" grpId="0" build="p"/>
      <p:bldP spid="265728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FF8ED5CD-5D23-4084-865E-53BD0880DC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9B260E2D-8075-4995-A30F-6271C9687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5D60011-EA9C-4A5D-A27B-1FE0947086E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AutoShape 8">
            <a:extLst>
              <a:ext uri="{FF2B5EF4-FFF2-40B4-BE49-F238E27FC236}">
                <a16:creationId xmlns:a16="http://schemas.microsoft.com/office/drawing/2014/main" id="{0A9DC649-1B03-43F4-82B3-264ED7D07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Κατηγορίες μνημών – Τρόπος προσπέλασης</a:t>
            </a:r>
          </a:p>
        </p:txBody>
      </p:sp>
      <p:graphicFrame>
        <p:nvGraphicFramePr>
          <p:cNvPr id="11269" name="Object 7">
            <a:extLst>
              <a:ext uri="{FF2B5EF4-FFF2-40B4-BE49-F238E27FC236}">
                <a16:creationId xmlns:a16="http://schemas.microsoft.com/office/drawing/2014/main" id="{7D402AA2-6A21-4E80-AF78-77C75421147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76375" y="514350"/>
          <a:ext cx="626427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9928" imgH="2912364" progId="Visio.Drawing.6">
                  <p:embed/>
                </p:oleObj>
              </mc:Choice>
              <mc:Fallback>
                <p:oleObj name="VISIO" r:id="rId2" imgW="5519928" imgH="2912364" progId="Visio.Drawing.6">
                  <p:embed/>
                  <p:pic>
                    <p:nvPicPr>
                      <p:cNvPr id="11269" name="Object 7">
                        <a:extLst>
                          <a:ext uri="{FF2B5EF4-FFF2-40B4-BE49-F238E27FC236}">
                            <a16:creationId xmlns:a16="http://schemas.microsoft.com/office/drawing/2014/main" id="{7D402AA2-6A21-4E80-AF78-77C754211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14350"/>
                        <a:ext cx="6264275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9">
            <a:extLst>
              <a:ext uri="{FF2B5EF4-FFF2-40B4-BE49-F238E27FC236}">
                <a16:creationId xmlns:a16="http://schemas.microsoft.com/office/drawing/2014/main" id="{1B11C45D-A1DB-4837-9894-F7BEF83BAEC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719513"/>
            <a:ext cx="8496300" cy="2733675"/>
          </a:xfrm>
        </p:spPr>
        <p:txBody>
          <a:bodyPr/>
          <a:lstStyle/>
          <a:p>
            <a:pPr marL="266700" indent="-177800" eaLnBrk="1" hangingPunct="1"/>
            <a:r>
              <a:rPr lang="el-GR" altLang="el-GR" dirty="0">
                <a:solidFill>
                  <a:srgbClr val="0000FF"/>
                </a:solidFill>
              </a:rPr>
              <a:t>Η</a:t>
            </a:r>
            <a:r>
              <a:rPr lang="el-GR" altLang="el-GR" dirty="0"/>
              <a:t> </a:t>
            </a:r>
            <a:r>
              <a:rPr lang="el-GR" altLang="el-GR" dirty="0">
                <a:solidFill>
                  <a:srgbClr val="C00000"/>
                </a:solidFill>
              </a:rPr>
              <a:t>μνήμη τυχαίας προσπέλασης</a:t>
            </a:r>
            <a:r>
              <a:rPr lang="el-GR" altLang="el-GR" i="1" dirty="0">
                <a:solidFill>
                  <a:srgbClr val="C00000"/>
                </a:solidFill>
              </a:rPr>
              <a:t> </a:t>
            </a:r>
            <a:r>
              <a:rPr lang="el-GR" altLang="el-GR" dirty="0">
                <a:solidFill>
                  <a:srgbClr val="0000FF"/>
                </a:solidFill>
              </a:rPr>
              <a:t>(</a:t>
            </a:r>
            <a:r>
              <a:rPr lang="el-GR" altLang="el-GR" dirty="0" err="1">
                <a:solidFill>
                  <a:srgbClr val="0000FF"/>
                </a:solidFill>
              </a:rPr>
              <a:t>RAM</a:t>
            </a:r>
            <a:r>
              <a:rPr lang="el-GR" altLang="el-GR" dirty="0">
                <a:solidFill>
                  <a:srgbClr val="0000FF"/>
                </a:solidFill>
              </a:rPr>
              <a:t>) </a:t>
            </a:r>
            <a:r>
              <a:rPr lang="el-GR" altLang="el-GR" dirty="0" err="1">
                <a:solidFill>
                  <a:srgbClr val="0000FF"/>
                </a:solidFill>
              </a:rPr>
              <a:t>προσπελαύνεται</a:t>
            </a:r>
            <a:r>
              <a:rPr lang="el-GR" altLang="el-GR" dirty="0">
                <a:solidFill>
                  <a:srgbClr val="0000FF"/>
                </a:solidFill>
              </a:rPr>
              <a:t>  με μία διεύθυνση </a:t>
            </a:r>
          </a:p>
          <a:p>
            <a:pPr marL="457200" lvl="1" indent="-96838" eaLnBrk="1" hangingPunct="1"/>
            <a:r>
              <a:rPr lang="el-GR" altLang="el-GR" dirty="0"/>
              <a:t> Σταθερή καθυστέρηση ανεξάρτητη της διεύθυνσης</a:t>
            </a:r>
          </a:p>
          <a:p>
            <a:pPr marL="266700" indent="-177800" eaLnBrk="1" hangingPunct="1"/>
            <a:r>
              <a:rPr lang="el-GR" altLang="el-GR" dirty="0">
                <a:solidFill>
                  <a:srgbClr val="0000FF"/>
                </a:solidFill>
              </a:rPr>
              <a:t>Οι</a:t>
            </a:r>
            <a:r>
              <a:rPr lang="el-GR" altLang="el-GR" dirty="0"/>
              <a:t> </a:t>
            </a:r>
            <a:r>
              <a:rPr lang="el-GR" altLang="el-GR" dirty="0">
                <a:solidFill>
                  <a:srgbClr val="C00000"/>
                </a:solidFill>
              </a:rPr>
              <a:t>μνήμες σειριακής προσπέλασης </a:t>
            </a:r>
            <a:r>
              <a:rPr lang="el-GR" altLang="el-GR" dirty="0" err="1">
                <a:solidFill>
                  <a:srgbClr val="0000FF"/>
                </a:solidFill>
              </a:rPr>
              <a:t>προσπελαύνονται</a:t>
            </a:r>
            <a:r>
              <a:rPr lang="el-GR" altLang="el-GR" dirty="0">
                <a:solidFill>
                  <a:srgbClr val="0000FF"/>
                </a:solidFill>
              </a:rPr>
              <a:t> σειριακά</a:t>
            </a:r>
          </a:p>
          <a:p>
            <a:pPr marL="457200" lvl="1" indent="-96838" eaLnBrk="1" hangingPunct="1"/>
            <a:r>
              <a:rPr lang="el-GR" altLang="el-GR" dirty="0"/>
              <a:t>  Μεταβλητή καθυστέρηση </a:t>
            </a:r>
          </a:p>
          <a:p>
            <a:pPr marL="266700" indent="-177800" eaLnBrk="1" hangingPunct="1"/>
            <a:r>
              <a:rPr lang="el-GR" altLang="el-GR" dirty="0">
                <a:solidFill>
                  <a:srgbClr val="0000FF"/>
                </a:solidFill>
              </a:rPr>
              <a:t>Οι</a:t>
            </a:r>
            <a:r>
              <a:rPr lang="el-GR" altLang="el-GR" dirty="0"/>
              <a:t> </a:t>
            </a:r>
            <a:r>
              <a:rPr lang="el-GR" altLang="el-GR" dirty="0" err="1">
                <a:solidFill>
                  <a:srgbClr val="C00000"/>
                </a:solidFill>
              </a:rPr>
              <a:t>διευθυνσιοδοτούμενες</a:t>
            </a:r>
            <a:r>
              <a:rPr lang="el-GR" altLang="el-GR" dirty="0">
                <a:solidFill>
                  <a:srgbClr val="C00000"/>
                </a:solidFill>
              </a:rPr>
              <a:t> από περιεχόμενα μνήμες </a:t>
            </a:r>
            <a:r>
              <a:rPr lang="el-GR" altLang="el-GR" dirty="0">
                <a:solidFill>
                  <a:srgbClr val="0000FF"/>
                </a:solidFill>
              </a:rPr>
              <a:t>καθορίζουν ποιες διευθύνσεις περιέχουν δεδομένα που ταιριάζουν με ένα κλειδί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65FEFB48-1154-4D3B-85F1-52BB49BE5E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D17B9360-7607-4BB9-8C33-635DCD346B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D0144A6-3AFC-4051-A0C9-8BD681372428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AutoShape 2">
            <a:extLst>
              <a:ext uri="{FF2B5EF4-FFF2-40B4-BE49-F238E27FC236}">
                <a16:creationId xmlns:a16="http://schemas.microsoft.com/office/drawing/2014/main" id="{D2A779A8-3451-4ED0-AF5F-E64FE0231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Κατηγορίες μνημών – Διατήρηση δεδομένων</a:t>
            </a:r>
          </a:p>
        </p:txBody>
      </p:sp>
      <p:graphicFrame>
        <p:nvGraphicFramePr>
          <p:cNvPr id="12293" name="Object 3">
            <a:extLst>
              <a:ext uri="{FF2B5EF4-FFF2-40B4-BE49-F238E27FC236}">
                <a16:creationId xmlns:a16="http://schemas.microsoft.com/office/drawing/2014/main" id="{F0F2C001-C502-4ED2-8745-9A2B9348E246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403350" y="434975"/>
          <a:ext cx="6337300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9928" imgH="2912364" progId="Visio.Drawing.6">
                  <p:embed/>
                </p:oleObj>
              </mc:Choice>
              <mc:Fallback>
                <p:oleObj name="VISIO" r:id="rId2" imgW="5519928" imgH="2912364" progId="Visio.Drawing.6">
                  <p:embed/>
                  <p:pic>
                    <p:nvPicPr>
                      <p:cNvPr id="12293" name="Object 3">
                        <a:extLst>
                          <a:ext uri="{FF2B5EF4-FFF2-40B4-BE49-F238E27FC236}">
                            <a16:creationId xmlns:a16="http://schemas.microsoft.com/office/drawing/2014/main" id="{F0F2C001-C502-4ED2-8745-9A2B9348E2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34975"/>
                        <a:ext cx="6337300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Rectangle 4">
            <a:extLst>
              <a:ext uri="{FF2B5EF4-FFF2-40B4-BE49-F238E27FC236}">
                <a16:creationId xmlns:a16="http://schemas.microsoft.com/office/drawing/2014/main" id="{6820ED1B-9F15-4088-AB36-61C571B8883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3860800"/>
            <a:ext cx="8496300" cy="2520950"/>
          </a:xfrm>
        </p:spPr>
        <p:txBody>
          <a:bodyPr/>
          <a:lstStyle/>
          <a:p>
            <a:pPr marL="266700" indent="-177800" eaLnBrk="1" hangingPunct="1"/>
            <a:r>
              <a:rPr lang="el-GR" altLang="el-GR" sz="2000" dirty="0">
                <a:solidFill>
                  <a:srgbClr val="0000FF"/>
                </a:solidFill>
              </a:rPr>
              <a:t>Η μνήμες τυχαίας προσπέλασης ταξινομούνται σε</a:t>
            </a:r>
            <a:r>
              <a:rPr lang="en-US" altLang="el-GR" sz="2000" dirty="0">
                <a:solidFill>
                  <a:srgbClr val="0000FF"/>
                </a:solidFill>
              </a:rPr>
              <a:t>:</a:t>
            </a:r>
            <a:r>
              <a:rPr lang="el-GR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C00000"/>
                </a:solidFill>
              </a:rPr>
              <a:t>ανάγνωσης μόνο </a:t>
            </a:r>
            <a:r>
              <a:rPr lang="el-GR" altLang="el-GR" sz="2000" dirty="0">
                <a:solidFill>
                  <a:srgbClr val="0000FF"/>
                </a:solidFill>
              </a:rPr>
              <a:t>(</a:t>
            </a:r>
            <a:r>
              <a:rPr lang="el-GR" altLang="el-GR" sz="2000" dirty="0" err="1">
                <a:solidFill>
                  <a:srgbClr val="0000FF"/>
                </a:solidFill>
              </a:rPr>
              <a:t>ROM</a:t>
            </a:r>
            <a:r>
              <a:rPr lang="el-GR" altLang="el-GR" sz="2000" dirty="0">
                <a:solidFill>
                  <a:srgbClr val="0000FF"/>
                </a:solidFill>
              </a:rPr>
              <a:t>) &amp; </a:t>
            </a:r>
            <a:r>
              <a:rPr lang="el-GR" altLang="el-GR" sz="2000" dirty="0">
                <a:solidFill>
                  <a:srgbClr val="800000"/>
                </a:solidFill>
              </a:rPr>
              <a:t>ανάγνωσης / εγγραφής</a:t>
            </a:r>
            <a:r>
              <a:rPr lang="el-GR" altLang="el-GR" sz="2000" dirty="0"/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(παραπλανητικά καλείται </a:t>
            </a:r>
            <a:r>
              <a:rPr lang="el-GR" altLang="el-GR" sz="2000" dirty="0" err="1">
                <a:solidFill>
                  <a:srgbClr val="0000FF"/>
                </a:solidFill>
              </a:rPr>
              <a:t>RAM</a:t>
            </a:r>
            <a:r>
              <a:rPr lang="el-GR" altLang="el-GR" sz="2000" dirty="0">
                <a:solidFill>
                  <a:srgbClr val="0000FF"/>
                </a:solidFill>
              </a:rPr>
              <a:t>) </a:t>
            </a:r>
          </a:p>
          <a:p>
            <a:pPr marL="266700" indent="-177800" eaLnBrk="1" hangingPunct="1"/>
            <a:r>
              <a:rPr lang="el-GR" altLang="el-GR" sz="2000" dirty="0">
                <a:solidFill>
                  <a:srgbClr val="0000FF"/>
                </a:solidFill>
              </a:rPr>
              <a:t>Πιο χρήσιμη ταξινόμηση</a:t>
            </a:r>
            <a:r>
              <a:rPr lang="en-US" altLang="el-GR" sz="2000" dirty="0">
                <a:solidFill>
                  <a:srgbClr val="0000FF"/>
                </a:solidFill>
              </a:rPr>
              <a:t>: </a:t>
            </a:r>
            <a:r>
              <a:rPr lang="el-GR" altLang="el-GR" sz="2000" dirty="0">
                <a:solidFill>
                  <a:srgbClr val="800000"/>
                </a:solidFill>
              </a:rPr>
              <a:t>ευμετάβλητη</a:t>
            </a:r>
            <a:r>
              <a:rPr lang="el-GR" altLang="el-GR" sz="2000" dirty="0"/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(</a:t>
            </a:r>
            <a:r>
              <a:rPr lang="el-GR" altLang="el-GR" sz="2000" dirty="0" err="1">
                <a:solidFill>
                  <a:srgbClr val="0000FF"/>
                </a:solidFill>
              </a:rPr>
              <a:t>volatile</a:t>
            </a:r>
            <a:r>
              <a:rPr lang="el-GR" altLang="el-GR" sz="2000" dirty="0">
                <a:solidFill>
                  <a:srgbClr val="0000FF"/>
                </a:solidFill>
              </a:rPr>
              <a:t>) &amp; </a:t>
            </a:r>
            <a:r>
              <a:rPr lang="el-GR" altLang="el-GR" sz="2000" dirty="0">
                <a:solidFill>
                  <a:srgbClr val="800000"/>
                </a:solidFill>
              </a:rPr>
              <a:t>μη-μεταβλητή</a:t>
            </a:r>
            <a:r>
              <a:rPr lang="el-GR" altLang="el-GR" sz="2000" i="1" dirty="0"/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(</a:t>
            </a:r>
            <a:r>
              <a:rPr lang="el-GR" altLang="el-GR" sz="2000" dirty="0" err="1">
                <a:solidFill>
                  <a:srgbClr val="0000FF"/>
                </a:solidFill>
              </a:rPr>
              <a:t>nonvolatile</a:t>
            </a:r>
            <a:r>
              <a:rPr lang="el-GR" altLang="el-GR" sz="2000" dirty="0">
                <a:solidFill>
                  <a:srgbClr val="0000FF"/>
                </a:solidFill>
              </a:rPr>
              <a:t>)</a:t>
            </a:r>
          </a:p>
          <a:p>
            <a:pPr marL="457200" lvl="1" indent="-96838" eaLnBrk="1" hangingPunct="1"/>
            <a:r>
              <a:rPr lang="el-GR" altLang="el-GR" sz="1800" dirty="0"/>
              <a:t>Η ευμετάβλητη μνήμη διατηρεί τα δεδομένα μόνο όσο τροφοδοτείται από ρεύμα </a:t>
            </a:r>
          </a:p>
          <a:p>
            <a:pPr marL="457200" lvl="1" indent="-96838" eaLnBrk="1" hangingPunct="1"/>
            <a:r>
              <a:rPr lang="el-GR" altLang="el-GR" sz="1800" dirty="0"/>
              <a:t>Μη-μεταβλητή</a:t>
            </a:r>
            <a:r>
              <a:rPr lang="el-GR" altLang="el-GR" sz="1800" i="1" dirty="0"/>
              <a:t> </a:t>
            </a:r>
            <a:r>
              <a:rPr lang="el-GR" altLang="el-GR" sz="1800" dirty="0"/>
              <a:t>μνήμη διατηρεί τα δεδομένα επ’ αόριστο</a:t>
            </a:r>
          </a:p>
          <a:p>
            <a:pPr marL="266700" indent="-177800" eaLnBrk="1" hangingPunct="1"/>
            <a:r>
              <a:rPr lang="el-GR" altLang="el-GR" sz="2000" dirty="0">
                <a:solidFill>
                  <a:srgbClr val="0000FF"/>
                </a:solidFill>
              </a:rPr>
              <a:t>Η </a:t>
            </a:r>
            <a:r>
              <a:rPr lang="el-GR" altLang="el-GR" sz="2000" dirty="0" err="1">
                <a:solidFill>
                  <a:srgbClr val="0000FF"/>
                </a:solidFill>
              </a:rPr>
              <a:t>RAM</a:t>
            </a:r>
            <a:r>
              <a:rPr lang="el-GR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  <a:sym typeface="Wingdings" panose="05000000000000000000" pitchFamily="2" charset="2"/>
              </a:rPr>
              <a:t></a:t>
            </a:r>
            <a:r>
              <a:rPr lang="el-GR" altLang="el-GR" sz="2000" dirty="0">
                <a:solidFill>
                  <a:srgbClr val="0000FF"/>
                </a:solidFill>
              </a:rPr>
              <a:t> ευμετάβλητη μνήμη, ενώ η </a:t>
            </a:r>
            <a:r>
              <a:rPr lang="el-GR" altLang="el-GR" sz="2000" dirty="0" err="1">
                <a:solidFill>
                  <a:srgbClr val="0000FF"/>
                </a:solidFill>
              </a:rPr>
              <a:t>ROM</a:t>
            </a:r>
            <a:r>
              <a:rPr lang="el-GR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  <a:sym typeface="Wingdings" panose="05000000000000000000" pitchFamily="2" charset="2"/>
              </a:rPr>
              <a:t></a:t>
            </a:r>
            <a:r>
              <a:rPr lang="el-GR" altLang="el-GR" sz="2000" dirty="0">
                <a:solidFill>
                  <a:srgbClr val="0000FF"/>
                </a:solidFill>
              </a:rPr>
              <a:t> μη-μεταβλητή μνήμη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F134C71C-D4CD-4994-83B7-E6C2174626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654B06FC-3552-48A0-93E5-B2E00CE17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A610F72-0F35-4BCE-A99D-318A24F26B74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AutoShape 2">
            <a:extLst>
              <a:ext uri="{FF2B5EF4-FFF2-40B4-BE49-F238E27FC236}">
                <a16:creationId xmlns:a16="http://schemas.microsoft.com/office/drawing/2014/main" id="{2289C87B-9362-4682-A8A4-08AC03C0F0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Κατηγορίες μνημών – Τύπος κυττάρου</a:t>
            </a:r>
          </a:p>
        </p:txBody>
      </p:sp>
      <p:graphicFrame>
        <p:nvGraphicFramePr>
          <p:cNvPr id="13317" name="Object 3">
            <a:extLst>
              <a:ext uri="{FF2B5EF4-FFF2-40B4-BE49-F238E27FC236}">
                <a16:creationId xmlns:a16="http://schemas.microsoft.com/office/drawing/2014/main" id="{ED9731C0-DAF1-4F5E-8EF1-039F461B4D9A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051050" y="549275"/>
          <a:ext cx="55435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9928" imgH="2912364" progId="Visio.Drawing.6">
                  <p:embed/>
                </p:oleObj>
              </mc:Choice>
              <mc:Fallback>
                <p:oleObj name="VISIO" r:id="rId2" imgW="5519928" imgH="2912364" progId="Visio.Drawing.6">
                  <p:embed/>
                  <p:pic>
                    <p:nvPicPr>
                      <p:cNvPr id="13317" name="Object 3">
                        <a:extLst>
                          <a:ext uri="{FF2B5EF4-FFF2-40B4-BE49-F238E27FC236}">
                            <a16:creationId xmlns:a16="http://schemas.microsoft.com/office/drawing/2014/main" id="{ED9731C0-DAF1-4F5E-8EF1-039F461B4D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549275"/>
                        <a:ext cx="554355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Rectangle 4">
            <a:extLst>
              <a:ext uri="{FF2B5EF4-FFF2-40B4-BE49-F238E27FC236}">
                <a16:creationId xmlns:a16="http://schemas.microsoft.com/office/drawing/2014/main" id="{219D4C95-E397-431A-817F-651BA939B74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3500438"/>
            <a:ext cx="8713663" cy="3097212"/>
          </a:xfrm>
        </p:spPr>
        <p:txBody>
          <a:bodyPr/>
          <a:lstStyle/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0000FF"/>
                </a:solidFill>
              </a:rPr>
              <a:t>Ανάλογα με τον τύπο του κυττάρου (</a:t>
            </a:r>
            <a:r>
              <a:rPr lang="en-US" altLang="el-GR" sz="2000" dirty="0">
                <a:solidFill>
                  <a:srgbClr val="0000FF"/>
                </a:solidFill>
              </a:rPr>
              <a:t>RAM)</a:t>
            </a:r>
            <a:r>
              <a:rPr lang="el-GR" altLang="el-GR" sz="2000" dirty="0">
                <a:solidFill>
                  <a:srgbClr val="0000FF"/>
                </a:solidFill>
              </a:rPr>
              <a:t>: </a:t>
            </a:r>
            <a:r>
              <a:rPr lang="el-GR" altLang="el-GR" sz="2000" dirty="0">
                <a:solidFill>
                  <a:srgbClr val="C00000"/>
                </a:solidFill>
              </a:rPr>
              <a:t>στατικές</a:t>
            </a:r>
            <a:r>
              <a:rPr lang="en-US" altLang="el-GR" sz="2000" dirty="0">
                <a:solidFill>
                  <a:srgbClr val="C00000"/>
                </a:solidFill>
              </a:rPr>
              <a:t> (SRAM)</a:t>
            </a:r>
            <a:r>
              <a:rPr lang="el-GR" altLang="el-GR" sz="2000" dirty="0">
                <a:solidFill>
                  <a:srgbClr val="C00000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και</a:t>
            </a:r>
            <a:r>
              <a:rPr lang="el-GR" altLang="el-GR" sz="2000" dirty="0"/>
              <a:t> </a:t>
            </a:r>
            <a:r>
              <a:rPr lang="el-GR" altLang="el-GR" sz="2000" dirty="0">
                <a:solidFill>
                  <a:srgbClr val="C00000"/>
                </a:solidFill>
              </a:rPr>
              <a:t>δυναμικές</a:t>
            </a:r>
            <a:r>
              <a:rPr lang="en-US" altLang="el-GR" sz="2000" dirty="0">
                <a:solidFill>
                  <a:srgbClr val="C00000"/>
                </a:solidFill>
              </a:rPr>
              <a:t> (DRAM)</a:t>
            </a:r>
            <a:r>
              <a:rPr lang="el-GR" altLang="el-GR" sz="2000" i="1" dirty="0">
                <a:solidFill>
                  <a:srgbClr val="C00000"/>
                </a:solidFill>
              </a:rPr>
              <a:t> </a:t>
            </a:r>
            <a:endParaRPr lang="en-US" altLang="el-GR" sz="2000" i="1" dirty="0">
              <a:solidFill>
                <a:srgbClr val="C00000"/>
              </a:solidFill>
            </a:endParaRPr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0000FF"/>
                </a:solidFill>
              </a:rPr>
              <a:t>Οι </a:t>
            </a:r>
            <a:r>
              <a:rPr lang="en-US" altLang="el-GR" sz="2000" dirty="0">
                <a:solidFill>
                  <a:srgbClr val="0000FF"/>
                </a:solidFill>
              </a:rPr>
              <a:t>SRAMs </a:t>
            </a:r>
            <a:r>
              <a:rPr lang="el-GR" altLang="el-GR" sz="2000" dirty="0">
                <a:solidFill>
                  <a:srgbClr val="0000FF"/>
                </a:solidFill>
              </a:rPr>
              <a:t>χρησιμοποιούν </a:t>
            </a:r>
            <a:r>
              <a:rPr lang="el-GR" altLang="el-GR" sz="2000" b="1" dirty="0">
                <a:solidFill>
                  <a:srgbClr val="0000FF"/>
                </a:solidFill>
              </a:rPr>
              <a:t>δομή ανάδρασης</a:t>
            </a:r>
            <a:r>
              <a:rPr lang="el-GR" altLang="el-GR" sz="2000" dirty="0">
                <a:solidFill>
                  <a:srgbClr val="0000FF"/>
                </a:solidFill>
              </a:rPr>
              <a:t> για τη διατήρηση της κατάστασής (φορτίου) </a:t>
            </a:r>
            <a:endParaRPr lang="en-US" altLang="el-GR" sz="2000" dirty="0">
              <a:solidFill>
                <a:srgbClr val="0000FF"/>
              </a:solidFill>
            </a:endParaRPr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0000FF"/>
                </a:solidFill>
              </a:rPr>
              <a:t>Οι </a:t>
            </a:r>
            <a:r>
              <a:rPr lang="en-US" altLang="el-GR" sz="2000" dirty="0" err="1">
                <a:solidFill>
                  <a:srgbClr val="0000FF"/>
                </a:solidFill>
              </a:rPr>
              <a:t>DRAMs</a:t>
            </a:r>
            <a:r>
              <a:rPr lang="en-US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b="1" dirty="0">
                <a:solidFill>
                  <a:srgbClr val="0000FF"/>
                </a:solidFill>
              </a:rPr>
              <a:t>αποθηκεύουν το φορτίο σε πυκνωτή</a:t>
            </a:r>
            <a:r>
              <a:rPr lang="en-GB" altLang="el-GR" sz="2000" b="1" dirty="0">
                <a:solidFill>
                  <a:srgbClr val="0000FF"/>
                </a:solidFill>
              </a:rPr>
              <a:t> – </a:t>
            </a:r>
            <a:r>
              <a:rPr lang="el-GR" altLang="el-GR" sz="2000" dirty="0">
                <a:solidFill>
                  <a:srgbClr val="0000FF"/>
                </a:solidFill>
              </a:rPr>
              <a:t>Διαρροές φορτίων επιβάλλουν την ανανέωση της κατάστασης του κυττάρου</a:t>
            </a:r>
          </a:p>
          <a:p>
            <a:pPr marL="266700" indent="-177800" eaLnBrk="1" hangingPunct="1">
              <a:lnSpc>
                <a:spcPct val="80000"/>
              </a:lnSpc>
            </a:pPr>
            <a:r>
              <a:rPr lang="el-GR" altLang="el-GR" sz="2000" dirty="0">
                <a:solidFill>
                  <a:srgbClr val="C00000"/>
                </a:solidFill>
              </a:rPr>
              <a:t>Οι </a:t>
            </a:r>
            <a:r>
              <a:rPr lang="el-GR" altLang="el-GR" sz="2000" dirty="0" err="1">
                <a:solidFill>
                  <a:srgbClr val="C00000"/>
                </a:solidFill>
              </a:rPr>
              <a:t>SRAMs</a:t>
            </a:r>
            <a:r>
              <a:rPr lang="el-GR" altLang="el-GR" sz="2000" dirty="0">
                <a:solidFill>
                  <a:srgbClr val="C00000"/>
                </a:solidFill>
              </a:rPr>
              <a:t> είναι γρηγορότερες και λιγότερο δύσχρηστες – απαιτούν περισσότερη επιφάνεια ανά </a:t>
            </a:r>
            <a:r>
              <a:rPr lang="el-GR" altLang="el-GR" sz="2000" dirty="0" err="1">
                <a:solidFill>
                  <a:srgbClr val="C00000"/>
                </a:solidFill>
              </a:rPr>
              <a:t>bit</a:t>
            </a:r>
            <a:r>
              <a:rPr lang="el-GR" altLang="el-GR" sz="2000" dirty="0">
                <a:solidFill>
                  <a:srgbClr val="C00000"/>
                </a:solidFill>
              </a:rPr>
              <a:t> από τις </a:t>
            </a:r>
            <a:r>
              <a:rPr lang="el-GR" altLang="el-GR" sz="2000" dirty="0" err="1">
                <a:solidFill>
                  <a:srgbClr val="C00000"/>
                </a:solidFill>
              </a:rPr>
              <a:t>DRAMs</a:t>
            </a:r>
            <a:r>
              <a:rPr lang="el-GR" altLang="el-GR" sz="2000" dirty="0">
                <a:solidFill>
                  <a:srgbClr val="C00000"/>
                </a:solidFill>
              </a:rPr>
              <a:t> (</a:t>
            </a:r>
            <a:r>
              <a:rPr lang="en-US" altLang="el-GR" sz="2000" dirty="0">
                <a:solidFill>
                  <a:srgbClr val="C00000"/>
                </a:solidFill>
              </a:rPr>
              <a:t>6 transistors vs 1 transistor)</a:t>
            </a:r>
            <a:endParaRPr lang="el-GR" altLang="el-GR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>
            <a:extLst>
              <a:ext uri="{FF2B5EF4-FFF2-40B4-BE49-F238E27FC236}">
                <a16:creationId xmlns:a16="http://schemas.microsoft.com/office/drawing/2014/main" id="{11F36DD3-E8B6-45A6-8802-8FB27C33EE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269A0CA5-3BE6-4223-9511-4C47A751C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F4AA0DC-DBDD-46F4-9DA9-16C2DC97B440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AutoShape 2">
            <a:extLst>
              <a:ext uri="{FF2B5EF4-FFF2-40B4-BE49-F238E27FC236}">
                <a16:creationId xmlns:a16="http://schemas.microsoft.com/office/drawing/2014/main" id="{3087B9B4-22C7-4C76-B659-D509343C0F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Κατηγορίες μνημών </a:t>
            </a:r>
            <a:r>
              <a:rPr lang="en-US" altLang="el-GR" dirty="0">
                <a:solidFill>
                  <a:srgbClr val="C00000"/>
                </a:solidFill>
              </a:rPr>
              <a:t>ROM</a:t>
            </a:r>
            <a:endParaRPr lang="el-GR" altLang="el-GR" dirty="0">
              <a:solidFill>
                <a:srgbClr val="C00000"/>
              </a:solidFill>
            </a:endParaRPr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0682C8F5-70AC-4141-BB62-BF17193A79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549275"/>
            <a:ext cx="8569325" cy="5832475"/>
          </a:xfrm>
        </p:spPr>
        <p:txBody>
          <a:bodyPr/>
          <a:lstStyle/>
          <a:p>
            <a:pPr marL="266700" indent="-177800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C00000"/>
                </a:solidFill>
              </a:rPr>
              <a:t>Mask</a:t>
            </a:r>
            <a:r>
              <a:rPr lang="en-US" altLang="el-GR" sz="2000" dirty="0">
                <a:solidFill>
                  <a:srgbClr val="0000FF"/>
                </a:solidFill>
              </a:rPr>
              <a:t>: </a:t>
            </a:r>
            <a:r>
              <a:rPr lang="el-GR" altLang="el-GR" sz="2000" dirty="0">
                <a:solidFill>
                  <a:srgbClr val="0000FF"/>
                </a:solidFill>
              </a:rPr>
              <a:t>Τα περιεχόμενα ενσωματώνονται κατά την διαδικασία κατασκευής και δε μπορούν να αλλάξουν</a:t>
            </a:r>
          </a:p>
          <a:p>
            <a:pPr marL="266700" indent="-177800" eaLnBrk="1" hangingPunct="1">
              <a:lnSpc>
                <a:spcPct val="90000"/>
              </a:lnSpc>
            </a:pPr>
            <a:endParaRPr lang="el-GR" altLang="el-GR" sz="1000" dirty="0"/>
          </a:p>
          <a:p>
            <a:pPr marL="266700" indent="-177800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C00000"/>
                </a:solidFill>
              </a:rPr>
              <a:t>PROM</a:t>
            </a:r>
            <a:r>
              <a:rPr lang="en-US" altLang="el-GR" sz="2000" dirty="0">
                <a:solidFill>
                  <a:srgbClr val="0000FF"/>
                </a:solidFill>
              </a:rPr>
              <a:t>: </a:t>
            </a:r>
            <a:r>
              <a:rPr lang="el-GR" altLang="el-GR" sz="2000" dirty="0">
                <a:solidFill>
                  <a:srgbClr val="0000FF"/>
                </a:solidFill>
              </a:rPr>
              <a:t>Μπορεί να</a:t>
            </a:r>
            <a:r>
              <a:rPr lang="en-US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προγραμματιστεί μία φορά μετά την κατασκευή τήκοντας ασφάλειες με εφαρμογή υψηλής τάσης προγραμματισμού</a:t>
            </a:r>
            <a:endParaRPr lang="en-US" altLang="el-GR" sz="2000" dirty="0">
              <a:solidFill>
                <a:srgbClr val="0000FF"/>
              </a:solidFill>
            </a:endParaRPr>
          </a:p>
          <a:p>
            <a:pPr marL="266700" indent="-177800" eaLnBrk="1" hangingPunct="1">
              <a:lnSpc>
                <a:spcPct val="90000"/>
              </a:lnSpc>
            </a:pPr>
            <a:endParaRPr lang="el-GR" altLang="el-GR" sz="1000" dirty="0"/>
          </a:p>
          <a:p>
            <a:pPr marL="266700" indent="-177800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C00000"/>
                </a:solidFill>
              </a:rPr>
              <a:t>EPROM</a:t>
            </a:r>
            <a:r>
              <a:rPr lang="en-US" altLang="el-GR" sz="2000" dirty="0">
                <a:solidFill>
                  <a:srgbClr val="0000FF"/>
                </a:solidFill>
              </a:rPr>
              <a:t>: </a:t>
            </a:r>
            <a:r>
              <a:rPr lang="el-GR" altLang="el-GR" sz="2000" dirty="0">
                <a:solidFill>
                  <a:srgbClr val="0000FF"/>
                </a:solidFill>
              </a:rPr>
              <a:t>Διαγραφή με έκθεση σε </a:t>
            </a:r>
            <a:r>
              <a:rPr lang="el-GR" altLang="el-GR" sz="2000" dirty="0" err="1">
                <a:solidFill>
                  <a:srgbClr val="0000FF"/>
                </a:solidFill>
              </a:rPr>
              <a:t>UV</a:t>
            </a:r>
            <a:r>
              <a:rPr lang="el-GR" altLang="el-GR" sz="2000" dirty="0">
                <a:solidFill>
                  <a:srgbClr val="0000FF"/>
                </a:solidFill>
              </a:rPr>
              <a:t> ακτινοβολία για μερικά λεπτά (απομάκρυνση φορτίου από πύλη) </a:t>
            </a:r>
            <a:r>
              <a:rPr lang="en-US" altLang="el-GR" sz="2000" dirty="0">
                <a:solidFill>
                  <a:srgbClr val="0000FF"/>
                </a:solidFill>
              </a:rPr>
              <a:t>–</a:t>
            </a:r>
            <a:r>
              <a:rPr lang="el-GR" altLang="el-GR" sz="2000" dirty="0">
                <a:solidFill>
                  <a:srgbClr val="0000FF"/>
                </a:solidFill>
              </a:rPr>
              <a:t> προγραμματίζεται</a:t>
            </a:r>
            <a:r>
              <a:rPr lang="en-US" altLang="el-GR" sz="2000" dirty="0">
                <a:solidFill>
                  <a:srgbClr val="0000FF"/>
                </a:solidFill>
              </a:rPr>
              <a:t> </a:t>
            </a:r>
            <a:r>
              <a:rPr lang="el-GR" altLang="el-GR" sz="2000" dirty="0">
                <a:solidFill>
                  <a:srgbClr val="0000FF"/>
                </a:solidFill>
              </a:rPr>
              <a:t>με εναπόθεση φορτίου σε μία αιωρούμενη πύλη</a:t>
            </a:r>
            <a:r>
              <a:rPr lang="en-US" altLang="el-GR" sz="2000" dirty="0">
                <a:solidFill>
                  <a:srgbClr val="0000FF"/>
                </a:solidFill>
              </a:rPr>
              <a:t> </a:t>
            </a:r>
            <a:endParaRPr lang="el-GR" altLang="el-GR" sz="2000" dirty="0">
              <a:solidFill>
                <a:srgbClr val="0000FF"/>
              </a:solidFill>
            </a:endParaRPr>
          </a:p>
          <a:p>
            <a:pPr marL="266700" indent="-177800" eaLnBrk="1" hangingPunct="1">
              <a:lnSpc>
                <a:spcPct val="90000"/>
              </a:lnSpc>
            </a:pPr>
            <a:endParaRPr lang="el-GR" altLang="el-GR" sz="1000" dirty="0"/>
          </a:p>
          <a:p>
            <a:pPr marL="266700" indent="-177800"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800000"/>
                </a:solidFill>
              </a:rPr>
              <a:t>Ε</a:t>
            </a:r>
            <a:r>
              <a:rPr lang="en-US" altLang="el-GR" sz="2000" dirty="0">
                <a:solidFill>
                  <a:srgbClr val="C00000"/>
                </a:solidFill>
              </a:rPr>
              <a:t>EPROM</a:t>
            </a:r>
            <a:r>
              <a:rPr lang="en-US" altLang="el-GR" sz="2000" dirty="0">
                <a:solidFill>
                  <a:srgbClr val="0000FF"/>
                </a:solidFill>
              </a:rPr>
              <a:t>:</a:t>
            </a:r>
            <a:r>
              <a:rPr lang="el-GR" altLang="el-GR" sz="2000" dirty="0">
                <a:solidFill>
                  <a:srgbClr val="0000FF"/>
                </a:solidFill>
              </a:rPr>
              <a:t>  Παρόμοιες με τις </a:t>
            </a:r>
            <a:r>
              <a:rPr lang="en-US" altLang="el-GR" sz="2000" dirty="0">
                <a:solidFill>
                  <a:srgbClr val="0000FF"/>
                </a:solidFill>
              </a:rPr>
              <a:t>EPROM</a:t>
            </a:r>
            <a:r>
              <a:rPr lang="el-GR" altLang="el-GR" sz="2000" dirty="0">
                <a:solidFill>
                  <a:srgbClr val="0000FF"/>
                </a:solidFill>
              </a:rPr>
              <a:t>, μπορούν να </a:t>
            </a:r>
            <a:r>
              <a:rPr lang="el-GR" altLang="el-GR" sz="2000" dirty="0" err="1">
                <a:solidFill>
                  <a:srgbClr val="0000FF"/>
                </a:solidFill>
              </a:rPr>
              <a:t>επανα</a:t>
            </a:r>
            <a:r>
              <a:rPr lang="el-GR" altLang="el-GR" sz="2000" dirty="0">
                <a:solidFill>
                  <a:srgbClr val="0000FF"/>
                </a:solidFill>
              </a:rPr>
              <a:t>-προγραμματισθούν σε μ</a:t>
            </a:r>
            <a:r>
              <a:rPr lang="en-US" altLang="el-GR" sz="2000" dirty="0">
                <a:solidFill>
                  <a:srgbClr val="0000FF"/>
                </a:solidFill>
              </a:rPr>
              <a:t>s</a:t>
            </a:r>
            <a:r>
              <a:rPr lang="el-GR" altLang="el-GR" sz="2000" dirty="0">
                <a:solidFill>
                  <a:srgbClr val="0000FF"/>
                </a:solidFill>
              </a:rPr>
              <a:t> με κύκλωμα μέσα στο </a:t>
            </a:r>
            <a:r>
              <a:rPr lang="el-GR" altLang="el-GR" sz="2000" dirty="0" err="1">
                <a:solidFill>
                  <a:srgbClr val="0000FF"/>
                </a:solidFill>
              </a:rPr>
              <a:t>chip</a:t>
            </a:r>
            <a:endParaRPr lang="el-GR" altLang="el-GR" sz="2000" dirty="0">
              <a:solidFill>
                <a:srgbClr val="0000FF"/>
              </a:solidFill>
            </a:endParaRPr>
          </a:p>
          <a:p>
            <a:pPr marL="266700" indent="-177800" eaLnBrk="1" hangingPunct="1">
              <a:lnSpc>
                <a:spcPct val="90000"/>
              </a:lnSpc>
            </a:pPr>
            <a:endParaRPr lang="el-GR" altLang="el-GR" sz="2000" dirty="0"/>
          </a:p>
          <a:p>
            <a:pPr marL="266700" indent="-177800"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C00000"/>
                </a:solidFill>
              </a:rPr>
              <a:t>Flash</a:t>
            </a:r>
            <a:r>
              <a:rPr lang="en-US" altLang="el-GR" sz="2000" dirty="0"/>
              <a:t>: </a:t>
            </a:r>
            <a:r>
              <a:rPr lang="el-GR" altLang="el-GR" sz="2000" dirty="0">
                <a:solidFill>
                  <a:srgbClr val="0000FF"/>
                </a:solidFill>
              </a:rPr>
              <a:t>Παραλλαγή των EEPROM, σβήνονται ολόκληρα μπλοκ αντί για ξεχωριστά </a:t>
            </a:r>
            <a:r>
              <a:rPr lang="el-GR" altLang="el-GR" sz="2000" dirty="0" err="1">
                <a:solidFill>
                  <a:srgbClr val="0000FF"/>
                </a:solidFill>
              </a:rPr>
              <a:t>bit</a:t>
            </a:r>
            <a:endParaRPr lang="en-US" altLang="el-GR" sz="2000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Μικρή επιφάνεια ανά </a:t>
            </a:r>
            <a:r>
              <a:rPr lang="el-GR" altLang="el-GR" sz="1800" dirty="0" err="1"/>
              <a:t>bit</a:t>
            </a:r>
            <a:r>
              <a:rPr lang="el-GR" altLang="el-GR" sz="1800" dirty="0"/>
              <a:t> =&gt; υψηλή πυκνότητα </a:t>
            </a:r>
            <a:r>
              <a:rPr lang="el-GR" altLang="el-GR" sz="1800" dirty="0" err="1"/>
              <a:t>ολοκήρωσης</a:t>
            </a:r>
            <a:endParaRPr lang="el-GR" altLang="el-GR" sz="1800" dirty="0"/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Εύκολος προγραμματισμός (χαμηλές τάσεις)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Υψηλή ταχύτητα </a:t>
            </a:r>
          </a:p>
          <a:p>
            <a:pPr lvl="1" eaLnBrk="1" hangingPunct="1">
              <a:lnSpc>
                <a:spcPct val="70000"/>
              </a:lnSpc>
            </a:pPr>
            <a:r>
              <a:rPr lang="el-GR" altLang="el-GR" sz="1800" dirty="0"/>
              <a:t>Έχουν αντικαταστήσει όλους τους άλλους τύπους </a:t>
            </a:r>
            <a:r>
              <a:rPr lang="en-US" altLang="el-GR" sz="1800" dirty="0"/>
              <a:t>ROM </a:t>
            </a:r>
            <a:r>
              <a:rPr lang="el-GR" altLang="el-GR" sz="1800" dirty="0"/>
              <a:t>στα σύγχρονα συστήματα</a:t>
            </a:r>
            <a:endParaRPr lang="en-US" altLang="el-GR" sz="18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BE761AC2-6566-4F68-BDF3-F9DDA8ACF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l-GR" sz="160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l-GR" sz="1600">
                <a:latin typeface="Arial" panose="020B0604020202020204" pitchFamily="34" charset="0"/>
              </a:rPr>
              <a:t>VLSI – </a:t>
            </a:r>
            <a:r>
              <a:rPr lang="el-GR" altLang="el-GR" sz="1600">
                <a:latin typeface="Arial" panose="020B0604020202020204" pitchFamily="34" charset="0"/>
              </a:rPr>
              <a:t>Ι</a:t>
            </a:r>
            <a:r>
              <a:rPr lang="en-US" altLang="el-GR" sz="1600">
                <a:latin typeface="Arial" panose="020B0604020202020204" pitchFamily="34" charset="0"/>
              </a:rPr>
              <a:t>I	</a:t>
            </a:r>
            <a:r>
              <a:rPr lang="el-GR" altLang="el-GR" sz="1600">
                <a:latin typeface="Arial" panose="020B0604020202020204" pitchFamily="34" charset="0"/>
              </a:rPr>
              <a:t>			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783671C5-60A9-4885-9C58-651436E5D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649E101-58D5-468B-937F-3CA4CC90BE67}" type="slidenum">
              <a:rPr lang="el-GR" altLang="el-GR" sz="1600" smtClean="0">
                <a:solidFill>
                  <a:srgbClr val="A50021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l-GR" altLang="el-GR" sz="16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AutoShape 2">
            <a:extLst>
              <a:ext uri="{FF2B5EF4-FFF2-40B4-BE49-F238E27FC236}">
                <a16:creationId xmlns:a16="http://schemas.microsoft.com/office/drawing/2014/main" id="{59716B31-8999-4D1C-9911-9B96300EC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433387"/>
          </a:xfrm>
        </p:spPr>
        <p:txBody>
          <a:bodyPr/>
          <a:lstStyle/>
          <a:p>
            <a:pPr eaLnBrk="1" hangingPunct="1"/>
            <a:r>
              <a:rPr lang="el-GR" altLang="el-GR" dirty="0">
                <a:solidFill>
                  <a:srgbClr val="C00000"/>
                </a:solidFill>
              </a:rPr>
              <a:t>Αρχιτεκτονική</a:t>
            </a:r>
            <a:r>
              <a:rPr lang="el-GR" altLang="el-GR" dirty="0"/>
              <a:t> Μνήμης</a:t>
            </a:r>
            <a:r>
              <a:rPr lang="en-US" altLang="el-GR" dirty="0"/>
              <a:t>: </a:t>
            </a:r>
            <a:r>
              <a:rPr lang="el-GR" altLang="el-GR" dirty="0"/>
              <a:t>Αποκωδικοποιητές</a:t>
            </a:r>
            <a:endParaRPr lang="en-US" altLang="el-GR" dirty="0">
              <a:solidFill>
                <a:schemeClr val="tx1"/>
              </a:solidFill>
            </a:endParaRPr>
          </a:p>
        </p:txBody>
      </p:sp>
      <p:sp>
        <p:nvSpPr>
          <p:cNvPr id="19628" name="Rectangle 170">
            <a:extLst>
              <a:ext uri="{FF2B5EF4-FFF2-40B4-BE49-F238E27FC236}">
                <a16:creationId xmlns:a16="http://schemas.microsoft.com/office/drawing/2014/main" id="{15E4F0D3-5FA4-4B40-A990-CFB50F4B0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410200"/>
            <a:ext cx="3703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just">
              <a:spcBef>
                <a:spcPct val="40000"/>
              </a:spcBef>
              <a:spcAft>
                <a:spcPct val="100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 sz="2200">
                <a:solidFill>
                  <a:srgbClr val="000066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just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b="1" dirty="0">
                <a:solidFill>
                  <a:srgbClr val="A50021"/>
                </a:solidFill>
              </a:rPr>
              <a:t>Ο αποκωδικοποιητής μειώνει τον αριθμό των</a:t>
            </a:r>
          </a:p>
          <a:p>
            <a:pPr algn="l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l-GR" altLang="el-GR" sz="1500" b="1" dirty="0">
                <a:solidFill>
                  <a:srgbClr val="A50021"/>
                </a:solidFill>
              </a:rPr>
              <a:t>σημάτων επιλογής, διεύθυνσης</a:t>
            </a:r>
            <a:endParaRPr lang="en-US" altLang="el-GR" sz="2400" b="1" i="1" dirty="0">
              <a:solidFill>
                <a:srgbClr val="A5002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541D75-8F45-F90F-6227-40B5DDC6E8F9}"/>
              </a:ext>
            </a:extLst>
          </p:cNvPr>
          <p:cNvGrpSpPr/>
          <p:nvPr/>
        </p:nvGrpSpPr>
        <p:grpSpPr>
          <a:xfrm>
            <a:off x="467544" y="1295400"/>
            <a:ext cx="4258444" cy="4883150"/>
            <a:chOff x="467544" y="1295400"/>
            <a:chExt cx="4258444" cy="4883150"/>
          </a:xfrm>
        </p:grpSpPr>
        <p:sp>
          <p:nvSpPr>
            <p:cNvPr id="19490" name="Rectangle 32">
              <a:extLst>
                <a:ext uri="{FF2B5EF4-FFF2-40B4-BE49-F238E27FC236}">
                  <a16:creationId xmlns:a16="http://schemas.microsoft.com/office/drawing/2014/main" id="{5C8DD5E8-9446-4A79-983A-CAA2454D6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2950" y="2916238"/>
              <a:ext cx="185738" cy="331787"/>
            </a:xfrm>
            <a:prstGeom prst="rect">
              <a:avLst/>
            </a:prstGeom>
            <a:solidFill>
              <a:srgbClr val="315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91" name="Line 33">
              <a:extLst>
                <a:ext uri="{FF2B5EF4-FFF2-40B4-BE49-F238E27FC236}">
                  <a16:creationId xmlns:a16="http://schemas.microsoft.com/office/drawing/2014/main" id="{A635A697-7003-4E9B-B8E7-692BFB396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73313" y="1912938"/>
              <a:ext cx="1587" cy="2338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34">
              <a:extLst>
                <a:ext uri="{FF2B5EF4-FFF2-40B4-BE49-F238E27FC236}">
                  <a16:creationId xmlns:a16="http://schemas.microsoft.com/office/drawing/2014/main" id="{9EFC0F85-34F9-4E7E-917A-444A2B59F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8688" y="1912938"/>
              <a:ext cx="1587" cy="2338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5">
              <a:extLst>
                <a:ext uri="{FF2B5EF4-FFF2-40B4-BE49-F238E27FC236}">
                  <a16:creationId xmlns:a16="http://schemas.microsoft.com/office/drawing/2014/main" id="{5709E00B-D62E-4C5C-9A90-67941E716D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3313" y="4251325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6">
              <a:extLst>
                <a:ext uri="{FF2B5EF4-FFF2-40B4-BE49-F238E27FC236}">
                  <a16:creationId xmlns:a16="http://schemas.microsoft.com/office/drawing/2014/main" id="{9B253382-5712-43C9-81FA-C43B2FC6C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1912938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7">
              <a:extLst>
                <a:ext uri="{FF2B5EF4-FFF2-40B4-BE49-F238E27FC236}">
                  <a16:creationId xmlns:a16="http://schemas.microsoft.com/office/drawing/2014/main" id="{FA246E5F-351D-4504-BAC4-A13964EBD3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2246313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38">
              <a:extLst>
                <a:ext uri="{FF2B5EF4-FFF2-40B4-BE49-F238E27FC236}">
                  <a16:creationId xmlns:a16="http://schemas.microsoft.com/office/drawing/2014/main" id="{37F9BBC1-AD2A-4417-8108-DCE404ACAA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2578100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39">
              <a:extLst>
                <a:ext uri="{FF2B5EF4-FFF2-40B4-BE49-F238E27FC236}">
                  <a16:creationId xmlns:a16="http://schemas.microsoft.com/office/drawing/2014/main" id="{856D3F61-19DA-4944-9D9C-4471BBA86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2916238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0">
              <a:extLst>
                <a:ext uri="{FF2B5EF4-FFF2-40B4-BE49-F238E27FC236}">
                  <a16:creationId xmlns:a16="http://schemas.microsoft.com/office/drawing/2014/main" id="{A00D9613-4008-4C6F-AD76-1C1887C847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3248025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41">
              <a:extLst>
                <a:ext uri="{FF2B5EF4-FFF2-40B4-BE49-F238E27FC236}">
                  <a16:creationId xmlns:a16="http://schemas.microsoft.com/office/drawing/2014/main" id="{55932825-9612-4B39-879A-435FE730C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3579813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42">
              <a:extLst>
                <a:ext uri="{FF2B5EF4-FFF2-40B4-BE49-F238E27FC236}">
                  <a16:creationId xmlns:a16="http://schemas.microsoft.com/office/drawing/2014/main" id="{2E168F91-9407-49C4-9276-865C7906B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3313" y="3917950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Rectangle 43">
              <a:extLst>
                <a:ext uri="{FF2B5EF4-FFF2-40B4-BE49-F238E27FC236}">
                  <a16:creationId xmlns:a16="http://schemas.microsoft.com/office/drawing/2014/main" id="{84BAE676-08E8-4180-9418-356DC2281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550" y="196691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2" name="Rectangle 44">
              <a:extLst>
                <a:ext uri="{FF2B5EF4-FFF2-40B4-BE49-F238E27FC236}">
                  <a16:creationId xmlns:a16="http://schemas.microsoft.com/office/drawing/2014/main" id="{A0EE5E7A-7077-4C2D-B528-3F01A41F4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550" y="229076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3" name="Rectangle 45">
              <a:extLst>
                <a:ext uri="{FF2B5EF4-FFF2-40B4-BE49-F238E27FC236}">
                  <a16:creationId xmlns:a16="http://schemas.microsoft.com/office/drawing/2014/main" id="{2E2110CB-F442-459A-BAD2-B698EF309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550" y="261461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dirty="0">
                  <a:solidFill>
                    <a:srgbClr val="000000"/>
                  </a:solidFill>
                </a:rPr>
                <a:t>Λέξη</a:t>
              </a:r>
              <a:r>
                <a:rPr lang="en-US" altLang="el-GR" sz="1500" dirty="0">
                  <a:solidFill>
                    <a:srgbClr val="000000"/>
                  </a:solidFill>
                </a:rPr>
                <a:t> 2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04" name="Rectangle 46">
              <a:extLst>
                <a:ext uri="{FF2B5EF4-FFF2-40B4-BE49-F238E27FC236}">
                  <a16:creationId xmlns:a16="http://schemas.microsoft.com/office/drawing/2014/main" id="{CFB5DF0D-198C-4E68-9FF7-F748A0974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3614738"/>
              <a:ext cx="403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5" name="Rectangle 47">
              <a:extLst>
                <a:ext uri="{FF2B5EF4-FFF2-40B4-BE49-F238E27FC236}">
                  <a16:creationId xmlns:a16="http://schemas.microsoft.com/office/drawing/2014/main" id="{90D9A56B-83FF-4845-9729-20608AA2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614738"/>
              <a:ext cx="285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N</a:t>
              </a:r>
              <a:r>
                <a:rPr lang="el-GR" altLang="el-GR" sz="1500" i="1">
                  <a:solidFill>
                    <a:srgbClr val="000000"/>
                  </a:solidFill>
                </a:rPr>
                <a:t>-2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6" name="Rectangle 48">
              <a:extLst>
                <a:ext uri="{FF2B5EF4-FFF2-40B4-BE49-F238E27FC236}">
                  <a16:creationId xmlns:a16="http://schemas.microsoft.com/office/drawing/2014/main" id="{4C4C6516-6C25-486C-AE44-9F0BC0867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425" y="3614738"/>
              <a:ext cx="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el-GR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07" name="Rectangle 49">
              <a:extLst>
                <a:ext uri="{FF2B5EF4-FFF2-40B4-BE49-F238E27FC236}">
                  <a16:creationId xmlns:a16="http://schemas.microsoft.com/office/drawing/2014/main" id="{E83EB7C5-C150-49D7-B67D-D4F78953F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3325" y="3973513"/>
              <a:ext cx="403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dirty="0">
                  <a:solidFill>
                    <a:srgbClr val="000000"/>
                  </a:solidFill>
                </a:rPr>
                <a:t>Λέξη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08" name="Rectangle 50">
              <a:extLst>
                <a:ext uri="{FF2B5EF4-FFF2-40B4-BE49-F238E27FC236}">
                  <a16:creationId xmlns:a16="http://schemas.microsoft.com/office/drawing/2014/main" id="{D9242652-3012-4DE2-BB26-F2715D9EA8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3973513"/>
              <a:ext cx="28854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 dirty="0">
                  <a:solidFill>
                    <a:srgbClr val="000000"/>
                  </a:solidFill>
                </a:rPr>
                <a:t>N</a:t>
              </a:r>
              <a:r>
                <a:rPr lang="el-GR" altLang="el-GR" sz="1500" i="1" dirty="0">
                  <a:solidFill>
                    <a:srgbClr val="000000"/>
                  </a:solidFill>
                </a:rPr>
                <a:t>-1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09" name="Rectangle 51">
              <a:extLst>
                <a:ext uri="{FF2B5EF4-FFF2-40B4-BE49-F238E27FC236}">
                  <a16:creationId xmlns:a16="http://schemas.microsoft.com/office/drawing/2014/main" id="{5B644FE8-B699-4B56-9BFF-AD5AD71BA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2514600"/>
              <a:ext cx="10683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/>
                <a:t>Κύτταρο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/>
                <a:t>Αποθήκευσης</a:t>
              </a:r>
              <a:endParaRPr lang="en-US" altLang="el-GR" sz="1500"/>
            </a:p>
          </p:txBody>
        </p:sp>
        <p:sp>
          <p:nvSpPr>
            <p:cNvPr id="19510" name="Rectangle 52">
              <a:extLst>
                <a:ext uri="{FF2B5EF4-FFF2-40B4-BE49-F238E27FC236}">
                  <a16:creationId xmlns:a16="http://schemas.microsoft.com/office/drawing/2014/main" id="{A61146C0-D8C3-47A1-AFB6-90806DB59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875" y="1295400"/>
              <a:ext cx="158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M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11" name="Rectangle 53">
              <a:extLst>
                <a:ext uri="{FF2B5EF4-FFF2-40B4-BE49-F238E27FC236}">
                  <a16:creationId xmlns:a16="http://schemas.microsoft.com/office/drawing/2014/main" id="{848A460D-434F-4CEC-93B5-1B5E9026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9088" y="1295400"/>
              <a:ext cx="527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 </a:t>
              </a:r>
              <a:r>
                <a:rPr lang="el-GR" altLang="el-GR" sz="1500">
                  <a:solidFill>
                    <a:srgbClr val="000000"/>
                  </a:solidFill>
                </a:rPr>
                <a:t>ψηφία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14" name="Rectangle 56">
              <a:extLst>
                <a:ext uri="{FF2B5EF4-FFF2-40B4-BE49-F238E27FC236}">
                  <a16:creationId xmlns:a16="http://schemas.microsoft.com/office/drawing/2014/main" id="{C814BF47-17CC-4F36-A5B6-86BD1C2A3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544" y="2924944"/>
              <a:ext cx="1587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i="1" dirty="0">
                  <a:solidFill>
                    <a:srgbClr val="000000"/>
                  </a:solidFill>
                </a:rPr>
                <a:t>N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15" name="Rectangle 57">
              <a:extLst>
                <a:ext uri="{FF2B5EF4-FFF2-40B4-BE49-F238E27FC236}">
                  <a16:creationId xmlns:a16="http://schemas.microsoft.com/office/drawing/2014/main" id="{F49E1C73-3198-461C-96CC-FC3B931F1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568" y="2889827"/>
              <a:ext cx="0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2000" dirty="0">
                  <a:solidFill>
                    <a:srgbClr val="000000"/>
                  </a:solidFill>
                </a:rPr>
                <a:t> words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16" name="Freeform 58">
              <a:extLst>
                <a:ext uri="{FF2B5EF4-FFF2-40B4-BE49-F238E27FC236}">
                  <a16:creationId xmlns:a16="http://schemas.microsoft.com/office/drawing/2014/main" id="{32993ED9-38B3-4F6A-AEE5-C469A16F5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59">
              <a:extLst>
                <a:ext uri="{FF2B5EF4-FFF2-40B4-BE49-F238E27FC236}">
                  <a16:creationId xmlns:a16="http://schemas.microsoft.com/office/drawing/2014/main" id="{24486953-F173-48B9-B078-212EF8A7AF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4288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Freeform 60">
              <a:extLst>
                <a:ext uri="{FF2B5EF4-FFF2-40B4-BE49-F238E27FC236}">
                  <a16:creationId xmlns:a16="http://schemas.microsoft.com/office/drawing/2014/main" id="{C3E503F9-CE36-4615-88A2-AA32AB73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263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61">
              <a:extLst>
                <a:ext uri="{FF2B5EF4-FFF2-40B4-BE49-F238E27FC236}">
                  <a16:creationId xmlns:a16="http://schemas.microsoft.com/office/drawing/2014/main" id="{EA84D399-74D0-44E5-A861-E5B8F6426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263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Freeform 62">
              <a:extLst>
                <a:ext uri="{FF2B5EF4-FFF2-40B4-BE49-F238E27FC236}">
                  <a16:creationId xmlns:a16="http://schemas.microsoft.com/office/drawing/2014/main" id="{C05FAAB2-06A5-4ED1-AB11-36CD323AB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000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63">
              <a:extLst>
                <a:ext uri="{FF2B5EF4-FFF2-40B4-BE49-F238E27FC236}">
                  <a16:creationId xmlns:a16="http://schemas.microsoft.com/office/drawing/2014/main" id="{5449B264-EC61-43A5-963C-EDA38510B2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0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Freeform 64">
              <a:extLst>
                <a:ext uri="{FF2B5EF4-FFF2-40B4-BE49-F238E27FC236}">
                  <a16:creationId xmlns:a16="http://schemas.microsoft.com/office/drawing/2014/main" id="{2C40D31A-F574-4A53-AC47-2A3FA0F86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975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65">
              <a:extLst>
                <a:ext uri="{FF2B5EF4-FFF2-40B4-BE49-F238E27FC236}">
                  <a16:creationId xmlns:a16="http://schemas.microsoft.com/office/drawing/2014/main" id="{097E2F61-5301-40CD-8BCA-D83C56F7B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1975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Freeform 66">
              <a:extLst>
                <a:ext uri="{FF2B5EF4-FFF2-40B4-BE49-F238E27FC236}">
                  <a16:creationId xmlns:a16="http://schemas.microsoft.com/office/drawing/2014/main" id="{E6A22AC0-C1B9-4CED-AFCB-0752B2292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2950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67">
              <a:extLst>
                <a:ext uri="{FF2B5EF4-FFF2-40B4-BE49-F238E27FC236}">
                  <a16:creationId xmlns:a16="http://schemas.microsoft.com/office/drawing/2014/main" id="{E8CB3B96-9CFC-4E97-B19B-AE57346477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2950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68">
              <a:extLst>
                <a:ext uri="{FF2B5EF4-FFF2-40B4-BE49-F238E27FC236}">
                  <a16:creationId xmlns:a16="http://schemas.microsoft.com/office/drawing/2014/main" id="{177D6DF0-9B49-403A-A4EE-9EA8A56D8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98838" y="2752725"/>
              <a:ext cx="268287" cy="2619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Freeform 69">
              <a:extLst>
                <a:ext uri="{FF2B5EF4-FFF2-40B4-BE49-F238E27FC236}">
                  <a16:creationId xmlns:a16="http://schemas.microsoft.com/office/drawing/2014/main" id="{E8AAC38C-F657-438B-8980-BC344607E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100" y="2968625"/>
              <a:ext cx="106363" cy="104775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0 w 18"/>
                <a:gd name="T9" fmla="*/ 2147483646 h 18"/>
                <a:gd name="T10" fmla="*/ 2147483646 w 18"/>
                <a:gd name="T11" fmla="*/ 2147483646 h 18"/>
                <a:gd name="T12" fmla="*/ 2147483646 w 18"/>
                <a:gd name="T13" fmla="*/ 0 h 18"/>
                <a:gd name="T14" fmla="*/ 2147483646 w 18"/>
                <a:gd name="T15" fmla="*/ 0 h 18"/>
                <a:gd name="T16" fmla="*/ 2147483646 w 18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8">
                  <a:moveTo>
                    <a:pt x="11" y="7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14"/>
                    <a:pt x="3" y="16"/>
                    <a:pt x="0" y="18"/>
                  </a:cubicBezTo>
                  <a:cubicBezTo>
                    <a:pt x="2" y="15"/>
                    <a:pt x="3" y="12"/>
                    <a:pt x="5" y="9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70">
              <a:extLst>
                <a:ext uri="{FF2B5EF4-FFF2-40B4-BE49-F238E27FC236}">
                  <a16:creationId xmlns:a16="http://schemas.microsoft.com/office/drawing/2014/main" id="{5376F1AC-4001-4232-B4FC-D536EEB0E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2076450"/>
              <a:ext cx="255587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Freeform 71">
              <a:extLst>
                <a:ext uri="{FF2B5EF4-FFF2-40B4-BE49-F238E27FC236}">
                  <a16:creationId xmlns:a16="http://schemas.microsoft.com/office/drawing/2014/main" id="{06A0C186-C1F3-40F2-85E6-37BF6A29B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2030413"/>
              <a:ext cx="169863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0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0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5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9" y="8"/>
                  </a:cubicBezTo>
                  <a:cubicBezTo>
                    <a:pt x="24" y="9"/>
                    <a:pt x="19" y="11"/>
                    <a:pt x="1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72">
              <a:extLst>
                <a:ext uri="{FF2B5EF4-FFF2-40B4-BE49-F238E27FC236}">
                  <a16:creationId xmlns:a16="http://schemas.microsoft.com/office/drawing/2014/main" id="{F52A85E5-D3D2-4642-969B-F93A04327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2414588"/>
              <a:ext cx="255587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Freeform 73">
              <a:extLst>
                <a:ext uri="{FF2B5EF4-FFF2-40B4-BE49-F238E27FC236}">
                  <a16:creationId xmlns:a16="http://schemas.microsoft.com/office/drawing/2014/main" id="{A60B5B44-44B1-4253-9696-B774C6AF6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2362200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74">
              <a:extLst>
                <a:ext uri="{FF2B5EF4-FFF2-40B4-BE49-F238E27FC236}">
                  <a16:creationId xmlns:a16="http://schemas.microsoft.com/office/drawing/2014/main" id="{ED029927-D043-4C5C-B4BA-60E03F5DF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2746375"/>
              <a:ext cx="255587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Freeform 75">
              <a:extLst>
                <a:ext uri="{FF2B5EF4-FFF2-40B4-BE49-F238E27FC236}">
                  <a16:creationId xmlns:a16="http://schemas.microsoft.com/office/drawing/2014/main" id="{C030D94E-0541-470A-8C51-0E669C612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2693988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76">
              <a:extLst>
                <a:ext uri="{FF2B5EF4-FFF2-40B4-BE49-F238E27FC236}">
                  <a16:creationId xmlns:a16="http://schemas.microsoft.com/office/drawing/2014/main" id="{5C574B25-C69E-4B3A-B4E5-9F70805640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3079750"/>
              <a:ext cx="255587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Freeform 77">
              <a:extLst>
                <a:ext uri="{FF2B5EF4-FFF2-40B4-BE49-F238E27FC236}">
                  <a16:creationId xmlns:a16="http://schemas.microsoft.com/office/drawing/2014/main" id="{A1F90FFF-22C8-4C04-917A-24A8A48C5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3027363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2147483646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78">
              <a:extLst>
                <a:ext uri="{FF2B5EF4-FFF2-40B4-BE49-F238E27FC236}">
                  <a16:creationId xmlns:a16="http://schemas.microsoft.com/office/drawing/2014/main" id="{3975D531-7C7E-4DEC-A1AC-7F3F02533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3417888"/>
              <a:ext cx="255587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Freeform 79">
              <a:extLst>
                <a:ext uri="{FF2B5EF4-FFF2-40B4-BE49-F238E27FC236}">
                  <a16:creationId xmlns:a16="http://schemas.microsoft.com/office/drawing/2014/main" id="{B7CA1EE2-8EA9-4206-B2F6-C78720DFE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3365500"/>
              <a:ext cx="169863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0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0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80">
              <a:extLst>
                <a:ext uri="{FF2B5EF4-FFF2-40B4-BE49-F238E27FC236}">
                  <a16:creationId xmlns:a16="http://schemas.microsoft.com/office/drawing/2014/main" id="{FB96E959-CF0D-4C48-BF00-D898869EF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3749675"/>
              <a:ext cx="255587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Freeform 81">
              <a:extLst>
                <a:ext uri="{FF2B5EF4-FFF2-40B4-BE49-F238E27FC236}">
                  <a16:creationId xmlns:a16="http://schemas.microsoft.com/office/drawing/2014/main" id="{7B0D96BB-8954-412F-AA0E-8F213F6E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3697288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82">
              <a:extLst>
                <a:ext uri="{FF2B5EF4-FFF2-40B4-BE49-F238E27FC236}">
                  <a16:creationId xmlns:a16="http://schemas.microsoft.com/office/drawing/2014/main" id="{57C85375-A914-4AB7-AE9D-087B1C84F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4081463"/>
              <a:ext cx="255587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Freeform 83">
              <a:extLst>
                <a:ext uri="{FF2B5EF4-FFF2-40B4-BE49-F238E27FC236}">
                  <a16:creationId xmlns:a16="http://schemas.microsoft.com/office/drawing/2014/main" id="{81914656-09D3-4CA5-9957-062AA641B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450" y="4029075"/>
              <a:ext cx="169863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2147483646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Rectangle 84">
              <a:extLst>
                <a:ext uri="{FF2B5EF4-FFF2-40B4-BE49-F238E27FC236}">
                  <a16:creationId xmlns:a16="http://schemas.microsoft.com/office/drawing/2014/main" id="{7DAF8A4C-527D-43BB-AC58-D42EEFB358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18065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3" name="Rectangle 85">
              <a:extLst>
                <a:ext uri="{FF2B5EF4-FFF2-40B4-BE49-F238E27FC236}">
                  <a16:creationId xmlns:a16="http://schemas.microsoft.com/office/drawing/2014/main" id="{039056F4-E98E-4D69-A133-40BF2A3666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1901825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4" name="Rectangle 86">
              <a:extLst>
                <a:ext uri="{FF2B5EF4-FFF2-40B4-BE49-F238E27FC236}">
                  <a16:creationId xmlns:a16="http://schemas.microsoft.com/office/drawing/2014/main" id="{2104BD13-5EEA-4393-AFFC-A53CF366B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21431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5" name="Rectangle 87">
              <a:extLst>
                <a:ext uri="{FF2B5EF4-FFF2-40B4-BE49-F238E27FC236}">
                  <a16:creationId xmlns:a16="http://schemas.microsoft.com/office/drawing/2014/main" id="{17712D0B-B27E-496E-9AFA-EC319AE48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2235200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6" name="Rectangle 88">
              <a:extLst>
                <a:ext uri="{FF2B5EF4-FFF2-40B4-BE49-F238E27FC236}">
                  <a16:creationId xmlns:a16="http://schemas.microsoft.com/office/drawing/2014/main" id="{7DA3D8A4-E184-41C9-9465-B30BE2B3AE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275" y="247650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7" name="Rectangle 89">
              <a:extLst>
                <a:ext uri="{FF2B5EF4-FFF2-40B4-BE49-F238E27FC236}">
                  <a16:creationId xmlns:a16="http://schemas.microsoft.com/office/drawing/2014/main" id="{1D70CC4F-06EA-4D6C-ADFE-93013B774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2463" y="2571750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8" name="Rectangle 90">
              <a:extLst>
                <a:ext uri="{FF2B5EF4-FFF2-40B4-BE49-F238E27FC236}">
                  <a16:creationId xmlns:a16="http://schemas.microsoft.com/office/drawing/2014/main" id="{BBA5B348-F126-4848-8E44-517CAAB6C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347662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49" name="Rectangle 91">
              <a:extLst>
                <a:ext uri="{FF2B5EF4-FFF2-40B4-BE49-F238E27FC236}">
                  <a16:creationId xmlns:a16="http://schemas.microsoft.com/office/drawing/2014/main" id="{6C6AD4F4-5E69-4F09-B883-0F0E85DEF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263" y="3571875"/>
              <a:ext cx="2095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 i="1">
                  <a:solidFill>
                    <a:srgbClr val="000000"/>
                  </a:solidFill>
                </a:rPr>
                <a:t>N</a:t>
              </a:r>
              <a:r>
                <a:rPr lang="el-GR" altLang="el-GR" sz="1100" i="1">
                  <a:solidFill>
                    <a:srgbClr val="000000"/>
                  </a:solidFill>
                </a:rPr>
                <a:t>-2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60" name="Rectangle 102">
              <a:extLst>
                <a:ext uri="{FF2B5EF4-FFF2-40B4-BE49-F238E27FC236}">
                  <a16:creationId xmlns:a16="http://schemas.microsoft.com/office/drawing/2014/main" id="{1D16AF9A-E9D6-4F09-915C-ABCFC4A9D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075" y="3813175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61" name="Rectangle 103">
              <a:extLst>
                <a:ext uri="{FF2B5EF4-FFF2-40B4-BE49-F238E27FC236}">
                  <a16:creationId xmlns:a16="http://schemas.microsoft.com/office/drawing/2014/main" id="{E54A9BF9-BAAE-4818-9AA5-0366194EC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6263" y="3905250"/>
              <a:ext cx="2095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 i="1">
                  <a:solidFill>
                    <a:srgbClr val="000000"/>
                  </a:solidFill>
                </a:rPr>
                <a:t>N</a:t>
              </a:r>
              <a:r>
                <a:rPr lang="el-GR" altLang="el-GR" sz="1100" i="1">
                  <a:solidFill>
                    <a:srgbClr val="000000"/>
                  </a:solidFill>
                </a:rPr>
                <a:t>-1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17" name="Rectangle 159">
              <a:extLst>
                <a:ext uri="{FF2B5EF4-FFF2-40B4-BE49-F238E27FC236}">
                  <a16:creationId xmlns:a16="http://schemas.microsoft.com/office/drawing/2014/main" id="{55E3F75B-A243-4093-837D-6E38F8280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0138" y="4862513"/>
              <a:ext cx="1263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Είσοδος-Έξοδος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18" name="Rectangle 160">
              <a:extLst>
                <a:ext uri="{FF2B5EF4-FFF2-40B4-BE49-F238E27FC236}">
                  <a16:creationId xmlns:a16="http://schemas.microsoft.com/office/drawing/2014/main" id="{75466C9B-5545-485A-8964-CC155DBB8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5072063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(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19" name="Rectangle 161">
              <a:extLst>
                <a:ext uri="{FF2B5EF4-FFF2-40B4-BE49-F238E27FC236}">
                  <a16:creationId xmlns:a16="http://schemas.microsoft.com/office/drawing/2014/main" id="{1C2CED4A-F295-4645-8884-7E796D3D18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3825" y="5072063"/>
              <a:ext cx="158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M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20" name="Rectangle 162">
              <a:extLst>
                <a:ext uri="{FF2B5EF4-FFF2-40B4-BE49-F238E27FC236}">
                  <a16:creationId xmlns:a16="http://schemas.microsoft.com/office/drawing/2014/main" id="{2BE254E4-9BCF-47A0-A61A-5B5CF1365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5072063"/>
              <a:ext cx="590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 </a:t>
              </a:r>
              <a:r>
                <a:rPr lang="el-GR" altLang="el-GR" sz="1500">
                  <a:solidFill>
                    <a:srgbClr val="000000"/>
                  </a:solidFill>
                </a:rPr>
                <a:t>ψηφία)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21" name="Line 163">
              <a:extLst>
                <a:ext uri="{FF2B5EF4-FFF2-40B4-BE49-F238E27FC236}">
                  <a16:creationId xmlns:a16="http://schemas.microsoft.com/office/drawing/2014/main" id="{97212F57-44F8-46B4-9211-8B59EE75C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1000" y="4454525"/>
              <a:ext cx="1588" cy="292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164">
              <a:extLst>
                <a:ext uri="{FF2B5EF4-FFF2-40B4-BE49-F238E27FC236}">
                  <a16:creationId xmlns:a16="http://schemas.microsoft.com/office/drawing/2014/main" id="{D37CF34A-72FE-4FD4-9106-91DBEC71C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4699000"/>
              <a:ext cx="104775" cy="176213"/>
            </a:xfrm>
            <a:custGeom>
              <a:avLst/>
              <a:gdLst>
                <a:gd name="T0" fmla="*/ 2147483646 w 18"/>
                <a:gd name="T1" fmla="*/ 2147483646 h 30"/>
                <a:gd name="T2" fmla="*/ 2147483646 w 18"/>
                <a:gd name="T3" fmla="*/ 0 h 30"/>
                <a:gd name="T4" fmla="*/ 2147483646 w 18"/>
                <a:gd name="T5" fmla="*/ 2147483646 h 30"/>
                <a:gd name="T6" fmla="*/ 2147483646 w 18"/>
                <a:gd name="T7" fmla="*/ 2147483646 h 30"/>
                <a:gd name="T8" fmla="*/ 2147483646 w 18"/>
                <a:gd name="T9" fmla="*/ 2147483646 h 30"/>
                <a:gd name="T10" fmla="*/ 2147483646 w 18"/>
                <a:gd name="T11" fmla="*/ 2147483646 h 30"/>
                <a:gd name="T12" fmla="*/ 0 w 18"/>
                <a:gd name="T13" fmla="*/ 2147483646 h 30"/>
                <a:gd name="T14" fmla="*/ 0 w 18"/>
                <a:gd name="T15" fmla="*/ 0 h 30"/>
                <a:gd name="T16" fmla="*/ 2147483646 w 18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5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165">
              <a:extLst>
                <a:ext uri="{FF2B5EF4-FFF2-40B4-BE49-F238E27FC236}">
                  <a16:creationId xmlns:a16="http://schemas.microsoft.com/office/drawing/2014/main" id="{521B4F80-6508-4431-BA50-775661653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4332288"/>
              <a:ext cx="104775" cy="169862"/>
            </a:xfrm>
            <a:custGeom>
              <a:avLst/>
              <a:gdLst>
                <a:gd name="T0" fmla="*/ 2147483646 w 18"/>
                <a:gd name="T1" fmla="*/ 2147483646 h 29"/>
                <a:gd name="T2" fmla="*/ 0 w 18"/>
                <a:gd name="T3" fmla="*/ 2147483646 h 29"/>
                <a:gd name="T4" fmla="*/ 0 w 18"/>
                <a:gd name="T5" fmla="*/ 2147483646 h 29"/>
                <a:gd name="T6" fmla="*/ 2147483646 w 18"/>
                <a:gd name="T7" fmla="*/ 2147483646 h 29"/>
                <a:gd name="T8" fmla="*/ 2147483646 w 18"/>
                <a:gd name="T9" fmla="*/ 0 h 29"/>
                <a:gd name="T10" fmla="*/ 2147483646 w 18"/>
                <a:gd name="T11" fmla="*/ 2147483646 h 29"/>
                <a:gd name="T12" fmla="*/ 2147483646 w 18"/>
                <a:gd name="T13" fmla="*/ 2147483646 h 29"/>
                <a:gd name="T14" fmla="*/ 2147483646 w 18"/>
                <a:gd name="T15" fmla="*/ 2147483646 h 29"/>
                <a:gd name="T16" fmla="*/ 2147483646 w 18"/>
                <a:gd name="T17" fmla="*/ 214748364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9">
                  <a:moveTo>
                    <a:pt x="9" y="23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9"/>
                    <a:pt x="8" y="5"/>
                    <a:pt x="9" y="0"/>
                  </a:cubicBezTo>
                  <a:cubicBezTo>
                    <a:pt x="10" y="5"/>
                    <a:pt x="11" y="9"/>
                    <a:pt x="12" y="1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7" y="29"/>
                    <a:pt x="17" y="29"/>
                    <a:pt x="17" y="29"/>
                  </a:cubicBez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Rectangle 166">
              <a:extLst>
                <a:ext uri="{FF2B5EF4-FFF2-40B4-BE49-F238E27FC236}">
                  <a16:creationId xmlns:a16="http://schemas.microsoft.com/office/drawing/2014/main" id="{298475F5-4558-49D2-8CF8-D4E208172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125" y="5486400"/>
              <a:ext cx="3468688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1526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b="1" dirty="0"/>
                <a:t>Διαισθητική αρχιτεκτονική μνήμης </a:t>
              </a:r>
              <a:r>
                <a:rPr lang="en-US" altLang="el-GR" sz="1500" b="1" dirty="0"/>
                <a:t>N x M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b="1" dirty="0">
                  <a:solidFill>
                    <a:srgbClr val="A50021"/>
                  </a:solidFill>
                </a:rPr>
                <a:t>Πολλά σήματα επιλογής</a:t>
              </a:r>
              <a:r>
                <a:rPr lang="en-US" altLang="el-GR" sz="1500" b="1" dirty="0">
                  <a:solidFill>
                    <a:srgbClr val="A50021"/>
                  </a:solidFill>
                </a:rPr>
                <a:t>: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b="1" dirty="0">
                  <a:solidFill>
                    <a:srgbClr val="A50021"/>
                  </a:solidFill>
                </a:rPr>
                <a:t>N </a:t>
              </a:r>
              <a:r>
                <a:rPr lang="el-GR" altLang="el-GR" sz="1500" b="1" dirty="0">
                  <a:solidFill>
                    <a:srgbClr val="A50021"/>
                  </a:solidFill>
                </a:rPr>
                <a:t>λέξεις</a:t>
              </a:r>
              <a:r>
                <a:rPr lang="en-US" altLang="el-GR" sz="1500" b="1" dirty="0">
                  <a:solidFill>
                    <a:srgbClr val="A50021"/>
                  </a:solidFill>
                </a:rPr>
                <a:t> = N </a:t>
              </a:r>
              <a:r>
                <a:rPr lang="el-GR" altLang="el-GR" sz="1500" b="1" dirty="0">
                  <a:solidFill>
                    <a:srgbClr val="A50021"/>
                  </a:solidFill>
                </a:rPr>
                <a:t>σήματα επιλογής</a:t>
              </a:r>
              <a:r>
                <a:rPr lang="en-GB" altLang="el-GR" sz="1500" b="1" dirty="0">
                  <a:solidFill>
                    <a:srgbClr val="A50021"/>
                  </a:solidFill>
                </a:rPr>
                <a:t>, </a:t>
              </a:r>
              <a:r>
                <a:rPr lang="el-GR" altLang="el-GR" sz="1500" b="1" dirty="0">
                  <a:solidFill>
                    <a:srgbClr val="A50021"/>
                  </a:solidFill>
                </a:rPr>
                <a:t>διεύθυνσης</a:t>
              </a:r>
              <a:endParaRPr lang="en-US" altLang="el-GR" sz="2400" b="1" i="1" dirty="0">
                <a:solidFill>
                  <a:srgbClr val="A50021"/>
                </a:solidFill>
              </a:endParaRPr>
            </a:p>
          </p:txBody>
        </p:sp>
        <p:sp>
          <p:nvSpPr>
            <p:cNvPr id="19629" name="Freeform 171">
              <a:extLst>
                <a:ext uri="{FF2B5EF4-FFF2-40B4-BE49-F238E27FC236}">
                  <a16:creationId xmlns:a16="http://schemas.microsoft.com/office/drawing/2014/main" id="{0355CC34-E886-410C-8C27-766C0C607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313" y="1539875"/>
              <a:ext cx="1095375" cy="222250"/>
            </a:xfrm>
            <a:custGeom>
              <a:avLst/>
              <a:gdLst>
                <a:gd name="T0" fmla="*/ 2147483646 w 188"/>
                <a:gd name="T1" fmla="*/ 2147483646 h 38"/>
                <a:gd name="T2" fmla="*/ 2147483646 w 188"/>
                <a:gd name="T3" fmla="*/ 2147483646 h 38"/>
                <a:gd name="T4" fmla="*/ 2147483646 w 188"/>
                <a:gd name="T5" fmla="*/ 2147483646 h 38"/>
                <a:gd name="T6" fmla="*/ 2147483646 w 188"/>
                <a:gd name="T7" fmla="*/ 0 h 38"/>
                <a:gd name="T8" fmla="*/ 2147483646 w 188"/>
                <a:gd name="T9" fmla="*/ 0 h 38"/>
                <a:gd name="T10" fmla="*/ 2147483646 w 188"/>
                <a:gd name="T11" fmla="*/ 2147483646 h 38"/>
                <a:gd name="T12" fmla="*/ 2147483646 w 188"/>
                <a:gd name="T13" fmla="*/ 2147483646 h 38"/>
                <a:gd name="T14" fmla="*/ 0 w 188"/>
                <a:gd name="T15" fmla="*/ 214748364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" h="38">
                  <a:moveTo>
                    <a:pt x="188" y="38"/>
                  </a:moveTo>
                  <a:cubicBezTo>
                    <a:pt x="184" y="26"/>
                    <a:pt x="174" y="21"/>
                    <a:pt x="155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13" y="21"/>
                    <a:pt x="102" y="18"/>
                    <a:pt x="98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2" y="18"/>
                    <a:pt x="82" y="21"/>
                    <a:pt x="63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14" y="21"/>
                    <a:pt x="4" y="26"/>
                    <a:pt x="0" y="38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0" name="Freeform 172">
              <a:extLst>
                <a:ext uri="{FF2B5EF4-FFF2-40B4-BE49-F238E27FC236}">
                  <a16:creationId xmlns:a16="http://schemas.microsoft.com/office/drawing/2014/main" id="{35F89A92-351C-4065-A68F-A5BD00DE5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1925638"/>
              <a:ext cx="227013" cy="2295525"/>
            </a:xfrm>
            <a:custGeom>
              <a:avLst/>
              <a:gdLst>
                <a:gd name="T0" fmla="*/ 2147483646 w 39"/>
                <a:gd name="T1" fmla="*/ 0 h 394"/>
                <a:gd name="T2" fmla="*/ 2147483646 w 39"/>
                <a:gd name="T3" fmla="*/ 2147483646 h 394"/>
                <a:gd name="T4" fmla="*/ 2147483646 w 39"/>
                <a:gd name="T5" fmla="*/ 2147483646 h 394"/>
                <a:gd name="T6" fmla="*/ 0 w 39"/>
                <a:gd name="T7" fmla="*/ 2147483646 h 394"/>
                <a:gd name="T8" fmla="*/ 0 w 39"/>
                <a:gd name="T9" fmla="*/ 2147483646 h 394"/>
                <a:gd name="T10" fmla="*/ 2147483646 w 39"/>
                <a:gd name="T11" fmla="*/ 2147483646 h 394"/>
                <a:gd name="T12" fmla="*/ 2147483646 w 39"/>
                <a:gd name="T13" fmla="*/ 2147483646 h 394"/>
                <a:gd name="T14" fmla="*/ 2147483646 w 39"/>
                <a:gd name="T15" fmla="*/ 2147483646 h 3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" h="394">
                  <a:moveTo>
                    <a:pt x="39" y="0"/>
                  </a:moveTo>
                  <a:cubicBezTo>
                    <a:pt x="26" y="3"/>
                    <a:pt x="22" y="14"/>
                    <a:pt x="22" y="32"/>
                  </a:cubicBezTo>
                  <a:cubicBezTo>
                    <a:pt x="22" y="162"/>
                    <a:pt x="22" y="162"/>
                    <a:pt x="22" y="162"/>
                  </a:cubicBezTo>
                  <a:cubicBezTo>
                    <a:pt x="22" y="181"/>
                    <a:pt x="19" y="192"/>
                    <a:pt x="0" y="196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19" y="202"/>
                    <a:pt x="22" y="212"/>
                    <a:pt x="22" y="231"/>
                  </a:cubicBezTo>
                  <a:cubicBezTo>
                    <a:pt x="22" y="361"/>
                    <a:pt x="22" y="361"/>
                    <a:pt x="22" y="361"/>
                  </a:cubicBezTo>
                  <a:cubicBezTo>
                    <a:pt x="22" y="380"/>
                    <a:pt x="26" y="390"/>
                    <a:pt x="39" y="394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3F7FFB0-7199-5993-17CE-7B8B7BC6B971}"/>
              </a:ext>
            </a:extLst>
          </p:cNvPr>
          <p:cNvGrpSpPr/>
          <p:nvPr/>
        </p:nvGrpSpPr>
        <p:grpSpPr>
          <a:xfrm>
            <a:off x="4749800" y="1295400"/>
            <a:ext cx="4270375" cy="4933950"/>
            <a:chOff x="4749800" y="1295400"/>
            <a:chExt cx="4270375" cy="4933950"/>
          </a:xfrm>
        </p:grpSpPr>
        <p:sp>
          <p:nvSpPr>
            <p:cNvPr id="19461" name="Rectangle 3">
              <a:extLst>
                <a:ext uri="{FF2B5EF4-FFF2-40B4-BE49-F238E27FC236}">
                  <a16:creationId xmlns:a16="http://schemas.microsoft.com/office/drawing/2014/main" id="{C3B37D74-BD89-4628-8B63-1376B3848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217328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2" name="Rectangle 4">
              <a:extLst>
                <a:ext uri="{FF2B5EF4-FFF2-40B4-BE49-F238E27FC236}">
                  <a16:creationId xmlns:a16="http://schemas.microsoft.com/office/drawing/2014/main" id="{242390C1-250D-4E83-B733-FE2496EADC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217328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3" name="Rectangle 5">
              <a:extLst>
                <a:ext uri="{FF2B5EF4-FFF2-40B4-BE49-F238E27FC236}">
                  <a16:creationId xmlns:a16="http://schemas.microsoft.com/office/drawing/2014/main" id="{590CD78C-101E-44CE-9D4F-7A0432A6E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2481263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4" name="Rectangle 6">
              <a:extLst>
                <a:ext uri="{FF2B5EF4-FFF2-40B4-BE49-F238E27FC236}">
                  <a16:creationId xmlns:a16="http://schemas.microsoft.com/office/drawing/2014/main" id="{00F7BE58-C4F4-476A-885D-35D4FE1A2E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2481263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5" name="Rectangle 7">
              <a:extLst>
                <a:ext uri="{FF2B5EF4-FFF2-40B4-BE49-F238E27FC236}">
                  <a16:creationId xmlns:a16="http://schemas.microsoft.com/office/drawing/2014/main" id="{EE90C558-5482-49FD-8B30-8B65E6078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2800350"/>
              <a:ext cx="1587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6" name="Rectangle 8">
              <a:extLst>
                <a:ext uri="{FF2B5EF4-FFF2-40B4-BE49-F238E27FC236}">
                  <a16:creationId xmlns:a16="http://schemas.microsoft.com/office/drawing/2014/main" id="{43768036-008A-409E-B3D6-E1CE10865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2800350"/>
              <a:ext cx="1587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7" name="Rectangle 9">
              <a:extLst>
                <a:ext uri="{FF2B5EF4-FFF2-40B4-BE49-F238E27FC236}">
                  <a16:creationId xmlns:a16="http://schemas.microsoft.com/office/drawing/2014/main" id="{FC9B35E7-7594-4B5C-94F9-0A5D2985B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311943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8" name="Rectangle 10">
              <a:extLst>
                <a:ext uri="{FF2B5EF4-FFF2-40B4-BE49-F238E27FC236}">
                  <a16:creationId xmlns:a16="http://schemas.microsoft.com/office/drawing/2014/main" id="{C5418EE4-0690-488A-A311-F12EDDCD7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11943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69" name="Rectangle 11">
              <a:extLst>
                <a:ext uri="{FF2B5EF4-FFF2-40B4-BE49-F238E27FC236}">
                  <a16:creationId xmlns:a16="http://schemas.microsoft.com/office/drawing/2014/main" id="{79318F1E-FC11-40C5-BA3D-CDA0DA8A4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3438525"/>
              <a:ext cx="1587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0" name="Rectangle 12">
              <a:extLst>
                <a:ext uri="{FF2B5EF4-FFF2-40B4-BE49-F238E27FC236}">
                  <a16:creationId xmlns:a16="http://schemas.microsoft.com/office/drawing/2014/main" id="{FB9E8159-3A62-44A3-95AD-5FA3888DF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438525"/>
              <a:ext cx="1587" cy="11113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1" name="Rectangle 13">
              <a:extLst>
                <a:ext uri="{FF2B5EF4-FFF2-40B4-BE49-F238E27FC236}">
                  <a16:creationId xmlns:a16="http://schemas.microsoft.com/office/drawing/2014/main" id="{7E1AEF08-D3D2-409D-AFC9-BE9600C58D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374491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2" name="Rectangle 14">
              <a:extLst>
                <a:ext uri="{FF2B5EF4-FFF2-40B4-BE49-F238E27FC236}">
                  <a16:creationId xmlns:a16="http://schemas.microsoft.com/office/drawing/2014/main" id="{07442A66-B3BA-4A3E-AF64-2DFCE74EB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374491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3" name="Rectangle 15">
              <a:extLst>
                <a:ext uri="{FF2B5EF4-FFF2-40B4-BE49-F238E27FC236}">
                  <a16:creationId xmlns:a16="http://schemas.microsoft.com/office/drawing/2014/main" id="{18497055-993A-4777-A33F-2CD71BE9A4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3588" y="4064000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4" name="Rectangle 16">
              <a:extLst>
                <a:ext uri="{FF2B5EF4-FFF2-40B4-BE49-F238E27FC236}">
                  <a16:creationId xmlns:a16="http://schemas.microsoft.com/office/drawing/2014/main" id="{C2B97977-BEB6-48C7-9B0C-5EEFB1E5A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1238" y="4064000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5" name="Rectangle 17">
              <a:extLst>
                <a:ext uri="{FF2B5EF4-FFF2-40B4-BE49-F238E27FC236}">
                  <a16:creationId xmlns:a16="http://schemas.microsoft.com/office/drawing/2014/main" id="{8D309A52-FD7C-4027-980F-4B524D34B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1782763"/>
              <a:ext cx="1588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6" name="Rectangle 18">
              <a:extLst>
                <a:ext uri="{FF2B5EF4-FFF2-40B4-BE49-F238E27FC236}">
                  <a16:creationId xmlns:a16="http://schemas.microsoft.com/office/drawing/2014/main" id="{73D08208-0456-44B1-9D7E-D8E30135F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6125" y="1782763"/>
              <a:ext cx="1588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7" name="Rectangle 19">
              <a:extLst>
                <a:ext uri="{FF2B5EF4-FFF2-40B4-BE49-F238E27FC236}">
                  <a16:creationId xmlns:a16="http://schemas.microsoft.com/office/drawing/2014/main" id="{0CDE88EB-AAA6-4BA7-B96B-5F72AF83D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1050" y="1819275"/>
              <a:ext cx="12700" cy="15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8" name="Rectangle 20">
              <a:extLst>
                <a:ext uri="{FF2B5EF4-FFF2-40B4-BE49-F238E27FC236}">
                  <a16:creationId xmlns:a16="http://schemas.microsoft.com/office/drawing/2014/main" id="{1FA83D35-C6F9-42F2-ABE0-00DA54152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600" y="1782763"/>
              <a:ext cx="1588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79" name="Rectangle 21">
              <a:extLst>
                <a:ext uri="{FF2B5EF4-FFF2-40B4-BE49-F238E27FC236}">
                  <a16:creationId xmlns:a16="http://schemas.microsoft.com/office/drawing/2014/main" id="{3EA9DA84-4060-4A29-A80C-F979F7A64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178276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0" name="Rectangle 22">
              <a:extLst>
                <a:ext uri="{FF2B5EF4-FFF2-40B4-BE49-F238E27FC236}">
                  <a16:creationId xmlns:a16="http://schemas.microsoft.com/office/drawing/2014/main" id="{6AFFE780-7532-4C73-B13D-1FD896EA5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975" y="1819275"/>
              <a:ext cx="12700" cy="1588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1" name="Rectangle 23">
              <a:extLst>
                <a:ext uri="{FF2B5EF4-FFF2-40B4-BE49-F238E27FC236}">
                  <a16:creationId xmlns:a16="http://schemas.microsoft.com/office/drawing/2014/main" id="{BEC086E4-4EAA-45CF-A3A8-057A4E17F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7600" y="1782763"/>
              <a:ext cx="1588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2" name="Rectangle 24">
              <a:extLst>
                <a:ext uri="{FF2B5EF4-FFF2-40B4-BE49-F238E27FC236}">
                  <a16:creationId xmlns:a16="http://schemas.microsoft.com/office/drawing/2014/main" id="{B082ACA6-5C33-4F0E-A2B3-72D07844E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438" y="2681288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3" name="Rectangle 25">
              <a:extLst>
                <a:ext uri="{FF2B5EF4-FFF2-40B4-BE49-F238E27FC236}">
                  <a16:creationId xmlns:a16="http://schemas.microsoft.com/office/drawing/2014/main" id="{B7BEED6B-F6F3-43A4-9520-16A22C55D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2681288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4" name="Rectangle 26">
              <a:extLst>
                <a:ext uri="{FF2B5EF4-FFF2-40B4-BE49-F238E27FC236}">
                  <a16:creationId xmlns:a16="http://schemas.microsoft.com/office/drawing/2014/main" id="{BC48351A-347E-49E4-B924-7163A391C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438" y="3000375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5" name="Rectangle 27">
              <a:extLst>
                <a:ext uri="{FF2B5EF4-FFF2-40B4-BE49-F238E27FC236}">
                  <a16:creationId xmlns:a16="http://schemas.microsoft.com/office/drawing/2014/main" id="{D9C2B57D-27F5-41A2-A111-48DD7C967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3000375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6" name="Rectangle 28">
              <a:extLst>
                <a:ext uri="{FF2B5EF4-FFF2-40B4-BE49-F238E27FC236}">
                  <a16:creationId xmlns:a16="http://schemas.microsoft.com/office/drawing/2014/main" id="{5B5DAE5A-D3C1-44E4-A6E3-48DA843F3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438" y="331946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7" name="Rectangle 29">
              <a:extLst>
                <a:ext uri="{FF2B5EF4-FFF2-40B4-BE49-F238E27FC236}">
                  <a16:creationId xmlns:a16="http://schemas.microsoft.com/office/drawing/2014/main" id="{77199C19-6ABD-4E14-8CDA-C60B574992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3319463"/>
              <a:ext cx="1587" cy="127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8" name="Rectangle 30">
              <a:extLst>
                <a:ext uri="{FF2B5EF4-FFF2-40B4-BE49-F238E27FC236}">
                  <a16:creationId xmlns:a16="http://schemas.microsoft.com/office/drawing/2014/main" id="{3143689F-7201-40E7-81E7-0305413C4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438" y="362743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489" name="Rectangle 31">
              <a:extLst>
                <a:ext uri="{FF2B5EF4-FFF2-40B4-BE49-F238E27FC236}">
                  <a16:creationId xmlns:a16="http://schemas.microsoft.com/office/drawing/2014/main" id="{0A77CDC8-8B46-4B45-BE46-571AFD8C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5088" y="3627438"/>
              <a:ext cx="1587" cy="11112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512" name="Rectangle 54">
              <a:extLst>
                <a:ext uri="{FF2B5EF4-FFF2-40B4-BE49-F238E27FC236}">
                  <a16:creationId xmlns:a16="http://schemas.microsoft.com/office/drawing/2014/main" id="{0D6081E8-C9BC-4D26-A6A2-83A49AD2E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4038" y="1295400"/>
              <a:ext cx="158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M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13" name="Rectangle 55">
              <a:extLst>
                <a:ext uri="{FF2B5EF4-FFF2-40B4-BE49-F238E27FC236}">
                  <a16:creationId xmlns:a16="http://schemas.microsoft.com/office/drawing/2014/main" id="{B0765F41-CC3F-45C8-A90F-7C8321C8D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250" y="1295400"/>
              <a:ext cx="5270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 </a:t>
              </a:r>
              <a:r>
                <a:rPr lang="el-GR" altLang="el-GR" sz="1500">
                  <a:solidFill>
                    <a:srgbClr val="000000"/>
                  </a:solidFill>
                </a:rPr>
                <a:t>ψηφία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0" name="Rectangle 92">
              <a:extLst>
                <a:ext uri="{FF2B5EF4-FFF2-40B4-BE49-F238E27FC236}">
                  <a16:creationId xmlns:a16="http://schemas.microsoft.com/office/drawing/2014/main" id="{94041235-C8D8-4E31-A89F-5677B1DB9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2308225"/>
              <a:ext cx="115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A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1" name="Rectangle 93">
              <a:extLst>
                <a:ext uri="{FF2B5EF4-FFF2-40B4-BE49-F238E27FC236}">
                  <a16:creationId xmlns:a16="http://schemas.microsoft.com/office/drawing/2014/main" id="{6A68C875-4C3B-49A8-9C2D-98CD6660A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403475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2" name="Rectangle 94">
              <a:extLst>
                <a:ext uri="{FF2B5EF4-FFF2-40B4-BE49-F238E27FC236}">
                  <a16:creationId xmlns:a16="http://schemas.microsoft.com/office/drawing/2014/main" id="{0E481143-C3A8-4A6F-BE38-EEA33C565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2643188"/>
              <a:ext cx="115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A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3" name="Rectangle 95">
              <a:extLst>
                <a:ext uri="{FF2B5EF4-FFF2-40B4-BE49-F238E27FC236}">
                  <a16:creationId xmlns:a16="http://schemas.microsoft.com/office/drawing/2014/main" id="{0FF35065-9B43-4EE8-A161-E65CBA8DD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735263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4" name="Rectangle 96">
              <a:extLst>
                <a:ext uri="{FF2B5EF4-FFF2-40B4-BE49-F238E27FC236}">
                  <a16:creationId xmlns:a16="http://schemas.microsoft.com/office/drawing/2014/main" id="{677474A8-C0E2-4CEB-92AF-E6B8B6288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2513" y="3335338"/>
              <a:ext cx="115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A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5" name="Rectangle 97">
              <a:extLst>
                <a:ext uri="{FF2B5EF4-FFF2-40B4-BE49-F238E27FC236}">
                  <a16:creationId xmlns:a16="http://schemas.microsoft.com/office/drawing/2014/main" id="{0824DA78-9B74-4700-92B8-A7B0FC6E5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3430588"/>
              <a:ext cx="2095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 i="1">
                  <a:solidFill>
                    <a:srgbClr val="000000"/>
                  </a:solidFill>
                </a:rPr>
                <a:t>K</a:t>
              </a:r>
              <a:r>
                <a:rPr lang="el-GR" altLang="el-GR" sz="1100" i="1">
                  <a:solidFill>
                    <a:srgbClr val="000000"/>
                  </a:solidFill>
                </a:rPr>
                <a:t>-1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6" name="Rectangle 98">
              <a:extLst>
                <a:ext uri="{FF2B5EF4-FFF2-40B4-BE49-F238E27FC236}">
                  <a16:creationId xmlns:a16="http://schemas.microsoft.com/office/drawing/2014/main" id="{4EDC2FD5-32F5-4F1F-B1A1-D9C6CA65C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800" y="4251325"/>
              <a:ext cx="2555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K</a:t>
              </a:r>
              <a:r>
                <a:rPr lang="el-GR" altLang="el-GR" sz="1500" i="1">
                  <a:solidFill>
                    <a:srgbClr val="000000"/>
                  </a:solidFill>
                </a:rPr>
                <a:t>=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7" name="Rectangle 99">
              <a:extLst>
                <a:ext uri="{FF2B5EF4-FFF2-40B4-BE49-F238E27FC236}">
                  <a16:creationId xmlns:a16="http://schemas.microsoft.com/office/drawing/2014/main" id="{987A4DFF-234B-4263-9263-8C0CCE081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113" y="4251325"/>
              <a:ext cx="242887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log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8" name="Rectangle 100">
              <a:extLst>
                <a:ext uri="{FF2B5EF4-FFF2-40B4-BE49-F238E27FC236}">
                  <a16:creationId xmlns:a16="http://schemas.microsoft.com/office/drawing/2014/main" id="{B4B1DFA2-1F44-46D8-85E6-D4FC76ADF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763" y="4346575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59" name="Rectangle 101">
              <a:extLst>
                <a:ext uri="{FF2B5EF4-FFF2-40B4-BE49-F238E27FC236}">
                  <a16:creationId xmlns:a16="http://schemas.microsoft.com/office/drawing/2014/main" id="{E46F5350-2F01-4CC5-9B0D-3AD0FC4E4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8613" y="4251325"/>
              <a:ext cx="1270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N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62" name="Rectangle 104">
              <a:extLst>
                <a:ext uri="{FF2B5EF4-FFF2-40B4-BE49-F238E27FC236}">
                  <a16:creationId xmlns:a16="http://schemas.microsoft.com/office/drawing/2014/main" id="{119DD2B8-6F68-44E2-8B14-0DF720C212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525" y="2916238"/>
              <a:ext cx="180975" cy="331787"/>
            </a:xfrm>
            <a:prstGeom prst="rect">
              <a:avLst/>
            </a:prstGeom>
            <a:solidFill>
              <a:srgbClr val="3152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None/>
              </a:pPr>
              <a:endParaRPr lang="el-GR" altLang="el-GR" sz="2000"/>
            </a:p>
          </p:txBody>
        </p:sp>
        <p:sp>
          <p:nvSpPr>
            <p:cNvPr id="19563" name="Line 105">
              <a:extLst>
                <a:ext uri="{FF2B5EF4-FFF2-40B4-BE49-F238E27FC236}">
                  <a16:creationId xmlns:a16="http://schemas.microsoft.com/office/drawing/2014/main" id="{48DA6598-414A-4605-86E7-733AB688C6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125" y="1912938"/>
              <a:ext cx="1588" cy="2338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06">
              <a:extLst>
                <a:ext uri="{FF2B5EF4-FFF2-40B4-BE49-F238E27FC236}">
                  <a16:creationId xmlns:a16="http://schemas.microsoft.com/office/drawing/2014/main" id="{1C10EA1F-5ACE-4C07-A301-9C5D71BC26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3500" y="1912938"/>
              <a:ext cx="1588" cy="23383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07">
              <a:extLst>
                <a:ext uri="{FF2B5EF4-FFF2-40B4-BE49-F238E27FC236}">
                  <a16:creationId xmlns:a16="http://schemas.microsoft.com/office/drawing/2014/main" id="{1C939E8A-FECB-417C-8247-93D191FFAC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8125" y="4251325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08">
              <a:extLst>
                <a:ext uri="{FF2B5EF4-FFF2-40B4-BE49-F238E27FC236}">
                  <a16:creationId xmlns:a16="http://schemas.microsoft.com/office/drawing/2014/main" id="{D142B4A5-D129-4847-8547-348130816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1912938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09">
              <a:extLst>
                <a:ext uri="{FF2B5EF4-FFF2-40B4-BE49-F238E27FC236}">
                  <a16:creationId xmlns:a16="http://schemas.microsoft.com/office/drawing/2014/main" id="{2F5BC3A4-0D0B-4BFE-A785-4C51C7FFEB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2246313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10">
              <a:extLst>
                <a:ext uri="{FF2B5EF4-FFF2-40B4-BE49-F238E27FC236}">
                  <a16:creationId xmlns:a16="http://schemas.microsoft.com/office/drawing/2014/main" id="{0C0F3FDD-3189-41A7-BEA6-C2DB89B408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2578100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11">
              <a:extLst>
                <a:ext uri="{FF2B5EF4-FFF2-40B4-BE49-F238E27FC236}">
                  <a16:creationId xmlns:a16="http://schemas.microsoft.com/office/drawing/2014/main" id="{D63EC38F-C2C6-4F00-B771-B8D2710588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2916238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12">
              <a:extLst>
                <a:ext uri="{FF2B5EF4-FFF2-40B4-BE49-F238E27FC236}">
                  <a16:creationId xmlns:a16="http://schemas.microsoft.com/office/drawing/2014/main" id="{3CF68838-6516-4EBC-94F2-7EBA025A5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3248025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13">
              <a:extLst>
                <a:ext uri="{FF2B5EF4-FFF2-40B4-BE49-F238E27FC236}">
                  <a16:creationId xmlns:a16="http://schemas.microsoft.com/office/drawing/2014/main" id="{9CB9B457-9B9E-4F9B-AFE8-7C0CE2BCEA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3579813"/>
              <a:ext cx="10953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14">
              <a:extLst>
                <a:ext uri="{FF2B5EF4-FFF2-40B4-BE49-F238E27FC236}">
                  <a16:creationId xmlns:a16="http://schemas.microsoft.com/office/drawing/2014/main" id="{ACB56B07-B7DE-404A-96BD-FE98668395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8125" y="3917950"/>
              <a:ext cx="10953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Rectangle 115">
              <a:extLst>
                <a:ext uri="{FF2B5EF4-FFF2-40B4-BE49-F238E27FC236}">
                  <a16:creationId xmlns:a16="http://schemas.microsoft.com/office/drawing/2014/main" id="{CDBBBE50-C68F-40C4-9824-D0A3A7D0B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25" y="196691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4" name="Rectangle 116">
              <a:extLst>
                <a:ext uri="{FF2B5EF4-FFF2-40B4-BE49-F238E27FC236}">
                  <a16:creationId xmlns:a16="http://schemas.microsoft.com/office/drawing/2014/main" id="{7ACABA28-90D4-47F2-8DF8-890994A68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25" y="229076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5" name="Rectangle 117">
              <a:extLst>
                <a:ext uri="{FF2B5EF4-FFF2-40B4-BE49-F238E27FC236}">
                  <a16:creationId xmlns:a16="http://schemas.microsoft.com/office/drawing/2014/main" id="{AE151D65-D42F-412A-8527-2780606D0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2125" y="2614613"/>
              <a:ext cx="5461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r>
                <a:rPr lang="en-US" altLang="el-GR" sz="1500">
                  <a:solidFill>
                    <a:srgbClr val="000000"/>
                  </a:solidFill>
                </a:rPr>
                <a:t> 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6" name="Rectangle 118">
              <a:extLst>
                <a:ext uri="{FF2B5EF4-FFF2-40B4-BE49-F238E27FC236}">
                  <a16:creationId xmlns:a16="http://schemas.microsoft.com/office/drawing/2014/main" id="{6DA61DA0-8587-47B7-975F-D92524AD0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3614738"/>
              <a:ext cx="403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Λέξη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7" name="Rectangle 119">
              <a:extLst>
                <a:ext uri="{FF2B5EF4-FFF2-40B4-BE49-F238E27FC236}">
                  <a16:creationId xmlns:a16="http://schemas.microsoft.com/office/drawing/2014/main" id="{6E567599-1B46-463C-9206-39537E2F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788" y="3614738"/>
              <a:ext cx="285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N</a:t>
              </a:r>
              <a:r>
                <a:rPr lang="el-GR" altLang="el-GR" sz="1500" i="1">
                  <a:solidFill>
                    <a:srgbClr val="000000"/>
                  </a:solidFill>
                </a:rPr>
                <a:t>-2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78" name="Rectangle 120">
              <a:extLst>
                <a:ext uri="{FF2B5EF4-FFF2-40B4-BE49-F238E27FC236}">
                  <a16:creationId xmlns:a16="http://schemas.microsoft.com/office/drawing/2014/main" id="{2C58C55C-BFB1-47AF-8B16-948E6B306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3973513"/>
              <a:ext cx="4032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 dirty="0">
                  <a:solidFill>
                    <a:srgbClr val="000000"/>
                  </a:solidFill>
                </a:rPr>
                <a:t>Λέξη</a:t>
              </a:r>
              <a:endParaRPr lang="en-US" altLang="el-GR" sz="2400" i="1" dirty="0">
                <a:solidFill>
                  <a:schemeClr val="tx1"/>
                </a:solidFill>
              </a:endParaRPr>
            </a:p>
          </p:txBody>
        </p:sp>
        <p:sp>
          <p:nvSpPr>
            <p:cNvPr id="19579" name="Rectangle 121">
              <a:extLst>
                <a:ext uri="{FF2B5EF4-FFF2-40B4-BE49-F238E27FC236}">
                  <a16:creationId xmlns:a16="http://schemas.microsoft.com/office/drawing/2014/main" id="{82DB8053-84AD-464D-AEFF-B1273E45E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9788" y="3973513"/>
              <a:ext cx="285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N</a:t>
              </a:r>
              <a:r>
                <a:rPr lang="el-GR" altLang="el-GR" sz="1500" i="1">
                  <a:solidFill>
                    <a:srgbClr val="000000"/>
                  </a:solidFill>
                </a:rPr>
                <a:t>-1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580" name="Rectangle 122">
              <a:extLst>
                <a:ext uri="{FF2B5EF4-FFF2-40B4-BE49-F238E27FC236}">
                  <a16:creationId xmlns:a16="http://schemas.microsoft.com/office/drawing/2014/main" id="{6B418F7E-2252-4871-B3B4-30EF760FC2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9888" y="2514600"/>
              <a:ext cx="10302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/>
                <a:t>Κύτταρο</a:t>
              </a:r>
            </a:p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/>
                <a:t>αποθήκευσης</a:t>
              </a:r>
              <a:endParaRPr lang="en-US" altLang="el-GR" sz="2400" i="1"/>
            </a:p>
          </p:txBody>
        </p:sp>
        <p:sp>
          <p:nvSpPr>
            <p:cNvPr id="19581" name="Freeform 123">
              <a:extLst>
                <a:ext uri="{FF2B5EF4-FFF2-40B4-BE49-F238E27FC236}">
                  <a16:creationId xmlns:a16="http://schemas.microsoft.com/office/drawing/2014/main" id="{6049419B-E1F2-4B4A-97E7-97399A9BC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3863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124">
              <a:extLst>
                <a:ext uri="{FF2B5EF4-FFF2-40B4-BE49-F238E27FC236}">
                  <a16:creationId xmlns:a16="http://schemas.microsoft.com/office/drawing/2014/main" id="{A6208715-6633-484D-A599-6F86921AB3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73863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Freeform 125">
              <a:extLst>
                <a:ext uri="{FF2B5EF4-FFF2-40B4-BE49-F238E27FC236}">
                  <a16:creationId xmlns:a16="http://schemas.microsoft.com/office/drawing/2014/main" id="{B35E7418-4BAA-44EB-996F-414F74D93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838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126">
              <a:extLst>
                <a:ext uri="{FF2B5EF4-FFF2-40B4-BE49-F238E27FC236}">
                  <a16:creationId xmlns:a16="http://schemas.microsoft.com/office/drawing/2014/main" id="{312C807D-FE9A-4BFF-9350-A1D2E077CC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4838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Freeform 127">
              <a:extLst>
                <a:ext uri="{FF2B5EF4-FFF2-40B4-BE49-F238E27FC236}">
                  <a16:creationId xmlns:a16="http://schemas.microsoft.com/office/drawing/2014/main" id="{8E5055A3-EBC2-44DE-B70C-A362E0A8D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5813" y="2916238"/>
              <a:ext cx="1587" cy="331787"/>
            </a:xfrm>
            <a:custGeom>
              <a:avLst/>
              <a:gdLst>
                <a:gd name="T0" fmla="*/ 0 w 1587"/>
                <a:gd name="T1" fmla="*/ 0 h 209"/>
                <a:gd name="T2" fmla="*/ 0 w 1587"/>
                <a:gd name="T3" fmla="*/ 2147483646 h 209"/>
                <a:gd name="T4" fmla="*/ 0 w 1587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7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28">
              <a:extLst>
                <a:ext uri="{FF2B5EF4-FFF2-40B4-BE49-F238E27FC236}">
                  <a16:creationId xmlns:a16="http://schemas.microsoft.com/office/drawing/2014/main" id="{38D6E17A-C863-4DDC-B8D8-B70C4EFB6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5813" y="2916238"/>
              <a:ext cx="1587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Freeform 129">
              <a:extLst>
                <a:ext uri="{FF2B5EF4-FFF2-40B4-BE49-F238E27FC236}">
                  <a16:creationId xmlns:a16="http://schemas.microsoft.com/office/drawing/2014/main" id="{23231CF0-E0E2-4B03-AC37-51EFF187F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1550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130">
              <a:extLst>
                <a:ext uri="{FF2B5EF4-FFF2-40B4-BE49-F238E27FC236}">
                  <a16:creationId xmlns:a16="http://schemas.microsoft.com/office/drawing/2014/main" id="{5146D01E-96AA-4B07-B544-E9973799F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1550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Freeform 131">
              <a:extLst>
                <a:ext uri="{FF2B5EF4-FFF2-40B4-BE49-F238E27FC236}">
                  <a16:creationId xmlns:a16="http://schemas.microsoft.com/office/drawing/2014/main" id="{CE6C5A72-BC6E-4C00-8D34-4515E57E2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525" y="2916238"/>
              <a:ext cx="1588" cy="331787"/>
            </a:xfrm>
            <a:custGeom>
              <a:avLst/>
              <a:gdLst>
                <a:gd name="T0" fmla="*/ 0 w 1588"/>
                <a:gd name="T1" fmla="*/ 0 h 209"/>
                <a:gd name="T2" fmla="*/ 0 w 1588"/>
                <a:gd name="T3" fmla="*/ 2147483646 h 209"/>
                <a:gd name="T4" fmla="*/ 0 w 1588"/>
                <a:gd name="T5" fmla="*/ 0 h 20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88" h="209">
                  <a:moveTo>
                    <a:pt x="0" y="0"/>
                  </a:moveTo>
                  <a:lnTo>
                    <a:pt x="0" y="2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32">
              <a:extLst>
                <a:ext uri="{FF2B5EF4-FFF2-40B4-BE49-F238E27FC236}">
                  <a16:creationId xmlns:a16="http://schemas.microsoft.com/office/drawing/2014/main" id="{CF4DCB90-EF47-418F-83FC-00CBD123FE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02525" y="2916238"/>
              <a:ext cx="1588" cy="3317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133">
              <a:extLst>
                <a:ext uri="{FF2B5EF4-FFF2-40B4-BE49-F238E27FC236}">
                  <a16:creationId xmlns:a16="http://schemas.microsoft.com/office/drawing/2014/main" id="{70FC4A48-6DC9-43E4-8182-8C73BCBC4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13650" y="2752725"/>
              <a:ext cx="268288" cy="2619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134">
              <a:extLst>
                <a:ext uri="{FF2B5EF4-FFF2-40B4-BE49-F238E27FC236}">
                  <a16:creationId xmlns:a16="http://schemas.microsoft.com/office/drawing/2014/main" id="{FDD4A97D-2AD2-489F-916E-DE709A667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13" y="2968625"/>
              <a:ext cx="104775" cy="104775"/>
            </a:xfrm>
            <a:custGeom>
              <a:avLst/>
              <a:gdLst>
                <a:gd name="T0" fmla="*/ 2147483646 w 18"/>
                <a:gd name="T1" fmla="*/ 2147483646 h 18"/>
                <a:gd name="T2" fmla="*/ 2147483646 w 18"/>
                <a:gd name="T3" fmla="*/ 2147483646 h 18"/>
                <a:gd name="T4" fmla="*/ 2147483646 w 18"/>
                <a:gd name="T5" fmla="*/ 2147483646 h 18"/>
                <a:gd name="T6" fmla="*/ 2147483646 w 18"/>
                <a:gd name="T7" fmla="*/ 2147483646 h 18"/>
                <a:gd name="T8" fmla="*/ 0 w 18"/>
                <a:gd name="T9" fmla="*/ 2147483646 h 18"/>
                <a:gd name="T10" fmla="*/ 2147483646 w 18"/>
                <a:gd name="T11" fmla="*/ 2147483646 h 18"/>
                <a:gd name="T12" fmla="*/ 2147483646 w 18"/>
                <a:gd name="T13" fmla="*/ 0 h 18"/>
                <a:gd name="T14" fmla="*/ 2147483646 w 18"/>
                <a:gd name="T15" fmla="*/ 0 h 18"/>
                <a:gd name="T16" fmla="*/ 2147483646 w 18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18">
                  <a:moveTo>
                    <a:pt x="12" y="7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6" y="14"/>
                    <a:pt x="3" y="16"/>
                    <a:pt x="0" y="18"/>
                  </a:cubicBezTo>
                  <a:cubicBezTo>
                    <a:pt x="2" y="15"/>
                    <a:pt x="4" y="12"/>
                    <a:pt x="6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35">
              <a:extLst>
                <a:ext uri="{FF2B5EF4-FFF2-40B4-BE49-F238E27FC236}">
                  <a16:creationId xmlns:a16="http://schemas.microsoft.com/office/drawing/2014/main" id="{8B21DDA8-D07F-43E0-B3C7-D6E148A4D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2076450"/>
              <a:ext cx="25082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136">
              <a:extLst>
                <a:ext uri="{FF2B5EF4-FFF2-40B4-BE49-F238E27FC236}">
                  <a16:creationId xmlns:a16="http://schemas.microsoft.com/office/drawing/2014/main" id="{DAC8EB16-DB69-4557-AA85-022D1B9F6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2030413"/>
              <a:ext cx="169862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2147483646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2147483646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6" y="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6"/>
                    <a:pt x="25" y="7"/>
                    <a:pt x="29" y="8"/>
                  </a:cubicBezTo>
                  <a:cubicBezTo>
                    <a:pt x="25" y="9"/>
                    <a:pt x="20" y="11"/>
                    <a:pt x="15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37">
              <a:extLst>
                <a:ext uri="{FF2B5EF4-FFF2-40B4-BE49-F238E27FC236}">
                  <a16:creationId xmlns:a16="http://schemas.microsoft.com/office/drawing/2014/main" id="{FC719FE1-4559-4963-9E5C-9FFBFE0E5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2414588"/>
              <a:ext cx="25082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138">
              <a:extLst>
                <a:ext uri="{FF2B5EF4-FFF2-40B4-BE49-F238E27FC236}">
                  <a16:creationId xmlns:a16="http://schemas.microsoft.com/office/drawing/2014/main" id="{D30CB2EF-7C4A-4BEE-8D73-11D68FD8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2362200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39">
              <a:extLst>
                <a:ext uri="{FF2B5EF4-FFF2-40B4-BE49-F238E27FC236}">
                  <a16:creationId xmlns:a16="http://schemas.microsoft.com/office/drawing/2014/main" id="{F99ED43B-E097-4285-9AAB-FCBA793BB0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2746375"/>
              <a:ext cx="25082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140">
              <a:extLst>
                <a:ext uri="{FF2B5EF4-FFF2-40B4-BE49-F238E27FC236}">
                  <a16:creationId xmlns:a16="http://schemas.microsoft.com/office/drawing/2014/main" id="{416C1C3F-3764-4F9D-8E4E-E60EF388F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2693988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41">
              <a:extLst>
                <a:ext uri="{FF2B5EF4-FFF2-40B4-BE49-F238E27FC236}">
                  <a16:creationId xmlns:a16="http://schemas.microsoft.com/office/drawing/2014/main" id="{F238DD7B-A126-422F-B210-35E152F4B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606675"/>
              <a:ext cx="25717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142">
              <a:extLst>
                <a:ext uri="{FF2B5EF4-FFF2-40B4-BE49-F238E27FC236}">
                  <a16:creationId xmlns:a16="http://schemas.microsoft.com/office/drawing/2014/main" id="{69E1C90D-7EB2-4DCB-B8BC-22D74D89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2554288"/>
              <a:ext cx="168275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143">
              <a:extLst>
                <a:ext uri="{FF2B5EF4-FFF2-40B4-BE49-F238E27FC236}">
                  <a16:creationId xmlns:a16="http://schemas.microsoft.com/office/drawing/2014/main" id="{C8775A86-6AB8-49B5-9A7A-F8E9DD707E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2944813"/>
              <a:ext cx="25717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144">
              <a:extLst>
                <a:ext uri="{FF2B5EF4-FFF2-40B4-BE49-F238E27FC236}">
                  <a16:creationId xmlns:a16="http://schemas.microsoft.com/office/drawing/2014/main" id="{179EFCF7-75D9-435D-B0B2-82ED9AE36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2892425"/>
              <a:ext cx="168275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145">
              <a:extLst>
                <a:ext uri="{FF2B5EF4-FFF2-40B4-BE49-F238E27FC236}">
                  <a16:creationId xmlns:a16="http://schemas.microsoft.com/office/drawing/2014/main" id="{0B4F40D6-2108-453D-98FB-E8B119A2DD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3289300"/>
              <a:ext cx="25717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146">
              <a:extLst>
                <a:ext uri="{FF2B5EF4-FFF2-40B4-BE49-F238E27FC236}">
                  <a16:creationId xmlns:a16="http://schemas.microsoft.com/office/drawing/2014/main" id="{BFD43F16-2E3D-47BC-9F1C-05B8D7B61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3236913"/>
              <a:ext cx="168275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0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0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6"/>
                    <a:pt x="24" y="7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147">
              <a:extLst>
                <a:ext uri="{FF2B5EF4-FFF2-40B4-BE49-F238E27FC236}">
                  <a16:creationId xmlns:a16="http://schemas.microsoft.com/office/drawing/2014/main" id="{CEEB970E-6C29-459D-975D-345161D6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9525" y="3627438"/>
              <a:ext cx="25717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148">
              <a:extLst>
                <a:ext uri="{FF2B5EF4-FFF2-40B4-BE49-F238E27FC236}">
                  <a16:creationId xmlns:a16="http://schemas.microsoft.com/office/drawing/2014/main" id="{8881AE8D-D711-4FF1-B782-8913D5DB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25" y="3575050"/>
              <a:ext cx="168275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0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0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5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9" y="7"/>
                    <a:pt x="24" y="8"/>
                    <a:pt x="29" y="9"/>
                  </a:cubicBezTo>
                  <a:cubicBezTo>
                    <a:pt x="24" y="10"/>
                    <a:pt x="19" y="11"/>
                    <a:pt x="14" y="1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Line 149">
              <a:extLst>
                <a:ext uri="{FF2B5EF4-FFF2-40B4-BE49-F238E27FC236}">
                  <a16:creationId xmlns:a16="http://schemas.microsoft.com/office/drawing/2014/main" id="{68DD3265-BD01-46D4-84CD-2D39E4C92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3079750"/>
              <a:ext cx="25082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Freeform 150">
              <a:extLst>
                <a:ext uri="{FF2B5EF4-FFF2-40B4-BE49-F238E27FC236}">
                  <a16:creationId xmlns:a16="http://schemas.microsoft.com/office/drawing/2014/main" id="{5F8119FF-EF9E-48F9-B50F-3ECE8D4C2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027363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2147483646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3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151">
              <a:extLst>
                <a:ext uri="{FF2B5EF4-FFF2-40B4-BE49-F238E27FC236}">
                  <a16:creationId xmlns:a16="http://schemas.microsoft.com/office/drawing/2014/main" id="{874CC731-C2D1-42A6-9FD0-195691048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3417888"/>
              <a:ext cx="25082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152">
              <a:extLst>
                <a:ext uri="{FF2B5EF4-FFF2-40B4-BE49-F238E27FC236}">
                  <a16:creationId xmlns:a16="http://schemas.microsoft.com/office/drawing/2014/main" id="{376FA629-AF0F-4918-BF7D-CF5FCDE13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365500"/>
              <a:ext cx="169862" cy="98425"/>
            </a:xfrm>
            <a:custGeom>
              <a:avLst/>
              <a:gdLst>
                <a:gd name="T0" fmla="*/ 2147483646 w 29"/>
                <a:gd name="T1" fmla="*/ 2147483646 h 17"/>
                <a:gd name="T2" fmla="*/ 0 w 29"/>
                <a:gd name="T3" fmla="*/ 0 h 17"/>
                <a:gd name="T4" fmla="*/ 2147483646 w 29"/>
                <a:gd name="T5" fmla="*/ 0 h 17"/>
                <a:gd name="T6" fmla="*/ 2147483646 w 29"/>
                <a:gd name="T7" fmla="*/ 2147483646 h 17"/>
                <a:gd name="T8" fmla="*/ 2147483646 w 29"/>
                <a:gd name="T9" fmla="*/ 2147483646 h 17"/>
                <a:gd name="T10" fmla="*/ 2147483646 w 29"/>
                <a:gd name="T11" fmla="*/ 2147483646 h 17"/>
                <a:gd name="T12" fmla="*/ 2147483646 w 29"/>
                <a:gd name="T13" fmla="*/ 2147483646 h 17"/>
                <a:gd name="T14" fmla="*/ 0 w 29"/>
                <a:gd name="T15" fmla="*/ 2147483646 h 17"/>
                <a:gd name="T16" fmla="*/ 2147483646 w 29"/>
                <a:gd name="T17" fmla="*/ 214748364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7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20" y="6"/>
                    <a:pt x="25" y="7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153">
              <a:extLst>
                <a:ext uri="{FF2B5EF4-FFF2-40B4-BE49-F238E27FC236}">
                  <a16:creationId xmlns:a16="http://schemas.microsoft.com/office/drawing/2014/main" id="{0041B0E7-D7E9-4366-B09B-EE9090BD4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3749675"/>
              <a:ext cx="250825" cy="1588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154">
              <a:extLst>
                <a:ext uri="{FF2B5EF4-FFF2-40B4-BE49-F238E27FC236}">
                  <a16:creationId xmlns:a16="http://schemas.microsoft.com/office/drawing/2014/main" id="{CF46CAA3-6640-437B-A64A-61780BE88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3697288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0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Line 155">
              <a:extLst>
                <a:ext uri="{FF2B5EF4-FFF2-40B4-BE49-F238E27FC236}">
                  <a16:creationId xmlns:a16="http://schemas.microsoft.com/office/drawing/2014/main" id="{7EAAAD68-E8CA-46F2-BB6C-31060ADE2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15063" y="4081463"/>
              <a:ext cx="250825" cy="1587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156">
              <a:extLst>
                <a:ext uri="{FF2B5EF4-FFF2-40B4-BE49-F238E27FC236}">
                  <a16:creationId xmlns:a16="http://schemas.microsoft.com/office/drawing/2014/main" id="{2458DAC4-4B68-4BF4-90B9-4A0AE7B2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8263" y="4029075"/>
              <a:ext cx="169862" cy="104775"/>
            </a:xfrm>
            <a:custGeom>
              <a:avLst/>
              <a:gdLst>
                <a:gd name="T0" fmla="*/ 2147483646 w 29"/>
                <a:gd name="T1" fmla="*/ 2147483646 h 18"/>
                <a:gd name="T2" fmla="*/ 0 w 29"/>
                <a:gd name="T3" fmla="*/ 2147483646 h 18"/>
                <a:gd name="T4" fmla="*/ 2147483646 w 29"/>
                <a:gd name="T5" fmla="*/ 0 h 18"/>
                <a:gd name="T6" fmla="*/ 2147483646 w 29"/>
                <a:gd name="T7" fmla="*/ 2147483646 h 18"/>
                <a:gd name="T8" fmla="*/ 2147483646 w 29"/>
                <a:gd name="T9" fmla="*/ 2147483646 h 18"/>
                <a:gd name="T10" fmla="*/ 2147483646 w 29"/>
                <a:gd name="T11" fmla="*/ 2147483646 h 18"/>
                <a:gd name="T12" fmla="*/ 2147483646 w 29"/>
                <a:gd name="T13" fmla="*/ 2147483646 h 18"/>
                <a:gd name="T14" fmla="*/ 0 w 29"/>
                <a:gd name="T15" fmla="*/ 2147483646 h 18"/>
                <a:gd name="T16" fmla="*/ 2147483646 w 29"/>
                <a:gd name="T17" fmla="*/ 2147483646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" h="18">
                  <a:moveTo>
                    <a:pt x="6" y="9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0" y="7"/>
                    <a:pt x="25" y="8"/>
                    <a:pt x="29" y="9"/>
                  </a:cubicBezTo>
                  <a:cubicBezTo>
                    <a:pt x="25" y="10"/>
                    <a:pt x="20" y="11"/>
                    <a:pt x="15" y="1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Rectangle 157">
              <a:extLst>
                <a:ext uri="{FF2B5EF4-FFF2-40B4-BE49-F238E27FC236}">
                  <a16:creationId xmlns:a16="http://schemas.microsoft.com/office/drawing/2014/main" id="{180E92C8-D505-4AEE-9104-A26A808D1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17716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S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16" name="Rectangle 158">
              <a:extLst>
                <a:ext uri="{FF2B5EF4-FFF2-40B4-BE49-F238E27FC236}">
                  <a16:creationId xmlns:a16="http://schemas.microsoft.com/office/drawing/2014/main" id="{AD68619B-FBF7-4844-AD16-04422BACA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88" y="1866900"/>
              <a:ext cx="69850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100">
                  <a:solidFill>
                    <a:srgbClr val="000000"/>
                  </a:solidFill>
                </a:rPr>
                <a:t>0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25" name="Rectangle 167">
              <a:extLst>
                <a:ext uri="{FF2B5EF4-FFF2-40B4-BE49-F238E27FC236}">
                  <a16:creationId xmlns:a16="http://schemas.microsoft.com/office/drawing/2014/main" id="{C6703320-B754-437D-852F-A64728AB6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5867400"/>
              <a:ext cx="1254125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900" b="1" i="1">
                  <a:solidFill>
                    <a:srgbClr val="A50021"/>
                  </a:solidFill>
                </a:rPr>
                <a:t>K = log</a:t>
              </a:r>
              <a:endParaRPr lang="en-US" altLang="el-GR" sz="2800" b="1" i="1">
                <a:solidFill>
                  <a:srgbClr val="A50021"/>
                </a:solidFill>
              </a:endParaRPr>
            </a:p>
          </p:txBody>
        </p:sp>
        <p:sp>
          <p:nvSpPr>
            <p:cNvPr id="19626" name="Rectangle 168">
              <a:extLst>
                <a:ext uri="{FF2B5EF4-FFF2-40B4-BE49-F238E27FC236}">
                  <a16:creationId xmlns:a16="http://schemas.microsoft.com/office/drawing/2014/main" id="{3060BF66-5A8F-441B-883D-7BD78393A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6000750"/>
              <a:ext cx="952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b="1" i="1" dirty="0">
                  <a:solidFill>
                    <a:srgbClr val="A50021"/>
                  </a:solidFill>
                </a:rPr>
                <a:t>2</a:t>
              </a:r>
              <a:endParaRPr lang="en-US" altLang="el-GR" sz="2800" b="1" i="1" dirty="0">
                <a:solidFill>
                  <a:srgbClr val="A50021"/>
                </a:solidFill>
              </a:endParaRPr>
            </a:p>
          </p:txBody>
        </p:sp>
        <p:sp>
          <p:nvSpPr>
            <p:cNvPr id="19627" name="Rectangle 169">
              <a:extLst>
                <a:ext uri="{FF2B5EF4-FFF2-40B4-BE49-F238E27FC236}">
                  <a16:creationId xmlns:a16="http://schemas.microsoft.com/office/drawing/2014/main" id="{5CDB4763-D455-4CE4-A613-AAB85350C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4375" y="5867400"/>
              <a:ext cx="176213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900" b="1" i="1">
                  <a:solidFill>
                    <a:srgbClr val="A50021"/>
                  </a:solidFill>
                </a:rPr>
                <a:t>N</a:t>
              </a:r>
              <a:endParaRPr lang="en-US" altLang="el-GR" sz="2800" b="1" i="1">
                <a:solidFill>
                  <a:srgbClr val="A50021"/>
                </a:solidFill>
              </a:endParaRPr>
            </a:p>
          </p:txBody>
        </p:sp>
        <p:sp>
          <p:nvSpPr>
            <p:cNvPr id="19631" name="Rectangle 173">
              <a:extLst>
                <a:ext uri="{FF2B5EF4-FFF2-40B4-BE49-F238E27FC236}">
                  <a16:creationId xmlns:a16="http://schemas.microsoft.com/office/drawing/2014/main" id="{175D1224-0F11-4F16-ACF0-D5A73611F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125" y="4862513"/>
              <a:ext cx="12636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l-GR" altLang="el-GR" sz="1500">
                  <a:solidFill>
                    <a:srgbClr val="000000"/>
                  </a:solidFill>
                </a:rPr>
                <a:t>Είσοδος-Έξοδος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32" name="Rectangle 174">
              <a:extLst>
                <a:ext uri="{FF2B5EF4-FFF2-40B4-BE49-F238E27FC236}">
                  <a16:creationId xmlns:a16="http://schemas.microsoft.com/office/drawing/2014/main" id="{AAFBA52F-273B-4EDD-A467-CB1A77A919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8788" y="5072063"/>
              <a:ext cx="63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(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33" name="Rectangle 175">
              <a:extLst>
                <a:ext uri="{FF2B5EF4-FFF2-40B4-BE49-F238E27FC236}">
                  <a16:creationId xmlns:a16="http://schemas.microsoft.com/office/drawing/2014/main" id="{BBF12643-BACD-4806-8673-AB8DA53F9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813" y="5072063"/>
              <a:ext cx="1587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 i="1">
                  <a:solidFill>
                    <a:srgbClr val="000000"/>
                  </a:solidFill>
                </a:rPr>
                <a:t>M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34" name="Rectangle 176">
              <a:extLst>
                <a:ext uri="{FF2B5EF4-FFF2-40B4-BE49-F238E27FC236}">
                  <a16:creationId xmlns:a16="http://schemas.microsoft.com/office/drawing/2014/main" id="{49757516-24DF-4170-B04C-0257CE44A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8025" y="5072063"/>
              <a:ext cx="59055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500">
                  <a:solidFill>
                    <a:srgbClr val="000000"/>
                  </a:solidFill>
                </a:rPr>
                <a:t> </a:t>
              </a:r>
              <a:r>
                <a:rPr lang="el-GR" altLang="el-GR" sz="1500">
                  <a:solidFill>
                    <a:srgbClr val="000000"/>
                  </a:solidFill>
                </a:rPr>
                <a:t>ψηφία</a:t>
              </a:r>
              <a:r>
                <a:rPr lang="en-US" altLang="el-GR" sz="1500">
                  <a:solidFill>
                    <a:srgbClr val="000000"/>
                  </a:solidFill>
                </a:rPr>
                <a:t>)</a:t>
              </a:r>
              <a:endParaRPr lang="en-US" altLang="el-GR" sz="2400" i="1">
                <a:solidFill>
                  <a:schemeClr val="tx1"/>
                </a:solidFill>
              </a:endParaRPr>
            </a:p>
          </p:txBody>
        </p:sp>
        <p:sp>
          <p:nvSpPr>
            <p:cNvPr id="19635" name="Line 177">
              <a:extLst>
                <a:ext uri="{FF2B5EF4-FFF2-40B4-BE49-F238E27FC236}">
                  <a16:creationId xmlns:a16="http://schemas.microsoft.com/office/drawing/2014/main" id="{88CA3CFF-3607-4FD6-8CD5-08C7B86E31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5813" y="4454525"/>
              <a:ext cx="1587" cy="292100"/>
            </a:xfrm>
            <a:prstGeom prst="line">
              <a:avLst/>
            </a:prstGeom>
            <a:noFill/>
            <a:ln w="238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178">
              <a:extLst>
                <a:ext uri="{FF2B5EF4-FFF2-40B4-BE49-F238E27FC236}">
                  <a16:creationId xmlns:a16="http://schemas.microsoft.com/office/drawing/2014/main" id="{B3C59BFD-DEB9-478C-95FC-EF96FB6F9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4699000"/>
              <a:ext cx="104775" cy="176213"/>
            </a:xfrm>
            <a:custGeom>
              <a:avLst/>
              <a:gdLst>
                <a:gd name="T0" fmla="*/ 2147483646 w 18"/>
                <a:gd name="T1" fmla="*/ 2147483646 h 30"/>
                <a:gd name="T2" fmla="*/ 2147483646 w 18"/>
                <a:gd name="T3" fmla="*/ 0 h 30"/>
                <a:gd name="T4" fmla="*/ 2147483646 w 18"/>
                <a:gd name="T5" fmla="*/ 2147483646 h 30"/>
                <a:gd name="T6" fmla="*/ 2147483646 w 18"/>
                <a:gd name="T7" fmla="*/ 2147483646 h 30"/>
                <a:gd name="T8" fmla="*/ 2147483646 w 18"/>
                <a:gd name="T9" fmla="*/ 2147483646 h 30"/>
                <a:gd name="T10" fmla="*/ 2147483646 w 18"/>
                <a:gd name="T11" fmla="*/ 2147483646 h 30"/>
                <a:gd name="T12" fmla="*/ 0 w 18"/>
                <a:gd name="T13" fmla="*/ 2147483646 h 30"/>
                <a:gd name="T14" fmla="*/ 2147483646 w 18"/>
                <a:gd name="T15" fmla="*/ 0 h 30"/>
                <a:gd name="T16" fmla="*/ 2147483646 w 18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30">
                  <a:moveTo>
                    <a:pt x="9" y="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0"/>
                    <a:pt x="10" y="25"/>
                    <a:pt x="9" y="30"/>
                  </a:cubicBezTo>
                  <a:cubicBezTo>
                    <a:pt x="8" y="25"/>
                    <a:pt x="7" y="20"/>
                    <a:pt x="6" y="1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Freeform 179">
              <a:extLst>
                <a:ext uri="{FF2B5EF4-FFF2-40B4-BE49-F238E27FC236}">
                  <a16:creationId xmlns:a16="http://schemas.microsoft.com/office/drawing/2014/main" id="{4AD08B58-71E2-47FD-91E0-CA82EA03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3425" y="4332288"/>
              <a:ext cx="104775" cy="169862"/>
            </a:xfrm>
            <a:custGeom>
              <a:avLst/>
              <a:gdLst>
                <a:gd name="T0" fmla="*/ 2147483646 w 18"/>
                <a:gd name="T1" fmla="*/ 2147483646 h 29"/>
                <a:gd name="T2" fmla="*/ 2147483646 w 18"/>
                <a:gd name="T3" fmla="*/ 2147483646 h 29"/>
                <a:gd name="T4" fmla="*/ 0 w 18"/>
                <a:gd name="T5" fmla="*/ 2147483646 h 29"/>
                <a:gd name="T6" fmla="*/ 2147483646 w 18"/>
                <a:gd name="T7" fmla="*/ 2147483646 h 29"/>
                <a:gd name="T8" fmla="*/ 2147483646 w 18"/>
                <a:gd name="T9" fmla="*/ 0 h 29"/>
                <a:gd name="T10" fmla="*/ 2147483646 w 18"/>
                <a:gd name="T11" fmla="*/ 2147483646 h 29"/>
                <a:gd name="T12" fmla="*/ 2147483646 w 18"/>
                <a:gd name="T13" fmla="*/ 2147483646 h 29"/>
                <a:gd name="T14" fmla="*/ 2147483646 w 18"/>
                <a:gd name="T15" fmla="*/ 2147483646 h 29"/>
                <a:gd name="T16" fmla="*/ 2147483646 w 18"/>
                <a:gd name="T17" fmla="*/ 2147483646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" h="29">
                  <a:moveTo>
                    <a:pt x="9" y="23"/>
                  </a:move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9"/>
                    <a:pt x="8" y="5"/>
                    <a:pt x="9" y="0"/>
                  </a:cubicBezTo>
                  <a:cubicBezTo>
                    <a:pt x="10" y="5"/>
                    <a:pt x="11" y="9"/>
                    <a:pt x="13" y="14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9"/>
                    <a:pt x="18" y="29"/>
                    <a:pt x="18" y="29"/>
                  </a:cubicBezTo>
                  <a:lnTo>
                    <a:pt x="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180">
              <a:extLst>
                <a:ext uri="{FF2B5EF4-FFF2-40B4-BE49-F238E27FC236}">
                  <a16:creationId xmlns:a16="http://schemas.microsoft.com/office/drawing/2014/main" id="{0FB9D121-1541-41EC-A50D-FA00EEC2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25" y="1539875"/>
              <a:ext cx="1095375" cy="222250"/>
            </a:xfrm>
            <a:custGeom>
              <a:avLst/>
              <a:gdLst>
                <a:gd name="T0" fmla="*/ 2147483646 w 188"/>
                <a:gd name="T1" fmla="*/ 2147483646 h 38"/>
                <a:gd name="T2" fmla="*/ 2147483646 w 188"/>
                <a:gd name="T3" fmla="*/ 2147483646 h 38"/>
                <a:gd name="T4" fmla="*/ 2147483646 w 188"/>
                <a:gd name="T5" fmla="*/ 2147483646 h 38"/>
                <a:gd name="T6" fmla="*/ 2147483646 w 188"/>
                <a:gd name="T7" fmla="*/ 0 h 38"/>
                <a:gd name="T8" fmla="*/ 2147483646 w 188"/>
                <a:gd name="T9" fmla="*/ 0 h 38"/>
                <a:gd name="T10" fmla="*/ 2147483646 w 188"/>
                <a:gd name="T11" fmla="*/ 2147483646 h 38"/>
                <a:gd name="T12" fmla="*/ 2147483646 w 188"/>
                <a:gd name="T13" fmla="*/ 2147483646 h 38"/>
                <a:gd name="T14" fmla="*/ 0 w 188"/>
                <a:gd name="T15" fmla="*/ 214748364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" h="38">
                  <a:moveTo>
                    <a:pt x="188" y="38"/>
                  </a:moveTo>
                  <a:cubicBezTo>
                    <a:pt x="185" y="26"/>
                    <a:pt x="174" y="21"/>
                    <a:pt x="156" y="21"/>
                  </a:cubicBezTo>
                  <a:cubicBezTo>
                    <a:pt x="133" y="21"/>
                    <a:pt x="133" y="21"/>
                    <a:pt x="133" y="21"/>
                  </a:cubicBezTo>
                  <a:cubicBezTo>
                    <a:pt x="114" y="21"/>
                    <a:pt x="103" y="18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8"/>
                    <a:pt x="82" y="21"/>
                    <a:pt x="64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14" y="21"/>
                    <a:pt x="4" y="26"/>
                    <a:pt x="0" y="38"/>
                  </a:cubicBezTo>
                </a:path>
              </a:pathLst>
            </a:custGeom>
            <a:noFill/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181">
              <a:extLst>
                <a:ext uri="{FF2B5EF4-FFF2-40B4-BE49-F238E27FC236}">
                  <a16:creationId xmlns:a16="http://schemas.microsoft.com/office/drawing/2014/main" id="{C77350FA-DF83-4F25-8F69-4863ADA85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096" y="1916832"/>
              <a:ext cx="741363" cy="2349500"/>
            </a:xfrm>
            <a:custGeom>
              <a:avLst/>
              <a:gdLst>
                <a:gd name="T0" fmla="*/ 2147483646 w 467"/>
                <a:gd name="T1" fmla="*/ 2147483646 h 1480"/>
                <a:gd name="T2" fmla="*/ 0 w 467"/>
                <a:gd name="T3" fmla="*/ 2147483646 h 1480"/>
                <a:gd name="T4" fmla="*/ 0 w 467"/>
                <a:gd name="T5" fmla="*/ 2147483646 h 1480"/>
                <a:gd name="T6" fmla="*/ 2147483646 w 467"/>
                <a:gd name="T7" fmla="*/ 0 h 1480"/>
                <a:gd name="T8" fmla="*/ 2147483646 w 467"/>
                <a:gd name="T9" fmla="*/ 2147483646 h 14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7" h="1480">
                  <a:moveTo>
                    <a:pt x="467" y="1480"/>
                  </a:moveTo>
                  <a:lnTo>
                    <a:pt x="0" y="1260"/>
                  </a:lnTo>
                  <a:lnTo>
                    <a:pt x="0" y="224"/>
                  </a:lnTo>
                  <a:lnTo>
                    <a:pt x="467" y="0"/>
                  </a:lnTo>
                  <a:lnTo>
                    <a:pt x="467" y="1480"/>
                  </a:lnTo>
                  <a:close/>
                </a:path>
              </a:pathLst>
            </a:custGeom>
            <a:solidFill>
              <a:srgbClr val="C66B5A"/>
            </a:solidFill>
            <a:ln w="11113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Rectangle 182">
              <a:extLst>
                <a:ext uri="{FF2B5EF4-FFF2-40B4-BE49-F238E27FC236}">
                  <a16:creationId xmlns:a16="http://schemas.microsoft.com/office/drawing/2014/main" id="{6DBBA23E-DB05-4231-B4AB-B0E869AC6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088" y="2996952"/>
              <a:ext cx="7822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just">
                <a:spcBef>
                  <a:spcPct val="40000"/>
                </a:spcBef>
                <a:spcAft>
                  <a:spcPct val="10000"/>
                </a:spcAft>
                <a:buClr>
                  <a:schemeClr val="tx1"/>
                </a:buClr>
                <a:buSzPct val="75000"/>
                <a:buFont typeface="Wingdings" panose="05000000000000000000" pitchFamily="2" charset="2"/>
                <a:buChar char="Ø"/>
                <a:defRPr sz="2200">
                  <a:solidFill>
                    <a:srgbClr val="000066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Times New Roman" panose="02020603050405020304" pitchFamily="18" charset="0"/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just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just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el-GR" sz="1800" dirty="0">
                  <a:solidFill>
                    <a:srgbClr val="000000"/>
                  </a:solidFill>
                </a:rPr>
                <a:t>Decoder</a:t>
              </a:r>
              <a:endParaRPr lang="en-US" altLang="el-GR" sz="1800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5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28" grpId="0"/>
    </p:bldLst>
  </p:timing>
</p:sld>
</file>

<file path=ppt/theme/theme1.xml><?xml version="1.0" encoding="utf-8"?>
<a:theme xmlns:a="http://schemas.openxmlformats.org/drawingml/2006/main" name="Κάψουλες">
  <a:themeElements>
    <a:clrScheme name="Κάψουλες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Κάψουλες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80975" algn="just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l-G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80975" algn="just" defTabSz="914400" rtl="0" eaLnBrk="1" fontAlgn="base" latinLnBrk="0" hangingPunct="1">
          <a:lnSpc>
            <a:spcPct val="80000"/>
          </a:lnSpc>
          <a:spcBef>
            <a:spcPct val="0"/>
          </a:spcBef>
          <a:spcAft>
            <a:spcPct val="0"/>
          </a:spcAft>
          <a:buClr>
            <a:schemeClr val="tx1"/>
          </a:buClr>
          <a:buSzPct val="75000"/>
          <a:buFont typeface="Wingdings" pitchFamily="2" charset="2"/>
          <a:buNone/>
          <a:tabLst/>
          <a:defRPr kumimoji="0" lang="el-GR" sz="20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Κάψουλες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Κάψουλες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Κάψουλες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14073</TotalTime>
  <Words>3125</Words>
  <Application>Microsoft Office PowerPoint</Application>
  <PresentationFormat>On-screen Show (4:3)</PresentationFormat>
  <Paragraphs>608</Paragraphs>
  <Slides>42</Slides>
  <Notes>18</Notes>
  <HiddenSlides>2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Symbol</vt:lpstr>
      <vt:lpstr>Times New Roman</vt:lpstr>
      <vt:lpstr>Wingdings</vt:lpstr>
      <vt:lpstr>Κάψουλες</vt:lpstr>
      <vt:lpstr>Microsoft Visio 2003-2010 Drawing</vt:lpstr>
      <vt:lpstr>VISIO</vt:lpstr>
      <vt:lpstr>Visio</vt:lpstr>
      <vt:lpstr>PowerPoint Presentation</vt:lpstr>
      <vt:lpstr>PowerPoint Presentation</vt:lpstr>
      <vt:lpstr>Περίγραμμα</vt:lpstr>
      <vt:lpstr>Κατηγορίες μνημών</vt:lpstr>
      <vt:lpstr>Κατηγορίες μνημών – Τρόπος προσπέλασης</vt:lpstr>
      <vt:lpstr>Κατηγορίες μνημών – Διατήρηση δεδομένων</vt:lpstr>
      <vt:lpstr>Κατηγορίες μνημών – Τύπος κυττάρου</vt:lpstr>
      <vt:lpstr>Κατηγορίες μνημών ROM</vt:lpstr>
      <vt:lpstr>Αρχιτεκτονική Μνήμης: Αποκωδικοποιητές</vt:lpstr>
      <vt:lpstr>Δομή Πίνακα – Array Architecture</vt:lpstr>
      <vt:lpstr>Δομή Πίνακα – Array Architecture</vt:lpstr>
      <vt:lpstr>Δομή Πίνακα – Folded Array Architecture</vt:lpstr>
      <vt:lpstr>Ιεραρχική Αρχιτεκτονική Μνήμης</vt:lpstr>
      <vt:lpstr>Περίγραμμα</vt:lpstr>
      <vt:lpstr>6T SRAM Cell –Γενικές αρχές</vt:lpstr>
      <vt:lpstr>6T SRAM Cell –Γενικές αρχές</vt:lpstr>
      <vt:lpstr>6T SRAM Cell –Γενικές αρχές</vt:lpstr>
      <vt:lpstr>SRAM Read</vt:lpstr>
      <vt:lpstr>SRAM Write</vt:lpstr>
      <vt:lpstr>SRAM Sizing</vt:lpstr>
      <vt:lpstr>SRAM Column Read</vt:lpstr>
      <vt:lpstr>SRAM Column Write</vt:lpstr>
      <vt:lpstr>Εναλλακτικά κύτταρα</vt:lpstr>
      <vt:lpstr>Μνήμες SRAM – Περίγραμμα</vt:lpstr>
      <vt:lpstr>Decoders</vt:lpstr>
      <vt:lpstr>Μεγάλοι Decoders</vt:lpstr>
      <vt:lpstr>Προ-κωδικοποίηση (Pre-decoding)</vt:lpstr>
      <vt:lpstr>Προ-κωδικοποίηση (Pre-decoding)</vt:lpstr>
      <vt:lpstr>Μνήμες SRAM – Περίγραμμα</vt:lpstr>
      <vt:lpstr>Κύκλωμα για στήλες (Column circuitry)</vt:lpstr>
      <vt:lpstr>Απλά κυκλώματα στήλης χωρίς πολύπλεξη</vt:lpstr>
      <vt:lpstr>Bitline Conditioning</vt:lpstr>
      <vt:lpstr>Bitline Conditioning</vt:lpstr>
      <vt:lpstr>Ενισχυτές αίσθησης (Sense Amplifiers)</vt:lpstr>
      <vt:lpstr>Ανίχνευση σήματος γραμμών bit &amp; bit_b</vt:lpstr>
      <vt:lpstr>Ανίχνευση ισχυρού σήματος</vt:lpstr>
      <vt:lpstr>Ανίχνευση ασθενούς σήματος</vt:lpstr>
      <vt:lpstr>Ανίχνευση ασθενούς σήματος</vt:lpstr>
      <vt:lpstr>Clocked Sense Amp</vt:lpstr>
      <vt:lpstr>Clocked Sense Amp</vt:lpstr>
      <vt:lpstr>Μείωση θορύβου με ισοστάθμιση</vt:lpstr>
      <vt:lpstr>Μείωση θορύβου με συστροφή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Theodor</dc:creator>
  <cp:lastModifiedBy>George Theodoridis</cp:lastModifiedBy>
  <cp:revision>514</cp:revision>
  <dcterms:created xsi:type="dcterms:W3CDTF">2004-09-10T10:14:16Z</dcterms:created>
  <dcterms:modified xsi:type="dcterms:W3CDTF">2026-05-12T11:50:49Z</dcterms:modified>
</cp:coreProperties>
</file>