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56" r:id="rId2"/>
    <p:sldId id="258" r:id="rId3"/>
    <p:sldId id="386" r:id="rId4"/>
    <p:sldId id="322" r:id="rId5"/>
    <p:sldId id="333" r:id="rId6"/>
    <p:sldId id="257" r:id="rId7"/>
    <p:sldId id="259" r:id="rId8"/>
    <p:sldId id="390" r:id="rId9"/>
    <p:sldId id="332" r:id="rId10"/>
    <p:sldId id="374" r:id="rId11"/>
    <p:sldId id="375" r:id="rId12"/>
    <p:sldId id="376" r:id="rId13"/>
    <p:sldId id="387" r:id="rId14"/>
    <p:sldId id="377" r:id="rId15"/>
    <p:sldId id="379" r:id="rId16"/>
    <p:sldId id="388"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4" r:id="rId31"/>
    <p:sldId id="371" r:id="rId32"/>
    <p:sldId id="275" r:id="rId33"/>
    <p:sldId id="391" r:id="rId34"/>
    <p:sldId id="276" r:id="rId35"/>
    <p:sldId id="372" r:id="rId36"/>
    <p:sldId id="278" r:id="rId37"/>
    <p:sldId id="279" r:id="rId38"/>
    <p:sldId id="320" r:id="rId39"/>
    <p:sldId id="280" r:id="rId40"/>
    <p:sldId id="281" r:id="rId41"/>
    <p:sldId id="282" r:id="rId42"/>
    <p:sldId id="283" r:id="rId43"/>
    <p:sldId id="284" r:id="rId44"/>
    <p:sldId id="285" r:id="rId45"/>
    <p:sldId id="286" r:id="rId46"/>
    <p:sldId id="287" r:id="rId47"/>
    <p:sldId id="329" r:id="rId48"/>
    <p:sldId id="330" r:id="rId49"/>
    <p:sldId id="288" r:id="rId50"/>
    <p:sldId id="289" r:id="rId51"/>
    <p:sldId id="290" r:id="rId52"/>
    <p:sldId id="291" r:id="rId53"/>
    <p:sldId id="337" r:id="rId54"/>
    <p:sldId id="292" r:id="rId55"/>
    <p:sldId id="331" r:id="rId56"/>
    <p:sldId id="318" r:id="rId57"/>
    <p:sldId id="294" r:id="rId58"/>
    <p:sldId id="295" r:id="rId59"/>
    <p:sldId id="296" r:id="rId60"/>
    <p:sldId id="297" r:id="rId61"/>
    <p:sldId id="338" r:id="rId62"/>
    <p:sldId id="298" r:id="rId63"/>
    <p:sldId id="299" r:id="rId64"/>
    <p:sldId id="340" r:id="rId65"/>
    <p:sldId id="300" r:id="rId66"/>
    <p:sldId id="339" r:id="rId67"/>
    <p:sldId id="301" r:id="rId68"/>
    <p:sldId id="303" r:id="rId69"/>
    <p:sldId id="304" r:id="rId70"/>
    <p:sldId id="305" r:id="rId71"/>
    <p:sldId id="373" r:id="rId72"/>
    <p:sldId id="306" r:id="rId73"/>
    <p:sldId id="307" r:id="rId74"/>
    <p:sldId id="308" r:id="rId75"/>
    <p:sldId id="309" r:id="rId76"/>
    <p:sldId id="310" r:id="rId77"/>
    <p:sldId id="312" r:id="rId78"/>
    <p:sldId id="342" r:id="rId79"/>
    <p:sldId id="314" r:id="rId80"/>
    <p:sldId id="315" r:id="rId81"/>
    <p:sldId id="316" r:id="rId82"/>
    <p:sldId id="317" r:id="rId83"/>
    <p:sldId id="341" r:id="rId84"/>
    <p:sldId id="344" r:id="rId85"/>
    <p:sldId id="345" r:id="rId86"/>
    <p:sldId id="365" r:id="rId87"/>
    <p:sldId id="366" r:id="rId88"/>
    <p:sldId id="348" r:id="rId89"/>
    <p:sldId id="368" r:id="rId90"/>
    <p:sldId id="369" r:id="rId91"/>
    <p:sldId id="370" r:id="rId92"/>
    <p:sldId id="349" r:id="rId93"/>
    <p:sldId id="350" r:id="rId94"/>
    <p:sldId id="351" r:id="rId95"/>
    <p:sldId id="352" r:id="rId96"/>
    <p:sldId id="354" r:id="rId97"/>
    <p:sldId id="353" r:id="rId98"/>
    <p:sldId id="355" r:id="rId99"/>
    <p:sldId id="356" r:id="rId100"/>
    <p:sldId id="357" r:id="rId101"/>
    <p:sldId id="358" r:id="rId102"/>
    <p:sldId id="359" r:id="rId103"/>
    <p:sldId id="360" r:id="rId104"/>
    <p:sldId id="361" r:id="rId105"/>
    <p:sldId id="362" r:id="rId106"/>
    <p:sldId id="363" r:id="rId107"/>
    <p:sldId id="364" r:id="rId108"/>
    <p:sldId id="385" r:id="rId109"/>
    <p:sldId id="381" r:id="rId110"/>
    <p:sldId id="382" r:id="rId111"/>
    <p:sldId id="383" r:id="rId112"/>
    <p:sldId id="384"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906" autoAdjust="0"/>
    <p:restoredTop sz="98713" autoAdjust="0"/>
  </p:normalViewPr>
  <p:slideViewPr>
    <p:cSldViewPr>
      <p:cViewPr>
        <p:scale>
          <a:sx n="90" d="100"/>
          <a:sy n="90" d="100"/>
        </p:scale>
        <p:origin x="-1752"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F78D44-CE28-4D05-80B7-ECB7C8954BEC}" type="datetimeFigureOut">
              <a:rPr lang="en-US" smtClean="0"/>
              <a:pPr/>
              <a:t>3/28/2026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7F28C-E76C-4338-9D26-346D829093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2040420-7875-43E7-912B-3C3081C8C10F}" type="slidenum">
              <a:rPr lang="en-US">
                <a:ea typeface="MS PGothic" pitchFamily="34" charset="-128"/>
              </a:rPr>
              <a:pPr/>
              <a:t>4</a:t>
            </a:fld>
            <a:endParaRPr lang="en-US">
              <a:ea typeface="MS PGothic" pitchFamily="34" charset="-128"/>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dirty="0" smtClean="0">
                <a:latin typeface="Times" charset="0"/>
              </a:rPr>
              <a:t>Will discuss details of DMUX circuitry later.  </a:t>
            </a:r>
          </a:p>
          <a:p>
            <a:pPr eaLnBrk="1" hangingPunct="1"/>
            <a:r>
              <a:rPr lang="en-US" dirty="0" smtClean="0">
                <a:latin typeface="Times" charset="0"/>
              </a:rPr>
              <a:t>The important concept here is that to do any digital processing, a synchronizing clock is necessary...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A52D2F2-DDA6-481B-9694-4A7EC29B391A}" type="slidenum">
              <a:rPr lang="en-US">
                <a:ea typeface="MS PGothic" pitchFamily="34" charset="-128"/>
              </a:rPr>
              <a:pPr/>
              <a:t>35</a:t>
            </a:fld>
            <a:endParaRPr lang="en-US">
              <a:ea typeface="MS PGothic" pitchFamily="34" charset="-128"/>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latin typeface="Times" charset="0"/>
              </a:rPr>
              <a:t>Tck-q is generally larger than data-q delay.</a:t>
            </a:r>
          </a:p>
          <a:p>
            <a:pPr eaLnBrk="1" hangingPunct="1"/>
            <a:r>
              <a:rPr lang="en-US" smtClean="0">
                <a:latin typeface="Times" charset="0"/>
              </a:rPr>
              <a:t>We</a:t>
            </a:r>
            <a:r>
              <a:rPr lang="ja-JP" altLang="en-US" smtClean="0">
                <a:latin typeface="Times" charset="0"/>
              </a:rPr>
              <a:t>’</a:t>
            </a:r>
            <a:r>
              <a:rPr lang="en-US" altLang="ja-JP" smtClean="0">
                <a:latin typeface="Times" charset="0"/>
              </a:rPr>
              <a:t>ll now go back to our study of PDs for NRZ data.</a:t>
            </a:r>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Hogge</a:t>
            </a:r>
            <a:r>
              <a:rPr lang="en-US" dirty="0" smtClean="0"/>
              <a:t> topology is a linear phase detector, generating a vanishing average as the phase difference approaches zero. Thus, a charge pump driven by a </a:t>
            </a:r>
            <a:r>
              <a:rPr lang="en-US" dirty="0" err="1" smtClean="0"/>
              <a:t>Hogge</a:t>
            </a:r>
            <a:r>
              <a:rPr lang="en-US" dirty="0" smtClean="0"/>
              <a:t> PD experiences little “activity” when the CDR loop is locked</a:t>
            </a:r>
            <a:endParaRPr lang="en-US" dirty="0"/>
          </a:p>
        </p:txBody>
      </p:sp>
      <p:sp>
        <p:nvSpPr>
          <p:cNvPr id="4" name="Slide Number Placeholder 3"/>
          <p:cNvSpPr>
            <a:spLocks noGrp="1"/>
          </p:cNvSpPr>
          <p:nvPr>
            <p:ph type="sldNum" sz="quarter" idx="10"/>
          </p:nvPr>
        </p:nvSpPr>
        <p:spPr/>
        <p:txBody>
          <a:bodyPr/>
          <a:lstStyle/>
          <a:p>
            <a:fld id="{2C77F28C-E76C-4338-9D26-346D82909338}" type="slidenum">
              <a:rPr lang="en-US" smtClean="0"/>
              <a:pPr/>
              <a:t>45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77F28C-E76C-4338-9D26-346D82909338}" type="slidenum">
              <a:rPr lang="en-US" smtClean="0"/>
              <a:pPr/>
              <a:t>49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half-rate PD of Fig. 9.35 above also retimes and </a:t>
            </a:r>
            <a:r>
              <a:rPr lang="en-US" dirty="0" err="1" smtClean="0"/>
              <a:t>demultiplexes</a:t>
            </a:r>
            <a:r>
              <a:rPr lang="en-US" dirty="0" smtClean="0"/>
              <a:t> the data, producing two  streams at the outputs of L3 and L4.</a:t>
            </a:r>
          </a:p>
          <a:p>
            <a:endParaRPr lang="en-US" dirty="0"/>
          </a:p>
        </p:txBody>
      </p:sp>
      <p:sp>
        <p:nvSpPr>
          <p:cNvPr id="4" name="Slide Number Placeholder 3"/>
          <p:cNvSpPr>
            <a:spLocks noGrp="1"/>
          </p:cNvSpPr>
          <p:nvPr>
            <p:ph type="sldNum" sz="quarter" idx="10"/>
          </p:nvPr>
        </p:nvSpPr>
        <p:spPr/>
        <p:txBody>
          <a:bodyPr/>
          <a:lstStyle/>
          <a:p>
            <a:fld id="{2C77F28C-E76C-4338-9D26-346D82909338}" type="slidenum">
              <a:rPr lang="en-US" smtClean="0"/>
              <a:pPr/>
              <a:t>61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 DFF does not provide such a property if it is configured as shown in Fig. 9.11(a)</a:t>
            </a:r>
            <a:endParaRPr lang="en-US" dirty="0"/>
          </a:p>
        </p:txBody>
      </p:sp>
      <p:sp>
        <p:nvSpPr>
          <p:cNvPr id="4" name="Slide Number Placeholder 3"/>
          <p:cNvSpPr>
            <a:spLocks noGrp="1"/>
          </p:cNvSpPr>
          <p:nvPr>
            <p:ph type="sldNum" sz="quarter" idx="10"/>
          </p:nvPr>
        </p:nvSpPr>
        <p:spPr/>
        <p:txBody>
          <a:bodyPr/>
          <a:lstStyle/>
          <a:p>
            <a:fld id="{2C77F28C-E76C-4338-9D26-346D82909338}" type="slidenum">
              <a:rPr lang="en-US" smtClean="0"/>
              <a:pPr/>
              <a:t>71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5CEF73FD-6C37-448B-811B-C3E753EF6307}" type="slidenum">
              <a:rPr lang="en-US">
                <a:ea typeface="MS PGothic" pitchFamily="34" charset="-128"/>
              </a:rPr>
              <a:pPr/>
              <a:t>5</a:t>
            </a:fld>
            <a:endParaRPr lang="en-US">
              <a:ea typeface="MS PGothic" pitchFamily="34" charset="-128"/>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5011D35-1630-4008-BBF8-0C8748EA636D}" type="slidenum">
              <a:rPr lang="en-US">
                <a:ea typeface="MS PGothic" pitchFamily="34" charset="-128"/>
              </a:rPr>
              <a:pPr/>
              <a:t>16</a:t>
            </a:fld>
            <a:endParaRPr lang="en-US">
              <a:ea typeface="MS PGothic" pitchFamily="34" charset="-128"/>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FF0000"/>
                </a:solidFill>
              </a:rPr>
              <a:t>differentiation is a linear operation and hence incapable of generating new frequency component</a:t>
            </a:r>
            <a:endParaRPr lang="en-US" dirty="0"/>
          </a:p>
        </p:txBody>
      </p:sp>
      <p:sp>
        <p:nvSpPr>
          <p:cNvPr id="4" name="Slide Number Placeholder 3"/>
          <p:cNvSpPr>
            <a:spLocks noGrp="1"/>
          </p:cNvSpPr>
          <p:nvPr>
            <p:ph type="sldNum" sz="quarter" idx="10"/>
          </p:nvPr>
        </p:nvSpPr>
        <p:spPr/>
        <p:txBody>
          <a:bodyPr/>
          <a:lstStyle/>
          <a:p>
            <a:fld id="{2C77F28C-E76C-4338-9D26-346D82909338}"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77F28C-E76C-4338-9D26-346D82909338}"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The level shift stages (e.g., source followers) ensure that M1 and M2 remain in saturation</a:t>
            </a:r>
            <a:endParaRPr lang="en-US" dirty="0"/>
          </a:p>
        </p:txBody>
      </p:sp>
      <p:sp>
        <p:nvSpPr>
          <p:cNvPr id="4" name="Slide Number Placeholder 3"/>
          <p:cNvSpPr>
            <a:spLocks noGrp="1"/>
          </p:cNvSpPr>
          <p:nvPr>
            <p:ph type="sldNum" sz="quarter" idx="10"/>
          </p:nvPr>
        </p:nvSpPr>
        <p:spPr/>
        <p:txBody>
          <a:bodyPr/>
          <a:lstStyle/>
          <a:p>
            <a:fld id="{2C77F28C-E76C-4338-9D26-346D82909338}"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 DFF does not provide such a property if it is configured as shown in Fig. 9.11(a)</a:t>
            </a:r>
            <a:endParaRPr lang="en-US" dirty="0"/>
          </a:p>
        </p:txBody>
      </p:sp>
      <p:sp>
        <p:nvSpPr>
          <p:cNvPr id="4" name="Slide Number Placeholder 3"/>
          <p:cNvSpPr>
            <a:spLocks noGrp="1"/>
          </p:cNvSpPr>
          <p:nvPr>
            <p:ph type="sldNum" sz="quarter" idx="10"/>
          </p:nvPr>
        </p:nvSpPr>
        <p:spPr/>
        <p:txBody>
          <a:bodyPr/>
          <a:lstStyle/>
          <a:p>
            <a:fld id="{2C77F28C-E76C-4338-9D26-346D82909338}"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F61C9C2-5037-4504-A75E-8C5707152430}" type="slidenum">
              <a:rPr lang="en-US">
                <a:ea typeface="MS PGothic" pitchFamily="34" charset="-128"/>
              </a:rPr>
              <a:pPr/>
              <a:t>31</a:t>
            </a:fld>
            <a:endParaRPr lang="en-US">
              <a:ea typeface="MS PGothic" pitchFamily="34" charset="-128"/>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latin typeface="Times" charset="0"/>
              </a:rPr>
              <a:t>Shaded area indicates vicinity of CK rising edge where data transition is forbidden.  </a:t>
            </a:r>
          </a:p>
          <a:p>
            <a:pPr eaLnBrk="1" hangingPunct="1"/>
            <a:r>
              <a:rPr lang="en-US" dirty="0" smtClean="0">
                <a:latin typeface="Times" charset="0"/>
              </a:rPr>
              <a:t>Total width of this area is commonly referred to as </a:t>
            </a:r>
            <a:r>
              <a:rPr lang="ja-JP" altLang="en-US" smtClean="0">
                <a:latin typeface="Times" charset="0"/>
              </a:rPr>
              <a:t>“</a:t>
            </a:r>
            <a:r>
              <a:rPr lang="en-US" altLang="ja-JP" dirty="0" smtClean="0">
                <a:latin typeface="Times" charset="0"/>
              </a:rPr>
              <a:t>setup &amp; hold time.</a:t>
            </a:r>
            <a:r>
              <a:rPr lang="ja-JP" altLang="en-US" smtClean="0">
                <a:latin typeface="Times" charset="0"/>
              </a:rPr>
              <a:t>”</a:t>
            </a:r>
            <a:endParaRPr lang="en-US" dirty="0"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solidFill>
                  <a:srgbClr val="FF0000"/>
                </a:solidFill>
              </a:rPr>
              <a:t>The foregoing study has tacitly assumed a periodic data stream so that the phase detector becomes </a:t>
            </a:r>
            <a:r>
              <a:rPr lang="en-US" dirty="0" err="1" smtClean="0">
                <a:solidFill>
                  <a:srgbClr val="FF0000"/>
                </a:solidFill>
              </a:rPr>
              <a:t>metastable</a:t>
            </a:r>
            <a:r>
              <a:rPr lang="en-US" dirty="0" smtClean="0">
                <a:solidFill>
                  <a:srgbClr val="FF0000"/>
                </a:solidFill>
              </a:rPr>
              <a:t> on each rising (or falling) data edge when the loop is locked. With random data, on the other hand, the time for regeneration reaches </a:t>
            </a:r>
            <a:r>
              <a:rPr lang="en-US" dirty="0" err="1" smtClean="0">
                <a:solidFill>
                  <a:srgbClr val="FF0000"/>
                </a:solidFill>
              </a:rPr>
              <a:t>nTb</a:t>
            </a:r>
            <a:r>
              <a:rPr lang="en-US" dirty="0" smtClean="0">
                <a:solidFill>
                  <a:srgbClr val="FF0000"/>
                </a:solidFill>
              </a:rPr>
              <a:t>, where n denotes the number of consecutive ONEs or ZEROs. As a result, with a string of several consecutive ONEs or ZEROs, the output is likely to reach a logical level, leading to a critical drawback.</a:t>
            </a:r>
          </a:p>
          <a:p>
            <a:pPr algn="just"/>
            <a:r>
              <a:rPr lang="en-US" dirty="0" smtClean="0">
                <a:solidFill>
                  <a:srgbClr val="FF0000"/>
                </a:solidFill>
              </a:rPr>
              <a:t>In the absence of data transitions, the PD continues to produce a high or low level, thus forcing the oscillator voltage to vary. As a result, for long runs, the VCO frequency changes substantially, creating a large jitter.</a:t>
            </a:r>
          </a:p>
          <a:p>
            <a:endParaRPr lang="en-US" dirty="0"/>
          </a:p>
        </p:txBody>
      </p:sp>
      <p:sp>
        <p:nvSpPr>
          <p:cNvPr id="4" name="Slide Number Placeholder 3"/>
          <p:cNvSpPr>
            <a:spLocks noGrp="1"/>
          </p:cNvSpPr>
          <p:nvPr>
            <p:ph type="sldNum" sz="quarter" idx="10"/>
          </p:nvPr>
        </p:nvSpPr>
        <p:spPr/>
        <p:txBody>
          <a:bodyPr/>
          <a:lstStyle/>
          <a:p>
            <a:fld id="{2C77F28C-E76C-4338-9D26-346D82909338}"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A6E66D-CBA1-49C8-A602-DB90DB36C126}"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D3C67-A4F8-4BB9-BDC0-EC79922021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6E66D-CBA1-49C8-A602-DB90DB36C126}"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D3C67-A4F8-4BB9-BDC0-EC79922021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6E66D-CBA1-49C8-A602-DB90DB36C126}"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D3C67-A4F8-4BB9-BDC0-EC79922021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6E66D-CBA1-49C8-A602-DB90DB36C126}"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D3C67-A4F8-4BB9-BDC0-EC79922021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6E66D-CBA1-49C8-A602-DB90DB36C126}"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D3C67-A4F8-4BB9-BDC0-EC79922021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A6E66D-CBA1-49C8-A602-DB90DB36C126}"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D3C67-A4F8-4BB9-BDC0-EC79922021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A6E66D-CBA1-49C8-A602-DB90DB36C126}" type="datetimeFigureOut">
              <a:rPr lang="en-US" smtClean="0"/>
              <a:pPr/>
              <a:t>3/28/2026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0D3C67-A4F8-4BB9-BDC0-EC79922021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A6E66D-CBA1-49C8-A602-DB90DB36C126}" type="datetimeFigureOut">
              <a:rPr lang="en-US" smtClean="0"/>
              <a:pPr/>
              <a:t>3/28/2026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0D3C67-A4F8-4BB9-BDC0-EC79922021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6E66D-CBA1-49C8-A602-DB90DB36C126}" type="datetimeFigureOut">
              <a:rPr lang="en-US" smtClean="0"/>
              <a:pPr/>
              <a:t>3/28/2026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0D3C67-A4F8-4BB9-BDC0-EC79922021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6E66D-CBA1-49C8-A602-DB90DB36C126}"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D3C67-A4F8-4BB9-BDC0-EC79922021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6E66D-CBA1-49C8-A602-DB90DB36C126}"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D3C67-A4F8-4BB9-BDC0-EC79922021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6E66D-CBA1-49C8-A602-DB90DB36C126}" type="datetimeFigureOut">
              <a:rPr lang="en-US" smtClean="0"/>
              <a:pPr/>
              <a:t>3/28/2026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D3C67-A4F8-4BB9-BDC0-EC79922021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2.xml"/><Relationship Id="rId5" Type="http://schemas.openxmlformats.org/officeDocument/2006/relationships/image" Target="../media/image176.png"/><Relationship Id="rId4" Type="http://schemas.openxmlformats.org/officeDocument/2006/relationships/image" Target="../media/image175.png"/></Relationships>
</file>

<file path=ppt/slides/_rels/slide101.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2.xml"/><Relationship Id="rId4" Type="http://schemas.openxmlformats.org/officeDocument/2006/relationships/image" Target="../media/image185.png"/></Relationships>
</file>

<file path=ppt/slides/_rels/slide106.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6.png"/><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87.png"/><Relationship Id="rId4" Type="http://schemas.openxmlformats.org/officeDocument/2006/relationships/image" Target="../media/image160.png"/></Relationships>
</file>

<file path=ppt/slides/_rels/slide107.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image" Target="../media/image13.png"/><Relationship Id="rId12"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7.bin"/><Relationship Id="rId5" Type="http://schemas.openxmlformats.org/officeDocument/2006/relationships/oleObject" Target="../embeddings/oleObject3.bin"/><Relationship Id="rId10" Type="http://schemas.openxmlformats.org/officeDocument/2006/relationships/oleObject" Target="../embeddings/oleObject6.bin"/><Relationship Id="rId4" Type="http://schemas.openxmlformats.org/officeDocument/2006/relationships/image" Target="../media/image21.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6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7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8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88.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9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92.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93.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150.png"/></Relationships>
</file>

<file path=ppt/slides/_rels/slide9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38.png"/><Relationship Id="rId4" Type="http://schemas.openxmlformats.org/officeDocument/2006/relationships/image" Target="../media/image153.png"/></Relationships>
</file>

<file path=ppt/slides/_rels/slide95.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5.png"/><Relationship Id="rId7" Type="http://schemas.openxmlformats.org/officeDocument/2006/relationships/image" Target="../media/image159.emf"/><Relationship Id="rId2" Type="http://schemas.openxmlformats.org/officeDocument/2006/relationships/image" Target="../media/image154.png"/><Relationship Id="rId1" Type="http://schemas.openxmlformats.org/officeDocument/2006/relationships/slideLayout" Target="../slideLayouts/slideLayout2.xml"/><Relationship Id="rId6" Type="http://schemas.openxmlformats.org/officeDocument/2006/relationships/image" Target="../media/image158.png"/><Relationship Id="rId5" Type="http://schemas.openxmlformats.org/officeDocument/2006/relationships/image" Target="../media/image157.png"/><Relationship Id="rId10" Type="http://schemas.openxmlformats.org/officeDocument/2006/relationships/image" Target="../media/image138.png"/><Relationship Id="rId4" Type="http://schemas.openxmlformats.org/officeDocument/2006/relationships/image" Target="../media/image156.png"/><Relationship Id="rId9" Type="http://schemas.openxmlformats.org/officeDocument/2006/relationships/image" Target="../media/image161.png"/></Relationships>
</file>

<file path=ppt/slides/_rels/slide96.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2.xml"/><Relationship Id="rId5" Type="http://schemas.openxmlformats.org/officeDocument/2006/relationships/image" Target="../media/image166.png"/><Relationship Id="rId4" Type="http://schemas.openxmlformats.org/officeDocument/2006/relationships/image" Target="../media/image165.png"/></Relationships>
</file>

<file path=ppt/slides/_rels/slide98.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s>
</file>

<file path=ppt/slides/_rels/slide99.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772400" cy="1470025"/>
          </a:xfrm>
        </p:spPr>
        <p:txBody>
          <a:bodyPr/>
          <a:lstStyle/>
          <a:p>
            <a:r>
              <a:rPr lang="en-US" dirty="0" smtClean="0"/>
              <a:t>CDRs</a:t>
            </a:r>
            <a:endParaRPr lang="en-US" dirty="0"/>
          </a:p>
        </p:txBody>
      </p:sp>
      <p:sp>
        <p:nvSpPr>
          <p:cNvPr id="3" name="Subtitle 2"/>
          <p:cNvSpPr>
            <a:spLocks noGrp="1"/>
          </p:cNvSpPr>
          <p:nvPr>
            <p:ph type="subTitle" idx="1"/>
          </p:nvPr>
        </p:nvSpPr>
        <p:spPr>
          <a:xfrm>
            <a:off x="381000" y="2819400"/>
            <a:ext cx="8382000" cy="1752600"/>
          </a:xfrm>
        </p:spPr>
        <p:txBody>
          <a:bodyPr/>
          <a:lstStyle/>
          <a:p>
            <a:r>
              <a:rPr lang="en-US" dirty="0" smtClean="0"/>
              <a:t>CLOCK DATA RECOVERY CIRCUITS and TECHNIQUES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43000"/>
          </a:xfrm>
        </p:spPr>
        <p:txBody>
          <a:bodyPr>
            <a:normAutofit fontScale="90000"/>
          </a:bodyPr>
          <a:lstStyle/>
          <a:p>
            <a:r>
              <a:rPr lang="en-US" sz="4000" b="1" dirty="0" smtClean="0"/>
              <a:t>Why Use a PLL for Clock Data Recovery (CDR)?</a:t>
            </a:r>
            <a:r>
              <a:rPr lang="en-US" b="1" dirty="0" smtClean="0"/>
              <a:t/>
            </a:r>
            <a:br>
              <a:rPr lang="en-US" b="1" dirty="0" smtClean="0"/>
            </a:br>
            <a:endParaRPr lang="en-US" dirty="0"/>
          </a:p>
        </p:txBody>
      </p:sp>
      <p:sp>
        <p:nvSpPr>
          <p:cNvPr id="3" name="Content Placeholder 2"/>
          <p:cNvSpPr>
            <a:spLocks noGrp="1"/>
          </p:cNvSpPr>
          <p:nvPr>
            <p:ph idx="1"/>
          </p:nvPr>
        </p:nvSpPr>
        <p:spPr>
          <a:xfrm>
            <a:off x="152400" y="1066800"/>
            <a:ext cx="8229600" cy="5029200"/>
          </a:xfrm>
        </p:spPr>
        <p:txBody>
          <a:bodyPr>
            <a:normAutofit fontScale="92500" lnSpcReduction="20000"/>
          </a:bodyPr>
          <a:lstStyle/>
          <a:p>
            <a:pPr>
              <a:buNone/>
            </a:pPr>
            <a:r>
              <a:rPr lang="en-US" sz="3300" b="1" dirty="0" smtClean="0"/>
              <a:t>CDR Needs a Clock Aligned to the Incoming Data</a:t>
            </a:r>
          </a:p>
          <a:p>
            <a:r>
              <a:rPr lang="en-US" sz="2800" dirty="0" smtClean="0"/>
              <a:t>In serial communication systems, the transmitter sends no explicit clock. The receiver must reconstruct it by analyzing edge transitions of the data.</a:t>
            </a:r>
            <a:br>
              <a:rPr lang="en-US" sz="2800" dirty="0" smtClean="0"/>
            </a:br>
            <a:r>
              <a:rPr lang="en-US" sz="2800" dirty="0" smtClean="0"/>
              <a:t>A PLL naturally performs three things required for CDR:</a:t>
            </a:r>
          </a:p>
          <a:p>
            <a:r>
              <a:rPr lang="en-US" sz="2800" b="1" dirty="0" smtClean="0"/>
              <a:t>Phase alignment</a:t>
            </a:r>
            <a:r>
              <a:rPr lang="en-US" sz="2800" dirty="0" smtClean="0"/>
              <a:t> – locks sampling instant to the data eye center</a:t>
            </a:r>
          </a:p>
          <a:p>
            <a:r>
              <a:rPr lang="en-US" sz="2800" b="1" dirty="0" smtClean="0"/>
              <a:t>Frequency alignment</a:t>
            </a:r>
            <a:r>
              <a:rPr lang="en-US" sz="2800" dirty="0" smtClean="0"/>
              <a:t> – tracks transmitter clock drift</a:t>
            </a:r>
          </a:p>
          <a:p>
            <a:r>
              <a:rPr lang="en-US" sz="2800" b="1" dirty="0" smtClean="0"/>
              <a:t>Stability</a:t>
            </a:r>
            <a:r>
              <a:rPr lang="en-US" sz="2800" dirty="0" smtClean="0"/>
              <a:t> – filters noise and jitter for reliable sampling</a:t>
            </a:r>
          </a:p>
          <a:p>
            <a:pPr>
              <a:buNone/>
            </a:pPr>
            <a:endParaRPr lang="en-US" sz="2800" dirty="0" smtClean="0"/>
          </a:p>
          <a:p>
            <a:pPr>
              <a:buNone/>
            </a:pPr>
            <a:r>
              <a:rPr lang="en-US" sz="2800" dirty="0" smtClean="0"/>
              <a:t>A PLL achieves exactly this: it continuously adjusts a local oscillator so its phase and frequency match a reference signal—in this case, the incoming data transitions.</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124200"/>
            <a:ext cx="8991600" cy="3416320"/>
          </a:xfrm>
          <a:prstGeom prst="rect">
            <a:avLst/>
          </a:prstGeom>
        </p:spPr>
        <p:txBody>
          <a:bodyPr wrap="square">
            <a:spAutoFit/>
          </a:bodyPr>
          <a:lstStyle/>
          <a:p>
            <a:r>
              <a:rPr lang="en-US" dirty="0" smtClean="0"/>
              <a:t>We must therefore take into account the effect</a:t>
            </a:r>
            <a:r>
              <a:rPr lang="el-GR" dirty="0" smtClean="0"/>
              <a:t> </a:t>
            </a:r>
            <a:r>
              <a:rPr lang="en-US" dirty="0" smtClean="0"/>
              <a:t>of noise shaping by the PLL. It can be</a:t>
            </a:r>
            <a:r>
              <a:rPr lang="el-GR" dirty="0" smtClean="0"/>
              <a:t> </a:t>
            </a:r>
            <a:r>
              <a:rPr lang="en-US" smtClean="0"/>
              <a:t>proven that </a:t>
            </a:r>
            <a:r>
              <a:rPr lang="en-US" dirty="0" smtClean="0"/>
              <a:t>for a loop bandwidth of 2</a:t>
            </a:r>
            <a:r>
              <a:rPr lang="el-GR" dirty="0" smtClean="0"/>
              <a:t>π</a:t>
            </a:r>
            <a:r>
              <a:rPr lang="en-US" i="1" dirty="0" smtClean="0"/>
              <a:t>fu, the</a:t>
            </a:r>
            <a:r>
              <a:rPr lang="el-GR" i="1" dirty="0" smtClean="0"/>
              <a:t> </a:t>
            </a:r>
            <a:r>
              <a:rPr lang="en-US" dirty="0" smtClean="0"/>
              <a:t>jitter rises with the square root of time (as if the oscillator were free-running) until t</a:t>
            </a:r>
            <a:r>
              <a:rPr lang="el-GR" dirty="0" smtClean="0"/>
              <a:t>1</a:t>
            </a:r>
            <a:r>
              <a:rPr lang="en-US" dirty="0" smtClean="0"/>
              <a:t>=</a:t>
            </a:r>
            <a:r>
              <a:rPr lang="el-GR" dirty="0" smtClean="0"/>
              <a:t>1/(2π</a:t>
            </a:r>
            <a:r>
              <a:rPr lang="en-US" dirty="0" smtClean="0"/>
              <a:t>fu) and “saturates” thereafter (Fig. 9.54 above). It can be proved that the total jitter accumulated over time </a:t>
            </a:r>
            <a:r>
              <a:rPr lang="en-US" i="1" dirty="0" smtClean="0"/>
              <a:t>t1 by a free-running oscillator is equal to</a:t>
            </a:r>
          </a:p>
          <a:p>
            <a:endParaRPr lang="en-US" i="1" dirty="0" smtClean="0"/>
          </a:p>
          <a:p>
            <a:r>
              <a:rPr lang="en-US" dirty="0" smtClean="0"/>
              <a:t> Substituting (9.42) in (9.43) yields the closed-loop jitter as</a:t>
            </a:r>
          </a:p>
          <a:p>
            <a:endParaRPr lang="en-US" i="1" dirty="0" smtClean="0"/>
          </a:p>
          <a:p>
            <a:endParaRPr lang="en-US" i="1" dirty="0" smtClean="0"/>
          </a:p>
          <a:p>
            <a:endParaRPr lang="en-US" i="1" dirty="0" smtClean="0"/>
          </a:p>
          <a:p>
            <a:endParaRPr lang="en-US" i="1" dirty="0" smtClean="0"/>
          </a:p>
          <a:p>
            <a:endParaRPr lang="en-US" dirty="0"/>
          </a:p>
        </p:txBody>
      </p:sp>
      <p:sp>
        <p:nvSpPr>
          <p:cNvPr id="5" name="Title 1"/>
          <p:cNvSpPr txBox="1">
            <a:spLocks noGrp="1"/>
          </p:cNvSpPr>
          <p:nvPr>
            <p:ph type="title"/>
          </p:nvPr>
        </p:nvSpPr>
        <p:spPr>
          <a:xfrm>
            <a:off x="685800" y="0"/>
            <a:ext cx="8001000" cy="86836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JITTER IN CDR CIRCUITS-Jitter Generation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19810" name="Picture 2"/>
          <p:cNvPicPr>
            <a:picLocks noChangeAspect="1" noChangeArrowheads="1"/>
          </p:cNvPicPr>
          <p:nvPr/>
        </p:nvPicPr>
        <p:blipFill>
          <a:blip r:embed="rId2" cstate="print"/>
          <a:srcRect/>
          <a:stretch>
            <a:fillRect/>
          </a:stretch>
        </p:blipFill>
        <p:spPr bwMode="auto">
          <a:xfrm>
            <a:off x="76200" y="914400"/>
            <a:ext cx="3362325" cy="1792789"/>
          </a:xfrm>
          <a:prstGeom prst="rect">
            <a:avLst/>
          </a:prstGeom>
          <a:noFill/>
          <a:ln w="9525">
            <a:noFill/>
            <a:miter lim="800000"/>
            <a:headEnd/>
            <a:tailEnd/>
          </a:ln>
        </p:spPr>
      </p:pic>
      <p:pic>
        <p:nvPicPr>
          <p:cNvPr id="119811" name="Picture 3"/>
          <p:cNvPicPr>
            <a:picLocks noChangeAspect="1" noChangeArrowheads="1"/>
          </p:cNvPicPr>
          <p:nvPr/>
        </p:nvPicPr>
        <p:blipFill>
          <a:blip r:embed="rId3" cstate="print"/>
          <a:srcRect/>
          <a:stretch>
            <a:fillRect/>
          </a:stretch>
        </p:blipFill>
        <p:spPr bwMode="auto">
          <a:xfrm>
            <a:off x="3429000" y="1143000"/>
            <a:ext cx="5564188" cy="1125956"/>
          </a:xfrm>
          <a:prstGeom prst="rect">
            <a:avLst/>
          </a:prstGeom>
          <a:noFill/>
          <a:ln w="9525">
            <a:noFill/>
            <a:miter lim="800000"/>
            <a:headEnd/>
            <a:tailEnd/>
          </a:ln>
        </p:spPr>
      </p:pic>
      <p:sp>
        <p:nvSpPr>
          <p:cNvPr id="8" name="Rectangle 7"/>
          <p:cNvSpPr/>
          <p:nvPr/>
        </p:nvSpPr>
        <p:spPr>
          <a:xfrm>
            <a:off x="0" y="2514600"/>
            <a:ext cx="9144000" cy="584775"/>
          </a:xfrm>
          <a:prstGeom prst="rect">
            <a:avLst/>
          </a:prstGeom>
        </p:spPr>
        <p:txBody>
          <a:bodyPr wrap="square">
            <a:spAutoFit/>
          </a:bodyPr>
          <a:lstStyle/>
          <a:p>
            <a:r>
              <a:rPr lang="en-US" sz="1600" dirty="0" smtClean="0"/>
              <a:t>Figure 9.54 Accumulation of cycle-to-cycle jitter in a phase-locked oscillator: (a) actual</a:t>
            </a:r>
            <a:r>
              <a:rPr lang="el-GR" sz="1600" dirty="0" smtClean="0"/>
              <a:t> </a:t>
            </a:r>
            <a:r>
              <a:rPr lang="en-US" sz="1600" dirty="0" smtClean="0"/>
              <a:t>behavior</a:t>
            </a:r>
            <a:r>
              <a:rPr lang="el-GR" sz="1600" dirty="0" smtClean="0"/>
              <a:t> </a:t>
            </a:r>
            <a:r>
              <a:rPr lang="en-US" sz="1600" dirty="0" smtClean="0"/>
              <a:t>and (b) conceptual behavior.</a:t>
            </a:r>
            <a:endParaRPr lang="en-US" sz="1600" dirty="0"/>
          </a:p>
        </p:txBody>
      </p:sp>
      <p:pic>
        <p:nvPicPr>
          <p:cNvPr id="119812" name="Picture 4"/>
          <p:cNvPicPr>
            <a:picLocks noChangeAspect="1" noChangeArrowheads="1"/>
          </p:cNvPicPr>
          <p:nvPr/>
        </p:nvPicPr>
        <p:blipFill>
          <a:blip r:embed="rId4" cstate="print"/>
          <a:srcRect/>
          <a:stretch>
            <a:fillRect/>
          </a:stretch>
        </p:blipFill>
        <p:spPr bwMode="auto">
          <a:xfrm>
            <a:off x="3028950" y="4267200"/>
            <a:ext cx="2000250" cy="560354"/>
          </a:xfrm>
          <a:prstGeom prst="rect">
            <a:avLst/>
          </a:prstGeom>
          <a:noFill/>
          <a:ln w="9525">
            <a:noFill/>
            <a:miter lim="800000"/>
            <a:headEnd/>
            <a:tailEnd/>
          </a:ln>
        </p:spPr>
      </p:pic>
      <p:sp>
        <p:nvSpPr>
          <p:cNvPr id="10" name="TextBox 9"/>
          <p:cNvSpPr txBox="1"/>
          <p:nvPr/>
        </p:nvSpPr>
        <p:spPr>
          <a:xfrm>
            <a:off x="8153400" y="4343400"/>
            <a:ext cx="914400" cy="369332"/>
          </a:xfrm>
          <a:prstGeom prst="rect">
            <a:avLst/>
          </a:prstGeom>
          <a:noFill/>
        </p:spPr>
        <p:txBody>
          <a:bodyPr wrap="square" rtlCol="0">
            <a:spAutoFit/>
          </a:bodyPr>
          <a:lstStyle/>
          <a:p>
            <a:r>
              <a:rPr lang="el-GR" dirty="0" smtClean="0"/>
              <a:t>(9.42)</a:t>
            </a:r>
            <a:endParaRPr lang="en-US" dirty="0"/>
          </a:p>
        </p:txBody>
      </p:sp>
      <p:pic>
        <p:nvPicPr>
          <p:cNvPr id="119813" name="Picture 5"/>
          <p:cNvPicPr>
            <a:picLocks noChangeAspect="1" noChangeArrowheads="1"/>
          </p:cNvPicPr>
          <p:nvPr/>
        </p:nvPicPr>
        <p:blipFill>
          <a:blip r:embed="rId5" cstate="print"/>
          <a:srcRect/>
          <a:stretch>
            <a:fillRect/>
          </a:stretch>
        </p:blipFill>
        <p:spPr bwMode="auto">
          <a:xfrm>
            <a:off x="2971800" y="5181600"/>
            <a:ext cx="2819400" cy="509587"/>
          </a:xfrm>
          <a:prstGeom prst="rect">
            <a:avLst/>
          </a:prstGeom>
          <a:noFill/>
          <a:ln w="9525">
            <a:noFill/>
            <a:miter lim="800000"/>
            <a:headEnd/>
            <a:tailEnd/>
          </a:ln>
        </p:spPr>
      </p:pic>
      <p:sp>
        <p:nvSpPr>
          <p:cNvPr id="13" name="Rectangle 12"/>
          <p:cNvSpPr/>
          <p:nvPr/>
        </p:nvSpPr>
        <p:spPr>
          <a:xfrm>
            <a:off x="152400" y="5754469"/>
            <a:ext cx="8686800" cy="646331"/>
          </a:xfrm>
          <a:prstGeom prst="rect">
            <a:avLst/>
          </a:prstGeom>
        </p:spPr>
        <p:txBody>
          <a:bodyPr wrap="square">
            <a:spAutoFit/>
          </a:bodyPr>
          <a:lstStyle/>
          <a:p>
            <a:r>
              <a:rPr lang="en-US" dirty="0" smtClean="0"/>
              <a:t>For example, if </a:t>
            </a:r>
            <a:r>
              <a:rPr lang="el-GR" i="1" dirty="0" smtClean="0"/>
              <a:t>Δ</a:t>
            </a:r>
            <a:r>
              <a:rPr lang="en-US" i="1" dirty="0" smtClean="0"/>
              <a:t>T</a:t>
            </a:r>
            <a:r>
              <a:rPr lang="en-US" i="1" baseline="-25000" dirty="0" smtClean="0"/>
              <a:t>PLL</a:t>
            </a:r>
            <a:r>
              <a:rPr lang="en-US" i="1" dirty="0" smtClean="0"/>
              <a:t> must be less than 0.25 </a:t>
            </a:r>
            <a:r>
              <a:rPr lang="en-US" i="1" dirty="0" err="1" smtClean="0"/>
              <a:t>ps</a:t>
            </a:r>
            <a:r>
              <a:rPr lang="en-US" i="1" dirty="0" smtClean="0"/>
              <a:t>, </a:t>
            </a:r>
            <a:r>
              <a:rPr lang="en-US" i="1" dirty="0" err="1" smtClean="0"/>
              <a:t>rms</a:t>
            </a:r>
            <a:r>
              <a:rPr lang="en-US" i="1" dirty="0" smtClean="0"/>
              <a:t>, at 40 GHz and fu =20 MHz, then</a:t>
            </a:r>
          </a:p>
          <a:p>
            <a:r>
              <a:rPr lang="en-US" dirty="0" smtClean="0"/>
              <a:t>S</a:t>
            </a:r>
            <a:r>
              <a:rPr lang="el-GR" dirty="0" smtClean="0"/>
              <a:t>φ</a:t>
            </a:r>
            <a:r>
              <a:rPr lang="en-US" dirty="0" smtClean="0"/>
              <a:t>(</a:t>
            </a:r>
            <a:r>
              <a:rPr lang="el-GR" dirty="0" smtClean="0"/>
              <a:t>Δω</a:t>
            </a:r>
            <a:r>
              <a:rPr lang="en-US" dirty="0" smtClean="0"/>
              <a:t>) must not exceed —79 </a:t>
            </a:r>
            <a:r>
              <a:rPr lang="en-US" dirty="0" err="1" smtClean="0"/>
              <a:t>dBc</a:t>
            </a:r>
            <a:r>
              <a:rPr lang="en-US" dirty="0" smtClean="0"/>
              <a:t>/Hz at 1-MHz offset</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990600" y="0"/>
            <a:ext cx="77724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JITTER IN CDR CIRCUITS-Jitter Generation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76200" y="1066800"/>
            <a:ext cx="8915400" cy="2862322"/>
          </a:xfrm>
          <a:prstGeom prst="rect">
            <a:avLst/>
          </a:prstGeom>
        </p:spPr>
        <p:txBody>
          <a:bodyPr wrap="square">
            <a:spAutoFit/>
          </a:bodyPr>
          <a:lstStyle/>
          <a:p>
            <a:r>
              <a:rPr lang="en-US" dirty="0" smtClean="0"/>
              <a:t>Another source of jitter in CDR circuits is the ripple on the control voltage. </a:t>
            </a:r>
            <a:endParaRPr lang="el-GR" dirty="0" smtClean="0"/>
          </a:p>
          <a:p>
            <a:r>
              <a:rPr lang="en-US" dirty="0" smtClean="0"/>
              <a:t>Various mismatches lead to a net injection into the loop filter on every phase comparison instant even if the loop is locked. With random data, the ripple is also generally random. </a:t>
            </a:r>
          </a:p>
          <a:p>
            <a:endParaRPr lang="en-US" dirty="0" smtClean="0"/>
          </a:p>
          <a:p>
            <a:r>
              <a:rPr lang="en-US" dirty="0" smtClean="0"/>
              <a:t>Owing to the high gain of low-voltage VCOs, the frequency modulation resulting from the ripple may be significant, thus yielding large jitter.</a:t>
            </a:r>
          </a:p>
          <a:p>
            <a:endParaRPr lang="en-US" dirty="0" smtClean="0"/>
          </a:p>
          <a:p>
            <a:r>
              <a:rPr lang="en-US" dirty="0" smtClean="0"/>
              <a:t>For periodic modulation of a VCO, it is possible to calculate the output jitter. </a:t>
            </a:r>
          </a:p>
          <a:p>
            <a:r>
              <a:rPr lang="en-US" dirty="0" smtClean="0"/>
              <a:t>In particular it is  proved that with a modulating sinusoid </a:t>
            </a:r>
            <a:r>
              <a:rPr lang="en-US" i="1" dirty="0" err="1" smtClean="0"/>
              <a:t>Vm</a:t>
            </a:r>
            <a:r>
              <a:rPr lang="en-US" i="1" dirty="0" smtClean="0"/>
              <a:t> </a:t>
            </a:r>
            <a:r>
              <a:rPr lang="en-US" i="1" dirty="0" err="1" smtClean="0"/>
              <a:t>cos</a:t>
            </a:r>
            <a:r>
              <a:rPr lang="en-US" i="1" dirty="0" smtClean="0"/>
              <a:t>(</a:t>
            </a:r>
            <a:r>
              <a:rPr lang="el-GR" i="1" dirty="0" smtClean="0"/>
              <a:t>ω</a:t>
            </a:r>
            <a:r>
              <a:rPr lang="en-US" i="1" dirty="0" smtClean="0"/>
              <a:t>m t) the cycle-to-cycle jitter is </a:t>
            </a:r>
            <a:r>
              <a:rPr lang="en-US" dirty="0" smtClean="0"/>
              <a:t>given by:</a:t>
            </a:r>
            <a:endParaRPr lang="en-US" dirty="0"/>
          </a:p>
        </p:txBody>
      </p:sp>
      <p:pic>
        <p:nvPicPr>
          <p:cNvPr id="120834" name="Picture 2"/>
          <p:cNvPicPr>
            <a:picLocks noChangeAspect="1" noChangeArrowheads="1"/>
          </p:cNvPicPr>
          <p:nvPr/>
        </p:nvPicPr>
        <p:blipFill>
          <a:blip r:embed="rId2" cstate="print"/>
          <a:srcRect/>
          <a:stretch>
            <a:fillRect/>
          </a:stretch>
        </p:blipFill>
        <p:spPr bwMode="auto">
          <a:xfrm>
            <a:off x="2590800" y="3779026"/>
            <a:ext cx="3057525" cy="792974"/>
          </a:xfrm>
          <a:prstGeom prst="rect">
            <a:avLst/>
          </a:prstGeom>
          <a:noFill/>
          <a:ln w="9525">
            <a:noFill/>
            <a:miter lim="800000"/>
            <a:headEnd/>
            <a:tailEnd/>
          </a:ln>
        </p:spPr>
      </p:pic>
      <p:sp>
        <p:nvSpPr>
          <p:cNvPr id="7" name="Rectangle 6"/>
          <p:cNvSpPr/>
          <p:nvPr/>
        </p:nvSpPr>
        <p:spPr>
          <a:xfrm>
            <a:off x="152400" y="4343400"/>
            <a:ext cx="3818738" cy="646331"/>
          </a:xfrm>
          <a:prstGeom prst="rect">
            <a:avLst/>
          </a:prstGeom>
        </p:spPr>
        <p:txBody>
          <a:bodyPr wrap="square">
            <a:spAutoFit/>
          </a:bodyPr>
          <a:lstStyle/>
          <a:p>
            <a:endParaRPr lang="en-US" dirty="0" smtClean="0"/>
          </a:p>
          <a:p>
            <a:r>
              <a:rPr lang="en-US" dirty="0" smtClean="0"/>
              <a:t>For </a:t>
            </a:r>
            <a:r>
              <a:rPr lang="en-US" i="1" dirty="0" smtClean="0"/>
              <a:t>fm &lt;&lt; </a:t>
            </a:r>
            <a:r>
              <a:rPr lang="en-US" i="1" dirty="0" err="1" smtClean="0"/>
              <a:t>fo</a:t>
            </a:r>
            <a:r>
              <a:rPr lang="en-US" i="1" dirty="0" smtClean="0"/>
              <a:t>, this expression reduces to</a:t>
            </a:r>
            <a:endParaRPr lang="en-US" dirty="0"/>
          </a:p>
        </p:txBody>
      </p:sp>
      <p:pic>
        <p:nvPicPr>
          <p:cNvPr id="120835" name="Picture 3"/>
          <p:cNvPicPr>
            <a:picLocks noChangeAspect="1" noChangeArrowheads="1"/>
          </p:cNvPicPr>
          <p:nvPr/>
        </p:nvPicPr>
        <p:blipFill>
          <a:blip r:embed="rId3" cstate="print"/>
          <a:srcRect/>
          <a:stretch>
            <a:fillRect/>
          </a:stretch>
        </p:blipFill>
        <p:spPr bwMode="auto">
          <a:xfrm>
            <a:off x="2971800" y="5194056"/>
            <a:ext cx="2543175" cy="978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066800" y="0"/>
            <a:ext cx="7620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JITTER IN CDR CIRCUITS- Jitter Tolerance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21858" name="Picture 2"/>
          <p:cNvPicPr>
            <a:picLocks noChangeAspect="1" noChangeArrowheads="1"/>
          </p:cNvPicPr>
          <p:nvPr/>
        </p:nvPicPr>
        <p:blipFill>
          <a:blip r:embed="rId2" cstate="print"/>
          <a:srcRect/>
          <a:stretch>
            <a:fillRect/>
          </a:stretch>
        </p:blipFill>
        <p:spPr bwMode="auto">
          <a:xfrm>
            <a:off x="1447800" y="533400"/>
            <a:ext cx="6613525" cy="2852779"/>
          </a:xfrm>
          <a:prstGeom prst="rect">
            <a:avLst/>
          </a:prstGeom>
          <a:noFill/>
          <a:ln w="9525">
            <a:noFill/>
            <a:miter lim="800000"/>
            <a:headEnd/>
            <a:tailEnd/>
          </a:ln>
        </p:spPr>
      </p:pic>
      <p:sp>
        <p:nvSpPr>
          <p:cNvPr id="6" name="Rectangle 5"/>
          <p:cNvSpPr/>
          <p:nvPr/>
        </p:nvSpPr>
        <p:spPr>
          <a:xfrm>
            <a:off x="685800" y="3352800"/>
            <a:ext cx="7848600" cy="338554"/>
          </a:xfrm>
          <a:prstGeom prst="rect">
            <a:avLst/>
          </a:prstGeom>
        </p:spPr>
        <p:txBody>
          <a:bodyPr wrap="square">
            <a:spAutoFit/>
          </a:bodyPr>
          <a:lstStyle/>
          <a:p>
            <a:r>
              <a:rPr lang="en-US" sz="1600" dirty="0" smtClean="0"/>
              <a:t>Figure 9.55 Effect of (a) slow and (b) fast jitter on data retiming</a:t>
            </a:r>
            <a:endParaRPr lang="en-US" sz="1600" dirty="0"/>
          </a:p>
        </p:txBody>
      </p:sp>
      <p:sp>
        <p:nvSpPr>
          <p:cNvPr id="7" name="TextBox 6"/>
          <p:cNvSpPr txBox="1"/>
          <p:nvPr/>
        </p:nvSpPr>
        <p:spPr>
          <a:xfrm>
            <a:off x="4800600" y="3124200"/>
            <a:ext cx="457200" cy="276999"/>
          </a:xfrm>
          <a:prstGeom prst="rect">
            <a:avLst/>
          </a:prstGeom>
          <a:noFill/>
        </p:spPr>
        <p:txBody>
          <a:bodyPr wrap="square" rtlCol="0">
            <a:spAutoFit/>
          </a:bodyPr>
          <a:lstStyle/>
          <a:p>
            <a:r>
              <a:rPr lang="en-US" sz="1200" dirty="0" smtClean="0"/>
              <a:t>(b)</a:t>
            </a:r>
            <a:endParaRPr lang="en-US" sz="1200" dirty="0"/>
          </a:p>
        </p:txBody>
      </p:sp>
      <p:sp>
        <p:nvSpPr>
          <p:cNvPr id="8" name="Rectangle 7"/>
          <p:cNvSpPr/>
          <p:nvPr/>
        </p:nvSpPr>
        <p:spPr>
          <a:xfrm>
            <a:off x="76200" y="3655874"/>
            <a:ext cx="8991600" cy="3139321"/>
          </a:xfrm>
          <a:prstGeom prst="rect">
            <a:avLst/>
          </a:prstGeom>
        </p:spPr>
        <p:txBody>
          <a:bodyPr wrap="square">
            <a:spAutoFit/>
          </a:bodyPr>
          <a:lstStyle/>
          <a:p>
            <a:r>
              <a:rPr lang="en-US" b="1" dirty="0" smtClean="0"/>
              <a:t>Jitter Tolerance </a:t>
            </a:r>
            <a:r>
              <a:rPr lang="en-US" dirty="0" smtClean="0"/>
              <a:t>Our analysis of jitter properties has thus far focused on their effect on the recovered clock.</a:t>
            </a:r>
          </a:p>
          <a:p>
            <a:r>
              <a:rPr lang="en-US" dirty="0" smtClean="0"/>
              <a:t>However, the quality of the retimed data is also important. How should a CDR circuit perform retiming if the input data contains substantial jitter? From our studies of CDR loops, we make the following observations: (a) for slowly-varying jitter at the input, the recovered clock tracks the phase variations, always sampling the data in the middle of </a:t>
            </a:r>
            <a:r>
              <a:rPr lang="en-US" dirty="0" err="1" smtClean="0"/>
              <a:t>theeye</a:t>
            </a:r>
            <a:r>
              <a:rPr lang="en-US" dirty="0" smtClean="0"/>
              <a:t> [Fig. 9.55(a)] and guaranteeing a low bit error rate; </a:t>
            </a:r>
          </a:p>
          <a:p>
            <a:r>
              <a:rPr lang="en-US" dirty="0" smtClean="0"/>
              <a:t>(b) for rapidly-varying jitter, the clock cannot fully track the input phase variations, failing to sample the data optimally [Fig. 9.55(b)] and creating a greater BER. These are natural properties of CDR circuits but they must still conform to certain requirements posed by optical standards.</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066800" y="0"/>
            <a:ext cx="7620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JITTER IN CDR CIRCUITS-Jitter Tolerance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22882" name="Picture 2"/>
          <p:cNvPicPr>
            <a:picLocks noChangeAspect="1" noChangeArrowheads="1"/>
          </p:cNvPicPr>
          <p:nvPr/>
        </p:nvPicPr>
        <p:blipFill>
          <a:blip r:embed="rId2" cstate="print"/>
          <a:srcRect/>
          <a:stretch>
            <a:fillRect/>
          </a:stretch>
        </p:blipFill>
        <p:spPr bwMode="auto">
          <a:xfrm>
            <a:off x="2514600" y="533400"/>
            <a:ext cx="4162425" cy="2637216"/>
          </a:xfrm>
          <a:prstGeom prst="rect">
            <a:avLst/>
          </a:prstGeom>
          <a:noFill/>
          <a:ln w="9525">
            <a:noFill/>
            <a:miter lim="800000"/>
            <a:headEnd/>
            <a:tailEnd/>
          </a:ln>
        </p:spPr>
      </p:pic>
      <p:sp>
        <p:nvSpPr>
          <p:cNvPr id="6" name="Rectangle 5"/>
          <p:cNvSpPr/>
          <p:nvPr/>
        </p:nvSpPr>
        <p:spPr>
          <a:xfrm>
            <a:off x="1981200" y="2895600"/>
            <a:ext cx="3436069" cy="307777"/>
          </a:xfrm>
          <a:prstGeom prst="rect">
            <a:avLst/>
          </a:prstGeom>
        </p:spPr>
        <p:txBody>
          <a:bodyPr wrap="none">
            <a:spAutoFit/>
          </a:bodyPr>
          <a:lstStyle/>
          <a:p>
            <a:r>
              <a:rPr lang="en-US" sz="1400" dirty="0" smtClean="0"/>
              <a:t>Figure 9.56 Example of jitter tolerance mask.</a:t>
            </a:r>
            <a:endParaRPr lang="en-US" sz="1400" dirty="0"/>
          </a:p>
        </p:txBody>
      </p:sp>
      <p:sp>
        <p:nvSpPr>
          <p:cNvPr id="7" name="Rectangle 6"/>
          <p:cNvSpPr/>
          <p:nvPr/>
        </p:nvSpPr>
        <p:spPr>
          <a:xfrm>
            <a:off x="152400" y="3200400"/>
            <a:ext cx="8763000" cy="3416320"/>
          </a:xfrm>
          <a:prstGeom prst="rect">
            <a:avLst/>
          </a:prstGeom>
        </p:spPr>
        <p:txBody>
          <a:bodyPr wrap="square">
            <a:spAutoFit/>
          </a:bodyPr>
          <a:lstStyle/>
          <a:p>
            <a:r>
              <a:rPr lang="en-US" dirty="0" smtClean="0"/>
              <a:t>Jitter tolerance specifies how much input jitter a CDR loop must tolerate without increasing</a:t>
            </a:r>
          </a:p>
          <a:p>
            <a:r>
              <a:rPr lang="en-US" dirty="0" smtClean="0"/>
              <a:t>the bit error rate. Illustrated in Fig. 9.56, the specification is typically described by a mask as a function of the jitter frequency.</a:t>
            </a:r>
          </a:p>
          <a:p>
            <a:r>
              <a:rPr lang="en-US" dirty="0" smtClean="0"/>
              <a:t> For example, the CDR must withstand a peak-to-peak jitter of 15 UI if the jitter varies at a rate below 100 Hz. Note that the tolerance test is performed with a random sequence whose phase is modulated at different rates for different parts of the mask. </a:t>
            </a:r>
          </a:p>
          <a:p>
            <a:r>
              <a:rPr lang="en-US" dirty="0" smtClean="0"/>
              <a:t>It is instructive to quantify the jitter tolerance of a typical CDR loop and compare the</a:t>
            </a:r>
          </a:p>
          <a:p>
            <a:r>
              <a:rPr lang="en-US" dirty="0" smtClean="0"/>
              <a:t>result with the mask shown in Fig. 9.56 above. At a given jitter frequency, we must increase the magnitude of the input excess phase, </a:t>
            </a:r>
            <a:r>
              <a:rPr lang="el-GR" dirty="0" smtClean="0"/>
              <a:t>φ</a:t>
            </a:r>
            <a:r>
              <a:rPr lang="en-US" dirty="0" smtClean="0"/>
              <a:t>in, until the error rate begins to rise. This occurs when the phase error, </a:t>
            </a:r>
            <a:r>
              <a:rPr lang="el-GR" i="1" dirty="0" smtClean="0"/>
              <a:t>φ</a:t>
            </a:r>
            <a:r>
              <a:rPr lang="en-US" i="1" dirty="0" smtClean="0"/>
              <a:t>in </a:t>
            </a:r>
            <a:r>
              <a:rPr lang="el-GR" i="1" dirty="0" smtClean="0"/>
              <a:t>- φ</a:t>
            </a:r>
            <a:r>
              <a:rPr lang="en-US" i="1" dirty="0" smtClean="0"/>
              <a:t>out, approaches one-half unit interval, bringing the sampling </a:t>
            </a:r>
            <a:r>
              <a:rPr lang="en-US" dirty="0" smtClean="0"/>
              <a:t>edge of the clock close to the zero-crossing points of data. Thus, an approximate condition</a:t>
            </a:r>
          </a:p>
          <a:p>
            <a:r>
              <a:rPr lang="en-US" dirty="0" smtClean="0"/>
              <a:t>to avoid increasing the BER is</a:t>
            </a:r>
            <a:endParaRPr lang="en-US" dirty="0"/>
          </a:p>
        </p:txBody>
      </p:sp>
      <p:pic>
        <p:nvPicPr>
          <p:cNvPr id="122883" name="Picture 3"/>
          <p:cNvPicPr>
            <a:picLocks noChangeAspect="1" noChangeArrowheads="1"/>
          </p:cNvPicPr>
          <p:nvPr/>
        </p:nvPicPr>
        <p:blipFill>
          <a:blip r:embed="rId3" cstate="print"/>
          <a:srcRect/>
          <a:stretch>
            <a:fillRect/>
          </a:stretch>
        </p:blipFill>
        <p:spPr bwMode="auto">
          <a:xfrm>
            <a:off x="4038600" y="6267289"/>
            <a:ext cx="1647825" cy="5145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cstate="print"/>
          <a:srcRect/>
          <a:stretch>
            <a:fillRect/>
          </a:stretch>
        </p:blipFill>
        <p:spPr bwMode="auto">
          <a:xfrm>
            <a:off x="579438" y="1219200"/>
            <a:ext cx="7985125" cy="5159375"/>
          </a:xfrm>
          <a:prstGeom prst="rect">
            <a:avLst/>
          </a:prstGeom>
          <a:noFill/>
          <a:ln w="9525">
            <a:noFill/>
            <a:miter lim="800000"/>
            <a:headEnd/>
            <a:tailEnd/>
          </a:ln>
        </p:spPr>
      </p:pic>
      <p:sp>
        <p:nvSpPr>
          <p:cNvPr id="5" name="Title 1"/>
          <p:cNvSpPr txBox="1">
            <a:spLocks noGrp="1"/>
          </p:cNvSpPr>
          <p:nvPr>
            <p:ph type="title"/>
          </p:nvPr>
        </p:nvSpPr>
        <p:spPr>
          <a:xfrm>
            <a:off x="1066800" y="152400"/>
            <a:ext cx="7620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JITTER IN CDR CIRCUITS-Jitter Tolerance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066800" y="0"/>
            <a:ext cx="7620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JITTER IN CDR CIRCUITS-Jitter Tolerance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24930" name="Picture 2"/>
          <p:cNvPicPr>
            <a:picLocks noChangeAspect="1" noChangeArrowheads="1"/>
          </p:cNvPicPr>
          <p:nvPr/>
        </p:nvPicPr>
        <p:blipFill>
          <a:blip r:embed="rId2" cstate="print"/>
          <a:srcRect/>
          <a:stretch>
            <a:fillRect/>
          </a:stretch>
        </p:blipFill>
        <p:spPr bwMode="auto">
          <a:xfrm>
            <a:off x="2438400" y="533400"/>
            <a:ext cx="4705350" cy="2779183"/>
          </a:xfrm>
          <a:prstGeom prst="rect">
            <a:avLst/>
          </a:prstGeom>
          <a:noFill/>
          <a:ln w="9525">
            <a:noFill/>
            <a:miter lim="800000"/>
            <a:headEnd/>
            <a:tailEnd/>
          </a:ln>
        </p:spPr>
      </p:pic>
      <p:sp>
        <p:nvSpPr>
          <p:cNvPr id="6" name="Rectangle 5"/>
          <p:cNvSpPr/>
          <p:nvPr/>
        </p:nvSpPr>
        <p:spPr>
          <a:xfrm>
            <a:off x="2512462" y="2895600"/>
            <a:ext cx="3232552" cy="307777"/>
          </a:xfrm>
          <a:prstGeom prst="rect">
            <a:avLst/>
          </a:prstGeom>
        </p:spPr>
        <p:txBody>
          <a:bodyPr wrap="none">
            <a:spAutoFit/>
          </a:bodyPr>
          <a:lstStyle/>
          <a:p>
            <a:r>
              <a:rPr lang="en-US" sz="1400" dirty="0" smtClean="0"/>
              <a:t>Figure 9.57 Jitter tolerance of a type II PLL</a:t>
            </a:r>
            <a:endParaRPr lang="en-US" sz="1400" dirty="0"/>
          </a:p>
        </p:txBody>
      </p:sp>
      <p:sp>
        <p:nvSpPr>
          <p:cNvPr id="7" name="Rectangle 6"/>
          <p:cNvSpPr/>
          <p:nvPr/>
        </p:nvSpPr>
        <p:spPr>
          <a:xfrm>
            <a:off x="152400" y="3482876"/>
            <a:ext cx="8839200" cy="1754326"/>
          </a:xfrm>
          <a:prstGeom prst="rect">
            <a:avLst/>
          </a:prstGeom>
        </p:spPr>
        <p:txBody>
          <a:bodyPr wrap="square">
            <a:spAutoFit/>
          </a:bodyPr>
          <a:lstStyle/>
          <a:p>
            <a:r>
              <a:rPr lang="en-US" dirty="0" smtClean="0"/>
              <a:t>Equation (9.51),                                                , contains two poles at the origin and two zeros </a:t>
            </a:r>
          </a:p>
          <a:p>
            <a:r>
              <a:rPr lang="en-US" dirty="0" smtClean="0"/>
              <a:t>coincident with the poles of H(s) (see equations 9.30- 9.32). Consequently, as depicted in Fig. 9.57 above, |G</a:t>
            </a:r>
            <a:r>
              <a:rPr lang="en-US" baseline="-25000" dirty="0" smtClean="0"/>
              <a:t>JT</a:t>
            </a:r>
            <a:r>
              <a:rPr lang="en-US" dirty="0" smtClean="0"/>
              <a:t>| falls at a rate of 40 dB/</a:t>
            </a:r>
            <a:r>
              <a:rPr lang="en-US" dirty="0" err="1" smtClean="0"/>
              <a:t>dec</a:t>
            </a:r>
            <a:r>
              <a:rPr lang="en-US" dirty="0" smtClean="0"/>
              <a:t> for </a:t>
            </a:r>
            <a:r>
              <a:rPr lang="el-GR" i="1" dirty="0" smtClean="0"/>
              <a:t>ω</a:t>
            </a:r>
            <a:r>
              <a:rPr lang="en-US" i="1" dirty="0" smtClean="0"/>
              <a:t>&lt; </a:t>
            </a:r>
            <a:r>
              <a:rPr lang="el-GR" i="1" dirty="0" smtClean="0"/>
              <a:t>ω</a:t>
            </a:r>
            <a:r>
              <a:rPr lang="en-US" i="1" dirty="0" smtClean="0"/>
              <a:t>p</a:t>
            </a:r>
            <a:r>
              <a:rPr lang="el-GR" i="1" dirty="0" smtClean="0"/>
              <a:t>1</a:t>
            </a:r>
            <a:r>
              <a:rPr lang="en-US" i="1" dirty="0" smtClean="0"/>
              <a:t> and at 20 dB/</a:t>
            </a:r>
            <a:r>
              <a:rPr lang="en-US" i="1" dirty="0" err="1" smtClean="0"/>
              <a:t>dec</a:t>
            </a:r>
            <a:r>
              <a:rPr lang="en-US" i="1" dirty="0" smtClean="0"/>
              <a:t> for </a:t>
            </a:r>
            <a:r>
              <a:rPr lang="el-GR" i="1" dirty="0" smtClean="0"/>
              <a:t>ω</a:t>
            </a:r>
            <a:r>
              <a:rPr lang="en-US" i="1" dirty="0" smtClean="0"/>
              <a:t>pi &lt;</a:t>
            </a:r>
            <a:r>
              <a:rPr lang="el-GR" i="1" dirty="0" smtClean="0"/>
              <a:t>ω</a:t>
            </a:r>
            <a:r>
              <a:rPr lang="en-US" i="1" dirty="0" smtClean="0"/>
              <a:t>  &lt; </a:t>
            </a:r>
            <a:r>
              <a:rPr lang="el-GR" i="1" dirty="0" smtClean="0"/>
              <a:t>ω</a:t>
            </a:r>
            <a:r>
              <a:rPr lang="en-US" i="1" dirty="0" smtClean="0"/>
              <a:t>p2, approaching 1/2 UI for </a:t>
            </a:r>
            <a:r>
              <a:rPr lang="el-GR" dirty="0" smtClean="0"/>
              <a:t>ω</a:t>
            </a:r>
            <a:r>
              <a:rPr lang="en-US" dirty="0" smtClean="0"/>
              <a:t> &gt; </a:t>
            </a:r>
            <a:r>
              <a:rPr lang="el-GR" dirty="0" smtClean="0"/>
              <a:t>ω</a:t>
            </a:r>
            <a:r>
              <a:rPr lang="en-US" dirty="0" smtClean="0"/>
              <a:t>p2- The SONET mask is also superimposed in this plot.</a:t>
            </a:r>
          </a:p>
          <a:p>
            <a:r>
              <a:rPr lang="en-US" dirty="0" smtClean="0"/>
              <a:t>Let us make some interesting observations from the above results. First, the magnitude</a:t>
            </a:r>
          </a:p>
          <a:p>
            <a:r>
              <a:rPr lang="en-US" dirty="0" smtClean="0"/>
              <a:t>of G</a:t>
            </a:r>
            <a:r>
              <a:rPr lang="en-US" baseline="-25000" dirty="0" smtClean="0"/>
              <a:t>JT</a:t>
            </a:r>
            <a:r>
              <a:rPr lang="en-US" b="1" i="1" dirty="0" smtClean="0"/>
              <a:t> </a:t>
            </a:r>
            <a:r>
              <a:rPr lang="en-US" dirty="0" smtClean="0"/>
              <a:t>at s = j |j</a:t>
            </a:r>
            <a:r>
              <a:rPr lang="el-GR" dirty="0" smtClean="0"/>
              <a:t>ω</a:t>
            </a:r>
            <a:r>
              <a:rPr lang="en-US" dirty="0" smtClean="0"/>
              <a:t>p1|be calculated as</a:t>
            </a:r>
            <a:endParaRPr lang="en-US" dirty="0"/>
          </a:p>
        </p:txBody>
      </p:sp>
      <p:pic>
        <p:nvPicPr>
          <p:cNvPr id="124931" name="Picture 3"/>
          <p:cNvPicPr>
            <a:picLocks noChangeAspect="1" noChangeArrowheads="1"/>
          </p:cNvPicPr>
          <p:nvPr/>
        </p:nvPicPr>
        <p:blipFill>
          <a:blip r:embed="rId3" cstate="print"/>
          <a:srcRect/>
          <a:stretch>
            <a:fillRect/>
          </a:stretch>
        </p:blipFill>
        <p:spPr bwMode="auto">
          <a:xfrm>
            <a:off x="1752600" y="3381741"/>
            <a:ext cx="2514600" cy="504459"/>
          </a:xfrm>
          <a:prstGeom prst="rect">
            <a:avLst/>
          </a:prstGeom>
          <a:noFill/>
          <a:ln w="9525">
            <a:noFill/>
            <a:miter lim="800000"/>
            <a:headEnd/>
            <a:tailEnd/>
          </a:ln>
        </p:spPr>
      </p:pic>
      <p:pic>
        <p:nvPicPr>
          <p:cNvPr id="124932" name="Picture 4"/>
          <p:cNvPicPr>
            <a:picLocks noChangeAspect="1" noChangeArrowheads="1"/>
          </p:cNvPicPr>
          <p:nvPr/>
        </p:nvPicPr>
        <p:blipFill>
          <a:blip r:embed="rId4" cstate="print"/>
          <a:srcRect/>
          <a:stretch>
            <a:fillRect/>
          </a:stretch>
        </p:blipFill>
        <p:spPr bwMode="auto">
          <a:xfrm>
            <a:off x="2590800" y="5352412"/>
            <a:ext cx="4238625" cy="667388"/>
          </a:xfrm>
          <a:prstGeom prst="rect">
            <a:avLst/>
          </a:prstGeom>
          <a:noFill/>
          <a:ln w="9525">
            <a:noFill/>
            <a:miter lim="800000"/>
            <a:headEnd/>
            <a:tailEnd/>
          </a:ln>
        </p:spPr>
      </p:pic>
      <p:sp>
        <p:nvSpPr>
          <p:cNvPr id="11" name="TextBox 10"/>
          <p:cNvSpPr txBox="1"/>
          <p:nvPr/>
        </p:nvSpPr>
        <p:spPr>
          <a:xfrm>
            <a:off x="7543800" y="5410200"/>
            <a:ext cx="914400" cy="369332"/>
          </a:xfrm>
          <a:prstGeom prst="rect">
            <a:avLst/>
          </a:prstGeom>
          <a:noFill/>
        </p:spPr>
        <p:txBody>
          <a:bodyPr wrap="square" rtlCol="0">
            <a:spAutoFit/>
          </a:bodyPr>
          <a:lstStyle/>
          <a:p>
            <a:r>
              <a:rPr lang="el-GR" dirty="0" smtClean="0"/>
              <a:t>(9.</a:t>
            </a:r>
            <a:r>
              <a:rPr lang="en-US" dirty="0" smtClean="0"/>
              <a:t>51</a:t>
            </a:r>
            <a:r>
              <a:rPr lang="el-GR" dirty="0" smtClean="0"/>
              <a:t>)</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914400" y="2362200"/>
            <a:ext cx="6534150" cy="2016604"/>
          </a:xfrm>
          <a:prstGeom prst="rect">
            <a:avLst/>
          </a:prstGeom>
          <a:noFill/>
          <a:ln w="9525">
            <a:noFill/>
            <a:miter lim="800000"/>
            <a:headEnd/>
            <a:tailEnd/>
          </a:ln>
        </p:spPr>
      </p:pic>
      <p:sp>
        <p:nvSpPr>
          <p:cNvPr id="5" name="Title 1"/>
          <p:cNvSpPr txBox="1">
            <a:spLocks noGrp="1"/>
          </p:cNvSpPr>
          <p:nvPr>
            <p:ph type="title"/>
          </p:nvPr>
        </p:nvSpPr>
        <p:spPr>
          <a:xfrm>
            <a:off x="1066800" y="0"/>
            <a:ext cx="7620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JITTER IN CDR CIRCUITS-Jitter Tolerance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4"/>
          <p:cNvPicPr>
            <a:picLocks noChangeAspect="1" noChangeArrowheads="1"/>
          </p:cNvPicPr>
          <p:nvPr/>
        </p:nvPicPr>
        <p:blipFill>
          <a:blip r:embed="rId3" cstate="print"/>
          <a:srcRect/>
          <a:stretch>
            <a:fillRect/>
          </a:stretch>
        </p:blipFill>
        <p:spPr bwMode="auto">
          <a:xfrm>
            <a:off x="838200" y="1066800"/>
            <a:ext cx="4238625" cy="667388"/>
          </a:xfrm>
          <a:prstGeom prst="rect">
            <a:avLst/>
          </a:prstGeom>
          <a:noFill/>
          <a:ln w="9525">
            <a:noFill/>
            <a:miter lim="800000"/>
            <a:headEnd/>
            <a:tailEnd/>
          </a:ln>
        </p:spPr>
      </p:pic>
      <p:sp>
        <p:nvSpPr>
          <p:cNvPr id="7" name="TextBox 6"/>
          <p:cNvSpPr txBox="1"/>
          <p:nvPr/>
        </p:nvSpPr>
        <p:spPr>
          <a:xfrm>
            <a:off x="7924800" y="1066800"/>
            <a:ext cx="914400" cy="369332"/>
          </a:xfrm>
          <a:prstGeom prst="rect">
            <a:avLst/>
          </a:prstGeom>
          <a:noFill/>
        </p:spPr>
        <p:txBody>
          <a:bodyPr wrap="square" rtlCol="0">
            <a:spAutoFit/>
          </a:bodyPr>
          <a:lstStyle/>
          <a:p>
            <a:r>
              <a:rPr lang="el-GR" dirty="0" smtClean="0"/>
              <a:t>(9.</a:t>
            </a:r>
            <a:r>
              <a:rPr lang="en-US" dirty="0" smtClean="0"/>
              <a:t>51</a:t>
            </a:r>
            <a:r>
              <a:rPr lang="el-GR" dirty="0" smtClean="0"/>
              <a:t>)</a:t>
            </a:r>
            <a:endParaRPr lang="en-US" dirty="0"/>
          </a:p>
        </p:txBody>
      </p:sp>
      <p:sp>
        <p:nvSpPr>
          <p:cNvPr id="8" name="TextBox 7"/>
          <p:cNvSpPr txBox="1"/>
          <p:nvPr/>
        </p:nvSpPr>
        <p:spPr>
          <a:xfrm>
            <a:off x="685800" y="762000"/>
            <a:ext cx="5105400" cy="369332"/>
          </a:xfrm>
          <a:prstGeom prst="rect">
            <a:avLst/>
          </a:prstGeom>
          <a:noFill/>
        </p:spPr>
        <p:txBody>
          <a:bodyPr wrap="square" rtlCol="0">
            <a:spAutoFit/>
          </a:bodyPr>
          <a:lstStyle/>
          <a:p>
            <a:r>
              <a:rPr lang="en-US" dirty="0" smtClean="0"/>
              <a:t>From previous slide it was derived that </a:t>
            </a:r>
            <a:endParaRPr lang="en-US" dirty="0"/>
          </a:p>
        </p:txBody>
      </p:sp>
      <p:pic>
        <p:nvPicPr>
          <p:cNvPr id="9" name="Picture 9"/>
          <p:cNvPicPr>
            <a:picLocks noChangeAspect="1" noChangeArrowheads="1"/>
          </p:cNvPicPr>
          <p:nvPr/>
        </p:nvPicPr>
        <p:blipFill>
          <a:blip r:embed="rId4" cstate="print"/>
          <a:srcRect/>
          <a:stretch>
            <a:fillRect/>
          </a:stretch>
        </p:blipFill>
        <p:spPr bwMode="auto">
          <a:xfrm>
            <a:off x="914400" y="1676400"/>
            <a:ext cx="2133600" cy="627017"/>
          </a:xfrm>
          <a:prstGeom prst="rect">
            <a:avLst/>
          </a:prstGeom>
          <a:noFill/>
          <a:ln w="9525">
            <a:noFill/>
            <a:miter lim="800000"/>
            <a:headEnd/>
            <a:tailEnd/>
          </a:ln>
        </p:spPr>
      </p:pic>
      <p:sp>
        <p:nvSpPr>
          <p:cNvPr id="10" name="TextBox 9"/>
          <p:cNvSpPr txBox="1"/>
          <p:nvPr/>
        </p:nvSpPr>
        <p:spPr>
          <a:xfrm>
            <a:off x="8001000" y="1828800"/>
            <a:ext cx="914400" cy="369332"/>
          </a:xfrm>
          <a:prstGeom prst="rect">
            <a:avLst/>
          </a:prstGeom>
          <a:noFill/>
        </p:spPr>
        <p:txBody>
          <a:bodyPr wrap="square" rtlCol="0">
            <a:spAutoFit/>
          </a:bodyPr>
          <a:lstStyle/>
          <a:p>
            <a:r>
              <a:rPr lang="el-GR" dirty="0" smtClean="0"/>
              <a:t>(9.</a:t>
            </a:r>
            <a:r>
              <a:rPr lang="en-US" dirty="0" smtClean="0"/>
              <a:t>31</a:t>
            </a:r>
            <a:r>
              <a:rPr lang="el-GR" dirty="0" smtClean="0"/>
              <a:t>)</a:t>
            </a:r>
            <a:endParaRPr lang="en-US" dirty="0"/>
          </a:p>
        </p:txBody>
      </p:sp>
      <p:pic>
        <p:nvPicPr>
          <p:cNvPr id="125955" name="Picture 3"/>
          <p:cNvPicPr>
            <a:picLocks noChangeAspect="1" noChangeArrowheads="1"/>
          </p:cNvPicPr>
          <p:nvPr/>
        </p:nvPicPr>
        <p:blipFill>
          <a:blip r:embed="rId5" cstate="print"/>
          <a:srcRect/>
          <a:stretch>
            <a:fillRect/>
          </a:stretch>
        </p:blipFill>
        <p:spPr bwMode="auto">
          <a:xfrm>
            <a:off x="1447800" y="5255190"/>
            <a:ext cx="5334000" cy="383610"/>
          </a:xfrm>
          <a:prstGeom prst="rect">
            <a:avLst/>
          </a:prstGeom>
          <a:noFill/>
          <a:ln w="9525">
            <a:noFill/>
            <a:miter lim="800000"/>
            <a:headEnd/>
            <a:tailEnd/>
          </a:ln>
        </p:spPr>
      </p:pic>
      <p:pic>
        <p:nvPicPr>
          <p:cNvPr id="12" name="Picture 10"/>
          <p:cNvPicPr>
            <a:picLocks noChangeAspect="1" noChangeArrowheads="1"/>
          </p:cNvPicPr>
          <p:nvPr/>
        </p:nvPicPr>
        <p:blipFill>
          <a:blip r:embed="rId6" cstate="print"/>
          <a:srcRect/>
          <a:stretch>
            <a:fillRect/>
          </a:stretch>
        </p:blipFill>
        <p:spPr bwMode="auto">
          <a:xfrm>
            <a:off x="1676400" y="4648200"/>
            <a:ext cx="3048000" cy="552450"/>
          </a:xfrm>
          <a:prstGeom prst="rect">
            <a:avLst/>
          </a:prstGeom>
          <a:noFill/>
          <a:ln w="9525">
            <a:noFill/>
            <a:miter lim="800000"/>
            <a:headEnd/>
            <a:tailEnd/>
          </a:ln>
        </p:spPr>
      </p:pic>
      <p:sp>
        <p:nvSpPr>
          <p:cNvPr id="13" name="TextBox 12"/>
          <p:cNvSpPr txBox="1"/>
          <p:nvPr/>
        </p:nvSpPr>
        <p:spPr>
          <a:xfrm>
            <a:off x="8153400" y="4648200"/>
            <a:ext cx="914400" cy="369332"/>
          </a:xfrm>
          <a:prstGeom prst="rect">
            <a:avLst/>
          </a:prstGeom>
          <a:noFill/>
        </p:spPr>
        <p:txBody>
          <a:bodyPr wrap="square" rtlCol="0">
            <a:spAutoFit/>
          </a:bodyPr>
          <a:lstStyle/>
          <a:p>
            <a:r>
              <a:rPr lang="el-GR" dirty="0" smtClean="0"/>
              <a:t>(9.</a:t>
            </a:r>
            <a:r>
              <a:rPr lang="en-US" dirty="0" smtClean="0"/>
              <a:t>32)</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066800" y="0"/>
            <a:ext cx="7620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JITTER IN CDR CIRCUITS-Jitter Tolerance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26978" name="Picture 2"/>
          <p:cNvPicPr>
            <a:picLocks noChangeAspect="1" noChangeArrowheads="1"/>
          </p:cNvPicPr>
          <p:nvPr/>
        </p:nvPicPr>
        <p:blipFill>
          <a:blip r:embed="rId2" cstate="print"/>
          <a:srcRect/>
          <a:stretch>
            <a:fillRect/>
          </a:stretch>
        </p:blipFill>
        <p:spPr bwMode="auto">
          <a:xfrm>
            <a:off x="914400" y="544137"/>
            <a:ext cx="7670800" cy="2580063"/>
          </a:xfrm>
          <a:prstGeom prst="rect">
            <a:avLst/>
          </a:prstGeom>
          <a:noFill/>
          <a:ln w="9525">
            <a:noFill/>
            <a:miter lim="800000"/>
            <a:headEnd/>
            <a:tailEnd/>
          </a:ln>
        </p:spPr>
      </p:pic>
      <p:sp>
        <p:nvSpPr>
          <p:cNvPr id="6" name="Rectangle 5"/>
          <p:cNvSpPr/>
          <p:nvPr/>
        </p:nvSpPr>
        <p:spPr>
          <a:xfrm>
            <a:off x="1524000" y="2971800"/>
            <a:ext cx="6477000" cy="307777"/>
          </a:xfrm>
          <a:prstGeom prst="rect">
            <a:avLst/>
          </a:prstGeom>
        </p:spPr>
        <p:txBody>
          <a:bodyPr wrap="square">
            <a:spAutoFit/>
          </a:bodyPr>
          <a:lstStyle/>
          <a:p>
            <a:r>
              <a:rPr lang="en-US" sz="1400" dirty="0" smtClean="0"/>
              <a:t>Figure 9.58 Jitter tolerance for different values of (a) </a:t>
            </a:r>
            <a:r>
              <a:rPr lang="el-GR" sz="1400" dirty="0" smtClean="0"/>
              <a:t>ζ  </a:t>
            </a:r>
            <a:r>
              <a:rPr lang="en-US" sz="1400" dirty="0" smtClean="0"/>
              <a:t>and (b) </a:t>
            </a:r>
            <a:r>
              <a:rPr lang="el-GR" sz="1400" dirty="0" err="1" smtClean="0"/>
              <a:t>ω</a:t>
            </a:r>
            <a:r>
              <a:rPr lang="en-US" sz="1400" dirty="0" smtClean="0"/>
              <a:t>n.</a:t>
            </a:r>
            <a:r>
              <a:rPr lang="el-GR" sz="1400" dirty="0" smtClean="0"/>
              <a:t> </a:t>
            </a:r>
            <a:endParaRPr lang="en-US" sz="1400" dirty="0"/>
          </a:p>
        </p:txBody>
      </p:sp>
      <p:sp>
        <p:nvSpPr>
          <p:cNvPr id="7" name="TextBox 6"/>
          <p:cNvSpPr txBox="1"/>
          <p:nvPr/>
        </p:nvSpPr>
        <p:spPr>
          <a:xfrm>
            <a:off x="2895600" y="2743200"/>
            <a:ext cx="381000" cy="276999"/>
          </a:xfrm>
          <a:prstGeom prst="rect">
            <a:avLst/>
          </a:prstGeom>
          <a:noFill/>
        </p:spPr>
        <p:txBody>
          <a:bodyPr wrap="square" rtlCol="0">
            <a:spAutoFit/>
          </a:bodyPr>
          <a:lstStyle/>
          <a:p>
            <a:r>
              <a:rPr lang="el-GR" sz="1200" dirty="0" smtClean="0"/>
              <a:t>(α)</a:t>
            </a:r>
            <a:endParaRPr lang="en-US" sz="1200" dirty="0"/>
          </a:p>
        </p:txBody>
      </p:sp>
      <p:sp>
        <p:nvSpPr>
          <p:cNvPr id="8" name="TextBox 7"/>
          <p:cNvSpPr txBox="1"/>
          <p:nvPr/>
        </p:nvSpPr>
        <p:spPr>
          <a:xfrm>
            <a:off x="7162800" y="2895600"/>
            <a:ext cx="381000" cy="276999"/>
          </a:xfrm>
          <a:prstGeom prst="rect">
            <a:avLst/>
          </a:prstGeom>
          <a:noFill/>
        </p:spPr>
        <p:txBody>
          <a:bodyPr wrap="square" rtlCol="0">
            <a:spAutoFit/>
          </a:bodyPr>
          <a:lstStyle/>
          <a:p>
            <a:r>
              <a:rPr lang="el-GR" sz="1200" dirty="0" smtClean="0"/>
              <a:t>(</a:t>
            </a:r>
            <a:r>
              <a:rPr lang="en-US" sz="1200" dirty="0" smtClean="0"/>
              <a:t>b</a:t>
            </a:r>
            <a:r>
              <a:rPr lang="el-GR" sz="1200" dirty="0" smtClean="0"/>
              <a:t>)</a:t>
            </a:r>
            <a:endParaRPr lang="en-US" sz="1200" dirty="0"/>
          </a:p>
        </p:txBody>
      </p:sp>
      <p:sp>
        <p:nvSpPr>
          <p:cNvPr id="9" name="Rectangle 8"/>
          <p:cNvSpPr/>
          <p:nvPr/>
        </p:nvSpPr>
        <p:spPr>
          <a:xfrm>
            <a:off x="228600" y="3429000"/>
            <a:ext cx="8839200" cy="2585323"/>
          </a:xfrm>
          <a:prstGeom prst="rect">
            <a:avLst/>
          </a:prstGeom>
        </p:spPr>
        <p:txBody>
          <a:bodyPr wrap="square">
            <a:spAutoFit/>
          </a:bodyPr>
          <a:lstStyle/>
          <a:p>
            <a:r>
              <a:rPr lang="en-US" dirty="0" smtClean="0"/>
              <a:t>Figure 9.58(a) above plots |G</a:t>
            </a:r>
            <a:r>
              <a:rPr lang="en-US" baseline="-25000" dirty="0" smtClean="0"/>
              <a:t>JT</a:t>
            </a:r>
            <a:r>
              <a:rPr lang="en-US" dirty="0" smtClean="0"/>
              <a:t>| for two different values of </a:t>
            </a:r>
            <a:r>
              <a:rPr lang="el-GR" dirty="0" smtClean="0"/>
              <a:t>ζ</a:t>
            </a:r>
            <a:r>
              <a:rPr lang="en-US" dirty="0" smtClean="0"/>
              <a:t>, revealing that if </a:t>
            </a:r>
            <a:r>
              <a:rPr lang="el-GR" i="1" dirty="0" smtClean="0"/>
              <a:t>ζ</a:t>
            </a:r>
            <a:r>
              <a:rPr lang="en-US" i="1" dirty="0" smtClean="0"/>
              <a:t>, increases and </a:t>
            </a:r>
            <a:r>
              <a:rPr lang="el-GR" i="1" dirty="0" smtClean="0"/>
              <a:t>ω</a:t>
            </a:r>
            <a:r>
              <a:rPr lang="en-US" i="1" dirty="0" smtClean="0"/>
              <a:t>n remains constant, jitter tolerance </a:t>
            </a:r>
            <a:r>
              <a:rPr lang="en-US" dirty="0" smtClean="0"/>
              <a:t>is more easily met. Moreover, Fig. 9.58(b) suggests that as </a:t>
            </a:r>
            <a:r>
              <a:rPr lang="el-GR" dirty="0" smtClean="0"/>
              <a:t>ω</a:t>
            </a:r>
            <a:r>
              <a:rPr lang="en-US" dirty="0" smtClean="0"/>
              <a:t>n increases while </a:t>
            </a:r>
            <a:r>
              <a:rPr lang="el-GR" dirty="0" smtClean="0"/>
              <a:t>ζ</a:t>
            </a:r>
            <a:r>
              <a:rPr lang="en-US" dirty="0" smtClean="0"/>
              <a:t> remains constant, jitter tolerance improves.</a:t>
            </a:r>
          </a:p>
          <a:p>
            <a:r>
              <a:rPr lang="en-US" dirty="0" smtClean="0"/>
              <a:t>The above observations point to an important trade-off in CDR design: if </a:t>
            </a:r>
            <a:r>
              <a:rPr lang="el-GR" dirty="0" smtClean="0"/>
              <a:t>ω</a:t>
            </a:r>
            <a:r>
              <a:rPr lang="en-US" dirty="0" smtClean="0"/>
              <a:t>n is decreased</a:t>
            </a:r>
          </a:p>
          <a:p>
            <a:r>
              <a:rPr lang="en-US" dirty="0" smtClean="0"/>
              <a:t>so as to lower the jitter transfer bandwidth, then jitter tolerance degrades substantially at high jitter frequencies.</a:t>
            </a:r>
          </a:p>
          <a:p>
            <a:r>
              <a:rPr lang="en-US" dirty="0" smtClean="0"/>
              <a:t> A difficult situation arises in OC-192, where the jitter bandwidth is only 120 kHz but the fourth jitter tolerance corner frequency (f4 in Fig. 9.56) is 4 </a:t>
            </a:r>
            <a:r>
              <a:rPr lang="en-US" dirty="0" err="1" smtClean="0"/>
              <a:t>MHz.</a:t>
            </a:r>
            <a:r>
              <a:rPr lang="en-US" dirty="0" smtClean="0"/>
              <a:t> If 2</a:t>
            </a:r>
            <a:r>
              <a:rPr lang="el-GR" dirty="0" smtClean="0"/>
              <a:t>ζω</a:t>
            </a:r>
            <a:r>
              <a:rPr lang="en-US" dirty="0" smtClean="0"/>
              <a:t>n </a:t>
            </a:r>
            <a:r>
              <a:rPr lang="el-GR" dirty="0" smtClean="0"/>
              <a:t>=2π</a:t>
            </a:r>
            <a:r>
              <a:rPr lang="en-US" dirty="0" smtClean="0"/>
              <a:t> x 120 kHz, then it may be impossible to satisfy the jitter tolerance mask by a single phase-locked CDR circuit.</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2800" dirty="0" smtClean="0"/>
              <a:t>Why CDR is necessary for NRZ transmission but not for RZ</a:t>
            </a:r>
            <a:r>
              <a:rPr lang="en-US" sz="3600" dirty="0" smtClean="0"/>
              <a:t>?</a:t>
            </a:r>
            <a:endParaRPr lang="en-US" sz="3600" dirty="0"/>
          </a:p>
        </p:txBody>
      </p:sp>
      <p:sp>
        <p:nvSpPr>
          <p:cNvPr id="4" name="Rectangle 3"/>
          <p:cNvSpPr/>
          <p:nvPr/>
        </p:nvSpPr>
        <p:spPr>
          <a:xfrm>
            <a:off x="457200" y="3962400"/>
            <a:ext cx="7924800" cy="2308324"/>
          </a:xfrm>
          <a:prstGeom prst="rect">
            <a:avLst/>
          </a:prstGeom>
        </p:spPr>
        <p:txBody>
          <a:bodyPr wrap="square">
            <a:spAutoFit/>
          </a:bodyPr>
          <a:lstStyle/>
          <a:p>
            <a:r>
              <a:rPr lang="en-US" dirty="0" smtClean="0"/>
              <a:t>CDR is necessary for </a:t>
            </a:r>
            <a:r>
              <a:rPr lang="en-US" b="1" dirty="0" smtClean="0"/>
              <a:t>NRZ</a:t>
            </a:r>
            <a:r>
              <a:rPr lang="en-US" dirty="0" smtClean="0"/>
              <a:t> because NRZ signals often contain </a:t>
            </a:r>
            <a:r>
              <a:rPr lang="en-US" b="1" dirty="0" smtClean="0"/>
              <a:t>long runs of identical bits</a:t>
            </a:r>
            <a:r>
              <a:rPr lang="en-US" dirty="0" smtClean="0"/>
              <a:t> with </a:t>
            </a:r>
            <a:r>
              <a:rPr lang="en-US" b="1" dirty="0" smtClean="0"/>
              <a:t>no transitions</a:t>
            </a:r>
            <a:r>
              <a:rPr lang="en-US" dirty="0" smtClean="0"/>
              <a:t>, so the receiver cannot directly extract clock timing from the data waveform.</a:t>
            </a:r>
          </a:p>
          <a:p>
            <a:r>
              <a:rPr lang="en-US" dirty="0" smtClean="0"/>
              <a:t>With </a:t>
            </a:r>
            <a:r>
              <a:rPr lang="en-US" b="1" dirty="0" smtClean="0"/>
              <a:t>RZ</a:t>
            </a:r>
            <a:r>
              <a:rPr lang="en-US" dirty="0" smtClean="0"/>
              <a:t>, every bit period contains a </a:t>
            </a:r>
            <a:r>
              <a:rPr lang="en-US" b="1" dirty="0" smtClean="0"/>
              <a:t>pulse that returns to zero</a:t>
            </a:r>
            <a:r>
              <a:rPr lang="en-US" dirty="0" smtClean="0"/>
              <a:t>, meaning:</a:t>
            </a:r>
          </a:p>
          <a:p>
            <a:pPr>
              <a:buFont typeface="Arial" pitchFamily="34" charset="0"/>
              <a:buChar char="•"/>
            </a:pPr>
            <a:r>
              <a:rPr lang="en-US" dirty="0" smtClean="0"/>
              <a:t>the signal has a </a:t>
            </a:r>
            <a:r>
              <a:rPr lang="en-US" b="1" dirty="0" smtClean="0"/>
              <a:t>transition every symbol</a:t>
            </a:r>
            <a:endParaRPr lang="en-US" dirty="0" smtClean="0"/>
          </a:p>
          <a:p>
            <a:pPr>
              <a:buFont typeface="Arial" pitchFamily="34" charset="0"/>
              <a:buChar char="•"/>
            </a:pPr>
            <a:r>
              <a:rPr lang="en-US" dirty="0" smtClean="0"/>
              <a:t>the receiver directly sees symbol boundaries</a:t>
            </a:r>
          </a:p>
          <a:p>
            <a:pPr>
              <a:buFont typeface="Arial" pitchFamily="34" charset="0"/>
              <a:buChar char="•"/>
            </a:pPr>
            <a:r>
              <a:rPr lang="en-US" b="1" dirty="0" smtClean="0"/>
              <a:t>timing ambiguity never accumulates</a:t>
            </a:r>
            <a:endParaRPr lang="en-US" dirty="0" smtClean="0"/>
          </a:p>
          <a:p>
            <a:pPr>
              <a:buFont typeface="Arial" pitchFamily="34" charset="0"/>
              <a:buChar char="•"/>
            </a:pPr>
            <a:r>
              <a:rPr lang="en-US" dirty="0" smtClean="0"/>
              <a:t>Therefore, </a:t>
            </a:r>
            <a:r>
              <a:rPr lang="en-US" b="1" dirty="0" smtClean="0"/>
              <a:t>RZ inherently carries clock information, while NRZ does not</a:t>
            </a:r>
            <a:r>
              <a:rPr lang="en-US" dirty="0" smtClean="0"/>
              <a:t>.</a:t>
            </a:r>
            <a:endParaRPr lang="en-US" dirty="0"/>
          </a:p>
        </p:txBody>
      </p:sp>
      <p:sp>
        <p:nvSpPr>
          <p:cNvPr id="6" name="Text Box 4"/>
          <p:cNvSpPr txBox="1">
            <a:spLocks noChangeArrowheads="1"/>
          </p:cNvSpPr>
          <p:nvPr/>
        </p:nvSpPr>
        <p:spPr bwMode="auto">
          <a:xfrm>
            <a:off x="458131" y="1490663"/>
            <a:ext cx="580094" cy="369332"/>
          </a:xfrm>
          <a:prstGeom prst="rect">
            <a:avLst/>
          </a:prstGeom>
          <a:noFill/>
          <a:ln w="9525">
            <a:noFill/>
            <a:miter lim="800000"/>
            <a:headEnd/>
            <a:tailEnd/>
          </a:ln>
        </p:spPr>
        <p:txBody>
          <a:bodyPr wrap="square">
            <a:spAutoFit/>
          </a:bodyPr>
          <a:lstStyle/>
          <a:p>
            <a:pPr algn="r"/>
            <a:r>
              <a:rPr lang="en-US" sz="1800" dirty="0"/>
              <a:t>NRZ</a:t>
            </a:r>
          </a:p>
        </p:txBody>
      </p:sp>
      <p:sp>
        <p:nvSpPr>
          <p:cNvPr id="7" name="Text Box 5"/>
          <p:cNvSpPr txBox="1">
            <a:spLocks noChangeArrowheads="1"/>
          </p:cNvSpPr>
          <p:nvPr/>
        </p:nvSpPr>
        <p:spPr bwMode="auto">
          <a:xfrm>
            <a:off x="568051" y="2581275"/>
            <a:ext cx="433662" cy="369332"/>
          </a:xfrm>
          <a:prstGeom prst="rect">
            <a:avLst/>
          </a:prstGeom>
          <a:noFill/>
          <a:ln w="9525">
            <a:noFill/>
            <a:miter lim="800000"/>
            <a:headEnd/>
            <a:tailEnd/>
          </a:ln>
        </p:spPr>
        <p:txBody>
          <a:bodyPr wrap="square">
            <a:spAutoFit/>
          </a:bodyPr>
          <a:lstStyle/>
          <a:p>
            <a:pPr algn="r"/>
            <a:r>
              <a:rPr lang="en-US" sz="1800" dirty="0"/>
              <a:t>RZ</a:t>
            </a:r>
          </a:p>
        </p:txBody>
      </p:sp>
      <p:pic>
        <p:nvPicPr>
          <p:cNvPr id="8" name="Picture 6"/>
          <p:cNvPicPr>
            <a:picLocks noChangeAspect="1" noChangeArrowheads="1"/>
          </p:cNvPicPr>
          <p:nvPr/>
        </p:nvPicPr>
        <p:blipFill>
          <a:blip r:embed="rId2" cstate="print"/>
          <a:srcRect/>
          <a:stretch>
            <a:fillRect/>
          </a:stretch>
        </p:blipFill>
        <p:spPr bwMode="auto">
          <a:xfrm>
            <a:off x="1447800" y="1295400"/>
            <a:ext cx="3586163" cy="205989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3600" dirty="0" smtClean="0"/>
              <a:t>Description of a conventional Phase Locked Loop (PLL)</a:t>
            </a:r>
            <a:endParaRPr lang="en-US" sz="3600" dirty="0"/>
          </a:p>
        </p:txBody>
      </p:sp>
      <p:pic>
        <p:nvPicPr>
          <p:cNvPr id="7170" name="Picture 2"/>
          <p:cNvPicPr>
            <a:picLocks noChangeAspect="1" noChangeArrowheads="1"/>
          </p:cNvPicPr>
          <p:nvPr/>
        </p:nvPicPr>
        <p:blipFill>
          <a:blip r:embed="rId2" cstate="print"/>
          <a:srcRect/>
          <a:stretch>
            <a:fillRect/>
          </a:stretch>
        </p:blipFill>
        <p:spPr bwMode="auto">
          <a:xfrm>
            <a:off x="304800" y="990600"/>
            <a:ext cx="7826375" cy="435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800" dirty="0" smtClean="0"/>
              <a:t>Why CDR is necessary for NRZ transmission but not for RZ</a:t>
            </a:r>
            <a:r>
              <a:rPr lang="en-US" sz="4000" dirty="0" smtClean="0"/>
              <a:t>?</a:t>
            </a:r>
            <a:endParaRPr lang="en-US" sz="2800" dirty="0"/>
          </a:p>
        </p:txBody>
      </p:sp>
      <p:graphicFrame>
        <p:nvGraphicFramePr>
          <p:cNvPr id="3" name="Table 2"/>
          <p:cNvGraphicFramePr>
            <a:graphicFrameLocks noGrp="1"/>
          </p:cNvGraphicFramePr>
          <p:nvPr/>
        </p:nvGraphicFramePr>
        <p:xfrm>
          <a:off x="1752600" y="1905000"/>
          <a:ext cx="6096000" cy="1737360"/>
        </p:xfrm>
        <a:graphic>
          <a:graphicData uri="http://schemas.openxmlformats.org/drawingml/2006/table">
            <a:tbl>
              <a:tblPr/>
              <a:tblGrid>
                <a:gridCol w="3048000"/>
                <a:gridCol w="3048000"/>
              </a:tblGrid>
              <a:tr h="0">
                <a:tc>
                  <a:txBody>
                    <a:bodyPr/>
                    <a:lstStyle/>
                    <a:p>
                      <a:r>
                        <a:rPr lang="en-US" dirty="0"/>
                        <a:t>Scheme</a:t>
                      </a:r>
                    </a:p>
                  </a:txBody>
                  <a:tcPr anchor="ctr">
                    <a:lnL>
                      <a:noFill/>
                    </a:lnL>
                    <a:lnR>
                      <a:noFill/>
                    </a:lnR>
                    <a:lnT>
                      <a:noFill/>
                    </a:lnT>
                    <a:lnB>
                      <a:noFill/>
                    </a:lnB>
                  </a:tcPr>
                </a:tc>
                <a:tc>
                  <a:txBody>
                    <a:bodyPr/>
                    <a:lstStyle/>
                    <a:p>
                      <a:r>
                        <a:rPr lang="en-US"/>
                        <a:t>Approx Bandwidth (Normalized)</a:t>
                      </a:r>
                    </a:p>
                  </a:txBody>
                  <a:tcPr anchor="ctr">
                    <a:lnL>
                      <a:noFill/>
                    </a:lnL>
                    <a:lnR>
                      <a:noFill/>
                    </a:lnR>
                    <a:lnT>
                      <a:noFill/>
                    </a:lnT>
                    <a:lnB>
                      <a:noFill/>
                    </a:lnB>
                  </a:tcPr>
                </a:tc>
              </a:tr>
              <a:tr h="0">
                <a:tc>
                  <a:txBody>
                    <a:bodyPr/>
                    <a:lstStyle/>
                    <a:p>
                      <a:r>
                        <a:rPr lang="en-US"/>
                        <a:t>NRZ</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r>
              <a:tr h="0">
                <a:tc>
                  <a:txBody>
                    <a:bodyPr/>
                    <a:lstStyle/>
                    <a:p>
                      <a:r>
                        <a:rPr lang="en-US"/>
                        <a:t>RZ (50% duty cycle)</a:t>
                      </a:r>
                    </a:p>
                  </a:txBody>
                  <a:tcPr anchor="ctr">
                    <a:lnL>
                      <a:noFill/>
                    </a:lnL>
                    <a:lnR>
                      <a:noFill/>
                    </a:lnR>
                    <a:lnT>
                      <a:noFill/>
                    </a:lnT>
                    <a:lnB>
                      <a:noFill/>
                    </a:lnB>
                  </a:tcPr>
                </a:tc>
                <a:tc>
                  <a:txBody>
                    <a:bodyPr/>
                    <a:lstStyle/>
                    <a:p>
                      <a:r>
                        <a:rPr lang="en-US"/>
                        <a:t>~2×</a:t>
                      </a:r>
                    </a:p>
                  </a:txBody>
                  <a:tcPr anchor="ctr">
                    <a:lnL>
                      <a:noFill/>
                    </a:lnL>
                    <a:lnR>
                      <a:noFill/>
                    </a:lnR>
                    <a:lnT>
                      <a:noFill/>
                    </a:lnT>
                    <a:lnB>
                      <a:noFill/>
                    </a:lnB>
                  </a:tcPr>
                </a:tc>
              </a:tr>
              <a:tr h="0">
                <a:tc>
                  <a:txBody>
                    <a:bodyPr/>
                    <a:lstStyle/>
                    <a:p>
                      <a:r>
                        <a:rPr lang="en-US"/>
                        <a:t>RZ (33% duty cycle)</a:t>
                      </a:r>
                    </a:p>
                  </a:txBody>
                  <a:tcPr anchor="ctr">
                    <a:lnL>
                      <a:noFill/>
                    </a:lnL>
                    <a:lnR>
                      <a:noFill/>
                    </a:lnR>
                    <a:lnT>
                      <a:noFill/>
                    </a:lnT>
                    <a:lnB>
                      <a:noFill/>
                    </a:lnB>
                  </a:tcPr>
                </a:tc>
                <a:tc>
                  <a:txBody>
                    <a:bodyPr/>
                    <a:lstStyle/>
                    <a:p>
                      <a:r>
                        <a:rPr lang="en-US" dirty="0"/>
                        <a:t>~3×</a:t>
                      </a:r>
                    </a:p>
                  </a:txBody>
                  <a:tcPr anchor="ctr">
                    <a:lnL>
                      <a:noFill/>
                    </a:lnL>
                    <a:lnR>
                      <a:noFill/>
                    </a:lnR>
                    <a:lnT>
                      <a:noFill/>
                    </a:lnT>
                    <a:lnB>
                      <a:noFill/>
                    </a:lnB>
                  </a:tcPr>
                </a:tc>
              </a:tr>
            </a:tbl>
          </a:graphicData>
        </a:graphic>
      </p:graphicFrame>
      <p:sp>
        <p:nvSpPr>
          <p:cNvPr id="30721" name="Rectangle 1"/>
          <p:cNvSpPr>
            <a:spLocks noChangeArrowheads="1"/>
          </p:cNvSpPr>
          <p:nvPr/>
        </p:nvSpPr>
        <p:spPr bwMode="auto">
          <a:xfrm>
            <a:off x="457200" y="1371600"/>
            <a:ext cx="6592510"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Even though NRZ requires CDR, it is more bandwidth-efficient.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Compare required bandwidth: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609600" y="3886200"/>
            <a:ext cx="8153400" cy="2585323"/>
          </a:xfrm>
          <a:prstGeom prst="rect">
            <a:avLst/>
          </a:prstGeom>
        </p:spPr>
        <p:txBody>
          <a:bodyPr wrap="square">
            <a:spAutoFit/>
          </a:bodyPr>
          <a:lstStyle/>
          <a:p>
            <a:r>
              <a:rPr lang="en-US" dirty="0" smtClean="0"/>
              <a:t>RZ needs </a:t>
            </a:r>
            <a:r>
              <a:rPr lang="en-US" b="1" dirty="0" smtClean="0"/>
              <a:t>more spectral width</a:t>
            </a:r>
            <a:r>
              <a:rPr lang="en-US" dirty="0" smtClean="0"/>
              <a:t>, which is unacceptable for dense WDM or high-speed electrical channels.</a:t>
            </a:r>
          </a:p>
          <a:p>
            <a:r>
              <a:rPr lang="en-US" dirty="0" smtClean="0"/>
              <a:t>Thus, despite needing CDR, NRZ remains dominant in many systems because:</a:t>
            </a:r>
          </a:p>
          <a:p>
            <a:r>
              <a:rPr lang="en-US" dirty="0" smtClean="0"/>
              <a:t>lower bandwidth</a:t>
            </a:r>
          </a:p>
          <a:p>
            <a:r>
              <a:rPr lang="en-US" dirty="0" smtClean="0"/>
              <a:t>simpler lasers</a:t>
            </a:r>
          </a:p>
          <a:p>
            <a:r>
              <a:rPr lang="en-US" dirty="0" smtClean="0"/>
              <a:t>lower dispersion</a:t>
            </a:r>
          </a:p>
          <a:p>
            <a:r>
              <a:rPr lang="en-US" dirty="0" smtClean="0"/>
              <a:t>better for high spectral efficiency</a:t>
            </a:r>
          </a:p>
          <a:p>
            <a:r>
              <a:rPr lang="en-US" dirty="0" smtClean="0"/>
              <a:t>Therefore RZ is rarely used beyond early optical systems or specialized low-speed channels.</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447800" y="2057400"/>
          <a:ext cx="6172200" cy="4023360"/>
        </p:xfrm>
        <a:graphic>
          <a:graphicData uri="http://schemas.openxmlformats.org/drawingml/2006/table">
            <a:tbl>
              <a:tblPr/>
              <a:tblGrid>
                <a:gridCol w="2057400"/>
                <a:gridCol w="2057400"/>
                <a:gridCol w="2057400"/>
              </a:tblGrid>
              <a:tr h="307571">
                <a:tc>
                  <a:txBody>
                    <a:bodyPr/>
                    <a:lstStyle/>
                    <a:p>
                      <a:r>
                        <a:rPr lang="en-US" dirty="0"/>
                        <a:t>Feature</a:t>
                      </a:r>
                    </a:p>
                  </a:txBody>
                  <a:tcPr anchor="ctr">
                    <a:lnL>
                      <a:noFill/>
                    </a:lnL>
                    <a:lnR>
                      <a:noFill/>
                    </a:lnR>
                    <a:lnT>
                      <a:noFill/>
                    </a:lnT>
                    <a:lnB>
                      <a:noFill/>
                    </a:lnB>
                  </a:tcPr>
                </a:tc>
                <a:tc>
                  <a:txBody>
                    <a:bodyPr/>
                    <a:lstStyle/>
                    <a:p>
                      <a:r>
                        <a:rPr lang="en-US"/>
                        <a:t>NRZ</a:t>
                      </a:r>
                    </a:p>
                  </a:txBody>
                  <a:tcPr anchor="ctr">
                    <a:lnL>
                      <a:noFill/>
                    </a:lnL>
                    <a:lnR>
                      <a:noFill/>
                    </a:lnR>
                    <a:lnT>
                      <a:noFill/>
                    </a:lnT>
                    <a:lnB>
                      <a:noFill/>
                    </a:lnB>
                  </a:tcPr>
                </a:tc>
                <a:tc>
                  <a:txBody>
                    <a:bodyPr/>
                    <a:lstStyle/>
                    <a:p>
                      <a:r>
                        <a:rPr lang="en-US"/>
                        <a:t>RZ</a:t>
                      </a:r>
                    </a:p>
                  </a:txBody>
                  <a:tcPr anchor="ctr">
                    <a:lnL>
                      <a:noFill/>
                    </a:lnL>
                    <a:lnR>
                      <a:noFill/>
                    </a:lnR>
                    <a:lnT>
                      <a:noFill/>
                    </a:lnT>
                    <a:lnB>
                      <a:noFill/>
                    </a:lnB>
                  </a:tcPr>
                </a:tc>
              </a:tr>
              <a:tr h="538249">
                <a:tc>
                  <a:txBody>
                    <a:bodyPr/>
                    <a:lstStyle/>
                    <a:p>
                      <a:r>
                        <a:rPr lang="en-US"/>
                        <a:t>Built-in timing information</a:t>
                      </a:r>
                    </a:p>
                  </a:txBody>
                  <a:tcPr anchor="ctr">
                    <a:lnL>
                      <a:noFill/>
                    </a:lnL>
                    <a:lnR>
                      <a:noFill/>
                    </a:lnR>
                    <a:lnT>
                      <a:noFill/>
                    </a:lnT>
                    <a:lnB>
                      <a:noFill/>
                    </a:lnB>
                  </a:tcPr>
                </a:tc>
                <a:tc>
                  <a:txBody>
                    <a:bodyPr/>
                    <a:lstStyle/>
                    <a:p>
                      <a:r>
                        <a:rPr lang="en-US" dirty="0"/>
                        <a:t>❌ None</a:t>
                      </a:r>
                    </a:p>
                  </a:txBody>
                  <a:tcPr anchor="ctr">
                    <a:lnL>
                      <a:noFill/>
                    </a:lnL>
                    <a:lnR>
                      <a:noFill/>
                    </a:lnR>
                    <a:lnT>
                      <a:noFill/>
                    </a:lnT>
                    <a:lnB>
                      <a:noFill/>
                    </a:lnB>
                  </a:tcPr>
                </a:tc>
                <a:tc>
                  <a:txBody>
                    <a:bodyPr/>
                    <a:lstStyle/>
                    <a:p>
                      <a:r>
                        <a:rPr lang="en-US"/>
                        <a:t>✔ Present</a:t>
                      </a:r>
                    </a:p>
                  </a:txBody>
                  <a:tcPr anchor="ctr">
                    <a:lnL>
                      <a:noFill/>
                    </a:lnL>
                    <a:lnR>
                      <a:noFill/>
                    </a:lnR>
                    <a:lnT>
                      <a:noFill/>
                    </a:lnT>
                    <a:lnB>
                      <a:noFill/>
                    </a:lnB>
                  </a:tcPr>
                </a:tc>
              </a:tr>
              <a:tr h="538249">
                <a:tc>
                  <a:txBody>
                    <a:bodyPr/>
                    <a:lstStyle/>
                    <a:p>
                      <a:r>
                        <a:rPr lang="en-US"/>
                        <a:t>Guaranteed transitions</a:t>
                      </a:r>
                    </a:p>
                  </a:txBody>
                  <a:tcPr anchor="ctr">
                    <a:lnL>
                      <a:noFill/>
                    </a:lnL>
                    <a:lnR>
                      <a:noFill/>
                    </a:lnR>
                    <a:lnT>
                      <a:noFill/>
                    </a:lnT>
                    <a:lnB>
                      <a:noFill/>
                    </a:lnB>
                  </a:tcPr>
                </a:tc>
                <a:tc>
                  <a:txBody>
                    <a:bodyPr/>
                    <a:lstStyle/>
                    <a:p>
                      <a:r>
                        <a:rPr lang="en-US"/>
                        <a:t>❌ No</a:t>
                      </a:r>
                    </a:p>
                  </a:txBody>
                  <a:tcPr anchor="ctr">
                    <a:lnL>
                      <a:noFill/>
                    </a:lnL>
                    <a:lnR>
                      <a:noFill/>
                    </a:lnR>
                    <a:lnT>
                      <a:noFill/>
                    </a:lnT>
                    <a:lnB>
                      <a:noFill/>
                    </a:lnB>
                  </a:tcPr>
                </a:tc>
                <a:tc>
                  <a:txBody>
                    <a:bodyPr/>
                    <a:lstStyle/>
                    <a:p>
                      <a:r>
                        <a:rPr lang="en-US"/>
                        <a:t>✔ Yes (per bit period)</a:t>
                      </a:r>
                    </a:p>
                  </a:txBody>
                  <a:tcPr anchor="ctr">
                    <a:lnL>
                      <a:noFill/>
                    </a:lnL>
                    <a:lnR>
                      <a:noFill/>
                    </a:lnR>
                    <a:lnT>
                      <a:noFill/>
                    </a:lnT>
                    <a:lnB>
                      <a:noFill/>
                    </a:lnB>
                  </a:tcPr>
                </a:tc>
              </a:tr>
              <a:tr h="538249">
                <a:tc>
                  <a:txBody>
                    <a:bodyPr/>
                    <a:lstStyle/>
                    <a:p>
                      <a:r>
                        <a:rPr lang="en-US"/>
                        <a:t>Need CDR/PLL</a:t>
                      </a:r>
                    </a:p>
                  </a:txBody>
                  <a:tcPr anchor="ctr">
                    <a:lnL>
                      <a:noFill/>
                    </a:lnL>
                    <a:lnR>
                      <a:noFill/>
                    </a:lnR>
                    <a:lnT>
                      <a:noFill/>
                    </a:lnT>
                    <a:lnB>
                      <a:noFill/>
                    </a:lnB>
                  </a:tcPr>
                </a:tc>
                <a:tc>
                  <a:txBody>
                    <a:bodyPr/>
                    <a:lstStyle/>
                    <a:p>
                      <a:r>
                        <a:rPr lang="en-US"/>
                        <a:t>✔ Necessary</a:t>
                      </a:r>
                    </a:p>
                  </a:txBody>
                  <a:tcPr anchor="ctr">
                    <a:lnL>
                      <a:noFill/>
                    </a:lnL>
                    <a:lnR>
                      <a:noFill/>
                    </a:lnR>
                    <a:lnT>
                      <a:noFill/>
                    </a:lnT>
                    <a:lnB>
                      <a:noFill/>
                    </a:lnB>
                  </a:tcPr>
                </a:tc>
                <a:tc>
                  <a:txBody>
                    <a:bodyPr/>
                    <a:lstStyle/>
                    <a:p>
                      <a:r>
                        <a:rPr lang="en-US"/>
                        <a:t>❌ Not strictly required</a:t>
                      </a:r>
                    </a:p>
                  </a:txBody>
                  <a:tcPr anchor="ctr">
                    <a:lnL>
                      <a:noFill/>
                    </a:lnL>
                    <a:lnR>
                      <a:noFill/>
                    </a:lnR>
                    <a:lnT>
                      <a:noFill/>
                    </a:lnT>
                    <a:lnB>
                      <a:noFill/>
                    </a:lnB>
                  </a:tcPr>
                </a:tc>
              </a:tr>
              <a:tr h="307571">
                <a:tc>
                  <a:txBody>
                    <a:bodyPr/>
                    <a:lstStyle/>
                    <a:p>
                      <a:r>
                        <a:rPr lang="en-US"/>
                        <a:t>Drift tolerance</a:t>
                      </a:r>
                    </a:p>
                  </a:txBody>
                  <a:tcPr anchor="ctr">
                    <a:lnL>
                      <a:noFill/>
                    </a:lnL>
                    <a:lnR>
                      <a:noFill/>
                    </a:lnR>
                    <a:lnT>
                      <a:noFill/>
                    </a:lnT>
                    <a:lnB>
                      <a:noFill/>
                    </a:lnB>
                  </a:tcPr>
                </a:tc>
                <a:tc>
                  <a:txBody>
                    <a:bodyPr/>
                    <a:lstStyle/>
                    <a:p>
                      <a:r>
                        <a:rPr lang="en-US"/>
                        <a:t>Low</a:t>
                      </a:r>
                    </a:p>
                  </a:txBody>
                  <a:tcPr anchor="ctr">
                    <a:lnL>
                      <a:noFill/>
                    </a:lnL>
                    <a:lnR>
                      <a:noFill/>
                    </a:lnR>
                    <a:lnT>
                      <a:noFill/>
                    </a:lnT>
                    <a:lnB>
                      <a:noFill/>
                    </a:lnB>
                  </a:tcPr>
                </a:tc>
                <a:tc>
                  <a:txBody>
                    <a:bodyPr/>
                    <a:lstStyle/>
                    <a:p>
                      <a:r>
                        <a:rPr lang="en-US"/>
                        <a:t>High</a:t>
                      </a:r>
                    </a:p>
                  </a:txBody>
                  <a:tcPr anchor="ctr">
                    <a:lnL>
                      <a:noFill/>
                    </a:lnL>
                    <a:lnR>
                      <a:noFill/>
                    </a:lnR>
                    <a:lnT>
                      <a:noFill/>
                    </a:lnT>
                    <a:lnB>
                      <a:noFill/>
                    </a:lnB>
                  </a:tcPr>
                </a:tc>
              </a:tr>
              <a:tr h="307571">
                <a:tc>
                  <a:txBody>
                    <a:bodyPr/>
                    <a:lstStyle/>
                    <a:p>
                      <a:r>
                        <a:rPr lang="en-US" dirty="0"/>
                        <a:t>Spectral width</a:t>
                      </a:r>
                    </a:p>
                  </a:txBody>
                  <a:tcPr anchor="ctr">
                    <a:lnL>
                      <a:noFill/>
                    </a:lnL>
                    <a:lnR>
                      <a:noFill/>
                    </a:lnR>
                    <a:lnT>
                      <a:noFill/>
                    </a:lnT>
                    <a:lnB>
                      <a:noFill/>
                    </a:lnB>
                  </a:tcPr>
                </a:tc>
                <a:tc>
                  <a:txBody>
                    <a:bodyPr/>
                    <a:lstStyle/>
                    <a:p>
                      <a:r>
                        <a:rPr lang="en-US"/>
                        <a:t>Narrow</a:t>
                      </a:r>
                    </a:p>
                  </a:txBody>
                  <a:tcPr anchor="ctr">
                    <a:lnL>
                      <a:noFill/>
                    </a:lnL>
                    <a:lnR>
                      <a:noFill/>
                    </a:lnR>
                    <a:lnT>
                      <a:noFill/>
                    </a:lnT>
                    <a:lnB>
                      <a:noFill/>
                    </a:lnB>
                  </a:tcPr>
                </a:tc>
                <a:tc>
                  <a:txBody>
                    <a:bodyPr/>
                    <a:lstStyle/>
                    <a:p>
                      <a:r>
                        <a:rPr lang="en-US"/>
                        <a:t>Wider</a:t>
                      </a:r>
                    </a:p>
                  </a:txBody>
                  <a:tcPr anchor="ctr">
                    <a:lnL>
                      <a:noFill/>
                    </a:lnL>
                    <a:lnR>
                      <a:noFill/>
                    </a:lnR>
                    <a:lnT>
                      <a:noFill/>
                    </a:lnT>
                    <a:lnB>
                      <a:noFill/>
                    </a:lnB>
                  </a:tcPr>
                </a:tc>
              </a:tr>
              <a:tr h="307571">
                <a:tc>
                  <a:txBody>
                    <a:bodyPr/>
                    <a:lstStyle/>
                    <a:p>
                      <a:r>
                        <a:rPr lang="en-US"/>
                        <a:t>Efficiency</a:t>
                      </a:r>
                    </a:p>
                  </a:txBody>
                  <a:tcPr anchor="ctr">
                    <a:lnL>
                      <a:noFill/>
                    </a:lnL>
                    <a:lnR>
                      <a:noFill/>
                    </a:lnR>
                    <a:lnT>
                      <a:noFill/>
                    </a:lnT>
                    <a:lnB>
                      <a:noFill/>
                    </a:lnB>
                  </a:tcPr>
                </a:tc>
                <a:tc>
                  <a:txBody>
                    <a:bodyPr/>
                    <a:lstStyle/>
                    <a:p>
                      <a:r>
                        <a:rPr lang="en-US"/>
                        <a:t>High</a:t>
                      </a:r>
                    </a:p>
                  </a:txBody>
                  <a:tcPr anchor="ctr">
                    <a:lnL>
                      <a:noFill/>
                    </a:lnL>
                    <a:lnR>
                      <a:noFill/>
                    </a:lnR>
                    <a:lnT>
                      <a:noFill/>
                    </a:lnT>
                    <a:lnB>
                      <a:noFill/>
                    </a:lnB>
                  </a:tcPr>
                </a:tc>
                <a:tc>
                  <a:txBody>
                    <a:bodyPr/>
                    <a:lstStyle/>
                    <a:p>
                      <a:r>
                        <a:rPr lang="en-US"/>
                        <a:t>Lower</a:t>
                      </a:r>
                    </a:p>
                  </a:txBody>
                  <a:tcPr anchor="ctr">
                    <a:lnL>
                      <a:noFill/>
                    </a:lnL>
                    <a:lnR>
                      <a:noFill/>
                    </a:lnR>
                    <a:lnT>
                      <a:noFill/>
                    </a:lnT>
                    <a:lnB>
                      <a:noFill/>
                    </a:lnB>
                  </a:tcPr>
                </a:tc>
              </a:tr>
              <a:tr h="538249">
                <a:tc>
                  <a:txBody>
                    <a:bodyPr/>
                    <a:lstStyle/>
                    <a:p>
                      <a:r>
                        <a:rPr lang="en-US"/>
                        <a:t>Complexity of receiver</a:t>
                      </a:r>
                    </a:p>
                  </a:txBody>
                  <a:tcPr anchor="ctr">
                    <a:lnL>
                      <a:noFill/>
                    </a:lnL>
                    <a:lnR>
                      <a:noFill/>
                    </a:lnR>
                    <a:lnT>
                      <a:noFill/>
                    </a:lnT>
                    <a:lnB>
                      <a:noFill/>
                    </a:lnB>
                  </a:tcPr>
                </a:tc>
                <a:tc>
                  <a:txBody>
                    <a:bodyPr/>
                    <a:lstStyle/>
                    <a:p>
                      <a:r>
                        <a:rPr lang="en-US"/>
                        <a:t>Higher (needs CDR)</a:t>
                      </a:r>
                    </a:p>
                  </a:txBody>
                  <a:tcPr anchor="ctr">
                    <a:lnL>
                      <a:noFill/>
                    </a:lnL>
                    <a:lnR>
                      <a:noFill/>
                    </a:lnR>
                    <a:lnT>
                      <a:noFill/>
                    </a:lnT>
                    <a:lnB>
                      <a:noFill/>
                    </a:lnB>
                  </a:tcPr>
                </a:tc>
                <a:tc>
                  <a:txBody>
                    <a:bodyPr/>
                    <a:lstStyle/>
                    <a:p>
                      <a:r>
                        <a:rPr lang="en-US" dirty="0"/>
                        <a:t>Lower</a:t>
                      </a:r>
                    </a:p>
                  </a:txBody>
                  <a:tcPr anchor="ctr">
                    <a:lnL>
                      <a:noFill/>
                    </a:lnL>
                    <a:lnR>
                      <a:noFill/>
                    </a:lnR>
                    <a:lnT>
                      <a:noFill/>
                    </a:lnT>
                    <a:lnB>
                      <a:noFill/>
                    </a:lnB>
                  </a:tcPr>
                </a:tc>
              </a:tr>
            </a:tbl>
          </a:graphicData>
        </a:graphic>
      </p:graphicFrame>
      <p:sp>
        <p:nvSpPr>
          <p:cNvPr id="141313" name="Rectangle 1"/>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7. Summary Table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609600" y="152400"/>
            <a:ext cx="8001000" cy="646331"/>
          </a:xfrm>
          <a:prstGeom prst="rect">
            <a:avLst/>
          </a:prstGeom>
        </p:spPr>
        <p:txBody>
          <a:bodyPr wrap="square">
            <a:spAutoFit/>
          </a:bodyPr>
          <a:lstStyle/>
          <a:p>
            <a:r>
              <a:rPr lang="en-US" sz="2400" dirty="0" smtClean="0"/>
              <a:t>Why CDR is necessary for NRZ transmission but not for RZ</a:t>
            </a:r>
            <a:r>
              <a:rPr lang="en-US" sz="3600" dirty="0" smtClean="0"/>
              <a:t>?</a:t>
            </a:r>
            <a:endParaRPr lang="en-US" sz="24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048000"/>
            <a:ext cx="6477000" cy="3139321"/>
          </a:xfrm>
          <a:prstGeom prst="rect">
            <a:avLst/>
          </a:prstGeom>
        </p:spPr>
        <p:txBody>
          <a:bodyPr wrap="square">
            <a:spAutoFit/>
          </a:bodyPr>
          <a:lstStyle/>
          <a:p>
            <a:r>
              <a:rPr lang="en-US" b="1" dirty="0" smtClean="0"/>
              <a:t>Final Summary</a:t>
            </a:r>
          </a:p>
          <a:p>
            <a:r>
              <a:rPr lang="en-US" dirty="0" smtClean="0"/>
              <a:t>CDR is necessary for </a:t>
            </a:r>
            <a:r>
              <a:rPr lang="en-US" b="1" dirty="0" smtClean="0"/>
              <a:t>NRZ</a:t>
            </a:r>
            <a:r>
              <a:rPr lang="en-US" dirty="0" smtClean="0"/>
              <a:t> because:</a:t>
            </a:r>
          </a:p>
          <a:p>
            <a:r>
              <a:rPr lang="en-US" dirty="0" smtClean="0"/>
              <a:t>NRZ does not guarantee transitions.</a:t>
            </a:r>
          </a:p>
          <a:p>
            <a:r>
              <a:rPr lang="en-US" dirty="0" smtClean="0"/>
              <a:t>Receiver timing would drift.</a:t>
            </a:r>
          </a:p>
          <a:p>
            <a:r>
              <a:rPr lang="en-US" dirty="0" smtClean="0"/>
              <a:t>Clock cannot be extracted without a feedback recovery loop.</a:t>
            </a:r>
          </a:p>
          <a:p>
            <a:r>
              <a:rPr lang="en-US" dirty="0" smtClean="0"/>
              <a:t>Long runs of identical bits cause loss of synchronization.</a:t>
            </a:r>
          </a:p>
          <a:p>
            <a:r>
              <a:rPr lang="en-US" dirty="0" smtClean="0"/>
              <a:t>CDR is </a:t>
            </a:r>
            <a:r>
              <a:rPr lang="en-US" b="1" dirty="0" smtClean="0"/>
              <a:t>not required for RZ</a:t>
            </a:r>
            <a:r>
              <a:rPr lang="en-US" dirty="0" smtClean="0"/>
              <a:t> because:</a:t>
            </a:r>
          </a:p>
          <a:p>
            <a:r>
              <a:rPr lang="en-US" dirty="0" smtClean="0"/>
              <a:t>RZ produces pulses every bit.</a:t>
            </a:r>
          </a:p>
          <a:p>
            <a:r>
              <a:rPr lang="en-US" dirty="0" smtClean="0"/>
              <a:t>Symbol timing is embedded in the waveform.</a:t>
            </a:r>
          </a:p>
          <a:p>
            <a:r>
              <a:rPr lang="en-US" dirty="0" smtClean="0"/>
              <a:t>Receiver can extract timing directly from the pulse train.</a:t>
            </a:r>
          </a:p>
          <a:p>
            <a:r>
              <a:rPr lang="en-US" dirty="0" smtClean="0"/>
              <a:t>No long-run drift or ambiguity.</a:t>
            </a:r>
            <a:endParaRPr lang="en-US" dirty="0"/>
          </a:p>
        </p:txBody>
      </p:sp>
      <p:sp>
        <p:nvSpPr>
          <p:cNvPr id="4" name="Text Box 4"/>
          <p:cNvSpPr txBox="1">
            <a:spLocks noChangeArrowheads="1"/>
          </p:cNvSpPr>
          <p:nvPr/>
        </p:nvSpPr>
        <p:spPr bwMode="auto">
          <a:xfrm>
            <a:off x="458131" y="1490663"/>
            <a:ext cx="580094" cy="369332"/>
          </a:xfrm>
          <a:prstGeom prst="rect">
            <a:avLst/>
          </a:prstGeom>
          <a:noFill/>
          <a:ln w="9525">
            <a:noFill/>
            <a:miter lim="800000"/>
            <a:headEnd/>
            <a:tailEnd/>
          </a:ln>
        </p:spPr>
        <p:txBody>
          <a:bodyPr wrap="square">
            <a:spAutoFit/>
          </a:bodyPr>
          <a:lstStyle/>
          <a:p>
            <a:pPr algn="r"/>
            <a:r>
              <a:rPr lang="en-US" sz="1800" dirty="0"/>
              <a:t>NRZ</a:t>
            </a:r>
          </a:p>
        </p:txBody>
      </p:sp>
      <p:sp>
        <p:nvSpPr>
          <p:cNvPr id="5" name="Text Box 5"/>
          <p:cNvSpPr txBox="1">
            <a:spLocks noChangeArrowheads="1"/>
          </p:cNvSpPr>
          <p:nvPr/>
        </p:nvSpPr>
        <p:spPr bwMode="auto">
          <a:xfrm>
            <a:off x="568051" y="2581275"/>
            <a:ext cx="433662" cy="369332"/>
          </a:xfrm>
          <a:prstGeom prst="rect">
            <a:avLst/>
          </a:prstGeom>
          <a:noFill/>
          <a:ln w="9525">
            <a:noFill/>
            <a:miter lim="800000"/>
            <a:headEnd/>
            <a:tailEnd/>
          </a:ln>
        </p:spPr>
        <p:txBody>
          <a:bodyPr wrap="square">
            <a:spAutoFit/>
          </a:bodyPr>
          <a:lstStyle/>
          <a:p>
            <a:pPr algn="r"/>
            <a:r>
              <a:rPr lang="en-US" sz="1800" dirty="0"/>
              <a:t>RZ</a:t>
            </a:r>
          </a:p>
        </p:txBody>
      </p:sp>
      <p:pic>
        <p:nvPicPr>
          <p:cNvPr id="6" name="Picture 6"/>
          <p:cNvPicPr>
            <a:picLocks noChangeAspect="1" noChangeArrowheads="1"/>
          </p:cNvPicPr>
          <p:nvPr/>
        </p:nvPicPr>
        <p:blipFill>
          <a:blip r:embed="rId2" cstate="print"/>
          <a:srcRect/>
          <a:stretch>
            <a:fillRect/>
          </a:stretch>
        </p:blipFill>
        <p:spPr bwMode="auto">
          <a:xfrm>
            <a:off x="1447800" y="1295400"/>
            <a:ext cx="3586163" cy="2059897"/>
          </a:xfrm>
          <a:prstGeom prst="rect">
            <a:avLst/>
          </a:prstGeom>
          <a:noFill/>
          <a:ln w="9525">
            <a:noFill/>
            <a:miter lim="800000"/>
            <a:headEnd/>
            <a:tailEnd/>
          </a:ln>
        </p:spPr>
      </p:pic>
      <p:sp>
        <p:nvSpPr>
          <p:cNvPr id="7" name="Rectangle 6"/>
          <p:cNvSpPr/>
          <p:nvPr/>
        </p:nvSpPr>
        <p:spPr>
          <a:xfrm>
            <a:off x="152400" y="0"/>
            <a:ext cx="8839200" cy="707886"/>
          </a:xfrm>
          <a:prstGeom prst="rect">
            <a:avLst/>
          </a:prstGeom>
        </p:spPr>
        <p:txBody>
          <a:bodyPr wrap="square">
            <a:spAutoFit/>
          </a:bodyPr>
          <a:lstStyle/>
          <a:p>
            <a:r>
              <a:rPr lang="en-US" sz="2800" dirty="0" smtClean="0"/>
              <a:t>Why CDR is necessary for NRZ transmission but not for RZ</a:t>
            </a:r>
            <a:r>
              <a:rPr lang="en-US" sz="4000" dirty="0" smtClean="0"/>
              <a:t>?</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381000"/>
          </a:xfrm>
        </p:spPr>
        <p:txBody>
          <a:bodyPr>
            <a:normAutofit fontScale="90000"/>
          </a:bodyPr>
          <a:lstStyle/>
          <a:p>
            <a:r>
              <a:rPr lang="en-US" dirty="0" smtClean="0"/>
              <a:t>Description of a conventional PLL</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14400" y="381000"/>
            <a:ext cx="4844716" cy="2743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295400" y="3581400"/>
            <a:ext cx="5314950" cy="2800350"/>
          </a:xfrm>
          <a:prstGeom prst="rect">
            <a:avLst/>
          </a:prstGeom>
          <a:noFill/>
          <a:ln w="9525">
            <a:noFill/>
            <a:miter lim="800000"/>
            <a:headEnd/>
            <a:tailEnd/>
          </a:ln>
        </p:spPr>
      </p:pic>
      <p:sp>
        <p:nvSpPr>
          <p:cNvPr id="6" name="TextBox 5"/>
          <p:cNvSpPr txBox="1"/>
          <p:nvPr/>
        </p:nvSpPr>
        <p:spPr>
          <a:xfrm>
            <a:off x="1219200" y="2971800"/>
            <a:ext cx="4724400" cy="369332"/>
          </a:xfrm>
          <a:prstGeom prst="rect">
            <a:avLst/>
          </a:prstGeom>
          <a:noFill/>
        </p:spPr>
        <p:txBody>
          <a:bodyPr wrap="square" rtlCol="0">
            <a:spAutoFit/>
          </a:bodyPr>
          <a:lstStyle/>
          <a:p>
            <a:r>
              <a:rPr lang="en-US" dirty="0" smtClean="0"/>
              <a:t>Simple PLL topology-frequency multiplier</a:t>
            </a:r>
            <a:endParaRPr lang="en-US" dirty="0"/>
          </a:p>
        </p:txBody>
      </p:sp>
      <p:sp>
        <p:nvSpPr>
          <p:cNvPr id="7" name="Rectangle 6"/>
          <p:cNvSpPr/>
          <p:nvPr/>
        </p:nvSpPr>
        <p:spPr>
          <a:xfrm>
            <a:off x="1828800" y="6400800"/>
            <a:ext cx="3570721" cy="369332"/>
          </a:xfrm>
          <a:prstGeom prst="rect">
            <a:avLst/>
          </a:prstGeom>
        </p:spPr>
        <p:txBody>
          <a:bodyPr wrap="none">
            <a:spAutoFit/>
          </a:bodyPr>
          <a:lstStyle/>
          <a:p>
            <a:r>
              <a:rPr lang="en-US" dirty="0" smtClean="0"/>
              <a:t>Type II PLL with PFD &amp; Charge Pump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43000"/>
          </a:xfrm>
        </p:spPr>
        <p:txBody>
          <a:bodyPr>
            <a:noAutofit/>
          </a:bodyPr>
          <a:lstStyle/>
          <a:p>
            <a:r>
              <a:rPr lang="en-US" sz="3200" b="1" dirty="0" smtClean="0"/>
              <a:t>How PLLs Implement the Classical CDR Control Loop</a:t>
            </a:r>
            <a:br>
              <a:rPr lang="en-US" sz="3200" b="1" dirty="0" smtClean="0"/>
            </a:br>
            <a:endParaRPr lang="en-US" sz="3200" dirty="0"/>
          </a:p>
        </p:txBody>
      </p:sp>
      <p:sp>
        <p:nvSpPr>
          <p:cNvPr id="3" name="Content Placeholder 2"/>
          <p:cNvSpPr>
            <a:spLocks noGrp="1"/>
          </p:cNvSpPr>
          <p:nvPr>
            <p:ph idx="1"/>
          </p:nvPr>
        </p:nvSpPr>
        <p:spPr>
          <a:xfrm>
            <a:off x="304800" y="990600"/>
            <a:ext cx="8305800" cy="4419599"/>
          </a:xfrm>
        </p:spPr>
        <p:txBody>
          <a:bodyPr>
            <a:normAutofit/>
          </a:bodyPr>
          <a:lstStyle/>
          <a:p>
            <a:pPr>
              <a:buNone/>
            </a:pPr>
            <a:r>
              <a:rPr lang="en-US" dirty="0" smtClean="0"/>
              <a:t>A PLL naturally provides the three components of a CDR loop:</a:t>
            </a:r>
          </a:p>
          <a:p>
            <a:endParaRPr lang="en-US" dirty="0" smtClean="0"/>
          </a:p>
          <a:p>
            <a:pPr>
              <a:buNone/>
            </a:pPr>
            <a:r>
              <a:rPr lang="en-US" sz="2800" b="1" dirty="0" smtClean="0"/>
              <a:t>CDR Functions 		</a:t>
            </a:r>
            <a:r>
              <a:rPr lang="en-US" sz="2800" b="1" dirty="0" smtClean="0">
                <a:sym typeface="Wingdings" pitchFamily="2" charset="2"/>
              </a:rPr>
              <a:t></a:t>
            </a:r>
            <a:r>
              <a:rPr lang="en-US" sz="2800" b="1" dirty="0" smtClean="0"/>
              <a:t>	 PLL  Component</a:t>
            </a:r>
          </a:p>
          <a:p>
            <a:pPr>
              <a:buNone/>
            </a:pPr>
            <a:r>
              <a:rPr lang="en-US" sz="2800" dirty="0" smtClean="0"/>
              <a:t>Detect timing error	</a:t>
            </a:r>
            <a:r>
              <a:rPr lang="en-US" sz="2800" dirty="0" smtClean="0">
                <a:sym typeface="Wingdings" pitchFamily="2" charset="2"/>
              </a:rPr>
              <a:t>	</a:t>
            </a:r>
            <a:r>
              <a:rPr lang="en-US" sz="2800" dirty="0" smtClean="0"/>
              <a:t>Phase Detector (PD)</a:t>
            </a:r>
          </a:p>
          <a:p>
            <a:pPr>
              <a:buNone/>
            </a:pPr>
            <a:r>
              <a:rPr lang="en-US" sz="2800" dirty="0" smtClean="0"/>
              <a:t>Filter the error		</a:t>
            </a:r>
            <a:r>
              <a:rPr lang="en-US" sz="2800" dirty="0" smtClean="0">
                <a:sym typeface="Wingdings" pitchFamily="2" charset="2"/>
              </a:rPr>
              <a:t>		</a:t>
            </a:r>
            <a:r>
              <a:rPr lang="en-US" sz="2800" dirty="0" smtClean="0"/>
              <a:t>Loop Filter</a:t>
            </a:r>
          </a:p>
          <a:p>
            <a:pPr>
              <a:buNone/>
            </a:pPr>
            <a:r>
              <a:rPr lang="en-US" sz="2800" dirty="0" smtClean="0"/>
              <a:t>Generate new sampling clock</a:t>
            </a:r>
            <a:r>
              <a:rPr lang="en-US" sz="2800" dirty="0" smtClean="0">
                <a:sym typeface="Wingdings" pitchFamily="2" charset="2"/>
              </a:rPr>
              <a:t></a:t>
            </a:r>
            <a:r>
              <a:rPr lang="en-US" sz="2800" dirty="0" smtClean="0"/>
              <a:t>	VCO</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noAutofit/>
          </a:bodyPr>
          <a:lstStyle/>
          <a:p>
            <a:r>
              <a:rPr lang="en-US" sz="2400" dirty="0" smtClean="0"/>
              <a:t>Return-to-Zero vs. Non-Return-to-Zero Formats-Why CDR is necessary for NRZ transmission but not for RZ</a:t>
            </a:r>
            <a:r>
              <a:rPr lang="en-US" sz="2800" dirty="0" smtClean="0"/>
              <a:t>?</a:t>
            </a:r>
            <a:endParaRPr lang="en-US" sz="2800" dirty="0"/>
          </a:p>
        </p:txBody>
      </p:sp>
      <p:sp>
        <p:nvSpPr>
          <p:cNvPr id="4" name="Rectangle 3"/>
          <p:cNvSpPr/>
          <p:nvPr/>
        </p:nvSpPr>
        <p:spPr>
          <a:xfrm>
            <a:off x="0" y="2514600"/>
            <a:ext cx="8915400" cy="1846659"/>
          </a:xfrm>
          <a:prstGeom prst="rect">
            <a:avLst/>
          </a:prstGeom>
        </p:spPr>
        <p:txBody>
          <a:bodyPr wrap="square">
            <a:spAutoFit/>
          </a:bodyPr>
          <a:lstStyle/>
          <a:p>
            <a:r>
              <a:rPr lang="en-US" sz="1600" dirty="0" smtClean="0"/>
              <a:t>CDR is necessary for </a:t>
            </a:r>
            <a:r>
              <a:rPr lang="en-US" sz="1600" b="1" dirty="0" smtClean="0"/>
              <a:t>NRZ</a:t>
            </a:r>
            <a:r>
              <a:rPr lang="en-US" sz="1600" dirty="0" smtClean="0"/>
              <a:t> because NRZ signals often contain </a:t>
            </a:r>
            <a:r>
              <a:rPr lang="en-US" sz="1600" b="1" dirty="0" smtClean="0"/>
              <a:t>long runs of identical bits</a:t>
            </a:r>
            <a:r>
              <a:rPr lang="en-US" sz="1600" dirty="0" smtClean="0"/>
              <a:t> with </a:t>
            </a:r>
            <a:r>
              <a:rPr lang="en-US" sz="1600" b="1" dirty="0" smtClean="0"/>
              <a:t>no transitions</a:t>
            </a:r>
            <a:r>
              <a:rPr lang="en-US" sz="1600" dirty="0" smtClean="0"/>
              <a:t>, so the receiver cannot directly extract clock timing from the data waveform.</a:t>
            </a:r>
          </a:p>
          <a:p>
            <a:r>
              <a:rPr lang="en-US" sz="1600" dirty="0" smtClean="0"/>
              <a:t>With </a:t>
            </a:r>
            <a:r>
              <a:rPr lang="en-US" sz="1600" b="1" dirty="0" smtClean="0"/>
              <a:t>RZ</a:t>
            </a:r>
            <a:r>
              <a:rPr lang="en-US" sz="1600" dirty="0" smtClean="0"/>
              <a:t>, every bit period contains a </a:t>
            </a:r>
            <a:r>
              <a:rPr lang="en-US" sz="1600" b="1" dirty="0" smtClean="0"/>
              <a:t>pulse that returns to zero</a:t>
            </a:r>
            <a:r>
              <a:rPr lang="en-US" sz="1600" dirty="0" smtClean="0"/>
              <a:t>, meaning:</a:t>
            </a:r>
          </a:p>
          <a:p>
            <a:pPr>
              <a:buFont typeface="Arial" pitchFamily="34" charset="0"/>
              <a:buChar char="•"/>
            </a:pPr>
            <a:r>
              <a:rPr lang="en-US" sz="1600" dirty="0" smtClean="0"/>
              <a:t>the signal has a </a:t>
            </a:r>
            <a:r>
              <a:rPr lang="en-US" sz="1600" b="1" dirty="0" smtClean="0"/>
              <a:t>transition every symbol</a:t>
            </a:r>
            <a:endParaRPr lang="en-US" sz="1600" dirty="0" smtClean="0"/>
          </a:p>
          <a:p>
            <a:pPr>
              <a:buFont typeface="Arial" pitchFamily="34" charset="0"/>
              <a:buChar char="•"/>
            </a:pPr>
            <a:r>
              <a:rPr lang="en-US" sz="1600" dirty="0" smtClean="0"/>
              <a:t>the receiver directly sees symbol boundaries</a:t>
            </a:r>
          </a:p>
          <a:p>
            <a:pPr>
              <a:buFont typeface="Arial" pitchFamily="34" charset="0"/>
              <a:buChar char="•"/>
            </a:pPr>
            <a:r>
              <a:rPr lang="en-US" sz="1600" b="1" dirty="0" smtClean="0"/>
              <a:t>timing ambiguity never accumulates</a:t>
            </a:r>
            <a:endParaRPr lang="en-US" sz="1600" dirty="0" smtClean="0"/>
          </a:p>
          <a:p>
            <a:pPr>
              <a:buFont typeface="Arial" pitchFamily="34" charset="0"/>
              <a:buChar char="•"/>
            </a:pPr>
            <a:r>
              <a:rPr lang="en-US" sz="1600" dirty="0" smtClean="0"/>
              <a:t>Therefore, </a:t>
            </a:r>
            <a:r>
              <a:rPr lang="en-US" sz="1600" b="1" dirty="0" smtClean="0"/>
              <a:t>RZ inherently carries clock information, while NRZ does not</a:t>
            </a:r>
            <a:r>
              <a:rPr lang="en-US" sz="1600" dirty="0" smtClean="0"/>
              <a:t>.</a:t>
            </a:r>
            <a:endParaRPr lang="en-US" sz="1600" dirty="0"/>
          </a:p>
        </p:txBody>
      </p:sp>
      <p:sp>
        <p:nvSpPr>
          <p:cNvPr id="6" name="Text Box 4"/>
          <p:cNvSpPr txBox="1">
            <a:spLocks noChangeArrowheads="1"/>
          </p:cNvSpPr>
          <p:nvPr/>
        </p:nvSpPr>
        <p:spPr bwMode="auto">
          <a:xfrm>
            <a:off x="990600" y="761089"/>
            <a:ext cx="903387" cy="369332"/>
          </a:xfrm>
          <a:prstGeom prst="rect">
            <a:avLst/>
          </a:prstGeom>
          <a:noFill/>
          <a:ln w="9525">
            <a:noFill/>
            <a:miter lim="800000"/>
            <a:headEnd/>
            <a:tailEnd/>
          </a:ln>
        </p:spPr>
        <p:txBody>
          <a:bodyPr wrap="square">
            <a:spAutoFit/>
          </a:bodyPr>
          <a:lstStyle/>
          <a:p>
            <a:pPr algn="r"/>
            <a:r>
              <a:rPr lang="en-US" sz="1800" dirty="0"/>
              <a:t>NRZ</a:t>
            </a:r>
          </a:p>
        </p:txBody>
      </p:sp>
      <p:sp>
        <p:nvSpPr>
          <p:cNvPr id="7" name="Text Box 5"/>
          <p:cNvSpPr txBox="1">
            <a:spLocks noChangeArrowheads="1"/>
          </p:cNvSpPr>
          <p:nvPr/>
        </p:nvSpPr>
        <p:spPr bwMode="auto">
          <a:xfrm>
            <a:off x="990600" y="1599289"/>
            <a:ext cx="662847" cy="369332"/>
          </a:xfrm>
          <a:prstGeom prst="rect">
            <a:avLst/>
          </a:prstGeom>
          <a:noFill/>
          <a:ln w="9525">
            <a:noFill/>
            <a:miter lim="800000"/>
            <a:headEnd/>
            <a:tailEnd/>
          </a:ln>
        </p:spPr>
        <p:txBody>
          <a:bodyPr wrap="square">
            <a:spAutoFit/>
          </a:bodyPr>
          <a:lstStyle/>
          <a:p>
            <a:pPr algn="r"/>
            <a:r>
              <a:rPr lang="en-US" sz="1800" dirty="0"/>
              <a:t>RZ</a:t>
            </a:r>
          </a:p>
        </p:txBody>
      </p:sp>
      <p:pic>
        <p:nvPicPr>
          <p:cNvPr id="8" name="Picture 6"/>
          <p:cNvPicPr>
            <a:picLocks noChangeAspect="1" noChangeArrowheads="1"/>
          </p:cNvPicPr>
          <p:nvPr/>
        </p:nvPicPr>
        <p:blipFill>
          <a:blip r:embed="rId2" cstate="print"/>
          <a:srcRect/>
          <a:stretch>
            <a:fillRect/>
          </a:stretch>
        </p:blipFill>
        <p:spPr bwMode="auto">
          <a:xfrm>
            <a:off x="1981200" y="761089"/>
            <a:ext cx="3052763" cy="1753511"/>
          </a:xfrm>
          <a:prstGeom prst="rect">
            <a:avLst/>
          </a:prstGeom>
          <a:noFill/>
          <a:ln w="9525">
            <a:noFill/>
            <a:miter lim="800000"/>
            <a:headEnd/>
            <a:tailEnd/>
          </a:ln>
        </p:spPr>
      </p:pic>
      <p:sp>
        <p:nvSpPr>
          <p:cNvPr id="9" name="Rectangle 8"/>
          <p:cNvSpPr/>
          <p:nvPr/>
        </p:nvSpPr>
        <p:spPr>
          <a:xfrm>
            <a:off x="0" y="4304943"/>
            <a:ext cx="8991600" cy="2400657"/>
          </a:xfrm>
          <a:prstGeom prst="rect">
            <a:avLst/>
          </a:prstGeom>
        </p:spPr>
        <p:txBody>
          <a:bodyPr wrap="square">
            <a:spAutoFit/>
          </a:bodyPr>
          <a:lstStyle/>
          <a:p>
            <a:r>
              <a:rPr lang="en-US" sz="1600" b="1" dirty="0" smtClean="0"/>
              <a:t>In summary</a:t>
            </a:r>
          </a:p>
          <a:p>
            <a:r>
              <a:rPr lang="en-US" dirty="0" smtClean="0"/>
              <a:t>CDR is necessary for </a:t>
            </a:r>
            <a:r>
              <a:rPr lang="en-US" b="1" dirty="0" smtClean="0"/>
              <a:t>NRZ</a:t>
            </a:r>
            <a:r>
              <a:rPr lang="en-US" dirty="0" smtClean="0"/>
              <a:t> because:</a:t>
            </a:r>
          </a:p>
          <a:p>
            <a:r>
              <a:rPr lang="en-US" sz="1600" dirty="0" smtClean="0"/>
              <a:t>-NRZ does not guarantee transitions.</a:t>
            </a:r>
          </a:p>
          <a:p>
            <a:r>
              <a:rPr lang="en-US" sz="1600" dirty="0" smtClean="0"/>
              <a:t>-Clock cannot be extracted without a feedback recovery loop.</a:t>
            </a:r>
          </a:p>
          <a:p>
            <a:r>
              <a:rPr lang="en-US" sz="1600" dirty="0" smtClean="0"/>
              <a:t>-Long runs of identical bits cause loss of synchronization.</a:t>
            </a:r>
          </a:p>
          <a:p>
            <a:r>
              <a:rPr lang="en-US" dirty="0" smtClean="0"/>
              <a:t>CDR is </a:t>
            </a:r>
            <a:r>
              <a:rPr lang="en-US" b="1" dirty="0" smtClean="0"/>
              <a:t>not required for RZ</a:t>
            </a:r>
            <a:r>
              <a:rPr lang="en-US" dirty="0" smtClean="0"/>
              <a:t> because:</a:t>
            </a:r>
          </a:p>
          <a:p>
            <a:r>
              <a:rPr lang="en-US" sz="1600" dirty="0" smtClean="0"/>
              <a:t>-RZ produces pulses every bit.</a:t>
            </a:r>
          </a:p>
          <a:p>
            <a:r>
              <a:rPr lang="en-US" sz="1600" dirty="0" smtClean="0"/>
              <a:t>-Symbol timing is embedded in the waveform.</a:t>
            </a:r>
          </a:p>
          <a:p>
            <a:r>
              <a:rPr lang="en-US" sz="1600" dirty="0" smtClean="0"/>
              <a:t>-Receiver can extract timing directly from the pulse train</a:t>
            </a:r>
            <a:r>
              <a:rPr lang="en-US" dirty="0" smtClean="0"/>
              <a:t>.</a:t>
            </a:r>
          </a:p>
        </p:txBody>
      </p:sp>
      <p:sp>
        <p:nvSpPr>
          <p:cNvPr id="14" name="Text Box 7"/>
          <p:cNvSpPr txBox="1">
            <a:spLocks noChangeArrowheads="1"/>
          </p:cNvSpPr>
          <p:nvPr/>
        </p:nvSpPr>
        <p:spPr bwMode="auto">
          <a:xfrm>
            <a:off x="2209800" y="2071688"/>
            <a:ext cx="298450" cy="366712"/>
          </a:xfrm>
          <a:prstGeom prst="rect">
            <a:avLst/>
          </a:prstGeom>
          <a:noFill/>
          <a:ln w="9525">
            <a:noFill/>
            <a:miter lim="800000"/>
            <a:headEnd/>
            <a:tailEnd/>
          </a:ln>
        </p:spPr>
        <p:txBody>
          <a:bodyPr wrap="none">
            <a:spAutoFit/>
          </a:bodyPr>
          <a:lstStyle/>
          <a:p>
            <a:r>
              <a:rPr lang="en-US" sz="1800" dirty="0">
                <a:latin typeface="Times" charset="0"/>
              </a:rPr>
              <a:t>1</a:t>
            </a:r>
          </a:p>
        </p:txBody>
      </p:sp>
      <p:sp>
        <p:nvSpPr>
          <p:cNvPr id="15" name="Text Box 7"/>
          <p:cNvSpPr txBox="1">
            <a:spLocks noChangeArrowheads="1"/>
          </p:cNvSpPr>
          <p:nvPr/>
        </p:nvSpPr>
        <p:spPr bwMode="auto">
          <a:xfrm>
            <a:off x="2743200" y="2057400"/>
            <a:ext cx="312906" cy="369332"/>
          </a:xfrm>
          <a:prstGeom prst="rect">
            <a:avLst/>
          </a:prstGeom>
          <a:noFill/>
          <a:ln w="9525">
            <a:noFill/>
            <a:miter lim="800000"/>
            <a:headEnd/>
            <a:tailEnd/>
          </a:ln>
        </p:spPr>
        <p:txBody>
          <a:bodyPr wrap="none">
            <a:spAutoFit/>
          </a:bodyPr>
          <a:lstStyle/>
          <a:p>
            <a:r>
              <a:rPr lang="en-US" sz="1800" dirty="0" smtClean="0">
                <a:latin typeface="Times" charset="0"/>
              </a:rPr>
              <a:t>0</a:t>
            </a:r>
            <a:endParaRPr lang="en-US" sz="1800" dirty="0">
              <a:latin typeface="Times" charset="0"/>
            </a:endParaRPr>
          </a:p>
        </p:txBody>
      </p:sp>
      <p:sp>
        <p:nvSpPr>
          <p:cNvPr id="16" name="Text Box 7"/>
          <p:cNvSpPr txBox="1">
            <a:spLocks noChangeArrowheads="1"/>
          </p:cNvSpPr>
          <p:nvPr/>
        </p:nvSpPr>
        <p:spPr bwMode="auto">
          <a:xfrm>
            <a:off x="3124200" y="2071688"/>
            <a:ext cx="298450" cy="366712"/>
          </a:xfrm>
          <a:prstGeom prst="rect">
            <a:avLst/>
          </a:prstGeom>
          <a:noFill/>
          <a:ln w="9525">
            <a:noFill/>
            <a:miter lim="800000"/>
            <a:headEnd/>
            <a:tailEnd/>
          </a:ln>
        </p:spPr>
        <p:txBody>
          <a:bodyPr wrap="none">
            <a:spAutoFit/>
          </a:bodyPr>
          <a:lstStyle/>
          <a:p>
            <a:r>
              <a:rPr lang="en-US" sz="1800" dirty="0">
                <a:latin typeface="Times" charset="0"/>
              </a:rPr>
              <a:t>1</a:t>
            </a:r>
          </a:p>
        </p:txBody>
      </p:sp>
      <p:sp>
        <p:nvSpPr>
          <p:cNvPr id="17" name="Text Box 7"/>
          <p:cNvSpPr txBox="1">
            <a:spLocks noChangeArrowheads="1"/>
          </p:cNvSpPr>
          <p:nvPr/>
        </p:nvSpPr>
        <p:spPr bwMode="auto">
          <a:xfrm>
            <a:off x="3505200" y="2071688"/>
            <a:ext cx="298450" cy="366712"/>
          </a:xfrm>
          <a:prstGeom prst="rect">
            <a:avLst/>
          </a:prstGeom>
          <a:noFill/>
          <a:ln w="9525">
            <a:noFill/>
            <a:miter lim="800000"/>
            <a:headEnd/>
            <a:tailEnd/>
          </a:ln>
        </p:spPr>
        <p:txBody>
          <a:bodyPr wrap="none">
            <a:spAutoFit/>
          </a:bodyPr>
          <a:lstStyle/>
          <a:p>
            <a:r>
              <a:rPr lang="en-US" sz="1800" dirty="0">
                <a:latin typeface="Times" charset="0"/>
              </a:rPr>
              <a:t>1</a:t>
            </a:r>
          </a:p>
        </p:txBody>
      </p:sp>
      <p:sp>
        <p:nvSpPr>
          <p:cNvPr id="18" name="Text Box 7"/>
          <p:cNvSpPr txBox="1">
            <a:spLocks noChangeArrowheads="1"/>
          </p:cNvSpPr>
          <p:nvPr/>
        </p:nvSpPr>
        <p:spPr bwMode="auto">
          <a:xfrm>
            <a:off x="3962400" y="2069068"/>
            <a:ext cx="312906" cy="369332"/>
          </a:xfrm>
          <a:prstGeom prst="rect">
            <a:avLst/>
          </a:prstGeom>
          <a:noFill/>
          <a:ln w="9525">
            <a:noFill/>
            <a:miter lim="800000"/>
            <a:headEnd/>
            <a:tailEnd/>
          </a:ln>
        </p:spPr>
        <p:txBody>
          <a:bodyPr wrap="none">
            <a:spAutoFit/>
          </a:bodyPr>
          <a:lstStyle/>
          <a:p>
            <a:r>
              <a:rPr lang="en-US" sz="1800" dirty="0" smtClean="0">
                <a:latin typeface="Times" charset="0"/>
              </a:rPr>
              <a:t>0</a:t>
            </a:r>
            <a:endParaRPr lang="en-US" sz="1800" dirty="0">
              <a:latin typeface="Times" charset="0"/>
            </a:endParaRPr>
          </a:p>
        </p:txBody>
      </p:sp>
      <p:sp>
        <p:nvSpPr>
          <p:cNvPr id="19" name="Text Box 7"/>
          <p:cNvSpPr txBox="1">
            <a:spLocks noChangeArrowheads="1"/>
          </p:cNvSpPr>
          <p:nvPr/>
        </p:nvSpPr>
        <p:spPr bwMode="auto">
          <a:xfrm>
            <a:off x="4419600" y="2071688"/>
            <a:ext cx="298450" cy="366712"/>
          </a:xfrm>
          <a:prstGeom prst="rect">
            <a:avLst/>
          </a:prstGeom>
          <a:noFill/>
          <a:ln w="9525">
            <a:noFill/>
            <a:miter lim="800000"/>
            <a:headEnd/>
            <a:tailEnd/>
          </a:ln>
        </p:spPr>
        <p:txBody>
          <a:bodyPr wrap="none">
            <a:spAutoFit/>
          </a:bodyPr>
          <a:lstStyle/>
          <a:p>
            <a:r>
              <a:rPr lang="en-US" sz="1800" dirty="0">
                <a:latin typeface="Times" charset="0"/>
              </a:rPr>
              <a:t>1</a:t>
            </a:r>
          </a:p>
        </p:txBody>
      </p:sp>
      <p:sp>
        <p:nvSpPr>
          <p:cNvPr id="20" name="Text Box 7"/>
          <p:cNvSpPr txBox="1">
            <a:spLocks noChangeArrowheads="1"/>
          </p:cNvSpPr>
          <p:nvPr/>
        </p:nvSpPr>
        <p:spPr bwMode="auto">
          <a:xfrm>
            <a:off x="4876800" y="2069068"/>
            <a:ext cx="312906" cy="369332"/>
          </a:xfrm>
          <a:prstGeom prst="rect">
            <a:avLst/>
          </a:prstGeom>
          <a:noFill/>
          <a:ln w="9525">
            <a:noFill/>
            <a:miter lim="800000"/>
            <a:headEnd/>
            <a:tailEnd/>
          </a:ln>
        </p:spPr>
        <p:txBody>
          <a:bodyPr wrap="none">
            <a:spAutoFit/>
          </a:bodyPr>
          <a:lstStyle/>
          <a:p>
            <a:r>
              <a:rPr lang="en-US" dirty="0" smtClean="0">
                <a:latin typeface="Times" charset="0"/>
              </a:rPr>
              <a:t>0</a:t>
            </a:r>
            <a:endParaRPr lang="en-US" sz="1800" dirty="0">
              <a:latin typeface="Time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447800" y="2057400"/>
          <a:ext cx="6172200" cy="4023360"/>
        </p:xfrm>
        <a:graphic>
          <a:graphicData uri="http://schemas.openxmlformats.org/drawingml/2006/table">
            <a:tbl>
              <a:tblPr/>
              <a:tblGrid>
                <a:gridCol w="2057400"/>
                <a:gridCol w="2057400"/>
                <a:gridCol w="2057400"/>
              </a:tblGrid>
              <a:tr h="307571">
                <a:tc>
                  <a:txBody>
                    <a:bodyPr/>
                    <a:lstStyle/>
                    <a:p>
                      <a:r>
                        <a:rPr lang="en-US" b="1" dirty="0"/>
                        <a:t>Feature</a:t>
                      </a:r>
                    </a:p>
                  </a:txBody>
                  <a:tcPr anchor="ctr">
                    <a:lnL>
                      <a:noFill/>
                    </a:lnL>
                    <a:lnR>
                      <a:noFill/>
                    </a:lnR>
                    <a:lnT>
                      <a:noFill/>
                    </a:lnT>
                    <a:lnB>
                      <a:noFill/>
                    </a:lnB>
                  </a:tcPr>
                </a:tc>
                <a:tc>
                  <a:txBody>
                    <a:bodyPr/>
                    <a:lstStyle/>
                    <a:p>
                      <a:r>
                        <a:rPr lang="en-US" b="1" dirty="0"/>
                        <a:t>NRZ</a:t>
                      </a:r>
                    </a:p>
                  </a:txBody>
                  <a:tcPr anchor="ctr">
                    <a:lnL>
                      <a:noFill/>
                    </a:lnL>
                    <a:lnR>
                      <a:noFill/>
                    </a:lnR>
                    <a:lnT>
                      <a:noFill/>
                    </a:lnT>
                    <a:lnB>
                      <a:noFill/>
                    </a:lnB>
                  </a:tcPr>
                </a:tc>
                <a:tc>
                  <a:txBody>
                    <a:bodyPr/>
                    <a:lstStyle/>
                    <a:p>
                      <a:r>
                        <a:rPr lang="en-US" b="1" dirty="0"/>
                        <a:t>RZ</a:t>
                      </a:r>
                    </a:p>
                  </a:txBody>
                  <a:tcPr anchor="ctr">
                    <a:lnL>
                      <a:noFill/>
                    </a:lnL>
                    <a:lnR>
                      <a:noFill/>
                    </a:lnR>
                    <a:lnT>
                      <a:noFill/>
                    </a:lnT>
                    <a:lnB>
                      <a:noFill/>
                    </a:lnB>
                  </a:tcPr>
                </a:tc>
              </a:tr>
              <a:tr h="538249">
                <a:tc>
                  <a:txBody>
                    <a:bodyPr/>
                    <a:lstStyle/>
                    <a:p>
                      <a:r>
                        <a:rPr lang="en-US"/>
                        <a:t>Built-in timing information</a:t>
                      </a:r>
                    </a:p>
                  </a:txBody>
                  <a:tcPr anchor="ctr">
                    <a:lnL>
                      <a:noFill/>
                    </a:lnL>
                    <a:lnR>
                      <a:noFill/>
                    </a:lnR>
                    <a:lnT>
                      <a:noFill/>
                    </a:lnT>
                    <a:lnB>
                      <a:noFill/>
                    </a:lnB>
                  </a:tcPr>
                </a:tc>
                <a:tc>
                  <a:txBody>
                    <a:bodyPr/>
                    <a:lstStyle/>
                    <a:p>
                      <a:r>
                        <a:rPr lang="en-US"/>
                        <a:t>❌ None</a:t>
                      </a:r>
                    </a:p>
                  </a:txBody>
                  <a:tcPr anchor="ctr">
                    <a:lnL>
                      <a:noFill/>
                    </a:lnL>
                    <a:lnR>
                      <a:noFill/>
                    </a:lnR>
                    <a:lnT>
                      <a:noFill/>
                    </a:lnT>
                    <a:lnB>
                      <a:noFill/>
                    </a:lnB>
                  </a:tcPr>
                </a:tc>
                <a:tc>
                  <a:txBody>
                    <a:bodyPr/>
                    <a:lstStyle/>
                    <a:p>
                      <a:r>
                        <a:rPr lang="en-US"/>
                        <a:t>✔ Present</a:t>
                      </a:r>
                    </a:p>
                  </a:txBody>
                  <a:tcPr anchor="ctr">
                    <a:lnL>
                      <a:noFill/>
                    </a:lnL>
                    <a:lnR>
                      <a:noFill/>
                    </a:lnR>
                    <a:lnT>
                      <a:noFill/>
                    </a:lnT>
                    <a:lnB>
                      <a:noFill/>
                    </a:lnB>
                  </a:tcPr>
                </a:tc>
              </a:tr>
              <a:tr h="538249">
                <a:tc>
                  <a:txBody>
                    <a:bodyPr/>
                    <a:lstStyle/>
                    <a:p>
                      <a:r>
                        <a:rPr lang="en-US"/>
                        <a:t>Guaranteed transitions</a:t>
                      </a:r>
                    </a:p>
                  </a:txBody>
                  <a:tcPr anchor="ctr">
                    <a:lnL>
                      <a:noFill/>
                    </a:lnL>
                    <a:lnR>
                      <a:noFill/>
                    </a:lnR>
                    <a:lnT>
                      <a:noFill/>
                    </a:lnT>
                    <a:lnB>
                      <a:noFill/>
                    </a:lnB>
                  </a:tcPr>
                </a:tc>
                <a:tc>
                  <a:txBody>
                    <a:bodyPr/>
                    <a:lstStyle/>
                    <a:p>
                      <a:r>
                        <a:rPr lang="en-US"/>
                        <a:t>❌ No</a:t>
                      </a:r>
                    </a:p>
                  </a:txBody>
                  <a:tcPr anchor="ctr">
                    <a:lnL>
                      <a:noFill/>
                    </a:lnL>
                    <a:lnR>
                      <a:noFill/>
                    </a:lnR>
                    <a:lnT>
                      <a:noFill/>
                    </a:lnT>
                    <a:lnB>
                      <a:noFill/>
                    </a:lnB>
                  </a:tcPr>
                </a:tc>
                <a:tc>
                  <a:txBody>
                    <a:bodyPr/>
                    <a:lstStyle/>
                    <a:p>
                      <a:r>
                        <a:rPr lang="en-US"/>
                        <a:t>✔ Yes (per bit period)</a:t>
                      </a:r>
                    </a:p>
                  </a:txBody>
                  <a:tcPr anchor="ctr">
                    <a:lnL>
                      <a:noFill/>
                    </a:lnL>
                    <a:lnR>
                      <a:noFill/>
                    </a:lnR>
                    <a:lnT>
                      <a:noFill/>
                    </a:lnT>
                    <a:lnB>
                      <a:noFill/>
                    </a:lnB>
                  </a:tcPr>
                </a:tc>
              </a:tr>
              <a:tr h="538249">
                <a:tc>
                  <a:txBody>
                    <a:bodyPr/>
                    <a:lstStyle/>
                    <a:p>
                      <a:r>
                        <a:rPr lang="en-US"/>
                        <a:t>Need CDR/PLL</a:t>
                      </a:r>
                    </a:p>
                  </a:txBody>
                  <a:tcPr anchor="ctr">
                    <a:lnL>
                      <a:noFill/>
                    </a:lnL>
                    <a:lnR>
                      <a:noFill/>
                    </a:lnR>
                    <a:lnT>
                      <a:noFill/>
                    </a:lnT>
                    <a:lnB>
                      <a:noFill/>
                    </a:lnB>
                  </a:tcPr>
                </a:tc>
                <a:tc>
                  <a:txBody>
                    <a:bodyPr/>
                    <a:lstStyle/>
                    <a:p>
                      <a:r>
                        <a:rPr lang="en-US" dirty="0"/>
                        <a:t>✔ Necessary</a:t>
                      </a:r>
                    </a:p>
                  </a:txBody>
                  <a:tcPr anchor="ctr">
                    <a:lnL>
                      <a:noFill/>
                    </a:lnL>
                    <a:lnR>
                      <a:noFill/>
                    </a:lnR>
                    <a:lnT>
                      <a:noFill/>
                    </a:lnT>
                    <a:lnB>
                      <a:noFill/>
                    </a:lnB>
                  </a:tcPr>
                </a:tc>
                <a:tc>
                  <a:txBody>
                    <a:bodyPr/>
                    <a:lstStyle/>
                    <a:p>
                      <a:r>
                        <a:rPr lang="en-US"/>
                        <a:t>❌ Not strictly required</a:t>
                      </a:r>
                    </a:p>
                  </a:txBody>
                  <a:tcPr anchor="ctr">
                    <a:lnL>
                      <a:noFill/>
                    </a:lnL>
                    <a:lnR>
                      <a:noFill/>
                    </a:lnR>
                    <a:lnT>
                      <a:noFill/>
                    </a:lnT>
                    <a:lnB>
                      <a:noFill/>
                    </a:lnB>
                  </a:tcPr>
                </a:tc>
              </a:tr>
              <a:tr h="307571">
                <a:tc>
                  <a:txBody>
                    <a:bodyPr/>
                    <a:lstStyle/>
                    <a:p>
                      <a:r>
                        <a:rPr lang="en-US"/>
                        <a:t>Drift tolerance</a:t>
                      </a:r>
                    </a:p>
                  </a:txBody>
                  <a:tcPr anchor="ctr">
                    <a:lnL>
                      <a:noFill/>
                    </a:lnL>
                    <a:lnR>
                      <a:noFill/>
                    </a:lnR>
                    <a:lnT>
                      <a:noFill/>
                    </a:lnT>
                    <a:lnB>
                      <a:noFill/>
                    </a:lnB>
                  </a:tcPr>
                </a:tc>
                <a:tc>
                  <a:txBody>
                    <a:bodyPr/>
                    <a:lstStyle/>
                    <a:p>
                      <a:r>
                        <a:rPr lang="en-US"/>
                        <a:t>Low</a:t>
                      </a:r>
                    </a:p>
                  </a:txBody>
                  <a:tcPr anchor="ctr">
                    <a:lnL>
                      <a:noFill/>
                    </a:lnL>
                    <a:lnR>
                      <a:noFill/>
                    </a:lnR>
                    <a:lnT>
                      <a:noFill/>
                    </a:lnT>
                    <a:lnB>
                      <a:noFill/>
                    </a:lnB>
                  </a:tcPr>
                </a:tc>
                <a:tc>
                  <a:txBody>
                    <a:bodyPr/>
                    <a:lstStyle/>
                    <a:p>
                      <a:r>
                        <a:rPr lang="en-US"/>
                        <a:t>High</a:t>
                      </a:r>
                    </a:p>
                  </a:txBody>
                  <a:tcPr anchor="ctr">
                    <a:lnL>
                      <a:noFill/>
                    </a:lnL>
                    <a:lnR>
                      <a:noFill/>
                    </a:lnR>
                    <a:lnT>
                      <a:noFill/>
                    </a:lnT>
                    <a:lnB>
                      <a:noFill/>
                    </a:lnB>
                  </a:tcPr>
                </a:tc>
              </a:tr>
              <a:tr h="307571">
                <a:tc>
                  <a:txBody>
                    <a:bodyPr/>
                    <a:lstStyle/>
                    <a:p>
                      <a:r>
                        <a:rPr lang="en-US" dirty="0"/>
                        <a:t>Spectral width</a:t>
                      </a:r>
                    </a:p>
                  </a:txBody>
                  <a:tcPr anchor="ctr">
                    <a:lnL>
                      <a:noFill/>
                    </a:lnL>
                    <a:lnR>
                      <a:noFill/>
                    </a:lnR>
                    <a:lnT>
                      <a:noFill/>
                    </a:lnT>
                    <a:lnB>
                      <a:noFill/>
                    </a:lnB>
                  </a:tcPr>
                </a:tc>
                <a:tc>
                  <a:txBody>
                    <a:bodyPr/>
                    <a:lstStyle/>
                    <a:p>
                      <a:r>
                        <a:rPr lang="en-US"/>
                        <a:t>Narrow</a:t>
                      </a:r>
                    </a:p>
                  </a:txBody>
                  <a:tcPr anchor="ctr">
                    <a:lnL>
                      <a:noFill/>
                    </a:lnL>
                    <a:lnR>
                      <a:noFill/>
                    </a:lnR>
                    <a:lnT>
                      <a:noFill/>
                    </a:lnT>
                    <a:lnB>
                      <a:noFill/>
                    </a:lnB>
                  </a:tcPr>
                </a:tc>
                <a:tc>
                  <a:txBody>
                    <a:bodyPr/>
                    <a:lstStyle/>
                    <a:p>
                      <a:r>
                        <a:rPr lang="en-US"/>
                        <a:t>Wider</a:t>
                      </a:r>
                    </a:p>
                  </a:txBody>
                  <a:tcPr anchor="ctr">
                    <a:lnL>
                      <a:noFill/>
                    </a:lnL>
                    <a:lnR>
                      <a:noFill/>
                    </a:lnR>
                    <a:lnT>
                      <a:noFill/>
                    </a:lnT>
                    <a:lnB>
                      <a:noFill/>
                    </a:lnB>
                  </a:tcPr>
                </a:tc>
              </a:tr>
              <a:tr h="307571">
                <a:tc>
                  <a:txBody>
                    <a:bodyPr/>
                    <a:lstStyle/>
                    <a:p>
                      <a:r>
                        <a:rPr lang="en-US"/>
                        <a:t>Efficiency</a:t>
                      </a:r>
                    </a:p>
                  </a:txBody>
                  <a:tcPr anchor="ctr">
                    <a:lnL>
                      <a:noFill/>
                    </a:lnL>
                    <a:lnR>
                      <a:noFill/>
                    </a:lnR>
                    <a:lnT>
                      <a:noFill/>
                    </a:lnT>
                    <a:lnB>
                      <a:noFill/>
                    </a:lnB>
                  </a:tcPr>
                </a:tc>
                <a:tc>
                  <a:txBody>
                    <a:bodyPr/>
                    <a:lstStyle/>
                    <a:p>
                      <a:r>
                        <a:rPr lang="en-US"/>
                        <a:t>High</a:t>
                      </a:r>
                    </a:p>
                  </a:txBody>
                  <a:tcPr anchor="ctr">
                    <a:lnL>
                      <a:noFill/>
                    </a:lnL>
                    <a:lnR>
                      <a:noFill/>
                    </a:lnR>
                    <a:lnT>
                      <a:noFill/>
                    </a:lnT>
                    <a:lnB>
                      <a:noFill/>
                    </a:lnB>
                  </a:tcPr>
                </a:tc>
                <a:tc>
                  <a:txBody>
                    <a:bodyPr/>
                    <a:lstStyle/>
                    <a:p>
                      <a:r>
                        <a:rPr lang="en-US"/>
                        <a:t>Lower</a:t>
                      </a:r>
                    </a:p>
                  </a:txBody>
                  <a:tcPr anchor="ctr">
                    <a:lnL>
                      <a:noFill/>
                    </a:lnL>
                    <a:lnR>
                      <a:noFill/>
                    </a:lnR>
                    <a:lnT>
                      <a:noFill/>
                    </a:lnT>
                    <a:lnB>
                      <a:noFill/>
                    </a:lnB>
                  </a:tcPr>
                </a:tc>
              </a:tr>
              <a:tr h="538249">
                <a:tc>
                  <a:txBody>
                    <a:bodyPr/>
                    <a:lstStyle/>
                    <a:p>
                      <a:r>
                        <a:rPr lang="en-US"/>
                        <a:t>Complexity of receiver</a:t>
                      </a:r>
                    </a:p>
                  </a:txBody>
                  <a:tcPr anchor="ctr">
                    <a:lnL>
                      <a:noFill/>
                    </a:lnL>
                    <a:lnR>
                      <a:noFill/>
                    </a:lnR>
                    <a:lnT>
                      <a:noFill/>
                    </a:lnT>
                    <a:lnB>
                      <a:noFill/>
                    </a:lnB>
                  </a:tcPr>
                </a:tc>
                <a:tc>
                  <a:txBody>
                    <a:bodyPr/>
                    <a:lstStyle/>
                    <a:p>
                      <a:r>
                        <a:rPr lang="en-US"/>
                        <a:t>Higher (needs CDR)</a:t>
                      </a:r>
                    </a:p>
                  </a:txBody>
                  <a:tcPr anchor="ctr">
                    <a:lnL>
                      <a:noFill/>
                    </a:lnL>
                    <a:lnR>
                      <a:noFill/>
                    </a:lnR>
                    <a:lnT>
                      <a:noFill/>
                    </a:lnT>
                    <a:lnB>
                      <a:noFill/>
                    </a:lnB>
                  </a:tcPr>
                </a:tc>
                <a:tc>
                  <a:txBody>
                    <a:bodyPr/>
                    <a:lstStyle/>
                    <a:p>
                      <a:r>
                        <a:rPr lang="en-US" dirty="0"/>
                        <a:t>Lower</a:t>
                      </a:r>
                    </a:p>
                  </a:txBody>
                  <a:tcPr anchor="ctr">
                    <a:lnL>
                      <a:noFill/>
                    </a:lnL>
                    <a:lnR>
                      <a:noFill/>
                    </a:lnR>
                    <a:lnT>
                      <a:noFill/>
                    </a:lnT>
                    <a:lnB>
                      <a:noFill/>
                    </a:lnB>
                  </a:tcPr>
                </a:tc>
              </a:tr>
            </a:tbl>
          </a:graphicData>
        </a:graphic>
      </p:graphicFrame>
      <p:sp>
        <p:nvSpPr>
          <p:cNvPr id="141313" name="Rectangle 1"/>
          <p:cNvSpPr>
            <a:spLocks noChangeArrowheads="1"/>
          </p:cNvSpPr>
          <p:nvPr/>
        </p:nvSpPr>
        <p:spPr bwMode="auto">
          <a:xfrm>
            <a:off x="2286000" y="1066800"/>
            <a:ext cx="39624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Feature</a:t>
            </a:r>
            <a:r>
              <a:rPr kumimoji="0" lang="en-US" sz="2000" b="1" i="0" u="none" strike="noStrike" cap="none" normalizeH="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cs typeface="Arial" pitchFamily="34" charset="0"/>
              </a:rPr>
              <a:t>Summary Table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0" y="152400"/>
            <a:ext cx="9144000" cy="707886"/>
          </a:xfrm>
          <a:prstGeom prst="rect">
            <a:avLst/>
          </a:prstGeom>
        </p:spPr>
        <p:txBody>
          <a:bodyPr wrap="square">
            <a:spAutoFit/>
          </a:bodyPr>
          <a:lstStyle/>
          <a:p>
            <a:r>
              <a:rPr lang="en-US" sz="2800" dirty="0" smtClean="0"/>
              <a:t>Why CDR is necessary for NRZ transmission but not for RZ</a:t>
            </a:r>
            <a:r>
              <a:rPr lang="en-US" sz="4000" dirty="0" smtClean="0"/>
              <a:t>?</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Date Placeholder 2"/>
          <p:cNvSpPr>
            <a:spLocks noGrp="1"/>
          </p:cNvSpPr>
          <p:nvPr>
            <p:ph type="dt" sz="quarter" idx="10"/>
          </p:nvPr>
        </p:nvSpPr>
        <p:spPr>
          <a:noFill/>
        </p:spPr>
        <p:txBody>
          <a:bodyPr/>
          <a:lstStyle/>
          <a:p>
            <a:r>
              <a:rPr lang="en-US" smtClean="0">
                <a:latin typeface="Arial" pitchFamily="34" charset="0"/>
                <a:ea typeface="MS PGothic" pitchFamily="34" charset="-128"/>
              </a:rPr>
              <a:t>EECS 270C / Winter 2013</a:t>
            </a:r>
          </a:p>
        </p:txBody>
      </p:sp>
      <p:sp>
        <p:nvSpPr>
          <p:cNvPr id="27659" name="Footer Placeholder 3"/>
          <p:cNvSpPr>
            <a:spLocks noGrp="1"/>
          </p:cNvSpPr>
          <p:nvPr>
            <p:ph type="ftr" sz="quarter" idx="11"/>
          </p:nvPr>
        </p:nvSpPr>
        <p:spPr>
          <a:noFill/>
        </p:spPr>
        <p:txBody>
          <a:bodyPr/>
          <a:lstStyle/>
          <a:p>
            <a:r>
              <a:rPr lang="en-US" sz="1000" smtClean="0">
                <a:latin typeface="Arial" pitchFamily="34" charset="0"/>
                <a:ea typeface="MS PGothic" pitchFamily="34" charset="-128"/>
              </a:rPr>
              <a:t>Prof. M. Green / Univ. of California, Irvine</a:t>
            </a:r>
          </a:p>
        </p:txBody>
      </p:sp>
      <p:sp>
        <p:nvSpPr>
          <p:cNvPr id="27660" name="Slide Number Placeholder 4"/>
          <p:cNvSpPr>
            <a:spLocks noGrp="1"/>
          </p:cNvSpPr>
          <p:nvPr>
            <p:ph type="sldNum" sz="quarter" idx="12"/>
          </p:nvPr>
        </p:nvSpPr>
        <p:spPr>
          <a:noFill/>
        </p:spPr>
        <p:txBody>
          <a:bodyPr/>
          <a:lstStyle/>
          <a:p>
            <a:fld id="{170E31E2-E27B-4924-8028-09EF555893AF}" type="slidenum">
              <a:rPr lang="en-US">
                <a:ea typeface="MS PGothic" pitchFamily="34" charset="-128"/>
              </a:rPr>
              <a:pPr/>
              <a:t>16</a:t>
            </a:fld>
            <a:endParaRPr lang="en-US" sz="1400">
              <a:latin typeface="Times" charset="0"/>
              <a:ea typeface="MS PGothic" pitchFamily="34" charset="-128"/>
            </a:endParaRPr>
          </a:p>
        </p:txBody>
      </p:sp>
      <p:grpSp>
        <p:nvGrpSpPr>
          <p:cNvPr id="2" name="Group 52"/>
          <p:cNvGrpSpPr>
            <a:grpSpLocks/>
          </p:cNvGrpSpPr>
          <p:nvPr/>
        </p:nvGrpSpPr>
        <p:grpSpPr bwMode="auto">
          <a:xfrm>
            <a:off x="4267200" y="2362200"/>
            <a:ext cx="4419600" cy="1589087"/>
            <a:chOff x="2688" y="1639"/>
            <a:chExt cx="2784" cy="1001"/>
          </a:xfrm>
        </p:grpSpPr>
        <p:pic>
          <p:nvPicPr>
            <p:cNvPr id="27682" name="Picture 37"/>
            <p:cNvPicPr>
              <a:picLocks noChangeAspect="1" noChangeArrowheads="1"/>
            </p:cNvPicPr>
            <p:nvPr/>
          </p:nvPicPr>
          <p:blipFill>
            <a:blip r:embed="rId4" cstate="print"/>
            <a:srcRect/>
            <a:stretch>
              <a:fillRect/>
            </a:stretch>
          </p:blipFill>
          <p:spPr bwMode="auto">
            <a:xfrm>
              <a:off x="2688" y="1728"/>
              <a:ext cx="2784" cy="682"/>
            </a:xfrm>
            <a:prstGeom prst="rect">
              <a:avLst/>
            </a:prstGeom>
            <a:noFill/>
            <a:ln w="9525">
              <a:noFill/>
              <a:miter lim="800000"/>
              <a:headEnd/>
              <a:tailEnd/>
            </a:ln>
          </p:spPr>
        </p:pic>
        <p:sp>
          <p:nvSpPr>
            <p:cNvPr id="27683" name="Text Box 39"/>
            <p:cNvSpPr txBox="1">
              <a:spLocks noChangeArrowheads="1"/>
            </p:cNvSpPr>
            <p:nvPr/>
          </p:nvSpPr>
          <p:spPr bwMode="auto">
            <a:xfrm>
              <a:off x="5040" y="2302"/>
              <a:ext cx="156" cy="231"/>
            </a:xfrm>
            <a:prstGeom prst="rect">
              <a:avLst/>
            </a:prstGeom>
            <a:noFill/>
            <a:ln w="9525">
              <a:noFill/>
              <a:miter lim="800000"/>
              <a:headEnd/>
              <a:tailEnd/>
            </a:ln>
          </p:spPr>
          <p:txBody>
            <a:bodyPr wrap="none">
              <a:spAutoFit/>
            </a:bodyPr>
            <a:lstStyle/>
            <a:p>
              <a:r>
                <a:rPr lang="en-US" sz="1800" i="1"/>
                <a:t>f</a:t>
              </a:r>
              <a:endParaRPr lang="en-US" sz="1800">
                <a:latin typeface="Times" charset="0"/>
              </a:endParaRPr>
            </a:p>
          </p:txBody>
        </p:sp>
        <p:graphicFrame>
          <p:nvGraphicFramePr>
            <p:cNvPr id="27656" name="Object 8"/>
            <p:cNvGraphicFramePr>
              <a:graphicFrameLocks noChangeAspect="1"/>
            </p:cNvGraphicFramePr>
            <p:nvPr/>
          </p:nvGraphicFramePr>
          <p:xfrm>
            <a:off x="4452" y="2363"/>
            <a:ext cx="156" cy="277"/>
          </p:xfrm>
          <a:graphic>
            <a:graphicData uri="http://schemas.openxmlformats.org/presentationml/2006/ole">
              <p:oleObj spid="_x0000_s151559" name="Equation" r:id="rId5" imgW="164520" imgH="356400" progId="">
                <p:embed/>
              </p:oleObj>
            </a:graphicData>
          </a:graphic>
        </p:graphicFrame>
        <p:graphicFrame>
          <p:nvGraphicFramePr>
            <p:cNvPr id="27657" name="Object 9"/>
            <p:cNvGraphicFramePr>
              <a:graphicFrameLocks noChangeAspect="1"/>
            </p:cNvGraphicFramePr>
            <p:nvPr/>
          </p:nvGraphicFramePr>
          <p:xfrm>
            <a:off x="3648" y="1639"/>
            <a:ext cx="262" cy="185"/>
          </p:xfrm>
          <a:graphic>
            <a:graphicData uri="http://schemas.openxmlformats.org/presentationml/2006/ole">
              <p:oleObj spid="_x0000_s151560" name="Equation" r:id="rId6" imgW="301680" imgH="228240" progId="">
                <p:embed/>
              </p:oleObj>
            </a:graphicData>
          </a:graphic>
        </p:graphicFrame>
      </p:grpSp>
      <p:sp>
        <p:nvSpPr>
          <p:cNvPr id="27662" name="Rectangle 2"/>
          <p:cNvSpPr>
            <a:spLocks noGrp="1" noChangeArrowheads="1"/>
          </p:cNvSpPr>
          <p:nvPr>
            <p:ph type="title"/>
          </p:nvPr>
        </p:nvSpPr>
        <p:spPr>
          <a:xfrm>
            <a:off x="685800" y="152400"/>
            <a:ext cx="7772400" cy="1143000"/>
          </a:xfrm>
        </p:spPr>
        <p:txBody>
          <a:bodyPr/>
          <a:lstStyle/>
          <a:p>
            <a:pPr eaLnBrk="1" hangingPunct="1"/>
            <a:r>
              <a:rPr lang="en-US" sz="2400" dirty="0" smtClean="0"/>
              <a:t>Return-to-Zero vs. Non-Return-to-Zero Formats</a:t>
            </a:r>
            <a:endParaRPr lang="en-US" dirty="0" smtClean="0"/>
          </a:p>
        </p:txBody>
      </p:sp>
      <p:pic>
        <p:nvPicPr>
          <p:cNvPr id="27665" name="Picture 6"/>
          <p:cNvPicPr>
            <a:picLocks noChangeAspect="1" noChangeArrowheads="1"/>
          </p:cNvPicPr>
          <p:nvPr/>
        </p:nvPicPr>
        <p:blipFill>
          <a:blip r:embed="rId7" cstate="print"/>
          <a:srcRect/>
          <a:stretch>
            <a:fillRect/>
          </a:stretch>
        </p:blipFill>
        <p:spPr bwMode="auto">
          <a:xfrm>
            <a:off x="1082675" y="1828800"/>
            <a:ext cx="4043363" cy="2322513"/>
          </a:xfrm>
          <a:prstGeom prst="rect">
            <a:avLst/>
          </a:prstGeom>
          <a:noFill/>
          <a:ln w="9525">
            <a:noFill/>
            <a:miter lim="800000"/>
            <a:headEnd/>
            <a:tailEnd/>
          </a:ln>
        </p:spPr>
      </p:pic>
      <p:sp>
        <p:nvSpPr>
          <p:cNvPr id="27666" name="Text Box 7"/>
          <p:cNvSpPr txBox="1">
            <a:spLocks noChangeArrowheads="1"/>
          </p:cNvSpPr>
          <p:nvPr/>
        </p:nvSpPr>
        <p:spPr bwMode="auto">
          <a:xfrm>
            <a:off x="1295400" y="3846513"/>
            <a:ext cx="298450" cy="366712"/>
          </a:xfrm>
          <a:prstGeom prst="rect">
            <a:avLst/>
          </a:prstGeom>
          <a:noFill/>
          <a:ln w="9525">
            <a:noFill/>
            <a:miter lim="800000"/>
            <a:headEnd/>
            <a:tailEnd/>
          </a:ln>
        </p:spPr>
        <p:txBody>
          <a:bodyPr wrap="none">
            <a:spAutoFit/>
          </a:bodyPr>
          <a:lstStyle/>
          <a:p>
            <a:r>
              <a:rPr lang="en-US" sz="1800" dirty="0">
                <a:latin typeface="Times" charset="0"/>
              </a:rPr>
              <a:t>1</a:t>
            </a:r>
          </a:p>
        </p:txBody>
      </p:sp>
      <p:sp>
        <p:nvSpPr>
          <p:cNvPr id="27667" name="Text Box 9"/>
          <p:cNvSpPr txBox="1">
            <a:spLocks noChangeArrowheads="1"/>
          </p:cNvSpPr>
          <p:nvPr/>
        </p:nvSpPr>
        <p:spPr bwMode="auto">
          <a:xfrm>
            <a:off x="1911350" y="3846513"/>
            <a:ext cx="298450" cy="366712"/>
          </a:xfrm>
          <a:prstGeom prst="rect">
            <a:avLst/>
          </a:prstGeom>
          <a:noFill/>
          <a:ln w="9525">
            <a:noFill/>
            <a:miter lim="800000"/>
            <a:headEnd/>
            <a:tailEnd/>
          </a:ln>
        </p:spPr>
        <p:txBody>
          <a:bodyPr wrap="none">
            <a:spAutoFit/>
          </a:bodyPr>
          <a:lstStyle/>
          <a:p>
            <a:r>
              <a:rPr lang="en-US" sz="1800" dirty="0">
                <a:latin typeface="Times" charset="0"/>
              </a:rPr>
              <a:t>0</a:t>
            </a:r>
          </a:p>
        </p:txBody>
      </p:sp>
      <p:sp>
        <p:nvSpPr>
          <p:cNvPr id="27668" name="Text Box 10"/>
          <p:cNvSpPr txBox="1">
            <a:spLocks noChangeArrowheads="1"/>
          </p:cNvSpPr>
          <p:nvPr/>
        </p:nvSpPr>
        <p:spPr bwMode="auto">
          <a:xfrm>
            <a:off x="2466975" y="3846513"/>
            <a:ext cx="298450" cy="366712"/>
          </a:xfrm>
          <a:prstGeom prst="rect">
            <a:avLst/>
          </a:prstGeom>
          <a:noFill/>
          <a:ln w="9525">
            <a:noFill/>
            <a:miter lim="800000"/>
            <a:headEnd/>
            <a:tailEnd/>
          </a:ln>
        </p:spPr>
        <p:txBody>
          <a:bodyPr wrap="none">
            <a:spAutoFit/>
          </a:bodyPr>
          <a:lstStyle/>
          <a:p>
            <a:r>
              <a:rPr lang="en-US" sz="1800" dirty="0">
                <a:latin typeface="Times" charset="0"/>
              </a:rPr>
              <a:t>1</a:t>
            </a:r>
          </a:p>
        </p:txBody>
      </p:sp>
      <p:sp>
        <p:nvSpPr>
          <p:cNvPr id="27669" name="Text Box 11"/>
          <p:cNvSpPr txBox="1">
            <a:spLocks noChangeArrowheads="1"/>
          </p:cNvSpPr>
          <p:nvPr/>
        </p:nvSpPr>
        <p:spPr bwMode="auto">
          <a:xfrm>
            <a:off x="3022600" y="3846513"/>
            <a:ext cx="298450" cy="366712"/>
          </a:xfrm>
          <a:prstGeom prst="rect">
            <a:avLst/>
          </a:prstGeom>
          <a:noFill/>
          <a:ln w="9525">
            <a:noFill/>
            <a:miter lim="800000"/>
            <a:headEnd/>
            <a:tailEnd/>
          </a:ln>
        </p:spPr>
        <p:txBody>
          <a:bodyPr wrap="none">
            <a:spAutoFit/>
          </a:bodyPr>
          <a:lstStyle/>
          <a:p>
            <a:r>
              <a:rPr lang="en-US" sz="1800">
                <a:latin typeface="Times" charset="0"/>
              </a:rPr>
              <a:t>1</a:t>
            </a:r>
          </a:p>
        </p:txBody>
      </p:sp>
      <p:sp>
        <p:nvSpPr>
          <p:cNvPr id="27670" name="Text Box 12"/>
          <p:cNvSpPr txBox="1">
            <a:spLocks noChangeArrowheads="1"/>
          </p:cNvSpPr>
          <p:nvPr/>
        </p:nvSpPr>
        <p:spPr bwMode="auto">
          <a:xfrm>
            <a:off x="3587750" y="3841750"/>
            <a:ext cx="298450" cy="366713"/>
          </a:xfrm>
          <a:prstGeom prst="rect">
            <a:avLst/>
          </a:prstGeom>
          <a:noFill/>
          <a:ln w="9525">
            <a:noFill/>
            <a:miter lim="800000"/>
            <a:headEnd/>
            <a:tailEnd/>
          </a:ln>
        </p:spPr>
        <p:txBody>
          <a:bodyPr wrap="none">
            <a:spAutoFit/>
          </a:bodyPr>
          <a:lstStyle/>
          <a:p>
            <a:r>
              <a:rPr lang="en-US" sz="1800">
                <a:latin typeface="Times" charset="0"/>
              </a:rPr>
              <a:t>0</a:t>
            </a:r>
          </a:p>
        </p:txBody>
      </p:sp>
      <p:sp>
        <p:nvSpPr>
          <p:cNvPr id="27671" name="Text Box 13"/>
          <p:cNvSpPr txBox="1">
            <a:spLocks noChangeArrowheads="1"/>
          </p:cNvSpPr>
          <p:nvPr/>
        </p:nvSpPr>
        <p:spPr bwMode="auto">
          <a:xfrm>
            <a:off x="4191000" y="3846513"/>
            <a:ext cx="298450" cy="366712"/>
          </a:xfrm>
          <a:prstGeom prst="rect">
            <a:avLst/>
          </a:prstGeom>
          <a:noFill/>
          <a:ln w="9525">
            <a:noFill/>
            <a:miter lim="800000"/>
            <a:headEnd/>
            <a:tailEnd/>
          </a:ln>
        </p:spPr>
        <p:txBody>
          <a:bodyPr wrap="none">
            <a:spAutoFit/>
          </a:bodyPr>
          <a:lstStyle/>
          <a:p>
            <a:r>
              <a:rPr lang="en-US" sz="1800">
                <a:latin typeface="Times" charset="0"/>
              </a:rPr>
              <a:t>1</a:t>
            </a:r>
          </a:p>
        </p:txBody>
      </p:sp>
      <p:sp>
        <p:nvSpPr>
          <p:cNvPr id="27672" name="Text Box 14"/>
          <p:cNvSpPr txBox="1">
            <a:spLocks noChangeArrowheads="1"/>
          </p:cNvSpPr>
          <p:nvPr/>
        </p:nvSpPr>
        <p:spPr bwMode="auto">
          <a:xfrm>
            <a:off x="4730750" y="3846513"/>
            <a:ext cx="298450" cy="366712"/>
          </a:xfrm>
          <a:prstGeom prst="rect">
            <a:avLst/>
          </a:prstGeom>
          <a:noFill/>
          <a:ln w="9525">
            <a:noFill/>
            <a:miter lim="800000"/>
            <a:headEnd/>
            <a:tailEnd/>
          </a:ln>
        </p:spPr>
        <p:txBody>
          <a:bodyPr wrap="none">
            <a:spAutoFit/>
          </a:bodyPr>
          <a:lstStyle/>
          <a:p>
            <a:r>
              <a:rPr lang="en-US" sz="1800">
                <a:latin typeface="Times" charset="0"/>
              </a:rPr>
              <a:t>0</a:t>
            </a:r>
          </a:p>
        </p:txBody>
      </p:sp>
      <p:sp>
        <p:nvSpPr>
          <p:cNvPr id="27673" name="Line 24"/>
          <p:cNvSpPr>
            <a:spLocks noChangeShapeType="1"/>
          </p:cNvSpPr>
          <p:nvPr/>
        </p:nvSpPr>
        <p:spPr bwMode="auto">
          <a:xfrm flipV="1">
            <a:off x="1371600" y="2627313"/>
            <a:ext cx="577850" cy="6350"/>
          </a:xfrm>
          <a:prstGeom prst="line">
            <a:avLst/>
          </a:prstGeom>
          <a:noFill/>
          <a:ln w="9525">
            <a:solidFill>
              <a:schemeClr val="tx1"/>
            </a:solidFill>
            <a:round/>
            <a:headEnd type="arrow" w="med" len="med"/>
            <a:tailEnd type="arrow" w="med" len="med"/>
          </a:ln>
        </p:spPr>
        <p:txBody>
          <a:bodyPr wrap="none" anchor="ctr"/>
          <a:lstStyle/>
          <a:p>
            <a:endParaRPr lang="en-US"/>
          </a:p>
        </p:txBody>
      </p:sp>
      <p:sp>
        <p:nvSpPr>
          <p:cNvPr id="27674" name="Text Box 25"/>
          <p:cNvSpPr txBox="1">
            <a:spLocks noChangeArrowheads="1"/>
          </p:cNvSpPr>
          <p:nvPr/>
        </p:nvSpPr>
        <p:spPr bwMode="auto">
          <a:xfrm>
            <a:off x="1450975" y="2586038"/>
            <a:ext cx="385763" cy="336550"/>
          </a:xfrm>
          <a:prstGeom prst="rect">
            <a:avLst/>
          </a:prstGeom>
          <a:noFill/>
          <a:ln w="9525">
            <a:noFill/>
            <a:miter lim="800000"/>
            <a:headEnd/>
            <a:tailEnd/>
          </a:ln>
        </p:spPr>
        <p:txBody>
          <a:bodyPr wrap="none">
            <a:spAutoFit/>
          </a:bodyPr>
          <a:lstStyle/>
          <a:p>
            <a:r>
              <a:rPr lang="en-US" i="1"/>
              <a:t>T</a:t>
            </a:r>
            <a:r>
              <a:rPr lang="en-US" i="1" baseline="-25000"/>
              <a:t>b</a:t>
            </a:r>
            <a:endParaRPr lang="en-US" sz="1800" i="1">
              <a:latin typeface="Times" charset="0"/>
            </a:endParaRPr>
          </a:p>
        </p:txBody>
      </p:sp>
      <p:sp>
        <p:nvSpPr>
          <p:cNvPr id="27675" name="Line 41"/>
          <p:cNvSpPr>
            <a:spLocks noChangeShapeType="1"/>
          </p:cNvSpPr>
          <p:nvPr/>
        </p:nvSpPr>
        <p:spPr bwMode="auto">
          <a:xfrm>
            <a:off x="6477000" y="2514600"/>
            <a:ext cx="0" cy="1219200"/>
          </a:xfrm>
          <a:prstGeom prst="line">
            <a:avLst/>
          </a:prstGeom>
          <a:noFill/>
          <a:ln w="9525" cap="rnd">
            <a:solidFill>
              <a:schemeClr val="tx1"/>
            </a:solidFill>
            <a:prstDash val="sysDot"/>
            <a:round/>
            <a:headEnd/>
            <a:tailEnd/>
          </a:ln>
        </p:spPr>
        <p:txBody>
          <a:bodyPr wrap="none" anchor="ctr"/>
          <a:lstStyle/>
          <a:p>
            <a:endParaRPr lang="en-US"/>
          </a:p>
        </p:txBody>
      </p:sp>
      <p:grpSp>
        <p:nvGrpSpPr>
          <p:cNvPr id="3" name="Group 53"/>
          <p:cNvGrpSpPr>
            <a:grpSpLocks/>
          </p:cNvGrpSpPr>
          <p:nvPr/>
        </p:nvGrpSpPr>
        <p:grpSpPr bwMode="auto">
          <a:xfrm>
            <a:off x="228310" y="4267200"/>
            <a:ext cx="8701631" cy="1116013"/>
            <a:chOff x="631" y="3072"/>
            <a:chExt cx="5072" cy="703"/>
          </a:xfrm>
        </p:grpSpPr>
        <p:sp>
          <p:nvSpPr>
            <p:cNvPr id="27680" name="Text Box 17"/>
            <p:cNvSpPr txBox="1">
              <a:spLocks noChangeArrowheads="1"/>
            </p:cNvSpPr>
            <p:nvPr/>
          </p:nvSpPr>
          <p:spPr bwMode="auto">
            <a:xfrm>
              <a:off x="720" y="3072"/>
              <a:ext cx="4482" cy="233"/>
            </a:xfrm>
            <a:prstGeom prst="rect">
              <a:avLst/>
            </a:prstGeom>
            <a:noFill/>
            <a:ln w="9525">
              <a:noFill/>
              <a:miter lim="800000"/>
              <a:headEnd/>
              <a:tailEnd/>
            </a:ln>
          </p:spPr>
          <p:txBody>
            <a:bodyPr wrap="none">
              <a:spAutoFit/>
            </a:bodyPr>
            <a:lstStyle/>
            <a:p>
              <a:r>
                <a:rPr lang="en-US" i="1" dirty="0"/>
                <a:t>RZ spectrum has energy </a:t>
              </a:r>
              <a:r>
                <a:rPr lang="en-US" i="1" dirty="0" smtClean="0"/>
                <a:t>at  </a:t>
              </a:r>
              <a:r>
                <a:rPr lang="en-US" i="1" dirty="0"/>
                <a:t>1/T</a:t>
              </a:r>
              <a:r>
                <a:rPr lang="en-US" i="1" baseline="-25000" dirty="0"/>
                <a:t>b                 </a:t>
              </a:r>
              <a:r>
                <a:rPr lang="en-US" i="1" dirty="0"/>
                <a:t>conventional phase detector can be used.</a:t>
              </a:r>
              <a:r>
                <a:rPr lang="en-US" i="1" baseline="-25000" dirty="0"/>
                <a:t>  </a:t>
              </a:r>
              <a:endParaRPr lang="en-US" i="1" dirty="0"/>
            </a:p>
          </p:txBody>
        </p:sp>
        <p:sp>
          <p:nvSpPr>
            <p:cNvPr id="27681" name="Text Box 16"/>
            <p:cNvSpPr txBox="1">
              <a:spLocks noChangeArrowheads="1"/>
            </p:cNvSpPr>
            <p:nvPr/>
          </p:nvSpPr>
          <p:spPr bwMode="auto">
            <a:xfrm>
              <a:off x="631" y="3368"/>
              <a:ext cx="5072" cy="407"/>
            </a:xfrm>
            <a:prstGeom prst="rect">
              <a:avLst/>
            </a:prstGeom>
            <a:noFill/>
            <a:ln w="9525">
              <a:noFill/>
              <a:miter lim="800000"/>
              <a:headEnd/>
              <a:tailEnd/>
            </a:ln>
          </p:spPr>
          <p:txBody>
            <a:bodyPr wrap="square">
              <a:spAutoFit/>
            </a:bodyPr>
            <a:lstStyle/>
            <a:p>
              <a:r>
                <a:rPr lang="en-US" i="1" dirty="0" smtClean="0"/>
                <a:t>On the contrary NRZ </a:t>
              </a:r>
              <a:r>
                <a:rPr lang="en-US" i="1" dirty="0"/>
                <a:t>spectrum has null </a:t>
              </a:r>
              <a:r>
                <a:rPr lang="en-US" i="1" dirty="0" smtClean="0"/>
                <a:t>at 1/T</a:t>
              </a:r>
              <a:r>
                <a:rPr lang="en-US" i="1" baseline="-25000" dirty="0" smtClean="0"/>
                <a:t>b </a:t>
              </a:r>
              <a:r>
                <a:rPr lang="en-US" i="1" dirty="0" smtClean="0"/>
                <a:t>and thus, as shown in the following slides</a:t>
              </a:r>
            </a:p>
            <a:p>
              <a:r>
                <a:rPr lang="en-US" i="1" dirty="0" smtClean="0"/>
                <a:t> CDR techniques should be employed</a:t>
              </a:r>
              <a:endParaRPr lang="en-US" i="1" dirty="0"/>
            </a:p>
          </p:txBody>
        </p:sp>
        <p:graphicFrame>
          <p:nvGraphicFramePr>
            <p:cNvPr id="27654" name="Object 6"/>
            <p:cNvGraphicFramePr>
              <a:graphicFrameLocks noChangeAspect="1"/>
            </p:cNvGraphicFramePr>
            <p:nvPr/>
          </p:nvGraphicFramePr>
          <p:xfrm>
            <a:off x="2523" y="3127"/>
            <a:ext cx="240" cy="137"/>
          </p:xfrm>
          <a:graphic>
            <a:graphicData uri="http://schemas.openxmlformats.org/presentationml/2006/ole">
              <p:oleObj spid="_x0000_s151558" name="Equation" r:id="rId8" imgW="164520" imgH="91080" progId="">
                <p:embed/>
              </p:oleObj>
            </a:graphicData>
          </a:graphic>
        </p:graphicFrame>
      </p:grpSp>
      <p:grpSp>
        <p:nvGrpSpPr>
          <p:cNvPr id="4" name="Group 51"/>
          <p:cNvGrpSpPr>
            <a:grpSpLocks/>
          </p:cNvGrpSpPr>
          <p:nvPr/>
        </p:nvGrpSpPr>
        <p:grpSpPr bwMode="auto">
          <a:xfrm>
            <a:off x="4991100" y="1219200"/>
            <a:ext cx="3314700" cy="1589087"/>
            <a:chOff x="3144" y="919"/>
            <a:chExt cx="2088" cy="1001"/>
          </a:xfrm>
        </p:grpSpPr>
        <p:pic>
          <p:nvPicPr>
            <p:cNvPr id="27678" name="Picture 26"/>
            <p:cNvPicPr>
              <a:picLocks noChangeAspect="1" noChangeArrowheads="1"/>
            </p:cNvPicPr>
            <p:nvPr/>
          </p:nvPicPr>
          <p:blipFill>
            <a:blip r:embed="rId9" cstate="print"/>
            <a:srcRect/>
            <a:stretch>
              <a:fillRect/>
            </a:stretch>
          </p:blipFill>
          <p:spPr bwMode="auto">
            <a:xfrm>
              <a:off x="3144" y="1025"/>
              <a:ext cx="1907" cy="643"/>
            </a:xfrm>
            <a:prstGeom prst="rect">
              <a:avLst/>
            </a:prstGeom>
            <a:noFill/>
            <a:ln w="9525">
              <a:noFill/>
              <a:miter lim="800000"/>
              <a:headEnd/>
              <a:tailEnd/>
            </a:ln>
          </p:spPr>
        </p:pic>
        <p:sp>
          <p:nvSpPr>
            <p:cNvPr id="27679" name="Text Box 27"/>
            <p:cNvSpPr txBox="1">
              <a:spLocks noChangeArrowheads="1"/>
            </p:cNvSpPr>
            <p:nvPr/>
          </p:nvSpPr>
          <p:spPr bwMode="auto">
            <a:xfrm>
              <a:off x="5076" y="1534"/>
              <a:ext cx="156" cy="231"/>
            </a:xfrm>
            <a:prstGeom prst="rect">
              <a:avLst/>
            </a:prstGeom>
            <a:noFill/>
            <a:ln w="9525">
              <a:noFill/>
              <a:miter lim="800000"/>
              <a:headEnd/>
              <a:tailEnd/>
            </a:ln>
          </p:spPr>
          <p:txBody>
            <a:bodyPr wrap="none">
              <a:spAutoFit/>
            </a:bodyPr>
            <a:lstStyle/>
            <a:p>
              <a:r>
                <a:rPr lang="en-US" sz="1800" i="1"/>
                <a:t>f</a:t>
              </a:r>
              <a:endParaRPr lang="en-US" sz="1800">
                <a:latin typeface="Times" charset="0"/>
              </a:endParaRPr>
            </a:p>
          </p:txBody>
        </p:sp>
        <p:graphicFrame>
          <p:nvGraphicFramePr>
            <p:cNvPr id="27650" name="Object 2"/>
            <p:cNvGraphicFramePr>
              <a:graphicFrameLocks noChangeAspect="1"/>
            </p:cNvGraphicFramePr>
            <p:nvPr/>
          </p:nvGraphicFramePr>
          <p:xfrm>
            <a:off x="3637" y="919"/>
            <a:ext cx="262" cy="185"/>
          </p:xfrm>
          <a:graphic>
            <a:graphicData uri="http://schemas.openxmlformats.org/presentationml/2006/ole">
              <p:oleObj spid="_x0000_s151554" name="Equation" r:id="rId10" imgW="301680" imgH="228240" progId="">
                <p:embed/>
              </p:oleObj>
            </a:graphicData>
          </a:graphic>
        </p:graphicFrame>
        <p:graphicFrame>
          <p:nvGraphicFramePr>
            <p:cNvPr id="27651" name="Object 3"/>
            <p:cNvGraphicFramePr>
              <a:graphicFrameLocks noChangeAspect="1"/>
            </p:cNvGraphicFramePr>
            <p:nvPr/>
          </p:nvGraphicFramePr>
          <p:xfrm>
            <a:off x="4043" y="1638"/>
            <a:ext cx="159" cy="282"/>
          </p:xfrm>
          <a:graphic>
            <a:graphicData uri="http://schemas.openxmlformats.org/presentationml/2006/ole">
              <p:oleObj spid="_x0000_s151555" name="Equation" r:id="rId11" imgW="164520" imgH="356400" progId="">
                <p:embed/>
              </p:oleObj>
            </a:graphicData>
          </a:graphic>
        </p:graphicFrame>
        <p:graphicFrame>
          <p:nvGraphicFramePr>
            <p:cNvPr id="27652" name="Object 4"/>
            <p:cNvGraphicFramePr>
              <a:graphicFrameLocks noChangeAspect="1"/>
            </p:cNvGraphicFramePr>
            <p:nvPr/>
          </p:nvGraphicFramePr>
          <p:xfrm>
            <a:off x="4477" y="1643"/>
            <a:ext cx="156" cy="277"/>
          </p:xfrm>
          <a:graphic>
            <a:graphicData uri="http://schemas.openxmlformats.org/presentationml/2006/ole">
              <p:oleObj spid="_x0000_s151556" name="Equation" r:id="rId12" imgW="164520" imgH="356400" progId="">
                <p:embed/>
              </p:oleObj>
            </a:graphicData>
          </a:graphic>
        </p:graphicFrame>
        <p:graphicFrame>
          <p:nvGraphicFramePr>
            <p:cNvPr id="27653" name="Object 5"/>
            <p:cNvGraphicFramePr>
              <a:graphicFrameLocks noChangeAspect="1"/>
            </p:cNvGraphicFramePr>
            <p:nvPr/>
          </p:nvGraphicFramePr>
          <p:xfrm>
            <a:off x="4911" y="1650"/>
            <a:ext cx="153" cy="270"/>
          </p:xfrm>
          <a:graphic>
            <a:graphicData uri="http://schemas.openxmlformats.org/presentationml/2006/ole">
              <p:oleObj spid="_x0000_s151557" name="Equation" r:id="rId13" imgW="164520" imgH="356400" progId="">
                <p:embed/>
              </p:oleObj>
            </a:graphicData>
          </a:graphic>
        </p:graphicFrame>
      </p:grpSp>
      <p:sp>
        <p:nvSpPr>
          <p:cNvPr id="36" name="Text Box 4"/>
          <p:cNvSpPr txBox="1">
            <a:spLocks noChangeArrowheads="1"/>
          </p:cNvSpPr>
          <p:nvPr/>
        </p:nvSpPr>
        <p:spPr bwMode="auto">
          <a:xfrm>
            <a:off x="460375" y="1538288"/>
            <a:ext cx="654050" cy="366712"/>
          </a:xfrm>
          <a:prstGeom prst="rect">
            <a:avLst/>
          </a:prstGeom>
          <a:noFill/>
          <a:ln w="9525">
            <a:noFill/>
            <a:miter lim="800000"/>
            <a:headEnd/>
            <a:tailEnd/>
          </a:ln>
        </p:spPr>
        <p:txBody>
          <a:bodyPr wrap="none">
            <a:spAutoFit/>
          </a:bodyPr>
          <a:lstStyle/>
          <a:p>
            <a:pPr algn="r"/>
            <a:r>
              <a:rPr lang="en-US" sz="1800" dirty="0"/>
              <a:t>NRZ</a:t>
            </a:r>
          </a:p>
        </p:txBody>
      </p:sp>
      <p:sp>
        <p:nvSpPr>
          <p:cNvPr id="37" name="Text Box 5"/>
          <p:cNvSpPr txBox="1">
            <a:spLocks noChangeArrowheads="1"/>
          </p:cNvSpPr>
          <p:nvPr/>
        </p:nvSpPr>
        <p:spPr bwMode="auto">
          <a:xfrm>
            <a:off x="533400" y="2971800"/>
            <a:ext cx="488950" cy="366713"/>
          </a:xfrm>
          <a:prstGeom prst="rect">
            <a:avLst/>
          </a:prstGeom>
          <a:noFill/>
          <a:ln w="9525">
            <a:noFill/>
            <a:miter lim="800000"/>
            <a:headEnd/>
            <a:tailEnd/>
          </a:ln>
        </p:spPr>
        <p:txBody>
          <a:bodyPr wrap="none">
            <a:spAutoFit/>
          </a:bodyPr>
          <a:lstStyle/>
          <a:p>
            <a:pPr algn="r"/>
            <a:r>
              <a:rPr lang="en-US" sz="1800" dirty="0"/>
              <a:t>RZ</a:t>
            </a:r>
          </a:p>
        </p:txBody>
      </p:sp>
      <p:pic>
        <p:nvPicPr>
          <p:cNvPr id="38" name="Picture 6"/>
          <p:cNvPicPr>
            <a:picLocks noChangeAspect="1" noChangeArrowheads="1"/>
          </p:cNvPicPr>
          <p:nvPr/>
        </p:nvPicPr>
        <p:blipFill>
          <a:blip r:embed="rId7" cstate="print"/>
          <a:srcRect/>
          <a:stretch>
            <a:fillRect/>
          </a:stretch>
        </p:blipFill>
        <p:spPr bwMode="auto">
          <a:xfrm>
            <a:off x="1066800" y="1589087"/>
            <a:ext cx="4043363" cy="2322513"/>
          </a:xfrm>
          <a:prstGeom prst="rect">
            <a:avLst/>
          </a:prstGeom>
          <a:noFill/>
          <a:ln w="9525">
            <a:noFill/>
            <a:miter lim="800000"/>
            <a:headEnd/>
            <a:tailEnd/>
          </a:ln>
        </p:spPr>
      </p:pic>
      <p:sp>
        <p:nvSpPr>
          <p:cNvPr id="39" name="Rectangle 38"/>
          <p:cNvSpPr/>
          <p:nvPr/>
        </p:nvSpPr>
        <p:spPr>
          <a:xfrm>
            <a:off x="0" y="5387876"/>
            <a:ext cx="9144000" cy="2585323"/>
          </a:xfrm>
          <a:prstGeom prst="rect">
            <a:avLst/>
          </a:prstGeom>
        </p:spPr>
        <p:txBody>
          <a:bodyPr wrap="square">
            <a:spAutoFit/>
          </a:bodyPr>
          <a:lstStyle/>
          <a:p>
            <a:r>
              <a:rPr lang="en-US" dirty="0" smtClean="0">
                <a:cs typeface="Arial" pitchFamily="34" charset="0"/>
              </a:rPr>
              <a:t>Even though NRZ requires CDR, it is more bandwidth-efficient, (see fig. above) </a:t>
            </a:r>
            <a:r>
              <a:rPr lang="en-US" dirty="0" smtClean="0"/>
              <a:t>RZ needs </a:t>
            </a:r>
            <a:r>
              <a:rPr lang="en-US" b="1" dirty="0" smtClean="0"/>
              <a:t>more spectral width</a:t>
            </a:r>
            <a:r>
              <a:rPr lang="en-US" dirty="0" smtClean="0"/>
              <a:t>, which is unacceptable for dense WDM or high-speed electrical channels. Thus, despite needing CDR, NRZ remains dominant in many systems because of : </a:t>
            </a:r>
            <a:r>
              <a:rPr lang="en-US" dirty="0" smtClean="0">
                <a:cs typeface="Arial" pitchFamily="34" charset="0"/>
              </a:rPr>
              <a:t> </a:t>
            </a:r>
            <a:r>
              <a:rPr lang="en-US" dirty="0" smtClean="0"/>
              <a:t>lower bandwidth</a:t>
            </a:r>
          </a:p>
          <a:p>
            <a:r>
              <a:rPr lang="en-US" dirty="0" smtClean="0"/>
              <a:t>simpler lasers needed, lower dispersion and is better for high spectral efficiency</a:t>
            </a:r>
          </a:p>
          <a:p>
            <a:endParaRPr lang="en-US" dirty="0" smtClean="0"/>
          </a:p>
          <a:p>
            <a:endParaRPr lang="en-US" dirty="0" smtClean="0">
              <a:cs typeface="Arial" pitchFamily="34" charset="0"/>
            </a:endParaRPr>
          </a:p>
          <a:p>
            <a:endParaRPr lang="en-US" dirty="0" smtClean="0">
              <a:cs typeface="Arial" pitchFamily="34" charset="0"/>
            </a:endParaRPr>
          </a:p>
          <a:p>
            <a:endParaRPr lang="en-US" dirty="0" smtClean="0">
              <a:cs typeface="Arial" pitchFamily="34" charset="0"/>
            </a:endParaRPr>
          </a:p>
          <a:p>
            <a:r>
              <a:rPr lang="en-US" dirty="0" smtClean="0">
                <a:cs typeface="Arial" pitchFamily="34" charset="0"/>
              </a:rPr>
              <a:t> </a:t>
            </a:r>
            <a:endParaRPr lang="en-US" dirty="0"/>
          </a:p>
        </p:txBody>
      </p:sp>
      <p:sp>
        <p:nvSpPr>
          <p:cNvPr id="42" name="Rectangle 41"/>
          <p:cNvSpPr/>
          <p:nvPr/>
        </p:nvSpPr>
        <p:spPr>
          <a:xfrm>
            <a:off x="0" y="6488668"/>
            <a:ext cx="8991600" cy="369332"/>
          </a:xfrm>
          <a:prstGeom prst="rect">
            <a:avLst/>
          </a:prstGeom>
        </p:spPr>
        <p:txBody>
          <a:bodyPr wrap="square">
            <a:spAutoFit/>
          </a:bodyPr>
          <a:lstStyle/>
          <a:p>
            <a:r>
              <a:rPr lang="en-US" dirty="0" smtClean="0"/>
              <a:t>Therefore RZ is rarely used beyond early optical systems or specialized low-speed channels.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1000" cy="685800"/>
          </a:xfrm>
        </p:spPr>
        <p:txBody>
          <a:bodyPr>
            <a:normAutofit/>
          </a:bodyPr>
          <a:lstStyle/>
          <a:p>
            <a:r>
              <a:rPr lang="en-US" sz="3600" dirty="0" smtClean="0"/>
              <a:t>CDR-Edge Detection</a:t>
            </a:r>
            <a:endParaRPr lang="en-US" sz="36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066800" y="762000"/>
            <a:ext cx="7239000" cy="3011277"/>
          </a:xfrm>
          <a:prstGeom prst="rect">
            <a:avLst/>
          </a:prstGeom>
          <a:noFill/>
          <a:ln w="9525">
            <a:noFill/>
            <a:miter lim="800000"/>
            <a:headEnd/>
            <a:tailEnd/>
          </a:ln>
        </p:spPr>
      </p:pic>
      <p:sp>
        <p:nvSpPr>
          <p:cNvPr id="5" name="Rectangle 4"/>
          <p:cNvSpPr/>
          <p:nvPr/>
        </p:nvSpPr>
        <p:spPr>
          <a:xfrm>
            <a:off x="1752600" y="3657600"/>
            <a:ext cx="6477000" cy="338554"/>
          </a:xfrm>
          <a:prstGeom prst="rect">
            <a:avLst/>
          </a:prstGeom>
        </p:spPr>
        <p:txBody>
          <a:bodyPr wrap="square">
            <a:spAutoFit/>
          </a:bodyPr>
          <a:lstStyle/>
          <a:p>
            <a:r>
              <a:rPr lang="en-US" sz="1600" dirty="0" smtClean="0"/>
              <a:t>(a) Differentiation of data, (b) resulting spectrum</a:t>
            </a:r>
            <a:endParaRPr lang="en-US" sz="1600" dirty="0"/>
          </a:p>
        </p:txBody>
      </p:sp>
      <p:sp>
        <p:nvSpPr>
          <p:cNvPr id="6" name="Rectangle 5"/>
          <p:cNvSpPr/>
          <p:nvPr/>
        </p:nvSpPr>
        <p:spPr>
          <a:xfrm>
            <a:off x="304800" y="4038600"/>
            <a:ext cx="8839200" cy="338554"/>
          </a:xfrm>
          <a:prstGeom prst="rect">
            <a:avLst/>
          </a:prstGeom>
        </p:spPr>
        <p:txBody>
          <a:bodyPr wrap="square">
            <a:spAutoFit/>
          </a:bodyPr>
          <a:lstStyle/>
          <a:p>
            <a:r>
              <a:rPr lang="en-US" sz="1600" dirty="0" smtClean="0"/>
              <a:t>How can a circuit produce a clock that has a frequency, </a:t>
            </a:r>
            <a:r>
              <a:rPr lang="en-US" sz="1600" dirty="0" err="1" smtClean="0"/>
              <a:t>fck</a:t>
            </a:r>
            <a:r>
              <a:rPr lang="en-US" sz="1600" dirty="0" smtClean="0"/>
              <a:t>, equal to the bit rate, </a:t>
            </a:r>
            <a:r>
              <a:rPr lang="en-US" sz="1600" dirty="0" err="1" smtClean="0"/>
              <a:t>Rb</a:t>
            </a:r>
            <a:r>
              <a:rPr lang="en-US" sz="1600" dirty="0" smtClean="0"/>
              <a:t>? </a:t>
            </a:r>
            <a:endParaRPr lang="en-US" sz="1600" dirty="0"/>
          </a:p>
        </p:txBody>
      </p:sp>
      <p:sp>
        <p:nvSpPr>
          <p:cNvPr id="7" name="Rectangle 6"/>
          <p:cNvSpPr/>
          <p:nvPr/>
        </p:nvSpPr>
        <p:spPr>
          <a:xfrm>
            <a:off x="0" y="4267200"/>
            <a:ext cx="8915400" cy="584775"/>
          </a:xfrm>
          <a:prstGeom prst="rect">
            <a:avLst/>
          </a:prstGeom>
        </p:spPr>
        <p:txBody>
          <a:bodyPr wrap="square">
            <a:spAutoFit/>
          </a:bodyPr>
          <a:lstStyle/>
          <a:p>
            <a:r>
              <a:rPr lang="en-US" sz="1600" dirty="0" smtClean="0"/>
              <a:t>Recall </a:t>
            </a:r>
            <a:r>
              <a:rPr lang="en-US" sz="1600" dirty="0"/>
              <a:t>t</a:t>
            </a:r>
            <a:r>
              <a:rPr lang="en-US" sz="1600" dirty="0" smtClean="0"/>
              <a:t>hat random binary data contains no spectral line at the bit rate, providing no direct information for clock extraction. To create such a spectral line, the data may undergo “edge detection ”</a:t>
            </a:r>
            <a:endParaRPr lang="en-US" sz="1600" dirty="0"/>
          </a:p>
        </p:txBody>
      </p:sp>
      <p:pic>
        <p:nvPicPr>
          <p:cNvPr id="3075" name="Picture 3"/>
          <p:cNvPicPr>
            <a:picLocks noChangeAspect="1" noChangeArrowheads="1"/>
          </p:cNvPicPr>
          <p:nvPr/>
        </p:nvPicPr>
        <p:blipFill>
          <a:blip r:embed="rId4" cstate="print"/>
          <a:srcRect/>
          <a:stretch>
            <a:fillRect/>
          </a:stretch>
        </p:blipFill>
        <p:spPr bwMode="auto">
          <a:xfrm>
            <a:off x="1676400" y="6172199"/>
            <a:ext cx="2438400" cy="533851"/>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3978499" y="6172199"/>
            <a:ext cx="2193701" cy="533400"/>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6324600" y="6172200"/>
            <a:ext cx="1711287" cy="609600"/>
          </a:xfrm>
          <a:prstGeom prst="rect">
            <a:avLst/>
          </a:prstGeom>
          <a:noFill/>
          <a:ln w="9525">
            <a:noFill/>
            <a:miter lim="800000"/>
            <a:headEnd/>
            <a:tailEnd/>
          </a:ln>
        </p:spPr>
      </p:pic>
      <p:sp>
        <p:nvSpPr>
          <p:cNvPr id="12" name="Rectangle 11"/>
          <p:cNvSpPr/>
          <p:nvPr/>
        </p:nvSpPr>
        <p:spPr>
          <a:xfrm>
            <a:off x="0" y="4800600"/>
            <a:ext cx="9144000" cy="1323439"/>
          </a:xfrm>
          <a:prstGeom prst="rect">
            <a:avLst/>
          </a:prstGeom>
        </p:spPr>
        <p:txBody>
          <a:bodyPr wrap="square">
            <a:spAutoFit/>
          </a:bodyPr>
          <a:lstStyle/>
          <a:p>
            <a:r>
              <a:rPr lang="en-US" sz="1600" dirty="0" smtClean="0"/>
              <a:t>Illustrated in Fig. (a) is an attempt at edge detection, where the data waveform is differentiated at the time domain. Unfortunately, however, the positive and negative pulses still yield no spectral line </a:t>
            </a:r>
            <a:r>
              <a:rPr lang="en-US" sz="1600" dirty="0" smtClean="0">
                <a:solidFill>
                  <a:srgbClr val="FF0000"/>
                </a:solidFill>
              </a:rPr>
              <a:t>because differentiation is a linear operation and hence incapable of generating new frequency component</a:t>
            </a:r>
          </a:p>
          <a:p>
            <a:r>
              <a:rPr lang="en-US" sz="1600" dirty="0"/>
              <a:t>Since a differentiator has a transfer function H (s) = s, we multiply </a:t>
            </a:r>
            <a:r>
              <a:rPr lang="en-US" sz="1600" dirty="0" smtClean="0"/>
              <a:t>the input </a:t>
            </a:r>
            <a:r>
              <a:rPr lang="en-US" sz="1600" dirty="0"/>
              <a:t>power </a:t>
            </a:r>
            <a:r>
              <a:rPr lang="en-US" sz="1600" dirty="0" smtClean="0"/>
              <a:t>spectral density Sin (f) by (H(j</a:t>
            </a:r>
            <a:r>
              <a:rPr lang="el-GR" sz="1600" dirty="0" smtClean="0"/>
              <a:t>ω) )</a:t>
            </a:r>
            <a:r>
              <a:rPr lang="el-GR" sz="1600" baseline="30000" dirty="0" smtClean="0"/>
              <a:t> 2 </a:t>
            </a:r>
            <a:r>
              <a:rPr lang="en-US" sz="1600" dirty="0" smtClean="0"/>
              <a:t>and get  a sinusoidal </a:t>
            </a:r>
            <a:r>
              <a:rPr lang="en-US" sz="1600" dirty="0" err="1" smtClean="0"/>
              <a:t>behaviour</a:t>
            </a:r>
            <a:r>
              <a:rPr lang="en-US" sz="1600" dirty="0" smtClean="0"/>
              <a:t> (</a:t>
            </a:r>
            <a:r>
              <a:rPr lang="en-US" sz="1600" dirty="0" err="1" smtClean="0"/>
              <a:t>Fig.b</a:t>
            </a:r>
            <a:r>
              <a:rPr lang="en-US" sz="1600" dirty="0" smtClean="0"/>
              <a:t>) still falling to zero at f=n/Tb</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68362"/>
          </a:xfrm>
        </p:spPr>
        <p:txBody>
          <a:bodyPr>
            <a:normAutofit/>
          </a:bodyPr>
          <a:lstStyle/>
          <a:p>
            <a:r>
              <a:rPr lang="en-US" dirty="0" smtClean="0"/>
              <a:t>CDR-Edge Detection</a:t>
            </a:r>
            <a:endParaRPr lang="en-US" dirty="0"/>
          </a:p>
        </p:txBody>
      </p:sp>
      <p:sp>
        <p:nvSpPr>
          <p:cNvPr id="4" name="Rectangle 3"/>
          <p:cNvSpPr/>
          <p:nvPr/>
        </p:nvSpPr>
        <p:spPr>
          <a:xfrm>
            <a:off x="152400" y="3352800"/>
            <a:ext cx="8763000" cy="2031325"/>
          </a:xfrm>
          <a:prstGeom prst="rect">
            <a:avLst/>
          </a:prstGeom>
        </p:spPr>
        <p:txBody>
          <a:bodyPr wrap="square">
            <a:spAutoFit/>
          </a:bodyPr>
          <a:lstStyle/>
          <a:p>
            <a:r>
              <a:rPr lang="en-US" dirty="0"/>
              <a:t>T</a:t>
            </a:r>
            <a:r>
              <a:rPr lang="en-US" dirty="0" smtClean="0"/>
              <a:t>o determine whether a signal contains a spectral line at a certain frequency, f0 , we could multiply the signal by </a:t>
            </a:r>
            <a:r>
              <a:rPr lang="en-US" dirty="0" err="1" smtClean="0"/>
              <a:t>cos</a:t>
            </a:r>
            <a:r>
              <a:rPr lang="en-US" dirty="0" smtClean="0"/>
              <a:t>(2</a:t>
            </a:r>
            <a:r>
              <a:rPr lang="el-GR" dirty="0" smtClean="0"/>
              <a:t>π</a:t>
            </a:r>
            <a:r>
              <a:rPr lang="en-US" dirty="0" smtClean="0"/>
              <a:t>f0 t + </a:t>
            </a:r>
            <a:r>
              <a:rPr lang="el-GR" dirty="0" smtClean="0"/>
              <a:t>θ</a:t>
            </a:r>
            <a:r>
              <a:rPr lang="en-US" dirty="0" smtClean="0"/>
              <a:t>) and compute the time average (i.e., correlation of the signal with  the cosine). If the average assumes a nonzero value for some </a:t>
            </a:r>
            <a:r>
              <a:rPr lang="el-GR" dirty="0" smtClean="0"/>
              <a:t>θ</a:t>
            </a:r>
            <a:r>
              <a:rPr lang="en-US" dirty="0" smtClean="0"/>
              <a:t>, then the signal contains such a component. </a:t>
            </a:r>
          </a:p>
          <a:p>
            <a:r>
              <a:rPr lang="en-US" dirty="0" smtClean="0"/>
              <a:t>As an example it is shown in Fig.  above a sinusoid with period T</a:t>
            </a:r>
            <a:r>
              <a:rPr lang="en-US" dirty="0"/>
              <a:t>b</a:t>
            </a:r>
            <a:r>
              <a:rPr lang="en-US" dirty="0" smtClean="0"/>
              <a:t> and arbitrary phase that is multiplied by two equal and opposite impulses that are Tb seconds apart, yielding a zero average in each bit</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62000" y="838200"/>
            <a:ext cx="681990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0"/>
            <a:ext cx="7467600" cy="457200"/>
          </a:xfrm>
        </p:spPr>
        <p:txBody>
          <a:bodyPr>
            <a:noAutofit/>
          </a:bodyPr>
          <a:lstStyle/>
          <a:p>
            <a:r>
              <a:rPr lang="en-US" sz="3600" dirty="0" smtClean="0"/>
              <a:t>CDR-Edge Detection</a:t>
            </a:r>
            <a:endParaRPr lang="en-US" sz="3600" dirty="0"/>
          </a:p>
        </p:txBody>
      </p:sp>
      <p:sp>
        <p:nvSpPr>
          <p:cNvPr id="7" name="Rectangle 6"/>
          <p:cNvSpPr/>
          <p:nvPr/>
        </p:nvSpPr>
        <p:spPr>
          <a:xfrm>
            <a:off x="0" y="3717191"/>
            <a:ext cx="8991600" cy="3293209"/>
          </a:xfrm>
          <a:prstGeom prst="rect">
            <a:avLst/>
          </a:prstGeom>
        </p:spPr>
        <p:txBody>
          <a:bodyPr wrap="square">
            <a:spAutoFit/>
          </a:bodyPr>
          <a:lstStyle/>
          <a:p>
            <a:r>
              <a:rPr lang="en-US" sz="1600" dirty="0" smtClean="0"/>
              <a:t>However, if the negative impulses corresponding to the falling edges of data are converted to positive ones, then the product of the data waveform and the  </a:t>
            </a:r>
            <a:r>
              <a:rPr lang="en-US" sz="1600" dirty="0" err="1" smtClean="0"/>
              <a:t>cos</a:t>
            </a:r>
            <a:r>
              <a:rPr lang="en-US" sz="1600" dirty="0" smtClean="0"/>
              <a:t>(2</a:t>
            </a:r>
            <a:r>
              <a:rPr lang="el-GR" sz="1600" dirty="0" smtClean="0"/>
              <a:t>π</a:t>
            </a:r>
            <a:r>
              <a:rPr lang="en-US" sz="1600" dirty="0" smtClean="0"/>
              <a:t>t</a:t>
            </a:r>
            <a:r>
              <a:rPr lang="el-GR" sz="1600" dirty="0" smtClean="0"/>
              <a:t>/</a:t>
            </a:r>
            <a:r>
              <a:rPr lang="en-US" sz="1600" dirty="0" smtClean="0"/>
              <a:t>Tb</a:t>
            </a:r>
            <a:r>
              <a:rPr lang="el-GR" sz="1600" dirty="0" smtClean="0"/>
              <a:t>+ θ</a:t>
            </a:r>
            <a:r>
              <a:rPr lang="en-US" sz="1600" dirty="0" smtClean="0"/>
              <a:t> ) will exhibit a nonzero average. Indeed, in Fig. 9.5(a) above , if all the data transitions are represented by impulses having the same polarity, the correlation is nonzero. </a:t>
            </a:r>
          </a:p>
          <a:p>
            <a:r>
              <a:rPr lang="en-US" sz="1600" dirty="0" smtClean="0"/>
              <a:t>The waveforms of Fig. 9.5(a) reveal that differentiation and rectification of a random binary sequence (also called edge detection) generates a frequency component at the bit rate. The result in Fig. 9.5(a) is obtained by “full-wave” rectification</a:t>
            </a:r>
          </a:p>
          <a:p>
            <a:r>
              <a:rPr lang="en-US" sz="1600" dirty="0" smtClean="0"/>
              <a:t> Alternatively, we can perform “half-wave” rectification, where only positive (or negative) impulses are retained as shown in Fig. 9.5(b) This technique ignores half of the  data transitions, but it is used in some cases if data suffers from </a:t>
            </a:r>
            <a:r>
              <a:rPr lang="en-US" sz="1600" dirty="0" err="1" smtClean="0"/>
              <a:t>pulsewidth</a:t>
            </a:r>
            <a:r>
              <a:rPr lang="en-US" sz="1600" dirty="0" smtClean="0"/>
              <a:t> distortion. </a:t>
            </a:r>
          </a:p>
          <a:p>
            <a:r>
              <a:rPr lang="en-US" sz="1600" dirty="0"/>
              <a:t>T</a:t>
            </a:r>
            <a:r>
              <a:rPr lang="en-US" sz="1600" dirty="0" smtClean="0"/>
              <a:t>he combination of differentiation and rectification is called edge detection. It should be noted that edge detection need not generate impulses’,-any stream of narrow </a:t>
            </a:r>
            <a:r>
              <a:rPr lang="en-US" sz="1600" dirty="0" err="1" smtClean="0"/>
              <a:t>unipolar</a:t>
            </a:r>
            <a:r>
              <a:rPr lang="en-US" sz="1600" dirty="0" smtClean="0"/>
              <a:t> pulses corresponding to the data transitions still yields a nonzero correlation</a:t>
            </a:r>
            <a:endParaRPr lang="en-US" sz="1600" dirty="0"/>
          </a:p>
        </p:txBody>
      </p:sp>
      <p:pic>
        <p:nvPicPr>
          <p:cNvPr id="5124" name="Picture 4"/>
          <p:cNvPicPr>
            <a:picLocks noChangeAspect="1" noChangeArrowheads="1"/>
          </p:cNvPicPr>
          <p:nvPr/>
        </p:nvPicPr>
        <p:blipFill>
          <a:blip r:embed="rId2" cstate="print"/>
          <a:srcRect/>
          <a:stretch>
            <a:fillRect/>
          </a:stretch>
        </p:blipFill>
        <p:spPr bwMode="auto">
          <a:xfrm>
            <a:off x="1168438" y="381000"/>
            <a:ext cx="756122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CDRs –General Considerations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04800" y="1828800"/>
            <a:ext cx="8118282" cy="1844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11162"/>
          </a:xfrm>
        </p:spPr>
        <p:txBody>
          <a:bodyPr>
            <a:normAutofit fontScale="90000"/>
          </a:bodyPr>
          <a:lstStyle/>
          <a:p>
            <a:r>
              <a:rPr lang="en-US" dirty="0" smtClean="0"/>
              <a:t>CDR-Edge Detectors Circuit</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533400" y="685800"/>
            <a:ext cx="8072437" cy="2555875"/>
          </a:xfrm>
          <a:prstGeom prst="rect">
            <a:avLst/>
          </a:prstGeom>
          <a:noFill/>
          <a:ln w="9525">
            <a:noFill/>
            <a:miter lim="800000"/>
            <a:headEnd/>
            <a:tailEnd/>
          </a:ln>
        </p:spPr>
      </p:pic>
      <p:sp>
        <p:nvSpPr>
          <p:cNvPr id="5" name="Rectangle 4"/>
          <p:cNvSpPr/>
          <p:nvPr/>
        </p:nvSpPr>
        <p:spPr>
          <a:xfrm>
            <a:off x="152400" y="3105835"/>
            <a:ext cx="8991600" cy="369332"/>
          </a:xfrm>
          <a:prstGeom prst="rect">
            <a:avLst/>
          </a:prstGeom>
        </p:spPr>
        <p:txBody>
          <a:bodyPr wrap="square">
            <a:spAutoFit/>
          </a:bodyPr>
          <a:lstStyle/>
          <a:p>
            <a:pPr algn="ctr"/>
            <a:r>
              <a:rPr lang="en-US" dirty="0" smtClean="0"/>
              <a:t>Figure 9.6 (a) Differentiator circuit, (b) pulse shapes for one data edge.</a:t>
            </a:r>
            <a:endParaRPr lang="en-US" dirty="0"/>
          </a:p>
        </p:txBody>
      </p:sp>
      <p:sp>
        <p:nvSpPr>
          <p:cNvPr id="6" name="Rectangle 5"/>
          <p:cNvSpPr/>
          <p:nvPr/>
        </p:nvSpPr>
        <p:spPr>
          <a:xfrm>
            <a:off x="0" y="3657600"/>
            <a:ext cx="8534400" cy="2308324"/>
          </a:xfrm>
          <a:prstGeom prst="rect">
            <a:avLst/>
          </a:prstGeom>
        </p:spPr>
        <p:txBody>
          <a:bodyPr wrap="square">
            <a:spAutoFit/>
          </a:bodyPr>
          <a:lstStyle/>
          <a:p>
            <a:r>
              <a:rPr lang="en-US" dirty="0" smtClean="0"/>
              <a:t>in Fig. 9.6(a) is a simple, yet efficient differentiator </a:t>
            </a:r>
            <a:r>
              <a:rPr lang="en-US" dirty="0" err="1" smtClean="0"/>
              <a:t>circcuit</a:t>
            </a:r>
            <a:r>
              <a:rPr lang="en-US" dirty="0" smtClean="0"/>
              <a:t> Each  rising  transition  at  the  gate  of M1  momentarily  turns  M2  off,  allowing both I1 and  I2 to  flow through  M1.</a:t>
            </a:r>
          </a:p>
          <a:p>
            <a:r>
              <a:rPr lang="en-US" dirty="0" smtClean="0"/>
              <a:t>.The source voltage of M2 , </a:t>
            </a:r>
            <a:r>
              <a:rPr lang="en-US" dirty="0" err="1" smtClean="0"/>
              <a:t>Vb</a:t>
            </a:r>
            <a:r>
              <a:rPr lang="en-US" dirty="0" smtClean="0"/>
              <a:t>, then falls at a rate of I2/CD until M2 turns on-[Fig. 9.6(b). </a:t>
            </a:r>
          </a:p>
          <a:p>
            <a:endParaRPr lang="en-US" dirty="0"/>
          </a:p>
          <a:p>
            <a:r>
              <a:rPr lang="en-US" dirty="0" smtClean="0"/>
              <a:t>Similarly, rising transitions at the gate of M2 momentarily turn M1 off. Thus, each data transition at the input creates short pulses of equal and opposite amplitudes in I1 and I2</a:t>
            </a:r>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543800" cy="715962"/>
          </a:xfrm>
        </p:spPr>
        <p:txBody>
          <a:bodyPr>
            <a:normAutofit fontScale="90000"/>
          </a:bodyPr>
          <a:lstStyle/>
          <a:p>
            <a:r>
              <a:rPr lang="en-US" dirty="0" smtClean="0"/>
              <a:t>CDR-Edge Detectors Circuit</a:t>
            </a:r>
            <a:endParaRPr lang="en-US" dirty="0"/>
          </a:p>
        </p:txBody>
      </p:sp>
      <p:pic>
        <p:nvPicPr>
          <p:cNvPr id="7171" name="Picture 3"/>
          <p:cNvPicPr>
            <a:picLocks noChangeAspect="1" noChangeArrowheads="1"/>
          </p:cNvPicPr>
          <p:nvPr/>
        </p:nvPicPr>
        <p:blipFill>
          <a:blip r:embed="rId3" cstate="print"/>
          <a:srcRect/>
          <a:stretch>
            <a:fillRect/>
          </a:stretch>
        </p:blipFill>
        <p:spPr bwMode="auto">
          <a:xfrm>
            <a:off x="3486150" y="990600"/>
            <a:ext cx="2457450" cy="2693743"/>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6019800" y="838200"/>
            <a:ext cx="3033713" cy="3033713"/>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152401" y="914400"/>
            <a:ext cx="3352800" cy="2912082"/>
          </a:xfrm>
          <a:prstGeom prst="rect">
            <a:avLst/>
          </a:prstGeom>
          <a:noFill/>
          <a:ln w="9525">
            <a:noFill/>
            <a:miter lim="800000"/>
            <a:headEnd/>
            <a:tailEnd/>
          </a:ln>
        </p:spPr>
      </p:pic>
      <p:sp>
        <p:nvSpPr>
          <p:cNvPr id="8" name="Rectangle 7"/>
          <p:cNvSpPr/>
          <p:nvPr/>
        </p:nvSpPr>
        <p:spPr>
          <a:xfrm>
            <a:off x="0" y="3810000"/>
            <a:ext cx="8991600" cy="646331"/>
          </a:xfrm>
          <a:prstGeom prst="rect">
            <a:avLst/>
          </a:prstGeom>
        </p:spPr>
        <p:txBody>
          <a:bodyPr wrap="square">
            <a:spAutoFit/>
          </a:bodyPr>
          <a:lstStyle/>
          <a:p>
            <a:r>
              <a:rPr lang="en-US" dirty="0" smtClean="0"/>
              <a:t>Figure 9.7 (a) Edge detector circuit, (b) simplified circuit for rising data edge, (c) simplified circuit for falling data edge.</a:t>
            </a:r>
          </a:p>
        </p:txBody>
      </p:sp>
      <p:sp>
        <p:nvSpPr>
          <p:cNvPr id="9" name="Rectangle 8"/>
          <p:cNvSpPr/>
          <p:nvPr/>
        </p:nvSpPr>
        <p:spPr>
          <a:xfrm>
            <a:off x="0" y="4343400"/>
            <a:ext cx="9144000" cy="1477328"/>
          </a:xfrm>
          <a:prstGeom prst="rect">
            <a:avLst/>
          </a:prstGeom>
        </p:spPr>
        <p:txBody>
          <a:bodyPr wrap="square">
            <a:spAutoFit/>
          </a:bodyPr>
          <a:lstStyle/>
          <a:p>
            <a:r>
              <a:rPr lang="en-US" dirty="0" smtClean="0"/>
              <a:t>The differentiated signal produced by the circuit of Fig. 9.6(a) from previous slide can be rectified  by the circuit of Fig. 9.7(a)</a:t>
            </a:r>
            <a:r>
              <a:rPr lang="en-US" dirty="0" smtClean="0">
                <a:solidFill>
                  <a:srgbClr val="FF0000"/>
                </a:solidFill>
              </a:rPr>
              <a:t>. </a:t>
            </a:r>
            <a:r>
              <a:rPr lang="en-US" dirty="0" smtClean="0"/>
              <a:t>For each positive or negative data edge at the input, the circuit reduces to that in Fig. 9.7(b) or (c), respectively, generating only </a:t>
            </a:r>
            <a:r>
              <a:rPr lang="en-US" dirty="0" err="1" smtClean="0"/>
              <a:t>unipolar</a:t>
            </a:r>
            <a:r>
              <a:rPr lang="en-US" dirty="0" smtClean="0"/>
              <a:t> impulses at the output.</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239000" cy="533400"/>
          </a:xfrm>
        </p:spPr>
        <p:txBody>
          <a:bodyPr>
            <a:normAutofit fontScale="90000"/>
          </a:bodyPr>
          <a:lstStyle/>
          <a:p>
            <a:r>
              <a:rPr lang="en-US" sz="3200" dirty="0" smtClean="0"/>
              <a:t>CDR-Digital Edge Detectors</a:t>
            </a:r>
            <a:endParaRPr lang="en-US" sz="3200" dirty="0"/>
          </a:p>
        </p:txBody>
      </p:sp>
      <p:sp>
        <p:nvSpPr>
          <p:cNvPr id="5" name="Rectangle 4"/>
          <p:cNvSpPr/>
          <p:nvPr/>
        </p:nvSpPr>
        <p:spPr>
          <a:xfrm>
            <a:off x="0" y="3048000"/>
            <a:ext cx="4571380" cy="338554"/>
          </a:xfrm>
          <a:prstGeom prst="rect">
            <a:avLst/>
          </a:prstGeom>
        </p:spPr>
        <p:txBody>
          <a:bodyPr wrap="none">
            <a:spAutoFit/>
          </a:bodyPr>
          <a:lstStyle/>
          <a:p>
            <a:r>
              <a:rPr lang="en-US" sz="1600" dirty="0" smtClean="0"/>
              <a:t>(a) Digital edge detector architecture and waveforms</a:t>
            </a:r>
            <a:endParaRPr lang="en-US" sz="1600" dirty="0"/>
          </a:p>
        </p:txBody>
      </p:sp>
      <p:sp>
        <p:nvSpPr>
          <p:cNvPr id="6" name="Rectangle 5"/>
          <p:cNvSpPr/>
          <p:nvPr/>
        </p:nvSpPr>
        <p:spPr>
          <a:xfrm>
            <a:off x="0" y="3448883"/>
            <a:ext cx="8991600" cy="4247317"/>
          </a:xfrm>
          <a:prstGeom prst="rect">
            <a:avLst/>
          </a:prstGeom>
        </p:spPr>
        <p:txBody>
          <a:bodyPr wrap="square">
            <a:spAutoFit/>
          </a:bodyPr>
          <a:lstStyle/>
          <a:p>
            <a:r>
              <a:rPr lang="en-US" dirty="0" smtClean="0"/>
              <a:t>The circuits shown in previous slides exemplify analog implementation of edge detectors. This is suited to extremely high speeds, i.e., speeds at which </a:t>
            </a:r>
            <a:r>
              <a:rPr lang="en-US" dirty="0" err="1" smtClean="0"/>
              <a:t>flipflops</a:t>
            </a:r>
            <a:r>
              <a:rPr lang="en-US" dirty="0" smtClean="0"/>
              <a:t> fail but such a simple realization still provides a frequency component at the bit rate</a:t>
            </a:r>
          </a:p>
          <a:p>
            <a:r>
              <a:rPr lang="en-US" dirty="0" smtClean="0"/>
              <a:t>At lower speeds, digital  edge detectors prove more robust and versatile. (It is obvious though that if for the digital circuitry –gates and FFs – CML based implementations are used these can cope for very high speeds at the cost though of increased power and area)</a:t>
            </a:r>
          </a:p>
          <a:p>
            <a:r>
              <a:rPr lang="en-US" dirty="0" smtClean="0"/>
              <a:t>Figure 9.8(a)</a:t>
            </a:r>
            <a:r>
              <a:rPr lang="el-GR" dirty="0" smtClean="0"/>
              <a:t> </a:t>
            </a:r>
            <a:r>
              <a:rPr lang="en-US" dirty="0" smtClean="0"/>
              <a:t>above depicts an example, where the data sequence and its delayed version are </a:t>
            </a:r>
            <a:r>
              <a:rPr lang="en-US" dirty="0" err="1" smtClean="0"/>
              <a:t>XORed</a:t>
            </a:r>
            <a:r>
              <a:rPr lang="en-US" dirty="0" smtClean="0"/>
              <a:t>, thereby producing a positive pulse of width </a:t>
            </a:r>
            <a:r>
              <a:rPr lang="el-GR" dirty="0" smtClean="0"/>
              <a:t>Δ</a:t>
            </a:r>
            <a:r>
              <a:rPr lang="en-US" dirty="0" smtClean="0"/>
              <a:t>T on each data edge. </a:t>
            </a:r>
          </a:p>
          <a:p>
            <a:r>
              <a:rPr lang="en-US" dirty="0" smtClean="0"/>
              <a:t>The circuit lends itself to a compact implementation: </a:t>
            </a:r>
          </a:p>
          <a:p>
            <a:r>
              <a:rPr lang="en-US" dirty="0" smtClean="0"/>
              <a:t>As shown in Fig. b), a differential current-mode XOR employing </a:t>
            </a:r>
            <a:r>
              <a:rPr lang="en-US" dirty="0" err="1" smtClean="0"/>
              <a:t>levelshift</a:t>
            </a:r>
            <a:r>
              <a:rPr lang="en-US" dirty="0" smtClean="0"/>
              <a:t> source followers for the bottom input introduces significant delay in one signal path before </a:t>
            </a:r>
            <a:r>
              <a:rPr lang="en-US" dirty="0" err="1" smtClean="0"/>
              <a:t>XORing</a:t>
            </a:r>
            <a:r>
              <a:rPr lang="en-US" dirty="0" smtClean="0"/>
              <a:t> the drain currents of M1 and M2 with the gate voltages of M3-M6</a:t>
            </a:r>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4724400" y="381000"/>
            <a:ext cx="3048000" cy="2746744"/>
          </a:xfrm>
          <a:prstGeom prst="rect">
            <a:avLst/>
          </a:prstGeom>
          <a:noFill/>
          <a:ln w="9525">
            <a:noFill/>
            <a:miter lim="800000"/>
            <a:headEnd/>
            <a:tailEnd/>
          </a:ln>
        </p:spPr>
      </p:pic>
      <p:sp>
        <p:nvSpPr>
          <p:cNvPr id="7" name="Rectangle 6"/>
          <p:cNvSpPr/>
          <p:nvPr/>
        </p:nvSpPr>
        <p:spPr>
          <a:xfrm>
            <a:off x="4876800" y="3048000"/>
            <a:ext cx="2892395" cy="338554"/>
          </a:xfrm>
          <a:prstGeom prst="rect">
            <a:avLst/>
          </a:prstGeom>
        </p:spPr>
        <p:txBody>
          <a:bodyPr wrap="none">
            <a:spAutoFit/>
          </a:bodyPr>
          <a:lstStyle/>
          <a:p>
            <a:r>
              <a:rPr lang="en-US" sz="1600" dirty="0" smtClean="0"/>
              <a:t>(b) circuit implementation of (a).</a:t>
            </a:r>
            <a:endParaRPr lang="en-US" sz="1600" dirty="0"/>
          </a:p>
        </p:txBody>
      </p:sp>
      <p:pic>
        <p:nvPicPr>
          <p:cNvPr id="13315" name="Picture 3"/>
          <p:cNvPicPr>
            <a:picLocks noChangeAspect="1" noChangeArrowheads="1"/>
          </p:cNvPicPr>
          <p:nvPr/>
        </p:nvPicPr>
        <p:blipFill>
          <a:blip r:embed="rId3" cstate="print"/>
          <a:srcRect/>
          <a:stretch>
            <a:fillRect/>
          </a:stretch>
        </p:blipFill>
        <p:spPr bwMode="auto">
          <a:xfrm>
            <a:off x="990600" y="457200"/>
            <a:ext cx="2819400" cy="838200"/>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838200" y="1219200"/>
            <a:ext cx="2533650"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152400"/>
            <a:ext cx="7620000" cy="563562"/>
          </a:xfrm>
        </p:spPr>
        <p:txBody>
          <a:bodyPr>
            <a:normAutofit fontScale="90000"/>
          </a:bodyPr>
          <a:lstStyle/>
          <a:p>
            <a:r>
              <a:rPr lang="en-US" dirty="0" smtClean="0"/>
              <a:t>CDR-Digital Edge Detectors</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457200" y="685800"/>
            <a:ext cx="8072437" cy="2500313"/>
          </a:xfrm>
          <a:prstGeom prst="rect">
            <a:avLst/>
          </a:prstGeom>
          <a:noFill/>
          <a:ln w="9525">
            <a:noFill/>
            <a:miter lim="800000"/>
            <a:headEnd/>
            <a:tailEnd/>
          </a:ln>
        </p:spPr>
      </p:pic>
      <p:sp>
        <p:nvSpPr>
          <p:cNvPr id="6" name="Rectangle 5"/>
          <p:cNvSpPr/>
          <p:nvPr/>
        </p:nvSpPr>
        <p:spPr>
          <a:xfrm>
            <a:off x="0" y="3200400"/>
            <a:ext cx="9144000" cy="923330"/>
          </a:xfrm>
          <a:prstGeom prst="rect">
            <a:avLst/>
          </a:prstGeom>
        </p:spPr>
        <p:txBody>
          <a:bodyPr wrap="square">
            <a:spAutoFit/>
          </a:bodyPr>
          <a:lstStyle/>
          <a:p>
            <a:pPr algn="just"/>
            <a:r>
              <a:rPr lang="en-US" dirty="0" smtClean="0"/>
              <a:t>The choice of the delay, </a:t>
            </a:r>
            <a:r>
              <a:rPr lang="el-GR" dirty="0" smtClean="0"/>
              <a:t>Δ</a:t>
            </a:r>
            <a:r>
              <a:rPr lang="en-US" dirty="0" smtClean="0"/>
              <a:t>T, in Fig. 9.8(a)of previous slide becomes a critical issue at high speeds.</a:t>
            </a:r>
          </a:p>
          <a:p>
            <a:pPr algn="just"/>
            <a:r>
              <a:rPr lang="en-US" dirty="0" smtClean="0"/>
              <a:t>First, suppose </a:t>
            </a:r>
            <a:r>
              <a:rPr lang="el-GR" dirty="0" smtClean="0"/>
              <a:t>Δ</a:t>
            </a:r>
            <a:r>
              <a:rPr lang="en-US" dirty="0" smtClean="0"/>
              <a:t>T is not sufficiently large. Then, as illustrated in Fig. 9.9(a) above, the finite time constants in the circuit prohibit the XOR output from reaching a full level</a:t>
            </a:r>
            <a:endParaRPr lang="en-US" dirty="0"/>
          </a:p>
        </p:txBody>
      </p:sp>
      <p:sp>
        <p:nvSpPr>
          <p:cNvPr id="7" name="Rectangle 6"/>
          <p:cNvSpPr/>
          <p:nvPr/>
        </p:nvSpPr>
        <p:spPr>
          <a:xfrm>
            <a:off x="0" y="4038600"/>
            <a:ext cx="9144000" cy="2308324"/>
          </a:xfrm>
          <a:prstGeom prst="rect">
            <a:avLst/>
          </a:prstGeom>
        </p:spPr>
        <p:txBody>
          <a:bodyPr wrap="square">
            <a:spAutoFit/>
          </a:bodyPr>
          <a:lstStyle/>
          <a:p>
            <a:pPr algn="just"/>
            <a:r>
              <a:rPr lang="en-US" dirty="0" smtClean="0"/>
              <a:t>For example, if</a:t>
            </a:r>
            <a:r>
              <a:rPr lang="el-GR" dirty="0" smtClean="0"/>
              <a:t> Δ</a:t>
            </a:r>
            <a:r>
              <a:rPr lang="en-US" dirty="0" smtClean="0"/>
              <a:t>T = 10 </a:t>
            </a:r>
            <a:r>
              <a:rPr lang="en-US" dirty="0" err="1" smtClean="0"/>
              <a:t>ps</a:t>
            </a:r>
            <a:r>
              <a:rPr lang="en-US" dirty="0" smtClean="0"/>
              <a:t> and the time constants in the XOR are on the order of 50 </a:t>
            </a:r>
            <a:r>
              <a:rPr lang="en-US" dirty="0" err="1" smtClean="0"/>
              <a:t>ps</a:t>
            </a:r>
            <a:r>
              <a:rPr lang="en-US" dirty="0" smtClean="0"/>
              <a:t>, then the output pulses suffer from a small amplitude, providing little energy at a frequency equal to the bit rate. </a:t>
            </a:r>
            <a:endParaRPr lang="el-GR" dirty="0" smtClean="0"/>
          </a:p>
          <a:p>
            <a:pPr algn="just"/>
            <a:r>
              <a:rPr lang="en-US" dirty="0" smtClean="0"/>
              <a:t>Next, suppose </a:t>
            </a:r>
            <a:r>
              <a:rPr lang="el-GR" dirty="0" smtClean="0"/>
              <a:t>Δ</a:t>
            </a:r>
            <a:r>
              <a:rPr lang="en-US" dirty="0" smtClean="0"/>
              <a:t>T is excessively large, i.e., it is approximately equal to the bit period.</a:t>
            </a:r>
          </a:p>
          <a:p>
            <a:pPr algn="just"/>
            <a:r>
              <a:rPr lang="en-US" dirty="0" smtClean="0"/>
              <a:t>In that case, as shown in Fig. 9.9(b) above, the time overlap between each data pulse and its</a:t>
            </a:r>
            <a:r>
              <a:rPr lang="el-GR" dirty="0" smtClean="0"/>
              <a:t> </a:t>
            </a:r>
            <a:r>
              <a:rPr lang="en-US" dirty="0" smtClean="0"/>
              <a:t>delayed version is small, prohibiting edge detection. Thus, if the data rate is near the speed limit of the technology, no value of </a:t>
            </a:r>
            <a:r>
              <a:rPr lang="el-GR" dirty="0" smtClean="0"/>
              <a:t>Δ</a:t>
            </a:r>
            <a:r>
              <a:rPr lang="en-US" dirty="0" smtClean="0"/>
              <a:t>T may produce adequate pulse height at the output.</a:t>
            </a:r>
          </a:p>
          <a:p>
            <a:endParaRPr lang="en-US" dirty="0"/>
          </a:p>
        </p:txBody>
      </p:sp>
      <p:sp>
        <p:nvSpPr>
          <p:cNvPr id="8" name="Rectangle 7"/>
          <p:cNvSpPr/>
          <p:nvPr/>
        </p:nvSpPr>
        <p:spPr>
          <a:xfrm>
            <a:off x="0" y="5943600"/>
            <a:ext cx="8915400" cy="923330"/>
          </a:xfrm>
          <a:prstGeom prst="rect">
            <a:avLst/>
          </a:prstGeom>
        </p:spPr>
        <p:txBody>
          <a:bodyPr wrap="square">
            <a:spAutoFit/>
          </a:bodyPr>
          <a:lstStyle/>
          <a:p>
            <a:pPr algn="just"/>
            <a:r>
              <a:rPr lang="en-US" dirty="0" smtClean="0"/>
              <a:t>It is nevertheless </a:t>
            </a:r>
            <a:r>
              <a:rPr lang="en-US" dirty="0" err="1" smtClean="0"/>
              <a:t>important</a:t>
            </a:r>
            <a:r>
              <a:rPr lang="en-US" dirty="0" smtClean="0"/>
              <a:t> to note that clock extraction from random data requires edge detection because</a:t>
            </a:r>
            <a:r>
              <a:rPr lang="el-GR" dirty="0" smtClean="0"/>
              <a:t> </a:t>
            </a:r>
            <a:r>
              <a:rPr lang="en-US" dirty="0" smtClean="0"/>
              <a:t>oscillators can be locked to only impulsive frequency content (i.e., a spectral “line”).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848600" cy="685800"/>
          </a:xfrm>
        </p:spPr>
        <p:txBody>
          <a:bodyPr>
            <a:normAutofit fontScale="90000"/>
          </a:bodyPr>
          <a:lstStyle/>
          <a:p>
            <a:r>
              <a:rPr lang="en-US" dirty="0" smtClean="0"/>
              <a:t>CDR- Phase Detectors (first Attempt)</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1600200" y="609600"/>
            <a:ext cx="6110006" cy="3127833"/>
          </a:xfrm>
          <a:prstGeom prst="rect">
            <a:avLst/>
          </a:prstGeom>
          <a:noFill/>
          <a:ln w="9525">
            <a:noFill/>
            <a:miter lim="800000"/>
            <a:headEnd/>
            <a:tailEnd/>
          </a:ln>
        </p:spPr>
      </p:pic>
      <p:sp>
        <p:nvSpPr>
          <p:cNvPr id="5" name="Rectangle 4"/>
          <p:cNvSpPr/>
          <p:nvPr/>
        </p:nvSpPr>
        <p:spPr>
          <a:xfrm>
            <a:off x="0" y="3733800"/>
            <a:ext cx="9144000" cy="3416320"/>
          </a:xfrm>
          <a:prstGeom prst="rect">
            <a:avLst/>
          </a:prstGeom>
        </p:spPr>
        <p:txBody>
          <a:bodyPr wrap="square">
            <a:spAutoFit/>
          </a:bodyPr>
          <a:lstStyle/>
          <a:p>
            <a:r>
              <a:rPr lang="en-US" b="1" dirty="0" smtClean="0"/>
              <a:t>Phase Detection </a:t>
            </a:r>
            <a:r>
              <a:rPr lang="en-US" dirty="0" smtClean="0"/>
              <a:t>Following edge detection, a clock must be generated hat samples the data bits at their peak values. This is accomplished by measuring the phase difference between the data and the clock and driving it toward the desired value.</a:t>
            </a:r>
          </a:p>
          <a:p>
            <a:pPr algn="just"/>
            <a:r>
              <a:rPr lang="en-US" dirty="0" smtClean="0"/>
              <a:t>Since the spectrum of random data exhibits a null at the bit rate, the phase detectors used for periodic signals may completely fail if they sense random data. For example, as shown in Fig. 9.10, above an XOR gate computing the phase difference between CK and Din produces a zero average at the output if the ONEs and ZEROs in Din occur with equal probabilities.</a:t>
            </a:r>
            <a:r>
              <a:rPr lang="el-GR" dirty="0" smtClean="0"/>
              <a:t> </a:t>
            </a:r>
            <a:r>
              <a:rPr lang="en-US" dirty="0" smtClean="0"/>
              <a:t>(The XOR output is assumed to be differential). </a:t>
            </a:r>
            <a:endParaRPr lang="el-GR" dirty="0" smtClean="0"/>
          </a:p>
          <a:p>
            <a:pPr algn="just"/>
            <a:r>
              <a:rPr lang="en-US" dirty="0" smtClean="0"/>
              <a:t>This result can also be reached from an analog viewpoint: the XOR gate is represented by an analog multiplier (mixer) and the</a:t>
            </a:r>
            <a:r>
              <a:rPr lang="el-GR" dirty="0" smtClean="0"/>
              <a:t> </a:t>
            </a:r>
            <a:r>
              <a:rPr lang="en-US" dirty="0" smtClean="0"/>
              <a:t>clock is replaced by its first harmonic,</a:t>
            </a:r>
            <a:r>
              <a:rPr lang="el-GR" dirty="0" smtClean="0"/>
              <a:t> </a:t>
            </a:r>
            <a:r>
              <a:rPr lang="en-US" dirty="0" err="1" smtClean="0"/>
              <a:t>xout</a:t>
            </a:r>
            <a:r>
              <a:rPr lang="en-US" dirty="0" smtClean="0"/>
              <a:t>= Din </a:t>
            </a:r>
            <a:r>
              <a:rPr lang="en-US" dirty="0" err="1" smtClean="0"/>
              <a:t>cos</a:t>
            </a:r>
            <a:r>
              <a:rPr lang="el-GR" dirty="0" smtClean="0"/>
              <a:t>ωο</a:t>
            </a:r>
            <a:r>
              <a:rPr lang="en-US" dirty="0" smtClean="0"/>
              <a:t>t, where </a:t>
            </a:r>
            <a:r>
              <a:rPr lang="el-GR" dirty="0" smtClean="0"/>
              <a:t>ωο=2π/</a:t>
            </a:r>
            <a:r>
              <a:rPr lang="en-US" dirty="0" smtClean="0"/>
              <a:t>Tb. Recall that this product displays a zero average.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fontScale="90000"/>
          </a:bodyPr>
          <a:lstStyle/>
          <a:p>
            <a:r>
              <a:rPr lang="en-US" dirty="0" smtClean="0"/>
              <a:t>CDR- Phase Detectors (2</a:t>
            </a:r>
            <a:r>
              <a:rPr lang="en-US" baseline="30000" dirty="0" smtClean="0"/>
              <a:t>nd</a:t>
            </a:r>
            <a:r>
              <a:rPr lang="en-US" dirty="0" smtClean="0"/>
              <a:t> Attempt)</a:t>
            </a:r>
            <a:endParaRPr lang="en-US" dirty="0"/>
          </a:p>
        </p:txBody>
      </p:sp>
      <p:sp>
        <p:nvSpPr>
          <p:cNvPr id="5" name="Rectangle 4"/>
          <p:cNvSpPr/>
          <p:nvPr/>
        </p:nvSpPr>
        <p:spPr>
          <a:xfrm>
            <a:off x="304800" y="4876800"/>
            <a:ext cx="9144000" cy="1754326"/>
          </a:xfrm>
          <a:prstGeom prst="rect">
            <a:avLst/>
          </a:prstGeom>
        </p:spPr>
        <p:txBody>
          <a:bodyPr wrap="square">
            <a:spAutoFit/>
          </a:bodyPr>
          <a:lstStyle/>
          <a:p>
            <a:r>
              <a:rPr lang="en-US" dirty="0" smtClean="0"/>
              <a:t>Let us now consider as a 2</a:t>
            </a:r>
            <a:r>
              <a:rPr lang="en-US" baseline="30000" dirty="0" smtClean="0"/>
              <a:t>nd</a:t>
            </a:r>
            <a:r>
              <a:rPr lang="en-US" dirty="0" smtClean="0"/>
              <a:t> attempt a D </a:t>
            </a:r>
            <a:r>
              <a:rPr lang="en-US" dirty="0" err="1" smtClean="0"/>
              <a:t>flipflop</a:t>
            </a:r>
            <a:r>
              <a:rPr lang="en-US" dirty="0" smtClean="0"/>
              <a:t> (DFF) for the task of phase detection. First, suppose the </a:t>
            </a:r>
            <a:r>
              <a:rPr lang="en-US" dirty="0" err="1" smtClean="0"/>
              <a:t>flipflop</a:t>
            </a:r>
            <a:r>
              <a:rPr lang="en-US" dirty="0" smtClean="0"/>
              <a:t> senses the random data at its D input and the recovered clock at its clock input. As shown in Fig. 9.11 (a), each rising transition of the clock samples the level of the data </a:t>
            </a:r>
            <a:r>
              <a:rPr lang="en-US" dirty="0" err="1" smtClean="0"/>
              <a:t>waveform</a:t>
            </a:r>
            <a:r>
              <a:rPr lang="en-US" dirty="0" smtClean="0"/>
              <a:t>, thereby producing a delayed replica of Din </a:t>
            </a:r>
          </a:p>
          <a:p>
            <a:r>
              <a:rPr lang="en-US" dirty="0" smtClean="0"/>
              <a:t> Unfortunately, if the random sequence contains equal numbers of ONEs and ZEROs, then the average output is still zero.</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2743200" y="990600"/>
            <a:ext cx="3724274" cy="36967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610600" cy="990600"/>
          </a:xfrm>
        </p:spPr>
        <p:txBody>
          <a:bodyPr>
            <a:normAutofit fontScale="90000"/>
          </a:bodyPr>
          <a:lstStyle/>
          <a:p>
            <a:r>
              <a:rPr lang="en-US" sz="3600" dirty="0" smtClean="0"/>
              <a:t>CDR- Phase Detectors </a:t>
            </a:r>
            <a:r>
              <a:rPr lang="en-US" sz="2400" dirty="0" smtClean="0"/>
              <a:t>(DFF phase detector-the right choice)</a:t>
            </a:r>
            <a:endParaRPr lang="en-US" sz="3600" dirty="0"/>
          </a:p>
        </p:txBody>
      </p:sp>
      <p:pic>
        <p:nvPicPr>
          <p:cNvPr id="12290" name="Picture 2"/>
          <p:cNvPicPr>
            <a:picLocks noChangeAspect="1" noChangeArrowheads="1"/>
          </p:cNvPicPr>
          <p:nvPr/>
        </p:nvPicPr>
        <p:blipFill>
          <a:blip r:embed="rId2" cstate="print"/>
          <a:srcRect/>
          <a:stretch>
            <a:fillRect/>
          </a:stretch>
        </p:blipFill>
        <p:spPr bwMode="auto">
          <a:xfrm>
            <a:off x="2133600" y="685800"/>
            <a:ext cx="4333875" cy="3925019"/>
          </a:xfrm>
          <a:prstGeom prst="rect">
            <a:avLst/>
          </a:prstGeom>
          <a:noFill/>
          <a:ln w="9525">
            <a:noFill/>
            <a:miter lim="800000"/>
            <a:headEnd/>
            <a:tailEnd/>
          </a:ln>
        </p:spPr>
      </p:pic>
      <p:sp>
        <p:nvSpPr>
          <p:cNvPr id="5" name="Rectangle 4"/>
          <p:cNvSpPr/>
          <p:nvPr/>
        </p:nvSpPr>
        <p:spPr>
          <a:xfrm>
            <a:off x="152400" y="4549676"/>
            <a:ext cx="8686800" cy="2308324"/>
          </a:xfrm>
          <a:prstGeom prst="rect">
            <a:avLst/>
          </a:prstGeom>
        </p:spPr>
        <p:txBody>
          <a:bodyPr wrap="square">
            <a:spAutoFit/>
          </a:bodyPr>
          <a:lstStyle/>
          <a:p>
            <a:r>
              <a:rPr lang="en-US" dirty="0" smtClean="0"/>
              <a:t>Let’s assume now that the data and clock ports of the </a:t>
            </a:r>
            <a:r>
              <a:rPr lang="en-US" dirty="0"/>
              <a:t> </a:t>
            </a:r>
            <a:r>
              <a:rPr lang="en-US" dirty="0" smtClean="0"/>
              <a:t>D Flip-Flop are swapped so that each rising edge of data samples the clock waveform [Fig. (b) above]. </a:t>
            </a:r>
          </a:p>
          <a:p>
            <a:pPr algn="just"/>
            <a:r>
              <a:rPr lang="en-US" dirty="0" smtClean="0"/>
              <a:t>In this case, if the data lags the clock, the </a:t>
            </a:r>
            <a:r>
              <a:rPr lang="en-US" dirty="0" err="1" smtClean="0"/>
              <a:t>flipflop</a:t>
            </a:r>
            <a:r>
              <a:rPr lang="en-US" dirty="0" smtClean="0"/>
              <a:t> continues to sample the high levels of CK, generating a positive output. Conversely, if the data leads the clock, the </a:t>
            </a:r>
            <a:r>
              <a:rPr lang="en-US" dirty="0" err="1" smtClean="0"/>
              <a:t>flipflop</a:t>
            </a:r>
            <a:r>
              <a:rPr lang="en-US" dirty="0" smtClean="0"/>
              <a:t> produces a negative output. </a:t>
            </a:r>
          </a:p>
          <a:p>
            <a:pPr algn="just"/>
            <a:r>
              <a:rPr lang="en-US" dirty="0" smtClean="0"/>
              <a:t>Thus, the average output signifies the polarity of the phase difference between Din and CK. We call the arrangement of Fig. (b) above a DFF phase detector.</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924800" cy="563562"/>
          </a:xfrm>
        </p:spPr>
        <p:txBody>
          <a:bodyPr>
            <a:normAutofit fontScale="90000"/>
          </a:bodyPr>
          <a:lstStyle/>
          <a:p>
            <a:r>
              <a:rPr lang="en-US" dirty="0" smtClean="0"/>
              <a:t>DFF Phase Detector </a:t>
            </a:r>
            <a:r>
              <a:rPr lang="en-US" sz="3600" dirty="0" smtClean="0"/>
              <a:t>(Characteristic) </a:t>
            </a:r>
            <a:endParaRPr lang="en-US" sz="3600" dirty="0"/>
          </a:p>
        </p:txBody>
      </p:sp>
      <p:pic>
        <p:nvPicPr>
          <p:cNvPr id="13314" name="Picture 2"/>
          <p:cNvPicPr>
            <a:picLocks noChangeAspect="1" noChangeArrowheads="1"/>
          </p:cNvPicPr>
          <p:nvPr/>
        </p:nvPicPr>
        <p:blipFill>
          <a:blip r:embed="rId2" cstate="print"/>
          <a:srcRect/>
          <a:stretch>
            <a:fillRect/>
          </a:stretch>
        </p:blipFill>
        <p:spPr bwMode="auto">
          <a:xfrm>
            <a:off x="762000" y="533400"/>
            <a:ext cx="7296150" cy="2733675"/>
          </a:xfrm>
          <a:prstGeom prst="rect">
            <a:avLst/>
          </a:prstGeom>
          <a:noFill/>
          <a:ln w="9525">
            <a:noFill/>
            <a:miter lim="800000"/>
            <a:headEnd/>
            <a:tailEnd/>
          </a:ln>
        </p:spPr>
      </p:pic>
      <p:sp>
        <p:nvSpPr>
          <p:cNvPr id="5" name="Rectangle 4"/>
          <p:cNvSpPr/>
          <p:nvPr/>
        </p:nvSpPr>
        <p:spPr>
          <a:xfrm>
            <a:off x="76200" y="3657600"/>
            <a:ext cx="8991600" cy="1477328"/>
          </a:xfrm>
          <a:prstGeom prst="rect">
            <a:avLst/>
          </a:prstGeom>
        </p:spPr>
        <p:txBody>
          <a:bodyPr wrap="square">
            <a:spAutoFit/>
          </a:bodyPr>
          <a:lstStyle/>
          <a:p>
            <a:pPr algn="just"/>
            <a:r>
              <a:rPr lang="en-US" b="1" dirty="0" smtClean="0"/>
              <a:t>Input-output characteristic of a DFF PD</a:t>
            </a:r>
            <a:r>
              <a:rPr lang="en-US" dirty="0" smtClean="0"/>
              <a:t>. As shown in the previous slide Figure, the D </a:t>
            </a:r>
            <a:r>
              <a:rPr lang="en-US" dirty="0" err="1" smtClean="0"/>
              <a:t>flipflop</a:t>
            </a:r>
            <a:r>
              <a:rPr lang="en-US" dirty="0" smtClean="0"/>
              <a:t> output assumes only one of two values depending on whether the data lags or leads the clock.  As a result, the characteristic appears as shown in Fig. 9.12 above exhibiting an extremely nonlinear behavior</a:t>
            </a:r>
          </a:p>
          <a:p>
            <a:pPr algn="just"/>
            <a:endParaRPr lang="en-US" dirty="0"/>
          </a:p>
        </p:txBody>
      </p:sp>
      <p:sp>
        <p:nvSpPr>
          <p:cNvPr id="6" name="Rectangle 5"/>
          <p:cNvSpPr/>
          <p:nvPr/>
        </p:nvSpPr>
        <p:spPr>
          <a:xfrm>
            <a:off x="76200" y="4800600"/>
            <a:ext cx="8763000" cy="923330"/>
          </a:xfrm>
          <a:prstGeom prst="rect">
            <a:avLst/>
          </a:prstGeom>
        </p:spPr>
        <p:txBody>
          <a:bodyPr wrap="square">
            <a:spAutoFit/>
          </a:bodyPr>
          <a:lstStyle/>
          <a:p>
            <a:r>
              <a:rPr lang="en-US" dirty="0" smtClean="0"/>
              <a:t>As shown in </a:t>
            </a:r>
            <a:r>
              <a:rPr lang="en-US" dirty="0" err="1" smtClean="0"/>
              <a:t>abobe</a:t>
            </a:r>
            <a:r>
              <a:rPr lang="en-US" dirty="0" smtClean="0"/>
              <a:t> figure, this characteristic provides a very high gain in the vicinity of </a:t>
            </a:r>
            <a:r>
              <a:rPr lang="el-GR" dirty="0" err="1" smtClean="0"/>
              <a:t>Δφ</a:t>
            </a:r>
            <a:r>
              <a:rPr lang="en-US" dirty="0" smtClean="0"/>
              <a:t>= 0 and a zero gain elsewhere. This is an example of a “bang-bang” characteristic, where the output jumps from one extreme to another with a slight change in the input.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382000" cy="838200"/>
          </a:xfrm>
        </p:spPr>
        <p:txBody>
          <a:bodyPr>
            <a:normAutofit fontScale="90000"/>
          </a:bodyPr>
          <a:lstStyle/>
          <a:p>
            <a:r>
              <a:rPr lang="en-US" dirty="0" smtClean="0"/>
              <a:t>DFF Phase Detector </a:t>
            </a:r>
            <a:r>
              <a:rPr lang="en-US" sz="3600" dirty="0" smtClean="0"/>
              <a:t>(use as edge detector) `</a:t>
            </a:r>
            <a:endParaRPr lang="en-US" sz="3600" dirty="0"/>
          </a:p>
        </p:txBody>
      </p:sp>
      <p:pic>
        <p:nvPicPr>
          <p:cNvPr id="14338" name="Picture 2"/>
          <p:cNvPicPr>
            <a:picLocks noChangeAspect="1" noChangeArrowheads="1"/>
          </p:cNvPicPr>
          <p:nvPr/>
        </p:nvPicPr>
        <p:blipFill>
          <a:blip r:embed="rId3" cstate="print"/>
          <a:srcRect/>
          <a:stretch>
            <a:fillRect/>
          </a:stretch>
        </p:blipFill>
        <p:spPr bwMode="auto">
          <a:xfrm>
            <a:off x="381000" y="685800"/>
            <a:ext cx="8540750" cy="2791047"/>
          </a:xfrm>
          <a:prstGeom prst="rect">
            <a:avLst/>
          </a:prstGeom>
          <a:noFill/>
          <a:ln w="9525">
            <a:noFill/>
            <a:miter lim="800000"/>
            <a:headEnd/>
            <a:tailEnd/>
          </a:ln>
        </p:spPr>
      </p:pic>
      <p:sp>
        <p:nvSpPr>
          <p:cNvPr id="6" name="Rectangle 5"/>
          <p:cNvSpPr/>
          <p:nvPr/>
        </p:nvSpPr>
        <p:spPr>
          <a:xfrm>
            <a:off x="0" y="3581400"/>
            <a:ext cx="9144000" cy="338554"/>
          </a:xfrm>
          <a:prstGeom prst="rect">
            <a:avLst/>
          </a:prstGeom>
        </p:spPr>
        <p:txBody>
          <a:bodyPr wrap="square">
            <a:spAutoFit/>
          </a:bodyPr>
          <a:lstStyle/>
          <a:p>
            <a:r>
              <a:rPr lang="en-US" sz="1600" i="1" dirty="0" smtClean="0"/>
              <a:t>Figure 9.13 (a) Equivalence of DFF operation to impulse sampling, (b) analog implementation of the concept.</a:t>
            </a:r>
            <a:endParaRPr lang="en-US" sz="1600" i="1" dirty="0"/>
          </a:p>
        </p:txBody>
      </p:sp>
      <p:sp>
        <p:nvSpPr>
          <p:cNvPr id="7" name="Rectangle 6"/>
          <p:cNvSpPr/>
          <p:nvPr/>
        </p:nvSpPr>
        <p:spPr>
          <a:xfrm>
            <a:off x="0" y="4114800"/>
            <a:ext cx="8991600" cy="2862322"/>
          </a:xfrm>
          <a:prstGeom prst="rect">
            <a:avLst/>
          </a:prstGeom>
        </p:spPr>
        <p:txBody>
          <a:bodyPr wrap="square">
            <a:spAutoFit/>
          </a:bodyPr>
          <a:lstStyle/>
          <a:p>
            <a:r>
              <a:rPr lang="en-US" dirty="0" smtClean="0"/>
              <a:t>Another important property of the DFF PD relates to edge detection. Consider the </a:t>
            </a:r>
            <a:r>
              <a:rPr lang="en-US" dirty="0" err="1" smtClean="0"/>
              <a:t>waveforms</a:t>
            </a:r>
            <a:r>
              <a:rPr lang="en-US" dirty="0" smtClean="0"/>
              <a:t> shown in Fig. 9.13(a), where each rising transition of data samples the clock. The operation is equivalent to multiplying the clock waveform by impulses that occur at each positive edge of data, a behavior similar to that of an edge detector using a half-wave </a:t>
            </a:r>
            <a:r>
              <a:rPr lang="en-US" dirty="0" smtClean="0"/>
              <a:t>rectifier </a:t>
            </a:r>
            <a:r>
              <a:rPr lang="en-US" dirty="0" smtClean="0"/>
              <a:t>[Fig. 9.5(b)]. </a:t>
            </a:r>
            <a:endParaRPr lang="en-US" dirty="0" smtClean="0"/>
          </a:p>
          <a:p>
            <a:r>
              <a:rPr lang="en-US" dirty="0" smtClean="0"/>
              <a:t>It should be noted though that in this case the FF should not work as edge-triggered but as a latch.</a:t>
            </a:r>
            <a:endParaRPr lang="en-US" dirty="0" smtClean="0"/>
          </a:p>
          <a:p>
            <a:r>
              <a:rPr lang="en-US" dirty="0" smtClean="0"/>
              <a:t>Modeled </a:t>
            </a:r>
            <a:r>
              <a:rPr lang="en-US" dirty="0" smtClean="0"/>
              <a:t>as shown in Fig. 9.13(b), a DFF PD therefore differentiates and  half-wave rectifies the data and multiplies the result by the clock. If the data and the clock  exhibit unequal rates, then the output contains a “beat” equal to the difference between the two. The beat component is in fact necessary for phase locking.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fontScale="90000"/>
          </a:bodyPr>
          <a:lstStyle/>
          <a:p>
            <a:r>
              <a:rPr lang="en-US" dirty="0" smtClean="0"/>
              <a:t>DFF Phase Detector </a:t>
            </a:r>
            <a:r>
              <a:rPr lang="en-US" sz="3600" dirty="0" smtClean="0"/>
              <a:t>(use as edge detector) `</a:t>
            </a:r>
            <a:endParaRPr lang="en-US" sz="3600" dirty="0"/>
          </a:p>
        </p:txBody>
      </p:sp>
      <p:pic>
        <p:nvPicPr>
          <p:cNvPr id="15363" name="Picture 3"/>
          <p:cNvPicPr>
            <a:picLocks noChangeAspect="1" noChangeArrowheads="1"/>
          </p:cNvPicPr>
          <p:nvPr/>
        </p:nvPicPr>
        <p:blipFill>
          <a:blip r:embed="rId2" cstate="print"/>
          <a:srcRect/>
          <a:stretch>
            <a:fillRect/>
          </a:stretch>
        </p:blipFill>
        <p:spPr bwMode="auto">
          <a:xfrm>
            <a:off x="762000" y="838200"/>
            <a:ext cx="6934200" cy="3305175"/>
          </a:xfrm>
          <a:prstGeom prst="rect">
            <a:avLst/>
          </a:prstGeom>
          <a:noFill/>
          <a:ln w="9525">
            <a:noFill/>
            <a:miter lim="800000"/>
            <a:headEnd/>
            <a:tailEnd/>
          </a:ln>
        </p:spPr>
      </p:pic>
      <p:sp>
        <p:nvSpPr>
          <p:cNvPr id="7" name="Rectangle 6"/>
          <p:cNvSpPr/>
          <p:nvPr/>
        </p:nvSpPr>
        <p:spPr>
          <a:xfrm>
            <a:off x="228600" y="4419600"/>
            <a:ext cx="8763000" cy="1200329"/>
          </a:xfrm>
          <a:prstGeom prst="rect">
            <a:avLst/>
          </a:prstGeom>
        </p:spPr>
        <p:txBody>
          <a:bodyPr wrap="square">
            <a:spAutoFit/>
          </a:bodyPr>
          <a:lstStyle/>
          <a:p>
            <a:r>
              <a:rPr lang="en-US" dirty="0"/>
              <a:t>A</a:t>
            </a:r>
            <a:r>
              <a:rPr lang="en-US" dirty="0" smtClean="0"/>
              <a:t> D flip-flop can perform differentiation and full wave rectification. This is possible if the circuit samples the clock on both rising and falling  edges of data. </a:t>
            </a:r>
          </a:p>
          <a:p>
            <a:r>
              <a:rPr lang="en-US" dirty="0" smtClean="0"/>
              <a:t>Depicted in Fig. 9.14 is a double-edge-triggered (DET) flip-flop </a:t>
            </a:r>
            <a:r>
              <a:rPr lang="en-US" b="1" dirty="0" smtClean="0"/>
              <a:t>consisting of two latches </a:t>
            </a:r>
            <a:r>
              <a:rPr lang="en-US" dirty="0" smtClean="0"/>
              <a:t>that operate on opposite phases of Din and a MUX that selects each latched output.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Why CDR Is Needed</a:t>
            </a:r>
            <a:br>
              <a:rPr lang="en-US" sz="3200" b="1" dirty="0" smtClean="0"/>
            </a:br>
            <a:endParaRPr lang="en-US" sz="3200" dirty="0"/>
          </a:p>
        </p:txBody>
      </p:sp>
      <p:sp>
        <p:nvSpPr>
          <p:cNvPr id="3" name="Content Placeholder 2"/>
          <p:cNvSpPr>
            <a:spLocks noGrp="1"/>
          </p:cNvSpPr>
          <p:nvPr>
            <p:ph idx="1"/>
          </p:nvPr>
        </p:nvSpPr>
        <p:spPr>
          <a:xfrm>
            <a:off x="685800" y="1066800"/>
            <a:ext cx="8229600" cy="4525963"/>
          </a:xfrm>
        </p:spPr>
        <p:txBody>
          <a:bodyPr>
            <a:normAutofit fontScale="70000" lnSpcReduction="20000"/>
          </a:bodyPr>
          <a:lstStyle/>
          <a:p>
            <a:endParaRPr lang="en-US" b="1" dirty="0" smtClean="0"/>
          </a:p>
          <a:p>
            <a:r>
              <a:rPr lang="en-US" dirty="0" smtClean="0"/>
              <a:t>Clock and Data Recovery (CDR) is a fundamental function in high-speed digital communication systems, used to </a:t>
            </a:r>
            <a:r>
              <a:rPr lang="en-US" b="1" dirty="0" smtClean="0"/>
              <a:t>extract a timing reference (clock)</a:t>
            </a:r>
            <a:r>
              <a:rPr lang="en-US" dirty="0" smtClean="0"/>
              <a:t> from a received serial data stream and </a:t>
            </a:r>
            <a:r>
              <a:rPr lang="en-US" b="1" dirty="0" smtClean="0"/>
              <a:t>correctly sample the data</a:t>
            </a:r>
            <a:r>
              <a:rPr lang="en-US" dirty="0" smtClean="0"/>
              <a:t> without requiring a separate transmitted clock signal.</a:t>
            </a:r>
          </a:p>
          <a:p>
            <a:pPr algn="just"/>
            <a:r>
              <a:rPr lang="en-US" dirty="0" smtClean="0"/>
              <a:t>Modern communication links typically use embedded-clock signaling (e.g., NRZ, PAM4), where clock information must be recovered from data transitions. This reduces pin count, improves noise immunity, and simplifies routing—but requires highly sophisticated CDR circuits to reconstruct the sampling clock.</a:t>
            </a:r>
          </a:p>
          <a:p>
            <a:r>
              <a:rPr lang="en-US" b="1" dirty="0" smtClean="0"/>
              <a:t>No Clock is Transmitted</a:t>
            </a:r>
          </a:p>
          <a:p>
            <a:r>
              <a:rPr lang="en-US" dirty="0" smtClean="0"/>
              <a:t>In serial I/O and optical links, the transmitter does not send a clock along with data. Instead, the receiver must derive the clock from data transitions.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82562"/>
            <a:ext cx="7696200" cy="639762"/>
          </a:xfrm>
        </p:spPr>
        <p:txBody>
          <a:bodyPr>
            <a:normAutofit/>
          </a:bodyPr>
          <a:lstStyle/>
          <a:p>
            <a:r>
              <a:rPr lang="en-US" sz="2400" dirty="0" smtClean="0"/>
              <a:t>Simple CDR circuit using DFF phase detector</a:t>
            </a:r>
            <a:endParaRPr lang="en-US" sz="2400" dirty="0"/>
          </a:p>
        </p:txBody>
      </p:sp>
      <p:pic>
        <p:nvPicPr>
          <p:cNvPr id="17410" name="Picture 2"/>
          <p:cNvPicPr>
            <a:picLocks noChangeAspect="1" noChangeArrowheads="1"/>
          </p:cNvPicPr>
          <p:nvPr/>
        </p:nvPicPr>
        <p:blipFill>
          <a:blip r:embed="rId2" cstate="print"/>
          <a:srcRect/>
          <a:stretch>
            <a:fillRect/>
          </a:stretch>
        </p:blipFill>
        <p:spPr bwMode="auto">
          <a:xfrm>
            <a:off x="1295400" y="304800"/>
            <a:ext cx="6037263" cy="2065219"/>
          </a:xfrm>
          <a:prstGeom prst="rect">
            <a:avLst/>
          </a:prstGeom>
          <a:noFill/>
          <a:ln w="9525">
            <a:noFill/>
            <a:miter lim="800000"/>
            <a:headEnd/>
            <a:tailEnd/>
          </a:ln>
        </p:spPr>
      </p:pic>
      <p:sp>
        <p:nvSpPr>
          <p:cNvPr id="6" name="Rectangle 5"/>
          <p:cNvSpPr/>
          <p:nvPr/>
        </p:nvSpPr>
        <p:spPr>
          <a:xfrm>
            <a:off x="304800" y="2209800"/>
            <a:ext cx="8991600" cy="338554"/>
          </a:xfrm>
          <a:prstGeom prst="rect">
            <a:avLst/>
          </a:prstGeom>
        </p:spPr>
        <p:txBody>
          <a:bodyPr wrap="square">
            <a:spAutoFit/>
          </a:bodyPr>
          <a:lstStyle/>
          <a:p>
            <a:r>
              <a:rPr lang="en-US" sz="1600" i="1" dirty="0" smtClean="0"/>
              <a:t>Figure 9.16 (a) Actual bang-bang characteristic, 		(b) realistic clock waveform</a:t>
            </a:r>
            <a:endParaRPr lang="en-US" sz="1600" i="1" dirty="0"/>
          </a:p>
        </p:txBody>
      </p:sp>
      <p:sp>
        <p:nvSpPr>
          <p:cNvPr id="5" name="Rectangle 4"/>
          <p:cNvSpPr/>
          <p:nvPr/>
        </p:nvSpPr>
        <p:spPr>
          <a:xfrm>
            <a:off x="76200" y="2438400"/>
            <a:ext cx="9067800" cy="6955750"/>
          </a:xfrm>
          <a:prstGeom prst="rect">
            <a:avLst/>
          </a:prstGeom>
        </p:spPr>
        <p:txBody>
          <a:bodyPr wrap="square">
            <a:spAutoFit/>
          </a:bodyPr>
          <a:lstStyle/>
          <a:p>
            <a:r>
              <a:rPr lang="en-US" sz="1600" b="1" dirty="0" smtClean="0"/>
              <a:t>Focusing in DFF Characteristic: </a:t>
            </a:r>
            <a:r>
              <a:rPr lang="en-US" sz="1600" dirty="0" smtClean="0"/>
              <a:t>We now consider a more realistic bang-bang characteristic, where the gain in the vicinity of A0 = 0 is finite Fig. 9.16(a) above. In a DFF PD, the finite slope arises from </a:t>
            </a:r>
            <a:r>
              <a:rPr lang="en-US" sz="1600" dirty="0" err="1" smtClean="0"/>
              <a:t>metastability</a:t>
            </a:r>
            <a:r>
              <a:rPr lang="en-US" sz="1600" dirty="0" smtClean="0"/>
              <a:t>: If the clock waveform is sampled near its zero crossings, the output may not reach the full logical level in one bit period. In other words, as the phase difference between the clock and  the data approaches zero, the PD output developed in one bit period also decreases. More specifically, we assume both the master and the slave latches in the </a:t>
            </a:r>
            <a:r>
              <a:rPr lang="en-US" sz="1600" dirty="0" err="1" smtClean="0"/>
              <a:t>flipflop</a:t>
            </a:r>
            <a:r>
              <a:rPr lang="en-US" sz="1600" dirty="0" smtClean="0"/>
              <a:t> are </a:t>
            </a:r>
            <a:r>
              <a:rPr lang="en-US" sz="1600" dirty="0" err="1" smtClean="0"/>
              <a:t>metastable</a:t>
            </a:r>
            <a:r>
              <a:rPr lang="en-US" sz="1600" dirty="0" smtClean="0"/>
              <a:t> and write the output after one bit period as</a:t>
            </a:r>
          </a:p>
          <a:p>
            <a:r>
              <a:rPr lang="en-US" sz="1600" dirty="0" err="1" smtClean="0"/>
              <a:t>Vout</a:t>
            </a:r>
            <a:r>
              <a:rPr lang="en-US" sz="1600" dirty="0" smtClean="0"/>
              <a:t>= Vo exp Tb/</a:t>
            </a:r>
            <a:r>
              <a:rPr lang="en-US" sz="1600" dirty="0" err="1" smtClean="0"/>
              <a:t>tr</a:t>
            </a:r>
            <a:r>
              <a:rPr lang="el-GR" sz="1600" dirty="0" smtClean="0"/>
              <a:t>	</a:t>
            </a:r>
            <a:r>
              <a:rPr lang="en-US" sz="1600" dirty="0" smtClean="0"/>
              <a:t>(9.5)</a:t>
            </a:r>
            <a:r>
              <a:rPr lang="el-GR" sz="1600" dirty="0" smtClean="0"/>
              <a:t>, </a:t>
            </a:r>
            <a:r>
              <a:rPr lang="en-US" sz="1600" dirty="0" smtClean="0"/>
              <a:t>where Vo denotes the initial voltage and </a:t>
            </a:r>
            <a:r>
              <a:rPr lang="en-US" sz="1600" dirty="0" err="1" smtClean="0"/>
              <a:t>tr</a:t>
            </a:r>
            <a:r>
              <a:rPr lang="en-US" sz="1600" dirty="0" smtClean="0"/>
              <a:t> the regeneration time constant. Approximating the clock by a sinusoid, </a:t>
            </a:r>
            <a:r>
              <a:rPr lang="en-US" sz="1600" dirty="0" err="1" smtClean="0"/>
              <a:t>Vck</a:t>
            </a:r>
            <a:r>
              <a:rPr lang="en-US" sz="1600" dirty="0" smtClean="0"/>
              <a:t> = </a:t>
            </a:r>
            <a:r>
              <a:rPr lang="en-US" sz="1600" dirty="0" err="1" smtClean="0"/>
              <a:t>Vp</a:t>
            </a:r>
            <a:r>
              <a:rPr lang="en-US" sz="1600" dirty="0" smtClean="0"/>
              <a:t> sin</a:t>
            </a:r>
            <a:r>
              <a:rPr lang="el-GR" sz="1600" dirty="0" smtClean="0"/>
              <a:t>ω</a:t>
            </a:r>
            <a:r>
              <a:rPr lang="en-US" sz="1600" dirty="0" smtClean="0"/>
              <a:t>t, we note that a small phase difference of </a:t>
            </a:r>
            <a:r>
              <a:rPr lang="el-GR" sz="1600" dirty="0" err="1" smtClean="0"/>
              <a:t>Δφ</a:t>
            </a:r>
            <a:r>
              <a:rPr lang="el-GR" sz="1600" dirty="0" smtClean="0"/>
              <a:t> </a:t>
            </a:r>
            <a:r>
              <a:rPr lang="en-US" sz="1600" dirty="0" smtClean="0"/>
              <a:t>translates to a voltage </a:t>
            </a:r>
            <a:r>
              <a:rPr lang="en-US" sz="1600" dirty="0" err="1" smtClean="0"/>
              <a:t>Vck</a:t>
            </a:r>
            <a:r>
              <a:rPr lang="en-US" sz="1600" dirty="0" smtClean="0"/>
              <a:t>(</a:t>
            </a:r>
            <a:r>
              <a:rPr lang="el-GR" sz="1600" dirty="0" err="1" smtClean="0"/>
              <a:t>Δφ</a:t>
            </a:r>
            <a:r>
              <a:rPr lang="en-US" sz="1600" dirty="0" smtClean="0"/>
              <a:t>) ≈ </a:t>
            </a:r>
            <a:r>
              <a:rPr lang="en-US" sz="1600" dirty="0" err="1" smtClean="0"/>
              <a:t>Vp</a:t>
            </a:r>
            <a:r>
              <a:rPr lang="el-GR" sz="1600" dirty="0" smtClean="0"/>
              <a:t> </a:t>
            </a:r>
            <a:r>
              <a:rPr lang="el-GR" sz="1600" dirty="0" err="1" smtClean="0"/>
              <a:t>Δφ</a:t>
            </a:r>
            <a:r>
              <a:rPr lang="en-US" sz="1600" dirty="0" smtClean="0"/>
              <a:t>, see Fig. 9.16(b) above. Substituting this value for Vo in previous </a:t>
            </a:r>
            <a:r>
              <a:rPr lang="el-GR" sz="1600" dirty="0" smtClean="0"/>
              <a:t> </a:t>
            </a:r>
            <a:r>
              <a:rPr lang="en-US" sz="1600" dirty="0" smtClean="0"/>
              <a:t>Equation. (9.5) yields:  </a:t>
            </a:r>
            <a:r>
              <a:rPr lang="en-US" sz="1600" dirty="0" err="1" smtClean="0"/>
              <a:t>Vout</a:t>
            </a:r>
            <a:r>
              <a:rPr lang="en-US" sz="1600" dirty="0" smtClean="0"/>
              <a:t>= </a:t>
            </a:r>
            <a:r>
              <a:rPr lang="en-US" sz="1600" dirty="0" err="1" smtClean="0"/>
              <a:t>Vp</a:t>
            </a:r>
            <a:r>
              <a:rPr lang="el-GR" sz="1600" dirty="0" smtClean="0"/>
              <a:t> </a:t>
            </a:r>
            <a:r>
              <a:rPr lang="el-GR" sz="1600" dirty="0" err="1" smtClean="0"/>
              <a:t>Δφ</a:t>
            </a:r>
            <a:r>
              <a:rPr lang="en-US" sz="1600" dirty="0" smtClean="0"/>
              <a:t> exp Tb/</a:t>
            </a:r>
            <a:r>
              <a:rPr lang="en-US" sz="1600" dirty="0" err="1" smtClean="0"/>
              <a:t>tr</a:t>
            </a:r>
            <a:r>
              <a:rPr lang="el-GR" sz="1600" dirty="0" smtClean="0"/>
              <a:t> =&gt; </a:t>
            </a:r>
            <a:r>
              <a:rPr lang="en-US" sz="1600" dirty="0" err="1" smtClean="0"/>
              <a:t>Vout</a:t>
            </a:r>
            <a:r>
              <a:rPr lang="el-GR" sz="1600" dirty="0" smtClean="0"/>
              <a:t>/</a:t>
            </a:r>
            <a:r>
              <a:rPr lang="el-GR" sz="1600" dirty="0" err="1" smtClean="0"/>
              <a:t>Δφ</a:t>
            </a:r>
            <a:r>
              <a:rPr lang="en-US" sz="1600" dirty="0" smtClean="0"/>
              <a:t>= </a:t>
            </a:r>
            <a:r>
              <a:rPr lang="en-US" sz="1600" dirty="0" err="1" smtClean="0"/>
              <a:t>Vp</a:t>
            </a:r>
            <a:r>
              <a:rPr lang="el-GR" sz="1600" dirty="0" smtClean="0"/>
              <a:t> </a:t>
            </a:r>
            <a:r>
              <a:rPr lang="en-US" sz="1600" dirty="0" smtClean="0"/>
              <a:t>exp Tb/</a:t>
            </a:r>
            <a:r>
              <a:rPr lang="en-US" sz="1600" dirty="0" err="1" smtClean="0"/>
              <a:t>tr</a:t>
            </a:r>
            <a:r>
              <a:rPr lang="el-GR" sz="1600" dirty="0" smtClean="0"/>
              <a:t> ,</a:t>
            </a:r>
            <a:endParaRPr lang="en-US" sz="1600" dirty="0" smtClean="0"/>
          </a:p>
          <a:p>
            <a:r>
              <a:rPr lang="en-US" sz="1600" dirty="0" smtClean="0"/>
              <a:t>i.e. the gain of the phase detector after one bit period is finite and constant in the </a:t>
            </a:r>
            <a:r>
              <a:rPr lang="en-US" sz="1600" dirty="0" err="1" smtClean="0"/>
              <a:t>metastable</a:t>
            </a:r>
            <a:r>
              <a:rPr lang="en-US" sz="1600" dirty="0" smtClean="0"/>
              <a:t> region, yielding a linear characteristic. The PD characteristic remains linear for phase differences that are small enough to produce an unsaturated” output. Denoting the saturated output by </a:t>
            </a:r>
            <a:r>
              <a:rPr lang="en-US" sz="1600" dirty="0" err="1" smtClean="0"/>
              <a:t>Vsat</a:t>
            </a:r>
            <a:r>
              <a:rPr lang="en-US" sz="1600" dirty="0" smtClean="0"/>
              <a:t>, we can determine the maximum phase difference for linear</a:t>
            </a:r>
            <a:r>
              <a:rPr lang="el-GR" sz="1600" dirty="0" smtClean="0"/>
              <a:t> </a:t>
            </a:r>
            <a:r>
              <a:rPr lang="en-US" sz="1600" dirty="0" smtClean="0"/>
              <a:t>operation  as  </a:t>
            </a:r>
            <a:r>
              <a:rPr lang="el-GR" sz="1600" dirty="0" err="1" smtClean="0"/>
              <a:t>Δφ</a:t>
            </a:r>
            <a:r>
              <a:rPr lang="en-US" sz="1600" dirty="0" smtClean="0"/>
              <a:t>max= </a:t>
            </a:r>
            <a:r>
              <a:rPr lang="en-US" sz="1600" dirty="0" err="1" smtClean="0"/>
              <a:t>Vsat</a:t>
            </a:r>
            <a:r>
              <a:rPr lang="en-US" sz="1600" dirty="0" smtClean="0"/>
              <a:t>/</a:t>
            </a:r>
            <a:r>
              <a:rPr lang="en-US" sz="1600" dirty="0" err="1" smtClean="0"/>
              <a:t>Vp</a:t>
            </a:r>
            <a:r>
              <a:rPr lang="el-GR" sz="1600" dirty="0" smtClean="0"/>
              <a:t> </a:t>
            </a:r>
            <a:r>
              <a:rPr lang="en-US" sz="1600" dirty="0" smtClean="0"/>
              <a:t>exp -Tb/tr. In a typical design, </a:t>
            </a:r>
            <a:r>
              <a:rPr lang="en-US" sz="1600" dirty="0" err="1" smtClean="0"/>
              <a:t>Vsat</a:t>
            </a:r>
            <a:r>
              <a:rPr lang="en-US" sz="1600" dirty="0" smtClean="0"/>
              <a:t> ≈ 0.5Vp ,Tb ≈ 4tr, giving </a:t>
            </a:r>
            <a:r>
              <a:rPr lang="el-GR" sz="1600" dirty="0" err="1" smtClean="0"/>
              <a:t>Δφ</a:t>
            </a:r>
            <a:r>
              <a:rPr lang="en-US" sz="1600" dirty="0" smtClean="0"/>
              <a:t>max ≈ 0.0092 </a:t>
            </a:r>
            <a:r>
              <a:rPr lang="en-US" sz="1600" dirty="0" err="1" smtClean="0"/>
              <a:t>rad</a:t>
            </a:r>
            <a:r>
              <a:rPr lang="en-US" sz="1600" dirty="0" smtClean="0"/>
              <a:t> ≈0.525°  </a:t>
            </a:r>
          </a:p>
          <a:p>
            <a:pPr algn="just"/>
            <a:r>
              <a:rPr lang="en-US" sz="1600" dirty="0" smtClean="0"/>
              <a:t>At the overall it could be mentioned that the clock zero crossings lock to the data edges, fluctuating in the </a:t>
            </a:r>
            <a:r>
              <a:rPr lang="en-US" sz="1600" dirty="0" err="1" smtClean="0"/>
              <a:t>metastability</a:t>
            </a:r>
            <a:r>
              <a:rPr lang="en-US" sz="1600" dirty="0" smtClean="0"/>
              <a:t> region most of the time. If the rising edge of the clock is locked  to data, then its falling edge appears in the center of the data eye and can be used to strobe the decision circuit.</a:t>
            </a:r>
          </a:p>
          <a:p>
            <a:endParaRPr lang="en-US" sz="1600" dirty="0" smtClean="0"/>
          </a:p>
          <a:p>
            <a:endParaRPr lang="el-GR" dirty="0" smtClean="0"/>
          </a:p>
          <a:p>
            <a:r>
              <a:rPr lang="el-GR" dirty="0" smtClean="0"/>
              <a:t> </a:t>
            </a:r>
            <a:endParaRPr lang="en-US" dirty="0" smtClean="0"/>
          </a:p>
          <a:p>
            <a:endParaRPr lang="el-GR" dirty="0" smtClean="0"/>
          </a:p>
          <a:p>
            <a:endParaRPr lang="el-GR" dirty="0" smtClean="0"/>
          </a:p>
          <a:p>
            <a:endParaRPr lang="el-GR" dirty="0" smtClean="0"/>
          </a:p>
          <a:p>
            <a:endParaRPr lang="el-GR"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2"/>
          <p:cNvSpPr>
            <a:spLocks noGrp="1"/>
          </p:cNvSpPr>
          <p:nvPr>
            <p:ph type="dt" sz="quarter" idx="10"/>
          </p:nvPr>
        </p:nvSpPr>
        <p:spPr>
          <a:noFill/>
        </p:spPr>
        <p:txBody>
          <a:bodyPr/>
          <a:lstStyle/>
          <a:p>
            <a:r>
              <a:rPr lang="en-US" smtClean="0">
                <a:latin typeface="Arial" pitchFamily="34" charset="0"/>
                <a:ea typeface="MS PGothic" pitchFamily="34" charset="-128"/>
              </a:rPr>
              <a:t>EECS 270C / Winter 2013</a:t>
            </a:r>
          </a:p>
        </p:txBody>
      </p:sp>
      <p:sp>
        <p:nvSpPr>
          <p:cNvPr id="68611" name="Footer Placeholder 3"/>
          <p:cNvSpPr>
            <a:spLocks noGrp="1"/>
          </p:cNvSpPr>
          <p:nvPr>
            <p:ph type="ftr" sz="quarter" idx="11"/>
          </p:nvPr>
        </p:nvSpPr>
        <p:spPr>
          <a:noFill/>
        </p:spPr>
        <p:txBody>
          <a:bodyPr/>
          <a:lstStyle/>
          <a:p>
            <a:r>
              <a:rPr lang="en-US" sz="1000" smtClean="0">
                <a:latin typeface="Arial" pitchFamily="34" charset="0"/>
                <a:ea typeface="MS PGothic" pitchFamily="34" charset="-128"/>
              </a:rPr>
              <a:t>Prof. M. Green / Univ. of California, Irvine</a:t>
            </a:r>
          </a:p>
        </p:txBody>
      </p:sp>
      <p:sp>
        <p:nvSpPr>
          <p:cNvPr id="68612" name="Slide Number Placeholder 4"/>
          <p:cNvSpPr>
            <a:spLocks noGrp="1"/>
          </p:cNvSpPr>
          <p:nvPr>
            <p:ph type="sldNum" sz="quarter" idx="12"/>
          </p:nvPr>
        </p:nvSpPr>
        <p:spPr>
          <a:noFill/>
        </p:spPr>
        <p:txBody>
          <a:bodyPr/>
          <a:lstStyle/>
          <a:p>
            <a:fld id="{F6DE33CD-F085-4275-BD7D-CFE9C5E9F8B1}" type="slidenum">
              <a:rPr lang="en-US">
                <a:ea typeface="MS PGothic" pitchFamily="34" charset="-128"/>
              </a:rPr>
              <a:pPr/>
              <a:t>31</a:t>
            </a:fld>
            <a:endParaRPr lang="en-US" sz="1400">
              <a:latin typeface="Times" charset="0"/>
              <a:ea typeface="MS PGothic" pitchFamily="34" charset="-128"/>
            </a:endParaRPr>
          </a:p>
        </p:txBody>
      </p:sp>
      <p:sp>
        <p:nvSpPr>
          <p:cNvPr id="68613" name="Rectangle 2"/>
          <p:cNvSpPr>
            <a:spLocks noGrp="1" noChangeArrowheads="1"/>
          </p:cNvSpPr>
          <p:nvPr>
            <p:ph type="title"/>
          </p:nvPr>
        </p:nvSpPr>
        <p:spPr>
          <a:xfrm>
            <a:off x="685800" y="76200"/>
            <a:ext cx="7772400" cy="838200"/>
          </a:xfrm>
        </p:spPr>
        <p:txBody>
          <a:bodyPr/>
          <a:lstStyle/>
          <a:p>
            <a:pPr eaLnBrk="1" hangingPunct="1"/>
            <a:r>
              <a:rPr lang="en-US" sz="2800" smtClean="0"/>
              <a:t>DFF Setup &amp; Hold Time</a:t>
            </a:r>
            <a:endParaRPr lang="en-US" smtClean="0"/>
          </a:p>
        </p:txBody>
      </p:sp>
      <p:pic>
        <p:nvPicPr>
          <p:cNvPr id="68614" name="Picture 4" descr="dff_setup"/>
          <p:cNvPicPr>
            <a:picLocks noChangeAspect="1" noChangeArrowheads="1"/>
          </p:cNvPicPr>
          <p:nvPr/>
        </p:nvPicPr>
        <p:blipFill>
          <a:blip r:embed="rId3" cstate="print"/>
          <a:srcRect/>
          <a:stretch>
            <a:fillRect/>
          </a:stretch>
        </p:blipFill>
        <p:spPr bwMode="auto">
          <a:xfrm>
            <a:off x="2133600" y="2286000"/>
            <a:ext cx="1822450" cy="2276475"/>
          </a:xfrm>
          <a:prstGeom prst="rect">
            <a:avLst/>
          </a:prstGeom>
          <a:noFill/>
          <a:ln w="9525">
            <a:noFill/>
            <a:miter lim="800000"/>
            <a:headEnd/>
            <a:tailEnd/>
          </a:ln>
        </p:spPr>
      </p:pic>
      <p:pic>
        <p:nvPicPr>
          <p:cNvPr id="68615" name="Picture 5" descr="dff_hold"/>
          <p:cNvPicPr>
            <a:picLocks noChangeAspect="1" noChangeArrowheads="1"/>
          </p:cNvPicPr>
          <p:nvPr/>
        </p:nvPicPr>
        <p:blipFill>
          <a:blip r:embed="rId4" cstate="print"/>
          <a:srcRect/>
          <a:stretch>
            <a:fillRect/>
          </a:stretch>
        </p:blipFill>
        <p:spPr bwMode="auto">
          <a:xfrm>
            <a:off x="4495800" y="2286000"/>
            <a:ext cx="1828800" cy="2286000"/>
          </a:xfrm>
          <a:prstGeom prst="rect">
            <a:avLst/>
          </a:prstGeom>
          <a:noFill/>
          <a:ln w="9525">
            <a:noFill/>
            <a:miter lim="800000"/>
            <a:headEnd/>
            <a:tailEnd/>
          </a:ln>
        </p:spPr>
      </p:pic>
      <p:sp>
        <p:nvSpPr>
          <p:cNvPr id="68616" name="Line 7"/>
          <p:cNvSpPr>
            <a:spLocks noChangeShapeType="1"/>
          </p:cNvSpPr>
          <p:nvPr/>
        </p:nvSpPr>
        <p:spPr bwMode="auto">
          <a:xfrm>
            <a:off x="2590800" y="3124200"/>
            <a:ext cx="457200" cy="0"/>
          </a:xfrm>
          <a:prstGeom prst="line">
            <a:avLst/>
          </a:prstGeom>
          <a:noFill/>
          <a:ln w="9525">
            <a:solidFill>
              <a:schemeClr val="tx1"/>
            </a:solidFill>
            <a:round/>
            <a:headEnd type="arrow" w="med" len="med"/>
            <a:tailEnd type="arrow" w="med" len="med"/>
          </a:ln>
        </p:spPr>
        <p:txBody>
          <a:bodyPr wrap="none" anchor="ctr"/>
          <a:lstStyle/>
          <a:p>
            <a:endParaRPr lang="en-US"/>
          </a:p>
        </p:txBody>
      </p:sp>
      <p:sp>
        <p:nvSpPr>
          <p:cNvPr id="68617" name="Text Box 8"/>
          <p:cNvSpPr txBox="1">
            <a:spLocks noChangeArrowheads="1"/>
          </p:cNvSpPr>
          <p:nvPr/>
        </p:nvSpPr>
        <p:spPr bwMode="auto">
          <a:xfrm>
            <a:off x="2514600" y="2743200"/>
            <a:ext cx="620713" cy="366713"/>
          </a:xfrm>
          <a:prstGeom prst="rect">
            <a:avLst/>
          </a:prstGeom>
          <a:noFill/>
          <a:ln w="9525">
            <a:noFill/>
            <a:miter lim="800000"/>
            <a:headEnd/>
            <a:tailEnd/>
          </a:ln>
        </p:spPr>
        <p:txBody>
          <a:bodyPr wrap="none">
            <a:spAutoFit/>
          </a:bodyPr>
          <a:lstStyle/>
          <a:p>
            <a:r>
              <a:rPr lang="en-US" sz="1800" i="1"/>
              <a:t>t</a:t>
            </a:r>
            <a:r>
              <a:rPr lang="en-US" sz="1800" i="1" baseline="-25000"/>
              <a:t>setup</a:t>
            </a:r>
            <a:endParaRPr lang="en-US" sz="1800"/>
          </a:p>
        </p:txBody>
      </p:sp>
      <p:sp>
        <p:nvSpPr>
          <p:cNvPr id="68618" name="Line 9"/>
          <p:cNvSpPr>
            <a:spLocks noChangeShapeType="1"/>
          </p:cNvSpPr>
          <p:nvPr/>
        </p:nvSpPr>
        <p:spPr bwMode="auto">
          <a:xfrm>
            <a:off x="5407025" y="3124200"/>
            <a:ext cx="457200" cy="0"/>
          </a:xfrm>
          <a:prstGeom prst="line">
            <a:avLst/>
          </a:prstGeom>
          <a:noFill/>
          <a:ln w="9525">
            <a:solidFill>
              <a:schemeClr val="tx1"/>
            </a:solidFill>
            <a:round/>
            <a:headEnd type="arrow" w="med" len="med"/>
            <a:tailEnd type="arrow" w="med" len="med"/>
          </a:ln>
        </p:spPr>
        <p:txBody>
          <a:bodyPr wrap="none" anchor="ctr"/>
          <a:lstStyle/>
          <a:p>
            <a:endParaRPr lang="en-US"/>
          </a:p>
        </p:txBody>
      </p:sp>
      <p:sp>
        <p:nvSpPr>
          <p:cNvPr id="68619" name="Text Box 10"/>
          <p:cNvSpPr txBox="1">
            <a:spLocks noChangeArrowheads="1"/>
          </p:cNvSpPr>
          <p:nvPr/>
        </p:nvSpPr>
        <p:spPr bwMode="auto">
          <a:xfrm>
            <a:off x="5330825" y="2743200"/>
            <a:ext cx="536575" cy="366713"/>
          </a:xfrm>
          <a:prstGeom prst="rect">
            <a:avLst/>
          </a:prstGeom>
          <a:noFill/>
          <a:ln w="9525">
            <a:noFill/>
            <a:miter lim="800000"/>
            <a:headEnd/>
            <a:tailEnd/>
          </a:ln>
        </p:spPr>
        <p:txBody>
          <a:bodyPr wrap="none">
            <a:spAutoFit/>
          </a:bodyPr>
          <a:lstStyle/>
          <a:p>
            <a:r>
              <a:rPr lang="en-US" sz="1800" i="1"/>
              <a:t>t</a:t>
            </a:r>
            <a:r>
              <a:rPr lang="en-US" sz="1800" i="1" baseline="-25000"/>
              <a:t>hold</a:t>
            </a:r>
            <a:endParaRPr lang="en-US" sz="1800"/>
          </a:p>
        </p:txBody>
      </p:sp>
      <p:sp>
        <p:nvSpPr>
          <p:cNvPr id="137227" name="Text Box 11"/>
          <p:cNvSpPr txBox="1">
            <a:spLocks noChangeArrowheads="1"/>
          </p:cNvSpPr>
          <p:nvPr/>
        </p:nvSpPr>
        <p:spPr bwMode="auto">
          <a:xfrm>
            <a:off x="381000" y="5280025"/>
            <a:ext cx="7548563" cy="336550"/>
          </a:xfrm>
          <a:prstGeom prst="rect">
            <a:avLst/>
          </a:prstGeom>
          <a:noFill/>
          <a:ln w="9525">
            <a:noFill/>
            <a:miter lim="800000"/>
            <a:headEnd/>
            <a:tailEnd/>
          </a:ln>
        </p:spPr>
        <p:txBody>
          <a:bodyPr wrap="none">
            <a:spAutoFit/>
          </a:bodyPr>
          <a:lstStyle/>
          <a:p>
            <a:r>
              <a:rPr lang="en-US" i="1"/>
              <a:t>When a data transition occurs within the setup &amp; hold region, </a:t>
            </a:r>
            <a:r>
              <a:rPr lang="en-US" i="1" u="sng"/>
              <a:t>metastability</a:t>
            </a:r>
            <a:r>
              <a:rPr lang="en-US" i="1"/>
              <a:t> occurs.</a:t>
            </a:r>
          </a:p>
        </p:txBody>
      </p:sp>
      <p:sp>
        <p:nvSpPr>
          <p:cNvPr id="68621" name="Text Box 12"/>
          <p:cNvSpPr txBox="1">
            <a:spLocks noChangeArrowheads="1"/>
          </p:cNvSpPr>
          <p:nvPr/>
        </p:nvSpPr>
        <p:spPr bwMode="auto">
          <a:xfrm>
            <a:off x="1676400" y="2286000"/>
            <a:ext cx="404813" cy="457200"/>
          </a:xfrm>
          <a:prstGeom prst="rect">
            <a:avLst/>
          </a:prstGeom>
          <a:noFill/>
          <a:ln w="9525">
            <a:noFill/>
            <a:miter lim="800000"/>
            <a:headEnd/>
            <a:tailEnd/>
          </a:ln>
        </p:spPr>
        <p:txBody>
          <a:bodyPr wrap="none">
            <a:spAutoFit/>
          </a:bodyPr>
          <a:lstStyle/>
          <a:p>
            <a:pPr algn="r"/>
            <a:r>
              <a:rPr lang="en-US" sz="2400" i="1"/>
              <a:t>D</a:t>
            </a:r>
          </a:p>
        </p:txBody>
      </p:sp>
      <p:sp>
        <p:nvSpPr>
          <p:cNvPr id="68622" name="Text Box 13"/>
          <p:cNvSpPr txBox="1">
            <a:spLocks noChangeArrowheads="1"/>
          </p:cNvSpPr>
          <p:nvPr/>
        </p:nvSpPr>
        <p:spPr bwMode="auto">
          <a:xfrm>
            <a:off x="1473200" y="3276600"/>
            <a:ext cx="608013" cy="457200"/>
          </a:xfrm>
          <a:prstGeom prst="rect">
            <a:avLst/>
          </a:prstGeom>
          <a:noFill/>
          <a:ln w="9525">
            <a:noFill/>
            <a:miter lim="800000"/>
            <a:headEnd/>
            <a:tailEnd/>
          </a:ln>
        </p:spPr>
        <p:txBody>
          <a:bodyPr wrap="none">
            <a:spAutoFit/>
          </a:bodyPr>
          <a:lstStyle/>
          <a:p>
            <a:pPr algn="r"/>
            <a:r>
              <a:rPr lang="en-US" sz="2400" i="1"/>
              <a:t>CK</a:t>
            </a:r>
          </a:p>
        </p:txBody>
      </p:sp>
      <p:sp>
        <p:nvSpPr>
          <p:cNvPr id="68623" name="Text Box 14"/>
          <p:cNvSpPr txBox="1">
            <a:spLocks noChangeArrowheads="1"/>
          </p:cNvSpPr>
          <p:nvPr/>
        </p:nvSpPr>
        <p:spPr bwMode="auto">
          <a:xfrm>
            <a:off x="1676400" y="4114800"/>
            <a:ext cx="420688" cy="457200"/>
          </a:xfrm>
          <a:prstGeom prst="rect">
            <a:avLst/>
          </a:prstGeom>
          <a:noFill/>
          <a:ln w="9525">
            <a:noFill/>
            <a:miter lim="800000"/>
            <a:headEnd/>
            <a:tailEnd/>
          </a:ln>
        </p:spPr>
        <p:txBody>
          <a:bodyPr wrap="none">
            <a:spAutoFit/>
          </a:bodyPr>
          <a:lstStyle/>
          <a:p>
            <a:pPr algn="r"/>
            <a:r>
              <a:rPr lang="en-US" sz="2400" i="1"/>
              <a:t>Q</a:t>
            </a:r>
          </a:p>
        </p:txBody>
      </p:sp>
      <p:sp>
        <p:nvSpPr>
          <p:cNvPr id="68624" name="Text Box 15"/>
          <p:cNvSpPr txBox="1">
            <a:spLocks noChangeArrowheads="1"/>
          </p:cNvSpPr>
          <p:nvPr/>
        </p:nvSpPr>
        <p:spPr bwMode="auto">
          <a:xfrm>
            <a:off x="533400" y="1371600"/>
            <a:ext cx="5459413" cy="336550"/>
          </a:xfrm>
          <a:prstGeom prst="rect">
            <a:avLst/>
          </a:prstGeom>
          <a:noFill/>
          <a:ln w="9525">
            <a:noFill/>
            <a:miter lim="800000"/>
            <a:headEnd/>
            <a:tailEnd/>
          </a:ln>
        </p:spPr>
        <p:txBody>
          <a:bodyPr wrap="none">
            <a:spAutoFit/>
          </a:bodyPr>
          <a:lstStyle/>
          <a:p>
            <a:r>
              <a:rPr lang="en-US" i="1"/>
              <a:t>At CK rising edge, the master latches and the slave drives.</a:t>
            </a:r>
          </a:p>
        </p:txBody>
      </p:sp>
      <p:sp>
        <p:nvSpPr>
          <p:cNvPr id="17" name="Rectangle 16"/>
          <p:cNvSpPr/>
          <p:nvPr/>
        </p:nvSpPr>
        <p:spPr>
          <a:xfrm>
            <a:off x="457200" y="5791200"/>
            <a:ext cx="8382000" cy="646331"/>
          </a:xfrm>
          <a:prstGeom prst="rect">
            <a:avLst/>
          </a:prstGeom>
        </p:spPr>
        <p:txBody>
          <a:bodyPr wrap="square">
            <a:spAutoFit/>
          </a:bodyPr>
          <a:lstStyle/>
          <a:p>
            <a:r>
              <a:rPr lang="en-US" dirty="0" smtClean="0">
                <a:latin typeface="Times" charset="0"/>
              </a:rPr>
              <a:t>Shaded area indicates vicinity of CK rising edge where data transition is forbidden.  </a:t>
            </a:r>
          </a:p>
          <a:p>
            <a:r>
              <a:rPr lang="en-US" dirty="0" smtClean="0">
                <a:latin typeface="Times" charset="0"/>
              </a:rPr>
              <a:t>Total width of this area is commonly referred to as </a:t>
            </a:r>
            <a:r>
              <a:rPr lang="ja-JP" altLang="en-US" smtClean="0">
                <a:latin typeface="Times" charset="0"/>
              </a:rPr>
              <a:t>“</a:t>
            </a:r>
            <a:r>
              <a:rPr lang="en-US" altLang="ja-JP" dirty="0" smtClean="0">
                <a:latin typeface="Times" charset="0"/>
              </a:rPr>
              <a:t>setup &amp; hold time.</a:t>
            </a:r>
            <a:r>
              <a:rPr lang="ja-JP" altLang="en-US" smtClean="0">
                <a:latin typeface="Times" charset="0"/>
              </a:rPr>
              <a:t>”</a:t>
            </a:r>
            <a:endParaRPr lang="en-US" dirty="0" smtClean="0">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0"/>
            <a:ext cx="7848600" cy="639762"/>
          </a:xfrm>
        </p:spPr>
        <p:txBody>
          <a:bodyPr>
            <a:normAutofit fontScale="90000"/>
          </a:bodyPr>
          <a:lstStyle/>
          <a:p>
            <a:r>
              <a:rPr lang="en-US" sz="3600" dirty="0" smtClean="0"/>
              <a:t>Simple CDR circuit using DFF phase detector</a:t>
            </a:r>
            <a:endParaRPr lang="en-US" sz="3600" dirty="0"/>
          </a:p>
        </p:txBody>
      </p:sp>
      <p:pic>
        <p:nvPicPr>
          <p:cNvPr id="18434" name="Picture 2"/>
          <p:cNvPicPr>
            <a:picLocks noChangeAspect="1" noChangeArrowheads="1"/>
          </p:cNvPicPr>
          <p:nvPr/>
        </p:nvPicPr>
        <p:blipFill>
          <a:blip r:embed="rId3" cstate="print"/>
          <a:srcRect/>
          <a:stretch>
            <a:fillRect/>
          </a:stretch>
        </p:blipFill>
        <p:spPr bwMode="auto">
          <a:xfrm>
            <a:off x="685800" y="685800"/>
            <a:ext cx="7362825" cy="2602595"/>
          </a:xfrm>
          <a:prstGeom prst="rect">
            <a:avLst/>
          </a:prstGeom>
          <a:noFill/>
          <a:ln w="9525">
            <a:noFill/>
            <a:miter lim="800000"/>
            <a:headEnd/>
            <a:tailEnd/>
          </a:ln>
        </p:spPr>
      </p:pic>
      <p:sp>
        <p:nvSpPr>
          <p:cNvPr id="5" name="Rectangle 4"/>
          <p:cNvSpPr/>
          <p:nvPr/>
        </p:nvSpPr>
        <p:spPr>
          <a:xfrm>
            <a:off x="0" y="3276600"/>
            <a:ext cx="8991600" cy="4247317"/>
          </a:xfrm>
          <a:prstGeom prst="rect">
            <a:avLst/>
          </a:prstGeom>
        </p:spPr>
        <p:txBody>
          <a:bodyPr wrap="square">
            <a:spAutoFit/>
          </a:bodyPr>
          <a:lstStyle/>
          <a:p>
            <a:pPr algn="just"/>
            <a:r>
              <a:rPr lang="en-US" dirty="0" smtClean="0"/>
              <a:t>Using the graphical method dictated by the above figures,  we can estimate from Figure (a) above the required control voltage V1 at the output of the</a:t>
            </a:r>
            <a:r>
              <a:rPr lang="el-GR" dirty="0" smtClean="0"/>
              <a:t> </a:t>
            </a:r>
            <a:r>
              <a:rPr lang="en-US" dirty="0" smtClean="0"/>
              <a:t>LPF, i.e. at the VCO input , having as input the locking (data) frequency </a:t>
            </a:r>
            <a:r>
              <a:rPr lang="el-GR" dirty="0" smtClean="0"/>
              <a:t>ω1</a:t>
            </a:r>
            <a:r>
              <a:rPr lang="en-US" dirty="0" smtClean="0"/>
              <a:t> . Consecutively , using  the control voltage V1 as input we can estimate from Figure (b) above the phase difference with which  the loop must lock </a:t>
            </a:r>
          </a:p>
          <a:p>
            <a:pPr algn="just"/>
            <a:endParaRPr lang="en-US" dirty="0" smtClean="0"/>
          </a:p>
          <a:p>
            <a:pPr algn="just"/>
            <a:r>
              <a:rPr lang="en-US" dirty="0" smtClean="0"/>
              <a:t>The foregoing study has tacitly assumed a periodic data stream so that the phase detector becomes </a:t>
            </a:r>
            <a:r>
              <a:rPr lang="en-US" dirty="0" err="1" smtClean="0"/>
              <a:t>metastable</a:t>
            </a:r>
            <a:r>
              <a:rPr lang="en-US" dirty="0" smtClean="0"/>
              <a:t> on each rising (or falling) data edge when the loop is locked. With random data, on the other hand, the time for regeneration reaches </a:t>
            </a:r>
            <a:r>
              <a:rPr lang="en-US" dirty="0" err="1" smtClean="0"/>
              <a:t>nTb</a:t>
            </a:r>
            <a:r>
              <a:rPr lang="en-US" dirty="0" smtClean="0"/>
              <a:t>, where n denotes the number of consecutive ONEs or ZEROs. As a result, with a string of several consecutive ONEs or ZEROs, the output is likely to reach a logical level, leading to a critical drawback.</a:t>
            </a:r>
          </a:p>
          <a:p>
            <a:pPr algn="just"/>
            <a:r>
              <a:rPr lang="en-US" dirty="0" smtClean="0"/>
              <a:t>In the absence of data transitions, the PD continues to produce a high or low level, thus forcing the oscillator voltage to vary. As a result, for long runs, the VCO frequency changes substantially, creating a large jitter and that is one of the </a:t>
            </a:r>
            <a:r>
              <a:rPr lang="en-US" dirty="0" err="1" smtClean="0"/>
              <a:t>drwbacks</a:t>
            </a:r>
            <a:r>
              <a:rPr lang="en-US" dirty="0" smtClean="0"/>
              <a:t> of this CDR</a:t>
            </a:r>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77200" cy="685800"/>
          </a:xfrm>
        </p:spPr>
        <p:txBody>
          <a:bodyPr>
            <a:normAutofit fontScale="90000"/>
          </a:bodyPr>
          <a:lstStyle/>
          <a:p>
            <a:r>
              <a:rPr lang="en-US" sz="3600" dirty="0" smtClean="0"/>
              <a:t>Simple CDR circuit using DFF phase detector</a:t>
            </a:r>
            <a:endParaRPr lang="en-US" sz="3600" dirty="0"/>
          </a:p>
        </p:txBody>
      </p:sp>
      <p:pic>
        <p:nvPicPr>
          <p:cNvPr id="16386" name="Picture 2"/>
          <p:cNvPicPr>
            <a:picLocks noChangeAspect="1" noChangeArrowheads="1"/>
          </p:cNvPicPr>
          <p:nvPr/>
        </p:nvPicPr>
        <p:blipFill>
          <a:blip r:embed="rId2" cstate="print"/>
          <a:srcRect/>
          <a:stretch>
            <a:fillRect/>
          </a:stretch>
        </p:blipFill>
        <p:spPr bwMode="auto">
          <a:xfrm>
            <a:off x="0" y="552450"/>
            <a:ext cx="8353425" cy="3028950"/>
          </a:xfrm>
          <a:prstGeom prst="rect">
            <a:avLst/>
          </a:prstGeom>
          <a:noFill/>
          <a:ln w="9525">
            <a:noFill/>
            <a:miter lim="800000"/>
            <a:headEnd/>
            <a:tailEnd/>
          </a:ln>
        </p:spPr>
      </p:pic>
      <p:sp>
        <p:nvSpPr>
          <p:cNvPr id="5" name="Rectangle 4"/>
          <p:cNvSpPr/>
          <p:nvPr/>
        </p:nvSpPr>
        <p:spPr>
          <a:xfrm>
            <a:off x="76200" y="3505200"/>
            <a:ext cx="8991600" cy="3693319"/>
          </a:xfrm>
          <a:prstGeom prst="rect">
            <a:avLst/>
          </a:prstGeom>
        </p:spPr>
        <p:txBody>
          <a:bodyPr wrap="square">
            <a:spAutoFit/>
          </a:bodyPr>
          <a:lstStyle/>
          <a:p>
            <a:pPr algn="just"/>
            <a:r>
              <a:rPr lang="en-US" b="1" dirty="0" smtClean="0"/>
              <a:t>Simple CDR Circuit </a:t>
            </a:r>
            <a:r>
              <a:rPr lang="en-US" dirty="0" smtClean="0"/>
              <a:t>Based on the topologies presented so far for both edge and phase detection, we have the basic components to construct a simple CDR circuit, analyzing its behavior and shortcomings. </a:t>
            </a:r>
          </a:p>
          <a:p>
            <a:pPr algn="just"/>
            <a:r>
              <a:rPr lang="en-US" dirty="0" smtClean="0"/>
              <a:t>As described in Fig. 9.15above, to generate the clock waveform, we employ a VCO, and to define its frequency and phase, we phase-lock the VCO to the input data. Also, to retime the data, we add another DFF that is clocked by the VCO output. Note that the recovered clock, </a:t>
            </a:r>
            <a:r>
              <a:rPr lang="en-US" dirty="0" err="1" smtClean="0"/>
              <a:t>CKout</a:t>
            </a:r>
            <a:r>
              <a:rPr lang="en-US" dirty="0" smtClean="0"/>
              <a:t>, drives the D input of the phase detector and the clock input of the </a:t>
            </a:r>
            <a:r>
              <a:rPr lang="en-US" dirty="0" err="1" smtClean="0"/>
              <a:t>retimer</a:t>
            </a:r>
            <a:r>
              <a:rPr lang="en-US" dirty="0" smtClean="0"/>
              <a:t>.</a:t>
            </a:r>
          </a:p>
          <a:p>
            <a:pPr algn="just"/>
            <a:r>
              <a:rPr lang="en-US" dirty="0" smtClean="0"/>
              <a:t>The circuit </a:t>
            </a:r>
            <a:r>
              <a:rPr lang="en-US" dirty="0" smtClean="0">
                <a:solidFill>
                  <a:srgbClr val="FF0000"/>
                </a:solidFill>
              </a:rPr>
              <a:t>of Fig. 9.15 </a:t>
            </a:r>
            <a:r>
              <a:rPr lang="en-US" dirty="0" smtClean="0"/>
              <a:t>operates as follows. Upon turn-on, the DFF multiplies the </a:t>
            </a:r>
            <a:r>
              <a:rPr lang="en-US" dirty="0" err="1" smtClean="0"/>
              <a:t>edgedetected</a:t>
            </a:r>
            <a:r>
              <a:rPr lang="en-US" dirty="0" smtClean="0"/>
              <a:t> data by the VCO output, generating a beat that drives the VCO frequency towards the input bit rate. If the initial difference between the VCO frequency and the data rate is sufficiently small, then the loop locks, establishing a well-defined phase relationship  between Din and </a:t>
            </a:r>
            <a:r>
              <a:rPr lang="en-US" dirty="0" err="1" smtClean="0"/>
              <a:t>Ckout</a:t>
            </a:r>
            <a:endParaRPr lang="en-US" dirty="0" smtClean="0"/>
          </a:p>
          <a:p>
            <a:pPr algn="just"/>
            <a:r>
              <a:rPr lang="en-US" dirty="0" smtClean="0"/>
              <a:t>. Even for a slight phase error, the PD generates a large output, driving the loop toward lock.</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838200"/>
          </a:xfrm>
        </p:spPr>
        <p:txBody>
          <a:bodyPr>
            <a:normAutofit/>
          </a:bodyPr>
          <a:lstStyle/>
          <a:p>
            <a:r>
              <a:rPr lang="en-US" sz="2800" dirty="0" smtClean="0"/>
              <a:t>Simple CDR circuit using DFF phase detector </a:t>
            </a:r>
            <a:r>
              <a:rPr lang="en-US" sz="2400" dirty="0" smtClean="0"/>
              <a:t>(Drawbacks)</a:t>
            </a:r>
            <a:endParaRPr lang="en-US" sz="2800" dirty="0"/>
          </a:p>
        </p:txBody>
      </p:sp>
      <p:pic>
        <p:nvPicPr>
          <p:cNvPr id="19458" name="Picture 2"/>
          <p:cNvPicPr>
            <a:picLocks noChangeAspect="1" noChangeArrowheads="1"/>
          </p:cNvPicPr>
          <p:nvPr/>
        </p:nvPicPr>
        <p:blipFill>
          <a:blip r:embed="rId2" cstate="print"/>
          <a:srcRect/>
          <a:stretch>
            <a:fillRect/>
          </a:stretch>
        </p:blipFill>
        <p:spPr bwMode="auto">
          <a:xfrm>
            <a:off x="0" y="838200"/>
            <a:ext cx="4202598" cy="190500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4038600" y="762000"/>
            <a:ext cx="5014846" cy="1714528"/>
          </a:xfrm>
          <a:prstGeom prst="rect">
            <a:avLst/>
          </a:prstGeom>
          <a:noFill/>
          <a:ln w="9525">
            <a:noFill/>
            <a:miter lim="800000"/>
            <a:headEnd/>
            <a:tailEnd/>
          </a:ln>
        </p:spPr>
      </p:pic>
      <p:sp>
        <p:nvSpPr>
          <p:cNvPr id="7" name="Rectangle 6"/>
          <p:cNvSpPr/>
          <p:nvPr/>
        </p:nvSpPr>
        <p:spPr>
          <a:xfrm>
            <a:off x="228600" y="2743200"/>
            <a:ext cx="8382000" cy="369332"/>
          </a:xfrm>
          <a:prstGeom prst="rect">
            <a:avLst/>
          </a:prstGeom>
        </p:spPr>
        <p:txBody>
          <a:bodyPr wrap="square">
            <a:spAutoFit/>
          </a:bodyPr>
          <a:lstStyle/>
          <a:p>
            <a:pPr algn="ctr"/>
            <a:r>
              <a:rPr lang="en-US" dirty="0" smtClean="0"/>
              <a:t>Figure 9.18  Problem of skew resulting from DFF delays</a:t>
            </a:r>
            <a:endParaRPr lang="en-US" dirty="0"/>
          </a:p>
        </p:txBody>
      </p:sp>
      <p:sp>
        <p:nvSpPr>
          <p:cNvPr id="8" name="Rectangle 7"/>
          <p:cNvSpPr/>
          <p:nvPr/>
        </p:nvSpPr>
        <p:spPr>
          <a:xfrm>
            <a:off x="0" y="3352800"/>
            <a:ext cx="8915400" cy="3416320"/>
          </a:xfrm>
          <a:prstGeom prst="rect">
            <a:avLst/>
          </a:prstGeom>
        </p:spPr>
        <p:txBody>
          <a:bodyPr wrap="square">
            <a:spAutoFit/>
          </a:bodyPr>
          <a:lstStyle/>
          <a:p>
            <a:r>
              <a:rPr lang="en-US" b="1" dirty="0" smtClean="0"/>
              <a:t>Skew Problem from FF Delays </a:t>
            </a:r>
          </a:p>
          <a:p>
            <a:pPr algn="just"/>
            <a:r>
              <a:rPr lang="en-US" dirty="0" smtClean="0">
                <a:solidFill>
                  <a:srgbClr val="FF0000"/>
                </a:solidFill>
              </a:rPr>
              <a:t>D</a:t>
            </a:r>
            <a:r>
              <a:rPr lang="en-US" dirty="0" smtClean="0"/>
              <a:t>ata retiming exhibits significant phase offset at high speeds.</a:t>
            </a:r>
          </a:p>
          <a:p>
            <a:pPr algn="just"/>
            <a:r>
              <a:rPr lang="en-US" dirty="0" smtClean="0"/>
              <a:t>In typical latches, the delay from the D input to the output (called the “D-to-Q delay”) is</a:t>
            </a:r>
            <a:r>
              <a:rPr lang="el-GR" dirty="0" smtClean="0"/>
              <a:t> </a:t>
            </a:r>
            <a:r>
              <a:rPr lang="en-US" dirty="0" smtClean="0"/>
              <a:t>unequal to that from the CK input to the output (called the “CK-to-Q delay”). Figure</a:t>
            </a:r>
            <a:r>
              <a:rPr lang="el-GR" dirty="0" smtClean="0"/>
              <a:t> </a:t>
            </a:r>
            <a:r>
              <a:rPr lang="en-US" dirty="0" smtClean="0"/>
              <a:t>9.18  above illustrates an example where the CK-to-Q delay is longer than the D-to-Q delay by </a:t>
            </a:r>
            <a:r>
              <a:rPr lang="el-GR" dirty="0" smtClean="0"/>
              <a:t>Δ</a:t>
            </a:r>
            <a:r>
              <a:rPr lang="en-US" dirty="0" smtClean="0"/>
              <a:t>T. Note that the skew is explicitly referred to the CK input of each </a:t>
            </a:r>
            <a:r>
              <a:rPr lang="en-US" dirty="0" err="1" smtClean="0"/>
              <a:t>flipflop</a:t>
            </a:r>
            <a:r>
              <a:rPr lang="en-US" dirty="0" smtClean="0"/>
              <a:t>. Here, the</a:t>
            </a:r>
            <a:r>
              <a:rPr lang="el-GR" dirty="0" smtClean="0"/>
              <a:t> </a:t>
            </a:r>
            <a:r>
              <a:rPr lang="en-US" dirty="0" smtClean="0"/>
              <a:t>PD locks such that the data leads the clock by </a:t>
            </a:r>
            <a:r>
              <a:rPr lang="el-GR" dirty="0" smtClean="0"/>
              <a:t>Δ</a:t>
            </a:r>
            <a:r>
              <a:rPr lang="en-US" dirty="0" smtClean="0"/>
              <a:t>T, sampling the clock closer to the zero </a:t>
            </a:r>
            <a:r>
              <a:rPr lang="el-GR" dirty="0" smtClean="0"/>
              <a:t> </a:t>
            </a:r>
            <a:r>
              <a:rPr lang="en-US" dirty="0" smtClean="0"/>
              <a:t>crossing after the data experiences the intrinsic delay of the PD. The VCO output suffers</a:t>
            </a:r>
            <a:r>
              <a:rPr lang="el-GR" dirty="0" smtClean="0"/>
              <a:t> </a:t>
            </a:r>
            <a:r>
              <a:rPr lang="en-US" dirty="0" smtClean="0"/>
              <a:t>from even more delay as it propagates through the decision circuit, sampling the data far</a:t>
            </a:r>
            <a:r>
              <a:rPr lang="el-GR" dirty="0" smtClean="0"/>
              <a:t> </a:t>
            </a:r>
            <a:r>
              <a:rPr lang="en-US" dirty="0" smtClean="0"/>
              <a:t>from the middle of the eye. In other words, if the difference between the CK-to-Q and D-to-Q delays is equal to </a:t>
            </a:r>
            <a:r>
              <a:rPr lang="el-GR" dirty="0" smtClean="0"/>
              <a:t>Δ</a:t>
            </a:r>
            <a:r>
              <a:rPr lang="en-US" dirty="0" smtClean="0"/>
              <a:t>T, then the retiming suffers from a skew of 2</a:t>
            </a:r>
            <a:r>
              <a:rPr lang="el-GR" dirty="0" smtClean="0"/>
              <a:t>Δ</a:t>
            </a:r>
            <a:r>
              <a:rPr lang="en-US" dirty="0" smtClean="0"/>
              <a:t>T.</a:t>
            </a:r>
          </a:p>
          <a:p>
            <a:pPr algn="just"/>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2"/>
          <p:cNvSpPr>
            <a:spLocks noGrp="1"/>
          </p:cNvSpPr>
          <p:nvPr>
            <p:ph type="dt" sz="quarter" idx="10"/>
          </p:nvPr>
        </p:nvSpPr>
        <p:spPr>
          <a:noFill/>
        </p:spPr>
        <p:txBody>
          <a:bodyPr/>
          <a:lstStyle/>
          <a:p>
            <a:r>
              <a:rPr lang="en-US" smtClean="0">
                <a:latin typeface="Arial" pitchFamily="34" charset="0"/>
                <a:ea typeface="MS PGothic" pitchFamily="34" charset="-128"/>
              </a:rPr>
              <a:t>EECS 270C / Winter 2013</a:t>
            </a:r>
          </a:p>
        </p:txBody>
      </p:sp>
      <p:sp>
        <p:nvSpPr>
          <p:cNvPr id="69635" name="Footer Placeholder 3"/>
          <p:cNvSpPr>
            <a:spLocks noGrp="1"/>
          </p:cNvSpPr>
          <p:nvPr>
            <p:ph type="ftr" sz="quarter" idx="11"/>
          </p:nvPr>
        </p:nvSpPr>
        <p:spPr>
          <a:noFill/>
        </p:spPr>
        <p:txBody>
          <a:bodyPr/>
          <a:lstStyle/>
          <a:p>
            <a:r>
              <a:rPr lang="en-US" sz="1000" smtClean="0">
                <a:latin typeface="Arial" pitchFamily="34" charset="0"/>
                <a:ea typeface="MS PGothic" pitchFamily="34" charset="-128"/>
              </a:rPr>
              <a:t>Prof. M. Green / Univ. of California, Irvine</a:t>
            </a:r>
          </a:p>
        </p:txBody>
      </p:sp>
      <p:sp>
        <p:nvSpPr>
          <p:cNvPr id="69636" name="Slide Number Placeholder 4"/>
          <p:cNvSpPr>
            <a:spLocks noGrp="1"/>
          </p:cNvSpPr>
          <p:nvPr>
            <p:ph type="sldNum" sz="quarter" idx="12"/>
          </p:nvPr>
        </p:nvSpPr>
        <p:spPr>
          <a:noFill/>
        </p:spPr>
        <p:txBody>
          <a:bodyPr/>
          <a:lstStyle/>
          <a:p>
            <a:fld id="{C71D78D8-0F8A-41E5-9647-F223E84EDDA0}" type="slidenum">
              <a:rPr lang="en-US">
                <a:ea typeface="MS PGothic" pitchFamily="34" charset="-128"/>
              </a:rPr>
              <a:pPr/>
              <a:t>35</a:t>
            </a:fld>
            <a:endParaRPr lang="en-US" sz="1400">
              <a:latin typeface="Times" charset="0"/>
              <a:ea typeface="MS PGothic" pitchFamily="34" charset="-128"/>
            </a:endParaRPr>
          </a:p>
        </p:txBody>
      </p:sp>
      <p:sp>
        <p:nvSpPr>
          <p:cNvPr id="69637" name="Rectangle 2"/>
          <p:cNvSpPr>
            <a:spLocks noGrp="1" noChangeArrowheads="1"/>
          </p:cNvSpPr>
          <p:nvPr>
            <p:ph type="title"/>
          </p:nvPr>
        </p:nvSpPr>
        <p:spPr>
          <a:xfrm>
            <a:off x="685800" y="76200"/>
            <a:ext cx="7772400" cy="838200"/>
          </a:xfrm>
        </p:spPr>
        <p:txBody>
          <a:bodyPr/>
          <a:lstStyle/>
          <a:p>
            <a:pPr eaLnBrk="1" hangingPunct="1"/>
            <a:r>
              <a:rPr lang="en-US" sz="2800" smtClean="0"/>
              <a:t>DFF Clock-to-Q Delay</a:t>
            </a:r>
            <a:endParaRPr lang="en-US" smtClean="0"/>
          </a:p>
        </p:txBody>
      </p:sp>
      <p:grpSp>
        <p:nvGrpSpPr>
          <p:cNvPr id="2" name="Group 4"/>
          <p:cNvGrpSpPr>
            <a:grpSpLocks/>
          </p:cNvGrpSpPr>
          <p:nvPr/>
        </p:nvGrpSpPr>
        <p:grpSpPr bwMode="auto">
          <a:xfrm>
            <a:off x="1836738" y="1143000"/>
            <a:ext cx="5249862" cy="2230438"/>
            <a:chOff x="222" y="2400"/>
            <a:chExt cx="3307" cy="1405"/>
          </a:xfrm>
        </p:grpSpPr>
        <p:pic>
          <p:nvPicPr>
            <p:cNvPr id="69654" name="Picture 5" descr="dff"/>
            <p:cNvPicPr>
              <a:picLocks noChangeAspect="1" noChangeArrowheads="1"/>
            </p:cNvPicPr>
            <p:nvPr/>
          </p:nvPicPr>
          <p:blipFill>
            <a:blip r:embed="rId3" cstate="print"/>
            <a:srcRect/>
            <a:stretch>
              <a:fillRect/>
            </a:stretch>
          </p:blipFill>
          <p:spPr bwMode="auto">
            <a:xfrm>
              <a:off x="278" y="2640"/>
              <a:ext cx="3168" cy="909"/>
            </a:xfrm>
            <a:prstGeom prst="rect">
              <a:avLst/>
            </a:prstGeom>
            <a:noFill/>
            <a:ln w="9525">
              <a:noFill/>
              <a:miter lim="800000"/>
              <a:headEnd/>
              <a:tailEnd/>
            </a:ln>
          </p:spPr>
        </p:pic>
        <p:sp>
          <p:nvSpPr>
            <p:cNvPr id="69655" name="Text Box 6"/>
            <p:cNvSpPr txBox="1">
              <a:spLocks noChangeArrowheads="1"/>
            </p:cNvSpPr>
            <p:nvPr/>
          </p:nvSpPr>
          <p:spPr bwMode="auto">
            <a:xfrm>
              <a:off x="222" y="2640"/>
              <a:ext cx="220" cy="231"/>
            </a:xfrm>
            <a:prstGeom prst="rect">
              <a:avLst/>
            </a:prstGeom>
            <a:noFill/>
            <a:ln w="9525">
              <a:noFill/>
              <a:miter lim="800000"/>
              <a:headEnd/>
              <a:tailEnd/>
            </a:ln>
          </p:spPr>
          <p:txBody>
            <a:bodyPr wrap="none">
              <a:spAutoFit/>
            </a:bodyPr>
            <a:lstStyle/>
            <a:p>
              <a:pPr algn="r"/>
              <a:r>
                <a:rPr lang="en-US" sz="1800" i="1">
                  <a:latin typeface="Times" charset="0"/>
                </a:rPr>
                <a:t>D</a:t>
              </a:r>
              <a:endParaRPr lang="en-US" sz="1800">
                <a:latin typeface="Times" charset="0"/>
              </a:endParaRPr>
            </a:p>
          </p:txBody>
        </p:sp>
        <p:sp>
          <p:nvSpPr>
            <p:cNvPr id="69656" name="Text Box 7"/>
            <p:cNvSpPr txBox="1">
              <a:spLocks noChangeArrowheads="1"/>
            </p:cNvSpPr>
            <p:nvPr/>
          </p:nvSpPr>
          <p:spPr bwMode="auto">
            <a:xfrm>
              <a:off x="374" y="2976"/>
              <a:ext cx="308" cy="231"/>
            </a:xfrm>
            <a:prstGeom prst="rect">
              <a:avLst/>
            </a:prstGeom>
            <a:noFill/>
            <a:ln w="9525">
              <a:noFill/>
              <a:miter lim="800000"/>
              <a:headEnd/>
              <a:tailEnd/>
            </a:ln>
          </p:spPr>
          <p:txBody>
            <a:bodyPr wrap="none">
              <a:spAutoFit/>
            </a:bodyPr>
            <a:lstStyle/>
            <a:p>
              <a:pPr algn="r"/>
              <a:r>
                <a:rPr lang="en-US" sz="1800" i="1">
                  <a:latin typeface="Times" charset="0"/>
                </a:rPr>
                <a:t>CK</a:t>
              </a:r>
              <a:endParaRPr lang="en-US" sz="1800">
                <a:latin typeface="Times" charset="0"/>
              </a:endParaRPr>
            </a:p>
          </p:txBody>
        </p:sp>
        <p:grpSp>
          <p:nvGrpSpPr>
            <p:cNvPr id="3" name="Group 8"/>
            <p:cNvGrpSpPr>
              <a:grpSpLocks/>
            </p:cNvGrpSpPr>
            <p:nvPr/>
          </p:nvGrpSpPr>
          <p:grpSpPr bwMode="auto">
            <a:xfrm>
              <a:off x="422" y="2448"/>
              <a:ext cx="308" cy="231"/>
              <a:chOff x="2572" y="1401"/>
              <a:chExt cx="308" cy="231"/>
            </a:xfrm>
          </p:grpSpPr>
          <p:sp>
            <p:nvSpPr>
              <p:cNvPr id="69678" name="Text Box 9"/>
              <p:cNvSpPr txBox="1">
                <a:spLocks noChangeArrowheads="1"/>
              </p:cNvSpPr>
              <p:nvPr/>
            </p:nvSpPr>
            <p:spPr bwMode="auto">
              <a:xfrm>
                <a:off x="2572" y="1401"/>
                <a:ext cx="308" cy="231"/>
              </a:xfrm>
              <a:prstGeom prst="rect">
                <a:avLst/>
              </a:prstGeom>
              <a:noFill/>
              <a:ln w="9525">
                <a:noFill/>
                <a:miter lim="800000"/>
                <a:headEnd/>
                <a:tailEnd/>
              </a:ln>
            </p:spPr>
            <p:txBody>
              <a:bodyPr wrap="none">
                <a:spAutoFit/>
              </a:bodyPr>
              <a:lstStyle/>
              <a:p>
                <a:pPr algn="r"/>
                <a:r>
                  <a:rPr lang="en-US" sz="1800" i="1">
                    <a:latin typeface="Times" charset="0"/>
                  </a:rPr>
                  <a:t>CK</a:t>
                </a:r>
                <a:endParaRPr lang="en-US" sz="1800">
                  <a:latin typeface="Times" charset="0"/>
                </a:endParaRPr>
              </a:p>
            </p:txBody>
          </p:sp>
          <p:sp>
            <p:nvSpPr>
              <p:cNvPr id="69679" name="Line 10"/>
              <p:cNvSpPr>
                <a:spLocks noChangeShapeType="1"/>
              </p:cNvSpPr>
              <p:nvPr/>
            </p:nvSpPr>
            <p:spPr bwMode="auto">
              <a:xfrm>
                <a:off x="2640" y="1440"/>
                <a:ext cx="192" cy="0"/>
              </a:xfrm>
              <a:prstGeom prst="line">
                <a:avLst/>
              </a:prstGeom>
              <a:noFill/>
              <a:ln w="12700">
                <a:solidFill>
                  <a:schemeClr val="tx1"/>
                </a:solidFill>
                <a:round/>
                <a:headEnd/>
                <a:tailEnd/>
              </a:ln>
            </p:spPr>
            <p:txBody>
              <a:bodyPr wrap="none" anchor="ctr"/>
              <a:lstStyle/>
              <a:p>
                <a:endParaRPr lang="en-US"/>
              </a:p>
            </p:txBody>
          </p:sp>
        </p:grpSp>
        <p:grpSp>
          <p:nvGrpSpPr>
            <p:cNvPr id="4" name="Group 11"/>
            <p:cNvGrpSpPr>
              <a:grpSpLocks/>
            </p:cNvGrpSpPr>
            <p:nvPr/>
          </p:nvGrpSpPr>
          <p:grpSpPr bwMode="auto">
            <a:xfrm>
              <a:off x="854" y="3504"/>
              <a:ext cx="308" cy="231"/>
              <a:chOff x="2572" y="1401"/>
              <a:chExt cx="308" cy="231"/>
            </a:xfrm>
          </p:grpSpPr>
          <p:sp>
            <p:nvSpPr>
              <p:cNvPr id="69676" name="Text Box 12"/>
              <p:cNvSpPr txBox="1">
                <a:spLocks noChangeArrowheads="1"/>
              </p:cNvSpPr>
              <p:nvPr/>
            </p:nvSpPr>
            <p:spPr bwMode="auto">
              <a:xfrm>
                <a:off x="2572" y="1401"/>
                <a:ext cx="308" cy="231"/>
              </a:xfrm>
              <a:prstGeom prst="rect">
                <a:avLst/>
              </a:prstGeom>
              <a:noFill/>
              <a:ln w="9525">
                <a:noFill/>
                <a:miter lim="800000"/>
                <a:headEnd/>
                <a:tailEnd/>
              </a:ln>
            </p:spPr>
            <p:txBody>
              <a:bodyPr wrap="none">
                <a:spAutoFit/>
              </a:bodyPr>
              <a:lstStyle/>
              <a:p>
                <a:pPr algn="r"/>
                <a:r>
                  <a:rPr lang="en-US" sz="1800" i="1">
                    <a:latin typeface="Times" charset="0"/>
                  </a:rPr>
                  <a:t>CK</a:t>
                </a:r>
                <a:endParaRPr lang="en-US" sz="1800">
                  <a:latin typeface="Times" charset="0"/>
                </a:endParaRPr>
              </a:p>
            </p:txBody>
          </p:sp>
          <p:sp>
            <p:nvSpPr>
              <p:cNvPr id="69677" name="Line 13"/>
              <p:cNvSpPr>
                <a:spLocks noChangeShapeType="1"/>
              </p:cNvSpPr>
              <p:nvPr/>
            </p:nvSpPr>
            <p:spPr bwMode="auto">
              <a:xfrm>
                <a:off x="2640" y="1440"/>
                <a:ext cx="192" cy="0"/>
              </a:xfrm>
              <a:prstGeom prst="line">
                <a:avLst/>
              </a:prstGeom>
              <a:noFill/>
              <a:ln w="12700">
                <a:solidFill>
                  <a:schemeClr val="tx1"/>
                </a:solidFill>
                <a:round/>
                <a:headEnd/>
                <a:tailEnd/>
              </a:ln>
            </p:spPr>
            <p:txBody>
              <a:bodyPr wrap="none" anchor="ctr"/>
              <a:lstStyle/>
              <a:p>
                <a:endParaRPr lang="en-US"/>
              </a:p>
            </p:txBody>
          </p:sp>
        </p:grpSp>
        <p:sp>
          <p:nvSpPr>
            <p:cNvPr id="69659" name="Text Box 14"/>
            <p:cNvSpPr txBox="1">
              <a:spLocks noChangeArrowheads="1"/>
            </p:cNvSpPr>
            <p:nvPr/>
          </p:nvSpPr>
          <p:spPr bwMode="auto">
            <a:xfrm>
              <a:off x="854" y="2976"/>
              <a:ext cx="308" cy="231"/>
            </a:xfrm>
            <a:prstGeom prst="rect">
              <a:avLst/>
            </a:prstGeom>
            <a:noFill/>
            <a:ln w="9525">
              <a:noFill/>
              <a:miter lim="800000"/>
              <a:headEnd/>
              <a:tailEnd/>
            </a:ln>
          </p:spPr>
          <p:txBody>
            <a:bodyPr wrap="none">
              <a:spAutoFit/>
            </a:bodyPr>
            <a:lstStyle/>
            <a:p>
              <a:pPr algn="r"/>
              <a:r>
                <a:rPr lang="en-US" sz="1800" i="1">
                  <a:latin typeface="Times" charset="0"/>
                </a:rPr>
                <a:t>CK</a:t>
              </a:r>
              <a:endParaRPr lang="en-US" sz="1800">
                <a:latin typeface="Times" charset="0"/>
              </a:endParaRPr>
            </a:p>
          </p:txBody>
        </p:sp>
        <p:grpSp>
          <p:nvGrpSpPr>
            <p:cNvPr id="5" name="Group 15"/>
            <p:cNvGrpSpPr>
              <a:grpSpLocks/>
            </p:cNvGrpSpPr>
            <p:nvPr/>
          </p:nvGrpSpPr>
          <p:grpSpPr bwMode="auto">
            <a:xfrm>
              <a:off x="1526" y="2592"/>
              <a:ext cx="268" cy="231"/>
              <a:chOff x="3888" y="960"/>
              <a:chExt cx="268" cy="231"/>
            </a:xfrm>
          </p:grpSpPr>
          <p:sp>
            <p:nvSpPr>
              <p:cNvPr id="69674" name="Text Box 16"/>
              <p:cNvSpPr txBox="1">
                <a:spLocks noChangeArrowheads="1"/>
              </p:cNvSpPr>
              <p:nvPr/>
            </p:nvSpPr>
            <p:spPr bwMode="auto">
              <a:xfrm>
                <a:off x="3888" y="960"/>
                <a:ext cx="268" cy="231"/>
              </a:xfrm>
              <a:prstGeom prst="rect">
                <a:avLst/>
              </a:prstGeom>
              <a:noFill/>
              <a:ln w="9525">
                <a:noFill/>
                <a:miter lim="800000"/>
                <a:headEnd/>
                <a:tailEnd/>
              </a:ln>
            </p:spPr>
            <p:txBody>
              <a:bodyPr wrap="none">
                <a:spAutoFit/>
              </a:bodyPr>
              <a:lstStyle/>
              <a:p>
                <a:pPr algn="ctr"/>
                <a:r>
                  <a:rPr lang="en-US" sz="1800" i="1">
                    <a:latin typeface="Times" charset="0"/>
                  </a:rPr>
                  <a:t>QI</a:t>
                </a:r>
                <a:endParaRPr lang="en-US" sz="1800">
                  <a:latin typeface="Times" charset="0"/>
                </a:endParaRPr>
              </a:p>
            </p:txBody>
          </p:sp>
          <p:sp>
            <p:nvSpPr>
              <p:cNvPr id="69675" name="Line 17"/>
              <p:cNvSpPr>
                <a:spLocks noChangeShapeType="1"/>
              </p:cNvSpPr>
              <p:nvPr/>
            </p:nvSpPr>
            <p:spPr bwMode="auto">
              <a:xfrm>
                <a:off x="3936" y="999"/>
                <a:ext cx="192" cy="0"/>
              </a:xfrm>
              <a:prstGeom prst="line">
                <a:avLst/>
              </a:prstGeom>
              <a:noFill/>
              <a:ln w="12700">
                <a:solidFill>
                  <a:schemeClr val="tx1"/>
                </a:solidFill>
                <a:round/>
                <a:headEnd/>
                <a:tailEnd/>
              </a:ln>
            </p:spPr>
            <p:txBody>
              <a:bodyPr wrap="none" anchor="ctr"/>
              <a:lstStyle/>
              <a:p>
                <a:endParaRPr lang="en-US"/>
              </a:p>
            </p:txBody>
          </p:sp>
        </p:grpSp>
        <p:sp>
          <p:nvSpPr>
            <p:cNvPr id="69661" name="Text Box 18"/>
            <p:cNvSpPr txBox="1">
              <a:spLocks noChangeArrowheads="1"/>
            </p:cNvSpPr>
            <p:nvPr/>
          </p:nvSpPr>
          <p:spPr bwMode="auto">
            <a:xfrm>
              <a:off x="1958" y="2448"/>
              <a:ext cx="308" cy="231"/>
            </a:xfrm>
            <a:prstGeom prst="rect">
              <a:avLst/>
            </a:prstGeom>
            <a:noFill/>
            <a:ln w="9525">
              <a:noFill/>
              <a:miter lim="800000"/>
              <a:headEnd/>
              <a:tailEnd/>
            </a:ln>
          </p:spPr>
          <p:txBody>
            <a:bodyPr wrap="none">
              <a:spAutoFit/>
            </a:bodyPr>
            <a:lstStyle/>
            <a:p>
              <a:pPr algn="r"/>
              <a:r>
                <a:rPr lang="en-US" sz="1800" i="1">
                  <a:latin typeface="Times" charset="0"/>
                </a:rPr>
                <a:t>CK</a:t>
              </a:r>
              <a:endParaRPr lang="en-US" sz="1800">
                <a:latin typeface="Times" charset="0"/>
              </a:endParaRPr>
            </a:p>
          </p:txBody>
        </p:sp>
        <p:grpSp>
          <p:nvGrpSpPr>
            <p:cNvPr id="6" name="Group 19"/>
            <p:cNvGrpSpPr>
              <a:grpSpLocks/>
            </p:cNvGrpSpPr>
            <p:nvPr/>
          </p:nvGrpSpPr>
          <p:grpSpPr bwMode="auto">
            <a:xfrm>
              <a:off x="1916" y="3015"/>
              <a:ext cx="308" cy="231"/>
              <a:chOff x="2572" y="1401"/>
              <a:chExt cx="308" cy="231"/>
            </a:xfrm>
          </p:grpSpPr>
          <p:sp>
            <p:nvSpPr>
              <p:cNvPr id="69672" name="Text Box 20"/>
              <p:cNvSpPr txBox="1">
                <a:spLocks noChangeArrowheads="1"/>
              </p:cNvSpPr>
              <p:nvPr/>
            </p:nvSpPr>
            <p:spPr bwMode="auto">
              <a:xfrm>
                <a:off x="2572" y="1401"/>
                <a:ext cx="308" cy="231"/>
              </a:xfrm>
              <a:prstGeom prst="rect">
                <a:avLst/>
              </a:prstGeom>
              <a:noFill/>
              <a:ln w="9525">
                <a:noFill/>
                <a:miter lim="800000"/>
                <a:headEnd/>
                <a:tailEnd/>
              </a:ln>
            </p:spPr>
            <p:txBody>
              <a:bodyPr wrap="none">
                <a:spAutoFit/>
              </a:bodyPr>
              <a:lstStyle/>
              <a:p>
                <a:pPr algn="r"/>
                <a:r>
                  <a:rPr lang="en-US" sz="1800" i="1">
                    <a:latin typeface="Times" charset="0"/>
                  </a:rPr>
                  <a:t>CK</a:t>
                </a:r>
                <a:endParaRPr lang="en-US" sz="1800">
                  <a:latin typeface="Times" charset="0"/>
                </a:endParaRPr>
              </a:p>
            </p:txBody>
          </p:sp>
          <p:sp>
            <p:nvSpPr>
              <p:cNvPr id="69673" name="Line 21"/>
              <p:cNvSpPr>
                <a:spLocks noChangeShapeType="1"/>
              </p:cNvSpPr>
              <p:nvPr/>
            </p:nvSpPr>
            <p:spPr bwMode="auto">
              <a:xfrm>
                <a:off x="2640" y="1440"/>
                <a:ext cx="192" cy="0"/>
              </a:xfrm>
              <a:prstGeom prst="line">
                <a:avLst/>
              </a:prstGeom>
              <a:noFill/>
              <a:ln w="12700">
                <a:solidFill>
                  <a:schemeClr val="tx1"/>
                </a:solidFill>
                <a:round/>
                <a:headEnd/>
                <a:tailEnd/>
              </a:ln>
            </p:spPr>
            <p:txBody>
              <a:bodyPr wrap="none" anchor="ctr"/>
              <a:lstStyle/>
              <a:p>
                <a:endParaRPr lang="en-US"/>
              </a:p>
            </p:txBody>
          </p:sp>
        </p:grpSp>
        <p:grpSp>
          <p:nvGrpSpPr>
            <p:cNvPr id="7" name="Group 22"/>
            <p:cNvGrpSpPr>
              <a:grpSpLocks/>
            </p:cNvGrpSpPr>
            <p:nvPr/>
          </p:nvGrpSpPr>
          <p:grpSpPr bwMode="auto">
            <a:xfrm>
              <a:off x="2410" y="3033"/>
              <a:ext cx="308" cy="231"/>
              <a:chOff x="2572" y="1401"/>
              <a:chExt cx="308" cy="231"/>
            </a:xfrm>
          </p:grpSpPr>
          <p:sp>
            <p:nvSpPr>
              <p:cNvPr id="69670" name="Text Box 23"/>
              <p:cNvSpPr txBox="1">
                <a:spLocks noChangeArrowheads="1"/>
              </p:cNvSpPr>
              <p:nvPr/>
            </p:nvSpPr>
            <p:spPr bwMode="auto">
              <a:xfrm>
                <a:off x="2572" y="1401"/>
                <a:ext cx="308" cy="231"/>
              </a:xfrm>
              <a:prstGeom prst="rect">
                <a:avLst/>
              </a:prstGeom>
              <a:noFill/>
              <a:ln w="9525">
                <a:noFill/>
                <a:miter lim="800000"/>
                <a:headEnd/>
                <a:tailEnd/>
              </a:ln>
            </p:spPr>
            <p:txBody>
              <a:bodyPr wrap="none">
                <a:spAutoFit/>
              </a:bodyPr>
              <a:lstStyle/>
              <a:p>
                <a:pPr algn="r"/>
                <a:r>
                  <a:rPr lang="en-US" sz="1800" i="1">
                    <a:latin typeface="Times" charset="0"/>
                  </a:rPr>
                  <a:t>CK</a:t>
                </a:r>
                <a:endParaRPr lang="en-US" sz="1800">
                  <a:latin typeface="Times" charset="0"/>
                </a:endParaRPr>
              </a:p>
            </p:txBody>
          </p:sp>
          <p:sp>
            <p:nvSpPr>
              <p:cNvPr id="69671" name="Line 24"/>
              <p:cNvSpPr>
                <a:spLocks noChangeShapeType="1"/>
              </p:cNvSpPr>
              <p:nvPr/>
            </p:nvSpPr>
            <p:spPr bwMode="auto">
              <a:xfrm>
                <a:off x="2640" y="1440"/>
                <a:ext cx="192" cy="0"/>
              </a:xfrm>
              <a:prstGeom prst="line">
                <a:avLst/>
              </a:prstGeom>
              <a:noFill/>
              <a:ln w="12700">
                <a:solidFill>
                  <a:schemeClr val="tx1"/>
                </a:solidFill>
                <a:round/>
                <a:headEnd/>
                <a:tailEnd/>
              </a:ln>
            </p:spPr>
            <p:txBody>
              <a:bodyPr wrap="none" anchor="ctr"/>
              <a:lstStyle/>
              <a:p>
                <a:endParaRPr lang="en-US"/>
              </a:p>
            </p:txBody>
          </p:sp>
        </p:grpSp>
        <p:sp>
          <p:nvSpPr>
            <p:cNvPr id="69664" name="Text Box 25"/>
            <p:cNvSpPr txBox="1">
              <a:spLocks noChangeArrowheads="1"/>
            </p:cNvSpPr>
            <p:nvPr/>
          </p:nvSpPr>
          <p:spPr bwMode="auto">
            <a:xfrm>
              <a:off x="2390" y="3504"/>
              <a:ext cx="308" cy="231"/>
            </a:xfrm>
            <a:prstGeom prst="rect">
              <a:avLst/>
            </a:prstGeom>
            <a:noFill/>
            <a:ln w="9525">
              <a:noFill/>
              <a:miter lim="800000"/>
              <a:headEnd/>
              <a:tailEnd/>
            </a:ln>
          </p:spPr>
          <p:txBody>
            <a:bodyPr wrap="none">
              <a:spAutoFit/>
            </a:bodyPr>
            <a:lstStyle/>
            <a:p>
              <a:pPr algn="r"/>
              <a:r>
                <a:rPr lang="en-US" sz="1800" i="1">
                  <a:latin typeface="Times" charset="0"/>
                </a:rPr>
                <a:t>CK</a:t>
              </a:r>
              <a:endParaRPr lang="en-US" sz="1800">
                <a:latin typeface="Times" charset="0"/>
              </a:endParaRPr>
            </a:p>
          </p:txBody>
        </p:sp>
        <p:sp>
          <p:nvSpPr>
            <p:cNvPr id="69665" name="Text Box 26"/>
            <p:cNvSpPr txBox="1">
              <a:spLocks noChangeArrowheads="1"/>
            </p:cNvSpPr>
            <p:nvPr/>
          </p:nvSpPr>
          <p:spPr bwMode="auto">
            <a:xfrm>
              <a:off x="3309" y="2622"/>
              <a:ext cx="220" cy="231"/>
            </a:xfrm>
            <a:prstGeom prst="rect">
              <a:avLst/>
            </a:prstGeom>
            <a:noFill/>
            <a:ln w="9525">
              <a:noFill/>
              <a:miter lim="800000"/>
              <a:headEnd/>
              <a:tailEnd/>
            </a:ln>
          </p:spPr>
          <p:txBody>
            <a:bodyPr wrap="none">
              <a:spAutoFit/>
            </a:bodyPr>
            <a:lstStyle/>
            <a:p>
              <a:pPr algn="ctr"/>
              <a:r>
                <a:rPr lang="en-US" sz="1800" i="1">
                  <a:latin typeface="Times" charset="0"/>
                </a:rPr>
                <a:t>Q</a:t>
              </a:r>
              <a:endParaRPr lang="en-US" sz="1800">
                <a:latin typeface="Times" charset="0"/>
              </a:endParaRPr>
            </a:p>
          </p:txBody>
        </p:sp>
        <p:sp>
          <p:nvSpPr>
            <p:cNvPr id="69666" name="Rectangle 27"/>
            <p:cNvSpPr>
              <a:spLocks noChangeArrowheads="1"/>
            </p:cNvSpPr>
            <p:nvPr/>
          </p:nvSpPr>
          <p:spPr bwMode="auto">
            <a:xfrm>
              <a:off x="374" y="2400"/>
              <a:ext cx="1440" cy="1392"/>
            </a:xfrm>
            <a:prstGeom prst="rect">
              <a:avLst/>
            </a:prstGeom>
            <a:noFill/>
            <a:ln w="9525">
              <a:solidFill>
                <a:schemeClr val="tx1"/>
              </a:solidFill>
              <a:prstDash val="dash"/>
              <a:miter lim="800000"/>
              <a:headEnd/>
              <a:tailEnd/>
            </a:ln>
          </p:spPr>
          <p:txBody>
            <a:bodyPr wrap="none" anchor="ctr"/>
            <a:lstStyle/>
            <a:p>
              <a:endParaRPr lang="en-US"/>
            </a:p>
          </p:txBody>
        </p:sp>
        <p:sp>
          <p:nvSpPr>
            <p:cNvPr id="69667" name="Rectangle 28"/>
            <p:cNvSpPr>
              <a:spLocks noChangeArrowheads="1"/>
            </p:cNvSpPr>
            <p:nvPr/>
          </p:nvSpPr>
          <p:spPr bwMode="auto">
            <a:xfrm>
              <a:off x="1910" y="2400"/>
              <a:ext cx="1440" cy="1392"/>
            </a:xfrm>
            <a:prstGeom prst="rect">
              <a:avLst/>
            </a:prstGeom>
            <a:noFill/>
            <a:ln w="9525">
              <a:solidFill>
                <a:schemeClr val="tx1"/>
              </a:solidFill>
              <a:prstDash val="dash"/>
              <a:miter lim="800000"/>
              <a:headEnd/>
              <a:tailEnd/>
            </a:ln>
          </p:spPr>
          <p:txBody>
            <a:bodyPr wrap="none" anchor="ctr"/>
            <a:lstStyle/>
            <a:p>
              <a:endParaRPr lang="en-US"/>
            </a:p>
          </p:txBody>
        </p:sp>
        <p:sp>
          <p:nvSpPr>
            <p:cNvPr id="69668" name="Text Box 29"/>
            <p:cNvSpPr txBox="1">
              <a:spLocks noChangeArrowheads="1"/>
            </p:cNvSpPr>
            <p:nvPr/>
          </p:nvSpPr>
          <p:spPr bwMode="auto">
            <a:xfrm>
              <a:off x="347" y="3593"/>
              <a:ext cx="507" cy="212"/>
            </a:xfrm>
            <a:prstGeom prst="rect">
              <a:avLst/>
            </a:prstGeom>
            <a:noFill/>
            <a:ln w="9525">
              <a:noFill/>
              <a:miter lim="800000"/>
              <a:headEnd/>
              <a:tailEnd/>
            </a:ln>
          </p:spPr>
          <p:txBody>
            <a:bodyPr wrap="none">
              <a:spAutoFit/>
            </a:bodyPr>
            <a:lstStyle/>
            <a:p>
              <a:r>
                <a:rPr lang="en-US"/>
                <a:t>Master</a:t>
              </a:r>
              <a:endParaRPr lang="en-US" sz="1800"/>
            </a:p>
          </p:txBody>
        </p:sp>
        <p:sp>
          <p:nvSpPr>
            <p:cNvPr id="69669" name="Text Box 30"/>
            <p:cNvSpPr txBox="1">
              <a:spLocks noChangeArrowheads="1"/>
            </p:cNvSpPr>
            <p:nvPr/>
          </p:nvSpPr>
          <p:spPr bwMode="auto">
            <a:xfrm>
              <a:off x="1910" y="3580"/>
              <a:ext cx="436" cy="212"/>
            </a:xfrm>
            <a:prstGeom prst="rect">
              <a:avLst/>
            </a:prstGeom>
            <a:noFill/>
            <a:ln w="9525">
              <a:noFill/>
              <a:miter lim="800000"/>
              <a:headEnd/>
              <a:tailEnd/>
            </a:ln>
          </p:spPr>
          <p:txBody>
            <a:bodyPr wrap="none">
              <a:spAutoFit/>
            </a:bodyPr>
            <a:lstStyle/>
            <a:p>
              <a:r>
                <a:rPr lang="en-US"/>
                <a:t>Slave</a:t>
              </a:r>
              <a:endParaRPr lang="en-US" sz="1800"/>
            </a:p>
          </p:txBody>
        </p:sp>
      </p:grpSp>
      <p:grpSp>
        <p:nvGrpSpPr>
          <p:cNvPr id="8" name="Group 44"/>
          <p:cNvGrpSpPr>
            <a:grpSpLocks/>
          </p:cNvGrpSpPr>
          <p:nvPr/>
        </p:nvGrpSpPr>
        <p:grpSpPr bwMode="auto">
          <a:xfrm>
            <a:off x="914400" y="3733800"/>
            <a:ext cx="3797300" cy="2543175"/>
            <a:chOff x="1448" y="2352"/>
            <a:chExt cx="2392" cy="1602"/>
          </a:xfrm>
        </p:grpSpPr>
        <p:pic>
          <p:nvPicPr>
            <p:cNvPr id="69641" name="Picture 3" descr="dff_waves_ckq"/>
            <p:cNvPicPr>
              <a:picLocks noChangeAspect="1" noChangeArrowheads="1"/>
            </p:cNvPicPr>
            <p:nvPr/>
          </p:nvPicPr>
          <p:blipFill>
            <a:blip r:embed="rId4" cstate="print"/>
            <a:srcRect/>
            <a:stretch>
              <a:fillRect/>
            </a:stretch>
          </p:blipFill>
          <p:spPr bwMode="auto">
            <a:xfrm>
              <a:off x="1776" y="2352"/>
              <a:ext cx="2030" cy="1355"/>
            </a:xfrm>
            <a:prstGeom prst="rect">
              <a:avLst/>
            </a:prstGeom>
            <a:noFill/>
            <a:ln w="9525">
              <a:noFill/>
              <a:miter lim="800000"/>
              <a:headEnd/>
              <a:tailEnd/>
            </a:ln>
          </p:spPr>
        </p:pic>
        <p:sp>
          <p:nvSpPr>
            <p:cNvPr id="69642" name="Text Box 31"/>
            <p:cNvSpPr txBox="1">
              <a:spLocks noChangeArrowheads="1"/>
            </p:cNvSpPr>
            <p:nvPr/>
          </p:nvSpPr>
          <p:spPr bwMode="auto">
            <a:xfrm>
              <a:off x="2094" y="2370"/>
              <a:ext cx="300" cy="231"/>
            </a:xfrm>
            <a:prstGeom prst="rect">
              <a:avLst/>
            </a:prstGeom>
            <a:noFill/>
            <a:ln w="9525">
              <a:noFill/>
              <a:miter lim="800000"/>
              <a:headEnd/>
              <a:tailEnd/>
            </a:ln>
          </p:spPr>
          <p:txBody>
            <a:bodyPr wrap="none">
              <a:spAutoFit/>
            </a:bodyPr>
            <a:lstStyle/>
            <a:p>
              <a:pPr algn="ctr"/>
              <a:r>
                <a:rPr lang="en-US" sz="1800"/>
                <a:t>D0</a:t>
              </a:r>
            </a:p>
          </p:txBody>
        </p:sp>
        <p:sp>
          <p:nvSpPr>
            <p:cNvPr id="69643" name="Text Box 32"/>
            <p:cNvSpPr txBox="1">
              <a:spLocks noChangeArrowheads="1"/>
            </p:cNvSpPr>
            <p:nvPr/>
          </p:nvSpPr>
          <p:spPr bwMode="auto">
            <a:xfrm>
              <a:off x="2634" y="2370"/>
              <a:ext cx="300" cy="231"/>
            </a:xfrm>
            <a:prstGeom prst="rect">
              <a:avLst/>
            </a:prstGeom>
            <a:noFill/>
            <a:ln w="9525">
              <a:noFill/>
              <a:miter lim="800000"/>
              <a:headEnd/>
              <a:tailEnd/>
            </a:ln>
          </p:spPr>
          <p:txBody>
            <a:bodyPr wrap="none">
              <a:spAutoFit/>
            </a:bodyPr>
            <a:lstStyle/>
            <a:p>
              <a:pPr algn="ctr"/>
              <a:r>
                <a:rPr lang="en-US" sz="1800"/>
                <a:t>D1</a:t>
              </a:r>
            </a:p>
          </p:txBody>
        </p:sp>
        <p:sp>
          <p:nvSpPr>
            <p:cNvPr id="69644" name="Text Box 33"/>
            <p:cNvSpPr txBox="1">
              <a:spLocks noChangeArrowheads="1"/>
            </p:cNvSpPr>
            <p:nvPr/>
          </p:nvSpPr>
          <p:spPr bwMode="auto">
            <a:xfrm>
              <a:off x="3168" y="2376"/>
              <a:ext cx="300" cy="231"/>
            </a:xfrm>
            <a:prstGeom prst="rect">
              <a:avLst/>
            </a:prstGeom>
            <a:noFill/>
            <a:ln w="9525">
              <a:noFill/>
              <a:miter lim="800000"/>
              <a:headEnd/>
              <a:tailEnd/>
            </a:ln>
          </p:spPr>
          <p:txBody>
            <a:bodyPr wrap="none">
              <a:spAutoFit/>
            </a:bodyPr>
            <a:lstStyle/>
            <a:p>
              <a:pPr algn="ctr"/>
              <a:r>
                <a:rPr lang="en-US" sz="1800"/>
                <a:t>D2</a:t>
              </a:r>
            </a:p>
          </p:txBody>
        </p:sp>
        <p:sp>
          <p:nvSpPr>
            <p:cNvPr id="69645" name="Text Box 34"/>
            <p:cNvSpPr txBox="1">
              <a:spLocks noChangeArrowheads="1"/>
            </p:cNvSpPr>
            <p:nvPr/>
          </p:nvSpPr>
          <p:spPr bwMode="auto">
            <a:xfrm>
              <a:off x="2466" y="3450"/>
              <a:ext cx="300" cy="231"/>
            </a:xfrm>
            <a:prstGeom prst="rect">
              <a:avLst/>
            </a:prstGeom>
            <a:noFill/>
            <a:ln w="9525">
              <a:noFill/>
              <a:miter lim="800000"/>
              <a:headEnd/>
              <a:tailEnd/>
            </a:ln>
          </p:spPr>
          <p:txBody>
            <a:bodyPr wrap="none">
              <a:spAutoFit/>
            </a:bodyPr>
            <a:lstStyle/>
            <a:p>
              <a:pPr algn="ctr"/>
              <a:r>
                <a:rPr lang="en-US" sz="1800"/>
                <a:t>D0</a:t>
              </a:r>
            </a:p>
          </p:txBody>
        </p:sp>
        <p:sp>
          <p:nvSpPr>
            <p:cNvPr id="69646" name="Text Box 35"/>
            <p:cNvSpPr txBox="1">
              <a:spLocks noChangeArrowheads="1"/>
            </p:cNvSpPr>
            <p:nvPr/>
          </p:nvSpPr>
          <p:spPr bwMode="auto">
            <a:xfrm>
              <a:off x="3006" y="3447"/>
              <a:ext cx="300" cy="231"/>
            </a:xfrm>
            <a:prstGeom prst="rect">
              <a:avLst/>
            </a:prstGeom>
            <a:noFill/>
            <a:ln w="9525">
              <a:noFill/>
              <a:miter lim="800000"/>
              <a:headEnd/>
              <a:tailEnd/>
            </a:ln>
          </p:spPr>
          <p:txBody>
            <a:bodyPr wrap="none">
              <a:spAutoFit/>
            </a:bodyPr>
            <a:lstStyle/>
            <a:p>
              <a:pPr algn="ctr"/>
              <a:r>
                <a:rPr lang="en-US" sz="1800"/>
                <a:t>D1</a:t>
              </a:r>
            </a:p>
          </p:txBody>
        </p:sp>
        <p:sp>
          <p:nvSpPr>
            <p:cNvPr id="69647" name="Text Box 36"/>
            <p:cNvSpPr txBox="1">
              <a:spLocks noChangeArrowheads="1"/>
            </p:cNvSpPr>
            <p:nvPr/>
          </p:nvSpPr>
          <p:spPr bwMode="auto">
            <a:xfrm>
              <a:off x="3540" y="3447"/>
              <a:ext cx="300" cy="231"/>
            </a:xfrm>
            <a:prstGeom prst="rect">
              <a:avLst/>
            </a:prstGeom>
            <a:noFill/>
            <a:ln w="9525">
              <a:noFill/>
              <a:miter lim="800000"/>
              <a:headEnd/>
              <a:tailEnd/>
            </a:ln>
          </p:spPr>
          <p:txBody>
            <a:bodyPr wrap="none">
              <a:spAutoFit/>
            </a:bodyPr>
            <a:lstStyle/>
            <a:p>
              <a:pPr algn="ctr"/>
              <a:r>
                <a:rPr lang="en-US" sz="1800"/>
                <a:t>D2</a:t>
              </a:r>
            </a:p>
          </p:txBody>
        </p:sp>
        <p:sp>
          <p:nvSpPr>
            <p:cNvPr id="69648" name="Text Box 37"/>
            <p:cNvSpPr txBox="1">
              <a:spLocks noChangeArrowheads="1"/>
            </p:cNvSpPr>
            <p:nvPr/>
          </p:nvSpPr>
          <p:spPr bwMode="auto">
            <a:xfrm>
              <a:off x="1521" y="2377"/>
              <a:ext cx="220" cy="231"/>
            </a:xfrm>
            <a:prstGeom prst="rect">
              <a:avLst/>
            </a:prstGeom>
            <a:noFill/>
            <a:ln w="9525">
              <a:noFill/>
              <a:miter lim="800000"/>
              <a:headEnd/>
              <a:tailEnd/>
            </a:ln>
          </p:spPr>
          <p:txBody>
            <a:bodyPr wrap="none">
              <a:spAutoFit/>
            </a:bodyPr>
            <a:lstStyle/>
            <a:p>
              <a:pPr algn="r"/>
              <a:r>
                <a:rPr lang="en-US" sz="1800" i="1">
                  <a:latin typeface="Times" charset="0"/>
                </a:rPr>
                <a:t>D</a:t>
              </a:r>
              <a:endParaRPr lang="en-US" sz="1800">
                <a:latin typeface="Times" charset="0"/>
              </a:endParaRPr>
            </a:p>
          </p:txBody>
        </p:sp>
        <p:sp>
          <p:nvSpPr>
            <p:cNvPr id="69649" name="Text Box 38"/>
            <p:cNvSpPr txBox="1">
              <a:spLocks noChangeArrowheads="1"/>
            </p:cNvSpPr>
            <p:nvPr/>
          </p:nvSpPr>
          <p:spPr bwMode="auto">
            <a:xfrm>
              <a:off x="1448" y="2937"/>
              <a:ext cx="308" cy="231"/>
            </a:xfrm>
            <a:prstGeom prst="rect">
              <a:avLst/>
            </a:prstGeom>
            <a:noFill/>
            <a:ln w="9525">
              <a:noFill/>
              <a:miter lim="800000"/>
              <a:headEnd/>
              <a:tailEnd/>
            </a:ln>
          </p:spPr>
          <p:txBody>
            <a:bodyPr wrap="none">
              <a:spAutoFit/>
            </a:bodyPr>
            <a:lstStyle/>
            <a:p>
              <a:pPr algn="r"/>
              <a:r>
                <a:rPr lang="en-US" sz="1800" i="1">
                  <a:latin typeface="Times" charset="0"/>
                </a:rPr>
                <a:t>CK</a:t>
              </a:r>
              <a:endParaRPr lang="en-US" sz="1800">
                <a:latin typeface="Times" charset="0"/>
              </a:endParaRPr>
            </a:p>
          </p:txBody>
        </p:sp>
        <p:sp>
          <p:nvSpPr>
            <p:cNvPr id="69650" name="Text Box 39"/>
            <p:cNvSpPr txBox="1">
              <a:spLocks noChangeArrowheads="1"/>
            </p:cNvSpPr>
            <p:nvPr/>
          </p:nvSpPr>
          <p:spPr bwMode="auto">
            <a:xfrm>
              <a:off x="1496" y="3465"/>
              <a:ext cx="220" cy="231"/>
            </a:xfrm>
            <a:prstGeom prst="rect">
              <a:avLst/>
            </a:prstGeom>
            <a:noFill/>
            <a:ln w="9525">
              <a:noFill/>
              <a:miter lim="800000"/>
              <a:headEnd/>
              <a:tailEnd/>
            </a:ln>
          </p:spPr>
          <p:txBody>
            <a:bodyPr wrap="none">
              <a:spAutoFit/>
            </a:bodyPr>
            <a:lstStyle/>
            <a:p>
              <a:pPr algn="ctr"/>
              <a:r>
                <a:rPr lang="en-US" sz="1800" i="1">
                  <a:latin typeface="Times" charset="0"/>
                </a:rPr>
                <a:t>Q</a:t>
              </a:r>
              <a:endParaRPr lang="en-US" sz="1800">
                <a:latin typeface="Times" charset="0"/>
              </a:endParaRPr>
            </a:p>
          </p:txBody>
        </p:sp>
        <p:sp>
          <p:nvSpPr>
            <p:cNvPr id="69651" name="Line 40"/>
            <p:cNvSpPr>
              <a:spLocks noChangeShapeType="1"/>
            </p:cNvSpPr>
            <p:nvPr/>
          </p:nvSpPr>
          <p:spPr bwMode="auto">
            <a:xfrm>
              <a:off x="2064" y="3744"/>
              <a:ext cx="192" cy="0"/>
            </a:xfrm>
            <a:prstGeom prst="line">
              <a:avLst/>
            </a:prstGeom>
            <a:noFill/>
            <a:ln w="9525">
              <a:solidFill>
                <a:schemeClr val="tx1"/>
              </a:solidFill>
              <a:round/>
              <a:headEnd/>
              <a:tailEnd type="arrow" w="med" len="med"/>
            </a:ln>
          </p:spPr>
          <p:txBody>
            <a:bodyPr wrap="none" anchor="ctr"/>
            <a:lstStyle/>
            <a:p>
              <a:endParaRPr lang="en-US"/>
            </a:p>
          </p:txBody>
        </p:sp>
        <p:sp>
          <p:nvSpPr>
            <p:cNvPr id="69652" name="Line 41"/>
            <p:cNvSpPr>
              <a:spLocks noChangeShapeType="1"/>
            </p:cNvSpPr>
            <p:nvPr/>
          </p:nvSpPr>
          <p:spPr bwMode="auto">
            <a:xfrm flipH="1">
              <a:off x="2352" y="3744"/>
              <a:ext cx="192" cy="0"/>
            </a:xfrm>
            <a:prstGeom prst="line">
              <a:avLst/>
            </a:prstGeom>
            <a:noFill/>
            <a:ln w="9525">
              <a:solidFill>
                <a:schemeClr val="tx1"/>
              </a:solidFill>
              <a:round/>
              <a:headEnd/>
              <a:tailEnd type="arrow" w="med" len="med"/>
            </a:ln>
          </p:spPr>
          <p:txBody>
            <a:bodyPr wrap="none" anchor="ctr"/>
            <a:lstStyle/>
            <a:p>
              <a:endParaRPr lang="en-US"/>
            </a:p>
          </p:txBody>
        </p:sp>
        <p:sp>
          <p:nvSpPr>
            <p:cNvPr id="69653" name="Text Box 42"/>
            <p:cNvSpPr txBox="1">
              <a:spLocks noChangeArrowheads="1"/>
            </p:cNvSpPr>
            <p:nvPr/>
          </p:nvSpPr>
          <p:spPr bwMode="auto">
            <a:xfrm>
              <a:off x="2160" y="3723"/>
              <a:ext cx="337" cy="231"/>
            </a:xfrm>
            <a:prstGeom prst="rect">
              <a:avLst/>
            </a:prstGeom>
            <a:noFill/>
            <a:ln w="9525">
              <a:noFill/>
              <a:miter lim="800000"/>
              <a:headEnd/>
              <a:tailEnd/>
            </a:ln>
          </p:spPr>
          <p:txBody>
            <a:bodyPr wrap="none">
              <a:spAutoFit/>
            </a:bodyPr>
            <a:lstStyle/>
            <a:p>
              <a:r>
                <a:rPr lang="en-US" sz="1800" i="1"/>
                <a:t>t</a:t>
              </a:r>
              <a:r>
                <a:rPr lang="en-US" sz="1800" i="1" baseline="-25000"/>
                <a:t>ck-q</a:t>
              </a:r>
              <a:endParaRPr lang="en-US" sz="1800" i="1"/>
            </a:p>
          </p:txBody>
        </p:sp>
      </p:grpSp>
      <p:sp>
        <p:nvSpPr>
          <p:cNvPr id="69640" name="Text Box 43"/>
          <p:cNvSpPr txBox="1">
            <a:spLocks noChangeArrowheads="1"/>
          </p:cNvSpPr>
          <p:nvPr/>
        </p:nvSpPr>
        <p:spPr bwMode="auto">
          <a:xfrm>
            <a:off x="5029200" y="4495800"/>
            <a:ext cx="3886200" cy="581025"/>
          </a:xfrm>
          <a:prstGeom prst="rect">
            <a:avLst/>
          </a:prstGeom>
          <a:noFill/>
          <a:ln w="9525">
            <a:noFill/>
            <a:miter lim="800000"/>
            <a:headEnd/>
            <a:tailEnd/>
          </a:ln>
        </p:spPr>
        <p:txBody>
          <a:bodyPr>
            <a:spAutoFit/>
          </a:bodyPr>
          <a:lstStyle/>
          <a:p>
            <a:r>
              <a:rPr lang="en-US" i="1"/>
              <a:t>t</a:t>
            </a:r>
            <a:r>
              <a:rPr lang="en-US" i="1" baseline="-25000"/>
              <a:t>ck-q</a:t>
            </a:r>
            <a:r>
              <a:rPr lang="en-US" i="1"/>
              <a:t> is determined by delays of transmission gate and inverter.</a:t>
            </a:r>
            <a:endParaRPr lang="en-US" sz="1800" i="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762000"/>
          </a:xfrm>
        </p:spPr>
        <p:txBody>
          <a:bodyPr>
            <a:normAutofit/>
          </a:bodyPr>
          <a:lstStyle/>
          <a:p>
            <a:r>
              <a:rPr lang="en-US" sz="2800" dirty="0" smtClean="0"/>
              <a:t>Simple CDR circuit using DFF phase detector </a:t>
            </a:r>
            <a:r>
              <a:rPr lang="en-US" sz="2400" dirty="0" smtClean="0"/>
              <a:t>(Drawbacks)</a:t>
            </a:r>
            <a:endParaRPr lang="en-US" sz="2800" dirty="0"/>
          </a:p>
        </p:txBody>
      </p:sp>
      <p:pic>
        <p:nvPicPr>
          <p:cNvPr id="20482" name="Picture 2"/>
          <p:cNvPicPr>
            <a:picLocks noChangeAspect="1" noChangeArrowheads="1"/>
          </p:cNvPicPr>
          <p:nvPr/>
        </p:nvPicPr>
        <p:blipFill>
          <a:blip r:embed="rId2" cstate="print"/>
          <a:srcRect/>
          <a:stretch>
            <a:fillRect/>
          </a:stretch>
        </p:blipFill>
        <p:spPr bwMode="auto">
          <a:xfrm>
            <a:off x="1676400" y="609601"/>
            <a:ext cx="5781675" cy="3325368"/>
          </a:xfrm>
          <a:prstGeom prst="rect">
            <a:avLst/>
          </a:prstGeom>
          <a:noFill/>
          <a:ln w="9525">
            <a:noFill/>
            <a:miter lim="800000"/>
            <a:headEnd/>
            <a:tailEnd/>
          </a:ln>
        </p:spPr>
      </p:pic>
      <p:sp>
        <p:nvSpPr>
          <p:cNvPr id="6" name="Rectangle 5"/>
          <p:cNvSpPr/>
          <p:nvPr/>
        </p:nvSpPr>
        <p:spPr>
          <a:xfrm>
            <a:off x="990600" y="3886200"/>
            <a:ext cx="7924800" cy="338554"/>
          </a:xfrm>
          <a:prstGeom prst="rect">
            <a:avLst/>
          </a:prstGeom>
        </p:spPr>
        <p:txBody>
          <a:bodyPr wrap="square">
            <a:spAutoFit/>
          </a:bodyPr>
          <a:lstStyle/>
          <a:p>
            <a:pPr algn="ctr"/>
            <a:r>
              <a:rPr lang="en-US" sz="1600" dirty="0" smtClean="0"/>
              <a:t>Figure 9.19 </a:t>
            </a:r>
            <a:r>
              <a:rPr lang="en-US" sz="1600" dirty="0" err="1" smtClean="0"/>
              <a:t>Feedthrough</a:t>
            </a:r>
            <a:r>
              <a:rPr lang="en-US" sz="1600" dirty="0" smtClean="0"/>
              <a:t> of random data to VCO.</a:t>
            </a:r>
            <a:endParaRPr lang="en-US" sz="1600" dirty="0"/>
          </a:p>
        </p:txBody>
      </p:sp>
      <p:sp>
        <p:nvSpPr>
          <p:cNvPr id="7" name="Rectangle 6"/>
          <p:cNvSpPr/>
          <p:nvPr/>
        </p:nvSpPr>
        <p:spPr>
          <a:xfrm>
            <a:off x="152400" y="4191000"/>
            <a:ext cx="8991600" cy="2585323"/>
          </a:xfrm>
          <a:prstGeom prst="rect">
            <a:avLst/>
          </a:prstGeom>
        </p:spPr>
        <p:txBody>
          <a:bodyPr wrap="square">
            <a:spAutoFit/>
          </a:bodyPr>
          <a:lstStyle/>
          <a:p>
            <a:r>
              <a:rPr lang="en-US" dirty="0" smtClean="0"/>
              <a:t>Another drawback of the simple CDR architecture of </a:t>
            </a:r>
            <a:r>
              <a:rPr lang="en-US" dirty="0"/>
              <a:t> </a:t>
            </a:r>
            <a:r>
              <a:rPr lang="en-US" dirty="0" smtClean="0"/>
              <a:t>previous slides relates to the  </a:t>
            </a:r>
            <a:r>
              <a:rPr lang="en-US" dirty="0" err="1" smtClean="0"/>
              <a:t>feedthrough</a:t>
            </a:r>
            <a:r>
              <a:rPr lang="en-US" dirty="0" smtClean="0"/>
              <a:t> of data to the VCO output through both flip-flops. Figure 9.19 above describes this phenomenon for the PD and the decision circuit. </a:t>
            </a:r>
          </a:p>
          <a:p>
            <a:r>
              <a:rPr lang="en-US" dirty="0" smtClean="0"/>
              <a:t>In Fig. 9.19(a), data transitions turn M1-M2 on and off, drawing transient currents from the VCO. Similarly, in Fig. 9.19(b), data edges couple through the gate-source capacitance of M1 and the gate-drain overlap capacitance of M3 to the oscillator. </a:t>
            </a:r>
          </a:p>
          <a:p>
            <a:r>
              <a:rPr lang="en-US" dirty="0" smtClean="0"/>
              <a:t>The random arrival of the data transitions therefore introduces jitter at the VCO output. For this reason, the VCO must be followed by a buffer stage exhibiting a high reverse isolation.</a:t>
            </a:r>
          </a:p>
          <a:p>
            <a:r>
              <a:rPr lang="en-US" dirty="0" smtClean="0"/>
              <a:t> In following slides, various CDR architectures will be presented that alleviate these issues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Other Phase Detector </a:t>
            </a:r>
            <a:r>
              <a:rPr lang="en-US" sz="2800" dirty="0" err="1" smtClean="0"/>
              <a:t>techniquesfor</a:t>
            </a:r>
            <a:r>
              <a:rPr lang="en-US" sz="2800" dirty="0" smtClean="0"/>
              <a:t> Random Data</a:t>
            </a:r>
            <a:endParaRPr lang="en-US" sz="2800" dirty="0"/>
          </a:p>
        </p:txBody>
      </p:sp>
      <p:sp>
        <p:nvSpPr>
          <p:cNvPr id="4" name="Rectangle 3"/>
          <p:cNvSpPr/>
          <p:nvPr/>
        </p:nvSpPr>
        <p:spPr>
          <a:xfrm>
            <a:off x="304800" y="1676400"/>
            <a:ext cx="7848600" cy="2862322"/>
          </a:xfrm>
          <a:prstGeom prst="rect">
            <a:avLst/>
          </a:prstGeom>
        </p:spPr>
        <p:txBody>
          <a:bodyPr wrap="square">
            <a:spAutoFit/>
          </a:bodyPr>
          <a:lstStyle/>
          <a:p>
            <a:pPr algn="just"/>
            <a:r>
              <a:rPr lang="en-US" dirty="0" smtClean="0"/>
              <a:t>As mentioned in previous slides, PDs for random data must provide two essential functions: data </a:t>
            </a:r>
            <a:r>
              <a:rPr lang="en-US" dirty="0"/>
              <a:t>transition detection and (2) phase difference detection. </a:t>
            </a:r>
            <a:endParaRPr lang="el-GR" dirty="0" smtClean="0"/>
          </a:p>
          <a:p>
            <a:pPr algn="just"/>
            <a:r>
              <a:rPr lang="en-US" dirty="0" smtClean="0"/>
              <a:t>However, </a:t>
            </a:r>
            <a:r>
              <a:rPr lang="en-US" dirty="0"/>
              <a:t>the skew effect illustrated in </a:t>
            </a:r>
            <a:r>
              <a:rPr lang="en-US" dirty="0" smtClean="0"/>
              <a:t>previous slides (Fig</a:t>
            </a:r>
            <a:r>
              <a:rPr lang="en-US" dirty="0"/>
              <a:t>. </a:t>
            </a:r>
            <a:r>
              <a:rPr lang="en-US" dirty="0" smtClean="0"/>
              <a:t>9.18) </a:t>
            </a:r>
            <a:r>
              <a:rPr lang="en-US" dirty="0"/>
              <a:t>makes it desirable to retime the data inside the phase detector, thereby eliminating the explicit decision circuit and the skew associated with it. </a:t>
            </a:r>
            <a:endParaRPr lang="en-US" dirty="0" smtClean="0"/>
          </a:p>
          <a:p>
            <a:pPr algn="just"/>
            <a:endParaRPr lang="en-US" dirty="0" smtClean="0"/>
          </a:p>
          <a:p>
            <a:pPr algn="just"/>
            <a:r>
              <a:rPr lang="en-US" dirty="0" smtClean="0"/>
              <a:t>This observation immediately leads to another: if the data is to be retimed by the VCO output, then the </a:t>
            </a:r>
            <a:r>
              <a:rPr lang="en-US" dirty="0" err="1" smtClean="0"/>
              <a:t>flipflop</a:t>
            </a:r>
            <a:r>
              <a:rPr lang="en-US" dirty="0" smtClean="0"/>
              <a:t>(s) in the phase detector must be </a:t>
            </a:r>
            <a:r>
              <a:rPr lang="en-US" dirty="0" err="1" smtClean="0"/>
              <a:t>strobed</a:t>
            </a:r>
            <a:r>
              <a:rPr lang="en-US" dirty="0" smtClean="0"/>
              <a:t> by the latter rather than the former. In other words, unlike the DFF PD of Fig. 9.11(b), the phase detector must sample the incoming data by the VCO signal.</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543800" cy="457200"/>
          </a:xfrm>
        </p:spPr>
        <p:txBody>
          <a:bodyPr>
            <a:normAutofit fontScale="90000"/>
          </a:bodyPr>
          <a:lstStyle/>
          <a:p>
            <a:r>
              <a:rPr lang="en-US" sz="3600" dirty="0" err="1" smtClean="0"/>
              <a:t>Hogge</a:t>
            </a:r>
            <a:r>
              <a:rPr lang="en-US" sz="3600" dirty="0" smtClean="0"/>
              <a:t> Phase Detectors</a:t>
            </a:r>
            <a:endParaRPr lang="en-US" sz="3600" dirty="0"/>
          </a:p>
        </p:txBody>
      </p:sp>
      <p:sp>
        <p:nvSpPr>
          <p:cNvPr id="7" name="Rectangle 6"/>
          <p:cNvSpPr/>
          <p:nvPr/>
        </p:nvSpPr>
        <p:spPr>
          <a:xfrm>
            <a:off x="304800" y="2743200"/>
            <a:ext cx="8839200" cy="276999"/>
          </a:xfrm>
          <a:prstGeom prst="rect">
            <a:avLst/>
          </a:prstGeom>
        </p:spPr>
        <p:txBody>
          <a:bodyPr wrap="square">
            <a:spAutoFit/>
          </a:bodyPr>
          <a:lstStyle/>
          <a:p>
            <a:r>
              <a:rPr lang="en-US" sz="1200" dirty="0" smtClean="0"/>
              <a:t>Figure </a:t>
            </a:r>
            <a:r>
              <a:rPr lang="en-US" sz="1200" b="1" dirty="0" smtClean="0"/>
              <a:t>9.20 (a) Simple PD using synchronous edge detection, 		(b) PD output for a data pattern</a:t>
            </a:r>
            <a:endParaRPr lang="en-US" sz="1200" dirty="0"/>
          </a:p>
        </p:txBody>
      </p:sp>
      <p:pic>
        <p:nvPicPr>
          <p:cNvPr id="21509" name="Picture 5"/>
          <p:cNvPicPr>
            <a:picLocks noChangeAspect="1" noChangeArrowheads="1"/>
          </p:cNvPicPr>
          <p:nvPr/>
        </p:nvPicPr>
        <p:blipFill>
          <a:blip r:embed="rId2" cstate="print"/>
          <a:srcRect/>
          <a:stretch>
            <a:fillRect/>
          </a:stretch>
        </p:blipFill>
        <p:spPr bwMode="auto">
          <a:xfrm>
            <a:off x="152400" y="894361"/>
            <a:ext cx="4738688" cy="1696439"/>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105400" y="457200"/>
            <a:ext cx="3505200" cy="2287604"/>
          </a:xfrm>
          <a:prstGeom prst="rect">
            <a:avLst/>
          </a:prstGeom>
          <a:noFill/>
          <a:ln w="9525">
            <a:noFill/>
            <a:miter lim="800000"/>
            <a:headEnd/>
            <a:tailEnd/>
          </a:ln>
        </p:spPr>
      </p:pic>
      <p:sp>
        <p:nvSpPr>
          <p:cNvPr id="8" name="Rectangle 7"/>
          <p:cNvSpPr/>
          <p:nvPr/>
        </p:nvSpPr>
        <p:spPr>
          <a:xfrm>
            <a:off x="0" y="3352800"/>
            <a:ext cx="9144000" cy="2862322"/>
          </a:xfrm>
          <a:prstGeom prst="rect">
            <a:avLst/>
          </a:prstGeom>
        </p:spPr>
        <p:txBody>
          <a:bodyPr wrap="square">
            <a:spAutoFit/>
          </a:bodyPr>
          <a:lstStyle/>
          <a:p>
            <a:r>
              <a:rPr lang="en-US" dirty="0" smtClean="0"/>
              <a:t>How can a PD detect data transitions if it samples the data by the VCO output? Recall that a single DFF fails to operate as a phase detector if it is used in such a mode.</a:t>
            </a:r>
          </a:p>
          <a:p>
            <a:r>
              <a:rPr lang="en-US" dirty="0" smtClean="0"/>
              <a:t> However, recognizing that a DFF produces a delayed replica of the input data, we can replace the delay element in the edge detector with a DFF –see Fig. 9.20(a) above.</a:t>
            </a:r>
          </a:p>
          <a:p>
            <a:r>
              <a:rPr lang="en-US" dirty="0" smtClean="0"/>
              <a:t>Since sample B changes only on the CK edges, Y =Din(XOR)B contains pulses whose width represents the phase difference between Din and CK [see Fig. 9.20(b) above]. </a:t>
            </a:r>
          </a:p>
          <a:p>
            <a:r>
              <a:rPr lang="en-US" dirty="0" smtClean="0"/>
              <a:t>It is important to note that (a) the circuit produces a pulse for each data transition, thereby providing edge detection, and (b) the width of the output pulses varies linearly with the input phase difference, suggesting that the circuit can operate as a linear PD. We call this type of output “proportional pulses.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543800" cy="457200"/>
          </a:xfrm>
        </p:spPr>
        <p:txBody>
          <a:bodyPr>
            <a:normAutofit fontScale="90000"/>
          </a:bodyPr>
          <a:lstStyle/>
          <a:p>
            <a:r>
              <a:rPr lang="en-US" sz="3600" dirty="0" err="1" smtClean="0"/>
              <a:t>Hogge</a:t>
            </a:r>
            <a:r>
              <a:rPr lang="en-US" sz="3600" dirty="0" smtClean="0"/>
              <a:t> Phase Detectors</a:t>
            </a:r>
            <a:endParaRPr lang="en-US" sz="3600" dirty="0"/>
          </a:p>
        </p:txBody>
      </p:sp>
      <p:sp>
        <p:nvSpPr>
          <p:cNvPr id="7" name="Rectangle 6"/>
          <p:cNvSpPr/>
          <p:nvPr/>
        </p:nvSpPr>
        <p:spPr>
          <a:xfrm>
            <a:off x="76200" y="3685401"/>
            <a:ext cx="8839200" cy="276999"/>
          </a:xfrm>
          <a:prstGeom prst="rect">
            <a:avLst/>
          </a:prstGeom>
        </p:spPr>
        <p:txBody>
          <a:bodyPr wrap="square">
            <a:spAutoFit/>
          </a:bodyPr>
          <a:lstStyle/>
          <a:p>
            <a:r>
              <a:rPr lang="en-US" sz="1200" dirty="0" smtClean="0"/>
              <a:t>Figure </a:t>
            </a:r>
            <a:r>
              <a:rPr lang="en-US" sz="1200" b="1" dirty="0" smtClean="0"/>
              <a:t>9.20 (a) Simple PD using synchronous edge detection, (b) PD output for a data pattern, (c) </a:t>
            </a:r>
            <a:r>
              <a:rPr lang="en-US" sz="1200" b="1" i="1" dirty="0" smtClean="0"/>
              <a:t>PD output for a different data pattern</a:t>
            </a:r>
            <a:r>
              <a:rPr lang="en-US" sz="1200" dirty="0" smtClean="0"/>
              <a:t>.</a:t>
            </a:r>
            <a:endParaRPr lang="en-US" sz="1200" dirty="0"/>
          </a:p>
        </p:txBody>
      </p:sp>
      <p:pic>
        <p:nvPicPr>
          <p:cNvPr id="21510" name="Picture 6"/>
          <p:cNvPicPr>
            <a:picLocks noChangeAspect="1" noChangeArrowheads="1"/>
          </p:cNvPicPr>
          <p:nvPr/>
        </p:nvPicPr>
        <p:blipFill>
          <a:blip r:embed="rId2" cstate="print"/>
          <a:srcRect/>
          <a:stretch>
            <a:fillRect/>
          </a:stretch>
        </p:blipFill>
        <p:spPr bwMode="auto">
          <a:xfrm>
            <a:off x="1981200" y="1655627"/>
            <a:ext cx="5986463" cy="2078173"/>
          </a:xfrm>
          <a:prstGeom prst="rect">
            <a:avLst/>
          </a:prstGeom>
          <a:noFill/>
          <a:ln w="9525">
            <a:noFill/>
            <a:miter lim="800000"/>
            <a:headEnd/>
            <a:tailEnd/>
          </a:ln>
        </p:spPr>
      </p:pic>
      <p:sp>
        <p:nvSpPr>
          <p:cNvPr id="8" name="Rectangle 7"/>
          <p:cNvSpPr/>
          <p:nvPr/>
        </p:nvSpPr>
        <p:spPr>
          <a:xfrm>
            <a:off x="0" y="3886200"/>
            <a:ext cx="9144000" cy="3416320"/>
          </a:xfrm>
          <a:prstGeom prst="rect">
            <a:avLst/>
          </a:prstGeom>
        </p:spPr>
        <p:txBody>
          <a:bodyPr wrap="square">
            <a:spAutoFit/>
          </a:bodyPr>
          <a:lstStyle/>
          <a:p>
            <a:r>
              <a:rPr lang="en-US" dirty="0" smtClean="0"/>
              <a:t>It may appear that the topology of Fig. 9.20(a) above satisfies the requirements of a phase detector. </a:t>
            </a:r>
          </a:p>
          <a:p>
            <a:r>
              <a:rPr lang="en-US" dirty="0" smtClean="0"/>
              <a:t>Unfortunately, however, the average value of the output is a function of the data transition density, failing to uniquely represent the phase difference for various data patterns. </a:t>
            </a:r>
          </a:p>
          <a:p>
            <a:r>
              <a:rPr lang="en-US" dirty="0" smtClean="0"/>
              <a:t>For example, as illustrated in Figs. 9.20(b) and (c) above, the average output remains unchanged if the transition density falls by a factor of two and the phase difference rises by the same factor. In other words, two different phase errors may  result in the same dc output, leading to false lock.</a:t>
            </a:r>
          </a:p>
          <a:p>
            <a:r>
              <a:rPr lang="en-US" dirty="0" smtClean="0"/>
              <a:t>To overcome this ambiguity, the proportional pulses must be accompanied by reference pulses. The latter are pulses that appear on data edges but exhibit a constant width, thus eliminating the pattern dependency.</a:t>
            </a:r>
          </a:p>
          <a:p>
            <a:endParaRPr lang="en-US" dirty="0"/>
          </a:p>
        </p:txBody>
      </p:sp>
      <p:pic>
        <p:nvPicPr>
          <p:cNvPr id="76801" name="Picture 1"/>
          <p:cNvPicPr>
            <a:picLocks noChangeAspect="1" noChangeArrowheads="1"/>
          </p:cNvPicPr>
          <p:nvPr/>
        </p:nvPicPr>
        <p:blipFill>
          <a:blip r:embed="rId3" cstate="print"/>
          <a:srcRect/>
          <a:stretch>
            <a:fillRect/>
          </a:stretch>
        </p:blipFill>
        <p:spPr bwMode="auto">
          <a:xfrm>
            <a:off x="3429000" y="457200"/>
            <a:ext cx="219075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Date Placeholder 1"/>
          <p:cNvSpPr>
            <a:spLocks noGrp="1"/>
          </p:cNvSpPr>
          <p:nvPr>
            <p:ph type="dt" sz="quarter" idx="10"/>
          </p:nvPr>
        </p:nvSpPr>
        <p:spPr>
          <a:noFill/>
        </p:spPr>
        <p:txBody>
          <a:bodyPr/>
          <a:lstStyle/>
          <a:p>
            <a:r>
              <a:rPr lang="en-US" smtClean="0">
                <a:latin typeface="Arial" pitchFamily="34" charset="0"/>
                <a:ea typeface="MS PGothic" pitchFamily="34" charset="-128"/>
              </a:rPr>
              <a:t>EECS 270C / Winter 2013</a:t>
            </a:r>
          </a:p>
        </p:txBody>
      </p:sp>
      <p:sp>
        <p:nvSpPr>
          <p:cNvPr id="26629" name="Footer Placeholder 2"/>
          <p:cNvSpPr>
            <a:spLocks noGrp="1"/>
          </p:cNvSpPr>
          <p:nvPr>
            <p:ph type="ftr" sz="quarter" idx="11"/>
          </p:nvPr>
        </p:nvSpPr>
        <p:spPr>
          <a:noFill/>
        </p:spPr>
        <p:txBody>
          <a:bodyPr/>
          <a:lstStyle/>
          <a:p>
            <a:r>
              <a:rPr lang="en-US" sz="1000" dirty="0" smtClean="0">
                <a:latin typeface="Arial" pitchFamily="34" charset="0"/>
                <a:ea typeface="MS PGothic" pitchFamily="34" charset="-128"/>
              </a:rPr>
              <a:t>Prof. M. Green / Univ. of California, Irvine</a:t>
            </a:r>
          </a:p>
        </p:txBody>
      </p:sp>
      <p:sp>
        <p:nvSpPr>
          <p:cNvPr id="26630" name="Slide Number Placeholder 3"/>
          <p:cNvSpPr>
            <a:spLocks noGrp="1"/>
          </p:cNvSpPr>
          <p:nvPr>
            <p:ph type="sldNum" sz="quarter" idx="12"/>
          </p:nvPr>
        </p:nvSpPr>
        <p:spPr>
          <a:noFill/>
        </p:spPr>
        <p:txBody>
          <a:bodyPr/>
          <a:lstStyle/>
          <a:p>
            <a:fld id="{2B69CBA7-484E-4CF3-8E3B-867A66B3F2A1}" type="slidenum">
              <a:rPr lang="en-US">
                <a:ea typeface="MS PGothic" pitchFamily="34" charset="-128"/>
              </a:rPr>
              <a:pPr/>
              <a:t>4</a:t>
            </a:fld>
            <a:endParaRPr lang="en-US" sz="1400">
              <a:latin typeface="Times" charset="0"/>
              <a:ea typeface="MS PGothic" pitchFamily="34" charset="-128"/>
            </a:endParaRPr>
          </a:p>
        </p:txBody>
      </p:sp>
      <p:pic>
        <p:nvPicPr>
          <p:cNvPr id="26631" name="Picture 98" descr="deser"/>
          <p:cNvPicPr>
            <a:picLocks noChangeAspect="1" noChangeArrowheads="1"/>
          </p:cNvPicPr>
          <p:nvPr/>
        </p:nvPicPr>
        <p:blipFill>
          <a:blip r:embed="rId4" cstate="print"/>
          <a:srcRect/>
          <a:stretch>
            <a:fillRect/>
          </a:stretch>
        </p:blipFill>
        <p:spPr bwMode="auto">
          <a:xfrm>
            <a:off x="1143000" y="1630363"/>
            <a:ext cx="7010400" cy="3152775"/>
          </a:xfrm>
          <a:prstGeom prst="rect">
            <a:avLst/>
          </a:prstGeom>
          <a:noFill/>
          <a:ln w="9525">
            <a:noFill/>
            <a:miter lim="800000"/>
            <a:headEnd/>
            <a:tailEnd/>
          </a:ln>
        </p:spPr>
      </p:pic>
      <p:sp>
        <p:nvSpPr>
          <p:cNvPr id="26632" name="Rectangle 5"/>
          <p:cNvSpPr>
            <a:spLocks noGrp="1" noChangeArrowheads="1"/>
          </p:cNvSpPr>
          <p:nvPr>
            <p:ph type="title" idx="4294967295"/>
          </p:nvPr>
        </p:nvSpPr>
        <p:spPr>
          <a:xfrm>
            <a:off x="685800" y="228600"/>
            <a:ext cx="7772400" cy="762000"/>
          </a:xfrm>
        </p:spPr>
        <p:txBody>
          <a:bodyPr/>
          <a:lstStyle/>
          <a:p>
            <a:pPr eaLnBrk="1" hangingPunct="1"/>
            <a:r>
              <a:rPr lang="en-US" sz="2800" dirty="0" smtClean="0"/>
              <a:t>Motivation for CDR:  </a:t>
            </a:r>
            <a:r>
              <a:rPr lang="en-US" sz="2800" dirty="0" err="1" smtClean="0"/>
              <a:t>Deserializer</a:t>
            </a:r>
            <a:r>
              <a:rPr lang="en-US" sz="2800" dirty="0" smtClean="0"/>
              <a:t> (1)</a:t>
            </a:r>
            <a:endParaRPr lang="en-US" dirty="0" smtClean="0"/>
          </a:p>
        </p:txBody>
      </p:sp>
      <p:sp>
        <p:nvSpPr>
          <p:cNvPr id="3078" name="Text Box 6"/>
          <p:cNvSpPr txBox="1">
            <a:spLocks noChangeArrowheads="1"/>
          </p:cNvSpPr>
          <p:nvPr/>
        </p:nvSpPr>
        <p:spPr bwMode="auto">
          <a:xfrm>
            <a:off x="517525" y="5227638"/>
            <a:ext cx="7940675" cy="641350"/>
          </a:xfrm>
          <a:prstGeom prst="rect">
            <a:avLst/>
          </a:prstGeom>
          <a:noFill/>
          <a:ln w="9525">
            <a:noFill/>
            <a:miter lim="800000"/>
            <a:headEnd/>
            <a:tailEnd/>
          </a:ln>
        </p:spPr>
        <p:txBody>
          <a:bodyPr>
            <a:spAutoFit/>
          </a:bodyPr>
          <a:lstStyle/>
          <a:p>
            <a:r>
              <a:rPr lang="en-US" sz="1800" i="1"/>
              <a:t>If input data were accompanied by a well-synchronized clock, deserialization could be done directly.</a:t>
            </a:r>
          </a:p>
        </p:txBody>
      </p:sp>
      <p:grpSp>
        <p:nvGrpSpPr>
          <p:cNvPr id="2" name="Group 102"/>
          <p:cNvGrpSpPr>
            <a:grpSpLocks/>
          </p:cNvGrpSpPr>
          <p:nvPr/>
        </p:nvGrpSpPr>
        <p:grpSpPr bwMode="auto">
          <a:xfrm>
            <a:off x="457200" y="3725863"/>
            <a:ext cx="1600200" cy="541337"/>
            <a:chOff x="288" y="2539"/>
            <a:chExt cx="1008" cy="341"/>
          </a:xfrm>
        </p:grpSpPr>
        <p:sp>
          <p:nvSpPr>
            <p:cNvPr id="26674" name="Text Box 4"/>
            <p:cNvSpPr txBox="1">
              <a:spLocks noChangeArrowheads="1"/>
            </p:cNvSpPr>
            <p:nvPr/>
          </p:nvSpPr>
          <p:spPr bwMode="auto">
            <a:xfrm>
              <a:off x="288" y="2539"/>
              <a:ext cx="651" cy="192"/>
            </a:xfrm>
            <a:prstGeom prst="rect">
              <a:avLst/>
            </a:prstGeom>
            <a:noFill/>
            <a:ln w="9525">
              <a:noFill/>
              <a:miter lim="800000"/>
              <a:headEnd/>
              <a:tailEnd/>
            </a:ln>
          </p:spPr>
          <p:txBody>
            <a:bodyPr wrap="none">
              <a:spAutoFit/>
            </a:bodyPr>
            <a:lstStyle/>
            <a:p>
              <a:pPr algn="r"/>
              <a:r>
                <a:rPr lang="en-US" sz="1400"/>
                <a:t>Input clock</a:t>
              </a:r>
            </a:p>
          </p:txBody>
        </p:sp>
        <p:grpSp>
          <p:nvGrpSpPr>
            <p:cNvPr id="3" name="Group 29"/>
            <p:cNvGrpSpPr>
              <a:grpSpLocks/>
            </p:cNvGrpSpPr>
            <p:nvPr/>
          </p:nvGrpSpPr>
          <p:grpSpPr bwMode="auto">
            <a:xfrm>
              <a:off x="336" y="2784"/>
              <a:ext cx="960" cy="96"/>
              <a:chOff x="192" y="2928"/>
              <a:chExt cx="960" cy="96"/>
            </a:xfrm>
          </p:grpSpPr>
          <p:grpSp>
            <p:nvGrpSpPr>
              <p:cNvPr id="4" name="Group 15"/>
              <p:cNvGrpSpPr>
                <a:grpSpLocks/>
              </p:cNvGrpSpPr>
              <p:nvPr/>
            </p:nvGrpSpPr>
            <p:grpSpPr bwMode="auto">
              <a:xfrm>
                <a:off x="192" y="2928"/>
                <a:ext cx="144" cy="96"/>
                <a:chOff x="192" y="2928"/>
                <a:chExt cx="144" cy="96"/>
              </a:xfrm>
            </p:grpSpPr>
            <p:sp>
              <p:nvSpPr>
                <p:cNvPr id="26693" name="Line 10"/>
                <p:cNvSpPr>
                  <a:spLocks noChangeShapeType="1"/>
                </p:cNvSpPr>
                <p:nvPr/>
              </p:nvSpPr>
              <p:spPr bwMode="auto">
                <a:xfrm>
                  <a:off x="192" y="3024"/>
                  <a:ext cx="96" cy="0"/>
                </a:xfrm>
                <a:prstGeom prst="line">
                  <a:avLst/>
                </a:prstGeom>
                <a:noFill/>
                <a:ln w="9525">
                  <a:solidFill>
                    <a:schemeClr val="tx1"/>
                  </a:solidFill>
                  <a:round/>
                  <a:headEnd/>
                  <a:tailEnd/>
                </a:ln>
              </p:spPr>
              <p:txBody>
                <a:bodyPr wrap="none" anchor="ctr"/>
                <a:lstStyle/>
                <a:p>
                  <a:endParaRPr lang="en-US"/>
                </a:p>
              </p:txBody>
            </p:sp>
            <p:sp>
              <p:nvSpPr>
                <p:cNvPr id="26694" name="Line 11"/>
                <p:cNvSpPr>
                  <a:spLocks noChangeShapeType="1"/>
                </p:cNvSpPr>
                <p:nvPr/>
              </p:nvSpPr>
              <p:spPr bwMode="auto">
                <a:xfrm flipV="1">
                  <a:off x="288" y="2928"/>
                  <a:ext cx="48" cy="96"/>
                </a:xfrm>
                <a:prstGeom prst="line">
                  <a:avLst/>
                </a:prstGeom>
                <a:noFill/>
                <a:ln w="9525">
                  <a:solidFill>
                    <a:schemeClr val="tx1"/>
                  </a:solidFill>
                  <a:round/>
                  <a:headEnd/>
                  <a:tailEnd/>
                </a:ln>
              </p:spPr>
              <p:txBody>
                <a:bodyPr wrap="none" anchor="ctr"/>
                <a:lstStyle/>
                <a:p>
                  <a:endParaRPr lang="en-US"/>
                </a:p>
              </p:txBody>
            </p:sp>
          </p:grpSp>
          <p:grpSp>
            <p:nvGrpSpPr>
              <p:cNvPr id="5" name="Group 14"/>
              <p:cNvGrpSpPr>
                <a:grpSpLocks/>
              </p:cNvGrpSpPr>
              <p:nvPr/>
            </p:nvGrpSpPr>
            <p:grpSpPr bwMode="auto">
              <a:xfrm flipV="1">
                <a:off x="336" y="2928"/>
                <a:ext cx="144" cy="96"/>
                <a:chOff x="288" y="3024"/>
                <a:chExt cx="144" cy="96"/>
              </a:xfrm>
            </p:grpSpPr>
            <p:sp>
              <p:nvSpPr>
                <p:cNvPr id="26691" name="Line 12"/>
                <p:cNvSpPr>
                  <a:spLocks noChangeShapeType="1"/>
                </p:cNvSpPr>
                <p:nvPr/>
              </p:nvSpPr>
              <p:spPr bwMode="auto">
                <a:xfrm>
                  <a:off x="288" y="3120"/>
                  <a:ext cx="96" cy="0"/>
                </a:xfrm>
                <a:prstGeom prst="line">
                  <a:avLst/>
                </a:prstGeom>
                <a:noFill/>
                <a:ln w="9525">
                  <a:solidFill>
                    <a:schemeClr val="tx1"/>
                  </a:solidFill>
                  <a:round/>
                  <a:headEnd/>
                  <a:tailEnd/>
                </a:ln>
              </p:spPr>
              <p:txBody>
                <a:bodyPr wrap="none" anchor="ctr"/>
                <a:lstStyle/>
                <a:p>
                  <a:endParaRPr lang="en-US"/>
                </a:p>
              </p:txBody>
            </p:sp>
            <p:sp>
              <p:nvSpPr>
                <p:cNvPr id="26692" name="Line 13"/>
                <p:cNvSpPr>
                  <a:spLocks noChangeShapeType="1"/>
                </p:cNvSpPr>
                <p:nvPr/>
              </p:nvSpPr>
              <p:spPr bwMode="auto">
                <a:xfrm flipV="1">
                  <a:off x="384" y="3024"/>
                  <a:ext cx="48" cy="96"/>
                </a:xfrm>
                <a:prstGeom prst="line">
                  <a:avLst/>
                </a:prstGeom>
                <a:noFill/>
                <a:ln w="9525">
                  <a:solidFill>
                    <a:schemeClr val="tx1"/>
                  </a:solidFill>
                  <a:round/>
                  <a:headEnd/>
                  <a:tailEnd/>
                </a:ln>
              </p:spPr>
              <p:txBody>
                <a:bodyPr wrap="none" anchor="ctr"/>
                <a:lstStyle/>
                <a:p>
                  <a:endParaRPr lang="en-US"/>
                </a:p>
              </p:txBody>
            </p:sp>
          </p:grpSp>
          <p:grpSp>
            <p:nvGrpSpPr>
              <p:cNvPr id="6" name="Group 16"/>
              <p:cNvGrpSpPr>
                <a:grpSpLocks/>
              </p:cNvGrpSpPr>
              <p:nvPr/>
            </p:nvGrpSpPr>
            <p:grpSpPr bwMode="auto">
              <a:xfrm>
                <a:off x="480" y="2928"/>
                <a:ext cx="144" cy="96"/>
                <a:chOff x="192" y="2928"/>
                <a:chExt cx="144" cy="96"/>
              </a:xfrm>
            </p:grpSpPr>
            <p:sp>
              <p:nvSpPr>
                <p:cNvPr id="26689" name="Line 17"/>
                <p:cNvSpPr>
                  <a:spLocks noChangeShapeType="1"/>
                </p:cNvSpPr>
                <p:nvPr/>
              </p:nvSpPr>
              <p:spPr bwMode="auto">
                <a:xfrm>
                  <a:off x="192" y="3024"/>
                  <a:ext cx="96" cy="0"/>
                </a:xfrm>
                <a:prstGeom prst="line">
                  <a:avLst/>
                </a:prstGeom>
                <a:noFill/>
                <a:ln w="9525">
                  <a:solidFill>
                    <a:schemeClr val="tx1"/>
                  </a:solidFill>
                  <a:round/>
                  <a:headEnd/>
                  <a:tailEnd/>
                </a:ln>
              </p:spPr>
              <p:txBody>
                <a:bodyPr wrap="none" anchor="ctr"/>
                <a:lstStyle/>
                <a:p>
                  <a:endParaRPr lang="en-US"/>
                </a:p>
              </p:txBody>
            </p:sp>
            <p:sp>
              <p:nvSpPr>
                <p:cNvPr id="26690" name="Line 18"/>
                <p:cNvSpPr>
                  <a:spLocks noChangeShapeType="1"/>
                </p:cNvSpPr>
                <p:nvPr/>
              </p:nvSpPr>
              <p:spPr bwMode="auto">
                <a:xfrm flipV="1">
                  <a:off x="288" y="2928"/>
                  <a:ext cx="48" cy="96"/>
                </a:xfrm>
                <a:prstGeom prst="line">
                  <a:avLst/>
                </a:prstGeom>
                <a:noFill/>
                <a:ln w="9525">
                  <a:solidFill>
                    <a:schemeClr val="tx1"/>
                  </a:solidFill>
                  <a:round/>
                  <a:headEnd/>
                  <a:tailEnd/>
                </a:ln>
              </p:spPr>
              <p:txBody>
                <a:bodyPr wrap="none" anchor="ctr"/>
                <a:lstStyle/>
                <a:p>
                  <a:endParaRPr lang="en-US"/>
                </a:p>
              </p:txBody>
            </p:sp>
          </p:grpSp>
          <p:grpSp>
            <p:nvGrpSpPr>
              <p:cNvPr id="7" name="Group 19"/>
              <p:cNvGrpSpPr>
                <a:grpSpLocks/>
              </p:cNvGrpSpPr>
              <p:nvPr/>
            </p:nvGrpSpPr>
            <p:grpSpPr bwMode="auto">
              <a:xfrm flipV="1">
                <a:off x="624" y="2928"/>
                <a:ext cx="144" cy="96"/>
                <a:chOff x="192" y="2928"/>
                <a:chExt cx="144" cy="96"/>
              </a:xfrm>
            </p:grpSpPr>
            <p:sp>
              <p:nvSpPr>
                <p:cNvPr id="26687" name="Line 20"/>
                <p:cNvSpPr>
                  <a:spLocks noChangeShapeType="1"/>
                </p:cNvSpPr>
                <p:nvPr/>
              </p:nvSpPr>
              <p:spPr bwMode="auto">
                <a:xfrm>
                  <a:off x="192" y="3024"/>
                  <a:ext cx="96" cy="0"/>
                </a:xfrm>
                <a:prstGeom prst="line">
                  <a:avLst/>
                </a:prstGeom>
                <a:noFill/>
                <a:ln w="9525">
                  <a:solidFill>
                    <a:schemeClr val="tx1"/>
                  </a:solidFill>
                  <a:round/>
                  <a:headEnd/>
                  <a:tailEnd/>
                </a:ln>
              </p:spPr>
              <p:txBody>
                <a:bodyPr wrap="none" anchor="ctr"/>
                <a:lstStyle/>
                <a:p>
                  <a:endParaRPr lang="en-US"/>
                </a:p>
              </p:txBody>
            </p:sp>
            <p:sp>
              <p:nvSpPr>
                <p:cNvPr id="26688" name="Line 21"/>
                <p:cNvSpPr>
                  <a:spLocks noChangeShapeType="1"/>
                </p:cNvSpPr>
                <p:nvPr/>
              </p:nvSpPr>
              <p:spPr bwMode="auto">
                <a:xfrm flipV="1">
                  <a:off x="288" y="2928"/>
                  <a:ext cx="48" cy="96"/>
                </a:xfrm>
                <a:prstGeom prst="line">
                  <a:avLst/>
                </a:prstGeom>
                <a:noFill/>
                <a:ln w="9525">
                  <a:solidFill>
                    <a:schemeClr val="tx1"/>
                  </a:solidFill>
                  <a:round/>
                  <a:headEnd/>
                  <a:tailEnd/>
                </a:ln>
              </p:spPr>
              <p:txBody>
                <a:bodyPr wrap="none" anchor="ctr"/>
                <a:lstStyle/>
                <a:p>
                  <a:endParaRPr lang="en-US"/>
                </a:p>
              </p:txBody>
            </p:sp>
          </p:grpSp>
          <p:grpSp>
            <p:nvGrpSpPr>
              <p:cNvPr id="8" name="Group 22"/>
              <p:cNvGrpSpPr>
                <a:grpSpLocks/>
              </p:cNvGrpSpPr>
              <p:nvPr/>
            </p:nvGrpSpPr>
            <p:grpSpPr bwMode="auto">
              <a:xfrm>
                <a:off x="768" y="2928"/>
                <a:ext cx="144" cy="96"/>
                <a:chOff x="288" y="3024"/>
                <a:chExt cx="144" cy="96"/>
              </a:xfrm>
            </p:grpSpPr>
            <p:sp>
              <p:nvSpPr>
                <p:cNvPr id="26685" name="Line 23"/>
                <p:cNvSpPr>
                  <a:spLocks noChangeShapeType="1"/>
                </p:cNvSpPr>
                <p:nvPr/>
              </p:nvSpPr>
              <p:spPr bwMode="auto">
                <a:xfrm>
                  <a:off x="288" y="3120"/>
                  <a:ext cx="96" cy="0"/>
                </a:xfrm>
                <a:prstGeom prst="line">
                  <a:avLst/>
                </a:prstGeom>
                <a:noFill/>
                <a:ln w="9525">
                  <a:solidFill>
                    <a:schemeClr val="tx1"/>
                  </a:solidFill>
                  <a:round/>
                  <a:headEnd/>
                  <a:tailEnd/>
                </a:ln>
              </p:spPr>
              <p:txBody>
                <a:bodyPr wrap="none" anchor="ctr"/>
                <a:lstStyle/>
                <a:p>
                  <a:endParaRPr lang="en-US"/>
                </a:p>
              </p:txBody>
            </p:sp>
            <p:sp>
              <p:nvSpPr>
                <p:cNvPr id="26686" name="Line 24"/>
                <p:cNvSpPr>
                  <a:spLocks noChangeShapeType="1"/>
                </p:cNvSpPr>
                <p:nvPr/>
              </p:nvSpPr>
              <p:spPr bwMode="auto">
                <a:xfrm flipV="1">
                  <a:off x="384" y="3024"/>
                  <a:ext cx="48" cy="96"/>
                </a:xfrm>
                <a:prstGeom prst="line">
                  <a:avLst/>
                </a:prstGeom>
                <a:noFill/>
                <a:ln w="9525">
                  <a:solidFill>
                    <a:schemeClr val="tx1"/>
                  </a:solidFill>
                  <a:round/>
                  <a:headEnd/>
                  <a:tailEnd/>
                </a:ln>
              </p:spPr>
              <p:txBody>
                <a:bodyPr wrap="none" anchor="ctr"/>
                <a:lstStyle/>
                <a:p>
                  <a:endParaRPr lang="en-US"/>
                </a:p>
              </p:txBody>
            </p:sp>
          </p:grpSp>
          <p:grpSp>
            <p:nvGrpSpPr>
              <p:cNvPr id="9" name="Group 25"/>
              <p:cNvGrpSpPr>
                <a:grpSpLocks/>
              </p:cNvGrpSpPr>
              <p:nvPr/>
            </p:nvGrpSpPr>
            <p:grpSpPr bwMode="auto">
              <a:xfrm flipV="1">
                <a:off x="912" y="2928"/>
                <a:ext cx="144" cy="96"/>
                <a:chOff x="192" y="2928"/>
                <a:chExt cx="144" cy="96"/>
              </a:xfrm>
            </p:grpSpPr>
            <p:sp>
              <p:nvSpPr>
                <p:cNvPr id="26683" name="Line 26"/>
                <p:cNvSpPr>
                  <a:spLocks noChangeShapeType="1"/>
                </p:cNvSpPr>
                <p:nvPr/>
              </p:nvSpPr>
              <p:spPr bwMode="auto">
                <a:xfrm>
                  <a:off x="192" y="3024"/>
                  <a:ext cx="96" cy="0"/>
                </a:xfrm>
                <a:prstGeom prst="line">
                  <a:avLst/>
                </a:prstGeom>
                <a:noFill/>
                <a:ln w="9525">
                  <a:solidFill>
                    <a:schemeClr val="tx1"/>
                  </a:solidFill>
                  <a:round/>
                  <a:headEnd/>
                  <a:tailEnd/>
                </a:ln>
              </p:spPr>
              <p:txBody>
                <a:bodyPr wrap="none" anchor="ctr"/>
                <a:lstStyle/>
                <a:p>
                  <a:endParaRPr lang="en-US"/>
                </a:p>
              </p:txBody>
            </p:sp>
            <p:sp>
              <p:nvSpPr>
                <p:cNvPr id="26684" name="Line 27"/>
                <p:cNvSpPr>
                  <a:spLocks noChangeShapeType="1"/>
                </p:cNvSpPr>
                <p:nvPr/>
              </p:nvSpPr>
              <p:spPr bwMode="auto">
                <a:xfrm flipV="1">
                  <a:off x="288" y="2928"/>
                  <a:ext cx="48" cy="96"/>
                </a:xfrm>
                <a:prstGeom prst="line">
                  <a:avLst/>
                </a:prstGeom>
                <a:noFill/>
                <a:ln w="9525">
                  <a:solidFill>
                    <a:schemeClr val="tx1"/>
                  </a:solidFill>
                  <a:round/>
                  <a:headEnd/>
                  <a:tailEnd/>
                </a:ln>
              </p:spPr>
              <p:txBody>
                <a:bodyPr wrap="none" anchor="ctr"/>
                <a:lstStyle/>
                <a:p>
                  <a:endParaRPr lang="en-US"/>
                </a:p>
              </p:txBody>
            </p:sp>
          </p:grpSp>
          <p:sp>
            <p:nvSpPr>
              <p:cNvPr id="26682" name="Line 28"/>
              <p:cNvSpPr>
                <a:spLocks noChangeShapeType="1"/>
              </p:cNvSpPr>
              <p:nvPr/>
            </p:nvSpPr>
            <p:spPr bwMode="auto">
              <a:xfrm>
                <a:off x="1056" y="3024"/>
                <a:ext cx="96" cy="0"/>
              </a:xfrm>
              <a:prstGeom prst="line">
                <a:avLst/>
              </a:prstGeom>
              <a:noFill/>
              <a:ln w="9525">
                <a:solidFill>
                  <a:schemeClr val="tx1"/>
                </a:solidFill>
                <a:round/>
                <a:headEnd/>
                <a:tailEnd/>
              </a:ln>
            </p:spPr>
            <p:txBody>
              <a:bodyPr wrap="none" anchor="ctr"/>
              <a:lstStyle/>
              <a:p>
                <a:endParaRPr lang="en-US"/>
              </a:p>
            </p:txBody>
          </p:sp>
        </p:grpSp>
      </p:grpSp>
      <p:grpSp>
        <p:nvGrpSpPr>
          <p:cNvPr id="10" name="Group 101"/>
          <p:cNvGrpSpPr>
            <a:grpSpLocks/>
          </p:cNvGrpSpPr>
          <p:nvPr/>
        </p:nvGrpSpPr>
        <p:grpSpPr bwMode="auto">
          <a:xfrm>
            <a:off x="457200" y="1752600"/>
            <a:ext cx="1676400" cy="534988"/>
            <a:chOff x="192" y="1339"/>
            <a:chExt cx="1056" cy="337"/>
          </a:xfrm>
        </p:grpSpPr>
        <p:sp>
          <p:nvSpPr>
            <p:cNvPr id="26642" name="Text Box 3"/>
            <p:cNvSpPr txBox="1">
              <a:spLocks noChangeArrowheads="1"/>
            </p:cNvSpPr>
            <p:nvPr/>
          </p:nvSpPr>
          <p:spPr bwMode="auto">
            <a:xfrm>
              <a:off x="192" y="1339"/>
              <a:ext cx="614" cy="192"/>
            </a:xfrm>
            <a:prstGeom prst="rect">
              <a:avLst/>
            </a:prstGeom>
            <a:noFill/>
            <a:ln w="9525">
              <a:noFill/>
              <a:miter lim="800000"/>
              <a:headEnd/>
              <a:tailEnd/>
            </a:ln>
          </p:spPr>
          <p:txBody>
            <a:bodyPr wrap="none">
              <a:spAutoFit/>
            </a:bodyPr>
            <a:lstStyle/>
            <a:p>
              <a:pPr algn="r"/>
              <a:r>
                <a:rPr lang="en-US" sz="1400"/>
                <a:t>Input data</a:t>
              </a:r>
            </a:p>
          </p:txBody>
        </p:sp>
        <p:grpSp>
          <p:nvGrpSpPr>
            <p:cNvPr id="11" name="Group 97"/>
            <p:cNvGrpSpPr>
              <a:grpSpLocks/>
            </p:cNvGrpSpPr>
            <p:nvPr/>
          </p:nvGrpSpPr>
          <p:grpSpPr bwMode="auto">
            <a:xfrm>
              <a:off x="240" y="1580"/>
              <a:ext cx="1008" cy="96"/>
              <a:chOff x="192" y="1632"/>
              <a:chExt cx="1008" cy="96"/>
            </a:xfrm>
          </p:grpSpPr>
          <p:grpSp>
            <p:nvGrpSpPr>
              <p:cNvPr id="12" name="Group 31"/>
              <p:cNvGrpSpPr>
                <a:grpSpLocks/>
              </p:cNvGrpSpPr>
              <p:nvPr/>
            </p:nvGrpSpPr>
            <p:grpSpPr bwMode="auto">
              <a:xfrm>
                <a:off x="192" y="1632"/>
                <a:ext cx="144" cy="96"/>
                <a:chOff x="192" y="2928"/>
                <a:chExt cx="144" cy="96"/>
              </a:xfrm>
            </p:grpSpPr>
            <p:sp>
              <p:nvSpPr>
                <p:cNvPr id="26672" name="Line 32"/>
                <p:cNvSpPr>
                  <a:spLocks noChangeShapeType="1"/>
                </p:cNvSpPr>
                <p:nvPr/>
              </p:nvSpPr>
              <p:spPr bwMode="auto">
                <a:xfrm>
                  <a:off x="192" y="3024"/>
                  <a:ext cx="96" cy="0"/>
                </a:xfrm>
                <a:prstGeom prst="line">
                  <a:avLst/>
                </a:prstGeom>
                <a:noFill/>
                <a:ln w="9525">
                  <a:solidFill>
                    <a:schemeClr val="tx1"/>
                  </a:solidFill>
                  <a:round/>
                  <a:headEnd/>
                  <a:tailEnd/>
                </a:ln>
              </p:spPr>
              <p:txBody>
                <a:bodyPr wrap="none" anchor="ctr"/>
                <a:lstStyle/>
                <a:p>
                  <a:endParaRPr lang="en-US"/>
                </a:p>
              </p:txBody>
            </p:sp>
            <p:sp>
              <p:nvSpPr>
                <p:cNvPr id="26673" name="Line 33"/>
                <p:cNvSpPr>
                  <a:spLocks noChangeShapeType="1"/>
                </p:cNvSpPr>
                <p:nvPr/>
              </p:nvSpPr>
              <p:spPr bwMode="auto">
                <a:xfrm flipV="1">
                  <a:off x="288" y="2928"/>
                  <a:ext cx="48" cy="96"/>
                </a:xfrm>
                <a:prstGeom prst="line">
                  <a:avLst/>
                </a:prstGeom>
                <a:noFill/>
                <a:ln w="9525">
                  <a:solidFill>
                    <a:schemeClr val="tx1"/>
                  </a:solidFill>
                  <a:round/>
                  <a:headEnd/>
                  <a:tailEnd/>
                </a:ln>
              </p:spPr>
              <p:txBody>
                <a:bodyPr wrap="none" anchor="ctr"/>
                <a:lstStyle/>
                <a:p>
                  <a:endParaRPr lang="en-US"/>
                </a:p>
              </p:txBody>
            </p:sp>
          </p:grpSp>
          <p:grpSp>
            <p:nvGrpSpPr>
              <p:cNvPr id="13" name="Group 50"/>
              <p:cNvGrpSpPr>
                <a:grpSpLocks/>
              </p:cNvGrpSpPr>
              <p:nvPr/>
            </p:nvGrpSpPr>
            <p:grpSpPr bwMode="auto">
              <a:xfrm flipV="1">
                <a:off x="192" y="1632"/>
                <a:ext cx="144" cy="96"/>
                <a:chOff x="192" y="2928"/>
                <a:chExt cx="144" cy="96"/>
              </a:xfrm>
            </p:grpSpPr>
            <p:sp>
              <p:nvSpPr>
                <p:cNvPr id="26670" name="Line 51"/>
                <p:cNvSpPr>
                  <a:spLocks noChangeShapeType="1"/>
                </p:cNvSpPr>
                <p:nvPr/>
              </p:nvSpPr>
              <p:spPr bwMode="auto">
                <a:xfrm>
                  <a:off x="192" y="3024"/>
                  <a:ext cx="96" cy="0"/>
                </a:xfrm>
                <a:prstGeom prst="line">
                  <a:avLst/>
                </a:prstGeom>
                <a:noFill/>
                <a:ln w="9525">
                  <a:solidFill>
                    <a:schemeClr val="tx1"/>
                  </a:solidFill>
                  <a:round/>
                  <a:headEnd/>
                  <a:tailEnd/>
                </a:ln>
              </p:spPr>
              <p:txBody>
                <a:bodyPr wrap="none" anchor="ctr"/>
                <a:lstStyle/>
                <a:p>
                  <a:endParaRPr lang="en-US"/>
                </a:p>
              </p:txBody>
            </p:sp>
            <p:sp>
              <p:nvSpPr>
                <p:cNvPr id="26671" name="Line 52"/>
                <p:cNvSpPr>
                  <a:spLocks noChangeShapeType="1"/>
                </p:cNvSpPr>
                <p:nvPr/>
              </p:nvSpPr>
              <p:spPr bwMode="auto">
                <a:xfrm flipV="1">
                  <a:off x="288" y="2928"/>
                  <a:ext cx="48" cy="96"/>
                </a:xfrm>
                <a:prstGeom prst="line">
                  <a:avLst/>
                </a:prstGeom>
                <a:noFill/>
                <a:ln w="9525">
                  <a:solidFill>
                    <a:schemeClr val="tx1"/>
                  </a:solidFill>
                  <a:round/>
                  <a:headEnd/>
                  <a:tailEnd/>
                </a:ln>
              </p:spPr>
              <p:txBody>
                <a:bodyPr wrap="none" anchor="ctr"/>
                <a:lstStyle/>
                <a:p>
                  <a:endParaRPr lang="en-US"/>
                </a:p>
              </p:txBody>
            </p:sp>
          </p:grpSp>
          <p:grpSp>
            <p:nvGrpSpPr>
              <p:cNvPr id="14" name="Group 53"/>
              <p:cNvGrpSpPr>
                <a:grpSpLocks/>
              </p:cNvGrpSpPr>
              <p:nvPr/>
            </p:nvGrpSpPr>
            <p:grpSpPr bwMode="auto">
              <a:xfrm>
                <a:off x="480" y="1632"/>
                <a:ext cx="144" cy="96"/>
                <a:chOff x="192" y="2928"/>
                <a:chExt cx="144" cy="96"/>
              </a:xfrm>
            </p:grpSpPr>
            <p:sp>
              <p:nvSpPr>
                <p:cNvPr id="26668" name="Line 54"/>
                <p:cNvSpPr>
                  <a:spLocks noChangeShapeType="1"/>
                </p:cNvSpPr>
                <p:nvPr/>
              </p:nvSpPr>
              <p:spPr bwMode="auto">
                <a:xfrm>
                  <a:off x="192" y="3024"/>
                  <a:ext cx="96" cy="0"/>
                </a:xfrm>
                <a:prstGeom prst="line">
                  <a:avLst/>
                </a:prstGeom>
                <a:noFill/>
                <a:ln w="9525">
                  <a:solidFill>
                    <a:schemeClr val="tx1"/>
                  </a:solidFill>
                  <a:round/>
                  <a:headEnd/>
                  <a:tailEnd/>
                </a:ln>
              </p:spPr>
              <p:txBody>
                <a:bodyPr wrap="none" anchor="ctr"/>
                <a:lstStyle/>
                <a:p>
                  <a:endParaRPr lang="en-US"/>
                </a:p>
              </p:txBody>
            </p:sp>
            <p:sp>
              <p:nvSpPr>
                <p:cNvPr id="26669" name="Line 55"/>
                <p:cNvSpPr>
                  <a:spLocks noChangeShapeType="1"/>
                </p:cNvSpPr>
                <p:nvPr/>
              </p:nvSpPr>
              <p:spPr bwMode="auto">
                <a:xfrm flipV="1">
                  <a:off x="288" y="2928"/>
                  <a:ext cx="48" cy="96"/>
                </a:xfrm>
                <a:prstGeom prst="line">
                  <a:avLst/>
                </a:prstGeom>
                <a:noFill/>
                <a:ln w="9525">
                  <a:solidFill>
                    <a:schemeClr val="tx1"/>
                  </a:solidFill>
                  <a:round/>
                  <a:headEnd/>
                  <a:tailEnd/>
                </a:ln>
              </p:spPr>
              <p:txBody>
                <a:bodyPr wrap="none" anchor="ctr"/>
                <a:lstStyle/>
                <a:p>
                  <a:endParaRPr lang="en-US"/>
                </a:p>
              </p:txBody>
            </p:sp>
          </p:grpSp>
          <p:grpSp>
            <p:nvGrpSpPr>
              <p:cNvPr id="15" name="Group 56"/>
              <p:cNvGrpSpPr>
                <a:grpSpLocks/>
              </p:cNvGrpSpPr>
              <p:nvPr/>
            </p:nvGrpSpPr>
            <p:grpSpPr bwMode="auto">
              <a:xfrm flipV="1">
                <a:off x="480" y="1632"/>
                <a:ext cx="144" cy="96"/>
                <a:chOff x="192" y="2928"/>
                <a:chExt cx="144" cy="96"/>
              </a:xfrm>
            </p:grpSpPr>
            <p:sp>
              <p:nvSpPr>
                <p:cNvPr id="26666" name="Line 57"/>
                <p:cNvSpPr>
                  <a:spLocks noChangeShapeType="1"/>
                </p:cNvSpPr>
                <p:nvPr/>
              </p:nvSpPr>
              <p:spPr bwMode="auto">
                <a:xfrm>
                  <a:off x="192" y="3024"/>
                  <a:ext cx="96" cy="0"/>
                </a:xfrm>
                <a:prstGeom prst="line">
                  <a:avLst/>
                </a:prstGeom>
                <a:noFill/>
                <a:ln w="9525">
                  <a:solidFill>
                    <a:schemeClr val="tx1"/>
                  </a:solidFill>
                  <a:round/>
                  <a:headEnd/>
                  <a:tailEnd/>
                </a:ln>
              </p:spPr>
              <p:txBody>
                <a:bodyPr wrap="none" anchor="ctr"/>
                <a:lstStyle/>
                <a:p>
                  <a:endParaRPr lang="en-US"/>
                </a:p>
              </p:txBody>
            </p:sp>
            <p:sp>
              <p:nvSpPr>
                <p:cNvPr id="26667" name="Line 58"/>
                <p:cNvSpPr>
                  <a:spLocks noChangeShapeType="1"/>
                </p:cNvSpPr>
                <p:nvPr/>
              </p:nvSpPr>
              <p:spPr bwMode="auto">
                <a:xfrm flipV="1">
                  <a:off x="288" y="2928"/>
                  <a:ext cx="48" cy="96"/>
                </a:xfrm>
                <a:prstGeom prst="line">
                  <a:avLst/>
                </a:prstGeom>
                <a:noFill/>
                <a:ln w="9525">
                  <a:solidFill>
                    <a:schemeClr val="tx1"/>
                  </a:solidFill>
                  <a:round/>
                  <a:headEnd/>
                  <a:tailEnd/>
                </a:ln>
              </p:spPr>
              <p:txBody>
                <a:bodyPr wrap="none" anchor="ctr"/>
                <a:lstStyle/>
                <a:p>
                  <a:endParaRPr lang="en-US"/>
                </a:p>
              </p:txBody>
            </p:sp>
          </p:grpSp>
          <p:sp>
            <p:nvSpPr>
              <p:cNvPr id="26648" name="Line 59"/>
              <p:cNvSpPr>
                <a:spLocks noChangeShapeType="1"/>
              </p:cNvSpPr>
              <p:nvPr/>
            </p:nvSpPr>
            <p:spPr bwMode="auto">
              <a:xfrm flipH="1">
                <a:off x="336" y="1632"/>
                <a:ext cx="240" cy="0"/>
              </a:xfrm>
              <a:prstGeom prst="line">
                <a:avLst/>
              </a:prstGeom>
              <a:noFill/>
              <a:ln w="9525">
                <a:solidFill>
                  <a:schemeClr val="tx1"/>
                </a:solidFill>
                <a:round/>
                <a:headEnd/>
                <a:tailEnd/>
              </a:ln>
            </p:spPr>
            <p:txBody>
              <a:bodyPr wrap="none" anchor="ctr"/>
              <a:lstStyle/>
              <a:p>
                <a:endParaRPr lang="en-US"/>
              </a:p>
            </p:txBody>
          </p:sp>
          <p:sp>
            <p:nvSpPr>
              <p:cNvPr id="26649" name="Line 60"/>
              <p:cNvSpPr>
                <a:spLocks noChangeShapeType="1"/>
              </p:cNvSpPr>
              <p:nvPr/>
            </p:nvSpPr>
            <p:spPr bwMode="auto">
              <a:xfrm flipH="1">
                <a:off x="336" y="1728"/>
                <a:ext cx="240" cy="0"/>
              </a:xfrm>
              <a:prstGeom prst="line">
                <a:avLst/>
              </a:prstGeom>
              <a:noFill/>
              <a:ln w="9525">
                <a:solidFill>
                  <a:schemeClr val="tx1"/>
                </a:solidFill>
                <a:round/>
                <a:headEnd/>
                <a:tailEnd/>
              </a:ln>
            </p:spPr>
            <p:txBody>
              <a:bodyPr wrap="none" anchor="ctr"/>
              <a:lstStyle/>
              <a:p>
                <a:endParaRPr lang="en-US"/>
              </a:p>
            </p:txBody>
          </p:sp>
          <p:grpSp>
            <p:nvGrpSpPr>
              <p:cNvPr id="16" name="Group 81"/>
              <p:cNvGrpSpPr>
                <a:grpSpLocks/>
              </p:cNvGrpSpPr>
              <p:nvPr/>
            </p:nvGrpSpPr>
            <p:grpSpPr bwMode="auto">
              <a:xfrm>
                <a:off x="768" y="1632"/>
                <a:ext cx="144" cy="96"/>
                <a:chOff x="192" y="2928"/>
                <a:chExt cx="144" cy="96"/>
              </a:xfrm>
            </p:grpSpPr>
            <p:sp>
              <p:nvSpPr>
                <p:cNvPr id="26664" name="Line 82"/>
                <p:cNvSpPr>
                  <a:spLocks noChangeShapeType="1"/>
                </p:cNvSpPr>
                <p:nvPr/>
              </p:nvSpPr>
              <p:spPr bwMode="auto">
                <a:xfrm>
                  <a:off x="192" y="3024"/>
                  <a:ext cx="96" cy="0"/>
                </a:xfrm>
                <a:prstGeom prst="line">
                  <a:avLst/>
                </a:prstGeom>
                <a:noFill/>
                <a:ln w="9525">
                  <a:solidFill>
                    <a:schemeClr val="tx1"/>
                  </a:solidFill>
                  <a:round/>
                  <a:headEnd/>
                  <a:tailEnd/>
                </a:ln>
              </p:spPr>
              <p:txBody>
                <a:bodyPr wrap="none" anchor="ctr"/>
                <a:lstStyle/>
                <a:p>
                  <a:endParaRPr lang="en-US"/>
                </a:p>
              </p:txBody>
            </p:sp>
            <p:sp>
              <p:nvSpPr>
                <p:cNvPr id="26665" name="Line 83"/>
                <p:cNvSpPr>
                  <a:spLocks noChangeShapeType="1"/>
                </p:cNvSpPr>
                <p:nvPr/>
              </p:nvSpPr>
              <p:spPr bwMode="auto">
                <a:xfrm flipV="1">
                  <a:off x="288" y="2928"/>
                  <a:ext cx="48" cy="96"/>
                </a:xfrm>
                <a:prstGeom prst="line">
                  <a:avLst/>
                </a:prstGeom>
                <a:noFill/>
                <a:ln w="9525">
                  <a:solidFill>
                    <a:schemeClr val="tx1"/>
                  </a:solidFill>
                  <a:round/>
                  <a:headEnd/>
                  <a:tailEnd/>
                </a:ln>
              </p:spPr>
              <p:txBody>
                <a:bodyPr wrap="none" anchor="ctr"/>
                <a:lstStyle/>
                <a:p>
                  <a:endParaRPr lang="en-US"/>
                </a:p>
              </p:txBody>
            </p:sp>
          </p:grpSp>
          <p:grpSp>
            <p:nvGrpSpPr>
              <p:cNvPr id="17" name="Group 84"/>
              <p:cNvGrpSpPr>
                <a:grpSpLocks/>
              </p:cNvGrpSpPr>
              <p:nvPr/>
            </p:nvGrpSpPr>
            <p:grpSpPr bwMode="auto">
              <a:xfrm flipV="1">
                <a:off x="768" y="1632"/>
                <a:ext cx="144" cy="96"/>
                <a:chOff x="192" y="2928"/>
                <a:chExt cx="144" cy="96"/>
              </a:xfrm>
            </p:grpSpPr>
            <p:sp>
              <p:nvSpPr>
                <p:cNvPr id="26662" name="Line 85"/>
                <p:cNvSpPr>
                  <a:spLocks noChangeShapeType="1"/>
                </p:cNvSpPr>
                <p:nvPr/>
              </p:nvSpPr>
              <p:spPr bwMode="auto">
                <a:xfrm>
                  <a:off x="192" y="3024"/>
                  <a:ext cx="96" cy="0"/>
                </a:xfrm>
                <a:prstGeom prst="line">
                  <a:avLst/>
                </a:prstGeom>
                <a:noFill/>
                <a:ln w="9525">
                  <a:solidFill>
                    <a:schemeClr val="tx1"/>
                  </a:solidFill>
                  <a:round/>
                  <a:headEnd/>
                  <a:tailEnd/>
                </a:ln>
              </p:spPr>
              <p:txBody>
                <a:bodyPr wrap="none" anchor="ctr"/>
                <a:lstStyle/>
                <a:p>
                  <a:endParaRPr lang="en-US"/>
                </a:p>
              </p:txBody>
            </p:sp>
            <p:sp>
              <p:nvSpPr>
                <p:cNvPr id="26663" name="Line 86"/>
                <p:cNvSpPr>
                  <a:spLocks noChangeShapeType="1"/>
                </p:cNvSpPr>
                <p:nvPr/>
              </p:nvSpPr>
              <p:spPr bwMode="auto">
                <a:xfrm flipV="1">
                  <a:off x="288" y="2928"/>
                  <a:ext cx="48" cy="96"/>
                </a:xfrm>
                <a:prstGeom prst="line">
                  <a:avLst/>
                </a:prstGeom>
                <a:noFill/>
                <a:ln w="9525">
                  <a:solidFill>
                    <a:schemeClr val="tx1"/>
                  </a:solidFill>
                  <a:round/>
                  <a:headEnd/>
                  <a:tailEnd/>
                </a:ln>
              </p:spPr>
              <p:txBody>
                <a:bodyPr wrap="none" anchor="ctr"/>
                <a:lstStyle/>
                <a:p>
                  <a:endParaRPr lang="en-US"/>
                </a:p>
              </p:txBody>
            </p:sp>
          </p:grpSp>
          <p:grpSp>
            <p:nvGrpSpPr>
              <p:cNvPr id="18" name="Group 87"/>
              <p:cNvGrpSpPr>
                <a:grpSpLocks/>
              </p:cNvGrpSpPr>
              <p:nvPr/>
            </p:nvGrpSpPr>
            <p:grpSpPr bwMode="auto">
              <a:xfrm>
                <a:off x="1056" y="1632"/>
                <a:ext cx="144" cy="96"/>
                <a:chOff x="192" y="2928"/>
                <a:chExt cx="144" cy="96"/>
              </a:xfrm>
            </p:grpSpPr>
            <p:sp>
              <p:nvSpPr>
                <p:cNvPr id="26660" name="Line 88"/>
                <p:cNvSpPr>
                  <a:spLocks noChangeShapeType="1"/>
                </p:cNvSpPr>
                <p:nvPr/>
              </p:nvSpPr>
              <p:spPr bwMode="auto">
                <a:xfrm>
                  <a:off x="192" y="3024"/>
                  <a:ext cx="96" cy="0"/>
                </a:xfrm>
                <a:prstGeom prst="line">
                  <a:avLst/>
                </a:prstGeom>
                <a:noFill/>
                <a:ln w="9525">
                  <a:solidFill>
                    <a:schemeClr val="tx1"/>
                  </a:solidFill>
                  <a:round/>
                  <a:headEnd/>
                  <a:tailEnd/>
                </a:ln>
              </p:spPr>
              <p:txBody>
                <a:bodyPr wrap="none" anchor="ctr"/>
                <a:lstStyle/>
                <a:p>
                  <a:endParaRPr lang="en-US"/>
                </a:p>
              </p:txBody>
            </p:sp>
            <p:sp>
              <p:nvSpPr>
                <p:cNvPr id="26661" name="Line 89"/>
                <p:cNvSpPr>
                  <a:spLocks noChangeShapeType="1"/>
                </p:cNvSpPr>
                <p:nvPr/>
              </p:nvSpPr>
              <p:spPr bwMode="auto">
                <a:xfrm flipV="1">
                  <a:off x="288" y="2928"/>
                  <a:ext cx="48" cy="96"/>
                </a:xfrm>
                <a:prstGeom prst="line">
                  <a:avLst/>
                </a:prstGeom>
                <a:noFill/>
                <a:ln w="9525">
                  <a:solidFill>
                    <a:schemeClr val="tx1"/>
                  </a:solidFill>
                  <a:round/>
                  <a:headEnd/>
                  <a:tailEnd/>
                </a:ln>
              </p:spPr>
              <p:txBody>
                <a:bodyPr wrap="none" anchor="ctr"/>
                <a:lstStyle/>
                <a:p>
                  <a:endParaRPr lang="en-US"/>
                </a:p>
              </p:txBody>
            </p:sp>
          </p:grpSp>
          <p:grpSp>
            <p:nvGrpSpPr>
              <p:cNvPr id="19" name="Group 90"/>
              <p:cNvGrpSpPr>
                <a:grpSpLocks/>
              </p:cNvGrpSpPr>
              <p:nvPr/>
            </p:nvGrpSpPr>
            <p:grpSpPr bwMode="auto">
              <a:xfrm flipV="1">
                <a:off x="1056" y="1632"/>
                <a:ext cx="144" cy="96"/>
                <a:chOff x="192" y="2928"/>
                <a:chExt cx="144" cy="96"/>
              </a:xfrm>
            </p:grpSpPr>
            <p:sp>
              <p:nvSpPr>
                <p:cNvPr id="26658" name="Line 91"/>
                <p:cNvSpPr>
                  <a:spLocks noChangeShapeType="1"/>
                </p:cNvSpPr>
                <p:nvPr/>
              </p:nvSpPr>
              <p:spPr bwMode="auto">
                <a:xfrm>
                  <a:off x="192" y="3024"/>
                  <a:ext cx="96" cy="0"/>
                </a:xfrm>
                <a:prstGeom prst="line">
                  <a:avLst/>
                </a:prstGeom>
                <a:noFill/>
                <a:ln w="9525">
                  <a:solidFill>
                    <a:schemeClr val="tx1"/>
                  </a:solidFill>
                  <a:round/>
                  <a:headEnd/>
                  <a:tailEnd/>
                </a:ln>
              </p:spPr>
              <p:txBody>
                <a:bodyPr wrap="none" anchor="ctr"/>
                <a:lstStyle/>
                <a:p>
                  <a:endParaRPr lang="en-US"/>
                </a:p>
              </p:txBody>
            </p:sp>
            <p:sp>
              <p:nvSpPr>
                <p:cNvPr id="26659" name="Line 92"/>
                <p:cNvSpPr>
                  <a:spLocks noChangeShapeType="1"/>
                </p:cNvSpPr>
                <p:nvPr/>
              </p:nvSpPr>
              <p:spPr bwMode="auto">
                <a:xfrm flipV="1">
                  <a:off x="288" y="2928"/>
                  <a:ext cx="48" cy="96"/>
                </a:xfrm>
                <a:prstGeom prst="line">
                  <a:avLst/>
                </a:prstGeom>
                <a:noFill/>
                <a:ln w="9525">
                  <a:solidFill>
                    <a:schemeClr val="tx1"/>
                  </a:solidFill>
                  <a:round/>
                  <a:headEnd/>
                  <a:tailEnd/>
                </a:ln>
              </p:spPr>
              <p:txBody>
                <a:bodyPr wrap="none" anchor="ctr"/>
                <a:lstStyle/>
                <a:p>
                  <a:endParaRPr lang="en-US"/>
                </a:p>
              </p:txBody>
            </p:sp>
          </p:grpSp>
          <p:sp>
            <p:nvSpPr>
              <p:cNvPr id="26654" name="Line 93"/>
              <p:cNvSpPr>
                <a:spLocks noChangeShapeType="1"/>
              </p:cNvSpPr>
              <p:nvPr/>
            </p:nvSpPr>
            <p:spPr bwMode="auto">
              <a:xfrm flipH="1">
                <a:off x="912" y="1632"/>
                <a:ext cx="240" cy="0"/>
              </a:xfrm>
              <a:prstGeom prst="line">
                <a:avLst/>
              </a:prstGeom>
              <a:noFill/>
              <a:ln w="9525">
                <a:solidFill>
                  <a:schemeClr val="tx1"/>
                </a:solidFill>
                <a:round/>
                <a:headEnd/>
                <a:tailEnd/>
              </a:ln>
            </p:spPr>
            <p:txBody>
              <a:bodyPr wrap="none" anchor="ctr"/>
              <a:lstStyle/>
              <a:p>
                <a:endParaRPr lang="en-US"/>
              </a:p>
            </p:txBody>
          </p:sp>
          <p:sp>
            <p:nvSpPr>
              <p:cNvPr id="26655" name="Line 94"/>
              <p:cNvSpPr>
                <a:spLocks noChangeShapeType="1"/>
              </p:cNvSpPr>
              <p:nvPr/>
            </p:nvSpPr>
            <p:spPr bwMode="auto">
              <a:xfrm flipH="1">
                <a:off x="912" y="1728"/>
                <a:ext cx="240" cy="0"/>
              </a:xfrm>
              <a:prstGeom prst="line">
                <a:avLst/>
              </a:prstGeom>
              <a:noFill/>
              <a:ln w="9525">
                <a:solidFill>
                  <a:schemeClr val="tx1"/>
                </a:solidFill>
                <a:round/>
                <a:headEnd/>
                <a:tailEnd/>
              </a:ln>
            </p:spPr>
            <p:txBody>
              <a:bodyPr wrap="none" anchor="ctr"/>
              <a:lstStyle/>
              <a:p>
                <a:endParaRPr lang="en-US"/>
              </a:p>
            </p:txBody>
          </p:sp>
          <p:sp>
            <p:nvSpPr>
              <p:cNvPr id="26656" name="Line 95"/>
              <p:cNvSpPr>
                <a:spLocks noChangeShapeType="1"/>
              </p:cNvSpPr>
              <p:nvPr/>
            </p:nvSpPr>
            <p:spPr bwMode="auto">
              <a:xfrm flipH="1">
                <a:off x="624" y="1632"/>
                <a:ext cx="144" cy="0"/>
              </a:xfrm>
              <a:prstGeom prst="line">
                <a:avLst/>
              </a:prstGeom>
              <a:noFill/>
              <a:ln w="9525">
                <a:solidFill>
                  <a:schemeClr val="tx1"/>
                </a:solidFill>
                <a:round/>
                <a:headEnd/>
                <a:tailEnd/>
              </a:ln>
            </p:spPr>
            <p:txBody>
              <a:bodyPr wrap="none" anchor="ctr"/>
              <a:lstStyle/>
              <a:p>
                <a:endParaRPr lang="en-US"/>
              </a:p>
            </p:txBody>
          </p:sp>
          <p:sp>
            <p:nvSpPr>
              <p:cNvPr id="26657" name="Line 96"/>
              <p:cNvSpPr>
                <a:spLocks noChangeShapeType="1"/>
              </p:cNvSpPr>
              <p:nvPr/>
            </p:nvSpPr>
            <p:spPr bwMode="auto">
              <a:xfrm flipH="1">
                <a:off x="624" y="1728"/>
                <a:ext cx="144" cy="0"/>
              </a:xfrm>
              <a:prstGeom prst="line">
                <a:avLst/>
              </a:prstGeom>
              <a:noFill/>
              <a:ln w="9525">
                <a:solidFill>
                  <a:schemeClr val="tx1"/>
                </a:solidFill>
                <a:round/>
                <a:headEnd/>
                <a:tailEnd/>
              </a:ln>
            </p:spPr>
            <p:txBody>
              <a:bodyPr wrap="none" anchor="ctr"/>
              <a:lstStyle/>
              <a:p>
                <a:endParaRPr lang="en-US"/>
              </a:p>
            </p:txBody>
          </p:sp>
        </p:grpSp>
      </p:grpSp>
      <p:sp>
        <p:nvSpPr>
          <p:cNvPr id="26636" name="Text Box 103"/>
          <p:cNvSpPr txBox="1">
            <a:spLocks noChangeArrowheads="1"/>
          </p:cNvSpPr>
          <p:nvPr/>
        </p:nvSpPr>
        <p:spPr bwMode="auto">
          <a:xfrm>
            <a:off x="609600" y="3200400"/>
            <a:ext cx="895350" cy="336550"/>
          </a:xfrm>
          <a:prstGeom prst="rect">
            <a:avLst/>
          </a:prstGeom>
          <a:noFill/>
          <a:ln w="9525">
            <a:noFill/>
            <a:miter lim="800000"/>
            <a:headEnd/>
            <a:tailEnd/>
          </a:ln>
        </p:spPr>
        <p:txBody>
          <a:bodyPr wrap="none">
            <a:spAutoFit/>
          </a:bodyPr>
          <a:lstStyle/>
          <a:p>
            <a:pPr algn="r"/>
            <a:r>
              <a:rPr lang="en-US" i="1"/>
              <a:t>channel</a:t>
            </a:r>
          </a:p>
        </p:txBody>
      </p:sp>
      <p:sp>
        <p:nvSpPr>
          <p:cNvPr id="26637" name="Line 104"/>
          <p:cNvSpPr>
            <a:spLocks noChangeShapeType="1"/>
          </p:cNvSpPr>
          <p:nvPr/>
        </p:nvSpPr>
        <p:spPr bwMode="auto">
          <a:xfrm flipV="1">
            <a:off x="1447800" y="2667000"/>
            <a:ext cx="609600" cy="533400"/>
          </a:xfrm>
          <a:prstGeom prst="line">
            <a:avLst/>
          </a:prstGeom>
          <a:noFill/>
          <a:ln w="9525">
            <a:solidFill>
              <a:schemeClr val="tx1"/>
            </a:solidFill>
            <a:round/>
            <a:headEnd/>
            <a:tailEnd/>
          </a:ln>
        </p:spPr>
        <p:txBody>
          <a:bodyPr wrap="none" anchor="ctr"/>
          <a:lstStyle/>
          <a:p>
            <a:endParaRPr lang="en-US"/>
          </a:p>
        </p:txBody>
      </p:sp>
      <p:sp>
        <p:nvSpPr>
          <p:cNvPr id="26638" name="Line 105"/>
          <p:cNvSpPr>
            <a:spLocks noChangeShapeType="1"/>
          </p:cNvSpPr>
          <p:nvPr/>
        </p:nvSpPr>
        <p:spPr bwMode="auto">
          <a:xfrm>
            <a:off x="1447800" y="3505200"/>
            <a:ext cx="838200" cy="762000"/>
          </a:xfrm>
          <a:prstGeom prst="line">
            <a:avLst/>
          </a:prstGeom>
          <a:noFill/>
          <a:ln w="9525">
            <a:solidFill>
              <a:schemeClr val="tx1"/>
            </a:solidFill>
            <a:round/>
            <a:headEnd/>
            <a:tailEnd/>
          </a:ln>
        </p:spPr>
        <p:txBody>
          <a:bodyPr wrap="none" anchor="ctr"/>
          <a:lstStyle/>
          <a:p>
            <a:endParaRPr lang="en-US"/>
          </a:p>
        </p:txBody>
      </p:sp>
      <p:graphicFrame>
        <p:nvGraphicFramePr>
          <p:cNvPr id="26626" name="Object 2"/>
          <p:cNvGraphicFramePr>
            <a:graphicFrameLocks noChangeAspect="1"/>
          </p:cNvGraphicFramePr>
          <p:nvPr/>
        </p:nvGraphicFramePr>
        <p:xfrm>
          <a:off x="3186113" y="4289425"/>
          <a:ext cx="417512" cy="298450"/>
        </p:xfrm>
        <a:graphic>
          <a:graphicData uri="http://schemas.openxmlformats.org/presentationml/2006/ole">
            <p:oleObj spid="_x0000_s5122" name="Equation" r:id="rId5" imgW="164520" imgH="118800" progId="">
              <p:embed/>
            </p:oleObj>
          </a:graphicData>
        </a:graphic>
      </p:graphicFrame>
      <p:graphicFrame>
        <p:nvGraphicFramePr>
          <p:cNvPr id="26627" name="Object 3"/>
          <p:cNvGraphicFramePr>
            <a:graphicFrameLocks noChangeAspect="1"/>
          </p:cNvGraphicFramePr>
          <p:nvPr/>
        </p:nvGraphicFramePr>
        <p:xfrm>
          <a:off x="4862513" y="4289425"/>
          <a:ext cx="417512" cy="298450"/>
        </p:xfrm>
        <a:graphic>
          <a:graphicData uri="http://schemas.openxmlformats.org/presentationml/2006/ole">
            <p:oleObj spid="_x0000_s5123" name="Equation" r:id="rId6" imgW="164520" imgH="118800" progId="">
              <p:embed/>
            </p:oleObj>
          </a:graphicData>
        </a:graphic>
      </p:graphicFrame>
      <p:sp>
        <p:nvSpPr>
          <p:cNvPr id="26639" name="Text Box 108"/>
          <p:cNvSpPr txBox="1">
            <a:spLocks noChangeArrowheads="1"/>
          </p:cNvSpPr>
          <p:nvPr/>
        </p:nvSpPr>
        <p:spPr bwMode="auto">
          <a:xfrm>
            <a:off x="4191000" y="2362200"/>
            <a:ext cx="633413" cy="457200"/>
          </a:xfrm>
          <a:prstGeom prst="rect">
            <a:avLst/>
          </a:prstGeom>
          <a:noFill/>
          <a:ln w="9525">
            <a:noFill/>
            <a:miter lim="800000"/>
            <a:headEnd/>
            <a:tailEnd/>
          </a:ln>
        </p:spPr>
        <p:txBody>
          <a:bodyPr wrap="none">
            <a:spAutoFit/>
          </a:bodyPr>
          <a:lstStyle/>
          <a:p>
            <a:pPr algn="ctr"/>
            <a:r>
              <a:rPr lang="en-US" sz="1200"/>
              <a:t>1:2</a:t>
            </a:r>
          </a:p>
          <a:p>
            <a:pPr algn="ctr"/>
            <a:r>
              <a:rPr lang="en-US" sz="1200"/>
              <a:t>DMUX</a:t>
            </a:r>
            <a:endParaRPr lang="en-US" i="1"/>
          </a:p>
        </p:txBody>
      </p:sp>
      <p:sp>
        <p:nvSpPr>
          <p:cNvPr id="26640" name="Text Box 109"/>
          <p:cNvSpPr txBox="1">
            <a:spLocks noChangeArrowheads="1"/>
          </p:cNvSpPr>
          <p:nvPr/>
        </p:nvSpPr>
        <p:spPr bwMode="auto">
          <a:xfrm>
            <a:off x="6477000" y="1676400"/>
            <a:ext cx="633413" cy="457200"/>
          </a:xfrm>
          <a:prstGeom prst="rect">
            <a:avLst/>
          </a:prstGeom>
          <a:noFill/>
          <a:ln w="9525">
            <a:noFill/>
            <a:miter lim="800000"/>
            <a:headEnd/>
            <a:tailEnd/>
          </a:ln>
        </p:spPr>
        <p:txBody>
          <a:bodyPr wrap="none">
            <a:spAutoFit/>
          </a:bodyPr>
          <a:lstStyle/>
          <a:p>
            <a:pPr algn="ctr"/>
            <a:r>
              <a:rPr lang="en-US" sz="1200"/>
              <a:t>1:2</a:t>
            </a:r>
          </a:p>
          <a:p>
            <a:pPr algn="ctr"/>
            <a:r>
              <a:rPr lang="en-US" sz="1200"/>
              <a:t>DMUX</a:t>
            </a:r>
            <a:endParaRPr lang="en-US" i="1"/>
          </a:p>
        </p:txBody>
      </p:sp>
      <p:sp>
        <p:nvSpPr>
          <p:cNvPr id="26641" name="Text Box 110"/>
          <p:cNvSpPr txBox="1">
            <a:spLocks noChangeArrowheads="1"/>
          </p:cNvSpPr>
          <p:nvPr/>
        </p:nvSpPr>
        <p:spPr bwMode="auto">
          <a:xfrm>
            <a:off x="6477000" y="3200400"/>
            <a:ext cx="633413" cy="457200"/>
          </a:xfrm>
          <a:prstGeom prst="rect">
            <a:avLst/>
          </a:prstGeom>
          <a:noFill/>
          <a:ln w="9525">
            <a:noFill/>
            <a:miter lim="800000"/>
            <a:headEnd/>
            <a:tailEnd/>
          </a:ln>
        </p:spPr>
        <p:txBody>
          <a:bodyPr wrap="none">
            <a:spAutoFit/>
          </a:bodyPr>
          <a:lstStyle/>
          <a:p>
            <a:pPr algn="ctr"/>
            <a:r>
              <a:rPr lang="en-US" sz="1200"/>
              <a:t>1:2</a:t>
            </a:r>
          </a:p>
          <a:p>
            <a:pPr algn="ctr"/>
            <a:r>
              <a:rPr lang="en-US" sz="1200"/>
              <a:t>DMUX</a:t>
            </a:r>
            <a:endParaRPr lang="en-US"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76200"/>
            <a:ext cx="7620000" cy="411162"/>
          </a:xfrm>
        </p:spPr>
        <p:txBody>
          <a:bodyPr>
            <a:normAutofit fontScale="90000"/>
          </a:bodyPr>
          <a:lstStyle/>
          <a:p>
            <a:r>
              <a:rPr lang="en-US" sz="3600" dirty="0" err="1" smtClean="0"/>
              <a:t>Hogge</a:t>
            </a:r>
            <a:r>
              <a:rPr lang="en-US" sz="3600" dirty="0" smtClean="0"/>
              <a:t> Phase Detectors</a:t>
            </a:r>
            <a:endParaRPr lang="en-US" sz="3600" dirty="0"/>
          </a:p>
        </p:txBody>
      </p:sp>
      <p:pic>
        <p:nvPicPr>
          <p:cNvPr id="22530" name="Picture 2"/>
          <p:cNvPicPr>
            <a:picLocks noChangeAspect="1" noChangeArrowheads="1"/>
          </p:cNvPicPr>
          <p:nvPr/>
        </p:nvPicPr>
        <p:blipFill>
          <a:blip r:embed="rId2" cstate="print"/>
          <a:srcRect/>
          <a:stretch>
            <a:fillRect/>
          </a:stretch>
        </p:blipFill>
        <p:spPr bwMode="auto">
          <a:xfrm>
            <a:off x="1447800" y="533400"/>
            <a:ext cx="6383338" cy="2702954"/>
          </a:xfrm>
          <a:prstGeom prst="rect">
            <a:avLst/>
          </a:prstGeom>
          <a:noFill/>
          <a:ln w="9525">
            <a:noFill/>
            <a:miter lim="800000"/>
            <a:headEnd/>
            <a:tailEnd/>
          </a:ln>
        </p:spPr>
      </p:pic>
      <p:sp>
        <p:nvSpPr>
          <p:cNvPr id="8" name="Rectangle 7"/>
          <p:cNvSpPr/>
          <p:nvPr/>
        </p:nvSpPr>
        <p:spPr>
          <a:xfrm>
            <a:off x="228600" y="3124200"/>
            <a:ext cx="8686800" cy="338554"/>
          </a:xfrm>
          <a:prstGeom prst="rect">
            <a:avLst/>
          </a:prstGeom>
        </p:spPr>
        <p:txBody>
          <a:bodyPr wrap="square">
            <a:spAutoFit/>
          </a:bodyPr>
          <a:lstStyle/>
          <a:p>
            <a:r>
              <a:rPr lang="en-US" sz="1600" dirty="0" smtClean="0"/>
              <a:t>Figure 9.21 (a) </a:t>
            </a:r>
            <a:r>
              <a:rPr lang="en-US" sz="1600" dirty="0" err="1" smtClean="0"/>
              <a:t>Hogge</a:t>
            </a:r>
            <a:r>
              <a:rPr lang="en-US" sz="1600" dirty="0" smtClean="0"/>
              <a:t> phase detector and 		(b) its waveforms.</a:t>
            </a:r>
            <a:endParaRPr lang="en-US" sz="1600" dirty="0"/>
          </a:p>
        </p:txBody>
      </p:sp>
      <p:sp>
        <p:nvSpPr>
          <p:cNvPr id="5" name="Rectangle 4"/>
          <p:cNvSpPr/>
          <p:nvPr/>
        </p:nvSpPr>
        <p:spPr>
          <a:xfrm>
            <a:off x="-76200" y="3352800"/>
            <a:ext cx="9144000" cy="3693319"/>
          </a:xfrm>
          <a:prstGeom prst="rect">
            <a:avLst/>
          </a:prstGeom>
        </p:spPr>
        <p:txBody>
          <a:bodyPr wrap="square">
            <a:spAutoFit/>
          </a:bodyPr>
          <a:lstStyle/>
          <a:p>
            <a:r>
              <a:rPr lang="en-US" dirty="0" smtClean="0"/>
              <a:t>How can reference pulses be generated? We note that, if the retimed data at point B in Fig. 9.20(a) above is delayed by half a clock cycle, and </a:t>
            </a:r>
            <a:r>
              <a:rPr lang="en-US" dirty="0" err="1" smtClean="0"/>
              <a:t>XORed</a:t>
            </a:r>
            <a:r>
              <a:rPr lang="en-US" dirty="0" smtClean="0"/>
              <a:t> with itself [Fig. 9.21(a)], then pulses of width </a:t>
            </a:r>
            <a:r>
              <a:rPr lang="en-US" dirty="0" err="1" smtClean="0"/>
              <a:t>Tck</a:t>
            </a:r>
            <a:r>
              <a:rPr lang="en-US" dirty="0" smtClean="0"/>
              <a:t>/2 are produced for each data transition. </a:t>
            </a:r>
          </a:p>
          <a:p>
            <a:r>
              <a:rPr lang="en-US" dirty="0" smtClean="0"/>
              <a:t>As depicted in Fig.9.21(b), the difference between the areas under X and Y can be viewed as the PD output, eliminating the ambiguity due to transition density. Note that under locked condition, X and Y produce equal pulse widths. This circuit is called the “</a:t>
            </a:r>
            <a:r>
              <a:rPr lang="en-US" dirty="0" err="1" smtClean="0"/>
              <a:t>Hogge</a:t>
            </a:r>
            <a:r>
              <a:rPr lang="en-US" dirty="0" smtClean="0"/>
              <a:t> phase detector” Let us summarize thus far. To avoid skews in the decision circuit, we choose to sample the data by the clock even in the phase detector. This in turn requires explicit edge detection, carried out by a DFF and an XOR gate. Finally, we produce a reference pulse to eliminate ambiguity for different data transition densities.</a:t>
            </a:r>
          </a:p>
          <a:p>
            <a:r>
              <a:rPr lang="en-US" dirty="0" smtClean="0"/>
              <a:t>Recall that the principal motivation behind the above development is to retime the data inside the PD. Indeed, both </a:t>
            </a:r>
            <a:r>
              <a:rPr lang="en-US" dirty="0" err="1" smtClean="0"/>
              <a:t>flipflops</a:t>
            </a:r>
            <a:r>
              <a:rPr lang="en-US" dirty="0" smtClean="0"/>
              <a:t> in Fig. 9.21 above operate as decision circuits as well, thereby providing retimed data.</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543800" cy="457200"/>
          </a:xfrm>
        </p:spPr>
        <p:txBody>
          <a:bodyPr>
            <a:noAutofit/>
          </a:bodyPr>
          <a:lstStyle/>
          <a:p>
            <a:r>
              <a:rPr lang="en-US" sz="3200" dirty="0" err="1" smtClean="0"/>
              <a:t>Hogge</a:t>
            </a:r>
            <a:r>
              <a:rPr lang="en-US" sz="3200" dirty="0" smtClean="0"/>
              <a:t> Phase Detectors-Non Idealities</a:t>
            </a:r>
            <a:endParaRPr lang="en-US" sz="3200" dirty="0"/>
          </a:p>
        </p:txBody>
      </p:sp>
      <p:pic>
        <p:nvPicPr>
          <p:cNvPr id="23554" name="Picture 2"/>
          <p:cNvPicPr>
            <a:picLocks noChangeAspect="1" noChangeArrowheads="1"/>
          </p:cNvPicPr>
          <p:nvPr/>
        </p:nvPicPr>
        <p:blipFill>
          <a:blip r:embed="rId2" cstate="print"/>
          <a:srcRect/>
          <a:stretch>
            <a:fillRect/>
          </a:stretch>
        </p:blipFill>
        <p:spPr bwMode="auto">
          <a:xfrm>
            <a:off x="1676400" y="457200"/>
            <a:ext cx="2637453" cy="2664643"/>
          </a:xfrm>
          <a:prstGeom prst="rect">
            <a:avLst/>
          </a:prstGeom>
          <a:noFill/>
          <a:ln w="9525">
            <a:noFill/>
            <a:miter lim="800000"/>
            <a:headEnd/>
            <a:tailEnd/>
          </a:ln>
        </p:spPr>
      </p:pic>
      <p:sp>
        <p:nvSpPr>
          <p:cNvPr id="7" name="Rectangle 6"/>
          <p:cNvSpPr/>
          <p:nvPr/>
        </p:nvSpPr>
        <p:spPr>
          <a:xfrm>
            <a:off x="381000" y="3048000"/>
            <a:ext cx="7924800" cy="338554"/>
          </a:xfrm>
          <a:prstGeom prst="rect">
            <a:avLst/>
          </a:prstGeom>
        </p:spPr>
        <p:txBody>
          <a:bodyPr wrap="square">
            <a:spAutoFit/>
          </a:bodyPr>
          <a:lstStyle/>
          <a:p>
            <a:r>
              <a:rPr lang="en-US" sz="1600" dirty="0" smtClean="0"/>
              <a:t>Figure 9.22 Performance of </a:t>
            </a:r>
            <a:r>
              <a:rPr lang="en-US" sz="1600" dirty="0" err="1" smtClean="0"/>
              <a:t>Hogge</a:t>
            </a:r>
            <a:r>
              <a:rPr lang="en-US" sz="1600" dirty="0" smtClean="0"/>
              <a:t> PD in the presence of FF delays.</a:t>
            </a:r>
            <a:endParaRPr lang="en-US" sz="1600" dirty="0"/>
          </a:p>
        </p:txBody>
      </p:sp>
      <p:sp>
        <p:nvSpPr>
          <p:cNvPr id="6" name="Rectangle 5"/>
          <p:cNvSpPr/>
          <p:nvPr/>
        </p:nvSpPr>
        <p:spPr>
          <a:xfrm>
            <a:off x="76200" y="3513415"/>
            <a:ext cx="9067800" cy="4124206"/>
          </a:xfrm>
          <a:prstGeom prst="rect">
            <a:avLst/>
          </a:prstGeom>
        </p:spPr>
        <p:txBody>
          <a:bodyPr wrap="square">
            <a:spAutoFit/>
          </a:bodyPr>
          <a:lstStyle/>
          <a:p>
            <a:r>
              <a:rPr lang="en-US" sz="1600" dirty="0" smtClean="0"/>
              <a:t> In this slide the behavior of the </a:t>
            </a:r>
            <a:r>
              <a:rPr lang="en-US" sz="1600" dirty="0" err="1" smtClean="0"/>
              <a:t>Hogge</a:t>
            </a:r>
            <a:r>
              <a:rPr lang="en-US" sz="1600" dirty="0" smtClean="0"/>
              <a:t> PD in the presence of finite delays in the </a:t>
            </a:r>
            <a:r>
              <a:rPr lang="en-US" sz="1600" dirty="0" err="1" smtClean="0"/>
              <a:t>flipflops</a:t>
            </a:r>
            <a:r>
              <a:rPr lang="en-US" sz="1600" dirty="0" smtClean="0"/>
              <a:t> is examined . As illustrated in Fig. 9.22 above, owing to the CK-to-Q delay, </a:t>
            </a:r>
            <a:r>
              <a:rPr lang="el-GR" sz="1600" dirty="0" smtClean="0"/>
              <a:t>ΔΤ</a:t>
            </a:r>
            <a:r>
              <a:rPr lang="en-US" sz="1600" dirty="0" smtClean="0"/>
              <a:t>, of</a:t>
            </a:r>
            <a:r>
              <a:rPr lang="el-GR" sz="1600" dirty="0" smtClean="0"/>
              <a:t> </a:t>
            </a:r>
            <a:r>
              <a:rPr lang="en-US" sz="1600" dirty="0" smtClean="0"/>
              <a:t>FF</a:t>
            </a:r>
            <a:r>
              <a:rPr lang="el-GR" sz="1600" dirty="0" smtClean="0"/>
              <a:t>1</a:t>
            </a:r>
            <a:r>
              <a:rPr lang="en-US" sz="1600" dirty="0" smtClean="0"/>
              <a:t>, B changes </a:t>
            </a:r>
            <a:r>
              <a:rPr lang="el-GR" sz="1600" dirty="0" smtClean="0"/>
              <a:t>Δ</a:t>
            </a:r>
            <a:r>
              <a:rPr lang="en-US" sz="1600" dirty="0" smtClean="0"/>
              <a:t>T seconds after the clock rises, yielding a pulse at the Y output that is</a:t>
            </a:r>
            <a:r>
              <a:rPr lang="el-GR" sz="1600" dirty="0" smtClean="0"/>
              <a:t> Δ</a:t>
            </a:r>
            <a:r>
              <a:rPr lang="en-US" sz="1600" dirty="0" smtClean="0"/>
              <a:t>T seconds wider than the actual phase difference between Din</a:t>
            </a:r>
            <a:r>
              <a:rPr lang="el-GR" sz="1600" dirty="0" smtClean="0"/>
              <a:t> </a:t>
            </a:r>
            <a:r>
              <a:rPr lang="en-US" sz="1600" dirty="0" smtClean="0"/>
              <a:t>and CK. </a:t>
            </a:r>
            <a:endParaRPr lang="el-GR" sz="1600" dirty="0" smtClean="0"/>
          </a:p>
          <a:p>
            <a:r>
              <a:rPr lang="el-GR" sz="1600" dirty="0" smtClean="0"/>
              <a:t>Τ</a:t>
            </a:r>
            <a:r>
              <a:rPr lang="en-US" sz="1600" dirty="0" smtClean="0"/>
              <a:t>he CK-to-Q delay of FF2 simply shifts the pulses at A by </a:t>
            </a:r>
            <a:r>
              <a:rPr lang="el-GR" sz="1600" dirty="0" smtClean="0"/>
              <a:t>Δ</a:t>
            </a:r>
            <a:r>
              <a:rPr lang="en-US" sz="1600" dirty="0" smtClean="0"/>
              <a:t>T, still producing  a </a:t>
            </a:r>
            <a:r>
              <a:rPr lang="en-US" sz="1600" dirty="0" err="1" smtClean="0"/>
              <a:t>pulsewidth</a:t>
            </a:r>
            <a:r>
              <a:rPr lang="en-US" sz="1600" dirty="0" smtClean="0"/>
              <a:t> equal to one clock period. As a result, X continues to produce pulses of width </a:t>
            </a:r>
            <a:r>
              <a:rPr lang="en-US" sz="1600" dirty="0" err="1" smtClean="0"/>
              <a:t>TckI</a:t>
            </a:r>
            <a:r>
              <a:rPr lang="en-US" sz="1600" dirty="0" smtClean="0"/>
              <a:t>/2 for each data transition. This means, with a zero input phase difference, the proportional pulses are wider than the reference pulses by </a:t>
            </a:r>
            <a:r>
              <a:rPr lang="el-GR" sz="1600" dirty="0" smtClean="0"/>
              <a:t>Δ</a:t>
            </a:r>
            <a:r>
              <a:rPr lang="en-US" sz="1600" dirty="0" smtClean="0"/>
              <a:t>T seconds. </a:t>
            </a:r>
            <a:endParaRPr lang="el-GR" sz="1600" dirty="0" smtClean="0"/>
          </a:p>
          <a:p>
            <a:r>
              <a:rPr lang="en-US" sz="1600" dirty="0" smtClean="0"/>
              <a:t>Thus, under locked</a:t>
            </a:r>
            <a:r>
              <a:rPr lang="el-GR" sz="1600" dirty="0" smtClean="0"/>
              <a:t> </a:t>
            </a:r>
            <a:r>
              <a:rPr lang="en-US" sz="1600" dirty="0" smtClean="0"/>
              <a:t>condition, Din</a:t>
            </a:r>
            <a:r>
              <a:rPr lang="el-GR" sz="1600" dirty="0" smtClean="0"/>
              <a:t> </a:t>
            </a:r>
            <a:r>
              <a:rPr lang="en-US" sz="1600" dirty="0" smtClean="0"/>
              <a:t>and CK must sustain a skew of </a:t>
            </a:r>
            <a:r>
              <a:rPr lang="el-GR" sz="1600" dirty="0" smtClean="0"/>
              <a:t>Δ</a:t>
            </a:r>
            <a:r>
              <a:rPr lang="en-US" sz="1600" dirty="0" smtClean="0"/>
              <a:t>T so as to equalize the widths of the X</a:t>
            </a:r>
            <a:r>
              <a:rPr lang="el-GR" sz="1600" dirty="0" smtClean="0"/>
              <a:t> </a:t>
            </a:r>
            <a:r>
              <a:rPr lang="en-US" sz="1600" dirty="0" smtClean="0"/>
              <a:t>and Y pulses .</a:t>
            </a:r>
            <a:endParaRPr lang="el-GR" sz="1600" dirty="0" smtClean="0"/>
          </a:p>
          <a:p>
            <a:r>
              <a:rPr lang="en-US" sz="1600" dirty="0" smtClean="0"/>
              <a:t> The above skew effect becomes a serious issue at high speeds. Since </a:t>
            </a:r>
            <a:r>
              <a:rPr lang="el-GR" sz="1600" dirty="0" smtClean="0"/>
              <a:t>Δ</a:t>
            </a:r>
            <a:r>
              <a:rPr lang="en-US" sz="1600" dirty="0" smtClean="0"/>
              <a:t>T can be a</a:t>
            </a:r>
            <a:r>
              <a:rPr lang="el-GR" sz="1600" dirty="0" smtClean="0"/>
              <a:t> </a:t>
            </a:r>
            <a:r>
              <a:rPr lang="en-US" sz="1600" dirty="0" smtClean="0"/>
              <a:t>significant fraction of the clock period, a systematic phase offset of several tens of degrees</a:t>
            </a:r>
            <a:r>
              <a:rPr lang="el-GR" sz="1600" dirty="0" smtClean="0"/>
              <a:t> </a:t>
            </a:r>
            <a:r>
              <a:rPr lang="en-US" sz="1600" dirty="0" smtClean="0"/>
              <a:t>may arise after the loop is locked, degrading the clock phase margin and hence the jitter tolerance </a:t>
            </a:r>
            <a:r>
              <a:rPr lang="el-GR" sz="1600" dirty="0" smtClean="0"/>
              <a:t>.</a:t>
            </a:r>
            <a:r>
              <a:rPr lang="en-US" sz="1600" dirty="0" smtClean="0"/>
              <a:t>To resolve this difficulty, we can either narrow the</a:t>
            </a:r>
            <a:r>
              <a:rPr lang="el-GR" sz="1600" dirty="0" smtClean="0"/>
              <a:t> </a:t>
            </a:r>
            <a:r>
              <a:rPr lang="en-US" sz="1600" dirty="0" smtClean="0"/>
              <a:t>proportional pulses by </a:t>
            </a:r>
            <a:r>
              <a:rPr lang="el-GR" sz="1600" dirty="0" smtClean="0"/>
              <a:t>Δ</a:t>
            </a:r>
            <a:r>
              <a:rPr lang="en-US" sz="1600" dirty="0" smtClean="0"/>
              <a:t>T or widen the reference pulses by the same amount. </a:t>
            </a:r>
          </a:p>
          <a:p>
            <a:endParaRPr lang="en-US" dirty="0" smtClean="0"/>
          </a:p>
          <a:p>
            <a:endParaRPr lang="en-US" dirty="0" smtClean="0"/>
          </a:p>
          <a:p>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5410200" y="990600"/>
            <a:ext cx="3228975"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924800" cy="487362"/>
          </a:xfrm>
        </p:spPr>
        <p:txBody>
          <a:bodyPr>
            <a:normAutofit fontScale="90000"/>
          </a:bodyPr>
          <a:lstStyle/>
          <a:p>
            <a:r>
              <a:rPr lang="en-US" sz="3200" dirty="0" err="1" smtClean="0"/>
              <a:t>Hogge</a:t>
            </a:r>
            <a:r>
              <a:rPr lang="en-US" sz="3200" dirty="0" smtClean="0"/>
              <a:t> Phase Detectors-Non Idealities</a:t>
            </a:r>
            <a:endParaRPr lang="en-US" sz="3200" dirty="0"/>
          </a:p>
        </p:txBody>
      </p:sp>
      <p:pic>
        <p:nvPicPr>
          <p:cNvPr id="24578" name="Picture 2"/>
          <p:cNvPicPr>
            <a:picLocks noChangeAspect="1" noChangeArrowheads="1"/>
          </p:cNvPicPr>
          <p:nvPr/>
        </p:nvPicPr>
        <p:blipFill>
          <a:blip r:embed="rId2" cstate="print"/>
          <a:srcRect/>
          <a:stretch>
            <a:fillRect/>
          </a:stretch>
        </p:blipFill>
        <p:spPr bwMode="auto">
          <a:xfrm>
            <a:off x="1219200" y="685800"/>
            <a:ext cx="3352800" cy="2375602"/>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5181600" y="685800"/>
            <a:ext cx="2331530" cy="2252662"/>
          </a:xfrm>
          <a:prstGeom prst="rect">
            <a:avLst/>
          </a:prstGeom>
          <a:noFill/>
          <a:ln w="9525">
            <a:noFill/>
            <a:miter lim="800000"/>
            <a:headEnd/>
            <a:tailEnd/>
          </a:ln>
        </p:spPr>
      </p:pic>
      <p:sp>
        <p:nvSpPr>
          <p:cNvPr id="6" name="Rectangle 5"/>
          <p:cNvSpPr/>
          <p:nvPr/>
        </p:nvSpPr>
        <p:spPr>
          <a:xfrm>
            <a:off x="228600" y="3105835"/>
            <a:ext cx="8915400" cy="338554"/>
          </a:xfrm>
          <a:prstGeom prst="rect">
            <a:avLst/>
          </a:prstGeom>
        </p:spPr>
        <p:txBody>
          <a:bodyPr wrap="square">
            <a:spAutoFit/>
          </a:bodyPr>
          <a:lstStyle/>
          <a:p>
            <a:r>
              <a:rPr lang="en-US" sz="1600" dirty="0" smtClean="0"/>
              <a:t>Figure 9.23 (a) FF delay compensation in </a:t>
            </a:r>
            <a:r>
              <a:rPr lang="en-US" sz="1600" dirty="0" err="1" smtClean="0"/>
              <a:t>Hogge</a:t>
            </a:r>
            <a:r>
              <a:rPr lang="en-US" sz="1600" dirty="0" smtClean="0"/>
              <a:t> PD, 		(b) realization of delay cell.</a:t>
            </a:r>
            <a:endParaRPr lang="en-US" sz="1600" dirty="0"/>
          </a:p>
        </p:txBody>
      </p:sp>
      <p:sp>
        <p:nvSpPr>
          <p:cNvPr id="7" name="Rectangle 6"/>
          <p:cNvSpPr/>
          <p:nvPr/>
        </p:nvSpPr>
        <p:spPr>
          <a:xfrm>
            <a:off x="76200" y="3429000"/>
            <a:ext cx="8991600" cy="2585323"/>
          </a:xfrm>
          <a:prstGeom prst="rect">
            <a:avLst/>
          </a:prstGeom>
        </p:spPr>
        <p:txBody>
          <a:bodyPr wrap="square">
            <a:spAutoFit/>
          </a:bodyPr>
          <a:lstStyle/>
          <a:p>
            <a:r>
              <a:rPr lang="en-US" dirty="0" smtClean="0"/>
              <a:t>The skew phenomenon in Fig. 9.22 appears simply because the clock experiences a</a:t>
            </a:r>
            <a:r>
              <a:rPr lang="el-GR" dirty="0" smtClean="0"/>
              <a:t> </a:t>
            </a:r>
            <a:r>
              <a:rPr lang="en-US" dirty="0" smtClean="0"/>
              <a:t>delay that data does not. Thus, if an equal delay is inserted in the data path, the skew is</a:t>
            </a:r>
            <a:r>
              <a:rPr lang="el-GR" dirty="0" smtClean="0"/>
              <a:t> </a:t>
            </a:r>
            <a:r>
              <a:rPr lang="en-US" dirty="0" smtClean="0"/>
              <a:t>removed and the </a:t>
            </a:r>
            <a:r>
              <a:rPr lang="en-US" dirty="0" err="1" smtClean="0"/>
              <a:t>pulsewidth</a:t>
            </a:r>
            <a:r>
              <a:rPr lang="en-US" dirty="0" smtClean="0"/>
              <a:t> restored. Depicted in Fig. 9.23(a), the idea is to ensure that</a:t>
            </a:r>
            <a:r>
              <a:rPr lang="el-GR" dirty="0" smtClean="0"/>
              <a:t> </a:t>
            </a:r>
            <a:r>
              <a:rPr lang="en-US" dirty="0" smtClean="0"/>
              <a:t>the edges of Din</a:t>
            </a:r>
            <a:r>
              <a:rPr lang="el-GR" dirty="0" smtClean="0"/>
              <a:t> </a:t>
            </a:r>
            <a:r>
              <a:rPr lang="en-US" dirty="0" smtClean="0"/>
              <a:t>and B arrive at the inputs of the XOR gate simultaneously , without carrying the effect of </a:t>
            </a:r>
            <a:r>
              <a:rPr lang="el-GR" dirty="0" smtClean="0"/>
              <a:t>ΔΤ</a:t>
            </a:r>
          </a:p>
          <a:p>
            <a:r>
              <a:rPr lang="en-US" dirty="0" smtClean="0"/>
              <a:t> Of course,</a:t>
            </a:r>
            <a:r>
              <a:rPr lang="el-GR" dirty="0" smtClean="0"/>
              <a:t> </a:t>
            </a:r>
            <a:r>
              <a:rPr lang="en-US" dirty="0" smtClean="0"/>
              <a:t>to avoid process and temperature </a:t>
            </a:r>
            <a:r>
              <a:rPr lang="en-US" dirty="0" err="1" smtClean="0"/>
              <a:t>variabilities</a:t>
            </a:r>
            <a:r>
              <a:rPr lang="en-US" dirty="0" smtClean="0"/>
              <a:t>, the delay stage must be an exact replica of</a:t>
            </a:r>
            <a:r>
              <a:rPr lang="el-GR" dirty="0" smtClean="0"/>
              <a:t> </a:t>
            </a:r>
            <a:r>
              <a:rPr lang="en-US" dirty="0" smtClean="0"/>
              <a:t>the CLK-to-Q path of the </a:t>
            </a:r>
            <a:r>
              <a:rPr lang="en-US" dirty="0" err="1" smtClean="0"/>
              <a:t>flipflop</a:t>
            </a:r>
            <a:r>
              <a:rPr lang="en-US" dirty="0" smtClean="0"/>
              <a:t>. Figure 9.23(b) depicts a current-steering example, where</a:t>
            </a:r>
            <a:r>
              <a:rPr lang="el-GR" dirty="0" smtClean="0"/>
              <a:t> </a:t>
            </a:r>
            <a:r>
              <a:rPr lang="en-US" dirty="0" smtClean="0"/>
              <a:t>the D input of the latch is set to a logical ONE and the circuit simply provides a delay</a:t>
            </a:r>
            <a:r>
              <a:rPr lang="el-GR" dirty="0" smtClean="0"/>
              <a:t> </a:t>
            </a:r>
            <a:endParaRPr lang="en-US" dirty="0" smtClean="0"/>
          </a:p>
          <a:p>
            <a:r>
              <a:rPr lang="en-US" dirty="0" smtClean="0"/>
              <a:t>corresponding to the CLK-to-Q path.</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620000" cy="639762"/>
          </a:xfrm>
        </p:spPr>
        <p:txBody>
          <a:bodyPr>
            <a:normAutofit/>
          </a:bodyPr>
          <a:lstStyle/>
          <a:p>
            <a:r>
              <a:rPr lang="en-US" sz="3200" dirty="0" err="1" smtClean="0"/>
              <a:t>Hogge</a:t>
            </a:r>
            <a:r>
              <a:rPr lang="en-US" sz="3200" dirty="0" smtClean="0"/>
              <a:t> Phase Detectors-Non Idealities</a:t>
            </a:r>
            <a:endParaRPr lang="en-US" sz="3200" dirty="0"/>
          </a:p>
        </p:txBody>
      </p:sp>
      <p:pic>
        <p:nvPicPr>
          <p:cNvPr id="25602" name="Picture 2"/>
          <p:cNvPicPr>
            <a:picLocks noChangeAspect="1" noChangeArrowheads="1"/>
          </p:cNvPicPr>
          <p:nvPr/>
        </p:nvPicPr>
        <p:blipFill>
          <a:blip r:embed="rId2" cstate="print"/>
          <a:srcRect/>
          <a:stretch>
            <a:fillRect/>
          </a:stretch>
        </p:blipFill>
        <p:spPr bwMode="auto">
          <a:xfrm>
            <a:off x="0" y="1219200"/>
            <a:ext cx="4181889" cy="205740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4800600" y="533400"/>
            <a:ext cx="2113921" cy="3205161"/>
          </a:xfrm>
          <a:prstGeom prst="rect">
            <a:avLst/>
          </a:prstGeom>
          <a:noFill/>
          <a:ln w="9525">
            <a:noFill/>
            <a:miter lim="800000"/>
            <a:headEnd/>
            <a:tailEnd/>
          </a:ln>
        </p:spPr>
      </p:pic>
      <p:sp>
        <p:nvSpPr>
          <p:cNvPr id="6" name="Rectangle 5"/>
          <p:cNvSpPr/>
          <p:nvPr/>
        </p:nvSpPr>
        <p:spPr>
          <a:xfrm>
            <a:off x="0" y="3733800"/>
            <a:ext cx="9144000" cy="307777"/>
          </a:xfrm>
          <a:prstGeom prst="rect">
            <a:avLst/>
          </a:prstGeom>
        </p:spPr>
        <p:txBody>
          <a:bodyPr wrap="square">
            <a:spAutoFit/>
          </a:bodyPr>
          <a:lstStyle/>
          <a:p>
            <a:r>
              <a:rPr lang="en-US" sz="1400" i="1" dirty="0" smtClean="0"/>
              <a:t>Fig. on left: Alternative delay compensation technique for </a:t>
            </a:r>
            <a:r>
              <a:rPr lang="en-US" sz="1400" i="1" dirty="0" err="1" smtClean="0"/>
              <a:t>Hogge</a:t>
            </a:r>
            <a:r>
              <a:rPr lang="en-US" sz="1400" i="1" dirty="0" smtClean="0"/>
              <a:t> PD,	 (b) Fig. on right: circuit  waveforms</a:t>
            </a:r>
            <a:endParaRPr lang="en-US" sz="1400" i="1" dirty="0"/>
          </a:p>
        </p:txBody>
      </p:sp>
      <p:sp>
        <p:nvSpPr>
          <p:cNvPr id="7" name="Rectangle 6"/>
          <p:cNvSpPr/>
          <p:nvPr/>
        </p:nvSpPr>
        <p:spPr>
          <a:xfrm>
            <a:off x="76200" y="4209871"/>
            <a:ext cx="8915400" cy="1200329"/>
          </a:xfrm>
          <a:prstGeom prst="rect">
            <a:avLst/>
          </a:prstGeom>
        </p:spPr>
        <p:txBody>
          <a:bodyPr wrap="square">
            <a:spAutoFit/>
          </a:bodyPr>
          <a:lstStyle/>
          <a:p>
            <a:r>
              <a:rPr lang="en-US" dirty="0" smtClean="0"/>
              <a:t>The second method involves widening the reference pulses by </a:t>
            </a:r>
            <a:r>
              <a:rPr lang="el-GR" dirty="0" smtClean="0"/>
              <a:t>Δ</a:t>
            </a:r>
            <a:r>
              <a:rPr lang="en-US" dirty="0" smtClean="0"/>
              <a:t>T . As shown in Fig. above, this is accomplished by inserting a delay stage between A and the input of the second XOR gate. We note that, since A lags B by </a:t>
            </a:r>
            <a:r>
              <a:rPr lang="en-US" dirty="0" err="1" smtClean="0"/>
              <a:t>Tck</a:t>
            </a:r>
            <a:r>
              <a:rPr lang="en-US" dirty="0" smtClean="0"/>
              <a:t> /2  </a:t>
            </a:r>
            <a:r>
              <a:rPr lang="el-GR" dirty="0" smtClean="0"/>
              <a:t>ΑΔ </a:t>
            </a:r>
            <a:r>
              <a:rPr lang="en-US" dirty="0" smtClean="0"/>
              <a:t>lags B by </a:t>
            </a:r>
            <a:r>
              <a:rPr lang="en-US" dirty="0" err="1" smtClean="0"/>
              <a:t>Tck</a:t>
            </a:r>
            <a:r>
              <a:rPr lang="el-GR" dirty="0" smtClean="0"/>
              <a:t>/2</a:t>
            </a:r>
            <a:r>
              <a:rPr lang="en-US" dirty="0" smtClean="0"/>
              <a:t>+ </a:t>
            </a:r>
            <a:r>
              <a:rPr lang="el-GR" dirty="0" smtClean="0"/>
              <a:t>Δ</a:t>
            </a:r>
            <a:r>
              <a:rPr lang="en-US" dirty="0" smtClean="0"/>
              <a:t>T.</a:t>
            </a:r>
          </a:p>
          <a:p>
            <a:r>
              <a:rPr lang="en-US" dirty="0" smtClean="0"/>
              <a:t>Thus, B (XOR) A exhibits a </a:t>
            </a:r>
            <a:r>
              <a:rPr lang="en-US" dirty="0" err="1" smtClean="0"/>
              <a:t>pulsewidth</a:t>
            </a:r>
            <a:r>
              <a:rPr lang="en-US" dirty="0" smtClean="0"/>
              <a:t> of </a:t>
            </a:r>
            <a:r>
              <a:rPr lang="en-US" dirty="0" err="1" smtClean="0"/>
              <a:t>Tck</a:t>
            </a:r>
            <a:r>
              <a:rPr lang="en-US" dirty="0" smtClean="0"/>
              <a:t>/2 + </a:t>
            </a:r>
            <a:r>
              <a:rPr lang="el-GR" dirty="0" smtClean="0"/>
              <a:t>Δ</a:t>
            </a:r>
            <a:r>
              <a:rPr lang="en-US" dirty="0" smtClean="0"/>
              <a:t>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1600" y="0"/>
            <a:ext cx="7391400" cy="457200"/>
          </a:xfrm>
        </p:spPr>
        <p:txBody>
          <a:bodyPr>
            <a:normAutofit fontScale="90000"/>
          </a:bodyPr>
          <a:lstStyle/>
          <a:p>
            <a:r>
              <a:rPr lang="en-US" sz="3200" dirty="0" err="1" smtClean="0"/>
              <a:t>Hogge</a:t>
            </a:r>
            <a:r>
              <a:rPr lang="en-US" sz="3200" dirty="0" smtClean="0"/>
              <a:t> Phase Detectors-Non Idealities</a:t>
            </a:r>
            <a:endParaRPr lang="en-US" sz="3200" dirty="0"/>
          </a:p>
        </p:txBody>
      </p:sp>
      <p:pic>
        <p:nvPicPr>
          <p:cNvPr id="26626" name="Picture 2"/>
          <p:cNvPicPr>
            <a:picLocks noChangeAspect="1" noChangeArrowheads="1"/>
          </p:cNvPicPr>
          <p:nvPr/>
        </p:nvPicPr>
        <p:blipFill>
          <a:blip r:embed="rId2" cstate="print"/>
          <a:srcRect/>
          <a:stretch>
            <a:fillRect/>
          </a:stretch>
        </p:blipFill>
        <p:spPr bwMode="auto">
          <a:xfrm>
            <a:off x="0" y="457200"/>
            <a:ext cx="2886467" cy="2862262"/>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3489326" y="685800"/>
            <a:ext cx="5654674" cy="2315215"/>
          </a:xfrm>
          <a:prstGeom prst="rect">
            <a:avLst/>
          </a:prstGeom>
          <a:noFill/>
          <a:ln w="9525">
            <a:noFill/>
            <a:miter lim="800000"/>
            <a:headEnd/>
            <a:tailEnd/>
          </a:ln>
        </p:spPr>
      </p:pic>
      <p:sp>
        <p:nvSpPr>
          <p:cNvPr id="7" name="Rectangle 6"/>
          <p:cNvSpPr/>
          <p:nvPr/>
        </p:nvSpPr>
        <p:spPr>
          <a:xfrm>
            <a:off x="228600" y="3200400"/>
            <a:ext cx="8915400" cy="307777"/>
          </a:xfrm>
          <a:prstGeom prst="rect">
            <a:avLst/>
          </a:prstGeom>
        </p:spPr>
        <p:txBody>
          <a:bodyPr wrap="square">
            <a:spAutoFit/>
          </a:bodyPr>
          <a:lstStyle/>
          <a:p>
            <a:r>
              <a:rPr lang="en-US" sz="1400" i="1" dirty="0" smtClean="0"/>
              <a:t>Figure 9.25 (a) </a:t>
            </a:r>
            <a:r>
              <a:rPr lang="en-US" sz="1400" i="1" dirty="0" err="1" smtClean="0"/>
              <a:t>Hogge</a:t>
            </a:r>
            <a:r>
              <a:rPr lang="en-US" sz="1400" i="1" dirty="0" smtClean="0"/>
              <a:t> PD waveforms, 		b) resulting </a:t>
            </a:r>
            <a:r>
              <a:rPr lang="en-US" sz="1400" i="1" dirty="0" err="1" smtClean="0"/>
              <a:t>triwave</a:t>
            </a:r>
            <a:r>
              <a:rPr lang="en-US" sz="1400" i="1" dirty="0" smtClean="0"/>
              <a:t> produced by a charge pump.</a:t>
            </a:r>
            <a:endParaRPr lang="en-US" sz="1400" i="1" dirty="0"/>
          </a:p>
        </p:txBody>
      </p:sp>
      <p:sp>
        <p:nvSpPr>
          <p:cNvPr id="8" name="Rectangle 7"/>
          <p:cNvSpPr/>
          <p:nvPr/>
        </p:nvSpPr>
        <p:spPr>
          <a:xfrm>
            <a:off x="152400" y="3581400"/>
            <a:ext cx="8686800" cy="3139321"/>
          </a:xfrm>
          <a:prstGeom prst="rect">
            <a:avLst/>
          </a:prstGeom>
        </p:spPr>
        <p:txBody>
          <a:bodyPr wrap="square">
            <a:spAutoFit/>
          </a:bodyPr>
          <a:lstStyle/>
          <a:p>
            <a:r>
              <a:rPr lang="en-US" dirty="0" smtClean="0"/>
              <a:t>Another drawback of the </a:t>
            </a:r>
            <a:r>
              <a:rPr lang="en-US" dirty="0" err="1" smtClean="0"/>
              <a:t>Hogge</a:t>
            </a:r>
            <a:r>
              <a:rPr lang="en-US" dirty="0" smtClean="0"/>
              <a:t> phase detector stems from the half-cycle skew between </a:t>
            </a:r>
          </a:p>
          <a:p>
            <a:r>
              <a:rPr lang="en-US" dirty="0" smtClean="0"/>
              <a:t>the two XOR outputs . As illustrated in Fig. 9.25(a)</a:t>
            </a:r>
            <a:r>
              <a:rPr lang="el-GR" dirty="0" smtClean="0"/>
              <a:t> </a:t>
            </a:r>
            <a:r>
              <a:rPr lang="en-US" dirty="0" smtClean="0"/>
              <a:t>above for locked conditions, the PD produces  the reference pulse after the proportional pulse, thereby creating a skew of </a:t>
            </a:r>
            <a:r>
              <a:rPr lang="en-US" dirty="0" err="1" smtClean="0"/>
              <a:t>Tck</a:t>
            </a:r>
            <a:r>
              <a:rPr lang="en-US" dirty="0" smtClean="0"/>
              <a:t>/2 between the two. </a:t>
            </a:r>
          </a:p>
          <a:p>
            <a:r>
              <a:rPr lang="en-US" dirty="0" smtClean="0"/>
              <a:t>What is the effect of such a skew? Suppose the XOR gates drive a charge pump and a loop filter-see Fig. 9.25(b) above. When the proportional pulse appears, the top current source turns on for half a clock period, forcing </a:t>
            </a:r>
            <a:r>
              <a:rPr lang="en-US" dirty="0" err="1" smtClean="0"/>
              <a:t>Vout</a:t>
            </a:r>
            <a:r>
              <a:rPr lang="en-US" dirty="0" smtClean="0"/>
              <a:t> to rise by (</a:t>
            </a:r>
            <a:r>
              <a:rPr lang="en-US" dirty="0" err="1" smtClean="0"/>
              <a:t>Ip</a:t>
            </a:r>
            <a:r>
              <a:rPr lang="en-US" dirty="0" smtClean="0"/>
              <a:t>/Cp)(</a:t>
            </a:r>
            <a:r>
              <a:rPr lang="en-US" dirty="0" err="1" smtClean="0"/>
              <a:t>Tck</a:t>
            </a:r>
            <a:r>
              <a:rPr lang="en-US" dirty="0" smtClean="0"/>
              <a:t>/2).</a:t>
            </a:r>
          </a:p>
          <a:p>
            <a:r>
              <a:rPr lang="en-US" dirty="0" smtClean="0"/>
              <a:t>Next, the reference pulse turns on the bottom current source, bringing </a:t>
            </a:r>
            <a:r>
              <a:rPr lang="en-US" dirty="0" err="1" smtClean="0"/>
              <a:t>Vout</a:t>
            </a:r>
            <a:r>
              <a:rPr lang="en-US" dirty="0" smtClean="0"/>
              <a:t> to its original</a:t>
            </a:r>
          </a:p>
          <a:p>
            <a:r>
              <a:rPr lang="en-US" dirty="0" smtClean="0"/>
              <a:t>value. Thus, for each data transition, a triangular pulse is generated that exhibits a nonzero net area. As a result, the VCO phase (which is proportional to the integral of the control voltage) is severely disturbed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1295400" y="685800"/>
            <a:ext cx="6540500" cy="2794455"/>
          </a:xfrm>
          <a:prstGeom prst="rect">
            <a:avLst/>
          </a:prstGeom>
          <a:noFill/>
          <a:ln w="9525">
            <a:noFill/>
            <a:miter lim="800000"/>
            <a:headEnd/>
            <a:tailEnd/>
          </a:ln>
        </p:spPr>
      </p:pic>
      <p:sp>
        <p:nvSpPr>
          <p:cNvPr id="5" name="Title 1"/>
          <p:cNvSpPr>
            <a:spLocks noGrp="1"/>
          </p:cNvSpPr>
          <p:nvPr>
            <p:ph type="title"/>
          </p:nvPr>
        </p:nvSpPr>
        <p:spPr>
          <a:xfrm>
            <a:off x="152400" y="152400"/>
            <a:ext cx="8763000" cy="334962"/>
          </a:xfrm>
        </p:spPr>
        <p:txBody>
          <a:bodyPr>
            <a:normAutofit fontScale="90000"/>
          </a:bodyPr>
          <a:lstStyle/>
          <a:p>
            <a:r>
              <a:rPr lang="en-US" sz="3200" dirty="0" err="1" smtClean="0"/>
              <a:t>Hogge</a:t>
            </a:r>
            <a:r>
              <a:rPr lang="en-US" sz="3200" dirty="0" smtClean="0"/>
              <a:t> Phase Detector-Remedy for the </a:t>
            </a:r>
            <a:r>
              <a:rPr lang="en-US" sz="3200" dirty="0" err="1" smtClean="0"/>
              <a:t>triwave</a:t>
            </a:r>
            <a:r>
              <a:rPr lang="en-US" sz="3200" dirty="0" smtClean="0"/>
              <a:t> issue</a:t>
            </a:r>
            <a:endParaRPr lang="en-US" sz="3200" dirty="0"/>
          </a:p>
        </p:txBody>
      </p:sp>
      <p:sp>
        <p:nvSpPr>
          <p:cNvPr id="4" name="Rectangle 3"/>
          <p:cNvSpPr/>
          <p:nvPr/>
        </p:nvSpPr>
        <p:spPr>
          <a:xfrm>
            <a:off x="0" y="3581400"/>
            <a:ext cx="9144000" cy="2862322"/>
          </a:xfrm>
          <a:prstGeom prst="rect">
            <a:avLst/>
          </a:prstGeom>
        </p:spPr>
        <p:txBody>
          <a:bodyPr wrap="square">
            <a:spAutoFit/>
          </a:bodyPr>
          <a:lstStyle/>
          <a:p>
            <a:r>
              <a:rPr lang="en-US" dirty="0" smtClean="0"/>
              <a:t>The </a:t>
            </a:r>
            <a:r>
              <a:rPr lang="en-US" dirty="0" err="1" smtClean="0"/>
              <a:t>Hogge</a:t>
            </a:r>
            <a:r>
              <a:rPr lang="en-US" dirty="0" smtClean="0"/>
              <a:t> PD can be modified so as to ameliorate the above issue. In Fig.9.26 above is an example where one more latch and two more XOR gates are added. Note that, in contrast to the </a:t>
            </a:r>
            <a:r>
              <a:rPr lang="en-US" dirty="0" err="1" smtClean="0"/>
              <a:t>Hogge</a:t>
            </a:r>
            <a:r>
              <a:rPr lang="en-US" dirty="0" smtClean="0"/>
              <a:t> PD, here X2 senses the inputs and outputs of a latch (rather than a </a:t>
            </a:r>
            <a:r>
              <a:rPr lang="en-US" dirty="0" err="1" smtClean="0"/>
              <a:t>flipflop</a:t>
            </a:r>
            <a:r>
              <a:rPr lang="en-US" dirty="0" smtClean="0"/>
              <a:t>). </a:t>
            </a:r>
          </a:p>
          <a:p>
            <a:r>
              <a:rPr lang="en-US" dirty="0" smtClean="0"/>
              <a:t>The additional XOR gates create two reference pulses offset by </a:t>
            </a:r>
            <a:r>
              <a:rPr lang="en-US" dirty="0" err="1" smtClean="0"/>
              <a:t>Tck</a:t>
            </a:r>
            <a:r>
              <a:rPr lang="en-US" dirty="0" smtClean="0"/>
              <a:t>/2 and </a:t>
            </a:r>
            <a:r>
              <a:rPr lang="en-US" dirty="0" err="1" smtClean="0"/>
              <a:t>Tck</a:t>
            </a:r>
            <a:r>
              <a:rPr lang="en-US" dirty="0" smtClean="0"/>
              <a:t> with respect to the original reference pulse, thereby producing a negative triangular pulse whose area is constant.</a:t>
            </a:r>
          </a:p>
          <a:p>
            <a:r>
              <a:rPr lang="en-US" dirty="0" smtClean="0"/>
              <a:t>Consequently, the two triangular pulses yield a net zero area under locked condition, lowering the effect on the VCO phase.</a:t>
            </a:r>
          </a:p>
          <a:p>
            <a:endParaRPr lang="en-US" dirty="0" smtClean="0"/>
          </a:p>
          <a:p>
            <a:r>
              <a:rPr lang="en-US" dirty="0" smtClean="0"/>
              <a:t>. </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143000"/>
          </a:xfrm>
        </p:spPr>
        <p:txBody>
          <a:bodyPr>
            <a:normAutofit/>
          </a:bodyPr>
          <a:lstStyle/>
          <a:p>
            <a:r>
              <a:rPr lang="en-US" sz="3600" dirty="0" smtClean="0"/>
              <a:t>CDR Circuit using </a:t>
            </a:r>
            <a:r>
              <a:rPr lang="en-US" sz="3600" dirty="0" err="1" smtClean="0"/>
              <a:t>Hogge</a:t>
            </a:r>
            <a:r>
              <a:rPr lang="en-US" sz="3600" dirty="0" smtClean="0"/>
              <a:t> Phase Detector</a:t>
            </a:r>
            <a:endParaRPr lang="en-US" sz="3600" dirty="0"/>
          </a:p>
        </p:txBody>
      </p:sp>
      <p:pic>
        <p:nvPicPr>
          <p:cNvPr id="28674" name="Picture 2"/>
          <p:cNvPicPr>
            <a:picLocks noChangeAspect="1" noChangeArrowheads="1"/>
          </p:cNvPicPr>
          <p:nvPr/>
        </p:nvPicPr>
        <p:blipFill>
          <a:blip r:embed="rId2" cstate="print"/>
          <a:srcRect/>
          <a:stretch>
            <a:fillRect/>
          </a:stretch>
        </p:blipFill>
        <p:spPr bwMode="auto">
          <a:xfrm>
            <a:off x="1610951" y="838200"/>
            <a:ext cx="6070962" cy="2514600"/>
          </a:xfrm>
          <a:prstGeom prst="rect">
            <a:avLst/>
          </a:prstGeom>
          <a:noFill/>
          <a:ln w="9525">
            <a:noFill/>
            <a:miter lim="800000"/>
            <a:headEnd/>
            <a:tailEnd/>
          </a:ln>
        </p:spPr>
      </p:pic>
      <p:sp>
        <p:nvSpPr>
          <p:cNvPr id="4" name="Rectangle 3"/>
          <p:cNvSpPr/>
          <p:nvPr/>
        </p:nvSpPr>
        <p:spPr>
          <a:xfrm>
            <a:off x="0" y="3759875"/>
            <a:ext cx="8915400" cy="2308324"/>
          </a:xfrm>
          <a:prstGeom prst="rect">
            <a:avLst/>
          </a:prstGeom>
        </p:spPr>
        <p:txBody>
          <a:bodyPr wrap="square">
            <a:spAutoFit/>
          </a:bodyPr>
          <a:lstStyle/>
          <a:p>
            <a:r>
              <a:rPr lang="en-US" dirty="0" smtClean="0"/>
              <a:t>Figure 9.27 shows a CDR loop incorporating a </a:t>
            </a:r>
            <a:r>
              <a:rPr lang="en-US" dirty="0" err="1" smtClean="0"/>
              <a:t>Hogge</a:t>
            </a:r>
            <a:r>
              <a:rPr lang="en-US" dirty="0" smtClean="0"/>
              <a:t> PD. </a:t>
            </a:r>
          </a:p>
          <a:p>
            <a:endParaRPr lang="en-US" dirty="0" smtClean="0"/>
          </a:p>
          <a:p>
            <a:r>
              <a:rPr lang="en-US" dirty="0" smtClean="0"/>
              <a:t>The XOR outputs drive a charge pump and a loop filter</a:t>
            </a:r>
            <a:endParaRPr lang="en-US" dirty="0" smtClean="0">
              <a:solidFill>
                <a:srgbClr val="FF0000"/>
              </a:solidFill>
            </a:endParaRPr>
          </a:p>
          <a:p>
            <a:endParaRPr lang="en-US" dirty="0" smtClean="0"/>
          </a:p>
          <a:p>
            <a:r>
              <a:rPr lang="en-US" dirty="0" smtClean="0"/>
              <a:t>The need for a charge pump in linear CDR loops poses serious speed limitations. Under the locked </a:t>
            </a:r>
            <a:r>
              <a:rPr lang="en-US" dirty="0" err="1" smtClean="0"/>
              <a:t>conditon</a:t>
            </a:r>
            <a:r>
              <a:rPr lang="en-US" dirty="0" smtClean="0"/>
              <a:t>, the XOR outputs contain pulses only half a bit period wide, requiring  a very broad bandwidth at these nodes to ensure complete switching of the charge pump  and hence avoid a dead zone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Pros-Cons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228600" y="1600200"/>
            <a:ext cx="8469313" cy="464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508000" y="420688"/>
            <a:ext cx="8128000" cy="601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305800" cy="715962"/>
          </a:xfrm>
        </p:spPr>
        <p:txBody>
          <a:bodyPr>
            <a:normAutofit/>
          </a:bodyPr>
          <a:lstStyle/>
          <a:p>
            <a:r>
              <a:rPr lang="en-US" sz="3200" dirty="0" smtClean="0"/>
              <a:t>Alexander Phase Detector- Basic Principles</a:t>
            </a:r>
            <a:endParaRPr lang="en-US" sz="3200" dirty="0"/>
          </a:p>
        </p:txBody>
      </p:sp>
      <p:pic>
        <p:nvPicPr>
          <p:cNvPr id="29698" name="Picture 2"/>
          <p:cNvPicPr>
            <a:picLocks noChangeAspect="1" noChangeArrowheads="1"/>
          </p:cNvPicPr>
          <p:nvPr/>
        </p:nvPicPr>
        <p:blipFill>
          <a:blip r:embed="rId3" cstate="print"/>
          <a:srcRect/>
          <a:stretch>
            <a:fillRect/>
          </a:stretch>
        </p:blipFill>
        <p:spPr bwMode="auto">
          <a:xfrm>
            <a:off x="1828800" y="609600"/>
            <a:ext cx="6570663" cy="2148229"/>
          </a:xfrm>
          <a:prstGeom prst="rect">
            <a:avLst/>
          </a:prstGeom>
          <a:noFill/>
          <a:ln w="9525">
            <a:noFill/>
            <a:miter lim="800000"/>
            <a:headEnd/>
            <a:tailEnd/>
          </a:ln>
        </p:spPr>
      </p:pic>
      <p:sp>
        <p:nvSpPr>
          <p:cNvPr id="6" name="Rectangle 5"/>
          <p:cNvSpPr/>
          <p:nvPr/>
        </p:nvSpPr>
        <p:spPr>
          <a:xfrm>
            <a:off x="228600" y="2514600"/>
            <a:ext cx="8153400" cy="307777"/>
          </a:xfrm>
          <a:prstGeom prst="rect">
            <a:avLst/>
          </a:prstGeom>
        </p:spPr>
        <p:txBody>
          <a:bodyPr wrap="square">
            <a:spAutoFit/>
          </a:bodyPr>
          <a:lstStyle/>
          <a:p>
            <a:r>
              <a:rPr lang="en-US" sz="1400" i="1" dirty="0" smtClean="0"/>
              <a:t>(a) Three-point sampling of data by clock</a:t>
            </a:r>
            <a:endParaRPr lang="en-US" sz="1400" i="1" dirty="0"/>
          </a:p>
        </p:txBody>
      </p:sp>
      <p:sp>
        <p:nvSpPr>
          <p:cNvPr id="5" name="Rectangle 4"/>
          <p:cNvSpPr/>
          <p:nvPr/>
        </p:nvSpPr>
        <p:spPr>
          <a:xfrm>
            <a:off x="152400" y="2743200"/>
            <a:ext cx="8839200" cy="4801314"/>
          </a:xfrm>
          <a:prstGeom prst="rect">
            <a:avLst/>
          </a:prstGeom>
        </p:spPr>
        <p:txBody>
          <a:bodyPr wrap="square">
            <a:spAutoFit/>
          </a:bodyPr>
          <a:lstStyle/>
          <a:p>
            <a:r>
              <a:rPr lang="en-US" dirty="0" smtClean="0"/>
              <a:t>The Alexander configuration is another example of PDs providing inherent data retiming. The main idea is that, if the clock strobes the data waveform at multiple points in the vicinity of expected transitions, then  the resulting samples can provide the necessary information.</a:t>
            </a:r>
          </a:p>
          <a:p>
            <a:r>
              <a:rPr lang="en-US" dirty="0" smtClean="0"/>
              <a:t>Figure 9.28(a)  above describes the Alexander PD principle explained above, also known as the “early-late” detection method. </a:t>
            </a:r>
          </a:p>
          <a:p>
            <a:r>
              <a:rPr lang="en-US" dirty="0" smtClean="0"/>
              <a:t>Using three data samples, S1-S3, taken by three consecutive clock edges, the PD can determine whether a data transition is present and whether the clock leads or lags the data. In the absence of data transitions, all three samples are equal and no action is taken. If the falling edge of the clock leads (is “early”), then the last sample, S3, is unequal to the first two. Conversely, if the clock lags (is “late”), then the last two samples, S2 and  S3, are equal but unequal to the first sample, S1. Thus, S1 (XOR) S2 and S2 (XOR) S3 provide the early-late information in the following sense: </a:t>
            </a:r>
          </a:p>
          <a:p>
            <a:r>
              <a:rPr lang="en-US" dirty="0" smtClean="0"/>
              <a:t>(a) if S1 (XOR) S2 is high and S2 (XOR) S3 is low, then the clock is late;</a:t>
            </a:r>
          </a:p>
          <a:p>
            <a:r>
              <a:rPr lang="en-US" dirty="0" smtClean="0"/>
              <a:t> (b) if S1 (XOR) S2 is low and S2 (XOR) S3 is high, then the clock is early; </a:t>
            </a:r>
          </a:p>
          <a:p>
            <a:r>
              <a:rPr lang="en-US" dirty="0" smtClean="0"/>
              <a:t>(c) if Si (XOR) S2 = S2 (XOR)  S3, then no data transition is present.</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1"/>
          <p:cNvSpPr>
            <a:spLocks noGrp="1"/>
          </p:cNvSpPr>
          <p:nvPr>
            <p:ph type="dt" sz="quarter" idx="10"/>
          </p:nvPr>
        </p:nvSpPr>
        <p:spPr>
          <a:noFill/>
        </p:spPr>
        <p:txBody>
          <a:bodyPr/>
          <a:lstStyle/>
          <a:p>
            <a:r>
              <a:rPr lang="en-US" smtClean="0">
                <a:latin typeface="Arial" pitchFamily="34" charset="0"/>
                <a:ea typeface="MS PGothic" pitchFamily="34" charset="-128"/>
              </a:rPr>
              <a:t>EECS 270C / Winter 2013</a:t>
            </a:r>
          </a:p>
        </p:txBody>
      </p:sp>
      <p:sp>
        <p:nvSpPr>
          <p:cNvPr id="64515" name="Footer Placeholder 2"/>
          <p:cNvSpPr>
            <a:spLocks noGrp="1"/>
          </p:cNvSpPr>
          <p:nvPr>
            <p:ph type="ftr" sz="quarter" idx="11"/>
          </p:nvPr>
        </p:nvSpPr>
        <p:spPr>
          <a:noFill/>
        </p:spPr>
        <p:txBody>
          <a:bodyPr/>
          <a:lstStyle/>
          <a:p>
            <a:r>
              <a:rPr lang="en-US" sz="1000" smtClean="0">
                <a:latin typeface="Arial" pitchFamily="34" charset="0"/>
                <a:ea typeface="MS PGothic" pitchFamily="34" charset="-128"/>
              </a:rPr>
              <a:t>Prof. M. Green / Univ. of California, Irvine</a:t>
            </a:r>
          </a:p>
        </p:txBody>
      </p:sp>
      <p:sp>
        <p:nvSpPr>
          <p:cNvPr id="64516" name="Slide Number Placeholder 3"/>
          <p:cNvSpPr>
            <a:spLocks noGrp="1"/>
          </p:cNvSpPr>
          <p:nvPr>
            <p:ph type="sldNum" sz="quarter" idx="12"/>
          </p:nvPr>
        </p:nvSpPr>
        <p:spPr>
          <a:noFill/>
        </p:spPr>
        <p:txBody>
          <a:bodyPr/>
          <a:lstStyle/>
          <a:p>
            <a:fld id="{C6A53F02-D586-4FED-8C60-17FC1E6B51CF}" type="slidenum">
              <a:rPr lang="en-US">
                <a:ea typeface="MS PGothic" pitchFamily="34" charset="-128"/>
              </a:rPr>
              <a:pPr/>
              <a:t>5</a:t>
            </a:fld>
            <a:endParaRPr lang="en-US" sz="1400">
              <a:latin typeface="Times" charset="0"/>
              <a:ea typeface="MS PGothic" pitchFamily="34" charset="-128"/>
            </a:endParaRPr>
          </a:p>
        </p:txBody>
      </p:sp>
      <p:sp>
        <p:nvSpPr>
          <p:cNvPr id="64517" name="Text Box 2"/>
          <p:cNvSpPr txBox="1">
            <a:spLocks noChangeArrowheads="1"/>
          </p:cNvSpPr>
          <p:nvPr/>
        </p:nvSpPr>
        <p:spPr bwMode="auto">
          <a:xfrm>
            <a:off x="457200" y="990600"/>
            <a:ext cx="8001000" cy="1354138"/>
          </a:xfrm>
          <a:prstGeom prst="rect">
            <a:avLst/>
          </a:prstGeom>
          <a:noFill/>
          <a:ln w="9525">
            <a:noFill/>
            <a:miter lim="800000"/>
            <a:headEnd/>
            <a:tailEnd/>
          </a:ln>
        </p:spPr>
        <p:txBody>
          <a:bodyPr>
            <a:spAutoFit/>
          </a:bodyPr>
          <a:lstStyle/>
          <a:p>
            <a:pPr marL="173038" indent="-173038">
              <a:lnSpc>
                <a:spcPct val="80000"/>
              </a:lnSpc>
              <a:buFontTx/>
              <a:buChar char="•"/>
            </a:pPr>
            <a:r>
              <a:rPr lang="en-US" sz="1800" dirty="0"/>
              <a:t>Providing two high-speed channels (for data &amp; clock) is expensive.</a:t>
            </a:r>
          </a:p>
          <a:p>
            <a:pPr marL="173038" indent="-173038">
              <a:lnSpc>
                <a:spcPct val="80000"/>
              </a:lnSpc>
            </a:pPr>
            <a:endParaRPr lang="en-US" sz="1800" i="1" dirty="0">
              <a:latin typeface="Times" charset="0"/>
            </a:endParaRPr>
          </a:p>
          <a:p>
            <a:pPr marL="173038" indent="-173038">
              <a:buFontTx/>
              <a:buChar char="•"/>
            </a:pPr>
            <a:r>
              <a:rPr lang="en-US" sz="1800" dirty="0"/>
              <a:t>Alignment between data &amp; clock signals can vary due to different channel characteristics for the different frequency components.  Hence retiming would still be necessary.</a:t>
            </a:r>
          </a:p>
        </p:txBody>
      </p:sp>
      <p:grpSp>
        <p:nvGrpSpPr>
          <p:cNvPr id="2" name="Group 20"/>
          <p:cNvGrpSpPr>
            <a:grpSpLocks/>
          </p:cNvGrpSpPr>
          <p:nvPr/>
        </p:nvGrpSpPr>
        <p:grpSpPr bwMode="auto">
          <a:xfrm>
            <a:off x="611188" y="2438400"/>
            <a:ext cx="7143750" cy="946150"/>
            <a:chOff x="385" y="1536"/>
            <a:chExt cx="4500" cy="596"/>
          </a:xfrm>
        </p:grpSpPr>
        <p:sp>
          <p:nvSpPr>
            <p:cNvPr id="64528" name="Text Box 5"/>
            <p:cNvSpPr txBox="1">
              <a:spLocks noChangeArrowheads="1"/>
            </p:cNvSpPr>
            <p:nvPr/>
          </p:nvSpPr>
          <p:spPr bwMode="auto">
            <a:xfrm>
              <a:off x="385" y="1536"/>
              <a:ext cx="516" cy="250"/>
            </a:xfrm>
            <a:prstGeom prst="rect">
              <a:avLst/>
            </a:prstGeom>
            <a:noFill/>
            <a:ln w="9525">
              <a:noFill/>
              <a:miter lim="800000"/>
              <a:headEnd/>
              <a:tailEnd/>
            </a:ln>
          </p:spPr>
          <p:txBody>
            <a:bodyPr wrap="none">
              <a:spAutoFit/>
            </a:bodyPr>
            <a:lstStyle/>
            <a:p>
              <a:pPr algn="r"/>
              <a:r>
                <a:rPr lang="en-US" sz="2000"/>
                <a:t>Clock</a:t>
              </a:r>
            </a:p>
          </p:txBody>
        </p:sp>
        <p:sp>
          <p:nvSpPr>
            <p:cNvPr id="64529" name="Text Box 6"/>
            <p:cNvSpPr txBox="1">
              <a:spLocks noChangeArrowheads="1"/>
            </p:cNvSpPr>
            <p:nvPr/>
          </p:nvSpPr>
          <p:spPr bwMode="auto">
            <a:xfrm>
              <a:off x="461" y="1882"/>
              <a:ext cx="454" cy="250"/>
            </a:xfrm>
            <a:prstGeom prst="rect">
              <a:avLst/>
            </a:prstGeom>
            <a:noFill/>
            <a:ln w="9525">
              <a:noFill/>
              <a:miter lim="800000"/>
              <a:headEnd/>
              <a:tailEnd/>
            </a:ln>
          </p:spPr>
          <p:txBody>
            <a:bodyPr wrap="none">
              <a:spAutoFit/>
            </a:bodyPr>
            <a:lstStyle/>
            <a:p>
              <a:pPr algn="r"/>
              <a:r>
                <a:rPr lang="en-US" sz="2000"/>
                <a:t>Data</a:t>
              </a:r>
            </a:p>
          </p:txBody>
        </p:sp>
        <p:pic>
          <p:nvPicPr>
            <p:cNvPr id="64530" name="Picture 17"/>
            <p:cNvPicPr>
              <a:picLocks noChangeAspect="1" noChangeArrowheads="1"/>
            </p:cNvPicPr>
            <p:nvPr/>
          </p:nvPicPr>
          <p:blipFill>
            <a:blip r:embed="rId3" cstate="print"/>
            <a:srcRect/>
            <a:stretch>
              <a:fillRect/>
            </a:stretch>
          </p:blipFill>
          <p:spPr bwMode="auto">
            <a:xfrm>
              <a:off x="949" y="1620"/>
              <a:ext cx="3936" cy="456"/>
            </a:xfrm>
            <a:prstGeom prst="rect">
              <a:avLst/>
            </a:prstGeom>
            <a:noFill/>
            <a:ln w="9525">
              <a:noFill/>
              <a:miter lim="800000"/>
              <a:headEnd/>
              <a:tailEnd/>
            </a:ln>
          </p:spPr>
        </p:pic>
      </p:grpSp>
      <p:sp>
        <p:nvSpPr>
          <p:cNvPr id="64519" name="Rectangle 18"/>
          <p:cNvSpPr>
            <a:spLocks noGrp="1" noChangeArrowheads="1"/>
          </p:cNvSpPr>
          <p:nvPr>
            <p:ph type="title" idx="4294967295"/>
          </p:nvPr>
        </p:nvSpPr>
        <p:spPr>
          <a:xfrm>
            <a:off x="685800" y="152400"/>
            <a:ext cx="7772400" cy="685800"/>
          </a:xfrm>
        </p:spPr>
        <p:txBody>
          <a:bodyPr/>
          <a:lstStyle/>
          <a:p>
            <a:pPr eaLnBrk="1" hangingPunct="1"/>
            <a:r>
              <a:rPr lang="en-US" sz="2800" smtClean="0"/>
              <a:t>Motivation for CDR (2)</a:t>
            </a:r>
            <a:endParaRPr lang="en-US" smtClean="0"/>
          </a:p>
        </p:txBody>
      </p:sp>
      <p:grpSp>
        <p:nvGrpSpPr>
          <p:cNvPr id="3" name="Group 21"/>
          <p:cNvGrpSpPr>
            <a:grpSpLocks/>
          </p:cNvGrpSpPr>
          <p:nvPr/>
        </p:nvGrpSpPr>
        <p:grpSpPr bwMode="auto">
          <a:xfrm>
            <a:off x="441325" y="3613150"/>
            <a:ext cx="8321675" cy="2454275"/>
            <a:chOff x="278" y="2276"/>
            <a:chExt cx="5242" cy="1546"/>
          </a:xfrm>
        </p:grpSpPr>
        <p:pic>
          <p:nvPicPr>
            <p:cNvPr id="64521" name="Picture 15"/>
            <p:cNvPicPr>
              <a:picLocks noChangeAspect="1" noChangeArrowheads="1"/>
            </p:cNvPicPr>
            <p:nvPr/>
          </p:nvPicPr>
          <p:blipFill>
            <a:blip r:embed="rId4" cstate="print"/>
            <a:srcRect/>
            <a:stretch>
              <a:fillRect/>
            </a:stretch>
          </p:blipFill>
          <p:spPr bwMode="auto">
            <a:xfrm>
              <a:off x="1810" y="2352"/>
              <a:ext cx="2366" cy="971"/>
            </a:xfrm>
            <a:prstGeom prst="rect">
              <a:avLst/>
            </a:prstGeom>
            <a:noFill/>
            <a:ln w="9525">
              <a:noFill/>
              <a:miter lim="800000"/>
              <a:headEnd/>
              <a:tailEnd/>
            </a:ln>
          </p:spPr>
        </p:pic>
        <p:sp>
          <p:nvSpPr>
            <p:cNvPr id="64522" name="Text Box 10"/>
            <p:cNvSpPr txBox="1">
              <a:spLocks noChangeArrowheads="1"/>
            </p:cNvSpPr>
            <p:nvPr/>
          </p:nvSpPr>
          <p:spPr bwMode="auto">
            <a:xfrm>
              <a:off x="1426" y="2839"/>
              <a:ext cx="608" cy="192"/>
            </a:xfrm>
            <a:prstGeom prst="rect">
              <a:avLst/>
            </a:prstGeom>
            <a:noFill/>
            <a:ln w="9525">
              <a:noFill/>
              <a:miter lim="800000"/>
              <a:headEnd/>
              <a:tailEnd/>
            </a:ln>
          </p:spPr>
          <p:txBody>
            <a:bodyPr wrap="none">
              <a:spAutoFit/>
            </a:bodyPr>
            <a:lstStyle/>
            <a:p>
              <a:pPr algn="r"/>
              <a:r>
                <a:rPr lang="en-US" sz="1400"/>
                <a:t>input data</a:t>
              </a:r>
              <a:endParaRPr lang="en-US">
                <a:latin typeface="Times" charset="0"/>
              </a:endParaRPr>
            </a:p>
          </p:txBody>
        </p:sp>
        <p:sp>
          <p:nvSpPr>
            <p:cNvPr id="64523" name="Text Box 11"/>
            <p:cNvSpPr txBox="1">
              <a:spLocks noChangeArrowheads="1"/>
            </p:cNvSpPr>
            <p:nvPr/>
          </p:nvSpPr>
          <p:spPr bwMode="auto">
            <a:xfrm>
              <a:off x="2359" y="2799"/>
              <a:ext cx="620" cy="460"/>
            </a:xfrm>
            <a:prstGeom prst="rect">
              <a:avLst/>
            </a:prstGeom>
            <a:noFill/>
            <a:ln w="9525">
              <a:noFill/>
              <a:miter lim="800000"/>
              <a:headEnd/>
              <a:tailEnd/>
            </a:ln>
          </p:spPr>
          <p:txBody>
            <a:bodyPr wrap="none">
              <a:spAutoFit/>
            </a:bodyPr>
            <a:lstStyle/>
            <a:p>
              <a:pPr algn="ctr"/>
              <a:r>
                <a:rPr lang="en-US" sz="1400"/>
                <a:t>Clock</a:t>
              </a:r>
            </a:p>
            <a:p>
              <a:pPr algn="ctr"/>
              <a:r>
                <a:rPr lang="en-US" sz="1400"/>
                <a:t>Recovery </a:t>
              </a:r>
            </a:p>
            <a:p>
              <a:pPr algn="ctr"/>
              <a:r>
                <a:rPr lang="en-US" sz="1400"/>
                <a:t>circuit</a:t>
              </a:r>
              <a:endParaRPr lang="en-US" sz="2400">
                <a:latin typeface="Times" charset="0"/>
              </a:endParaRPr>
            </a:p>
          </p:txBody>
        </p:sp>
        <p:sp>
          <p:nvSpPr>
            <p:cNvPr id="64524" name="Text Box 12"/>
            <p:cNvSpPr txBox="1">
              <a:spLocks noChangeArrowheads="1"/>
            </p:cNvSpPr>
            <p:nvPr/>
          </p:nvSpPr>
          <p:spPr bwMode="auto">
            <a:xfrm>
              <a:off x="3906" y="2631"/>
              <a:ext cx="739" cy="192"/>
            </a:xfrm>
            <a:prstGeom prst="rect">
              <a:avLst/>
            </a:prstGeom>
            <a:noFill/>
            <a:ln w="9525">
              <a:noFill/>
              <a:miter lim="800000"/>
              <a:headEnd/>
              <a:tailEnd/>
            </a:ln>
          </p:spPr>
          <p:txBody>
            <a:bodyPr wrap="none">
              <a:spAutoFit/>
            </a:bodyPr>
            <a:lstStyle/>
            <a:p>
              <a:pPr algn="r"/>
              <a:r>
                <a:rPr lang="en-US" sz="1400"/>
                <a:t>retimed data</a:t>
              </a:r>
            </a:p>
          </p:txBody>
        </p:sp>
        <p:sp>
          <p:nvSpPr>
            <p:cNvPr id="64525" name="Text Box 13"/>
            <p:cNvSpPr txBox="1">
              <a:spLocks noChangeArrowheads="1"/>
            </p:cNvSpPr>
            <p:nvPr/>
          </p:nvSpPr>
          <p:spPr bwMode="auto">
            <a:xfrm>
              <a:off x="3866" y="3144"/>
              <a:ext cx="900" cy="192"/>
            </a:xfrm>
            <a:prstGeom prst="rect">
              <a:avLst/>
            </a:prstGeom>
            <a:noFill/>
            <a:ln w="9525">
              <a:noFill/>
              <a:miter lim="800000"/>
              <a:headEnd/>
              <a:tailEnd/>
            </a:ln>
          </p:spPr>
          <p:txBody>
            <a:bodyPr wrap="none">
              <a:spAutoFit/>
            </a:bodyPr>
            <a:lstStyle/>
            <a:p>
              <a:pPr algn="r"/>
              <a:r>
                <a:rPr lang="en-US" sz="1400"/>
                <a:t>recovered clock</a:t>
              </a:r>
            </a:p>
          </p:txBody>
        </p:sp>
        <p:sp>
          <p:nvSpPr>
            <p:cNvPr id="64526" name="Text Box 14"/>
            <p:cNvSpPr txBox="1">
              <a:spLocks noChangeArrowheads="1"/>
            </p:cNvSpPr>
            <p:nvPr/>
          </p:nvSpPr>
          <p:spPr bwMode="auto">
            <a:xfrm>
              <a:off x="278" y="3456"/>
              <a:ext cx="5242" cy="366"/>
            </a:xfrm>
            <a:prstGeom prst="rect">
              <a:avLst/>
            </a:prstGeom>
            <a:noFill/>
            <a:ln w="9525">
              <a:noFill/>
              <a:miter lim="800000"/>
              <a:headEnd/>
              <a:tailEnd/>
            </a:ln>
          </p:spPr>
          <p:txBody>
            <a:bodyPr>
              <a:spAutoFit/>
            </a:bodyPr>
            <a:lstStyle/>
            <a:p>
              <a:r>
                <a:rPr lang="en-US" i="1"/>
                <a:t>PLLs naturally provide synchronization between external and internal timing sources.</a:t>
              </a:r>
            </a:p>
            <a:p>
              <a:r>
                <a:rPr lang="en-US" i="1"/>
                <a:t>A CDR is often implemented as a PLL loop with a special type of PD...</a:t>
              </a:r>
            </a:p>
          </p:txBody>
        </p:sp>
        <p:sp>
          <p:nvSpPr>
            <p:cNvPr id="64527" name="Line 19"/>
            <p:cNvSpPr>
              <a:spLocks noChangeShapeType="1"/>
            </p:cNvSpPr>
            <p:nvPr/>
          </p:nvSpPr>
          <p:spPr bwMode="auto">
            <a:xfrm>
              <a:off x="336" y="2276"/>
              <a:ext cx="4944" cy="0"/>
            </a:xfrm>
            <a:prstGeom prst="lin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228600"/>
            <a:ext cx="7924800" cy="792162"/>
          </a:xfrm>
        </p:spPr>
        <p:txBody>
          <a:bodyPr>
            <a:normAutofit/>
          </a:bodyPr>
          <a:lstStyle/>
          <a:p>
            <a:r>
              <a:rPr lang="en-US" sz="3200" dirty="0" smtClean="0"/>
              <a:t>Alexander Phase Detector- Basic Architecture</a:t>
            </a:r>
            <a:endParaRPr lang="en-US" sz="3200" dirty="0"/>
          </a:p>
        </p:txBody>
      </p:sp>
      <p:pic>
        <p:nvPicPr>
          <p:cNvPr id="30722" name="Picture 2"/>
          <p:cNvPicPr>
            <a:picLocks noChangeAspect="1" noChangeArrowheads="1"/>
          </p:cNvPicPr>
          <p:nvPr/>
        </p:nvPicPr>
        <p:blipFill>
          <a:blip r:embed="rId2" cstate="print"/>
          <a:srcRect/>
          <a:stretch>
            <a:fillRect/>
          </a:stretch>
        </p:blipFill>
        <p:spPr bwMode="auto">
          <a:xfrm>
            <a:off x="2057400" y="457200"/>
            <a:ext cx="5875338" cy="2712490"/>
          </a:xfrm>
          <a:prstGeom prst="rect">
            <a:avLst/>
          </a:prstGeom>
          <a:noFill/>
          <a:ln w="9525">
            <a:noFill/>
            <a:miter lim="800000"/>
            <a:headEnd/>
            <a:tailEnd/>
          </a:ln>
        </p:spPr>
      </p:pic>
      <p:sp>
        <p:nvSpPr>
          <p:cNvPr id="6" name="Rectangle 5"/>
          <p:cNvSpPr/>
          <p:nvPr/>
        </p:nvSpPr>
        <p:spPr>
          <a:xfrm>
            <a:off x="685800" y="2971800"/>
            <a:ext cx="8229600" cy="369332"/>
          </a:xfrm>
          <a:prstGeom prst="rect">
            <a:avLst/>
          </a:prstGeom>
        </p:spPr>
        <p:txBody>
          <a:bodyPr wrap="square">
            <a:spAutoFit/>
          </a:bodyPr>
          <a:lstStyle/>
          <a:p>
            <a:r>
              <a:rPr lang="en-US" dirty="0" smtClean="0"/>
              <a:t>(</a:t>
            </a:r>
            <a:r>
              <a:rPr lang="en-US" sz="1400" i="1" dirty="0" smtClean="0"/>
              <a:t>b) Alexander phase detector, and			 (c) its waveforms.</a:t>
            </a:r>
            <a:endParaRPr lang="en-US" sz="1400" i="1" dirty="0"/>
          </a:p>
        </p:txBody>
      </p:sp>
      <p:sp>
        <p:nvSpPr>
          <p:cNvPr id="5" name="Rectangle 4"/>
          <p:cNvSpPr/>
          <p:nvPr/>
        </p:nvSpPr>
        <p:spPr>
          <a:xfrm>
            <a:off x="0" y="3276600"/>
            <a:ext cx="9067800" cy="3970318"/>
          </a:xfrm>
          <a:prstGeom prst="rect">
            <a:avLst/>
          </a:prstGeom>
        </p:spPr>
        <p:txBody>
          <a:bodyPr wrap="square">
            <a:spAutoFit/>
          </a:bodyPr>
          <a:lstStyle/>
          <a:p>
            <a:r>
              <a:rPr lang="en-US" dirty="0" smtClean="0"/>
              <a:t>Based on the previous slide observations, the topology of Figure b above is derived. The  Flip-flop FF1 samples S1 and S3 on the rising edge of CK and FF2delays the result by one clock cycle. FF3 samples S2 on the falling edge of CK and FF4 delays this sample by half a clock cycle.</a:t>
            </a:r>
          </a:p>
          <a:p>
            <a:r>
              <a:rPr lang="en-US" dirty="0" smtClean="0"/>
              <a:t>Let us examine the waveforms at various points in the Alexander PD. As shown in Fig. 9.28(c), the first rising edge of CK samples a high data level. The second rising edge of CK then: produces a delayed version of the first sample at the output of FF2 , and it samples the low level on the input data. The values of S1 and S</a:t>
            </a:r>
            <a:r>
              <a:rPr lang="en-US" dirty="0" smtClean="0">
                <a:solidFill>
                  <a:srgbClr val="FF0000"/>
                </a:solidFill>
              </a:rPr>
              <a:t>3</a:t>
            </a:r>
            <a:r>
              <a:rPr lang="en-US" dirty="0" smtClean="0"/>
              <a:t> are therefore valid for comparison at t= T1, remaining constant for one clock period.</a:t>
            </a:r>
          </a:p>
          <a:p>
            <a:r>
              <a:rPr lang="en-US" dirty="0" smtClean="0"/>
              <a:t>On the first falling edge of CK in Fig. 9.28(c), FF3 samples a high level on the input data and on the next rising edge, FF4reproduces this level. The key point here is that the choice of clock phases for the four </a:t>
            </a:r>
            <a:r>
              <a:rPr lang="en-US" dirty="0" err="1" smtClean="0"/>
              <a:t>flipflops</a:t>
            </a:r>
            <a:r>
              <a:rPr lang="en-US" dirty="0" smtClean="0"/>
              <a:t> ensures that S1, S2 , and S3 reach valid levels for comparison at t = T1, and remain at these levels for one clock period. As a result, the XOR gates generate valid outputs simultaneously.</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77200" cy="411162"/>
          </a:xfrm>
        </p:spPr>
        <p:txBody>
          <a:bodyPr>
            <a:noAutofit/>
          </a:bodyPr>
          <a:lstStyle/>
          <a:p>
            <a:r>
              <a:rPr lang="en-US" sz="2800" dirty="0" smtClean="0"/>
              <a:t>Alexander Phase Detector- Characteristic</a:t>
            </a:r>
            <a:endParaRPr lang="en-US" sz="3600" dirty="0"/>
          </a:p>
        </p:txBody>
      </p:sp>
      <p:pic>
        <p:nvPicPr>
          <p:cNvPr id="31746" name="Picture 2"/>
          <p:cNvPicPr>
            <a:picLocks noChangeAspect="1" noChangeArrowheads="1"/>
          </p:cNvPicPr>
          <p:nvPr/>
        </p:nvPicPr>
        <p:blipFill>
          <a:blip r:embed="rId2" cstate="print"/>
          <a:srcRect/>
          <a:stretch>
            <a:fillRect/>
          </a:stretch>
        </p:blipFill>
        <p:spPr bwMode="auto">
          <a:xfrm>
            <a:off x="2819400" y="609600"/>
            <a:ext cx="5103813" cy="3186384"/>
          </a:xfrm>
          <a:prstGeom prst="rect">
            <a:avLst/>
          </a:prstGeom>
          <a:noFill/>
          <a:ln w="9525">
            <a:noFill/>
            <a:miter lim="800000"/>
            <a:headEnd/>
            <a:tailEnd/>
          </a:ln>
        </p:spPr>
      </p:pic>
      <p:sp>
        <p:nvSpPr>
          <p:cNvPr id="6" name="Rectangle 5"/>
          <p:cNvSpPr/>
          <p:nvPr/>
        </p:nvSpPr>
        <p:spPr>
          <a:xfrm>
            <a:off x="152400" y="3886200"/>
            <a:ext cx="7924800" cy="307777"/>
          </a:xfrm>
          <a:prstGeom prst="rect">
            <a:avLst/>
          </a:prstGeom>
        </p:spPr>
        <p:txBody>
          <a:bodyPr wrap="square">
            <a:spAutoFit/>
          </a:bodyPr>
          <a:lstStyle/>
          <a:p>
            <a:r>
              <a:rPr lang="en-US" sz="1400" i="1" dirty="0" smtClean="0"/>
              <a:t>Figure 9.29 Alexander PD waveforms for 	(a) late 	and 		(b) early clock.</a:t>
            </a:r>
            <a:endParaRPr lang="en-US" sz="1400" i="1" dirty="0"/>
          </a:p>
        </p:txBody>
      </p:sp>
      <p:sp>
        <p:nvSpPr>
          <p:cNvPr id="5" name="Rectangle 4"/>
          <p:cNvSpPr/>
          <p:nvPr/>
        </p:nvSpPr>
        <p:spPr>
          <a:xfrm>
            <a:off x="76200" y="4272677"/>
            <a:ext cx="8991600" cy="2862322"/>
          </a:xfrm>
          <a:prstGeom prst="rect">
            <a:avLst/>
          </a:prstGeom>
        </p:spPr>
        <p:txBody>
          <a:bodyPr wrap="square">
            <a:spAutoFit/>
          </a:bodyPr>
          <a:lstStyle/>
          <a:p>
            <a:r>
              <a:rPr lang="en-US" dirty="0" smtClean="0"/>
              <a:t>How does a CDR loop using an Alexander PD lock? Let us first study the PD’s behavior as the phase difference between Din and CK, </a:t>
            </a:r>
            <a:r>
              <a:rPr lang="el-GR" dirty="0" err="1" smtClean="0"/>
              <a:t>Δφ</a:t>
            </a:r>
            <a:r>
              <a:rPr lang="en-US" dirty="0" smtClean="0"/>
              <a:t>, varies from a negative value to a positive value. As shown in Fig. 9.29(a), if the clock is late (</a:t>
            </a:r>
            <a:r>
              <a:rPr lang="el-GR" dirty="0" err="1" smtClean="0"/>
              <a:t>Δφ</a:t>
            </a:r>
            <a:r>
              <a:rPr lang="en-US" dirty="0" smtClean="0"/>
              <a:t> &lt; 0), X assumes a high level for each data transition and Y a low level. Thus, the average PD output, (X — Y)</a:t>
            </a:r>
            <a:r>
              <a:rPr lang="en-US" dirty="0" err="1" smtClean="0"/>
              <a:t>avg</a:t>
            </a:r>
            <a:r>
              <a:rPr lang="en-US" dirty="0" smtClean="0"/>
              <a:t> remains at a high positive value.</a:t>
            </a:r>
          </a:p>
          <a:p>
            <a:r>
              <a:rPr lang="en-US" dirty="0" smtClean="0"/>
              <a:t>Conversely, if </a:t>
            </a:r>
            <a:r>
              <a:rPr lang="el-GR" dirty="0" err="1" smtClean="0"/>
              <a:t>Δφ</a:t>
            </a:r>
            <a:r>
              <a:rPr lang="el-GR" dirty="0" smtClean="0"/>
              <a:t>&gt;</a:t>
            </a:r>
            <a:r>
              <a:rPr lang="en-US" dirty="0" smtClean="0"/>
              <a:t>0 [Fig. 9.29(b)], then (X – Y)</a:t>
            </a:r>
            <a:r>
              <a:rPr lang="en-US" dirty="0" err="1" smtClean="0"/>
              <a:t>avg</a:t>
            </a:r>
            <a:r>
              <a:rPr lang="en-US" dirty="0" smtClean="0"/>
              <a:t> assumes a high negative value. As </a:t>
            </a:r>
            <a:r>
              <a:rPr lang="el-GR" dirty="0" err="1" smtClean="0"/>
              <a:t>Δφ</a:t>
            </a:r>
            <a:r>
              <a:rPr lang="en-US" dirty="0" smtClean="0"/>
              <a:t> approaches zero, the second sample, S2, falls in the vicinity of the data zero crossing, thereby driving FF3 and FF4 into </a:t>
            </a:r>
            <a:r>
              <a:rPr lang="en-US" dirty="0" err="1" smtClean="0"/>
              <a:t>metastability</a:t>
            </a:r>
            <a:r>
              <a:rPr lang="en-US" dirty="0" smtClean="0"/>
              <a:t>—a behavior similar to the DFF PD we studied in [previous section</a:t>
            </a:r>
          </a:p>
          <a:p>
            <a:endParaRPr lang="en-US" dirty="0"/>
          </a:p>
        </p:txBody>
      </p:sp>
      <p:pic>
        <p:nvPicPr>
          <p:cNvPr id="64514" name="Picture 2"/>
          <p:cNvPicPr>
            <a:picLocks noChangeAspect="1" noChangeArrowheads="1"/>
          </p:cNvPicPr>
          <p:nvPr/>
        </p:nvPicPr>
        <p:blipFill>
          <a:blip r:embed="rId3" cstate="print"/>
          <a:srcRect/>
          <a:stretch>
            <a:fillRect/>
          </a:stretch>
        </p:blipFill>
        <p:spPr bwMode="auto">
          <a:xfrm>
            <a:off x="304800" y="762000"/>
            <a:ext cx="2314169"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6705600" y="685800"/>
            <a:ext cx="2209800" cy="2318123"/>
          </a:xfrm>
          <a:prstGeom prst="rect">
            <a:avLst/>
          </a:prstGeom>
          <a:noFill/>
          <a:ln w="9525">
            <a:noFill/>
            <a:miter lim="800000"/>
            <a:headEnd/>
            <a:tailEnd/>
          </a:ln>
        </p:spPr>
      </p:pic>
      <p:sp>
        <p:nvSpPr>
          <p:cNvPr id="5" name="Title 1"/>
          <p:cNvSpPr>
            <a:spLocks noGrp="1"/>
          </p:cNvSpPr>
          <p:nvPr>
            <p:ph type="title"/>
          </p:nvPr>
        </p:nvSpPr>
        <p:spPr>
          <a:xfrm>
            <a:off x="685800" y="304800"/>
            <a:ext cx="8077200" cy="411162"/>
          </a:xfrm>
        </p:spPr>
        <p:txBody>
          <a:bodyPr>
            <a:noAutofit/>
          </a:bodyPr>
          <a:lstStyle/>
          <a:p>
            <a:r>
              <a:rPr lang="en-US" sz="2800" dirty="0" smtClean="0"/>
              <a:t>Alexander Phase Detector- </a:t>
            </a:r>
            <a:r>
              <a:rPr lang="en-US" sz="2800" dirty="0" err="1" smtClean="0"/>
              <a:t>Metastablility</a:t>
            </a:r>
            <a:r>
              <a:rPr lang="en-US" sz="2800" dirty="0" smtClean="0"/>
              <a:t> issues</a:t>
            </a:r>
            <a:endParaRPr lang="en-US" sz="3600" dirty="0"/>
          </a:p>
        </p:txBody>
      </p:sp>
      <p:sp>
        <p:nvSpPr>
          <p:cNvPr id="4" name="Rectangle 3"/>
          <p:cNvSpPr/>
          <p:nvPr/>
        </p:nvSpPr>
        <p:spPr>
          <a:xfrm>
            <a:off x="76200" y="3276600"/>
            <a:ext cx="8991600" cy="3693319"/>
          </a:xfrm>
          <a:prstGeom prst="rect">
            <a:avLst/>
          </a:prstGeom>
        </p:spPr>
        <p:txBody>
          <a:bodyPr wrap="square">
            <a:spAutoFit/>
          </a:bodyPr>
          <a:lstStyle/>
          <a:p>
            <a:pPr algn="just"/>
            <a:r>
              <a:rPr lang="en-US" dirty="0" smtClean="0"/>
              <a:t>The above study implies that the Alexander PD is a bang-bang system, exhibiting a very high gain in the vicinity of </a:t>
            </a:r>
            <a:r>
              <a:rPr lang="el-GR" dirty="0" err="1" smtClean="0"/>
              <a:t>Δφ</a:t>
            </a:r>
            <a:r>
              <a:rPr lang="en-US" dirty="0" smtClean="0"/>
              <a:t>= 0. Consequently, the CDR loop locks such that S2 coincides with the data zero crossings. However, the use of the XOR gates to generate the final output requires a closer examination of the circuit in </a:t>
            </a:r>
            <a:r>
              <a:rPr lang="en-US" dirty="0" err="1" smtClean="0"/>
              <a:t>metastability</a:t>
            </a:r>
            <a:r>
              <a:rPr lang="en-US" dirty="0" smtClean="0"/>
              <a:t>. </a:t>
            </a:r>
            <a:endParaRPr lang="el-GR" dirty="0" smtClean="0"/>
          </a:p>
          <a:p>
            <a:pPr algn="just"/>
            <a:r>
              <a:rPr lang="en-US" dirty="0" smtClean="0"/>
              <a:t>Suppose the</a:t>
            </a:r>
            <a:r>
              <a:rPr lang="el-GR" dirty="0" smtClean="0"/>
              <a:t> </a:t>
            </a:r>
            <a:r>
              <a:rPr lang="en-US" dirty="0" smtClean="0"/>
              <a:t>differential outputs of FF3</a:t>
            </a:r>
            <a:r>
              <a:rPr lang="el-GR" dirty="0" smtClean="0"/>
              <a:t> </a:t>
            </a:r>
            <a:r>
              <a:rPr lang="en-US" dirty="0" smtClean="0"/>
              <a:t>and FF4 are near zero while the other </a:t>
            </a:r>
            <a:r>
              <a:rPr lang="en-US" dirty="0" err="1" smtClean="0"/>
              <a:t>flipflops</a:t>
            </a:r>
            <a:r>
              <a:rPr lang="en-US" dirty="0" smtClean="0"/>
              <a:t> produce valid logical outputs. How do the XOR gates respond to such inputs? Considering a typical XOR implementation shown in Fig. (c) above we note that if one differential input is large and the other small, then the differential output is near zero. From a small-signal point of view, the XOR operates as an analog multiplier, generating a zero output if one of the inputs falls </a:t>
            </a:r>
          </a:p>
          <a:p>
            <a:pPr algn="just"/>
            <a:r>
              <a:rPr lang="en-US" dirty="0" smtClean="0"/>
              <a:t>to zero.</a:t>
            </a:r>
          </a:p>
          <a:p>
            <a:pPr algn="just"/>
            <a:r>
              <a:rPr lang="en-US" dirty="0" smtClean="0"/>
              <a:t>Sensing Q4, both XOR gates in Fig. (a) above produce small differential outputs under </a:t>
            </a:r>
            <a:r>
              <a:rPr lang="en-US" dirty="0" err="1" smtClean="0"/>
              <a:t>metastability</a:t>
            </a:r>
            <a:r>
              <a:rPr lang="en-US" dirty="0" smtClean="0"/>
              <a:t>, yielding a small average output for the overall PD. Thus, the CDR loop can,</a:t>
            </a:r>
          </a:p>
          <a:p>
            <a:pPr algn="just"/>
            <a:r>
              <a:rPr lang="en-US" dirty="0" smtClean="0"/>
              <a:t>in principle, lock such that the XOR gates experience </a:t>
            </a:r>
            <a:r>
              <a:rPr lang="en-US" dirty="0" err="1" smtClean="0"/>
              <a:t>metastable</a:t>
            </a:r>
            <a:r>
              <a:rPr lang="en-US" dirty="0" smtClean="0"/>
              <a:t> inputs most of the time.</a:t>
            </a:r>
          </a:p>
        </p:txBody>
      </p:sp>
      <p:sp>
        <p:nvSpPr>
          <p:cNvPr id="7" name="TextBox 6"/>
          <p:cNvSpPr txBox="1"/>
          <p:nvPr/>
        </p:nvSpPr>
        <p:spPr>
          <a:xfrm>
            <a:off x="7543800" y="3048000"/>
            <a:ext cx="457200" cy="261610"/>
          </a:xfrm>
          <a:prstGeom prst="rect">
            <a:avLst/>
          </a:prstGeom>
          <a:noFill/>
        </p:spPr>
        <p:txBody>
          <a:bodyPr wrap="square" rtlCol="0">
            <a:spAutoFit/>
          </a:bodyPr>
          <a:lstStyle/>
          <a:p>
            <a:r>
              <a:rPr lang="en-US" sz="1100" dirty="0" smtClean="0"/>
              <a:t>(c)</a:t>
            </a:r>
            <a:endParaRPr lang="en-US" sz="1100" dirty="0"/>
          </a:p>
        </p:txBody>
      </p:sp>
      <p:pic>
        <p:nvPicPr>
          <p:cNvPr id="8" name="Picture 2"/>
          <p:cNvPicPr>
            <a:picLocks noChangeAspect="1" noChangeArrowheads="1"/>
          </p:cNvPicPr>
          <p:nvPr/>
        </p:nvPicPr>
        <p:blipFill>
          <a:blip r:embed="rId3" cstate="print"/>
          <a:srcRect/>
          <a:stretch>
            <a:fillRect/>
          </a:stretch>
        </p:blipFill>
        <p:spPr bwMode="auto">
          <a:xfrm>
            <a:off x="0" y="838200"/>
            <a:ext cx="2828429" cy="1676400"/>
          </a:xfrm>
          <a:prstGeom prst="rect">
            <a:avLst/>
          </a:prstGeom>
          <a:noFill/>
          <a:ln w="9525">
            <a:noFill/>
            <a:miter lim="800000"/>
            <a:headEnd/>
            <a:tailEnd/>
          </a:ln>
        </p:spPr>
      </p:pic>
      <p:pic>
        <p:nvPicPr>
          <p:cNvPr id="63490" name="Picture 2"/>
          <p:cNvPicPr>
            <a:picLocks noChangeAspect="1" noChangeArrowheads="1"/>
          </p:cNvPicPr>
          <p:nvPr/>
        </p:nvPicPr>
        <p:blipFill>
          <a:blip r:embed="rId4" cstate="print"/>
          <a:srcRect/>
          <a:stretch>
            <a:fillRect/>
          </a:stretch>
        </p:blipFill>
        <p:spPr bwMode="auto">
          <a:xfrm>
            <a:off x="2846222" y="762000"/>
            <a:ext cx="3716503" cy="2286000"/>
          </a:xfrm>
          <a:prstGeom prst="rect">
            <a:avLst/>
          </a:prstGeom>
          <a:noFill/>
          <a:ln w="9525">
            <a:noFill/>
            <a:miter lim="800000"/>
            <a:headEnd/>
            <a:tailEnd/>
          </a:ln>
        </p:spPr>
      </p:pic>
      <p:sp>
        <p:nvSpPr>
          <p:cNvPr id="10" name="TextBox 9"/>
          <p:cNvSpPr txBox="1"/>
          <p:nvPr/>
        </p:nvSpPr>
        <p:spPr>
          <a:xfrm>
            <a:off x="4419600" y="2895600"/>
            <a:ext cx="457200" cy="261610"/>
          </a:xfrm>
          <a:prstGeom prst="rect">
            <a:avLst/>
          </a:prstGeom>
          <a:noFill/>
        </p:spPr>
        <p:txBody>
          <a:bodyPr wrap="square" rtlCol="0">
            <a:spAutoFit/>
          </a:bodyPr>
          <a:lstStyle/>
          <a:p>
            <a:r>
              <a:rPr lang="en-US" sz="1100" dirty="0" smtClean="0"/>
              <a:t>(b)</a:t>
            </a:r>
            <a:endParaRPr lang="en-US" sz="1100" dirty="0"/>
          </a:p>
        </p:txBody>
      </p:sp>
      <p:sp>
        <p:nvSpPr>
          <p:cNvPr id="11" name="TextBox 10"/>
          <p:cNvSpPr txBox="1"/>
          <p:nvPr/>
        </p:nvSpPr>
        <p:spPr>
          <a:xfrm>
            <a:off x="914400" y="2743200"/>
            <a:ext cx="457200" cy="261610"/>
          </a:xfrm>
          <a:prstGeom prst="rect">
            <a:avLst/>
          </a:prstGeom>
          <a:noFill/>
        </p:spPr>
        <p:txBody>
          <a:bodyPr wrap="square" rtlCol="0">
            <a:spAutoFit/>
          </a:bodyPr>
          <a:lstStyle/>
          <a:p>
            <a:r>
              <a:rPr lang="en-US" sz="1100" dirty="0" smtClean="0"/>
              <a:t>(a)</a:t>
            </a:r>
            <a:endParaRPr lang="en-US" sz="11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304800"/>
            <a:ext cx="8077200" cy="411162"/>
          </a:xfrm>
        </p:spPr>
        <p:txBody>
          <a:bodyPr>
            <a:noAutofit/>
          </a:bodyPr>
          <a:lstStyle/>
          <a:p>
            <a:r>
              <a:rPr lang="en-US" sz="2800" dirty="0" smtClean="0"/>
              <a:t>Alexander Phase Detector- </a:t>
            </a:r>
            <a:r>
              <a:rPr lang="en-US" sz="2800" dirty="0" err="1" smtClean="0"/>
              <a:t>Metastablility</a:t>
            </a:r>
            <a:r>
              <a:rPr lang="en-US" sz="2800" dirty="0" smtClean="0"/>
              <a:t> issues</a:t>
            </a:r>
            <a:endParaRPr lang="en-US" sz="3600" dirty="0"/>
          </a:p>
        </p:txBody>
      </p:sp>
      <p:sp>
        <p:nvSpPr>
          <p:cNvPr id="4" name="Rectangle 3"/>
          <p:cNvSpPr/>
          <p:nvPr/>
        </p:nvSpPr>
        <p:spPr>
          <a:xfrm>
            <a:off x="76200" y="2971800"/>
            <a:ext cx="8991600" cy="3693319"/>
          </a:xfrm>
          <a:prstGeom prst="rect">
            <a:avLst/>
          </a:prstGeom>
        </p:spPr>
        <p:txBody>
          <a:bodyPr wrap="square">
            <a:spAutoFit/>
          </a:bodyPr>
          <a:lstStyle/>
          <a:p>
            <a:pPr algn="just"/>
            <a:r>
              <a:rPr lang="en-US" dirty="0" smtClean="0"/>
              <a:t>But what happens if the XOR circuits suffer from random offset voltages? For example, what if asymmetries in the differential pair M1, M2 of Fig. (c) result in an input-referred offset of +20 mV for one XOR gate? To compensate for such an offset, sample S2 must slightly deviate from the data zero crossings Another important effect in the Alexander PD relates to systematic delay mismatches in the XOR gates, i.e., the skew between the A and B paths in Fig. (d) above. </a:t>
            </a:r>
            <a:endParaRPr lang="en-US" dirty="0" smtClean="0">
              <a:solidFill>
                <a:srgbClr val="FF0000"/>
              </a:solidFill>
            </a:endParaRPr>
          </a:p>
          <a:p>
            <a:r>
              <a:rPr lang="en-US" dirty="0" smtClean="0"/>
              <a:t>While exhibiting a bang-bang characteristic, the Alexander PD offers two critical advantages over a simple DFF PD. </a:t>
            </a:r>
          </a:p>
          <a:p>
            <a:r>
              <a:rPr lang="en-US" dirty="0" smtClean="0"/>
              <a:t>First, it retimes the data automatically, producing a valid data waveform at the output of FF1 and FF2 in Fig. (b). Second, in the absence of data transitions, it generates a zero dc output, leaving the oscillator control undisturbed. </a:t>
            </a:r>
          </a:p>
          <a:p>
            <a:r>
              <a:rPr lang="en-US" dirty="0" smtClean="0"/>
              <a:t>As a result, for long data runs, the VCO frequency drifts only due to device electronic noise rather than due to a high or low level on the control line.</a:t>
            </a:r>
          </a:p>
          <a:p>
            <a:endParaRPr lang="en-US" dirty="0"/>
          </a:p>
        </p:txBody>
      </p:sp>
      <p:pic>
        <p:nvPicPr>
          <p:cNvPr id="14" name="Picture 2"/>
          <p:cNvPicPr>
            <a:picLocks noChangeAspect="1" noChangeArrowheads="1"/>
          </p:cNvPicPr>
          <p:nvPr/>
        </p:nvPicPr>
        <p:blipFill>
          <a:blip r:embed="rId2" cstate="print"/>
          <a:srcRect/>
          <a:stretch>
            <a:fillRect/>
          </a:stretch>
        </p:blipFill>
        <p:spPr bwMode="auto">
          <a:xfrm>
            <a:off x="6781800" y="685801"/>
            <a:ext cx="2133600" cy="2238188"/>
          </a:xfrm>
          <a:prstGeom prst="rect">
            <a:avLst/>
          </a:prstGeom>
          <a:noFill/>
          <a:ln w="9525">
            <a:noFill/>
            <a:miter lim="800000"/>
            <a:headEnd/>
            <a:tailEnd/>
          </a:ln>
        </p:spPr>
      </p:pic>
      <p:sp>
        <p:nvSpPr>
          <p:cNvPr id="15" name="TextBox 14"/>
          <p:cNvSpPr txBox="1"/>
          <p:nvPr/>
        </p:nvSpPr>
        <p:spPr>
          <a:xfrm>
            <a:off x="7543800" y="2895600"/>
            <a:ext cx="457200" cy="261610"/>
          </a:xfrm>
          <a:prstGeom prst="rect">
            <a:avLst/>
          </a:prstGeom>
          <a:noFill/>
        </p:spPr>
        <p:txBody>
          <a:bodyPr wrap="square" rtlCol="0">
            <a:spAutoFit/>
          </a:bodyPr>
          <a:lstStyle/>
          <a:p>
            <a:r>
              <a:rPr lang="en-US" sz="1100" dirty="0" smtClean="0"/>
              <a:t>(c)</a:t>
            </a:r>
            <a:endParaRPr lang="en-US" sz="1100" dirty="0"/>
          </a:p>
        </p:txBody>
      </p:sp>
      <p:pic>
        <p:nvPicPr>
          <p:cNvPr id="16" name="Picture 2"/>
          <p:cNvPicPr>
            <a:picLocks noChangeAspect="1" noChangeArrowheads="1"/>
          </p:cNvPicPr>
          <p:nvPr/>
        </p:nvPicPr>
        <p:blipFill>
          <a:blip r:embed="rId3" cstate="print"/>
          <a:srcRect/>
          <a:stretch>
            <a:fillRect/>
          </a:stretch>
        </p:blipFill>
        <p:spPr bwMode="auto">
          <a:xfrm>
            <a:off x="0" y="838200"/>
            <a:ext cx="2828429" cy="1676400"/>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srcRect/>
          <a:stretch>
            <a:fillRect/>
          </a:stretch>
        </p:blipFill>
        <p:spPr bwMode="auto">
          <a:xfrm>
            <a:off x="2846222" y="685800"/>
            <a:ext cx="3716503" cy="2286000"/>
          </a:xfrm>
          <a:prstGeom prst="rect">
            <a:avLst/>
          </a:prstGeom>
          <a:noFill/>
          <a:ln w="9525">
            <a:noFill/>
            <a:miter lim="800000"/>
            <a:headEnd/>
            <a:tailEnd/>
          </a:ln>
        </p:spPr>
      </p:pic>
      <p:sp>
        <p:nvSpPr>
          <p:cNvPr id="18" name="TextBox 17"/>
          <p:cNvSpPr txBox="1"/>
          <p:nvPr/>
        </p:nvSpPr>
        <p:spPr>
          <a:xfrm>
            <a:off x="4419600" y="2895600"/>
            <a:ext cx="457200" cy="261610"/>
          </a:xfrm>
          <a:prstGeom prst="rect">
            <a:avLst/>
          </a:prstGeom>
          <a:noFill/>
        </p:spPr>
        <p:txBody>
          <a:bodyPr wrap="square" rtlCol="0">
            <a:spAutoFit/>
          </a:bodyPr>
          <a:lstStyle/>
          <a:p>
            <a:r>
              <a:rPr lang="en-US" sz="1100" dirty="0" smtClean="0"/>
              <a:t>(b)</a:t>
            </a:r>
            <a:endParaRPr lang="en-US" sz="1100" dirty="0"/>
          </a:p>
        </p:txBody>
      </p:sp>
      <p:sp>
        <p:nvSpPr>
          <p:cNvPr id="19" name="TextBox 18"/>
          <p:cNvSpPr txBox="1"/>
          <p:nvPr/>
        </p:nvSpPr>
        <p:spPr>
          <a:xfrm>
            <a:off x="914400" y="2743200"/>
            <a:ext cx="457200" cy="261610"/>
          </a:xfrm>
          <a:prstGeom prst="rect">
            <a:avLst/>
          </a:prstGeom>
          <a:noFill/>
        </p:spPr>
        <p:txBody>
          <a:bodyPr wrap="square" rtlCol="0">
            <a:spAutoFit/>
          </a:bodyPr>
          <a:lstStyle/>
          <a:p>
            <a:r>
              <a:rPr lang="en-US" sz="1100" dirty="0" smtClean="0"/>
              <a:t>(a)</a:t>
            </a:r>
            <a:endParaRPr lang="en-US" sz="11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848600" cy="334962"/>
          </a:xfrm>
        </p:spPr>
        <p:txBody>
          <a:bodyPr>
            <a:noAutofit/>
          </a:bodyPr>
          <a:lstStyle/>
          <a:p>
            <a:r>
              <a:rPr lang="en-US" sz="3200" dirty="0" smtClean="0"/>
              <a:t>CDR Architecture using Alexander PD</a:t>
            </a:r>
            <a:endParaRPr lang="en-US" sz="3200" dirty="0"/>
          </a:p>
        </p:txBody>
      </p:sp>
      <p:pic>
        <p:nvPicPr>
          <p:cNvPr id="33794" name="Picture 2"/>
          <p:cNvPicPr>
            <a:picLocks noChangeAspect="1" noChangeArrowheads="1"/>
          </p:cNvPicPr>
          <p:nvPr/>
        </p:nvPicPr>
        <p:blipFill>
          <a:blip r:embed="rId2" cstate="print"/>
          <a:srcRect/>
          <a:stretch>
            <a:fillRect/>
          </a:stretch>
        </p:blipFill>
        <p:spPr bwMode="auto">
          <a:xfrm>
            <a:off x="1219200" y="457200"/>
            <a:ext cx="6530897" cy="3200400"/>
          </a:xfrm>
          <a:prstGeom prst="rect">
            <a:avLst/>
          </a:prstGeom>
          <a:noFill/>
          <a:ln w="9525">
            <a:noFill/>
            <a:miter lim="800000"/>
            <a:headEnd/>
            <a:tailEnd/>
          </a:ln>
        </p:spPr>
      </p:pic>
      <p:sp>
        <p:nvSpPr>
          <p:cNvPr id="4" name="Rectangle 3"/>
          <p:cNvSpPr/>
          <p:nvPr/>
        </p:nvSpPr>
        <p:spPr>
          <a:xfrm>
            <a:off x="152400" y="3886200"/>
            <a:ext cx="8839200" cy="2862322"/>
          </a:xfrm>
          <a:prstGeom prst="rect">
            <a:avLst/>
          </a:prstGeom>
        </p:spPr>
        <p:txBody>
          <a:bodyPr wrap="square">
            <a:spAutoFit/>
          </a:bodyPr>
          <a:lstStyle/>
          <a:p>
            <a:r>
              <a:rPr lang="en-US" dirty="0" smtClean="0"/>
              <a:t>Figure 9.31  above, shows a CDR circuit employing an Alexander PD. The XOR gates drive voltage-to-current (V/I) converters, the two outputs are summed in the current domain, and </a:t>
            </a:r>
          </a:p>
          <a:p>
            <a:r>
              <a:rPr lang="en-US" dirty="0" smtClean="0"/>
              <a:t>the result is applied to the loop filter. </a:t>
            </a:r>
          </a:p>
          <a:p>
            <a:r>
              <a:rPr lang="en-US" dirty="0" smtClean="0"/>
              <a:t>In contrast to the </a:t>
            </a:r>
            <a:r>
              <a:rPr lang="en-US" dirty="0" err="1" smtClean="0"/>
              <a:t>Hogge</a:t>
            </a:r>
            <a:r>
              <a:rPr lang="en-US" dirty="0" smtClean="0"/>
              <a:t> PFD architecture (Fig. 9.27), this CDR circuit need not incorporate a charge pump because the high gain of the Alexander PD yields a small phase offset under locked condition. This is an important advantage because the XOR </a:t>
            </a:r>
            <a:r>
              <a:rPr lang="en-US" dirty="0" err="1" smtClean="0"/>
              <a:t>ouputs</a:t>
            </a:r>
            <a:r>
              <a:rPr lang="en-US" dirty="0" smtClean="0"/>
              <a:t> in Fig. 931 need not switch at high speeds; the V/I converters sense only the average value.</a:t>
            </a:r>
          </a:p>
          <a:p>
            <a:r>
              <a:rPr lang="en-US" dirty="0" smtClean="0"/>
              <a:t>Note that, with </a:t>
            </a:r>
            <a:r>
              <a:rPr lang="en-US" dirty="0" err="1" smtClean="0"/>
              <a:t>Hogge</a:t>
            </a:r>
            <a:r>
              <a:rPr lang="en-US" dirty="0" smtClean="0"/>
              <a:t> or Alexander PDs, the loop gain is a function of the data transition density because the oscillator control line remains idle in the absence of data edges.</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781050" y="527050"/>
            <a:ext cx="7580313" cy="5802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39762"/>
          </a:xfrm>
        </p:spPr>
        <p:txBody>
          <a:bodyPr>
            <a:noAutofit/>
          </a:bodyPr>
          <a:lstStyle/>
          <a:p>
            <a:r>
              <a:rPr lang="en-US" sz="3200" dirty="0" smtClean="0"/>
              <a:t>Half-Rate Phase Detectors</a:t>
            </a:r>
            <a:br>
              <a:rPr lang="en-US" sz="3200" dirty="0" smtClean="0"/>
            </a:br>
            <a:endParaRPr lang="en-US" sz="3200" dirty="0"/>
          </a:p>
        </p:txBody>
      </p:sp>
      <p:sp>
        <p:nvSpPr>
          <p:cNvPr id="4" name="Rectangle 3"/>
          <p:cNvSpPr/>
          <p:nvPr/>
        </p:nvSpPr>
        <p:spPr>
          <a:xfrm>
            <a:off x="533400" y="1443841"/>
            <a:ext cx="8001000" cy="2816156"/>
          </a:xfrm>
          <a:prstGeom prst="rect">
            <a:avLst/>
          </a:prstGeom>
        </p:spPr>
        <p:txBody>
          <a:bodyPr wrap="square">
            <a:spAutoFit/>
          </a:bodyPr>
          <a:lstStyle/>
          <a:p>
            <a:pPr>
              <a:spcBef>
                <a:spcPts val="600"/>
              </a:spcBef>
            </a:pPr>
            <a:r>
              <a:rPr lang="en-US" dirty="0" smtClean="0"/>
              <a:t>At very high speeds, it may be difficult to design oscillators that provide an adequate tuning range with reasonable jitter. For this reason, CDR circuits may sense the input random data at full rate but employ a VCO running at half the input rate. </a:t>
            </a:r>
          </a:p>
          <a:p>
            <a:pPr>
              <a:spcBef>
                <a:spcPts val="600"/>
              </a:spcBef>
            </a:pPr>
            <a:r>
              <a:rPr lang="en-US" dirty="0" smtClean="0"/>
              <a:t>This technique also relaxes the speed requirements of the phase detector and, in some CDR configurations, the frequency  dividers.</a:t>
            </a:r>
          </a:p>
          <a:p>
            <a:pPr>
              <a:spcBef>
                <a:spcPts val="600"/>
              </a:spcBef>
            </a:pPr>
            <a:r>
              <a:rPr lang="en-US" dirty="0" smtClean="0"/>
              <a:t>Called “half-rate” architectures, such CDR topologies require a phase detector that provides a valid output while sensing a full-rate random data stream and a half-rate clock.</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39762"/>
          </a:xfrm>
        </p:spPr>
        <p:txBody>
          <a:bodyPr>
            <a:noAutofit/>
          </a:bodyPr>
          <a:lstStyle/>
          <a:p>
            <a:r>
              <a:rPr lang="en-US" sz="3200" dirty="0" smtClean="0"/>
              <a:t>Half-Rate Phase Detectors</a:t>
            </a:r>
            <a:br>
              <a:rPr lang="en-US" sz="3200" dirty="0" smtClean="0"/>
            </a:br>
            <a:endParaRPr lang="en-US" sz="3200" dirty="0"/>
          </a:p>
        </p:txBody>
      </p:sp>
      <p:sp>
        <p:nvSpPr>
          <p:cNvPr id="4" name="Rectangle 3"/>
          <p:cNvSpPr/>
          <p:nvPr/>
        </p:nvSpPr>
        <p:spPr>
          <a:xfrm>
            <a:off x="304800" y="4951274"/>
            <a:ext cx="8153400" cy="1754326"/>
          </a:xfrm>
          <a:prstGeom prst="rect">
            <a:avLst/>
          </a:prstGeom>
        </p:spPr>
        <p:txBody>
          <a:bodyPr wrap="square">
            <a:spAutoFit/>
          </a:bodyPr>
          <a:lstStyle/>
          <a:p>
            <a:r>
              <a:rPr lang="en-US" dirty="0" smtClean="0"/>
              <a:t>It is important to note that none of the three phase detectors studied thus far can operate with a half-rate clock. </a:t>
            </a:r>
          </a:p>
          <a:p>
            <a:r>
              <a:rPr lang="en-US" dirty="0" smtClean="0"/>
              <a:t>For example, a DFF PD sensing a half-rate clock responds as shown in Fig. 9.32 (b) above , creating both negative and positive outputs for a constant phase difference, in contrast to a full-rate DFF PD (shown in Fig.9.32 (a) above.</a:t>
            </a:r>
          </a:p>
          <a:p>
            <a:endParaRPr lang="en-US" dirty="0"/>
          </a:p>
        </p:txBody>
      </p:sp>
      <p:pic>
        <p:nvPicPr>
          <p:cNvPr id="58369" name="Picture 1"/>
          <p:cNvPicPr>
            <a:picLocks noChangeAspect="1" noChangeArrowheads="1"/>
          </p:cNvPicPr>
          <p:nvPr/>
        </p:nvPicPr>
        <p:blipFill>
          <a:blip r:embed="rId2" cstate="print"/>
          <a:srcRect/>
          <a:stretch>
            <a:fillRect/>
          </a:stretch>
        </p:blipFill>
        <p:spPr bwMode="auto">
          <a:xfrm>
            <a:off x="3657600" y="457200"/>
            <a:ext cx="3600450" cy="1866593"/>
          </a:xfrm>
          <a:prstGeom prst="rect">
            <a:avLst/>
          </a:prstGeom>
          <a:noFill/>
          <a:ln w="9525">
            <a:noFill/>
            <a:miter lim="800000"/>
            <a:headEnd/>
            <a:tailEnd/>
          </a:ln>
        </p:spPr>
      </p:pic>
      <p:pic>
        <p:nvPicPr>
          <p:cNvPr id="58370" name="Picture 2"/>
          <p:cNvPicPr>
            <a:picLocks noChangeAspect="1" noChangeArrowheads="1"/>
          </p:cNvPicPr>
          <p:nvPr/>
        </p:nvPicPr>
        <p:blipFill>
          <a:blip r:embed="rId3" cstate="print"/>
          <a:srcRect/>
          <a:stretch>
            <a:fillRect/>
          </a:stretch>
        </p:blipFill>
        <p:spPr bwMode="auto">
          <a:xfrm>
            <a:off x="304800" y="2362200"/>
            <a:ext cx="2400300" cy="1362075"/>
          </a:xfrm>
          <a:prstGeom prst="rect">
            <a:avLst/>
          </a:prstGeom>
          <a:noFill/>
          <a:ln w="9525">
            <a:noFill/>
            <a:miter lim="800000"/>
            <a:headEnd/>
            <a:tailEnd/>
          </a:ln>
        </p:spPr>
      </p:pic>
      <p:pic>
        <p:nvPicPr>
          <p:cNvPr id="58371" name="Picture 3"/>
          <p:cNvPicPr>
            <a:picLocks noChangeAspect="1" noChangeArrowheads="1"/>
          </p:cNvPicPr>
          <p:nvPr/>
        </p:nvPicPr>
        <p:blipFill>
          <a:blip r:embed="rId4" cstate="print"/>
          <a:srcRect/>
          <a:stretch>
            <a:fillRect/>
          </a:stretch>
        </p:blipFill>
        <p:spPr bwMode="auto">
          <a:xfrm>
            <a:off x="3810000" y="2743200"/>
            <a:ext cx="3724275" cy="1885950"/>
          </a:xfrm>
          <a:prstGeom prst="rect">
            <a:avLst/>
          </a:prstGeom>
          <a:noFill/>
          <a:ln w="9525">
            <a:noFill/>
            <a:miter lim="800000"/>
            <a:headEnd/>
            <a:tailEnd/>
          </a:ln>
        </p:spPr>
      </p:pic>
      <p:sp>
        <p:nvSpPr>
          <p:cNvPr id="8" name="Rectangle 7"/>
          <p:cNvSpPr/>
          <p:nvPr/>
        </p:nvSpPr>
        <p:spPr>
          <a:xfrm>
            <a:off x="2743200" y="4431268"/>
            <a:ext cx="4679743" cy="369332"/>
          </a:xfrm>
          <a:prstGeom prst="rect">
            <a:avLst/>
          </a:prstGeom>
        </p:spPr>
        <p:txBody>
          <a:bodyPr wrap="none">
            <a:spAutoFit/>
          </a:bodyPr>
          <a:lstStyle/>
          <a:p>
            <a:r>
              <a:rPr lang="en-US" dirty="0" smtClean="0"/>
              <a:t>Figure 9.32 (b) Failure of a DFF as a half-rate PD.</a:t>
            </a:r>
            <a:endParaRPr lang="en-US" dirty="0"/>
          </a:p>
        </p:txBody>
      </p:sp>
      <p:sp>
        <p:nvSpPr>
          <p:cNvPr id="9" name="Rectangle 8"/>
          <p:cNvSpPr/>
          <p:nvPr/>
        </p:nvSpPr>
        <p:spPr>
          <a:xfrm>
            <a:off x="3124200" y="2133600"/>
            <a:ext cx="3518784" cy="369332"/>
          </a:xfrm>
          <a:prstGeom prst="rect">
            <a:avLst/>
          </a:prstGeom>
        </p:spPr>
        <p:txBody>
          <a:bodyPr wrap="none">
            <a:spAutoFit/>
          </a:bodyPr>
          <a:lstStyle/>
          <a:p>
            <a:r>
              <a:rPr lang="en-US" dirty="0" smtClean="0"/>
              <a:t>Figure 9.32 (a) DFF as a full-rate PD.</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92162"/>
          </a:xfrm>
        </p:spPr>
        <p:txBody>
          <a:bodyPr>
            <a:noAutofit/>
          </a:bodyPr>
          <a:lstStyle/>
          <a:p>
            <a:pPr algn="l"/>
            <a:r>
              <a:rPr lang="en-US" sz="2400" dirty="0" smtClean="0"/>
              <a:t>Half-Rate Phase Detectors</a:t>
            </a:r>
            <a:br>
              <a:rPr lang="en-US" sz="2400" dirty="0" smtClean="0"/>
            </a:br>
            <a:endParaRPr lang="en-US" sz="2400" dirty="0"/>
          </a:p>
        </p:txBody>
      </p:sp>
      <p:sp>
        <p:nvSpPr>
          <p:cNvPr id="6" name="Rectangle 5"/>
          <p:cNvSpPr/>
          <p:nvPr/>
        </p:nvSpPr>
        <p:spPr>
          <a:xfrm>
            <a:off x="4495800" y="4340423"/>
            <a:ext cx="4343400" cy="307777"/>
          </a:xfrm>
          <a:prstGeom prst="rect">
            <a:avLst/>
          </a:prstGeom>
        </p:spPr>
        <p:txBody>
          <a:bodyPr wrap="square">
            <a:spAutoFit/>
          </a:bodyPr>
          <a:lstStyle/>
          <a:p>
            <a:r>
              <a:rPr lang="en-US" sz="1400" i="1" dirty="0" smtClean="0"/>
              <a:t>Figure 9.33 (b) Failure of </a:t>
            </a:r>
            <a:r>
              <a:rPr lang="en-US" sz="1400" i="1" dirty="0" err="1" smtClean="0"/>
              <a:t>Hogge</a:t>
            </a:r>
            <a:r>
              <a:rPr lang="en-US" sz="1400" i="1" dirty="0" smtClean="0"/>
              <a:t> circuit as a half-rate PD.</a:t>
            </a:r>
            <a:endParaRPr lang="en-US" sz="1400" i="1" dirty="0"/>
          </a:p>
        </p:txBody>
      </p:sp>
      <p:sp>
        <p:nvSpPr>
          <p:cNvPr id="7" name="Rectangle 6"/>
          <p:cNvSpPr/>
          <p:nvPr/>
        </p:nvSpPr>
        <p:spPr>
          <a:xfrm>
            <a:off x="0" y="4681478"/>
            <a:ext cx="9144000" cy="2862322"/>
          </a:xfrm>
          <a:prstGeom prst="rect">
            <a:avLst/>
          </a:prstGeom>
        </p:spPr>
        <p:txBody>
          <a:bodyPr wrap="square">
            <a:spAutoFit/>
          </a:bodyPr>
          <a:lstStyle/>
          <a:p>
            <a:r>
              <a:rPr lang="en-US" dirty="0" smtClean="0"/>
              <a:t>To arrive at a linear half-rate PD, let us first examine the </a:t>
            </a:r>
            <a:r>
              <a:rPr lang="en-US" dirty="0" err="1" smtClean="0"/>
              <a:t>Hogge</a:t>
            </a:r>
            <a:r>
              <a:rPr lang="en-US" dirty="0" smtClean="0"/>
              <a:t> configuration and understand its failure mechanism. </a:t>
            </a:r>
          </a:p>
          <a:p>
            <a:r>
              <a:rPr lang="en-US" dirty="0" smtClean="0"/>
              <a:t>As illustrated in Fig. 9.33(b)  above in contrast to a full rate </a:t>
            </a:r>
            <a:r>
              <a:rPr lang="en-US" dirty="0" err="1" smtClean="0"/>
              <a:t>Hogge</a:t>
            </a:r>
            <a:r>
              <a:rPr lang="en-US" dirty="0" smtClean="0"/>
              <a:t> PFD (Fig.9.33 (a)), since half of the clock transitions are absent, the random sequence can be chosen such that the half-rate clock continues to sample a high level on the data waveform, failing to recognize the data transitions. As a result, the proportional and reference pulses are invalid. </a:t>
            </a:r>
          </a:p>
          <a:p>
            <a:r>
              <a:rPr lang="en-US" dirty="0" smtClean="0"/>
              <a:t>The above observation suggests that data transitions may be detected if both edges of the half-rate clock are utilized to sample the input data leading to the next slide </a:t>
            </a:r>
            <a:r>
              <a:rPr lang="en-US" dirty="0" err="1" smtClean="0"/>
              <a:t>topoloogy</a:t>
            </a:r>
            <a:endParaRPr lang="en-US" dirty="0" smtClean="0"/>
          </a:p>
          <a:p>
            <a:endParaRPr lang="en-US" dirty="0" smtClean="0"/>
          </a:p>
          <a:p>
            <a:endParaRPr lang="en-US" dirty="0"/>
          </a:p>
        </p:txBody>
      </p:sp>
      <p:pic>
        <p:nvPicPr>
          <p:cNvPr id="57345" name="Picture 1"/>
          <p:cNvPicPr>
            <a:picLocks noChangeAspect="1" noChangeArrowheads="1"/>
          </p:cNvPicPr>
          <p:nvPr/>
        </p:nvPicPr>
        <p:blipFill>
          <a:blip r:embed="rId2" cstate="print"/>
          <a:srcRect/>
          <a:stretch>
            <a:fillRect/>
          </a:stretch>
        </p:blipFill>
        <p:spPr bwMode="auto">
          <a:xfrm>
            <a:off x="76200" y="1676400"/>
            <a:ext cx="3663512" cy="1981200"/>
          </a:xfrm>
          <a:prstGeom prst="rect">
            <a:avLst/>
          </a:prstGeom>
          <a:noFill/>
          <a:ln w="9525">
            <a:noFill/>
            <a:miter lim="800000"/>
            <a:headEnd/>
            <a:tailEnd/>
          </a:ln>
        </p:spPr>
      </p:pic>
      <p:pic>
        <p:nvPicPr>
          <p:cNvPr id="57346" name="Picture 2"/>
          <p:cNvPicPr>
            <a:picLocks noChangeAspect="1" noChangeArrowheads="1"/>
          </p:cNvPicPr>
          <p:nvPr/>
        </p:nvPicPr>
        <p:blipFill>
          <a:blip r:embed="rId3" cstate="print"/>
          <a:srcRect/>
          <a:stretch>
            <a:fillRect/>
          </a:stretch>
        </p:blipFill>
        <p:spPr bwMode="auto">
          <a:xfrm>
            <a:off x="5181600" y="2171110"/>
            <a:ext cx="2771775" cy="2248490"/>
          </a:xfrm>
          <a:prstGeom prst="rect">
            <a:avLst/>
          </a:prstGeom>
          <a:noFill/>
          <a:ln w="9525">
            <a:noFill/>
            <a:miter lim="800000"/>
            <a:headEnd/>
            <a:tailEnd/>
          </a:ln>
        </p:spPr>
      </p:pic>
      <p:sp>
        <p:nvSpPr>
          <p:cNvPr id="9" name="Rectangle 8"/>
          <p:cNvSpPr/>
          <p:nvPr/>
        </p:nvSpPr>
        <p:spPr>
          <a:xfrm>
            <a:off x="4572000" y="1825823"/>
            <a:ext cx="4343400" cy="307777"/>
          </a:xfrm>
          <a:prstGeom prst="rect">
            <a:avLst/>
          </a:prstGeom>
        </p:spPr>
        <p:txBody>
          <a:bodyPr wrap="square">
            <a:spAutoFit/>
          </a:bodyPr>
          <a:lstStyle/>
          <a:p>
            <a:r>
              <a:rPr lang="en-US" sz="1400" i="1" dirty="0" smtClean="0"/>
              <a:t>Figure 9.33 (a) </a:t>
            </a:r>
            <a:r>
              <a:rPr lang="en-US" sz="1400" i="1" dirty="0" err="1" smtClean="0"/>
              <a:t>Hogge</a:t>
            </a:r>
            <a:r>
              <a:rPr lang="en-US" sz="1400" i="1" dirty="0" smtClean="0"/>
              <a:t> circuit as a full-rate PD.</a:t>
            </a:r>
            <a:endParaRPr lang="en-US" sz="1400" i="1" dirty="0"/>
          </a:p>
        </p:txBody>
      </p:sp>
      <p:pic>
        <p:nvPicPr>
          <p:cNvPr id="57348" name="Picture 4"/>
          <p:cNvPicPr>
            <a:picLocks noChangeAspect="1" noChangeArrowheads="1"/>
          </p:cNvPicPr>
          <p:nvPr/>
        </p:nvPicPr>
        <p:blipFill>
          <a:blip r:embed="rId4" cstate="print"/>
          <a:srcRect/>
          <a:stretch>
            <a:fillRect/>
          </a:stretch>
        </p:blipFill>
        <p:spPr bwMode="auto">
          <a:xfrm>
            <a:off x="5161899" y="0"/>
            <a:ext cx="3001026" cy="1904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2000"/>
          </a:xfrm>
        </p:spPr>
        <p:txBody>
          <a:bodyPr>
            <a:noAutofit/>
          </a:bodyPr>
          <a:lstStyle/>
          <a:p>
            <a:r>
              <a:rPr lang="en-US" sz="3200" dirty="0" smtClean="0"/>
              <a:t>Half-Rate </a:t>
            </a:r>
            <a:r>
              <a:rPr lang="en-US" sz="3200" dirty="0" err="1" smtClean="0"/>
              <a:t>Hogge</a:t>
            </a:r>
            <a:r>
              <a:rPr lang="en-US" sz="3200" dirty="0" smtClean="0"/>
              <a:t> Phase Detectors</a:t>
            </a:r>
            <a:br>
              <a:rPr lang="en-US" sz="3200" dirty="0" smtClean="0"/>
            </a:br>
            <a:endParaRPr lang="en-US" sz="3200" dirty="0"/>
          </a:p>
        </p:txBody>
      </p:sp>
      <p:pic>
        <p:nvPicPr>
          <p:cNvPr id="36866" name="Picture 2"/>
          <p:cNvPicPr>
            <a:picLocks noChangeAspect="1" noChangeArrowheads="1"/>
          </p:cNvPicPr>
          <p:nvPr/>
        </p:nvPicPr>
        <p:blipFill>
          <a:blip r:embed="rId2" cstate="print"/>
          <a:srcRect/>
          <a:stretch>
            <a:fillRect/>
          </a:stretch>
        </p:blipFill>
        <p:spPr bwMode="auto">
          <a:xfrm>
            <a:off x="1524000" y="381000"/>
            <a:ext cx="6172200" cy="2984583"/>
          </a:xfrm>
          <a:prstGeom prst="rect">
            <a:avLst/>
          </a:prstGeom>
          <a:noFill/>
          <a:ln w="9525">
            <a:noFill/>
            <a:miter lim="800000"/>
            <a:headEnd/>
            <a:tailEnd/>
          </a:ln>
        </p:spPr>
      </p:pic>
      <p:sp>
        <p:nvSpPr>
          <p:cNvPr id="6" name="Rectangle 5"/>
          <p:cNvSpPr/>
          <p:nvPr/>
        </p:nvSpPr>
        <p:spPr>
          <a:xfrm>
            <a:off x="152400" y="3352800"/>
            <a:ext cx="8991600" cy="3139321"/>
          </a:xfrm>
          <a:prstGeom prst="rect">
            <a:avLst/>
          </a:prstGeom>
        </p:spPr>
        <p:txBody>
          <a:bodyPr wrap="square">
            <a:spAutoFit/>
          </a:bodyPr>
          <a:lstStyle/>
          <a:p>
            <a:r>
              <a:rPr lang="en-US" dirty="0" smtClean="0"/>
              <a:t>Based on the above mentioned (in previous slide) it is deduced that data transitions may be detected if both edges of the half-rate clock are utilized to sample the input data. </a:t>
            </a:r>
          </a:p>
          <a:p>
            <a:r>
              <a:rPr lang="en-US" dirty="0" smtClean="0"/>
              <a:t>Consider the topology shown in Fig.9.34 above, where two D latches, L1-L2, operate on the opposite edges of the clock. Note that</a:t>
            </a:r>
            <a:r>
              <a:rPr lang="el-GR" dirty="0" smtClean="0"/>
              <a:t> </a:t>
            </a:r>
            <a:r>
              <a:rPr lang="en-US" dirty="0" smtClean="0"/>
              <a:t>each latch is transparent for half of the clock cycle, passing data transitions to its output.</a:t>
            </a:r>
          </a:p>
          <a:p>
            <a:r>
              <a:rPr lang="en-US" dirty="0" smtClean="0"/>
              <a:t>Assuming Din leads CK by </a:t>
            </a:r>
            <a:r>
              <a:rPr lang="el-GR" dirty="0" smtClean="0"/>
              <a:t>Δ</a:t>
            </a:r>
            <a:r>
              <a:rPr lang="en-US" dirty="0" smtClean="0"/>
              <a:t>T and L</a:t>
            </a:r>
            <a:r>
              <a:rPr lang="el-GR" dirty="0" smtClean="0"/>
              <a:t>1</a:t>
            </a:r>
            <a:r>
              <a:rPr lang="en-US" dirty="0" smtClean="0"/>
              <a:t> is transparent when CK is high, we observe that</a:t>
            </a:r>
            <a:r>
              <a:rPr lang="el-GR" dirty="0" smtClean="0"/>
              <a:t> </a:t>
            </a:r>
            <a:r>
              <a:rPr lang="en-US" dirty="0" smtClean="0"/>
              <a:t>A goes high before CK falls and remains high until CK rises. In other words, L</a:t>
            </a:r>
            <a:r>
              <a:rPr lang="el-GR" dirty="0" smtClean="0"/>
              <a:t>1</a:t>
            </a:r>
            <a:r>
              <a:rPr lang="en-US" dirty="0" smtClean="0"/>
              <a:t> produces</a:t>
            </a:r>
            <a:r>
              <a:rPr lang="el-GR" dirty="0" smtClean="0"/>
              <a:t> </a:t>
            </a:r>
            <a:r>
              <a:rPr lang="en-US" dirty="0" smtClean="0"/>
              <a:t>a </a:t>
            </a:r>
            <a:r>
              <a:rPr lang="en-US" dirty="0" err="1" smtClean="0"/>
              <a:t>pulsewidth</a:t>
            </a:r>
            <a:r>
              <a:rPr lang="en-US" dirty="0" smtClean="0"/>
              <a:t> equal to </a:t>
            </a:r>
            <a:r>
              <a:rPr lang="en-US" dirty="0" err="1" smtClean="0"/>
              <a:t>Tck</a:t>
            </a:r>
            <a:r>
              <a:rPr lang="en-US" dirty="0" smtClean="0"/>
              <a:t>/</a:t>
            </a:r>
            <a:r>
              <a:rPr lang="el-GR" dirty="0" smtClean="0"/>
              <a:t>2+</a:t>
            </a:r>
            <a:r>
              <a:rPr lang="en-US" dirty="0" smtClean="0"/>
              <a:t> </a:t>
            </a:r>
            <a:r>
              <a:rPr lang="el-GR" dirty="0"/>
              <a:t>Δ</a:t>
            </a:r>
            <a:r>
              <a:rPr lang="en-US" dirty="0" smtClean="0"/>
              <a:t>T. </a:t>
            </a:r>
            <a:endParaRPr lang="el-GR" dirty="0" smtClean="0"/>
          </a:p>
          <a:p>
            <a:r>
              <a:rPr lang="en-US" dirty="0" smtClean="0"/>
              <a:t>On the other hand, if L2</a:t>
            </a:r>
            <a:r>
              <a:rPr lang="el-GR" dirty="0" smtClean="0"/>
              <a:t> </a:t>
            </a:r>
            <a:r>
              <a:rPr lang="en-US" dirty="0" smtClean="0"/>
              <a:t>is transparent when CK is</a:t>
            </a:r>
            <a:r>
              <a:rPr lang="el-GR" dirty="0" smtClean="0"/>
              <a:t> </a:t>
            </a:r>
            <a:r>
              <a:rPr lang="en-US" dirty="0" smtClean="0"/>
              <a:t>low, then B goes high when CK falls and remains high only until Din</a:t>
            </a:r>
            <a:r>
              <a:rPr lang="el-GR" dirty="0" smtClean="0"/>
              <a:t> </a:t>
            </a:r>
            <a:r>
              <a:rPr lang="en-US" dirty="0" smtClean="0"/>
              <a:t>falls. That is, L2 generates a </a:t>
            </a:r>
            <a:r>
              <a:rPr lang="en-US" dirty="0" err="1" smtClean="0"/>
              <a:t>pulsewidth</a:t>
            </a:r>
            <a:r>
              <a:rPr lang="en-US" dirty="0" smtClean="0"/>
              <a:t> of </a:t>
            </a:r>
            <a:r>
              <a:rPr lang="en-US" dirty="0" err="1" smtClean="0"/>
              <a:t>Tck</a:t>
            </a:r>
            <a:r>
              <a:rPr lang="en-US" dirty="0" smtClean="0"/>
              <a:t>/2 - </a:t>
            </a:r>
            <a:r>
              <a:rPr lang="el-GR" dirty="0" smtClean="0"/>
              <a:t>Δ</a:t>
            </a:r>
            <a:r>
              <a:rPr lang="en-US" dirty="0" smtClean="0"/>
              <a:t>T. Thus, A </a:t>
            </a:r>
            <a:r>
              <a:rPr lang="el-GR" dirty="0" smtClean="0"/>
              <a:t>(</a:t>
            </a:r>
            <a:r>
              <a:rPr lang="en-US" dirty="0" err="1" smtClean="0"/>
              <a:t>xor</a:t>
            </a:r>
            <a:r>
              <a:rPr lang="en-US" dirty="0" smtClean="0"/>
              <a:t>)B exhibits a pulse of width </a:t>
            </a:r>
            <a:r>
              <a:rPr lang="el-GR" dirty="0" smtClean="0"/>
              <a:t>Δ</a:t>
            </a:r>
            <a:r>
              <a:rPr lang="en-US" dirty="0" smtClean="0"/>
              <a:t>T for</a:t>
            </a:r>
            <a:r>
              <a:rPr lang="el-GR" dirty="0" smtClean="0"/>
              <a:t> </a:t>
            </a:r>
            <a:r>
              <a:rPr lang="en-US" dirty="0" smtClean="0"/>
              <a:t>each data transition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CDRs –General Considerations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47650" y="1219200"/>
            <a:ext cx="8896350" cy="2514600"/>
          </a:xfrm>
          <a:prstGeom prst="rect">
            <a:avLst/>
          </a:prstGeom>
          <a:noFill/>
          <a:ln w="9525">
            <a:noFill/>
            <a:miter lim="800000"/>
            <a:headEnd/>
            <a:tailEnd/>
          </a:ln>
        </p:spPr>
      </p:pic>
      <p:sp>
        <p:nvSpPr>
          <p:cNvPr id="6" name="Rectangle 5"/>
          <p:cNvSpPr/>
          <p:nvPr/>
        </p:nvSpPr>
        <p:spPr>
          <a:xfrm>
            <a:off x="152400" y="3886200"/>
            <a:ext cx="8915400" cy="1477328"/>
          </a:xfrm>
          <a:prstGeom prst="rect">
            <a:avLst/>
          </a:prstGeom>
        </p:spPr>
        <p:txBody>
          <a:bodyPr wrap="square">
            <a:spAutoFit/>
          </a:bodyPr>
          <a:lstStyle/>
          <a:p>
            <a:r>
              <a:rPr lang="en-US" dirty="0" smtClean="0"/>
              <a:t>In order to perform synchronous operations such as retiming and </a:t>
            </a:r>
            <a:r>
              <a:rPr lang="en-US" dirty="0" err="1" smtClean="0"/>
              <a:t>demultiplexing</a:t>
            </a:r>
            <a:r>
              <a:rPr lang="en-US" dirty="0" smtClean="0"/>
              <a:t> on ran­dom data, optical receivers must generate a clock. As illustrated in Fig. 9.1, a clock recovery circuit senses the data and produces a periodic clock. A D </a:t>
            </a:r>
            <a:r>
              <a:rPr lang="en-US" dirty="0" err="1" smtClean="0"/>
              <a:t>flipflop</a:t>
            </a:r>
            <a:r>
              <a:rPr lang="en-US" dirty="0" smtClean="0"/>
              <a:t> driven by the clock then retimes the data; i.e., it samples the noisy data, yielding an output with less jitter. As such, the </a:t>
            </a:r>
            <a:r>
              <a:rPr lang="en-US" dirty="0" err="1" smtClean="0"/>
              <a:t>flipflop</a:t>
            </a:r>
            <a:r>
              <a:rPr lang="en-US" dirty="0" smtClean="0"/>
              <a:t> is sometimes called a ’’decision circuit.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cstate="print"/>
          <a:srcRect/>
          <a:stretch>
            <a:fillRect/>
          </a:stretch>
        </p:blipFill>
        <p:spPr bwMode="auto">
          <a:xfrm>
            <a:off x="2286000" y="457200"/>
            <a:ext cx="5243885" cy="2632710"/>
          </a:xfrm>
          <a:prstGeom prst="rect">
            <a:avLst/>
          </a:prstGeom>
          <a:noFill/>
          <a:ln w="9525">
            <a:noFill/>
            <a:miter lim="800000"/>
            <a:headEnd/>
            <a:tailEnd/>
          </a:ln>
        </p:spPr>
      </p:pic>
      <p:sp>
        <p:nvSpPr>
          <p:cNvPr id="5" name="Title 1"/>
          <p:cNvSpPr>
            <a:spLocks noGrp="1"/>
          </p:cNvSpPr>
          <p:nvPr>
            <p:ph type="title"/>
          </p:nvPr>
        </p:nvSpPr>
        <p:spPr>
          <a:xfrm>
            <a:off x="914400" y="76200"/>
            <a:ext cx="7772400" cy="762000"/>
          </a:xfrm>
        </p:spPr>
        <p:txBody>
          <a:bodyPr>
            <a:noAutofit/>
          </a:bodyPr>
          <a:lstStyle/>
          <a:p>
            <a:r>
              <a:rPr lang="en-US" sz="2800" dirty="0" smtClean="0"/>
              <a:t>Half-Rate </a:t>
            </a:r>
            <a:r>
              <a:rPr lang="en-US" sz="2800" dirty="0" err="1" smtClean="0"/>
              <a:t>Hogge</a:t>
            </a:r>
            <a:r>
              <a:rPr lang="en-US" sz="2800" dirty="0" smtClean="0"/>
              <a:t> Phase Detectors</a:t>
            </a:r>
            <a:br>
              <a:rPr lang="en-US" sz="2800" dirty="0" smtClean="0"/>
            </a:br>
            <a:endParaRPr lang="en-US" sz="2800" dirty="0"/>
          </a:p>
        </p:txBody>
      </p:sp>
      <p:sp>
        <p:nvSpPr>
          <p:cNvPr id="7" name="Rectangle 6"/>
          <p:cNvSpPr/>
          <p:nvPr/>
        </p:nvSpPr>
        <p:spPr>
          <a:xfrm>
            <a:off x="2286000" y="3048000"/>
            <a:ext cx="4155433" cy="338554"/>
          </a:xfrm>
          <a:prstGeom prst="rect">
            <a:avLst/>
          </a:prstGeom>
        </p:spPr>
        <p:txBody>
          <a:bodyPr wrap="none">
            <a:spAutoFit/>
          </a:bodyPr>
          <a:lstStyle/>
          <a:p>
            <a:r>
              <a:rPr lang="en-US" sz="1600" i="1" dirty="0" smtClean="0"/>
              <a:t>Figure 9.35 Complete linear half-rate </a:t>
            </a:r>
            <a:r>
              <a:rPr lang="en-US" sz="1600" i="1" dirty="0" err="1" smtClean="0"/>
              <a:t>Hogge</a:t>
            </a:r>
            <a:r>
              <a:rPr lang="en-US" sz="1600" i="1" dirty="0" smtClean="0"/>
              <a:t> PD.</a:t>
            </a:r>
            <a:endParaRPr lang="en-US" sz="1600" i="1" dirty="0"/>
          </a:p>
        </p:txBody>
      </p:sp>
      <p:sp>
        <p:nvSpPr>
          <p:cNvPr id="6" name="Rectangle 5"/>
          <p:cNvSpPr/>
          <p:nvPr/>
        </p:nvSpPr>
        <p:spPr>
          <a:xfrm>
            <a:off x="152400" y="3441680"/>
            <a:ext cx="8763000" cy="3139321"/>
          </a:xfrm>
          <a:prstGeom prst="rect">
            <a:avLst/>
          </a:prstGeom>
        </p:spPr>
        <p:txBody>
          <a:bodyPr wrap="square">
            <a:spAutoFit/>
          </a:bodyPr>
          <a:lstStyle/>
          <a:p>
            <a:r>
              <a:rPr lang="en-US" dirty="0" smtClean="0"/>
              <a:t>The above study implies that the simple topology of Fig. 9.34 can indeed operate as a linear phase detector because it (a) detects data edges and (b) produces proportional pulses.</a:t>
            </a:r>
          </a:p>
          <a:p>
            <a:r>
              <a:rPr lang="en-US" dirty="0" smtClean="0"/>
              <a:t>Beyond that , as shown during the examination of the (full-rate ) </a:t>
            </a:r>
            <a:r>
              <a:rPr lang="en-US" dirty="0" err="1" smtClean="0"/>
              <a:t>Hogge</a:t>
            </a:r>
            <a:r>
              <a:rPr lang="en-US" dirty="0" smtClean="0"/>
              <a:t> topology, this circuit should also provide a reference output so as to uniquely represent the phase error for different data transitions. Towards this direction,  to the latches of the previous topology are added two more (creating a master-slave </a:t>
            </a:r>
            <a:r>
              <a:rPr lang="en-US" dirty="0" err="1" smtClean="0"/>
              <a:t>flipflop</a:t>
            </a:r>
            <a:r>
              <a:rPr lang="en-US" dirty="0" smtClean="0"/>
              <a:t> in each path) and subsequently  perform XOR on the outputs (Fig. 9.35 above).</a:t>
            </a:r>
          </a:p>
          <a:p>
            <a:r>
              <a:rPr lang="en-US" dirty="0" smtClean="0"/>
              <a:t> In the presence of data transitions, the outputs of L3 and L4 change on the falling and rising edges of the clock, respectively. As a result, C (XOR) D contains a pulse of width </a:t>
            </a:r>
            <a:r>
              <a:rPr lang="en-US" dirty="0" err="1" smtClean="0"/>
              <a:t>Tck</a:t>
            </a:r>
            <a:r>
              <a:rPr lang="en-US" dirty="0" smtClean="0"/>
              <a:t> /2 for each input data edge, serving as the reference output .</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3" cstate="print"/>
          <a:srcRect/>
          <a:stretch>
            <a:fillRect/>
          </a:stretch>
        </p:blipFill>
        <p:spPr bwMode="auto">
          <a:xfrm>
            <a:off x="2286000" y="457200"/>
            <a:ext cx="5243885" cy="2632710"/>
          </a:xfrm>
          <a:prstGeom prst="rect">
            <a:avLst/>
          </a:prstGeom>
          <a:noFill/>
          <a:ln w="9525">
            <a:noFill/>
            <a:miter lim="800000"/>
            <a:headEnd/>
            <a:tailEnd/>
          </a:ln>
        </p:spPr>
      </p:pic>
      <p:sp>
        <p:nvSpPr>
          <p:cNvPr id="5" name="Title 1"/>
          <p:cNvSpPr>
            <a:spLocks noGrp="1"/>
          </p:cNvSpPr>
          <p:nvPr>
            <p:ph type="title"/>
          </p:nvPr>
        </p:nvSpPr>
        <p:spPr>
          <a:xfrm>
            <a:off x="914400" y="76200"/>
            <a:ext cx="7772400" cy="762000"/>
          </a:xfrm>
        </p:spPr>
        <p:txBody>
          <a:bodyPr>
            <a:noAutofit/>
          </a:bodyPr>
          <a:lstStyle/>
          <a:p>
            <a:r>
              <a:rPr lang="en-US" sz="2800" dirty="0" smtClean="0"/>
              <a:t>Half-Rate </a:t>
            </a:r>
            <a:r>
              <a:rPr lang="en-US" sz="2800" dirty="0" err="1" smtClean="0"/>
              <a:t>Hogge</a:t>
            </a:r>
            <a:r>
              <a:rPr lang="en-US" sz="2800" dirty="0" smtClean="0"/>
              <a:t> Phase Detectors</a:t>
            </a:r>
            <a:br>
              <a:rPr lang="en-US" sz="2800" dirty="0" smtClean="0"/>
            </a:br>
            <a:endParaRPr lang="en-US" sz="2800" dirty="0"/>
          </a:p>
        </p:txBody>
      </p:sp>
      <p:sp>
        <p:nvSpPr>
          <p:cNvPr id="7" name="Rectangle 6"/>
          <p:cNvSpPr/>
          <p:nvPr/>
        </p:nvSpPr>
        <p:spPr>
          <a:xfrm>
            <a:off x="2286000" y="3048000"/>
            <a:ext cx="4155433" cy="338554"/>
          </a:xfrm>
          <a:prstGeom prst="rect">
            <a:avLst/>
          </a:prstGeom>
        </p:spPr>
        <p:txBody>
          <a:bodyPr wrap="none">
            <a:spAutoFit/>
          </a:bodyPr>
          <a:lstStyle/>
          <a:p>
            <a:r>
              <a:rPr lang="en-US" sz="1600" i="1" dirty="0" smtClean="0"/>
              <a:t>Figure 9.35 Complete linear half-rate </a:t>
            </a:r>
            <a:r>
              <a:rPr lang="en-US" sz="1600" i="1" dirty="0" err="1" smtClean="0"/>
              <a:t>Hogge</a:t>
            </a:r>
            <a:r>
              <a:rPr lang="en-US" sz="1600" i="1" dirty="0" smtClean="0"/>
              <a:t> PD.</a:t>
            </a:r>
            <a:endParaRPr lang="en-US" sz="1600" i="1" dirty="0"/>
          </a:p>
        </p:txBody>
      </p:sp>
      <p:sp>
        <p:nvSpPr>
          <p:cNvPr id="8" name="Rectangle 7"/>
          <p:cNvSpPr/>
          <p:nvPr/>
        </p:nvSpPr>
        <p:spPr>
          <a:xfrm>
            <a:off x="304800" y="3657600"/>
            <a:ext cx="8534400" cy="2585323"/>
          </a:xfrm>
          <a:prstGeom prst="rect">
            <a:avLst/>
          </a:prstGeom>
        </p:spPr>
        <p:txBody>
          <a:bodyPr wrap="square">
            <a:spAutoFit/>
          </a:bodyPr>
          <a:lstStyle/>
          <a:p>
            <a:r>
              <a:rPr lang="en-US" dirty="0" smtClean="0"/>
              <a:t>What is the status of a CDR loop employing the PD of Fig. 9.35 above when it locks to random data</a:t>
            </a:r>
          </a:p>
          <a:p>
            <a:r>
              <a:rPr lang="en-US" dirty="0" smtClean="0"/>
              <a:t>If the clock edge is to strobe the data in the middle of the eye, then the proportional pulses are </a:t>
            </a:r>
            <a:r>
              <a:rPr lang="en-US" dirty="0" err="1" smtClean="0"/>
              <a:t>Tck</a:t>
            </a:r>
            <a:r>
              <a:rPr lang="en-US" dirty="0" smtClean="0"/>
              <a:t>/4 seconds wide whereas the reference pulses are </a:t>
            </a:r>
            <a:r>
              <a:rPr lang="en-US" dirty="0" err="1" smtClean="0"/>
              <a:t>Tck</a:t>
            </a:r>
            <a:r>
              <a:rPr lang="en-US" dirty="0" smtClean="0"/>
              <a:t>/2 seconds wide. The disparity between the average values of these outputs is removed by scaling down the effect of the output of the second XOR by a factor of two, i.e., by halving the corresponding current source in the charge pump.</a:t>
            </a:r>
          </a:p>
          <a:p>
            <a:r>
              <a:rPr lang="en-US" dirty="0" smtClean="0"/>
              <a:t>The linear characteristic of the circuit allows simple formulation of the loop dynamics.</a:t>
            </a:r>
          </a:p>
          <a:p>
            <a:r>
              <a:rPr lang="en-US" dirty="0" smtClean="0"/>
              <a:t>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0"/>
            <a:ext cx="7772400" cy="563562"/>
          </a:xfrm>
        </p:spPr>
        <p:txBody>
          <a:bodyPr>
            <a:noAutofit/>
          </a:bodyPr>
          <a:lstStyle/>
          <a:p>
            <a:r>
              <a:rPr lang="en-US" sz="2800" dirty="0" smtClean="0"/>
              <a:t>Half-Rate Alexander Phase Detectors</a:t>
            </a:r>
            <a:br>
              <a:rPr lang="en-US" sz="2800" dirty="0" smtClean="0"/>
            </a:br>
            <a:endParaRPr lang="en-US" sz="2800" dirty="0"/>
          </a:p>
        </p:txBody>
      </p:sp>
      <p:sp>
        <p:nvSpPr>
          <p:cNvPr id="5" name="Rectangle 4"/>
          <p:cNvSpPr/>
          <p:nvPr/>
        </p:nvSpPr>
        <p:spPr>
          <a:xfrm>
            <a:off x="76200" y="4999672"/>
            <a:ext cx="8991600" cy="1477328"/>
          </a:xfrm>
          <a:prstGeom prst="rect">
            <a:avLst/>
          </a:prstGeom>
        </p:spPr>
        <p:txBody>
          <a:bodyPr wrap="square">
            <a:spAutoFit/>
          </a:bodyPr>
          <a:lstStyle/>
          <a:p>
            <a:r>
              <a:rPr lang="en-US" dirty="0" smtClean="0"/>
              <a:t>Let us now consider the early-late method for half-rate operation. Since the Alexander PD already requires sampling on both clock edges for full-rate detection, it must employ additional phases of the clock if it is to operate in the half-rate mode. As illustrated in Fig.</a:t>
            </a:r>
          </a:p>
          <a:p>
            <a:r>
              <a:rPr lang="en-US" dirty="0" smtClean="0"/>
              <a:t>9.36 above, the rising and falling edges of a half-rate clock sample only two points, detecting data transitions but failing to provide the phase difference information.</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447800" y="609600"/>
            <a:ext cx="5199063" cy="1699795"/>
          </a:xfrm>
          <a:prstGeom prst="rect">
            <a:avLst/>
          </a:prstGeom>
          <a:noFill/>
          <a:ln w="9525">
            <a:noFill/>
            <a:miter lim="800000"/>
            <a:headEnd/>
            <a:tailEnd/>
          </a:ln>
        </p:spPr>
      </p:pic>
      <p:pic>
        <p:nvPicPr>
          <p:cNvPr id="54273" name="Picture 1"/>
          <p:cNvPicPr>
            <a:picLocks noChangeAspect="1" noChangeArrowheads="1"/>
          </p:cNvPicPr>
          <p:nvPr/>
        </p:nvPicPr>
        <p:blipFill>
          <a:blip r:embed="rId3" cstate="print"/>
          <a:srcRect/>
          <a:stretch>
            <a:fillRect/>
          </a:stretch>
        </p:blipFill>
        <p:spPr bwMode="auto">
          <a:xfrm>
            <a:off x="1981200" y="2819400"/>
            <a:ext cx="3895725" cy="1743075"/>
          </a:xfrm>
          <a:prstGeom prst="rect">
            <a:avLst/>
          </a:prstGeom>
          <a:noFill/>
          <a:ln w="9525">
            <a:noFill/>
            <a:miter lim="800000"/>
            <a:headEnd/>
            <a:tailEnd/>
          </a:ln>
        </p:spPr>
      </p:pic>
      <p:sp>
        <p:nvSpPr>
          <p:cNvPr id="7" name="Rectangle 6"/>
          <p:cNvSpPr/>
          <p:nvPr/>
        </p:nvSpPr>
        <p:spPr>
          <a:xfrm>
            <a:off x="1828800" y="4267200"/>
            <a:ext cx="5562600" cy="307777"/>
          </a:xfrm>
          <a:prstGeom prst="rect">
            <a:avLst/>
          </a:prstGeom>
        </p:spPr>
        <p:txBody>
          <a:bodyPr wrap="square">
            <a:spAutoFit/>
          </a:bodyPr>
          <a:lstStyle/>
          <a:p>
            <a:r>
              <a:rPr lang="en-US" sz="1400" i="1" dirty="0" smtClean="0"/>
              <a:t>Figure 9.36 (b). Failure of Alexander circuit as a half-rate PD.</a:t>
            </a:r>
            <a:endParaRPr lang="en-US" sz="1400" i="1" dirty="0"/>
          </a:p>
        </p:txBody>
      </p:sp>
      <p:sp>
        <p:nvSpPr>
          <p:cNvPr id="8" name="Rectangle 7"/>
          <p:cNvSpPr/>
          <p:nvPr/>
        </p:nvSpPr>
        <p:spPr>
          <a:xfrm>
            <a:off x="2057400" y="2133600"/>
            <a:ext cx="5029200" cy="307777"/>
          </a:xfrm>
          <a:prstGeom prst="rect">
            <a:avLst/>
          </a:prstGeom>
        </p:spPr>
        <p:txBody>
          <a:bodyPr wrap="square">
            <a:spAutoFit/>
          </a:bodyPr>
          <a:lstStyle/>
          <a:p>
            <a:r>
              <a:rPr lang="en-US" sz="1400" i="1" dirty="0" smtClean="0"/>
              <a:t>Figure 9.36 ( </a:t>
            </a:r>
            <a:r>
              <a:rPr lang="el-GR" sz="1400" i="1" dirty="0" smtClean="0"/>
              <a:t>α) </a:t>
            </a:r>
            <a:r>
              <a:rPr lang="en-US" sz="1400" i="1" dirty="0" smtClean="0"/>
              <a:t>Alexander circuit as a full-rate PD.</a:t>
            </a:r>
            <a:endParaRPr lang="en-US" sz="1400" i="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cstate="print"/>
          <a:srcRect/>
          <a:stretch>
            <a:fillRect/>
          </a:stretch>
        </p:blipFill>
        <p:spPr bwMode="auto">
          <a:xfrm>
            <a:off x="1166812" y="461978"/>
            <a:ext cx="6376988" cy="2967022"/>
          </a:xfrm>
          <a:prstGeom prst="rect">
            <a:avLst/>
          </a:prstGeom>
          <a:noFill/>
          <a:ln w="9525">
            <a:noFill/>
            <a:miter lim="800000"/>
            <a:headEnd/>
            <a:tailEnd/>
          </a:ln>
        </p:spPr>
      </p:pic>
      <p:sp>
        <p:nvSpPr>
          <p:cNvPr id="6" name="Title 1"/>
          <p:cNvSpPr>
            <a:spLocks noGrp="1"/>
          </p:cNvSpPr>
          <p:nvPr>
            <p:ph type="title"/>
          </p:nvPr>
        </p:nvSpPr>
        <p:spPr>
          <a:xfrm>
            <a:off x="1066800" y="76200"/>
            <a:ext cx="7620000" cy="609600"/>
          </a:xfrm>
        </p:spPr>
        <p:txBody>
          <a:bodyPr>
            <a:noAutofit/>
          </a:bodyPr>
          <a:lstStyle/>
          <a:p>
            <a:r>
              <a:rPr lang="en-US" sz="2800" dirty="0" smtClean="0"/>
              <a:t>Half-Rate Alexander Phase Detectors</a:t>
            </a:r>
            <a:br>
              <a:rPr lang="en-US" sz="2800" dirty="0" smtClean="0"/>
            </a:br>
            <a:endParaRPr lang="en-US" sz="2800" dirty="0"/>
          </a:p>
        </p:txBody>
      </p:sp>
      <p:sp>
        <p:nvSpPr>
          <p:cNvPr id="8" name="Rectangle 7"/>
          <p:cNvSpPr/>
          <p:nvPr/>
        </p:nvSpPr>
        <p:spPr>
          <a:xfrm>
            <a:off x="0" y="3239869"/>
            <a:ext cx="9144000" cy="338554"/>
          </a:xfrm>
          <a:prstGeom prst="rect">
            <a:avLst/>
          </a:prstGeom>
        </p:spPr>
        <p:txBody>
          <a:bodyPr wrap="square">
            <a:spAutoFit/>
          </a:bodyPr>
          <a:lstStyle/>
          <a:p>
            <a:r>
              <a:rPr lang="en-US" sz="1600" dirty="0" smtClean="0"/>
              <a:t>Figure 9.37 (a) Use of </a:t>
            </a:r>
            <a:r>
              <a:rPr lang="en-US" sz="1600" dirty="0" err="1" smtClean="0"/>
              <a:t>quadrature</a:t>
            </a:r>
            <a:r>
              <a:rPr lang="en-US" sz="1600" dirty="0" smtClean="0"/>
              <a:t> clocks for half-rate phase detection, (b) half-rate binary phase detector</a:t>
            </a:r>
            <a:endParaRPr lang="en-US" sz="1600" dirty="0"/>
          </a:p>
        </p:txBody>
      </p:sp>
      <p:sp>
        <p:nvSpPr>
          <p:cNvPr id="5" name="Rectangle 4"/>
          <p:cNvSpPr/>
          <p:nvPr/>
        </p:nvSpPr>
        <p:spPr>
          <a:xfrm>
            <a:off x="304800" y="3657600"/>
            <a:ext cx="8610600" cy="3139321"/>
          </a:xfrm>
          <a:prstGeom prst="rect">
            <a:avLst/>
          </a:prstGeom>
        </p:spPr>
        <p:txBody>
          <a:bodyPr wrap="square">
            <a:spAutoFit/>
          </a:bodyPr>
          <a:lstStyle/>
          <a:p>
            <a:r>
              <a:rPr lang="en-US" dirty="0" smtClean="0"/>
              <a:t>As  shown in Fig. 9.37(a) above,  the solution involves sampling the data by both the in-phase and </a:t>
            </a:r>
            <a:r>
              <a:rPr lang="en-US" dirty="0" err="1" smtClean="0"/>
              <a:t>quadrature</a:t>
            </a:r>
            <a:r>
              <a:rPr lang="en-US" dirty="0" smtClean="0"/>
              <a:t> phases of the clock, CKI and CKQ, respectively. </a:t>
            </a:r>
          </a:p>
          <a:p>
            <a:r>
              <a:rPr lang="en-US" dirty="0" smtClean="0"/>
              <a:t>Now, A1 , A2, and A3 play the same role as the consecutive samples in a full-rate counterpart. As depicted in Fig. 9.37(b) above, the implementation incorporates three </a:t>
            </a:r>
            <a:r>
              <a:rPr lang="en-US" dirty="0" err="1" smtClean="0"/>
              <a:t>flipflops</a:t>
            </a:r>
            <a:r>
              <a:rPr lang="en-US" dirty="0" smtClean="0"/>
              <a:t> sampling the data by CKI and CKQ and two XOR gates producing A1 (XOR) A2 and A2(XOR) A3. Under the locked condition, the rising edge of CKQ occurs in the vicinity of the data zero crossings.</a:t>
            </a:r>
            <a:endParaRPr lang="el-GR" dirty="0" smtClean="0"/>
          </a:p>
          <a:p>
            <a:endParaRPr lang="en-US" dirty="0" smtClean="0"/>
          </a:p>
          <a:p>
            <a:r>
              <a:rPr lang="en-US" dirty="0" smtClean="0"/>
              <a:t>To facilitate you more the corresponding architecture of the Alexander PFD  is shown again in the next slide</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228600"/>
            <a:ext cx="7924800" cy="792162"/>
          </a:xfrm>
        </p:spPr>
        <p:txBody>
          <a:bodyPr>
            <a:normAutofit/>
          </a:bodyPr>
          <a:lstStyle/>
          <a:p>
            <a:r>
              <a:rPr lang="en-US" sz="3200" dirty="0" smtClean="0"/>
              <a:t>Alexander Phase Detector- Basic Architecture</a:t>
            </a:r>
            <a:endParaRPr lang="en-US" sz="3200" dirty="0"/>
          </a:p>
        </p:txBody>
      </p:sp>
      <p:pic>
        <p:nvPicPr>
          <p:cNvPr id="30722" name="Picture 2"/>
          <p:cNvPicPr>
            <a:picLocks noChangeAspect="1" noChangeArrowheads="1"/>
          </p:cNvPicPr>
          <p:nvPr/>
        </p:nvPicPr>
        <p:blipFill>
          <a:blip r:embed="rId2" cstate="print"/>
          <a:srcRect/>
          <a:stretch>
            <a:fillRect/>
          </a:stretch>
        </p:blipFill>
        <p:spPr bwMode="auto">
          <a:xfrm>
            <a:off x="1981200" y="381000"/>
            <a:ext cx="5875338" cy="2712490"/>
          </a:xfrm>
          <a:prstGeom prst="rect">
            <a:avLst/>
          </a:prstGeom>
          <a:noFill/>
          <a:ln w="9525">
            <a:noFill/>
            <a:miter lim="800000"/>
            <a:headEnd/>
            <a:tailEnd/>
          </a:ln>
        </p:spPr>
      </p:pic>
      <p:sp>
        <p:nvSpPr>
          <p:cNvPr id="6" name="Rectangle 5"/>
          <p:cNvSpPr/>
          <p:nvPr/>
        </p:nvSpPr>
        <p:spPr>
          <a:xfrm>
            <a:off x="685800" y="2971800"/>
            <a:ext cx="8229600" cy="369332"/>
          </a:xfrm>
          <a:prstGeom prst="rect">
            <a:avLst/>
          </a:prstGeom>
        </p:spPr>
        <p:txBody>
          <a:bodyPr wrap="square">
            <a:spAutoFit/>
          </a:bodyPr>
          <a:lstStyle/>
          <a:p>
            <a:r>
              <a:rPr lang="en-US" dirty="0" smtClean="0"/>
              <a:t>(</a:t>
            </a:r>
            <a:r>
              <a:rPr lang="en-US" sz="1400" i="1" dirty="0" smtClean="0"/>
              <a:t>b) Alexander phase detector, and			 (c) its waveforms.</a:t>
            </a:r>
            <a:endParaRPr lang="en-US" sz="1400" i="1" dirty="0"/>
          </a:p>
        </p:txBody>
      </p:sp>
      <p:sp>
        <p:nvSpPr>
          <p:cNvPr id="5" name="Rectangle 4"/>
          <p:cNvSpPr/>
          <p:nvPr/>
        </p:nvSpPr>
        <p:spPr>
          <a:xfrm>
            <a:off x="0" y="3276600"/>
            <a:ext cx="9067800" cy="3970318"/>
          </a:xfrm>
          <a:prstGeom prst="rect">
            <a:avLst/>
          </a:prstGeom>
        </p:spPr>
        <p:txBody>
          <a:bodyPr wrap="square">
            <a:spAutoFit/>
          </a:bodyPr>
          <a:lstStyle/>
          <a:p>
            <a:r>
              <a:rPr lang="en-US" dirty="0" smtClean="0"/>
              <a:t>Based on the previous slide observations, the topology of Figure b above is derived. The  Flip-flop FFi1samples S1 and S3 on the rising edge of CK and FF2delays the result by one clock cycle. FF3 samples S2 on the falling edge of CK and FF4 delays this sample by half a clock cycle.</a:t>
            </a:r>
          </a:p>
          <a:p>
            <a:r>
              <a:rPr lang="en-US" dirty="0" smtClean="0"/>
              <a:t>Let us examine the waveforms at various points in the Alexander PD. As shown in Fig. 9.28(c), the first rising edge of CK samples a high data level. The second rising edge of CK then: produces a delayed version of the first sample at the output of FF2 , and it samples the low level on the input data. The values of S1 and S2 are therefore valid for comparison at t= T1, remaining constant for one clock period.</a:t>
            </a:r>
          </a:p>
          <a:p>
            <a:r>
              <a:rPr lang="en-US" dirty="0" smtClean="0"/>
              <a:t>On the first falling edge of CK in Fig. 9.28(c), FF3 samples a high level on the input data and on the next rising edge, FF4reproduces this level. The key point here is that the choice of clock phases for the four </a:t>
            </a:r>
            <a:r>
              <a:rPr lang="en-US" dirty="0" err="1" smtClean="0"/>
              <a:t>flipflops</a:t>
            </a:r>
            <a:r>
              <a:rPr lang="en-US" dirty="0" smtClean="0"/>
              <a:t> ensures that S1, S2 , and S3 reach valid levels for comparison at t = T1, and remain at these levels for one clock period. As a result, the XOR gates generate valid outputs simultaneously.</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20000" cy="639762"/>
          </a:xfrm>
        </p:spPr>
        <p:txBody>
          <a:bodyPr>
            <a:noAutofit/>
          </a:bodyPr>
          <a:lstStyle/>
          <a:p>
            <a:r>
              <a:rPr lang="en-US" sz="3200" dirty="0" smtClean="0"/>
              <a:t>Half-Rate Alexander Phase Detectors</a:t>
            </a:r>
            <a:br>
              <a:rPr lang="en-US" sz="3200" dirty="0" smtClean="0"/>
            </a:br>
            <a:endParaRPr lang="en-US" sz="3200" dirty="0"/>
          </a:p>
        </p:txBody>
      </p:sp>
      <p:pic>
        <p:nvPicPr>
          <p:cNvPr id="40962" name="Picture 2"/>
          <p:cNvPicPr>
            <a:picLocks noChangeAspect="1" noChangeArrowheads="1"/>
          </p:cNvPicPr>
          <p:nvPr/>
        </p:nvPicPr>
        <p:blipFill>
          <a:blip r:embed="rId2" cstate="print"/>
          <a:srcRect/>
          <a:stretch>
            <a:fillRect/>
          </a:stretch>
        </p:blipFill>
        <p:spPr bwMode="auto">
          <a:xfrm>
            <a:off x="152400" y="381000"/>
            <a:ext cx="4210050" cy="3285467"/>
          </a:xfrm>
          <a:prstGeom prst="rect">
            <a:avLst/>
          </a:prstGeom>
          <a:noFill/>
          <a:ln w="9525">
            <a:noFill/>
            <a:miter lim="800000"/>
            <a:headEnd/>
            <a:tailEnd/>
          </a:ln>
        </p:spPr>
      </p:pic>
      <p:sp>
        <p:nvSpPr>
          <p:cNvPr id="4" name="Rectangle 3"/>
          <p:cNvSpPr/>
          <p:nvPr/>
        </p:nvSpPr>
        <p:spPr>
          <a:xfrm>
            <a:off x="0" y="4038601"/>
            <a:ext cx="9144000" cy="2862322"/>
          </a:xfrm>
          <a:prstGeom prst="rect">
            <a:avLst/>
          </a:prstGeom>
        </p:spPr>
        <p:txBody>
          <a:bodyPr wrap="square">
            <a:spAutoFit/>
          </a:bodyPr>
          <a:lstStyle/>
          <a:p>
            <a:r>
              <a:rPr lang="en-US" dirty="0" smtClean="0"/>
              <a:t>The flip-flops in the circuit of previous slide  (and in Figure (b above) generate skewed outputs, requiring additional retiming latches before the results are applied to the XOR gates. The effect of the skews must be examined for locked condition, i.e., when CKQ samples the data zero crossings, driving FF3 into </a:t>
            </a:r>
            <a:r>
              <a:rPr lang="en-US" dirty="0" err="1" smtClean="0"/>
              <a:t>metastability</a:t>
            </a:r>
            <a:r>
              <a:rPr lang="en-US" dirty="0" smtClean="0"/>
              <a:t>. </a:t>
            </a:r>
          </a:p>
          <a:p>
            <a:r>
              <a:rPr lang="en-US" dirty="0" smtClean="0"/>
              <a:t>As depicted in Fig. 9.38 above, if A2 is </a:t>
            </a:r>
            <a:r>
              <a:rPr lang="en-US" dirty="0" err="1" smtClean="0"/>
              <a:t>metastable</a:t>
            </a:r>
            <a:r>
              <a:rPr lang="en-US" dirty="0" smtClean="0"/>
              <a:t>, so are A1(XOR A2 and A2 (XOR) A3, but since A3 holds its value for </a:t>
            </a:r>
            <a:r>
              <a:rPr lang="en-US" dirty="0" err="1" smtClean="0"/>
              <a:t>Tck</a:t>
            </a:r>
            <a:r>
              <a:rPr lang="en-US" dirty="0" smtClean="0"/>
              <a:t>/4 seconds after A2 changes, A2 (XOR) A3 produces an extraneous pulse of width </a:t>
            </a:r>
            <a:r>
              <a:rPr lang="en-US" dirty="0" err="1" smtClean="0"/>
              <a:t>Tck</a:t>
            </a:r>
            <a:r>
              <a:rPr lang="en-US" dirty="0" smtClean="0"/>
              <a:t>/4 disturbing the VCO. It is therefore desirable to delay A1 by </a:t>
            </a:r>
            <a:r>
              <a:rPr lang="en-US" dirty="0" err="1" smtClean="0"/>
              <a:t>Tck</a:t>
            </a:r>
            <a:r>
              <a:rPr lang="en-US" dirty="0" smtClean="0"/>
              <a:t>/2 and A2 by </a:t>
            </a:r>
            <a:r>
              <a:rPr lang="en-US" dirty="0" err="1" smtClean="0"/>
              <a:t>Tck</a:t>
            </a:r>
            <a:r>
              <a:rPr lang="en-US" dirty="0" smtClean="0"/>
              <a:t>/4</a:t>
            </a:r>
          </a:p>
          <a:p>
            <a:endParaRPr lang="en-US" dirty="0" smtClean="0"/>
          </a:p>
          <a:p>
            <a:endParaRPr lang="en-US" dirty="0"/>
          </a:p>
        </p:txBody>
      </p:sp>
      <p:pic>
        <p:nvPicPr>
          <p:cNvPr id="52227" name="Picture 3"/>
          <p:cNvPicPr>
            <a:picLocks noChangeAspect="1" noChangeArrowheads="1"/>
          </p:cNvPicPr>
          <p:nvPr/>
        </p:nvPicPr>
        <p:blipFill>
          <a:blip r:embed="rId3" cstate="print"/>
          <a:srcRect/>
          <a:stretch>
            <a:fillRect/>
          </a:stretch>
        </p:blipFill>
        <p:spPr bwMode="auto">
          <a:xfrm>
            <a:off x="4724400" y="1143000"/>
            <a:ext cx="3019425"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39762"/>
          </a:xfrm>
        </p:spPr>
        <p:txBody>
          <a:bodyPr>
            <a:noAutofit/>
          </a:bodyPr>
          <a:lstStyle/>
          <a:p>
            <a:r>
              <a:rPr lang="en-US" sz="3600" dirty="0" smtClean="0"/>
              <a:t>Frequency Detectors for Random Data</a:t>
            </a:r>
            <a:br>
              <a:rPr lang="en-US" sz="3600" dirty="0" smtClean="0"/>
            </a:br>
            <a:endParaRPr lang="en-US" sz="3600" dirty="0"/>
          </a:p>
        </p:txBody>
      </p:sp>
      <p:sp>
        <p:nvSpPr>
          <p:cNvPr id="5" name="Rectangle 4"/>
          <p:cNvSpPr/>
          <p:nvPr/>
        </p:nvSpPr>
        <p:spPr>
          <a:xfrm>
            <a:off x="152400" y="1828800"/>
            <a:ext cx="8686800" cy="2862322"/>
          </a:xfrm>
          <a:prstGeom prst="rect">
            <a:avLst/>
          </a:prstGeom>
        </p:spPr>
        <p:txBody>
          <a:bodyPr wrap="square">
            <a:spAutoFit/>
          </a:bodyPr>
          <a:lstStyle/>
          <a:p>
            <a:r>
              <a:rPr lang="en-US" dirty="0" smtClean="0"/>
              <a:t>Most CDR circuits require a means of frequency detection in addition to phase detection.</a:t>
            </a:r>
          </a:p>
          <a:p>
            <a:r>
              <a:rPr lang="en-US" dirty="0" smtClean="0"/>
              <a:t>The idea is to drive the VCO frequency toward the desired value by a frequency-locked loop and, when the frequency error reaches a sufficiently small value, allow the PLL to take over and perform phase locking. </a:t>
            </a:r>
          </a:p>
          <a:p>
            <a:r>
              <a:rPr lang="en-US" dirty="0" smtClean="0"/>
              <a:t>This “aided acquisition” is necessary because the capture range of typical PLLs is quite small, especially if they  operate with random data. With the narrow loop bandwidths specified by optical standards,  the capture range may not exceed a few percent of the data rate. </a:t>
            </a:r>
          </a:p>
          <a:p>
            <a:r>
              <a:rPr lang="en-US" dirty="0" smtClean="0"/>
              <a:t>Thus, if the VCO center frequency varies by, say, ±10% with process and temperature, a simple PLL fails to lock.</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39762"/>
          </a:xfrm>
        </p:spPr>
        <p:txBody>
          <a:bodyPr>
            <a:noAutofit/>
          </a:bodyPr>
          <a:lstStyle/>
          <a:p>
            <a:r>
              <a:rPr lang="en-US" sz="3600" dirty="0" smtClean="0"/>
              <a:t>Frequency Detectors for Random Data</a:t>
            </a:r>
            <a:br>
              <a:rPr lang="en-US" sz="3600" dirty="0" smtClean="0"/>
            </a:br>
            <a:endParaRPr lang="en-US" sz="3600" dirty="0"/>
          </a:p>
        </p:txBody>
      </p:sp>
      <p:pic>
        <p:nvPicPr>
          <p:cNvPr id="41986" name="Picture 2"/>
          <p:cNvPicPr>
            <a:picLocks noChangeAspect="1" noChangeArrowheads="1"/>
          </p:cNvPicPr>
          <p:nvPr/>
        </p:nvPicPr>
        <p:blipFill>
          <a:blip r:embed="rId2" cstate="print"/>
          <a:srcRect/>
          <a:stretch>
            <a:fillRect/>
          </a:stretch>
        </p:blipFill>
        <p:spPr bwMode="auto">
          <a:xfrm>
            <a:off x="1143000" y="3914775"/>
            <a:ext cx="6762750" cy="504825"/>
          </a:xfrm>
          <a:prstGeom prst="rect">
            <a:avLst/>
          </a:prstGeom>
          <a:noFill/>
          <a:ln w="9525">
            <a:noFill/>
            <a:miter lim="800000"/>
            <a:headEnd/>
            <a:tailEnd/>
          </a:ln>
        </p:spPr>
      </p:pic>
      <p:pic>
        <p:nvPicPr>
          <p:cNvPr id="41988" name="Picture 4"/>
          <p:cNvPicPr>
            <a:picLocks noChangeAspect="1" noChangeArrowheads="1"/>
          </p:cNvPicPr>
          <p:nvPr/>
        </p:nvPicPr>
        <p:blipFill>
          <a:blip r:embed="rId3" cstate="print"/>
          <a:srcRect/>
          <a:stretch>
            <a:fillRect/>
          </a:stretch>
        </p:blipFill>
        <p:spPr bwMode="auto">
          <a:xfrm>
            <a:off x="1447800" y="5486400"/>
            <a:ext cx="6229350" cy="652516"/>
          </a:xfrm>
          <a:prstGeom prst="rect">
            <a:avLst/>
          </a:prstGeom>
          <a:noFill/>
          <a:ln w="9525">
            <a:noFill/>
            <a:miter lim="800000"/>
            <a:headEnd/>
            <a:tailEnd/>
          </a:ln>
        </p:spPr>
      </p:pic>
      <p:sp>
        <p:nvSpPr>
          <p:cNvPr id="5" name="Rectangle 4"/>
          <p:cNvSpPr/>
          <p:nvPr/>
        </p:nvSpPr>
        <p:spPr>
          <a:xfrm>
            <a:off x="152400" y="2590800"/>
            <a:ext cx="8686800" cy="1200329"/>
          </a:xfrm>
          <a:prstGeom prst="rect">
            <a:avLst/>
          </a:prstGeom>
        </p:spPr>
        <p:txBody>
          <a:bodyPr wrap="square">
            <a:spAutoFit/>
          </a:bodyPr>
          <a:lstStyle/>
          <a:p>
            <a:r>
              <a:rPr lang="en-US" dirty="0" smtClean="0"/>
              <a:t>A frequency detector (FD) must generate an output whose average represents the polarity and (possibly) the magnitude of the input frequency difference. Let us first assume both inputs are periodic and consider a multiplier (mixer) as a possible FD. Denoting the inputs by x</a:t>
            </a:r>
            <a:r>
              <a:rPr lang="en-US" baseline="-25000" dirty="0" smtClean="0"/>
              <a:t>1</a:t>
            </a:r>
            <a:r>
              <a:rPr lang="en-US" dirty="0" smtClean="0"/>
              <a:t>(t) = A1 </a:t>
            </a:r>
            <a:r>
              <a:rPr lang="en-US" dirty="0" err="1" smtClean="0"/>
              <a:t>cos</a:t>
            </a:r>
            <a:r>
              <a:rPr lang="el-GR" dirty="0" smtClean="0"/>
              <a:t>ω</a:t>
            </a:r>
            <a:r>
              <a:rPr lang="el-GR" baseline="-25000" dirty="0" smtClean="0"/>
              <a:t>1</a:t>
            </a:r>
            <a:r>
              <a:rPr lang="en-US" dirty="0" smtClean="0"/>
              <a:t>t and x</a:t>
            </a:r>
            <a:r>
              <a:rPr lang="en-US" baseline="-25000" dirty="0" smtClean="0"/>
              <a:t>2</a:t>
            </a:r>
            <a:r>
              <a:rPr lang="en-US" dirty="0" smtClean="0"/>
              <a:t>(t) = A2cos </a:t>
            </a:r>
            <a:r>
              <a:rPr lang="el-GR" dirty="0" smtClean="0"/>
              <a:t>ω2</a:t>
            </a:r>
            <a:r>
              <a:rPr lang="en-US" dirty="0" smtClean="0"/>
              <a:t>t, we express their product as</a:t>
            </a:r>
            <a:endParaRPr lang="en-US" dirty="0"/>
          </a:p>
        </p:txBody>
      </p:sp>
      <p:pic>
        <p:nvPicPr>
          <p:cNvPr id="6" name="Picture 2"/>
          <p:cNvPicPr>
            <a:picLocks noChangeAspect="1" noChangeArrowheads="1"/>
          </p:cNvPicPr>
          <p:nvPr/>
        </p:nvPicPr>
        <p:blipFill>
          <a:blip r:embed="rId4" cstate="print"/>
          <a:srcRect/>
          <a:stretch>
            <a:fillRect/>
          </a:stretch>
        </p:blipFill>
        <p:spPr bwMode="auto">
          <a:xfrm>
            <a:off x="304800" y="381000"/>
            <a:ext cx="7924800" cy="2167851"/>
          </a:xfrm>
          <a:prstGeom prst="rect">
            <a:avLst/>
          </a:prstGeom>
          <a:noFill/>
          <a:ln w="9525">
            <a:noFill/>
            <a:miter lim="800000"/>
            <a:headEnd/>
            <a:tailEnd/>
          </a:ln>
        </p:spPr>
      </p:pic>
      <p:sp>
        <p:nvSpPr>
          <p:cNvPr id="7" name="Rectangle 6"/>
          <p:cNvSpPr/>
          <p:nvPr/>
        </p:nvSpPr>
        <p:spPr>
          <a:xfrm>
            <a:off x="0" y="4382869"/>
            <a:ext cx="8839200" cy="3139321"/>
          </a:xfrm>
          <a:prstGeom prst="rect">
            <a:avLst/>
          </a:prstGeom>
        </p:spPr>
        <p:txBody>
          <a:bodyPr wrap="square">
            <a:spAutoFit/>
          </a:bodyPr>
          <a:lstStyle/>
          <a:p>
            <a:r>
              <a:rPr lang="en-US" dirty="0" smtClean="0"/>
              <a:t>The component at </a:t>
            </a:r>
            <a:r>
              <a:rPr lang="el-GR" dirty="0" smtClean="0"/>
              <a:t>ω1+ω2 </a:t>
            </a:r>
            <a:r>
              <a:rPr lang="en-US" dirty="0" smtClean="0"/>
              <a:t>can be removed by low-pass filtering, but the term (A1A2/2)</a:t>
            </a:r>
            <a:r>
              <a:rPr lang="en-US" dirty="0" err="1" smtClean="0"/>
              <a:t>cos</a:t>
            </a:r>
            <a:r>
              <a:rPr lang="en-US" dirty="0" smtClean="0"/>
              <a:t>(</a:t>
            </a:r>
            <a:r>
              <a:rPr lang="el-GR" dirty="0" smtClean="0"/>
              <a:t>ω1</a:t>
            </a:r>
            <a:r>
              <a:rPr lang="en-US" dirty="0" smtClean="0"/>
              <a:t> — </a:t>
            </a:r>
            <a:r>
              <a:rPr lang="el-GR" dirty="0" smtClean="0"/>
              <a:t>ω2</a:t>
            </a:r>
            <a:r>
              <a:rPr lang="en-US" dirty="0" smtClean="0"/>
              <a:t>)t still exhibits a zero average. It is possible to differentiate the result with respect to time (Fig. 9.39 above), thereby obtaining an amplitude proportional to the frequency difference. </a:t>
            </a:r>
          </a:p>
          <a:p>
            <a:endParaRPr lang="en-US" dirty="0" smtClean="0"/>
          </a:p>
          <a:p>
            <a:endParaRPr lang="en-US" dirty="0" smtClean="0"/>
          </a:p>
          <a:p>
            <a:r>
              <a:rPr lang="en-US" dirty="0" smtClean="0"/>
              <a:t>Nevertheless, the average is still zero</a:t>
            </a:r>
            <a:r>
              <a:rPr lang="en-US" dirty="0" smtClean="0">
                <a:solidFill>
                  <a:srgbClr val="FF0000"/>
                </a:solidFill>
              </a:rPr>
              <a:t>. </a:t>
            </a:r>
            <a:r>
              <a:rPr lang="en-US" dirty="0" smtClean="0"/>
              <a:t>In other words, a single multiplier, even followed by a  frequency differentiator, fails to detect the frequency difference.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6038"/>
            <a:ext cx="7772400" cy="639762"/>
          </a:xfrm>
        </p:spPr>
        <p:txBody>
          <a:bodyPr>
            <a:noAutofit/>
          </a:bodyPr>
          <a:lstStyle/>
          <a:p>
            <a:r>
              <a:rPr lang="en-US" sz="3200" dirty="0" smtClean="0"/>
              <a:t>Frequency Detectors for Random Data</a:t>
            </a:r>
            <a:br>
              <a:rPr lang="en-US" sz="3200" dirty="0" smtClean="0"/>
            </a:br>
            <a:endParaRPr lang="en-US" sz="3200" dirty="0"/>
          </a:p>
        </p:txBody>
      </p:sp>
      <p:pic>
        <p:nvPicPr>
          <p:cNvPr id="44034" name="Picture 2"/>
          <p:cNvPicPr>
            <a:picLocks noChangeAspect="1" noChangeArrowheads="1"/>
          </p:cNvPicPr>
          <p:nvPr/>
        </p:nvPicPr>
        <p:blipFill>
          <a:blip r:embed="rId2" cstate="print"/>
          <a:srcRect/>
          <a:stretch>
            <a:fillRect/>
          </a:stretch>
        </p:blipFill>
        <p:spPr bwMode="auto">
          <a:xfrm>
            <a:off x="-23813" y="838200"/>
            <a:ext cx="4214813" cy="1478225"/>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838200" y="3124200"/>
            <a:ext cx="2867025" cy="1237716"/>
          </a:xfrm>
          <a:prstGeom prst="rect">
            <a:avLst/>
          </a:prstGeom>
          <a:noFill/>
          <a:ln w="9525">
            <a:noFill/>
            <a:miter lim="800000"/>
            <a:headEnd/>
            <a:tailEnd/>
          </a:ln>
        </p:spPr>
      </p:pic>
      <p:pic>
        <p:nvPicPr>
          <p:cNvPr id="44036" name="Picture 4"/>
          <p:cNvPicPr>
            <a:picLocks noChangeAspect="1" noChangeArrowheads="1"/>
          </p:cNvPicPr>
          <p:nvPr/>
        </p:nvPicPr>
        <p:blipFill>
          <a:blip r:embed="rId4" cstate="print"/>
          <a:srcRect/>
          <a:stretch>
            <a:fillRect/>
          </a:stretch>
        </p:blipFill>
        <p:spPr bwMode="auto">
          <a:xfrm>
            <a:off x="4467225" y="3575770"/>
            <a:ext cx="2466975" cy="524622"/>
          </a:xfrm>
          <a:prstGeom prst="rect">
            <a:avLst/>
          </a:prstGeom>
          <a:noFill/>
          <a:ln w="9525">
            <a:noFill/>
            <a:miter lim="800000"/>
            <a:headEnd/>
            <a:tailEnd/>
          </a:ln>
        </p:spPr>
      </p:pic>
      <p:sp>
        <p:nvSpPr>
          <p:cNvPr id="8" name="TextBox 7"/>
          <p:cNvSpPr txBox="1"/>
          <p:nvPr/>
        </p:nvSpPr>
        <p:spPr>
          <a:xfrm>
            <a:off x="3962400" y="3648014"/>
            <a:ext cx="914400" cy="369332"/>
          </a:xfrm>
          <a:prstGeom prst="rect">
            <a:avLst/>
          </a:prstGeom>
          <a:noFill/>
        </p:spPr>
        <p:txBody>
          <a:bodyPr wrap="square" rtlCol="0">
            <a:spAutoFit/>
          </a:bodyPr>
          <a:lstStyle/>
          <a:p>
            <a:r>
              <a:rPr lang="en-US" dirty="0" smtClean="0"/>
              <a:t>=&gt;</a:t>
            </a:r>
            <a:endParaRPr lang="en-US" dirty="0"/>
          </a:p>
        </p:txBody>
      </p:sp>
      <p:pic>
        <p:nvPicPr>
          <p:cNvPr id="44037" name="Picture 5"/>
          <p:cNvPicPr>
            <a:picLocks noChangeAspect="1" noChangeArrowheads="1"/>
          </p:cNvPicPr>
          <p:nvPr/>
        </p:nvPicPr>
        <p:blipFill>
          <a:blip r:embed="rId5" cstate="print"/>
          <a:srcRect/>
          <a:stretch>
            <a:fillRect/>
          </a:stretch>
        </p:blipFill>
        <p:spPr bwMode="auto">
          <a:xfrm>
            <a:off x="4233862" y="748242"/>
            <a:ext cx="4910138" cy="1613958"/>
          </a:xfrm>
          <a:prstGeom prst="rect">
            <a:avLst/>
          </a:prstGeom>
          <a:noFill/>
          <a:ln w="9525">
            <a:noFill/>
            <a:miter lim="800000"/>
            <a:headEnd/>
            <a:tailEnd/>
          </a:ln>
        </p:spPr>
      </p:pic>
      <p:sp>
        <p:nvSpPr>
          <p:cNvPr id="10" name="Rectangle 9"/>
          <p:cNvSpPr/>
          <p:nvPr/>
        </p:nvSpPr>
        <p:spPr>
          <a:xfrm>
            <a:off x="152400" y="2209800"/>
            <a:ext cx="8610600" cy="338554"/>
          </a:xfrm>
          <a:prstGeom prst="rect">
            <a:avLst/>
          </a:prstGeom>
        </p:spPr>
        <p:txBody>
          <a:bodyPr wrap="square">
            <a:spAutoFit/>
          </a:bodyPr>
          <a:lstStyle/>
          <a:p>
            <a:r>
              <a:rPr lang="en-US" sz="1600" dirty="0" smtClean="0"/>
              <a:t>Figure 9.40 (a) </a:t>
            </a:r>
            <a:r>
              <a:rPr lang="en-US" sz="1600" dirty="0" err="1" smtClean="0"/>
              <a:t>Quadricorrelator</a:t>
            </a:r>
            <a:r>
              <a:rPr lang="en-US" sz="1600" dirty="0" smtClean="0"/>
              <a:t>, 			(b) FD including edge detection.</a:t>
            </a:r>
            <a:endParaRPr lang="en-US" sz="1600" dirty="0"/>
          </a:p>
        </p:txBody>
      </p:sp>
      <p:sp>
        <p:nvSpPr>
          <p:cNvPr id="12" name="Rectangle 11"/>
          <p:cNvSpPr/>
          <p:nvPr/>
        </p:nvSpPr>
        <p:spPr>
          <a:xfrm>
            <a:off x="76200" y="2438400"/>
            <a:ext cx="8915400" cy="1200329"/>
          </a:xfrm>
          <a:prstGeom prst="rect">
            <a:avLst/>
          </a:prstGeom>
        </p:spPr>
        <p:txBody>
          <a:bodyPr wrap="square">
            <a:spAutoFit/>
          </a:bodyPr>
          <a:lstStyle/>
          <a:p>
            <a:r>
              <a:rPr lang="en-US" dirty="0" smtClean="0"/>
              <a:t>We must therefore modify the circuit so </a:t>
            </a:r>
            <a:r>
              <a:rPr lang="en-US" smtClean="0"/>
              <a:t>as not </a:t>
            </a:r>
            <a:r>
              <a:rPr lang="en-US" dirty="0" smtClean="0"/>
              <a:t>to obtain a</a:t>
            </a:r>
            <a:r>
              <a:rPr lang="el-GR" dirty="0" smtClean="0"/>
              <a:t> </a:t>
            </a:r>
            <a:r>
              <a:rPr lang="en-US" dirty="0" smtClean="0"/>
              <a:t>sin(</a:t>
            </a:r>
            <a:r>
              <a:rPr lang="el-GR" dirty="0" smtClean="0"/>
              <a:t>ω1- ω2</a:t>
            </a:r>
            <a:r>
              <a:rPr lang="en-US" dirty="0" smtClean="0"/>
              <a:t>)t component. As shown in  Fig. 9.40(a) above, a possible solution is to multiply one of the inputs, </a:t>
            </a:r>
            <a:r>
              <a:rPr lang="el-GR" dirty="0" smtClean="0"/>
              <a:t>χ1</a:t>
            </a:r>
            <a:r>
              <a:rPr lang="en-US" dirty="0" smtClean="0"/>
              <a:t>(t) by both the in-phase and </a:t>
            </a:r>
            <a:r>
              <a:rPr lang="en-US" dirty="0" err="1" smtClean="0"/>
              <a:t>quadrature</a:t>
            </a:r>
            <a:r>
              <a:rPr lang="en-US" dirty="0" smtClean="0"/>
              <a:t> phases of the other, </a:t>
            </a:r>
            <a:r>
              <a:rPr lang="el-GR" dirty="0" smtClean="0"/>
              <a:t>χ2,Ι (</a:t>
            </a:r>
            <a:r>
              <a:rPr lang="en-US" dirty="0" smtClean="0"/>
              <a:t>t)= A2cos</a:t>
            </a:r>
            <a:r>
              <a:rPr lang="el-GR" dirty="0" smtClean="0"/>
              <a:t>ω2</a:t>
            </a:r>
            <a:r>
              <a:rPr lang="en-US" dirty="0" smtClean="0"/>
              <a:t>t  and </a:t>
            </a:r>
            <a:r>
              <a:rPr lang="el-GR" dirty="0" smtClean="0"/>
              <a:t>χ2,</a:t>
            </a:r>
            <a:r>
              <a:rPr lang="en-US" dirty="0" smtClean="0"/>
              <a:t>Q(t)= A2 sin</a:t>
            </a:r>
            <a:r>
              <a:rPr lang="el-GR" dirty="0" smtClean="0"/>
              <a:t>ω2</a:t>
            </a:r>
            <a:r>
              <a:rPr lang="en-US" dirty="0" smtClean="0"/>
              <a:t>t. Thus  we  get:</a:t>
            </a:r>
            <a:endParaRPr lang="en-US" dirty="0"/>
          </a:p>
        </p:txBody>
      </p:sp>
      <p:sp>
        <p:nvSpPr>
          <p:cNvPr id="13" name="Rectangle 12"/>
          <p:cNvSpPr/>
          <p:nvPr/>
        </p:nvSpPr>
        <p:spPr>
          <a:xfrm>
            <a:off x="0" y="4466272"/>
            <a:ext cx="8991600" cy="1200329"/>
          </a:xfrm>
          <a:prstGeom prst="rect">
            <a:avLst/>
          </a:prstGeom>
        </p:spPr>
        <p:txBody>
          <a:bodyPr wrap="square">
            <a:spAutoFit/>
          </a:bodyPr>
          <a:lstStyle/>
          <a:p>
            <a:r>
              <a:rPr lang="en-US" dirty="0" smtClean="0"/>
              <a:t>The key point is that </a:t>
            </a:r>
            <a:r>
              <a:rPr lang="el-GR" dirty="0" err="1" smtClean="0"/>
              <a:t>χ</a:t>
            </a:r>
            <a:r>
              <a:rPr lang="en-US" dirty="0" smtClean="0"/>
              <a:t>c(t) changes sign with </a:t>
            </a:r>
            <a:r>
              <a:rPr lang="el-GR" dirty="0" smtClean="0"/>
              <a:t>ω1-ω2</a:t>
            </a:r>
            <a:r>
              <a:rPr lang="en-US" dirty="0" smtClean="0"/>
              <a:t>..</a:t>
            </a:r>
          </a:p>
          <a:p>
            <a:r>
              <a:rPr lang="en-US" dirty="0" smtClean="0"/>
              <a:t>The topology of Fig. 9.40(a) above is called a “</a:t>
            </a:r>
            <a:r>
              <a:rPr lang="en-US" dirty="0" err="1" smtClean="0"/>
              <a:t>quadricorrelator</a:t>
            </a:r>
            <a:r>
              <a:rPr lang="en-US" dirty="0" smtClean="0"/>
              <a:t>”.  Requiring that </a:t>
            </a:r>
            <a:r>
              <a:rPr lang="el-GR" dirty="0" smtClean="0"/>
              <a:t>χ</a:t>
            </a:r>
            <a:r>
              <a:rPr lang="en-US" dirty="0" smtClean="0"/>
              <a:t>1(t)  contain a spectral line, the circuit must be preceded by an edge detector for operation with random NRZ data [Fig. 9.40(b)</a:t>
            </a:r>
            <a:r>
              <a:rPr lang="el-GR" dirty="0" smtClean="0"/>
              <a:t> </a:t>
            </a:r>
            <a:r>
              <a:rPr lang="en-US" dirty="0" smtClean="0"/>
              <a:t>above.</a:t>
            </a:r>
            <a:endParaRPr lang="en-US" dirty="0"/>
          </a:p>
        </p:txBody>
      </p:sp>
      <p:pic>
        <p:nvPicPr>
          <p:cNvPr id="14" name="Picture 3"/>
          <p:cNvPicPr>
            <a:picLocks noChangeAspect="1" noChangeArrowheads="1"/>
          </p:cNvPicPr>
          <p:nvPr/>
        </p:nvPicPr>
        <p:blipFill>
          <a:blip r:embed="rId3" cstate="print"/>
          <a:srcRect/>
          <a:stretch>
            <a:fillRect/>
          </a:stretch>
        </p:blipFill>
        <p:spPr bwMode="auto">
          <a:xfrm>
            <a:off x="990600" y="3276600"/>
            <a:ext cx="2867025" cy="1237716"/>
          </a:xfrm>
          <a:prstGeom prst="rect">
            <a:avLst/>
          </a:prstGeom>
          <a:noFill/>
          <a:ln w="9525">
            <a:noFill/>
            <a:miter lim="800000"/>
            <a:headEnd/>
            <a:tailEnd/>
          </a:ln>
        </p:spPr>
      </p:pic>
      <p:sp>
        <p:nvSpPr>
          <p:cNvPr id="15" name="Rectangle 14"/>
          <p:cNvSpPr/>
          <p:nvPr/>
        </p:nvSpPr>
        <p:spPr>
          <a:xfrm>
            <a:off x="0" y="5733871"/>
            <a:ext cx="9144000" cy="1200329"/>
          </a:xfrm>
          <a:prstGeom prst="rect">
            <a:avLst/>
          </a:prstGeom>
        </p:spPr>
        <p:txBody>
          <a:bodyPr wrap="square">
            <a:spAutoFit/>
          </a:bodyPr>
          <a:lstStyle/>
          <a:p>
            <a:r>
              <a:rPr lang="en-US" dirty="0" smtClean="0"/>
              <a:t>In order to facilitate the reader to derive the above output,  the following trigonometric functions  are employed: 	</a:t>
            </a:r>
            <a:r>
              <a:rPr lang="en-US" dirty="0" err="1" smtClean="0"/>
              <a:t>Cosa</a:t>
            </a:r>
            <a:r>
              <a:rPr lang="en-US" dirty="0" smtClean="0"/>
              <a:t> </a:t>
            </a:r>
            <a:r>
              <a:rPr lang="en-US" dirty="0" err="1" smtClean="0"/>
              <a:t>cosb</a:t>
            </a:r>
            <a:r>
              <a:rPr lang="en-US" dirty="0" smtClean="0"/>
              <a:t> =1/2 (</a:t>
            </a:r>
            <a:r>
              <a:rPr lang="en-US" dirty="0" err="1" smtClean="0"/>
              <a:t>cos</a:t>
            </a:r>
            <a:r>
              <a:rPr lang="en-US" dirty="0" smtClean="0"/>
              <a:t>(</a:t>
            </a:r>
            <a:r>
              <a:rPr lang="en-US" dirty="0" err="1" smtClean="0"/>
              <a:t>a+b</a:t>
            </a:r>
            <a:r>
              <a:rPr lang="en-US" dirty="0" smtClean="0"/>
              <a:t>)  +</a:t>
            </a:r>
            <a:r>
              <a:rPr lang="en-US" dirty="0" err="1" smtClean="0"/>
              <a:t>cos</a:t>
            </a:r>
            <a:r>
              <a:rPr lang="en-US" dirty="0" smtClean="0"/>
              <a:t> (a-b)</a:t>
            </a:r>
          </a:p>
          <a:p>
            <a:r>
              <a:rPr lang="en-US" dirty="0" smtClean="0"/>
              <a:t>			</a:t>
            </a:r>
            <a:r>
              <a:rPr lang="en-US" dirty="0" err="1" smtClean="0"/>
              <a:t>Sina</a:t>
            </a:r>
            <a:r>
              <a:rPr lang="en-US" dirty="0" smtClean="0"/>
              <a:t> </a:t>
            </a:r>
            <a:r>
              <a:rPr lang="en-US" dirty="0" err="1" smtClean="0"/>
              <a:t>sinb</a:t>
            </a:r>
            <a:r>
              <a:rPr lang="en-US" dirty="0" smtClean="0"/>
              <a:t>= 1/2 (</a:t>
            </a:r>
            <a:r>
              <a:rPr lang="en-US" dirty="0" err="1" smtClean="0"/>
              <a:t>cos</a:t>
            </a:r>
            <a:r>
              <a:rPr lang="en-US" dirty="0" smtClean="0"/>
              <a:t> (a-b) – </a:t>
            </a:r>
            <a:r>
              <a:rPr lang="en-US" dirty="0" err="1" smtClean="0"/>
              <a:t>cos</a:t>
            </a:r>
            <a:r>
              <a:rPr lang="en-US" dirty="0" smtClean="0"/>
              <a:t> (</a:t>
            </a:r>
            <a:r>
              <a:rPr lang="en-US" dirty="0" err="1" smtClean="0"/>
              <a:t>a+b</a:t>
            </a:r>
            <a:r>
              <a:rPr lang="en-US" dirty="0" smtClean="0"/>
              <a:t>)</a:t>
            </a:r>
          </a:p>
          <a:p>
            <a:r>
              <a:rPr lang="en-US" dirty="0" smtClean="0"/>
              <a:t>			</a:t>
            </a:r>
            <a:r>
              <a:rPr lang="en-US" dirty="0" err="1" smtClean="0"/>
              <a:t>Sina</a:t>
            </a:r>
            <a:r>
              <a:rPr lang="en-US" dirty="0" smtClean="0"/>
              <a:t> </a:t>
            </a:r>
            <a:r>
              <a:rPr lang="en-US" dirty="0" err="1" smtClean="0"/>
              <a:t>cosb</a:t>
            </a:r>
            <a:r>
              <a:rPr lang="en-US" dirty="0" smtClean="0"/>
              <a:t> = ½  (sin  (</a:t>
            </a:r>
            <a:r>
              <a:rPr lang="en-US" dirty="0" err="1" smtClean="0"/>
              <a:t>a+b</a:t>
            </a:r>
            <a:r>
              <a:rPr lang="en-US" dirty="0" smtClean="0"/>
              <a:t>) + sin (a-b)</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6038"/>
            <a:ext cx="7772400" cy="639762"/>
          </a:xfrm>
        </p:spPr>
        <p:txBody>
          <a:bodyPr>
            <a:noAutofit/>
          </a:bodyPr>
          <a:lstStyle/>
          <a:p>
            <a:r>
              <a:rPr lang="en-US" sz="3200" dirty="0" smtClean="0"/>
              <a:t>Frequency Detectors for Random Data</a:t>
            </a:r>
            <a:br>
              <a:rPr lang="en-US" sz="3200" dirty="0" smtClean="0"/>
            </a:br>
            <a:endParaRPr lang="en-US" sz="3200" dirty="0"/>
          </a:p>
        </p:txBody>
      </p:sp>
      <p:pic>
        <p:nvPicPr>
          <p:cNvPr id="45058" name="Picture 2"/>
          <p:cNvPicPr>
            <a:picLocks noChangeAspect="1" noChangeArrowheads="1"/>
          </p:cNvPicPr>
          <p:nvPr/>
        </p:nvPicPr>
        <p:blipFill>
          <a:blip r:embed="rId2" cstate="print"/>
          <a:srcRect/>
          <a:stretch>
            <a:fillRect/>
          </a:stretch>
        </p:blipFill>
        <p:spPr bwMode="auto">
          <a:xfrm>
            <a:off x="1305935" y="762001"/>
            <a:ext cx="6864928" cy="2286000"/>
          </a:xfrm>
          <a:prstGeom prst="rect">
            <a:avLst/>
          </a:prstGeom>
          <a:noFill/>
          <a:ln w="9525">
            <a:noFill/>
            <a:miter lim="800000"/>
            <a:headEnd/>
            <a:tailEnd/>
          </a:ln>
        </p:spPr>
      </p:pic>
      <p:sp>
        <p:nvSpPr>
          <p:cNvPr id="5" name="Rectangle 4"/>
          <p:cNvSpPr/>
          <p:nvPr/>
        </p:nvSpPr>
        <p:spPr>
          <a:xfrm>
            <a:off x="0" y="3352800"/>
            <a:ext cx="8915400" cy="2862322"/>
          </a:xfrm>
          <a:prstGeom prst="rect">
            <a:avLst/>
          </a:prstGeom>
        </p:spPr>
        <p:txBody>
          <a:bodyPr wrap="square">
            <a:spAutoFit/>
          </a:bodyPr>
          <a:lstStyle/>
          <a:p>
            <a:r>
              <a:rPr lang="en-US" dirty="0" smtClean="0"/>
              <a:t>In the above analysis, we assumed that the LPF at the output of the </a:t>
            </a:r>
            <a:r>
              <a:rPr lang="en-US" dirty="0" err="1" smtClean="0"/>
              <a:t>quadricorrelator</a:t>
            </a:r>
            <a:endParaRPr lang="en-US" dirty="0" smtClean="0"/>
          </a:p>
          <a:p>
            <a:r>
              <a:rPr lang="en-US" dirty="0" smtClean="0"/>
              <a:t>suppresses the other cross product, namely, cos2(</a:t>
            </a:r>
            <a:r>
              <a:rPr lang="el-GR" dirty="0" smtClean="0"/>
              <a:t>ω1</a:t>
            </a:r>
            <a:r>
              <a:rPr lang="en-US" dirty="0" smtClean="0"/>
              <a:t> — </a:t>
            </a:r>
            <a:r>
              <a:rPr lang="el-GR" dirty="0" smtClean="0"/>
              <a:t>ω2</a:t>
            </a:r>
            <a:r>
              <a:rPr lang="en-US" dirty="0" smtClean="0"/>
              <a:t> )t. In an FLL, however, as the VCO frequency is driven toward the input frequency</a:t>
            </a:r>
            <a:r>
              <a:rPr lang="el-GR" dirty="0" smtClean="0"/>
              <a:t> ω1-ω2 </a:t>
            </a:r>
            <a:r>
              <a:rPr lang="en-US" dirty="0" smtClean="0"/>
              <a:t>may fall to arbitrarily small values, eventually creating a large “ripple” at the output. The ripple may lead to difficulty  in the final settling of the loop or the transition to phase locking. Figure 9.41 shows a “balanced” version </a:t>
            </a:r>
            <a:r>
              <a:rPr lang="el-GR" dirty="0" smtClean="0"/>
              <a:t>,</a:t>
            </a:r>
            <a:r>
              <a:rPr lang="en-US" dirty="0" smtClean="0"/>
              <a:t>which suppresses the (cos2(</a:t>
            </a:r>
            <a:r>
              <a:rPr lang="el-GR" dirty="0" smtClean="0"/>
              <a:t>ω1</a:t>
            </a:r>
            <a:r>
              <a:rPr lang="en-US" dirty="0" smtClean="0"/>
              <a:t> — </a:t>
            </a:r>
            <a:r>
              <a:rPr lang="el-GR" dirty="0" smtClean="0"/>
              <a:t>ω2</a:t>
            </a:r>
            <a:r>
              <a:rPr lang="en-US" dirty="0" smtClean="0"/>
              <a:t> )t ) component at 2(</a:t>
            </a:r>
            <a:r>
              <a:rPr lang="el-GR" dirty="0" smtClean="0"/>
              <a:t>ω1-ω2</a:t>
            </a:r>
            <a:r>
              <a:rPr lang="en-US" dirty="0" smtClean="0"/>
              <a:t>) in the output adder  (i.e. </a:t>
            </a:r>
            <a:r>
              <a:rPr lang="en-US" dirty="0" err="1" smtClean="0"/>
              <a:t>xout</a:t>
            </a:r>
            <a:r>
              <a:rPr lang="en-US" dirty="0" smtClean="0"/>
              <a:t> =2 (</a:t>
            </a:r>
            <a:r>
              <a:rPr lang="el-GR" dirty="0" smtClean="0"/>
              <a:t>ω1-ω2)</a:t>
            </a:r>
            <a:r>
              <a:rPr lang="en-US" dirty="0" smtClean="0"/>
              <a:t>, thus improving the lock behavior. </a:t>
            </a:r>
          </a:p>
          <a:p>
            <a:endParaRPr lang="en-US" dirty="0" smtClean="0"/>
          </a:p>
          <a:p>
            <a:endParaRPr lang="en-US" dirty="0" smtClean="0"/>
          </a:p>
          <a:p>
            <a:endParaRPr lang="en-US" dirty="0"/>
          </a:p>
        </p:txBody>
      </p:sp>
      <p:sp>
        <p:nvSpPr>
          <p:cNvPr id="8" name="Rectangle 7"/>
          <p:cNvSpPr/>
          <p:nvPr/>
        </p:nvSpPr>
        <p:spPr>
          <a:xfrm>
            <a:off x="0" y="5562600"/>
            <a:ext cx="9144000" cy="1200329"/>
          </a:xfrm>
          <a:prstGeom prst="rect">
            <a:avLst/>
          </a:prstGeom>
        </p:spPr>
        <p:txBody>
          <a:bodyPr wrap="square">
            <a:spAutoFit/>
          </a:bodyPr>
          <a:lstStyle/>
          <a:p>
            <a:r>
              <a:rPr lang="en-US" dirty="0" smtClean="0"/>
              <a:t>In order to facilitate the reader to derive the above output,  the following trigonometric functions  are employed: 	</a:t>
            </a:r>
            <a:r>
              <a:rPr lang="en-US" dirty="0" err="1" smtClean="0"/>
              <a:t>Cosa</a:t>
            </a:r>
            <a:r>
              <a:rPr lang="en-US" dirty="0" smtClean="0"/>
              <a:t> </a:t>
            </a:r>
            <a:r>
              <a:rPr lang="en-US" dirty="0" err="1" smtClean="0"/>
              <a:t>cosb</a:t>
            </a:r>
            <a:r>
              <a:rPr lang="en-US" dirty="0" smtClean="0"/>
              <a:t> =1/2 (</a:t>
            </a:r>
            <a:r>
              <a:rPr lang="en-US" dirty="0" err="1" smtClean="0"/>
              <a:t>cos</a:t>
            </a:r>
            <a:r>
              <a:rPr lang="en-US" dirty="0" smtClean="0"/>
              <a:t>(</a:t>
            </a:r>
            <a:r>
              <a:rPr lang="en-US" dirty="0" err="1" smtClean="0"/>
              <a:t>a+b</a:t>
            </a:r>
            <a:r>
              <a:rPr lang="en-US" dirty="0" smtClean="0"/>
              <a:t>)  +</a:t>
            </a:r>
            <a:r>
              <a:rPr lang="en-US" dirty="0" err="1" smtClean="0"/>
              <a:t>cos</a:t>
            </a:r>
            <a:r>
              <a:rPr lang="en-US" dirty="0" smtClean="0"/>
              <a:t> (a-b)</a:t>
            </a:r>
          </a:p>
          <a:p>
            <a:r>
              <a:rPr lang="en-US" dirty="0" smtClean="0"/>
              <a:t>			</a:t>
            </a:r>
            <a:r>
              <a:rPr lang="en-US" dirty="0" err="1" smtClean="0"/>
              <a:t>Sina</a:t>
            </a:r>
            <a:r>
              <a:rPr lang="en-US" dirty="0" smtClean="0"/>
              <a:t> </a:t>
            </a:r>
            <a:r>
              <a:rPr lang="en-US" dirty="0" err="1" smtClean="0"/>
              <a:t>sinb</a:t>
            </a:r>
            <a:r>
              <a:rPr lang="en-US" dirty="0" smtClean="0"/>
              <a:t>= 1/2 (</a:t>
            </a:r>
            <a:r>
              <a:rPr lang="en-US" dirty="0" err="1" smtClean="0"/>
              <a:t>cos</a:t>
            </a:r>
            <a:r>
              <a:rPr lang="en-US" dirty="0" smtClean="0"/>
              <a:t> (a-b) – </a:t>
            </a:r>
            <a:r>
              <a:rPr lang="en-US" dirty="0" err="1" smtClean="0"/>
              <a:t>cos</a:t>
            </a:r>
            <a:r>
              <a:rPr lang="en-US" dirty="0" smtClean="0"/>
              <a:t> (</a:t>
            </a:r>
            <a:r>
              <a:rPr lang="en-US" dirty="0" err="1" smtClean="0"/>
              <a:t>a+b</a:t>
            </a:r>
            <a:r>
              <a:rPr lang="en-US" dirty="0" smtClean="0"/>
              <a:t>)</a:t>
            </a:r>
          </a:p>
          <a:p>
            <a:r>
              <a:rPr lang="en-US" dirty="0" smtClean="0"/>
              <a:t>			</a:t>
            </a:r>
            <a:r>
              <a:rPr lang="en-US" dirty="0" err="1" smtClean="0"/>
              <a:t>Sina</a:t>
            </a:r>
            <a:r>
              <a:rPr lang="en-US" dirty="0" smtClean="0"/>
              <a:t> </a:t>
            </a:r>
            <a:r>
              <a:rPr lang="en-US" dirty="0" err="1" smtClean="0"/>
              <a:t>cosb</a:t>
            </a:r>
            <a:r>
              <a:rPr lang="en-US" dirty="0" smtClean="0"/>
              <a:t> = ½  (sin  (</a:t>
            </a:r>
            <a:r>
              <a:rPr lang="en-US" dirty="0" err="1" smtClean="0"/>
              <a:t>a+b</a:t>
            </a:r>
            <a:r>
              <a:rPr lang="en-US" dirty="0" smtClean="0"/>
              <a:t>) + sin (a-b)</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CDRs –General Considerations</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295400" y="1295400"/>
            <a:ext cx="5080883" cy="2146852"/>
          </a:xfrm>
          <a:prstGeom prst="rect">
            <a:avLst/>
          </a:prstGeom>
          <a:noFill/>
          <a:ln w="9525">
            <a:noFill/>
            <a:miter lim="800000"/>
            <a:headEnd/>
            <a:tailEnd/>
          </a:ln>
        </p:spPr>
      </p:pic>
      <p:sp>
        <p:nvSpPr>
          <p:cNvPr id="7" name="Rectangle 6"/>
          <p:cNvSpPr/>
          <p:nvPr/>
        </p:nvSpPr>
        <p:spPr>
          <a:xfrm>
            <a:off x="228600" y="3581400"/>
            <a:ext cx="8686800" cy="3693319"/>
          </a:xfrm>
          <a:prstGeom prst="rect">
            <a:avLst/>
          </a:prstGeom>
        </p:spPr>
        <p:txBody>
          <a:bodyPr wrap="square">
            <a:spAutoFit/>
          </a:bodyPr>
          <a:lstStyle/>
          <a:p>
            <a:r>
              <a:rPr lang="en-US" dirty="0" smtClean="0"/>
              <a:t>The clock generated in the circuit of previous Figure must satisfy three important conditions. </a:t>
            </a:r>
          </a:p>
          <a:p>
            <a:pPr marL="342900" indent="-342900">
              <a:buAutoNum type="arabicParenBoth"/>
            </a:pPr>
            <a:r>
              <a:rPr lang="en-US" dirty="0" smtClean="0"/>
              <a:t>It must have a frequency equal to the data rate; e.g., a data rate of 10 </a:t>
            </a:r>
            <a:r>
              <a:rPr lang="en-US" dirty="0" err="1" smtClean="0"/>
              <a:t>Gb</a:t>
            </a:r>
            <a:r>
              <a:rPr lang="en-US" dirty="0" smtClean="0"/>
              <a:t>/s (each bit 100 </a:t>
            </a:r>
            <a:r>
              <a:rPr lang="en-US" dirty="0" err="1" smtClean="0"/>
              <a:t>ps</a:t>
            </a:r>
            <a:r>
              <a:rPr lang="en-US" dirty="0" smtClean="0"/>
              <a:t> wide) translates to a clock frequency of 10 GHz (with a period of 100 </a:t>
            </a:r>
            <a:r>
              <a:rPr lang="en-US" dirty="0" err="1" smtClean="0"/>
              <a:t>ps</a:t>
            </a:r>
            <a:r>
              <a:rPr lang="en-US" dirty="0" smtClean="0"/>
              <a:t>).</a:t>
            </a:r>
          </a:p>
          <a:p>
            <a:pPr marL="342900" indent="-342900">
              <a:buAutoNum type="arabicParenBoth"/>
            </a:pPr>
            <a:r>
              <a:rPr lang="en-US" dirty="0" smtClean="0"/>
              <a:t> It must bear a certain phase relationship with respect to data, allowing optimum sampling of the bits by the clock. As exemplified by the waveforms shown in Fig. 9.2, if the rising edges of the clock coincide with the midpoint of each bit, then the sampling occurs farthest from the preceding and following data transitions, providing maximum margin for jitter and other timing uncertainties.</a:t>
            </a:r>
          </a:p>
          <a:p>
            <a:pPr marL="342900" indent="-342900">
              <a:buAutoNum type="arabicParenBoth"/>
            </a:pPr>
            <a:r>
              <a:rPr lang="en-US" dirty="0" smtClean="0"/>
              <a:t>It must exhibit a small jitter </a:t>
            </a:r>
          </a:p>
          <a:p>
            <a:pPr marL="342900" indent="-342900"/>
            <a:r>
              <a:rPr lang="en-US" dirty="0" smtClean="0"/>
              <a:t>We follow the above conditions to develop the foundation for CDR design, beginning  with the first.</a:t>
            </a:r>
          </a:p>
          <a:p>
            <a:pPr marL="342900" indent="-342900"/>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6038"/>
            <a:ext cx="8686800" cy="639762"/>
          </a:xfrm>
        </p:spPr>
        <p:txBody>
          <a:bodyPr>
            <a:noAutofit/>
          </a:bodyPr>
          <a:lstStyle/>
          <a:p>
            <a:pPr algn="l"/>
            <a:r>
              <a:rPr lang="en-US" sz="3200" dirty="0" smtClean="0"/>
              <a:t>Frequency Detectors for Random Data</a:t>
            </a:r>
            <a:br>
              <a:rPr lang="en-US" sz="3200" dirty="0" smtClean="0"/>
            </a:br>
            <a:endParaRPr lang="en-US" sz="3200" dirty="0"/>
          </a:p>
        </p:txBody>
      </p:sp>
      <p:pic>
        <p:nvPicPr>
          <p:cNvPr id="46082" name="Picture 2"/>
          <p:cNvPicPr>
            <a:picLocks noChangeAspect="1" noChangeArrowheads="1"/>
          </p:cNvPicPr>
          <p:nvPr/>
        </p:nvPicPr>
        <p:blipFill>
          <a:blip r:embed="rId2" cstate="print"/>
          <a:srcRect/>
          <a:stretch>
            <a:fillRect/>
          </a:stretch>
        </p:blipFill>
        <p:spPr bwMode="auto">
          <a:xfrm>
            <a:off x="0" y="762000"/>
            <a:ext cx="2105503" cy="2209800"/>
          </a:xfrm>
          <a:prstGeom prst="rect">
            <a:avLst/>
          </a:prstGeom>
          <a:noFill/>
          <a:ln w="9525">
            <a:noFill/>
            <a:miter lim="800000"/>
            <a:headEnd/>
            <a:tailEnd/>
          </a:ln>
        </p:spPr>
      </p:pic>
      <p:pic>
        <p:nvPicPr>
          <p:cNvPr id="46083" name="Picture 3"/>
          <p:cNvPicPr>
            <a:picLocks noChangeAspect="1" noChangeArrowheads="1"/>
          </p:cNvPicPr>
          <p:nvPr/>
        </p:nvPicPr>
        <p:blipFill>
          <a:blip r:embed="rId3" cstate="print"/>
          <a:srcRect/>
          <a:stretch>
            <a:fillRect/>
          </a:stretch>
        </p:blipFill>
        <p:spPr bwMode="auto">
          <a:xfrm>
            <a:off x="2395537" y="1064085"/>
            <a:ext cx="6748463" cy="1907715"/>
          </a:xfrm>
          <a:prstGeom prst="rect">
            <a:avLst/>
          </a:prstGeom>
          <a:noFill/>
          <a:ln w="9525">
            <a:noFill/>
            <a:miter lim="800000"/>
            <a:headEnd/>
            <a:tailEnd/>
          </a:ln>
        </p:spPr>
      </p:pic>
      <p:sp>
        <p:nvSpPr>
          <p:cNvPr id="6" name="Rectangle 5"/>
          <p:cNvSpPr/>
          <p:nvPr/>
        </p:nvSpPr>
        <p:spPr>
          <a:xfrm>
            <a:off x="152400" y="2895600"/>
            <a:ext cx="8763000" cy="369332"/>
          </a:xfrm>
          <a:prstGeom prst="rect">
            <a:avLst/>
          </a:prstGeom>
        </p:spPr>
        <p:txBody>
          <a:bodyPr wrap="square">
            <a:spAutoFit/>
          </a:bodyPr>
          <a:lstStyle/>
          <a:p>
            <a:r>
              <a:rPr lang="en-US" i="1" dirty="0" smtClean="0"/>
              <a:t>Figure 9.42 Sampling of </a:t>
            </a:r>
            <a:r>
              <a:rPr lang="en-US" i="1" dirty="0" err="1" smtClean="0"/>
              <a:t>quadrature</a:t>
            </a:r>
            <a:r>
              <a:rPr lang="en-US" i="1" dirty="0" smtClean="0"/>
              <a:t> clocks by data to determine frequency difference.</a:t>
            </a:r>
            <a:endParaRPr lang="en-US" i="1" dirty="0"/>
          </a:p>
        </p:txBody>
      </p:sp>
      <p:sp>
        <p:nvSpPr>
          <p:cNvPr id="7" name="Rectangle 6"/>
          <p:cNvSpPr/>
          <p:nvPr/>
        </p:nvSpPr>
        <p:spPr>
          <a:xfrm>
            <a:off x="0" y="3200400"/>
            <a:ext cx="8991600" cy="3693319"/>
          </a:xfrm>
          <a:prstGeom prst="rect">
            <a:avLst/>
          </a:prstGeom>
        </p:spPr>
        <p:txBody>
          <a:bodyPr wrap="square">
            <a:spAutoFit/>
          </a:bodyPr>
          <a:lstStyle/>
          <a:p>
            <a:r>
              <a:rPr lang="en-US" dirty="0" smtClean="0"/>
              <a:t>It is possible to construct a digital version of the </a:t>
            </a:r>
            <a:r>
              <a:rPr lang="en-US" dirty="0" err="1" smtClean="0"/>
              <a:t>quadricorrelator</a:t>
            </a:r>
            <a:r>
              <a:rPr lang="en-US" dirty="0" smtClean="0"/>
              <a:t>.</a:t>
            </a:r>
          </a:p>
          <a:p>
            <a:r>
              <a:rPr lang="en-US" dirty="0" smtClean="0"/>
              <a:t>Recall from previous slides that a DFF that samples the clock by the data can be viewed as an edge detector followed by a multiplier</a:t>
            </a:r>
            <a:r>
              <a:rPr lang="el-GR" dirty="0" smtClean="0"/>
              <a:t> (</a:t>
            </a:r>
            <a:r>
              <a:rPr lang="en-US" dirty="0" smtClean="0"/>
              <a:t>see also small figure on the top right). In fact, a DFF PD operating on both edges of the data produces a beat output if a PD translates a phase shift in the clock to an equal shift in the beat waveform. </a:t>
            </a:r>
          </a:p>
          <a:p>
            <a:r>
              <a:rPr lang="en-US" dirty="0" smtClean="0"/>
              <a:t>We can therefore employ two DFF PDs that sample the </a:t>
            </a:r>
            <a:r>
              <a:rPr lang="en-US" dirty="0" err="1" smtClean="0"/>
              <a:t>quadrature</a:t>
            </a:r>
            <a:r>
              <a:rPr lang="en-US" dirty="0" smtClean="0"/>
              <a:t> phases of the clock by the data edges (Fig. 9.42 above), generating two beat waveforms that bear a 90° phase difference. Note the resemblance between these outputs and those at ports A and B in Fig. 9.40(a). </a:t>
            </a:r>
            <a:endParaRPr lang="el-GR" dirty="0" smtClean="0"/>
          </a:p>
          <a:p>
            <a:endParaRPr lang="el-GR" dirty="0" smtClean="0"/>
          </a:p>
          <a:p>
            <a:r>
              <a:rPr lang="en-US" dirty="0" smtClean="0"/>
              <a:t>We must now make an important observation in the circuit of Fig. 9.42 above. As the difference between the data rate and the clock frequency goes from negative to positive, the phase difference between x</a:t>
            </a:r>
            <a:r>
              <a:rPr lang="el-GR" dirty="0" smtClean="0"/>
              <a:t>Α</a:t>
            </a:r>
            <a:r>
              <a:rPr lang="en-US" dirty="0" smtClean="0"/>
              <a:t> and x</a:t>
            </a:r>
            <a:r>
              <a:rPr lang="el-GR" dirty="0" smtClean="0"/>
              <a:t>Β</a:t>
            </a:r>
            <a:r>
              <a:rPr lang="en-US" dirty="0" smtClean="0"/>
              <a:t> jumps from +90° to -90° as will be explained next. </a:t>
            </a:r>
          </a:p>
          <a:p>
            <a:endParaRPr lang="en-US" dirty="0"/>
          </a:p>
        </p:txBody>
      </p:sp>
      <p:pic>
        <p:nvPicPr>
          <p:cNvPr id="48130" name="Picture 2"/>
          <p:cNvPicPr>
            <a:picLocks noChangeAspect="1" noChangeArrowheads="1"/>
          </p:cNvPicPr>
          <p:nvPr/>
        </p:nvPicPr>
        <p:blipFill>
          <a:blip r:embed="rId4" cstate="print"/>
          <a:srcRect/>
          <a:stretch>
            <a:fillRect/>
          </a:stretch>
        </p:blipFill>
        <p:spPr bwMode="auto">
          <a:xfrm>
            <a:off x="6812507" y="0"/>
            <a:ext cx="2331493"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382000" cy="838200"/>
          </a:xfrm>
        </p:spPr>
        <p:txBody>
          <a:bodyPr>
            <a:normAutofit fontScale="90000"/>
          </a:bodyPr>
          <a:lstStyle/>
          <a:p>
            <a:r>
              <a:rPr lang="en-US" dirty="0" smtClean="0"/>
              <a:t>DFF Phase Detector </a:t>
            </a:r>
            <a:r>
              <a:rPr lang="en-US" sz="3600" dirty="0" smtClean="0"/>
              <a:t>(use as edge detector) `</a:t>
            </a:r>
            <a:endParaRPr lang="en-US" sz="3600" dirty="0"/>
          </a:p>
        </p:txBody>
      </p:sp>
      <p:pic>
        <p:nvPicPr>
          <p:cNvPr id="14338" name="Picture 2"/>
          <p:cNvPicPr>
            <a:picLocks noChangeAspect="1" noChangeArrowheads="1"/>
          </p:cNvPicPr>
          <p:nvPr/>
        </p:nvPicPr>
        <p:blipFill>
          <a:blip r:embed="rId3" cstate="print"/>
          <a:srcRect/>
          <a:stretch>
            <a:fillRect/>
          </a:stretch>
        </p:blipFill>
        <p:spPr bwMode="auto">
          <a:xfrm>
            <a:off x="76200" y="685800"/>
            <a:ext cx="8921750" cy="2915555"/>
          </a:xfrm>
          <a:prstGeom prst="rect">
            <a:avLst/>
          </a:prstGeom>
          <a:noFill/>
          <a:ln w="9525">
            <a:noFill/>
            <a:miter lim="800000"/>
            <a:headEnd/>
            <a:tailEnd/>
          </a:ln>
        </p:spPr>
      </p:pic>
      <p:sp>
        <p:nvSpPr>
          <p:cNvPr id="6" name="Rectangle 5"/>
          <p:cNvSpPr/>
          <p:nvPr/>
        </p:nvSpPr>
        <p:spPr>
          <a:xfrm>
            <a:off x="0" y="3581400"/>
            <a:ext cx="8839200" cy="646331"/>
          </a:xfrm>
          <a:prstGeom prst="rect">
            <a:avLst/>
          </a:prstGeom>
        </p:spPr>
        <p:txBody>
          <a:bodyPr wrap="square">
            <a:spAutoFit/>
          </a:bodyPr>
          <a:lstStyle/>
          <a:p>
            <a:r>
              <a:rPr lang="en-US" i="1" dirty="0" smtClean="0"/>
              <a:t>Figure 9.13 (a) Equivalence of DFF operation to impulse sampling, (b) analog implementation of the concept.</a:t>
            </a:r>
            <a:endParaRPr lang="en-US" i="1" dirty="0"/>
          </a:p>
        </p:txBody>
      </p:sp>
      <p:sp>
        <p:nvSpPr>
          <p:cNvPr id="7" name="Rectangle 6"/>
          <p:cNvSpPr/>
          <p:nvPr/>
        </p:nvSpPr>
        <p:spPr>
          <a:xfrm>
            <a:off x="0" y="4191000"/>
            <a:ext cx="8991600" cy="2308324"/>
          </a:xfrm>
          <a:prstGeom prst="rect">
            <a:avLst/>
          </a:prstGeom>
        </p:spPr>
        <p:txBody>
          <a:bodyPr wrap="square">
            <a:spAutoFit/>
          </a:bodyPr>
          <a:lstStyle/>
          <a:p>
            <a:r>
              <a:rPr lang="en-US" dirty="0" smtClean="0"/>
              <a:t>Another important property of the DFF PD relates to edge detection. Consider the </a:t>
            </a:r>
            <a:r>
              <a:rPr lang="en-US" dirty="0" err="1" smtClean="0"/>
              <a:t>waveforms</a:t>
            </a:r>
            <a:r>
              <a:rPr lang="en-US" dirty="0" smtClean="0"/>
              <a:t> shown in Fig. 9.13(a), where each rising transition of data samples the clock. The operation is equivalent to multiplying the clock waveform by impulses that occur at each positive edge of data, a behavior similar to that of an edge detector using a half-wave </a:t>
            </a:r>
            <a:r>
              <a:rPr lang="en-US" dirty="0" err="1" smtClean="0"/>
              <a:t>rcctifier</a:t>
            </a:r>
            <a:r>
              <a:rPr lang="en-US" dirty="0" smtClean="0"/>
              <a:t> [Fig. 9.5(b)]. Modeled as shown in Fig. 9.13(b), a DFF PD therefore differentiates and  half-wave rectifies the data and multiplies the result by the clock. If the data and the clock  exhibit unequal rates, then the output contains a “beat” equal to the difference between the two. The beat component is in fact necessary for phase locking.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6038"/>
            <a:ext cx="7772400" cy="639762"/>
          </a:xfrm>
        </p:spPr>
        <p:txBody>
          <a:bodyPr>
            <a:noAutofit/>
          </a:bodyPr>
          <a:lstStyle/>
          <a:p>
            <a:r>
              <a:rPr lang="en-US" sz="3200" dirty="0" smtClean="0"/>
              <a:t>Frequency Detectors for Random Data</a:t>
            </a:r>
            <a:br>
              <a:rPr lang="en-US" sz="3200" dirty="0" smtClean="0"/>
            </a:br>
            <a:endParaRPr lang="en-US" sz="3200" dirty="0"/>
          </a:p>
        </p:txBody>
      </p:sp>
      <p:pic>
        <p:nvPicPr>
          <p:cNvPr id="47106" name="Picture 2"/>
          <p:cNvPicPr>
            <a:picLocks noChangeAspect="1" noChangeArrowheads="1"/>
          </p:cNvPicPr>
          <p:nvPr/>
        </p:nvPicPr>
        <p:blipFill>
          <a:blip r:embed="rId2" cstate="print"/>
          <a:srcRect/>
          <a:stretch>
            <a:fillRect/>
          </a:stretch>
        </p:blipFill>
        <p:spPr bwMode="auto">
          <a:xfrm>
            <a:off x="1219200" y="609600"/>
            <a:ext cx="5707580" cy="1752600"/>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1219200" y="2362200"/>
            <a:ext cx="5726832" cy="1676400"/>
          </a:xfrm>
          <a:prstGeom prst="rect">
            <a:avLst/>
          </a:prstGeom>
          <a:noFill/>
          <a:ln w="9525">
            <a:noFill/>
            <a:miter lim="800000"/>
            <a:headEnd/>
            <a:tailEnd/>
          </a:ln>
        </p:spPr>
      </p:pic>
      <p:sp>
        <p:nvSpPr>
          <p:cNvPr id="5" name="Rectangle 4"/>
          <p:cNvSpPr/>
          <p:nvPr/>
        </p:nvSpPr>
        <p:spPr>
          <a:xfrm>
            <a:off x="152400" y="4272677"/>
            <a:ext cx="8839200" cy="2585323"/>
          </a:xfrm>
          <a:prstGeom prst="rect">
            <a:avLst/>
          </a:prstGeom>
        </p:spPr>
        <p:txBody>
          <a:bodyPr wrap="square">
            <a:spAutoFit/>
          </a:bodyPr>
          <a:lstStyle/>
          <a:p>
            <a:pPr algn="just"/>
            <a:r>
              <a:rPr lang="en-US" dirty="0"/>
              <a:t>L</a:t>
            </a:r>
            <a:r>
              <a:rPr lang="en-US" dirty="0" smtClean="0"/>
              <a:t>et us consider the output waveforms for both a fast clock and a slow clock (Fig. 9.43) above. If CK is fast and the rising data transition at t = t1 samples a ONE on CKI and a ZERO on CKQ, then the next rising edge of data appears somewhat later than t = TCK + t1, sampling a point on CKI closer to its next falling edge and a point on CKQ closer to its next rising edge. Thus, after some cycles, at t =t2,  </a:t>
            </a:r>
            <a:r>
              <a:rPr lang="en-US" dirty="0"/>
              <a:t>D</a:t>
            </a:r>
            <a:r>
              <a:rPr lang="en-US" dirty="0" smtClean="0"/>
              <a:t>in begins to sample a high level on  both CKI and CKQ; i.e., </a:t>
            </a:r>
            <a:r>
              <a:rPr lang="en-US" dirty="0" err="1" smtClean="0"/>
              <a:t>xB</a:t>
            </a:r>
            <a:r>
              <a:rPr lang="en-US" dirty="0" smtClean="0"/>
              <a:t>(t) goes high while </a:t>
            </a:r>
            <a:r>
              <a:rPr lang="en-US" dirty="0" err="1" smtClean="0"/>
              <a:t>xa</a:t>
            </a:r>
            <a:r>
              <a:rPr lang="en-US" dirty="0" smtClean="0"/>
              <a:t>(t) is high.</a:t>
            </a:r>
          </a:p>
          <a:p>
            <a:pPr algn="just"/>
            <a:r>
              <a:rPr lang="en-US" dirty="0" smtClean="0"/>
              <a:t>Now suppose the clock is slow. As illustrated in Fig. 9.43(b), the next rising edge of data samples closer to the falling edge of CKQ. Thus, after data edges drift enough, </a:t>
            </a:r>
            <a:r>
              <a:rPr lang="en-US" dirty="0" err="1" smtClean="0"/>
              <a:t>xB</a:t>
            </a:r>
            <a:r>
              <a:rPr lang="en-US" dirty="0" smtClean="0"/>
              <a:t>(t) goes high while </a:t>
            </a:r>
            <a:r>
              <a:rPr lang="en-US" dirty="0" err="1" smtClean="0"/>
              <a:t>xA</a:t>
            </a:r>
            <a:r>
              <a:rPr lang="en-US" dirty="0" smtClean="0"/>
              <a:t>(t) is low.</a:t>
            </a:r>
            <a:endParaRPr lang="en-US" dirty="0"/>
          </a:p>
        </p:txBody>
      </p:sp>
      <p:sp>
        <p:nvSpPr>
          <p:cNvPr id="7" name="Rectangle 6"/>
          <p:cNvSpPr/>
          <p:nvPr/>
        </p:nvSpPr>
        <p:spPr>
          <a:xfrm>
            <a:off x="381000" y="3852446"/>
            <a:ext cx="8915400" cy="338554"/>
          </a:xfrm>
          <a:prstGeom prst="rect">
            <a:avLst/>
          </a:prstGeom>
        </p:spPr>
        <p:txBody>
          <a:bodyPr wrap="square">
            <a:spAutoFit/>
          </a:bodyPr>
          <a:lstStyle/>
          <a:p>
            <a:r>
              <a:rPr lang="en-US" sz="1600" i="1" dirty="0" smtClean="0"/>
              <a:t>Figure 9.43  FD waveforms for fast and slow clocks.</a:t>
            </a:r>
            <a:endParaRPr lang="en-US" sz="1600" i="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6038"/>
            <a:ext cx="7772400" cy="639762"/>
          </a:xfrm>
        </p:spPr>
        <p:txBody>
          <a:bodyPr>
            <a:noAutofit/>
          </a:bodyPr>
          <a:lstStyle/>
          <a:p>
            <a:r>
              <a:rPr lang="en-US" sz="3200" dirty="0" smtClean="0"/>
              <a:t>Frequency Detectors for Random Data</a:t>
            </a:r>
            <a:br>
              <a:rPr lang="en-US" sz="3200" dirty="0" smtClean="0"/>
            </a:br>
            <a:endParaRPr lang="en-US" sz="3200" dirty="0"/>
          </a:p>
        </p:txBody>
      </p:sp>
      <p:sp>
        <p:nvSpPr>
          <p:cNvPr id="3" name="Rectangle 2"/>
          <p:cNvSpPr/>
          <p:nvPr/>
        </p:nvSpPr>
        <p:spPr>
          <a:xfrm>
            <a:off x="152400" y="5006876"/>
            <a:ext cx="8686800" cy="2308324"/>
          </a:xfrm>
          <a:prstGeom prst="rect">
            <a:avLst/>
          </a:prstGeom>
        </p:spPr>
        <p:txBody>
          <a:bodyPr wrap="square">
            <a:spAutoFit/>
          </a:bodyPr>
          <a:lstStyle/>
          <a:p>
            <a:r>
              <a:rPr lang="en-US" dirty="0" smtClean="0"/>
              <a:t>The foregoing observation proves essential to completing the circuit of Fig. 9.42 (i.e. of a full frequency detector). </a:t>
            </a:r>
          </a:p>
          <a:p>
            <a:r>
              <a:rPr lang="en-US" dirty="0" smtClean="0"/>
              <a:t>If the rising edges of </a:t>
            </a:r>
            <a:r>
              <a:rPr lang="en-US" dirty="0" err="1" smtClean="0"/>
              <a:t>xB</a:t>
            </a:r>
            <a:r>
              <a:rPr lang="en-US" dirty="0" smtClean="0"/>
              <a:t>(t) are used to sample the levels on </a:t>
            </a:r>
            <a:r>
              <a:rPr lang="en-US" dirty="0" err="1" smtClean="0"/>
              <a:t>xA</a:t>
            </a:r>
            <a:r>
              <a:rPr lang="en-US" dirty="0" smtClean="0"/>
              <a:t>(t), then for </a:t>
            </a:r>
            <a:r>
              <a:rPr lang="en-US" dirty="0" err="1" smtClean="0"/>
              <a:t>fvco</a:t>
            </a:r>
            <a:r>
              <a:rPr lang="en-US" dirty="0" smtClean="0"/>
              <a:t> &gt; </a:t>
            </a:r>
            <a:r>
              <a:rPr lang="en-US" dirty="0" err="1" smtClean="0"/>
              <a:t>Rb</a:t>
            </a:r>
            <a:r>
              <a:rPr lang="en-US" dirty="0" smtClean="0"/>
              <a:t>, the result is high and for </a:t>
            </a:r>
            <a:r>
              <a:rPr lang="en-US" dirty="0" err="1" smtClean="0"/>
              <a:t>fvco</a:t>
            </a:r>
            <a:r>
              <a:rPr lang="en-US" dirty="0" smtClean="0"/>
              <a:t> &lt;</a:t>
            </a:r>
            <a:r>
              <a:rPr lang="en-US" dirty="0" err="1" smtClean="0"/>
              <a:t>Rb</a:t>
            </a:r>
            <a:r>
              <a:rPr lang="en-US" dirty="0" smtClean="0"/>
              <a:t> it is low (</a:t>
            </a:r>
            <a:r>
              <a:rPr lang="en-US" dirty="0" err="1" smtClean="0"/>
              <a:t>Rb</a:t>
            </a:r>
            <a:r>
              <a:rPr lang="en-US" dirty="0" smtClean="0"/>
              <a:t> is the data , (Din), frequency). As shown in in Fig. 9.44 above, the overall frequency detector exhibits a bang-bang characteristic.</a:t>
            </a:r>
          </a:p>
          <a:p>
            <a:endParaRPr lang="en-US" dirty="0" smtClean="0"/>
          </a:p>
          <a:p>
            <a:endParaRPr lang="en-US" dirty="0" smtClean="0"/>
          </a:p>
          <a:p>
            <a:r>
              <a:rPr lang="en-US" dirty="0" smtClean="0"/>
              <a:t>  </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0" y="990600"/>
            <a:ext cx="4419600" cy="1357106"/>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343400" y="914400"/>
            <a:ext cx="4648200" cy="1360655"/>
          </a:xfrm>
          <a:prstGeom prst="rect">
            <a:avLst/>
          </a:prstGeom>
          <a:noFill/>
          <a:ln w="9525">
            <a:noFill/>
            <a:miter lim="800000"/>
            <a:headEnd/>
            <a:tailEnd/>
          </a:ln>
        </p:spPr>
      </p:pic>
      <p:pic>
        <p:nvPicPr>
          <p:cNvPr id="48130" name="Picture 2"/>
          <p:cNvPicPr>
            <a:picLocks noChangeAspect="1" noChangeArrowheads="1"/>
          </p:cNvPicPr>
          <p:nvPr/>
        </p:nvPicPr>
        <p:blipFill>
          <a:blip r:embed="rId4" cstate="print"/>
          <a:srcRect/>
          <a:stretch>
            <a:fillRect/>
          </a:stretch>
        </p:blipFill>
        <p:spPr bwMode="auto">
          <a:xfrm>
            <a:off x="1371600" y="2362200"/>
            <a:ext cx="5229224" cy="2097565"/>
          </a:xfrm>
          <a:prstGeom prst="rect">
            <a:avLst/>
          </a:prstGeom>
          <a:noFill/>
          <a:ln w="9525">
            <a:noFill/>
            <a:miter lim="800000"/>
            <a:headEnd/>
            <a:tailEnd/>
          </a:ln>
        </p:spPr>
      </p:pic>
      <p:sp>
        <p:nvSpPr>
          <p:cNvPr id="9" name="Rectangle 8"/>
          <p:cNvSpPr/>
          <p:nvPr/>
        </p:nvSpPr>
        <p:spPr>
          <a:xfrm>
            <a:off x="1922757" y="4538246"/>
            <a:ext cx="3639843" cy="338554"/>
          </a:xfrm>
          <a:prstGeom prst="rect">
            <a:avLst/>
          </a:prstGeom>
        </p:spPr>
        <p:txBody>
          <a:bodyPr wrap="none">
            <a:spAutoFit/>
          </a:bodyPr>
          <a:lstStyle/>
          <a:p>
            <a:r>
              <a:rPr lang="en-US" sz="1600" i="1" dirty="0" smtClean="0"/>
              <a:t>Figure 9.44 Complete frequency detector.</a:t>
            </a:r>
            <a:endParaRPr lang="en-US" sz="1600" i="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6038"/>
            <a:ext cx="7772400" cy="639762"/>
          </a:xfrm>
        </p:spPr>
        <p:txBody>
          <a:bodyPr>
            <a:noAutofit/>
          </a:bodyPr>
          <a:lstStyle/>
          <a:p>
            <a:r>
              <a:rPr lang="en-US" sz="3200" dirty="0" smtClean="0"/>
              <a:t>Frequency Detectors for Random Data</a:t>
            </a:r>
            <a:br>
              <a:rPr lang="en-US" sz="3200" dirty="0" smtClean="0"/>
            </a:br>
            <a:endParaRPr lang="en-US" sz="3200" dirty="0"/>
          </a:p>
        </p:txBody>
      </p:sp>
      <p:pic>
        <p:nvPicPr>
          <p:cNvPr id="49154" name="Picture 2"/>
          <p:cNvPicPr>
            <a:picLocks noChangeAspect="1" noChangeArrowheads="1"/>
          </p:cNvPicPr>
          <p:nvPr/>
        </p:nvPicPr>
        <p:blipFill>
          <a:blip r:embed="rId2" cstate="print"/>
          <a:srcRect/>
          <a:stretch>
            <a:fillRect/>
          </a:stretch>
        </p:blipFill>
        <p:spPr bwMode="auto">
          <a:xfrm>
            <a:off x="0" y="1066800"/>
            <a:ext cx="6863723" cy="1981200"/>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6848475" y="1447800"/>
            <a:ext cx="2295525" cy="1524000"/>
          </a:xfrm>
          <a:prstGeom prst="rect">
            <a:avLst/>
          </a:prstGeom>
          <a:noFill/>
          <a:ln w="9525">
            <a:noFill/>
            <a:miter lim="800000"/>
            <a:headEnd/>
            <a:tailEnd/>
          </a:ln>
        </p:spPr>
      </p:pic>
      <p:sp>
        <p:nvSpPr>
          <p:cNvPr id="10" name="Rectangle 9"/>
          <p:cNvSpPr/>
          <p:nvPr/>
        </p:nvSpPr>
        <p:spPr>
          <a:xfrm>
            <a:off x="0" y="3200400"/>
            <a:ext cx="9144000" cy="584775"/>
          </a:xfrm>
          <a:prstGeom prst="rect">
            <a:avLst/>
          </a:prstGeom>
        </p:spPr>
        <p:txBody>
          <a:bodyPr wrap="square">
            <a:spAutoFit/>
          </a:bodyPr>
          <a:lstStyle/>
          <a:p>
            <a:r>
              <a:rPr lang="en-US" sz="1600" dirty="0" smtClean="0"/>
              <a:t>Figure 9.45 (a) Failure of FD of Fig. 9.44 in the presence of a large frequency error, (b) actual FD characteristic.</a:t>
            </a:r>
            <a:endParaRPr lang="en-US" sz="1600" dirty="0"/>
          </a:p>
        </p:txBody>
      </p:sp>
      <p:sp>
        <p:nvSpPr>
          <p:cNvPr id="11" name="Rectangle 10"/>
          <p:cNvSpPr/>
          <p:nvPr/>
        </p:nvSpPr>
        <p:spPr>
          <a:xfrm>
            <a:off x="0" y="3441681"/>
            <a:ext cx="9144000" cy="3970318"/>
          </a:xfrm>
          <a:prstGeom prst="rect">
            <a:avLst/>
          </a:prstGeom>
        </p:spPr>
        <p:txBody>
          <a:bodyPr wrap="square">
            <a:spAutoFit/>
          </a:bodyPr>
          <a:lstStyle/>
          <a:p>
            <a:pPr algn="just"/>
            <a:endParaRPr lang="en-US" dirty="0" smtClean="0"/>
          </a:p>
          <a:p>
            <a:pPr algn="just"/>
            <a:endParaRPr lang="en-US" smtClean="0"/>
          </a:p>
          <a:p>
            <a:pPr algn="just"/>
            <a:r>
              <a:rPr lang="en-US" smtClean="0"/>
              <a:t>The </a:t>
            </a:r>
            <a:r>
              <a:rPr lang="en-US" dirty="0" smtClean="0"/>
              <a:t>use of a frequency detector does not increase the capture range indefinitely. </a:t>
            </a:r>
          </a:p>
          <a:p>
            <a:pPr algn="just"/>
            <a:endParaRPr lang="en-US" dirty="0" smtClean="0"/>
          </a:p>
          <a:p>
            <a:pPr algn="just"/>
            <a:r>
              <a:rPr lang="en-US" dirty="0" smtClean="0"/>
              <a:t>In fact, a brief examination of the FD of Fig. 9.44 (in previous slide) reveals its capture limitations. </a:t>
            </a:r>
          </a:p>
          <a:p>
            <a:pPr algn="just"/>
            <a:r>
              <a:rPr lang="en-US" dirty="0" smtClean="0"/>
              <a:t>Suppose </a:t>
            </a:r>
            <a:r>
              <a:rPr lang="en-US" dirty="0" err="1" smtClean="0"/>
              <a:t>fcK-Rb</a:t>
            </a:r>
            <a:r>
              <a:rPr lang="en-US" dirty="0" smtClean="0"/>
              <a:t> is so large that the positive data edges in Fig. 9.43(a) -2 slides before-, drift considerably from one bit to the next. Then, the outputs of FF1 and FF2 appear as shown in Fig. 9.45(a), indicating that FF3  is </a:t>
            </a:r>
            <a:r>
              <a:rPr lang="en-US" dirty="0" err="1" smtClean="0"/>
              <a:t>metastable</a:t>
            </a:r>
            <a:r>
              <a:rPr lang="en-US" dirty="0" smtClean="0"/>
              <a:t> for most of the samples. </a:t>
            </a:r>
          </a:p>
          <a:p>
            <a:pPr algn="just"/>
            <a:r>
              <a:rPr lang="en-US" dirty="0" smtClean="0"/>
              <a:t>In essence, the bang-bang characteristic of Fig. 9.44 is modified as depicted in Fig. 9.45(b) to reflect the lack of a reliable average as the  frequency error increases. In practice, the capture range of an FLL incorporating the FD of previous slide (Fig. 9.44) falls below approximately 15%.</a:t>
            </a:r>
          </a:p>
          <a:p>
            <a:endParaRPr lang="en-US" dirty="0" smtClean="0"/>
          </a:p>
          <a:p>
            <a:endParaRPr lang="en-US" dirty="0"/>
          </a:p>
        </p:txBody>
      </p:sp>
      <p:pic>
        <p:nvPicPr>
          <p:cNvPr id="30722" name="Picture 2"/>
          <p:cNvPicPr>
            <a:picLocks noChangeAspect="1" noChangeArrowheads="1"/>
          </p:cNvPicPr>
          <p:nvPr/>
        </p:nvPicPr>
        <p:blipFill>
          <a:blip r:embed="rId4" cstate="print"/>
          <a:srcRect/>
          <a:stretch>
            <a:fillRect/>
          </a:stretch>
        </p:blipFill>
        <p:spPr bwMode="auto">
          <a:xfrm>
            <a:off x="7315200" y="228600"/>
            <a:ext cx="1752600" cy="12083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7200" cy="762000"/>
          </a:xfrm>
        </p:spPr>
        <p:txBody>
          <a:bodyPr>
            <a:noAutofit/>
          </a:bodyPr>
          <a:lstStyle/>
          <a:p>
            <a:r>
              <a:rPr lang="en-US" sz="3200" dirty="0" smtClean="0"/>
              <a:t>CDR Overall Architectures</a:t>
            </a:r>
            <a:br>
              <a:rPr lang="en-US" sz="3200" dirty="0" smtClean="0"/>
            </a:br>
            <a:endParaRPr lang="en-US" sz="3200" dirty="0"/>
          </a:p>
        </p:txBody>
      </p:sp>
      <p:sp>
        <p:nvSpPr>
          <p:cNvPr id="4" name="Rectangle 3"/>
          <p:cNvSpPr/>
          <p:nvPr/>
        </p:nvSpPr>
        <p:spPr>
          <a:xfrm>
            <a:off x="152400" y="1371600"/>
            <a:ext cx="7924800" cy="3970318"/>
          </a:xfrm>
          <a:prstGeom prst="rect">
            <a:avLst/>
          </a:prstGeom>
        </p:spPr>
        <p:txBody>
          <a:bodyPr wrap="square">
            <a:spAutoFit/>
          </a:bodyPr>
          <a:lstStyle/>
          <a:p>
            <a:pPr algn="just"/>
            <a:r>
              <a:rPr lang="en-US" dirty="0" smtClean="0"/>
              <a:t>With our study of phase and frequency detectors so far, we can now develop complete CDR architectures. Each architecture must include</a:t>
            </a:r>
          </a:p>
          <a:p>
            <a:pPr algn="just"/>
            <a:r>
              <a:rPr lang="en-US" dirty="0" smtClean="0"/>
              <a:t> (a) frequency and  phase acquisition to ensure lock despite process and temperature variations of the VCO frequency, and</a:t>
            </a:r>
          </a:p>
          <a:p>
            <a:pPr algn="just"/>
            <a:r>
              <a:rPr lang="en-US" dirty="0" smtClean="0"/>
              <a:t>(b) data retiming inside the PD to avoid systematic skews.</a:t>
            </a:r>
          </a:p>
          <a:p>
            <a:pPr algn="just"/>
            <a:r>
              <a:rPr lang="en-US" dirty="0" smtClean="0"/>
              <a:t>A critical difficulty in modem CDR circuits stems from the use of low supply voltages.</a:t>
            </a:r>
          </a:p>
          <a:p>
            <a:pPr algn="just"/>
            <a:r>
              <a:rPr lang="en-US" dirty="0" smtClean="0"/>
              <a:t>As mentioned before, the gain of VCOs must increase as the supply is scaled down  </a:t>
            </a:r>
          </a:p>
          <a:p>
            <a:pPr algn="just"/>
            <a:r>
              <a:rPr lang="en-US" dirty="0" smtClean="0"/>
              <a:t>because the tuning range must remain a constant percentage of the center frequency. As a result, for a given ripple on its control line, the VCO suffers from greater jitter.</a:t>
            </a:r>
          </a:p>
          <a:p>
            <a:pPr algn="just"/>
            <a:r>
              <a:rPr lang="en-US" dirty="0" smtClean="0"/>
              <a:t> A method of alleviating this issue is to decompose the VCO control into “fine” and “coarse” inputs, </a:t>
            </a:r>
            <a:r>
              <a:rPr lang="en-US" dirty="0" err="1" smtClean="0"/>
              <a:t>allowing</a:t>
            </a:r>
            <a:r>
              <a:rPr lang="en-US" dirty="0" smtClean="0"/>
              <a:t> the latter to remain quiet after the system is phase-locked. This concept is described in the context of some CDR architectures.</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62000"/>
          </a:xfrm>
        </p:spPr>
        <p:txBody>
          <a:bodyPr>
            <a:noAutofit/>
          </a:bodyPr>
          <a:lstStyle/>
          <a:p>
            <a:r>
              <a:rPr lang="en-US" sz="2400" dirty="0" smtClean="0"/>
              <a:t>CDR Architectures-Full-Rate </a:t>
            </a:r>
            <a:r>
              <a:rPr lang="en-US" sz="2400" dirty="0" err="1" smtClean="0"/>
              <a:t>Referenceless</a:t>
            </a:r>
            <a:r>
              <a:rPr lang="en-US" sz="2400" dirty="0" smtClean="0"/>
              <a:t> Architecture</a:t>
            </a:r>
            <a:r>
              <a:rPr lang="en-US" sz="3200" dirty="0" smtClean="0"/>
              <a:t/>
            </a:r>
            <a:br>
              <a:rPr lang="en-US" sz="3200" dirty="0" smtClean="0"/>
            </a:br>
            <a:r>
              <a:rPr lang="en-US" sz="2800" dirty="0" smtClean="0"/>
              <a:t/>
            </a:r>
            <a:br>
              <a:rPr lang="en-US" sz="2800" dirty="0" smtClean="0"/>
            </a:br>
            <a:endParaRPr lang="en-US" sz="2800" dirty="0"/>
          </a:p>
        </p:txBody>
      </p:sp>
      <p:pic>
        <p:nvPicPr>
          <p:cNvPr id="50178" name="Picture 2"/>
          <p:cNvPicPr>
            <a:picLocks noChangeAspect="1" noChangeArrowheads="1"/>
          </p:cNvPicPr>
          <p:nvPr/>
        </p:nvPicPr>
        <p:blipFill>
          <a:blip r:embed="rId2" cstate="print"/>
          <a:srcRect/>
          <a:stretch>
            <a:fillRect/>
          </a:stretch>
        </p:blipFill>
        <p:spPr bwMode="auto">
          <a:xfrm>
            <a:off x="228600" y="228600"/>
            <a:ext cx="4602624" cy="2667000"/>
          </a:xfrm>
          <a:prstGeom prst="rect">
            <a:avLst/>
          </a:prstGeom>
          <a:noFill/>
          <a:ln w="9525">
            <a:noFill/>
            <a:miter lim="800000"/>
            <a:headEnd/>
            <a:tailEnd/>
          </a:ln>
        </p:spPr>
      </p:pic>
      <p:sp>
        <p:nvSpPr>
          <p:cNvPr id="5" name="Rectangle 4"/>
          <p:cNvSpPr/>
          <p:nvPr/>
        </p:nvSpPr>
        <p:spPr>
          <a:xfrm>
            <a:off x="76200" y="2785646"/>
            <a:ext cx="9067800" cy="338554"/>
          </a:xfrm>
          <a:prstGeom prst="rect">
            <a:avLst/>
          </a:prstGeom>
        </p:spPr>
        <p:txBody>
          <a:bodyPr wrap="square">
            <a:spAutoFit/>
          </a:bodyPr>
          <a:lstStyle/>
          <a:p>
            <a:r>
              <a:rPr lang="en-US" sz="1600" i="1" dirty="0" smtClean="0"/>
              <a:t>Figure 9.46   (a) CDR architecture incorporating FD and PD.  		(b)  FD architecture	</a:t>
            </a:r>
            <a:endParaRPr lang="en-US" sz="1600" i="1" dirty="0"/>
          </a:p>
        </p:txBody>
      </p:sp>
      <p:sp>
        <p:nvSpPr>
          <p:cNvPr id="6" name="Rectangle 5"/>
          <p:cNvSpPr/>
          <p:nvPr/>
        </p:nvSpPr>
        <p:spPr>
          <a:xfrm>
            <a:off x="0" y="3124200"/>
            <a:ext cx="8991600" cy="4308872"/>
          </a:xfrm>
          <a:prstGeom prst="rect">
            <a:avLst/>
          </a:prstGeom>
        </p:spPr>
        <p:txBody>
          <a:bodyPr wrap="square">
            <a:spAutoFit/>
          </a:bodyPr>
          <a:lstStyle/>
          <a:p>
            <a:r>
              <a:rPr lang="en-US" sz="1600" dirty="0" smtClean="0"/>
              <a:t>Frequency detectors capable of handling random data obviate the need for external reference frequencies. Figure 9.46 above, depicts a </a:t>
            </a:r>
            <a:r>
              <a:rPr lang="en-US" sz="1600" dirty="0" err="1" smtClean="0"/>
              <a:t>referenceless</a:t>
            </a:r>
            <a:r>
              <a:rPr lang="en-US" sz="1600" dirty="0" smtClean="0"/>
              <a:t> architecture, where Loop I employs the FD  presented in previous slides -Fig. 9.44 -(shown also in Figure on the right above) and Loop II incorporates one of the phase  detectors studied in previous Sections/slides. Upon start-up or loss of phase lock, the FD produces a dc level that drives the VCO frequency toward the input data rate. When the frequency error falls within the capture range of Loop I, the PD takes over and phase-locks the clock to the data. </a:t>
            </a:r>
          </a:p>
          <a:p>
            <a:r>
              <a:rPr lang="en-US" sz="1600" dirty="0" smtClean="0"/>
              <a:t>The above architecture entails three issues. </a:t>
            </a:r>
          </a:p>
          <a:p>
            <a:r>
              <a:rPr lang="en-US" sz="1600" dirty="0" smtClean="0"/>
              <a:t>First, as the CDR circuit transfers the control of the VCO from the FD to the PD, the two loops may interact so heavily that the overall system fails to phase-lock. In this case, the two loops continue to “fight” indefinitely.</a:t>
            </a:r>
          </a:p>
          <a:p>
            <a:r>
              <a:rPr lang="en-US" sz="1600" dirty="0" smtClean="0"/>
              <a:t>Second, with the actual random data produced in a network, short-term spectral lines close but unequal to the nominal data rate may appear occasionally, possibly confusing the frequency detector. </a:t>
            </a:r>
          </a:p>
          <a:p>
            <a:r>
              <a:rPr lang="en-US" sz="1600" dirty="0" smtClean="0"/>
              <a:t>Third, if, in phase-lock, the edges of CKI . or CKQ happen to be aligned with those of Din , the FD may still produce extraneous pulses. For these reasons, the bandwidth of the frequency-locked loop is typically chosen to be much smaller than that of the PLL. These issues must be studied carefully for each design.</a:t>
            </a:r>
          </a:p>
          <a:p>
            <a:endParaRPr lang="en-US" sz="1600" dirty="0" smtClean="0"/>
          </a:p>
          <a:p>
            <a:endParaRPr lang="en-US" dirty="0"/>
          </a:p>
        </p:txBody>
      </p:sp>
      <p:pic>
        <p:nvPicPr>
          <p:cNvPr id="41985" name="Picture 1"/>
          <p:cNvPicPr>
            <a:picLocks noChangeAspect="1" noChangeArrowheads="1"/>
          </p:cNvPicPr>
          <p:nvPr/>
        </p:nvPicPr>
        <p:blipFill>
          <a:blip r:embed="rId3" cstate="print"/>
          <a:srcRect/>
          <a:stretch>
            <a:fillRect/>
          </a:stretch>
        </p:blipFill>
        <p:spPr bwMode="auto">
          <a:xfrm>
            <a:off x="5181600" y="533400"/>
            <a:ext cx="3514725"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600" cy="762000"/>
          </a:xfrm>
        </p:spPr>
        <p:txBody>
          <a:bodyPr>
            <a:noAutofit/>
          </a:bodyPr>
          <a:lstStyle/>
          <a:p>
            <a:r>
              <a:rPr lang="en-US" sz="2800" dirty="0" smtClean="0"/>
              <a:t>CDR Architectures-Full-Rate </a:t>
            </a:r>
            <a:r>
              <a:rPr lang="en-US" sz="2800" dirty="0" err="1" smtClean="0"/>
              <a:t>Referenceless</a:t>
            </a:r>
            <a:r>
              <a:rPr lang="en-US" sz="2800" dirty="0" smtClean="0"/>
              <a:t> Architecture</a:t>
            </a:r>
            <a:r>
              <a:rPr lang="en-US" sz="3600" dirty="0" smtClean="0"/>
              <a:t/>
            </a:r>
            <a:br>
              <a:rPr lang="en-US" sz="3600" dirty="0" smtClean="0"/>
            </a:br>
            <a:r>
              <a:rPr lang="en-US" sz="3200" dirty="0" smtClean="0"/>
              <a:t/>
            </a:r>
            <a:br>
              <a:rPr lang="en-US" sz="3200" dirty="0" smtClean="0"/>
            </a:br>
            <a:endParaRPr lang="en-US" sz="3200" dirty="0"/>
          </a:p>
        </p:txBody>
      </p:sp>
      <p:pic>
        <p:nvPicPr>
          <p:cNvPr id="51202" name="Picture 2"/>
          <p:cNvPicPr>
            <a:picLocks noChangeAspect="1" noChangeArrowheads="1"/>
          </p:cNvPicPr>
          <p:nvPr/>
        </p:nvPicPr>
        <p:blipFill>
          <a:blip r:embed="rId2" cstate="print"/>
          <a:srcRect/>
          <a:stretch>
            <a:fillRect/>
          </a:stretch>
        </p:blipFill>
        <p:spPr bwMode="auto">
          <a:xfrm>
            <a:off x="1219200" y="533400"/>
            <a:ext cx="6143625" cy="3713786"/>
          </a:xfrm>
          <a:prstGeom prst="rect">
            <a:avLst/>
          </a:prstGeom>
          <a:noFill/>
          <a:ln w="9525">
            <a:noFill/>
            <a:miter lim="800000"/>
            <a:headEnd/>
            <a:tailEnd/>
          </a:ln>
        </p:spPr>
      </p:pic>
      <p:sp>
        <p:nvSpPr>
          <p:cNvPr id="6" name="Rectangle 5"/>
          <p:cNvSpPr/>
          <p:nvPr/>
        </p:nvSpPr>
        <p:spPr>
          <a:xfrm>
            <a:off x="76200" y="4572000"/>
            <a:ext cx="8382000" cy="1477328"/>
          </a:xfrm>
          <a:prstGeom prst="rect">
            <a:avLst/>
          </a:prstGeom>
        </p:spPr>
        <p:txBody>
          <a:bodyPr wrap="square">
            <a:spAutoFit/>
          </a:bodyPr>
          <a:lstStyle/>
          <a:p>
            <a:pPr algn="just"/>
            <a:r>
              <a:rPr lang="en-US" dirty="0" smtClean="0"/>
              <a:t>Note that the architecture  shown in previous slide (Fig. 9.46) employs only one control line for the oscillator and must therefore ensure a very small ripple.</a:t>
            </a:r>
          </a:p>
          <a:p>
            <a:pPr algn="just"/>
            <a:r>
              <a:rPr lang="en-US" dirty="0" smtClean="0"/>
              <a:t> It is possible to modify the system as shown in Fig.9.47, where </a:t>
            </a:r>
            <a:r>
              <a:rPr lang="en-US" smtClean="0"/>
              <a:t>Loop I </a:t>
            </a:r>
            <a:r>
              <a:rPr lang="en-US" dirty="0" smtClean="0"/>
              <a:t>drives only the coarse control. This modification also permits independent choice of the PLL and FLL bandwidth</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533400"/>
          </a:xfrm>
        </p:spPr>
        <p:txBody>
          <a:bodyPr>
            <a:noAutofit/>
          </a:bodyPr>
          <a:lstStyle/>
          <a:p>
            <a:r>
              <a:rPr lang="en-US" sz="3200" dirty="0" smtClean="0"/>
              <a:t>CDR Overall Architectures-Use of Dual VCOs </a:t>
            </a:r>
            <a:br>
              <a:rPr lang="en-US" sz="3200" dirty="0" smtClean="0"/>
            </a:br>
            <a:endParaRPr lang="en-US" sz="3200" dirty="0"/>
          </a:p>
        </p:txBody>
      </p:sp>
      <p:pic>
        <p:nvPicPr>
          <p:cNvPr id="52226" name="Picture 2"/>
          <p:cNvPicPr>
            <a:picLocks noChangeAspect="1" noChangeArrowheads="1"/>
          </p:cNvPicPr>
          <p:nvPr/>
        </p:nvPicPr>
        <p:blipFill>
          <a:blip r:embed="rId2" cstate="print"/>
          <a:srcRect/>
          <a:stretch>
            <a:fillRect/>
          </a:stretch>
        </p:blipFill>
        <p:spPr bwMode="auto">
          <a:xfrm>
            <a:off x="1600200" y="228600"/>
            <a:ext cx="4181475" cy="3107581"/>
          </a:xfrm>
          <a:prstGeom prst="rect">
            <a:avLst/>
          </a:prstGeom>
          <a:noFill/>
          <a:ln w="9525">
            <a:noFill/>
            <a:miter lim="800000"/>
            <a:headEnd/>
            <a:tailEnd/>
          </a:ln>
        </p:spPr>
      </p:pic>
      <p:sp>
        <p:nvSpPr>
          <p:cNvPr id="4" name="Rectangle 3"/>
          <p:cNvSpPr/>
          <p:nvPr/>
        </p:nvSpPr>
        <p:spPr>
          <a:xfrm>
            <a:off x="1295400" y="3200400"/>
            <a:ext cx="6400800" cy="338554"/>
          </a:xfrm>
          <a:prstGeom prst="rect">
            <a:avLst/>
          </a:prstGeom>
        </p:spPr>
        <p:txBody>
          <a:bodyPr wrap="square">
            <a:spAutoFit/>
          </a:bodyPr>
          <a:lstStyle/>
          <a:p>
            <a:r>
              <a:rPr lang="en-US" sz="1600" i="1" dirty="0" smtClean="0"/>
              <a:t>Figure 9.48 CDR architecture using two VCOs.</a:t>
            </a:r>
            <a:endParaRPr lang="en-US" sz="1600" i="1" dirty="0"/>
          </a:p>
        </p:txBody>
      </p:sp>
      <p:sp>
        <p:nvSpPr>
          <p:cNvPr id="5" name="Rectangle 4"/>
          <p:cNvSpPr/>
          <p:nvPr/>
        </p:nvSpPr>
        <p:spPr>
          <a:xfrm>
            <a:off x="0" y="3505200"/>
            <a:ext cx="9144000" cy="3693319"/>
          </a:xfrm>
          <a:prstGeom prst="rect">
            <a:avLst/>
          </a:prstGeom>
        </p:spPr>
        <p:txBody>
          <a:bodyPr wrap="square">
            <a:spAutoFit/>
          </a:bodyPr>
          <a:lstStyle/>
          <a:p>
            <a:r>
              <a:rPr lang="en-US" dirty="0" smtClean="0"/>
              <a:t>An architecture with dual VCOs is examined here with an external reference as well. Recall that it is desirable to decompose the VCO control into fine and coarse inputs. A CDR architecture using such a scheme is shown in Fig. 9.48 above. Here, Loop I phase locks VCO1 to the input data through the fine control. Since the gain of VCO1 with respect to the fine input is relatively low, ripple on this line translates to a small jitter at the output.</a:t>
            </a:r>
          </a:p>
          <a:p>
            <a:r>
              <a:rPr lang="en-US" dirty="0" smtClean="0"/>
              <a:t>Of course, the fine control may not provide enough tuning range to encompass process and </a:t>
            </a:r>
          </a:p>
          <a:p>
            <a:r>
              <a:rPr lang="en-US" dirty="0" smtClean="0"/>
              <a:t>temperature variations. Loop II is therefore added to lock VCO2, a replica of VCO1, to N x </a:t>
            </a:r>
            <a:r>
              <a:rPr lang="en-US" i="1" dirty="0" err="1" smtClean="0"/>
              <a:t>f</a:t>
            </a:r>
            <a:r>
              <a:rPr lang="en-US" dirty="0" err="1" smtClean="0"/>
              <a:t>REF</a:t>
            </a:r>
            <a:r>
              <a:rPr lang="en-US" dirty="0" smtClean="0"/>
              <a:t>, with the resulting control voltage applied to the coarse input of VCO1 as well.</a:t>
            </a:r>
          </a:p>
          <a:p>
            <a:r>
              <a:rPr lang="en-US" dirty="0" smtClean="0"/>
              <a:t>If </a:t>
            </a:r>
            <a:r>
              <a:rPr lang="en-US" dirty="0" err="1" smtClean="0"/>
              <a:t>Nx</a:t>
            </a:r>
            <a:r>
              <a:rPr lang="en-US" i="1" dirty="0" err="1" smtClean="0"/>
              <a:t>f</a:t>
            </a:r>
            <a:r>
              <a:rPr lang="en-US" dirty="0" err="1" smtClean="0"/>
              <a:t>REF</a:t>
            </a:r>
            <a:r>
              <a:rPr lang="en-US" dirty="0" smtClean="0"/>
              <a:t> is exactly equal to the input data rate, the two VCOs match perfectly, and the total gain of VCO1 is equal to the gain of VCO2, then the fine control of VCO1 stabilizes at a voltage equal to that on the coarse control. The low-pass filter consisting of R1 and C1 suppresses the ripple generated in Loop II, presenting a low-noise control to VCO2.</a:t>
            </a:r>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762000"/>
          </a:xfrm>
        </p:spPr>
        <p:txBody>
          <a:bodyPr>
            <a:noAutofit/>
          </a:bodyPr>
          <a:lstStyle/>
          <a:p>
            <a:pPr algn="l"/>
            <a:r>
              <a:rPr lang="en-US" sz="2400" dirty="0" smtClean="0"/>
              <a:t>CDR Overall Architectures-Use of Dual VCOs </a:t>
            </a:r>
            <a:br>
              <a:rPr lang="en-US" sz="2400" dirty="0" smtClean="0"/>
            </a:br>
            <a:endParaRPr lang="en-US" sz="2400" dirty="0"/>
          </a:p>
        </p:txBody>
      </p:sp>
      <p:pic>
        <p:nvPicPr>
          <p:cNvPr id="52226" name="Picture 2"/>
          <p:cNvPicPr>
            <a:picLocks noChangeAspect="1" noChangeArrowheads="1"/>
          </p:cNvPicPr>
          <p:nvPr/>
        </p:nvPicPr>
        <p:blipFill>
          <a:blip r:embed="rId2" cstate="print"/>
          <a:srcRect/>
          <a:stretch>
            <a:fillRect/>
          </a:stretch>
        </p:blipFill>
        <p:spPr bwMode="auto">
          <a:xfrm>
            <a:off x="3640834" y="381000"/>
            <a:ext cx="3445766" cy="2560817"/>
          </a:xfrm>
          <a:prstGeom prst="rect">
            <a:avLst/>
          </a:prstGeom>
          <a:noFill/>
          <a:ln w="9525">
            <a:noFill/>
            <a:miter lim="800000"/>
            <a:headEnd/>
            <a:tailEnd/>
          </a:ln>
        </p:spPr>
      </p:pic>
      <p:sp>
        <p:nvSpPr>
          <p:cNvPr id="4" name="Rectangle 3"/>
          <p:cNvSpPr/>
          <p:nvPr/>
        </p:nvSpPr>
        <p:spPr>
          <a:xfrm>
            <a:off x="1371600" y="2709446"/>
            <a:ext cx="6400800" cy="338554"/>
          </a:xfrm>
          <a:prstGeom prst="rect">
            <a:avLst/>
          </a:prstGeom>
        </p:spPr>
        <p:txBody>
          <a:bodyPr wrap="square">
            <a:spAutoFit/>
          </a:bodyPr>
          <a:lstStyle/>
          <a:p>
            <a:r>
              <a:rPr lang="en-US" sz="1600" i="1" dirty="0" smtClean="0"/>
              <a:t>Figure 9.48 CDR architecture using two VCOs.</a:t>
            </a:r>
            <a:endParaRPr lang="en-US" sz="1600" i="1" dirty="0"/>
          </a:p>
        </p:txBody>
      </p:sp>
      <p:sp>
        <p:nvSpPr>
          <p:cNvPr id="5" name="Rectangle 4"/>
          <p:cNvSpPr/>
          <p:nvPr/>
        </p:nvSpPr>
        <p:spPr>
          <a:xfrm>
            <a:off x="0" y="2742486"/>
            <a:ext cx="9144000" cy="4801314"/>
          </a:xfrm>
          <a:prstGeom prst="rect">
            <a:avLst/>
          </a:prstGeom>
        </p:spPr>
        <p:txBody>
          <a:bodyPr wrap="square">
            <a:spAutoFit/>
          </a:bodyPr>
          <a:lstStyle/>
          <a:p>
            <a:endParaRPr lang="en-US" sz="1600" dirty="0" smtClean="0"/>
          </a:p>
          <a:p>
            <a:r>
              <a:rPr lang="en-US" sz="1600" dirty="0" smtClean="0"/>
              <a:t>The architecture of Fig. 9.48 above, while reducing the effect of ripple faces two issues. </a:t>
            </a:r>
          </a:p>
          <a:p>
            <a:r>
              <a:rPr lang="en-US" sz="1600" dirty="0" smtClean="0"/>
              <a:t>First, inevitable random mismatches between the two VCOs lead to a substantial center frequency mismatch even though the oscillators share the same coarse input. </a:t>
            </a:r>
          </a:p>
          <a:p>
            <a:r>
              <a:rPr lang="en-US" sz="1600" dirty="0" smtClean="0"/>
              <a:t>For this reason, Loop I must still achieve a  sufficiently wide capture range to guarantee lock despite the initial frequency error. With a typical frequency mismatch of a few percent, random-data PDs may not provide adequate capture range.</a:t>
            </a:r>
          </a:p>
          <a:p>
            <a:r>
              <a:rPr lang="en-US" sz="1600" dirty="0" smtClean="0"/>
              <a:t>Second, even if the oscillators match perfectly, the incoming data rate is not exactly equal to </a:t>
            </a:r>
            <a:r>
              <a:rPr lang="en-US" sz="1600" dirty="0" err="1" smtClean="0"/>
              <a:t>NxfREF</a:t>
            </a:r>
            <a:r>
              <a:rPr lang="en-US" sz="1600" dirty="0" smtClean="0"/>
              <a:t> because the reference frequency in the far-end transmitter is derived from a crystal oscillator that may suffer from an error of 5 to 10 </a:t>
            </a:r>
            <a:r>
              <a:rPr lang="en-US" sz="1600" dirty="0" err="1" smtClean="0"/>
              <a:t>ppm</a:t>
            </a:r>
            <a:r>
              <a:rPr lang="en-US" sz="1600" dirty="0" smtClean="0"/>
              <a:t> with respect to the </a:t>
            </a:r>
            <a:r>
              <a:rPr lang="en-US" sz="1600" i="1" dirty="0" err="1" smtClean="0"/>
              <a:t>f</a:t>
            </a:r>
            <a:r>
              <a:rPr lang="en-US" sz="1600" dirty="0" err="1" smtClean="0"/>
              <a:t>REF</a:t>
            </a:r>
            <a:r>
              <a:rPr lang="en-US" sz="1600" dirty="0" smtClean="0"/>
              <a:t> generator in the receiver. </a:t>
            </a:r>
          </a:p>
          <a:p>
            <a:r>
              <a:rPr lang="en-US" sz="1600" dirty="0" smtClean="0"/>
              <a:t>Consequently, VCO1 and VCO2 operate at slightly different frequencies, possibly pulling each other through the substrate or supply lines. The use of differential swings for both VCOs alleviates this issue, but random asymmetries in each  circuit still give rise to a finite amount of crosstalk. It is interesting to note that the large bandwidth of Loop II partially corrects for the pulling experienced by VCO1. Loop I, on the other hand, has a bandwidth commensurate with optical standards and cannot counteract pulling effects on VCO1. Another general concern in this architecture lies in the fact that  If LC tanks are employed for both VCOs, the large area occupied by on-chip  inductors creates difficulties in signal and power lines routing .</a:t>
            </a:r>
          </a:p>
          <a:p>
            <a:endParaRPr lang="en-US" sz="160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Fundamentals of Clock Recovery in Serial Communication</a:t>
            </a:r>
            <a:br>
              <a:rPr lang="en-US" b="1" dirty="0" smtClean="0"/>
            </a:b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The Need for Clock Recovery</a:t>
            </a:r>
          </a:p>
          <a:p>
            <a:pPr>
              <a:buNone/>
            </a:pPr>
            <a:r>
              <a:rPr lang="en-US" dirty="0" smtClean="0"/>
              <a:t>	Serial links transmit data without an accompanying clock signal. This eliminates an extra wire or optical channel but creates the need for timing reconstruction at the receiver. Clock recovery must satisfy:</a:t>
            </a:r>
          </a:p>
          <a:p>
            <a:pPr>
              <a:buNone/>
            </a:pPr>
            <a:r>
              <a:rPr lang="en-US" b="1" dirty="0" smtClean="0"/>
              <a:t>Frequency Recovery:</a:t>
            </a:r>
            <a:r>
              <a:rPr lang="en-US" dirty="0" smtClean="0"/>
              <a:t/>
            </a:r>
            <a:br>
              <a:rPr lang="en-US" dirty="0" smtClean="0"/>
            </a:br>
            <a:r>
              <a:rPr lang="en-US" dirty="0" smtClean="0"/>
              <a:t>The receiver clock frequency must match the transmitter’s bit rate, compensating for process, voltage, temperature (PVT) variations and oscillator drift.</a:t>
            </a:r>
          </a:p>
          <a:p>
            <a:pPr>
              <a:buNone/>
            </a:pPr>
            <a:r>
              <a:rPr lang="en-US" b="1" dirty="0" smtClean="0"/>
              <a:t>Phase Recovery:</a:t>
            </a:r>
            <a:r>
              <a:rPr lang="en-US" dirty="0" smtClean="0"/>
              <a:t/>
            </a:r>
            <a:br>
              <a:rPr lang="en-US" dirty="0" smtClean="0"/>
            </a:br>
            <a:r>
              <a:rPr lang="en-US" dirty="0" smtClean="0"/>
              <a:t>The sampling instant must land in the center of the data eye.</a:t>
            </a:r>
          </a:p>
          <a:p>
            <a:pPr>
              <a:buNone/>
            </a:pPr>
            <a:r>
              <a:rPr lang="en-US" b="1" dirty="0" smtClean="0"/>
              <a:t>Jitter Tracking:</a:t>
            </a:r>
            <a:r>
              <a:rPr lang="en-US" dirty="0" smtClean="0"/>
              <a:t/>
            </a:r>
            <a:br>
              <a:rPr lang="en-US" dirty="0" smtClean="0"/>
            </a:br>
            <a:r>
              <a:rPr lang="en-US" dirty="0" smtClean="0"/>
              <a:t>The receiver must track slow variations while filtering high-frequency jitter.</a:t>
            </a:r>
          </a:p>
          <a:p>
            <a:pPr>
              <a:buNone/>
            </a:pPr>
            <a:r>
              <a:rPr lang="en-US" b="1" dirty="0" smtClean="0"/>
              <a:t>Tolerance to Long Runs:</a:t>
            </a:r>
            <a:r>
              <a:rPr lang="en-US" dirty="0" smtClean="0"/>
              <a:t/>
            </a:r>
            <a:br>
              <a:rPr lang="en-US" dirty="0" smtClean="0"/>
            </a:br>
            <a:r>
              <a:rPr lang="en-US" dirty="0" smtClean="0"/>
              <a:t>Line codes may include long runs of identical bits; a free-running oscillator would drift during such sequences without a closed-loop mechanism.</a:t>
            </a:r>
          </a:p>
          <a:p>
            <a:endParaRPr lang="en-US" dirty="0" smtClean="0"/>
          </a:p>
          <a:p>
            <a:pPr>
              <a:buNone/>
            </a:pPr>
            <a:r>
              <a:rPr lang="en-US" dirty="0" smtClean="0"/>
              <a:t>CDR solves these challenges through feedback control.</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686800" cy="762000"/>
          </a:xfrm>
        </p:spPr>
        <p:txBody>
          <a:bodyPr>
            <a:noAutofit/>
          </a:bodyPr>
          <a:lstStyle/>
          <a:p>
            <a:r>
              <a:rPr lang="en-US" sz="2400" dirty="0" smtClean="0"/>
              <a:t>CDR Overall Architectures-Dual-Loop Architecture with External Reference</a:t>
            </a:r>
            <a:r>
              <a:rPr lang="en-US" sz="2800" dirty="0" smtClean="0"/>
              <a:t/>
            </a:r>
            <a:br>
              <a:rPr lang="en-US" sz="2800" dirty="0" smtClean="0"/>
            </a:br>
            <a:r>
              <a:rPr lang="en-US" sz="2800" dirty="0" smtClean="0"/>
              <a:t/>
            </a:r>
            <a:br>
              <a:rPr lang="en-US" sz="2800" dirty="0" smtClean="0"/>
            </a:br>
            <a:endParaRPr lang="en-US" sz="2800" dirty="0"/>
          </a:p>
        </p:txBody>
      </p:sp>
      <p:pic>
        <p:nvPicPr>
          <p:cNvPr id="53250" name="Picture 2"/>
          <p:cNvPicPr>
            <a:picLocks noChangeAspect="1" noChangeArrowheads="1"/>
          </p:cNvPicPr>
          <p:nvPr/>
        </p:nvPicPr>
        <p:blipFill>
          <a:blip r:embed="rId2" cstate="print"/>
          <a:srcRect/>
          <a:stretch>
            <a:fillRect/>
          </a:stretch>
        </p:blipFill>
        <p:spPr bwMode="auto">
          <a:xfrm>
            <a:off x="1219200" y="682585"/>
            <a:ext cx="5410200" cy="3127415"/>
          </a:xfrm>
          <a:prstGeom prst="rect">
            <a:avLst/>
          </a:prstGeom>
          <a:noFill/>
          <a:ln w="9525">
            <a:noFill/>
            <a:miter lim="800000"/>
            <a:headEnd/>
            <a:tailEnd/>
          </a:ln>
        </p:spPr>
      </p:pic>
      <p:sp>
        <p:nvSpPr>
          <p:cNvPr id="7" name="Rectangle 6"/>
          <p:cNvSpPr/>
          <p:nvPr/>
        </p:nvSpPr>
        <p:spPr>
          <a:xfrm>
            <a:off x="0" y="3733800"/>
            <a:ext cx="8763000" cy="338554"/>
          </a:xfrm>
          <a:prstGeom prst="rect">
            <a:avLst/>
          </a:prstGeom>
        </p:spPr>
        <p:txBody>
          <a:bodyPr wrap="square">
            <a:spAutoFit/>
          </a:bodyPr>
          <a:lstStyle/>
          <a:p>
            <a:r>
              <a:rPr lang="en-US" sz="1600" i="1" dirty="0" smtClean="0"/>
              <a:t>Figure 9.49 CDR architecture using external reference.</a:t>
            </a:r>
            <a:endParaRPr lang="en-US" sz="1600" i="1" dirty="0"/>
          </a:p>
        </p:txBody>
      </p:sp>
      <p:sp>
        <p:nvSpPr>
          <p:cNvPr id="8" name="Rectangle 7"/>
          <p:cNvSpPr/>
          <p:nvPr/>
        </p:nvSpPr>
        <p:spPr>
          <a:xfrm>
            <a:off x="0" y="4217075"/>
            <a:ext cx="8991600" cy="2585323"/>
          </a:xfrm>
          <a:prstGeom prst="rect">
            <a:avLst/>
          </a:prstGeom>
        </p:spPr>
        <p:txBody>
          <a:bodyPr wrap="square">
            <a:spAutoFit/>
          </a:bodyPr>
          <a:lstStyle/>
          <a:p>
            <a:r>
              <a:rPr lang="en-US" dirty="0"/>
              <a:t>A</a:t>
            </a:r>
            <a:r>
              <a:rPr lang="en-US" dirty="0" smtClean="0"/>
              <a:t> relatively simple CDR architecture that acquires frequency and phase in two steps is shown in Fig.9.49 above.</a:t>
            </a:r>
          </a:p>
          <a:p>
            <a:r>
              <a:rPr lang="en-US" dirty="0" smtClean="0"/>
              <a:t>Using a single VCO, the circuit first enables Loop II, thereby beginning to lock  the oscillator to </a:t>
            </a:r>
            <a:r>
              <a:rPr lang="en-US" dirty="0" err="1" smtClean="0"/>
              <a:t>NxfREF</a:t>
            </a:r>
            <a:r>
              <a:rPr lang="en-US" dirty="0" smtClean="0"/>
              <a:t>. The lock detector monitors the difference between </a:t>
            </a:r>
            <a:r>
              <a:rPr lang="en-US" dirty="0" err="1" smtClean="0"/>
              <a:t>fB</a:t>
            </a:r>
            <a:r>
              <a:rPr lang="en-US" dirty="0" smtClean="0"/>
              <a:t> and </a:t>
            </a:r>
            <a:r>
              <a:rPr lang="en-US" dirty="0" err="1" smtClean="0"/>
              <a:t>fREF</a:t>
            </a:r>
            <a:r>
              <a:rPr lang="en-US" dirty="0" smtClean="0"/>
              <a:t>, disabling Loop II and enabling Loop I when the frequency error drops to a sufficiently  small value (e.g., 0.1%). </a:t>
            </a:r>
          </a:p>
          <a:p>
            <a:endParaRPr lang="en-US" dirty="0"/>
          </a:p>
          <a:p>
            <a:r>
              <a:rPr lang="en-US" dirty="0" smtClean="0"/>
              <a:t>Thus, Loop I begins with a frequency error well within its capture range, locking the VCO to the data. The lock detector continues to operate so that Loop II can be activated again if Loop I loses lock due to unexpected noise.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686800" cy="762000"/>
          </a:xfrm>
        </p:spPr>
        <p:txBody>
          <a:bodyPr>
            <a:noAutofit/>
          </a:bodyPr>
          <a:lstStyle/>
          <a:p>
            <a:r>
              <a:rPr lang="en-US" sz="2200" dirty="0" smtClean="0"/>
              <a:t>CDR Overall Architectures-Dual-Loop Architecture with External Reference</a:t>
            </a:r>
            <a:r>
              <a:rPr lang="en-US" sz="2800" dirty="0" smtClean="0"/>
              <a:t/>
            </a:r>
            <a:br>
              <a:rPr lang="en-US" sz="2800" dirty="0" smtClean="0"/>
            </a:br>
            <a:r>
              <a:rPr lang="en-US" sz="2800" dirty="0" smtClean="0"/>
              <a:t/>
            </a:r>
            <a:br>
              <a:rPr lang="en-US" sz="2800" dirty="0" smtClean="0"/>
            </a:br>
            <a:endParaRPr lang="en-US" sz="2800" dirty="0"/>
          </a:p>
        </p:txBody>
      </p:sp>
      <p:pic>
        <p:nvPicPr>
          <p:cNvPr id="53250" name="Picture 2"/>
          <p:cNvPicPr>
            <a:picLocks noChangeAspect="1" noChangeArrowheads="1"/>
          </p:cNvPicPr>
          <p:nvPr/>
        </p:nvPicPr>
        <p:blipFill>
          <a:blip r:embed="rId2" cstate="print"/>
          <a:srcRect/>
          <a:stretch>
            <a:fillRect/>
          </a:stretch>
        </p:blipFill>
        <p:spPr bwMode="auto">
          <a:xfrm>
            <a:off x="1219200" y="609600"/>
            <a:ext cx="5410200" cy="3127415"/>
          </a:xfrm>
          <a:prstGeom prst="rect">
            <a:avLst/>
          </a:prstGeom>
          <a:noFill/>
          <a:ln w="9525">
            <a:noFill/>
            <a:miter lim="800000"/>
            <a:headEnd/>
            <a:tailEnd/>
          </a:ln>
        </p:spPr>
      </p:pic>
      <p:sp>
        <p:nvSpPr>
          <p:cNvPr id="7" name="Rectangle 6"/>
          <p:cNvSpPr/>
          <p:nvPr/>
        </p:nvSpPr>
        <p:spPr>
          <a:xfrm>
            <a:off x="0" y="3733800"/>
            <a:ext cx="8763000" cy="338554"/>
          </a:xfrm>
          <a:prstGeom prst="rect">
            <a:avLst/>
          </a:prstGeom>
        </p:spPr>
        <p:txBody>
          <a:bodyPr wrap="square">
            <a:spAutoFit/>
          </a:bodyPr>
          <a:lstStyle/>
          <a:p>
            <a:r>
              <a:rPr lang="en-US" sz="1600" i="1" dirty="0" smtClean="0"/>
              <a:t>Figure 9.49 CDR architecture using external reference.</a:t>
            </a:r>
            <a:endParaRPr lang="en-US" sz="1600" i="1" dirty="0"/>
          </a:p>
        </p:txBody>
      </p:sp>
      <p:sp>
        <p:nvSpPr>
          <p:cNvPr id="8" name="Rectangle 7"/>
          <p:cNvSpPr/>
          <p:nvPr/>
        </p:nvSpPr>
        <p:spPr>
          <a:xfrm>
            <a:off x="0" y="4114800"/>
            <a:ext cx="8991600" cy="2862322"/>
          </a:xfrm>
          <a:prstGeom prst="rect">
            <a:avLst/>
          </a:prstGeom>
        </p:spPr>
        <p:txBody>
          <a:bodyPr wrap="square">
            <a:spAutoFit/>
          </a:bodyPr>
          <a:lstStyle/>
          <a:p>
            <a:pPr algn="just"/>
            <a:r>
              <a:rPr lang="en-US" dirty="0" smtClean="0"/>
              <a:t>Let us compare this architecture with that  of using dual VCOs in previous slides (Figs. 9.48 and 9.49). Both topologies require an external reference but the latter need not deal with frequency mismatches or oscillator pulling. However, the former allows the use of fine and coarse controls for the oscillator whereas the latter does not.</a:t>
            </a:r>
          </a:p>
          <a:p>
            <a:pPr algn="just"/>
            <a:r>
              <a:rPr lang="en-US" dirty="0" smtClean="0"/>
              <a:t>Another issue in the Dual-Loop architecture (only one VCO) of Fig. 9.49 above relates to the transition from Loop II to  Loop I. If the switches that perform this transition disturb the control voltage significantly, then the VCO frequency may jump by a large amount, falling out of the capture range of Loop I. Thus, the charge injection and clock </a:t>
            </a:r>
            <a:r>
              <a:rPr lang="en-US" dirty="0" err="1" smtClean="0"/>
              <a:t>feedthrough</a:t>
            </a:r>
            <a:r>
              <a:rPr lang="en-US" dirty="0" smtClean="0"/>
              <a:t> of the switches must be examined  carefully.</a:t>
            </a:r>
          </a:p>
          <a:p>
            <a:r>
              <a:rPr lang="en-US" dirty="0" smtClean="0"/>
              <a:t> </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686800" cy="762000"/>
          </a:xfrm>
        </p:spPr>
        <p:txBody>
          <a:bodyPr>
            <a:noAutofit/>
          </a:bodyPr>
          <a:lstStyle/>
          <a:p>
            <a:r>
              <a:rPr lang="en-US" sz="2400" dirty="0" smtClean="0"/>
              <a:t>CDR Overall Architectures-Dual-Loop Architecture with External Reference</a:t>
            </a:r>
            <a:r>
              <a:rPr lang="en-US" sz="2800" dirty="0" smtClean="0"/>
              <a:t/>
            </a:r>
            <a:br>
              <a:rPr lang="en-US" sz="2800" dirty="0" smtClean="0"/>
            </a:br>
            <a:r>
              <a:rPr lang="en-US" sz="2800" dirty="0" smtClean="0"/>
              <a:t/>
            </a:r>
            <a:br>
              <a:rPr lang="en-US" sz="2800" dirty="0" smtClean="0"/>
            </a:br>
            <a:endParaRPr lang="en-US" sz="2800" dirty="0"/>
          </a:p>
        </p:txBody>
      </p:sp>
      <p:pic>
        <p:nvPicPr>
          <p:cNvPr id="53250" name="Picture 2"/>
          <p:cNvPicPr>
            <a:picLocks noChangeAspect="1" noChangeArrowheads="1"/>
          </p:cNvPicPr>
          <p:nvPr/>
        </p:nvPicPr>
        <p:blipFill>
          <a:blip r:embed="rId2" cstate="print"/>
          <a:srcRect/>
          <a:stretch>
            <a:fillRect/>
          </a:stretch>
        </p:blipFill>
        <p:spPr bwMode="auto">
          <a:xfrm>
            <a:off x="228600" y="685800"/>
            <a:ext cx="3733800" cy="2158357"/>
          </a:xfrm>
          <a:prstGeom prst="rect">
            <a:avLst/>
          </a:prstGeom>
          <a:noFill/>
          <a:ln w="9525">
            <a:noFill/>
            <a:miter lim="800000"/>
            <a:headEnd/>
            <a:tailEnd/>
          </a:ln>
        </p:spPr>
      </p:pic>
      <p:sp>
        <p:nvSpPr>
          <p:cNvPr id="7" name="Rectangle 6"/>
          <p:cNvSpPr/>
          <p:nvPr/>
        </p:nvSpPr>
        <p:spPr>
          <a:xfrm>
            <a:off x="0" y="2895600"/>
            <a:ext cx="4724400" cy="338554"/>
          </a:xfrm>
          <a:prstGeom prst="rect">
            <a:avLst/>
          </a:prstGeom>
        </p:spPr>
        <p:txBody>
          <a:bodyPr wrap="square">
            <a:spAutoFit/>
          </a:bodyPr>
          <a:lstStyle/>
          <a:p>
            <a:r>
              <a:rPr lang="en-US" sz="1600" i="1" dirty="0" smtClean="0"/>
              <a:t>Figure 9.49 CDR architecture using external reference.</a:t>
            </a:r>
            <a:endParaRPr lang="en-US" sz="1600" i="1" dirty="0"/>
          </a:p>
        </p:txBody>
      </p:sp>
      <p:pic>
        <p:nvPicPr>
          <p:cNvPr id="54274" name="Picture 2"/>
          <p:cNvPicPr>
            <a:picLocks noChangeAspect="1" noChangeArrowheads="1"/>
          </p:cNvPicPr>
          <p:nvPr/>
        </p:nvPicPr>
        <p:blipFill>
          <a:blip r:embed="rId3" cstate="print"/>
          <a:srcRect/>
          <a:stretch>
            <a:fillRect/>
          </a:stretch>
        </p:blipFill>
        <p:spPr bwMode="auto">
          <a:xfrm>
            <a:off x="4085114" y="1066800"/>
            <a:ext cx="4701700" cy="1524000"/>
          </a:xfrm>
          <a:prstGeom prst="rect">
            <a:avLst/>
          </a:prstGeom>
          <a:noFill/>
          <a:ln w="9525">
            <a:noFill/>
            <a:miter lim="800000"/>
            <a:headEnd/>
            <a:tailEnd/>
          </a:ln>
        </p:spPr>
      </p:pic>
      <p:sp>
        <p:nvSpPr>
          <p:cNvPr id="9" name="Rectangle 8"/>
          <p:cNvSpPr/>
          <p:nvPr/>
        </p:nvSpPr>
        <p:spPr>
          <a:xfrm>
            <a:off x="4876800" y="2819400"/>
            <a:ext cx="4267200" cy="307777"/>
          </a:xfrm>
          <a:prstGeom prst="rect">
            <a:avLst/>
          </a:prstGeom>
        </p:spPr>
        <p:txBody>
          <a:bodyPr wrap="square">
            <a:spAutoFit/>
          </a:bodyPr>
          <a:lstStyle/>
          <a:p>
            <a:r>
              <a:rPr lang="en-US" sz="1400" i="1" dirty="0" smtClean="0"/>
              <a:t>Figure 9.50 (a) Simple and (b) switchable loop filters.</a:t>
            </a:r>
            <a:endParaRPr lang="en-US" sz="1400" i="1" dirty="0"/>
          </a:p>
        </p:txBody>
      </p:sp>
      <p:sp>
        <p:nvSpPr>
          <p:cNvPr id="10" name="Rectangle 9"/>
          <p:cNvSpPr/>
          <p:nvPr/>
        </p:nvSpPr>
        <p:spPr>
          <a:xfrm>
            <a:off x="0" y="3200400"/>
            <a:ext cx="8991600" cy="3970318"/>
          </a:xfrm>
          <a:prstGeom prst="rect">
            <a:avLst/>
          </a:prstGeom>
        </p:spPr>
        <p:txBody>
          <a:bodyPr wrap="square">
            <a:spAutoFit/>
          </a:bodyPr>
          <a:lstStyle/>
          <a:p>
            <a:r>
              <a:rPr lang="en-US" dirty="0" smtClean="0"/>
              <a:t>The transition from Loop II to Loop I also requires attention to the design of the </a:t>
            </a:r>
            <a:r>
              <a:rPr lang="en-US" dirty="0" err="1" smtClean="0"/>
              <a:t>lowpass</a:t>
            </a:r>
            <a:r>
              <a:rPr lang="en-US" dirty="0" smtClean="0"/>
              <a:t> filter(s) preceding the VCO. Consider the filter shown in Fig. 9.50(a), where C2 &lt; 0.2Cp so that it has negligible effect on the stability. The damping factor of Loop II is given by  </a:t>
            </a:r>
          </a:p>
          <a:p>
            <a:pPr algn="just"/>
            <a:r>
              <a:rPr lang="en-US" dirty="0" smtClean="0"/>
              <a:t>                                                              typically necessitating large values for  </a:t>
            </a:r>
            <a:r>
              <a:rPr lang="en-US" dirty="0" err="1" smtClean="0"/>
              <a:t>Rp</a:t>
            </a:r>
            <a:r>
              <a:rPr lang="en-US" dirty="0" smtClean="0"/>
              <a:t>, </a:t>
            </a:r>
            <a:r>
              <a:rPr lang="en-US" dirty="0" err="1" smtClean="0"/>
              <a:t>Ip</a:t>
            </a:r>
            <a:r>
              <a:rPr lang="en-US" dirty="0" smtClean="0"/>
              <a:t>, or Cp to compensate for the effect of N. However, such values of </a:t>
            </a:r>
            <a:r>
              <a:rPr lang="en-US" dirty="0" err="1" smtClean="0"/>
              <a:t>Rp</a:t>
            </a:r>
            <a:r>
              <a:rPr lang="en-US" dirty="0" smtClean="0"/>
              <a:t> and Cp may not yield the required transfer function for Loop I, making it desirable to change </a:t>
            </a:r>
            <a:r>
              <a:rPr lang="en-US" dirty="0" err="1" smtClean="0"/>
              <a:t>Rp</a:t>
            </a:r>
            <a:r>
              <a:rPr lang="en-US" dirty="0" smtClean="0"/>
              <a:t> or Cp when this loop takes over.</a:t>
            </a:r>
          </a:p>
          <a:p>
            <a:pPr algn="just"/>
            <a:endParaRPr lang="en-US" dirty="0" smtClean="0"/>
          </a:p>
          <a:p>
            <a:pPr algn="just"/>
            <a:r>
              <a:rPr lang="en-US" dirty="0" smtClean="0"/>
              <a:t>Consider the scenario illustrated in Fig. 9.50(b), where Cp1 stores the required </a:t>
            </a:r>
          </a:p>
          <a:p>
            <a:pPr algn="just"/>
            <a:r>
              <a:rPr lang="en-US" dirty="0" smtClean="0"/>
              <a:t>oscillator control voltage when Loop II is active. Capacitor Cp2 is added in parallel with Cp1 upon transition to Loop I because this loop requires a greater capacitor. However, charge sharing between Cp1 and Cp2 heavily corrupts the stored voltage, possibly driving the VCO frequency out of the capture range of Loop I.</a:t>
            </a:r>
          </a:p>
          <a:p>
            <a:endParaRPr lang="en-US" dirty="0" smtClean="0"/>
          </a:p>
          <a:p>
            <a:endParaRPr lang="en-US" dirty="0"/>
          </a:p>
        </p:txBody>
      </p:sp>
      <p:pic>
        <p:nvPicPr>
          <p:cNvPr id="54275" name="Picture 3"/>
          <p:cNvPicPr>
            <a:picLocks noChangeAspect="1" noChangeArrowheads="1"/>
          </p:cNvPicPr>
          <p:nvPr/>
        </p:nvPicPr>
        <p:blipFill>
          <a:blip r:embed="rId4" cstate="print"/>
          <a:srcRect/>
          <a:stretch>
            <a:fillRect/>
          </a:stretch>
        </p:blipFill>
        <p:spPr bwMode="auto">
          <a:xfrm>
            <a:off x="76200" y="4114800"/>
            <a:ext cx="3109913" cy="256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JITTER IN CDR CIRCUITS</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67600" cy="914400"/>
          </a:xfrm>
        </p:spPr>
        <p:txBody>
          <a:bodyPr>
            <a:normAutofit/>
          </a:bodyPr>
          <a:lstStyle/>
          <a:p>
            <a:r>
              <a:rPr lang="en-US" sz="3200" dirty="0" smtClean="0"/>
              <a:t>JITTER IN CDR CIRCUITS</a:t>
            </a:r>
            <a:endParaRPr lang="en-US" sz="3200" dirty="0"/>
          </a:p>
        </p:txBody>
      </p:sp>
      <p:sp>
        <p:nvSpPr>
          <p:cNvPr id="3" name="Rectangle 2"/>
          <p:cNvSpPr/>
          <p:nvPr/>
        </p:nvSpPr>
        <p:spPr>
          <a:xfrm>
            <a:off x="304800" y="1447800"/>
            <a:ext cx="8458200" cy="4401205"/>
          </a:xfrm>
          <a:prstGeom prst="rect">
            <a:avLst/>
          </a:prstGeom>
        </p:spPr>
        <p:txBody>
          <a:bodyPr wrap="square">
            <a:spAutoFit/>
          </a:bodyPr>
          <a:lstStyle/>
          <a:p>
            <a:r>
              <a:rPr lang="en-US" sz="2000" dirty="0" smtClean="0"/>
              <a:t>CDR circuits targeting optical communication standards must satisfy stringent and difficult jitter specifications. In this section, we describe the CDR jitter characteristics of interest in optical systems and present methods of estimating such characteristics. Optical standards often express jitter in terms of the bit period, also called the “unit interval” (UI). For example, a jitter of 0.01 UI (10 </a:t>
            </a:r>
            <a:r>
              <a:rPr lang="en-US" sz="2000" dirty="0" err="1" smtClean="0"/>
              <a:t>mUI</a:t>
            </a:r>
            <a:r>
              <a:rPr lang="en-US" sz="2000" dirty="0" smtClean="0"/>
              <a:t>) refers to 1 % of the bit period.</a:t>
            </a:r>
          </a:p>
          <a:p>
            <a:r>
              <a:rPr lang="en-US" sz="2000" dirty="0" smtClean="0"/>
              <a:t>Recall that jitter represents </a:t>
            </a:r>
          </a:p>
          <a:p>
            <a:pPr marL="342900" indent="-342900">
              <a:buAutoNum type="arabicParenBoth"/>
            </a:pPr>
            <a:r>
              <a:rPr lang="en-US" sz="2000" dirty="0" smtClean="0"/>
              <a:t>the deviation of the zero crossings of a waveform from their ideal points on the time axis, or, from another perspective, </a:t>
            </a:r>
          </a:p>
          <a:p>
            <a:pPr marL="342900" indent="-342900">
              <a:buAutoNum type="arabicParenBoth"/>
            </a:pPr>
            <a:r>
              <a:rPr lang="en-US" sz="2000" dirty="0" smtClean="0"/>
              <a:t> the deviation of each period from its ideal value. We also note that the </a:t>
            </a:r>
            <a:r>
              <a:rPr lang="en-US" sz="2000" i="1" dirty="0" smtClean="0"/>
              <a:t>rate of change of jitter </a:t>
            </a:r>
            <a:r>
              <a:rPr lang="en-US" sz="2000" dirty="0" smtClean="0"/>
              <a:t>is reflected in the input-output transfer function of PLLs. </a:t>
            </a:r>
          </a:p>
          <a:p>
            <a:pPr marL="342900" indent="-342900"/>
            <a:endParaRPr lang="el-GR" sz="2000" dirty="0" smtClean="0"/>
          </a:p>
          <a:p>
            <a:pPr marL="342900" indent="-342900"/>
            <a:r>
              <a:rPr lang="en-US" sz="2000" dirty="0" smtClean="0"/>
              <a:t>CDR loops are characterized by “jitter transfer,” “jitter generation,” and “jitter tolerance.”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67600" cy="914400"/>
          </a:xfrm>
        </p:spPr>
        <p:txBody>
          <a:bodyPr>
            <a:normAutofit/>
          </a:bodyPr>
          <a:lstStyle/>
          <a:p>
            <a:r>
              <a:rPr lang="en-US" sz="3200" dirty="0" smtClean="0"/>
              <a:t>JITTER IN CDR CIRCUITS-Jitter Transfer</a:t>
            </a:r>
            <a:endParaRPr lang="en-US" sz="3200" dirty="0"/>
          </a:p>
        </p:txBody>
      </p:sp>
      <p:sp>
        <p:nvSpPr>
          <p:cNvPr id="4" name="Rectangle 3"/>
          <p:cNvSpPr/>
          <p:nvPr/>
        </p:nvSpPr>
        <p:spPr>
          <a:xfrm>
            <a:off x="152400" y="1676400"/>
            <a:ext cx="8610600" cy="3970318"/>
          </a:xfrm>
          <a:prstGeom prst="rect">
            <a:avLst/>
          </a:prstGeom>
        </p:spPr>
        <p:txBody>
          <a:bodyPr wrap="square">
            <a:spAutoFit/>
          </a:bodyPr>
          <a:lstStyle/>
          <a:p>
            <a:r>
              <a:rPr lang="en-US" dirty="0" smtClean="0"/>
              <a:t>The jitter transfer function of a CDR circuit represents the output jitter as the input jitter is varied at different rates. This characteristic is indeed the same as the closed-loop transfer function defined for PLLs</a:t>
            </a:r>
          </a:p>
          <a:p>
            <a:endParaRPr lang="en-US" dirty="0" smtClean="0"/>
          </a:p>
          <a:p>
            <a:r>
              <a:rPr lang="en-US" dirty="0" smtClean="0"/>
              <a:t>What is the desirable jitter transfer function for CDR loops? </a:t>
            </a:r>
          </a:p>
          <a:p>
            <a:endParaRPr lang="el-GR" dirty="0" smtClean="0"/>
          </a:p>
          <a:p>
            <a:r>
              <a:rPr lang="en-US" dirty="0" smtClean="0"/>
              <a:t>We note that if the input</a:t>
            </a:r>
            <a:r>
              <a:rPr lang="el-GR" dirty="0" smtClean="0"/>
              <a:t> </a:t>
            </a:r>
            <a:r>
              <a:rPr lang="en-US" dirty="0" smtClean="0"/>
              <a:t>jitter varies slowly, i.e., if the zero crossings wander from their ideal points at a low rate, then the output must follow the input to ensure phase-locking. </a:t>
            </a:r>
          </a:p>
          <a:p>
            <a:endParaRPr lang="el-GR" dirty="0" smtClean="0"/>
          </a:p>
          <a:p>
            <a:r>
              <a:rPr lang="en-US" dirty="0" smtClean="0"/>
              <a:t>On the other hand, if the  input jitter varies rapidly, the CDR circuit must filter the jitter, i.e., the output must track the input to a lesser extent. </a:t>
            </a:r>
          </a:p>
          <a:p>
            <a:endParaRPr lang="el-GR" dirty="0" smtClean="0"/>
          </a:p>
          <a:p>
            <a:r>
              <a:rPr lang="en-US" dirty="0" smtClean="0"/>
              <a:t>Thus, the jitter transfer should exhibit a low-pass characteristic, as is the case with phase-locked loops.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2743199" y="367874"/>
            <a:ext cx="4137025" cy="2375326"/>
          </a:xfrm>
          <a:prstGeom prst="rect">
            <a:avLst/>
          </a:prstGeom>
          <a:noFill/>
          <a:ln w="9525">
            <a:noFill/>
            <a:miter lim="800000"/>
            <a:headEnd/>
            <a:tailEnd/>
          </a:ln>
        </p:spPr>
      </p:pic>
      <p:pic>
        <p:nvPicPr>
          <p:cNvPr id="109571" name="Picture 3"/>
          <p:cNvPicPr>
            <a:picLocks noChangeAspect="1" noChangeArrowheads="1"/>
          </p:cNvPicPr>
          <p:nvPr/>
        </p:nvPicPr>
        <p:blipFill>
          <a:blip r:embed="rId3" cstate="print"/>
          <a:srcRect/>
          <a:stretch>
            <a:fillRect/>
          </a:stretch>
        </p:blipFill>
        <p:spPr bwMode="auto">
          <a:xfrm>
            <a:off x="457200" y="3733800"/>
            <a:ext cx="8239125" cy="508000"/>
          </a:xfrm>
          <a:prstGeom prst="rect">
            <a:avLst/>
          </a:prstGeom>
          <a:noFill/>
          <a:ln w="9525">
            <a:noFill/>
            <a:miter lim="800000"/>
            <a:headEnd/>
            <a:tailEnd/>
          </a:ln>
        </p:spPr>
      </p:pic>
      <p:pic>
        <p:nvPicPr>
          <p:cNvPr id="109573" name="Picture 5"/>
          <p:cNvPicPr>
            <a:picLocks noChangeAspect="1" noChangeArrowheads="1"/>
          </p:cNvPicPr>
          <p:nvPr/>
        </p:nvPicPr>
        <p:blipFill>
          <a:blip r:embed="rId4" cstate="print"/>
          <a:srcRect/>
          <a:stretch>
            <a:fillRect/>
          </a:stretch>
        </p:blipFill>
        <p:spPr bwMode="auto">
          <a:xfrm>
            <a:off x="228600" y="4919233"/>
            <a:ext cx="8458200" cy="1039813"/>
          </a:xfrm>
          <a:prstGeom prst="rect">
            <a:avLst/>
          </a:prstGeom>
          <a:noFill/>
          <a:ln w="9525">
            <a:noFill/>
            <a:miter lim="800000"/>
            <a:headEnd/>
            <a:tailEnd/>
          </a:ln>
        </p:spPr>
      </p:pic>
      <p:pic>
        <p:nvPicPr>
          <p:cNvPr id="109574" name="Picture 6"/>
          <p:cNvPicPr>
            <a:picLocks noChangeAspect="1" noChangeArrowheads="1"/>
          </p:cNvPicPr>
          <p:nvPr/>
        </p:nvPicPr>
        <p:blipFill>
          <a:blip r:embed="rId5" cstate="print"/>
          <a:srcRect/>
          <a:stretch>
            <a:fillRect/>
          </a:stretch>
        </p:blipFill>
        <p:spPr bwMode="auto">
          <a:xfrm>
            <a:off x="457200" y="4267200"/>
            <a:ext cx="7921625" cy="531813"/>
          </a:xfrm>
          <a:prstGeom prst="rect">
            <a:avLst/>
          </a:prstGeom>
          <a:noFill/>
          <a:ln w="9525">
            <a:noFill/>
            <a:miter lim="800000"/>
            <a:headEnd/>
            <a:tailEnd/>
          </a:ln>
        </p:spPr>
      </p:pic>
      <p:pic>
        <p:nvPicPr>
          <p:cNvPr id="109575" name="Picture 7"/>
          <p:cNvPicPr>
            <a:picLocks noChangeAspect="1" noChangeArrowheads="1"/>
          </p:cNvPicPr>
          <p:nvPr/>
        </p:nvPicPr>
        <p:blipFill>
          <a:blip r:embed="rId6" cstate="print"/>
          <a:srcRect/>
          <a:stretch>
            <a:fillRect/>
          </a:stretch>
        </p:blipFill>
        <p:spPr bwMode="auto">
          <a:xfrm>
            <a:off x="2362200" y="5624816"/>
            <a:ext cx="1409700" cy="547384"/>
          </a:xfrm>
          <a:prstGeom prst="rect">
            <a:avLst/>
          </a:prstGeom>
          <a:noFill/>
          <a:ln w="9525">
            <a:noFill/>
            <a:miter lim="800000"/>
            <a:headEnd/>
            <a:tailEnd/>
          </a:ln>
        </p:spPr>
      </p:pic>
      <p:pic>
        <p:nvPicPr>
          <p:cNvPr id="109576" name="Picture 8"/>
          <p:cNvPicPr>
            <a:picLocks noChangeAspect="1" noChangeArrowheads="1"/>
          </p:cNvPicPr>
          <p:nvPr/>
        </p:nvPicPr>
        <p:blipFill>
          <a:blip r:embed="rId7" cstate="print"/>
          <a:srcRect/>
          <a:stretch>
            <a:fillRect/>
          </a:stretch>
        </p:blipFill>
        <p:spPr bwMode="auto">
          <a:xfrm>
            <a:off x="304800" y="6096000"/>
            <a:ext cx="7897813" cy="769937"/>
          </a:xfrm>
          <a:prstGeom prst="rect">
            <a:avLst/>
          </a:prstGeom>
          <a:noFill/>
          <a:ln w="9525">
            <a:noFill/>
            <a:miter lim="800000"/>
            <a:headEnd/>
            <a:tailEnd/>
          </a:ln>
        </p:spPr>
      </p:pic>
      <p:pic>
        <p:nvPicPr>
          <p:cNvPr id="109577" name="Picture 9"/>
          <p:cNvPicPr>
            <a:picLocks noChangeAspect="1" noChangeArrowheads="1"/>
          </p:cNvPicPr>
          <p:nvPr/>
        </p:nvPicPr>
        <p:blipFill>
          <a:blip r:embed="rId8" cstate="print"/>
          <a:srcRect/>
          <a:stretch>
            <a:fillRect/>
          </a:stretch>
        </p:blipFill>
        <p:spPr bwMode="auto">
          <a:xfrm>
            <a:off x="990600" y="2668975"/>
            <a:ext cx="7553325" cy="302825"/>
          </a:xfrm>
          <a:prstGeom prst="rect">
            <a:avLst/>
          </a:prstGeom>
          <a:noFill/>
          <a:ln w="9525">
            <a:noFill/>
            <a:miter lim="800000"/>
            <a:headEnd/>
            <a:tailEnd/>
          </a:ln>
        </p:spPr>
      </p:pic>
      <p:sp>
        <p:nvSpPr>
          <p:cNvPr id="13" name="TextBox 12"/>
          <p:cNvSpPr txBox="1"/>
          <p:nvPr/>
        </p:nvSpPr>
        <p:spPr>
          <a:xfrm>
            <a:off x="1600200" y="1"/>
            <a:ext cx="5562600" cy="461665"/>
          </a:xfrm>
          <a:prstGeom prst="rect">
            <a:avLst/>
          </a:prstGeom>
          <a:noFill/>
        </p:spPr>
        <p:txBody>
          <a:bodyPr wrap="square" rtlCol="0">
            <a:spAutoFit/>
          </a:bodyPr>
          <a:lstStyle/>
          <a:p>
            <a:pPr algn="ctr"/>
            <a:r>
              <a:rPr lang="en-US" sz="2400" b="1" dirty="0" smtClean="0"/>
              <a:t>Role of </a:t>
            </a:r>
            <a:r>
              <a:rPr lang="el-GR" sz="2400" b="1" dirty="0" smtClean="0"/>
              <a:t>ζ  </a:t>
            </a:r>
            <a:r>
              <a:rPr lang="en-US" sz="2400" b="1" dirty="0" smtClean="0"/>
              <a:t>in PLL Response</a:t>
            </a:r>
            <a:endParaRPr lang="en-US" sz="2400" b="1" dirty="0"/>
          </a:p>
        </p:txBody>
      </p:sp>
      <p:pic>
        <p:nvPicPr>
          <p:cNvPr id="109578" name="Picture 10"/>
          <p:cNvPicPr>
            <a:picLocks noChangeAspect="1" noChangeArrowheads="1"/>
          </p:cNvPicPr>
          <p:nvPr/>
        </p:nvPicPr>
        <p:blipFill>
          <a:blip r:embed="rId9" cstate="print"/>
          <a:srcRect/>
          <a:stretch>
            <a:fillRect/>
          </a:stretch>
        </p:blipFill>
        <p:spPr bwMode="auto">
          <a:xfrm>
            <a:off x="533400" y="3505200"/>
            <a:ext cx="5553075" cy="213578"/>
          </a:xfrm>
          <a:prstGeom prst="rect">
            <a:avLst/>
          </a:prstGeom>
          <a:noFill/>
          <a:ln w="9525">
            <a:noFill/>
            <a:miter lim="800000"/>
            <a:headEnd/>
            <a:tailEnd/>
          </a:ln>
        </p:spPr>
      </p:pic>
      <p:pic>
        <p:nvPicPr>
          <p:cNvPr id="109579" name="Picture 11"/>
          <p:cNvPicPr>
            <a:picLocks noChangeAspect="1" noChangeArrowheads="1"/>
          </p:cNvPicPr>
          <p:nvPr/>
        </p:nvPicPr>
        <p:blipFill>
          <a:blip r:embed="rId10" cstate="print"/>
          <a:srcRect/>
          <a:stretch>
            <a:fillRect/>
          </a:stretch>
        </p:blipFill>
        <p:spPr bwMode="auto">
          <a:xfrm>
            <a:off x="6096000" y="3581400"/>
            <a:ext cx="228600" cy="117987"/>
          </a:xfrm>
          <a:prstGeom prst="rect">
            <a:avLst/>
          </a:prstGeom>
          <a:noFill/>
          <a:ln w="9525">
            <a:noFill/>
            <a:miter lim="800000"/>
            <a:headEnd/>
            <a:tailEnd/>
          </a:ln>
        </p:spPr>
      </p:pic>
      <p:pic>
        <p:nvPicPr>
          <p:cNvPr id="109580" name="Picture 12"/>
          <p:cNvPicPr>
            <a:picLocks noChangeAspect="1" noChangeArrowheads="1"/>
          </p:cNvPicPr>
          <p:nvPr/>
        </p:nvPicPr>
        <p:blipFill>
          <a:blip r:embed="rId11" cstate="print"/>
          <a:srcRect/>
          <a:stretch>
            <a:fillRect/>
          </a:stretch>
        </p:blipFill>
        <p:spPr bwMode="auto">
          <a:xfrm>
            <a:off x="6361872" y="3548063"/>
            <a:ext cx="419927" cy="185737"/>
          </a:xfrm>
          <a:prstGeom prst="rect">
            <a:avLst/>
          </a:prstGeom>
          <a:noFill/>
          <a:ln w="9525">
            <a:noFill/>
            <a:miter lim="800000"/>
            <a:headEnd/>
            <a:tailEnd/>
          </a:ln>
        </p:spPr>
      </p:pic>
      <p:sp>
        <p:nvSpPr>
          <p:cNvPr id="15" name="TextBox 14"/>
          <p:cNvSpPr txBox="1"/>
          <p:nvPr/>
        </p:nvSpPr>
        <p:spPr>
          <a:xfrm>
            <a:off x="152400" y="2935069"/>
            <a:ext cx="8991600" cy="646331"/>
          </a:xfrm>
          <a:prstGeom prst="rect">
            <a:avLst/>
          </a:prstGeom>
          <a:noFill/>
        </p:spPr>
        <p:txBody>
          <a:bodyPr wrap="square" rtlCol="0">
            <a:spAutoFit/>
          </a:bodyPr>
          <a:lstStyle/>
          <a:p>
            <a:r>
              <a:rPr lang="en-US" dirty="0" smtClean="0"/>
              <a:t>Before starting discussing the jitter  issues we will first introduce the meaning and the role of the parameters  </a:t>
            </a:r>
            <a:r>
              <a:rPr lang="el-GR" dirty="0" smtClean="0"/>
              <a:t>ζ </a:t>
            </a:r>
            <a:r>
              <a:rPr lang="en-US" dirty="0" smtClean="0"/>
              <a:t>and </a:t>
            </a:r>
            <a:r>
              <a:rPr lang="el-GR" dirty="0" smtClean="0"/>
              <a:t>ω</a:t>
            </a:r>
            <a:r>
              <a:rPr lang="en-US" dirty="0" smtClean="0"/>
              <a:t>n</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914400" y="981075"/>
            <a:ext cx="6400800" cy="2948601"/>
          </a:xfrm>
          <a:prstGeom prst="rect">
            <a:avLst/>
          </a:prstGeom>
          <a:noFill/>
          <a:ln w="9525">
            <a:noFill/>
            <a:miter lim="800000"/>
            <a:headEnd/>
            <a:tailEnd/>
          </a:ln>
        </p:spPr>
      </p:pic>
      <p:pic>
        <p:nvPicPr>
          <p:cNvPr id="110595" name="Picture 3"/>
          <p:cNvPicPr>
            <a:picLocks noChangeAspect="1" noChangeArrowheads="1"/>
          </p:cNvPicPr>
          <p:nvPr/>
        </p:nvPicPr>
        <p:blipFill>
          <a:blip r:embed="rId3" cstate="print"/>
          <a:srcRect/>
          <a:stretch>
            <a:fillRect/>
          </a:stretch>
        </p:blipFill>
        <p:spPr bwMode="auto">
          <a:xfrm>
            <a:off x="595313" y="3938588"/>
            <a:ext cx="7953375" cy="547687"/>
          </a:xfrm>
          <a:prstGeom prst="rect">
            <a:avLst/>
          </a:prstGeom>
          <a:noFill/>
          <a:ln w="9525">
            <a:noFill/>
            <a:miter lim="800000"/>
            <a:headEnd/>
            <a:tailEnd/>
          </a:ln>
        </p:spPr>
      </p:pic>
      <p:pic>
        <p:nvPicPr>
          <p:cNvPr id="110597" name="Picture 5"/>
          <p:cNvPicPr>
            <a:picLocks noChangeAspect="1" noChangeArrowheads="1"/>
          </p:cNvPicPr>
          <p:nvPr/>
        </p:nvPicPr>
        <p:blipFill>
          <a:blip r:embed="rId4" cstate="print"/>
          <a:srcRect/>
          <a:stretch>
            <a:fillRect/>
          </a:stretch>
        </p:blipFill>
        <p:spPr bwMode="auto">
          <a:xfrm>
            <a:off x="609600" y="4562475"/>
            <a:ext cx="7889875" cy="1000125"/>
          </a:xfrm>
          <a:prstGeom prst="rect">
            <a:avLst/>
          </a:prstGeom>
          <a:noFill/>
          <a:ln w="9525">
            <a:noFill/>
            <a:miter lim="800000"/>
            <a:headEnd/>
            <a:tailEnd/>
          </a:ln>
        </p:spPr>
      </p:pic>
      <p:sp>
        <p:nvSpPr>
          <p:cNvPr id="8" name="TextBox 7"/>
          <p:cNvSpPr txBox="1"/>
          <p:nvPr/>
        </p:nvSpPr>
        <p:spPr>
          <a:xfrm>
            <a:off x="1143000" y="0"/>
            <a:ext cx="5943600" cy="461665"/>
          </a:xfrm>
          <a:prstGeom prst="rect">
            <a:avLst/>
          </a:prstGeom>
          <a:noFill/>
        </p:spPr>
        <p:txBody>
          <a:bodyPr wrap="square" rtlCol="0">
            <a:spAutoFit/>
          </a:bodyPr>
          <a:lstStyle/>
          <a:p>
            <a:pPr algn="ctr"/>
            <a:r>
              <a:rPr lang="en-US" sz="2400" b="1" dirty="0" smtClean="0"/>
              <a:t>Role of </a:t>
            </a:r>
            <a:r>
              <a:rPr lang="el-GR" sz="2400" b="1" dirty="0" smtClean="0"/>
              <a:t>ζ  </a:t>
            </a:r>
            <a:r>
              <a:rPr lang="en-US" sz="2400" b="1" dirty="0" smtClean="0"/>
              <a:t>in PLL Response</a:t>
            </a:r>
            <a:endParaRPr lang="en-US" sz="24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90600" y="0"/>
            <a:ext cx="7467600" cy="914400"/>
          </a:xfrm>
        </p:spPr>
        <p:txBody>
          <a:bodyPr>
            <a:normAutofit/>
          </a:bodyPr>
          <a:lstStyle/>
          <a:p>
            <a:r>
              <a:rPr lang="en-US" sz="3200" dirty="0" smtClean="0"/>
              <a:t>JITTER IN CDR CIRCUITS-Jitter Transfer</a:t>
            </a:r>
            <a:endParaRPr lang="en-US" sz="3200" dirty="0"/>
          </a:p>
        </p:txBody>
      </p:sp>
      <p:pic>
        <p:nvPicPr>
          <p:cNvPr id="111620" name="Picture 4"/>
          <p:cNvPicPr>
            <a:picLocks noChangeAspect="1" noChangeArrowheads="1"/>
          </p:cNvPicPr>
          <p:nvPr/>
        </p:nvPicPr>
        <p:blipFill>
          <a:blip r:embed="rId2" cstate="print"/>
          <a:srcRect/>
          <a:stretch>
            <a:fillRect/>
          </a:stretch>
        </p:blipFill>
        <p:spPr bwMode="auto">
          <a:xfrm>
            <a:off x="2362200" y="914400"/>
            <a:ext cx="3724275" cy="2524125"/>
          </a:xfrm>
          <a:prstGeom prst="rect">
            <a:avLst/>
          </a:prstGeom>
          <a:noFill/>
          <a:ln w="9525">
            <a:noFill/>
            <a:miter lim="800000"/>
            <a:headEnd/>
            <a:tailEnd/>
          </a:ln>
        </p:spPr>
      </p:pic>
      <p:sp>
        <p:nvSpPr>
          <p:cNvPr id="8" name="Rectangle 7"/>
          <p:cNvSpPr/>
          <p:nvPr/>
        </p:nvSpPr>
        <p:spPr>
          <a:xfrm>
            <a:off x="2971800" y="3244334"/>
            <a:ext cx="5181600" cy="338554"/>
          </a:xfrm>
          <a:prstGeom prst="rect">
            <a:avLst/>
          </a:prstGeom>
        </p:spPr>
        <p:txBody>
          <a:bodyPr wrap="square">
            <a:spAutoFit/>
          </a:bodyPr>
          <a:lstStyle/>
          <a:p>
            <a:r>
              <a:rPr lang="en-US" sz="1600" dirty="0" smtClean="0"/>
              <a:t>Figure 9.51 Jitter transfer function.</a:t>
            </a:r>
            <a:endParaRPr lang="en-US" sz="1600" dirty="0"/>
          </a:p>
        </p:txBody>
      </p:sp>
      <p:sp>
        <p:nvSpPr>
          <p:cNvPr id="9" name="Rectangle 8"/>
          <p:cNvSpPr/>
          <p:nvPr/>
        </p:nvSpPr>
        <p:spPr>
          <a:xfrm>
            <a:off x="152400" y="3531275"/>
            <a:ext cx="8915400" cy="3416320"/>
          </a:xfrm>
          <a:prstGeom prst="rect">
            <a:avLst/>
          </a:prstGeom>
        </p:spPr>
        <p:txBody>
          <a:bodyPr wrap="square">
            <a:spAutoFit/>
          </a:bodyPr>
          <a:lstStyle/>
          <a:p>
            <a:r>
              <a:rPr lang="en-US" dirty="0" smtClean="0"/>
              <a:t>The jitter transfer required by optical standards must meet two difficult specifications.</a:t>
            </a:r>
          </a:p>
          <a:p>
            <a:r>
              <a:rPr lang="en-US" dirty="0" smtClean="0"/>
              <a:t>First, the CDR bandwidth is very small, i.e., approximately 120 kHz in OC-192. In other words, a 10-Gb/s CDR loop must attenuate jitter components above 120 kHz. The small loop bandwidth provides little suppression of the VCO phase noise, necessitating low-noise</a:t>
            </a:r>
          </a:p>
          <a:p>
            <a:r>
              <a:rPr lang="en-US" dirty="0" smtClean="0"/>
              <a:t>oscillator design. </a:t>
            </a:r>
          </a:p>
          <a:p>
            <a:r>
              <a:rPr lang="en-US" dirty="0" smtClean="0"/>
              <a:t>Second, “jitter peaking,” i.e., the amount of peaking in the jitter transfer, must be less than 0.1 dB (&lt;&lt; 1.2%) (Fig. 9.51 above). This constraint demands careful attention to the poles and zeros in the PLL.</a:t>
            </a:r>
          </a:p>
          <a:p>
            <a:r>
              <a:rPr lang="en-US" dirty="0" smtClean="0"/>
              <a:t>The reader may wonder why SONET imposes the above requirements on CDR design.</a:t>
            </a:r>
          </a:p>
          <a:p>
            <a:r>
              <a:rPr lang="en-US" dirty="0" smtClean="0"/>
              <a:t>Long-haul networks employ many data regenerators in the signal path, suppressing the effect of fiber </a:t>
            </a:r>
            <a:r>
              <a:rPr lang="en-US" dirty="0" err="1" smtClean="0"/>
              <a:t>nonidealities</a:t>
            </a:r>
            <a:r>
              <a:rPr lang="en-US" dirty="0" smtClean="0"/>
              <a:t> periodically. It is therefore important to minimize the jitter accumulated through the chain of the repeaters</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533400"/>
          </a:xfrm>
        </p:spPr>
        <p:txBody>
          <a:bodyPr>
            <a:normAutofit fontScale="90000"/>
          </a:bodyPr>
          <a:lstStyle/>
          <a:p>
            <a:r>
              <a:rPr lang="en-US" sz="2800" dirty="0" smtClean="0"/>
              <a:t>Derivation of PFD/PLL Transfer Function  H(s</a:t>
            </a:r>
            <a:r>
              <a:rPr lang="en-US" sz="3600" dirty="0" smtClean="0"/>
              <a:t>)</a:t>
            </a:r>
            <a:endParaRPr lang="en-US" sz="3600" dirty="0"/>
          </a:p>
        </p:txBody>
      </p:sp>
      <p:pic>
        <p:nvPicPr>
          <p:cNvPr id="4" name="Picture 3"/>
          <p:cNvPicPr>
            <a:picLocks noChangeAspect="1" noChangeArrowheads="1"/>
          </p:cNvPicPr>
          <p:nvPr/>
        </p:nvPicPr>
        <p:blipFill>
          <a:blip r:embed="rId2" cstate="print"/>
          <a:srcRect/>
          <a:stretch>
            <a:fillRect/>
          </a:stretch>
        </p:blipFill>
        <p:spPr bwMode="auto">
          <a:xfrm>
            <a:off x="1" y="1143000"/>
            <a:ext cx="4450336" cy="1524000"/>
          </a:xfrm>
          <a:prstGeom prst="rect">
            <a:avLst/>
          </a:prstGeom>
          <a:noFill/>
          <a:ln w="9525">
            <a:noFill/>
            <a:miter lim="800000"/>
            <a:headEnd/>
            <a:tailEnd/>
          </a:ln>
        </p:spPr>
      </p:pic>
      <p:pic>
        <p:nvPicPr>
          <p:cNvPr id="129026" name="Picture 2"/>
          <p:cNvPicPr>
            <a:picLocks noChangeAspect="1" noChangeArrowheads="1"/>
          </p:cNvPicPr>
          <p:nvPr/>
        </p:nvPicPr>
        <p:blipFill>
          <a:blip r:embed="rId3" cstate="print"/>
          <a:srcRect/>
          <a:stretch>
            <a:fillRect/>
          </a:stretch>
        </p:blipFill>
        <p:spPr bwMode="auto">
          <a:xfrm>
            <a:off x="3419475" y="2743200"/>
            <a:ext cx="2828925" cy="907957"/>
          </a:xfrm>
          <a:prstGeom prst="rect">
            <a:avLst/>
          </a:prstGeom>
          <a:noFill/>
          <a:ln w="9525">
            <a:noFill/>
            <a:miter lim="800000"/>
            <a:headEnd/>
            <a:tailEnd/>
          </a:ln>
        </p:spPr>
      </p:pic>
      <p:sp>
        <p:nvSpPr>
          <p:cNvPr id="6" name="Rectangle 5"/>
          <p:cNvSpPr/>
          <p:nvPr/>
        </p:nvSpPr>
        <p:spPr>
          <a:xfrm>
            <a:off x="76200" y="2709446"/>
            <a:ext cx="8915400" cy="338554"/>
          </a:xfrm>
          <a:prstGeom prst="rect">
            <a:avLst/>
          </a:prstGeom>
        </p:spPr>
        <p:txBody>
          <a:bodyPr wrap="square">
            <a:spAutoFit/>
          </a:bodyPr>
          <a:lstStyle/>
          <a:p>
            <a:r>
              <a:rPr lang="en-US" sz="1600" dirty="0" smtClean="0"/>
              <a:t>Figure 8.33 (</a:t>
            </a:r>
            <a:r>
              <a:rPr lang="en-US" sz="1600" i="1" dirty="0" smtClean="0"/>
              <a:t>Left)</a:t>
            </a:r>
            <a:r>
              <a:rPr lang="en-US" sz="1600" dirty="0" smtClean="0"/>
              <a:t>Linear model of simple charge-pump PLL (Right-</a:t>
            </a:r>
            <a:r>
              <a:rPr lang="en-US" sz="1600" dirty="0" err="1" smtClean="0"/>
              <a:t>Cicruit</a:t>
            </a:r>
            <a:r>
              <a:rPr lang="en-US" sz="1600" dirty="0" smtClean="0"/>
              <a:t> Diagram of charge pump and LPF </a:t>
            </a:r>
            <a:endParaRPr lang="en-US" sz="1600" dirty="0"/>
          </a:p>
        </p:txBody>
      </p:sp>
      <p:sp>
        <p:nvSpPr>
          <p:cNvPr id="7" name="Rectangle 6"/>
          <p:cNvSpPr/>
          <p:nvPr/>
        </p:nvSpPr>
        <p:spPr>
          <a:xfrm>
            <a:off x="0" y="457200"/>
            <a:ext cx="8610600" cy="369332"/>
          </a:xfrm>
          <a:prstGeom prst="rect">
            <a:avLst/>
          </a:prstGeom>
        </p:spPr>
        <p:txBody>
          <a:bodyPr wrap="square">
            <a:spAutoFit/>
          </a:bodyPr>
          <a:lstStyle/>
          <a:p>
            <a:r>
              <a:rPr lang="en-US" dirty="0" smtClean="0"/>
              <a:t>A linear model of charge-pump PLLs is shown in Fig. 8.33 (left), </a:t>
            </a:r>
            <a:endParaRPr lang="en-US" dirty="0"/>
          </a:p>
        </p:txBody>
      </p:sp>
      <p:pic>
        <p:nvPicPr>
          <p:cNvPr id="129027" name="Picture 3"/>
          <p:cNvPicPr>
            <a:picLocks noChangeAspect="1" noChangeArrowheads="1"/>
          </p:cNvPicPr>
          <p:nvPr/>
        </p:nvPicPr>
        <p:blipFill>
          <a:blip r:embed="rId4" cstate="print"/>
          <a:srcRect/>
          <a:stretch>
            <a:fillRect/>
          </a:stretch>
        </p:blipFill>
        <p:spPr bwMode="auto">
          <a:xfrm>
            <a:off x="2895600" y="4114801"/>
            <a:ext cx="2162175" cy="1099166"/>
          </a:xfrm>
          <a:prstGeom prst="rect">
            <a:avLst/>
          </a:prstGeom>
          <a:noFill/>
          <a:ln w="9525">
            <a:noFill/>
            <a:miter lim="800000"/>
            <a:headEnd/>
            <a:tailEnd/>
          </a:ln>
        </p:spPr>
      </p:pic>
      <p:sp>
        <p:nvSpPr>
          <p:cNvPr id="10" name="Rectangle 9"/>
          <p:cNvSpPr/>
          <p:nvPr/>
        </p:nvSpPr>
        <p:spPr>
          <a:xfrm>
            <a:off x="0" y="3572470"/>
            <a:ext cx="9067800" cy="923330"/>
          </a:xfrm>
          <a:prstGeom prst="rect">
            <a:avLst/>
          </a:prstGeom>
        </p:spPr>
        <p:txBody>
          <a:bodyPr wrap="square">
            <a:spAutoFit/>
          </a:bodyPr>
          <a:lstStyle/>
          <a:p>
            <a:r>
              <a:rPr lang="en-US" dirty="0" smtClean="0"/>
              <a:t>Since the loop gain has two poles at the origin, this topology is called a “type II” PLL. The closed-loop transfer function, denoted by H(s) for the sake of brevity, is thus equal to H(s)/(1+H(s))</a:t>
            </a:r>
            <a:endParaRPr lang="en-US" dirty="0"/>
          </a:p>
        </p:txBody>
      </p:sp>
      <p:sp>
        <p:nvSpPr>
          <p:cNvPr id="11" name="Rectangle 10"/>
          <p:cNvSpPr/>
          <p:nvPr/>
        </p:nvSpPr>
        <p:spPr>
          <a:xfrm>
            <a:off x="0" y="5105400"/>
            <a:ext cx="9144000" cy="1477328"/>
          </a:xfrm>
          <a:prstGeom prst="rect">
            <a:avLst/>
          </a:prstGeom>
        </p:spPr>
        <p:txBody>
          <a:bodyPr wrap="square">
            <a:spAutoFit/>
          </a:bodyPr>
          <a:lstStyle/>
          <a:p>
            <a:r>
              <a:rPr lang="en-US" dirty="0" smtClean="0"/>
              <a:t>This result is alarming because the closed-loop system contains two imaginary poles at                                                           </a:t>
            </a:r>
          </a:p>
          <a:p>
            <a:r>
              <a:rPr lang="en-US" dirty="0" smtClean="0"/>
              <a:t>                                                     and  is therefore unstable. The instability  arises due to the fact that the loop gain has only two poles at the origin (i.e., two ideal integrators). To stabilize the system  a resistor is added in series with the loop filter capacitor as shown in the figure (Fig. 8.35) of next slide</a:t>
            </a:r>
            <a:endParaRPr lang="en-US" dirty="0"/>
          </a:p>
        </p:txBody>
      </p:sp>
      <p:pic>
        <p:nvPicPr>
          <p:cNvPr id="129029" name="Picture 5"/>
          <p:cNvPicPr>
            <a:picLocks noChangeAspect="1" noChangeArrowheads="1"/>
          </p:cNvPicPr>
          <p:nvPr/>
        </p:nvPicPr>
        <p:blipFill>
          <a:blip r:embed="rId5" cstate="print"/>
          <a:srcRect/>
          <a:stretch>
            <a:fillRect/>
          </a:stretch>
        </p:blipFill>
        <p:spPr bwMode="auto">
          <a:xfrm>
            <a:off x="228600" y="5486400"/>
            <a:ext cx="2590800" cy="267528"/>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6172200" y="386383"/>
            <a:ext cx="1905000" cy="2433017"/>
          </a:xfrm>
          <a:prstGeom prst="rect">
            <a:avLst/>
          </a:prstGeom>
          <a:noFill/>
          <a:ln w="9525">
            <a:noFill/>
            <a:miter lim="800000"/>
            <a:headEnd/>
            <a:tailEnd/>
          </a:ln>
        </p:spPr>
      </p:pic>
      <p:sp>
        <p:nvSpPr>
          <p:cNvPr id="14" name="TextBox 13"/>
          <p:cNvSpPr txBox="1"/>
          <p:nvPr/>
        </p:nvSpPr>
        <p:spPr>
          <a:xfrm>
            <a:off x="5257800" y="911423"/>
            <a:ext cx="914400" cy="307777"/>
          </a:xfrm>
          <a:prstGeom prst="rect">
            <a:avLst/>
          </a:prstGeom>
          <a:noFill/>
        </p:spPr>
        <p:txBody>
          <a:bodyPr wrap="square" rtlCol="0">
            <a:spAutoFit/>
          </a:bodyPr>
          <a:lstStyle/>
          <a:p>
            <a:r>
              <a:rPr lang="en-US" sz="1400" dirty="0" smtClean="0"/>
              <a:t>From PFD</a:t>
            </a:r>
            <a:endParaRPr lang="en-US" sz="1400" dirty="0"/>
          </a:p>
        </p:txBody>
      </p:sp>
      <p:sp>
        <p:nvSpPr>
          <p:cNvPr id="15" name="TextBox 14"/>
          <p:cNvSpPr txBox="1"/>
          <p:nvPr/>
        </p:nvSpPr>
        <p:spPr>
          <a:xfrm>
            <a:off x="5257800" y="1752600"/>
            <a:ext cx="1066800" cy="307777"/>
          </a:xfrm>
          <a:prstGeom prst="rect">
            <a:avLst/>
          </a:prstGeom>
          <a:noFill/>
        </p:spPr>
        <p:txBody>
          <a:bodyPr wrap="square" rtlCol="0">
            <a:spAutoFit/>
          </a:bodyPr>
          <a:lstStyle/>
          <a:p>
            <a:r>
              <a:rPr lang="en-US" sz="1400" dirty="0" smtClean="0"/>
              <a:t>From PFD</a:t>
            </a:r>
            <a:endParaRPr lang="en-US" sz="1400" dirty="0"/>
          </a:p>
        </p:txBody>
      </p:sp>
      <p:sp>
        <p:nvSpPr>
          <p:cNvPr id="16" name="Rectangle 15"/>
          <p:cNvSpPr/>
          <p:nvPr/>
        </p:nvSpPr>
        <p:spPr>
          <a:xfrm>
            <a:off x="0" y="2935069"/>
            <a:ext cx="3081338" cy="646331"/>
          </a:xfrm>
          <a:prstGeom prst="rect">
            <a:avLst/>
          </a:prstGeom>
        </p:spPr>
        <p:txBody>
          <a:bodyPr wrap="square">
            <a:spAutoFit/>
          </a:bodyPr>
          <a:lstStyle/>
          <a:p>
            <a:r>
              <a:rPr lang="en-US" dirty="0" smtClean="0">
                <a:solidFill>
                  <a:prstClr val="black"/>
                </a:solidFill>
              </a:rPr>
              <a:t>This model gives an open-loop transfer function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CDR categories</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376238" y="1246188"/>
            <a:ext cx="8389937" cy="436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cstate="print"/>
          <a:srcRect/>
          <a:stretch>
            <a:fillRect/>
          </a:stretch>
        </p:blipFill>
        <p:spPr bwMode="auto">
          <a:xfrm>
            <a:off x="2667000" y="457200"/>
            <a:ext cx="2181225" cy="2584933"/>
          </a:xfrm>
          <a:prstGeom prst="rect">
            <a:avLst/>
          </a:prstGeom>
          <a:noFill/>
          <a:ln w="9525">
            <a:noFill/>
            <a:miter lim="800000"/>
            <a:headEnd/>
            <a:tailEnd/>
          </a:ln>
        </p:spPr>
      </p:pic>
      <p:sp>
        <p:nvSpPr>
          <p:cNvPr id="7" name="Rectangle 6"/>
          <p:cNvSpPr/>
          <p:nvPr/>
        </p:nvSpPr>
        <p:spPr>
          <a:xfrm>
            <a:off x="381000" y="2971800"/>
            <a:ext cx="8763000" cy="338554"/>
          </a:xfrm>
          <a:prstGeom prst="rect">
            <a:avLst/>
          </a:prstGeom>
        </p:spPr>
        <p:txBody>
          <a:bodyPr wrap="square">
            <a:spAutoFit/>
          </a:bodyPr>
          <a:lstStyle/>
          <a:p>
            <a:r>
              <a:rPr lang="en-US" sz="1600" dirty="0" smtClean="0"/>
              <a:t>Figure 8.35 Addition of zero to charge-pump PLL   (equivalently addition of resistor </a:t>
            </a:r>
            <a:r>
              <a:rPr lang="en-US" sz="1600" dirty="0" err="1" smtClean="0"/>
              <a:t>Rp</a:t>
            </a:r>
            <a:r>
              <a:rPr lang="en-US" sz="1600" dirty="0" smtClean="0"/>
              <a:t> to LPF)</a:t>
            </a:r>
            <a:endParaRPr lang="en-US" sz="1600" dirty="0"/>
          </a:p>
        </p:txBody>
      </p:sp>
      <p:sp>
        <p:nvSpPr>
          <p:cNvPr id="8" name="TextBox 7"/>
          <p:cNvSpPr txBox="1"/>
          <p:nvPr/>
        </p:nvSpPr>
        <p:spPr>
          <a:xfrm>
            <a:off x="1752600" y="1066800"/>
            <a:ext cx="914400" cy="307777"/>
          </a:xfrm>
          <a:prstGeom prst="rect">
            <a:avLst/>
          </a:prstGeom>
          <a:noFill/>
        </p:spPr>
        <p:txBody>
          <a:bodyPr wrap="square" rtlCol="0">
            <a:spAutoFit/>
          </a:bodyPr>
          <a:lstStyle/>
          <a:p>
            <a:r>
              <a:rPr lang="en-US" sz="1400" dirty="0" smtClean="0"/>
              <a:t>From PFD</a:t>
            </a:r>
            <a:endParaRPr lang="en-US" sz="1400" dirty="0"/>
          </a:p>
        </p:txBody>
      </p:sp>
      <p:sp>
        <p:nvSpPr>
          <p:cNvPr id="9" name="TextBox 8"/>
          <p:cNvSpPr txBox="1"/>
          <p:nvPr/>
        </p:nvSpPr>
        <p:spPr>
          <a:xfrm>
            <a:off x="1752600" y="2057400"/>
            <a:ext cx="914400" cy="307777"/>
          </a:xfrm>
          <a:prstGeom prst="rect">
            <a:avLst/>
          </a:prstGeom>
          <a:noFill/>
        </p:spPr>
        <p:txBody>
          <a:bodyPr wrap="square" rtlCol="0">
            <a:spAutoFit/>
          </a:bodyPr>
          <a:lstStyle/>
          <a:p>
            <a:r>
              <a:rPr lang="en-US" sz="1400" dirty="0" smtClean="0"/>
              <a:t>From PFD</a:t>
            </a:r>
            <a:endParaRPr lang="en-US" sz="1400" dirty="0"/>
          </a:p>
        </p:txBody>
      </p:sp>
      <p:sp>
        <p:nvSpPr>
          <p:cNvPr id="10" name="Rectangle 9"/>
          <p:cNvSpPr/>
          <p:nvPr/>
        </p:nvSpPr>
        <p:spPr>
          <a:xfrm>
            <a:off x="152400" y="3733800"/>
            <a:ext cx="8153400" cy="369332"/>
          </a:xfrm>
          <a:prstGeom prst="rect">
            <a:avLst/>
          </a:prstGeom>
        </p:spPr>
        <p:txBody>
          <a:bodyPr wrap="square">
            <a:spAutoFit/>
          </a:bodyPr>
          <a:lstStyle/>
          <a:p>
            <a:r>
              <a:rPr lang="en-US" dirty="0" smtClean="0"/>
              <a:t>It follows that the PLL open-loop transfer function is equal to:</a:t>
            </a:r>
            <a:endParaRPr lang="en-US" dirty="0"/>
          </a:p>
        </p:txBody>
      </p:sp>
      <p:pic>
        <p:nvPicPr>
          <p:cNvPr id="130051" name="Picture 3"/>
          <p:cNvPicPr>
            <a:picLocks noChangeAspect="1" noChangeArrowheads="1"/>
          </p:cNvPicPr>
          <p:nvPr/>
        </p:nvPicPr>
        <p:blipFill>
          <a:blip r:embed="rId3" cstate="print"/>
          <a:srcRect/>
          <a:stretch>
            <a:fillRect/>
          </a:stretch>
        </p:blipFill>
        <p:spPr bwMode="auto">
          <a:xfrm>
            <a:off x="304800" y="4267200"/>
            <a:ext cx="3516923" cy="762000"/>
          </a:xfrm>
          <a:prstGeom prst="rect">
            <a:avLst/>
          </a:prstGeom>
          <a:noFill/>
          <a:ln w="9525">
            <a:noFill/>
            <a:miter lim="800000"/>
            <a:headEnd/>
            <a:tailEnd/>
          </a:ln>
        </p:spPr>
      </p:pic>
      <p:pic>
        <p:nvPicPr>
          <p:cNvPr id="130052" name="Picture 4"/>
          <p:cNvPicPr>
            <a:picLocks noChangeAspect="1" noChangeArrowheads="1"/>
          </p:cNvPicPr>
          <p:nvPr/>
        </p:nvPicPr>
        <p:blipFill>
          <a:blip r:embed="rId4" cstate="print"/>
          <a:srcRect/>
          <a:stretch>
            <a:fillRect/>
          </a:stretch>
        </p:blipFill>
        <p:spPr bwMode="auto">
          <a:xfrm>
            <a:off x="1828800" y="4953000"/>
            <a:ext cx="4276725" cy="1417742"/>
          </a:xfrm>
          <a:prstGeom prst="rect">
            <a:avLst/>
          </a:prstGeom>
          <a:noFill/>
          <a:ln w="9525">
            <a:noFill/>
            <a:miter lim="800000"/>
            <a:headEnd/>
            <a:tailEnd/>
          </a:ln>
        </p:spPr>
      </p:pic>
      <p:sp>
        <p:nvSpPr>
          <p:cNvPr id="13" name="Rectangle 12"/>
          <p:cNvSpPr/>
          <p:nvPr/>
        </p:nvSpPr>
        <p:spPr>
          <a:xfrm>
            <a:off x="4038600" y="4419600"/>
            <a:ext cx="1164101" cy="369332"/>
          </a:xfrm>
          <a:prstGeom prst="rect">
            <a:avLst/>
          </a:prstGeom>
        </p:spPr>
        <p:txBody>
          <a:bodyPr wrap="none">
            <a:spAutoFit/>
          </a:bodyPr>
          <a:lstStyle/>
          <a:p>
            <a:r>
              <a:rPr lang="en-US" dirty="0" smtClean="0"/>
              <a:t>and hence</a:t>
            </a:r>
            <a:endParaRPr lang="en-US" dirty="0"/>
          </a:p>
        </p:txBody>
      </p:sp>
      <p:sp>
        <p:nvSpPr>
          <p:cNvPr id="14" name="Title 1"/>
          <p:cNvSpPr>
            <a:spLocks noGrp="1"/>
          </p:cNvSpPr>
          <p:nvPr>
            <p:ph type="title"/>
          </p:nvPr>
        </p:nvSpPr>
        <p:spPr>
          <a:xfrm>
            <a:off x="152400" y="0"/>
            <a:ext cx="8991600" cy="533400"/>
          </a:xfrm>
        </p:spPr>
        <p:txBody>
          <a:bodyPr>
            <a:normAutofit fontScale="90000"/>
          </a:bodyPr>
          <a:lstStyle/>
          <a:p>
            <a:r>
              <a:rPr lang="en-US" sz="2800" dirty="0" smtClean="0"/>
              <a:t>Derivation of PFD/PLL Transfer Function  H(s</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cstate="print"/>
          <a:srcRect/>
          <a:stretch>
            <a:fillRect/>
          </a:stretch>
        </p:blipFill>
        <p:spPr bwMode="auto">
          <a:xfrm>
            <a:off x="2667000" y="457200"/>
            <a:ext cx="2181225" cy="2584933"/>
          </a:xfrm>
          <a:prstGeom prst="rect">
            <a:avLst/>
          </a:prstGeom>
          <a:noFill/>
          <a:ln w="9525">
            <a:noFill/>
            <a:miter lim="800000"/>
            <a:headEnd/>
            <a:tailEnd/>
          </a:ln>
        </p:spPr>
      </p:pic>
      <p:sp>
        <p:nvSpPr>
          <p:cNvPr id="7" name="Rectangle 6"/>
          <p:cNvSpPr/>
          <p:nvPr/>
        </p:nvSpPr>
        <p:spPr>
          <a:xfrm>
            <a:off x="1524000" y="2971800"/>
            <a:ext cx="5715000" cy="338554"/>
          </a:xfrm>
          <a:prstGeom prst="rect">
            <a:avLst/>
          </a:prstGeom>
        </p:spPr>
        <p:txBody>
          <a:bodyPr wrap="square">
            <a:spAutoFit/>
          </a:bodyPr>
          <a:lstStyle/>
          <a:p>
            <a:r>
              <a:rPr lang="en-US" sz="1600" dirty="0" smtClean="0"/>
              <a:t>Figure 8.35 Addition of zero (resistor </a:t>
            </a:r>
            <a:r>
              <a:rPr lang="en-US" sz="1600" dirty="0" err="1" smtClean="0"/>
              <a:t>Rp</a:t>
            </a:r>
            <a:r>
              <a:rPr lang="en-US" sz="1600" dirty="0" smtClean="0"/>
              <a:t>) to charge-pump PLL</a:t>
            </a:r>
            <a:endParaRPr lang="en-US" sz="1600" dirty="0"/>
          </a:p>
        </p:txBody>
      </p:sp>
      <p:sp>
        <p:nvSpPr>
          <p:cNvPr id="8" name="TextBox 7"/>
          <p:cNvSpPr txBox="1"/>
          <p:nvPr/>
        </p:nvSpPr>
        <p:spPr>
          <a:xfrm>
            <a:off x="1752600" y="1066800"/>
            <a:ext cx="914400" cy="307777"/>
          </a:xfrm>
          <a:prstGeom prst="rect">
            <a:avLst/>
          </a:prstGeom>
          <a:noFill/>
        </p:spPr>
        <p:txBody>
          <a:bodyPr wrap="square" rtlCol="0">
            <a:spAutoFit/>
          </a:bodyPr>
          <a:lstStyle/>
          <a:p>
            <a:r>
              <a:rPr lang="en-US" sz="1400" dirty="0" smtClean="0"/>
              <a:t>From PFD</a:t>
            </a:r>
            <a:endParaRPr lang="en-US" sz="1400" dirty="0"/>
          </a:p>
        </p:txBody>
      </p:sp>
      <p:sp>
        <p:nvSpPr>
          <p:cNvPr id="9" name="TextBox 8"/>
          <p:cNvSpPr txBox="1"/>
          <p:nvPr/>
        </p:nvSpPr>
        <p:spPr>
          <a:xfrm>
            <a:off x="1752600" y="2057400"/>
            <a:ext cx="914400" cy="307777"/>
          </a:xfrm>
          <a:prstGeom prst="rect">
            <a:avLst/>
          </a:prstGeom>
          <a:noFill/>
        </p:spPr>
        <p:txBody>
          <a:bodyPr wrap="square" rtlCol="0">
            <a:spAutoFit/>
          </a:bodyPr>
          <a:lstStyle/>
          <a:p>
            <a:r>
              <a:rPr lang="en-US" sz="1400" dirty="0" smtClean="0"/>
              <a:t>From PFD</a:t>
            </a:r>
            <a:endParaRPr lang="en-US" sz="1400" dirty="0"/>
          </a:p>
        </p:txBody>
      </p:sp>
      <p:pic>
        <p:nvPicPr>
          <p:cNvPr id="130052" name="Picture 4"/>
          <p:cNvPicPr>
            <a:picLocks noChangeAspect="1" noChangeArrowheads="1"/>
          </p:cNvPicPr>
          <p:nvPr/>
        </p:nvPicPr>
        <p:blipFill>
          <a:blip r:embed="rId3" cstate="print"/>
          <a:srcRect/>
          <a:stretch>
            <a:fillRect/>
          </a:stretch>
        </p:blipFill>
        <p:spPr bwMode="auto">
          <a:xfrm>
            <a:off x="3038475" y="3276600"/>
            <a:ext cx="3971925" cy="1316700"/>
          </a:xfrm>
          <a:prstGeom prst="rect">
            <a:avLst/>
          </a:prstGeom>
          <a:noFill/>
          <a:ln w="9525">
            <a:noFill/>
            <a:miter lim="800000"/>
            <a:headEnd/>
            <a:tailEnd/>
          </a:ln>
        </p:spPr>
      </p:pic>
      <p:pic>
        <p:nvPicPr>
          <p:cNvPr id="131074" name="Picture 2"/>
          <p:cNvPicPr>
            <a:picLocks noChangeAspect="1" noChangeArrowheads="1"/>
          </p:cNvPicPr>
          <p:nvPr/>
        </p:nvPicPr>
        <p:blipFill>
          <a:blip r:embed="rId4" cstate="print"/>
          <a:srcRect/>
          <a:stretch>
            <a:fillRect/>
          </a:stretch>
        </p:blipFill>
        <p:spPr bwMode="auto">
          <a:xfrm>
            <a:off x="2381662" y="4800600"/>
            <a:ext cx="1961738" cy="747712"/>
          </a:xfrm>
          <a:prstGeom prst="rect">
            <a:avLst/>
          </a:prstGeom>
          <a:noFill/>
          <a:ln w="9525">
            <a:noFill/>
            <a:miter lim="800000"/>
            <a:headEnd/>
            <a:tailEnd/>
          </a:ln>
        </p:spPr>
      </p:pic>
      <p:pic>
        <p:nvPicPr>
          <p:cNvPr id="131075" name="Picture 3"/>
          <p:cNvPicPr>
            <a:picLocks noChangeAspect="1" noChangeArrowheads="1"/>
          </p:cNvPicPr>
          <p:nvPr/>
        </p:nvPicPr>
        <p:blipFill>
          <a:blip r:embed="rId5" cstate="print"/>
          <a:srcRect/>
          <a:stretch>
            <a:fillRect/>
          </a:stretch>
        </p:blipFill>
        <p:spPr bwMode="auto">
          <a:xfrm>
            <a:off x="4648200" y="4876800"/>
            <a:ext cx="2179846" cy="623887"/>
          </a:xfrm>
          <a:prstGeom prst="rect">
            <a:avLst/>
          </a:prstGeom>
          <a:noFill/>
          <a:ln w="9525">
            <a:noFill/>
            <a:miter lim="800000"/>
            <a:headEnd/>
            <a:tailEnd/>
          </a:ln>
        </p:spPr>
      </p:pic>
      <p:pic>
        <p:nvPicPr>
          <p:cNvPr id="14" name="Picture 2"/>
          <p:cNvPicPr>
            <a:picLocks noChangeAspect="1" noChangeArrowheads="1"/>
          </p:cNvPicPr>
          <p:nvPr/>
        </p:nvPicPr>
        <p:blipFill>
          <a:blip r:embed="rId6" cstate="print"/>
          <a:srcRect/>
          <a:stretch>
            <a:fillRect/>
          </a:stretch>
        </p:blipFill>
        <p:spPr bwMode="auto">
          <a:xfrm>
            <a:off x="3048000" y="5791200"/>
            <a:ext cx="2827019" cy="677131"/>
          </a:xfrm>
          <a:prstGeom prst="rect">
            <a:avLst/>
          </a:prstGeom>
          <a:noFill/>
          <a:ln w="9525">
            <a:noFill/>
            <a:miter lim="800000"/>
            <a:headEnd/>
            <a:tailEnd/>
          </a:ln>
        </p:spPr>
      </p:pic>
      <p:sp>
        <p:nvSpPr>
          <p:cNvPr id="15" name="Title 1"/>
          <p:cNvSpPr>
            <a:spLocks noGrp="1"/>
          </p:cNvSpPr>
          <p:nvPr>
            <p:ph type="title"/>
          </p:nvPr>
        </p:nvSpPr>
        <p:spPr>
          <a:xfrm>
            <a:off x="152400" y="0"/>
            <a:ext cx="8991600" cy="533400"/>
          </a:xfrm>
        </p:spPr>
        <p:txBody>
          <a:bodyPr>
            <a:normAutofit fontScale="90000"/>
          </a:bodyPr>
          <a:lstStyle/>
          <a:p>
            <a:r>
              <a:rPr lang="en-US" sz="2800" dirty="0" smtClean="0"/>
              <a:t>Derivation of PFD/PLL Transfer Function  H(s</a:t>
            </a:r>
            <a:r>
              <a:rPr lang="en-US" sz="3600" dirty="0" smtClean="0"/>
              <a:t>)</a:t>
            </a:r>
            <a:endParaRPr lang="en-US" sz="3600" dirty="0"/>
          </a:p>
        </p:txBody>
      </p:sp>
      <p:sp>
        <p:nvSpPr>
          <p:cNvPr id="17" name="TextBox 16"/>
          <p:cNvSpPr txBox="1"/>
          <p:nvPr/>
        </p:nvSpPr>
        <p:spPr>
          <a:xfrm>
            <a:off x="0" y="3420070"/>
            <a:ext cx="3048000" cy="923330"/>
          </a:xfrm>
          <a:prstGeom prst="rect">
            <a:avLst/>
          </a:prstGeom>
          <a:noFill/>
        </p:spPr>
        <p:txBody>
          <a:bodyPr wrap="square" rtlCol="0">
            <a:spAutoFit/>
          </a:bodyPr>
          <a:lstStyle/>
          <a:p>
            <a:r>
              <a:rPr lang="en-US" dirty="0" smtClean="0"/>
              <a:t>As derived in previous slide the Transfer Function H(s) of the stabilized  PFD /PLL is </a:t>
            </a:r>
            <a:endParaRPr lang="en-US" dirty="0"/>
          </a:p>
        </p:txBody>
      </p:sp>
      <p:sp>
        <p:nvSpPr>
          <p:cNvPr id="18" name="TextBox 17"/>
          <p:cNvSpPr txBox="1"/>
          <p:nvPr/>
        </p:nvSpPr>
        <p:spPr>
          <a:xfrm>
            <a:off x="0" y="4876800"/>
            <a:ext cx="2514600" cy="646331"/>
          </a:xfrm>
          <a:prstGeom prst="rect">
            <a:avLst/>
          </a:prstGeom>
          <a:noFill/>
        </p:spPr>
        <p:txBody>
          <a:bodyPr wrap="square" rtlCol="0">
            <a:spAutoFit/>
          </a:bodyPr>
          <a:lstStyle/>
          <a:p>
            <a:r>
              <a:rPr lang="en-US" dirty="0" smtClean="0"/>
              <a:t>By setting as </a:t>
            </a:r>
            <a:r>
              <a:rPr lang="el-GR" dirty="0" smtClean="0"/>
              <a:t>ω</a:t>
            </a:r>
            <a:r>
              <a:rPr lang="en-US" dirty="0" smtClean="0"/>
              <a:t>n and </a:t>
            </a:r>
            <a:r>
              <a:rPr lang="el-GR" dirty="0" smtClean="0"/>
              <a:t>ζ  </a:t>
            </a:r>
            <a:r>
              <a:rPr lang="en-US" dirty="0" smtClean="0"/>
              <a:t>the following quantities </a:t>
            </a:r>
            <a:endParaRPr lang="en-US" dirty="0"/>
          </a:p>
        </p:txBody>
      </p:sp>
      <p:sp>
        <p:nvSpPr>
          <p:cNvPr id="19" name="TextBox 18"/>
          <p:cNvSpPr txBox="1"/>
          <p:nvPr/>
        </p:nvSpPr>
        <p:spPr>
          <a:xfrm>
            <a:off x="7086600" y="4953000"/>
            <a:ext cx="2057400" cy="369332"/>
          </a:xfrm>
          <a:prstGeom prst="rect">
            <a:avLst/>
          </a:prstGeom>
          <a:noFill/>
        </p:spPr>
        <p:txBody>
          <a:bodyPr wrap="square" rtlCol="0">
            <a:spAutoFit/>
          </a:bodyPr>
          <a:lstStyle/>
          <a:p>
            <a:r>
              <a:rPr lang="en-US" dirty="0" smtClean="0"/>
              <a:t>H(s)  is formed as :</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0"/>
            <a:ext cx="8991600" cy="533400"/>
          </a:xfrm>
        </p:spPr>
        <p:txBody>
          <a:bodyPr>
            <a:normAutofit fontScale="90000"/>
          </a:bodyPr>
          <a:lstStyle/>
          <a:p>
            <a:r>
              <a:rPr lang="en-US" sz="3200" dirty="0" smtClean="0"/>
              <a:t>JITTER IN CDR CIRCUITS-Jitter Transfer </a:t>
            </a:r>
            <a:r>
              <a:rPr lang="en-US" sz="3100" dirty="0" smtClean="0"/>
              <a:t>(</a:t>
            </a:r>
            <a:r>
              <a:rPr lang="en-US" sz="2700" dirty="0" smtClean="0"/>
              <a:t>Bandwidth Reduction)</a:t>
            </a:r>
            <a:endParaRPr lang="en-US" sz="3100" dirty="0"/>
          </a:p>
        </p:txBody>
      </p:sp>
      <p:pic>
        <p:nvPicPr>
          <p:cNvPr id="112642" name="Picture 2"/>
          <p:cNvPicPr>
            <a:picLocks noChangeAspect="1" noChangeArrowheads="1"/>
          </p:cNvPicPr>
          <p:nvPr/>
        </p:nvPicPr>
        <p:blipFill>
          <a:blip r:embed="rId2" cstate="print"/>
          <a:srcRect/>
          <a:stretch>
            <a:fillRect/>
          </a:stretch>
        </p:blipFill>
        <p:spPr bwMode="auto">
          <a:xfrm>
            <a:off x="2819400" y="1066800"/>
            <a:ext cx="2190750" cy="524731"/>
          </a:xfrm>
          <a:prstGeom prst="rect">
            <a:avLst/>
          </a:prstGeom>
          <a:noFill/>
          <a:ln w="9525">
            <a:noFill/>
            <a:miter lim="800000"/>
            <a:headEnd/>
            <a:tailEnd/>
          </a:ln>
        </p:spPr>
      </p:pic>
      <p:sp>
        <p:nvSpPr>
          <p:cNvPr id="7" name="Rectangle 6"/>
          <p:cNvSpPr/>
          <p:nvPr/>
        </p:nvSpPr>
        <p:spPr>
          <a:xfrm>
            <a:off x="304800" y="448270"/>
            <a:ext cx="8229600" cy="923330"/>
          </a:xfrm>
          <a:prstGeom prst="rect">
            <a:avLst/>
          </a:prstGeom>
        </p:spPr>
        <p:txBody>
          <a:bodyPr wrap="square">
            <a:spAutoFit/>
          </a:bodyPr>
          <a:lstStyle/>
          <a:p>
            <a:r>
              <a:rPr lang="en-US" b="1" dirty="0" smtClean="0"/>
              <a:t>Bandwidth Reduction</a:t>
            </a:r>
            <a:r>
              <a:rPr lang="en-US" dirty="0" smtClean="0"/>
              <a:t>: How can the bandwidth of a CDR loop be reduced?</a:t>
            </a:r>
          </a:p>
          <a:p>
            <a:r>
              <a:rPr lang="en-US" dirty="0" smtClean="0"/>
              <a:t>Let us first determine the — 3-dB bandwidth of a simple charge-pump PLL. Rewriting the transfer function as:</a:t>
            </a:r>
            <a:endParaRPr lang="en-US" dirty="0"/>
          </a:p>
        </p:txBody>
      </p:sp>
      <p:pic>
        <p:nvPicPr>
          <p:cNvPr id="112643" name="Picture 3"/>
          <p:cNvPicPr>
            <a:picLocks noChangeAspect="1" noChangeArrowheads="1"/>
          </p:cNvPicPr>
          <p:nvPr/>
        </p:nvPicPr>
        <p:blipFill>
          <a:blip r:embed="rId3" cstate="print"/>
          <a:srcRect/>
          <a:stretch>
            <a:fillRect/>
          </a:stretch>
        </p:blipFill>
        <p:spPr bwMode="auto">
          <a:xfrm>
            <a:off x="2209800" y="2133600"/>
            <a:ext cx="2228850" cy="498214"/>
          </a:xfrm>
          <a:prstGeom prst="rect">
            <a:avLst/>
          </a:prstGeom>
          <a:noFill/>
          <a:ln w="9525">
            <a:noFill/>
            <a:miter lim="800000"/>
            <a:headEnd/>
            <a:tailEnd/>
          </a:ln>
        </p:spPr>
      </p:pic>
      <p:sp>
        <p:nvSpPr>
          <p:cNvPr id="10" name="Rectangle 9"/>
          <p:cNvSpPr/>
          <p:nvPr/>
        </p:nvSpPr>
        <p:spPr>
          <a:xfrm>
            <a:off x="152400" y="1752600"/>
            <a:ext cx="6477000" cy="369332"/>
          </a:xfrm>
          <a:prstGeom prst="rect">
            <a:avLst/>
          </a:prstGeom>
        </p:spPr>
        <p:txBody>
          <a:bodyPr wrap="square">
            <a:spAutoFit/>
          </a:bodyPr>
          <a:lstStyle/>
          <a:p>
            <a:r>
              <a:rPr lang="en-US" dirty="0" smtClean="0"/>
              <a:t>we must obtain the value of so</a:t>
            </a:r>
            <a:r>
              <a:rPr lang="en-US" i="1" dirty="0" smtClean="0"/>
              <a:t>= j</a:t>
            </a:r>
            <a:r>
              <a:rPr lang="el-GR" i="1" dirty="0" smtClean="0"/>
              <a:t>ω (-3</a:t>
            </a:r>
            <a:r>
              <a:rPr lang="en-US" i="1" dirty="0" smtClean="0"/>
              <a:t>dB </a:t>
            </a:r>
            <a:r>
              <a:rPr lang="el-GR" i="1" dirty="0" smtClean="0"/>
              <a:t>)</a:t>
            </a:r>
            <a:r>
              <a:rPr lang="en-US" i="1" dirty="0" smtClean="0"/>
              <a:t>such that</a:t>
            </a:r>
            <a:endParaRPr lang="en-US" dirty="0"/>
          </a:p>
        </p:txBody>
      </p:sp>
      <p:sp>
        <p:nvSpPr>
          <p:cNvPr id="11" name="Rectangle 10"/>
          <p:cNvSpPr/>
          <p:nvPr/>
        </p:nvSpPr>
        <p:spPr>
          <a:xfrm>
            <a:off x="457200" y="2795884"/>
            <a:ext cx="415498" cy="369332"/>
          </a:xfrm>
          <a:prstGeom prst="rect">
            <a:avLst/>
          </a:prstGeom>
        </p:spPr>
        <p:txBody>
          <a:bodyPr wrap="none">
            <a:spAutoFit/>
          </a:bodyPr>
          <a:lstStyle/>
          <a:p>
            <a:r>
              <a:rPr lang="en-US" dirty="0" smtClean="0"/>
              <a:t>=&gt;</a:t>
            </a:r>
            <a:endParaRPr lang="en-US" dirty="0"/>
          </a:p>
        </p:txBody>
      </p:sp>
      <p:pic>
        <p:nvPicPr>
          <p:cNvPr id="112644" name="Picture 4"/>
          <p:cNvPicPr>
            <a:picLocks noChangeAspect="1" noChangeArrowheads="1"/>
          </p:cNvPicPr>
          <p:nvPr/>
        </p:nvPicPr>
        <p:blipFill>
          <a:blip r:embed="rId4" cstate="print"/>
          <a:srcRect/>
          <a:stretch>
            <a:fillRect/>
          </a:stretch>
        </p:blipFill>
        <p:spPr bwMode="auto">
          <a:xfrm>
            <a:off x="2133600" y="2732975"/>
            <a:ext cx="3371850" cy="543625"/>
          </a:xfrm>
          <a:prstGeom prst="rect">
            <a:avLst/>
          </a:prstGeom>
          <a:noFill/>
          <a:ln w="9525">
            <a:noFill/>
            <a:miter lim="800000"/>
            <a:headEnd/>
            <a:tailEnd/>
          </a:ln>
        </p:spPr>
      </p:pic>
      <p:pic>
        <p:nvPicPr>
          <p:cNvPr id="112645" name="Picture 5"/>
          <p:cNvPicPr>
            <a:picLocks noChangeAspect="1" noChangeArrowheads="1"/>
          </p:cNvPicPr>
          <p:nvPr/>
        </p:nvPicPr>
        <p:blipFill>
          <a:blip r:embed="rId5" cstate="print"/>
          <a:srcRect/>
          <a:stretch>
            <a:fillRect/>
          </a:stretch>
        </p:blipFill>
        <p:spPr bwMode="auto">
          <a:xfrm>
            <a:off x="1371600" y="3505200"/>
            <a:ext cx="3429000" cy="364331"/>
          </a:xfrm>
          <a:prstGeom prst="rect">
            <a:avLst/>
          </a:prstGeom>
          <a:noFill/>
          <a:ln w="9525">
            <a:noFill/>
            <a:miter lim="800000"/>
            <a:headEnd/>
            <a:tailEnd/>
          </a:ln>
        </p:spPr>
      </p:pic>
      <p:sp>
        <p:nvSpPr>
          <p:cNvPr id="13" name="Rectangle 12"/>
          <p:cNvSpPr/>
          <p:nvPr/>
        </p:nvSpPr>
        <p:spPr>
          <a:xfrm>
            <a:off x="0" y="3505200"/>
            <a:ext cx="1476366" cy="369332"/>
          </a:xfrm>
          <a:prstGeom prst="rect">
            <a:avLst/>
          </a:prstGeom>
        </p:spPr>
        <p:txBody>
          <a:bodyPr wrap="none">
            <a:spAutoFit/>
          </a:bodyPr>
          <a:lstStyle/>
          <a:p>
            <a:r>
              <a:rPr lang="en-US" dirty="0" smtClean="0"/>
              <a:t>It follows that</a:t>
            </a:r>
            <a:endParaRPr lang="en-US" dirty="0"/>
          </a:p>
        </p:txBody>
      </p:sp>
      <p:pic>
        <p:nvPicPr>
          <p:cNvPr id="112646" name="Picture 6"/>
          <p:cNvPicPr>
            <a:picLocks noChangeAspect="1" noChangeArrowheads="1"/>
          </p:cNvPicPr>
          <p:nvPr/>
        </p:nvPicPr>
        <p:blipFill>
          <a:blip r:embed="rId6" cstate="print"/>
          <a:srcRect/>
          <a:stretch>
            <a:fillRect/>
          </a:stretch>
        </p:blipFill>
        <p:spPr bwMode="auto">
          <a:xfrm>
            <a:off x="1295400" y="3987360"/>
            <a:ext cx="3986213" cy="432240"/>
          </a:xfrm>
          <a:prstGeom prst="rect">
            <a:avLst/>
          </a:prstGeom>
          <a:noFill/>
          <a:ln w="9525">
            <a:noFill/>
            <a:miter lim="800000"/>
            <a:headEnd/>
            <a:tailEnd/>
          </a:ln>
        </p:spPr>
      </p:pic>
      <p:sp>
        <p:nvSpPr>
          <p:cNvPr id="15" name="TextBox 14"/>
          <p:cNvSpPr txBox="1"/>
          <p:nvPr/>
        </p:nvSpPr>
        <p:spPr>
          <a:xfrm>
            <a:off x="4800600" y="3505200"/>
            <a:ext cx="457200" cy="369332"/>
          </a:xfrm>
          <a:prstGeom prst="rect">
            <a:avLst/>
          </a:prstGeom>
          <a:noFill/>
        </p:spPr>
        <p:txBody>
          <a:bodyPr wrap="square" rtlCol="0">
            <a:spAutoFit/>
          </a:bodyPr>
          <a:lstStyle/>
          <a:p>
            <a:r>
              <a:rPr lang="el-GR" dirty="0" smtClean="0"/>
              <a:t>=&gt;</a:t>
            </a:r>
            <a:endParaRPr lang="en-US" dirty="0"/>
          </a:p>
        </p:txBody>
      </p:sp>
      <p:pic>
        <p:nvPicPr>
          <p:cNvPr id="112647" name="Picture 7"/>
          <p:cNvPicPr>
            <a:picLocks noChangeAspect="1" noChangeArrowheads="1"/>
          </p:cNvPicPr>
          <p:nvPr/>
        </p:nvPicPr>
        <p:blipFill>
          <a:blip r:embed="rId7" cstate="print"/>
          <a:srcRect/>
          <a:stretch>
            <a:fillRect/>
          </a:stretch>
        </p:blipFill>
        <p:spPr bwMode="auto">
          <a:xfrm>
            <a:off x="152400" y="4419600"/>
            <a:ext cx="8610600" cy="1412875"/>
          </a:xfrm>
          <a:prstGeom prst="rect">
            <a:avLst/>
          </a:prstGeom>
          <a:noFill/>
          <a:ln w="9525">
            <a:noFill/>
            <a:miter lim="800000"/>
            <a:headEnd/>
            <a:tailEnd/>
          </a:ln>
        </p:spPr>
      </p:pic>
      <p:sp>
        <p:nvSpPr>
          <p:cNvPr id="17" name="Rectangle 16"/>
          <p:cNvSpPr/>
          <p:nvPr/>
        </p:nvSpPr>
        <p:spPr>
          <a:xfrm>
            <a:off x="76200" y="5715000"/>
            <a:ext cx="8991600" cy="1200329"/>
          </a:xfrm>
          <a:prstGeom prst="rect">
            <a:avLst/>
          </a:prstGeom>
        </p:spPr>
        <p:txBody>
          <a:bodyPr wrap="square">
            <a:spAutoFit/>
          </a:bodyPr>
          <a:lstStyle/>
          <a:p>
            <a:r>
              <a:rPr lang="en-US" dirty="0" smtClean="0"/>
              <a:t>The above observation leads to two important results. First, CDR loops must often incorporate</a:t>
            </a:r>
            <a:r>
              <a:rPr lang="el-GR" dirty="0" smtClean="0"/>
              <a:t> </a:t>
            </a:r>
            <a:r>
              <a:rPr lang="en-US" dirty="0" smtClean="0"/>
              <a:t>large off-chip capacitors to achieve a small bandwidth. Second, such loops typically</a:t>
            </a:r>
            <a:r>
              <a:rPr lang="el-GR" dirty="0" smtClean="0"/>
              <a:t> </a:t>
            </a:r>
            <a:r>
              <a:rPr lang="en-US" dirty="0" smtClean="0"/>
              <a:t>exhibit a large  </a:t>
            </a:r>
            <a:r>
              <a:rPr lang="el-GR" dirty="0" smtClean="0"/>
              <a:t>ζ </a:t>
            </a:r>
            <a:r>
              <a:rPr lang="en-US" dirty="0" smtClean="0"/>
              <a:t>(as high as 10 or 20), and their transfer functions can be simplified to</a:t>
            </a:r>
            <a:r>
              <a:rPr lang="el-GR" dirty="0" smtClean="0"/>
              <a:t> </a:t>
            </a:r>
            <a:r>
              <a:rPr lang="en-US" dirty="0" smtClean="0"/>
              <a:t>develop more insight.</a:t>
            </a:r>
            <a:endParaRPr lang="en-US" dirty="0"/>
          </a:p>
        </p:txBody>
      </p:sp>
      <p:sp>
        <p:nvSpPr>
          <p:cNvPr id="18" name="TextBox 17"/>
          <p:cNvSpPr txBox="1"/>
          <p:nvPr/>
        </p:nvSpPr>
        <p:spPr>
          <a:xfrm>
            <a:off x="7467600" y="1143000"/>
            <a:ext cx="1524000" cy="338554"/>
          </a:xfrm>
          <a:prstGeom prst="rect">
            <a:avLst/>
          </a:prstGeom>
          <a:noFill/>
        </p:spPr>
        <p:txBody>
          <a:bodyPr wrap="square" rtlCol="0">
            <a:spAutoFit/>
          </a:bodyPr>
          <a:lstStyle/>
          <a:p>
            <a:r>
              <a:rPr lang="en-US" sz="1600" dirty="0" smtClean="0"/>
              <a:t>(9.14)</a:t>
            </a:r>
            <a:endParaRPr lang="en-US" dirty="0"/>
          </a:p>
        </p:txBody>
      </p:sp>
      <p:sp>
        <p:nvSpPr>
          <p:cNvPr id="19" name="TextBox 18"/>
          <p:cNvSpPr txBox="1"/>
          <p:nvPr/>
        </p:nvSpPr>
        <p:spPr>
          <a:xfrm>
            <a:off x="7467600" y="3962400"/>
            <a:ext cx="1524000" cy="338554"/>
          </a:xfrm>
          <a:prstGeom prst="rect">
            <a:avLst/>
          </a:prstGeom>
          <a:noFill/>
        </p:spPr>
        <p:txBody>
          <a:bodyPr wrap="square" rtlCol="0">
            <a:spAutoFit/>
          </a:bodyPr>
          <a:lstStyle/>
          <a:p>
            <a:r>
              <a:rPr lang="en-US" sz="1600" dirty="0" smtClean="0"/>
              <a:t>(9.18)</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0"/>
            <a:ext cx="8991600" cy="533400"/>
          </a:xfrm>
        </p:spPr>
        <p:txBody>
          <a:bodyPr>
            <a:normAutofit/>
          </a:bodyPr>
          <a:lstStyle/>
          <a:p>
            <a:pPr algn="l"/>
            <a:r>
              <a:rPr lang="en-US" sz="2400" dirty="0" smtClean="0"/>
              <a:t>JITTER IN CDR CIRCUITS-Jitter Transfer </a:t>
            </a:r>
            <a:r>
              <a:rPr lang="en-US" sz="2000" dirty="0" smtClean="0"/>
              <a:t>(</a:t>
            </a:r>
            <a:r>
              <a:rPr lang="en-US" sz="1800" dirty="0" smtClean="0"/>
              <a:t>Bandwidth Reduction)</a:t>
            </a:r>
            <a:endParaRPr lang="en-US" sz="2400" dirty="0"/>
          </a:p>
        </p:txBody>
      </p:sp>
      <p:sp>
        <p:nvSpPr>
          <p:cNvPr id="17" name="Rectangle 16"/>
          <p:cNvSpPr/>
          <p:nvPr/>
        </p:nvSpPr>
        <p:spPr>
          <a:xfrm>
            <a:off x="0" y="457200"/>
            <a:ext cx="9144000" cy="1200329"/>
          </a:xfrm>
          <a:prstGeom prst="rect">
            <a:avLst/>
          </a:prstGeom>
        </p:spPr>
        <p:txBody>
          <a:bodyPr wrap="square">
            <a:spAutoFit/>
          </a:bodyPr>
          <a:lstStyle/>
          <a:p>
            <a:r>
              <a:rPr lang="en-US" dirty="0" smtClean="0"/>
              <a:t>As mentioned in previous slide the transfer function (9.14)                                            can be simplified to</a:t>
            </a:r>
            <a:r>
              <a:rPr lang="el-GR" dirty="0" smtClean="0"/>
              <a:t> </a:t>
            </a:r>
            <a:r>
              <a:rPr lang="en-US" dirty="0" smtClean="0"/>
              <a:t>develop more insight. Since </a:t>
            </a:r>
            <a:r>
              <a:rPr lang="el-GR" i="1" dirty="0" smtClean="0"/>
              <a:t>ω</a:t>
            </a:r>
            <a:r>
              <a:rPr lang="en-US" i="1" dirty="0" smtClean="0"/>
              <a:t>n is small, the term </a:t>
            </a:r>
            <a:r>
              <a:rPr lang="el-GR" i="1" dirty="0" smtClean="0"/>
              <a:t>ω</a:t>
            </a:r>
            <a:r>
              <a:rPr lang="en-US" i="1" dirty="0" smtClean="0"/>
              <a:t>n</a:t>
            </a:r>
            <a:r>
              <a:rPr lang="en-US" i="1" baseline="30000" dirty="0" smtClean="0"/>
              <a:t>2 </a:t>
            </a:r>
            <a:r>
              <a:rPr lang="en-US" i="1" dirty="0" smtClean="0"/>
              <a:t>can be neglected in Eq.</a:t>
            </a:r>
            <a:r>
              <a:rPr lang="en-US" dirty="0" smtClean="0"/>
              <a:t>(9.14) </a:t>
            </a:r>
          </a:p>
          <a:p>
            <a:endParaRPr lang="en-US" dirty="0" smtClean="0"/>
          </a:p>
          <a:p>
            <a:r>
              <a:rPr lang="en-US" dirty="0" smtClean="0"/>
              <a:t>for some range of s = </a:t>
            </a:r>
            <a:r>
              <a:rPr lang="en-US" i="1" dirty="0" smtClean="0"/>
              <a:t>j</a:t>
            </a:r>
            <a:r>
              <a:rPr lang="el-GR" i="1" dirty="0" smtClean="0"/>
              <a:t>ω</a:t>
            </a:r>
            <a:r>
              <a:rPr lang="en-US" i="1" dirty="0" smtClean="0"/>
              <a:t>, yielding</a:t>
            </a:r>
            <a:endParaRPr lang="en-US" dirty="0"/>
          </a:p>
        </p:txBody>
      </p:sp>
      <p:pic>
        <p:nvPicPr>
          <p:cNvPr id="113666" name="Picture 2"/>
          <p:cNvPicPr>
            <a:picLocks noChangeAspect="1" noChangeArrowheads="1"/>
          </p:cNvPicPr>
          <p:nvPr/>
        </p:nvPicPr>
        <p:blipFill>
          <a:blip r:embed="rId2" cstate="print"/>
          <a:srcRect/>
          <a:stretch>
            <a:fillRect/>
          </a:stretch>
        </p:blipFill>
        <p:spPr bwMode="auto">
          <a:xfrm>
            <a:off x="3810000" y="1219200"/>
            <a:ext cx="1566863" cy="464007"/>
          </a:xfrm>
          <a:prstGeom prst="rect">
            <a:avLst/>
          </a:prstGeom>
          <a:noFill/>
          <a:ln w="9525">
            <a:noFill/>
            <a:miter lim="800000"/>
            <a:headEnd/>
            <a:tailEnd/>
          </a:ln>
        </p:spPr>
      </p:pic>
      <p:pic>
        <p:nvPicPr>
          <p:cNvPr id="113667" name="Picture 3"/>
          <p:cNvPicPr>
            <a:picLocks noChangeAspect="1" noChangeArrowheads="1"/>
          </p:cNvPicPr>
          <p:nvPr/>
        </p:nvPicPr>
        <p:blipFill>
          <a:blip r:embed="rId3" cstate="print"/>
          <a:srcRect/>
          <a:stretch>
            <a:fillRect/>
          </a:stretch>
        </p:blipFill>
        <p:spPr bwMode="auto">
          <a:xfrm>
            <a:off x="1447800" y="2209800"/>
            <a:ext cx="1404938" cy="314768"/>
          </a:xfrm>
          <a:prstGeom prst="rect">
            <a:avLst/>
          </a:prstGeom>
          <a:noFill/>
          <a:ln w="9525">
            <a:noFill/>
            <a:miter lim="800000"/>
            <a:headEnd/>
            <a:tailEnd/>
          </a:ln>
        </p:spPr>
      </p:pic>
      <p:pic>
        <p:nvPicPr>
          <p:cNvPr id="113668" name="Picture 4"/>
          <p:cNvPicPr>
            <a:picLocks noChangeAspect="1" noChangeArrowheads="1"/>
          </p:cNvPicPr>
          <p:nvPr/>
        </p:nvPicPr>
        <p:blipFill>
          <a:blip r:embed="rId4" cstate="print"/>
          <a:srcRect/>
          <a:stretch>
            <a:fillRect/>
          </a:stretch>
        </p:blipFill>
        <p:spPr bwMode="auto">
          <a:xfrm>
            <a:off x="3048000" y="2512181"/>
            <a:ext cx="1357313" cy="459619"/>
          </a:xfrm>
          <a:prstGeom prst="rect">
            <a:avLst/>
          </a:prstGeom>
          <a:noFill/>
          <a:ln w="9525">
            <a:noFill/>
            <a:miter lim="800000"/>
            <a:headEnd/>
            <a:tailEnd/>
          </a:ln>
        </p:spPr>
      </p:pic>
      <p:pic>
        <p:nvPicPr>
          <p:cNvPr id="113669" name="Picture 5"/>
          <p:cNvPicPr>
            <a:picLocks noChangeAspect="1" noChangeArrowheads="1"/>
          </p:cNvPicPr>
          <p:nvPr/>
        </p:nvPicPr>
        <p:blipFill>
          <a:blip r:embed="rId5" cstate="print"/>
          <a:srcRect/>
          <a:stretch>
            <a:fillRect/>
          </a:stretch>
        </p:blipFill>
        <p:spPr bwMode="auto">
          <a:xfrm>
            <a:off x="0" y="3013075"/>
            <a:ext cx="8915400" cy="3159125"/>
          </a:xfrm>
          <a:prstGeom prst="rect">
            <a:avLst/>
          </a:prstGeom>
          <a:noFill/>
          <a:ln w="9525">
            <a:noFill/>
            <a:miter lim="800000"/>
            <a:headEnd/>
            <a:tailEnd/>
          </a:ln>
        </p:spPr>
      </p:pic>
      <p:pic>
        <p:nvPicPr>
          <p:cNvPr id="113670" name="Picture 6"/>
          <p:cNvPicPr>
            <a:picLocks noChangeAspect="1" noChangeArrowheads="1"/>
          </p:cNvPicPr>
          <p:nvPr/>
        </p:nvPicPr>
        <p:blipFill>
          <a:blip r:embed="rId6" cstate="print"/>
          <a:srcRect/>
          <a:stretch>
            <a:fillRect/>
          </a:stretch>
        </p:blipFill>
        <p:spPr bwMode="auto">
          <a:xfrm>
            <a:off x="762000" y="6172200"/>
            <a:ext cx="7458075" cy="220132"/>
          </a:xfrm>
          <a:prstGeom prst="rect">
            <a:avLst/>
          </a:prstGeom>
          <a:noFill/>
          <a:ln w="9525">
            <a:noFill/>
            <a:miter lim="800000"/>
            <a:headEnd/>
            <a:tailEnd/>
          </a:ln>
        </p:spPr>
      </p:pic>
      <p:sp>
        <p:nvSpPr>
          <p:cNvPr id="26" name="TextBox 25"/>
          <p:cNvSpPr txBox="1"/>
          <p:nvPr/>
        </p:nvSpPr>
        <p:spPr>
          <a:xfrm>
            <a:off x="7620000" y="1337846"/>
            <a:ext cx="1524000" cy="338554"/>
          </a:xfrm>
          <a:prstGeom prst="rect">
            <a:avLst/>
          </a:prstGeom>
          <a:noFill/>
        </p:spPr>
        <p:txBody>
          <a:bodyPr wrap="square" rtlCol="0">
            <a:spAutoFit/>
          </a:bodyPr>
          <a:lstStyle/>
          <a:p>
            <a:r>
              <a:rPr lang="en-US" sz="1600" dirty="0" smtClean="0"/>
              <a:t>(9.19)</a:t>
            </a:r>
            <a:endParaRPr lang="en-US" dirty="0"/>
          </a:p>
        </p:txBody>
      </p:sp>
      <p:pic>
        <p:nvPicPr>
          <p:cNvPr id="113671" name="Picture 7"/>
          <p:cNvPicPr>
            <a:picLocks noChangeAspect="1" noChangeArrowheads="1"/>
          </p:cNvPicPr>
          <p:nvPr/>
        </p:nvPicPr>
        <p:blipFill>
          <a:blip r:embed="rId7" cstate="print"/>
          <a:srcRect/>
          <a:stretch>
            <a:fillRect/>
          </a:stretch>
        </p:blipFill>
        <p:spPr bwMode="auto">
          <a:xfrm>
            <a:off x="152400" y="1837267"/>
            <a:ext cx="8763000" cy="555625"/>
          </a:xfrm>
          <a:prstGeom prst="rect">
            <a:avLst/>
          </a:prstGeom>
          <a:noFill/>
          <a:ln w="9525">
            <a:noFill/>
            <a:miter lim="800000"/>
            <a:headEnd/>
            <a:tailEnd/>
          </a:ln>
        </p:spPr>
      </p:pic>
      <p:sp>
        <p:nvSpPr>
          <p:cNvPr id="28" name="TextBox 27"/>
          <p:cNvSpPr txBox="1"/>
          <p:nvPr/>
        </p:nvSpPr>
        <p:spPr>
          <a:xfrm>
            <a:off x="7543800" y="2557046"/>
            <a:ext cx="1524000" cy="338554"/>
          </a:xfrm>
          <a:prstGeom prst="rect">
            <a:avLst/>
          </a:prstGeom>
          <a:noFill/>
        </p:spPr>
        <p:txBody>
          <a:bodyPr wrap="square" rtlCol="0">
            <a:spAutoFit/>
          </a:bodyPr>
          <a:lstStyle/>
          <a:p>
            <a:r>
              <a:rPr lang="en-US" sz="1600" dirty="0" smtClean="0"/>
              <a:t>(9.21)</a:t>
            </a:r>
            <a:endParaRPr lang="en-US" dirty="0"/>
          </a:p>
        </p:txBody>
      </p:sp>
      <p:pic>
        <p:nvPicPr>
          <p:cNvPr id="12" name="Picture 2"/>
          <p:cNvPicPr>
            <a:picLocks noChangeAspect="1" noChangeArrowheads="1"/>
          </p:cNvPicPr>
          <p:nvPr/>
        </p:nvPicPr>
        <p:blipFill>
          <a:blip r:embed="rId8" cstate="print"/>
          <a:srcRect/>
          <a:stretch>
            <a:fillRect/>
          </a:stretch>
        </p:blipFill>
        <p:spPr bwMode="auto">
          <a:xfrm>
            <a:off x="5638800" y="341303"/>
            <a:ext cx="2074545" cy="496897"/>
          </a:xfrm>
          <a:prstGeom prst="rect">
            <a:avLst/>
          </a:prstGeom>
          <a:noFill/>
          <a:ln w="9525">
            <a:noFill/>
            <a:miter lim="800000"/>
            <a:headEnd/>
            <a:tailEnd/>
          </a:ln>
        </p:spPr>
      </p:pic>
      <p:pic>
        <p:nvPicPr>
          <p:cNvPr id="40962" name="Picture 2"/>
          <p:cNvPicPr>
            <a:picLocks noChangeAspect="1" noChangeArrowheads="1"/>
          </p:cNvPicPr>
          <p:nvPr/>
        </p:nvPicPr>
        <p:blipFill>
          <a:blip r:embed="rId9" cstate="print"/>
          <a:srcRect/>
          <a:stretch>
            <a:fillRect/>
          </a:stretch>
        </p:blipFill>
        <p:spPr bwMode="auto">
          <a:xfrm>
            <a:off x="1518144" y="2590801"/>
            <a:ext cx="1453656" cy="304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391400" y="2133600"/>
            <a:ext cx="1524000" cy="338554"/>
          </a:xfrm>
          <a:prstGeom prst="rect">
            <a:avLst/>
          </a:prstGeom>
          <a:noFill/>
        </p:spPr>
        <p:txBody>
          <a:bodyPr wrap="square" rtlCol="0">
            <a:spAutoFit/>
          </a:bodyPr>
          <a:lstStyle/>
          <a:p>
            <a:r>
              <a:rPr lang="en-US" sz="1600" dirty="0" smtClean="0"/>
              <a:t>(9.22</a:t>
            </a:r>
            <a:endParaRPr lang="en-US" dirty="0"/>
          </a:p>
        </p:txBody>
      </p:sp>
      <p:sp>
        <p:nvSpPr>
          <p:cNvPr id="12" name="Rectangle 11"/>
          <p:cNvSpPr/>
          <p:nvPr/>
        </p:nvSpPr>
        <p:spPr>
          <a:xfrm>
            <a:off x="0" y="381000"/>
            <a:ext cx="8915400" cy="1754326"/>
          </a:xfrm>
          <a:prstGeom prst="rect">
            <a:avLst/>
          </a:prstGeom>
        </p:spPr>
        <p:txBody>
          <a:bodyPr wrap="square">
            <a:spAutoFit/>
          </a:bodyPr>
          <a:lstStyle/>
          <a:p>
            <a:r>
              <a:rPr lang="en-US" dirty="0" smtClean="0"/>
              <a:t>We must now answer an important question: for what range of s is the approximation given by (9.19) valid? Considering again the magnitude of H(s) in (9.14), </a:t>
            </a:r>
          </a:p>
          <a:p>
            <a:endParaRPr lang="en-US" dirty="0" smtClean="0"/>
          </a:p>
          <a:p>
            <a:r>
              <a:rPr lang="en-US" dirty="0" smtClean="0"/>
              <a:t>we note that a sufficient condition is (2</a:t>
            </a:r>
            <a:r>
              <a:rPr lang="el-GR" dirty="0" smtClean="0"/>
              <a:t>ζ ω</a:t>
            </a:r>
            <a:r>
              <a:rPr lang="en-US" dirty="0" smtClean="0"/>
              <a:t>n</a:t>
            </a:r>
            <a:r>
              <a:rPr lang="el-GR" dirty="0" smtClean="0"/>
              <a:t> ω</a:t>
            </a:r>
            <a:r>
              <a:rPr lang="en-US" dirty="0" smtClean="0"/>
              <a:t>)</a:t>
            </a:r>
            <a:r>
              <a:rPr lang="en-US" baseline="30000" dirty="0" smtClean="0"/>
              <a:t>2 </a:t>
            </a:r>
            <a:r>
              <a:rPr lang="el-GR" dirty="0" smtClean="0"/>
              <a:t>&gt;&gt;  ω</a:t>
            </a:r>
            <a:r>
              <a:rPr lang="en-US" dirty="0" smtClean="0"/>
              <a:t>n</a:t>
            </a:r>
            <a:r>
              <a:rPr lang="en-US" baseline="30000" dirty="0" smtClean="0"/>
              <a:t>4  </a:t>
            </a:r>
            <a:r>
              <a:rPr lang="en-US" dirty="0" smtClean="0"/>
              <a:t>because it guarantees both the numerator and denominator of (9.14) are reduced to those of (9.19),</a:t>
            </a:r>
          </a:p>
          <a:p>
            <a:r>
              <a:rPr lang="en-US" dirty="0" smtClean="0"/>
              <a:t> That is, </a:t>
            </a:r>
            <a:endParaRPr lang="en-US" dirty="0"/>
          </a:p>
        </p:txBody>
      </p:sp>
      <p:sp>
        <p:nvSpPr>
          <p:cNvPr id="13" name="Rectangle 12"/>
          <p:cNvSpPr/>
          <p:nvPr/>
        </p:nvSpPr>
        <p:spPr>
          <a:xfrm>
            <a:off x="0" y="2438400"/>
            <a:ext cx="8839200" cy="2308324"/>
          </a:xfrm>
          <a:prstGeom prst="rect">
            <a:avLst/>
          </a:prstGeom>
        </p:spPr>
        <p:txBody>
          <a:bodyPr wrap="square">
            <a:spAutoFit/>
          </a:bodyPr>
          <a:lstStyle/>
          <a:p>
            <a:r>
              <a:rPr lang="en-US" dirty="0" smtClean="0"/>
              <a:t>Thus, if </a:t>
            </a:r>
            <a:r>
              <a:rPr lang="el-GR" i="1" dirty="0" smtClean="0"/>
              <a:t>ω </a:t>
            </a:r>
            <a:r>
              <a:rPr lang="en-US" i="1" dirty="0" smtClean="0"/>
              <a:t>is greater than 3 to 4 times of  </a:t>
            </a:r>
            <a:r>
              <a:rPr lang="el-GR" i="1" dirty="0" smtClean="0"/>
              <a:t>ω</a:t>
            </a:r>
            <a:r>
              <a:rPr lang="en-US" i="1" dirty="0" smtClean="0"/>
              <a:t>n/(2</a:t>
            </a:r>
            <a:r>
              <a:rPr lang="el-GR" i="1" dirty="0" smtClean="0"/>
              <a:t>ζ)</a:t>
            </a:r>
            <a:r>
              <a:rPr lang="en-US" i="1" dirty="0" smtClean="0"/>
              <a:t>, the magnitude of the transfer function can </a:t>
            </a:r>
            <a:r>
              <a:rPr lang="en-US" dirty="0" smtClean="0"/>
              <a:t>be approximated by that of a one-pole system (eq. (9.19)). This falls well below the </a:t>
            </a:r>
            <a:r>
              <a:rPr lang="el-GR" dirty="0" smtClean="0"/>
              <a:t>-</a:t>
            </a:r>
            <a:r>
              <a:rPr lang="en-US" dirty="0" smtClean="0"/>
              <a:t> 3-dB frequency because </a:t>
            </a:r>
            <a:r>
              <a:rPr lang="el-GR" i="1" dirty="0" smtClean="0"/>
              <a:t>ω (-3</a:t>
            </a:r>
            <a:r>
              <a:rPr lang="en-US" i="1" dirty="0" smtClean="0"/>
              <a:t>dB</a:t>
            </a:r>
            <a:r>
              <a:rPr lang="el-GR" i="1" dirty="0" smtClean="0"/>
              <a:t>)</a:t>
            </a:r>
            <a:r>
              <a:rPr lang="en-US" i="1" dirty="0" smtClean="0"/>
              <a:t> = 2</a:t>
            </a:r>
            <a:r>
              <a:rPr lang="el-GR" i="1" dirty="0" smtClean="0"/>
              <a:t>ζω</a:t>
            </a:r>
            <a:r>
              <a:rPr lang="en-US" i="1" dirty="0" smtClean="0"/>
              <a:t>n</a:t>
            </a:r>
            <a:r>
              <a:rPr lang="el-GR" i="1" dirty="0" smtClean="0"/>
              <a:t> &gt;&gt;</a:t>
            </a:r>
            <a:r>
              <a:rPr lang="en-US" i="1" dirty="0" smtClean="0"/>
              <a:t> </a:t>
            </a:r>
            <a:r>
              <a:rPr lang="el-GR" i="1" dirty="0" smtClean="0"/>
              <a:t>ω</a:t>
            </a:r>
            <a:r>
              <a:rPr lang="en-US" i="1" dirty="0" smtClean="0"/>
              <a:t>n/(2</a:t>
            </a:r>
            <a:r>
              <a:rPr lang="el-GR" i="1" dirty="0" smtClean="0"/>
              <a:t>ζ</a:t>
            </a:r>
            <a:r>
              <a:rPr lang="en-US" i="1" dirty="0" smtClean="0"/>
              <a:t>). Consequently, the one-pole approximation holds for </a:t>
            </a:r>
            <a:r>
              <a:rPr lang="en-US" dirty="0" smtClean="0"/>
              <a:t>most of the range.</a:t>
            </a:r>
          </a:p>
          <a:p>
            <a:r>
              <a:rPr lang="en-US" dirty="0" smtClean="0"/>
              <a:t>Another effect that we have thus far ignored relates to the input data transition density, </a:t>
            </a:r>
            <a:r>
              <a:rPr lang="en-US" i="1" dirty="0" smtClean="0"/>
              <a:t>D</a:t>
            </a:r>
            <a:r>
              <a:rPr lang="en-US" i="1" baseline="-25000" dirty="0" smtClean="0"/>
              <a:t>T</a:t>
            </a:r>
            <a:r>
              <a:rPr lang="en-US" i="1" dirty="0" smtClean="0"/>
              <a:t>. Recall that the phase detectors studied in previous slides generate a zero output in the </a:t>
            </a:r>
            <a:r>
              <a:rPr lang="en-US" dirty="0" smtClean="0"/>
              <a:t>absence of data transitions, and in general exhibiting a gain proportional to </a:t>
            </a:r>
            <a:r>
              <a:rPr lang="en-US" i="1" dirty="0" smtClean="0"/>
              <a:t>D</a:t>
            </a:r>
            <a:r>
              <a:rPr lang="en-US" i="1" baseline="-25000" dirty="0" smtClean="0"/>
              <a:t>T</a:t>
            </a:r>
            <a:r>
              <a:rPr lang="en-US" i="1" dirty="0" smtClean="0"/>
              <a:t>. To take this </a:t>
            </a:r>
            <a:r>
              <a:rPr lang="en-US" dirty="0" smtClean="0"/>
              <a:t>effect into account, we simply multiply the charge pump current by </a:t>
            </a:r>
            <a:r>
              <a:rPr lang="en-US" i="1" dirty="0" smtClean="0"/>
              <a:t>D</a:t>
            </a:r>
            <a:r>
              <a:rPr lang="en-US" i="1" baseline="-25000" dirty="0" smtClean="0"/>
              <a:t>T</a:t>
            </a:r>
            <a:r>
              <a:rPr lang="en-US" i="1" dirty="0" smtClean="0"/>
              <a:t>.</a:t>
            </a:r>
            <a:endParaRPr lang="en-US" dirty="0"/>
          </a:p>
        </p:txBody>
      </p:sp>
      <p:pic>
        <p:nvPicPr>
          <p:cNvPr id="114691" name="Picture 3"/>
          <p:cNvPicPr>
            <a:picLocks noChangeAspect="1" noChangeArrowheads="1"/>
          </p:cNvPicPr>
          <p:nvPr/>
        </p:nvPicPr>
        <p:blipFill>
          <a:blip r:embed="rId2" cstate="print"/>
          <a:srcRect/>
          <a:stretch>
            <a:fillRect/>
          </a:stretch>
        </p:blipFill>
        <p:spPr bwMode="auto">
          <a:xfrm>
            <a:off x="1371600" y="4724400"/>
            <a:ext cx="4681538" cy="1079848"/>
          </a:xfrm>
          <a:prstGeom prst="rect">
            <a:avLst/>
          </a:prstGeom>
          <a:noFill/>
          <a:ln w="9525">
            <a:noFill/>
            <a:miter lim="800000"/>
            <a:headEnd/>
            <a:tailEnd/>
          </a:ln>
        </p:spPr>
      </p:pic>
      <p:pic>
        <p:nvPicPr>
          <p:cNvPr id="114692" name="Picture 4"/>
          <p:cNvPicPr>
            <a:picLocks noChangeAspect="1" noChangeArrowheads="1"/>
          </p:cNvPicPr>
          <p:nvPr/>
        </p:nvPicPr>
        <p:blipFill>
          <a:blip r:embed="rId3" cstate="print"/>
          <a:srcRect/>
          <a:stretch>
            <a:fillRect/>
          </a:stretch>
        </p:blipFill>
        <p:spPr bwMode="auto">
          <a:xfrm>
            <a:off x="1447800" y="5769453"/>
            <a:ext cx="4914900" cy="555147"/>
          </a:xfrm>
          <a:prstGeom prst="rect">
            <a:avLst/>
          </a:prstGeom>
          <a:noFill/>
          <a:ln w="9525">
            <a:noFill/>
            <a:miter lim="800000"/>
            <a:headEnd/>
            <a:tailEnd/>
          </a:ln>
        </p:spPr>
      </p:pic>
      <p:pic>
        <p:nvPicPr>
          <p:cNvPr id="114693" name="Picture 5"/>
          <p:cNvPicPr>
            <a:picLocks noChangeAspect="1" noChangeArrowheads="1"/>
          </p:cNvPicPr>
          <p:nvPr/>
        </p:nvPicPr>
        <p:blipFill>
          <a:blip r:embed="rId4" cstate="print"/>
          <a:srcRect/>
          <a:stretch>
            <a:fillRect/>
          </a:stretch>
        </p:blipFill>
        <p:spPr bwMode="auto">
          <a:xfrm>
            <a:off x="3048000" y="1932887"/>
            <a:ext cx="1195388" cy="581713"/>
          </a:xfrm>
          <a:prstGeom prst="rect">
            <a:avLst/>
          </a:prstGeom>
          <a:noFill/>
          <a:ln w="9525">
            <a:noFill/>
            <a:miter lim="800000"/>
            <a:headEnd/>
            <a:tailEnd/>
          </a:ln>
        </p:spPr>
      </p:pic>
      <p:sp>
        <p:nvSpPr>
          <p:cNvPr id="18" name="Rectangle 17"/>
          <p:cNvSpPr/>
          <p:nvPr/>
        </p:nvSpPr>
        <p:spPr>
          <a:xfrm>
            <a:off x="152400" y="6287869"/>
            <a:ext cx="8763000" cy="646331"/>
          </a:xfrm>
          <a:prstGeom prst="rect">
            <a:avLst/>
          </a:prstGeom>
        </p:spPr>
        <p:txBody>
          <a:bodyPr wrap="square">
            <a:spAutoFit/>
          </a:bodyPr>
          <a:lstStyle/>
          <a:p>
            <a:r>
              <a:rPr lang="en-US" dirty="0" smtClean="0"/>
              <a:t>For example, if ONEs and ZEROs occur with equal probabilities and the phase detector</a:t>
            </a:r>
          </a:p>
          <a:p>
            <a:r>
              <a:rPr lang="en-US" dirty="0" smtClean="0"/>
              <a:t>operates with only the rising or falling edges of data, then </a:t>
            </a:r>
            <a:r>
              <a:rPr lang="en-US" i="1" dirty="0" smtClean="0"/>
              <a:t>D</a:t>
            </a:r>
            <a:r>
              <a:rPr lang="en-US" i="1" baseline="-25000" dirty="0" smtClean="0"/>
              <a:t>T</a:t>
            </a:r>
            <a:r>
              <a:rPr lang="en-US" i="1" dirty="0" smtClean="0"/>
              <a:t>. = 0.5.</a:t>
            </a:r>
            <a:endParaRPr lang="en-US" dirty="0"/>
          </a:p>
        </p:txBody>
      </p:sp>
      <p:sp>
        <p:nvSpPr>
          <p:cNvPr id="20" name="Title 1"/>
          <p:cNvSpPr txBox="1">
            <a:spLocks/>
          </p:cNvSpPr>
          <p:nvPr/>
        </p:nvSpPr>
        <p:spPr>
          <a:xfrm>
            <a:off x="0" y="-76200"/>
            <a:ext cx="8991600" cy="5334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JITTER IN CDR CIRCUITS-Jitter Transfer </a:t>
            </a:r>
            <a:r>
              <a:rPr kumimoji="0" lang="en-US" sz="3100" b="0" i="0" u="none" strike="noStrike" kern="1200" cap="none" spc="0" normalizeH="0" baseline="0" noProof="0" dirty="0" smtClean="0">
                <a:ln>
                  <a:noFill/>
                </a:ln>
                <a:solidFill>
                  <a:schemeClr val="tx1"/>
                </a:solidFill>
                <a:effectLst/>
                <a:uLnTx/>
                <a:uFillTx/>
                <a:latin typeface="+mj-lt"/>
                <a:ea typeface="+mj-ea"/>
                <a:cs typeface="+mj-cs"/>
              </a:rPr>
              <a:t>(</a:t>
            </a:r>
            <a:r>
              <a:rPr kumimoji="0" lang="en-US" sz="2700" b="0" i="0" u="none" strike="noStrike" kern="1200" cap="none" spc="0" normalizeH="0" baseline="0" noProof="0" dirty="0" smtClean="0">
                <a:ln>
                  <a:noFill/>
                </a:ln>
                <a:solidFill>
                  <a:schemeClr val="tx1"/>
                </a:solidFill>
                <a:effectLst/>
                <a:uLnTx/>
                <a:uFillTx/>
                <a:latin typeface="+mj-lt"/>
                <a:ea typeface="+mj-ea"/>
                <a:cs typeface="+mj-cs"/>
              </a:rPr>
              <a:t>Bandwidth Reduction)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p:cNvPicPr>
            <a:picLocks noChangeAspect="1" noChangeArrowheads="1"/>
          </p:cNvPicPr>
          <p:nvPr/>
        </p:nvPicPr>
        <p:blipFill>
          <a:blip r:embed="rId5" cstate="print"/>
          <a:srcRect/>
          <a:stretch>
            <a:fillRect/>
          </a:stretch>
        </p:blipFill>
        <p:spPr bwMode="auto">
          <a:xfrm>
            <a:off x="6476999" y="685800"/>
            <a:ext cx="2226945" cy="533400"/>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a:stretch>
            <a:fillRect/>
          </a:stretch>
        </p:blipFill>
        <p:spPr bwMode="auto">
          <a:xfrm>
            <a:off x="6477000" y="1524000"/>
            <a:ext cx="1566863" cy="4640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76200"/>
            <a:ext cx="8991600" cy="5334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JITTER IN CDR CIRCUITS-Jitter Transfer </a:t>
            </a:r>
            <a:r>
              <a:rPr kumimoji="0" lang="en-US" sz="3100" b="0" i="0" u="none" strike="noStrike" kern="1200" cap="none" spc="0" normalizeH="0" baseline="0" noProof="0" dirty="0" smtClean="0">
                <a:ln>
                  <a:noFill/>
                </a:ln>
                <a:solidFill>
                  <a:schemeClr val="tx1"/>
                </a:solidFill>
                <a:effectLst/>
                <a:uLnTx/>
                <a:uFillTx/>
                <a:latin typeface="+mj-lt"/>
                <a:ea typeface="+mj-ea"/>
                <a:cs typeface="+mj-cs"/>
              </a:rPr>
              <a:t>(</a:t>
            </a:r>
            <a:r>
              <a:rPr kumimoji="0" lang="en-US" sz="2700" b="0" i="0" u="none" strike="noStrike" kern="1200" cap="none" spc="0" normalizeH="0" baseline="0" noProof="0" dirty="0" smtClean="0">
                <a:ln>
                  <a:noFill/>
                </a:ln>
                <a:solidFill>
                  <a:schemeClr val="tx1"/>
                </a:solidFill>
                <a:effectLst/>
                <a:uLnTx/>
                <a:uFillTx/>
                <a:latin typeface="+mj-lt"/>
                <a:ea typeface="+mj-ea"/>
                <a:cs typeface="+mj-cs"/>
              </a:rPr>
              <a:t>Jitter Peaking)</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0" y="533400"/>
            <a:ext cx="9144000" cy="1477328"/>
          </a:xfrm>
          <a:prstGeom prst="rect">
            <a:avLst/>
          </a:prstGeom>
        </p:spPr>
        <p:txBody>
          <a:bodyPr wrap="square">
            <a:spAutoFit/>
          </a:bodyPr>
          <a:lstStyle/>
          <a:p>
            <a:r>
              <a:rPr lang="en-US" b="1" dirty="0" smtClean="0"/>
              <a:t>Jitter Peaking </a:t>
            </a:r>
            <a:r>
              <a:rPr lang="en-US" dirty="0" smtClean="0"/>
              <a:t>As mentioned earlier, jitter peaking must not exceed 0.1 dB in SONET</a:t>
            </a:r>
            <a:r>
              <a:rPr lang="en-US" b="1" dirty="0" smtClean="0"/>
              <a:t>.</a:t>
            </a:r>
          </a:p>
          <a:p>
            <a:r>
              <a:rPr lang="en-US" dirty="0" smtClean="0"/>
              <a:t>Let us now examine the closed-loop transfer function given by Eq. (9.14),  </a:t>
            </a:r>
          </a:p>
          <a:p>
            <a:r>
              <a:rPr lang="en-US" dirty="0" smtClean="0"/>
              <a:t>for this effect.</a:t>
            </a:r>
          </a:p>
          <a:p>
            <a:endParaRPr lang="en-US" dirty="0" smtClean="0"/>
          </a:p>
          <a:p>
            <a:r>
              <a:rPr lang="en-US" dirty="0" smtClean="0"/>
              <a:t>The zero is given by</a:t>
            </a:r>
            <a:endParaRPr lang="en-US" dirty="0"/>
          </a:p>
        </p:txBody>
      </p:sp>
      <p:pic>
        <p:nvPicPr>
          <p:cNvPr id="115715" name="Picture 3"/>
          <p:cNvPicPr>
            <a:picLocks noChangeAspect="1" noChangeArrowheads="1"/>
          </p:cNvPicPr>
          <p:nvPr/>
        </p:nvPicPr>
        <p:blipFill>
          <a:blip r:embed="rId2" cstate="print"/>
          <a:srcRect/>
          <a:stretch>
            <a:fillRect/>
          </a:stretch>
        </p:blipFill>
        <p:spPr bwMode="auto">
          <a:xfrm>
            <a:off x="3771900" y="1524000"/>
            <a:ext cx="1247775" cy="542925"/>
          </a:xfrm>
          <a:prstGeom prst="rect">
            <a:avLst/>
          </a:prstGeom>
          <a:noFill/>
          <a:ln w="9525">
            <a:noFill/>
            <a:miter lim="800000"/>
            <a:headEnd/>
            <a:tailEnd/>
          </a:ln>
        </p:spPr>
      </p:pic>
      <p:pic>
        <p:nvPicPr>
          <p:cNvPr id="115716" name="Picture 4"/>
          <p:cNvPicPr>
            <a:picLocks noChangeAspect="1" noChangeArrowheads="1"/>
          </p:cNvPicPr>
          <p:nvPr/>
        </p:nvPicPr>
        <p:blipFill>
          <a:blip r:embed="rId3" cstate="print"/>
          <a:srcRect/>
          <a:stretch>
            <a:fillRect/>
          </a:stretch>
        </p:blipFill>
        <p:spPr bwMode="auto">
          <a:xfrm>
            <a:off x="4762500" y="1524000"/>
            <a:ext cx="1028700" cy="552450"/>
          </a:xfrm>
          <a:prstGeom prst="rect">
            <a:avLst/>
          </a:prstGeom>
          <a:noFill/>
          <a:ln w="9525">
            <a:noFill/>
            <a:miter lim="800000"/>
            <a:headEnd/>
            <a:tailEnd/>
          </a:ln>
        </p:spPr>
      </p:pic>
      <p:sp>
        <p:nvSpPr>
          <p:cNvPr id="9" name="Rectangle 8"/>
          <p:cNvSpPr/>
          <p:nvPr/>
        </p:nvSpPr>
        <p:spPr>
          <a:xfrm>
            <a:off x="228600" y="2209800"/>
            <a:ext cx="8915400" cy="369332"/>
          </a:xfrm>
          <a:prstGeom prst="rect">
            <a:avLst/>
          </a:prstGeom>
        </p:spPr>
        <p:txBody>
          <a:bodyPr wrap="square">
            <a:spAutoFit/>
          </a:bodyPr>
          <a:lstStyle/>
          <a:p>
            <a:r>
              <a:rPr lang="en-US" dirty="0" smtClean="0"/>
              <a:t>a quantity independent of the data transition density. The two poles are equal to</a:t>
            </a:r>
            <a:endParaRPr lang="en-US" dirty="0"/>
          </a:p>
        </p:txBody>
      </p:sp>
      <p:pic>
        <p:nvPicPr>
          <p:cNvPr id="115717" name="Picture 5"/>
          <p:cNvPicPr>
            <a:picLocks noChangeAspect="1" noChangeArrowheads="1"/>
          </p:cNvPicPr>
          <p:nvPr/>
        </p:nvPicPr>
        <p:blipFill>
          <a:blip r:embed="rId4" cstate="print"/>
          <a:srcRect/>
          <a:stretch>
            <a:fillRect/>
          </a:stretch>
        </p:blipFill>
        <p:spPr bwMode="auto">
          <a:xfrm>
            <a:off x="762000" y="2819400"/>
            <a:ext cx="3190875" cy="476250"/>
          </a:xfrm>
          <a:prstGeom prst="rect">
            <a:avLst/>
          </a:prstGeom>
          <a:noFill/>
          <a:ln w="9525">
            <a:noFill/>
            <a:miter lim="800000"/>
            <a:headEnd/>
            <a:tailEnd/>
          </a:ln>
        </p:spPr>
      </p:pic>
      <p:pic>
        <p:nvPicPr>
          <p:cNvPr id="115718" name="Picture 6"/>
          <p:cNvPicPr>
            <a:picLocks noChangeAspect="1" noChangeArrowheads="1"/>
          </p:cNvPicPr>
          <p:nvPr/>
        </p:nvPicPr>
        <p:blipFill>
          <a:blip r:embed="rId5" cstate="print"/>
          <a:srcRect/>
          <a:stretch>
            <a:fillRect/>
          </a:stretch>
        </p:blipFill>
        <p:spPr bwMode="auto">
          <a:xfrm>
            <a:off x="3810000" y="2743200"/>
            <a:ext cx="2714625" cy="685800"/>
          </a:xfrm>
          <a:prstGeom prst="rect">
            <a:avLst/>
          </a:prstGeom>
          <a:noFill/>
          <a:ln w="9525">
            <a:noFill/>
            <a:miter lim="800000"/>
            <a:headEnd/>
            <a:tailEnd/>
          </a:ln>
        </p:spPr>
      </p:pic>
      <p:sp>
        <p:nvSpPr>
          <p:cNvPr id="12" name="Rectangle 11"/>
          <p:cNvSpPr/>
          <p:nvPr/>
        </p:nvSpPr>
        <p:spPr>
          <a:xfrm>
            <a:off x="152400" y="3505200"/>
            <a:ext cx="8686800" cy="369332"/>
          </a:xfrm>
          <a:prstGeom prst="rect">
            <a:avLst/>
          </a:prstGeom>
        </p:spPr>
        <p:txBody>
          <a:bodyPr wrap="square">
            <a:spAutoFit/>
          </a:bodyPr>
          <a:lstStyle/>
          <a:p>
            <a:r>
              <a:rPr lang="en-US" dirty="0" smtClean="0"/>
              <a:t>Since  </a:t>
            </a:r>
            <a:r>
              <a:rPr lang="el-GR" dirty="0" smtClean="0"/>
              <a:t>ζ&gt;&gt;1</a:t>
            </a:r>
            <a:r>
              <a:rPr lang="en-US" dirty="0" smtClean="0"/>
              <a:t>, the square root can be approximated as :</a:t>
            </a:r>
            <a:endParaRPr lang="en-US" dirty="0"/>
          </a:p>
        </p:txBody>
      </p:sp>
      <p:pic>
        <p:nvPicPr>
          <p:cNvPr id="115719" name="Picture 7"/>
          <p:cNvPicPr>
            <a:picLocks noChangeAspect="1" noChangeArrowheads="1"/>
          </p:cNvPicPr>
          <p:nvPr/>
        </p:nvPicPr>
        <p:blipFill>
          <a:blip r:embed="rId6" cstate="print"/>
          <a:srcRect/>
          <a:stretch>
            <a:fillRect/>
          </a:stretch>
        </p:blipFill>
        <p:spPr bwMode="auto">
          <a:xfrm>
            <a:off x="5105400" y="3505200"/>
            <a:ext cx="2781300" cy="352425"/>
          </a:xfrm>
          <a:prstGeom prst="rect">
            <a:avLst/>
          </a:prstGeom>
          <a:noFill/>
          <a:ln w="9525">
            <a:noFill/>
            <a:miter lim="800000"/>
            <a:headEnd/>
            <a:tailEnd/>
          </a:ln>
        </p:spPr>
      </p:pic>
      <p:pic>
        <p:nvPicPr>
          <p:cNvPr id="115720" name="Picture 8"/>
          <p:cNvPicPr>
            <a:picLocks noChangeAspect="1" noChangeArrowheads="1"/>
          </p:cNvPicPr>
          <p:nvPr/>
        </p:nvPicPr>
        <p:blipFill>
          <a:blip r:embed="rId7" cstate="print"/>
          <a:srcRect/>
          <a:stretch>
            <a:fillRect/>
          </a:stretch>
        </p:blipFill>
        <p:spPr bwMode="auto">
          <a:xfrm>
            <a:off x="1600200" y="4191000"/>
            <a:ext cx="3649663" cy="731837"/>
          </a:xfrm>
          <a:prstGeom prst="rect">
            <a:avLst/>
          </a:prstGeom>
          <a:noFill/>
          <a:ln w="9525">
            <a:noFill/>
            <a:miter lim="800000"/>
            <a:headEnd/>
            <a:tailEnd/>
          </a:ln>
          <a:effectLst/>
        </p:spPr>
      </p:pic>
      <p:pic>
        <p:nvPicPr>
          <p:cNvPr id="115721" name="Picture 9"/>
          <p:cNvPicPr>
            <a:picLocks noChangeAspect="1" noChangeArrowheads="1"/>
          </p:cNvPicPr>
          <p:nvPr/>
        </p:nvPicPr>
        <p:blipFill>
          <a:blip r:embed="rId8" cstate="print"/>
          <a:srcRect/>
          <a:stretch>
            <a:fillRect/>
          </a:stretch>
        </p:blipFill>
        <p:spPr bwMode="auto">
          <a:xfrm>
            <a:off x="2057400" y="4953000"/>
            <a:ext cx="2333625" cy="685800"/>
          </a:xfrm>
          <a:prstGeom prst="rect">
            <a:avLst/>
          </a:prstGeom>
          <a:noFill/>
          <a:ln w="9525">
            <a:noFill/>
            <a:miter lim="800000"/>
            <a:headEnd/>
            <a:tailEnd/>
          </a:ln>
        </p:spPr>
      </p:pic>
      <p:pic>
        <p:nvPicPr>
          <p:cNvPr id="115722" name="Picture 10"/>
          <p:cNvPicPr>
            <a:picLocks noChangeAspect="1" noChangeArrowheads="1"/>
          </p:cNvPicPr>
          <p:nvPr/>
        </p:nvPicPr>
        <p:blipFill>
          <a:blip r:embed="rId9" cstate="print"/>
          <a:srcRect/>
          <a:stretch>
            <a:fillRect/>
          </a:stretch>
        </p:blipFill>
        <p:spPr bwMode="auto">
          <a:xfrm>
            <a:off x="2133600" y="5943600"/>
            <a:ext cx="3048000" cy="552450"/>
          </a:xfrm>
          <a:prstGeom prst="rect">
            <a:avLst/>
          </a:prstGeom>
          <a:noFill/>
          <a:ln w="9525">
            <a:noFill/>
            <a:miter lim="800000"/>
            <a:headEnd/>
            <a:tailEnd/>
          </a:ln>
        </p:spPr>
      </p:pic>
      <p:sp>
        <p:nvSpPr>
          <p:cNvPr id="17" name="TextBox 16"/>
          <p:cNvSpPr txBox="1"/>
          <p:nvPr/>
        </p:nvSpPr>
        <p:spPr>
          <a:xfrm>
            <a:off x="5715000" y="4343400"/>
            <a:ext cx="1981200" cy="369332"/>
          </a:xfrm>
          <a:prstGeom prst="rect">
            <a:avLst/>
          </a:prstGeom>
          <a:noFill/>
        </p:spPr>
        <p:txBody>
          <a:bodyPr wrap="square" rtlCol="0">
            <a:spAutoFit/>
          </a:bodyPr>
          <a:lstStyle/>
          <a:p>
            <a:r>
              <a:rPr lang="en-US" dirty="0" smtClean="0"/>
              <a:t>Thus it is derived </a:t>
            </a:r>
            <a:endParaRPr lang="en-US" dirty="0"/>
          </a:p>
        </p:txBody>
      </p:sp>
      <p:sp>
        <p:nvSpPr>
          <p:cNvPr id="15" name="TextBox 14"/>
          <p:cNvSpPr txBox="1"/>
          <p:nvPr/>
        </p:nvSpPr>
        <p:spPr>
          <a:xfrm>
            <a:off x="8305800" y="5105400"/>
            <a:ext cx="762000" cy="369332"/>
          </a:xfrm>
          <a:prstGeom prst="rect">
            <a:avLst/>
          </a:prstGeom>
          <a:noFill/>
        </p:spPr>
        <p:txBody>
          <a:bodyPr wrap="square" rtlCol="0">
            <a:spAutoFit/>
          </a:bodyPr>
          <a:lstStyle/>
          <a:p>
            <a:r>
              <a:rPr lang="en-US" dirty="0" smtClean="0"/>
              <a:t>(9.31</a:t>
            </a:r>
            <a:r>
              <a:rPr lang="en-US" sz="1600" dirty="0" smtClean="0"/>
              <a:t>)</a:t>
            </a:r>
            <a:endParaRPr lang="en-US" dirty="0"/>
          </a:p>
        </p:txBody>
      </p:sp>
      <p:sp>
        <p:nvSpPr>
          <p:cNvPr id="16" name="TextBox 15"/>
          <p:cNvSpPr txBox="1"/>
          <p:nvPr/>
        </p:nvSpPr>
        <p:spPr>
          <a:xfrm>
            <a:off x="8382000" y="5943600"/>
            <a:ext cx="762000" cy="369332"/>
          </a:xfrm>
          <a:prstGeom prst="rect">
            <a:avLst/>
          </a:prstGeom>
          <a:noFill/>
        </p:spPr>
        <p:txBody>
          <a:bodyPr wrap="square" rtlCol="0">
            <a:spAutoFit/>
          </a:bodyPr>
          <a:lstStyle/>
          <a:p>
            <a:r>
              <a:rPr lang="en-US" dirty="0" smtClean="0"/>
              <a:t>(9.32)</a:t>
            </a:r>
            <a:endParaRPr lang="en-US" dirty="0"/>
          </a:p>
        </p:txBody>
      </p:sp>
      <p:pic>
        <p:nvPicPr>
          <p:cNvPr id="18" name="Picture 2"/>
          <p:cNvPicPr>
            <a:picLocks noChangeAspect="1" noChangeArrowheads="1"/>
          </p:cNvPicPr>
          <p:nvPr/>
        </p:nvPicPr>
        <p:blipFill>
          <a:blip r:embed="rId10" cstate="print"/>
          <a:srcRect/>
          <a:stretch>
            <a:fillRect/>
          </a:stretch>
        </p:blipFill>
        <p:spPr bwMode="auto">
          <a:xfrm>
            <a:off x="6781801" y="824055"/>
            <a:ext cx="2286000" cy="547545"/>
          </a:xfrm>
          <a:prstGeom prst="rect">
            <a:avLst/>
          </a:prstGeom>
          <a:noFill/>
          <a:ln w="9525">
            <a:noFill/>
            <a:miter lim="800000"/>
            <a:headEnd/>
            <a:tailEnd/>
          </a:ln>
        </p:spPr>
      </p:pic>
      <p:sp>
        <p:nvSpPr>
          <p:cNvPr id="19" name="TextBox 18"/>
          <p:cNvSpPr txBox="1"/>
          <p:nvPr/>
        </p:nvSpPr>
        <p:spPr>
          <a:xfrm>
            <a:off x="8382000" y="1676400"/>
            <a:ext cx="762000" cy="369332"/>
          </a:xfrm>
          <a:prstGeom prst="rect">
            <a:avLst/>
          </a:prstGeom>
          <a:noFill/>
        </p:spPr>
        <p:txBody>
          <a:bodyPr wrap="square" rtlCol="0">
            <a:spAutoFit/>
          </a:bodyPr>
          <a:lstStyle/>
          <a:p>
            <a:r>
              <a:rPr lang="en-US" dirty="0" smtClean="0"/>
              <a:t>(9.30</a:t>
            </a:r>
            <a:r>
              <a:rPr lang="en-US" sz="1600" dirty="0" smtClean="0"/>
              <a:t>)</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6200"/>
            <a:ext cx="8991600" cy="5334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JITTER IN CDR CIRCUITS-Jitter Transfer </a:t>
            </a:r>
            <a:r>
              <a:rPr kumimoji="0" lang="en-US" sz="3100" b="0" i="0" u="none" strike="noStrike" kern="1200" cap="none" spc="0" normalizeH="0" baseline="0" noProof="0" dirty="0" smtClean="0">
                <a:ln>
                  <a:noFill/>
                </a:ln>
                <a:solidFill>
                  <a:schemeClr val="tx1"/>
                </a:solidFill>
                <a:effectLst/>
                <a:uLnTx/>
                <a:uFillTx/>
                <a:latin typeface="+mj-lt"/>
                <a:ea typeface="+mj-ea"/>
                <a:cs typeface="+mj-cs"/>
              </a:rPr>
              <a:t>(</a:t>
            </a:r>
            <a:r>
              <a:rPr kumimoji="0" lang="en-US" sz="2700" b="0" i="0" u="none" strike="noStrike" kern="1200" cap="none" spc="0" normalizeH="0" baseline="0" noProof="0" dirty="0" smtClean="0">
                <a:ln>
                  <a:noFill/>
                </a:ln>
                <a:solidFill>
                  <a:schemeClr val="tx1"/>
                </a:solidFill>
                <a:effectLst/>
                <a:uLnTx/>
                <a:uFillTx/>
                <a:latin typeface="+mj-lt"/>
                <a:ea typeface="+mj-ea"/>
                <a:cs typeface="+mj-cs"/>
              </a:rPr>
              <a:t>Jitter Peaking)</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152400" y="4267200"/>
            <a:ext cx="8839200" cy="338554"/>
          </a:xfrm>
          <a:prstGeom prst="rect">
            <a:avLst/>
          </a:prstGeom>
        </p:spPr>
        <p:txBody>
          <a:bodyPr wrap="square">
            <a:spAutoFit/>
          </a:bodyPr>
          <a:lstStyle/>
          <a:p>
            <a:r>
              <a:rPr lang="en-US" sz="1600" dirty="0" smtClean="0"/>
              <a:t>Figure 9.53 (a) Position of poles and zeros of a type IIPLL, </a:t>
            </a:r>
            <a:endParaRPr lang="en-US" sz="1600" dirty="0"/>
          </a:p>
        </p:txBody>
      </p:sp>
      <p:sp>
        <p:nvSpPr>
          <p:cNvPr id="7" name="Rectangle 6"/>
          <p:cNvSpPr/>
          <p:nvPr/>
        </p:nvSpPr>
        <p:spPr>
          <a:xfrm>
            <a:off x="152400" y="4648200"/>
            <a:ext cx="8839200" cy="1754326"/>
          </a:xfrm>
          <a:prstGeom prst="rect">
            <a:avLst/>
          </a:prstGeom>
        </p:spPr>
        <p:txBody>
          <a:bodyPr wrap="square">
            <a:spAutoFit/>
          </a:bodyPr>
          <a:lstStyle/>
          <a:p>
            <a:r>
              <a:rPr lang="en-US" dirty="0" smtClean="0"/>
              <a:t>The relation of poles and zeros are described graphically in Fig. 9.53(a). From this several interesting results can be derived.</a:t>
            </a:r>
          </a:p>
          <a:p>
            <a:r>
              <a:rPr lang="en-US" dirty="0" smtClean="0"/>
              <a:t> First, the zero </a:t>
            </a:r>
            <a:r>
              <a:rPr lang="en-US" i="1" dirty="0" smtClean="0"/>
              <a:t>always appears before the poles, inevitably leading to peaking.</a:t>
            </a:r>
          </a:p>
          <a:p>
            <a:r>
              <a:rPr lang="en-US" i="1" dirty="0" smtClean="0"/>
              <a:t> Second, </a:t>
            </a:r>
            <a:r>
              <a:rPr lang="en-US" dirty="0" smtClean="0"/>
              <a:t>the zero and the first pole differ in magnitude by </a:t>
            </a:r>
            <a:r>
              <a:rPr lang="el-GR" dirty="0" smtClean="0"/>
              <a:t>ω</a:t>
            </a:r>
            <a:r>
              <a:rPr lang="en-US" dirty="0" smtClean="0"/>
              <a:t>n/8</a:t>
            </a:r>
            <a:r>
              <a:rPr lang="el-GR" dirty="0" smtClean="0"/>
              <a:t>ζ</a:t>
            </a:r>
            <a:r>
              <a:rPr lang="en-US" baseline="30000" dirty="0" smtClean="0"/>
              <a:t>3</a:t>
            </a:r>
            <a:r>
              <a:rPr lang="en-US" dirty="0" smtClean="0"/>
              <a:t>, a small value since </a:t>
            </a:r>
            <a:r>
              <a:rPr lang="el-GR" dirty="0" smtClean="0"/>
              <a:t>ζ&gt;&gt;</a:t>
            </a:r>
            <a:r>
              <a:rPr lang="en-US" dirty="0" smtClean="0"/>
              <a:t> 1.</a:t>
            </a:r>
          </a:p>
          <a:p>
            <a:r>
              <a:rPr lang="en-US" dirty="0" smtClean="0"/>
              <a:t>Third, the </a:t>
            </a:r>
            <a:r>
              <a:rPr lang="el-GR" i="1" dirty="0" smtClean="0"/>
              <a:t>ω</a:t>
            </a:r>
            <a:r>
              <a:rPr lang="en-US" i="1" dirty="0" smtClean="0"/>
              <a:t>z-</a:t>
            </a:r>
            <a:r>
              <a:rPr lang="el-GR" i="1" dirty="0" smtClean="0"/>
              <a:t>ω</a:t>
            </a:r>
            <a:r>
              <a:rPr lang="en-US" i="1" dirty="0" smtClean="0"/>
              <a:t>p1 pair falls well below </a:t>
            </a:r>
            <a:r>
              <a:rPr lang="el-GR" i="1" dirty="0" smtClean="0"/>
              <a:t>ω</a:t>
            </a:r>
            <a:r>
              <a:rPr lang="en-US" i="1" dirty="0" smtClean="0"/>
              <a:t>p2 since </a:t>
            </a:r>
            <a:r>
              <a:rPr lang="el-GR" i="1" dirty="0" smtClean="0"/>
              <a:t>ω</a:t>
            </a:r>
            <a:r>
              <a:rPr lang="en-US" i="1" dirty="0" smtClean="0"/>
              <a:t>n</a:t>
            </a:r>
            <a:r>
              <a:rPr lang="el-GR" i="1" dirty="0" smtClean="0"/>
              <a:t>/(2ζ)  &lt;&lt;</a:t>
            </a:r>
            <a:r>
              <a:rPr lang="en-US" i="1" dirty="0" smtClean="0"/>
              <a:t>2</a:t>
            </a:r>
            <a:r>
              <a:rPr lang="el-GR" i="1" dirty="0" smtClean="0"/>
              <a:t> ζ ω</a:t>
            </a:r>
            <a:r>
              <a:rPr lang="en-US" i="1" dirty="0" smtClean="0"/>
              <a:t>n. </a:t>
            </a:r>
            <a:endParaRPr lang="el-GR" i="1" dirty="0" smtClean="0"/>
          </a:p>
          <a:p>
            <a:r>
              <a:rPr lang="en-US" i="1" dirty="0" smtClean="0"/>
              <a:t>Fourth, </a:t>
            </a:r>
            <a:r>
              <a:rPr lang="el-GR" i="1" dirty="0" smtClean="0"/>
              <a:t>ω</a:t>
            </a:r>
            <a:r>
              <a:rPr lang="en-US" i="1" dirty="0" smtClean="0"/>
              <a:t>p2 is </a:t>
            </a:r>
            <a:r>
              <a:rPr lang="en-US" dirty="0" smtClean="0"/>
              <a:t>slightly lower than </a:t>
            </a:r>
            <a:r>
              <a:rPr lang="el-GR" i="1" dirty="0" smtClean="0"/>
              <a:t>ω(-3</a:t>
            </a:r>
            <a:r>
              <a:rPr lang="en-US" i="1" dirty="0" smtClean="0"/>
              <a:t>dB</a:t>
            </a:r>
            <a:r>
              <a:rPr lang="el-GR" i="1" dirty="0" smtClean="0"/>
              <a:t>)</a:t>
            </a:r>
            <a:r>
              <a:rPr lang="en-US" i="1" dirty="0" smtClean="0"/>
              <a:t>, by an amount equal to the magnitude of</a:t>
            </a:r>
            <a:r>
              <a:rPr lang="el-GR" i="1" dirty="0" smtClean="0"/>
              <a:t> ω</a:t>
            </a:r>
            <a:r>
              <a:rPr lang="en-US" i="1" dirty="0" smtClean="0"/>
              <a:t>p1</a:t>
            </a:r>
          </a:p>
        </p:txBody>
      </p:sp>
      <p:pic>
        <p:nvPicPr>
          <p:cNvPr id="117762" name="Picture 2"/>
          <p:cNvPicPr>
            <a:picLocks noChangeAspect="1" noChangeArrowheads="1"/>
          </p:cNvPicPr>
          <p:nvPr/>
        </p:nvPicPr>
        <p:blipFill>
          <a:blip r:embed="rId2" cstate="print"/>
          <a:srcRect/>
          <a:stretch>
            <a:fillRect/>
          </a:stretch>
        </p:blipFill>
        <p:spPr bwMode="auto">
          <a:xfrm>
            <a:off x="1828800" y="480395"/>
            <a:ext cx="4391025" cy="34058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6200"/>
            <a:ext cx="8991600" cy="533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JITTER IN CDR CIRCUITS-Jitter Transfer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Jitter Peaking)</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304800" y="3810000"/>
            <a:ext cx="8839200" cy="338554"/>
          </a:xfrm>
          <a:prstGeom prst="rect">
            <a:avLst/>
          </a:prstGeom>
        </p:spPr>
        <p:txBody>
          <a:bodyPr wrap="square">
            <a:spAutoFit/>
          </a:bodyPr>
          <a:lstStyle/>
          <a:p>
            <a:r>
              <a:rPr lang="en-US" sz="1600" dirty="0" smtClean="0"/>
              <a:t>Figure 9.53 (b) corresponding jitter transfer function.</a:t>
            </a:r>
            <a:endParaRPr lang="en-US" sz="1600" dirty="0"/>
          </a:p>
        </p:txBody>
      </p:sp>
      <p:sp>
        <p:nvSpPr>
          <p:cNvPr id="7" name="Rectangle 6"/>
          <p:cNvSpPr/>
          <p:nvPr/>
        </p:nvSpPr>
        <p:spPr>
          <a:xfrm>
            <a:off x="152400" y="4114800"/>
            <a:ext cx="8839200" cy="1200329"/>
          </a:xfrm>
          <a:prstGeom prst="rect">
            <a:avLst/>
          </a:prstGeom>
        </p:spPr>
        <p:txBody>
          <a:bodyPr wrap="square">
            <a:spAutoFit/>
          </a:bodyPr>
          <a:lstStyle/>
          <a:p>
            <a:r>
              <a:rPr lang="en-US" dirty="0" smtClean="0"/>
              <a:t>Figure 9.53(b) above shows a plot of the magnitude of the closed-loop transfer function.</a:t>
            </a:r>
          </a:p>
          <a:p>
            <a:r>
              <a:rPr lang="en-US" dirty="0" smtClean="0"/>
              <a:t>The magnitude begins to rise at 20 dB/</a:t>
            </a:r>
            <a:r>
              <a:rPr lang="en-US" dirty="0" err="1" smtClean="0"/>
              <a:t>dec</a:t>
            </a:r>
            <a:r>
              <a:rPr lang="en-US" dirty="0" smtClean="0"/>
              <a:t> at </a:t>
            </a:r>
            <a:r>
              <a:rPr lang="el-GR" i="1" dirty="0" smtClean="0"/>
              <a:t>ω=</a:t>
            </a:r>
            <a:r>
              <a:rPr lang="en-US" i="1" dirty="0" smtClean="0"/>
              <a:t> </a:t>
            </a:r>
            <a:r>
              <a:rPr lang="el-GR" i="1" dirty="0" smtClean="0"/>
              <a:t>ω</a:t>
            </a:r>
            <a:r>
              <a:rPr lang="en-US" i="1" dirty="0" smtClean="0"/>
              <a:t>z, assumes a constant value for </a:t>
            </a:r>
            <a:r>
              <a:rPr lang="el-GR" i="1" dirty="0" smtClean="0"/>
              <a:t>ω</a:t>
            </a:r>
            <a:r>
              <a:rPr lang="en-US" i="1" dirty="0" smtClean="0"/>
              <a:t> &gt;</a:t>
            </a:r>
            <a:r>
              <a:rPr lang="el-GR" i="1" dirty="0" smtClean="0"/>
              <a:t>ω</a:t>
            </a:r>
            <a:r>
              <a:rPr lang="en-US" i="1" dirty="0" smtClean="0"/>
              <a:t>p1, and begins to fall at 20 dB/</a:t>
            </a:r>
            <a:r>
              <a:rPr lang="en-US" i="1" dirty="0" err="1" smtClean="0"/>
              <a:t>dec</a:t>
            </a:r>
            <a:r>
              <a:rPr lang="en-US" i="1" dirty="0" smtClean="0"/>
              <a:t> at </a:t>
            </a:r>
            <a:r>
              <a:rPr lang="el-GR" i="1" dirty="0" smtClean="0"/>
              <a:t>ω</a:t>
            </a:r>
            <a:r>
              <a:rPr lang="en-US" i="1" dirty="0" smtClean="0"/>
              <a:t>&gt;</a:t>
            </a:r>
            <a:r>
              <a:rPr lang="el-GR" i="1" dirty="0" smtClean="0"/>
              <a:t>ω</a:t>
            </a:r>
            <a:r>
              <a:rPr lang="en-US" i="1" dirty="0" smtClean="0"/>
              <a:t>p2 dropping by —3 dB at </a:t>
            </a:r>
            <a:r>
              <a:rPr lang="el-GR" i="1" dirty="0" smtClean="0"/>
              <a:t>ω</a:t>
            </a:r>
            <a:r>
              <a:rPr lang="en-US" i="1" dirty="0" smtClean="0"/>
              <a:t>= 2</a:t>
            </a:r>
            <a:r>
              <a:rPr lang="el-GR" i="1" dirty="0" smtClean="0"/>
              <a:t>ζω</a:t>
            </a:r>
            <a:r>
              <a:rPr lang="en-US" i="1" dirty="0" smtClean="0"/>
              <a:t>n. With</a:t>
            </a:r>
          </a:p>
          <a:p>
            <a:r>
              <a:rPr lang="en-US" dirty="0" smtClean="0"/>
              <a:t>logarithmic scales, the value of jitter peaking, </a:t>
            </a:r>
            <a:r>
              <a:rPr lang="en-US" dirty="0" err="1" smtClean="0"/>
              <a:t>Jp</a:t>
            </a:r>
            <a:r>
              <a:rPr lang="en-US" dirty="0" smtClean="0"/>
              <a:t>, can be written as:</a:t>
            </a:r>
            <a:endParaRPr lang="en-US" dirty="0"/>
          </a:p>
        </p:txBody>
      </p:sp>
      <p:pic>
        <p:nvPicPr>
          <p:cNvPr id="116739" name="Picture 3"/>
          <p:cNvPicPr>
            <a:picLocks noChangeAspect="1" noChangeArrowheads="1"/>
          </p:cNvPicPr>
          <p:nvPr/>
        </p:nvPicPr>
        <p:blipFill>
          <a:blip r:embed="rId2" cstate="print"/>
          <a:srcRect/>
          <a:stretch>
            <a:fillRect/>
          </a:stretch>
        </p:blipFill>
        <p:spPr bwMode="auto">
          <a:xfrm>
            <a:off x="2362200" y="533400"/>
            <a:ext cx="4348163" cy="3322341"/>
          </a:xfrm>
          <a:prstGeom prst="rect">
            <a:avLst/>
          </a:prstGeom>
          <a:noFill/>
          <a:ln w="9525">
            <a:noFill/>
            <a:miter lim="800000"/>
            <a:headEnd/>
            <a:tailEnd/>
          </a:ln>
        </p:spPr>
      </p:pic>
      <p:pic>
        <p:nvPicPr>
          <p:cNvPr id="116740" name="Picture 4"/>
          <p:cNvPicPr>
            <a:picLocks noChangeAspect="1" noChangeArrowheads="1"/>
          </p:cNvPicPr>
          <p:nvPr/>
        </p:nvPicPr>
        <p:blipFill>
          <a:blip r:embed="rId3" cstate="print"/>
          <a:srcRect/>
          <a:stretch>
            <a:fillRect/>
          </a:stretch>
        </p:blipFill>
        <p:spPr bwMode="auto">
          <a:xfrm>
            <a:off x="2362200" y="5334000"/>
            <a:ext cx="2286000" cy="593678"/>
          </a:xfrm>
          <a:prstGeom prst="rect">
            <a:avLst/>
          </a:prstGeom>
          <a:noFill/>
          <a:ln w="9525">
            <a:noFill/>
            <a:miter lim="800000"/>
            <a:headEnd/>
            <a:tailEnd/>
          </a:ln>
        </p:spPr>
      </p:pic>
      <p:pic>
        <p:nvPicPr>
          <p:cNvPr id="116741" name="Picture 5"/>
          <p:cNvPicPr>
            <a:picLocks noChangeAspect="1" noChangeArrowheads="1"/>
          </p:cNvPicPr>
          <p:nvPr/>
        </p:nvPicPr>
        <p:blipFill>
          <a:blip r:embed="rId4" cstate="print"/>
          <a:srcRect/>
          <a:stretch>
            <a:fillRect/>
          </a:stretch>
        </p:blipFill>
        <p:spPr bwMode="auto">
          <a:xfrm>
            <a:off x="3124200" y="5992006"/>
            <a:ext cx="1040630" cy="578127"/>
          </a:xfrm>
          <a:prstGeom prst="rect">
            <a:avLst/>
          </a:prstGeom>
          <a:noFill/>
          <a:ln w="9525">
            <a:noFill/>
            <a:miter lim="800000"/>
            <a:headEnd/>
            <a:tailEnd/>
          </a:ln>
        </p:spPr>
      </p:pic>
      <p:pic>
        <p:nvPicPr>
          <p:cNvPr id="116742" name="Picture 6"/>
          <p:cNvPicPr>
            <a:picLocks noChangeAspect="1" noChangeArrowheads="1"/>
          </p:cNvPicPr>
          <p:nvPr/>
        </p:nvPicPr>
        <p:blipFill>
          <a:blip r:embed="rId5" cstate="print"/>
          <a:srcRect/>
          <a:stretch>
            <a:fillRect/>
          </a:stretch>
        </p:blipFill>
        <p:spPr bwMode="auto">
          <a:xfrm>
            <a:off x="4114800" y="6006833"/>
            <a:ext cx="1143000" cy="509529"/>
          </a:xfrm>
          <a:prstGeom prst="rect">
            <a:avLst/>
          </a:prstGeom>
          <a:noFill/>
          <a:ln w="9525">
            <a:noFill/>
            <a:miter lim="800000"/>
            <a:headEnd/>
            <a:tailEnd/>
          </a:ln>
        </p:spPr>
      </p:pic>
      <p:sp>
        <p:nvSpPr>
          <p:cNvPr id="13" name="TextBox 12"/>
          <p:cNvSpPr txBox="1"/>
          <p:nvPr/>
        </p:nvSpPr>
        <p:spPr>
          <a:xfrm>
            <a:off x="4953000" y="5410200"/>
            <a:ext cx="457200" cy="369332"/>
          </a:xfrm>
          <a:prstGeom prst="rect">
            <a:avLst/>
          </a:prstGeom>
          <a:noFill/>
        </p:spPr>
        <p:txBody>
          <a:bodyPr wrap="square" rtlCol="0">
            <a:spAutoFit/>
          </a:bodyPr>
          <a:lstStyle/>
          <a:p>
            <a:r>
              <a:rPr lang="en-US" dirty="0" smtClean="0"/>
              <a:t>=&gt;</a:t>
            </a:r>
            <a:endParaRPr lang="en-US" dirty="0"/>
          </a:p>
        </p:txBody>
      </p:sp>
      <p:sp>
        <p:nvSpPr>
          <p:cNvPr id="14" name="TextBox 13"/>
          <p:cNvSpPr txBox="1"/>
          <p:nvPr/>
        </p:nvSpPr>
        <p:spPr>
          <a:xfrm>
            <a:off x="2590800" y="6096000"/>
            <a:ext cx="457200" cy="369332"/>
          </a:xfrm>
          <a:prstGeom prst="rect">
            <a:avLst/>
          </a:prstGeom>
          <a:noFill/>
        </p:spPr>
        <p:txBody>
          <a:bodyPr wrap="square" rtlCol="0">
            <a:spAutoFit/>
          </a:bodyPr>
          <a:lstStyle/>
          <a:p>
            <a:r>
              <a:rPr lang="en-US" dirty="0" smtClean="0"/>
              <a:t>=&gt;</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85800" y="0"/>
            <a:ext cx="8001000" cy="86836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JITTER IN CDR CIRCUITS-Jitter Transfer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Jitter Peaking)</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152400" y="838200"/>
            <a:ext cx="8534400" cy="369332"/>
          </a:xfrm>
          <a:prstGeom prst="rect">
            <a:avLst/>
          </a:prstGeom>
        </p:spPr>
        <p:txBody>
          <a:bodyPr wrap="square">
            <a:spAutoFit/>
          </a:bodyPr>
          <a:lstStyle/>
          <a:p>
            <a:r>
              <a:rPr lang="en-US" dirty="0" smtClean="0"/>
              <a:t>To express </a:t>
            </a:r>
            <a:r>
              <a:rPr lang="en-US" i="1" dirty="0" err="1" smtClean="0"/>
              <a:t>Jp</a:t>
            </a:r>
            <a:r>
              <a:rPr lang="en-US" i="1" dirty="0" smtClean="0"/>
              <a:t> in decibels, we recognize that</a:t>
            </a:r>
            <a:endParaRPr lang="en-US" dirty="0"/>
          </a:p>
        </p:txBody>
      </p:sp>
      <p:pic>
        <p:nvPicPr>
          <p:cNvPr id="118786" name="Picture 2"/>
          <p:cNvPicPr>
            <a:picLocks noChangeAspect="1" noChangeArrowheads="1"/>
          </p:cNvPicPr>
          <p:nvPr/>
        </p:nvPicPr>
        <p:blipFill>
          <a:blip r:embed="rId2" cstate="print"/>
          <a:srcRect/>
          <a:stretch>
            <a:fillRect/>
          </a:stretch>
        </p:blipFill>
        <p:spPr bwMode="auto">
          <a:xfrm>
            <a:off x="533400" y="1447800"/>
            <a:ext cx="3009900" cy="299372"/>
          </a:xfrm>
          <a:prstGeom prst="rect">
            <a:avLst/>
          </a:prstGeom>
          <a:noFill/>
          <a:ln w="9525">
            <a:noFill/>
            <a:miter lim="800000"/>
            <a:headEnd/>
            <a:tailEnd/>
          </a:ln>
        </p:spPr>
      </p:pic>
      <p:pic>
        <p:nvPicPr>
          <p:cNvPr id="118787" name="Picture 3"/>
          <p:cNvPicPr>
            <a:picLocks noChangeAspect="1" noChangeArrowheads="1"/>
          </p:cNvPicPr>
          <p:nvPr/>
        </p:nvPicPr>
        <p:blipFill>
          <a:blip r:embed="rId3" cstate="print"/>
          <a:srcRect/>
          <a:stretch>
            <a:fillRect/>
          </a:stretch>
        </p:blipFill>
        <p:spPr bwMode="auto">
          <a:xfrm>
            <a:off x="3429000" y="1295400"/>
            <a:ext cx="1866900" cy="549531"/>
          </a:xfrm>
          <a:prstGeom prst="rect">
            <a:avLst/>
          </a:prstGeom>
          <a:noFill/>
          <a:ln w="9525">
            <a:noFill/>
            <a:miter lim="800000"/>
            <a:headEnd/>
            <a:tailEnd/>
          </a:ln>
        </p:spPr>
      </p:pic>
      <p:sp>
        <p:nvSpPr>
          <p:cNvPr id="8" name="Rectangle 7"/>
          <p:cNvSpPr/>
          <p:nvPr/>
        </p:nvSpPr>
        <p:spPr>
          <a:xfrm>
            <a:off x="228600" y="2057400"/>
            <a:ext cx="3252365" cy="369332"/>
          </a:xfrm>
          <a:prstGeom prst="rect">
            <a:avLst/>
          </a:prstGeom>
        </p:spPr>
        <p:txBody>
          <a:bodyPr wrap="none">
            <a:spAutoFit/>
          </a:bodyPr>
          <a:lstStyle/>
          <a:p>
            <a:r>
              <a:rPr lang="en-US" dirty="0" smtClean="0"/>
              <a:t>which, since 4</a:t>
            </a:r>
            <a:r>
              <a:rPr lang="el-GR" dirty="0" smtClean="0"/>
              <a:t>ζ</a:t>
            </a:r>
            <a:r>
              <a:rPr lang="en-US" baseline="30000" dirty="0" smtClean="0"/>
              <a:t>2</a:t>
            </a:r>
            <a:r>
              <a:rPr lang="el-GR" dirty="0" smtClean="0"/>
              <a:t> &gt;&gt;</a:t>
            </a:r>
            <a:r>
              <a:rPr lang="en-US" dirty="0" smtClean="0"/>
              <a:t> 1, reduces to</a:t>
            </a:r>
            <a:endParaRPr lang="en-US" dirty="0"/>
          </a:p>
        </p:txBody>
      </p:sp>
      <p:pic>
        <p:nvPicPr>
          <p:cNvPr id="118788" name="Picture 4"/>
          <p:cNvPicPr>
            <a:picLocks noChangeAspect="1" noChangeArrowheads="1"/>
          </p:cNvPicPr>
          <p:nvPr/>
        </p:nvPicPr>
        <p:blipFill>
          <a:blip r:embed="rId4" cstate="print"/>
          <a:srcRect/>
          <a:stretch>
            <a:fillRect/>
          </a:stretch>
        </p:blipFill>
        <p:spPr bwMode="auto">
          <a:xfrm>
            <a:off x="762000" y="2514600"/>
            <a:ext cx="1647825" cy="521936"/>
          </a:xfrm>
          <a:prstGeom prst="rect">
            <a:avLst/>
          </a:prstGeom>
          <a:noFill/>
          <a:ln w="9525">
            <a:noFill/>
            <a:miter lim="800000"/>
            <a:headEnd/>
            <a:tailEnd/>
          </a:ln>
        </p:spPr>
      </p:pic>
      <p:pic>
        <p:nvPicPr>
          <p:cNvPr id="118789" name="Picture 5"/>
          <p:cNvPicPr>
            <a:picLocks noChangeAspect="1" noChangeArrowheads="1"/>
          </p:cNvPicPr>
          <p:nvPr/>
        </p:nvPicPr>
        <p:blipFill>
          <a:blip r:embed="rId5" cstate="print"/>
          <a:srcRect/>
          <a:stretch>
            <a:fillRect/>
          </a:stretch>
        </p:blipFill>
        <p:spPr bwMode="auto">
          <a:xfrm>
            <a:off x="2514600" y="2514600"/>
            <a:ext cx="854478" cy="481093"/>
          </a:xfrm>
          <a:prstGeom prst="rect">
            <a:avLst/>
          </a:prstGeom>
          <a:noFill/>
          <a:ln w="9525">
            <a:noFill/>
            <a:miter lim="800000"/>
            <a:headEnd/>
            <a:tailEnd/>
          </a:ln>
        </p:spPr>
      </p:pic>
      <p:sp>
        <p:nvSpPr>
          <p:cNvPr id="11" name="Rectangle 10"/>
          <p:cNvSpPr/>
          <p:nvPr/>
        </p:nvSpPr>
        <p:spPr>
          <a:xfrm>
            <a:off x="152400" y="3124200"/>
            <a:ext cx="8991600" cy="646331"/>
          </a:xfrm>
          <a:prstGeom prst="rect">
            <a:avLst/>
          </a:prstGeom>
        </p:spPr>
        <p:txBody>
          <a:bodyPr wrap="square">
            <a:spAutoFit/>
          </a:bodyPr>
          <a:lstStyle/>
          <a:p>
            <a:r>
              <a:rPr lang="en-US" dirty="0" smtClean="0"/>
              <a:t>For example, to ensure 20 log </a:t>
            </a:r>
            <a:r>
              <a:rPr lang="en-US" i="1" dirty="0" err="1" smtClean="0"/>
              <a:t>Jp</a:t>
            </a:r>
            <a:r>
              <a:rPr lang="en-US" i="1" dirty="0" smtClean="0"/>
              <a:t> &lt;0.1 dB, </a:t>
            </a:r>
            <a:r>
              <a:rPr lang="el-GR" i="1" dirty="0" smtClean="0"/>
              <a:t>ζ</a:t>
            </a:r>
            <a:r>
              <a:rPr lang="en-US" i="1" dirty="0" smtClean="0"/>
              <a:t> must exceed 4.66. We can also express jitter</a:t>
            </a:r>
          </a:p>
          <a:p>
            <a:r>
              <a:rPr lang="en-US" dirty="0" smtClean="0"/>
              <a:t>peaking in terms of the CDR parameters</a:t>
            </a:r>
            <a:r>
              <a:rPr lang="el-GR" dirty="0" smtClean="0"/>
              <a:t> </a:t>
            </a:r>
            <a:r>
              <a:rPr lang="en-US" dirty="0" smtClean="0"/>
              <a:t>as follows:</a:t>
            </a:r>
            <a:endParaRPr lang="en-US" dirty="0"/>
          </a:p>
        </p:txBody>
      </p:sp>
      <p:pic>
        <p:nvPicPr>
          <p:cNvPr id="118790" name="Picture 6"/>
          <p:cNvPicPr>
            <a:picLocks noChangeAspect="1" noChangeArrowheads="1"/>
          </p:cNvPicPr>
          <p:nvPr/>
        </p:nvPicPr>
        <p:blipFill>
          <a:blip r:embed="rId6" cstate="print"/>
          <a:srcRect/>
          <a:stretch>
            <a:fillRect/>
          </a:stretch>
        </p:blipFill>
        <p:spPr bwMode="auto">
          <a:xfrm>
            <a:off x="2619374" y="3810000"/>
            <a:ext cx="2971801" cy="1371600"/>
          </a:xfrm>
          <a:prstGeom prst="rect">
            <a:avLst/>
          </a:prstGeom>
          <a:noFill/>
          <a:ln w="9525">
            <a:noFill/>
            <a:miter lim="800000"/>
            <a:headEnd/>
            <a:tailEnd/>
          </a:ln>
        </p:spPr>
      </p:pic>
      <p:sp>
        <p:nvSpPr>
          <p:cNvPr id="13" name="Rectangle 12"/>
          <p:cNvSpPr/>
          <p:nvPr/>
        </p:nvSpPr>
        <p:spPr>
          <a:xfrm>
            <a:off x="152400" y="5486400"/>
            <a:ext cx="8610600" cy="923330"/>
          </a:xfrm>
          <a:prstGeom prst="rect">
            <a:avLst/>
          </a:prstGeom>
        </p:spPr>
        <p:txBody>
          <a:bodyPr wrap="square">
            <a:spAutoFit/>
          </a:bodyPr>
          <a:lstStyle/>
          <a:p>
            <a:r>
              <a:rPr lang="en-US" dirty="0" smtClean="0"/>
              <a:t>If </a:t>
            </a:r>
            <a:r>
              <a:rPr lang="en-US" i="1" dirty="0" err="1" smtClean="0"/>
              <a:t>Rp</a:t>
            </a:r>
            <a:r>
              <a:rPr lang="en-US" i="1" dirty="0" smtClean="0"/>
              <a:t> is lowered to obtain a smaller jitter bandwidth</a:t>
            </a:r>
            <a:r>
              <a:rPr lang="el-GR" i="1" dirty="0" smtClean="0"/>
              <a:t> (</a:t>
            </a:r>
            <a:r>
              <a:rPr lang="en-US" i="1" dirty="0" smtClean="0"/>
              <a:t>see 9.20 and 9.21) , then Cp must be raised substantially </a:t>
            </a:r>
            <a:r>
              <a:rPr lang="en-US" dirty="0" smtClean="0"/>
              <a:t>to maintain </a:t>
            </a:r>
            <a:r>
              <a:rPr lang="en-US" i="1" dirty="0" err="1" smtClean="0"/>
              <a:t>Jp</a:t>
            </a:r>
            <a:r>
              <a:rPr lang="en-US" i="1" dirty="0" smtClean="0"/>
              <a:t> constant. This is indeed the same trend required to achieve a constant </a:t>
            </a:r>
            <a:r>
              <a:rPr lang="el-GR" i="1" dirty="0" smtClean="0"/>
              <a:t>ζ</a:t>
            </a:r>
            <a:r>
              <a:rPr lang="en-US" i="1" dirty="0" smtClean="0"/>
              <a:t>.</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685800" y="0"/>
            <a:ext cx="8001000" cy="86836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JITTER IN CDR CIRCUITS-Jitter Generation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228600" y="612845"/>
            <a:ext cx="8610600" cy="3416320"/>
          </a:xfrm>
          <a:prstGeom prst="rect">
            <a:avLst/>
          </a:prstGeom>
        </p:spPr>
        <p:txBody>
          <a:bodyPr wrap="square">
            <a:spAutoFit/>
          </a:bodyPr>
          <a:lstStyle/>
          <a:p>
            <a:r>
              <a:rPr lang="en-US" b="1" dirty="0" smtClean="0"/>
              <a:t>Jitter generation </a:t>
            </a:r>
            <a:r>
              <a:rPr lang="en-US" dirty="0" smtClean="0"/>
              <a:t>refers to the jitter produced by a CDR circuit itself when the input random data contains no jitter.</a:t>
            </a:r>
            <a:r>
              <a:rPr lang="el-GR" dirty="0" smtClean="0"/>
              <a:t> </a:t>
            </a:r>
            <a:r>
              <a:rPr lang="en-US" dirty="0" smtClean="0"/>
              <a:t>We summarize the sources of jitter as follows: </a:t>
            </a:r>
          </a:p>
          <a:p>
            <a:pPr marL="342900" indent="-342900">
              <a:buAutoNum type="arabicParenBoth"/>
            </a:pPr>
            <a:r>
              <a:rPr lang="en-US" dirty="0" smtClean="0"/>
              <a:t>VCO phase noise due to electronic noise of its constituent devices;</a:t>
            </a:r>
          </a:p>
          <a:p>
            <a:pPr marL="342900" indent="-342900">
              <a:buAutoNum type="arabicParenBoth"/>
            </a:pPr>
            <a:r>
              <a:rPr lang="en-US" dirty="0" smtClean="0"/>
              <a:t>ripple on the control voltage; </a:t>
            </a:r>
          </a:p>
          <a:p>
            <a:pPr marL="342900" indent="-342900">
              <a:buAutoNum type="arabicParenBoth"/>
            </a:pPr>
            <a:r>
              <a:rPr lang="en-US" dirty="0" smtClean="0"/>
              <a:t>coupling of data transitions to the VCO through the phase detector and retiming circuits; </a:t>
            </a:r>
          </a:p>
          <a:p>
            <a:pPr marL="342900" indent="-342900">
              <a:buAutoNum type="arabicParenBoth"/>
            </a:pPr>
            <a:r>
              <a:rPr lang="en-US" dirty="0" smtClean="0"/>
              <a:t>supply and substrate noise.</a:t>
            </a:r>
          </a:p>
          <a:p>
            <a:r>
              <a:rPr lang="en-US" dirty="0" smtClean="0"/>
              <a:t>First the contribution of the VCO to CDR jitter is considered . The idea is to derive</a:t>
            </a:r>
          </a:p>
          <a:p>
            <a:r>
              <a:rPr lang="en-US" dirty="0" smtClean="0"/>
              <a:t>the jitter of a phase-locked CDR in terms of the jitter of </a:t>
            </a:r>
            <a:r>
              <a:rPr lang="en-US" i="1" dirty="0" smtClean="0"/>
              <a:t>free-running VCO. Recall </a:t>
            </a:r>
            <a:r>
              <a:rPr lang="en-US" dirty="0" smtClean="0"/>
              <a:t>that the phase noise due to white noise sources and the cycle-to-cycle jitter of a free-running VCO are related by the following equation:</a:t>
            </a:r>
          </a:p>
          <a:p>
            <a:endParaRPr lang="en-US" dirty="0"/>
          </a:p>
        </p:txBody>
      </p:sp>
      <p:pic>
        <p:nvPicPr>
          <p:cNvPr id="34817" name="Picture 1"/>
          <p:cNvPicPr>
            <a:picLocks noChangeAspect="1" noChangeArrowheads="1"/>
          </p:cNvPicPr>
          <p:nvPr/>
        </p:nvPicPr>
        <p:blipFill>
          <a:blip r:embed="rId2" cstate="print"/>
          <a:srcRect/>
          <a:stretch>
            <a:fillRect/>
          </a:stretch>
        </p:blipFill>
        <p:spPr bwMode="auto">
          <a:xfrm>
            <a:off x="4038600" y="3733800"/>
            <a:ext cx="2143125" cy="600669"/>
          </a:xfrm>
          <a:prstGeom prst="rect">
            <a:avLst/>
          </a:prstGeom>
          <a:noFill/>
          <a:ln w="9525">
            <a:noFill/>
            <a:miter lim="800000"/>
            <a:headEnd/>
            <a:tailEnd/>
          </a:ln>
        </p:spPr>
      </p:pic>
      <p:sp>
        <p:nvSpPr>
          <p:cNvPr id="6" name="Rectangle 5"/>
          <p:cNvSpPr/>
          <p:nvPr/>
        </p:nvSpPr>
        <p:spPr>
          <a:xfrm>
            <a:off x="304800" y="4419600"/>
            <a:ext cx="8534400" cy="646331"/>
          </a:xfrm>
          <a:prstGeom prst="rect">
            <a:avLst/>
          </a:prstGeom>
        </p:spPr>
        <p:txBody>
          <a:bodyPr wrap="square">
            <a:spAutoFit/>
          </a:bodyPr>
          <a:lstStyle/>
          <a:p>
            <a:r>
              <a:rPr lang="en-US" dirty="0" smtClean="0"/>
              <a:t>where </a:t>
            </a:r>
            <a:r>
              <a:rPr lang="el-GR" dirty="0" smtClean="0"/>
              <a:t>ωο </a:t>
            </a:r>
            <a:r>
              <a:rPr lang="en-US" dirty="0" smtClean="0"/>
              <a:t>denotes the oscillation frequency and S</a:t>
            </a:r>
            <a:r>
              <a:rPr lang="el-GR" dirty="0" smtClean="0"/>
              <a:t>φ(Δω</a:t>
            </a:r>
            <a:r>
              <a:rPr lang="en-US" dirty="0" smtClean="0"/>
              <a:t>) represents the relative phase noise power at an offset frequency of </a:t>
            </a:r>
            <a:r>
              <a:rPr lang="el-GR" dirty="0" smtClean="0"/>
              <a:t>Δω</a:t>
            </a:r>
            <a:endParaRPr lang="en-US" dirty="0"/>
          </a:p>
        </p:txBody>
      </p:sp>
      <p:sp>
        <p:nvSpPr>
          <p:cNvPr id="7" name="TextBox 6"/>
          <p:cNvSpPr txBox="1"/>
          <p:nvPr/>
        </p:nvSpPr>
        <p:spPr>
          <a:xfrm>
            <a:off x="7086600" y="3810000"/>
            <a:ext cx="914400" cy="369332"/>
          </a:xfrm>
          <a:prstGeom prst="rect">
            <a:avLst/>
          </a:prstGeom>
          <a:noFill/>
        </p:spPr>
        <p:txBody>
          <a:bodyPr wrap="square" rtlCol="0">
            <a:spAutoFit/>
          </a:bodyPr>
          <a:lstStyle/>
          <a:p>
            <a:r>
              <a:rPr lang="el-GR" dirty="0" smtClean="0"/>
              <a:t>(9.42)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110804</TotalTime>
  <Words>14938</Words>
  <Application>Microsoft Office PowerPoint</Application>
  <PresentationFormat>On-screen Show (4:3)</PresentationFormat>
  <Paragraphs>817</Paragraphs>
  <Slides>112</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14" baseType="lpstr">
      <vt:lpstr>Office Theme</vt:lpstr>
      <vt:lpstr>Equation</vt:lpstr>
      <vt:lpstr>CDRs</vt:lpstr>
      <vt:lpstr>CDRs –General Considerations</vt:lpstr>
      <vt:lpstr> Why CDR Is Needed </vt:lpstr>
      <vt:lpstr>Motivation for CDR:  Deserializer (1)</vt:lpstr>
      <vt:lpstr>Motivation for CDR (2)</vt:lpstr>
      <vt:lpstr>CDRs –General Considerations</vt:lpstr>
      <vt:lpstr>CDRs –General Considerations</vt:lpstr>
      <vt:lpstr>Fundamentals of Clock Recovery in Serial Communication </vt:lpstr>
      <vt:lpstr>CDR categories</vt:lpstr>
      <vt:lpstr>Why Use a PLL for Clock Data Recovery (CDR)? </vt:lpstr>
      <vt:lpstr>Description of a conventional Phase Locked Loop (PLL)</vt:lpstr>
      <vt:lpstr>Description of a conventional PLL</vt:lpstr>
      <vt:lpstr>How PLLs Implement the Classical CDR Control Loop </vt:lpstr>
      <vt:lpstr>Return-to-Zero vs. Non-Return-to-Zero Formats-Why CDR is necessary for NRZ transmission but not for RZ?</vt:lpstr>
      <vt:lpstr>Slide 15</vt:lpstr>
      <vt:lpstr>Return-to-Zero vs. Non-Return-to-Zero Formats</vt:lpstr>
      <vt:lpstr>CDR-Edge Detection</vt:lpstr>
      <vt:lpstr>CDR-Edge Detection</vt:lpstr>
      <vt:lpstr>CDR-Edge Detection</vt:lpstr>
      <vt:lpstr>CDR-Edge Detectors Circuit</vt:lpstr>
      <vt:lpstr>CDR-Edge Detectors Circuit</vt:lpstr>
      <vt:lpstr>CDR-Digital Edge Detectors</vt:lpstr>
      <vt:lpstr>CDR-Digital Edge Detectors</vt:lpstr>
      <vt:lpstr>CDR- Phase Detectors (first Attempt)</vt:lpstr>
      <vt:lpstr>CDR- Phase Detectors (2nd Attempt)</vt:lpstr>
      <vt:lpstr>CDR- Phase Detectors (DFF phase detector-the right choice)</vt:lpstr>
      <vt:lpstr>DFF Phase Detector (Characteristic) </vt:lpstr>
      <vt:lpstr>DFF Phase Detector (use as edge detector) `</vt:lpstr>
      <vt:lpstr>DFF Phase Detector (use as edge detector) `</vt:lpstr>
      <vt:lpstr>Simple CDR circuit using DFF phase detector</vt:lpstr>
      <vt:lpstr>DFF Setup &amp; Hold Time</vt:lpstr>
      <vt:lpstr>Simple CDR circuit using DFF phase detector</vt:lpstr>
      <vt:lpstr>Simple CDR circuit using DFF phase detector</vt:lpstr>
      <vt:lpstr>Simple CDR circuit using DFF phase detector (Drawbacks)</vt:lpstr>
      <vt:lpstr>DFF Clock-to-Q Delay</vt:lpstr>
      <vt:lpstr>Simple CDR circuit using DFF phase detector (Drawbacks)</vt:lpstr>
      <vt:lpstr>Other Phase Detector techniquesfor Random Data</vt:lpstr>
      <vt:lpstr>Hogge Phase Detectors</vt:lpstr>
      <vt:lpstr>Hogge Phase Detectors</vt:lpstr>
      <vt:lpstr>Hogge Phase Detectors</vt:lpstr>
      <vt:lpstr>Hogge Phase Detectors-Non Idealities</vt:lpstr>
      <vt:lpstr>Hogge Phase Detectors-Non Idealities</vt:lpstr>
      <vt:lpstr>Hogge Phase Detectors-Non Idealities</vt:lpstr>
      <vt:lpstr>Hogge Phase Detectors-Non Idealities</vt:lpstr>
      <vt:lpstr>Hogge Phase Detector-Remedy for the triwave issue</vt:lpstr>
      <vt:lpstr>CDR Circuit using Hogge Phase Detector</vt:lpstr>
      <vt:lpstr>Pros-Cons</vt:lpstr>
      <vt:lpstr>Slide 48</vt:lpstr>
      <vt:lpstr>Alexander Phase Detector- Basic Principles</vt:lpstr>
      <vt:lpstr>Alexander Phase Detector- Basic Architecture</vt:lpstr>
      <vt:lpstr>Alexander Phase Detector- Characteristic</vt:lpstr>
      <vt:lpstr>Alexander Phase Detector- Metastablility issues</vt:lpstr>
      <vt:lpstr>Alexander Phase Detector- Metastablility issues</vt:lpstr>
      <vt:lpstr>CDR Architecture using Alexander PD</vt:lpstr>
      <vt:lpstr>Slide 55</vt:lpstr>
      <vt:lpstr>Half-Rate Phase Detectors </vt:lpstr>
      <vt:lpstr>Half-Rate Phase Detectors </vt:lpstr>
      <vt:lpstr>Half-Rate Phase Detectors </vt:lpstr>
      <vt:lpstr>Half-Rate Hogge Phase Detectors </vt:lpstr>
      <vt:lpstr>Half-Rate Hogge Phase Detectors </vt:lpstr>
      <vt:lpstr>Half-Rate Hogge Phase Detectors </vt:lpstr>
      <vt:lpstr>Half-Rate Alexander Phase Detectors </vt:lpstr>
      <vt:lpstr>Half-Rate Alexander Phase Detectors </vt:lpstr>
      <vt:lpstr>Alexander Phase Detector- Basic Architecture</vt:lpstr>
      <vt:lpstr>Half-Rate Alexander Phase Detectors </vt:lpstr>
      <vt:lpstr>Frequency Detectors for Random Data </vt:lpstr>
      <vt:lpstr>Frequency Detectors for Random Data </vt:lpstr>
      <vt:lpstr>Frequency Detectors for Random Data </vt:lpstr>
      <vt:lpstr>Frequency Detectors for Random Data </vt:lpstr>
      <vt:lpstr>Frequency Detectors for Random Data </vt:lpstr>
      <vt:lpstr>DFF Phase Detector (use as edge detector) `</vt:lpstr>
      <vt:lpstr>Frequency Detectors for Random Data </vt:lpstr>
      <vt:lpstr>Frequency Detectors for Random Data </vt:lpstr>
      <vt:lpstr>Frequency Detectors for Random Data </vt:lpstr>
      <vt:lpstr>CDR Overall Architectures </vt:lpstr>
      <vt:lpstr>CDR Architectures-Full-Rate Referenceless Architecture  </vt:lpstr>
      <vt:lpstr>CDR Architectures-Full-Rate Referenceless Architecture  </vt:lpstr>
      <vt:lpstr>CDR Overall Architectures-Use of Dual VCOs  </vt:lpstr>
      <vt:lpstr>CDR Overall Architectures-Use of Dual VCOs  </vt:lpstr>
      <vt:lpstr>CDR Overall Architectures-Dual-Loop Architecture with External Reference  </vt:lpstr>
      <vt:lpstr>CDR Overall Architectures-Dual-Loop Architecture with External Reference  </vt:lpstr>
      <vt:lpstr>CDR Overall Architectures-Dual-Loop Architecture with External Reference  </vt:lpstr>
      <vt:lpstr>JITTER IN CDR CIRCUITS</vt:lpstr>
      <vt:lpstr>JITTER IN CDR CIRCUITS</vt:lpstr>
      <vt:lpstr>JITTER IN CDR CIRCUITS-Jitter Transfer</vt:lpstr>
      <vt:lpstr>Slide 86</vt:lpstr>
      <vt:lpstr>Slide 87</vt:lpstr>
      <vt:lpstr>JITTER IN CDR CIRCUITS-Jitter Transfer</vt:lpstr>
      <vt:lpstr>Derivation of PFD/PLL Transfer Function  H(s)</vt:lpstr>
      <vt:lpstr>Derivation of PFD/PLL Transfer Function  H(s)</vt:lpstr>
      <vt:lpstr>Derivation of PFD/PLL Transfer Function  H(s)</vt:lpstr>
      <vt:lpstr>JITTER IN CDR CIRCUITS-Jitter Transfer (Bandwidth Reduction)</vt:lpstr>
      <vt:lpstr>JITTER IN CDR CIRCUITS-Jitter Transfer (Bandwidth Reduction)</vt:lpstr>
      <vt:lpstr>Slide 94</vt:lpstr>
      <vt:lpstr>Slide 95</vt:lpstr>
      <vt:lpstr>Slide 96</vt:lpstr>
      <vt:lpstr>Slide 97</vt:lpstr>
      <vt:lpstr>JITTER IN CDR CIRCUITS-Jitter Transfer (Jitter Peaking)</vt:lpstr>
      <vt:lpstr>JITTER IN CDR CIRCUITS-Jitter Generation</vt:lpstr>
      <vt:lpstr>JITTER IN CDR CIRCUITS-Jitter Generation</vt:lpstr>
      <vt:lpstr>JITTER IN CDR CIRCUITS-Jitter Generation</vt:lpstr>
      <vt:lpstr>JITTER IN CDR CIRCUITS- Jitter Tolerance</vt:lpstr>
      <vt:lpstr>JITTER IN CDR CIRCUITS-Jitter Tolerance</vt:lpstr>
      <vt:lpstr>JITTER IN CDR CIRCUITS-Jitter Tolerance</vt:lpstr>
      <vt:lpstr>JITTER IN CDR CIRCUITS-Jitter Tolerance</vt:lpstr>
      <vt:lpstr>JITTER IN CDR CIRCUITS-Jitter Tolerance</vt:lpstr>
      <vt:lpstr>JITTER IN CDR CIRCUITS-Jitter Tolerance</vt:lpstr>
      <vt:lpstr>Back-up slides</vt:lpstr>
      <vt:lpstr>Why CDR is necessary for NRZ transmission but not for RZ?</vt:lpstr>
      <vt:lpstr>Why CDR is necessary for NRZ transmission but not for RZ?</vt:lpstr>
      <vt:lpstr>Slide 111</vt:lpstr>
      <vt:lpstr>Slide 112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Μιχάλης</cp:lastModifiedBy>
  <cp:revision>1350</cp:revision>
  <dcterms:created xsi:type="dcterms:W3CDTF">2019-11-14T22:49:44Z</dcterms:created>
  <dcterms:modified xsi:type="dcterms:W3CDTF">2026-04-01T11:32:49Z</dcterms:modified>
</cp:coreProperties>
</file>