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69" r:id="rId4"/>
    <p:sldId id="271" r:id="rId5"/>
    <p:sldId id="270" r:id="rId6"/>
    <p:sldId id="266" r:id="rId7"/>
    <p:sldId id="259" r:id="rId8"/>
    <p:sldId id="261" r:id="rId9"/>
    <p:sldId id="282" r:id="rId10"/>
    <p:sldId id="257" r:id="rId11"/>
    <p:sldId id="279" r:id="rId12"/>
    <p:sldId id="274" r:id="rId13"/>
    <p:sldId id="283" r:id="rId14"/>
    <p:sldId id="258" r:id="rId15"/>
    <p:sldId id="267" r:id="rId16"/>
    <p:sldId id="265" r:id="rId17"/>
    <p:sldId id="280" r:id="rId18"/>
    <p:sldId id="260" r:id="rId19"/>
    <p:sldId id="264" r:id="rId20"/>
    <p:sldId id="268" r:id="rId21"/>
    <p:sldId id="275" r:id="rId22"/>
    <p:sldId id="277" r:id="rId23"/>
    <p:sldId id="276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47F780-4BE6-4345-963B-FD2ADA1DC6FC}">
          <p14:sldIdLst>
            <p14:sldId id="256"/>
            <p14:sldId id="263"/>
            <p14:sldId id="269"/>
            <p14:sldId id="271"/>
            <p14:sldId id="270"/>
            <p14:sldId id="266"/>
            <p14:sldId id="259"/>
            <p14:sldId id="261"/>
            <p14:sldId id="282"/>
            <p14:sldId id="257"/>
            <p14:sldId id="279"/>
            <p14:sldId id="274"/>
            <p14:sldId id="283"/>
            <p14:sldId id="258"/>
            <p14:sldId id="267"/>
            <p14:sldId id="265"/>
            <p14:sldId id="280"/>
            <p14:sldId id="260"/>
            <p14:sldId id="264"/>
            <p14:sldId id="268"/>
          </p14:sldIdLst>
        </p14:section>
        <p14:section name="on Emotions" id="{DA8DB4C1-8571-4304-8F4C-6F59AE05E846}">
          <p14:sldIdLst>
            <p14:sldId id="275"/>
            <p14:sldId id="277"/>
            <p14:sldId id="276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8" autoAdjust="0"/>
    <p:restoredTop sz="91484" autoAdjust="0"/>
  </p:normalViewPr>
  <p:slideViewPr>
    <p:cSldViewPr snapToObjects="1">
      <p:cViewPr varScale="1">
        <p:scale>
          <a:sx n="71" d="100"/>
          <a:sy n="71" d="100"/>
        </p:scale>
        <p:origin x="13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B476B-6640-3C43-8122-16D778BDB148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1DC1FD-9534-9147-B4CB-EC0F404A0054}">
      <dgm:prSet custT="1"/>
      <dgm:spPr/>
      <dgm:t>
        <a:bodyPr/>
        <a:lstStyle/>
        <a:p>
          <a:pPr rtl="0"/>
          <a:r>
            <a:rPr lang="en-US" sz="2400" dirty="0"/>
            <a:t>From</a:t>
          </a:r>
        </a:p>
        <a:p>
          <a:pPr rtl="0"/>
          <a:r>
            <a:rPr lang="en-US" sz="2400" dirty="0"/>
            <a:t>Usefulness</a:t>
          </a:r>
        </a:p>
      </dgm:t>
    </dgm:pt>
    <dgm:pt modelId="{72B754FD-022C-2F45-981A-ECC27A171918}" type="parTrans" cxnId="{2A360660-6846-F04B-A0C7-9DAF058F3959}">
      <dgm:prSet/>
      <dgm:spPr/>
      <dgm:t>
        <a:bodyPr/>
        <a:lstStyle/>
        <a:p>
          <a:endParaRPr lang="en-US" sz="2400"/>
        </a:p>
      </dgm:t>
    </dgm:pt>
    <dgm:pt modelId="{9C8984F2-BDE5-6448-AEAB-5C9CDF89ED50}" type="sibTrans" cxnId="{2A360660-6846-F04B-A0C7-9DAF058F3959}">
      <dgm:prSet/>
      <dgm:spPr/>
      <dgm:t>
        <a:bodyPr/>
        <a:lstStyle/>
        <a:p>
          <a:endParaRPr lang="en-US" sz="2400"/>
        </a:p>
      </dgm:t>
    </dgm:pt>
    <dgm:pt modelId="{A7FB008B-D944-F24B-B82D-D6A4CFB50585}">
      <dgm:prSet custT="1"/>
      <dgm:spPr/>
      <dgm:t>
        <a:bodyPr/>
        <a:lstStyle/>
        <a:p>
          <a:pPr rtl="0"/>
          <a:r>
            <a:rPr lang="en-US" sz="2400" dirty="0"/>
            <a:t>To </a:t>
          </a:r>
        </a:p>
        <a:p>
          <a:pPr rtl="0"/>
          <a:r>
            <a:rPr lang="en-US" sz="2400" dirty="0"/>
            <a:t>Ease of Use</a:t>
          </a:r>
        </a:p>
      </dgm:t>
    </dgm:pt>
    <dgm:pt modelId="{9018EE32-55D7-F94D-BBC4-C0417A98F7CC}" type="parTrans" cxnId="{B1AEF805-2293-C14B-B7D3-FDA1B9F27C47}">
      <dgm:prSet/>
      <dgm:spPr/>
      <dgm:t>
        <a:bodyPr/>
        <a:lstStyle/>
        <a:p>
          <a:endParaRPr lang="en-US" sz="2400"/>
        </a:p>
      </dgm:t>
    </dgm:pt>
    <dgm:pt modelId="{1277A1E9-2517-6043-95B3-C379E48A418A}" type="sibTrans" cxnId="{B1AEF805-2293-C14B-B7D3-FDA1B9F27C47}">
      <dgm:prSet/>
      <dgm:spPr/>
      <dgm:t>
        <a:bodyPr/>
        <a:lstStyle/>
        <a:p>
          <a:endParaRPr lang="en-US" sz="2400"/>
        </a:p>
      </dgm:t>
    </dgm:pt>
    <dgm:pt modelId="{E54287DA-F5A8-914E-9897-311035F09FC2}">
      <dgm:prSet custT="1"/>
      <dgm:spPr/>
      <dgm:t>
        <a:bodyPr/>
        <a:lstStyle/>
        <a:p>
          <a:pPr rtl="0"/>
          <a:r>
            <a:rPr lang="en-US" sz="2400" dirty="0"/>
            <a:t>To </a:t>
          </a:r>
        </a:p>
        <a:p>
          <a:pPr rtl="0"/>
          <a:r>
            <a:rPr lang="en-US" sz="2400" dirty="0"/>
            <a:t>Sense Making</a:t>
          </a:r>
        </a:p>
      </dgm:t>
    </dgm:pt>
    <dgm:pt modelId="{BE51B22E-B6FD-C34C-9350-B9F64DA85B80}" type="parTrans" cxnId="{4174E003-B27B-1042-A13C-B327AC0CD75E}">
      <dgm:prSet/>
      <dgm:spPr/>
      <dgm:t>
        <a:bodyPr/>
        <a:lstStyle/>
        <a:p>
          <a:endParaRPr lang="en-US" sz="2400"/>
        </a:p>
      </dgm:t>
    </dgm:pt>
    <dgm:pt modelId="{D8EA1AD3-040E-D44B-9633-8EFDBF5F8230}" type="sibTrans" cxnId="{4174E003-B27B-1042-A13C-B327AC0CD75E}">
      <dgm:prSet/>
      <dgm:spPr/>
      <dgm:t>
        <a:bodyPr/>
        <a:lstStyle/>
        <a:p>
          <a:endParaRPr lang="en-US" sz="2400"/>
        </a:p>
      </dgm:t>
    </dgm:pt>
    <dgm:pt modelId="{A57C3AF3-CE38-8E47-BD92-6F11B8378BA5}" type="pres">
      <dgm:prSet presAssocID="{E8FB476B-6640-3C43-8122-16D778BDB148}" presName="Name0" presStyleCnt="0">
        <dgm:presLayoutVars>
          <dgm:dir/>
          <dgm:animLvl val="lvl"/>
          <dgm:resizeHandles val="exact"/>
        </dgm:presLayoutVars>
      </dgm:prSet>
      <dgm:spPr/>
    </dgm:pt>
    <dgm:pt modelId="{B2A04AEF-94D7-7B4D-99FC-59EC2C2E90D4}" type="pres">
      <dgm:prSet presAssocID="{571DC1FD-9534-9147-B4CB-EC0F404A005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34BE179-CD72-5D4F-8A56-B884742AAF27}" type="pres">
      <dgm:prSet presAssocID="{9C8984F2-BDE5-6448-AEAB-5C9CDF89ED50}" presName="parTxOnlySpace" presStyleCnt="0"/>
      <dgm:spPr/>
    </dgm:pt>
    <dgm:pt modelId="{D5007A1A-324A-A840-B73F-BD51B395B2BE}" type="pres">
      <dgm:prSet presAssocID="{A7FB008B-D944-F24B-B82D-D6A4CFB5058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3F10AE9-09B4-884D-80A6-A927C3828F2B}" type="pres">
      <dgm:prSet presAssocID="{1277A1E9-2517-6043-95B3-C379E48A418A}" presName="parTxOnlySpace" presStyleCnt="0"/>
      <dgm:spPr/>
    </dgm:pt>
    <dgm:pt modelId="{58AB55CB-8822-8F45-9C39-85B85531DE87}" type="pres">
      <dgm:prSet presAssocID="{E54287DA-F5A8-914E-9897-311035F09FC2}" presName="parTxOnly" presStyleLbl="node1" presStyleIdx="2" presStyleCnt="3" custScaleX="111960">
        <dgm:presLayoutVars>
          <dgm:chMax val="0"/>
          <dgm:chPref val="0"/>
          <dgm:bulletEnabled val="1"/>
        </dgm:presLayoutVars>
      </dgm:prSet>
      <dgm:spPr/>
    </dgm:pt>
  </dgm:ptLst>
  <dgm:cxnLst>
    <dgm:cxn modelId="{4174E003-B27B-1042-A13C-B327AC0CD75E}" srcId="{E8FB476B-6640-3C43-8122-16D778BDB148}" destId="{E54287DA-F5A8-914E-9897-311035F09FC2}" srcOrd="2" destOrd="0" parTransId="{BE51B22E-B6FD-C34C-9350-B9F64DA85B80}" sibTransId="{D8EA1AD3-040E-D44B-9633-8EFDBF5F8230}"/>
    <dgm:cxn modelId="{B1AEF805-2293-C14B-B7D3-FDA1B9F27C47}" srcId="{E8FB476B-6640-3C43-8122-16D778BDB148}" destId="{A7FB008B-D944-F24B-B82D-D6A4CFB50585}" srcOrd="1" destOrd="0" parTransId="{9018EE32-55D7-F94D-BBC4-C0417A98F7CC}" sibTransId="{1277A1E9-2517-6043-95B3-C379E48A418A}"/>
    <dgm:cxn modelId="{88FD8A1C-EA59-C94C-B706-FA34E0E27E8C}" type="presOf" srcId="{A7FB008B-D944-F24B-B82D-D6A4CFB50585}" destId="{D5007A1A-324A-A840-B73F-BD51B395B2BE}" srcOrd="0" destOrd="0" presId="urn:microsoft.com/office/officeart/2005/8/layout/chevron1"/>
    <dgm:cxn modelId="{B8D84240-E749-E741-A9F4-27F469EF81E6}" type="presOf" srcId="{E8FB476B-6640-3C43-8122-16D778BDB148}" destId="{A57C3AF3-CE38-8E47-BD92-6F11B8378BA5}" srcOrd="0" destOrd="0" presId="urn:microsoft.com/office/officeart/2005/8/layout/chevron1"/>
    <dgm:cxn modelId="{2A360660-6846-F04B-A0C7-9DAF058F3959}" srcId="{E8FB476B-6640-3C43-8122-16D778BDB148}" destId="{571DC1FD-9534-9147-B4CB-EC0F404A0054}" srcOrd="0" destOrd="0" parTransId="{72B754FD-022C-2F45-981A-ECC27A171918}" sibTransId="{9C8984F2-BDE5-6448-AEAB-5C9CDF89ED50}"/>
    <dgm:cxn modelId="{A303EE96-FC2C-4241-A686-61D2B0D5C501}" type="presOf" srcId="{E54287DA-F5A8-914E-9897-311035F09FC2}" destId="{58AB55CB-8822-8F45-9C39-85B85531DE87}" srcOrd="0" destOrd="0" presId="urn:microsoft.com/office/officeart/2005/8/layout/chevron1"/>
    <dgm:cxn modelId="{CABA13C7-BF6D-F146-8697-925D2F3F9EF0}" type="presOf" srcId="{571DC1FD-9534-9147-B4CB-EC0F404A0054}" destId="{B2A04AEF-94D7-7B4D-99FC-59EC2C2E90D4}" srcOrd="0" destOrd="0" presId="urn:microsoft.com/office/officeart/2005/8/layout/chevron1"/>
    <dgm:cxn modelId="{4E72BA20-8A3C-9048-A28C-BFA50053DDB3}" type="presParOf" srcId="{A57C3AF3-CE38-8E47-BD92-6F11B8378BA5}" destId="{B2A04AEF-94D7-7B4D-99FC-59EC2C2E90D4}" srcOrd="0" destOrd="0" presId="urn:microsoft.com/office/officeart/2005/8/layout/chevron1"/>
    <dgm:cxn modelId="{17999944-CD38-F742-925C-A03B0CE83DFA}" type="presParOf" srcId="{A57C3AF3-CE38-8E47-BD92-6F11B8378BA5}" destId="{434BE179-CD72-5D4F-8A56-B884742AAF27}" srcOrd="1" destOrd="0" presId="urn:microsoft.com/office/officeart/2005/8/layout/chevron1"/>
    <dgm:cxn modelId="{94C30EF2-571A-E946-92E0-31D199A9D7CA}" type="presParOf" srcId="{A57C3AF3-CE38-8E47-BD92-6F11B8378BA5}" destId="{D5007A1A-324A-A840-B73F-BD51B395B2BE}" srcOrd="2" destOrd="0" presId="urn:microsoft.com/office/officeart/2005/8/layout/chevron1"/>
    <dgm:cxn modelId="{3CF24547-68D8-6542-882A-BDBF322FB6E0}" type="presParOf" srcId="{A57C3AF3-CE38-8E47-BD92-6F11B8378BA5}" destId="{F3F10AE9-09B4-884D-80A6-A927C3828F2B}" srcOrd="3" destOrd="0" presId="urn:microsoft.com/office/officeart/2005/8/layout/chevron1"/>
    <dgm:cxn modelId="{B7FF7B43-B536-4640-B2DA-AEA6F8D19932}" type="presParOf" srcId="{A57C3AF3-CE38-8E47-BD92-6F11B8378BA5}" destId="{58AB55CB-8822-8F45-9C39-85B85531DE8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D2146-7ADD-A443-B182-9ACAF0FEF623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915095-2C5C-5B4F-9B3E-0717F95C6FF5}">
      <dgm:prSet phldrT="[Text]"/>
      <dgm:spPr/>
      <dgm:t>
        <a:bodyPr/>
        <a:lstStyle/>
        <a:p>
          <a:r>
            <a:rPr lang="en-US" dirty="0"/>
            <a:t>intentionality</a:t>
          </a:r>
        </a:p>
      </dgm:t>
    </dgm:pt>
    <dgm:pt modelId="{68F2AC7B-F159-9C4C-A5F3-0DB9629CDDA5}" type="parTrans" cxnId="{FC0AAE04-C81E-E049-B693-2E97F1025664}">
      <dgm:prSet/>
      <dgm:spPr/>
      <dgm:t>
        <a:bodyPr/>
        <a:lstStyle/>
        <a:p>
          <a:endParaRPr lang="en-US"/>
        </a:p>
      </dgm:t>
    </dgm:pt>
    <dgm:pt modelId="{10B7BA20-4563-0D46-98A5-D8F5347EE745}" type="sibTrans" cxnId="{FC0AAE04-C81E-E049-B693-2E97F1025664}">
      <dgm:prSet/>
      <dgm:spPr/>
      <dgm:t>
        <a:bodyPr/>
        <a:lstStyle/>
        <a:p>
          <a:endParaRPr lang="en-US"/>
        </a:p>
      </dgm:t>
    </dgm:pt>
    <dgm:pt modelId="{37F08E3D-F438-AA41-A551-27F754C4FD04}">
      <dgm:prSet phldrT="[Text]" custT="1"/>
      <dgm:spPr/>
      <dgm:t>
        <a:bodyPr/>
        <a:lstStyle/>
        <a:p>
          <a:r>
            <a:rPr lang="en-US" sz="1400" dirty="0"/>
            <a:t>Physically Acting</a:t>
          </a:r>
        </a:p>
      </dgm:t>
    </dgm:pt>
    <dgm:pt modelId="{276CBA5D-CA03-0D40-9BCB-35495A5153AC}" type="parTrans" cxnId="{3FCC6A2B-0A40-7843-B978-D16CC87397BB}">
      <dgm:prSet/>
      <dgm:spPr/>
      <dgm:t>
        <a:bodyPr/>
        <a:lstStyle/>
        <a:p>
          <a:endParaRPr lang="en-US"/>
        </a:p>
      </dgm:t>
    </dgm:pt>
    <dgm:pt modelId="{00A3E843-72DE-B74F-B245-7688FDEAE014}" type="sibTrans" cxnId="{3FCC6A2B-0A40-7843-B978-D16CC87397BB}">
      <dgm:prSet/>
      <dgm:spPr/>
      <dgm:t>
        <a:bodyPr/>
        <a:lstStyle/>
        <a:p>
          <a:endParaRPr lang="en-US"/>
        </a:p>
      </dgm:t>
    </dgm:pt>
    <dgm:pt modelId="{5A9EC7C3-CADE-7E4D-8630-35343ACD94FD}">
      <dgm:prSet phldrT="[Text]" custT="1"/>
      <dgm:spPr/>
      <dgm:t>
        <a:bodyPr/>
        <a:lstStyle/>
        <a:p>
          <a:r>
            <a:rPr lang="en-US" sz="1400" dirty="0"/>
            <a:t>Perceiving</a:t>
          </a:r>
        </a:p>
      </dgm:t>
    </dgm:pt>
    <dgm:pt modelId="{9875082E-0DFE-0448-AA64-494B2F0908B8}" type="parTrans" cxnId="{C01BA141-5E4C-B34A-BAB1-C2FB9EFE7528}">
      <dgm:prSet/>
      <dgm:spPr/>
      <dgm:t>
        <a:bodyPr/>
        <a:lstStyle/>
        <a:p>
          <a:endParaRPr lang="en-US"/>
        </a:p>
      </dgm:t>
    </dgm:pt>
    <dgm:pt modelId="{47A0B2DD-5B1E-D744-B173-B45737CE8B22}" type="sibTrans" cxnId="{C01BA141-5E4C-B34A-BAB1-C2FB9EFE7528}">
      <dgm:prSet/>
      <dgm:spPr/>
      <dgm:t>
        <a:bodyPr/>
        <a:lstStyle/>
        <a:p>
          <a:endParaRPr lang="en-US"/>
        </a:p>
      </dgm:t>
    </dgm:pt>
    <dgm:pt modelId="{F4799CCE-5795-4448-B95A-EB0396D0A3BD}">
      <dgm:prSet phldrT="[Text]" custT="1"/>
      <dgm:spPr/>
      <dgm:t>
        <a:bodyPr/>
        <a:lstStyle/>
        <a:p>
          <a:r>
            <a:rPr lang="en-US" sz="1400" dirty="0"/>
            <a:t>Reflecting</a:t>
          </a:r>
        </a:p>
      </dgm:t>
    </dgm:pt>
    <dgm:pt modelId="{30F910D6-3854-DE46-AAA1-B1EE0334F783}" type="parTrans" cxnId="{4620A9B7-A6BD-924A-9AE5-5569C0FF7582}">
      <dgm:prSet/>
      <dgm:spPr/>
      <dgm:t>
        <a:bodyPr/>
        <a:lstStyle/>
        <a:p>
          <a:endParaRPr lang="en-US"/>
        </a:p>
      </dgm:t>
    </dgm:pt>
    <dgm:pt modelId="{8267F5BD-5FA9-3041-BEEE-B25163531ED9}" type="sibTrans" cxnId="{4620A9B7-A6BD-924A-9AE5-5569C0FF7582}">
      <dgm:prSet/>
      <dgm:spPr/>
      <dgm:t>
        <a:bodyPr/>
        <a:lstStyle/>
        <a:p>
          <a:endParaRPr lang="en-US"/>
        </a:p>
      </dgm:t>
    </dgm:pt>
    <dgm:pt modelId="{2B274FE8-AB6C-0E4B-A200-955F00823F86}">
      <dgm:prSet phldrT="[Text]" custT="1"/>
      <dgm:spPr/>
      <dgm:t>
        <a:bodyPr/>
        <a:lstStyle/>
        <a:p>
          <a:r>
            <a:rPr lang="en-US" sz="1400" dirty="0"/>
            <a:t>Feeling</a:t>
          </a:r>
        </a:p>
      </dgm:t>
    </dgm:pt>
    <dgm:pt modelId="{0B96CC63-70F5-6E45-8A5C-EBA4F17368E2}" type="parTrans" cxnId="{61BEF498-86E9-0A4B-B55D-E20C7D9F0105}">
      <dgm:prSet/>
      <dgm:spPr/>
      <dgm:t>
        <a:bodyPr/>
        <a:lstStyle/>
        <a:p>
          <a:endParaRPr lang="en-US"/>
        </a:p>
      </dgm:t>
    </dgm:pt>
    <dgm:pt modelId="{740C63C8-4C2C-5844-8510-40BE4D85A63B}" type="sibTrans" cxnId="{61BEF498-86E9-0A4B-B55D-E20C7D9F0105}">
      <dgm:prSet/>
      <dgm:spPr/>
      <dgm:t>
        <a:bodyPr/>
        <a:lstStyle/>
        <a:p>
          <a:endParaRPr lang="en-US"/>
        </a:p>
      </dgm:t>
    </dgm:pt>
    <dgm:pt modelId="{C4E51EF7-737E-7342-A4ED-3141796602A5}" type="pres">
      <dgm:prSet presAssocID="{DEED2146-7ADD-A443-B182-9ACAF0FEF62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514321-E664-5F41-9CCC-4BA775741296}" type="pres">
      <dgm:prSet presAssocID="{60915095-2C5C-5B4F-9B3E-0717F95C6FF5}" presName="centerShape" presStyleLbl="node0" presStyleIdx="0" presStyleCnt="1"/>
      <dgm:spPr/>
    </dgm:pt>
    <dgm:pt modelId="{9E9AABFA-31F1-7A42-8301-19F832ED8CFF}" type="pres">
      <dgm:prSet presAssocID="{37F08E3D-F438-AA41-A551-27F754C4FD04}" presName="node" presStyleLbl="node1" presStyleIdx="0" presStyleCnt="4">
        <dgm:presLayoutVars>
          <dgm:bulletEnabled val="1"/>
        </dgm:presLayoutVars>
      </dgm:prSet>
      <dgm:spPr/>
    </dgm:pt>
    <dgm:pt modelId="{A15BF089-D8B4-B54C-BC87-3CCDD887D21D}" type="pres">
      <dgm:prSet presAssocID="{37F08E3D-F438-AA41-A551-27F754C4FD04}" presName="dummy" presStyleCnt="0"/>
      <dgm:spPr/>
    </dgm:pt>
    <dgm:pt modelId="{3D7C3268-BE82-3C45-8D9E-528DBF2B40F2}" type="pres">
      <dgm:prSet presAssocID="{00A3E843-72DE-B74F-B245-7688FDEAE014}" presName="sibTrans" presStyleLbl="sibTrans2D1" presStyleIdx="0" presStyleCnt="4"/>
      <dgm:spPr/>
    </dgm:pt>
    <dgm:pt modelId="{ABCD2305-25F1-5740-AD79-D3B75CE9F5C4}" type="pres">
      <dgm:prSet presAssocID="{5A9EC7C3-CADE-7E4D-8630-35343ACD94FD}" presName="node" presStyleLbl="node1" presStyleIdx="1" presStyleCnt="4">
        <dgm:presLayoutVars>
          <dgm:bulletEnabled val="1"/>
        </dgm:presLayoutVars>
      </dgm:prSet>
      <dgm:spPr/>
    </dgm:pt>
    <dgm:pt modelId="{F3E55459-19F4-4F45-8119-64005167E2E0}" type="pres">
      <dgm:prSet presAssocID="{5A9EC7C3-CADE-7E4D-8630-35343ACD94FD}" presName="dummy" presStyleCnt="0"/>
      <dgm:spPr/>
    </dgm:pt>
    <dgm:pt modelId="{E6686318-0793-4843-8499-34B79E74511E}" type="pres">
      <dgm:prSet presAssocID="{47A0B2DD-5B1E-D744-B173-B45737CE8B22}" presName="sibTrans" presStyleLbl="sibTrans2D1" presStyleIdx="1" presStyleCnt="4"/>
      <dgm:spPr/>
    </dgm:pt>
    <dgm:pt modelId="{09A65490-E435-284B-9303-C84A82C4AF20}" type="pres">
      <dgm:prSet presAssocID="{F4799CCE-5795-4448-B95A-EB0396D0A3BD}" presName="node" presStyleLbl="node1" presStyleIdx="2" presStyleCnt="4" custRadScaleRad="100162" custRadScaleInc="0">
        <dgm:presLayoutVars>
          <dgm:bulletEnabled val="1"/>
        </dgm:presLayoutVars>
      </dgm:prSet>
      <dgm:spPr/>
    </dgm:pt>
    <dgm:pt modelId="{DD9E7BE6-3ACD-084D-9C35-27A8B97D8274}" type="pres">
      <dgm:prSet presAssocID="{F4799CCE-5795-4448-B95A-EB0396D0A3BD}" presName="dummy" presStyleCnt="0"/>
      <dgm:spPr/>
    </dgm:pt>
    <dgm:pt modelId="{7E4B80C7-4BBB-3841-A8B1-3917603927C9}" type="pres">
      <dgm:prSet presAssocID="{8267F5BD-5FA9-3041-BEEE-B25163531ED9}" presName="sibTrans" presStyleLbl="sibTrans2D1" presStyleIdx="2" presStyleCnt="4"/>
      <dgm:spPr/>
    </dgm:pt>
    <dgm:pt modelId="{526AAA7A-4EC0-1042-A908-E4C3F2E18343}" type="pres">
      <dgm:prSet presAssocID="{2B274FE8-AB6C-0E4B-A200-955F00823F86}" presName="node" presStyleLbl="node1" presStyleIdx="3" presStyleCnt="4" custRadScaleRad="118094" custRadScaleInc="900">
        <dgm:presLayoutVars>
          <dgm:bulletEnabled val="1"/>
        </dgm:presLayoutVars>
      </dgm:prSet>
      <dgm:spPr/>
    </dgm:pt>
    <dgm:pt modelId="{FDAFB328-524D-8B4A-ABC4-E6906E72736A}" type="pres">
      <dgm:prSet presAssocID="{2B274FE8-AB6C-0E4B-A200-955F00823F86}" presName="dummy" presStyleCnt="0"/>
      <dgm:spPr/>
    </dgm:pt>
    <dgm:pt modelId="{A4E99559-BE6B-8641-B038-159D1B33A3B5}" type="pres">
      <dgm:prSet presAssocID="{740C63C8-4C2C-5844-8510-40BE4D85A63B}" presName="sibTrans" presStyleLbl="sibTrans2D1" presStyleIdx="3" presStyleCnt="4"/>
      <dgm:spPr/>
    </dgm:pt>
  </dgm:ptLst>
  <dgm:cxnLst>
    <dgm:cxn modelId="{FC0AAE04-C81E-E049-B693-2E97F1025664}" srcId="{DEED2146-7ADD-A443-B182-9ACAF0FEF623}" destId="{60915095-2C5C-5B4F-9B3E-0717F95C6FF5}" srcOrd="0" destOrd="0" parTransId="{68F2AC7B-F159-9C4C-A5F3-0DB9629CDDA5}" sibTransId="{10B7BA20-4563-0D46-98A5-D8F5347EE745}"/>
    <dgm:cxn modelId="{0124D615-1C65-094A-8DC2-31D9144125A8}" type="presOf" srcId="{5A9EC7C3-CADE-7E4D-8630-35343ACD94FD}" destId="{ABCD2305-25F1-5740-AD79-D3B75CE9F5C4}" srcOrd="0" destOrd="0" presId="urn:microsoft.com/office/officeart/2005/8/layout/radial6"/>
    <dgm:cxn modelId="{E0CB6019-B245-AB49-BC35-B8F711B57835}" type="presOf" srcId="{740C63C8-4C2C-5844-8510-40BE4D85A63B}" destId="{A4E99559-BE6B-8641-B038-159D1B33A3B5}" srcOrd="0" destOrd="0" presId="urn:microsoft.com/office/officeart/2005/8/layout/radial6"/>
    <dgm:cxn modelId="{8FB87D2A-78B7-4F49-8134-4D611A13EE66}" type="presOf" srcId="{47A0B2DD-5B1E-D744-B173-B45737CE8B22}" destId="{E6686318-0793-4843-8499-34B79E74511E}" srcOrd="0" destOrd="0" presId="urn:microsoft.com/office/officeart/2005/8/layout/radial6"/>
    <dgm:cxn modelId="{3FCC6A2B-0A40-7843-B978-D16CC87397BB}" srcId="{60915095-2C5C-5B4F-9B3E-0717F95C6FF5}" destId="{37F08E3D-F438-AA41-A551-27F754C4FD04}" srcOrd="0" destOrd="0" parTransId="{276CBA5D-CA03-0D40-9BCB-35495A5153AC}" sibTransId="{00A3E843-72DE-B74F-B245-7688FDEAE014}"/>
    <dgm:cxn modelId="{4FFD183C-DB44-F14F-996B-6B263D0D9CAB}" type="presOf" srcId="{37F08E3D-F438-AA41-A551-27F754C4FD04}" destId="{9E9AABFA-31F1-7A42-8301-19F832ED8CFF}" srcOrd="0" destOrd="0" presId="urn:microsoft.com/office/officeart/2005/8/layout/radial6"/>
    <dgm:cxn modelId="{C01BA141-5E4C-B34A-BAB1-C2FB9EFE7528}" srcId="{60915095-2C5C-5B4F-9B3E-0717F95C6FF5}" destId="{5A9EC7C3-CADE-7E4D-8630-35343ACD94FD}" srcOrd="1" destOrd="0" parTransId="{9875082E-0DFE-0448-AA64-494B2F0908B8}" sibTransId="{47A0B2DD-5B1E-D744-B173-B45737CE8B22}"/>
    <dgm:cxn modelId="{25D63770-3857-8042-9FE6-8A1A90D51F40}" type="presOf" srcId="{8267F5BD-5FA9-3041-BEEE-B25163531ED9}" destId="{7E4B80C7-4BBB-3841-A8B1-3917603927C9}" srcOrd="0" destOrd="0" presId="urn:microsoft.com/office/officeart/2005/8/layout/radial6"/>
    <dgm:cxn modelId="{32E6A773-16DE-5F43-9AED-0649CF9E913A}" type="presOf" srcId="{DEED2146-7ADD-A443-B182-9ACAF0FEF623}" destId="{C4E51EF7-737E-7342-A4ED-3141796602A5}" srcOrd="0" destOrd="0" presId="urn:microsoft.com/office/officeart/2005/8/layout/radial6"/>
    <dgm:cxn modelId="{C820D756-D86D-0645-B270-544B629F4060}" type="presOf" srcId="{60915095-2C5C-5B4F-9B3E-0717F95C6FF5}" destId="{39514321-E664-5F41-9CCC-4BA775741296}" srcOrd="0" destOrd="0" presId="urn:microsoft.com/office/officeart/2005/8/layout/radial6"/>
    <dgm:cxn modelId="{61BEF498-86E9-0A4B-B55D-E20C7D9F0105}" srcId="{60915095-2C5C-5B4F-9B3E-0717F95C6FF5}" destId="{2B274FE8-AB6C-0E4B-A200-955F00823F86}" srcOrd="3" destOrd="0" parTransId="{0B96CC63-70F5-6E45-8A5C-EBA4F17368E2}" sibTransId="{740C63C8-4C2C-5844-8510-40BE4D85A63B}"/>
    <dgm:cxn modelId="{4620A9B7-A6BD-924A-9AE5-5569C0FF7582}" srcId="{60915095-2C5C-5B4F-9B3E-0717F95C6FF5}" destId="{F4799CCE-5795-4448-B95A-EB0396D0A3BD}" srcOrd="2" destOrd="0" parTransId="{30F910D6-3854-DE46-AAA1-B1EE0334F783}" sibTransId="{8267F5BD-5FA9-3041-BEEE-B25163531ED9}"/>
    <dgm:cxn modelId="{A8A97ED7-1762-C441-8EFB-4E025A99608C}" type="presOf" srcId="{F4799CCE-5795-4448-B95A-EB0396D0A3BD}" destId="{09A65490-E435-284B-9303-C84A82C4AF20}" srcOrd="0" destOrd="0" presId="urn:microsoft.com/office/officeart/2005/8/layout/radial6"/>
    <dgm:cxn modelId="{D7E9AADB-3AE6-D444-9B0B-0232234ED244}" type="presOf" srcId="{2B274FE8-AB6C-0E4B-A200-955F00823F86}" destId="{526AAA7A-4EC0-1042-A908-E4C3F2E18343}" srcOrd="0" destOrd="0" presId="urn:microsoft.com/office/officeart/2005/8/layout/radial6"/>
    <dgm:cxn modelId="{B3D0C0EE-A1B0-404E-BAFA-B1C697B916E4}" type="presOf" srcId="{00A3E843-72DE-B74F-B245-7688FDEAE014}" destId="{3D7C3268-BE82-3C45-8D9E-528DBF2B40F2}" srcOrd="0" destOrd="0" presId="urn:microsoft.com/office/officeart/2005/8/layout/radial6"/>
    <dgm:cxn modelId="{73AC44C6-B320-0A49-8A3F-D38D60951F21}" type="presParOf" srcId="{C4E51EF7-737E-7342-A4ED-3141796602A5}" destId="{39514321-E664-5F41-9CCC-4BA775741296}" srcOrd="0" destOrd="0" presId="urn:microsoft.com/office/officeart/2005/8/layout/radial6"/>
    <dgm:cxn modelId="{7E0544FA-7D41-7944-AF0E-7DE68D41B75B}" type="presParOf" srcId="{C4E51EF7-737E-7342-A4ED-3141796602A5}" destId="{9E9AABFA-31F1-7A42-8301-19F832ED8CFF}" srcOrd="1" destOrd="0" presId="urn:microsoft.com/office/officeart/2005/8/layout/radial6"/>
    <dgm:cxn modelId="{90473285-2060-2E43-9C76-8E884284C8FD}" type="presParOf" srcId="{C4E51EF7-737E-7342-A4ED-3141796602A5}" destId="{A15BF089-D8B4-B54C-BC87-3CCDD887D21D}" srcOrd="2" destOrd="0" presId="urn:microsoft.com/office/officeart/2005/8/layout/radial6"/>
    <dgm:cxn modelId="{4AC07D86-EEA8-D044-A340-0DF0D4F080D6}" type="presParOf" srcId="{C4E51EF7-737E-7342-A4ED-3141796602A5}" destId="{3D7C3268-BE82-3C45-8D9E-528DBF2B40F2}" srcOrd="3" destOrd="0" presId="urn:microsoft.com/office/officeart/2005/8/layout/radial6"/>
    <dgm:cxn modelId="{F94AEC0C-0F40-A34E-AF51-04D2646CF3A0}" type="presParOf" srcId="{C4E51EF7-737E-7342-A4ED-3141796602A5}" destId="{ABCD2305-25F1-5740-AD79-D3B75CE9F5C4}" srcOrd="4" destOrd="0" presId="urn:microsoft.com/office/officeart/2005/8/layout/radial6"/>
    <dgm:cxn modelId="{534D87AE-1D0D-6341-BF61-15E2EEBBA1D9}" type="presParOf" srcId="{C4E51EF7-737E-7342-A4ED-3141796602A5}" destId="{F3E55459-19F4-4F45-8119-64005167E2E0}" srcOrd="5" destOrd="0" presId="urn:microsoft.com/office/officeart/2005/8/layout/radial6"/>
    <dgm:cxn modelId="{3F90541A-3664-B240-B1DD-93E9FBCCB058}" type="presParOf" srcId="{C4E51EF7-737E-7342-A4ED-3141796602A5}" destId="{E6686318-0793-4843-8499-34B79E74511E}" srcOrd="6" destOrd="0" presId="urn:microsoft.com/office/officeart/2005/8/layout/radial6"/>
    <dgm:cxn modelId="{69F58A05-90A3-0346-964A-7B286BC89FB3}" type="presParOf" srcId="{C4E51EF7-737E-7342-A4ED-3141796602A5}" destId="{09A65490-E435-284B-9303-C84A82C4AF20}" srcOrd="7" destOrd="0" presId="urn:microsoft.com/office/officeart/2005/8/layout/radial6"/>
    <dgm:cxn modelId="{19A6A508-EDC7-E246-A68A-B00D2EA46B30}" type="presParOf" srcId="{C4E51EF7-737E-7342-A4ED-3141796602A5}" destId="{DD9E7BE6-3ACD-084D-9C35-27A8B97D8274}" srcOrd="8" destOrd="0" presId="urn:microsoft.com/office/officeart/2005/8/layout/radial6"/>
    <dgm:cxn modelId="{B7B7069E-9B87-B142-9A45-160F3AB4DC99}" type="presParOf" srcId="{C4E51EF7-737E-7342-A4ED-3141796602A5}" destId="{7E4B80C7-4BBB-3841-A8B1-3917603927C9}" srcOrd="9" destOrd="0" presId="urn:microsoft.com/office/officeart/2005/8/layout/radial6"/>
    <dgm:cxn modelId="{A597926B-04CE-764D-B9AB-C0CA4B797E4F}" type="presParOf" srcId="{C4E51EF7-737E-7342-A4ED-3141796602A5}" destId="{526AAA7A-4EC0-1042-A908-E4C3F2E18343}" srcOrd="10" destOrd="0" presId="urn:microsoft.com/office/officeart/2005/8/layout/radial6"/>
    <dgm:cxn modelId="{533F4FBB-769B-1B49-A4A8-16FF0F556EDC}" type="presParOf" srcId="{C4E51EF7-737E-7342-A4ED-3141796602A5}" destId="{FDAFB328-524D-8B4A-ABC4-E6906E72736A}" srcOrd="11" destOrd="0" presId="urn:microsoft.com/office/officeart/2005/8/layout/radial6"/>
    <dgm:cxn modelId="{86140F92-88E3-724A-8BF7-3E849CD671AF}" type="presParOf" srcId="{C4E51EF7-737E-7342-A4ED-3141796602A5}" destId="{A4E99559-BE6B-8641-B038-159D1B33A3B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04AEF-94D7-7B4D-99FC-59EC2C2E90D4}">
      <dsp:nvSpPr>
        <dsp:cNvPr id="0" name=""/>
        <dsp:cNvSpPr/>
      </dsp:nvSpPr>
      <dsp:spPr>
        <a:xfrm>
          <a:off x="2965" y="63402"/>
          <a:ext cx="3056261" cy="12225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From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Usefulness</a:t>
          </a:r>
        </a:p>
      </dsp:txBody>
      <dsp:txXfrm>
        <a:off x="614217" y="63402"/>
        <a:ext cx="1833757" cy="1222504"/>
      </dsp:txXfrm>
    </dsp:sp>
    <dsp:sp modelId="{D5007A1A-324A-A840-B73F-BD51B395B2BE}">
      <dsp:nvSpPr>
        <dsp:cNvPr id="0" name=""/>
        <dsp:cNvSpPr/>
      </dsp:nvSpPr>
      <dsp:spPr>
        <a:xfrm>
          <a:off x="2753600" y="63402"/>
          <a:ext cx="3056261" cy="12225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Ease of Use</a:t>
          </a:r>
        </a:p>
      </dsp:txBody>
      <dsp:txXfrm>
        <a:off x="3364852" y="63402"/>
        <a:ext cx="1833757" cy="1222504"/>
      </dsp:txXfrm>
    </dsp:sp>
    <dsp:sp modelId="{58AB55CB-8822-8F45-9C39-85B85531DE87}">
      <dsp:nvSpPr>
        <dsp:cNvPr id="0" name=""/>
        <dsp:cNvSpPr/>
      </dsp:nvSpPr>
      <dsp:spPr>
        <a:xfrm>
          <a:off x="5504236" y="63402"/>
          <a:ext cx="3421790" cy="12225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Sense Making</a:t>
          </a:r>
        </a:p>
      </dsp:txBody>
      <dsp:txXfrm>
        <a:off x="6115488" y="63402"/>
        <a:ext cx="2199286" cy="1222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99559-BE6B-8641-B038-159D1B33A3B5}">
      <dsp:nvSpPr>
        <dsp:cNvPr id="0" name=""/>
        <dsp:cNvSpPr/>
      </dsp:nvSpPr>
      <dsp:spPr>
        <a:xfrm>
          <a:off x="1576187" y="484693"/>
          <a:ext cx="3407940" cy="3407940"/>
        </a:xfrm>
        <a:prstGeom prst="blockArc">
          <a:avLst>
            <a:gd name="adj1" fmla="val 10762358"/>
            <a:gd name="adj2" fmla="val 16825635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4B80C7-4BBB-3841-A8B1-3917603927C9}">
      <dsp:nvSpPr>
        <dsp:cNvPr id="0" name=""/>
        <dsp:cNvSpPr/>
      </dsp:nvSpPr>
      <dsp:spPr>
        <a:xfrm>
          <a:off x="1575818" y="542431"/>
          <a:ext cx="3407940" cy="3407940"/>
        </a:xfrm>
        <a:prstGeom prst="blockArc">
          <a:avLst>
            <a:gd name="adj1" fmla="val 4773590"/>
            <a:gd name="adj2" fmla="val 1088162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686318-0793-4843-8499-34B79E74511E}">
      <dsp:nvSpPr>
        <dsp:cNvPr id="0" name=""/>
        <dsp:cNvSpPr/>
      </dsp:nvSpPr>
      <dsp:spPr>
        <a:xfrm>
          <a:off x="1877431" y="514876"/>
          <a:ext cx="3407940" cy="3407940"/>
        </a:xfrm>
        <a:prstGeom prst="blockArc">
          <a:avLst>
            <a:gd name="adj1" fmla="val 21594432"/>
            <a:gd name="adj2" fmla="val 5400005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7C3268-BE82-3C45-8D9E-528DBF2B40F2}">
      <dsp:nvSpPr>
        <dsp:cNvPr id="0" name=""/>
        <dsp:cNvSpPr/>
      </dsp:nvSpPr>
      <dsp:spPr>
        <a:xfrm>
          <a:off x="1877429" y="512180"/>
          <a:ext cx="3407940" cy="3407940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514321-E664-5F41-9CCC-4BA775741296}">
      <dsp:nvSpPr>
        <dsp:cNvPr id="0" name=""/>
        <dsp:cNvSpPr/>
      </dsp:nvSpPr>
      <dsp:spPr>
        <a:xfrm>
          <a:off x="2797094" y="1431845"/>
          <a:ext cx="1568611" cy="15686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intentionality</a:t>
          </a:r>
        </a:p>
      </dsp:txBody>
      <dsp:txXfrm>
        <a:off x="3026812" y="1661563"/>
        <a:ext cx="1109175" cy="1109175"/>
      </dsp:txXfrm>
    </dsp:sp>
    <dsp:sp modelId="{9E9AABFA-31F1-7A42-8301-19F832ED8CFF}">
      <dsp:nvSpPr>
        <dsp:cNvPr id="0" name=""/>
        <dsp:cNvSpPr/>
      </dsp:nvSpPr>
      <dsp:spPr>
        <a:xfrm>
          <a:off x="3032386" y="2695"/>
          <a:ext cx="1098027" cy="1098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Physically Acting</a:t>
          </a:r>
        </a:p>
      </dsp:txBody>
      <dsp:txXfrm>
        <a:off x="3193188" y="163497"/>
        <a:ext cx="776423" cy="776423"/>
      </dsp:txXfrm>
    </dsp:sp>
    <dsp:sp modelId="{ABCD2305-25F1-5740-AD79-D3B75CE9F5C4}">
      <dsp:nvSpPr>
        <dsp:cNvPr id="0" name=""/>
        <dsp:cNvSpPr/>
      </dsp:nvSpPr>
      <dsp:spPr>
        <a:xfrm>
          <a:off x="4696827" y="1667137"/>
          <a:ext cx="1098027" cy="1098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Perceiving</a:t>
          </a:r>
        </a:p>
      </dsp:txBody>
      <dsp:txXfrm>
        <a:off x="4857629" y="1827939"/>
        <a:ext cx="776423" cy="776423"/>
      </dsp:txXfrm>
    </dsp:sp>
    <dsp:sp modelId="{09A65490-E435-284B-9303-C84A82C4AF20}">
      <dsp:nvSpPr>
        <dsp:cNvPr id="0" name=""/>
        <dsp:cNvSpPr/>
      </dsp:nvSpPr>
      <dsp:spPr>
        <a:xfrm>
          <a:off x="3032386" y="3334274"/>
          <a:ext cx="1098027" cy="1098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Reflecting</a:t>
          </a:r>
        </a:p>
      </dsp:txBody>
      <dsp:txXfrm>
        <a:off x="3193188" y="3495076"/>
        <a:ext cx="776423" cy="776423"/>
      </dsp:txXfrm>
    </dsp:sp>
    <dsp:sp modelId="{526AAA7A-4EC0-1042-A908-E4C3F2E18343}">
      <dsp:nvSpPr>
        <dsp:cNvPr id="0" name=""/>
        <dsp:cNvSpPr/>
      </dsp:nvSpPr>
      <dsp:spPr>
        <a:xfrm>
          <a:off x="1066802" y="1657874"/>
          <a:ext cx="1098027" cy="1098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Feeling</a:t>
          </a:r>
        </a:p>
      </dsp:txBody>
      <dsp:txXfrm>
        <a:off x="1227604" y="1818676"/>
        <a:ext cx="776423" cy="776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202B6-9F28-3B41-A423-88F3674F2FF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1E3F9-7C57-B441-8CB6-0E44C42CD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0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40B5D-6050-7545-B867-D2249572E3A8}" type="slidenum">
              <a:rPr lang="en-GB"/>
              <a:pPr/>
              <a:t>6</a:t>
            </a:fld>
            <a:endParaRPr lang="en-GB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0866-255D-194A-9B60-569609AFB8E2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DBC9-5C84-A44E-942A-7DAEA9EB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0866-255D-194A-9B60-569609AFB8E2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DBC9-5C84-A44E-942A-7DAEA9EB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0866-255D-194A-9B60-569609AFB8E2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DBC9-5C84-A44E-942A-7DAEA9EB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0866-255D-194A-9B60-569609AFB8E2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DBC9-5C84-A44E-942A-7DAEA9EB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0866-255D-194A-9B60-569609AFB8E2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DBC9-5C84-A44E-942A-7DAEA9EB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0866-255D-194A-9B60-569609AFB8E2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DBC9-5C84-A44E-942A-7DAEA9EB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0866-255D-194A-9B60-569609AFB8E2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DBC9-5C84-A44E-942A-7DAEA9EB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0866-255D-194A-9B60-569609AFB8E2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DBC9-5C84-A44E-942A-7DAEA9EB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0866-255D-194A-9B60-569609AFB8E2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DBC9-5C84-A44E-942A-7DAEA9EB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0866-255D-194A-9B60-569609AFB8E2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DBC9-5C84-A44E-942A-7DAEA9EB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0866-255D-194A-9B60-569609AFB8E2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DBC9-5C84-A44E-942A-7DAEA9EB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80866-255D-194A-9B60-569609AFB8E2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4DBC9-5C84-A44E-942A-7DAEA9EB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action-design.org/literature/article/norman-s-three-levels-of-desig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/>
              <a:t>Human Experience basics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54" y="3143399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b="1" dirty="0"/>
              <a:t>Living experience </a:t>
            </a:r>
            <a:r>
              <a:rPr lang="el-GR" sz="2400" b="1" dirty="0"/>
              <a:t>&amp; </a:t>
            </a:r>
            <a:r>
              <a:rPr lang="en-US" sz="2400" b="1" dirty="0"/>
              <a:t>levels of consciousness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53000"/>
            <a:ext cx="7694240" cy="129540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1600" b="1" dirty="0"/>
              <a:t>Living X </a:t>
            </a:r>
            <a:r>
              <a:rPr lang="el-GR" sz="1600" dirty="0"/>
              <a:t>(</a:t>
            </a:r>
            <a:r>
              <a:rPr lang="en-US" sz="1600" dirty="0"/>
              <a:t>flow)</a:t>
            </a:r>
            <a:r>
              <a:rPr lang="el-GR" sz="1600" dirty="0"/>
              <a:t> – </a:t>
            </a:r>
            <a:r>
              <a:rPr lang="en-US" sz="1600" dirty="0"/>
              <a:t>is felt but cannot be articulated through language</a:t>
            </a:r>
            <a:r>
              <a:rPr lang="el-GR" sz="1600" dirty="0"/>
              <a:t> </a:t>
            </a:r>
            <a:endParaRPr lang="en-US" sz="1600" dirty="0"/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1600" b="1" dirty="0"/>
              <a:t>Pre-reflective X</a:t>
            </a:r>
            <a:r>
              <a:rPr lang="el-GR" sz="1600" dirty="0"/>
              <a:t>, </a:t>
            </a:r>
            <a:r>
              <a:rPr lang="en-US" sz="1600" dirty="0"/>
              <a:t>(significant moments) can –in principle-  be articulated</a:t>
            </a:r>
            <a:endParaRPr lang="el-GR" sz="1600" dirty="0"/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1600" b="1" dirty="0"/>
              <a:t>Reflective X </a:t>
            </a:r>
            <a:r>
              <a:rPr lang="en-US" sz="1600" dirty="0"/>
              <a:t>(or conscious) articulable,</a:t>
            </a:r>
            <a:r>
              <a:rPr lang="el-GR" sz="1600" dirty="0"/>
              <a:t> </a:t>
            </a:r>
            <a:r>
              <a:rPr lang="en-US" sz="1600" dirty="0"/>
              <a:t>always posterior</a:t>
            </a:r>
            <a:r>
              <a:rPr lang="el-GR" sz="1600" dirty="0"/>
              <a:t>, </a:t>
            </a:r>
            <a:r>
              <a:rPr lang="en-US" sz="1600" dirty="0"/>
              <a:t>cumulative</a:t>
            </a:r>
            <a:endParaRPr lang="el-GR" sz="1600" dirty="0"/>
          </a:p>
          <a:p>
            <a:pPr marL="457200" indent="-457200">
              <a:spcAft>
                <a:spcPts val="600"/>
              </a:spcAft>
              <a:buAutoNum type="arabicPeriod"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46115" y="4268802"/>
            <a:ext cx="7253677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           Living X t(i-1)                                       Living X t(i)                                              Living X t(i-1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829849"/>
            <a:ext cx="7266393" cy="3077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Interpretation N </a:t>
            </a:r>
            <a:r>
              <a:rPr lang="el-GR" sz="1400" dirty="0"/>
              <a:t>&gt; &gt; &gt; &gt; </a:t>
            </a:r>
            <a:r>
              <a:rPr lang="en-US" sz="1400" dirty="0"/>
              <a:t>&gt; &gt; &gt; &gt; </a:t>
            </a:r>
            <a:r>
              <a:rPr lang="el-GR" sz="1400" dirty="0"/>
              <a:t>&gt; &gt; &gt; &gt; &gt; </a:t>
            </a:r>
            <a:r>
              <a:rPr lang="en-US" sz="1400" dirty="0"/>
              <a:t>&gt; &gt; &gt; &gt; cumulative past Experience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44466" y="3452880"/>
            <a:ext cx="892298" cy="815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04333" y="3057016"/>
            <a:ext cx="121853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X-Moment t(i)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124200" y="2244186"/>
            <a:ext cx="744725" cy="726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648200" y="3452880"/>
            <a:ext cx="838200" cy="8159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01108" y="3049049"/>
            <a:ext cx="136441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X-Moment t(i-1)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72694" y="3460847"/>
            <a:ext cx="897202" cy="807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934860" y="3460847"/>
            <a:ext cx="997348" cy="807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066850" y="2281853"/>
            <a:ext cx="752552" cy="689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934860" y="2244185"/>
            <a:ext cx="836577" cy="689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724400" y="2281853"/>
            <a:ext cx="783631" cy="689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46116" y="3881496"/>
            <a:ext cx="7647052" cy="1943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33400" y="2667215"/>
            <a:ext cx="7588529" cy="1943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408071" y="3982705"/>
            <a:ext cx="82266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i="1" dirty="0">
                <a:solidFill>
                  <a:prstClr val="black"/>
                </a:solidFill>
              </a:rPr>
              <a:t>Feelings</a:t>
            </a:r>
          </a:p>
          <a:p>
            <a:pPr>
              <a:spcAft>
                <a:spcPts val="600"/>
              </a:spcAft>
            </a:pPr>
            <a:endParaRPr lang="el-GR" sz="1400" i="1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i="1" dirty="0">
                <a:solidFill>
                  <a:prstClr val="black"/>
                </a:solidFill>
              </a:rPr>
              <a:t>impulses</a:t>
            </a:r>
            <a:endParaRPr lang="el-GR" sz="1400" i="1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747117" y="2896649"/>
            <a:ext cx="1197796" cy="600164"/>
            <a:chOff x="1051917" y="2286000"/>
            <a:chExt cx="1197796" cy="600164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1051917" y="2618050"/>
              <a:ext cx="1150509" cy="79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1143000" y="2286000"/>
              <a:ext cx="110671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i="1" dirty="0"/>
                <a:t>intentions</a:t>
              </a:r>
              <a:endParaRPr lang="el-GR" sz="1400" i="1" dirty="0"/>
            </a:p>
            <a:p>
              <a:pPr>
                <a:spcAft>
                  <a:spcPts val="600"/>
                </a:spcAft>
              </a:pPr>
              <a:r>
                <a:rPr lang="en-US" sz="1400" i="1" dirty="0"/>
                <a:t>expectations</a:t>
              </a:r>
              <a:endParaRPr lang="el-GR" sz="1400" i="1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99637" y="2896649"/>
            <a:ext cx="1114250" cy="600164"/>
            <a:chOff x="4104437" y="2286000"/>
            <a:chExt cx="1114250" cy="600164"/>
          </a:xfrm>
        </p:grpSpPr>
        <p:cxnSp>
          <p:nvCxnSpPr>
            <p:cNvPr id="61" name="Straight Arrow Connector 60"/>
            <p:cNvCxnSpPr/>
            <p:nvPr/>
          </p:nvCxnSpPr>
          <p:spPr>
            <a:xfrm flipV="1">
              <a:off x="4165594" y="2618050"/>
              <a:ext cx="1053093" cy="99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4104437" y="2286000"/>
              <a:ext cx="110671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i="1" dirty="0"/>
                <a:t>intentions</a:t>
              </a:r>
              <a:endParaRPr lang="el-GR" sz="1400" i="1" dirty="0"/>
            </a:p>
            <a:p>
              <a:pPr>
                <a:spcAft>
                  <a:spcPts val="600"/>
                </a:spcAft>
              </a:pPr>
              <a:r>
                <a:rPr lang="en-US" sz="1400" i="1" dirty="0"/>
                <a:t>expectations</a:t>
              </a:r>
              <a:endParaRPr lang="el-GR" sz="1400" i="1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677110" y="2896649"/>
            <a:ext cx="1201040" cy="600164"/>
            <a:chOff x="6981910" y="2286000"/>
            <a:chExt cx="1201040" cy="600164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6981910" y="2627961"/>
              <a:ext cx="1133366" cy="19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7076237" y="2286000"/>
              <a:ext cx="110671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i="1" dirty="0"/>
                <a:t>intentions</a:t>
              </a:r>
              <a:endParaRPr lang="el-GR" sz="1400" i="1" dirty="0"/>
            </a:p>
            <a:p>
              <a:pPr>
                <a:spcAft>
                  <a:spcPts val="600"/>
                </a:spcAft>
              </a:pPr>
              <a:r>
                <a:rPr lang="en-US" sz="1400" i="1" dirty="0"/>
                <a:t>expectations</a:t>
              </a:r>
              <a:endParaRPr lang="el-GR" sz="1400" i="1" dirty="0"/>
            </a:p>
          </p:txBody>
        </p:sp>
      </p:grpSp>
      <p:sp>
        <p:nvSpPr>
          <p:cNvPr id="111" name="Oval 110"/>
          <p:cNvSpPr/>
          <p:nvPr/>
        </p:nvSpPr>
        <p:spPr>
          <a:xfrm>
            <a:off x="7964568" y="299568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964568" y="4195936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7964568" y="1786985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261507" y="3982705"/>
            <a:ext cx="82266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i="1" dirty="0">
                <a:solidFill>
                  <a:prstClr val="black"/>
                </a:solidFill>
              </a:rPr>
              <a:t>Feelings</a:t>
            </a:r>
          </a:p>
          <a:p>
            <a:pPr>
              <a:spcAft>
                <a:spcPts val="600"/>
              </a:spcAft>
            </a:pPr>
            <a:endParaRPr lang="el-GR" sz="1400" i="1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i="1" dirty="0">
                <a:solidFill>
                  <a:prstClr val="black"/>
                </a:solidFill>
              </a:rPr>
              <a:t>impulses</a:t>
            </a:r>
            <a:endParaRPr lang="el-GR" sz="1400" i="1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96562" y="1522071"/>
            <a:ext cx="430323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Interpretation N+1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72837" y="1196752"/>
            <a:ext cx="213764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Interpretation N+2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 animBg="1"/>
      <p:bldP spid="18" grpId="0" animBg="1"/>
      <p:bldP spid="25" grpId="0" animBg="1"/>
      <p:bldP spid="111" grpId="0" animBg="1"/>
      <p:bldP spid="112" grpId="0" animBg="1"/>
      <p:bldP spid="113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73DE5B-B692-01E2-0FF8-36F1C5570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3" y="1552574"/>
            <a:ext cx="7811407" cy="43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7FEBD9-E8D8-2EA5-1193-343C22C59EE2}"/>
              </a:ext>
            </a:extLst>
          </p:cNvPr>
          <p:cNvSpPr txBox="1"/>
          <p:nvPr/>
        </p:nvSpPr>
        <p:spPr>
          <a:xfrm>
            <a:off x="663750" y="476672"/>
            <a:ext cx="7816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Affective design</a:t>
            </a:r>
          </a:p>
          <a:p>
            <a:r>
              <a:rPr lang="en-US" sz="2400" dirty="0"/>
              <a:t>The three levels of experience according to Donald Norman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867715" y="5949280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C" dirty="0">
                <a:hlinkClick r:id="rId3"/>
              </a:rPr>
              <a:t>https://www.interaction-design.org/literature/article/norman-s-three-levels-of-design</a:t>
            </a:r>
            <a:endParaRPr lang="fr-MC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257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3750" y="476672"/>
            <a:ext cx="7816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Affective design</a:t>
            </a:r>
          </a:p>
          <a:p>
            <a:r>
              <a:rPr lang="en-US" sz="2400" dirty="0"/>
              <a:t>The three levels of experience according to Donald Norman</a:t>
            </a:r>
            <a:endParaRPr lang="el-GR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3F94B03-4209-5141-872F-B93309AB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69127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DB7E5-01F7-8076-BFF4-FFF807AB8BD3}"/>
              </a:ext>
            </a:extLst>
          </p:cNvPr>
          <p:cNvSpPr txBox="1"/>
          <p:nvPr/>
        </p:nvSpPr>
        <p:spPr>
          <a:xfrm>
            <a:off x="1043609" y="5661248"/>
            <a:ext cx="698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Ad banner on a website has a strong </a:t>
            </a:r>
            <a:r>
              <a:rPr lang="en-US" b="1" dirty="0"/>
              <a:t>visceral</a:t>
            </a:r>
            <a:r>
              <a:rPr lang="en-US" dirty="0"/>
              <a:t> salience. But for the experienced user the </a:t>
            </a:r>
            <a:r>
              <a:rPr lang="en-US" b="1" dirty="0"/>
              <a:t>behavioral</a:t>
            </a:r>
            <a:r>
              <a:rPr lang="en-US" dirty="0"/>
              <a:t> level intervenes and inhibits it</a:t>
            </a:r>
          </a:p>
        </p:txBody>
      </p:sp>
    </p:spTree>
    <p:extLst>
      <p:ext uri="{BB962C8B-B14F-4D97-AF65-F5344CB8AC3E}">
        <p14:creationId xmlns:p14="http://schemas.microsoft.com/office/powerpoint/2010/main" val="214147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6530FE-6C5C-A83D-22D8-4FAA8D62D180}"/>
              </a:ext>
            </a:extLst>
          </p:cNvPr>
          <p:cNvSpPr txBox="1"/>
          <p:nvPr/>
        </p:nvSpPr>
        <p:spPr>
          <a:xfrm>
            <a:off x="1183110" y="605879"/>
            <a:ext cx="6235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Mapping</a:t>
            </a:r>
            <a:r>
              <a:rPr lang="en-US" dirty="0"/>
              <a:t> </a:t>
            </a:r>
            <a:r>
              <a:rPr lang="en-US" sz="2400" dirty="0"/>
              <a:t>levels of Experience on the action cycle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62954B5-18FC-4AFD-CCE1-3903C73C5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70" y="1206044"/>
            <a:ext cx="69818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4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86305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Phenomenological (felt) variables</a:t>
            </a:r>
            <a:br>
              <a:rPr lang="el-GR" sz="2400" b="1" dirty="0"/>
            </a:br>
            <a:r>
              <a:rPr lang="en-US" sz="2000" dirty="0"/>
              <a:t>can they be studied?</a:t>
            </a:r>
            <a:r>
              <a:rPr lang="el-GR" sz="2000" dirty="0"/>
              <a:t> </a:t>
            </a:r>
            <a:br>
              <a:rPr lang="el-GR" sz="2000" dirty="0"/>
            </a:b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376512" y="2955363"/>
            <a:ext cx="2030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startle / breakdown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769306" y="3107730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anguish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211960" y="4004125"/>
            <a:ext cx="1287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expectation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2123728" y="350006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denial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5788448" y="2059909"/>
            <a:ext cx="627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trust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6300192" y="4019458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shame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1187624" y="4292157"/>
            <a:ext cx="1397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commitment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3038386" y="4821945"/>
            <a:ext cx="1025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nostalgia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3520108" y="1700808"/>
            <a:ext cx="757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desire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1092447" y="2758500"/>
            <a:ext cx="1340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mobilization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1527373" y="1909240"/>
            <a:ext cx="1218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confidence</a:t>
            </a:r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5238138" y="4841193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incertitude</a:t>
            </a:r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>
            <a:off x="2128085" y="5661248"/>
            <a:ext cx="516261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Aren't they purely subjective?</a:t>
            </a:r>
            <a:br>
              <a:rPr lang="el-GR" sz="2800" dirty="0"/>
            </a:b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4888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/>
              <a:t> </a:t>
            </a:r>
          </a:p>
          <a:p>
            <a:pPr marL="0" indent="0" algn="ctr">
              <a:buNone/>
            </a:pPr>
            <a:r>
              <a:rPr lang="en-US" sz="2000" dirty="0"/>
              <a:t>SUBJECTIVITY</a:t>
            </a:r>
            <a:r>
              <a:rPr lang="el-GR" sz="2000" dirty="0"/>
              <a:t>= </a:t>
            </a:r>
            <a:r>
              <a:rPr lang="en-US" sz="2000" dirty="0"/>
              <a:t>AUTONOMY of Experience</a:t>
            </a:r>
          </a:p>
          <a:p>
            <a:pPr marL="0" indent="0" algn="ctr">
              <a:buNone/>
            </a:pPr>
            <a:r>
              <a:rPr lang="en-US" sz="2000" dirty="0"/>
              <a:t>Experience can be influenced but NOT dictated </a:t>
            </a:r>
            <a:endParaRPr lang="el-GR" sz="2000" dirty="0"/>
          </a:p>
          <a:p>
            <a:pPr marL="0" indent="0" algn="ctr">
              <a:buNone/>
            </a:pPr>
            <a:endParaRPr lang="el-GR" sz="2000" dirty="0"/>
          </a:p>
          <a:p>
            <a:pPr marL="0" indent="0" algn="ctr">
              <a:buNone/>
            </a:pPr>
            <a:endParaRPr lang="el-GR" sz="2000" dirty="0"/>
          </a:p>
          <a:p>
            <a:pPr marL="0" indent="0" algn="ctr">
              <a:buNone/>
            </a:pPr>
            <a:r>
              <a:rPr lang="en-US" sz="2000" dirty="0"/>
              <a:t>INTER-Subjectivity</a:t>
            </a:r>
            <a:r>
              <a:rPr lang="el-GR" sz="2000" dirty="0"/>
              <a:t> = </a:t>
            </a:r>
            <a:r>
              <a:rPr lang="en-US" sz="2000" dirty="0"/>
              <a:t>the ability of teams of humans to share and agree on “similar</a:t>
            </a:r>
            <a:r>
              <a:rPr lang="el-GR" sz="2000" dirty="0"/>
              <a:t> </a:t>
            </a:r>
            <a:r>
              <a:rPr lang="en-US" sz="2000" dirty="0"/>
              <a:t>subjective experiences”</a:t>
            </a:r>
            <a:endParaRPr lang="el-GR" sz="2000" dirty="0"/>
          </a:p>
          <a:p>
            <a:pPr marL="0" indent="0" algn="ctr">
              <a:buNone/>
            </a:pPr>
            <a:endParaRPr lang="el-GR" sz="2000" dirty="0"/>
          </a:p>
          <a:p>
            <a:pPr marL="0" indent="0" algn="ctr">
              <a:buNone/>
            </a:pPr>
            <a:endParaRPr lang="el-GR" sz="2000" dirty="0"/>
          </a:p>
          <a:p>
            <a:pPr marL="0" indent="0" algn="ctr">
              <a:buNone/>
            </a:pPr>
            <a:r>
              <a:rPr lang="en-US" sz="2000" dirty="0"/>
              <a:t>“habitus”</a:t>
            </a:r>
            <a:r>
              <a:rPr lang="el-GR" sz="2000" dirty="0"/>
              <a:t> </a:t>
            </a:r>
            <a:r>
              <a:rPr lang="en-US" sz="2000" dirty="0"/>
              <a:t>(i.e. </a:t>
            </a:r>
            <a:r>
              <a:rPr lang="fr-MC" sz="2000" dirty="0" err="1"/>
              <a:t>embodied</a:t>
            </a:r>
            <a:r>
              <a:rPr lang="fr-MC" sz="2000" dirty="0"/>
              <a:t> dispositions)</a:t>
            </a:r>
            <a:r>
              <a:rPr lang="en-US" sz="2000" dirty="0"/>
              <a:t>, “common sense”, “practices” &amp; “norms”</a:t>
            </a:r>
            <a:r>
              <a:rPr lang="el-GR" sz="2000" dirty="0"/>
              <a:t>,</a:t>
            </a:r>
            <a:r>
              <a:rPr lang="en-US" sz="2000" dirty="0"/>
              <a:t> “thought communities” (from Aristotle up to Bourdieu)</a:t>
            </a:r>
            <a:endParaRPr lang="el-GR" sz="2000" dirty="0"/>
          </a:p>
          <a:p>
            <a:pPr marL="0" indent="0" algn="ctr">
              <a:buNone/>
            </a:pPr>
            <a:endParaRPr lang="el-GR" sz="2000" dirty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Subjectivity is neither equal to arbitrariness</a:t>
            </a:r>
            <a:br>
              <a:rPr lang="el-GR" sz="2400" b="1" dirty="0"/>
            </a:br>
            <a:r>
              <a:rPr lang="en-US" sz="2400" b="1" dirty="0"/>
              <a:t>nor randomness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46297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b="1" dirty="0"/>
              <a:t>How do we go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Ethnography – discovering social / microsocial phenomena 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Deep observation to reveal unacknowledged habits &amp; practices</a:t>
            </a:r>
            <a:endParaRPr lang="el-GR" sz="1800" dirty="0"/>
          </a:p>
          <a:p>
            <a:pPr>
              <a:spcAft>
                <a:spcPts val="1200"/>
              </a:spcAft>
            </a:pPr>
            <a:r>
              <a:rPr lang="en-US" sz="1800" dirty="0"/>
              <a:t>Direct involvement – adopting a second person perspective</a:t>
            </a:r>
            <a:endParaRPr lang="el-GR" sz="18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Cognitive elicitation methods - Probed experiential accounts 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Think aloud/ assisted retrospective verbalization </a:t>
            </a:r>
            <a:r>
              <a:rPr lang="el-GR" sz="1800" dirty="0"/>
              <a:t> </a:t>
            </a: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1800" dirty="0"/>
              <a:t>Confrontation sessions between subject matter experts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b="1" i="1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i="1" dirty="0"/>
              <a:t>Any other novel or even ancient method you may devise and feels opportune</a:t>
            </a:r>
            <a:endParaRPr lang="el-GR" sz="1800" b="1" i="1" dirty="0"/>
          </a:p>
          <a:p>
            <a:pPr>
              <a:spcAft>
                <a:spcPts val="1200"/>
              </a:spcAft>
            </a:pP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8FE6-26DB-8A54-4E31-08EB0D0F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2800" dirty="0"/>
              <a:t>Example of experience journey map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828B615B-F840-6166-C113-F94B35222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20599" r="1916" b="11152"/>
          <a:stretch/>
        </p:blipFill>
        <p:spPr bwMode="auto">
          <a:xfrm>
            <a:off x="0" y="1124743"/>
            <a:ext cx="9143999" cy="55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37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337376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Design FOR experience </a:t>
            </a:r>
            <a:br>
              <a:rPr lang="en-US" sz="2400" b="1" dirty="0"/>
            </a:br>
            <a:r>
              <a:rPr lang="en-US" sz="2400" b="1" dirty="0"/>
              <a:t>beyond instilling positive feelings to enhancing meaning making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31" y="2420889"/>
            <a:ext cx="7696200" cy="3600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dirty="0"/>
              <a:t>Giving pace and enriching an unavoidable waiting in a hospital</a:t>
            </a:r>
            <a:endParaRPr lang="el-GR" sz="1800" dirty="0"/>
          </a:p>
          <a:p>
            <a:pPr>
              <a:spcAft>
                <a:spcPts val="1200"/>
              </a:spcAft>
            </a:pPr>
            <a:r>
              <a:rPr lang="en-US" sz="1800" dirty="0"/>
              <a:t>Instilling trust in an electronic monetary transaction</a:t>
            </a:r>
            <a:endParaRPr lang="el-GR" sz="1800" dirty="0"/>
          </a:p>
          <a:p>
            <a:pPr>
              <a:spcAft>
                <a:spcPts val="1200"/>
              </a:spcAft>
            </a:pPr>
            <a:r>
              <a:rPr lang="en-US" sz="1800" dirty="0"/>
              <a:t>Helping balance conflictual imperatives in decision making</a:t>
            </a:r>
            <a:endParaRPr lang="el-GR" sz="1800" dirty="0"/>
          </a:p>
          <a:p>
            <a:pPr>
              <a:spcAft>
                <a:spcPts val="1200"/>
              </a:spcAft>
            </a:pPr>
            <a:r>
              <a:rPr lang="en-US" sz="1800" dirty="0"/>
              <a:t>Reducing the sentimental impact of a negative situation</a:t>
            </a:r>
            <a:endParaRPr lang="el-GR" sz="1800" dirty="0"/>
          </a:p>
          <a:p>
            <a:pPr>
              <a:spcAft>
                <a:spcPts val="1200"/>
              </a:spcAft>
            </a:pPr>
            <a:r>
              <a:rPr lang="en-US" sz="1800" dirty="0"/>
              <a:t>Reinforcing motivation, personal confidence and feeling of achievement in educational situations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Experience design : an oxymoron?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37730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/>
              <a:t>Can we design the acting – thinking flow of another person?</a:t>
            </a:r>
            <a:endParaRPr lang="el-GR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Design as proposition   </a:t>
            </a:r>
            <a:r>
              <a:rPr lang="en-US" sz="1800" dirty="0">
                <a:latin typeface="Wingdings"/>
                <a:ea typeface="Wingdings"/>
                <a:cs typeface="Wingdings"/>
              </a:rPr>
              <a:t></a:t>
            </a:r>
            <a:r>
              <a:rPr lang="el-GR" sz="1800" dirty="0">
                <a:latin typeface="Wingdings"/>
                <a:ea typeface="Wingdings"/>
                <a:cs typeface="Wingdings"/>
              </a:rPr>
              <a:t> </a:t>
            </a:r>
            <a:r>
              <a:rPr lang="en-US" sz="1800" dirty="0"/>
              <a:t>Design as prescription or imposition</a:t>
            </a:r>
            <a:endParaRPr lang="el-GR" sz="1800" dirty="0"/>
          </a:p>
          <a:p>
            <a:pPr>
              <a:lnSpc>
                <a:spcPct val="150000"/>
              </a:lnSpc>
            </a:pPr>
            <a:endParaRPr lang="el-GR" sz="1800" dirty="0"/>
          </a:p>
          <a:p>
            <a:pPr>
              <a:lnSpc>
                <a:spcPct val="150000"/>
              </a:lnSpc>
              <a:buNone/>
            </a:pPr>
            <a:r>
              <a:rPr lang="en-US" sz="1800" b="1" dirty="0"/>
              <a:t>Design for experience ought to respect the autonomy of the person </a:t>
            </a:r>
            <a:r>
              <a:rPr lang="el-GR" sz="1800" b="1" dirty="0"/>
              <a:t> </a:t>
            </a:r>
            <a:r>
              <a:rPr lang="en-US" sz="1800" b="1" dirty="0"/>
              <a:t>who will be called to live it through</a:t>
            </a:r>
            <a:endParaRPr lang="el-GR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The designer’s intent or expectations are neither right nor wrong </a:t>
            </a:r>
            <a:r>
              <a:rPr lang="el-GR" sz="1800" dirty="0"/>
              <a:t> – </a:t>
            </a:r>
            <a:r>
              <a:rPr lang="en-US" sz="1800" dirty="0"/>
              <a:t>they are </a:t>
            </a:r>
            <a:r>
              <a:rPr lang="en-US" sz="1800" b="1" dirty="0"/>
              <a:t>suggestions</a:t>
            </a:r>
            <a:r>
              <a:rPr lang="en-US" sz="1800" dirty="0"/>
              <a:t> </a:t>
            </a:r>
            <a:r>
              <a:rPr lang="el-GR" sz="1800" dirty="0"/>
              <a:t>– </a:t>
            </a:r>
            <a:r>
              <a:rPr lang="en-US" sz="1800" dirty="0"/>
              <a:t>a potentiality of a future felt (subjective) reality</a:t>
            </a:r>
            <a:endParaRPr lang="el-GR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Need for a clear </a:t>
            </a:r>
            <a:r>
              <a:rPr lang="en-US" sz="1800" b="1" dirty="0"/>
              <a:t>ethical stance </a:t>
            </a:r>
            <a:r>
              <a:rPr lang="en-US" sz="1800" dirty="0"/>
              <a:t>by the designer(s)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30211849"/>
              </p:ext>
            </p:extLst>
          </p:nvPr>
        </p:nvGraphicFramePr>
        <p:xfrm>
          <a:off x="107504" y="3496082"/>
          <a:ext cx="8928992" cy="1349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873953" y="5224905"/>
            <a:ext cx="25842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Human activity</a:t>
            </a:r>
            <a:endParaRPr lang="el-GR" sz="1600" dirty="0"/>
          </a:p>
          <a:p>
            <a:pPr>
              <a:spcAft>
                <a:spcPts val="1200"/>
              </a:spcAft>
            </a:pPr>
            <a:r>
              <a:rPr lang="en-US" sz="1600" dirty="0"/>
              <a:t>Expectations /  Experience</a:t>
            </a:r>
            <a:endParaRPr lang="el-GR" sz="1600" dirty="0"/>
          </a:p>
          <a:p>
            <a:pPr>
              <a:spcAft>
                <a:spcPts val="1200"/>
              </a:spcAft>
            </a:pPr>
            <a:r>
              <a:rPr lang="en-US" sz="1600" dirty="0"/>
              <a:t>Feelings / significance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5576" y="5224905"/>
            <a:ext cx="2473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Human Factors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Usability  engineering</a:t>
            </a:r>
            <a:endParaRPr lang="el-GR" sz="1600" dirty="0"/>
          </a:p>
          <a:p>
            <a:pPr>
              <a:spcAft>
                <a:spcPts val="1200"/>
              </a:spcAft>
            </a:pPr>
            <a:r>
              <a:rPr lang="en-US" sz="1600" dirty="0"/>
              <a:t>Human efficiency / effectiveness</a:t>
            </a:r>
            <a:endParaRPr lang="el-G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165576" y="4869826"/>
            <a:ext cx="2320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Cognitivist focus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2576" y="4869826"/>
            <a:ext cx="2555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Phenomenological focus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5213237"/>
            <a:ext cx="2362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Functional requirements</a:t>
            </a:r>
            <a:endParaRPr lang="el-GR" sz="1600" dirty="0"/>
          </a:p>
          <a:p>
            <a:pPr>
              <a:spcAft>
                <a:spcPts val="1200"/>
              </a:spcAft>
            </a:pPr>
            <a:r>
              <a:rPr lang="en-US" sz="1600" dirty="0"/>
              <a:t>Technical reliability</a:t>
            </a:r>
            <a:endParaRPr lang="el-GR" sz="1600" dirty="0"/>
          </a:p>
          <a:p>
            <a:pPr>
              <a:spcAft>
                <a:spcPts val="1200"/>
              </a:spcAft>
            </a:pPr>
            <a:r>
              <a:rPr lang="en-US" sz="1600" dirty="0"/>
              <a:t>Resource efficiency</a:t>
            </a:r>
            <a:endParaRPr lang="el-GR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2000" y="4869826"/>
            <a:ext cx="228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Techno-centric focus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shifting focus of human – technology interaction</a:t>
            </a:r>
          </a:p>
        </p:txBody>
      </p:sp>
      <p:pic>
        <p:nvPicPr>
          <p:cNvPr id="1026" name="Picture 2" descr="C:\Users\Kostas\Desktop\ibm-stretch-computer-1960-640p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" y="1340768"/>
            <a:ext cx="2452502" cy="196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stas\Desktop\maxresdefault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r="11442"/>
          <a:stretch/>
        </p:blipFill>
        <p:spPr bwMode="auto">
          <a:xfrm>
            <a:off x="2699792" y="1340767"/>
            <a:ext cx="2660019" cy="196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stas\Desktop\5e9ddca53876210a3d7233ee34587613_origina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20" y="1340768"/>
            <a:ext cx="3517351" cy="197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4221088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Experience cannot be properly said to be “designed”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it can be probed or influenced</a:t>
            </a:r>
            <a:r>
              <a:rPr lang="el-GR" sz="2000" dirty="0"/>
              <a:t> </a:t>
            </a:r>
            <a:r>
              <a:rPr lang="en-US" sz="2000" dirty="0"/>
              <a:t>through design of proper material and semiotic affordances</a:t>
            </a:r>
            <a:r>
              <a:rPr lang="el-GR" sz="2000" dirty="0"/>
              <a:t>,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with the due respect in the autonomy of the individual human being it is addressed to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DB800E8-13CF-1167-06C9-D571D3DA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E7388F-6680-815D-AF79-182E797D13DF}"/>
              </a:ext>
            </a:extLst>
          </p:cNvPr>
          <p:cNvSpPr txBox="1"/>
          <p:nvPr/>
        </p:nvSpPr>
        <p:spPr>
          <a:xfrm>
            <a:off x="1835696" y="22350"/>
            <a:ext cx="5113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Eye-caching  -  effective  -  playful</a:t>
            </a:r>
          </a:p>
          <a:p>
            <a:pPr algn="ctr"/>
            <a:r>
              <a:rPr lang="en-US" sz="1600" dirty="0"/>
              <a:t>Visceral                              Behavioral                  reflective</a:t>
            </a:r>
          </a:p>
        </p:txBody>
      </p:sp>
    </p:spTree>
    <p:extLst>
      <p:ext uri="{BB962C8B-B14F-4D97-AF65-F5344CB8AC3E}">
        <p14:creationId xmlns:p14="http://schemas.microsoft.com/office/powerpoint/2010/main" val="2222853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99" y="292200"/>
            <a:ext cx="6491064" cy="634082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Plutchik’s</a:t>
            </a:r>
            <a:r>
              <a:rPr lang="en-US" sz="2400" b="1" dirty="0"/>
              <a:t> Psycho-evolutionary Theory of Emotion</a:t>
            </a:r>
            <a:endParaRPr lang="el-G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6281"/>
            <a:ext cx="5755711" cy="583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4088" y="4914216"/>
            <a:ext cx="37799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primary emotions are an evolutionary development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the response to each such emotion is the one that is likely to deliver the highest level of survival possibility.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The model lacks pride / shame dimension</a:t>
            </a:r>
            <a:endParaRPr lang="el-GR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6062016" y="1096963"/>
            <a:ext cx="25424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8 basic emotions types:</a:t>
            </a:r>
          </a:p>
          <a:p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Anger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Disgust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Fear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Sadness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Anticipation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Joy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Surprise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Trust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4194369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6056" y="2071225"/>
            <a:ext cx="3240360" cy="362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Joy and Sadness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Trust and Disgust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Fear and Anger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Surprise and Anticipation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t="26247" r="24420" b="24279"/>
          <a:stretch/>
        </p:blipFill>
        <p:spPr bwMode="auto">
          <a:xfrm>
            <a:off x="755576" y="2204864"/>
            <a:ext cx="3592521" cy="348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836712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The basic conflicting emotional pairs</a:t>
            </a:r>
          </a:p>
        </p:txBody>
      </p:sp>
    </p:spTree>
    <p:extLst>
      <p:ext uri="{BB962C8B-B14F-4D97-AF65-F5344CB8AC3E}">
        <p14:creationId xmlns:p14="http://schemas.microsoft.com/office/powerpoint/2010/main" val="203031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7073" r="7416" b="27131"/>
          <a:stretch/>
        </p:blipFill>
        <p:spPr bwMode="auto">
          <a:xfrm>
            <a:off x="467544" y="2134893"/>
            <a:ext cx="8147620" cy="446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773995"/>
            <a:ext cx="24945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Plutchik’s</a:t>
            </a:r>
            <a:r>
              <a:rPr lang="en-US" sz="2400" b="1" dirty="0"/>
              <a:t> </a:t>
            </a:r>
          </a:p>
          <a:p>
            <a:r>
              <a:rPr lang="fr-MC" sz="2400" b="1" dirty="0"/>
              <a:t>Wheel of Emotion</a:t>
            </a:r>
            <a:endParaRPr lang="el-G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899148" y="404664"/>
            <a:ext cx="4921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can be used by designers to examine the complexities of emotion and to act as a “</a:t>
            </a:r>
            <a:r>
              <a:rPr lang="en-US" sz="1600" dirty="0" err="1"/>
              <a:t>colour</a:t>
            </a:r>
            <a:r>
              <a:rPr lang="en-US" sz="1600" dirty="0"/>
              <a:t> palette” for emotional design</a:t>
            </a:r>
          </a:p>
          <a:p>
            <a:endParaRPr lang="en-US" sz="1600" dirty="0"/>
          </a:p>
          <a:p>
            <a:r>
              <a:rPr lang="en-US" sz="1600" dirty="0"/>
              <a:t>blending different emotions will create different levels of emotional response and intensities of that response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410860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A9207-6939-1F5F-7BC5-A01976B3E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2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understand human experience, we need to make a shift from dominant views such as:</a:t>
            </a:r>
          </a:p>
        </p:txBody>
      </p:sp>
      <p:pic>
        <p:nvPicPr>
          <p:cNvPr id="2050" name="Picture 2" descr="C:\Users\Kostas\Desktop\Descartes_mind_and_bod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6" y="1817012"/>
            <a:ext cx="3169230" cy="39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1195303"/>
            <a:ext cx="3044423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mind – body duality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316" y="5731945"/>
            <a:ext cx="3384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René Descartes's illustration of dualism. Inputs are passed on by the sensory organs to the epiphysis in the brain and from there to the immaterial spirit.</a:t>
            </a:r>
            <a:endParaRPr lang="el-GR" sz="1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914556" y="1817012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Feelings are as much body (hormones) as they are mind (thoughts)</a:t>
            </a:r>
          </a:p>
          <a:p>
            <a:endParaRPr lang="en-US" dirty="0"/>
          </a:p>
          <a:p>
            <a:r>
              <a:rPr lang="en-US" dirty="0"/>
              <a:t>Hormones may provoke thoughts and vice-versa; their intermingling may create self-reinforcing loops</a:t>
            </a:r>
          </a:p>
          <a:p>
            <a:endParaRPr lang="en-US" dirty="0"/>
          </a:p>
          <a:p>
            <a:r>
              <a:rPr lang="en-US" dirty="0"/>
              <a:t>Language and abstract thinking are based on physical traits</a:t>
            </a:r>
          </a:p>
          <a:p>
            <a:endParaRPr lang="en-US" dirty="0"/>
          </a:p>
          <a:p>
            <a:r>
              <a:rPr lang="en-US" dirty="0"/>
              <a:t>Self awareness (consciousness) is bounded by the specificity of one’s body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180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understand human experience, we need to make a shift from well-established ideas such as: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1599389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Biological memory as an information storage device</a:t>
            </a:r>
          </a:p>
          <a:p>
            <a:pPr marL="324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mind as a logical / symbolic machine</a:t>
            </a:r>
          </a:p>
        </p:txBody>
      </p:sp>
      <p:pic>
        <p:nvPicPr>
          <p:cNvPr id="4098" name="Picture 2" descr="C:\Users\Kostas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076717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8" y="1844824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memories are productions, not retrieved data </a:t>
            </a:r>
            <a:r>
              <a:rPr lang="en-US" i="1" dirty="0"/>
              <a:t>(</a:t>
            </a:r>
            <a:r>
              <a:rPr lang="el-GR" i="1" dirty="0"/>
              <a:t>ενθύμιση / ανάκληση)</a:t>
            </a:r>
          </a:p>
          <a:p>
            <a:endParaRPr lang="el-GR" dirty="0"/>
          </a:p>
          <a:p>
            <a:r>
              <a:rPr lang="en-US" dirty="0"/>
              <a:t>Most thoughts (even calculations) are streams</a:t>
            </a:r>
            <a:r>
              <a:rPr lang="el-GR" dirty="0"/>
              <a:t> </a:t>
            </a:r>
            <a:r>
              <a:rPr lang="en-US" dirty="0"/>
              <a:t>of relived experiences more than they are logical operations</a:t>
            </a:r>
          </a:p>
          <a:p>
            <a:endParaRPr lang="en-US" dirty="0"/>
          </a:p>
          <a:p>
            <a:r>
              <a:rPr lang="en-US" dirty="0"/>
              <a:t>We mostly think intuitively (heuristics mental rules of thumb,  cognitive biases) rather than rationally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860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understand human experience, we need to make a shift from well-established ideas such as: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307" y="1238855"/>
            <a:ext cx="6113790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independence of the animal from its environment</a:t>
            </a:r>
          </a:p>
        </p:txBody>
      </p:sp>
      <p:pic>
        <p:nvPicPr>
          <p:cNvPr id="3075" name="Picture 3" descr="C:\Users\Kostas\Desktop\blind_abil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6" y="1988840"/>
            <a:ext cx="498743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186" y="5157192"/>
            <a:ext cx="5171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Where does the blind man's self begin? At the tip of the stick? At the handle of the stick? Or at some point halfway up the stick? </a:t>
            </a:r>
            <a:r>
              <a:rPr lang="en-US" sz="1400" i="1" dirty="0"/>
              <a:t>(Gregory Bateson, Ecology of Mind)</a:t>
            </a:r>
            <a:endParaRPr lang="fr-FR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286053" y="1988840"/>
            <a:ext cx="2304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perception shapes the environment in which we live, as we are shaped by it</a:t>
            </a:r>
          </a:p>
          <a:p>
            <a:endParaRPr lang="en-US" dirty="0"/>
          </a:p>
          <a:p>
            <a:r>
              <a:rPr lang="en-US" dirty="0"/>
              <a:t>Our self-awareness is bounded by the medium in which we live</a:t>
            </a:r>
          </a:p>
          <a:p>
            <a:endParaRPr lang="en-US" dirty="0"/>
          </a:p>
          <a:p>
            <a:r>
              <a:rPr lang="en-US" dirty="0"/>
              <a:t>The environment of a bat vs of that of a human (see affordances)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988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3187"/>
            <a:ext cx="8569325" cy="658813"/>
          </a:xfrm>
        </p:spPr>
        <p:txBody>
          <a:bodyPr>
            <a:noAutofit/>
          </a:bodyPr>
          <a:lstStyle/>
          <a:p>
            <a:r>
              <a:rPr lang="en-US" sz="2400" b="1" dirty="0"/>
              <a:t>Cognitivist View</a:t>
            </a:r>
            <a:endParaRPr lang="el-GR" sz="2400" b="1" dirty="0"/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-107504" y="2443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5382" name="Rectangle 38"/>
          <p:cNvSpPr>
            <a:spLocks noChangeArrowheads="1"/>
          </p:cNvSpPr>
          <p:nvPr/>
        </p:nvSpPr>
        <p:spPr bwMode="auto">
          <a:xfrm>
            <a:off x="244127" y="4293096"/>
            <a:ext cx="8440738" cy="20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4008" tIns="32004" rIns="64008" bIns="32004">
            <a:prstTxWarp prst="textNoShape">
              <a:avLst/>
            </a:prstTxWarp>
            <a:spAutoFit/>
          </a:bodyPr>
          <a:lstStyle/>
          <a:p>
            <a:pPr marL="444500" lvl="1" indent="-1778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/>
              <a:t>Humans are unavoidably EMBEDED in the Environment</a:t>
            </a:r>
            <a:r>
              <a:rPr lang="el-GR" sz="1600" dirty="0"/>
              <a:t>. </a:t>
            </a:r>
            <a:endParaRPr lang="el-GR" sz="1600" b="1" dirty="0"/>
          </a:p>
          <a:p>
            <a:pPr marL="444500" lvl="1" indent="-1778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/>
              <a:t>Context is the dynamic result of the Actor – Environment coupling</a:t>
            </a:r>
            <a:r>
              <a:rPr lang="el-GR" sz="1600" dirty="0"/>
              <a:t> </a:t>
            </a:r>
          </a:p>
          <a:p>
            <a:pPr marL="444500" lvl="1" indent="-1778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/>
              <a:t>Cognitive representations are INTERPRETATIONS that in their turn may become embodied as EXPERIENCE liable itself to further interpretation </a:t>
            </a:r>
            <a:endParaRPr lang="el-GR" sz="1600" b="1" dirty="0"/>
          </a:p>
          <a:p>
            <a:pPr marL="444500" lvl="1" indent="-1778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/>
              <a:t>Through the semiotic process </a:t>
            </a:r>
            <a:r>
              <a:rPr lang="el-GR" sz="1600" dirty="0"/>
              <a:t>(</a:t>
            </a:r>
            <a:r>
              <a:rPr lang="en-US" sz="1600" dirty="0"/>
              <a:t>e.g. language</a:t>
            </a:r>
            <a:r>
              <a:rPr lang="el-GR" sz="1600" dirty="0"/>
              <a:t>), </a:t>
            </a:r>
            <a:r>
              <a:rPr lang="en-US" sz="1600" dirty="0"/>
              <a:t>Humans can reflect even upon their own reflections and also embody them as feelings</a:t>
            </a:r>
            <a:endParaRPr lang="el-GR" sz="1600" b="1" dirty="0"/>
          </a:p>
        </p:txBody>
      </p:sp>
      <p:sp>
        <p:nvSpPr>
          <p:cNvPr id="185513" name="Rectangle 169"/>
          <p:cNvSpPr>
            <a:spLocks noChangeArrowheads="1"/>
          </p:cNvSpPr>
          <p:nvPr/>
        </p:nvSpPr>
        <p:spPr bwMode="auto">
          <a:xfrm>
            <a:off x="1997918" y="1032446"/>
            <a:ext cx="131445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l-GR" sz="16200" b="1" dirty="0">
                <a:solidFill>
                  <a:srgbClr val="C0C0C0"/>
                </a:solidFill>
              </a:rPr>
              <a:t>E</a:t>
            </a:r>
            <a:endParaRPr lang="el-GR" dirty="0"/>
          </a:p>
        </p:txBody>
      </p:sp>
      <p:grpSp>
        <p:nvGrpSpPr>
          <p:cNvPr id="2" name="Group 170"/>
          <p:cNvGrpSpPr>
            <a:grpSpLocks/>
          </p:cNvGrpSpPr>
          <p:nvPr/>
        </p:nvGrpSpPr>
        <p:grpSpPr bwMode="auto">
          <a:xfrm>
            <a:off x="4448621" y="1631950"/>
            <a:ext cx="968375" cy="1260475"/>
            <a:chOff x="1625" y="1334"/>
            <a:chExt cx="354" cy="520"/>
          </a:xfrm>
        </p:grpSpPr>
        <p:sp>
          <p:nvSpPr>
            <p:cNvPr id="185515" name="Line 171"/>
            <p:cNvSpPr>
              <a:spLocks noChangeShapeType="1"/>
            </p:cNvSpPr>
            <p:nvPr/>
          </p:nvSpPr>
          <p:spPr bwMode="auto">
            <a:xfrm>
              <a:off x="1803" y="1426"/>
              <a:ext cx="1" cy="2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16" name="Line 172"/>
            <p:cNvSpPr>
              <a:spLocks noChangeShapeType="1"/>
            </p:cNvSpPr>
            <p:nvPr/>
          </p:nvSpPr>
          <p:spPr bwMode="auto">
            <a:xfrm flipH="1">
              <a:off x="1660" y="1676"/>
              <a:ext cx="143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17" name="Line 173"/>
            <p:cNvSpPr>
              <a:spLocks noChangeShapeType="1"/>
            </p:cNvSpPr>
            <p:nvPr/>
          </p:nvSpPr>
          <p:spPr bwMode="auto">
            <a:xfrm>
              <a:off x="1803" y="1676"/>
              <a:ext cx="141" cy="1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18" name="Line 174"/>
            <p:cNvSpPr>
              <a:spLocks noChangeShapeType="1"/>
            </p:cNvSpPr>
            <p:nvPr/>
          </p:nvSpPr>
          <p:spPr bwMode="auto">
            <a:xfrm flipH="1">
              <a:off x="1625" y="1462"/>
              <a:ext cx="178" cy="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19" name="Line 175"/>
            <p:cNvSpPr>
              <a:spLocks noChangeShapeType="1"/>
            </p:cNvSpPr>
            <p:nvPr/>
          </p:nvSpPr>
          <p:spPr bwMode="auto">
            <a:xfrm flipH="1" flipV="1">
              <a:off x="1803" y="1462"/>
              <a:ext cx="176" cy="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20" name="Freeform 176"/>
            <p:cNvSpPr>
              <a:spLocks/>
            </p:cNvSpPr>
            <p:nvPr/>
          </p:nvSpPr>
          <p:spPr bwMode="auto">
            <a:xfrm>
              <a:off x="1711" y="1334"/>
              <a:ext cx="217" cy="46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8" y="71"/>
                </a:cxn>
                <a:cxn ang="0">
                  <a:pos x="17" y="63"/>
                </a:cxn>
                <a:cxn ang="0">
                  <a:pos x="27" y="54"/>
                </a:cxn>
                <a:cxn ang="0">
                  <a:pos x="36" y="46"/>
                </a:cxn>
                <a:cxn ang="0">
                  <a:pos x="46" y="38"/>
                </a:cxn>
                <a:cxn ang="0">
                  <a:pos x="57" y="31"/>
                </a:cxn>
                <a:cxn ang="0">
                  <a:pos x="69" y="25"/>
                </a:cxn>
                <a:cxn ang="0">
                  <a:pos x="80" y="19"/>
                </a:cxn>
                <a:cxn ang="0">
                  <a:pos x="94" y="15"/>
                </a:cxn>
                <a:cxn ang="0">
                  <a:pos x="105" y="11"/>
                </a:cxn>
                <a:cxn ang="0">
                  <a:pos x="119" y="8"/>
                </a:cxn>
                <a:cxn ang="0">
                  <a:pos x="132" y="6"/>
                </a:cxn>
                <a:cxn ang="0">
                  <a:pos x="146" y="2"/>
                </a:cxn>
                <a:cxn ang="0">
                  <a:pos x="161" y="2"/>
                </a:cxn>
                <a:cxn ang="0">
                  <a:pos x="175" y="0"/>
                </a:cxn>
                <a:cxn ang="0">
                  <a:pos x="190" y="0"/>
                </a:cxn>
                <a:cxn ang="0">
                  <a:pos x="203" y="2"/>
                </a:cxn>
                <a:cxn ang="0">
                  <a:pos x="219" y="2"/>
                </a:cxn>
                <a:cxn ang="0">
                  <a:pos x="234" y="4"/>
                </a:cxn>
                <a:cxn ang="0">
                  <a:pos x="249" y="8"/>
                </a:cxn>
                <a:cxn ang="0">
                  <a:pos x="265" y="9"/>
                </a:cxn>
                <a:cxn ang="0">
                  <a:pos x="280" y="13"/>
                </a:cxn>
                <a:cxn ang="0">
                  <a:pos x="296" y="19"/>
                </a:cxn>
                <a:cxn ang="0">
                  <a:pos x="313" y="25"/>
                </a:cxn>
                <a:cxn ang="0">
                  <a:pos x="328" y="31"/>
                </a:cxn>
                <a:cxn ang="0">
                  <a:pos x="344" y="36"/>
                </a:cxn>
                <a:cxn ang="0">
                  <a:pos x="359" y="44"/>
                </a:cxn>
                <a:cxn ang="0">
                  <a:pos x="374" y="52"/>
                </a:cxn>
                <a:cxn ang="0">
                  <a:pos x="390" y="59"/>
                </a:cxn>
                <a:cxn ang="0">
                  <a:pos x="405" y="69"/>
                </a:cxn>
                <a:cxn ang="0">
                  <a:pos x="420" y="79"/>
                </a:cxn>
                <a:cxn ang="0">
                  <a:pos x="434" y="90"/>
                </a:cxn>
              </a:cxnLst>
              <a:rect l="0" t="0" r="r" b="b"/>
              <a:pathLst>
                <a:path w="434" h="90">
                  <a:moveTo>
                    <a:pt x="0" y="82"/>
                  </a:moveTo>
                  <a:lnTo>
                    <a:pt x="8" y="71"/>
                  </a:lnTo>
                  <a:lnTo>
                    <a:pt x="17" y="63"/>
                  </a:lnTo>
                  <a:lnTo>
                    <a:pt x="27" y="54"/>
                  </a:lnTo>
                  <a:lnTo>
                    <a:pt x="36" y="46"/>
                  </a:lnTo>
                  <a:lnTo>
                    <a:pt x="46" y="38"/>
                  </a:lnTo>
                  <a:lnTo>
                    <a:pt x="57" y="31"/>
                  </a:lnTo>
                  <a:lnTo>
                    <a:pt x="69" y="25"/>
                  </a:lnTo>
                  <a:lnTo>
                    <a:pt x="80" y="19"/>
                  </a:lnTo>
                  <a:lnTo>
                    <a:pt x="94" y="15"/>
                  </a:lnTo>
                  <a:lnTo>
                    <a:pt x="105" y="11"/>
                  </a:lnTo>
                  <a:lnTo>
                    <a:pt x="119" y="8"/>
                  </a:lnTo>
                  <a:lnTo>
                    <a:pt x="132" y="6"/>
                  </a:lnTo>
                  <a:lnTo>
                    <a:pt x="146" y="2"/>
                  </a:lnTo>
                  <a:lnTo>
                    <a:pt x="161" y="2"/>
                  </a:lnTo>
                  <a:lnTo>
                    <a:pt x="175" y="0"/>
                  </a:lnTo>
                  <a:lnTo>
                    <a:pt x="190" y="0"/>
                  </a:lnTo>
                  <a:lnTo>
                    <a:pt x="203" y="2"/>
                  </a:lnTo>
                  <a:lnTo>
                    <a:pt x="219" y="2"/>
                  </a:lnTo>
                  <a:lnTo>
                    <a:pt x="234" y="4"/>
                  </a:lnTo>
                  <a:lnTo>
                    <a:pt x="249" y="8"/>
                  </a:lnTo>
                  <a:lnTo>
                    <a:pt x="265" y="9"/>
                  </a:lnTo>
                  <a:lnTo>
                    <a:pt x="280" y="13"/>
                  </a:lnTo>
                  <a:lnTo>
                    <a:pt x="296" y="19"/>
                  </a:lnTo>
                  <a:lnTo>
                    <a:pt x="313" y="25"/>
                  </a:lnTo>
                  <a:lnTo>
                    <a:pt x="328" y="31"/>
                  </a:lnTo>
                  <a:lnTo>
                    <a:pt x="344" y="36"/>
                  </a:lnTo>
                  <a:lnTo>
                    <a:pt x="359" y="44"/>
                  </a:lnTo>
                  <a:lnTo>
                    <a:pt x="374" y="52"/>
                  </a:lnTo>
                  <a:lnTo>
                    <a:pt x="390" y="59"/>
                  </a:lnTo>
                  <a:lnTo>
                    <a:pt x="405" y="69"/>
                  </a:lnTo>
                  <a:lnTo>
                    <a:pt x="420" y="79"/>
                  </a:lnTo>
                  <a:lnTo>
                    <a:pt x="434" y="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21" name="Freeform 177"/>
            <p:cNvSpPr>
              <a:spLocks/>
            </p:cNvSpPr>
            <p:nvPr/>
          </p:nvSpPr>
          <p:spPr bwMode="auto">
            <a:xfrm>
              <a:off x="1709" y="1378"/>
              <a:ext cx="213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0"/>
                </a:cxn>
                <a:cxn ang="0">
                  <a:pos x="17" y="20"/>
                </a:cxn>
                <a:cxn ang="0">
                  <a:pos x="29" y="29"/>
                </a:cxn>
                <a:cxn ang="0">
                  <a:pos x="38" y="37"/>
                </a:cxn>
                <a:cxn ang="0">
                  <a:pos x="50" y="45"/>
                </a:cxn>
                <a:cxn ang="0">
                  <a:pos x="62" y="52"/>
                </a:cxn>
                <a:cxn ang="0">
                  <a:pos x="73" y="58"/>
                </a:cxn>
                <a:cxn ang="0">
                  <a:pos x="85" y="64"/>
                </a:cxn>
                <a:cxn ang="0">
                  <a:pos x="98" y="70"/>
                </a:cxn>
                <a:cxn ang="0">
                  <a:pos x="111" y="73"/>
                </a:cxn>
                <a:cxn ang="0">
                  <a:pos x="125" y="77"/>
                </a:cxn>
                <a:cxn ang="0">
                  <a:pos x="138" y="81"/>
                </a:cxn>
                <a:cxn ang="0">
                  <a:pos x="152" y="83"/>
                </a:cxn>
                <a:cxn ang="0">
                  <a:pos x="165" y="85"/>
                </a:cxn>
                <a:cxn ang="0">
                  <a:pos x="181" y="87"/>
                </a:cxn>
                <a:cxn ang="0">
                  <a:pos x="194" y="87"/>
                </a:cxn>
                <a:cxn ang="0">
                  <a:pos x="209" y="87"/>
                </a:cxn>
                <a:cxn ang="0">
                  <a:pos x="223" y="85"/>
                </a:cxn>
                <a:cxn ang="0">
                  <a:pos x="238" y="83"/>
                </a:cxn>
                <a:cxn ang="0">
                  <a:pos x="254" y="81"/>
                </a:cxn>
                <a:cxn ang="0">
                  <a:pos x="269" y="79"/>
                </a:cxn>
                <a:cxn ang="0">
                  <a:pos x="282" y="75"/>
                </a:cxn>
                <a:cxn ang="0">
                  <a:pos x="298" y="70"/>
                </a:cxn>
                <a:cxn ang="0">
                  <a:pos x="313" y="66"/>
                </a:cxn>
                <a:cxn ang="0">
                  <a:pos x="328" y="60"/>
                </a:cxn>
                <a:cxn ang="0">
                  <a:pos x="342" y="52"/>
                </a:cxn>
                <a:cxn ang="0">
                  <a:pos x="357" y="46"/>
                </a:cxn>
                <a:cxn ang="0">
                  <a:pos x="371" y="39"/>
                </a:cxn>
                <a:cxn ang="0">
                  <a:pos x="386" y="29"/>
                </a:cxn>
                <a:cxn ang="0">
                  <a:pos x="399" y="21"/>
                </a:cxn>
                <a:cxn ang="0">
                  <a:pos x="413" y="12"/>
                </a:cxn>
                <a:cxn ang="0">
                  <a:pos x="426" y="0"/>
                </a:cxn>
              </a:cxnLst>
              <a:rect l="0" t="0" r="r" b="b"/>
              <a:pathLst>
                <a:path w="426" h="87">
                  <a:moveTo>
                    <a:pt x="0" y="0"/>
                  </a:moveTo>
                  <a:lnTo>
                    <a:pt x="8" y="10"/>
                  </a:lnTo>
                  <a:lnTo>
                    <a:pt x="17" y="20"/>
                  </a:lnTo>
                  <a:lnTo>
                    <a:pt x="29" y="29"/>
                  </a:lnTo>
                  <a:lnTo>
                    <a:pt x="38" y="37"/>
                  </a:lnTo>
                  <a:lnTo>
                    <a:pt x="50" y="45"/>
                  </a:lnTo>
                  <a:lnTo>
                    <a:pt x="62" y="52"/>
                  </a:lnTo>
                  <a:lnTo>
                    <a:pt x="73" y="58"/>
                  </a:lnTo>
                  <a:lnTo>
                    <a:pt x="85" y="64"/>
                  </a:lnTo>
                  <a:lnTo>
                    <a:pt x="98" y="70"/>
                  </a:lnTo>
                  <a:lnTo>
                    <a:pt x="111" y="73"/>
                  </a:lnTo>
                  <a:lnTo>
                    <a:pt x="125" y="77"/>
                  </a:lnTo>
                  <a:lnTo>
                    <a:pt x="138" y="81"/>
                  </a:lnTo>
                  <a:lnTo>
                    <a:pt x="152" y="83"/>
                  </a:lnTo>
                  <a:lnTo>
                    <a:pt x="165" y="85"/>
                  </a:lnTo>
                  <a:lnTo>
                    <a:pt x="181" y="87"/>
                  </a:lnTo>
                  <a:lnTo>
                    <a:pt x="194" y="87"/>
                  </a:lnTo>
                  <a:lnTo>
                    <a:pt x="209" y="87"/>
                  </a:lnTo>
                  <a:lnTo>
                    <a:pt x="223" y="85"/>
                  </a:lnTo>
                  <a:lnTo>
                    <a:pt x="238" y="83"/>
                  </a:lnTo>
                  <a:lnTo>
                    <a:pt x="254" y="81"/>
                  </a:lnTo>
                  <a:lnTo>
                    <a:pt x="269" y="79"/>
                  </a:lnTo>
                  <a:lnTo>
                    <a:pt x="282" y="75"/>
                  </a:lnTo>
                  <a:lnTo>
                    <a:pt x="298" y="70"/>
                  </a:lnTo>
                  <a:lnTo>
                    <a:pt x="313" y="66"/>
                  </a:lnTo>
                  <a:lnTo>
                    <a:pt x="328" y="60"/>
                  </a:lnTo>
                  <a:lnTo>
                    <a:pt x="342" y="52"/>
                  </a:lnTo>
                  <a:lnTo>
                    <a:pt x="357" y="46"/>
                  </a:lnTo>
                  <a:lnTo>
                    <a:pt x="371" y="39"/>
                  </a:lnTo>
                  <a:lnTo>
                    <a:pt x="386" y="29"/>
                  </a:lnTo>
                  <a:lnTo>
                    <a:pt x="399" y="21"/>
                  </a:lnTo>
                  <a:lnTo>
                    <a:pt x="413" y="12"/>
                  </a:lnTo>
                  <a:lnTo>
                    <a:pt x="42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22" name="Freeform 178"/>
            <p:cNvSpPr>
              <a:spLocks/>
            </p:cNvSpPr>
            <p:nvPr/>
          </p:nvSpPr>
          <p:spPr bwMode="auto">
            <a:xfrm>
              <a:off x="1774" y="1342"/>
              <a:ext cx="75" cy="71"/>
            </a:xfrm>
            <a:custGeom>
              <a:avLst/>
              <a:gdLst/>
              <a:ahLst/>
              <a:cxnLst>
                <a:cxn ang="0">
                  <a:pos x="2" y="56"/>
                </a:cxn>
                <a:cxn ang="0">
                  <a:pos x="0" y="71"/>
                </a:cxn>
                <a:cxn ang="0">
                  <a:pos x="2" y="85"/>
                </a:cxn>
                <a:cxn ang="0">
                  <a:pos x="5" y="98"/>
                </a:cxn>
                <a:cxn ang="0">
                  <a:pos x="13" y="110"/>
                </a:cxn>
                <a:cxn ang="0">
                  <a:pos x="23" y="121"/>
                </a:cxn>
                <a:cxn ang="0">
                  <a:pos x="34" y="129"/>
                </a:cxn>
                <a:cxn ang="0">
                  <a:pos x="48" y="137"/>
                </a:cxn>
                <a:cxn ang="0">
                  <a:pos x="63" y="141"/>
                </a:cxn>
                <a:cxn ang="0">
                  <a:pos x="76" y="142"/>
                </a:cxn>
                <a:cxn ang="0">
                  <a:pos x="92" y="141"/>
                </a:cxn>
                <a:cxn ang="0">
                  <a:pos x="105" y="137"/>
                </a:cxn>
                <a:cxn ang="0">
                  <a:pos x="119" y="131"/>
                </a:cxn>
                <a:cxn ang="0">
                  <a:pos x="128" y="123"/>
                </a:cxn>
                <a:cxn ang="0">
                  <a:pos x="138" y="112"/>
                </a:cxn>
                <a:cxn ang="0">
                  <a:pos x="146" y="98"/>
                </a:cxn>
                <a:cxn ang="0">
                  <a:pos x="149" y="85"/>
                </a:cxn>
                <a:cxn ang="0">
                  <a:pos x="149" y="71"/>
                </a:cxn>
                <a:cxn ang="0">
                  <a:pos x="148" y="58"/>
                </a:cxn>
                <a:cxn ang="0">
                  <a:pos x="144" y="44"/>
                </a:cxn>
                <a:cxn ang="0">
                  <a:pos x="136" y="31"/>
                </a:cxn>
                <a:cxn ang="0">
                  <a:pos x="126" y="21"/>
                </a:cxn>
                <a:cxn ang="0">
                  <a:pos x="115" y="12"/>
                </a:cxn>
                <a:cxn ang="0">
                  <a:pos x="101" y="6"/>
                </a:cxn>
                <a:cxn ang="0">
                  <a:pos x="88" y="0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4" y="4"/>
                </a:cxn>
                <a:cxn ang="0">
                  <a:pos x="32" y="12"/>
                </a:cxn>
                <a:cxn ang="0">
                  <a:pos x="21" y="19"/>
                </a:cxn>
                <a:cxn ang="0">
                  <a:pos x="11" y="31"/>
                </a:cxn>
                <a:cxn ang="0">
                  <a:pos x="5" y="43"/>
                </a:cxn>
              </a:cxnLst>
              <a:rect l="0" t="0" r="r" b="b"/>
              <a:pathLst>
                <a:path w="149" h="142">
                  <a:moveTo>
                    <a:pt x="2" y="50"/>
                  </a:moveTo>
                  <a:lnTo>
                    <a:pt x="2" y="56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2" y="85"/>
                  </a:lnTo>
                  <a:lnTo>
                    <a:pt x="3" y="92"/>
                  </a:lnTo>
                  <a:lnTo>
                    <a:pt x="5" y="98"/>
                  </a:lnTo>
                  <a:lnTo>
                    <a:pt x="9" y="104"/>
                  </a:lnTo>
                  <a:lnTo>
                    <a:pt x="13" y="110"/>
                  </a:lnTo>
                  <a:lnTo>
                    <a:pt x="17" y="116"/>
                  </a:lnTo>
                  <a:lnTo>
                    <a:pt x="23" y="121"/>
                  </a:lnTo>
                  <a:lnTo>
                    <a:pt x="28" y="125"/>
                  </a:lnTo>
                  <a:lnTo>
                    <a:pt x="34" y="129"/>
                  </a:lnTo>
                  <a:lnTo>
                    <a:pt x="40" y="133"/>
                  </a:lnTo>
                  <a:lnTo>
                    <a:pt x="48" y="137"/>
                  </a:lnTo>
                  <a:lnTo>
                    <a:pt x="55" y="139"/>
                  </a:lnTo>
                  <a:lnTo>
                    <a:pt x="63" y="141"/>
                  </a:lnTo>
                  <a:lnTo>
                    <a:pt x="71" y="142"/>
                  </a:lnTo>
                  <a:lnTo>
                    <a:pt x="76" y="142"/>
                  </a:lnTo>
                  <a:lnTo>
                    <a:pt x="84" y="142"/>
                  </a:lnTo>
                  <a:lnTo>
                    <a:pt x="92" y="141"/>
                  </a:lnTo>
                  <a:lnTo>
                    <a:pt x="100" y="141"/>
                  </a:lnTo>
                  <a:lnTo>
                    <a:pt x="105" y="137"/>
                  </a:lnTo>
                  <a:lnTo>
                    <a:pt x="113" y="135"/>
                  </a:lnTo>
                  <a:lnTo>
                    <a:pt x="119" y="131"/>
                  </a:lnTo>
                  <a:lnTo>
                    <a:pt x="124" y="127"/>
                  </a:lnTo>
                  <a:lnTo>
                    <a:pt x="128" y="123"/>
                  </a:lnTo>
                  <a:lnTo>
                    <a:pt x="134" y="117"/>
                  </a:lnTo>
                  <a:lnTo>
                    <a:pt x="138" y="112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48" y="92"/>
                  </a:lnTo>
                  <a:lnTo>
                    <a:pt x="149" y="85"/>
                  </a:lnTo>
                  <a:lnTo>
                    <a:pt x="149" y="77"/>
                  </a:lnTo>
                  <a:lnTo>
                    <a:pt x="149" y="71"/>
                  </a:lnTo>
                  <a:lnTo>
                    <a:pt x="149" y="64"/>
                  </a:lnTo>
                  <a:lnTo>
                    <a:pt x="148" y="58"/>
                  </a:lnTo>
                  <a:lnTo>
                    <a:pt x="146" y="50"/>
                  </a:lnTo>
                  <a:lnTo>
                    <a:pt x="144" y="44"/>
                  </a:lnTo>
                  <a:lnTo>
                    <a:pt x="140" y="37"/>
                  </a:lnTo>
                  <a:lnTo>
                    <a:pt x="136" y="31"/>
                  </a:lnTo>
                  <a:lnTo>
                    <a:pt x="132" y="27"/>
                  </a:lnTo>
                  <a:lnTo>
                    <a:pt x="126" y="21"/>
                  </a:lnTo>
                  <a:lnTo>
                    <a:pt x="121" y="16"/>
                  </a:lnTo>
                  <a:lnTo>
                    <a:pt x="115" y="12"/>
                  </a:lnTo>
                  <a:lnTo>
                    <a:pt x="109" y="8"/>
                  </a:lnTo>
                  <a:lnTo>
                    <a:pt x="101" y="6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32" y="12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5"/>
                  </a:lnTo>
                  <a:lnTo>
                    <a:pt x="11" y="31"/>
                  </a:lnTo>
                  <a:lnTo>
                    <a:pt x="7" y="37"/>
                  </a:lnTo>
                  <a:lnTo>
                    <a:pt x="5" y="43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23" name="Freeform 179"/>
            <p:cNvSpPr>
              <a:spLocks/>
            </p:cNvSpPr>
            <p:nvPr/>
          </p:nvSpPr>
          <p:spPr bwMode="auto">
            <a:xfrm>
              <a:off x="1774" y="1342"/>
              <a:ext cx="75" cy="71"/>
            </a:xfrm>
            <a:custGeom>
              <a:avLst/>
              <a:gdLst/>
              <a:ahLst/>
              <a:cxnLst>
                <a:cxn ang="0">
                  <a:pos x="2" y="56"/>
                </a:cxn>
                <a:cxn ang="0">
                  <a:pos x="0" y="71"/>
                </a:cxn>
                <a:cxn ang="0">
                  <a:pos x="2" y="85"/>
                </a:cxn>
                <a:cxn ang="0">
                  <a:pos x="5" y="98"/>
                </a:cxn>
                <a:cxn ang="0">
                  <a:pos x="13" y="110"/>
                </a:cxn>
                <a:cxn ang="0">
                  <a:pos x="23" y="121"/>
                </a:cxn>
                <a:cxn ang="0">
                  <a:pos x="34" y="129"/>
                </a:cxn>
                <a:cxn ang="0">
                  <a:pos x="48" y="137"/>
                </a:cxn>
                <a:cxn ang="0">
                  <a:pos x="63" y="141"/>
                </a:cxn>
                <a:cxn ang="0">
                  <a:pos x="76" y="142"/>
                </a:cxn>
                <a:cxn ang="0">
                  <a:pos x="92" y="141"/>
                </a:cxn>
                <a:cxn ang="0">
                  <a:pos x="105" y="137"/>
                </a:cxn>
                <a:cxn ang="0">
                  <a:pos x="119" y="131"/>
                </a:cxn>
                <a:cxn ang="0">
                  <a:pos x="128" y="123"/>
                </a:cxn>
                <a:cxn ang="0">
                  <a:pos x="138" y="112"/>
                </a:cxn>
                <a:cxn ang="0">
                  <a:pos x="146" y="98"/>
                </a:cxn>
                <a:cxn ang="0">
                  <a:pos x="149" y="85"/>
                </a:cxn>
                <a:cxn ang="0">
                  <a:pos x="149" y="71"/>
                </a:cxn>
                <a:cxn ang="0">
                  <a:pos x="148" y="58"/>
                </a:cxn>
                <a:cxn ang="0">
                  <a:pos x="144" y="44"/>
                </a:cxn>
                <a:cxn ang="0">
                  <a:pos x="136" y="31"/>
                </a:cxn>
                <a:cxn ang="0">
                  <a:pos x="126" y="21"/>
                </a:cxn>
                <a:cxn ang="0">
                  <a:pos x="115" y="12"/>
                </a:cxn>
                <a:cxn ang="0">
                  <a:pos x="101" y="6"/>
                </a:cxn>
                <a:cxn ang="0">
                  <a:pos x="88" y="0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4" y="4"/>
                </a:cxn>
                <a:cxn ang="0">
                  <a:pos x="32" y="12"/>
                </a:cxn>
                <a:cxn ang="0">
                  <a:pos x="21" y="19"/>
                </a:cxn>
                <a:cxn ang="0">
                  <a:pos x="11" y="31"/>
                </a:cxn>
                <a:cxn ang="0">
                  <a:pos x="5" y="43"/>
                </a:cxn>
              </a:cxnLst>
              <a:rect l="0" t="0" r="r" b="b"/>
              <a:pathLst>
                <a:path w="149" h="142">
                  <a:moveTo>
                    <a:pt x="2" y="50"/>
                  </a:moveTo>
                  <a:lnTo>
                    <a:pt x="2" y="56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2" y="85"/>
                  </a:lnTo>
                  <a:lnTo>
                    <a:pt x="3" y="92"/>
                  </a:lnTo>
                  <a:lnTo>
                    <a:pt x="5" y="98"/>
                  </a:lnTo>
                  <a:lnTo>
                    <a:pt x="9" y="104"/>
                  </a:lnTo>
                  <a:lnTo>
                    <a:pt x="13" y="110"/>
                  </a:lnTo>
                  <a:lnTo>
                    <a:pt x="17" y="116"/>
                  </a:lnTo>
                  <a:lnTo>
                    <a:pt x="23" y="121"/>
                  </a:lnTo>
                  <a:lnTo>
                    <a:pt x="28" y="125"/>
                  </a:lnTo>
                  <a:lnTo>
                    <a:pt x="34" y="129"/>
                  </a:lnTo>
                  <a:lnTo>
                    <a:pt x="40" y="133"/>
                  </a:lnTo>
                  <a:lnTo>
                    <a:pt x="48" y="137"/>
                  </a:lnTo>
                  <a:lnTo>
                    <a:pt x="55" y="139"/>
                  </a:lnTo>
                  <a:lnTo>
                    <a:pt x="63" y="141"/>
                  </a:lnTo>
                  <a:lnTo>
                    <a:pt x="71" y="142"/>
                  </a:lnTo>
                  <a:lnTo>
                    <a:pt x="76" y="142"/>
                  </a:lnTo>
                  <a:lnTo>
                    <a:pt x="84" y="142"/>
                  </a:lnTo>
                  <a:lnTo>
                    <a:pt x="92" y="141"/>
                  </a:lnTo>
                  <a:lnTo>
                    <a:pt x="100" y="141"/>
                  </a:lnTo>
                  <a:lnTo>
                    <a:pt x="105" y="137"/>
                  </a:lnTo>
                  <a:lnTo>
                    <a:pt x="113" y="135"/>
                  </a:lnTo>
                  <a:lnTo>
                    <a:pt x="119" y="131"/>
                  </a:lnTo>
                  <a:lnTo>
                    <a:pt x="124" y="127"/>
                  </a:lnTo>
                  <a:lnTo>
                    <a:pt x="128" y="123"/>
                  </a:lnTo>
                  <a:lnTo>
                    <a:pt x="134" y="117"/>
                  </a:lnTo>
                  <a:lnTo>
                    <a:pt x="138" y="112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48" y="92"/>
                  </a:lnTo>
                  <a:lnTo>
                    <a:pt x="149" y="85"/>
                  </a:lnTo>
                  <a:lnTo>
                    <a:pt x="149" y="77"/>
                  </a:lnTo>
                  <a:lnTo>
                    <a:pt x="149" y="71"/>
                  </a:lnTo>
                  <a:lnTo>
                    <a:pt x="149" y="64"/>
                  </a:lnTo>
                  <a:lnTo>
                    <a:pt x="148" y="58"/>
                  </a:lnTo>
                  <a:lnTo>
                    <a:pt x="146" y="50"/>
                  </a:lnTo>
                  <a:lnTo>
                    <a:pt x="144" y="44"/>
                  </a:lnTo>
                  <a:lnTo>
                    <a:pt x="140" y="37"/>
                  </a:lnTo>
                  <a:lnTo>
                    <a:pt x="136" y="31"/>
                  </a:lnTo>
                  <a:lnTo>
                    <a:pt x="132" y="27"/>
                  </a:lnTo>
                  <a:lnTo>
                    <a:pt x="126" y="21"/>
                  </a:lnTo>
                  <a:lnTo>
                    <a:pt x="121" y="16"/>
                  </a:lnTo>
                  <a:lnTo>
                    <a:pt x="115" y="12"/>
                  </a:lnTo>
                  <a:lnTo>
                    <a:pt x="109" y="8"/>
                  </a:lnTo>
                  <a:lnTo>
                    <a:pt x="101" y="6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32" y="12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5"/>
                  </a:lnTo>
                  <a:lnTo>
                    <a:pt x="11" y="31"/>
                  </a:lnTo>
                  <a:lnTo>
                    <a:pt x="7" y="37"/>
                  </a:lnTo>
                  <a:lnTo>
                    <a:pt x="5" y="43"/>
                  </a:lnTo>
                  <a:lnTo>
                    <a:pt x="2" y="5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5524" name="Freeform 180"/>
          <p:cNvSpPr>
            <a:spLocks noEditPoints="1"/>
          </p:cNvSpPr>
          <p:nvPr/>
        </p:nvSpPr>
        <p:spPr bwMode="auto">
          <a:xfrm>
            <a:off x="1657796" y="2517775"/>
            <a:ext cx="909638" cy="701675"/>
          </a:xfrm>
          <a:custGeom>
            <a:avLst/>
            <a:gdLst/>
            <a:ahLst/>
            <a:cxnLst>
              <a:cxn ang="0">
                <a:pos x="918" y="788"/>
              </a:cxn>
              <a:cxn ang="0">
                <a:pos x="824" y="779"/>
              </a:cxn>
              <a:cxn ang="0">
                <a:pos x="734" y="763"/>
              </a:cxn>
              <a:cxn ang="0">
                <a:pos x="645" y="740"/>
              </a:cxn>
              <a:cxn ang="0">
                <a:pos x="563" y="711"/>
              </a:cxn>
              <a:cxn ang="0">
                <a:pos x="484" y="675"/>
              </a:cxn>
              <a:cxn ang="0">
                <a:pos x="409" y="633"/>
              </a:cxn>
              <a:cxn ang="0">
                <a:pos x="340" y="585"/>
              </a:cxn>
              <a:cxn ang="0">
                <a:pos x="277" y="531"/>
              </a:cxn>
              <a:cxn ang="0">
                <a:pos x="221" y="473"/>
              </a:cxn>
              <a:cxn ang="0">
                <a:pos x="171" y="410"/>
              </a:cxn>
              <a:cxn ang="0">
                <a:pos x="127" y="342"/>
              </a:cxn>
              <a:cxn ang="0">
                <a:pos x="92" y="271"/>
              </a:cxn>
              <a:cxn ang="0">
                <a:pos x="66" y="198"/>
              </a:cxn>
              <a:cxn ang="0">
                <a:pos x="46" y="121"/>
              </a:cxn>
              <a:cxn ang="0">
                <a:pos x="42" y="79"/>
              </a:cxn>
              <a:cxn ang="0">
                <a:pos x="44" y="75"/>
              </a:cxn>
              <a:cxn ang="0">
                <a:pos x="48" y="73"/>
              </a:cxn>
              <a:cxn ang="0">
                <a:pos x="52" y="77"/>
              </a:cxn>
              <a:cxn ang="0">
                <a:pos x="58" y="117"/>
              </a:cxn>
              <a:cxn ang="0">
                <a:pos x="77" y="194"/>
              </a:cxn>
              <a:cxn ang="0">
                <a:pos x="102" y="265"/>
              </a:cxn>
              <a:cxn ang="0">
                <a:pos x="139" y="337"/>
              </a:cxn>
              <a:cxn ang="0">
                <a:pos x="181" y="402"/>
              </a:cxn>
              <a:cxn ang="0">
                <a:pos x="229" y="463"/>
              </a:cxn>
              <a:cxn ang="0">
                <a:pos x="286" y="521"/>
              </a:cxn>
              <a:cxn ang="0">
                <a:pos x="348" y="575"/>
              </a:cxn>
              <a:cxn ang="0">
                <a:pos x="415" y="621"/>
              </a:cxn>
              <a:cxn ang="0">
                <a:pos x="488" y="663"/>
              </a:cxn>
              <a:cxn ang="0">
                <a:pos x="567" y="700"/>
              </a:cxn>
              <a:cxn ang="0">
                <a:pos x="649" y="729"/>
              </a:cxn>
              <a:cxn ang="0">
                <a:pos x="736" y="752"/>
              </a:cxn>
              <a:cxn ang="0">
                <a:pos x="826" y="767"/>
              </a:cxn>
              <a:cxn ang="0">
                <a:pos x="918" y="775"/>
              </a:cxn>
              <a:cxn ang="0">
                <a:pos x="968" y="777"/>
              </a:cxn>
              <a:cxn ang="0">
                <a:pos x="972" y="781"/>
              </a:cxn>
              <a:cxn ang="0">
                <a:pos x="972" y="784"/>
              </a:cxn>
              <a:cxn ang="0">
                <a:pos x="968" y="788"/>
              </a:cxn>
              <a:cxn ang="0">
                <a:pos x="966" y="788"/>
              </a:cxn>
              <a:cxn ang="0">
                <a:pos x="41" y="0"/>
              </a:cxn>
              <a:cxn ang="0">
                <a:pos x="0" y="100"/>
              </a:cxn>
            </a:cxnLst>
            <a:rect l="0" t="0" r="r" b="b"/>
            <a:pathLst>
              <a:path w="972" h="788">
                <a:moveTo>
                  <a:pt x="966" y="788"/>
                </a:moveTo>
                <a:lnTo>
                  <a:pt x="918" y="788"/>
                </a:lnTo>
                <a:lnTo>
                  <a:pt x="870" y="784"/>
                </a:lnTo>
                <a:lnTo>
                  <a:pt x="824" y="779"/>
                </a:lnTo>
                <a:lnTo>
                  <a:pt x="778" y="773"/>
                </a:lnTo>
                <a:lnTo>
                  <a:pt x="734" y="763"/>
                </a:lnTo>
                <a:lnTo>
                  <a:pt x="690" y="754"/>
                </a:lnTo>
                <a:lnTo>
                  <a:pt x="645" y="740"/>
                </a:lnTo>
                <a:lnTo>
                  <a:pt x="603" y="727"/>
                </a:lnTo>
                <a:lnTo>
                  <a:pt x="563" y="711"/>
                </a:lnTo>
                <a:lnTo>
                  <a:pt x="523" y="694"/>
                </a:lnTo>
                <a:lnTo>
                  <a:pt x="484" y="675"/>
                </a:lnTo>
                <a:lnTo>
                  <a:pt x="446" y="654"/>
                </a:lnTo>
                <a:lnTo>
                  <a:pt x="409" y="633"/>
                </a:lnTo>
                <a:lnTo>
                  <a:pt x="375" y="610"/>
                </a:lnTo>
                <a:lnTo>
                  <a:pt x="340" y="585"/>
                </a:lnTo>
                <a:lnTo>
                  <a:pt x="307" y="558"/>
                </a:lnTo>
                <a:lnTo>
                  <a:pt x="277" y="531"/>
                </a:lnTo>
                <a:lnTo>
                  <a:pt x="248" y="502"/>
                </a:lnTo>
                <a:lnTo>
                  <a:pt x="221" y="473"/>
                </a:lnTo>
                <a:lnTo>
                  <a:pt x="194" y="440"/>
                </a:lnTo>
                <a:lnTo>
                  <a:pt x="171" y="410"/>
                </a:lnTo>
                <a:lnTo>
                  <a:pt x="148" y="377"/>
                </a:lnTo>
                <a:lnTo>
                  <a:pt x="127" y="342"/>
                </a:lnTo>
                <a:lnTo>
                  <a:pt x="108" y="308"/>
                </a:lnTo>
                <a:lnTo>
                  <a:pt x="92" y="271"/>
                </a:lnTo>
                <a:lnTo>
                  <a:pt x="77" y="235"/>
                </a:lnTo>
                <a:lnTo>
                  <a:pt x="66" y="198"/>
                </a:lnTo>
                <a:lnTo>
                  <a:pt x="54" y="160"/>
                </a:lnTo>
                <a:lnTo>
                  <a:pt x="46" y="121"/>
                </a:lnTo>
                <a:lnTo>
                  <a:pt x="41" y="81"/>
                </a:lnTo>
                <a:lnTo>
                  <a:pt x="42" y="79"/>
                </a:lnTo>
                <a:lnTo>
                  <a:pt x="42" y="77"/>
                </a:lnTo>
                <a:lnTo>
                  <a:pt x="44" y="75"/>
                </a:lnTo>
                <a:lnTo>
                  <a:pt x="46" y="73"/>
                </a:lnTo>
                <a:lnTo>
                  <a:pt x="48" y="73"/>
                </a:lnTo>
                <a:lnTo>
                  <a:pt x="50" y="75"/>
                </a:lnTo>
                <a:lnTo>
                  <a:pt x="52" y="77"/>
                </a:lnTo>
                <a:lnTo>
                  <a:pt x="54" y="79"/>
                </a:lnTo>
                <a:lnTo>
                  <a:pt x="58" y="117"/>
                </a:lnTo>
                <a:lnTo>
                  <a:pt x="66" y="156"/>
                </a:lnTo>
                <a:lnTo>
                  <a:pt x="77" y="194"/>
                </a:lnTo>
                <a:lnTo>
                  <a:pt x="89" y="231"/>
                </a:lnTo>
                <a:lnTo>
                  <a:pt x="102" y="265"/>
                </a:lnTo>
                <a:lnTo>
                  <a:pt x="119" y="302"/>
                </a:lnTo>
                <a:lnTo>
                  <a:pt x="139" y="337"/>
                </a:lnTo>
                <a:lnTo>
                  <a:pt x="158" y="369"/>
                </a:lnTo>
                <a:lnTo>
                  <a:pt x="181" y="402"/>
                </a:lnTo>
                <a:lnTo>
                  <a:pt x="204" y="433"/>
                </a:lnTo>
                <a:lnTo>
                  <a:pt x="229" y="463"/>
                </a:lnTo>
                <a:lnTo>
                  <a:pt x="256" y="494"/>
                </a:lnTo>
                <a:lnTo>
                  <a:pt x="286" y="521"/>
                </a:lnTo>
                <a:lnTo>
                  <a:pt x="315" y="548"/>
                </a:lnTo>
                <a:lnTo>
                  <a:pt x="348" y="575"/>
                </a:lnTo>
                <a:lnTo>
                  <a:pt x="380" y="598"/>
                </a:lnTo>
                <a:lnTo>
                  <a:pt x="415" y="621"/>
                </a:lnTo>
                <a:lnTo>
                  <a:pt x="452" y="644"/>
                </a:lnTo>
                <a:lnTo>
                  <a:pt x="488" y="663"/>
                </a:lnTo>
                <a:lnTo>
                  <a:pt x="528" y="683"/>
                </a:lnTo>
                <a:lnTo>
                  <a:pt x="567" y="700"/>
                </a:lnTo>
                <a:lnTo>
                  <a:pt x="607" y="715"/>
                </a:lnTo>
                <a:lnTo>
                  <a:pt x="649" y="729"/>
                </a:lnTo>
                <a:lnTo>
                  <a:pt x="692" y="742"/>
                </a:lnTo>
                <a:lnTo>
                  <a:pt x="736" y="752"/>
                </a:lnTo>
                <a:lnTo>
                  <a:pt x="780" y="761"/>
                </a:lnTo>
                <a:lnTo>
                  <a:pt x="826" y="767"/>
                </a:lnTo>
                <a:lnTo>
                  <a:pt x="872" y="773"/>
                </a:lnTo>
                <a:lnTo>
                  <a:pt x="918" y="775"/>
                </a:lnTo>
                <a:lnTo>
                  <a:pt x="966" y="777"/>
                </a:lnTo>
                <a:lnTo>
                  <a:pt x="968" y="777"/>
                </a:lnTo>
                <a:lnTo>
                  <a:pt x="970" y="779"/>
                </a:lnTo>
                <a:lnTo>
                  <a:pt x="972" y="781"/>
                </a:lnTo>
                <a:lnTo>
                  <a:pt x="972" y="783"/>
                </a:lnTo>
                <a:lnTo>
                  <a:pt x="972" y="784"/>
                </a:lnTo>
                <a:lnTo>
                  <a:pt x="970" y="786"/>
                </a:lnTo>
                <a:lnTo>
                  <a:pt x="968" y="788"/>
                </a:lnTo>
                <a:lnTo>
                  <a:pt x="966" y="788"/>
                </a:lnTo>
                <a:lnTo>
                  <a:pt x="966" y="788"/>
                </a:lnTo>
                <a:close/>
                <a:moveTo>
                  <a:pt x="0" y="100"/>
                </a:moveTo>
                <a:lnTo>
                  <a:pt x="41" y="0"/>
                </a:lnTo>
                <a:lnTo>
                  <a:pt x="96" y="92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25" name="Rectangle 181"/>
          <p:cNvSpPr>
            <a:spLocks noChangeArrowheads="1"/>
          </p:cNvSpPr>
          <p:nvPr/>
        </p:nvSpPr>
        <p:spPr bwMode="auto">
          <a:xfrm>
            <a:off x="1252984" y="2260600"/>
            <a:ext cx="6861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Perceives</a:t>
            </a:r>
            <a:endParaRPr lang="el-GR" sz="1400" dirty="0"/>
          </a:p>
        </p:txBody>
      </p:sp>
      <p:sp>
        <p:nvSpPr>
          <p:cNvPr id="185526" name="Rectangle 182"/>
          <p:cNvSpPr>
            <a:spLocks noChangeArrowheads="1"/>
          </p:cNvSpPr>
          <p:nvPr/>
        </p:nvSpPr>
        <p:spPr bwMode="auto">
          <a:xfrm>
            <a:off x="2819846" y="1296988"/>
            <a:ext cx="34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l-GR" sz="1100">
                <a:solidFill>
                  <a:srgbClr val="000000"/>
                </a:solidFill>
                <a:latin typeface="Times New Roman" charset="0"/>
              </a:rPr>
              <a:t> </a:t>
            </a:r>
            <a:endParaRPr lang="el-GR"/>
          </a:p>
        </p:txBody>
      </p:sp>
      <p:sp>
        <p:nvSpPr>
          <p:cNvPr id="185527" name="Freeform 183"/>
          <p:cNvSpPr>
            <a:spLocks noEditPoints="1"/>
          </p:cNvSpPr>
          <p:nvPr/>
        </p:nvSpPr>
        <p:spPr bwMode="auto">
          <a:xfrm>
            <a:off x="2711896" y="2503488"/>
            <a:ext cx="812800" cy="728662"/>
          </a:xfrm>
          <a:custGeom>
            <a:avLst/>
            <a:gdLst/>
            <a:ahLst/>
            <a:cxnLst>
              <a:cxn ang="0">
                <a:pos x="828" y="52"/>
              </a:cxn>
              <a:cxn ang="0">
                <a:pos x="809" y="139"/>
              </a:cxn>
              <a:cxn ang="0">
                <a:pos x="784" y="221"/>
              </a:cxn>
              <a:cxn ang="0">
                <a:pos x="753" y="302"/>
              </a:cxn>
              <a:cxn ang="0">
                <a:pos x="717" y="377"/>
              </a:cxn>
              <a:cxn ang="0">
                <a:pos x="675" y="446"/>
              </a:cxn>
              <a:cxn ang="0">
                <a:pos x="628" y="511"/>
              </a:cxn>
              <a:cxn ang="0">
                <a:pos x="577" y="571"/>
              </a:cxn>
              <a:cxn ang="0">
                <a:pos x="519" y="627"/>
              </a:cxn>
              <a:cxn ang="0">
                <a:pos x="459" y="675"/>
              </a:cxn>
              <a:cxn ang="0">
                <a:pos x="396" y="717"/>
              </a:cxn>
              <a:cxn ang="0">
                <a:pos x="331" y="752"/>
              </a:cxn>
              <a:cxn ang="0">
                <a:pos x="260" y="779"/>
              </a:cxn>
              <a:cxn ang="0">
                <a:pos x="189" y="800"/>
              </a:cxn>
              <a:cxn ang="0">
                <a:pos x="114" y="811"/>
              </a:cxn>
              <a:cxn ang="0">
                <a:pos x="79" y="813"/>
              </a:cxn>
              <a:cxn ang="0">
                <a:pos x="75" y="809"/>
              </a:cxn>
              <a:cxn ang="0">
                <a:pos x="75" y="806"/>
              </a:cxn>
              <a:cxn ang="0">
                <a:pos x="79" y="802"/>
              </a:cxn>
              <a:cxn ang="0">
                <a:pos x="114" y="800"/>
              </a:cxn>
              <a:cxn ang="0">
                <a:pos x="185" y="788"/>
              </a:cxn>
              <a:cxn ang="0">
                <a:pos x="256" y="767"/>
              </a:cxn>
              <a:cxn ang="0">
                <a:pos x="325" y="740"/>
              </a:cxn>
              <a:cxn ang="0">
                <a:pos x="390" y="706"/>
              </a:cxn>
              <a:cxn ang="0">
                <a:pos x="452" y="665"/>
              </a:cxn>
              <a:cxn ang="0">
                <a:pos x="511" y="617"/>
              </a:cxn>
              <a:cxn ang="0">
                <a:pos x="567" y="563"/>
              </a:cxn>
              <a:cxn ang="0">
                <a:pos x="619" y="504"/>
              </a:cxn>
              <a:cxn ang="0">
                <a:pos x="665" y="440"/>
              </a:cxn>
              <a:cxn ang="0">
                <a:pos x="705" y="371"/>
              </a:cxn>
              <a:cxn ang="0">
                <a:pos x="742" y="296"/>
              </a:cxn>
              <a:cxn ang="0">
                <a:pos x="772" y="217"/>
              </a:cxn>
              <a:cxn ang="0">
                <a:pos x="797" y="137"/>
              </a:cxn>
              <a:cxn ang="0">
                <a:pos x="817" y="50"/>
              </a:cxn>
              <a:cxn ang="0">
                <a:pos x="822" y="4"/>
              </a:cxn>
              <a:cxn ang="0">
                <a:pos x="826" y="0"/>
              </a:cxn>
              <a:cxn ang="0">
                <a:pos x="832" y="2"/>
              </a:cxn>
              <a:cxn ang="0">
                <a:pos x="834" y="6"/>
              </a:cxn>
              <a:cxn ang="0">
                <a:pos x="834" y="8"/>
              </a:cxn>
              <a:cxn ang="0">
                <a:pos x="0" y="809"/>
              </a:cxn>
              <a:cxn ang="0">
                <a:pos x="98" y="856"/>
              </a:cxn>
            </a:cxnLst>
            <a:rect l="0" t="0" r="r" b="b"/>
            <a:pathLst>
              <a:path w="834" h="856">
                <a:moveTo>
                  <a:pt x="834" y="8"/>
                </a:moveTo>
                <a:lnTo>
                  <a:pt x="828" y="52"/>
                </a:lnTo>
                <a:lnTo>
                  <a:pt x="819" y="96"/>
                </a:lnTo>
                <a:lnTo>
                  <a:pt x="809" y="139"/>
                </a:lnTo>
                <a:lnTo>
                  <a:pt x="797" y="181"/>
                </a:lnTo>
                <a:lnTo>
                  <a:pt x="784" y="221"/>
                </a:lnTo>
                <a:lnTo>
                  <a:pt x="771" y="262"/>
                </a:lnTo>
                <a:lnTo>
                  <a:pt x="753" y="302"/>
                </a:lnTo>
                <a:lnTo>
                  <a:pt x="736" y="338"/>
                </a:lnTo>
                <a:lnTo>
                  <a:pt x="717" y="377"/>
                </a:lnTo>
                <a:lnTo>
                  <a:pt x="696" y="412"/>
                </a:lnTo>
                <a:lnTo>
                  <a:pt x="675" y="446"/>
                </a:lnTo>
                <a:lnTo>
                  <a:pt x="651" y="481"/>
                </a:lnTo>
                <a:lnTo>
                  <a:pt x="628" y="511"/>
                </a:lnTo>
                <a:lnTo>
                  <a:pt x="602" y="542"/>
                </a:lnTo>
                <a:lnTo>
                  <a:pt x="577" y="571"/>
                </a:lnTo>
                <a:lnTo>
                  <a:pt x="548" y="600"/>
                </a:lnTo>
                <a:lnTo>
                  <a:pt x="519" y="627"/>
                </a:lnTo>
                <a:lnTo>
                  <a:pt x="490" y="652"/>
                </a:lnTo>
                <a:lnTo>
                  <a:pt x="459" y="675"/>
                </a:lnTo>
                <a:lnTo>
                  <a:pt x="429" y="696"/>
                </a:lnTo>
                <a:lnTo>
                  <a:pt x="396" y="717"/>
                </a:lnTo>
                <a:lnTo>
                  <a:pt x="363" y="734"/>
                </a:lnTo>
                <a:lnTo>
                  <a:pt x="331" y="752"/>
                </a:lnTo>
                <a:lnTo>
                  <a:pt x="296" y="765"/>
                </a:lnTo>
                <a:lnTo>
                  <a:pt x="260" y="779"/>
                </a:lnTo>
                <a:lnTo>
                  <a:pt x="225" y="790"/>
                </a:lnTo>
                <a:lnTo>
                  <a:pt x="189" y="800"/>
                </a:lnTo>
                <a:lnTo>
                  <a:pt x="152" y="808"/>
                </a:lnTo>
                <a:lnTo>
                  <a:pt x="114" y="811"/>
                </a:lnTo>
                <a:lnTo>
                  <a:pt x="81" y="813"/>
                </a:lnTo>
                <a:lnTo>
                  <a:pt x="79" y="813"/>
                </a:lnTo>
                <a:lnTo>
                  <a:pt x="77" y="811"/>
                </a:lnTo>
                <a:lnTo>
                  <a:pt x="75" y="809"/>
                </a:lnTo>
                <a:lnTo>
                  <a:pt x="75" y="808"/>
                </a:lnTo>
                <a:lnTo>
                  <a:pt x="75" y="806"/>
                </a:lnTo>
                <a:lnTo>
                  <a:pt x="77" y="804"/>
                </a:lnTo>
                <a:lnTo>
                  <a:pt x="79" y="802"/>
                </a:lnTo>
                <a:lnTo>
                  <a:pt x="81" y="802"/>
                </a:lnTo>
                <a:lnTo>
                  <a:pt x="114" y="800"/>
                </a:lnTo>
                <a:lnTo>
                  <a:pt x="150" y="794"/>
                </a:lnTo>
                <a:lnTo>
                  <a:pt x="185" y="788"/>
                </a:lnTo>
                <a:lnTo>
                  <a:pt x="221" y="779"/>
                </a:lnTo>
                <a:lnTo>
                  <a:pt x="256" y="767"/>
                </a:lnTo>
                <a:lnTo>
                  <a:pt x="290" y="756"/>
                </a:lnTo>
                <a:lnTo>
                  <a:pt x="325" y="740"/>
                </a:lnTo>
                <a:lnTo>
                  <a:pt x="358" y="725"/>
                </a:lnTo>
                <a:lnTo>
                  <a:pt x="390" y="706"/>
                </a:lnTo>
                <a:lnTo>
                  <a:pt x="421" y="686"/>
                </a:lnTo>
                <a:lnTo>
                  <a:pt x="452" y="665"/>
                </a:lnTo>
                <a:lnTo>
                  <a:pt x="482" y="642"/>
                </a:lnTo>
                <a:lnTo>
                  <a:pt x="511" y="617"/>
                </a:lnTo>
                <a:lnTo>
                  <a:pt x="540" y="590"/>
                </a:lnTo>
                <a:lnTo>
                  <a:pt x="567" y="563"/>
                </a:lnTo>
                <a:lnTo>
                  <a:pt x="594" y="535"/>
                </a:lnTo>
                <a:lnTo>
                  <a:pt x="619" y="504"/>
                </a:lnTo>
                <a:lnTo>
                  <a:pt x="642" y="473"/>
                </a:lnTo>
                <a:lnTo>
                  <a:pt x="665" y="440"/>
                </a:lnTo>
                <a:lnTo>
                  <a:pt x="686" y="406"/>
                </a:lnTo>
                <a:lnTo>
                  <a:pt x="705" y="371"/>
                </a:lnTo>
                <a:lnTo>
                  <a:pt x="724" y="335"/>
                </a:lnTo>
                <a:lnTo>
                  <a:pt x="742" y="296"/>
                </a:lnTo>
                <a:lnTo>
                  <a:pt x="759" y="258"/>
                </a:lnTo>
                <a:lnTo>
                  <a:pt x="772" y="217"/>
                </a:lnTo>
                <a:lnTo>
                  <a:pt x="786" y="177"/>
                </a:lnTo>
                <a:lnTo>
                  <a:pt x="797" y="137"/>
                </a:lnTo>
                <a:lnTo>
                  <a:pt x="807" y="94"/>
                </a:lnTo>
                <a:lnTo>
                  <a:pt x="817" y="50"/>
                </a:lnTo>
                <a:lnTo>
                  <a:pt x="822" y="6"/>
                </a:lnTo>
                <a:lnTo>
                  <a:pt x="822" y="4"/>
                </a:lnTo>
                <a:lnTo>
                  <a:pt x="824" y="2"/>
                </a:lnTo>
                <a:lnTo>
                  <a:pt x="826" y="0"/>
                </a:lnTo>
                <a:lnTo>
                  <a:pt x="830" y="0"/>
                </a:lnTo>
                <a:lnTo>
                  <a:pt x="832" y="2"/>
                </a:lnTo>
                <a:lnTo>
                  <a:pt x="834" y="4"/>
                </a:lnTo>
                <a:lnTo>
                  <a:pt x="834" y="6"/>
                </a:lnTo>
                <a:lnTo>
                  <a:pt x="834" y="8"/>
                </a:lnTo>
                <a:lnTo>
                  <a:pt x="834" y="8"/>
                </a:lnTo>
                <a:close/>
                <a:moveTo>
                  <a:pt x="98" y="856"/>
                </a:moveTo>
                <a:lnTo>
                  <a:pt x="0" y="809"/>
                </a:lnTo>
                <a:lnTo>
                  <a:pt x="96" y="759"/>
                </a:lnTo>
                <a:lnTo>
                  <a:pt x="98" y="856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28" name="Rectangle 184"/>
          <p:cNvSpPr>
            <a:spLocks noChangeArrowheads="1"/>
          </p:cNvSpPr>
          <p:nvPr/>
        </p:nvSpPr>
        <p:spPr bwMode="auto">
          <a:xfrm>
            <a:off x="3282212" y="2212975"/>
            <a:ext cx="5697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Context</a:t>
            </a:r>
            <a:endParaRPr lang="el-GR" sz="1400" dirty="0"/>
          </a:p>
        </p:txBody>
      </p:sp>
      <p:sp>
        <p:nvSpPr>
          <p:cNvPr id="185529" name="Rectangle 185"/>
          <p:cNvSpPr>
            <a:spLocks noChangeArrowheads="1"/>
          </p:cNvSpPr>
          <p:nvPr/>
        </p:nvSpPr>
        <p:spPr bwMode="auto">
          <a:xfrm>
            <a:off x="3726309" y="2212975"/>
            <a:ext cx="34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l-GR" sz="1100">
                <a:solidFill>
                  <a:srgbClr val="808080"/>
                </a:solidFill>
                <a:latin typeface="Times New Roman" charset="0"/>
              </a:rPr>
              <a:t> </a:t>
            </a:r>
            <a:endParaRPr lang="el-GR"/>
          </a:p>
        </p:txBody>
      </p:sp>
      <p:sp>
        <p:nvSpPr>
          <p:cNvPr id="185531" name="Rectangle 187"/>
          <p:cNvSpPr>
            <a:spLocks noChangeArrowheads="1"/>
          </p:cNvSpPr>
          <p:nvPr/>
        </p:nvSpPr>
        <p:spPr bwMode="auto">
          <a:xfrm>
            <a:off x="2797621" y="3173413"/>
            <a:ext cx="34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l-GR" sz="1100">
                <a:solidFill>
                  <a:srgbClr val="000000"/>
                </a:solidFill>
                <a:latin typeface="Times New Roman" charset="0"/>
              </a:rPr>
              <a:t> </a:t>
            </a:r>
            <a:endParaRPr lang="el-GR"/>
          </a:p>
        </p:txBody>
      </p:sp>
      <p:sp>
        <p:nvSpPr>
          <p:cNvPr id="185532" name="Arc 188"/>
          <p:cNvSpPr>
            <a:spLocks/>
          </p:cNvSpPr>
          <p:nvPr/>
        </p:nvSpPr>
        <p:spPr bwMode="auto">
          <a:xfrm rot="10498800" flipV="1">
            <a:off x="1657796" y="1395413"/>
            <a:ext cx="865188" cy="811212"/>
          </a:xfrm>
          <a:custGeom>
            <a:avLst/>
            <a:gdLst>
              <a:gd name="G0" fmla="+- 0 0 0"/>
              <a:gd name="G1" fmla="+- 21150 0 0"/>
              <a:gd name="G2" fmla="+- 21600 0 0"/>
              <a:gd name="T0" fmla="*/ 4384 w 21575"/>
              <a:gd name="T1" fmla="*/ 0 h 21150"/>
              <a:gd name="T2" fmla="*/ 21575 w 21575"/>
              <a:gd name="T3" fmla="*/ 20107 h 21150"/>
              <a:gd name="T4" fmla="*/ 0 w 21575"/>
              <a:gd name="T5" fmla="*/ 21150 h 2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5" h="21150" fill="none" extrusionOk="0">
                <a:moveTo>
                  <a:pt x="4384" y="-1"/>
                </a:moveTo>
                <a:cubicBezTo>
                  <a:pt x="14028" y="1998"/>
                  <a:pt x="21099" y="10269"/>
                  <a:pt x="21574" y="20107"/>
                </a:cubicBezTo>
              </a:path>
              <a:path w="21575" h="21150" stroke="0" extrusionOk="0">
                <a:moveTo>
                  <a:pt x="4384" y="-1"/>
                </a:moveTo>
                <a:cubicBezTo>
                  <a:pt x="14028" y="1998"/>
                  <a:pt x="21099" y="10269"/>
                  <a:pt x="21574" y="20107"/>
                </a:cubicBezTo>
                <a:lnTo>
                  <a:pt x="0" y="2115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64008" tIns="32004" rIns="64008" bIns="3200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33" name="Arc 189"/>
          <p:cNvSpPr>
            <a:spLocks/>
          </p:cNvSpPr>
          <p:nvPr/>
        </p:nvSpPr>
        <p:spPr bwMode="auto">
          <a:xfrm rot="16149897" flipV="1">
            <a:off x="2713484" y="1406525"/>
            <a:ext cx="808037" cy="7794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759"/>
              <a:gd name="T1" fmla="*/ 0 h 21600"/>
              <a:gd name="T2" fmla="*/ 20759 w 20759"/>
              <a:gd name="T3" fmla="*/ 15631 h 21600"/>
              <a:gd name="T4" fmla="*/ 0 w 2075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59" h="21600" fill="none" extrusionOk="0">
                <a:moveTo>
                  <a:pt x="0" y="-1"/>
                </a:moveTo>
                <a:cubicBezTo>
                  <a:pt x="9630" y="-1"/>
                  <a:pt x="18097" y="6375"/>
                  <a:pt x="20758" y="15631"/>
                </a:cubicBezTo>
              </a:path>
              <a:path w="20759" h="21600" stroke="0" extrusionOk="0">
                <a:moveTo>
                  <a:pt x="0" y="-1"/>
                </a:moveTo>
                <a:cubicBezTo>
                  <a:pt x="9630" y="-1"/>
                  <a:pt x="18097" y="6375"/>
                  <a:pt x="20758" y="15631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64008" tIns="32004" rIns="64008" bIns="3200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35" name="Oval 191"/>
          <p:cNvSpPr>
            <a:spLocks noChangeArrowheads="1"/>
          </p:cNvSpPr>
          <p:nvPr/>
        </p:nvSpPr>
        <p:spPr bwMode="auto">
          <a:xfrm>
            <a:off x="6485384" y="1803400"/>
            <a:ext cx="1008062" cy="974725"/>
          </a:xfrm>
          <a:prstGeom prst="ellipse">
            <a:avLst/>
          </a:prstGeom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NoShape">
              <a:avLst/>
            </a:prstTxWarp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E</a:t>
            </a:r>
            <a:endParaRPr lang="el-GR" sz="5400" b="1"/>
          </a:p>
        </p:txBody>
      </p:sp>
      <p:sp>
        <p:nvSpPr>
          <p:cNvPr id="185536" name="Freeform 192"/>
          <p:cNvSpPr>
            <a:spLocks/>
          </p:cNvSpPr>
          <p:nvPr/>
        </p:nvSpPr>
        <p:spPr bwMode="auto">
          <a:xfrm>
            <a:off x="6902895" y="2057401"/>
            <a:ext cx="304801" cy="503238"/>
          </a:xfrm>
          <a:custGeom>
            <a:avLst/>
            <a:gdLst/>
            <a:ahLst/>
            <a:cxnLst>
              <a:cxn ang="0">
                <a:pos x="174" y="408"/>
              </a:cxn>
              <a:cxn ang="0">
                <a:pos x="183" y="372"/>
              </a:cxn>
              <a:cxn ang="0">
                <a:pos x="192" y="344"/>
              </a:cxn>
              <a:cxn ang="0">
                <a:pos x="164" y="335"/>
              </a:cxn>
              <a:cxn ang="0">
                <a:pos x="91" y="344"/>
              </a:cxn>
              <a:cxn ang="0">
                <a:pos x="27" y="417"/>
              </a:cxn>
              <a:cxn ang="0">
                <a:pos x="9" y="326"/>
              </a:cxn>
              <a:cxn ang="0">
                <a:pos x="64" y="308"/>
              </a:cxn>
              <a:cxn ang="0">
                <a:pos x="91" y="234"/>
              </a:cxn>
              <a:cxn ang="0">
                <a:pos x="27" y="253"/>
              </a:cxn>
              <a:cxn ang="0">
                <a:pos x="18" y="198"/>
              </a:cxn>
              <a:cxn ang="0">
                <a:pos x="0" y="170"/>
              </a:cxn>
              <a:cxn ang="0">
                <a:pos x="18" y="143"/>
              </a:cxn>
              <a:cxn ang="0">
                <a:pos x="46" y="134"/>
              </a:cxn>
              <a:cxn ang="0">
                <a:pos x="27" y="116"/>
              </a:cxn>
              <a:cxn ang="0">
                <a:pos x="9" y="97"/>
              </a:cxn>
              <a:cxn ang="0">
                <a:pos x="36" y="70"/>
              </a:cxn>
              <a:cxn ang="0">
                <a:pos x="36" y="52"/>
              </a:cxn>
              <a:cxn ang="0">
                <a:pos x="9" y="61"/>
              </a:cxn>
              <a:cxn ang="0">
                <a:pos x="36" y="79"/>
              </a:cxn>
              <a:cxn ang="0">
                <a:pos x="55" y="61"/>
              </a:cxn>
              <a:cxn ang="0">
                <a:pos x="110" y="42"/>
              </a:cxn>
              <a:cxn ang="0">
                <a:pos x="137" y="33"/>
              </a:cxn>
              <a:cxn ang="0">
                <a:pos x="183" y="106"/>
              </a:cxn>
              <a:cxn ang="0">
                <a:pos x="110" y="88"/>
              </a:cxn>
              <a:cxn ang="0">
                <a:pos x="192" y="33"/>
              </a:cxn>
              <a:cxn ang="0">
                <a:pos x="247" y="6"/>
              </a:cxn>
              <a:cxn ang="0">
                <a:pos x="256" y="33"/>
              </a:cxn>
              <a:cxn ang="0">
                <a:pos x="238" y="152"/>
              </a:cxn>
              <a:cxn ang="0">
                <a:pos x="192" y="180"/>
              </a:cxn>
              <a:cxn ang="0">
                <a:pos x="36" y="253"/>
              </a:cxn>
              <a:cxn ang="0">
                <a:pos x="82" y="170"/>
              </a:cxn>
              <a:cxn ang="0">
                <a:pos x="146" y="308"/>
              </a:cxn>
              <a:cxn ang="0">
                <a:pos x="192" y="344"/>
              </a:cxn>
              <a:cxn ang="0">
                <a:pos x="247" y="362"/>
              </a:cxn>
              <a:cxn ang="0">
                <a:pos x="274" y="390"/>
              </a:cxn>
            </a:cxnLst>
            <a:rect l="0" t="0" r="r" b="b"/>
            <a:pathLst>
              <a:path w="274" h="417">
                <a:moveTo>
                  <a:pt x="174" y="408"/>
                </a:moveTo>
                <a:cubicBezTo>
                  <a:pt x="177" y="396"/>
                  <a:pt x="180" y="384"/>
                  <a:pt x="183" y="372"/>
                </a:cubicBezTo>
                <a:cubicBezTo>
                  <a:pt x="186" y="363"/>
                  <a:pt x="196" y="353"/>
                  <a:pt x="192" y="344"/>
                </a:cubicBezTo>
                <a:cubicBezTo>
                  <a:pt x="188" y="335"/>
                  <a:pt x="173" y="338"/>
                  <a:pt x="164" y="335"/>
                </a:cubicBezTo>
                <a:cubicBezTo>
                  <a:pt x="140" y="338"/>
                  <a:pt x="114" y="335"/>
                  <a:pt x="91" y="344"/>
                </a:cubicBezTo>
                <a:cubicBezTo>
                  <a:pt x="67" y="353"/>
                  <a:pt x="46" y="399"/>
                  <a:pt x="27" y="417"/>
                </a:cubicBezTo>
                <a:cubicBezTo>
                  <a:pt x="20" y="395"/>
                  <a:pt x="0" y="342"/>
                  <a:pt x="9" y="326"/>
                </a:cubicBezTo>
                <a:cubicBezTo>
                  <a:pt x="18" y="309"/>
                  <a:pt x="64" y="308"/>
                  <a:pt x="64" y="308"/>
                </a:cubicBezTo>
                <a:cubicBezTo>
                  <a:pt x="98" y="284"/>
                  <a:pt x="104" y="274"/>
                  <a:pt x="91" y="234"/>
                </a:cubicBezTo>
                <a:cubicBezTo>
                  <a:pt x="84" y="237"/>
                  <a:pt x="31" y="257"/>
                  <a:pt x="27" y="253"/>
                </a:cubicBezTo>
                <a:cubicBezTo>
                  <a:pt x="14" y="240"/>
                  <a:pt x="24" y="216"/>
                  <a:pt x="18" y="198"/>
                </a:cubicBezTo>
                <a:cubicBezTo>
                  <a:pt x="15" y="187"/>
                  <a:pt x="6" y="179"/>
                  <a:pt x="0" y="170"/>
                </a:cubicBezTo>
                <a:cubicBezTo>
                  <a:pt x="6" y="161"/>
                  <a:pt x="9" y="150"/>
                  <a:pt x="18" y="143"/>
                </a:cubicBezTo>
                <a:cubicBezTo>
                  <a:pt x="26" y="137"/>
                  <a:pt x="43" y="143"/>
                  <a:pt x="46" y="134"/>
                </a:cubicBezTo>
                <a:cubicBezTo>
                  <a:pt x="49" y="126"/>
                  <a:pt x="33" y="122"/>
                  <a:pt x="27" y="116"/>
                </a:cubicBezTo>
                <a:cubicBezTo>
                  <a:pt x="21" y="110"/>
                  <a:pt x="15" y="103"/>
                  <a:pt x="9" y="97"/>
                </a:cubicBezTo>
                <a:cubicBezTo>
                  <a:pt x="18" y="88"/>
                  <a:pt x="25" y="77"/>
                  <a:pt x="36" y="70"/>
                </a:cubicBezTo>
                <a:cubicBezTo>
                  <a:pt x="61" y="54"/>
                  <a:pt x="86" y="68"/>
                  <a:pt x="36" y="52"/>
                </a:cubicBezTo>
                <a:cubicBezTo>
                  <a:pt x="27" y="55"/>
                  <a:pt x="9" y="52"/>
                  <a:pt x="9" y="61"/>
                </a:cubicBezTo>
                <a:cubicBezTo>
                  <a:pt x="9" y="72"/>
                  <a:pt x="25" y="79"/>
                  <a:pt x="36" y="79"/>
                </a:cubicBezTo>
                <a:cubicBezTo>
                  <a:pt x="45" y="79"/>
                  <a:pt x="47" y="65"/>
                  <a:pt x="55" y="61"/>
                </a:cubicBezTo>
                <a:cubicBezTo>
                  <a:pt x="72" y="52"/>
                  <a:pt x="92" y="48"/>
                  <a:pt x="110" y="42"/>
                </a:cubicBezTo>
                <a:cubicBezTo>
                  <a:pt x="119" y="39"/>
                  <a:pt x="137" y="33"/>
                  <a:pt x="137" y="33"/>
                </a:cubicBezTo>
                <a:cubicBezTo>
                  <a:pt x="163" y="39"/>
                  <a:pt x="226" y="42"/>
                  <a:pt x="183" y="106"/>
                </a:cubicBezTo>
                <a:cubicBezTo>
                  <a:pt x="179" y="112"/>
                  <a:pt x="121" y="92"/>
                  <a:pt x="110" y="88"/>
                </a:cubicBezTo>
                <a:cubicBezTo>
                  <a:pt x="137" y="61"/>
                  <a:pt x="155" y="45"/>
                  <a:pt x="192" y="33"/>
                </a:cubicBezTo>
                <a:cubicBezTo>
                  <a:pt x="198" y="29"/>
                  <a:pt x="236" y="0"/>
                  <a:pt x="247" y="6"/>
                </a:cubicBezTo>
                <a:cubicBezTo>
                  <a:pt x="256" y="10"/>
                  <a:pt x="253" y="24"/>
                  <a:pt x="256" y="33"/>
                </a:cubicBezTo>
                <a:cubicBezTo>
                  <a:pt x="256" y="34"/>
                  <a:pt x="254" y="127"/>
                  <a:pt x="238" y="152"/>
                </a:cubicBezTo>
                <a:cubicBezTo>
                  <a:pt x="224" y="175"/>
                  <a:pt x="214" y="169"/>
                  <a:pt x="192" y="180"/>
                </a:cubicBezTo>
                <a:cubicBezTo>
                  <a:pt x="138" y="207"/>
                  <a:pt x="96" y="241"/>
                  <a:pt x="36" y="253"/>
                </a:cubicBezTo>
                <a:cubicBezTo>
                  <a:pt x="54" y="202"/>
                  <a:pt x="68" y="229"/>
                  <a:pt x="82" y="170"/>
                </a:cubicBezTo>
                <a:cubicBezTo>
                  <a:pt x="110" y="214"/>
                  <a:pt x="110" y="270"/>
                  <a:pt x="146" y="308"/>
                </a:cubicBezTo>
                <a:cubicBezTo>
                  <a:pt x="160" y="349"/>
                  <a:pt x="145" y="330"/>
                  <a:pt x="192" y="344"/>
                </a:cubicBezTo>
                <a:cubicBezTo>
                  <a:pt x="211" y="349"/>
                  <a:pt x="247" y="362"/>
                  <a:pt x="247" y="362"/>
                </a:cubicBezTo>
                <a:cubicBezTo>
                  <a:pt x="258" y="396"/>
                  <a:pt x="246" y="390"/>
                  <a:pt x="274" y="390"/>
                </a:cubicBezTo>
              </a:path>
            </a:pathLst>
          </a:custGeom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37" name="Freeform 193"/>
          <p:cNvSpPr>
            <a:spLocks/>
          </p:cNvSpPr>
          <p:nvPr/>
        </p:nvSpPr>
        <p:spPr bwMode="auto">
          <a:xfrm>
            <a:off x="4270821" y="1236663"/>
            <a:ext cx="1016000" cy="987425"/>
          </a:xfrm>
          <a:custGeom>
            <a:avLst/>
            <a:gdLst/>
            <a:ahLst/>
            <a:cxnLst>
              <a:cxn ang="0">
                <a:pos x="574" y="2"/>
              </a:cxn>
              <a:cxn ang="0">
                <a:pos x="480" y="19"/>
              </a:cxn>
              <a:cxn ang="0">
                <a:pos x="392" y="50"/>
              </a:cxn>
              <a:cxn ang="0">
                <a:pos x="307" y="92"/>
              </a:cxn>
              <a:cxn ang="0">
                <a:pos x="232" y="146"/>
              </a:cxn>
              <a:cxn ang="0">
                <a:pos x="167" y="209"/>
              </a:cxn>
              <a:cxn ang="0">
                <a:pos x="109" y="282"/>
              </a:cxn>
              <a:cxn ang="0">
                <a:pos x="63" y="363"/>
              </a:cxn>
              <a:cxn ang="0">
                <a:pos x="29" y="449"/>
              </a:cxn>
              <a:cxn ang="0">
                <a:pos x="8" y="542"/>
              </a:cxn>
              <a:cxn ang="0">
                <a:pos x="0" y="640"/>
              </a:cxn>
              <a:cxn ang="0">
                <a:pos x="8" y="738"/>
              </a:cxn>
              <a:cxn ang="0">
                <a:pos x="29" y="830"/>
              </a:cxn>
              <a:cxn ang="0">
                <a:pos x="63" y="918"/>
              </a:cxn>
              <a:cxn ang="0">
                <a:pos x="109" y="999"/>
              </a:cxn>
              <a:cxn ang="0">
                <a:pos x="167" y="1070"/>
              </a:cxn>
              <a:cxn ang="0">
                <a:pos x="232" y="1134"/>
              </a:cxn>
              <a:cxn ang="0">
                <a:pos x="307" y="1188"/>
              </a:cxn>
              <a:cxn ang="0">
                <a:pos x="392" y="1230"/>
              </a:cxn>
              <a:cxn ang="0">
                <a:pos x="480" y="1261"/>
              </a:cxn>
              <a:cxn ang="0">
                <a:pos x="574" y="1278"/>
              </a:cxn>
              <a:cxn ang="0">
                <a:pos x="672" y="1280"/>
              </a:cxn>
              <a:cxn ang="0">
                <a:pos x="768" y="1268"/>
              </a:cxn>
              <a:cxn ang="0">
                <a:pos x="860" y="1241"/>
              </a:cxn>
              <a:cxn ang="0">
                <a:pos x="945" y="1203"/>
              </a:cxn>
              <a:cxn ang="0">
                <a:pos x="1024" y="1153"/>
              </a:cxn>
              <a:cxn ang="0">
                <a:pos x="1093" y="1093"/>
              </a:cxn>
              <a:cxn ang="0">
                <a:pos x="1152" y="1024"/>
              </a:cxn>
              <a:cxn ang="0">
                <a:pos x="1202" y="945"/>
              </a:cxn>
              <a:cxn ang="0">
                <a:pos x="1241" y="861"/>
              </a:cxn>
              <a:cxn ang="0">
                <a:pos x="1267" y="769"/>
              </a:cxn>
              <a:cxn ang="0">
                <a:pos x="1279" y="672"/>
              </a:cxn>
              <a:cxn ang="0">
                <a:pos x="1277" y="574"/>
              </a:cxn>
              <a:cxn ang="0">
                <a:pos x="1260" y="480"/>
              </a:cxn>
              <a:cxn ang="0">
                <a:pos x="1229" y="390"/>
              </a:cxn>
              <a:cxn ang="0">
                <a:pos x="1187" y="307"/>
              </a:cxn>
              <a:cxn ang="0">
                <a:pos x="1135" y="232"/>
              </a:cxn>
              <a:cxn ang="0">
                <a:pos x="1070" y="165"/>
              </a:cxn>
              <a:cxn ang="0">
                <a:pos x="999" y="109"/>
              </a:cxn>
              <a:cxn ang="0">
                <a:pos x="918" y="63"/>
              </a:cxn>
              <a:cxn ang="0">
                <a:pos x="830" y="29"/>
              </a:cxn>
              <a:cxn ang="0">
                <a:pos x="737" y="7"/>
              </a:cxn>
              <a:cxn ang="0">
                <a:pos x="640" y="0"/>
              </a:cxn>
            </a:cxnLst>
            <a:rect l="0" t="0" r="r" b="b"/>
            <a:pathLst>
              <a:path w="1281" h="1282">
                <a:moveTo>
                  <a:pt x="640" y="0"/>
                </a:moveTo>
                <a:lnTo>
                  <a:pt x="607" y="0"/>
                </a:lnTo>
                <a:lnTo>
                  <a:pt x="574" y="2"/>
                </a:lnTo>
                <a:lnTo>
                  <a:pt x="543" y="7"/>
                </a:lnTo>
                <a:lnTo>
                  <a:pt x="511" y="13"/>
                </a:lnTo>
                <a:lnTo>
                  <a:pt x="480" y="19"/>
                </a:lnTo>
                <a:lnTo>
                  <a:pt x="449" y="29"/>
                </a:lnTo>
                <a:lnTo>
                  <a:pt x="421" y="38"/>
                </a:lnTo>
                <a:lnTo>
                  <a:pt x="392" y="50"/>
                </a:lnTo>
                <a:lnTo>
                  <a:pt x="363" y="63"/>
                </a:lnTo>
                <a:lnTo>
                  <a:pt x="334" y="77"/>
                </a:lnTo>
                <a:lnTo>
                  <a:pt x="307" y="92"/>
                </a:lnTo>
                <a:lnTo>
                  <a:pt x="282" y="109"/>
                </a:lnTo>
                <a:lnTo>
                  <a:pt x="257" y="127"/>
                </a:lnTo>
                <a:lnTo>
                  <a:pt x="232" y="146"/>
                </a:lnTo>
                <a:lnTo>
                  <a:pt x="209" y="165"/>
                </a:lnTo>
                <a:lnTo>
                  <a:pt x="188" y="186"/>
                </a:lnTo>
                <a:lnTo>
                  <a:pt x="167" y="209"/>
                </a:lnTo>
                <a:lnTo>
                  <a:pt x="146" y="232"/>
                </a:lnTo>
                <a:lnTo>
                  <a:pt x="127" y="257"/>
                </a:lnTo>
                <a:lnTo>
                  <a:pt x="109" y="282"/>
                </a:lnTo>
                <a:lnTo>
                  <a:pt x="92" y="307"/>
                </a:lnTo>
                <a:lnTo>
                  <a:pt x="77" y="334"/>
                </a:lnTo>
                <a:lnTo>
                  <a:pt x="63" y="363"/>
                </a:lnTo>
                <a:lnTo>
                  <a:pt x="50" y="390"/>
                </a:lnTo>
                <a:lnTo>
                  <a:pt x="38" y="421"/>
                </a:lnTo>
                <a:lnTo>
                  <a:pt x="29" y="449"/>
                </a:lnTo>
                <a:lnTo>
                  <a:pt x="21" y="480"/>
                </a:lnTo>
                <a:lnTo>
                  <a:pt x="13" y="511"/>
                </a:lnTo>
                <a:lnTo>
                  <a:pt x="8" y="542"/>
                </a:lnTo>
                <a:lnTo>
                  <a:pt x="4" y="574"/>
                </a:lnTo>
                <a:lnTo>
                  <a:pt x="0" y="607"/>
                </a:lnTo>
                <a:lnTo>
                  <a:pt x="0" y="640"/>
                </a:lnTo>
                <a:lnTo>
                  <a:pt x="0" y="672"/>
                </a:lnTo>
                <a:lnTo>
                  <a:pt x="4" y="705"/>
                </a:lnTo>
                <a:lnTo>
                  <a:pt x="8" y="738"/>
                </a:lnTo>
                <a:lnTo>
                  <a:pt x="13" y="769"/>
                </a:lnTo>
                <a:lnTo>
                  <a:pt x="21" y="799"/>
                </a:lnTo>
                <a:lnTo>
                  <a:pt x="29" y="830"/>
                </a:lnTo>
                <a:lnTo>
                  <a:pt x="38" y="861"/>
                </a:lnTo>
                <a:lnTo>
                  <a:pt x="50" y="890"/>
                </a:lnTo>
                <a:lnTo>
                  <a:pt x="63" y="918"/>
                </a:lnTo>
                <a:lnTo>
                  <a:pt x="77" y="945"/>
                </a:lnTo>
                <a:lnTo>
                  <a:pt x="92" y="972"/>
                </a:lnTo>
                <a:lnTo>
                  <a:pt x="109" y="999"/>
                </a:lnTo>
                <a:lnTo>
                  <a:pt x="127" y="1024"/>
                </a:lnTo>
                <a:lnTo>
                  <a:pt x="146" y="1047"/>
                </a:lnTo>
                <a:lnTo>
                  <a:pt x="167" y="1070"/>
                </a:lnTo>
                <a:lnTo>
                  <a:pt x="188" y="1093"/>
                </a:lnTo>
                <a:lnTo>
                  <a:pt x="209" y="1115"/>
                </a:lnTo>
                <a:lnTo>
                  <a:pt x="232" y="1134"/>
                </a:lnTo>
                <a:lnTo>
                  <a:pt x="257" y="1153"/>
                </a:lnTo>
                <a:lnTo>
                  <a:pt x="282" y="1172"/>
                </a:lnTo>
                <a:lnTo>
                  <a:pt x="307" y="1188"/>
                </a:lnTo>
                <a:lnTo>
                  <a:pt x="334" y="1203"/>
                </a:lnTo>
                <a:lnTo>
                  <a:pt x="363" y="1218"/>
                </a:lnTo>
                <a:lnTo>
                  <a:pt x="392" y="1230"/>
                </a:lnTo>
                <a:lnTo>
                  <a:pt x="421" y="1241"/>
                </a:lnTo>
                <a:lnTo>
                  <a:pt x="449" y="1253"/>
                </a:lnTo>
                <a:lnTo>
                  <a:pt x="480" y="1261"/>
                </a:lnTo>
                <a:lnTo>
                  <a:pt x="511" y="1268"/>
                </a:lnTo>
                <a:lnTo>
                  <a:pt x="543" y="1274"/>
                </a:lnTo>
                <a:lnTo>
                  <a:pt x="574" y="1278"/>
                </a:lnTo>
                <a:lnTo>
                  <a:pt x="607" y="1280"/>
                </a:lnTo>
                <a:lnTo>
                  <a:pt x="640" y="1282"/>
                </a:lnTo>
                <a:lnTo>
                  <a:pt x="672" y="1280"/>
                </a:lnTo>
                <a:lnTo>
                  <a:pt x="705" y="1278"/>
                </a:lnTo>
                <a:lnTo>
                  <a:pt x="737" y="1274"/>
                </a:lnTo>
                <a:lnTo>
                  <a:pt x="768" y="1268"/>
                </a:lnTo>
                <a:lnTo>
                  <a:pt x="801" y="1261"/>
                </a:lnTo>
                <a:lnTo>
                  <a:pt x="830" y="1253"/>
                </a:lnTo>
                <a:lnTo>
                  <a:pt x="860" y="1241"/>
                </a:lnTo>
                <a:lnTo>
                  <a:pt x="889" y="1230"/>
                </a:lnTo>
                <a:lnTo>
                  <a:pt x="918" y="1218"/>
                </a:lnTo>
                <a:lnTo>
                  <a:pt x="945" y="1203"/>
                </a:lnTo>
                <a:lnTo>
                  <a:pt x="972" y="1188"/>
                </a:lnTo>
                <a:lnTo>
                  <a:pt x="999" y="1172"/>
                </a:lnTo>
                <a:lnTo>
                  <a:pt x="1024" y="1153"/>
                </a:lnTo>
                <a:lnTo>
                  <a:pt x="1047" y="1134"/>
                </a:lnTo>
                <a:lnTo>
                  <a:pt x="1070" y="1115"/>
                </a:lnTo>
                <a:lnTo>
                  <a:pt x="1093" y="1093"/>
                </a:lnTo>
                <a:lnTo>
                  <a:pt x="1114" y="1070"/>
                </a:lnTo>
                <a:lnTo>
                  <a:pt x="1135" y="1047"/>
                </a:lnTo>
                <a:lnTo>
                  <a:pt x="1152" y="1024"/>
                </a:lnTo>
                <a:lnTo>
                  <a:pt x="1171" y="999"/>
                </a:lnTo>
                <a:lnTo>
                  <a:pt x="1187" y="972"/>
                </a:lnTo>
                <a:lnTo>
                  <a:pt x="1202" y="945"/>
                </a:lnTo>
                <a:lnTo>
                  <a:pt x="1218" y="918"/>
                </a:lnTo>
                <a:lnTo>
                  <a:pt x="1229" y="890"/>
                </a:lnTo>
                <a:lnTo>
                  <a:pt x="1241" y="861"/>
                </a:lnTo>
                <a:lnTo>
                  <a:pt x="1252" y="830"/>
                </a:lnTo>
                <a:lnTo>
                  <a:pt x="1260" y="799"/>
                </a:lnTo>
                <a:lnTo>
                  <a:pt x="1267" y="769"/>
                </a:lnTo>
                <a:lnTo>
                  <a:pt x="1273" y="738"/>
                </a:lnTo>
                <a:lnTo>
                  <a:pt x="1277" y="705"/>
                </a:lnTo>
                <a:lnTo>
                  <a:pt x="1279" y="672"/>
                </a:lnTo>
                <a:lnTo>
                  <a:pt x="1281" y="640"/>
                </a:lnTo>
                <a:lnTo>
                  <a:pt x="1279" y="607"/>
                </a:lnTo>
                <a:lnTo>
                  <a:pt x="1277" y="574"/>
                </a:lnTo>
                <a:lnTo>
                  <a:pt x="1273" y="542"/>
                </a:lnTo>
                <a:lnTo>
                  <a:pt x="1267" y="511"/>
                </a:lnTo>
                <a:lnTo>
                  <a:pt x="1260" y="480"/>
                </a:lnTo>
                <a:lnTo>
                  <a:pt x="1252" y="449"/>
                </a:lnTo>
                <a:lnTo>
                  <a:pt x="1241" y="421"/>
                </a:lnTo>
                <a:lnTo>
                  <a:pt x="1229" y="390"/>
                </a:lnTo>
                <a:lnTo>
                  <a:pt x="1218" y="363"/>
                </a:lnTo>
                <a:lnTo>
                  <a:pt x="1202" y="334"/>
                </a:lnTo>
                <a:lnTo>
                  <a:pt x="1187" y="307"/>
                </a:lnTo>
                <a:lnTo>
                  <a:pt x="1171" y="282"/>
                </a:lnTo>
                <a:lnTo>
                  <a:pt x="1152" y="257"/>
                </a:lnTo>
                <a:lnTo>
                  <a:pt x="1135" y="232"/>
                </a:lnTo>
                <a:lnTo>
                  <a:pt x="1114" y="209"/>
                </a:lnTo>
                <a:lnTo>
                  <a:pt x="1093" y="186"/>
                </a:lnTo>
                <a:lnTo>
                  <a:pt x="1070" y="165"/>
                </a:lnTo>
                <a:lnTo>
                  <a:pt x="1047" y="146"/>
                </a:lnTo>
                <a:lnTo>
                  <a:pt x="1024" y="127"/>
                </a:lnTo>
                <a:lnTo>
                  <a:pt x="999" y="109"/>
                </a:lnTo>
                <a:lnTo>
                  <a:pt x="972" y="92"/>
                </a:lnTo>
                <a:lnTo>
                  <a:pt x="945" y="77"/>
                </a:lnTo>
                <a:lnTo>
                  <a:pt x="918" y="63"/>
                </a:lnTo>
                <a:lnTo>
                  <a:pt x="889" y="50"/>
                </a:lnTo>
                <a:lnTo>
                  <a:pt x="860" y="38"/>
                </a:lnTo>
                <a:lnTo>
                  <a:pt x="830" y="29"/>
                </a:lnTo>
                <a:lnTo>
                  <a:pt x="801" y="19"/>
                </a:lnTo>
                <a:lnTo>
                  <a:pt x="768" y="13"/>
                </a:lnTo>
                <a:lnTo>
                  <a:pt x="737" y="7"/>
                </a:lnTo>
                <a:lnTo>
                  <a:pt x="705" y="2"/>
                </a:lnTo>
                <a:lnTo>
                  <a:pt x="672" y="0"/>
                </a:lnTo>
                <a:lnTo>
                  <a:pt x="64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38" name="Freeform 194"/>
          <p:cNvSpPr>
            <a:spLocks noEditPoints="1"/>
          </p:cNvSpPr>
          <p:nvPr/>
        </p:nvSpPr>
        <p:spPr bwMode="auto">
          <a:xfrm rot="316062">
            <a:off x="3416746" y="1316038"/>
            <a:ext cx="935038" cy="336550"/>
          </a:xfrm>
          <a:custGeom>
            <a:avLst/>
            <a:gdLst/>
            <a:ahLst/>
            <a:cxnLst>
              <a:cxn ang="0">
                <a:pos x="19" y="515"/>
              </a:cxn>
              <a:cxn ang="0">
                <a:pos x="63" y="442"/>
              </a:cxn>
              <a:cxn ang="0">
                <a:pos x="115" y="374"/>
              </a:cxn>
              <a:cxn ang="0">
                <a:pos x="172" y="313"/>
              </a:cxn>
              <a:cxn ang="0">
                <a:pos x="238" y="255"/>
              </a:cxn>
              <a:cxn ang="0">
                <a:pos x="311" y="203"/>
              </a:cxn>
              <a:cxn ang="0">
                <a:pos x="387" y="159"/>
              </a:cxn>
              <a:cxn ang="0">
                <a:pos x="468" y="121"/>
              </a:cxn>
              <a:cxn ang="0">
                <a:pos x="555" y="86"/>
              </a:cxn>
              <a:cxn ang="0">
                <a:pos x="645" y="61"/>
              </a:cxn>
              <a:cxn ang="0">
                <a:pos x="739" y="40"/>
              </a:cxn>
              <a:cxn ang="0">
                <a:pos x="835" y="28"/>
              </a:cxn>
              <a:cxn ang="0">
                <a:pos x="935" y="23"/>
              </a:cxn>
              <a:cxn ang="0">
                <a:pos x="1035" y="23"/>
              </a:cxn>
              <a:cxn ang="0">
                <a:pos x="1138" y="32"/>
              </a:cxn>
              <a:cxn ang="0">
                <a:pos x="1215" y="44"/>
              </a:cxn>
              <a:cxn ang="0">
                <a:pos x="1219" y="48"/>
              </a:cxn>
              <a:cxn ang="0">
                <a:pos x="1219" y="52"/>
              </a:cxn>
              <a:cxn ang="0">
                <a:pos x="1217" y="55"/>
              </a:cxn>
              <a:cxn ang="0">
                <a:pos x="1213" y="57"/>
              </a:cxn>
              <a:cxn ang="0">
                <a:pos x="1136" y="44"/>
              </a:cxn>
              <a:cxn ang="0">
                <a:pos x="1035" y="36"/>
              </a:cxn>
              <a:cxn ang="0">
                <a:pos x="935" y="34"/>
              </a:cxn>
              <a:cxn ang="0">
                <a:pos x="837" y="40"/>
              </a:cxn>
              <a:cxn ang="0">
                <a:pos x="741" y="53"/>
              </a:cxn>
              <a:cxn ang="0">
                <a:pos x="649" y="73"/>
              </a:cxn>
              <a:cxn ang="0">
                <a:pos x="558" y="98"/>
              </a:cxn>
              <a:cxn ang="0">
                <a:pos x="474" y="130"/>
              </a:cxn>
              <a:cxn ang="0">
                <a:pos x="393" y="169"/>
              </a:cxn>
              <a:cxn ang="0">
                <a:pos x="316" y="215"/>
              </a:cxn>
              <a:cxn ang="0">
                <a:pos x="245" y="265"/>
              </a:cxn>
              <a:cxn ang="0">
                <a:pos x="182" y="321"/>
              </a:cxn>
              <a:cxn ang="0">
                <a:pos x="124" y="382"/>
              </a:cxn>
              <a:cxn ang="0">
                <a:pos x="73" y="449"/>
              </a:cxn>
              <a:cxn ang="0">
                <a:pos x="30" y="521"/>
              </a:cxn>
              <a:cxn ang="0">
                <a:pos x="9" y="561"/>
              </a:cxn>
              <a:cxn ang="0">
                <a:pos x="5" y="563"/>
              </a:cxn>
              <a:cxn ang="0">
                <a:pos x="2" y="561"/>
              </a:cxn>
              <a:cxn ang="0">
                <a:pos x="0" y="555"/>
              </a:cxn>
              <a:cxn ang="0">
                <a:pos x="0" y="553"/>
              </a:cxn>
              <a:cxn ang="0">
                <a:pos x="1292" y="67"/>
              </a:cxn>
              <a:cxn ang="0">
                <a:pos x="1207" y="0"/>
              </a:cxn>
            </a:cxnLst>
            <a:rect l="0" t="0" r="r" b="b"/>
            <a:pathLst>
              <a:path w="1292" h="563">
                <a:moveTo>
                  <a:pt x="0" y="553"/>
                </a:moveTo>
                <a:lnTo>
                  <a:pt x="19" y="515"/>
                </a:lnTo>
                <a:lnTo>
                  <a:pt x="40" y="478"/>
                </a:lnTo>
                <a:lnTo>
                  <a:pt x="63" y="442"/>
                </a:lnTo>
                <a:lnTo>
                  <a:pt x="88" y="407"/>
                </a:lnTo>
                <a:lnTo>
                  <a:pt x="115" y="374"/>
                </a:lnTo>
                <a:lnTo>
                  <a:pt x="144" y="344"/>
                </a:lnTo>
                <a:lnTo>
                  <a:pt x="172" y="313"/>
                </a:lnTo>
                <a:lnTo>
                  <a:pt x="205" y="284"/>
                </a:lnTo>
                <a:lnTo>
                  <a:pt x="238" y="255"/>
                </a:lnTo>
                <a:lnTo>
                  <a:pt x="274" y="228"/>
                </a:lnTo>
                <a:lnTo>
                  <a:pt x="311" y="203"/>
                </a:lnTo>
                <a:lnTo>
                  <a:pt x="347" y="180"/>
                </a:lnTo>
                <a:lnTo>
                  <a:pt x="387" y="159"/>
                </a:lnTo>
                <a:lnTo>
                  <a:pt x="428" y="138"/>
                </a:lnTo>
                <a:lnTo>
                  <a:pt x="468" y="121"/>
                </a:lnTo>
                <a:lnTo>
                  <a:pt x="510" y="103"/>
                </a:lnTo>
                <a:lnTo>
                  <a:pt x="555" y="86"/>
                </a:lnTo>
                <a:lnTo>
                  <a:pt x="599" y="73"/>
                </a:lnTo>
                <a:lnTo>
                  <a:pt x="645" y="61"/>
                </a:lnTo>
                <a:lnTo>
                  <a:pt x="691" y="50"/>
                </a:lnTo>
                <a:lnTo>
                  <a:pt x="739" y="40"/>
                </a:lnTo>
                <a:lnTo>
                  <a:pt x="787" y="34"/>
                </a:lnTo>
                <a:lnTo>
                  <a:pt x="835" y="28"/>
                </a:lnTo>
                <a:lnTo>
                  <a:pt x="885" y="25"/>
                </a:lnTo>
                <a:lnTo>
                  <a:pt x="935" y="23"/>
                </a:lnTo>
                <a:lnTo>
                  <a:pt x="985" y="23"/>
                </a:lnTo>
                <a:lnTo>
                  <a:pt x="1035" y="23"/>
                </a:lnTo>
                <a:lnTo>
                  <a:pt x="1087" y="27"/>
                </a:lnTo>
                <a:lnTo>
                  <a:pt x="1138" y="32"/>
                </a:lnTo>
                <a:lnTo>
                  <a:pt x="1190" y="40"/>
                </a:lnTo>
                <a:lnTo>
                  <a:pt x="1215" y="44"/>
                </a:lnTo>
                <a:lnTo>
                  <a:pt x="1217" y="46"/>
                </a:lnTo>
                <a:lnTo>
                  <a:pt x="1219" y="48"/>
                </a:lnTo>
                <a:lnTo>
                  <a:pt x="1219" y="50"/>
                </a:lnTo>
                <a:lnTo>
                  <a:pt x="1219" y="52"/>
                </a:lnTo>
                <a:lnTo>
                  <a:pt x="1219" y="53"/>
                </a:lnTo>
                <a:lnTo>
                  <a:pt x="1217" y="55"/>
                </a:lnTo>
                <a:lnTo>
                  <a:pt x="1215" y="55"/>
                </a:lnTo>
                <a:lnTo>
                  <a:pt x="1213" y="57"/>
                </a:lnTo>
                <a:lnTo>
                  <a:pt x="1188" y="52"/>
                </a:lnTo>
                <a:lnTo>
                  <a:pt x="1136" y="44"/>
                </a:lnTo>
                <a:lnTo>
                  <a:pt x="1087" y="40"/>
                </a:lnTo>
                <a:lnTo>
                  <a:pt x="1035" y="36"/>
                </a:lnTo>
                <a:lnTo>
                  <a:pt x="985" y="34"/>
                </a:lnTo>
                <a:lnTo>
                  <a:pt x="935" y="34"/>
                </a:lnTo>
                <a:lnTo>
                  <a:pt x="885" y="36"/>
                </a:lnTo>
                <a:lnTo>
                  <a:pt x="837" y="40"/>
                </a:lnTo>
                <a:lnTo>
                  <a:pt x="789" y="46"/>
                </a:lnTo>
                <a:lnTo>
                  <a:pt x="741" y="53"/>
                </a:lnTo>
                <a:lnTo>
                  <a:pt x="695" y="61"/>
                </a:lnTo>
                <a:lnTo>
                  <a:pt x="649" y="73"/>
                </a:lnTo>
                <a:lnTo>
                  <a:pt x="603" y="84"/>
                </a:lnTo>
                <a:lnTo>
                  <a:pt x="558" y="98"/>
                </a:lnTo>
                <a:lnTo>
                  <a:pt x="516" y="113"/>
                </a:lnTo>
                <a:lnTo>
                  <a:pt x="474" y="130"/>
                </a:lnTo>
                <a:lnTo>
                  <a:pt x="432" y="150"/>
                </a:lnTo>
                <a:lnTo>
                  <a:pt x="393" y="169"/>
                </a:lnTo>
                <a:lnTo>
                  <a:pt x="353" y="192"/>
                </a:lnTo>
                <a:lnTo>
                  <a:pt x="316" y="215"/>
                </a:lnTo>
                <a:lnTo>
                  <a:pt x="280" y="238"/>
                </a:lnTo>
                <a:lnTo>
                  <a:pt x="245" y="265"/>
                </a:lnTo>
                <a:lnTo>
                  <a:pt x="213" y="292"/>
                </a:lnTo>
                <a:lnTo>
                  <a:pt x="182" y="321"/>
                </a:lnTo>
                <a:lnTo>
                  <a:pt x="151" y="351"/>
                </a:lnTo>
                <a:lnTo>
                  <a:pt x="124" y="382"/>
                </a:lnTo>
                <a:lnTo>
                  <a:pt x="98" y="415"/>
                </a:lnTo>
                <a:lnTo>
                  <a:pt x="73" y="449"/>
                </a:lnTo>
                <a:lnTo>
                  <a:pt x="51" y="484"/>
                </a:lnTo>
                <a:lnTo>
                  <a:pt x="30" y="521"/>
                </a:lnTo>
                <a:lnTo>
                  <a:pt x="11" y="559"/>
                </a:lnTo>
                <a:lnTo>
                  <a:pt x="9" y="561"/>
                </a:lnTo>
                <a:lnTo>
                  <a:pt x="7" y="561"/>
                </a:lnTo>
                <a:lnTo>
                  <a:pt x="5" y="563"/>
                </a:lnTo>
                <a:lnTo>
                  <a:pt x="3" y="561"/>
                </a:lnTo>
                <a:lnTo>
                  <a:pt x="2" y="561"/>
                </a:lnTo>
                <a:lnTo>
                  <a:pt x="0" y="557"/>
                </a:lnTo>
                <a:lnTo>
                  <a:pt x="0" y="555"/>
                </a:lnTo>
                <a:lnTo>
                  <a:pt x="0" y="553"/>
                </a:lnTo>
                <a:lnTo>
                  <a:pt x="0" y="553"/>
                </a:lnTo>
                <a:close/>
                <a:moveTo>
                  <a:pt x="1207" y="0"/>
                </a:moveTo>
                <a:lnTo>
                  <a:pt x="1292" y="67"/>
                </a:lnTo>
                <a:lnTo>
                  <a:pt x="1188" y="94"/>
                </a:lnTo>
                <a:lnTo>
                  <a:pt x="1207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39" name="Rectangle 195"/>
          <p:cNvSpPr>
            <a:spLocks noChangeArrowheads="1"/>
          </p:cNvSpPr>
          <p:nvPr/>
        </p:nvSpPr>
        <p:spPr bwMode="auto">
          <a:xfrm>
            <a:off x="3359596" y="1216025"/>
            <a:ext cx="724044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Interprets</a:t>
            </a:r>
            <a:endParaRPr lang="el-GR" sz="1400" dirty="0"/>
          </a:p>
        </p:txBody>
      </p:sp>
      <p:sp>
        <p:nvSpPr>
          <p:cNvPr id="185540" name="Freeform 196"/>
          <p:cNvSpPr>
            <a:spLocks noEditPoints="1"/>
          </p:cNvSpPr>
          <p:nvPr/>
        </p:nvSpPr>
        <p:spPr bwMode="auto">
          <a:xfrm>
            <a:off x="3534221" y="2254250"/>
            <a:ext cx="946150" cy="500063"/>
          </a:xfrm>
          <a:custGeom>
            <a:avLst/>
            <a:gdLst/>
            <a:ahLst/>
            <a:cxnLst>
              <a:cxn ang="0">
                <a:pos x="1174" y="48"/>
              </a:cxn>
              <a:cxn ang="0">
                <a:pos x="1135" y="123"/>
              </a:cxn>
              <a:cxn ang="0">
                <a:pos x="1087" y="194"/>
              </a:cxn>
              <a:cxn ang="0">
                <a:pos x="1036" y="260"/>
              </a:cxn>
              <a:cxn ang="0">
                <a:pos x="976" y="321"/>
              </a:cxn>
              <a:cxn ang="0">
                <a:pos x="911" y="377"/>
              </a:cxn>
              <a:cxn ang="0">
                <a:pos x="840" y="425"/>
              </a:cxn>
              <a:cxn ang="0">
                <a:pos x="765" y="469"/>
              </a:cxn>
              <a:cxn ang="0">
                <a:pos x="686" y="508"/>
              </a:cxn>
              <a:cxn ang="0">
                <a:pos x="602" y="538"/>
              </a:cxn>
              <a:cxn ang="0">
                <a:pos x="515" y="563"/>
              </a:cxn>
              <a:cxn ang="0">
                <a:pos x="425" y="583"/>
              </a:cxn>
              <a:cxn ang="0">
                <a:pos x="335" y="592"/>
              </a:cxn>
              <a:cxn ang="0">
                <a:pos x="241" y="596"/>
              </a:cxn>
              <a:cxn ang="0">
                <a:pos x="145" y="594"/>
              </a:cxn>
              <a:cxn ang="0">
                <a:pos x="79" y="586"/>
              </a:cxn>
              <a:cxn ang="0">
                <a:pos x="75" y="584"/>
              </a:cxn>
              <a:cxn ang="0">
                <a:pos x="73" y="579"/>
              </a:cxn>
              <a:cxn ang="0">
                <a:pos x="75" y="575"/>
              </a:cxn>
              <a:cxn ang="0">
                <a:pos x="81" y="575"/>
              </a:cxn>
              <a:cxn ang="0">
                <a:pos x="145" y="583"/>
              </a:cxn>
              <a:cxn ang="0">
                <a:pos x="239" y="584"/>
              </a:cxn>
              <a:cxn ang="0">
                <a:pos x="333" y="581"/>
              </a:cxn>
              <a:cxn ang="0">
                <a:pos x="423" y="569"/>
              </a:cxn>
              <a:cxn ang="0">
                <a:pos x="513" y="552"/>
              </a:cxn>
              <a:cxn ang="0">
                <a:pos x="598" y="527"/>
              </a:cxn>
              <a:cxn ang="0">
                <a:pos x="680" y="496"/>
              </a:cxn>
              <a:cxn ang="0">
                <a:pos x="759" y="460"/>
              </a:cxn>
              <a:cxn ang="0">
                <a:pos x="834" y="415"/>
              </a:cxn>
              <a:cxn ang="0">
                <a:pos x="903" y="367"/>
              </a:cxn>
              <a:cxn ang="0">
                <a:pos x="968" y="312"/>
              </a:cxn>
              <a:cxn ang="0">
                <a:pos x="1026" y="252"/>
              </a:cxn>
              <a:cxn ang="0">
                <a:pos x="1078" y="189"/>
              </a:cxn>
              <a:cxn ang="0">
                <a:pos x="1124" y="117"/>
              </a:cxn>
              <a:cxn ang="0">
                <a:pos x="1162" y="44"/>
              </a:cxn>
              <a:cxn ang="0">
                <a:pos x="1182" y="2"/>
              </a:cxn>
              <a:cxn ang="0">
                <a:pos x="1185" y="0"/>
              </a:cxn>
              <a:cxn ang="0">
                <a:pos x="1189" y="2"/>
              </a:cxn>
              <a:cxn ang="0">
                <a:pos x="1191" y="6"/>
              </a:cxn>
              <a:cxn ang="0">
                <a:pos x="1191" y="10"/>
              </a:cxn>
              <a:cxn ang="0">
                <a:pos x="0" y="569"/>
              </a:cxn>
              <a:cxn ang="0">
                <a:pos x="89" y="631"/>
              </a:cxn>
            </a:cxnLst>
            <a:rect l="0" t="0" r="r" b="b"/>
            <a:pathLst>
              <a:path w="1191" h="631">
                <a:moveTo>
                  <a:pt x="1191" y="10"/>
                </a:moveTo>
                <a:lnTo>
                  <a:pt x="1174" y="48"/>
                </a:lnTo>
                <a:lnTo>
                  <a:pt x="1155" y="87"/>
                </a:lnTo>
                <a:lnTo>
                  <a:pt x="1135" y="123"/>
                </a:lnTo>
                <a:lnTo>
                  <a:pt x="1112" y="160"/>
                </a:lnTo>
                <a:lnTo>
                  <a:pt x="1087" y="194"/>
                </a:lnTo>
                <a:lnTo>
                  <a:pt x="1062" y="229"/>
                </a:lnTo>
                <a:lnTo>
                  <a:pt x="1036" y="260"/>
                </a:lnTo>
                <a:lnTo>
                  <a:pt x="1007" y="292"/>
                </a:lnTo>
                <a:lnTo>
                  <a:pt x="976" y="321"/>
                </a:lnTo>
                <a:lnTo>
                  <a:pt x="943" y="350"/>
                </a:lnTo>
                <a:lnTo>
                  <a:pt x="911" y="377"/>
                </a:lnTo>
                <a:lnTo>
                  <a:pt x="876" y="402"/>
                </a:lnTo>
                <a:lnTo>
                  <a:pt x="840" y="425"/>
                </a:lnTo>
                <a:lnTo>
                  <a:pt x="803" y="448"/>
                </a:lnTo>
                <a:lnTo>
                  <a:pt x="765" y="469"/>
                </a:lnTo>
                <a:lnTo>
                  <a:pt x="726" y="488"/>
                </a:lnTo>
                <a:lnTo>
                  <a:pt x="686" y="508"/>
                </a:lnTo>
                <a:lnTo>
                  <a:pt x="644" y="523"/>
                </a:lnTo>
                <a:lnTo>
                  <a:pt x="602" y="538"/>
                </a:lnTo>
                <a:lnTo>
                  <a:pt x="559" y="552"/>
                </a:lnTo>
                <a:lnTo>
                  <a:pt x="515" y="563"/>
                </a:lnTo>
                <a:lnTo>
                  <a:pt x="471" y="573"/>
                </a:lnTo>
                <a:lnTo>
                  <a:pt x="425" y="583"/>
                </a:lnTo>
                <a:lnTo>
                  <a:pt x="381" y="588"/>
                </a:lnTo>
                <a:lnTo>
                  <a:pt x="335" y="592"/>
                </a:lnTo>
                <a:lnTo>
                  <a:pt x="287" y="596"/>
                </a:lnTo>
                <a:lnTo>
                  <a:pt x="241" y="596"/>
                </a:lnTo>
                <a:lnTo>
                  <a:pt x="193" y="596"/>
                </a:lnTo>
                <a:lnTo>
                  <a:pt x="145" y="594"/>
                </a:lnTo>
                <a:lnTo>
                  <a:pt x="97" y="588"/>
                </a:lnTo>
                <a:lnTo>
                  <a:pt x="79" y="586"/>
                </a:lnTo>
                <a:lnTo>
                  <a:pt x="75" y="584"/>
                </a:lnTo>
                <a:lnTo>
                  <a:pt x="75" y="584"/>
                </a:lnTo>
                <a:lnTo>
                  <a:pt x="73" y="583"/>
                </a:lnTo>
                <a:lnTo>
                  <a:pt x="73" y="579"/>
                </a:lnTo>
                <a:lnTo>
                  <a:pt x="73" y="577"/>
                </a:lnTo>
                <a:lnTo>
                  <a:pt x="75" y="575"/>
                </a:lnTo>
                <a:lnTo>
                  <a:pt x="77" y="575"/>
                </a:lnTo>
                <a:lnTo>
                  <a:pt x="81" y="575"/>
                </a:lnTo>
                <a:lnTo>
                  <a:pt x="97" y="577"/>
                </a:lnTo>
                <a:lnTo>
                  <a:pt x="145" y="583"/>
                </a:lnTo>
                <a:lnTo>
                  <a:pt x="193" y="584"/>
                </a:lnTo>
                <a:lnTo>
                  <a:pt x="239" y="584"/>
                </a:lnTo>
                <a:lnTo>
                  <a:pt x="287" y="584"/>
                </a:lnTo>
                <a:lnTo>
                  <a:pt x="333" y="581"/>
                </a:lnTo>
                <a:lnTo>
                  <a:pt x="379" y="577"/>
                </a:lnTo>
                <a:lnTo>
                  <a:pt x="423" y="569"/>
                </a:lnTo>
                <a:lnTo>
                  <a:pt x="469" y="561"/>
                </a:lnTo>
                <a:lnTo>
                  <a:pt x="513" y="552"/>
                </a:lnTo>
                <a:lnTo>
                  <a:pt x="555" y="540"/>
                </a:lnTo>
                <a:lnTo>
                  <a:pt x="598" y="527"/>
                </a:lnTo>
                <a:lnTo>
                  <a:pt x="640" y="513"/>
                </a:lnTo>
                <a:lnTo>
                  <a:pt x="680" y="496"/>
                </a:lnTo>
                <a:lnTo>
                  <a:pt x="721" y="479"/>
                </a:lnTo>
                <a:lnTo>
                  <a:pt x="759" y="460"/>
                </a:lnTo>
                <a:lnTo>
                  <a:pt x="797" y="438"/>
                </a:lnTo>
                <a:lnTo>
                  <a:pt x="834" y="415"/>
                </a:lnTo>
                <a:lnTo>
                  <a:pt x="868" y="392"/>
                </a:lnTo>
                <a:lnTo>
                  <a:pt x="903" y="367"/>
                </a:lnTo>
                <a:lnTo>
                  <a:pt x="936" y="340"/>
                </a:lnTo>
                <a:lnTo>
                  <a:pt x="968" y="312"/>
                </a:lnTo>
                <a:lnTo>
                  <a:pt x="997" y="283"/>
                </a:lnTo>
                <a:lnTo>
                  <a:pt x="1026" y="252"/>
                </a:lnTo>
                <a:lnTo>
                  <a:pt x="1053" y="221"/>
                </a:lnTo>
                <a:lnTo>
                  <a:pt x="1078" y="189"/>
                </a:lnTo>
                <a:lnTo>
                  <a:pt x="1103" y="154"/>
                </a:lnTo>
                <a:lnTo>
                  <a:pt x="1124" y="117"/>
                </a:lnTo>
                <a:lnTo>
                  <a:pt x="1145" y="81"/>
                </a:lnTo>
                <a:lnTo>
                  <a:pt x="1162" y="44"/>
                </a:lnTo>
                <a:lnTo>
                  <a:pt x="1180" y="4"/>
                </a:lnTo>
                <a:lnTo>
                  <a:pt x="1182" y="2"/>
                </a:lnTo>
                <a:lnTo>
                  <a:pt x="1183" y="2"/>
                </a:lnTo>
                <a:lnTo>
                  <a:pt x="1185" y="0"/>
                </a:lnTo>
                <a:lnTo>
                  <a:pt x="1187" y="2"/>
                </a:lnTo>
                <a:lnTo>
                  <a:pt x="1189" y="2"/>
                </a:lnTo>
                <a:lnTo>
                  <a:pt x="1191" y="4"/>
                </a:lnTo>
                <a:lnTo>
                  <a:pt x="1191" y="6"/>
                </a:lnTo>
                <a:lnTo>
                  <a:pt x="1191" y="10"/>
                </a:lnTo>
                <a:lnTo>
                  <a:pt x="1191" y="10"/>
                </a:lnTo>
                <a:close/>
                <a:moveTo>
                  <a:pt x="89" y="631"/>
                </a:moveTo>
                <a:lnTo>
                  <a:pt x="0" y="569"/>
                </a:lnTo>
                <a:lnTo>
                  <a:pt x="102" y="535"/>
                </a:lnTo>
                <a:lnTo>
                  <a:pt x="89" y="631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41" name="Rectangle 197"/>
          <p:cNvSpPr>
            <a:spLocks noChangeArrowheads="1"/>
          </p:cNvSpPr>
          <p:nvPr/>
        </p:nvSpPr>
        <p:spPr bwMode="auto">
          <a:xfrm>
            <a:off x="3781871" y="2560638"/>
            <a:ext cx="71814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embodies</a:t>
            </a:r>
            <a:endParaRPr lang="el-GR" sz="1400" dirty="0">
              <a:solidFill>
                <a:srgbClr val="000000"/>
              </a:solidFill>
            </a:endParaRPr>
          </a:p>
        </p:txBody>
      </p:sp>
      <p:sp>
        <p:nvSpPr>
          <p:cNvPr id="185542" name="Freeform 198"/>
          <p:cNvSpPr>
            <a:spLocks noEditPoints="1"/>
          </p:cNvSpPr>
          <p:nvPr/>
        </p:nvSpPr>
        <p:spPr bwMode="auto">
          <a:xfrm>
            <a:off x="5312221" y="1158875"/>
            <a:ext cx="711200" cy="280988"/>
          </a:xfrm>
          <a:custGeom>
            <a:avLst/>
            <a:gdLst/>
            <a:ahLst/>
            <a:cxnLst>
              <a:cxn ang="0">
                <a:pos x="7" y="329"/>
              </a:cxn>
              <a:cxn ang="0">
                <a:pos x="29" y="292"/>
              </a:cxn>
              <a:cxn ang="0">
                <a:pos x="55" y="258"/>
              </a:cxn>
              <a:cxn ang="0">
                <a:pos x="88" y="225"/>
              </a:cxn>
              <a:cxn ang="0">
                <a:pos x="127" y="196"/>
              </a:cxn>
              <a:cxn ang="0">
                <a:pos x="169" y="167"/>
              </a:cxn>
              <a:cxn ang="0">
                <a:pos x="215" y="142"/>
              </a:cxn>
              <a:cxn ang="0">
                <a:pos x="265" y="119"/>
              </a:cxn>
              <a:cxn ang="0">
                <a:pos x="320" y="100"/>
              </a:cxn>
              <a:cxn ang="0">
                <a:pos x="378" y="83"/>
              </a:cxn>
              <a:cxn ang="0">
                <a:pos x="438" y="69"/>
              </a:cxn>
              <a:cxn ang="0">
                <a:pos x="503" y="58"/>
              </a:cxn>
              <a:cxn ang="0">
                <a:pos x="568" y="50"/>
              </a:cxn>
              <a:cxn ang="0">
                <a:pos x="637" y="44"/>
              </a:cxn>
              <a:cxn ang="0">
                <a:pos x="706" y="43"/>
              </a:cxn>
              <a:cxn ang="0">
                <a:pos x="737" y="44"/>
              </a:cxn>
              <a:cxn ang="0">
                <a:pos x="741" y="48"/>
              </a:cxn>
              <a:cxn ang="0">
                <a:pos x="741" y="52"/>
              </a:cxn>
              <a:cxn ang="0">
                <a:pos x="737" y="56"/>
              </a:cxn>
              <a:cxn ang="0">
                <a:pos x="708" y="54"/>
              </a:cxn>
              <a:cxn ang="0">
                <a:pos x="637" y="56"/>
              </a:cxn>
              <a:cxn ang="0">
                <a:pos x="570" y="62"/>
              </a:cxn>
              <a:cxn ang="0">
                <a:pos x="505" y="69"/>
              </a:cxn>
              <a:cxn ang="0">
                <a:pos x="441" y="81"/>
              </a:cxn>
              <a:cxn ang="0">
                <a:pos x="380" y="94"/>
              </a:cxn>
              <a:cxn ang="0">
                <a:pos x="324" y="112"/>
              </a:cxn>
              <a:cxn ang="0">
                <a:pos x="271" y="131"/>
              </a:cxn>
              <a:cxn ang="0">
                <a:pos x="221" y="154"/>
              </a:cxn>
              <a:cxn ang="0">
                <a:pos x="175" y="179"/>
              </a:cxn>
              <a:cxn ang="0">
                <a:pos x="132" y="206"/>
              </a:cxn>
              <a:cxn ang="0">
                <a:pos x="98" y="235"/>
              </a:cxn>
              <a:cxn ang="0">
                <a:pos x="65" y="266"/>
              </a:cxn>
              <a:cxn ang="0">
                <a:pos x="40" y="298"/>
              </a:cxn>
              <a:cxn ang="0">
                <a:pos x="19" y="335"/>
              </a:cxn>
              <a:cxn ang="0">
                <a:pos x="9" y="354"/>
              </a:cxn>
              <a:cxn ang="0">
                <a:pos x="6" y="356"/>
              </a:cxn>
              <a:cxn ang="0">
                <a:pos x="2" y="354"/>
              </a:cxn>
              <a:cxn ang="0">
                <a:pos x="0" y="350"/>
              </a:cxn>
              <a:cxn ang="0">
                <a:pos x="0" y="348"/>
              </a:cxn>
              <a:cxn ang="0">
                <a:pos x="816" y="52"/>
              </a:cxn>
              <a:cxn ang="0">
                <a:pos x="722" y="0"/>
              </a:cxn>
            </a:cxnLst>
            <a:rect l="0" t="0" r="r" b="b"/>
            <a:pathLst>
              <a:path w="816" h="356">
                <a:moveTo>
                  <a:pt x="0" y="348"/>
                </a:moveTo>
                <a:lnTo>
                  <a:pt x="7" y="329"/>
                </a:lnTo>
                <a:lnTo>
                  <a:pt x="17" y="310"/>
                </a:lnTo>
                <a:lnTo>
                  <a:pt x="29" y="292"/>
                </a:lnTo>
                <a:lnTo>
                  <a:pt x="42" y="275"/>
                </a:lnTo>
                <a:lnTo>
                  <a:pt x="55" y="258"/>
                </a:lnTo>
                <a:lnTo>
                  <a:pt x="71" y="242"/>
                </a:lnTo>
                <a:lnTo>
                  <a:pt x="88" y="225"/>
                </a:lnTo>
                <a:lnTo>
                  <a:pt x="107" y="210"/>
                </a:lnTo>
                <a:lnTo>
                  <a:pt x="127" y="196"/>
                </a:lnTo>
                <a:lnTo>
                  <a:pt x="146" y="181"/>
                </a:lnTo>
                <a:lnTo>
                  <a:pt x="169" y="167"/>
                </a:lnTo>
                <a:lnTo>
                  <a:pt x="190" y="154"/>
                </a:lnTo>
                <a:lnTo>
                  <a:pt x="215" y="142"/>
                </a:lnTo>
                <a:lnTo>
                  <a:pt x="240" y="131"/>
                </a:lnTo>
                <a:lnTo>
                  <a:pt x="265" y="119"/>
                </a:lnTo>
                <a:lnTo>
                  <a:pt x="292" y="110"/>
                </a:lnTo>
                <a:lnTo>
                  <a:pt x="320" y="100"/>
                </a:lnTo>
                <a:lnTo>
                  <a:pt x="347" y="91"/>
                </a:lnTo>
                <a:lnTo>
                  <a:pt x="378" y="83"/>
                </a:lnTo>
                <a:lnTo>
                  <a:pt x="407" y="75"/>
                </a:lnTo>
                <a:lnTo>
                  <a:pt x="438" y="69"/>
                </a:lnTo>
                <a:lnTo>
                  <a:pt x="470" y="62"/>
                </a:lnTo>
                <a:lnTo>
                  <a:pt x="503" y="58"/>
                </a:lnTo>
                <a:lnTo>
                  <a:pt x="536" y="52"/>
                </a:lnTo>
                <a:lnTo>
                  <a:pt x="568" y="50"/>
                </a:lnTo>
                <a:lnTo>
                  <a:pt x="603" y="46"/>
                </a:lnTo>
                <a:lnTo>
                  <a:pt x="637" y="44"/>
                </a:lnTo>
                <a:lnTo>
                  <a:pt x="672" y="43"/>
                </a:lnTo>
                <a:lnTo>
                  <a:pt x="706" y="43"/>
                </a:lnTo>
                <a:lnTo>
                  <a:pt x="735" y="44"/>
                </a:lnTo>
                <a:lnTo>
                  <a:pt x="737" y="44"/>
                </a:lnTo>
                <a:lnTo>
                  <a:pt x="739" y="46"/>
                </a:lnTo>
                <a:lnTo>
                  <a:pt x="741" y="48"/>
                </a:lnTo>
                <a:lnTo>
                  <a:pt x="741" y="50"/>
                </a:lnTo>
                <a:lnTo>
                  <a:pt x="741" y="52"/>
                </a:lnTo>
                <a:lnTo>
                  <a:pt x="739" y="54"/>
                </a:lnTo>
                <a:lnTo>
                  <a:pt x="737" y="56"/>
                </a:lnTo>
                <a:lnTo>
                  <a:pt x="735" y="56"/>
                </a:lnTo>
                <a:lnTo>
                  <a:pt x="708" y="54"/>
                </a:lnTo>
                <a:lnTo>
                  <a:pt x="672" y="56"/>
                </a:lnTo>
                <a:lnTo>
                  <a:pt x="637" y="56"/>
                </a:lnTo>
                <a:lnTo>
                  <a:pt x="603" y="58"/>
                </a:lnTo>
                <a:lnTo>
                  <a:pt x="570" y="62"/>
                </a:lnTo>
                <a:lnTo>
                  <a:pt x="537" y="66"/>
                </a:lnTo>
                <a:lnTo>
                  <a:pt x="505" y="69"/>
                </a:lnTo>
                <a:lnTo>
                  <a:pt x="472" y="75"/>
                </a:lnTo>
                <a:lnTo>
                  <a:pt x="441" y="81"/>
                </a:lnTo>
                <a:lnTo>
                  <a:pt x="411" y="87"/>
                </a:lnTo>
                <a:lnTo>
                  <a:pt x="380" y="94"/>
                </a:lnTo>
                <a:lnTo>
                  <a:pt x="351" y="102"/>
                </a:lnTo>
                <a:lnTo>
                  <a:pt x="324" y="112"/>
                </a:lnTo>
                <a:lnTo>
                  <a:pt x="296" y="121"/>
                </a:lnTo>
                <a:lnTo>
                  <a:pt x="271" y="131"/>
                </a:lnTo>
                <a:lnTo>
                  <a:pt x="244" y="142"/>
                </a:lnTo>
                <a:lnTo>
                  <a:pt x="221" y="154"/>
                </a:lnTo>
                <a:lnTo>
                  <a:pt x="198" y="166"/>
                </a:lnTo>
                <a:lnTo>
                  <a:pt x="175" y="179"/>
                </a:lnTo>
                <a:lnTo>
                  <a:pt x="153" y="191"/>
                </a:lnTo>
                <a:lnTo>
                  <a:pt x="132" y="206"/>
                </a:lnTo>
                <a:lnTo>
                  <a:pt x="115" y="219"/>
                </a:lnTo>
                <a:lnTo>
                  <a:pt x="98" y="235"/>
                </a:lnTo>
                <a:lnTo>
                  <a:pt x="80" y="250"/>
                </a:lnTo>
                <a:lnTo>
                  <a:pt x="65" y="266"/>
                </a:lnTo>
                <a:lnTo>
                  <a:pt x="52" y="283"/>
                </a:lnTo>
                <a:lnTo>
                  <a:pt x="40" y="298"/>
                </a:lnTo>
                <a:lnTo>
                  <a:pt x="29" y="315"/>
                </a:lnTo>
                <a:lnTo>
                  <a:pt x="19" y="335"/>
                </a:lnTo>
                <a:lnTo>
                  <a:pt x="11" y="352"/>
                </a:lnTo>
                <a:lnTo>
                  <a:pt x="9" y="354"/>
                </a:lnTo>
                <a:lnTo>
                  <a:pt x="7" y="356"/>
                </a:lnTo>
                <a:lnTo>
                  <a:pt x="6" y="356"/>
                </a:lnTo>
                <a:lnTo>
                  <a:pt x="4" y="356"/>
                </a:lnTo>
                <a:lnTo>
                  <a:pt x="2" y="354"/>
                </a:lnTo>
                <a:lnTo>
                  <a:pt x="0" y="352"/>
                </a:lnTo>
                <a:lnTo>
                  <a:pt x="0" y="350"/>
                </a:lnTo>
                <a:lnTo>
                  <a:pt x="0" y="348"/>
                </a:lnTo>
                <a:lnTo>
                  <a:pt x="0" y="348"/>
                </a:lnTo>
                <a:close/>
                <a:moveTo>
                  <a:pt x="722" y="0"/>
                </a:moveTo>
                <a:lnTo>
                  <a:pt x="816" y="52"/>
                </a:lnTo>
                <a:lnTo>
                  <a:pt x="718" y="96"/>
                </a:lnTo>
                <a:lnTo>
                  <a:pt x="722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43" name="Freeform 199"/>
          <p:cNvSpPr>
            <a:spLocks/>
          </p:cNvSpPr>
          <p:nvPr/>
        </p:nvSpPr>
        <p:spPr bwMode="auto">
          <a:xfrm>
            <a:off x="6034534" y="1068388"/>
            <a:ext cx="508000" cy="512762"/>
          </a:xfrm>
          <a:custGeom>
            <a:avLst/>
            <a:gdLst/>
            <a:ahLst/>
            <a:cxnLst>
              <a:cxn ang="0">
                <a:pos x="288" y="1"/>
              </a:cxn>
              <a:cxn ang="0">
                <a:pos x="240" y="11"/>
              </a:cxn>
              <a:cxn ang="0">
                <a:pos x="196" y="25"/>
              </a:cxn>
              <a:cxn ang="0">
                <a:pos x="153" y="48"/>
              </a:cxn>
              <a:cxn ang="0">
                <a:pos x="117" y="75"/>
              </a:cxn>
              <a:cxn ang="0">
                <a:pos x="82" y="105"/>
              </a:cxn>
              <a:cxn ang="0">
                <a:pos x="53" y="142"/>
              </a:cxn>
              <a:cxn ang="0">
                <a:pos x="30" y="182"/>
              </a:cxn>
              <a:cxn ang="0">
                <a:pos x="15" y="226"/>
              </a:cxn>
              <a:cxn ang="0">
                <a:pos x="4" y="273"/>
              </a:cxn>
              <a:cxn ang="0">
                <a:pos x="0" y="323"/>
              </a:cxn>
              <a:cxn ang="0">
                <a:pos x="4" y="372"/>
              </a:cxn>
              <a:cxn ang="0">
                <a:pos x="15" y="419"/>
              </a:cxn>
              <a:cxn ang="0">
                <a:pos x="30" y="463"/>
              </a:cxn>
              <a:cxn ang="0">
                <a:pos x="53" y="503"/>
              </a:cxn>
              <a:cxn ang="0">
                <a:pos x="82" y="540"/>
              </a:cxn>
              <a:cxn ang="0">
                <a:pos x="117" y="570"/>
              </a:cxn>
              <a:cxn ang="0">
                <a:pos x="153" y="597"/>
              </a:cxn>
              <a:cxn ang="0">
                <a:pos x="196" y="620"/>
              </a:cxn>
              <a:cxn ang="0">
                <a:pos x="240" y="634"/>
              </a:cxn>
              <a:cxn ang="0">
                <a:pos x="288" y="644"/>
              </a:cxn>
              <a:cxn ang="0">
                <a:pos x="336" y="645"/>
              </a:cxn>
              <a:cxn ang="0">
                <a:pos x="384" y="638"/>
              </a:cxn>
              <a:cxn ang="0">
                <a:pos x="430" y="626"/>
              </a:cxn>
              <a:cxn ang="0">
                <a:pos x="472" y="607"/>
              </a:cxn>
              <a:cxn ang="0">
                <a:pos x="510" y="580"/>
              </a:cxn>
              <a:cxn ang="0">
                <a:pos x="547" y="551"/>
              </a:cxn>
              <a:cxn ang="0">
                <a:pos x="576" y="515"/>
              </a:cxn>
              <a:cxn ang="0">
                <a:pos x="601" y="476"/>
              </a:cxn>
              <a:cxn ang="0">
                <a:pos x="620" y="434"/>
              </a:cxn>
              <a:cxn ang="0">
                <a:pos x="633" y="388"/>
              </a:cxn>
              <a:cxn ang="0">
                <a:pos x="639" y="340"/>
              </a:cxn>
              <a:cxn ang="0">
                <a:pos x="637" y="290"/>
              </a:cxn>
              <a:cxn ang="0">
                <a:pos x="630" y="242"/>
              </a:cxn>
              <a:cxn ang="0">
                <a:pos x="614" y="198"/>
              </a:cxn>
              <a:cxn ang="0">
                <a:pos x="593" y="155"/>
              </a:cxn>
              <a:cxn ang="0">
                <a:pos x="566" y="117"/>
              </a:cxn>
              <a:cxn ang="0">
                <a:pos x="535" y="84"/>
              </a:cxn>
              <a:cxn ang="0">
                <a:pos x="499" y="55"/>
              </a:cxn>
              <a:cxn ang="0">
                <a:pos x="459" y="32"/>
              </a:cxn>
              <a:cxn ang="0">
                <a:pos x="414" y="15"/>
              </a:cxn>
              <a:cxn ang="0">
                <a:pos x="368" y="3"/>
              </a:cxn>
              <a:cxn ang="0">
                <a:pos x="320" y="0"/>
              </a:cxn>
            </a:cxnLst>
            <a:rect l="0" t="0" r="r" b="b"/>
            <a:pathLst>
              <a:path w="639" h="645">
                <a:moveTo>
                  <a:pt x="320" y="0"/>
                </a:moveTo>
                <a:lnTo>
                  <a:pt x="303" y="0"/>
                </a:lnTo>
                <a:lnTo>
                  <a:pt x="288" y="1"/>
                </a:lnTo>
                <a:lnTo>
                  <a:pt x="270" y="3"/>
                </a:lnTo>
                <a:lnTo>
                  <a:pt x="255" y="7"/>
                </a:lnTo>
                <a:lnTo>
                  <a:pt x="240" y="11"/>
                </a:lnTo>
                <a:lnTo>
                  <a:pt x="224" y="15"/>
                </a:lnTo>
                <a:lnTo>
                  <a:pt x="209" y="19"/>
                </a:lnTo>
                <a:lnTo>
                  <a:pt x="196" y="25"/>
                </a:lnTo>
                <a:lnTo>
                  <a:pt x="180" y="32"/>
                </a:lnTo>
                <a:lnTo>
                  <a:pt x="167" y="40"/>
                </a:lnTo>
                <a:lnTo>
                  <a:pt x="153" y="48"/>
                </a:lnTo>
                <a:lnTo>
                  <a:pt x="140" y="55"/>
                </a:lnTo>
                <a:lnTo>
                  <a:pt x="128" y="65"/>
                </a:lnTo>
                <a:lnTo>
                  <a:pt x="117" y="75"/>
                </a:lnTo>
                <a:lnTo>
                  <a:pt x="105" y="84"/>
                </a:lnTo>
                <a:lnTo>
                  <a:pt x="94" y="94"/>
                </a:lnTo>
                <a:lnTo>
                  <a:pt x="82" y="105"/>
                </a:lnTo>
                <a:lnTo>
                  <a:pt x="73" y="117"/>
                </a:lnTo>
                <a:lnTo>
                  <a:pt x="63" y="130"/>
                </a:lnTo>
                <a:lnTo>
                  <a:pt x="53" y="142"/>
                </a:lnTo>
                <a:lnTo>
                  <a:pt x="46" y="155"/>
                </a:lnTo>
                <a:lnTo>
                  <a:pt x="38" y="169"/>
                </a:lnTo>
                <a:lnTo>
                  <a:pt x="30" y="182"/>
                </a:lnTo>
                <a:lnTo>
                  <a:pt x="25" y="198"/>
                </a:lnTo>
                <a:lnTo>
                  <a:pt x="19" y="211"/>
                </a:lnTo>
                <a:lnTo>
                  <a:pt x="15" y="226"/>
                </a:lnTo>
                <a:lnTo>
                  <a:pt x="9" y="242"/>
                </a:lnTo>
                <a:lnTo>
                  <a:pt x="5" y="257"/>
                </a:lnTo>
                <a:lnTo>
                  <a:pt x="4" y="273"/>
                </a:lnTo>
                <a:lnTo>
                  <a:pt x="2" y="290"/>
                </a:lnTo>
                <a:lnTo>
                  <a:pt x="0" y="305"/>
                </a:lnTo>
                <a:lnTo>
                  <a:pt x="0" y="323"/>
                </a:lnTo>
                <a:lnTo>
                  <a:pt x="0" y="340"/>
                </a:lnTo>
                <a:lnTo>
                  <a:pt x="2" y="355"/>
                </a:lnTo>
                <a:lnTo>
                  <a:pt x="4" y="372"/>
                </a:lnTo>
                <a:lnTo>
                  <a:pt x="5" y="388"/>
                </a:lnTo>
                <a:lnTo>
                  <a:pt x="9" y="403"/>
                </a:lnTo>
                <a:lnTo>
                  <a:pt x="15" y="419"/>
                </a:lnTo>
                <a:lnTo>
                  <a:pt x="19" y="434"/>
                </a:lnTo>
                <a:lnTo>
                  <a:pt x="25" y="447"/>
                </a:lnTo>
                <a:lnTo>
                  <a:pt x="30" y="463"/>
                </a:lnTo>
                <a:lnTo>
                  <a:pt x="38" y="476"/>
                </a:lnTo>
                <a:lnTo>
                  <a:pt x="46" y="490"/>
                </a:lnTo>
                <a:lnTo>
                  <a:pt x="53" y="503"/>
                </a:lnTo>
                <a:lnTo>
                  <a:pt x="63" y="515"/>
                </a:lnTo>
                <a:lnTo>
                  <a:pt x="73" y="528"/>
                </a:lnTo>
                <a:lnTo>
                  <a:pt x="82" y="540"/>
                </a:lnTo>
                <a:lnTo>
                  <a:pt x="94" y="551"/>
                </a:lnTo>
                <a:lnTo>
                  <a:pt x="105" y="561"/>
                </a:lnTo>
                <a:lnTo>
                  <a:pt x="117" y="570"/>
                </a:lnTo>
                <a:lnTo>
                  <a:pt x="128" y="580"/>
                </a:lnTo>
                <a:lnTo>
                  <a:pt x="140" y="590"/>
                </a:lnTo>
                <a:lnTo>
                  <a:pt x="153" y="597"/>
                </a:lnTo>
                <a:lnTo>
                  <a:pt x="167" y="607"/>
                </a:lnTo>
                <a:lnTo>
                  <a:pt x="180" y="613"/>
                </a:lnTo>
                <a:lnTo>
                  <a:pt x="196" y="620"/>
                </a:lnTo>
                <a:lnTo>
                  <a:pt x="209" y="626"/>
                </a:lnTo>
                <a:lnTo>
                  <a:pt x="224" y="630"/>
                </a:lnTo>
                <a:lnTo>
                  <a:pt x="240" y="634"/>
                </a:lnTo>
                <a:lnTo>
                  <a:pt x="255" y="638"/>
                </a:lnTo>
                <a:lnTo>
                  <a:pt x="270" y="642"/>
                </a:lnTo>
                <a:lnTo>
                  <a:pt x="288" y="644"/>
                </a:lnTo>
                <a:lnTo>
                  <a:pt x="303" y="645"/>
                </a:lnTo>
                <a:lnTo>
                  <a:pt x="320" y="645"/>
                </a:lnTo>
                <a:lnTo>
                  <a:pt x="336" y="645"/>
                </a:lnTo>
                <a:lnTo>
                  <a:pt x="353" y="644"/>
                </a:lnTo>
                <a:lnTo>
                  <a:pt x="368" y="642"/>
                </a:lnTo>
                <a:lnTo>
                  <a:pt x="384" y="638"/>
                </a:lnTo>
                <a:lnTo>
                  <a:pt x="399" y="634"/>
                </a:lnTo>
                <a:lnTo>
                  <a:pt x="414" y="630"/>
                </a:lnTo>
                <a:lnTo>
                  <a:pt x="430" y="626"/>
                </a:lnTo>
                <a:lnTo>
                  <a:pt x="445" y="620"/>
                </a:lnTo>
                <a:lnTo>
                  <a:pt x="459" y="613"/>
                </a:lnTo>
                <a:lnTo>
                  <a:pt x="472" y="607"/>
                </a:lnTo>
                <a:lnTo>
                  <a:pt x="486" y="597"/>
                </a:lnTo>
                <a:lnTo>
                  <a:pt x="499" y="590"/>
                </a:lnTo>
                <a:lnTo>
                  <a:pt x="510" y="580"/>
                </a:lnTo>
                <a:lnTo>
                  <a:pt x="524" y="570"/>
                </a:lnTo>
                <a:lnTo>
                  <a:pt x="535" y="561"/>
                </a:lnTo>
                <a:lnTo>
                  <a:pt x="547" y="551"/>
                </a:lnTo>
                <a:lnTo>
                  <a:pt x="557" y="540"/>
                </a:lnTo>
                <a:lnTo>
                  <a:pt x="566" y="528"/>
                </a:lnTo>
                <a:lnTo>
                  <a:pt x="576" y="515"/>
                </a:lnTo>
                <a:lnTo>
                  <a:pt x="585" y="503"/>
                </a:lnTo>
                <a:lnTo>
                  <a:pt x="593" y="490"/>
                </a:lnTo>
                <a:lnTo>
                  <a:pt x="601" y="476"/>
                </a:lnTo>
                <a:lnTo>
                  <a:pt x="608" y="463"/>
                </a:lnTo>
                <a:lnTo>
                  <a:pt x="614" y="447"/>
                </a:lnTo>
                <a:lnTo>
                  <a:pt x="620" y="434"/>
                </a:lnTo>
                <a:lnTo>
                  <a:pt x="626" y="419"/>
                </a:lnTo>
                <a:lnTo>
                  <a:pt x="630" y="403"/>
                </a:lnTo>
                <a:lnTo>
                  <a:pt x="633" y="388"/>
                </a:lnTo>
                <a:lnTo>
                  <a:pt x="635" y="372"/>
                </a:lnTo>
                <a:lnTo>
                  <a:pt x="637" y="355"/>
                </a:lnTo>
                <a:lnTo>
                  <a:pt x="639" y="340"/>
                </a:lnTo>
                <a:lnTo>
                  <a:pt x="639" y="323"/>
                </a:lnTo>
                <a:lnTo>
                  <a:pt x="639" y="305"/>
                </a:lnTo>
                <a:lnTo>
                  <a:pt x="637" y="290"/>
                </a:lnTo>
                <a:lnTo>
                  <a:pt x="635" y="273"/>
                </a:lnTo>
                <a:lnTo>
                  <a:pt x="633" y="257"/>
                </a:lnTo>
                <a:lnTo>
                  <a:pt x="630" y="242"/>
                </a:lnTo>
                <a:lnTo>
                  <a:pt x="626" y="226"/>
                </a:lnTo>
                <a:lnTo>
                  <a:pt x="620" y="211"/>
                </a:lnTo>
                <a:lnTo>
                  <a:pt x="614" y="198"/>
                </a:lnTo>
                <a:lnTo>
                  <a:pt x="608" y="182"/>
                </a:lnTo>
                <a:lnTo>
                  <a:pt x="601" y="169"/>
                </a:lnTo>
                <a:lnTo>
                  <a:pt x="593" y="155"/>
                </a:lnTo>
                <a:lnTo>
                  <a:pt x="585" y="142"/>
                </a:lnTo>
                <a:lnTo>
                  <a:pt x="576" y="130"/>
                </a:lnTo>
                <a:lnTo>
                  <a:pt x="566" y="117"/>
                </a:lnTo>
                <a:lnTo>
                  <a:pt x="557" y="105"/>
                </a:lnTo>
                <a:lnTo>
                  <a:pt x="547" y="94"/>
                </a:lnTo>
                <a:lnTo>
                  <a:pt x="535" y="84"/>
                </a:lnTo>
                <a:lnTo>
                  <a:pt x="524" y="75"/>
                </a:lnTo>
                <a:lnTo>
                  <a:pt x="510" y="65"/>
                </a:lnTo>
                <a:lnTo>
                  <a:pt x="499" y="55"/>
                </a:lnTo>
                <a:lnTo>
                  <a:pt x="486" y="48"/>
                </a:lnTo>
                <a:lnTo>
                  <a:pt x="472" y="40"/>
                </a:lnTo>
                <a:lnTo>
                  <a:pt x="459" y="32"/>
                </a:lnTo>
                <a:lnTo>
                  <a:pt x="445" y="25"/>
                </a:lnTo>
                <a:lnTo>
                  <a:pt x="430" y="19"/>
                </a:lnTo>
                <a:lnTo>
                  <a:pt x="414" y="15"/>
                </a:lnTo>
                <a:lnTo>
                  <a:pt x="399" y="11"/>
                </a:lnTo>
                <a:lnTo>
                  <a:pt x="384" y="7"/>
                </a:lnTo>
                <a:lnTo>
                  <a:pt x="368" y="3"/>
                </a:lnTo>
                <a:lnTo>
                  <a:pt x="353" y="1"/>
                </a:lnTo>
                <a:lnTo>
                  <a:pt x="336" y="0"/>
                </a:lnTo>
                <a:lnTo>
                  <a:pt x="32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00"/>
          <p:cNvGrpSpPr>
            <a:grpSpLocks/>
          </p:cNvGrpSpPr>
          <p:nvPr/>
        </p:nvGrpSpPr>
        <p:grpSpPr bwMode="auto">
          <a:xfrm>
            <a:off x="6123434" y="1030288"/>
            <a:ext cx="330200" cy="579437"/>
            <a:chOff x="4285" y="761"/>
            <a:chExt cx="208" cy="365"/>
          </a:xfrm>
        </p:grpSpPr>
        <p:sp>
          <p:nvSpPr>
            <p:cNvPr id="185545" name="Rectangle 201"/>
            <p:cNvSpPr>
              <a:spLocks noChangeArrowheads="1"/>
            </p:cNvSpPr>
            <p:nvPr/>
          </p:nvSpPr>
          <p:spPr bwMode="auto">
            <a:xfrm>
              <a:off x="4288" y="761"/>
              <a:ext cx="20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l-GR" sz="3800" b="1">
                  <a:solidFill>
                    <a:srgbClr val="808080"/>
                  </a:solidFill>
                </a:rPr>
                <a:t>E</a:t>
              </a:r>
              <a:endParaRPr lang="el-GR"/>
            </a:p>
          </p:txBody>
        </p:sp>
        <p:sp>
          <p:nvSpPr>
            <p:cNvPr id="185546" name="Line 202"/>
            <p:cNvSpPr>
              <a:spLocks noChangeShapeType="1"/>
            </p:cNvSpPr>
            <p:nvPr/>
          </p:nvSpPr>
          <p:spPr bwMode="auto">
            <a:xfrm>
              <a:off x="4368" y="879"/>
              <a:ext cx="1" cy="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47" name="Line 203"/>
            <p:cNvSpPr>
              <a:spLocks noChangeShapeType="1"/>
            </p:cNvSpPr>
            <p:nvPr/>
          </p:nvSpPr>
          <p:spPr bwMode="auto">
            <a:xfrm flipH="1">
              <a:off x="4301" y="965"/>
              <a:ext cx="67" cy="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48" name="Line 204"/>
            <p:cNvSpPr>
              <a:spLocks noChangeShapeType="1"/>
            </p:cNvSpPr>
            <p:nvPr/>
          </p:nvSpPr>
          <p:spPr bwMode="auto">
            <a:xfrm>
              <a:off x="4368" y="965"/>
              <a:ext cx="66" cy="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49" name="Line 205"/>
            <p:cNvSpPr>
              <a:spLocks noChangeShapeType="1"/>
            </p:cNvSpPr>
            <p:nvPr/>
          </p:nvSpPr>
          <p:spPr bwMode="auto">
            <a:xfrm flipH="1">
              <a:off x="4285" y="891"/>
              <a:ext cx="83" cy="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50" name="Line 206"/>
            <p:cNvSpPr>
              <a:spLocks noChangeShapeType="1"/>
            </p:cNvSpPr>
            <p:nvPr/>
          </p:nvSpPr>
          <p:spPr bwMode="auto">
            <a:xfrm flipH="1" flipV="1">
              <a:off x="4368" y="891"/>
              <a:ext cx="82" cy="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51" name="Freeform 207"/>
            <p:cNvSpPr>
              <a:spLocks/>
            </p:cNvSpPr>
            <p:nvPr/>
          </p:nvSpPr>
          <p:spPr bwMode="auto">
            <a:xfrm>
              <a:off x="4330" y="843"/>
              <a:ext cx="92" cy="2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15"/>
                </a:cxn>
                <a:cxn ang="0">
                  <a:pos x="13" y="9"/>
                </a:cxn>
                <a:cxn ang="0">
                  <a:pos x="21" y="5"/>
                </a:cxn>
                <a:cxn ang="0">
                  <a:pos x="30" y="3"/>
                </a:cxn>
                <a:cxn ang="0">
                  <a:pos x="40" y="2"/>
                </a:cxn>
                <a:cxn ang="0">
                  <a:pos x="52" y="0"/>
                </a:cxn>
                <a:cxn ang="0">
                  <a:pos x="63" y="0"/>
                </a:cxn>
                <a:cxn ang="0">
                  <a:pos x="75" y="2"/>
                </a:cxn>
                <a:cxn ang="0">
                  <a:pos x="88" y="3"/>
                </a:cxn>
                <a:cxn ang="0">
                  <a:pos x="101" y="7"/>
                </a:cxn>
                <a:cxn ang="0">
                  <a:pos x="115" y="11"/>
                </a:cxn>
                <a:cxn ang="0">
                  <a:pos x="128" y="17"/>
                </a:cxn>
                <a:cxn ang="0">
                  <a:pos x="142" y="25"/>
                </a:cxn>
                <a:cxn ang="0">
                  <a:pos x="155" y="32"/>
                </a:cxn>
                <a:cxn ang="0">
                  <a:pos x="171" y="40"/>
                </a:cxn>
                <a:cxn ang="0">
                  <a:pos x="184" y="50"/>
                </a:cxn>
              </a:cxnLst>
              <a:rect l="0" t="0" r="r" b="b"/>
              <a:pathLst>
                <a:path w="184" h="50">
                  <a:moveTo>
                    <a:pt x="0" y="23"/>
                  </a:moveTo>
                  <a:lnTo>
                    <a:pt x="5" y="15"/>
                  </a:lnTo>
                  <a:lnTo>
                    <a:pt x="13" y="9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88" y="3"/>
                  </a:lnTo>
                  <a:lnTo>
                    <a:pt x="101" y="7"/>
                  </a:lnTo>
                  <a:lnTo>
                    <a:pt x="115" y="11"/>
                  </a:lnTo>
                  <a:lnTo>
                    <a:pt x="128" y="17"/>
                  </a:lnTo>
                  <a:lnTo>
                    <a:pt x="142" y="25"/>
                  </a:lnTo>
                  <a:lnTo>
                    <a:pt x="155" y="32"/>
                  </a:lnTo>
                  <a:lnTo>
                    <a:pt x="171" y="40"/>
                  </a:lnTo>
                  <a:lnTo>
                    <a:pt x="184" y="5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52" name="Freeform 208"/>
            <p:cNvSpPr>
              <a:spLocks/>
            </p:cNvSpPr>
            <p:nvPr/>
          </p:nvSpPr>
          <p:spPr bwMode="auto">
            <a:xfrm>
              <a:off x="4332" y="855"/>
              <a:ext cx="84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9"/>
                </a:cxn>
                <a:cxn ang="0">
                  <a:pos x="17" y="19"/>
                </a:cxn>
                <a:cxn ang="0">
                  <a:pos x="26" y="27"/>
                </a:cxn>
                <a:cxn ang="0">
                  <a:pos x="38" y="32"/>
                </a:cxn>
                <a:cxn ang="0">
                  <a:pos x="48" y="38"/>
                </a:cxn>
                <a:cxn ang="0">
                  <a:pos x="59" y="42"/>
                </a:cxn>
                <a:cxn ang="0">
                  <a:pos x="71" y="46"/>
                </a:cxn>
                <a:cxn ang="0">
                  <a:pos x="82" y="48"/>
                </a:cxn>
                <a:cxn ang="0">
                  <a:pos x="94" y="50"/>
                </a:cxn>
                <a:cxn ang="0">
                  <a:pos x="103" y="50"/>
                </a:cxn>
                <a:cxn ang="0">
                  <a:pos x="115" y="48"/>
                </a:cxn>
                <a:cxn ang="0">
                  <a:pos x="126" y="46"/>
                </a:cxn>
                <a:cxn ang="0">
                  <a:pos x="138" y="44"/>
                </a:cxn>
                <a:cxn ang="0">
                  <a:pos x="147" y="38"/>
                </a:cxn>
                <a:cxn ang="0">
                  <a:pos x="159" y="32"/>
                </a:cxn>
                <a:cxn ang="0">
                  <a:pos x="168" y="27"/>
                </a:cxn>
              </a:cxnLst>
              <a:rect l="0" t="0" r="r" b="b"/>
              <a:pathLst>
                <a:path w="168" h="50">
                  <a:moveTo>
                    <a:pt x="0" y="0"/>
                  </a:moveTo>
                  <a:lnTo>
                    <a:pt x="7" y="9"/>
                  </a:lnTo>
                  <a:lnTo>
                    <a:pt x="17" y="19"/>
                  </a:lnTo>
                  <a:lnTo>
                    <a:pt x="26" y="27"/>
                  </a:lnTo>
                  <a:lnTo>
                    <a:pt x="38" y="32"/>
                  </a:lnTo>
                  <a:lnTo>
                    <a:pt x="48" y="38"/>
                  </a:lnTo>
                  <a:lnTo>
                    <a:pt x="59" y="42"/>
                  </a:lnTo>
                  <a:lnTo>
                    <a:pt x="71" y="46"/>
                  </a:lnTo>
                  <a:lnTo>
                    <a:pt x="82" y="48"/>
                  </a:lnTo>
                  <a:lnTo>
                    <a:pt x="94" y="50"/>
                  </a:lnTo>
                  <a:lnTo>
                    <a:pt x="103" y="50"/>
                  </a:lnTo>
                  <a:lnTo>
                    <a:pt x="115" y="48"/>
                  </a:lnTo>
                  <a:lnTo>
                    <a:pt x="126" y="46"/>
                  </a:lnTo>
                  <a:lnTo>
                    <a:pt x="138" y="44"/>
                  </a:lnTo>
                  <a:lnTo>
                    <a:pt x="147" y="38"/>
                  </a:lnTo>
                  <a:lnTo>
                    <a:pt x="159" y="32"/>
                  </a:lnTo>
                  <a:lnTo>
                    <a:pt x="168" y="2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53" name="Freeform 209"/>
            <p:cNvSpPr>
              <a:spLocks/>
            </p:cNvSpPr>
            <p:nvPr/>
          </p:nvSpPr>
          <p:spPr bwMode="auto">
            <a:xfrm>
              <a:off x="4355" y="848"/>
              <a:ext cx="34" cy="2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2" y="31"/>
                </a:cxn>
                <a:cxn ang="0">
                  <a:pos x="5" y="37"/>
                </a:cxn>
                <a:cxn ang="0">
                  <a:pos x="9" y="41"/>
                </a:cxn>
                <a:cxn ang="0">
                  <a:pos x="15" y="44"/>
                </a:cxn>
                <a:cxn ang="0">
                  <a:pos x="21" y="46"/>
                </a:cxn>
                <a:cxn ang="0">
                  <a:pos x="26" y="50"/>
                </a:cxn>
                <a:cxn ang="0">
                  <a:pos x="34" y="52"/>
                </a:cxn>
                <a:cxn ang="0">
                  <a:pos x="40" y="52"/>
                </a:cxn>
                <a:cxn ang="0">
                  <a:pos x="48" y="52"/>
                </a:cxn>
                <a:cxn ang="0">
                  <a:pos x="53" y="50"/>
                </a:cxn>
                <a:cxn ang="0">
                  <a:pos x="57" y="48"/>
                </a:cxn>
                <a:cxn ang="0">
                  <a:pos x="61" y="44"/>
                </a:cxn>
                <a:cxn ang="0">
                  <a:pos x="65" y="41"/>
                </a:cxn>
                <a:cxn ang="0">
                  <a:pos x="67" y="37"/>
                </a:cxn>
                <a:cxn ang="0">
                  <a:pos x="69" y="31"/>
                </a:cxn>
                <a:cxn ang="0">
                  <a:pos x="67" y="25"/>
                </a:cxn>
                <a:cxn ang="0">
                  <a:pos x="65" y="21"/>
                </a:cxn>
                <a:cxn ang="0">
                  <a:pos x="63" y="17"/>
                </a:cxn>
                <a:cxn ang="0">
                  <a:pos x="57" y="12"/>
                </a:cxn>
                <a:cxn ang="0">
                  <a:pos x="53" y="8"/>
                </a:cxn>
                <a:cxn ang="0">
                  <a:pos x="48" y="6"/>
                </a:cxn>
                <a:cxn ang="0">
                  <a:pos x="40" y="2"/>
                </a:cxn>
                <a:cxn ang="0">
                  <a:pos x="34" y="2"/>
                </a:cxn>
                <a:cxn ang="0">
                  <a:pos x="26" y="0"/>
                </a:cxn>
                <a:cxn ang="0">
                  <a:pos x="21" y="2"/>
                </a:cxn>
                <a:cxn ang="0">
                  <a:pos x="15" y="2"/>
                </a:cxn>
                <a:cxn ang="0">
                  <a:pos x="9" y="4"/>
                </a:cxn>
                <a:cxn ang="0">
                  <a:pos x="5" y="8"/>
                </a:cxn>
                <a:cxn ang="0">
                  <a:pos x="2" y="12"/>
                </a:cxn>
                <a:cxn ang="0">
                  <a:pos x="0" y="16"/>
                </a:cxn>
              </a:cxnLst>
              <a:rect l="0" t="0" r="r" b="b"/>
              <a:pathLst>
                <a:path w="69" h="52">
                  <a:moveTo>
                    <a:pt x="0" y="16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5" y="37"/>
                  </a:lnTo>
                  <a:lnTo>
                    <a:pt x="9" y="41"/>
                  </a:lnTo>
                  <a:lnTo>
                    <a:pt x="15" y="44"/>
                  </a:lnTo>
                  <a:lnTo>
                    <a:pt x="21" y="46"/>
                  </a:lnTo>
                  <a:lnTo>
                    <a:pt x="26" y="50"/>
                  </a:lnTo>
                  <a:lnTo>
                    <a:pt x="34" y="52"/>
                  </a:lnTo>
                  <a:lnTo>
                    <a:pt x="40" y="52"/>
                  </a:lnTo>
                  <a:lnTo>
                    <a:pt x="48" y="52"/>
                  </a:lnTo>
                  <a:lnTo>
                    <a:pt x="53" y="50"/>
                  </a:lnTo>
                  <a:lnTo>
                    <a:pt x="57" y="48"/>
                  </a:lnTo>
                  <a:lnTo>
                    <a:pt x="61" y="44"/>
                  </a:lnTo>
                  <a:lnTo>
                    <a:pt x="65" y="41"/>
                  </a:lnTo>
                  <a:lnTo>
                    <a:pt x="67" y="37"/>
                  </a:lnTo>
                  <a:lnTo>
                    <a:pt x="69" y="31"/>
                  </a:lnTo>
                  <a:lnTo>
                    <a:pt x="67" y="25"/>
                  </a:lnTo>
                  <a:lnTo>
                    <a:pt x="65" y="21"/>
                  </a:lnTo>
                  <a:lnTo>
                    <a:pt x="63" y="17"/>
                  </a:lnTo>
                  <a:lnTo>
                    <a:pt x="57" y="12"/>
                  </a:lnTo>
                  <a:lnTo>
                    <a:pt x="53" y="8"/>
                  </a:lnTo>
                  <a:lnTo>
                    <a:pt x="48" y="6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5" y="2"/>
                  </a:lnTo>
                  <a:lnTo>
                    <a:pt x="9" y="4"/>
                  </a:lnTo>
                  <a:lnTo>
                    <a:pt x="5" y="8"/>
                  </a:lnTo>
                  <a:lnTo>
                    <a:pt x="2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54" name="Freeform 210"/>
            <p:cNvSpPr>
              <a:spLocks/>
            </p:cNvSpPr>
            <p:nvPr/>
          </p:nvSpPr>
          <p:spPr bwMode="auto">
            <a:xfrm>
              <a:off x="4355" y="848"/>
              <a:ext cx="34" cy="2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2" y="31"/>
                </a:cxn>
                <a:cxn ang="0">
                  <a:pos x="5" y="37"/>
                </a:cxn>
                <a:cxn ang="0">
                  <a:pos x="9" y="41"/>
                </a:cxn>
                <a:cxn ang="0">
                  <a:pos x="15" y="44"/>
                </a:cxn>
                <a:cxn ang="0">
                  <a:pos x="21" y="46"/>
                </a:cxn>
                <a:cxn ang="0">
                  <a:pos x="26" y="50"/>
                </a:cxn>
                <a:cxn ang="0">
                  <a:pos x="34" y="52"/>
                </a:cxn>
                <a:cxn ang="0">
                  <a:pos x="40" y="52"/>
                </a:cxn>
                <a:cxn ang="0">
                  <a:pos x="48" y="52"/>
                </a:cxn>
                <a:cxn ang="0">
                  <a:pos x="53" y="50"/>
                </a:cxn>
                <a:cxn ang="0">
                  <a:pos x="57" y="48"/>
                </a:cxn>
                <a:cxn ang="0">
                  <a:pos x="61" y="44"/>
                </a:cxn>
                <a:cxn ang="0">
                  <a:pos x="65" y="41"/>
                </a:cxn>
                <a:cxn ang="0">
                  <a:pos x="67" y="37"/>
                </a:cxn>
                <a:cxn ang="0">
                  <a:pos x="69" y="31"/>
                </a:cxn>
                <a:cxn ang="0">
                  <a:pos x="67" y="25"/>
                </a:cxn>
                <a:cxn ang="0">
                  <a:pos x="65" y="21"/>
                </a:cxn>
                <a:cxn ang="0">
                  <a:pos x="63" y="17"/>
                </a:cxn>
                <a:cxn ang="0">
                  <a:pos x="57" y="12"/>
                </a:cxn>
                <a:cxn ang="0">
                  <a:pos x="53" y="8"/>
                </a:cxn>
                <a:cxn ang="0">
                  <a:pos x="48" y="6"/>
                </a:cxn>
                <a:cxn ang="0">
                  <a:pos x="40" y="2"/>
                </a:cxn>
                <a:cxn ang="0">
                  <a:pos x="34" y="2"/>
                </a:cxn>
                <a:cxn ang="0">
                  <a:pos x="26" y="0"/>
                </a:cxn>
                <a:cxn ang="0">
                  <a:pos x="21" y="2"/>
                </a:cxn>
                <a:cxn ang="0">
                  <a:pos x="15" y="2"/>
                </a:cxn>
                <a:cxn ang="0">
                  <a:pos x="9" y="4"/>
                </a:cxn>
                <a:cxn ang="0">
                  <a:pos x="5" y="8"/>
                </a:cxn>
                <a:cxn ang="0">
                  <a:pos x="2" y="12"/>
                </a:cxn>
                <a:cxn ang="0">
                  <a:pos x="0" y="16"/>
                </a:cxn>
              </a:cxnLst>
              <a:rect l="0" t="0" r="r" b="b"/>
              <a:pathLst>
                <a:path w="69" h="52">
                  <a:moveTo>
                    <a:pt x="0" y="16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5" y="37"/>
                  </a:lnTo>
                  <a:lnTo>
                    <a:pt x="9" y="41"/>
                  </a:lnTo>
                  <a:lnTo>
                    <a:pt x="15" y="44"/>
                  </a:lnTo>
                  <a:lnTo>
                    <a:pt x="21" y="46"/>
                  </a:lnTo>
                  <a:lnTo>
                    <a:pt x="26" y="50"/>
                  </a:lnTo>
                  <a:lnTo>
                    <a:pt x="34" y="52"/>
                  </a:lnTo>
                  <a:lnTo>
                    <a:pt x="40" y="52"/>
                  </a:lnTo>
                  <a:lnTo>
                    <a:pt x="48" y="52"/>
                  </a:lnTo>
                  <a:lnTo>
                    <a:pt x="53" y="50"/>
                  </a:lnTo>
                  <a:lnTo>
                    <a:pt x="57" y="48"/>
                  </a:lnTo>
                  <a:lnTo>
                    <a:pt x="61" y="44"/>
                  </a:lnTo>
                  <a:lnTo>
                    <a:pt x="65" y="41"/>
                  </a:lnTo>
                  <a:lnTo>
                    <a:pt x="67" y="37"/>
                  </a:lnTo>
                  <a:lnTo>
                    <a:pt x="69" y="31"/>
                  </a:lnTo>
                  <a:lnTo>
                    <a:pt x="67" y="25"/>
                  </a:lnTo>
                  <a:lnTo>
                    <a:pt x="65" y="21"/>
                  </a:lnTo>
                  <a:lnTo>
                    <a:pt x="63" y="17"/>
                  </a:lnTo>
                  <a:lnTo>
                    <a:pt x="57" y="12"/>
                  </a:lnTo>
                  <a:lnTo>
                    <a:pt x="53" y="8"/>
                  </a:lnTo>
                  <a:lnTo>
                    <a:pt x="48" y="6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5" y="2"/>
                  </a:lnTo>
                  <a:lnTo>
                    <a:pt x="9" y="4"/>
                  </a:lnTo>
                  <a:lnTo>
                    <a:pt x="5" y="8"/>
                  </a:lnTo>
                  <a:lnTo>
                    <a:pt x="2" y="12"/>
                  </a:lnTo>
                  <a:lnTo>
                    <a:pt x="0" y="1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55" name="Freeform 211"/>
            <p:cNvSpPr>
              <a:spLocks/>
            </p:cNvSpPr>
            <p:nvPr/>
          </p:nvSpPr>
          <p:spPr bwMode="auto">
            <a:xfrm>
              <a:off x="4295" y="819"/>
              <a:ext cx="198" cy="236"/>
            </a:xfrm>
            <a:custGeom>
              <a:avLst/>
              <a:gdLst/>
              <a:ahLst/>
              <a:cxnLst>
                <a:cxn ang="0">
                  <a:pos x="77" y="52"/>
                </a:cxn>
                <a:cxn ang="0">
                  <a:pos x="60" y="85"/>
                </a:cxn>
                <a:cxn ang="0">
                  <a:pos x="112" y="106"/>
                </a:cxn>
                <a:cxn ang="0">
                  <a:pos x="223" y="56"/>
                </a:cxn>
                <a:cxn ang="0">
                  <a:pos x="204" y="17"/>
                </a:cxn>
                <a:cxn ang="0">
                  <a:pos x="156" y="8"/>
                </a:cxn>
                <a:cxn ang="0">
                  <a:pos x="131" y="79"/>
                </a:cxn>
                <a:cxn ang="0">
                  <a:pos x="152" y="167"/>
                </a:cxn>
                <a:cxn ang="0">
                  <a:pos x="221" y="163"/>
                </a:cxn>
                <a:cxn ang="0">
                  <a:pos x="269" y="104"/>
                </a:cxn>
                <a:cxn ang="0">
                  <a:pos x="302" y="108"/>
                </a:cxn>
                <a:cxn ang="0">
                  <a:pos x="325" y="183"/>
                </a:cxn>
                <a:cxn ang="0">
                  <a:pos x="348" y="213"/>
                </a:cxn>
                <a:cxn ang="0">
                  <a:pos x="258" y="240"/>
                </a:cxn>
                <a:cxn ang="0">
                  <a:pos x="98" y="244"/>
                </a:cxn>
                <a:cxn ang="0">
                  <a:pos x="29" y="323"/>
                </a:cxn>
                <a:cxn ang="0">
                  <a:pos x="20" y="434"/>
                </a:cxn>
                <a:cxn ang="0">
                  <a:pos x="60" y="419"/>
                </a:cxn>
                <a:cxn ang="0">
                  <a:pos x="177" y="359"/>
                </a:cxn>
                <a:cxn ang="0">
                  <a:pos x="217" y="296"/>
                </a:cxn>
                <a:cxn ang="0">
                  <a:pos x="206" y="225"/>
                </a:cxn>
                <a:cxn ang="0">
                  <a:pos x="181" y="246"/>
                </a:cxn>
                <a:cxn ang="0">
                  <a:pos x="148" y="271"/>
                </a:cxn>
                <a:cxn ang="0">
                  <a:pos x="125" y="284"/>
                </a:cxn>
                <a:cxn ang="0">
                  <a:pos x="148" y="292"/>
                </a:cxn>
                <a:cxn ang="0">
                  <a:pos x="139" y="300"/>
                </a:cxn>
                <a:cxn ang="0">
                  <a:pos x="160" y="325"/>
                </a:cxn>
                <a:cxn ang="0">
                  <a:pos x="206" y="354"/>
                </a:cxn>
                <a:cxn ang="0">
                  <a:pos x="231" y="390"/>
                </a:cxn>
                <a:cxn ang="0">
                  <a:pos x="254" y="423"/>
                </a:cxn>
                <a:cxn ang="0">
                  <a:pos x="304" y="384"/>
                </a:cxn>
                <a:cxn ang="0">
                  <a:pos x="331" y="302"/>
                </a:cxn>
                <a:cxn ang="0">
                  <a:pos x="350" y="246"/>
                </a:cxn>
                <a:cxn ang="0">
                  <a:pos x="315" y="269"/>
                </a:cxn>
                <a:cxn ang="0">
                  <a:pos x="235" y="309"/>
                </a:cxn>
                <a:cxn ang="0">
                  <a:pos x="166" y="344"/>
                </a:cxn>
                <a:cxn ang="0">
                  <a:pos x="137" y="361"/>
                </a:cxn>
                <a:cxn ang="0">
                  <a:pos x="93" y="377"/>
                </a:cxn>
                <a:cxn ang="0">
                  <a:pos x="94" y="402"/>
                </a:cxn>
                <a:cxn ang="0">
                  <a:pos x="112" y="440"/>
                </a:cxn>
                <a:cxn ang="0">
                  <a:pos x="177" y="469"/>
                </a:cxn>
                <a:cxn ang="0">
                  <a:pos x="233" y="331"/>
                </a:cxn>
                <a:cxn ang="0">
                  <a:pos x="256" y="208"/>
                </a:cxn>
                <a:cxn ang="0">
                  <a:pos x="269" y="152"/>
                </a:cxn>
                <a:cxn ang="0">
                  <a:pos x="271" y="92"/>
                </a:cxn>
                <a:cxn ang="0">
                  <a:pos x="288" y="58"/>
                </a:cxn>
                <a:cxn ang="0">
                  <a:pos x="344" y="56"/>
                </a:cxn>
                <a:cxn ang="0">
                  <a:pos x="377" y="52"/>
                </a:cxn>
                <a:cxn ang="0">
                  <a:pos x="396" y="115"/>
                </a:cxn>
                <a:cxn ang="0">
                  <a:pos x="335" y="275"/>
                </a:cxn>
                <a:cxn ang="0">
                  <a:pos x="302" y="398"/>
                </a:cxn>
                <a:cxn ang="0">
                  <a:pos x="281" y="433"/>
                </a:cxn>
                <a:cxn ang="0">
                  <a:pos x="187" y="429"/>
                </a:cxn>
                <a:cxn ang="0">
                  <a:pos x="129" y="419"/>
                </a:cxn>
                <a:cxn ang="0">
                  <a:pos x="64" y="402"/>
                </a:cxn>
                <a:cxn ang="0">
                  <a:pos x="39" y="350"/>
                </a:cxn>
                <a:cxn ang="0">
                  <a:pos x="60" y="323"/>
                </a:cxn>
                <a:cxn ang="0">
                  <a:pos x="77" y="306"/>
                </a:cxn>
                <a:cxn ang="0">
                  <a:pos x="108" y="261"/>
                </a:cxn>
                <a:cxn ang="0">
                  <a:pos x="96" y="169"/>
                </a:cxn>
                <a:cxn ang="0">
                  <a:pos x="60" y="161"/>
                </a:cxn>
              </a:cxnLst>
              <a:rect l="0" t="0" r="r" b="b"/>
              <a:pathLst>
                <a:path w="398" h="473">
                  <a:moveTo>
                    <a:pt x="110" y="10"/>
                  </a:moveTo>
                  <a:lnTo>
                    <a:pt x="104" y="15"/>
                  </a:lnTo>
                  <a:lnTo>
                    <a:pt x="100" y="21"/>
                  </a:lnTo>
                  <a:lnTo>
                    <a:pt x="96" y="27"/>
                  </a:lnTo>
                  <a:lnTo>
                    <a:pt x="93" y="33"/>
                  </a:lnTo>
                  <a:lnTo>
                    <a:pt x="87" y="40"/>
                  </a:lnTo>
                  <a:lnTo>
                    <a:pt x="81" y="46"/>
                  </a:lnTo>
                  <a:lnTo>
                    <a:pt x="77" y="52"/>
                  </a:lnTo>
                  <a:lnTo>
                    <a:pt x="73" y="56"/>
                  </a:lnTo>
                  <a:lnTo>
                    <a:pt x="71" y="60"/>
                  </a:lnTo>
                  <a:lnTo>
                    <a:pt x="70" y="63"/>
                  </a:lnTo>
                  <a:lnTo>
                    <a:pt x="66" y="67"/>
                  </a:lnTo>
                  <a:lnTo>
                    <a:pt x="66" y="71"/>
                  </a:lnTo>
                  <a:lnTo>
                    <a:pt x="64" y="75"/>
                  </a:lnTo>
                  <a:lnTo>
                    <a:pt x="62" y="79"/>
                  </a:lnTo>
                  <a:lnTo>
                    <a:pt x="60" y="85"/>
                  </a:lnTo>
                  <a:lnTo>
                    <a:pt x="58" y="92"/>
                  </a:lnTo>
                  <a:lnTo>
                    <a:pt x="56" y="96"/>
                  </a:lnTo>
                  <a:lnTo>
                    <a:pt x="54" y="102"/>
                  </a:lnTo>
                  <a:lnTo>
                    <a:pt x="66" y="104"/>
                  </a:lnTo>
                  <a:lnTo>
                    <a:pt x="77" y="106"/>
                  </a:lnTo>
                  <a:lnTo>
                    <a:pt x="89" y="106"/>
                  </a:lnTo>
                  <a:lnTo>
                    <a:pt x="100" y="106"/>
                  </a:lnTo>
                  <a:lnTo>
                    <a:pt x="112" y="106"/>
                  </a:lnTo>
                  <a:lnTo>
                    <a:pt x="121" y="104"/>
                  </a:lnTo>
                  <a:lnTo>
                    <a:pt x="133" y="100"/>
                  </a:lnTo>
                  <a:lnTo>
                    <a:pt x="143" y="98"/>
                  </a:lnTo>
                  <a:lnTo>
                    <a:pt x="164" y="90"/>
                  </a:lnTo>
                  <a:lnTo>
                    <a:pt x="185" y="81"/>
                  </a:lnTo>
                  <a:lnTo>
                    <a:pt x="204" y="73"/>
                  </a:lnTo>
                  <a:lnTo>
                    <a:pt x="227" y="63"/>
                  </a:lnTo>
                  <a:lnTo>
                    <a:pt x="223" y="56"/>
                  </a:lnTo>
                  <a:lnTo>
                    <a:pt x="221" y="48"/>
                  </a:lnTo>
                  <a:lnTo>
                    <a:pt x="219" y="40"/>
                  </a:lnTo>
                  <a:lnTo>
                    <a:pt x="217" y="35"/>
                  </a:lnTo>
                  <a:lnTo>
                    <a:pt x="215" y="31"/>
                  </a:lnTo>
                  <a:lnTo>
                    <a:pt x="214" y="27"/>
                  </a:lnTo>
                  <a:lnTo>
                    <a:pt x="210" y="23"/>
                  </a:lnTo>
                  <a:lnTo>
                    <a:pt x="208" y="19"/>
                  </a:lnTo>
                  <a:lnTo>
                    <a:pt x="204" y="17"/>
                  </a:lnTo>
                  <a:lnTo>
                    <a:pt x="200" y="15"/>
                  </a:lnTo>
                  <a:lnTo>
                    <a:pt x="196" y="12"/>
                  </a:lnTo>
                  <a:lnTo>
                    <a:pt x="191" y="10"/>
                  </a:lnTo>
                  <a:lnTo>
                    <a:pt x="185" y="8"/>
                  </a:lnTo>
                  <a:lnTo>
                    <a:pt x="179" y="6"/>
                  </a:lnTo>
                  <a:lnTo>
                    <a:pt x="171" y="4"/>
                  </a:lnTo>
                  <a:lnTo>
                    <a:pt x="164" y="0"/>
                  </a:lnTo>
                  <a:lnTo>
                    <a:pt x="156" y="8"/>
                  </a:lnTo>
                  <a:lnTo>
                    <a:pt x="150" y="15"/>
                  </a:lnTo>
                  <a:lnTo>
                    <a:pt x="144" y="25"/>
                  </a:lnTo>
                  <a:lnTo>
                    <a:pt x="141" y="33"/>
                  </a:lnTo>
                  <a:lnTo>
                    <a:pt x="137" y="42"/>
                  </a:lnTo>
                  <a:lnTo>
                    <a:pt x="135" y="52"/>
                  </a:lnTo>
                  <a:lnTo>
                    <a:pt x="133" y="60"/>
                  </a:lnTo>
                  <a:lnTo>
                    <a:pt x="131" y="69"/>
                  </a:lnTo>
                  <a:lnTo>
                    <a:pt x="131" y="79"/>
                  </a:lnTo>
                  <a:lnTo>
                    <a:pt x="133" y="90"/>
                  </a:lnTo>
                  <a:lnTo>
                    <a:pt x="133" y="100"/>
                  </a:lnTo>
                  <a:lnTo>
                    <a:pt x="135" y="110"/>
                  </a:lnTo>
                  <a:lnTo>
                    <a:pt x="139" y="133"/>
                  </a:lnTo>
                  <a:lnTo>
                    <a:pt x="144" y="156"/>
                  </a:lnTo>
                  <a:lnTo>
                    <a:pt x="146" y="158"/>
                  </a:lnTo>
                  <a:lnTo>
                    <a:pt x="148" y="161"/>
                  </a:lnTo>
                  <a:lnTo>
                    <a:pt x="152" y="167"/>
                  </a:lnTo>
                  <a:lnTo>
                    <a:pt x="158" y="171"/>
                  </a:lnTo>
                  <a:lnTo>
                    <a:pt x="164" y="175"/>
                  </a:lnTo>
                  <a:lnTo>
                    <a:pt x="177" y="183"/>
                  </a:lnTo>
                  <a:lnTo>
                    <a:pt x="185" y="186"/>
                  </a:lnTo>
                  <a:lnTo>
                    <a:pt x="191" y="192"/>
                  </a:lnTo>
                  <a:lnTo>
                    <a:pt x="198" y="185"/>
                  </a:lnTo>
                  <a:lnTo>
                    <a:pt x="206" y="177"/>
                  </a:lnTo>
                  <a:lnTo>
                    <a:pt x="221" y="163"/>
                  </a:lnTo>
                  <a:lnTo>
                    <a:pt x="239" y="150"/>
                  </a:lnTo>
                  <a:lnTo>
                    <a:pt x="246" y="144"/>
                  </a:lnTo>
                  <a:lnTo>
                    <a:pt x="254" y="136"/>
                  </a:lnTo>
                  <a:lnTo>
                    <a:pt x="256" y="129"/>
                  </a:lnTo>
                  <a:lnTo>
                    <a:pt x="260" y="121"/>
                  </a:lnTo>
                  <a:lnTo>
                    <a:pt x="262" y="113"/>
                  </a:lnTo>
                  <a:lnTo>
                    <a:pt x="265" y="108"/>
                  </a:lnTo>
                  <a:lnTo>
                    <a:pt x="269" y="104"/>
                  </a:lnTo>
                  <a:lnTo>
                    <a:pt x="273" y="102"/>
                  </a:lnTo>
                  <a:lnTo>
                    <a:pt x="277" y="98"/>
                  </a:lnTo>
                  <a:lnTo>
                    <a:pt x="279" y="98"/>
                  </a:lnTo>
                  <a:lnTo>
                    <a:pt x="283" y="98"/>
                  </a:lnTo>
                  <a:lnTo>
                    <a:pt x="288" y="98"/>
                  </a:lnTo>
                  <a:lnTo>
                    <a:pt x="292" y="100"/>
                  </a:lnTo>
                  <a:lnTo>
                    <a:pt x="296" y="104"/>
                  </a:lnTo>
                  <a:lnTo>
                    <a:pt x="302" y="108"/>
                  </a:lnTo>
                  <a:lnTo>
                    <a:pt x="306" y="113"/>
                  </a:lnTo>
                  <a:lnTo>
                    <a:pt x="311" y="119"/>
                  </a:lnTo>
                  <a:lnTo>
                    <a:pt x="317" y="127"/>
                  </a:lnTo>
                  <a:lnTo>
                    <a:pt x="317" y="140"/>
                  </a:lnTo>
                  <a:lnTo>
                    <a:pt x="319" y="156"/>
                  </a:lnTo>
                  <a:lnTo>
                    <a:pt x="321" y="169"/>
                  </a:lnTo>
                  <a:lnTo>
                    <a:pt x="323" y="177"/>
                  </a:lnTo>
                  <a:lnTo>
                    <a:pt x="325" y="183"/>
                  </a:lnTo>
                  <a:lnTo>
                    <a:pt x="327" y="185"/>
                  </a:lnTo>
                  <a:lnTo>
                    <a:pt x="329" y="188"/>
                  </a:lnTo>
                  <a:lnTo>
                    <a:pt x="335" y="192"/>
                  </a:lnTo>
                  <a:lnTo>
                    <a:pt x="338" y="196"/>
                  </a:lnTo>
                  <a:lnTo>
                    <a:pt x="342" y="198"/>
                  </a:lnTo>
                  <a:lnTo>
                    <a:pt x="344" y="200"/>
                  </a:lnTo>
                  <a:lnTo>
                    <a:pt x="346" y="208"/>
                  </a:lnTo>
                  <a:lnTo>
                    <a:pt x="348" y="213"/>
                  </a:lnTo>
                  <a:lnTo>
                    <a:pt x="350" y="221"/>
                  </a:lnTo>
                  <a:lnTo>
                    <a:pt x="352" y="229"/>
                  </a:lnTo>
                  <a:lnTo>
                    <a:pt x="342" y="231"/>
                  </a:lnTo>
                  <a:lnTo>
                    <a:pt x="335" y="233"/>
                  </a:lnTo>
                  <a:lnTo>
                    <a:pt x="315" y="236"/>
                  </a:lnTo>
                  <a:lnTo>
                    <a:pt x="296" y="238"/>
                  </a:lnTo>
                  <a:lnTo>
                    <a:pt x="277" y="240"/>
                  </a:lnTo>
                  <a:lnTo>
                    <a:pt x="258" y="240"/>
                  </a:lnTo>
                  <a:lnTo>
                    <a:pt x="239" y="238"/>
                  </a:lnTo>
                  <a:lnTo>
                    <a:pt x="200" y="236"/>
                  </a:lnTo>
                  <a:lnTo>
                    <a:pt x="181" y="236"/>
                  </a:lnTo>
                  <a:lnTo>
                    <a:pt x="162" y="236"/>
                  </a:lnTo>
                  <a:lnTo>
                    <a:pt x="143" y="236"/>
                  </a:lnTo>
                  <a:lnTo>
                    <a:pt x="125" y="238"/>
                  </a:lnTo>
                  <a:lnTo>
                    <a:pt x="106" y="242"/>
                  </a:lnTo>
                  <a:lnTo>
                    <a:pt x="98" y="244"/>
                  </a:lnTo>
                  <a:lnTo>
                    <a:pt x="89" y="246"/>
                  </a:lnTo>
                  <a:lnTo>
                    <a:pt x="79" y="250"/>
                  </a:lnTo>
                  <a:lnTo>
                    <a:pt x="71" y="254"/>
                  </a:lnTo>
                  <a:lnTo>
                    <a:pt x="62" y="258"/>
                  </a:lnTo>
                  <a:lnTo>
                    <a:pt x="54" y="263"/>
                  </a:lnTo>
                  <a:lnTo>
                    <a:pt x="45" y="284"/>
                  </a:lnTo>
                  <a:lnTo>
                    <a:pt x="37" y="304"/>
                  </a:lnTo>
                  <a:lnTo>
                    <a:pt x="29" y="323"/>
                  </a:lnTo>
                  <a:lnTo>
                    <a:pt x="22" y="344"/>
                  </a:lnTo>
                  <a:lnTo>
                    <a:pt x="16" y="365"/>
                  </a:lnTo>
                  <a:lnTo>
                    <a:pt x="10" y="384"/>
                  </a:lnTo>
                  <a:lnTo>
                    <a:pt x="4" y="406"/>
                  </a:lnTo>
                  <a:lnTo>
                    <a:pt x="0" y="427"/>
                  </a:lnTo>
                  <a:lnTo>
                    <a:pt x="6" y="429"/>
                  </a:lnTo>
                  <a:lnTo>
                    <a:pt x="10" y="431"/>
                  </a:lnTo>
                  <a:lnTo>
                    <a:pt x="20" y="434"/>
                  </a:lnTo>
                  <a:lnTo>
                    <a:pt x="23" y="436"/>
                  </a:lnTo>
                  <a:lnTo>
                    <a:pt x="27" y="438"/>
                  </a:lnTo>
                  <a:lnTo>
                    <a:pt x="33" y="438"/>
                  </a:lnTo>
                  <a:lnTo>
                    <a:pt x="37" y="436"/>
                  </a:lnTo>
                  <a:lnTo>
                    <a:pt x="43" y="434"/>
                  </a:lnTo>
                  <a:lnTo>
                    <a:pt x="50" y="431"/>
                  </a:lnTo>
                  <a:lnTo>
                    <a:pt x="54" y="425"/>
                  </a:lnTo>
                  <a:lnTo>
                    <a:pt x="60" y="419"/>
                  </a:lnTo>
                  <a:lnTo>
                    <a:pt x="71" y="409"/>
                  </a:lnTo>
                  <a:lnTo>
                    <a:pt x="75" y="404"/>
                  </a:lnTo>
                  <a:lnTo>
                    <a:pt x="81" y="400"/>
                  </a:lnTo>
                  <a:lnTo>
                    <a:pt x="96" y="392"/>
                  </a:lnTo>
                  <a:lnTo>
                    <a:pt x="112" y="384"/>
                  </a:lnTo>
                  <a:lnTo>
                    <a:pt x="127" y="379"/>
                  </a:lnTo>
                  <a:lnTo>
                    <a:pt x="144" y="371"/>
                  </a:lnTo>
                  <a:lnTo>
                    <a:pt x="177" y="359"/>
                  </a:lnTo>
                  <a:lnTo>
                    <a:pt x="192" y="354"/>
                  </a:lnTo>
                  <a:lnTo>
                    <a:pt x="208" y="346"/>
                  </a:lnTo>
                  <a:lnTo>
                    <a:pt x="212" y="338"/>
                  </a:lnTo>
                  <a:lnTo>
                    <a:pt x="214" y="333"/>
                  </a:lnTo>
                  <a:lnTo>
                    <a:pt x="215" y="325"/>
                  </a:lnTo>
                  <a:lnTo>
                    <a:pt x="217" y="323"/>
                  </a:lnTo>
                  <a:lnTo>
                    <a:pt x="217" y="319"/>
                  </a:lnTo>
                  <a:lnTo>
                    <a:pt x="217" y="296"/>
                  </a:lnTo>
                  <a:lnTo>
                    <a:pt x="217" y="284"/>
                  </a:lnTo>
                  <a:lnTo>
                    <a:pt x="217" y="273"/>
                  </a:lnTo>
                  <a:lnTo>
                    <a:pt x="217" y="261"/>
                  </a:lnTo>
                  <a:lnTo>
                    <a:pt x="215" y="250"/>
                  </a:lnTo>
                  <a:lnTo>
                    <a:pt x="214" y="238"/>
                  </a:lnTo>
                  <a:lnTo>
                    <a:pt x="208" y="229"/>
                  </a:lnTo>
                  <a:lnTo>
                    <a:pt x="208" y="227"/>
                  </a:lnTo>
                  <a:lnTo>
                    <a:pt x="206" y="225"/>
                  </a:lnTo>
                  <a:lnTo>
                    <a:pt x="206" y="225"/>
                  </a:lnTo>
                  <a:lnTo>
                    <a:pt x="204" y="225"/>
                  </a:lnTo>
                  <a:lnTo>
                    <a:pt x="200" y="227"/>
                  </a:lnTo>
                  <a:lnTo>
                    <a:pt x="196" y="231"/>
                  </a:lnTo>
                  <a:lnTo>
                    <a:pt x="192" y="235"/>
                  </a:lnTo>
                  <a:lnTo>
                    <a:pt x="189" y="238"/>
                  </a:lnTo>
                  <a:lnTo>
                    <a:pt x="185" y="242"/>
                  </a:lnTo>
                  <a:lnTo>
                    <a:pt x="181" y="246"/>
                  </a:lnTo>
                  <a:lnTo>
                    <a:pt x="173" y="252"/>
                  </a:lnTo>
                  <a:lnTo>
                    <a:pt x="166" y="258"/>
                  </a:lnTo>
                  <a:lnTo>
                    <a:pt x="162" y="261"/>
                  </a:lnTo>
                  <a:lnTo>
                    <a:pt x="156" y="263"/>
                  </a:lnTo>
                  <a:lnTo>
                    <a:pt x="154" y="267"/>
                  </a:lnTo>
                  <a:lnTo>
                    <a:pt x="152" y="269"/>
                  </a:lnTo>
                  <a:lnTo>
                    <a:pt x="150" y="269"/>
                  </a:lnTo>
                  <a:lnTo>
                    <a:pt x="148" y="271"/>
                  </a:lnTo>
                  <a:lnTo>
                    <a:pt x="144" y="273"/>
                  </a:lnTo>
                  <a:lnTo>
                    <a:pt x="143" y="275"/>
                  </a:lnTo>
                  <a:lnTo>
                    <a:pt x="139" y="275"/>
                  </a:lnTo>
                  <a:lnTo>
                    <a:pt x="137" y="277"/>
                  </a:lnTo>
                  <a:lnTo>
                    <a:pt x="131" y="279"/>
                  </a:lnTo>
                  <a:lnTo>
                    <a:pt x="125" y="281"/>
                  </a:lnTo>
                  <a:lnTo>
                    <a:pt x="118" y="283"/>
                  </a:lnTo>
                  <a:lnTo>
                    <a:pt x="125" y="284"/>
                  </a:lnTo>
                  <a:lnTo>
                    <a:pt x="129" y="286"/>
                  </a:lnTo>
                  <a:lnTo>
                    <a:pt x="135" y="288"/>
                  </a:lnTo>
                  <a:lnTo>
                    <a:pt x="139" y="288"/>
                  </a:lnTo>
                  <a:lnTo>
                    <a:pt x="141" y="290"/>
                  </a:lnTo>
                  <a:lnTo>
                    <a:pt x="143" y="290"/>
                  </a:lnTo>
                  <a:lnTo>
                    <a:pt x="144" y="290"/>
                  </a:lnTo>
                  <a:lnTo>
                    <a:pt x="146" y="290"/>
                  </a:lnTo>
                  <a:lnTo>
                    <a:pt x="148" y="292"/>
                  </a:lnTo>
                  <a:lnTo>
                    <a:pt x="148" y="292"/>
                  </a:lnTo>
                  <a:lnTo>
                    <a:pt x="146" y="290"/>
                  </a:lnTo>
                  <a:lnTo>
                    <a:pt x="144" y="290"/>
                  </a:lnTo>
                  <a:lnTo>
                    <a:pt x="143" y="292"/>
                  </a:lnTo>
                  <a:lnTo>
                    <a:pt x="141" y="292"/>
                  </a:lnTo>
                  <a:lnTo>
                    <a:pt x="139" y="294"/>
                  </a:lnTo>
                  <a:lnTo>
                    <a:pt x="139" y="296"/>
                  </a:lnTo>
                  <a:lnTo>
                    <a:pt x="139" y="300"/>
                  </a:lnTo>
                  <a:lnTo>
                    <a:pt x="141" y="302"/>
                  </a:lnTo>
                  <a:lnTo>
                    <a:pt x="143" y="304"/>
                  </a:lnTo>
                  <a:lnTo>
                    <a:pt x="144" y="308"/>
                  </a:lnTo>
                  <a:lnTo>
                    <a:pt x="146" y="311"/>
                  </a:lnTo>
                  <a:lnTo>
                    <a:pt x="150" y="315"/>
                  </a:lnTo>
                  <a:lnTo>
                    <a:pt x="154" y="319"/>
                  </a:lnTo>
                  <a:lnTo>
                    <a:pt x="158" y="321"/>
                  </a:lnTo>
                  <a:lnTo>
                    <a:pt x="160" y="325"/>
                  </a:lnTo>
                  <a:lnTo>
                    <a:pt x="169" y="331"/>
                  </a:lnTo>
                  <a:lnTo>
                    <a:pt x="177" y="336"/>
                  </a:lnTo>
                  <a:lnTo>
                    <a:pt x="187" y="342"/>
                  </a:lnTo>
                  <a:lnTo>
                    <a:pt x="194" y="348"/>
                  </a:lnTo>
                  <a:lnTo>
                    <a:pt x="198" y="350"/>
                  </a:lnTo>
                  <a:lnTo>
                    <a:pt x="202" y="352"/>
                  </a:lnTo>
                  <a:lnTo>
                    <a:pt x="204" y="352"/>
                  </a:lnTo>
                  <a:lnTo>
                    <a:pt x="206" y="354"/>
                  </a:lnTo>
                  <a:lnTo>
                    <a:pt x="208" y="354"/>
                  </a:lnTo>
                  <a:lnTo>
                    <a:pt x="208" y="356"/>
                  </a:lnTo>
                  <a:lnTo>
                    <a:pt x="212" y="361"/>
                  </a:lnTo>
                  <a:lnTo>
                    <a:pt x="215" y="367"/>
                  </a:lnTo>
                  <a:lnTo>
                    <a:pt x="219" y="371"/>
                  </a:lnTo>
                  <a:lnTo>
                    <a:pt x="223" y="375"/>
                  </a:lnTo>
                  <a:lnTo>
                    <a:pt x="227" y="384"/>
                  </a:lnTo>
                  <a:lnTo>
                    <a:pt x="231" y="390"/>
                  </a:lnTo>
                  <a:lnTo>
                    <a:pt x="235" y="394"/>
                  </a:lnTo>
                  <a:lnTo>
                    <a:pt x="237" y="400"/>
                  </a:lnTo>
                  <a:lnTo>
                    <a:pt x="239" y="402"/>
                  </a:lnTo>
                  <a:lnTo>
                    <a:pt x="242" y="406"/>
                  </a:lnTo>
                  <a:lnTo>
                    <a:pt x="246" y="411"/>
                  </a:lnTo>
                  <a:lnTo>
                    <a:pt x="248" y="415"/>
                  </a:lnTo>
                  <a:lnTo>
                    <a:pt x="250" y="419"/>
                  </a:lnTo>
                  <a:lnTo>
                    <a:pt x="254" y="423"/>
                  </a:lnTo>
                  <a:lnTo>
                    <a:pt x="260" y="429"/>
                  </a:lnTo>
                  <a:lnTo>
                    <a:pt x="265" y="436"/>
                  </a:lnTo>
                  <a:lnTo>
                    <a:pt x="267" y="440"/>
                  </a:lnTo>
                  <a:lnTo>
                    <a:pt x="271" y="446"/>
                  </a:lnTo>
                  <a:lnTo>
                    <a:pt x="277" y="436"/>
                  </a:lnTo>
                  <a:lnTo>
                    <a:pt x="283" y="425"/>
                  </a:lnTo>
                  <a:lnTo>
                    <a:pt x="294" y="406"/>
                  </a:lnTo>
                  <a:lnTo>
                    <a:pt x="304" y="384"/>
                  </a:lnTo>
                  <a:lnTo>
                    <a:pt x="310" y="375"/>
                  </a:lnTo>
                  <a:lnTo>
                    <a:pt x="317" y="363"/>
                  </a:lnTo>
                  <a:lnTo>
                    <a:pt x="321" y="342"/>
                  </a:lnTo>
                  <a:lnTo>
                    <a:pt x="323" y="331"/>
                  </a:lnTo>
                  <a:lnTo>
                    <a:pt x="325" y="319"/>
                  </a:lnTo>
                  <a:lnTo>
                    <a:pt x="327" y="313"/>
                  </a:lnTo>
                  <a:lnTo>
                    <a:pt x="329" y="308"/>
                  </a:lnTo>
                  <a:lnTo>
                    <a:pt x="331" y="302"/>
                  </a:lnTo>
                  <a:lnTo>
                    <a:pt x="333" y="294"/>
                  </a:lnTo>
                  <a:lnTo>
                    <a:pt x="338" y="281"/>
                  </a:lnTo>
                  <a:lnTo>
                    <a:pt x="340" y="273"/>
                  </a:lnTo>
                  <a:lnTo>
                    <a:pt x="342" y="267"/>
                  </a:lnTo>
                  <a:lnTo>
                    <a:pt x="346" y="260"/>
                  </a:lnTo>
                  <a:lnTo>
                    <a:pt x="348" y="256"/>
                  </a:lnTo>
                  <a:lnTo>
                    <a:pt x="348" y="250"/>
                  </a:lnTo>
                  <a:lnTo>
                    <a:pt x="350" y="246"/>
                  </a:lnTo>
                  <a:lnTo>
                    <a:pt x="350" y="244"/>
                  </a:lnTo>
                  <a:lnTo>
                    <a:pt x="348" y="242"/>
                  </a:lnTo>
                  <a:lnTo>
                    <a:pt x="346" y="244"/>
                  </a:lnTo>
                  <a:lnTo>
                    <a:pt x="346" y="244"/>
                  </a:lnTo>
                  <a:lnTo>
                    <a:pt x="344" y="246"/>
                  </a:lnTo>
                  <a:lnTo>
                    <a:pt x="335" y="256"/>
                  </a:lnTo>
                  <a:lnTo>
                    <a:pt x="325" y="263"/>
                  </a:lnTo>
                  <a:lnTo>
                    <a:pt x="315" y="269"/>
                  </a:lnTo>
                  <a:lnTo>
                    <a:pt x="308" y="277"/>
                  </a:lnTo>
                  <a:lnTo>
                    <a:pt x="298" y="283"/>
                  </a:lnTo>
                  <a:lnTo>
                    <a:pt x="290" y="288"/>
                  </a:lnTo>
                  <a:lnTo>
                    <a:pt x="281" y="292"/>
                  </a:lnTo>
                  <a:lnTo>
                    <a:pt x="273" y="296"/>
                  </a:lnTo>
                  <a:lnTo>
                    <a:pt x="254" y="304"/>
                  </a:lnTo>
                  <a:lnTo>
                    <a:pt x="244" y="306"/>
                  </a:lnTo>
                  <a:lnTo>
                    <a:pt x="235" y="309"/>
                  </a:lnTo>
                  <a:lnTo>
                    <a:pt x="225" y="311"/>
                  </a:lnTo>
                  <a:lnTo>
                    <a:pt x="214" y="313"/>
                  </a:lnTo>
                  <a:lnTo>
                    <a:pt x="202" y="317"/>
                  </a:lnTo>
                  <a:lnTo>
                    <a:pt x="191" y="319"/>
                  </a:lnTo>
                  <a:lnTo>
                    <a:pt x="181" y="327"/>
                  </a:lnTo>
                  <a:lnTo>
                    <a:pt x="175" y="334"/>
                  </a:lnTo>
                  <a:lnTo>
                    <a:pt x="169" y="340"/>
                  </a:lnTo>
                  <a:lnTo>
                    <a:pt x="166" y="344"/>
                  </a:lnTo>
                  <a:lnTo>
                    <a:pt x="162" y="348"/>
                  </a:lnTo>
                  <a:lnTo>
                    <a:pt x="158" y="352"/>
                  </a:lnTo>
                  <a:lnTo>
                    <a:pt x="156" y="354"/>
                  </a:lnTo>
                  <a:lnTo>
                    <a:pt x="152" y="356"/>
                  </a:lnTo>
                  <a:lnTo>
                    <a:pt x="150" y="358"/>
                  </a:lnTo>
                  <a:lnTo>
                    <a:pt x="146" y="359"/>
                  </a:lnTo>
                  <a:lnTo>
                    <a:pt x="141" y="359"/>
                  </a:lnTo>
                  <a:lnTo>
                    <a:pt x="137" y="361"/>
                  </a:lnTo>
                  <a:lnTo>
                    <a:pt x="129" y="363"/>
                  </a:lnTo>
                  <a:lnTo>
                    <a:pt x="121" y="367"/>
                  </a:lnTo>
                  <a:lnTo>
                    <a:pt x="118" y="367"/>
                  </a:lnTo>
                  <a:lnTo>
                    <a:pt x="112" y="369"/>
                  </a:lnTo>
                  <a:lnTo>
                    <a:pt x="106" y="371"/>
                  </a:lnTo>
                  <a:lnTo>
                    <a:pt x="100" y="373"/>
                  </a:lnTo>
                  <a:lnTo>
                    <a:pt x="96" y="375"/>
                  </a:lnTo>
                  <a:lnTo>
                    <a:pt x="93" y="377"/>
                  </a:lnTo>
                  <a:lnTo>
                    <a:pt x="83" y="379"/>
                  </a:lnTo>
                  <a:lnTo>
                    <a:pt x="79" y="381"/>
                  </a:lnTo>
                  <a:lnTo>
                    <a:pt x="75" y="381"/>
                  </a:lnTo>
                  <a:lnTo>
                    <a:pt x="73" y="383"/>
                  </a:lnTo>
                  <a:lnTo>
                    <a:pt x="73" y="383"/>
                  </a:lnTo>
                  <a:lnTo>
                    <a:pt x="79" y="388"/>
                  </a:lnTo>
                  <a:lnTo>
                    <a:pt x="87" y="396"/>
                  </a:lnTo>
                  <a:lnTo>
                    <a:pt x="94" y="402"/>
                  </a:lnTo>
                  <a:lnTo>
                    <a:pt x="100" y="409"/>
                  </a:lnTo>
                  <a:lnTo>
                    <a:pt x="102" y="413"/>
                  </a:lnTo>
                  <a:lnTo>
                    <a:pt x="102" y="417"/>
                  </a:lnTo>
                  <a:lnTo>
                    <a:pt x="104" y="423"/>
                  </a:lnTo>
                  <a:lnTo>
                    <a:pt x="106" y="431"/>
                  </a:lnTo>
                  <a:lnTo>
                    <a:pt x="108" y="434"/>
                  </a:lnTo>
                  <a:lnTo>
                    <a:pt x="110" y="436"/>
                  </a:lnTo>
                  <a:lnTo>
                    <a:pt x="112" y="440"/>
                  </a:lnTo>
                  <a:lnTo>
                    <a:pt x="116" y="444"/>
                  </a:lnTo>
                  <a:lnTo>
                    <a:pt x="121" y="448"/>
                  </a:lnTo>
                  <a:lnTo>
                    <a:pt x="125" y="450"/>
                  </a:lnTo>
                  <a:lnTo>
                    <a:pt x="137" y="456"/>
                  </a:lnTo>
                  <a:lnTo>
                    <a:pt x="148" y="459"/>
                  </a:lnTo>
                  <a:lnTo>
                    <a:pt x="162" y="463"/>
                  </a:lnTo>
                  <a:lnTo>
                    <a:pt x="173" y="467"/>
                  </a:lnTo>
                  <a:lnTo>
                    <a:pt x="177" y="469"/>
                  </a:lnTo>
                  <a:lnTo>
                    <a:pt x="183" y="471"/>
                  </a:lnTo>
                  <a:lnTo>
                    <a:pt x="187" y="471"/>
                  </a:lnTo>
                  <a:lnTo>
                    <a:pt x="191" y="473"/>
                  </a:lnTo>
                  <a:lnTo>
                    <a:pt x="196" y="450"/>
                  </a:lnTo>
                  <a:lnTo>
                    <a:pt x="204" y="427"/>
                  </a:lnTo>
                  <a:lnTo>
                    <a:pt x="219" y="379"/>
                  </a:lnTo>
                  <a:lnTo>
                    <a:pt x="227" y="354"/>
                  </a:lnTo>
                  <a:lnTo>
                    <a:pt x="233" y="331"/>
                  </a:lnTo>
                  <a:lnTo>
                    <a:pt x="239" y="306"/>
                  </a:lnTo>
                  <a:lnTo>
                    <a:pt x="244" y="283"/>
                  </a:lnTo>
                  <a:lnTo>
                    <a:pt x="246" y="267"/>
                  </a:lnTo>
                  <a:lnTo>
                    <a:pt x="248" y="250"/>
                  </a:lnTo>
                  <a:lnTo>
                    <a:pt x="250" y="235"/>
                  </a:lnTo>
                  <a:lnTo>
                    <a:pt x="254" y="219"/>
                  </a:lnTo>
                  <a:lnTo>
                    <a:pt x="254" y="213"/>
                  </a:lnTo>
                  <a:lnTo>
                    <a:pt x="256" y="208"/>
                  </a:lnTo>
                  <a:lnTo>
                    <a:pt x="258" y="196"/>
                  </a:lnTo>
                  <a:lnTo>
                    <a:pt x="262" y="185"/>
                  </a:lnTo>
                  <a:lnTo>
                    <a:pt x="263" y="173"/>
                  </a:lnTo>
                  <a:lnTo>
                    <a:pt x="265" y="167"/>
                  </a:lnTo>
                  <a:lnTo>
                    <a:pt x="267" y="163"/>
                  </a:lnTo>
                  <a:lnTo>
                    <a:pt x="267" y="158"/>
                  </a:lnTo>
                  <a:lnTo>
                    <a:pt x="269" y="154"/>
                  </a:lnTo>
                  <a:lnTo>
                    <a:pt x="269" y="152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71" y="146"/>
                  </a:lnTo>
                  <a:lnTo>
                    <a:pt x="271" y="136"/>
                  </a:lnTo>
                  <a:lnTo>
                    <a:pt x="271" y="125"/>
                  </a:lnTo>
                  <a:lnTo>
                    <a:pt x="271" y="113"/>
                  </a:lnTo>
                  <a:lnTo>
                    <a:pt x="271" y="104"/>
                  </a:lnTo>
                  <a:lnTo>
                    <a:pt x="271" y="92"/>
                  </a:lnTo>
                  <a:lnTo>
                    <a:pt x="271" y="83"/>
                  </a:lnTo>
                  <a:lnTo>
                    <a:pt x="273" y="77"/>
                  </a:lnTo>
                  <a:lnTo>
                    <a:pt x="275" y="73"/>
                  </a:lnTo>
                  <a:lnTo>
                    <a:pt x="277" y="67"/>
                  </a:lnTo>
                  <a:lnTo>
                    <a:pt x="281" y="63"/>
                  </a:lnTo>
                  <a:lnTo>
                    <a:pt x="283" y="62"/>
                  </a:lnTo>
                  <a:lnTo>
                    <a:pt x="285" y="60"/>
                  </a:lnTo>
                  <a:lnTo>
                    <a:pt x="288" y="58"/>
                  </a:lnTo>
                  <a:lnTo>
                    <a:pt x="292" y="56"/>
                  </a:lnTo>
                  <a:lnTo>
                    <a:pt x="300" y="56"/>
                  </a:lnTo>
                  <a:lnTo>
                    <a:pt x="310" y="56"/>
                  </a:lnTo>
                  <a:lnTo>
                    <a:pt x="317" y="56"/>
                  </a:lnTo>
                  <a:lnTo>
                    <a:pt x="327" y="58"/>
                  </a:lnTo>
                  <a:lnTo>
                    <a:pt x="336" y="58"/>
                  </a:lnTo>
                  <a:lnTo>
                    <a:pt x="340" y="56"/>
                  </a:lnTo>
                  <a:lnTo>
                    <a:pt x="344" y="56"/>
                  </a:lnTo>
                  <a:lnTo>
                    <a:pt x="346" y="54"/>
                  </a:lnTo>
                  <a:lnTo>
                    <a:pt x="350" y="52"/>
                  </a:lnTo>
                  <a:lnTo>
                    <a:pt x="354" y="48"/>
                  </a:lnTo>
                  <a:lnTo>
                    <a:pt x="358" y="42"/>
                  </a:lnTo>
                  <a:lnTo>
                    <a:pt x="361" y="37"/>
                  </a:lnTo>
                  <a:lnTo>
                    <a:pt x="365" y="40"/>
                  </a:lnTo>
                  <a:lnTo>
                    <a:pt x="371" y="46"/>
                  </a:lnTo>
                  <a:lnTo>
                    <a:pt x="377" y="52"/>
                  </a:lnTo>
                  <a:lnTo>
                    <a:pt x="383" y="58"/>
                  </a:lnTo>
                  <a:lnTo>
                    <a:pt x="388" y="65"/>
                  </a:lnTo>
                  <a:lnTo>
                    <a:pt x="392" y="71"/>
                  </a:lnTo>
                  <a:lnTo>
                    <a:pt x="396" y="77"/>
                  </a:lnTo>
                  <a:lnTo>
                    <a:pt x="396" y="81"/>
                  </a:lnTo>
                  <a:lnTo>
                    <a:pt x="398" y="83"/>
                  </a:lnTo>
                  <a:lnTo>
                    <a:pt x="398" y="98"/>
                  </a:lnTo>
                  <a:lnTo>
                    <a:pt x="396" y="115"/>
                  </a:lnTo>
                  <a:lnTo>
                    <a:pt x="394" y="133"/>
                  </a:lnTo>
                  <a:lnTo>
                    <a:pt x="390" y="148"/>
                  </a:lnTo>
                  <a:lnTo>
                    <a:pt x="386" y="165"/>
                  </a:lnTo>
                  <a:lnTo>
                    <a:pt x="381" y="181"/>
                  </a:lnTo>
                  <a:lnTo>
                    <a:pt x="373" y="196"/>
                  </a:lnTo>
                  <a:lnTo>
                    <a:pt x="365" y="213"/>
                  </a:lnTo>
                  <a:lnTo>
                    <a:pt x="350" y="244"/>
                  </a:lnTo>
                  <a:lnTo>
                    <a:pt x="335" y="275"/>
                  </a:lnTo>
                  <a:lnTo>
                    <a:pt x="327" y="290"/>
                  </a:lnTo>
                  <a:lnTo>
                    <a:pt x="319" y="306"/>
                  </a:lnTo>
                  <a:lnTo>
                    <a:pt x="313" y="321"/>
                  </a:lnTo>
                  <a:lnTo>
                    <a:pt x="308" y="336"/>
                  </a:lnTo>
                  <a:lnTo>
                    <a:pt x="306" y="358"/>
                  </a:lnTo>
                  <a:lnTo>
                    <a:pt x="304" y="379"/>
                  </a:lnTo>
                  <a:lnTo>
                    <a:pt x="304" y="388"/>
                  </a:lnTo>
                  <a:lnTo>
                    <a:pt x="302" y="398"/>
                  </a:lnTo>
                  <a:lnTo>
                    <a:pt x="302" y="409"/>
                  </a:lnTo>
                  <a:lnTo>
                    <a:pt x="298" y="419"/>
                  </a:lnTo>
                  <a:lnTo>
                    <a:pt x="298" y="423"/>
                  </a:lnTo>
                  <a:lnTo>
                    <a:pt x="296" y="425"/>
                  </a:lnTo>
                  <a:lnTo>
                    <a:pt x="292" y="427"/>
                  </a:lnTo>
                  <a:lnTo>
                    <a:pt x="290" y="429"/>
                  </a:lnTo>
                  <a:lnTo>
                    <a:pt x="285" y="431"/>
                  </a:lnTo>
                  <a:lnTo>
                    <a:pt x="281" y="433"/>
                  </a:lnTo>
                  <a:lnTo>
                    <a:pt x="277" y="433"/>
                  </a:lnTo>
                  <a:lnTo>
                    <a:pt x="271" y="433"/>
                  </a:lnTo>
                  <a:lnTo>
                    <a:pt x="258" y="434"/>
                  </a:lnTo>
                  <a:lnTo>
                    <a:pt x="244" y="434"/>
                  </a:lnTo>
                  <a:lnTo>
                    <a:pt x="231" y="434"/>
                  </a:lnTo>
                  <a:lnTo>
                    <a:pt x="215" y="433"/>
                  </a:lnTo>
                  <a:lnTo>
                    <a:pt x="200" y="431"/>
                  </a:lnTo>
                  <a:lnTo>
                    <a:pt x="187" y="429"/>
                  </a:lnTo>
                  <a:lnTo>
                    <a:pt x="173" y="427"/>
                  </a:lnTo>
                  <a:lnTo>
                    <a:pt x="160" y="425"/>
                  </a:lnTo>
                  <a:lnTo>
                    <a:pt x="148" y="423"/>
                  </a:lnTo>
                  <a:lnTo>
                    <a:pt x="143" y="421"/>
                  </a:lnTo>
                  <a:lnTo>
                    <a:pt x="139" y="421"/>
                  </a:lnTo>
                  <a:lnTo>
                    <a:pt x="135" y="421"/>
                  </a:lnTo>
                  <a:lnTo>
                    <a:pt x="131" y="419"/>
                  </a:lnTo>
                  <a:lnTo>
                    <a:pt x="129" y="419"/>
                  </a:lnTo>
                  <a:lnTo>
                    <a:pt x="127" y="419"/>
                  </a:lnTo>
                  <a:lnTo>
                    <a:pt x="119" y="417"/>
                  </a:lnTo>
                  <a:lnTo>
                    <a:pt x="112" y="415"/>
                  </a:lnTo>
                  <a:lnTo>
                    <a:pt x="104" y="415"/>
                  </a:lnTo>
                  <a:lnTo>
                    <a:pt x="96" y="413"/>
                  </a:lnTo>
                  <a:lnTo>
                    <a:pt x="85" y="411"/>
                  </a:lnTo>
                  <a:lnTo>
                    <a:pt x="73" y="408"/>
                  </a:lnTo>
                  <a:lnTo>
                    <a:pt x="64" y="402"/>
                  </a:lnTo>
                  <a:lnTo>
                    <a:pt x="60" y="400"/>
                  </a:lnTo>
                  <a:lnTo>
                    <a:pt x="54" y="396"/>
                  </a:lnTo>
                  <a:lnTo>
                    <a:pt x="50" y="390"/>
                  </a:lnTo>
                  <a:lnTo>
                    <a:pt x="46" y="386"/>
                  </a:lnTo>
                  <a:lnTo>
                    <a:pt x="41" y="381"/>
                  </a:lnTo>
                  <a:lnTo>
                    <a:pt x="37" y="373"/>
                  </a:lnTo>
                  <a:lnTo>
                    <a:pt x="39" y="361"/>
                  </a:lnTo>
                  <a:lnTo>
                    <a:pt x="39" y="350"/>
                  </a:lnTo>
                  <a:lnTo>
                    <a:pt x="41" y="344"/>
                  </a:lnTo>
                  <a:lnTo>
                    <a:pt x="41" y="338"/>
                  </a:lnTo>
                  <a:lnTo>
                    <a:pt x="43" y="333"/>
                  </a:lnTo>
                  <a:lnTo>
                    <a:pt x="46" y="329"/>
                  </a:lnTo>
                  <a:lnTo>
                    <a:pt x="48" y="325"/>
                  </a:lnTo>
                  <a:lnTo>
                    <a:pt x="52" y="325"/>
                  </a:lnTo>
                  <a:lnTo>
                    <a:pt x="56" y="323"/>
                  </a:lnTo>
                  <a:lnTo>
                    <a:pt x="60" y="323"/>
                  </a:lnTo>
                  <a:lnTo>
                    <a:pt x="64" y="323"/>
                  </a:lnTo>
                  <a:lnTo>
                    <a:pt x="68" y="321"/>
                  </a:lnTo>
                  <a:lnTo>
                    <a:pt x="70" y="321"/>
                  </a:lnTo>
                  <a:lnTo>
                    <a:pt x="73" y="319"/>
                  </a:lnTo>
                  <a:lnTo>
                    <a:pt x="75" y="315"/>
                  </a:lnTo>
                  <a:lnTo>
                    <a:pt x="77" y="313"/>
                  </a:lnTo>
                  <a:lnTo>
                    <a:pt x="77" y="309"/>
                  </a:lnTo>
                  <a:lnTo>
                    <a:pt x="77" y="306"/>
                  </a:lnTo>
                  <a:lnTo>
                    <a:pt x="79" y="298"/>
                  </a:lnTo>
                  <a:lnTo>
                    <a:pt x="79" y="294"/>
                  </a:lnTo>
                  <a:lnTo>
                    <a:pt x="81" y="292"/>
                  </a:lnTo>
                  <a:lnTo>
                    <a:pt x="87" y="286"/>
                  </a:lnTo>
                  <a:lnTo>
                    <a:pt x="94" y="281"/>
                  </a:lnTo>
                  <a:lnTo>
                    <a:pt x="102" y="277"/>
                  </a:lnTo>
                  <a:lnTo>
                    <a:pt x="110" y="273"/>
                  </a:lnTo>
                  <a:lnTo>
                    <a:pt x="108" y="261"/>
                  </a:lnTo>
                  <a:lnTo>
                    <a:pt x="108" y="248"/>
                  </a:lnTo>
                  <a:lnTo>
                    <a:pt x="108" y="223"/>
                  </a:lnTo>
                  <a:lnTo>
                    <a:pt x="108" y="210"/>
                  </a:lnTo>
                  <a:lnTo>
                    <a:pt x="106" y="196"/>
                  </a:lnTo>
                  <a:lnTo>
                    <a:pt x="104" y="185"/>
                  </a:lnTo>
                  <a:lnTo>
                    <a:pt x="100" y="173"/>
                  </a:lnTo>
                  <a:lnTo>
                    <a:pt x="98" y="171"/>
                  </a:lnTo>
                  <a:lnTo>
                    <a:pt x="96" y="169"/>
                  </a:lnTo>
                  <a:lnTo>
                    <a:pt x="93" y="167"/>
                  </a:lnTo>
                  <a:lnTo>
                    <a:pt x="89" y="167"/>
                  </a:lnTo>
                  <a:lnTo>
                    <a:pt x="83" y="167"/>
                  </a:lnTo>
                  <a:lnTo>
                    <a:pt x="79" y="167"/>
                  </a:lnTo>
                  <a:lnTo>
                    <a:pt x="73" y="167"/>
                  </a:lnTo>
                  <a:lnTo>
                    <a:pt x="68" y="165"/>
                  </a:lnTo>
                  <a:lnTo>
                    <a:pt x="64" y="165"/>
                  </a:lnTo>
                  <a:lnTo>
                    <a:pt x="60" y="161"/>
                  </a:lnTo>
                  <a:lnTo>
                    <a:pt x="58" y="156"/>
                  </a:lnTo>
                  <a:lnTo>
                    <a:pt x="56" y="152"/>
                  </a:lnTo>
                  <a:lnTo>
                    <a:pt x="54" y="146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5556" name="Freeform 212"/>
          <p:cNvSpPr>
            <a:spLocks noEditPoints="1"/>
          </p:cNvSpPr>
          <p:nvPr/>
        </p:nvSpPr>
        <p:spPr bwMode="auto">
          <a:xfrm>
            <a:off x="5378896" y="1639888"/>
            <a:ext cx="731838" cy="276225"/>
          </a:xfrm>
          <a:custGeom>
            <a:avLst/>
            <a:gdLst/>
            <a:ahLst/>
            <a:cxnLst>
              <a:cxn ang="0">
                <a:pos x="909" y="31"/>
              </a:cxn>
              <a:cxn ang="0">
                <a:pos x="880" y="77"/>
              </a:cxn>
              <a:cxn ang="0">
                <a:pos x="843" y="118"/>
              </a:cxn>
              <a:cxn ang="0">
                <a:pos x="803" y="156"/>
              </a:cxn>
              <a:cxn ang="0">
                <a:pos x="757" y="191"/>
              </a:cxn>
              <a:cxn ang="0">
                <a:pos x="707" y="221"/>
              </a:cxn>
              <a:cxn ang="0">
                <a:pos x="651" y="248"/>
              </a:cxn>
              <a:cxn ang="0">
                <a:pos x="594" y="270"/>
              </a:cxn>
              <a:cxn ang="0">
                <a:pos x="532" y="289"/>
              </a:cxn>
              <a:cxn ang="0">
                <a:pos x="467" y="302"/>
              </a:cxn>
              <a:cxn ang="0">
                <a:pos x="400" y="314"/>
              </a:cxn>
              <a:cxn ang="0">
                <a:pos x="331" y="320"/>
              </a:cxn>
              <a:cxn ang="0">
                <a:pos x="260" y="320"/>
              </a:cxn>
              <a:cxn ang="0">
                <a:pos x="187" y="318"/>
              </a:cxn>
              <a:cxn ang="0">
                <a:pos x="112" y="310"/>
              </a:cxn>
              <a:cxn ang="0">
                <a:pos x="75" y="302"/>
              </a:cxn>
              <a:cxn ang="0">
                <a:pos x="73" y="298"/>
              </a:cxn>
              <a:cxn ang="0">
                <a:pos x="73" y="295"/>
              </a:cxn>
              <a:cxn ang="0">
                <a:pos x="77" y="291"/>
              </a:cxn>
              <a:cxn ang="0">
                <a:pos x="114" y="296"/>
              </a:cxn>
              <a:cxn ang="0">
                <a:pos x="187" y="306"/>
              </a:cxn>
              <a:cxn ang="0">
                <a:pos x="260" y="308"/>
              </a:cxn>
              <a:cxn ang="0">
                <a:pos x="331" y="308"/>
              </a:cxn>
              <a:cxn ang="0">
                <a:pos x="398" y="302"/>
              </a:cxn>
              <a:cxn ang="0">
                <a:pos x="465" y="291"/>
              </a:cxn>
              <a:cxn ang="0">
                <a:pos x="528" y="277"/>
              </a:cxn>
              <a:cxn ang="0">
                <a:pos x="590" y="258"/>
              </a:cxn>
              <a:cxn ang="0">
                <a:pos x="647" y="237"/>
              </a:cxn>
              <a:cxn ang="0">
                <a:pos x="699" y="210"/>
              </a:cxn>
              <a:cxn ang="0">
                <a:pos x="749" y="181"/>
              </a:cxn>
              <a:cxn ang="0">
                <a:pos x="795" y="147"/>
              </a:cxn>
              <a:cxn ang="0">
                <a:pos x="834" y="110"/>
              </a:cxn>
              <a:cxn ang="0">
                <a:pos x="870" y="70"/>
              </a:cxn>
              <a:cxn ang="0">
                <a:pos x="899" y="25"/>
              </a:cxn>
              <a:cxn ang="0">
                <a:pos x="912" y="0"/>
              </a:cxn>
              <a:cxn ang="0">
                <a:pos x="916" y="0"/>
              </a:cxn>
              <a:cxn ang="0">
                <a:pos x="922" y="2"/>
              </a:cxn>
              <a:cxn ang="0">
                <a:pos x="922" y="6"/>
              </a:cxn>
              <a:cxn ang="0">
                <a:pos x="922" y="8"/>
              </a:cxn>
              <a:cxn ang="0">
                <a:pos x="0" y="283"/>
              </a:cxn>
              <a:cxn ang="0">
                <a:pos x="87" y="348"/>
              </a:cxn>
            </a:cxnLst>
            <a:rect l="0" t="0" r="r" b="b"/>
            <a:pathLst>
              <a:path w="922" h="348">
                <a:moveTo>
                  <a:pt x="922" y="8"/>
                </a:moveTo>
                <a:lnTo>
                  <a:pt x="909" y="31"/>
                </a:lnTo>
                <a:lnTo>
                  <a:pt x="895" y="54"/>
                </a:lnTo>
                <a:lnTo>
                  <a:pt x="880" y="77"/>
                </a:lnTo>
                <a:lnTo>
                  <a:pt x="862" y="98"/>
                </a:lnTo>
                <a:lnTo>
                  <a:pt x="843" y="118"/>
                </a:lnTo>
                <a:lnTo>
                  <a:pt x="824" y="137"/>
                </a:lnTo>
                <a:lnTo>
                  <a:pt x="803" y="156"/>
                </a:lnTo>
                <a:lnTo>
                  <a:pt x="780" y="173"/>
                </a:lnTo>
                <a:lnTo>
                  <a:pt x="757" y="191"/>
                </a:lnTo>
                <a:lnTo>
                  <a:pt x="732" y="206"/>
                </a:lnTo>
                <a:lnTo>
                  <a:pt x="707" y="221"/>
                </a:lnTo>
                <a:lnTo>
                  <a:pt x="680" y="235"/>
                </a:lnTo>
                <a:lnTo>
                  <a:pt x="651" y="248"/>
                </a:lnTo>
                <a:lnTo>
                  <a:pt x="622" y="260"/>
                </a:lnTo>
                <a:lnTo>
                  <a:pt x="594" y="270"/>
                </a:lnTo>
                <a:lnTo>
                  <a:pt x="563" y="279"/>
                </a:lnTo>
                <a:lnTo>
                  <a:pt x="532" y="289"/>
                </a:lnTo>
                <a:lnTo>
                  <a:pt x="500" y="296"/>
                </a:lnTo>
                <a:lnTo>
                  <a:pt x="467" y="302"/>
                </a:lnTo>
                <a:lnTo>
                  <a:pt x="434" y="308"/>
                </a:lnTo>
                <a:lnTo>
                  <a:pt x="400" y="314"/>
                </a:lnTo>
                <a:lnTo>
                  <a:pt x="365" y="318"/>
                </a:lnTo>
                <a:lnTo>
                  <a:pt x="331" y="320"/>
                </a:lnTo>
                <a:lnTo>
                  <a:pt x="296" y="320"/>
                </a:lnTo>
                <a:lnTo>
                  <a:pt x="260" y="320"/>
                </a:lnTo>
                <a:lnTo>
                  <a:pt x="223" y="320"/>
                </a:lnTo>
                <a:lnTo>
                  <a:pt x="187" y="318"/>
                </a:lnTo>
                <a:lnTo>
                  <a:pt x="150" y="314"/>
                </a:lnTo>
                <a:lnTo>
                  <a:pt x="112" y="310"/>
                </a:lnTo>
                <a:lnTo>
                  <a:pt x="79" y="304"/>
                </a:lnTo>
                <a:lnTo>
                  <a:pt x="75" y="302"/>
                </a:lnTo>
                <a:lnTo>
                  <a:pt x="75" y="300"/>
                </a:lnTo>
                <a:lnTo>
                  <a:pt x="73" y="298"/>
                </a:lnTo>
                <a:lnTo>
                  <a:pt x="73" y="296"/>
                </a:lnTo>
                <a:lnTo>
                  <a:pt x="73" y="295"/>
                </a:lnTo>
                <a:lnTo>
                  <a:pt x="75" y="293"/>
                </a:lnTo>
                <a:lnTo>
                  <a:pt x="77" y="291"/>
                </a:lnTo>
                <a:lnTo>
                  <a:pt x="81" y="291"/>
                </a:lnTo>
                <a:lnTo>
                  <a:pt x="114" y="296"/>
                </a:lnTo>
                <a:lnTo>
                  <a:pt x="150" y="302"/>
                </a:lnTo>
                <a:lnTo>
                  <a:pt x="187" y="306"/>
                </a:lnTo>
                <a:lnTo>
                  <a:pt x="223" y="308"/>
                </a:lnTo>
                <a:lnTo>
                  <a:pt x="260" y="308"/>
                </a:lnTo>
                <a:lnTo>
                  <a:pt x="294" y="308"/>
                </a:lnTo>
                <a:lnTo>
                  <a:pt x="331" y="308"/>
                </a:lnTo>
                <a:lnTo>
                  <a:pt x="365" y="304"/>
                </a:lnTo>
                <a:lnTo>
                  <a:pt x="398" y="302"/>
                </a:lnTo>
                <a:lnTo>
                  <a:pt x="432" y="296"/>
                </a:lnTo>
                <a:lnTo>
                  <a:pt x="465" y="291"/>
                </a:lnTo>
                <a:lnTo>
                  <a:pt x="498" y="285"/>
                </a:lnTo>
                <a:lnTo>
                  <a:pt x="528" y="277"/>
                </a:lnTo>
                <a:lnTo>
                  <a:pt x="559" y="268"/>
                </a:lnTo>
                <a:lnTo>
                  <a:pt x="590" y="258"/>
                </a:lnTo>
                <a:lnTo>
                  <a:pt x="619" y="248"/>
                </a:lnTo>
                <a:lnTo>
                  <a:pt x="647" y="237"/>
                </a:lnTo>
                <a:lnTo>
                  <a:pt x="674" y="223"/>
                </a:lnTo>
                <a:lnTo>
                  <a:pt x="699" y="210"/>
                </a:lnTo>
                <a:lnTo>
                  <a:pt x="726" y="196"/>
                </a:lnTo>
                <a:lnTo>
                  <a:pt x="749" y="181"/>
                </a:lnTo>
                <a:lnTo>
                  <a:pt x="772" y="164"/>
                </a:lnTo>
                <a:lnTo>
                  <a:pt x="795" y="147"/>
                </a:lnTo>
                <a:lnTo>
                  <a:pt x="814" y="129"/>
                </a:lnTo>
                <a:lnTo>
                  <a:pt x="834" y="110"/>
                </a:lnTo>
                <a:lnTo>
                  <a:pt x="853" y="91"/>
                </a:lnTo>
                <a:lnTo>
                  <a:pt x="870" y="70"/>
                </a:lnTo>
                <a:lnTo>
                  <a:pt x="886" y="48"/>
                </a:lnTo>
                <a:lnTo>
                  <a:pt x="899" y="25"/>
                </a:lnTo>
                <a:lnTo>
                  <a:pt x="912" y="2"/>
                </a:lnTo>
                <a:lnTo>
                  <a:pt x="912" y="0"/>
                </a:lnTo>
                <a:lnTo>
                  <a:pt x="914" y="0"/>
                </a:lnTo>
                <a:lnTo>
                  <a:pt x="916" y="0"/>
                </a:lnTo>
                <a:lnTo>
                  <a:pt x="920" y="0"/>
                </a:lnTo>
                <a:lnTo>
                  <a:pt x="922" y="2"/>
                </a:lnTo>
                <a:lnTo>
                  <a:pt x="922" y="4"/>
                </a:lnTo>
                <a:lnTo>
                  <a:pt x="922" y="6"/>
                </a:lnTo>
                <a:lnTo>
                  <a:pt x="922" y="8"/>
                </a:lnTo>
                <a:lnTo>
                  <a:pt x="922" y="8"/>
                </a:lnTo>
                <a:close/>
                <a:moveTo>
                  <a:pt x="87" y="348"/>
                </a:moveTo>
                <a:lnTo>
                  <a:pt x="0" y="283"/>
                </a:lnTo>
                <a:lnTo>
                  <a:pt x="104" y="254"/>
                </a:lnTo>
                <a:lnTo>
                  <a:pt x="87" y="348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557" name="Rectangle 213"/>
          <p:cNvSpPr>
            <a:spLocks noChangeArrowheads="1"/>
          </p:cNvSpPr>
          <p:nvPr/>
        </p:nvSpPr>
        <p:spPr bwMode="auto">
          <a:xfrm>
            <a:off x="2460817" y="1246188"/>
            <a:ext cx="310983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Acts</a:t>
            </a:r>
            <a:endParaRPr lang="el-GR" sz="1400" dirty="0"/>
          </a:p>
        </p:txBody>
      </p:sp>
      <p:grpSp>
        <p:nvGrpSpPr>
          <p:cNvPr id="5" name="Group 214"/>
          <p:cNvGrpSpPr>
            <a:grpSpLocks/>
          </p:cNvGrpSpPr>
          <p:nvPr/>
        </p:nvGrpSpPr>
        <p:grpSpPr bwMode="auto">
          <a:xfrm>
            <a:off x="4296221" y="1041400"/>
            <a:ext cx="1016000" cy="1341438"/>
            <a:chOff x="3118" y="776"/>
            <a:chExt cx="488" cy="741"/>
          </a:xfrm>
        </p:grpSpPr>
        <p:sp>
          <p:nvSpPr>
            <p:cNvPr id="185559" name="Rectangle 215"/>
            <p:cNvSpPr>
              <a:spLocks noChangeArrowheads="1"/>
            </p:cNvSpPr>
            <p:nvPr/>
          </p:nvSpPr>
          <p:spPr bwMode="auto">
            <a:xfrm>
              <a:off x="3163" y="776"/>
              <a:ext cx="443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l-GR" sz="8800" b="1">
                  <a:solidFill>
                    <a:srgbClr val="C0C0C0"/>
                  </a:solidFill>
                </a:rPr>
                <a:t>E</a:t>
              </a:r>
              <a:endParaRPr lang="el-GR" sz="8800"/>
            </a:p>
          </p:txBody>
        </p:sp>
        <p:sp>
          <p:nvSpPr>
            <p:cNvPr id="185560" name="Line 216"/>
            <p:cNvSpPr>
              <a:spLocks noChangeShapeType="1"/>
            </p:cNvSpPr>
            <p:nvPr/>
          </p:nvSpPr>
          <p:spPr bwMode="auto">
            <a:xfrm>
              <a:off x="3369" y="1036"/>
              <a:ext cx="1" cy="1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61" name="Line 217"/>
            <p:cNvSpPr>
              <a:spLocks noChangeShapeType="1"/>
            </p:cNvSpPr>
            <p:nvPr/>
          </p:nvSpPr>
          <p:spPr bwMode="auto">
            <a:xfrm flipH="1">
              <a:off x="3254" y="1227"/>
              <a:ext cx="115" cy="1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62" name="Line 218"/>
            <p:cNvSpPr>
              <a:spLocks noChangeShapeType="1"/>
            </p:cNvSpPr>
            <p:nvPr/>
          </p:nvSpPr>
          <p:spPr bwMode="auto">
            <a:xfrm>
              <a:off x="3369" y="1227"/>
              <a:ext cx="113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63" name="Line 219"/>
            <p:cNvSpPr>
              <a:spLocks noChangeShapeType="1"/>
            </p:cNvSpPr>
            <p:nvPr/>
          </p:nvSpPr>
          <p:spPr bwMode="auto">
            <a:xfrm flipH="1">
              <a:off x="3226" y="1063"/>
              <a:ext cx="143" cy="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64" name="Line 220"/>
            <p:cNvSpPr>
              <a:spLocks noChangeShapeType="1"/>
            </p:cNvSpPr>
            <p:nvPr/>
          </p:nvSpPr>
          <p:spPr bwMode="auto">
            <a:xfrm flipH="1" flipV="1">
              <a:off x="3369" y="1063"/>
              <a:ext cx="142" cy="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65" name="Freeform 221"/>
            <p:cNvSpPr>
              <a:spLocks/>
            </p:cNvSpPr>
            <p:nvPr/>
          </p:nvSpPr>
          <p:spPr bwMode="auto">
            <a:xfrm>
              <a:off x="3297" y="965"/>
              <a:ext cx="172" cy="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6" y="52"/>
                </a:cxn>
                <a:cxn ang="0">
                  <a:pos x="14" y="46"/>
                </a:cxn>
                <a:cxn ang="0">
                  <a:pos x="21" y="38"/>
                </a:cxn>
                <a:cxn ang="0">
                  <a:pos x="29" y="32"/>
                </a:cxn>
                <a:cxn ang="0">
                  <a:pos x="37" y="27"/>
                </a:cxn>
                <a:cxn ang="0">
                  <a:pos x="45" y="21"/>
                </a:cxn>
                <a:cxn ang="0">
                  <a:pos x="54" y="17"/>
                </a:cxn>
                <a:cxn ang="0">
                  <a:pos x="64" y="13"/>
                </a:cxn>
                <a:cxn ang="0">
                  <a:pos x="73" y="9"/>
                </a:cxn>
                <a:cxn ang="0">
                  <a:pos x="83" y="7"/>
                </a:cxn>
                <a:cxn ang="0">
                  <a:pos x="93" y="4"/>
                </a:cxn>
                <a:cxn ang="0">
                  <a:pos x="104" y="2"/>
                </a:cxn>
                <a:cxn ang="0">
                  <a:pos x="114" y="2"/>
                </a:cxn>
                <a:cxn ang="0">
                  <a:pos x="125" y="0"/>
                </a:cxn>
                <a:cxn ang="0">
                  <a:pos x="137" y="0"/>
                </a:cxn>
                <a:cxn ang="0">
                  <a:pos x="148" y="0"/>
                </a:cxn>
                <a:cxn ang="0">
                  <a:pos x="160" y="2"/>
                </a:cxn>
                <a:cxn ang="0">
                  <a:pos x="171" y="2"/>
                </a:cxn>
                <a:cxn ang="0">
                  <a:pos x="185" y="4"/>
                </a:cxn>
                <a:cxn ang="0">
                  <a:pos x="196" y="5"/>
                </a:cxn>
                <a:cxn ang="0">
                  <a:pos x="208" y="9"/>
                </a:cxn>
                <a:cxn ang="0">
                  <a:pos x="221" y="13"/>
                </a:cxn>
                <a:cxn ang="0">
                  <a:pos x="233" y="17"/>
                </a:cxn>
                <a:cxn ang="0">
                  <a:pos x="246" y="21"/>
                </a:cxn>
                <a:cxn ang="0">
                  <a:pos x="258" y="25"/>
                </a:cxn>
                <a:cxn ang="0">
                  <a:pos x="271" y="30"/>
                </a:cxn>
                <a:cxn ang="0">
                  <a:pos x="283" y="36"/>
                </a:cxn>
                <a:cxn ang="0">
                  <a:pos x="296" y="44"/>
                </a:cxn>
                <a:cxn ang="0">
                  <a:pos x="308" y="50"/>
                </a:cxn>
                <a:cxn ang="0">
                  <a:pos x="319" y="57"/>
                </a:cxn>
                <a:cxn ang="0">
                  <a:pos x="333" y="65"/>
                </a:cxn>
                <a:cxn ang="0">
                  <a:pos x="344" y="75"/>
                </a:cxn>
              </a:cxnLst>
              <a:rect l="0" t="0" r="r" b="b"/>
              <a:pathLst>
                <a:path w="344" h="75">
                  <a:moveTo>
                    <a:pt x="0" y="59"/>
                  </a:moveTo>
                  <a:lnTo>
                    <a:pt x="6" y="52"/>
                  </a:lnTo>
                  <a:lnTo>
                    <a:pt x="14" y="46"/>
                  </a:lnTo>
                  <a:lnTo>
                    <a:pt x="21" y="38"/>
                  </a:lnTo>
                  <a:lnTo>
                    <a:pt x="29" y="32"/>
                  </a:lnTo>
                  <a:lnTo>
                    <a:pt x="37" y="27"/>
                  </a:lnTo>
                  <a:lnTo>
                    <a:pt x="45" y="21"/>
                  </a:lnTo>
                  <a:lnTo>
                    <a:pt x="54" y="17"/>
                  </a:lnTo>
                  <a:lnTo>
                    <a:pt x="64" y="13"/>
                  </a:lnTo>
                  <a:lnTo>
                    <a:pt x="73" y="9"/>
                  </a:lnTo>
                  <a:lnTo>
                    <a:pt x="83" y="7"/>
                  </a:lnTo>
                  <a:lnTo>
                    <a:pt x="93" y="4"/>
                  </a:lnTo>
                  <a:lnTo>
                    <a:pt x="104" y="2"/>
                  </a:lnTo>
                  <a:lnTo>
                    <a:pt x="114" y="2"/>
                  </a:lnTo>
                  <a:lnTo>
                    <a:pt x="125" y="0"/>
                  </a:lnTo>
                  <a:lnTo>
                    <a:pt x="137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1" y="2"/>
                  </a:lnTo>
                  <a:lnTo>
                    <a:pt x="185" y="4"/>
                  </a:lnTo>
                  <a:lnTo>
                    <a:pt x="196" y="5"/>
                  </a:lnTo>
                  <a:lnTo>
                    <a:pt x="208" y="9"/>
                  </a:lnTo>
                  <a:lnTo>
                    <a:pt x="221" y="13"/>
                  </a:lnTo>
                  <a:lnTo>
                    <a:pt x="233" y="17"/>
                  </a:lnTo>
                  <a:lnTo>
                    <a:pt x="246" y="21"/>
                  </a:lnTo>
                  <a:lnTo>
                    <a:pt x="258" y="25"/>
                  </a:lnTo>
                  <a:lnTo>
                    <a:pt x="271" y="30"/>
                  </a:lnTo>
                  <a:lnTo>
                    <a:pt x="283" y="36"/>
                  </a:lnTo>
                  <a:lnTo>
                    <a:pt x="296" y="44"/>
                  </a:lnTo>
                  <a:lnTo>
                    <a:pt x="308" y="50"/>
                  </a:lnTo>
                  <a:lnTo>
                    <a:pt x="319" y="57"/>
                  </a:lnTo>
                  <a:lnTo>
                    <a:pt x="333" y="65"/>
                  </a:lnTo>
                  <a:lnTo>
                    <a:pt x="344" y="7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66" name="Freeform 222"/>
            <p:cNvSpPr>
              <a:spLocks/>
            </p:cNvSpPr>
            <p:nvPr/>
          </p:nvSpPr>
          <p:spPr bwMode="auto">
            <a:xfrm>
              <a:off x="3296" y="997"/>
              <a:ext cx="16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16"/>
                </a:cxn>
                <a:cxn ang="0">
                  <a:pos x="23" y="23"/>
                </a:cxn>
                <a:cxn ang="0">
                  <a:pos x="31" y="31"/>
                </a:cxn>
                <a:cxn ang="0">
                  <a:pos x="41" y="37"/>
                </a:cxn>
                <a:cxn ang="0">
                  <a:pos x="50" y="42"/>
                </a:cxn>
                <a:cxn ang="0">
                  <a:pos x="60" y="48"/>
                </a:cxn>
                <a:cxn ang="0">
                  <a:pos x="70" y="52"/>
                </a:cxn>
                <a:cxn ang="0">
                  <a:pos x="79" y="56"/>
                </a:cxn>
                <a:cxn ang="0">
                  <a:pos x="89" y="60"/>
                </a:cxn>
                <a:cxn ang="0">
                  <a:pos x="98" y="64"/>
                </a:cxn>
                <a:cxn ang="0">
                  <a:pos x="110" y="65"/>
                </a:cxn>
                <a:cxn ang="0">
                  <a:pos x="121" y="67"/>
                </a:cxn>
                <a:cxn ang="0">
                  <a:pos x="131" y="69"/>
                </a:cxn>
                <a:cxn ang="0">
                  <a:pos x="143" y="71"/>
                </a:cxn>
                <a:cxn ang="0">
                  <a:pos x="154" y="71"/>
                </a:cxn>
                <a:cxn ang="0">
                  <a:pos x="166" y="71"/>
                </a:cxn>
                <a:cxn ang="0">
                  <a:pos x="177" y="71"/>
                </a:cxn>
                <a:cxn ang="0">
                  <a:pos x="189" y="69"/>
                </a:cxn>
                <a:cxn ang="0">
                  <a:pos x="200" y="69"/>
                </a:cxn>
                <a:cxn ang="0">
                  <a:pos x="212" y="65"/>
                </a:cxn>
                <a:cxn ang="0">
                  <a:pos x="223" y="64"/>
                </a:cxn>
                <a:cxn ang="0">
                  <a:pos x="235" y="60"/>
                </a:cxn>
                <a:cxn ang="0">
                  <a:pos x="246" y="56"/>
                </a:cxn>
                <a:cxn ang="0">
                  <a:pos x="258" y="52"/>
                </a:cxn>
                <a:cxn ang="0">
                  <a:pos x="269" y="48"/>
                </a:cxn>
                <a:cxn ang="0">
                  <a:pos x="279" y="42"/>
                </a:cxn>
                <a:cxn ang="0">
                  <a:pos x="290" y="37"/>
                </a:cxn>
                <a:cxn ang="0">
                  <a:pos x="302" y="31"/>
                </a:cxn>
                <a:cxn ang="0">
                  <a:pos x="312" y="23"/>
                </a:cxn>
                <a:cxn ang="0">
                  <a:pos x="323" y="16"/>
                </a:cxn>
                <a:cxn ang="0">
                  <a:pos x="333" y="8"/>
                </a:cxn>
              </a:cxnLst>
              <a:rect l="0" t="0" r="r" b="b"/>
              <a:pathLst>
                <a:path w="333" h="71">
                  <a:moveTo>
                    <a:pt x="0" y="0"/>
                  </a:moveTo>
                  <a:lnTo>
                    <a:pt x="8" y="8"/>
                  </a:lnTo>
                  <a:lnTo>
                    <a:pt x="16" y="16"/>
                  </a:lnTo>
                  <a:lnTo>
                    <a:pt x="23" y="23"/>
                  </a:lnTo>
                  <a:lnTo>
                    <a:pt x="31" y="31"/>
                  </a:lnTo>
                  <a:lnTo>
                    <a:pt x="41" y="37"/>
                  </a:lnTo>
                  <a:lnTo>
                    <a:pt x="50" y="42"/>
                  </a:lnTo>
                  <a:lnTo>
                    <a:pt x="60" y="48"/>
                  </a:lnTo>
                  <a:lnTo>
                    <a:pt x="70" y="52"/>
                  </a:lnTo>
                  <a:lnTo>
                    <a:pt x="79" y="56"/>
                  </a:lnTo>
                  <a:lnTo>
                    <a:pt x="89" y="60"/>
                  </a:lnTo>
                  <a:lnTo>
                    <a:pt x="98" y="64"/>
                  </a:lnTo>
                  <a:lnTo>
                    <a:pt x="110" y="65"/>
                  </a:lnTo>
                  <a:lnTo>
                    <a:pt x="121" y="67"/>
                  </a:lnTo>
                  <a:lnTo>
                    <a:pt x="131" y="69"/>
                  </a:lnTo>
                  <a:lnTo>
                    <a:pt x="143" y="71"/>
                  </a:lnTo>
                  <a:lnTo>
                    <a:pt x="154" y="71"/>
                  </a:lnTo>
                  <a:lnTo>
                    <a:pt x="166" y="71"/>
                  </a:lnTo>
                  <a:lnTo>
                    <a:pt x="177" y="71"/>
                  </a:lnTo>
                  <a:lnTo>
                    <a:pt x="189" y="69"/>
                  </a:lnTo>
                  <a:lnTo>
                    <a:pt x="200" y="69"/>
                  </a:lnTo>
                  <a:lnTo>
                    <a:pt x="212" y="65"/>
                  </a:lnTo>
                  <a:lnTo>
                    <a:pt x="223" y="64"/>
                  </a:lnTo>
                  <a:lnTo>
                    <a:pt x="235" y="60"/>
                  </a:lnTo>
                  <a:lnTo>
                    <a:pt x="246" y="56"/>
                  </a:lnTo>
                  <a:lnTo>
                    <a:pt x="258" y="52"/>
                  </a:lnTo>
                  <a:lnTo>
                    <a:pt x="269" y="48"/>
                  </a:lnTo>
                  <a:lnTo>
                    <a:pt x="279" y="42"/>
                  </a:lnTo>
                  <a:lnTo>
                    <a:pt x="290" y="37"/>
                  </a:lnTo>
                  <a:lnTo>
                    <a:pt x="302" y="31"/>
                  </a:lnTo>
                  <a:lnTo>
                    <a:pt x="312" y="23"/>
                  </a:lnTo>
                  <a:lnTo>
                    <a:pt x="323" y="16"/>
                  </a:lnTo>
                  <a:lnTo>
                    <a:pt x="333" y="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67" name="Freeform 223"/>
            <p:cNvSpPr>
              <a:spLocks/>
            </p:cNvSpPr>
            <p:nvPr/>
          </p:nvSpPr>
          <p:spPr bwMode="auto">
            <a:xfrm>
              <a:off x="3346" y="971"/>
              <a:ext cx="60" cy="55"/>
            </a:xfrm>
            <a:custGeom>
              <a:avLst/>
              <a:gdLst/>
              <a:ahLst/>
              <a:cxnLst>
                <a:cxn ang="0">
                  <a:pos x="2" y="39"/>
                </a:cxn>
                <a:cxn ang="0">
                  <a:pos x="0" y="43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4" y="69"/>
                </a:cxn>
                <a:cxn ang="0">
                  <a:pos x="6" y="75"/>
                </a:cxn>
                <a:cxn ang="0">
                  <a:pos x="8" y="79"/>
                </a:cxn>
                <a:cxn ang="0">
                  <a:pos x="16" y="89"/>
                </a:cxn>
                <a:cxn ang="0">
                  <a:pos x="23" y="96"/>
                </a:cxn>
                <a:cxn ang="0">
                  <a:pos x="35" y="102"/>
                </a:cxn>
                <a:cxn ang="0">
                  <a:pos x="41" y="104"/>
                </a:cxn>
                <a:cxn ang="0">
                  <a:pos x="46" y="106"/>
                </a:cxn>
                <a:cxn ang="0">
                  <a:pos x="52" y="108"/>
                </a:cxn>
                <a:cxn ang="0">
                  <a:pos x="58" y="110"/>
                </a:cxn>
                <a:cxn ang="0">
                  <a:pos x="64" y="110"/>
                </a:cxn>
                <a:cxn ang="0">
                  <a:pos x="69" y="110"/>
                </a:cxn>
                <a:cxn ang="0">
                  <a:pos x="75" y="108"/>
                </a:cxn>
                <a:cxn ang="0">
                  <a:pos x="81" y="108"/>
                </a:cxn>
                <a:cxn ang="0">
                  <a:pos x="87" y="106"/>
                </a:cxn>
                <a:cxn ang="0">
                  <a:pos x="91" y="104"/>
                </a:cxn>
                <a:cxn ang="0">
                  <a:pos x="100" y="98"/>
                </a:cxn>
                <a:cxn ang="0">
                  <a:pos x="110" y="91"/>
                </a:cxn>
                <a:cxn ang="0">
                  <a:pos x="112" y="87"/>
                </a:cxn>
                <a:cxn ang="0">
                  <a:pos x="116" y="83"/>
                </a:cxn>
                <a:cxn ang="0">
                  <a:pos x="117" y="77"/>
                </a:cxn>
                <a:cxn ang="0">
                  <a:pos x="119" y="71"/>
                </a:cxn>
                <a:cxn ang="0">
                  <a:pos x="121" y="68"/>
                </a:cxn>
                <a:cxn ang="0">
                  <a:pos x="121" y="62"/>
                </a:cxn>
                <a:cxn ang="0">
                  <a:pos x="121" y="56"/>
                </a:cxn>
                <a:cxn ang="0">
                  <a:pos x="121" y="50"/>
                </a:cxn>
                <a:cxn ang="0">
                  <a:pos x="119" y="44"/>
                </a:cxn>
                <a:cxn ang="0">
                  <a:pos x="117" y="41"/>
                </a:cxn>
                <a:cxn ang="0">
                  <a:pos x="116" y="35"/>
                </a:cxn>
                <a:cxn ang="0">
                  <a:pos x="114" y="31"/>
                </a:cxn>
                <a:cxn ang="0">
                  <a:pos x="106" y="21"/>
                </a:cxn>
                <a:cxn ang="0">
                  <a:pos x="98" y="14"/>
                </a:cxn>
                <a:cxn ang="0">
                  <a:pos x="87" y="8"/>
                </a:cxn>
                <a:cxn ang="0">
                  <a:pos x="83" y="6"/>
                </a:cxn>
                <a:cxn ang="0">
                  <a:pos x="77" y="4"/>
                </a:cxn>
                <a:cxn ang="0">
                  <a:pos x="69" y="2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41" y="2"/>
                </a:cxn>
                <a:cxn ang="0">
                  <a:pos x="35" y="4"/>
                </a:cxn>
                <a:cxn ang="0">
                  <a:pos x="31" y="6"/>
                </a:cxn>
                <a:cxn ang="0">
                  <a:pos x="21" y="12"/>
                </a:cxn>
                <a:cxn ang="0">
                  <a:pos x="14" y="19"/>
                </a:cxn>
                <a:cxn ang="0">
                  <a:pos x="10" y="23"/>
                </a:cxn>
                <a:cxn ang="0">
                  <a:pos x="6" y="27"/>
                </a:cxn>
                <a:cxn ang="0">
                  <a:pos x="4" y="33"/>
                </a:cxn>
                <a:cxn ang="0">
                  <a:pos x="2" y="39"/>
                </a:cxn>
              </a:cxnLst>
              <a:rect l="0" t="0" r="r" b="b"/>
              <a:pathLst>
                <a:path w="121" h="110">
                  <a:moveTo>
                    <a:pt x="2" y="39"/>
                  </a:moveTo>
                  <a:lnTo>
                    <a:pt x="0" y="43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9"/>
                  </a:lnTo>
                  <a:lnTo>
                    <a:pt x="6" y="75"/>
                  </a:lnTo>
                  <a:lnTo>
                    <a:pt x="8" y="79"/>
                  </a:lnTo>
                  <a:lnTo>
                    <a:pt x="16" y="89"/>
                  </a:lnTo>
                  <a:lnTo>
                    <a:pt x="23" y="96"/>
                  </a:lnTo>
                  <a:lnTo>
                    <a:pt x="35" y="102"/>
                  </a:lnTo>
                  <a:lnTo>
                    <a:pt x="41" y="104"/>
                  </a:lnTo>
                  <a:lnTo>
                    <a:pt x="46" y="106"/>
                  </a:lnTo>
                  <a:lnTo>
                    <a:pt x="52" y="108"/>
                  </a:lnTo>
                  <a:lnTo>
                    <a:pt x="58" y="110"/>
                  </a:lnTo>
                  <a:lnTo>
                    <a:pt x="64" y="110"/>
                  </a:lnTo>
                  <a:lnTo>
                    <a:pt x="69" y="110"/>
                  </a:lnTo>
                  <a:lnTo>
                    <a:pt x="75" y="108"/>
                  </a:lnTo>
                  <a:lnTo>
                    <a:pt x="81" y="108"/>
                  </a:lnTo>
                  <a:lnTo>
                    <a:pt x="87" y="106"/>
                  </a:lnTo>
                  <a:lnTo>
                    <a:pt x="91" y="104"/>
                  </a:lnTo>
                  <a:lnTo>
                    <a:pt x="100" y="98"/>
                  </a:lnTo>
                  <a:lnTo>
                    <a:pt x="110" y="91"/>
                  </a:lnTo>
                  <a:lnTo>
                    <a:pt x="112" y="87"/>
                  </a:lnTo>
                  <a:lnTo>
                    <a:pt x="116" y="83"/>
                  </a:lnTo>
                  <a:lnTo>
                    <a:pt x="117" y="77"/>
                  </a:lnTo>
                  <a:lnTo>
                    <a:pt x="119" y="71"/>
                  </a:lnTo>
                  <a:lnTo>
                    <a:pt x="121" y="68"/>
                  </a:lnTo>
                  <a:lnTo>
                    <a:pt x="121" y="62"/>
                  </a:lnTo>
                  <a:lnTo>
                    <a:pt x="121" y="56"/>
                  </a:lnTo>
                  <a:lnTo>
                    <a:pt x="121" y="50"/>
                  </a:lnTo>
                  <a:lnTo>
                    <a:pt x="119" y="44"/>
                  </a:lnTo>
                  <a:lnTo>
                    <a:pt x="117" y="41"/>
                  </a:lnTo>
                  <a:lnTo>
                    <a:pt x="116" y="35"/>
                  </a:lnTo>
                  <a:lnTo>
                    <a:pt x="114" y="31"/>
                  </a:lnTo>
                  <a:lnTo>
                    <a:pt x="106" y="21"/>
                  </a:lnTo>
                  <a:lnTo>
                    <a:pt x="98" y="14"/>
                  </a:lnTo>
                  <a:lnTo>
                    <a:pt x="87" y="8"/>
                  </a:lnTo>
                  <a:lnTo>
                    <a:pt x="83" y="6"/>
                  </a:lnTo>
                  <a:lnTo>
                    <a:pt x="77" y="4"/>
                  </a:lnTo>
                  <a:lnTo>
                    <a:pt x="69" y="2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1" y="2"/>
                  </a:lnTo>
                  <a:lnTo>
                    <a:pt x="35" y="4"/>
                  </a:lnTo>
                  <a:lnTo>
                    <a:pt x="31" y="6"/>
                  </a:lnTo>
                  <a:lnTo>
                    <a:pt x="21" y="12"/>
                  </a:lnTo>
                  <a:lnTo>
                    <a:pt x="14" y="19"/>
                  </a:lnTo>
                  <a:lnTo>
                    <a:pt x="10" y="23"/>
                  </a:lnTo>
                  <a:lnTo>
                    <a:pt x="6" y="27"/>
                  </a:lnTo>
                  <a:lnTo>
                    <a:pt x="4" y="33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68" name="Freeform 224"/>
            <p:cNvSpPr>
              <a:spLocks/>
            </p:cNvSpPr>
            <p:nvPr/>
          </p:nvSpPr>
          <p:spPr bwMode="auto">
            <a:xfrm>
              <a:off x="3346" y="971"/>
              <a:ext cx="60" cy="55"/>
            </a:xfrm>
            <a:custGeom>
              <a:avLst/>
              <a:gdLst/>
              <a:ahLst/>
              <a:cxnLst>
                <a:cxn ang="0">
                  <a:pos x="2" y="39"/>
                </a:cxn>
                <a:cxn ang="0">
                  <a:pos x="0" y="43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4" y="69"/>
                </a:cxn>
                <a:cxn ang="0">
                  <a:pos x="6" y="75"/>
                </a:cxn>
                <a:cxn ang="0">
                  <a:pos x="8" y="79"/>
                </a:cxn>
                <a:cxn ang="0">
                  <a:pos x="16" y="89"/>
                </a:cxn>
                <a:cxn ang="0">
                  <a:pos x="23" y="96"/>
                </a:cxn>
                <a:cxn ang="0">
                  <a:pos x="35" y="102"/>
                </a:cxn>
                <a:cxn ang="0">
                  <a:pos x="41" y="104"/>
                </a:cxn>
                <a:cxn ang="0">
                  <a:pos x="46" y="106"/>
                </a:cxn>
                <a:cxn ang="0">
                  <a:pos x="52" y="108"/>
                </a:cxn>
                <a:cxn ang="0">
                  <a:pos x="58" y="110"/>
                </a:cxn>
                <a:cxn ang="0">
                  <a:pos x="64" y="110"/>
                </a:cxn>
                <a:cxn ang="0">
                  <a:pos x="69" y="110"/>
                </a:cxn>
                <a:cxn ang="0">
                  <a:pos x="75" y="108"/>
                </a:cxn>
                <a:cxn ang="0">
                  <a:pos x="81" y="108"/>
                </a:cxn>
                <a:cxn ang="0">
                  <a:pos x="87" y="106"/>
                </a:cxn>
                <a:cxn ang="0">
                  <a:pos x="91" y="104"/>
                </a:cxn>
                <a:cxn ang="0">
                  <a:pos x="100" y="98"/>
                </a:cxn>
                <a:cxn ang="0">
                  <a:pos x="110" y="91"/>
                </a:cxn>
                <a:cxn ang="0">
                  <a:pos x="112" y="87"/>
                </a:cxn>
                <a:cxn ang="0">
                  <a:pos x="116" y="83"/>
                </a:cxn>
                <a:cxn ang="0">
                  <a:pos x="117" y="77"/>
                </a:cxn>
                <a:cxn ang="0">
                  <a:pos x="119" y="71"/>
                </a:cxn>
                <a:cxn ang="0">
                  <a:pos x="121" y="68"/>
                </a:cxn>
                <a:cxn ang="0">
                  <a:pos x="121" y="62"/>
                </a:cxn>
                <a:cxn ang="0">
                  <a:pos x="121" y="56"/>
                </a:cxn>
                <a:cxn ang="0">
                  <a:pos x="121" y="50"/>
                </a:cxn>
                <a:cxn ang="0">
                  <a:pos x="119" y="44"/>
                </a:cxn>
                <a:cxn ang="0">
                  <a:pos x="117" y="41"/>
                </a:cxn>
                <a:cxn ang="0">
                  <a:pos x="116" y="35"/>
                </a:cxn>
                <a:cxn ang="0">
                  <a:pos x="114" y="31"/>
                </a:cxn>
                <a:cxn ang="0">
                  <a:pos x="106" y="21"/>
                </a:cxn>
                <a:cxn ang="0">
                  <a:pos x="98" y="14"/>
                </a:cxn>
                <a:cxn ang="0">
                  <a:pos x="87" y="8"/>
                </a:cxn>
                <a:cxn ang="0">
                  <a:pos x="83" y="6"/>
                </a:cxn>
                <a:cxn ang="0">
                  <a:pos x="77" y="4"/>
                </a:cxn>
                <a:cxn ang="0">
                  <a:pos x="69" y="2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41" y="2"/>
                </a:cxn>
                <a:cxn ang="0">
                  <a:pos x="35" y="4"/>
                </a:cxn>
                <a:cxn ang="0">
                  <a:pos x="31" y="6"/>
                </a:cxn>
                <a:cxn ang="0">
                  <a:pos x="21" y="12"/>
                </a:cxn>
                <a:cxn ang="0">
                  <a:pos x="14" y="19"/>
                </a:cxn>
                <a:cxn ang="0">
                  <a:pos x="10" y="23"/>
                </a:cxn>
                <a:cxn ang="0">
                  <a:pos x="6" y="27"/>
                </a:cxn>
                <a:cxn ang="0">
                  <a:pos x="4" y="33"/>
                </a:cxn>
                <a:cxn ang="0">
                  <a:pos x="2" y="39"/>
                </a:cxn>
              </a:cxnLst>
              <a:rect l="0" t="0" r="r" b="b"/>
              <a:pathLst>
                <a:path w="121" h="110">
                  <a:moveTo>
                    <a:pt x="2" y="39"/>
                  </a:moveTo>
                  <a:lnTo>
                    <a:pt x="0" y="43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9"/>
                  </a:lnTo>
                  <a:lnTo>
                    <a:pt x="6" y="75"/>
                  </a:lnTo>
                  <a:lnTo>
                    <a:pt x="8" y="79"/>
                  </a:lnTo>
                  <a:lnTo>
                    <a:pt x="16" y="89"/>
                  </a:lnTo>
                  <a:lnTo>
                    <a:pt x="23" y="96"/>
                  </a:lnTo>
                  <a:lnTo>
                    <a:pt x="35" y="102"/>
                  </a:lnTo>
                  <a:lnTo>
                    <a:pt x="41" y="104"/>
                  </a:lnTo>
                  <a:lnTo>
                    <a:pt x="46" y="106"/>
                  </a:lnTo>
                  <a:lnTo>
                    <a:pt x="52" y="108"/>
                  </a:lnTo>
                  <a:lnTo>
                    <a:pt x="58" y="110"/>
                  </a:lnTo>
                  <a:lnTo>
                    <a:pt x="64" y="110"/>
                  </a:lnTo>
                  <a:lnTo>
                    <a:pt x="69" y="110"/>
                  </a:lnTo>
                  <a:lnTo>
                    <a:pt x="75" y="108"/>
                  </a:lnTo>
                  <a:lnTo>
                    <a:pt x="81" y="108"/>
                  </a:lnTo>
                  <a:lnTo>
                    <a:pt x="87" y="106"/>
                  </a:lnTo>
                  <a:lnTo>
                    <a:pt x="91" y="104"/>
                  </a:lnTo>
                  <a:lnTo>
                    <a:pt x="100" y="98"/>
                  </a:lnTo>
                  <a:lnTo>
                    <a:pt x="110" y="91"/>
                  </a:lnTo>
                  <a:lnTo>
                    <a:pt x="112" y="87"/>
                  </a:lnTo>
                  <a:lnTo>
                    <a:pt x="116" y="83"/>
                  </a:lnTo>
                  <a:lnTo>
                    <a:pt x="117" y="77"/>
                  </a:lnTo>
                  <a:lnTo>
                    <a:pt x="119" y="71"/>
                  </a:lnTo>
                  <a:lnTo>
                    <a:pt x="121" y="68"/>
                  </a:lnTo>
                  <a:lnTo>
                    <a:pt x="121" y="62"/>
                  </a:lnTo>
                  <a:lnTo>
                    <a:pt x="121" y="56"/>
                  </a:lnTo>
                  <a:lnTo>
                    <a:pt x="121" y="50"/>
                  </a:lnTo>
                  <a:lnTo>
                    <a:pt x="119" y="44"/>
                  </a:lnTo>
                  <a:lnTo>
                    <a:pt x="117" y="41"/>
                  </a:lnTo>
                  <a:lnTo>
                    <a:pt x="116" y="35"/>
                  </a:lnTo>
                  <a:lnTo>
                    <a:pt x="114" y="31"/>
                  </a:lnTo>
                  <a:lnTo>
                    <a:pt x="106" y="21"/>
                  </a:lnTo>
                  <a:lnTo>
                    <a:pt x="98" y="14"/>
                  </a:lnTo>
                  <a:lnTo>
                    <a:pt x="87" y="8"/>
                  </a:lnTo>
                  <a:lnTo>
                    <a:pt x="83" y="6"/>
                  </a:lnTo>
                  <a:lnTo>
                    <a:pt x="77" y="4"/>
                  </a:lnTo>
                  <a:lnTo>
                    <a:pt x="69" y="2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1" y="2"/>
                  </a:lnTo>
                  <a:lnTo>
                    <a:pt x="35" y="4"/>
                  </a:lnTo>
                  <a:lnTo>
                    <a:pt x="31" y="6"/>
                  </a:lnTo>
                  <a:lnTo>
                    <a:pt x="21" y="12"/>
                  </a:lnTo>
                  <a:lnTo>
                    <a:pt x="14" y="19"/>
                  </a:lnTo>
                  <a:lnTo>
                    <a:pt x="10" y="23"/>
                  </a:lnTo>
                  <a:lnTo>
                    <a:pt x="6" y="27"/>
                  </a:lnTo>
                  <a:lnTo>
                    <a:pt x="4" y="33"/>
                  </a:lnTo>
                  <a:lnTo>
                    <a:pt x="2" y="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69" name="Freeform 225"/>
            <p:cNvSpPr>
              <a:spLocks/>
            </p:cNvSpPr>
            <p:nvPr/>
          </p:nvSpPr>
          <p:spPr bwMode="auto">
            <a:xfrm>
              <a:off x="3118" y="833"/>
              <a:ext cx="464" cy="574"/>
            </a:xfrm>
            <a:custGeom>
              <a:avLst/>
              <a:gdLst/>
              <a:ahLst/>
              <a:cxnLst>
                <a:cxn ang="0">
                  <a:pos x="175" y="131"/>
                </a:cxn>
                <a:cxn ang="0">
                  <a:pos x="138" y="206"/>
                </a:cxn>
                <a:cxn ang="0">
                  <a:pos x="233" y="258"/>
                </a:cxn>
                <a:cxn ang="0">
                  <a:pos x="528" y="154"/>
                </a:cxn>
                <a:cxn ang="0">
                  <a:pos x="490" y="54"/>
                </a:cxn>
                <a:cxn ang="0">
                  <a:pos x="380" y="0"/>
                </a:cxn>
                <a:cxn ang="0">
                  <a:pos x="313" y="123"/>
                </a:cxn>
                <a:cxn ang="0">
                  <a:pos x="344" y="391"/>
                </a:cxn>
                <a:cxn ang="0">
                  <a:pos x="459" y="446"/>
                </a:cxn>
                <a:cxn ang="0">
                  <a:pos x="609" y="285"/>
                </a:cxn>
                <a:cxn ang="0">
                  <a:pos x="657" y="237"/>
                </a:cxn>
                <a:cxn ang="0">
                  <a:pos x="720" y="283"/>
                </a:cxn>
                <a:cxn ang="0">
                  <a:pos x="766" y="456"/>
                </a:cxn>
                <a:cxn ang="0">
                  <a:pos x="822" y="552"/>
                </a:cxn>
                <a:cxn ang="0">
                  <a:pos x="511" y="577"/>
                </a:cxn>
                <a:cxn ang="0">
                  <a:pos x="206" y="598"/>
                </a:cxn>
                <a:cxn ang="0">
                  <a:pos x="0" y="1038"/>
                </a:cxn>
                <a:cxn ang="0">
                  <a:pos x="92" y="1058"/>
                </a:cxn>
                <a:cxn ang="0">
                  <a:pos x="223" y="952"/>
                </a:cxn>
                <a:cxn ang="0">
                  <a:pos x="498" y="808"/>
                </a:cxn>
                <a:cxn ang="0">
                  <a:pos x="501" y="606"/>
                </a:cxn>
                <a:cxn ang="0">
                  <a:pos x="457" y="560"/>
                </a:cxn>
                <a:cxn ang="0">
                  <a:pos x="375" y="633"/>
                </a:cxn>
                <a:cxn ang="0">
                  <a:pos x="321" y="669"/>
                </a:cxn>
                <a:cxn ang="0">
                  <a:pos x="311" y="698"/>
                </a:cxn>
                <a:cxn ang="0">
                  <a:pos x="336" y="706"/>
                </a:cxn>
                <a:cxn ang="0">
                  <a:pos x="340" y="754"/>
                </a:cxn>
                <a:cxn ang="0">
                  <a:pos x="471" y="852"/>
                </a:cxn>
                <a:cxn ang="0">
                  <a:pos x="530" y="931"/>
                </a:cxn>
                <a:cxn ang="0">
                  <a:pos x="580" y="1012"/>
                </a:cxn>
                <a:cxn ang="0">
                  <a:pos x="674" y="1008"/>
                </a:cxn>
                <a:cxn ang="0">
                  <a:pos x="764" y="746"/>
                </a:cxn>
                <a:cxn ang="0">
                  <a:pos x="814" y="602"/>
                </a:cxn>
                <a:cxn ang="0">
                  <a:pos x="768" y="629"/>
                </a:cxn>
                <a:cxn ang="0">
                  <a:pos x="547" y="750"/>
                </a:cxn>
                <a:cxn ang="0">
                  <a:pos x="388" y="831"/>
                </a:cxn>
                <a:cxn ang="0">
                  <a:pos x="317" y="879"/>
                </a:cxn>
                <a:cxn ang="0">
                  <a:pos x="204" y="917"/>
                </a:cxn>
                <a:cxn ang="0">
                  <a:pos x="209" y="967"/>
                </a:cxn>
                <a:cxn ang="0">
                  <a:pos x="261" y="1069"/>
                </a:cxn>
                <a:cxn ang="0">
                  <a:pos x="425" y="1142"/>
                </a:cxn>
                <a:cxn ang="0">
                  <a:pos x="569" y="687"/>
                </a:cxn>
                <a:cxn ang="0">
                  <a:pos x="613" y="433"/>
                </a:cxn>
                <a:cxn ang="0">
                  <a:pos x="632" y="356"/>
                </a:cxn>
                <a:cxn ang="0">
                  <a:pos x="636" y="187"/>
                </a:cxn>
                <a:cxn ang="0">
                  <a:pos x="741" y="137"/>
                </a:cxn>
                <a:cxn ang="0">
                  <a:pos x="843" y="89"/>
                </a:cxn>
                <a:cxn ang="0">
                  <a:pos x="920" y="181"/>
                </a:cxn>
                <a:cxn ang="0">
                  <a:pos x="907" y="379"/>
                </a:cxn>
                <a:cxn ang="0">
                  <a:pos x="730" y="781"/>
                </a:cxn>
                <a:cxn ang="0">
                  <a:pos x="693" y="1025"/>
                </a:cxn>
                <a:cxn ang="0">
                  <a:pos x="555" y="1054"/>
                </a:cxn>
                <a:cxn ang="0">
                  <a:pos x="323" y="1021"/>
                </a:cxn>
                <a:cxn ang="0">
                  <a:pos x="173" y="988"/>
                </a:cxn>
                <a:cxn ang="0">
                  <a:pos x="87" y="879"/>
                </a:cxn>
                <a:cxn ang="0">
                  <a:pos x="127" y="785"/>
                </a:cxn>
                <a:cxn ang="0">
                  <a:pos x="181" y="731"/>
                </a:cxn>
                <a:cxn ang="0">
                  <a:pos x="252" y="633"/>
                </a:cxn>
                <a:cxn ang="0">
                  <a:pos x="229" y="414"/>
                </a:cxn>
                <a:cxn ang="0">
                  <a:pos x="148" y="398"/>
                </a:cxn>
              </a:cxnLst>
              <a:rect l="0" t="0" r="r" b="b"/>
              <a:pathLst>
                <a:path w="928" h="1148">
                  <a:moveTo>
                    <a:pt x="254" y="24"/>
                  </a:moveTo>
                  <a:lnTo>
                    <a:pt x="242" y="39"/>
                  </a:lnTo>
                  <a:lnTo>
                    <a:pt x="233" y="54"/>
                  </a:lnTo>
                  <a:lnTo>
                    <a:pt x="223" y="66"/>
                  </a:lnTo>
                  <a:lnTo>
                    <a:pt x="215" y="77"/>
                  </a:lnTo>
                  <a:lnTo>
                    <a:pt x="208" y="89"/>
                  </a:lnTo>
                  <a:lnTo>
                    <a:pt x="200" y="97"/>
                  </a:lnTo>
                  <a:lnTo>
                    <a:pt x="194" y="106"/>
                  </a:lnTo>
                  <a:lnTo>
                    <a:pt x="188" y="114"/>
                  </a:lnTo>
                  <a:lnTo>
                    <a:pt x="185" y="120"/>
                  </a:lnTo>
                  <a:lnTo>
                    <a:pt x="179" y="125"/>
                  </a:lnTo>
                  <a:lnTo>
                    <a:pt x="175" y="131"/>
                  </a:lnTo>
                  <a:lnTo>
                    <a:pt x="171" y="137"/>
                  </a:lnTo>
                  <a:lnTo>
                    <a:pt x="165" y="145"/>
                  </a:lnTo>
                  <a:lnTo>
                    <a:pt x="161" y="152"/>
                  </a:lnTo>
                  <a:lnTo>
                    <a:pt x="156" y="158"/>
                  </a:lnTo>
                  <a:lnTo>
                    <a:pt x="154" y="164"/>
                  </a:lnTo>
                  <a:lnTo>
                    <a:pt x="150" y="172"/>
                  </a:lnTo>
                  <a:lnTo>
                    <a:pt x="148" y="175"/>
                  </a:lnTo>
                  <a:lnTo>
                    <a:pt x="146" y="181"/>
                  </a:lnTo>
                  <a:lnTo>
                    <a:pt x="144" y="187"/>
                  </a:lnTo>
                  <a:lnTo>
                    <a:pt x="142" y="193"/>
                  </a:lnTo>
                  <a:lnTo>
                    <a:pt x="140" y="198"/>
                  </a:lnTo>
                  <a:lnTo>
                    <a:pt x="138" y="206"/>
                  </a:lnTo>
                  <a:lnTo>
                    <a:pt x="137" y="214"/>
                  </a:lnTo>
                  <a:lnTo>
                    <a:pt x="133" y="223"/>
                  </a:lnTo>
                  <a:lnTo>
                    <a:pt x="129" y="233"/>
                  </a:lnTo>
                  <a:lnTo>
                    <a:pt x="125" y="245"/>
                  </a:lnTo>
                  <a:lnTo>
                    <a:pt x="140" y="248"/>
                  </a:lnTo>
                  <a:lnTo>
                    <a:pt x="154" y="252"/>
                  </a:lnTo>
                  <a:lnTo>
                    <a:pt x="167" y="254"/>
                  </a:lnTo>
                  <a:lnTo>
                    <a:pt x="181" y="256"/>
                  </a:lnTo>
                  <a:lnTo>
                    <a:pt x="194" y="258"/>
                  </a:lnTo>
                  <a:lnTo>
                    <a:pt x="208" y="258"/>
                  </a:lnTo>
                  <a:lnTo>
                    <a:pt x="221" y="258"/>
                  </a:lnTo>
                  <a:lnTo>
                    <a:pt x="233" y="258"/>
                  </a:lnTo>
                  <a:lnTo>
                    <a:pt x="246" y="256"/>
                  </a:lnTo>
                  <a:lnTo>
                    <a:pt x="259" y="256"/>
                  </a:lnTo>
                  <a:lnTo>
                    <a:pt x="284" y="250"/>
                  </a:lnTo>
                  <a:lnTo>
                    <a:pt x="307" y="245"/>
                  </a:lnTo>
                  <a:lnTo>
                    <a:pt x="332" y="237"/>
                  </a:lnTo>
                  <a:lnTo>
                    <a:pt x="357" y="227"/>
                  </a:lnTo>
                  <a:lnTo>
                    <a:pt x="380" y="218"/>
                  </a:lnTo>
                  <a:lnTo>
                    <a:pt x="403" y="208"/>
                  </a:lnTo>
                  <a:lnTo>
                    <a:pt x="428" y="197"/>
                  </a:lnTo>
                  <a:lnTo>
                    <a:pt x="476" y="175"/>
                  </a:lnTo>
                  <a:lnTo>
                    <a:pt x="501" y="164"/>
                  </a:lnTo>
                  <a:lnTo>
                    <a:pt x="528" y="154"/>
                  </a:lnTo>
                  <a:lnTo>
                    <a:pt x="524" y="145"/>
                  </a:lnTo>
                  <a:lnTo>
                    <a:pt x="523" y="133"/>
                  </a:lnTo>
                  <a:lnTo>
                    <a:pt x="519" y="123"/>
                  </a:lnTo>
                  <a:lnTo>
                    <a:pt x="517" y="116"/>
                  </a:lnTo>
                  <a:lnTo>
                    <a:pt x="515" y="108"/>
                  </a:lnTo>
                  <a:lnTo>
                    <a:pt x="511" y="100"/>
                  </a:lnTo>
                  <a:lnTo>
                    <a:pt x="509" y="93"/>
                  </a:lnTo>
                  <a:lnTo>
                    <a:pt x="507" y="85"/>
                  </a:lnTo>
                  <a:lnTo>
                    <a:pt x="503" y="79"/>
                  </a:lnTo>
                  <a:lnTo>
                    <a:pt x="501" y="73"/>
                  </a:lnTo>
                  <a:lnTo>
                    <a:pt x="496" y="64"/>
                  </a:lnTo>
                  <a:lnTo>
                    <a:pt x="490" y="54"/>
                  </a:lnTo>
                  <a:lnTo>
                    <a:pt x="482" y="48"/>
                  </a:lnTo>
                  <a:lnTo>
                    <a:pt x="474" y="41"/>
                  </a:lnTo>
                  <a:lnTo>
                    <a:pt x="467" y="35"/>
                  </a:lnTo>
                  <a:lnTo>
                    <a:pt x="455" y="29"/>
                  </a:lnTo>
                  <a:lnTo>
                    <a:pt x="444" y="25"/>
                  </a:lnTo>
                  <a:lnTo>
                    <a:pt x="430" y="20"/>
                  </a:lnTo>
                  <a:lnTo>
                    <a:pt x="425" y="16"/>
                  </a:lnTo>
                  <a:lnTo>
                    <a:pt x="417" y="14"/>
                  </a:lnTo>
                  <a:lnTo>
                    <a:pt x="407" y="10"/>
                  </a:lnTo>
                  <a:lnTo>
                    <a:pt x="400" y="8"/>
                  </a:lnTo>
                  <a:lnTo>
                    <a:pt x="390" y="4"/>
                  </a:lnTo>
                  <a:lnTo>
                    <a:pt x="380" y="0"/>
                  </a:lnTo>
                  <a:lnTo>
                    <a:pt x="371" y="10"/>
                  </a:lnTo>
                  <a:lnTo>
                    <a:pt x="363" y="20"/>
                  </a:lnTo>
                  <a:lnTo>
                    <a:pt x="355" y="29"/>
                  </a:lnTo>
                  <a:lnTo>
                    <a:pt x="348" y="39"/>
                  </a:lnTo>
                  <a:lnTo>
                    <a:pt x="342" y="48"/>
                  </a:lnTo>
                  <a:lnTo>
                    <a:pt x="336" y="60"/>
                  </a:lnTo>
                  <a:lnTo>
                    <a:pt x="330" y="70"/>
                  </a:lnTo>
                  <a:lnTo>
                    <a:pt x="327" y="79"/>
                  </a:lnTo>
                  <a:lnTo>
                    <a:pt x="323" y="91"/>
                  </a:lnTo>
                  <a:lnTo>
                    <a:pt x="319" y="102"/>
                  </a:lnTo>
                  <a:lnTo>
                    <a:pt x="315" y="112"/>
                  </a:lnTo>
                  <a:lnTo>
                    <a:pt x="313" y="123"/>
                  </a:lnTo>
                  <a:lnTo>
                    <a:pt x="309" y="147"/>
                  </a:lnTo>
                  <a:lnTo>
                    <a:pt x="307" y="170"/>
                  </a:lnTo>
                  <a:lnTo>
                    <a:pt x="306" y="193"/>
                  </a:lnTo>
                  <a:lnTo>
                    <a:pt x="307" y="218"/>
                  </a:lnTo>
                  <a:lnTo>
                    <a:pt x="309" y="243"/>
                  </a:lnTo>
                  <a:lnTo>
                    <a:pt x="313" y="268"/>
                  </a:lnTo>
                  <a:lnTo>
                    <a:pt x="317" y="295"/>
                  </a:lnTo>
                  <a:lnTo>
                    <a:pt x="323" y="321"/>
                  </a:lnTo>
                  <a:lnTo>
                    <a:pt x="329" y="348"/>
                  </a:lnTo>
                  <a:lnTo>
                    <a:pt x="336" y="375"/>
                  </a:lnTo>
                  <a:lnTo>
                    <a:pt x="340" y="383"/>
                  </a:lnTo>
                  <a:lnTo>
                    <a:pt x="344" y="391"/>
                  </a:lnTo>
                  <a:lnTo>
                    <a:pt x="348" y="398"/>
                  </a:lnTo>
                  <a:lnTo>
                    <a:pt x="354" y="404"/>
                  </a:lnTo>
                  <a:lnTo>
                    <a:pt x="361" y="410"/>
                  </a:lnTo>
                  <a:lnTo>
                    <a:pt x="367" y="416"/>
                  </a:lnTo>
                  <a:lnTo>
                    <a:pt x="382" y="425"/>
                  </a:lnTo>
                  <a:lnTo>
                    <a:pt x="398" y="435"/>
                  </a:lnTo>
                  <a:lnTo>
                    <a:pt x="415" y="443"/>
                  </a:lnTo>
                  <a:lnTo>
                    <a:pt x="421" y="448"/>
                  </a:lnTo>
                  <a:lnTo>
                    <a:pt x="428" y="454"/>
                  </a:lnTo>
                  <a:lnTo>
                    <a:pt x="436" y="460"/>
                  </a:lnTo>
                  <a:lnTo>
                    <a:pt x="442" y="466"/>
                  </a:lnTo>
                  <a:lnTo>
                    <a:pt x="459" y="446"/>
                  </a:lnTo>
                  <a:lnTo>
                    <a:pt x="478" y="429"/>
                  </a:lnTo>
                  <a:lnTo>
                    <a:pt x="498" y="414"/>
                  </a:lnTo>
                  <a:lnTo>
                    <a:pt x="517" y="398"/>
                  </a:lnTo>
                  <a:lnTo>
                    <a:pt x="536" y="383"/>
                  </a:lnTo>
                  <a:lnTo>
                    <a:pt x="553" y="366"/>
                  </a:lnTo>
                  <a:lnTo>
                    <a:pt x="572" y="350"/>
                  </a:lnTo>
                  <a:lnTo>
                    <a:pt x="592" y="333"/>
                  </a:lnTo>
                  <a:lnTo>
                    <a:pt x="594" y="321"/>
                  </a:lnTo>
                  <a:lnTo>
                    <a:pt x="597" y="312"/>
                  </a:lnTo>
                  <a:lnTo>
                    <a:pt x="601" y="302"/>
                  </a:lnTo>
                  <a:lnTo>
                    <a:pt x="605" y="293"/>
                  </a:lnTo>
                  <a:lnTo>
                    <a:pt x="609" y="285"/>
                  </a:lnTo>
                  <a:lnTo>
                    <a:pt x="611" y="277"/>
                  </a:lnTo>
                  <a:lnTo>
                    <a:pt x="615" y="270"/>
                  </a:lnTo>
                  <a:lnTo>
                    <a:pt x="619" y="264"/>
                  </a:lnTo>
                  <a:lnTo>
                    <a:pt x="622" y="258"/>
                  </a:lnTo>
                  <a:lnTo>
                    <a:pt x="626" y="252"/>
                  </a:lnTo>
                  <a:lnTo>
                    <a:pt x="630" y="248"/>
                  </a:lnTo>
                  <a:lnTo>
                    <a:pt x="636" y="245"/>
                  </a:lnTo>
                  <a:lnTo>
                    <a:pt x="640" y="243"/>
                  </a:lnTo>
                  <a:lnTo>
                    <a:pt x="643" y="239"/>
                  </a:lnTo>
                  <a:lnTo>
                    <a:pt x="647" y="239"/>
                  </a:lnTo>
                  <a:lnTo>
                    <a:pt x="651" y="237"/>
                  </a:lnTo>
                  <a:lnTo>
                    <a:pt x="657" y="237"/>
                  </a:lnTo>
                  <a:lnTo>
                    <a:pt x="661" y="237"/>
                  </a:lnTo>
                  <a:lnTo>
                    <a:pt x="667" y="237"/>
                  </a:lnTo>
                  <a:lnTo>
                    <a:pt x="670" y="239"/>
                  </a:lnTo>
                  <a:lnTo>
                    <a:pt x="676" y="241"/>
                  </a:lnTo>
                  <a:lnTo>
                    <a:pt x="680" y="245"/>
                  </a:lnTo>
                  <a:lnTo>
                    <a:pt x="686" y="248"/>
                  </a:lnTo>
                  <a:lnTo>
                    <a:pt x="691" y="252"/>
                  </a:lnTo>
                  <a:lnTo>
                    <a:pt x="697" y="256"/>
                  </a:lnTo>
                  <a:lnTo>
                    <a:pt x="703" y="262"/>
                  </a:lnTo>
                  <a:lnTo>
                    <a:pt x="707" y="268"/>
                  </a:lnTo>
                  <a:lnTo>
                    <a:pt x="713" y="275"/>
                  </a:lnTo>
                  <a:lnTo>
                    <a:pt x="720" y="283"/>
                  </a:lnTo>
                  <a:lnTo>
                    <a:pt x="726" y="291"/>
                  </a:lnTo>
                  <a:lnTo>
                    <a:pt x="732" y="300"/>
                  </a:lnTo>
                  <a:lnTo>
                    <a:pt x="738" y="310"/>
                  </a:lnTo>
                  <a:lnTo>
                    <a:pt x="740" y="325"/>
                  </a:lnTo>
                  <a:lnTo>
                    <a:pt x="741" y="343"/>
                  </a:lnTo>
                  <a:lnTo>
                    <a:pt x="745" y="377"/>
                  </a:lnTo>
                  <a:lnTo>
                    <a:pt x="747" y="393"/>
                  </a:lnTo>
                  <a:lnTo>
                    <a:pt x="749" y="410"/>
                  </a:lnTo>
                  <a:lnTo>
                    <a:pt x="753" y="427"/>
                  </a:lnTo>
                  <a:lnTo>
                    <a:pt x="759" y="443"/>
                  </a:lnTo>
                  <a:lnTo>
                    <a:pt x="761" y="450"/>
                  </a:lnTo>
                  <a:lnTo>
                    <a:pt x="766" y="456"/>
                  </a:lnTo>
                  <a:lnTo>
                    <a:pt x="772" y="460"/>
                  </a:lnTo>
                  <a:lnTo>
                    <a:pt x="778" y="466"/>
                  </a:lnTo>
                  <a:lnTo>
                    <a:pt x="784" y="469"/>
                  </a:lnTo>
                  <a:lnTo>
                    <a:pt x="791" y="475"/>
                  </a:lnTo>
                  <a:lnTo>
                    <a:pt x="797" y="479"/>
                  </a:lnTo>
                  <a:lnTo>
                    <a:pt x="801" y="487"/>
                  </a:lnTo>
                  <a:lnTo>
                    <a:pt x="805" y="494"/>
                  </a:lnTo>
                  <a:lnTo>
                    <a:pt x="809" y="502"/>
                  </a:lnTo>
                  <a:lnTo>
                    <a:pt x="811" y="510"/>
                  </a:lnTo>
                  <a:lnTo>
                    <a:pt x="812" y="519"/>
                  </a:lnTo>
                  <a:lnTo>
                    <a:pt x="816" y="535"/>
                  </a:lnTo>
                  <a:lnTo>
                    <a:pt x="822" y="552"/>
                  </a:lnTo>
                  <a:lnTo>
                    <a:pt x="799" y="560"/>
                  </a:lnTo>
                  <a:lnTo>
                    <a:pt x="778" y="566"/>
                  </a:lnTo>
                  <a:lnTo>
                    <a:pt x="757" y="571"/>
                  </a:lnTo>
                  <a:lnTo>
                    <a:pt x="734" y="575"/>
                  </a:lnTo>
                  <a:lnTo>
                    <a:pt x="713" y="577"/>
                  </a:lnTo>
                  <a:lnTo>
                    <a:pt x="690" y="579"/>
                  </a:lnTo>
                  <a:lnTo>
                    <a:pt x="668" y="581"/>
                  </a:lnTo>
                  <a:lnTo>
                    <a:pt x="645" y="581"/>
                  </a:lnTo>
                  <a:lnTo>
                    <a:pt x="622" y="581"/>
                  </a:lnTo>
                  <a:lnTo>
                    <a:pt x="601" y="581"/>
                  </a:lnTo>
                  <a:lnTo>
                    <a:pt x="555" y="579"/>
                  </a:lnTo>
                  <a:lnTo>
                    <a:pt x="511" y="577"/>
                  </a:lnTo>
                  <a:lnTo>
                    <a:pt x="465" y="573"/>
                  </a:lnTo>
                  <a:lnTo>
                    <a:pt x="421" y="571"/>
                  </a:lnTo>
                  <a:lnTo>
                    <a:pt x="398" y="571"/>
                  </a:lnTo>
                  <a:lnTo>
                    <a:pt x="377" y="571"/>
                  </a:lnTo>
                  <a:lnTo>
                    <a:pt x="354" y="571"/>
                  </a:lnTo>
                  <a:lnTo>
                    <a:pt x="332" y="573"/>
                  </a:lnTo>
                  <a:lnTo>
                    <a:pt x="311" y="575"/>
                  </a:lnTo>
                  <a:lnTo>
                    <a:pt x="290" y="577"/>
                  </a:lnTo>
                  <a:lnTo>
                    <a:pt x="267" y="581"/>
                  </a:lnTo>
                  <a:lnTo>
                    <a:pt x="248" y="587"/>
                  </a:lnTo>
                  <a:lnTo>
                    <a:pt x="227" y="592"/>
                  </a:lnTo>
                  <a:lnTo>
                    <a:pt x="206" y="598"/>
                  </a:lnTo>
                  <a:lnTo>
                    <a:pt x="185" y="608"/>
                  </a:lnTo>
                  <a:lnTo>
                    <a:pt x="165" y="617"/>
                  </a:lnTo>
                  <a:lnTo>
                    <a:pt x="146" y="627"/>
                  </a:lnTo>
                  <a:lnTo>
                    <a:pt x="125" y="641"/>
                  </a:lnTo>
                  <a:lnTo>
                    <a:pt x="104" y="689"/>
                  </a:lnTo>
                  <a:lnTo>
                    <a:pt x="85" y="737"/>
                  </a:lnTo>
                  <a:lnTo>
                    <a:pt x="67" y="785"/>
                  </a:lnTo>
                  <a:lnTo>
                    <a:pt x="50" y="835"/>
                  </a:lnTo>
                  <a:lnTo>
                    <a:pt x="35" y="885"/>
                  </a:lnTo>
                  <a:lnTo>
                    <a:pt x="21" y="935"/>
                  </a:lnTo>
                  <a:lnTo>
                    <a:pt x="10" y="987"/>
                  </a:lnTo>
                  <a:lnTo>
                    <a:pt x="0" y="1038"/>
                  </a:lnTo>
                  <a:lnTo>
                    <a:pt x="12" y="1042"/>
                  </a:lnTo>
                  <a:lnTo>
                    <a:pt x="21" y="1046"/>
                  </a:lnTo>
                  <a:lnTo>
                    <a:pt x="33" y="1050"/>
                  </a:lnTo>
                  <a:lnTo>
                    <a:pt x="42" y="1056"/>
                  </a:lnTo>
                  <a:lnTo>
                    <a:pt x="54" y="1060"/>
                  </a:lnTo>
                  <a:lnTo>
                    <a:pt x="58" y="1062"/>
                  </a:lnTo>
                  <a:lnTo>
                    <a:pt x="64" y="1062"/>
                  </a:lnTo>
                  <a:lnTo>
                    <a:pt x="69" y="1063"/>
                  </a:lnTo>
                  <a:lnTo>
                    <a:pt x="73" y="1063"/>
                  </a:lnTo>
                  <a:lnTo>
                    <a:pt x="79" y="1062"/>
                  </a:lnTo>
                  <a:lnTo>
                    <a:pt x="85" y="1062"/>
                  </a:lnTo>
                  <a:lnTo>
                    <a:pt x="92" y="1058"/>
                  </a:lnTo>
                  <a:lnTo>
                    <a:pt x="100" y="1054"/>
                  </a:lnTo>
                  <a:lnTo>
                    <a:pt x="108" y="1048"/>
                  </a:lnTo>
                  <a:lnTo>
                    <a:pt x="113" y="1044"/>
                  </a:lnTo>
                  <a:lnTo>
                    <a:pt x="127" y="1033"/>
                  </a:lnTo>
                  <a:lnTo>
                    <a:pt x="138" y="1019"/>
                  </a:lnTo>
                  <a:lnTo>
                    <a:pt x="152" y="1006"/>
                  </a:lnTo>
                  <a:lnTo>
                    <a:pt x="163" y="994"/>
                  </a:lnTo>
                  <a:lnTo>
                    <a:pt x="177" y="983"/>
                  </a:lnTo>
                  <a:lnTo>
                    <a:pt x="183" y="977"/>
                  </a:lnTo>
                  <a:lnTo>
                    <a:pt x="190" y="971"/>
                  </a:lnTo>
                  <a:lnTo>
                    <a:pt x="206" y="962"/>
                  </a:lnTo>
                  <a:lnTo>
                    <a:pt x="223" y="952"/>
                  </a:lnTo>
                  <a:lnTo>
                    <a:pt x="240" y="942"/>
                  </a:lnTo>
                  <a:lnTo>
                    <a:pt x="259" y="935"/>
                  </a:lnTo>
                  <a:lnTo>
                    <a:pt x="296" y="917"/>
                  </a:lnTo>
                  <a:lnTo>
                    <a:pt x="334" y="902"/>
                  </a:lnTo>
                  <a:lnTo>
                    <a:pt x="375" y="887"/>
                  </a:lnTo>
                  <a:lnTo>
                    <a:pt x="413" y="873"/>
                  </a:lnTo>
                  <a:lnTo>
                    <a:pt x="450" y="858"/>
                  </a:lnTo>
                  <a:lnTo>
                    <a:pt x="469" y="848"/>
                  </a:lnTo>
                  <a:lnTo>
                    <a:pt x="486" y="840"/>
                  </a:lnTo>
                  <a:lnTo>
                    <a:pt x="488" y="831"/>
                  </a:lnTo>
                  <a:lnTo>
                    <a:pt x="492" y="823"/>
                  </a:lnTo>
                  <a:lnTo>
                    <a:pt x="498" y="808"/>
                  </a:lnTo>
                  <a:lnTo>
                    <a:pt x="501" y="798"/>
                  </a:lnTo>
                  <a:lnTo>
                    <a:pt x="503" y="790"/>
                  </a:lnTo>
                  <a:lnTo>
                    <a:pt x="505" y="783"/>
                  </a:lnTo>
                  <a:lnTo>
                    <a:pt x="505" y="773"/>
                  </a:lnTo>
                  <a:lnTo>
                    <a:pt x="505" y="746"/>
                  </a:lnTo>
                  <a:lnTo>
                    <a:pt x="507" y="717"/>
                  </a:lnTo>
                  <a:lnTo>
                    <a:pt x="507" y="689"/>
                  </a:lnTo>
                  <a:lnTo>
                    <a:pt x="507" y="660"/>
                  </a:lnTo>
                  <a:lnTo>
                    <a:pt x="507" y="646"/>
                  </a:lnTo>
                  <a:lnTo>
                    <a:pt x="505" y="633"/>
                  </a:lnTo>
                  <a:lnTo>
                    <a:pt x="503" y="619"/>
                  </a:lnTo>
                  <a:lnTo>
                    <a:pt x="501" y="606"/>
                  </a:lnTo>
                  <a:lnTo>
                    <a:pt x="499" y="592"/>
                  </a:lnTo>
                  <a:lnTo>
                    <a:pt x="496" y="579"/>
                  </a:lnTo>
                  <a:lnTo>
                    <a:pt x="492" y="566"/>
                  </a:lnTo>
                  <a:lnTo>
                    <a:pt x="486" y="552"/>
                  </a:lnTo>
                  <a:lnTo>
                    <a:pt x="484" y="550"/>
                  </a:lnTo>
                  <a:lnTo>
                    <a:pt x="480" y="548"/>
                  </a:lnTo>
                  <a:lnTo>
                    <a:pt x="476" y="546"/>
                  </a:lnTo>
                  <a:lnTo>
                    <a:pt x="474" y="548"/>
                  </a:lnTo>
                  <a:lnTo>
                    <a:pt x="471" y="550"/>
                  </a:lnTo>
                  <a:lnTo>
                    <a:pt x="465" y="552"/>
                  </a:lnTo>
                  <a:lnTo>
                    <a:pt x="461" y="556"/>
                  </a:lnTo>
                  <a:lnTo>
                    <a:pt x="457" y="560"/>
                  </a:lnTo>
                  <a:lnTo>
                    <a:pt x="448" y="569"/>
                  </a:lnTo>
                  <a:lnTo>
                    <a:pt x="438" y="579"/>
                  </a:lnTo>
                  <a:lnTo>
                    <a:pt x="434" y="585"/>
                  </a:lnTo>
                  <a:lnTo>
                    <a:pt x="430" y="589"/>
                  </a:lnTo>
                  <a:lnTo>
                    <a:pt x="426" y="592"/>
                  </a:lnTo>
                  <a:lnTo>
                    <a:pt x="423" y="596"/>
                  </a:lnTo>
                  <a:lnTo>
                    <a:pt x="411" y="604"/>
                  </a:lnTo>
                  <a:lnTo>
                    <a:pt x="403" y="612"/>
                  </a:lnTo>
                  <a:lnTo>
                    <a:pt x="394" y="617"/>
                  </a:lnTo>
                  <a:lnTo>
                    <a:pt x="386" y="623"/>
                  </a:lnTo>
                  <a:lnTo>
                    <a:pt x="380" y="629"/>
                  </a:lnTo>
                  <a:lnTo>
                    <a:pt x="375" y="633"/>
                  </a:lnTo>
                  <a:lnTo>
                    <a:pt x="369" y="637"/>
                  </a:lnTo>
                  <a:lnTo>
                    <a:pt x="365" y="641"/>
                  </a:lnTo>
                  <a:lnTo>
                    <a:pt x="361" y="644"/>
                  </a:lnTo>
                  <a:lnTo>
                    <a:pt x="357" y="646"/>
                  </a:lnTo>
                  <a:lnTo>
                    <a:pt x="352" y="652"/>
                  </a:lnTo>
                  <a:lnTo>
                    <a:pt x="348" y="656"/>
                  </a:lnTo>
                  <a:lnTo>
                    <a:pt x="344" y="658"/>
                  </a:lnTo>
                  <a:lnTo>
                    <a:pt x="340" y="662"/>
                  </a:lnTo>
                  <a:lnTo>
                    <a:pt x="336" y="664"/>
                  </a:lnTo>
                  <a:lnTo>
                    <a:pt x="330" y="666"/>
                  </a:lnTo>
                  <a:lnTo>
                    <a:pt x="325" y="667"/>
                  </a:lnTo>
                  <a:lnTo>
                    <a:pt x="321" y="669"/>
                  </a:lnTo>
                  <a:lnTo>
                    <a:pt x="317" y="671"/>
                  </a:lnTo>
                  <a:lnTo>
                    <a:pt x="311" y="673"/>
                  </a:lnTo>
                  <a:lnTo>
                    <a:pt x="306" y="675"/>
                  </a:lnTo>
                  <a:lnTo>
                    <a:pt x="300" y="677"/>
                  </a:lnTo>
                  <a:lnTo>
                    <a:pt x="292" y="679"/>
                  </a:lnTo>
                  <a:lnTo>
                    <a:pt x="284" y="683"/>
                  </a:lnTo>
                  <a:lnTo>
                    <a:pt x="275" y="687"/>
                  </a:lnTo>
                  <a:lnTo>
                    <a:pt x="282" y="689"/>
                  </a:lnTo>
                  <a:lnTo>
                    <a:pt x="288" y="691"/>
                  </a:lnTo>
                  <a:lnTo>
                    <a:pt x="296" y="692"/>
                  </a:lnTo>
                  <a:lnTo>
                    <a:pt x="302" y="694"/>
                  </a:lnTo>
                  <a:lnTo>
                    <a:pt x="311" y="698"/>
                  </a:lnTo>
                  <a:lnTo>
                    <a:pt x="321" y="700"/>
                  </a:lnTo>
                  <a:lnTo>
                    <a:pt x="329" y="704"/>
                  </a:lnTo>
                  <a:lnTo>
                    <a:pt x="332" y="704"/>
                  </a:lnTo>
                  <a:lnTo>
                    <a:pt x="338" y="706"/>
                  </a:lnTo>
                  <a:lnTo>
                    <a:pt x="340" y="706"/>
                  </a:lnTo>
                  <a:lnTo>
                    <a:pt x="342" y="708"/>
                  </a:lnTo>
                  <a:lnTo>
                    <a:pt x="344" y="708"/>
                  </a:lnTo>
                  <a:lnTo>
                    <a:pt x="344" y="708"/>
                  </a:lnTo>
                  <a:lnTo>
                    <a:pt x="344" y="708"/>
                  </a:lnTo>
                  <a:lnTo>
                    <a:pt x="342" y="708"/>
                  </a:lnTo>
                  <a:lnTo>
                    <a:pt x="340" y="706"/>
                  </a:lnTo>
                  <a:lnTo>
                    <a:pt x="336" y="706"/>
                  </a:lnTo>
                  <a:lnTo>
                    <a:pt x="330" y="708"/>
                  </a:lnTo>
                  <a:lnTo>
                    <a:pt x="325" y="708"/>
                  </a:lnTo>
                  <a:lnTo>
                    <a:pt x="323" y="710"/>
                  </a:lnTo>
                  <a:lnTo>
                    <a:pt x="323" y="712"/>
                  </a:lnTo>
                  <a:lnTo>
                    <a:pt x="321" y="716"/>
                  </a:lnTo>
                  <a:lnTo>
                    <a:pt x="321" y="717"/>
                  </a:lnTo>
                  <a:lnTo>
                    <a:pt x="321" y="721"/>
                  </a:lnTo>
                  <a:lnTo>
                    <a:pt x="323" y="727"/>
                  </a:lnTo>
                  <a:lnTo>
                    <a:pt x="325" y="733"/>
                  </a:lnTo>
                  <a:lnTo>
                    <a:pt x="329" y="739"/>
                  </a:lnTo>
                  <a:lnTo>
                    <a:pt x="334" y="746"/>
                  </a:lnTo>
                  <a:lnTo>
                    <a:pt x="340" y="754"/>
                  </a:lnTo>
                  <a:lnTo>
                    <a:pt x="348" y="764"/>
                  </a:lnTo>
                  <a:lnTo>
                    <a:pt x="357" y="773"/>
                  </a:lnTo>
                  <a:lnTo>
                    <a:pt x="365" y="781"/>
                  </a:lnTo>
                  <a:lnTo>
                    <a:pt x="375" y="789"/>
                  </a:lnTo>
                  <a:lnTo>
                    <a:pt x="382" y="794"/>
                  </a:lnTo>
                  <a:lnTo>
                    <a:pt x="394" y="802"/>
                  </a:lnTo>
                  <a:lnTo>
                    <a:pt x="415" y="817"/>
                  </a:lnTo>
                  <a:lnTo>
                    <a:pt x="434" y="831"/>
                  </a:lnTo>
                  <a:lnTo>
                    <a:pt x="446" y="837"/>
                  </a:lnTo>
                  <a:lnTo>
                    <a:pt x="455" y="842"/>
                  </a:lnTo>
                  <a:lnTo>
                    <a:pt x="463" y="848"/>
                  </a:lnTo>
                  <a:lnTo>
                    <a:pt x="471" y="852"/>
                  </a:lnTo>
                  <a:lnTo>
                    <a:pt x="476" y="856"/>
                  </a:lnTo>
                  <a:lnTo>
                    <a:pt x="482" y="858"/>
                  </a:lnTo>
                  <a:lnTo>
                    <a:pt x="484" y="860"/>
                  </a:lnTo>
                  <a:lnTo>
                    <a:pt x="484" y="860"/>
                  </a:lnTo>
                  <a:lnTo>
                    <a:pt x="486" y="862"/>
                  </a:lnTo>
                  <a:lnTo>
                    <a:pt x="486" y="862"/>
                  </a:lnTo>
                  <a:lnTo>
                    <a:pt x="496" y="875"/>
                  </a:lnTo>
                  <a:lnTo>
                    <a:pt x="503" y="889"/>
                  </a:lnTo>
                  <a:lnTo>
                    <a:pt x="511" y="902"/>
                  </a:lnTo>
                  <a:lnTo>
                    <a:pt x="517" y="912"/>
                  </a:lnTo>
                  <a:lnTo>
                    <a:pt x="524" y="921"/>
                  </a:lnTo>
                  <a:lnTo>
                    <a:pt x="530" y="931"/>
                  </a:lnTo>
                  <a:lnTo>
                    <a:pt x="534" y="938"/>
                  </a:lnTo>
                  <a:lnTo>
                    <a:pt x="538" y="946"/>
                  </a:lnTo>
                  <a:lnTo>
                    <a:pt x="544" y="952"/>
                  </a:lnTo>
                  <a:lnTo>
                    <a:pt x="546" y="958"/>
                  </a:lnTo>
                  <a:lnTo>
                    <a:pt x="549" y="963"/>
                  </a:lnTo>
                  <a:lnTo>
                    <a:pt x="553" y="969"/>
                  </a:lnTo>
                  <a:lnTo>
                    <a:pt x="557" y="977"/>
                  </a:lnTo>
                  <a:lnTo>
                    <a:pt x="563" y="985"/>
                  </a:lnTo>
                  <a:lnTo>
                    <a:pt x="567" y="990"/>
                  </a:lnTo>
                  <a:lnTo>
                    <a:pt x="572" y="998"/>
                  </a:lnTo>
                  <a:lnTo>
                    <a:pt x="578" y="1006"/>
                  </a:lnTo>
                  <a:lnTo>
                    <a:pt x="580" y="1012"/>
                  </a:lnTo>
                  <a:lnTo>
                    <a:pt x="584" y="1015"/>
                  </a:lnTo>
                  <a:lnTo>
                    <a:pt x="588" y="1021"/>
                  </a:lnTo>
                  <a:lnTo>
                    <a:pt x="594" y="1027"/>
                  </a:lnTo>
                  <a:lnTo>
                    <a:pt x="597" y="1035"/>
                  </a:lnTo>
                  <a:lnTo>
                    <a:pt x="603" y="1042"/>
                  </a:lnTo>
                  <a:lnTo>
                    <a:pt x="609" y="1050"/>
                  </a:lnTo>
                  <a:lnTo>
                    <a:pt x="617" y="1060"/>
                  </a:lnTo>
                  <a:lnTo>
                    <a:pt x="624" y="1071"/>
                  </a:lnTo>
                  <a:lnTo>
                    <a:pt x="632" y="1083"/>
                  </a:lnTo>
                  <a:lnTo>
                    <a:pt x="647" y="1058"/>
                  </a:lnTo>
                  <a:lnTo>
                    <a:pt x="661" y="1033"/>
                  </a:lnTo>
                  <a:lnTo>
                    <a:pt x="674" y="1008"/>
                  </a:lnTo>
                  <a:lnTo>
                    <a:pt x="686" y="985"/>
                  </a:lnTo>
                  <a:lnTo>
                    <a:pt x="697" y="960"/>
                  </a:lnTo>
                  <a:lnTo>
                    <a:pt x="711" y="935"/>
                  </a:lnTo>
                  <a:lnTo>
                    <a:pt x="722" y="910"/>
                  </a:lnTo>
                  <a:lnTo>
                    <a:pt x="738" y="885"/>
                  </a:lnTo>
                  <a:lnTo>
                    <a:pt x="743" y="856"/>
                  </a:lnTo>
                  <a:lnTo>
                    <a:pt x="747" y="829"/>
                  </a:lnTo>
                  <a:lnTo>
                    <a:pt x="751" y="802"/>
                  </a:lnTo>
                  <a:lnTo>
                    <a:pt x="759" y="773"/>
                  </a:lnTo>
                  <a:lnTo>
                    <a:pt x="759" y="767"/>
                  </a:lnTo>
                  <a:lnTo>
                    <a:pt x="761" y="762"/>
                  </a:lnTo>
                  <a:lnTo>
                    <a:pt x="764" y="746"/>
                  </a:lnTo>
                  <a:lnTo>
                    <a:pt x="770" y="731"/>
                  </a:lnTo>
                  <a:lnTo>
                    <a:pt x="776" y="716"/>
                  </a:lnTo>
                  <a:lnTo>
                    <a:pt x="782" y="698"/>
                  </a:lnTo>
                  <a:lnTo>
                    <a:pt x="788" y="681"/>
                  </a:lnTo>
                  <a:lnTo>
                    <a:pt x="795" y="664"/>
                  </a:lnTo>
                  <a:lnTo>
                    <a:pt x="801" y="646"/>
                  </a:lnTo>
                  <a:lnTo>
                    <a:pt x="805" y="633"/>
                  </a:lnTo>
                  <a:lnTo>
                    <a:pt x="807" y="625"/>
                  </a:lnTo>
                  <a:lnTo>
                    <a:pt x="809" y="619"/>
                  </a:lnTo>
                  <a:lnTo>
                    <a:pt x="811" y="612"/>
                  </a:lnTo>
                  <a:lnTo>
                    <a:pt x="812" y="608"/>
                  </a:lnTo>
                  <a:lnTo>
                    <a:pt x="814" y="602"/>
                  </a:lnTo>
                  <a:lnTo>
                    <a:pt x="814" y="598"/>
                  </a:lnTo>
                  <a:lnTo>
                    <a:pt x="814" y="594"/>
                  </a:lnTo>
                  <a:lnTo>
                    <a:pt x="814" y="592"/>
                  </a:lnTo>
                  <a:lnTo>
                    <a:pt x="812" y="591"/>
                  </a:lnTo>
                  <a:lnTo>
                    <a:pt x="812" y="591"/>
                  </a:lnTo>
                  <a:lnTo>
                    <a:pt x="811" y="591"/>
                  </a:lnTo>
                  <a:lnTo>
                    <a:pt x="809" y="591"/>
                  </a:lnTo>
                  <a:lnTo>
                    <a:pt x="805" y="592"/>
                  </a:lnTo>
                  <a:lnTo>
                    <a:pt x="801" y="596"/>
                  </a:lnTo>
                  <a:lnTo>
                    <a:pt x="789" y="608"/>
                  </a:lnTo>
                  <a:lnTo>
                    <a:pt x="780" y="617"/>
                  </a:lnTo>
                  <a:lnTo>
                    <a:pt x="768" y="629"/>
                  </a:lnTo>
                  <a:lnTo>
                    <a:pt x="757" y="639"/>
                  </a:lnTo>
                  <a:lnTo>
                    <a:pt x="747" y="646"/>
                  </a:lnTo>
                  <a:lnTo>
                    <a:pt x="736" y="656"/>
                  </a:lnTo>
                  <a:lnTo>
                    <a:pt x="716" y="671"/>
                  </a:lnTo>
                  <a:lnTo>
                    <a:pt x="695" y="685"/>
                  </a:lnTo>
                  <a:lnTo>
                    <a:pt x="676" y="698"/>
                  </a:lnTo>
                  <a:lnTo>
                    <a:pt x="657" y="710"/>
                  </a:lnTo>
                  <a:lnTo>
                    <a:pt x="636" y="719"/>
                  </a:lnTo>
                  <a:lnTo>
                    <a:pt x="615" y="729"/>
                  </a:lnTo>
                  <a:lnTo>
                    <a:pt x="594" y="737"/>
                  </a:lnTo>
                  <a:lnTo>
                    <a:pt x="571" y="744"/>
                  </a:lnTo>
                  <a:lnTo>
                    <a:pt x="547" y="750"/>
                  </a:lnTo>
                  <a:lnTo>
                    <a:pt x="524" y="756"/>
                  </a:lnTo>
                  <a:lnTo>
                    <a:pt x="498" y="762"/>
                  </a:lnTo>
                  <a:lnTo>
                    <a:pt x="471" y="767"/>
                  </a:lnTo>
                  <a:lnTo>
                    <a:pt x="457" y="771"/>
                  </a:lnTo>
                  <a:lnTo>
                    <a:pt x="442" y="773"/>
                  </a:lnTo>
                  <a:lnTo>
                    <a:pt x="432" y="785"/>
                  </a:lnTo>
                  <a:lnTo>
                    <a:pt x="423" y="794"/>
                  </a:lnTo>
                  <a:lnTo>
                    <a:pt x="413" y="804"/>
                  </a:lnTo>
                  <a:lnTo>
                    <a:pt x="407" y="812"/>
                  </a:lnTo>
                  <a:lnTo>
                    <a:pt x="400" y="819"/>
                  </a:lnTo>
                  <a:lnTo>
                    <a:pt x="394" y="825"/>
                  </a:lnTo>
                  <a:lnTo>
                    <a:pt x="388" y="831"/>
                  </a:lnTo>
                  <a:lnTo>
                    <a:pt x="384" y="837"/>
                  </a:lnTo>
                  <a:lnTo>
                    <a:pt x="378" y="842"/>
                  </a:lnTo>
                  <a:lnTo>
                    <a:pt x="375" y="846"/>
                  </a:lnTo>
                  <a:lnTo>
                    <a:pt x="367" y="854"/>
                  </a:lnTo>
                  <a:lnTo>
                    <a:pt x="361" y="860"/>
                  </a:lnTo>
                  <a:lnTo>
                    <a:pt x="355" y="864"/>
                  </a:lnTo>
                  <a:lnTo>
                    <a:pt x="348" y="867"/>
                  </a:lnTo>
                  <a:lnTo>
                    <a:pt x="338" y="871"/>
                  </a:lnTo>
                  <a:lnTo>
                    <a:pt x="334" y="873"/>
                  </a:lnTo>
                  <a:lnTo>
                    <a:pt x="329" y="875"/>
                  </a:lnTo>
                  <a:lnTo>
                    <a:pt x="323" y="877"/>
                  </a:lnTo>
                  <a:lnTo>
                    <a:pt x="317" y="879"/>
                  </a:lnTo>
                  <a:lnTo>
                    <a:pt x="309" y="881"/>
                  </a:lnTo>
                  <a:lnTo>
                    <a:pt x="302" y="883"/>
                  </a:lnTo>
                  <a:lnTo>
                    <a:pt x="292" y="887"/>
                  </a:lnTo>
                  <a:lnTo>
                    <a:pt x="282" y="890"/>
                  </a:lnTo>
                  <a:lnTo>
                    <a:pt x="271" y="892"/>
                  </a:lnTo>
                  <a:lnTo>
                    <a:pt x="259" y="898"/>
                  </a:lnTo>
                  <a:lnTo>
                    <a:pt x="246" y="902"/>
                  </a:lnTo>
                  <a:lnTo>
                    <a:pt x="231" y="908"/>
                  </a:lnTo>
                  <a:lnTo>
                    <a:pt x="227" y="908"/>
                  </a:lnTo>
                  <a:lnTo>
                    <a:pt x="223" y="910"/>
                  </a:lnTo>
                  <a:lnTo>
                    <a:pt x="213" y="913"/>
                  </a:lnTo>
                  <a:lnTo>
                    <a:pt x="204" y="917"/>
                  </a:lnTo>
                  <a:lnTo>
                    <a:pt x="192" y="919"/>
                  </a:lnTo>
                  <a:lnTo>
                    <a:pt x="185" y="923"/>
                  </a:lnTo>
                  <a:lnTo>
                    <a:pt x="181" y="925"/>
                  </a:lnTo>
                  <a:lnTo>
                    <a:pt x="177" y="925"/>
                  </a:lnTo>
                  <a:lnTo>
                    <a:pt x="173" y="927"/>
                  </a:lnTo>
                  <a:lnTo>
                    <a:pt x="171" y="927"/>
                  </a:lnTo>
                  <a:lnTo>
                    <a:pt x="171" y="927"/>
                  </a:lnTo>
                  <a:lnTo>
                    <a:pt x="169" y="927"/>
                  </a:lnTo>
                  <a:lnTo>
                    <a:pt x="177" y="937"/>
                  </a:lnTo>
                  <a:lnTo>
                    <a:pt x="185" y="944"/>
                  </a:lnTo>
                  <a:lnTo>
                    <a:pt x="202" y="960"/>
                  </a:lnTo>
                  <a:lnTo>
                    <a:pt x="209" y="967"/>
                  </a:lnTo>
                  <a:lnTo>
                    <a:pt x="217" y="977"/>
                  </a:lnTo>
                  <a:lnTo>
                    <a:pt x="225" y="985"/>
                  </a:lnTo>
                  <a:lnTo>
                    <a:pt x="231" y="994"/>
                  </a:lnTo>
                  <a:lnTo>
                    <a:pt x="234" y="1002"/>
                  </a:lnTo>
                  <a:lnTo>
                    <a:pt x="238" y="1012"/>
                  </a:lnTo>
                  <a:lnTo>
                    <a:pt x="240" y="1019"/>
                  </a:lnTo>
                  <a:lnTo>
                    <a:pt x="242" y="1029"/>
                  </a:lnTo>
                  <a:lnTo>
                    <a:pt x="244" y="1037"/>
                  </a:lnTo>
                  <a:lnTo>
                    <a:pt x="246" y="1046"/>
                  </a:lnTo>
                  <a:lnTo>
                    <a:pt x="248" y="1054"/>
                  </a:lnTo>
                  <a:lnTo>
                    <a:pt x="254" y="1062"/>
                  </a:lnTo>
                  <a:lnTo>
                    <a:pt x="261" y="1069"/>
                  </a:lnTo>
                  <a:lnTo>
                    <a:pt x="269" y="1077"/>
                  </a:lnTo>
                  <a:lnTo>
                    <a:pt x="281" y="1085"/>
                  </a:lnTo>
                  <a:lnTo>
                    <a:pt x="292" y="1092"/>
                  </a:lnTo>
                  <a:lnTo>
                    <a:pt x="306" y="1098"/>
                  </a:lnTo>
                  <a:lnTo>
                    <a:pt x="319" y="1106"/>
                  </a:lnTo>
                  <a:lnTo>
                    <a:pt x="332" y="1111"/>
                  </a:lnTo>
                  <a:lnTo>
                    <a:pt x="346" y="1117"/>
                  </a:lnTo>
                  <a:lnTo>
                    <a:pt x="375" y="1127"/>
                  </a:lnTo>
                  <a:lnTo>
                    <a:pt x="388" y="1131"/>
                  </a:lnTo>
                  <a:lnTo>
                    <a:pt x="402" y="1135"/>
                  </a:lnTo>
                  <a:lnTo>
                    <a:pt x="413" y="1138"/>
                  </a:lnTo>
                  <a:lnTo>
                    <a:pt x="425" y="1142"/>
                  </a:lnTo>
                  <a:lnTo>
                    <a:pt x="434" y="1146"/>
                  </a:lnTo>
                  <a:lnTo>
                    <a:pt x="442" y="1148"/>
                  </a:lnTo>
                  <a:lnTo>
                    <a:pt x="457" y="1092"/>
                  </a:lnTo>
                  <a:lnTo>
                    <a:pt x="474" y="1035"/>
                  </a:lnTo>
                  <a:lnTo>
                    <a:pt x="494" y="977"/>
                  </a:lnTo>
                  <a:lnTo>
                    <a:pt x="511" y="919"/>
                  </a:lnTo>
                  <a:lnTo>
                    <a:pt x="526" y="862"/>
                  </a:lnTo>
                  <a:lnTo>
                    <a:pt x="544" y="802"/>
                  </a:lnTo>
                  <a:lnTo>
                    <a:pt x="549" y="773"/>
                  </a:lnTo>
                  <a:lnTo>
                    <a:pt x="557" y="744"/>
                  </a:lnTo>
                  <a:lnTo>
                    <a:pt x="563" y="716"/>
                  </a:lnTo>
                  <a:lnTo>
                    <a:pt x="569" y="687"/>
                  </a:lnTo>
                  <a:lnTo>
                    <a:pt x="572" y="666"/>
                  </a:lnTo>
                  <a:lnTo>
                    <a:pt x="574" y="646"/>
                  </a:lnTo>
                  <a:lnTo>
                    <a:pt x="578" y="608"/>
                  </a:lnTo>
                  <a:lnTo>
                    <a:pt x="584" y="567"/>
                  </a:lnTo>
                  <a:lnTo>
                    <a:pt x="588" y="548"/>
                  </a:lnTo>
                  <a:lnTo>
                    <a:pt x="592" y="529"/>
                  </a:lnTo>
                  <a:lnTo>
                    <a:pt x="594" y="518"/>
                  </a:lnTo>
                  <a:lnTo>
                    <a:pt x="595" y="506"/>
                  </a:lnTo>
                  <a:lnTo>
                    <a:pt x="599" y="491"/>
                  </a:lnTo>
                  <a:lnTo>
                    <a:pt x="601" y="477"/>
                  </a:lnTo>
                  <a:lnTo>
                    <a:pt x="609" y="448"/>
                  </a:lnTo>
                  <a:lnTo>
                    <a:pt x="613" y="433"/>
                  </a:lnTo>
                  <a:lnTo>
                    <a:pt x="617" y="419"/>
                  </a:lnTo>
                  <a:lnTo>
                    <a:pt x="619" y="406"/>
                  </a:lnTo>
                  <a:lnTo>
                    <a:pt x="622" y="394"/>
                  </a:lnTo>
                  <a:lnTo>
                    <a:pt x="626" y="383"/>
                  </a:lnTo>
                  <a:lnTo>
                    <a:pt x="628" y="373"/>
                  </a:lnTo>
                  <a:lnTo>
                    <a:pt x="628" y="370"/>
                  </a:lnTo>
                  <a:lnTo>
                    <a:pt x="630" y="366"/>
                  </a:lnTo>
                  <a:lnTo>
                    <a:pt x="630" y="362"/>
                  </a:lnTo>
                  <a:lnTo>
                    <a:pt x="632" y="360"/>
                  </a:lnTo>
                  <a:lnTo>
                    <a:pt x="632" y="358"/>
                  </a:lnTo>
                  <a:lnTo>
                    <a:pt x="632" y="356"/>
                  </a:lnTo>
                  <a:lnTo>
                    <a:pt x="632" y="356"/>
                  </a:lnTo>
                  <a:lnTo>
                    <a:pt x="632" y="354"/>
                  </a:lnTo>
                  <a:lnTo>
                    <a:pt x="634" y="343"/>
                  </a:lnTo>
                  <a:lnTo>
                    <a:pt x="634" y="329"/>
                  </a:lnTo>
                  <a:lnTo>
                    <a:pt x="634" y="316"/>
                  </a:lnTo>
                  <a:lnTo>
                    <a:pt x="634" y="302"/>
                  </a:lnTo>
                  <a:lnTo>
                    <a:pt x="632" y="277"/>
                  </a:lnTo>
                  <a:lnTo>
                    <a:pt x="630" y="250"/>
                  </a:lnTo>
                  <a:lnTo>
                    <a:pt x="630" y="237"/>
                  </a:lnTo>
                  <a:lnTo>
                    <a:pt x="630" y="223"/>
                  </a:lnTo>
                  <a:lnTo>
                    <a:pt x="632" y="212"/>
                  </a:lnTo>
                  <a:lnTo>
                    <a:pt x="634" y="198"/>
                  </a:lnTo>
                  <a:lnTo>
                    <a:pt x="636" y="187"/>
                  </a:lnTo>
                  <a:lnTo>
                    <a:pt x="640" y="175"/>
                  </a:lnTo>
                  <a:lnTo>
                    <a:pt x="645" y="166"/>
                  </a:lnTo>
                  <a:lnTo>
                    <a:pt x="653" y="154"/>
                  </a:lnTo>
                  <a:lnTo>
                    <a:pt x="659" y="148"/>
                  </a:lnTo>
                  <a:lnTo>
                    <a:pt x="667" y="143"/>
                  </a:lnTo>
                  <a:lnTo>
                    <a:pt x="674" y="139"/>
                  </a:lnTo>
                  <a:lnTo>
                    <a:pt x="682" y="137"/>
                  </a:lnTo>
                  <a:lnTo>
                    <a:pt x="691" y="135"/>
                  </a:lnTo>
                  <a:lnTo>
                    <a:pt x="701" y="135"/>
                  </a:lnTo>
                  <a:lnTo>
                    <a:pt x="711" y="135"/>
                  </a:lnTo>
                  <a:lnTo>
                    <a:pt x="720" y="135"/>
                  </a:lnTo>
                  <a:lnTo>
                    <a:pt x="741" y="137"/>
                  </a:lnTo>
                  <a:lnTo>
                    <a:pt x="763" y="139"/>
                  </a:lnTo>
                  <a:lnTo>
                    <a:pt x="772" y="139"/>
                  </a:lnTo>
                  <a:lnTo>
                    <a:pt x="782" y="139"/>
                  </a:lnTo>
                  <a:lnTo>
                    <a:pt x="791" y="137"/>
                  </a:lnTo>
                  <a:lnTo>
                    <a:pt x="801" y="135"/>
                  </a:lnTo>
                  <a:lnTo>
                    <a:pt x="809" y="131"/>
                  </a:lnTo>
                  <a:lnTo>
                    <a:pt x="814" y="125"/>
                  </a:lnTo>
                  <a:lnTo>
                    <a:pt x="820" y="122"/>
                  </a:lnTo>
                  <a:lnTo>
                    <a:pt x="824" y="114"/>
                  </a:lnTo>
                  <a:lnTo>
                    <a:pt x="834" y="100"/>
                  </a:lnTo>
                  <a:lnTo>
                    <a:pt x="839" y="95"/>
                  </a:lnTo>
                  <a:lnTo>
                    <a:pt x="843" y="89"/>
                  </a:lnTo>
                  <a:lnTo>
                    <a:pt x="847" y="93"/>
                  </a:lnTo>
                  <a:lnTo>
                    <a:pt x="851" y="97"/>
                  </a:lnTo>
                  <a:lnTo>
                    <a:pt x="857" y="102"/>
                  </a:lnTo>
                  <a:lnTo>
                    <a:pt x="862" y="110"/>
                  </a:lnTo>
                  <a:lnTo>
                    <a:pt x="870" y="118"/>
                  </a:lnTo>
                  <a:lnTo>
                    <a:pt x="876" y="125"/>
                  </a:lnTo>
                  <a:lnTo>
                    <a:pt x="891" y="141"/>
                  </a:lnTo>
                  <a:lnTo>
                    <a:pt x="897" y="148"/>
                  </a:lnTo>
                  <a:lnTo>
                    <a:pt x="905" y="158"/>
                  </a:lnTo>
                  <a:lnTo>
                    <a:pt x="910" y="166"/>
                  </a:lnTo>
                  <a:lnTo>
                    <a:pt x="914" y="173"/>
                  </a:lnTo>
                  <a:lnTo>
                    <a:pt x="920" y="181"/>
                  </a:lnTo>
                  <a:lnTo>
                    <a:pt x="924" y="187"/>
                  </a:lnTo>
                  <a:lnTo>
                    <a:pt x="926" y="193"/>
                  </a:lnTo>
                  <a:lnTo>
                    <a:pt x="928" y="198"/>
                  </a:lnTo>
                  <a:lnTo>
                    <a:pt x="928" y="220"/>
                  </a:lnTo>
                  <a:lnTo>
                    <a:pt x="928" y="239"/>
                  </a:lnTo>
                  <a:lnTo>
                    <a:pt x="928" y="260"/>
                  </a:lnTo>
                  <a:lnTo>
                    <a:pt x="926" y="279"/>
                  </a:lnTo>
                  <a:lnTo>
                    <a:pt x="924" y="300"/>
                  </a:lnTo>
                  <a:lnTo>
                    <a:pt x="920" y="320"/>
                  </a:lnTo>
                  <a:lnTo>
                    <a:pt x="916" y="341"/>
                  </a:lnTo>
                  <a:lnTo>
                    <a:pt x="912" y="360"/>
                  </a:lnTo>
                  <a:lnTo>
                    <a:pt x="907" y="379"/>
                  </a:lnTo>
                  <a:lnTo>
                    <a:pt x="901" y="398"/>
                  </a:lnTo>
                  <a:lnTo>
                    <a:pt x="893" y="419"/>
                  </a:lnTo>
                  <a:lnTo>
                    <a:pt x="885" y="439"/>
                  </a:lnTo>
                  <a:lnTo>
                    <a:pt x="870" y="477"/>
                  </a:lnTo>
                  <a:lnTo>
                    <a:pt x="853" y="516"/>
                  </a:lnTo>
                  <a:lnTo>
                    <a:pt x="836" y="554"/>
                  </a:lnTo>
                  <a:lnTo>
                    <a:pt x="816" y="592"/>
                  </a:lnTo>
                  <a:lnTo>
                    <a:pt x="797" y="631"/>
                  </a:lnTo>
                  <a:lnTo>
                    <a:pt x="780" y="667"/>
                  </a:lnTo>
                  <a:lnTo>
                    <a:pt x="761" y="706"/>
                  </a:lnTo>
                  <a:lnTo>
                    <a:pt x="745" y="742"/>
                  </a:lnTo>
                  <a:lnTo>
                    <a:pt x="730" y="781"/>
                  </a:lnTo>
                  <a:lnTo>
                    <a:pt x="722" y="798"/>
                  </a:lnTo>
                  <a:lnTo>
                    <a:pt x="716" y="817"/>
                  </a:lnTo>
                  <a:lnTo>
                    <a:pt x="715" y="842"/>
                  </a:lnTo>
                  <a:lnTo>
                    <a:pt x="713" y="867"/>
                  </a:lnTo>
                  <a:lnTo>
                    <a:pt x="711" y="892"/>
                  </a:lnTo>
                  <a:lnTo>
                    <a:pt x="711" y="917"/>
                  </a:lnTo>
                  <a:lnTo>
                    <a:pt x="709" y="944"/>
                  </a:lnTo>
                  <a:lnTo>
                    <a:pt x="705" y="969"/>
                  </a:lnTo>
                  <a:lnTo>
                    <a:pt x="701" y="992"/>
                  </a:lnTo>
                  <a:lnTo>
                    <a:pt x="699" y="1006"/>
                  </a:lnTo>
                  <a:lnTo>
                    <a:pt x="697" y="1017"/>
                  </a:lnTo>
                  <a:lnTo>
                    <a:pt x="693" y="1025"/>
                  </a:lnTo>
                  <a:lnTo>
                    <a:pt x="690" y="1031"/>
                  </a:lnTo>
                  <a:lnTo>
                    <a:pt x="682" y="1037"/>
                  </a:lnTo>
                  <a:lnTo>
                    <a:pt x="674" y="1040"/>
                  </a:lnTo>
                  <a:lnTo>
                    <a:pt x="667" y="1044"/>
                  </a:lnTo>
                  <a:lnTo>
                    <a:pt x="655" y="1048"/>
                  </a:lnTo>
                  <a:lnTo>
                    <a:pt x="643" y="1050"/>
                  </a:lnTo>
                  <a:lnTo>
                    <a:pt x="630" y="1052"/>
                  </a:lnTo>
                  <a:lnTo>
                    <a:pt x="617" y="1054"/>
                  </a:lnTo>
                  <a:lnTo>
                    <a:pt x="603" y="1054"/>
                  </a:lnTo>
                  <a:lnTo>
                    <a:pt x="588" y="1054"/>
                  </a:lnTo>
                  <a:lnTo>
                    <a:pt x="571" y="1054"/>
                  </a:lnTo>
                  <a:lnTo>
                    <a:pt x="555" y="1054"/>
                  </a:lnTo>
                  <a:lnTo>
                    <a:pt x="538" y="1052"/>
                  </a:lnTo>
                  <a:lnTo>
                    <a:pt x="503" y="1050"/>
                  </a:lnTo>
                  <a:lnTo>
                    <a:pt x="469" y="1046"/>
                  </a:lnTo>
                  <a:lnTo>
                    <a:pt x="434" y="1040"/>
                  </a:lnTo>
                  <a:lnTo>
                    <a:pt x="417" y="1038"/>
                  </a:lnTo>
                  <a:lnTo>
                    <a:pt x="402" y="1037"/>
                  </a:lnTo>
                  <a:lnTo>
                    <a:pt x="386" y="1033"/>
                  </a:lnTo>
                  <a:lnTo>
                    <a:pt x="371" y="1031"/>
                  </a:lnTo>
                  <a:lnTo>
                    <a:pt x="357" y="1029"/>
                  </a:lnTo>
                  <a:lnTo>
                    <a:pt x="344" y="1025"/>
                  </a:lnTo>
                  <a:lnTo>
                    <a:pt x="332" y="1023"/>
                  </a:lnTo>
                  <a:lnTo>
                    <a:pt x="323" y="1021"/>
                  </a:lnTo>
                  <a:lnTo>
                    <a:pt x="313" y="1021"/>
                  </a:lnTo>
                  <a:lnTo>
                    <a:pt x="306" y="1019"/>
                  </a:lnTo>
                  <a:lnTo>
                    <a:pt x="300" y="1017"/>
                  </a:lnTo>
                  <a:lnTo>
                    <a:pt x="294" y="1017"/>
                  </a:lnTo>
                  <a:lnTo>
                    <a:pt x="275" y="1013"/>
                  </a:lnTo>
                  <a:lnTo>
                    <a:pt x="257" y="1010"/>
                  </a:lnTo>
                  <a:lnTo>
                    <a:pt x="242" y="1006"/>
                  </a:lnTo>
                  <a:lnTo>
                    <a:pt x="225" y="1004"/>
                  </a:lnTo>
                  <a:lnTo>
                    <a:pt x="211" y="1000"/>
                  </a:lnTo>
                  <a:lnTo>
                    <a:pt x="198" y="996"/>
                  </a:lnTo>
                  <a:lnTo>
                    <a:pt x="185" y="992"/>
                  </a:lnTo>
                  <a:lnTo>
                    <a:pt x="173" y="988"/>
                  </a:lnTo>
                  <a:lnTo>
                    <a:pt x="160" y="983"/>
                  </a:lnTo>
                  <a:lnTo>
                    <a:pt x="148" y="977"/>
                  </a:lnTo>
                  <a:lnTo>
                    <a:pt x="138" y="969"/>
                  </a:lnTo>
                  <a:lnTo>
                    <a:pt x="127" y="960"/>
                  </a:lnTo>
                  <a:lnTo>
                    <a:pt x="117" y="950"/>
                  </a:lnTo>
                  <a:lnTo>
                    <a:pt x="106" y="937"/>
                  </a:lnTo>
                  <a:lnTo>
                    <a:pt x="100" y="931"/>
                  </a:lnTo>
                  <a:lnTo>
                    <a:pt x="94" y="923"/>
                  </a:lnTo>
                  <a:lnTo>
                    <a:pt x="90" y="915"/>
                  </a:lnTo>
                  <a:lnTo>
                    <a:pt x="85" y="908"/>
                  </a:lnTo>
                  <a:lnTo>
                    <a:pt x="87" y="892"/>
                  </a:lnTo>
                  <a:lnTo>
                    <a:pt x="87" y="879"/>
                  </a:lnTo>
                  <a:lnTo>
                    <a:pt x="88" y="864"/>
                  </a:lnTo>
                  <a:lnTo>
                    <a:pt x="90" y="850"/>
                  </a:lnTo>
                  <a:lnTo>
                    <a:pt x="92" y="837"/>
                  </a:lnTo>
                  <a:lnTo>
                    <a:pt x="94" y="823"/>
                  </a:lnTo>
                  <a:lnTo>
                    <a:pt x="100" y="810"/>
                  </a:lnTo>
                  <a:lnTo>
                    <a:pt x="102" y="802"/>
                  </a:lnTo>
                  <a:lnTo>
                    <a:pt x="106" y="796"/>
                  </a:lnTo>
                  <a:lnTo>
                    <a:pt x="110" y="794"/>
                  </a:lnTo>
                  <a:lnTo>
                    <a:pt x="112" y="790"/>
                  </a:lnTo>
                  <a:lnTo>
                    <a:pt x="115" y="789"/>
                  </a:lnTo>
                  <a:lnTo>
                    <a:pt x="119" y="787"/>
                  </a:lnTo>
                  <a:lnTo>
                    <a:pt x="127" y="785"/>
                  </a:lnTo>
                  <a:lnTo>
                    <a:pt x="137" y="785"/>
                  </a:lnTo>
                  <a:lnTo>
                    <a:pt x="146" y="783"/>
                  </a:lnTo>
                  <a:lnTo>
                    <a:pt x="156" y="781"/>
                  </a:lnTo>
                  <a:lnTo>
                    <a:pt x="163" y="779"/>
                  </a:lnTo>
                  <a:lnTo>
                    <a:pt x="167" y="777"/>
                  </a:lnTo>
                  <a:lnTo>
                    <a:pt x="169" y="773"/>
                  </a:lnTo>
                  <a:lnTo>
                    <a:pt x="173" y="769"/>
                  </a:lnTo>
                  <a:lnTo>
                    <a:pt x="175" y="767"/>
                  </a:lnTo>
                  <a:lnTo>
                    <a:pt x="177" y="760"/>
                  </a:lnTo>
                  <a:lnTo>
                    <a:pt x="179" y="750"/>
                  </a:lnTo>
                  <a:lnTo>
                    <a:pt x="181" y="740"/>
                  </a:lnTo>
                  <a:lnTo>
                    <a:pt x="181" y="731"/>
                  </a:lnTo>
                  <a:lnTo>
                    <a:pt x="183" y="723"/>
                  </a:lnTo>
                  <a:lnTo>
                    <a:pt x="185" y="714"/>
                  </a:lnTo>
                  <a:lnTo>
                    <a:pt x="186" y="710"/>
                  </a:lnTo>
                  <a:lnTo>
                    <a:pt x="190" y="708"/>
                  </a:lnTo>
                  <a:lnTo>
                    <a:pt x="196" y="700"/>
                  </a:lnTo>
                  <a:lnTo>
                    <a:pt x="202" y="692"/>
                  </a:lnTo>
                  <a:lnTo>
                    <a:pt x="211" y="687"/>
                  </a:lnTo>
                  <a:lnTo>
                    <a:pt x="219" y="683"/>
                  </a:lnTo>
                  <a:lnTo>
                    <a:pt x="236" y="673"/>
                  </a:lnTo>
                  <a:lnTo>
                    <a:pt x="254" y="664"/>
                  </a:lnTo>
                  <a:lnTo>
                    <a:pt x="252" y="648"/>
                  </a:lnTo>
                  <a:lnTo>
                    <a:pt x="252" y="633"/>
                  </a:lnTo>
                  <a:lnTo>
                    <a:pt x="252" y="602"/>
                  </a:lnTo>
                  <a:lnTo>
                    <a:pt x="252" y="571"/>
                  </a:lnTo>
                  <a:lnTo>
                    <a:pt x="252" y="539"/>
                  </a:lnTo>
                  <a:lnTo>
                    <a:pt x="250" y="523"/>
                  </a:lnTo>
                  <a:lnTo>
                    <a:pt x="250" y="508"/>
                  </a:lnTo>
                  <a:lnTo>
                    <a:pt x="248" y="493"/>
                  </a:lnTo>
                  <a:lnTo>
                    <a:pt x="246" y="477"/>
                  </a:lnTo>
                  <a:lnTo>
                    <a:pt x="244" y="464"/>
                  </a:lnTo>
                  <a:lnTo>
                    <a:pt x="240" y="448"/>
                  </a:lnTo>
                  <a:lnTo>
                    <a:pt x="236" y="433"/>
                  </a:lnTo>
                  <a:lnTo>
                    <a:pt x="231" y="419"/>
                  </a:lnTo>
                  <a:lnTo>
                    <a:pt x="229" y="414"/>
                  </a:lnTo>
                  <a:lnTo>
                    <a:pt x="225" y="412"/>
                  </a:lnTo>
                  <a:lnTo>
                    <a:pt x="221" y="408"/>
                  </a:lnTo>
                  <a:lnTo>
                    <a:pt x="217" y="406"/>
                  </a:lnTo>
                  <a:lnTo>
                    <a:pt x="211" y="406"/>
                  </a:lnTo>
                  <a:lnTo>
                    <a:pt x="206" y="404"/>
                  </a:lnTo>
                  <a:lnTo>
                    <a:pt x="194" y="404"/>
                  </a:lnTo>
                  <a:lnTo>
                    <a:pt x="183" y="404"/>
                  </a:lnTo>
                  <a:lnTo>
                    <a:pt x="169" y="404"/>
                  </a:lnTo>
                  <a:lnTo>
                    <a:pt x="163" y="404"/>
                  </a:lnTo>
                  <a:lnTo>
                    <a:pt x="158" y="402"/>
                  </a:lnTo>
                  <a:lnTo>
                    <a:pt x="152" y="400"/>
                  </a:lnTo>
                  <a:lnTo>
                    <a:pt x="148" y="398"/>
                  </a:lnTo>
                  <a:lnTo>
                    <a:pt x="142" y="394"/>
                  </a:lnTo>
                  <a:lnTo>
                    <a:pt x="140" y="391"/>
                  </a:lnTo>
                  <a:lnTo>
                    <a:pt x="137" y="385"/>
                  </a:lnTo>
                  <a:lnTo>
                    <a:pt x="135" y="379"/>
                  </a:lnTo>
                  <a:lnTo>
                    <a:pt x="131" y="366"/>
                  </a:lnTo>
                  <a:lnTo>
                    <a:pt x="129" y="360"/>
                  </a:lnTo>
                  <a:lnTo>
                    <a:pt x="125" y="354"/>
                  </a:lnTo>
                </a:path>
              </a:pathLst>
            </a:custGeom>
            <a:noFill/>
            <a:ln w="285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5530" name="Rectangle 186"/>
          <p:cNvSpPr>
            <a:spLocks noChangeArrowheads="1"/>
          </p:cNvSpPr>
          <p:nvPr/>
        </p:nvSpPr>
        <p:spPr bwMode="auto">
          <a:xfrm>
            <a:off x="2156271" y="3071813"/>
            <a:ext cx="496931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Senses</a:t>
            </a:r>
            <a:endParaRPr lang="el-GR" sz="1400" dirty="0"/>
          </a:p>
        </p:txBody>
      </p:sp>
      <p:sp>
        <p:nvSpPr>
          <p:cNvPr id="185570" name="Text Box 226"/>
          <p:cNvSpPr txBox="1">
            <a:spLocks noChangeArrowheads="1"/>
          </p:cNvSpPr>
          <p:nvPr/>
        </p:nvSpPr>
        <p:spPr bwMode="auto">
          <a:xfrm>
            <a:off x="1924496" y="3402013"/>
            <a:ext cx="1823833" cy="55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Direct-Unhampered</a:t>
            </a:r>
            <a:endParaRPr lang="el-GR" sz="1600" b="1" dirty="0"/>
          </a:p>
          <a:p>
            <a:r>
              <a:rPr lang="en-US" sz="1600" b="1" dirty="0"/>
              <a:t>Thinking-Acting</a:t>
            </a:r>
            <a:endParaRPr lang="el-GR" sz="1600" b="1" dirty="0"/>
          </a:p>
        </p:txBody>
      </p:sp>
      <p:sp>
        <p:nvSpPr>
          <p:cNvPr id="185571" name="Text Box 227"/>
          <p:cNvSpPr txBox="1">
            <a:spLocks noChangeArrowheads="1"/>
          </p:cNvSpPr>
          <p:nvPr/>
        </p:nvSpPr>
        <p:spPr bwMode="auto">
          <a:xfrm>
            <a:off x="4067993" y="2894013"/>
            <a:ext cx="1459759" cy="55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Pre-Reflective</a:t>
            </a:r>
            <a:endParaRPr lang="el-GR" sz="1600" b="1" dirty="0"/>
          </a:p>
          <a:p>
            <a:pPr algn="ctr"/>
            <a:r>
              <a:rPr lang="en-US" sz="1600" b="1" dirty="0"/>
              <a:t>Thinking-Acting</a:t>
            </a:r>
            <a:endParaRPr lang="el-GR" sz="1600" b="1" dirty="0"/>
          </a:p>
        </p:txBody>
      </p:sp>
      <p:sp>
        <p:nvSpPr>
          <p:cNvPr id="185572" name="Text Box 228"/>
          <p:cNvSpPr txBox="1">
            <a:spLocks noChangeArrowheads="1"/>
          </p:cNvSpPr>
          <p:nvPr/>
        </p:nvSpPr>
        <p:spPr bwMode="auto">
          <a:xfrm>
            <a:off x="5480744" y="1954213"/>
            <a:ext cx="1826719" cy="55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Theoretical thinking</a:t>
            </a:r>
            <a:endParaRPr lang="el-GR" sz="1600" b="1" dirty="0"/>
          </a:p>
          <a:p>
            <a:pPr algn="ctr"/>
            <a:r>
              <a:rPr lang="en-US" sz="1600" b="1" dirty="0"/>
              <a:t>Reflection</a:t>
            </a:r>
            <a:endParaRPr lang="el-GR" sz="1600" b="1" dirty="0"/>
          </a:p>
        </p:txBody>
      </p:sp>
      <p:sp>
        <p:nvSpPr>
          <p:cNvPr id="185573" name="Rectangle 229"/>
          <p:cNvSpPr>
            <a:spLocks noChangeArrowheads="1"/>
          </p:cNvSpPr>
          <p:nvPr/>
        </p:nvSpPr>
        <p:spPr bwMode="auto">
          <a:xfrm>
            <a:off x="5010596" y="1016000"/>
            <a:ext cx="762453" cy="2800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Semiosis</a:t>
            </a:r>
            <a:endParaRPr lang="el-GR" sz="1400" dirty="0">
              <a:solidFill>
                <a:srgbClr val="0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953196" y="1350963"/>
            <a:ext cx="1990725" cy="392112"/>
            <a:chOff x="3060700" y="1350963"/>
            <a:chExt cx="1990725" cy="392112"/>
          </a:xfrm>
        </p:grpSpPr>
        <p:sp>
          <p:nvSpPr>
            <p:cNvPr id="185574" name="Freeform 230"/>
            <p:cNvSpPr>
              <a:spLocks/>
            </p:cNvSpPr>
            <p:nvPr/>
          </p:nvSpPr>
          <p:spPr bwMode="auto">
            <a:xfrm rot="238349">
              <a:off x="3306763" y="1611313"/>
              <a:ext cx="1166813" cy="13176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72" y="53"/>
                </a:cxn>
                <a:cxn ang="0">
                  <a:pos x="590" y="8"/>
                </a:cxn>
                <a:cxn ang="0">
                  <a:pos x="862" y="8"/>
                </a:cxn>
                <a:cxn ang="0">
                  <a:pos x="1134" y="53"/>
                </a:cxn>
              </a:cxnLst>
              <a:rect l="0" t="0" r="r" b="b"/>
              <a:pathLst>
                <a:path w="1134" h="144">
                  <a:moveTo>
                    <a:pt x="0" y="144"/>
                  </a:moveTo>
                  <a:cubicBezTo>
                    <a:pt x="87" y="110"/>
                    <a:pt x="174" y="76"/>
                    <a:pt x="272" y="53"/>
                  </a:cubicBezTo>
                  <a:cubicBezTo>
                    <a:pt x="370" y="30"/>
                    <a:pt x="492" y="15"/>
                    <a:pt x="590" y="8"/>
                  </a:cubicBezTo>
                  <a:cubicBezTo>
                    <a:pt x="688" y="1"/>
                    <a:pt x="771" y="0"/>
                    <a:pt x="862" y="8"/>
                  </a:cubicBezTo>
                  <a:cubicBezTo>
                    <a:pt x="953" y="16"/>
                    <a:pt x="1043" y="34"/>
                    <a:pt x="1134" y="5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75" name="Text Box 231"/>
            <p:cNvSpPr txBox="1">
              <a:spLocks noChangeArrowheads="1"/>
            </p:cNvSpPr>
            <p:nvPr/>
          </p:nvSpPr>
          <p:spPr bwMode="auto">
            <a:xfrm>
              <a:off x="3060700" y="1350963"/>
              <a:ext cx="19907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808080"/>
                  </a:solidFill>
                </a:rPr>
                <a:t>Input through the senses</a:t>
              </a:r>
              <a:endParaRPr lang="el-GR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024336" y="2890838"/>
            <a:ext cx="1924050" cy="461962"/>
            <a:chOff x="3216275" y="2890838"/>
            <a:chExt cx="1924050" cy="461962"/>
          </a:xfrm>
        </p:grpSpPr>
        <p:sp>
          <p:nvSpPr>
            <p:cNvPr id="185577" name="Freeform 233"/>
            <p:cNvSpPr>
              <a:spLocks/>
            </p:cNvSpPr>
            <p:nvPr/>
          </p:nvSpPr>
          <p:spPr bwMode="auto">
            <a:xfrm rot="245411" flipH="1" flipV="1">
              <a:off x="3259138" y="2890838"/>
              <a:ext cx="1358900" cy="15081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72" y="53"/>
                </a:cxn>
                <a:cxn ang="0">
                  <a:pos x="590" y="8"/>
                </a:cxn>
                <a:cxn ang="0">
                  <a:pos x="862" y="8"/>
                </a:cxn>
                <a:cxn ang="0">
                  <a:pos x="1134" y="53"/>
                </a:cxn>
              </a:cxnLst>
              <a:rect l="0" t="0" r="r" b="b"/>
              <a:pathLst>
                <a:path w="1134" h="144">
                  <a:moveTo>
                    <a:pt x="0" y="144"/>
                  </a:moveTo>
                  <a:cubicBezTo>
                    <a:pt x="87" y="110"/>
                    <a:pt x="174" y="76"/>
                    <a:pt x="272" y="53"/>
                  </a:cubicBezTo>
                  <a:cubicBezTo>
                    <a:pt x="370" y="30"/>
                    <a:pt x="492" y="15"/>
                    <a:pt x="590" y="8"/>
                  </a:cubicBezTo>
                  <a:cubicBezTo>
                    <a:pt x="688" y="1"/>
                    <a:pt x="771" y="0"/>
                    <a:pt x="862" y="8"/>
                  </a:cubicBezTo>
                  <a:cubicBezTo>
                    <a:pt x="953" y="16"/>
                    <a:pt x="1043" y="34"/>
                    <a:pt x="1134" y="5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78" name="Text Box 234"/>
            <p:cNvSpPr txBox="1">
              <a:spLocks noChangeArrowheads="1"/>
            </p:cNvSpPr>
            <p:nvPr/>
          </p:nvSpPr>
          <p:spPr bwMode="auto">
            <a:xfrm>
              <a:off x="3216275" y="3038475"/>
              <a:ext cx="19240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808080"/>
                  </a:solidFill>
                </a:rPr>
                <a:t>Output through the body</a:t>
              </a:r>
              <a:endParaRPr lang="el-GR" dirty="0"/>
            </a:p>
          </p:txBody>
        </p:sp>
      </p:grpSp>
      <p:grpSp>
        <p:nvGrpSpPr>
          <p:cNvPr id="78" name="Group 77"/>
          <p:cNvGrpSpPr/>
          <p:nvPr/>
        </p:nvGrpSpPr>
        <p:grpSpPr>
          <a:xfrm rot="170634">
            <a:off x="5373042" y="1371601"/>
            <a:ext cx="1772742" cy="371854"/>
            <a:chOff x="5438775" y="1435100"/>
            <a:chExt cx="1814513" cy="447675"/>
          </a:xfrm>
        </p:grpSpPr>
        <p:sp>
          <p:nvSpPr>
            <p:cNvPr id="185580" name="Freeform 236"/>
            <p:cNvSpPr>
              <a:spLocks/>
            </p:cNvSpPr>
            <p:nvPr/>
          </p:nvSpPr>
          <p:spPr bwMode="auto">
            <a:xfrm rot="238349">
              <a:off x="5438775" y="1681163"/>
              <a:ext cx="1381125" cy="20161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72" y="53"/>
                </a:cxn>
                <a:cxn ang="0">
                  <a:pos x="590" y="8"/>
                </a:cxn>
                <a:cxn ang="0">
                  <a:pos x="862" y="8"/>
                </a:cxn>
                <a:cxn ang="0">
                  <a:pos x="1134" y="53"/>
                </a:cxn>
              </a:cxnLst>
              <a:rect l="0" t="0" r="r" b="b"/>
              <a:pathLst>
                <a:path w="1134" h="144">
                  <a:moveTo>
                    <a:pt x="0" y="144"/>
                  </a:moveTo>
                  <a:cubicBezTo>
                    <a:pt x="87" y="110"/>
                    <a:pt x="174" y="76"/>
                    <a:pt x="272" y="53"/>
                  </a:cubicBezTo>
                  <a:cubicBezTo>
                    <a:pt x="370" y="30"/>
                    <a:pt x="492" y="15"/>
                    <a:pt x="590" y="8"/>
                  </a:cubicBezTo>
                  <a:cubicBezTo>
                    <a:pt x="688" y="1"/>
                    <a:pt x="771" y="0"/>
                    <a:pt x="862" y="8"/>
                  </a:cubicBezTo>
                  <a:cubicBezTo>
                    <a:pt x="953" y="16"/>
                    <a:pt x="1043" y="34"/>
                    <a:pt x="1134" y="5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82" name="Text Box 238"/>
            <p:cNvSpPr txBox="1">
              <a:spLocks noChangeArrowheads="1"/>
            </p:cNvSpPr>
            <p:nvPr/>
          </p:nvSpPr>
          <p:spPr bwMode="auto">
            <a:xfrm rot="21429366">
              <a:off x="5557838" y="1435100"/>
              <a:ext cx="1695450" cy="31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808080"/>
                  </a:solidFill>
                </a:rPr>
                <a:t>Symbolizing</a:t>
              </a:r>
              <a:endParaRPr lang="el-GR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328592" y="2790825"/>
            <a:ext cx="1908175" cy="506412"/>
            <a:chOff x="5513388" y="2790825"/>
            <a:chExt cx="1908175" cy="506412"/>
          </a:xfrm>
        </p:grpSpPr>
        <p:sp>
          <p:nvSpPr>
            <p:cNvPr id="185581" name="Freeform 237"/>
            <p:cNvSpPr>
              <a:spLocks/>
            </p:cNvSpPr>
            <p:nvPr/>
          </p:nvSpPr>
          <p:spPr bwMode="auto">
            <a:xfrm rot="301274" flipH="1" flipV="1">
              <a:off x="5513388" y="2790825"/>
              <a:ext cx="1306513" cy="18573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72" y="53"/>
                </a:cxn>
                <a:cxn ang="0">
                  <a:pos x="590" y="8"/>
                </a:cxn>
                <a:cxn ang="0">
                  <a:pos x="862" y="8"/>
                </a:cxn>
                <a:cxn ang="0">
                  <a:pos x="1134" y="53"/>
                </a:cxn>
              </a:cxnLst>
              <a:rect l="0" t="0" r="r" b="b"/>
              <a:pathLst>
                <a:path w="1134" h="144">
                  <a:moveTo>
                    <a:pt x="0" y="144"/>
                  </a:moveTo>
                  <a:cubicBezTo>
                    <a:pt x="87" y="110"/>
                    <a:pt x="174" y="76"/>
                    <a:pt x="272" y="53"/>
                  </a:cubicBezTo>
                  <a:cubicBezTo>
                    <a:pt x="370" y="30"/>
                    <a:pt x="492" y="15"/>
                    <a:pt x="590" y="8"/>
                  </a:cubicBezTo>
                  <a:cubicBezTo>
                    <a:pt x="688" y="1"/>
                    <a:pt x="771" y="0"/>
                    <a:pt x="862" y="8"/>
                  </a:cubicBezTo>
                  <a:cubicBezTo>
                    <a:pt x="953" y="16"/>
                    <a:pt x="1043" y="34"/>
                    <a:pt x="1134" y="5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83" name="Text Box 239"/>
            <p:cNvSpPr txBox="1">
              <a:spLocks noChangeArrowheads="1"/>
            </p:cNvSpPr>
            <p:nvPr/>
          </p:nvSpPr>
          <p:spPr bwMode="auto">
            <a:xfrm>
              <a:off x="5929611" y="2984500"/>
              <a:ext cx="1491952" cy="31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rgbClr val="808080"/>
                  </a:solidFill>
                </a:rPr>
                <a:t>Planning</a:t>
              </a:r>
              <a:endParaRPr lang="el-GR" dirty="0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1345780" y="4293096"/>
            <a:ext cx="6178548" cy="20928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dirty="0"/>
              <a:t>The Cartesian body - Mind dichotomy </a:t>
            </a:r>
            <a:endParaRPr lang="el-GR" dirty="0"/>
          </a:p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dirty="0"/>
              <a:t>Body as a machine receiving signals and following plans</a:t>
            </a:r>
            <a:r>
              <a:rPr lang="el-GR" dirty="0"/>
              <a:t> </a:t>
            </a:r>
          </a:p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dirty="0"/>
              <a:t>Mind as symbol manipulator / computer</a:t>
            </a:r>
            <a:endParaRPr lang="el-GR" dirty="0"/>
          </a:p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dirty="0"/>
              <a:t>Environment uninfluenced by body or mind</a:t>
            </a:r>
            <a:endParaRPr lang="el-GR" dirty="0"/>
          </a:p>
          <a:p>
            <a:pPr marL="177800" indent="-177800">
              <a:spcAft>
                <a:spcPts val="1200"/>
              </a:spcAft>
              <a:buFont typeface="Arial"/>
              <a:buChar char="•"/>
            </a:pPr>
            <a:endParaRPr lang="en-US" dirty="0"/>
          </a:p>
        </p:txBody>
      </p:sp>
      <p:sp>
        <p:nvSpPr>
          <p:cNvPr id="83" name="Rectangle 2"/>
          <p:cNvSpPr txBox="1">
            <a:spLocks noChangeArrowheads="1"/>
          </p:cNvSpPr>
          <p:nvPr/>
        </p:nvSpPr>
        <p:spPr>
          <a:xfrm>
            <a:off x="294706" y="103187"/>
            <a:ext cx="8569325" cy="6588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+mj-lt"/>
                <a:ea typeface="+mj-ea"/>
                <a:cs typeface="+mj-cs"/>
              </a:rPr>
              <a:t>Phenomenological View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" name="Rectangle 229"/>
          <p:cNvSpPr>
            <a:spLocks noChangeArrowheads="1"/>
          </p:cNvSpPr>
          <p:nvPr/>
        </p:nvSpPr>
        <p:spPr bwMode="auto">
          <a:xfrm>
            <a:off x="5501192" y="1700808"/>
            <a:ext cx="799904" cy="2800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28800" tIns="32004" rIns="28800" bIns="32004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Intentions</a:t>
            </a:r>
            <a:endParaRPr lang="el-GR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7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2566 0.003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1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8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8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1000"/>
                                        <p:tgtEl>
                                          <p:spTgt spid="18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85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8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85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18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8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8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1000"/>
                                        <p:tgtEl>
                                          <p:spTgt spid="18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8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8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3000"/>
                                        <p:tgtEl>
                                          <p:spTgt spid="18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8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82" grpId="0"/>
      <p:bldP spid="185524" grpId="0" animBg="1"/>
      <p:bldP spid="185525" grpId="0"/>
      <p:bldP spid="185527" grpId="0" animBg="1"/>
      <p:bldP spid="185528" grpId="0"/>
      <p:bldP spid="185532" grpId="0" animBg="1"/>
      <p:bldP spid="185533" grpId="0" animBg="1"/>
      <p:bldP spid="185535" grpId="0" animBg="1"/>
      <p:bldP spid="185536" grpId="0" animBg="1"/>
      <p:bldP spid="185537" grpId="0" animBg="1"/>
      <p:bldP spid="185538" grpId="0" animBg="1"/>
      <p:bldP spid="185539" grpId="0" animBg="1"/>
      <p:bldP spid="185540" grpId="0" animBg="1"/>
      <p:bldP spid="185541" grpId="0" animBg="1"/>
      <p:bldP spid="185542" grpId="0" animBg="1"/>
      <p:bldP spid="185543" grpId="0" animBg="1"/>
      <p:bldP spid="185556" grpId="0" animBg="1"/>
      <p:bldP spid="185557" grpId="0" animBg="1"/>
      <p:bldP spid="185530" grpId="0" animBg="1"/>
      <p:bldP spid="185570" grpId="0"/>
      <p:bldP spid="185571" grpId="0"/>
      <p:bldP spid="185572" grpId="0"/>
      <p:bldP spid="185573" grpId="0" animBg="1"/>
      <p:bldP spid="82" grpId="0" animBg="1"/>
      <p:bldP spid="82" grpId="1" animBg="1"/>
      <p:bldP spid="83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stas\Desktop\fashion-man-couple-outlined-template-figure-silhouette-full-length-front-view-vector-illustration-isolated-white-background-629943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2" r="8365"/>
          <a:stretch/>
        </p:blipFill>
        <p:spPr bwMode="auto">
          <a:xfrm>
            <a:off x="3273175" y="3212929"/>
            <a:ext cx="841728" cy="203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Dimensions of human experience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8" y="1268760"/>
            <a:ext cx="741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only positive /negative but also fulfilling / shallow, momentary/enduring , corporeal / affective, symbolic / visceral, exciting / boring, dangerous / safe</a:t>
            </a:r>
            <a:endParaRPr lang="el-G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5790" y="3467324"/>
            <a:ext cx="9364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/>
              <a:t>Health</a:t>
            </a:r>
            <a:endParaRPr lang="el-GR" i="1" dirty="0"/>
          </a:p>
          <a:p>
            <a:pPr algn="ctr"/>
            <a:r>
              <a:rPr lang="en-US" sz="1400" i="1" dirty="0"/>
              <a:t>Corporeal </a:t>
            </a:r>
          </a:p>
          <a:p>
            <a:pPr algn="ctr"/>
            <a:r>
              <a:rPr lang="en-US" sz="1400" i="1" dirty="0"/>
              <a:t>psychic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47466" y="3430686"/>
            <a:ext cx="138666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Effectiveness</a:t>
            </a:r>
          </a:p>
          <a:p>
            <a:r>
              <a:rPr lang="en-US" sz="1400" i="1" dirty="0"/>
              <a:t>productive</a:t>
            </a:r>
            <a:endParaRPr lang="el-GR" sz="1400" i="1" dirty="0"/>
          </a:p>
          <a:p>
            <a:r>
              <a:rPr lang="en-US" sz="1400" i="1" dirty="0"/>
              <a:t>results</a:t>
            </a:r>
            <a:endParaRPr lang="en-US" sz="1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64024" y="2276063"/>
            <a:ext cx="19489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Personal development</a:t>
            </a:r>
          </a:p>
          <a:p>
            <a:r>
              <a:rPr lang="en-US" sz="1400" i="1" dirty="0"/>
              <a:t>learning</a:t>
            </a:r>
            <a:r>
              <a:rPr lang="el-GR" sz="1400" i="1" dirty="0"/>
              <a:t>,</a:t>
            </a:r>
            <a:r>
              <a:rPr lang="en-US" sz="1400" i="1" dirty="0"/>
              <a:t> exercise</a:t>
            </a:r>
            <a:endParaRPr lang="en-US" sz="1400" dirty="0"/>
          </a:p>
          <a:p>
            <a:endParaRPr lang="el-GR" sz="1400" i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7924" y="4788441"/>
            <a:ext cx="11464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Happiness</a:t>
            </a:r>
          </a:p>
          <a:p>
            <a:r>
              <a:rPr lang="en-US" sz="1400" i="1" dirty="0"/>
              <a:t>Play</a:t>
            </a:r>
            <a:r>
              <a:rPr lang="el-GR" sz="1400" i="1" dirty="0"/>
              <a:t>, </a:t>
            </a:r>
            <a:r>
              <a:rPr lang="en-US" sz="1400" i="1" dirty="0"/>
              <a:t>joy</a:t>
            </a:r>
            <a:endParaRPr lang="en-US" sz="1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39194" y="4645006"/>
            <a:ext cx="116891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Values</a:t>
            </a:r>
          </a:p>
          <a:p>
            <a:r>
              <a:rPr lang="en-US" sz="1400" i="1" dirty="0"/>
              <a:t>personal</a:t>
            </a:r>
            <a:endParaRPr lang="el-GR" sz="1400" i="1" dirty="0"/>
          </a:p>
          <a:p>
            <a:r>
              <a:rPr lang="en-US" sz="1400" i="1" dirty="0"/>
              <a:t>Socio-cultural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487964" y="3168657"/>
            <a:ext cx="936104" cy="40436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 bwMode="auto">
          <a:xfrm flipH="1">
            <a:off x="2343944" y="3830796"/>
            <a:ext cx="2803522" cy="1084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H="1">
            <a:off x="3064024" y="4005064"/>
            <a:ext cx="1967832" cy="70762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4916246" y="4102528"/>
            <a:ext cx="231220" cy="40659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3424068" y="5006790"/>
            <a:ext cx="67100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929621" y="2132857"/>
            <a:ext cx="1660380" cy="114219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Oval 42"/>
          <p:cNvSpPr/>
          <p:nvPr/>
        </p:nvSpPr>
        <p:spPr>
          <a:xfrm>
            <a:off x="4038502" y="4534672"/>
            <a:ext cx="1660380" cy="102088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Oval 43"/>
          <p:cNvSpPr/>
          <p:nvPr/>
        </p:nvSpPr>
        <p:spPr>
          <a:xfrm>
            <a:off x="1767884" y="4568355"/>
            <a:ext cx="1660380" cy="102088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Oval 44"/>
          <p:cNvSpPr/>
          <p:nvPr/>
        </p:nvSpPr>
        <p:spPr>
          <a:xfrm>
            <a:off x="1115616" y="3356992"/>
            <a:ext cx="1660380" cy="1020885"/>
          </a:xfrm>
          <a:prstGeom prst="ellipse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TextBox 45"/>
          <p:cNvSpPr txBox="1"/>
          <p:nvPr/>
        </p:nvSpPr>
        <p:spPr>
          <a:xfrm>
            <a:off x="6156176" y="4712687"/>
            <a:ext cx="279334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i="1" dirty="0"/>
              <a:t>«</a:t>
            </a:r>
            <a:r>
              <a:rPr lang="en-US" sz="1600" i="1" dirty="0"/>
              <a:t>Tiring</a:t>
            </a:r>
            <a:r>
              <a:rPr lang="el-GR" sz="1600" i="1" dirty="0"/>
              <a:t>– </a:t>
            </a:r>
            <a:r>
              <a:rPr lang="en-US" sz="1600" i="1" dirty="0"/>
              <a:t>but very enjoyable</a:t>
            </a:r>
            <a:r>
              <a:rPr lang="el-GR" sz="1600" i="1" dirty="0"/>
              <a:t>»</a:t>
            </a:r>
          </a:p>
          <a:p>
            <a:pPr>
              <a:lnSpc>
                <a:spcPct val="150000"/>
              </a:lnSpc>
            </a:pPr>
            <a:r>
              <a:rPr lang="el-GR" sz="1600" i="1" dirty="0"/>
              <a:t>«</a:t>
            </a:r>
            <a:r>
              <a:rPr lang="en-US" sz="1600" i="1" dirty="0"/>
              <a:t>Difficult</a:t>
            </a:r>
            <a:r>
              <a:rPr lang="el-GR" sz="1600" i="1" dirty="0"/>
              <a:t>– </a:t>
            </a:r>
            <a:r>
              <a:rPr lang="en-US" sz="1600" i="1" dirty="0"/>
              <a:t>but so attractive</a:t>
            </a:r>
            <a:r>
              <a:rPr lang="el-GR" sz="1600" i="1" dirty="0"/>
              <a:t>»</a:t>
            </a:r>
          </a:p>
          <a:p>
            <a:pPr>
              <a:lnSpc>
                <a:spcPct val="150000"/>
              </a:lnSpc>
            </a:pPr>
            <a:r>
              <a:rPr lang="el-GR" sz="1600" i="1" dirty="0"/>
              <a:t>«</a:t>
            </a:r>
            <a:r>
              <a:rPr lang="en-US" sz="1600" i="1" dirty="0"/>
              <a:t>Easy</a:t>
            </a:r>
            <a:r>
              <a:rPr lang="el-GR" sz="1600" i="1" dirty="0"/>
              <a:t>– </a:t>
            </a:r>
            <a:r>
              <a:rPr lang="en-US" sz="1600" i="1" dirty="0"/>
              <a:t>but so boring</a:t>
            </a:r>
            <a:r>
              <a:rPr lang="el-GR" sz="1600" i="1" dirty="0"/>
              <a:t>»</a:t>
            </a:r>
          </a:p>
          <a:p>
            <a:pPr>
              <a:lnSpc>
                <a:spcPct val="150000"/>
              </a:lnSpc>
            </a:pPr>
            <a:r>
              <a:rPr lang="el-GR" sz="1600" i="1" dirty="0"/>
              <a:t>«</a:t>
            </a:r>
            <a:r>
              <a:rPr lang="en-US" sz="1600" i="1" dirty="0"/>
              <a:t>Compelling</a:t>
            </a:r>
            <a:r>
              <a:rPr lang="el-GR" sz="1600" i="1" dirty="0"/>
              <a:t>– </a:t>
            </a:r>
            <a:r>
              <a:rPr lang="en-US" sz="1600" i="1" dirty="0"/>
              <a:t>but shameful</a:t>
            </a:r>
            <a:r>
              <a:rPr lang="el-GR" sz="1600" i="1" dirty="0"/>
              <a:t>!»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3928119" y="3064426"/>
            <a:ext cx="504062" cy="164826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V="1">
            <a:off x="2775996" y="3300471"/>
            <a:ext cx="745811" cy="126788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955808" y="3356992"/>
            <a:ext cx="1660380" cy="102088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42" grpId="0" animBg="1"/>
      <p:bldP spid="43" grpId="0" animBg="1"/>
      <p:bldP spid="44" grpId="0" animBg="1"/>
      <p:bldP spid="45" grpId="0" animBg="1"/>
      <p:bldP spid="46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onut 38"/>
          <p:cNvSpPr/>
          <p:nvPr/>
        </p:nvSpPr>
        <p:spPr>
          <a:xfrm>
            <a:off x="4317355" y="1676400"/>
            <a:ext cx="3733800" cy="2362200"/>
          </a:xfrm>
          <a:prstGeom prst="donut">
            <a:avLst>
              <a:gd name="adj" fmla="val 315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δυνητικό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b="1" dirty="0"/>
              <a:t>Experience Journey Mapping in depth</a:t>
            </a:r>
            <a:r>
              <a:rPr lang="en-US" sz="2400" dirty="0"/>
              <a:t>… </a:t>
            </a:r>
            <a:br>
              <a:rPr lang="en-US" sz="2400" dirty="0"/>
            </a:br>
            <a:r>
              <a:rPr lang="en-US" sz="2000" b="1" dirty="0"/>
              <a:t>Streams of Experience -</a:t>
            </a:r>
            <a:r>
              <a:rPr lang="el-GR" sz="2000" b="1" dirty="0"/>
              <a:t> </a:t>
            </a:r>
            <a:r>
              <a:rPr lang="en-US" sz="2000" b="1" dirty="0"/>
              <a:t>Objects of Attention </a:t>
            </a:r>
            <a:r>
              <a:rPr lang="el-GR" sz="2000" b="1" dirty="0"/>
              <a:t>&amp; </a:t>
            </a:r>
            <a:r>
              <a:rPr lang="en-US" sz="2000" b="1" dirty="0"/>
              <a:t>Intentionality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198" y="1268760"/>
            <a:ext cx="33227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dirty="0"/>
              <a:t>We experience in more than one ways; these ways define moments of lived experience (X-moments)</a:t>
            </a:r>
            <a:endParaRPr lang="el-GR" dirty="0"/>
          </a:p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dirty="0"/>
              <a:t>Each X-moment is always targeted / attracted by an “Object of Attention”</a:t>
            </a:r>
          </a:p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dirty="0"/>
              <a:t>This fundamental property of Human Experience is termed </a:t>
            </a:r>
            <a:r>
              <a:rPr lang="en-US" b="1" dirty="0"/>
              <a:t>Intentionality</a:t>
            </a:r>
            <a:endParaRPr lang="el-GR" b="1" dirty="0"/>
          </a:p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dirty="0"/>
              <a:t>Intentionality is manifested through motivations, expectations and actions</a:t>
            </a:r>
            <a:endParaRPr lang="el-GR" dirty="0"/>
          </a:p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dirty="0"/>
              <a:t>A sequence of “X-moments“ defines an “X-cycle”, a stream of experience – </a:t>
            </a:r>
            <a:r>
              <a:rPr lang="en-US" b="1" dirty="0"/>
              <a:t>a story of life</a:t>
            </a:r>
            <a:endParaRPr lang="el-GR" b="1" dirty="0"/>
          </a:p>
        </p:txBody>
      </p:sp>
      <p:sp>
        <p:nvSpPr>
          <p:cNvPr id="40" name="Donut 39"/>
          <p:cNvSpPr/>
          <p:nvPr/>
        </p:nvSpPr>
        <p:spPr>
          <a:xfrm>
            <a:off x="4241155" y="2895600"/>
            <a:ext cx="3886200" cy="2281535"/>
          </a:xfrm>
          <a:prstGeom prst="donut">
            <a:avLst>
              <a:gd name="adj" fmla="val 315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Donut 40"/>
          <p:cNvSpPr/>
          <p:nvPr/>
        </p:nvSpPr>
        <p:spPr>
          <a:xfrm rot="5400000">
            <a:off x="4926955" y="2209800"/>
            <a:ext cx="3733800" cy="2362200"/>
          </a:xfrm>
          <a:prstGeom prst="donut">
            <a:avLst>
              <a:gd name="adj" fmla="val 315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δυνητικό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Donut 41"/>
          <p:cNvSpPr/>
          <p:nvPr/>
        </p:nvSpPr>
        <p:spPr>
          <a:xfrm rot="5400000">
            <a:off x="3707755" y="2209800"/>
            <a:ext cx="3733800" cy="2362200"/>
          </a:xfrm>
          <a:prstGeom prst="donut">
            <a:avLst>
              <a:gd name="adj" fmla="val 315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δυνητικό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964790252"/>
              </p:ext>
            </p:extLst>
          </p:nvPr>
        </p:nvGraphicFramePr>
        <p:xfrm>
          <a:off x="2717155" y="1143000"/>
          <a:ext cx="7162800" cy="44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317356" y="5661248"/>
            <a:ext cx="3665984" cy="92333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Exp. journey map is a sequence of “objects of attention” </a:t>
            </a:r>
          </a:p>
          <a:p>
            <a:pPr algn="ctr"/>
            <a:r>
              <a:rPr lang="en-US" dirty="0"/>
              <a:t>(lived or supposed)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7" grpId="0"/>
      <p:bldP spid="40" grpId="0" animBg="1"/>
      <p:bldP spid="41" grpId="0" animBg="1"/>
      <p:bldP spid="42" grpId="0" animBg="1"/>
      <p:bldGraphic spid="25" grpId="0">
        <p:bldAsOne/>
      </p:bldGraphic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C771D0E-9F2E-264F-A6A0-8982ACAFC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732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486DC2-7DE9-0251-92FE-6852C65158FE}"/>
              </a:ext>
            </a:extLst>
          </p:cNvPr>
          <p:cNvSpPr txBox="1"/>
          <p:nvPr/>
        </p:nvSpPr>
        <p:spPr>
          <a:xfrm>
            <a:off x="1403648" y="5541039"/>
            <a:ext cx="6336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While hammering, the hammer remains imperceptible to the hammerer, him being entirely focused on the nail. However, if something goes wrong -like the nail bending-, the hammer suddenly appears as an object (M. Heidegger - Being and Time)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06E055-2443-032C-29E3-B1008C195F0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Ready-to-Hand vs Present-at-Hand</a:t>
            </a:r>
          </a:p>
        </p:txBody>
      </p:sp>
    </p:spTree>
    <p:extLst>
      <p:ext uri="{BB962C8B-B14F-4D97-AF65-F5344CB8AC3E}">
        <p14:creationId xmlns:p14="http://schemas.microsoft.com/office/powerpoint/2010/main" val="190799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6.6|22.9|1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7393</TotalTime>
  <Words>1358</Words>
  <Application>Microsoft Office PowerPoint</Application>
  <PresentationFormat>On-screen Show (4:3)</PresentationFormat>
  <Paragraphs>227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Human Experience basics </vt:lpstr>
      <vt:lpstr>PowerPoint Presentation</vt:lpstr>
      <vt:lpstr>PowerPoint Presentation</vt:lpstr>
      <vt:lpstr>PowerPoint Presentation</vt:lpstr>
      <vt:lpstr>PowerPoint Presentation</vt:lpstr>
      <vt:lpstr>Cognitivist View</vt:lpstr>
      <vt:lpstr>Dimensions of human experience</vt:lpstr>
      <vt:lpstr>Experience Journey Mapping in depth…  Streams of Experience - Objects of Attention &amp; Intentionality</vt:lpstr>
      <vt:lpstr>PowerPoint Presentation</vt:lpstr>
      <vt:lpstr>Living experience &amp; levels of consciousness </vt:lpstr>
      <vt:lpstr>PowerPoint Presentation</vt:lpstr>
      <vt:lpstr>PowerPoint Presentation</vt:lpstr>
      <vt:lpstr>PowerPoint Presentation</vt:lpstr>
      <vt:lpstr>Phenomenological (felt) variables can they be studied?  </vt:lpstr>
      <vt:lpstr>Subjectivity is neither equal to arbitrariness nor randomness</vt:lpstr>
      <vt:lpstr>How do we go about?</vt:lpstr>
      <vt:lpstr>Example of experience journey map</vt:lpstr>
      <vt:lpstr>Design FOR experience  beyond instilling positive feelings to enhancing meaning making </vt:lpstr>
      <vt:lpstr>Experience design : an oxymoron?</vt:lpstr>
      <vt:lpstr>PowerPoint Presentation</vt:lpstr>
      <vt:lpstr>Plutchik’s Psycho-evolutionary Theory of Emotion</vt:lpstr>
      <vt:lpstr>PowerPoint Presentation</vt:lpstr>
      <vt:lpstr>PowerPoint Presentation</vt:lpstr>
      <vt:lpstr>PowerPoint Presentation</vt:lpstr>
    </vt:vector>
  </TitlesOfParts>
  <Company>no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 n</dc:creator>
  <cp:lastModifiedBy>Δημήτριος Ναθαναήλ</cp:lastModifiedBy>
  <cp:revision>327</cp:revision>
  <dcterms:created xsi:type="dcterms:W3CDTF">2014-07-01T15:23:30Z</dcterms:created>
  <dcterms:modified xsi:type="dcterms:W3CDTF">2024-01-12T16:55:24Z</dcterms:modified>
</cp:coreProperties>
</file>