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2" autoAdjust="0"/>
    <p:restoredTop sz="94660"/>
  </p:normalViewPr>
  <p:slideViewPr>
    <p:cSldViewPr snapToGrid="0">
      <p:cViewPr varScale="1">
        <p:scale>
          <a:sx n="50" d="100"/>
          <a:sy n="50" d="100"/>
        </p:scale>
        <p:origin x="45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848A-3F39-4445-9374-E2E1B7081F29}" type="datetimeFigureOut">
              <a:rPr lang="el-GR" smtClean="0"/>
              <a:t>8/10/2020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9A0F0-FACE-4EB8-8FAE-1CA11C3ADD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1460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848A-3F39-4445-9374-E2E1B7081F29}" type="datetimeFigureOut">
              <a:rPr lang="el-GR" smtClean="0"/>
              <a:t>8/10/2020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9A0F0-FACE-4EB8-8FAE-1CA11C3ADD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90170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848A-3F39-4445-9374-E2E1B7081F29}" type="datetimeFigureOut">
              <a:rPr lang="el-GR" smtClean="0"/>
              <a:t>8/10/2020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9A0F0-FACE-4EB8-8FAE-1CA11C3ADD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6632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848A-3F39-4445-9374-E2E1B7081F29}" type="datetimeFigureOut">
              <a:rPr lang="el-GR" smtClean="0"/>
              <a:t>8/10/2020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9A0F0-FACE-4EB8-8FAE-1CA11C3ADD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6726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848A-3F39-4445-9374-E2E1B7081F29}" type="datetimeFigureOut">
              <a:rPr lang="el-GR" smtClean="0"/>
              <a:t>8/10/2020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9A0F0-FACE-4EB8-8FAE-1CA11C3ADD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8179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848A-3F39-4445-9374-E2E1B7081F29}" type="datetimeFigureOut">
              <a:rPr lang="el-GR" smtClean="0"/>
              <a:t>8/10/2020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9A0F0-FACE-4EB8-8FAE-1CA11C3ADD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9570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848A-3F39-4445-9374-E2E1B7081F29}" type="datetimeFigureOut">
              <a:rPr lang="el-GR" smtClean="0"/>
              <a:t>8/10/2020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9A0F0-FACE-4EB8-8FAE-1CA11C3ADD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00774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848A-3F39-4445-9374-E2E1B7081F29}" type="datetimeFigureOut">
              <a:rPr lang="el-GR" smtClean="0"/>
              <a:t>8/10/2020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9A0F0-FACE-4EB8-8FAE-1CA11C3ADD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65152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848A-3F39-4445-9374-E2E1B7081F29}" type="datetimeFigureOut">
              <a:rPr lang="el-GR" smtClean="0"/>
              <a:t>8/10/2020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9A0F0-FACE-4EB8-8FAE-1CA11C3ADD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65623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848A-3F39-4445-9374-E2E1B7081F29}" type="datetimeFigureOut">
              <a:rPr lang="el-GR" smtClean="0"/>
              <a:t>8/10/2020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9A0F0-FACE-4EB8-8FAE-1CA11C3ADD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615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848A-3F39-4445-9374-E2E1B7081F29}" type="datetimeFigureOut">
              <a:rPr lang="el-GR" smtClean="0"/>
              <a:t>8/10/2020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9A0F0-FACE-4EB8-8FAE-1CA11C3ADD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426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0848A-3F39-4445-9374-E2E1B7081F29}" type="datetimeFigureOut">
              <a:rPr lang="el-GR" smtClean="0"/>
              <a:t>8/10/2020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9A0F0-FACE-4EB8-8FAE-1CA11C3ADD3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0069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6.png"/><Relationship Id="rId4" Type="http://schemas.openxmlformats.org/officeDocument/2006/relationships/image" Target="../media/image15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1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37973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l-GR"/>
              <a:t>CH 9  Cascode Stages and Current Mirrors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FE781C-10A3-4529-99CD-CA8001B08CE3}" type="slidenum">
              <a:rPr lang="en-US" altLang="el-GR"/>
              <a:pPr>
                <a:defRPr/>
              </a:pPr>
              <a:t>2</a:t>
            </a:fld>
            <a:endParaRPr lang="en-US" altLang="el-GR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smtClean="0"/>
              <a:t>Short-Circuit Transconductance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5562600"/>
            <a:ext cx="7772400" cy="762000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US" altLang="el-GR" smtClean="0"/>
              <a:t>The short-circuit transconductance of a circuit measures its strength in converting input voltage to output current.   </a:t>
            </a:r>
          </a:p>
        </p:txBody>
      </p:sp>
      <p:pic>
        <p:nvPicPr>
          <p:cNvPr id="2663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1905001"/>
            <a:ext cx="5362575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6631" name="Group 8"/>
          <p:cNvGrpSpPr>
            <a:grpSpLocks/>
          </p:cNvGrpSpPr>
          <p:nvPr/>
        </p:nvGrpSpPr>
        <p:grpSpPr bwMode="auto">
          <a:xfrm>
            <a:off x="7391400" y="2362200"/>
            <a:ext cx="2540000" cy="1447800"/>
            <a:chOff x="3696" y="1488"/>
            <a:chExt cx="1600" cy="912"/>
          </a:xfrm>
        </p:grpSpPr>
        <p:sp>
          <p:nvSpPr>
            <p:cNvPr id="26632" name="AutoShape 6"/>
            <p:cNvSpPr>
              <a:spLocks noChangeArrowheads="1"/>
            </p:cNvSpPr>
            <p:nvPr/>
          </p:nvSpPr>
          <p:spPr bwMode="auto">
            <a:xfrm>
              <a:off x="3696" y="1488"/>
              <a:ext cx="1584" cy="91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graphicFrame>
          <p:nvGraphicFramePr>
            <p:cNvPr id="26633" name="Object 5"/>
            <p:cNvGraphicFramePr>
              <a:graphicFrameLocks noChangeAspect="1"/>
            </p:cNvGraphicFramePr>
            <p:nvPr/>
          </p:nvGraphicFramePr>
          <p:xfrm>
            <a:off x="3712" y="1488"/>
            <a:ext cx="1584" cy="8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" name="Equation" r:id="rId4" imgW="1447800" imgH="787400" progId="Equation.3">
                    <p:embed/>
                  </p:oleObj>
                </mc:Choice>
                <mc:Fallback>
                  <p:oleObj name="Equation" r:id="rId4" imgW="1447800" imgH="787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12" y="1488"/>
                          <a:ext cx="1584" cy="8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0552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l-GR"/>
              <a:t>CH 9  Cascode Stages and Current Mirrors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55408E9-DDFA-4398-B948-505AE546D25B}" type="slidenum">
              <a:rPr lang="en-US" altLang="el-GR"/>
              <a:pPr>
                <a:defRPr/>
              </a:pPr>
              <a:t>3</a:t>
            </a:fld>
            <a:endParaRPr lang="en-US" altLang="el-GR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smtClean="0"/>
              <a:t>Transconductance Example</a:t>
            </a:r>
          </a:p>
        </p:txBody>
      </p:sp>
      <p:pic>
        <p:nvPicPr>
          <p:cNvPr id="2765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1316039"/>
            <a:ext cx="8458200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7654" name="Group 7"/>
          <p:cNvGrpSpPr>
            <a:grpSpLocks/>
          </p:cNvGrpSpPr>
          <p:nvPr/>
        </p:nvGrpSpPr>
        <p:grpSpPr bwMode="auto">
          <a:xfrm>
            <a:off x="5029200" y="5295900"/>
            <a:ext cx="1828800" cy="838200"/>
            <a:chOff x="2208" y="3264"/>
            <a:chExt cx="1152" cy="528"/>
          </a:xfrm>
        </p:grpSpPr>
        <p:sp>
          <p:nvSpPr>
            <p:cNvPr id="27655" name="AutoShape 6"/>
            <p:cNvSpPr>
              <a:spLocks noChangeArrowheads="1"/>
            </p:cNvSpPr>
            <p:nvPr/>
          </p:nvSpPr>
          <p:spPr bwMode="auto">
            <a:xfrm>
              <a:off x="2208" y="3264"/>
              <a:ext cx="1152" cy="52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graphicFrame>
          <p:nvGraphicFramePr>
            <p:cNvPr id="27656" name="Object 5"/>
            <p:cNvGraphicFramePr>
              <a:graphicFrameLocks noChangeAspect="1"/>
            </p:cNvGraphicFramePr>
            <p:nvPr/>
          </p:nvGraphicFramePr>
          <p:xfrm>
            <a:off x="2256" y="3312"/>
            <a:ext cx="1104" cy="3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" name="Equation" r:id="rId4" imgW="965200" imgH="330200" progId="Equation.3">
                    <p:embed/>
                  </p:oleObj>
                </mc:Choice>
                <mc:Fallback>
                  <p:oleObj name="Equation" r:id="rId4" imgW="965200" imgH="330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3312"/>
                          <a:ext cx="1104" cy="3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64986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l-GR"/>
              <a:t>CH 9  Cascode Stages and Current Mirrors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48590FB-431E-4D63-94B2-5A93BFBA061E}" type="slidenum">
              <a:rPr lang="en-US" altLang="el-GR"/>
              <a:pPr>
                <a:defRPr/>
              </a:pPr>
              <a:t>4</a:t>
            </a:fld>
            <a:endParaRPr lang="en-US" altLang="el-GR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smtClean="0"/>
              <a:t>Derivation of Voltage Gain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5257800"/>
            <a:ext cx="7772400" cy="1066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l-GR" smtClean="0"/>
              <a:t>By representing a linear circuit with its Norton equivalent, the relationship between V</a:t>
            </a:r>
            <a:r>
              <a:rPr lang="en-US" altLang="el-GR" baseline="-25000" smtClean="0"/>
              <a:t>out </a:t>
            </a:r>
            <a:r>
              <a:rPr lang="en-US" altLang="el-GR" smtClean="0"/>
              <a:t>and V</a:t>
            </a:r>
            <a:r>
              <a:rPr lang="en-US" altLang="el-GR" baseline="-25000" smtClean="0"/>
              <a:t>in </a:t>
            </a:r>
            <a:r>
              <a:rPr lang="en-US" altLang="el-GR" smtClean="0"/>
              <a:t>can be expressed by the product of G</a:t>
            </a:r>
            <a:r>
              <a:rPr lang="en-US" altLang="el-GR" baseline="-25000" smtClean="0"/>
              <a:t>m </a:t>
            </a:r>
            <a:r>
              <a:rPr lang="en-US" altLang="el-GR" smtClean="0"/>
              <a:t>and R</a:t>
            </a:r>
            <a:r>
              <a:rPr lang="en-US" altLang="el-GR" baseline="-25000" smtClean="0"/>
              <a:t>out</a:t>
            </a:r>
            <a:r>
              <a:rPr lang="en-US" altLang="el-GR" smtClean="0"/>
              <a:t>.</a:t>
            </a:r>
          </a:p>
        </p:txBody>
      </p:sp>
      <p:pic>
        <p:nvPicPr>
          <p:cNvPr id="2867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143001"/>
            <a:ext cx="5867400" cy="393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8679" name="Group 7"/>
          <p:cNvGrpSpPr>
            <a:grpSpLocks/>
          </p:cNvGrpSpPr>
          <p:nvPr/>
        </p:nvGrpSpPr>
        <p:grpSpPr bwMode="auto">
          <a:xfrm>
            <a:off x="6019800" y="2971800"/>
            <a:ext cx="4495800" cy="1143000"/>
            <a:chOff x="2688" y="1824"/>
            <a:chExt cx="2976" cy="816"/>
          </a:xfrm>
        </p:grpSpPr>
        <p:sp>
          <p:nvSpPr>
            <p:cNvPr id="28680" name="AutoShape 6"/>
            <p:cNvSpPr>
              <a:spLocks noChangeArrowheads="1"/>
            </p:cNvSpPr>
            <p:nvPr/>
          </p:nvSpPr>
          <p:spPr bwMode="auto">
            <a:xfrm>
              <a:off x="2688" y="1824"/>
              <a:ext cx="2976" cy="81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graphicFrame>
          <p:nvGraphicFramePr>
            <p:cNvPr id="28681" name="Object 5"/>
            <p:cNvGraphicFramePr>
              <a:graphicFrameLocks noChangeAspect="1"/>
            </p:cNvGraphicFramePr>
            <p:nvPr/>
          </p:nvGraphicFramePr>
          <p:xfrm>
            <a:off x="2832" y="1872"/>
            <a:ext cx="2760" cy="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Equation" r:id="rId4" imgW="2819400" imgH="711200" progId="Equation.3">
                    <p:embed/>
                  </p:oleObj>
                </mc:Choice>
                <mc:Fallback>
                  <p:oleObj name="Equation" r:id="rId4" imgW="2819400" imgH="71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32" y="1872"/>
                          <a:ext cx="2760" cy="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57400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l-GR"/>
              <a:t>CH 9  Cascode Stages and Current Mirrors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41C16D-E5CF-42D1-8E42-639D7A25E26A}" type="slidenum">
              <a:rPr lang="en-US" altLang="el-GR"/>
              <a:pPr>
                <a:defRPr/>
              </a:pPr>
              <a:t>5</a:t>
            </a:fld>
            <a:endParaRPr lang="en-US" altLang="el-GR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smtClean="0"/>
              <a:t>Example:  Voltage Gain </a:t>
            </a:r>
          </a:p>
        </p:txBody>
      </p:sp>
      <p:pic>
        <p:nvPicPr>
          <p:cNvPr id="2970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295400"/>
            <a:ext cx="9144000" cy="282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9702" name="Group 7"/>
          <p:cNvGrpSpPr>
            <a:grpSpLocks/>
          </p:cNvGrpSpPr>
          <p:nvPr/>
        </p:nvGrpSpPr>
        <p:grpSpPr bwMode="auto">
          <a:xfrm>
            <a:off x="5029200" y="4800600"/>
            <a:ext cx="2209800" cy="609600"/>
            <a:chOff x="2208" y="2592"/>
            <a:chExt cx="1392" cy="384"/>
          </a:xfrm>
        </p:grpSpPr>
        <p:sp>
          <p:nvSpPr>
            <p:cNvPr id="29703" name="AutoShape 6"/>
            <p:cNvSpPr>
              <a:spLocks noChangeArrowheads="1"/>
            </p:cNvSpPr>
            <p:nvPr/>
          </p:nvSpPr>
          <p:spPr bwMode="auto">
            <a:xfrm>
              <a:off x="2208" y="2592"/>
              <a:ext cx="1392" cy="38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graphicFrame>
          <p:nvGraphicFramePr>
            <p:cNvPr id="29704" name="Object 5"/>
            <p:cNvGraphicFramePr>
              <a:graphicFrameLocks noChangeAspect="1"/>
            </p:cNvGraphicFramePr>
            <p:nvPr/>
          </p:nvGraphicFramePr>
          <p:xfrm>
            <a:off x="2256" y="2592"/>
            <a:ext cx="1344" cy="3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0" name="Equation" r:id="rId4" imgW="1320227" imgH="330057" progId="Equation.3">
                    <p:embed/>
                  </p:oleObj>
                </mc:Choice>
                <mc:Fallback>
                  <p:oleObj name="Equation" r:id="rId4" imgW="1320227" imgH="330057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2592"/>
                          <a:ext cx="1344" cy="3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50757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l-GR"/>
              <a:t>CH 9  Cascode Stages and Current Mirrors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DCF1FF-1A8F-44B9-A1B5-23C22F19A3A1}" type="slidenum">
              <a:rPr lang="en-US" altLang="el-GR"/>
              <a:pPr>
                <a:defRPr/>
              </a:pPr>
              <a:t>6</a:t>
            </a:fld>
            <a:endParaRPr lang="en-US" altLang="el-GR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smtClean="0"/>
              <a:t>Comparison between Bipolar Cascode and CE Stage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5257800"/>
            <a:ext cx="7772400" cy="1066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l-GR" smtClean="0"/>
              <a:t>Since the output impedance of bipolar cascode is higher than that of the CE stage, we would expect its voltage gain to be higher as well.</a:t>
            </a:r>
          </a:p>
        </p:txBody>
      </p:sp>
      <p:pic>
        <p:nvPicPr>
          <p:cNvPr id="3072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990600"/>
            <a:ext cx="7848600" cy="378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54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l-GR"/>
              <a:t>CH 9  Cascode Stages and Current Mirrors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126BAFA-3C89-417E-A7C2-4799239FE0C3}" type="slidenum">
              <a:rPr lang="en-US" altLang="el-GR"/>
              <a:pPr>
                <a:defRPr/>
              </a:pPr>
              <a:t>7</a:t>
            </a:fld>
            <a:endParaRPr lang="en-US" altLang="el-GR"/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00" y="939800"/>
            <a:ext cx="7239000" cy="328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smtClean="0"/>
              <a:t>Voltage Gain of Bipolar Cascode Amplifier</a:t>
            </a:r>
          </a:p>
        </p:txBody>
      </p:sp>
      <p:sp>
        <p:nvSpPr>
          <p:cNvPr id="317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5384800"/>
            <a:ext cx="7772400" cy="9906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l-GR" smtClean="0"/>
              <a:t>Since r</a:t>
            </a:r>
            <a:r>
              <a:rPr lang="en-US" altLang="el-GR" baseline="-25000" smtClean="0"/>
              <a:t>O </a:t>
            </a:r>
            <a:r>
              <a:rPr lang="en-US" altLang="el-GR" smtClean="0"/>
              <a:t>is much larger than 1/g</a:t>
            </a:r>
            <a:r>
              <a:rPr lang="en-US" altLang="el-GR" baseline="-25000" smtClean="0"/>
              <a:t>m</a:t>
            </a:r>
            <a:r>
              <a:rPr lang="en-US" altLang="el-GR" smtClean="0"/>
              <a:t>, most of I</a:t>
            </a:r>
            <a:r>
              <a:rPr lang="en-US" altLang="el-GR" baseline="-25000" smtClean="0"/>
              <a:t>C,Q1 </a:t>
            </a:r>
            <a:r>
              <a:rPr lang="en-US" altLang="el-GR" smtClean="0"/>
              <a:t>flows into the diode-connected Q</a:t>
            </a:r>
            <a:r>
              <a:rPr lang="en-US" altLang="el-GR" baseline="-25000" smtClean="0"/>
              <a:t>2</a:t>
            </a:r>
            <a:r>
              <a:rPr lang="en-US" altLang="el-GR" smtClean="0"/>
              <a:t>.  Using R</a:t>
            </a:r>
            <a:r>
              <a:rPr lang="en-US" altLang="el-GR" baseline="-25000" smtClean="0"/>
              <a:t>out </a:t>
            </a:r>
            <a:r>
              <a:rPr lang="en-US" altLang="el-GR" smtClean="0"/>
              <a:t>as before, A</a:t>
            </a:r>
            <a:r>
              <a:rPr lang="en-US" altLang="el-GR" baseline="-25000" smtClean="0"/>
              <a:t>V </a:t>
            </a:r>
            <a:r>
              <a:rPr lang="en-US" altLang="el-GR" smtClean="0"/>
              <a:t>is easily calculated.</a:t>
            </a:r>
            <a:endParaRPr lang="en-US" altLang="el-GR" baseline="-25000" smtClean="0"/>
          </a:p>
        </p:txBody>
      </p:sp>
      <p:grpSp>
        <p:nvGrpSpPr>
          <p:cNvPr id="31751" name="Group 8"/>
          <p:cNvGrpSpPr>
            <a:grpSpLocks/>
          </p:cNvGrpSpPr>
          <p:nvPr/>
        </p:nvGrpSpPr>
        <p:grpSpPr bwMode="auto">
          <a:xfrm>
            <a:off x="3962400" y="4267200"/>
            <a:ext cx="3429000" cy="914400"/>
            <a:chOff x="1664" y="3237"/>
            <a:chExt cx="2312" cy="699"/>
          </a:xfrm>
        </p:grpSpPr>
        <p:sp>
          <p:nvSpPr>
            <p:cNvPr id="31752" name="AutoShape 6"/>
            <p:cNvSpPr>
              <a:spLocks noChangeArrowheads="1"/>
            </p:cNvSpPr>
            <p:nvPr/>
          </p:nvSpPr>
          <p:spPr bwMode="auto">
            <a:xfrm>
              <a:off x="1664" y="3264"/>
              <a:ext cx="2312" cy="67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graphicFrame>
          <p:nvGraphicFramePr>
            <p:cNvPr id="31753" name="Object 7"/>
            <p:cNvGraphicFramePr>
              <a:graphicFrameLocks noChangeAspect="1"/>
            </p:cNvGraphicFramePr>
            <p:nvPr/>
          </p:nvGraphicFramePr>
          <p:xfrm>
            <a:off x="1705" y="3237"/>
            <a:ext cx="2271" cy="6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4" name="Equation" r:id="rId4" imgW="2667000" imgH="711200" progId="Equation.3">
                    <p:embed/>
                  </p:oleObj>
                </mc:Choice>
                <mc:Fallback>
                  <p:oleObj name="Equation" r:id="rId4" imgW="2667000" imgH="71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5" y="3237"/>
                          <a:ext cx="2271" cy="6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63408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l-GR"/>
              <a:t>CH 9  Cascode Stages and Current Mirrors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51FAB0-6600-45AA-8040-3B5CAE0D03FB}" type="slidenum">
              <a:rPr lang="en-US" altLang="el-GR"/>
              <a:pPr>
                <a:defRPr/>
              </a:pPr>
              <a:t>8</a:t>
            </a:fld>
            <a:endParaRPr lang="en-US" altLang="el-GR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smtClean="0"/>
              <a:t>Alternate View of Cascode Amplifier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5562600"/>
            <a:ext cx="7772400" cy="7620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l-GR" smtClean="0"/>
              <a:t>A bipolar cascode amplifier is also a CE stage in series with a CB stage.</a:t>
            </a:r>
          </a:p>
        </p:txBody>
      </p:sp>
      <p:pic>
        <p:nvPicPr>
          <p:cNvPr id="3277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114" y="938214"/>
            <a:ext cx="372427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616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l-GR"/>
              <a:t>CH 9  Cascode Stages and Current Mirrors</a:t>
            </a:r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5F167CF-0B7B-469B-8C64-0E98DE5B3C9C}" type="slidenum">
              <a:rPr lang="en-US" altLang="el-GR"/>
              <a:pPr>
                <a:defRPr/>
              </a:pPr>
              <a:t>9</a:t>
            </a:fld>
            <a:endParaRPr lang="en-US" altLang="el-GR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smtClean="0"/>
              <a:t>Practical Cascode Stage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5638800"/>
            <a:ext cx="7772400" cy="685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l-GR" smtClean="0"/>
              <a:t>Since no current source can be ideal, the output impedance drops.</a:t>
            </a:r>
          </a:p>
        </p:txBody>
      </p:sp>
      <p:pic>
        <p:nvPicPr>
          <p:cNvPr id="3379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066800"/>
            <a:ext cx="6705600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5029200" y="46482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 baseline="30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ctr">
              <a:defRPr sz="2400" baseline="30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ctr">
              <a:defRPr sz="2400" baseline="30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ctr">
              <a:defRPr sz="2400" baseline="30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ctr">
              <a:defRPr sz="2400" baseline="30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30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 baseline="0"/>
          </a:p>
        </p:txBody>
      </p:sp>
      <p:grpSp>
        <p:nvGrpSpPr>
          <p:cNvPr id="33800" name="Group 10"/>
          <p:cNvGrpSpPr>
            <a:grpSpLocks/>
          </p:cNvGrpSpPr>
          <p:nvPr/>
        </p:nvGrpSpPr>
        <p:grpSpPr bwMode="auto">
          <a:xfrm>
            <a:off x="3886200" y="4876800"/>
            <a:ext cx="4572000" cy="533400"/>
            <a:chOff x="1488" y="3072"/>
            <a:chExt cx="2880" cy="336"/>
          </a:xfrm>
        </p:grpSpPr>
        <p:sp>
          <p:nvSpPr>
            <p:cNvPr id="33801" name="AutoShape 9"/>
            <p:cNvSpPr>
              <a:spLocks noChangeArrowheads="1"/>
            </p:cNvSpPr>
            <p:nvPr/>
          </p:nvSpPr>
          <p:spPr bwMode="auto">
            <a:xfrm>
              <a:off x="1488" y="3072"/>
              <a:ext cx="2880" cy="33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graphicFrame>
          <p:nvGraphicFramePr>
            <p:cNvPr id="33802" name="Object 8"/>
            <p:cNvGraphicFramePr>
              <a:graphicFrameLocks noChangeAspect="1"/>
            </p:cNvGraphicFramePr>
            <p:nvPr/>
          </p:nvGraphicFramePr>
          <p:xfrm>
            <a:off x="1552" y="3072"/>
            <a:ext cx="2784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8" name="Equation" r:id="rId4" imgW="2857500" imgH="330200" progId="Equation.3">
                    <p:embed/>
                  </p:oleObj>
                </mc:Choice>
                <mc:Fallback>
                  <p:oleObj name="Equation" r:id="rId4" imgW="2857500" imgH="330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52" y="3072"/>
                          <a:ext cx="2784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2385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l-GR"/>
              <a:t>CH 9  Cascode Stages and Current Mirrors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1DE2DBA-D4D3-464C-9DF5-7A52CCA0F4A8}" type="slidenum">
              <a:rPr lang="en-US" altLang="el-GR"/>
              <a:pPr>
                <a:defRPr/>
              </a:pPr>
              <a:t>10</a:t>
            </a:fld>
            <a:endParaRPr lang="en-US" altLang="el-GR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smtClean="0"/>
              <a:t>Improved Cascode Stage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5486400"/>
            <a:ext cx="7772400" cy="8382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l-GR" smtClean="0"/>
              <a:t>In order to preserve the high output impedance, a cascode PNP current source is used.  </a:t>
            </a:r>
          </a:p>
        </p:txBody>
      </p:sp>
      <p:grpSp>
        <p:nvGrpSpPr>
          <p:cNvPr id="34822" name="Group 8"/>
          <p:cNvGrpSpPr>
            <a:grpSpLocks/>
          </p:cNvGrpSpPr>
          <p:nvPr/>
        </p:nvGrpSpPr>
        <p:grpSpPr bwMode="auto">
          <a:xfrm>
            <a:off x="4953000" y="2514600"/>
            <a:ext cx="5410200" cy="533400"/>
            <a:chOff x="2160" y="1584"/>
            <a:chExt cx="3408" cy="336"/>
          </a:xfrm>
        </p:grpSpPr>
        <p:sp>
          <p:nvSpPr>
            <p:cNvPr id="34824" name="AutoShape 7"/>
            <p:cNvSpPr>
              <a:spLocks noChangeArrowheads="1"/>
            </p:cNvSpPr>
            <p:nvPr/>
          </p:nvSpPr>
          <p:spPr bwMode="auto">
            <a:xfrm>
              <a:off x="2160" y="1584"/>
              <a:ext cx="3408" cy="33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graphicFrame>
          <p:nvGraphicFramePr>
            <p:cNvPr id="34825" name="Object 5"/>
            <p:cNvGraphicFramePr>
              <a:graphicFrameLocks noChangeAspect="1"/>
            </p:cNvGraphicFramePr>
            <p:nvPr/>
          </p:nvGraphicFramePr>
          <p:xfrm>
            <a:off x="2160" y="1632"/>
            <a:ext cx="3408" cy="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2" name="Equation" r:id="rId3" imgW="4203700" imgH="330200" progId="Equation.3">
                    <p:embed/>
                  </p:oleObj>
                </mc:Choice>
                <mc:Fallback>
                  <p:oleObj name="Equation" r:id="rId3" imgW="4203700" imgH="330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0" y="1632"/>
                          <a:ext cx="3408" cy="2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4823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1" y="1066800"/>
            <a:ext cx="2587625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074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l-GR"/>
              <a:t>CH 9  Cascode Stages and Current Mirrors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5B0A8BB-1EAE-4BBF-95F7-4E0C2F8C399F}" type="slidenum">
              <a:rPr lang="en-US" altLang="el-GR"/>
              <a:pPr>
                <a:defRPr/>
              </a:pPr>
              <a:t>11</a:t>
            </a:fld>
            <a:endParaRPr lang="en-US" altLang="el-GR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smtClean="0"/>
              <a:t>MOS Cascode Amplifier</a:t>
            </a:r>
          </a:p>
        </p:txBody>
      </p:sp>
      <p:pic>
        <p:nvPicPr>
          <p:cNvPr id="3584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447800"/>
            <a:ext cx="3865563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5846" name="Group 7"/>
          <p:cNvGrpSpPr>
            <a:grpSpLocks/>
          </p:cNvGrpSpPr>
          <p:nvPr/>
        </p:nvGrpSpPr>
        <p:grpSpPr bwMode="auto">
          <a:xfrm>
            <a:off x="5905500" y="2400300"/>
            <a:ext cx="4495800" cy="1676400"/>
            <a:chOff x="2640" y="1344"/>
            <a:chExt cx="2832" cy="1056"/>
          </a:xfrm>
        </p:grpSpPr>
        <p:sp>
          <p:nvSpPr>
            <p:cNvPr id="35847" name="AutoShape 6"/>
            <p:cNvSpPr>
              <a:spLocks noChangeArrowheads="1"/>
            </p:cNvSpPr>
            <p:nvPr/>
          </p:nvSpPr>
          <p:spPr bwMode="auto">
            <a:xfrm>
              <a:off x="2640" y="1344"/>
              <a:ext cx="2832" cy="105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graphicFrame>
          <p:nvGraphicFramePr>
            <p:cNvPr id="35848" name="Object 5"/>
            <p:cNvGraphicFramePr>
              <a:graphicFrameLocks noChangeAspect="1"/>
            </p:cNvGraphicFramePr>
            <p:nvPr/>
          </p:nvGraphicFramePr>
          <p:xfrm>
            <a:off x="2688" y="1392"/>
            <a:ext cx="2736" cy="9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6" name="Equation" r:id="rId4" imgW="3213100" imgH="1092200" progId="Equation.3">
                    <p:embed/>
                  </p:oleObj>
                </mc:Choice>
                <mc:Fallback>
                  <p:oleObj name="Equation" r:id="rId4" imgW="3213100" imgH="1092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88" y="1392"/>
                          <a:ext cx="2736" cy="9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62782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l-GR"/>
              <a:t>CH 9  Cascode Stages and Current Mirrors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35963A9-A7C7-4B74-A050-CACCE90D6902}" type="slidenum">
              <a:rPr lang="en-US" altLang="el-GR"/>
              <a:pPr>
                <a:defRPr/>
              </a:pPr>
              <a:t>12</a:t>
            </a:fld>
            <a:endParaRPr lang="en-US" altLang="el-GR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smtClean="0"/>
              <a:t>Improved MOS Cascode Amplifier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5422900"/>
            <a:ext cx="7772400" cy="9906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l-GR" smtClean="0"/>
              <a:t>Similar to its bipolar counterpart, the output impedance of a MOS cascode amplifier can be improved by using a PMOS cascode current source.</a:t>
            </a:r>
          </a:p>
        </p:txBody>
      </p:sp>
      <p:pic>
        <p:nvPicPr>
          <p:cNvPr id="3687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977901"/>
            <a:ext cx="2387600" cy="416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6871" name="Group 7"/>
          <p:cNvGrpSpPr>
            <a:grpSpLocks/>
          </p:cNvGrpSpPr>
          <p:nvPr/>
        </p:nvGrpSpPr>
        <p:grpSpPr bwMode="auto">
          <a:xfrm>
            <a:off x="6019800" y="2286000"/>
            <a:ext cx="2667000" cy="1981200"/>
            <a:chOff x="2688" y="1440"/>
            <a:chExt cx="1680" cy="1248"/>
          </a:xfrm>
        </p:grpSpPr>
        <p:sp>
          <p:nvSpPr>
            <p:cNvPr id="36872" name="AutoShape 6"/>
            <p:cNvSpPr>
              <a:spLocks noChangeArrowheads="1"/>
            </p:cNvSpPr>
            <p:nvPr/>
          </p:nvSpPr>
          <p:spPr bwMode="auto">
            <a:xfrm>
              <a:off x="2688" y="1440"/>
              <a:ext cx="1680" cy="124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graphicFrame>
          <p:nvGraphicFramePr>
            <p:cNvPr id="36873" name="Object 5"/>
            <p:cNvGraphicFramePr>
              <a:graphicFrameLocks noChangeAspect="1"/>
            </p:cNvGraphicFramePr>
            <p:nvPr/>
          </p:nvGraphicFramePr>
          <p:xfrm>
            <a:off x="2768" y="1488"/>
            <a:ext cx="1584" cy="11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0" name="Equation" r:id="rId4" imgW="1625600" imgH="1155700" progId="Equation.3">
                    <p:embed/>
                  </p:oleObj>
                </mc:Choice>
                <mc:Fallback>
                  <p:oleObj name="Equation" r:id="rId4" imgW="1625600" imgH="11557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68" y="1488"/>
                          <a:ext cx="1584" cy="11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47911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l-GR"/>
              <a:t>CH 9  Cascode Stages and Current Mirrors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1CA0F1A-B2BA-44AC-BDE0-E2289BF94E41}" type="slidenum">
              <a:rPr lang="en-US" altLang="el-GR"/>
              <a:pPr>
                <a:defRPr/>
              </a:pPr>
              <a:t>13</a:t>
            </a:fld>
            <a:endParaRPr lang="en-US" altLang="el-GR"/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152400"/>
            <a:ext cx="7848600" cy="914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l-GR" smtClean="0"/>
              <a:t>Temperature and Supply Dependence of Bias Current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5651500"/>
            <a:ext cx="7772400" cy="762000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US" altLang="el-GR" smtClean="0"/>
              <a:t>Since V</a:t>
            </a:r>
            <a:r>
              <a:rPr lang="en-US" altLang="el-GR" baseline="-25000" smtClean="0"/>
              <a:t>T</a:t>
            </a:r>
            <a:r>
              <a:rPr lang="en-US" altLang="el-GR" smtClean="0"/>
              <a:t>, I</a:t>
            </a:r>
            <a:r>
              <a:rPr lang="en-US" altLang="el-GR" baseline="-25000" smtClean="0"/>
              <a:t>S</a:t>
            </a:r>
            <a:r>
              <a:rPr lang="en-US" altLang="el-GR" smtClean="0"/>
              <a:t>, </a:t>
            </a:r>
            <a:r>
              <a:rPr lang="en-US" altLang="el-GR" smtClean="0">
                <a:sym typeface="Symbol" panose="05050102010706020507" pitchFamily="18" charset="2"/>
              </a:rPr>
              <a:t></a:t>
            </a:r>
            <a:r>
              <a:rPr lang="en-US" altLang="el-GR" baseline="-25000" smtClean="0">
                <a:sym typeface="Symbol" panose="05050102010706020507" pitchFamily="18" charset="2"/>
              </a:rPr>
              <a:t>n</a:t>
            </a:r>
            <a:r>
              <a:rPr lang="en-US" altLang="el-GR" smtClean="0">
                <a:sym typeface="Symbol" panose="05050102010706020507" pitchFamily="18" charset="2"/>
              </a:rPr>
              <a:t>, and V</a:t>
            </a:r>
            <a:r>
              <a:rPr lang="en-US" altLang="el-GR" baseline="-25000" smtClean="0">
                <a:sym typeface="Symbol" panose="05050102010706020507" pitchFamily="18" charset="2"/>
              </a:rPr>
              <a:t>TH</a:t>
            </a:r>
            <a:r>
              <a:rPr lang="en-US" altLang="el-GR" smtClean="0">
                <a:sym typeface="Symbol" panose="05050102010706020507" pitchFamily="18" charset="2"/>
              </a:rPr>
              <a:t> all depend on temperature, I</a:t>
            </a:r>
            <a:r>
              <a:rPr lang="en-US" altLang="el-GR" baseline="-25000" smtClean="0">
                <a:sym typeface="Symbol" panose="05050102010706020507" pitchFamily="18" charset="2"/>
              </a:rPr>
              <a:t>1 </a:t>
            </a:r>
            <a:r>
              <a:rPr lang="en-US" altLang="el-GR" smtClean="0">
                <a:sym typeface="Symbol" panose="05050102010706020507" pitchFamily="18" charset="2"/>
              </a:rPr>
              <a:t>for both bipolar and MOS depends on temperature and supply.</a:t>
            </a:r>
          </a:p>
        </p:txBody>
      </p:sp>
      <p:pic>
        <p:nvPicPr>
          <p:cNvPr id="3789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016001"/>
            <a:ext cx="7696200" cy="318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7895" name="Group 7"/>
          <p:cNvGrpSpPr>
            <a:grpSpLocks/>
          </p:cNvGrpSpPr>
          <p:nvPr/>
        </p:nvGrpSpPr>
        <p:grpSpPr bwMode="auto">
          <a:xfrm>
            <a:off x="4191000" y="4051300"/>
            <a:ext cx="4191000" cy="1447800"/>
            <a:chOff x="1776" y="2544"/>
            <a:chExt cx="2640" cy="912"/>
          </a:xfrm>
        </p:grpSpPr>
        <p:sp>
          <p:nvSpPr>
            <p:cNvPr id="37896" name="AutoShape 6"/>
            <p:cNvSpPr>
              <a:spLocks noChangeArrowheads="1"/>
            </p:cNvSpPr>
            <p:nvPr/>
          </p:nvSpPr>
          <p:spPr bwMode="auto">
            <a:xfrm>
              <a:off x="1776" y="2544"/>
              <a:ext cx="2640" cy="91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graphicFrame>
          <p:nvGraphicFramePr>
            <p:cNvPr id="37897" name="Object 5"/>
            <p:cNvGraphicFramePr>
              <a:graphicFrameLocks noChangeAspect="1"/>
            </p:cNvGraphicFramePr>
            <p:nvPr/>
          </p:nvGraphicFramePr>
          <p:xfrm>
            <a:off x="1824" y="2592"/>
            <a:ext cx="2592" cy="8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4" name="Equation" r:id="rId4" imgW="3733800" imgH="1168400" progId="Equation.3">
                    <p:embed/>
                  </p:oleObj>
                </mc:Choice>
                <mc:Fallback>
                  <p:oleObj name="Equation" r:id="rId4" imgW="3733800" imgH="1168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4" y="2592"/>
                          <a:ext cx="2592" cy="8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67658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l-GR"/>
              <a:t>CH 9  Cascode Stages and Current Mirrors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B068D4-E052-48F9-ABC8-BEC1EBE5C0E0}" type="slidenum">
              <a:rPr lang="en-US" altLang="el-GR"/>
              <a:pPr>
                <a:defRPr/>
              </a:pPr>
              <a:t>14</a:t>
            </a:fld>
            <a:endParaRPr lang="en-US" altLang="el-GR"/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smtClean="0"/>
              <a:t>Concept of Current Mirror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5257800"/>
            <a:ext cx="7772400" cy="1066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l-GR" smtClean="0"/>
              <a:t>The motivation behind a current mirror is to sense the current from a “golden current source” and duplicate this “golden current” to other locations. </a:t>
            </a:r>
          </a:p>
        </p:txBody>
      </p:sp>
      <p:pic>
        <p:nvPicPr>
          <p:cNvPr id="3891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422400"/>
            <a:ext cx="4248150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214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l-GR"/>
              <a:t>CH 9  Cascode Stages and Current Mirrors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AF2FF53-A14C-4CEC-A368-EEDE60A7AFFE}" type="slidenum">
              <a:rPr lang="en-US" altLang="el-GR"/>
              <a:pPr>
                <a:defRPr/>
              </a:pPr>
              <a:t>15</a:t>
            </a:fld>
            <a:endParaRPr lang="en-US" altLang="el-GR"/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smtClean="0"/>
              <a:t>Bipolar Current Mirror Circuitry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5562600"/>
            <a:ext cx="7772400" cy="7620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l-GR" smtClean="0"/>
              <a:t>The diode-connected Q</a:t>
            </a:r>
            <a:r>
              <a:rPr lang="en-US" altLang="el-GR" baseline="-25000" smtClean="0"/>
              <a:t>REF</a:t>
            </a:r>
            <a:r>
              <a:rPr lang="en-US" altLang="el-GR" smtClean="0"/>
              <a:t> produces an output voltage V</a:t>
            </a:r>
            <a:r>
              <a:rPr lang="en-US" altLang="el-GR" baseline="-25000" smtClean="0"/>
              <a:t>1 </a:t>
            </a:r>
            <a:r>
              <a:rPr lang="en-US" altLang="el-GR" smtClean="0"/>
              <a:t>that forces I</a:t>
            </a:r>
            <a:r>
              <a:rPr lang="en-US" altLang="el-GR" baseline="-25000" smtClean="0"/>
              <a:t>copy1 </a:t>
            </a:r>
            <a:r>
              <a:rPr lang="en-US" altLang="el-GR" smtClean="0"/>
              <a:t>= I</a:t>
            </a:r>
            <a:r>
              <a:rPr lang="en-US" altLang="el-GR" baseline="-25000" smtClean="0"/>
              <a:t>REF</a:t>
            </a:r>
            <a:r>
              <a:rPr lang="en-US" altLang="el-GR" smtClean="0"/>
              <a:t>, if Q</a:t>
            </a:r>
            <a:r>
              <a:rPr lang="en-US" altLang="el-GR" baseline="-25000" smtClean="0"/>
              <a:t>1 </a:t>
            </a:r>
            <a:r>
              <a:rPr lang="en-US" altLang="el-GR" smtClean="0"/>
              <a:t>= Q</a:t>
            </a:r>
            <a:r>
              <a:rPr lang="en-US" altLang="el-GR" baseline="-25000" smtClean="0"/>
              <a:t>REF</a:t>
            </a:r>
            <a:r>
              <a:rPr lang="en-US" altLang="el-GR" smtClean="0"/>
              <a:t>.</a:t>
            </a:r>
          </a:p>
        </p:txBody>
      </p:sp>
      <p:pic>
        <p:nvPicPr>
          <p:cNvPr id="3994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1701801"/>
            <a:ext cx="8915400" cy="2405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9943" name="Group 8"/>
          <p:cNvGrpSpPr>
            <a:grpSpLocks/>
          </p:cNvGrpSpPr>
          <p:nvPr/>
        </p:nvGrpSpPr>
        <p:grpSpPr bwMode="auto">
          <a:xfrm>
            <a:off x="4419600" y="4267200"/>
            <a:ext cx="2590800" cy="1003300"/>
            <a:chOff x="1824" y="2736"/>
            <a:chExt cx="1632" cy="632"/>
          </a:xfrm>
        </p:grpSpPr>
        <p:sp>
          <p:nvSpPr>
            <p:cNvPr id="39944" name="AutoShape 6"/>
            <p:cNvSpPr>
              <a:spLocks noChangeArrowheads="1"/>
            </p:cNvSpPr>
            <p:nvPr/>
          </p:nvSpPr>
          <p:spPr bwMode="auto">
            <a:xfrm>
              <a:off x="1824" y="2736"/>
              <a:ext cx="1632" cy="62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graphicFrame>
          <p:nvGraphicFramePr>
            <p:cNvPr id="39945" name="Object 5"/>
            <p:cNvGraphicFramePr>
              <a:graphicFrameLocks noChangeAspect="1"/>
            </p:cNvGraphicFramePr>
            <p:nvPr/>
          </p:nvGraphicFramePr>
          <p:xfrm>
            <a:off x="1824" y="2736"/>
            <a:ext cx="1616" cy="6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68" name="Equation" r:id="rId4" imgW="1816100" imgH="711200" progId="Equation.3">
                    <p:embed/>
                  </p:oleObj>
                </mc:Choice>
                <mc:Fallback>
                  <p:oleObj name="Equation" r:id="rId4" imgW="1816100" imgH="71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4" y="2736"/>
                          <a:ext cx="1616" cy="6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30945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l-GR"/>
              <a:t>CH 9  Cascode Stages and Current Mirrors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BF4BDDC-2053-4856-9AC1-5127B3EBA8EA}" type="slidenum">
              <a:rPr lang="en-US" altLang="el-GR"/>
              <a:pPr>
                <a:defRPr/>
              </a:pPr>
              <a:t>16</a:t>
            </a:fld>
            <a:endParaRPr lang="en-US" altLang="el-GR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smtClean="0"/>
              <a:t>Bad Current Mirror Example I</a:t>
            </a: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5334000"/>
            <a:ext cx="7772400" cy="9906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l-GR" smtClean="0"/>
              <a:t>Without shorting the collector and base of Q</a:t>
            </a:r>
            <a:r>
              <a:rPr lang="en-US" altLang="el-GR" baseline="-25000" smtClean="0"/>
              <a:t>REF</a:t>
            </a:r>
            <a:r>
              <a:rPr lang="en-US" altLang="el-GR" smtClean="0"/>
              <a:t> together, there will not be a path for the base currents to flow, therefore, I</a:t>
            </a:r>
            <a:r>
              <a:rPr lang="en-US" altLang="el-GR" baseline="-25000" smtClean="0"/>
              <a:t>copy </a:t>
            </a:r>
            <a:r>
              <a:rPr lang="en-US" altLang="el-GR" smtClean="0"/>
              <a:t>is zero.</a:t>
            </a:r>
          </a:p>
        </p:txBody>
      </p:sp>
      <p:pic>
        <p:nvPicPr>
          <p:cNvPr id="4096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143001"/>
            <a:ext cx="4419600" cy="322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326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l-GR"/>
              <a:t>CH 9  Cascode Stages and Current Mirrors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EF6B5D8-0C4B-4D5E-83E9-FAA300378B90}" type="slidenum">
              <a:rPr lang="en-US" altLang="el-GR"/>
              <a:pPr>
                <a:defRPr/>
              </a:pPr>
              <a:t>17</a:t>
            </a:fld>
            <a:endParaRPr lang="en-US" altLang="el-GR"/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smtClean="0"/>
              <a:t>Bad Current Mirror Example II</a:t>
            </a:r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5486400"/>
            <a:ext cx="7772400" cy="8382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altLang="el-GR" smtClean="0"/>
              <a:t>Although a path for base currents exists, this technique of biasing is no better than resistive divider. </a:t>
            </a:r>
          </a:p>
        </p:txBody>
      </p:sp>
      <p:pic>
        <p:nvPicPr>
          <p:cNvPr id="4199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066800"/>
            <a:ext cx="466725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123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l-GR"/>
              <a:t>CH 9  Cascode Stages and Current Mirrors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B7A5F8F-5B0F-44D0-9454-A27820E0F299}" type="slidenum">
              <a:rPr lang="en-US" altLang="el-GR"/>
              <a:pPr>
                <a:defRPr/>
              </a:pPr>
              <a:t>18</a:t>
            </a:fld>
            <a:endParaRPr lang="en-US" altLang="el-GR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 smtClean="0"/>
              <a:t>Multiple Copies of I</a:t>
            </a:r>
            <a:r>
              <a:rPr lang="en-US" altLang="el-GR" baseline="-25000" smtClean="0"/>
              <a:t>REF</a:t>
            </a:r>
            <a:endParaRPr lang="en-US" altLang="el-GR" smtClean="0"/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5346700"/>
            <a:ext cx="7772400" cy="1066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el-GR" smtClean="0"/>
              <a:t>Multiple copies of I</a:t>
            </a:r>
            <a:r>
              <a:rPr lang="en-US" altLang="el-GR" baseline="-25000" smtClean="0"/>
              <a:t>REF</a:t>
            </a:r>
            <a:r>
              <a:rPr lang="en-US" altLang="el-GR" smtClean="0"/>
              <a:t> can be generated at different locations by simply applying the idea of current mirror to more transistors.</a:t>
            </a:r>
          </a:p>
        </p:txBody>
      </p:sp>
      <p:pic>
        <p:nvPicPr>
          <p:cNvPr id="4301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066801"/>
            <a:ext cx="7696200" cy="288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3015" name="Group 7"/>
          <p:cNvGrpSpPr>
            <a:grpSpLocks/>
          </p:cNvGrpSpPr>
          <p:nvPr/>
        </p:nvGrpSpPr>
        <p:grpSpPr bwMode="auto">
          <a:xfrm>
            <a:off x="4343400" y="3962401"/>
            <a:ext cx="3124200" cy="1184275"/>
            <a:chOff x="1776" y="2496"/>
            <a:chExt cx="1968" cy="746"/>
          </a:xfrm>
        </p:grpSpPr>
        <p:sp>
          <p:nvSpPr>
            <p:cNvPr id="43016" name="AutoShape 6"/>
            <p:cNvSpPr>
              <a:spLocks noChangeArrowheads="1"/>
            </p:cNvSpPr>
            <p:nvPr/>
          </p:nvSpPr>
          <p:spPr bwMode="auto">
            <a:xfrm>
              <a:off x="1776" y="2496"/>
              <a:ext cx="1968" cy="72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aseline="30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graphicFrame>
          <p:nvGraphicFramePr>
            <p:cNvPr id="43017" name="Object 5"/>
            <p:cNvGraphicFramePr>
              <a:graphicFrameLocks noChangeAspect="1"/>
            </p:cNvGraphicFramePr>
            <p:nvPr/>
          </p:nvGraphicFramePr>
          <p:xfrm>
            <a:off x="1776" y="2496"/>
            <a:ext cx="1968" cy="7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2" name="Equation" r:id="rId4" imgW="1943100" imgH="736600" progId="Equation.3">
                    <p:embed/>
                  </p:oleObj>
                </mc:Choice>
                <mc:Fallback>
                  <p:oleObj name="Equation" r:id="rId4" imgW="1943100" imgH="736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76" y="2496"/>
                          <a:ext cx="1968" cy="7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13980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523</Words>
  <Application>Microsoft Office PowerPoint</Application>
  <PresentationFormat>Widescreen</PresentationFormat>
  <Paragraphs>65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Symbol</vt:lpstr>
      <vt:lpstr>Times New Roman</vt:lpstr>
      <vt:lpstr>Office Theme</vt:lpstr>
      <vt:lpstr>Microsoft Equation 3.0</vt:lpstr>
      <vt:lpstr>PowerPoint Presentation</vt:lpstr>
      <vt:lpstr>Short-Circuit Transconductance</vt:lpstr>
      <vt:lpstr>Transconductance Example</vt:lpstr>
      <vt:lpstr>Derivation of Voltage Gain</vt:lpstr>
      <vt:lpstr>Example:  Voltage Gain </vt:lpstr>
      <vt:lpstr>Comparison between Bipolar Cascode and CE Stage</vt:lpstr>
      <vt:lpstr>Voltage Gain of Bipolar Cascode Amplifier</vt:lpstr>
      <vt:lpstr>Alternate View of Cascode Amplifier</vt:lpstr>
      <vt:lpstr>Practical Cascode Stage</vt:lpstr>
      <vt:lpstr>Improved Cascode Stage</vt:lpstr>
      <vt:lpstr>MOS Cascode Amplifier</vt:lpstr>
      <vt:lpstr>Improved MOS Cascode Amplifier</vt:lpstr>
      <vt:lpstr>Temperature and Supply Dependence of Bias Current</vt:lpstr>
      <vt:lpstr>Concept of Current Mirror</vt:lpstr>
      <vt:lpstr>Bipolar Current Mirror Circuitry</vt:lpstr>
      <vt:lpstr>Bad Current Mirror Example I</vt:lpstr>
      <vt:lpstr>Bad Current Mirror Example II</vt:lpstr>
      <vt:lpstr>Multiple Copies of IREF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</dc:creator>
  <cp:lastModifiedBy>Alex</cp:lastModifiedBy>
  <cp:revision>1</cp:revision>
  <dcterms:created xsi:type="dcterms:W3CDTF">2020-10-08T09:23:16Z</dcterms:created>
  <dcterms:modified xsi:type="dcterms:W3CDTF">2020-10-08T09:24:53Z</dcterms:modified>
</cp:coreProperties>
</file>