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61" r:id="rId4"/>
    <p:sldId id="257" r:id="rId5"/>
    <p:sldId id="260" r:id="rId6"/>
    <p:sldId id="262" r:id="rId7"/>
    <p:sldId id="263" r:id="rId8"/>
    <p:sldId id="258" r:id="rId9"/>
    <p:sldId id="25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7"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9"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25037-C9DC-4042-AA90-CF337CA6160C}" type="datetimeFigureOut">
              <a:rPr lang="en-GB" smtClean="0"/>
              <a:t>04/01/2023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84F8-C681-45DD-887B-E78E7EACFDA4}" type="slidenum">
              <a:rPr lang="en-GB" smtClean="0"/>
              <a:t>‹#›</a:t>
            </a:fld>
            <a:endParaRPr lang="en-GB"/>
          </a:p>
        </p:txBody>
      </p:sp>
    </p:spTree>
    <p:extLst>
      <p:ext uri="{BB962C8B-B14F-4D97-AF65-F5344CB8AC3E}">
        <p14:creationId xmlns:p14="http://schemas.microsoft.com/office/powerpoint/2010/main" val="7086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1C64A-2B30-4A51-A380-43B7AE53D2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95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67BE-0BC1-499C-A674-71FE7847B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4701DC-F31A-4DE0-9665-8E8F55F71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F8B08C-AFB1-43A8-921B-8DAC2F67D7F7}"/>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2E3B204F-7389-468B-A80B-9206445C3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9F989-37FD-4703-AAB8-545141FC7D15}"/>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303865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73DB-08A4-4DC6-95B1-85B97DC121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D7E9EA-8023-4421-8F74-CD0AA24A6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9E4E2-BE86-49F0-93CC-4C2D5FA32DB2}"/>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1732BE24-7ADB-489F-8ADD-36B54E8C2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146444-06EA-445B-9375-F1CD0BE20221}"/>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140101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18B81-E43B-42AA-A7F2-9CC7A7B8C7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104481-B99A-42BE-B5FB-3628E4674F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C7A50-020E-438A-AAB6-C545D00795E0}"/>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CBCEA88B-C1E8-488A-BBB8-55955296EC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AE43D9-7CE0-4663-97D3-EE50A25539BB}"/>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59633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3EDF736-836F-4489-ABC2-BA93C49F73FF}" type="datetime1">
              <a:rPr lang="en-US" smtClean="0"/>
              <a:t>1/4/2023</a:t>
            </a:fld>
            <a:endParaRPr lang="en-US" dirty="0"/>
          </a:p>
        </p:txBody>
      </p:sp>
      <p:sp>
        <p:nvSpPr>
          <p:cNvPr id="5" name="Footer Placeholder 4"/>
          <p:cNvSpPr>
            <a:spLocks noGrp="1"/>
          </p:cNvSpPr>
          <p:nvPr>
            <p:ph type="ftr" sz="quarter" idx="11"/>
          </p:nvPr>
        </p:nvSpPr>
        <p:spPr/>
        <p:txBody>
          <a:bodyPr/>
          <a:lstStyle/>
          <a:p>
            <a:r>
              <a:rPr lang="en-GB"/>
              <a:t>Good Practice Workshop: “Approaches to Assess Environmental Related RDP Impacts in 2019”  Bratislava (Slovakia) 12 - 13 December 2018  </a:t>
            </a:r>
            <a:endParaRPr lang="en-GB"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05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EC19BF-3944-4E5D-8295-383266FB4C9B}" type="datetime1">
              <a:rPr lang="en-US" smtClean="0"/>
              <a:t>1/4/2023</a:t>
            </a:fld>
            <a:endParaRPr lang="en-US" dirty="0"/>
          </a:p>
        </p:txBody>
      </p:sp>
      <p:sp>
        <p:nvSpPr>
          <p:cNvPr id="5" name="Footer Placeholder 4"/>
          <p:cNvSpPr>
            <a:spLocks noGrp="1"/>
          </p:cNvSpPr>
          <p:nvPr>
            <p:ph type="ftr" sz="quarter" idx="11"/>
          </p:nvPr>
        </p:nvSpPr>
        <p:spPr/>
        <p:txBody>
          <a:bodyPr/>
          <a:lstStyle/>
          <a:p>
            <a:r>
              <a:rPr lang="en-GB"/>
              <a:t>Good Practice Workshop: “Approaches to Assess Environmental Related RDP Impacts in 2019” </a:t>
            </a:r>
          </a:p>
          <a:p>
            <a:r>
              <a:rPr lang="en-GB"/>
              <a:t>Bratislava (Slovakia) 12 - 13 December 2018 </a:t>
            </a:r>
          </a:p>
          <a:p>
            <a:endParaRPr lang="en-GB"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646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81F85F-4EA1-4883-BFC1-239D57EFEB1A}" type="datetime1">
              <a:rPr lang="en-US" smtClean="0"/>
              <a:t>1/4/2023</a:t>
            </a:fld>
            <a:endParaRPr lang="en-US" dirty="0"/>
          </a:p>
        </p:txBody>
      </p:sp>
      <p:sp>
        <p:nvSpPr>
          <p:cNvPr id="5" name="Footer Placeholder 4"/>
          <p:cNvSpPr>
            <a:spLocks noGrp="1"/>
          </p:cNvSpPr>
          <p:nvPr>
            <p:ph type="ftr" sz="quarter" idx="11"/>
          </p:nvPr>
        </p:nvSpPr>
        <p:spPr/>
        <p:txBody>
          <a:bodyPr/>
          <a:lstStyle/>
          <a:p>
            <a:r>
              <a:rPr lang="en-GB"/>
              <a:t>Good Practice Workshop: “Approaches to Assess Environmental Related RDP Impacts in 2019”  Bratislava (Slovakia) 12 - 13 December 2018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56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FFB37C0-F11C-4081-8D37-E68CC4E9DD27}" type="datetime1">
              <a:rPr lang="en-US" smtClean="0"/>
              <a:t>1/4/2023</a:t>
            </a:fld>
            <a:endParaRPr lang="en-US" dirty="0"/>
          </a:p>
        </p:txBody>
      </p:sp>
      <p:sp>
        <p:nvSpPr>
          <p:cNvPr id="6" name="Footer Placeholder 5"/>
          <p:cNvSpPr>
            <a:spLocks noGrp="1"/>
          </p:cNvSpPr>
          <p:nvPr>
            <p:ph type="ftr" sz="quarter" idx="11"/>
          </p:nvPr>
        </p:nvSpPr>
        <p:spPr/>
        <p:txBody>
          <a:bodyPr/>
          <a:lstStyle/>
          <a:p>
            <a:r>
              <a:rPr lang="en-GB"/>
              <a:t>Good Practice Workshop: “Approaches to Assess Environmental Related RDP Impacts in 2019”  Bratislava (Slovakia) 12 - 13 December 2018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101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13EC85E-716D-471D-885F-A72315F2EB33}" type="datetime1">
              <a:rPr lang="en-US" smtClean="0"/>
              <a:t>1/4/2023</a:t>
            </a:fld>
            <a:endParaRPr lang="en-US" dirty="0"/>
          </a:p>
        </p:txBody>
      </p:sp>
      <p:sp>
        <p:nvSpPr>
          <p:cNvPr id="8" name="Footer Placeholder 7"/>
          <p:cNvSpPr>
            <a:spLocks noGrp="1"/>
          </p:cNvSpPr>
          <p:nvPr>
            <p:ph type="ftr" sz="quarter" idx="11"/>
          </p:nvPr>
        </p:nvSpPr>
        <p:spPr/>
        <p:txBody>
          <a:bodyPr/>
          <a:lstStyle/>
          <a:p>
            <a:r>
              <a:rPr lang="en-GB"/>
              <a:t>Good Practice Workshop: “Approaches to Assess Environmental Related RDP Impacts in 2019”  Bratislava (Slovakia) 12 - 13 December 2018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380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4440BBE-AFE8-4DDE-B7CE-BA25E22FB1AD}" type="datetime1">
              <a:rPr lang="en-US" smtClean="0"/>
              <a:t>1/4/2023</a:t>
            </a:fld>
            <a:endParaRPr lang="en-GB"/>
          </a:p>
        </p:txBody>
      </p:sp>
      <p:sp>
        <p:nvSpPr>
          <p:cNvPr id="4" name="Footer Placeholder 3"/>
          <p:cNvSpPr>
            <a:spLocks noGrp="1"/>
          </p:cNvSpPr>
          <p:nvPr>
            <p:ph type="ftr" sz="quarter" idx="11"/>
          </p:nvPr>
        </p:nvSpPr>
        <p:spPr/>
        <p:txBody>
          <a:bodyPr/>
          <a:lstStyle/>
          <a:p>
            <a:r>
              <a:rPr lang="en-GB"/>
              <a:t>Good Practice Workshop: “Approaches to Assess Environmental Related RDP Impacts in 2019”  Bratislava (Slovakia) 12 - 13 December 2018  </a:t>
            </a:r>
          </a:p>
        </p:txBody>
      </p:sp>
      <p:sp>
        <p:nvSpPr>
          <p:cNvPr id="5" name="Slide Number Placeholder 4"/>
          <p:cNvSpPr>
            <a:spLocks noGrp="1"/>
          </p:cNvSpPr>
          <p:nvPr>
            <p:ph type="sldNum" sz="quarter" idx="12"/>
          </p:nvPr>
        </p:nvSpPr>
        <p:spPr/>
        <p:txBody>
          <a:bodyPr/>
          <a:lstStyle/>
          <a:p>
            <a:fld id="{032DC1D6-95ED-419E-A69E-11420FA17D11}" type="slidenum">
              <a:rPr lang="en-GB" smtClean="0"/>
              <a:t>‹#›</a:t>
            </a:fld>
            <a:endParaRPr lang="en-GB"/>
          </a:p>
        </p:txBody>
      </p:sp>
    </p:spTree>
    <p:extLst>
      <p:ext uri="{BB962C8B-B14F-4D97-AF65-F5344CB8AC3E}">
        <p14:creationId xmlns:p14="http://schemas.microsoft.com/office/powerpoint/2010/main" val="233943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67D1B6-27C4-4E75-BBCC-3B721C0E1598}" type="datetime1">
              <a:rPr lang="en-US" smtClean="0"/>
              <a:t>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Good Practice Workshop: “Approaches to Assess Environmental Related RDP Impacts in 2019”  Bratislava (Slovakia) 12 - 13 December 2018  </a:t>
            </a:r>
            <a:endParaRPr lang="en-GB"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83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084FCC-09DB-461C-A1E5-9EA797D6BDB7}" type="datetime1">
              <a:rPr lang="en-US" smtClean="0"/>
              <a:t>1/4/2023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Good Practice Workshop: “Approaches to Assess Environmental Related RDP Impacts in 2019”  Bratislava (Slovakia) 12 - 13 December 2018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2DC1D6-95ED-419E-A69E-11420FA17D11}" type="slidenum">
              <a:rPr lang="en-GB" smtClean="0"/>
              <a:t>‹#›</a:t>
            </a:fld>
            <a:endParaRPr lang="en-GB"/>
          </a:p>
        </p:txBody>
      </p:sp>
    </p:spTree>
    <p:extLst>
      <p:ext uri="{BB962C8B-B14F-4D97-AF65-F5344CB8AC3E}">
        <p14:creationId xmlns:p14="http://schemas.microsoft.com/office/powerpoint/2010/main" val="255586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A56E-11C5-41F1-A9B4-BE2E0C2FD7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D0DAF3-40DC-4758-A217-0E77235061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C8605-0B82-43A7-86DC-34F1218BF317}"/>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490A4CDC-8E48-4ED5-8835-D9B1376E2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94695-210C-4FD5-9AEC-EF0AEAF9AE21}"/>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2251315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370C8B1-4CD7-483B-ACD9-AA3B879A87B2}" type="datetime1">
              <a:rPr lang="en-US" smtClean="0"/>
              <a:t>1/4/2023</a:t>
            </a:fld>
            <a:endParaRPr lang="en-GB"/>
          </a:p>
        </p:txBody>
      </p:sp>
      <p:sp>
        <p:nvSpPr>
          <p:cNvPr id="6" name="Footer Placeholder 5"/>
          <p:cNvSpPr>
            <a:spLocks noGrp="1"/>
          </p:cNvSpPr>
          <p:nvPr>
            <p:ph type="ftr" sz="quarter" idx="11"/>
          </p:nvPr>
        </p:nvSpPr>
        <p:spPr/>
        <p:txBody>
          <a:bodyPr/>
          <a:lstStyle/>
          <a:p>
            <a:r>
              <a:rPr lang="en-GB"/>
              <a:t>Good Practice Workshop: “Approaches to Assess Environmental Related RDP Impacts in 2019”  Bratislava (Slovakia) 12 - 13 December 2018  </a:t>
            </a:r>
          </a:p>
        </p:txBody>
      </p:sp>
      <p:sp>
        <p:nvSpPr>
          <p:cNvPr id="7" name="Slide Number Placeholder 6"/>
          <p:cNvSpPr>
            <a:spLocks noGrp="1"/>
          </p:cNvSpPr>
          <p:nvPr>
            <p:ph type="sldNum" sz="quarter" idx="12"/>
          </p:nvPr>
        </p:nvSpPr>
        <p:spPr/>
        <p:txBody>
          <a:bodyPr/>
          <a:lstStyle/>
          <a:p>
            <a:fld id="{032DC1D6-95ED-419E-A69E-11420FA17D11}" type="slidenum">
              <a:rPr lang="en-GB" smtClean="0"/>
              <a:t>‹#›</a:t>
            </a:fld>
            <a:endParaRPr lang="en-GB"/>
          </a:p>
        </p:txBody>
      </p:sp>
    </p:spTree>
    <p:extLst>
      <p:ext uri="{BB962C8B-B14F-4D97-AF65-F5344CB8AC3E}">
        <p14:creationId xmlns:p14="http://schemas.microsoft.com/office/powerpoint/2010/main" val="376055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6C694F-3AAF-4CEE-B6F3-790F812FAE6A}" type="datetime1">
              <a:rPr lang="en-US" smtClean="0"/>
              <a:t>1/4/2023</a:t>
            </a:fld>
            <a:endParaRPr lang="en-GB"/>
          </a:p>
        </p:txBody>
      </p:sp>
      <p:sp>
        <p:nvSpPr>
          <p:cNvPr id="5" name="Footer Placeholder 4"/>
          <p:cNvSpPr>
            <a:spLocks noGrp="1"/>
          </p:cNvSpPr>
          <p:nvPr>
            <p:ph type="ftr" sz="quarter" idx="11"/>
          </p:nvPr>
        </p:nvSpPr>
        <p:spPr/>
        <p:txBody>
          <a:bodyPr/>
          <a:lstStyle/>
          <a:p>
            <a:r>
              <a:rPr lang="en-GB"/>
              <a:t>Good Practice Workshop: “Approaches to Assess Environmental Related RDP Impacts in 2019”  Bratislava (Slovakia) 12 - 13 December 2018  </a:t>
            </a:r>
          </a:p>
        </p:txBody>
      </p:sp>
      <p:sp>
        <p:nvSpPr>
          <p:cNvPr id="6" name="Slide Number Placeholder 5"/>
          <p:cNvSpPr>
            <a:spLocks noGrp="1"/>
          </p:cNvSpPr>
          <p:nvPr>
            <p:ph type="sldNum" sz="quarter" idx="12"/>
          </p:nvPr>
        </p:nvSpPr>
        <p:spPr/>
        <p:txBody>
          <a:bodyPr/>
          <a:lstStyle/>
          <a:p>
            <a:fld id="{032DC1D6-95ED-419E-A69E-11420FA17D11}" type="slidenum">
              <a:rPr lang="en-GB" smtClean="0"/>
              <a:t>‹#›</a:t>
            </a:fld>
            <a:endParaRPr lang="en-GB"/>
          </a:p>
        </p:txBody>
      </p:sp>
    </p:spTree>
    <p:extLst>
      <p:ext uri="{BB962C8B-B14F-4D97-AF65-F5344CB8AC3E}">
        <p14:creationId xmlns:p14="http://schemas.microsoft.com/office/powerpoint/2010/main" val="166644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1D3C017-CD49-4221-BA21-11BAFCB95CE0}" type="datetime1">
              <a:rPr lang="en-US" smtClean="0"/>
              <a:t>1/4/2023</a:t>
            </a:fld>
            <a:endParaRPr lang="en-GB"/>
          </a:p>
        </p:txBody>
      </p:sp>
      <p:sp>
        <p:nvSpPr>
          <p:cNvPr id="5" name="Footer Placeholder 4"/>
          <p:cNvSpPr>
            <a:spLocks noGrp="1"/>
          </p:cNvSpPr>
          <p:nvPr>
            <p:ph type="ftr" sz="quarter" idx="11"/>
          </p:nvPr>
        </p:nvSpPr>
        <p:spPr/>
        <p:txBody>
          <a:bodyPr/>
          <a:lstStyle/>
          <a:p>
            <a:r>
              <a:rPr lang="en-GB"/>
              <a:t>Good Practice Workshop: “Approaches to Assess Environmental Related RDP Impacts in 2019”  Bratislava (Slovakia) 12 - 13 December 2018  </a:t>
            </a:r>
          </a:p>
        </p:txBody>
      </p:sp>
      <p:sp>
        <p:nvSpPr>
          <p:cNvPr id="6" name="Slide Number Placeholder 5"/>
          <p:cNvSpPr>
            <a:spLocks noGrp="1"/>
          </p:cNvSpPr>
          <p:nvPr>
            <p:ph type="sldNum" sz="quarter" idx="12"/>
          </p:nvPr>
        </p:nvSpPr>
        <p:spPr/>
        <p:txBody>
          <a:bodyPr/>
          <a:lstStyle/>
          <a:p>
            <a:fld id="{032DC1D6-95ED-419E-A69E-11420FA17D11}" type="slidenum">
              <a:rPr lang="en-GB" smtClean="0"/>
              <a:t>‹#›</a:t>
            </a:fld>
            <a:endParaRPr lang="en-GB"/>
          </a:p>
        </p:txBody>
      </p:sp>
    </p:spTree>
    <p:extLst>
      <p:ext uri="{BB962C8B-B14F-4D97-AF65-F5344CB8AC3E}">
        <p14:creationId xmlns:p14="http://schemas.microsoft.com/office/powerpoint/2010/main" val="30455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46BA-2DE7-41BA-9E35-623E45F100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1D365-EE55-4D80-BFE7-CAD71AC36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A4158-FD3A-4E7C-966C-4A2F1CCFFA0A}"/>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4D4EE129-3244-47DF-B747-8478917F9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85BC2-2CF4-4D07-AEFF-03C6DC822263}"/>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18586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F28B-51D1-4720-B7A9-4BDB5A8CA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C58D2-E939-4B03-B93B-AD759D379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966698-95DA-4CE7-BA99-885D0673B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FC7244-124D-4B65-BDA8-E956DA84422E}"/>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6" name="Footer Placeholder 5">
            <a:extLst>
              <a:ext uri="{FF2B5EF4-FFF2-40B4-BE49-F238E27FC236}">
                <a16:creationId xmlns:a16="http://schemas.microsoft.com/office/drawing/2014/main" id="{93076948-D747-4B5C-AA98-E303C43FAE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F83D52-D210-496F-97A2-414F93300DC5}"/>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187743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3362-0F78-413B-AB61-49B5F81FC8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6AF107-4769-4E1A-87ED-B2D892954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DBF23-7D73-41B7-89E9-A3C75D9D8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B8BC91-97B6-429A-B19A-DCDCF9199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62A494-8C4C-4F15-BD9E-823912531A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EF6023-7EF1-47B4-B886-A873B0B1CE75}"/>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8" name="Footer Placeholder 7">
            <a:extLst>
              <a:ext uri="{FF2B5EF4-FFF2-40B4-BE49-F238E27FC236}">
                <a16:creationId xmlns:a16="http://schemas.microsoft.com/office/drawing/2014/main" id="{78EA6CAF-6236-46FF-B9C3-137D8FF4A4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5FDE67-D0D8-46B6-A874-2D5E4A474DF0}"/>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318993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CAD6-2FC8-41B9-8F9B-C1C1BDD0A8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4E5B6C-EF7D-4A43-A976-657AF2D08E63}"/>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4" name="Footer Placeholder 3">
            <a:extLst>
              <a:ext uri="{FF2B5EF4-FFF2-40B4-BE49-F238E27FC236}">
                <a16:creationId xmlns:a16="http://schemas.microsoft.com/office/drawing/2014/main" id="{B88549AE-E547-40A4-BBB9-022C5CB6A6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065580-BC5B-429F-AE6F-D12A1919E377}"/>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237720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9ED79-4EC3-4EDB-BEED-6D8CDD0849DF}"/>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3" name="Footer Placeholder 2">
            <a:extLst>
              <a:ext uri="{FF2B5EF4-FFF2-40B4-BE49-F238E27FC236}">
                <a16:creationId xmlns:a16="http://schemas.microsoft.com/office/drawing/2014/main" id="{3B174E1C-4B8F-4745-9774-2663071B4B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CCE424-C677-496F-B046-18B6B3BA6F55}"/>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425558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C599-9994-46AF-8A86-096CAE378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C7153F-A2A5-4336-A574-9DDB31BA3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409C2B-4210-4B92-94F0-7B8832AD7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F2EAE-2436-43EF-A36C-93BCA89FD76B}"/>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6" name="Footer Placeholder 5">
            <a:extLst>
              <a:ext uri="{FF2B5EF4-FFF2-40B4-BE49-F238E27FC236}">
                <a16:creationId xmlns:a16="http://schemas.microsoft.com/office/drawing/2014/main" id="{3DADE3E2-F651-4109-A37D-771A957893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90E93-6CF0-4007-ACE9-7C7DAFFBC69B}"/>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350602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6435-D032-4C2E-951E-6CBFC4DBF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3221AA-7AC7-4C92-A0DC-666B8D2A2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E87D2C-EC03-4F01-9937-4B3E11C00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F37A5-3C9F-45A8-9DD7-789248A7DFD6}"/>
              </a:ext>
            </a:extLst>
          </p:cNvPr>
          <p:cNvSpPr>
            <a:spLocks noGrp="1"/>
          </p:cNvSpPr>
          <p:nvPr>
            <p:ph type="dt" sz="half" idx="10"/>
          </p:nvPr>
        </p:nvSpPr>
        <p:spPr/>
        <p:txBody>
          <a:bodyPr/>
          <a:lstStyle/>
          <a:p>
            <a:fld id="{B12B347E-6DFD-4058-BB46-1292E1592F9F}" type="datetimeFigureOut">
              <a:rPr lang="en-GB" smtClean="0"/>
              <a:t>04/01/2023</a:t>
            </a:fld>
            <a:endParaRPr lang="en-GB"/>
          </a:p>
        </p:txBody>
      </p:sp>
      <p:sp>
        <p:nvSpPr>
          <p:cNvPr id="6" name="Footer Placeholder 5">
            <a:extLst>
              <a:ext uri="{FF2B5EF4-FFF2-40B4-BE49-F238E27FC236}">
                <a16:creationId xmlns:a16="http://schemas.microsoft.com/office/drawing/2014/main" id="{DD2E7666-4D92-4308-9DBE-E4D11C720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5DAB8D-B066-4E25-87C9-D34C29C4A55D}"/>
              </a:ext>
            </a:extLst>
          </p:cNvPr>
          <p:cNvSpPr>
            <a:spLocks noGrp="1"/>
          </p:cNvSpPr>
          <p:nvPr>
            <p:ph type="sldNum" sz="quarter" idx="12"/>
          </p:nvPr>
        </p:nvSpPr>
        <p:spPr/>
        <p:txBody>
          <a:bodyPr/>
          <a:lstStyle/>
          <a:p>
            <a:fld id="{C4EB947E-C131-483C-B513-036F8BAC8C57}" type="slidenum">
              <a:rPr lang="en-GB" smtClean="0"/>
              <a:t>‹#›</a:t>
            </a:fld>
            <a:endParaRPr lang="en-GB"/>
          </a:p>
        </p:txBody>
      </p:sp>
    </p:spTree>
    <p:extLst>
      <p:ext uri="{BB962C8B-B14F-4D97-AF65-F5344CB8AC3E}">
        <p14:creationId xmlns:p14="http://schemas.microsoft.com/office/powerpoint/2010/main" val="280981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CFA2E-964F-4F45-8757-169040A59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FEA29-8433-4425-80CD-7D9ED6CE8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258A3-DA8C-4CE5-BEB0-4C2B7E3F0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B347E-6DFD-4058-BB46-1292E1592F9F}" type="datetimeFigureOut">
              <a:rPr lang="en-GB" smtClean="0"/>
              <a:t>04/01/2023</a:t>
            </a:fld>
            <a:endParaRPr lang="en-GB"/>
          </a:p>
        </p:txBody>
      </p:sp>
      <p:sp>
        <p:nvSpPr>
          <p:cNvPr id="5" name="Footer Placeholder 4">
            <a:extLst>
              <a:ext uri="{FF2B5EF4-FFF2-40B4-BE49-F238E27FC236}">
                <a16:creationId xmlns:a16="http://schemas.microsoft.com/office/drawing/2014/main" id="{306E95C1-4244-4C47-8912-B42504947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71EDE3-D375-46DC-B36B-01D1D05F6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B947E-C131-483C-B513-036F8BAC8C57}" type="slidenum">
              <a:rPr lang="en-GB" smtClean="0"/>
              <a:t>‹#›</a:t>
            </a:fld>
            <a:endParaRPr lang="en-GB"/>
          </a:p>
        </p:txBody>
      </p:sp>
    </p:spTree>
    <p:extLst>
      <p:ext uri="{BB962C8B-B14F-4D97-AF65-F5344CB8AC3E}">
        <p14:creationId xmlns:p14="http://schemas.microsoft.com/office/powerpoint/2010/main" val="146617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8BB69C5-1D48-4144-A554-B5BE93D94D76}" type="datetime1">
              <a:rPr lang="en-US" smtClean="0"/>
              <a:t>1/4/2023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Good Practice Workshop: “Approaches to Assess Environmental Related RDP Impacts in 2019”  Bratislava (Slovakia) 12 - 13 December 2018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E31B6C-F3B2-458C-A43A-2CAEDA22F73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87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D641E41E-7802-48E1-A7AA-6917D4F5F812}"/>
              </a:ext>
            </a:extLst>
          </p:cNvPr>
          <p:cNvSpPr>
            <a:spLocks noGrp="1"/>
          </p:cNvSpPr>
          <p:nvPr>
            <p:ph type="ctrTitle"/>
          </p:nvPr>
        </p:nvSpPr>
        <p:spPr>
          <a:xfrm>
            <a:off x="1074419" y="1933575"/>
            <a:ext cx="7013448" cy="2990849"/>
          </a:xfrm>
        </p:spPr>
        <p:txBody>
          <a:bodyPr anchor="ctr">
            <a:normAutofit/>
          </a:bodyPr>
          <a:lstStyle/>
          <a:p>
            <a:pPr algn="l"/>
            <a:r>
              <a:rPr lang="el-GR" sz="5000"/>
              <a:t>Μέθοδοι Αξιολόγησης Προγραμμάτων Αγροτικής Ανάπτυξης: </a:t>
            </a:r>
            <a:br>
              <a:rPr lang="el-GR" sz="5000"/>
            </a:br>
            <a:r>
              <a:rPr lang="el-GR" sz="5000"/>
              <a:t>Η μίκρο προσέγγιση</a:t>
            </a:r>
            <a:endParaRPr lang="en-GB" sz="5000"/>
          </a:p>
        </p:txBody>
      </p:sp>
      <p:sp>
        <p:nvSpPr>
          <p:cNvPr id="22" name="Rectangle 21">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C306-16C2-474D-9B57-17D6E52B8FA8}"/>
              </a:ext>
            </a:extLst>
          </p:cNvPr>
          <p:cNvSpPr>
            <a:spLocks noGrp="1"/>
          </p:cNvSpPr>
          <p:nvPr>
            <p:ph type="title"/>
          </p:nvPr>
        </p:nvSpPr>
        <p:spPr/>
        <p:txBody>
          <a:bodyPr>
            <a:normAutofit fontScale="90000"/>
          </a:bodyPr>
          <a:lstStyle/>
          <a:p>
            <a:r>
              <a:rPr lang="el-GR" dirty="0"/>
              <a:t>Η μεγάλη δυσκολία: Δεν έχω μάρτυρες του τι θα γινόταν χωρίς την επίδραση του προγράμματος</a:t>
            </a:r>
            <a:endParaRPr lang="en-GB" dirty="0"/>
          </a:p>
        </p:txBody>
      </p:sp>
      <p:sp>
        <p:nvSpPr>
          <p:cNvPr id="3" name="Content Placeholder 2">
            <a:extLst>
              <a:ext uri="{FF2B5EF4-FFF2-40B4-BE49-F238E27FC236}">
                <a16:creationId xmlns:a16="http://schemas.microsoft.com/office/drawing/2014/main" id="{902824E0-288C-4158-85C4-D2C13FAA8DC6}"/>
              </a:ext>
            </a:extLst>
          </p:cNvPr>
          <p:cNvSpPr>
            <a:spLocks noGrp="1"/>
          </p:cNvSpPr>
          <p:nvPr>
            <p:ph idx="1"/>
          </p:nvPr>
        </p:nvSpPr>
        <p:spPr/>
        <p:txBody>
          <a:bodyPr/>
          <a:lstStyle/>
          <a:p>
            <a:r>
              <a:rPr lang="el-GR" dirty="0"/>
              <a:t>Μάρτυρας </a:t>
            </a:r>
            <a:r>
              <a:rPr lang="en-GB" dirty="0"/>
              <a:t>(counterfactual)</a:t>
            </a:r>
            <a:r>
              <a:rPr lang="el-GR" dirty="0"/>
              <a:t>:</a:t>
            </a:r>
            <a:r>
              <a:rPr lang="en-GB" dirty="0"/>
              <a:t> </a:t>
            </a:r>
            <a:r>
              <a:rPr lang="el-GR" dirty="0"/>
              <a:t>Είναι η ζωή σε ένα παράλληλο σύμπαν όπου υπάρχει ακριβώς η ίδια κοινωνία και οικονομία χωρίς όμως το πρόγραμμα</a:t>
            </a:r>
          </a:p>
          <a:p>
            <a:r>
              <a:rPr lang="el-GR" dirty="0"/>
              <a:t>Αφού δεν έχω μάρτυρες, μπορώ να τους κατασκευάσω;</a:t>
            </a:r>
          </a:p>
          <a:p>
            <a:r>
              <a:rPr lang="el-GR" dirty="0"/>
              <a:t>Ναι, οι γιατροί προσφεύγουν σε αυτό το «τέχνασμα» συνεχώς για να δοκιμάζουν καινούργια φάρμακα. Η ονομασία του είναι:</a:t>
            </a:r>
          </a:p>
          <a:p>
            <a:pPr marL="0" indent="0">
              <a:buNone/>
            </a:pPr>
            <a:r>
              <a:rPr lang="el-GR" b="1" dirty="0"/>
              <a:t>Δοκιμές Τυχαιοποιημένου Ελέγχου</a:t>
            </a:r>
          </a:p>
          <a:p>
            <a:pPr marL="0" indent="0">
              <a:buNone/>
            </a:pPr>
            <a:r>
              <a:rPr lang="en-GB" b="1" dirty="0"/>
              <a:t>Randomized Controlled Trials </a:t>
            </a:r>
            <a:r>
              <a:rPr lang="el-GR" b="1" dirty="0"/>
              <a:t> </a:t>
            </a:r>
            <a:r>
              <a:rPr lang="en-GB" b="1" dirty="0"/>
              <a:t>(RCT)</a:t>
            </a:r>
          </a:p>
        </p:txBody>
      </p:sp>
    </p:spTree>
    <p:extLst>
      <p:ext uri="{BB962C8B-B14F-4D97-AF65-F5344CB8AC3E}">
        <p14:creationId xmlns:p14="http://schemas.microsoft.com/office/powerpoint/2010/main" val="412915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C37B-AB80-4796-B0BC-25EE179C5326}"/>
              </a:ext>
            </a:extLst>
          </p:cNvPr>
          <p:cNvSpPr>
            <a:spLocks noGrp="1"/>
          </p:cNvSpPr>
          <p:nvPr>
            <p:ph type="title"/>
          </p:nvPr>
        </p:nvSpPr>
        <p:spPr/>
        <p:txBody>
          <a:bodyPr/>
          <a:lstStyle/>
          <a:p>
            <a:r>
              <a:rPr lang="el-GR" dirty="0"/>
              <a:t>Πριν ξεκινήσουμε με τα δύσκολα,</a:t>
            </a:r>
            <a:endParaRPr lang="en-GB" dirty="0"/>
          </a:p>
        </p:txBody>
      </p:sp>
      <p:sp>
        <p:nvSpPr>
          <p:cNvPr id="3" name="Content Placeholder 2">
            <a:extLst>
              <a:ext uri="{FF2B5EF4-FFF2-40B4-BE49-F238E27FC236}">
                <a16:creationId xmlns:a16="http://schemas.microsoft.com/office/drawing/2014/main" id="{3CC523AB-A5FF-4C29-BB3A-640D311D6D81}"/>
              </a:ext>
            </a:extLst>
          </p:cNvPr>
          <p:cNvSpPr>
            <a:spLocks noGrp="1"/>
          </p:cNvSpPr>
          <p:nvPr>
            <p:ph idx="1"/>
          </p:nvPr>
        </p:nvSpPr>
        <p:spPr/>
        <p:txBody>
          <a:bodyPr/>
          <a:lstStyle/>
          <a:p>
            <a:r>
              <a:rPr lang="el-GR" dirty="0"/>
              <a:t>Απλές διαφορές (</a:t>
            </a:r>
            <a:r>
              <a:rPr lang="en-GB" dirty="0"/>
              <a:t>simple difference)</a:t>
            </a:r>
            <a:endParaRPr lang="el-GR" dirty="0"/>
          </a:p>
          <a:p>
            <a:r>
              <a:rPr lang="el-GR" dirty="0"/>
              <a:t>Πριν-μετά</a:t>
            </a:r>
            <a:r>
              <a:rPr lang="en-GB" dirty="0"/>
              <a:t> (before-after)</a:t>
            </a:r>
            <a:endParaRPr lang="el-GR" dirty="0"/>
          </a:p>
          <a:p>
            <a:r>
              <a:rPr lang="el-GR" dirty="0"/>
              <a:t>Διαφορές στις Διαφορές</a:t>
            </a:r>
            <a:r>
              <a:rPr lang="en-GB" dirty="0"/>
              <a:t> (Differences-in-Differences)</a:t>
            </a:r>
          </a:p>
          <a:p>
            <a:r>
              <a:rPr lang="el-GR" dirty="0"/>
              <a:t>Παλινδρομήσεις </a:t>
            </a:r>
            <a:r>
              <a:rPr lang="en-GB" dirty="0"/>
              <a:t>(Regression Methods)</a:t>
            </a:r>
          </a:p>
          <a:p>
            <a:r>
              <a:rPr lang="en-GB" dirty="0"/>
              <a:t>Statistical Matching</a:t>
            </a:r>
          </a:p>
          <a:p>
            <a:r>
              <a:rPr lang="en-GB" dirty="0"/>
              <a:t>Interrupted Time Series</a:t>
            </a:r>
          </a:p>
          <a:p>
            <a:r>
              <a:rPr lang="en-GB" dirty="0"/>
              <a:t>Instrumental Variables</a:t>
            </a:r>
          </a:p>
          <a:p>
            <a:r>
              <a:rPr lang="en-GB" dirty="0"/>
              <a:t>Regression Discontinuity</a:t>
            </a:r>
            <a:endParaRPr lang="el-GR" dirty="0"/>
          </a:p>
          <a:p>
            <a:endParaRPr lang="en-GB" dirty="0"/>
          </a:p>
        </p:txBody>
      </p:sp>
      <p:sp>
        <p:nvSpPr>
          <p:cNvPr id="4" name="Right Brace 3">
            <a:extLst>
              <a:ext uri="{FF2B5EF4-FFF2-40B4-BE49-F238E27FC236}">
                <a16:creationId xmlns:a16="http://schemas.microsoft.com/office/drawing/2014/main" id="{C72C8578-B96B-41B5-955E-C3C899236131}"/>
              </a:ext>
            </a:extLst>
          </p:cNvPr>
          <p:cNvSpPr/>
          <p:nvPr/>
        </p:nvSpPr>
        <p:spPr>
          <a:xfrm>
            <a:off x="5296277" y="3992578"/>
            <a:ext cx="905347"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365C60E2-23FF-498E-9D95-F04CECE98D4B}"/>
              </a:ext>
            </a:extLst>
          </p:cNvPr>
          <p:cNvSpPr txBox="1"/>
          <p:nvPr/>
        </p:nvSpPr>
        <p:spPr>
          <a:xfrm>
            <a:off x="6572816" y="4583812"/>
            <a:ext cx="4086885" cy="646331"/>
          </a:xfrm>
          <a:prstGeom prst="rect">
            <a:avLst/>
          </a:prstGeom>
          <a:noFill/>
        </p:spPr>
        <p:txBody>
          <a:bodyPr wrap="square" rtlCol="0">
            <a:spAutoFit/>
          </a:bodyPr>
          <a:lstStyle/>
          <a:p>
            <a:r>
              <a:rPr lang="en-GB" dirty="0"/>
              <a:t>Quasi-experimental methods</a:t>
            </a:r>
          </a:p>
          <a:p>
            <a:r>
              <a:rPr lang="el-GR" dirty="0" err="1"/>
              <a:t>Οιωνεί</a:t>
            </a:r>
            <a:r>
              <a:rPr lang="el-GR" dirty="0"/>
              <a:t> πειραματικές μέθοδοι;</a:t>
            </a:r>
            <a:endParaRPr lang="en-GB" dirty="0"/>
          </a:p>
        </p:txBody>
      </p:sp>
    </p:spTree>
    <p:extLst>
      <p:ext uri="{BB962C8B-B14F-4D97-AF65-F5344CB8AC3E}">
        <p14:creationId xmlns:p14="http://schemas.microsoft.com/office/powerpoint/2010/main" val="153995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D5A7-A441-4BBE-8DFB-67D2EB64635D}"/>
              </a:ext>
            </a:extLst>
          </p:cNvPr>
          <p:cNvSpPr>
            <a:spLocks noGrp="1"/>
          </p:cNvSpPr>
          <p:nvPr>
            <p:ph type="title"/>
          </p:nvPr>
        </p:nvSpPr>
        <p:spPr/>
        <p:txBody>
          <a:bodyPr/>
          <a:lstStyle/>
          <a:p>
            <a:r>
              <a:rPr lang="el-GR" dirty="0"/>
              <a:t>Απλές διαφορές</a:t>
            </a:r>
            <a:endParaRPr lang="en-GB" dirty="0"/>
          </a:p>
        </p:txBody>
      </p:sp>
      <p:pic>
        <p:nvPicPr>
          <p:cNvPr id="5" name="Picture 4">
            <a:extLst>
              <a:ext uri="{FF2B5EF4-FFF2-40B4-BE49-F238E27FC236}">
                <a16:creationId xmlns:a16="http://schemas.microsoft.com/office/drawing/2014/main" id="{63765DF8-866A-46F3-8A9D-EB17518E87BC}"/>
              </a:ext>
            </a:extLst>
          </p:cNvPr>
          <p:cNvPicPr>
            <a:picLocks noChangeAspect="1"/>
          </p:cNvPicPr>
          <p:nvPr/>
        </p:nvPicPr>
        <p:blipFill rotWithShape="1">
          <a:blip r:embed="rId2"/>
          <a:srcRect l="13396" r="14646"/>
          <a:stretch/>
        </p:blipFill>
        <p:spPr>
          <a:xfrm>
            <a:off x="6096000" y="1210961"/>
            <a:ext cx="5674871" cy="4436077"/>
          </a:xfrm>
          <a:prstGeom prst="rect">
            <a:avLst/>
          </a:prstGeom>
        </p:spPr>
      </p:pic>
      <p:sp>
        <p:nvSpPr>
          <p:cNvPr id="6" name="Oval 5">
            <a:extLst>
              <a:ext uri="{FF2B5EF4-FFF2-40B4-BE49-F238E27FC236}">
                <a16:creationId xmlns:a16="http://schemas.microsoft.com/office/drawing/2014/main" id="{6FAECDDD-D5C9-40C8-AE75-3C7E492745CF}"/>
              </a:ext>
            </a:extLst>
          </p:cNvPr>
          <p:cNvSpPr/>
          <p:nvPr/>
        </p:nvSpPr>
        <p:spPr>
          <a:xfrm>
            <a:off x="10556342" y="3331029"/>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ildren">
            <a:extLst>
              <a:ext uri="{FF2B5EF4-FFF2-40B4-BE49-F238E27FC236}">
                <a16:creationId xmlns:a16="http://schemas.microsoft.com/office/drawing/2014/main" id="{E71F9D78-0AF5-4D28-B02A-73576D016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7085" y="3331029"/>
            <a:ext cx="914400" cy="914400"/>
          </a:xfrm>
          <a:prstGeom prst="rect">
            <a:avLst/>
          </a:prstGeom>
        </p:spPr>
      </p:pic>
      <p:sp>
        <p:nvSpPr>
          <p:cNvPr id="11" name="Oval 10">
            <a:extLst>
              <a:ext uri="{FF2B5EF4-FFF2-40B4-BE49-F238E27FC236}">
                <a16:creationId xmlns:a16="http://schemas.microsoft.com/office/drawing/2014/main" id="{984CEAA6-44B9-41BF-B08D-3A2AA39BBC99}"/>
              </a:ext>
            </a:extLst>
          </p:cNvPr>
          <p:cNvSpPr/>
          <p:nvPr/>
        </p:nvSpPr>
        <p:spPr>
          <a:xfrm>
            <a:off x="9667756" y="2485193"/>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ildren">
            <a:extLst>
              <a:ext uri="{FF2B5EF4-FFF2-40B4-BE49-F238E27FC236}">
                <a16:creationId xmlns:a16="http://schemas.microsoft.com/office/drawing/2014/main" id="{B55A0038-10C6-42FB-BB10-9C42D33995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7649" y="2536524"/>
            <a:ext cx="914400" cy="914400"/>
          </a:xfrm>
          <a:prstGeom prst="rect">
            <a:avLst/>
          </a:prstGeom>
        </p:spPr>
      </p:pic>
      <p:sp>
        <p:nvSpPr>
          <p:cNvPr id="12" name="TextBox 11">
            <a:extLst>
              <a:ext uri="{FF2B5EF4-FFF2-40B4-BE49-F238E27FC236}">
                <a16:creationId xmlns:a16="http://schemas.microsoft.com/office/drawing/2014/main" id="{68DB21BA-4D74-4CE4-BA1F-7EE1EF1C9DBF}"/>
              </a:ext>
            </a:extLst>
          </p:cNvPr>
          <p:cNvSpPr txBox="1"/>
          <p:nvPr/>
        </p:nvSpPr>
        <p:spPr>
          <a:xfrm>
            <a:off x="718457" y="1690688"/>
            <a:ext cx="4767943" cy="4247317"/>
          </a:xfrm>
          <a:prstGeom prst="rect">
            <a:avLst/>
          </a:prstGeom>
          <a:noFill/>
        </p:spPr>
        <p:txBody>
          <a:bodyPr wrap="square" rtlCol="0">
            <a:spAutoFit/>
          </a:bodyPr>
          <a:lstStyle/>
          <a:p>
            <a:r>
              <a:rPr lang="el-GR" dirty="0"/>
              <a:t>Απλή σύγκριση μονάδων (άνθρωποι, γεωργικές εκμεταλλεύσεις, ποτάμια, κ.λπ.) που εντάχθηκαν στο πρόγραμμα με μονάδες που δεν εντάχθηκαν στο πρόγραμμα.</a:t>
            </a:r>
          </a:p>
          <a:p>
            <a:endParaRPr lang="el-GR" dirty="0"/>
          </a:p>
          <a:p>
            <a:r>
              <a:rPr lang="el-GR" b="1" dirty="0"/>
              <a:t>Υπόθεση</a:t>
            </a:r>
            <a:r>
              <a:rPr lang="el-GR" dirty="0"/>
              <a:t>: Οι μονάδες που δεν εντάχθηκαν στο πρόγραμμα αναπαριστούν τον μάρτυρα (εξέλιξη χωρίς πρόγραμμα)</a:t>
            </a:r>
          </a:p>
          <a:p>
            <a:endParaRPr lang="el-GR" dirty="0"/>
          </a:p>
          <a:p>
            <a:r>
              <a:rPr lang="el-GR" dirty="0"/>
              <a:t>Το βασικό </a:t>
            </a:r>
            <a:r>
              <a:rPr lang="el-GR" b="1" dirty="0"/>
              <a:t>πλεονέκτημα</a:t>
            </a:r>
            <a:r>
              <a:rPr lang="el-GR" dirty="0"/>
              <a:t>, είναι ότι αυτή η μέθοδος δεν απαιτεί δεδομένα για την κατάσταση πριν από το πρόγραμμα. Η μέθοδος μπορεί να είναι </a:t>
            </a:r>
            <a:r>
              <a:rPr lang="el-GR" b="1" dirty="0"/>
              <a:t>μεροληπτική</a:t>
            </a:r>
            <a:r>
              <a:rPr lang="el-GR" dirty="0"/>
              <a:t> και μπορεί να υποτιμήσει ή να υπερεκτιμήσει την πραγματική επίπτωση μιας πολιτικής, (</a:t>
            </a:r>
            <a:r>
              <a:rPr lang="en-GB" dirty="0"/>
              <a:t>selection bias). </a:t>
            </a:r>
          </a:p>
        </p:txBody>
      </p:sp>
    </p:spTree>
    <p:extLst>
      <p:ext uri="{BB962C8B-B14F-4D97-AF65-F5344CB8AC3E}">
        <p14:creationId xmlns:p14="http://schemas.microsoft.com/office/powerpoint/2010/main" val="332369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D5A7-A441-4BBE-8DFB-67D2EB64635D}"/>
              </a:ext>
            </a:extLst>
          </p:cNvPr>
          <p:cNvSpPr>
            <a:spLocks noGrp="1"/>
          </p:cNvSpPr>
          <p:nvPr>
            <p:ph type="title"/>
          </p:nvPr>
        </p:nvSpPr>
        <p:spPr/>
        <p:txBody>
          <a:bodyPr/>
          <a:lstStyle/>
          <a:p>
            <a:r>
              <a:rPr lang="el-GR" dirty="0"/>
              <a:t>Πριν-Μετά</a:t>
            </a:r>
            <a:endParaRPr lang="en-GB" dirty="0"/>
          </a:p>
        </p:txBody>
      </p:sp>
      <p:pic>
        <p:nvPicPr>
          <p:cNvPr id="5" name="Picture 4">
            <a:extLst>
              <a:ext uri="{FF2B5EF4-FFF2-40B4-BE49-F238E27FC236}">
                <a16:creationId xmlns:a16="http://schemas.microsoft.com/office/drawing/2014/main" id="{63765DF8-866A-46F3-8A9D-EB17518E87BC}"/>
              </a:ext>
            </a:extLst>
          </p:cNvPr>
          <p:cNvPicPr>
            <a:picLocks noChangeAspect="1"/>
          </p:cNvPicPr>
          <p:nvPr/>
        </p:nvPicPr>
        <p:blipFill rotWithShape="1">
          <a:blip r:embed="rId2"/>
          <a:srcRect l="13396" r="14646"/>
          <a:stretch/>
        </p:blipFill>
        <p:spPr>
          <a:xfrm>
            <a:off x="6096000" y="1210961"/>
            <a:ext cx="5674871" cy="4436077"/>
          </a:xfrm>
          <a:prstGeom prst="rect">
            <a:avLst/>
          </a:prstGeom>
        </p:spPr>
      </p:pic>
      <p:sp>
        <p:nvSpPr>
          <p:cNvPr id="12" name="TextBox 11">
            <a:extLst>
              <a:ext uri="{FF2B5EF4-FFF2-40B4-BE49-F238E27FC236}">
                <a16:creationId xmlns:a16="http://schemas.microsoft.com/office/drawing/2014/main" id="{68DB21BA-4D74-4CE4-BA1F-7EE1EF1C9DBF}"/>
              </a:ext>
            </a:extLst>
          </p:cNvPr>
          <p:cNvSpPr txBox="1"/>
          <p:nvPr/>
        </p:nvSpPr>
        <p:spPr>
          <a:xfrm>
            <a:off x="421129" y="1690688"/>
            <a:ext cx="550224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Απλή σύγκριση των μονάδων πριν και μετά την εφαρμογή του προγράμματος.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Υπόθεση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Χωρίς το πρόγραμμα η κατάσταση θα παρέμενε ακριβώς ίδια. Άρα η απουσία προγράμματος (πριν) αναπαριστά τον μάρτυρα (εξέλιξη χωρίς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l-GR" dirty="0">
                <a:solidFill>
                  <a:prstClr val="black"/>
                </a:solidFill>
              </a:rPr>
              <a:t>Χωρίς το πρόγραμμα, τα αποτελέσματα θα παρέμεναν τα ίδια. Αυτό, στην πραγματικότητα, </a:t>
            </a:r>
            <a:r>
              <a:rPr lang="el-GR" b="1" dirty="0">
                <a:solidFill>
                  <a:prstClr val="black"/>
                </a:solidFill>
              </a:rPr>
              <a:t>σπάνια συμβαίνει</a:t>
            </a:r>
            <a:r>
              <a:rPr lang="el-GR" dirty="0">
                <a:solidFill>
                  <a:prstClr val="black"/>
                </a:solidFill>
              </a:rPr>
              <a:t>. Δεν ελέγχει τις γενικές χρονικές τάσεις ή άλλα πράγματα που συμβαίνουν κατά τη διάρκεια της περιόδου μελέτης που δεν σχετίζονται με το πρόγραμμα αλλά επηρεάζουν τα αποτελέσματα. Το </a:t>
            </a:r>
            <a:r>
              <a:rPr lang="el-GR" b="1" dirty="0">
                <a:solidFill>
                  <a:prstClr val="black"/>
                </a:solidFill>
              </a:rPr>
              <a:t>πλεονέκτημα</a:t>
            </a:r>
            <a:r>
              <a:rPr lang="el-GR" dirty="0">
                <a:solidFill>
                  <a:prstClr val="black"/>
                </a:solidFill>
              </a:rPr>
              <a:t> αυτής της μεθόδου είναι ότι δεν απαιτεί πληροφορίες για άτομα που δεν συμμετείχαν στο πρόγραμμα. </a:t>
            </a:r>
            <a:r>
              <a:rPr lang="el-GR" dirty="0" err="1">
                <a:solidFill>
                  <a:prstClr val="black"/>
                </a:solidFill>
              </a:rPr>
              <a:t>Γιαυτό</a:t>
            </a:r>
            <a:r>
              <a:rPr lang="el-GR" dirty="0">
                <a:solidFill>
                  <a:prstClr val="black"/>
                </a:solidFill>
              </a:rPr>
              <a:t> χρησιμοποιείται συχνά από τα μέσα μαζικής ενημέρωσης και στις επικοινωνίες πολιτικής.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71C1DB5-4C40-4A37-9D72-3B9630481956}"/>
              </a:ext>
            </a:extLst>
          </p:cNvPr>
          <p:cNvCxnSpPr>
            <a:cxnSpLocks/>
          </p:cNvCxnSpPr>
          <p:nvPr/>
        </p:nvCxnSpPr>
        <p:spPr>
          <a:xfrm>
            <a:off x="9198429" y="4354286"/>
            <a:ext cx="166572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D2A3E3-52BA-4FE8-8C6E-11E4A0FCCC8D}"/>
              </a:ext>
            </a:extLst>
          </p:cNvPr>
          <p:cNvCxnSpPr/>
          <p:nvPr/>
        </p:nvCxnSpPr>
        <p:spPr>
          <a:xfrm flipV="1">
            <a:off x="10864158" y="3114392"/>
            <a:ext cx="0" cy="122221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0E5744-267C-445E-A6FE-6E5921CE8C23}"/>
              </a:ext>
            </a:extLst>
          </p:cNvPr>
          <p:cNvSpPr txBox="1"/>
          <p:nvPr/>
        </p:nvSpPr>
        <p:spPr>
          <a:xfrm>
            <a:off x="10375271" y="3511315"/>
            <a:ext cx="1222972" cy="369332"/>
          </a:xfrm>
          <a:prstGeom prst="rect">
            <a:avLst/>
          </a:prstGeom>
          <a:noFill/>
        </p:spPr>
        <p:txBody>
          <a:bodyPr wrap="square" rtlCol="0">
            <a:spAutoFit/>
          </a:bodyPr>
          <a:lstStyle/>
          <a:p>
            <a:r>
              <a:rPr lang="el-GR" dirty="0">
                <a:solidFill>
                  <a:schemeClr val="bg1"/>
                </a:solidFill>
              </a:rPr>
              <a:t>Επίπτωση</a:t>
            </a:r>
            <a:endParaRPr lang="en-GB" dirty="0">
              <a:solidFill>
                <a:schemeClr val="bg1"/>
              </a:solidFill>
            </a:endParaRPr>
          </a:p>
        </p:txBody>
      </p:sp>
      <p:sp>
        <p:nvSpPr>
          <p:cNvPr id="16" name="TextBox 15">
            <a:extLst>
              <a:ext uri="{FF2B5EF4-FFF2-40B4-BE49-F238E27FC236}">
                <a16:creationId xmlns:a16="http://schemas.microsoft.com/office/drawing/2014/main" id="{894DA492-FC27-4519-AE14-4D7042F0A7E4}"/>
              </a:ext>
            </a:extLst>
          </p:cNvPr>
          <p:cNvSpPr txBox="1"/>
          <p:nvPr/>
        </p:nvSpPr>
        <p:spPr>
          <a:xfrm>
            <a:off x="9226343" y="4458594"/>
            <a:ext cx="1222972" cy="369332"/>
          </a:xfrm>
          <a:prstGeom prst="rect">
            <a:avLst/>
          </a:prstGeom>
          <a:noFill/>
        </p:spPr>
        <p:txBody>
          <a:bodyPr wrap="square" rtlCol="0">
            <a:spAutoFit/>
          </a:bodyPr>
          <a:lstStyle/>
          <a:p>
            <a:r>
              <a:rPr lang="el-GR" dirty="0">
                <a:solidFill>
                  <a:schemeClr val="bg1"/>
                </a:solidFill>
              </a:rPr>
              <a:t>Πριν</a:t>
            </a:r>
            <a:endParaRPr lang="en-GB" dirty="0">
              <a:solidFill>
                <a:schemeClr val="bg1"/>
              </a:solidFill>
            </a:endParaRPr>
          </a:p>
        </p:txBody>
      </p:sp>
      <p:sp>
        <p:nvSpPr>
          <p:cNvPr id="17" name="TextBox 16">
            <a:extLst>
              <a:ext uri="{FF2B5EF4-FFF2-40B4-BE49-F238E27FC236}">
                <a16:creationId xmlns:a16="http://schemas.microsoft.com/office/drawing/2014/main" id="{AC45DDA1-0DF3-47D2-8F22-790CE272ADA3}"/>
              </a:ext>
            </a:extLst>
          </p:cNvPr>
          <p:cNvSpPr txBox="1"/>
          <p:nvPr/>
        </p:nvSpPr>
        <p:spPr>
          <a:xfrm>
            <a:off x="10375271" y="2653155"/>
            <a:ext cx="1222972" cy="369332"/>
          </a:xfrm>
          <a:prstGeom prst="rect">
            <a:avLst/>
          </a:prstGeom>
          <a:noFill/>
        </p:spPr>
        <p:txBody>
          <a:bodyPr wrap="square" rtlCol="0">
            <a:spAutoFit/>
          </a:bodyPr>
          <a:lstStyle/>
          <a:p>
            <a:r>
              <a:rPr lang="el-GR" dirty="0">
                <a:solidFill>
                  <a:schemeClr val="bg1"/>
                </a:solidFill>
              </a:rPr>
              <a:t>Μετά</a:t>
            </a:r>
            <a:endParaRPr lang="en-GB" dirty="0">
              <a:solidFill>
                <a:schemeClr val="bg1"/>
              </a:solidFill>
            </a:endParaRPr>
          </a:p>
        </p:txBody>
      </p:sp>
    </p:spTree>
    <p:extLst>
      <p:ext uri="{BB962C8B-B14F-4D97-AF65-F5344CB8AC3E}">
        <p14:creationId xmlns:p14="http://schemas.microsoft.com/office/powerpoint/2010/main" val="194252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D5A7-A441-4BBE-8DFB-67D2EB64635D}"/>
              </a:ext>
            </a:extLst>
          </p:cNvPr>
          <p:cNvSpPr>
            <a:spLocks noGrp="1"/>
          </p:cNvSpPr>
          <p:nvPr>
            <p:ph type="title"/>
          </p:nvPr>
        </p:nvSpPr>
        <p:spPr/>
        <p:txBody>
          <a:bodyPr/>
          <a:lstStyle/>
          <a:p>
            <a:r>
              <a:rPr lang="el-GR" dirty="0"/>
              <a:t>Διαφορές στις Διαφορές</a:t>
            </a:r>
            <a:endParaRPr lang="en-GB" dirty="0"/>
          </a:p>
        </p:txBody>
      </p:sp>
      <p:pic>
        <p:nvPicPr>
          <p:cNvPr id="5" name="Picture 4">
            <a:extLst>
              <a:ext uri="{FF2B5EF4-FFF2-40B4-BE49-F238E27FC236}">
                <a16:creationId xmlns:a16="http://schemas.microsoft.com/office/drawing/2014/main" id="{63765DF8-866A-46F3-8A9D-EB17518E87BC}"/>
              </a:ext>
            </a:extLst>
          </p:cNvPr>
          <p:cNvPicPr>
            <a:picLocks noChangeAspect="1"/>
          </p:cNvPicPr>
          <p:nvPr/>
        </p:nvPicPr>
        <p:blipFill rotWithShape="1">
          <a:blip r:embed="rId2"/>
          <a:srcRect l="13396" t="9762" r="14646"/>
          <a:stretch/>
        </p:blipFill>
        <p:spPr>
          <a:xfrm>
            <a:off x="6096000" y="1644012"/>
            <a:ext cx="5674871" cy="4003026"/>
          </a:xfrm>
          <a:prstGeom prst="rect">
            <a:avLst/>
          </a:prstGeom>
        </p:spPr>
      </p:pic>
      <p:sp>
        <p:nvSpPr>
          <p:cNvPr id="12" name="TextBox 11">
            <a:extLst>
              <a:ext uri="{FF2B5EF4-FFF2-40B4-BE49-F238E27FC236}">
                <a16:creationId xmlns:a16="http://schemas.microsoft.com/office/drawing/2014/main" id="{68DB21BA-4D74-4CE4-BA1F-7EE1EF1C9DBF}"/>
              </a:ext>
            </a:extLst>
          </p:cNvPr>
          <p:cNvSpPr txBox="1"/>
          <p:nvPr/>
        </p:nvSpPr>
        <p:spPr>
          <a:xfrm>
            <a:off x="261654" y="1478566"/>
            <a:ext cx="604102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Σύγκριση των διαφορών των μονάδων πριν και μετά την εφαρμογή του προγράμματος.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Υπόθεση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l-GR" dirty="0">
                <a:solidFill>
                  <a:prstClr val="black"/>
                </a:solidFill>
              </a:rPr>
              <a:t>Η βασική υπόθεση είναι ότι χωρίς το πρόγραμμα, η αλλαγή με την πάροδο του χρόνου θα ήταν η ίδια και στις δύο ομάδες. Αυτό συχνά αναφέρεται ως </a:t>
            </a:r>
            <a:r>
              <a:rPr lang="el-GR" b="1" dirty="0">
                <a:solidFill>
                  <a:prstClr val="black"/>
                </a:solidFill>
              </a:rPr>
              <a:t>κοινή ή παράλληλη υπόθεση τάσης</a:t>
            </a:r>
            <a:r>
              <a:rPr lang="el-GR" dirty="0">
                <a:solidFill>
                  <a:prstClr val="black"/>
                </a:solidFill>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l-GR" dirty="0">
                <a:solidFill>
                  <a:prstClr val="black"/>
                </a:solidFill>
              </a:rPr>
              <a:t>Το </a:t>
            </a:r>
            <a:r>
              <a:rPr lang="el-GR" b="1" dirty="0">
                <a:solidFill>
                  <a:prstClr val="black"/>
                </a:solidFill>
              </a:rPr>
              <a:t>πλεονέκτημα</a:t>
            </a:r>
            <a:r>
              <a:rPr lang="el-GR" dirty="0">
                <a:solidFill>
                  <a:prstClr val="black"/>
                </a:solidFill>
              </a:rPr>
              <a:t> αυτής της μεθόδου είναι ότι ελέγχει για όλα τα χαρακτηριστικά που δεν αλλάζουν με την πάροδο του χρόνου (τόσο </a:t>
            </a:r>
            <a:r>
              <a:rPr lang="el-GR" dirty="0" err="1">
                <a:solidFill>
                  <a:prstClr val="black"/>
                </a:solidFill>
              </a:rPr>
              <a:t>παρατηρήσιμα</a:t>
            </a:r>
            <a:r>
              <a:rPr lang="el-GR" dirty="0">
                <a:solidFill>
                  <a:prstClr val="black"/>
                </a:solidFill>
              </a:rPr>
              <a:t> όσο και μη </a:t>
            </a:r>
            <a:r>
              <a:rPr lang="el-GR" dirty="0" err="1">
                <a:solidFill>
                  <a:prstClr val="black"/>
                </a:solidFill>
              </a:rPr>
              <a:t>παρατηρήσιμα</a:t>
            </a:r>
            <a:r>
              <a:rPr lang="el-GR" dirty="0">
                <a:solidFill>
                  <a:prstClr val="black"/>
                </a:solidFill>
              </a:rPr>
              <a:t>) και για όλες τις αλλαγές με την πάροδο του χρόνου που επηρεάζουν την ομάδα που έχει ενταχθεί στο πρόγραμμα και την ομάδα που δεν έχει ενταχθεί. και δεν έχει υποβληθεί σε θεραπεία με τον ίδιο τρόπο. Το </a:t>
            </a:r>
            <a:r>
              <a:rPr lang="el-GR" b="1" dirty="0">
                <a:solidFill>
                  <a:prstClr val="black"/>
                </a:solidFill>
              </a:rPr>
              <a:t>μειονέκτημα</a:t>
            </a:r>
            <a:r>
              <a:rPr lang="el-GR" dirty="0">
                <a:solidFill>
                  <a:prstClr val="black"/>
                </a:solidFill>
              </a:rPr>
              <a:t> είναι ότι είναι συνήθως αδύνατο να εκτιμηθεί εάν οι δύο ομάδες θα είχαν αναπτυχθεί με τον ίδιο τρόπο απουσία του προγράμματος. Εάν αυτό δεν συμβαίνει, η ανάλυση θα είναι μεροληπτική.</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C45DDA1-0DF3-47D2-8F22-790CE272ADA3}"/>
              </a:ext>
            </a:extLst>
          </p:cNvPr>
          <p:cNvSpPr txBox="1"/>
          <p:nvPr/>
        </p:nvSpPr>
        <p:spPr>
          <a:xfrm>
            <a:off x="10840282" y="2564089"/>
            <a:ext cx="1222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Μετά</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C079B2D8-140A-4F0D-8936-09EC0ADCDF83}"/>
              </a:ext>
            </a:extLst>
          </p:cNvPr>
          <p:cNvGrpSpPr/>
          <p:nvPr/>
        </p:nvGrpSpPr>
        <p:grpSpPr>
          <a:xfrm>
            <a:off x="6666324" y="2330742"/>
            <a:ext cx="4655449" cy="3006346"/>
            <a:chOff x="6666324" y="2330742"/>
            <a:chExt cx="4655449" cy="3006346"/>
          </a:xfrm>
        </p:grpSpPr>
        <p:sp>
          <p:nvSpPr>
            <p:cNvPr id="16" name="TextBox 15">
              <a:extLst>
                <a:ext uri="{FF2B5EF4-FFF2-40B4-BE49-F238E27FC236}">
                  <a16:creationId xmlns:a16="http://schemas.microsoft.com/office/drawing/2014/main" id="{894DA492-FC27-4519-AE14-4D7042F0A7E4}"/>
                </a:ext>
              </a:extLst>
            </p:cNvPr>
            <p:cNvSpPr txBox="1"/>
            <p:nvPr/>
          </p:nvSpPr>
          <p:spPr>
            <a:xfrm>
              <a:off x="9226343" y="4458594"/>
              <a:ext cx="1222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Πριν</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FDF93FB-1A11-450A-BAF7-B0DCF71EB016}"/>
                </a:ext>
              </a:extLst>
            </p:cNvPr>
            <p:cNvSpPr/>
            <p:nvPr/>
          </p:nvSpPr>
          <p:spPr>
            <a:xfrm>
              <a:off x="8213191" y="4439017"/>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ildren">
              <a:extLst>
                <a:ext uri="{FF2B5EF4-FFF2-40B4-BE49-F238E27FC236}">
                  <a16:creationId xmlns:a16="http://schemas.microsoft.com/office/drawing/2014/main" id="{657283DE-7857-451B-A8B7-D84BF8080D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1943" y="4422688"/>
              <a:ext cx="914400" cy="914400"/>
            </a:xfrm>
            <a:prstGeom prst="rect">
              <a:avLst/>
            </a:prstGeom>
          </p:spPr>
        </p:pic>
        <p:sp>
          <p:nvSpPr>
            <p:cNvPr id="11" name="Oval 10">
              <a:extLst>
                <a:ext uri="{FF2B5EF4-FFF2-40B4-BE49-F238E27FC236}">
                  <a16:creationId xmlns:a16="http://schemas.microsoft.com/office/drawing/2014/main" id="{D7BAD610-B600-4423-9FF2-A0E108F98725}"/>
                </a:ext>
              </a:extLst>
            </p:cNvPr>
            <p:cNvSpPr/>
            <p:nvPr/>
          </p:nvSpPr>
          <p:spPr>
            <a:xfrm>
              <a:off x="7904787" y="3576852"/>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hildren">
              <a:extLst>
                <a:ext uri="{FF2B5EF4-FFF2-40B4-BE49-F238E27FC236}">
                  <a16:creationId xmlns:a16="http://schemas.microsoft.com/office/drawing/2014/main" id="{40AFEF87-C184-4E09-AB2C-33B7E0FAD7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7277" y="3535766"/>
              <a:ext cx="914400" cy="914400"/>
            </a:xfrm>
            <a:prstGeom prst="rect">
              <a:avLst/>
            </a:prstGeom>
          </p:spPr>
        </p:pic>
        <p:sp>
          <p:nvSpPr>
            <p:cNvPr id="3" name="Right Brace 2">
              <a:extLst>
                <a:ext uri="{FF2B5EF4-FFF2-40B4-BE49-F238E27FC236}">
                  <a16:creationId xmlns:a16="http://schemas.microsoft.com/office/drawing/2014/main" id="{44BFB860-8125-4310-A54A-E3B4D4B9C13A}"/>
                </a:ext>
              </a:extLst>
            </p:cNvPr>
            <p:cNvSpPr/>
            <p:nvPr/>
          </p:nvSpPr>
          <p:spPr>
            <a:xfrm rot="9913064">
              <a:off x="7660816" y="3858951"/>
              <a:ext cx="387161" cy="132761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773E1AF8-32B0-4B7A-A4E1-4385CA6A27C3}"/>
                </a:ext>
              </a:extLst>
            </p:cNvPr>
            <p:cNvSpPr txBox="1"/>
            <p:nvPr/>
          </p:nvSpPr>
          <p:spPr>
            <a:xfrm>
              <a:off x="6666324" y="4416454"/>
              <a:ext cx="1047671" cy="369332"/>
            </a:xfrm>
            <a:prstGeom prst="rect">
              <a:avLst/>
            </a:prstGeom>
            <a:noFill/>
          </p:spPr>
          <p:txBody>
            <a:bodyPr wrap="square" rtlCol="0">
              <a:spAutoFit/>
            </a:bodyPr>
            <a:lstStyle/>
            <a:p>
              <a:r>
                <a:rPr lang="el-GR" dirty="0">
                  <a:solidFill>
                    <a:schemeClr val="bg1"/>
                  </a:solidFill>
                </a:rPr>
                <a:t>Διαφορά</a:t>
              </a:r>
              <a:endParaRPr lang="en-GB" dirty="0">
                <a:solidFill>
                  <a:schemeClr val="bg1"/>
                </a:solidFill>
              </a:endParaRPr>
            </a:p>
          </p:txBody>
        </p:sp>
        <p:pic>
          <p:nvPicPr>
            <p:cNvPr id="25" name="Graphic 24" descr="Children">
              <a:extLst>
                <a:ext uri="{FF2B5EF4-FFF2-40B4-BE49-F238E27FC236}">
                  <a16:creationId xmlns:a16="http://schemas.microsoft.com/office/drawing/2014/main" id="{48B9754A-8DCF-443D-BE96-EF2989DFFD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7348" y="2383646"/>
              <a:ext cx="914400" cy="914400"/>
            </a:xfrm>
            <a:prstGeom prst="rect">
              <a:avLst/>
            </a:prstGeom>
          </p:spPr>
        </p:pic>
        <p:sp>
          <p:nvSpPr>
            <p:cNvPr id="26" name="Right Brace 25">
              <a:extLst>
                <a:ext uri="{FF2B5EF4-FFF2-40B4-BE49-F238E27FC236}">
                  <a16:creationId xmlns:a16="http://schemas.microsoft.com/office/drawing/2014/main" id="{1F092413-56B9-4411-A9DA-0CE19057B1AB}"/>
                </a:ext>
              </a:extLst>
            </p:cNvPr>
            <p:cNvSpPr/>
            <p:nvPr/>
          </p:nvSpPr>
          <p:spPr>
            <a:xfrm rot="9913064">
              <a:off x="9642845" y="2665745"/>
              <a:ext cx="387161" cy="132761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Oval 28">
              <a:extLst>
                <a:ext uri="{FF2B5EF4-FFF2-40B4-BE49-F238E27FC236}">
                  <a16:creationId xmlns:a16="http://schemas.microsoft.com/office/drawing/2014/main" id="{E284D9B8-B9E9-4673-8C3E-E21BA285F3DD}"/>
                </a:ext>
              </a:extLst>
            </p:cNvPr>
            <p:cNvSpPr/>
            <p:nvPr/>
          </p:nvSpPr>
          <p:spPr>
            <a:xfrm>
              <a:off x="10350143" y="3505931"/>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BFF2649C-4A98-479D-83D0-B4C6C90E3BB3}"/>
                </a:ext>
              </a:extLst>
            </p:cNvPr>
            <p:cNvSpPr txBox="1"/>
            <p:nvPr/>
          </p:nvSpPr>
          <p:spPr>
            <a:xfrm>
              <a:off x="8648353" y="3223248"/>
              <a:ext cx="1047671" cy="369332"/>
            </a:xfrm>
            <a:prstGeom prst="rect">
              <a:avLst/>
            </a:prstGeom>
            <a:noFill/>
          </p:spPr>
          <p:txBody>
            <a:bodyPr wrap="square" rtlCol="0">
              <a:spAutoFit/>
            </a:bodyPr>
            <a:lstStyle/>
            <a:p>
              <a:r>
                <a:rPr lang="el-GR" dirty="0">
                  <a:solidFill>
                    <a:schemeClr val="bg1"/>
                  </a:solidFill>
                </a:rPr>
                <a:t>Διαφορά</a:t>
              </a:r>
              <a:endParaRPr lang="en-GB" dirty="0">
                <a:solidFill>
                  <a:schemeClr val="bg1"/>
                </a:solidFill>
              </a:endParaRPr>
            </a:p>
          </p:txBody>
        </p:sp>
        <p:sp>
          <p:nvSpPr>
            <p:cNvPr id="28" name="Oval 27">
              <a:extLst>
                <a:ext uri="{FF2B5EF4-FFF2-40B4-BE49-F238E27FC236}">
                  <a16:creationId xmlns:a16="http://schemas.microsoft.com/office/drawing/2014/main" id="{A6CBBD02-84B2-4176-98FE-F941B13B0A92}"/>
                </a:ext>
              </a:extLst>
            </p:cNvPr>
            <p:cNvSpPr/>
            <p:nvPr/>
          </p:nvSpPr>
          <p:spPr>
            <a:xfrm>
              <a:off x="9868652" y="2345383"/>
              <a:ext cx="971630" cy="88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ildren">
              <a:extLst>
                <a:ext uri="{FF2B5EF4-FFF2-40B4-BE49-F238E27FC236}">
                  <a16:creationId xmlns:a16="http://schemas.microsoft.com/office/drawing/2014/main" id="{E495E841-AC17-42F0-999C-808970CE6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5596" y="3502054"/>
              <a:ext cx="914400" cy="914400"/>
            </a:xfrm>
            <a:prstGeom prst="rect">
              <a:avLst/>
            </a:prstGeom>
          </p:spPr>
        </p:pic>
        <p:pic>
          <p:nvPicPr>
            <p:cNvPr id="31" name="Graphic 30" descr="Children">
              <a:extLst>
                <a:ext uri="{FF2B5EF4-FFF2-40B4-BE49-F238E27FC236}">
                  <a16:creationId xmlns:a16="http://schemas.microsoft.com/office/drawing/2014/main" id="{796A083D-F153-4BF6-9489-84842A10D6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2082" y="2330742"/>
              <a:ext cx="914400" cy="914400"/>
            </a:xfrm>
            <a:prstGeom prst="rect">
              <a:avLst/>
            </a:prstGeom>
          </p:spPr>
        </p:pic>
        <p:sp>
          <p:nvSpPr>
            <p:cNvPr id="7" name="Right Brace 6">
              <a:extLst>
                <a:ext uri="{FF2B5EF4-FFF2-40B4-BE49-F238E27FC236}">
                  <a16:creationId xmlns:a16="http://schemas.microsoft.com/office/drawing/2014/main" id="{60FB7352-9D03-413C-B6BA-DE56F0C34DE4}"/>
                </a:ext>
              </a:extLst>
            </p:cNvPr>
            <p:cNvSpPr/>
            <p:nvPr/>
          </p:nvSpPr>
          <p:spPr>
            <a:xfrm>
              <a:off x="7361273" y="3298046"/>
              <a:ext cx="1287080" cy="1034200"/>
            </a:xfrm>
            <a:prstGeom prst="righ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9D65946D-E152-47B4-8365-7731B2012251}"/>
                </a:ext>
              </a:extLst>
            </p:cNvPr>
            <p:cNvSpPr/>
            <p:nvPr/>
          </p:nvSpPr>
          <p:spPr>
            <a:xfrm rot="14361789">
              <a:off x="7509170" y="2734504"/>
              <a:ext cx="669083" cy="1808861"/>
            </a:xfrm>
            <a:prstGeom prst="rightBrace">
              <a:avLst>
                <a:gd name="adj1" fmla="val 8333"/>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73517C48-5877-429B-9DCF-E477E5EDE367}"/>
                </a:ext>
              </a:extLst>
            </p:cNvPr>
            <p:cNvSpPr txBox="1"/>
            <p:nvPr/>
          </p:nvSpPr>
          <p:spPr>
            <a:xfrm rot="19676397">
              <a:off x="6678619" y="2938732"/>
              <a:ext cx="2062488" cy="369332"/>
            </a:xfrm>
            <a:prstGeom prst="rect">
              <a:avLst/>
            </a:prstGeom>
            <a:noFill/>
          </p:spPr>
          <p:txBody>
            <a:bodyPr wrap="none" rtlCol="0">
              <a:spAutoFit/>
            </a:bodyPr>
            <a:lstStyle/>
            <a:p>
              <a:r>
                <a:rPr lang="el-GR" dirty="0">
                  <a:solidFill>
                    <a:schemeClr val="bg1"/>
                  </a:solidFill>
                </a:rPr>
                <a:t>Διαφορά Διαφορών</a:t>
              </a:r>
              <a:endParaRPr lang="en-GB" dirty="0">
                <a:solidFill>
                  <a:schemeClr val="bg1"/>
                </a:solidFill>
              </a:endParaRPr>
            </a:p>
          </p:txBody>
        </p:sp>
      </p:grpSp>
    </p:spTree>
    <p:extLst>
      <p:ext uri="{BB962C8B-B14F-4D97-AF65-F5344CB8AC3E}">
        <p14:creationId xmlns:p14="http://schemas.microsoft.com/office/powerpoint/2010/main" val="51581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28B-FFAC-4174-9102-0441DC79FCAC}"/>
              </a:ext>
            </a:extLst>
          </p:cNvPr>
          <p:cNvSpPr>
            <a:spLocks noGrp="1"/>
          </p:cNvSpPr>
          <p:nvPr>
            <p:ph type="title"/>
          </p:nvPr>
        </p:nvSpPr>
        <p:spPr/>
        <p:txBody>
          <a:bodyPr/>
          <a:lstStyle/>
          <a:p>
            <a:r>
              <a:rPr lang="el-GR" dirty="0"/>
              <a:t>Παλινδρομήσεις (</a:t>
            </a:r>
            <a:r>
              <a:rPr lang="en-GB" dirty="0"/>
              <a:t>regressions)</a:t>
            </a:r>
          </a:p>
        </p:txBody>
      </p:sp>
      <p:sp>
        <p:nvSpPr>
          <p:cNvPr id="3" name="Content Placeholder 2">
            <a:extLst>
              <a:ext uri="{FF2B5EF4-FFF2-40B4-BE49-F238E27FC236}">
                <a16:creationId xmlns:a16="http://schemas.microsoft.com/office/drawing/2014/main" id="{10CDD5A5-B630-4A0E-AB2A-6F4ED79A303F}"/>
              </a:ext>
            </a:extLst>
          </p:cNvPr>
          <p:cNvSpPr>
            <a:spLocks noGrp="1"/>
          </p:cNvSpPr>
          <p:nvPr>
            <p:ph idx="1"/>
          </p:nvPr>
        </p:nvSpPr>
        <p:spPr>
          <a:xfrm>
            <a:off x="684291" y="1690688"/>
            <a:ext cx="10515600" cy="4351338"/>
          </a:xfrm>
        </p:spPr>
        <p:txBody>
          <a:bodyPr>
            <a:normAutofit fontScale="92500" lnSpcReduction="10000"/>
          </a:bodyPr>
          <a:lstStyle/>
          <a:p>
            <a:pPr marL="0" indent="0">
              <a:buNone/>
            </a:pPr>
            <a:r>
              <a:rPr lang="en-GB" sz="4000" dirty="0"/>
              <a:t>Y=</a:t>
            </a:r>
            <a:r>
              <a:rPr lang="en-GB" sz="4000" dirty="0" err="1"/>
              <a:t>a+cX+bT</a:t>
            </a:r>
            <a:endParaRPr lang="en-GB" sz="4000" dirty="0"/>
          </a:p>
          <a:p>
            <a:pPr marL="0" indent="0">
              <a:buNone/>
            </a:pPr>
            <a:r>
              <a:rPr lang="en-GB" dirty="0"/>
              <a:t>Y </a:t>
            </a:r>
            <a:r>
              <a:rPr lang="el-GR" dirty="0"/>
              <a:t>ο δείκτης που παρακολουθούμε</a:t>
            </a:r>
          </a:p>
          <a:p>
            <a:pPr marL="0" indent="0">
              <a:buNone/>
            </a:pPr>
            <a:r>
              <a:rPr lang="el-GR" dirty="0"/>
              <a:t>Χ</a:t>
            </a:r>
            <a:r>
              <a:rPr lang="en-GB" dirty="0"/>
              <a:t> </a:t>
            </a:r>
            <a:r>
              <a:rPr lang="el-GR" dirty="0"/>
              <a:t>ένα διάνυσμα με μεταβλητές που μπορεί να επηρεάζουν το δείκτη και τις οποίες θέλουμε να ελέγξουμε</a:t>
            </a:r>
          </a:p>
          <a:p>
            <a:pPr marL="0" indent="0">
              <a:buNone/>
            </a:pPr>
            <a:r>
              <a:rPr lang="el-GR" dirty="0"/>
              <a:t>Τ μία δυαδική μεταβλητή συμμετοχής (Τ=1) ή όχι (Τ=0) στο πρόγραμμα</a:t>
            </a:r>
          </a:p>
          <a:p>
            <a:pPr marL="0" indent="0">
              <a:buNone/>
            </a:pPr>
            <a:r>
              <a:rPr lang="en-GB" dirty="0"/>
              <a:t>a, b </a:t>
            </a:r>
            <a:r>
              <a:rPr lang="el-GR" dirty="0"/>
              <a:t>και </a:t>
            </a:r>
            <a:r>
              <a:rPr lang="en-GB" dirty="0"/>
              <a:t>c </a:t>
            </a:r>
            <a:r>
              <a:rPr lang="el-GR" dirty="0"/>
              <a:t>είναι </a:t>
            </a:r>
            <a:r>
              <a:rPr lang="en-GB" dirty="0"/>
              <a:t>o </a:t>
            </a:r>
            <a:r>
              <a:rPr lang="el-GR" dirty="0"/>
              <a:t>σταθερός όρος και συντελεστές που εκτιμώνται </a:t>
            </a:r>
          </a:p>
          <a:p>
            <a:pPr marL="0" indent="0">
              <a:buNone/>
            </a:pPr>
            <a:r>
              <a:rPr lang="el-GR" dirty="0"/>
              <a:t>Ο συντελεστής </a:t>
            </a:r>
            <a:r>
              <a:rPr lang="en-GB" dirty="0"/>
              <a:t>b</a:t>
            </a:r>
            <a:r>
              <a:rPr lang="el-GR" dirty="0"/>
              <a:t> δίνει την επίπτωση, ελέγχοντας (</a:t>
            </a:r>
            <a:r>
              <a:rPr lang="en-GB" dirty="0"/>
              <a:t>control) </a:t>
            </a:r>
            <a:r>
              <a:rPr lang="el-GR" dirty="0"/>
              <a:t>για όλες τις άλλες μεταβλητές που είναι στο διάνυσμα </a:t>
            </a:r>
            <a:r>
              <a:rPr lang="en-GB" dirty="0"/>
              <a:t>X</a:t>
            </a:r>
          </a:p>
          <a:p>
            <a:pPr marL="0" indent="0">
              <a:buNone/>
            </a:pPr>
            <a:r>
              <a:rPr lang="el-GR" dirty="0"/>
              <a:t>Εάν τα δεδομένα είναι πριν και μετά και συνεπώς έχουν δομή πάνελ, η</a:t>
            </a:r>
            <a:r>
              <a:rPr lang="en-GB" dirty="0"/>
              <a:t> </a:t>
            </a:r>
            <a:r>
              <a:rPr lang="el-GR" dirty="0"/>
              <a:t> παλινδρόμηση μπορεί να πάρει τη μορφή διαφοράς στις διαφορές</a:t>
            </a:r>
            <a:endParaRPr lang="en-GB" dirty="0"/>
          </a:p>
        </p:txBody>
      </p:sp>
    </p:spTree>
    <p:extLst>
      <p:ext uri="{BB962C8B-B14F-4D97-AF65-F5344CB8AC3E}">
        <p14:creationId xmlns:p14="http://schemas.microsoft.com/office/powerpoint/2010/main" val="164260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1C2C-C608-4DEA-B94A-4B5276C51783}"/>
              </a:ext>
            </a:extLst>
          </p:cNvPr>
          <p:cNvSpPr>
            <a:spLocks noGrp="1"/>
          </p:cNvSpPr>
          <p:nvPr>
            <p:ph type="title"/>
          </p:nvPr>
        </p:nvSpPr>
        <p:spPr/>
        <p:txBody>
          <a:bodyPr/>
          <a:lstStyle/>
          <a:p>
            <a:r>
              <a:rPr lang="en-GB" dirty="0"/>
              <a:t>Regression discontinuities – </a:t>
            </a:r>
            <a:br>
              <a:rPr lang="en-GB" dirty="0"/>
            </a:br>
            <a:r>
              <a:rPr lang="en-GB" dirty="0"/>
              <a:t>Interrupted time series</a:t>
            </a:r>
          </a:p>
        </p:txBody>
      </p:sp>
      <p:pic>
        <p:nvPicPr>
          <p:cNvPr id="4" name="Picture 3">
            <a:extLst>
              <a:ext uri="{FF2B5EF4-FFF2-40B4-BE49-F238E27FC236}">
                <a16:creationId xmlns:a16="http://schemas.microsoft.com/office/drawing/2014/main" id="{2615A898-3219-4817-9D42-426DF605273B}"/>
              </a:ext>
            </a:extLst>
          </p:cNvPr>
          <p:cNvPicPr>
            <a:picLocks noChangeAspect="1"/>
          </p:cNvPicPr>
          <p:nvPr/>
        </p:nvPicPr>
        <p:blipFill>
          <a:blip r:embed="rId2"/>
          <a:stretch>
            <a:fillRect/>
          </a:stretch>
        </p:blipFill>
        <p:spPr>
          <a:xfrm>
            <a:off x="6377692" y="1528900"/>
            <a:ext cx="5814307" cy="4804453"/>
          </a:xfrm>
          <a:prstGeom prst="rect">
            <a:avLst/>
          </a:prstGeom>
        </p:spPr>
      </p:pic>
      <p:sp>
        <p:nvSpPr>
          <p:cNvPr id="5" name="Rectangle 4">
            <a:extLst>
              <a:ext uri="{FF2B5EF4-FFF2-40B4-BE49-F238E27FC236}">
                <a16:creationId xmlns:a16="http://schemas.microsoft.com/office/drawing/2014/main" id="{62BE774E-2E6C-4F19-9681-223EFC3066FC}"/>
              </a:ext>
            </a:extLst>
          </p:cNvPr>
          <p:cNvSpPr/>
          <p:nvPr/>
        </p:nvSpPr>
        <p:spPr>
          <a:xfrm>
            <a:off x="350305" y="1561801"/>
            <a:ext cx="6096000" cy="2585323"/>
          </a:xfrm>
          <a:prstGeom prst="rect">
            <a:avLst/>
          </a:prstGeom>
        </p:spPr>
        <p:txBody>
          <a:bodyPr>
            <a:spAutoFit/>
          </a:bodyPr>
          <a:lstStyle/>
          <a:p>
            <a:r>
              <a:rPr lang="el-GR" dirty="0"/>
              <a:t>Το RDD είναι μια μεθοδολογία που επιτρέπει την εξαγωγή αιτιολογικών συμπερασμάτων που είναι σχεδόν εξίσου αξιόπιστα με τη δοκιμή τυχαιοποιημένου ελέγχου. Μπορεί να εφαρμοστεί μόνο σε περιπτώσεις όπου ένα πρόγραμμα ή πολιτική έχει ένα συγκεκριμένο όριο που καθορίζει ποιος μπορεί να συμμετάσχει (κριτήρια </a:t>
            </a:r>
            <a:r>
              <a:rPr lang="el-GR" dirty="0" err="1"/>
              <a:t>επιλεξιμότητας</a:t>
            </a:r>
            <a:r>
              <a:rPr lang="el-GR" dirty="0"/>
              <a:t>). Ένα RDD χρησιμοποιεί το γεγονός ότι τα άτομα ή οι οντότητες λίγο πάνω από το όριο είναι βασικά πανομοιότυπα με τα άτομα ακριβώς κάτω.</a:t>
            </a:r>
            <a:endParaRPr lang="en-GB" dirty="0"/>
          </a:p>
        </p:txBody>
      </p:sp>
      <p:sp>
        <p:nvSpPr>
          <p:cNvPr id="6" name="Rectangle 5">
            <a:extLst>
              <a:ext uri="{FF2B5EF4-FFF2-40B4-BE49-F238E27FC236}">
                <a16:creationId xmlns:a16="http://schemas.microsoft.com/office/drawing/2014/main" id="{45F15AA9-FFA4-4620-AEB7-26DB8EB2DF53}"/>
              </a:ext>
            </a:extLst>
          </p:cNvPr>
          <p:cNvSpPr/>
          <p:nvPr/>
        </p:nvSpPr>
        <p:spPr>
          <a:xfrm>
            <a:off x="350305" y="4218159"/>
            <a:ext cx="6096000" cy="2585323"/>
          </a:xfrm>
          <a:prstGeom prst="rect">
            <a:avLst/>
          </a:prstGeom>
        </p:spPr>
        <p:txBody>
          <a:bodyPr>
            <a:spAutoFit/>
          </a:bodyPr>
          <a:lstStyle/>
          <a:p>
            <a:r>
              <a:rPr lang="el-GR" dirty="0"/>
              <a:t>Τα αποτελέσματα ατόμων ή οντοτήτων που πέφτουν ακριβώς κάτω από το όριο αντιπροσωπεύουν τον μάρτυρα ατόμων που πέφτουν ακριβώς πάνω από το όριο. Η </a:t>
            </a:r>
            <a:r>
              <a:rPr lang="el-GR" b="1" dirty="0"/>
              <a:t>βασική υπόθεση </a:t>
            </a:r>
            <a:r>
              <a:rPr lang="el-GR" dirty="0"/>
              <a:t>είναι ότι τα άτομα ακριβώς πάνω από το όριο είναι κατά τα άλλα σχεδόν ταυτόσημα με εκείνα που πέφτουν ακριβώς κάτω. Αυτό προϋποθέτει ότι δεν υπάρχει χειραγώγηση γύρω από το όριο και ότι δεν εφαρμόζονται άλλες πολιτικές με βάση την ίδια διακοπή. Αυτό είναι πιο πιθανό να συμβαίνει όταν το ακριβές κατώφλι δεν είναι γνωστό εκ των προτέρων.</a:t>
            </a:r>
            <a:endParaRPr lang="en-GB" dirty="0"/>
          </a:p>
        </p:txBody>
      </p:sp>
    </p:spTree>
    <p:extLst>
      <p:ext uri="{BB962C8B-B14F-4D97-AF65-F5344CB8AC3E}">
        <p14:creationId xmlns:p14="http://schemas.microsoft.com/office/powerpoint/2010/main" val="123659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1CF9-B0D2-41F1-9ED1-8BEFA7866D40}"/>
              </a:ext>
            </a:extLst>
          </p:cNvPr>
          <p:cNvSpPr>
            <a:spLocks noGrp="1"/>
          </p:cNvSpPr>
          <p:nvPr>
            <p:ph type="title"/>
          </p:nvPr>
        </p:nvSpPr>
        <p:spPr/>
        <p:txBody>
          <a:bodyPr/>
          <a:lstStyle/>
          <a:p>
            <a:r>
              <a:rPr lang="en-GB" dirty="0"/>
              <a:t>Statistical Matching (</a:t>
            </a:r>
            <a:r>
              <a:rPr lang="el-GR" dirty="0"/>
              <a:t>στατιστική αντιστοίχιση)</a:t>
            </a:r>
            <a:endParaRPr lang="en-GB" dirty="0"/>
          </a:p>
        </p:txBody>
      </p:sp>
      <p:pic>
        <p:nvPicPr>
          <p:cNvPr id="4" name="Picture 3">
            <a:extLst>
              <a:ext uri="{FF2B5EF4-FFF2-40B4-BE49-F238E27FC236}">
                <a16:creationId xmlns:a16="http://schemas.microsoft.com/office/drawing/2014/main" id="{B1B87F42-4812-4EC2-B2F5-9595BA070EEE}"/>
              </a:ext>
            </a:extLst>
          </p:cNvPr>
          <p:cNvPicPr>
            <a:picLocks noChangeAspect="1"/>
          </p:cNvPicPr>
          <p:nvPr/>
        </p:nvPicPr>
        <p:blipFill>
          <a:blip r:embed="rId2"/>
          <a:stretch>
            <a:fillRect/>
          </a:stretch>
        </p:blipFill>
        <p:spPr>
          <a:xfrm>
            <a:off x="6207856" y="1833945"/>
            <a:ext cx="5763429" cy="3505689"/>
          </a:xfrm>
          <a:prstGeom prst="rect">
            <a:avLst/>
          </a:prstGeom>
        </p:spPr>
      </p:pic>
      <p:sp>
        <p:nvSpPr>
          <p:cNvPr id="5" name="Rectangle 4">
            <a:extLst>
              <a:ext uri="{FF2B5EF4-FFF2-40B4-BE49-F238E27FC236}">
                <a16:creationId xmlns:a16="http://schemas.microsoft.com/office/drawing/2014/main" id="{A8456487-E8E2-409D-9954-7D811254FACB}"/>
              </a:ext>
            </a:extLst>
          </p:cNvPr>
          <p:cNvSpPr/>
          <p:nvPr/>
        </p:nvSpPr>
        <p:spPr>
          <a:xfrm>
            <a:off x="402772" y="1588825"/>
            <a:ext cx="6096000" cy="5262979"/>
          </a:xfrm>
          <a:prstGeom prst="rect">
            <a:avLst/>
          </a:prstGeom>
        </p:spPr>
        <p:txBody>
          <a:bodyPr>
            <a:spAutoFit/>
          </a:bodyPr>
          <a:lstStyle/>
          <a:p>
            <a:r>
              <a:rPr lang="el-GR" sz="2400" dirty="0"/>
              <a:t>Οι διαδικασίες αντιστοίχισης βασίζονται στον αρχικό στόχο της κατασκευής μιας αναπαράστασης του μάρτυρα και της προσπάθειας δημιουργίας μιας ομάδας μαρτύρων που είναι όσο το δυνατόν πιο παρόμοια με την ομάδα που εντάχθηκε στο πρόγραμμα. Υπάρχουν πολλές μέθοδοι αντιστοίχισης. Στη βασική περίπτωση, κάθε άτομο στην ομάδα που εντάχθηκε ταιριάζει με ένα άτομο από την ομάδα που δεν έχει ενταχθεί με τα ίδια </a:t>
            </a:r>
            <a:r>
              <a:rPr lang="el-GR" sz="2400" dirty="0" err="1"/>
              <a:t>παρατηρήσιμα</a:t>
            </a:r>
            <a:r>
              <a:rPr lang="el-GR" sz="2400" dirty="0"/>
              <a:t> χαρακτηριστικά. Στη συνέχεια, η ομάδα σύγκρισης αποτελείται από αυτά τα άτομα που ταιριάζουν.</a:t>
            </a:r>
            <a:endParaRPr lang="en-GB" sz="2400" dirty="0"/>
          </a:p>
        </p:txBody>
      </p:sp>
      <p:sp>
        <p:nvSpPr>
          <p:cNvPr id="6" name="TextBox 5">
            <a:extLst>
              <a:ext uri="{FF2B5EF4-FFF2-40B4-BE49-F238E27FC236}">
                <a16:creationId xmlns:a16="http://schemas.microsoft.com/office/drawing/2014/main" id="{AE152797-2FCC-46CE-86F2-614BB771F6FA}"/>
              </a:ext>
            </a:extLst>
          </p:cNvPr>
          <p:cNvSpPr txBox="1"/>
          <p:nvPr/>
        </p:nvSpPr>
        <p:spPr>
          <a:xfrm>
            <a:off x="6610628" y="5712806"/>
            <a:ext cx="5581372" cy="1200329"/>
          </a:xfrm>
          <a:prstGeom prst="rect">
            <a:avLst/>
          </a:prstGeom>
          <a:noFill/>
        </p:spPr>
        <p:txBody>
          <a:bodyPr wrap="square" rtlCol="0">
            <a:spAutoFit/>
          </a:bodyPr>
          <a:lstStyle/>
          <a:p>
            <a:r>
              <a:rPr lang="el-GR" dirty="0"/>
              <a:t>Κάθε μια τελεία είναι ένας γεωργός (εκμετάλλευση, αγρόκτημα, ποτάμι, </a:t>
            </a:r>
            <a:r>
              <a:rPr lang="el-GR" dirty="0" err="1"/>
              <a:t>κ.λπ</a:t>
            </a:r>
            <a:r>
              <a:rPr lang="el-GR" dirty="0"/>
              <a:t>)</a:t>
            </a:r>
          </a:p>
          <a:p>
            <a:r>
              <a:rPr lang="el-GR" dirty="0"/>
              <a:t>Κόκκινες τελείες: γεωργοί με υψηλό μορφωτικό επίπεδο</a:t>
            </a:r>
          </a:p>
          <a:p>
            <a:r>
              <a:rPr lang="el-GR" dirty="0" err="1"/>
              <a:t>Μπλέ</a:t>
            </a:r>
            <a:r>
              <a:rPr lang="el-GR" dirty="0"/>
              <a:t> τελείες: γεωργοί χωρίς υψηλό μορφωτικό επίπεδο</a:t>
            </a:r>
            <a:endParaRPr lang="en-GB" dirty="0"/>
          </a:p>
        </p:txBody>
      </p:sp>
      <p:sp>
        <p:nvSpPr>
          <p:cNvPr id="7" name="TextBox 6">
            <a:extLst>
              <a:ext uri="{FF2B5EF4-FFF2-40B4-BE49-F238E27FC236}">
                <a16:creationId xmlns:a16="http://schemas.microsoft.com/office/drawing/2014/main" id="{7D3E62B7-9BA8-468E-B2C8-8BB5DB403C6F}"/>
              </a:ext>
            </a:extLst>
          </p:cNvPr>
          <p:cNvSpPr txBox="1"/>
          <p:nvPr/>
        </p:nvSpPr>
        <p:spPr>
          <a:xfrm>
            <a:off x="7239000" y="2264229"/>
            <a:ext cx="1447800" cy="369332"/>
          </a:xfrm>
          <a:prstGeom prst="rect">
            <a:avLst/>
          </a:prstGeom>
          <a:solidFill>
            <a:schemeClr val="bg1"/>
          </a:solidFill>
        </p:spPr>
        <p:txBody>
          <a:bodyPr wrap="square" rtlCol="0">
            <a:spAutoFit/>
          </a:bodyPr>
          <a:lstStyle/>
          <a:p>
            <a:r>
              <a:rPr lang="el-GR" dirty="0"/>
              <a:t>Ενταγμένοι</a:t>
            </a:r>
            <a:endParaRPr lang="en-GB" dirty="0"/>
          </a:p>
        </p:txBody>
      </p:sp>
      <p:sp>
        <p:nvSpPr>
          <p:cNvPr id="8" name="TextBox 7">
            <a:extLst>
              <a:ext uri="{FF2B5EF4-FFF2-40B4-BE49-F238E27FC236}">
                <a16:creationId xmlns:a16="http://schemas.microsoft.com/office/drawing/2014/main" id="{C2DA95CF-7EF4-436A-BC8B-52789D1A1148}"/>
              </a:ext>
            </a:extLst>
          </p:cNvPr>
          <p:cNvSpPr txBox="1"/>
          <p:nvPr/>
        </p:nvSpPr>
        <p:spPr>
          <a:xfrm>
            <a:off x="9229253" y="2263583"/>
            <a:ext cx="1797868" cy="369332"/>
          </a:xfrm>
          <a:prstGeom prst="rect">
            <a:avLst/>
          </a:prstGeom>
          <a:solidFill>
            <a:schemeClr val="bg1"/>
          </a:solidFill>
        </p:spPr>
        <p:txBody>
          <a:bodyPr wrap="square" rtlCol="0">
            <a:spAutoFit/>
          </a:bodyPr>
          <a:lstStyle/>
          <a:p>
            <a:r>
              <a:rPr lang="el-GR" dirty="0"/>
              <a:t>Μη-Ενταγμένοι</a:t>
            </a:r>
            <a:endParaRPr lang="en-GB" dirty="0"/>
          </a:p>
        </p:txBody>
      </p:sp>
    </p:spTree>
    <p:extLst>
      <p:ext uri="{BB962C8B-B14F-4D97-AF65-F5344CB8AC3E}">
        <p14:creationId xmlns:p14="http://schemas.microsoft.com/office/powerpoint/2010/main" val="215889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4C1B-7FC3-4B39-8449-67000A646800}"/>
              </a:ext>
            </a:extLst>
          </p:cNvPr>
          <p:cNvSpPr>
            <a:spLocks noGrp="1"/>
          </p:cNvSpPr>
          <p:nvPr>
            <p:ph type="title"/>
          </p:nvPr>
        </p:nvSpPr>
        <p:spPr>
          <a:xfrm>
            <a:off x="729559" y="0"/>
            <a:ext cx="10515600" cy="1325563"/>
          </a:xfrm>
        </p:spPr>
        <p:txBody>
          <a:bodyPr/>
          <a:lstStyle/>
          <a:p>
            <a:r>
              <a:rPr lang="el-GR" dirty="0"/>
              <a:t>Η διαδικασία της αντιστοίχισης</a:t>
            </a:r>
            <a:endParaRPr lang="en-GB" dirty="0"/>
          </a:p>
        </p:txBody>
      </p:sp>
      <p:pic>
        <p:nvPicPr>
          <p:cNvPr id="4" name="Picture 3">
            <a:extLst>
              <a:ext uri="{FF2B5EF4-FFF2-40B4-BE49-F238E27FC236}">
                <a16:creationId xmlns:a16="http://schemas.microsoft.com/office/drawing/2014/main" id="{1D0E41DC-C3C3-4564-85BC-77647FDD9794}"/>
              </a:ext>
            </a:extLst>
          </p:cNvPr>
          <p:cNvPicPr>
            <a:picLocks noChangeAspect="1"/>
          </p:cNvPicPr>
          <p:nvPr/>
        </p:nvPicPr>
        <p:blipFill>
          <a:blip r:embed="rId2"/>
          <a:stretch>
            <a:fillRect/>
          </a:stretch>
        </p:blipFill>
        <p:spPr>
          <a:xfrm>
            <a:off x="8516" y="1036813"/>
            <a:ext cx="4264199" cy="2593761"/>
          </a:xfrm>
          <a:prstGeom prst="rect">
            <a:avLst/>
          </a:prstGeom>
        </p:spPr>
      </p:pic>
      <p:pic>
        <p:nvPicPr>
          <p:cNvPr id="5" name="Picture 4">
            <a:extLst>
              <a:ext uri="{FF2B5EF4-FFF2-40B4-BE49-F238E27FC236}">
                <a16:creationId xmlns:a16="http://schemas.microsoft.com/office/drawing/2014/main" id="{97A35ADA-E5DE-4343-AE49-C7265C8A454A}"/>
              </a:ext>
            </a:extLst>
          </p:cNvPr>
          <p:cNvPicPr>
            <a:picLocks noChangeAspect="1"/>
          </p:cNvPicPr>
          <p:nvPr/>
        </p:nvPicPr>
        <p:blipFill>
          <a:blip r:embed="rId3"/>
          <a:stretch>
            <a:fillRect/>
          </a:stretch>
        </p:blipFill>
        <p:spPr>
          <a:xfrm>
            <a:off x="4272715" y="1036813"/>
            <a:ext cx="3429287" cy="2643409"/>
          </a:xfrm>
          <a:prstGeom prst="rect">
            <a:avLst/>
          </a:prstGeom>
        </p:spPr>
      </p:pic>
      <p:pic>
        <p:nvPicPr>
          <p:cNvPr id="6" name="Picture 5">
            <a:extLst>
              <a:ext uri="{FF2B5EF4-FFF2-40B4-BE49-F238E27FC236}">
                <a16:creationId xmlns:a16="http://schemas.microsoft.com/office/drawing/2014/main" id="{CD189D1E-3FC2-437F-A9F8-001460E0024F}"/>
              </a:ext>
            </a:extLst>
          </p:cNvPr>
          <p:cNvPicPr>
            <a:picLocks noChangeAspect="1"/>
          </p:cNvPicPr>
          <p:nvPr/>
        </p:nvPicPr>
        <p:blipFill>
          <a:blip r:embed="rId4"/>
          <a:stretch>
            <a:fillRect/>
          </a:stretch>
        </p:blipFill>
        <p:spPr>
          <a:xfrm>
            <a:off x="8431879" y="1009524"/>
            <a:ext cx="3324253" cy="2670698"/>
          </a:xfrm>
          <a:prstGeom prst="rect">
            <a:avLst/>
          </a:prstGeom>
        </p:spPr>
      </p:pic>
      <p:pic>
        <p:nvPicPr>
          <p:cNvPr id="7" name="Picture 6">
            <a:extLst>
              <a:ext uri="{FF2B5EF4-FFF2-40B4-BE49-F238E27FC236}">
                <a16:creationId xmlns:a16="http://schemas.microsoft.com/office/drawing/2014/main" id="{A259A0CA-FD20-45F0-8BC2-D25A4BB1F357}"/>
              </a:ext>
            </a:extLst>
          </p:cNvPr>
          <p:cNvPicPr>
            <a:picLocks noChangeAspect="1"/>
          </p:cNvPicPr>
          <p:nvPr/>
        </p:nvPicPr>
        <p:blipFill>
          <a:blip r:embed="rId5"/>
          <a:stretch>
            <a:fillRect/>
          </a:stretch>
        </p:blipFill>
        <p:spPr>
          <a:xfrm>
            <a:off x="3314504" y="3796601"/>
            <a:ext cx="5117375" cy="2928969"/>
          </a:xfrm>
          <a:prstGeom prst="rect">
            <a:avLst/>
          </a:prstGeom>
        </p:spPr>
      </p:pic>
    </p:spTree>
    <p:extLst>
      <p:ext uri="{BB962C8B-B14F-4D97-AF65-F5344CB8AC3E}">
        <p14:creationId xmlns:p14="http://schemas.microsoft.com/office/powerpoint/2010/main" val="180047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4C1B-7FC3-4B39-8449-67000A646800}"/>
              </a:ext>
            </a:extLst>
          </p:cNvPr>
          <p:cNvSpPr>
            <a:spLocks noGrp="1"/>
          </p:cNvSpPr>
          <p:nvPr>
            <p:ph type="title"/>
          </p:nvPr>
        </p:nvSpPr>
        <p:spPr>
          <a:xfrm>
            <a:off x="729559" y="0"/>
            <a:ext cx="10515600" cy="1325563"/>
          </a:xfrm>
        </p:spPr>
        <p:txBody>
          <a:bodyPr/>
          <a:lstStyle/>
          <a:p>
            <a:r>
              <a:rPr lang="el-GR" dirty="0"/>
              <a:t>Η διαδικασία της αντιστοίχισης: Παράδειγμα</a:t>
            </a:r>
            <a:endParaRPr lang="en-GB" dirty="0"/>
          </a:p>
        </p:txBody>
      </p:sp>
      <p:pic>
        <p:nvPicPr>
          <p:cNvPr id="3" name="Picture 2">
            <a:extLst>
              <a:ext uri="{FF2B5EF4-FFF2-40B4-BE49-F238E27FC236}">
                <a16:creationId xmlns:a16="http://schemas.microsoft.com/office/drawing/2014/main" id="{CC39FB4B-C2A3-4989-8BC5-CA2B1291788C}"/>
              </a:ext>
            </a:extLst>
          </p:cNvPr>
          <p:cNvPicPr>
            <a:picLocks noChangeAspect="1"/>
          </p:cNvPicPr>
          <p:nvPr/>
        </p:nvPicPr>
        <p:blipFill>
          <a:blip r:embed="rId2"/>
          <a:stretch>
            <a:fillRect/>
          </a:stretch>
        </p:blipFill>
        <p:spPr>
          <a:xfrm>
            <a:off x="1167920" y="2063978"/>
            <a:ext cx="3839111" cy="3219899"/>
          </a:xfrm>
          <a:prstGeom prst="rect">
            <a:avLst/>
          </a:prstGeom>
        </p:spPr>
      </p:pic>
      <p:pic>
        <p:nvPicPr>
          <p:cNvPr id="11" name="Picture 10">
            <a:extLst>
              <a:ext uri="{FF2B5EF4-FFF2-40B4-BE49-F238E27FC236}">
                <a16:creationId xmlns:a16="http://schemas.microsoft.com/office/drawing/2014/main" id="{34E19749-64F9-4B56-AA55-A01E39A286E9}"/>
              </a:ext>
            </a:extLst>
          </p:cNvPr>
          <p:cNvPicPr>
            <a:picLocks noChangeAspect="1"/>
          </p:cNvPicPr>
          <p:nvPr/>
        </p:nvPicPr>
        <p:blipFill>
          <a:blip r:embed="rId3"/>
          <a:stretch>
            <a:fillRect/>
          </a:stretch>
        </p:blipFill>
        <p:spPr>
          <a:xfrm>
            <a:off x="7394548" y="1927907"/>
            <a:ext cx="3629532" cy="3191320"/>
          </a:xfrm>
          <a:prstGeom prst="rect">
            <a:avLst/>
          </a:prstGeom>
        </p:spPr>
      </p:pic>
      <p:sp>
        <p:nvSpPr>
          <p:cNvPr id="12" name="Arrow: Right 11">
            <a:extLst>
              <a:ext uri="{FF2B5EF4-FFF2-40B4-BE49-F238E27FC236}">
                <a16:creationId xmlns:a16="http://schemas.microsoft.com/office/drawing/2014/main" id="{9A482AF6-7AA1-4120-8901-36ACA22ED385}"/>
              </a:ext>
            </a:extLst>
          </p:cNvPr>
          <p:cNvSpPr/>
          <p:nvPr/>
        </p:nvSpPr>
        <p:spPr>
          <a:xfrm>
            <a:off x="5345285" y="3309255"/>
            <a:ext cx="1839686" cy="729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620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7675-60C1-42A6-AED3-D552C3BC0CE3}"/>
              </a:ext>
            </a:extLst>
          </p:cNvPr>
          <p:cNvSpPr>
            <a:spLocks noGrp="1"/>
          </p:cNvSpPr>
          <p:nvPr>
            <p:ph type="title"/>
          </p:nvPr>
        </p:nvSpPr>
        <p:spPr/>
        <p:txBody>
          <a:bodyPr/>
          <a:lstStyle/>
          <a:p>
            <a:r>
              <a:rPr lang="el-GR" dirty="0"/>
              <a:t>Τι σημαίνει επίπτωση;</a:t>
            </a:r>
            <a:endParaRPr lang="en-GB" dirty="0"/>
          </a:p>
        </p:txBody>
      </p:sp>
      <p:sp>
        <p:nvSpPr>
          <p:cNvPr id="3" name="Content Placeholder 2">
            <a:extLst>
              <a:ext uri="{FF2B5EF4-FFF2-40B4-BE49-F238E27FC236}">
                <a16:creationId xmlns:a16="http://schemas.microsoft.com/office/drawing/2014/main" id="{0F13B94B-2AE6-4108-A7A5-92DDE1DE856D}"/>
              </a:ext>
            </a:extLst>
          </p:cNvPr>
          <p:cNvSpPr>
            <a:spLocks noGrp="1"/>
          </p:cNvSpPr>
          <p:nvPr>
            <p:ph idx="1"/>
          </p:nvPr>
        </p:nvSpPr>
        <p:spPr>
          <a:xfrm>
            <a:off x="838199" y="1825625"/>
            <a:ext cx="11005457" cy="4667250"/>
          </a:xfrm>
        </p:spPr>
        <p:txBody>
          <a:bodyPr/>
          <a:lstStyle/>
          <a:p>
            <a:r>
              <a:rPr lang="el-GR" dirty="0"/>
              <a:t>Επίπτωση είναι μια διαφορά σε ένα προσυμφωνημένο δείκτη μέτρησης αποτελεσμάτων</a:t>
            </a:r>
          </a:p>
          <a:p>
            <a:pPr marL="457200" lvl="1" indent="0">
              <a:buNone/>
            </a:pPr>
            <a:r>
              <a:rPr lang="el-GR" dirty="0"/>
              <a:t>Παράδειγμα: Νέες θέσεις απασχόλησης, αριθμός από πατέντες, χρήση λιπασμάτων, εκπομπές αερίων του θερμοκηπίου, αριθμός καινούργιων μικρών επιχειρήσεων</a:t>
            </a:r>
          </a:p>
          <a:p>
            <a:r>
              <a:rPr lang="el-GR" dirty="0"/>
              <a:t>Επίπτωση είναι μια διαφορά σε ένα σύνθετο δείκτη ή σε πολλούς δείκτες ταυτόχρονα</a:t>
            </a:r>
          </a:p>
          <a:p>
            <a:pPr marL="457200" lvl="1" indent="0">
              <a:buNone/>
            </a:pPr>
            <a:r>
              <a:rPr lang="el-GR" dirty="0"/>
              <a:t>Παράδειγμα: Μέση παραγωγικότητα, αποτελεσματικότητα άρδευσης, επίπεδο φτώχειας, επίπεδο απασχόλησης στην ύπαιθρο</a:t>
            </a:r>
          </a:p>
          <a:p>
            <a:pPr marL="0" indent="0">
              <a:buNone/>
            </a:pPr>
            <a:endParaRPr lang="el-GR" dirty="0"/>
          </a:p>
          <a:p>
            <a:pPr marL="0" indent="0">
              <a:buNone/>
            </a:pPr>
            <a:r>
              <a:rPr lang="el-GR" dirty="0"/>
              <a:t>Επιπτώσεις: </a:t>
            </a:r>
            <a:r>
              <a:rPr lang="el-GR" dirty="0" err="1"/>
              <a:t>Μίκρο</a:t>
            </a:r>
            <a:r>
              <a:rPr lang="el-GR" dirty="0"/>
              <a:t>- , Μέσο-, </a:t>
            </a:r>
            <a:r>
              <a:rPr lang="el-GR" dirty="0" err="1"/>
              <a:t>Μάκρο</a:t>
            </a:r>
            <a:r>
              <a:rPr lang="el-GR" dirty="0"/>
              <a:t>-</a:t>
            </a:r>
          </a:p>
          <a:p>
            <a:endParaRPr lang="en-GB" dirty="0"/>
          </a:p>
        </p:txBody>
      </p:sp>
    </p:spTree>
    <p:extLst>
      <p:ext uri="{BB962C8B-B14F-4D97-AF65-F5344CB8AC3E}">
        <p14:creationId xmlns:p14="http://schemas.microsoft.com/office/powerpoint/2010/main" val="15408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09E139-7163-40D7-9648-B8C306E1C852}"/>
              </a:ext>
            </a:extLst>
          </p:cNvPr>
          <p:cNvSpPr>
            <a:spLocks noGrp="1"/>
          </p:cNvSpPr>
          <p:nvPr>
            <p:ph type="title"/>
          </p:nvPr>
        </p:nvSpPr>
        <p:spPr>
          <a:xfrm>
            <a:off x="838200" y="-20417"/>
            <a:ext cx="10515600" cy="1325563"/>
          </a:xfrm>
        </p:spPr>
        <p:txBody>
          <a:bodyPr/>
          <a:lstStyle/>
          <a:p>
            <a:r>
              <a:rPr lang="en-GB" dirty="0"/>
              <a:t>Statistical Matching (</a:t>
            </a:r>
            <a:r>
              <a:rPr lang="el-GR" dirty="0"/>
              <a:t>κριτική θεώρηση)</a:t>
            </a:r>
            <a:endParaRPr lang="en-GB" dirty="0"/>
          </a:p>
        </p:txBody>
      </p:sp>
      <p:sp>
        <p:nvSpPr>
          <p:cNvPr id="5" name="Rectangle 4">
            <a:extLst>
              <a:ext uri="{FF2B5EF4-FFF2-40B4-BE49-F238E27FC236}">
                <a16:creationId xmlns:a16="http://schemas.microsoft.com/office/drawing/2014/main" id="{5E7D28C3-8B69-4F91-BEC0-39DB3A76ED8A}"/>
              </a:ext>
            </a:extLst>
          </p:cNvPr>
          <p:cNvSpPr/>
          <p:nvPr/>
        </p:nvSpPr>
        <p:spPr>
          <a:xfrm>
            <a:off x="416460" y="1056945"/>
            <a:ext cx="11334938" cy="5262979"/>
          </a:xfrm>
          <a:prstGeom prst="rect">
            <a:avLst/>
          </a:prstGeom>
        </p:spPr>
        <p:txBody>
          <a:bodyPr wrap="square">
            <a:spAutoFit/>
          </a:bodyPr>
          <a:lstStyle/>
          <a:p>
            <a:r>
              <a:rPr lang="el-GR" sz="2400" dirty="0"/>
              <a:t>Η </a:t>
            </a:r>
            <a:r>
              <a:rPr lang="el-GR" sz="2400" b="1" dirty="0"/>
              <a:t>βασική υπόθε</a:t>
            </a:r>
            <a:r>
              <a:rPr lang="el-GR" sz="2400" dirty="0"/>
              <a:t>ση αυτής της μεθόδου είναι ότι όσοι συμμετέχουν στο πρόγραμμα είναι, κατά μέσο όρο, ίδιοι με τους αντίστοιχους που δεν συμμετέχουν, εκτός από το ότι έχουν συμμετάσχει στο πρόγραμμα. </a:t>
            </a:r>
          </a:p>
          <a:p>
            <a:r>
              <a:rPr lang="el-GR" sz="2400" dirty="0"/>
              <a:t>Υποθέτει ότι όταν τα άτομα ή οι οντότητες ταιριάζουν με </a:t>
            </a:r>
            <a:r>
              <a:rPr lang="el-GR" sz="2400" dirty="0" err="1"/>
              <a:t>παρατηρήσιμα</a:t>
            </a:r>
            <a:r>
              <a:rPr lang="el-GR" sz="2400" dirty="0"/>
              <a:t> χαρακτηριστικά, θα είναι επίσης συγκρίσιμα σε μη </a:t>
            </a:r>
            <a:r>
              <a:rPr lang="el-GR" sz="2400" dirty="0" err="1"/>
              <a:t>παρατηρημένες</a:t>
            </a:r>
            <a:r>
              <a:rPr lang="el-GR" sz="2400" dirty="0"/>
              <a:t> διαστάσεις. </a:t>
            </a:r>
          </a:p>
          <a:p>
            <a:r>
              <a:rPr lang="el-GR" sz="2400" dirty="0"/>
              <a:t>Το </a:t>
            </a:r>
            <a:r>
              <a:rPr lang="el-GR" sz="2400" b="1" dirty="0"/>
              <a:t>πλεονέκτημα</a:t>
            </a:r>
            <a:r>
              <a:rPr lang="el-GR" sz="2400" dirty="0"/>
              <a:t> αυτής της μεθόδου είναι ότι ελέγχει τα παρατηρούμενα χαρακτηριστικά. </a:t>
            </a:r>
          </a:p>
          <a:p>
            <a:r>
              <a:rPr lang="el-GR" sz="2400" dirty="0"/>
              <a:t>Το </a:t>
            </a:r>
            <a:r>
              <a:rPr lang="el-GR" sz="2400" b="1" dirty="0"/>
              <a:t>μειονέκτημα</a:t>
            </a:r>
            <a:r>
              <a:rPr lang="el-GR" sz="2400" dirty="0"/>
              <a:t> είναι ότι είναι συνήθως αδύνατο να αποκλειστεί ότι δεν υπάρχουν άλλα μη </a:t>
            </a:r>
            <a:r>
              <a:rPr lang="el-GR" sz="2400" dirty="0" err="1"/>
              <a:t>παρατηρημένα</a:t>
            </a:r>
            <a:r>
              <a:rPr lang="el-GR" sz="2400" dirty="0"/>
              <a:t> χαρακτηριστικά που διαφέρουν μεταξύ των ομάδων, τα οποία θα προκαλούσαν μεροληψία της εκτίμησης επιπτώσεων. </a:t>
            </a:r>
          </a:p>
          <a:p>
            <a:r>
              <a:rPr lang="el-GR" sz="2400" dirty="0"/>
              <a:t>Η γνώση της πιθανότητας ότι τα μη </a:t>
            </a:r>
            <a:r>
              <a:rPr lang="el-GR" sz="2400" dirty="0" err="1"/>
              <a:t>παρατηρήσιμα</a:t>
            </a:r>
            <a:r>
              <a:rPr lang="el-GR" sz="2400" dirty="0"/>
              <a:t> χαρακτηριστικά θα είναι σημαντικά σε ένα δεδομένο πλαίσιο απαιτεί κατανόηση του μηχανισμού με τον οποίο επιλέχθηκαν οι συμμετέχοντες στο πρόγραμμα και γνώση άλλων παραγόντων εκτός από το πρόγραμμα που μπορούν να επηρεάσουν το αποτέλεσμα.</a:t>
            </a:r>
            <a:endParaRPr lang="en-GB" sz="2400" dirty="0"/>
          </a:p>
        </p:txBody>
      </p:sp>
    </p:spTree>
    <p:extLst>
      <p:ext uri="{BB962C8B-B14F-4D97-AF65-F5344CB8AC3E}">
        <p14:creationId xmlns:p14="http://schemas.microsoft.com/office/powerpoint/2010/main" val="412541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7F60327-5A99-4447-A97D-7C566105578B}"/>
              </a:ext>
            </a:extLst>
          </p:cNvPr>
          <p:cNvSpPr>
            <a:spLocks noGrp="1"/>
          </p:cNvSpPr>
          <p:nvPr>
            <p:ph type="title"/>
          </p:nvPr>
        </p:nvSpPr>
        <p:spPr>
          <a:xfrm>
            <a:off x="838200" y="963877"/>
            <a:ext cx="3494362" cy="4930246"/>
          </a:xfrm>
        </p:spPr>
        <p:txBody>
          <a:bodyPr>
            <a:normAutofit/>
          </a:bodyPr>
          <a:lstStyle/>
          <a:p>
            <a:pPr algn="r"/>
            <a:r>
              <a:rPr lang="el-GR" dirty="0">
                <a:solidFill>
                  <a:schemeClr val="accent1"/>
                </a:solidFill>
              </a:rPr>
              <a:t>Δύο εφαρμογές</a:t>
            </a:r>
            <a:endParaRPr lang="en-GB"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C1BDD41B-4A19-4886-A49B-32BA7CACEC1F}"/>
              </a:ext>
            </a:extLst>
          </p:cNvPr>
          <p:cNvSpPr>
            <a:spLocks noGrp="1"/>
          </p:cNvSpPr>
          <p:nvPr>
            <p:ph idx="1"/>
          </p:nvPr>
        </p:nvSpPr>
        <p:spPr>
          <a:xfrm>
            <a:off x="4976031" y="963877"/>
            <a:ext cx="6377769" cy="4930246"/>
          </a:xfrm>
        </p:spPr>
        <p:txBody>
          <a:bodyPr anchor="ctr">
            <a:normAutofit/>
          </a:bodyPr>
          <a:lstStyle/>
          <a:p>
            <a:r>
              <a:rPr lang="el-GR" sz="2400" dirty="0"/>
              <a:t>Η επίπτωση του ΠΑΑ στην εξοικονόμηση νερού άρδευσης στη Θεσσαλία (μονάδα η αγροτική εκμετάλλευση)</a:t>
            </a:r>
          </a:p>
          <a:p>
            <a:r>
              <a:rPr lang="el-GR" sz="2400" dirty="0"/>
              <a:t>Η επίπτωση του ΠΑΑ στην εξοικονόμηση νερού άρδευσης σε όλη την Ελλάδα (μονάδα τετραγωνικές περιοχές-εκτάσεις της Ελληνικής επικράτειας)</a:t>
            </a:r>
            <a:endParaRPr lang="en-GB" sz="2400" dirty="0"/>
          </a:p>
        </p:txBody>
      </p:sp>
    </p:spTree>
    <p:extLst>
      <p:ext uri="{BB962C8B-B14F-4D97-AF65-F5344CB8AC3E}">
        <p14:creationId xmlns:p14="http://schemas.microsoft.com/office/powerpoint/2010/main" val="54395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Zástupný symbol čísla snímky 3">
            <a:extLst>
              <a:ext uri="{FF2B5EF4-FFF2-40B4-BE49-F238E27FC236}">
                <a16:creationId xmlns:a16="http://schemas.microsoft.com/office/drawing/2014/main" id="{8BFE6355-52B4-474E-B601-4577F58AF013}"/>
              </a:ext>
            </a:extLst>
          </p:cNvPr>
          <p:cNvSpPr txBox="1">
            <a:spLocks/>
          </p:cNvSpPr>
          <p:nvPr/>
        </p:nvSpPr>
        <p:spPr>
          <a:xfrm>
            <a:off x="9355247" y="6451318"/>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lang="fr-FR" sz="14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CA666B-82EC-9F42-81B4-8AD274795249}" type="slidenum">
              <a:rPr kumimoji="0" lang="en-US" sz="105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73" name="Rovná spojovacia šípka 51">
            <a:extLst>
              <a:ext uri="{FF2B5EF4-FFF2-40B4-BE49-F238E27FC236}">
                <a16:creationId xmlns:a16="http://schemas.microsoft.com/office/drawing/2014/main" id="{EC0D4E66-7929-4858-980F-4F877BA99A4B}"/>
              </a:ext>
            </a:extLst>
          </p:cNvPr>
          <p:cNvCxnSpPr>
            <a:cxnSpLocks/>
            <a:endCxn id="78" idx="2"/>
          </p:cNvCxnSpPr>
          <p:nvPr/>
        </p:nvCxnSpPr>
        <p:spPr>
          <a:xfrm flipH="1" flipV="1">
            <a:off x="3916406" y="3879367"/>
            <a:ext cx="1574732" cy="190584"/>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4" name="Rovná spojovacia šípka 49">
            <a:extLst>
              <a:ext uri="{FF2B5EF4-FFF2-40B4-BE49-F238E27FC236}">
                <a16:creationId xmlns:a16="http://schemas.microsoft.com/office/drawing/2014/main" id="{4000BA1B-B831-422C-8C9C-2468EFD70AF2}"/>
              </a:ext>
            </a:extLst>
          </p:cNvPr>
          <p:cNvCxnSpPr>
            <a:stCxn id="85" idx="0"/>
            <a:endCxn id="78" idx="2"/>
          </p:cNvCxnSpPr>
          <p:nvPr/>
        </p:nvCxnSpPr>
        <p:spPr>
          <a:xfrm flipV="1">
            <a:off x="2329838" y="3879367"/>
            <a:ext cx="1586568" cy="216961"/>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76" name="Zástupný symbol čísla snímky 3">
            <a:extLst>
              <a:ext uri="{FF2B5EF4-FFF2-40B4-BE49-F238E27FC236}">
                <a16:creationId xmlns:a16="http://schemas.microsoft.com/office/drawing/2014/main" id="{199B30B7-E4F5-45FA-A19E-D86848B97AA0}"/>
              </a:ext>
            </a:extLst>
          </p:cNvPr>
          <p:cNvSpPr txBox="1">
            <a:spLocks/>
          </p:cNvSpPr>
          <p:nvPr/>
        </p:nvSpPr>
        <p:spPr>
          <a:xfrm>
            <a:off x="8737194" y="5233941"/>
            <a:ext cx="2743200" cy="365125"/>
          </a:xfrm>
          <a:prstGeom prst="rect">
            <a:avLst/>
          </a:prstGeom>
        </p:spPr>
        <p:txBody>
          <a:bodyPr vert="horz" lIns="91440" tIns="45720" rIns="91440" bIns="45720" rtlCol="0" anchor="ctr"/>
          <a:lstStyle>
            <a:defPPr>
              <a:defRPr lang="fr-FR"/>
            </a:defPPr>
            <a:lvl1pPr marL="0" algn="r" defTabSz="457200" rtl="0" eaLnBrk="1" latinLnBrk="0" hangingPunct="1">
              <a:defRPr lang="fr-FR" sz="14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CA666B-82EC-9F42-81B4-8AD274795249}" type="slidenum">
              <a:rPr kumimoji="0" 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Obdĺžnik 5">
            <a:extLst>
              <a:ext uri="{FF2B5EF4-FFF2-40B4-BE49-F238E27FC236}">
                <a16:creationId xmlns:a16="http://schemas.microsoft.com/office/drawing/2014/main" id="{219D8465-7205-45CF-BB51-3C98EF3465EC}"/>
              </a:ext>
            </a:extLst>
          </p:cNvPr>
          <p:cNvSpPr/>
          <p:nvPr/>
        </p:nvSpPr>
        <p:spPr>
          <a:xfrm>
            <a:off x="1849778" y="2437208"/>
            <a:ext cx="4121420" cy="713232"/>
          </a:xfrm>
          <a:prstGeom prst="rect">
            <a:avLst/>
          </a:prstGeom>
          <a:solidFill>
            <a:srgbClr val="A958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RD Priority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 efficiency)</a:t>
            </a: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Obdĺžnik 7">
            <a:extLst>
              <a:ext uri="{FF2B5EF4-FFF2-40B4-BE49-F238E27FC236}">
                <a16:creationId xmlns:a16="http://schemas.microsoft.com/office/drawing/2014/main" id="{1EE6215F-EFCE-4CAD-B9E7-F647D44854CD}"/>
              </a:ext>
            </a:extLst>
          </p:cNvPr>
          <p:cNvSpPr/>
          <p:nvPr/>
        </p:nvSpPr>
        <p:spPr>
          <a:xfrm>
            <a:off x="3436346" y="3332239"/>
            <a:ext cx="960120" cy="547128"/>
          </a:xfrm>
          <a:prstGeom prst="rect">
            <a:avLst/>
          </a:prstGeom>
          <a:solidFill>
            <a:srgbClr val="A958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 </a:t>
            </a:r>
            <a:r>
              <a:rPr kumimoji="0" lang="sk-SK" sz="11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5A</a:t>
            </a:r>
            <a:endPar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625.84 m</a:t>
            </a:r>
            <a:endPar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79" name="Rovná spojovacia šípka 20">
            <a:extLst>
              <a:ext uri="{FF2B5EF4-FFF2-40B4-BE49-F238E27FC236}">
                <a16:creationId xmlns:a16="http://schemas.microsoft.com/office/drawing/2014/main" id="{79ED5A3F-5004-4EE6-87F9-12595EDA36EA}"/>
              </a:ext>
            </a:extLst>
          </p:cNvPr>
          <p:cNvCxnSpPr>
            <a:cxnSpLocks/>
            <a:stCxn id="78" idx="0"/>
            <a:endCxn id="77" idx="2"/>
          </p:cNvCxnSpPr>
          <p:nvPr/>
        </p:nvCxnSpPr>
        <p:spPr>
          <a:xfrm flipH="1" flipV="1">
            <a:off x="3910488" y="3150440"/>
            <a:ext cx="5918" cy="181799"/>
          </a:xfrm>
          <a:prstGeom prst="straightConnector1">
            <a:avLst/>
          </a:prstGeom>
          <a:noFill/>
          <a:ln w="19050" cap="flat" cmpd="sng" algn="ctr">
            <a:solidFill>
              <a:srgbClr val="6F6F6F"/>
            </a:solidFill>
            <a:prstDash val="solid"/>
            <a:miter lim="800000"/>
            <a:tailEnd type="triangle"/>
          </a:ln>
          <a:effectLst/>
        </p:spPr>
      </p:cxnSp>
      <p:sp>
        <p:nvSpPr>
          <p:cNvPr id="80" name="Obdĺžnik 32">
            <a:extLst>
              <a:ext uri="{FF2B5EF4-FFF2-40B4-BE49-F238E27FC236}">
                <a16:creationId xmlns:a16="http://schemas.microsoft.com/office/drawing/2014/main" id="{3944B194-DE16-4DC4-92A9-7EFA070CE70F}"/>
              </a:ext>
            </a:extLst>
          </p:cNvPr>
          <p:cNvSpPr/>
          <p:nvPr/>
        </p:nvSpPr>
        <p:spPr>
          <a:xfrm>
            <a:off x="9355247" y="376562"/>
            <a:ext cx="1924580" cy="1258099"/>
          </a:xfrm>
          <a:prstGeom prst="rect">
            <a:avLst/>
          </a:prstGeom>
          <a:solidFill>
            <a:srgbClr val="F07E31"/>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 impact indicator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I.10</a:t>
            </a:r>
            <a:r>
              <a:rPr kumimoji="0" lang="sk-SK"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1" name="Picture 54">
            <a:extLst>
              <a:ext uri="{FF2B5EF4-FFF2-40B4-BE49-F238E27FC236}">
                <a16:creationId xmlns:a16="http://schemas.microsoft.com/office/drawing/2014/main" id="{D998F298-543F-4EAD-867B-65C977A423CB}"/>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509845" y="937316"/>
            <a:ext cx="364901" cy="381600"/>
          </a:xfrm>
          <a:prstGeom prst="rect">
            <a:avLst/>
          </a:prstGeom>
        </p:spPr>
      </p:pic>
      <p:graphicFrame>
        <p:nvGraphicFramePr>
          <p:cNvPr id="83" name="Tabuľka 35">
            <a:extLst>
              <a:ext uri="{FF2B5EF4-FFF2-40B4-BE49-F238E27FC236}">
                <a16:creationId xmlns:a16="http://schemas.microsoft.com/office/drawing/2014/main" id="{371E6BE8-8144-4C8B-B778-31C52717178F}"/>
              </a:ext>
            </a:extLst>
          </p:cNvPr>
          <p:cNvGraphicFramePr>
            <a:graphicFrameLocks noGrp="1"/>
          </p:cNvGraphicFramePr>
          <p:nvPr/>
        </p:nvGraphicFramePr>
        <p:xfrm>
          <a:off x="1849778" y="1987952"/>
          <a:ext cx="8423342" cy="370840"/>
        </p:xfrm>
        <a:graphic>
          <a:graphicData uri="http://schemas.openxmlformats.org/drawingml/2006/table">
            <a:tbl>
              <a:tblPr firstRow="1" bandRow="1">
                <a:tableStyleId>{5C22544A-7EE6-4342-B048-85BDC9FD1C3A}</a:tableStyleId>
              </a:tblPr>
              <a:tblGrid>
                <a:gridCol w="8423342">
                  <a:extLst>
                    <a:ext uri="{9D8B030D-6E8A-4147-A177-3AD203B41FA5}">
                      <a16:colId xmlns:a16="http://schemas.microsoft.com/office/drawing/2014/main" val="20000"/>
                    </a:ext>
                  </a:extLst>
                </a:gridCol>
              </a:tblGrid>
              <a:tr h="370840">
                <a:tc>
                  <a:txBody>
                    <a:bodyPr/>
                    <a:lstStyle/>
                    <a:p>
                      <a:r>
                        <a:rPr lang="sk-SK" dirty="0">
                          <a:latin typeface="Arial" panose="020B0604020202020204" pitchFamily="34" charset="0"/>
                          <a:cs typeface="Arial" panose="020B0604020202020204" pitchFamily="34" charset="0"/>
                        </a:rPr>
                        <a:t>Total RDP </a:t>
                      </a:r>
                      <a:r>
                        <a:rPr lang="sk-SK" dirty="0" err="1">
                          <a:latin typeface="Arial" panose="020B0604020202020204" pitchFamily="34" charset="0"/>
                          <a:cs typeface="Arial" panose="020B0604020202020204" pitchFamily="34" charset="0"/>
                        </a:rPr>
                        <a:t>budget</a:t>
                      </a:r>
                      <a:r>
                        <a:rPr lang="sk-SK"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€ 5,389.18 m</a:t>
                      </a:r>
                      <a:endParaRPr lang="sk-SK"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10000"/>
                  </a:ext>
                </a:extLst>
              </a:tr>
            </a:tbl>
          </a:graphicData>
        </a:graphic>
      </p:graphicFrame>
      <p:sp>
        <p:nvSpPr>
          <p:cNvPr id="84" name="Obdĺžnik 14">
            <a:extLst>
              <a:ext uri="{FF2B5EF4-FFF2-40B4-BE49-F238E27FC236}">
                <a16:creationId xmlns:a16="http://schemas.microsoft.com/office/drawing/2014/main" id="{48F53592-5F6F-486C-AAFC-CBA8E76A3326}"/>
              </a:ext>
            </a:extLst>
          </p:cNvPr>
          <p:cNvSpPr/>
          <p:nvPr/>
        </p:nvSpPr>
        <p:spPr>
          <a:xfrm>
            <a:off x="3436346" y="4061161"/>
            <a:ext cx="960120" cy="627252"/>
          </a:xfrm>
          <a:prstGeom prst="rect">
            <a:avLst/>
          </a:prstGeom>
          <a:solidFill>
            <a:schemeClr val="bg1"/>
          </a:solidFill>
          <a:ln w="28575">
            <a:solidFill>
              <a:srgbClr val="A9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603.93 m</a:t>
            </a:r>
          </a:p>
        </p:txBody>
      </p:sp>
      <p:sp>
        <p:nvSpPr>
          <p:cNvPr id="85" name="Obdĺžnik 14">
            <a:extLst>
              <a:ext uri="{FF2B5EF4-FFF2-40B4-BE49-F238E27FC236}">
                <a16:creationId xmlns:a16="http://schemas.microsoft.com/office/drawing/2014/main" id="{DC54BEF3-42F1-474A-B9CB-90DE44C88A6F}"/>
              </a:ext>
            </a:extLst>
          </p:cNvPr>
          <p:cNvSpPr/>
          <p:nvPr/>
        </p:nvSpPr>
        <p:spPr>
          <a:xfrm>
            <a:off x="1849778" y="4096328"/>
            <a:ext cx="960120" cy="627252"/>
          </a:xfrm>
          <a:prstGeom prst="rect">
            <a:avLst/>
          </a:prstGeom>
          <a:solidFill>
            <a:schemeClr val="bg1"/>
          </a:solidFill>
          <a:ln w="28575">
            <a:solidFill>
              <a:srgbClr val="A9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A95844"/>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9.45 m</a:t>
            </a:r>
          </a:p>
        </p:txBody>
      </p:sp>
      <p:sp>
        <p:nvSpPr>
          <p:cNvPr id="86" name="Obdĺžnik 14">
            <a:extLst>
              <a:ext uri="{FF2B5EF4-FFF2-40B4-BE49-F238E27FC236}">
                <a16:creationId xmlns:a16="http://schemas.microsoft.com/office/drawing/2014/main" id="{40C66428-4F54-46FE-8420-1509018521B6}"/>
              </a:ext>
            </a:extLst>
          </p:cNvPr>
          <p:cNvSpPr/>
          <p:nvPr/>
        </p:nvSpPr>
        <p:spPr>
          <a:xfrm>
            <a:off x="1849778" y="4788724"/>
            <a:ext cx="950844" cy="627252"/>
          </a:xfrm>
          <a:prstGeom prst="rect">
            <a:avLst/>
          </a:prstGeom>
          <a:solidFill>
            <a:schemeClr val="bg1"/>
          </a:solidFill>
          <a:ln w="28575">
            <a:solidFill>
              <a:srgbClr val="A9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3.56 m</a:t>
            </a:r>
          </a:p>
        </p:txBody>
      </p:sp>
      <p:cxnSp>
        <p:nvCxnSpPr>
          <p:cNvPr id="87" name="Rovná spojovacia šípka 47">
            <a:extLst>
              <a:ext uri="{FF2B5EF4-FFF2-40B4-BE49-F238E27FC236}">
                <a16:creationId xmlns:a16="http://schemas.microsoft.com/office/drawing/2014/main" id="{AF63076E-0AB4-4201-A59A-AC04C0653D68}"/>
              </a:ext>
            </a:extLst>
          </p:cNvPr>
          <p:cNvCxnSpPr>
            <a:stCxn id="84" idx="0"/>
            <a:endCxn id="78" idx="2"/>
          </p:cNvCxnSpPr>
          <p:nvPr/>
        </p:nvCxnSpPr>
        <p:spPr>
          <a:xfrm flipV="1">
            <a:off x="3916406" y="3879367"/>
            <a:ext cx="0" cy="181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Rovná spojovacia šípka 61">
            <a:extLst>
              <a:ext uri="{FF2B5EF4-FFF2-40B4-BE49-F238E27FC236}">
                <a16:creationId xmlns:a16="http://schemas.microsoft.com/office/drawing/2014/main" id="{BC866961-1084-45DD-88D0-0B9516967B84}"/>
              </a:ext>
            </a:extLst>
          </p:cNvPr>
          <p:cNvCxnSpPr>
            <a:cxnSpLocks/>
            <a:endCxn id="92" idx="2"/>
          </p:cNvCxnSpPr>
          <p:nvPr/>
        </p:nvCxnSpPr>
        <p:spPr>
          <a:xfrm flipH="1" flipV="1">
            <a:off x="8207450" y="3872847"/>
            <a:ext cx="1590126" cy="204583"/>
          </a:xfrm>
          <a:prstGeom prst="straightConnector1">
            <a:avLst/>
          </a:prstGeom>
          <a:ln>
            <a:solidFill>
              <a:srgbClr val="F29A28"/>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9" name="Rovná spojovacia šípka 62">
            <a:extLst>
              <a:ext uri="{FF2B5EF4-FFF2-40B4-BE49-F238E27FC236}">
                <a16:creationId xmlns:a16="http://schemas.microsoft.com/office/drawing/2014/main" id="{EE0C6501-7A20-47B5-AA86-ED5A4D6201CB}"/>
              </a:ext>
            </a:extLst>
          </p:cNvPr>
          <p:cNvCxnSpPr>
            <a:cxnSpLocks/>
            <a:endCxn id="92" idx="2"/>
          </p:cNvCxnSpPr>
          <p:nvPr/>
        </p:nvCxnSpPr>
        <p:spPr>
          <a:xfrm flipV="1">
            <a:off x="6636276" y="3872847"/>
            <a:ext cx="1571174" cy="204583"/>
          </a:xfrm>
          <a:prstGeom prst="straightConnector1">
            <a:avLst/>
          </a:prstGeom>
          <a:ln>
            <a:solidFill>
              <a:srgbClr val="F29A28"/>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0" name="Rovná spojovacia šípka 67">
            <a:extLst>
              <a:ext uri="{FF2B5EF4-FFF2-40B4-BE49-F238E27FC236}">
                <a16:creationId xmlns:a16="http://schemas.microsoft.com/office/drawing/2014/main" id="{3320A247-E1AD-4261-A040-4EFDDC0428C0}"/>
              </a:ext>
            </a:extLst>
          </p:cNvPr>
          <p:cNvCxnSpPr>
            <a:cxnSpLocks/>
            <a:endCxn id="92" idx="2"/>
          </p:cNvCxnSpPr>
          <p:nvPr/>
        </p:nvCxnSpPr>
        <p:spPr>
          <a:xfrm flipV="1">
            <a:off x="8197217" y="3872847"/>
            <a:ext cx="10233" cy="190584"/>
          </a:xfrm>
          <a:prstGeom prst="straightConnector1">
            <a:avLst/>
          </a:prstGeom>
          <a:ln>
            <a:solidFill>
              <a:srgbClr val="F29A28"/>
            </a:solidFill>
            <a:tailEnd type="triangle"/>
          </a:ln>
        </p:spPr>
        <p:style>
          <a:lnRef idx="2">
            <a:schemeClr val="accent1"/>
          </a:lnRef>
          <a:fillRef idx="0">
            <a:schemeClr val="accent1"/>
          </a:fillRef>
          <a:effectRef idx="1">
            <a:schemeClr val="accent1"/>
          </a:effectRef>
          <a:fontRef idx="minor">
            <a:schemeClr val="tx1"/>
          </a:fontRef>
        </p:style>
      </p:cxnSp>
      <p:sp>
        <p:nvSpPr>
          <p:cNvPr id="91" name="Obdĺžnik 72">
            <a:extLst>
              <a:ext uri="{FF2B5EF4-FFF2-40B4-BE49-F238E27FC236}">
                <a16:creationId xmlns:a16="http://schemas.microsoft.com/office/drawing/2014/main" id="{5E9A2715-A273-47F6-AD7F-94D1C81A9C49}"/>
              </a:ext>
            </a:extLst>
          </p:cNvPr>
          <p:cNvSpPr/>
          <p:nvPr/>
        </p:nvSpPr>
        <p:spPr>
          <a:xfrm>
            <a:off x="6130589" y="2430688"/>
            <a:ext cx="4121420" cy="713232"/>
          </a:xfrm>
          <a:prstGeom prst="rect">
            <a:avLst/>
          </a:prstGeom>
          <a:solidFill>
            <a:srgbClr val="F29A2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RD Priority </a:t>
            </a:r>
            <a:r>
              <a:rPr kumimoji="0" lang="sk-SK"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(ecosystems related to agriculture and forestry)</a:t>
            </a: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Obdĺžnik 7">
            <a:extLst>
              <a:ext uri="{FF2B5EF4-FFF2-40B4-BE49-F238E27FC236}">
                <a16:creationId xmlns:a16="http://schemas.microsoft.com/office/drawing/2014/main" id="{54A0BCA2-2B21-467E-B4E3-9F9C4B2AA257}"/>
              </a:ext>
            </a:extLst>
          </p:cNvPr>
          <p:cNvSpPr/>
          <p:nvPr/>
        </p:nvSpPr>
        <p:spPr>
          <a:xfrm>
            <a:off x="7662794" y="3325719"/>
            <a:ext cx="1089311" cy="547128"/>
          </a:xfrm>
          <a:prstGeom prst="rect">
            <a:avLst/>
          </a:prstGeom>
          <a:solidFill>
            <a:srgbClr val="F29A2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 </a:t>
            </a:r>
            <a:r>
              <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2,426.39 m</a:t>
            </a:r>
            <a:endParaRPr kumimoji="0" lang="sk-SK"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3" name="Obdĺžnik 14">
            <a:extLst>
              <a:ext uri="{FF2B5EF4-FFF2-40B4-BE49-F238E27FC236}">
                <a16:creationId xmlns:a16="http://schemas.microsoft.com/office/drawing/2014/main" id="{F7BFC43C-F7B1-4F9B-825D-8A0F8A884FC0}"/>
              </a:ext>
            </a:extLst>
          </p:cNvPr>
          <p:cNvSpPr/>
          <p:nvPr/>
        </p:nvSpPr>
        <p:spPr>
          <a:xfrm>
            <a:off x="5025138" y="4101532"/>
            <a:ext cx="960120" cy="627252"/>
          </a:xfrm>
          <a:prstGeom prst="rect">
            <a:avLst/>
          </a:prstGeom>
          <a:solidFill>
            <a:schemeClr val="bg1"/>
          </a:solidFill>
          <a:ln w="28575">
            <a:solidFill>
              <a:srgbClr val="A9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8.90 </a:t>
            </a:r>
            <a:r>
              <a:rPr kumimoji="0" lang="sk-SK"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rPr>
              <a:t>m</a:t>
            </a:r>
            <a:endParaRPr kumimoji="0" lang="en-US" sz="1100" b="1" i="0" u="none" strike="noStrike" kern="1200" cap="none" spc="0" normalizeH="0" baseline="0" noProof="0" dirty="0">
              <a:ln>
                <a:noFill/>
              </a:ln>
              <a:solidFill>
                <a:srgbClr val="A95844"/>
              </a:solidFill>
              <a:effectLst/>
              <a:uLnTx/>
              <a:uFillTx/>
              <a:latin typeface="Arial" panose="020B0604020202020204" pitchFamily="34" charset="0"/>
              <a:ea typeface="+mn-ea"/>
              <a:cs typeface="Arial" panose="020B0604020202020204" pitchFamily="34" charset="0"/>
            </a:endParaRPr>
          </a:p>
        </p:txBody>
      </p:sp>
      <p:sp>
        <p:nvSpPr>
          <p:cNvPr id="94" name="Obdĺžnik 14">
            <a:extLst>
              <a:ext uri="{FF2B5EF4-FFF2-40B4-BE49-F238E27FC236}">
                <a16:creationId xmlns:a16="http://schemas.microsoft.com/office/drawing/2014/main" id="{73EE1F87-20FC-464B-97FC-0FB96B8A0F34}"/>
              </a:ext>
            </a:extLst>
          </p:cNvPr>
          <p:cNvSpPr/>
          <p:nvPr/>
        </p:nvSpPr>
        <p:spPr>
          <a:xfrm>
            <a:off x="7731217" y="4059845"/>
            <a:ext cx="960120" cy="626400"/>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0</a:t>
            </a:r>
            <a:endPar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434.86 m</a:t>
            </a:r>
          </a:p>
        </p:txBody>
      </p:sp>
      <p:sp>
        <p:nvSpPr>
          <p:cNvPr id="95" name="Obdĺžnik 14">
            <a:extLst>
              <a:ext uri="{FF2B5EF4-FFF2-40B4-BE49-F238E27FC236}">
                <a16:creationId xmlns:a16="http://schemas.microsoft.com/office/drawing/2014/main" id="{69B5FCC6-DC31-4B1F-9AD3-00E0967A30CE}"/>
              </a:ext>
            </a:extLst>
          </p:cNvPr>
          <p:cNvSpPr/>
          <p:nvPr/>
        </p:nvSpPr>
        <p:spPr>
          <a:xfrm>
            <a:off x="7736111" y="4796203"/>
            <a:ext cx="960120" cy="626400"/>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a:t>
            </a:r>
            <a:endPar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595.80 m</a:t>
            </a:r>
          </a:p>
        </p:txBody>
      </p:sp>
      <p:sp>
        <p:nvSpPr>
          <p:cNvPr id="96" name="Obdĺžnik 14">
            <a:extLst>
              <a:ext uri="{FF2B5EF4-FFF2-40B4-BE49-F238E27FC236}">
                <a16:creationId xmlns:a16="http://schemas.microsoft.com/office/drawing/2014/main" id="{788D41B0-C522-4AEB-A66C-14C6A50E255B}"/>
              </a:ext>
            </a:extLst>
          </p:cNvPr>
          <p:cNvSpPr/>
          <p:nvPr/>
        </p:nvSpPr>
        <p:spPr>
          <a:xfrm>
            <a:off x="9236619" y="4091429"/>
            <a:ext cx="1055077" cy="627252"/>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04</a:t>
            </a:r>
            <a:endPar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0 m</a:t>
            </a:r>
          </a:p>
        </p:txBody>
      </p:sp>
      <p:sp>
        <p:nvSpPr>
          <p:cNvPr id="97" name="Obdĺžnik 14">
            <a:extLst>
              <a:ext uri="{FF2B5EF4-FFF2-40B4-BE49-F238E27FC236}">
                <a16:creationId xmlns:a16="http://schemas.microsoft.com/office/drawing/2014/main" id="{BF677006-6BD1-4342-B09B-17149754E6F1}"/>
              </a:ext>
            </a:extLst>
          </p:cNvPr>
          <p:cNvSpPr/>
          <p:nvPr/>
        </p:nvSpPr>
        <p:spPr>
          <a:xfrm>
            <a:off x="6187860" y="4091429"/>
            <a:ext cx="960120" cy="627252"/>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29A28"/>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15.85 m</a:t>
            </a:r>
          </a:p>
        </p:txBody>
      </p:sp>
      <p:sp>
        <p:nvSpPr>
          <p:cNvPr id="98" name="Obdĺžnik 14">
            <a:extLst>
              <a:ext uri="{FF2B5EF4-FFF2-40B4-BE49-F238E27FC236}">
                <a16:creationId xmlns:a16="http://schemas.microsoft.com/office/drawing/2014/main" id="{4484C59A-33C8-4768-B51C-680B72E81876}"/>
              </a:ext>
            </a:extLst>
          </p:cNvPr>
          <p:cNvSpPr/>
          <p:nvPr/>
        </p:nvSpPr>
        <p:spPr>
          <a:xfrm>
            <a:off x="9236619" y="5532825"/>
            <a:ext cx="1043237" cy="626400"/>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3</a:t>
            </a:r>
            <a:endPar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1,063.53 m</a:t>
            </a:r>
          </a:p>
        </p:txBody>
      </p:sp>
      <p:sp>
        <p:nvSpPr>
          <p:cNvPr id="99" name="Obdĺžnik 14">
            <a:extLst>
              <a:ext uri="{FF2B5EF4-FFF2-40B4-BE49-F238E27FC236}">
                <a16:creationId xmlns:a16="http://schemas.microsoft.com/office/drawing/2014/main" id="{988CCA2E-DEAC-41FA-B568-ADAF567582C9}"/>
              </a:ext>
            </a:extLst>
          </p:cNvPr>
          <p:cNvSpPr/>
          <p:nvPr/>
        </p:nvSpPr>
        <p:spPr>
          <a:xfrm>
            <a:off x="7738939" y="5514976"/>
            <a:ext cx="960120" cy="626400"/>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12</a:t>
            </a:r>
            <a:endPar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9.15 m</a:t>
            </a:r>
          </a:p>
        </p:txBody>
      </p:sp>
      <p:sp>
        <p:nvSpPr>
          <p:cNvPr id="115" name="Obdĺžnik 14">
            <a:extLst>
              <a:ext uri="{FF2B5EF4-FFF2-40B4-BE49-F238E27FC236}">
                <a16:creationId xmlns:a16="http://schemas.microsoft.com/office/drawing/2014/main" id="{8F79DFC9-0169-4157-A683-2BE8748885ED}"/>
              </a:ext>
            </a:extLst>
          </p:cNvPr>
          <p:cNvSpPr/>
          <p:nvPr/>
        </p:nvSpPr>
        <p:spPr>
          <a:xfrm>
            <a:off x="6176808" y="4810202"/>
            <a:ext cx="960120" cy="627252"/>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112.17 m</a:t>
            </a:r>
          </a:p>
        </p:txBody>
      </p:sp>
      <p:sp>
        <p:nvSpPr>
          <p:cNvPr id="116" name="Obdĺžnik 14">
            <a:extLst>
              <a:ext uri="{FF2B5EF4-FFF2-40B4-BE49-F238E27FC236}">
                <a16:creationId xmlns:a16="http://schemas.microsoft.com/office/drawing/2014/main" id="{CA83614B-CA13-4E2F-9B4B-36B17019E111}"/>
              </a:ext>
            </a:extLst>
          </p:cNvPr>
          <p:cNvSpPr/>
          <p:nvPr/>
        </p:nvSpPr>
        <p:spPr>
          <a:xfrm>
            <a:off x="9236619" y="4820307"/>
            <a:ext cx="1050561" cy="627252"/>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a:t>
            </a: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21.13 m</a:t>
            </a:r>
          </a:p>
        </p:txBody>
      </p:sp>
      <p:sp>
        <p:nvSpPr>
          <p:cNvPr id="117" name="Obdĺžnik 14">
            <a:extLst>
              <a:ext uri="{FF2B5EF4-FFF2-40B4-BE49-F238E27FC236}">
                <a16:creationId xmlns:a16="http://schemas.microsoft.com/office/drawing/2014/main" id="{3A23A17F-CDFE-4D3B-ABE8-480A450FEC06}"/>
              </a:ext>
            </a:extLst>
          </p:cNvPr>
          <p:cNvSpPr/>
          <p:nvPr/>
        </p:nvSpPr>
        <p:spPr>
          <a:xfrm>
            <a:off x="6159222" y="5509890"/>
            <a:ext cx="960120" cy="627252"/>
          </a:xfrm>
          <a:prstGeom prst="rect">
            <a:avLst/>
          </a:prstGeom>
          <a:solidFill>
            <a:schemeClr val="bg1"/>
          </a:solidFill>
          <a:ln w="28575">
            <a:solidFill>
              <a:srgbClr val="F2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M07</a:t>
            </a:r>
            <a:endPar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F29A28"/>
                </a:solidFill>
                <a:effectLst/>
                <a:uLnTx/>
                <a:uFillTx/>
                <a:latin typeface="Arial" panose="020B0604020202020204" pitchFamily="34" charset="0"/>
                <a:ea typeface="+mn-ea"/>
                <a:cs typeface="Arial" panose="020B0604020202020204" pitchFamily="34" charset="0"/>
              </a:rPr>
              <a:t>0.98 m</a:t>
            </a:r>
          </a:p>
        </p:txBody>
      </p:sp>
      <p:sp>
        <p:nvSpPr>
          <p:cNvPr id="118" name="Obdĺžnik 14">
            <a:extLst>
              <a:ext uri="{FF2B5EF4-FFF2-40B4-BE49-F238E27FC236}">
                <a16:creationId xmlns:a16="http://schemas.microsoft.com/office/drawing/2014/main" id="{7D604DA5-FE0A-477C-AAF6-E88F24D71269}"/>
              </a:ext>
            </a:extLst>
          </p:cNvPr>
          <p:cNvSpPr/>
          <p:nvPr/>
        </p:nvSpPr>
        <p:spPr>
          <a:xfrm>
            <a:off x="3365006" y="4853567"/>
            <a:ext cx="1090964" cy="627252"/>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endParaRPr kumimoji="0" lang="sk-SK"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Beneficiary is the farm holding</a:t>
            </a:r>
          </a:p>
        </p:txBody>
      </p:sp>
      <p:sp>
        <p:nvSpPr>
          <p:cNvPr id="119" name="Obdĺžnik 14">
            <a:extLst>
              <a:ext uri="{FF2B5EF4-FFF2-40B4-BE49-F238E27FC236}">
                <a16:creationId xmlns:a16="http://schemas.microsoft.com/office/drawing/2014/main" id="{8F9A5731-6BF4-4F2D-9F18-37501467685E}"/>
              </a:ext>
            </a:extLst>
          </p:cNvPr>
          <p:cNvSpPr/>
          <p:nvPr/>
        </p:nvSpPr>
        <p:spPr>
          <a:xfrm>
            <a:off x="3371006" y="5612475"/>
            <a:ext cx="1090800" cy="627252"/>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M0</a:t>
            </a:r>
            <a:r>
              <a:rPr kumimoji="0" lang="sk-SK"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endParaRPr kumimoji="0" lang="sk-SK"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Beneficiary is the State</a:t>
            </a:r>
          </a:p>
        </p:txBody>
      </p:sp>
      <p:cxnSp>
        <p:nvCxnSpPr>
          <p:cNvPr id="120" name="Rovná spojovacia šípka 20">
            <a:extLst>
              <a:ext uri="{FF2B5EF4-FFF2-40B4-BE49-F238E27FC236}">
                <a16:creationId xmlns:a16="http://schemas.microsoft.com/office/drawing/2014/main" id="{82C6539C-85B0-4550-9086-D9E268D06C67}"/>
              </a:ext>
            </a:extLst>
          </p:cNvPr>
          <p:cNvCxnSpPr>
            <a:cxnSpLocks/>
          </p:cNvCxnSpPr>
          <p:nvPr/>
        </p:nvCxnSpPr>
        <p:spPr>
          <a:xfrm flipH="1" flipV="1">
            <a:off x="8195272" y="3108756"/>
            <a:ext cx="5918" cy="243343"/>
          </a:xfrm>
          <a:prstGeom prst="straightConnector1">
            <a:avLst/>
          </a:prstGeom>
          <a:noFill/>
          <a:ln w="19050" cap="flat" cmpd="sng" algn="ctr">
            <a:solidFill>
              <a:srgbClr val="6F6F6F"/>
            </a:solidFill>
            <a:prstDash val="solid"/>
            <a:miter lim="800000"/>
            <a:tailEnd type="triangle"/>
          </a:ln>
          <a:effectLst/>
        </p:spPr>
      </p:cxnSp>
      <p:sp>
        <p:nvSpPr>
          <p:cNvPr id="122" name="Nadpis 1">
            <a:extLst>
              <a:ext uri="{FF2B5EF4-FFF2-40B4-BE49-F238E27FC236}">
                <a16:creationId xmlns:a16="http://schemas.microsoft.com/office/drawing/2014/main" id="{BE245865-8B49-41DE-8B29-ADE36DF6F953}"/>
              </a:ext>
            </a:extLst>
          </p:cNvPr>
          <p:cNvSpPr txBox="1">
            <a:spLocks/>
          </p:cNvSpPr>
          <p:nvPr/>
        </p:nvSpPr>
        <p:spPr>
          <a:xfrm>
            <a:off x="1487552" y="385870"/>
            <a:ext cx="8229600" cy="1484955"/>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0" i="0" kern="1200">
                <a:solidFill>
                  <a:schemeClr val="accent1"/>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1200"/>
              </a:spcAft>
              <a:buClrTx/>
              <a:buSzTx/>
              <a:buFontTx/>
              <a:buNone/>
              <a:tabLst/>
              <a:defRPr/>
            </a:pPr>
            <a:r>
              <a:rPr kumimoji="0" lang="en-US"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Overview of Greek </a:t>
            </a:r>
            <a:r>
              <a:rPr kumimoji="0" lang="sk-SK"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RD</a:t>
            </a:r>
            <a:r>
              <a:rPr kumimoji="0" lang="en-US"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P</a:t>
            </a:r>
          </a:p>
          <a:p>
            <a:pPr marL="0" marR="0" lvl="0" indent="0" algn="ctr" defTabSz="457200" rtl="0" eaLnBrk="1" fontAlgn="auto" latinLnBrk="0" hangingPunct="1">
              <a:lnSpc>
                <a:spcPct val="100000"/>
              </a:lnSpc>
              <a:spcBef>
                <a:spcPct val="0"/>
              </a:spcBef>
              <a:spcAft>
                <a:spcPts val="1200"/>
              </a:spcAft>
              <a:buClrTx/>
              <a:buSzTx/>
              <a:buFontTx/>
              <a:buNone/>
              <a:tabLst/>
              <a:defRPr/>
            </a:pPr>
            <a:r>
              <a:rPr kumimoji="0" lang="en-US"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Intervention Logic for </a:t>
            </a:r>
            <a:r>
              <a:rPr kumimoji="0" lang="sk-SK"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Water abstraction</a:t>
            </a:r>
          </a:p>
        </p:txBody>
      </p:sp>
      <p:sp>
        <p:nvSpPr>
          <p:cNvPr id="2" name="TextBox 1">
            <a:extLst>
              <a:ext uri="{FF2B5EF4-FFF2-40B4-BE49-F238E27FC236}">
                <a16:creationId xmlns:a16="http://schemas.microsoft.com/office/drawing/2014/main" id="{29B6F5A7-BE3A-42D6-A33B-7BA0E3A64D76}"/>
              </a:ext>
            </a:extLst>
          </p:cNvPr>
          <p:cNvSpPr txBox="1"/>
          <p:nvPr/>
        </p:nvSpPr>
        <p:spPr>
          <a:xfrm>
            <a:off x="3151717" y="63227"/>
            <a:ext cx="6354661" cy="523220"/>
          </a:xfrm>
          <a:prstGeom prst="rect">
            <a:avLst/>
          </a:prstGeom>
          <a:noFill/>
        </p:spPr>
        <p:txBody>
          <a:bodyPr wrap="square" rtlCol="0">
            <a:spAutoFit/>
          </a:bodyPr>
          <a:lstStyle/>
          <a:p>
            <a:r>
              <a:rPr lang="el-GR" sz="2800" dirty="0"/>
              <a:t>Καλή γνώση της λογικής του μέτρου</a:t>
            </a:r>
            <a:endParaRPr lang="en-GB" sz="2800" dirty="0"/>
          </a:p>
        </p:txBody>
      </p:sp>
    </p:spTree>
    <p:extLst>
      <p:ext uri="{BB962C8B-B14F-4D97-AF65-F5344CB8AC3E}">
        <p14:creationId xmlns:p14="http://schemas.microsoft.com/office/powerpoint/2010/main" val="121139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C5DBF-8DB4-4514-B1B5-6A90D8AE796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Evaluation approach: main steps</a:t>
            </a:r>
            <a:endParaRPr lang="en-GB" dirty="0"/>
          </a:p>
        </p:txBody>
      </p:sp>
      <p:sp>
        <p:nvSpPr>
          <p:cNvPr id="3" name="Espace réservé du contenu 2">
            <a:extLst>
              <a:ext uri="{FF2B5EF4-FFF2-40B4-BE49-F238E27FC236}">
                <a16:creationId xmlns:a16="http://schemas.microsoft.com/office/drawing/2014/main" id="{9E60A42A-E975-41C6-91E5-F4F5408FBFA9}"/>
              </a:ext>
            </a:extLst>
          </p:cNvPr>
          <p:cNvSpPr>
            <a:spLocks noGrp="1"/>
          </p:cNvSpPr>
          <p:nvPr>
            <p:ph idx="1"/>
          </p:nvPr>
        </p:nvSpPr>
        <p:spPr>
          <a:xfrm>
            <a:off x="1154083" y="1840004"/>
            <a:ext cx="10058400" cy="4517136"/>
          </a:xfrm>
        </p:spPr>
        <p:txBody>
          <a:bodyPr>
            <a:normAutofit fontScale="92500" lnSpcReduction="10000"/>
          </a:bodyPr>
          <a:lstStyle/>
          <a:p>
            <a:pPr marL="457200" indent="-457200">
              <a:buFont typeface="+mj-lt"/>
              <a:buAutoNum type="arabicPeriod"/>
            </a:pPr>
            <a:r>
              <a:rPr lang="en-US" b="1" dirty="0">
                <a:latin typeface="Arial" panose="020B0604020202020204" pitchFamily="34" charset="0"/>
                <a:cs typeface="Arial" panose="020B0604020202020204" pitchFamily="34" charset="0"/>
              </a:rPr>
              <a:t>Preparing data: </a:t>
            </a:r>
            <a:r>
              <a:rPr lang="en-US" dirty="0">
                <a:latin typeface="Arial" panose="020B0604020202020204" pitchFamily="34" charset="0"/>
                <a:cs typeface="Arial" panose="020B0604020202020204" pitchFamily="34" charset="0"/>
              </a:rPr>
              <a:t> </a:t>
            </a:r>
          </a:p>
          <a:p>
            <a:pPr marL="714375" lvl="1" indent="-444500">
              <a:buFont typeface="Arial" panose="020B0604020202020204" pitchFamily="34" charset="0"/>
              <a:buChar char="•"/>
            </a:pPr>
            <a:r>
              <a:rPr lang="en-US" dirty="0">
                <a:latin typeface="Arial" panose="020B0604020202020204" pitchFamily="34" charset="0"/>
                <a:cs typeface="Arial" panose="020B0604020202020204" pitchFamily="34" charset="0"/>
              </a:rPr>
              <a:t>A random sample of 76 beneficiaries from the region of Thessaly provided by the MA</a:t>
            </a:r>
          </a:p>
          <a:p>
            <a:pPr marL="714375" lvl="1" indent="-444500">
              <a:buFont typeface="Arial" panose="020B0604020202020204" pitchFamily="34" charset="0"/>
              <a:buChar char="•"/>
            </a:pPr>
            <a:r>
              <a:rPr lang="en-US" dirty="0">
                <a:latin typeface="Arial" panose="020B0604020202020204" pitchFamily="34" charset="0"/>
                <a:cs typeface="Arial" panose="020B0604020202020204" pitchFamily="34" charset="0"/>
              </a:rPr>
              <a:t>All 156 farm holdings of non-beneficiaries from the 2012-13 FADN records</a:t>
            </a:r>
          </a:p>
          <a:p>
            <a:pPr marL="457200" indent="-457200">
              <a:buFont typeface="+mj-lt"/>
              <a:buAutoNum type="arabicPeriod"/>
            </a:pPr>
            <a:r>
              <a:rPr lang="en-US" b="1" dirty="0">
                <a:latin typeface="Arial" panose="020B0604020202020204" pitchFamily="34" charset="0"/>
                <a:cs typeface="Arial" panose="020B0604020202020204" pitchFamily="34" charset="0"/>
              </a:rPr>
              <a:t>Checking sample representativeness: </a:t>
            </a:r>
          </a:p>
          <a:p>
            <a:pPr marL="749808" lvl="1" indent="-457200">
              <a:buFont typeface="Arial" panose="020B0604020202020204" pitchFamily="34" charset="0"/>
              <a:buChar char="•"/>
            </a:pPr>
            <a:r>
              <a:rPr lang="en-US" dirty="0">
                <a:latin typeface="Arial" panose="020B0604020202020204" pitchFamily="34" charset="0"/>
                <a:cs typeface="Arial" panose="020B0604020202020204" pitchFamily="34" charset="0"/>
              </a:rPr>
              <a:t>Sample of beneficiaries to FADN: </a:t>
            </a:r>
            <a:r>
              <a:rPr lang="en-GB" dirty="0">
                <a:latin typeface="Arial" panose="020B0604020202020204" pitchFamily="34" charset="0"/>
                <a:cs typeface="Arial" panose="020B0604020202020204" pitchFamily="34" charset="0"/>
              </a:rPr>
              <a:t>Mann–Whitney U test</a:t>
            </a:r>
          </a:p>
          <a:p>
            <a:pPr marL="749808" lvl="1" indent="-457200">
              <a:buFont typeface="Arial" panose="020B0604020202020204" pitchFamily="34" charset="0"/>
              <a:buChar char="•"/>
            </a:pPr>
            <a:r>
              <a:rPr lang="en-US" dirty="0">
                <a:latin typeface="Arial" panose="020B0604020202020204" pitchFamily="34" charset="0"/>
                <a:cs typeface="Arial" panose="020B0604020202020204" pitchFamily="34" charset="0"/>
              </a:rPr>
              <a:t>Sample of beneficiaries and/or of FADN non-beneficiaries to the FSS: Likelihood Ratio test</a:t>
            </a:r>
          </a:p>
          <a:p>
            <a:pPr marL="457200" indent="-457200">
              <a:buFont typeface="+mj-lt"/>
              <a:buAutoNum type="arabicPeriod"/>
            </a:pPr>
            <a:r>
              <a:rPr lang="en-US" b="1" dirty="0">
                <a:latin typeface="Arial" panose="020B0604020202020204" pitchFamily="34" charset="0"/>
                <a:cs typeface="Arial" panose="020B0604020202020204" pitchFamily="34" charset="0"/>
              </a:rPr>
              <a:t>Calculating the Indicator I.10 at the farm level</a:t>
            </a:r>
          </a:p>
          <a:p>
            <a:pPr marL="457200" indent="-457200">
              <a:buFont typeface="+mj-lt"/>
              <a:buAutoNum type="arabicPeriod"/>
            </a:pPr>
            <a:r>
              <a:rPr lang="en-US" b="1" dirty="0">
                <a:latin typeface="Arial" panose="020B0604020202020204" pitchFamily="34" charset="0"/>
                <a:cs typeface="Arial" panose="020B0604020202020204" pitchFamily="34" charset="0"/>
              </a:rPr>
              <a:t>Building comparison group: </a:t>
            </a:r>
          </a:p>
          <a:p>
            <a:pPr marL="749808" lvl="1" indent="-457200">
              <a:buFont typeface="Arial" panose="020B0604020202020204" pitchFamily="34" charset="0"/>
              <a:buChar char="•"/>
            </a:pPr>
            <a:r>
              <a:rPr lang="en-US" dirty="0">
                <a:latin typeface="Arial" panose="020B0604020202020204" pitchFamily="34" charset="0"/>
                <a:cs typeface="Arial" panose="020B0604020202020204" pitchFamily="34" charset="0"/>
              </a:rPr>
              <a:t>PSM with logit </a:t>
            </a:r>
          </a:p>
          <a:p>
            <a:pPr marL="457200" indent="-457200">
              <a:buFont typeface="+mj-lt"/>
              <a:buAutoNum type="arabicPeriod"/>
            </a:pPr>
            <a:r>
              <a:rPr lang="en-US" b="1" dirty="0">
                <a:latin typeface="Arial" panose="020B0604020202020204" pitchFamily="34" charset="0"/>
                <a:cs typeface="Arial" panose="020B0604020202020204" pitchFamily="34" charset="0"/>
              </a:rPr>
              <a:t>Analysing difference: </a:t>
            </a:r>
          </a:p>
          <a:p>
            <a:pPr marL="749808" lvl="1" indent="-457200">
              <a:buFont typeface="Arial" panose="020B0604020202020204" pitchFamily="34" charset="0"/>
              <a:buChar char="•"/>
            </a:pPr>
            <a:r>
              <a:rPr lang="en-US" dirty="0">
                <a:latin typeface="Arial" panose="020B0604020202020204" pitchFamily="34" charset="0"/>
                <a:cs typeface="Arial" panose="020B0604020202020204" pitchFamily="34" charset="0"/>
              </a:rPr>
              <a:t>ATE and ATT</a:t>
            </a:r>
          </a:p>
          <a:p>
            <a:pPr marL="457200" indent="-457200">
              <a:buFont typeface="+mj-lt"/>
              <a:buAutoNum type="arabicPeriod"/>
            </a:pPr>
            <a:r>
              <a:rPr lang="en-US" b="1" dirty="0">
                <a:latin typeface="Arial" panose="020B0604020202020204" pitchFamily="34" charset="0"/>
                <a:cs typeface="Arial" panose="020B0604020202020204" pitchFamily="34" charset="0"/>
              </a:rPr>
              <a:t>Checking validity of findings: </a:t>
            </a:r>
            <a:r>
              <a:rPr lang="en-US" dirty="0">
                <a:latin typeface="Arial" panose="020B0604020202020204" pitchFamily="34" charset="0"/>
                <a:cs typeface="Arial" panose="020B0604020202020204" pitchFamily="34" charset="0"/>
              </a:rPr>
              <a:t>z-test </a:t>
            </a:r>
          </a:p>
          <a:p>
            <a:pPr marL="457200" indent="-457200">
              <a:buFont typeface="+mj-lt"/>
              <a:buAutoNum type="arabicPeriod"/>
            </a:pPr>
            <a:r>
              <a:rPr lang="en-US" b="1" dirty="0">
                <a:latin typeface="Arial" panose="020B0604020202020204" pitchFamily="34" charset="0"/>
                <a:cs typeface="Arial" panose="020B0604020202020204" pitchFamily="34" charset="0"/>
              </a:rPr>
              <a:t>Triangulation</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a:p>
            <a:pPr marL="0" indent="0">
              <a:buNone/>
            </a:pPr>
            <a:endParaRPr lang="en-GB" dirty="0"/>
          </a:p>
        </p:txBody>
      </p:sp>
      <p:sp>
        <p:nvSpPr>
          <p:cNvPr id="5" name="Espace réservé du numéro de diapositive 4">
            <a:extLst>
              <a:ext uri="{FF2B5EF4-FFF2-40B4-BE49-F238E27FC236}">
                <a16:creationId xmlns:a16="http://schemas.microsoft.com/office/drawing/2014/main" id="{279DC0C9-08E0-43A1-B5DA-BE171FCDEE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B9D717-8E14-479A-9696-FBC7A9BD4016}"/>
              </a:ext>
            </a:extLst>
          </p:cNvPr>
          <p:cNvSpPr txBox="1"/>
          <p:nvPr/>
        </p:nvSpPr>
        <p:spPr>
          <a:xfrm>
            <a:off x="1097280" y="33090"/>
            <a:ext cx="6827520" cy="830997"/>
          </a:xfrm>
          <a:prstGeom prst="rect">
            <a:avLst/>
          </a:prstGeom>
          <a:noFill/>
        </p:spPr>
        <p:txBody>
          <a:bodyPr wrap="square" rtlCol="0">
            <a:spAutoFit/>
          </a:bodyPr>
          <a:lstStyle/>
          <a:p>
            <a:r>
              <a:rPr lang="el-GR" sz="4800" dirty="0"/>
              <a:t>Βήματα Αξιολόγησης</a:t>
            </a:r>
            <a:endParaRPr lang="en-GB" sz="4800" dirty="0"/>
          </a:p>
        </p:txBody>
      </p:sp>
    </p:spTree>
    <p:extLst>
      <p:ext uri="{BB962C8B-B14F-4D97-AF65-F5344CB8AC3E}">
        <p14:creationId xmlns:p14="http://schemas.microsoft.com/office/powerpoint/2010/main" val="249941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FA2B0A-45A3-42AB-BBA0-BCBA0D4AE1F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DC1D6-95ED-419E-A69E-11420FA17D11}"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657354B5-DDC1-41EC-B8A5-4C20DB182DB5}"/>
              </a:ext>
            </a:extLst>
          </p:cNvPr>
          <p:cNvSpPr txBox="1">
            <a:spLocks/>
          </p:cNvSpPr>
          <p:nvPr/>
        </p:nvSpPr>
        <p:spPr>
          <a:xfrm>
            <a:off x="0" y="708414"/>
            <a:ext cx="12192000" cy="570746"/>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Data situation (3): from cultivated areas to water needs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026" name="Picture 2" descr="ÎÏÎ¿ÏÎ­Î»ÎµÏÎ¼Î± ÎµÎ¹ÎºÏÎ½Î±Ï Î³Î¹Î± cotton">
            <a:extLst>
              <a:ext uri="{FF2B5EF4-FFF2-40B4-BE49-F238E27FC236}">
                <a16:creationId xmlns:a16="http://schemas.microsoft.com/office/drawing/2014/main" id="{1B0982CF-99D2-4B55-930E-7765EFBC0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85" y="2260404"/>
            <a:ext cx="3004405" cy="160234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2E414DB-964C-4280-940D-96481AE5A2D8}"/>
              </a:ext>
            </a:extLst>
          </p:cNvPr>
          <p:cNvSpPr/>
          <p:nvPr/>
        </p:nvSpPr>
        <p:spPr>
          <a:xfrm>
            <a:off x="3569677" y="2813538"/>
            <a:ext cx="764931" cy="448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3AB7565-6502-4C40-83F0-AAD42E045516}"/>
              </a:ext>
            </a:extLst>
          </p:cNvPr>
          <p:cNvPicPr>
            <a:picLocks noChangeAspect="1"/>
          </p:cNvPicPr>
          <p:nvPr/>
        </p:nvPicPr>
        <p:blipFill>
          <a:blip r:embed="rId3"/>
          <a:stretch>
            <a:fillRect/>
          </a:stretch>
        </p:blipFill>
        <p:spPr>
          <a:xfrm>
            <a:off x="4539395" y="1722221"/>
            <a:ext cx="3425319" cy="2631042"/>
          </a:xfrm>
          <a:prstGeom prst="rect">
            <a:avLst/>
          </a:prstGeom>
        </p:spPr>
      </p:pic>
      <p:pic>
        <p:nvPicPr>
          <p:cNvPr id="1028" name="Picture 4" descr="ÎÏÎ¿ÏÎ­Î»ÎµÏÎ¼Î± ÎµÎ¹ÎºÏÎ½Î±Ï Î³Î¹Î± irrigation cotton">
            <a:extLst>
              <a:ext uri="{FF2B5EF4-FFF2-40B4-BE49-F238E27FC236}">
                <a16:creationId xmlns:a16="http://schemas.microsoft.com/office/drawing/2014/main" id="{9C7912D3-9323-407B-8D6F-28ACCB052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541" y="1183359"/>
            <a:ext cx="2457644" cy="327685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8E15E8AC-38BD-4E5E-A435-6FF0E9E4747C}"/>
              </a:ext>
            </a:extLst>
          </p:cNvPr>
          <p:cNvSpPr/>
          <p:nvPr/>
        </p:nvSpPr>
        <p:spPr>
          <a:xfrm>
            <a:off x="8228134" y="2813538"/>
            <a:ext cx="764931" cy="448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A3B7EAC-6A54-461E-AA2A-3EB615988A51}"/>
              </a:ext>
            </a:extLst>
          </p:cNvPr>
          <p:cNvSpPr txBox="1"/>
          <p:nvPr/>
        </p:nvSpPr>
        <p:spPr>
          <a:xfrm>
            <a:off x="360484" y="4466544"/>
            <a:ext cx="3004405" cy="5847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Size of cultivated area by irrigated crop</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C60ADF8E-025B-423A-BABB-F910BE823E36}"/>
              </a:ext>
            </a:extLst>
          </p:cNvPr>
          <p:cNvSpPr txBox="1"/>
          <p:nvPr/>
        </p:nvSpPr>
        <p:spPr>
          <a:xfrm>
            <a:off x="4539395" y="4556440"/>
            <a:ext cx="3425319" cy="5847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 and soil data and crop’s agronomic conditions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E50A2B9-042B-4F31-8F54-60B5D7820EDD}"/>
              </a:ext>
            </a:extLst>
          </p:cNvPr>
          <p:cNvSpPr txBox="1"/>
          <p:nvPr/>
        </p:nvSpPr>
        <p:spPr>
          <a:xfrm>
            <a:off x="9218541" y="4524472"/>
            <a:ext cx="2522355" cy="5847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Estimation of optimal and sub-optimal irrigation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992AB607-3215-4E59-9BCA-A35744314808}"/>
              </a:ext>
            </a:extLst>
          </p:cNvPr>
          <p:cNvSpPr txBox="1"/>
          <p:nvPr/>
        </p:nvSpPr>
        <p:spPr>
          <a:xfrm>
            <a:off x="360484" y="5254496"/>
            <a:ext cx="1119752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assumption: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Farmers are optimizing crop yields and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Maximization of crop yields implies that irrigation water is optimum (or narrowly sub-optimum)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Minimization of irrigation costs is reflected on the choice of cultivation mix and not on irrigation water quantities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8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54941-E5E1-46A1-A2EA-B88BB0DF0CC6}"/>
              </a:ext>
            </a:extLst>
          </p:cNvPr>
          <p:cNvSpPr>
            <a:spLocks noGrp="1"/>
          </p:cNvSpPr>
          <p:nvPr>
            <p:ph type="title"/>
          </p:nvPr>
        </p:nvSpPr>
        <p:spPr>
          <a:xfrm>
            <a:off x="1184363" y="772674"/>
            <a:ext cx="10515600" cy="851492"/>
          </a:xfrm>
        </p:spPr>
        <p:txBody>
          <a:bodyPr>
            <a:normAutofit/>
          </a:bodyPr>
          <a:lstStyle/>
          <a:p>
            <a:r>
              <a:rPr lang="en-US" dirty="0">
                <a:latin typeface="Arial" panose="020B0604020202020204" pitchFamily="34" charset="0"/>
                <a:cs typeface="Arial" panose="020B0604020202020204" pitchFamily="34" charset="0"/>
              </a:rPr>
              <a:t>Major findings</a:t>
            </a:r>
          </a:p>
        </p:txBody>
      </p:sp>
      <p:sp>
        <p:nvSpPr>
          <p:cNvPr id="5" name="Espace réservé du numéro de diapositive 4">
            <a:extLst>
              <a:ext uri="{FF2B5EF4-FFF2-40B4-BE49-F238E27FC236}">
                <a16:creationId xmlns:a16="http://schemas.microsoft.com/office/drawing/2014/main" id="{2260BABB-57CF-468A-8CC7-3C1816010BA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DC1D6-95ED-419E-A69E-11420FA17D11}" type="slidenum">
              <a:rPr kumimoji="0" lang="en-GB" sz="10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85CD40C-F3B8-495F-82AE-09D69770DCF3}"/>
              </a:ext>
            </a:extLst>
          </p:cNvPr>
          <p:cNvPicPr>
            <a:picLocks noChangeAspect="1"/>
          </p:cNvPicPr>
          <p:nvPr/>
        </p:nvPicPr>
        <p:blipFill>
          <a:blip r:embed="rId3"/>
          <a:stretch>
            <a:fillRect/>
          </a:stretch>
        </p:blipFill>
        <p:spPr>
          <a:xfrm>
            <a:off x="439814" y="3406989"/>
            <a:ext cx="6030167" cy="1381318"/>
          </a:xfrm>
          <a:prstGeom prst="rect">
            <a:avLst/>
          </a:prstGeom>
        </p:spPr>
      </p:pic>
      <p:pic>
        <p:nvPicPr>
          <p:cNvPr id="9" name="Picture 8">
            <a:extLst>
              <a:ext uri="{FF2B5EF4-FFF2-40B4-BE49-F238E27FC236}">
                <a16:creationId xmlns:a16="http://schemas.microsoft.com/office/drawing/2014/main" id="{464595BA-8D79-4592-BE37-A9CF85BB1918}"/>
              </a:ext>
            </a:extLst>
          </p:cNvPr>
          <p:cNvPicPr>
            <a:picLocks noChangeAspect="1"/>
          </p:cNvPicPr>
          <p:nvPr/>
        </p:nvPicPr>
        <p:blipFill>
          <a:blip r:embed="rId4"/>
          <a:stretch>
            <a:fillRect/>
          </a:stretch>
        </p:blipFill>
        <p:spPr>
          <a:xfrm>
            <a:off x="411996" y="4962344"/>
            <a:ext cx="6030167" cy="1314633"/>
          </a:xfrm>
          <a:prstGeom prst="rect">
            <a:avLst/>
          </a:prstGeom>
        </p:spPr>
      </p:pic>
      <p:sp>
        <p:nvSpPr>
          <p:cNvPr id="10" name="TextBox 9">
            <a:extLst>
              <a:ext uri="{FF2B5EF4-FFF2-40B4-BE49-F238E27FC236}">
                <a16:creationId xmlns:a16="http://schemas.microsoft.com/office/drawing/2014/main" id="{B0E20371-8A2B-4BB0-A285-7E8C4958BB77}"/>
              </a:ext>
            </a:extLst>
          </p:cNvPr>
          <p:cNvSpPr txBox="1"/>
          <p:nvPr/>
        </p:nvSpPr>
        <p:spPr>
          <a:xfrm>
            <a:off x="6757509" y="3604289"/>
            <a:ext cx="543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 Treatment Effect (All Holdings):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21,779 m</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irrigation water per year (cultivation season) per farm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93EEE49-90D4-4C1F-A8EA-1BD565813E2F}"/>
              </a:ext>
            </a:extLst>
          </p:cNvPr>
          <p:cNvSpPr txBox="1"/>
          <p:nvPr/>
        </p:nvSpPr>
        <p:spPr>
          <a:xfrm>
            <a:off x="6757508" y="5153472"/>
            <a:ext cx="54321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 Treatment Effect on Beneficiaries: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25,895 m</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irrigation water per year (cultivation season) per farm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34149C3-86D2-4721-A049-BE07FE3E321E}"/>
              </a:ext>
            </a:extLst>
          </p:cNvPr>
          <p:cNvSpPr txBox="1"/>
          <p:nvPr/>
        </p:nvSpPr>
        <p:spPr>
          <a:xfrm>
            <a:off x="439814" y="1885205"/>
            <a:ext cx="600234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Propensity Score Matching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Stata: effects with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psmatch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logit score model, few variables for the logit (concentration, maize or cotton producer)</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6B70A15-DAE4-4847-B357-B82340A04F57}"/>
              </a:ext>
            </a:extLst>
          </p:cNvPr>
          <p:cNvSpPr txBox="1"/>
          <p:nvPr/>
        </p:nvSpPr>
        <p:spPr>
          <a:xfrm>
            <a:off x="6757508" y="1830858"/>
            <a:ext cx="488381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Abstraction</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Beneficiaries 	= 166,216 m</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	</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Non-beneficiaries 	= 192,732 m</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Difference 		=   26,516 m</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Connecteur droit 6">
            <a:extLst>
              <a:ext uri="{FF2B5EF4-FFF2-40B4-BE49-F238E27FC236}">
                <a16:creationId xmlns:a16="http://schemas.microsoft.com/office/drawing/2014/main" id="{25103065-77D7-42FE-B4A8-DC4509B8DABF}"/>
              </a:ext>
            </a:extLst>
          </p:cNvPr>
          <p:cNvCxnSpPr/>
          <p:nvPr/>
        </p:nvCxnSpPr>
        <p:spPr>
          <a:xfrm>
            <a:off x="439814" y="3338963"/>
            <a:ext cx="11043139"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942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F0880-9071-4B6E-AB7F-B26DA429FA59}"/>
              </a:ext>
            </a:extLst>
          </p:cNvPr>
          <p:cNvPicPr>
            <a:picLocks noChangeAspect="1"/>
          </p:cNvPicPr>
          <p:nvPr/>
        </p:nvPicPr>
        <p:blipFill>
          <a:blip r:embed="rId2"/>
          <a:stretch>
            <a:fillRect/>
          </a:stretch>
        </p:blipFill>
        <p:spPr>
          <a:xfrm>
            <a:off x="6294295" y="851424"/>
            <a:ext cx="5177658" cy="2768656"/>
          </a:xfrm>
          <a:prstGeom prst="rect">
            <a:avLst/>
          </a:prstGeom>
        </p:spPr>
      </p:pic>
      <p:sp>
        <p:nvSpPr>
          <p:cNvPr id="3" name="Slide Number Placeholder 2">
            <a:extLst>
              <a:ext uri="{FF2B5EF4-FFF2-40B4-BE49-F238E27FC236}">
                <a16:creationId xmlns:a16="http://schemas.microsoft.com/office/drawing/2014/main" id="{724A604C-D0A5-4F53-86B7-C9D8F8A41DD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DC1D6-95ED-419E-A69E-11420FA17D11}"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B44C027B-364F-4064-A2F9-40B42CEBFA95}"/>
              </a:ext>
            </a:extLst>
          </p:cNvPr>
          <p:cNvSpPr txBox="1">
            <a:spLocks/>
          </p:cNvSpPr>
          <p:nvPr/>
        </p:nvSpPr>
        <p:spPr>
          <a:xfrm>
            <a:off x="956353" y="352283"/>
            <a:ext cx="10515600" cy="8514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Triangulation and qualitative assessment</a:t>
            </a:r>
          </a:p>
        </p:txBody>
      </p:sp>
      <p:sp>
        <p:nvSpPr>
          <p:cNvPr id="5" name="TextBox 4">
            <a:extLst>
              <a:ext uri="{FF2B5EF4-FFF2-40B4-BE49-F238E27FC236}">
                <a16:creationId xmlns:a16="http://schemas.microsoft.com/office/drawing/2014/main" id="{6BCD41AC-9E54-48D3-9868-84E066FD9A79}"/>
              </a:ext>
            </a:extLst>
          </p:cNvPr>
          <p:cNvSpPr txBox="1"/>
          <p:nvPr/>
        </p:nvSpPr>
        <p:spPr>
          <a:xfrm>
            <a:off x="433179" y="1083532"/>
            <a:ext cx="5780072"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Triangulation: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AquaCrop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estimates correct? (Scientific evidence)</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Search in the scientific literature to see if the model was correctly calibrated and yielded similar results to those that are published in scientific journals for the same or similar regions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scientists working in this field to provide their opinion on the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AquaCrop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estimates </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Informal Qualitative Assessment: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treatment effect estimates correct? (Empirical evidence)</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 irrigation water associations managers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B34BAFE-9AE6-4FEE-89E3-F8D647A76E8D}"/>
              </a:ext>
            </a:extLst>
          </p:cNvPr>
          <p:cNvPicPr>
            <a:picLocks noChangeAspect="1"/>
          </p:cNvPicPr>
          <p:nvPr/>
        </p:nvPicPr>
        <p:blipFill>
          <a:blip r:embed="rId3"/>
          <a:stretch>
            <a:fillRect/>
          </a:stretch>
        </p:blipFill>
        <p:spPr>
          <a:xfrm>
            <a:off x="6493492" y="3576050"/>
            <a:ext cx="4779264" cy="2883735"/>
          </a:xfrm>
          <a:prstGeom prst="rect">
            <a:avLst/>
          </a:prstGeom>
        </p:spPr>
      </p:pic>
    </p:spTree>
    <p:extLst>
      <p:ext uri="{BB962C8B-B14F-4D97-AF65-F5344CB8AC3E}">
        <p14:creationId xmlns:p14="http://schemas.microsoft.com/office/powerpoint/2010/main" val="129117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DA8EF-EE0F-444C-9938-A07069A5C18E}"/>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a:solidFill>
                  <a:schemeClr val="tx1">
                    <a:lumMod val="85000"/>
                    <a:lumOff val="15000"/>
                  </a:schemeClr>
                </a:solidFill>
              </a:rPr>
              <a:t>Δεύτερη προσέγγιση</a:t>
            </a:r>
          </a:p>
        </p:txBody>
      </p:sp>
      <p:pic>
        <p:nvPicPr>
          <p:cNvPr id="6" name="Picture 5" descr="A close up of a map&#10;&#10;Description automatically generated">
            <a:extLst>
              <a:ext uri="{FF2B5EF4-FFF2-40B4-BE49-F238E27FC236}">
                <a16:creationId xmlns:a16="http://schemas.microsoft.com/office/drawing/2014/main" id="{763D7E3C-7100-4B03-86D2-6CAECED33C75}"/>
              </a:ext>
            </a:extLst>
          </p:cNvPr>
          <p:cNvPicPr/>
          <p:nvPr/>
        </p:nvPicPr>
        <p:blipFill rotWithShape="1">
          <a:blip r:embed="rId2" cstate="print">
            <a:extLst>
              <a:ext uri="{28A0092B-C50C-407E-A947-70E740481C1C}">
                <a14:useLocalDpi xmlns:a14="http://schemas.microsoft.com/office/drawing/2010/main" val="0"/>
              </a:ext>
            </a:extLst>
          </a:blip>
          <a:srcRect l="14687" r="9106"/>
          <a:stretch/>
        </p:blipFill>
        <p:spPr bwMode="auto">
          <a:xfrm>
            <a:off x="0" y="0"/>
            <a:ext cx="6729999" cy="6201341"/>
          </a:xfrm>
          <a:prstGeom prst="rect">
            <a:avLst/>
          </a:prstGeom>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D497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2EED28C6-F5F3-4005-9E50-E9956BD6080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27</a:t>
            </a:fld>
            <a:endParaRPr lang="en-US"/>
          </a:p>
        </p:txBody>
      </p:sp>
      <p:sp>
        <p:nvSpPr>
          <p:cNvPr id="7" name="Rectangle 6">
            <a:extLst>
              <a:ext uri="{FF2B5EF4-FFF2-40B4-BE49-F238E27FC236}">
                <a16:creationId xmlns:a16="http://schemas.microsoft.com/office/drawing/2014/main" id="{D41DF62B-D6ED-4BBE-B116-BB4B0961F357}"/>
              </a:ext>
            </a:extLst>
          </p:cNvPr>
          <p:cNvSpPr/>
          <p:nvPr/>
        </p:nvSpPr>
        <p:spPr>
          <a:xfrm>
            <a:off x="6088536" y="5177921"/>
            <a:ext cx="6096000" cy="923330"/>
          </a:xfrm>
          <a:prstGeom prst="rect">
            <a:avLst/>
          </a:prstGeom>
        </p:spPr>
        <p:txBody>
          <a:bodyPr>
            <a:spAutoFit/>
          </a:bodyPr>
          <a:lstStyle/>
          <a:p>
            <a:r>
              <a:rPr lang="el-GR" dirty="0"/>
              <a:t>Κατανομή δειγματοληπτικών τετραγώνων σε μη-αρδευόμενα και αρδευόμενα υποστηριζόμενα από το 10.1.4 (χειρισμός) και μη υποστηριζόμενα από το 10.1.4 (μάρτυρες), 2018. </a:t>
            </a:r>
            <a:endParaRPr lang="en-GB" dirty="0"/>
          </a:p>
        </p:txBody>
      </p:sp>
    </p:spTree>
    <p:extLst>
      <p:ext uri="{BB962C8B-B14F-4D97-AF65-F5344CB8AC3E}">
        <p14:creationId xmlns:p14="http://schemas.microsoft.com/office/powerpoint/2010/main" val="646004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3F344E-240E-4062-9314-52127EAB0469}"/>
              </a:ext>
            </a:extLst>
          </p:cNvPr>
          <p:cNvSpPr>
            <a:spLocks noGrp="1"/>
          </p:cNvSpPr>
          <p:nvPr>
            <p:ph type="sldNum" sz="quarter" idx="12"/>
          </p:nvPr>
        </p:nvSpPr>
        <p:spPr/>
        <p:txBody>
          <a:bodyPr/>
          <a:lstStyle/>
          <a:p>
            <a:fld id="{6D22F896-40B5-4ADD-8801-0D06FADFA095}" type="slidenum">
              <a:rPr lang="en-US" smtClean="0"/>
              <a:t>28</a:t>
            </a:fld>
            <a:endParaRPr lang="en-US" dirty="0"/>
          </a:p>
        </p:txBody>
      </p:sp>
      <p:pic>
        <p:nvPicPr>
          <p:cNvPr id="4" name="Picture 3">
            <a:extLst>
              <a:ext uri="{FF2B5EF4-FFF2-40B4-BE49-F238E27FC236}">
                <a16:creationId xmlns:a16="http://schemas.microsoft.com/office/drawing/2014/main" id="{273DF8AF-2AC7-4DC9-A5B9-C491AC4CBF13}"/>
              </a:ext>
            </a:extLst>
          </p:cNvPr>
          <p:cNvPicPr>
            <a:picLocks noChangeAspect="1"/>
          </p:cNvPicPr>
          <p:nvPr/>
        </p:nvPicPr>
        <p:blipFill>
          <a:blip r:embed="rId2"/>
          <a:stretch>
            <a:fillRect/>
          </a:stretch>
        </p:blipFill>
        <p:spPr>
          <a:xfrm>
            <a:off x="1161744" y="759774"/>
            <a:ext cx="8602742" cy="5180346"/>
          </a:xfrm>
          <a:prstGeom prst="rect">
            <a:avLst/>
          </a:prstGeom>
        </p:spPr>
      </p:pic>
    </p:spTree>
    <p:extLst>
      <p:ext uri="{BB962C8B-B14F-4D97-AF65-F5344CB8AC3E}">
        <p14:creationId xmlns:p14="http://schemas.microsoft.com/office/powerpoint/2010/main" val="108881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32650C-0B06-4896-81C9-C31F0AA30CDE}"/>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4" name="Picture 3">
            <a:extLst>
              <a:ext uri="{FF2B5EF4-FFF2-40B4-BE49-F238E27FC236}">
                <a16:creationId xmlns:a16="http://schemas.microsoft.com/office/drawing/2014/main" id="{BCA7FDF4-F07B-4EFE-8B45-E2EE8C5E3FF4}"/>
              </a:ext>
            </a:extLst>
          </p:cNvPr>
          <p:cNvPicPr/>
          <p:nvPr/>
        </p:nvPicPr>
        <p:blipFill rotWithShape="1">
          <a:blip r:embed="rId2" cstate="print">
            <a:extLst>
              <a:ext uri="{28A0092B-C50C-407E-A947-70E740481C1C}">
                <a14:useLocalDpi xmlns:a14="http://schemas.microsoft.com/office/drawing/2010/main" val="0"/>
              </a:ext>
            </a:extLst>
          </a:blip>
          <a:srcRect t="602"/>
          <a:stretch/>
        </p:blipFill>
        <p:spPr bwMode="auto">
          <a:xfrm>
            <a:off x="0" y="183470"/>
            <a:ext cx="8831570" cy="6124802"/>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E143CC6-6817-40C4-830A-5748E71423B6}"/>
              </a:ext>
            </a:extLst>
          </p:cNvPr>
          <p:cNvSpPr/>
          <p:nvPr/>
        </p:nvSpPr>
        <p:spPr>
          <a:xfrm>
            <a:off x="8972550" y="4583535"/>
            <a:ext cx="3219450" cy="1200329"/>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Box</a:t>
            </a:r>
            <a:r>
              <a:rPr lang="el-GR" dirty="0">
                <a:latin typeface="Arial" panose="020B0604020202020204" pitchFamily="34" charset="0"/>
                <a:ea typeface="Calibri" panose="020F0502020204030204" pitchFamily="34" charset="0"/>
              </a:rPr>
              <a:t>-</a:t>
            </a:r>
            <a:r>
              <a:rPr lang="en-US" dirty="0">
                <a:latin typeface="Arial" panose="020B0604020202020204" pitchFamily="34" charset="0"/>
                <a:ea typeface="Calibri" panose="020F0502020204030204" pitchFamily="34" charset="0"/>
              </a:rPr>
              <a:t>plots</a:t>
            </a:r>
            <a:r>
              <a:rPr lang="el-GR" dirty="0">
                <a:latin typeface="Arial" panose="020B0604020202020204" pitchFamily="34" charset="0"/>
                <a:ea typeface="Calibri" panose="020F0502020204030204" pitchFamily="34" charset="0"/>
              </a:rPr>
              <a:t> των παρατηρήσεων και των αντιστοιχισμένων ζευγών για τις εννέα μεταβλητές αντιστοίχισης.</a:t>
            </a:r>
            <a:endParaRPr lang="en-GB" dirty="0"/>
          </a:p>
        </p:txBody>
      </p:sp>
    </p:spTree>
    <p:extLst>
      <p:ext uri="{BB962C8B-B14F-4D97-AF65-F5344CB8AC3E}">
        <p14:creationId xmlns:p14="http://schemas.microsoft.com/office/powerpoint/2010/main" val="49427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7AC5-B058-4BD8-A7D8-57C4B739AA2E}"/>
              </a:ext>
            </a:extLst>
          </p:cNvPr>
          <p:cNvSpPr>
            <a:spLocks noGrp="1"/>
          </p:cNvSpPr>
          <p:nvPr>
            <p:ph type="title"/>
          </p:nvPr>
        </p:nvSpPr>
        <p:spPr>
          <a:xfrm>
            <a:off x="838200" y="108858"/>
            <a:ext cx="10515600" cy="429532"/>
          </a:xfrm>
        </p:spPr>
        <p:txBody>
          <a:bodyPr>
            <a:normAutofit fontScale="90000"/>
          </a:bodyPr>
          <a:lstStyle/>
          <a:p>
            <a:pPr algn="ctr"/>
            <a:r>
              <a:rPr lang="el-GR" dirty="0"/>
              <a:t>Η τυπική περίπτωση</a:t>
            </a:r>
            <a:endParaRPr lang="en-GB" dirty="0"/>
          </a:p>
        </p:txBody>
      </p:sp>
      <p:pic>
        <p:nvPicPr>
          <p:cNvPr id="4" name="Picture 3">
            <a:extLst>
              <a:ext uri="{FF2B5EF4-FFF2-40B4-BE49-F238E27FC236}">
                <a16:creationId xmlns:a16="http://schemas.microsoft.com/office/drawing/2014/main" id="{0A976470-F5C0-45C6-AB7A-12B839808FA2}"/>
              </a:ext>
            </a:extLst>
          </p:cNvPr>
          <p:cNvPicPr>
            <a:picLocks noChangeAspect="1"/>
          </p:cNvPicPr>
          <p:nvPr/>
        </p:nvPicPr>
        <p:blipFill>
          <a:blip r:embed="rId2"/>
          <a:stretch>
            <a:fillRect/>
          </a:stretch>
        </p:blipFill>
        <p:spPr>
          <a:xfrm>
            <a:off x="2074423" y="714943"/>
            <a:ext cx="8043154" cy="6034199"/>
          </a:xfrm>
          <a:prstGeom prst="rect">
            <a:avLst/>
          </a:prstGeom>
        </p:spPr>
      </p:pic>
    </p:spTree>
    <p:extLst>
      <p:ext uri="{BB962C8B-B14F-4D97-AF65-F5344CB8AC3E}">
        <p14:creationId xmlns:p14="http://schemas.microsoft.com/office/powerpoint/2010/main" val="21707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5403-4DAB-4BCB-9DD8-AA530CBCD80B}"/>
              </a:ext>
            </a:extLst>
          </p:cNvPr>
          <p:cNvSpPr>
            <a:spLocks noGrp="1"/>
          </p:cNvSpPr>
          <p:nvPr>
            <p:ph type="title"/>
          </p:nvPr>
        </p:nvSpPr>
        <p:spPr/>
        <p:txBody>
          <a:bodyPr/>
          <a:lstStyle/>
          <a:p>
            <a:r>
              <a:rPr lang="el-GR" dirty="0"/>
              <a:t>Αποτελέσματα</a:t>
            </a:r>
            <a:endParaRPr lang="en-GB" dirty="0"/>
          </a:p>
        </p:txBody>
      </p:sp>
      <p:sp>
        <p:nvSpPr>
          <p:cNvPr id="5" name="Slide Number Placeholder 4">
            <a:extLst>
              <a:ext uri="{FF2B5EF4-FFF2-40B4-BE49-F238E27FC236}">
                <a16:creationId xmlns:a16="http://schemas.microsoft.com/office/drawing/2014/main" id="{FF8AA2D6-140B-4611-BC66-197B05A17DE3}"/>
              </a:ext>
            </a:extLst>
          </p:cNvPr>
          <p:cNvSpPr>
            <a:spLocks noGrp="1"/>
          </p:cNvSpPr>
          <p:nvPr>
            <p:ph type="sldNum" sz="quarter" idx="12"/>
          </p:nvPr>
        </p:nvSpPr>
        <p:spPr/>
        <p:txBody>
          <a:bodyPr/>
          <a:lstStyle/>
          <a:p>
            <a:fld id="{6D22F896-40B5-4ADD-8801-0D06FADFA095}" type="slidenum">
              <a:rPr lang="en-US" smtClean="0"/>
              <a:t>30</a:t>
            </a:fld>
            <a:endParaRPr lang="en-US" dirty="0"/>
          </a:p>
        </p:txBody>
      </p:sp>
      <p:graphicFrame>
        <p:nvGraphicFramePr>
          <p:cNvPr id="10" name="Table 9">
            <a:extLst>
              <a:ext uri="{FF2B5EF4-FFF2-40B4-BE49-F238E27FC236}">
                <a16:creationId xmlns:a16="http://schemas.microsoft.com/office/drawing/2014/main" id="{C826C10D-F6E7-44C2-977A-F333546B2BC0}"/>
              </a:ext>
            </a:extLst>
          </p:cNvPr>
          <p:cNvGraphicFramePr>
            <a:graphicFrameLocks noGrp="1"/>
          </p:cNvGraphicFramePr>
          <p:nvPr>
            <p:extLst>
              <p:ext uri="{D42A27DB-BD31-4B8C-83A1-F6EECF244321}">
                <p14:modId xmlns:p14="http://schemas.microsoft.com/office/powerpoint/2010/main" val="523625049"/>
              </p:ext>
            </p:extLst>
          </p:nvPr>
        </p:nvGraphicFramePr>
        <p:xfrm>
          <a:off x="1154083" y="3638550"/>
          <a:ext cx="10058400" cy="2596208"/>
        </p:xfrm>
        <a:graphic>
          <a:graphicData uri="http://schemas.openxmlformats.org/drawingml/2006/table">
            <a:tbl>
              <a:tblPr firstRow="1" firstCol="1" bandRow="1"/>
              <a:tblGrid>
                <a:gridCol w="2678280">
                  <a:extLst>
                    <a:ext uri="{9D8B030D-6E8A-4147-A177-3AD203B41FA5}">
                      <a16:colId xmlns:a16="http://schemas.microsoft.com/office/drawing/2014/main" val="751094475"/>
                    </a:ext>
                  </a:extLst>
                </a:gridCol>
                <a:gridCol w="1302160">
                  <a:extLst>
                    <a:ext uri="{9D8B030D-6E8A-4147-A177-3AD203B41FA5}">
                      <a16:colId xmlns:a16="http://schemas.microsoft.com/office/drawing/2014/main" val="2881338024"/>
                    </a:ext>
                  </a:extLst>
                </a:gridCol>
                <a:gridCol w="1240326">
                  <a:extLst>
                    <a:ext uri="{9D8B030D-6E8A-4147-A177-3AD203B41FA5}">
                      <a16:colId xmlns:a16="http://schemas.microsoft.com/office/drawing/2014/main" val="3958454133"/>
                    </a:ext>
                  </a:extLst>
                </a:gridCol>
                <a:gridCol w="1116657">
                  <a:extLst>
                    <a:ext uri="{9D8B030D-6E8A-4147-A177-3AD203B41FA5}">
                      <a16:colId xmlns:a16="http://schemas.microsoft.com/office/drawing/2014/main" val="1407619510"/>
                    </a:ext>
                  </a:extLst>
                </a:gridCol>
                <a:gridCol w="1116657">
                  <a:extLst>
                    <a:ext uri="{9D8B030D-6E8A-4147-A177-3AD203B41FA5}">
                      <a16:colId xmlns:a16="http://schemas.microsoft.com/office/drawing/2014/main" val="640303891"/>
                    </a:ext>
                  </a:extLst>
                </a:gridCol>
                <a:gridCol w="1302160">
                  <a:extLst>
                    <a:ext uri="{9D8B030D-6E8A-4147-A177-3AD203B41FA5}">
                      <a16:colId xmlns:a16="http://schemas.microsoft.com/office/drawing/2014/main" val="3801578897"/>
                    </a:ext>
                  </a:extLst>
                </a:gridCol>
                <a:gridCol w="1302160">
                  <a:extLst>
                    <a:ext uri="{9D8B030D-6E8A-4147-A177-3AD203B41FA5}">
                      <a16:colId xmlns:a16="http://schemas.microsoft.com/office/drawing/2014/main" val="2174188372"/>
                    </a:ext>
                  </a:extLst>
                </a:gridCol>
              </a:tblGrid>
              <a:tr h="320295">
                <a:tc>
                  <a:txBody>
                    <a:bodyPr/>
                    <a:lstStyle/>
                    <a:p>
                      <a:pP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265760"/>
                  </a:ext>
                </a:extLst>
              </a:tr>
              <a:tr h="657514">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Μεταβλητή </a:t>
                      </a:r>
                      <a:r>
                        <a:rPr lang="en-US" sz="1800" dirty="0">
                          <a:effectLst/>
                          <a:latin typeface="Arial" panose="020B0604020202020204" pitchFamily="34" charset="0"/>
                          <a:ea typeface="Calibri" panose="020F0502020204030204" pitchFamily="34" charset="0"/>
                          <a:cs typeface="Arial" panose="020B0604020202020204" pitchFamily="34" charset="0"/>
                        </a:rPr>
                        <a:t>m</a:t>
                      </a:r>
                      <a:r>
                        <a:rPr lang="en-US" sz="18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dirty="0">
                          <a:effectLst/>
                          <a:latin typeface="Arial" panose="020B0604020202020204" pitchFamily="34" charset="0"/>
                          <a:ea typeface="Calibri" panose="020F0502020204030204" pitchFamily="34" charset="0"/>
                          <a:cs typeface="Arial" panose="020B0604020202020204" pitchFamily="34" charset="0"/>
                        </a:rPr>
                        <a:t>/ha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εκτίμηση</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Τυπικό σφάλμα</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z</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P&gt;z</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95% </a:t>
                      </a:r>
                      <a:r>
                        <a:rPr lang="el-GR" sz="1800" dirty="0">
                          <a:effectLst/>
                          <a:latin typeface="Arial" panose="020B0604020202020204" pitchFamily="34" charset="0"/>
                          <a:ea typeface="Calibri" panose="020F0502020204030204" pitchFamily="34" charset="0"/>
                          <a:cs typeface="Arial" panose="020B0604020202020204" pitchFamily="34" charset="0"/>
                        </a:rPr>
                        <a:t>διάστημα εμπιστοσύνης</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31413002"/>
                  </a:ext>
                </a:extLst>
              </a:tr>
              <a:tr h="32029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950017"/>
                  </a:ext>
                </a:extLst>
              </a:tr>
              <a:tr h="32029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446727"/>
                  </a:ext>
                </a:extLst>
              </a:tr>
              <a:tr h="320295">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79261"/>
                  </a:ext>
                </a:extLst>
              </a:tr>
              <a:tr h="657514">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Arial" panose="020B0604020202020204" pitchFamily="34" charset="0"/>
                        </a:rPr>
                        <a:t>(1=Με Μ 10.1.4 </a:t>
                      </a:r>
                      <a:r>
                        <a:rPr lang="en-GB" sz="1800" dirty="0">
                          <a:effectLst/>
                          <a:latin typeface="Arial" panose="020B0604020202020204" pitchFamily="34" charset="0"/>
                          <a:ea typeface="Calibri" panose="020F0502020204030204" pitchFamily="34" charset="0"/>
                          <a:cs typeface="Arial" panose="020B0604020202020204" pitchFamily="34" charset="0"/>
                        </a:rPr>
                        <a:t>vs</a:t>
                      </a:r>
                      <a:r>
                        <a:rPr lang="el-GR" sz="1800" dirty="0">
                          <a:effectLst/>
                          <a:latin typeface="Arial" panose="020B0604020202020204" pitchFamily="34" charset="0"/>
                          <a:ea typeface="Calibri" panose="020F0502020204030204" pitchFamily="34" charset="0"/>
                          <a:cs typeface="Arial" panose="020B0604020202020204" pitchFamily="34" charset="0"/>
                        </a:rPr>
                        <a:t> 0= Χωρίς Μ 10.1.4)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-852.4591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55.3692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-15.40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0.000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-960.9808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-743.9375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86793"/>
                  </a:ext>
                </a:extLst>
              </a:tr>
            </a:tbl>
          </a:graphicData>
        </a:graphic>
      </p:graphicFrame>
      <p:sp>
        <p:nvSpPr>
          <p:cNvPr id="11" name="Rectangle 2">
            <a:extLst>
              <a:ext uri="{FF2B5EF4-FFF2-40B4-BE49-F238E27FC236}">
                <a16:creationId xmlns:a16="http://schemas.microsoft.com/office/drawing/2014/main" id="{7A2DFFD0-2BF6-4636-B0C1-32DD0B102517}"/>
              </a:ext>
            </a:extLst>
          </p:cNvPr>
          <p:cNvSpPr>
            <a:spLocks noChangeArrowheads="1"/>
          </p:cNvSpPr>
          <p:nvPr/>
        </p:nvSpPr>
        <p:spPr bwMode="auto">
          <a:xfrm>
            <a:off x="1113706" y="1914232"/>
            <a:ext cx="996458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Πίνακας</a:t>
            </a: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3. </a:t>
            </a:r>
            <a:r>
              <a:rPr kumimoji="0" lang="el-GR"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Αποτελέσματα εκτίμησης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ATE </a:t>
            </a:r>
            <a:r>
              <a:rPr kumimoji="0" lang="el-GR"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με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propensity score matching. </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Treatment-effects estimation                   		    	Number of </a:t>
            </a:r>
            <a:r>
              <a:rPr kumimoji="0" lang="en-GB" altLang="en-US" sz="2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obs</a:t>
            </a: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    4,897</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Estimator: propensity-score matching     	  		Matches: requested  =   1</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Outcome model  : matching                                     		min  =          1</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Treatment model: logit                                        		max =          1		</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285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78DBD-7DA4-4479-994D-75AB5E0A03DB}"/>
              </a:ext>
            </a:extLst>
          </p:cNvPr>
          <p:cNvSpPr>
            <a:spLocks noGrp="1"/>
          </p:cNvSpPr>
          <p:nvPr>
            <p:ph type="title"/>
          </p:nvPr>
        </p:nvSpPr>
        <p:spPr>
          <a:xfrm>
            <a:off x="838200" y="963877"/>
            <a:ext cx="3494362" cy="4930246"/>
          </a:xfrm>
        </p:spPr>
        <p:txBody>
          <a:bodyPr>
            <a:normAutofit/>
          </a:bodyPr>
          <a:lstStyle/>
          <a:p>
            <a:pPr algn="r"/>
            <a:r>
              <a:rPr lang="el-GR" sz="4100" dirty="0">
                <a:solidFill>
                  <a:schemeClr val="accent1"/>
                </a:solidFill>
              </a:rPr>
              <a:t>Ποια είναι η επίπτωση του προγράμματος (μέτρου)</a:t>
            </a:r>
            <a:endParaRPr lang="en-GB" sz="41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F32458-E309-4F91-824C-16C25242FFDD}"/>
              </a:ext>
            </a:extLst>
          </p:cNvPr>
          <p:cNvSpPr>
            <a:spLocks noGrp="1"/>
          </p:cNvSpPr>
          <p:nvPr>
            <p:ph idx="1"/>
          </p:nvPr>
        </p:nvSpPr>
        <p:spPr>
          <a:xfrm>
            <a:off x="4976031" y="963877"/>
            <a:ext cx="6377769" cy="4930246"/>
          </a:xfrm>
        </p:spPr>
        <p:txBody>
          <a:bodyPr anchor="ctr">
            <a:normAutofit/>
          </a:bodyPr>
          <a:lstStyle/>
          <a:p>
            <a:endParaRPr lang="el-GR" sz="2400" dirty="0"/>
          </a:p>
          <a:p>
            <a:r>
              <a:rPr lang="el-GR" dirty="0"/>
              <a:t>Απλά το αποτέλεσμα του προγράμματος σε κάποιο χρονικό σημείο μετά την εφαρμογή </a:t>
            </a:r>
          </a:p>
          <a:p>
            <a:pPr marL="0" indent="0">
              <a:buNone/>
            </a:pPr>
            <a:r>
              <a:rPr lang="el-GR" dirty="0"/>
              <a:t>ή</a:t>
            </a:r>
          </a:p>
          <a:p>
            <a:r>
              <a:rPr lang="el-GR" dirty="0"/>
              <a:t>Το αποτέλεσμα του προγράμματος σε κάποιο χρονικό σημείο μετά την εφαρμογή, σε σχέση με την κατάσταση εάν το πρόγραμμα δεν είχε εφαρμοστεί</a:t>
            </a:r>
            <a:endParaRPr lang="en-GB" dirty="0"/>
          </a:p>
        </p:txBody>
      </p:sp>
    </p:spTree>
    <p:extLst>
      <p:ext uri="{BB962C8B-B14F-4D97-AF65-F5344CB8AC3E}">
        <p14:creationId xmlns:p14="http://schemas.microsoft.com/office/powerpoint/2010/main" val="88399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5E9D-7E34-4F67-B3B7-4A2F2BFCBFF6}"/>
              </a:ext>
            </a:extLst>
          </p:cNvPr>
          <p:cNvSpPr>
            <a:spLocks noGrp="1"/>
          </p:cNvSpPr>
          <p:nvPr>
            <p:ph type="title"/>
          </p:nvPr>
        </p:nvSpPr>
        <p:spPr/>
        <p:txBody>
          <a:bodyPr/>
          <a:lstStyle/>
          <a:p>
            <a:r>
              <a:rPr lang="el-GR" dirty="0"/>
              <a:t>Γιατί το αποτέλεσμα δεν είναι επίπτωση;</a:t>
            </a:r>
            <a:endParaRPr lang="en-GB" dirty="0"/>
          </a:p>
        </p:txBody>
      </p:sp>
      <p:sp>
        <p:nvSpPr>
          <p:cNvPr id="3" name="Content Placeholder 2">
            <a:extLst>
              <a:ext uri="{FF2B5EF4-FFF2-40B4-BE49-F238E27FC236}">
                <a16:creationId xmlns:a16="http://schemas.microsoft.com/office/drawing/2014/main" id="{442E8A10-E50E-4483-B12E-632BFD0EAD0C}"/>
              </a:ext>
            </a:extLst>
          </p:cNvPr>
          <p:cNvSpPr>
            <a:spLocks noGrp="1"/>
          </p:cNvSpPr>
          <p:nvPr>
            <p:ph idx="1"/>
          </p:nvPr>
        </p:nvSpPr>
        <p:spPr/>
        <p:txBody>
          <a:bodyPr/>
          <a:lstStyle/>
          <a:p>
            <a:pPr marL="0" indent="0">
              <a:buNone/>
            </a:pPr>
            <a:r>
              <a:rPr lang="el-GR" dirty="0"/>
              <a:t>Ένα πρόγραμμα αγροτικής ανάπτυξης διευκολύνει την εγκατάσταση νέων γεωργών (μέτρο) για να πετύχει την ηλικιακή ανανέωση της γεωργίας (στόχος) </a:t>
            </a:r>
          </a:p>
          <a:p>
            <a:r>
              <a:rPr lang="el-GR" dirty="0"/>
              <a:t>Εκροή (</a:t>
            </a:r>
            <a:r>
              <a:rPr lang="en-GB" dirty="0"/>
              <a:t>output)</a:t>
            </a:r>
            <a:r>
              <a:rPr lang="el-GR" dirty="0"/>
              <a:t>: Η εγκατάσταση 350 νέων γεωργών</a:t>
            </a:r>
          </a:p>
          <a:p>
            <a:r>
              <a:rPr lang="el-GR" dirty="0"/>
              <a:t>Αποτέλεσμα: Μετά από 5 χρόνια στην περιοχή ενέργειας του προγράμματος έχουν εγκατασταθεί 450 νέοι γεωργοί</a:t>
            </a:r>
          </a:p>
          <a:p>
            <a:r>
              <a:rPr lang="el-GR" dirty="0"/>
              <a:t>Επίπτωση: 350, 450, ???</a:t>
            </a:r>
          </a:p>
          <a:p>
            <a:pPr marL="0" indent="0">
              <a:buNone/>
            </a:pPr>
            <a:r>
              <a:rPr lang="el-GR" dirty="0"/>
              <a:t>Γιατί η επίπτωση δεν ευθυγραμμίζεται με την εκροή και το αποτέλεσμα;</a:t>
            </a:r>
            <a:endParaRPr lang="en-GB" dirty="0"/>
          </a:p>
        </p:txBody>
      </p:sp>
    </p:spTree>
    <p:extLst>
      <p:ext uri="{BB962C8B-B14F-4D97-AF65-F5344CB8AC3E}">
        <p14:creationId xmlns:p14="http://schemas.microsoft.com/office/powerpoint/2010/main" val="18891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D2DE-B6C8-4C43-B135-2B951E6DACF5}"/>
              </a:ext>
            </a:extLst>
          </p:cNvPr>
          <p:cNvSpPr>
            <a:spLocks noGrp="1"/>
          </p:cNvSpPr>
          <p:nvPr>
            <p:ph type="title"/>
          </p:nvPr>
        </p:nvSpPr>
        <p:spPr/>
        <p:txBody>
          <a:bodyPr/>
          <a:lstStyle/>
          <a:p>
            <a:r>
              <a:rPr lang="el-GR" dirty="0"/>
              <a:t>Μερικοί λόγοι διαφοράς </a:t>
            </a:r>
            <a:br>
              <a:rPr lang="el-GR" dirty="0"/>
            </a:br>
            <a:r>
              <a:rPr lang="el-GR" dirty="0"/>
              <a:t>επίπτωσης, αποτελέσματος και εκροής</a:t>
            </a:r>
            <a:endParaRPr lang="en-GB" dirty="0"/>
          </a:p>
        </p:txBody>
      </p:sp>
      <p:sp>
        <p:nvSpPr>
          <p:cNvPr id="3" name="Content Placeholder 2">
            <a:extLst>
              <a:ext uri="{FF2B5EF4-FFF2-40B4-BE49-F238E27FC236}">
                <a16:creationId xmlns:a16="http://schemas.microsoft.com/office/drawing/2014/main" id="{D2182DAC-6FB5-41E3-8C3A-559D98C0775C}"/>
              </a:ext>
            </a:extLst>
          </p:cNvPr>
          <p:cNvSpPr>
            <a:spLocks noGrp="1"/>
          </p:cNvSpPr>
          <p:nvPr>
            <p:ph idx="1"/>
          </p:nvPr>
        </p:nvSpPr>
        <p:spPr>
          <a:xfrm>
            <a:off x="838200" y="1825624"/>
            <a:ext cx="10515600" cy="5032375"/>
          </a:xfrm>
        </p:spPr>
        <p:txBody>
          <a:bodyPr>
            <a:normAutofit/>
          </a:bodyPr>
          <a:lstStyle/>
          <a:p>
            <a:r>
              <a:rPr lang="el-GR" dirty="0"/>
              <a:t>Υποκατάσταση </a:t>
            </a:r>
            <a:r>
              <a:rPr lang="en-GB" dirty="0"/>
              <a:t>(substitution – additionality)</a:t>
            </a:r>
            <a:endParaRPr lang="el-GR" dirty="0"/>
          </a:p>
          <a:p>
            <a:pPr marL="457200" lvl="1" indent="0">
              <a:buNone/>
            </a:pPr>
            <a:r>
              <a:rPr lang="el-GR" dirty="0"/>
              <a:t>Το πρόγραμμα υποστηρίζει ενέργειες που θα γίνονταν έτσι κι αλλιώς (κάποιοι από τους νέους που υποστηρίχθηκαν από το πρόγραμμα θα γίνονταν αγρότες έτσι κι αλλιώς, με ή χωρίς πρόγραμμα και υποστήριξη)</a:t>
            </a:r>
          </a:p>
          <a:p>
            <a:r>
              <a:rPr lang="el-GR" dirty="0"/>
              <a:t>Μετατόπιση (</a:t>
            </a:r>
            <a:r>
              <a:rPr lang="en-GB" dirty="0"/>
              <a:t>displacement)</a:t>
            </a:r>
          </a:p>
          <a:p>
            <a:pPr marL="457200" lvl="1" indent="0">
              <a:buNone/>
            </a:pPr>
            <a:r>
              <a:rPr lang="el-GR" dirty="0"/>
              <a:t>Το πρόγραμμα υποστήριξε σε μεγάλο βαθμό τους γεωργούς, αύξησε τις τιμές των εισροών και της εργασίας, μείωσε τις τιμές πώλησης των προϊόντων</a:t>
            </a:r>
            <a:r>
              <a:rPr lang="en-GB" dirty="0"/>
              <a:t> </a:t>
            </a:r>
            <a:r>
              <a:rPr lang="el-GR" dirty="0"/>
              <a:t>και οδήγησε κάποιες εκμεταλλεύσεις (μεταξύ τους και νέων αγροτών) να κλείσουν</a:t>
            </a:r>
          </a:p>
          <a:p>
            <a:r>
              <a:rPr lang="el-GR" dirty="0"/>
              <a:t>Εξωτερικές οικονομίες</a:t>
            </a:r>
            <a:r>
              <a:rPr lang="en-GB" dirty="0"/>
              <a:t> (</a:t>
            </a:r>
            <a:r>
              <a:rPr lang="el-GR" dirty="0"/>
              <a:t>θετικές και αρνητικές), μιμητισμό και παράδειγμα, </a:t>
            </a:r>
            <a:r>
              <a:rPr lang="en-GB" dirty="0"/>
              <a:t>crowding out effects, unintended effects, knock out effects, </a:t>
            </a:r>
            <a:r>
              <a:rPr lang="el-GR" dirty="0"/>
              <a:t>και ων ουκ </a:t>
            </a:r>
            <a:r>
              <a:rPr lang="el-GR" dirty="0" err="1"/>
              <a:t>έστι</a:t>
            </a:r>
            <a:r>
              <a:rPr lang="el-GR" dirty="0"/>
              <a:t> τέλος….</a:t>
            </a:r>
            <a:endParaRPr lang="en-GB" dirty="0"/>
          </a:p>
        </p:txBody>
      </p:sp>
    </p:spTree>
    <p:extLst>
      <p:ext uri="{BB962C8B-B14F-4D97-AF65-F5344CB8AC3E}">
        <p14:creationId xmlns:p14="http://schemas.microsoft.com/office/powerpoint/2010/main" val="214364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3B008-A860-4A32-B0A0-444EB844E7EF}"/>
              </a:ext>
            </a:extLst>
          </p:cNvPr>
          <p:cNvPicPr>
            <a:picLocks noChangeAspect="1"/>
          </p:cNvPicPr>
          <p:nvPr/>
        </p:nvPicPr>
        <p:blipFill>
          <a:blip r:embed="rId2"/>
          <a:stretch>
            <a:fillRect/>
          </a:stretch>
        </p:blipFill>
        <p:spPr>
          <a:xfrm>
            <a:off x="1990677" y="772886"/>
            <a:ext cx="8618117" cy="6085114"/>
          </a:xfrm>
          <a:prstGeom prst="rect">
            <a:avLst/>
          </a:prstGeom>
        </p:spPr>
      </p:pic>
      <p:sp>
        <p:nvSpPr>
          <p:cNvPr id="3" name="Title 1">
            <a:extLst>
              <a:ext uri="{FF2B5EF4-FFF2-40B4-BE49-F238E27FC236}">
                <a16:creationId xmlns:a16="http://schemas.microsoft.com/office/drawing/2014/main" id="{1225F3EC-C3C4-4050-9097-F51DB31C9C44}"/>
              </a:ext>
            </a:extLst>
          </p:cNvPr>
          <p:cNvSpPr>
            <a:spLocks noGrp="1"/>
          </p:cNvSpPr>
          <p:nvPr>
            <p:ph type="title"/>
          </p:nvPr>
        </p:nvSpPr>
        <p:spPr>
          <a:xfrm>
            <a:off x="838200" y="108858"/>
            <a:ext cx="10515600" cy="429532"/>
          </a:xfrm>
        </p:spPr>
        <p:txBody>
          <a:bodyPr>
            <a:normAutofit fontScale="90000"/>
          </a:bodyPr>
          <a:lstStyle/>
          <a:p>
            <a:pPr algn="ctr"/>
            <a:r>
              <a:rPr lang="el-GR" dirty="0"/>
              <a:t>Ναι, αλλά….</a:t>
            </a:r>
            <a:endParaRPr lang="en-GB" dirty="0"/>
          </a:p>
        </p:txBody>
      </p:sp>
    </p:spTree>
    <p:extLst>
      <p:ext uri="{BB962C8B-B14F-4D97-AF65-F5344CB8AC3E}">
        <p14:creationId xmlns:p14="http://schemas.microsoft.com/office/powerpoint/2010/main" val="88207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D395A-FF50-4724-8F1B-C1CD692DD097}"/>
              </a:ext>
            </a:extLst>
          </p:cNvPr>
          <p:cNvPicPr>
            <a:picLocks noChangeAspect="1"/>
          </p:cNvPicPr>
          <p:nvPr/>
        </p:nvPicPr>
        <p:blipFill>
          <a:blip r:embed="rId2"/>
          <a:stretch>
            <a:fillRect/>
          </a:stretch>
        </p:blipFill>
        <p:spPr>
          <a:xfrm>
            <a:off x="1304544" y="1138250"/>
            <a:ext cx="9234559" cy="5400422"/>
          </a:xfrm>
          <a:prstGeom prst="rect">
            <a:avLst/>
          </a:prstGeom>
        </p:spPr>
      </p:pic>
      <p:sp>
        <p:nvSpPr>
          <p:cNvPr id="3" name="Title 1">
            <a:extLst>
              <a:ext uri="{FF2B5EF4-FFF2-40B4-BE49-F238E27FC236}">
                <a16:creationId xmlns:a16="http://schemas.microsoft.com/office/drawing/2014/main" id="{596D594A-ADBD-4A64-9D56-038495EB1BC7}"/>
              </a:ext>
            </a:extLst>
          </p:cNvPr>
          <p:cNvSpPr txBox="1">
            <a:spLocks/>
          </p:cNvSpPr>
          <p:nvPr/>
        </p:nvSpPr>
        <p:spPr>
          <a:xfrm>
            <a:off x="838200" y="108858"/>
            <a:ext cx="10515600" cy="794656"/>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a:t>Και εάν το πρόγραμμα επιβράδυνε μια θετική αύξηση;</a:t>
            </a:r>
          </a:p>
          <a:p>
            <a:pPr algn="ctr"/>
            <a:r>
              <a:rPr lang="el-GR" dirty="0"/>
              <a:t>Δηλαδή είχε αρνητικές συνέπειες</a:t>
            </a:r>
            <a:endParaRPr lang="en-GB" dirty="0"/>
          </a:p>
        </p:txBody>
      </p:sp>
    </p:spTree>
    <p:extLst>
      <p:ext uri="{BB962C8B-B14F-4D97-AF65-F5344CB8AC3E}">
        <p14:creationId xmlns:p14="http://schemas.microsoft.com/office/powerpoint/2010/main" val="331357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05C320-00B6-48CC-8B28-C6BB228002F9}"/>
              </a:ext>
            </a:extLst>
          </p:cNvPr>
          <p:cNvPicPr>
            <a:picLocks noChangeAspect="1"/>
          </p:cNvPicPr>
          <p:nvPr/>
        </p:nvPicPr>
        <p:blipFill>
          <a:blip r:embed="rId2"/>
          <a:stretch>
            <a:fillRect/>
          </a:stretch>
        </p:blipFill>
        <p:spPr>
          <a:xfrm>
            <a:off x="1121232" y="1112426"/>
            <a:ext cx="9596517" cy="5511286"/>
          </a:xfrm>
          <a:prstGeom prst="rect">
            <a:avLst/>
          </a:prstGeom>
        </p:spPr>
      </p:pic>
      <p:sp>
        <p:nvSpPr>
          <p:cNvPr id="3" name="Title 1">
            <a:extLst>
              <a:ext uri="{FF2B5EF4-FFF2-40B4-BE49-F238E27FC236}">
                <a16:creationId xmlns:a16="http://schemas.microsoft.com/office/drawing/2014/main" id="{D5E54648-1205-49C5-AD4C-E4652F37C82A}"/>
              </a:ext>
            </a:extLst>
          </p:cNvPr>
          <p:cNvSpPr txBox="1">
            <a:spLocks/>
          </p:cNvSpPr>
          <p:nvPr/>
        </p:nvSpPr>
        <p:spPr>
          <a:xfrm>
            <a:off x="838200" y="108858"/>
            <a:ext cx="10515600" cy="794656"/>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a:t>Και εάν το πρόγραμμα επιβράδυνε μια αρνητική εξέλιξη;</a:t>
            </a:r>
          </a:p>
          <a:p>
            <a:pPr algn="ctr"/>
            <a:r>
              <a:rPr lang="el-GR" dirty="0"/>
              <a:t>Δηλαδή είχε θετικές συνέπειες</a:t>
            </a:r>
            <a:endParaRPr lang="en-GB" dirty="0"/>
          </a:p>
        </p:txBody>
      </p:sp>
    </p:spTree>
    <p:extLst>
      <p:ext uri="{BB962C8B-B14F-4D97-AF65-F5344CB8AC3E}">
        <p14:creationId xmlns:p14="http://schemas.microsoft.com/office/powerpoint/2010/main" val="1519078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2094</Words>
  <Application>Microsoft Office PowerPoint</Application>
  <PresentationFormat>Widescreen</PresentationFormat>
  <Paragraphs>255</Paragraphs>
  <Slides>30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Rétrospective</vt:lpstr>
      <vt:lpstr>Μέθοδοι Αξιολόγησης Προγραμμάτων Αγροτικής Ανάπτυξης:  Η μίκρο προσέγγιση</vt:lpstr>
      <vt:lpstr>Τι σημαίνει επίπτωση;</vt:lpstr>
      <vt:lpstr>Η τυπική περίπτωση</vt:lpstr>
      <vt:lpstr>Ποια είναι η επίπτωση του προγράμματος (μέτρου)</vt:lpstr>
      <vt:lpstr>Γιατί το αποτέλεσμα δεν είναι επίπτωση;</vt:lpstr>
      <vt:lpstr>Μερικοί λόγοι διαφοράς  επίπτωσης, αποτελέσματος και εκροής</vt:lpstr>
      <vt:lpstr>Ναι, αλλά….</vt:lpstr>
      <vt:lpstr>PowerPoint Presentation</vt:lpstr>
      <vt:lpstr>PowerPoint Presentation</vt:lpstr>
      <vt:lpstr>Η μεγάλη δυσκολία: Δεν έχω μάρτυρες του τι θα γινόταν χωρίς την επίδραση του προγράμματος</vt:lpstr>
      <vt:lpstr>Πριν ξεκινήσουμε με τα δύσκολα,</vt:lpstr>
      <vt:lpstr>Απλές διαφορές</vt:lpstr>
      <vt:lpstr>Πριν-Μετά</vt:lpstr>
      <vt:lpstr>Διαφορές στις Διαφορές</vt:lpstr>
      <vt:lpstr>Παλινδρομήσεις (regressions)</vt:lpstr>
      <vt:lpstr>Regression discontinuities –  Interrupted time series</vt:lpstr>
      <vt:lpstr>Statistical Matching (στατιστική αντιστοίχιση)</vt:lpstr>
      <vt:lpstr>Η διαδικασία της αντιστοίχισης</vt:lpstr>
      <vt:lpstr>Η διαδικασία της αντιστοίχισης: Παράδειγμα</vt:lpstr>
      <vt:lpstr>Statistical Matching (κριτική θεώρηση)</vt:lpstr>
      <vt:lpstr>Δύο εφαρμογές</vt:lpstr>
      <vt:lpstr>PowerPoint Presentation</vt:lpstr>
      <vt:lpstr>Evaluation approach: main steps</vt:lpstr>
      <vt:lpstr>PowerPoint Presentation</vt:lpstr>
      <vt:lpstr>Major findings</vt:lpstr>
      <vt:lpstr>PowerPoint Presentation</vt:lpstr>
      <vt:lpstr>Δεύτερη προσέγγιση</vt:lpstr>
      <vt:lpstr>PowerPoint Presentation</vt:lpstr>
      <vt:lpstr>PowerPoint Presentation</vt:lpstr>
      <vt:lpstr>Αποτελέσματα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Μέθοδοι Αξιολόγησης Προγραμμάτων Αγροτικής Ανάπτυξης:  Η μίκρο προσέγγιση</dc:title>
  <dc:creator>Σκούρας Δημήτριος</dc:creator>
  <cp:lastModifiedBy>Dimitris Skuras</cp:lastModifiedBy>
  <cp:revision>1</cp:revision>
  <dcterms:created xsi:type="dcterms:W3CDTF">2020-06-02T10:18:05Z</dcterms:created>
  <dcterms:modified xsi:type="dcterms:W3CDTF">2023-01-04T21:12:15Z</dcterms:modified>
</cp:coreProperties>
</file>