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5" r:id="rId5"/>
    <p:sldId id="288" r:id="rId6"/>
    <p:sldId id="284" r:id="rId7"/>
    <p:sldId id="283" r:id="rId8"/>
    <p:sldId id="282" r:id="rId9"/>
    <p:sldId id="290" r:id="rId10"/>
    <p:sldId id="281" r:id="rId11"/>
    <p:sldId id="292" r:id="rId12"/>
    <p:sldId id="280" r:id="rId13"/>
    <p:sldId id="279" r:id="rId14"/>
    <p:sldId id="293" r:id="rId15"/>
    <p:sldId id="277" r:id="rId16"/>
    <p:sldId id="276" r:id="rId17"/>
    <p:sldId id="275" r:id="rId18"/>
    <p:sldId id="295" r:id="rId19"/>
    <p:sldId id="294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  <p:sldId id="266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60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31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41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20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77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77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70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14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78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98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72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D84D-FE9F-4E1C-A49D-3664E66B9713}" type="datetimeFigureOut">
              <a:rPr lang="el-GR" smtClean="0"/>
              <a:t>29/10/2014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F476-65E5-405C-9130-A605FB7B5F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6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Εισαγωγή στην Οικονομική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892480" cy="2736304"/>
          </a:xfrm>
        </p:spPr>
        <p:txBody>
          <a:bodyPr>
            <a:normAutofit/>
          </a:bodyPr>
          <a:lstStyle/>
          <a:p>
            <a:r>
              <a:rPr lang="el-GR" dirty="0" smtClean="0"/>
              <a:t>Ζήτηση</a:t>
            </a:r>
            <a:r>
              <a:rPr lang="el-GR" dirty="0" smtClean="0"/>
              <a:t>, </a:t>
            </a:r>
            <a:endParaRPr lang="en-US" dirty="0" smtClean="0"/>
          </a:p>
          <a:p>
            <a:r>
              <a:rPr lang="el-GR" dirty="0" smtClean="0"/>
              <a:t>Προσφορά</a:t>
            </a:r>
            <a:r>
              <a:rPr lang="el-GR" dirty="0" smtClean="0"/>
              <a:t>, </a:t>
            </a:r>
            <a:endParaRPr lang="en-US" dirty="0" smtClean="0"/>
          </a:p>
          <a:p>
            <a:r>
              <a:rPr lang="el-GR" dirty="0" err="1" smtClean="0"/>
              <a:t>Ελαστικότητες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8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649491"/>
          </a:xfrm>
        </p:spPr>
        <p:txBody>
          <a:bodyPr>
            <a:normAutofit/>
          </a:bodyPr>
          <a:lstStyle/>
          <a:p>
            <a:r>
              <a:rPr lang="el-GR" dirty="0" smtClean="0"/>
              <a:t>Το πρόβλημα του προσδιορισμού της ζήτησης και της προσφοράς</a:t>
            </a:r>
          </a:p>
          <a:p>
            <a:endParaRPr lang="el-GR" dirty="0"/>
          </a:p>
          <a:p>
            <a:r>
              <a:rPr lang="el-GR" dirty="0" smtClean="0"/>
              <a:t>Αν μεταβληθούν ταυτόχρονα η προσφορά και η ζήτηση η επίδραση στην τιμή και στην ποσότητα θα εξαρτηθεί από την κατεύθυνση και το μέγεθος των μεταβολών.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649491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Ισορροπία στην αγορά αγαθών και υπηρεσιών </a:t>
            </a:r>
          </a:p>
          <a:p>
            <a:endParaRPr lang="el-GR" dirty="0" smtClean="0"/>
          </a:p>
          <a:p>
            <a:r>
              <a:rPr lang="el-GR" dirty="0" smtClean="0"/>
              <a:t>Η ζήτηση και η προσφορά </a:t>
            </a:r>
            <a:r>
              <a:rPr lang="el-GR" dirty="0" err="1" smtClean="0"/>
              <a:t>αλληλενεργούν</a:t>
            </a:r>
            <a:r>
              <a:rPr lang="el-GR" dirty="0" smtClean="0"/>
              <a:t> στην αγορά. Η έννοια της ισορροπίας στην Οικονομική Επιστήμη ορίζεται ως ένα σύνολο αλληλοεπηρεαζόμενων μεταβλητών, οι οποίες προσαρμόζονται με τέτοιο τρόπο, ώστε να μην δημιουργείται ενδογενής τάση για μεταβολή. </a:t>
            </a:r>
          </a:p>
          <a:p>
            <a:endParaRPr lang="el-GR" dirty="0"/>
          </a:p>
          <a:p>
            <a:r>
              <a:rPr lang="el-GR" dirty="0" smtClean="0"/>
              <a:t>Αν η τιμή είναι τέτοια ώστε η ζητούμενη ποσότητα να είναι ίση με την προσφερόμενη ποσότητα, αγοραστές και πωλητές θα μείνουν </a:t>
            </a:r>
            <a:r>
              <a:rPr lang="el-GR" dirty="0" err="1" smtClean="0"/>
              <a:t>ικανοποιημενοι</a:t>
            </a:r>
            <a:r>
              <a:rPr lang="el-GR" dirty="0" smtClean="0"/>
              <a:t> γιατί θα πραγματοποιήσουν τις συναλλαγές που επιθυμούν κι έτσι δε θα υπάρξει τάση αλλαγής της τιμής του προϊόντος. 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Διάγραμμα Προσδιορισμού της Τιμής Ισορροπίας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el-GR" dirty="0" smtClean="0"/>
              <a:t>Στο σημείο Ε (</a:t>
            </a:r>
            <a:r>
              <a:rPr lang="el-GR" dirty="0" err="1" smtClean="0"/>
              <a:t>pE,qE</a:t>
            </a:r>
            <a:r>
              <a:rPr lang="el-GR" dirty="0" smtClean="0"/>
              <a:t>) είναι το σημείο ισορροπίας στην αγορά. </a:t>
            </a:r>
          </a:p>
          <a:p>
            <a:r>
              <a:rPr lang="el-GR" dirty="0" smtClean="0"/>
              <a:t>Στην τιμή </a:t>
            </a:r>
            <a:r>
              <a:rPr lang="el-GR" dirty="0" err="1" smtClean="0"/>
              <a:t>pE</a:t>
            </a:r>
            <a:r>
              <a:rPr lang="el-GR" dirty="0" smtClean="0"/>
              <a:t> η ποσότητα που επιθυμούν να προσφέρουν οι πωλητές είναι ακριβώς ίση με την ποσότητα την οποία οι αγοραστές επιθυμούν να αγοράσουν. </a:t>
            </a:r>
          </a:p>
          <a:p>
            <a:r>
              <a:rPr lang="el-GR" dirty="0" smtClean="0"/>
              <a:t>Για τιμή p1 η ζήτηση είναι χαμηλότερη σε σχέση με την προσφορά (πλεόνασμα). </a:t>
            </a:r>
          </a:p>
          <a:p>
            <a:r>
              <a:rPr lang="el-GR" dirty="0" smtClean="0"/>
              <a:t>Για τιμή p0 η ζήτηση είναι υψηλότερη από την προσφορά (έλλειμμα). 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el-GR" dirty="0" smtClean="0"/>
              <a:t>Κρατική ρύθμιση των τιμών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Αν το κράτος θεωρήσει τις τιμές των αγαθών υπερβολικά υψηλές ή χαμηλές μπορεί να παρέμβει για να τις συγκρατήσει σε ένα επίπεδο που το ίδιο θεωρεί ως επιθυμητό.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5865515"/>
          </a:xfrm>
        </p:spPr>
        <p:txBody>
          <a:bodyPr/>
          <a:lstStyle/>
          <a:p>
            <a:r>
              <a:rPr lang="el-GR" dirty="0" smtClean="0"/>
              <a:t>Ελαστικότητα της Ζήτησης και της Προσφοράς</a:t>
            </a:r>
          </a:p>
          <a:p>
            <a:endParaRPr lang="el-GR" dirty="0" smtClean="0"/>
          </a:p>
          <a:p>
            <a:r>
              <a:rPr lang="el-GR" dirty="0" smtClean="0"/>
              <a:t>Η ανταπόκριση της ζητούμενης ή της προσφερόμενης ποσότητας στις μεταβολές της τιμής εξαρτάται αντίστοιχα από την ελαστικότητα της ζήτησης ή της προσφοράς.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Ελαστικότητα της ζήτησης ως προς την τιμή του προϊόντος: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όπου </a:t>
            </a:r>
            <a:r>
              <a:rPr lang="el-GR" dirty="0" err="1" smtClean="0"/>
              <a:t>dq</a:t>
            </a:r>
            <a:r>
              <a:rPr lang="el-GR" dirty="0" smtClean="0"/>
              <a:t> = μεταβολή της ζητούμενης ποσότητας, </a:t>
            </a:r>
          </a:p>
          <a:p>
            <a:r>
              <a:rPr lang="el-GR" dirty="0" err="1" smtClean="0"/>
              <a:t>dp</a:t>
            </a:r>
            <a:r>
              <a:rPr lang="el-GR" dirty="0" smtClean="0"/>
              <a:t> = μεταβολή της τιμής , </a:t>
            </a:r>
          </a:p>
          <a:p>
            <a:r>
              <a:rPr lang="el-GR" dirty="0" smtClean="0"/>
              <a:t>p = αρχική τιμή, </a:t>
            </a:r>
          </a:p>
          <a:p>
            <a:r>
              <a:rPr lang="el-GR" dirty="0" smtClean="0"/>
              <a:t>q = αρχική ζητούμενη ποσότητα. Ο συντελεστής ελαστικότητας της ζήτησης έχει αρνητικό πρόσημο γιατί όταν αυξάνεται η τιμή μειώνεται η ποσότητα.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30425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Αν: |</a:t>
            </a:r>
            <a:r>
              <a:rPr lang="el-GR" dirty="0" err="1" smtClean="0"/>
              <a:t>eq</a:t>
            </a:r>
            <a:r>
              <a:rPr lang="el-GR" dirty="0" smtClean="0"/>
              <a:t>| &gt; 1   ελαστική ζήτηση (δηλαδή, </a:t>
            </a:r>
            <a:r>
              <a:rPr lang="el-GR" dirty="0" err="1" smtClean="0"/>
              <a:t>dq</a:t>
            </a:r>
            <a:r>
              <a:rPr lang="el-GR" dirty="0" smtClean="0"/>
              <a:t> &gt; </a:t>
            </a:r>
            <a:r>
              <a:rPr lang="el-GR" dirty="0" err="1" smtClean="0"/>
              <a:t>dp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|</a:t>
            </a:r>
            <a:r>
              <a:rPr lang="el-GR" dirty="0" err="1" smtClean="0"/>
              <a:t>eq</a:t>
            </a:r>
            <a:r>
              <a:rPr lang="el-GR" dirty="0" smtClean="0"/>
              <a:t>| &lt; 1   ανελαστική ζήτηση (δηλαδή, </a:t>
            </a:r>
            <a:r>
              <a:rPr lang="el-GR" dirty="0" err="1" smtClean="0"/>
              <a:t>dq</a:t>
            </a:r>
            <a:r>
              <a:rPr lang="el-GR" dirty="0" smtClean="0"/>
              <a:t> &lt; </a:t>
            </a:r>
            <a:r>
              <a:rPr lang="el-GR" dirty="0" err="1" smtClean="0"/>
              <a:t>dp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|</a:t>
            </a:r>
            <a:r>
              <a:rPr lang="el-GR" dirty="0" err="1" smtClean="0"/>
              <a:t>eq</a:t>
            </a:r>
            <a:r>
              <a:rPr lang="el-GR" dirty="0" smtClean="0"/>
              <a:t>| =1   μοναδιαία ζήτηση (δηλαδή, </a:t>
            </a:r>
            <a:r>
              <a:rPr lang="el-GR" dirty="0" err="1" smtClean="0"/>
              <a:t>dq</a:t>
            </a:r>
            <a:r>
              <a:rPr lang="el-GR" dirty="0" smtClean="0"/>
              <a:t> = </a:t>
            </a:r>
            <a:r>
              <a:rPr lang="el-GR" dirty="0" err="1" smtClean="0"/>
              <a:t>dp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|</a:t>
            </a:r>
            <a:r>
              <a:rPr lang="el-GR" dirty="0" err="1" smtClean="0"/>
              <a:t>eq</a:t>
            </a:r>
            <a:r>
              <a:rPr lang="el-GR" dirty="0" smtClean="0"/>
              <a:t>| = 0   πλήρως ανελαστική ζήτηση (δηλαδή, μία μεταβολή της p δεν επιφέρει μεταβολή στην q)</a:t>
            </a:r>
          </a:p>
          <a:p>
            <a:endParaRPr lang="el-GR" dirty="0" smtClean="0"/>
          </a:p>
          <a:p>
            <a:r>
              <a:rPr lang="el-GR" dirty="0" smtClean="0"/>
              <a:t>|</a:t>
            </a:r>
            <a:r>
              <a:rPr lang="el-GR" dirty="0" err="1" smtClean="0"/>
              <a:t>eq</a:t>
            </a:r>
            <a:r>
              <a:rPr lang="el-GR" dirty="0" smtClean="0"/>
              <a:t>| = ∞   απείρως ελαστική ζήτηση (δηλαδή, η q μεταβάλλεται και χωρίς μεταβολή της p) 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/>
          </a:bodyPr>
          <a:lstStyle/>
          <a:p>
            <a:r>
              <a:rPr lang="el-GR" dirty="0" smtClean="0"/>
              <a:t>Σχέση ελαστικότητας της ζήτησης με συνολικό έσοδο (=τιμή </a:t>
            </a:r>
            <a:r>
              <a:rPr lang="en-US" dirty="0" smtClean="0"/>
              <a:t>x </a:t>
            </a:r>
            <a:r>
              <a:rPr lang="el-GR" dirty="0" smtClean="0"/>
              <a:t>ποσότητα)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43542"/>
              </p:ext>
            </p:extLst>
          </p:nvPr>
        </p:nvGraphicFramePr>
        <p:xfrm>
          <a:off x="395536" y="1700808"/>
          <a:ext cx="8280920" cy="4079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970775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Ελαστική ζήτηση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Ανελαστική</a:t>
                      </a:r>
                      <a:r>
                        <a:rPr lang="el-GR" sz="2400" baseline="0" dirty="0" smtClean="0"/>
                        <a:t> ζήτηση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Μοναδιαία ελαστικότητα</a:t>
                      </a:r>
                      <a:endParaRPr lang="el-GR" sz="2400" dirty="0"/>
                    </a:p>
                  </a:txBody>
                  <a:tcPr/>
                </a:tc>
              </a:tr>
              <a:tr h="138682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Μείωση της</a:t>
                      </a:r>
                      <a:r>
                        <a:rPr lang="el-GR" sz="2400" baseline="0" dirty="0" smtClean="0"/>
                        <a:t> τιμής του προϊόντος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Αύξηση του συνολικού</a:t>
                      </a:r>
                      <a:r>
                        <a:rPr lang="el-GR" sz="2400" baseline="0" dirty="0" smtClean="0"/>
                        <a:t> εσόδου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Μείωση του συνολικού εσόδου 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Αμετάβλητο το συνολικό έσοδο</a:t>
                      </a:r>
                      <a:endParaRPr lang="el-GR" sz="2400" dirty="0"/>
                    </a:p>
                  </a:txBody>
                  <a:tcPr/>
                </a:tc>
              </a:tr>
              <a:tr h="138682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Αύξηση της τιμής</a:t>
                      </a:r>
                      <a:r>
                        <a:rPr lang="el-GR" sz="2400" baseline="0" dirty="0" smtClean="0"/>
                        <a:t> του προϊόντος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Μείωση του συνολικού εσόδου 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Αύξηση του συνολικού εσόδου 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Αμετάβλητο το συνολικό έσοδο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Στην αγορά </a:t>
            </a:r>
            <a:r>
              <a:rPr lang="el-GR" dirty="0" err="1" smtClean="0"/>
              <a:t>αλληλενεργούν</a:t>
            </a:r>
            <a:r>
              <a:rPr lang="el-GR" dirty="0" smtClean="0"/>
              <a:t> 2 δυνάμεις, η ζήτηση (D) και η προσφορά (S).</a:t>
            </a:r>
          </a:p>
          <a:p>
            <a:endParaRPr lang="el-GR" dirty="0" smtClean="0"/>
          </a:p>
          <a:p>
            <a:r>
              <a:rPr lang="el-GR" dirty="0" smtClean="0"/>
              <a:t>Η ζήτηση για ένα προϊόν είναι η σχέση που δείχνει την ποσότητα (q) που οι καταναλωτές επιθυμούν και έχουν την δυνατότητα να αγοράσουν σε κάθε τιμή (p) του. </a:t>
            </a:r>
          </a:p>
          <a:p>
            <a:endParaRPr lang="el-GR" dirty="0" smtClean="0"/>
          </a:p>
          <a:p>
            <a:r>
              <a:rPr lang="el-GR" dirty="0" smtClean="0"/>
              <a:t>Κατά κανόνα υπάρχει αντίστροφη σχέση μεταξύ της τιμής ενός προϊόντος και της ποσότητας που ζητείται (Νόμος της Ζήτησης). 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Εισοδηματική ελαστικότητα (</a:t>
            </a:r>
            <a:r>
              <a:rPr lang="el-GR" dirty="0" err="1" smtClean="0"/>
              <a:t>eI</a:t>
            </a:r>
            <a:r>
              <a:rPr lang="el-GR" dirty="0" smtClean="0"/>
              <a:t>, Ι = εισόδημα. ):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Ως εισοδηματική ελαστικότητα ζήτησης θεωρούμε το λόγο της ποσοστιαίας μεταβολής ενός αγαθού σε σχέση με την ποσοστιαία μεταβολή του εισοδήματος. 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Αν: </a:t>
            </a:r>
            <a:r>
              <a:rPr lang="el-GR" dirty="0" err="1" smtClean="0"/>
              <a:t>eΙ</a:t>
            </a:r>
            <a:r>
              <a:rPr lang="el-GR" dirty="0" smtClean="0"/>
              <a:t> &gt; 0   η αύξηση του εισοδήματος αυξάνει την ζήτηση, δηλαδή τα αγαθά είναι κανονικά</a:t>
            </a:r>
          </a:p>
          <a:p>
            <a:endParaRPr lang="el-GR" dirty="0" smtClean="0"/>
          </a:p>
          <a:p>
            <a:r>
              <a:rPr lang="el-GR" dirty="0" err="1" smtClean="0"/>
              <a:t>eΙ</a:t>
            </a:r>
            <a:r>
              <a:rPr lang="el-GR" dirty="0" smtClean="0"/>
              <a:t> &lt; 0   η αύξηση του εισοδήματος μειώνει την ζήτηση, δηλαδή τα αγαθά είναι κατώτερα</a:t>
            </a:r>
          </a:p>
          <a:p>
            <a:endParaRPr lang="el-GR" dirty="0" smtClean="0"/>
          </a:p>
          <a:p>
            <a:r>
              <a:rPr lang="el-GR" dirty="0" err="1" smtClean="0"/>
              <a:t>eΙ</a:t>
            </a:r>
            <a:r>
              <a:rPr lang="el-GR" dirty="0" smtClean="0"/>
              <a:t> =0   η αύξηση του εισοδήματος δεν φέρει μεταβολή στην ζήτηση, δηλαδή τα αγαθά είναι ουδέτερα</a:t>
            </a:r>
          </a:p>
          <a:p>
            <a:endParaRPr lang="el-GR" dirty="0" smtClean="0"/>
          </a:p>
          <a:p>
            <a:r>
              <a:rPr lang="el-GR" dirty="0" err="1" smtClean="0"/>
              <a:t>eΙ</a:t>
            </a:r>
            <a:r>
              <a:rPr lang="el-GR" dirty="0" smtClean="0"/>
              <a:t> &gt; 1  αγαθά πολυτελείας </a:t>
            </a:r>
          </a:p>
          <a:p>
            <a:endParaRPr lang="el-GR" dirty="0" smtClean="0"/>
          </a:p>
          <a:p>
            <a:r>
              <a:rPr lang="el-GR" dirty="0" err="1" smtClean="0"/>
              <a:t>eΙ</a:t>
            </a:r>
            <a:r>
              <a:rPr lang="el-GR" dirty="0" smtClean="0"/>
              <a:t> &lt; 1  βασικά αγαθά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1" y="293418"/>
            <a:ext cx="2197643" cy="119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el-GR" dirty="0" smtClean="0"/>
              <a:t>Βασικά, πολυτελείας, ουδέτερα και κατώτερα αγαθά 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7525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536504" cy="184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el-GR" dirty="0" smtClean="0"/>
              <a:t>Σταυροειδής ελαστικότητα </a:t>
            </a:r>
          </a:p>
          <a:p>
            <a:endParaRPr lang="el-GR" b="1" i="1" dirty="0">
              <a:latin typeface="Times New Roman"/>
            </a:endParaRPr>
          </a:p>
          <a:p>
            <a:r>
              <a:rPr lang="el-GR" dirty="0" smtClean="0"/>
              <a:t>Η σταυροειδής ελαστικότητα ζήτησης του αγαθού x μετρά την ποσοστιαία μεταβολή της ζητούμενης ποσότητας του αγαθού x σε σχέση με την ποσοστιαία μεταβολή της τιμής του αγαθού y.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649491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Αν:                     τα αγαθά είναι υποκατάστατα</a:t>
            </a:r>
          </a:p>
          <a:p>
            <a:endParaRPr lang="el-GR" dirty="0" smtClean="0"/>
          </a:p>
          <a:p>
            <a:r>
              <a:rPr lang="el-GR" dirty="0" smtClean="0"/>
              <a:t>                           τα αγαθά είναι συμπληρωματικά</a:t>
            </a:r>
          </a:p>
          <a:p>
            <a:endParaRPr lang="el-GR" dirty="0" smtClean="0"/>
          </a:p>
          <a:p>
            <a:r>
              <a:rPr lang="el-GR" dirty="0" smtClean="0"/>
              <a:t>                            τα αγαθά είναι ανεξάρτητα μεταξύ τους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6" y="1791598"/>
            <a:ext cx="1584176" cy="64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31" y="2924944"/>
            <a:ext cx="1370321" cy="60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31" y="4055930"/>
            <a:ext cx="1370321" cy="6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91" y="175083"/>
            <a:ext cx="3029451" cy="116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el-GR" dirty="0" smtClean="0"/>
              <a:t>Υποκατάστατα, συμπληρωματικά και ανεξάρτητα αγαθά 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52565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0963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Ελαστικότητα προσφοράς 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Η ελαστικότητα προσφοράς ως προς την τιμή ενός αγαθού είναι το μέτρο που δείχνει την ποσοστιαία μεταβολή της προσφερόμενης ποσότητας του αγαθού σε σχέση με την ποσοστιαία μεταβολή της τιμής του.</a:t>
            </a:r>
          </a:p>
          <a:p>
            <a:endParaRPr lang="el-GR" dirty="0" smtClean="0"/>
          </a:p>
          <a:p>
            <a:r>
              <a:rPr lang="el-GR" dirty="0" smtClean="0"/>
              <a:t>Η ελαστικότητα προσφοράς είναι πάντοτε θετική ένεκα του Νόμου της Προσφοράς.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όπου </a:t>
            </a:r>
            <a:r>
              <a:rPr lang="el-GR" dirty="0" err="1" smtClean="0"/>
              <a:t>dqS</a:t>
            </a:r>
            <a:r>
              <a:rPr lang="el-GR" dirty="0" smtClean="0"/>
              <a:t> = μεταβολή της προσφερόμενης ποσότητας, </a:t>
            </a:r>
            <a:r>
              <a:rPr lang="el-GR" dirty="0" err="1" smtClean="0"/>
              <a:t>dp</a:t>
            </a:r>
            <a:r>
              <a:rPr lang="el-GR" dirty="0" smtClean="0"/>
              <a:t> = μεταβολή της τιμής , p = αρχική τιμή, </a:t>
            </a:r>
            <a:r>
              <a:rPr lang="el-GR" dirty="0" err="1" smtClean="0"/>
              <a:t>qS</a:t>
            </a:r>
            <a:r>
              <a:rPr lang="el-GR" dirty="0" smtClean="0"/>
              <a:t> = αρχική προσφερόμενη ποσότητα.</a:t>
            </a:r>
          </a:p>
          <a:p>
            <a:endParaRPr lang="el-GR" dirty="0" smtClean="0"/>
          </a:p>
          <a:p>
            <a:r>
              <a:rPr lang="el-GR" dirty="0" smtClean="0"/>
              <a:t>Αν:                        τελείως ανελαστική καμπύλη προσφοράς</a:t>
            </a:r>
          </a:p>
          <a:p>
            <a:endParaRPr lang="el-GR" dirty="0" smtClean="0"/>
          </a:p>
          <a:p>
            <a:r>
              <a:rPr lang="el-GR" dirty="0" smtClean="0"/>
              <a:t>                              τελείως ελαστική καμπύλη προσφοράς</a:t>
            </a:r>
          </a:p>
          <a:p>
            <a:endParaRPr lang="el-GR" dirty="0" smtClean="0"/>
          </a:p>
          <a:p>
            <a:r>
              <a:rPr lang="el-GR" dirty="0" smtClean="0"/>
              <a:t>Ελαστική προσφορά όταν </a:t>
            </a:r>
            <a:r>
              <a:rPr lang="el-GR" dirty="0" err="1" smtClean="0"/>
              <a:t>dqS</a:t>
            </a:r>
            <a:r>
              <a:rPr lang="el-GR" dirty="0" smtClean="0"/>
              <a:t> &lt; </a:t>
            </a:r>
            <a:r>
              <a:rPr lang="el-GR" dirty="0" err="1" smtClean="0"/>
              <a:t>dp</a:t>
            </a:r>
            <a:endParaRPr lang="el-GR" dirty="0" smtClean="0"/>
          </a:p>
          <a:p>
            <a:r>
              <a:rPr lang="el-GR" dirty="0" smtClean="0"/>
              <a:t>Ανελαστική προσφορά όταν </a:t>
            </a:r>
            <a:r>
              <a:rPr lang="el-GR" dirty="0" err="1" smtClean="0"/>
              <a:t>dqS</a:t>
            </a:r>
            <a:r>
              <a:rPr lang="el-GR" dirty="0" smtClean="0"/>
              <a:t> &gt; </a:t>
            </a:r>
            <a:r>
              <a:rPr lang="el-GR" dirty="0" err="1" smtClean="0"/>
              <a:t>dp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1376508" cy="6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5" y="4005064"/>
            <a:ext cx="1362653" cy="56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088232" cy="9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el-GR" dirty="0" smtClean="0"/>
              <a:t>Ασκήσεις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Διάγραμμα Καμπύλης Ζήτησης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Όταν μεταβάλλεται η τιμή ενός προϊόντος, μεταβάλλεται η ζητούμενη ποσότητα, όμως η ζήτηση για το προϊόν δεν αλλάζει (έχουμε μετακίνηση επί της καμπύλης ζήτησης, από το α στο β, πάντοτε πάνω στην D).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4726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Για να μεταβληθεί η ζήτηση (μετατόπιση της D στην θέση D ̍   αύξηση της ζήτησης) ενός προϊόντος πρέπει να μεταβληθούν οι προσδιοριστικοί παράγοντες της ζήτησης (π.χ. προτιμήσεις των καταναλωτών, εισόδημα καταναλωτών, τιμές των άλλων αγαθών, αριθμός αγοραστών, προσδοκίες των καταναλωτών).</a:t>
            </a:r>
          </a:p>
          <a:p>
            <a:endParaRPr lang="el-GR" dirty="0" smtClean="0"/>
          </a:p>
          <a:p>
            <a:r>
              <a:rPr lang="el-GR" dirty="0" smtClean="0"/>
              <a:t>Η σχέση της συνολικής ζήτησης για ένα προϊόν και των παραγόντων που την προσδιορίζουν αναφέρεται ως συνάρτηση ζήτησης. 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Μεταβολές στην ζήτηση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81165"/>
              </p:ext>
            </p:extLst>
          </p:nvPr>
        </p:nvGraphicFramePr>
        <p:xfrm>
          <a:off x="395535" y="1052735"/>
          <a:ext cx="8136906" cy="454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302"/>
                <a:gridCol w="2712302"/>
                <a:gridCol w="2712302"/>
              </a:tblGrid>
              <a:tr h="773549">
                <a:tc>
                  <a:txBody>
                    <a:bodyPr/>
                    <a:lstStyle/>
                    <a:p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Επίδραση</a:t>
                      </a:r>
                      <a:r>
                        <a:rPr lang="el-GR" sz="4000" baseline="0" dirty="0" smtClean="0"/>
                        <a:t> στην τιμή</a:t>
                      </a:r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Επίδραση στην ποσότητα</a:t>
                      </a:r>
                      <a:endParaRPr lang="el-GR" sz="4000" dirty="0"/>
                    </a:p>
                  </a:txBody>
                  <a:tcPr/>
                </a:tc>
              </a:tr>
              <a:tr h="448167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Αύξηση</a:t>
                      </a:r>
                      <a:r>
                        <a:rPr lang="el-GR" sz="4000" baseline="0" dirty="0" smtClean="0"/>
                        <a:t> ζήτησης</a:t>
                      </a:r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+</a:t>
                      </a:r>
                      <a:endParaRPr lang="el-GR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+</a:t>
                      </a:r>
                      <a:endParaRPr lang="el-GR" sz="8000" dirty="0"/>
                    </a:p>
                  </a:txBody>
                  <a:tcPr/>
                </a:tc>
              </a:tr>
              <a:tr h="773549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Μείωση</a:t>
                      </a:r>
                      <a:r>
                        <a:rPr lang="el-GR" sz="4000" baseline="0" dirty="0" smtClean="0"/>
                        <a:t> ζήτησης</a:t>
                      </a:r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-</a:t>
                      </a:r>
                      <a:endParaRPr lang="el-GR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-</a:t>
                      </a:r>
                      <a:endParaRPr lang="el-GR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προσφορά (S) αποτελεί τη σχέση μεταξύ της τιμής (p) ενός προϊόντος και της ποσότητας (q) που προσφέρεται από τους παραγωγούς σε κάθε τιμή. Η σχέση αυτή είναι κατά κανόνα θετική (Νόμος της Προσφοράς).</a:t>
            </a:r>
          </a:p>
          <a:p>
            <a:pPr marL="0" indent="0">
              <a:buNone/>
            </a:pPr>
            <a:r>
              <a:rPr lang="el-GR" sz="3600" dirty="0" smtClean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Διάγραμμα Καμπύλης </a:t>
            </a:r>
            <a:r>
              <a:rPr lang="el-GR" dirty="0" smtClean="0">
                <a:solidFill>
                  <a:prstClr val="black"/>
                </a:solidFill>
              </a:rPr>
              <a:t>Προσφοράς</a:t>
            </a:r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pPr lvl="0"/>
            <a:endParaRPr lang="el-GR" dirty="0" smtClean="0">
              <a:solidFill>
                <a:prstClr val="black"/>
              </a:solidFill>
            </a:endParaRPr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pPr lvl="0"/>
            <a:endParaRPr lang="el-GR" dirty="0" smtClean="0">
              <a:solidFill>
                <a:prstClr val="black"/>
              </a:solidFill>
            </a:endParaRPr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r>
              <a:rPr lang="el-GR" sz="3000" dirty="0" smtClean="0"/>
              <a:t>Όταν μεταβάλλεται η τιμή ενός προϊόντος δεν αλλάζει η προσφορά, αλλά μόνο η προσφερόμενη ποσότητα έχουμε μετακίνηση επί της S (από το δ στο γ). Αν αλλάξει ένας από τους προσδιοριστικούς παράγοντες της προσφοράς, έχουμε μετατόπιση της καμπύλης προσφοράς (από S σε S ̍   αύξηση της προσφοράς). </a:t>
            </a:r>
            <a:endParaRPr lang="el-GR" sz="3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6085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Προσδιοριστικοί παράγοντες της προσφοράς: τεχνολογία και παραγωγικότητα, τιμές των παραγωγικών συντελεστών, τιμές των άλλων προϊόντων, τυχαίοι ή φυσικοί παράγοντες, προσδοκίες και στόχοι των παραγωγών, φόροι και επιδοτήσεις, αριθμός των παραγωγικών μονάδων. 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Η σχέση της συνολικής προσφοράς για ένα προϊόν και των παραγόντων που την προσδιορίζουν αναφέρεται ως συνάρτηση προσφοράς. 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8229600" cy="3600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793507"/>
          </a:xfrm>
        </p:spPr>
        <p:txBody>
          <a:bodyPr/>
          <a:lstStyle/>
          <a:p>
            <a:r>
              <a:rPr lang="el-GR" dirty="0" smtClean="0"/>
              <a:t>Μεταβολές στην προσφορά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84493"/>
              </p:ext>
            </p:extLst>
          </p:nvPr>
        </p:nvGraphicFramePr>
        <p:xfrm>
          <a:off x="395535" y="1052735"/>
          <a:ext cx="8136906" cy="454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302"/>
                <a:gridCol w="2712302"/>
                <a:gridCol w="2712302"/>
              </a:tblGrid>
              <a:tr h="773549">
                <a:tc>
                  <a:txBody>
                    <a:bodyPr/>
                    <a:lstStyle/>
                    <a:p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Επίδραση</a:t>
                      </a:r>
                      <a:r>
                        <a:rPr lang="el-GR" sz="4000" baseline="0" dirty="0" smtClean="0"/>
                        <a:t> στην τιμή</a:t>
                      </a:r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Επίδραση στην ποσότητα</a:t>
                      </a:r>
                      <a:endParaRPr lang="el-GR" sz="4000" dirty="0"/>
                    </a:p>
                  </a:txBody>
                  <a:tcPr/>
                </a:tc>
              </a:tr>
              <a:tr h="448167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Αύξηση</a:t>
                      </a:r>
                      <a:r>
                        <a:rPr lang="el-GR" sz="4000" baseline="0" dirty="0" smtClean="0"/>
                        <a:t> προσφοράς</a:t>
                      </a:r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-</a:t>
                      </a:r>
                      <a:endParaRPr lang="el-GR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+</a:t>
                      </a:r>
                      <a:endParaRPr lang="el-GR" sz="8000" dirty="0"/>
                    </a:p>
                  </a:txBody>
                  <a:tcPr/>
                </a:tc>
              </a:tr>
              <a:tr h="773549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Μείωση</a:t>
                      </a:r>
                      <a:r>
                        <a:rPr lang="el-GR" sz="4000" baseline="0" dirty="0" smtClean="0"/>
                        <a:t> προσφοράς</a:t>
                      </a:r>
                      <a:endParaRPr lang="el-G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+</a:t>
                      </a:r>
                      <a:endParaRPr lang="el-GR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0" dirty="0" smtClean="0"/>
                        <a:t>-</a:t>
                      </a:r>
                      <a:endParaRPr lang="el-GR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7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1077</Words>
  <Application>Microsoft Office PowerPoint</Application>
  <PresentationFormat>Προβολή στην οθόνη (4:3)</PresentationFormat>
  <Paragraphs>143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Εισαγωγή στην Οικονομική 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Οικονομική Ι</dc:title>
  <dc:creator>Νίκος</dc:creator>
  <cp:lastModifiedBy>Νίκος</cp:lastModifiedBy>
  <cp:revision>24</cp:revision>
  <dcterms:created xsi:type="dcterms:W3CDTF">2014-10-24T16:52:12Z</dcterms:created>
  <dcterms:modified xsi:type="dcterms:W3CDTF">2014-10-29T16:15:54Z</dcterms:modified>
</cp:coreProperties>
</file>