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453" r:id="rId3"/>
    <p:sldId id="454" r:id="rId4"/>
    <p:sldId id="442" r:id="rId5"/>
    <p:sldId id="385" r:id="rId6"/>
    <p:sldId id="378" r:id="rId7"/>
    <p:sldId id="455" r:id="rId8"/>
    <p:sldId id="257" r:id="rId9"/>
    <p:sldId id="260" r:id="rId10"/>
    <p:sldId id="263" r:id="rId11"/>
    <p:sldId id="261" r:id="rId12"/>
    <p:sldId id="264" r:id="rId13"/>
    <p:sldId id="262" r:id="rId14"/>
    <p:sldId id="440" r:id="rId15"/>
    <p:sldId id="446" r:id="rId16"/>
    <p:sldId id="451" r:id="rId17"/>
    <p:sldId id="456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B25C"/>
    <a:srgbClr val="A5AB81"/>
    <a:srgbClr val="DD8047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6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image" Target="../media/image27.jpg"/><Relationship Id="rId4" Type="http://schemas.openxmlformats.org/officeDocument/2006/relationships/image" Target="../media/image30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6856C2-CFC8-40B8-AB82-73B60C85438D}" type="doc">
      <dgm:prSet loTypeId="urn:microsoft.com/office/officeart/2005/8/layout/hierarchy6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84A4C4C1-42CA-403C-89FE-4B3E09A332F9}">
      <dgm:prSet phldrT="[Κείμενο]" custT="1"/>
      <dgm:spPr/>
      <dgm:t>
        <a:bodyPr/>
        <a:lstStyle/>
        <a:p>
          <a:pPr>
            <a:lnSpc>
              <a:spcPct val="100000"/>
            </a:lnSpc>
          </a:pPr>
          <a:r>
            <a:rPr lang="el-GR" sz="1800" dirty="0">
              <a:solidFill>
                <a:schemeClr val="tx1"/>
              </a:solidFill>
              <a:latin typeface="+mn-lt"/>
            </a:rPr>
            <a:t>Μέθοδοι πολλαπλασιασμού ΑΦΦ</a:t>
          </a:r>
        </a:p>
      </dgm:t>
    </dgm:pt>
    <dgm:pt modelId="{E90EF4E7-C4A4-440B-A0AD-08E46E3F83D5}" type="parTrans" cxnId="{40DE3525-09EF-4B83-ABA3-DAFD71C062E7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172816FF-BAE6-4E94-A99A-43A5BB5CA889}" type="sibTrans" cxnId="{40DE3525-09EF-4B83-ABA3-DAFD71C062E7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825927EC-CD29-4525-BFDB-67817545D47A}">
      <dgm:prSet phldrT="[Κείμενο]" custT="1"/>
      <dgm:spPr/>
      <dgm:t>
        <a:bodyPr/>
        <a:lstStyle/>
        <a:p>
          <a:pPr>
            <a:lnSpc>
              <a:spcPct val="100000"/>
            </a:lnSpc>
          </a:pPr>
          <a:r>
            <a:rPr lang="el-GR" sz="1800" dirty="0">
              <a:solidFill>
                <a:schemeClr val="tx1"/>
              </a:solidFill>
              <a:latin typeface="+mn-lt"/>
            </a:rPr>
            <a:t>Εγγενής πολλαπλασιασμός</a:t>
          </a:r>
        </a:p>
      </dgm:t>
    </dgm:pt>
    <dgm:pt modelId="{7F1DC802-8479-4E8C-A50A-A12BBC9EA8BB}" type="parTrans" cxnId="{ACFDD829-759C-4B05-B042-E0C1549724BA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850898E0-A623-4E27-81A8-C0A560641CEE}" type="sibTrans" cxnId="{ACFDD829-759C-4B05-B042-E0C1549724BA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258ECA16-9F0E-4677-BF7B-7AF26BA26D32}">
      <dgm:prSet phldrT="[Κείμενο]" custT="1"/>
      <dgm:spPr>
        <a:solidFill>
          <a:schemeClr val="accent4"/>
        </a:solidFill>
      </dgm:spPr>
      <dgm:t>
        <a:bodyPr/>
        <a:lstStyle/>
        <a:p>
          <a:pPr>
            <a:lnSpc>
              <a:spcPct val="100000"/>
            </a:lnSpc>
          </a:pPr>
          <a:r>
            <a:rPr lang="el-GR" sz="1800" dirty="0">
              <a:solidFill>
                <a:schemeClr val="tx1"/>
              </a:solidFill>
              <a:latin typeface="+mn-lt"/>
            </a:rPr>
            <a:t>Πολλαπλασιασμός με σπόρο</a:t>
          </a:r>
        </a:p>
      </dgm:t>
    </dgm:pt>
    <dgm:pt modelId="{8E9D642F-567A-42E9-8AE5-2F4B5B1EAB04}" type="parTrans" cxnId="{4E9F6C0D-8DF8-41AE-99C5-47C7C9459FDF}">
      <dgm:prSet/>
      <dgm:spPr>
        <a:solidFill>
          <a:schemeClr val="accent4"/>
        </a:solidFill>
      </dgm:spPr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48C5B338-A6EB-4122-B8DC-A937E8350824}" type="sibTrans" cxnId="{4E9F6C0D-8DF8-41AE-99C5-47C7C9459FDF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1B39C0F3-9ABA-4599-886B-A2B480410E5A}">
      <dgm:prSet phldrT="[Κείμενο]" custT="1"/>
      <dgm:spPr/>
      <dgm:t>
        <a:bodyPr/>
        <a:lstStyle/>
        <a:p>
          <a:pPr>
            <a:lnSpc>
              <a:spcPct val="100000"/>
            </a:lnSpc>
          </a:pPr>
          <a:r>
            <a:rPr lang="el-GR" sz="1800" dirty="0">
              <a:solidFill>
                <a:schemeClr val="tx1"/>
              </a:solidFill>
              <a:latin typeface="+mn-lt"/>
            </a:rPr>
            <a:t>Αγενής πολλαπλασιασμός</a:t>
          </a:r>
        </a:p>
      </dgm:t>
    </dgm:pt>
    <dgm:pt modelId="{53A6245D-E7D1-45D0-8A1D-F0923DDE8639}" type="parTrans" cxnId="{3A2D55A2-1CBC-4D71-A4FF-CB0C07C73F05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3780EA6E-196A-45D9-BC6C-68CE65E5261B}" type="sibTrans" cxnId="{3A2D55A2-1CBC-4D71-A4FF-CB0C07C73F05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43D5E253-8ABC-420B-9523-C3FBC85293E6}">
      <dgm:prSet phldrT="[Κείμενο]" custT="1"/>
      <dgm:spPr/>
      <dgm:t>
        <a:bodyPr/>
        <a:lstStyle/>
        <a:p>
          <a:pPr>
            <a:lnSpc>
              <a:spcPct val="100000"/>
            </a:lnSpc>
          </a:pPr>
          <a:r>
            <a:rPr lang="el-GR" sz="1800" dirty="0">
              <a:solidFill>
                <a:schemeClr val="tx1"/>
              </a:solidFill>
              <a:latin typeface="+mn-lt"/>
            </a:rPr>
            <a:t>Πολλαπλασιασμός με μοσχεύματα</a:t>
          </a:r>
        </a:p>
      </dgm:t>
    </dgm:pt>
    <dgm:pt modelId="{ACF4B461-0EF2-433F-8B97-F8DF5AD5143B}" type="parTrans" cxnId="{D74468FF-49F2-454F-B4AF-0CE39E5F7705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47A42AE2-42FA-4B12-A833-84A680DDB3A8}" type="sibTrans" cxnId="{D74468FF-49F2-454F-B4AF-0CE39E5F7705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BAE68A43-AAC5-4134-B4C5-C1443EF8BED3}">
      <dgm:prSet phldrT="[Κείμενο]" custT="1"/>
      <dgm:spPr/>
      <dgm:t>
        <a:bodyPr/>
        <a:lstStyle/>
        <a:p>
          <a:pPr>
            <a:lnSpc>
              <a:spcPct val="100000"/>
            </a:lnSpc>
          </a:pPr>
          <a:r>
            <a:rPr lang="el-GR" sz="1800" dirty="0">
              <a:solidFill>
                <a:schemeClr val="tx1"/>
              </a:solidFill>
              <a:latin typeface="+mn-lt"/>
            </a:rPr>
            <a:t>Πολλαπλασιασμός </a:t>
          </a:r>
          <a:r>
            <a:rPr lang="en-US" sz="1800" i="1" dirty="0">
              <a:solidFill>
                <a:schemeClr val="tx1"/>
              </a:solidFill>
              <a:latin typeface="+mn-lt"/>
            </a:rPr>
            <a:t>in vitro</a:t>
          </a:r>
          <a:endParaRPr lang="el-GR" sz="1800" i="1" dirty="0">
            <a:solidFill>
              <a:schemeClr val="tx1"/>
            </a:solidFill>
            <a:latin typeface="+mn-lt"/>
          </a:endParaRPr>
        </a:p>
      </dgm:t>
    </dgm:pt>
    <dgm:pt modelId="{D7116E33-366F-4A9C-B19E-214E2209FCFD}" type="parTrans" cxnId="{DF2575A8-E4B6-4C4A-9333-ECCD1DB0CDAF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15896B69-A537-46BB-BE8B-8B73A0DB01C3}" type="sibTrans" cxnId="{DF2575A8-E4B6-4C4A-9333-ECCD1DB0CDAF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10F18C68-0476-411A-B51E-C8945F798187}" type="pres">
      <dgm:prSet presAssocID="{2B6856C2-CFC8-40B8-AB82-73B60C85438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0461070-0E9D-4B50-9B2E-34C81E00086F}" type="pres">
      <dgm:prSet presAssocID="{2B6856C2-CFC8-40B8-AB82-73B60C85438D}" presName="hierFlow" presStyleCnt="0"/>
      <dgm:spPr/>
    </dgm:pt>
    <dgm:pt modelId="{4F9349B4-8969-493F-AD4E-6F1DDC596708}" type="pres">
      <dgm:prSet presAssocID="{2B6856C2-CFC8-40B8-AB82-73B60C85438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9C50E73-66B5-4E3C-BBB1-42C64722B9D8}" type="pres">
      <dgm:prSet presAssocID="{84A4C4C1-42CA-403C-89FE-4B3E09A332F9}" presName="Name14" presStyleCnt="0"/>
      <dgm:spPr/>
    </dgm:pt>
    <dgm:pt modelId="{3CFC9FF8-527E-42AD-993F-FE1D720FA66E}" type="pres">
      <dgm:prSet presAssocID="{84A4C4C1-42CA-403C-89FE-4B3E09A332F9}" presName="level1Shape" presStyleLbl="node0" presStyleIdx="0" presStyleCnt="1" custScaleX="147176">
        <dgm:presLayoutVars>
          <dgm:chPref val="3"/>
        </dgm:presLayoutVars>
      </dgm:prSet>
      <dgm:spPr/>
    </dgm:pt>
    <dgm:pt modelId="{0D21656B-5EBF-4BAD-9E7F-38CBC3F38233}" type="pres">
      <dgm:prSet presAssocID="{84A4C4C1-42CA-403C-89FE-4B3E09A332F9}" presName="hierChild2" presStyleCnt="0"/>
      <dgm:spPr/>
    </dgm:pt>
    <dgm:pt modelId="{21EB92D1-6180-4CD4-9B97-188A791D7D57}" type="pres">
      <dgm:prSet presAssocID="{7F1DC802-8479-4E8C-A50A-A12BBC9EA8BB}" presName="Name19" presStyleLbl="parChTrans1D2" presStyleIdx="0" presStyleCnt="2"/>
      <dgm:spPr/>
    </dgm:pt>
    <dgm:pt modelId="{4AA47FCC-415D-41DC-9B02-2196C84C8114}" type="pres">
      <dgm:prSet presAssocID="{825927EC-CD29-4525-BFDB-67817545D47A}" presName="Name21" presStyleCnt="0"/>
      <dgm:spPr/>
    </dgm:pt>
    <dgm:pt modelId="{06CB330C-65A4-4415-A8E8-72CA3D6B323F}" type="pres">
      <dgm:prSet presAssocID="{825927EC-CD29-4525-BFDB-67817545D47A}" presName="level2Shape" presStyleLbl="node2" presStyleIdx="0" presStyleCnt="2" custScaleX="147176"/>
      <dgm:spPr/>
    </dgm:pt>
    <dgm:pt modelId="{09382FB9-9B82-4B1F-B713-6358D9D6644A}" type="pres">
      <dgm:prSet presAssocID="{825927EC-CD29-4525-BFDB-67817545D47A}" presName="hierChild3" presStyleCnt="0"/>
      <dgm:spPr/>
    </dgm:pt>
    <dgm:pt modelId="{4C54809E-07CA-4102-BB21-E037AB915D2B}" type="pres">
      <dgm:prSet presAssocID="{8E9D642F-567A-42E9-8AE5-2F4B5B1EAB04}" presName="Name19" presStyleLbl="parChTrans1D3" presStyleIdx="0" presStyleCnt="3"/>
      <dgm:spPr/>
    </dgm:pt>
    <dgm:pt modelId="{106A630B-C3C6-4833-9F2B-CBD4DEB4CA6D}" type="pres">
      <dgm:prSet presAssocID="{258ECA16-9F0E-4677-BF7B-7AF26BA26D32}" presName="Name21" presStyleCnt="0"/>
      <dgm:spPr/>
    </dgm:pt>
    <dgm:pt modelId="{11A4413C-D25A-4F35-91CA-663E2D1FBA00}" type="pres">
      <dgm:prSet presAssocID="{258ECA16-9F0E-4677-BF7B-7AF26BA26D32}" presName="level2Shape" presStyleLbl="node3" presStyleIdx="0" presStyleCnt="3" custScaleX="147176"/>
      <dgm:spPr/>
    </dgm:pt>
    <dgm:pt modelId="{1EBA7EA9-2049-450C-87B3-9787F4D831AC}" type="pres">
      <dgm:prSet presAssocID="{258ECA16-9F0E-4677-BF7B-7AF26BA26D32}" presName="hierChild3" presStyleCnt="0"/>
      <dgm:spPr/>
    </dgm:pt>
    <dgm:pt modelId="{A8003427-1544-43F2-9E44-6F5202587D08}" type="pres">
      <dgm:prSet presAssocID="{53A6245D-E7D1-45D0-8A1D-F0923DDE8639}" presName="Name19" presStyleLbl="parChTrans1D2" presStyleIdx="1" presStyleCnt="2"/>
      <dgm:spPr/>
    </dgm:pt>
    <dgm:pt modelId="{18F5B097-81CC-4A17-9C87-8A1AEA366260}" type="pres">
      <dgm:prSet presAssocID="{1B39C0F3-9ABA-4599-886B-A2B480410E5A}" presName="Name21" presStyleCnt="0"/>
      <dgm:spPr/>
    </dgm:pt>
    <dgm:pt modelId="{72CB223A-B068-47EF-8DD1-069E922A91D2}" type="pres">
      <dgm:prSet presAssocID="{1B39C0F3-9ABA-4599-886B-A2B480410E5A}" presName="level2Shape" presStyleLbl="node2" presStyleIdx="1" presStyleCnt="2" custScaleX="147176"/>
      <dgm:spPr/>
    </dgm:pt>
    <dgm:pt modelId="{A16CCC18-281E-4AF3-987E-4B9CA25A0D00}" type="pres">
      <dgm:prSet presAssocID="{1B39C0F3-9ABA-4599-886B-A2B480410E5A}" presName="hierChild3" presStyleCnt="0"/>
      <dgm:spPr/>
    </dgm:pt>
    <dgm:pt modelId="{577F9170-6976-44E1-8597-CF37928F59B1}" type="pres">
      <dgm:prSet presAssocID="{ACF4B461-0EF2-433F-8B97-F8DF5AD5143B}" presName="Name19" presStyleLbl="parChTrans1D3" presStyleIdx="1" presStyleCnt="3"/>
      <dgm:spPr/>
    </dgm:pt>
    <dgm:pt modelId="{B971C555-F12B-4B54-9AD6-81813A3EF4CB}" type="pres">
      <dgm:prSet presAssocID="{43D5E253-8ABC-420B-9523-C3FBC85293E6}" presName="Name21" presStyleCnt="0"/>
      <dgm:spPr/>
    </dgm:pt>
    <dgm:pt modelId="{5EB642C8-8E8B-42C3-917F-F0A89D9384F9}" type="pres">
      <dgm:prSet presAssocID="{43D5E253-8ABC-420B-9523-C3FBC85293E6}" presName="level2Shape" presStyleLbl="node3" presStyleIdx="1" presStyleCnt="3" custScaleX="147176"/>
      <dgm:spPr/>
    </dgm:pt>
    <dgm:pt modelId="{CCC0D9EB-8996-4811-BDAA-9D0B66E32DA3}" type="pres">
      <dgm:prSet presAssocID="{43D5E253-8ABC-420B-9523-C3FBC85293E6}" presName="hierChild3" presStyleCnt="0"/>
      <dgm:spPr/>
    </dgm:pt>
    <dgm:pt modelId="{5C3FF3B8-CAF6-46C6-88AF-48980C4415BB}" type="pres">
      <dgm:prSet presAssocID="{D7116E33-366F-4A9C-B19E-214E2209FCFD}" presName="Name19" presStyleLbl="parChTrans1D3" presStyleIdx="2" presStyleCnt="3"/>
      <dgm:spPr/>
    </dgm:pt>
    <dgm:pt modelId="{510213AD-6BDF-44A6-B1E4-688ACF0ADCD7}" type="pres">
      <dgm:prSet presAssocID="{BAE68A43-AAC5-4134-B4C5-C1443EF8BED3}" presName="Name21" presStyleCnt="0"/>
      <dgm:spPr/>
    </dgm:pt>
    <dgm:pt modelId="{00D37079-5CA4-43AE-9858-B37A2711B069}" type="pres">
      <dgm:prSet presAssocID="{BAE68A43-AAC5-4134-B4C5-C1443EF8BED3}" presName="level2Shape" presStyleLbl="node3" presStyleIdx="2" presStyleCnt="3" custScaleX="147176"/>
      <dgm:spPr/>
    </dgm:pt>
    <dgm:pt modelId="{0EBF09FA-D60C-40DB-BC09-BAA098A793F2}" type="pres">
      <dgm:prSet presAssocID="{BAE68A43-AAC5-4134-B4C5-C1443EF8BED3}" presName="hierChild3" presStyleCnt="0"/>
      <dgm:spPr/>
    </dgm:pt>
    <dgm:pt modelId="{BF03D27A-C30A-4C8D-9E6C-44CA2D9D087E}" type="pres">
      <dgm:prSet presAssocID="{2B6856C2-CFC8-40B8-AB82-73B60C85438D}" presName="bgShapesFlow" presStyleCnt="0"/>
      <dgm:spPr/>
    </dgm:pt>
  </dgm:ptLst>
  <dgm:cxnLst>
    <dgm:cxn modelId="{4E9F6C0D-8DF8-41AE-99C5-47C7C9459FDF}" srcId="{825927EC-CD29-4525-BFDB-67817545D47A}" destId="{258ECA16-9F0E-4677-BF7B-7AF26BA26D32}" srcOrd="0" destOrd="0" parTransId="{8E9D642F-567A-42E9-8AE5-2F4B5B1EAB04}" sibTransId="{48C5B338-A6EB-4122-B8DC-A937E8350824}"/>
    <dgm:cxn modelId="{40DE3525-09EF-4B83-ABA3-DAFD71C062E7}" srcId="{2B6856C2-CFC8-40B8-AB82-73B60C85438D}" destId="{84A4C4C1-42CA-403C-89FE-4B3E09A332F9}" srcOrd="0" destOrd="0" parTransId="{E90EF4E7-C4A4-440B-A0AD-08E46E3F83D5}" sibTransId="{172816FF-BAE6-4E94-A99A-43A5BB5CA889}"/>
    <dgm:cxn modelId="{ACFDD829-759C-4B05-B042-E0C1549724BA}" srcId="{84A4C4C1-42CA-403C-89FE-4B3E09A332F9}" destId="{825927EC-CD29-4525-BFDB-67817545D47A}" srcOrd="0" destOrd="0" parTransId="{7F1DC802-8479-4E8C-A50A-A12BBC9EA8BB}" sibTransId="{850898E0-A623-4E27-81A8-C0A560641CEE}"/>
    <dgm:cxn modelId="{DC826D48-6ECA-46F2-9DC9-5208606712E5}" type="presOf" srcId="{53A6245D-E7D1-45D0-8A1D-F0923DDE8639}" destId="{A8003427-1544-43F2-9E44-6F5202587D08}" srcOrd="0" destOrd="0" presId="urn:microsoft.com/office/officeart/2005/8/layout/hierarchy6"/>
    <dgm:cxn modelId="{BC305654-4DAB-449F-BA7D-533B132702A6}" type="presOf" srcId="{8E9D642F-567A-42E9-8AE5-2F4B5B1EAB04}" destId="{4C54809E-07CA-4102-BB21-E037AB915D2B}" srcOrd="0" destOrd="0" presId="urn:microsoft.com/office/officeart/2005/8/layout/hierarchy6"/>
    <dgm:cxn modelId="{CE9ECE7A-273F-4623-8535-FA0BCC137C63}" type="presOf" srcId="{7F1DC802-8479-4E8C-A50A-A12BBC9EA8BB}" destId="{21EB92D1-6180-4CD4-9B97-188A791D7D57}" srcOrd="0" destOrd="0" presId="urn:microsoft.com/office/officeart/2005/8/layout/hierarchy6"/>
    <dgm:cxn modelId="{4373E57F-BDAF-4906-9CED-5BF60B02893C}" type="presOf" srcId="{84A4C4C1-42CA-403C-89FE-4B3E09A332F9}" destId="{3CFC9FF8-527E-42AD-993F-FE1D720FA66E}" srcOrd="0" destOrd="0" presId="urn:microsoft.com/office/officeart/2005/8/layout/hierarchy6"/>
    <dgm:cxn modelId="{8AA85398-BE10-498E-A8C0-AF5ECD2C4EDD}" type="presOf" srcId="{ACF4B461-0EF2-433F-8B97-F8DF5AD5143B}" destId="{577F9170-6976-44E1-8597-CF37928F59B1}" srcOrd="0" destOrd="0" presId="urn:microsoft.com/office/officeart/2005/8/layout/hierarchy6"/>
    <dgm:cxn modelId="{0CD58799-ED2F-4CA9-87E8-EFF7BC369638}" type="presOf" srcId="{258ECA16-9F0E-4677-BF7B-7AF26BA26D32}" destId="{11A4413C-D25A-4F35-91CA-663E2D1FBA00}" srcOrd="0" destOrd="0" presId="urn:microsoft.com/office/officeart/2005/8/layout/hierarchy6"/>
    <dgm:cxn modelId="{3A2D55A2-1CBC-4D71-A4FF-CB0C07C73F05}" srcId="{84A4C4C1-42CA-403C-89FE-4B3E09A332F9}" destId="{1B39C0F3-9ABA-4599-886B-A2B480410E5A}" srcOrd="1" destOrd="0" parTransId="{53A6245D-E7D1-45D0-8A1D-F0923DDE8639}" sibTransId="{3780EA6E-196A-45D9-BC6C-68CE65E5261B}"/>
    <dgm:cxn modelId="{63E37DA2-4BBF-43F4-AF60-B33781B1F019}" type="presOf" srcId="{1B39C0F3-9ABA-4599-886B-A2B480410E5A}" destId="{72CB223A-B068-47EF-8DD1-069E922A91D2}" srcOrd="0" destOrd="0" presId="urn:microsoft.com/office/officeart/2005/8/layout/hierarchy6"/>
    <dgm:cxn modelId="{DF2575A8-E4B6-4C4A-9333-ECCD1DB0CDAF}" srcId="{1B39C0F3-9ABA-4599-886B-A2B480410E5A}" destId="{BAE68A43-AAC5-4134-B4C5-C1443EF8BED3}" srcOrd="1" destOrd="0" parTransId="{D7116E33-366F-4A9C-B19E-214E2209FCFD}" sibTransId="{15896B69-A537-46BB-BE8B-8B73A0DB01C3}"/>
    <dgm:cxn modelId="{AD52B4A9-0D11-4725-BAC7-BDF6B1DEAAE7}" type="presOf" srcId="{BAE68A43-AAC5-4134-B4C5-C1443EF8BED3}" destId="{00D37079-5CA4-43AE-9858-B37A2711B069}" srcOrd="0" destOrd="0" presId="urn:microsoft.com/office/officeart/2005/8/layout/hierarchy6"/>
    <dgm:cxn modelId="{6B1333DF-AEA9-43C5-BB7F-5F8680BB2CC6}" type="presOf" srcId="{825927EC-CD29-4525-BFDB-67817545D47A}" destId="{06CB330C-65A4-4415-A8E8-72CA3D6B323F}" srcOrd="0" destOrd="0" presId="urn:microsoft.com/office/officeart/2005/8/layout/hierarchy6"/>
    <dgm:cxn modelId="{62D938EF-9AB7-4029-A062-CDDE882EF92A}" type="presOf" srcId="{D7116E33-366F-4A9C-B19E-214E2209FCFD}" destId="{5C3FF3B8-CAF6-46C6-88AF-48980C4415BB}" srcOrd="0" destOrd="0" presId="urn:microsoft.com/office/officeart/2005/8/layout/hierarchy6"/>
    <dgm:cxn modelId="{F126C2F3-3485-40E2-BAEA-536A359CD8DC}" type="presOf" srcId="{2B6856C2-CFC8-40B8-AB82-73B60C85438D}" destId="{10F18C68-0476-411A-B51E-C8945F798187}" srcOrd="0" destOrd="0" presId="urn:microsoft.com/office/officeart/2005/8/layout/hierarchy6"/>
    <dgm:cxn modelId="{7A19DEFE-43BA-4CC9-B512-6A8EBCE8B3DF}" type="presOf" srcId="{43D5E253-8ABC-420B-9523-C3FBC85293E6}" destId="{5EB642C8-8E8B-42C3-917F-F0A89D9384F9}" srcOrd="0" destOrd="0" presId="urn:microsoft.com/office/officeart/2005/8/layout/hierarchy6"/>
    <dgm:cxn modelId="{D74468FF-49F2-454F-B4AF-0CE39E5F7705}" srcId="{1B39C0F3-9ABA-4599-886B-A2B480410E5A}" destId="{43D5E253-8ABC-420B-9523-C3FBC85293E6}" srcOrd="0" destOrd="0" parTransId="{ACF4B461-0EF2-433F-8B97-F8DF5AD5143B}" sibTransId="{47A42AE2-42FA-4B12-A833-84A680DDB3A8}"/>
    <dgm:cxn modelId="{7400A09F-CB75-465F-9FDE-C5E1212DC211}" type="presParOf" srcId="{10F18C68-0476-411A-B51E-C8945F798187}" destId="{20461070-0E9D-4B50-9B2E-34C81E00086F}" srcOrd="0" destOrd="0" presId="urn:microsoft.com/office/officeart/2005/8/layout/hierarchy6"/>
    <dgm:cxn modelId="{DB4DC276-04B8-4132-B33B-FF98FD536232}" type="presParOf" srcId="{20461070-0E9D-4B50-9B2E-34C81E00086F}" destId="{4F9349B4-8969-493F-AD4E-6F1DDC596708}" srcOrd="0" destOrd="0" presId="urn:microsoft.com/office/officeart/2005/8/layout/hierarchy6"/>
    <dgm:cxn modelId="{C31A8353-E25F-46C4-BF38-9785785D5617}" type="presParOf" srcId="{4F9349B4-8969-493F-AD4E-6F1DDC596708}" destId="{E9C50E73-66B5-4E3C-BBB1-42C64722B9D8}" srcOrd="0" destOrd="0" presId="urn:microsoft.com/office/officeart/2005/8/layout/hierarchy6"/>
    <dgm:cxn modelId="{8FBE7CA1-F095-468F-838B-8A9237333DF0}" type="presParOf" srcId="{E9C50E73-66B5-4E3C-BBB1-42C64722B9D8}" destId="{3CFC9FF8-527E-42AD-993F-FE1D720FA66E}" srcOrd="0" destOrd="0" presId="urn:microsoft.com/office/officeart/2005/8/layout/hierarchy6"/>
    <dgm:cxn modelId="{29D1FADA-A6C6-48DB-B7E3-10504A834D13}" type="presParOf" srcId="{E9C50E73-66B5-4E3C-BBB1-42C64722B9D8}" destId="{0D21656B-5EBF-4BAD-9E7F-38CBC3F38233}" srcOrd="1" destOrd="0" presId="urn:microsoft.com/office/officeart/2005/8/layout/hierarchy6"/>
    <dgm:cxn modelId="{F43C9540-25B8-4190-9029-FADCB9CCF965}" type="presParOf" srcId="{0D21656B-5EBF-4BAD-9E7F-38CBC3F38233}" destId="{21EB92D1-6180-4CD4-9B97-188A791D7D57}" srcOrd="0" destOrd="0" presId="urn:microsoft.com/office/officeart/2005/8/layout/hierarchy6"/>
    <dgm:cxn modelId="{DC2F8963-1A32-4855-8782-66BE8FA27AA7}" type="presParOf" srcId="{0D21656B-5EBF-4BAD-9E7F-38CBC3F38233}" destId="{4AA47FCC-415D-41DC-9B02-2196C84C8114}" srcOrd="1" destOrd="0" presId="urn:microsoft.com/office/officeart/2005/8/layout/hierarchy6"/>
    <dgm:cxn modelId="{A7326963-9A3E-42F0-8A9A-8E244F023073}" type="presParOf" srcId="{4AA47FCC-415D-41DC-9B02-2196C84C8114}" destId="{06CB330C-65A4-4415-A8E8-72CA3D6B323F}" srcOrd="0" destOrd="0" presId="urn:microsoft.com/office/officeart/2005/8/layout/hierarchy6"/>
    <dgm:cxn modelId="{0B780465-D121-4671-B037-C2FAC60AC289}" type="presParOf" srcId="{4AA47FCC-415D-41DC-9B02-2196C84C8114}" destId="{09382FB9-9B82-4B1F-B713-6358D9D6644A}" srcOrd="1" destOrd="0" presId="urn:microsoft.com/office/officeart/2005/8/layout/hierarchy6"/>
    <dgm:cxn modelId="{252A4FB3-6731-4B71-9E0B-5DBFFEEA0349}" type="presParOf" srcId="{09382FB9-9B82-4B1F-B713-6358D9D6644A}" destId="{4C54809E-07CA-4102-BB21-E037AB915D2B}" srcOrd="0" destOrd="0" presId="urn:microsoft.com/office/officeart/2005/8/layout/hierarchy6"/>
    <dgm:cxn modelId="{16DE4D7C-749C-4129-BE99-1E8BE5F66436}" type="presParOf" srcId="{09382FB9-9B82-4B1F-B713-6358D9D6644A}" destId="{106A630B-C3C6-4833-9F2B-CBD4DEB4CA6D}" srcOrd="1" destOrd="0" presId="urn:microsoft.com/office/officeart/2005/8/layout/hierarchy6"/>
    <dgm:cxn modelId="{1CED7641-84AD-4C12-84DD-F566B22D349C}" type="presParOf" srcId="{106A630B-C3C6-4833-9F2B-CBD4DEB4CA6D}" destId="{11A4413C-D25A-4F35-91CA-663E2D1FBA00}" srcOrd="0" destOrd="0" presId="urn:microsoft.com/office/officeart/2005/8/layout/hierarchy6"/>
    <dgm:cxn modelId="{FDFB1CCF-389F-4E15-A700-6542551C7D38}" type="presParOf" srcId="{106A630B-C3C6-4833-9F2B-CBD4DEB4CA6D}" destId="{1EBA7EA9-2049-450C-87B3-9787F4D831AC}" srcOrd="1" destOrd="0" presId="urn:microsoft.com/office/officeart/2005/8/layout/hierarchy6"/>
    <dgm:cxn modelId="{F475D9C0-FDED-468E-835B-7C3D3A619C6C}" type="presParOf" srcId="{0D21656B-5EBF-4BAD-9E7F-38CBC3F38233}" destId="{A8003427-1544-43F2-9E44-6F5202587D08}" srcOrd="2" destOrd="0" presId="urn:microsoft.com/office/officeart/2005/8/layout/hierarchy6"/>
    <dgm:cxn modelId="{ED214E6B-4FAE-4A73-9B90-47948FCFA33A}" type="presParOf" srcId="{0D21656B-5EBF-4BAD-9E7F-38CBC3F38233}" destId="{18F5B097-81CC-4A17-9C87-8A1AEA366260}" srcOrd="3" destOrd="0" presId="urn:microsoft.com/office/officeart/2005/8/layout/hierarchy6"/>
    <dgm:cxn modelId="{D95455B8-A6B2-4321-ACD5-11BEF6C7E492}" type="presParOf" srcId="{18F5B097-81CC-4A17-9C87-8A1AEA366260}" destId="{72CB223A-B068-47EF-8DD1-069E922A91D2}" srcOrd="0" destOrd="0" presId="urn:microsoft.com/office/officeart/2005/8/layout/hierarchy6"/>
    <dgm:cxn modelId="{52289BBD-8DEA-499A-BA0A-C098EDDFD41A}" type="presParOf" srcId="{18F5B097-81CC-4A17-9C87-8A1AEA366260}" destId="{A16CCC18-281E-4AF3-987E-4B9CA25A0D00}" srcOrd="1" destOrd="0" presId="urn:microsoft.com/office/officeart/2005/8/layout/hierarchy6"/>
    <dgm:cxn modelId="{131FF560-DC55-4F67-B9D0-E1A2A4D7DE89}" type="presParOf" srcId="{A16CCC18-281E-4AF3-987E-4B9CA25A0D00}" destId="{577F9170-6976-44E1-8597-CF37928F59B1}" srcOrd="0" destOrd="0" presId="urn:microsoft.com/office/officeart/2005/8/layout/hierarchy6"/>
    <dgm:cxn modelId="{2BC63D3F-B1A1-49D3-AED6-0B96D6517932}" type="presParOf" srcId="{A16CCC18-281E-4AF3-987E-4B9CA25A0D00}" destId="{B971C555-F12B-4B54-9AD6-81813A3EF4CB}" srcOrd="1" destOrd="0" presId="urn:microsoft.com/office/officeart/2005/8/layout/hierarchy6"/>
    <dgm:cxn modelId="{3354BA72-3C8A-407C-B7D1-6F95E7C94020}" type="presParOf" srcId="{B971C555-F12B-4B54-9AD6-81813A3EF4CB}" destId="{5EB642C8-8E8B-42C3-917F-F0A89D9384F9}" srcOrd="0" destOrd="0" presId="urn:microsoft.com/office/officeart/2005/8/layout/hierarchy6"/>
    <dgm:cxn modelId="{AEE10F71-610E-4512-B95C-276F84EB7F9C}" type="presParOf" srcId="{B971C555-F12B-4B54-9AD6-81813A3EF4CB}" destId="{CCC0D9EB-8996-4811-BDAA-9D0B66E32DA3}" srcOrd="1" destOrd="0" presId="urn:microsoft.com/office/officeart/2005/8/layout/hierarchy6"/>
    <dgm:cxn modelId="{E89CD6E8-C3B0-4C24-A009-2593ECC323B3}" type="presParOf" srcId="{A16CCC18-281E-4AF3-987E-4B9CA25A0D00}" destId="{5C3FF3B8-CAF6-46C6-88AF-48980C4415BB}" srcOrd="2" destOrd="0" presId="urn:microsoft.com/office/officeart/2005/8/layout/hierarchy6"/>
    <dgm:cxn modelId="{0EE4AF0B-703D-4054-AD1E-9713DD820151}" type="presParOf" srcId="{A16CCC18-281E-4AF3-987E-4B9CA25A0D00}" destId="{510213AD-6BDF-44A6-B1E4-688ACF0ADCD7}" srcOrd="3" destOrd="0" presId="urn:microsoft.com/office/officeart/2005/8/layout/hierarchy6"/>
    <dgm:cxn modelId="{F21B68B1-8141-43D4-A2DA-A15D90B26792}" type="presParOf" srcId="{510213AD-6BDF-44A6-B1E4-688ACF0ADCD7}" destId="{00D37079-5CA4-43AE-9858-B37A2711B069}" srcOrd="0" destOrd="0" presId="urn:microsoft.com/office/officeart/2005/8/layout/hierarchy6"/>
    <dgm:cxn modelId="{4C3DF8D3-1C35-4D34-8FFE-81E3765DC3A7}" type="presParOf" srcId="{510213AD-6BDF-44A6-B1E4-688ACF0ADCD7}" destId="{0EBF09FA-D60C-40DB-BC09-BAA098A793F2}" srcOrd="1" destOrd="0" presId="urn:microsoft.com/office/officeart/2005/8/layout/hierarchy6"/>
    <dgm:cxn modelId="{50CCC183-412D-4912-9C4C-DD9F22E8F7F1}" type="presParOf" srcId="{10F18C68-0476-411A-B51E-C8945F798187}" destId="{BF03D27A-C30A-4C8D-9E6C-44CA2D9D087E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ED7DC9-F52E-433D-AF9C-6D66B6C5884A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l-GR"/>
        </a:p>
      </dgm:t>
    </dgm:pt>
    <dgm:pt modelId="{7EF93A4C-3B33-4FF9-8A6C-8BCA0B414F2C}">
      <dgm:prSet phldrT="[Κείμενο]" custT="1"/>
      <dgm:spPr>
        <a:solidFill>
          <a:srgbClr val="DD8047"/>
        </a:solidFill>
        <a:ln>
          <a:noFill/>
        </a:ln>
      </dgm:spPr>
      <dgm:t>
        <a:bodyPr/>
        <a:lstStyle/>
        <a:p>
          <a:pPr algn="ctr">
            <a:spcAft>
              <a:spcPts val="0"/>
            </a:spcAft>
          </a:pPr>
          <a:r>
            <a:rPr lang="el-GR" sz="2000" b="1" dirty="0">
              <a:solidFill>
                <a:schemeClr val="tx1"/>
              </a:solidFill>
              <a:latin typeface="+mn-lt"/>
            </a:rPr>
            <a:t>Πολλαπλασιασμός με σπόρο</a:t>
          </a:r>
        </a:p>
      </dgm:t>
    </dgm:pt>
    <dgm:pt modelId="{3213D317-44F9-4934-A148-AF175EE7535A}" type="parTrans" cxnId="{2FADEC35-C99E-4490-9A25-BB1B62F52DBD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49B9ECDE-F6D7-46FC-A95B-C74F3B0DAE56}" type="sibTrans" cxnId="{2FADEC35-C99E-4490-9A25-BB1B62F52DBD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87AA8AA1-DB77-4390-8D11-B1A5A181F275}">
      <dgm:prSet phldrT="[Κείμενο]" custT="1"/>
      <dgm:spPr>
        <a:solidFill>
          <a:srgbClr val="A5AB81"/>
        </a:solidFill>
        <a:ln>
          <a:noFill/>
        </a:ln>
      </dgm:spPr>
      <dgm:t>
        <a:bodyPr/>
        <a:lstStyle/>
        <a:p>
          <a:pPr marL="0" lvl="0" indent="0" algn="ctr" defTabSz="1289050">
            <a:spcBef>
              <a:spcPct val="0"/>
            </a:spcBef>
            <a:spcAft>
              <a:spcPts val="0"/>
            </a:spcAft>
            <a:buNone/>
          </a:pPr>
          <a:r>
            <a:rPr lang="el-GR" sz="20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Πολλαπλασιασμός με μοσχεύματα</a:t>
          </a:r>
        </a:p>
      </dgm:t>
    </dgm:pt>
    <dgm:pt modelId="{40063AD6-C87E-4545-84EA-F24FDBF18D64}" type="parTrans" cxnId="{3C28582F-7E20-451F-90E1-9206B6409F6A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F7350E4C-0ABC-408F-A3C9-83695F9F10CB}" type="sibTrans" cxnId="{3C28582F-7E20-451F-90E1-9206B6409F6A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18DCA24A-0CF5-469E-A680-47D3FB0E915B}">
      <dgm:prSet phldrT="[Κείμενο]" custT="1"/>
      <dgm:spPr/>
      <dgm:t>
        <a:bodyPr/>
        <a:lstStyle/>
        <a:p>
          <a:pPr marL="171450" marR="0" lvl="1" indent="-17145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Tx/>
            <a:buSzTx/>
            <a:buFontTx/>
            <a:buChar char="•"/>
            <a:tabLst/>
            <a:defRPr/>
          </a:pPr>
          <a:r>
            <a:rPr lang="el-GR" sz="1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Αγενής μέθοδος πολλαπλασιασμού</a:t>
          </a:r>
        </a:p>
      </dgm:t>
    </dgm:pt>
    <dgm:pt modelId="{87657611-5637-4DD9-B08B-246FD8163DF3}" type="parTrans" cxnId="{C6835A58-F208-4C5C-91A4-952D9EBFE964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F1378265-1E6F-4125-903F-EBE8EA7469FC}" type="sibTrans" cxnId="{C6835A58-F208-4C5C-91A4-952D9EBFE964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DC56A263-DAFB-4D07-BF42-A0B70DF73F80}">
      <dgm:prSet phldrT="[Κείμενο]" custT="1"/>
      <dgm:spPr>
        <a:solidFill>
          <a:srgbClr val="D8B25C"/>
        </a:solidFill>
        <a:ln>
          <a:noFill/>
        </a:ln>
      </dgm:spPr>
      <dgm:t>
        <a:bodyPr/>
        <a:lstStyle/>
        <a:p>
          <a:pPr algn="ctr">
            <a:spcAft>
              <a:spcPts val="0"/>
            </a:spcAft>
          </a:pPr>
          <a:r>
            <a:rPr lang="el-GR" sz="2000" b="1" dirty="0" err="1">
              <a:solidFill>
                <a:schemeClr val="tx1"/>
              </a:solidFill>
              <a:latin typeface="+mn-lt"/>
            </a:rPr>
            <a:t>Μικροπολλαπλασιασμός</a:t>
          </a:r>
          <a:r>
            <a:rPr lang="el-GR" sz="2000" b="1" dirty="0">
              <a:solidFill>
                <a:schemeClr val="tx1"/>
              </a:solidFill>
              <a:latin typeface="+mn-lt"/>
            </a:rPr>
            <a:t> ή πολλαπλασιασμός </a:t>
          </a:r>
          <a:r>
            <a:rPr lang="en-US" sz="2000" b="1" i="1" dirty="0">
              <a:solidFill>
                <a:schemeClr val="tx1"/>
              </a:solidFill>
              <a:latin typeface="+mn-lt"/>
            </a:rPr>
            <a:t>in vitro</a:t>
          </a:r>
          <a:r>
            <a:rPr lang="el-GR" sz="2000" b="1" i="1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i="0" dirty="0">
              <a:solidFill>
                <a:schemeClr val="tx1"/>
              </a:solidFill>
              <a:latin typeface="+mn-lt"/>
            </a:rPr>
            <a:t> </a:t>
          </a:r>
          <a:endParaRPr lang="el-GR" sz="2000" b="1" i="0" dirty="0">
            <a:solidFill>
              <a:schemeClr val="tx1"/>
            </a:solidFill>
            <a:latin typeface="+mn-lt"/>
          </a:endParaRPr>
        </a:p>
      </dgm:t>
    </dgm:pt>
    <dgm:pt modelId="{104E8CDA-AD43-4D63-B19D-605ADF2808C9}" type="parTrans" cxnId="{0F195A9D-E888-4F8E-A45C-B0C551BEF6DE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9DEFB251-FBBC-418D-9A13-27D2595889BF}" type="sibTrans" cxnId="{0F195A9D-E888-4F8E-A45C-B0C551BEF6DE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B7826B6E-43B2-41B3-8C85-553CE82E14A6}">
      <dgm:prSet phldrT="[Κείμενο]" custT="1"/>
      <dgm:spPr/>
      <dgm:t>
        <a:bodyPr/>
        <a:lstStyle/>
        <a:p>
          <a:r>
            <a:rPr lang="el-GR" sz="1800" dirty="0">
              <a:solidFill>
                <a:schemeClr val="tx1"/>
              </a:solidFill>
              <a:latin typeface="+mn-lt"/>
            </a:rPr>
            <a:t>Παραγωγή </a:t>
          </a:r>
          <a:r>
            <a:rPr lang="el-GR" sz="1800" b="1" dirty="0">
              <a:solidFill>
                <a:schemeClr val="tx1"/>
              </a:solidFill>
              <a:latin typeface="+mn-lt"/>
            </a:rPr>
            <a:t>άνοσου</a:t>
          </a:r>
          <a:r>
            <a:rPr lang="el-GR" sz="1800" dirty="0">
              <a:solidFill>
                <a:schemeClr val="tx1"/>
              </a:solidFill>
              <a:latin typeface="+mn-lt"/>
            </a:rPr>
            <a:t> πολλαπλασιαστικού υλικού</a:t>
          </a:r>
          <a:r>
            <a:rPr lang="en-US" sz="1800" dirty="0">
              <a:solidFill>
                <a:schemeClr val="tx1"/>
              </a:solidFill>
              <a:latin typeface="+mn-lt"/>
            </a:rPr>
            <a:t> (</a:t>
          </a:r>
          <a:r>
            <a:rPr lang="el-GR" sz="1800" dirty="0">
              <a:solidFill>
                <a:schemeClr val="tx1"/>
              </a:solidFill>
              <a:latin typeface="+mn-lt"/>
            </a:rPr>
            <a:t>στο εργαστήριο κάτω από ασηπτικές συνθήκες)</a:t>
          </a:r>
        </a:p>
      </dgm:t>
    </dgm:pt>
    <dgm:pt modelId="{EB29723E-13D6-4C93-BF18-C17567304157}" type="sibTrans" cxnId="{3636A08B-4875-497E-8469-ACB2205703FB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7F899B3A-8CFC-4A8A-A815-376D31824A76}" type="parTrans" cxnId="{3636A08B-4875-497E-8469-ACB2205703FB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BFA5C3C8-F7A9-4549-BF8E-454E85CCF0F2}">
      <dgm:prSet phldrT="[Κείμενο]" custT="1"/>
      <dgm:spPr/>
      <dgm:t>
        <a:bodyPr/>
        <a:lstStyle/>
        <a:p>
          <a:pPr marL="171450" marR="0" lvl="1" indent="-17145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Tx/>
            <a:buSzTx/>
            <a:buFontTx/>
            <a:buChar char="•"/>
            <a:tabLst/>
            <a:defRPr/>
          </a:pPr>
          <a:r>
            <a:rPr lang="el-GR" sz="18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Γενετικά ομοιόμορφα φυτά (</a:t>
          </a:r>
          <a:r>
            <a:rPr lang="el-GR" sz="1800" b="1" kern="1200" dirty="0" err="1">
              <a:solidFill>
                <a:schemeClr val="tx1"/>
              </a:solidFill>
              <a:latin typeface="+mn-lt"/>
              <a:ea typeface="+mn-ea"/>
              <a:cs typeface="+mn-cs"/>
            </a:rPr>
            <a:t>κλωνικά</a:t>
          </a:r>
          <a:r>
            <a:rPr lang="el-GR" sz="1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 φυτά</a:t>
          </a:r>
          <a:r>
            <a:rPr lang="el-GR" sz="18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) - </a:t>
          </a:r>
          <a:r>
            <a:rPr lang="el-GR" sz="1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πανομοιότυπα με τα μητρικά</a:t>
          </a:r>
        </a:p>
      </dgm:t>
    </dgm:pt>
    <dgm:pt modelId="{4B3CFAEE-4F3C-4E3A-8A59-927274749928}" type="parTrans" cxnId="{4EDE2989-0CAE-4FA0-82FC-7A2E723710D3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9076AFA5-ADFD-4ED4-A5DA-84902F795972}" type="sibTrans" cxnId="{4EDE2989-0CAE-4FA0-82FC-7A2E723710D3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7E16BB28-2EC8-4B50-9957-D928EC746464}">
      <dgm:prSet phldrT="[Κείμενο]" custT="1"/>
      <dgm:spPr/>
      <dgm:t>
        <a:bodyPr/>
        <a:lstStyle/>
        <a:p>
          <a:pPr marL="171450" marR="0" lvl="1" indent="-17145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Tx/>
            <a:buSzTx/>
            <a:buFontTx/>
            <a:buChar char="•"/>
            <a:tabLst/>
            <a:defRPr/>
          </a:pPr>
          <a:r>
            <a:rPr lang="el-GR" sz="1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Εγγενής μέθοδος πολλαπλασιασμού</a:t>
          </a:r>
        </a:p>
      </dgm:t>
    </dgm:pt>
    <dgm:pt modelId="{480FBD9D-446C-46B5-881D-337EA7E9549E}" type="parTrans" cxnId="{1AF86308-BEA1-4CC2-BA45-ACDB9F2717E3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6CA74ED5-14F5-4FFB-AB52-527807189984}" type="sibTrans" cxnId="{1AF86308-BEA1-4CC2-BA45-ACDB9F2717E3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84109167-E1A8-43F4-B4C6-A464485880F0}">
      <dgm:prSet custT="1"/>
      <dgm:spPr/>
      <dgm:t>
        <a:bodyPr/>
        <a:lstStyle/>
        <a:p>
          <a:r>
            <a:rPr lang="el-GR" sz="1800" dirty="0">
              <a:solidFill>
                <a:schemeClr val="tx1"/>
              </a:solidFill>
              <a:latin typeface="+mn-lt"/>
            </a:rPr>
            <a:t>Υψηλό κόστος</a:t>
          </a:r>
        </a:p>
      </dgm:t>
    </dgm:pt>
    <dgm:pt modelId="{E55A6145-751E-451D-A11A-0D770A2B6EFF}" type="parTrans" cxnId="{270A8E7E-0F62-43A3-AB4B-FA7ADBE8B0E7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8EF6942D-C034-4E4E-91AE-3A355B81C0CB}" type="sibTrans" cxnId="{270A8E7E-0F62-43A3-AB4B-FA7ADBE8B0E7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88F1826A-22BB-43AA-A21C-075B0CFA6D36}">
      <dgm:prSet phldrT="[Κείμενο]" custT="1"/>
      <dgm:spPr/>
      <dgm:t>
        <a:bodyPr/>
        <a:lstStyle/>
        <a:p>
          <a:r>
            <a:rPr lang="el-GR" sz="1800" b="1" dirty="0">
              <a:solidFill>
                <a:schemeClr val="tx1"/>
              </a:solidFill>
              <a:latin typeface="+mn-lt"/>
            </a:rPr>
            <a:t>Αγενής μέθοδος πολλαπλασιασμού - </a:t>
          </a:r>
          <a:r>
            <a:rPr lang="el-GR" sz="1800" b="1" i="0" dirty="0">
              <a:solidFill>
                <a:schemeClr val="tx1"/>
              </a:solidFill>
              <a:latin typeface="+mn-lt"/>
            </a:rPr>
            <a:t>Ιστοκαλλιέργεια</a:t>
          </a:r>
          <a:endParaRPr lang="el-GR" sz="1800" b="1" dirty="0">
            <a:solidFill>
              <a:schemeClr val="tx1"/>
            </a:solidFill>
            <a:latin typeface="+mn-lt"/>
          </a:endParaRPr>
        </a:p>
      </dgm:t>
    </dgm:pt>
    <dgm:pt modelId="{097ADE71-EE18-4BC3-89D0-4D622627179E}" type="parTrans" cxnId="{D27755CA-4D92-4200-8D74-D20D8747BC3B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4691704F-6ED1-4585-A7D4-A7A30B3FFB60}" type="sibTrans" cxnId="{D27755CA-4D92-4200-8D74-D20D8747BC3B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70D5F7BE-3E0B-4265-B7E0-66A30CFC8C4B}">
      <dgm:prSet phldrT="[Κείμενο]" custT="1"/>
      <dgm:spPr/>
      <dgm:t>
        <a:bodyPr/>
        <a:lstStyle/>
        <a:p>
          <a:pPr marL="171450" marR="0" lvl="1" indent="-17145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Tx/>
            <a:buSzTx/>
            <a:buFontTx/>
            <a:buChar char="•"/>
            <a:tabLst/>
            <a:defRPr/>
          </a:pPr>
          <a:r>
            <a:rPr lang="el-GR" sz="18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Ομοιομορφία στην ανάπτυξη, στην παραγωγή, στην ποιότητα και ποσότητα των παραγόμενων φυσικών ουσιών</a:t>
          </a:r>
        </a:p>
      </dgm:t>
    </dgm:pt>
    <dgm:pt modelId="{97708757-8AED-4406-B96B-224B3696A5BE}" type="parTrans" cxnId="{9A3D0DD0-DF73-43C9-B778-F8031A018626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16313BE3-9DFB-494B-9EF7-C68270CCBA38}" type="sibTrans" cxnId="{9A3D0DD0-DF73-43C9-B778-F8031A018626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1B981589-BAE6-4981-8959-635B168ABC0E}">
      <dgm:prSet phldrT="[Κείμενο]" custT="1"/>
      <dgm:spPr/>
      <dgm:t>
        <a:bodyPr/>
        <a:lstStyle/>
        <a:p>
          <a:r>
            <a:rPr lang="el-GR" sz="1800" dirty="0">
              <a:solidFill>
                <a:schemeClr val="tx1"/>
              </a:solidFill>
              <a:latin typeface="+mn-lt"/>
            </a:rPr>
            <a:t>Μαζικός πολλαπλασιασμός σε σύντομο χρονικό διάστημα</a:t>
          </a:r>
          <a:endParaRPr lang="el-GR" sz="1800" dirty="0">
            <a:solidFill>
              <a:schemeClr val="tx1"/>
            </a:solidFill>
            <a:highlight>
              <a:srgbClr val="FFFF00"/>
            </a:highlight>
            <a:latin typeface="+mn-lt"/>
          </a:endParaRPr>
        </a:p>
      </dgm:t>
    </dgm:pt>
    <dgm:pt modelId="{57BE0861-4415-4908-924A-398B824C58EF}" type="parTrans" cxnId="{9886762A-F49D-4DAD-8EEE-390EAE072B35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1EAF8BF8-4F45-4DDF-9FDF-C7DE5F8FC61A}" type="sibTrans" cxnId="{9886762A-F49D-4DAD-8EEE-390EAE072B35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8ABA0105-5E84-45E9-A3DB-B0E8DFD1A491}">
      <dgm:prSet phldrT="[Κείμενο]" custT="1"/>
      <dgm:spPr/>
      <dgm:t>
        <a:bodyPr/>
        <a:lstStyle/>
        <a:p>
          <a:pPr marL="171450" marR="0" lvl="1" indent="-17145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Tx/>
            <a:buSzTx/>
            <a:buFontTx/>
            <a:buChar char="•"/>
            <a:tabLst/>
            <a:defRPr/>
          </a:pPr>
          <a:r>
            <a:rPr lang="el-GR" sz="18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Μεγάλη γενετική ποικιλομορφία - ανομοιόμορφα ποιοτικά χαρακτηριστικά στο τελικό προϊόν (</a:t>
          </a:r>
          <a:r>
            <a:rPr lang="el-GR" sz="1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γενετική </a:t>
          </a:r>
          <a:r>
            <a:rPr lang="el-GR" sz="1800" b="1" kern="1200" dirty="0" err="1">
              <a:solidFill>
                <a:schemeClr val="tx1"/>
              </a:solidFill>
              <a:latin typeface="+mn-lt"/>
              <a:ea typeface="+mn-ea"/>
              <a:cs typeface="+mn-cs"/>
            </a:rPr>
            <a:t>παραλλακτικότητα</a:t>
          </a:r>
          <a:r>
            <a:rPr lang="el-GR" sz="18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)</a:t>
          </a:r>
        </a:p>
      </dgm:t>
    </dgm:pt>
    <dgm:pt modelId="{B8C47BB9-F3B9-424B-8C18-AB0F9AB3413B}" type="parTrans" cxnId="{2A008E48-1AB9-4874-9F47-B59436AD513F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3273A7B8-39EF-4D37-B297-1CB1093A336A}" type="sibTrans" cxnId="{2A008E48-1AB9-4874-9F47-B59436AD513F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3F6D5D6D-C611-485C-89DF-C100FB1D6247}">
      <dgm:prSet phldrT="[Κείμενο]" custT="1"/>
      <dgm:spPr/>
      <dgm:t>
        <a:bodyPr/>
        <a:lstStyle/>
        <a:p>
          <a:pPr marL="171450" marR="0" lvl="1" indent="-17145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Tx/>
            <a:buSzTx/>
            <a:buFontTx/>
            <a:buChar char="•"/>
            <a:tabLst/>
            <a:defRPr/>
          </a:pPr>
          <a:r>
            <a:rPr lang="el-GR" sz="18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Απλή και γρήγορη μέθοδος παραγωγής με χαμηλό κόστος </a:t>
          </a:r>
        </a:p>
      </dgm:t>
    </dgm:pt>
    <dgm:pt modelId="{29202AE6-1902-4FAF-A3EA-268CA4A11122}" type="parTrans" cxnId="{DEE8570E-AD08-4934-9DE8-D397827995A8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A3BD02D6-AB08-442B-B162-15C11306B0EF}" type="sibTrans" cxnId="{DEE8570E-AD08-4934-9DE8-D397827995A8}">
      <dgm:prSet/>
      <dgm:spPr/>
      <dgm:t>
        <a:bodyPr/>
        <a:lstStyle/>
        <a:p>
          <a:endParaRPr lang="el-GR" sz="1800">
            <a:solidFill>
              <a:schemeClr val="tx1"/>
            </a:solidFill>
            <a:latin typeface="+mn-lt"/>
          </a:endParaRPr>
        </a:p>
      </dgm:t>
    </dgm:pt>
    <dgm:pt modelId="{1902D824-C25E-445D-B014-7368706C1C79}" type="pres">
      <dgm:prSet presAssocID="{56ED7DC9-F52E-433D-AF9C-6D66B6C5884A}" presName="linear" presStyleCnt="0">
        <dgm:presLayoutVars>
          <dgm:animLvl val="lvl"/>
          <dgm:resizeHandles val="exact"/>
        </dgm:presLayoutVars>
      </dgm:prSet>
      <dgm:spPr/>
    </dgm:pt>
    <dgm:pt modelId="{7E9AEBE6-6955-4499-AD95-F3D113525461}" type="pres">
      <dgm:prSet presAssocID="{7EF93A4C-3B33-4FF9-8A6C-8BCA0B414F2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CEFC7D4-BA82-4A53-A058-A52C92C2783F}" type="pres">
      <dgm:prSet presAssocID="{7EF93A4C-3B33-4FF9-8A6C-8BCA0B414F2C}" presName="childText" presStyleLbl="revTx" presStyleIdx="0" presStyleCnt="3">
        <dgm:presLayoutVars>
          <dgm:bulletEnabled val="1"/>
        </dgm:presLayoutVars>
      </dgm:prSet>
      <dgm:spPr/>
    </dgm:pt>
    <dgm:pt modelId="{339D9B82-D638-439F-8848-9B2E17E56DFA}" type="pres">
      <dgm:prSet presAssocID="{87AA8AA1-DB77-4390-8D11-B1A5A181F27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E78E6A1-296D-4C8A-A77D-EDB51E0194CF}" type="pres">
      <dgm:prSet presAssocID="{87AA8AA1-DB77-4390-8D11-B1A5A181F275}" presName="childText" presStyleLbl="revTx" presStyleIdx="1" presStyleCnt="3">
        <dgm:presLayoutVars>
          <dgm:bulletEnabled val="1"/>
        </dgm:presLayoutVars>
      </dgm:prSet>
      <dgm:spPr/>
    </dgm:pt>
    <dgm:pt modelId="{50F0B69B-2287-4166-8685-54FEA99DFA7F}" type="pres">
      <dgm:prSet presAssocID="{DC56A263-DAFB-4D07-BF42-A0B70DF73F8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CB1F2C3-340C-40FA-AC74-83CA1DC31C57}" type="pres">
      <dgm:prSet presAssocID="{DC56A263-DAFB-4D07-BF42-A0B70DF73F80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1AF86308-BEA1-4CC2-BA45-ACDB9F2717E3}" srcId="{7EF93A4C-3B33-4FF9-8A6C-8BCA0B414F2C}" destId="{7E16BB28-2EC8-4B50-9957-D928EC746464}" srcOrd="0" destOrd="0" parTransId="{480FBD9D-446C-46B5-881D-337EA7E9549E}" sibTransId="{6CA74ED5-14F5-4FFB-AB52-527807189984}"/>
    <dgm:cxn modelId="{DEE8570E-AD08-4934-9DE8-D397827995A8}" srcId="{7EF93A4C-3B33-4FF9-8A6C-8BCA0B414F2C}" destId="{3F6D5D6D-C611-485C-89DF-C100FB1D6247}" srcOrd="2" destOrd="0" parTransId="{29202AE6-1902-4FAF-A3EA-268CA4A11122}" sibTransId="{A3BD02D6-AB08-442B-B162-15C11306B0EF}"/>
    <dgm:cxn modelId="{BF9BB31A-B646-45B0-8366-4DAF5AB6840F}" type="presOf" srcId="{1B981589-BAE6-4981-8959-635B168ABC0E}" destId="{6CB1F2C3-340C-40FA-AC74-83CA1DC31C57}" srcOrd="0" destOrd="2" presId="urn:microsoft.com/office/officeart/2005/8/layout/vList2"/>
    <dgm:cxn modelId="{B11D3821-6C01-4C3E-B3D4-0A9F1DEE1D93}" type="presOf" srcId="{56ED7DC9-F52E-433D-AF9C-6D66B6C5884A}" destId="{1902D824-C25E-445D-B014-7368706C1C79}" srcOrd="0" destOrd="0" presId="urn:microsoft.com/office/officeart/2005/8/layout/vList2"/>
    <dgm:cxn modelId="{DC98E127-310D-4F05-97E4-2C4D6B8592A0}" type="presOf" srcId="{3F6D5D6D-C611-485C-89DF-C100FB1D6247}" destId="{BCEFC7D4-BA82-4A53-A058-A52C92C2783F}" srcOrd="0" destOrd="2" presId="urn:microsoft.com/office/officeart/2005/8/layout/vList2"/>
    <dgm:cxn modelId="{9886762A-F49D-4DAD-8EEE-390EAE072B35}" srcId="{DC56A263-DAFB-4D07-BF42-A0B70DF73F80}" destId="{1B981589-BAE6-4981-8959-635B168ABC0E}" srcOrd="2" destOrd="0" parTransId="{57BE0861-4415-4908-924A-398B824C58EF}" sibTransId="{1EAF8BF8-4F45-4DDF-9FDF-C7DE5F8FC61A}"/>
    <dgm:cxn modelId="{3C28582F-7E20-451F-90E1-9206B6409F6A}" srcId="{56ED7DC9-F52E-433D-AF9C-6D66B6C5884A}" destId="{87AA8AA1-DB77-4390-8D11-B1A5A181F275}" srcOrd="1" destOrd="0" parTransId="{40063AD6-C87E-4545-84EA-F24FDBF18D64}" sibTransId="{F7350E4C-0ABC-408F-A3C9-83695F9F10CB}"/>
    <dgm:cxn modelId="{5D76E132-B95C-4754-AD5D-FC391A56C393}" type="presOf" srcId="{7E16BB28-2EC8-4B50-9957-D928EC746464}" destId="{BCEFC7D4-BA82-4A53-A058-A52C92C2783F}" srcOrd="0" destOrd="0" presId="urn:microsoft.com/office/officeart/2005/8/layout/vList2"/>
    <dgm:cxn modelId="{2FADEC35-C99E-4490-9A25-BB1B62F52DBD}" srcId="{56ED7DC9-F52E-433D-AF9C-6D66B6C5884A}" destId="{7EF93A4C-3B33-4FF9-8A6C-8BCA0B414F2C}" srcOrd="0" destOrd="0" parTransId="{3213D317-44F9-4934-A148-AF175EE7535A}" sibTransId="{49B9ECDE-F6D7-46FC-A95B-C74F3B0DAE56}"/>
    <dgm:cxn modelId="{29A0173B-0787-4C16-BD89-FF0A63DC93AC}" type="presOf" srcId="{88F1826A-22BB-43AA-A21C-075B0CFA6D36}" destId="{6CB1F2C3-340C-40FA-AC74-83CA1DC31C57}" srcOrd="0" destOrd="0" presId="urn:microsoft.com/office/officeart/2005/8/layout/vList2"/>
    <dgm:cxn modelId="{13D12241-6002-4738-826C-4CC9582CC6D6}" type="presOf" srcId="{87AA8AA1-DB77-4390-8D11-B1A5A181F275}" destId="{339D9B82-D638-439F-8848-9B2E17E56DFA}" srcOrd="0" destOrd="0" presId="urn:microsoft.com/office/officeart/2005/8/layout/vList2"/>
    <dgm:cxn modelId="{2A008E48-1AB9-4874-9F47-B59436AD513F}" srcId="{7EF93A4C-3B33-4FF9-8A6C-8BCA0B414F2C}" destId="{8ABA0105-5E84-45E9-A3DB-B0E8DFD1A491}" srcOrd="1" destOrd="0" parTransId="{B8C47BB9-F3B9-424B-8C18-AB0F9AB3413B}" sibTransId="{3273A7B8-39EF-4D37-B297-1CB1093A336A}"/>
    <dgm:cxn modelId="{081E2069-9782-4E01-BBFC-877CEE39A188}" type="presOf" srcId="{7EF93A4C-3B33-4FF9-8A6C-8BCA0B414F2C}" destId="{7E9AEBE6-6955-4499-AD95-F3D113525461}" srcOrd="0" destOrd="0" presId="urn:microsoft.com/office/officeart/2005/8/layout/vList2"/>
    <dgm:cxn modelId="{81CB7E75-35A3-4404-960D-956A5425BC8E}" type="presOf" srcId="{70D5F7BE-3E0B-4265-B7E0-66A30CFC8C4B}" destId="{FE78E6A1-296D-4C8A-A77D-EDB51E0194CF}" srcOrd="0" destOrd="2" presId="urn:microsoft.com/office/officeart/2005/8/layout/vList2"/>
    <dgm:cxn modelId="{C6835A58-F208-4C5C-91A4-952D9EBFE964}" srcId="{87AA8AA1-DB77-4390-8D11-B1A5A181F275}" destId="{18DCA24A-0CF5-469E-A680-47D3FB0E915B}" srcOrd="0" destOrd="0" parTransId="{87657611-5637-4DD9-B08B-246FD8163DF3}" sibTransId="{F1378265-1E6F-4125-903F-EBE8EA7469FC}"/>
    <dgm:cxn modelId="{C6CAF47C-064B-4EA7-A303-E60E51E87826}" type="presOf" srcId="{8ABA0105-5E84-45E9-A3DB-B0E8DFD1A491}" destId="{BCEFC7D4-BA82-4A53-A058-A52C92C2783F}" srcOrd="0" destOrd="1" presId="urn:microsoft.com/office/officeart/2005/8/layout/vList2"/>
    <dgm:cxn modelId="{270A8E7E-0F62-43A3-AB4B-FA7ADBE8B0E7}" srcId="{DC56A263-DAFB-4D07-BF42-A0B70DF73F80}" destId="{84109167-E1A8-43F4-B4C6-A464485880F0}" srcOrd="3" destOrd="0" parTransId="{E55A6145-751E-451D-A11A-0D770A2B6EFF}" sibTransId="{8EF6942D-C034-4E4E-91AE-3A355B81C0CB}"/>
    <dgm:cxn modelId="{1A697E86-F5BC-47A4-A742-55D70320E717}" type="presOf" srcId="{DC56A263-DAFB-4D07-BF42-A0B70DF73F80}" destId="{50F0B69B-2287-4166-8685-54FEA99DFA7F}" srcOrd="0" destOrd="0" presId="urn:microsoft.com/office/officeart/2005/8/layout/vList2"/>
    <dgm:cxn modelId="{4EDE2989-0CAE-4FA0-82FC-7A2E723710D3}" srcId="{87AA8AA1-DB77-4390-8D11-B1A5A181F275}" destId="{BFA5C3C8-F7A9-4549-BF8E-454E85CCF0F2}" srcOrd="1" destOrd="0" parTransId="{4B3CFAEE-4F3C-4E3A-8A59-927274749928}" sibTransId="{9076AFA5-ADFD-4ED4-A5DA-84902F795972}"/>
    <dgm:cxn modelId="{3636A08B-4875-497E-8469-ACB2205703FB}" srcId="{DC56A263-DAFB-4D07-BF42-A0B70DF73F80}" destId="{B7826B6E-43B2-41B3-8C85-553CE82E14A6}" srcOrd="1" destOrd="0" parTransId="{7F899B3A-8CFC-4A8A-A815-376D31824A76}" sibTransId="{EB29723E-13D6-4C93-BF18-C17567304157}"/>
    <dgm:cxn modelId="{F9647F96-504C-4139-AB30-2AF63EF20AF3}" type="presOf" srcId="{B7826B6E-43B2-41B3-8C85-553CE82E14A6}" destId="{6CB1F2C3-340C-40FA-AC74-83CA1DC31C57}" srcOrd="0" destOrd="1" presId="urn:microsoft.com/office/officeart/2005/8/layout/vList2"/>
    <dgm:cxn modelId="{0F195A9D-E888-4F8E-A45C-B0C551BEF6DE}" srcId="{56ED7DC9-F52E-433D-AF9C-6D66B6C5884A}" destId="{DC56A263-DAFB-4D07-BF42-A0B70DF73F80}" srcOrd="2" destOrd="0" parTransId="{104E8CDA-AD43-4D63-B19D-605ADF2808C9}" sibTransId="{9DEFB251-FBBC-418D-9A13-27D2595889BF}"/>
    <dgm:cxn modelId="{8A8E8BBD-9C25-4645-B3E5-8A83DCA99296}" type="presOf" srcId="{BFA5C3C8-F7A9-4549-BF8E-454E85CCF0F2}" destId="{FE78E6A1-296D-4C8A-A77D-EDB51E0194CF}" srcOrd="0" destOrd="1" presId="urn:microsoft.com/office/officeart/2005/8/layout/vList2"/>
    <dgm:cxn modelId="{D27755CA-4D92-4200-8D74-D20D8747BC3B}" srcId="{DC56A263-DAFB-4D07-BF42-A0B70DF73F80}" destId="{88F1826A-22BB-43AA-A21C-075B0CFA6D36}" srcOrd="0" destOrd="0" parTransId="{097ADE71-EE18-4BC3-89D0-4D622627179E}" sibTransId="{4691704F-6ED1-4585-A7D4-A7A30B3FFB60}"/>
    <dgm:cxn modelId="{9A3D0DD0-DF73-43C9-B778-F8031A018626}" srcId="{87AA8AA1-DB77-4390-8D11-B1A5A181F275}" destId="{70D5F7BE-3E0B-4265-B7E0-66A30CFC8C4B}" srcOrd="2" destOrd="0" parTransId="{97708757-8AED-4406-B96B-224B3696A5BE}" sibTransId="{16313BE3-9DFB-494B-9EF7-C68270CCBA38}"/>
    <dgm:cxn modelId="{AEDC4AE1-40F2-4DA1-AC4A-940520E59DC0}" type="presOf" srcId="{84109167-E1A8-43F4-B4C6-A464485880F0}" destId="{6CB1F2C3-340C-40FA-AC74-83CA1DC31C57}" srcOrd="0" destOrd="3" presId="urn:microsoft.com/office/officeart/2005/8/layout/vList2"/>
    <dgm:cxn modelId="{0BE3DBE7-4913-4917-843C-C5A5FE401E28}" type="presOf" srcId="{18DCA24A-0CF5-469E-A680-47D3FB0E915B}" destId="{FE78E6A1-296D-4C8A-A77D-EDB51E0194CF}" srcOrd="0" destOrd="0" presId="urn:microsoft.com/office/officeart/2005/8/layout/vList2"/>
    <dgm:cxn modelId="{11FCBD4B-ED09-42F6-8FE4-C14A1DC569F7}" type="presParOf" srcId="{1902D824-C25E-445D-B014-7368706C1C79}" destId="{7E9AEBE6-6955-4499-AD95-F3D113525461}" srcOrd="0" destOrd="0" presId="urn:microsoft.com/office/officeart/2005/8/layout/vList2"/>
    <dgm:cxn modelId="{00423A40-EE03-4526-83B4-4E8510337408}" type="presParOf" srcId="{1902D824-C25E-445D-B014-7368706C1C79}" destId="{BCEFC7D4-BA82-4A53-A058-A52C92C2783F}" srcOrd="1" destOrd="0" presId="urn:microsoft.com/office/officeart/2005/8/layout/vList2"/>
    <dgm:cxn modelId="{2AFCBA67-B16D-4B8B-AA85-7D8BE601B401}" type="presParOf" srcId="{1902D824-C25E-445D-B014-7368706C1C79}" destId="{339D9B82-D638-439F-8848-9B2E17E56DFA}" srcOrd="2" destOrd="0" presId="urn:microsoft.com/office/officeart/2005/8/layout/vList2"/>
    <dgm:cxn modelId="{45C183CA-F8A5-49C1-8C84-D514FD2666F4}" type="presParOf" srcId="{1902D824-C25E-445D-B014-7368706C1C79}" destId="{FE78E6A1-296D-4C8A-A77D-EDB51E0194CF}" srcOrd="3" destOrd="0" presId="urn:microsoft.com/office/officeart/2005/8/layout/vList2"/>
    <dgm:cxn modelId="{F16613AD-C41D-4217-BC8C-CA5730FB4598}" type="presParOf" srcId="{1902D824-C25E-445D-B014-7368706C1C79}" destId="{50F0B69B-2287-4166-8685-54FEA99DFA7F}" srcOrd="4" destOrd="0" presId="urn:microsoft.com/office/officeart/2005/8/layout/vList2"/>
    <dgm:cxn modelId="{21FFA60B-5F06-431D-BB78-640B9E2894A9}" type="presParOf" srcId="{1902D824-C25E-445D-B014-7368706C1C79}" destId="{6CB1F2C3-340C-40FA-AC74-83CA1DC31C5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66326F-9D55-4658-9F2A-62F5804E9E63}" type="doc">
      <dgm:prSet loTypeId="urn:microsoft.com/office/officeart/2005/8/layout/orgChart1" loCatId="hierarchy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l-GR"/>
        </a:p>
      </dgm:t>
    </dgm:pt>
    <dgm:pt modelId="{A427398D-C6C4-4416-95FB-76C15C4AB7EB}">
      <dgm:prSet phldrT="[Κείμενο]" custT="1"/>
      <dgm:spPr/>
      <dgm:t>
        <a:bodyPr/>
        <a:lstStyle/>
        <a:p>
          <a:r>
            <a:rPr lang="el-GR" sz="2000" dirty="0" err="1">
              <a:solidFill>
                <a:schemeClr val="tx1"/>
              </a:solidFill>
            </a:rPr>
            <a:t>Ριζοβολία</a:t>
          </a:r>
          <a:r>
            <a:rPr lang="el-GR" sz="2000" dirty="0">
              <a:solidFill>
                <a:schemeClr val="tx1"/>
              </a:solidFill>
            </a:rPr>
            <a:t> μοσχευμάτων ΑΦΦ</a:t>
          </a:r>
        </a:p>
      </dgm:t>
    </dgm:pt>
    <dgm:pt modelId="{D3CABD11-F3FA-4819-8379-D5065C25EBF5}" type="parTrans" cxnId="{7EE85628-B236-4EF8-A827-E258C19A6B55}">
      <dgm:prSet/>
      <dgm:spPr/>
      <dgm:t>
        <a:bodyPr/>
        <a:lstStyle/>
        <a:p>
          <a:endParaRPr lang="el-GR" sz="2000">
            <a:solidFill>
              <a:schemeClr val="tx1"/>
            </a:solidFill>
          </a:endParaRPr>
        </a:p>
      </dgm:t>
    </dgm:pt>
    <dgm:pt modelId="{89CCBA9A-D935-40E0-9CD4-6333B836AEEF}" type="sibTrans" cxnId="{7EE85628-B236-4EF8-A827-E258C19A6B55}">
      <dgm:prSet/>
      <dgm:spPr/>
      <dgm:t>
        <a:bodyPr/>
        <a:lstStyle/>
        <a:p>
          <a:endParaRPr lang="el-GR" sz="2000">
            <a:solidFill>
              <a:schemeClr val="tx1"/>
            </a:solidFill>
          </a:endParaRPr>
        </a:p>
      </dgm:t>
    </dgm:pt>
    <dgm:pt modelId="{ACB2DB0E-23B3-4B04-B32B-69BF237029AE}">
      <dgm:prSet phldrT="[Κείμενο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l-GR" sz="2000" dirty="0">
              <a:solidFill>
                <a:schemeClr val="tx1"/>
              </a:solidFill>
            </a:rPr>
            <a:t>Σύστημα υδρονέφωσης </a:t>
          </a:r>
          <a:endParaRPr lang="en-US" sz="2000" dirty="0">
            <a:solidFill>
              <a:schemeClr val="tx1"/>
            </a:solidFill>
          </a:endParaRPr>
        </a:p>
        <a:p>
          <a:pPr>
            <a:spcAft>
              <a:spcPct val="35000"/>
            </a:spcAft>
          </a:pPr>
          <a:r>
            <a:rPr lang="el-GR" sz="2000" dirty="0">
              <a:solidFill>
                <a:schemeClr val="tx1"/>
              </a:solidFill>
            </a:rPr>
            <a:t>(</a:t>
          </a:r>
          <a:r>
            <a:rPr lang="en-US" sz="2000" dirty="0">
              <a:solidFill>
                <a:schemeClr val="tx1"/>
              </a:solidFill>
            </a:rPr>
            <a:t>mist propagation</a:t>
          </a:r>
          <a:r>
            <a:rPr lang="el-GR" sz="2000" dirty="0">
              <a:solidFill>
                <a:schemeClr val="tx1"/>
              </a:solidFill>
            </a:rPr>
            <a:t>) </a:t>
          </a:r>
        </a:p>
      </dgm:t>
    </dgm:pt>
    <dgm:pt modelId="{9464EE4F-5207-4B85-BEF9-C979C79282CE}" type="parTrans" cxnId="{50517253-D0C0-4626-8580-BCEF17DEEDAE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el-GR" sz="2000">
            <a:solidFill>
              <a:schemeClr val="tx1"/>
            </a:solidFill>
          </a:endParaRPr>
        </a:p>
      </dgm:t>
    </dgm:pt>
    <dgm:pt modelId="{E99FF787-EF39-4DDD-A8D0-E97D89445BA3}" type="sibTrans" cxnId="{50517253-D0C0-4626-8580-BCEF17DEEDAE}">
      <dgm:prSet/>
      <dgm:spPr/>
      <dgm:t>
        <a:bodyPr/>
        <a:lstStyle/>
        <a:p>
          <a:endParaRPr lang="el-GR" sz="2000">
            <a:solidFill>
              <a:schemeClr val="tx1"/>
            </a:solidFill>
          </a:endParaRPr>
        </a:p>
      </dgm:t>
    </dgm:pt>
    <dgm:pt modelId="{BDDC4034-2F75-4137-A59A-3AE1BCD0199C}">
      <dgm:prSet phldrT="[Κείμενο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l-GR" sz="2000" dirty="0">
              <a:solidFill>
                <a:schemeClr val="tx1"/>
              </a:solidFill>
            </a:rPr>
            <a:t>Σύστημα επίπλευσης </a:t>
          </a:r>
          <a:r>
            <a:rPr lang="en-US" sz="2000" dirty="0">
              <a:solidFill>
                <a:schemeClr val="tx1"/>
              </a:solidFill>
            </a:rPr>
            <a:t>(float system) </a:t>
          </a:r>
          <a:endParaRPr lang="el-GR" sz="2000" dirty="0">
            <a:solidFill>
              <a:schemeClr val="tx1"/>
            </a:solidFill>
          </a:endParaRPr>
        </a:p>
      </dgm:t>
    </dgm:pt>
    <dgm:pt modelId="{08DD61F1-1359-4076-BC7B-8F0A67FF3C1A}" type="parTrans" cxnId="{7A8C1496-0A41-46CC-9F16-F7AC882A1505}">
      <dgm:prSet/>
      <dgm:spPr/>
      <dgm:t>
        <a:bodyPr/>
        <a:lstStyle/>
        <a:p>
          <a:endParaRPr lang="el-GR" sz="2000">
            <a:solidFill>
              <a:schemeClr val="tx1"/>
            </a:solidFill>
          </a:endParaRPr>
        </a:p>
      </dgm:t>
    </dgm:pt>
    <dgm:pt modelId="{15C8927F-DBF4-4EC5-81EE-17291588E6D4}" type="sibTrans" cxnId="{7A8C1496-0A41-46CC-9F16-F7AC882A1505}">
      <dgm:prSet/>
      <dgm:spPr/>
      <dgm:t>
        <a:bodyPr/>
        <a:lstStyle/>
        <a:p>
          <a:endParaRPr lang="el-GR" sz="2000">
            <a:solidFill>
              <a:schemeClr val="tx1"/>
            </a:solidFill>
          </a:endParaRPr>
        </a:p>
      </dgm:t>
    </dgm:pt>
    <dgm:pt modelId="{1895172D-910B-40D5-BC19-73662FE08820}">
      <dgm:prSet phldrT="[Κείμενο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l-GR" sz="2000" dirty="0">
              <a:solidFill>
                <a:schemeClr val="tx1"/>
              </a:solidFill>
            </a:rPr>
            <a:t>Σύστημα </a:t>
          </a:r>
          <a:r>
            <a:rPr lang="el-GR" sz="2000" dirty="0" err="1">
              <a:solidFill>
                <a:schemeClr val="tx1"/>
              </a:solidFill>
            </a:rPr>
            <a:t>αεροπονίας</a:t>
          </a:r>
          <a:r>
            <a:rPr lang="en-US" sz="2000" dirty="0">
              <a:solidFill>
                <a:schemeClr val="tx1"/>
              </a:solidFill>
            </a:rPr>
            <a:t> (aeroponic system)</a:t>
          </a:r>
          <a:endParaRPr lang="el-GR" sz="2000" dirty="0">
            <a:solidFill>
              <a:schemeClr val="tx1"/>
            </a:solidFill>
          </a:endParaRPr>
        </a:p>
      </dgm:t>
    </dgm:pt>
    <dgm:pt modelId="{04855CB2-8AAD-4DBE-97A3-9B1198FCEA35}" type="parTrans" cxnId="{4262C45E-8051-472A-9B6A-1723362C4DD5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endParaRPr lang="el-GR" sz="2000">
            <a:solidFill>
              <a:schemeClr val="tx1"/>
            </a:solidFill>
          </a:endParaRPr>
        </a:p>
      </dgm:t>
    </dgm:pt>
    <dgm:pt modelId="{0FF11E61-D704-440D-8F5D-FAE1B7855CCF}" type="sibTrans" cxnId="{4262C45E-8051-472A-9B6A-1723362C4DD5}">
      <dgm:prSet/>
      <dgm:spPr/>
      <dgm:t>
        <a:bodyPr/>
        <a:lstStyle/>
        <a:p>
          <a:endParaRPr lang="el-GR" sz="2000">
            <a:solidFill>
              <a:schemeClr val="tx1"/>
            </a:solidFill>
          </a:endParaRPr>
        </a:p>
      </dgm:t>
    </dgm:pt>
    <dgm:pt modelId="{00D9E620-40F8-4B38-A715-8CB7EF2EB462}" type="pres">
      <dgm:prSet presAssocID="{A366326F-9D55-4658-9F2A-62F5804E9E6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39CFEB9-04AD-4B72-B831-1EE36526FB97}" type="pres">
      <dgm:prSet presAssocID="{A427398D-C6C4-4416-95FB-76C15C4AB7EB}" presName="hierRoot1" presStyleCnt="0">
        <dgm:presLayoutVars>
          <dgm:hierBranch val="init"/>
        </dgm:presLayoutVars>
      </dgm:prSet>
      <dgm:spPr/>
    </dgm:pt>
    <dgm:pt modelId="{7135B712-E8CD-4CA9-878F-EDA2441344F0}" type="pres">
      <dgm:prSet presAssocID="{A427398D-C6C4-4416-95FB-76C15C4AB7EB}" presName="rootComposite1" presStyleCnt="0"/>
      <dgm:spPr/>
    </dgm:pt>
    <dgm:pt modelId="{1E956630-5A30-4F51-B634-DD584B849AF0}" type="pres">
      <dgm:prSet presAssocID="{A427398D-C6C4-4416-95FB-76C15C4AB7EB}" presName="rootText1" presStyleLbl="node0" presStyleIdx="0" presStyleCnt="1" custScaleX="123223" custScaleY="120412">
        <dgm:presLayoutVars>
          <dgm:chPref val="3"/>
        </dgm:presLayoutVars>
      </dgm:prSet>
      <dgm:spPr>
        <a:prstGeom prst="roundRect">
          <a:avLst/>
        </a:prstGeom>
      </dgm:spPr>
    </dgm:pt>
    <dgm:pt modelId="{9E0F7316-A391-4104-9757-7185D9D32B1E}" type="pres">
      <dgm:prSet presAssocID="{A427398D-C6C4-4416-95FB-76C15C4AB7EB}" presName="rootConnector1" presStyleLbl="node1" presStyleIdx="0" presStyleCnt="0"/>
      <dgm:spPr/>
    </dgm:pt>
    <dgm:pt modelId="{24A5F783-47A9-44D8-80D3-3722817E8E99}" type="pres">
      <dgm:prSet presAssocID="{A427398D-C6C4-4416-95FB-76C15C4AB7EB}" presName="hierChild2" presStyleCnt="0"/>
      <dgm:spPr/>
    </dgm:pt>
    <dgm:pt modelId="{FFF772F1-7052-4820-8387-4C8FBE25AF3E}" type="pres">
      <dgm:prSet presAssocID="{9464EE4F-5207-4B85-BEF9-C979C79282CE}" presName="Name37" presStyleLbl="parChTrans1D2" presStyleIdx="0" presStyleCnt="3"/>
      <dgm:spPr/>
    </dgm:pt>
    <dgm:pt modelId="{39500C93-4C47-4A9F-8620-89FA90CD0034}" type="pres">
      <dgm:prSet presAssocID="{ACB2DB0E-23B3-4B04-B32B-69BF237029AE}" presName="hierRoot2" presStyleCnt="0">
        <dgm:presLayoutVars>
          <dgm:hierBranch val="init"/>
        </dgm:presLayoutVars>
      </dgm:prSet>
      <dgm:spPr/>
    </dgm:pt>
    <dgm:pt modelId="{CBAD9BDB-6B64-4505-B85A-F6DA81238653}" type="pres">
      <dgm:prSet presAssocID="{ACB2DB0E-23B3-4B04-B32B-69BF237029AE}" presName="rootComposite" presStyleCnt="0"/>
      <dgm:spPr/>
    </dgm:pt>
    <dgm:pt modelId="{F5D8FE1F-CC45-4BE2-87AB-925C7E8ED052}" type="pres">
      <dgm:prSet presAssocID="{ACB2DB0E-23B3-4B04-B32B-69BF237029AE}" presName="rootText" presStyleLbl="node2" presStyleIdx="0" presStyleCnt="3" custScaleX="123223" custScaleY="120412">
        <dgm:presLayoutVars>
          <dgm:chPref val="3"/>
        </dgm:presLayoutVars>
      </dgm:prSet>
      <dgm:spPr>
        <a:prstGeom prst="roundRect">
          <a:avLst/>
        </a:prstGeom>
      </dgm:spPr>
    </dgm:pt>
    <dgm:pt modelId="{B44C5E1E-96A8-4FA8-B58A-E147F48CC2FC}" type="pres">
      <dgm:prSet presAssocID="{ACB2DB0E-23B3-4B04-B32B-69BF237029AE}" presName="rootConnector" presStyleLbl="node2" presStyleIdx="0" presStyleCnt="3"/>
      <dgm:spPr/>
    </dgm:pt>
    <dgm:pt modelId="{11330934-820B-4F3C-9569-5127F06DF4B2}" type="pres">
      <dgm:prSet presAssocID="{ACB2DB0E-23B3-4B04-B32B-69BF237029AE}" presName="hierChild4" presStyleCnt="0"/>
      <dgm:spPr/>
    </dgm:pt>
    <dgm:pt modelId="{5F9207FC-48E5-43DD-8D3B-48B0013135B1}" type="pres">
      <dgm:prSet presAssocID="{ACB2DB0E-23B3-4B04-B32B-69BF237029AE}" presName="hierChild5" presStyleCnt="0"/>
      <dgm:spPr/>
    </dgm:pt>
    <dgm:pt modelId="{106F304B-D50F-4387-BA84-2ECDEC1DA2BC}" type="pres">
      <dgm:prSet presAssocID="{08DD61F1-1359-4076-BC7B-8F0A67FF3C1A}" presName="Name37" presStyleLbl="parChTrans1D2" presStyleIdx="1" presStyleCnt="3"/>
      <dgm:spPr/>
    </dgm:pt>
    <dgm:pt modelId="{D838BD17-D431-4BAC-BA93-226C7594A5B4}" type="pres">
      <dgm:prSet presAssocID="{BDDC4034-2F75-4137-A59A-3AE1BCD0199C}" presName="hierRoot2" presStyleCnt="0">
        <dgm:presLayoutVars>
          <dgm:hierBranch val="init"/>
        </dgm:presLayoutVars>
      </dgm:prSet>
      <dgm:spPr/>
    </dgm:pt>
    <dgm:pt modelId="{1410EBE1-261A-471A-B895-2306A0692ACF}" type="pres">
      <dgm:prSet presAssocID="{BDDC4034-2F75-4137-A59A-3AE1BCD0199C}" presName="rootComposite" presStyleCnt="0"/>
      <dgm:spPr/>
    </dgm:pt>
    <dgm:pt modelId="{1C2C5AC6-F30F-4F0D-9094-F14D2FE169FF}" type="pres">
      <dgm:prSet presAssocID="{BDDC4034-2F75-4137-A59A-3AE1BCD0199C}" presName="rootText" presStyleLbl="node2" presStyleIdx="1" presStyleCnt="3" custScaleX="123223" custScaleY="120412">
        <dgm:presLayoutVars>
          <dgm:chPref val="3"/>
        </dgm:presLayoutVars>
      </dgm:prSet>
      <dgm:spPr>
        <a:prstGeom prst="roundRect">
          <a:avLst/>
        </a:prstGeom>
      </dgm:spPr>
    </dgm:pt>
    <dgm:pt modelId="{42580C07-1ED3-4D76-821B-5EE86B533597}" type="pres">
      <dgm:prSet presAssocID="{BDDC4034-2F75-4137-A59A-3AE1BCD0199C}" presName="rootConnector" presStyleLbl="node2" presStyleIdx="1" presStyleCnt="3"/>
      <dgm:spPr/>
    </dgm:pt>
    <dgm:pt modelId="{97AF92AD-42C5-49E0-BAD7-8E0850424E80}" type="pres">
      <dgm:prSet presAssocID="{BDDC4034-2F75-4137-A59A-3AE1BCD0199C}" presName="hierChild4" presStyleCnt="0"/>
      <dgm:spPr/>
    </dgm:pt>
    <dgm:pt modelId="{53A8E2D3-A627-440D-B621-D1588631FB95}" type="pres">
      <dgm:prSet presAssocID="{BDDC4034-2F75-4137-A59A-3AE1BCD0199C}" presName="hierChild5" presStyleCnt="0"/>
      <dgm:spPr/>
    </dgm:pt>
    <dgm:pt modelId="{E4F21CB4-2FFD-40A6-B6EF-66F6CAE1A38D}" type="pres">
      <dgm:prSet presAssocID="{04855CB2-8AAD-4DBE-97A3-9B1198FCEA35}" presName="Name37" presStyleLbl="parChTrans1D2" presStyleIdx="2" presStyleCnt="3"/>
      <dgm:spPr/>
    </dgm:pt>
    <dgm:pt modelId="{EC772C07-D6E2-4854-BDC6-D96C0C116419}" type="pres">
      <dgm:prSet presAssocID="{1895172D-910B-40D5-BC19-73662FE08820}" presName="hierRoot2" presStyleCnt="0">
        <dgm:presLayoutVars>
          <dgm:hierBranch val="init"/>
        </dgm:presLayoutVars>
      </dgm:prSet>
      <dgm:spPr/>
    </dgm:pt>
    <dgm:pt modelId="{2000FE3C-4A78-40CC-92E4-40937042CFA0}" type="pres">
      <dgm:prSet presAssocID="{1895172D-910B-40D5-BC19-73662FE08820}" presName="rootComposite" presStyleCnt="0"/>
      <dgm:spPr/>
    </dgm:pt>
    <dgm:pt modelId="{080B11AB-E1EE-43BF-82B1-2233D5313657}" type="pres">
      <dgm:prSet presAssocID="{1895172D-910B-40D5-BC19-73662FE08820}" presName="rootText" presStyleLbl="node2" presStyleIdx="2" presStyleCnt="3" custScaleX="123223" custScaleY="120412">
        <dgm:presLayoutVars>
          <dgm:chPref val="3"/>
        </dgm:presLayoutVars>
      </dgm:prSet>
      <dgm:spPr>
        <a:prstGeom prst="roundRect">
          <a:avLst/>
        </a:prstGeom>
      </dgm:spPr>
    </dgm:pt>
    <dgm:pt modelId="{6CB27413-259B-4858-96CA-9170E8F22C5C}" type="pres">
      <dgm:prSet presAssocID="{1895172D-910B-40D5-BC19-73662FE08820}" presName="rootConnector" presStyleLbl="node2" presStyleIdx="2" presStyleCnt="3"/>
      <dgm:spPr/>
    </dgm:pt>
    <dgm:pt modelId="{F575F207-65D2-4DB9-BD30-59BEC7AE513A}" type="pres">
      <dgm:prSet presAssocID="{1895172D-910B-40D5-BC19-73662FE08820}" presName="hierChild4" presStyleCnt="0"/>
      <dgm:spPr/>
    </dgm:pt>
    <dgm:pt modelId="{6629871E-00DA-4C8A-9E85-75CE786C38E6}" type="pres">
      <dgm:prSet presAssocID="{1895172D-910B-40D5-BC19-73662FE08820}" presName="hierChild5" presStyleCnt="0"/>
      <dgm:spPr/>
    </dgm:pt>
    <dgm:pt modelId="{249A3E95-C5C2-430C-901C-905E66923EA3}" type="pres">
      <dgm:prSet presAssocID="{A427398D-C6C4-4416-95FB-76C15C4AB7EB}" presName="hierChild3" presStyleCnt="0"/>
      <dgm:spPr/>
    </dgm:pt>
  </dgm:ptLst>
  <dgm:cxnLst>
    <dgm:cxn modelId="{5CA3AE09-D86C-4FF2-AC00-8FCC477B33C0}" type="presOf" srcId="{1895172D-910B-40D5-BC19-73662FE08820}" destId="{6CB27413-259B-4858-96CA-9170E8F22C5C}" srcOrd="1" destOrd="0" presId="urn:microsoft.com/office/officeart/2005/8/layout/orgChart1"/>
    <dgm:cxn modelId="{299ED716-D666-4481-A265-1B8595768156}" type="presOf" srcId="{ACB2DB0E-23B3-4B04-B32B-69BF237029AE}" destId="{B44C5E1E-96A8-4FA8-B58A-E147F48CC2FC}" srcOrd="1" destOrd="0" presId="urn:microsoft.com/office/officeart/2005/8/layout/orgChart1"/>
    <dgm:cxn modelId="{B94D6C19-0D98-4AC3-9ADF-5EAC3BA610FE}" type="presOf" srcId="{A427398D-C6C4-4416-95FB-76C15C4AB7EB}" destId="{1E956630-5A30-4F51-B634-DD584B849AF0}" srcOrd="0" destOrd="0" presId="urn:microsoft.com/office/officeart/2005/8/layout/orgChart1"/>
    <dgm:cxn modelId="{7EE85628-B236-4EF8-A827-E258C19A6B55}" srcId="{A366326F-9D55-4658-9F2A-62F5804E9E63}" destId="{A427398D-C6C4-4416-95FB-76C15C4AB7EB}" srcOrd="0" destOrd="0" parTransId="{D3CABD11-F3FA-4819-8379-D5065C25EBF5}" sibTransId="{89CCBA9A-D935-40E0-9CD4-6333B836AEEF}"/>
    <dgm:cxn modelId="{E409B636-DB48-4A23-B87E-CFE664CB43C2}" type="presOf" srcId="{1895172D-910B-40D5-BC19-73662FE08820}" destId="{080B11AB-E1EE-43BF-82B1-2233D5313657}" srcOrd="0" destOrd="0" presId="urn:microsoft.com/office/officeart/2005/8/layout/orgChart1"/>
    <dgm:cxn modelId="{33518B3C-E79A-4B5C-8235-D2859DB7A4E6}" type="presOf" srcId="{ACB2DB0E-23B3-4B04-B32B-69BF237029AE}" destId="{F5D8FE1F-CC45-4BE2-87AB-925C7E8ED052}" srcOrd="0" destOrd="0" presId="urn:microsoft.com/office/officeart/2005/8/layout/orgChart1"/>
    <dgm:cxn modelId="{4262C45E-8051-472A-9B6A-1723362C4DD5}" srcId="{A427398D-C6C4-4416-95FB-76C15C4AB7EB}" destId="{1895172D-910B-40D5-BC19-73662FE08820}" srcOrd="2" destOrd="0" parTransId="{04855CB2-8AAD-4DBE-97A3-9B1198FCEA35}" sibTransId="{0FF11E61-D704-440D-8F5D-FAE1B7855CCF}"/>
    <dgm:cxn modelId="{AE257442-7518-4BF2-A20C-6690364D1AE1}" type="presOf" srcId="{BDDC4034-2F75-4137-A59A-3AE1BCD0199C}" destId="{42580C07-1ED3-4D76-821B-5EE86B533597}" srcOrd="1" destOrd="0" presId="urn:microsoft.com/office/officeart/2005/8/layout/orgChart1"/>
    <dgm:cxn modelId="{22657349-EC98-4DCE-AAD3-D293C58DA8F6}" type="presOf" srcId="{04855CB2-8AAD-4DBE-97A3-9B1198FCEA35}" destId="{E4F21CB4-2FFD-40A6-B6EF-66F6CAE1A38D}" srcOrd="0" destOrd="0" presId="urn:microsoft.com/office/officeart/2005/8/layout/orgChart1"/>
    <dgm:cxn modelId="{EBC9F350-E529-4DF5-B785-2C94085B211C}" type="presOf" srcId="{9464EE4F-5207-4B85-BEF9-C979C79282CE}" destId="{FFF772F1-7052-4820-8387-4C8FBE25AF3E}" srcOrd="0" destOrd="0" presId="urn:microsoft.com/office/officeart/2005/8/layout/orgChart1"/>
    <dgm:cxn modelId="{367AB472-454E-4BE4-97D5-723D2FE2568B}" type="presOf" srcId="{A366326F-9D55-4658-9F2A-62F5804E9E63}" destId="{00D9E620-40F8-4B38-A715-8CB7EF2EB462}" srcOrd="0" destOrd="0" presId="urn:microsoft.com/office/officeart/2005/8/layout/orgChart1"/>
    <dgm:cxn modelId="{50517253-D0C0-4626-8580-BCEF17DEEDAE}" srcId="{A427398D-C6C4-4416-95FB-76C15C4AB7EB}" destId="{ACB2DB0E-23B3-4B04-B32B-69BF237029AE}" srcOrd="0" destOrd="0" parTransId="{9464EE4F-5207-4B85-BEF9-C979C79282CE}" sibTransId="{E99FF787-EF39-4DDD-A8D0-E97D89445BA3}"/>
    <dgm:cxn modelId="{7A8C1496-0A41-46CC-9F16-F7AC882A1505}" srcId="{A427398D-C6C4-4416-95FB-76C15C4AB7EB}" destId="{BDDC4034-2F75-4137-A59A-3AE1BCD0199C}" srcOrd="1" destOrd="0" parTransId="{08DD61F1-1359-4076-BC7B-8F0A67FF3C1A}" sibTransId="{15C8927F-DBF4-4EC5-81EE-17291588E6D4}"/>
    <dgm:cxn modelId="{A59D449F-00B6-4390-932D-339A9A26CB2F}" type="presOf" srcId="{BDDC4034-2F75-4137-A59A-3AE1BCD0199C}" destId="{1C2C5AC6-F30F-4F0D-9094-F14D2FE169FF}" srcOrd="0" destOrd="0" presId="urn:microsoft.com/office/officeart/2005/8/layout/orgChart1"/>
    <dgm:cxn modelId="{BF9582CC-136D-4E11-BF71-4E2E189058C4}" type="presOf" srcId="{A427398D-C6C4-4416-95FB-76C15C4AB7EB}" destId="{9E0F7316-A391-4104-9757-7185D9D32B1E}" srcOrd="1" destOrd="0" presId="urn:microsoft.com/office/officeart/2005/8/layout/orgChart1"/>
    <dgm:cxn modelId="{AAF245F3-4CC5-47AE-BA8A-C838EBAF448B}" type="presOf" srcId="{08DD61F1-1359-4076-BC7B-8F0A67FF3C1A}" destId="{106F304B-D50F-4387-BA84-2ECDEC1DA2BC}" srcOrd="0" destOrd="0" presId="urn:microsoft.com/office/officeart/2005/8/layout/orgChart1"/>
    <dgm:cxn modelId="{81606ED4-6298-4870-8D3C-39D23A069BFC}" type="presParOf" srcId="{00D9E620-40F8-4B38-A715-8CB7EF2EB462}" destId="{E39CFEB9-04AD-4B72-B831-1EE36526FB97}" srcOrd="0" destOrd="0" presId="urn:microsoft.com/office/officeart/2005/8/layout/orgChart1"/>
    <dgm:cxn modelId="{BBD16A5F-1FB0-4D17-A787-EB03AF38801E}" type="presParOf" srcId="{E39CFEB9-04AD-4B72-B831-1EE36526FB97}" destId="{7135B712-E8CD-4CA9-878F-EDA2441344F0}" srcOrd="0" destOrd="0" presId="urn:microsoft.com/office/officeart/2005/8/layout/orgChart1"/>
    <dgm:cxn modelId="{83E7D1D2-9CA7-45FD-89DE-E9647130AF1A}" type="presParOf" srcId="{7135B712-E8CD-4CA9-878F-EDA2441344F0}" destId="{1E956630-5A30-4F51-B634-DD584B849AF0}" srcOrd="0" destOrd="0" presId="urn:microsoft.com/office/officeart/2005/8/layout/orgChart1"/>
    <dgm:cxn modelId="{4D82DAD2-1A4D-4FEC-AB6A-C1AE6ACA174A}" type="presParOf" srcId="{7135B712-E8CD-4CA9-878F-EDA2441344F0}" destId="{9E0F7316-A391-4104-9757-7185D9D32B1E}" srcOrd="1" destOrd="0" presId="urn:microsoft.com/office/officeart/2005/8/layout/orgChart1"/>
    <dgm:cxn modelId="{D75C054D-F3AB-4B5B-BF8E-25DDA7724253}" type="presParOf" srcId="{E39CFEB9-04AD-4B72-B831-1EE36526FB97}" destId="{24A5F783-47A9-44D8-80D3-3722817E8E99}" srcOrd="1" destOrd="0" presId="urn:microsoft.com/office/officeart/2005/8/layout/orgChart1"/>
    <dgm:cxn modelId="{DBE5E1D3-3AC4-4387-A6CA-98214F4A949F}" type="presParOf" srcId="{24A5F783-47A9-44D8-80D3-3722817E8E99}" destId="{FFF772F1-7052-4820-8387-4C8FBE25AF3E}" srcOrd="0" destOrd="0" presId="urn:microsoft.com/office/officeart/2005/8/layout/orgChart1"/>
    <dgm:cxn modelId="{E229D140-1104-4D42-A43B-EF63406579A1}" type="presParOf" srcId="{24A5F783-47A9-44D8-80D3-3722817E8E99}" destId="{39500C93-4C47-4A9F-8620-89FA90CD0034}" srcOrd="1" destOrd="0" presId="urn:microsoft.com/office/officeart/2005/8/layout/orgChart1"/>
    <dgm:cxn modelId="{DD6A0D52-4808-4BC0-A4B2-E65C671BB60C}" type="presParOf" srcId="{39500C93-4C47-4A9F-8620-89FA90CD0034}" destId="{CBAD9BDB-6B64-4505-B85A-F6DA81238653}" srcOrd="0" destOrd="0" presId="urn:microsoft.com/office/officeart/2005/8/layout/orgChart1"/>
    <dgm:cxn modelId="{85B2109F-465D-4DD0-A204-5F91289AB8A1}" type="presParOf" srcId="{CBAD9BDB-6B64-4505-B85A-F6DA81238653}" destId="{F5D8FE1F-CC45-4BE2-87AB-925C7E8ED052}" srcOrd="0" destOrd="0" presId="urn:microsoft.com/office/officeart/2005/8/layout/orgChart1"/>
    <dgm:cxn modelId="{F3619EB9-64A1-4287-BA30-2BE1DF313A3A}" type="presParOf" srcId="{CBAD9BDB-6B64-4505-B85A-F6DA81238653}" destId="{B44C5E1E-96A8-4FA8-B58A-E147F48CC2FC}" srcOrd="1" destOrd="0" presId="urn:microsoft.com/office/officeart/2005/8/layout/orgChart1"/>
    <dgm:cxn modelId="{A46D51C3-28CF-4631-8741-0350E5C7F1E6}" type="presParOf" srcId="{39500C93-4C47-4A9F-8620-89FA90CD0034}" destId="{11330934-820B-4F3C-9569-5127F06DF4B2}" srcOrd="1" destOrd="0" presId="urn:microsoft.com/office/officeart/2005/8/layout/orgChart1"/>
    <dgm:cxn modelId="{22D7DC6B-33EF-4C2F-B99C-1B237AFCCF20}" type="presParOf" srcId="{39500C93-4C47-4A9F-8620-89FA90CD0034}" destId="{5F9207FC-48E5-43DD-8D3B-48B0013135B1}" srcOrd="2" destOrd="0" presId="urn:microsoft.com/office/officeart/2005/8/layout/orgChart1"/>
    <dgm:cxn modelId="{B0F58A0A-E364-41DD-A9E9-4CC4084D0ABE}" type="presParOf" srcId="{24A5F783-47A9-44D8-80D3-3722817E8E99}" destId="{106F304B-D50F-4387-BA84-2ECDEC1DA2BC}" srcOrd="2" destOrd="0" presId="urn:microsoft.com/office/officeart/2005/8/layout/orgChart1"/>
    <dgm:cxn modelId="{FB51A2CC-B401-4758-A899-71F6391B6E0F}" type="presParOf" srcId="{24A5F783-47A9-44D8-80D3-3722817E8E99}" destId="{D838BD17-D431-4BAC-BA93-226C7594A5B4}" srcOrd="3" destOrd="0" presId="urn:microsoft.com/office/officeart/2005/8/layout/orgChart1"/>
    <dgm:cxn modelId="{66892CCE-4617-43A7-9951-AAF61E1E7CBC}" type="presParOf" srcId="{D838BD17-D431-4BAC-BA93-226C7594A5B4}" destId="{1410EBE1-261A-471A-B895-2306A0692ACF}" srcOrd="0" destOrd="0" presId="urn:microsoft.com/office/officeart/2005/8/layout/orgChart1"/>
    <dgm:cxn modelId="{CBC50C04-B507-496A-84FB-165AEC2D8ADD}" type="presParOf" srcId="{1410EBE1-261A-471A-B895-2306A0692ACF}" destId="{1C2C5AC6-F30F-4F0D-9094-F14D2FE169FF}" srcOrd="0" destOrd="0" presId="urn:microsoft.com/office/officeart/2005/8/layout/orgChart1"/>
    <dgm:cxn modelId="{5DF0E928-1772-4993-AB75-E455656BAEBA}" type="presParOf" srcId="{1410EBE1-261A-471A-B895-2306A0692ACF}" destId="{42580C07-1ED3-4D76-821B-5EE86B533597}" srcOrd="1" destOrd="0" presId="urn:microsoft.com/office/officeart/2005/8/layout/orgChart1"/>
    <dgm:cxn modelId="{FA799300-0919-460C-BC72-FB26C15B294E}" type="presParOf" srcId="{D838BD17-D431-4BAC-BA93-226C7594A5B4}" destId="{97AF92AD-42C5-49E0-BAD7-8E0850424E80}" srcOrd="1" destOrd="0" presId="urn:microsoft.com/office/officeart/2005/8/layout/orgChart1"/>
    <dgm:cxn modelId="{CD79275D-FB70-491A-8AAC-232D0534EF3C}" type="presParOf" srcId="{D838BD17-D431-4BAC-BA93-226C7594A5B4}" destId="{53A8E2D3-A627-440D-B621-D1588631FB95}" srcOrd="2" destOrd="0" presId="urn:microsoft.com/office/officeart/2005/8/layout/orgChart1"/>
    <dgm:cxn modelId="{98D615DF-78DA-4ADA-95D1-EE16985D179B}" type="presParOf" srcId="{24A5F783-47A9-44D8-80D3-3722817E8E99}" destId="{E4F21CB4-2FFD-40A6-B6EF-66F6CAE1A38D}" srcOrd="4" destOrd="0" presId="urn:microsoft.com/office/officeart/2005/8/layout/orgChart1"/>
    <dgm:cxn modelId="{31EB647E-BF99-42F6-A78A-547B55B0C0B5}" type="presParOf" srcId="{24A5F783-47A9-44D8-80D3-3722817E8E99}" destId="{EC772C07-D6E2-4854-BDC6-D96C0C116419}" srcOrd="5" destOrd="0" presId="urn:microsoft.com/office/officeart/2005/8/layout/orgChart1"/>
    <dgm:cxn modelId="{15278C4A-BF07-4099-91E9-A7CF1C04E2DC}" type="presParOf" srcId="{EC772C07-D6E2-4854-BDC6-D96C0C116419}" destId="{2000FE3C-4A78-40CC-92E4-40937042CFA0}" srcOrd="0" destOrd="0" presId="urn:microsoft.com/office/officeart/2005/8/layout/orgChart1"/>
    <dgm:cxn modelId="{885D1685-88F9-41CE-B7C4-BB0FDAF55B91}" type="presParOf" srcId="{2000FE3C-4A78-40CC-92E4-40937042CFA0}" destId="{080B11AB-E1EE-43BF-82B1-2233D5313657}" srcOrd="0" destOrd="0" presId="urn:microsoft.com/office/officeart/2005/8/layout/orgChart1"/>
    <dgm:cxn modelId="{CC9F2544-CA67-4378-8357-EC69BB65CA7D}" type="presParOf" srcId="{2000FE3C-4A78-40CC-92E4-40937042CFA0}" destId="{6CB27413-259B-4858-96CA-9170E8F22C5C}" srcOrd="1" destOrd="0" presId="urn:microsoft.com/office/officeart/2005/8/layout/orgChart1"/>
    <dgm:cxn modelId="{04BCC272-123E-400D-AE2C-73AA2EF2D241}" type="presParOf" srcId="{EC772C07-D6E2-4854-BDC6-D96C0C116419}" destId="{F575F207-65D2-4DB9-BD30-59BEC7AE513A}" srcOrd="1" destOrd="0" presId="urn:microsoft.com/office/officeart/2005/8/layout/orgChart1"/>
    <dgm:cxn modelId="{F1DB79F8-C7D5-47E7-9996-287E2D0A6F94}" type="presParOf" srcId="{EC772C07-D6E2-4854-BDC6-D96C0C116419}" destId="{6629871E-00DA-4C8A-9E85-75CE786C38E6}" srcOrd="2" destOrd="0" presId="urn:microsoft.com/office/officeart/2005/8/layout/orgChart1"/>
    <dgm:cxn modelId="{5593EAEC-574D-45A3-892C-EC6F786916A6}" type="presParOf" srcId="{E39CFEB9-04AD-4B72-B831-1EE36526FB97}" destId="{249A3E95-C5C2-430C-901C-905E66923EA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E0E2DD-5E1D-4FBB-A5BC-AF117EBB6C99}" type="doc">
      <dgm:prSet loTypeId="urn:microsoft.com/office/officeart/2005/8/layout/vList4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l-GR"/>
        </a:p>
      </dgm:t>
    </dgm:pt>
    <dgm:pt modelId="{4852F78F-C897-4D50-88B0-9D330BBF8AB8}">
      <dgm:prSet phldrT="[Κείμενο]" custT="1"/>
      <dgm:spPr/>
      <dgm:t>
        <a:bodyPr/>
        <a:lstStyle/>
        <a:p>
          <a:pPr>
            <a:lnSpc>
              <a:spcPct val="100000"/>
            </a:lnSpc>
          </a:pPr>
          <a:r>
            <a:rPr lang="el-GR" sz="1600" dirty="0"/>
            <a:t>Επιλέγουμε από τη μητρική φυτεία εύρωστους βλαστούς και κόβουμε τα μοσχεύματα (10-15</a:t>
          </a:r>
          <a:r>
            <a:rPr lang="en-US" sz="1600" dirty="0"/>
            <a:t> cm</a:t>
          </a:r>
          <a:r>
            <a:rPr lang="el-GR" sz="1600" dirty="0"/>
            <a:t>), λίγα χιλιοστά κάτω από έναν κόμβο</a:t>
          </a:r>
        </a:p>
      </dgm:t>
    </dgm:pt>
    <dgm:pt modelId="{39A0594C-B99B-4636-8D7A-2293C207AA66}" type="parTrans" cxnId="{3E5470FA-3F07-4330-9662-9839F934789C}">
      <dgm:prSet/>
      <dgm:spPr/>
      <dgm:t>
        <a:bodyPr/>
        <a:lstStyle/>
        <a:p>
          <a:pPr>
            <a:lnSpc>
              <a:spcPct val="100000"/>
            </a:lnSpc>
          </a:pPr>
          <a:endParaRPr lang="el-GR" sz="1600">
            <a:solidFill>
              <a:schemeClr val="tx1"/>
            </a:solidFill>
          </a:endParaRPr>
        </a:p>
      </dgm:t>
    </dgm:pt>
    <dgm:pt modelId="{0DFBB249-7E8E-4366-92D2-587429E7933E}" type="sibTrans" cxnId="{3E5470FA-3F07-4330-9662-9839F934789C}">
      <dgm:prSet/>
      <dgm:spPr/>
      <dgm:t>
        <a:bodyPr/>
        <a:lstStyle/>
        <a:p>
          <a:pPr>
            <a:lnSpc>
              <a:spcPct val="100000"/>
            </a:lnSpc>
          </a:pPr>
          <a:endParaRPr lang="el-GR" sz="1600">
            <a:solidFill>
              <a:schemeClr val="tx1"/>
            </a:solidFill>
          </a:endParaRPr>
        </a:p>
      </dgm:t>
    </dgm:pt>
    <dgm:pt modelId="{5E9F779B-F5BC-4967-8830-8FE786EEFC41}">
      <dgm:prSet phldrT="[Κείμενο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l-GR" sz="1600" dirty="0"/>
            <a:t>Διαβρέχουμε τη βάση των μοσχευμάτων σε νερό και την εμβαπτίζουμε σε ορμόνη </a:t>
          </a:r>
          <a:r>
            <a:rPr lang="el-GR" sz="1600" dirty="0" err="1"/>
            <a:t>ριζοβολίας</a:t>
          </a:r>
          <a:r>
            <a:rPr lang="el-GR" sz="1600" dirty="0"/>
            <a:t>, τινάζοντας ελαφρά </a:t>
          </a:r>
          <a:endParaRPr lang="en-US" sz="1600" dirty="0"/>
        </a:p>
        <a:p>
          <a:pPr>
            <a:lnSpc>
              <a:spcPct val="100000"/>
            </a:lnSpc>
            <a:spcAft>
              <a:spcPct val="35000"/>
            </a:spcAft>
          </a:pPr>
          <a:r>
            <a:rPr lang="el-GR" sz="1600" dirty="0"/>
            <a:t>(ανάλογα με το είδος του μοσχεύματος χρησιμοποιείται ορμόνη </a:t>
          </a:r>
          <a:r>
            <a:rPr lang="el-GR" sz="1600" dirty="0" err="1"/>
            <a:t>ριζοβολίας</a:t>
          </a:r>
          <a:r>
            <a:rPr lang="el-GR" sz="1600" dirty="0"/>
            <a:t> σε μορφή σκόνης ή σε μορφή διαλύματος) </a:t>
          </a:r>
        </a:p>
      </dgm:t>
    </dgm:pt>
    <dgm:pt modelId="{2A10479F-C41B-4929-BC25-E21A3D068506}" type="sibTrans" cxnId="{3620B13E-B7D4-4040-AFED-D384B3933E8B}">
      <dgm:prSet/>
      <dgm:spPr/>
      <dgm:t>
        <a:bodyPr/>
        <a:lstStyle/>
        <a:p>
          <a:pPr>
            <a:lnSpc>
              <a:spcPct val="100000"/>
            </a:lnSpc>
          </a:pPr>
          <a:endParaRPr lang="el-GR" sz="1600">
            <a:solidFill>
              <a:schemeClr val="tx1"/>
            </a:solidFill>
          </a:endParaRPr>
        </a:p>
      </dgm:t>
    </dgm:pt>
    <dgm:pt modelId="{48CDEF76-A4A6-46E1-9AFB-BC66E6CDAFF1}" type="parTrans" cxnId="{3620B13E-B7D4-4040-AFED-D384B3933E8B}">
      <dgm:prSet/>
      <dgm:spPr/>
      <dgm:t>
        <a:bodyPr/>
        <a:lstStyle/>
        <a:p>
          <a:pPr>
            <a:lnSpc>
              <a:spcPct val="100000"/>
            </a:lnSpc>
          </a:pPr>
          <a:endParaRPr lang="el-GR" sz="1600">
            <a:solidFill>
              <a:schemeClr val="tx1"/>
            </a:solidFill>
          </a:endParaRPr>
        </a:p>
      </dgm:t>
    </dgm:pt>
    <dgm:pt modelId="{A18431F0-4D70-4EE5-BA9A-C2777ABD1891}">
      <dgm:prSet phldrT="[Κείμενο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l-GR" sz="1600" dirty="0"/>
            <a:t>Τοποθετούμε τα μοσχεύματα στο υπόστρωμα </a:t>
          </a:r>
          <a:r>
            <a:rPr lang="el-GR" sz="1600" dirty="0" err="1"/>
            <a:t>ριζοβολίας</a:t>
          </a:r>
          <a:r>
            <a:rPr lang="el-GR" sz="1600" dirty="0"/>
            <a:t> (μίγμα τύρφης </a:t>
          </a:r>
          <a:r>
            <a:rPr lang="en-US" sz="1600" dirty="0"/>
            <a:t>- </a:t>
          </a:r>
          <a:r>
            <a:rPr lang="el-GR" sz="1600" dirty="0" err="1"/>
            <a:t>περλίτη</a:t>
          </a:r>
          <a:r>
            <a:rPr lang="el-GR" sz="1600" dirty="0"/>
            <a:t> σε αναλογία 1:1 ή 1:2) στο χώρο του </a:t>
          </a:r>
          <a:r>
            <a:rPr lang="el-GR" sz="1600" dirty="0" err="1"/>
            <a:t>ριζωτηρίου</a:t>
          </a:r>
          <a:r>
            <a:rPr lang="el-GR" sz="1600" dirty="0"/>
            <a:t> σε ειδικούς πάγκους </a:t>
          </a:r>
          <a:r>
            <a:rPr lang="el-GR" sz="1600" dirty="0" err="1"/>
            <a:t>υδρονέφωσης</a:t>
          </a:r>
          <a:r>
            <a:rPr lang="el-GR" sz="1600" dirty="0"/>
            <a:t> και ποτίζουμε τακτικά</a:t>
          </a:r>
          <a:endParaRPr lang="en-US" sz="1600" dirty="0"/>
        </a:p>
        <a:p>
          <a:pPr>
            <a:lnSpc>
              <a:spcPct val="100000"/>
            </a:lnSpc>
            <a:spcAft>
              <a:spcPct val="35000"/>
            </a:spcAft>
          </a:pPr>
          <a:r>
            <a:rPr lang="el-GR" sz="1600" dirty="0"/>
            <a:t>Μετά από κάποιο διάστημα, τα φυτά θα έχουν ριζώσει και θα μπορούν να μεταφυτευτούν στην οριστική τους θέση</a:t>
          </a:r>
        </a:p>
      </dgm:t>
    </dgm:pt>
    <dgm:pt modelId="{818D31F7-A2A6-4D59-A692-5FE309B68A2A}" type="sibTrans" cxnId="{E9CB1524-7AD7-42F3-A785-A36B14721F2A}">
      <dgm:prSet/>
      <dgm:spPr/>
      <dgm:t>
        <a:bodyPr/>
        <a:lstStyle/>
        <a:p>
          <a:pPr>
            <a:lnSpc>
              <a:spcPct val="100000"/>
            </a:lnSpc>
          </a:pPr>
          <a:endParaRPr lang="el-GR" sz="1600">
            <a:solidFill>
              <a:schemeClr val="tx1"/>
            </a:solidFill>
          </a:endParaRPr>
        </a:p>
      </dgm:t>
    </dgm:pt>
    <dgm:pt modelId="{B19A9592-323D-46F2-AE99-2FB75905ECF2}" type="parTrans" cxnId="{E9CB1524-7AD7-42F3-A785-A36B14721F2A}">
      <dgm:prSet/>
      <dgm:spPr/>
      <dgm:t>
        <a:bodyPr/>
        <a:lstStyle/>
        <a:p>
          <a:pPr>
            <a:lnSpc>
              <a:spcPct val="100000"/>
            </a:lnSpc>
          </a:pPr>
          <a:endParaRPr lang="el-GR" sz="1600">
            <a:solidFill>
              <a:schemeClr val="tx1"/>
            </a:solidFill>
          </a:endParaRPr>
        </a:p>
      </dgm:t>
    </dgm:pt>
    <dgm:pt modelId="{C203800E-F635-44A9-AB2F-4844D49EA93B}">
      <dgm:prSet phldrT="[Κείμενο]" custT="1"/>
      <dgm:spPr/>
      <dgm:t>
        <a:bodyPr/>
        <a:lstStyle/>
        <a:p>
          <a:pPr>
            <a:lnSpc>
              <a:spcPct val="100000"/>
            </a:lnSpc>
          </a:pPr>
          <a:r>
            <a:rPr lang="el-GR" sz="1600"/>
            <a:t>Απομακρύνουμε τα φύλλα από τη βάση των μοσχευμάτων ενώ διατηρούμε κάποια στην κορυφή τους για να επιτευχθεί η φωτοσύνθεση των φυταριών </a:t>
          </a:r>
          <a:endParaRPr lang="el-GR" sz="1600" dirty="0"/>
        </a:p>
      </dgm:t>
    </dgm:pt>
    <dgm:pt modelId="{3DF590EA-6E55-46CA-B41C-1E36B15D4A52}" type="sibTrans" cxnId="{39E92383-6BB8-4D36-82CB-189735ACA557}">
      <dgm:prSet/>
      <dgm:spPr/>
      <dgm:t>
        <a:bodyPr/>
        <a:lstStyle/>
        <a:p>
          <a:pPr>
            <a:lnSpc>
              <a:spcPct val="100000"/>
            </a:lnSpc>
          </a:pPr>
          <a:endParaRPr lang="el-GR" sz="1600">
            <a:solidFill>
              <a:schemeClr val="tx1"/>
            </a:solidFill>
          </a:endParaRPr>
        </a:p>
      </dgm:t>
    </dgm:pt>
    <dgm:pt modelId="{E92AF29C-F62F-43A7-88DF-470938A86CA6}" type="parTrans" cxnId="{39E92383-6BB8-4D36-82CB-189735ACA557}">
      <dgm:prSet/>
      <dgm:spPr/>
      <dgm:t>
        <a:bodyPr/>
        <a:lstStyle/>
        <a:p>
          <a:pPr>
            <a:lnSpc>
              <a:spcPct val="100000"/>
            </a:lnSpc>
          </a:pPr>
          <a:endParaRPr lang="el-GR" sz="1600">
            <a:solidFill>
              <a:schemeClr val="tx1"/>
            </a:solidFill>
          </a:endParaRPr>
        </a:p>
      </dgm:t>
    </dgm:pt>
    <dgm:pt modelId="{69935055-144B-4787-847F-82F2DA32FAB8}" type="pres">
      <dgm:prSet presAssocID="{CDE0E2DD-5E1D-4FBB-A5BC-AF117EBB6C99}" presName="linear" presStyleCnt="0">
        <dgm:presLayoutVars>
          <dgm:dir/>
          <dgm:resizeHandles val="exact"/>
        </dgm:presLayoutVars>
      </dgm:prSet>
      <dgm:spPr/>
    </dgm:pt>
    <dgm:pt modelId="{6120B2D4-CECF-4B46-8EE2-8ACADAA51011}" type="pres">
      <dgm:prSet presAssocID="{4852F78F-C897-4D50-88B0-9D330BBF8AB8}" presName="comp" presStyleCnt="0"/>
      <dgm:spPr/>
    </dgm:pt>
    <dgm:pt modelId="{4BBC49E3-ED37-4ACC-AB3E-0D1ABEB2F3E3}" type="pres">
      <dgm:prSet presAssocID="{4852F78F-C897-4D50-88B0-9D330BBF8AB8}" presName="box" presStyleLbl="node1" presStyleIdx="0" presStyleCnt="4" custScaleY="95813"/>
      <dgm:spPr/>
    </dgm:pt>
    <dgm:pt modelId="{9D1E77E6-45D1-4215-93F6-B71A169BE3C7}" type="pres">
      <dgm:prSet presAssocID="{4852F78F-C897-4D50-88B0-9D330BBF8AB8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E8793DAF-2B33-4B1D-8A6C-F91CE87CF639}" type="pres">
      <dgm:prSet presAssocID="{4852F78F-C897-4D50-88B0-9D330BBF8AB8}" presName="text" presStyleLbl="node1" presStyleIdx="0" presStyleCnt="4">
        <dgm:presLayoutVars>
          <dgm:bulletEnabled val="1"/>
        </dgm:presLayoutVars>
      </dgm:prSet>
      <dgm:spPr/>
    </dgm:pt>
    <dgm:pt modelId="{F8ECBA23-D1C0-45B4-A2DF-8E7CFCFF60BC}" type="pres">
      <dgm:prSet presAssocID="{0DFBB249-7E8E-4366-92D2-587429E7933E}" presName="spacer" presStyleCnt="0"/>
      <dgm:spPr/>
    </dgm:pt>
    <dgm:pt modelId="{6CE50ABD-F007-4BE1-8686-9C8AF44D4C75}" type="pres">
      <dgm:prSet presAssocID="{C203800E-F635-44A9-AB2F-4844D49EA93B}" presName="comp" presStyleCnt="0"/>
      <dgm:spPr/>
    </dgm:pt>
    <dgm:pt modelId="{D3A32AA3-3CF2-4B67-8A66-CF0053C977AD}" type="pres">
      <dgm:prSet presAssocID="{C203800E-F635-44A9-AB2F-4844D49EA93B}" presName="box" presStyleLbl="node1" presStyleIdx="1" presStyleCnt="4" custScaleY="100484" custLinFactNeighborY="-4436"/>
      <dgm:spPr/>
    </dgm:pt>
    <dgm:pt modelId="{9963C3A6-C322-478D-B6FD-872BA92B6292}" type="pres">
      <dgm:prSet presAssocID="{C203800E-F635-44A9-AB2F-4844D49EA93B}" presName="img" presStyleLbl="fgImgPlace1" presStyleIdx="1" presStyleCnt="4" custLinFactNeighborY="-554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C8897930-E994-4024-BBAC-CDC4F8A074BB}" type="pres">
      <dgm:prSet presAssocID="{C203800E-F635-44A9-AB2F-4844D49EA93B}" presName="text" presStyleLbl="node1" presStyleIdx="1" presStyleCnt="4">
        <dgm:presLayoutVars>
          <dgm:bulletEnabled val="1"/>
        </dgm:presLayoutVars>
      </dgm:prSet>
      <dgm:spPr/>
    </dgm:pt>
    <dgm:pt modelId="{7D50A2F5-FF14-4F96-A139-CB1DC994D6E8}" type="pres">
      <dgm:prSet presAssocID="{3DF590EA-6E55-46CA-B41C-1E36B15D4A52}" presName="spacer" presStyleCnt="0"/>
      <dgm:spPr/>
    </dgm:pt>
    <dgm:pt modelId="{01DF9507-55D3-4473-A353-6D5C9E1288BB}" type="pres">
      <dgm:prSet presAssocID="{5E9F779B-F5BC-4967-8830-8FE786EEFC41}" presName="comp" presStyleCnt="0"/>
      <dgm:spPr/>
    </dgm:pt>
    <dgm:pt modelId="{A9A6E53F-1129-415C-8B96-E365F693FF18}" type="pres">
      <dgm:prSet presAssocID="{5E9F779B-F5BC-4967-8830-8FE786EEFC41}" presName="box" presStyleLbl="node1" presStyleIdx="2" presStyleCnt="4" custLinFactNeighborY="-7763"/>
      <dgm:spPr/>
    </dgm:pt>
    <dgm:pt modelId="{D6E6D5A0-726F-4101-94C0-2D71C9149CA3}" type="pres">
      <dgm:prSet presAssocID="{5E9F779B-F5BC-4967-8830-8FE786EEFC41}" presName="img" presStyleLbl="fgImgPlace1" presStyleIdx="2" presStyleCnt="4" custLinFactNeighborY="-970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C565710D-42D7-47E6-B73C-AE3933DF7B02}" type="pres">
      <dgm:prSet presAssocID="{5E9F779B-F5BC-4967-8830-8FE786EEFC41}" presName="text" presStyleLbl="node1" presStyleIdx="2" presStyleCnt="4">
        <dgm:presLayoutVars>
          <dgm:bulletEnabled val="1"/>
        </dgm:presLayoutVars>
      </dgm:prSet>
      <dgm:spPr/>
    </dgm:pt>
    <dgm:pt modelId="{254646A4-553C-4222-8537-5E6A327DBFAE}" type="pres">
      <dgm:prSet presAssocID="{2A10479F-C41B-4929-BC25-E21A3D068506}" presName="spacer" presStyleCnt="0"/>
      <dgm:spPr/>
    </dgm:pt>
    <dgm:pt modelId="{904B2AB1-9D4B-4A18-8A37-C1B0737AF22B}" type="pres">
      <dgm:prSet presAssocID="{A18431F0-4D70-4EE5-BA9A-C2777ABD1891}" presName="comp" presStyleCnt="0"/>
      <dgm:spPr/>
    </dgm:pt>
    <dgm:pt modelId="{1F59D1C0-093C-4AA0-991F-536666F13A6B}" type="pres">
      <dgm:prSet presAssocID="{A18431F0-4D70-4EE5-BA9A-C2777ABD1891}" presName="box" presStyleLbl="node1" presStyleIdx="3" presStyleCnt="4" custScaleY="118853" custLinFactNeighborY="-9160"/>
      <dgm:spPr/>
    </dgm:pt>
    <dgm:pt modelId="{C0438304-8EF2-4751-A5DA-E8A8997522CB}" type="pres">
      <dgm:prSet presAssocID="{A18431F0-4D70-4EE5-BA9A-C2777ABD1891}" presName="img" presStyleLbl="fgImgPlace1" presStyleIdx="3" presStyleCnt="4" custLinFactNeighborY="-11448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C037B70C-7BDF-4770-8210-A81D88A5B9BF}" type="pres">
      <dgm:prSet presAssocID="{A18431F0-4D70-4EE5-BA9A-C2777ABD1891}" presName="text" presStyleLbl="node1" presStyleIdx="3" presStyleCnt="4">
        <dgm:presLayoutVars>
          <dgm:bulletEnabled val="1"/>
        </dgm:presLayoutVars>
      </dgm:prSet>
      <dgm:spPr/>
    </dgm:pt>
  </dgm:ptLst>
  <dgm:cxnLst>
    <dgm:cxn modelId="{E9CB1524-7AD7-42F3-A785-A36B14721F2A}" srcId="{CDE0E2DD-5E1D-4FBB-A5BC-AF117EBB6C99}" destId="{A18431F0-4D70-4EE5-BA9A-C2777ABD1891}" srcOrd="3" destOrd="0" parTransId="{B19A9592-323D-46F2-AE99-2FB75905ECF2}" sibTransId="{818D31F7-A2A6-4D59-A692-5FE309B68A2A}"/>
    <dgm:cxn modelId="{3620B13E-B7D4-4040-AFED-D384B3933E8B}" srcId="{CDE0E2DD-5E1D-4FBB-A5BC-AF117EBB6C99}" destId="{5E9F779B-F5BC-4967-8830-8FE786EEFC41}" srcOrd="2" destOrd="0" parTransId="{48CDEF76-A4A6-46E1-9AFB-BC66E6CDAFF1}" sibTransId="{2A10479F-C41B-4929-BC25-E21A3D068506}"/>
    <dgm:cxn modelId="{68E5BF64-CDE2-487C-B58D-2EF742DFDB77}" type="presOf" srcId="{5E9F779B-F5BC-4967-8830-8FE786EEFC41}" destId="{A9A6E53F-1129-415C-8B96-E365F693FF18}" srcOrd="0" destOrd="0" presId="urn:microsoft.com/office/officeart/2005/8/layout/vList4"/>
    <dgm:cxn modelId="{37F36C71-D80B-458A-828F-358ABF82FB9F}" type="presOf" srcId="{A18431F0-4D70-4EE5-BA9A-C2777ABD1891}" destId="{1F59D1C0-093C-4AA0-991F-536666F13A6B}" srcOrd="0" destOrd="0" presId="urn:microsoft.com/office/officeart/2005/8/layout/vList4"/>
    <dgm:cxn modelId="{C968DF54-3252-4AEB-8B07-5BD1176D17B8}" type="presOf" srcId="{4852F78F-C897-4D50-88B0-9D330BBF8AB8}" destId="{4BBC49E3-ED37-4ACC-AB3E-0D1ABEB2F3E3}" srcOrd="0" destOrd="0" presId="urn:microsoft.com/office/officeart/2005/8/layout/vList4"/>
    <dgm:cxn modelId="{39E92383-6BB8-4D36-82CB-189735ACA557}" srcId="{CDE0E2DD-5E1D-4FBB-A5BC-AF117EBB6C99}" destId="{C203800E-F635-44A9-AB2F-4844D49EA93B}" srcOrd="1" destOrd="0" parTransId="{E92AF29C-F62F-43A7-88DF-470938A86CA6}" sibTransId="{3DF590EA-6E55-46CA-B41C-1E36B15D4A52}"/>
    <dgm:cxn modelId="{4C675490-7525-44EC-8CAB-06553FB3385B}" type="presOf" srcId="{4852F78F-C897-4D50-88B0-9D330BBF8AB8}" destId="{E8793DAF-2B33-4B1D-8A6C-F91CE87CF639}" srcOrd="1" destOrd="0" presId="urn:microsoft.com/office/officeart/2005/8/layout/vList4"/>
    <dgm:cxn modelId="{EA4AFCBA-3FC5-4706-91D7-85D7A4437080}" type="presOf" srcId="{C203800E-F635-44A9-AB2F-4844D49EA93B}" destId="{C8897930-E994-4024-BBAC-CDC4F8A074BB}" srcOrd="1" destOrd="0" presId="urn:microsoft.com/office/officeart/2005/8/layout/vList4"/>
    <dgm:cxn modelId="{02E9E6BB-DEE5-4C53-B27E-2031518CB771}" type="presOf" srcId="{A18431F0-4D70-4EE5-BA9A-C2777ABD1891}" destId="{C037B70C-7BDF-4770-8210-A81D88A5B9BF}" srcOrd="1" destOrd="0" presId="urn:microsoft.com/office/officeart/2005/8/layout/vList4"/>
    <dgm:cxn modelId="{1E82DCDC-4F67-403E-BBDC-2B702367F607}" type="presOf" srcId="{5E9F779B-F5BC-4967-8830-8FE786EEFC41}" destId="{C565710D-42D7-47E6-B73C-AE3933DF7B02}" srcOrd="1" destOrd="0" presId="urn:microsoft.com/office/officeart/2005/8/layout/vList4"/>
    <dgm:cxn modelId="{FF5925E1-CAAE-42E8-A7D9-FE13225D09A2}" type="presOf" srcId="{C203800E-F635-44A9-AB2F-4844D49EA93B}" destId="{D3A32AA3-3CF2-4B67-8A66-CF0053C977AD}" srcOrd="0" destOrd="0" presId="urn:microsoft.com/office/officeart/2005/8/layout/vList4"/>
    <dgm:cxn modelId="{3E5470FA-3F07-4330-9662-9839F934789C}" srcId="{CDE0E2DD-5E1D-4FBB-A5BC-AF117EBB6C99}" destId="{4852F78F-C897-4D50-88B0-9D330BBF8AB8}" srcOrd="0" destOrd="0" parTransId="{39A0594C-B99B-4636-8D7A-2293C207AA66}" sibTransId="{0DFBB249-7E8E-4366-92D2-587429E7933E}"/>
    <dgm:cxn modelId="{7F9E35FC-06B5-47C5-9D6C-5563EF0AEF5E}" type="presOf" srcId="{CDE0E2DD-5E1D-4FBB-A5BC-AF117EBB6C99}" destId="{69935055-144B-4787-847F-82F2DA32FAB8}" srcOrd="0" destOrd="0" presId="urn:microsoft.com/office/officeart/2005/8/layout/vList4"/>
    <dgm:cxn modelId="{A1D86A6C-9209-45C3-BA9E-6644DA492776}" type="presParOf" srcId="{69935055-144B-4787-847F-82F2DA32FAB8}" destId="{6120B2D4-CECF-4B46-8EE2-8ACADAA51011}" srcOrd="0" destOrd="0" presId="urn:microsoft.com/office/officeart/2005/8/layout/vList4"/>
    <dgm:cxn modelId="{54CD82D6-958E-45C1-9CA9-3905D08DF75C}" type="presParOf" srcId="{6120B2D4-CECF-4B46-8EE2-8ACADAA51011}" destId="{4BBC49E3-ED37-4ACC-AB3E-0D1ABEB2F3E3}" srcOrd="0" destOrd="0" presId="urn:microsoft.com/office/officeart/2005/8/layout/vList4"/>
    <dgm:cxn modelId="{79A2F48C-6A23-4BC0-A3BA-7966C380FB43}" type="presParOf" srcId="{6120B2D4-CECF-4B46-8EE2-8ACADAA51011}" destId="{9D1E77E6-45D1-4215-93F6-B71A169BE3C7}" srcOrd="1" destOrd="0" presId="urn:microsoft.com/office/officeart/2005/8/layout/vList4"/>
    <dgm:cxn modelId="{12474684-8C00-4728-873C-EEC4B37BFB74}" type="presParOf" srcId="{6120B2D4-CECF-4B46-8EE2-8ACADAA51011}" destId="{E8793DAF-2B33-4B1D-8A6C-F91CE87CF639}" srcOrd="2" destOrd="0" presId="urn:microsoft.com/office/officeart/2005/8/layout/vList4"/>
    <dgm:cxn modelId="{FCB4D1C3-341E-4FD2-B815-3914948896CC}" type="presParOf" srcId="{69935055-144B-4787-847F-82F2DA32FAB8}" destId="{F8ECBA23-D1C0-45B4-A2DF-8E7CFCFF60BC}" srcOrd="1" destOrd="0" presId="urn:microsoft.com/office/officeart/2005/8/layout/vList4"/>
    <dgm:cxn modelId="{08AEE75B-452F-4FDF-B25D-D0179D1EF2D1}" type="presParOf" srcId="{69935055-144B-4787-847F-82F2DA32FAB8}" destId="{6CE50ABD-F007-4BE1-8686-9C8AF44D4C75}" srcOrd="2" destOrd="0" presId="urn:microsoft.com/office/officeart/2005/8/layout/vList4"/>
    <dgm:cxn modelId="{BDA166BE-F4C7-4205-9258-D4A4231B546F}" type="presParOf" srcId="{6CE50ABD-F007-4BE1-8686-9C8AF44D4C75}" destId="{D3A32AA3-3CF2-4B67-8A66-CF0053C977AD}" srcOrd="0" destOrd="0" presId="urn:microsoft.com/office/officeart/2005/8/layout/vList4"/>
    <dgm:cxn modelId="{322EE2C5-D790-4971-A54D-6C3A1BCCF9CB}" type="presParOf" srcId="{6CE50ABD-F007-4BE1-8686-9C8AF44D4C75}" destId="{9963C3A6-C322-478D-B6FD-872BA92B6292}" srcOrd="1" destOrd="0" presId="urn:microsoft.com/office/officeart/2005/8/layout/vList4"/>
    <dgm:cxn modelId="{B4779C0C-1590-4B83-ABE1-CE73AED0571D}" type="presParOf" srcId="{6CE50ABD-F007-4BE1-8686-9C8AF44D4C75}" destId="{C8897930-E994-4024-BBAC-CDC4F8A074BB}" srcOrd="2" destOrd="0" presId="urn:microsoft.com/office/officeart/2005/8/layout/vList4"/>
    <dgm:cxn modelId="{DC86118A-8B59-4E88-AAB9-5ED05970FD2D}" type="presParOf" srcId="{69935055-144B-4787-847F-82F2DA32FAB8}" destId="{7D50A2F5-FF14-4F96-A139-CB1DC994D6E8}" srcOrd="3" destOrd="0" presId="urn:microsoft.com/office/officeart/2005/8/layout/vList4"/>
    <dgm:cxn modelId="{F3A4A863-D190-4FD2-A832-35269CB2814D}" type="presParOf" srcId="{69935055-144B-4787-847F-82F2DA32FAB8}" destId="{01DF9507-55D3-4473-A353-6D5C9E1288BB}" srcOrd="4" destOrd="0" presId="urn:microsoft.com/office/officeart/2005/8/layout/vList4"/>
    <dgm:cxn modelId="{93F52899-9359-4407-8E5E-930E086A8B67}" type="presParOf" srcId="{01DF9507-55D3-4473-A353-6D5C9E1288BB}" destId="{A9A6E53F-1129-415C-8B96-E365F693FF18}" srcOrd="0" destOrd="0" presId="urn:microsoft.com/office/officeart/2005/8/layout/vList4"/>
    <dgm:cxn modelId="{26E0C095-118F-4658-9CC1-12EBF144FCF1}" type="presParOf" srcId="{01DF9507-55D3-4473-A353-6D5C9E1288BB}" destId="{D6E6D5A0-726F-4101-94C0-2D71C9149CA3}" srcOrd="1" destOrd="0" presId="urn:microsoft.com/office/officeart/2005/8/layout/vList4"/>
    <dgm:cxn modelId="{B2D4945F-643B-4502-96F3-FD5FCD5A2E6B}" type="presParOf" srcId="{01DF9507-55D3-4473-A353-6D5C9E1288BB}" destId="{C565710D-42D7-47E6-B73C-AE3933DF7B02}" srcOrd="2" destOrd="0" presId="urn:microsoft.com/office/officeart/2005/8/layout/vList4"/>
    <dgm:cxn modelId="{2A03F6C3-0FA1-45E5-A898-58ADE8FC6B58}" type="presParOf" srcId="{69935055-144B-4787-847F-82F2DA32FAB8}" destId="{254646A4-553C-4222-8537-5E6A327DBFAE}" srcOrd="5" destOrd="0" presId="urn:microsoft.com/office/officeart/2005/8/layout/vList4"/>
    <dgm:cxn modelId="{D454B344-3341-4129-AD68-8108BDCB9788}" type="presParOf" srcId="{69935055-144B-4787-847F-82F2DA32FAB8}" destId="{904B2AB1-9D4B-4A18-8A37-C1B0737AF22B}" srcOrd="6" destOrd="0" presId="urn:microsoft.com/office/officeart/2005/8/layout/vList4"/>
    <dgm:cxn modelId="{5D336FD1-B4B8-490F-A0F3-3C63BC0E11C4}" type="presParOf" srcId="{904B2AB1-9D4B-4A18-8A37-C1B0737AF22B}" destId="{1F59D1C0-093C-4AA0-991F-536666F13A6B}" srcOrd="0" destOrd="0" presId="urn:microsoft.com/office/officeart/2005/8/layout/vList4"/>
    <dgm:cxn modelId="{8B9DC00D-6BBC-4F99-9FB5-C4DD80A3819D}" type="presParOf" srcId="{904B2AB1-9D4B-4A18-8A37-C1B0737AF22B}" destId="{C0438304-8EF2-4751-A5DA-E8A8997522CB}" srcOrd="1" destOrd="0" presId="urn:microsoft.com/office/officeart/2005/8/layout/vList4"/>
    <dgm:cxn modelId="{443543BC-D25E-4103-91A1-06862629287C}" type="presParOf" srcId="{904B2AB1-9D4B-4A18-8A37-C1B0737AF22B}" destId="{C037B70C-7BDF-4770-8210-A81D88A5B9B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FC9FF8-527E-42AD-993F-FE1D720FA66E}">
      <dsp:nvSpPr>
        <dsp:cNvPr id="0" name=""/>
        <dsp:cNvSpPr/>
      </dsp:nvSpPr>
      <dsp:spPr>
        <a:xfrm>
          <a:off x="2386284" y="2370"/>
          <a:ext cx="1944001" cy="88057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chemeClr val="tx1"/>
              </a:solidFill>
              <a:latin typeface="+mn-lt"/>
            </a:rPr>
            <a:t>Μέθοδοι πολλαπλασιασμού ΑΦΦ</a:t>
          </a:r>
        </a:p>
      </dsp:txBody>
      <dsp:txXfrm>
        <a:off x="2412075" y="28161"/>
        <a:ext cx="1892419" cy="828996"/>
      </dsp:txXfrm>
    </dsp:sp>
    <dsp:sp modelId="{21EB92D1-6180-4CD4-9B97-188A791D7D57}">
      <dsp:nvSpPr>
        <dsp:cNvPr id="0" name=""/>
        <dsp:cNvSpPr/>
      </dsp:nvSpPr>
      <dsp:spPr>
        <a:xfrm>
          <a:off x="1603088" y="882949"/>
          <a:ext cx="1755196" cy="352231"/>
        </a:xfrm>
        <a:custGeom>
          <a:avLst/>
          <a:gdLst/>
          <a:ahLst/>
          <a:cxnLst/>
          <a:rect l="0" t="0" r="0" b="0"/>
          <a:pathLst>
            <a:path>
              <a:moveTo>
                <a:pt x="1755196" y="0"/>
              </a:moveTo>
              <a:lnTo>
                <a:pt x="1755196" y="176115"/>
              </a:lnTo>
              <a:lnTo>
                <a:pt x="0" y="176115"/>
              </a:lnTo>
              <a:lnTo>
                <a:pt x="0" y="35223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CB330C-65A4-4415-A8E8-72CA3D6B323F}">
      <dsp:nvSpPr>
        <dsp:cNvPr id="0" name=""/>
        <dsp:cNvSpPr/>
      </dsp:nvSpPr>
      <dsp:spPr>
        <a:xfrm>
          <a:off x="631088" y="1235180"/>
          <a:ext cx="1944001" cy="88057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chemeClr val="tx1"/>
              </a:solidFill>
              <a:latin typeface="+mn-lt"/>
            </a:rPr>
            <a:t>Εγγενής πολλαπλασιασμός</a:t>
          </a:r>
        </a:p>
      </dsp:txBody>
      <dsp:txXfrm>
        <a:off x="656879" y="1260971"/>
        <a:ext cx="1892419" cy="828996"/>
      </dsp:txXfrm>
    </dsp:sp>
    <dsp:sp modelId="{4C54809E-07CA-4102-BB21-E037AB915D2B}">
      <dsp:nvSpPr>
        <dsp:cNvPr id="0" name=""/>
        <dsp:cNvSpPr/>
      </dsp:nvSpPr>
      <dsp:spPr>
        <a:xfrm>
          <a:off x="1557368" y="2115759"/>
          <a:ext cx="91440" cy="35223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5223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A4413C-D25A-4F35-91CA-663E2D1FBA00}">
      <dsp:nvSpPr>
        <dsp:cNvPr id="0" name=""/>
        <dsp:cNvSpPr/>
      </dsp:nvSpPr>
      <dsp:spPr>
        <a:xfrm>
          <a:off x="631088" y="2467990"/>
          <a:ext cx="1944001" cy="880578"/>
        </a:xfrm>
        <a:prstGeom prst="roundRect">
          <a:avLst>
            <a:gd name="adj" fmla="val 10000"/>
          </a:avLst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chemeClr val="tx1"/>
              </a:solidFill>
              <a:latin typeface="+mn-lt"/>
            </a:rPr>
            <a:t>Πολλαπλασιασμός με σπόρο</a:t>
          </a:r>
        </a:p>
      </dsp:txBody>
      <dsp:txXfrm>
        <a:off x="656879" y="2493781"/>
        <a:ext cx="1892419" cy="828996"/>
      </dsp:txXfrm>
    </dsp:sp>
    <dsp:sp modelId="{A8003427-1544-43F2-9E44-6F5202587D08}">
      <dsp:nvSpPr>
        <dsp:cNvPr id="0" name=""/>
        <dsp:cNvSpPr/>
      </dsp:nvSpPr>
      <dsp:spPr>
        <a:xfrm>
          <a:off x="3358284" y="882949"/>
          <a:ext cx="1755196" cy="352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115"/>
              </a:lnTo>
              <a:lnTo>
                <a:pt x="1755196" y="176115"/>
              </a:lnTo>
              <a:lnTo>
                <a:pt x="1755196" y="35223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CB223A-B068-47EF-8DD1-069E922A91D2}">
      <dsp:nvSpPr>
        <dsp:cNvPr id="0" name=""/>
        <dsp:cNvSpPr/>
      </dsp:nvSpPr>
      <dsp:spPr>
        <a:xfrm>
          <a:off x="4141480" y="1235180"/>
          <a:ext cx="1944001" cy="88057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chemeClr val="tx1"/>
              </a:solidFill>
              <a:latin typeface="+mn-lt"/>
            </a:rPr>
            <a:t>Αγενής πολλαπλασιασμός</a:t>
          </a:r>
        </a:p>
      </dsp:txBody>
      <dsp:txXfrm>
        <a:off x="4167271" y="1260971"/>
        <a:ext cx="1892419" cy="828996"/>
      </dsp:txXfrm>
    </dsp:sp>
    <dsp:sp modelId="{577F9170-6976-44E1-8597-CF37928F59B1}">
      <dsp:nvSpPr>
        <dsp:cNvPr id="0" name=""/>
        <dsp:cNvSpPr/>
      </dsp:nvSpPr>
      <dsp:spPr>
        <a:xfrm>
          <a:off x="3943350" y="2115759"/>
          <a:ext cx="1170130" cy="352231"/>
        </a:xfrm>
        <a:custGeom>
          <a:avLst/>
          <a:gdLst/>
          <a:ahLst/>
          <a:cxnLst/>
          <a:rect l="0" t="0" r="0" b="0"/>
          <a:pathLst>
            <a:path>
              <a:moveTo>
                <a:pt x="1170130" y="0"/>
              </a:moveTo>
              <a:lnTo>
                <a:pt x="1170130" y="176115"/>
              </a:lnTo>
              <a:lnTo>
                <a:pt x="0" y="176115"/>
              </a:lnTo>
              <a:lnTo>
                <a:pt x="0" y="35223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B642C8-8E8B-42C3-917F-F0A89D9384F9}">
      <dsp:nvSpPr>
        <dsp:cNvPr id="0" name=""/>
        <dsp:cNvSpPr/>
      </dsp:nvSpPr>
      <dsp:spPr>
        <a:xfrm>
          <a:off x="2971349" y="2467990"/>
          <a:ext cx="1944001" cy="8805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chemeClr val="tx1"/>
              </a:solidFill>
              <a:latin typeface="+mn-lt"/>
            </a:rPr>
            <a:t>Πολλαπλασιασμός με μοσχεύματα</a:t>
          </a:r>
        </a:p>
      </dsp:txBody>
      <dsp:txXfrm>
        <a:off x="2997140" y="2493781"/>
        <a:ext cx="1892419" cy="828996"/>
      </dsp:txXfrm>
    </dsp:sp>
    <dsp:sp modelId="{5C3FF3B8-CAF6-46C6-88AF-48980C4415BB}">
      <dsp:nvSpPr>
        <dsp:cNvPr id="0" name=""/>
        <dsp:cNvSpPr/>
      </dsp:nvSpPr>
      <dsp:spPr>
        <a:xfrm>
          <a:off x="5113480" y="2115759"/>
          <a:ext cx="1170130" cy="3522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115"/>
              </a:lnTo>
              <a:lnTo>
                <a:pt x="1170130" y="176115"/>
              </a:lnTo>
              <a:lnTo>
                <a:pt x="1170130" y="352231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37079-5CA4-43AE-9858-B37A2711B069}">
      <dsp:nvSpPr>
        <dsp:cNvPr id="0" name=""/>
        <dsp:cNvSpPr/>
      </dsp:nvSpPr>
      <dsp:spPr>
        <a:xfrm>
          <a:off x="5311610" y="2467990"/>
          <a:ext cx="1944001" cy="88057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800" kern="1200" dirty="0">
              <a:solidFill>
                <a:schemeClr val="tx1"/>
              </a:solidFill>
              <a:latin typeface="+mn-lt"/>
            </a:rPr>
            <a:t>Πολλαπλασιασμός </a:t>
          </a:r>
          <a:r>
            <a:rPr lang="en-US" sz="1800" i="1" kern="1200" dirty="0">
              <a:solidFill>
                <a:schemeClr val="tx1"/>
              </a:solidFill>
              <a:latin typeface="+mn-lt"/>
            </a:rPr>
            <a:t>in vitro</a:t>
          </a:r>
          <a:endParaRPr lang="el-GR" sz="1800" i="1" kern="1200" dirty="0">
            <a:solidFill>
              <a:schemeClr val="tx1"/>
            </a:solidFill>
            <a:latin typeface="+mn-lt"/>
          </a:endParaRPr>
        </a:p>
      </dsp:txBody>
      <dsp:txXfrm>
        <a:off x="5337401" y="2493781"/>
        <a:ext cx="1892419" cy="8289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9AEBE6-6955-4499-AD95-F3D113525461}">
      <dsp:nvSpPr>
        <dsp:cNvPr id="0" name=""/>
        <dsp:cNvSpPr/>
      </dsp:nvSpPr>
      <dsp:spPr>
        <a:xfrm>
          <a:off x="0" y="520"/>
          <a:ext cx="7886700" cy="479231"/>
        </a:xfrm>
        <a:prstGeom prst="roundRect">
          <a:avLst/>
        </a:prstGeom>
        <a:solidFill>
          <a:srgbClr val="DD8047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000" b="1" kern="1200" dirty="0">
              <a:solidFill>
                <a:schemeClr val="tx1"/>
              </a:solidFill>
              <a:latin typeface="+mn-lt"/>
            </a:rPr>
            <a:t>Πολλαπλασιασμός με σπόρο</a:t>
          </a:r>
        </a:p>
      </dsp:txBody>
      <dsp:txXfrm>
        <a:off x="23394" y="23914"/>
        <a:ext cx="7839912" cy="432443"/>
      </dsp:txXfrm>
    </dsp:sp>
    <dsp:sp modelId="{BCEFC7D4-BA82-4A53-A058-A52C92C2783F}">
      <dsp:nvSpPr>
        <dsp:cNvPr id="0" name=""/>
        <dsp:cNvSpPr/>
      </dsp:nvSpPr>
      <dsp:spPr>
        <a:xfrm>
          <a:off x="0" y="479752"/>
          <a:ext cx="7886700" cy="1178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2860" rIns="128016" bIns="22860" numCol="1" spcCol="1270" anchor="t" anchorCtr="0">
          <a:noAutofit/>
        </a:bodyPr>
        <a:lstStyle/>
        <a:p>
          <a:pPr marL="171450" marR="0" lvl="1" indent="-17145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Tx/>
            <a:buSzTx/>
            <a:buFontTx/>
            <a:buChar char="•"/>
            <a:tabLst/>
            <a:defRPr/>
          </a:pPr>
          <a:r>
            <a:rPr lang="el-GR" sz="1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Εγγενής μέθοδος πολλαπλασιασμού</a:t>
          </a:r>
        </a:p>
        <a:p>
          <a:pPr marL="171450" marR="0" lvl="1" indent="-17145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Tx/>
            <a:buSzTx/>
            <a:buFontTx/>
            <a:buChar char="•"/>
            <a:tabLst/>
            <a:defRPr/>
          </a:pPr>
          <a:r>
            <a:rPr lang="el-GR" sz="18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Μεγάλη γενετική ποικιλομορφία - ανομοιόμορφα ποιοτικά χαρακτηριστικά στο τελικό προϊόν (</a:t>
          </a:r>
          <a:r>
            <a:rPr lang="el-GR" sz="1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γενετική </a:t>
          </a:r>
          <a:r>
            <a:rPr lang="el-GR" sz="1800" b="1" kern="1200" dirty="0" err="1">
              <a:solidFill>
                <a:schemeClr val="tx1"/>
              </a:solidFill>
              <a:latin typeface="+mn-lt"/>
              <a:ea typeface="+mn-ea"/>
              <a:cs typeface="+mn-cs"/>
            </a:rPr>
            <a:t>παραλλακτικότητα</a:t>
          </a:r>
          <a:r>
            <a:rPr lang="el-GR" sz="18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)</a:t>
          </a:r>
        </a:p>
        <a:p>
          <a:pPr marL="171450" marR="0" lvl="1" indent="-17145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Tx/>
            <a:buSzTx/>
            <a:buFontTx/>
            <a:buChar char="•"/>
            <a:tabLst/>
            <a:defRPr/>
          </a:pPr>
          <a:r>
            <a:rPr lang="el-GR" sz="18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Απλή και γρήγορη μέθοδος παραγωγής με χαμηλό κόστος </a:t>
          </a:r>
        </a:p>
      </dsp:txBody>
      <dsp:txXfrm>
        <a:off x="0" y="479752"/>
        <a:ext cx="7886700" cy="1178747"/>
      </dsp:txXfrm>
    </dsp:sp>
    <dsp:sp modelId="{339D9B82-D638-439F-8848-9B2E17E56DFA}">
      <dsp:nvSpPr>
        <dsp:cNvPr id="0" name=""/>
        <dsp:cNvSpPr/>
      </dsp:nvSpPr>
      <dsp:spPr>
        <a:xfrm>
          <a:off x="0" y="1658499"/>
          <a:ext cx="7886700" cy="479231"/>
        </a:xfrm>
        <a:prstGeom prst="roundRect">
          <a:avLst/>
        </a:prstGeom>
        <a:solidFill>
          <a:srgbClr val="A5AB8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0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Πολλαπλασιασμός με μοσχεύματα</a:t>
          </a:r>
        </a:p>
      </dsp:txBody>
      <dsp:txXfrm>
        <a:off x="23394" y="1681893"/>
        <a:ext cx="7839912" cy="432443"/>
      </dsp:txXfrm>
    </dsp:sp>
    <dsp:sp modelId="{FE78E6A1-296D-4C8A-A77D-EDB51E0194CF}">
      <dsp:nvSpPr>
        <dsp:cNvPr id="0" name=""/>
        <dsp:cNvSpPr/>
      </dsp:nvSpPr>
      <dsp:spPr>
        <a:xfrm>
          <a:off x="0" y="2137731"/>
          <a:ext cx="7886700" cy="11787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2860" rIns="128016" bIns="22860" numCol="1" spcCol="1270" anchor="t" anchorCtr="0">
          <a:noAutofit/>
        </a:bodyPr>
        <a:lstStyle/>
        <a:p>
          <a:pPr marL="171450" marR="0" lvl="1" indent="-17145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Tx/>
            <a:buSzTx/>
            <a:buFontTx/>
            <a:buChar char="•"/>
            <a:tabLst/>
            <a:defRPr/>
          </a:pPr>
          <a:r>
            <a:rPr lang="el-GR" sz="1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Αγενής μέθοδος πολλαπλασιασμού</a:t>
          </a:r>
        </a:p>
        <a:p>
          <a:pPr marL="171450" marR="0" lvl="1" indent="-17145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Tx/>
            <a:buSzTx/>
            <a:buFontTx/>
            <a:buChar char="•"/>
            <a:tabLst/>
            <a:defRPr/>
          </a:pPr>
          <a:r>
            <a:rPr lang="el-GR" sz="18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Γενετικά ομοιόμορφα φυτά (</a:t>
          </a:r>
          <a:r>
            <a:rPr lang="el-GR" sz="1800" b="1" kern="1200" dirty="0" err="1">
              <a:solidFill>
                <a:schemeClr val="tx1"/>
              </a:solidFill>
              <a:latin typeface="+mn-lt"/>
              <a:ea typeface="+mn-ea"/>
              <a:cs typeface="+mn-cs"/>
            </a:rPr>
            <a:t>κλωνικά</a:t>
          </a:r>
          <a:r>
            <a:rPr lang="el-GR" sz="1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 φυτά</a:t>
          </a:r>
          <a:r>
            <a:rPr lang="el-GR" sz="18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) - </a:t>
          </a:r>
          <a:r>
            <a:rPr lang="el-GR" sz="1800" b="1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πανομοιότυπα με τα μητρικά</a:t>
          </a:r>
        </a:p>
        <a:p>
          <a:pPr marL="171450" marR="0" lvl="1" indent="-171450" algn="l" defTabSz="7112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20000"/>
            </a:spcAft>
            <a:buClrTx/>
            <a:buSzTx/>
            <a:buFontTx/>
            <a:buChar char="•"/>
            <a:tabLst/>
            <a:defRPr/>
          </a:pPr>
          <a:r>
            <a:rPr lang="el-GR" sz="1800" kern="1200" dirty="0">
              <a:solidFill>
                <a:schemeClr val="tx1"/>
              </a:solidFill>
              <a:latin typeface="+mn-lt"/>
              <a:ea typeface="+mn-ea"/>
              <a:cs typeface="+mn-cs"/>
            </a:rPr>
            <a:t>Ομοιομορφία στην ανάπτυξη, στην παραγωγή, στην ποιότητα και ποσότητα των παραγόμενων φυσικών ουσιών</a:t>
          </a:r>
        </a:p>
      </dsp:txBody>
      <dsp:txXfrm>
        <a:off x="0" y="2137731"/>
        <a:ext cx="7886700" cy="1178747"/>
      </dsp:txXfrm>
    </dsp:sp>
    <dsp:sp modelId="{50F0B69B-2287-4166-8685-54FEA99DFA7F}">
      <dsp:nvSpPr>
        <dsp:cNvPr id="0" name=""/>
        <dsp:cNvSpPr/>
      </dsp:nvSpPr>
      <dsp:spPr>
        <a:xfrm>
          <a:off x="0" y="3316479"/>
          <a:ext cx="7886700" cy="479231"/>
        </a:xfrm>
        <a:prstGeom prst="roundRect">
          <a:avLst/>
        </a:prstGeom>
        <a:solidFill>
          <a:srgbClr val="D8B25C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000" b="1" kern="1200" dirty="0" err="1">
              <a:solidFill>
                <a:schemeClr val="tx1"/>
              </a:solidFill>
              <a:latin typeface="+mn-lt"/>
            </a:rPr>
            <a:t>Μικροπολλαπλασιασμός</a:t>
          </a:r>
          <a:r>
            <a:rPr lang="el-GR" sz="2000" b="1" kern="1200" dirty="0">
              <a:solidFill>
                <a:schemeClr val="tx1"/>
              </a:solidFill>
              <a:latin typeface="+mn-lt"/>
            </a:rPr>
            <a:t> ή πολλαπλασιασμός </a:t>
          </a:r>
          <a:r>
            <a:rPr lang="en-US" sz="2000" b="1" i="1" kern="1200" dirty="0">
              <a:solidFill>
                <a:schemeClr val="tx1"/>
              </a:solidFill>
              <a:latin typeface="+mn-lt"/>
            </a:rPr>
            <a:t>in vitro</a:t>
          </a:r>
          <a:r>
            <a:rPr lang="el-GR" sz="2000" b="1" i="1" kern="1200" dirty="0">
              <a:solidFill>
                <a:schemeClr val="tx1"/>
              </a:solidFill>
              <a:latin typeface="+mn-lt"/>
            </a:rPr>
            <a:t> </a:t>
          </a:r>
          <a:r>
            <a:rPr lang="en-US" sz="2000" b="1" i="0" kern="1200" dirty="0">
              <a:solidFill>
                <a:schemeClr val="tx1"/>
              </a:solidFill>
              <a:latin typeface="+mn-lt"/>
            </a:rPr>
            <a:t> </a:t>
          </a:r>
          <a:endParaRPr lang="el-GR" sz="2000" b="1" i="0" kern="1200" dirty="0">
            <a:solidFill>
              <a:schemeClr val="tx1"/>
            </a:solidFill>
            <a:latin typeface="+mn-lt"/>
          </a:endParaRPr>
        </a:p>
      </dsp:txBody>
      <dsp:txXfrm>
        <a:off x="23394" y="3339873"/>
        <a:ext cx="7839912" cy="432443"/>
      </dsp:txXfrm>
    </dsp:sp>
    <dsp:sp modelId="{6CB1F2C3-340C-40FA-AC74-83CA1DC31C57}">
      <dsp:nvSpPr>
        <dsp:cNvPr id="0" name=""/>
        <dsp:cNvSpPr/>
      </dsp:nvSpPr>
      <dsp:spPr>
        <a:xfrm>
          <a:off x="0" y="3795710"/>
          <a:ext cx="7886700" cy="14889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0403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800" b="1" kern="1200" dirty="0">
              <a:solidFill>
                <a:schemeClr val="tx1"/>
              </a:solidFill>
              <a:latin typeface="+mn-lt"/>
            </a:rPr>
            <a:t>Αγενής μέθοδος πολλαπλασιασμού - </a:t>
          </a:r>
          <a:r>
            <a:rPr lang="el-GR" sz="1800" b="1" i="0" kern="1200" dirty="0">
              <a:solidFill>
                <a:schemeClr val="tx1"/>
              </a:solidFill>
              <a:latin typeface="+mn-lt"/>
            </a:rPr>
            <a:t>Ιστοκαλλιέργεια</a:t>
          </a:r>
          <a:endParaRPr lang="el-GR" sz="1800" b="1" kern="1200" dirty="0">
            <a:solidFill>
              <a:schemeClr val="tx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800" kern="1200" dirty="0">
              <a:solidFill>
                <a:schemeClr val="tx1"/>
              </a:solidFill>
              <a:latin typeface="+mn-lt"/>
            </a:rPr>
            <a:t>Παραγωγή </a:t>
          </a:r>
          <a:r>
            <a:rPr lang="el-GR" sz="1800" b="1" kern="1200" dirty="0">
              <a:solidFill>
                <a:schemeClr val="tx1"/>
              </a:solidFill>
              <a:latin typeface="+mn-lt"/>
            </a:rPr>
            <a:t>άνοσου</a:t>
          </a:r>
          <a:r>
            <a:rPr lang="el-GR" sz="1800" kern="1200" dirty="0">
              <a:solidFill>
                <a:schemeClr val="tx1"/>
              </a:solidFill>
              <a:latin typeface="+mn-lt"/>
            </a:rPr>
            <a:t> πολλαπλασιαστικού υλικού</a:t>
          </a:r>
          <a:r>
            <a:rPr lang="en-US" sz="1800" kern="1200" dirty="0">
              <a:solidFill>
                <a:schemeClr val="tx1"/>
              </a:solidFill>
              <a:latin typeface="+mn-lt"/>
            </a:rPr>
            <a:t> (</a:t>
          </a:r>
          <a:r>
            <a:rPr lang="el-GR" sz="1800" kern="1200" dirty="0">
              <a:solidFill>
                <a:schemeClr val="tx1"/>
              </a:solidFill>
              <a:latin typeface="+mn-lt"/>
            </a:rPr>
            <a:t>στο εργαστήριο κάτω από ασηπτικές συνθήκες)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800" kern="1200" dirty="0">
              <a:solidFill>
                <a:schemeClr val="tx1"/>
              </a:solidFill>
              <a:latin typeface="+mn-lt"/>
            </a:rPr>
            <a:t>Μαζικός πολλαπλασιασμός σε σύντομο χρονικό διάστημα</a:t>
          </a:r>
          <a:endParaRPr lang="el-GR" sz="1800" kern="1200" dirty="0">
            <a:solidFill>
              <a:schemeClr val="tx1"/>
            </a:solidFill>
            <a:highlight>
              <a:srgbClr val="FFFF00"/>
            </a:highlight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l-GR" sz="1800" kern="1200" dirty="0">
              <a:solidFill>
                <a:schemeClr val="tx1"/>
              </a:solidFill>
              <a:latin typeface="+mn-lt"/>
            </a:rPr>
            <a:t>Υψηλό κόστος</a:t>
          </a:r>
        </a:p>
      </dsp:txBody>
      <dsp:txXfrm>
        <a:off x="0" y="3795710"/>
        <a:ext cx="7886700" cy="14889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F21CB4-2FFD-40A6-B6EF-66F6CAE1A38D}">
      <dsp:nvSpPr>
        <dsp:cNvPr id="0" name=""/>
        <dsp:cNvSpPr/>
      </dsp:nvSpPr>
      <dsp:spPr>
        <a:xfrm>
          <a:off x="3943350" y="1385607"/>
          <a:ext cx="2759605" cy="4018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0910"/>
              </a:lnTo>
              <a:lnTo>
                <a:pt x="2759605" y="200910"/>
              </a:lnTo>
              <a:lnTo>
                <a:pt x="2759605" y="401820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6F304B-D50F-4387-BA84-2ECDEC1DA2BC}">
      <dsp:nvSpPr>
        <dsp:cNvPr id="0" name=""/>
        <dsp:cNvSpPr/>
      </dsp:nvSpPr>
      <dsp:spPr>
        <a:xfrm>
          <a:off x="3897630" y="1385607"/>
          <a:ext cx="91440" cy="4018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1820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F772F1-7052-4820-8387-4C8FBE25AF3E}">
      <dsp:nvSpPr>
        <dsp:cNvPr id="0" name=""/>
        <dsp:cNvSpPr/>
      </dsp:nvSpPr>
      <dsp:spPr>
        <a:xfrm>
          <a:off x="1183744" y="1385607"/>
          <a:ext cx="2759605" cy="401820"/>
        </a:xfrm>
        <a:custGeom>
          <a:avLst/>
          <a:gdLst/>
          <a:ahLst/>
          <a:cxnLst/>
          <a:rect l="0" t="0" r="0" b="0"/>
          <a:pathLst>
            <a:path>
              <a:moveTo>
                <a:pt x="2759605" y="0"/>
              </a:moveTo>
              <a:lnTo>
                <a:pt x="2759605" y="200910"/>
              </a:lnTo>
              <a:lnTo>
                <a:pt x="0" y="200910"/>
              </a:lnTo>
              <a:lnTo>
                <a:pt x="0" y="401820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956630-5A30-4F51-B634-DD584B849AF0}">
      <dsp:nvSpPr>
        <dsp:cNvPr id="0" name=""/>
        <dsp:cNvSpPr/>
      </dsp:nvSpPr>
      <dsp:spPr>
        <a:xfrm>
          <a:off x="2764457" y="233608"/>
          <a:ext cx="2357785" cy="1151999"/>
        </a:xfrm>
        <a:prstGeom prst="roundRect">
          <a:avLst/>
        </a:prstGeom>
        <a:solidFill>
          <a:schemeClr val="accent5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 err="1">
              <a:solidFill>
                <a:schemeClr val="tx1"/>
              </a:solidFill>
            </a:rPr>
            <a:t>Ριζοβολία</a:t>
          </a:r>
          <a:r>
            <a:rPr lang="el-GR" sz="2000" kern="1200" dirty="0">
              <a:solidFill>
                <a:schemeClr val="tx1"/>
              </a:solidFill>
            </a:rPr>
            <a:t> μοσχευμάτων ΑΦΦ</a:t>
          </a:r>
        </a:p>
      </dsp:txBody>
      <dsp:txXfrm>
        <a:off x="2820693" y="289844"/>
        <a:ext cx="2245313" cy="1039527"/>
      </dsp:txXfrm>
    </dsp:sp>
    <dsp:sp modelId="{F5D8FE1F-CC45-4BE2-87AB-925C7E8ED052}">
      <dsp:nvSpPr>
        <dsp:cNvPr id="0" name=""/>
        <dsp:cNvSpPr/>
      </dsp:nvSpPr>
      <dsp:spPr>
        <a:xfrm>
          <a:off x="4851" y="1787428"/>
          <a:ext cx="2357785" cy="1151999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2000" kern="1200" dirty="0">
              <a:solidFill>
                <a:schemeClr val="tx1"/>
              </a:solidFill>
            </a:rPr>
            <a:t>Σύστημα υδρονέφωσης </a:t>
          </a:r>
          <a:endParaRPr lang="en-US" sz="2000" kern="1200" dirty="0">
            <a:solidFill>
              <a:schemeClr val="tx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>
              <a:solidFill>
                <a:schemeClr val="tx1"/>
              </a:solidFill>
            </a:rPr>
            <a:t>(</a:t>
          </a:r>
          <a:r>
            <a:rPr lang="en-US" sz="2000" kern="1200" dirty="0">
              <a:solidFill>
                <a:schemeClr val="tx1"/>
              </a:solidFill>
            </a:rPr>
            <a:t>mist propagation</a:t>
          </a:r>
          <a:r>
            <a:rPr lang="el-GR" sz="2000" kern="1200" dirty="0">
              <a:solidFill>
                <a:schemeClr val="tx1"/>
              </a:solidFill>
            </a:rPr>
            <a:t>) </a:t>
          </a:r>
        </a:p>
      </dsp:txBody>
      <dsp:txXfrm>
        <a:off x="61087" y="1843664"/>
        <a:ext cx="2245313" cy="1039527"/>
      </dsp:txXfrm>
    </dsp:sp>
    <dsp:sp modelId="{1C2C5AC6-F30F-4F0D-9094-F14D2FE169FF}">
      <dsp:nvSpPr>
        <dsp:cNvPr id="0" name=""/>
        <dsp:cNvSpPr/>
      </dsp:nvSpPr>
      <dsp:spPr>
        <a:xfrm>
          <a:off x="2764457" y="1787428"/>
          <a:ext cx="2357785" cy="1151999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>
              <a:solidFill>
                <a:schemeClr val="tx1"/>
              </a:solidFill>
            </a:rPr>
            <a:t>Σύστημα επίπλευσης </a:t>
          </a:r>
          <a:r>
            <a:rPr lang="en-US" sz="2000" kern="1200" dirty="0">
              <a:solidFill>
                <a:schemeClr val="tx1"/>
              </a:solidFill>
            </a:rPr>
            <a:t>(float system) </a:t>
          </a:r>
          <a:endParaRPr lang="el-GR" sz="2000" kern="1200" dirty="0">
            <a:solidFill>
              <a:schemeClr val="tx1"/>
            </a:solidFill>
          </a:endParaRPr>
        </a:p>
      </dsp:txBody>
      <dsp:txXfrm>
        <a:off x="2820693" y="1843664"/>
        <a:ext cx="2245313" cy="1039527"/>
      </dsp:txXfrm>
    </dsp:sp>
    <dsp:sp modelId="{080B11AB-E1EE-43BF-82B1-2233D5313657}">
      <dsp:nvSpPr>
        <dsp:cNvPr id="0" name=""/>
        <dsp:cNvSpPr/>
      </dsp:nvSpPr>
      <dsp:spPr>
        <a:xfrm>
          <a:off x="5524062" y="1787428"/>
          <a:ext cx="2357785" cy="1151999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2000" kern="1200" dirty="0">
              <a:solidFill>
                <a:schemeClr val="tx1"/>
              </a:solidFill>
            </a:rPr>
            <a:t>Σύστημα </a:t>
          </a:r>
          <a:r>
            <a:rPr lang="el-GR" sz="2000" kern="1200" dirty="0" err="1">
              <a:solidFill>
                <a:schemeClr val="tx1"/>
              </a:solidFill>
            </a:rPr>
            <a:t>αεροπονίας</a:t>
          </a:r>
          <a:r>
            <a:rPr lang="en-US" sz="2000" kern="1200" dirty="0">
              <a:solidFill>
                <a:schemeClr val="tx1"/>
              </a:solidFill>
            </a:rPr>
            <a:t> (aeroponic system)</a:t>
          </a:r>
          <a:endParaRPr lang="el-GR" sz="2000" kern="1200" dirty="0">
            <a:solidFill>
              <a:schemeClr val="tx1"/>
            </a:solidFill>
          </a:endParaRPr>
        </a:p>
      </dsp:txBody>
      <dsp:txXfrm>
        <a:off x="5580298" y="1843664"/>
        <a:ext cx="2245313" cy="10395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C49E3-ED37-4ACC-AB3E-0D1ABEB2F3E3}">
      <dsp:nvSpPr>
        <dsp:cNvPr id="0" name=""/>
        <dsp:cNvSpPr/>
      </dsp:nvSpPr>
      <dsp:spPr>
        <a:xfrm>
          <a:off x="0" y="0"/>
          <a:ext cx="7581900" cy="110280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Επιλέγουμε από τη μητρική φυτεία εύρωστους βλαστούς και κόβουμε τα μοσχεύματα (10-15</a:t>
          </a:r>
          <a:r>
            <a:rPr lang="en-US" sz="1600" kern="1200" dirty="0"/>
            <a:t> cm</a:t>
          </a:r>
          <a:r>
            <a:rPr lang="el-GR" sz="1600" kern="1200" dirty="0"/>
            <a:t>), λίγα χιλιοστά κάτω από έναν κόμβο</a:t>
          </a:r>
        </a:p>
      </dsp:txBody>
      <dsp:txXfrm>
        <a:off x="1631480" y="0"/>
        <a:ext cx="5950419" cy="1102808"/>
      </dsp:txXfrm>
    </dsp:sp>
    <dsp:sp modelId="{9D1E77E6-45D1-4215-93F6-B71A169BE3C7}">
      <dsp:nvSpPr>
        <dsp:cNvPr id="0" name=""/>
        <dsp:cNvSpPr/>
      </dsp:nvSpPr>
      <dsp:spPr>
        <a:xfrm>
          <a:off x="115100" y="91003"/>
          <a:ext cx="1516380" cy="9208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A32AA3-3CF2-4B67-8A66-CF0053C977AD}">
      <dsp:nvSpPr>
        <dsp:cNvPr id="0" name=""/>
        <dsp:cNvSpPr/>
      </dsp:nvSpPr>
      <dsp:spPr>
        <a:xfrm>
          <a:off x="0" y="1166850"/>
          <a:ext cx="7581900" cy="11565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/>
            <a:t>Απομακρύνουμε τα φύλλα από τη βάση των μοσχευμάτων ενώ διατηρούμε κάποια στην κορυφή τους για να επιτευχθεί η φωτοσύνθεση των φυταριών </a:t>
          </a:r>
          <a:endParaRPr lang="el-GR" sz="1600" kern="1200" dirty="0"/>
        </a:p>
      </dsp:txBody>
      <dsp:txXfrm>
        <a:off x="1631480" y="1166850"/>
        <a:ext cx="5950419" cy="1156572"/>
      </dsp:txXfrm>
    </dsp:sp>
    <dsp:sp modelId="{9963C3A6-C322-478D-B6FD-872BA92B6292}">
      <dsp:nvSpPr>
        <dsp:cNvPr id="0" name=""/>
        <dsp:cNvSpPr/>
      </dsp:nvSpPr>
      <dsp:spPr>
        <a:xfrm>
          <a:off x="115100" y="1284745"/>
          <a:ext cx="1516380" cy="9208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A6E53F-1129-415C-8B96-E365F693FF18}">
      <dsp:nvSpPr>
        <dsp:cNvPr id="0" name=""/>
        <dsp:cNvSpPr/>
      </dsp:nvSpPr>
      <dsp:spPr>
        <a:xfrm>
          <a:off x="0" y="2400229"/>
          <a:ext cx="7581900" cy="115100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1600" kern="1200" dirty="0"/>
            <a:t>Διαβρέχουμε τη βάση των μοσχευμάτων σε νερό και την εμβαπτίζουμε σε ορμόνη </a:t>
          </a:r>
          <a:r>
            <a:rPr lang="el-GR" sz="1600" kern="1200" dirty="0" err="1"/>
            <a:t>ριζοβολίας</a:t>
          </a:r>
          <a:r>
            <a:rPr lang="el-GR" sz="1600" kern="1200" dirty="0"/>
            <a:t>, τινάζοντας ελαφρά </a:t>
          </a:r>
          <a:endParaRPr lang="en-US" sz="1600" kern="1200" dirty="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(ανάλογα με το είδος του μοσχεύματος χρησιμοποιείται ορμόνη </a:t>
          </a:r>
          <a:r>
            <a:rPr lang="el-GR" sz="1600" kern="1200" dirty="0" err="1"/>
            <a:t>ριζοβολίας</a:t>
          </a:r>
          <a:r>
            <a:rPr lang="el-GR" sz="1600" kern="1200" dirty="0"/>
            <a:t> σε μορφή σκόνης ή σε μορφή διαλύματος) </a:t>
          </a:r>
        </a:p>
      </dsp:txBody>
      <dsp:txXfrm>
        <a:off x="1631480" y="2400229"/>
        <a:ext cx="5950419" cy="1151001"/>
      </dsp:txXfrm>
    </dsp:sp>
    <dsp:sp modelId="{D6E6D5A0-726F-4101-94C0-2D71C9149CA3}">
      <dsp:nvSpPr>
        <dsp:cNvPr id="0" name=""/>
        <dsp:cNvSpPr/>
      </dsp:nvSpPr>
      <dsp:spPr>
        <a:xfrm>
          <a:off x="115100" y="2515345"/>
          <a:ext cx="1516380" cy="9208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9D1C0-093C-4AA0-991F-536666F13A6B}">
      <dsp:nvSpPr>
        <dsp:cNvPr id="0" name=""/>
        <dsp:cNvSpPr/>
      </dsp:nvSpPr>
      <dsp:spPr>
        <a:xfrm>
          <a:off x="0" y="3650251"/>
          <a:ext cx="7581900" cy="136799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l-GR" sz="1600" kern="1200" dirty="0"/>
            <a:t>Τοποθετούμε τα μοσχεύματα στο υπόστρωμα </a:t>
          </a:r>
          <a:r>
            <a:rPr lang="el-GR" sz="1600" kern="1200" dirty="0" err="1"/>
            <a:t>ριζοβολίας</a:t>
          </a:r>
          <a:r>
            <a:rPr lang="el-GR" sz="1600" kern="1200" dirty="0"/>
            <a:t> (μίγμα τύρφης </a:t>
          </a:r>
          <a:r>
            <a:rPr lang="en-US" sz="1600" kern="1200" dirty="0"/>
            <a:t>- </a:t>
          </a:r>
          <a:r>
            <a:rPr lang="el-GR" sz="1600" kern="1200" dirty="0" err="1"/>
            <a:t>περλίτη</a:t>
          </a:r>
          <a:r>
            <a:rPr lang="el-GR" sz="1600" kern="1200" dirty="0"/>
            <a:t> σε αναλογία 1:1 ή 1:2) στο χώρο του </a:t>
          </a:r>
          <a:r>
            <a:rPr lang="el-GR" sz="1600" kern="1200" dirty="0" err="1"/>
            <a:t>ριζωτηρίου</a:t>
          </a:r>
          <a:r>
            <a:rPr lang="el-GR" sz="1600" kern="1200" dirty="0"/>
            <a:t> σε ειδικούς πάγκους </a:t>
          </a:r>
          <a:r>
            <a:rPr lang="el-GR" sz="1600" kern="1200" dirty="0" err="1"/>
            <a:t>υδρονέφωσης</a:t>
          </a:r>
          <a:r>
            <a:rPr lang="el-GR" sz="1600" kern="1200" dirty="0"/>
            <a:t> και ποτίζουμε τακτικά</a:t>
          </a:r>
          <a:endParaRPr lang="en-US" sz="1600" kern="1200" dirty="0"/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l-GR" sz="1600" kern="1200" dirty="0"/>
            <a:t>Μετά από κάποιο διάστημα, τα φυτά θα έχουν ριζώσει και θα μπορούν να μεταφυτευτούν στην οριστική τους θέση</a:t>
          </a:r>
        </a:p>
      </dsp:txBody>
      <dsp:txXfrm>
        <a:off x="1631480" y="3650251"/>
        <a:ext cx="5950419" cy="1367999"/>
      </dsp:txXfrm>
    </dsp:sp>
    <dsp:sp modelId="{C0438304-8EF2-4751-A5DA-E8A8997522CB}">
      <dsp:nvSpPr>
        <dsp:cNvPr id="0" name=""/>
        <dsp:cNvSpPr/>
      </dsp:nvSpPr>
      <dsp:spPr>
        <a:xfrm>
          <a:off x="115100" y="3873868"/>
          <a:ext cx="1516380" cy="9208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5379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815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1372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9282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37186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2409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109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3619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7476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7373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9361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86884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0247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072781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5216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8758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8306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3740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0648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0280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700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70396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0660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2A87F-043A-4187-9171-35E2B0EE54FF}" type="datetimeFigureOut">
              <a:rPr lang="el-GR" smtClean="0"/>
              <a:t>31/10/2022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9CE3E-D62A-4777-B20B-C27183D9962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3100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6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.png"/><Relationship Id="rId4" Type="http://schemas.openxmlformats.org/officeDocument/2006/relationships/image" Target="../media/image17.png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Εικόνα 10" descr="Εικόνα που περιέχει φυτό, πίνακας, άτομο,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81939061-6EA9-E8A6-2F1E-B83BDE179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1" t="9091" r="30773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3FF8520D-1D30-279E-3D1D-1C440590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Εικόνα 18" descr="Εικόνα που περιέχει φυτό, άτομο, φαγητό, πράσινο&#10;&#10;Περιγραφή που δημιουργήθηκε αυτόματα">
            <a:extLst>
              <a:ext uri="{FF2B5EF4-FFF2-40B4-BE49-F238E27FC236}">
                <a16:creationId xmlns:a16="http://schemas.microsoft.com/office/drawing/2014/main" id="{87E0A5F3-29AD-012C-D00D-6C62A72E4A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l="7484" t="9091" r="28095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21" name="Rectangle 13">
            <a:extLst>
              <a:ext uri="{FF2B5EF4-FFF2-40B4-BE49-F238E27FC236}">
                <a16:creationId xmlns:a16="http://schemas.microsoft.com/office/drawing/2014/main" id="{E294C6AA-67AD-FA3F-B088-0A1952FE3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Υπότιτλος 2">
            <a:extLst>
              <a:ext uri="{FF2B5EF4-FFF2-40B4-BE49-F238E27FC236}">
                <a16:creationId xmlns:a16="http://schemas.microsoft.com/office/drawing/2014/main" id="{14E8FE5A-1787-62DD-6822-6E5D4AA11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8485" y="4872922"/>
            <a:ext cx="3017519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Σα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λάχ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ας Γεώργιος</a:t>
            </a:r>
          </a:p>
          <a:p>
            <a:pPr algn="l"/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Χαβα</a:t>
            </a:r>
            <a:r>
              <a:rPr lang="en-US" sz="2000" dirty="0" err="1">
                <a:solidFill>
                  <a:schemeClr val="accent2">
                    <a:lumMod val="75000"/>
                  </a:schemeClr>
                </a:solidFill>
              </a:rPr>
              <a:t>λίν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α Σπυριδούλα</a:t>
            </a:r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07C83F59-27C3-0F8C-0FA7-031AA895E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61E310FA-D7CA-1C8B-F26C-7E42AEE34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5FAEFE-F1BC-DCD8-7C77-96554A77BD67}"/>
              </a:ext>
            </a:extLst>
          </p:cNvPr>
          <p:cNvSpPr txBox="1"/>
          <p:nvPr/>
        </p:nvSpPr>
        <p:spPr>
          <a:xfrm>
            <a:off x="358485" y="2700323"/>
            <a:ext cx="765442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l-GR" sz="2400" b="1" dirty="0">
                <a:solidFill>
                  <a:schemeClr val="accent2">
                    <a:lumMod val="75000"/>
                  </a:schemeClr>
                </a:solidFill>
              </a:rPr>
              <a:t>Εργαστήριο 1</a:t>
            </a:r>
            <a:r>
              <a:rPr lang="el-GR" sz="2400" b="1" baseline="30000" dirty="0">
                <a:solidFill>
                  <a:schemeClr val="accent2">
                    <a:lumMod val="75000"/>
                  </a:schemeClr>
                </a:solidFill>
              </a:rPr>
              <a:t>ο</a:t>
            </a:r>
          </a:p>
          <a:p>
            <a:pPr>
              <a:spcAft>
                <a:spcPts val="600"/>
              </a:spcAft>
            </a:pPr>
            <a:r>
              <a:rPr lang="el-GR" sz="3000" b="1" dirty="0" err="1"/>
              <a:t>Ριζοβολία</a:t>
            </a:r>
            <a:r>
              <a:rPr lang="el-GR" sz="3000" b="1" dirty="0"/>
              <a:t> μοσχευμάτων </a:t>
            </a:r>
          </a:p>
          <a:p>
            <a:pPr>
              <a:spcAft>
                <a:spcPts val="600"/>
              </a:spcAft>
            </a:pPr>
            <a:r>
              <a:rPr lang="el-GR" sz="3000" b="1" dirty="0"/>
              <a:t>στα Αρωματικά &amp; Φαρμακευτικά Φυτά (ΑΦΦ)</a:t>
            </a:r>
          </a:p>
        </p:txBody>
      </p:sp>
      <p:pic>
        <p:nvPicPr>
          <p:cNvPr id="29" name="Εικόνα 28">
            <a:extLst>
              <a:ext uri="{FF2B5EF4-FFF2-40B4-BE49-F238E27FC236}">
                <a16:creationId xmlns:a16="http://schemas.microsoft.com/office/drawing/2014/main" id="{79AA78FA-A2A7-1ACA-7575-BA455F2E2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92" y="214578"/>
            <a:ext cx="2668671" cy="96851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281919F-3C47-97AF-C2AC-F10796E2FA9C}"/>
              </a:ext>
            </a:extLst>
          </p:cNvPr>
          <p:cNvSpPr txBox="1"/>
          <p:nvPr/>
        </p:nvSpPr>
        <p:spPr>
          <a:xfrm>
            <a:off x="2286000" y="620411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l-GR" dirty="0"/>
              <a:t>Μεσολόγγι, 2022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AC222E-EEDC-C89D-1E90-79B2D394BCE4}"/>
              </a:ext>
            </a:extLst>
          </p:cNvPr>
          <p:cNvSpPr txBox="1"/>
          <p:nvPr/>
        </p:nvSpPr>
        <p:spPr>
          <a:xfrm>
            <a:off x="2286000" y="1302360"/>
            <a:ext cx="4572000" cy="100027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l-GR" sz="2000" dirty="0"/>
              <a:t>Αρωματικά </a:t>
            </a:r>
            <a:r>
              <a:rPr lang="en-US" sz="2000" dirty="0"/>
              <a:t>&amp;</a:t>
            </a:r>
            <a:r>
              <a:rPr lang="el-GR" sz="2000" dirty="0"/>
              <a:t> Φαρμακευτικά Φυτά (ΑΦΦ)</a:t>
            </a:r>
          </a:p>
          <a:p>
            <a:pPr algn="ctr"/>
            <a:r>
              <a:rPr lang="el-GR" sz="2400" b="1" dirty="0">
                <a:solidFill>
                  <a:schemeClr val="accent2">
                    <a:lumMod val="75000"/>
                  </a:schemeClr>
                </a:solidFill>
              </a:rPr>
              <a:t>Εργαστηριακές Ασκήσεις</a:t>
            </a:r>
          </a:p>
        </p:txBody>
      </p:sp>
    </p:spTree>
    <p:extLst>
      <p:ext uri="{BB962C8B-B14F-4D97-AF65-F5344CB8AC3E}">
        <p14:creationId xmlns:p14="http://schemas.microsoft.com/office/powerpoint/2010/main" val="1296439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5FA9B68-8350-4F84-97BB-C0B0908D5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59" y="1559502"/>
            <a:ext cx="3868340" cy="551049"/>
          </a:xfrm>
        </p:spPr>
        <p:txBody>
          <a:bodyPr anchor="ctr">
            <a:normAutofit/>
          </a:bodyPr>
          <a:lstStyle/>
          <a:p>
            <a:pPr algn="ctr"/>
            <a:r>
              <a:rPr lang="el-GR" sz="2800" dirty="0">
                <a:solidFill>
                  <a:srgbClr val="008000"/>
                </a:solidFill>
              </a:rPr>
              <a:t>Πλεονεκτήματα 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2B5F37A-9BED-4196-96CE-BC476A39D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232212"/>
            <a:ext cx="3868340" cy="42606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l-GR" sz="1800" dirty="0"/>
              <a:t>Ακριβής και ελεγχόμενη θρέψη των φυτών</a:t>
            </a:r>
          </a:p>
          <a:p>
            <a:pPr>
              <a:lnSpc>
                <a:spcPct val="100000"/>
              </a:lnSpc>
            </a:pPr>
            <a:r>
              <a:rPr lang="el-GR" sz="1800" dirty="0"/>
              <a:t>Οικολογική μέθοδος </a:t>
            </a:r>
          </a:p>
          <a:p>
            <a:pPr>
              <a:lnSpc>
                <a:spcPct val="100000"/>
              </a:lnSpc>
            </a:pPr>
            <a:r>
              <a:rPr lang="el-GR" sz="1800" dirty="0"/>
              <a:t>Έλεγχος των συνθηκών ανάπτυξης των φυτών </a:t>
            </a:r>
          </a:p>
          <a:p>
            <a:pPr>
              <a:lnSpc>
                <a:spcPct val="100000"/>
              </a:lnSpc>
            </a:pPr>
            <a:r>
              <a:rPr lang="el-GR" sz="1800" dirty="0"/>
              <a:t>Αυξημένες αποδόσεις </a:t>
            </a:r>
          </a:p>
          <a:p>
            <a:pPr>
              <a:lnSpc>
                <a:spcPct val="100000"/>
              </a:lnSpc>
            </a:pPr>
            <a:r>
              <a:rPr lang="el-GR" sz="1800" dirty="0"/>
              <a:t>Απαλλαγή από τις εργασίες της προετοιμασίας του εδάφους </a:t>
            </a:r>
          </a:p>
          <a:p>
            <a:pPr>
              <a:lnSpc>
                <a:spcPct val="100000"/>
              </a:lnSpc>
            </a:pPr>
            <a:r>
              <a:rPr lang="el-GR" sz="1800" dirty="0"/>
              <a:t>Αποφυγή </a:t>
            </a:r>
            <a:r>
              <a:rPr lang="el-GR" sz="1800" dirty="0" err="1"/>
              <a:t>εδαφογενών</a:t>
            </a:r>
            <a:r>
              <a:rPr lang="el-GR" sz="1800" dirty="0"/>
              <a:t> παθογόνων μικροοργανισμών </a:t>
            </a:r>
            <a:endParaRPr lang="en-US" sz="1800" dirty="0"/>
          </a:p>
          <a:p>
            <a:pPr>
              <a:lnSpc>
                <a:spcPct val="100000"/>
              </a:lnSpc>
            </a:pPr>
            <a:r>
              <a:rPr lang="el-GR" sz="1800" dirty="0"/>
              <a:t>Δυνατότητα συνεχούς καλλιέργειας και παραγωγής</a:t>
            </a:r>
          </a:p>
          <a:p>
            <a:pPr>
              <a:lnSpc>
                <a:spcPct val="100000"/>
              </a:lnSpc>
            </a:pPr>
            <a:endParaRPr lang="el-GR" sz="1800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2D61708-F266-4294-9DB0-F9908D4A0D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8203" y="1559501"/>
            <a:ext cx="3887391" cy="551049"/>
          </a:xfrm>
        </p:spPr>
        <p:txBody>
          <a:bodyPr anchor="ctr">
            <a:norm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</a:rPr>
              <a:t>Μειονεκτήματα 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02786BA-34AB-4A2D-B6D1-014842E4B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232212"/>
            <a:ext cx="3887391" cy="426066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l-GR" sz="1800" dirty="0"/>
              <a:t>Αυξημένο κόστος αρχικής εγκατάστασης</a:t>
            </a:r>
          </a:p>
          <a:p>
            <a:pPr>
              <a:lnSpc>
                <a:spcPct val="120000"/>
              </a:lnSpc>
            </a:pPr>
            <a:r>
              <a:rPr lang="el-GR" sz="1800" dirty="0"/>
              <a:t>Απαίτηση εξειδικευμένων τεχνικών γνώσεων </a:t>
            </a:r>
          </a:p>
          <a:p>
            <a:pPr>
              <a:lnSpc>
                <a:spcPct val="120000"/>
              </a:lnSpc>
            </a:pPr>
            <a:r>
              <a:rPr lang="el-GR" sz="1800" dirty="0"/>
              <a:t>Κίνδυνος προσβολής και εξάπλωσης μιας μόλυνσης μέσω του θρεπτικού διαλύματος (κλειστά συστήματα) </a:t>
            </a:r>
          </a:p>
          <a:p>
            <a:pPr>
              <a:lnSpc>
                <a:spcPct val="120000"/>
              </a:lnSpc>
            </a:pPr>
            <a:endParaRPr lang="el-GR" sz="1800" dirty="0"/>
          </a:p>
          <a:p>
            <a:pPr>
              <a:lnSpc>
                <a:spcPct val="120000"/>
              </a:lnSpc>
            </a:pPr>
            <a:endParaRPr lang="el-GR" sz="1800" dirty="0"/>
          </a:p>
        </p:txBody>
      </p:sp>
      <p:sp>
        <p:nvSpPr>
          <p:cNvPr id="9" name="Τίτλος 5">
            <a:extLst>
              <a:ext uri="{FF2B5EF4-FFF2-40B4-BE49-F238E27FC236}">
                <a16:creationId xmlns:a16="http://schemas.microsoft.com/office/drawing/2014/main" id="{93B097C0-1B4D-4B46-8DBD-A5AFE1BF715D}"/>
              </a:ext>
            </a:extLst>
          </p:cNvPr>
          <p:cNvSpPr txBox="1">
            <a:spLocks/>
          </p:cNvSpPr>
          <p:nvPr/>
        </p:nvSpPr>
        <p:spPr>
          <a:xfrm>
            <a:off x="628650" y="612000"/>
            <a:ext cx="7886700" cy="825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Σύστημα επίπλευσης (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float system) </a:t>
            </a:r>
            <a:endParaRPr lang="el-GR" sz="32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1DBBC9FE-6725-DA66-60C8-65E0D576A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1" y="85130"/>
            <a:ext cx="168632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91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D9305F0-48D5-453E-AF49-F73F62FA7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15035"/>
            <a:ext cx="5186700" cy="466192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l-GR" b="1" dirty="0" err="1"/>
              <a:t>Αεροπονία</a:t>
            </a:r>
            <a:r>
              <a:rPr lang="el-GR" b="1" dirty="0"/>
              <a:t>:</a:t>
            </a:r>
            <a:r>
              <a:rPr lang="el-GR" dirty="0"/>
              <a:t> το </a:t>
            </a:r>
            <a:r>
              <a:rPr lang="el-GR" dirty="0" err="1"/>
              <a:t>νεώτερο</a:t>
            </a:r>
            <a:r>
              <a:rPr lang="el-GR" dirty="0"/>
              <a:t>, το πιο μοντέρνο και τεχνολογικά  εξελιγμένο  σύστημα ανάπτυξης φυτών </a:t>
            </a:r>
          </a:p>
          <a:p>
            <a:pPr>
              <a:lnSpc>
                <a:spcPct val="120000"/>
              </a:lnSpc>
            </a:pPr>
            <a:r>
              <a:rPr lang="el-GR" b="1" dirty="0"/>
              <a:t>Τα φυτά αναπτύσσονται απουσία οποιουδήποτε υποστρώματος (</a:t>
            </a:r>
            <a:r>
              <a:rPr lang="el-GR" b="1" dirty="0" err="1"/>
              <a:t>air</a:t>
            </a:r>
            <a:r>
              <a:rPr lang="el-GR" b="1" dirty="0"/>
              <a:t> </a:t>
            </a:r>
            <a:r>
              <a:rPr lang="el-GR" b="1" dirty="0" err="1"/>
              <a:t>culture</a:t>
            </a:r>
            <a:r>
              <a:rPr lang="el-GR" b="1" dirty="0"/>
              <a:t> </a:t>
            </a:r>
            <a:r>
              <a:rPr lang="el-GR" b="1" dirty="0" err="1"/>
              <a:t>or</a:t>
            </a:r>
            <a:r>
              <a:rPr lang="el-GR" b="1" dirty="0"/>
              <a:t> </a:t>
            </a:r>
            <a:r>
              <a:rPr lang="el-GR" b="1" dirty="0" err="1"/>
              <a:t>soilles</a:t>
            </a:r>
            <a:r>
              <a:rPr lang="el-GR" b="1" dirty="0"/>
              <a:t> </a:t>
            </a:r>
            <a:r>
              <a:rPr lang="el-GR" b="1" dirty="0" err="1"/>
              <a:t>culture</a:t>
            </a:r>
            <a:r>
              <a:rPr lang="el-GR" b="1" dirty="0"/>
              <a:t>)</a:t>
            </a:r>
          </a:p>
          <a:p>
            <a:pPr>
              <a:lnSpc>
                <a:spcPct val="120000"/>
              </a:lnSpc>
            </a:pPr>
            <a:r>
              <a:rPr lang="el-GR" dirty="0"/>
              <a:t>Στο </a:t>
            </a:r>
            <a:r>
              <a:rPr lang="el-GR" dirty="0" err="1"/>
              <a:t>αεροπονικό</a:t>
            </a:r>
            <a:r>
              <a:rPr lang="el-GR" dirty="0"/>
              <a:t> σύστημα οι ρίζες και το κατώτερο στέλεχος των μοσχευμάτων κρέμονται στον αέρα και ψεκάζονται με </a:t>
            </a:r>
            <a:r>
              <a:rPr lang="el-GR" dirty="0" err="1"/>
              <a:t>μικροσταγονίδια</a:t>
            </a:r>
            <a:r>
              <a:rPr lang="el-GR" dirty="0"/>
              <a:t> πλούσια σε θρεπτικά συστατικά</a:t>
            </a:r>
          </a:p>
          <a:p>
            <a:pPr>
              <a:lnSpc>
                <a:spcPct val="120000"/>
              </a:lnSpc>
            </a:pPr>
            <a:r>
              <a:rPr lang="el-GR" dirty="0"/>
              <a:t>Τα φύλλα και το υπόλοιπο φυτό εκτείνονται πάνω από την βάση στήριξης του φυτού </a:t>
            </a:r>
          </a:p>
          <a:p>
            <a:pPr>
              <a:lnSpc>
                <a:spcPct val="120000"/>
              </a:lnSpc>
            </a:pPr>
            <a:endParaRPr lang="el-GR" dirty="0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47351EAA-A48F-46E9-8589-67AD43605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3" b="15825"/>
          <a:stretch/>
        </p:blipFill>
        <p:spPr>
          <a:xfrm>
            <a:off x="5815350" y="1515035"/>
            <a:ext cx="2700000" cy="2025000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5A4A8E5-117C-41DD-B1A1-752B809611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0" r="10000"/>
          <a:stretch/>
        </p:blipFill>
        <p:spPr>
          <a:xfrm>
            <a:off x="5815350" y="3845998"/>
            <a:ext cx="2700000" cy="2025000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7" name="Τίτλος 5">
            <a:extLst>
              <a:ext uri="{FF2B5EF4-FFF2-40B4-BE49-F238E27FC236}">
                <a16:creationId xmlns:a16="http://schemas.microsoft.com/office/drawing/2014/main" id="{136AFB79-3F23-6176-3C66-F59AB350F6CF}"/>
              </a:ext>
            </a:extLst>
          </p:cNvPr>
          <p:cNvSpPr txBox="1">
            <a:spLocks/>
          </p:cNvSpPr>
          <p:nvPr/>
        </p:nvSpPr>
        <p:spPr>
          <a:xfrm>
            <a:off x="628650" y="612000"/>
            <a:ext cx="7886700" cy="825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Σύστημα </a:t>
            </a:r>
            <a:r>
              <a:rPr lang="el-GR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αεροπονίας</a:t>
            </a:r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aeroponic system</a:t>
            </a:r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) 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FA73EB4F-5C43-EBA5-29C1-2BD259071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11" y="85130"/>
            <a:ext cx="168632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99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5FA9B68-8350-4F84-97BB-C0B0908D5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59" y="1559502"/>
            <a:ext cx="3868340" cy="551049"/>
          </a:xfrm>
        </p:spPr>
        <p:txBody>
          <a:bodyPr anchor="ctr">
            <a:normAutofit/>
          </a:bodyPr>
          <a:lstStyle/>
          <a:p>
            <a:pPr algn="ctr"/>
            <a:r>
              <a:rPr lang="el-GR" sz="2800" dirty="0">
                <a:solidFill>
                  <a:srgbClr val="008000"/>
                </a:solidFill>
              </a:rPr>
              <a:t>Πλεονεκτήματα 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2B5F37A-9BED-4196-96CE-BC476A39D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232212"/>
            <a:ext cx="3868340" cy="42606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l-GR" sz="1800" dirty="0"/>
              <a:t>Αυξημένες αποδόσεις </a:t>
            </a:r>
          </a:p>
          <a:p>
            <a:pPr>
              <a:lnSpc>
                <a:spcPct val="100000"/>
              </a:lnSpc>
            </a:pPr>
            <a:r>
              <a:rPr lang="el-GR" sz="1800" dirty="0"/>
              <a:t>Απόλυτος έλεγχος των εχθρών και των ασθενειών</a:t>
            </a:r>
          </a:p>
          <a:p>
            <a:pPr>
              <a:lnSpc>
                <a:spcPct val="100000"/>
              </a:lnSpc>
            </a:pPr>
            <a:r>
              <a:rPr lang="el-GR" sz="1800" dirty="0"/>
              <a:t>Ισχυροποιημένο ριζικό σύστημα - δεν εμφανίζεται </a:t>
            </a:r>
            <a:r>
              <a:rPr lang="el-GR" sz="1800" dirty="0" err="1"/>
              <a:t>μεταφυτευτικό</a:t>
            </a:r>
            <a:r>
              <a:rPr lang="el-GR" sz="1800" dirty="0"/>
              <a:t> </a:t>
            </a:r>
            <a:r>
              <a:rPr lang="el-GR" sz="1800" dirty="0" err="1"/>
              <a:t>schok</a:t>
            </a:r>
            <a:endParaRPr lang="el-GR" sz="1800" dirty="0"/>
          </a:p>
          <a:p>
            <a:pPr>
              <a:lnSpc>
                <a:spcPct val="100000"/>
              </a:lnSpc>
            </a:pPr>
            <a:r>
              <a:rPr lang="el-GR" sz="1800" dirty="0"/>
              <a:t>Οικολογικά ασφαλής μέθοδος, φιλική προς το περιβάλλον</a:t>
            </a:r>
          </a:p>
          <a:p>
            <a:pPr>
              <a:lnSpc>
                <a:spcPct val="100000"/>
              </a:lnSpc>
            </a:pPr>
            <a:r>
              <a:rPr lang="el-GR" sz="1800" dirty="0"/>
              <a:t>Δυνατότητα συνεχούς καλλιέργειας και παραγωγής</a:t>
            </a:r>
          </a:p>
          <a:p>
            <a:pPr>
              <a:lnSpc>
                <a:spcPct val="100000"/>
              </a:lnSpc>
            </a:pPr>
            <a:r>
              <a:rPr lang="el-GR" sz="1800" dirty="0"/>
              <a:t>Οργανοληπτική ποιότητα των προϊόντων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2D61708-F266-4294-9DB0-F9908D4A0D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8203" y="1559501"/>
            <a:ext cx="3887391" cy="551049"/>
          </a:xfrm>
        </p:spPr>
        <p:txBody>
          <a:bodyPr anchor="ctr">
            <a:norm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</a:rPr>
              <a:t>Μειονεκτήματα 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02786BA-34AB-4A2D-B6D1-014842E4B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232212"/>
            <a:ext cx="3887391" cy="395745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l-GR" sz="1800" dirty="0"/>
              <a:t>Υψηλότερο αρχικό κόστος εγκατάστασης σε σχέση με την υδροπονία</a:t>
            </a:r>
          </a:p>
          <a:p>
            <a:pPr>
              <a:lnSpc>
                <a:spcPct val="120000"/>
              </a:lnSpc>
            </a:pPr>
            <a:r>
              <a:rPr lang="el-GR" sz="1800" dirty="0"/>
              <a:t>Μεγαλύτερη ευαισθησία του συστήματος σε πιθανές βλάβες (π.χ. διακοπές ρεύματος) </a:t>
            </a:r>
          </a:p>
          <a:p>
            <a:pPr>
              <a:lnSpc>
                <a:spcPct val="120000"/>
              </a:lnSpc>
            </a:pPr>
            <a:r>
              <a:rPr lang="el-GR" sz="1800" dirty="0"/>
              <a:t>Έλλειψη εκπαίδευσης των αγροτών στις νέες τεχνολογίες </a:t>
            </a:r>
          </a:p>
          <a:p>
            <a:pPr>
              <a:lnSpc>
                <a:spcPct val="120000"/>
              </a:lnSpc>
            </a:pPr>
            <a:endParaRPr lang="el-GR" sz="1800" dirty="0"/>
          </a:p>
        </p:txBody>
      </p:sp>
      <p:sp>
        <p:nvSpPr>
          <p:cNvPr id="7" name="Τίτλος 5">
            <a:extLst>
              <a:ext uri="{FF2B5EF4-FFF2-40B4-BE49-F238E27FC236}">
                <a16:creationId xmlns:a16="http://schemas.microsoft.com/office/drawing/2014/main" id="{68529AA9-E85B-4221-93A7-38D75D10C0A2}"/>
              </a:ext>
            </a:extLst>
          </p:cNvPr>
          <p:cNvSpPr txBox="1">
            <a:spLocks/>
          </p:cNvSpPr>
          <p:nvPr/>
        </p:nvSpPr>
        <p:spPr>
          <a:xfrm>
            <a:off x="628650" y="612000"/>
            <a:ext cx="7886700" cy="825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Σύστημα </a:t>
            </a:r>
            <a:r>
              <a:rPr lang="el-GR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αεροπονίας</a:t>
            </a:r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(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aeroponic system</a:t>
            </a:r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) 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C2839B96-3B50-3BCC-AECC-DAC177F23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1" y="85130"/>
            <a:ext cx="168632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3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5B0398-C086-908F-419F-8D3364EBCDB0}"/>
              </a:ext>
            </a:extLst>
          </p:cNvPr>
          <p:cNvSpPr txBox="1">
            <a:spLocks/>
          </p:cNvSpPr>
          <p:nvPr/>
        </p:nvSpPr>
        <p:spPr>
          <a:xfrm>
            <a:off x="2098356" y="5085806"/>
            <a:ext cx="4947287" cy="109129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l-GR" altLang="el-GR" sz="2000" dirty="0">
                <a:latin typeface="+mn-lt"/>
              </a:rPr>
              <a:t>Καλλιέργεια φυτικών κυττάρων και ιστών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l-GR" altLang="el-GR" sz="2000" dirty="0">
                <a:latin typeface="+mn-lt"/>
              </a:rPr>
              <a:t>(</a:t>
            </a:r>
            <a:r>
              <a:rPr lang="en-US" altLang="el-GR" sz="2000" dirty="0">
                <a:latin typeface="+mn-lt"/>
              </a:rPr>
              <a:t>cell culture, tissue culture</a:t>
            </a:r>
            <a:r>
              <a:rPr lang="el-GR" altLang="el-GR" sz="2000" dirty="0">
                <a:latin typeface="+mn-lt"/>
              </a:rPr>
              <a:t>)</a:t>
            </a:r>
            <a:endParaRPr lang="en-US" altLang="el-GR" sz="2000" dirty="0">
              <a:latin typeface="+mn-lt"/>
            </a:endParaRPr>
          </a:p>
        </p:txBody>
      </p:sp>
      <p:pic>
        <p:nvPicPr>
          <p:cNvPr id="6" name="Picture 5" descr="C:\Users\gsal\Desktop\000_0020.JPG">
            <a:extLst>
              <a:ext uri="{FF2B5EF4-FFF2-40B4-BE49-F238E27FC236}">
                <a16:creationId xmlns:a16="http://schemas.microsoft.com/office/drawing/2014/main" id="{37EA340D-5CA4-4AB0-E41E-EA957080D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2950" y="1590241"/>
            <a:ext cx="3240000" cy="2430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Εργαστήριο Ιστοκαλλιέργειας1">
            <a:extLst>
              <a:ext uri="{FF2B5EF4-FFF2-40B4-BE49-F238E27FC236}">
                <a16:creationId xmlns:a16="http://schemas.microsoft.com/office/drawing/2014/main" id="{A58E6DCB-9FE8-3544-93A9-E87385869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050" y="1590241"/>
            <a:ext cx="3240000" cy="2430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:\Users\gsal\Desktop\000_0036α.jpg">
            <a:extLst>
              <a:ext uri="{FF2B5EF4-FFF2-40B4-BE49-F238E27FC236}">
                <a16:creationId xmlns:a16="http://schemas.microsoft.com/office/drawing/2014/main" id="{56140D39-502E-C639-700F-3C1157B24E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47" t="7856" r="21883" b="7785"/>
          <a:stretch/>
        </p:blipFill>
        <p:spPr bwMode="auto">
          <a:xfrm rot="-2040000">
            <a:off x="3748762" y="3301677"/>
            <a:ext cx="1646476" cy="1646476"/>
          </a:xfrm>
          <a:prstGeom prst="ellipse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Τίτλος 5">
            <a:extLst>
              <a:ext uri="{FF2B5EF4-FFF2-40B4-BE49-F238E27FC236}">
                <a16:creationId xmlns:a16="http://schemas.microsoft.com/office/drawing/2014/main" id="{EFB51401-5DD6-420A-FBA8-E4846DBDD4E7}"/>
              </a:ext>
            </a:extLst>
          </p:cNvPr>
          <p:cNvSpPr txBox="1">
            <a:spLocks/>
          </p:cNvSpPr>
          <p:nvPr/>
        </p:nvSpPr>
        <p:spPr>
          <a:xfrm>
            <a:off x="628650" y="612000"/>
            <a:ext cx="7886700" cy="825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Πολλαπλασιασμός </a:t>
            </a:r>
            <a:r>
              <a:rPr lang="en-US" sz="3200" i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in vitro 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</a:t>
            </a:r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ιστοκαλλιέργεια)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B8E5BC2F-D201-0F96-F64B-1ABF7085A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11" y="85130"/>
            <a:ext cx="168632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327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5">
            <a:extLst>
              <a:ext uri="{FF2B5EF4-FFF2-40B4-BE49-F238E27FC236}">
                <a16:creationId xmlns:a16="http://schemas.microsoft.com/office/drawing/2014/main" id="{3547FF73-DA07-4DDF-8730-8F28BC7C88E7}"/>
              </a:ext>
            </a:extLst>
          </p:cNvPr>
          <p:cNvSpPr txBox="1">
            <a:spLocks/>
          </p:cNvSpPr>
          <p:nvPr/>
        </p:nvSpPr>
        <p:spPr>
          <a:xfrm>
            <a:off x="781050" y="612000"/>
            <a:ext cx="7886700" cy="978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l-GR" sz="3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Εργαστηριακό μέρος:</a:t>
            </a:r>
          </a:p>
          <a:p>
            <a:pPr>
              <a:lnSpc>
                <a:spcPct val="100000"/>
              </a:lnSpc>
            </a:pPr>
            <a:r>
              <a:rPr lang="el-GR" sz="2800" dirty="0" err="1">
                <a:solidFill>
                  <a:schemeClr val="accent2">
                    <a:lumMod val="75000"/>
                  </a:schemeClr>
                </a:solidFill>
              </a:rPr>
              <a:t>Ριζοβολία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</a:rPr>
              <a:t> μοσχευμάτων με </a:t>
            </a:r>
            <a:r>
              <a:rPr lang="el-GR" sz="2800" dirty="0" err="1">
                <a:solidFill>
                  <a:schemeClr val="accent2">
                    <a:lumMod val="75000"/>
                  </a:schemeClr>
                </a:solidFill>
              </a:rPr>
              <a:t>υδρονέφωση</a:t>
            </a:r>
            <a:endParaRPr lang="el-GR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11" name="Διάγραμμα 10">
            <a:extLst>
              <a:ext uri="{FF2B5EF4-FFF2-40B4-BE49-F238E27FC236}">
                <a16:creationId xmlns:a16="http://schemas.microsoft.com/office/drawing/2014/main" id="{95FD09C2-9509-4930-BCC7-1FEA436534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4369952"/>
              </p:ext>
            </p:extLst>
          </p:nvPr>
        </p:nvGraphicFramePr>
        <p:xfrm>
          <a:off x="781050" y="1733542"/>
          <a:ext cx="7581900" cy="5124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Εικόνα 3">
            <a:extLst>
              <a:ext uri="{FF2B5EF4-FFF2-40B4-BE49-F238E27FC236}">
                <a16:creationId xmlns:a16="http://schemas.microsoft.com/office/drawing/2014/main" id="{A853E695-F9A7-338D-8EBC-F618BF1E4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11" y="85130"/>
            <a:ext cx="168632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978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0EDE0371-5FE9-6F0C-8265-855659EE5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1" y="85130"/>
            <a:ext cx="1686324" cy="612000"/>
          </a:xfrm>
          <a:prstGeom prst="rect">
            <a:avLst/>
          </a:prstGeom>
        </p:spPr>
      </p:pic>
      <p:sp>
        <p:nvSpPr>
          <p:cNvPr id="2" name="Τίτλος 5">
            <a:extLst>
              <a:ext uri="{FF2B5EF4-FFF2-40B4-BE49-F238E27FC236}">
                <a16:creationId xmlns:a16="http://schemas.microsoft.com/office/drawing/2014/main" id="{C3BC4E40-9F03-848B-4E24-80DB89B8AADC}"/>
              </a:ext>
            </a:extLst>
          </p:cNvPr>
          <p:cNvSpPr txBox="1">
            <a:spLocks/>
          </p:cNvSpPr>
          <p:nvPr/>
        </p:nvSpPr>
        <p:spPr>
          <a:xfrm>
            <a:off x="781050" y="612000"/>
            <a:ext cx="7886700" cy="978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l-GR" sz="3400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Εργαστηριακό μέρος:</a:t>
            </a:r>
          </a:p>
          <a:p>
            <a:pPr>
              <a:lnSpc>
                <a:spcPct val="100000"/>
              </a:lnSpc>
            </a:pPr>
            <a:r>
              <a:rPr lang="el-GR" sz="2800" dirty="0" err="1">
                <a:solidFill>
                  <a:schemeClr val="accent2">
                    <a:lumMod val="75000"/>
                  </a:schemeClr>
                </a:solidFill>
              </a:rPr>
              <a:t>Ριζοβολία</a:t>
            </a:r>
            <a:r>
              <a:rPr lang="el-GR" sz="2800" dirty="0">
                <a:solidFill>
                  <a:schemeClr val="accent2">
                    <a:lumMod val="75000"/>
                  </a:schemeClr>
                </a:solidFill>
              </a:rPr>
              <a:t> μοσχευμάτων με </a:t>
            </a:r>
            <a:r>
              <a:rPr lang="el-GR" sz="2800" dirty="0" err="1">
                <a:solidFill>
                  <a:schemeClr val="accent2">
                    <a:lumMod val="75000"/>
                  </a:schemeClr>
                </a:solidFill>
              </a:rPr>
              <a:t>υδρονέφωση</a:t>
            </a:r>
            <a:endParaRPr lang="el-GR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682C1EF7-775B-C2E2-234B-7892CE6D58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2" r="6"/>
          <a:stretch/>
        </p:blipFill>
        <p:spPr>
          <a:xfrm>
            <a:off x="6027749" y="1829466"/>
            <a:ext cx="2640000" cy="1980000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5B4C78C1-65A2-FFFB-45F8-B46C787CA3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75" r="1707"/>
          <a:stretch/>
        </p:blipFill>
        <p:spPr>
          <a:xfrm>
            <a:off x="4830026" y="4266000"/>
            <a:ext cx="2639999" cy="1980000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347746AC-4916-2D4B-3A47-3B150CD6C5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64" t="1320" r="3422" b="-1320"/>
          <a:stretch/>
        </p:blipFill>
        <p:spPr>
          <a:xfrm>
            <a:off x="781050" y="1829466"/>
            <a:ext cx="2640000" cy="1980000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56ACC39D-1214-D32A-ADB3-29335CA99E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1900" y="1829466"/>
            <a:ext cx="1485000" cy="1980000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εσωτερικό&#10;&#10;Περιγραφή που δημιουργήθηκε αυτόματα">
            <a:extLst>
              <a:ext uri="{FF2B5EF4-FFF2-40B4-BE49-F238E27FC236}">
                <a16:creationId xmlns:a16="http://schemas.microsoft.com/office/drawing/2014/main" id="{E4C5B64F-95E5-67C5-9011-B3B4B8CD6F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7" t="13002" r="33540" b="13070"/>
          <a:stretch/>
        </p:blipFill>
        <p:spPr>
          <a:xfrm>
            <a:off x="5884088" y="3090284"/>
            <a:ext cx="531877" cy="1061782"/>
          </a:xfrm>
          <a:prstGeom prst="rect">
            <a:avLst/>
          </a:prstGeom>
        </p:spPr>
      </p:pic>
      <p:pic>
        <p:nvPicPr>
          <p:cNvPr id="20" name="Εικόνα 19">
            <a:extLst>
              <a:ext uri="{FF2B5EF4-FFF2-40B4-BE49-F238E27FC236}">
                <a16:creationId xmlns:a16="http://schemas.microsoft.com/office/drawing/2014/main" id="{EB193760-3EA6-E083-3141-091907C904A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" r="62"/>
          <a:stretch/>
        </p:blipFill>
        <p:spPr>
          <a:xfrm>
            <a:off x="1673975" y="4266000"/>
            <a:ext cx="2640000" cy="1980000"/>
          </a:xfrm>
          <a:prstGeom prst="rect">
            <a:avLst/>
          </a:prstGeom>
        </p:spPr>
      </p:pic>
      <p:sp>
        <p:nvSpPr>
          <p:cNvPr id="21" name="Βέλος: Δεξιό 20">
            <a:extLst>
              <a:ext uri="{FF2B5EF4-FFF2-40B4-BE49-F238E27FC236}">
                <a16:creationId xmlns:a16="http://schemas.microsoft.com/office/drawing/2014/main" id="{936D4DED-3CFF-05DD-D1BD-C6C6EE07C4C2}"/>
              </a:ext>
            </a:extLst>
          </p:cNvPr>
          <p:cNvSpPr/>
          <p:nvPr/>
        </p:nvSpPr>
        <p:spPr>
          <a:xfrm>
            <a:off x="3398234" y="2514666"/>
            <a:ext cx="707477" cy="609600"/>
          </a:xfrm>
          <a:prstGeom prst="rightArrow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2" name="Βέλος: Δεξιό 21">
            <a:extLst>
              <a:ext uri="{FF2B5EF4-FFF2-40B4-BE49-F238E27FC236}">
                <a16:creationId xmlns:a16="http://schemas.microsoft.com/office/drawing/2014/main" id="{A42AB657-3767-FB85-3AED-21FDC177B443}"/>
              </a:ext>
            </a:extLst>
          </p:cNvPr>
          <p:cNvSpPr/>
          <p:nvPr/>
        </p:nvSpPr>
        <p:spPr>
          <a:xfrm>
            <a:off x="5442550" y="2514666"/>
            <a:ext cx="707477" cy="609600"/>
          </a:xfrm>
          <a:prstGeom prst="rightArrow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3" name="Βέλος: Δεξιό 22">
            <a:extLst>
              <a:ext uri="{FF2B5EF4-FFF2-40B4-BE49-F238E27FC236}">
                <a16:creationId xmlns:a16="http://schemas.microsoft.com/office/drawing/2014/main" id="{8D1587DA-78BF-631F-3BEE-54024614591C}"/>
              </a:ext>
            </a:extLst>
          </p:cNvPr>
          <p:cNvSpPr/>
          <p:nvPr/>
        </p:nvSpPr>
        <p:spPr>
          <a:xfrm rot="5400000">
            <a:off x="6689210" y="3847266"/>
            <a:ext cx="707477" cy="609600"/>
          </a:xfrm>
          <a:prstGeom prst="rightArrow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4" name="Βέλος: Δεξιό 23">
            <a:extLst>
              <a:ext uri="{FF2B5EF4-FFF2-40B4-BE49-F238E27FC236}">
                <a16:creationId xmlns:a16="http://schemas.microsoft.com/office/drawing/2014/main" id="{E54AB6F2-2D7A-816A-C038-4512D5A94186}"/>
              </a:ext>
            </a:extLst>
          </p:cNvPr>
          <p:cNvSpPr/>
          <p:nvPr/>
        </p:nvSpPr>
        <p:spPr>
          <a:xfrm flipH="1">
            <a:off x="4128026" y="4951200"/>
            <a:ext cx="707477" cy="609600"/>
          </a:xfrm>
          <a:prstGeom prst="rightArrow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5" name="Οβάλ 24">
            <a:extLst>
              <a:ext uri="{FF2B5EF4-FFF2-40B4-BE49-F238E27FC236}">
                <a16:creationId xmlns:a16="http://schemas.microsoft.com/office/drawing/2014/main" id="{FC038F83-80E8-7F70-79B4-4DEF8941E4C5}"/>
              </a:ext>
            </a:extLst>
          </p:cNvPr>
          <p:cNvSpPr/>
          <p:nvPr/>
        </p:nvSpPr>
        <p:spPr>
          <a:xfrm>
            <a:off x="547050" y="1584453"/>
            <a:ext cx="468000" cy="4680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26" name="Οβάλ 25">
            <a:extLst>
              <a:ext uri="{FF2B5EF4-FFF2-40B4-BE49-F238E27FC236}">
                <a16:creationId xmlns:a16="http://schemas.microsoft.com/office/drawing/2014/main" id="{CA6CC477-C510-B749-E46E-3DB30216DD6F}"/>
              </a:ext>
            </a:extLst>
          </p:cNvPr>
          <p:cNvSpPr/>
          <p:nvPr/>
        </p:nvSpPr>
        <p:spPr>
          <a:xfrm>
            <a:off x="3747899" y="1595466"/>
            <a:ext cx="468000" cy="4680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27" name="Οβάλ 26">
            <a:extLst>
              <a:ext uri="{FF2B5EF4-FFF2-40B4-BE49-F238E27FC236}">
                <a16:creationId xmlns:a16="http://schemas.microsoft.com/office/drawing/2014/main" id="{8AF96808-0A9C-A954-EE7F-8490A900ED93}"/>
              </a:ext>
            </a:extLst>
          </p:cNvPr>
          <p:cNvSpPr/>
          <p:nvPr/>
        </p:nvSpPr>
        <p:spPr>
          <a:xfrm>
            <a:off x="5884088" y="1600229"/>
            <a:ext cx="468000" cy="4680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28" name="Οβάλ 27">
            <a:extLst>
              <a:ext uri="{FF2B5EF4-FFF2-40B4-BE49-F238E27FC236}">
                <a16:creationId xmlns:a16="http://schemas.microsoft.com/office/drawing/2014/main" id="{0E43B21D-F02F-61A0-9524-86E1F0AE7436}"/>
              </a:ext>
            </a:extLst>
          </p:cNvPr>
          <p:cNvSpPr/>
          <p:nvPr/>
        </p:nvSpPr>
        <p:spPr>
          <a:xfrm>
            <a:off x="4596026" y="4046024"/>
            <a:ext cx="468000" cy="4680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29" name="Οβάλ 28">
            <a:extLst>
              <a:ext uri="{FF2B5EF4-FFF2-40B4-BE49-F238E27FC236}">
                <a16:creationId xmlns:a16="http://schemas.microsoft.com/office/drawing/2014/main" id="{50B531E5-13EC-E2FC-F84F-C8187A59C49D}"/>
              </a:ext>
            </a:extLst>
          </p:cNvPr>
          <p:cNvSpPr/>
          <p:nvPr/>
        </p:nvSpPr>
        <p:spPr>
          <a:xfrm>
            <a:off x="1439975" y="4046024"/>
            <a:ext cx="468000" cy="468000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2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225930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5" descr="C:\Users\gsal\Desktop\φωτο\2009_04_08-Cyprus\IMG_0059.JPG">
            <a:extLst>
              <a:ext uri="{FF2B5EF4-FFF2-40B4-BE49-F238E27FC236}">
                <a16:creationId xmlns:a16="http://schemas.microsoft.com/office/drawing/2014/main" id="{59093A2A-5882-673B-7374-F65D1E4BA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t="9091" r="24346"/>
          <a:stretch/>
        </p:blipFill>
        <p:spPr bwMode="auto">
          <a:xfrm>
            <a:off x="2642616" y="10"/>
            <a:ext cx="6501384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DEF8FD8D-5E85-B4C1-4569-C5C7E2C48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71" y="1140651"/>
            <a:ext cx="4829737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l-GR" sz="42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ΕΥΧΑΡΙΣΤΟΥΜΕ ΓΙΑ ΤΗΝ ΠΡΟΣΟΧΗ ΣΑΣ!!!</a:t>
            </a:r>
            <a:endParaRPr lang="en-US" sz="42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5DB3513-5561-7FC3-9DBE-68168D400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992" y="214578"/>
            <a:ext cx="2668671" cy="96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82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DB5F900-37C9-46E0-3BD4-232B33A86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102"/>
          <a:stretch/>
        </p:blipFill>
        <p:spPr>
          <a:xfrm>
            <a:off x="1349828" y="5051717"/>
            <a:ext cx="1577885" cy="1544594"/>
          </a:xfrm>
          <a:prstGeom prst="rect">
            <a:avLst/>
          </a:prstGeom>
        </p:spPr>
      </p:pic>
      <p:pic>
        <p:nvPicPr>
          <p:cNvPr id="8" name="Εικόνα 7" descr="Εικόνα που περιέχει φυτό, λαχανικό, αγαύη&#10;&#10;Περιγραφή που δημιουργήθηκε αυτόματα">
            <a:extLst>
              <a:ext uri="{FF2B5EF4-FFF2-40B4-BE49-F238E27FC236}">
                <a16:creationId xmlns:a16="http://schemas.microsoft.com/office/drawing/2014/main" id="{665D61CE-BDCB-6383-799D-ADD3410C2C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106" y="4676504"/>
            <a:ext cx="1485019" cy="2041379"/>
          </a:xfrm>
          <a:prstGeom prst="rect">
            <a:avLst/>
          </a:prstGeom>
        </p:spPr>
      </p:pic>
      <p:pic>
        <p:nvPicPr>
          <p:cNvPr id="12" name="Εικόνα 11" descr="Εικόνα που περιέχει λουλούδι&#10;&#10;Περιγραφή που δημιουργήθηκε αυτόματα">
            <a:extLst>
              <a:ext uri="{FF2B5EF4-FFF2-40B4-BE49-F238E27FC236}">
                <a16:creationId xmlns:a16="http://schemas.microsoft.com/office/drawing/2014/main" id="{9DD53328-4B52-FE05-0EBC-F96DE43BB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18" y="4930145"/>
            <a:ext cx="1229441" cy="1787738"/>
          </a:xfrm>
          <a:prstGeom prst="rect">
            <a:avLst/>
          </a:prstGeom>
        </p:spPr>
      </p:pic>
      <p:graphicFrame>
        <p:nvGraphicFramePr>
          <p:cNvPr id="5" name="Διάγραμμα 4">
            <a:extLst>
              <a:ext uri="{FF2B5EF4-FFF2-40B4-BE49-F238E27FC236}">
                <a16:creationId xmlns:a16="http://schemas.microsoft.com/office/drawing/2014/main" id="{BF5F4319-13BB-4F6A-95B4-1B7799D2E1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1465352"/>
              </p:ext>
            </p:extLst>
          </p:nvPr>
        </p:nvGraphicFramePr>
        <p:xfrm>
          <a:off x="628650" y="1479907"/>
          <a:ext cx="7886700" cy="3350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Τίτλος 5">
            <a:extLst>
              <a:ext uri="{FF2B5EF4-FFF2-40B4-BE49-F238E27FC236}">
                <a16:creationId xmlns:a16="http://schemas.microsoft.com/office/drawing/2014/main" id="{8FA0B0AC-AD79-8D1E-9E71-C9568308AE47}"/>
              </a:ext>
            </a:extLst>
          </p:cNvPr>
          <p:cNvSpPr txBox="1">
            <a:spLocks/>
          </p:cNvSpPr>
          <p:nvPr/>
        </p:nvSpPr>
        <p:spPr>
          <a:xfrm>
            <a:off x="628650" y="612000"/>
            <a:ext cx="7886700" cy="825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>
                <a:solidFill>
                  <a:schemeClr val="tx2">
                    <a:lumMod val="50000"/>
                  </a:schemeClr>
                </a:solidFill>
                <a:latin typeface="+mn-lt"/>
              </a:rPr>
              <a:t>Μέθοδοι πολλαπλασιασμού ΑΦΦ</a:t>
            </a:r>
            <a:endParaRPr lang="el-GR" sz="32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A170489D-051F-72F0-BE46-3EDEA27B636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211" y="85130"/>
            <a:ext cx="168632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19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Θέση περιεχομένου 3">
            <a:extLst>
              <a:ext uri="{FF2B5EF4-FFF2-40B4-BE49-F238E27FC236}">
                <a16:creationId xmlns:a16="http://schemas.microsoft.com/office/drawing/2014/main" id="{4D120CB7-D26F-9F57-CC95-84549EE6A3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1916763"/>
              </p:ext>
            </p:extLst>
          </p:nvPr>
        </p:nvGraphicFramePr>
        <p:xfrm>
          <a:off x="628650" y="1437841"/>
          <a:ext cx="7886700" cy="5285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Τίτλος 5">
            <a:extLst>
              <a:ext uri="{FF2B5EF4-FFF2-40B4-BE49-F238E27FC236}">
                <a16:creationId xmlns:a16="http://schemas.microsoft.com/office/drawing/2014/main" id="{6D7A3324-F537-4A48-9EB2-EF6F05D7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2000"/>
            <a:ext cx="7886700" cy="825841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Μέθοδοι πολλαπλασιασμού ΑΦΦ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E4AD6FD4-06BD-9D4B-E117-240BE18D53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211" y="85130"/>
            <a:ext cx="168632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49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sal\Desktop\IMG_0140.JPG">
            <a:extLst>
              <a:ext uri="{FF2B5EF4-FFF2-40B4-BE49-F238E27FC236}">
                <a16:creationId xmlns:a16="http://schemas.microsoft.com/office/drawing/2014/main" id="{31D7732E-1646-4730-5B72-E2290248CF6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9" t="10000" r="5509" b="10000"/>
          <a:stretch/>
        </p:blipFill>
        <p:spPr>
          <a:xfrm>
            <a:off x="628650" y="1437841"/>
            <a:ext cx="360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gsal\Desktop\pics-ΙΣΤΟΣΕΛΙΔΑ\DSCF1338.JPG">
            <a:extLst>
              <a:ext uri="{FF2B5EF4-FFF2-40B4-BE49-F238E27FC236}">
                <a16:creationId xmlns:a16="http://schemas.microsoft.com/office/drawing/2014/main" id="{8C2E7B57-5546-B8C6-9FD4-4E6934433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" t="11882" r="7833" b="8118"/>
          <a:stretch/>
        </p:blipFill>
        <p:spPr bwMode="auto">
          <a:xfrm>
            <a:off x="4915350" y="1437841"/>
            <a:ext cx="360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C:\Users\gsal\Desktop\2009 04 09-cyprus\IMG_0107.JPG">
            <a:extLst>
              <a:ext uri="{FF2B5EF4-FFF2-40B4-BE49-F238E27FC236}">
                <a16:creationId xmlns:a16="http://schemas.microsoft.com/office/drawing/2014/main" id="{96F88B6F-C63E-4D4F-8833-736DFB59F9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" t="5447" r="1745" b="4428"/>
          <a:stretch/>
        </p:blipFill>
        <p:spPr>
          <a:xfrm>
            <a:off x="4915350" y="4069612"/>
            <a:ext cx="360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0A08D6C5-24B2-49B1-82C6-1573BF47F0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56" t="5243" r="6307" b="6335"/>
          <a:stretch/>
        </p:blipFill>
        <p:spPr>
          <a:xfrm>
            <a:off x="628650" y="4069612"/>
            <a:ext cx="360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7" name="Τίτλος 5">
            <a:extLst>
              <a:ext uri="{FF2B5EF4-FFF2-40B4-BE49-F238E27FC236}">
                <a16:creationId xmlns:a16="http://schemas.microsoft.com/office/drawing/2014/main" id="{6E60ED37-C08D-4261-8439-0C4F841201A6}"/>
              </a:ext>
            </a:extLst>
          </p:cNvPr>
          <p:cNvSpPr txBox="1">
            <a:spLocks/>
          </p:cNvSpPr>
          <p:nvPr/>
        </p:nvSpPr>
        <p:spPr>
          <a:xfrm>
            <a:off x="628650" y="612000"/>
            <a:ext cx="7886700" cy="82584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Πολλαπλασιασμός με σπόρο 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9581D77-CD4D-1935-E7A3-C4FA96D01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11" y="85130"/>
            <a:ext cx="1686324" cy="61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sal\Desktop\2009_04_07-Cyprus\IMG_0011.JPG">
            <a:extLst>
              <a:ext uri="{FF2B5EF4-FFF2-40B4-BE49-F238E27FC236}">
                <a16:creationId xmlns:a16="http://schemas.microsoft.com/office/drawing/2014/main" id="{E2A6DDFD-3866-F869-5C23-345AD9381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" t="4806" b="8239"/>
          <a:stretch/>
        </p:blipFill>
        <p:spPr bwMode="auto">
          <a:xfrm>
            <a:off x="4915350" y="1437841"/>
            <a:ext cx="360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0795D54-5EED-D164-620E-BF3B1C113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67" b="-316"/>
          <a:stretch/>
        </p:blipFill>
        <p:spPr>
          <a:xfrm>
            <a:off x="628648" y="4091478"/>
            <a:ext cx="360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3" name="Picture 2" descr="C:\Users\gsal\Desktop\2009 04 09-cyprus\IMG_0101.JPG">
            <a:extLst>
              <a:ext uri="{FF2B5EF4-FFF2-40B4-BE49-F238E27FC236}">
                <a16:creationId xmlns:a16="http://schemas.microsoft.com/office/drawing/2014/main" id="{F70266D1-01C1-440F-87DB-4CA56B0FBF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6" b="4804"/>
          <a:stretch/>
        </p:blipFill>
        <p:spPr>
          <a:xfrm>
            <a:off x="4915350" y="4091478"/>
            <a:ext cx="360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Τίτλος 5">
            <a:extLst>
              <a:ext uri="{FF2B5EF4-FFF2-40B4-BE49-F238E27FC236}">
                <a16:creationId xmlns:a16="http://schemas.microsoft.com/office/drawing/2014/main" id="{0FDE51DB-4B3F-4AB6-A4C4-1F6BDAB57DCF}"/>
              </a:ext>
            </a:extLst>
          </p:cNvPr>
          <p:cNvSpPr txBox="1">
            <a:spLocks/>
          </p:cNvSpPr>
          <p:nvPr/>
        </p:nvSpPr>
        <p:spPr>
          <a:xfrm>
            <a:off x="628650" y="606522"/>
            <a:ext cx="7886700" cy="83131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Πολλαπλασιασμός με σπόρο 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4BA2FC2F-EE23-4CC7-B6C7-F6C2715003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61" b="2717"/>
          <a:stretch/>
        </p:blipFill>
        <p:spPr>
          <a:xfrm>
            <a:off x="628650" y="1437841"/>
            <a:ext cx="360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CEC20495-B1BF-0655-9E55-821EC6CAF6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211" y="85130"/>
            <a:ext cx="1686324" cy="61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952F7F0A-EC8F-4A34-B938-0E06C6E435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40" t="15749" r="7209" b="8025"/>
          <a:stretch/>
        </p:blipFill>
        <p:spPr>
          <a:xfrm>
            <a:off x="628650" y="4500770"/>
            <a:ext cx="2269191" cy="2144717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7519CEF1-1971-4B02-B7CF-9093C0A8F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9" t="1602" r="1439" b="2941"/>
          <a:stretch/>
        </p:blipFill>
        <p:spPr>
          <a:xfrm>
            <a:off x="3180230" y="4895086"/>
            <a:ext cx="2783540" cy="1356083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A639D45E-A30B-487D-80C4-00DE7B3F22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7"/>
          <a:stretch/>
        </p:blipFill>
        <p:spPr>
          <a:xfrm>
            <a:off x="6246159" y="4679217"/>
            <a:ext cx="2269191" cy="1571952"/>
          </a:xfrm>
          <a:prstGeom prst="rect">
            <a:avLst/>
          </a:prstGeom>
        </p:spPr>
      </p:pic>
      <p:graphicFrame>
        <p:nvGraphicFramePr>
          <p:cNvPr id="5" name="Διάγραμμα 4">
            <a:extLst>
              <a:ext uri="{FF2B5EF4-FFF2-40B4-BE49-F238E27FC236}">
                <a16:creationId xmlns:a16="http://schemas.microsoft.com/office/drawing/2014/main" id="{D89ACF6E-083E-42EC-9D16-4C45CC12C7EB}"/>
              </a:ext>
            </a:extLst>
          </p:cNvPr>
          <p:cNvGraphicFramePr/>
          <p:nvPr/>
        </p:nvGraphicFramePr>
        <p:xfrm>
          <a:off x="628650" y="1436393"/>
          <a:ext cx="7886700" cy="3173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Τίτλος 5">
            <a:extLst>
              <a:ext uri="{FF2B5EF4-FFF2-40B4-BE49-F238E27FC236}">
                <a16:creationId xmlns:a16="http://schemas.microsoft.com/office/drawing/2014/main" id="{EE6B349E-B29A-D9CE-64D9-759ED9F0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12000"/>
            <a:ext cx="7886700" cy="825841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Συστήματα </a:t>
            </a:r>
            <a:r>
              <a:rPr lang="el-GR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ριζοβολίας</a:t>
            </a:r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μοσχευμάτων ΑΦΦ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BAA0A605-63A2-A8FC-C77E-61112020DB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211" y="85130"/>
            <a:ext cx="168632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83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BF480BD2-6238-447F-B71D-D1B2BFF63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1" b="1591"/>
          <a:stretch/>
        </p:blipFill>
        <p:spPr>
          <a:xfrm>
            <a:off x="5635349" y="1437841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CA5CFDF-6934-460F-9707-73478F38F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4" r="4394"/>
          <a:stretch/>
        </p:blipFill>
        <p:spPr>
          <a:xfrm>
            <a:off x="5635349" y="4332874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D9305F0-48D5-453E-AF49-F73F62FA7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7841"/>
            <a:ext cx="5006699" cy="504000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l-GR" sz="1800" dirty="0"/>
              <a:t>Χώρος του θερμοκηπίου με </a:t>
            </a:r>
            <a:r>
              <a:rPr lang="el-GR" sz="1800" b="1" dirty="0"/>
              <a:t>επιτραπέζιους πάγκους</a:t>
            </a:r>
            <a:r>
              <a:rPr lang="el-GR" sz="1800" dirty="0"/>
              <a:t>, στους οποίους τοποθετείται το υπόστρωμα (συνήθως </a:t>
            </a:r>
            <a:r>
              <a:rPr lang="el-GR" sz="1800" b="1" dirty="0"/>
              <a:t>μίγμα τύρφης – </a:t>
            </a:r>
            <a:r>
              <a:rPr lang="el-GR" sz="1800" b="1" dirty="0" err="1"/>
              <a:t>περλίτη</a:t>
            </a:r>
            <a:r>
              <a:rPr lang="el-GR" sz="1800" dirty="0"/>
              <a:t>)</a:t>
            </a:r>
          </a:p>
          <a:p>
            <a:pPr>
              <a:lnSpc>
                <a:spcPct val="110000"/>
              </a:lnSpc>
            </a:pPr>
            <a:r>
              <a:rPr lang="el-GR" sz="1800" dirty="0"/>
              <a:t>Ελεγχόμενες συνθήκες θερμοκρασίας και φωτισμού</a:t>
            </a:r>
          </a:p>
          <a:p>
            <a:pPr>
              <a:lnSpc>
                <a:spcPct val="110000"/>
              </a:lnSpc>
            </a:pPr>
            <a:r>
              <a:rPr lang="el-GR" sz="1800" dirty="0"/>
              <a:t>Το υπόστρωμα μπορεί να τοποθετηθεί σε όλη την επιφάνεια του πάγκου ή σε ατομικές θήκες σε πλαστικούς δίσκους φύτευσης </a:t>
            </a:r>
          </a:p>
          <a:p>
            <a:pPr>
              <a:lnSpc>
                <a:spcPct val="110000"/>
              </a:lnSpc>
            </a:pPr>
            <a:r>
              <a:rPr lang="el-GR" sz="1800" dirty="0"/>
              <a:t>Στο κέντρο του επιτραπέζιου χώρου και κατά μήκος αυτού εκτείνονται </a:t>
            </a:r>
            <a:r>
              <a:rPr lang="el-GR" sz="1800" b="1" dirty="0"/>
              <a:t>σωλήνες</a:t>
            </a:r>
            <a:r>
              <a:rPr lang="el-GR" sz="1800" dirty="0"/>
              <a:t> και στο άκρο τους τα </a:t>
            </a:r>
            <a:r>
              <a:rPr lang="el-GR" sz="1800" b="1" dirty="0" err="1"/>
              <a:t>ακροφύσια</a:t>
            </a:r>
            <a:r>
              <a:rPr lang="el-GR" sz="1800" b="1" dirty="0"/>
              <a:t> ψεκασμού</a:t>
            </a:r>
          </a:p>
          <a:p>
            <a:pPr>
              <a:lnSpc>
                <a:spcPct val="110000"/>
              </a:lnSpc>
            </a:pPr>
            <a:r>
              <a:rPr lang="el-GR" sz="1800" dirty="0"/>
              <a:t>Το νερό εξέρχεται με την μορφή </a:t>
            </a:r>
            <a:r>
              <a:rPr lang="el-GR" sz="1800" b="1" dirty="0"/>
              <a:t>μικρών</a:t>
            </a:r>
            <a:r>
              <a:rPr lang="el-GR" sz="1800" dirty="0"/>
              <a:t> </a:t>
            </a:r>
            <a:r>
              <a:rPr lang="el-GR" sz="1800" b="1" dirty="0"/>
              <a:t>σταγονιδίων</a:t>
            </a:r>
            <a:r>
              <a:rPr lang="el-GR" sz="1800" dirty="0"/>
              <a:t> (νέφος) ώστε να επιτυγχάνεται η διαβροχή των μοσχευμάτων</a:t>
            </a:r>
          </a:p>
          <a:p>
            <a:pPr>
              <a:lnSpc>
                <a:spcPct val="110000"/>
              </a:lnSpc>
            </a:pPr>
            <a:endParaRPr lang="el-GR" sz="1800" dirty="0"/>
          </a:p>
          <a:p>
            <a:pPr>
              <a:lnSpc>
                <a:spcPct val="110000"/>
              </a:lnSpc>
            </a:pPr>
            <a:endParaRPr lang="el-GR" sz="1800" dirty="0"/>
          </a:p>
        </p:txBody>
      </p:sp>
      <p:sp>
        <p:nvSpPr>
          <p:cNvPr id="4" name="Τίτλος 5">
            <a:extLst>
              <a:ext uri="{FF2B5EF4-FFF2-40B4-BE49-F238E27FC236}">
                <a16:creationId xmlns:a16="http://schemas.microsoft.com/office/drawing/2014/main" id="{4E373F92-E4FC-BE05-B883-BA78810EEB93}"/>
              </a:ext>
            </a:extLst>
          </p:cNvPr>
          <p:cNvSpPr txBox="1">
            <a:spLocks/>
          </p:cNvSpPr>
          <p:nvPr/>
        </p:nvSpPr>
        <p:spPr>
          <a:xfrm>
            <a:off x="628650" y="612000"/>
            <a:ext cx="7886700" cy="825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Σύστημα </a:t>
            </a:r>
            <a:r>
              <a:rPr lang="el-GR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υδρονέφωσης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(mist propagation)</a:t>
            </a:r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124C9494-EA97-4153-19D1-E9A7B59BCA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11" y="85130"/>
            <a:ext cx="168632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13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5FA9B68-8350-4F84-97BB-C0B0908D5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459" y="1559502"/>
            <a:ext cx="3868340" cy="551049"/>
          </a:xfrm>
        </p:spPr>
        <p:txBody>
          <a:bodyPr anchor="ctr">
            <a:normAutofit/>
          </a:bodyPr>
          <a:lstStyle/>
          <a:p>
            <a:pPr algn="ctr"/>
            <a:r>
              <a:rPr lang="el-GR" sz="2800" dirty="0">
                <a:solidFill>
                  <a:srgbClr val="008000"/>
                </a:solidFill>
              </a:rPr>
              <a:t>Πλεονεκτήματα 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2B5F37A-9BED-4196-96CE-BC476A39D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232212"/>
            <a:ext cx="3868340" cy="395745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l-GR" sz="2000" dirty="0"/>
              <a:t>Χαμηλό κόστος λειτουργίας και συντήρησης</a:t>
            </a:r>
          </a:p>
          <a:p>
            <a:pPr>
              <a:lnSpc>
                <a:spcPct val="120000"/>
              </a:lnSpc>
            </a:pPr>
            <a:r>
              <a:rPr lang="el-GR" sz="2000" dirty="0"/>
              <a:t>Γρήγορη εγκατάσταση</a:t>
            </a:r>
          </a:p>
          <a:p>
            <a:pPr>
              <a:lnSpc>
                <a:spcPct val="120000"/>
              </a:lnSpc>
            </a:pPr>
            <a:r>
              <a:rPr lang="el-GR" sz="2000" dirty="0"/>
              <a:t>Δυνατότητα αυτόματου προγραμματισμού</a:t>
            </a:r>
          </a:p>
          <a:p>
            <a:pPr>
              <a:lnSpc>
                <a:spcPct val="120000"/>
              </a:lnSpc>
            </a:pPr>
            <a:r>
              <a:rPr lang="el-GR" sz="2000" dirty="0"/>
              <a:t>Έλεγχος των συνθηκών ανάπτυξης των φυτών </a:t>
            </a:r>
          </a:p>
          <a:p>
            <a:pPr>
              <a:lnSpc>
                <a:spcPct val="120000"/>
              </a:lnSpc>
            </a:pPr>
            <a:endParaRPr lang="el-GR" sz="2000" dirty="0"/>
          </a:p>
          <a:p>
            <a:pPr>
              <a:lnSpc>
                <a:spcPct val="120000"/>
              </a:lnSpc>
            </a:pPr>
            <a:endParaRPr lang="el-GR" sz="2000" dirty="0"/>
          </a:p>
          <a:p>
            <a:pPr>
              <a:lnSpc>
                <a:spcPct val="120000"/>
              </a:lnSpc>
            </a:pPr>
            <a:endParaRPr lang="el-GR" sz="2000" dirty="0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02D61708-F266-4294-9DB0-F9908D4A0D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8203" y="1559501"/>
            <a:ext cx="3887391" cy="551049"/>
          </a:xfrm>
        </p:spPr>
        <p:txBody>
          <a:bodyPr anchor="ctr">
            <a:norm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</a:rPr>
              <a:t>Μειονεκτήματα 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02786BA-34AB-4A2D-B6D1-014842E4B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232212"/>
            <a:ext cx="3887391" cy="395745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l-GR" sz="2000" dirty="0"/>
              <a:t>Υψηλό κόστος αρχικής εγκατάστασης</a:t>
            </a:r>
          </a:p>
          <a:p>
            <a:pPr>
              <a:lnSpc>
                <a:spcPct val="120000"/>
              </a:lnSpc>
            </a:pPr>
            <a:r>
              <a:rPr lang="el-GR" sz="2000" dirty="0"/>
              <a:t>Εξειδικευμένες εγκαταστάσεις ή ειδικές τεχνικές </a:t>
            </a:r>
          </a:p>
          <a:p>
            <a:pPr>
              <a:lnSpc>
                <a:spcPct val="120000"/>
              </a:lnSpc>
            </a:pPr>
            <a:r>
              <a:rPr lang="el-GR" sz="2000" dirty="0"/>
              <a:t>Πιθανότητα μετάδοσης ασθενειών</a:t>
            </a:r>
          </a:p>
        </p:txBody>
      </p:sp>
      <p:sp>
        <p:nvSpPr>
          <p:cNvPr id="9" name="Τίτλος 5">
            <a:extLst>
              <a:ext uri="{FF2B5EF4-FFF2-40B4-BE49-F238E27FC236}">
                <a16:creationId xmlns:a16="http://schemas.microsoft.com/office/drawing/2014/main" id="{93B097C0-1B4D-4B46-8DBD-A5AFE1BF715D}"/>
              </a:ext>
            </a:extLst>
          </p:cNvPr>
          <p:cNvSpPr txBox="1">
            <a:spLocks/>
          </p:cNvSpPr>
          <p:nvPr/>
        </p:nvSpPr>
        <p:spPr>
          <a:xfrm>
            <a:off x="628650" y="612000"/>
            <a:ext cx="7886700" cy="825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Σύστημα </a:t>
            </a:r>
            <a:r>
              <a:rPr lang="el-GR" sz="3200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υδρονέφωσης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(mist propagation)</a:t>
            </a:r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AE3466C2-0BC4-E7FF-3982-9B87342D6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11" y="85130"/>
            <a:ext cx="168632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32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D9305F0-48D5-453E-AF49-F73F62FA7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62" y="1515036"/>
            <a:ext cx="4910759" cy="50400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l-GR" b="1" dirty="0"/>
              <a:t>Υδροπονία</a:t>
            </a:r>
            <a:r>
              <a:rPr lang="el-GR" dirty="0"/>
              <a:t>: μέθοδος καλλιέργειας φυτών </a:t>
            </a:r>
            <a:r>
              <a:rPr lang="el-GR" b="1" dirty="0"/>
              <a:t>χωρίς τη χρήση του εδάφους </a:t>
            </a:r>
            <a:r>
              <a:rPr lang="el-GR" dirty="0"/>
              <a:t>ως μέσου ανάπτυξης του ριζικού συστήματος </a:t>
            </a:r>
          </a:p>
          <a:p>
            <a:pPr>
              <a:lnSpc>
                <a:spcPct val="120000"/>
              </a:lnSpc>
            </a:pPr>
            <a:r>
              <a:rPr lang="el-GR" dirty="0"/>
              <a:t>Στο σύστημα επίπλευσης τα φυτά τοποθετούνται σε </a:t>
            </a:r>
            <a:r>
              <a:rPr lang="el-GR" b="1" dirty="0"/>
              <a:t>πλάκες</a:t>
            </a:r>
            <a:r>
              <a:rPr lang="el-GR" dirty="0"/>
              <a:t> που </a:t>
            </a:r>
            <a:r>
              <a:rPr lang="el-GR" b="1" dirty="0"/>
              <a:t>επιπλέουν</a:t>
            </a:r>
            <a:r>
              <a:rPr lang="el-GR" dirty="0"/>
              <a:t> σε νερό </a:t>
            </a:r>
          </a:p>
          <a:p>
            <a:pPr>
              <a:lnSpc>
                <a:spcPct val="120000"/>
              </a:lnSpc>
            </a:pPr>
            <a:r>
              <a:rPr lang="el-GR" dirty="0"/>
              <a:t>Στο νερό είναι διαλυμένα όλα τα απαραίτητα θρεπτικά στοιχεία (</a:t>
            </a:r>
            <a:r>
              <a:rPr lang="el-GR" b="1" dirty="0"/>
              <a:t>θρεπτικό διάλυμα</a:t>
            </a:r>
            <a:r>
              <a:rPr lang="el-GR" dirty="0"/>
              <a:t>) </a:t>
            </a:r>
          </a:p>
          <a:p>
            <a:pPr>
              <a:lnSpc>
                <a:spcPct val="120000"/>
              </a:lnSpc>
            </a:pPr>
            <a:r>
              <a:rPr lang="el-GR" dirty="0"/>
              <a:t>Το θρεπτικό διάλυμα μεταφέρεται μέσω αντλιών σε </a:t>
            </a:r>
            <a:r>
              <a:rPr lang="el-GR" b="1" dirty="0"/>
              <a:t>λεκάνες </a:t>
            </a:r>
            <a:r>
              <a:rPr lang="el-GR" dirty="0"/>
              <a:t>ή</a:t>
            </a:r>
            <a:r>
              <a:rPr lang="el-GR" b="1" dirty="0"/>
              <a:t> κανάλια</a:t>
            </a:r>
          </a:p>
          <a:p>
            <a:pPr>
              <a:lnSpc>
                <a:spcPct val="120000"/>
              </a:lnSpc>
            </a:pPr>
            <a:r>
              <a:rPr lang="el-GR" b="1" dirty="0"/>
              <a:t>Οι ρίζες των φυτών αναπτύσσονται</a:t>
            </a:r>
            <a:r>
              <a:rPr lang="en-US" b="1" dirty="0"/>
              <a:t> </a:t>
            </a:r>
            <a:r>
              <a:rPr lang="el-GR" b="1" dirty="0"/>
              <a:t>εντός του θρεπτικού διαλύματος </a:t>
            </a:r>
            <a:r>
              <a:rPr lang="el-GR" dirty="0"/>
              <a:t>το οποίο θα πρέπει να οξυγονώνεται</a:t>
            </a:r>
          </a:p>
          <a:p>
            <a:pPr>
              <a:lnSpc>
                <a:spcPct val="120000"/>
              </a:lnSpc>
            </a:pPr>
            <a:endParaRPr lang="en-US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BBCD899-40DB-419D-994C-3A831C169C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8" r="3167"/>
          <a:stretch/>
        </p:blipFill>
        <p:spPr>
          <a:xfrm>
            <a:off x="5635350" y="1515036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BCACEA36-580F-43A5-89C0-DE2A11061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" r="104"/>
          <a:stretch/>
        </p:blipFill>
        <p:spPr>
          <a:xfrm>
            <a:off x="5635350" y="4332874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sp>
        <p:nvSpPr>
          <p:cNvPr id="4" name="Τίτλος 5">
            <a:extLst>
              <a:ext uri="{FF2B5EF4-FFF2-40B4-BE49-F238E27FC236}">
                <a16:creationId xmlns:a16="http://schemas.microsoft.com/office/drawing/2014/main" id="{25AA8902-B954-872D-EE66-18FD0D751C9D}"/>
              </a:ext>
            </a:extLst>
          </p:cNvPr>
          <p:cNvSpPr txBox="1">
            <a:spLocks/>
          </p:cNvSpPr>
          <p:nvPr/>
        </p:nvSpPr>
        <p:spPr>
          <a:xfrm>
            <a:off x="628650" y="612000"/>
            <a:ext cx="7886700" cy="8258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Σύστημα επίπλευσης (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float system) </a:t>
            </a:r>
            <a:endParaRPr lang="el-GR" sz="32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5452A417-9EAA-53C9-9E59-E0791CC5D1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11" y="85130"/>
            <a:ext cx="1686324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2636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Πράσινο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Θέμα του Office">
  <a:themeElements>
    <a:clrScheme name="Διάμεσος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Θέμα του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734</TotalTime>
  <Words>736</Words>
  <Application>Microsoft Office PowerPoint</Application>
  <PresentationFormat>Προβολή στην οθόνη (4:3)</PresentationFormat>
  <Paragraphs>109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Θέμα του Office</vt:lpstr>
      <vt:lpstr>1_Θέμα του Office</vt:lpstr>
      <vt:lpstr>Παρουσίαση του PowerPoint</vt:lpstr>
      <vt:lpstr>Παρουσίαση του PowerPoint</vt:lpstr>
      <vt:lpstr>Μέθοδοι πολλαπλασιασμού ΑΦΦ</vt:lpstr>
      <vt:lpstr>Παρουσίαση του PowerPoint</vt:lpstr>
      <vt:lpstr>Παρουσίαση του PowerPoint</vt:lpstr>
      <vt:lpstr>Συστήματα ριζοβολίας μοσχευμάτων ΑΦΦ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ΕΥΧΑΡΙΣΤΟΥΜΕ ΓΙΑ ΤΗΝ ΠΡΟΣΟΧΗ ΣΑΣ!!!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Olga Chatzi</dc:creator>
  <cp:lastModifiedBy>heliosplan agrinio</cp:lastModifiedBy>
  <cp:revision>105</cp:revision>
  <dcterms:created xsi:type="dcterms:W3CDTF">2022-10-29T16:29:56Z</dcterms:created>
  <dcterms:modified xsi:type="dcterms:W3CDTF">2022-10-31T11:03:08Z</dcterms:modified>
</cp:coreProperties>
</file>