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79" r:id="rId2"/>
    <p:sldId id="407" r:id="rId3"/>
    <p:sldId id="481" r:id="rId4"/>
    <p:sldId id="480" r:id="rId5"/>
    <p:sldId id="455" r:id="rId6"/>
    <p:sldId id="456" r:id="rId7"/>
    <p:sldId id="457" r:id="rId8"/>
    <p:sldId id="458" r:id="rId9"/>
    <p:sldId id="460" r:id="rId10"/>
    <p:sldId id="461" r:id="rId11"/>
    <p:sldId id="474" r:id="rId12"/>
    <p:sldId id="463" r:id="rId13"/>
    <p:sldId id="475" r:id="rId14"/>
    <p:sldId id="477" r:id="rId15"/>
    <p:sldId id="465" r:id="rId16"/>
    <p:sldId id="478" r:id="rId17"/>
    <p:sldId id="467" r:id="rId18"/>
    <p:sldId id="470" r:id="rId19"/>
    <p:sldId id="471" r:id="rId20"/>
    <p:sldId id="462" r:id="rId21"/>
    <p:sldId id="48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2480"/>
    <a:srgbClr val="361D6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154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37235E-AE73-4B6E-84BC-F8C26C7290E3}" type="doc">
      <dgm:prSet loTypeId="urn:microsoft.com/office/officeart/2005/8/layout/hierarchy6" loCatId="hierarchy" qsTypeId="urn:microsoft.com/office/officeart/2005/8/quickstyle/simple1" qsCatId="simple" csTypeId="urn:microsoft.com/office/officeart/2005/8/colors/colorful1" csCatId="colorful" phldr="1"/>
      <dgm:spPr/>
      <dgm:t>
        <a:bodyPr/>
        <a:lstStyle/>
        <a:p>
          <a:endParaRPr lang="el-GR"/>
        </a:p>
      </dgm:t>
    </dgm:pt>
    <dgm:pt modelId="{01534CF3-6D79-4C24-B01A-54830D54EAD9}">
      <dgm:prSet phldrT="[Κείμενο]" custT="1"/>
      <dgm:spPr>
        <a:solidFill>
          <a:schemeClr val="accent2"/>
        </a:solidFill>
        <a:ln>
          <a:solidFill>
            <a:schemeClr val="accent2"/>
          </a:solidFill>
        </a:ln>
      </dgm:spPr>
      <dgm:t>
        <a:bodyPr/>
        <a:lstStyle/>
        <a:p>
          <a:r>
            <a:rPr lang="el-GR" sz="1800" b="1"/>
            <a:t>Τρόποι πολλαπλασιασμού </a:t>
          </a:r>
          <a:endParaRPr lang="el-GR" sz="1800" b="1" dirty="0"/>
        </a:p>
      </dgm:t>
    </dgm:pt>
    <dgm:pt modelId="{278645C5-EB44-4003-BCDC-14ECA587AAFC}" type="parTrans" cxnId="{FEEF137A-F9AD-4DCF-9716-CFCE83BFDAEB}">
      <dgm:prSet/>
      <dgm:spPr/>
      <dgm:t>
        <a:bodyPr/>
        <a:lstStyle/>
        <a:p>
          <a:endParaRPr lang="el-GR" sz="1800" b="1"/>
        </a:p>
      </dgm:t>
    </dgm:pt>
    <dgm:pt modelId="{C71E3CC0-0CB6-43F8-B6DB-E6B57CD7E942}" type="sibTrans" cxnId="{FEEF137A-F9AD-4DCF-9716-CFCE83BFDAEB}">
      <dgm:prSet/>
      <dgm:spPr/>
      <dgm:t>
        <a:bodyPr/>
        <a:lstStyle/>
        <a:p>
          <a:endParaRPr lang="el-GR" sz="1800" b="1"/>
        </a:p>
      </dgm:t>
    </dgm:pt>
    <dgm:pt modelId="{0F32B603-F88A-487D-AA8D-0FAD297DEFF8}">
      <dgm:prSet phldrT="[Κείμενο]" custT="1"/>
      <dgm:spPr>
        <a:solidFill>
          <a:schemeClr val="accent6">
            <a:lumMod val="75000"/>
          </a:schemeClr>
        </a:solidFill>
        <a:ln>
          <a:solidFill>
            <a:schemeClr val="accent6">
              <a:lumMod val="75000"/>
            </a:schemeClr>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1800" b="1"/>
            <a:t>Αγενής πολλαπλασιασμός</a:t>
          </a:r>
          <a:endParaRPr lang="el-GR" sz="1800" b="1" dirty="0"/>
        </a:p>
      </dgm:t>
    </dgm:pt>
    <dgm:pt modelId="{991621F3-78EF-49CC-8395-57EDDB3A1383}" type="parTrans" cxnId="{931A3ACF-61A2-40CA-B117-715A6C276567}">
      <dgm:prSet/>
      <dgm:spPr>
        <a:solidFill>
          <a:schemeClr val="accent2"/>
        </a:solidFill>
        <a:ln>
          <a:solidFill>
            <a:schemeClr val="accent2"/>
          </a:solidFill>
        </a:ln>
      </dgm:spPr>
      <dgm:t>
        <a:bodyPr/>
        <a:lstStyle/>
        <a:p>
          <a:endParaRPr lang="el-GR" sz="1800" b="1"/>
        </a:p>
      </dgm:t>
    </dgm:pt>
    <dgm:pt modelId="{AE37CA0C-0D2C-4A5B-8D88-0D813E9AE6C7}" type="sibTrans" cxnId="{931A3ACF-61A2-40CA-B117-715A6C276567}">
      <dgm:prSet/>
      <dgm:spPr/>
      <dgm:t>
        <a:bodyPr/>
        <a:lstStyle/>
        <a:p>
          <a:endParaRPr lang="el-GR" sz="1800" b="1"/>
        </a:p>
      </dgm:t>
    </dgm:pt>
    <dgm:pt modelId="{31723017-6EA1-493A-85E0-06583E714CA9}">
      <dgm:prSet phldrT="[Κείμενο]" custT="1"/>
      <dgm:spPr>
        <a:solidFill>
          <a:schemeClr val="accent1"/>
        </a:solidFill>
      </dgm:spPr>
      <dgm:t>
        <a:bodyPr/>
        <a:lstStyle/>
        <a:p>
          <a:r>
            <a:rPr lang="el-GR" sz="1800" b="1"/>
            <a:t>Μοσχεύματα </a:t>
          </a:r>
          <a:endParaRPr lang="el-GR" sz="1800" b="1" dirty="0"/>
        </a:p>
      </dgm:t>
    </dgm:pt>
    <dgm:pt modelId="{08A8687A-3D69-449A-9A55-AD0962608BA6}" type="parTrans" cxnId="{8EF7709C-5A54-4C98-B2F6-2FC31D47D46D}">
      <dgm:prSet/>
      <dgm:spPr>
        <a:ln>
          <a:solidFill>
            <a:schemeClr val="accent6">
              <a:lumMod val="75000"/>
            </a:schemeClr>
          </a:solidFill>
        </a:ln>
      </dgm:spPr>
      <dgm:t>
        <a:bodyPr/>
        <a:lstStyle/>
        <a:p>
          <a:endParaRPr lang="el-GR" sz="1800" b="1"/>
        </a:p>
      </dgm:t>
    </dgm:pt>
    <dgm:pt modelId="{89FDF5FF-A600-4E4F-B731-588C43D4D873}" type="sibTrans" cxnId="{8EF7709C-5A54-4C98-B2F6-2FC31D47D46D}">
      <dgm:prSet/>
      <dgm:spPr/>
      <dgm:t>
        <a:bodyPr/>
        <a:lstStyle/>
        <a:p>
          <a:endParaRPr lang="el-GR" sz="1800" b="1"/>
        </a:p>
      </dgm:t>
    </dgm:pt>
    <dgm:pt modelId="{4F58C681-9CAD-490C-BE2B-537F053F66FB}">
      <dgm:prSet phldrT="[Κείμενο]" custT="1"/>
      <dgm:spPr>
        <a:solidFill>
          <a:schemeClr val="accent1"/>
        </a:solidFill>
      </dgm:spPr>
      <dgm:t>
        <a:bodyPr/>
        <a:lstStyle/>
        <a:p>
          <a:r>
            <a:rPr lang="el-GR" sz="1800" b="1"/>
            <a:t>Καταβολάδες </a:t>
          </a:r>
          <a:endParaRPr lang="el-GR" sz="1800" b="1" dirty="0"/>
        </a:p>
      </dgm:t>
    </dgm:pt>
    <dgm:pt modelId="{4359068F-4A56-4C80-B1AD-8AC17559530F}" type="parTrans" cxnId="{EEAC0F31-CDBE-4A9D-A9E9-A223F0C24CE7}">
      <dgm:prSet/>
      <dgm:spPr>
        <a:ln>
          <a:solidFill>
            <a:schemeClr val="accent6">
              <a:lumMod val="75000"/>
            </a:schemeClr>
          </a:solidFill>
        </a:ln>
      </dgm:spPr>
      <dgm:t>
        <a:bodyPr/>
        <a:lstStyle/>
        <a:p>
          <a:endParaRPr lang="el-GR" sz="1800" b="1"/>
        </a:p>
      </dgm:t>
    </dgm:pt>
    <dgm:pt modelId="{35E79420-1D76-45E8-8953-E77842B0AC67}" type="sibTrans" cxnId="{EEAC0F31-CDBE-4A9D-A9E9-A223F0C24CE7}">
      <dgm:prSet/>
      <dgm:spPr/>
      <dgm:t>
        <a:bodyPr/>
        <a:lstStyle/>
        <a:p>
          <a:endParaRPr lang="el-GR" sz="1800" b="1"/>
        </a:p>
      </dgm:t>
    </dgm:pt>
    <dgm:pt modelId="{33577A5A-573C-4432-A62F-AF9399E57D85}">
      <dgm:prSet phldrT="[Κείμενο]" custT="1"/>
      <dgm:spPr>
        <a:solidFill>
          <a:schemeClr val="accent6">
            <a:lumMod val="75000"/>
          </a:schemeClr>
        </a:solidFill>
        <a:ln>
          <a:solidFill>
            <a:schemeClr val="accent6">
              <a:lumMod val="75000"/>
            </a:schemeClr>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l-GR" sz="1800" b="1"/>
            <a:t>Εγγενής πολλαπλασιασμός</a:t>
          </a:r>
          <a:endParaRPr lang="el-GR" sz="1800" b="1" dirty="0"/>
        </a:p>
      </dgm:t>
    </dgm:pt>
    <dgm:pt modelId="{815CFBF3-1D59-4B59-B721-9C3DF44A94F9}" type="parTrans" cxnId="{73F70409-3D23-4EC7-AA38-64CFABC7BDB3}">
      <dgm:prSet/>
      <dgm:spPr>
        <a:solidFill>
          <a:schemeClr val="accent2"/>
        </a:solidFill>
        <a:ln>
          <a:solidFill>
            <a:schemeClr val="accent2"/>
          </a:solidFill>
        </a:ln>
      </dgm:spPr>
      <dgm:t>
        <a:bodyPr/>
        <a:lstStyle/>
        <a:p>
          <a:endParaRPr lang="el-GR" sz="1800" b="1"/>
        </a:p>
      </dgm:t>
    </dgm:pt>
    <dgm:pt modelId="{216319C9-C581-4E27-B931-8F123A57DEE6}" type="sibTrans" cxnId="{73F70409-3D23-4EC7-AA38-64CFABC7BDB3}">
      <dgm:prSet/>
      <dgm:spPr/>
      <dgm:t>
        <a:bodyPr/>
        <a:lstStyle/>
        <a:p>
          <a:endParaRPr lang="el-GR" sz="1800" b="1"/>
        </a:p>
      </dgm:t>
    </dgm:pt>
    <dgm:pt modelId="{B00EB56E-DBC3-4667-9F95-5B6C283744D5}">
      <dgm:prSet phldrT="[Κείμενο]" custT="1"/>
      <dgm:spPr>
        <a:solidFill>
          <a:schemeClr val="accent4"/>
        </a:solidFill>
      </dgm:spPr>
      <dgm:t>
        <a:bodyPr/>
        <a:lstStyle/>
        <a:p>
          <a:r>
            <a:rPr lang="el-GR" sz="1800" b="1"/>
            <a:t>Σπόρος </a:t>
          </a:r>
          <a:endParaRPr lang="el-GR" sz="1800" b="1" dirty="0"/>
        </a:p>
      </dgm:t>
    </dgm:pt>
    <dgm:pt modelId="{E18F5DD9-F80A-45E3-847F-E145F3800ED8}" type="parTrans" cxnId="{49A6998F-1865-426A-9CEA-E27304B4DB52}">
      <dgm:prSet/>
      <dgm:spPr>
        <a:ln>
          <a:solidFill>
            <a:schemeClr val="accent6">
              <a:lumMod val="75000"/>
            </a:schemeClr>
          </a:solidFill>
        </a:ln>
      </dgm:spPr>
      <dgm:t>
        <a:bodyPr/>
        <a:lstStyle/>
        <a:p>
          <a:endParaRPr lang="el-GR" sz="1800" b="1"/>
        </a:p>
      </dgm:t>
    </dgm:pt>
    <dgm:pt modelId="{FCCEA555-1BE0-43BB-AF0B-C0F9C2DF14D0}" type="sibTrans" cxnId="{49A6998F-1865-426A-9CEA-E27304B4DB52}">
      <dgm:prSet/>
      <dgm:spPr/>
      <dgm:t>
        <a:bodyPr/>
        <a:lstStyle/>
        <a:p>
          <a:endParaRPr lang="el-GR" sz="1800" b="1"/>
        </a:p>
      </dgm:t>
    </dgm:pt>
    <dgm:pt modelId="{D7F5581F-3463-44D1-BD12-7E8A73C7E7E4}">
      <dgm:prSet custT="1"/>
      <dgm:spPr>
        <a:solidFill>
          <a:schemeClr val="accent1"/>
        </a:solidFill>
      </dgm:spPr>
      <dgm:t>
        <a:bodyPr/>
        <a:lstStyle/>
        <a:p>
          <a:r>
            <a:rPr lang="el-GR" sz="1800" b="1"/>
            <a:t>Παραφυάδες </a:t>
          </a:r>
          <a:endParaRPr lang="el-GR" sz="1800" b="1" dirty="0"/>
        </a:p>
      </dgm:t>
    </dgm:pt>
    <dgm:pt modelId="{EDC7B77F-4621-4EE7-9DCE-C4C6D49C22BA}" type="parTrans" cxnId="{4BF05AC6-1AF0-47B2-AE7A-902D7D2E752A}">
      <dgm:prSet/>
      <dgm:spPr>
        <a:ln>
          <a:solidFill>
            <a:schemeClr val="accent6">
              <a:lumMod val="75000"/>
            </a:schemeClr>
          </a:solidFill>
        </a:ln>
      </dgm:spPr>
      <dgm:t>
        <a:bodyPr/>
        <a:lstStyle/>
        <a:p>
          <a:endParaRPr lang="el-GR" sz="1800" b="1"/>
        </a:p>
      </dgm:t>
    </dgm:pt>
    <dgm:pt modelId="{48297F75-8B71-4A8A-B8E7-FE2C61F64B4C}" type="sibTrans" cxnId="{4BF05AC6-1AF0-47B2-AE7A-902D7D2E752A}">
      <dgm:prSet/>
      <dgm:spPr/>
      <dgm:t>
        <a:bodyPr/>
        <a:lstStyle/>
        <a:p>
          <a:endParaRPr lang="el-GR" sz="1800" b="1"/>
        </a:p>
      </dgm:t>
    </dgm:pt>
    <dgm:pt modelId="{6FE4EA6D-1B08-465C-A1C5-6D0A92C88B6C}" type="pres">
      <dgm:prSet presAssocID="{BB37235E-AE73-4B6E-84BC-F8C26C7290E3}" presName="mainComposite" presStyleCnt="0">
        <dgm:presLayoutVars>
          <dgm:chPref val="1"/>
          <dgm:dir/>
          <dgm:animOne val="branch"/>
          <dgm:animLvl val="lvl"/>
          <dgm:resizeHandles val="exact"/>
        </dgm:presLayoutVars>
      </dgm:prSet>
      <dgm:spPr/>
    </dgm:pt>
    <dgm:pt modelId="{7D361E3A-F6BC-4711-99AF-BBDE50DAA9F7}" type="pres">
      <dgm:prSet presAssocID="{BB37235E-AE73-4B6E-84BC-F8C26C7290E3}" presName="hierFlow" presStyleCnt="0"/>
      <dgm:spPr/>
    </dgm:pt>
    <dgm:pt modelId="{9C4B441A-D2C2-4EFF-B8E3-C509F6E21F07}" type="pres">
      <dgm:prSet presAssocID="{BB37235E-AE73-4B6E-84BC-F8C26C7290E3}" presName="hierChild1" presStyleCnt="0">
        <dgm:presLayoutVars>
          <dgm:chPref val="1"/>
          <dgm:animOne val="branch"/>
          <dgm:animLvl val="lvl"/>
        </dgm:presLayoutVars>
      </dgm:prSet>
      <dgm:spPr/>
    </dgm:pt>
    <dgm:pt modelId="{F4CDBE21-2D3C-4F83-A162-DCE7370EFB75}" type="pres">
      <dgm:prSet presAssocID="{01534CF3-6D79-4C24-B01A-54830D54EAD9}" presName="Name14" presStyleCnt="0"/>
      <dgm:spPr/>
    </dgm:pt>
    <dgm:pt modelId="{6BCE366D-0337-4531-8CA7-10DAD2919A93}" type="pres">
      <dgm:prSet presAssocID="{01534CF3-6D79-4C24-B01A-54830D54EAD9}" presName="level1Shape" presStyleLbl="node0" presStyleIdx="0" presStyleCnt="1" custScaleX="129102">
        <dgm:presLayoutVars>
          <dgm:chPref val="3"/>
        </dgm:presLayoutVars>
      </dgm:prSet>
      <dgm:spPr/>
    </dgm:pt>
    <dgm:pt modelId="{C8D41314-6BCF-40F5-A9ED-C1B9908AF92B}" type="pres">
      <dgm:prSet presAssocID="{01534CF3-6D79-4C24-B01A-54830D54EAD9}" presName="hierChild2" presStyleCnt="0"/>
      <dgm:spPr/>
    </dgm:pt>
    <dgm:pt modelId="{E0EF1A30-96D7-48FA-804F-8BA7978CEE8C}" type="pres">
      <dgm:prSet presAssocID="{991621F3-78EF-49CC-8395-57EDDB3A1383}" presName="Name19" presStyleLbl="parChTrans1D2" presStyleIdx="0" presStyleCnt="2"/>
      <dgm:spPr/>
    </dgm:pt>
    <dgm:pt modelId="{922D600F-A50B-4EFC-B5D0-435857F10E0B}" type="pres">
      <dgm:prSet presAssocID="{0F32B603-F88A-487D-AA8D-0FAD297DEFF8}" presName="Name21" presStyleCnt="0"/>
      <dgm:spPr/>
    </dgm:pt>
    <dgm:pt modelId="{15F10981-592C-423F-ACA7-5FEFD6497244}" type="pres">
      <dgm:prSet presAssocID="{0F32B603-F88A-487D-AA8D-0FAD297DEFF8}" presName="level2Shape" presStyleLbl="node2" presStyleIdx="0" presStyleCnt="2" custScaleX="129102"/>
      <dgm:spPr/>
    </dgm:pt>
    <dgm:pt modelId="{5E9BA2D5-F5A3-4E15-BD72-EA8A7CD26B45}" type="pres">
      <dgm:prSet presAssocID="{0F32B603-F88A-487D-AA8D-0FAD297DEFF8}" presName="hierChild3" presStyleCnt="0"/>
      <dgm:spPr/>
    </dgm:pt>
    <dgm:pt modelId="{72A56A28-1227-47DC-A253-40DBD9F1CF5F}" type="pres">
      <dgm:prSet presAssocID="{08A8687A-3D69-449A-9A55-AD0962608BA6}" presName="Name19" presStyleLbl="parChTrans1D3" presStyleIdx="0" presStyleCnt="4"/>
      <dgm:spPr/>
    </dgm:pt>
    <dgm:pt modelId="{6AF2F58C-A6FC-44F0-AE07-0054E40A21FE}" type="pres">
      <dgm:prSet presAssocID="{31723017-6EA1-493A-85E0-06583E714CA9}" presName="Name21" presStyleCnt="0"/>
      <dgm:spPr/>
    </dgm:pt>
    <dgm:pt modelId="{88482B3F-D6D4-46C5-925A-78FB8E7CC0BE}" type="pres">
      <dgm:prSet presAssocID="{31723017-6EA1-493A-85E0-06583E714CA9}" presName="level2Shape" presStyleLbl="node3" presStyleIdx="0" presStyleCnt="4"/>
      <dgm:spPr/>
    </dgm:pt>
    <dgm:pt modelId="{1B31C3B3-7479-4D37-ACC1-B27F63384DCC}" type="pres">
      <dgm:prSet presAssocID="{31723017-6EA1-493A-85E0-06583E714CA9}" presName="hierChild3" presStyleCnt="0"/>
      <dgm:spPr/>
    </dgm:pt>
    <dgm:pt modelId="{092C9AD5-634A-4226-AACD-9A4C5E0E00E6}" type="pres">
      <dgm:prSet presAssocID="{4359068F-4A56-4C80-B1AD-8AC17559530F}" presName="Name19" presStyleLbl="parChTrans1D3" presStyleIdx="1" presStyleCnt="4"/>
      <dgm:spPr/>
    </dgm:pt>
    <dgm:pt modelId="{F4AF6615-E03B-49F7-89C2-63D6F2C62C89}" type="pres">
      <dgm:prSet presAssocID="{4F58C681-9CAD-490C-BE2B-537F053F66FB}" presName="Name21" presStyleCnt="0"/>
      <dgm:spPr/>
    </dgm:pt>
    <dgm:pt modelId="{27C4B8AA-1D2E-4B51-A169-134DA267A127}" type="pres">
      <dgm:prSet presAssocID="{4F58C681-9CAD-490C-BE2B-537F053F66FB}" presName="level2Shape" presStyleLbl="node3" presStyleIdx="1" presStyleCnt="4"/>
      <dgm:spPr/>
    </dgm:pt>
    <dgm:pt modelId="{4F8BCC13-0AE7-4EB5-9078-DE5703380B0F}" type="pres">
      <dgm:prSet presAssocID="{4F58C681-9CAD-490C-BE2B-537F053F66FB}" presName="hierChild3" presStyleCnt="0"/>
      <dgm:spPr/>
    </dgm:pt>
    <dgm:pt modelId="{ACD5076F-F6B3-4F02-A165-C9CF041E0924}" type="pres">
      <dgm:prSet presAssocID="{EDC7B77F-4621-4EE7-9DCE-C4C6D49C22BA}" presName="Name19" presStyleLbl="parChTrans1D3" presStyleIdx="2" presStyleCnt="4"/>
      <dgm:spPr/>
    </dgm:pt>
    <dgm:pt modelId="{ECD192B8-A9EB-40BA-9319-2353043FD6BF}" type="pres">
      <dgm:prSet presAssocID="{D7F5581F-3463-44D1-BD12-7E8A73C7E7E4}" presName="Name21" presStyleCnt="0"/>
      <dgm:spPr/>
    </dgm:pt>
    <dgm:pt modelId="{26127875-D95F-4CD4-B9B0-81D405B9F89F}" type="pres">
      <dgm:prSet presAssocID="{D7F5581F-3463-44D1-BD12-7E8A73C7E7E4}" presName="level2Shape" presStyleLbl="node3" presStyleIdx="2" presStyleCnt="4"/>
      <dgm:spPr/>
    </dgm:pt>
    <dgm:pt modelId="{F053FF20-672E-47DC-885B-5322C021B2E5}" type="pres">
      <dgm:prSet presAssocID="{D7F5581F-3463-44D1-BD12-7E8A73C7E7E4}" presName="hierChild3" presStyleCnt="0"/>
      <dgm:spPr/>
    </dgm:pt>
    <dgm:pt modelId="{0CF30DD0-1D0E-42F5-A3F1-3C91536F3937}" type="pres">
      <dgm:prSet presAssocID="{815CFBF3-1D59-4B59-B721-9C3DF44A94F9}" presName="Name19" presStyleLbl="parChTrans1D2" presStyleIdx="1" presStyleCnt="2"/>
      <dgm:spPr/>
    </dgm:pt>
    <dgm:pt modelId="{809A3A8C-DB29-414B-BED6-6BA69C37D2E8}" type="pres">
      <dgm:prSet presAssocID="{33577A5A-573C-4432-A62F-AF9399E57D85}" presName="Name21" presStyleCnt="0"/>
      <dgm:spPr/>
    </dgm:pt>
    <dgm:pt modelId="{636D9782-89C0-4A13-A20D-5966CAD42E65}" type="pres">
      <dgm:prSet presAssocID="{33577A5A-573C-4432-A62F-AF9399E57D85}" presName="level2Shape" presStyleLbl="node2" presStyleIdx="1" presStyleCnt="2" custScaleX="129102"/>
      <dgm:spPr/>
    </dgm:pt>
    <dgm:pt modelId="{AF6436E0-F04A-49FE-B1E2-28DB16C0217E}" type="pres">
      <dgm:prSet presAssocID="{33577A5A-573C-4432-A62F-AF9399E57D85}" presName="hierChild3" presStyleCnt="0"/>
      <dgm:spPr/>
    </dgm:pt>
    <dgm:pt modelId="{AA43F2A8-C025-4E5B-A69F-435F18CB44AC}" type="pres">
      <dgm:prSet presAssocID="{E18F5DD9-F80A-45E3-847F-E145F3800ED8}" presName="Name19" presStyleLbl="parChTrans1D3" presStyleIdx="3" presStyleCnt="4"/>
      <dgm:spPr/>
    </dgm:pt>
    <dgm:pt modelId="{2554B8BB-7C6A-41ED-BBF1-728189FA83B6}" type="pres">
      <dgm:prSet presAssocID="{B00EB56E-DBC3-4667-9F95-5B6C283744D5}" presName="Name21" presStyleCnt="0"/>
      <dgm:spPr/>
    </dgm:pt>
    <dgm:pt modelId="{07C98069-A23B-46EF-BE45-4E265DA8652C}" type="pres">
      <dgm:prSet presAssocID="{B00EB56E-DBC3-4667-9F95-5B6C283744D5}" presName="level2Shape" presStyleLbl="node3" presStyleIdx="3" presStyleCnt="4"/>
      <dgm:spPr/>
    </dgm:pt>
    <dgm:pt modelId="{61E35DED-2556-4497-9DC1-2B1192F7314D}" type="pres">
      <dgm:prSet presAssocID="{B00EB56E-DBC3-4667-9F95-5B6C283744D5}" presName="hierChild3" presStyleCnt="0"/>
      <dgm:spPr/>
    </dgm:pt>
    <dgm:pt modelId="{6FE50F90-E36F-428A-904E-33ABFC3E44E4}" type="pres">
      <dgm:prSet presAssocID="{BB37235E-AE73-4B6E-84BC-F8C26C7290E3}" presName="bgShapesFlow" presStyleCnt="0"/>
      <dgm:spPr/>
    </dgm:pt>
  </dgm:ptLst>
  <dgm:cxnLst>
    <dgm:cxn modelId="{73F70409-3D23-4EC7-AA38-64CFABC7BDB3}" srcId="{01534CF3-6D79-4C24-B01A-54830D54EAD9}" destId="{33577A5A-573C-4432-A62F-AF9399E57D85}" srcOrd="1" destOrd="0" parTransId="{815CFBF3-1D59-4B59-B721-9C3DF44A94F9}" sibTransId="{216319C9-C581-4E27-B931-8F123A57DEE6}"/>
    <dgm:cxn modelId="{75EA3F2C-EE83-4A36-8A16-E2023EC3236B}" type="presOf" srcId="{4359068F-4A56-4C80-B1AD-8AC17559530F}" destId="{092C9AD5-634A-4226-AACD-9A4C5E0E00E6}" srcOrd="0" destOrd="0" presId="urn:microsoft.com/office/officeart/2005/8/layout/hierarchy6"/>
    <dgm:cxn modelId="{EEAC0F31-CDBE-4A9D-A9E9-A223F0C24CE7}" srcId="{0F32B603-F88A-487D-AA8D-0FAD297DEFF8}" destId="{4F58C681-9CAD-490C-BE2B-537F053F66FB}" srcOrd="1" destOrd="0" parTransId="{4359068F-4A56-4C80-B1AD-8AC17559530F}" sibTransId="{35E79420-1D76-45E8-8953-E77842B0AC67}"/>
    <dgm:cxn modelId="{56F24433-E567-48F3-900B-1E21DBB9FB2C}" type="presOf" srcId="{E18F5DD9-F80A-45E3-847F-E145F3800ED8}" destId="{AA43F2A8-C025-4E5B-A69F-435F18CB44AC}" srcOrd="0" destOrd="0" presId="urn:microsoft.com/office/officeart/2005/8/layout/hierarchy6"/>
    <dgm:cxn modelId="{7492A562-73AE-4833-A2D7-798AEE2B3DE0}" type="presOf" srcId="{31723017-6EA1-493A-85E0-06583E714CA9}" destId="{88482B3F-D6D4-46C5-925A-78FB8E7CC0BE}" srcOrd="0" destOrd="0" presId="urn:microsoft.com/office/officeart/2005/8/layout/hierarchy6"/>
    <dgm:cxn modelId="{A7483C63-556E-409B-BFC3-76E535A63903}" type="presOf" srcId="{991621F3-78EF-49CC-8395-57EDDB3A1383}" destId="{E0EF1A30-96D7-48FA-804F-8BA7978CEE8C}" srcOrd="0" destOrd="0" presId="urn:microsoft.com/office/officeart/2005/8/layout/hierarchy6"/>
    <dgm:cxn modelId="{FEEF137A-F9AD-4DCF-9716-CFCE83BFDAEB}" srcId="{BB37235E-AE73-4B6E-84BC-F8C26C7290E3}" destId="{01534CF3-6D79-4C24-B01A-54830D54EAD9}" srcOrd="0" destOrd="0" parTransId="{278645C5-EB44-4003-BCDC-14ECA587AAFC}" sibTransId="{C71E3CC0-0CB6-43F8-B6DB-E6B57CD7E942}"/>
    <dgm:cxn modelId="{3E6D8A85-9477-4C98-A4D9-EB5404A215BD}" type="presOf" srcId="{08A8687A-3D69-449A-9A55-AD0962608BA6}" destId="{72A56A28-1227-47DC-A253-40DBD9F1CF5F}" srcOrd="0" destOrd="0" presId="urn:microsoft.com/office/officeart/2005/8/layout/hierarchy6"/>
    <dgm:cxn modelId="{49A6998F-1865-426A-9CEA-E27304B4DB52}" srcId="{33577A5A-573C-4432-A62F-AF9399E57D85}" destId="{B00EB56E-DBC3-4667-9F95-5B6C283744D5}" srcOrd="0" destOrd="0" parTransId="{E18F5DD9-F80A-45E3-847F-E145F3800ED8}" sibTransId="{FCCEA555-1BE0-43BB-AF0B-C0F9C2DF14D0}"/>
    <dgm:cxn modelId="{3D079690-CF03-4442-9F3A-F41ED178A17E}" type="presOf" srcId="{4F58C681-9CAD-490C-BE2B-537F053F66FB}" destId="{27C4B8AA-1D2E-4B51-A169-134DA267A127}" srcOrd="0" destOrd="0" presId="urn:microsoft.com/office/officeart/2005/8/layout/hierarchy6"/>
    <dgm:cxn modelId="{0B907B95-DAA2-4D8C-BC3B-13F74CDA1012}" type="presOf" srcId="{B00EB56E-DBC3-4667-9F95-5B6C283744D5}" destId="{07C98069-A23B-46EF-BE45-4E265DA8652C}" srcOrd="0" destOrd="0" presId="urn:microsoft.com/office/officeart/2005/8/layout/hierarchy6"/>
    <dgm:cxn modelId="{67D3BB99-9A5F-457F-AF59-8F660C3B92A1}" type="presOf" srcId="{D7F5581F-3463-44D1-BD12-7E8A73C7E7E4}" destId="{26127875-D95F-4CD4-B9B0-81D405B9F89F}" srcOrd="0" destOrd="0" presId="urn:microsoft.com/office/officeart/2005/8/layout/hierarchy6"/>
    <dgm:cxn modelId="{8EF7709C-5A54-4C98-B2F6-2FC31D47D46D}" srcId="{0F32B603-F88A-487D-AA8D-0FAD297DEFF8}" destId="{31723017-6EA1-493A-85E0-06583E714CA9}" srcOrd="0" destOrd="0" parTransId="{08A8687A-3D69-449A-9A55-AD0962608BA6}" sibTransId="{89FDF5FF-A600-4E4F-B731-588C43D4D873}"/>
    <dgm:cxn modelId="{14C50BA9-6701-48A5-A309-E5F0BC1C0E9E}" type="presOf" srcId="{33577A5A-573C-4432-A62F-AF9399E57D85}" destId="{636D9782-89C0-4A13-A20D-5966CAD42E65}" srcOrd="0" destOrd="0" presId="urn:microsoft.com/office/officeart/2005/8/layout/hierarchy6"/>
    <dgm:cxn modelId="{0DE9F6AB-55A7-44E2-8C4C-57BEBF08C820}" type="presOf" srcId="{EDC7B77F-4621-4EE7-9DCE-C4C6D49C22BA}" destId="{ACD5076F-F6B3-4F02-A165-C9CF041E0924}" srcOrd="0" destOrd="0" presId="urn:microsoft.com/office/officeart/2005/8/layout/hierarchy6"/>
    <dgm:cxn modelId="{7014EEBB-AB69-4775-8EF1-E6EDFF3CAC51}" type="presOf" srcId="{815CFBF3-1D59-4B59-B721-9C3DF44A94F9}" destId="{0CF30DD0-1D0E-42F5-A3F1-3C91536F3937}" srcOrd="0" destOrd="0" presId="urn:microsoft.com/office/officeart/2005/8/layout/hierarchy6"/>
    <dgm:cxn modelId="{4BF05AC6-1AF0-47B2-AE7A-902D7D2E752A}" srcId="{0F32B603-F88A-487D-AA8D-0FAD297DEFF8}" destId="{D7F5581F-3463-44D1-BD12-7E8A73C7E7E4}" srcOrd="2" destOrd="0" parTransId="{EDC7B77F-4621-4EE7-9DCE-C4C6D49C22BA}" sibTransId="{48297F75-8B71-4A8A-B8E7-FE2C61F64B4C}"/>
    <dgm:cxn modelId="{931A3ACF-61A2-40CA-B117-715A6C276567}" srcId="{01534CF3-6D79-4C24-B01A-54830D54EAD9}" destId="{0F32B603-F88A-487D-AA8D-0FAD297DEFF8}" srcOrd="0" destOrd="0" parTransId="{991621F3-78EF-49CC-8395-57EDDB3A1383}" sibTransId="{AE37CA0C-0D2C-4A5B-8D88-0D813E9AE6C7}"/>
    <dgm:cxn modelId="{063FC8E6-7CFC-4BB9-9A67-1BBB5287AF80}" type="presOf" srcId="{BB37235E-AE73-4B6E-84BC-F8C26C7290E3}" destId="{6FE4EA6D-1B08-465C-A1C5-6D0A92C88B6C}" srcOrd="0" destOrd="0" presId="urn:microsoft.com/office/officeart/2005/8/layout/hierarchy6"/>
    <dgm:cxn modelId="{39E739F0-52ED-4EF7-8A5C-370153CD429E}" type="presOf" srcId="{01534CF3-6D79-4C24-B01A-54830D54EAD9}" destId="{6BCE366D-0337-4531-8CA7-10DAD2919A93}" srcOrd="0" destOrd="0" presId="urn:microsoft.com/office/officeart/2005/8/layout/hierarchy6"/>
    <dgm:cxn modelId="{4A1963F2-8A87-489A-99B3-15AB80B36699}" type="presOf" srcId="{0F32B603-F88A-487D-AA8D-0FAD297DEFF8}" destId="{15F10981-592C-423F-ACA7-5FEFD6497244}" srcOrd="0" destOrd="0" presId="urn:microsoft.com/office/officeart/2005/8/layout/hierarchy6"/>
    <dgm:cxn modelId="{42760143-5E16-4881-B72F-F95A3CEBB8B7}" type="presParOf" srcId="{6FE4EA6D-1B08-465C-A1C5-6D0A92C88B6C}" destId="{7D361E3A-F6BC-4711-99AF-BBDE50DAA9F7}" srcOrd="0" destOrd="0" presId="urn:microsoft.com/office/officeart/2005/8/layout/hierarchy6"/>
    <dgm:cxn modelId="{3B5ADF8A-8FB3-483E-B3F6-3A47749DD63E}" type="presParOf" srcId="{7D361E3A-F6BC-4711-99AF-BBDE50DAA9F7}" destId="{9C4B441A-D2C2-4EFF-B8E3-C509F6E21F07}" srcOrd="0" destOrd="0" presId="urn:microsoft.com/office/officeart/2005/8/layout/hierarchy6"/>
    <dgm:cxn modelId="{91DDCE0A-4F1B-405B-AD9F-5ABD35EEA210}" type="presParOf" srcId="{9C4B441A-D2C2-4EFF-B8E3-C509F6E21F07}" destId="{F4CDBE21-2D3C-4F83-A162-DCE7370EFB75}" srcOrd="0" destOrd="0" presId="urn:microsoft.com/office/officeart/2005/8/layout/hierarchy6"/>
    <dgm:cxn modelId="{8FA5E490-FC69-4AA2-960E-36D4212AB2D9}" type="presParOf" srcId="{F4CDBE21-2D3C-4F83-A162-DCE7370EFB75}" destId="{6BCE366D-0337-4531-8CA7-10DAD2919A93}" srcOrd="0" destOrd="0" presId="urn:microsoft.com/office/officeart/2005/8/layout/hierarchy6"/>
    <dgm:cxn modelId="{604D5BC7-F978-4C6E-AF6E-BC0528F8C733}" type="presParOf" srcId="{F4CDBE21-2D3C-4F83-A162-DCE7370EFB75}" destId="{C8D41314-6BCF-40F5-A9ED-C1B9908AF92B}" srcOrd="1" destOrd="0" presId="urn:microsoft.com/office/officeart/2005/8/layout/hierarchy6"/>
    <dgm:cxn modelId="{9B3C1BE5-6C71-4034-8616-DE686B942B77}" type="presParOf" srcId="{C8D41314-6BCF-40F5-A9ED-C1B9908AF92B}" destId="{E0EF1A30-96D7-48FA-804F-8BA7978CEE8C}" srcOrd="0" destOrd="0" presId="urn:microsoft.com/office/officeart/2005/8/layout/hierarchy6"/>
    <dgm:cxn modelId="{97D0A0B8-1A3B-4EDD-B992-EF0B37B4665F}" type="presParOf" srcId="{C8D41314-6BCF-40F5-A9ED-C1B9908AF92B}" destId="{922D600F-A50B-4EFC-B5D0-435857F10E0B}" srcOrd="1" destOrd="0" presId="urn:microsoft.com/office/officeart/2005/8/layout/hierarchy6"/>
    <dgm:cxn modelId="{EFA07640-0564-4B53-848B-1A0A30400010}" type="presParOf" srcId="{922D600F-A50B-4EFC-B5D0-435857F10E0B}" destId="{15F10981-592C-423F-ACA7-5FEFD6497244}" srcOrd="0" destOrd="0" presId="urn:microsoft.com/office/officeart/2005/8/layout/hierarchy6"/>
    <dgm:cxn modelId="{CE86FA1F-4C66-4641-A689-EF0AAC10A590}" type="presParOf" srcId="{922D600F-A50B-4EFC-B5D0-435857F10E0B}" destId="{5E9BA2D5-F5A3-4E15-BD72-EA8A7CD26B45}" srcOrd="1" destOrd="0" presId="urn:microsoft.com/office/officeart/2005/8/layout/hierarchy6"/>
    <dgm:cxn modelId="{864882F7-4FC2-4607-B6EB-795319696E60}" type="presParOf" srcId="{5E9BA2D5-F5A3-4E15-BD72-EA8A7CD26B45}" destId="{72A56A28-1227-47DC-A253-40DBD9F1CF5F}" srcOrd="0" destOrd="0" presId="urn:microsoft.com/office/officeart/2005/8/layout/hierarchy6"/>
    <dgm:cxn modelId="{609E247C-2351-4681-8ED9-7A2F62D4A436}" type="presParOf" srcId="{5E9BA2D5-F5A3-4E15-BD72-EA8A7CD26B45}" destId="{6AF2F58C-A6FC-44F0-AE07-0054E40A21FE}" srcOrd="1" destOrd="0" presId="urn:microsoft.com/office/officeart/2005/8/layout/hierarchy6"/>
    <dgm:cxn modelId="{F07D47B0-6912-4ED0-8230-BE0B22AF2F66}" type="presParOf" srcId="{6AF2F58C-A6FC-44F0-AE07-0054E40A21FE}" destId="{88482B3F-D6D4-46C5-925A-78FB8E7CC0BE}" srcOrd="0" destOrd="0" presId="urn:microsoft.com/office/officeart/2005/8/layout/hierarchy6"/>
    <dgm:cxn modelId="{A1FEC2CB-290C-4E66-A36B-7FAFE7B1FF72}" type="presParOf" srcId="{6AF2F58C-A6FC-44F0-AE07-0054E40A21FE}" destId="{1B31C3B3-7479-4D37-ACC1-B27F63384DCC}" srcOrd="1" destOrd="0" presId="urn:microsoft.com/office/officeart/2005/8/layout/hierarchy6"/>
    <dgm:cxn modelId="{04E141B7-62BA-4479-ACF3-2A1EAF9EC710}" type="presParOf" srcId="{5E9BA2D5-F5A3-4E15-BD72-EA8A7CD26B45}" destId="{092C9AD5-634A-4226-AACD-9A4C5E0E00E6}" srcOrd="2" destOrd="0" presId="urn:microsoft.com/office/officeart/2005/8/layout/hierarchy6"/>
    <dgm:cxn modelId="{D68E393A-4A04-4150-981C-AE22B02F0C49}" type="presParOf" srcId="{5E9BA2D5-F5A3-4E15-BD72-EA8A7CD26B45}" destId="{F4AF6615-E03B-49F7-89C2-63D6F2C62C89}" srcOrd="3" destOrd="0" presId="urn:microsoft.com/office/officeart/2005/8/layout/hierarchy6"/>
    <dgm:cxn modelId="{F6440390-5883-43C8-99F9-09FEBB134710}" type="presParOf" srcId="{F4AF6615-E03B-49F7-89C2-63D6F2C62C89}" destId="{27C4B8AA-1D2E-4B51-A169-134DA267A127}" srcOrd="0" destOrd="0" presId="urn:microsoft.com/office/officeart/2005/8/layout/hierarchy6"/>
    <dgm:cxn modelId="{12514929-740E-4C6A-8098-A89C699E5786}" type="presParOf" srcId="{F4AF6615-E03B-49F7-89C2-63D6F2C62C89}" destId="{4F8BCC13-0AE7-4EB5-9078-DE5703380B0F}" srcOrd="1" destOrd="0" presId="urn:microsoft.com/office/officeart/2005/8/layout/hierarchy6"/>
    <dgm:cxn modelId="{4331D37B-68ED-4503-9898-EE53E65A4ECA}" type="presParOf" srcId="{5E9BA2D5-F5A3-4E15-BD72-EA8A7CD26B45}" destId="{ACD5076F-F6B3-4F02-A165-C9CF041E0924}" srcOrd="4" destOrd="0" presId="urn:microsoft.com/office/officeart/2005/8/layout/hierarchy6"/>
    <dgm:cxn modelId="{DDE61EB6-E819-4D00-84D1-45D86685B687}" type="presParOf" srcId="{5E9BA2D5-F5A3-4E15-BD72-EA8A7CD26B45}" destId="{ECD192B8-A9EB-40BA-9319-2353043FD6BF}" srcOrd="5" destOrd="0" presId="urn:microsoft.com/office/officeart/2005/8/layout/hierarchy6"/>
    <dgm:cxn modelId="{CD8E99AF-B9AC-4910-A2AB-4F17F7D76B47}" type="presParOf" srcId="{ECD192B8-A9EB-40BA-9319-2353043FD6BF}" destId="{26127875-D95F-4CD4-B9B0-81D405B9F89F}" srcOrd="0" destOrd="0" presId="urn:microsoft.com/office/officeart/2005/8/layout/hierarchy6"/>
    <dgm:cxn modelId="{429791A9-D7D1-4049-B901-66AF13086BC9}" type="presParOf" srcId="{ECD192B8-A9EB-40BA-9319-2353043FD6BF}" destId="{F053FF20-672E-47DC-885B-5322C021B2E5}" srcOrd="1" destOrd="0" presId="urn:microsoft.com/office/officeart/2005/8/layout/hierarchy6"/>
    <dgm:cxn modelId="{73E76483-942C-44D3-968F-439BB07EC827}" type="presParOf" srcId="{C8D41314-6BCF-40F5-A9ED-C1B9908AF92B}" destId="{0CF30DD0-1D0E-42F5-A3F1-3C91536F3937}" srcOrd="2" destOrd="0" presId="urn:microsoft.com/office/officeart/2005/8/layout/hierarchy6"/>
    <dgm:cxn modelId="{053630C6-EC2D-4F92-B690-D36A35AE8289}" type="presParOf" srcId="{C8D41314-6BCF-40F5-A9ED-C1B9908AF92B}" destId="{809A3A8C-DB29-414B-BED6-6BA69C37D2E8}" srcOrd="3" destOrd="0" presId="urn:microsoft.com/office/officeart/2005/8/layout/hierarchy6"/>
    <dgm:cxn modelId="{7A077F76-B53C-4D2E-B930-E1DB0962C487}" type="presParOf" srcId="{809A3A8C-DB29-414B-BED6-6BA69C37D2E8}" destId="{636D9782-89C0-4A13-A20D-5966CAD42E65}" srcOrd="0" destOrd="0" presId="urn:microsoft.com/office/officeart/2005/8/layout/hierarchy6"/>
    <dgm:cxn modelId="{2539CB66-9495-4BF4-96C2-003891D629E6}" type="presParOf" srcId="{809A3A8C-DB29-414B-BED6-6BA69C37D2E8}" destId="{AF6436E0-F04A-49FE-B1E2-28DB16C0217E}" srcOrd="1" destOrd="0" presId="urn:microsoft.com/office/officeart/2005/8/layout/hierarchy6"/>
    <dgm:cxn modelId="{7FA552CE-9E0E-4414-8FCA-39CEB4124B3A}" type="presParOf" srcId="{AF6436E0-F04A-49FE-B1E2-28DB16C0217E}" destId="{AA43F2A8-C025-4E5B-A69F-435F18CB44AC}" srcOrd="0" destOrd="0" presId="urn:microsoft.com/office/officeart/2005/8/layout/hierarchy6"/>
    <dgm:cxn modelId="{EB4F0AEC-98C8-4A3D-A557-E08E963F78CA}" type="presParOf" srcId="{AF6436E0-F04A-49FE-B1E2-28DB16C0217E}" destId="{2554B8BB-7C6A-41ED-BBF1-728189FA83B6}" srcOrd="1" destOrd="0" presId="urn:microsoft.com/office/officeart/2005/8/layout/hierarchy6"/>
    <dgm:cxn modelId="{8466ACA9-B358-41C0-B94F-BC79301000CF}" type="presParOf" srcId="{2554B8BB-7C6A-41ED-BBF1-728189FA83B6}" destId="{07C98069-A23B-46EF-BE45-4E265DA8652C}" srcOrd="0" destOrd="0" presId="urn:microsoft.com/office/officeart/2005/8/layout/hierarchy6"/>
    <dgm:cxn modelId="{A6017071-D385-4C8E-B453-9773D2F4BA0B}" type="presParOf" srcId="{2554B8BB-7C6A-41ED-BBF1-728189FA83B6}" destId="{61E35DED-2556-4497-9DC1-2B1192F7314D}" srcOrd="1" destOrd="0" presId="urn:microsoft.com/office/officeart/2005/8/layout/hierarchy6"/>
    <dgm:cxn modelId="{7034418E-EF5B-473E-BA70-EE91F0B52988}" type="presParOf" srcId="{6FE4EA6D-1B08-465C-A1C5-6D0A92C88B6C}" destId="{6FE50F90-E36F-428A-904E-33ABFC3E44E4}"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E366D-0337-4531-8CA7-10DAD2919A93}">
      <dsp:nvSpPr>
        <dsp:cNvPr id="0" name=""/>
        <dsp:cNvSpPr/>
      </dsp:nvSpPr>
      <dsp:spPr>
        <a:xfrm>
          <a:off x="3836750" y="197704"/>
          <a:ext cx="2015993" cy="1041034"/>
        </a:xfrm>
        <a:prstGeom prst="roundRect">
          <a:avLst>
            <a:gd name="adj" fmla="val 10000"/>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a:t>Τρόποι πολλαπλασιασμού </a:t>
          </a:r>
          <a:endParaRPr lang="el-GR" sz="1800" b="1" kern="1200" dirty="0"/>
        </a:p>
      </dsp:txBody>
      <dsp:txXfrm>
        <a:off x="3867241" y="228195"/>
        <a:ext cx="1955011" cy="980052"/>
      </dsp:txXfrm>
    </dsp:sp>
    <dsp:sp modelId="{E0EF1A30-96D7-48FA-804F-8BA7978CEE8C}">
      <dsp:nvSpPr>
        <dsp:cNvPr id="0" name=""/>
        <dsp:cNvSpPr/>
      </dsp:nvSpPr>
      <dsp:spPr>
        <a:xfrm>
          <a:off x="2814731" y="1238738"/>
          <a:ext cx="2030016" cy="416413"/>
        </a:xfrm>
        <a:custGeom>
          <a:avLst/>
          <a:gdLst/>
          <a:ahLst/>
          <a:cxnLst/>
          <a:rect l="0" t="0" r="0" b="0"/>
          <a:pathLst>
            <a:path>
              <a:moveTo>
                <a:pt x="2030016" y="0"/>
              </a:moveTo>
              <a:lnTo>
                <a:pt x="2030016" y="208206"/>
              </a:lnTo>
              <a:lnTo>
                <a:pt x="0" y="208206"/>
              </a:lnTo>
              <a:lnTo>
                <a:pt x="0" y="416413"/>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15F10981-592C-423F-ACA7-5FEFD6497244}">
      <dsp:nvSpPr>
        <dsp:cNvPr id="0" name=""/>
        <dsp:cNvSpPr/>
      </dsp:nvSpPr>
      <dsp:spPr>
        <a:xfrm>
          <a:off x="1806734" y="1655151"/>
          <a:ext cx="2015993" cy="1041034"/>
        </a:xfrm>
        <a:prstGeom prst="roundRect">
          <a:avLst>
            <a:gd name="adj" fmla="val 10000"/>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1800" b="1" kern="1200"/>
            <a:t>Αγενής πολλαπλασιασμός</a:t>
          </a:r>
          <a:endParaRPr lang="el-GR" sz="1800" b="1" kern="1200" dirty="0"/>
        </a:p>
      </dsp:txBody>
      <dsp:txXfrm>
        <a:off x="1837225" y="1685642"/>
        <a:ext cx="1955011" cy="980052"/>
      </dsp:txXfrm>
    </dsp:sp>
    <dsp:sp modelId="{72A56A28-1227-47DC-A253-40DBD9F1CF5F}">
      <dsp:nvSpPr>
        <dsp:cNvPr id="0" name=""/>
        <dsp:cNvSpPr/>
      </dsp:nvSpPr>
      <dsp:spPr>
        <a:xfrm>
          <a:off x="784714" y="2696186"/>
          <a:ext cx="2030016" cy="416413"/>
        </a:xfrm>
        <a:custGeom>
          <a:avLst/>
          <a:gdLst/>
          <a:ahLst/>
          <a:cxnLst/>
          <a:rect l="0" t="0" r="0" b="0"/>
          <a:pathLst>
            <a:path>
              <a:moveTo>
                <a:pt x="2030016" y="0"/>
              </a:moveTo>
              <a:lnTo>
                <a:pt x="2030016" y="208206"/>
              </a:lnTo>
              <a:lnTo>
                <a:pt x="0" y="208206"/>
              </a:lnTo>
              <a:lnTo>
                <a:pt x="0" y="416413"/>
              </a:lnTo>
            </a:path>
          </a:pathLst>
        </a:custGeom>
        <a:noFill/>
        <a:ln w="1270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88482B3F-D6D4-46C5-925A-78FB8E7CC0BE}">
      <dsp:nvSpPr>
        <dsp:cNvPr id="0" name=""/>
        <dsp:cNvSpPr/>
      </dsp:nvSpPr>
      <dsp:spPr>
        <a:xfrm>
          <a:off x="3938" y="3112599"/>
          <a:ext cx="1561551" cy="104103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a:t>Μοσχεύματα </a:t>
          </a:r>
          <a:endParaRPr lang="el-GR" sz="1800" b="1" kern="1200" dirty="0"/>
        </a:p>
      </dsp:txBody>
      <dsp:txXfrm>
        <a:off x="34429" y="3143090"/>
        <a:ext cx="1500569" cy="980052"/>
      </dsp:txXfrm>
    </dsp:sp>
    <dsp:sp modelId="{092C9AD5-634A-4226-AACD-9A4C5E0E00E6}">
      <dsp:nvSpPr>
        <dsp:cNvPr id="0" name=""/>
        <dsp:cNvSpPr/>
      </dsp:nvSpPr>
      <dsp:spPr>
        <a:xfrm>
          <a:off x="2769011" y="2696186"/>
          <a:ext cx="91440" cy="416413"/>
        </a:xfrm>
        <a:custGeom>
          <a:avLst/>
          <a:gdLst/>
          <a:ahLst/>
          <a:cxnLst/>
          <a:rect l="0" t="0" r="0" b="0"/>
          <a:pathLst>
            <a:path>
              <a:moveTo>
                <a:pt x="45720" y="0"/>
              </a:moveTo>
              <a:lnTo>
                <a:pt x="45720" y="416413"/>
              </a:lnTo>
            </a:path>
          </a:pathLst>
        </a:custGeom>
        <a:noFill/>
        <a:ln w="1270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7C4B8AA-1D2E-4B51-A169-134DA267A127}">
      <dsp:nvSpPr>
        <dsp:cNvPr id="0" name=""/>
        <dsp:cNvSpPr/>
      </dsp:nvSpPr>
      <dsp:spPr>
        <a:xfrm>
          <a:off x="2033955" y="3112599"/>
          <a:ext cx="1561551" cy="104103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a:t>Καταβολάδες </a:t>
          </a:r>
          <a:endParaRPr lang="el-GR" sz="1800" b="1" kern="1200" dirty="0"/>
        </a:p>
      </dsp:txBody>
      <dsp:txXfrm>
        <a:off x="2064446" y="3143090"/>
        <a:ext cx="1500569" cy="980052"/>
      </dsp:txXfrm>
    </dsp:sp>
    <dsp:sp modelId="{ACD5076F-F6B3-4F02-A165-C9CF041E0924}">
      <dsp:nvSpPr>
        <dsp:cNvPr id="0" name=""/>
        <dsp:cNvSpPr/>
      </dsp:nvSpPr>
      <dsp:spPr>
        <a:xfrm>
          <a:off x="2814731" y="2696186"/>
          <a:ext cx="2030016" cy="416413"/>
        </a:xfrm>
        <a:custGeom>
          <a:avLst/>
          <a:gdLst/>
          <a:ahLst/>
          <a:cxnLst/>
          <a:rect l="0" t="0" r="0" b="0"/>
          <a:pathLst>
            <a:path>
              <a:moveTo>
                <a:pt x="0" y="0"/>
              </a:moveTo>
              <a:lnTo>
                <a:pt x="0" y="208206"/>
              </a:lnTo>
              <a:lnTo>
                <a:pt x="2030016" y="208206"/>
              </a:lnTo>
              <a:lnTo>
                <a:pt x="2030016" y="416413"/>
              </a:lnTo>
            </a:path>
          </a:pathLst>
        </a:custGeom>
        <a:noFill/>
        <a:ln w="1270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6127875-D95F-4CD4-B9B0-81D405B9F89F}">
      <dsp:nvSpPr>
        <dsp:cNvPr id="0" name=""/>
        <dsp:cNvSpPr/>
      </dsp:nvSpPr>
      <dsp:spPr>
        <a:xfrm>
          <a:off x="4063972" y="3112599"/>
          <a:ext cx="1561551" cy="104103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a:t>Παραφυάδες </a:t>
          </a:r>
          <a:endParaRPr lang="el-GR" sz="1800" b="1" kern="1200" dirty="0"/>
        </a:p>
      </dsp:txBody>
      <dsp:txXfrm>
        <a:off x="4094463" y="3143090"/>
        <a:ext cx="1500569" cy="980052"/>
      </dsp:txXfrm>
    </dsp:sp>
    <dsp:sp modelId="{0CF30DD0-1D0E-42F5-A3F1-3C91536F3937}">
      <dsp:nvSpPr>
        <dsp:cNvPr id="0" name=""/>
        <dsp:cNvSpPr/>
      </dsp:nvSpPr>
      <dsp:spPr>
        <a:xfrm>
          <a:off x="4844747" y="1238738"/>
          <a:ext cx="2030016" cy="416413"/>
        </a:xfrm>
        <a:custGeom>
          <a:avLst/>
          <a:gdLst/>
          <a:ahLst/>
          <a:cxnLst/>
          <a:rect l="0" t="0" r="0" b="0"/>
          <a:pathLst>
            <a:path>
              <a:moveTo>
                <a:pt x="0" y="0"/>
              </a:moveTo>
              <a:lnTo>
                <a:pt x="0" y="208206"/>
              </a:lnTo>
              <a:lnTo>
                <a:pt x="2030016" y="208206"/>
              </a:lnTo>
              <a:lnTo>
                <a:pt x="2030016" y="416413"/>
              </a:lnTo>
            </a:path>
          </a:pathLst>
        </a:cu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636D9782-89C0-4A13-A20D-5966CAD42E65}">
      <dsp:nvSpPr>
        <dsp:cNvPr id="0" name=""/>
        <dsp:cNvSpPr/>
      </dsp:nvSpPr>
      <dsp:spPr>
        <a:xfrm>
          <a:off x="5866767" y="1655151"/>
          <a:ext cx="2015993" cy="1041034"/>
        </a:xfrm>
        <a:prstGeom prst="roundRect">
          <a:avLst>
            <a:gd name="adj" fmla="val 10000"/>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1800" b="1" kern="1200"/>
            <a:t>Εγγενής πολλαπλασιασμός</a:t>
          </a:r>
          <a:endParaRPr lang="el-GR" sz="1800" b="1" kern="1200" dirty="0"/>
        </a:p>
      </dsp:txBody>
      <dsp:txXfrm>
        <a:off x="5897258" y="1685642"/>
        <a:ext cx="1955011" cy="980052"/>
      </dsp:txXfrm>
    </dsp:sp>
    <dsp:sp modelId="{AA43F2A8-C025-4E5B-A69F-435F18CB44AC}">
      <dsp:nvSpPr>
        <dsp:cNvPr id="0" name=""/>
        <dsp:cNvSpPr/>
      </dsp:nvSpPr>
      <dsp:spPr>
        <a:xfrm>
          <a:off x="6829044" y="2696186"/>
          <a:ext cx="91440" cy="416413"/>
        </a:xfrm>
        <a:custGeom>
          <a:avLst/>
          <a:gdLst/>
          <a:ahLst/>
          <a:cxnLst/>
          <a:rect l="0" t="0" r="0" b="0"/>
          <a:pathLst>
            <a:path>
              <a:moveTo>
                <a:pt x="45720" y="0"/>
              </a:moveTo>
              <a:lnTo>
                <a:pt x="45720" y="416413"/>
              </a:lnTo>
            </a:path>
          </a:pathLst>
        </a:custGeom>
        <a:noFill/>
        <a:ln w="1270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7C98069-A23B-46EF-BE45-4E265DA8652C}">
      <dsp:nvSpPr>
        <dsp:cNvPr id="0" name=""/>
        <dsp:cNvSpPr/>
      </dsp:nvSpPr>
      <dsp:spPr>
        <a:xfrm>
          <a:off x="6093988" y="3112599"/>
          <a:ext cx="1561551" cy="1041034"/>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a:t>Σπόρος </a:t>
          </a:r>
          <a:endParaRPr lang="el-GR" sz="1800" b="1" kern="1200" dirty="0"/>
        </a:p>
      </dsp:txBody>
      <dsp:txXfrm>
        <a:off x="6124479" y="3143090"/>
        <a:ext cx="1500569" cy="9800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E843E48E-91D4-42AC-BB05-03AF513D267F}" type="datetimeFigureOut">
              <a:rPr lang="el-GR" smtClean="0"/>
              <a:t>1/12/2022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FF3128-B923-4D79-8E28-58D16468EDCE}" type="slidenum">
              <a:rPr lang="el-GR" smtClean="0"/>
              <a:t>‹#›</a:t>
            </a:fld>
            <a:endParaRPr lang="el-GR"/>
          </a:p>
        </p:txBody>
      </p:sp>
    </p:spTree>
    <p:extLst>
      <p:ext uri="{BB962C8B-B14F-4D97-AF65-F5344CB8AC3E}">
        <p14:creationId xmlns:p14="http://schemas.microsoft.com/office/powerpoint/2010/main" val="1134696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843E48E-91D4-42AC-BB05-03AF513D267F}" type="datetimeFigureOut">
              <a:rPr lang="el-GR" smtClean="0"/>
              <a:t>1/12/2022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FF3128-B923-4D79-8E28-58D16468EDCE}" type="slidenum">
              <a:rPr lang="el-GR" smtClean="0"/>
              <a:t>‹#›</a:t>
            </a:fld>
            <a:endParaRPr lang="el-GR"/>
          </a:p>
        </p:txBody>
      </p:sp>
    </p:spTree>
    <p:extLst>
      <p:ext uri="{BB962C8B-B14F-4D97-AF65-F5344CB8AC3E}">
        <p14:creationId xmlns:p14="http://schemas.microsoft.com/office/powerpoint/2010/main" val="273967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843E48E-91D4-42AC-BB05-03AF513D267F}" type="datetimeFigureOut">
              <a:rPr lang="el-GR" smtClean="0"/>
              <a:t>1/12/2022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FF3128-B923-4D79-8E28-58D16468EDCE}" type="slidenum">
              <a:rPr lang="el-GR" smtClean="0"/>
              <a:t>‹#›</a:t>
            </a:fld>
            <a:endParaRPr lang="el-GR"/>
          </a:p>
        </p:txBody>
      </p:sp>
    </p:spTree>
    <p:extLst>
      <p:ext uri="{BB962C8B-B14F-4D97-AF65-F5344CB8AC3E}">
        <p14:creationId xmlns:p14="http://schemas.microsoft.com/office/powerpoint/2010/main" val="379916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843E48E-91D4-42AC-BB05-03AF513D267F}" type="datetimeFigureOut">
              <a:rPr lang="el-GR" smtClean="0"/>
              <a:t>1/12/2022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FF3128-B923-4D79-8E28-58D16468EDCE}" type="slidenum">
              <a:rPr lang="el-GR" smtClean="0"/>
              <a:t>‹#›</a:t>
            </a:fld>
            <a:endParaRPr lang="el-GR"/>
          </a:p>
        </p:txBody>
      </p:sp>
    </p:spTree>
    <p:extLst>
      <p:ext uri="{BB962C8B-B14F-4D97-AF65-F5344CB8AC3E}">
        <p14:creationId xmlns:p14="http://schemas.microsoft.com/office/powerpoint/2010/main" val="385070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E843E48E-91D4-42AC-BB05-03AF513D267F}" type="datetimeFigureOut">
              <a:rPr lang="el-GR" smtClean="0"/>
              <a:t>1/12/2022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EFF3128-B923-4D79-8E28-58D16468EDCE}" type="slidenum">
              <a:rPr lang="el-GR" smtClean="0"/>
              <a:t>‹#›</a:t>
            </a:fld>
            <a:endParaRPr lang="el-GR"/>
          </a:p>
        </p:txBody>
      </p:sp>
    </p:spTree>
    <p:extLst>
      <p:ext uri="{BB962C8B-B14F-4D97-AF65-F5344CB8AC3E}">
        <p14:creationId xmlns:p14="http://schemas.microsoft.com/office/powerpoint/2010/main" val="840033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E843E48E-91D4-42AC-BB05-03AF513D267F}" type="datetimeFigureOut">
              <a:rPr lang="el-GR" smtClean="0"/>
              <a:t>1/12/2022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EFF3128-B923-4D79-8E28-58D16468EDCE}" type="slidenum">
              <a:rPr lang="el-GR" smtClean="0"/>
              <a:t>‹#›</a:t>
            </a:fld>
            <a:endParaRPr lang="el-GR"/>
          </a:p>
        </p:txBody>
      </p:sp>
    </p:spTree>
    <p:extLst>
      <p:ext uri="{BB962C8B-B14F-4D97-AF65-F5344CB8AC3E}">
        <p14:creationId xmlns:p14="http://schemas.microsoft.com/office/powerpoint/2010/main" val="315487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29842" y="2505075"/>
            <a:ext cx="3868340"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4629150" y="2505075"/>
            <a:ext cx="3887391"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E843E48E-91D4-42AC-BB05-03AF513D267F}" type="datetimeFigureOut">
              <a:rPr lang="el-GR" smtClean="0"/>
              <a:t>1/12/2022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EFF3128-B923-4D79-8E28-58D16468EDCE}" type="slidenum">
              <a:rPr lang="el-GR" smtClean="0"/>
              <a:t>‹#›</a:t>
            </a:fld>
            <a:endParaRPr lang="el-GR"/>
          </a:p>
        </p:txBody>
      </p:sp>
    </p:spTree>
    <p:extLst>
      <p:ext uri="{BB962C8B-B14F-4D97-AF65-F5344CB8AC3E}">
        <p14:creationId xmlns:p14="http://schemas.microsoft.com/office/powerpoint/2010/main" val="3693711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E843E48E-91D4-42AC-BB05-03AF513D267F}" type="datetimeFigureOut">
              <a:rPr lang="el-GR" smtClean="0"/>
              <a:t>1/12/2022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0EFF3128-B923-4D79-8E28-58D16468EDCE}" type="slidenum">
              <a:rPr lang="el-GR" smtClean="0"/>
              <a:t>‹#›</a:t>
            </a:fld>
            <a:endParaRPr lang="el-GR"/>
          </a:p>
        </p:txBody>
      </p:sp>
    </p:spTree>
    <p:extLst>
      <p:ext uri="{BB962C8B-B14F-4D97-AF65-F5344CB8AC3E}">
        <p14:creationId xmlns:p14="http://schemas.microsoft.com/office/powerpoint/2010/main" val="250764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3E48E-91D4-42AC-BB05-03AF513D267F}" type="datetimeFigureOut">
              <a:rPr lang="el-GR" smtClean="0"/>
              <a:t>1/12/2022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0EFF3128-B923-4D79-8E28-58D16468EDCE}" type="slidenum">
              <a:rPr lang="el-GR" smtClean="0"/>
              <a:t>‹#›</a:t>
            </a:fld>
            <a:endParaRPr lang="el-GR"/>
          </a:p>
        </p:txBody>
      </p:sp>
    </p:spTree>
    <p:extLst>
      <p:ext uri="{BB962C8B-B14F-4D97-AF65-F5344CB8AC3E}">
        <p14:creationId xmlns:p14="http://schemas.microsoft.com/office/powerpoint/2010/main" val="2301804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E843E48E-91D4-42AC-BB05-03AF513D267F}" type="datetimeFigureOut">
              <a:rPr lang="el-GR" smtClean="0"/>
              <a:t>1/12/2022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EFF3128-B923-4D79-8E28-58D16468EDCE}" type="slidenum">
              <a:rPr lang="el-GR" smtClean="0"/>
              <a:t>‹#›</a:t>
            </a:fld>
            <a:endParaRPr lang="el-GR"/>
          </a:p>
        </p:txBody>
      </p:sp>
    </p:spTree>
    <p:extLst>
      <p:ext uri="{BB962C8B-B14F-4D97-AF65-F5344CB8AC3E}">
        <p14:creationId xmlns:p14="http://schemas.microsoft.com/office/powerpoint/2010/main" val="142174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E843E48E-91D4-42AC-BB05-03AF513D267F}" type="datetimeFigureOut">
              <a:rPr lang="el-GR" smtClean="0"/>
              <a:t>1/12/2022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EFF3128-B923-4D79-8E28-58D16468EDCE}" type="slidenum">
              <a:rPr lang="el-GR" smtClean="0"/>
              <a:t>‹#›</a:t>
            </a:fld>
            <a:endParaRPr lang="el-GR"/>
          </a:p>
        </p:txBody>
      </p:sp>
    </p:spTree>
    <p:extLst>
      <p:ext uri="{BB962C8B-B14F-4D97-AF65-F5344CB8AC3E}">
        <p14:creationId xmlns:p14="http://schemas.microsoft.com/office/powerpoint/2010/main" val="3603296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3E48E-91D4-42AC-BB05-03AF513D267F}" type="datetimeFigureOut">
              <a:rPr lang="el-GR" smtClean="0"/>
              <a:t>1/12/2022</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F3128-B923-4D79-8E28-58D16468EDCE}" type="slidenum">
              <a:rPr lang="el-GR" smtClean="0"/>
              <a:t>‹#›</a:t>
            </a:fld>
            <a:endParaRPr lang="el-GR"/>
          </a:p>
        </p:txBody>
      </p:sp>
    </p:spTree>
    <p:extLst>
      <p:ext uri="{BB962C8B-B14F-4D97-AF65-F5344CB8AC3E}">
        <p14:creationId xmlns:p14="http://schemas.microsoft.com/office/powerpoint/2010/main" val="97263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Νέες προοπτικές για το ελληνικό επιχειρείν δημιουργούν τα αρωματικά φυτά |  Insider">
            <a:extLst>
              <a:ext uri="{FF2B5EF4-FFF2-40B4-BE49-F238E27FC236}">
                <a16:creationId xmlns:a16="http://schemas.microsoft.com/office/drawing/2014/main" id="{52DD2F99-823D-D72A-46DD-03E18599A328}"/>
              </a:ext>
            </a:extLst>
          </p:cNvPr>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l="12185" t="9091" r="23179"/>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Υπότιτλος 2">
            <a:extLst>
              <a:ext uri="{FF2B5EF4-FFF2-40B4-BE49-F238E27FC236}">
                <a16:creationId xmlns:a16="http://schemas.microsoft.com/office/drawing/2014/main" id="{14E8FE5A-1787-62DD-6822-6E5D4AA11CF2}"/>
              </a:ext>
            </a:extLst>
          </p:cNvPr>
          <p:cNvSpPr>
            <a:spLocks noGrp="1"/>
          </p:cNvSpPr>
          <p:nvPr>
            <p:ph type="subTitle" idx="1"/>
          </p:nvPr>
        </p:nvSpPr>
        <p:spPr>
          <a:xfrm>
            <a:off x="358488" y="4872925"/>
            <a:ext cx="3017519" cy="1208141"/>
          </a:xfrm>
        </p:spPr>
        <p:txBody>
          <a:bodyPr vert="horz" lIns="91440" tIns="45720" rIns="91440" bIns="45720" rtlCol="0">
            <a:normAutofit/>
          </a:bodyPr>
          <a:lstStyle/>
          <a:p>
            <a:pPr algn="l"/>
            <a:r>
              <a:rPr lang="en-US" sz="1700" dirty="0">
                <a:latin typeface="Century Gothic" panose="020B0502020202020204" pitchFamily="34" charset="0"/>
              </a:rPr>
              <a:t>Σα</a:t>
            </a:r>
            <a:r>
              <a:rPr lang="en-US" sz="1700" dirty="0" err="1">
                <a:latin typeface="Century Gothic" panose="020B0502020202020204" pitchFamily="34" charset="0"/>
              </a:rPr>
              <a:t>λάχ</a:t>
            </a:r>
            <a:r>
              <a:rPr lang="en-US" sz="1700" dirty="0">
                <a:latin typeface="Century Gothic" panose="020B0502020202020204" pitchFamily="34" charset="0"/>
              </a:rPr>
              <a:t>ας Γεώργιος</a:t>
            </a:r>
          </a:p>
          <a:p>
            <a:pPr algn="l"/>
            <a:r>
              <a:rPr lang="en-US" sz="1700" dirty="0">
                <a:latin typeface="Century Gothic" panose="020B0502020202020204" pitchFamily="34" charset="0"/>
              </a:rPr>
              <a:t>Χαβα</a:t>
            </a:r>
            <a:r>
              <a:rPr lang="en-US" sz="1700" dirty="0" err="1">
                <a:latin typeface="Century Gothic" panose="020B0502020202020204" pitchFamily="34" charset="0"/>
              </a:rPr>
              <a:t>λίν</a:t>
            </a:r>
            <a:r>
              <a:rPr lang="en-US" sz="1700" dirty="0">
                <a:latin typeface="Century Gothic" panose="020B0502020202020204" pitchFamily="34" charset="0"/>
              </a:rPr>
              <a:t>α Σπυριδούλα</a:t>
            </a:r>
          </a:p>
        </p:txBody>
      </p:sp>
      <p:sp>
        <p:nvSpPr>
          <p:cNvPr id="2059" name="Rectangle 20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D75FAEFE-F1BC-DCD8-7C77-96554A77BD67}"/>
              </a:ext>
            </a:extLst>
          </p:cNvPr>
          <p:cNvSpPr txBox="1"/>
          <p:nvPr/>
        </p:nvSpPr>
        <p:spPr>
          <a:xfrm>
            <a:off x="358488" y="3390414"/>
            <a:ext cx="7654427" cy="1000274"/>
          </a:xfrm>
          <a:prstGeom prst="rect">
            <a:avLst/>
          </a:prstGeom>
          <a:noFill/>
        </p:spPr>
        <p:txBody>
          <a:bodyPr wrap="square">
            <a:spAutoFit/>
          </a:bodyPr>
          <a:lstStyle/>
          <a:p>
            <a:pPr>
              <a:spcAft>
                <a:spcPts val="600"/>
              </a:spcAft>
            </a:pPr>
            <a:r>
              <a:rPr lang="el-GR" sz="2400" b="1" dirty="0">
                <a:solidFill>
                  <a:schemeClr val="accent2">
                    <a:lumMod val="75000"/>
                  </a:schemeClr>
                </a:solidFill>
                <a:latin typeface="Century Gothic" panose="020B0502020202020204" pitchFamily="34" charset="0"/>
              </a:rPr>
              <a:t>Εργαστήριο </a:t>
            </a:r>
            <a:r>
              <a:rPr lang="en-US" sz="2400" b="1" dirty="0">
                <a:solidFill>
                  <a:schemeClr val="accent2">
                    <a:lumMod val="75000"/>
                  </a:schemeClr>
                </a:solidFill>
                <a:latin typeface="Century Gothic" panose="020B0502020202020204" pitchFamily="34" charset="0"/>
              </a:rPr>
              <a:t>6</a:t>
            </a:r>
            <a:r>
              <a:rPr lang="el-GR" sz="2400" b="1" baseline="30000" dirty="0">
                <a:solidFill>
                  <a:schemeClr val="accent2">
                    <a:lumMod val="75000"/>
                  </a:schemeClr>
                </a:solidFill>
                <a:latin typeface="Century Gothic" panose="020B0502020202020204" pitchFamily="34" charset="0"/>
              </a:rPr>
              <a:t>ο</a:t>
            </a:r>
          </a:p>
          <a:p>
            <a:pPr>
              <a:spcAft>
                <a:spcPts val="600"/>
              </a:spcAft>
            </a:pPr>
            <a:r>
              <a:rPr lang="el-GR" sz="3000" b="1" dirty="0">
                <a:latin typeface="Century Gothic" panose="020B0502020202020204" pitchFamily="34" charset="0"/>
              </a:rPr>
              <a:t>Καλλιεργητικές φροντίδες στα ΑΦΦ</a:t>
            </a:r>
          </a:p>
        </p:txBody>
      </p:sp>
      <p:pic>
        <p:nvPicPr>
          <p:cNvPr id="6" name="Εικόνα 5">
            <a:extLst>
              <a:ext uri="{FF2B5EF4-FFF2-40B4-BE49-F238E27FC236}">
                <a16:creationId xmlns:a16="http://schemas.microsoft.com/office/drawing/2014/main" id="{0265B419-447F-C510-0AF6-49568D21B0DE}"/>
              </a:ext>
            </a:extLst>
          </p:cNvPr>
          <p:cNvPicPr>
            <a:picLocks noChangeAspect="1"/>
          </p:cNvPicPr>
          <p:nvPr/>
        </p:nvPicPr>
        <p:blipFill>
          <a:blip r:embed="rId3"/>
          <a:stretch>
            <a:fillRect/>
          </a:stretch>
        </p:blipFill>
        <p:spPr>
          <a:xfrm>
            <a:off x="239995" y="214582"/>
            <a:ext cx="2668671" cy="968513"/>
          </a:xfrm>
          <a:prstGeom prst="rect">
            <a:avLst/>
          </a:prstGeom>
        </p:spPr>
      </p:pic>
      <p:sp>
        <p:nvSpPr>
          <p:cNvPr id="7" name="TextBox 6">
            <a:extLst>
              <a:ext uri="{FF2B5EF4-FFF2-40B4-BE49-F238E27FC236}">
                <a16:creationId xmlns:a16="http://schemas.microsoft.com/office/drawing/2014/main" id="{EF6810A1-DB0F-48DA-5D87-F8DC8018A3E1}"/>
              </a:ext>
            </a:extLst>
          </p:cNvPr>
          <p:cNvSpPr txBox="1"/>
          <p:nvPr/>
        </p:nvSpPr>
        <p:spPr>
          <a:xfrm>
            <a:off x="2286000" y="6081066"/>
            <a:ext cx="4572000" cy="369332"/>
          </a:xfrm>
          <a:prstGeom prst="rect">
            <a:avLst/>
          </a:prstGeom>
          <a:noFill/>
        </p:spPr>
        <p:txBody>
          <a:bodyPr wrap="square">
            <a:spAutoFit/>
          </a:bodyPr>
          <a:lstStyle/>
          <a:p>
            <a:pPr algn="ctr">
              <a:lnSpc>
                <a:spcPct val="100000"/>
              </a:lnSpc>
            </a:pPr>
            <a:r>
              <a:rPr lang="el-GR" dirty="0">
                <a:latin typeface="Century Gothic" panose="020B0502020202020204" pitchFamily="34" charset="0"/>
              </a:rPr>
              <a:t>Μεσολόγγι, 2022 </a:t>
            </a:r>
          </a:p>
        </p:txBody>
      </p:sp>
      <p:sp>
        <p:nvSpPr>
          <p:cNvPr id="8" name="TextBox 7">
            <a:extLst>
              <a:ext uri="{FF2B5EF4-FFF2-40B4-BE49-F238E27FC236}">
                <a16:creationId xmlns:a16="http://schemas.microsoft.com/office/drawing/2014/main" id="{D9DFA0FE-91A1-1FD2-69AC-3BCC9BA6ED6F}"/>
              </a:ext>
            </a:extLst>
          </p:cNvPr>
          <p:cNvSpPr txBox="1"/>
          <p:nvPr/>
        </p:nvSpPr>
        <p:spPr>
          <a:xfrm>
            <a:off x="1952897" y="1786617"/>
            <a:ext cx="5238206" cy="1000274"/>
          </a:xfrm>
          <a:prstGeom prst="rect">
            <a:avLst/>
          </a:prstGeom>
          <a:noFill/>
        </p:spPr>
        <p:txBody>
          <a:bodyPr wrap="square" anchor="ctr">
            <a:spAutoFit/>
          </a:bodyPr>
          <a:lstStyle/>
          <a:p>
            <a:pPr algn="ctr">
              <a:spcAft>
                <a:spcPts val="1800"/>
              </a:spcAft>
            </a:pPr>
            <a:r>
              <a:rPr lang="el-GR" sz="2000" dirty="0">
                <a:latin typeface="Century Gothic" panose="020B0502020202020204" pitchFamily="34" charset="0"/>
              </a:rPr>
              <a:t>Αρωματικά </a:t>
            </a:r>
            <a:r>
              <a:rPr lang="en-US" sz="2000" dirty="0">
                <a:latin typeface="Century Gothic" panose="020B0502020202020204" pitchFamily="34" charset="0"/>
              </a:rPr>
              <a:t>&amp;</a:t>
            </a:r>
            <a:r>
              <a:rPr lang="el-GR" sz="2000" dirty="0">
                <a:latin typeface="Century Gothic" panose="020B0502020202020204" pitchFamily="34" charset="0"/>
              </a:rPr>
              <a:t> Φαρμακευτικά Φυτά (ΑΦΦ)</a:t>
            </a:r>
          </a:p>
          <a:p>
            <a:pPr algn="ctr"/>
            <a:r>
              <a:rPr lang="el-GR" sz="2400" b="1" dirty="0">
                <a:solidFill>
                  <a:schemeClr val="accent2">
                    <a:lumMod val="75000"/>
                  </a:schemeClr>
                </a:solidFill>
                <a:latin typeface="Century Gothic" panose="020B0502020202020204" pitchFamily="34" charset="0"/>
              </a:rPr>
              <a:t>Εργαστηριακές Ασκήσεις</a:t>
            </a:r>
          </a:p>
        </p:txBody>
      </p:sp>
    </p:spTree>
    <p:extLst>
      <p:ext uri="{BB962C8B-B14F-4D97-AF65-F5344CB8AC3E}">
        <p14:creationId xmlns:p14="http://schemas.microsoft.com/office/powerpoint/2010/main" val="86090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4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4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Εικόνα που περιέχει έδαφος, σοκολάτα, κομμάτι, φυτό&#10;&#10;Περιγραφή που δημιουργήθηκε αυτόματα">
            <a:extLst>
              <a:ext uri="{FF2B5EF4-FFF2-40B4-BE49-F238E27FC236}">
                <a16:creationId xmlns:a16="http://schemas.microsoft.com/office/drawing/2014/main" id="{8ABA3868-49D7-7FBF-FE7A-4E9FF5512B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14" r="34123" b="1"/>
          <a:stretch/>
        </p:blipFill>
        <p:spPr bwMode="auto">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7178" name="Freeform: Shape 7177">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80" name="Freeform: Shape 717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Τίτλος 2">
            <a:extLst>
              <a:ext uri="{FF2B5EF4-FFF2-40B4-BE49-F238E27FC236}">
                <a16:creationId xmlns:a16="http://schemas.microsoft.com/office/drawing/2014/main" id="{2B3A3399-8F2B-1BE3-21C1-3B5DEE709BA3}"/>
              </a:ext>
            </a:extLst>
          </p:cNvPr>
          <p:cNvSpPr>
            <a:spLocks noGrp="1"/>
          </p:cNvSpPr>
          <p:nvPr>
            <p:ph type="title"/>
          </p:nvPr>
        </p:nvSpPr>
        <p:spPr>
          <a:xfrm>
            <a:off x="281178" y="856488"/>
            <a:ext cx="3744468" cy="1243584"/>
          </a:xfrm>
        </p:spPr>
        <p:txBody>
          <a:bodyPr anchor="ctr">
            <a:normAutofit/>
          </a:bodyPr>
          <a:lstStyle/>
          <a:p>
            <a:r>
              <a:rPr lang="el-GR" sz="3200" dirty="0">
                <a:solidFill>
                  <a:srgbClr val="ED7D31"/>
                </a:solidFill>
                <a:latin typeface="Century Gothic" panose="020B0502020202020204" pitchFamily="34" charset="0"/>
              </a:rPr>
              <a:t>Βιολογικές απαιτήσεις</a:t>
            </a:r>
          </a:p>
        </p:txBody>
      </p:sp>
      <p:sp>
        <p:nvSpPr>
          <p:cNvPr id="7182" name="Rectangle 718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84" name="Rectangle 718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1" name="Rectangle 3">
            <a:extLst>
              <a:ext uri="{FF2B5EF4-FFF2-40B4-BE49-F238E27FC236}">
                <a16:creationId xmlns:a16="http://schemas.microsoft.com/office/drawing/2014/main" id="{E64750BC-714C-2DFE-782C-95A51CFE0A3E}"/>
              </a:ext>
            </a:extLst>
          </p:cNvPr>
          <p:cNvSpPr>
            <a:spLocks noGrp="1" noChangeArrowheads="1"/>
          </p:cNvSpPr>
          <p:nvPr>
            <p:ph idx="1"/>
          </p:nvPr>
        </p:nvSpPr>
        <p:spPr>
          <a:xfrm>
            <a:off x="281178" y="2522949"/>
            <a:ext cx="3799332" cy="3402363"/>
          </a:xfrm>
        </p:spPr>
        <p:txBody>
          <a:bodyPr anchor="t">
            <a:normAutofit/>
          </a:bodyPr>
          <a:lstStyle/>
          <a:p>
            <a:pPr>
              <a:lnSpc>
                <a:spcPct val="100000"/>
              </a:lnSpc>
              <a:spcBef>
                <a:spcPts val="0"/>
              </a:spcBef>
              <a:spcAft>
                <a:spcPts val="600"/>
              </a:spcAft>
            </a:pPr>
            <a:r>
              <a:rPr lang="el-GR" altLang="el-GR" sz="2000" b="1" dirty="0">
                <a:solidFill>
                  <a:schemeClr val="accent2">
                    <a:lumMod val="75000"/>
                  </a:schemeClr>
                </a:solidFill>
                <a:latin typeface="Century Gothic" panose="020B0502020202020204" pitchFamily="34" charset="0"/>
                <a:ea typeface="Calibri" panose="020F0502020204030204" pitchFamily="34" charset="0"/>
                <a:cs typeface="Times New Roman" panose="02020603050405020304" pitchFamily="18" charset="0"/>
              </a:rPr>
              <a:t>Έδαφος</a:t>
            </a:r>
          </a:p>
          <a:p>
            <a:pPr lvl="1">
              <a:lnSpc>
                <a:spcPct val="100000"/>
              </a:lnSpc>
              <a:spcBef>
                <a:spcPts val="0"/>
              </a:spcBef>
              <a:spcAft>
                <a:spcPts val="600"/>
              </a:spcAft>
              <a:buFont typeface="Wingdings" panose="05000000000000000000" pitchFamily="2" charset="2"/>
              <a:buChar char="ü"/>
            </a:pPr>
            <a:r>
              <a:rPr lang="el-GR" altLang="el-GR" sz="1700" dirty="0">
                <a:latin typeface="Century Gothic" panose="020B0502020202020204" pitchFamily="34" charset="0"/>
                <a:ea typeface="Calibri" panose="020F0502020204030204" pitchFamily="34" charset="0"/>
                <a:cs typeface="Times New Roman" panose="02020603050405020304" pitchFamily="18" charset="0"/>
              </a:rPr>
              <a:t>εξαρτάται από την περιεκτικότητα του σε </a:t>
            </a:r>
            <a:r>
              <a:rPr lang="el-GR" altLang="el-GR" sz="1700" b="1" dirty="0">
                <a:latin typeface="Century Gothic" panose="020B0502020202020204" pitchFamily="34" charset="0"/>
                <a:ea typeface="Calibri" panose="020F0502020204030204" pitchFamily="34" charset="0"/>
                <a:cs typeface="Times New Roman" panose="02020603050405020304" pitchFamily="18" charset="0"/>
              </a:rPr>
              <a:t>άμμο</a:t>
            </a:r>
            <a:r>
              <a:rPr lang="el-GR" altLang="el-GR" sz="1700" dirty="0">
                <a:latin typeface="Century Gothic" panose="020B0502020202020204" pitchFamily="34" charset="0"/>
                <a:ea typeface="Calibri" panose="020F0502020204030204" pitchFamily="34" charset="0"/>
                <a:cs typeface="Times New Roman" panose="02020603050405020304" pitchFamily="18" charset="0"/>
              </a:rPr>
              <a:t>, </a:t>
            </a:r>
            <a:r>
              <a:rPr lang="el-GR" altLang="el-GR" sz="1700" b="1" dirty="0">
                <a:latin typeface="Century Gothic" panose="020B0502020202020204" pitchFamily="34" charset="0"/>
                <a:ea typeface="Calibri" panose="020F0502020204030204" pitchFamily="34" charset="0"/>
                <a:cs typeface="Times New Roman" panose="02020603050405020304" pitchFamily="18" charset="0"/>
              </a:rPr>
              <a:t>άργιλο</a:t>
            </a:r>
            <a:r>
              <a:rPr lang="el-GR" altLang="el-GR" sz="1700" dirty="0">
                <a:latin typeface="Century Gothic" panose="020B0502020202020204" pitchFamily="34" charset="0"/>
                <a:ea typeface="Calibri" panose="020F0502020204030204" pitchFamily="34" charset="0"/>
                <a:cs typeface="Times New Roman" panose="02020603050405020304" pitchFamily="18" charset="0"/>
              </a:rPr>
              <a:t> και </a:t>
            </a:r>
            <a:r>
              <a:rPr lang="el-GR" altLang="el-GR" sz="1700" b="1" dirty="0">
                <a:latin typeface="Century Gothic" panose="020B0502020202020204" pitchFamily="34" charset="0"/>
                <a:ea typeface="Calibri" panose="020F0502020204030204" pitchFamily="34" charset="0"/>
                <a:cs typeface="Times New Roman" panose="02020603050405020304" pitchFamily="18" charset="0"/>
              </a:rPr>
              <a:t>ιλύ</a:t>
            </a:r>
          </a:p>
          <a:p>
            <a:pPr lvl="1">
              <a:lnSpc>
                <a:spcPct val="100000"/>
              </a:lnSpc>
              <a:spcBef>
                <a:spcPts val="0"/>
              </a:spcBef>
              <a:spcAft>
                <a:spcPts val="600"/>
              </a:spcAft>
              <a:buFont typeface="Wingdings" panose="05000000000000000000" pitchFamily="2" charset="2"/>
              <a:buChar char="ü"/>
            </a:pPr>
            <a:r>
              <a:rPr lang="el-GR" altLang="el-GR" sz="1700" dirty="0">
                <a:latin typeface="Century Gothic" panose="020B0502020202020204" pitchFamily="34" charset="0"/>
                <a:ea typeface="Calibri" panose="020F0502020204030204" pitchFamily="34" charset="0"/>
                <a:cs typeface="Times New Roman" panose="02020603050405020304" pitchFamily="18" charset="0"/>
              </a:rPr>
              <a:t>Τα </a:t>
            </a:r>
            <a:r>
              <a:rPr lang="el-GR" altLang="el-GR" sz="1700" b="1" dirty="0">
                <a:latin typeface="Century Gothic" panose="020B0502020202020204" pitchFamily="34" charset="0"/>
                <a:ea typeface="Calibri" panose="020F0502020204030204" pitchFamily="34" charset="0"/>
                <a:cs typeface="Times New Roman" panose="02020603050405020304" pitchFamily="18" charset="0"/>
              </a:rPr>
              <a:t>αμμώδη εδάφη </a:t>
            </a:r>
            <a:r>
              <a:rPr lang="el-GR" altLang="el-GR" sz="1700" dirty="0">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l-GR" altLang="el-GR" sz="1700" dirty="0">
                <a:latin typeface="Century Gothic" panose="020B0502020202020204" pitchFamily="34" charset="0"/>
                <a:ea typeface="Calibri" panose="020F0502020204030204" pitchFamily="34" charset="0"/>
                <a:cs typeface="Times New Roman" panose="02020603050405020304" pitchFamily="18" charset="0"/>
              </a:rPr>
              <a:t>αποστραγγίζονται εύκολα και απαιτούν τροφοδότηση</a:t>
            </a:r>
          </a:p>
          <a:p>
            <a:pPr lvl="1">
              <a:lnSpc>
                <a:spcPct val="100000"/>
              </a:lnSpc>
              <a:spcBef>
                <a:spcPts val="0"/>
              </a:spcBef>
              <a:spcAft>
                <a:spcPts val="600"/>
              </a:spcAft>
              <a:buFont typeface="Wingdings" panose="05000000000000000000" pitchFamily="2" charset="2"/>
              <a:buChar char="ü"/>
            </a:pPr>
            <a:r>
              <a:rPr lang="el-GR" altLang="el-GR" sz="1700" dirty="0">
                <a:latin typeface="Century Gothic" panose="020B0502020202020204" pitchFamily="34" charset="0"/>
                <a:ea typeface="Calibri" panose="020F0502020204030204" pitchFamily="34" charset="0"/>
                <a:cs typeface="Times New Roman" panose="02020603050405020304" pitchFamily="18" charset="0"/>
              </a:rPr>
              <a:t>Τα </a:t>
            </a:r>
            <a:r>
              <a:rPr lang="el-GR" altLang="el-GR" sz="1700" b="1" dirty="0">
                <a:latin typeface="Century Gothic" panose="020B0502020202020204" pitchFamily="34" charset="0"/>
                <a:ea typeface="Calibri" panose="020F0502020204030204" pitchFamily="34" charset="0"/>
                <a:cs typeface="Times New Roman" panose="02020603050405020304" pitchFamily="18" charset="0"/>
              </a:rPr>
              <a:t>αργιλώδη εδάφη </a:t>
            </a:r>
            <a:r>
              <a:rPr lang="el-GR" altLang="el-GR" sz="1700" dirty="0">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l-GR" altLang="el-GR" sz="1700" dirty="0">
                <a:latin typeface="Century Gothic" panose="020B0502020202020204" pitchFamily="34" charset="0"/>
                <a:ea typeface="Calibri" panose="020F0502020204030204" pitchFamily="34" charset="0"/>
                <a:cs typeface="Times New Roman" panose="02020603050405020304" pitchFamily="18" charset="0"/>
              </a:rPr>
              <a:t>κατάκλιση από τα νερά - απαιτείται στράγγισμα</a:t>
            </a:r>
          </a:p>
        </p:txBody>
      </p:sp>
    </p:spTree>
    <p:extLst>
      <p:ext uri="{BB962C8B-B14F-4D97-AF65-F5344CB8AC3E}">
        <p14:creationId xmlns:p14="http://schemas.microsoft.com/office/powerpoint/2010/main" val="155412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descr="Εικόνα που περιέχει φυτό, υπαίθριος, παλάμη, δέντρο&#10;&#10;Περιγραφή που δημιουργήθηκε αυτόματα">
            <a:extLst>
              <a:ext uri="{FF2B5EF4-FFF2-40B4-BE49-F238E27FC236}">
                <a16:creationId xmlns:a16="http://schemas.microsoft.com/office/drawing/2014/main" id="{5EF22F32-77A9-7088-87C2-A41BE96E3136}"/>
              </a:ext>
            </a:extLst>
          </p:cNvPr>
          <p:cNvPicPr>
            <a:picLocks noChangeAspect="1"/>
          </p:cNvPicPr>
          <p:nvPr/>
        </p:nvPicPr>
        <p:blipFill rotWithShape="1">
          <a:blip r:embed="rId2"/>
          <a:srcRect l="15480" r="24571"/>
          <a:stretch/>
        </p:blipFill>
        <p:spPr>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2" name="Freeform: Shape 21">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CBEBEA6E-1B0B-2FE1-1E56-91B357DC128B}"/>
              </a:ext>
            </a:extLst>
          </p:cNvPr>
          <p:cNvSpPr>
            <a:spLocks noGrp="1"/>
          </p:cNvSpPr>
          <p:nvPr>
            <p:ph type="title"/>
          </p:nvPr>
        </p:nvSpPr>
        <p:spPr>
          <a:xfrm>
            <a:off x="281178" y="856488"/>
            <a:ext cx="3744468" cy="1243584"/>
          </a:xfrm>
        </p:spPr>
        <p:txBody>
          <a:bodyPr anchor="ctr">
            <a:normAutofit/>
          </a:bodyPr>
          <a:lstStyle/>
          <a:p>
            <a:r>
              <a:rPr lang="el-GR" sz="3600" dirty="0">
                <a:solidFill>
                  <a:srgbClr val="ED7D31"/>
                </a:solidFill>
                <a:latin typeface="Century Gothic" panose="020B0502020202020204" pitchFamily="34" charset="0"/>
              </a:rPr>
              <a:t>Άρδευση (1)</a:t>
            </a:r>
          </a:p>
        </p:txBody>
      </p:sp>
      <p:sp>
        <p:nvSpPr>
          <p:cNvPr id="26" name="Rectangle 25">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Θέση περιεχομένου 2">
            <a:extLst>
              <a:ext uri="{FF2B5EF4-FFF2-40B4-BE49-F238E27FC236}">
                <a16:creationId xmlns:a16="http://schemas.microsoft.com/office/drawing/2014/main" id="{D2D9576B-9446-B8CF-36F6-286AD4E64B91}"/>
              </a:ext>
            </a:extLst>
          </p:cNvPr>
          <p:cNvSpPr>
            <a:spLocks noGrp="1"/>
          </p:cNvSpPr>
          <p:nvPr>
            <p:ph idx="1"/>
          </p:nvPr>
        </p:nvSpPr>
        <p:spPr>
          <a:xfrm>
            <a:off x="281178" y="2522949"/>
            <a:ext cx="3898936" cy="3876980"/>
          </a:xfrm>
        </p:spPr>
        <p:txBody>
          <a:bodyPr anchor="t">
            <a:noAutofit/>
          </a:bodyPr>
          <a:lstStyle/>
          <a:p>
            <a:pPr>
              <a:lnSpc>
                <a:spcPct val="100000"/>
              </a:lnSpc>
              <a:spcBef>
                <a:spcPts val="0"/>
              </a:spcBef>
              <a:spcAft>
                <a:spcPts val="600"/>
              </a:spcAft>
            </a:pPr>
            <a:r>
              <a:rPr lang="el-GR" sz="1300" b="1" dirty="0" err="1">
                <a:latin typeface="Century Gothic" panose="020B0502020202020204" pitchFamily="34" charset="0"/>
                <a:cs typeface="Times New Roman" panose="02020603050405020304" pitchFamily="18" charset="0"/>
              </a:rPr>
              <a:t>Ξηρικά</a:t>
            </a:r>
            <a:r>
              <a:rPr lang="en-US" sz="1300" b="1" dirty="0">
                <a:latin typeface="Century Gothic" panose="020B0502020202020204" pitchFamily="34" charset="0"/>
                <a:cs typeface="Times New Roman" panose="02020603050405020304" pitchFamily="18" charset="0"/>
              </a:rPr>
              <a:t> </a:t>
            </a:r>
            <a:r>
              <a:rPr lang="el-GR" sz="1300" b="1" dirty="0">
                <a:latin typeface="Century Gothic" panose="020B0502020202020204" pitchFamily="34" charset="0"/>
                <a:cs typeface="Times New Roman" panose="02020603050405020304" pitchFamily="18" charset="0"/>
              </a:rPr>
              <a:t>είδη </a:t>
            </a:r>
            <a:r>
              <a:rPr lang="en-US" sz="1300" dirty="0">
                <a:latin typeface="Century Gothic" panose="020B0502020202020204" pitchFamily="34" charset="0"/>
                <a:cs typeface="Times New Roman" panose="02020603050405020304" pitchFamily="18" charset="0"/>
              </a:rPr>
              <a:t>– </a:t>
            </a:r>
            <a:r>
              <a:rPr lang="el-GR" sz="1300" dirty="0">
                <a:latin typeface="Century Gothic" panose="020B0502020202020204" pitchFamily="34" charset="0"/>
                <a:cs typeface="Times New Roman" panose="02020603050405020304" pitchFamily="18" charset="0"/>
              </a:rPr>
              <a:t>αντοχή στο ελληνικό </a:t>
            </a:r>
            <a:r>
              <a:rPr lang="el-GR" sz="1300" b="1" dirty="0">
                <a:latin typeface="Century Gothic" panose="020B0502020202020204" pitchFamily="34" charset="0"/>
                <a:cs typeface="Times New Roman" panose="02020603050405020304" pitchFamily="18" charset="0"/>
              </a:rPr>
              <a:t>θερμό</a:t>
            </a:r>
            <a:r>
              <a:rPr lang="el-GR" sz="1300" dirty="0">
                <a:latin typeface="Century Gothic" panose="020B0502020202020204" pitchFamily="34" charset="0"/>
                <a:cs typeface="Times New Roman" panose="02020603050405020304" pitchFamily="18" charset="0"/>
              </a:rPr>
              <a:t> και </a:t>
            </a:r>
            <a:r>
              <a:rPr lang="el-GR" sz="1300" b="1" dirty="0">
                <a:latin typeface="Century Gothic" panose="020B0502020202020204" pitchFamily="34" charset="0"/>
                <a:cs typeface="Times New Roman" panose="02020603050405020304" pitchFamily="18" charset="0"/>
              </a:rPr>
              <a:t>ξηρό καλοκαίρι</a:t>
            </a:r>
          </a:p>
          <a:p>
            <a:pPr>
              <a:lnSpc>
                <a:spcPct val="100000"/>
              </a:lnSpc>
              <a:spcBef>
                <a:spcPts val="0"/>
              </a:spcBef>
              <a:spcAft>
                <a:spcPts val="600"/>
              </a:spcAft>
            </a:pPr>
            <a:r>
              <a:rPr lang="el-GR" sz="1300" dirty="0">
                <a:latin typeface="Century Gothic" panose="020B0502020202020204" pitchFamily="34" charset="0"/>
                <a:cs typeface="Times New Roman" panose="02020603050405020304" pitchFamily="18" charset="0"/>
              </a:rPr>
              <a:t>Ο καλλιεργητής να είναι προσεκτικός με την άρδευση των ΑΦΦ</a:t>
            </a:r>
          </a:p>
          <a:p>
            <a:pPr lvl="1">
              <a:lnSpc>
                <a:spcPct val="100000"/>
              </a:lnSpc>
              <a:spcBef>
                <a:spcPts val="0"/>
              </a:spcBef>
              <a:spcAft>
                <a:spcPts val="600"/>
              </a:spcAft>
              <a:buFont typeface="Wingdings" panose="05000000000000000000" pitchFamily="2" charset="2"/>
              <a:buChar char="Ø"/>
            </a:pPr>
            <a:r>
              <a:rPr lang="el-GR" sz="1300" dirty="0">
                <a:latin typeface="Century Gothic" panose="020B0502020202020204" pitchFamily="34" charset="0"/>
                <a:cs typeface="Times New Roman" panose="02020603050405020304" pitchFamily="18" charset="0"/>
              </a:rPr>
              <a:t>Περιπτώσεις </a:t>
            </a:r>
            <a:r>
              <a:rPr lang="el-GR" sz="1300" b="1" dirty="0">
                <a:latin typeface="Century Gothic" panose="020B0502020202020204" pitchFamily="34" charset="0"/>
                <a:cs typeface="Times New Roman" panose="02020603050405020304" pitchFamily="18" charset="0"/>
              </a:rPr>
              <a:t>υποβάθμισης της ποιότητας </a:t>
            </a:r>
            <a:r>
              <a:rPr lang="el-GR" sz="1300" dirty="0">
                <a:latin typeface="Century Gothic" panose="020B0502020202020204" pitchFamily="34" charset="0"/>
                <a:cs typeface="Times New Roman" panose="02020603050405020304" pitchFamily="18" charset="0"/>
              </a:rPr>
              <a:t>της παραγωγής λόγω χαμηλότερης περιεκτικότητας αιθέριων ελαίων (π.χ. ρίγανη, θυμάρι)</a:t>
            </a:r>
          </a:p>
          <a:p>
            <a:pPr lvl="1">
              <a:lnSpc>
                <a:spcPct val="100000"/>
              </a:lnSpc>
              <a:spcBef>
                <a:spcPts val="0"/>
              </a:spcBef>
              <a:spcAft>
                <a:spcPts val="600"/>
              </a:spcAft>
              <a:buFont typeface="Wingdings" panose="05000000000000000000" pitchFamily="2" charset="2"/>
              <a:buChar char="Ø"/>
            </a:pPr>
            <a:r>
              <a:rPr lang="el-GR" sz="1300" dirty="0">
                <a:latin typeface="Century Gothic" panose="020B0502020202020204" pitchFamily="34" charset="0"/>
                <a:cs typeface="Times New Roman" panose="02020603050405020304" pitchFamily="18" charset="0"/>
              </a:rPr>
              <a:t>Η τακτική άρδευση είναι προϋπόθεση για μία </a:t>
            </a:r>
            <a:r>
              <a:rPr lang="el-GR" sz="1300" b="1" dirty="0">
                <a:latin typeface="Century Gothic" panose="020B0502020202020204" pitchFamily="34" charset="0"/>
                <a:cs typeface="Times New Roman" panose="02020603050405020304" pitchFamily="18" charset="0"/>
              </a:rPr>
              <a:t>επιτυχημένη καλλιέργεια </a:t>
            </a:r>
            <a:r>
              <a:rPr lang="el-GR" sz="1300" dirty="0">
                <a:latin typeface="Century Gothic" panose="020B0502020202020204" pitchFamily="34" charset="0"/>
                <a:cs typeface="Times New Roman" panose="02020603050405020304" pitchFamily="18" charset="0"/>
              </a:rPr>
              <a:t>και την παραγωγή ποιοτικού τελικού προϊόντος (π.χ. </a:t>
            </a:r>
            <a:r>
              <a:rPr lang="el-GR" sz="1300" dirty="0" err="1">
                <a:latin typeface="Century Gothic" panose="020B0502020202020204" pitchFamily="34" charset="0"/>
                <a:cs typeface="Times New Roman" panose="02020603050405020304" pitchFamily="18" charset="0"/>
              </a:rPr>
              <a:t>μελισσόχορτο</a:t>
            </a:r>
            <a:r>
              <a:rPr lang="el-GR" sz="1300" dirty="0">
                <a:latin typeface="Century Gothic" panose="020B0502020202020204" pitchFamily="34" charset="0"/>
                <a:cs typeface="Times New Roman" panose="02020603050405020304" pitchFamily="18" charset="0"/>
              </a:rPr>
              <a:t>)</a:t>
            </a:r>
          </a:p>
          <a:p>
            <a:pPr>
              <a:lnSpc>
                <a:spcPct val="100000"/>
              </a:lnSpc>
              <a:spcBef>
                <a:spcPts val="0"/>
              </a:spcBef>
              <a:spcAft>
                <a:spcPts val="600"/>
              </a:spcAft>
            </a:pPr>
            <a:r>
              <a:rPr lang="el-GR" sz="1300" dirty="0">
                <a:latin typeface="Century Gothic" panose="020B0502020202020204" pitchFamily="34" charset="0"/>
                <a:cs typeface="Times New Roman" panose="02020603050405020304" pitchFamily="18" charset="0"/>
              </a:rPr>
              <a:t>Δυνατότητα άρδευσης </a:t>
            </a:r>
            <a:r>
              <a:rPr lang="el-GR" sz="1300" dirty="0">
                <a:latin typeface="Century Gothic" panose="020B0502020202020204" pitchFamily="34" charset="0"/>
                <a:cs typeface="Times New Roman" panose="02020603050405020304" pitchFamily="18" charset="0"/>
                <a:sym typeface="Wingdings" panose="05000000000000000000" pitchFamily="2" charset="2"/>
              </a:rPr>
              <a:t> </a:t>
            </a:r>
            <a:r>
              <a:rPr lang="el-GR" sz="1300" dirty="0">
                <a:latin typeface="Century Gothic" panose="020B0502020202020204" pitchFamily="34" charset="0"/>
                <a:cs typeface="Times New Roman" panose="02020603050405020304" pitchFamily="18" charset="0"/>
              </a:rPr>
              <a:t>να αντιμετωπιστεί τυχόν παρατεταμένη περίοδος ξηρασίας</a:t>
            </a:r>
          </a:p>
          <a:p>
            <a:pPr>
              <a:lnSpc>
                <a:spcPct val="100000"/>
              </a:lnSpc>
              <a:spcBef>
                <a:spcPts val="0"/>
              </a:spcBef>
              <a:spcAft>
                <a:spcPts val="600"/>
              </a:spcAft>
            </a:pPr>
            <a:r>
              <a:rPr lang="el-GR" sz="1300" b="1" dirty="0">
                <a:latin typeface="Century Gothic" panose="020B0502020202020204" pitchFamily="34" charset="0"/>
                <a:cs typeface="Times New Roman" panose="02020603050405020304" pitchFamily="18" charset="0"/>
              </a:rPr>
              <a:t>Γενικά</a:t>
            </a:r>
            <a:r>
              <a:rPr lang="el-GR" sz="1300" dirty="0">
                <a:latin typeface="Century Gothic" panose="020B0502020202020204" pitchFamily="34" charset="0"/>
                <a:cs typeface="Times New Roman" panose="02020603050405020304" pitchFamily="18" charset="0"/>
              </a:rPr>
              <a:t> κατά τη διάρκεια του </a:t>
            </a:r>
            <a:r>
              <a:rPr lang="el-GR" sz="1300" b="1" dirty="0">
                <a:latin typeface="Century Gothic" panose="020B0502020202020204" pitchFamily="34" charset="0"/>
                <a:cs typeface="Times New Roman" panose="02020603050405020304" pitchFamily="18" charset="0"/>
              </a:rPr>
              <a:t>καλοκαιριού</a:t>
            </a:r>
            <a:r>
              <a:rPr lang="el-GR" sz="1300" dirty="0">
                <a:latin typeface="Century Gothic" panose="020B0502020202020204" pitchFamily="34" charset="0"/>
                <a:cs typeface="Times New Roman" panose="02020603050405020304" pitchFamily="18" charset="0"/>
              </a:rPr>
              <a:t> να ποτιστούν </a:t>
            </a:r>
            <a:r>
              <a:rPr lang="el-GR" sz="1300" b="1" dirty="0">
                <a:latin typeface="Century Gothic" panose="020B0502020202020204" pitchFamily="34" charset="0"/>
                <a:cs typeface="Times New Roman" panose="02020603050405020304" pitchFamily="18" charset="0"/>
              </a:rPr>
              <a:t>3-4 φορές</a:t>
            </a:r>
            <a:r>
              <a:rPr lang="el-GR" sz="1300" dirty="0">
                <a:latin typeface="Century Gothic" panose="020B0502020202020204" pitchFamily="34" charset="0"/>
                <a:cs typeface="Times New Roman" panose="02020603050405020304" pitchFamily="18" charset="0"/>
              </a:rPr>
              <a:t>, αν δεν υπάρξουν βροχοπτώσεις</a:t>
            </a:r>
          </a:p>
          <a:p>
            <a:pPr>
              <a:lnSpc>
                <a:spcPct val="100000"/>
              </a:lnSpc>
            </a:pPr>
            <a:endParaRPr lang="el-GR" sz="1300" dirty="0"/>
          </a:p>
        </p:txBody>
      </p:sp>
    </p:spTree>
    <p:extLst>
      <p:ext uri="{BB962C8B-B14F-4D97-AF65-F5344CB8AC3E}">
        <p14:creationId xmlns:p14="http://schemas.microsoft.com/office/powerpoint/2010/main" val="1776651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Αργολίδα: Ερωτήματα για τα αρωματικά φυτά">
            <a:extLst>
              <a:ext uri="{FF2B5EF4-FFF2-40B4-BE49-F238E27FC236}">
                <a16:creationId xmlns:a16="http://schemas.microsoft.com/office/drawing/2014/main" id="{7FC5978E-AE62-C9BB-9F73-6C343E69D3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069" b="1"/>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 name="Εικόνα 1" descr="Εικόνα που περιέχει φυτό, υπαίθριος, παλάμη, δέντρο&#10;&#10;Περιγραφή που δημιουργήθηκε αυτόματα">
            <a:extLst>
              <a:ext uri="{FF2B5EF4-FFF2-40B4-BE49-F238E27FC236}">
                <a16:creationId xmlns:a16="http://schemas.microsoft.com/office/drawing/2014/main" id="{3A4D8DEF-7931-6F98-F016-CB5D225B1BBA}"/>
              </a:ext>
            </a:extLst>
          </p:cNvPr>
          <p:cNvPicPr>
            <a:picLocks noChangeAspect="1"/>
          </p:cNvPicPr>
          <p:nvPr/>
        </p:nvPicPr>
        <p:blipFill rotWithShape="1">
          <a:blip r:embed="rId3"/>
          <a:srcRect t="14481" r="-2" b="3669"/>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7178" name="Freeform: Shape 717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83" name="Freeform: Shape 717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Τίτλος 2">
            <a:extLst>
              <a:ext uri="{FF2B5EF4-FFF2-40B4-BE49-F238E27FC236}">
                <a16:creationId xmlns:a16="http://schemas.microsoft.com/office/drawing/2014/main" id="{2B3A3399-8F2B-1BE3-21C1-3B5DEE709BA3}"/>
              </a:ext>
            </a:extLst>
          </p:cNvPr>
          <p:cNvSpPr>
            <a:spLocks noGrp="1"/>
          </p:cNvSpPr>
          <p:nvPr>
            <p:ph type="title"/>
          </p:nvPr>
        </p:nvSpPr>
        <p:spPr>
          <a:xfrm>
            <a:off x="336042" y="859536"/>
            <a:ext cx="3624601" cy="1243584"/>
          </a:xfrm>
        </p:spPr>
        <p:txBody>
          <a:bodyPr>
            <a:normAutofit/>
          </a:bodyPr>
          <a:lstStyle/>
          <a:p>
            <a:r>
              <a:rPr lang="el-GR" sz="3600" dirty="0">
                <a:solidFill>
                  <a:srgbClr val="ED7D31"/>
                </a:solidFill>
                <a:latin typeface="Century Gothic" panose="020B0502020202020204" pitchFamily="34" charset="0"/>
              </a:rPr>
              <a:t>Άρδευση (2)</a:t>
            </a:r>
          </a:p>
        </p:txBody>
      </p:sp>
      <p:sp>
        <p:nvSpPr>
          <p:cNvPr id="7182" name="Rectangle 718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7184" name="Rectangle 718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86" name="Rectangle 718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1" name="Rectangle 3">
            <a:extLst>
              <a:ext uri="{FF2B5EF4-FFF2-40B4-BE49-F238E27FC236}">
                <a16:creationId xmlns:a16="http://schemas.microsoft.com/office/drawing/2014/main" id="{E64750BC-714C-2DFE-782C-95A51CFE0A3E}"/>
              </a:ext>
            </a:extLst>
          </p:cNvPr>
          <p:cNvSpPr>
            <a:spLocks noGrp="1" noChangeArrowheads="1"/>
          </p:cNvSpPr>
          <p:nvPr>
            <p:ph idx="1"/>
          </p:nvPr>
        </p:nvSpPr>
        <p:spPr>
          <a:xfrm>
            <a:off x="336042" y="2512611"/>
            <a:ext cx="3624602" cy="3664351"/>
          </a:xfrm>
        </p:spPr>
        <p:txBody>
          <a:bodyPr>
            <a:normAutofit/>
          </a:bodyPr>
          <a:lstStyle/>
          <a:p>
            <a:pPr>
              <a:spcBef>
                <a:spcPts val="0"/>
              </a:spcBef>
              <a:spcAft>
                <a:spcPts val="600"/>
              </a:spcAft>
            </a:pPr>
            <a:r>
              <a:rPr lang="el-GR" altLang="el-GR" sz="1600" b="1" dirty="0">
                <a:latin typeface="Century Gothic" panose="020B0502020202020204" pitchFamily="34" charset="0"/>
                <a:ea typeface="Calibri" panose="020F0502020204030204" pitchFamily="34" charset="0"/>
                <a:cs typeface="Times New Roman" panose="02020603050405020304" pitchFamily="18" charset="0"/>
              </a:rPr>
              <a:t>Στάγδην άρδευση</a:t>
            </a:r>
          </a:p>
          <a:p>
            <a:pPr lvl="1">
              <a:spcBef>
                <a:spcPts val="0"/>
              </a:spcBef>
              <a:spcAft>
                <a:spcPts val="600"/>
              </a:spcAft>
              <a:buFont typeface="Wingdings" panose="05000000000000000000" pitchFamily="2" charset="2"/>
              <a:buChar char="ü"/>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ιδανικές συνθήκες αερισμού και υγρασίας στο έδαφος</a:t>
            </a:r>
          </a:p>
          <a:p>
            <a:pPr lvl="1">
              <a:spcBef>
                <a:spcPts val="0"/>
              </a:spcBef>
              <a:spcAft>
                <a:spcPts val="600"/>
              </a:spcAft>
              <a:buFont typeface="Wingdings" panose="05000000000000000000" pitchFamily="2" charset="2"/>
              <a:buChar char="ü"/>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συνθήκες συνεχούς ανάπτυξης</a:t>
            </a:r>
          </a:p>
          <a:p>
            <a:pPr lvl="1">
              <a:spcBef>
                <a:spcPts val="0"/>
              </a:spcBef>
              <a:spcAft>
                <a:spcPts val="600"/>
              </a:spcAft>
              <a:buFont typeface="Wingdings" panose="05000000000000000000" pitchFamily="2" charset="2"/>
              <a:buChar char="ü"/>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εξοικονόμηση νερού</a:t>
            </a:r>
          </a:p>
          <a:p>
            <a:pPr lvl="1">
              <a:spcBef>
                <a:spcPts val="0"/>
              </a:spcBef>
              <a:spcAft>
                <a:spcPts val="600"/>
              </a:spcAft>
              <a:buFont typeface="Wingdings" panose="05000000000000000000" pitchFamily="2" charset="2"/>
              <a:buChar char="ü"/>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περιορισμός ανάπτυξη των ζιζανίων </a:t>
            </a:r>
          </a:p>
          <a:p>
            <a:pPr lvl="1">
              <a:spcBef>
                <a:spcPts val="0"/>
              </a:spcBef>
              <a:spcAft>
                <a:spcPts val="600"/>
              </a:spcAft>
              <a:buFont typeface="Wingdings" panose="05000000000000000000" pitchFamily="2" charset="2"/>
              <a:buChar char="ü"/>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αξιοποίηση υφάλμυρων υδάτων</a:t>
            </a:r>
          </a:p>
          <a:p>
            <a:pPr>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Υπόλοιπα συστήματα άρδευσης που διαβρέχουν τα φύλλα </a:t>
            </a:r>
            <a:r>
              <a:rPr lang="el-GR" altLang="el-GR" sz="1600" dirty="0">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 </a:t>
            </a:r>
            <a:r>
              <a:rPr lang="el-GR" altLang="el-GR" sz="1600" b="1" dirty="0">
                <a:latin typeface="Century Gothic" panose="020B0502020202020204" pitchFamily="34" charset="0"/>
                <a:ea typeface="Calibri" panose="020F0502020204030204" pitchFamily="34" charset="0"/>
                <a:cs typeface="Times New Roman" panose="02020603050405020304" pitchFamily="18" charset="0"/>
              </a:rPr>
              <a:t>εγκαύματα</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 λόγω των αλάτων</a:t>
            </a:r>
          </a:p>
        </p:txBody>
      </p:sp>
    </p:spTree>
    <p:extLst>
      <p:ext uri="{BB962C8B-B14F-4D97-AF65-F5344CB8AC3E}">
        <p14:creationId xmlns:p14="http://schemas.microsoft.com/office/powerpoint/2010/main" val="2468667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E7B6F0E9-7E6C-4680-3B41-B52838810DA0}"/>
              </a:ext>
            </a:extLst>
          </p:cNvPr>
          <p:cNvPicPr>
            <a:picLocks noChangeAspect="1"/>
          </p:cNvPicPr>
          <p:nvPr/>
        </p:nvPicPr>
        <p:blipFill rotWithShape="1">
          <a:blip r:embed="rId2"/>
          <a:srcRect l="26967" r="19677" b="-1"/>
          <a:stretch/>
        </p:blipFill>
        <p:spPr>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CBEBEA6E-1B0B-2FE1-1E56-91B357DC128B}"/>
              </a:ext>
            </a:extLst>
          </p:cNvPr>
          <p:cNvSpPr>
            <a:spLocks noGrp="1"/>
          </p:cNvSpPr>
          <p:nvPr>
            <p:ph type="title"/>
          </p:nvPr>
        </p:nvSpPr>
        <p:spPr>
          <a:xfrm>
            <a:off x="281178" y="856488"/>
            <a:ext cx="3744468" cy="1243584"/>
          </a:xfrm>
        </p:spPr>
        <p:txBody>
          <a:bodyPr anchor="ctr">
            <a:normAutofit/>
          </a:bodyPr>
          <a:lstStyle/>
          <a:p>
            <a:r>
              <a:rPr lang="el-GR" sz="3600" dirty="0">
                <a:solidFill>
                  <a:srgbClr val="ED7D31"/>
                </a:solidFill>
                <a:latin typeface="Century Gothic" panose="020B0502020202020204" pitchFamily="34" charset="0"/>
              </a:rPr>
              <a:t>Λίπανση</a:t>
            </a:r>
          </a:p>
        </p:txBody>
      </p:sp>
      <p:sp>
        <p:nvSpPr>
          <p:cNvPr id="15" name="Rectangle 1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Θέση περιεχομένου 2">
            <a:extLst>
              <a:ext uri="{FF2B5EF4-FFF2-40B4-BE49-F238E27FC236}">
                <a16:creationId xmlns:a16="http://schemas.microsoft.com/office/drawing/2014/main" id="{D2D9576B-9446-B8CF-36F6-286AD4E64B91}"/>
              </a:ext>
            </a:extLst>
          </p:cNvPr>
          <p:cNvSpPr>
            <a:spLocks noGrp="1"/>
          </p:cNvSpPr>
          <p:nvPr>
            <p:ph idx="1"/>
          </p:nvPr>
        </p:nvSpPr>
        <p:spPr>
          <a:xfrm>
            <a:off x="281178" y="2522949"/>
            <a:ext cx="3799332" cy="3478563"/>
          </a:xfrm>
        </p:spPr>
        <p:txBody>
          <a:bodyPr anchor="t">
            <a:normAutofit/>
          </a:bodyPr>
          <a:lstStyle/>
          <a:p>
            <a:pPr>
              <a:lnSpc>
                <a:spcPct val="100000"/>
              </a:lnSpc>
              <a:spcBef>
                <a:spcPts val="0"/>
              </a:spcBef>
              <a:spcAft>
                <a:spcPts val="600"/>
              </a:spcAft>
            </a:pPr>
            <a:r>
              <a:rPr lang="el-GR" sz="1400" dirty="0">
                <a:latin typeface="Century Gothic" panose="020B0502020202020204" pitchFamily="34" charset="0"/>
                <a:cs typeface="Times New Roman" panose="02020603050405020304" pitchFamily="18" charset="0"/>
              </a:rPr>
              <a:t>Τα ΑΦΦ μπορούν να επιβιώσουν και χωρίς την χρήση λιπασμάτων</a:t>
            </a:r>
          </a:p>
          <a:p>
            <a:pPr>
              <a:lnSpc>
                <a:spcPct val="100000"/>
              </a:lnSpc>
              <a:spcBef>
                <a:spcPts val="0"/>
              </a:spcBef>
              <a:spcAft>
                <a:spcPts val="600"/>
              </a:spcAft>
            </a:pPr>
            <a:r>
              <a:rPr lang="el-GR" sz="1400" dirty="0">
                <a:latin typeface="Century Gothic" panose="020B0502020202020204" pitchFamily="34" charset="0"/>
                <a:cs typeface="Times New Roman" panose="02020603050405020304" pitchFamily="18" charset="0"/>
              </a:rPr>
              <a:t>Τα ΑΦΦ να έχουν στη διάθεσή τους την </a:t>
            </a:r>
            <a:r>
              <a:rPr lang="el-GR" sz="1400" b="1" dirty="0">
                <a:latin typeface="Century Gothic" panose="020B0502020202020204" pitchFamily="34" charset="0"/>
                <a:cs typeface="Times New Roman" panose="02020603050405020304" pitchFamily="18" charset="0"/>
              </a:rPr>
              <a:t>ελάχιστη απαιτούμενη ποσότητα θρεπτικών συστατικών </a:t>
            </a:r>
            <a:r>
              <a:rPr lang="el-GR" sz="1400" b="1" dirty="0">
                <a:latin typeface="Century Gothic" panose="020B0502020202020204" pitchFamily="34" charset="0"/>
                <a:cs typeface="Times New Roman" panose="02020603050405020304" pitchFamily="18" charset="0"/>
                <a:sym typeface="Wingdings" panose="05000000000000000000" pitchFamily="2" charset="2"/>
              </a:rPr>
              <a:t></a:t>
            </a:r>
            <a:r>
              <a:rPr lang="el-GR" sz="1400" b="1" dirty="0">
                <a:latin typeface="Century Gothic" panose="020B0502020202020204" pitchFamily="34" charset="0"/>
                <a:cs typeface="Times New Roman" panose="02020603050405020304" pitchFamily="18" charset="0"/>
              </a:rPr>
              <a:t> </a:t>
            </a:r>
            <a:r>
              <a:rPr lang="el-GR" sz="1400" dirty="0">
                <a:latin typeface="Century Gothic" panose="020B0502020202020204" pitchFamily="34" charset="0"/>
                <a:cs typeface="Times New Roman" panose="02020603050405020304" pitchFamily="18" charset="0"/>
              </a:rPr>
              <a:t>σωστή ανάπτυξη και ποιοτική παραγωγή</a:t>
            </a:r>
          </a:p>
          <a:p>
            <a:pPr>
              <a:lnSpc>
                <a:spcPct val="100000"/>
              </a:lnSpc>
              <a:spcBef>
                <a:spcPts val="0"/>
              </a:spcBef>
              <a:spcAft>
                <a:spcPts val="600"/>
              </a:spcAft>
            </a:pPr>
            <a:r>
              <a:rPr lang="el-GR" sz="1400" dirty="0">
                <a:latin typeface="Century Gothic" panose="020B0502020202020204" pitchFamily="34" charset="0"/>
                <a:cs typeface="Times New Roman" panose="02020603050405020304" pitchFamily="18" charset="0"/>
              </a:rPr>
              <a:t>Κάθε καλλιεργητής θα πρέπει να έχει εικόνα των περιεχόμενων στο έδαφος των αγροτεμαχίων του θρεπτικών στοιχείων και να φροντίζει για την κάλυψη των όποιων ελλείψεων με την παροχή λιπασμάτων, είτε πρόκειται για χημικά λιπάσματα, είτε για επιτρεπόμενα στη βιολογική γεωργία, σκευάσματα</a:t>
            </a:r>
          </a:p>
        </p:txBody>
      </p:sp>
    </p:spTree>
    <p:extLst>
      <p:ext uri="{BB962C8B-B14F-4D97-AF65-F5344CB8AC3E}">
        <p14:creationId xmlns:p14="http://schemas.microsoft.com/office/powerpoint/2010/main" val="2603510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descr="Εικόνα που περιέχει χλόη, υπαίθριος, φυτό&#10;&#10;Περιγραφή που δημιουργήθηκε αυτόματα">
            <a:extLst>
              <a:ext uri="{FF2B5EF4-FFF2-40B4-BE49-F238E27FC236}">
                <a16:creationId xmlns:a16="http://schemas.microsoft.com/office/drawing/2014/main" id="{BA0C2876-D02A-FF0F-5B80-A05BEB52A2BE}"/>
              </a:ext>
            </a:extLst>
          </p:cNvPr>
          <p:cNvPicPr>
            <a:picLocks noChangeAspect="1"/>
          </p:cNvPicPr>
          <p:nvPr/>
        </p:nvPicPr>
        <p:blipFill rotWithShape="1">
          <a:blip r:embed="rId2"/>
          <a:srcRect l="25076" r="20351" b="1"/>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 name="Εικόνα 8" descr="Εικόνα που περιέχει υπαίθριος, έδαφος, πέτρα&#10;&#10;Περιγραφή που δημιουργήθηκε αυτόματα">
            <a:extLst>
              <a:ext uri="{FF2B5EF4-FFF2-40B4-BE49-F238E27FC236}">
                <a16:creationId xmlns:a16="http://schemas.microsoft.com/office/drawing/2014/main" id="{A21012BA-77BC-4351-2F39-A7A031A76F02}"/>
              </a:ext>
            </a:extLst>
          </p:cNvPr>
          <p:cNvPicPr>
            <a:picLocks noChangeAspect="1"/>
          </p:cNvPicPr>
          <p:nvPr/>
        </p:nvPicPr>
        <p:blipFill rotWithShape="1">
          <a:blip r:embed="rId3">
            <a:extLst>
              <a:ext uri="{28A0092B-C50C-407E-A947-70E740481C1C}">
                <a14:useLocalDpi xmlns:a14="http://schemas.microsoft.com/office/drawing/2010/main" val="0"/>
              </a:ext>
            </a:extLst>
          </a:blip>
          <a:srcRect r="-2" b="17324"/>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60" name="Freeform: Shape 5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2" name="Freeform: Shape 6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Τίτλος 1">
            <a:extLst>
              <a:ext uri="{FF2B5EF4-FFF2-40B4-BE49-F238E27FC236}">
                <a16:creationId xmlns:a16="http://schemas.microsoft.com/office/drawing/2014/main" id="{84638F11-C66A-CCA9-DAA2-227CDFAC1AFD}"/>
              </a:ext>
            </a:extLst>
          </p:cNvPr>
          <p:cNvSpPr>
            <a:spLocks noGrp="1"/>
          </p:cNvSpPr>
          <p:nvPr>
            <p:ph type="title"/>
          </p:nvPr>
        </p:nvSpPr>
        <p:spPr>
          <a:xfrm>
            <a:off x="336042" y="859536"/>
            <a:ext cx="3624601" cy="1243584"/>
          </a:xfrm>
        </p:spPr>
        <p:txBody>
          <a:bodyPr>
            <a:normAutofit/>
          </a:bodyPr>
          <a:lstStyle/>
          <a:p>
            <a:r>
              <a:rPr lang="el-GR" sz="3600" dirty="0">
                <a:solidFill>
                  <a:srgbClr val="ED7D31"/>
                </a:solidFill>
                <a:latin typeface="Century Gothic" panose="020B0502020202020204" pitchFamily="34" charset="0"/>
              </a:rPr>
              <a:t>Ζιζανιοκτονία</a:t>
            </a:r>
          </a:p>
        </p:txBody>
      </p:sp>
      <p:sp>
        <p:nvSpPr>
          <p:cNvPr id="64" name="Rectangle 6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66" name="Rectangle 6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Θέση περιεχομένου 2">
            <a:extLst>
              <a:ext uri="{FF2B5EF4-FFF2-40B4-BE49-F238E27FC236}">
                <a16:creationId xmlns:a16="http://schemas.microsoft.com/office/drawing/2014/main" id="{2B13CD52-2C6E-A142-43A8-55142287B7EB}"/>
              </a:ext>
            </a:extLst>
          </p:cNvPr>
          <p:cNvSpPr>
            <a:spLocks noGrp="1"/>
          </p:cNvSpPr>
          <p:nvPr>
            <p:ph idx="1"/>
          </p:nvPr>
        </p:nvSpPr>
        <p:spPr>
          <a:xfrm>
            <a:off x="336042" y="2512610"/>
            <a:ext cx="3774404" cy="4173940"/>
          </a:xfrm>
        </p:spPr>
        <p:txBody>
          <a:bodyPr>
            <a:noAutofit/>
          </a:bodyPr>
          <a:lstStyle/>
          <a:p>
            <a:pPr>
              <a:lnSpc>
                <a:spcPct val="100000"/>
              </a:lnSpc>
              <a:spcBef>
                <a:spcPts val="0"/>
              </a:spcBef>
              <a:spcAft>
                <a:spcPts val="600"/>
              </a:spcAft>
            </a:pPr>
            <a:r>
              <a:rPr lang="el-GR" altLang="el-GR" sz="1300" dirty="0">
                <a:latin typeface="Century Gothic" panose="020B0502020202020204" pitchFamily="34" charset="0"/>
                <a:ea typeface="Calibri" panose="020F0502020204030204" pitchFamily="34" charset="0"/>
                <a:cs typeface="Times New Roman" panose="02020603050405020304" pitchFamily="18" charset="0"/>
              </a:rPr>
              <a:t>Η </a:t>
            </a:r>
            <a:r>
              <a:rPr lang="el-GR" altLang="el-GR" sz="1300" b="1" dirty="0">
                <a:latin typeface="Century Gothic" panose="020B0502020202020204" pitchFamily="34" charset="0"/>
                <a:ea typeface="Calibri" panose="020F0502020204030204" pitchFamily="34" charset="0"/>
                <a:cs typeface="Times New Roman" panose="02020603050405020304" pitchFamily="18" charset="0"/>
              </a:rPr>
              <a:t>σπουδαιότερη καλλιεργητική εργασία </a:t>
            </a:r>
            <a:r>
              <a:rPr lang="el-GR" altLang="el-GR" sz="1300" dirty="0">
                <a:latin typeface="Century Gothic" panose="020B0502020202020204" pitchFamily="34" charset="0"/>
                <a:ea typeface="Calibri" panose="020F0502020204030204" pitchFamily="34" charset="0"/>
                <a:cs typeface="Times New Roman" panose="02020603050405020304" pitchFamily="18" charset="0"/>
              </a:rPr>
              <a:t>για τα περισσότερα ΑΦΦ</a:t>
            </a:r>
          </a:p>
          <a:p>
            <a:pPr>
              <a:lnSpc>
                <a:spcPct val="100000"/>
              </a:lnSpc>
              <a:spcBef>
                <a:spcPts val="0"/>
              </a:spcBef>
              <a:spcAft>
                <a:spcPts val="600"/>
              </a:spcAft>
            </a:pPr>
            <a:r>
              <a:rPr lang="el-GR" altLang="el-GR" sz="1300" dirty="0">
                <a:latin typeface="Century Gothic" panose="020B0502020202020204" pitchFamily="34" charset="0"/>
                <a:ea typeface="Calibri" panose="020F0502020204030204" pitchFamily="34" charset="0"/>
                <a:cs typeface="Times New Roman" panose="02020603050405020304" pitchFamily="18" charset="0"/>
              </a:rPr>
              <a:t>Τα ζιζάνια ανταγωνίζονται για το νερό και τα θρεπτικά συστατικά </a:t>
            </a:r>
            <a:r>
              <a:rPr lang="el-GR" altLang="el-GR" sz="1300" dirty="0">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μεγάλη οικονομική ζημία, επηρεάζοντας την βιωσιμότητα της καλλιέργειας</a:t>
            </a:r>
          </a:p>
          <a:p>
            <a:pPr>
              <a:lnSpc>
                <a:spcPct val="100000"/>
              </a:lnSpc>
              <a:spcBef>
                <a:spcPts val="0"/>
              </a:spcBef>
              <a:spcAft>
                <a:spcPts val="600"/>
              </a:spcAft>
            </a:pPr>
            <a:r>
              <a:rPr lang="el-GR" altLang="el-GR" sz="1300" dirty="0">
                <a:latin typeface="Century Gothic" panose="020B0502020202020204" pitchFamily="34" charset="0"/>
                <a:ea typeface="Calibri" panose="020F0502020204030204" pitchFamily="34" charset="0"/>
                <a:cs typeface="Times New Roman" panose="02020603050405020304" pitchFamily="18" charset="0"/>
              </a:rPr>
              <a:t>Η καταπολέμηση των ζιζανίων γίνεται με </a:t>
            </a:r>
            <a:r>
              <a:rPr lang="el-GR" altLang="el-GR" sz="1300" b="1" dirty="0">
                <a:latin typeface="Century Gothic" panose="020B0502020202020204" pitchFamily="34" charset="0"/>
                <a:ea typeface="Calibri" panose="020F0502020204030204" pitchFamily="34" charset="0"/>
                <a:cs typeface="Times New Roman" panose="02020603050405020304" pitchFamily="18" charset="0"/>
              </a:rPr>
              <a:t>χημικά</a:t>
            </a:r>
            <a:r>
              <a:rPr lang="el-GR" altLang="el-GR" sz="1300" dirty="0">
                <a:latin typeface="Century Gothic" panose="020B0502020202020204" pitchFamily="34" charset="0"/>
                <a:ea typeface="Calibri" panose="020F0502020204030204" pitchFamily="34" charset="0"/>
                <a:cs typeface="Times New Roman" panose="02020603050405020304" pitchFamily="18" charset="0"/>
              </a:rPr>
              <a:t> και </a:t>
            </a:r>
            <a:r>
              <a:rPr lang="el-GR" altLang="el-GR" sz="1300" b="1" dirty="0">
                <a:latin typeface="Century Gothic" panose="020B0502020202020204" pitchFamily="34" charset="0"/>
                <a:ea typeface="Calibri" panose="020F0502020204030204" pitchFamily="34" charset="0"/>
                <a:cs typeface="Times New Roman" panose="02020603050405020304" pitchFamily="18" charset="0"/>
              </a:rPr>
              <a:t>μηχανικά μέσα</a:t>
            </a:r>
          </a:p>
          <a:p>
            <a:pPr lvl="1">
              <a:lnSpc>
                <a:spcPct val="100000"/>
              </a:lnSpc>
              <a:spcBef>
                <a:spcPts val="0"/>
              </a:spcBef>
              <a:spcAft>
                <a:spcPts val="600"/>
              </a:spcAft>
              <a:buFont typeface="Wingdings" panose="05000000000000000000" pitchFamily="2" charset="2"/>
              <a:buChar char="Ø"/>
            </a:pPr>
            <a:r>
              <a:rPr lang="el-GR" altLang="el-GR" sz="1300" dirty="0">
                <a:latin typeface="Century Gothic" panose="020B0502020202020204" pitchFamily="34" charset="0"/>
                <a:ea typeface="Calibri" panose="020F0502020204030204" pitchFamily="34" charset="0"/>
                <a:cs typeface="Times New Roman" panose="02020603050405020304" pitchFamily="18" charset="0"/>
              </a:rPr>
              <a:t>Τα </a:t>
            </a:r>
            <a:r>
              <a:rPr lang="el-GR" altLang="el-GR" sz="1300" b="1" dirty="0">
                <a:latin typeface="Century Gothic" panose="020B0502020202020204" pitchFamily="34" charset="0"/>
                <a:ea typeface="Calibri" panose="020F0502020204030204" pitchFamily="34" charset="0"/>
                <a:cs typeface="Times New Roman" panose="02020603050405020304" pitchFamily="18" charset="0"/>
              </a:rPr>
              <a:t>χημικά ζιζανιοκτόνα </a:t>
            </a:r>
            <a:r>
              <a:rPr lang="el-GR" altLang="el-GR" sz="1300" dirty="0">
                <a:latin typeface="Century Gothic" panose="020B0502020202020204" pitchFamily="34" charset="0"/>
                <a:ea typeface="Calibri" panose="020F0502020204030204" pitchFamily="34" charset="0"/>
                <a:cs typeface="Times New Roman" panose="02020603050405020304" pitchFamily="18" charset="0"/>
              </a:rPr>
              <a:t>δεν προσφέρονται για την επίλυση του προβλήματος της καταπολέμησης των ζιζανίων </a:t>
            </a:r>
            <a:r>
              <a:rPr lang="el-GR" altLang="el-GR" sz="1300" dirty="0">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l-GR" altLang="el-GR" sz="1300" dirty="0">
                <a:latin typeface="Century Gothic" panose="020B0502020202020204" pitchFamily="34" charset="0"/>
                <a:ea typeface="Calibri" panose="020F0502020204030204" pitchFamily="34" charset="0"/>
                <a:cs typeface="Times New Roman" panose="02020603050405020304" pitchFamily="18" charset="0"/>
              </a:rPr>
              <a:t>υπολείμματα στα αιθέρια έλαια &amp; έλλειψη σκευασμάτων με την απαραίτητη έγκριση για νόμιμη χρήση</a:t>
            </a:r>
          </a:p>
          <a:p>
            <a:pPr lvl="1">
              <a:lnSpc>
                <a:spcPct val="100000"/>
              </a:lnSpc>
              <a:spcBef>
                <a:spcPts val="0"/>
              </a:spcBef>
              <a:spcAft>
                <a:spcPts val="600"/>
              </a:spcAft>
              <a:buFont typeface="Wingdings" panose="05000000000000000000" pitchFamily="2" charset="2"/>
              <a:buChar char="Ø"/>
            </a:pPr>
            <a:r>
              <a:rPr lang="el-GR" altLang="el-GR" sz="1300" dirty="0">
                <a:latin typeface="Century Gothic" panose="020B0502020202020204" pitchFamily="34" charset="0"/>
                <a:ea typeface="Calibri" panose="020F0502020204030204" pitchFamily="34" charset="0"/>
                <a:cs typeface="Times New Roman" panose="02020603050405020304" pitchFamily="18" charset="0"/>
              </a:rPr>
              <a:t>Με </a:t>
            </a:r>
            <a:r>
              <a:rPr lang="el-GR" altLang="el-GR" sz="1300" b="1" dirty="0">
                <a:latin typeface="Century Gothic" panose="020B0502020202020204" pitchFamily="34" charset="0"/>
                <a:ea typeface="Calibri" panose="020F0502020204030204" pitchFamily="34" charset="0"/>
                <a:cs typeface="Times New Roman" panose="02020603050405020304" pitchFamily="18" charset="0"/>
              </a:rPr>
              <a:t>μηχανικά μέσα </a:t>
            </a:r>
            <a:r>
              <a:rPr lang="el-GR" altLang="el-GR" sz="1300" dirty="0">
                <a:latin typeface="Century Gothic" panose="020B0502020202020204" pitchFamily="34" charset="0"/>
                <a:ea typeface="Calibri" panose="020F0502020204030204" pitchFamily="34" charset="0"/>
                <a:cs typeface="Times New Roman" panose="02020603050405020304" pitchFamily="18" charset="0"/>
              </a:rPr>
              <a:t>η καταπολέμηση των ζιζανίων γίνεται </a:t>
            </a:r>
            <a:r>
              <a:rPr lang="el-GR" altLang="el-GR" sz="1300" b="1" dirty="0">
                <a:latin typeface="Century Gothic" panose="020B0502020202020204" pitchFamily="34" charset="0"/>
                <a:ea typeface="Calibri" panose="020F0502020204030204" pitchFamily="34" charset="0"/>
                <a:cs typeface="Times New Roman" panose="02020603050405020304" pitchFamily="18" charset="0"/>
              </a:rPr>
              <a:t>χειρωνακτικά</a:t>
            </a:r>
            <a:r>
              <a:rPr lang="el-GR" altLang="el-GR" sz="1300" dirty="0">
                <a:latin typeface="Century Gothic" panose="020B0502020202020204" pitchFamily="34" charset="0"/>
                <a:ea typeface="Calibri" panose="020F0502020204030204" pitchFamily="34" charset="0"/>
                <a:cs typeface="Times New Roman" panose="02020603050405020304" pitchFamily="18" charset="0"/>
              </a:rPr>
              <a:t> (βοτάνισμα) με τσάπες ή με μηχανήματα</a:t>
            </a:r>
          </a:p>
        </p:txBody>
      </p:sp>
    </p:spTree>
    <p:extLst>
      <p:ext uri="{BB962C8B-B14F-4D97-AF65-F5344CB8AC3E}">
        <p14:creationId xmlns:p14="http://schemas.microsoft.com/office/powerpoint/2010/main" val="1894357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l="-8000" r="-8000"/>
          </a:stretch>
        </a:blipFill>
        <a:effectLst/>
      </p:bgPr>
    </p:bg>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2B3A3399-8F2B-1BE3-21C1-3B5DEE709BA3}"/>
              </a:ext>
            </a:extLst>
          </p:cNvPr>
          <p:cNvSpPr>
            <a:spLocks noGrp="1"/>
          </p:cNvSpPr>
          <p:nvPr>
            <p:ph type="title"/>
          </p:nvPr>
        </p:nvSpPr>
        <p:spPr/>
        <p:txBody>
          <a:bodyPr>
            <a:normAutofit/>
          </a:bodyPr>
          <a:lstStyle/>
          <a:p>
            <a:pPr algn="r"/>
            <a:r>
              <a:rPr lang="el-GR" sz="3600" dirty="0">
                <a:solidFill>
                  <a:srgbClr val="ED7D31"/>
                </a:solidFill>
                <a:latin typeface="Century Gothic" panose="020B0502020202020204" pitchFamily="34" charset="0"/>
              </a:rPr>
              <a:t>Τρόποι πολλαπλασιασμού</a:t>
            </a:r>
          </a:p>
        </p:txBody>
      </p:sp>
      <p:graphicFrame>
        <p:nvGraphicFramePr>
          <p:cNvPr id="5" name="Θέση περιεχομένου 4">
            <a:extLst>
              <a:ext uri="{FF2B5EF4-FFF2-40B4-BE49-F238E27FC236}">
                <a16:creationId xmlns:a16="http://schemas.microsoft.com/office/drawing/2014/main" id="{2C40882B-734E-5BA2-9CC9-628A39E2C8D3}"/>
              </a:ext>
            </a:extLst>
          </p:cNvPr>
          <p:cNvGraphicFramePr>
            <a:graphicFrameLocks noGrp="1"/>
          </p:cNvGraphicFramePr>
          <p:nvPr>
            <p:ph idx="1"/>
            <p:extLst>
              <p:ext uri="{D42A27DB-BD31-4B8C-83A1-F6EECF244321}">
                <p14:modId xmlns:p14="http://schemas.microsoft.com/office/powerpoint/2010/main" val="261949919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134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8A6D3C79-4FDF-8AAE-BB99-D23ECEE7A7C4}"/>
              </a:ext>
            </a:extLst>
          </p:cNvPr>
          <p:cNvPicPr>
            <a:picLocks noChangeAspect="1"/>
          </p:cNvPicPr>
          <p:nvPr/>
        </p:nvPicPr>
        <p:blipFill rotWithShape="1">
          <a:blip r:embed="rId2"/>
          <a:srcRect l="20571" r="19480"/>
          <a:stretch/>
        </p:blipFill>
        <p:spPr>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7178" name="Freeform: Shape 7177">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80" name="Freeform: Shape 717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Τίτλος 2">
            <a:extLst>
              <a:ext uri="{FF2B5EF4-FFF2-40B4-BE49-F238E27FC236}">
                <a16:creationId xmlns:a16="http://schemas.microsoft.com/office/drawing/2014/main" id="{2B3A3399-8F2B-1BE3-21C1-3B5DEE709BA3}"/>
              </a:ext>
            </a:extLst>
          </p:cNvPr>
          <p:cNvSpPr>
            <a:spLocks noGrp="1"/>
          </p:cNvSpPr>
          <p:nvPr>
            <p:ph type="title"/>
          </p:nvPr>
        </p:nvSpPr>
        <p:spPr>
          <a:xfrm>
            <a:off x="281178" y="856488"/>
            <a:ext cx="3744468" cy="1243584"/>
          </a:xfrm>
        </p:spPr>
        <p:txBody>
          <a:bodyPr anchor="ctr">
            <a:normAutofit/>
          </a:bodyPr>
          <a:lstStyle/>
          <a:p>
            <a:r>
              <a:rPr lang="el-GR" altLang="el-GR" sz="3600" dirty="0">
                <a:solidFill>
                  <a:srgbClr val="ED7D31"/>
                </a:solidFill>
                <a:latin typeface="Century Gothic" panose="020B0502020202020204" pitchFamily="34" charset="0"/>
              </a:rPr>
              <a:t>1. Σπόροι</a:t>
            </a:r>
            <a:endParaRPr lang="el-GR" sz="3600" dirty="0">
              <a:solidFill>
                <a:srgbClr val="ED7D31"/>
              </a:solidFill>
              <a:latin typeface="Century Gothic" panose="020B0502020202020204" pitchFamily="34" charset="0"/>
            </a:endParaRPr>
          </a:p>
        </p:txBody>
      </p:sp>
      <p:sp>
        <p:nvSpPr>
          <p:cNvPr id="7182" name="Rectangle 718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84" name="Rectangle 718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1" name="Rectangle 3">
            <a:extLst>
              <a:ext uri="{FF2B5EF4-FFF2-40B4-BE49-F238E27FC236}">
                <a16:creationId xmlns:a16="http://schemas.microsoft.com/office/drawing/2014/main" id="{E64750BC-714C-2DFE-782C-95A51CFE0A3E}"/>
              </a:ext>
            </a:extLst>
          </p:cNvPr>
          <p:cNvSpPr>
            <a:spLocks noGrp="1" noChangeArrowheads="1"/>
          </p:cNvSpPr>
          <p:nvPr>
            <p:ph idx="1"/>
          </p:nvPr>
        </p:nvSpPr>
        <p:spPr>
          <a:xfrm>
            <a:off x="281178" y="2522949"/>
            <a:ext cx="3799332" cy="3402363"/>
          </a:xfrm>
        </p:spPr>
        <p:txBody>
          <a:bodyPr anchor="t">
            <a:normAutofit/>
          </a:bodyPr>
          <a:lstStyle/>
          <a:p>
            <a:pPr>
              <a:lnSpc>
                <a:spcPct val="10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Η σπορά μπορεί να γίνει σε:</a:t>
            </a:r>
          </a:p>
          <a:p>
            <a:pPr lvl="1">
              <a:lnSpc>
                <a:spcPct val="100000"/>
              </a:lnSpc>
              <a:spcBef>
                <a:spcPts val="0"/>
              </a:spcBef>
              <a:spcAft>
                <a:spcPts val="600"/>
              </a:spcAft>
              <a:buFont typeface="Wingdings" panose="05000000000000000000" pitchFamily="2" charset="2"/>
              <a:buChar char="Ø"/>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δοχείο ή γλάστρα </a:t>
            </a:r>
          </a:p>
          <a:p>
            <a:pPr lvl="1">
              <a:lnSpc>
                <a:spcPct val="100000"/>
              </a:lnSpc>
              <a:spcBef>
                <a:spcPts val="0"/>
              </a:spcBef>
              <a:spcAft>
                <a:spcPts val="600"/>
              </a:spcAft>
              <a:buFont typeface="Wingdings" panose="05000000000000000000" pitchFamily="2" charset="2"/>
              <a:buChar char="Ø"/>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κατάλληλα προετοιμασμένο έδαφος</a:t>
            </a:r>
            <a:endParaRPr lang="en-US" altLang="el-GR" sz="16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Σωστή</a:t>
            </a:r>
            <a:r>
              <a:rPr lang="en-US" altLang="el-GR" sz="1600" dirty="0">
                <a:latin typeface="Century Gothic" panose="020B0502020202020204" pitchFamily="34" charset="0"/>
                <a:ea typeface="Calibri" panose="020F0502020204030204" pitchFamily="34" charset="0"/>
                <a:cs typeface="Times New Roman" panose="02020603050405020304" pitchFamily="18" charset="0"/>
              </a:rPr>
              <a:t> </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επιλογή χρόνου σποράς </a:t>
            </a:r>
          </a:p>
          <a:p>
            <a:pPr>
              <a:lnSpc>
                <a:spcPct val="10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Τα </a:t>
            </a:r>
            <a:r>
              <a:rPr lang="el-GR" altLang="el-GR" sz="1600" b="1" dirty="0">
                <a:latin typeface="Century Gothic" panose="020B0502020202020204" pitchFamily="34" charset="0"/>
                <a:ea typeface="Calibri" panose="020F0502020204030204" pitchFamily="34" charset="0"/>
                <a:cs typeface="Times New Roman" panose="02020603050405020304" pitchFamily="18" charset="0"/>
              </a:rPr>
              <a:t>μονοετή και διετή φυτά </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μπορούν να καλλιεργηθούν εύκολα με τη χρήση σπόρων</a:t>
            </a:r>
          </a:p>
        </p:txBody>
      </p:sp>
    </p:spTree>
    <p:extLst>
      <p:ext uri="{BB962C8B-B14F-4D97-AF65-F5344CB8AC3E}">
        <p14:creationId xmlns:p14="http://schemas.microsoft.com/office/powerpoint/2010/main" val="466323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9" name="Rectangle 718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Εικόνα 8">
            <a:extLst>
              <a:ext uri="{FF2B5EF4-FFF2-40B4-BE49-F238E27FC236}">
                <a16:creationId xmlns:a16="http://schemas.microsoft.com/office/drawing/2014/main" id="{D7C299B6-FC1E-AF3F-FCE8-2A8E532CFDD4}"/>
              </a:ext>
            </a:extLst>
          </p:cNvPr>
          <p:cNvPicPr>
            <a:picLocks noChangeAspect="1"/>
          </p:cNvPicPr>
          <p:nvPr/>
        </p:nvPicPr>
        <p:blipFill rotWithShape="1">
          <a:blip r:embed="rId2"/>
          <a:srcRect l="18932" r="33309" b="2"/>
          <a:stretch/>
        </p:blipFill>
        <p:spPr>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7191" name="Freeform: Shape 719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93" name="Freeform: Shape 719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Τίτλος 2">
            <a:extLst>
              <a:ext uri="{FF2B5EF4-FFF2-40B4-BE49-F238E27FC236}">
                <a16:creationId xmlns:a16="http://schemas.microsoft.com/office/drawing/2014/main" id="{2B3A3399-8F2B-1BE3-21C1-3B5DEE709BA3}"/>
              </a:ext>
            </a:extLst>
          </p:cNvPr>
          <p:cNvSpPr>
            <a:spLocks noGrp="1"/>
          </p:cNvSpPr>
          <p:nvPr>
            <p:ph type="title"/>
          </p:nvPr>
        </p:nvSpPr>
        <p:spPr>
          <a:xfrm>
            <a:off x="281178" y="856488"/>
            <a:ext cx="3744468" cy="1243584"/>
          </a:xfrm>
        </p:spPr>
        <p:txBody>
          <a:bodyPr anchor="ctr">
            <a:normAutofit/>
          </a:bodyPr>
          <a:lstStyle/>
          <a:p>
            <a:r>
              <a:rPr lang="el-GR" sz="3600" dirty="0">
                <a:solidFill>
                  <a:srgbClr val="ED7D31"/>
                </a:solidFill>
                <a:latin typeface="Century Gothic" panose="020B0502020202020204" pitchFamily="34" charset="0"/>
              </a:rPr>
              <a:t>2. Μοσχεύματα</a:t>
            </a:r>
          </a:p>
        </p:txBody>
      </p:sp>
      <p:sp>
        <p:nvSpPr>
          <p:cNvPr id="7195" name="Rectangle 719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97" name="Rectangle 719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1" name="Rectangle 3">
            <a:extLst>
              <a:ext uri="{FF2B5EF4-FFF2-40B4-BE49-F238E27FC236}">
                <a16:creationId xmlns:a16="http://schemas.microsoft.com/office/drawing/2014/main" id="{E64750BC-714C-2DFE-782C-95A51CFE0A3E}"/>
              </a:ext>
            </a:extLst>
          </p:cNvPr>
          <p:cNvSpPr>
            <a:spLocks noGrp="1" noChangeArrowheads="1"/>
          </p:cNvSpPr>
          <p:nvPr>
            <p:ph idx="1"/>
          </p:nvPr>
        </p:nvSpPr>
        <p:spPr>
          <a:xfrm>
            <a:off x="281178" y="2522949"/>
            <a:ext cx="3986022" cy="3830226"/>
          </a:xfrm>
        </p:spPr>
        <p:txBody>
          <a:bodyPr anchor="t">
            <a:normAutofit fontScale="92500" lnSpcReduction="10000"/>
          </a:bodyPr>
          <a:lstStyle/>
          <a:p>
            <a:pPr>
              <a:lnSpc>
                <a:spcPct val="110000"/>
              </a:lnSpc>
              <a:spcBef>
                <a:spcPts val="0"/>
              </a:spcBef>
              <a:spcAft>
                <a:spcPts val="600"/>
              </a:spcAft>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Μία από τις πλέον διαδεδομένες μεθόδους πολλαπλασιασμού</a:t>
            </a:r>
          </a:p>
          <a:p>
            <a:pPr>
              <a:lnSpc>
                <a:spcPct val="110000"/>
              </a:lnSpc>
              <a:spcBef>
                <a:spcPts val="0"/>
              </a:spcBef>
              <a:spcAft>
                <a:spcPts val="600"/>
              </a:spcAft>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Ιδανική μέθοδος για </a:t>
            </a:r>
            <a:r>
              <a:rPr lang="el-GR" altLang="el-GR" sz="1400" b="1" dirty="0">
                <a:latin typeface="Century Gothic" panose="020B0502020202020204" pitchFamily="34" charset="0"/>
                <a:ea typeface="Calibri" panose="020F0502020204030204" pitchFamily="34" charset="0"/>
                <a:cs typeface="Times New Roman" panose="02020603050405020304" pitchFamily="18" charset="0"/>
              </a:rPr>
              <a:t>πολυετή φυτά με ξυλώδες στέλεχος</a:t>
            </a:r>
          </a:p>
          <a:p>
            <a:pPr>
              <a:lnSpc>
                <a:spcPct val="110000"/>
              </a:lnSpc>
              <a:spcBef>
                <a:spcPts val="0"/>
              </a:spcBef>
              <a:spcAft>
                <a:spcPts val="600"/>
              </a:spcAft>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Τα μοσχεύματα λαμβάνονται από τη μητρική φυτεία</a:t>
            </a:r>
          </a:p>
          <a:p>
            <a:pPr>
              <a:lnSpc>
                <a:spcPct val="110000"/>
              </a:lnSpc>
              <a:spcBef>
                <a:spcPts val="0"/>
              </a:spcBef>
              <a:spcAft>
                <a:spcPts val="600"/>
              </a:spcAft>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Τα μοσχεύματα συνήθως λαμβάνονται από το </a:t>
            </a:r>
            <a:r>
              <a:rPr lang="el-GR" altLang="el-GR" sz="1400" b="1" dirty="0">
                <a:latin typeface="Century Gothic" panose="020B0502020202020204" pitchFamily="34" charset="0"/>
                <a:ea typeface="Calibri" panose="020F0502020204030204" pitchFamily="34" charset="0"/>
                <a:cs typeface="Times New Roman" panose="02020603050405020304" pitchFamily="18" charset="0"/>
              </a:rPr>
              <a:t>βλαστό</a:t>
            </a: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 του φυτού </a:t>
            </a:r>
          </a:p>
          <a:p>
            <a:pPr lvl="1">
              <a:lnSpc>
                <a:spcPct val="110000"/>
              </a:lnSpc>
              <a:spcBef>
                <a:spcPts val="0"/>
              </a:spcBef>
              <a:spcAft>
                <a:spcPts val="600"/>
              </a:spcAft>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Σε κάποια είδη μπορεί να γίνει λήψη μοσχευμάτων από τις ρίζες</a:t>
            </a:r>
          </a:p>
          <a:p>
            <a:pPr>
              <a:lnSpc>
                <a:spcPct val="110000"/>
              </a:lnSpc>
              <a:spcBef>
                <a:spcPts val="0"/>
              </a:spcBef>
              <a:spcAft>
                <a:spcPts val="600"/>
              </a:spcAft>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Τοποθετούνται σε </a:t>
            </a:r>
            <a:r>
              <a:rPr lang="el-GR" altLang="el-GR" sz="1400" b="1" dirty="0">
                <a:latin typeface="Century Gothic" panose="020B0502020202020204" pitchFamily="34" charset="0"/>
                <a:ea typeface="Calibri" panose="020F0502020204030204" pitchFamily="34" charset="0"/>
                <a:cs typeface="Times New Roman" panose="02020603050405020304" pitchFamily="18" charset="0"/>
              </a:rPr>
              <a:t>μίγμα τύρφης και </a:t>
            </a:r>
            <a:r>
              <a:rPr lang="el-GR" altLang="el-GR" sz="1400" b="1" dirty="0" err="1">
                <a:latin typeface="Century Gothic" panose="020B0502020202020204" pitchFamily="34" charset="0"/>
                <a:ea typeface="Calibri" panose="020F0502020204030204" pitchFamily="34" charset="0"/>
                <a:cs typeface="Times New Roman" panose="02020603050405020304" pitchFamily="18" charset="0"/>
              </a:rPr>
              <a:t>περλίτη</a:t>
            </a:r>
            <a:r>
              <a:rPr lang="el-GR" altLang="el-GR" sz="1400" b="1" dirty="0">
                <a:latin typeface="Century Gothic" panose="020B0502020202020204" pitchFamily="34" charset="0"/>
                <a:ea typeface="Calibri" panose="020F0502020204030204" pitchFamily="34" charset="0"/>
                <a:cs typeface="Times New Roman" panose="02020603050405020304" pitchFamily="18" charset="0"/>
              </a:rPr>
              <a:t> </a:t>
            </a: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για να ριζοβολήσουν σε συνθήκες υψηλής σχετικής υγρασίας (συνήθως σε σύστημα </a:t>
            </a:r>
            <a:r>
              <a:rPr lang="el-GR" altLang="el-GR" sz="1400" dirty="0" err="1">
                <a:latin typeface="Century Gothic" panose="020B0502020202020204" pitchFamily="34" charset="0"/>
                <a:ea typeface="Calibri" panose="020F0502020204030204" pitchFamily="34" charset="0"/>
                <a:cs typeface="Times New Roman" panose="02020603050405020304" pitchFamily="18" charset="0"/>
              </a:rPr>
              <a:t>υδρονέφωση</a:t>
            </a: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a:t>
            </a:r>
          </a:p>
          <a:p>
            <a:pPr>
              <a:lnSpc>
                <a:spcPct val="110000"/>
              </a:lnSpc>
              <a:spcBef>
                <a:spcPts val="0"/>
              </a:spcBef>
              <a:spcAft>
                <a:spcPts val="600"/>
              </a:spcAft>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Η </a:t>
            </a:r>
            <a:r>
              <a:rPr lang="el-GR" altLang="el-GR" sz="1400" dirty="0" err="1">
                <a:latin typeface="Century Gothic" panose="020B0502020202020204" pitchFamily="34" charset="0"/>
                <a:ea typeface="Calibri" panose="020F0502020204030204" pitchFamily="34" charset="0"/>
                <a:cs typeface="Times New Roman" panose="02020603050405020304" pitchFamily="18" charset="0"/>
              </a:rPr>
              <a:t>ριζοβολία</a:t>
            </a: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 μπορεί να ενισχύεται με ορμόνη </a:t>
            </a:r>
            <a:r>
              <a:rPr lang="el-GR" altLang="el-GR" sz="1400" dirty="0" err="1">
                <a:latin typeface="Century Gothic" panose="020B0502020202020204" pitchFamily="34" charset="0"/>
                <a:ea typeface="Calibri" panose="020F0502020204030204" pitchFamily="34" charset="0"/>
                <a:cs typeface="Times New Roman" panose="02020603050405020304" pitchFamily="18" charset="0"/>
              </a:rPr>
              <a:t>ριζοβολία</a:t>
            </a:r>
            <a:endParaRPr lang="el-GR" altLang="el-GR" sz="1400"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5386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91" name="Rectangle 719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a:extLst>
              <a:ext uri="{FF2B5EF4-FFF2-40B4-BE49-F238E27FC236}">
                <a16:creationId xmlns:a16="http://schemas.microsoft.com/office/drawing/2014/main" id="{6DCC72CF-B6E9-EEEE-09FF-E3F011EB047C}"/>
              </a:ext>
            </a:extLst>
          </p:cNvPr>
          <p:cNvPicPr>
            <a:picLocks noChangeAspect="1"/>
          </p:cNvPicPr>
          <p:nvPr/>
        </p:nvPicPr>
        <p:blipFill rotWithShape="1">
          <a:blip r:embed="rId2"/>
          <a:srcRect r="5513" b="-2"/>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 name="Picture 5">
            <a:extLst>
              <a:ext uri="{FF2B5EF4-FFF2-40B4-BE49-F238E27FC236}">
                <a16:creationId xmlns:a16="http://schemas.microsoft.com/office/drawing/2014/main" id="{657F9EFF-D694-E188-367D-8AFA9D9C88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8151"/>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7193" name="Freeform: Shape 719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95" name="Freeform: Shape 719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Τίτλος 2">
            <a:extLst>
              <a:ext uri="{FF2B5EF4-FFF2-40B4-BE49-F238E27FC236}">
                <a16:creationId xmlns:a16="http://schemas.microsoft.com/office/drawing/2014/main" id="{2B3A3399-8F2B-1BE3-21C1-3B5DEE709BA3}"/>
              </a:ext>
            </a:extLst>
          </p:cNvPr>
          <p:cNvSpPr>
            <a:spLocks noGrp="1"/>
          </p:cNvSpPr>
          <p:nvPr>
            <p:ph type="title"/>
          </p:nvPr>
        </p:nvSpPr>
        <p:spPr>
          <a:xfrm>
            <a:off x="336042" y="859536"/>
            <a:ext cx="3624601" cy="1243584"/>
          </a:xfrm>
        </p:spPr>
        <p:txBody>
          <a:bodyPr>
            <a:normAutofit/>
          </a:bodyPr>
          <a:lstStyle/>
          <a:p>
            <a:r>
              <a:rPr lang="el-GR" sz="3600" dirty="0">
                <a:solidFill>
                  <a:srgbClr val="ED7D31"/>
                </a:solidFill>
                <a:latin typeface="Century Gothic" panose="020B0502020202020204" pitchFamily="34" charset="0"/>
              </a:rPr>
              <a:t>3. Καταβολάδες</a:t>
            </a:r>
          </a:p>
        </p:txBody>
      </p:sp>
      <p:sp>
        <p:nvSpPr>
          <p:cNvPr id="7197" name="Rectangle 719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7199" name="Rectangle 719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01" name="Rectangle 720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1" name="Rectangle 3">
            <a:extLst>
              <a:ext uri="{FF2B5EF4-FFF2-40B4-BE49-F238E27FC236}">
                <a16:creationId xmlns:a16="http://schemas.microsoft.com/office/drawing/2014/main" id="{E64750BC-714C-2DFE-782C-95A51CFE0A3E}"/>
              </a:ext>
            </a:extLst>
          </p:cNvPr>
          <p:cNvSpPr>
            <a:spLocks noGrp="1" noChangeArrowheads="1"/>
          </p:cNvSpPr>
          <p:nvPr>
            <p:ph idx="1"/>
          </p:nvPr>
        </p:nvSpPr>
        <p:spPr>
          <a:xfrm>
            <a:off x="336042" y="2512611"/>
            <a:ext cx="3624602" cy="3664351"/>
          </a:xfrm>
        </p:spPr>
        <p:txBody>
          <a:bodyPr>
            <a:noAutofit/>
          </a:bodyPr>
          <a:lstStyle/>
          <a:p>
            <a:pPr>
              <a:lnSpc>
                <a:spcPct val="10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Οι «πολλαπλές καταβολάδες» είναι κατάλληλες για φυτά με </a:t>
            </a:r>
            <a:r>
              <a:rPr lang="el-GR" altLang="el-GR" sz="1600" b="1" dirty="0">
                <a:latin typeface="Century Gothic" panose="020B0502020202020204" pitchFamily="34" charset="0"/>
                <a:ea typeface="Calibri" panose="020F0502020204030204" pitchFamily="34" charset="0"/>
                <a:cs typeface="Times New Roman" panose="02020603050405020304" pitchFamily="18" charset="0"/>
              </a:rPr>
              <a:t>ξυλώδες στέλεχος</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 (π.χ. φασκόμηλο)</a:t>
            </a:r>
          </a:p>
          <a:p>
            <a:pPr>
              <a:lnSpc>
                <a:spcPct val="10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Τοποθέτηση μέρους ενός βλαστού μέσα στο έδαφος χωρίς να αποσπαστεί από το μητρικό φυτό</a:t>
            </a:r>
          </a:p>
          <a:p>
            <a:pPr>
              <a:lnSpc>
                <a:spcPct val="10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Ο βλαστός εντός του εδάφους θα αρχίζει να ριζοβολεί</a:t>
            </a:r>
          </a:p>
          <a:p>
            <a:pPr>
              <a:lnSpc>
                <a:spcPct val="10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Όταν οι καταβολάδες σχηματίσουν νέες ρίζες, αποσπάτε από το μητρικό φυτό και μεταφυτεύεται</a:t>
            </a:r>
          </a:p>
        </p:txBody>
      </p:sp>
    </p:spTree>
    <p:extLst>
      <p:ext uri="{BB962C8B-B14F-4D97-AF65-F5344CB8AC3E}">
        <p14:creationId xmlns:p14="http://schemas.microsoft.com/office/powerpoint/2010/main" val="2232316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a:extLst>
              <a:ext uri="{FF2B5EF4-FFF2-40B4-BE49-F238E27FC236}">
                <a16:creationId xmlns:a16="http://schemas.microsoft.com/office/drawing/2014/main" id="{4FFD0999-0A31-3E57-2F3B-B5BA73C45A2A}"/>
              </a:ext>
            </a:extLst>
          </p:cNvPr>
          <p:cNvPicPr>
            <a:picLocks noChangeAspect="1"/>
          </p:cNvPicPr>
          <p:nvPr/>
        </p:nvPicPr>
        <p:blipFill rotWithShape="1">
          <a:blip r:embed="rId2"/>
          <a:srcRect t="4585" r="-2" b="13565"/>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Εικόνα 5">
            <a:extLst>
              <a:ext uri="{FF2B5EF4-FFF2-40B4-BE49-F238E27FC236}">
                <a16:creationId xmlns:a16="http://schemas.microsoft.com/office/drawing/2014/main" id="{5FC5C604-21F7-35C0-EB4B-41869C1497BA}"/>
              </a:ext>
            </a:extLst>
          </p:cNvPr>
          <p:cNvPicPr>
            <a:picLocks noChangeAspect="1"/>
          </p:cNvPicPr>
          <p:nvPr/>
        </p:nvPicPr>
        <p:blipFill rotWithShape="1">
          <a:blip r:embed="rId3"/>
          <a:srcRect l="16029" r="2519"/>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7178" name="Freeform: Shape 717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80" name="Freeform: Shape 717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Τίτλος 2">
            <a:extLst>
              <a:ext uri="{FF2B5EF4-FFF2-40B4-BE49-F238E27FC236}">
                <a16:creationId xmlns:a16="http://schemas.microsoft.com/office/drawing/2014/main" id="{2B3A3399-8F2B-1BE3-21C1-3B5DEE709BA3}"/>
              </a:ext>
            </a:extLst>
          </p:cNvPr>
          <p:cNvSpPr>
            <a:spLocks noGrp="1"/>
          </p:cNvSpPr>
          <p:nvPr>
            <p:ph type="title"/>
          </p:nvPr>
        </p:nvSpPr>
        <p:spPr>
          <a:xfrm>
            <a:off x="336042" y="859536"/>
            <a:ext cx="3624601" cy="1243584"/>
          </a:xfrm>
        </p:spPr>
        <p:txBody>
          <a:bodyPr>
            <a:normAutofit/>
          </a:bodyPr>
          <a:lstStyle/>
          <a:p>
            <a:r>
              <a:rPr lang="el-GR" sz="3600" dirty="0">
                <a:solidFill>
                  <a:srgbClr val="ED7D31"/>
                </a:solidFill>
                <a:latin typeface="Century Gothic" panose="020B0502020202020204" pitchFamily="34" charset="0"/>
              </a:rPr>
              <a:t>4. Παραφυάδες</a:t>
            </a:r>
          </a:p>
        </p:txBody>
      </p:sp>
      <p:sp>
        <p:nvSpPr>
          <p:cNvPr id="7182" name="Rectangle 718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7184" name="Rectangle 718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86" name="Rectangle 718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1" name="Rectangle 3">
            <a:extLst>
              <a:ext uri="{FF2B5EF4-FFF2-40B4-BE49-F238E27FC236}">
                <a16:creationId xmlns:a16="http://schemas.microsoft.com/office/drawing/2014/main" id="{E64750BC-714C-2DFE-782C-95A51CFE0A3E}"/>
              </a:ext>
            </a:extLst>
          </p:cNvPr>
          <p:cNvSpPr>
            <a:spLocks noGrp="1" noChangeArrowheads="1"/>
          </p:cNvSpPr>
          <p:nvPr>
            <p:ph idx="1"/>
          </p:nvPr>
        </p:nvSpPr>
        <p:spPr>
          <a:xfrm>
            <a:off x="336042" y="2512611"/>
            <a:ext cx="3624602" cy="3664351"/>
          </a:xfrm>
        </p:spPr>
        <p:txBody>
          <a:bodyPr>
            <a:normAutofit/>
          </a:bodyPr>
          <a:lstStyle/>
          <a:p>
            <a:pPr>
              <a:lnSpc>
                <a:spcPct val="100000"/>
              </a:lnSpc>
              <a:spcBef>
                <a:spcPts val="0"/>
              </a:spcBef>
              <a:spcAft>
                <a:spcPts val="600"/>
              </a:spcAft>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Πρόκειται για πλαϊνούς βλαστούς οι οποίοι αποκόπτονται από το μητρικό φυτό μαζί με τμήμα ρίζας και είναι έτοιμα για μεταφύτευση σε άλλη θέση στο χωράφι</a:t>
            </a:r>
          </a:p>
          <a:p>
            <a:pPr>
              <a:lnSpc>
                <a:spcPct val="100000"/>
              </a:lnSpc>
              <a:spcBef>
                <a:spcPts val="0"/>
              </a:spcBef>
              <a:spcAft>
                <a:spcPts val="600"/>
              </a:spcAft>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Οι παραφυάδες παράγονται από τα περισσότερα φυτά που σχηματίζονται από </a:t>
            </a:r>
            <a:r>
              <a:rPr lang="el-GR" altLang="el-GR" sz="1400" b="1" dirty="0">
                <a:latin typeface="Century Gothic" panose="020B0502020202020204" pitchFamily="34" charset="0"/>
                <a:ea typeface="Calibri" panose="020F0502020204030204" pitchFamily="34" charset="0"/>
                <a:cs typeface="Times New Roman" panose="02020603050405020304" pitchFamily="18" charset="0"/>
              </a:rPr>
              <a:t>βολβό</a:t>
            </a:r>
          </a:p>
          <a:p>
            <a:pPr>
              <a:lnSpc>
                <a:spcPct val="100000"/>
              </a:lnSpc>
              <a:spcBef>
                <a:spcPts val="0"/>
              </a:spcBef>
              <a:spcAft>
                <a:spcPts val="600"/>
              </a:spcAft>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Μπορούν να αποχωρισθούν κατά την περίοδο νάρκης του φυτού και να μεταφυτευθούν</a:t>
            </a:r>
          </a:p>
          <a:p>
            <a:pPr>
              <a:lnSpc>
                <a:spcPct val="100000"/>
              </a:lnSpc>
              <a:spcBef>
                <a:spcPts val="0"/>
              </a:spcBef>
              <a:spcAft>
                <a:spcPts val="600"/>
              </a:spcAft>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Οι παραφυάδες λαμβάνονται από μεγάλα φυτά με πλούσια βλάστηση</a:t>
            </a:r>
          </a:p>
        </p:txBody>
      </p:sp>
    </p:spTree>
    <p:extLst>
      <p:ext uri="{BB962C8B-B14F-4D97-AF65-F5344CB8AC3E}">
        <p14:creationId xmlns:p14="http://schemas.microsoft.com/office/powerpoint/2010/main" val="846667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Αρωματικά φυτά 2018: Ο αναξιοποίητος θησαυρός της Ελλάδας">
            <a:extLst>
              <a:ext uri="{FF2B5EF4-FFF2-40B4-BE49-F238E27FC236}">
                <a16:creationId xmlns:a16="http://schemas.microsoft.com/office/drawing/2014/main" id="{8A6C9DD8-93FF-47B1-1784-74B798A62A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257" r="11992" b="-2"/>
          <a:stretch/>
        </p:blipFill>
        <p:spPr bwMode="auto">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178" name="Freeform: Shape 7177">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80" name="Freeform: Shape 717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82" name="Rectangle 718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84" name="Rectangle 718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1" name="Rectangle 3">
            <a:extLst>
              <a:ext uri="{FF2B5EF4-FFF2-40B4-BE49-F238E27FC236}">
                <a16:creationId xmlns:a16="http://schemas.microsoft.com/office/drawing/2014/main" id="{E64750BC-714C-2DFE-782C-95A51CFE0A3E}"/>
              </a:ext>
            </a:extLst>
          </p:cNvPr>
          <p:cNvSpPr>
            <a:spLocks noGrp="1" noChangeArrowheads="1"/>
          </p:cNvSpPr>
          <p:nvPr>
            <p:ph idx="1"/>
          </p:nvPr>
        </p:nvSpPr>
        <p:spPr>
          <a:xfrm>
            <a:off x="281178" y="2522949"/>
            <a:ext cx="3737610" cy="4007609"/>
          </a:xfrm>
        </p:spPr>
        <p:txBody>
          <a:bodyPr anchor="t">
            <a:noAutofit/>
          </a:bodyPr>
          <a:lstStyle/>
          <a:p>
            <a:pPr>
              <a:lnSpc>
                <a:spcPct val="10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Η Ελλάδα αποτελεί </a:t>
            </a:r>
            <a:r>
              <a:rPr lang="el-GR" altLang="el-GR" sz="1600" b="1" dirty="0">
                <a:latin typeface="Century Gothic" panose="020B0502020202020204" pitchFamily="34" charset="0"/>
                <a:ea typeface="Calibri" panose="020F0502020204030204" pitchFamily="34" charset="0"/>
                <a:cs typeface="Times New Roman" panose="02020603050405020304" pitchFamily="18" charset="0"/>
              </a:rPr>
              <a:t>ιδανικό τόπο </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για τη συστηματική καλλιέργεια των ΑΦΦ</a:t>
            </a:r>
          </a:p>
          <a:p>
            <a:pPr>
              <a:lnSpc>
                <a:spcPct val="10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Συνδυασμός πληθώρας </a:t>
            </a:r>
            <a:r>
              <a:rPr lang="el-GR" altLang="el-GR" sz="1600" b="1" dirty="0">
                <a:latin typeface="Century Gothic" panose="020B0502020202020204" pitchFamily="34" charset="0"/>
                <a:ea typeface="Calibri" panose="020F0502020204030204" pitchFamily="34" charset="0"/>
                <a:cs typeface="Times New Roman" panose="02020603050405020304" pitchFamily="18" charset="0"/>
              </a:rPr>
              <a:t>μικροκλιμάτων</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 και </a:t>
            </a:r>
            <a:r>
              <a:rPr lang="el-GR" altLang="el-GR" sz="1600" b="1" dirty="0">
                <a:latin typeface="Century Gothic" panose="020B0502020202020204" pitchFamily="34" charset="0"/>
                <a:ea typeface="Calibri" panose="020F0502020204030204" pitchFamily="34" charset="0"/>
                <a:cs typeface="Times New Roman" panose="02020603050405020304" pitchFamily="18" charset="0"/>
              </a:rPr>
              <a:t>ανάγλυφου</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 </a:t>
            </a:r>
            <a:r>
              <a:rPr lang="el-GR" altLang="el-GR" sz="1600" dirty="0">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 παραγωγή ΑΦΦ πολύ </a:t>
            </a:r>
            <a:r>
              <a:rPr lang="el-GR" altLang="el-GR" sz="1600" b="1" dirty="0">
                <a:latin typeface="Century Gothic" panose="020B0502020202020204" pitchFamily="34" charset="0"/>
                <a:ea typeface="Calibri" panose="020F0502020204030204" pitchFamily="34" charset="0"/>
                <a:cs typeface="Times New Roman" panose="02020603050405020304" pitchFamily="18" charset="0"/>
              </a:rPr>
              <a:t>υψηλής ποιότητας</a:t>
            </a:r>
          </a:p>
          <a:p>
            <a:pPr>
              <a:lnSpc>
                <a:spcPct val="100000"/>
              </a:lnSpc>
              <a:spcBef>
                <a:spcPts val="0"/>
              </a:spcBef>
              <a:spcAft>
                <a:spcPts val="600"/>
              </a:spcAft>
            </a:pPr>
            <a:r>
              <a:rPr lang="el-GR" altLang="el-GR" sz="1600" b="1" dirty="0">
                <a:latin typeface="Century Gothic" panose="020B0502020202020204" pitchFamily="34" charset="0"/>
                <a:ea typeface="Calibri" panose="020F0502020204030204" pitchFamily="34" charset="0"/>
                <a:cs typeface="Times New Roman" panose="02020603050405020304" pitchFamily="18" charset="0"/>
              </a:rPr>
              <a:t>Ευκαιρίες απασχόλησης </a:t>
            </a:r>
            <a:r>
              <a:rPr lang="el-GR" altLang="el-GR" sz="1600" dirty="0">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 οικογενειακές εκμεταλλεύσεις, μικρά εταιρικά σχήματα 	</a:t>
            </a:r>
          </a:p>
          <a:p>
            <a:pPr>
              <a:lnSpc>
                <a:spcPct val="100000"/>
              </a:lnSpc>
              <a:spcBef>
                <a:spcPts val="0"/>
              </a:spcBef>
              <a:spcAft>
                <a:spcPts val="600"/>
              </a:spcAft>
            </a:pPr>
            <a:endParaRPr lang="el-GR" altLang="el-GR" sz="16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6" name="Τίτλος 1">
            <a:extLst>
              <a:ext uri="{FF2B5EF4-FFF2-40B4-BE49-F238E27FC236}">
                <a16:creationId xmlns:a16="http://schemas.microsoft.com/office/drawing/2014/main" id="{7FF83EEC-99CA-14AD-42E6-BF67A2501348}"/>
              </a:ext>
            </a:extLst>
          </p:cNvPr>
          <p:cNvSpPr>
            <a:spLocks noGrp="1"/>
          </p:cNvSpPr>
          <p:nvPr>
            <p:ph type="title"/>
          </p:nvPr>
        </p:nvSpPr>
        <p:spPr>
          <a:xfrm>
            <a:off x="281178" y="856488"/>
            <a:ext cx="3744468" cy="1243584"/>
          </a:xfrm>
        </p:spPr>
        <p:txBody>
          <a:bodyPr anchor="ctr">
            <a:normAutofit/>
          </a:bodyPr>
          <a:lstStyle/>
          <a:p>
            <a:r>
              <a:rPr lang="el-GR" sz="3600" dirty="0">
                <a:solidFill>
                  <a:srgbClr val="ED7D31"/>
                </a:solidFill>
                <a:latin typeface="Century Gothic" panose="020B0502020202020204" pitchFamily="34" charset="0"/>
              </a:rPr>
              <a:t>Καλλιέργεια ΑΦΦ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E10D11AC-3BCA-124E-33CE-9C123B5CF9BC}"/>
              </a:ext>
            </a:extLst>
          </p:cNvPr>
          <p:cNvPicPr>
            <a:picLocks noChangeAspect="1"/>
          </p:cNvPicPr>
          <p:nvPr/>
        </p:nvPicPr>
        <p:blipFill rotWithShape="1">
          <a:blip r:embed="rId2"/>
          <a:srcRect l="28481" r="18164" b="-1"/>
          <a:stretch/>
        </p:blipFill>
        <p:spPr>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7178" name="Freeform: Shape 7177">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80" name="Freeform: Shape 717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Τίτλος 2">
            <a:extLst>
              <a:ext uri="{FF2B5EF4-FFF2-40B4-BE49-F238E27FC236}">
                <a16:creationId xmlns:a16="http://schemas.microsoft.com/office/drawing/2014/main" id="{2B3A3399-8F2B-1BE3-21C1-3B5DEE709BA3}"/>
              </a:ext>
            </a:extLst>
          </p:cNvPr>
          <p:cNvSpPr>
            <a:spLocks noGrp="1"/>
          </p:cNvSpPr>
          <p:nvPr>
            <p:ph type="title"/>
          </p:nvPr>
        </p:nvSpPr>
        <p:spPr>
          <a:xfrm>
            <a:off x="281178" y="856488"/>
            <a:ext cx="3744468" cy="1243584"/>
          </a:xfrm>
        </p:spPr>
        <p:txBody>
          <a:bodyPr anchor="ctr">
            <a:normAutofit/>
          </a:bodyPr>
          <a:lstStyle/>
          <a:p>
            <a:r>
              <a:rPr lang="el-GR" sz="3600" dirty="0">
                <a:solidFill>
                  <a:srgbClr val="ED7D31"/>
                </a:solidFill>
                <a:latin typeface="Century Gothic" panose="020B0502020202020204" pitchFamily="34" charset="0"/>
              </a:rPr>
              <a:t>Κλάδεμα</a:t>
            </a:r>
          </a:p>
        </p:txBody>
      </p:sp>
      <p:sp>
        <p:nvSpPr>
          <p:cNvPr id="7182" name="Rectangle 718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84" name="Rectangle 718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1" name="Rectangle 3">
            <a:extLst>
              <a:ext uri="{FF2B5EF4-FFF2-40B4-BE49-F238E27FC236}">
                <a16:creationId xmlns:a16="http://schemas.microsoft.com/office/drawing/2014/main" id="{E64750BC-714C-2DFE-782C-95A51CFE0A3E}"/>
              </a:ext>
            </a:extLst>
          </p:cNvPr>
          <p:cNvSpPr>
            <a:spLocks noGrp="1" noChangeArrowheads="1"/>
          </p:cNvSpPr>
          <p:nvPr>
            <p:ph idx="1"/>
          </p:nvPr>
        </p:nvSpPr>
        <p:spPr>
          <a:xfrm>
            <a:off x="281178" y="2522949"/>
            <a:ext cx="3799332" cy="3511710"/>
          </a:xfrm>
        </p:spPr>
        <p:txBody>
          <a:bodyPr anchor="t">
            <a:normAutofit/>
          </a:bodyPr>
          <a:lstStyle/>
          <a:p>
            <a:pPr>
              <a:lnSpc>
                <a:spcPct val="11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Σημαντική</a:t>
            </a:r>
            <a:r>
              <a:rPr lang="en-US" altLang="el-GR" sz="1600" dirty="0">
                <a:latin typeface="Century Gothic" panose="020B0502020202020204" pitchFamily="34" charset="0"/>
                <a:ea typeface="Calibri" panose="020F0502020204030204" pitchFamily="34" charset="0"/>
                <a:cs typeface="Times New Roman" panose="02020603050405020304" pitchFamily="18" charset="0"/>
              </a:rPr>
              <a:t> </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καλλιεργητική εργασία </a:t>
            </a:r>
            <a:endParaRPr lang="en-US" altLang="el-GR" sz="16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1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Με το κλάδεμα πραγματοποιείται απομάκρυνση ξερών κλώνων και βελτίωση σχήματος, μεγέθους και ποιότητας του αναπτυσσόμενου φυτού</a:t>
            </a:r>
            <a:endParaRPr lang="en-US" altLang="el-GR" sz="16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1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Δρα ανασταλτικά στη δράση παρασίτων και ασθενειών</a:t>
            </a:r>
          </a:p>
          <a:p>
            <a:pPr>
              <a:lnSpc>
                <a:spcPct val="11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Το αραίωμα στα ΑΦΦ </a:t>
            </a:r>
            <a:r>
              <a:rPr lang="el-GR" altLang="el-GR" sz="1600" dirty="0">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ξανάνιωμα του φυτού</a:t>
            </a:r>
            <a:endParaRPr lang="en-US" altLang="el-GR" sz="1600"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2769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l="-2000" r="-2000"/>
          </a:stretch>
        </a:blipFill>
        <a:effectLst/>
      </p:bgPr>
    </p:bg>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05F2751C-50F9-5BD2-2617-FD26BE05543C}"/>
              </a:ext>
            </a:extLst>
          </p:cNvPr>
          <p:cNvSpPr>
            <a:spLocks noGrp="1"/>
          </p:cNvSpPr>
          <p:nvPr>
            <p:ph type="ctrTitle"/>
          </p:nvPr>
        </p:nvSpPr>
        <p:spPr>
          <a:xfrm>
            <a:off x="685800" y="2045472"/>
            <a:ext cx="7772400" cy="2387600"/>
          </a:xfrm>
          <a:solidFill>
            <a:schemeClr val="bg1">
              <a:alpha val="71000"/>
            </a:schemeClr>
          </a:solidFill>
        </p:spPr>
        <p:txBody>
          <a:bodyPr anchor="ctr"/>
          <a:lstStyle/>
          <a:p>
            <a:r>
              <a:rPr lang="el-GR" dirty="0">
                <a:solidFill>
                  <a:schemeClr val="accent2">
                    <a:lumMod val="75000"/>
                  </a:schemeClr>
                </a:solidFill>
                <a:latin typeface="Century Gothic" panose="020B0502020202020204" pitchFamily="34" charset="0"/>
              </a:rPr>
              <a:t>Ευχαριστώ για την προσοχή σας!!!</a:t>
            </a:r>
          </a:p>
        </p:txBody>
      </p:sp>
    </p:spTree>
    <p:extLst>
      <p:ext uri="{BB962C8B-B14F-4D97-AF65-F5344CB8AC3E}">
        <p14:creationId xmlns:p14="http://schemas.microsoft.com/office/powerpoint/2010/main" val="2493828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http://3.bp.blogspot.com/-7Iqo23r0hps/Tr5bht37RhI/AAAAAAAAAGs/xXyXePNjLy0/s1600/P6060070.JPG">
            <a:extLst>
              <a:ext uri="{FF2B5EF4-FFF2-40B4-BE49-F238E27FC236}">
                <a16:creationId xmlns:a16="http://schemas.microsoft.com/office/drawing/2014/main" id="{DB4D8DC2-E8F3-214D-A79E-08DEAD27AB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44" r="15807"/>
          <a:stretch/>
        </p:blipFill>
        <p:spPr bwMode="auto">
          <a:xfrm>
            <a:off x="3662267" y="10"/>
            <a:ext cx="5481733"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BEF3D479-1E1D-FEA0-1F2F-D7C65E585AC7}"/>
              </a:ext>
            </a:extLst>
          </p:cNvPr>
          <p:cNvSpPr>
            <a:spLocks noGrp="1"/>
          </p:cNvSpPr>
          <p:nvPr>
            <p:ph type="title"/>
          </p:nvPr>
        </p:nvSpPr>
        <p:spPr>
          <a:xfrm>
            <a:off x="281178" y="856488"/>
            <a:ext cx="3744468" cy="1243584"/>
          </a:xfrm>
        </p:spPr>
        <p:txBody>
          <a:bodyPr anchor="ctr">
            <a:normAutofit/>
          </a:bodyPr>
          <a:lstStyle/>
          <a:p>
            <a:r>
              <a:rPr lang="el-GR" sz="3600" dirty="0">
                <a:solidFill>
                  <a:srgbClr val="ED7D31"/>
                </a:solidFill>
                <a:latin typeface="Century Gothic" panose="020B0502020202020204" pitchFamily="34" charset="0"/>
              </a:rPr>
              <a:t>Καλλιέργεια ΑΦΦ (2)</a:t>
            </a:r>
          </a:p>
        </p:txBody>
      </p:sp>
      <p:sp>
        <p:nvSpPr>
          <p:cNvPr id="15" name="Rectangle 1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Θέση περιεχομένου 2">
            <a:extLst>
              <a:ext uri="{FF2B5EF4-FFF2-40B4-BE49-F238E27FC236}">
                <a16:creationId xmlns:a16="http://schemas.microsoft.com/office/drawing/2014/main" id="{DE3F6461-E986-CFC0-11D1-A13D26AF2DCE}"/>
              </a:ext>
            </a:extLst>
          </p:cNvPr>
          <p:cNvSpPr>
            <a:spLocks noGrp="1"/>
          </p:cNvSpPr>
          <p:nvPr>
            <p:ph idx="1"/>
          </p:nvPr>
        </p:nvSpPr>
        <p:spPr>
          <a:xfrm>
            <a:off x="281178" y="2522949"/>
            <a:ext cx="3799332" cy="3938811"/>
          </a:xfrm>
        </p:spPr>
        <p:txBody>
          <a:bodyPr anchor="t">
            <a:normAutofit/>
          </a:bodyPr>
          <a:lstStyle/>
          <a:p>
            <a:pPr>
              <a:spcBef>
                <a:spcPts val="0"/>
              </a:spcBef>
              <a:spcAft>
                <a:spcPts val="600"/>
              </a:spcAft>
            </a:pPr>
            <a:r>
              <a:rPr lang="el-GR" altLang="el-GR" sz="1300" dirty="0">
                <a:latin typeface="Century Gothic" panose="020B0502020202020204" pitchFamily="34" charset="0"/>
                <a:cs typeface="Times New Roman" panose="02020603050405020304" pitchFamily="18" charset="0"/>
              </a:rPr>
              <a:t>Τα ΑΦΦ:</a:t>
            </a:r>
          </a:p>
          <a:p>
            <a:pPr lvl="1">
              <a:spcBef>
                <a:spcPts val="0"/>
              </a:spcBef>
              <a:spcAft>
                <a:spcPts val="600"/>
              </a:spcAft>
              <a:buFont typeface="Wingdings" panose="05000000000000000000" pitchFamily="2" charset="2"/>
              <a:buChar char="ü"/>
            </a:pPr>
            <a:r>
              <a:rPr lang="el-GR" altLang="el-GR" sz="1300" dirty="0">
                <a:latin typeface="Century Gothic" panose="020B0502020202020204" pitchFamily="34" charset="0"/>
                <a:cs typeface="Times New Roman" panose="02020603050405020304" pitchFamily="18" charset="0"/>
              </a:rPr>
              <a:t>ελάχιστες απαιτήσεις σε εισροές (λιπάσματα, αρδευτικό νερό ή </a:t>
            </a:r>
            <a:r>
              <a:rPr lang="el-GR" altLang="el-GR" sz="1300" dirty="0" err="1">
                <a:latin typeface="Century Gothic" panose="020B0502020202020204" pitchFamily="34" charset="0"/>
                <a:cs typeface="Times New Roman" panose="02020603050405020304" pitchFamily="18" charset="0"/>
              </a:rPr>
              <a:t>φυτοπροστατευτικά</a:t>
            </a:r>
            <a:r>
              <a:rPr lang="el-GR" altLang="el-GR" sz="1300" dirty="0">
                <a:latin typeface="Century Gothic" panose="020B0502020202020204" pitchFamily="34" charset="0"/>
                <a:cs typeface="Times New Roman" panose="02020603050405020304" pitchFamily="18" charset="0"/>
              </a:rPr>
              <a:t> προϊόντα)</a:t>
            </a:r>
          </a:p>
          <a:p>
            <a:pPr lvl="1">
              <a:spcBef>
                <a:spcPts val="0"/>
              </a:spcBef>
              <a:spcAft>
                <a:spcPts val="600"/>
              </a:spcAft>
              <a:buFont typeface="Wingdings" panose="05000000000000000000" pitchFamily="2" charset="2"/>
              <a:buChar char="ü"/>
            </a:pPr>
            <a:r>
              <a:rPr lang="el-GR" altLang="el-GR" sz="1300" dirty="0">
                <a:latin typeface="Century Gothic" panose="020B0502020202020204" pitchFamily="34" charset="0"/>
                <a:cs typeface="Times New Roman" panose="02020603050405020304" pitchFamily="18" charset="0"/>
              </a:rPr>
              <a:t>μειωμένες απαιτήσεις σε καλλιεργητικές φροντίδες </a:t>
            </a:r>
          </a:p>
          <a:p>
            <a:pPr lvl="1">
              <a:spcBef>
                <a:spcPts val="0"/>
              </a:spcBef>
              <a:spcAft>
                <a:spcPts val="600"/>
              </a:spcAft>
              <a:buFont typeface="Wingdings" panose="05000000000000000000" pitchFamily="2" charset="2"/>
              <a:buChar char="ü"/>
            </a:pPr>
            <a:r>
              <a:rPr lang="el-GR" altLang="el-GR" sz="1300" dirty="0">
                <a:latin typeface="Century Gothic" panose="020B0502020202020204" pitchFamily="34" charset="0"/>
                <a:cs typeface="Times New Roman" panose="02020603050405020304" pitchFamily="18" charset="0"/>
              </a:rPr>
              <a:t>σχετικά μεγάλη ανοχή σε εχθρούς και ασθένειες</a:t>
            </a:r>
          </a:p>
          <a:p>
            <a:pPr lvl="1">
              <a:spcBef>
                <a:spcPts val="0"/>
              </a:spcBef>
              <a:spcAft>
                <a:spcPts val="600"/>
              </a:spcAft>
              <a:buFont typeface="Wingdings" panose="05000000000000000000" pitchFamily="2" charset="2"/>
              <a:buChar char="ü"/>
            </a:pPr>
            <a:r>
              <a:rPr lang="el-GR" altLang="el-GR" sz="1300" dirty="0">
                <a:latin typeface="Century Gothic" panose="020B0502020202020204" pitchFamily="34" charset="0"/>
                <a:cs typeface="Times New Roman" panose="02020603050405020304" pitchFamily="18" charset="0"/>
              </a:rPr>
              <a:t>προσαρμοσμένα στις τοπικές συνθήκες </a:t>
            </a:r>
          </a:p>
          <a:p>
            <a:pPr lvl="1">
              <a:spcBef>
                <a:spcPts val="0"/>
              </a:spcBef>
              <a:spcAft>
                <a:spcPts val="600"/>
              </a:spcAft>
              <a:buFont typeface="Wingdings" panose="05000000000000000000" pitchFamily="2" charset="2"/>
              <a:buChar char="ü"/>
            </a:pPr>
            <a:r>
              <a:rPr lang="el-GR" altLang="el-GR" sz="1300" dirty="0">
                <a:latin typeface="Century Gothic" panose="020B0502020202020204" pitchFamily="34" charset="0"/>
                <a:cs typeface="Times New Roman" panose="02020603050405020304" pitchFamily="18" charset="0"/>
              </a:rPr>
              <a:t>προστατεύουν το έδαφος από τη διάβρωση (η μείωση της απώλειας εδάφους, ξεπερνά το 50%)</a:t>
            </a:r>
          </a:p>
          <a:p>
            <a:pPr lvl="1">
              <a:spcBef>
                <a:spcPts val="0"/>
              </a:spcBef>
              <a:spcAft>
                <a:spcPts val="600"/>
              </a:spcAft>
              <a:buFont typeface="Wingdings" panose="05000000000000000000" pitchFamily="2" charset="2"/>
              <a:buChar char="ü"/>
            </a:pPr>
            <a:r>
              <a:rPr lang="el-GR" altLang="el-GR" sz="1300" dirty="0">
                <a:latin typeface="Century Gothic" panose="020B0502020202020204" pitchFamily="34" charset="0"/>
                <a:cs typeface="Times New Roman" panose="02020603050405020304" pitchFamily="18" charset="0"/>
              </a:rPr>
              <a:t>Ευδοκιμούν σε φτωχά εδάφη </a:t>
            </a:r>
          </a:p>
          <a:p>
            <a:pPr lvl="1">
              <a:spcBef>
                <a:spcPts val="0"/>
              </a:spcBef>
              <a:spcAft>
                <a:spcPts val="600"/>
              </a:spcAft>
              <a:buFont typeface="Wingdings" panose="05000000000000000000" pitchFamily="2" charset="2"/>
              <a:buChar char="ü"/>
            </a:pPr>
            <a:r>
              <a:rPr lang="el-GR" altLang="el-GR" sz="1300" dirty="0">
                <a:latin typeface="Century Gothic" panose="020B0502020202020204" pitchFamily="34" charset="0"/>
                <a:cs typeface="Times New Roman" panose="02020603050405020304" pitchFamily="18" charset="0"/>
              </a:rPr>
              <a:t>συμβάλλουν στη βιωσιμότητα γεωργικών επιχειρήσεων που δεν θα ήταν δυνατή με άλλα καλλιεργούμενα είδη</a:t>
            </a:r>
          </a:p>
        </p:txBody>
      </p:sp>
    </p:spTree>
    <p:extLst>
      <p:ext uri="{BB962C8B-B14F-4D97-AF65-F5344CB8AC3E}">
        <p14:creationId xmlns:p14="http://schemas.microsoft.com/office/powerpoint/2010/main" val="3212416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Τα χιώτικα αρωματικά φυτά και βότανα ταξιδεύουν σε όλο τον κόσμο | Insider">
            <a:extLst>
              <a:ext uri="{FF2B5EF4-FFF2-40B4-BE49-F238E27FC236}">
                <a16:creationId xmlns:a16="http://schemas.microsoft.com/office/drawing/2014/main" id="{70DB5011-6248-30B3-84BE-3585098513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51" r="29387"/>
          <a:stretch/>
        </p:blipFill>
        <p:spPr bwMode="auto">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57" name="Freeform: Shape 2056">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59" name="Freeform: Shape 2058">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1" name="Rectangle 2060">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3" name="Rectangle 2062">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Θέση περιεχομένου 2">
            <a:extLst>
              <a:ext uri="{FF2B5EF4-FFF2-40B4-BE49-F238E27FC236}">
                <a16:creationId xmlns:a16="http://schemas.microsoft.com/office/drawing/2014/main" id="{DE3F6461-E986-CFC0-11D1-A13D26AF2DCE}"/>
              </a:ext>
            </a:extLst>
          </p:cNvPr>
          <p:cNvSpPr>
            <a:spLocks noGrp="1"/>
          </p:cNvSpPr>
          <p:nvPr>
            <p:ph idx="1"/>
          </p:nvPr>
        </p:nvSpPr>
        <p:spPr>
          <a:xfrm>
            <a:off x="281178" y="2522949"/>
            <a:ext cx="4081816" cy="3880464"/>
          </a:xfrm>
        </p:spPr>
        <p:txBody>
          <a:bodyPr vert="horz" lIns="91440" tIns="45720" rIns="91440" bIns="45720" rtlCol="0" anchor="t">
            <a:normAutofit fontScale="85000" lnSpcReduction="10000"/>
          </a:bodyPr>
          <a:lstStyle/>
          <a:p>
            <a:pPr>
              <a:lnSpc>
                <a:spcPct val="120000"/>
              </a:lnSpc>
              <a:spcBef>
                <a:spcPts val="0"/>
              </a:spcBef>
              <a:spcAft>
                <a:spcPts val="600"/>
              </a:spcAft>
            </a:pPr>
            <a:r>
              <a:rPr lang="el-GR" altLang="el-GR" sz="1600" dirty="0">
                <a:latin typeface="Century Gothic" panose="020B0502020202020204" pitchFamily="34" charset="0"/>
                <a:cs typeface="Times New Roman" panose="02020603050405020304" pitchFamily="18" charset="0"/>
              </a:rPr>
              <a:t>Για </a:t>
            </a:r>
            <a:r>
              <a:rPr lang="en-US" altLang="el-GR" sz="1600" dirty="0" err="1">
                <a:latin typeface="Century Gothic" panose="020B0502020202020204" pitchFamily="34" charset="0"/>
                <a:cs typeface="Times New Roman" panose="02020603050405020304" pitchFamily="18" charset="0"/>
              </a:rPr>
              <a:t>την</a:t>
            </a:r>
            <a:r>
              <a:rPr lang="en-US" altLang="el-GR" sz="1600" dirty="0">
                <a:latin typeface="Century Gothic" panose="020B0502020202020204" pitchFamily="34" charset="0"/>
                <a:cs typeface="Times New Roman" panose="02020603050405020304" pitchFamily="18" charset="0"/>
              </a:rPr>
              <a:t> </a:t>
            </a:r>
            <a:r>
              <a:rPr lang="en-US" altLang="el-GR" sz="1600" b="1" dirty="0">
                <a:latin typeface="Century Gothic" panose="020B0502020202020204" pitchFamily="34" charset="0"/>
                <a:cs typeface="Times New Roman" panose="02020603050405020304" pitchFamily="18" charset="0"/>
              </a:rPr>
              <a:t>εγκατάσταση</a:t>
            </a:r>
            <a:r>
              <a:rPr lang="en-US" altLang="el-GR" sz="1600" dirty="0">
                <a:latin typeface="Century Gothic" panose="020B0502020202020204" pitchFamily="34" charset="0"/>
                <a:cs typeface="Times New Roman" panose="02020603050405020304" pitchFamily="18" charset="0"/>
              </a:rPr>
              <a:t> της καλλιέργειας:</a:t>
            </a:r>
          </a:p>
          <a:p>
            <a:pPr marL="742950" lvl="2" indent="-285750">
              <a:lnSpc>
                <a:spcPct val="120000"/>
              </a:lnSpc>
              <a:spcBef>
                <a:spcPts val="0"/>
              </a:spcBef>
              <a:spcAft>
                <a:spcPts val="600"/>
              </a:spcAft>
              <a:buFont typeface="Wingdings" panose="05000000000000000000" pitchFamily="2" charset="2"/>
              <a:buChar char="ü"/>
            </a:pPr>
            <a:r>
              <a:rPr lang="en-US" altLang="el-GR" sz="1600" dirty="0" err="1">
                <a:latin typeface="Century Gothic" panose="020B0502020202020204" pitchFamily="34" charset="0"/>
                <a:cs typeface="Times New Roman" panose="02020603050405020304" pitchFamily="18" charset="0"/>
              </a:rPr>
              <a:t>δεν</a:t>
            </a:r>
            <a:r>
              <a:rPr lang="en-US" altLang="el-GR" sz="1600" dirty="0">
                <a:latin typeface="Century Gothic" panose="020B0502020202020204" pitchFamily="34" charset="0"/>
                <a:cs typeface="Times New Roman" panose="02020603050405020304" pitchFamily="18" charset="0"/>
              </a:rPr>
              <a:t> απα</a:t>
            </a:r>
            <a:r>
              <a:rPr lang="en-US" altLang="el-GR" sz="1600" dirty="0" err="1">
                <a:latin typeface="Century Gothic" panose="020B0502020202020204" pitchFamily="34" charset="0"/>
                <a:cs typeface="Times New Roman" panose="02020603050405020304" pitchFamily="18" charset="0"/>
              </a:rPr>
              <a:t>ιτείτ</a:t>
            </a:r>
            <a:r>
              <a:rPr lang="en-US" altLang="el-GR" sz="1600" dirty="0">
                <a:latin typeface="Century Gothic" panose="020B0502020202020204" pitchFamily="34" charset="0"/>
                <a:cs typeface="Times New Roman" panose="02020603050405020304" pitchFamily="18" charset="0"/>
              </a:rPr>
              <a:t>αι κόστος περίφραξης </a:t>
            </a:r>
            <a:r>
              <a:rPr lang="en-US" altLang="el-GR" sz="1600" dirty="0">
                <a:latin typeface="Century Gothic" panose="020B0502020202020204" pitchFamily="34" charset="0"/>
                <a:cs typeface="Times New Roman" panose="02020603050405020304" pitchFamily="18" charset="0"/>
                <a:sym typeface="Wingdings" panose="05000000000000000000" pitchFamily="2" charset="2"/>
              </a:rPr>
              <a:t> </a:t>
            </a:r>
            <a:r>
              <a:rPr lang="en-US" altLang="el-GR" sz="1600" dirty="0">
                <a:latin typeface="Century Gothic" panose="020B0502020202020204" pitchFamily="34" charset="0"/>
                <a:cs typeface="Times New Roman" panose="02020603050405020304" pitchFamily="18" charset="0"/>
              </a:rPr>
              <a:t>τα ΑΦ δεν είναι εύληπτα από τα αγροτικά ζώα</a:t>
            </a:r>
          </a:p>
          <a:p>
            <a:pPr marL="742950" lvl="2" indent="-285750">
              <a:lnSpc>
                <a:spcPct val="120000"/>
              </a:lnSpc>
              <a:spcBef>
                <a:spcPts val="0"/>
              </a:spcBef>
              <a:spcAft>
                <a:spcPts val="600"/>
              </a:spcAft>
              <a:buFont typeface="Wingdings" panose="05000000000000000000" pitchFamily="2" charset="2"/>
              <a:buChar char="ü"/>
            </a:pPr>
            <a:r>
              <a:rPr lang="en-US" altLang="el-GR" sz="1600" dirty="0" err="1">
                <a:latin typeface="Century Gothic" panose="020B0502020202020204" pitchFamily="34" charset="0"/>
                <a:cs typeface="Times New Roman" panose="02020603050405020304" pitchFamily="18" charset="0"/>
              </a:rPr>
              <a:t>το</a:t>
            </a:r>
            <a:r>
              <a:rPr lang="en-US" altLang="el-GR" sz="1600" dirty="0">
                <a:latin typeface="Century Gothic" panose="020B0502020202020204" pitchFamily="34" charset="0"/>
                <a:cs typeface="Times New Roman" panose="02020603050405020304" pitchFamily="18" charset="0"/>
              </a:rPr>
              <a:t> </a:t>
            </a:r>
            <a:r>
              <a:rPr lang="en-US" altLang="el-GR" sz="1600" dirty="0" err="1">
                <a:latin typeface="Century Gothic" panose="020B0502020202020204" pitchFamily="34" charset="0"/>
                <a:cs typeface="Times New Roman" panose="02020603050405020304" pitchFamily="18" charset="0"/>
              </a:rPr>
              <a:t>κόστος</a:t>
            </a:r>
            <a:r>
              <a:rPr lang="en-US" altLang="el-GR" sz="1600" dirty="0">
                <a:latin typeface="Century Gothic" panose="020B0502020202020204" pitchFamily="34" charset="0"/>
                <a:cs typeface="Times New Roman" panose="02020603050405020304" pitchFamily="18" charset="0"/>
              </a:rPr>
              <a:t> π</a:t>
            </a:r>
            <a:r>
              <a:rPr lang="en-US" altLang="el-GR" sz="1600" dirty="0" err="1">
                <a:latin typeface="Century Gothic" panose="020B0502020202020204" pitchFamily="34" charset="0"/>
                <a:cs typeface="Times New Roman" panose="02020603050405020304" pitchFamily="18" charset="0"/>
              </a:rPr>
              <a:t>εριορίζετ</a:t>
            </a:r>
            <a:r>
              <a:rPr lang="en-US" altLang="el-GR" sz="1600" dirty="0">
                <a:latin typeface="Century Gothic" panose="020B0502020202020204" pitchFamily="34" charset="0"/>
                <a:cs typeface="Times New Roman" panose="02020603050405020304" pitchFamily="18" charset="0"/>
              </a:rPr>
              <a:t>αι στις δαπάνες για την εγκατάσταση κατά το 1</a:t>
            </a:r>
            <a:r>
              <a:rPr lang="el-GR" altLang="el-GR" sz="1600" baseline="30000" dirty="0">
                <a:latin typeface="Century Gothic" panose="020B0502020202020204" pitchFamily="34" charset="0"/>
                <a:cs typeface="Times New Roman" panose="02020603050405020304" pitchFamily="18" charset="0"/>
              </a:rPr>
              <a:t>ο</a:t>
            </a:r>
            <a:r>
              <a:rPr lang="el-GR" altLang="el-GR" sz="1600" dirty="0">
                <a:latin typeface="Century Gothic" panose="020B0502020202020204" pitchFamily="34" charset="0"/>
                <a:cs typeface="Times New Roman" panose="02020603050405020304" pitchFamily="18" charset="0"/>
              </a:rPr>
              <a:t> </a:t>
            </a:r>
            <a:r>
              <a:rPr lang="en-US" altLang="el-GR" sz="1600" dirty="0" err="1">
                <a:latin typeface="Century Gothic" panose="020B0502020202020204" pitchFamily="34" charset="0"/>
                <a:cs typeface="Times New Roman" panose="02020603050405020304" pitchFamily="18" charset="0"/>
              </a:rPr>
              <a:t>έτος</a:t>
            </a:r>
            <a:r>
              <a:rPr lang="en-US" altLang="el-GR" sz="1600" dirty="0">
                <a:latin typeface="Century Gothic" panose="020B0502020202020204" pitchFamily="34" charset="0"/>
                <a:cs typeface="Times New Roman" panose="02020603050405020304" pitchFamily="18" charset="0"/>
              </a:rPr>
              <a:t> </a:t>
            </a:r>
          </a:p>
          <a:p>
            <a:pPr marL="742950" lvl="2" indent="-285750">
              <a:lnSpc>
                <a:spcPct val="120000"/>
              </a:lnSpc>
              <a:spcBef>
                <a:spcPts val="0"/>
              </a:spcBef>
              <a:spcAft>
                <a:spcPts val="600"/>
              </a:spcAft>
              <a:buFont typeface="Wingdings" panose="05000000000000000000" pitchFamily="2" charset="2"/>
              <a:buChar char="ü"/>
            </a:pPr>
            <a:r>
              <a:rPr lang="en-US" altLang="el-GR" sz="1600" dirty="0" err="1">
                <a:latin typeface="Century Gothic" panose="020B0502020202020204" pitchFamily="34" charset="0"/>
                <a:cs typeface="Times New Roman" panose="02020603050405020304" pitchFamily="18" charset="0"/>
              </a:rPr>
              <a:t>άριστος</a:t>
            </a:r>
            <a:r>
              <a:rPr lang="en-US" altLang="el-GR" sz="1600" dirty="0">
                <a:latin typeface="Century Gothic" panose="020B0502020202020204" pitchFamily="34" charset="0"/>
                <a:cs typeface="Times New Roman" panose="02020603050405020304" pitchFamily="18" charset="0"/>
              </a:rPr>
              <a:t> </a:t>
            </a:r>
            <a:r>
              <a:rPr lang="en-US" altLang="el-GR" sz="1600" dirty="0" err="1">
                <a:latin typeface="Century Gothic" panose="020B0502020202020204" pitchFamily="34" charset="0"/>
                <a:cs typeface="Times New Roman" panose="02020603050405020304" pitchFamily="18" charset="0"/>
              </a:rPr>
              <a:t>συνδυ</a:t>
            </a:r>
            <a:r>
              <a:rPr lang="en-US" altLang="el-GR" sz="1600" dirty="0">
                <a:latin typeface="Century Gothic" panose="020B0502020202020204" pitchFamily="34" charset="0"/>
                <a:cs typeface="Times New Roman" panose="02020603050405020304" pitchFamily="18" charset="0"/>
              </a:rPr>
              <a:t>ασμός με τη μελισσοκομία</a:t>
            </a:r>
            <a:endParaRPr lang="el-GR" altLang="el-GR" sz="1600" dirty="0">
              <a:latin typeface="Century Gothic" panose="020B0502020202020204" pitchFamily="34" charset="0"/>
              <a:cs typeface="Times New Roman" panose="02020603050405020304" pitchFamily="18" charset="0"/>
            </a:endParaRPr>
          </a:p>
          <a:p>
            <a:pPr marL="228600" lvl="2">
              <a:lnSpc>
                <a:spcPct val="120000"/>
              </a:lnSpc>
              <a:spcBef>
                <a:spcPts val="0"/>
              </a:spcBef>
              <a:spcAft>
                <a:spcPts val="600"/>
              </a:spcAft>
            </a:pPr>
            <a:r>
              <a:rPr lang="el-GR" altLang="el-GR" sz="1600" dirty="0">
                <a:latin typeface="Century Gothic" panose="020B0502020202020204" pitchFamily="34" charset="0"/>
                <a:cs typeface="Times New Roman" panose="02020603050405020304" pitchFamily="18" charset="0"/>
              </a:rPr>
              <a:t>Μπορεί να γίνει σε εγκαταλελειμμένες γεωργικές εκτάσεις + υποβαθμισμένες εκτάσεις από </a:t>
            </a:r>
            <a:r>
              <a:rPr lang="el-GR" altLang="el-GR" sz="1600" dirty="0" err="1">
                <a:latin typeface="Century Gothic" panose="020B0502020202020204" pitchFamily="34" charset="0"/>
                <a:cs typeface="Times New Roman" panose="02020603050405020304" pitchFamily="18" charset="0"/>
              </a:rPr>
              <a:t>υπερβόσκηση</a:t>
            </a:r>
            <a:r>
              <a:rPr lang="el-GR" altLang="el-GR" sz="1600" dirty="0">
                <a:latin typeface="Century Gothic" panose="020B0502020202020204" pitchFamily="34" charset="0"/>
                <a:cs typeface="Times New Roman" panose="02020603050405020304" pitchFamily="18" charset="0"/>
              </a:rPr>
              <a:t> ή </a:t>
            </a:r>
            <a:r>
              <a:rPr lang="el-GR" altLang="el-GR" sz="1600" dirty="0" err="1">
                <a:latin typeface="Century Gothic" panose="020B0502020202020204" pitchFamily="34" charset="0"/>
                <a:cs typeface="Times New Roman" panose="02020603050405020304" pitchFamily="18" charset="0"/>
              </a:rPr>
              <a:t>υπερεκμετάλλευση</a:t>
            </a:r>
            <a:r>
              <a:rPr lang="el-GR" altLang="el-GR" sz="1600" dirty="0">
                <a:latin typeface="Century Gothic" panose="020B0502020202020204" pitchFamily="34" charset="0"/>
                <a:cs typeface="Times New Roman" panose="02020603050405020304" pitchFamily="18" charset="0"/>
              </a:rPr>
              <a:t> </a:t>
            </a:r>
            <a:r>
              <a:rPr lang="el-GR" altLang="el-GR" sz="1600" dirty="0">
                <a:latin typeface="Century Gothic" panose="020B0502020202020204" pitchFamily="34" charset="0"/>
                <a:cs typeface="Times New Roman" panose="02020603050405020304" pitchFamily="18" charset="0"/>
                <a:sym typeface="Wingdings" panose="05000000000000000000" pitchFamily="2" charset="2"/>
              </a:rPr>
              <a:t></a:t>
            </a:r>
            <a:r>
              <a:rPr lang="el-GR" altLang="el-GR" sz="1600" dirty="0">
                <a:latin typeface="Century Gothic" panose="020B0502020202020204" pitchFamily="34" charset="0"/>
                <a:cs typeface="Times New Roman" panose="02020603050405020304" pitchFamily="18" charset="0"/>
              </a:rPr>
              <a:t> αξιοποίηση ΑΦΦ της τοπικής χλωρίδας </a:t>
            </a:r>
            <a:r>
              <a:rPr lang="el-GR" altLang="el-GR" sz="1600" dirty="0">
                <a:latin typeface="Century Gothic" panose="020B0502020202020204" pitchFamily="34" charset="0"/>
                <a:cs typeface="Times New Roman" panose="02020603050405020304" pitchFamily="18" charset="0"/>
                <a:sym typeface="Wingdings" panose="05000000000000000000" pitchFamily="2" charset="2"/>
              </a:rPr>
              <a:t></a:t>
            </a:r>
            <a:r>
              <a:rPr lang="el-GR" altLang="el-GR" sz="1600" dirty="0">
                <a:latin typeface="Century Gothic" panose="020B0502020202020204" pitchFamily="34" charset="0"/>
                <a:cs typeface="Times New Roman" panose="02020603050405020304" pitchFamily="18" charset="0"/>
              </a:rPr>
              <a:t> συγκράτηση αγροτικού πληθυσμού των περιοχών</a:t>
            </a:r>
            <a:endParaRPr lang="en-US" altLang="el-GR" sz="1600" dirty="0">
              <a:latin typeface="Century Gothic" panose="020B0502020202020204" pitchFamily="34" charset="0"/>
              <a:cs typeface="Times New Roman" panose="02020603050405020304" pitchFamily="18" charset="0"/>
            </a:endParaRPr>
          </a:p>
          <a:p>
            <a:pPr>
              <a:lnSpc>
                <a:spcPct val="120000"/>
              </a:lnSpc>
            </a:pPr>
            <a:endParaRPr lang="en-US" sz="1600" dirty="0"/>
          </a:p>
        </p:txBody>
      </p:sp>
      <p:sp>
        <p:nvSpPr>
          <p:cNvPr id="10" name="Τίτλος 1">
            <a:extLst>
              <a:ext uri="{FF2B5EF4-FFF2-40B4-BE49-F238E27FC236}">
                <a16:creationId xmlns:a16="http://schemas.microsoft.com/office/drawing/2014/main" id="{AA3AF767-E45F-4F55-03B6-36444CBB732E}"/>
              </a:ext>
            </a:extLst>
          </p:cNvPr>
          <p:cNvSpPr>
            <a:spLocks noGrp="1"/>
          </p:cNvSpPr>
          <p:nvPr>
            <p:ph type="title"/>
          </p:nvPr>
        </p:nvSpPr>
        <p:spPr>
          <a:xfrm>
            <a:off x="281178" y="856488"/>
            <a:ext cx="3744468" cy="1243584"/>
          </a:xfrm>
        </p:spPr>
        <p:txBody>
          <a:bodyPr anchor="ctr">
            <a:normAutofit fontScale="90000"/>
          </a:bodyPr>
          <a:lstStyle/>
          <a:p>
            <a:r>
              <a:rPr lang="el-GR" sz="3600" dirty="0">
                <a:solidFill>
                  <a:srgbClr val="ED7D31"/>
                </a:solidFill>
                <a:latin typeface="Century Gothic" panose="020B0502020202020204" pitchFamily="34" charset="0"/>
              </a:rPr>
              <a:t>Εγκατάσταση καλλιέργειας ΑΦΦ</a:t>
            </a:r>
          </a:p>
        </p:txBody>
      </p:sp>
    </p:spTree>
    <p:extLst>
      <p:ext uri="{BB962C8B-B14F-4D97-AF65-F5344CB8AC3E}">
        <p14:creationId xmlns:p14="http://schemas.microsoft.com/office/powerpoint/2010/main" val="1299638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91" name="Rectangle 719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a:extLst>
              <a:ext uri="{FF2B5EF4-FFF2-40B4-BE49-F238E27FC236}">
                <a16:creationId xmlns:a16="http://schemas.microsoft.com/office/drawing/2014/main" id="{451E9929-CC45-3A5D-1F68-D29FFDA10F1B}"/>
              </a:ext>
            </a:extLst>
          </p:cNvPr>
          <p:cNvPicPr>
            <a:picLocks noChangeAspect="1"/>
          </p:cNvPicPr>
          <p:nvPr/>
        </p:nvPicPr>
        <p:blipFill rotWithShape="1">
          <a:blip r:embed="rId2"/>
          <a:srcRect t="5771" r="-2" b="1918"/>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074" name="Picture 2" descr="Κηπουρική κουζίνας!">
            <a:extLst>
              <a:ext uri="{FF2B5EF4-FFF2-40B4-BE49-F238E27FC236}">
                <a16:creationId xmlns:a16="http://schemas.microsoft.com/office/drawing/2014/main" id="{00BB3009-03AF-D207-B150-9B990D6C2B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13" r="-2" b="16679"/>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193" name="Freeform: Shape 719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95" name="Freeform: Shape 719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Τίτλος 2">
            <a:extLst>
              <a:ext uri="{FF2B5EF4-FFF2-40B4-BE49-F238E27FC236}">
                <a16:creationId xmlns:a16="http://schemas.microsoft.com/office/drawing/2014/main" id="{2B3A3399-8F2B-1BE3-21C1-3B5DEE709BA3}"/>
              </a:ext>
            </a:extLst>
          </p:cNvPr>
          <p:cNvSpPr>
            <a:spLocks noGrp="1"/>
          </p:cNvSpPr>
          <p:nvPr>
            <p:ph type="title"/>
          </p:nvPr>
        </p:nvSpPr>
        <p:spPr>
          <a:xfrm>
            <a:off x="336042" y="859536"/>
            <a:ext cx="3624601" cy="1243584"/>
          </a:xfrm>
        </p:spPr>
        <p:txBody>
          <a:bodyPr>
            <a:normAutofit/>
          </a:bodyPr>
          <a:lstStyle/>
          <a:p>
            <a:r>
              <a:rPr lang="el-GR" sz="3200" dirty="0">
                <a:solidFill>
                  <a:srgbClr val="ED7D31"/>
                </a:solidFill>
                <a:latin typeface="Century Gothic" panose="020B0502020202020204" pitchFamily="34" charset="0"/>
              </a:rPr>
              <a:t>Επιλογή θέσης</a:t>
            </a:r>
          </a:p>
        </p:txBody>
      </p:sp>
      <p:sp>
        <p:nvSpPr>
          <p:cNvPr id="7197" name="Rectangle 719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7199" name="Rectangle 719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01" name="Rectangle 720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1" name="Rectangle 3">
            <a:extLst>
              <a:ext uri="{FF2B5EF4-FFF2-40B4-BE49-F238E27FC236}">
                <a16:creationId xmlns:a16="http://schemas.microsoft.com/office/drawing/2014/main" id="{E64750BC-714C-2DFE-782C-95A51CFE0A3E}"/>
              </a:ext>
            </a:extLst>
          </p:cNvPr>
          <p:cNvSpPr>
            <a:spLocks noGrp="1" noChangeArrowheads="1"/>
          </p:cNvSpPr>
          <p:nvPr>
            <p:ph idx="1"/>
          </p:nvPr>
        </p:nvSpPr>
        <p:spPr>
          <a:xfrm>
            <a:off x="336042" y="2512611"/>
            <a:ext cx="3624602" cy="3905606"/>
          </a:xfrm>
        </p:spPr>
        <p:txBody>
          <a:bodyPr>
            <a:normAutofit/>
          </a:bodyPr>
          <a:lstStyle/>
          <a:p>
            <a:pPr>
              <a:lnSpc>
                <a:spcPct val="100000"/>
              </a:lnSpc>
              <a:spcBef>
                <a:spcPts val="0"/>
              </a:spcBef>
              <a:spcAft>
                <a:spcPts val="600"/>
              </a:spcAft>
            </a:pPr>
            <a:r>
              <a:rPr lang="el-GR" altLang="el-GR" sz="1400" dirty="0">
                <a:latin typeface="Century Gothic" panose="020B0502020202020204" pitchFamily="34" charset="0"/>
                <a:cs typeface="Times New Roman" panose="02020603050405020304" pitchFamily="18" charset="0"/>
              </a:rPr>
              <a:t>Ανάπτυξη ΑΦΦ σε: </a:t>
            </a:r>
          </a:p>
          <a:p>
            <a:pPr lvl="1">
              <a:lnSpc>
                <a:spcPct val="100000"/>
              </a:lnSpc>
              <a:spcBef>
                <a:spcPts val="0"/>
              </a:spcBef>
              <a:spcAft>
                <a:spcPts val="600"/>
              </a:spcAft>
              <a:buFont typeface="Wingdings" panose="05000000000000000000" pitchFamily="2" charset="2"/>
              <a:buChar char="ü"/>
            </a:pPr>
            <a:r>
              <a:rPr lang="el-GR" altLang="el-GR" sz="1400" dirty="0">
                <a:latin typeface="Century Gothic" panose="020B0502020202020204" pitchFamily="34" charset="0"/>
                <a:cs typeface="Times New Roman" panose="02020603050405020304" pitchFamily="18" charset="0"/>
              </a:rPr>
              <a:t>εσωτερικούς χώρους, </a:t>
            </a:r>
          </a:p>
          <a:p>
            <a:pPr lvl="1">
              <a:lnSpc>
                <a:spcPct val="100000"/>
              </a:lnSpc>
              <a:spcBef>
                <a:spcPts val="0"/>
              </a:spcBef>
              <a:spcAft>
                <a:spcPts val="600"/>
              </a:spcAft>
              <a:buFont typeface="Wingdings" panose="05000000000000000000" pitchFamily="2" charset="2"/>
              <a:buChar char="ü"/>
            </a:pPr>
            <a:r>
              <a:rPr lang="el-GR" altLang="el-GR" sz="1400" dirty="0">
                <a:latin typeface="Century Gothic" panose="020B0502020202020204" pitchFamily="34" charset="0"/>
                <a:cs typeface="Times New Roman" panose="02020603050405020304" pitchFamily="18" charset="0"/>
              </a:rPr>
              <a:t>στο περβάζι του παραθύρου ή </a:t>
            </a:r>
          </a:p>
          <a:p>
            <a:pPr lvl="1">
              <a:lnSpc>
                <a:spcPct val="100000"/>
              </a:lnSpc>
              <a:spcBef>
                <a:spcPts val="0"/>
              </a:spcBef>
              <a:spcAft>
                <a:spcPts val="600"/>
              </a:spcAft>
              <a:buFont typeface="Wingdings" panose="05000000000000000000" pitchFamily="2" charset="2"/>
              <a:buChar char="ü"/>
            </a:pPr>
            <a:r>
              <a:rPr lang="el-GR" altLang="el-GR" sz="1400" dirty="0">
                <a:latin typeface="Century Gothic" panose="020B0502020202020204" pitchFamily="34" charset="0"/>
                <a:cs typeface="Times New Roman" panose="02020603050405020304" pitchFamily="18" charset="0"/>
              </a:rPr>
              <a:t>στον κήπο</a:t>
            </a:r>
          </a:p>
          <a:p>
            <a:pPr lvl="1">
              <a:lnSpc>
                <a:spcPct val="100000"/>
              </a:lnSpc>
              <a:spcBef>
                <a:spcPts val="0"/>
              </a:spcBef>
              <a:spcAft>
                <a:spcPts val="600"/>
              </a:spcAft>
              <a:buFont typeface="Wingdings" panose="05000000000000000000" pitchFamily="2" charset="2"/>
              <a:buChar char="ü"/>
            </a:pPr>
            <a:r>
              <a:rPr lang="el-GR" altLang="el-GR" sz="1400" dirty="0">
                <a:latin typeface="Century Gothic" panose="020B0502020202020204" pitchFamily="34" charset="0"/>
                <a:cs typeface="Times New Roman" panose="02020603050405020304" pitchFamily="18" charset="0"/>
              </a:rPr>
              <a:t>στο χωράφι</a:t>
            </a:r>
          </a:p>
          <a:p>
            <a:pPr>
              <a:lnSpc>
                <a:spcPct val="100000"/>
              </a:lnSpc>
              <a:spcBef>
                <a:spcPts val="0"/>
              </a:spcBef>
              <a:spcAft>
                <a:spcPts val="600"/>
              </a:spcAft>
            </a:pPr>
            <a:r>
              <a:rPr lang="el-GR" altLang="el-GR" sz="1400" dirty="0">
                <a:latin typeface="Century Gothic" panose="020B0502020202020204" pitchFamily="34" charset="0"/>
                <a:cs typeface="Times New Roman" panose="02020603050405020304" pitchFamily="18" charset="0"/>
              </a:rPr>
              <a:t>Επιλογή θέσης:</a:t>
            </a:r>
          </a:p>
          <a:p>
            <a:pPr lvl="1">
              <a:lnSpc>
                <a:spcPct val="100000"/>
              </a:lnSpc>
              <a:spcBef>
                <a:spcPts val="0"/>
              </a:spcBef>
              <a:spcAft>
                <a:spcPts val="600"/>
              </a:spcAft>
              <a:buFont typeface="Wingdings" panose="05000000000000000000" pitchFamily="2" charset="2"/>
              <a:buChar char="ü"/>
            </a:pPr>
            <a:r>
              <a:rPr lang="el-GR" altLang="el-GR" sz="1400" dirty="0">
                <a:latin typeface="Century Gothic" panose="020B0502020202020204" pitchFamily="34" charset="0"/>
                <a:cs typeface="Times New Roman" panose="02020603050405020304" pitchFamily="18" charset="0"/>
              </a:rPr>
              <a:t>Αρκετό φως  </a:t>
            </a:r>
          </a:p>
          <a:p>
            <a:pPr lvl="1">
              <a:lnSpc>
                <a:spcPct val="100000"/>
              </a:lnSpc>
              <a:spcBef>
                <a:spcPts val="0"/>
              </a:spcBef>
              <a:spcAft>
                <a:spcPts val="600"/>
              </a:spcAft>
              <a:buFont typeface="Wingdings" panose="05000000000000000000" pitchFamily="2" charset="2"/>
              <a:buChar char="ü"/>
            </a:pPr>
            <a:r>
              <a:rPr lang="el-GR" altLang="el-GR" sz="1400" dirty="0">
                <a:latin typeface="Century Gothic" panose="020B0502020202020204" pitchFamily="34" charset="0"/>
                <a:cs typeface="Times New Roman" panose="02020603050405020304" pitchFamily="18" charset="0"/>
              </a:rPr>
              <a:t>Μέτριο, καλά </a:t>
            </a:r>
            <a:r>
              <a:rPr lang="el-GR" altLang="el-GR" sz="1400" dirty="0" err="1">
                <a:latin typeface="Century Gothic" panose="020B0502020202020204" pitchFamily="34" charset="0"/>
                <a:cs typeface="Times New Roman" panose="02020603050405020304" pitchFamily="18" charset="0"/>
              </a:rPr>
              <a:t>στραγγιζόμενο</a:t>
            </a:r>
            <a:r>
              <a:rPr lang="el-GR" altLang="el-GR" sz="1400" dirty="0">
                <a:latin typeface="Century Gothic" panose="020B0502020202020204" pitchFamily="34" charset="0"/>
                <a:cs typeface="Times New Roman" panose="02020603050405020304" pitchFamily="18" charset="0"/>
              </a:rPr>
              <a:t> χώμα (αποφυγή φύτευσης σε εδάφη που είχαν χρησιμοποιηθεί για βιομηχανικές)</a:t>
            </a:r>
          </a:p>
          <a:p>
            <a:pPr lvl="1">
              <a:lnSpc>
                <a:spcPct val="100000"/>
              </a:lnSpc>
              <a:spcBef>
                <a:spcPts val="0"/>
              </a:spcBef>
              <a:spcAft>
                <a:spcPts val="600"/>
              </a:spcAft>
              <a:buFont typeface="Wingdings" panose="05000000000000000000" pitchFamily="2" charset="2"/>
              <a:buChar char="ü"/>
            </a:pPr>
            <a:r>
              <a:rPr lang="el-GR" altLang="el-GR" sz="1400" dirty="0">
                <a:latin typeface="Century Gothic" panose="020B0502020202020204" pitchFamily="34" charset="0"/>
                <a:cs typeface="Times New Roman" panose="02020603050405020304" pitchFamily="18" charset="0"/>
              </a:rPr>
              <a:t>Βελτίωση θέσης </a:t>
            </a:r>
            <a:r>
              <a:rPr lang="el-GR" altLang="el-GR" sz="1400" dirty="0">
                <a:latin typeface="Century Gothic" panose="020B0502020202020204" pitchFamily="34" charset="0"/>
                <a:cs typeface="Times New Roman" panose="02020603050405020304" pitchFamily="18" charset="0"/>
                <a:sym typeface="Wingdings" panose="05000000000000000000" pitchFamily="2" charset="2"/>
              </a:rPr>
              <a:t></a:t>
            </a:r>
            <a:r>
              <a:rPr lang="el-GR" altLang="el-GR" sz="1400" dirty="0">
                <a:latin typeface="Century Gothic" panose="020B0502020202020204" pitchFamily="34" charset="0"/>
                <a:cs typeface="Times New Roman" panose="02020603050405020304" pitchFamily="18" charset="0"/>
              </a:rPr>
              <a:t> φυτικός φράκτης (προστασία από τον άνεμο)</a:t>
            </a:r>
          </a:p>
        </p:txBody>
      </p:sp>
    </p:spTree>
    <p:extLst>
      <p:ext uri="{BB962C8B-B14F-4D97-AF65-F5344CB8AC3E}">
        <p14:creationId xmlns:p14="http://schemas.microsoft.com/office/powerpoint/2010/main" val="3798254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9" name="Rectangle 718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Τα θαυματουργά αρωματικά φυτά της Ελλάδας - OW.GR">
            <a:extLst>
              <a:ext uri="{FF2B5EF4-FFF2-40B4-BE49-F238E27FC236}">
                <a16:creationId xmlns:a16="http://schemas.microsoft.com/office/drawing/2014/main" id="{F23E4980-5160-46CE-DA28-6E9026BC79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97" r="20854"/>
          <a:stretch/>
        </p:blipFill>
        <p:spPr bwMode="auto">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191" name="Freeform: Shape 719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93" name="Freeform: Shape 719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Τίτλος 2">
            <a:extLst>
              <a:ext uri="{FF2B5EF4-FFF2-40B4-BE49-F238E27FC236}">
                <a16:creationId xmlns:a16="http://schemas.microsoft.com/office/drawing/2014/main" id="{2B3A3399-8F2B-1BE3-21C1-3B5DEE709BA3}"/>
              </a:ext>
            </a:extLst>
          </p:cNvPr>
          <p:cNvSpPr>
            <a:spLocks noGrp="1"/>
          </p:cNvSpPr>
          <p:nvPr>
            <p:ph type="title"/>
          </p:nvPr>
        </p:nvSpPr>
        <p:spPr>
          <a:xfrm>
            <a:off x="281178" y="856488"/>
            <a:ext cx="3744468" cy="1243584"/>
          </a:xfrm>
        </p:spPr>
        <p:txBody>
          <a:bodyPr anchor="ctr">
            <a:normAutofit/>
          </a:bodyPr>
          <a:lstStyle/>
          <a:p>
            <a:r>
              <a:rPr lang="el-GR" sz="3200" dirty="0">
                <a:solidFill>
                  <a:srgbClr val="ED7D31"/>
                </a:solidFill>
                <a:latin typeface="Century Gothic" panose="020B0502020202020204" pitchFamily="34" charset="0"/>
              </a:rPr>
              <a:t>Ο κήπος για τα βότανα (1)</a:t>
            </a:r>
          </a:p>
        </p:txBody>
      </p:sp>
      <p:sp>
        <p:nvSpPr>
          <p:cNvPr id="7195" name="Rectangle 7194">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97" name="Rectangle 719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1" name="Rectangle 3">
            <a:extLst>
              <a:ext uri="{FF2B5EF4-FFF2-40B4-BE49-F238E27FC236}">
                <a16:creationId xmlns:a16="http://schemas.microsoft.com/office/drawing/2014/main" id="{E64750BC-714C-2DFE-782C-95A51CFE0A3E}"/>
              </a:ext>
            </a:extLst>
          </p:cNvPr>
          <p:cNvSpPr>
            <a:spLocks noGrp="1" noChangeArrowheads="1"/>
          </p:cNvSpPr>
          <p:nvPr>
            <p:ph idx="1"/>
          </p:nvPr>
        </p:nvSpPr>
        <p:spPr>
          <a:xfrm>
            <a:off x="281178" y="2522949"/>
            <a:ext cx="3799332" cy="3999771"/>
          </a:xfrm>
        </p:spPr>
        <p:txBody>
          <a:bodyPr anchor="t">
            <a:normAutofit/>
          </a:bodyPr>
          <a:lstStyle/>
          <a:p>
            <a:pPr>
              <a:lnSpc>
                <a:spcPct val="10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Ο σχεδιασμός βοτανικού κήπου εξαρτάται: </a:t>
            </a:r>
          </a:p>
          <a:p>
            <a:pPr lvl="1">
              <a:lnSpc>
                <a:spcPct val="100000"/>
              </a:lnSpc>
              <a:spcBef>
                <a:spcPts val="0"/>
              </a:spcBef>
              <a:spcAft>
                <a:spcPts val="600"/>
              </a:spcAft>
              <a:buFont typeface="Wingdings" panose="05000000000000000000" pitchFamily="2" charset="2"/>
              <a:buChar char="ü"/>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ο διαθέσιμος χώρος </a:t>
            </a:r>
          </a:p>
          <a:p>
            <a:pPr lvl="1">
              <a:lnSpc>
                <a:spcPct val="100000"/>
              </a:lnSpc>
              <a:spcBef>
                <a:spcPts val="0"/>
              </a:spcBef>
              <a:spcAft>
                <a:spcPts val="600"/>
              </a:spcAft>
              <a:buFont typeface="Wingdings" panose="05000000000000000000" pitchFamily="2" charset="2"/>
              <a:buChar char="ü"/>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ο προσανατολισμός </a:t>
            </a:r>
          </a:p>
          <a:p>
            <a:pPr lvl="1">
              <a:lnSpc>
                <a:spcPct val="100000"/>
              </a:lnSpc>
              <a:spcBef>
                <a:spcPts val="0"/>
              </a:spcBef>
              <a:spcAft>
                <a:spcPts val="600"/>
              </a:spcAft>
              <a:buFont typeface="Wingdings" panose="05000000000000000000" pitchFamily="2" charset="2"/>
              <a:buChar char="ü"/>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το έδαφος </a:t>
            </a:r>
          </a:p>
          <a:p>
            <a:pPr lvl="1">
              <a:lnSpc>
                <a:spcPct val="100000"/>
              </a:lnSpc>
              <a:spcBef>
                <a:spcPts val="0"/>
              </a:spcBef>
              <a:spcAft>
                <a:spcPts val="600"/>
              </a:spcAft>
              <a:buFont typeface="Wingdings" panose="05000000000000000000" pitchFamily="2" charset="2"/>
              <a:buChar char="ü"/>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το κλίμα</a:t>
            </a:r>
          </a:p>
          <a:p>
            <a:pPr>
              <a:lnSpc>
                <a:spcPct val="100000"/>
              </a:lnSpc>
              <a:spcBef>
                <a:spcPts val="0"/>
              </a:spcBef>
              <a:spcAft>
                <a:spcPts val="600"/>
              </a:spcAft>
            </a:pPr>
            <a:r>
              <a:rPr lang="el-GR" altLang="el-GR" sz="1800" b="1" dirty="0">
                <a:solidFill>
                  <a:schemeClr val="accent2">
                    <a:lumMod val="75000"/>
                  </a:schemeClr>
                </a:solidFill>
                <a:latin typeface="Century Gothic" panose="020B0502020202020204" pitchFamily="34" charset="0"/>
                <a:cs typeface="Times New Roman" panose="02020603050405020304" pitchFamily="18" charset="0"/>
              </a:rPr>
              <a:t>Εξωτερικοί χώροι </a:t>
            </a:r>
            <a:r>
              <a:rPr lang="el-GR" altLang="el-GR" sz="1600" dirty="0">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 επιλογή ανθεκτικών φυτών για όλες τις εποχές </a:t>
            </a:r>
          </a:p>
          <a:p>
            <a:pPr>
              <a:lnSpc>
                <a:spcPct val="100000"/>
              </a:lnSpc>
              <a:spcBef>
                <a:spcPts val="0"/>
              </a:spcBef>
              <a:spcAft>
                <a:spcPts val="600"/>
              </a:spcAft>
            </a:pP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Θυμάρι, φασκόμηλο, χαμομήλι, λεβάντα κ.ά. </a:t>
            </a:r>
            <a:r>
              <a:rPr lang="el-GR" altLang="el-GR" sz="1600" dirty="0">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a:t>
            </a:r>
            <a:r>
              <a:rPr lang="el-GR" altLang="el-GR" sz="1600" dirty="0">
                <a:latin typeface="Century Gothic" panose="020B0502020202020204" pitchFamily="34" charset="0"/>
                <a:ea typeface="Calibri" panose="020F0502020204030204" pitchFamily="34" charset="0"/>
                <a:cs typeface="Times New Roman" panose="02020603050405020304" pitchFamily="18" charset="0"/>
              </a:rPr>
              <a:t> εύκρατο κλίμα καλλιέργεια σε εξωτερικούς χώρους</a:t>
            </a:r>
          </a:p>
          <a:p>
            <a:pPr>
              <a:lnSpc>
                <a:spcPct val="100000"/>
              </a:lnSpc>
              <a:spcBef>
                <a:spcPts val="0"/>
              </a:spcBef>
              <a:spcAft>
                <a:spcPts val="600"/>
              </a:spcAft>
            </a:pPr>
            <a:endParaRPr lang="el-GR" altLang="el-GR" sz="16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endParaRPr lang="el-GR" altLang="el-GR" sz="16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endParaRPr lang="el-GR" altLang="el-GR" sz="16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endParaRPr lang="el-GR" altLang="el-GR" sz="1600" dirty="0">
              <a:latin typeface="Century Gothic" panose="020B050202020202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endParaRPr lang="el-GR" altLang="el-GR" sz="1600"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1754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https://extension.illinois.edu/containergardening/images/accents/018.jpg">
            <a:extLst>
              <a:ext uri="{FF2B5EF4-FFF2-40B4-BE49-F238E27FC236}">
                <a16:creationId xmlns:a16="http://schemas.microsoft.com/office/drawing/2014/main" id="{9668B649-FC03-AB79-FDE1-68DAC71145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07" r="25492" b="-1"/>
          <a:stretch/>
        </p:blipFill>
        <p:spPr bwMode="auto">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7178" name="Freeform: Shape 7177">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80" name="Freeform: Shape 717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Τίτλος 2">
            <a:extLst>
              <a:ext uri="{FF2B5EF4-FFF2-40B4-BE49-F238E27FC236}">
                <a16:creationId xmlns:a16="http://schemas.microsoft.com/office/drawing/2014/main" id="{2B3A3399-8F2B-1BE3-21C1-3B5DEE709BA3}"/>
              </a:ext>
            </a:extLst>
          </p:cNvPr>
          <p:cNvSpPr>
            <a:spLocks noGrp="1"/>
          </p:cNvSpPr>
          <p:nvPr>
            <p:ph type="title"/>
          </p:nvPr>
        </p:nvSpPr>
        <p:spPr>
          <a:xfrm>
            <a:off x="281178" y="856488"/>
            <a:ext cx="3744468" cy="1243584"/>
          </a:xfrm>
        </p:spPr>
        <p:txBody>
          <a:bodyPr anchor="ctr">
            <a:normAutofit/>
          </a:bodyPr>
          <a:lstStyle/>
          <a:p>
            <a:r>
              <a:rPr lang="el-GR" sz="3200" dirty="0">
                <a:solidFill>
                  <a:srgbClr val="ED7D31"/>
                </a:solidFill>
                <a:latin typeface="Century Gothic" panose="020B0502020202020204" pitchFamily="34" charset="0"/>
              </a:rPr>
              <a:t>Ο κήπος για τα βότανα (2)</a:t>
            </a:r>
          </a:p>
        </p:txBody>
      </p:sp>
      <p:sp>
        <p:nvSpPr>
          <p:cNvPr id="7182" name="Rectangle 718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84" name="Rectangle 718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1" name="Rectangle 3">
            <a:extLst>
              <a:ext uri="{FF2B5EF4-FFF2-40B4-BE49-F238E27FC236}">
                <a16:creationId xmlns:a16="http://schemas.microsoft.com/office/drawing/2014/main" id="{E64750BC-714C-2DFE-782C-95A51CFE0A3E}"/>
              </a:ext>
            </a:extLst>
          </p:cNvPr>
          <p:cNvSpPr>
            <a:spLocks noGrp="1" noChangeArrowheads="1"/>
          </p:cNvSpPr>
          <p:nvPr>
            <p:ph idx="1"/>
          </p:nvPr>
        </p:nvSpPr>
        <p:spPr>
          <a:xfrm>
            <a:off x="281178" y="2522949"/>
            <a:ext cx="3799332" cy="3790765"/>
          </a:xfrm>
        </p:spPr>
        <p:txBody>
          <a:bodyPr anchor="t">
            <a:noAutofit/>
          </a:bodyPr>
          <a:lstStyle/>
          <a:p>
            <a:pPr>
              <a:lnSpc>
                <a:spcPct val="100000"/>
              </a:lnSpc>
              <a:spcBef>
                <a:spcPts val="0"/>
              </a:spcBef>
              <a:spcAft>
                <a:spcPts val="600"/>
              </a:spcAft>
            </a:pPr>
            <a:r>
              <a:rPr lang="el-GR" altLang="el-GR" sz="1800" b="1" dirty="0">
                <a:solidFill>
                  <a:schemeClr val="accent2">
                    <a:lumMod val="75000"/>
                  </a:schemeClr>
                </a:solidFill>
                <a:latin typeface="Century Gothic" panose="020B0502020202020204" pitchFamily="34" charset="0"/>
                <a:cs typeface="Times New Roman" panose="02020603050405020304" pitchFamily="18" charset="0"/>
              </a:rPr>
              <a:t>Κήποι σε δοχεία</a:t>
            </a:r>
          </a:p>
          <a:p>
            <a:pPr lvl="1">
              <a:lnSpc>
                <a:spcPct val="110000"/>
              </a:lnSpc>
              <a:spcBef>
                <a:spcPts val="0"/>
              </a:spcBef>
              <a:spcAft>
                <a:spcPts val="600"/>
              </a:spcAft>
              <a:buFont typeface="Wingdings" panose="05000000000000000000" pitchFamily="2" charset="2"/>
              <a:buChar char="ü"/>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Πολλά ΑΦΦ (π.χ. μέντα, δάφνη) μπορούν να καλλιεργηθούν σε γλάστρες, κρεμαστά πανέρια ή ζαρντινιέρες παραθύρων</a:t>
            </a:r>
          </a:p>
          <a:p>
            <a:pPr lvl="1">
              <a:lnSpc>
                <a:spcPct val="110000"/>
              </a:lnSpc>
              <a:spcBef>
                <a:spcPts val="0"/>
              </a:spcBef>
              <a:spcAft>
                <a:spcPts val="600"/>
              </a:spcAft>
              <a:buFont typeface="Wingdings" panose="05000000000000000000" pitchFamily="2" charset="2"/>
              <a:buChar char="ü"/>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Απαιτείται προσοχή στη διατήρηση της απαιτούμενης υγρασίας στο εδαφικό τους υπόστρωμα και στην ανάπτυξή τους (δηλ. να μην αναπτυχθούν υπερβολικά σε σχέση με το δοχείο)</a:t>
            </a:r>
          </a:p>
          <a:p>
            <a:pPr lvl="1">
              <a:lnSpc>
                <a:spcPct val="110000"/>
              </a:lnSpc>
              <a:spcBef>
                <a:spcPts val="0"/>
              </a:spcBef>
              <a:spcAft>
                <a:spcPts val="600"/>
              </a:spcAft>
              <a:buFont typeface="Wingdings" panose="05000000000000000000" pitchFamily="2" charset="2"/>
              <a:buChar char="ü"/>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Τα λιγότερο ανθεκτικά φυτά θα πρέπει να μεταφέρονται σε προστατευόμενες θέσεις ή σε εσωτερικούς χώρους το χειμώνα</a:t>
            </a:r>
          </a:p>
          <a:p>
            <a:pPr>
              <a:lnSpc>
                <a:spcPct val="110000"/>
              </a:lnSpc>
              <a:spcBef>
                <a:spcPts val="0"/>
              </a:spcBef>
              <a:spcAft>
                <a:spcPts val="600"/>
              </a:spcAft>
            </a:pPr>
            <a:endParaRPr lang="el-GR" altLang="el-GR" sz="1400"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936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011E7DE1-4ACF-840E-F46D-F95F38944257}"/>
              </a:ext>
            </a:extLst>
          </p:cNvPr>
          <p:cNvPicPr>
            <a:picLocks noChangeAspect="1"/>
          </p:cNvPicPr>
          <p:nvPr/>
        </p:nvPicPr>
        <p:blipFill rotWithShape="1">
          <a:blip r:embed="rId2"/>
          <a:srcRect l="23751" r="22894" b="-1"/>
          <a:stretch/>
        </p:blipFill>
        <p:spPr>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7178" name="Freeform: Shape 7177">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80" name="Freeform: Shape 717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142"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Τίτλος 2">
            <a:extLst>
              <a:ext uri="{FF2B5EF4-FFF2-40B4-BE49-F238E27FC236}">
                <a16:creationId xmlns:a16="http://schemas.microsoft.com/office/drawing/2014/main" id="{2B3A3399-8F2B-1BE3-21C1-3B5DEE709BA3}"/>
              </a:ext>
            </a:extLst>
          </p:cNvPr>
          <p:cNvSpPr>
            <a:spLocks noGrp="1"/>
          </p:cNvSpPr>
          <p:nvPr>
            <p:ph type="title"/>
          </p:nvPr>
        </p:nvSpPr>
        <p:spPr>
          <a:xfrm>
            <a:off x="281178" y="856488"/>
            <a:ext cx="3744468" cy="1243584"/>
          </a:xfrm>
        </p:spPr>
        <p:txBody>
          <a:bodyPr anchor="ctr">
            <a:normAutofit/>
          </a:bodyPr>
          <a:lstStyle/>
          <a:p>
            <a:r>
              <a:rPr lang="el-GR" sz="3200" dirty="0">
                <a:solidFill>
                  <a:srgbClr val="ED7D31"/>
                </a:solidFill>
                <a:latin typeface="Century Gothic" panose="020B0502020202020204" pitchFamily="34" charset="0"/>
              </a:rPr>
              <a:t>Ο κήπος για τα βότανα (3)</a:t>
            </a:r>
          </a:p>
        </p:txBody>
      </p:sp>
      <p:sp>
        <p:nvSpPr>
          <p:cNvPr id="7182" name="Rectangle 718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84" name="Rectangle 718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326" y="2195336"/>
            <a:ext cx="373761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1" name="Rectangle 3">
            <a:extLst>
              <a:ext uri="{FF2B5EF4-FFF2-40B4-BE49-F238E27FC236}">
                <a16:creationId xmlns:a16="http://schemas.microsoft.com/office/drawing/2014/main" id="{E64750BC-714C-2DFE-782C-95A51CFE0A3E}"/>
              </a:ext>
            </a:extLst>
          </p:cNvPr>
          <p:cNvSpPr>
            <a:spLocks noGrp="1" noChangeArrowheads="1"/>
          </p:cNvSpPr>
          <p:nvPr>
            <p:ph idx="1"/>
          </p:nvPr>
        </p:nvSpPr>
        <p:spPr>
          <a:xfrm>
            <a:off x="281178" y="2522949"/>
            <a:ext cx="3799332" cy="3402363"/>
          </a:xfrm>
        </p:spPr>
        <p:txBody>
          <a:bodyPr anchor="t">
            <a:normAutofit/>
          </a:bodyPr>
          <a:lstStyle/>
          <a:p>
            <a:pPr>
              <a:lnSpc>
                <a:spcPct val="100000"/>
              </a:lnSpc>
              <a:spcBef>
                <a:spcPts val="0"/>
              </a:spcBef>
              <a:spcAft>
                <a:spcPts val="600"/>
              </a:spcAft>
            </a:pPr>
            <a:r>
              <a:rPr lang="el-GR" altLang="el-GR" sz="1800" b="1" dirty="0">
                <a:solidFill>
                  <a:schemeClr val="accent2">
                    <a:lumMod val="75000"/>
                  </a:schemeClr>
                </a:solidFill>
                <a:latin typeface="Century Gothic" panose="020B0502020202020204" pitchFamily="34" charset="0"/>
                <a:cs typeface="Times New Roman" panose="02020603050405020304" pitchFamily="18" charset="0"/>
              </a:rPr>
              <a:t>Καλλιέργεια φυτών σε σκέπαστρα </a:t>
            </a:r>
          </a:p>
          <a:p>
            <a:pPr lvl="1">
              <a:lnSpc>
                <a:spcPct val="100000"/>
              </a:lnSpc>
              <a:spcBef>
                <a:spcPts val="0"/>
              </a:spcBef>
              <a:spcAft>
                <a:spcPts val="600"/>
              </a:spcAft>
              <a:buFont typeface="Wingdings" panose="05000000000000000000" pitchFamily="2" charset="2"/>
              <a:buChar char="ü"/>
            </a:pPr>
            <a:r>
              <a:rPr lang="el-GR" altLang="el-GR" sz="1800" dirty="0">
                <a:latin typeface="Century Gothic" panose="020B0502020202020204" pitchFamily="34" charset="0"/>
                <a:ea typeface="Calibri" panose="020F0502020204030204" pitchFamily="34" charset="0"/>
                <a:cs typeface="Times New Roman" panose="02020603050405020304" pitchFamily="18" charset="0"/>
              </a:rPr>
              <a:t>δυνατότητα καλλιέργειας πιο ασυνήθιστων ΑΦΦ </a:t>
            </a:r>
          </a:p>
          <a:p>
            <a:pPr lvl="1">
              <a:lnSpc>
                <a:spcPct val="100000"/>
              </a:lnSpc>
              <a:spcBef>
                <a:spcPts val="0"/>
              </a:spcBef>
              <a:spcAft>
                <a:spcPts val="600"/>
              </a:spcAft>
              <a:buFont typeface="Wingdings" panose="05000000000000000000" pitchFamily="2" charset="2"/>
              <a:buChar char="ü"/>
            </a:pPr>
            <a:r>
              <a:rPr lang="el-GR" altLang="el-GR" sz="1800" dirty="0">
                <a:latin typeface="Century Gothic" panose="020B0502020202020204" pitchFamily="34" charset="0"/>
                <a:ea typeface="Calibri" panose="020F0502020204030204" pitchFamily="34" charset="0"/>
                <a:cs typeface="Times New Roman" panose="02020603050405020304" pitchFamily="18" charset="0"/>
              </a:rPr>
              <a:t>Ευπαθή φυτά (π.χ. βασιλικός) </a:t>
            </a:r>
            <a:r>
              <a:rPr lang="el-GR" altLang="el-GR" sz="1800" dirty="0">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σε </a:t>
            </a:r>
            <a:r>
              <a:rPr lang="el-GR" altLang="el-GR" sz="1800" dirty="0">
                <a:latin typeface="Century Gothic" panose="020B0502020202020204" pitchFamily="34" charset="0"/>
                <a:ea typeface="Calibri" panose="020F0502020204030204" pitchFamily="34" charset="0"/>
                <a:cs typeface="Times New Roman" panose="02020603050405020304" pitchFamily="18" charset="0"/>
              </a:rPr>
              <a:t>εσωτερικούς χώρους</a:t>
            </a:r>
          </a:p>
          <a:p>
            <a:pPr lvl="1">
              <a:lnSpc>
                <a:spcPct val="100000"/>
              </a:lnSpc>
              <a:spcBef>
                <a:spcPts val="0"/>
              </a:spcBef>
              <a:spcAft>
                <a:spcPts val="600"/>
              </a:spcAft>
              <a:buFont typeface="Wingdings" panose="05000000000000000000" pitchFamily="2" charset="2"/>
              <a:buChar char="ü"/>
            </a:pPr>
            <a:r>
              <a:rPr lang="el-GR" altLang="el-GR" sz="1800" dirty="0">
                <a:latin typeface="Century Gothic" panose="020B0502020202020204" pitchFamily="34" charset="0"/>
                <a:ea typeface="Calibri" panose="020F0502020204030204" pitchFamily="34" charset="0"/>
                <a:cs typeface="Times New Roman" panose="02020603050405020304" pitchFamily="18" charset="0"/>
              </a:rPr>
              <a:t>Κάποια φυτά εσωτερικών χώρων (π.χ. αλόη) </a:t>
            </a:r>
            <a:r>
              <a:rPr lang="el-GR" altLang="el-GR" sz="1800" dirty="0">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l-GR" altLang="el-GR" sz="1800" dirty="0">
                <a:latin typeface="Century Gothic" panose="020B0502020202020204" pitchFamily="34" charset="0"/>
                <a:ea typeface="Calibri" panose="020F0502020204030204" pitchFamily="34" charset="0"/>
                <a:cs typeface="Times New Roman" panose="02020603050405020304" pitchFamily="18" charset="0"/>
              </a:rPr>
              <a:t>απορρόφηση ρυπαντών από τον αέρα</a:t>
            </a:r>
          </a:p>
        </p:txBody>
      </p:sp>
    </p:spTree>
    <p:extLst>
      <p:ext uri="{BB962C8B-B14F-4D97-AF65-F5344CB8AC3E}">
        <p14:creationId xmlns:p14="http://schemas.microsoft.com/office/powerpoint/2010/main" val="4012149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Εικόνα που περιέχει χλόη, υπαίθριος, έδαφος&#10;&#10;Περιγραφή που δημιουργήθηκε αυτόματα">
            <a:extLst>
              <a:ext uri="{FF2B5EF4-FFF2-40B4-BE49-F238E27FC236}">
                <a16:creationId xmlns:a16="http://schemas.microsoft.com/office/drawing/2014/main" id="{1D05FB17-FD52-138F-E1BF-2983E0F5CA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30" r="-2" b="12421"/>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Εικόνα 4" descr="Εικόνα που περιέχει χιόνι, υπαίθριος, καλυμμένος, φρέσκος&#10;&#10;Περιγραφή που δημιουργήθηκε αυτόματα">
            <a:extLst>
              <a:ext uri="{FF2B5EF4-FFF2-40B4-BE49-F238E27FC236}">
                <a16:creationId xmlns:a16="http://schemas.microsoft.com/office/drawing/2014/main" id="{8C6CE914-EF52-2F44-E313-21008DDD6E32}"/>
              </a:ext>
            </a:extLst>
          </p:cNvPr>
          <p:cNvPicPr>
            <a:picLocks noChangeAspect="1"/>
          </p:cNvPicPr>
          <p:nvPr/>
        </p:nvPicPr>
        <p:blipFill rotWithShape="1">
          <a:blip r:embed="rId3"/>
          <a:srcRect l="4280" r="19968" b="-2"/>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7178" name="Freeform: Shape 717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80" name="Freeform: Shape 717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Τίτλος 2">
            <a:extLst>
              <a:ext uri="{FF2B5EF4-FFF2-40B4-BE49-F238E27FC236}">
                <a16:creationId xmlns:a16="http://schemas.microsoft.com/office/drawing/2014/main" id="{2B3A3399-8F2B-1BE3-21C1-3B5DEE709BA3}"/>
              </a:ext>
            </a:extLst>
          </p:cNvPr>
          <p:cNvSpPr>
            <a:spLocks noGrp="1"/>
          </p:cNvSpPr>
          <p:nvPr>
            <p:ph type="title"/>
          </p:nvPr>
        </p:nvSpPr>
        <p:spPr>
          <a:xfrm>
            <a:off x="336042" y="859536"/>
            <a:ext cx="3624601" cy="1243584"/>
          </a:xfrm>
        </p:spPr>
        <p:txBody>
          <a:bodyPr>
            <a:normAutofit/>
          </a:bodyPr>
          <a:lstStyle/>
          <a:p>
            <a:r>
              <a:rPr lang="el-GR" sz="3200" dirty="0">
                <a:solidFill>
                  <a:srgbClr val="ED7D31"/>
                </a:solidFill>
                <a:latin typeface="Century Gothic" panose="020B0502020202020204" pitchFamily="34" charset="0"/>
              </a:rPr>
              <a:t>Βιολογικές απαιτήσεις</a:t>
            </a:r>
          </a:p>
        </p:txBody>
      </p:sp>
      <p:sp>
        <p:nvSpPr>
          <p:cNvPr id="7182" name="Rectangle 718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7184" name="Rectangle 718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86" name="Rectangle 718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171" name="Rectangle 3">
            <a:extLst>
              <a:ext uri="{FF2B5EF4-FFF2-40B4-BE49-F238E27FC236}">
                <a16:creationId xmlns:a16="http://schemas.microsoft.com/office/drawing/2014/main" id="{E64750BC-714C-2DFE-782C-95A51CFE0A3E}"/>
              </a:ext>
            </a:extLst>
          </p:cNvPr>
          <p:cNvSpPr>
            <a:spLocks noGrp="1" noChangeArrowheads="1"/>
          </p:cNvSpPr>
          <p:nvPr>
            <p:ph idx="1"/>
          </p:nvPr>
        </p:nvSpPr>
        <p:spPr>
          <a:xfrm>
            <a:off x="336041" y="2512611"/>
            <a:ext cx="3861489" cy="4000530"/>
          </a:xfrm>
        </p:spPr>
        <p:txBody>
          <a:bodyPr>
            <a:noAutofit/>
          </a:bodyPr>
          <a:lstStyle/>
          <a:p>
            <a:pPr>
              <a:lnSpc>
                <a:spcPct val="100000"/>
              </a:lnSpc>
              <a:spcBef>
                <a:spcPts val="0"/>
              </a:spcBef>
              <a:spcAft>
                <a:spcPts val="600"/>
              </a:spcAft>
            </a:pPr>
            <a:r>
              <a:rPr lang="el-GR" altLang="el-GR" sz="1800" b="1" dirty="0">
                <a:solidFill>
                  <a:schemeClr val="accent2">
                    <a:lumMod val="75000"/>
                  </a:schemeClr>
                </a:solidFill>
                <a:latin typeface="Century Gothic" panose="020B0502020202020204" pitchFamily="34" charset="0"/>
                <a:cs typeface="Times New Roman" panose="02020603050405020304" pitchFamily="18" charset="0"/>
              </a:rPr>
              <a:t>Θερμοκρασία</a:t>
            </a:r>
          </a:p>
          <a:p>
            <a:pPr lvl="1">
              <a:lnSpc>
                <a:spcPct val="100000"/>
              </a:lnSpc>
              <a:spcBef>
                <a:spcPts val="0"/>
              </a:spcBef>
              <a:spcAft>
                <a:spcPts val="600"/>
              </a:spcAft>
              <a:buFont typeface="Wingdings" panose="05000000000000000000" pitchFamily="2" charset="2"/>
              <a:buChar char="ü"/>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Μερικά ΑΦΦ αντέχουν μόνο σε πολύ </a:t>
            </a:r>
            <a:r>
              <a:rPr lang="el-GR" altLang="el-GR" sz="1400" b="1" dirty="0">
                <a:latin typeface="Century Gothic" panose="020B0502020202020204" pitchFamily="34" charset="0"/>
                <a:ea typeface="Calibri" panose="020F0502020204030204" pitchFamily="34" charset="0"/>
                <a:cs typeface="Times New Roman" panose="02020603050405020304" pitchFamily="18" charset="0"/>
              </a:rPr>
              <a:t>ειδικό εύρος θερμοκρασιών </a:t>
            </a: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ενώ άλλα (π.χ. δεντρολίβανο) είναι </a:t>
            </a:r>
            <a:r>
              <a:rPr lang="el-GR" altLang="el-GR" sz="1400" b="1" dirty="0">
                <a:latin typeface="Century Gothic" panose="020B0502020202020204" pitchFamily="34" charset="0"/>
                <a:ea typeface="Calibri" panose="020F0502020204030204" pitchFamily="34" charset="0"/>
                <a:cs typeface="Times New Roman" panose="02020603050405020304" pitchFamily="18" charset="0"/>
              </a:rPr>
              <a:t>μερικώς ανθεκτικά </a:t>
            </a: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και δεν επιβιώνουν μετά από έκθεση σε έντονο παγετό</a:t>
            </a:r>
          </a:p>
          <a:p>
            <a:pPr lvl="1">
              <a:lnSpc>
                <a:spcPct val="100000"/>
              </a:lnSpc>
              <a:spcBef>
                <a:spcPts val="0"/>
              </a:spcBef>
              <a:spcAft>
                <a:spcPts val="600"/>
              </a:spcAft>
              <a:buFont typeface="Wingdings" panose="05000000000000000000" pitchFamily="2" charset="2"/>
              <a:buChar char="ü"/>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Προστασία από τον </a:t>
            </a:r>
            <a:r>
              <a:rPr lang="el-GR" altLang="el-GR" sz="1400" b="1" dirty="0">
                <a:latin typeface="Century Gothic" panose="020B0502020202020204" pitchFamily="34" charset="0"/>
                <a:ea typeface="Calibri" panose="020F0502020204030204" pitchFamily="34" charset="0"/>
                <a:cs typeface="Times New Roman" panose="02020603050405020304" pitchFamily="18" charset="0"/>
              </a:rPr>
              <a:t>άνεμο</a:t>
            </a:r>
          </a:p>
          <a:p>
            <a:pPr lvl="1">
              <a:lnSpc>
                <a:spcPct val="100000"/>
              </a:lnSpc>
              <a:spcBef>
                <a:spcPts val="0"/>
              </a:spcBef>
              <a:spcAft>
                <a:spcPts val="600"/>
              </a:spcAft>
              <a:buFont typeface="Wingdings" panose="05000000000000000000" pitchFamily="2" charset="2"/>
              <a:buChar char="ü"/>
            </a:pP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Ξεχειμώνιασμα φυτών σε ένα θερμοκήπιο ή έναν δροσερό εσωτερικό χώρο </a:t>
            </a:r>
            <a:r>
              <a:rPr lang="el-GR" altLang="el-GR" sz="1400" dirty="0">
                <a:latin typeface="Century Gothic" panose="020B0502020202020204" pitchFamily="34" charset="0"/>
                <a:ea typeface="Calibri" panose="020F0502020204030204" pitchFamily="34" charset="0"/>
                <a:cs typeface="Times New Roman" panose="02020603050405020304" pitchFamily="18" charset="0"/>
                <a:sym typeface="Wingdings" panose="05000000000000000000" pitchFamily="2" charset="2"/>
              </a:rPr>
              <a:t> </a:t>
            </a:r>
            <a:r>
              <a:rPr lang="el-GR" altLang="el-GR" sz="1400" dirty="0">
                <a:latin typeface="Century Gothic" panose="020B0502020202020204" pitchFamily="34" charset="0"/>
                <a:ea typeface="Calibri" panose="020F0502020204030204" pitchFamily="34" charset="0"/>
                <a:cs typeface="Times New Roman" panose="02020603050405020304" pitchFamily="18" charset="0"/>
              </a:rPr>
              <a:t>ο μόνος τρόπος για τη συντήρηση των υποτροπικών φυτών σε ψυχρά κλίματα, ενώ άλλα φυτά ευδοκιμούν σε εσωτερικούς χώρους ολόκληρο το χρόνο, σε μια ζεστή και προσήλια θέση</a:t>
            </a:r>
          </a:p>
        </p:txBody>
      </p:sp>
    </p:spTree>
    <p:extLst>
      <p:ext uri="{BB962C8B-B14F-4D97-AF65-F5344CB8AC3E}">
        <p14:creationId xmlns:p14="http://schemas.microsoft.com/office/powerpoint/2010/main" val="1358292464"/>
      </p:ext>
    </p:extLst>
  </p:cSld>
  <p:clrMapOvr>
    <a:masterClrMapping/>
  </p:clrMapOvr>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562</TotalTime>
  <Words>1103</Words>
  <Application>Microsoft Office PowerPoint</Application>
  <PresentationFormat>Προβολή στην οθόνη (4:3)</PresentationFormat>
  <Paragraphs>130</Paragraphs>
  <Slides>21</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21</vt:i4>
      </vt:variant>
    </vt:vector>
  </HeadingPairs>
  <TitlesOfParts>
    <vt:vector size="27" baseType="lpstr">
      <vt:lpstr>Arial</vt:lpstr>
      <vt:lpstr>Calibri</vt:lpstr>
      <vt:lpstr>Calibri Light</vt:lpstr>
      <vt:lpstr>Century Gothic</vt:lpstr>
      <vt:lpstr>Wingdings</vt:lpstr>
      <vt:lpstr>Θέμα του Office</vt:lpstr>
      <vt:lpstr>Παρουσίαση του PowerPoint</vt:lpstr>
      <vt:lpstr>Καλλιέργεια ΑΦΦ (1)</vt:lpstr>
      <vt:lpstr>Καλλιέργεια ΑΦΦ (2)</vt:lpstr>
      <vt:lpstr>Εγκατάσταση καλλιέργειας ΑΦΦ</vt:lpstr>
      <vt:lpstr>Επιλογή θέσης</vt:lpstr>
      <vt:lpstr>Ο κήπος για τα βότανα (1)</vt:lpstr>
      <vt:lpstr>Ο κήπος για τα βότανα (2)</vt:lpstr>
      <vt:lpstr>Ο κήπος για τα βότανα (3)</vt:lpstr>
      <vt:lpstr>Βιολογικές απαιτήσεις</vt:lpstr>
      <vt:lpstr>Βιολογικές απαιτήσεις</vt:lpstr>
      <vt:lpstr>Άρδευση (1)</vt:lpstr>
      <vt:lpstr>Άρδευση (2)</vt:lpstr>
      <vt:lpstr>Λίπανση</vt:lpstr>
      <vt:lpstr>Ζιζανιοκτονία</vt:lpstr>
      <vt:lpstr>Τρόποι πολλαπλασιασμού</vt:lpstr>
      <vt:lpstr>1. Σπόροι</vt:lpstr>
      <vt:lpstr>2. Μοσχεύματα</vt:lpstr>
      <vt:lpstr>3. Καταβολάδες</vt:lpstr>
      <vt:lpstr>4. Παραφυάδες</vt:lpstr>
      <vt:lpstr>Κλάδεμα</vt:lpstr>
      <vt:lpstr>Ευχαριστώ για την προσοχή σας!!!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heliosplan agrinio</dc:creator>
  <cp:lastModifiedBy>heliosplan agrinio</cp:lastModifiedBy>
  <cp:revision>67</cp:revision>
  <dcterms:created xsi:type="dcterms:W3CDTF">2022-11-28T07:41:46Z</dcterms:created>
  <dcterms:modified xsi:type="dcterms:W3CDTF">2022-12-01T16:09:16Z</dcterms:modified>
</cp:coreProperties>
</file>