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7" r:id="rId5"/>
    <p:sldId id="261" r:id="rId6"/>
    <p:sldId id="286" r:id="rId7"/>
    <p:sldId id="289" r:id="rId8"/>
    <p:sldId id="290" r:id="rId9"/>
    <p:sldId id="288" r:id="rId10"/>
    <p:sldId id="291" r:id="rId11"/>
    <p:sldId id="265" r:id="rId12"/>
    <p:sldId id="276" r:id="rId13"/>
    <p:sldId id="269" r:id="rId14"/>
    <p:sldId id="267" r:id="rId15"/>
    <p:sldId id="266" r:id="rId16"/>
    <p:sldId id="270" r:id="rId17"/>
    <p:sldId id="272" r:id="rId18"/>
    <p:sldId id="271" r:id="rId19"/>
    <p:sldId id="268" r:id="rId20"/>
    <p:sldId id="273" r:id="rId21"/>
    <p:sldId id="274" r:id="rId22"/>
    <p:sldId id="275" r:id="rId23"/>
    <p:sldId id="281" r:id="rId24"/>
    <p:sldId id="280" r:id="rId25"/>
    <p:sldId id="282" r:id="rId26"/>
    <p:sldId id="284" r:id="rId27"/>
    <p:sldId id="277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634E2-C910-4BDD-9EA0-E0215753A1C2}" type="doc">
      <dgm:prSet loTypeId="urn:microsoft.com/office/officeart/2005/8/layout/radial1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509D0DA-AE43-4318-B649-E41FDABD91EA}">
      <dgm:prSet phldrT="[Κείμενο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Ενδυνάμωση ανοσοποιητικού</a:t>
          </a:r>
        </a:p>
      </dgm:t>
    </dgm:pt>
    <dgm:pt modelId="{71638CFD-8A26-4D96-BAE6-81ACF579E425}" type="parTrans" cxnId="{6AFD68A5-82CD-41D6-AFB6-1E366AD700EA}">
      <dgm:prSet/>
      <dgm:spPr/>
      <dgm:t>
        <a:bodyPr/>
        <a:lstStyle/>
        <a:p>
          <a:endParaRPr lang="el-GR"/>
        </a:p>
      </dgm:t>
    </dgm:pt>
    <dgm:pt modelId="{B15CD2DA-EE89-4CDB-AA73-A74F18DEA5DB}" type="sibTrans" cxnId="{6AFD68A5-82CD-41D6-AFB6-1E366AD700EA}">
      <dgm:prSet/>
      <dgm:spPr/>
      <dgm:t>
        <a:bodyPr/>
        <a:lstStyle/>
        <a:p>
          <a:endParaRPr lang="el-GR"/>
        </a:p>
      </dgm:t>
    </dgm:pt>
    <dgm:pt modelId="{C5A3934A-9A0F-4DD9-A6DF-F7C850C3B9A1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Αντιμετώπιση κοινού κρυολογήματος και γρίπης</a:t>
          </a:r>
        </a:p>
      </dgm:t>
    </dgm:pt>
    <dgm:pt modelId="{3C7C4FD6-4BB4-444C-A93D-3AB2965F1E6B}" type="parTrans" cxnId="{088551C9-0BB9-406A-9040-079D5372967D}">
      <dgm:prSet/>
      <dgm:spPr/>
      <dgm:t>
        <a:bodyPr/>
        <a:lstStyle/>
        <a:p>
          <a:endParaRPr lang="el-GR"/>
        </a:p>
      </dgm:t>
    </dgm:pt>
    <dgm:pt modelId="{CAAEAB6D-5828-43BF-8EA5-D7AB44D4A1DB}" type="sibTrans" cxnId="{088551C9-0BB9-406A-9040-079D5372967D}">
      <dgm:prSet/>
      <dgm:spPr/>
      <dgm:t>
        <a:bodyPr/>
        <a:lstStyle/>
        <a:p>
          <a:endParaRPr lang="el-GR"/>
        </a:p>
      </dgm:t>
    </dgm:pt>
    <dgm:pt modelId="{37B8BFF9-0F82-4E7F-BA64-558B27DBCDD6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Αντιφλεγμονώδης δράση</a:t>
          </a:r>
        </a:p>
      </dgm:t>
    </dgm:pt>
    <dgm:pt modelId="{E11C338C-2662-45CD-B3B8-5CE339E60345}" type="parTrans" cxnId="{0DD2D0C7-82D2-48D8-BF31-687329EF2FB6}">
      <dgm:prSet/>
      <dgm:spPr/>
      <dgm:t>
        <a:bodyPr/>
        <a:lstStyle/>
        <a:p>
          <a:endParaRPr lang="el-GR"/>
        </a:p>
      </dgm:t>
    </dgm:pt>
    <dgm:pt modelId="{A097ADF6-51C2-4297-AB43-48A7FA076C9C}" type="sibTrans" cxnId="{0DD2D0C7-82D2-48D8-BF31-687329EF2FB6}">
      <dgm:prSet/>
      <dgm:spPr/>
      <dgm:t>
        <a:bodyPr/>
        <a:lstStyle/>
        <a:p>
          <a:endParaRPr lang="el-GR"/>
        </a:p>
      </dgm:t>
    </dgm:pt>
    <dgm:pt modelId="{8AD34A68-25EB-4E30-A301-58EB473058C8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Αντιοξειδωτική δράση</a:t>
          </a:r>
        </a:p>
      </dgm:t>
    </dgm:pt>
    <dgm:pt modelId="{5C10BC9B-5537-4CA8-BE1D-25E1D76529A9}" type="parTrans" cxnId="{BDF36B7A-474F-40C5-B8FD-8F297EF275CC}">
      <dgm:prSet/>
      <dgm:spPr/>
      <dgm:t>
        <a:bodyPr/>
        <a:lstStyle/>
        <a:p>
          <a:endParaRPr lang="el-GR"/>
        </a:p>
      </dgm:t>
    </dgm:pt>
    <dgm:pt modelId="{227B9D55-4A51-4A74-969A-8B13BB5B57E5}" type="sibTrans" cxnId="{BDF36B7A-474F-40C5-B8FD-8F297EF275CC}">
      <dgm:prSet/>
      <dgm:spPr/>
      <dgm:t>
        <a:bodyPr/>
        <a:lstStyle/>
        <a:p>
          <a:endParaRPr lang="el-GR"/>
        </a:p>
      </dgm:t>
    </dgm:pt>
    <dgm:pt modelId="{1F0EB939-72DE-493B-98BA-5F6A3B78F814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Αντιμετώπιση λοιμώξεων </a:t>
          </a:r>
        </a:p>
      </dgm:t>
    </dgm:pt>
    <dgm:pt modelId="{B7E39817-A93C-45F5-AEFA-71E93C35FDE7}" type="parTrans" cxnId="{C3F0B04B-DA17-4A09-A35B-E4518A9F26A3}">
      <dgm:prSet/>
      <dgm:spPr/>
      <dgm:t>
        <a:bodyPr/>
        <a:lstStyle/>
        <a:p>
          <a:endParaRPr lang="el-GR"/>
        </a:p>
      </dgm:t>
    </dgm:pt>
    <dgm:pt modelId="{C996D35C-A65D-4DBF-8093-F014593DD6FE}" type="sibTrans" cxnId="{C3F0B04B-DA17-4A09-A35B-E4518A9F26A3}">
      <dgm:prSet/>
      <dgm:spPr/>
      <dgm:t>
        <a:bodyPr/>
        <a:lstStyle/>
        <a:p>
          <a:endParaRPr lang="el-GR"/>
        </a:p>
      </dgm:t>
    </dgm:pt>
    <dgm:pt modelId="{1FFCCE27-D426-404C-91FA-1E2331ED92CA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Επούλωση πληγών &amp; φωτογήρανσης δέρματος</a:t>
          </a:r>
        </a:p>
      </dgm:t>
    </dgm:pt>
    <dgm:pt modelId="{3B7A3BED-6D52-412F-9881-DA7FE3B30FB8}" type="parTrans" cxnId="{F0C00771-6FD8-45DF-A45A-CA9E4F56FC9C}">
      <dgm:prSet/>
      <dgm:spPr/>
      <dgm:t>
        <a:bodyPr/>
        <a:lstStyle/>
        <a:p>
          <a:endParaRPr lang="el-GR"/>
        </a:p>
      </dgm:t>
    </dgm:pt>
    <dgm:pt modelId="{DECCD941-51B6-4C84-BB0E-0B2D9E51B82B}" type="sibTrans" cxnId="{F0C00771-6FD8-45DF-A45A-CA9E4F56FC9C}">
      <dgm:prSet/>
      <dgm:spPr/>
      <dgm:t>
        <a:bodyPr/>
        <a:lstStyle/>
        <a:p>
          <a:endParaRPr lang="el-GR"/>
        </a:p>
      </dgm:t>
    </dgm:pt>
    <dgm:pt modelId="{5BFD451B-6CDD-4B09-A070-5F170D9E9465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Αντισηπτική, αντιμυκητιακή, αντιβακτηριακή, αντιϊκή δράση </a:t>
          </a:r>
        </a:p>
      </dgm:t>
    </dgm:pt>
    <dgm:pt modelId="{A288D1D2-A874-45C0-823A-3BEA8CC02A15}" type="parTrans" cxnId="{F19A49E0-B5B9-4D8B-B92E-D49B4E748EF7}">
      <dgm:prSet/>
      <dgm:spPr/>
      <dgm:t>
        <a:bodyPr/>
        <a:lstStyle/>
        <a:p>
          <a:endParaRPr lang="el-GR"/>
        </a:p>
      </dgm:t>
    </dgm:pt>
    <dgm:pt modelId="{4144F02D-8F00-4BD0-9F67-C2ADDA7B6A1F}" type="sibTrans" cxnId="{F19A49E0-B5B9-4D8B-B92E-D49B4E748EF7}">
      <dgm:prSet/>
      <dgm:spPr/>
      <dgm:t>
        <a:bodyPr/>
        <a:lstStyle/>
        <a:p>
          <a:endParaRPr lang="el-GR"/>
        </a:p>
      </dgm:t>
    </dgm:pt>
    <dgm:pt modelId="{CCAF772D-4307-4072-B4FC-7B9DC17839D7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Κατά των καρκινικών όγκων (φάρμακα χημειοθεραπείας) </a:t>
          </a:r>
        </a:p>
      </dgm:t>
    </dgm:pt>
    <dgm:pt modelId="{8A5A3EDB-2B76-434B-B132-99DA00FC2B3C}" type="parTrans" cxnId="{1CECB96A-185B-423B-A14B-6544BF23ED1A}">
      <dgm:prSet/>
      <dgm:spPr/>
      <dgm:t>
        <a:bodyPr/>
        <a:lstStyle/>
        <a:p>
          <a:endParaRPr lang="el-GR"/>
        </a:p>
      </dgm:t>
    </dgm:pt>
    <dgm:pt modelId="{DA39EB53-6285-4E45-BB14-6C47EECF995B}" type="sibTrans" cxnId="{1CECB96A-185B-423B-A14B-6544BF23ED1A}">
      <dgm:prSet/>
      <dgm:spPr/>
      <dgm:t>
        <a:bodyPr/>
        <a:lstStyle/>
        <a:p>
          <a:endParaRPr lang="el-GR"/>
        </a:p>
      </dgm:t>
    </dgm:pt>
    <dgm:pt modelId="{B6E278AD-ABC1-40BA-A0D7-7644A24F4797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Συμπλήρωμα διατροφής</a:t>
          </a:r>
        </a:p>
      </dgm:t>
    </dgm:pt>
    <dgm:pt modelId="{3C0592E0-5AAC-4F43-9A93-887F97176584}" type="parTrans" cxnId="{1310509A-43A7-48C0-AC7F-1D2EADA23687}">
      <dgm:prSet/>
      <dgm:spPr/>
      <dgm:t>
        <a:bodyPr/>
        <a:lstStyle/>
        <a:p>
          <a:endParaRPr lang="el-GR"/>
        </a:p>
      </dgm:t>
    </dgm:pt>
    <dgm:pt modelId="{D636112B-BDAA-488A-9A9A-691E044E380D}" type="sibTrans" cxnId="{1310509A-43A7-48C0-AC7F-1D2EADA23687}">
      <dgm:prSet/>
      <dgm:spPr/>
      <dgm:t>
        <a:bodyPr/>
        <a:lstStyle/>
        <a:p>
          <a:endParaRPr lang="el-GR"/>
        </a:p>
      </dgm:t>
    </dgm:pt>
    <dgm:pt modelId="{60EDC15E-ACAB-4991-B260-306EEA69928E}">
      <dgm:prSet phldrT="[Κείμενο]" phldr="1"/>
      <dgm:spPr/>
      <dgm:t>
        <a:bodyPr/>
        <a:lstStyle/>
        <a:p>
          <a:endParaRPr lang="el-GR" dirty="0"/>
        </a:p>
      </dgm:t>
    </dgm:pt>
    <dgm:pt modelId="{79693052-95BE-4751-A1F5-3D8FBCCC98B8}" type="sibTrans" cxnId="{AAF98CA4-D8C8-4A57-B559-0E3770FD40A1}">
      <dgm:prSet/>
      <dgm:spPr/>
      <dgm:t>
        <a:bodyPr/>
        <a:lstStyle/>
        <a:p>
          <a:endParaRPr lang="el-GR"/>
        </a:p>
      </dgm:t>
    </dgm:pt>
    <dgm:pt modelId="{B5B870C9-73BC-45BB-84F0-2CDE7BB49AE3}" type="parTrans" cxnId="{AAF98CA4-D8C8-4A57-B559-0E3770FD40A1}">
      <dgm:prSet/>
      <dgm:spPr/>
      <dgm:t>
        <a:bodyPr/>
        <a:lstStyle/>
        <a:p>
          <a:endParaRPr lang="el-GR"/>
        </a:p>
      </dgm:t>
    </dgm:pt>
    <dgm:pt modelId="{B4F5F0B4-736E-4743-885F-2C889B02DA26}">
      <dgm:prSet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l-GR" sz="1100" dirty="0">
              <a:latin typeface="Century Gothic" panose="020B0502020202020204" pitchFamily="34" charset="0"/>
            </a:rPr>
            <a:t>Κατά των τσιμπημάτων από έντομα</a:t>
          </a:r>
        </a:p>
      </dgm:t>
    </dgm:pt>
    <dgm:pt modelId="{6CDF919E-8A7F-4E4D-BAB3-399AABA8D759}" type="parTrans" cxnId="{FC443B41-8381-4C70-8E7C-460D56193C9A}">
      <dgm:prSet/>
      <dgm:spPr/>
      <dgm:t>
        <a:bodyPr/>
        <a:lstStyle/>
        <a:p>
          <a:endParaRPr lang="el-GR"/>
        </a:p>
      </dgm:t>
    </dgm:pt>
    <dgm:pt modelId="{1EFCC2F6-DE25-4722-980F-176C8455A220}" type="sibTrans" cxnId="{FC443B41-8381-4C70-8E7C-460D56193C9A}">
      <dgm:prSet/>
      <dgm:spPr/>
      <dgm:t>
        <a:bodyPr/>
        <a:lstStyle/>
        <a:p>
          <a:endParaRPr lang="el-GR"/>
        </a:p>
      </dgm:t>
    </dgm:pt>
    <dgm:pt modelId="{82D92709-946E-4203-9471-10E9CFC01304}" type="pres">
      <dgm:prSet presAssocID="{B8D634E2-C910-4BDD-9EA0-E0215753A1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A3328B-4F24-48BC-A4E9-A9C2D35D8D6D}" type="pres">
      <dgm:prSet presAssocID="{60EDC15E-ACAB-4991-B260-306EEA69928E}" presName="centerShape" presStyleLbl="node0" presStyleIdx="0" presStyleCnt="1"/>
      <dgm:spPr/>
    </dgm:pt>
    <dgm:pt modelId="{440FF28B-E80F-473E-AB81-6BB868959D03}" type="pres">
      <dgm:prSet presAssocID="{71638CFD-8A26-4D96-BAE6-81ACF579E425}" presName="Name9" presStyleLbl="parChTrans1D2" presStyleIdx="0" presStyleCnt="10"/>
      <dgm:spPr/>
    </dgm:pt>
    <dgm:pt modelId="{02009D65-31EC-4D93-9069-EF29FD61AEB1}" type="pres">
      <dgm:prSet presAssocID="{71638CFD-8A26-4D96-BAE6-81ACF579E425}" presName="connTx" presStyleLbl="parChTrans1D2" presStyleIdx="0" presStyleCnt="10"/>
      <dgm:spPr/>
    </dgm:pt>
    <dgm:pt modelId="{44D6BD37-6A28-4E21-960F-8B97BD971BA7}" type="pres">
      <dgm:prSet presAssocID="{0509D0DA-AE43-4318-B649-E41FDABD91EA}" presName="node" presStyleLbl="node1" presStyleIdx="0" presStyleCnt="10" custScaleX="169531" custScaleY="62193" custRadScaleRad="100814" custRadScaleInc="-17694">
        <dgm:presLayoutVars>
          <dgm:bulletEnabled val="1"/>
        </dgm:presLayoutVars>
      </dgm:prSet>
      <dgm:spPr>
        <a:prstGeom prst="roundRect">
          <a:avLst/>
        </a:prstGeom>
      </dgm:spPr>
    </dgm:pt>
    <dgm:pt modelId="{5953051E-852C-4F6C-8693-29973BBC4171}" type="pres">
      <dgm:prSet presAssocID="{3C7C4FD6-4BB4-444C-A93D-3AB2965F1E6B}" presName="Name9" presStyleLbl="parChTrans1D2" presStyleIdx="1" presStyleCnt="10"/>
      <dgm:spPr/>
    </dgm:pt>
    <dgm:pt modelId="{10FB369F-9EB4-46D6-8690-14E55502C97E}" type="pres">
      <dgm:prSet presAssocID="{3C7C4FD6-4BB4-444C-A93D-3AB2965F1E6B}" presName="connTx" presStyleLbl="parChTrans1D2" presStyleIdx="1" presStyleCnt="10"/>
      <dgm:spPr/>
    </dgm:pt>
    <dgm:pt modelId="{F2C463BC-27F0-4C64-A7D3-667A267472F7}" type="pres">
      <dgm:prSet presAssocID="{C5A3934A-9A0F-4DD9-A6DF-F7C850C3B9A1}" presName="node" presStyleLbl="node1" presStyleIdx="1" presStyleCnt="10" custScaleX="196209" custScaleY="62193" custRadScaleRad="102135" custRadScaleInc="-6741">
        <dgm:presLayoutVars>
          <dgm:bulletEnabled val="1"/>
        </dgm:presLayoutVars>
      </dgm:prSet>
      <dgm:spPr>
        <a:prstGeom prst="roundRect">
          <a:avLst/>
        </a:prstGeom>
      </dgm:spPr>
    </dgm:pt>
    <dgm:pt modelId="{1646396B-5E4D-4FD0-B3E4-6EDA845E1D04}" type="pres">
      <dgm:prSet presAssocID="{E11C338C-2662-45CD-B3B8-5CE339E60345}" presName="Name9" presStyleLbl="parChTrans1D2" presStyleIdx="2" presStyleCnt="10"/>
      <dgm:spPr/>
    </dgm:pt>
    <dgm:pt modelId="{0F74D28D-D105-4BDE-B40B-ABD1F140A5F8}" type="pres">
      <dgm:prSet presAssocID="{E11C338C-2662-45CD-B3B8-5CE339E60345}" presName="connTx" presStyleLbl="parChTrans1D2" presStyleIdx="2" presStyleCnt="10"/>
      <dgm:spPr/>
    </dgm:pt>
    <dgm:pt modelId="{170F1BD5-4A38-4986-AFAB-3F20AEA5C8F9}" type="pres">
      <dgm:prSet presAssocID="{37B8BFF9-0F82-4E7F-BA64-558B27DBCDD6}" presName="node" presStyleLbl="node1" presStyleIdx="2" presStyleCnt="10" custScaleX="169531" custScaleY="62193" custRadScaleRad="115275" custRadScaleInc="-709">
        <dgm:presLayoutVars>
          <dgm:bulletEnabled val="1"/>
        </dgm:presLayoutVars>
      </dgm:prSet>
      <dgm:spPr>
        <a:prstGeom prst="roundRect">
          <a:avLst/>
        </a:prstGeom>
      </dgm:spPr>
    </dgm:pt>
    <dgm:pt modelId="{2475EB39-D020-420D-ADBD-27B99C72AF58}" type="pres">
      <dgm:prSet presAssocID="{5C10BC9B-5537-4CA8-BE1D-25E1D76529A9}" presName="Name9" presStyleLbl="parChTrans1D2" presStyleIdx="3" presStyleCnt="10"/>
      <dgm:spPr/>
    </dgm:pt>
    <dgm:pt modelId="{7E6EB5CC-E8C3-4072-999E-2426BA1E3F3D}" type="pres">
      <dgm:prSet presAssocID="{5C10BC9B-5537-4CA8-BE1D-25E1D76529A9}" presName="connTx" presStyleLbl="parChTrans1D2" presStyleIdx="3" presStyleCnt="10"/>
      <dgm:spPr/>
    </dgm:pt>
    <dgm:pt modelId="{20454DC5-D6B1-49BB-A2FC-E9261039C875}" type="pres">
      <dgm:prSet presAssocID="{8AD34A68-25EB-4E30-A301-58EB473058C8}" presName="node" presStyleLbl="node1" presStyleIdx="3" presStyleCnt="10" custScaleX="169531" custScaleY="62193" custRadScaleRad="115725" custRadScaleInc="-2706">
        <dgm:presLayoutVars>
          <dgm:bulletEnabled val="1"/>
        </dgm:presLayoutVars>
      </dgm:prSet>
      <dgm:spPr>
        <a:prstGeom prst="roundRect">
          <a:avLst/>
        </a:prstGeom>
      </dgm:spPr>
    </dgm:pt>
    <dgm:pt modelId="{92157C34-1518-4D6B-A8A0-77521E42D10A}" type="pres">
      <dgm:prSet presAssocID="{B7E39817-A93C-45F5-AEFA-71E93C35FDE7}" presName="Name9" presStyleLbl="parChTrans1D2" presStyleIdx="4" presStyleCnt="10"/>
      <dgm:spPr/>
    </dgm:pt>
    <dgm:pt modelId="{43C48C91-D3A3-4A15-A495-B56F6A7E2892}" type="pres">
      <dgm:prSet presAssocID="{B7E39817-A93C-45F5-AEFA-71E93C35FDE7}" presName="connTx" presStyleLbl="parChTrans1D2" presStyleIdx="4" presStyleCnt="10"/>
      <dgm:spPr/>
    </dgm:pt>
    <dgm:pt modelId="{C35576CF-85FA-4330-9410-C9BBF7B180DF}" type="pres">
      <dgm:prSet presAssocID="{1F0EB939-72DE-493B-98BA-5F6A3B78F814}" presName="node" presStyleLbl="node1" presStyleIdx="4" presStyleCnt="10" custScaleX="169531" custScaleY="62193" custRadScaleRad="101104" custRadScaleInc="4941">
        <dgm:presLayoutVars>
          <dgm:bulletEnabled val="1"/>
        </dgm:presLayoutVars>
      </dgm:prSet>
      <dgm:spPr>
        <a:prstGeom prst="roundRect">
          <a:avLst/>
        </a:prstGeom>
      </dgm:spPr>
    </dgm:pt>
    <dgm:pt modelId="{5FE7FA29-15D9-4E6B-AE6D-73D9B5352738}" type="pres">
      <dgm:prSet presAssocID="{3B7A3BED-6D52-412F-9881-DA7FE3B30FB8}" presName="Name9" presStyleLbl="parChTrans1D2" presStyleIdx="5" presStyleCnt="10"/>
      <dgm:spPr/>
    </dgm:pt>
    <dgm:pt modelId="{0E3E9F10-6388-4EBD-8C69-610C65DB0CF0}" type="pres">
      <dgm:prSet presAssocID="{3B7A3BED-6D52-412F-9881-DA7FE3B30FB8}" presName="connTx" presStyleLbl="parChTrans1D2" presStyleIdx="5" presStyleCnt="10"/>
      <dgm:spPr/>
    </dgm:pt>
    <dgm:pt modelId="{C7C2B5CC-4495-4710-A82B-F92B88F81324}" type="pres">
      <dgm:prSet presAssocID="{1FFCCE27-D426-404C-91FA-1E2331ED92CA}" presName="node" presStyleLbl="node1" presStyleIdx="5" presStyleCnt="10" custScaleX="169531" custScaleY="62193" custRadScaleRad="102159" custRadScaleInc="17460">
        <dgm:presLayoutVars>
          <dgm:bulletEnabled val="1"/>
        </dgm:presLayoutVars>
      </dgm:prSet>
      <dgm:spPr>
        <a:prstGeom prst="roundRect">
          <a:avLst/>
        </a:prstGeom>
      </dgm:spPr>
    </dgm:pt>
    <dgm:pt modelId="{CA560A9E-AE77-4D8F-AA83-D12ACB8AB4A9}" type="pres">
      <dgm:prSet presAssocID="{6CDF919E-8A7F-4E4D-BAB3-399AABA8D759}" presName="Name9" presStyleLbl="parChTrans1D2" presStyleIdx="6" presStyleCnt="10"/>
      <dgm:spPr/>
    </dgm:pt>
    <dgm:pt modelId="{5B4D85BF-F140-44E7-8D91-750FFD402E2C}" type="pres">
      <dgm:prSet presAssocID="{6CDF919E-8A7F-4E4D-BAB3-399AABA8D759}" presName="connTx" presStyleLbl="parChTrans1D2" presStyleIdx="6" presStyleCnt="10"/>
      <dgm:spPr/>
    </dgm:pt>
    <dgm:pt modelId="{A1D795A3-74C9-4831-9E2F-FCC17E5E224D}" type="pres">
      <dgm:prSet presAssocID="{B4F5F0B4-736E-4743-885F-2C889B02DA26}" presName="node" presStyleLbl="node1" presStyleIdx="6" presStyleCnt="10" custScaleX="169531" custRadScaleRad="115551" custRadScaleInc="21224">
        <dgm:presLayoutVars>
          <dgm:bulletEnabled val="1"/>
        </dgm:presLayoutVars>
      </dgm:prSet>
      <dgm:spPr>
        <a:prstGeom prst="roundRect">
          <a:avLst/>
        </a:prstGeom>
      </dgm:spPr>
    </dgm:pt>
    <dgm:pt modelId="{9AB1A28C-FD9C-4848-A3F4-724BB4293A2C}" type="pres">
      <dgm:prSet presAssocID="{A288D1D2-A874-45C0-823A-3BEA8CC02A15}" presName="Name9" presStyleLbl="parChTrans1D2" presStyleIdx="7" presStyleCnt="10"/>
      <dgm:spPr/>
    </dgm:pt>
    <dgm:pt modelId="{D7AEEC6C-5B31-43AA-8C6E-65198FF35A73}" type="pres">
      <dgm:prSet presAssocID="{A288D1D2-A874-45C0-823A-3BEA8CC02A15}" presName="connTx" presStyleLbl="parChTrans1D2" presStyleIdx="7" presStyleCnt="10"/>
      <dgm:spPr/>
    </dgm:pt>
    <dgm:pt modelId="{704EF699-49CA-4D6B-ACBC-EC84DAD71763}" type="pres">
      <dgm:prSet presAssocID="{5BFD451B-6CDD-4B09-A070-5F170D9E9465}" presName="node" presStyleLbl="node1" presStyleIdx="7" presStyleCnt="10" custScaleX="169531" custScaleY="89060" custRadScaleRad="124214" custRadScaleInc="14192">
        <dgm:presLayoutVars>
          <dgm:bulletEnabled val="1"/>
        </dgm:presLayoutVars>
      </dgm:prSet>
      <dgm:spPr>
        <a:prstGeom prst="roundRect">
          <a:avLst/>
        </a:prstGeom>
      </dgm:spPr>
    </dgm:pt>
    <dgm:pt modelId="{BFE7C473-074B-4CE4-BD40-4FBC4DF90C3B}" type="pres">
      <dgm:prSet presAssocID="{8A5A3EDB-2B76-434B-B132-99DA00FC2B3C}" presName="Name9" presStyleLbl="parChTrans1D2" presStyleIdx="8" presStyleCnt="10"/>
      <dgm:spPr/>
    </dgm:pt>
    <dgm:pt modelId="{670F2FDA-844F-4E2B-B053-33B8CC952A4A}" type="pres">
      <dgm:prSet presAssocID="{8A5A3EDB-2B76-434B-B132-99DA00FC2B3C}" presName="connTx" presStyleLbl="parChTrans1D2" presStyleIdx="8" presStyleCnt="10"/>
      <dgm:spPr/>
    </dgm:pt>
    <dgm:pt modelId="{B1029CED-63BF-4D86-A4F9-763444C28093}" type="pres">
      <dgm:prSet presAssocID="{CCAF772D-4307-4072-B4FC-7B9DC17839D7}" presName="node" presStyleLbl="node1" presStyleIdx="8" presStyleCnt="10" custScaleX="188332" custScaleY="62193" custRadScaleRad="121590" custRadScaleInc="-6400">
        <dgm:presLayoutVars>
          <dgm:bulletEnabled val="1"/>
        </dgm:presLayoutVars>
      </dgm:prSet>
      <dgm:spPr>
        <a:prstGeom prst="roundRect">
          <a:avLst/>
        </a:prstGeom>
      </dgm:spPr>
    </dgm:pt>
    <dgm:pt modelId="{BBE5CFCF-A0C1-4180-9519-E467B5E0C5C6}" type="pres">
      <dgm:prSet presAssocID="{3C0592E0-5AAC-4F43-9A93-887F97176584}" presName="Name9" presStyleLbl="parChTrans1D2" presStyleIdx="9" presStyleCnt="10"/>
      <dgm:spPr/>
    </dgm:pt>
    <dgm:pt modelId="{D05573AE-D914-4A7E-B777-5DB3E6D688C0}" type="pres">
      <dgm:prSet presAssocID="{3C0592E0-5AAC-4F43-9A93-887F97176584}" presName="connTx" presStyleLbl="parChTrans1D2" presStyleIdx="9" presStyleCnt="10"/>
      <dgm:spPr/>
    </dgm:pt>
    <dgm:pt modelId="{20936637-C530-47C9-A8A1-EFD615DB7238}" type="pres">
      <dgm:prSet presAssocID="{B6E278AD-ABC1-40BA-A0D7-7644A24F4797}" presName="node" presStyleLbl="node1" presStyleIdx="9" presStyleCnt="10" custScaleX="169531" custScaleY="62193" custRadScaleRad="105037" custRadScaleInc="-22209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8FE8214-B1AA-43CB-929A-BD36C2643043}" type="presOf" srcId="{0509D0DA-AE43-4318-B649-E41FDABD91EA}" destId="{44D6BD37-6A28-4E21-960F-8B97BD971BA7}" srcOrd="0" destOrd="0" presId="urn:microsoft.com/office/officeart/2005/8/layout/radial1"/>
    <dgm:cxn modelId="{3A430816-CF2D-453F-AB9F-AAFF1F7F4108}" type="presOf" srcId="{8AD34A68-25EB-4E30-A301-58EB473058C8}" destId="{20454DC5-D6B1-49BB-A2FC-E9261039C875}" srcOrd="0" destOrd="0" presId="urn:microsoft.com/office/officeart/2005/8/layout/radial1"/>
    <dgm:cxn modelId="{C86B3D18-017C-45E6-B7E3-60E169D99B69}" type="presOf" srcId="{60EDC15E-ACAB-4991-B260-306EEA69928E}" destId="{58A3328B-4F24-48BC-A4E9-A9C2D35D8D6D}" srcOrd="0" destOrd="0" presId="urn:microsoft.com/office/officeart/2005/8/layout/radial1"/>
    <dgm:cxn modelId="{D31E681F-4508-405D-8A3F-936D57945A74}" type="presOf" srcId="{71638CFD-8A26-4D96-BAE6-81ACF579E425}" destId="{440FF28B-E80F-473E-AB81-6BB868959D03}" srcOrd="0" destOrd="0" presId="urn:microsoft.com/office/officeart/2005/8/layout/radial1"/>
    <dgm:cxn modelId="{D053F421-376C-48F2-A3B6-8606C7277215}" type="presOf" srcId="{3C7C4FD6-4BB4-444C-A93D-3AB2965F1E6B}" destId="{5953051E-852C-4F6C-8693-29973BBC4171}" srcOrd="0" destOrd="0" presId="urn:microsoft.com/office/officeart/2005/8/layout/radial1"/>
    <dgm:cxn modelId="{24C51133-FF5C-4016-B531-4C41EE8BD113}" type="presOf" srcId="{5C10BC9B-5537-4CA8-BE1D-25E1D76529A9}" destId="{7E6EB5CC-E8C3-4072-999E-2426BA1E3F3D}" srcOrd="1" destOrd="0" presId="urn:microsoft.com/office/officeart/2005/8/layout/radial1"/>
    <dgm:cxn modelId="{71ECCB35-C14C-44F9-A0F6-105B7264A71E}" type="presOf" srcId="{1FFCCE27-D426-404C-91FA-1E2331ED92CA}" destId="{C7C2B5CC-4495-4710-A82B-F92B88F81324}" srcOrd="0" destOrd="0" presId="urn:microsoft.com/office/officeart/2005/8/layout/radial1"/>
    <dgm:cxn modelId="{8FD6A03A-032F-4D89-9EAB-42D2B1937766}" type="presOf" srcId="{A288D1D2-A874-45C0-823A-3BEA8CC02A15}" destId="{9AB1A28C-FD9C-4848-A3F4-724BB4293A2C}" srcOrd="0" destOrd="0" presId="urn:microsoft.com/office/officeart/2005/8/layout/radial1"/>
    <dgm:cxn modelId="{6FF77B60-ED71-494E-8D37-9F2A23014DEB}" type="presOf" srcId="{6CDF919E-8A7F-4E4D-BAB3-399AABA8D759}" destId="{CA560A9E-AE77-4D8F-AA83-D12ACB8AB4A9}" srcOrd="0" destOrd="0" presId="urn:microsoft.com/office/officeart/2005/8/layout/radial1"/>
    <dgm:cxn modelId="{FC443B41-8381-4C70-8E7C-460D56193C9A}" srcId="{60EDC15E-ACAB-4991-B260-306EEA69928E}" destId="{B4F5F0B4-736E-4743-885F-2C889B02DA26}" srcOrd="6" destOrd="0" parTransId="{6CDF919E-8A7F-4E4D-BAB3-399AABA8D759}" sibTransId="{1EFCC2F6-DE25-4722-980F-176C8455A220}"/>
    <dgm:cxn modelId="{7EFE5565-0635-451F-9AAD-57256F35D250}" type="presOf" srcId="{3C0592E0-5AAC-4F43-9A93-887F97176584}" destId="{BBE5CFCF-A0C1-4180-9519-E467B5E0C5C6}" srcOrd="0" destOrd="0" presId="urn:microsoft.com/office/officeart/2005/8/layout/radial1"/>
    <dgm:cxn modelId="{4E2DF467-A819-4BB1-9E39-81504304986B}" type="presOf" srcId="{5C10BC9B-5537-4CA8-BE1D-25E1D76529A9}" destId="{2475EB39-D020-420D-ADBD-27B99C72AF58}" srcOrd="0" destOrd="0" presId="urn:microsoft.com/office/officeart/2005/8/layout/radial1"/>
    <dgm:cxn modelId="{750C2168-625B-48B0-98B8-956F4E7B3F13}" type="presOf" srcId="{3C7C4FD6-4BB4-444C-A93D-3AB2965F1E6B}" destId="{10FB369F-9EB4-46D6-8690-14E55502C97E}" srcOrd="1" destOrd="0" presId="urn:microsoft.com/office/officeart/2005/8/layout/radial1"/>
    <dgm:cxn modelId="{1CECB96A-185B-423B-A14B-6544BF23ED1A}" srcId="{60EDC15E-ACAB-4991-B260-306EEA69928E}" destId="{CCAF772D-4307-4072-B4FC-7B9DC17839D7}" srcOrd="8" destOrd="0" parTransId="{8A5A3EDB-2B76-434B-B132-99DA00FC2B3C}" sibTransId="{DA39EB53-6285-4E45-BB14-6C47EECF995B}"/>
    <dgm:cxn modelId="{C3F0B04B-DA17-4A09-A35B-E4518A9F26A3}" srcId="{60EDC15E-ACAB-4991-B260-306EEA69928E}" destId="{1F0EB939-72DE-493B-98BA-5F6A3B78F814}" srcOrd="4" destOrd="0" parTransId="{B7E39817-A93C-45F5-AEFA-71E93C35FDE7}" sibTransId="{C996D35C-A65D-4DBF-8093-F014593DD6FE}"/>
    <dgm:cxn modelId="{D52ECE6B-B239-4B2D-8E1C-E82152331E0D}" type="presOf" srcId="{A288D1D2-A874-45C0-823A-3BEA8CC02A15}" destId="{D7AEEC6C-5B31-43AA-8C6E-65198FF35A73}" srcOrd="1" destOrd="0" presId="urn:microsoft.com/office/officeart/2005/8/layout/radial1"/>
    <dgm:cxn modelId="{9FCFDA4C-8DC7-40A8-9001-64E2B65DD3DF}" type="presOf" srcId="{B4F5F0B4-736E-4743-885F-2C889B02DA26}" destId="{A1D795A3-74C9-4831-9E2F-FCC17E5E224D}" srcOrd="0" destOrd="0" presId="urn:microsoft.com/office/officeart/2005/8/layout/radial1"/>
    <dgm:cxn modelId="{050BED6C-D2FD-4946-B84F-2EBCE4517CC6}" type="presOf" srcId="{B8D634E2-C910-4BDD-9EA0-E0215753A1C2}" destId="{82D92709-946E-4203-9471-10E9CFC01304}" srcOrd="0" destOrd="0" presId="urn:microsoft.com/office/officeart/2005/8/layout/radial1"/>
    <dgm:cxn modelId="{F0C00771-6FD8-45DF-A45A-CA9E4F56FC9C}" srcId="{60EDC15E-ACAB-4991-B260-306EEA69928E}" destId="{1FFCCE27-D426-404C-91FA-1E2331ED92CA}" srcOrd="5" destOrd="0" parTransId="{3B7A3BED-6D52-412F-9881-DA7FE3B30FB8}" sibTransId="{DECCD941-51B6-4C84-BB0E-0B2D9E51B82B}"/>
    <dgm:cxn modelId="{D20C1F51-F73A-4D0E-BDCE-623776467BF6}" type="presOf" srcId="{3B7A3BED-6D52-412F-9881-DA7FE3B30FB8}" destId="{0E3E9F10-6388-4EBD-8C69-610C65DB0CF0}" srcOrd="1" destOrd="0" presId="urn:microsoft.com/office/officeart/2005/8/layout/radial1"/>
    <dgm:cxn modelId="{C696D473-1FEF-4514-A90A-DE211E982869}" type="presOf" srcId="{3C0592E0-5AAC-4F43-9A93-887F97176584}" destId="{D05573AE-D914-4A7E-B777-5DB3E6D688C0}" srcOrd="1" destOrd="0" presId="urn:microsoft.com/office/officeart/2005/8/layout/radial1"/>
    <dgm:cxn modelId="{BDF36B7A-474F-40C5-B8FD-8F297EF275CC}" srcId="{60EDC15E-ACAB-4991-B260-306EEA69928E}" destId="{8AD34A68-25EB-4E30-A301-58EB473058C8}" srcOrd="3" destOrd="0" parTransId="{5C10BC9B-5537-4CA8-BE1D-25E1D76529A9}" sibTransId="{227B9D55-4A51-4A74-969A-8B13BB5B57E5}"/>
    <dgm:cxn modelId="{E565C985-3A9B-4A62-BFC9-C58058A11030}" type="presOf" srcId="{E11C338C-2662-45CD-B3B8-5CE339E60345}" destId="{0F74D28D-D105-4BDE-B40B-ABD1F140A5F8}" srcOrd="1" destOrd="0" presId="urn:microsoft.com/office/officeart/2005/8/layout/radial1"/>
    <dgm:cxn modelId="{C020CD93-6515-4A77-8454-50BCBBA0D2F2}" type="presOf" srcId="{3B7A3BED-6D52-412F-9881-DA7FE3B30FB8}" destId="{5FE7FA29-15D9-4E6B-AE6D-73D9B5352738}" srcOrd="0" destOrd="0" presId="urn:microsoft.com/office/officeart/2005/8/layout/radial1"/>
    <dgm:cxn modelId="{1E7FAC99-08C5-4485-A5DF-345D609918E8}" type="presOf" srcId="{5BFD451B-6CDD-4B09-A070-5F170D9E9465}" destId="{704EF699-49CA-4D6B-ACBC-EC84DAD71763}" srcOrd="0" destOrd="0" presId="urn:microsoft.com/office/officeart/2005/8/layout/radial1"/>
    <dgm:cxn modelId="{1310509A-43A7-48C0-AC7F-1D2EADA23687}" srcId="{60EDC15E-ACAB-4991-B260-306EEA69928E}" destId="{B6E278AD-ABC1-40BA-A0D7-7644A24F4797}" srcOrd="9" destOrd="0" parTransId="{3C0592E0-5AAC-4F43-9A93-887F97176584}" sibTransId="{D636112B-BDAA-488A-9A9A-691E044E380D}"/>
    <dgm:cxn modelId="{AAF98CA4-D8C8-4A57-B559-0E3770FD40A1}" srcId="{B8D634E2-C910-4BDD-9EA0-E0215753A1C2}" destId="{60EDC15E-ACAB-4991-B260-306EEA69928E}" srcOrd="0" destOrd="0" parTransId="{B5B870C9-73BC-45BB-84F0-2CDE7BB49AE3}" sibTransId="{79693052-95BE-4751-A1F5-3D8FBCCC98B8}"/>
    <dgm:cxn modelId="{6AFD68A5-82CD-41D6-AFB6-1E366AD700EA}" srcId="{60EDC15E-ACAB-4991-B260-306EEA69928E}" destId="{0509D0DA-AE43-4318-B649-E41FDABD91EA}" srcOrd="0" destOrd="0" parTransId="{71638CFD-8A26-4D96-BAE6-81ACF579E425}" sibTransId="{B15CD2DA-EE89-4CDB-AA73-A74F18DEA5DB}"/>
    <dgm:cxn modelId="{12AF32AA-2DC0-4FA8-91E3-60B5A3A91D25}" type="presOf" srcId="{CCAF772D-4307-4072-B4FC-7B9DC17839D7}" destId="{B1029CED-63BF-4D86-A4F9-763444C28093}" srcOrd="0" destOrd="0" presId="urn:microsoft.com/office/officeart/2005/8/layout/radial1"/>
    <dgm:cxn modelId="{800B6CAC-906B-45E0-863B-DF393719289E}" type="presOf" srcId="{E11C338C-2662-45CD-B3B8-5CE339E60345}" destId="{1646396B-5E4D-4FD0-B3E4-6EDA845E1D04}" srcOrd="0" destOrd="0" presId="urn:microsoft.com/office/officeart/2005/8/layout/radial1"/>
    <dgm:cxn modelId="{5BB2D0AC-B7F1-46B9-A813-9BEDFF2DF6BA}" type="presOf" srcId="{8A5A3EDB-2B76-434B-B132-99DA00FC2B3C}" destId="{BFE7C473-074B-4CE4-BD40-4FBC4DF90C3B}" srcOrd="0" destOrd="0" presId="urn:microsoft.com/office/officeart/2005/8/layout/radial1"/>
    <dgm:cxn modelId="{64B486B0-C7FF-42CF-87CB-30650F34D944}" type="presOf" srcId="{71638CFD-8A26-4D96-BAE6-81ACF579E425}" destId="{02009D65-31EC-4D93-9069-EF29FD61AEB1}" srcOrd="1" destOrd="0" presId="urn:microsoft.com/office/officeart/2005/8/layout/radial1"/>
    <dgm:cxn modelId="{53FC82B7-1851-4E21-99CD-35728691061E}" type="presOf" srcId="{C5A3934A-9A0F-4DD9-A6DF-F7C850C3B9A1}" destId="{F2C463BC-27F0-4C64-A7D3-667A267472F7}" srcOrd="0" destOrd="0" presId="urn:microsoft.com/office/officeart/2005/8/layout/radial1"/>
    <dgm:cxn modelId="{0DD2D0C7-82D2-48D8-BF31-687329EF2FB6}" srcId="{60EDC15E-ACAB-4991-B260-306EEA69928E}" destId="{37B8BFF9-0F82-4E7F-BA64-558B27DBCDD6}" srcOrd="2" destOrd="0" parTransId="{E11C338C-2662-45CD-B3B8-5CE339E60345}" sibTransId="{A097ADF6-51C2-4297-AB43-48A7FA076C9C}"/>
    <dgm:cxn modelId="{088551C9-0BB9-406A-9040-079D5372967D}" srcId="{60EDC15E-ACAB-4991-B260-306EEA69928E}" destId="{C5A3934A-9A0F-4DD9-A6DF-F7C850C3B9A1}" srcOrd="1" destOrd="0" parTransId="{3C7C4FD6-4BB4-444C-A93D-3AB2965F1E6B}" sibTransId="{CAAEAB6D-5828-43BF-8EA5-D7AB44D4A1DB}"/>
    <dgm:cxn modelId="{142716DF-DBCC-407B-8191-314F5D307057}" type="presOf" srcId="{6CDF919E-8A7F-4E4D-BAB3-399AABA8D759}" destId="{5B4D85BF-F140-44E7-8D91-750FFD402E2C}" srcOrd="1" destOrd="0" presId="urn:microsoft.com/office/officeart/2005/8/layout/radial1"/>
    <dgm:cxn modelId="{F19A49E0-B5B9-4D8B-B92E-D49B4E748EF7}" srcId="{60EDC15E-ACAB-4991-B260-306EEA69928E}" destId="{5BFD451B-6CDD-4B09-A070-5F170D9E9465}" srcOrd="7" destOrd="0" parTransId="{A288D1D2-A874-45C0-823A-3BEA8CC02A15}" sibTransId="{4144F02D-8F00-4BD0-9F67-C2ADDA7B6A1F}"/>
    <dgm:cxn modelId="{AEB3F2E7-C3C0-4979-BA4F-5FA8CCA68DE4}" type="presOf" srcId="{B7E39817-A93C-45F5-AEFA-71E93C35FDE7}" destId="{43C48C91-D3A3-4A15-A495-B56F6A7E2892}" srcOrd="1" destOrd="0" presId="urn:microsoft.com/office/officeart/2005/8/layout/radial1"/>
    <dgm:cxn modelId="{C85B64E9-76B2-408F-9F92-077A4DF340F9}" type="presOf" srcId="{B6E278AD-ABC1-40BA-A0D7-7644A24F4797}" destId="{20936637-C530-47C9-A8A1-EFD615DB7238}" srcOrd="0" destOrd="0" presId="urn:microsoft.com/office/officeart/2005/8/layout/radial1"/>
    <dgm:cxn modelId="{2DE9A3EF-C22A-425E-A5A4-2AFDB4CB431A}" type="presOf" srcId="{8A5A3EDB-2B76-434B-B132-99DA00FC2B3C}" destId="{670F2FDA-844F-4E2B-B053-33B8CC952A4A}" srcOrd="1" destOrd="0" presId="urn:microsoft.com/office/officeart/2005/8/layout/radial1"/>
    <dgm:cxn modelId="{CD5E73FA-A382-49F2-BE0A-DA90F0B924E6}" type="presOf" srcId="{1F0EB939-72DE-493B-98BA-5F6A3B78F814}" destId="{C35576CF-85FA-4330-9410-C9BBF7B180DF}" srcOrd="0" destOrd="0" presId="urn:microsoft.com/office/officeart/2005/8/layout/radial1"/>
    <dgm:cxn modelId="{E97D44FB-73EC-4324-A88B-A740BB51A425}" type="presOf" srcId="{B7E39817-A93C-45F5-AEFA-71E93C35FDE7}" destId="{92157C34-1518-4D6B-A8A0-77521E42D10A}" srcOrd="0" destOrd="0" presId="urn:microsoft.com/office/officeart/2005/8/layout/radial1"/>
    <dgm:cxn modelId="{670566FD-C0FC-4E2B-A5C1-C3793EE09E35}" type="presOf" srcId="{37B8BFF9-0F82-4E7F-BA64-558B27DBCDD6}" destId="{170F1BD5-4A38-4986-AFAB-3F20AEA5C8F9}" srcOrd="0" destOrd="0" presId="urn:microsoft.com/office/officeart/2005/8/layout/radial1"/>
    <dgm:cxn modelId="{CE699F75-5DCC-4C5D-B03B-C4AB6E96EE0B}" type="presParOf" srcId="{82D92709-946E-4203-9471-10E9CFC01304}" destId="{58A3328B-4F24-48BC-A4E9-A9C2D35D8D6D}" srcOrd="0" destOrd="0" presId="urn:microsoft.com/office/officeart/2005/8/layout/radial1"/>
    <dgm:cxn modelId="{4AC64ABE-DC49-4619-84E7-481BB99E6E67}" type="presParOf" srcId="{82D92709-946E-4203-9471-10E9CFC01304}" destId="{440FF28B-E80F-473E-AB81-6BB868959D03}" srcOrd="1" destOrd="0" presId="urn:microsoft.com/office/officeart/2005/8/layout/radial1"/>
    <dgm:cxn modelId="{8FEA0DC4-99B9-4101-B76B-60BE519E5918}" type="presParOf" srcId="{440FF28B-E80F-473E-AB81-6BB868959D03}" destId="{02009D65-31EC-4D93-9069-EF29FD61AEB1}" srcOrd="0" destOrd="0" presId="urn:microsoft.com/office/officeart/2005/8/layout/radial1"/>
    <dgm:cxn modelId="{CFDD1766-DC25-4AD5-8072-7130DF6182BB}" type="presParOf" srcId="{82D92709-946E-4203-9471-10E9CFC01304}" destId="{44D6BD37-6A28-4E21-960F-8B97BD971BA7}" srcOrd="2" destOrd="0" presId="urn:microsoft.com/office/officeart/2005/8/layout/radial1"/>
    <dgm:cxn modelId="{6C0C6690-091C-4162-BB5E-556DF7371DFD}" type="presParOf" srcId="{82D92709-946E-4203-9471-10E9CFC01304}" destId="{5953051E-852C-4F6C-8693-29973BBC4171}" srcOrd="3" destOrd="0" presId="urn:microsoft.com/office/officeart/2005/8/layout/radial1"/>
    <dgm:cxn modelId="{0709B491-0558-402E-B1A0-760671A9A912}" type="presParOf" srcId="{5953051E-852C-4F6C-8693-29973BBC4171}" destId="{10FB369F-9EB4-46D6-8690-14E55502C97E}" srcOrd="0" destOrd="0" presId="urn:microsoft.com/office/officeart/2005/8/layout/radial1"/>
    <dgm:cxn modelId="{58680D35-8D98-4815-B978-4EA62478BFFE}" type="presParOf" srcId="{82D92709-946E-4203-9471-10E9CFC01304}" destId="{F2C463BC-27F0-4C64-A7D3-667A267472F7}" srcOrd="4" destOrd="0" presId="urn:microsoft.com/office/officeart/2005/8/layout/radial1"/>
    <dgm:cxn modelId="{CE1D826F-E841-4824-B1A3-57486C0D8124}" type="presParOf" srcId="{82D92709-946E-4203-9471-10E9CFC01304}" destId="{1646396B-5E4D-4FD0-B3E4-6EDA845E1D04}" srcOrd="5" destOrd="0" presId="urn:microsoft.com/office/officeart/2005/8/layout/radial1"/>
    <dgm:cxn modelId="{9F74ED06-D9A4-4580-9279-5699493EC191}" type="presParOf" srcId="{1646396B-5E4D-4FD0-B3E4-6EDA845E1D04}" destId="{0F74D28D-D105-4BDE-B40B-ABD1F140A5F8}" srcOrd="0" destOrd="0" presId="urn:microsoft.com/office/officeart/2005/8/layout/radial1"/>
    <dgm:cxn modelId="{33CC62B7-8A79-4244-B1EC-E268578751AF}" type="presParOf" srcId="{82D92709-946E-4203-9471-10E9CFC01304}" destId="{170F1BD5-4A38-4986-AFAB-3F20AEA5C8F9}" srcOrd="6" destOrd="0" presId="urn:microsoft.com/office/officeart/2005/8/layout/radial1"/>
    <dgm:cxn modelId="{6CD4DB74-81A6-469E-B79D-2D602B2449D4}" type="presParOf" srcId="{82D92709-946E-4203-9471-10E9CFC01304}" destId="{2475EB39-D020-420D-ADBD-27B99C72AF58}" srcOrd="7" destOrd="0" presId="urn:microsoft.com/office/officeart/2005/8/layout/radial1"/>
    <dgm:cxn modelId="{CB321727-195C-423D-911F-A132B80D81E7}" type="presParOf" srcId="{2475EB39-D020-420D-ADBD-27B99C72AF58}" destId="{7E6EB5CC-E8C3-4072-999E-2426BA1E3F3D}" srcOrd="0" destOrd="0" presId="urn:microsoft.com/office/officeart/2005/8/layout/radial1"/>
    <dgm:cxn modelId="{B4DCE529-E3A0-4CE4-98B3-1CED186DEA82}" type="presParOf" srcId="{82D92709-946E-4203-9471-10E9CFC01304}" destId="{20454DC5-D6B1-49BB-A2FC-E9261039C875}" srcOrd="8" destOrd="0" presId="urn:microsoft.com/office/officeart/2005/8/layout/radial1"/>
    <dgm:cxn modelId="{8D17567A-7275-425D-B186-F01B2F211CDA}" type="presParOf" srcId="{82D92709-946E-4203-9471-10E9CFC01304}" destId="{92157C34-1518-4D6B-A8A0-77521E42D10A}" srcOrd="9" destOrd="0" presId="urn:microsoft.com/office/officeart/2005/8/layout/radial1"/>
    <dgm:cxn modelId="{AB83EF00-66E2-4391-90E4-252B7C73E8F4}" type="presParOf" srcId="{92157C34-1518-4D6B-A8A0-77521E42D10A}" destId="{43C48C91-D3A3-4A15-A495-B56F6A7E2892}" srcOrd="0" destOrd="0" presId="urn:microsoft.com/office/officeart/2005/8/layout/radial1"/>
    <dgm:cxn modelId="{B902D126-F671-47B7-AF21-15AAF5000220}" type="presParOf" srcId="{82D92709-946E-4203-9471-10E9CFC01304}" destId="{C35576CF-85FA-4330-9410-C9BBF7B180DF}" srcOrd="10" destOrd="0" presId="urn:microsoft.com/office/officeart/2005/8/layout/radial1"/>
    <dgm:cxn modelId="{ADDDD5A6-A0CD-466A-9340-D367E3C0B45A}" type="presParOf" srcId="{82D92709-946E-4203-9471-10E9CFC01304}" destId="{5FE7FA29-15D9-4E6B-AE6D-73D9B5352738}" srcOrd="11" destOrd="0" presId="urn:microsoft.com/office/officeart/2005/8/layout/radial1"/>
    <dgm:cxn modelId="{D922BDAE-793D-4BDE-99A7-3D2D83066582}" type="presParOf" srcId="{5FE7FA29-15D9-4E6B-AE6D-73D9B5352738}" destId="{0E3E9F10-6388-4EBD-8C69-610C65DB0CF0}" srcOrd="0" destOrd="0" presId="urn:microsoft.com/office/officeart/2005/8/layout/radial1"/>
    <dgm:cxn modelId="{BC083D25-97D3-4685-B330-83A660BB8AE2}" type="presParOf" srcId="{82D92709-946E-4203-9471-10E9CFC01304}" destId="{C7C2B5CC-4495-4710-A82B-F92B88F81324}" srcOrd="12" destOrd="0" presId="urn:microsoft.com/office/officeart/2005/8/layout/radial1"/>
    <dgm:cxn modelId="{4D83BCE5-0859-4974-9EDD-877040DD526C}" type="presParOf" srcId="{82D92709-946E-4203-9471-10E9CFC01304}" destId="{CA560A9E-AE77-4D8F-AA83-D12ACB8AB4A9}" srcOrd="13" destOrd="0" presId="urn:microsoft.com/office/officeart/2005/8/layout/radial1"/>
    <dgm:cxn modelId="{F0C1EBE3-9AE1-4A87-A0C5-EA0AF92704C8}" type="presParOf" srcId="{CA560A9E-AE77-4D8F-AA83-D12ACB8AB4A9}" destId="{5B4D85BF-F140-44E7-8D91-750FFD402E2C}" srcOrd="0" destOrd="0" presId="urn:microsoft.com/office/officeart/2005/8/layout/radial1"/>
    <dgm:cxn modelId="{8060B4AF-7668-4482-BD6C-8DA8935582D4}" type="presParOf" srcId="{82D92709-946E-4203-9471-10E9CFC01304}" destId="{A1D795A3-74C9-4831-9E2F-FCC17E5E224D}" srcOrd="14" destOrd="0" presId="urn:microsoft.com/office/officeart/2005/8/layout/radial1"/>
    <dgm:cxn modelId="{9920C86A-A72B-41A7-A679-2A2964628E0F}" type="presParOf" srcId="{82D92709-946E-4203-9471-10E9CFC01304}" destId="{9AB1A28C-FD9C-4848-A3F4-724BB4293A2C}" srcOrd="15" destOrd="0" presId="urn:microsoft.com/office/officeart/2005/8/layout/radial1"/>
    <dgm:cxn modelId="{4056DB2A-5508-4E17-A6C9-C493470E8996}" type="presParOf" srcId="{9AB1A28C-FD9C-4848-A3F4-724BB4293A2C}" destId="{D7AEEC6C-5B31-43AA-8C6E-65198FF35A73}" srcOrd="0" destOrd="0" presId="urn:microsoft.com/office/officeart/2005/8/layout/radial1"/>
    <dgm:cxn modelId="{17FF611D-3472-45A1-8F91-FE628D799D4D}" type="presParOf" srcId="{82D92709-946E-4203-9471-10E9CFC01304}" destId="{704EF699-49CA-4D6B-ACBC-EC84DAD71763}" srcOrd="16" destOrd="0" presId="urn:microsoft.com/office/officeart/2005/8/layout/radial1"/>
    <dgm:cxn modelId="{D4547E55-DB46-46BD-B06F-60998771EACC}" type="presParOf" srcId="{82D92709-946E-4203-9471-10E9CFC01304}" destId="{BFE7C473-074B-4CE4-BD40-4FBC4DF90C3B}" srcOrd="17" destOrd="0" presId="urn:microsoft.com/office/officeart/2005/8/layout/radial1"/>
    <dgm:cxn modelId="{6A536A32-3472-447C-91CE-C1E5B4E41941}" type="presParOf" srcId="{BFE7C473-074B-4CE4-BD40-4FBC4DF90C3B}" destId="{670F2FDA-844F-4E2B-B053-33B8CC952A4A}" srcOrd="0" destOrd="0" presId="urn:microsoft.com/office/officeart/2005/8/layout/radial1"/>
    <dgm:cxn modelId="{C6A9F4CD-674A-445C-9C99-E22ECD6EF58D}" type="presParOf" srcId="{82D92709-946E-4203-9471-10E9CFC01304}" destId="{B1029CED-63BF-4D86-A4F9-763444C28093}" srcOrd="18" destOrd="0" presId="urn:microsoft.com/office/officeart/2005/8/layout/radial1"/>
    <dgm:cxn modelId="{3D83DB9B-5D35-4721-A67A-624248AC44E5}" type="presParOf" srcId="{82D92709-946E-4203-9471-10E9CFC01304}" destId="{BBE5CFCF-A0C1-4180-9519-E467B5E0C5C6}" srcOrd="19" destOrd="0" presId="urn:microsoft.com/office/officeart/2005/8/layout/radial1"/>
    <dgm:cxn modelId="{FB8C8F13-6A51-4C9A-904D-47B9C238A453}" type="presParOf" srcId="{BBE5CFCF-A0C1-4180-9519-E467B5E0C5C6}" destId="{D05573AE-D914-4A7E-B777-5DB3E6D688C0}" srcOrd="0" destOrd="0" presId="urn:microsoft.com/office/officeart/2005/8/layout/radial1"/>
    <dgm:cxn modelId="{86009241-D960-467E-8138-ACC661B34536}" type="presParOf" srcId="{82D92709-946E-4203-9471-10E9CFC01304}" destId="{20936637-C530-47C9-A8A1-EFD615DB7238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78C1FB-FE94-48E8-B8F6-6240F51C5B9A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9BC816AE-F4CA-4F0C-849C-F10BDC26E4E7}">
      <dgm:prSet phldrT="[Κείμενο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l-GR" sz="1600" dirty="0"/>
            <a:t>Πολλαπλασιασμός</a:t>
          </a:r>
        </a:p>
      </dgm:t>
    </dgm:pt>
    <dgm:pt modelId="{F366CB04-9FD6-4E58-B622-2FD6D448597C}" type="parTrans" cxnId="{BF707511-9937-4CF7-8284-B4FC9501B722}">
      <dgm:prSet/>
      <dgm:spPr/>
      <dgm:t>
        <a:bodyPr/>
        <a:lstStyle/>
        <a:p>
          <a:endParaRPr lang="el-GR"/>
        </a:p>
      </dgm:t>
    </dgm:pt>
    <dgm:pt modelId="{21DBFDD6-F4EE-43B5-9B25-9203AEE9CF6D}" type="sibTrans" cxnId="{BF707511-9937-4CF7-8284-B4FC9501B722}">
      <dgm:prSet/>
      <dgm:spPr/>
      <dgm:t>
        <a:bodyPr/>
        <a:lstStyle/>
        <a:p>
          <a:endParaRPr lang="el-GR"/>
        </a:p>
      </dgm:t>
    </dgm:pt>
    <dgm:pt modelId="{884DA230-3D11-48BE-9071-E77194585A27}">
      <dgm:prSet phldrT="[Κείμενο]" custT="1"/>
      <dgm:spPr/>
      <dgm:t>
        <a:bodyPr/>
        <a:lstStyle/>
        <a:p>
          <a:r>
            <a:rPr lang="el-GR" sz="1600" dirty="0"/>
            <a:t>Εγγενής </a:t>
          </a:r>
        </a:p>
      </dgm:t>
    </dgm:pt>
    <dgm:pt modelId="{F88C162B-5F59-4454-BDD0-DAC7C189ACDE}" type="parTrans" cxnId="{AF6EDE30-3386-460F-8B5D-AB6ED000EE8D}">
      <dgm:prSet/>
      <dgm:spPr/>
      <dgm:t>
        <a:bodyPr/>
        <a:lstStyle/>
        <a:p>
          <a:endParaRPr lang="el-GR" sz="1600"/>
        </a:p>
      </dgm:t>
    </dgm:pt>
    <dgm:pt modelId="{FBE77025-05D9-47D8-A210-81C879D8E041}" type="sibTrans" cxnId="{AF6EDE30-3386-460F-8B5D-AB6ED000EE8D}">
      <dgm:prSet/>
      <dgm:spPr/>
      <dgm:t>
        <a:bodyPr/>
        <a:lstStyle/>
        <a:p>
          <a:endParaRPr lang="el-GR"/>
        </a:p>
      </dgm:t>
    </dgm:pt>
    <dgm:pt modelId="{47E4423D-75B5-43BD-9A8F-81758B39869E}">
      <dgm:prSet phldrT="[Κείμενο]" custT="1"/>
      <dgm:spPr/>
      <dgm:t>
        <a:bodyPr/>
        <a:lstStyle/>
        <a:p>
          <a:r>
            <a:rPr lang="el-GR" sz="1600" dirty="0"/>
            <a:t>Αγενής </a:t>
          </a:r>
        </a:p>
      </dgm:t>
    </dgm:pt>
    <dgm:pt modelId="{4EC8D6F6-B837-41B1-90C5-1897ADBB18C5}" type="parTrans" cxnId="{74DC9862-0D9B-4AF9-8DA7-A16EB940F297}">
      <dgm:prSet/>
      <dgm:spPr/>
      <dgm:t>
        <a:bodyPr/>
        <a:lstStyle/>
        <a:p>
          <a:endParaRPr lang="el-GR" sz="1600"/>
        </a:p>
      </dgm:t>
    </dgm:pt>
    <dgm:pt modelId="{2C473A8E-6106-4DD0-B510-BB433272F9D9}" type="sibTrans" cxnId="{74DC9862-0D9B-4AF9-8DA7-A16EB940F297}">
      <dgm:prSet/>
      <dgm:spPr/>
      <dgm:t>
        <a:bodyPr/>
        <a:lstStyle/>
        <a:p>
          <a:endParaRPr lang="el-GR"/>
        </a:p>
      </dgm:t>
    </dgm:pt>
    <dgm:pt modelId="{18CBA41F-72A4-4F7B-BE15-21CD32835B3F}">
      <dgm:prSet phldrT="[Κείμενο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l-GR" sz="1600" dirty="0"/>
            <a:t>Σπόρος </a:t>
          </a:r>
        </a:p>
      </dgm:t>
    </dgm:pt>
    <dgm:pt modelId="{1CE59A98-E171-49AF-9ACC-021402D5EB8C}" type="parTrans" cxnId="{9A844855-482F-4E39-8F8C-7D34667B5E08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endParaRPr lang="el-GR" sz="1600"/>
        </a:p>
      </dgm:t>
    </dgm:pt>
    <dgm:pt modelId="{9D4D1DD2-794C-4232-AD26-50E963B009DC}" type="sibTrans" cxnId="{9A844855-482F-4E39-8F8C-7D34667B5E08}">
      <dgm:prSet/>
      <dgm:spPr/>
      <dgm:t>
        <a:bodyPr/>
        <a:lstStyle/>
        <a:p>
          <a:endParaRPr lang="el-GR"/>
        </a:p>
      </dgm:t>
    </dgm:pt>
    <dgm:pt modelId="{26FC0068-6947-42F7-9CA7-804B990EB384}">
      <dgm:prSet phldrT="[Κείμενο]" custT="1"/>
      <dgm:spPr/>
      <dgm:t>
        <a:bodyPr/>
        <a:lstStyle/>
        <a:p>
          <a:r>
            <a:rPr lang="el-GR" sz="1600" dirty="0"/>
            <a:t>Ιστοκαλλιέργεια  </a:t>
          </a:r>
        </a:p>
      </dgm:t>
    </dgm:pt>
    <dgm:pt modelId="{D3302E8E-5F8D-46CC-9057-4BE5CF2CCAE6}" type="parTrans" cxnId="{13013C85-A50C-430B-9E4F-840393A51287}">
      <dgm:prSet/>
      <dgm:spPr/>
      <dgm:t>
        <a:bodyPr/>
        <a:lstStyle/>
        <a:p>
          <a:endParaRPr lang="el-GR" sz="1600"/>
        </a:p>
      </dgm:t>
    </dgm:pt>
    <dgm:pt modelId="{8EC454E6-2481-4556-B71A-6883ABA2763A}" type="sibTrans" cxnId="{13013C85-A50C-430B-9E4F-840393A51287}">
      <dgm:prSet/>
      <dgm:spPr/>
      <dgm:t>
        <a:bodyPr/>
        <a:lstStyle/>
        <a:p>
          <a:endParaRPr lang="el-GR"/>
        </a:p>
      </dgm:t>
    </dgm:pt>
    <dgm:pt modelId="{C5FD465B-9FDD-43FE-A076-132716A1132A}">
      <dgm:prSet phldrT="[Κείμενο]" custT="1"/>
      <dgm:spPr/>
      <dgm:t>
        <a:bodyPr/>
        <a:lstStyle/>
        <a:p>
          <a:r>
            <a:rPr lang="el-GR" sz="1600" dirty="0"/>
            <a:t>Βολβούς   </a:t>
          </a:r>
        </a:p>
      </dgm:t>
    </dgm:pt>
    <dgm:pt modelId="{82DE505F-7E52-48D2-BBD7-A05F0DB047EA}" type="parTrans" cxnId="{3EA71899-AD56-4961-9900-45A7C01577D6}">
      <dgm:prSet/>
      <dgm:spPr/>
      <dgm:t>
        <a:bodyPr/>
        <a:lstStyle/>
        <a:p>
          <a:endParaRPr lang="el-GR" sz="1600"/>
        </a:p>
      </dgm:t>
    </dgm:pt>
    <dgm:pt modelId="{13DB6635-0840-40AD-8D69-3C953E81CFD8}" type="sibTrans" cxnId="{3EA71899-AD56-4961-9900-45A7C01577D6}">
      <dgm:prSet/>
      <dgm:spPr/>
      <dgm:t>
        <a:bodyPr/>
        <a:lstStyle/>
        <a:p>
          <a:endParaRPr lang="el-GR"/>
        </a:p>
      </dgm:t>
    </dgm:pt>
    <dgm:pt modelId="{E1D70127-9BE7-4F9F-A6B0-3AB0A933469A}">
      <dgm:prSet phldrT="[Κείμενο]" custT="1"/>
      <dgm:spPr/>
      <dgm:t>
        <a:bodyPr/>
        <a:lstStyle/>
        <a:p>
          <a:r>
            <a:rPr lang="el-GR" sz="1600" dirty="0"/>
            <a:t>Διαίρεση ριζών</a:t>
          </a:r>
        </a:p>
      </dgm:t>
    </dgm:pt>
    <dgm:pt modelId="{25B3E463-B741-44EF-A110-1FC6901D9F44}" type="parTrans" cxnId="{56BED88C-85E9-4B4C-B797-D181ECB70265}">
      <dgm:prSet/>
      <dgm:spPr/>
      <dgm:t>
        <a:bodyPr/>
        <a:lstStyle/>
        <a:p>
          <a:endParaRPr lang="el-GR" sz="1600"/>
        </a:p>
      </dgm:t>
    </dgm:pt>
    <dgm:pt modelId="{29B7A1B7-E1A6-45DE-ACC7-9FA554350BE3}" type="sibTrans" cxnId="{56BED88C-85E9-4B4C-B797-D181ECB70265}">
      <dgm:prSet/>
      <dgm:spPr/>
      <dgm:t>
        <a:bodyPr/>
        <a:lstStyle/>
        <a:p>
          <a:endParaRPr lang="el-GR"/>
        </a:p>
      </dgm:t>
    </dgm:pt>
    <dgm:pt modelId="{600B267A-D6EB-45A5-A0AD-8907CEFA9E91}" type="pres">
      <dgm:prSet presAssocID="{1378C1FB-FE94-48E8-B8F6-6240F51C5B9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A8E259A-E60C-4448-B407-ABADCFB317CF}" type="pres">
      <dgm:prSet presAssocID="{1378C1FB-FE94-48E8-B8F6-6240F51C5B9A}" presName="hierFlow" presStyleCnt="0"/>
      <dgm:spPr/>
    </dgm:pt>
    <dgm:pt modelId="{2CCFB7EF-02F4-490F-920F-B768CE0B0CC8}" type="pres">
      <dgm:prSet presAssocID="{1378C1FB-FE94-48E8-B8F6-6240F51C5B9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927B493-F530-451A-A859-6F5B406638AC}" type="pres">
      <dgm:prSet presAssocID="{9BC816AE-F4CA-4F0C-849C-F10BDC26E4E7}" presName="Name14" presStyleCnt="0"/>
      <dgm:spPr/>
    </dgm:pt>
    <dgm:pt modelId="{A72C6B36-6597-4567-941C-F7EB49AD6C67}" type="pres">
      <dgm:prSet presAssocID="{9BC816AE-F4CA-4F0C-849C-F10BDC26E4E7}" presName="level1Shape" presStyleLbl="node0" presStyleIdx="0" presStyleCnt="1" custScaleX="159688" custLinFactNeighborX="955" custLinFactNeighborY="0">
        <dgm:presLayoutVars>
          <dgm:chPref val="3"/>
        </dgm:presLayoutVars>
      </dgm:prSet>
      <dgm:spPr/>
    </dgm:pt>
    <dgm:pt modelId="{5F2DD627-3B83-4FF1-9E2C-39FF5FF939E5}" type="pres">
      <dgm:prSet presAssocID="{9BC816AE-F4CA-4F0C-849C-F10BDC26E4E7}" presName="hierChild2" presStyleCnt="0"/>
      <dgm:spPr/>
    </dgm:pt>
    <dgm:pt modelId="{C8119B21-6A7F-4E5F-9639-C34C0ADCE659}" type="pres">
      <dgm:prSet presAssocID="{F88C162B-5F59-4454-BDD0-DAC7C189ACDE}" presName="Name19" presStyleLbl="parChTrans1D2" presStyleIdx="0" presStyleCnt="2"/>
      <dgm:spPr/>
    </dgm:pt>
    <dgm:pt modelId="{79CC04AE-5E45-4E17-A3BB-CC67286F740E}" type="pres">
      <dgm:prSet presAssocID="{884DA230-3D11-48BE-9071-E77194585A27}" presName="Name21" presStyleCnt="0"/>
      <dgm:spPr/>
    </dgm:pt>
    <dgm:pt modelId="{1DEAC780-D300-45C0-ACFE-6F90D040D4A2}" type="pres">
      <dgm:prSet presAssocID="{884DA230-3D11-48BE-9071-E77194585A27}" presName="level2Shape" presStyleLbl="node2" presStyleIdx="0" presStyleCnt="2" custScaleX="159688" custLinFactNeighborX="955" custLinFactNeighborY="0"/>
      <dgm:spPr/>
    </dgm:pt>
    <dgm:pt modelId="{A2FDA161-17EA-47C0-B12E-763F3AF1A211}" type="pres">
      <dgm:prSet presAssocID="{884DA230-3D11-48BE-9071-E77194585A27}" presName="hierChild3" presStyleCnt="0"/>
      <dgm:spPr/>
    </dgm:pt>
    <dgm:pt modelId="{C7CD81DD-ED97-410D-A88D-0B40099B33EA}" type="pres">
      <dgm:prSet presAssocID="{1CE59A98-E171-49AF-9ACC-021402D5EB8C}" presName="Name19" presStyleLbl="parChTrans1D3" presStyleIdx="0" presStyleCnt="4"/>
      <dgm:spPr/>
    </dgm:pt>
    <dgm:pt modelId="{D126F225-A346-4359-B719-644C661EA7A3}" type="pres">
      <dgm:prSet presAssocID="{18CBA41F-72A4-4F7B-BE15-21CD32835B3F}" presName="Name21" presStyleCnt="0"/>
      <dgm:spPr/>
    </dgm:pt>
    <dgm:pt modelId="{1E0E9058-3A97-48F3-AB9F-75DB842F75BC}" type="pres">
      <dgm:prSet presAssocID="{18CBA41F-72A4-4F7B-BE15-21CD32835B3F}" presName="level2Shape" presStyleLbl="node3" presStyleIdx="0" presStyleCnt="4" custScaleX="159688" custLinFactNeighborX="955" custLinFactNeighborY="0"/>
      <dgm:spPr/>
    </dgm:pt>
    <dgm:pt modelId="{C332DED2-41E3-49BE-9717-D77D0BA09EE1}" type="pres">
      <dgm:prSet presAssocID="{18CBA41F-72A4-4F7B-BE15-21CD32835B3F}" presName="hierChild3" presStyleCnt="0"/>
      <dgm:spPr/>
    </dgm:pt>
    <dgm:pt modelId="{BD851654-43D7-4A54-A5AB-9784A0204356}" type="pres">
      <dgm:prSet presAssocID="{4EC8D6F6-B837-41B1-90C5-1897ADBB18C5}" presName="Name19" presStyleLbl="parChTrans1D2" presStyleIdx="1" presStyleCnt="2"/>
      <dgm:spPr/>
    </dgm:pt>
    <dgm:pt modelId="{D3BB77BD-2E23-4F28-89DA-7D3BD87BADC1}" type="pres">
      <dgm:prSet presAssocID="{47E4423D-75B5-43BD-9A8F-81758B39869E}" presName="Name21" presStyleCnt="0"/>
      <dgm:spPr/>
    </dgm:pt>
    <dgm:pt modelId="{95F3CA74-A36A-487E-B59C-B14A7AF474D7}" type="pres">
      <dgm:prSet presAssocID="{47E4423D-75B5-43BD-9A8F-81758B39869E}" presName="level2Shape" presStyleLbl="node2" presStyleIdx="1" presStyleCnt="2" custScaleX="159688" custLinFactNeighborX="955" custLinFactNeighborY="0"/>
      <dgm:spPr/>
    </dgm:pt>
    <dgm:pt modelId="{76CE434F-B510-47E4-B7AD-AB67828D6EF1}" type="pres">
      <dgm:prSet presAssocID="{47E4423D-75B5-43BD-9A8F-81758B39869E}" presName="hierChild3" presStyleCnt="0"/>
      <dgm:spPr/>
    </dgm:pt>
    <dgm:pt modelId="{FFBD3706-1EB8-499A-BB3C-A18D2B0C2EF6}" type="pres">
      <dgm:prSet presAssocID="{82DE505F-7E52-48D2-BBD7-A05F0DB047EA}" presName="Name19" presStyleLbl="parChTrans1D3" presStyleIdx="1" presStyleCnt="4"/>
      <dgm:spPr/>
    </dgm:pt>
    <dgm:pt modelId="{185F5E5E-E3D4-453B-BD33-9EA6452464DE}" type="pres">
      <dgm:prSet presAssocID="{C5FD465B-9FDD-43FE-A076-132716A1132A}" presName="Name21" presStyleCnt="0"/>
      <dgm:spPr/>
    </dgm:pt>
    <dgm:pt modelId="{FCF984CF-E558-49BC-9FE6-6B1CE80A15A7}" type="pres">
      <dgm:prSet presAssocID="{C5FD465B-9FDD-43FE-A076-132716A1132A}" presName="level2Shape" presStyleLbl="node3" presStyleIdx="1" presStyleCnt="4" custScaleX="159688"/>
      <dgm:spPr/>
    </dgm:pt>
    <dgm:pt modelId="{A7D3E0D3-A65D-4C4D-96AF-105C99D6B080}" type="pres">
      <dgm:prSet presAssocID="{C5FD465B-9FDD-43FE-A076-132716A1132A}" presName="hierChild3" presStyleCnt="0"/>
      <dgm:spPr/>
    </dgm:pt>
    <dgm:pt modelId="{73A8A328-B89C-4FB5-96CA-7ECCEB67B0E6}" type="pres">
      <dgm:prSet presAssocID="{25B3E463-B741-44EF-A110-1FC6901D9F44}" presName="Name19" presStyleLbl="parChTrans1D3" presStyleIdx="2" presStyleCnt="4"/>
      <dgm:spPr/>
    </dgm:pt>
    <dgm:pt modelId="{BC508146-B0EA-40AB-91A0-FFBEE37EE9DF}" type="pres">
      <dgm:prSet presAssocID="{E1D70127-9BE7-4F9F-A6B0-3AB0A933469A}" presName="Name21" presStyleCnt="0"/>
      <dgm:spPr/>
    </dgm:pt>
    <dgm:pt modelId="{2E8BFDA8-9113-46E4-AFEE-5A9DB2309EFF}" type="pres">
      <dgm:prSet presAssocID="{E1D70127-9BE7-4F9F-A6B0-3AB0A933469A}" presName="level2Shape" presStyleLbl="node3" presStyleIdx="2" presStyleCnt="4" custScaleX="159688"/>
      <dgm:spPr/>
    </dgm:pt>
    <dgm:pt modelId="{F2C6B58F-686F-4648-B894-342B6CE91D10}" type="pres">
      <dgm:prSet presAssocID="{E1D70127-9BE7-4F9F-A6B0-3AB0A933469A}" presName="hierChild3" presStyleCnt="0"/>
      <dgm:spPr/>
    </dgm:pt>
    <dgm:pt modelId="{1546F9A3-4C3B-4A72-8500-790F4DA7CAA8}" type="pres">
      <dgm:prSet presAssocID="{D3302E8E-5F8D-46CC-9057-4BE5CF2CCAE6}" presName="Name19" presStyleLbl="parChTrans1D3" presStyleIdx="3" presStyleCnt="4"/>
      <dgm:spPr/>
    </dgm:pt>
    <dgm:pt modelId="{B940CAF4-F385-48DA-85E5-8626D37A3157}" type="pres">
      <dgm:prSet presAssocID="{26FC0068-6947-42F7-9CA7-804B990EB384}" presName="Name21" presStyleCnt="0"/>
      <dgm:spPr/>
    </dgm:pt>
    <dgm:pt modelId="{4C7D4534-D66E-4307-9D26-8C23E35659B6}" type="pres">
      <dgm:prSet presAssocID="{26FC0068-6947-42F7-9CA7-804B990EB384}" presName="level2Shape" presStyleLbl="node3" presStyleIdx="3" presStyleCnt="4" custScaleX="159688"/>
      <dgm:spPr/>
    </dgm:pt>
    <dgm:pt modelId="{81D548BE-969C-4B2D-8E59-1B992EC156DB}" type="pres">
      <dgm:prSet presAssocID="{26FC0068-6947-42F7-9CA7-804B990EB384}" presName="hierChild3" presStyleCnt="0"/>
      <dgm:spPr/>
    </dgm:pt>
    <dgm:pt modelId="{87232CC5-1C70-4F03-9D46-99FC30C980A5}" type="pres">
      <dgm:prSet presAssocID="{1378C1FB-FE94-48E8-B8F6-6240F51C5B9A}" presName="bgShapesFlow" presStyleCnt="0"/>
      <dgm:spPr/>
    </dgm:pt>
  </dgm:ptLst>
  <dgm:cxnLst>
    <dgm:cxn modelId="{BF707511-9937-4CF7-8284-B4FC9501B722}" srcId="{1378C1FB-FE94-48E8-B8F6-6240F51C5B9A}" destId="{9BC816AE-F4CA-4F0C-849C-F10BDC26E4E7}" srcOrd="0" destOrd="0" parTransId="{F366CB04-9FD6-4E58-B622-2FD6D448597C}" sibTransId="{21DBFDD6-F4EE-43B5-9B25-9203AEE9CF6D}"/>
    <dgm:cxn modelId="{8197AF2D-D8DF-4583-A4E4-685AA7507341}" type="presOf" srcId="{26FC0068-6947-42F7-9CA7-804B990EB384}" destId="{4C7D4534-D66E-4307-9D26-8C23E35659B6}" srcOrd="0" destOrd="0" presId="urn:microsoft.com/office/officeart/2005/8/layout/hierarchy6"/>
    <dgm:cxn modelId="{AF6EDE30-3386-460F-8B5D-AB6ED000EE8D}" srcId="{9BC816AE-F4CA-4F0C-849C-F10BDC26E4E7}" destId="{884DA230-3D11-48BE-9071-E77194585A27}" srcOrd="0" destOrd="0" parTransId="{F88C162B-5F59-4454-BDD0-DAC7C189ACDE}" sibTransId="{FBE77025-05D9-47D8-A210-81C879D8E041}"/>
    <dgm:cxn modelId="{DCEFA834-4C27-4CE0-9899-AF920B388DD0}" type="presOf" srcId="{884DA230-3D11-48BE-9071-E77194585A27}" destId="{1DEAC780-D300-45C0-ACFE-6F90D040D4A2}" srcOrd="0" destOrd="0" presId="urn:microsoft.com/office/officeart/2005/8/layout/hierarchy6"/>
    <dgm:cxn modelId="{FCEED136-84A4-4797-A8D3-3E4E6D2CF082}" type="presOf" srcId="{E1D70127-9BE7-4F9F-A6B0-3AB0A933469A}" destId="{2E8BFDA8-9113-46E4-AFEE-5A9DB2309EFF}" srcOrd="0" destOrd="0" presId="urn:microsoft.com/office/officeart/2005/8/layout/hierarchy6"/>
    <dgm:cxn modelId="{35906F3C-A69F-4B3F-9F0A-1DE7B83E6B05}" type="presOf" srcId="{18CBA41F-72A4-4F7B-BE15-21CD32835B3F}" destId="{1E0E9058-3A97-48F3-AB9F-75DB842F75BC}" srcOrd="0" destOrd="0" presId="urn:microsoft.com/office/officeart/2005/8/layout/hierarchy6"/>
    <dgm:cxn modelId="{FCCBB15B-8B9B-4EC5-8983-46C694CBF2A0}" type="presOf" srcId="{1CE59A98-E171-49AF-9ACC-021402D5EB8C}" destId="{C7CD81DD-ED97-410D-A88D-0B40099B33EA}" srcOrd="0" destOrd="0" presId="urn:microsoft.com/office/officeart/2005/8/layout/hierarchy6"/>
    <dgm:cxn modelId="{74DC9862-0D9B-4AF9-8DA7-A16EB940F297}" srcId="{9BC816AE-F4CA-4F0C-849C-F10BDC26E4E7}" destId="{47E4423D-75B5-43BD-9A8F-81758B39869E}" srcOrd="1" destOrd="0" parTransId="{4EC8D6F6-B837-41B1-90C5-1897ADBB18C5}" sibTransId="{2C473A8E-6106-4DD0-B510-BB433272F9D9}"/>
    <dgm:cxn modelId="{168B5E4A-EDB9-46DD-BB61-034522154DF1}" type="presOf" srcId="{1378C1FB-FE94-48E8-B8F6-6240F51C5B9A}" destId="{600B267A-D6EB-45A5-A0AD-8907CEFA9E91}" srcOrd="0" destOrd="0" presId="urn:microsoft.com/office/officeart/2005/8/layout/hierarchy6"/>
    <dgm:cxn modelId="{733F9F6F-68CC-4DB2-AFDD-0C26D255753A}" type="presOf" srcId="{D3302E8E-5F8D-46CC-9057-4BE5CF2CCAE6}" destId="{1546F9A3-4C3B-4A72-8500-790F4DA7CAA8}" srcOrd="0" destOrd="0" presId="urn:microsoft.com/office/officeart/2005/8/layout/hierarchy6"/>
    <dgm:cxn modelId="{A3DE8870-4217-4E88-9B88-3AA23EB3F5BD}" type="presOf" srcId="{25B3E463-B741-44EF-A110-1FC6901D9F44}" destId="{73A8A328-B89C-4FB5-96CA-7ECCEB67B0E6}" srcOrd="0" destOrd="0" presId="urn:microsoft.com/office/officeart/2005/8/layout/hierarchy6"/>
    <dgm:cxn modelId="{E08FFA74-0472-4AF8-BF2B-A3E5192DF858}" type="presOf" srcId="{47E4423D-75B5-43BD-9A8F-81758B39869E}" destId="{95F3CA74-A36A-487E-B59C-B14A7AF474D7}" srcOrd="0" destOrd="0" presId="urn:microsoft.com/office/officeart/2005/8/layout/hierarchy6"/>
    <dgm:cxn modelId="{9A844855-482F-4E39-8F8C-7D34667B5E08}" srcId="{884DA230-3D11-48BE-9071-E77194585A27}" destId="{18CBA41F-72A4-4F7B-BE15-21CD32835B3F}" srcOrd="0" destOrd="0" parTransId="{1CE59A98-E171-49AF-9ACC-021402D5EB8C}" sibTransId="{9D4D1DD2-794C-4232-AD26-50E963B009DC}"/>
    <dgm:cxn modelId="{13013C85-A50C-430B-9E4F-840393A51287}" srcId="{47E4423D-75B5-43BD-9A8F-81758B39869E}" destId="{26FC0068-6947-42F7-9CA7-804B990EB384}" srcOrd="2" destOrd="0" parTransId="{D3302E8E-5F8D-46CC-9057-4BE5CF2CCAE6}" sibTransId="{8EC454E6-2481-4556-B71A-6883ABA2763A}"/>
    <dgm:cxn modelId="{56BED88C-85E9-4B4C-B797-D181ECB70265}" srcId="{47E4423D-75B5-43BD-9A8F-81758B39869E}" destId="{E1D70127-9BE7-4F9F-A6B0-3AB0A933469A}" srcOrd="1" destOrd="0" parTransId="{25B3E463-B741-44EF-A110-1FC6901D9F44}" sibTransId="{29B7A1B7-E1A6-45DE-ACC7-9FA554350BE3}"/>
    <dgm:cxn modelId="{3EA71899-AD56-4961-9900-45A7C01577D6}" srcId="{47E4423D-75B5-43BD-9A8F-81758B39869E}" destId="{C5FD465B-9FDD-43FE-A076-132716A1132A}" srcOrd="0" destOrd="0" parTransId="{82DE505F-7E52-48D2-BBD7-A05F0DB047EA}" sibTransId="{13DB6635-0840-40AD-8D69-3C953E81CFD8}"/>
    <dgm:cxn modelId="{F2B8B999-D6F3-47BC-AD3D-13FD721A3071}" type="presOf" srcId="{F88C162B-5F59-4454-BDD0-DAC7C189ACDE}" destId="{C8119B21-6A7F-4E5F-9639-C34C0ADCE659}" srcOrd="0" destOrd="0" presId="urn:microsoft.com/office/officeart/2005/8/layout/hierarchy6"/>
    <dgm:cxn modelId="{C612A1B3-BAAB-43C2-B29A-D50B72D6D23F}" type="presOf" srcId="{C5FD465B-9FDD-43FE-A076-132716A1132A}" destId="{FCF984CF-E558-49BC-9FE6-6B1CE80A15A7}" srcOrd="0" destOrd="0" presId="urn:microsoft.com/office/officeart/2005/8/layout/hierarchy6"/>
    <dgm:cxn modelId="{3F98B6D5-2F31-4AB0-AE76-FCF84E24352F}" type="presOf" srcId="{9BC816AE-F4CA-4F0C-849C-F10BDC26E4E7}" destId="{A72C6B36-6597-4567-941C-F7EB49AD6C67}" srcOrd="0" destOrd="0" presId="urn:microsoft.com/office/officeart/2005/8/layout/hierarchy6"/>
    <dgm:cxn modelId="{1474FAD8-070C-4DC3-B936-D84C36500F32}" type="presOf" srcId="{4EC8D6F6-B837-41B1-90C5-1897ADBB18C5}" destId="{BD851654-43D7-4A54-A5AB-9784A0204356}" srcOrd="0" destOrd="0" presId="urn:microsoft.com/office/officeart/2005/8/layout/hierarchy6"/>
    <dgm:cxn modelId="{C6FB3CFA-C248-4B09-9D73-2B74C8CBAE91}" type="presOf" srcId="{82DE505F-7E52-48D2-BBD7-A05F0DB047EA}" destId="{FFBD3706-1EB8-499A-BB3C-A18D2B0C2EF6}" srcOrd="0" destOrd="0" presId="urn:microsoft.com/office/officeart/2005/8/layout/hierarchy6"/>
    <dgm:cxn modelId="{6EE792FE-B5B7-46FC-88F4-22FBD184C037}" type="presParOf" srcId="{600B267A-D6EB-45A5-A0AD-8907CEFA9E91}" destId="{5A8E259A-E60C-4448-B407-ABADCFB317CF}" srcOrd="0" destOrd="0" presId="urn:microsoft.com/office/officeart/2005/8/layout/hierarchy6"/>
    <dgm:cxn modelId="{D323F0FF-51A3-4A30-B920-1A63157B1C2B}" type="presParOf" srcId="{5A8E259A-E60C-4448-B407-ABADCFB317CF}" destId="{2CCFB7EF-02F4-490F-920F-B768CE0B0CC8}" srcOrd="0" destOrd="0" presId="urn:microsoft.com/office/officeart/2005/8/layout/hierarchy6"/>
    <dgm:cxn modelId="{4C6C9C63-C345-409F-97E5-81F2D31B453B}" type="presParOf" srcId="{2CCFB7EF-02F4-490F-920F-B768CE0B0CC8}" destId="{B927B493-F530-451A-A859-6F5B406638AC}" srcOrd="0" destOrd="0" presId="urn:microsoft.com/office/officeart/2005/8/layout/hierarchy6"/>
    <dgm:cxn modelId="{BED64335-0FE3-44B4-9719-538821A662A9}" type="presParOf" srcId="{B927B493-F530-451A-A859-6F5B406638AC}" destId="{A72C6B36-6597-4567-941C-F7EB49AD6C67}" srcOrd="0" destOrd="0" presId="urn:microsoft.com/office/officeart/2005/8/layout/hierarchy6"/>
    <dgm:cxn modelId="{342310D0-A244-45B3-A4EF-653C4FA1286C}" type="presParOf" srcId="{B927B493-F530-451A-A859-6F5B406638AC}" destId="{5F2DD627-3B83-4FF1-9E2C-39FF5FF939E5}" srcOrd="1" destOrd="0" presId="urn:microsoft.com/office/officeart/2005/8/layout/hierarchy6"/>
    <dgm:cxn modelId="{9741BE51-A3EC-4F28-B9E5-E82B1CE6ADEE}" type="presParOf" srcId="{5F2DD627-3B83-4FF1-9E2C-39FF5FF939E5}" destId="{C8119B21-6A7F-4E5F-9639-C34C0ADCE659}" srcOrd="0" destOrd="0" presId="urn:microsoft.com/office/officeart/2005/8/layout/hierarchy6"/>
    <dgm:cxn modelId="{E23BDCE3-B60B-4EB7-B591-B710499B54DD}" type="presParOf" srcId="{5F2DD627-3B83-4FF1-9E2C-39FF5FF939E5}" destId="{79CC04AE-5E45-4E17-A3BB-CC67286F740E}" srcOrd="1" destOrd="0" presId="urn:microsoft.com/office/officeart/2005/8/layout/hierarchy6"/>
    <dgm:cxn modelId="{8CC727F9-3C3F-4A8C-85A0-EA9E5A76DF44}" type="presParOf" srcId="{79CC04AE-5E45-4E17-A3BB-CC67286F740E}" destId="{1DEAC780-D300-45C0-ACFE-6F90D040D4A2}" srcOrd="0" destOrd="0" presId="urn:microsoft.com/office/officeart/2005/8/layout/hierarchy6"/>
    <dgm:cxn modelId="{91FC243F-1459-4D69-BAE9-8C52F154E010}" type="presParOf" srcId="{79CC04AE-5E45-4E17-A3BB-CC67286F740E}" destId="{A2FDA161-17EA-47C0-B12E-763F3AF1A211}" srcOrd="1" destOrd="0" presId="urn:microsoft.com/office/officeart/2005/8/layout/hierarchy6"/>
    <dgm:cxn modelId="{6AEE4E79-43FF-4410-A8DA-F7625F4F4CB4}" type="presParOf" srcId="{A2FDA161-17EA-47C0-B12E-763F3AF1A211}" destId="{C7CD81DD-ED97-410D-A88D-0B40099B33EA}" srcOrd="0" destOrd="0" presId="urn:microsoft.com/office/officeart/2005/8/layout/hierarchy6"/>
    <dgm:cxn modelId="{C6054E38-37A0-48F5-B909-44E2F73A7474}" type="presParOf" srcId="{A2FDA161-17EA-47C0-B12E-763F3AF1A211}" destId="{D126F225-A346-4359-B719-644C661EA7A3}" srcOrd="1" destOrd="0" presId="urn:microsoft.com/office/officeart/2005/8/layout/hierarchy6"/>
    <dgm:cxn modelId="{C5E4A774-DD91-469B-9979-471C8315E88C}" type="presParOf" srcId="{D126F225-A346-4359-B719-644C661EA7A3}" destId="{1E0E9058-3A97-48F3-AB9F-75DB842F75BC}" srcOrd="0" destOrd="0" presId="urn:microsoft.com/office/officeart/2005/8/layout/hierarchy6"/>
    <dgm:cxn modelId="{EF6B84F4-1B36-4058-9FB4-2A0F8C2ADF3F}" type="presParOf" srcId="{D126F225-A346-4359-B719-644C661EA7A3}" destId="{C332DED2-41E3-49BE-9717-D77D0BA09EE1}" srcOrd="1" destOrd="0" presId="urn:microsoft.com/office/officeart/2005/8/layout/hierarchy6"/>
    <dgm:cxn modelId="{A26921D0-B0DB-453F-98A8-E27C67AFC369}" type="presParOf" srcId="{5F2DD627-3B83-4FF1-9E2C-39FF5FF939E5}" destId="{BD851654-43D7-4A54-A5AB-9784A0204356}" srcOrd="2" destOrd="0" presId="urn:microsoft.com/office/officeart/2005/8/layout/hierarchy6"/>
    <dgm:cxn modelId="{64E0E1E7-7427-4F6E-805C-62D6D9017355}" type="presParOf" srcId="{5F2DD627-3B83-4FF1-9E2C-39FF5FF939E5}" destId="{D3BB77BD-2E23-4F28-89DA-7D3BD87BADC1}" srcOrd="3" destOrd="0" presId="urn:microsoft.com/office/officeart/2005/8/layout/hierarchy6"/>
    <dgm:cxn modelId="{09C2AFC1-6D48-47F2-9D5E-3C3BE9B56B79}" type="presParOf" srcId="{D3BB77BD-2E23-4F28-89DA-7D3BD87BADC1}" destId="{95F3CA74-A36A-487E-B59C-B14A7AF474D7}" srcOrd="0" destOrd="0" presId="urn:microsoft.com/office/officeart/2005/8/layout/hierarchy6"/>
    <dgm:cxn modelId="{2FF69AF2-29DF-4CB9-8C47-E0B93B3A855C}" type="presParOf" srcId="{D3BB77BD-2E23-4F28-89DA-7D3BD87BADC1}" destId="{76CE434F-B510-47E4-B7AD-AB67828D6EF1}" srcOrd="1" destOrd="0" presId="urn:microsoft.com/office/officeart/2005/8/layout/hierarchy6"/>
    <dgm:cxn modelId="{479F2FD1-90B9-4AB9-BA38-C318A749BD9C}" type="presParOf" srcId="{76CE434F-B510-47E4-B7AD-AB67828D6EF1}" destId="{FFBD3706-1EB8-499A-BB3C-A18D2B0C2EF6}" srcOrd="0" destOrd="0" presId="urn:microsoft.com/office/officeart/2005/8/layout/hierarchy6"/>
    <dgm:cxn modelId="{89876184-7A52-422C-BBC8-6C4CFF74C81C}" type="presParOf" srcId="{76CE434F-B510-47E4-B7AD-AB67828D6EF1}" destId="{185F5E5E-E3D4-453B-BD33-9EA6452464DE}" srcOrd="1" destOrd="0" presId="urn:microsoft.com/office/officeart/2005/8/layout/hierarchy6"/>
    <dgm:cxn modelId="{E76C28E8-3B5A-488B-B09C-9A8F572E4EC1}" type="presParOf" srcId="{185F5E5E-E3D4-453B-BD33-9EA6452464DE}" destId="{FCF984CF-E558-49BC-9FE6-6B1CE80A15A7}" srcOrd="0" destOrd="0" presId="urn:microsoft.com/office/officeart/2005/8/layout/hierarchy6"/>
    <dgm:cxn modelId="{E92CCFDF-736D-49AF-8E7B-242D5BCDDE3D}" type="presParOf" srcId="{185F5E5E-E3D4-453B-BD33-9EA6452464DE}" destId="{A7D3E0D3-A65D-4C4D-96AF-105C99D6B080}" srcOrd="1" destOrd="0" presId="urn:microsoft.com/office/officeart/2005/8/layout/hierarchy6"/>
    <dgm:cxn modelId="{B15549A0-445D-4BFD-B785-CE0C4BAB3CFD}" type="presParOf" srcId="{76CE434F-B510-47E4-B7AD-AB67828D6EF1}" destId="{73A8A328-B89C-4FB5-96CA-7ECCEB67B0E6}" srcOrd="2" destOrd="0" presId="urn:microsoft.com/office/officeart/2005/8/layout/hierarchy6"/>
    <dgm:cxn modelId="{268F6202-AD49-4DC3-AADB-E7EBF4B5D925}" type="presParOf" srcId="{76CE434F-B510-47E4-B7AD-AB67828D6EF1}" destId="{BC508146-B0EA-40AB-91A0-FFBEE37EE9DF}" srcOrd="3" destOrd="0" presId="urn:microsoft.com/office/officeart/2005/8/layout/hierarchy6"/>
    <dgm:cxn modelId="{701B7A0F-4B02-4DA5-BE78-067575EC969F}" type="presParOf" srcId="{BC508146-B0EA-40AB-91A0-FFBEE37EE9DF}" destId="{2E8BFDA8-9113-46E4-AFEE-5A9DB2309EFF}" srcOrd="0" destOrd="0" presId="urn:microsoft.com/office/officeart/2005/8/layout/hierarchy6"/>
    <dgm:cxn modelId="{FF574A4C-94A2-47AB-B1EA-F84BD79167DD}" type="presParOf" srcId="{BC508146-B0EA-40AB-91A0-FFBEE37EE9DF}" destId="{F2C6B58F-686F-4648-B894-342B6CE91D10}" srcOrd="1" destOrd="0" presId="urn:microsoft.com/office/officeart/2005/8/layout/hierarchy6"/>
    <dgm:cxn modelId="{330DAD0C-F172-42C2-80F0-068AB9432C14}" type="presParOf" srcId="{76CE434F-B510-47E4-B7AD-AB67828D6EF1}" destId="{1546F9A3-4C3B-4A72-8500-790F4DA7CAA8}" srcOrd="4" destOrd="0" presId="urn:microsoft.com/office/officeart/2005/8/layout/hierarchy6"/>
    <dgm:cxn modelId="{850FCC5C-2701-4020-84E1-0B0FE5D37676}" type="presParOf" srcId="{76CE434F-B510-47E4-B7AD-AB67828D6EF1}" destId="{B940CAF4-F385-48DA-85E5-8626D37A3157}" srcOrd="5" destOrd="0" presId="urn:microsoft.com/office/officeart/2005/8/layout/hierarchy6"/>
    <dgm:cxn modelId="{8C5C13B8-6C67-4C99-A193-D35FBDF7229F}" type="presParOf" srcId="{B940CAF4-F385-48DA-85E5-8626D37A3157}" destId="{4C7D4534-D66E-4307-9D26-8C23E35659B6}" srcOrd="0" destOrd="0" presId="urn:microsoft.com/office/officeart/2005/8/layout/hierarchy6"/>
    <dgm:cxn modelId="{D7C14F5B-2209-420E-AAC5-435CE5F64473}" type="presParOf" srcId="{B940CAF4-F385-48DA-85E5-8626D37A3157}" destId="{81D548BE-969C-4B2D-8E59-1B992EC156DB}" srcOrd="1" destOrd="0" presId="urn:microsoft.com/office/officeart/2005/8/layout/hierarchy6"/>
    <dgm:cxn modelId="{C367A377-7DEE-4128-9E31-9DD4C28FD0AA}" type="presParOf" srcId="{600B267A-D6EB-45A5-A0AD-8907CEFA9E91}" destId="{87232CC5-1C70-4F03-9D46-99FC30C980A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3328B-4F24-48BC-A4E9-A9C2D35D8D6D}">
      <dsp:nvSpPr>
        <dsp:cNvPr id="0" name=""/>
        <dsp:cNvSpPr/>
      </dsp:nvSpPr>
      <dsp:spPr>
        <a:xfrm>
          <a:off x="3513670" y="2018882"/>
          <a:ext cx="948524" cy="94852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300" kern="1200" dirty="0"/>
        </a:p>
      </dsp:txBody>
      <dsp:txXfrm>
        <a:off x="3652578" y="2157790"/>
        <a:ext cx="670708" cy="670708"/>
      </dsp:txXfrm>
    </dsp:sp>
    <dsp:sp modelId="{440FF28B-E80F-473E-AB81-6BB868959D03}">
      <dsp:nvSpPr>
        <dsp:cNvPr id="0" name=""/>
        <dsp:cNvSpPr/>
      </dsp:nvSpPr>
      <dsp:spPr>
        <a:xfrm rot="16008905">
          <a:off x="3304597" y="1387346"/>
          <a:ext cx="1244812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44812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3895883" y="1367050"/>
        <a:ext cx="62240" cy="62240"/>
      </dsp:txXfrm>
    </dsp:sp>
    <dsp:sp modelId="{44D6BD37-6A28-4E21-960F-8B97BD971BA7}">
      <dsp:nvSpPr>
        <dsp:cNvPr id="0" name=""/>
        <dsp:cNvSpPr/>
      </dsp:nvSpPr>
      <dsp:spPr>
        <a:xfrm>
          <a:off x="3071992" y="186871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Ενδυνάμωση ανοσοποιητικού</a:t>
          </a:r>
        </a:p>
      </dsp:txBody>
      <dsp:txXfrm>
        <a:off x="3100789" y="215668"/>
        <a:ext cx="1550448" cy="532321"/>
      </dsp:txXfrm>
    </dsp:sp>
    <dsp:sp modelId="{5953051E-852C-4F6C-8693-29973BBC4171}">
      <dsp:nvSpPr>
        <dsp:cNvPr id="0" name=""/>
        <dsp:cNvSpPr/>
      </dsp:nvSpPr>
      <dsp:spPr>
        <a:xfrm rot="18287197">
          <a:off x="3997425" y="1593551"/>
          <a:ext cx="1215819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15819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574940" y="1573980"/>
        <a:ext cx="60790" cy="60790"/>
      </dsp:txXfrm>
    </dsp:sp>
    <dsp:sp modelId="{F2C463BC-27F0-4C64-A7D3-667A267472F7}">
      <dsp:nvSpPr>
        <dsp:cNvPr id="0" name=""/>
        <dsp:cNvSpPr/>
      </dsp:nvSpPr>
      <dsp:spPr>
        <a:xfrm>
          <a:off x="4221722" y="522095"/>
          <a:ext cx="1861089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Αντιμετώπιση κοινού κρυολογήματος και γρίπης</a:t>
          </a:r>
        </a:p>
      </dsp:txBody>
      <dsp:txXfrm>
        <a:off x="4250519" y="550892"/>
        <a:ext cx="1803495" cy="532321"/>
      </dsp:txXfrm>
    </dsp:sp>
    <dsp:sp modelId="{1646396B-5E4D-4FD0-B3E4-6EDA845E1D04}">
      <dsp:nvSpPr>
        <dsp:cNvPr id="0" name=""/>
        <dsp:cNvSpPr/>
      </dsp:nvSpPr>
      <dsp:spPr>
        <a:xfrm rot="20512343">
          <a:off x="4408926" y="2148406"/>
          <a:ext cx="1197907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197907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77932" y="2129282"/>
        <a:ext cx="59895" cy="59895"/>
      </dsp:txXfrm>
    </dsp:sp>
    <dsp:sp modelId="{170F1BD5-4A38-4986-AFAB-3F20AEA5C8F9}">
      <dsp:nvSpPr>
        <dsp:cNvPr id="0" name=""/>
        <dsp:cNvSpPr/>
      </dsp:nvSpPr>
      <dsp:spPr>
        <a:xfrm>
          <a:off x="5372966" y="1481525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Αντιφλεγμονώδης δράση</a:t>
          </a:r>
        </a:p>
      </dsp:txBody>
      <dsp:txXfrm>
        <a:off x="5401763" y="1510322"/>
        <a:ext cx="1550448" cy="532321"/>
      </dsp:txXfrm>
    </dsp:sp>
    <dsp:sp modelId="{2475EB39-D020-420D-ADBD-27B99C72AF58}">
      <dsp:nvSpPr>
        <dsp:cNvPr id="0" name=""/>
        <dsp:cNvSpPr/>
      </dsp:nvSpPr>
      <dsp:spPr>
        <a:xfrm rot="1050775">
          <a:off x="4412426" y="2805427"/>
          <a:ext cx="1198930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198930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981919" y="2786278"/>
        <a:ext cx="59946" cy="59946"/>
      </dsp:txXfrm>
    </dsp:sp>
    <dsp:sp modelId="{20454DC5-D6B1-49BB-A2FC-E9261039C875}">
      <dsp:nvSpPr>
        <dsp:cNvPr id="0" name=""/>
        <dsp:cNvSpPr/>
      </dsp:nvSpPr>
      <dsp:spPr>
        <a:xfrm>
          <a:off x="5389104" y="2894028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Αντιοξειδωτική δράση</a:t>
          </a:r>
        </a:p>
      </dsp:txBody>
      <dsp:txXfrm>
        <a:off x="5417901" y="2922825"/>
        <a:ext cx="1550448" cy="532321"/>
      </dsp:txXfrm>
    </dsp:sp>
    <dsp:sp modelId="{92157C34-1518-4D6B-A8A0-77521E42D10A}">
      <dsp:nvSpPr>
        <dsp:cNvPr id="0" name=""/>
        <dsp:cNvSpPr/>
      </dsp:nvSpPr>
      <dsp:spPr>
        <a:xfrm rot="3293363">
          <a:off x="4006477" y="3359813"/>
          <a:ext cx="1196821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196821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>
        <a:off x="4574967" y="3340717"/>
        <a:ext cx="59841" cy="59841"/>
      </dsp:txXfrm>
    </dsp:sp>
    <dsp:sp modelId="{C35576CF-85FA-4330-9410-C9BBF7B180DF}">
      <dsp:nvSpPr>
        <dsp:cNvPr id="0" name=""/>
        <dsp:cNvSpPr/>
      </dsp:nvSpPr>
      <dsp:spPr>
        <a:xfrm>
          <a:off x="4345856" y="3850815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Αντιμετώπιση λοιμώξεων </a:t>
          </a:r>
        </a:p>
      </dsp:txBody>
      <dsp:txXfrm>
        <a:off x="4374653" y="3879612"/>
        <a:ext cx="1550448" cy="532321"/>
      </dsp:txXfrm>
    </dsp:sp>
    <dsp:sp modelId="{5FE7FA29-15D9-4E6B-AE6D-73D9B5352738}">
      <dsp:nvSpPr>
        <dsp:cNvPr id="0" name=""/>
        <dsp:cNvSpPr/>
      </dsp:nvSpPr>
      <dsp:spPr>
        <a:xfrm rot="5588568">
          <a:off x="3291222" y="3590762"/>
          <a:ext cx="1271698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71698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3895279" y="3569794"/>
        <a:ext cx="63584" cy="63584"/>
      </dsp:txXfrm>
    </dsp:sp>
    <dsp:sp modelId="{C7C2B5CC-4495-4710-A82B-F92B88F81324}">
      <dsp:nvSpPr>
        <dsp:cNvPr id="0" name=""/>
        <dsp:cNvSpPr/>
      </dsp:nvSpPr>
      <dsp:spPr>
        <a:xfrm>
          <a:off x="3071997" y="4236419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Επούλωση πληγών &amp; φωτογήρανσης δέρματος</a:t>
          </a:r>
        </a:p>
      </dsp:txBody>
      <dsp:txXfrm>
        <a:off x="3100794" y="4265216"/>
        <a:ext cx="1550448" cy="532321"/>
      </dsp:txXfrm>
    </dsp:sp>
    <dsp:sp modelId="{CA560A9E-AE77-4D8F-AA83-D12ACB8AB4A9}">
      <dsp:nvSpPr>
        <dsp:cNvPr id="0" name=""/>
        <dsp:cNvSpPr/>
      </dsp:nvSpPr>
      <dsp:spPr>
        <a:xfrm rot="7789219">
          <a:off x="2633939" y="3338343"/>
          <a:ext cx="1280536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80536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3242194" y="3317153"/>
        <a:ext cx="64026" cy="64026"/>
      </dsp:txXfrm>
    </dsp:sp>
    <dsp:sp modelId="{A1D795A3-74C9-4831-9E2F-FCC17E5E224D}">
      <dsp:nvSpPr>
        <dsp:cNvPr id="0" name=""/>
        <dsp:cNvSpPr/>
      </dsp:nvSpPr>
      <dsp:spPr>
        <a:xfrm>
          <a:off x="1705335" y="3792245"/>
          <a:ext cx="1608042" cy="948524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Κατά των τσιμπημάτων από έντομα</a:t>
          </a:r>
        </a:p>
      </dsp:txBody>
      <dsp:txXfrm>
        <a:off x="1751638" y="3838548"/>
        <a:ext cx="1515436" cy="855918"/>
      </dsp:txXfrm>
    </dsp:sp>
    <dsp:sp modelId="{9AB1A28C-FD9C-4848-A3F4-724BB4293A2C}">
      <dsp:nvSpPr>
        <dsp:cNvPr id="0" name=""/>
        <dsp:cNvSpPr/>
      </dsp:nvSpPr>
      <dsp:spPr>
        <a:xfrm rot="9873274">
          <a:off x="2284250" y="2777669"/>
          <a:ext cx="1269472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69472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2887249" y="2756757"/>
        <a:ext cx="63473" cy="63473"/>
      </dsp:txXfrm>
    </dsp:sp>
    <dsp:sp modelId="{704EF699-49CA-4D6B-ACBC-EC84DAD71763}">
      <dsp:nvSpPr>
        <dsp:cNvPr id="0" name=""/>
        <dsp:cNvSpPr/>
      </dsp:nvSpPr>
      <dsp:spPr>
        <a:xfrm>
          <a:off x="791553" y="2731774"/>
          <a:ext cx="1608042" cy="84475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Αντισηπτική, αντιμυκητιακή, αντιβακτηριακή, αντιϊκή δράση </a:t>
          </a:r>
        </a:p>
      </dsp:txBody>
      <dsp:txXfrm>
        <a:off x="832791" y="2773012"/>
        <a:ext cx="1525566" cy="762279"/>
      </dsp:txXfrm>
    </dsp:sp>
    <dsp:sp modelId="{BFE7C473-074B-4CE4-BD40-4FBC4DF90C3B}">
      <dsp:nvSpPr>
        <dsp:cNvPr id="0" name=""/>
        <dsp:cNvSpPr/>
      </dsp:nvSpPr>
      <dsp:spPr>
        <a:xfrm rot="11810880">
          <a:off x="2293746" y="2161184"/>
          <a:ext cx="1267483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67483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2895801" y="2140321"/>
        <a:ext cx="63374" cy="63374"/>
      </dsp:txXfrm>
    </dsp:sp>
    <dsp:sp modelId="{B1029CED-63BF-4D86-A4F9-763444C28093}">
      <dsp:nvSpPr>
        <dsp:cNvPr id="0" name=""/>
        <dsp:cNvSpPr/>
      </dsp:nvSpPr>
      <dsp:spPr>
        <a:xfrm>
          <a:off x="769464" y="1494017"/>
          <a:ext cx="1786374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Κατά των καρκινικών όγκων (φάρμακα χημειοθεραπείας) </a:t>
          </a:r>
        </a:p>
      </dsp:txBody>
      <dsp:txXfrm>
        <a:off x="798261" y="1522814"/>
        <a:ext cx="1728780" cy="532321"/>
      </dsp:txXfrm>
    </dsp:sp>
    <dsp:sp modelId="{BBE5CFCF-A0C1-4180-9519-E467B5E0C5C6}">
      <dsp:nvSpPr>
        <dsp:cNvPr id="0" name=""/>
        <dsp:cNvSpPr/>
      </dsp:nvSpPr>
      <dsp:spPr>
        <a:xfrm rot="13800143">
          <a:off x="2650989" y="1637695"/>
          <a:ext cx="1256558" cy="21648"/>
        </a:xfrm>
        <a:custGeom>
          <a:avLst/>
          <a:gdLst/>
          <a:ahLst/>
          <a:cxnLst/>
          <a:rect l="0" t="0" r="0" b="0"/>
          <a:pathLst>
            <a:path>
              <a:moveTo>
                <a:pt x="0" y="10824"/>
              </a:moveTo>
              <a:lnTo>
                <a:pt x="1256558" y="108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500" kern="1200"/>
        </a:p>
      </dsp:txBody>
      <dsp:txXfrm rot="10800000">
        <a:off x="3247854" y="1617106"/>
        <a:ext cx="62827" cy="62827"/>
      </dsp:txXfrm>
    </dsp:sp>
    <dsp:sp modelId="{20936637-C530-47C9-A8A1-EFD615DB7238}">
      <dsp:nvSpPr>
        <dsp:cNvPr id="0" name=""/>
        <dsp:cNvSpPr/>
      </dsp:nvSpPr>
      <dsp:spPr>
        <a:xfrm>
          <a:off x="1834889" y="590349"/>
          <a:ext cx="1608042" cy="589915"/>
        </a:xfrm>
        <a:prstGeom prst="round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kern="1200" dirty="0">
              <a:latin typeface="Century Gothic" panose="020B0502020202020204" pitchFamily="34" charset="0"/>
            </a:rPr>
            <a:t>Συμπλήρωμα διατροφής</a:t>
          </a:r>
        </a:p>
      </dsp:txBody>
      <dsp:txXfrm>
        <a:off x="1863686" y="619146"/>
        <a:ext cx="1550448" cy="532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C6B36-6597-4567-941C-F7EB49AD6C67}">
      <dsp:nvSpPr>
        <dsp:cNvPr id="0" name=""/>
        <dsp:cNvSpPr/>
      </dsp:nvSpPr>
      <dsp:spPr>
        <a:xfrm>
          <a:off x="2063365" y="178838"/>
          <a:ext cx="1728000" cy="7214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Πολλαπλασιασμός</a:t>
          </a:r>
        </a:p>
      </dsp:txBody>
      <dsp:txXfrm>
        <a:off x="2084494" y="199967"/>
        <a:ext cx="1685742" cy="679148"/>
      </dsp:txXfrm>
    </dsp:sp>
    <dsp:sp modelId="{C8119B21-6A7F-4E5F-9639-C34C0ADCE659}">
      <dsp:nvSpPr>
        <dsp:cNvPr id="0" name=""/>
        <dsp:cNvSpPr/>
      </dsp:nvSpPr>
      <dsp:spPr>
        <a:xfrm>
          <a:off x="874732" y="900245"/>
          <a:ext cx="2052633" cy="288562"/>
        </a:xfrm>
        <a:custGeom>
          <a:avLst/>
          <a:gdLst/>
          <a:ahLst/>
          <a:cxnLst/>
          <a:rect l="0" t="0" r="0" b="0"/>
          <a:pathLst>
            <a:path>
              <a:moveTo>
                <a:pt x="2052633" y="0"/>
              </a:moveTo>
              <a:lnTo>
                <a:pt x="2052633" y="144281"/>
              </a:lnTo>
              <a:lnTo>
                <a:pt x="0" y="144281"/>
              </a:lnTo>
              <a:lnTo>
                <a:pt x="0" y="2885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AC780-D300-45C0-ACFE-6F90D040D4A2}">
      <dsp:nvSpPr>
        <dsp:cNvPr id="0" name=""/>
        <dsp:cNvSpPr/>
      </dsp:nvSpPr>
      <dsp:spPr>
        <a:xfrm>
          <a:off x="10732" y="1188808"/>
          <a:ext cx="1728000" cy="7214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Εγγενής </a:t>
          </a:r>
        </a:p>
      </dsp:txBody>
      <dsp:txXfrm>
        <a:off x="31861" y="1209937"/>
        <a:ext cx="1685742" cy="679148"/>
      </dsp:txXfrm>
    </dsp:sp>
    <dsp:sp modelId="{C7CD81DD-ED97-410D-A88D-0B40099B33EA}">
      <dsp:nvSpPr>
        <dsp:cNvPr id="0" name=""/>
        <dsp:cNvSpPr/>
      </dsp:nvSpPr>
      <dsp:spPr>
        <a:xfrm>
          <a:off x="829012" y="1910215"/>
          <a:ext cx="91440" cy="2885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8562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E9058-3A97-48F3-AB9F-75DB842F75BC}">
      <dsp:nvSpPr>
        <dsp:cNvPr id="0" name=""/>
        <dsp:cNvSpPr/>
      </dsp:nvSpPr>
      <dsp:spPr>
        <a:xfrm>
          <a:off x="10732" y="2198778"/>
          <a:ext cx="1728000" cy="721406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Σπόρος </a:t>
          </a:r>
        </a:p>
      </dsp:txBody>
      <dsp:txXfrm>
        <a:off x="31861" y="2219907"/>
        <a:ext cx="1685742" cy="679148"/>
      </dsp:txXfrm>
    </dsp:sp>
    <dsp:sp modelId="{BD851654-43D7-4A54-A5AB-9784A0204356}">
      <dsp:nvSpPr>
        <dsp:cNvPr id="0" name=""/>
        <dsp:cNvSpPr/>
      </dsp:nvSpPr>
      <dsp:spPr>
        <a:xfrm>
          <a:off x="2927365" y="900245"/>
          <a:ext cx="2052633" cy="288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81"/>
              </a:lnTo>
              <a:lnTo>
                <a:pt x="2052633" y="144281"/>
              </a:lnTo>
              <a:lnTo>
                <a:pt x="2052633" y="2885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3CA74-A36A-487E-B59C-B14A7AF474D7}">
      <dsp:nvSpPr>
        <dsp:cNvPr id="0" name=""/>
        <dsp:cNvSpPr/>
      </dsp:nvSpPr>
      <dsp:spPr>
        <a:xfrm>
          <a:off x="4115999" y="1188808"/>
          <a:ext cx="1728000" cy="7214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Αγενής </a:t>
          </a:r>
        </a:p>
      </dsp:txBody>
      <dsp:txXfrm>
        <a:off x="4137128" y="1209937"/>
        <a:ext cx="1685742" cy="679148"/>
      </dsp:txXfrm>
    </dsp:sp>
    <dsp:sp modelId="{FFBD3706-1EB8-499A-BB3C-A18D2B0C2EF6}">
      <dsp:nvSpPr>
        <dsp:cNvPr id="0" name=""/>
        <dsp:cNvSpPr/>
      </dsp:nvSpPr>
      <dsp:spPr>
        <a:xfrm>
          <a:off x="2917031" y="1910215"/>
          <a:ext cx="2062967" cy="288562"/>
        </a:xfrm>
        <a:custGeom>
          <a:avLst/>
          <a:gdLst/>
          <a:ahLst/>
          <a:cxnLst/>
          <a:rect l="0" t="0" r="0" b="0"/>
          <a:pathLst>
            <a:path>
              <a:moveTo>
                <a:pt x="2062967" y="0"/>
              </a:moveTo>
              <a:lnTo>
                <a:pt x="2062967" y="144281"/>
              </a:lnTo>
              <a:lnTo>
                <a:pt x="0" y="144281"/>
              </a:lnTo>
              <a:lnTo>
                <a:pt x="0" y="2885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F984CF-E558-49BC-9FE6-6B1CE80A15A7}">
      <dsp:nvSpPr>
        <dsp:cNvPr id="0" name=""/>
        <dsp:cNvSpPr/>
      </dsp:nvSpPr>
      <dsp:spPr>
        <a:xfrm>
          <a:off x="2053031" y="2198778"/>
          <a:ext cx="1728000" cy="7214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Βολβούς   </a:t>
          </a:r>
        </a:p>
      </dsp:txBody>
      <dsp:txXfrm>
        <a:off x="2074160" y="2219907"/>
        <a:ext cx="1685742" cy="679148"/>
      </dsp:txXfrm>
    </dsp:sp>
    <dsp:sp modelId="{73A8A328-B89C-4FB5-96CA-7ECCEB67B0E6}">
      <dsp:nvSpPr>
        <dsp:cNvPr id="0" name=""/>
        <dsp:cNvSpPr/>
      </dsp:nvSpPr>
      <dsp:spPr>
        <a:xfrm>
          <a:off x="4923945" y="1910215"/>
          <a:ext cx="91440" cy="288562"/>
        </a:xfrm>
        <a:custGeom>
          <a:avLst/>
          <a:gdLst/>
          <a:ahLst/>
          <a:cxnLst/>
          <a:rect l="0" t="0" r="0" b="0"/>
          <a:pathLst>
            <a:path>
              <a:moveTo>
                <a:pt x="56054" y="0"/>
              </a:moveTo>
              <a:lnTo>
                <a:pt x="56054" y="144281"/>
              </a:lnTo>
              <a:lnTo>
                <a:pt x="45720" y="144281"/>
              </a:lnTo>
              <a:lnTo>
                <a:pt x="45720" y="2885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BFDA8-9113-46E4-AFEE-5A9DB2309EFF}">
      <dsp:nvSpPr>
        <dsp:cNvPr id="0" name=""/>
        <dsp:cNvSpPr/>
      </dsp:nvSpPr>
      <dsp:spPr>
        <a:xfrm>
          <a:off x="4105665" y="2198778"/>
          <a:ext cx="1728000" cy="7214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Διαίρεση ριζών</a:t>
          </a:r>
        </a:p>
      </dsp:txBody>
      <dsp:txXfrm>
        <a:off x="4126794" y="2219907"/>
        <a:ext cx="1685742" cy="679148"/>
      </dsp:txXfrm>
    </dsp:sp>
    <dsp:sp modelId="{1546F9A3-4C3B-4A72-8500-790F4DA7CAA8}">
      <dsp:nvSpPr>
        <dsp:cNvPr id="0" name=""/>
        <dsp:cNvSpPr/>
      </dsp:nvSpPr>
      <dsp:spPr>
        <a:xfrm>
          <a:off x="4979999" y="1910215"/>
          <a:ext cx="2042299" cy="288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281"/>
              </a:lnTo>
              <a:lnTo>
                <a:pt x="2042299" y="144281"/>
              </a:lnTo>
              <a:lnTo>
                <a:pt x="2042299" y="28856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7D4534-D66E-4307-9D26-8C23E35659B6}">
      <dsp:nvSpPr>
        <dsp:cNvPr id="0" name=""/>
        <dsp:cNvSpPr/>
      </dsp:nvSpPr>
      <dsp:spPr>
        <a:xfrm>
          <a:off x="6158298" y="2198778"/>
          <a:ext cx="1728000" cy="7214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Ιστοκαλλιέργεια  </a:t>
          </a:r>
        </a:p>
      </dsp:txBody>
      <dsp:txXfrm>
        <a:off x="6179427" y="2219907"/>
        <a:ext cx="1685742" cy="679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941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29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623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255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579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92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967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971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169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459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334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68FF-75D5-4D5E-95D6-B29121B425A8}" type="datetimeFigureOut">
              <a:rPr lang="el-GR" smtClean="0"/>
              <a:t>12/1/2023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56CD-1E28-41F5-8FC3-D91543D3AAE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f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69ACE9-3E4D-C06B-370C-71ACDFC8F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87"/>
          <a:stretch/>
        </p:blipFill>
        <p:spPr>
          <a:xfrm>
            <a:off x="4772297" y="0"/>
            <a:ext cx="4371703" cy="6858000"/>
          </a:xfrm>
          <a:prstGeom prst="rect">
            <a:avLst/>
          </a:prstGeom>
        </p:spPr>
      </p:pic>
      <p:sp>
        <p:nvSpPr>
          <p:cNvPr id="6" name="Υπότιτλος 2">
            <a:extLst>
              <a:ext uri="{FF2B5EF4-FFF2-40B4-BE49-F238E27FC236}">
                <a16:creationId xmlns:a16="http://schemas.microsoft.com/office/drawing/2014/main" id="{81FE9953-BD2D-93D9-8DBC-7F770A8D6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8" y="5025063"/>
            <a:ext cx="3017519" cy="80053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700" dirty="0">
                <a:latin typeface="Century Gothic" panose="020B0502020202020204" pitchFamily="34" charset="0"/>
              </a:rPr>
              <a:t>Σα</a:t>
            </a:r>
            <a:r>
              <a:rPr lang="en-US" sz="1700" dirty="0" err="1">
                <a:latin typeface="Century Gothic" panose="020B0502020202020204" pitchFamily="34" charset="0"/>
              </a:rPr>
              <a:t>λάχ</a:t>
            </a:r>
            <a:r>
              <a:rPr lang="en-US" sz="1700" dirty="0">
                <a:latin typeface="Century Gothic" panose="020B0502020202020204" pitchFamily="34" charset="0"/>
              </a:rPr>
              <a:t>ας Γεώργιος</a:t>
            </a:r>
          </a:p>
          <a:p>
            <a:pPr algn="l"/>
            <a:r>
              <a:rPr lang="en-US" sz="1700" dirty="0">
                <a:latin typeface="Century Gothic" panose="020B0502020202020204" pitchFamily="34" charset="0"/>
              </a:rPr>
              <a:t>Χαβα</a:t>
            </a:r>
            <a:r>
              <a:rPr lang="en-US" sz="1700" dirty="0" err="1">
                <a:latin typeface="Century Gothic" panose="020B0502020202020204" pitchFamily="34" charset="0"/>
              </a:rPr>
              <a:t>λίν</a:t>
            </a:r>
            <a:r>
              <a:rPr lang="en-US" sz="1700" dirty="0">
                <a:latin typeface="Century Gothic" panose="020B0502020202020204" pitchFamily="34" charset="0"/>
              </a:rPr>
              <a:t>α Σπυριδούλα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E3DD7-1425-814B-57EC-9B1AB1B4EB6A}"/>
              </a:ext>
            </a:extLst>
          </p:cNvPr>
          <p:cNvSpPr txBox="1"/>
          <p:nvPr/>
        </p:nvSpPr>
        <p:spPr>
          <a:xfrm>
            <a:off x="358488" y="3429000"/>
            <a:ext cx="765442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Εργαστήριο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el-GR" sz="2400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ο</a:t>
            </a:r>
          </a:p>
          <a:p>
            <a:pPr>
              <a:spcAft>
                <a:spcPts val="600"/>
              </a:spcAft>
            </a:pPr>
            <a:r>
              <a:rPr lang="el-GR" sz="28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Εχινάτσεα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Echinacea purpurea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(L.)</a:t>
            </a:r>
            <a:endParaRPr lang="el-GR" sz="28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1946E08-882F-8D1A-458D-3A864596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8" y="407602"/>
            <a:ext cx="2668671" cy="968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D7DFE2-5340-304A-08B7-AF468656C1F9}"/>
              </a:ext>
            </a:extLst>
          </p:cNvPr>
          <p:cNvSpPr txBox="1"/>
          <p:nvPr/>
        </p:nvSpPr>
        <p:spPr>
          <a:xfrm>
            <a:off x="2286000" y="61426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1400" dirty="0">
                <a:latin typeface="Century Gothic" panose="020B0502020202020204" pitchFamily="34" charset="0"/>
              </a:rPr>
              <a:t>Μεσολόγγι, 2022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BE231-CF59-4077-1C8B-E266285FC619}"/>
              </a:ext>
            </a:extLst>
          </p:cNvPr>
          <p:cNvSpPr txBox="1"/>
          <p:nvPr/>
        </p:nvSpPr>
        <p:spPr>
          <a:xfrm>
            <a:off x="358488" y="1974983"/>
            <a:ext cx="5238206" cy="7232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l-GR" sz="1600" dirty="0">
                <a:latin typeface="Century Gothic" panose="020B0502020202020204" pitchFamily="34" charset="0"/>
              </a:rPr>
              <a:t>Αρωματικά </a:t>
            </a:r>
            <a:r>
              <a:rPr lang="en-US" sz="1600" dirty="0">
                <a:latin typeface="Century Gothic" panose="020B0502020202020204" pitchFamily="34" charset="0"/>
              </a:rPr>
              <a:t>&amp;</a:t>
            </a:r>
            <a:r>
              <a:rPr lang="el-GR" sz="1600" dirty="0">
                <a:latin typeface="Century Gothic" panose="020B0502020202020204" pitchFamily="34" charset="0"/>
              </a:rPr>
              <a:t> Φαρμακευτικά Φυτά (ΑΦΦ)</a:t>
            </a:r>
          </a:p>
          <a:p>
            <a:r>
              <a:rPr lang="el-GR" sz="20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Εργαστηριακές Ασκήσεις</a:t>
            </a:r>
          </a:p>
        </p:txBody>
      </p:sp>
    </p:spTree>
    <p:extLst>
      <p:ext uri="{BB962C8B-B14F-4D97-AF65-F5344CB8AC3E}">
        <p14:creationId xmlns:p14="http://schemas.microsoft.com/office/powerpoint/2010/main" val="178535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CF0D776-7C44-5930-BD41-CB8421168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Ασφάλεια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A8432F-CCDE-B43F-7228-C3FBCB7FF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Από τα ασφαλέστερα βότανα (αρκεί να λαμβάνεται σωστά)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Δεν είναι τοξική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Πιθανές παρενέργειες: 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ήπιες στομαχικές διαταραχές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πολύ μεγάλες δόσεις </a:t>
            </a:r>
            <a:r>
              <a:rPr lang="el-GR" sz="1400" dirty="0" err="1">
                <a:latin typeface="Century Gothic" panose="020B0502020202020204" pitchFamily="34" charset="0"/>
              </a:rPr>
              <a:t>εχινάκειας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400" dirty="0">
                <a:latin typeface="Century Gothic" panose="020B0502020202020204" pitchFamily="34" charset="0"/>
              </a:rPr>
              <a:t>ναυτία και ζάλη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προσοχή από άτομα με ατοπία ή αλλεργία 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Όχι σε παιδιά &lt; 4 ετών, σε εγκύους και γυναίκες </a:t>
            </a:r>
            <a:r>
              <a:rPr lang="el-GR" sz="1400">
                <a:latin typeface="Century Gothic" panose="020B0502020202020204" pitchFamily="34" charset="0"/>
              </a:rPr>
              <a:t>που θηλάζουν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endParaRPr lang="el-GR" sz="1400" dirty="0"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endParaRPr lang="el-GR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271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B0416-D9FB-B726-9A94-52468E61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Οικολογικές απαιτήσεις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34B6D2-F5E2-7FB5-BFA5-D2577CE31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522233"/>
            <a:ext cx="7886700" cy="1883637"/>
          </a:xfrm>
        </p:spPr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700" dirty="0">
                <a:latin typeface="Century Gothic" panose="020B0502020202020204" pitchFamily="34" charset="0"/>
              </a:rPr>
              <a:t>Εδάφη που συγκρατούν </a:t>
            </a:r>
            <a:r>
              <a:rPr lang="el-GR" sz="1700" b="1" dirty="0">
                <a:latin typeface="Century Gothic" panose="020B0502020202020204" pitchFamily="34" charset="0"/>
              </a:rPr>
              <a:t>λιγότερο νερό </a:t>
            </a:r>
            <a:r>
              <a:rPr lang="el-GR" sz="1700" dirty="0">
                <a:latin typeface="Century Gothic" panose="020B0502020202020204" pitchFamily="34" charset="0"/>
              </a:rPr>
              <a:t>και έχουν </a:t>
            </a:r>
            <a:r>
              <a:rPr lang="el-GR" sz="1700" b="1" dirty="0">
                <a:latin typeface="Century Gothic" panose="020B0502020202020204" pitchFamily="34" charset="0"/>
              </a:rPr>
              <a:t>χαμηλή περιεκτικότητα σε ολικό Ν </a:t>
            </a:r>
            <a:r>
              <a:rPr lang="el-GR" sz="17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700" b="1" dirty="0">
                <a:latin typeface="Century Gothic" panose="020B0502020202020204" pitchFamily="34" charset="0"/>
              </a:rPr>
              <a:t> </a:t>
            </a:r>
            <a:r>
              <a:rPr lang="el-GR" sz="1700" dirty="0">
                <a:latin typeface="Century Gothic" panose="020B0502020202020204" pitchFamily="34" charset="0"/>
              </a:rPr>
              <a:t>προωθούν την παραγωγή </a:t>
            </a:r>
            <a:r>
              <a:rPr lang="el-GR" sz="1700" dirty="0" err="1">
                <a:latin typeface="Century Gothic" panose="020B0502020202020204" pitchFamily="34" charset="0"/>
              </a:rPr>
              <a:t>αιθερίων</a:t>
            </a:r>
            <a:r>
              <a:rPr lang="el-GR" sz="1700" dirty="0">
                <a:latin typeface="Century Gothic" panose="020B0502020202020204" pitchFamily="34" charset="0"/>
              </a:rPr>
              <a:t> ελαίων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700" dirty="0">
                <a:latin typeface="Century Gothic" panose="020B0502020202020204" pitchFamily="34" charset="0"/>
              </a:rPr>
              <a:t>Εδάφη που συγκρατούν </a:t>
            </a:r>
            <a:r>
              <a:rPr lang="el-GR" sz="1700" b="1" dirty="0">
                <a:latin typeface="Century Gothic" panose="020B0502020202020204" pitchFamily="34" charset="0"/>
              </a:rPr>
              <a:t>περισσότερη υγρασία </a:t>
            </a:r>
            <a:r>
              <a:rPr lang="el-GR" sz="1700" dirty="0">
                <a:latin typeface="Century Gothic" panose="020B0502020202020204" pitchFamily="34" charset="0"/>
              </a:rPr>
              <a:t>και έχουν </a:t>
            </a:r>
            <a:r>
              <a:rPr lang="el-GR" sz="1700" b="1" dirty="0">
                <a:latin typeface="Century Gothic" panose="020B0502020202020204" pitchFamily="34" charset="0"/>
              </a:rPr>
              <a:t>υψηλή περιεκτικότητα σε ολικό Ν</a:t>
            </a:r>
            <a:r>
              <a:rPr lang="el-GR" sz="1700" dirty="0">
                <a:latin typeface="Century Gothic" panose="020B0502020202020204" pitchFamily="34" charset="0"/>
              </a:rPr>
              <a:t> </a:t>
            </a:r>
            <a:r>
              <a:rPr lang="el-GR" sz="17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700" dirty="0">
                <a:latin typeface="Century Gothic" panose="020B0502020202020204" pitchFamily="34" charset="0"/>
              </a:rPr>
              <a:t>προωθούν την παραγωγή αλκαλοειδών</a:t>
            </a:r>
          </a:p>
          <a:p>
            <a:pPr lvl="1"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endParaRPr lang="el-GR" sz="17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348D0-E55A-6A42-10A1-C621F728B4EA}"/>
              </a:ext>
            </a:extLst>
          </p:cNvPr>
          <p:cNvSpPr txBox="1"/>
          <p:nvPr/>
        </p:nvSpPr>
        <p:spPr>
          <a:xfrm>
            <a:off x="628650" y="1690689"/>
            <a:ext cx="428298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28600" defTabSz="914400"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7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Κλίμα</a:t>
            </a:r>
            <a:r>
              <a:rPr lang="el-GR" sz="1700" dirty="0">
                <a:latin typeface="Century Gothic" panose="020B0502020202020204" pitchFamily="34" charset="0"/>
              </a:rPr>
              <a:t>: προσαρμογή σε </a:t>
            </a:r>
            <a:r>
              <a:rPr lang="el-GR" sz="1700" b="1" dirty="0">
                <a:latin typeface="Century Gothic" panose="020B0502020202020204" pitchFamily="34" charset="0"/>
              </a:rPr>
              <a:t>μεγάλο εύρος </a:t>
            </a:r>
            <a:r>
              <a:rPr lang="el-GR" sz="1700" dirty="0">
                <a:latin typeface="Century Gothic" panose="020B0502020202020204" pitchFamily="34" charset="0"/>
              </a:rPr>
              <a:t>κλιματικών συνθηκών, εκτός από τις πολύ ακραίες</a:t>
            </a:r>
          </a:p>
          <a:p>
            <a:pPr marL="228600" lvl="1" indent="-228600" defTabSz="914400"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7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Έδαφος</a:t>
            </a:r>
            <a:r>
              <a:rPr lang="el-GR" sz="1700" dirty="0">
                <a:latin typeface="Century Gothic" panose="020B0502020202020204" pitchFamily="34" charset="0"/>
              </a:rPr>
              <a:t>: ευδοκιμεί </a:t>
            </a:r>
            <a:r>
              <a:rPr lang="el-GR" sz="1700" b="1" dirty="0">
                <a:latin typeface="Century Gothic" panose="020B0502020202020204" pitchFamily="34" charset="0"/>
              </a:rPr>
              <a:t>σε πλούσια, μέτρια έως καλά </a:t>
            </a:r>
            <a:r>
              <a:rPr lang="el-GR" sz="1700" b="1" dirty="0" err="1">
                <a:latin typeface="Century Gothic" panose="020B0502020202020204" pitchFamily="34" charset="0"/>
              </a:rPr>
              <a:t>στραγγιζόμενα</a:t>
            </a:r>
            <a:r>
              <a:rPr lang="el-GR" sz="1700" b="1" dirty="0">
                <a:latin typeface="Century Gothic" panose="020B0502020202020204" pitchFamily="34" charset="0"/>
              </a:rPr>
              <a:t> </a:t>
            </a:r>
            <a:r>
              <a:rPr lang="el-GR" sz="1700" dirty="0">
                <a:latin typeface="Century Gothic" panose="020B0502020202020204" pitchFamily="34" charset="0"/>
              </a:rPr>
              <a:t>εδάφη, ακόμη και σε άγονα εδάφη </a:t>
            </a:r>
          </a:p>
          <a:p>
            <a:pPr marL="742950" lvl="2" indent="-285750" defTabSz="91440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700" dirty="0">
                <a:latin typeface="Century Gothic" panose="020B0502020202020204" pitchFamily="34" charset="0"/>
              </a:rPr>
              <a:t>E. </a:t>
            </a:r>
            <a:r>
              <a:rPr lang="el-GR" sz="1700" dirty="0" err="1">
                <a:latin typeface="Century Gothic" panose="020B0502020202020204" pitchFamily="34" charset="0"/>
              </a:rPr>
              <a:t>purpurea</a:t>
            </a:r>
            <a:r>
              <a:rPr lang="el-GR" sz="1700" dirty="0">
                <a:latin typeface="Century Gothic" panose="020B0502020202020204" pitchFamily="34" charset="0"/>
              </a:rPr>
              <a:t> </a:t>
            </a:r>
            <a:r>
              <a:rPr lang="el-GR" sz="17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700" dirty="0">
                <a:latin typeface="Century Gothic" panose="020B0502020202020204" pitchFamily="34" charset="0"/>
              </a:rPr>
              <a:t> εδάφη με </a:t>
            </a:r>
            <a:r>
              <a:rPr lang="el-GR" sz="1700" dirty="0" err="1">
                <a:latin typeface="Century Gothic" panose="020B0502020202020204" pitchFamily="34" charset="0"/>
              </a:rPr>
              <a:t>pH</a:t>
            </a:r>
            <a:r>
              <a:rPr lang="el-GR" sz="1700" dirty="0">
                <a:latin typeface="Century Gothic" panose="020B0502020202020204" pitchFamily="34" charset="0"/>
              </a:rPr>
              <a:t> 6-7</a:t>
            </a:r>
          </a:p>
          <a:p>
            <a:pPr marL="742950" lvl="2" indent="-285750" defTabSz="91440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700" dirty="0">
                <a:latin typeface="Century Gothic" panose="020B0502020202020204" pitchFamily="34" charset="0"/>
              </a:rPr>
              <a:t>E. </a:t>
            </a:r>
            <a:r>
              <a:rPr lang="el-GR" sz="1700" dirty="0" err="1">
                <a:latin typeface="Century Gothic" panose="020B0502020202020204" pitchFamily="34" charset="0"/>
              </a:rPr>
              <a:t>angustifolia</a:t>
            </a:r>
            <a:r>
              <a:rPr lang="el-GR" sz="1700" dirty="0">
                <a:latin typeface="Century Gothic" panose="020B0502020202020204" pitchFamily="34" charset="0"/>
              </a:rPr>
              <a:t> </a:t>
            </a:r>
            <a:r>
              <a:rPr lang="el-GR" sz="17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700" dirty="0">
                <a:latin typeface="Century Gothic" panose="020B0502020202020204" pitchFamily="34" charset="0"/>
              </a:rPr>
              <a:t> πιο αλκαλικά εδάφη με </a:t>
            </a:r>
            <a:r>
              <a:rPr lang="el-GR" sz="1700" dirty="0" err="1">
                <a:latin typeface="Century Gothic" panose="020B0502020202020204" pitchFamily="34" charset="0"/>
              </a:rPr>
              <a:t>pH</a:t>
            </a:r>
            <a:r>
              <a:rPr lang="el-GR" sz="1700" dirty="0">
                <a:latin typeface="Century Gothic" panose="020B0502020202020204" pitchFamily="34" charset="0"/>
              </a:rPr>
              <a:t> 6,5-8</a:t>
            </a:r>
          </a:p>
        </p:txBody>
      </p:sp>
      <p:pic>
        <p:nvPicPr>
          <p:cNvPr id="7" name="Εικόνα 6" descr="Εικόνα που περιέχει φυτό, λουλούδι, άστερ&#10;&#10;Περιγραφή που δημιουργήθηκε αυτόματα">
            <a:extLst>
              <a:ext uri="{FF2B5EF4-FFF2-40B4-BE49-F238E27FC236}">
                <a16:creationId xmlns:a16="http://schemas.microsoft.com/office/drawing/2014/main" id="{2C10BA62-34A5-E479-221D-19C79BBAB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7978" r="3044"/>
          <a:stretch/>
        </p:blipFill>
        <p:spPr>
          <a:xfrm>
            <a:off x="5031922" y="1857923"/>
            <a:ext cx="3483428" cy="249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E4F27C-0C98-E0AD-4643-7D775EB7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Πολλαπλασιασμός</a:t>
            </a:r>
            <a:r>
              <a:rPr lang="el-GR" dirty="0"/>
              <a:t> 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DE6F53E6-D18E-7A4C-D731-8C545A721DE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690691"/>
          <a:ext cx="7886697" cy="309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Εικόνα 8" descr="Εικόνα που περιέχει φρούτο, βρώσιμος σπόρος, παξιμάδι, ρύζι&#10;&#10;Περιγραφή που δημιουργήθηκε αυτόματα">
            <a:extLst>
              <a:ext uri="{FF2B5EF4-FFF2-40B4-BE49-F238E27FC236}">
                <a16:creationId xmlns:a16="http://schemas.microsoft.com/office/drawing/2014/main" id="{D338A150-AB2C-BAA0-52A3-21BA20E63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077525"/>
            <a:ext cx="1744432" cy="1162954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19DFFEE7-55E0-ED5A-8DAB-CFE59D670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21"/>
          <a:stretch/>
        </p:blipFill>
        <p:spPr>
          <a:xfrm>
            <a:off x="4896571" y="5077525"/>
            <a:ext cx="1350457" cy="124914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CB80B3F-3952-6608-CD0E-977262F179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0898" y="5077525"/>
            <a:ext cx="1520281" cy="101352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7EF3231-90B3-0D1E-5951-F95A14EE95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3843" y="5077525"/>
            <a:ext cx="1520281" cy="9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58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CD01F3-466D-A3DF-3F3F-C4EB3A5C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Πολλαπλασιασμός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63BE45-F74C-8A66-0986-FD39D7A32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Εγγενώς</a:t>
            </a:r>
            <a:r>
              <a:rPr lang="el-GR" sz="1800" dirty="0">
                <a:latin typeface="Century Gothic" panose="020B0502020202020204" pitchFamily="34" charset="0"/>
              </a:rPr>
              <a:t>: με σπόρο (- καθυστέρηση έως και 3 χρόνια μέχρι να αναπτυχθεί και να ανθίσει)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Αγενώς</a:t>
            </a:r>
            <a:r>
              <a:rPr lang="el-GR" sz="1800" dirty="0">
                <a:latin typeface="Century Gothic" panose="020B0502020202020204" pitchFamily="34" charset="0"/>
              </a:rPr>
              <a:t>: με διαίρεση και φύτευση των τμημάτων που φέρουν ρίζες 10-12 </a:t>
            </a:r>
            <a:r>
              <a:rPr lang="el-GR" sz="1800" dirty="0" err="1">
                <a:latin typeface="Century Gothic" panose="020B0502020202020204" pitchFamily="34" charset="0"/>
              </a:rPr>
              <a:t>cm</a:t>
            </a:r>
            <a:r>
              <a:rPr lang="el-GR" sz="1800" dirty="0">
                <a:latin typeface="Century Gothic" panose="020B0502020202020204" pitchFamily="34" charset="0"/>
              </a:rPr>
              <a:t>, με βολβούς &amp; ιστοκαλλιέργεια (άνοσα και πανομοιότυπα </a:t>
            </a:r>
            <a:r>
              <a:rPr lang="el-GR" sz="1800" dirty="0" err="1">
                <a:latin typeface="Century Gothic" panose="020B0502020202020204" pitchFamily="34" charset="0"/>
              </a:rPr>
              <a:t>φυτάρια</a:t>
            </a:r>
            <a:r>
              <a:rPr lang="el-GR" sz="1800" dirty="0">
                <a:latin typeface="Century Gothic" panose="020B0502020202020204" pitchFamily="34" charset="0"/>
              </a:rPr>
              <a:t> ως προς το μητρικό, σε σχετικά σύντομο χρονικό διάστημα)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Η </a:t>
            </a:r>
            <a:r>
              <a:rPr lang="el-GR" sz="1800" b="1" dirty="0">
                <a:latin typeface="Century Gothic" panose="020B0502020202020204" pitchFamily="34" charset="0"/>
              </a:rPr>
              <a:t>βλαστικότητα</a:t>
            </a:r>
            <a:r>
              <a:rPr lang="el-GR" sz="1800" dirty="0">
                <a:latin typeface="Century Gothic" panose="020B0502020202020204" pitchFamily="34" charset="0"/>
              </a:rPr>
              <a:t> των σπόρων είναι συχνά μειωμένη λόγω </a:t>
            </a:r>
            <a:r>
              <a:rPr lang="el-GR" sz="1800" b="1" dirty="0">
                <a:latin typeface="Century Gothic" panose="020B0502020202020204" pitchFamily="34" charset="0"/>
              </a:rPr>
              <a:t>λήθαργου</a:t>
            </a:r>
            <a:r>
              <a:rPr lang="el-GR" sz="1800" dirty="0">
                <a:latin typeface="Century Gothic" panose="020B0502020202020204" pitchFamily="34" charset="0"/>
              </a:rPr>
              <a:t>, (εξαρτάται από το γονότυπο του κάθε είδους) 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Οι σπόροι της </a:t>
            </a:r>
            <a:r>
              <a:rPr lang="el-GR" sz="1800" b="1" i="1" dirty="0">
                <a:latin typeface="Century Gothic" panose="020B0502020202020204" pitchFamily="34" charset="0"/>
              </a:rPr>
              <a:t>E. </a:t>
            </a:r>
            <a:r>
              <a:rPr lang="el-GR" sz="1800" b="1" i="1" dirty="0" err="1">
                <a:latin typeface="Century Gothic" panose="020B0502020202020204" pitchFamily="34" charset="0"/>
              </a:rPr>
              <a:t>angustifolia</a:t>
            </a:r>
            <a:r>
              <a:rPr lang="el-GR" sz="1800" b="1" i="1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</a:rPr>
              <a:t>απαιτούν μια περίοδο έκθεσης σε ψύχος για να εξέλθουν από το λήθαργο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i="1" dirty="0">
                <a:latin typeface="Century Gothic" panose="020B0502020202020204" pitchFamily="34" charset="0"/>
              </a:rPr>
              <a:t>E. </a:t>
            </a:r>
            <a:r>
              <a:rPr lang="el-GR" sz="1800" b="1" i="1" dirty="0" err="1">
                <a:latin typeface="Century Gothic" panose="020B0502020202020204" pitchFamily="34" charset="0"/>
              </a:rPr>
              <a:t>purpurea</a:t>
            </a:r>
            <a:r>
              <a:rPr lang="el-GR" sz="1800" b="1" i="1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800" dirty="0">
                <a:latin typeface="Century Gothic" panose="020B0502020202020204" pitchFamily="34" charset="0"/>
              </a:rPr>
              <a:t> 257.000 σπόρους/</a:t>
            </a:r>
            <a:r>
              <a:rPr lang="el-GR" sz="1800" dirty="0" err="1">
                <a:latin typeface="Century Gothic" panose="020B0502020202020204" pitchFamily="34" charset="0"/>
              </a:rPr>
              <a:t>kg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endParaRPr lang="en-US" sz="1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i="1" dirty="0">
                <a:latin typeface="Century Gothic" panose="020B0502020202020204" pitchFamily="34" charset="0"/>
              </a:rPr>
              <a:t>E. </a:t>
            </a:r>
            <a:r>
              <a:rPr lang="el-GR" sz="1800" b="1" i="1" dirty="0" err="1">
                <a:latin typeface="Century Gothic" panose="020B0502020202020204" pitchFamily="34" charset="0"/>
              </a:rPr>
              <a:t>angustifolia</a:t>
            </a:r>
            <a:r>
              <a:rPr lang="el-GR" sz="1800" b="1" i="1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dirty="0">
                <a:latin typeface="Century Gothic" panose="020B0502020202020204" pitchFamily="34" charset="0"/>
              </a:rPr>
              <a:t>319.000 σπόρους/</a:t>
            </a:r>
            <a:r>
              <a:rPr lang="el-GR" sz="1800" dirty="0" err="1">
                <a:latin typeface="Century Gothic" panose="020B0502020202020204" pitchFamily="34" charset="0"/>
              </a:rPr>
              <a:t>kg</a:t>
            </a:r>
            <a:endParaRPr lang="el-GR" sz="1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endParaRPr lang="el-GR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8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EB0416-D9FB-B726-9A94-52468E61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Προετοιμασία εδάφους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34B6D2-F5E2-7FB5-BFA5-D2577CE31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4"/>
            <a:ext cx="4552950" cy="46672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Μεταφύτευση</a:t>
            </a:r>
            <a:r>
              <a:rPr lang="el-GR" sz="1800" dirty="0">
                <a:latin typeface="Century Gothic" panose="020B0502020202020204" pitchFamily="34" charset="0"/>
              </a:rPr>
              <a:t> νεαρών </a:t>
            </a:r>
            <a:r>
              <a:rPr lang="el-GR" sz="1800" dirty="0" err="1">
                <a:latin typeface="Century Gothic" panose="020B0502020202020204" pitchFamily="34" charset="0"/>
              </a:rPr>
              <a:t>φυταρίων</a:t>
            </a:r>
            <a:r>
              <a:rPr lang="el-GR" sz="1800" dirty="0">
                <a:latin typeface="Century Gothic" panose="020B0502020202020204" pitchFamily="34" charset="0"/>
              </a:rPr>
              <a:t> την άνοιξη στις τελικές τους θέσεις στο χωράφι μετά από την παραμονή τους σε φυτώρια-θερμοκήπια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↑ </a:t>
            </a:r>
            <a:r>
              <a:rPr lang="el-GR" sz="1800" b="1" dirty="0">
                <a:latin typeface="Century Gothic" panose="020B0502020202020204" pitchFamily="34" charset="0"/>
              </a:rPr>
              <a:t>πυκνότητας φύτευσης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dirty="0">
                <a:latin typeface="Century Gothic" panose="020B0502020202020204" pitchFamily="34" charset="0"/>
              </a:rPr>
              <a:t>↓ ανάπτυξης ριζικού συστήματος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Αποστάσεις φύτευσης μεταξύ των γραμμών</a:t>
            </a:r>
            <a:r>
              <a:rPr lang="el-GR" sz="1800" dirty="0">
                <a:latin typeface="Century Gothic" panose="020B0502020202020204" pitchFamily="34" charset="0"/>
              </a:rPr>
              <a:t>: 40-50cm 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Αποστάσεις φύτευσης επί της γραμμής</a:t>
            </a:r>
            <a:r>
              <a:rPr lang="el-GR" sz="1800" dirty="0">
                <a:latin typeface="Century Gothic" panose="020B0502020202020204" pitchFamily="34" charset="0"/>
              </a:rPr>
              <a:t>: </a:t>
            </a:r>
            <a:r>
              <a:rPr lang="en-US" sz="1800" dirty="0">
                <a:latin typeface="Century Gothic" panose="020B0502020202020204" pitchFamily="34" charset="0"/>
              </a:rPr>
              <a:t>   </a:t>
            </a:r>
            <a:r>
              <a:rPr lang="el-GR" sz="1800" dirty="0">
                <a:latin typeface="Century Gothic" panose="020B0502020202020204" pitchFamily="34" charset="0"/>
              </a:rPr>
              <a:t>60-80cm</a:t>
            </a: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Πυκνότητα σποράς</a:t>
            </a:r>
            <a:r>
              <a:rPr lang="el-GR" sz="1800" dirty="0">
                <a:latin typeface="Century Gothic" panose="020B0502020202020204" pitchFamily="34" charset="0"/>
              </a:rPr>
              <a:t>: 2.500-3.500 φυτά/</a:t>
            </a:r>
            <a:r>
              <a:rPr lang="el-GR" sz="1800" dirty="0" err="1">
                <a:latin typeface="Century Gothic" panose="020B0502020202020204" pitchFamily="34" charset="0"/>
              </a:rPr>
              <a:t>στρ</a:t>
            </a:r>
            <a:endParaRPr lang="el-GR" sz="1800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↑ αποστάσεων φύτευσης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800" dirty="0">
                <a:latin typeface="Century Gothic" panose="020B0502020202020204" pitchFamily="34" charset="0"/>
              </a:rPr>
              <a:t> ↓ τον ανταγωνισμό μεταξύ των φυτών + ↑ προσπίπτουσα ηλιακή ακτινοβολία στα υπέργεια τμήματα</a:t>
            </a:r>
          </a:p>
        </p:txBody>
      </p:sp>
      <p:pic>
        <p:nvPicPr>
          <p:cNvPr id="5" name="Εικόνα 4" descr="Εικόνα που περιέχει χλόη, υπαίθριος, έδαφο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1B8E266-EE1F-85BA-0DFC-CFEB71EEB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25624"/>
            <a:ext cx="3334824" cy="466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63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5842FD-00E5-3042-4D60-8E095CC7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Λίπανση - Άρδευση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432A3B-D073-CD3C-FDC1-F8CB72EDB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4"/>
            <a:ext cx="4178481" cy="4667249"/>
          </a:xfrm>
        </p:spPr>
        <p:txBody>
          <a:bodyPr>
            <a:normAutofit fontScale="85000" lnSpcReduction="10000"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Πολύ περιορισμένες βιβλιογραφικές αναφορές σχετικά με τις ακριβείς ανάγκες σε λιπάνσεις (θρεπτικά στοιχεία)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Σε γενικές γραμμές, οι αυξημένες εφαρμογές λιπάνσεων έχουν ως αποτέλεσμα την </a:t>
            </a:r>
            <a:r>
              <a:rPr lang="el-GR" sz="1800" b="1" dirty="0">
                <a:latin typeface="Century Gothic" panose="020B0502020202020204" pitchFamily="34" charset="0"/>
              </a:rPr>
              <a:t>αύξηση του νωπού και ξηρού βάρους του υπέργειου τμήματος</a:t>
            </a:r>
            <a:r>
              <a:rPr lang="el-GR" sz="1800" dirty="0">
                <a:latin typeface="Century Gothic" panose="020B0502020202020204" pitchFamily="34" charset="0"/>
              </a:rPr>
              <a:t>, αλλά και την ταυτόχρονη </a:t>
            </a:r>
            <a:r>
              <a:rPr lang="el-GR" sz="1800" b="1" dirty="0">
                <a:latin typeface="Century Gothic" panose="020B0502020202020204" pitchFamily="34" charset="0"/>
              </a:rPr>
              <a:t>μείωση του νωπού και ξηρού βάρους των ριζών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Εφαρμογή ισορροπημένων λιπάνσεων, </a:t>
            </a:r>
            <a:r>
              <a:rPr lang="el-GR" sz="1800" b="1" dirty="0">
                <a:latin typeface="Century Gothic" panose="020B0502020202020204" pitchFamily="34" charset="0"/>
              </a:rPr>
              <a:t>φτωχών σε Ν και μέτριας περιεκτικότητας σε Ρ και Κ</a:t>
            </a:r>
            <a:r>
              <a:rPr lang="el-GR" sz="1800" dirty="0">
                <a:latin typeface="Century Gothic" panose="020B0502020202020204" pitchFamily="34" charset="0"/>
              </a:rPr>
              <a:t>, είναι η ενδεικνυόμενη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Άρδευση την άνοιξη και συχνότερη το καλοκαίρι - αντοχή και σε συνθήκες ξηρασίας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endParaRPr lang="el-GR" sz="1800" dirty="0">
              <a:latin typeface="Century Gothic" panose="020B0502020202020204" pitchFamily="34" charset="0"/>
            </a:endParaRP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endParaRPr lang="el-GR" sz="1800" dirty="0">
              <a:latin typeface="Century Gothic" panose="020B0502020202020204" pitchFamily="34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1BE5D865-007D-A95A-DAEB-A4BEA2102D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8031"/>
          <a:stretch/>
        </p:blipFill>
        <p:spPr>
          <a:xfrm>
            <a:off x="5167350" y="4192561"/>
            <a:ext cx="3348000" cy="230031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BA485DF-4D4B-C189-FA56-79636A382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50" y="1825625"/>
            <a:ext cx="3348000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DDE126-2BFD-4E38-4DD3-6B245DE9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Εχθροί &amp; ασθένειες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(1)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0926538-A555-AD57-2302-DA7AEEA77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Τόσο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</a:rPr>
              <a:t>τα καλλιεργούμενα όσο και τα άγρια είδη είναι αρκετά ανθεκτικά σε προσβολές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Πολύ ανθεκτικό φυτό - σπάνια μπορεί να προσβληθεί από </a:t>
            </a:r>
            <a:r>
              <a:rPr lang="el-GR" sz="1800" b="1" dirty="0" err="1">
                <a:latin typeface="Century Gothic" panose="020B0502020202020204" pitchFamily="34" charset="0"/>
              </a:rPr>
              <a:t>ακάρεα</a:t>
            </a:r>
            <a:r>
              <a:rPr lang="el-GR" sz="1800" dirty="0">
                <a:latin typeface="Century Gothic" panose="020B0502020202020204" pitchFamily="34" charset="0"/>
              </a:rPr>
              <a:t>, </a:t>
            </a:r>
            <a:r>
              <a:rPr lang="el-GR" sz="1800" b="1" dirty="0" err="1">
                <a:latin typeface="Century Gothic" panose="020B0502020202020204" pitchFamily="34" charset="0"/>
              </a:rPr>
              <a:t>αφίδες</a:t>
            </a:r>
            <a:r>
              <a:rPr lang="el-GR" sz="1800" dirty="0">
                <a:latin typeface="Century Gothic" panose="020B0502020202020204" pitchFamily="34" charset="0"/>
              </a:rPr>
              <a:t> ή άλλα </a:t>
            </a:r>
            <a:r>
              <a:rPr lang="el-GR" sz="1800" b="1" dirty="0" err="1">
                <a:latin typeface="Century Gothic" panose="020B0502020202020204" pitchFamily="34" charset="0"/>
              </a:rPr>
              <a:t>κοκκοειδή</a:t>
            </a:r>
            <a:r>
              <a:rPr lang="el-GR" sz="1800" dirty="0">
                <a:latin typeface="Century Gothic" panose="020B0502020202020204" pitchFamily="34" charset="0"/>
              </a:rPr>
              <a:t> έντομα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Νηματώδεις σκώληκες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i="1" dirty="0">
                <a:latin typeface="Century Gothic" panose="020B0502020202020204" pitchFamily="34" charset="0"/>
              </a:rPr>
              <a:t>Closyne </a:t>
            </a:r>
            <a:r>
              <a:rPr lang="el-GR" sz="1800" b="1" i="1" dirty="0" err="1">
                <a:latin typeface="Century Gothic" panose="020B0502020202020204" pitchFamily="34" charset="0"/>
              </a:rPr>
              <a:t>gorgone</a:t>
            </a:r>
            <a:r>
              <a:rPr lang="el-GR" sz="1800" b="1" i="1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</a:rPr>
              <a:t>(η προνύμφη προσβάλει τη νεαρή βλάστηση)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Γυμνοσάλιαγκες, κουνέλια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Τυφλοπόντικες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dirty="0">
                <a:latin typeface="Century Gothic" panose="020B0502020202020204" pitchFamily="34" charset="0"/>
              </a:rPr>
              <a:t>ρίζες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Πουλιά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800" dirty="0">
                <a:latin typeface="Century Gothic" panose="020B0502020202020204" pitchFamily="34" charset="0"/>
              </a:rPr>
              <a:t>σπόροι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:a16="http://schemas.microsoft.com/office/drawing/2014/main" id="{C901A079-36B4-4612-A9FA-83493E8B0F0A}"/>
              </a:ext>
            </a:extLst>
          </p:cNvPr>
          <p:cNvGrpSpPr/>
          <p:nvPr/>
        </p:nvGrpSpPr>
        <p:grpSpPr>
          <a:xfrm>
            <a:off x="6355624" y="4293326"/>
            <a:ext cx="2159726" cy="1713913"/>
            <a:chOff x="6278880" y="4249783"/>
            <a:chExt cx="2159726" cy="1713913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25123030-8399-C3C4-77B7-42D7D6F4D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4" t="4482" r="3340" b="8044"/>
            <a:stretch/>
          </p:blipFill>
          <p:spPr>
            <a:xfrm>
              <a:off x="6278880" y="4249783"/>
              <a:ext cx="2159726" cy="143691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711835-E312-DD56-F6DF-14ABD99D5D42}"/>
                </a:ext>
              </a:extLst>
            </p:cNvPr>
            <p:cNvSpPr txBox="1"/>
            <p:nvPr/>
          </p:nvSpPr>
          <p:spPr>
            <a:xfrm>
              <a:off x="6278880" y="5686697"/>
              <a:ext cx="21597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i="1" dirty="0">
                  <a:latin typeface="Century Gothic" panose="020B0502020202020204" pitchFamily="34" charset="0"/>
                </a:rPr>
                <a:t>Closyne </a:t>
              </a:r>
              <a:r>
                <a:rPr lang="en-US" sz="1200" i="1" dirty="0" err="1">
                  <a:latin typeface="Century Gothic" panose="020B0502020202020204" pitchFamily="34" charset="0"/>
                </a:rPr>
                <a:t>gorgone</a:t>
              </a:r>
              <a:endParaRPr lang="el-GR" sz="1200" i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3E213023-E14C-984A-2316-3BA03B3C3C99}"/>
              </a:ext>
            </a:extLst>
          </p:cNvPr>
          <p:cNvGrpSpPr/>
          <p:nvPr/>
        </p:nvGrpSpPr>
        <p:grpSpPr>
          <a:xfrm>
            <a:off x="4572000" y="4293326"/>
            <a:ext cx="1456826" cy="1713913"/>
            <a:chOff x="4641322" y="4293326"/>
            <a:chExt cx="1456826" cy="1713913"/>
          </a:xfrm>
        </p:grpSpPr>
        <p:pic>
          <p:nvPicPr>
            <p:cNvPr id="7" name="Εικόνα 6">
              <a:extLst>
                <a:ext uri="{FF2B5EF4-FFF2-40B4-BE49-F238E27FC236}">
                  <a16:creationId xmlns:a16="http://schemas.microsoft.com/office/drawing/2014/main" id="{3D6A9BF6-C566-2C45-A50C-AB6CB38B1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512779" y="4421870"/>
              <a:ext cx="1713913" cy="14568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8683DE-21B9-3E1F-E9DC-CFFDFB3ED5FB}"/>
                </a:ext>
              </a:extLst>
            </p:cNvPr>
            <p:cNvSpPr txBox="1"/>
            <p:nvPr/>
          </p:nvSpPr>
          <p:spPr>
            <a:xfrm>
              <a:off x="4641322" y="5730240"/>
              <a:ext cx="14568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Nematoda </a:t>
              </a:r>
              <a:endParaRPr lang="el-GR" sz="1200" i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325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>
            <a:extLst>
              <a:ext uri="{FF2B5EF4-FFF2-40B4-BE49-F238E27FC236}">
                <a16:creationId xmlns:a16="http://schemas.microsoft.com/office/drawing/2014/main" id="{A735C94E-7824-A855-5449-3F60533F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Εχθροί &amp; ασθένειες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(2)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F15045-BAD3-1B22-4043-4E7EE1CA3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078535" cy="4351338"/>
          </a:xfrm>
        </p:spPr>
        <p:txBody>
          <a:bodyPr>
            <a:normAutofit fontScale="92500"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i="1" dirty="0">
                <a:latin typeface="Century Gothic" panose="020B0502020202020204" pitchFamily="34" charset="0"/>
              </a:rPr>
              <a:t>E. </a:t>
            </a:r>
            <a:r>
              <a:rPr lang="el-GR" sz="1800" i="1" dirty="0" err="1">
                <a:latin typeface="Century Gothic" panose="020B0502020202020204" pitchFamily="34" charset="0"/>
              </a:rPr>
              <a:t>purpurea</a:t>
            </a:r>
            <a:r>
              <a:rPr lang="el-GR" sz="1800" i="1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800" dirty="0">
                <a:latin typeface="Century Gothic" panose="020B0502020202020204" pitchFamily="34" charset="0"/>
              </a:rPr>
              <a:t> πιο ευαίσθητη στην προσβολή από </a:t>
            </a:r>
            <a:r>
              <a:rPr lang="el-GR" sz="1800" b="1" dirty="0" err="1">
                <a:latin typeface="Century Gothic" panose="020B0502020202020204" pitchFamily="34" charset="0"/>
              </a:rPr>
              <a:t>φυτόπλασμα</a:t>
            </a:r>
            <a:r>
              <a:rPr lang="el-GR" sz="1800" dirty="0">
                <a:latin typeface="Century Gothic" panose="020B0502020202020204" pitchFamily="34" charset="0"/>
              </a:rPr>
              <a:t>, (</a:t>
            </a:r>
            <a:r>
              <a:rPr lang="el-GR" sz="1800" i="1" dirty="0" err="1">
                <a:latin typeface="Century Gothic" panose="020B0502020202020204" pitchFamily="34" charset="0"/>
              </a:rPr>
              <a:t>Candidatus</a:t>
            </a:r>
            <a:r>
              <a:rPr lang="el-GR" sz="1800" i="1" dirty="0">
                <a:latin typeface="Century Gothic" panose="020B0502020202020204" pitchFamily="34" charset="0"/>
              </a:rPr>
              <a:t> </a:t>
            </a:r>
            <a:r>
              <a:rPr lang="el-GR" sz="1800" i="1" dirty="0" err="1">
                <a:latin typeface="Century Gothic" panose="020B0502020202020204" pitchFamily="34" charset="0"/>
              </a:rPr>
              <a:t>phytoplasma</a:t>
            </a:r>
            <a:r>
              <a:rPr lang="el-GR" sz="1800" i="1" dirty="0">
                <a:latin typeface="Century Gothic" panose="020B0502020202020204" pitchFamily="34" charset="0"/>
              </a:rPr>
              <a:t>,</a:t>
            </a:r>
            <a:r>
              <a:rPr lang="el-GR" sz="1800" dirty="0">
                <a:latin typeface="Century Gothic" panose="020B0502020202020204" pitchFamily="34" charset="0"/>
              </a:rPr>
              <a:t> βακτήριο που μεταδίδεται κυρίως από </a:t>
            </a:r>
            <a:r>
              <a:rPr lang="el-GR" sz="1800" dirty="0" err="1">
                <a:latin typeface="Century Gothic" panose="020B0502020202020204" pitchFamily="34" charset="0"/>
              </a:rPr>
              <a:t>ημίπτερα</a:t>
            </a:r>
            <a:r>
              <a:rPr lang="el-GR" sz="1800" dirty="0">
                <a:latin typeface="Century Gothic" panose="020B0502020202020204" pitchFamily="34" charset="0"/>
              </a:rPr>
              <a:t> οικ. Cicadelidae)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Έλεγχος ασθένειας με έγκαιρη αφαίρεση και καταστροφή των προσβεβλημένων φυτών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Έλεγχος του πληθυσμού των </a:t>
            </a:r>
            <a:r>
              <a:rPr lang="el-GR" sz="1600" dirty="0" err="1">
                <a:latin typeface="Century Gothic" panose="020B0502020202020204" pitchFamily="34" charset="0"/>
              </a:rPr>
              <a:t>ημίπτερων</a:t>
            </a:r>
            <a:endParaRPr lang="el-GR" sz="1600" dirty="0">
              <a:latin typeface="Century Gothic" panose="020B0502020202020204" pitchFamily="34" charset="0"/>
            </a:endParaRP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Καταστροφικές απώλειες </a:t>
            </a:r>
            <a:r>
              <a:rPr lang="el-GR" sz="16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600" dirty="0">
                <a:latin typeface="Century Gothic" panose="020B0502020202020204" pitchFamily="34" charset="0"/>
              </a:rPr>
              <a:t>δεν υπάρχει τρόπος καταπολέμησης ούτε πρόληψης (π.χ. χρήση ανθεκτικών ποικιλιών)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E0790E-EE9E-26D2-28EE-74C185E26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0" b="6107"/>
          <a:stretch/>
        </p:blipFill>
        <p:spPr>
          <a:xfrm>
            <a:off x="4820260" y="3286124"/>
            <a:ext cx="3695090" cy="275351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64A5BA9-4996-2C89-54BF-DA550BB92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" t="7785" r="3506" b="2714"/>
          <a:stretch/>
        </p:blipFill>
        <p:spPr>
          <a:xfrm>
            <a:off x="4820260" y="1825625"/>
            <a:ext cx="1593670" cy="132556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1E97C8C-F660-D538-3D6A-FB255A9BA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005" y="1825625"/>
            <a:ext cx="198834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5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8083C-6B58-2184-5733-9CA189BE9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Εχθροί &amp; ασθένειες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(3)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6F15045-BAD3-1B22-4043-4E7EE1CA3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552950" cy="4351338"/>
          </a:xfrm>
        </p:spPr>
        <p:txBody>
          <a:bodyPr>
            <a:normAutofit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 err="1">
                <a:latin typeface="Century Gothic" panose="020B0502020202020204" pitchFamily="34" charset="0"/>
              </a:rPr>
              <a:t>Φουζάριο</a:t>
            </a:r>
            <a:r>
              <a:rPr lang="el-GR" sz="1800" dirty="0">
                <a:latin typeface="Century Gothic" panose="020B0502020202020204" pitchFamily="34" charset="0"/>
              </a:rPr>
              <a:t> (</a:t>
            </a:r>
            <a:r>
              <a:rPr lang="el-GR" sz="1800" i="1" dirty="0">
                <a:latin typeface="Century Gothic" panose="020B0502020202020204" pitchFamily="34" charset="0"/>
              </a:rPr>
              <a:t>Fusarium </a:t>
            </a:r>
            <a:r>
              <a:rPr lang="el-GR" sz="1800" i="1" dirty="0" err="1">
                <a:latin typeface="Century Gothic" panose="020B0502020202020204" pitchFamily="34" charset="0"/>
              </a:rPr>
              <a:t>oxysporum</a:t>
            </a:r>
            <a:r>
              <a:rPr lang="el-GR" sz="1800" dirty="0">
                <a:latin typeface="Century Gothic" panose="020B0502020202020204" pitchFamily="34" charset="0"/>
              </a:rPr>
              <a:t>)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800" dirty="0">
                <a:latin typeface="Century Gothic" panose="020B0502020202020204" pitchFamily="34" charset="0"/>
              </a:rPr>
              <a:t> συνθήκες υψηλής σχετικής υγρασίας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i="1" dirty="0">
                <a:latin typeface="Century Gothic" panose="020B0502020202020204" pitchFamily="34" charset="0"/>
              </a:rPr>
              <a:t>Phymatotrichum </a:t>
            </a:r>
            <a:r>
              <a:rPr lang="el-GR" sz="1800" b="1" i="1" dirty="0" err="1">
                <a:latin typeface="Century Gothic" panose="020B0502020202020204" pitchFamily="34" charset="0"/>
              </a:rPr>
              <a:t>omvivorum</a:t>
            </a:r>
            <a:r>
              <a:rPr lang="el-GR" sz="1800" b="1" i="1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</a:rPr>
              <a:t>(προκαλεί </a:t>
            </a:r>
            <a:r>
              <a:rPr lang="el-GR" sz="1800" dirty="0" err="1">
                <a:latin typeface="Century Gothic" panose="020B0502020202020204" pitchFamily="34" charset="0"/>
              </a:rPr>
              <a:t>σηψιριζία</a:t>
            </a:r>
            <a:r>
              <a:rPr lang="el-GR" sz="1800" dirty="0">
                <a:latin typeface="Century Gothic" panose="020B0502020202020204" pitchFamily="34" charset="0"/>
              </a:rPr>
              <a:t>)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i="1" dirty="0">
                <a:latin typeface="Century Gothic" panose="020B0502020202020204" pitchFamily="34" charset="0"/>
              </a:rPr>
              <a:t>Cercospora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latin typeface="Century Gothic" panose="020B0502020202020204" pitchFamily="34" charset="0"/>
              </a:rPr>
              <a:t>sp.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Ορισμένοι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l-GR" sz="1800" b="1" dirty="0">
                <a:latin typeface="Century Gothic" panose="020B0502020202020204" pitchFamily="34" charset="0"/>
              </a:rPr>
              <a:t>ιοί</a:t>
            </a:r>
            <a:r>
              <a:rPr lang="el-GR" sz="1800" dirty="0">
                <a:latin typeface="Century Gothic" panose="020B0502020202020204" pitchFamily="34" charset="0"/>
              </a:rPr>
              <a:t> (π.χ. </a:t>
            </a:r>
            <a:r>
              <a:rPr lang="el-GR" sz="1800" dirty="0" err="1">
                <a:latin typeface="Century Gothic" panose="020B0502020202020204" pitchFamily="34" charset="0"/>
              </a:rPr>
              <a:t>ιος</a:t>
            </a:r>
            <a:r>
              <a:rPr lang="el-GR" sz="1800" dirty="0">
                <a:latin typeface="Century Gothic" panose="020B0502020202020204" pitchFamily="34" charset="0"/>
              </a:rPr>
              <a:t> του 19 μωσαϊκού του καπνού) 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685AAE20-39E8-D024-7BA7-FB5F9002248F}"/>
              </a:ext>
            </a:extLst>
          </p:cNvPr>
          <p:cNvGrpSpPr/>
          <p:nvPr/>
        </p:nvGrpSpPr>
        <p:grpSpPr>
          <a:xfrm rot="16200000">
            <a:off x="5953129" y="1361383"/>
            <a:ext cx="1989675" cy="3074952"/>
            <a:chOff x="5173547" y="1816683"/>
            <a:chExt cx="1656289" cy="2777297"/>
          </a:xfrm>
        </p:grpSpPr>
        <p:pic>
          <p:nvPicPr>
            <p:cNvPr id="4" name="Εικόνα 3">
              <a:extLst>
                <a:ext uri="{FF2B5EF4-FFF2-40B4-BE49-F238E27FC236}">
                  <a16:creationId xmlns:a16="http://schemas.microsoft.com/office/drawing/2014/main" id="{DEFB2338-3AE1-6085-8AF3-756BF19D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3547" y="1816683"/>
              <a:ext cx="1656289" cy="27772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537CD4-D87C-5288-B39D-C64973CE4700}"/>
                </a:ext>
              </a:extLst>
            </p:cNvPr>
            <p:cNvSpPr txBox="1"/>
            <p:nvPr/>
          </p:nvSpPr>
          <p:spPr>
            <a:xfrm rot="5400000">
              <a:off x="4362402" y="3497783"/>
              <a:ext cx="19153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i="1" dirty="0">
                  <a:latin typeface="Century Gothic" panose="020B0502020202020204" pitchFamily="34" charset="0"/>
                </a:rPr>
                <a:t>Fusarium </a:t>
              </a:r>
              <a:r>
                <a:rPr lang="en-US" sz="1200" i="1" dirty="0" err="1">
                  <a:latin typeface="Century Gothic" panose="020B0502020202020204" pitchFamily="34" charset="0"/>
                </a:rPr>
                <a:t>oxysporum</a:t>
              </a:r>
              <a:endParaRPr lang="el-GR" sz="1200" i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9A006A51-EA9F-0313-1E40-7341603EE213}"/>
              </a:ext>
            </a:extLst>
          </p:cNvPr>
          <p:cNvGrpSpPr/>
          <p:nvPr/>
        </p:nvGrpSpPr>
        <p:grpSpPr>
          <a:xfrm rot="16200000">
            <a:off x="5963245" y="3525255"/>
            <a:ext cx="1999349" cy="3104858"/>
            <a:chOff x="6958149" y="3683937"/>
            <a:chExt cx="1572418" cy="2808937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BAED7D71-9C0C-BF9F-1220-25AB8D692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46653" y="4295433"/>
              <a:ext cx="2795410" cy="15724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EEEFDB-F6A2-499C-FA59-925DC589DE1F}"/>
                </a:ext>
              </a:extLst>
            </p:cNvPr>
            <p:cNvSpPr txBox="1"/>
            <p:nvPr/>
          </p:nvSpPr>
          <p:spPr>
            <a:xfrm rot="5400000">
              <a:off x="6401824" y="5659549"/>
              <a:ext cx="13896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200" i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Cercospora</a:t>
              </a:r>
              <a:r>
                <a:rPr lang="en-US" sz="12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sp.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10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20992AD9-063A-6D84-7D94-78B2E194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στην περιοχή της Αιτωλοακαρνανίας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D803426-22E3-ADD6-A2DE-7CB35E070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4"/>
            <a:ext cx="4263784" cy="466724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C204D39-576F-F2DE-9580-7B31EEDF7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51" y="1825624"/>
            <a:ext cx="3434699" cy="2563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4E0D9-A312-9B5C-C382-A098334BDEC2}"/>
              </a:ext>
            </a:extLst>
          </p:cNvPr>
          <p:cNvSpPr txBox="1"/>
          <p:nvPr/>
        </p:nvSpPr>
        <p:spPr>
          <a:xfrm>
            <a:off x="5080650" y="4676991"/>
            <a:ext cx="34346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latin typeface="Century Gothic" panose="020B0502020202020204" pitchFamily="34" charset="0"/>
              </a:rPr>
              <a:t>Δοκιμαστική καλλιέργεια τα τελευταία χρόνια στην περιοχή της Αιτωλοακαρνανίας από τις εταιρείες </a:t>
            </a:r>
            <a:r>
              <a:rPr lang="el-GR" sz="1600" b="1" dirty="0">
                <a:latin typeface="Century Gothic" panose="020B0502020202020204" pitchFamily="34" charset="0"/>
              </a:rPr>
              <a:t>ΑΝΘΗΡ ΑΒΕΕ </a:t>
            </a:r>
            <a:r>
              <a:rPr lang="el-GR" sz="1600" dirty="0">
                <a:latin typeface="Century Gothic" panose="020B0502020202020204" pitchFamily="34" charset="0"/>
              </a:rPr>
              <a:t>και </a:t>
            </a:r>
            <a:r>
              <a:rPr lang="el-GR" sz="1600" b="1" dirty="0">
                <a:latin typeface="Century Gothic" panose="020B0502020202020204" pitchFamily="34" charset="0"/>
              </a:rPr>
              <a:t>REZOS BRANDS SA</a:t>
            </a:r>
            <a:r>
              <a:rPr lang="el-GR" sz="1600" dirty="0">
                <a:latin typeface="Century Gothic" panose="020B0502020202020204" pitchFamily="34" charset="0"/>
              </a:rPr>
              <a:t> στο αγρόκτημά της </a:t>
            </a:r>
            <a:r>
              <a:rPr lang="el-GR" sz="1600" b="1" dirty="0">
                <a:latin typeface="Century Gothic" panose="020B0502020202020204" pitchFamily="34" charset="0"/>
              </a:rPr>
              <a:t>«HIPPOCRATES FARM»</a:t>
            </a:r>
            <a:r>
              <a:rPr lang="el-GR" sz="1600" dirty="0">
                <a:latin typeface="Century Gothic" panose="020B0502020202020204" pitchFamily="34" charset="0"/>
              </a:rPr>
              <a:t> στα Μετέωρα (χωριό </a:t>
            </a:r>
            <a:r>
              <a:rPr lang="el-GR" sz="1600" dirty="0" err="1">
                <a:latin typeface="Century Gothic" panose="020B0502020202020204" pitchFamily="34" charset="0"/>
              </a:rPr>
              <a:t>Φλαμπουρέσι</a:t>
            </a:r>
            <a:r>
              <a:rPr lang="el-GR" sz="1600">
                <a:latin typeface="Century Gothic" panose="020B0502020202020204" pitchFamily="34" charset="0"/>
              </a:rPr>
              <a:t>)</a:t>
            </a:r>
            <a:endParaRPr lang="el-GR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9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E63B39-D3B5-C1D2-3A77-8D429F94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l-GR" sz="4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Ιστορία – Προέλευση – Διάδοση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5DA06B-D7CB-72E2-B445-0BB9FB909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9460" y="1828208"/>
            <a:ext cx="4115889" cy="4351338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b="1" dirty="0">
                <a:latin typeface="Century Gothic" panose="020B0502020202020204" pitchFamily="34" charset="0"/>
              </a:rPr>
              <a:t>Αυτοφυές</a:t>
            </a:r>
            <a:r>
              <a:rPr lang="el-GR" sz="2000" dirty="0">
                <a:latin typeface="Century Gothic" panose="020B0502020202020204" pitchFamily="34" charset="0"/>
              </a:rPr>
              <a:t> φυτό της </a:t>
            </a:r>
            <a:r>
              <a:rPr lang="el-GR" sz="2000" b="1" dirty="0">
                <a:latin typeface="Century Gothic" panose="020B0502020202020204" pitchFamily="34" charset="0"/>
              </a:rPr>
              <a:t>Β. Αμερικής 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dirty="0">
                <a:latin typeface="Century Gothic" panose="020B0502020202020204" pitchFamily="34" charset="0"/>
              </a:rPr>
              <a:t>Χρησιμοποιήθηκε αρχικά από τους ιθαγενείς της Αμερικής ως </a:t>
            </a:r>
            <a:r>
              <a:rPr lang="el-GR" sz="2000" b="1" dirty="0">
                <a:latin typeface="Century Gothic" panose="020B0502020202020204" pitchFamily="34" charset="0"/>
              </a:rPr>
              <a:t>φαρμακευτικό φυτό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dirty="0">
                <a:latin typeface="Century Gothic" panose="020B0502020202020204" pitchFamily="34" charset="0"/>
              </a:rPr>
              <a:t>Καλλιεργείται εκτεταμένα σε πολλές περιοχές της γης για εμπορικούς σκοπούς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559D54E-CF3B-DB4A-E444-2CB8C8571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90"/>
          <a:stretch/>
        </p:blipFill>
        <p:spPr>
          <a:xfrm>
            <a:off x="628649" y="1828504"/>
            <a:ext cx="3770811" cy="43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5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421D8691-C4DC-EBCB-AF0A-BF752AE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στο χωράφι</a:t>
            </a:r>
            <a:endParaRPr lang="el-GR" dirty="0"/>
          </a:p>
        </p:txBody>
      </p:sp>
      <p:pic>
        <p:nvPicPr>
          <p:cNvPr id="15" name="Θέση περιεχομένου 14" descr="Εικόνα που περιέχει υπαίθριος, χλόη, φυτό, λουλο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EA9ABDBB-A1C1-8FEC-2D8F-DB7649CADB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8" y="1825625"/>
            <a:ext cx="3263503" cy="4351338"/>
          </a:xfrm>
        </p:spPr>
      </p:pic>
      <p:pic>
        <p:nvPicPr>
          <p:cNvPr id="17" name="Θέση περιεχομένου 16" descr="Εικόνα που περιέχει χλόη, υπαίθριος, έδαφο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A13E4B7-7AE1-7FD7-460F-0B74D69E4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99" y="1825625"/>
            <a:ext cx="3109101" cy="4351338"/>
          </a:xfrm>
        </p:spPr>
      </p:pic>
    </p:spTree>
    <p:extLst>
      <p:ext uri="{BB962C8B-B14F-4D97-AF65-F5344CB8AC3E}">
        <p14:creationId xmlns:p14="http://schemas.microsoft.com/office/powerpoint/2010/main" val="2947916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54402B-3B0C-2BBE-CB38-D7362B4C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σε θερμοκήπιο  </a:t>
            </a:r>
          </a:p>
        </p:txBody>
      </p:sp>
      <p:pic>
        <p:nvPicPr>
          <p:cNvPr id="6" name="Θέση περιεχομένου 5" descr="Εικόνα που περιέχει χλόη, υπαίθριος, πράσινο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AA35BFD6-728A-FE33-8D2F-6272B18AE4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9" y="1825625"/>
            <a:ext cx="3109101" cy="4351338"/>
          </a:xfrm>
        </p:spPr>
      </p:pic>
      <p:pic>
        <p:nvPicPr>
          <p:cNvPr id="8" name="Θέση περιεχομένου 7" descr="Εικόνα που περιέχει υπαίθριος, πράσινο, φυτό, λαχαν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123F072-C756-6741-D2CE-405C5EBE32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99" y="1825625"/>
            <a:ext cx="3109101" cy="4351338"/>
          </a:xfrm>
        </p:spPr>
      </p:pic>
    </p:spTree>
    <p:extLst>
      <p:ext uri="{BB962C8B-B14F-4D97-AF65-F5344CB8AC3E}">
        <p14:creationId xmlns:p14="http://schemas.microsoft.com/office/powerpoint/2010/main" val="3383235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 descr="Εικόνα που περιέχει έδαφος, ουρανός, υπαίθριος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7791CF6-C41C-4B56-A514-89EE31B3AA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12918"/>
            <a:ext cx="3886200" cy="2776752"/>
          </a:xfrm>
        </p:spPr>
      </p:pic>
      <p:pic>
        <p:nvPicPr>
          <p:cNvPr id="8" name="Θέση περιεχομένου 7" descr="Εικόνα που περιέχει υπαίθριος, χλόη,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F1DA0D0-DC03-846E-8798-397402DE6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12606"/>
            <a:ext cx="3886200" cy="2577376"/>
          </a:xfrm>
        </p:spPr>
      </p:pic>
      <p:sp>
        <p:nvSpPr>
          <p:cNvPr id="10" name="Τίτλος 9">
            <a:extLst>
              <a:ext uri="{FF2B5EF4-FFF2-40B4-BE49-F238E27FC236}">
                <a16:creationId xmlns:a16="http://schemas.microsoft.com/office/drawing/2014/main" id="{779145C5-9276-F1B1-B6E6-4B8B11C1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σε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float system</a:t>
            </a:r>
            <a:endParaRPr lang="el-GR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8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DF7782-EA77-1BD7-0733-E01A6BF7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Υδροπονική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(1)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236878-2205-E5DF-40CD-7278D8C2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042230"/>
          </a:xfrm>
        </p:spPr>
        <p:txBody>
          <a:bodyPr>
            <a:normAutofit fontScale="85000" lnSpcReduction="10000"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Ερευνά των </a:t>
            </a:r>
            <a:r>
              <a:rPr lang="en-US" sz="1800" b="1" dirty="0">
                <a:latin typeface="Century Gothic" panose="020B0502020202020204" pitchFamily="34" charset="0"/>
              </a:rPr>
              <a:t>Letchamo </a:t>
            </a:r>
            <a:r>
              <a:rPr lang="en-US" sz="1800" b="1" i="1" dirty="0">
                <a:latin typeface="Century Gothic" panose="020B0502020202020204" pitchFamily="34" charset="0"/>
              </a:rPr>
              <a:t>et al</a:t>
            </a:r>
            <a:r>
              <a:rPr lang="en-US" sz="1800" b="1" dirty="0">
                <a:latin typeface="Century Gothic" panose="020B0502020202020204" pitchFamily="34" charset="0"/>
              </a:rPr>
              <a:t>.</a:t>
            </a:r>
            <a:r>
              <a:rPr lang="el-GR" sz="1800" b="1" dirty="0">
                <a:latin typeface="Century Gothic" panose="020B0502020202020204" pitchFamily="34" charset="0"/>
              </a:rPr>
              <a:t> (</a:t>
            </a:r>
            <a:r>
              <a:rPr lang="en-US" sz="1800" b="1" dirty="0">
                <a:latin typeface="Century Gothic" panose="020B0502020202020204" pitchFamily="34" charset="0"/>
              </a:rPr>
              <a:t>2002</a:t>
            </a:r>
            <a:r>
              <a:rPr lang="el-GR" sz="1800" b="1" dirty="0">
                <a:latin typeface="Century Gothic" panose="020B0502020202020204" pitchFamily="34" charset="0"/>
              </a:rPr>
              <a:t>) – </a:t>
            </a:r>
            <a:r>
              <a:rPr lang="el-GR" sz="1800" b="1" dirty="0" err="1">
                <a:latin typeface="Century Gothic" panose="020B0502020202020204" pitchFamily="34" charset="0"/>
              </a:rPr>
              <a:t>υδροπονική</a:t>
            </a:r>
            <a:r>
              <a:rPr lang="el-GR" sz="1800" b="1" dirty="0">
                <a:latin typeface="Century Gothic" panose="020B0502020202020204" pitchFamily="34" charset="0"/>
              </a:rPr>
              <a:t> καλλιέργεια </a:t>
            </a:r>
            <a:r>
              <a:rPr lang="en-US" sz="1800" b="1" i="1" dirty="0">
                <a:latin typeface="Century Gothic" panose="020B0502020202020204" pitchFamily="34" charset="0"/>
              </a:rPr>
              <a:t>E. purpurea </a:t>
            </a:r>
            <a:endParaRPr lang="el-GR" sz="1800" b="1" i="1" dirty="0">
              <a:latin typeface="Century Gothic" panose="020B0502020202020204" pitchFamily="34" charset="0"/>
            </a:endParaRP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Διάταξη πειράματος 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σύστημα </a:t>
            </a:r>
            <a:r>
              <a:rPr lang="el-GR" sz="1600" dirty="0" err="1">
                <a:latin typeface="Century Gothic" panose="020B0502020202020204" pitchFamily="34" charset="0"/>
              </a:rPr>
              <a:t>ebb</a:t>
            </a:r>
            <a:r>
              <a:rPr lang="el-GR" sz="1600" dirty="0">
                <a:latin typeface="Century Gothic" panose="020B0502020202020204" pitchFamily="34" charset="0"/>
              </a:rPr>
              <a:t> and </a:t>
            </a:r>
            <a:r>
              <a:rPr lang="el-GR" sz="1600" dirty="0" err="1">
                <a:latin typeface="Century Gothic" panose="020B0502020202020204" pitchFamily="34" charset="0"/>
              </a:rPr>
              <a:t>flow</a:t>
            </a:r>
            <a:r>
              <a:rPr lang="el-GR" sz="1600" dirty="0">
                <a:latin typeface="Century Gothic" panose="020B0502020202020204" pitchFamily="34" charset="0"/>
              </a:rPr>
              <a:t> σε ράφι από ανοξείδωτο χάλυβα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κουβάδες 5 γαλονιών</a:t>
            </a:r>
            <a:r>
              <a:rPr lang="en-US" sz="1600" dirty="0">
                <a:latin typeface="Century Gothic" panose="020B0502020202020204" pitchFamily="34" charset="0"/>
              </a:rPr>
              <a:t> (~19L)</a:t>
            </a:r>
            <a:r>
              <a:rPr lang="el-GR" sz="1600" dirty="0">
                <a:latin typeface="Century Gothic" panose="020B0502020202020204" pitchFamily="34" charset="0"/>
              </a:rPr>
              <a:t> με τις αραιώσεις των θρεπτικών διαλυμάτων 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μια μπλε/κόκκινη πηγή φωτός LED αναμμένη 24</a:t>
            </a:r>
            <a:r>
              <a:rPr lang="en-US" sz="1600" dirty="0">
                <a:latin typeface="Century Gothic" panose="020B0502020202020204" pitchFamily="34" charset="0"/>
              </a:rPr>
              <a:t>h </a:t>
            </a:r>
          </a:p>
          <a:p>
            <a:pPr marL="742950" lvl="2" indent="-28575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>
                <a:latin typeface="Century Gothic" panose="020B0502020202020204" pitchFamily="34" charset="0"/>
              </a:rPr>
              <a:t>αντλίες σιντριβανιού 30 γαλόνια</a:t>
            </a:r>
            <a:r>
              <a:rPr lang="en-US" sz="1600" dirty="0">
                <a:latin typeface="Century Gothic" panose="020B0502020202020204" pitchFamily="34" charset="0"/>
              </a:rPr>
              <a:t>/h</a:t>
            </a:r>
            <a:r>
              <a:rPr lang="el-GR" sz="1600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(~114L/h) </a:t>
            </a:r>
            <a:r>
              <a:rPr lang="el-GR" sz="1600" dirty="0">
                <a:latin typeface="Century Gothic" panose="020B0502020202020204" pitchFamily="34" charset="0"/>
              </a:rPr>
              <a:t>για την άντληση του διαλύματος στους δίσκους του </a:t>
            </a:r>
            <a:r>
              <a:rPr lang="el-GR" sz="1600" dirty="0" err="1">
                <a:latin typeface="Century Gothic" panose="020B0502020202020204" pitchFamily="34" charset="0"/>
              </a:rPr>
              <a:t>υδροπονικού</a:t>
            </a:r>
            <a:r>
              <a:rPr lang="el-GR" sz="1600" dirty="0">
                <a:latin typeface="Century Gothic" panose="020B0502020202020204" pitchFamily="34" charset="0"/>
              </a:rPr>
              <a:t> συστήματος – κύκλος λειτουργίας </a:t>
            </a:r>
            <a:r>
              <a:rPr lang="en-US" sz="1600" dirty="0">
                <a:latin typeface="Century Gothic" panose="020B0502020202020204" pitchFamily="34" charset="0"/>
              </a:rPr>
              <a:t>3h </a:t>
            </a:r>
            <a:r>
              <a:rPr lang="el-GR" sz="1600" dirty="0">
                <a:latin typeface="Century Gothic" panose="020B0502020202020204" pitchFamily="34" charset="0"/>
              </a:rPr>
              <a:t>με 30</a:t>
            </a:r>
            <a:r>
              <a:rPr lang="en-US" sz="1600" dirty="0">
                <a:latin typeface="Century Gothic" panose="020B0502020202020204" pitchFamily="34" charset="0"/>
              </a:rPr>
              <a:t> min</a:t>
            </a:r>
            <a:r>
              <a:rPr lang="el-GR" sz="1600" dirty="0">
                <a:latin typeface="Century Gothic" panose="020B0502020202020204" pitchFamily="34" charset="0"/>
              </a:rPr>
              <a:t> πλημμύρας και 2,5</a:t>
            </a:r>
            <a:r>
              <a:rPr lang="en-US" sz="1600" dirty="0">
                <a:latin typeface="Century Gothic" panose="020B0502020202020204" pitchFamily="34" charset="0"/>
              </a:rPr>
              <a:t>h </a:t>
            </a:r>
            <a:r>
              <a:rPr lang="el-GR" sz="1600" dirty="0">
                <a:latin typeface="Century Gothic" panose="020B0502020202020204" pitchFamily="34" charset="0"/>
              </a:rPr>
              <a:t>σε άμπωτη 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742950" lvl="2" indent="-285750" defTabSz="914400">
              <a:lnSpc>
                <a:spcPct val="12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600" dirty="0" err="1">
                <a:latin typeface="Century Gothic" panose="020B0502020202020204" pitchFamily="34" charset="0"/>
              </a:rPr>
              <a:t>σπορόφυτα</a:t>
            </a:r>
            <a:r>
              <a:rPr lang="el-GR" sz="1600" dirty="0">
                <a:latin typeface="Century Gothic" panose="020B0502020202020204" pitchFamily="34" charset="0"/>
              </a:rPr>
              <a:t> που χρησιμοποιήθηκαν για το πείραμα περιείχαν ένα μικρό βλαστάρι το καθένα με έως και </a:t>
            </a:r>
            <a:r>
              <a:rPr lang="en-US" sz="1600" dirty="0">
                <a:latin typeface="Century Gothic" panose="020B0502020202020204" pitchFamily="34" charset="0"/>
              </a:rPr>
              <a:t>2</a:t>
            </a:r>
            <a:r>
              <a:rPr lang="el-GR" sz="1600" dirty="0">
                <a:latin typeface="Century Gothic" panose="020B0502020202020204" pitchFamily="34" charset="0"/>
              </a:rPr>
              <a:t> φύλλα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D3F63E-AC4D-BC8D-C15B-440F033B6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22" y="4929373"/>
            <a:ext cx="2779556" cy="15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33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5CFEA1-09FA-4329-A500-EA95A06D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Αποτελέσματα – Συμπεράσματα (Πλεονεκτήματα ΥΚ)</a:t>
            </a:r>
            <a:r>
              <a:rPr lang="el-GR" sz="1800" dirty="0">
                <a:latin typeface="Century Gothic" panose="020B0502020202020204" pitchFamily="34" charset="0"/>
              </a:rPr>
              <a:t>: 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Έδωσε σε 6-8 μήνες (έναντι των 36 της συμβατικής) ίδια απόδοση με τη συμβατική </a:t>
            </a:r>
            <a:r>
              <a:rPr lang="el-GR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800" dirty="0">
                <a:latin typeface="Century Gothic" panose="020B0502020202020204" pitchFamily="34" charset="0"/>
              </a:rPr>
              <a:t> μεγαλύτερη περιεκτικότητα φαρμακευτικών ουσιών σε βλαστούς και ρίζες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Καλλιέργεια εκτός εδάφους διευκόλυνε αρκετά τον καθαρισμό των ριζών και βελτίωσε την ποιότητα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Απαλλαγή από </a:t>
            </a:r>
            <a:r>
              <a:rPr lang="el-GR" sz="1800" dirty="0" err="1">
                <a:latin typeface="Century Gothic" panose="020B0502020202020204" pitchFamily="34" charset="0"/>
              </a:rPr>
              <a:t>εδαφογενείς</a:t>
            </a:r>
            <a:r>
              <a:rPr lang="el-GR" sz="1800" dirty="0">
                <a:latin typeface="Century Gothic" panose="020B0502020202020204" pitchFamily="34" charset="0"/>
              </a:rPr>
              <a:t> ασθένειες και παράσιτα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Αποφεύγεται η απώλεια (της τάξης του 17-21%) από τα εδαφικά συσσωματώματα 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Προωθείται ο δυναμικός αερισμός του ριζικού συστήματος κατά τον καθαρισμό των ριζών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Εύκολη εφαρμογή διαφόρων ουσιών </a:t>
            </a:r>
          </a:p>
          <a:p>
            <a:pPr marL="228600" lvl="1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800" b="1" dirty="0">
                <a:latin typeface="Century Gothic" panose="020B0502020202020204" pitchFamily="34" charset="0"/>
              </a:rPr>
              <a:t>Μειονέκτημα ΥΚ: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800" dirty="0">
                <a:latin typeface="Century Gothic" panose="020B0502020202020204" pitchFamily="34" charset="0"/>
              </a:rPr>
              <a:t>Αυξημένο κόστος εγκατάστασης και λειτουργίας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CDDB2AD-BCC7-3FE0-C723-3C143B1E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Υδροπονική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(2)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038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C023FE-182B-6FAB-DC1C-0F811663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Αεροπονική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(1)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CA6C45-126E-EFD9-9C48-878B4843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49049"/>
          </a:xfrm>
        </p:spPr>
        <p:txBody>
          <a:bodyPr>
            <a:noAutofit/>
          </a:bodyPr>
          <a:lstStyle/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Δυνατότητες για την </a:t>
            </a:r>
            <a:r>
              <a:rPr lang="el-GR" sz="1400" b="1" dirty="0">
                <a:latin typeface="Century Gothic" panose="020B0502020202020204" pitchFamily="34" charset="0"/>
              </a:rPr>
              <a:t>παραγωγή ριζών </a:t>
            </a:r>
            <a:r>
              <a:rPr lang="el-GR" sz="1400" dirty="0">
                <a:latin typeface="Century Gothic" panose="020B0502020202020204" pitchFamily="34" charset="0"/>
              </a:rPr>
              <a:t>(σε σχέση με συμβατική καλλιέργεια εδάφους):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καθαρότερων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πιο ομοιόμορφων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γρηγορότερης ωρίμανσης</a:t>
            </a:r>
          </a:p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</a:pPr>
            <a:r>
              <a:rPr lang="el-GR" sz="1400" b="1" dirty="0">
                <a:latin typeface="Century Gothic" panose="020B0502020202020204" pitchFamily="34" charset="0"/>
              </a:rPr>
              <a:t>Διάταξη πειράματος: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b="1" dirty="0">
                <a:latin typeface="Century Gothic" panose="020B0502020202020204" pitchFamily="34" charset="0"/>
              </a:rPr>
              <a:t>2 εμπορικά </a:t>
            </a:r>
            <a:r>
              <a:rPr lang="el-GR" sz="1400" b="1" dirty="0" err="1">
                <a:latin typeface="Century Gothic" panose="020B0502020202020204" pitchFamily="34" charset="0"/>
              </a:rPr>
              <a:t>αεροπονικά</a:t>
            </a:r>
            <a:r>
              <a:rPr lang="el-GR" sz="1400" b="1" dirty="0">
                <a:latin typeface="Century Gothic" panose="020B0502020202020204" pitchFamily="34" charset="0"/>
              </a:rPr>
              <a:t> συστήματα πλαισίου Α σε πιλοτική κλίμακα 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b="1" dirty="0">
                <a:latin typeface="Century Gothic" panose="020B0502020202020204" pitchFamily="34" charset="0"/>
              </a:rPr>
              <a:t>Περιοχή</a:t>
            </a:r>
            <a:r>
              <a:rPr lang="el-GR" sz="1400" dirty="0">
                <a:latin typeface="Century Gothic" panose="020B0502020202020204" pitchFamily="34" charset="0"/>
              </a:rPr>
              <a:t>: Κέντρο Γεωργίας Ελεγχόμενου Περιβάλλοντος (CEAC) 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Πλαστικός σωλήνας PVC και εξαγωνικό σύρμα επικαλυμμένο με PVC για τη στήριξη των φυτών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Ολόκληρη η επιφάνεια της δομής του πλαισίου Α καλύφθηκε με μια μεμβράνη από λευκό σε μαύρο </a:t>
            </a:r>
            <a:r>
              <a:rPr lang="el-GR" sz="1400" dirty="0" err="1">
                <a:latin typeface="Century Gothic" panose="020B0502020202020204" pitchFamily="34" charset="0"/>
              </a:rPr>
              <a:t>συνεξωθημένο</a:t>
            </a:r>
            <a:r>
              <a:rPr lang="el-GR" sz="1400" dirty="0">
                <a:latin typeface="Century Gothic" panose="020B0502020202020204" pitchFamily="34" charset="0"/>
              </a:rPr>
              <a:t> πολυαιθυλένιο για να περιέχει το θρεπτικό διάλυμα ενώ εμποδίζει το φως να φτάσει στη ζώνη της ρίζας</a:t>
            </a:r>
          </a:p>
          <a:p>
            <a:pPr marL="800100" lvl="2" indent="-342900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400" dirty="0">
                <a:latin typeface="Century Gothic" panose="020B0502020202020204" pitchFamily="34" charset="0"/>
              </a:rPr>
              <a:t>Το κάτω μέρος του πλαισίου επενδύθηκε με βαρύ πλαστικό για να συλλέξει το θρεπτικό διάλυμα και να το επιστρέψει σε μια εξωτερική δεξαμενή για επαναχρησιμοποίηση</a:t>
            </a:r>
          </a:p>
          <a:p>
            <a:pPr marL="228600" lvl="1">
              <a:lnSpc>
                <a:spcPct val="110000"/>
              </a:lnSpc>
              <a:spcBef>
                <a:spcPts val="800"/>
              </a:spcBef>
              <a:buClr>
                <a:schemeClr val="accent6">
                  <a:lumMod val="75000"/>
                </a:schemeClr>
              </a:buClr>
            </a:pPr>
            <a:endParaRPr lang="el-GR" sz="1400" b="1" dirty="0">
              <a:latin typeface="Century Gothic" panose="020B0502020202020204" pitchFamily="34" charset="0"/>
            </a:endParaRPr>
          </a:p>
          <a:p>
            <a:pPr marL="800100" lvl="2" indent="-342900">
              <a:lnSpc>
                <a:spcPct val="11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l-GR" sz="1400" dirty="0">
              <a:latin typeface="Century Gothic" panose="020B0502020202020204" pitchFamily="34" charset="0"/>
            </a:endParaRPr>
          </a:p>
          <a:p>
            <a:pPr marL="800100" lvl="2" indent="-342900">
              <a:lnSpc>
                <a:spcPct val="11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l-GR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18466C-2934-B684-5433-3428C8E2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Αεροπονική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καλλιέργεια </a:t>
            </a:r>
            <a:r>
              <a:rPr lang="el-GR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εχινάτσεας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(2)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0E6767-3AC3-D9D7-94F2-B22E4A6FC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</a:pPr>
            <a:r>
              <a:rPr lang="el-GR" sz="1500" b="1" dirty="0">
                <a:latin typeface="Century Gothic" panose="020B0502020202020204" pitchFamily="34" charset="0"/>
              </a:rPr>
              <a:t>Αποτελέσματα – Συμπεράσματα: </a:t>
            </a:r>
            <a:endParaRPr lang="el-GR" sz="1500" dirty="0">
              <a:latin typeface="Century Gothic" panose="020B0502020202020204" pitchFamily="34" charset="0"/>
            </a:endParaRP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Αργή αρχική ανάπτυξη ριζών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Επιταχυνόμενη ανάπτυξη αρχές Μαρτίου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Πλήρης άνθηση μέχρι Μάιο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Συγκομιδή ινωδών ριζών 9 μήνες μετά τη σπορά - εξαιρετικός χρωματισμός και ανάπτυξη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Σημαντική διακύμανση στο </a:t>
            </a:r>
            <a:r>
              <a:rPr lang="el-GR" sz="1500" b="1" dirty="0">
                <a:latin typeface="Century Gothic" panose="020B0502020202020204" pitchFamily="34" charset="0"/>
              </a:rPr>
              <a:t>μέγεθος</a:t>
            </a:r>
            <a:r>
              <a:rPr lang="el-GR" sz="1500" dirty="0">
                <a:latin typeface="Century Gothic" panose="020B0502020202020204" pitchFamily="34" charset="0"/>
              </a:rPr>
              <a:t> και την </a:t>
            </a:r>
            <a:r>
              <a:rPr lang="el-GR" sz="1500" b="1" dirty="0">
                <a:latin typeface="Century Gothic" panose="020B0502020202020204" pitchFamily="34" charset="0"/>
              </a:rPr>
              <a:t>απόδοση</a:t>
            </a:r>
            <a:r>
              <a:rPr lang="el-GR" sz="1500" dirty="0">
                <a:latin typeface="Century Gothic" panose="020B0502020202020204" pitchFamily="34" charset="0"/>
              </a:rPr>
              <a:t> μεταξύ των φυτών, λόγω σημαντικής γενετικής διαφοροποίησης του σπόρου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Οι αποδόσεις </a:t>
            </a:r>
            <a:r>
              <a:rPr lang="el-GR" sz="1500" b="1" dirty="0">
                <a:latin typeface="Century Gothic" panose="020B0502020202020204" pitchFamily="34" charset="0"/>
              </a:rPr>
              <a:t>βιομάζας</a:t>
            </a:r>
            <a:r>
              <a:rPr lang="el-GR" sz="1500" dirty="0">
                <a:latin typeface="Century Gothic" panose="020B0502020202020204" pitchFamily="34" charset="0"/>
              </a:rPr>
              <a:t> των εναέριων τμημάτων ήταν σημαντικά </a:t>
            </a:r>
            <a:r>
              <a:rPr lang="el-GR" sz="1500" b="1" dirty="0">
                <a:latin typeface="Century Gothic" panose="020B0502020202020204" pitchFamily="34" charset="0"/>
              </a:rPr>
              <a:t>υψηλότερες</a:t>
            </a:r>
            <a:r>
              <a:rPr lang="el-GR" sz="1500" dirty="0">
                <a:latin typeface="Century Gothic" panose="020B0502020202020204" pitchFamily="34" charset="0"/>
              </a:rPr>
              <a:t> στα </a:t>
            </a:r>
            <a:r>
              <a:rPr lang="el-GR" sz="1500" dirty="0" err="1">
                <a:latin typeface="Century Gothic" panose="020B0502020202020204" pitchFamily="34" charset="0"/>
              </a:rPr>
              <a:t>αεροπονικά</a:t>
            </a:r>
            <a:r>
              <a:rPr lang="el-GR" sz="1500" dirty="0">
                <a:latin typeface="Century Gothic" panose="020B0502020202020204" pitchFamily="34" charset="0"/>
              </a:rPr>
              <a:t> φυτά 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500" dirty="0">
                <a:latin typeface="Century Gothic" panose="020B0502020202020204" pitchFamily="34" charset="0"/>
              </a:rPr>
              <a:t>Οι συγκεντρώσεις του </a:t>
            </a:r>
            <a:r>
              <a:rPr lang="el-GR" sz="1500" b="1" dirty="0" err="1">
                <a:latin typeface="Century Gothic" panose="020B0502020202020204" pitchFamily="34" charset="0"/>
              </a:rPr>
              <a:t>χλωρογενικού</a:t>
            </a:r>
            <a:r>
              <a:rPr lang="el-GR" sz="1500" b="1" dirty="0">
                <a:latin typeface="Century Gothic" panose="020B0502020202020204" pitchFamily="34" charset="0"/>
              </a:rPr>
              <a:t> οξέος </a:t>
            </a:r>
            <a:r>
              <a:rPr lang="el-GR" sz="1500" dirty="0">
                <a:latin typeface="Century Gothic" panose="020B0502020202020204" pitchFamily="34" charset="0"/>
              </a:rPr>
              <a:t>δεν ήταν επίσης σημαντικά διαφορετικές, αλλά η διακύμανση από φυτό σε φυτό ήταν σημαντικά χαμηλότερη στα </a:t>
            </a:r>
            <a:r>
              <a:rPr lang="el-GR" sz="1500" dirty="0" err="1">
                <a:latin typeface="Century Gothic" panose="020B0502020202020204" pitchFamily="34" charset="0"/>
              </a:rPr>
              <a:t>αεροπονικά</a:t>
            </a:r>
            <a:r>
              <a:rPr lang="el-GR" sz="1500" dirty="0">
                <a:latin typeface="Century Gothic" panose="020B0502020202020204" pitchFamily="34" charset="0"/>
              </a:rPr>
              <a:t> φυτά </a:t>
            </a:r>
            <a:r>
              <a:rPr lang="el-GR" sz="15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500" dirty="0">
                <a:latin typeface="Century Gothic" panose="020B0502020202020204" pitchFamily="34" charset="0"/>
              </a:rPr>
              <a:t> δυνατότητα για πιο σταθερές φυτοχημικές αποδόσεις</a:t>
            </a:r>
          </a:p>
          <a:p>
            <a:pPr>
              <a:lnSpc>
                <a:spcPct val="100000"/>
              </a:lnSpc>
            </a:pPr>
            <a:endParaRPr lang="el-GR" sz="1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19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941E26-2293-43D2-B724-9D551D5E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Συγκομιδή</a:t>
            </a:r>
            <a:r>
              <a:rPr lang="el-GR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984281-221F-411C-B179-E67618EE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5232219" cy="46672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l-GR" sz="1300" b="1" dirty="0">
                <a:latin typeface="Century Gothic" panose="020B0502020202020204" pitchFamily="34" charset="0"/>
              </a:rPr>
              <a:t>Περίοδος</a:t>
            </a:r>
            <a:r>
              <a:rPr lang="en-US" sz="1300" b="1" dirty="0">
                <a:latin typeface="Century Gothic" panose="020B0502020202020204" pitchFamily="34" charset="0"/>
              </a:rPr>
              <a:t> </a:t>
            </a:r>
            <a:r>
              <a:rPr lang="el-GR" sz="1300" b="1" dirty="0">
                <a:latin typeface="Century Gothic" panose="020B0502020202020204" pitchFamily="34" charset="0"/>
              </a:rPr>
              <a:t>συγκομιδής</a:t>
            </a:r>
            <a:r>
              <a:rPr lang="en-US" sz="1300" b="1" dirty="0">
                <a:latin typeface="Century Gothic" panose="020B0502020202020204" pitchFamily="34" charset="0"/>
              </a:rPr>
              <a:t>: </a:t>
            </a:r>
            <a:r>
              <a:rPr lang="el-GR" sz="1300" b="1" dirty="0">
                <a:latin typeface="Century Gothic" panose="020B0502020202020204" pitchFamily="34" charset="0"/>
              </a:rPr>
              <a:t>τέλη Σεπτεμβρίου - αρχές Οκτωβρίου: 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↑ αποδόσεις 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↑ συγκέντρωση και ποιότητα αιθέριων ελαίων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αργή αποξήρανση φυτικών τμημάτων 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διατήρηση επιπέδων των περιεχομένων γλυκοζιτών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l-GR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Συλλογή ριζών </a:t>
            </a:r>
            <a:r>
              <a:rPr lang="el-G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300" dirty="0">
                <a:latin typeface="Century Gothic" panose="020B0502020202020204" pitchFamily="34" charset="0"/>
              </a:rPr>
              <a:t> </a:t>
            </a:r>
            <a:r>
              <a:rPr lang="el-GR" sz="1300" b="1" dirty="0">
                <a:latin typeface="Century Gothic" panose="020B0502020202020204" pitchFamily="34" charset="0"/>
              </a:rPr>
              <a:t>Αύγουστο - Σεπτέμβριο </a:t>
            </a:r>
            <a:r>
              <a:rPr lang="el-GR" sz="1300" dirty="0">
                <a:latin typeface="Century Gothic" panose="020B0502020202020204" pitchFamily="34" charset="0"/>
              </a:rPr>
              <a:t>(ηλικία φυτείας &gt; 3 ετών)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σε καλλιέργειες που προορίζονται για συγκομιδή ριζών, δεν πρέπει να συλλέγονται και τα φύλλα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3</a:t>
            </a:r>
            <a:r>
              <a:rPr lang="el-GR" sz="1300" baseline="30000" dirty="0">
                <a:latin typeface="Century Gothic" panose="020B0502020202020204" pitchFamily="34" charset="0"/>
              </a:rPr>
              <a:t>ο</a:t>
            </a:r>
            <a:r>
              <a:rPr lang="el-GR" sz="1300" dirty="0">
                <a:latin typeface="Century Gothic" panose="020B0502020202020204" pitchFamily="34" charset="0"/>
              </a:rPr>
              <a:t> έτος </a:t>
            </a:r>
            <a:r>
              <a:rPr lang="el-G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300" dirty="0">
                <a:latin typeface="Century Gothic" panose="020B0502020202020204" pitchFamily="34" charset="0"/>
              </a:rPr>
              <a:t>μέγιστη παραγωγή σε ρίζες και κεφάλια </a:t>
            </a:r>
            <a:r>
              <a:rPr lang="el-GR" sz="1300" dirty="0" err="1">
                <a:latin typeface="Century Gothic" panose="020B0502020202020204" pitchFamily="34" charset="0"/>
              </a:rPr>
              <a:t>ανθέων</a:t>
            </a:r>
            <a:endParaRPr lang="el-GR" sz="13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l-GR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Συλλογή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l-GR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φύλλων </a:t>
            </a:r>
            <a:r>
              <a:rPr lang="el-G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300" b="1" dirty="0">
                <a:latin typeface="Century Gothic" panose="020B0502020202020204" pitchFamily="34" charset="0"/>
              </a:rPr>
              <a:t>αργά το καλοκαίρι έως το φθινόπωρο </a:t>
            </a:r>
            <a:r>
              <a:rPr lang="el-GR" sz="1300" dirty="0">
                <a:latin typeface="Century Gothic" panose="020B0502020202020204" pitchFamily="34" charset="0"/>
              </a:rPr>
              <a:t>(ανάλογα με τις κλιματικές συνθήκες της περιοχής)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1300" dirty="0">
                <a:latin typeface="Century Gothic" panose="020B0502020202020204" pitchFamily="34" charset="0"/>
              </a:rPr>
              <a:t>Μπορεί να ξεκινήσει από το 1</a:t>
            </a:r>
            <a:r>
              <a:rPr lang="el-GR" sz="1300" baseline="30000" dirty="0">
                <a:latin typeface="Century Gothic" panose="020B0502020202020204" pitchFamily="34" charset="0"/>
              </a:rPr>
              <a:t>ο</a:t>
            </a:r>
            <a:r>
              <a:rPr lang="el-GR" sz="1300" dirty="0">
                <a:latin typeface="Century Gothic" panose="020B0502020202020204" pitchFamily="34" charset="0"/>
              </a:rPr>
              <a:t> έτος καλλιέργειας</a:t>
            </a:r>
            <a:endParaRPr lang="en-US" sz="13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l-GR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Συλλογή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l-GR" sz="13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ανθέων</a:t>
            </a:r>
            <a:r>
              <a:rPr lang="el-GR" sz="13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l-G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300" dirty="0">
                <a:latin typeface="Century Gothic" panose="020B0502020202020204" pitchFamily="34" charset="0"/>
              </a:rPr>
              <a:t> </a:t>
            </a:r>
            <a:r>
              <a:rPr lang="el-GR" sz="1300" b="1" dirty="0">
                <a:latin typeface="Century Gothic" panose="020B0502020202020204" pitchFamily="34" charset="0"/>
              </a:rPr>
              <a:t>στάδιο της πλήρης άνθησης </a:t>
            </a:r>
            <a:r>
              <a:rPr lang="el-GR" sz="1300" dirty="0">
                <a:latin typeface="Century Gothic" panose="020B0502020202020204" pitchFamily="34" charset="0"/>
              </a:rPr>
              <a:t>(τέλη Ιουλίου με αρχές Αυγούστου)</a:t>
            </a:r>
            <a:endParaRPr lang="en-US" sz="13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r>
              <a:rPr lang="el-GR" sz="1300" b="1" dirty="0">
                <a:latin typeface="Century Gothic" panose="020B0502020202020204" pitchFamily="34" charset="0"/>
              </a:rPr>
              <a:t>Δημιουργία αναχωμάτων </a:t>
            </a:r>
            <a:r>
              <a:rPr lang="en-US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l-GR" sz="1300" dirty="0">
                <a:latin typeface="Century Gothic" panose="020B0502020202020204" pitchFamily="34" charset="0"/>
              </a:rPr>
              <a:t> συντελείται η διαδικασία εξαγωγής ριζών, περιορίζοντας τις απώλειες κατά τη συγκομιδή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75000"/>
                </a:schemeClr>
              </a:buClr>
            </a:pPr>
            <a:endParaRPr lang="en-US" sz="1300" dirty="0">
              <a:latin typeface="Century Gothic" panose="020B0502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DE7924-1212-E98C-B03C-13C5955B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23" y="1825625"/>
            <a:ext cx="2556325" cy="160337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4598702-BC5E-6D02-A666-2F79046B6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62"/>
          <a:stretch/>
        </p:blipFill>
        <p:spPr>
          <a:xfrm>
            <a:off x="5959019" y="3474198"/>
            <a:ext cx="2556327" cy="160337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F6F3AB1-A4A6-73F3-8E7B-1E37AE104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70"/>
          <a:stretch/>
        </p:blipFill>
        <p:spPr>
          <a:xfrm>
            <a:off x="5959019" y="5122772"/>
            <a:ext cx="2556327" cy="16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75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113030-CC33-518C-9973-E5239804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35926"/>
            <a:ext cx="9144000" cy="2386148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anchor="ctr"/>
          <a:lstStyle/>
          <a:p>
            <a:pPr algn="ctr"/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Ευχαριστώ για την προσοχή σας!!!</a:t>
            </a:r>
          </a:p>
        </p:txBody>
      </p:sp>
    </p:spTree>
    <p:extLst>
      <p:ext uri="{BB962C8B-B14F-4D97-AF65-F5344CB8AC3E}">
        <p14:creationId xmlns:p14="http://schemas.microsoft.com/office/powerpoint/2010/main" val="190648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EBB057-66FA-BE67-0F68-58C6DD9D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Ετοιμολογία – κοινά ονόματα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05A719CC-14FF-85F5-CAEA-2A00E6B10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059533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b="1" dirty="0">
                <a:latin typeface="Century Gothic" panose="020B0502020202020204" pitchFamily="34" charset="0"/>
              </a:rPr>
              <a:t>Conrad </a:t>
            </a:r>
            <a:r>
              <a:rPr lang="el-GR" sz="2000" b="1" dirty="0" err="1">
                <a:latin typeface="Century Gothic" panose="020B0502020202020204" pitchFamily="34" charset="0"/>
              </a:rPr>
              <a:t>Moench</a:t>
            </a:r>
            <a:r>
              <a:rPr lang="el-GR" sz="2000" b="1" dirty="0">
                <a:latin typeface="Century Gothic" panose="020B0502020202020204" pitchFamily="34" charset="0"/>
              </a:rPr>
              <a:t>, </a:t>
            </a:r>
            <a:r>
              <a:rPr lang="el-GR" sz="2000" dirty="0">
                <a:latin typeface="Century Gothic" panose="020B0502020202020204" pitchFamily="34" charset="0"/>
              </a:rPr>
              <a:t>Γερμανός</a:t>
            </a:r>
            <a:r>
              <a:rPr lang="el-GR" sz="2000" b="1" dirty="0">
                <a:latin typeface="Century Gothic" panose="020B0502020202020204" pitchFamily="34" charset="0"/>
              </a:rPr>
              <a:t> </a:t>
            </a:r>
            <a:r>
              <a:rPr lang="el-GR" sz="2000" dirty="0">
                <a:latin typeface="Century Gothic" panose="020B0502020202020204" pitchFamily="34" charset="0"/>
              </a:rPr>
              <a:t>βοτανολόγος</a:t>
            </a:r>
            <a:r>
              <a:rPr lang="en-US" sz="2000" b="1" dirty="0">
                <a:latin typeface="Century Gothic" panose="020B0502020202020204" pitchFamily="34" charset="0"/>
              </a:rPr>
              <a:t>:</a:t>
            </a:r>
            <a:r>
              <a:rPr lang="el-GR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latin typeface="Century Gothic" panose="020B0502020202020204" pitchFamily="34" charset="0"/>
              </a:rPr>
              <a:t>“</a:t>
            </a:r>
            <a:r>
              <a:rPr lang="el-GR" sz="2000" b="1" i="1" dirty="0" err="1">
                <a:latin typeface="Century Gothic" panose="020B0502020202020204" pitchFamily="34" charset="0"/>
              </a:rPr>
              <a:t>Echinacea</a:t>
            </a:r>
            <a:r>
              <a:rPr lang="en-US" sz="2000" b="1" dirty="0">
                <a:latin typeface="Century Gothic" panose="020B0502020202020204" pitchFamily="34" charset="0"/>
              </a:rPr>
              <a:t>”</a:t>
            </a:r>
            <a:endParaRPr lang="el-GR" sz="2000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b="1" i="1" dirty="0">
                <a:latin typeface="Century Gothic" panose="020B0502020202020204" pitchFamily="34" charset="0"/>
              </a:rPr>
              <a:t>εχίνος &lt; αρχαία ελληνική </a:t>
            </a:r>
            <a:r>
              <a:rPr lang="el-GR" sz="2000" b="1" i="1" dirty="0" err="1">
                <a:latin typeface="Century Gothic" panose="020B0502020202020204" pitchFamily="34" charset="0"/>
              </a:rPr>
              <a:t>ἐχῖνος</a:t>
            </a:r>
            <a:r>
              <a:rPr lang="el-GR" sz="2000" b="1" i="1" dirty="0">
                <a:latin typeface="Century Gothic" panose="020B0502020202020204" pitchFamily="34" charset="0"/>
              </a:rPr>
              <a:t> </a:t>
            </a:r>
            <a:r>
              <a:rPr lang="el-GR" sz="2000" b="1" dirty="0">
                <a:latin typeface="Century Gothic" panose="020B0502020202020204" pitchFamily="34" charset="0"/>
              </a:rPr>
              <a:t>(αχινός)</a:t>
            </a:r>
            <a:r>
              <a:rPr lang="el-GR" sz="2000" dirty="0">
                <a:latin typeface="Century Gothic" panose="020B0502020202020204" pitchFamily="34" charset="0"/>
              </a:rPr>
              <a:t> </a:t>
            </a:r>
            <a:r>
              <a:rPr lang="el-GR" sz="20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2000" dirty="0">
                <a:latin typeface="Century Gothic" panose="020B0502020202020204" pitchFamily="34" charset="0"/>
              </a:rPr>
              <a:t>ακανθώδης εμφάνιση κεντρικού δίσκου του φυτού</a:t>
            </a: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2000" b="1" dirty="0">
                <a:latin typeface="Century Gothic" panose="020B0502020202020204" pitchFamily="34" charset="0"/>
              </a:rPr>
              <a:t>Κοινά ονόματα</a:t>
            </a:r>
            <a:r>
              <a:rPr lang="el-GR" sz="2000" dirty="0">
                <a:latin typeface="Century Gothic" panose="020B0502020202020204" pitchFamily="34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l-GR" sz="1800" i="1" dirty="0" err="1">
                <a:latin typeface="Century Gothic" panose="020B0502020202020204" pitchFamily="34" charset="0"/>
              </a:rPr>
              <a:t>εχινάτσεα</a:t>
            </a:r>
            <a:r>
              <a:rPr lang="el-GR" sz="1800" i="1" dirty="0">
                <a:latin typeface="Century Gothic" panose="020B0502020202020204" pitchFamily="34" charset="0"/>
              </a:rPr>
              <a:t> (ελληνικά) </a:t>
            </a:r>
            <a:endParaRPr lang="en-US" sz="1800" i="1" dirty="0"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1800" i="1" dirty="0">
                <a:latin typeface="Century Gothic" panose="020B0502020202020204" pitchFamily="34" charset="0"/>
              </a:rPr>
              <a:t>purple coneflower</a:t>
            </a:r>
            <a:r>
              <a:rPr lang="el-GR" sz="1800" i="1" dirty="0">
                <a:latin typeface="Century Gothic" panose="020B0502020202020204" pitchFamily="34" charset="0"/>
              </a:rPr>
              <a:t> (αγγλικά)</a:t>
            </a:r>
            <a:endParaRPr lang="en-US" sz="1800" i="1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endParaRPr lang="el-GR" sz="2000" dirty="0">
              <a:latin typeface="Century Gothic" panose="020B0502020202020204" pitchFamily="34" charset="0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0FE27AF-8810-FAA2-3B63-810C986200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817480" y="2586446"/>
            <a:ext cx="3326520" cy="4271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Θέση περιεχομένου 4" descr="Εικόνα που περιέχει φυτό, λουλούδι, εχινάκεια&#10;&#10;Περιγραφή που δημιουργήθηκε αυτόματα">
            <a:extLst>
              <a:ext uri="{FF2B5EF4-FFF2-40B4-BE49-F238E27FC236}">
                <a16:creationId xmlns:a16="http://schemas.microsoft.com/office/drawing/2014/main" id="{DA9D2061-3C27-3D1D-4337-6D5D35F1E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53" y="3744686"/>
            <a:ext cx="3107087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514B0E-F5E5-21CE-3D35-29596C77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Βοτανική ταξινόμηση </a:t>
            </a:r>
          </a:p>
        </p:txBody>
      </p:sp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id="{2BAB1CD1-7002-7F17-6B14-7FA427FD81B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9991682"/>
              </p:ext>
            </p:extLst>
          </p:nvPr>
        </p:nvGraphicFramePr>
        <p:xfrm>
          <a:off x="628650" y="1825625"/>
          <a:ext cx="4326527" cy="23370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6694">
                  <a:extLst>
                    <a:ext uri="{9D8B030D-6E8A-4147-A177-3AD203B41FA5}">
                      <a16:colId xmlns:a16="http://schemas.microsoft.com/office/drawing/2014/main" val="846952608"/>
                    </a:ext>
                  </a:extLst>
                </a:gridCol>
                <a:gridCol w="2949833">
                  <a:extLst>
                    <a:ext uri="{9D8B030D-6E8A-4147-A177-3AD203B41FA5}">
                      <a16:colId xmlns:a16="http://schemas.microsoft.com/office/drawing/2014/main" val="2630553858"/>
                    </a:ext>
                  </a:extLst>
                </a:gridCol>
              </a:tblGrid>
              <a:tr h="405934">
                <a:tc gridSpan="2">
                  <a:txBody>
                    <a:bodyPr/>
                    <a:lstStyle/>
                    <a:p>
                      <a:pPr algn="ctr"/>
                      <a:r>
                        <a:rPr lang="el-GR" sz="2000" b="0" dirty="0">
                          <a:latin typeface="Century Gothic" panose="020B0502020202020204" pitchFamily="34" charset="0"/>
                        </a:rPr>
                        <a:t>Βοτανική ταξινόμηση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421884"/>
                  </a:ext>
                </a:extLst>
              </a:tr>
              <a:tr h="386227">
                <a:tc>
                  <a:txBody>
                    <a:bodyPr/>
                    <a:lstStyle/>
                    <a:p>
                      <a:r>
                        <a:rPr lang="el-GR" b="0" dirty="0">
                          <a:latin typeface="Century Gothic" panose="020B0502020202020204" pitchFamily="34" charset="0"/>
                        </a:rPr>
                        <a:t>Βασίλειο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Plantae </a:t>
                      </a:r>
                      <a:endParaRPr lang="el-GR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3681425"/>
                  </a:ext>
                </a:extLst>
              </a:tr>
              <a:tr h="386227">
                <a:tc>
                  <a:txBody>
                    <a:bodyPr/>
                    <a:lstStyle/>
                    <a:p>
                      <a:r>
                        <a:rPr lang="el-GR" b="0" dirty="0">
                          <a:latin typeface="Century Gothic" panose="020B0502020202020204" pitchFamily="34" charset="0"/>
                        </a:rPr>
                        <a:t>Τάξη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Asterales</a:t>
                      </a:r>
                      <a:endParaRPr lang="el-GR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705465"/>
                  </a:ext>
                </a:extLst>
              </a:tr>
              <a:tr h="386227">
                <a:tc>
                  <a:txBody>
                    <a:bodyPr/>
                    <a:lstStyle/>
                    <a:p>
                      <a:r>
                        <a:rPr lang="el-GR" b="0" dirty="0">
                          <a:latin typeface="Century Gothic" panose="020B0502020202020204" pitchFamily="34" charset="0"/>
                        </a:rPr>
                        <a:t>Οικογένεια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Asteraceae </a:t>
                      </a:r>
                      <a:endParaRPr lang="el-GR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226186"/>
                  </a:ext>
                </a:extLst>
              </a:tr>
              <a:tr h="386227">
                <a:tc>
                  <a:txBody>
                    <a:bodyPr/>
                    <a:lstStyle/>
                    <a:p>
                      <a:r>
                        <a:rPr lang="el-GR" b="1" dirty="0">
                          <a:latin typeface="Century Gothic" panose="020B0502020202020204" pitchFamily="34" charset="0"/>
                        </a:rPr>
                        <a:t>Γένος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latin typeface="Century Gothic" panose="020B0502020202020204" pitchFamily="34" charset="0"/>
                        </a:rPr>
                        <a:t>Echinacea</a:t>
                      </a:r>
                      <a:r>
                        <a:rPr lang="en-US" b="1" dirty="0">
                          <a:latin typeface="Century Gothic" panose="020B0502020202020204" pitchFamily="34" charset="0"/>
                        </a:rPr>
                        <a:t> </a:t>
                      </a:r>
                      <a:endParaRPr lang="el-GR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0314990"/>
                  </a:ext>
                </a:extLst>
              </a:tr>
              <a:tr h="386227">
                <a:tc>
                  <a:txBody>
                    <a:bodyPr/>
                    <a:lstStyle/>
                    <a:p>
                      <a:r>
                        <a:rPr lang="el-GR" b="1" dirty="0">
                          <a:latin typeface="Century Gothic" panose="020B0502020202020204" pitchFamily="34" charset="0"/>
                        </a:rPr>
                        <a:t>Είδος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latin typeface="Century Gothic" panose="020B0502020202020204" pitchFamily="34" charset="0"/>
                        </a:rPr>
                        <a:t>Echinacea purpurea </a:t>
                      </a:r>
                      <a:r>
                        <a:rPr lang="en-US" b="1" i="0" dirty="0">
                          <a:latin typeface="Century Gothic" panose="020B0502020202020204" pitchFamily="34" charset="0"/>
                        </a:rPr>
                        <a:t>(L.) </a:t>
                      </a:r>
                      <a:endParaRPr lang="el-GR" b="1" i="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995452"/>
                  </a:ext>
                </a:extLst>
              </a:tr>
            </a:tbl>
          </a:graphicData>
        </a:graphic>
      </p:graphicFrame>
      <p:sp>
        <p:nvSpPr>
          <p:cNvPr id="12" name="Θέση περιεχομένου 11">
            <a:extLst>
              <a:ext uri="{FF2B5EF4-FFF2-40B4-BE49-F238E27FC236}">
                <a16:creationId xmlns:a16="http://schemas.microsoft.com/office/drawing/2014/main" id="{166ECCEC-B90E-F95E-350D-D64EC290C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0640" y="1825624"/>
            <a:ext cx="3394710" cy="4667249"/>
          </a:xfrm>
        </p:spPr>
        <p:txBody>
          <a:bodyPr>
            <a:normAutofit/>
          </a:bodyPr>
          <a:lstStyle/>
          <a:p>
            <a:pPr marL="228600" indent="-228600" defTabSz="914400">
              <a:lnSpc>
                <a:spcPct val="120000"/>
              </a:lnSpc>
              <a:spcBef>
                <a:spcPts val="100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l-GR" sz="1800" b="1" dirty="0">
                <a:latin typeface="Century Gothic" panose="020B0502020202020204" pitchFamily="34" charset="0"/>
              </a:rPr>
              <a:t>9 είδη</a:t>
            </a:r>
            <a:r>
              <a:rPr lang="en-US" sz="1800" b="1" dirty="0">
                <a:latin typeface="Century Gothic" panose="020B0502020202020204" pitchFamily="34" charset="0"/>
              </a:rPr>
              <a:t> </a:t>
            </a:r>
            <a:r>
              <a:rPr lang="el-GR" sz="1800" b="1" dirty="0">
                <a:latin typeface="Century Gothic" panose="020B0502020202020204" pitchFamily="34" charset="0"/>
              </a:rPr>
              <a:t>του γένους </a:t>
            </a:r>
            <a:r>
              <a:rPr lang="en-US" sz="1800" b="1" i="1" dirty="0">
                <a:latin typeface="Century Gothic" panose="020B0502020202020204" pitchFamily="34" charset="0"/>
              </a:rPr>
              <a:t>Echinacea</a:t>
            </a:r>
            <a:r>
              <a:rPr lang="el-GR" sz="1800" dirty="0">
                <a:latin typeface="Century Gothic" panose="020B0502020202020204" pitchFamily="34" charset="0"/>
              </a:rPr>
              <a:t>: </a:t>
            </a:r>
            <a:r>
              <a:rPr lang="en-US" sz="1800" i="1" dirty="0">
                <a:latin typeface="Century Gothic" panose="020B0502020202020204" pitchFamily="34" charset="0"/>
              </a:rPr>
              <a:t>E. purpurea, E. angustifolia, E. pallid</a:t>
            </a:r>
            <a:r>
              <a:rPr lang="el-GR" sz="1800" i="1" dirty="0">
                <a:latin typeface="Century Gothic" panose="020B0502020202020204" pitchFamily="34" charset="0"/>
              </a:rPr>
              <a:t>α, </a:t>
            </a:r>
            <a:r>
              <a:rPr lang="en-US" sz="1800" i="1" dirty="0">
                <a:latin typeface="Century Gothic" panose="020B0502020202020204" pitchFamily="34" charset="0"/>
              </a:rPr>
              <a:t>E. </a:t>
            </a:r>
            <a:r>
              <a:rPr lang="en-US" sz="1800" i="1" dirty="0" err="1">
                <a:latin typeface="Century Gothic" panose="020B0502020202020204" pitchFamily="34" charset="0"/>
              </a:rPr>
              <a:t>afrorubens</a:t>
            </a:r>
            <a:r>
              <a:rPr lang="en-US" sz="1800" i="1" dirty="0">
                <a:latin typeface="Century Gothic" panose="020B0502020202020204" pitchFamily="34" charset="0"/>
              </a:rPr>
              <a:t>, E. sanguine</a:t>
            </a:r>
            <a:r>
              <a:rPr lang="el-GR" sz="1800" i="1" dirty="0">
                <a:latin typeface="Century Gothic" panose="020B0502020202020204" pitchFamily="34" charset="0"/>
              </a:rPr>
              <a:t>α, </a:t>
            </a:r>
            <a:r>
              <a:rPr lang="en-US" sz="1800" i="1" dirty="0">
                <a:latin typeface="Century Gothic" panose="020B0502020202020204" pitchFamily="34" charset="0"/>
              </a:rPr>
              <a:t>E. </a:t>
            </a:r>
            <a:r>
              <a:rPr lang="en-US" sz="1800" i="1" dirty="0" err="1">
                <a:latin typeface="Century Gothic" panose="020B0502020202020204" pitchFamily="34" charset="0"/>
              </a:rPr>
              <a:t>paradoxa</a:t>
            </a:r>
            <a:r>
              <a:rPr lang="en-US" sz="1800" i="1" dirty="0">
                <a:latin typeface="Century Gothic" panose="020B0502020202020204" pitchFamily="34" charset="0"/>
              </a:rPr>
              <a:t>, E. </a:t>
            </a:r>
            <a:r>
              <a:rPr lang="en-US" sz="1800" i="1" dirty="0" err="1">
                <a:latin typeface="Century Gothic" panose="020B0502020202020204" pitchFamily="34" charset="0"/>
              </a:rPr>
              <a:t>laevigala</a:t>
            </a:r>
            <a:r>
              <a:rPr lang="en-US" sz="1800" i="1" dirty="0">
                <a:latin typeface="Century Gothic" panose="020B0502020202020204" pitchFamily="34" charset="0"/>
              </a:rPr>
              <a:t>, E. </a:t>
            </a:r>
            <a:r>
              <a:rPr lang="en-US" sz="1800" i="1" dirty="0" err="1">
                <a:latin typeface="Century Gothic" panose="020B0502020202020204" pitchFamily="34" charset="0"/>
              </a:rPr>
              <a:t>tennesseensis</a:t>
            </a:r>
            <a:r>
              <a:rPr lang="el-GR" sz="1800" i="1" dirty="0">
                <a:latin typeface="Century Gothic" panose="020B0502020202020204" pitchFamily="34" charset="0"/>
              </a:rPr>
              <a:t>, </a:t>
            </a:r>
            <a:r>
              <a:rPr lang="en-US" sz="1800" i="1" dirty="0">
                <a:latin typeface="Century Gothic" panose="020B0502020202020204" pitchFamily="34" charset="0"/>
              </a:rPr>
              <a:t>E. </a:t>
            </a:r>
            <a:r>
              <a:rPr lang="en-US" sz="1800" i="1" dirty="0" err="1">
                <a:latin typeface="Century Gothic" panose="020B0502020202020204" pitchFamily="34" charset="0"/>
              </a:rPr>
              <a:t>simulat</a:t>
            </a:r>
            <a:r>
              <a:rPr lang="el-GR" sz="1800" i="1" dirty="0">
                <a:latin typeface="Century Gothic" panose="020B0502020202020204" pitchFamily="34" charset="0"/>
              </a:rPr>
              <a:t>α</a:t>
            </a:r>
            <a:endParaRPr lang="el-GR" sz="1800" dirty="0"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el-GR" sz="1800" dirty="0">
                <a:latin typeface="Century Gothic" panose="020B0502020202020204" pitchFamily="34" charset="0"/>
              </a:rPr>
              <a:t>Καλλιεργούνται για </a:t>
            </a:r>
            <a:r>
              <a:rPr lang="el-GR" sz="1800" dirty="0" err="1">
                <a:latin typeface="Century Gothic" panose="020B0502020202020204" pitchFamily="34" charset="0"/>
              </a:rPr>
              <a:t>φαρμεκευτική</a:t>
            </a:r>
            <a:r>
              <a:rPr lang="el-GR" sz="1800" dirty="0">
                <a:latin typeface="Century Gothic" panose="020B0502020202020204" pitchFamily="34" charset="0"/>
              </a:rPr>
              <a:t> χρήση κυρίως τα </a:t>
            </a:r>
            <a:r>
              <a:rPr lang="en-US" sz="1800" b="1" i="1" dirty="0">
                <a:latin typeface="Century Gothic" panose="020B0502020202020204" pitchFamily="34" charset="0"/>
              </a:rPr>
              <a:t>E. angustifolia</a:t>
            </a:r>
            <a:r>
              <a:rPr lang="el-GR" sz="1800" b="1" i="1" dirty="0">
                <a:latin typeface="Century Gothic" panose="020B0502020202020204" pitchFamily="34" charset="0"/>
              </a:rPr>
              <a:t>, </a:t>
            </a:r>
            <a:r>
              <a:rPr lang="en-US" sz="1800" b="1" i="1" dirty="0">
                <a:latin typeface="Century Gothic" panose="020B0502020202020204" pitchFamily="34" charset="0"/>
              </a:rPr>
              <a:t>E. pallid</a:t>
            </a:r>
            <a:r>
              <a:rPr lang="el-GR" sz="1800" b="1" i="1" dirty="0">
                <a:latin typeface="Century Gothic" panose="020B0502020202020204" pitchFamily="34" charset="0"/>
              </a:rPr>
              <a:t>α</a:t>
            </a:r>
            <a:r>
              <a:rPr lang="en-US" sz="1800" b="1" i="1" dirty="0">
                <a:latin typeface="Century Gothic" panose="020B0502020202020204" pitchFamily="34" charset="0"/>
              </a:rPr>
              <a:t> </a:t>
            </a:r>
            <a:r>
              <a:rPr lang="el-GR" sz="1800" dirty="0">
                <a:latin typeface="Century Gothic" panose="020B0502020202020204" pitchFamily="34" charset="0"/>
              </a:rPr>
              <a:t>και </a:t>
            </a:r>
            <a:r>
              <a:rPr lang="en-US" sz="1800" b="1" i="1" dirty="0">
                <a:latin typeface="Century Gothic" panose="020B0502020202020204" pitchFamily="34" charset="0"/>
              </a:rPr>
              <a:t>E. purpurea</a:t>
            </a:r>
            <a:endParaRPr lang="el-GR" sz="1800" b="1" i="1" dirty="0">
              <a:latin typeface="Century Gothic" panose="020B0502020202020204" pitchFamily="34" charset="0"/>
            </a:endParaRP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94A28D1E-BD36-BCC1-C114-B9111882B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5" b="7912"/>
          <a:stretch/>
        </p:blipFill>
        <p:spPr>
          <a:xfrm>
            <a:off x="628650" y="4314497"/>
            <a:ext cx="3886199" cy="21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13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5662C7-5AE7-762D-F906-F6DAC9A3E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Βοτανικά χαρακτηριστικά </a:t>
            </a:r>
            <a:endParaRPr lang="el-GR" sz="4000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2870E42-57AC-0868-B5A0-635A7E4D79FA}"/>
              </a:ext>
            </a:extLst>
          </p:cNvPr>
          <p:cNvSpPr/>
          <p:nvPr/>
        </p:nvSpPr>
        <p:spPr>
          <a:xfrm>
            <a:off x="623205" y="1687615"/>
            <a:ext cx="3531783" cy="156939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Ύψος – Ανάπτυξη φυτού</a:t>
            </a:r>
          </a:p>
          <a:p>
            <a:pPr algn="ctr"/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ποώδες, πολυετές φυτό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endParaRPr lang="el-GR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ύψος έως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6-18</a:t>
            </a:r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0 </a:t>
            </a:r>
            <a:r>
              <a:rPr lang="el-GR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cm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endParaRPr lang="el-GR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χειμώνα νεκρώνει και εξαφανίζεται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</a:p>
          <a:p>
            <a:pPr algn="ctr"/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επόμενη άνοιξη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l-GR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αναβλαστάνει</a:t>
            </a:r>
            <a:r>
              <a:rPr lang="el-GR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με μεγαλύτερη ένταση</a:t>
            </a:r>
          </a:p>
        </p:txBody>
      </p: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D7649A24-BA07-66F4-9E72-A75DB7520061}"/>
              </a:ext>
            </a:extLst>
          </p:cNvPr>
          <p:cNvGrpSpPr/>
          <p:nvPr/>
        </p:nvGrpSpPr>
        <p:grpSpPr>
          <a:xfrm>
            <a:off x="5215380" y="1417203"/>
            <a:ext cx="3722753" cy="2675057"/>
            <a:chOff x="5267050" y="1079182"/>
            <a:chExt cx="3868527" cy="2497553"/>
          </a:xfrm>
        </p:grpSpPr>
        <p:sp>
          <p:nvSpPr>
            <p:cNvPr id="11" name="Ορθογώνιο: Στρογγύλεμα γωνιών 10">
              <a:extLst>
                <a:ext uri="{FF2B5EF4-FFF2-40B4-BE49-F238E27FC236}">
                  <a16:creationId xmlns:a16="http://schemas.microsoft.com/office/drawing/2014/main" id="{BEF2F1ED-CD72-753B-AD1F-6AA1C72F9E40}"/>
                </a:ext>
              </a:extLst>
            </p:cNvPr>
            <p:cNvSpPr/>
            <p:nvPr/>
          </p:nvSpPr>
          <p:spPr>
            <a:xfrm>
              <a:off x="5722123" y="1525224"/>
              <a:ext cx="3156269" cy="20515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l-GR" sz="16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Άνθη</a:t>
              </a:r>
              <a:r>
                <a:rPr lang="el-GR" sz="11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l-GR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μεγάλα, μονά, σε σχήμα αστεριού, ερμαφρόδιτα (αρσενικά και θηλυκά όργανα σε κάθε άνθος), φύονται στο τέλος του μεγάλου μίσχου, έως 40cm, ποικιλία χρωματισμών (κίτρινο, κόκκινο, ροζ, μωβ)</a:t>
              </a:r>
            </a:p>
          </p:txBody>
        </p:sp>
        <p:sp>
          <p:nvSpPr>
            <p:cNvPr id="14" name="Βέλος: Δεξιό 13">
              <a:extLst>
                <a:ext uri="{FF2B5EF4-FFF2-40B4-BE49-F238E27FC236}">
                  <a16:creationId xmlns:a16="http://schemas.microsoft.com/office/drawing/2014/main" id="{5FC0EC39-E59B-C32C-8377-EBE6997E7CDC}"/>
                </a:ext>
              </a:extLst>
            </p:cNvPr>
            <p:cNvSpPr/>
            <p:nvPr/>
          </p:nvSpPr>
          <p:spPr>
            <a:xfrm rot="12848184">
              <a:off x="5267050" y="1532840"/>
              <a:ext cx="792686" cy="278674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pic>
          <p:nvPicPr>
            <p:cNvPr id="16" name="Εικόνα 15" descr="Εικόνα που περιέχει φυτό, λουλούδι, εχινάκει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82DAC05D-9D64-9E03-C9CF-96568F8B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3493" y="1079182"/>
              <a:ext cx="892084" cy="892084"/>
            </a:xfrm>
            <a:prstGeom prst="ellipse">
              <a:avLst/>
            </a:prstGeom>
          </p:spPr>
        </p:pic>
      </p:grpSp>
      <p:grpSp>
        <p:nvGrpSpPr>
          <p:cNvPr id="23" name="Ομάδα 22">
            <a:extLst>
              <a:ext uri="{FF2B5EF4-FFF2-40B4-BE49-F238E27FC236}">
                <a16:creationId xmlns:a16="http://schemas.microsoft.com/office/drawing/2014/main" id="{B50DE89B-C9DF-1AB2-9991-6556B8CE2E18}"/>
              </a:ext>
            </a:extLst>
          </p:cNvPr>
          <p:cNvGrpSpPr/>
          <p:nvPr/>
        </p:nvGrpSpPr>
        <p:grpSpPr>
          <a:xfrm>
            <a:off x="349641" y="3296158"/>
            <a:ext cx="4183585" cy="2043864"/>
            <a:chOff x="4674248" y="4501216"/>
            <a:chExt cx="4183585" cy="2043864"/>
          </a:xfrm>
        </p:grpSpPr>
        <p:sp>
          <p:nvSpPr>
            <p:cNvPr id="9" name="Ορθογώνιο: Στρογγύλεμα γωνιών 8">
              <a:extLst>
                <a:ext uri="{FF2B5EF4-FFF2-40B4-BE49-F238E27FC236}">
                  <a16:creationId xmlns:a16="http://schemas.microsoft.com/office/drawing/2014/main" id="{8047DF12-2938-8E61-D8C8-A888B188F7EA}"/>
                </a:ext>
              </a:extLst>
            </p:cNvPr>
            <p:cNvSpPr/>
            <p:nvPr/>
          </p:nvSpPr>
          <p:spPr>
            <a:xfrm>
              <a:off x="5239732" y="4717579"/>
              <a:ext cx="3037334" cy="156939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l-GR" sz="16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Ρίζα</a:t>
              </a:r>
              <a:r>
                <a:rPr lang="el-GR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>
                <a:spcAft>
                  <a:spcPts val="600"/>
                </a:spcAft>
              </a:pPr>
              <a:r>
                <a:rPr lang="el-GR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βολβοί, μεγάλο και δυνατό ριζικό σύστημα που παραμένει το χειμώνα στο έδαφος και </a:t>
              </a:r>
              <a:r>
                <a:rPr lang="el-GR" sz="14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αναβλαστάνει</a:t>
              </a:r>
              <a:r>
                <a:rPr lang="el-GR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 την επόμενη άνοιξη</a:t>
              </a:r>
            </a:p>
          </p:txBody>
        </p:sp>
        <p:sp>
          <p:nvSpPr>
            <p:cNvPr id="13" name="Βέλος: Δεξιό 12">
              <a:extLst>
                <a:ext uri="{FF2B5EF4-FFF2-40B4-BE49-F238E27FC236}">
                  <a16:creationId xmlns:a16="http://schemas.microsoft.com/office/drawing/2014/main" id="{03689C79-FEFF-484B-D999-795A7D657E65}"/>
                </a:ext>
              </a:extLst>
            </p:cNvPr>
            <p:cNvSpPr/>
            <p:nvPr/>
          </p:nvSpPr>
          <p:spPr>
            <a:xfrm rot="2604134">
              <a:off x="7931229" y="6266406"/>
              <a:ext cx="926604" cy="278674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8" name="Εικόνα 17" descr="Εικόνα που περιέχει φυτό, λαχανικό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F9486274-20B2-7EA6-3906-CC08322F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5" t="16855" r="825" b="6207"/>
            <a:stretch/>
          </p:blipFill>
          <p:spPr>
            <a:xfrm>
              <a:off x="4674248" y="4501216"/>
              <a:ext cx="892084" cy="892084"/>
            </a:xfrm>
            <a:prstGeom prst="ellipse">
              <a:avLst/>
            </a:prstGeom>
          </p:spPr>
        </p:pic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489BE0D3-0036-6D3D-D984-A50BB21762D3}"/>
              </a:ext>
            </a:extLst>
          </p:cNvPr>
          <p:cNvGrpSpPr/>
          <p:nvPr/>
        </p:nvGrpSpPr>
        <p:grpSpPr>
          <a:xfrm>
            <a:off x="535328" y="5081912"/>
            <a:ext cx="3619660" cy="1401164"/>
            <a:chOff x="795154" y="5273172"/>
            <a:chExt cx="3753965" cy="1401164"/>
          </a:xfrm>
        </p:grpSpPr>
        <p:sp>
          <p:nvSpPr>
            <p:cNvPr id="26" name="Ορθογώνιο: Στρογγύλεμα γωνιών 25">
              <a:extLst>
                <a:ext uri="{FF2B5EF4-FFF2-40B4-BE49-F238E27FC236}">
                  <a16:creationId xmlns:a16="http://schemas.microsoft.com/office/drawing/2014/main" id="{1C3095C7-E2F6-4395-CCF3-67EBDEC75333}"/>
                </a:ext>
              </a:extLst>
            </p:cNvPr>
            <p:cNvSpPr/>
            <p:nvPr/>
          </p:nvSpPr>
          <p:spPr>
            <a:xfrm>
              <a:off x="1276182" y="5687176"/>
              <a:ext cx="3272937" cy="9871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l-GR" sz="16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Σπόροι</a:t>
              </a:r>
              <a:endParaRPr lang="en-US" sz="1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l-GR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σχεδόν ορθογώνιοι, λευκού-γκρι χρώματος και διαμέτρου 4-5 </a:t>
              </a:r>
              <a:r>
                <a:rPr lang="el-GR" sz="1400" dirty="0" err="1">
                  <a:solidFill>
                    <a:schemeClr val="tx1"/>
                  </a:solidFill>
                  <a:latin typeface="Century Gothic" panose="020B0502020202020204" pitchFamily="34" charset="0"/>
                </a:rPr>
                <a:t>mm</a:t>
              </a:r>
              <a:endParaRPr lang="el-GR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5" name="Εικόνα 24">
              <a:extLst>
                <a:ext uri="{FF2B5EF4-FFF2-40B4-BE49-F238E27FC236}">
                  <a16:creationId xmlns:a16="http://schemas.microsoft.com/office/drawing/2014/main" id="{91D0ADE0-03B5-9B3D-952F-1B2A5DB1D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727" t="3599" r="16727" b="3599"/>
            <a:stretch/>
          </p:blipFill>
          <p:spPr>
            <a:xfrm>
              <a:off x="795154" y="5273172"/>
              <a:ext cx="962054" cy="892800"/>
            </a:xfrm>
            <a:prstGeom prst="ellipse">
              <a:avLst/>
            </a:prstGeom>
          </p:spPr>
        </p:pic>
      </p:grp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A55E4E11-16D9-3517-A652-EB7E5C80BEDC}"/>
              </a:ext>
            </a:extLst>
          </p:cNvPr>
          <p:cNvGrpSpPr/>
          <p:nvPr/>
        </p:nvGrpSpPr>
        <p:grpSpPr>
          <a:xfrm>
            <a:off x="5457451" y="4065751"/>
            <a:ext cx="3336908" cy="2427123"/>
            <a:chOff x="5457451" y="4065751"/>
            <a:chExt cx="3336908" cy="2237613"/>
          </a:xfrm>
        </p:grpSpPr>
        <p:grpSp>
          <p:nvGrpSpPr>
            <p:cNvPr id="21" name="Ομάδα 20">
              <a:extLst>
                <a:ext uri="{FF2B5EF4-FFF2-40B4-BE49-F238E27FC236}">
                  <a16:creationId xmlns:a16="http://schemas.microsoft.com/office/drawing/2014/main" id="{B0500E5E-2A27-668A-00FB-86528396E530}"/>
                </a:ext>
              </a:extLst>
            </p:cNvPr>
            <p:cNvGrpSpPr/>
            <p:nvPr/>
          </p:nvGrpSpPr>
          <p:grpSpPr>
            <a:xfrm>
              <a:off x="5566080" y="4188236"/>
              <a:ext cx="3228279" cy="2115128"/>
              <a:chOff x="938408" y="2967531"/>
              <a:chExt cx="3228279" cy="2115128"/>
            </a:xfrm>
          </p:grpSpPr>
          <p:sp>
            <p:nvSpPr>
              <p:cNvPr id="10" name="Ορθογώνιο: Στρογγύλεμα γωνιών 9">
                <a:extLst>
                  <a:ext uri="{FF2B5EF4-FFF2-40B4-BE49-F238E27FC236}">
                    <a16:creationId xmlns:a16="http://schemas.microsoft.com/office/drawing/2014/main" id="{0A97E0E8-4A77-633D-8059-999D57F8B7FF}"/>
                  </a:ext>
                </a:extLst>
              </p:cNvPr>
              <p:cNvSpPr/>
              <p:nvPr/>
            </p:nvSpPr>
            <p:spPr>
              <a:xfrm>
                <a:off x="938408" y="3244428"/>
                <a:ext cx="2978636" cy="1838231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l-GR" sz="1600" dirty="0">
                    <a:solidFill>
                      <a:schemeClr val="accent6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Φύλλα</a:t>
                </a:r>
                <a:r>
                  <a:rPr lang="el-GR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l-GR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ωοειδή, λογχοειδή ή γραμμοειδή, οδοντωτά καλυμμένα με τρίχες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</a:t>
                </a:r>
                <a:r>
                  <a:rPr lang="el-GR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έως και 8 </a:t>
                </a:r>
                <a:r>
                  <a:rPr lang="el-GR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cm</a:t>
                </a:r>
                <a:r>
                  <a:rPr lang="el-GR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, με ευδιάκριτες νευρώσεις στο μέσον, πράσινα ή βαθύ πράσινου χρώματος</a:t>
                </a:r>
              </a:p>
            </p:txBody>
          </p:sp>
          <p:pic>
            <p:nvPicPr>
              <p:cNvPr id="20" name="Εικόνα 19" descr="Εικόνα που περιέχει χλόη, υπαίθριος, πράσινο, φυτό&#10;&#10;Περιγραφή που δημιουργήθηκε αυτόματα">
                <a:extLst>
                  <a:ext uri="{FF2B5EF4-FFF2-40B4-BE49-F238E27FC236}">
                    <a16:creationId xmlns:a16="http://schemas.microsoft.com/office/drawing/2014/main" id="{694995ED-8E19-528C-34E9-18554CFF8F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1" r="1101"/>
              <a:stretch/>
            </p:blipFill>
            <p:spPr>
              <a:xfrm flipH="1">
                <a:off x="3273887" y="2967531"/>
                <a:ext cx="892800" cy="892800"/>
              </a:xfrm>
              <a:prstGeom prst="ellipse">
                <a:avLst/>
              </a:prstGeom>
            </p:spPr>
          </p:pic>
        </p:grpSp>
        <p:sp>
          <p:nvSpPr>
            <p:cNvPr id="28" name="Βέλος: Δεξιό 27">
              <a:extLst>
                <a:ext uri="{FF2B5EF4-FFF2-40B4-BE49-F238E27FC236}">
                  <a16:creationId xmlns:a16="http://schemas.microsoft.com/office/drawing/2014/main" id="{42BC7B48-E35E-FFC1-4413-C9796CA12F05}"/>
                </a:ext>
              </a:extLst>
            </p:cNvPr>
            <p:cNvSpPr/>
            <p:nvPr/>
          </p:nvSpPr>
          <p:spPr>
            <a:xfrm rot="13530839">
              <a:off x="5197406" y="4325796"/>
              <a:ext cx="798764" cy="278674"/>
            </a:xfrm>
            <a:prstGeom prst="rightArrow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</p:grpSp>
      <p:pic>
        <p:nvPicPr>
          <p:cNvPr id="33" name="Εικόνα 32" descr="Εικόνα που περιέχει φυτό&#10;&#10;Περιγραφή που δημιουργήθηκε αυτόματα">
            <a:extLst>
              <a:ext uri="{FF2B5EF4-FFF2-40B4-BE49-F238E27FC236}">
                <a16:creationId xmlns:a16="http://schemas.microsoft.com/office/drawing/2014/main" id="{94082DD0-F087-DE3B-7BDA-D6F9AA1B7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"/>
          <a:stretch/>
        </p:blipFill>
        <p:spPr>
          <a:xfrm>
            <a:off x="2171462" y="922888"/>
            <a:ext cx="5500353" cy="59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38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1C940F6C-20A8-CEB5-1565-39B432AF3B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0806918"/>
              </p:ext>
            </p:extLst>
          </p:nvPr>
        </p:nvGraphicFramePr>
        <p:xfrm>
          <a:off x="628650" y="1506584"/>
          <a:ext cx="7886700" cy="498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Τίτλος 1">
            <a:extLst>
              <a:ext uri="{FF2B5EF4-FFF2-40B4-BE49-F238E27FC236}">
                <a16:creationId xmlns:a16="http://schemas.microsoft.com/office/drawing/2014/main" id="{D9090A27-43BF-623E-DE61-BF17EEF0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Φαρμακευτικές χρήσεις (1)</a:t>
            </a:r>
            <a:endParaRPr lang="el-GR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CCE2232-AE5B-0E7B-F0AF-D4137A3152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763735" y="3191464"/>
            <a:ext cx="1616529" cy="1616529"/>
          </a:xfrm>
          <a:prstGeom prst="star10">
            <a:avLst>
              <a:gd name="adj" fmla="val 34999"/>
              <a:gd name="hf" fmla="val 105146"/>
            </a:avLst>
          </a:prstGeom>
        </p:spPr>
      </p:pic>
    </p:spTree>
    <p:extLst>
      <p:ext uri="{BB962C8B-B14F-4D97-AF65-F5344CB8AC3E}">
        <p14:creationId xmlns:p14="http://schemas.microsoft.com/office/powerpoint/2010/main" val="286556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EDDD76-24EC-6927-6666-77570606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Φαρμακευτικές χρήσεις (2)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B8F2D8-01A3-8720-FFB3-30F31F54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600" b="1" dirty="0">
                <a:latin typeface="Century Gothic" panose="020B0502020202020204" pitchFamily="34" charset="0"/>
              </a:rPr>
              <a:t>Ενδυνάμωση και τόνωση του ανοσοποιητικού και λεμφικού συστήματος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Φυσικό αντιβιοτικό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Παραγωγή περισσότερων και ισχυρότερων λευκών αιμοσφαιρίων (Τ λεμφοκυττάρων) που καταπολεμούν ιούς και βακτήρια   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600" b="1" dirty="0">
                <a:latin typeface="Century Gothic" panose="020B0502020202020204" pitchFamily="34" charset="0"/>
              </a:rPr>
              <a:t>Κοινό κρυολόγημα και γρίπη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Έρευνες έχουν δείξει ότι άτομα που λαμβάνουν συμπληρώματα </a:t>
            </a:r>
            <a:r>
              <a:rPr lang="el-GR" sz="1200" dirty="0" err="1">
                <a:latin typeface="Century Gothic" panose="020B0502020202020204" pitchFamily="34" charset="0"/>
              </a:rPr>
              <a:t>εχινάκειας</a:t>
            </a:r>
            <a:r>
              <a:rPr lang="el-GR" sz="1200" dirty="0">
                <a:latin typeface="Century Gothic" panose="020B0502020202020204" pitchFamily="34" charset="0"/>
              </a:rPr>
              <a:t> για 3-6 εβδομάδες το χειμώνα προλαμβάνουν την εμφάνιση κρυολογημάτων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Μείωση της εμφάνισης, της διάρκειας και σοβαρότητας του κρυολογήματος, της γρίπης και κοινών συμπτωμάτων (πονόλαιμος, φαρυγγίτιδα, βήχας, πυρετός)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600" b="1" dirty="0">
                <a:latin typeface="Century Gothic" panose="020B0502020202020204" pitchFamily="34" charset="0"/>
              </a:rPr>
              <a:t>Αντιφλεγμονώδης δράση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καταπολέμηση φλεγμονών, μολύνσεων, λοιμώξεων, κολικών και δερματικών παθήσεων (π.χ. ψωρίαση, έλκος, πληγές, εγκαύματα, ακμή)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μείωση της φλεγμονής, του χρόνιου πόνου και του οιδήματος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600" b="1" dirty="0">
                <a:latin typeface="Century Gothic" panose="020B0502020202020204" pitchFamily="34" charset="0"/>
              </a:rPr>
              <a:t>Αντιοξειδωτική δράση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αντιοξειδωτικά = μόρια που βοηθούν στην προστασία των κυττάρων από το οξειδωτικό στρες (κατάσταση που έχει συνδεθεί με χρόνιες ασθένειες, π.χ. διαβήτης, καρδιακές παθήσεις κ.ά.)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el-GR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87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EDDD76-24EC-6927-6666-77570606B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Φαρμακευτικές χρήσεις (2)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B8F2D8-01A3-8720-FFB3-30F31F54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r>
              <a:rPr lang="el-GR" sz="1600" b="1" dirty="0">
                <a:latin typeface="Century Gothic" panose="020B0502020202020204" pitchFamily="34" charset="0"/>
              </a:rPr>
              <a:t>Αντιμετώπιση των λοιμώξεων 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ανακουφίζει από τα συμπτώματα της ερεθισμένης ουροδόχου κύστης και των σχετικών </a:t>
            </a:r>
            <a:r>
              <a:rPr lang="el-GR" sz="1200" dirty="0" err="1">
                <a:latin typeface="Century Gothic" panose="020B0502020202020204" pitchFamily="34" charset="0"/>
              </a:rPr>
              <a:t>βακτηριακών</a:t>
            </a:r>
            <a:r>
              <a:rPr lang="el-GR" sz="1200" dirty="0">
                <a:latin typeface="Century Gothic" panose="020B0502020202020204" pitchFamily="34" charset="0"/>
              </a:rPr>
              <a:t> λοιμώξεων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r>
              <a:rPr lang="el-GR" sz="1600" b="1" dirty="0">
                <a:latin typeface="Century Gothic" panose="020B0502020202020204" pitchFamily="34" charset="0"/>
              </a:rPr>
              <a:t>Επούλωση πληγών &amp; </a:t>
            </a:r>
            <a:r>
              <a:rPr lang="el-GR" sz="1600" b="1" dirty="0" err="1">
                <a:latin typeface="Century Gothic" panose="020B0502020202020204" pitchFamily="34" charset="0"/>
              </a:rPr>
              <a:t>φωτογήρανσης</a:t>
            </a:r>
            <a:r>
              <a:rPr lang="el-GR" sz="1600" b="1" dirty="0">
                <a:latin typeface="Century Gothic" panose="020B0502020202020204" pitchFamily="34" charset="0"/>
              </a:rPr>
              <a:t> δέρματος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οι </a:t>
            </a:r>
            <a:r>
              <a:rPr lang="el-GR" sz="1200" dirty="0" err="1">
                <a:latin typeface="Century Gothic" panose="020B0502020202020204" pitchFamily="34" charset="0"/>
              </a:rPr>
              <a:t>πολυφαινόλες</a:t>
            </a:r>
            <a:r>
              <a:rPr lang="el-GR" sz="1200" dirty="0">
                <a:latin typeface="Century Gothic" panose="020B0502020202020204" pitchFamily="34" charset="0"/>
              </a:rPr>
              <a:t> της </a:t>
            </a:r>
            <a:r>
              <a:rPr lang="el-GR" sz="1200" dirty="0" err="1">
                <a:latin typeface="Century Gothic" panose="020B0502020202020204" pitchFamily="34" charset="0"/>
              </a:rPr>
              <a:t>εχινάκειας</a:t>
            </a:r>
            <a:r>
              <a:rPr lang="el-GR" sz="1200" dirty="0">
                <a:latin typeface="Century Gothic" panose="020B0502020202020204" pitchFamily="34" charset="0"/>
              </a:rPr>
              <a:t> προστατεύουν το κολλαγόνο από την οξείδωση 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τοπική χρήση εκχυλισμάτων </a:t>
            </a:r>
            <a:r>
              <a:rPr lang="el-GR" sz="1200" dirty="0" err="1">
                <a:latin typeface="Century Gothic" panose="020B0502020202020204" pitchFamily="34" charset="0"/>
              </a:rPr>
              <a:t>εχινάκειας</a:t>
            </a:r>
            <a:r>
              <a:rPr lang="el-GR" sz="1200" dirty="0">
                <a:latin typeface="Century Gothic" panose="020B0502020202020204" pitchFamily="34" charset="0"/>
              </a:rPr>
              <a:t> στην πρόληψη και θεραπεία </a:t>
            </a:r>
            <a:r>
              <a:rPr lang="el-GR" sz="1200" dirty="0" err="1">
                <a:latin typeface="Century Gothic" panose="020B0502020202020204" pitchFamily="34" charset="0"/>
              </a:rPr>
              <a:t>φωτογήρανσης</a:t>
            </a:r>
            <a:r>
              <a:rPr lang="el-GR" sz="1200" dirty="0">
                <a:latin typeface="Century Gothic" panose="020B0502020202020204" pitchFamily="34" charset="0"/>
              </a:rPr>
              <a:t> του δέρματος από τις ακτινοβολίες UVA/UVB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r>
              <a:rPr lang="el-GR" sz="1600" b="1" dirty="0">
                <a:latin typeface="Century Gothic" panose="020B0502020202020204" pitchFamily="34" charset="0"/>
              </a:rPr>
              <a:t>Αντισηπτική, </a:t>
            </a:r>
            <a:r>
              <a:rPr lang="el-GR" sz="1600" b="1" dirty="0" err="1">
                <a:latin typeface="Century Gothic" panose="020B0502020202020204" pitchFamily="34" charset="0"/>
              </a:rPr>
              <a:t>αντιμυκητιακή</a:t>
            </a:r>
            <a:r>
              <a:rPr lang="el-GR" sz="1600" b="1" dirty="0">
                <a:latin typeface="Century Gothic" panose="020B0502020202020204" pitchFamily="34" charset="0"/>
              </a:rPr>
              <a:t>, </a:t>
            </a:r>
            <a:r>
              <a:rPr lang="el-GR" sz="1600" b="1" dirty="0" err="1">
                <a:latin typeface="Century Gothic" panose="020B0502020202020204" pitchFamily="34" charset="0"/>
              </a:rPr>
              <a:t>αντιβακτηριακή</a:t>
            </a:r>
            <a:r>
              <a:rPr lang="el-GR" sz="1600" b="1" dirty="0">
                <a:latin typeface="Century Gothic" panose="020B0502020202020204" pitchFamily="34" charset="0"/>
              </a:rPr>
              <a:t>, </a:t>
            </a:r>
            <a:r>
              <a:rPr lang="el-GR" sz="1600" b="1" dirty="0" err="1">
                <a:latin typeface="Century Gothic" panose="020B0502020202020204" pitchFamily="34" charset="0"/>
              </a:rPr>
              <a:t>αντιϊκή</a:t>
            </a:r>
            <a:r>
              <a:rPr lang="el-GR" sz="1600" b="1" dirty="0">
                <a:latin typeface="Century Gothic" panose="020B0502020202020204" pitchFamily="34" charset="0"/>
              </a:rPr>
              <a:t> δράση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αντισηπτική και </a:t>
            </a:r>
            <a:r>
              <a:rPr lang="el-GR" sz="1200" dirty="0" err="1">
                <a:latin typeface="Century Gothic" panose="020B0502020202020204" pitchFamily="34" charset="0"/>
              </a:rPr>
              <a:t>αντιμυκητιακή</a:t>
            </a:r>
            <a:r>
              <a:rPr lang="el-GR" sz="1200" dirty="0">
                <a:latin typeface="Century Gothic" panose="020B0502020202020204" pitchFamily="34" charset="0"/>
              </a:rPr>
              <a:t> δράση ενάντια στους μύκητες</a:t>
            </a:r>
          </a:p>
          <a:p>
            <a:pPr lvl="1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 err="1">
                <a:latin typeface="Century Gothic" panose="020B0502020202020204" pitchFamily="34" charset="0"/>
              </a:rPr>
              <a:t>αντιϊκές</a:t>
            </a:r>
            <a:r>
              <a:rPr lang="el-GR" sz="1200" dirty="0">
                <a:latin typeface="Century Gothic" panose="020B0502020202020204" pitchFamily="34" charset="0"/>
              </a:rPr>
              <a:t> ιδιότητες ενεργοποίηση Τ λεμφοκυττάρων και αυξάνουν την αντίσταση σε ιούς (π.χ. ιός του </a:t>
            </a:r>
            <a:r>
              <a:rPr lang="el-GR" sz="1200" dirty="0" err="1">
                <a:latin typeface="Century Gothic" panose="020B0502020202020204" pitchFamily="34" charset="0"/>
              </a:rPr>
              <a:t>έρπη</a:t>
            </a:r>
            <a:r>
              <a:rPr lang="el-GR" sz="1200" dirty="0"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lnSpc>
                <a:spcPct val="110000"/>
              </a:lnSpc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r>
              <a:rPr lang="el-GR" sz="1600" b="1" dirty="0">
                <a:latin typeface="Century Gothic" panose="020B0502020202020204" pitchFamily="34" charset="0"/>
              </a:rPr>
              <a:t>Δράση κατά των καρκινικών όγκων</a:t>
            </a:r>
          </a:p>
          <a:p>
            <a:pPr lvl="1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οφέλη στον καρκίνο του εγκεφάλου</a:t>
            </a:r>
          </a:p>
          <a:p>
            <a:pPr lvl="1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φυτοχημικά που δεν έχουν ακόμα ανακαλυφθεί σε άλλα βότανα, μπορεί να αποτελούν πολύτιμα εργαλεία στην καταπολέμηση των όγκων</a:t>
            </a:r>
          </a:p>
          <a:p>
            <a:pPr lvl="1">
              <a:lnSpc>
                <a:spcPct val="12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200" dirty="0">
                <a:latin typeface="Century Gothic" panose="020B0502020202020204" pitchFamily="34" charset="0"/>
              </a:rPr>
              <a:t>προτείνεται στην εναλλακτική και παραδοσιακή ιατρική βιβλιογραφία για καρκινοπαθείς </a:t>
            </a:r>
          </a:p>
        </p:txBody>
      </p:sp>
    </p:spTree>
    <p:extLst>
      <p:ext uri="{BB962C8B-B14F-4D97-AF65-F5344CB8AC3E}">
        <p14:creationId xmlns:p14="http://schemas.microsoft.com/office/powerpoint/2010/main" val="1221437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C6AC1289-16FE-2760-73C0-94403737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Προτεινομένη δοσολογία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6DF276D-214D-6A6B-1D51-85B3D02B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04211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Προληπτική λήψη κατά τη διάρκεια του </a:t>
            </a:r>
            <a:r>
              <a:rPr lang="el-GR" sz="1400" b="1" dirty="0">
                <a:latin typeface="Century Gothic" panose="020B0502020202020204" pitchFamily="34" charset="0"/>
              </a:rPr>
              <a:t>χειμώνα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r>
              <a:rPr lang="el-GR" sz="14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400" dirty="0">
                <a:latin typeface="Century Gothic" panose="020B0502020202020204" pitchFamily="34" charset="0"/>
              </a:rPr>
              <a:t>προλαμβάνει την εκδήλωση του κρυολογήματος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Για γενική ενδυνάμωση του ανοσοποιητικού συστήματος, κατά τη διάρκεια κρυολογημάτων, λοιμώξεων του ανοσοποιητικού </a:t>
            </a:r>
            <a:r>
              <a:rPr lang="el-GR" sz="1400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l-GR" sz="1400" dirty="0">
                <a:latin typeface="Century Gothic" panose="020B0502020202020204" pitchFamily="34" charset="0"/>
              </a:rPr>
              <a:t>για περιορισμό συμπτωμάτων (φαρυγγίτιδα, βήχας, πυρετός)</a:t>
            </a:r>
          </a:p>
          <a:p>
            <a:pPr marL="1257300" lvl="3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latin typeface="Century Gothic" panose="020B0502020202020204" pitchFamily="34" charset="0"/>
              </a:rPr>
              <a:t>Προτεινόμενη ημερήσια δοσολογία: ~1 g</a:t>
            </a:r>
            <a:r>
              <a:rPr lang="en-US" sz="1400" dirty="0">
                <a:latin typeface="Century Gothic" panose="020B0502020202020204" pitchFamily="34" charset="0"/>
              </a:rPr>
              <a:t>r</a:t>
            </a:r>
            <a:r>
              <a:rPr lang="el-GR" sz="1400" dirty="0">
                <a:latin typeface="Century Gothic" panose="020B0502020202020204" pitchFamily="34" charset="0"/>
              </a:rPr>
              <a:t> 3 φορές/ημέρα, για 7-10 ημέρες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</a:pPr>
            <a:r>
              <a:rPr lang="el-GR" sz="1400" dirty="0">
                <a:latin typeface="Century Gothic" panose="020B0502020202020204" pitchFamily="34" charset="0"/>
              </a:rPr>
              <a:t>Λήψη</a:t>
            </a:r>
            <a:r>
              <a:rPr lang="en-US" sz="1400" dirty="0">
                <a:latin typeface="Century Gothic" panose="020B0502020202020204" pitchFamily="34" charset="0"/>
              </a:rPr>
              <a:t>:</a:t>
            </a:r>
            <a:r>
              <a:rPr lang="el-GR" sz="1400" dirty="0">
                <a:latin typeface="Century Gothic" panose="020B0502020202020204" pitchFamily="34" charset="0"/>
              </a:rPr>
              <a:t> 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400" dirty="0">
                <a:latin typeface="Century Gothic" panose="020B0502020202020204" pitchFamily="34" charset="0"/>
              </a:rPr>
              <a:t>Ως</a:t>
            </a:r>
            <a:r>
              <a:rPr lang="el-GR" sz="1400" b="1" dirty="0">
                <a:latin typeface="Century Gothic" panose="020B0502020202020204" pitchFamily="34" charset="0"/>
              </a:rPr>
              <a:t> έγχυμα</a:t>
            </a:r>
            <a:r>
              <a:rPr lang="el-GR" sz="1400" dirty="0">
                <a:latin typeface="Century Gothic" panose="020B0502020202020204" pitchFamily="34" charset="0"/>
              </a:rPr>
              <a:t> (2 φορές/ημέρα, για ~2 εβδομάδες)</a:t>
            </a:r>
          </a:p>
          <a:p>
            <a:pPr marL="1257300" lvl="3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latin typeface="Century Gothic" panose="020B0502020202020204" pitchFamily="34" charset="0"/>
              </a:rPr>
              <a:t>Προετοιμασία: 1 κουταλάκι σε ένα φλιτζάνι βρασμένο νερό </a:t>
            </a:r>
            <a:r>
              <a:rPr lang="en-US" sz="1400" dirty="0">
                <a:latin typeface="Century Gothic" panose="020B0502020202020204" pitchFamily="34" charset="0"/>
              </a:rPr>
              <a:t>(</a:t>
            </a:r>
            <a:r>
              <a:rPr lang="el-GR" sz="1400" dirty="0">
                <a:latin typeface="Century Gothic" panose="020B0502020202020204" pitchFamily="34" charset="0"/>
              </a:rPr>
              <a:t>5</a:t>
            </a:r>
            <a:r>
              <a:rPr lang="en-US" sz="1400" dirty="0">
                <a:latin typeface="Century Gothic" panose="020B0502020202020204" pitchFamily="34" charset="0"/>
              </a:rPr>
              <a:t> min)</a:t>
            </a:r>
            <a:r>
              <a:rPr lang="el-GR" sz="1400" dirty="0">
                <a:latin typeface="Century Gothic" panose="020B0502020202020204" pitchFamily="34" charset="0"/>
              </a:rPr>
              <a:t>, το σουρώνουμε και το πίνουμε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400" dirty="0">
                <a:latin typeface="Century Gothic" panose="020B0502020202020204" pitchFamily="34" charset="0"/>
              </a:rPr>
              <a:t>Σε μορφή </a:t>
            </a:r>
            <a:r>
              <a:rPr lang="el-GR" sz="1400" b="1" dirty="0">
                <a:latin typeface="Century Gothic" panose="020B0502020202020204" pitchFamily="34" charset="0"/>
              </a:rPr>
              <a:t>βάμματος</a:t>
            </a:r>
            <a:r>
              <a:rPr lang="el-GR" sz="1400" dirty="0">
                <a:latin typeface="Century Gothic" panose="020B0502020202020204" pitchFamily="34" charset="0"/>
              </a:rPr>
              <a:t> (2 φορές/ημέρα) </a:t>
            </a:r>
          </a:p>
          <a:p>
            <a:pPr marL="1257300" lvl="3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l-GR" sz="1400" dirty="0">
                <a:latin typeface="Century Gothic" panose="020B0502020202020204" pitchFamily="34" charset="0"/>
              </a:rPr>
              <a:t>Προετοιμασία: 15 σταγόνες βάμματος σε ένα φλιτζάνι βρασμένο νερό </a:t>
            </a:r>
          </a:p>
          <a:p>
            <a:pPr marL="800100" lvl="1" indent="-342900">
              <a:lnSpc>
                <a:spcPct val="10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el-GR" sz="1400" dirty="0">
                <a:latin typeface="Century Gothic" panose="020B0502020202020204" pitchFamily="34" charset="0"/>
              </a:rPr>
              <a:t>Σε μορφή </a:t>
            </a:r>
            <a:r>
              <a:rPr lang="el-GR" sz="1400" b="1" dirty="0">
                <a:latin typeface="Century Gothic" panose="020B0502020202020204" pitchFamily="34" charset="0"/>
              </a:rPr>
              <a:t>συμπληρωμάτων</a:t>
            </a:r>
            <a:r>
              <a:rPr lang="en-US" sz="1400" b="1" dirty="0">
                <a:latin typeface="Century Gothic" panose="020B0502020202020204" pitchFamily="34" charset="0"/>
              </a:rPr>
              <a:t> </a:t>
            </a:r>
            <a:r>
              <a:rPr lang="el-GR" sz="1400" b="1" dirty="0">
                <a:latin typeface="Century Gothic" panose="020B0502020202020204" pitchFamily="34" charset="0"/>
              </a:rPr>
              <a:t>διατροφής</a:t>
            </a:r>
          </a:p>
        </p:txBody>
      </p:sp>
    </p:spTree>
    <p:extLst>
      <p:ext uri="{BB962C8B-B14F-4D97-AF65-F5344CB8AC3E}">
        <p14:creationId xmlns:p14="http://schemas.microsoft.com/office/powerpoint/2010/main" val="30580694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Κόκκινο βιολετί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877</TotalTime>
  <Words>1892</Words>
  <Application>Microsoft Office PowerPoint</Application>
  <PresentationFormat>Προβολή στην οθόνη (4:3)</PresentationFormat>
  <Paragraphs>213</Paragraphs>
  <Slides>28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Wingdings</vt:lpstr>
      <vt:lpstr>Θέμα του Office</vt:lpstr>
      <vt:lpstr>Παρουσίαση του PowerPoint</vt:lpstr>
      <vt:lpstr>Ιστορία – Προέλευση – Διάδοση </vt:lpstr>
      <vt:lpstr>Ετοιμολογία – κοινά ονόματα</vt:lpstr>
      <vt:lpstr>Βοτανική ταξινόμηση </vt:lpstr>
      <vt:lpstr>Βοτανικά χαρακτηριστικά </vt:lpstr>
      <vt:lpstr>Φαρμακευτικές χρήσεις (1)</vt:lpstr>
      <vt:lpstr>Φαρμακευτικές χρήσεις (2)</vt:lpstr>
      <vt:lpstr>Φαρμακευτικές χρήσεις (2)</vt:lpstr>
      <vt:lpstr>Προτεινομένη δοσολογία </vt:lpstr>
      <vt:lpstr>Ασφάλεια </vt:lpstr>
      <vt:lpstr>Οικολογικές απαιτήσεις</vt:lpstr>
      <vt:lpstr>Πολλαπλασιασμός </vt:lpstr>
      <vt:lpstr>Πολλαπλασιασμός </vt:lpstr>
      <vt:lpstr>Προετοιμασία εδάφους</vt:lpstr>
      <vt:lpstr>Λίπανση - Άρδευση </vt:lpstr>
      <vt:lpstr>Εχθροί &amp; ασθένειες (1) </vt:lpstr>
      <vt:lpstr>Εχθροί &amp; ασθένειες (2) </vt:lpstr>
      <vt:lpstr>Εχθροί &amp; ασθένειες (3) </vt:lpstr>
      <vt:lpstr>Καλλιέργεια εχινάτσεας στην περιοχή της Αιτωλοακαρνανίας</vt:lpstr>
      <vt:lpstr>Καλλιέργεια εχινάτσεας στο χωράφι</vt:lpstr>
      <vt:lpstr>Καλλιέργεια εχινάτσεας σε θερμοκήπιο  </vt:lpstr>
      <vt:lpstr>Καλλιέργεια εχινάτσεας σε float system</vt:lpstr>
      <vt:lpstr>Υδροπονική καλλιέργεια εχινάτσεας (1)</vt:lpstr>
      <vt:lpstr>Υδροπονική καλλιέργεια εχινάτσεας (2)</vt:lpstr>
      <vt:lpstr>Αεροπονική καλλιέργεια εχινάτσεας (1)</vt:lpstr>
      <vt:lpstr>Αεροπονική καλλιέργεια εχινάτσεας (2)</vt:lpstr>
      <vt:lpstr>Συγκομιδή </vt:lpstr>
      <vt:lpstr>Ευχαριστώ για την προσοχή σας!!!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heliosplan agrinio</dc:creator>
  <cp:lastModifiedBy>Σαλάχας Γεώργιος</cp:lastModifiedBy>
  <cp:revision>170</cp:revision>
  <dcterms:created xsi:type="dcterms:W3CDTF">2022-12-06T08:37:30Z</dcterms:created>
  <dcterms:modified xsi:type="dcterms:W3CDTF">2023-01-12T20:43:59Z</dcterms:modified>
</cp:coreProperties>
</file>