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76" r:id="rId14"/>
    <p:sldId id="277" r:id="rId15"/>
    <p:sldId id="278" r:id="rId16"/>
    <p:sldId id="268" r:id="rId17"/>
    <p:sldId id="275" r:id="rId18"/>
    <p:sldId id="271" r:id="rId19"/>
    <p:sldId id="283" r:id="rId20"/>
    <p:sldId id="273" r:id="rId21"/>
    <p:sldId id="274" r:id="rId22"/>
    <p:sldId id="282" r:id="rId23"/>
    <p:sldId id="279" r:id="rId24"/>
    <p:sldId id="280" r:id="rId25"/>
    <p:sldId id="281"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7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F3AF78-6C51-417F-3BDD-B6798B418A3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D7CC029-12AD-F8F8-0F19-69B8B8538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E08668A-01A3-3B8E-6B87-F27A613D9D3D}"/>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5" name="Θέση υποσέλιδου 4">
            <a:extLst>
              <a:ext uri="{FF2B5EF4-FFF2-40B4-BE49-F238E27FC236}">
                <a16:creationId xmlns:a16="http://schemas.microsoft.com/office/drawing/2014/main" id="{1506FDC3-33B4-CC3F-E4D1-7BE778E3343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306115-F20F-13D9-6156-688484FB7B75}"/>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215715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60BD3F-C783-A3A3-B848-00432E68B1D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683A1F1-9105-45E6-4ECB-4ECA171501D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6C2A8A9-DA96-EC08-F94A-95A313A554FE}"/>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5" name="Θέση υποσέλιδου 4">
            <a:extLst>
              <a:ext uri="{FF2B5EF4-FFF2-40B4-BE49-F238E27FC236}">
                <a16:creationId xmlns:a16="http://schemas.microsoft.com/office/drawing/2014/main" id="{6A125301-6077-BAF0-D94E-7D305A9351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94ADA9E-3BEC-AA71-C4C3-4D2F41D0B944}"/>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176952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DD4A22E-4B9A-844E-AE6B-5769F80F073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E87E6EF-4F35-052F-01EB-FC4EE7EA60C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E4FAD9E-12B6-C21C-5A7C-3F3745C51B49}"/>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5" name="Θέση υποσέλιδου 4">
            <a:extLst>
              <a:ext uri="{FF2B5EF4-FFF2-40B4-BE49-F238E27FC236}">
                <a16:creationId xmlns:a16="http://schemas.microsoft.com/office/drawing/2014/main" id="{8521C4FF-2B6E-A1F5-9482-06AC682DC4B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67FBA8-1F3D-151F-7770-8F0EECAD9696}"/>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72359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E3DDC4-FE1C-219C-B469-52A28AE6F00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8F9C372-21F2-C799-CFC1-BB12C37F5AE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D66CA9-BA3C-F78B-582E-7C637E2A6D6B}"/>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5" name="Θέση υποσέλιδου 4">
            <a:extLst>
              <a:ext uri="{FF2B5EF4-FFF2-40B4-BE49-F238E27FC236}">
                <a16:creationId xmlns:a16="http://schemas.microsoft.com/office/drawing/2014/main" id="{C0A59CF3-A4A8-85B5-CAFE-06EC5E87367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FA1F84-8D72-609C-0AE5-9625C2A0C607}"/>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417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D7CEB-6C0D-DCDF-064E-ADF612539E7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D5D64B-5722-F9B8-A062-4491110F5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7947680-B7A0-3A4B-786F-B5673FD81714}"/>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5" name="Θέση υποσέλιδου 4">
            <a:extLst>
              <a:ext uri="{FF2B5EF4-FFF2-40B4-BE49-F238E27FC236}">
                <a16:creationId xmlns:a16="http://schemas.microsoft.com/office/drawing/2014/main" id="{DF957C9C-EB53-C7F6-F7A7-5A40DDB46B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B7D4F5-10D6-239A-CD70-8E5D416BA444}"/>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242018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1CA386-8FDC-8706-EDC0-77AAB367F54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7C5A4BF-932A-8057-C5AD-0E04FBC8BF5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3C9629C-A675-3EE5-7F45-73E17305B43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DC70AE2-42E7-8D3A-3514-CE9EA6A289A5}"/>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6" name="Θέση υποσέλιδου 5">
            <a:extLst>
              <a:ext uri="{FF2B5EF4-FFF2-40B4-BE49-F238E27FC236}">
                <a16:creationId xmlns:a16="http://schemas.microsoft.com/office/drawing/2014/main" id="{8AAC0428-09CB-4485-6C1F-452429C1CB0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EC15F86-0B0B-DB59-ED11-4EF4BB5831F0}"/>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302317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86F683-EFBE-E507-1232-FE5EB140D16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664A7F8-9E25-A605-132F-293FB539C4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B595240-75DA-C33E-FF36-1848A146D1C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DE2B9CD-88DD-1DFD-FA94-23F21E8DD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8DC23E2-F91A-C6F3-17E7-C0C2A6F8A06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B4E492-F246-2F54-EF9B-E499607AC2D0}"/>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8" name="Θέση υποσέλιδου 7">
            <a:extLst>
              <a:ext uri="{FF2B5EF4-FFF2-40B4-BE49-F238E27FC236}">
                <a16:creationId xmlns:a16="http://schemas.microsoft.com/office/drawing/2014/main" id="{45505EA8-3794-A9A4-3996-99A4F431695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1F655D0-02F9-6AEB-7F75-8CEFD3593151}"/>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232986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E5D10-C40E-4BF0-CFE5-DF9C5BCE89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E1EC465-4506-5888-5E55-08B6FE672F5B}"/>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4" name="Θέση υποσέλιδου 3">
            <a:extLst>
              <a:ext uri="{FF2B5EF4-FFF2-40B4-BE49-F238E27FC236}">
                <a16:creationId xmlns:a16="http://schemas.microsoft.com/office/drawing/2014/main" id="{0C3D6ADD-C54D-C51B-3D71-9B94F0520DB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9EBCB5A-4FAD-41A6-DE93-1103994792B0}"/>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212924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9600BD-5D24-853C-34B8-D0493BAD9824}"/>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3" name="Θέση υποσέλιδου 2">
            <a:extLst>
              <a:ext uri="{FF2B5EF4-FFF2-40B4-BE49-F238E27FC236}">
                <a16:creationId xmlns:a16="http://schemas.microsoft.com/office/drawing/2014/main" id="{2327CA29-6E3A-2F7D-2AC2-DF7ED5C43EE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F3D2F02-95D9-EB1C-750B-97796EF0FAEF}"/>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342042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E0F7E-FC51-1521-5F1D-FBB94F27A9F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8E1BE21-6DA5-8429-900D-7183626DF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512712B-C19A-5526-0681-24365BC7C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5744EF4-208B-4BA4-805A-F371D769F5E4}"/>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6" name="Θέση υποσέλιδου 5">
            <a:extLst>
              <a:ext uri="{FF2B5EF4-FFF2-40B4-BE49-F238E27FC236}">
                <a16:creationId xmlns:a16="http://schemas.microsoft.com/office/drawing/2014/main" id="{99F37879-D885-4736-667E-CB7469EA51A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C5E9103-08A0-60CD-B75E-4C017F99EA2D}"/>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364718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E0D291-31E4-C209-16FE-82AD3257CA0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A5A19BF-99E0-8CD9-29F8-F3DCCBEF2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780FB86-7904-958C-56B1-DBF78A071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BA70AC9-39A9-AD72-B782-1BA2A59694D9}"/>
              </a:ext>
            </a:extLst>
          </p:cNvPr>
          <p:cNvSpPr>
            <a:spLocks noGrp="1"/>
          </p:cNvSpPr>
          <p:nvPr>
            <p:ph type="dt" sz="half" idx="10"/>
          </p:nvPr>
        </p:nvSpPr>
        <p:spPr/>
        <p:txBody>
          <a:bodyPr/>
          <a:lstStyle/>
          <a:p>
            <a:fld id="{BBFCA78C-7A57-4A99-BDA3-31D28A0DCE92}" type="datetimeFigureOut">
              <a:rPr lang="el-GR" smtClean="0"/>
              <a:t>3/2/2023</a:t>
            </a:fld>
            <a:endParaRPr lang="el-GR"/>
          </a:p>
        </p:txBody>
      </p:sp>
      <p:sp>
        <p:nvSpPr>
          <p:cNvPr id="6" name="Θέση υποσέλιδου 5">
            <a:extLst>
              <a:ext uri="{FF2B5EF4-FFF2-40B4-BE49-F238E27FC236}">
                <a16:creationId xmlns:a16="http://schemas.microsoft.com/office/drawing/2014/main" id="{25F0B720-CD64-B882-5C7F-69CD7E3F37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6B17713-F9AC-D27D-B617-5B3AF53E39B0}"/>
              </a:ext>
            </a:extLst>
          </p:cNvPr>
          <p:cNvSpPr>
            <a:spLocks noGrp="1"/>
          </p:cNvSpPr>
          <p:nvPr>
            <p:ph type="sldNum" sz="quarter" idx="12"/>
          </p:nvPr>
        </p:nvSpPr>
        <p:spPr/>
        <p:txBody>
          <a:bodyPr/>
          <a:lstStyle/>
          <a:p>
            <a:fld id="{17408363-E0AD-45CD-85FF-5BF88A3EBE5E}" type="slidenum">
              <a:rPr lang="el-GR" smtClean="0"/>
              <a:t>‹#›</a:t>
            </a:fld>
            <a:endParaRPr lang="el-GR"/>
          </a:p>
        </p:txBody>
      </p:sp>
    </p:spTree>
    <p:extLst>
      <p:ext uri="{BB962C8B-B14F-4D97-AF65-F5344CB8AC3E}">
        <p14:creationId xmlns:p14="http://schemas.microsoft.com/office/powerpoint/2010/main" val="334443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859038C-D19C-6E6D-77B2-A8D2CAFC4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E542BE-E23D-FFB9-AFE0-87D127A2F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CB3F0C-A12C-088B-2593-5F91DFAF3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CA78C-7A57-4A99-BDA3-31D28A0DCE92}" type="datetimeFigureOut">
              <a:rPr lang="el-GR" smtClean="0"/>
              <a:t>3/2/2023</a:t>
            </a:fld>
            <a:endParaRPr lang="el-GR"/>
          </a:p>
        </p:txBody>
      </p:sp>
      <p:sp>
        <p:nvSpPr>
          <p:cNvPr id="5" name="Θέση υποσέλιδου 4">
            <a:extLst>
              <a:ext uri="{FF2B5EF4-FFF2-40B4-BE49-F238E27FC236}">
                <a16:creationId xmlns:a16="http://schemas.microsoft.com/office/drawing/2014/main" id="{AB2CB94E-B1ED-C5BB-2F15-2D2F9E6D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B474EE5-637C-90DF-95C9-73A856B60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08363-E0AD-45CD-85FF-5BF88A3EBE5E}" type="slidenum">
              <a:rPr lang="el-GR" smtClean="0"/>
              <a:t>‹#›</a:t>
            </a:fld>
            <a:endParaRPr lang="el-GR"/>
          </a:p>
        </p:txBody>
      </p:sp>
    </p:spTree>
    <p:extLst>
      <p:ext uri="{BB962C8B-B14F-4D97-AF65-F5344CB8AC3E}">
        <p14:creationId xmlns:p14="http://schemas.microsoft.com/office/powerpoint/2010/main" val="286625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hire.science.uq.edu.au/bb/PLNT3012/modules/herbicides.htm#c" TargetMode="External"/><Relationship Id="rId2" Type="http://schemas.openxmlformats.org/officeDocument/2006/relationships/hyperlink" Target="https://shire.science.uq.edu.au/bb/PLNT3012/glossary.htm#caro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hire.science.uq.edu.au/bb/PLNT3012/modules/herbicides.htm#c" TargetMode="External"/><Relationship Id="rId2" Type="http://schemas.openxmlformats.org/officeDocument/2006/relationships/hyperlink" Target="https://shire.science.uq.edu.au/bb/PLNT3012/glossary.htm#mitosi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shire.science.uq.edu.au/bb/PLNT3012/glossary.htm#photo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06CDBD-EA33-A3D7-4602-DEEB08956060}"/>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B030F3CA-B348-457F-9059-2AD4611CD0FD}"/>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145866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9793EE51-FCF5-73F5-D424-77C9EA0B1BEE}"/>
              </a:ext>
            </a:extLst>
          </p:cNvPr>
          <p:cNvPicPr>
            <a:picLocks noChangeAspect="1"/>
          </p:cNvPicPr>
          <p:nvPr/>
        </p:nvPicPr>
        <p:blipFill rotWithShape="1">
          <a:blip r:embed="rId2"/>
          <a:srcRect l="9574" t="26666" r="21968" b="5674"/>
          <a:stretch/>
        </p:blipFill>
        <p:spPr>
          <a:xfrm>
            <a:off x="1085537" y="643467"/>
            <a:ext cx="1002092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03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85427D-E452-4069-B67E-423DD3853E5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C6BCE46-97F3-70D9-6500-F6A85AEB4C84}"/>
              </a:ext>
            </a:extLst>
          </p:cNvPr>
          <p:cNvSpPr>
            <a:spLocks noGrp="1"/>
          </p:cNvSpPr>
          <p:nvPr>
            <p:ph idx="1"/>
          </p:nvPr>
        </p:nvSpPr>
        <p:spPr/>
        <p:txBody>
          <a:bodyPr>
            <a:normAutofit fontScale="92500" lnSpcReduction="10000"/>
          </a:bodyPr>
          <a:lstStyle/>
          <a:p>
            <a:r>
              <a:rPr lang="el-GR" dirty="0"/>
              <a:t>Τα ζιζανιοκτόνα που αναστέλλουν το PS II είναι ιδιαίτερα αποτελεσματικά κατά των νεαρών πλατύφυλλων ζιζανίων. </a:t>
            </a:r>
            <a:endParaRPr lang="en-US" dirty="0"/>
          </a:p>
          <a:p>
            <a:r>
              <a:rPr lang="el-GR" dirty="0"/>
              <a:t>Ωστόσο, πολλά προϊόντα θα ελέγχουν και τα ετήσια Αγρωστώδη . Αυτά τα ζιζανιοκτόνα έχουν συχνά εκτεταμένη εδαφική δραστηριότητα με την απορρόφηση στο φυτό να γίνεται κυρίως μέσω των ριζών. </a:t>
            </a:r>
            <a:endParaRPr lang="en-US" dirty="0"/>
          </a:p>
          <a:p>
            <a:r>
              <a:rPr lang="el-GR" dirty="0"/>
              <a:t>Τα ζιζανιοκτόνα της ομάδας Γ εφαρμόζονται συνήθως σε γυμνό, υγρό έδαφος και μπορεί να χρειαστούν βροχοπτώσεις ή άρδευση μετά την εφαρμογή για μέγιστο αποτέλεσμα. </a:t>
            </a:r>
            <a:endParaRPr lang="en-US" dirty="0"/>
          </a:p>
          <a:p>
            <a:r>
              <a:rPr lang="el-GR" dirty="0"/>
              <a:t>Η επιλεκτικότητα με τα ζιζανιοκτόνα της ομάδας C μπορεί να οφείλεται είτε στον μεταβολισμό του ζιζανιοκτόνου από την καλλιέργεια, είτε στον διαχωρισμό της καλλιέργειας από το ζιζανιοκτόνο. </a:t>
            </a:r>
          </a:p>
        </p:txBody>
      </p:sp>
    </p:spTree>
    <p:extLst>
      <p:ext uri="{BB962C8B-B14F-4D97-AF65-F5344CB8AC3E}">
        <p14:creationId xmlns:p14="http://schemas.microsoft.com/office/powerpoint/2010/main" val="135537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55E3D8-D45E-977A-430B-8440CCB1F47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2F1B67-3397-5E51-950C-1569E70D5142}"/>
              </a:ext>
            </a:extLst>
          </p:cNvPr>
          <p:cNvSpPr>
            <a:spLocks noGrp="1"/>
          </p:cNvSpPr>
          <p:nvPr>
            <p:ph idx="1"/>
          </p:nvPr>
        </p:nvSpPr>
        <p:spPr/>
        <p:txBody>
          <a:bodyPr>
            <a:normAutofit/>
          </a:bodyPr>
          <a:lstStyle/>
          <a:p>
            <a:r>
              <a:rPr lang="el-GR" dirty="0"/>
              <a:t>Η </a:t>
            </a:r>
            <a:r>
              <a:rPr lang="el-GR" b="1" dirty="0" err="1"/>
              <a:t>ατραζίνη</a:t>
            </a:r>
            <a:r>
              <a:rPr lang="el-GR" dirty="0"/>
              <a:t> </a:t>
            </a:r>
            <a:r>
              <a:rPr lang="el-GR" dirty="0" err="1"/>
              <a:t>μεταβολίζεται</a:t>
            </a:r>
            <a:r>
              <a:rPr lang="el-GR" dirty="0"/>
              <a:t> ταχέως από τις καλλιέργειες αραβοσίτου και σόργου με σύζευξη </a:t>
            </a:r>
            <a:r>
              <a:rPr lang="el-GR" dirty="0" err="1"/>
              <a:t>γλουταθειόνης</a:t>
            </a:r>
            <a:r>
              <a:rPr lang="el-GR" dirty="0"/>
              <a:t> που προκαλείται από </a:t>
            </a:r>
            <a:r>
              <a:rPr lang="el-GR" dirty="0" err="1"/>
              <a:t>γλουταθειόνη</a:t>
            </a:r>
            <a:r>
              <a:rPr lang="el-GR" dirty="0"/>
              <a:t>-S-</a:t>
            </a:r>
            <a:r>
              <a:rPr lang="el-GR" dirty="0" err="1"/>
              <a:t>τρανσφεράσες</a:t>
            </a:r>
            <a:r>
              <a:rPr lang="el-GR" dirty="0"/>
              <a:t>. Με άλλους αναστολείς PS II όπως το </a:t>
            </a:r>
            <a:r>
              <a:rPr lang="el-GR" dirty="0" err="1"/>
              <a:t>fluometuron</a:t>
            </a:r>
            <a:r>
              <a:rPr lang="el-GR" dirty="0"/>
              <a:t>, οι αντιδράσεις Ν-</a:t>
            </a:r>
            <a:r>
              <a:rPr lang="el-GR" dirty="0" err="1"/>
              <a:t>απαλκυλίωσης</a:t>
            </a:r>
            <a:r>
              <a:rPr lang="el-GR" dirty="0"/>
              <a:t> που </a:t>
            </a:r>
            <a:r>
              <a:rPr lang="el-GR" dirty="0" err="1"/>
              <a:t>μεσολαβούνται</a:t>
            </a:r>
            <a:r>
              <a:rPr lang="el-GR" dirty="0"/>
              <a:t> από τις </a:t>
            </a:r>
            <a:r>
              <a:rPr lang="el-GR" dirty="0" err="1"/>
              <a:t>οξυγενάσες</a:t>
            </a:r>
            <a:r>
              <a:rPr lang="el-GR" dirty="0"/>
              <a:t> του κυτοχρώματος P450 είναι η αρχική διαδικασία αποτοξίνωσης. </a:t>
            </a:r>
            <a:endParaRPr lang="en-US" dirty="0"/>
          </a:p>
          <a:p>
            <a:r>
              <a:rPr lang="el-GR" dirty="0"/>
              <a:t>Όπου τα ζιζανιοκτόνα της ομάδας C δεν </a:t>
            </a:r>
            <a:r>
              <a:rPr lang="el-GR" dirty="0" err="1"/>
              <a:t>μεταβολίζονται</a:t>
            </a:r>
            <a:r>
              <a:rPr lang="el-GR" dirty="0"/>
              <a:t> ταχέως, μπορούν ακόμα να χρησιμοποιηθούν επιλεκτικά με κατευθυνόμενο ψεκασμό μεταξύ σειρών δένδρων ή σειρών καλλιεργειών ή σε καθιερωμένες καλλιέργειες μηδικής που είναι αδρανείς το χειμώνα. </a:t>
            </a:r>
            <a:endParaRPr lang="en-US" dirty="0"/>
          </a:p>
        </p:txBody>
      </p:sp>
    </p:spTree>
    <p:extLst>
      <p:ext uri="{BB962C8B-B14F-4D97-AF65-F5344CB8AC3E}">
        <p14:creationId xmlns:p14="http://schemas.microsoft.com/office/powerpoint/2010/main" val="155210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6931F-286B-6C48-ACB0-B7CEC5009C42}"/>
              </a:ext>
            </a:extLst>
          </p:cNvPr>
          <p:cNvSpPr>
            <a:spLocks noGrp="1"/>
          </p:cNvSpPr>
          <p:nvPr>
            <p:ph type="title"/>
          </p:nvPr>
        </p:nvSpPr>
        <p:spPr/>
        <p:txBody>
          <a:bodyPr>
            <a:normAutofit fontScale="90000"/>
          </a:bodyPr>
          <a:lstStyle/>
          <a:p>
            <a:r>
              <a:rPr lang="el-GR" dirty="0">
                <a:solidFill>
                  <a:srgbClr val="779623"/>
                </a:solidFill>
                <a:latin typeface="Times New Roman" panose="02020603050405020304" pitchFamily="18" charset="0"/>
              </a:rPr>
              <a:t>Ομάδα G - Αναστολείς της σύνθεσης χλωροφύλλης</a:t>
            </a:r>
            <a:br>
              <a:rPr lang="el-GR" dirty="0">
                <a:solidFill>
                  <a:srgbClr val="779623"/>
                </a:solidFill>
                <a:latin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90E53686-A076-7D94-C37F-9AFB04442077}"/>
              </a:ext>
            </a:extLst>
          </p:cNvPr>
          <p:cNvSpPr>
            <a:spLocks noGrp="1"/>
          </p:cNvSpPr>
          <p:nvPr>
            <p:ph idx="1"/>
          </p:nvPr>
        </p:nvSpPr>
        <p:spPr/>
        <p:txBody>
          <a:bodyPr>
            <a:normAutofit fontScale="55000" lnSpcReduction="20000"/>
          </a:bodyPr>
          <a:lstStyle/>
          <a:p>
            <a:pPr algn="l"/>
            <a:r>
              <a:rPr lang="el-GR" b="0" i="0" dirty="0">
                <a:solidFill>
                  <a:srgbClr val="000000"/>
                </a:solidFill>
                <a:effectLst/>
                <a:latin typeface="Arial" panose="020B0604020202020204" pitchFamily="34" charset="0"/>
              </a:rPr>
              <a:t>Η ομάδα G αποτελείται από χημικές ουσίες που στοχεύουν στη φωτοσύνθεση αναστέλλοντας τη σύνθεση χλωροφύλλης.</a:t>
            </a:r>
          </a:p>
          <a:p>
            <a:pPr algn="l"/>
            <a:r>
              <a:rPr lang="el-GR" b="0" i="0" dirty="0">
                <a:solidFill>
                  <a:srgbClr val="8C8D87"/>
                </a:solidFill>
                <a:effectLst/>
                <a:latin typeface="Arial" panose="020B0604020202020204" pitchFamily="34" charset="0"/>
              </a:rPr>
              <a:t>Χημεία και τρόπος δράσης</a:t>
            </a:r>
          </a:p>
          <a:p>
            <a:pPr algn="l"/>
            <a:r>
              <a:rPr lang="el-GR" b="0" i="0" dirty="0">
                <a:solidFill>
                  <a:srgbClr val="000000"/>
                </a:solidFill>
                <a:effectLst/>
                <a:latin typeface="Arial" panose="020B0604020202020204" pitchFamily="34" charset="0"/>
              </a:rPr>
              <a:t>Υπάρχουν τρεις κατηγορίες ζιζανιοκτόνων χημείας στην ομάδα, δηλαδή:</a:t>
            </a:r>
          </a:p>
          <a:p>
            <a:pPr algn="l">
              <a:buFont typeface="Arial" panose="020B0604020202020204" pitchFamily="34" charset="0"/>
              <a:buChar char="•"/>
            </a:pPr>
            <a:r>
              <a:rPr lang="el-GR" b="0" i="0" dirty="0" err="1">
                <a:solidFill>
                  <a:srgbClr val="000000"/>
                </a:solidFill>
                <a:effectLst/>
                <a:latin typeface="Arial" panose="020B0604020202020204" pitchFamily="34" charset="0"/>
              </a:rPr>
              <a:t>διφαινυλ</a:t>
            </a:r>
            <a:r>
              <a:rPr lang="el-GR" b="0" i="0" dirty="0">
                <a:solidFill>
                  <a:srgbClr val="000000"/>
                </a:solidFill>
                <a:effectLst/>
                <a:latin typeface="Arial" panose="020B0604020202020204" pitchFamily="34" charset="0"/>
              </a:rPr>
              <a:t> αιθέρες (</a:t>
            </a:r>
            <a:r>
              <a:rPr lang="el-GR" b="0" i="0" dirty="0" err="1">
                <a:solidFill>
                  <a:srgbClr val="000000"/>
                </a:solidFill>
                <a:effectLst/>
                <a:latin typeface="Arial" panose="020B0604020202020204" pitchFamily="34" charset="0"/>
              </a:rPr>
              <a:t>οξυφθορφαίνη</a:t>
            </a:r>
            <a:r>
              <a:rPr lang="el-GR" b="0" i="0" dirty="0">
                <a:solidFill>
                  <a:srgbClr val="000000"/>
                </a:solidFill>
                <a:effectLst/>
                <a:latin typeface="Arial" panose="020B0604020202020204" pitchFamily="34" charset="0"/>
              </a:rPr>
              <a:t> και </a:t>
            </a:r>
            <a:r>
              <a:rPr lang="el-GR" b="0" i="0" dirty="0" err="1">
                <a:solidFill>
                  <a:srgbClr val="000000"/>
                </a:solidFill>
                <a:effectLst/>
                <a:latin typeface="Arial" panose="020B0604020202020204" pitchFamily="34" charset="0"/>
              </a:rPr>
              <a:t>οξυφθορφαίνη</a:t>
            </a:r>
            <a:r>
              <a:rPr lang="el-GR" b="0" i="0" dirty="0">
                <a:solidFill>
                  <a:srgbClr val="000000"/>
                </a:solidFill>
                <a:effectLst/>
                <a:latin typeface="Arial" panose="020B0604020202020204" pitchFamily="34" charset="0"/>
              </a:rPr>
              <a:t>)</a:t>
            </a:r>
          </a:p>
          <a:p>
            <a:pPr algn="l">
              <a:buFont typeface="Arial" panose="020B0604020202020204" pitchFamily="34" charset="0"/>
              <a:buChar char="•"/>
            </a:pPr>
            <a:r>
              <a:rPr lang="el-GR" b="0" i="0" dirty="0" err="1">
                <a:solidFill>
                  <a:srgbClr val="000000"/>
                </a:solidFill>
                <a:effectLst/>
                <a:latin typeface="Arial" panose="020B0604020202020204" pitchFamily="34" charset="0"/>
              </a:rPr>
              <a:t>οξαδιαζόλες</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οξαδιαζόν</a:t>
            </a:r>
            <a:r>
              <a:rPr lang="el-GR" b="0" i="0" dirty="0">
                <a:solidFill>
                  <a:srgbClr val="000000"/>
                </a:solidFill>
                <a:effectLst/>
                <a:latin typeface="Arial" panose="020B0604020202020204" pitchFamily="34" charset="0"/>
              </a:rPr>
              <a:t>)</a:t>
            </a:r>
          </a:p>
          <a:p>
            <a:pPr algn="l">
              <a:buFont typeface="Arial" panose="020B0604020202020204" pitchFamily="34" charset="0"/>
              <a:buChar char="•"/>
            </a:pPr>
            <a:r>
              <a:rPr lang="el-GR" b="0" i="0" dirty="0" err="1">
                <a:solidFill>
                  <a:srgbClr val="000000"/>
                </a:solidFill>
                <a:effectLst/>
                <a:latin typeface="Arial" panose="020B0604020202020204" pitchFamily="34" charset="0"/>
              </a:rPr>
              <a:t>τριαζολινόνη</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καρφενταζόνη-αιθυλ</a:t>
            </a:r>
            <a:r>
              <a:rPr lang="el-GR" b="0" i="0" dirty="0">
                <a:solidFill>
                  <a:srgbClr val="000000"/>
                </a:solidFill>
                <a:effectLst/>
                <a:latin typeface="Arial" panose="020B0604020202020204" pitchFamily="34" charset="0"/>
              </a:rPr>
              <a:t>)</a:t>
            </a:r>
          </a:p>
          <a:p>
            <a:pPr algn="l"/>
            <a:r>
              <a:rPr lang="el-GR" b="0" i="0" dirty="0">
                <a:solidFill>
                  <a:srgbClr val="000000"/>
                </a:solidFill>
                <a:effectLst/>
                <a:latin typeface="Arial" panose="020B0604020202020204" pitchFamily="34" charset="0"/>
              </a:rPr>
              <a:t>Όλα αναστέλλουν τη σύνθεση της χλωροφύλλης με την αναστολή της </a:t>
            </a:r>
            <a:r>
              <a:rPr lang="el-GR" b="0" i="0" dirty="0" err="1">
                <a:solidFill>
                  <a:srgbClr val="000000"/>
                </a:solidFill>
                <a:effectLst/>
                <a:latin typeface="Arial" panose="020B0604020202020204" pitchFamily="34" charset="0"/>
              </a:rPr>
              <a:t>οξειδάσης</a:t>
            </a:r>
            <a:r>
              <a:rPr lang="el-GR" b="0" i="0" dirty="0">
                <a:solidFill>
                  <a:srgbClr val="000000"/>
                </a:solidFill>
                <a:effectLst/>
                <a:latin typeface="Arial" panose="020B0604020202020204" pitchFamily="34" charset="0"/>
              </a:rPr>
              <a:t> του </a:t>
            </a:r>
            <a:r>
              <a:rPr lang="el-GR" b="0" i="0" dirty="0" err="1">
                <a:solidFill>
                  <a:srgbClr val="000000"/>
                </a:solidFill>
                <a:effectLst/>
                <a:latin typeface="Arial" panose="020B0604020202020204" pitchFamily="34" charset="0"/>
              </a:rPr>
              <a:t>πρωτοπορφρινοογόνου</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Protox</a:t>
            </a:r>
            <a:r>
              <a:rPr lang="el-GR" b="0" i="0" dirty="0">
                <a:solidFill>
                  <a:srgbClr val="000000"/>
                </a:solidFill>
                <a:effectLst/>
                <a:latin typeface="Arial" panose="020B0604020202020204" pitchFamily="34" charset="0"/>
              </a:rPr>
              <a:t>), ενός ενζύμου κλειδί στη σύνθεση της </a:t>
            </a:r>
            <a:r>
              <a:rPr lang="el-GR" b="0" i="0" dirty="0" err="1">
                <a:solidFill>
                  <a:srgbClr val="000000"/>
                </a:solidFill>
                <a:effectLst/>
                <a:latin typeface="Arial" panose="020B0604020202020204" pitchFamily="34" charset="0"/>
              </a:rPr>
              <a:t>αίμης</a:t>
            </a:r>
            <a:r>
              <a:rPr lang="el-GR" b="0" i="0" dirty="0">
                <a:solidFill>
                  <a:srgbClr val="000000"/>
                </a:solidFill>
                <a:effectLst/>
                <a:latin typeface="Arial" panose="020B0604020202020204" pitchFamily="34" charset="0"/>
              </a:rPr>
              <a:t> και της χλωροφύλλης. Η αναστολή του </a:t>
            </a:r>
            <a:r>
              <a:rPr lang="el-GR" b="0" i="0" dirty="0" err="1">
                <a:solidFill>
                  <a:srgbClr val="000000"/>
                </a:solidFill>
                <a:effectLst/>
                <a:latin typeface="Arial" panose="020B0604020202020204" pitchFamily="34" charset="0"/>
              </a:rPr>
              <a:t>Protox</a:t>
            </a:r>
            <a:r>
              <a:rPr lang="el-GR" b="0" i="0" dirty="0">
                <a:solidFill>
                  <a:srgbClr val="000000"/>
                </a:solidFill>
                <a:effectLst/>
                <a:latin typeface="Arial" panose="020B0604020202020204" pitchFamily="34" charset="0"/>
              </a:rPr>
              <a:t> οδηγεί σε μια παροδική συσσώρευση </a:t>
            </a:r>
            <a:r>
              <a:rPr lang="el-GR" b="0" i="0" dirty="0" err="1">
                <a:solidFill>
                  <a:srgbClr val="000000"/>
                </a:solidFill>
                <a:effectLst/>
                <a:latin typeface="Arial" panose="020B0604020202020204" pitchFamily="34" charset="0"/>
              </a:rPr>
              <a:t>πρωτοπορφυρινογόνου</a:t>
            </a:r>
            <a:r>
              <a:rPr lang="el-GR" b="0" i="0" dirty="0">
                <a:solidFill>
                  <a:srgbClr val="000000"/>
                </a:solidFill>
                <a:effectLst/>
                <a:latin typeface="Arial" panose="020B0604020202020204" pitchFamily="34" charset="0"/>
              </a:rPr>
              <a:t> IX, του υποστρώματος αυτού του ενζύμου, το οποίο στη συνέχεια οξειδώνεται σε </a:t>
            </a:r>
            <a:r>
              <a:rPr lang="el-GR" b="0" i="0" dirty="0" err="1">
                <a:solidFill>
                  <a:srgbClr val="000000"/>
                </a:solidFill>
                <a:effectLst/>
                <a:latin typeface="Arial" panose="020B0604020202020204" pitchFamily="34" charset="0"/>
              </a:rPr>
              <a:t>πρωτοπορφυρίνη</a:t>
            </a:r>
            <a:r>
              <a:rPr lang="el-GR" b="0" i="0" dirty="0">
                <a:solidFill>
                  <a:srgbClr val="000000"/>
                </a:solidFill>
                <a:effectLst/>
                <a:latin typeface="Arial" panose="020B0604020202020204" pitchFamily="34" charset="0"/>
              </a:rPr>
              <a:t> IX. Η </a:t>
            </a:r>
            <a:r>
              <a:rPr lang="el-GR" b="0" i="0" dirty="0" err="1">
                <a:solidFill>
                  <a:srgbClr val="000000"/>
                </a:solidFill>
                <a:effectLst/>
                <a:latin typeface="Arial" panose="020B0604020202020204" pitchFamily="34" charset="0"/>
              </a:rPr>
              <a:t>πρωτοπορφυρίνη</a:t>
            </a:r>
            <a:r>
              <a:rPr lang="el-GR" b="0" i="0" dirty="0">
                <a:solidFill>
                  <a:srgbClr val="000000"/>
                </a:solidFill>
                <a:effectLst/>
                <a:latin typeface="Arial" panose="020B0604020202020204" pitchFamily="34" charset="0"/>
              </a:rPr>
              <a:t> IX είναι το κανονικό προϊόν του </a:t>
            </a:r>
            <a:r>
              <a:rPr lang="el-GR" b="0" i="0" dirty="0" err="1">
                <a:solidFill>
                  <a:srgbClr val="000000"/>
                </a:solidFill>
                <a:effectLst/>
                <a:latin typeface="Arial" panose="020B0604020202020204" pitchFamily="34" charset="0"/>
              </a:rPr>
              <a:t>Protox</a:t>
            </a:r>
            <a:r>
              <a:rPr lang="el-GR" b="0" i="0" dirty="0">
                <a:solidFill>
                  <a:srgbClr val="000000"/>
                </a:solidFill>
                <a:effectLst/>
                <a:latin typeface="Arial" panose="020B0604020202020204" pitchFamily="34" charset="0"/>
              </a:rPr>
              <a:t>. Ωστόσο, πιστεύεται ότι όταν αναστέλλεται το </a:t>
            </a:r>
            <a:r>
              <a:rPr lang="el-GR" b="0" i="0" dirty="0" err="1">
                <a:solidFill>
                  <a:srgbClr val="000000"/>
                </a:solidFill>
                <a:effectLst/>
                <a:latin typeface="Arial" panose="020B0604020202020204" pitchFamily="34" charset="0"/>
              </a:rPr>
              <a:t>Protox</a:t>
            </a:r>
            <a:r>
              <a:rPr lang="el-GR" b="0" i="0" dirty="0">
                <a:solidFill>
                  <a:srgbClr val="000000"/>
                </a:solidFill>
                <a:effectLst/>
                <a:latin typeface="Arial" panose="020B0604020202020204" pitchFamily="34" charset="0"/>
              </a:rPr>
              <a:t>, η </a:t>
            </a:r>
            <a:r>
              <a:rPr lang="el-GR" b="0" i="0" dirty="0" err="1">
                <a:solidFill>
                  <a:srgbClr val="000000"/>
                </a:solidFill>
                <a:effectLst/>
                <a:latin typeface="Arial" panose="020B0604020202020204" pitchFamily="34" charset="0"/>
              </a:rPr>
              <a:t>πρωτοπορφυρίνη</a:t>
            </a:r>
            <a:r>
              <a:rPr lang="el-GR" b="0" i="0" dirty="0">
                <a:solidFill>
                  <a:srgbClr val="000000"/>
                </a:solidFill>
                <a:effectLst/>
                <a:latin typeface="Arial" panose="020B0604020202020204" pitchFamily="34" charset="0"/>
              </a:rPr>
              <a:t> IX σχηματίζεται σε περιβάλλον όπου δεν μπορεί να χρησιμοποιηθεί ως υπόστρωμα για επακόλουθες αντιδράσεις στη βιοσύνθεση χλωροφύλλης.</a:t>
            </a:r>
          </a:p>
          <a:p>
            <a:pPr algn="l"/>
            <a:r>
              <a:rPr lang="el-GR" b="0" i="0" dirty="0">
                <a:solidFill>
                  <a:srgbClr val="000000"/>
                </a:solidFill>
                <a:effectLst/>
                <a:latin typeface="Arial" panose="020B0604020202020204" pitchFamily="34" charset="0"/>
              </a:rPr>
              <a:t>Η </a:t>
            </a:r>
            <a:r>
              <a:rPr lang="el-GR" b="0" i="0" dirty="0" err="1">
                <a:solidFill>
                  <a:srgbClr val="000000"/>
                </a:solidFill>
                <a:effectLst/>
                <a:latin typeface="Arial" panose="020B0604020202020204" pitchFamily="34" charset="0"/>
              </a:rPr>
              <a:t>πρωτοπορφυρίνη</a:t>
            </a:r>
            <a:r>
              <a:rPr lang="el-GR" b="0" i="0" dirty="0">
                <a:solidFill>
                  <a:srgbClr val="000000"/>
                </a:solidFill>
                <a:effectLst/>
                <a:latin typeface="Arial" panose="020B0604020202020204" pitchFamily="34" charset="0"/>
              </a:rPr>
              <a:t> IX συσσωρεύεται μέσα στο κύτταρο και απορροφά το φως με αποτέλεσμα μια εξαιρετικά αντιδραστική κατάσταση τριπλής. Αυτή η ένωση αντιδρά με το οξυγόνο, σχηματίζοντας μονό οξυγόνο και αναγεννώντας την </a:t>
            </a:r>
            <a:r>
              <a:rPr lang="el-GR" b="0" i="0" dirty="0" err="1">
                <a:solidFill>
                  <a:srgbClr val="000000"/>
                </a:solidFill>
                <a:effectLst/>
                <a:latin typeface="Arial" panose="020B0604020202020204" pitchFamily="34" charset="0"/>
              </a:rPr>
              <a:t>πρωτοπορφυρίνη</a:t>
            </a:r>
            <a:r>
              <a:rPr lang="el-GR" b="0" i="0" dirty="0">
                <a:solidFill>
                  <a:srgbClr val="000000"/>
                </a:solidFill>
                <a:effectLst/>
                <a:latin typeface="Arial" panose="020B0604020202020204" pitchFamily="34" charset="0"/>
              </a:rPr>
              <a:t> IX. Το μονό οξυγόνο ξεκινά έναν καταρράκτη αντιδράσεων που οδηγεί σε απώλεια της ακεραιότητας της μεμβράνης και λεύκανση των χρωστικών (βλ. ζιζανιοκτόνα της ομάδας C).</a:t>
            </a:r>
          </a:p>
          <a:p>
            <a:endParaRPr lang="el-GR" dirty="0"/>
          </a:p>
        </p:txBody>
      </p:sp>
    </p:spTree>
    <p:extLst>
      <p:ext uri="{BB962C8B-B14F-4D97-AF65-F5344CB8AC3E}">
        <p14:creationId xmlns:p14="http://schemas.microsoft.com/office/powerpoint/2010/main" val="153359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1A78AF-97B2-EA43-6BD4-94BB1D6BD9DC}"/>
              </a:ext>
            </a:extLst>
          </p:cNvPr>
          <p:cNvSpPr>
            <a:spLocks noGrp="1"/>
          </p:cNvSpPr>
          <p:nvPr>
            <p:ph type="title"/>
          </p:nvPr>
        </p:nvSpPr>
        <p:spPr/>
        <p:txBody>
          <a:bodyPr>
            <a:normAutofit fontScale="90000"/>
          </a:bodyPr>
          <a:lstStyle/>
          <a:p>
            <a:r>
              <a:rPr lang="el-GR" dirty="0">
                <a:solidFill>
                  <a:srgbClr val="000000"/>
                </a:solidFill>
                <a:latin typeface="Arial" panose="020B0604020202020204" pitchFamily="34" charset="0"/>
              </a:rPr>
              <a:t>Τα συμπτώματα των ζιζανιοκτόνων της ομάδας G είναι:</a:t>
            </a:r>
            <a:br>
              <a:rPr lang="el-GR" dirty="0">
                <a:solidFill>
                  <a:srgbClr val="000000"/>
                </a:solidFill>
                <a:latin typeface="Arial" panose="020B0604020202020204" pitchFamily="34" charset="0"/>
              </a:rPr>
            </a:br>
            <a:endParaRPr lang="el-GR" dirty="0"/>
          </a:p>
        </p:txBody>
      </p:sp>
      <p:sp>
        <p:nvSpPr>
          <p:cNvPr id="3" name="Θέση περιεχομένου 2">
            <a:extLst>
              <a:ext uri="{FF2B5EF4-FFF2-40B4-BE49-F238E27FC236}">
                <a16:creationId xmlns:a16="http://schemas.microsoft.com/office/drawing/2014/main" id="{7BAA4712-6218-29F3-F228-73837761DA09}"/>
              </a:ext>
            </a:extLst>
          </p:cNvPr>
          <p:cNvSpPr>
            <a:spLocks noGrp="1"/>
          </p:cNvSpPr>
          <p:nvPr>
            <p:ph idx="1"/>
          </p:nvPr>
        </p:nvSpPr>
        <p:spPr/>
        <p:txBody>
          <a:bodyPr/>
          <a:lstStyle/>
          <a:p>
            <a:pPr algn="l">
              <a:buFont typeface="Arial" panose="020B0604020202020204" pitchFamily="34" charset="0"/>
              <a:buChar char="•"/>
            </a:pPr>
            <a:r>
              <a:rPr lang="el-GR" b="0" i="0" dirty="0">
                <a:solidFill>
                  <a:srgbClr val="000000"/>
                </a:solidFill>
                <a:effectLst/>
                <a:latin typeface="Arial" panose="020B0604020202020204" pitchFamily="34" charset="0"/>
              </a:rPr>
              <a:t>λεύκανση χρωστικών</a:t>
            </a:r>
            <a:r>
              <a:rPr lang="en-US" dirty="0">
                <a:solidFill>
                  <a:srgbClr val="000000"/>
                </a:solidFill>
                <a:latin typeface="Arial" panose="020B0604020202020204" pitchFamily="34" charset="0"/>
              </a:rPr>
              <a:t> </a:t>
            </a:r>
          </a:p>
          <a:p>
            <a:pPr algn="l">
              <a:buFont typeface="Arial" panose="020B0604020202020204" pitchFamily="34" charset="0"/>
              <a:buChar char="•"/>
            </a:pPr>
            <a:r>
              <a:rPr lang="el-GR" b="0" i="0" dirty="0">
                <a:solidFill>
                  <a:srgbClr val="000000"/>
                </a:solidFill>
                <a:effectLst/>
                <a:latin typeface="Arial" panose="020B0604020202020204" pitchFamily="34" charset="0"/>
              </a:rPr>
              <a:t>νέκρωση ιστού και</a:t>
            </a:r>
          </a:p>
          <a:p>
            <a:pPr algn="l">
              <a:buFont typeface="Arial" panose="020B0604020202020204" pitchFamily="34" charset="0"/>
              <a:buChar char="•"/>
            </a:pPr>
            <a:r>
              <a:rPr lang="el-GR" b="0" i="0" dirty="0">
                <a:solidFill>
                  <a:srgbClr val="000000"/>
                </a:solidFill>
                <a:effectLst/>
                <a:latin typeface="Arial" panose="020B0604020202020204" pitchFamily="34" charset="0"/>
              </a:rPr>
              <a:t>αποξήρανση των ιστών μέσα σε λίγες ημέρες</a:t>
            </a:r>
          </a:p>
          <a:p>
            <a:pPr algn="l"/>
            <a:r>
              <a:rPr lang="el-GR" b="0" i="0" dirty="0">
                <a:solidFill>
                  <a:srgbClr val="000000"/>
                </a:solidFill>
                <a:effectLst/>
                <a:latin typeface="Arial" panose="020B0604020202020204" pitchFamily="34" charset="0"/>
              </a:rPr>
              <a:t>Αυτά τα ζιζανιοκτόνα απαιτούν φως για δραστηριότητα.</a:t>
            </a:r>
          </a:p>
          <a:p>
            <a:endParaRPr lang="el-GR" dirty="0"/>
          </a:p>
        </p:txBody>
      </p:sp>
    </p:spTree>
    <p:extLst>
      <p:ext uri="{BB962C8B-B14F-4D97-AF65-F5344CB8AC3E}">
        <p14:creationId xmlns:p14="http://schemas.microsoft.com/office/powerpoint/2010/main" val="305429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008E95-A236-C866-93B5-D2504440BED2}"/>
              </a:ext>
            </a:extLst>
          </p:cNvPr>
          <p:cNvSpPr>
            <a:spLocks noGrp="1"/>
          </p:cNvSpPr>
          <p:nvPr>
            <p:ph type="title"/>
          </p:nvPr>
        </p:nvSpPr>
        <p:spPr/>
        <p:txBody>
          <a:bodyPr/>
          <a:lstStyle/>
          <a:p>
            <a:r>
              <a:rPr lang="el-GR" dirty="0">
                <a:solidFill>
                  <a:srgbClr val="8C8D87"/>
                </a:solidFill>
                <a:latin typeface="Arial" panose="020B0604020202020204" pitchFamily="34" charset="0"/>
              </a:rPr>
              <a:t>Χρήση και επιλεκτικότητα</a:t>
            </a:r>
            <a:br>
              <a:rPr lang="el-GR" dirty="0">
                <a:solidFill>
                  <a:srgbClr val="8C8D87"/>
                </a:solidFill>
                <a:latin typeface="Arial" panose="020B0604020202020204" pitchFamily="34" charset="0"/>
              </a:rPr>
            </a:br>
            <a:endParaRPr lang="el-GR" dirty="0"/>
          </a:p>
        </p:txBody>
      </p:sp>
      <p:sp>
        <p:nvSpPr>
          <p:cNvPr id="3" name="Θέση περιεχομένου 2">
            <a:extLst>
              <a:ext uri="{FF2B5EF4-FFF2-40B4-BE49-F238E27FC236}">
                <a16:creationId xmlns:a16="http://schemas.microsoft.com/office/drawing/2014/main" id="{B2D41891-4939-9BB9-A52F-40315BA3B892}"/>
              </a:ext>
            </a:extLst>
          </p:cNvPr>
          <p:cNvSpPr>
            <a:spLocks noGrp="1"/>
          </p:cNvSpPr>
          <p:nvPr>
            <p:ph idx="1"/>
          </p:nvPr>
        </p:nvSpPr>
        <p:spPr/>
        <p:txBody>
          <a:bodyPr>
            <a:normAutofit fontScale="85000" lnSpcReduction="20000"/>
          </a:bodyPr>
          <a:lstStyle/>
          <a:p>
            <a:pPr algn="l"/>
            <a:r>
              <a:rPr lang="el-GR" b="0" i="0" dirty="0">
                <a:solidFill>
                  <a:srgbClr val="000000"/>
                </a:solidFill>
                <a:effectLst/>
                <a:latin typeface="Arial" panose="020B0604020202020204" pitchFamily="34" charset="0"/>
              </a:rPr>
              <a:t>Τα ζιζανιοκτόνα της ομάδας G συνήθως εφαρμόζονται </a:t>
            </a:r>
            <a:r>
              <a:rPr lang="el-GR" b="0" i="0" dirty="0" err="1">
                <a:solidFill>
                  <a:srgbClr val="000000"/>
                </a:solidFill>
                <a:effectLst/>
                <a:latin typeface="Arial" panose="020B0604020202020204" pitchFamily="34" charset="0"/>
              </a:rPr>
              <a:t>προφυτρωτικά</a:t>
            </a:r>
            <a:r>
              <a:rPr lang="el-GR" b="0" i="0" dirty="0">
                <a:solidFill>
                  <a:srgbClr val="000000"/>
                </a:solidFill>
                <a:effectLst/>
                <a:latin typeface="Arial" panose="020B0604020202020204" pitchFamily="34" charset="0"/>
              </a:rPr>
              <a:t> ή πρώιμα </a:t>
            </a:r>
            <a:r>
              <a:rPr lang="el-GR" b="0" i="0" dirty="0" err="1">
                <a:solidFill>
                  <a:srgbClr val="000000"/>
                </a:solidFill>
                <a:effectLst/>
                <a:latin typeface="Arial" panose="020B0604020202020204" pitchFamily="34" charset="0"/>
              </a:rPr>
              <a:t>μεταφυτρωτικά</a:t>
            </a:r>
            <a:r>
              <a:rPr lang="el-GR" b="0" i="0" dirty="0">
                <a:solidFill>
                  <a:srgbClr val="000000"/>
                </a:solidFill>
                <a:effectLst/>
                <a:latin typeface="Arial" panose="020B0604020202020204" pitchFamily="34" charset="0"/>
              </a:rPr>
              <a:t> για τον έλεγχο νεαρών ετήσιων δενδρυλλίων ζιζανίων. </a:t>
            </a:r>
            <a:endParaRPr lang="en-US" b="0" i="0" dirty="0">
              <a:solidFill>
                <a:srgbClr val="000000"/>
              </a:solidFill>
              <a:effectLst/>
              <a:latin typeface="Arial" panose="020B0604020202020204" pitchFamily="34" charset="0"/>
            </a:endParaRP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Carfentrazone-ethyl</a:t>
            </a:r>
            <a:r>
              <a:rPr lang="el-GR" b="0" i="0" dirty="0">
                <a:solidFill>
                  <a:srgbClr val="000000"/>
                </a:solidFill>
                <a:effectLst/>
                <a:latin typeface="Arial" panose="020B0604020202020204" pitchFamily="34" charset="0"/>
              </a:rPr>
              <a:t> είναι εγγεγραμμένο για τον </a:t>
            </a:r>
            <a:r>
              <a:rPr lang="el-GR" b="0" i="0" dirty="0" err="1">
                <a:solidFill>
                  <a:srgbClr val="000000"/>
                </a:solidFill>
                <a:effectLst/>
                <a:latin typeface="Arial" panose="020B0604020202020204" pitchFamily="34" charset="0"/>
              </a:rPr>
              <a:t>μεταφυτρωτικό</a:t>
            </a:r>
            <a:r>
              <a:rPr lang="el-GR" b="0" i="0" dirty="0">
                <a:solidFill>
                  <a:srgbClr val="000000"/>
                </a:solidFill>
                <a:effectLst/>
                <a:latin typeface="Arial" panose="020B0604020202020204" pitchFamily="34" charset="0"/>
              </a:rPr>
              <a:t> έλεγχο των πλατύφυλλων ζιζανίων, ιδιαίτερα του άγριου ραπανιού και των δίφορων στα δημητριακά. </a:t>
            </a:r>
            <a:endParaRPr lang="en-US" b="0" i="0" dirty="0">
              <a:solidFill>
                <a:srgbClr val="000000"/>
              </a:solidFill>
              <a:effectLst/>
              <a:latin typeface="Arial" panose="020B0604020202020204" pitchFamily="34" charset="0"/>
            </a:endParaRPr>
          </a:p>
          <a:p>
            <a:pPr algn="l"/>
            <a:r>
              <a:rPr lang="el-GR" b="0" i="0" dirty="0">
                <a:solidFill>
                  <a:srgbClr val="000000"/>
                </a:solidFill>
                <a:effectLst/>
                <a:latin typeface="Arial" panose="020B0604020202020204" pitchFamily="34" charset="0"/>
              </a:rPr>
              <a:t>Οι μηχανισμοί εκλεκτικότητας των καλλιεργειών αυτών των ζιζανιοκτόνων δεν έχουν μελετηθεί καλά. Ωστόσο, πιστεύεται ότι η διάσπαση του </a:t>
            </a:r>
            <a:r>
              <a:rPr lang="el-GR" b="0" i="0" dirty="0" err="1">
                <a:solidFill>
                  <a:srgbClr val="000000"/>
                </a:solidFill>
                <a:effectLst/>
                <a:latin typeface="Arial" panose="020B0604020202020204" pitchFamily="34" charset="0"/>
              </a:rPr>
              <a:t>αιθερικού</a:t>
            </a:r>
            <a:r>
              <a:rPr lang="el-GR" b="0" i="0" dirty="0">
                <a:solidFill>
                  <a:srgbClr val="000000"/>
                </a:solidFill>
                <a:effectLst/>
                <a:latin typeface="Arial" panose="020B0604020202020204" pitchFamily="34" charset="0"/>
              </a:rPr>
              <a:t> δεσμού του </a:t>
            </a:r>
            <a:r>
              <a:rPr lang="el-GR" b="0" i="0" dirty="0" err="1">
                <a:solidFill>
                  <a:srgbClr val="000000"/>
                </a:solidFill>
                <a:effectLst/>
                <a:latin typeface="Arial" panose="020B0604020202020204" pitchFamily="34" charset="0"/>
              </a:rPr>
              <a:t>acifluorfen</a:t>
            </a:r>
            <a:r>
              <a:rPr lang="el-GR" b="0" i="0" dirty="0">
                <a:solidFill>
                  <a:srgbClr val="000000"/>
                </a:solidFill>
                <a:effectLst/>
                <a:latin typeface="Arial" panose="020B0604020202020204" pitchFamily="34" charset="0"/>
              </a:rPr>
              <a:t> από την </a:t>
            </a:r>
            <a:r>
              <a:rPr lang="el-GR" b="0" i="0" dirty="0" err="1">
                <a:solidFill>
                  <a:srgbClr val="000000"/>
                </a:solidFill>
                <a:effectLst/>
                <a:latin typeface="Arial" panose="020B0604020202020204" pitchFamily="34" charset="0"/>
              </a:rPr>
              <a:t>ομογλουταθειόνη</a:t>
            </a:r>
            <a:r>
              <a:rPr lang="el-GR" b="0" i="0" dirty="0">
                <a:solidFill>
                  <a:srgbClr val="000000"/>
                </a:solidFill>
                <a:effectLst/>
                <a:latin typeface="Arial" panose="020B0604020202020204" pitchFamily="34" charset="0"/>
              </a:rPr>
              <a:t> προσδίδει εκλεκτικότητα στη σόγια. </a:t>
            </a:r>
            <a:endParaRPr lang="en-US" b="0" i="0" dirty="0">
              <a:solidFill>
                <a:srgbClr val="000000"/>
              </a:solidFill>
              <a:effectLst/>
              <a:latin typeface="Arial" panose="020B0604020202020204" pitchFamily="34" charset="0"/>
            </a:endParaRPr>
          </a:p>
          <a:p>
            <a:pPr algn="l"/>
            <a:r>
              <a:rPr lang="el-GR" b="0" i="0" dirty="0">
                <a:solidFill>
                  <a:srgbClr val="000000"/>
                </a:solidFill>
                <a:effectLst/>
                <a:latin typeface="Arial" panose="020B0604020202020204" pitchFamily="34" charset="0"/>
              </a:rPr>
              <a:t>Η τοποθέτηση ζιζανιοκτόνων μπορεί επίσης να χρησιμοποιηθεί ως μέσο επιλεκτικότητας για αυτά τα ζιζανιοκτόνα.</a:t>
            </a:r>
          </a:p>
          <a:p>
            <a:br>
              <a:rPr lang="el-GR" dirty="0"/>
            </a:br>
            <a:endParaRPr lang="el-GR" dirty="0"/>
          </a:p>
        </p:txBody>
      </p:sp>
    </p:spTree>
    <p:extLst>
      <p:ext uri="{BB962C8B-B14F-4D97-AF65-F5344CB8AC3E}">
        <p14:creationId xmlns:p14="http://schemas.microsoft.com/office/powerpoint/2010/main" val="54657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0F0FE-4830-2B52-7C3A-C48883D5FD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5B2140B-F1D5-E437-CC37-092CF0790873}"/>
              </a:ext>
            </a:extLst>
          </p:cNvPr>
          <p:cNvSpPr>
            <a:spLocks noGrp="1"/>
          </p:cNvSpPr>
          <p:nvPr>
            <p:ph idx="1"/>
          </p:nvPr>
        </p:nvSpPr>
        <p:spPr/>
        <p:txBody>
          <a:bodyPr>
            <a:normAutofit fontScale="55000" lnSpcReduction="20000"/>
          </a:bodyPr>
          <a:lstStyle/>
          <a:p>
            <a:r>
              <a:rPr lang="el-GR" dirty="0"/>
              <a:t>Τα ζιζανιοκτόνα </a:t>
            </a:r>
            <a:r>
              <a:rPr lang="el-GR" dirty="0" err="1"/>
              <a:t>δινιτροανιλίνης</a:t>
            </a:r>
            <a:r>
              <a:rPr lang="el-GR" dirty="0"/>
              <a:t> είναι εξαιρετικά </a:t>
            </a:r>
            <a:r>
              <a:rPr lang="el-GR" dirty="0" err="1"/>
              <a:t>λιπόφιλα</a:t>
            </a:r>
            <a:r>
              <a:rPr lang="el-GR" dirty="0"/>
              <a:t> και συχνά πτητικά. Αυτά τα χαρακτηριστικά επηρεάζουν τη σύνθεση και τη χρήση τους. Επειδή τα ζιζανιοκτόνα </a:t>
            </a:r>
            <a:r>
              <a:rPr lang="el-GR" dirty="0" err="1"/>
              <a:t>δινιτροανιλίνης</a:t>
            </a:r>
            <a:r>
              <a:rPr lang="el-GR" dirty="0"/>
              <a:t> είναι αποτελεσματικά κατά της βλάστησης δενδρυλλίων, εφαρμόζονται συνήθως </a:t>
            </a:r>
            <a:r>
              <a:rPr lang="el-GR" dirty="0" err="1"/>
              <a:t>προφυτρωτικά</a:t>
            </a:r>
            <a:r>
              <a:rPr lang="el-GR" dirty="0"/>
              <a:t> και αναστέλλουν τη βλάστηση πολλών ετήσιων χόρτων και ορισμένων πλατύφυλλων ζιζανίων. Η επιλεκτικότητα αυτών των ζιζανιοκτόνων είναι κυρίως το αποτέλεσμα της τοποθέτησης. περιλαμβάνω: </a:t>
            </a:r>
            <a:r>
              <a:rPr lang="el-GR" dirty="0" err="1"/>
              <a:t>Machine</a:t>
            </a:r>
            <a:r>
              <a:rPr lang="el-GR" dirty="0"/>
              <a:t> </a:t>
            </a:r>
            <a:r>
              <a:rPr lang="el-GR" dirty="0" err="1"/>
              <a:t>Translated</a:t>
            </a:r>
            <a:r>
              <a:rPr lang="el-GR" dirty="0"/>
              <a:t> </a:t>
            </a:r>
            <a:r>
              <a:rPr lang="el-GR" dirty="0" err="1"/>
              <a:t>by</a:t>
            </a:r>
            <a:r>
              <a:rPr lang="el-GR" dirty="0"/>
              <a:t> </a:t>
            </a:r>
            <a:r>
              <a:rPr lang="el-GR" dirty="0" err="1"/>
              <a:t>Google</a:t>
            </a:r>
            <a:r>
              <a:rPr lang="el-GR" dirty="0"/>
              <a:t> </a:t>
            </a:r>
            <a:r>
              <a:rPr lang="el-GR" dirty="0" err="1"/>
              <a:t>καρβαμιδικά</a:t>
            </a:r>
            <a:r>
              <a:rPr lang="el-GR" dirty="0"/>
              <a:t> </a:t>
            </a:r>
            <a:r>
              <a:rPr lang="el-GR" dirty="0" err="1"/>
              <a:t>θειοκαρβαμικά</a:t>
            </a:r>
            <a:r>
              <a:rPr lang="el-GR" dirty="0"/>
              <a:t> </a:t>
            </a:r>
            <a:r>
              <a:rPr lang="el-GR" dirty="0" err="1"/>
              <a:t>οργανοφωσφορικά</a:t>
            </a:r>
            <a:r>
              <a:rPr lang="el-GR" dirty="0"/>
              <a:t> </a:t>
            </a:r>
            <a:r>
              <a:rPr lang="el-GR" dirty="0" err="1"/>
              <a:t>νικοτινανιλίδια</a:t>
            </a:r>
            <a:r>
              <a:rPr lang="el-GR" dirty="0"/>
              <a:t> </a:t>
            </a:r>
            <a:r>
              <a:rPr lang="el-GR" dirty="0" err="1"/>
              <a:t>αμινοτριαζόλες</a:t>
            </a:r>
            <a:r>
              <a:rPr lang="el-GR" dirty="0"/>
              <a:t> </a:t>
            </a:r>
            <a:r>
              <a:rPr lang="el-GR" dirty="0" err="1"/>
              <a:t>πυριδαζινόνες</a:t>
            </a:r>
            <a:r>
              <a:rPr lang="el-GR" dirty="0"/>
              <a:t> Χρήση και επιλεκτικότητα Ομάδα F - Αναστολείς βιοσύνθεσης </a:t>
            </a:r>
            <a:r>
              <a:rPr lang="el-GR" dirty="0" err="1"/>
              <a:t>καροτενοειδών</a:t>
            </a:r>
            <a:r>
              <a:rPr lang="el-GR" dirty="0"/>
              <a:t> Χημεία και τρόπος δράσης Χημεία και τρόπος δράσης Ομάδα Ε - Αναστολείς της μίτωσης Επιστήμη των ζιζανίων 6/11 27/1/23, 7:54 μ.μ. https://shire.science.uq.edu.au/bb/PLNT3012/modules/herbicides.htm Ένα κοινό χαρακτηριστικό όλων αυτών των ζιζανιοκτόνων είναι ότι όλα εφαρμόζονται στο χώμα και είναι κυρίως δραστικά κατά των αναδυόμενων δενδρυλλίων από αγριόχορτα. Τα περισσότερα από αυτά τα ζιζανιοκτόνα απαιτούν ενσωμάτωση ή άρδευση για να μετακινηθούν στη ζώνη του εδάφους όπου βρίσκονται οι σπόροι των ζιζανίων. Όπως τα ζιζανιοκτόνα της Ομάδας Δ, τα ζιζανιοκτόνα της Ομάδας Ε συνήθως δεν </a:t>
            </a:r>
            <a:r>
              <a:rPr lang="el-GR" dirty="0" err="1"/>
              <a:t>εκπλένονται</a:t>
            </a:r>
            <a:r>
              <a:rPr lang="el-GR" dirty="0"/>
              <a:t> εντός του προφίλ του εδάφους και επομένως έχουν μακροχρόνια δράση. Η επιλεκτικότητα μπορεί να επιτευχθεί με τη σπορά των καλλιεργειών κάτω από τη ζώνη του ζιζανιοκτόνου. Αυτό αντιπροσωπεύει μια διαφορετική ομάδα που όλες φαίνεται να αναστέλλουν τη μίτωση. Ωστόσο, οι ακριβείς τρόποι δράσης αυτών των ζιζανιοκτόνων δεν είναι όλοι γνωστοί. Τα ζιζανιοκτόνα της ομάδας Ε και ο τρόπος δράσης τους: Ζιζανιοκτόνο Η ομάδα F αποτελείται από χημικές ουσίες που στοχεύουν στα </a:t>
            </a:r>
            <a:r>
              <a:rPr lang="el-GR" dirty="0" err="1"/>
              <a:t>καροτενοειδή</a:t>
            </a:r>
            <a:r>
              <a:rPr lang="el-GR" dirty="0"/>
              <a:t> βιοσύνθεση Τρόπος δράσης Τα ζιζανιοκτόνα εφαρμόζονται στο έδαφος και συνήθως ενσωματώνονται στα κορυφαία λίγα εκατοστά του εδάφους για τη μείωση των απωλειών λόγω της εξάτμισης (βλ. Ενότητα 15). Οι σπόροι ζιζανίων που φυτρώνουν μέσα στην εδαφική ζώνη που περιέχει ζιζανιοκτόνο απορροφούν το ζιζανιοκτόνο και θανατώνονται. Οι καλλιέργειες μπορούν να προστατευτούν από ζημιές που προκαλούνται από ζιζανιοκτόνα </a:t>
            </a:r>
            <a:r>
              <a:rPr lang="el-GR" dirty="0" err="1"/>
              <a:t>δινιτροανιλίνης</a:t>
            </a:r>
            <a:r>
              <a:rPr lang="el-GR" dirty="0"/>
              <a:t> σπέρνοντας τους σπόρους των καλλιεργειών κάτω από την ταινία που περιέχει το ζιζανιοκτόνο. Καθώς τα ζιζανιοκτόνα </a:t>
            </a:r>
            <a:r>
              <a:rPr lang="el-GR" dirty="0" err="1"/>
              <a:t>δινιτροανιλίνης</a:t>
            </a:r>
            <a:r>
              <a:rPr lang="el-GR" dirty="0"/>
              <a:t> κανονικά δεν </a:t>
            </a:r>
            <a:r>
              <a:rPr lang="el-GR" dirty="0" err="1"/>
              <a:t>εκπλένονται</a:t>
            </a:r>
            <a:r>
              <a:rPr lang="el-GR" dirty="0"/>
              <a:t> στο προφίλ του εδάφους, η καλλιέργεια θα αναπτυχθεί μέσω της ζώνης ζιζανιοκτόνων και επιζώ. </a:t>
            </a:r>
          </a:p>
        </p:txBody>
      </p:sp>
    </p:spTree>
    <p:extLst>
      <p:ext uri="{BB962C8B-B14F-4D97-AF65-F5344CB8AC3E}">
        <p14:creationId xmlns:p14="http://schemas.microsoft.com/office/powerpoint/2010/main" val="269507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616C02-44F7-68F2-62D3-510750ADB869}"/>
              </a:ext>
            </a:extLst>
          </p:cNvPr>
          <p:cNvSpPr>
            <a:spLocks noGrp="1"/>
          </p:cNvSpPr>
          <p:nvPr>
            <p:ph type="title"/>
          </p:nvPr>
        </p:nvSpPr>
        <p:spPr/>
        <p:txBody>
          <a:bodyPr>
            <a:normAutofit fontScale="90000"/>
          </a:bodyPr>
          <a:lstStyle/>
          <a:p>
            <a:r>
              <a:rPr lang="el-GR" dirty="0">
                <a:solidFill>
                  <a:srgbClr val="779623"/>
                </a:solidFill>
                <a:latin typeface="Times New Roman" panose="02020603050405020304" pitchFamily="18" charset="0"/>
              </a:rPr>
              <a:t>Ομάδα F - Αναστολείς βιοσύνθεσης </a:t>
            </a:r>
            <a:r>
              <a:rPr lang="el-GR" dirty="0" err="1">
                <a:solidFill>
                  <a:srgbClr val="779623"/>
                </a:solidFill>
                <a:latin typeface="Times New Roman" panose="02020603050405020304" pitchFamily="18" charset="0"/>
              </a:rPr>
              <a:t>καροτενοειδών</a:t>
            </a:r>
            <a:br>
              <a:rPr lang="el-GR" dirty="0">
                <a:solidFill>
                  <a:srgbClr val="779623"/>
                </a:solidFill>
                <a:latin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D575476B-E703-78A7-9261-ECE55C246496}"/>
              </a:ext>
            </a:extLst>
          </p:cNvPr>
          <p:cNvSpPr>
            <a:spLocks noGrp="1"/>
          </p:cNvSpPr>
          <p:nvPr>
            <p:ph idx="1"/>
          </p:nvPr>
        </p:nvSpPr>
        <p:spPr/>
        <p:txBody>
          <a:bodyPr>
            <a:normAutofit fontScale="55000" lnSpcReduction="20000"/>
          </a:bodyPr>
          <a:lstStyle/>
          <a:p>
            <a:pPr algn="l"/>
            <a:r>
              <a:rPr lang="el-GR" b="0" i="0" dirty="0">
                <a:solidFill>
                  <a:srgbClr val="000000"/>
                </a:solidFill>
                <a:effectLst/>
                <a:latin typeface="Arial" panose="020B0604020202020204" pitchFamily="34" charset="0"/>
              </a:rPr>
              <a:t>Η ομάδα F αποτελείται από χημικές ουσίες που στοχεύουν στη βιοσύνθεση των </a:t>
            </a:r>
            <a:r>
              <a:rPr lang="el-GR" b="1" i="0" u="none" strike="noStrike" dirty="0" err="1">
                <a:solidFill>
                  <a:srgbClr val="6A7D01"/>
                </a:solidFill>
                <a:effectLst/>
                <a:latin typeface="Arial" panose="020B0604020202020204" pitchFamily="34" charset="0"/>
                <a:hlinkClick r:id="rId2"/>
              </a:rPr>
              <a:t>καροτενοειδών</a:t>
            </a:r>
            <a:endParaRPr lang="el-GR" b="0" i="0" dirty="0">
              <a:solidFill>
                <a:srgbClr val="000000"/>
              </a:solidFill>
              <a:effectLst/>
              <a:latin typeface="Arial" panose="020B0604020202020204" pitchFamily="34" charset="0"/>
            </a:endParaRPr>
          </a:p>
          <a:p>
            <a:pPr algn="l"/>
            <a:r>
              <a:rPr lang="el-GR" b="0" i="0" dirty="0">
                <a:solidFill>
                  <a:srgbClr val="8C8D87"/>
                </a:solidFill>
                <a:effectLst/>
                <a:latin typeface="Arial" panose="020B0604020202020204" pitchFamily="34" charset="0"/>
              </a:rPr>
              <a:t>Χημεία και τρόπος δράσης</a:t>
            </a:r>
          </a:p>
          <a:p>
            <a:pPr algn="l"/>
            <a:r>
              <a:rPr lang="el-GR" b="0" i="0" dirty="0">
                <a:solidFill>
                  <a:srgbClr val="000000"/>
                </a:solidFill>
                <a:effectLst/>
                <a:latin typeface="Arial" panose="020B0604020202020204" pitchFamily="34" charset="0"/>
              </a:rPr>
              <a:t>Υπάρχουν τρεις τύποι ζιζανιοκτόνων της ομάδας F:</a:t>
            </a:r>
          </a:p>
          <a:p>
            <a:pPr algn="l">
              <a:buFont typeface="Arial" panose="020B0604020202020204" pitchFamily="34" charset="0"/>
              <a:buChar char="•"/>
            </a:pPr>
            <a:r>
              <a:rPr lang="el-GR" b="0" i="0" dirty="0" err="1">
                <a:solidFill>
                  <a:srgbClr val="000000"/>
                </a:solidFill>
                <a:effectLst/>
                <a:latin typeface="Arial" panose="020B0604020202020204" pitchFamily="34" charset="0"/>
              </a:rPr>
              <a:t>νικοτινανιλίδια</a:t>
            </a:r>
            <a:endParaRPr lang="el-GR" b="0" i="0" dirty="0">
              <a:solidFill>
                <a:srgbClr val="000000"/>
              </a:solidFill>
              <a:effectLst/>
              <a:latin typeface="Arial" panose="020B0604020202020204" pitchFamily="34" charset="0"/>
            </a:endParaRPr>
          </a:p>
          <a:p>
            <a:pPr algn="l">
              <a:buFont typeface="Arial" panose="020B0604020202020204" pitchFamily="34" charset="0"/>
              <a:buChar char="•"/>
            </a:pPr>
            <a:r>
              <a:rPr lang="el-GR" b="0" i="0" dirty="0" err="1">
                <a:solidFill>
                  <a:srgbClr val="000000"/>
                </a:solidFill>
                <a:effectLst/>
                <a:latin typeface="Arial" panose="020B0604020202020204" pitchFamily="34" charset="0"/>
              </a:rPr>
              <a:t>αμινοτριαζόλες</a:t>
            </a:r>
            <a:endParaRPr lang="el-GR" b="0" i="0" dirty="0">
              <a:solidFill>
                <a:srgbClr val="000000"/>
              </a:solidFill>
              <a:effectLst/>
              <a:latin typeface="Arial" panose="020B0604020202020204" pitchFamily="34" charset="0"/>
            </a:endParaRPr>
          </a:p>
          <a:p>
            <a:pPr algn="l">
              <a:buFont typeface="Arial" panose="020B0604020202020204" pitchFamily="34" charset="0"/>
              <a:buChar char="•"/>
            </a:pPr>
            <a:r>
              <a:rPr lang="el-GR" b="0" i="0" dirty="0" err="1">
                <a:solidFill>
                  <a:srgbClr val="000000"/>
                </a:solidFill>
                <a:effectLst/>
                <a:latin typeface="Arial" panose="020B0604020202020204" pitchFamily="34" charset="0"/>
              </a:rPr>
              <a:t>πυριδαζινόνες</a:t>
            </a:r>
            <a:endParaRPr lang="el-GR" b="0" i="0" dirty="0">
              <a:solidFill>
                <a:srgbClr val="000000"/>
              </a:solidFill>
              <a:effectLst/>
              <a:latin typeface="Arial" panose="020B0604020202020204" pitchFamily="34" charset="0"/>
            </a:endParaRPr>
          </a:p>
          <a:p>
            <a:pPr algn="l"/>
            <a:r>
              <a:rPr lang="el-GR" b="0" i="0" dirty="0">
                <a:solidFill>
                  <a:srgbClr val="000000"/>
                </a:solidFill>
                <a:effectLst/>
                <a:latin typeface="Arial" panose="020B0604020202020204" pitchFamily="34" charset="0"/>
              </a:rPr>
              <a:t>Ομαδοποιούνται λόγω των παρόμοιων συμπτωμάτων που μπορεί να προκαλέσουν στο ζιζάνιο που είναι ευαίσθητο. Η </a:t>
            </a:r>
            <a:r>
              <a:rPr lang="el-GR" b="0" i="0" dirty="0" err="1">
                <a:solidFill>
                  <a:srgbClr val="000000"/>
                </a:solidFill>
                <a:effectLst/>
                <a:latin typeface="Arial" panose="020B0604020202020204" pitchFamily="34" charset="0"/>
              </a:rPr>
              <a:t>διφλουφενικάνη</a:t>
            </a:r>
            <a:r>
              <a:rPr lang="el-GR" b="0" i="0" dirty="0">
                <a:solidFill>
                  <a:srgbClr val="000000"/>
                </a:solidFill>
                <a:effectLst/>
                <a:latin typeface="Arial" panose="020B0604020202020204" pitchFamily="34" charset="0"/>
              </a:rPr>
              <a:t> (ένα </a:t>
            </a:r>
            <a:r>
              <a:rPr lang="el-GR" b="0" i="0" dirty="0" err="1">
                <a:solidFill>
                  <a:srgbClr val="000000"/>
                </a:solidFill>
                <a:effectLst/>
                <a:latin typeface="Arial" panose="020B0604020202020204" pitchFamily="34" charset="0"/>
              </a:rPr>
              <a:t>νικοτινανιλίδιο</a:t>
            </a:r>
            <a:r>
              <a:rPr lang="el-GR" b="0" i="0" dirty="0">
                <a:solidFill>
                  <a:srgbClr val="000000"/>
                </a:solidFill>
                <a:effectLst/>
                <a:latin typeface="Arial" panose="020B0604020202020204" pitchFamily="34" charset="0"/>
              </a:rPr>
              <a:t>) και η </a:t>
            </a:r>
            <a:r>
              <a:rPr lang="el-GR" b="0" i="0" dirty="0" err="1">
                <a:solidFill>
                  <a:srgbClr val="000000"/>
                </a:solidFill>
                <a:effectLst/>
                <a:latin typeface="Arial" panose="020B0604020202020204" pitchFamily="34" charset="0"/>
              </a:rPr>
              <a:t>νορφλουραζόνη</a:t>
            </a:r>
            <a:r>
              <a:rPr lang="el-GR" b="0" i="0" dirty="0">
                <a:solidFill>
                  <a:srgbClr val="000000"/>
                </a:solidFill>
                <a:effectLst/>
                <a:latin typeface="Arial" panose="020B0604020202020204" pitchFamily="34" charset="0"/>
              </a:rPr>
              <a:t> (μια </a:t>
            </a:r>
            <a:r>
              <a:rPr lang="el-GR" b="0" i="0" dirty="0" err="1">
                <a:solidFill>
                  <a:srgbClr val="000000"/>
                </a:solidFill>
                <a:effectLst/>
                <a:latin typeface="Arial" panose="020B0604020202020204" pitchFamily="34" charset="0"/>
              </a:rPr>
              <a:t>πυριδαζινόνη</a:t>
            </a:r>
            <a:r>
              <a:rPr lang="el-GR" b="0" i="0" dirty="0">
                <a:solidFill>
                  <a:srgbClr val="000000"/>
                </a:solidFill>
                <a:effectLst/>
                <a:latin typeface="Arial" panose="020B0604020202020204" pitchFamily="34" charset="0"/>
              </a:rPr>
              <a:t>) είναι αναστολείς της </a:t>
            </a:r>
            <a:r>
              <a:rPr lang="el-GR" b="0" i="0" dirty="0" err="1">
                <a:solidFill>
                  <a:srgbClr val="000000"/>
                </a:solidFill>
                <a:effectLst/>
                <a:latin typeface="Arial" panose="020B0604020202020204" pitchFamily="34" charset="0"/>
              </a:rPr>
              <a:t>δεσατουράσης</a:t>
            </a:r>
            <a:r>
              <a:rPr lang="el-GR" b="0" i="0" dirty="0">
                <a:solidFill>
                  <a:srgbClr val="000000"/>
                </a:solidFill>
                <a:effectLst/>
                <a:latin typeface="Arial" panose="020B0604020202020204" pitchFamily="34" charset="0"/>
              </a:rPr>
              <a:t> του </a:t>
            </a:r>
            <a:r>
              <a:rPr lang="el-GR" b="0" i="0" dirty="0" err="1">
                <a:solidFill>
                  <a:srgbClr val="000000"/>
                </a:solidFill>
                <a:effectLst/>
                <a:latin typeface="Arial" panose="020B0604020202020204" pitchFamily="34" charset="0"/>
              </a:rPr>
              <a:t>φυτοενίου</a:t>
            </a:r>
            <a:r>
              <a:rPr lang="el-GR" b="0" i="0" dirty="0">
                <a:solidFill>
                  <a:srgbClr val="000000"/>
                </a:solidFill>
                <a:effectLst/>
                <a:latin typeface="Arial" panose="020B0604020202020204" pitchFamily="34" charset="0"/>
              </a:rPr>
              <a:t>, ενός βασικού ενζύμου στην οδό βιοσύνθεσης </a:t>
            </a:r>
            <a:r>
              <a:rPr lang="el-GR" b="0" i="0" dirty="0" err="1">
                <a:solidFill>
                  <a:srgbClr val="000000"/>
                </a:solidFill>
                <a:effectLst/>
                <a:latin typeface="Arial" panose="020B0604020202020204" pitchFamily="34" charset="0"/>
              </a:rPr>
              <a:t>καροτενοειδών</a:t>
            </a:r>
            <a:r>
              <a:rPr lang="el-GR" b="0" i="0" dirty="0">
                <a:solidFill>
                  <a:srgbClr val="000000"/>
                </a:solidFill>
                <a:effectLst/>
                <a:latin typeface="Arial" panose="020B0604020202020204" pitchFamily="34" charset="0"/>
              </a:rPr>
              <a:t>. Κάποια άλλα ζιζανιοκτόνα με αυτόν τον τρόπο δράσης (π.χ. </a:t>
            </a:r>
            <a:r>
              <a:rPr lang="el-GR" b="0" i="0" dirty="0" err="1">
                <a:solidFill>
                  <a:srgbClr val="000000"/>
                </a:solidFill>
                <a:effectLst/>
                <a:latin typeface="Arial" panose="020B0604020202020204" pitchFamily="34" charset="0"/>
              </a:rPr>
              <a:t>benzofenap</a:t>
            </a:r>
            <a:r>
              <a:rPr lang="el-GR" b="0" i="0" dirty="0">
                <a:solidFill>
                  <a:srgbClr val="000000"/>
                </a:solidFill>
                <a:effectLst/>
                <a:latin typeface="Arial" panose="020B0604020202020204" pitchFamily="34" charset="0"/>
              </a:rPr>
              <a:t>) αναστέλλουν τη σύνθεση της </a:t>
            </a:r>
            <a:r>
              <a:rPr lang="el-GR" b="0" i="0" dirty="0" err="1">
                <a:solidFill>
                  <a:srgbClr val="000000"/>
                </a:solidFill>
                <a:effectLst/>
                <a:latin typeface="Arial" panose="020B0604020202020204" pitchFamily="34" charset="0"/>
              </a:rPr>
              <a:t>πλαστοκινόνης</a:t>
            </a:r>
            <a:r>
              <a:rPr lang="el-GR" b="0" i="0" dirty="0">
                <a:solidFill>
                  <a:srgbClr val="000000"/>
                </a:solidFill>
                <a:effectLst/>
                <a:latin typeface="Arial" panose="020B0604020202020204" pitchFamily="34" charset="0"/>
              </a:rPr>
              <a:t>. Η </a:t>
            </a:r>
            <a:r>
              <a:rPr lang="el-GR" b="0" i="0" dirty="0" err="1">
                <a:solidFill>
                  <a:srgbClr val="000000"/>
                </a:solidFill>
                <a:effectLst/>
                <a:latin typeface="Arial" panose="020B0604020202020204" pitchFamily="34" charset="0"/>
              </a:rPr>
              <a:t>πλαστοκινόνη</a:t>
            </a:r>
            <a:r>
              <a:rPr lang="el-GR" b="0" i="0" dirty="0">
                <a:solidFill>
                  <a:srgbClr val="000000"/>
                </a:solidFill>
                <a:effectLst/>
                <a:latin typeface="Arial" panose="020B0604020202020204" pitchFamily="34" charset="0"/>
              </a:rPr>
              <a:t> είναι ένας </a:t>
            </a:r>
            <a:r>
              <a:rPr lang="el-GR" b="0" i="0" dirty="0" err="1">
                <a:solidFill>
                  <a:srgbClr val="000000"/>
                </a:solidFill>
                <a:effectLst/>
                <a:latin typeface="Arial" panose="020B0604020202020204" pitchFamily="34" charset="0"/>
              </a:rPr>
              <a:t>συμπαράγοντας</a:t>
            </a:r>
            <a:r>
              <a:rPr lang="el-GR" b="0" i="0" dirty="0">
                <a:solidFill>
                  <a:srgbClr val="000000"/>
                </a:solidFill>
                <a:effectLst/>
                <a:latin typeface="Arial" panose="020B0604020202020204" pitchFamily="34" charset="0"/>
              </a:rPr>
              <a:t> που απαιτείται για τη σύνθεση των </a:t>
            </a:r>
            <a:r>
              <a:rPr lang="el-GR" b="0" i="0" dirty="0" err="1">
                <a:solidFill>
                  <a:srgbClr val="000000"/>
                </a:solidFill>
                <a:effectLst/>
                <a:latin typeface="Arial" panose="020B0604020202020204" pitchFamily="34" charset="0"/>
              </a:rPr>
              <a:t>καροτενοειδών</a:t>
            </a:r>
            <a:r>
              <a:rPr lang="el-GR" b="0" i="0" dirty="0">
                <a:solidFill>
                  <a:srgbClr val="000000"/>
                </a:solidFill>
                <a:effectLst/>
                <a:latin typeface="Arial" panose="020B0604020202020204" pitchFamily="34" charset="0"/>
              </a:rPr>
              <a:t>.</a:t>
            </a:r>
          </a:p>
          <a:p>
            <a:pPr algn="l"/>
            <a:r>
              <a:rPr lang="el-GR" b="0" i="0" dirty="0">
                <a:solidFill>
                  <a:srgbClr val="000000"/>
                </a:solidFill>
                <a:effectLst/>
                <a:latin typeface="Arial" panose="020B0604020202020204" pitchFamily="34" charset="0"/>
              </a:rPr>
              <a:t>Οι δράσεις αυτών των ζιζανιοκτόνων οδηγούν σε απώλεια </a:t>
            </a:r>
            <a:r>
              <a:rPr lang="el-GR" b="0" i="0" dirty="0" err="1">
                <a:solidFill>
                  <a:srgbClr val="000000"/>
                </a:solidFill>
                <a:effectLst/>
                <a:latin typeface="Arial" panose="020B0604020202020204" pitchFamily="34" charset="0"/>
              </a:rPr>
              <a:t>καροτενοειδών</a:t>
            </a:r>
            <a:r>
              <a:rPr lang="el-GR" b="0" i="0" dirty="0">
                <a:solidFill>
                  <a:srgbClr val="000000"/>
                </a:solidFill>
                <a:effectLst/>
                <a:latin typeface="Arial" panose="020B0604020202020204" pitchFamily="34" charset="0"/>
              </a:rPr>
              <a:t> χρωστικών που εμπλέκονται στην προστασία της φωτοσυνθετικής συσκευής από την υπερβολική ενέργεια. Τα </a:t>
            </a:r>
            <a:r>
              <a:rPr lang="el-GR" b="0" i="0" dirty="0" err="1">
                <a:solidFill>
                  <a:srgbClr val="000000"/>
                </a:solidFill>
                <a:effectLst/>
                <a:latin typeface="Arial" panose="020B0604020202020204" pitchFamily="34" charset="0"/>
              </a:rPr>
              <a:t>καροτενοειδή</a:t>
            </a:r>
            <a:r>
              <a:rPr lang="el-GR" b="0" i="0" dirty="0">
                <a:solidFill>
                  <a:srgbClr val="000000"/>
                </a:solidFill>
                <a:effectLst/>
                <a:latin typeface="Arial" panose="020B0604020202020204" pitchFamily="34" charset="0"/>
              </a:rPr>
              <a:t> διαχέουν ακίνδυνα την περίσσεια ενέργειας μέσα στη φωτοσυνθετική συσκευή. Χωρίς </a:t>
            </a:r>
            <a:r>
              <a:rPr lang="el-GR" b="0" i="0" dirty="0" err="1">
                <a:solidFill>
                  <a:srgbClr val="000000"/>
                </a:solidFill>
                <a:effectLst/>
                <a:latin typeface="Arial" panose="020B0604020202020204" pitchFamily="34" charset="0"/>
              </a:rPr>
              <a:t>καροτενοειδή</a:t>
            </a:r>
            <a:r>
              <a:rPr lang="el-GR" b="0" i="0" dirty="0">
                <a:solidFill>
                  <a:srgbClr val="000000"/>
                </a:solidFill>
                <a:effectLst/>
                <a:latin typeface="Arial" panose="020B0604020202020204" pitchFamily="34" charset="0"/>
              </a:rPr>
              <a:t>, η φωτοσυνθετική συσκευή καταστρέφεται από τις ρίζες οξυγόνου (</a:t>
            </a:r>
            <a:r>
              <a:rPr lang="el-GR" b="0" i="0" dirty="0" err="1">
                <a:solidFill>
                  <a:srgbClr val="000000"/>
                </a:solidFill>
                <a:effectLst/>
                <a:latin typeface="Arial" panose="020B0604020202020204" pitchFamily="34" charset="0"/>
              </a:rPr>
              <a:t>βλ</a:t>
            </a:r>
            <a:r>
              <a:rPr lang="el-GR" b="0" i="0" dirty="0">
                <a:solidFill>
                  <a:srgbClr val="000000"/>
                </a:solidFill>
                <a:effectLst/>
                <a:latin typeface="Arial" panose="020B0604020202020204" pitchFamily="34" charset="0"/>
              </a:rPr>
              <a:t> </a:t>
            </a:r>
            <a:r>
              <a:rPr lang="el-GR" b="1" i="0" u="none" strike="noStrike" dirty="0">
                <a:solidFill>
                  <a:srgbClr val="6A7D01"/>
                </a:solidFill>
                <a:effectLst/>
                <a:latin typeface="Arial" panose="020B0604020202020204" pitchFamily="34" charset="0"/>
                <a:hlinkClick r:id="rId3"/>
              </a:rPr>
              <a:t>. ζιζανιοκτόνα της ομάδας C</a:t>
            </a:r>
            <a:r>
              <a:rPr lang="el-GR" b="0" i="0" dirty="0">
                <a:solidFill>
                  <a:srgbClr val="000000"/>
                </a:solidFill>
                <a:effectLst/>
                <a:latin typeface="Arial" panose="020B0604020202020204" pitchFamily="34" charset="0"/>
              </a:rPr>
              <a:t> ) και εμφανίζεται λεύκανση των φύλλων.</a:t>
            </a:r>
          </a:p>
          <a:p>
            <a:pPr algn="l"/>
            <a:r>
              <a:rPr lang="el-GR" b="0" i="0" dirty="0">
                <a:solidFill>
                  <a:srgbClr val="000000"/>
                </a:solidFill>
                <a:effectLst/>
                <a:latin typeface="Arial" panose="020B0604020202020204" pitchFamily="34" charset="0"/>
              </a:rPr>
              <a:t>Η </a:t>
            </a:r>
            <a:r>
              <a:rPr lang="el-GR" b="0" i="0" dirty="0" err="1">
                <a:solidFill>
                  <a:srgbClr val="000000"/>
                </a:solidFill>
                <a:effectLst/>
                <a:latin typeface="Arial" panose="020B0604020202020204" pitchFamily="34" charset="0"/>
              </a:rPr>
              <a:t>αμιτρόλη</a:t>
            </a:r>
            <a:r>
              <a:rPr lang="el-GR" b="0" i="0" dirty="0">
                <a:solidFill>
                  <a:srgbClr val="000000"/>
                </a:solidFill>
                <a:effectLst/>
                <a:latin typeface="Arial" panose="020B0604020202020204" pitchFamily="34" charset="0"/>
              </a:rPr>
              <a:t> (μια </a:t>
            </a:r>
            <a:r>
              <a:rPr lang="el-GR" b="0" i="0" dirty="0" err="1">
                <a:solidFill>
                  <a:srgbClr val="000000"/>
                </a:solidFill>
                <a:effectLst/>
                <a:latin typeface="Arial" panose="020B0604020202020204" pitchFamily="34" charset="0"/>
              </a:rPr>
              <a:t>αμινοτριαζόλη</a:t>
            </a:r>
            <a:r>
              <a:rPr lang="el-GR" b="0" i="0" dirty="0">
                <a:solidFill>
                  <a:srgbClr val="000000"/>
                </a:solidFill>
                <a:effectLst/>
                <a:latin typeface="Arial" panose="020B0604020202020204" pitchFamily="34" charset="0"/>
              </a:rPr>
              <a:t>) είναι επίσης αναστολέας της </a:t>
            </a:r>
            <a:r>
              <a:rPr lang="el-GR" b="0" i="0" dirty="0" err="1">
                <a:solidFill>
                  <a:srgbClr val="000000"/>
                </a:solidFill>
                <a:effectLst/>
                <a:latin typeface="Arial" panose="020B0604020202020204" pitchFamily="34" charset="0"/>
              </a:rPr>
              <a:t>δεσατουράσης</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φυτοενίου</a:t>
            </a:r>
            <a:r>
              <a:rPr lang="el-GR" b="0" i="0" dirty="0">
                <a:solidFill>
                  <a:srgbClr val="000000"/>
                </a:solidFill>
                <a:effectLst/>
                <a:latin typeface="Arial" panose="020B0604020202020204" pitchFamily="34" charset="0"/>
              </a:rPr>
              <a:t>, αλλά επιπλέον αναστέλλει μια σειρά άλλων ενζύμων, όπως η </a:t>
            </a:r>
            <a:r>
              <a:rPr lang="el-GR" b="0" i="0" dirty="0" err="1">
                <a:solidFill>
                  <a:srgbClr val="000000"/>
                </a:solidFill>
                <a:effectLst/>
                <a:latin typeface="Arial" panose="020B0604020202020204" pitchFamily="34" charset="0"/>
              </a:rPr>
              <a:t>λυκοπενική</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κυκλάση</a:t>
            </a:r>
            <a:r>
              <a:rPr lang="el-GR" b="0" i="0" dirty="0">
                <a:solidFill>
                  <a:srgbClr val="000000"/>
                </a:solidFill>
                <a:effectLst/>
                <a:latin typeface="Arial" panose="020B0604020202020204" pitchFamily="34" charset="0"/>
              </a:rPr>
              <a:t> (επίσης στο μονοπάτι βιοσύνθεσης των </a:t>
            </a:r>
            <a:r>
              <a:rPr lang="el-GR" b="0" i="0" dirty="0" err="1">
                <a:solidFill>
                  <a:srgbClr val="000000"/>
                </a:solidFill>
                <a:effectLst/>
                <a:latin typeface="Arial" panose="020B0604020202020204" pitchFamily="34" charset="0"/>
              </a:rPr>
              <a:t>καροτενοειδών</a:t>
            </a:r>
            <a:r>
              <a:rPr lang="el-GR" b="0" i="0" dirty="0">
                <a:solidFill>
                  <a:srgbClr val="000000"/>
                </a:solidFill>
                <a:effectLst/>
                <a:latin typeface="Arial" panose="020B0604020202020204" pitchFamily="34" charset="0"/>
              </a:rPr>
              <a:t>), η </a:t>
            </a:r>
            <a:r>
              <a:rPr lang="el-GR" b="0" i="0" dirty="0" err="1">
                <a:solidFill>
                  <a:srgbClr val="000000"/>
                </a:solidFill>
                <a:effectLst/>
                <a:latin typeface="Arial" panose="020B0604020202020204" pitchFamily="34" charset="0"/>
              </a:rPr>
              <a:t>αφυδατάση</a:t>
            </a:r>
            <a:r>
              <a:rPr lang="el-GR" b="0" i="0" dirty="0">
                <a:solidFill>
                  <a:srgbClr val="000000"/>
                </a:solidFill>
                <a:effectLst/>
                <a:latin typeface="Arial" panose="020B0604020202020204" pitchFamily="34" charset="0"/>
              </a:rPr>
              <a:t> της φωσφορικής </a:t>
            </a:r>
            <a:r>
              <a:rPr lang="el-GR" b="0" i="0" dirty="0" err="1">
                <a:solidFill>
                  <a:srgbClr val="000000"/>
                </a:solidFill>
                <a:effectLst/>
                <a:latin typeface="Arial" panose="020B0604020202020204" pitchFamily="34" charset="0"/>
              </a:rPr>
              <a:t>ιμιδαζολογλυκερόλης</a:t>
            </a:r>
            <a:r>
              <a:rPr lang="el-GR" b="0" i="0" dirty="0">
                <a:solidFill>
                  <a:srgbClr val="000000"/>
                </a:solidFill>
                <a:effectLst/>
                <a:latin typeface="Arial" panose="020B0604020202020204" pitchFamily="34" charset="0"/>
              </a:rPr>
              <a:t> (ένα βασικό ένζυμο στην οδό της </a:t>
            </a:r>
            <a:r>
              <a:rPr lang="el-GR" b="0" i="0" dirty="0" err="1">
                <a:solidFill>
                  <a:srgbClr val="000000"/>
                </a:solidFill>
                <a:effectLst/>
                <a:latin typeface="Arial" panose="020B0604020202020204" pitchFamily="34" charset="0"/>
              </a:rPr>
              <a:t>ιστιοσθεσιδίνης</a:t>
            </a:r>
            <a:r>
              <a:rPr lang="el-GR" b="0" i="0" dirty="0">
                <a:solidFill>
                  <a:srgbClr val="000000"/>
                </a:solidFill>
                <a:effectLst/>
                <a:latin typeface="Arial" panose="020B0604020202020204" pitchFamily="34" charset="0"/>
              </a:rPr>
              <a:t>). . Ο τρόπος δράσης που ευθύνεται για την τοξικότητα της </a:t>
            </a:r>
            <a:r>
              <a:rPr lang="el-GR" b="0" i="0" dirty="0" err="1">
                <a:solidFill>
                  <a:srgbClr val="000000"/>
                </a:solidFill>
                <a:effectLst/>
                <a:latin typeface="Arial" panose="020B0604020202020204" pitchFamily="34" charset="0"/>
              </a:rPr>
              <a:t>αμιτρόλης</a:t>
            </a:r>
            <a:r>
              <a:rPr lang="el-GR" b="0" i="0" dirty="0">
                <a:solidFill>
                  <a:srgbClr val="000000"/>
                </a:solidFill>
                <a:effectLst/>
                <a:latin typeface="Arial" panose="020B0604020202020204" pitchFamily="34" charset="0"/>
              </a:rPr>
              <a:t> στα φυτά δεν έχει αποσαφηνιστεί πλήρως.</a:t>
            </a:r>
          </a:p>
          <a:p>
            <a:endParaRPr lang="el-GR" dirty="0"/>
          </a:p>
        </p:txBody>
      </p:sp>
    </p:spTree>
    <p:extLst>
      <p:ext uri="{BB962C8B-B14F-4D97-AF65-F5344CB8AC3E}">
        <p14:creationId xmlns:p14="http://schemas.microsoft.com/office/powerpoint/2010/main" val="2002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A642E8AC-1D89-6272-0679-075968005C39}"/>
              </a:ext>
            </a:extLst>
          </p:cNvPr>
          <p:cNvPicPr>
            <a:picLocks noChangeAspect="1"/>
          </p:cNvPicPr>
          <p:nvPr/>
        </p:nvPicPr>
        <p:blipFill rotWithShape="1">
          <a:blip r:embed="rId2"/>
          <a:srcRect l="9973" t="17873" r="17101" b="9928"/>
          <a:stretch/>
        </p:blipFill>
        <p:spPr>
          <a:xfrm>
            <a:off x="1215956" y="1225685"/>
            <a:ext cx="8891081" cy="4951380"/>
          </a:xfrm>
          <a:prstGeom prst="rect">
            <a:avLst/>
          </a:prstGeom>
        </p:spPr>
      </p:pic>
    </p:spTree>
    <p:extLst>
      <p:ext uri="{BB962C8B-B14F-4D97-AF65-F5344CB8AC3E}">
        <p14:creationId xmlns:p14="http://schemas.microsoft.com/office/powerpoint/2010/main" val="290616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BA648CD1-F1A9-8AFB-3934-7A4F4579B214}"/>
              </a:ext>
            </a:extLst>
          </p:cNvPr>
          <p:cNvGraphicFramePr>
            <a:graphicFrameLocks noGrp="1"/>
          </p:cNvGraphicFramePr>
          <p:nvPr>
            <p:extLst>
              <p:ext uri="{D42A27DB-BD31-4B8C-83A1-F6EECF244321}">
                <p14:modId xmlns:p14="http://schemas.microsoft.com/office/powerpoint/2010/main" val="3709146814"/>
              </p:ext>
            </p:extLst>
          </p:nvPr>
        </p:nvGraphicFramePr>
        <p:xfrm>
          <a:off x="1396301" y="755582"/>
          <a:ext cx="8387722" cy="4351337"/>
        </p:xfrm>
        <a:graphic>
          <a:graphicData uri="http://schemas.openxmlformats.org/drawingml/2006/table">
            <a:tbl>
              <a:tblPr/>
              <a:tblGrid>
                <a:gridCol w="3774475">
                  <a:extLst>
                    <a:ext uri="{9D8B030D-6E8A-4147-A177-3AD203B41FA5}">
                      <a16:colId xmlns:a16="http://schemas.microsoft.com/office/drawing/2014/main" val="3220902661"/>
                    </a:ext>
                  </a:extLst>
                </a:gridCol>
                <a:gridCol w="4613247">
                  <a:extLst>
                    <a:ext uri="{9D8B030D-6E8A-4147-A177-3AD203B41FA5}">
                      <a16:colId xmlns:a16="http://schemas.microsoft.com/office/drawing/2014/main" val="2559863195"/>
                    </a:ext>
                  </a:extLst>
                </a:gridCol>
              </a:tblGrid>
              <a:tr h="290089">
                <a:tc>
                  <a:txBody>
                    <a:bodyPr/>
                    <a:lstStyle/>
                    <a:p>
                      <a:r>
                        <a:rPr lang="el-GR" sz="1600" b="1" dirty="0">
                          <a:effectLst/>
                        </a:rPr>
                        <a:t>Χημική ουσία</a:t>
                      </a:r>
                      <a:endParaRPr lang="el-GR" sz="1600" dirty="0"/>
                    </a:p>
                  </a:txBody>
                  <a:tcPr marL="20721" marR="20721" marT="20721" marB="20721" anchor="ctr">
                    <a:lnL>
                      <a:noFill/>
                    </a:lnL>
                    <a:lnR>
                      <a:noFill/>
                    </a:lnR>
                    <a:lnT>
                      <a:noFill/>
                    </a:lnT>
                    <a:lnB>
                      <a:noFill/>
                    </a:lnB>
                    <a:noFill/>
                  </a:tcPr>
                </a:tc>
                <a:tc>
                  <a:txBody>
                    <a:bodyPr/>
                    <a:lstStyle/>
                    <a:p>
                      <a:r>
                        <a:rPr lang="el-GR" sz="1600" b="1">
                          <a:effectLst/>
                        </a:rPr>
                        <a:t>Στόχος</a:t>
                      </a:r>
                      <a:endParaRPr lang="el-GR" sz="1600"/>
                    </a:p>
                  </a:txBody>
                  <a:tcPr marL="20721" marR="20721" marT="20721" marB="20721" anchor="ctr">
                    <a:lnL>
                      <a:noFill/>
                    </a:lnL>
                    <a:lnR>
                      <a:noFill/>
                    </a:lnR>
                    <a:lnT>
                      <a:noFill/>
                    </a:lnT>
                    <a:lnB>
                      <a:noFill/>
                    </a:lnB>
                    <a:noFill/>
                  </a:tcPr>
                </a:tc>
                <a:extLst>
                  <a:ext uri="{0D108BD9-81ED-4DB2-BD59-A6C34878D82A}">
                    <a16:rowId xmlns:a16="http://schemas.microsoft.com/office/drawing/2014/main" val="2818788876"/>
                  </a:ext>
                </a:extLst>
              </a:tr>
              <a:tr h="787385">
                <a:tc>
                  <a:txBody>
                    <a:bodyPr/>
                    <a:lstStyle/>
                    <a:p>
                      <a:r>
                        <a:rPr lang="en-GB" sz="1600" dirty="0" err="1">
                          <a:effectLst/>
                        </a:rPr>
                        <a:t>Diflufenican</a:t>
                      </a:r>
                      <a:r>
                        <a:rPr lang="en-GB" sz="1600" dirty="0">
                          <a:effectLst/>
                        </a:rPr>
                        <a:t> (</a:t>
                      </a:r>
                      <a:r>
                        <a:rPr lang="el-GR" sz="1600" dirty="0" err="1">
                          <a:effectLst/>
                        </a:rPr>
                        <a:t>μεταφυτρωτικό</a:t>
                      </a:r>
                      <a:r>
                        <a:rPr lang="el-GR" sz="1600" dirty="0">
                          <a:effectLst/>
                        </a:rPr>
                        <a:t> ζιζανιοκτόνο)</a:t>
                      </a:r>
                      <a:endParaRPr lang="el-GR" sz="1600" dirty="0"/>
                    </a:p>
                  </a:txBody>
                  <a:tcPr marL="20721" marR="20721" marT="20721" marB="20721">
                    <a:lnL>
                      <a:noFill/>
                    </a:lnL>
                    <a:lnR>
                      <a:noFill/>
                    </a:lnR>
                    <a:lnT>
                      <a:noFill/>
                    </a:lnT>
                    <a:lnB>
                      <a:noFill/>
                    </a:lnB>
                    <a:noFill/>
                  </a:tcPr>
                </a:tc>
                <a:tc>
                  <a:txBody>
                    <a:bodyPr/>
                    <a:lstStyle/>
                    <a:p>
                      <a:r>
                        <a:rPr lang="el-GR" sz="1600" dirty="0">
                          <a:effectLst/>
                        </a:rPr>
                        <a:t>Ορισμένα είδη πλατύφυλλων ζιζανίων, κυρίως </a:t>
                      </a:r>
                      <a:r>
                        <a:rPr lang="el-GR" sz="1600" dirty="0" err="1">
                          <a:effectLst/>
                        </a:rPr>
                        <a:t>Brassicaceae</a:t>
                      </a:r>
                      <a:r>
                        <a:rPr lang="el-GR" sz="1600" dirty="0">
                          <a:effectLst/>
                        </a:rPr>
                        <a:t> σε αρακά, λούπινα και λιβάδια τριφυλλιού</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1374471413"/>
                  </a:ext>
                </a:extLst>
              </a:tr>
              <a:tr h="538737">
                <a:tc>
                  <a:txBody>
                    <a:bodyPr/>
                    <a:lstStyle/>
                    <a:p>
                      <a:r>
                        <a:rPr lang="el-GR" sz="1600" dirty="0" err="1">
                          <a:effectLst/>
                        </a:rPr>
                        <a:t>Diflufenican</a:t>
                      </a:r>
                      <a:r>
                        <a:rPr lang="el-GR" sz="1600" dirty="0">
                          <a:effectLst/>
                        </a:rPr>
                        <a:t> αναμεμειγμένο με </a:t>
                      </a:r>
                      <a:r>
                        <a:rPr lang="el-GR" sz="1600" dirty="0" err="1">
                          <a:effectLst/>
                        </a:rPr>
                        <a:t>βρωμοξυνίλη</a:t>
                      </a:r>
                      <a:r>
                        <a:rPr lang="el-GR" sz="1600" dirty="0">
                          <a:effectLst/>
                        </a:rPr>
                        <a:t> ή MCPA</a:t>
                      </a:r>
                      <a:endParaRPr lang="el-GR" sz="1600" dirty="0"/>
                    </a:p>
                  </a:txBody>
                  <a:tcPr marL="20721" marR="20721" marT="20721" marB="20721">
                    <a:lnL>
                      <a:noFill/>
                    </a:lnL>
                    <a:lnR>
                      <a:noFill/>
                    </a:lnR>
                    <a:lnT>
                      <a:noFill/>
                    </a:lnT>
                    <a:lnB>
                      <a:noFill/>
                    </a:lnB>
                    <a:noFill/>
                  </a:tcPr>
                </a:tc>
                <a:tc>
                  <a:txBody>
                    <a:bodyPr/>
                    <a:lstStyle/>
                    <a:p>
                      <a:r>
                        <a:rPr lang="el-GR" sz="1600" dirty="0">
                          <a:effectLst/>
                        </a:rPr>
                        <a:t>Είδη πλατύφυλλων ζιζανίων σε λιβάδια δημητριακών, τριφυλλιού ή μηδικής</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2708310502"/>
                  </a:ext>
                </a:extLst>
              </a:tr>
              <a:tr h="538737">
                <a:tc>
                  <a:txBody>
                    <a:bodyPr/>
                    <a:lstStyle/>
                    <a:p>
                      <a:r>
                        <a:rPr lang="en-GB" sz="1600" dirty="0">
                          <a:effectLst/>
                        </a:rPr>
                        <a:t>Norflurazon (</a:t>
                      </a:r>
                      <a:r>
                        <a:rPr lang="el-GR" sz="1600" dirty="0" err="1">
                          <a:effectLst/>
                        </a:rPr>
                        <a:t>προφυτρωτικό</a:t>
                      </a:r>
                      <a:r>
                        <a:rPr lang="el-GR" sz="1600" dirty="0">
                          <a:effectLst/>
                        </a:rPr>
                        <a:t> υπολειμματικό ζιζανιοκτόνο)</a:t>
                      </a:r>
                      <a:endParaRPr lang="el-GR" sz="1600" dirty="0"/>
                    </a:p>
                  </a:txBody>
                  <a:tcPr marL="20721" marR="20721" marT="20721" marB="20721">
                    <a:lnL>
                      <a:noFill/>
                    </a:lnL>
                    <a:lnR>
                      <a:noFill/>
                    </a:lnR>
                    <a:lnT>
                      <a:noFill/>
                    </a:lnT>
                    <a:lnB>
                      <a:noFill/>
                    </a:lnB>
                    <a:noFill/>
                  </a:tcPr>
                </a:tc>
                <a:tc>
                  <a:txBody>
                    <a:bodyPr/>
                    <a:lstStyle/>
                    <a:p>
                      <a:r>
                        <a:rPr lang="el-GR" sz="1600" dirty="0">
                          <a:effectLst/>
                        </a:rPr>
                        <a:t>Ετήσια χόρτα και πλατύφυλλα ζιζάνια σε οπωρώνες</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1117993835"/>
                  </a:ext>
                </a:extLst>
              </a:tr>
              <a:tr h="290089">
                <a:tc>
                  <a:txBody>
                    <a:bodyPr/>
                    <a:lstStyle/>
                    <a:p>
                      <a:r>
                        <a:rPr lang="en-GB" sz="1600">
                          <a:effectLst/>
                        </a:rPr>
                        <a:t>Benzofenap</a:t>
                      </a:r>
                      <a:endParaRPr lang="en-GB" sz="1600"/>
                    </a:p>
                  </a:txBody>
                  <a:tcPr marL="20721" marR="20721" marT="20721" marB="20721">
                    <a:lnL>
                      <a:noFill/>
                    </a:lnL>
                    <a:lnR>
                      <a:noFill/>
                    </a:lnR>
                    <a:lnT>
                      <a:noFill/>
                    </a:lnT>
                    <a:lnB>
                      <a:noFill/>
                    </a:lnB>
                    <a:noFill/>
                  </a:tcPr>
                </a:tc>
                <a:tc>
                  <a:txBody>
                    <a:bodyPr/>
                    <a:lstStyle/>
                    <a:p>
                      <a:r>
                        <a:rPr lang="el-GR" sz="1600" dirty="0">
                          <a:effectLst/>
                        </a:rPr>
                        <a:t>Ζιζάνια σε καλλιέργειες ρυζιού</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3263589488"/>
                  </a:ext>
                </a:extLst>
              </a:tr>
              <a:tr h="290089">
                <a:tc>
                  <a:txBody>
                    <a:bodyPr/>
                    <a:lstStyle/>
                    <a:p>
                      <a:r>
                        <a:rPr lang="el-GR" sz="1600">
                          <a:effectLst/>
                        </a:rPr>
                        <a:t>Κλομαζόνη</a:t>
                      </a:r>
                      <a:endParaRPr lang="el-GR" sz="1600"/>
                    </a:p>
                  </a:txBody>
                  <a:tcPr marL="20721" marR="20721" marT="20721" marB="20721">
                    <a:lnL>
                      <a:noFill/>
                    </a:lnL>
                    <a:lnR>
                      <a:noFill/>
                    </a:lnR>
                    <a:lnT>
                      <a:noFill/>
                    </a:lnT>
                    <a:lnB>
                      <a:noFill/>
                    </a:lnB>
                    <a:noFill/>
                  </a:tcPr>
                </a:tc>
                <a:tc>
                  <a:txBody>
                    <a:bodyPr/>
                    <a:lstStyle/>
                    <a:p>
                      <a:r>
                        <a:rPr lang="el-GR" sz="1600" dirty="0">
                          <a:effectLst/>
                        </a:rPr>
                        <a:t>Ζιζάνια σε καλλιέργειες ρυζιού</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4039000145"/>
                  </a:ext>
                </a:extLst>
              </a:tr>
              <a:tr h="290089">
                <a:tc>
                  <a:txBody>
                    <a:bodyPr/>
                    <a:lstStyle/>
                    <a:p>
                      <a:r>
                        <a:rPr lang="en-GB" sz="1600">
                          <a:effectLst/>
                        </a:rPr>
                        <a:t>Picolinafen</a:t>
                      </a:r>
                      <a:endParaRPr lang="en-GB" sz="1600"/>
                    </a:p>
                  </a:txBody>
                  <a:tcPr marL="20721" marR="20721" marT="20721" marB="20721">
                    <a:lnL>
                      <a:noFill/>
                    </a:lnL>
                    <a:lnR>
                      <a:noFill/>
                    </a:lnR>
                    <a:lnT>
                      <a:noFill/>
                    </a:lnT>
                    <a:lnB>
                      <a:noFill/>
                    </a:lnB>
                    <a:noFill/>
                  </a:tcPr>
                </a:tc>
                <a:tc>
                  <a:txBody>
                    <a:bodyPr/>
                    <a:lstStyle/>
                    <a:p>
                      <a:r>
                        <a:rPr lang="el-GR" sz="1600" dirty="0">
                          <a:effectLst/>
                        </a:rPr>
                        <a:t>Άγριο ραπανάκι και κάβο σε στενόφυλλα λούπινα</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208321473"/>
                  </a:ext>
                </a:extLst>
              </a:tr>
              <a:tr h="290089">
                <a:tc>
                  <a:txBody>
                    <a:bodyPr/>
                    <a:lstStyle/>
                    <a:p>
                      <a:r>
                        <a:rPr lang="en-GB" sz="1600">
                          <a:effectLst/>
                        </a:rPr>
                        <a:t>Picolinafen </a:t>
                      </a:r>
                      <a:r>
                        <a:rPr lang="el-GR" sz="1600">
                          <a:effectLst/>
                        </a:rPr>
                        <a:t>αναμεμειγμένο με </a:t>
                      </a:r>
                      <a:r>
                        <a:rPr lang="en-GB" sz="1600">
                          <a:effectLst/>
                        </a:rPr>
                        <a:t>MCPA</a:t>
                      </a:r>
                      <a:endParaRPr lang="en-GB" sz="1600"/>
                    </a:p>
                  </a:txBody>
                  <a:tcPr marL="20721" marR="20721" marT="20721" marB="20721">
                    <a:lnL>
                      <a:noFill/>
                    </a:lnL>
                    <a:lnR>
                      <a:noFill/>
                    </a:lnR>
                    <a:lnT>
                      <a:noFill/>
                    </a:lnT>
                    <a:lnB>
                      <a:noFill/>
                    </a:lnB>
                    <a:noFill/>
                  </a:tcPr>
                </a:tc>
                <a:tc>
                  <a:txBody>
                    <a:bodyPr/>
                    <a:lstStyle/>
                    <a:p>
                      <a:r>
                        <a:rPr lang="el-GR" sz="1600" dirty="0">
                          <a:effectLst/>
                        </a:rPr>
                        <a:t>Ευρεία γκάμα πλατύφυλλων ζιζανίων στα δημητριακά</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1438185738"/>
                  </a:ext>
                </a:extLst>
              </a:tr>
              <a:tr h="1036033">
                <a:tc>
                  <a:txBody>
                    <a:bodyPr/>
                    <a:lstStyle/>
                    <a:p>
                      <a:r>
                        <a:rPr lang="en-GB" sz="1600">
                          <a:effectLst/>
                        </a:rPr>
                        <a:t>Amitrole (</a:t>
                      </a:r>
                      <a:r>
                        <a:rPr lang="el-GR" sz="1600">
                          <a:effectLst/>
                        </a:rPr>
                        <a:t>μη εκλεκτικό ζιζανιοκτόνο)</a:t>
                      </a:r>
                      <a:endParaRPr lang="el-GR" sz="1600"/>
                    </a:p>
                  </a:txBody>
                  <a:tcPr marL="20721" marR="20721" marT="20721" marB="20721">
                    <a:lnL>
                      <a:noFill/>
                    </a:lnL>
                    <a:lnR>
                      <a:noFill/>
                    </a:lnR>
                    <a:lnT>
                      <a:noFill/>
                    </a:lnT>
                    <a:lnB>
                      <a:noFill/>
                    </a:lnB>
                    <a:noFill/>
                  </a:tcPr>
                </a:tc>
                <a:tc>
                  <a:txBody>
                    <a:bodyPr/>
                    <a:lstStyle/>
                    <a:p>
                      <a:r>
                        <a:rPr lang="el-GR" sz="1600" dirty="0">
                          <a:effectLst/>
                        </a:rPr>
                        <a:t>Ετήσια και πλατύφυλλα ζιζάνια σε μια σειρά βιομηχανικών και κηπευτικών εφαρμογών. </a:t>
                      </a:r>
                      <a:r>
                        <a:rPr lang="el-GR" sz="1600" dirty="0" err="1">
                          <a:effectLst/>
                        </a:rPr>
                        <a:t>Απορροφάται</a:t>
                      </a:r>
                      <a:r>
                        <a:rPr lang="el-GR" sz="1600" dirty="0">
                          <a:effectLst/>
                        </a:rPr>
                        <a:t> από τον ιστό των βλαστών και συνήθως εφαρμόζεται σε υπάρχουσα βλάστηση.</a:t>
                      </a:r>
                      <a:endParaRPr lang="el-GR" sz="1600" dirty="0"/>
                    </a:p>
                  </a:txBody>
                  <a:tcPr marL="20721" marR="20721" marT="20721" marB="20721" anchor="ctr">
                    <a:lnL>
                      <a:noFill/>
                    </a:lnL>
                    <a:lnR>
                      <a:noFill/>
                    </a:lnR>
                    <a:lnT>
                      <a:noFill/>
                    </a:lnT>
                    <a:lnB>
                      <a:noFill/>
                    </a:lnB>
                    <a:noFill/>
                  </a:tcPr>
                </a:tc>
                <a:extLst>
                  <a:ext uri="{0D108BD9-81ED-4DB2-BD59-A6C34878D82A}">
                    <a16:rowId xmlns:a16="http://schemas.microsoft.com/office/drawing/2014/main" val="2831584291"/>
                  </a:ext>
                </a:extLst>
              </a:tr>
            </a:tbl>
          </a:graphicData>
        </a:graphic>
      </p:graphicFrame>
      <p:sp>
        <p:nvSpPr>
          <p:cNvPr id="3" name="Rectangle 1">
            <a:extLst>
              <a:ext uri="{FF2B5EF4-FFF2-40B4-BE49-F238E27FC236}">
                <a16:creationId xmlns:a16="http://schemas.microsoft.com/office/drawing/2014/main" id="{E8BCD38D-0106-6D48-545C-095A08E26FD5}"/>
              </a:ext>
            </a:extLst>
          </p:cNvPr>
          <p:cNvSpPr>
            <a:spLocks noChangeArrowheads="1"/>
          </p:cNvSpPr>
          <p:nvPr/>
        </p:nvSpPr>
        <p:spPr bwMode="auto">
          <a:xfrm>
            <a:off x="1395987" y="755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070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3FCD487F-F074-77C4-AEF8-486873A4294A}"/>
              </a:ext>
            </a:extLst>
          </p:cNvPr>
          <p:cNvGraphicFramePr>
            <a:graphicFrameLocks noGrp="1"/>
          </p:cNvGraphicFramePr>
          <p:nvPr>
            <p:extLst>
              <p:ext uri="{D42A27DB-BD31-4B8C-83A1-F6EECF244321}">
                <p14:modId xmlns:p14="http://schemas.microsoft.com/office/powerpoint/2010/main" val="3990034780"/>
              </p:ext>
            </p:extLst>
          </p:nvPr>
        </p:nvGraphicFramePr>
        <p:xfrm>
          <a:off x="742443" y="1"/>
          <a:ext cx="10707113" cy="6825655"/>
        </p:xfrm>
        <a:graphic>
          <a:graphicData uri="http://schemas.openxmlformats.org/drawingml/2006/table">
            <a:tbl>
              <a:tblPr firstRow="1" firstCol="1" lastRow="1" lastCol="1" bandRow="1" bandCol="1">
                <a:tableStyleId>{5C22544A-7EE6-4342-B048-85BDC9FD1C3A}</a:tableStyleId>
              </a:tblPr>
              <a:tblGrid>
                <a:gridCol w="1964011">
                  <a:extLst>
                    <a:ext uri="{9D8B030D-6E8A-4147-A177-3AD203B41FA5}">
                      <a16:colId xmlns:a16="http://schemas.microsoft.com/office/drawing/2014/main" val="485227489"/>
                    </a:ext>
                  </a:extLst>
                </a:gridCol>
                <a:gridCol w="1858193">
                  <a:extLst>
                    <a:ext uri="{9D8B030D-6E8A-4147-A177-3AD203B41FA5}">
                      <a16:colId xmlns:a16="http://schemas.microsoft.com/office/drawing/2014/main" val="3907149822"/>
                    </a:ext>
                  </a:extLst>
                </a:gridCol>
                <a:gridCol w="1858193">
                  <a:extLst>
                    <a:ext uri="{9D8B030D-6E8A-4147-A177-3AD203B41FA5}">
                      <a16:colId xmlns:a16="http://schemas.microsoft.com/office/drawing/2014/main" val="498715935"/>
                    </a:ext>
                  </a:extLst>
                </a:gridCol>
                <a:gridCol w="1836437">
                  <a:extLst>
                    <a:ext uri="{9D8B030D-6E8A-4147-A177-3AD203B41FA5}">
                      <a16:colId xmlns:a16="http://schemas.microsoft.com/office/drawing/2014/main" val="1770625894"/>
                    </a:ext>
                  </a:extLst>
                </a:gridCol>
                <a:gridCol w="1747434">
                  <a:extLst>
                    <a:ext uri="{9D8B030D-6E8A-4147-A177-3AD203B41FA5}">
                      <a16:colId xmlns:a16="http://schemas.microsoft.com/office/drawing/2014/main" val="2840913992"/>
                    </a:ext>
                  </a:extLst>
                </a:gridCol>
                <a:gridCol w="1442845">
                  <a:extLst>
                    <a:ext uri="{9D8B030D-6E8A-4147-A177-3AD203B41FA5}">
                      <a16:colId xmlns:a16="http://schemas.microsoft.com/office/drawing/2014/main" val="919113508"/>
                    </a:ext>
                  </a:extLst>
                </a:gridCol>
              </a:tblGrid>
              <a:tr h="514911">
                <a:tc gridSpan="6">
                  <a:txBody>
                    <a:bodyPr/>
                    <a:lstStyle/>
                    <a:p>
                      <a:pPr marL="1852930" marR="1823720" algn="ctr">
                        <a:spcBef>
                          <a:spcPts val="125"/>
                        </a:spcBef>
                        <a:spcAft>
                          <a:spcPts val="0"/>
                        </a:spcAft>
                      </a:pPr>
                      <a:r>
                        <a:rPr lang="el-GR" sz="1800" dirty="0">
                          <a:effectLst/>
                        </a:rPr>
                        <a:t>Ταξινόμηση ομάδας ζιζανιοκτόνων ανά τρόπο δράσης
</a:t>
                      </a:r>
                      <a:endParaRPr lang="el-GR" sz="2400" dirty="0">
                        <a:effectLst/>
                        <a:latin typeface="Arial MT"/>
                        <a:ea typeface="Arial MT"/>
                        <a:cs typeface="Arial MT"/>
                      </a:endParaRPr>
                    </a:p>
                  </a:txBody>
                  <a:tcPr marL="0" marR="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229466988"/>
                  </a:ext>
                </a:extLst>
              </a:tr>
              <a:tr h="503262">
                <a:tc>
                  <a:txBody>
                    <a:bodyPr/>
                    <a:lstStyle/>
                    <a:p>
                      <a:pPr marL="19050">
                        <a:spcBef>
                          <a:spcPts val="90"/>
                        </a:spcBef>
                        <a:spcAft>
                          <a:spcPts val="0"/>
                        </a:spcAft>
                      </a:pPr>
                      <a:r>
                        <a:rPr lang="en-US" sz="1600">
                          <a:effectLst/>
                        </a:rPr>
                        <a:t>Chemical</a:t>
                      </a:r>
                      <a:r>
                        <a:rPr lang="en-US" sz="1600" spc="-25">
                          <a:effectLst/>
                        </a:rPr>
                        <a:t> </a:t>
                      </a:r>
                      <a:r>
                        <a:rPr lang="en-US" sz="1600">
                          <a:effectLst/>
                        </a:rPr>
                        <a:t>family</a:t>
                      </a:r>
                      <a:endParaRPr lang="el-GR" sz="2000">
                        <a:effectLst/>
                        <a:latin typeface="Arial MT"/>
                        <a:ea typeface="Arial MT"/>
                        <a:cs typeface="Arial MT"/>
                      </a:endParaRPr>
                    </a:p>
                  </a:txBody>
                  <a:tcPr marL="0" marR="0" marT="0" marB="0"/>
                </a:tc>
                <a:tc>
                  <a:txBody>
                    <a:bodyPr/>
                    <a:lstStyle/>
                    <a:p>
                      <a:pPr marL="28575" marR="290195">
                        <a:spcBef>
                          <a:spcPts val="90"/>
                        </a:spcBef>
                        <a:spcAft>
                          <a:spcPts val="0"/>
                        </a:spcAft>
                      </a:pPr>
                      <a:r>
                        <a:rPr lang="en-US" sz="1800">
                          <a:effectLst/>
                        </a:rPr>
                        <a:t>Active</a:t>
                      </a:r>
                      <a:r>
                        <a:rPr lang="en-US" sz="1800" spc="5">
                          <a:effectLst/>
                        </a:rPr>
                        <a:t> </a:t>
                      </a:r>
                      <a:r>
                        <a:rPr lang="en-US" sz="1800" spc="-5">
                          <a:effectLst/>
                        </a:rPr>
                        <a:t>ingredients</a:t>
                      </a:r>
                      <a:endParaRPr lang="el-GR" sz="2400">
                        <a:effectLst/>
                        <a:latin typeface="Arial MT"/>
                        <a:ea typeface="Arial MT"/>
                        <a:cs typeface="Arial MT"/>
                      </a:endParaRPr>
                    </a:p>
                  </a:txBody>
                  <a:tcPr marL="0" marR="0" marT="0" marB="0"/>
                </a:tc>
                <a:tc gridSpan="4">
                  <a:txBody>
                    <a:bodyPr/>
                    <a:lstStyle/>
                    <a:p>
                      <a:pPr marL="29210">
                        <a:spcBef>
                          <a:spcPts val="90"/>
                        </a:spcBef>
                      </a:pPr>
                      <a:r>
                        <a:rPr lang="en-US" sz="1800" dirty="0">
                          <a:effectLst/>
                        </a:rPr>
                        <a:t>Found</a:t>
                      </a:r>
                      <a:r>
                        <a:rPr lang="en-US" sz="1800" spc="-10" dirty="0">
                          <a:effectLst/>
                        </a:rPr>
                        <a:t> </a:t>
                      </a:r>
                      <a:r>
                        <a:rPr lang="en-US" sz="1800" dirty="0">
                          <a:effectLst/>
                        </a:rPr>
                        <a:t>in*</a:t>
                      </a:r>
                      <a:endParaRPr lang="el-GR" sz="2400" dirty="0">
                        <a:effectLst/>
                        <a:latin typeface="Arial MT"/>
                        <a:ea typeface="Arial MT"/>
                        <a:cs typeface="Arial MT"/>
                      </a:endParaRPr>
                    </a:p>
                  </a:txBody>
                  <a:tcPr marL="0" marR="0" marT="0" marB="0"/>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9739662"/>
                  </a:ext>
                </a:extLst>
              </a:tr>
              <a:tr h="754892">
                <a:tc>
                  <a:txBody>
                    <a:bodyPr/>
                    <a:lstStyle/>
                    <a:p>
                      <a:pPr marL="19050">
                        <a:spcBef>
                          <a:spcPts val="90"/>
                        </a:spcBef>
                        <a:spcAft>
                          <a:spcPts val="0"/>
                        </a:spcAft>
                      </a:pPr>
                      <a:r>
                        <a:rPr lang="en-US" sz="1600">
                          <a:effectLst/>
                        </a:rPr>
                        <a:t>Group</a:t>
                      </a:r>
                      <a:r>
                        <a:rPr lang="en-US" sz="1600" spc="-10">
                          <a:effectLst/>
                        </a:rPr>
                        <a:t> </a:t>
                      </a:r>
                      <a:r>
                        <a:rPr lang="en-US" sz="1600">
                          <a:effectLst/>
                        </a:rPr>
                        <a:t>1</a:t>
                      </a:r>
                      <a:endParaRPr lang="el-GR" sz="2000">
                        <a:effectLst/>
                        <a:latin typeface="Arial MT"/>
                        <a:ea typeface="Arial MT"/>
                        <a:cs typeface="Arial MT"/>
                      </a:endParaRPr>
                    </a:p>
                  </a:txBody>
                  <a:tcPr marL="0" marR="0" marT="0" marB="0"/>
                </a:tc>
                <a:tc gridSpan="5">
                  <a:txBody>
                    <a:bodyPr/>
                    <a:lstStyle/>
                    <a:p>
                      <a:pPr marL="28575" marR="130175" algn="just">
                        <a:spcBef>
                          <a:spcPts val="90"/>
                        </a:spcBef>
                        <a:spcAft>
                          <a:spcPts val="0"/>
                        </a:spcAft>
                      </a:pPr>
                      <a:r>
                        <a:rPr lang="en-US" sz="1800" dirty="0">
                          <a:effectLst/>
                        </a:rPr>
                        <a:t>Inhibitors of acetyl CoA carboxylase </a:t>
                      </a:r>
                      <a:r>
                        <a:rPr lang="en-US" sz="1800" dirty="0" err="1">
                          <a:effectLst/>
                        </a:rPr>
                        <a:t>ACCase</a:t>
                      </a:r>
                      <a:r>
                        <a:rPr lang="en-US" sz="1800" dirty="0">
                          <a:effectLst/>
                        </a:rPr>
                        <a:t>. </a:t>
                      </a:r>
                      <a:r>
                        <a:rPr lang="el-GR" sz="1800" dirty="0">
                          <a:effectLst/>
                        </a:rPr>
                        <a:t>Αυτές οι χημικές ουσίες μπλοκάρουν ένα ένζυμο που ονομάζεται </a:t>
                      </a:r>
                      <a:r>
                        <a:rPr lang="el-GR" sz="1800" dirty="0" err="1">
                          <a:effectLst/>
                        </a:rPr>
                        <a:t>ACCase</a:t>
                      </a:r>
                      <a:r>
                        <a:rPr lang="el-GR" sz="1800" dirty="0">
                          <a:effectLst/>
                        </a:rPr>
                        <a:t>. Αυτό το ένζυμο βοηθά στο σχηματισμό λιπιδίων στις ρίζες των θα </a:t>
                      </a:r>
                      <a:r>
                        <a:rPr lang="el-GR" sz="1800">
                          <a:effectLst/>
                        </a:rPr>
                        <a:t>αγρωστωδων. </a:t>
                      </a:r>
                      <a:r>
                        <a:rPr lang="el-GR" sz="1800" dirty="0">
                          <a:effectLst/>
                        </a:rPr>
                        <a:t>Χωρίς λιπίδια, τα ευαίσθητα ζιζάνια πεθαίνουν.</a:t>
                      </a:r>
                      <a:endParaRPr lang="el-GR" sz="2400" dirty="0">
                        <a:effectLst/>
                        <a:latin typeface="Arial MT"/>
                        <a:ea typeface="Arial MT"/>
                        <a:cs typeface="Arial MT"/>
                      </a:endParaRPr>
                    </a:p>
                  </a:txBody>
                  <a:tcPr marL="0" marR="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71057499"/>
                  </a:ext>
                </a:extLst>
              </a:tr>
              <a:tr h="1006523">
                <a:tc rowSpan="2">
                  <a:txBody>
                    <a:bodyPr/>
                    <a:lstStyle/>
                    <a:p>
                      <a:pPr marL="19050" marR="304800">
                        <a:spcBef>
                          <a:spcPts val="100"/>
                        </a:spcBef>
                        <a:spcAft>
                          <a:spcPts val="0"/>
                        </a:spcAft>
                      </a:pPr>
                      <a:r>
                        <a:rPr lang="en-US" sz="1600">
                          <a:effectLst/>
                        </a:rPr>
                        <a:t>Aryloxyphenoxy</a:t>
                      </a:r>
                      <a:r>
                        <a:rPr lang="en-US" sz="1600" spc="-270">
                          <a:effectLst/>
                        </a:rPr>
                        <a:t> </a:t>
                      </a:r>
                      <a:r>
                        <a:rPr lang="en-US" sz="1600">
                          <a:effectLst/>
                        </a:rPr>
                        <a:t>propionate</a:t>
                      </a:r>
                      <a:r>
                        <a:rPr lang="en-US" sz="1600" spc="5">
                          <a:effectLst/>
                        </a:rPr>
                        <a:t> </a:t>
                      </a:r>
                      <a:r>
                        <a:rPr lang="en-US" sz="1600">
                          <a:effectLst/>
                        </a:rPr>
                        <a:t>(Fop)</a:t>
                      </a:r>
                      <a:endParaRPr lang="el-GR" sz="2000">
                        <a:effectLst/>
                        <a:latin typeface="Arial MT"/>
                        <a:ea typeface="Arial MT"/>
                        <a:cs typeface="Arial MT"/>
                      </a:endParaRPr>
                    </a:p>
                  </a:txBody>
                  <a:tcPr marL="0" marR="0" marT="0" marB="0"/>
                </a:tc>
                <a:tc>
                  <a:txBody>
                    <a:bodyPr/>
                    <a:lstStyle/>
                    <a:p>
                      <a:pPr marL="28575" marR="353060">
                        <a:spcBef>
                          <a:spcPts val="100"/>
                        </a:spcBef>
                        <a:spcAft>
                          <a:spcPts val="0"/>
                        </a:spcAft>
                      </a:pPr>
                      <a:r>
                        <a:rPr lang="en-US" sz="1800" spc="-5">
                          <a:effectLst/>
                        </a:rPr>
                        <a:t>clodinafop-</a:t>
                      </a:r>
                      <a:r>
                        <a:rPr lang="en-US" sz="1800" spc="-265">
                          <a:effectLst/>
                        </a:rPr>
                        <a:t> </a:t>
                      </a:r>
                      <a:r>
                        <a:rPr lang="en-US" sz="1800">
                          <a:effectLst/>
                        </a:rPr>
                        <a:t>propargyl</a:t>
                      </a:r>
                      <a:endParaRPr lang="el-GR" sz="2400">
                        <a:effectLst/>
                        <a:latin typeface="Arial MT"/>
                        <a:ea typeface="Arial MT"/>
                        <a:cs typeface="Arial MT"/>
                      </a:endParaRPr>
                    </a:p>
                  </a:txBody>
                  <a:tcPr marL="0" marR="0" marT="0" marB="0"/>
                </a:tc>
                <a:tc>
                  <a:txBody>
                    <a:bodyPr/>
                    <a:lstStyle/>
                    <a:p>
                      <a:pPr marL="29210" marR="662305" algn="just">
                        <a:spcBef>
                          <a:spcPts val="100"/>
                        </a:spcBef>
                      </a:pPr>
                      <a:r>
                        <a:rPr lang="en-US" sz="1800" spc="-5" dirty="0">
                          <a:effectLst/>
                        </a:rPr>
                        <a:t>Bullwhip</a:t>
                      </a:r>
                      <a:r>
                        <a:rPr lang="en-US" sz="1800" spc="-270" dirty="0">
                          <a:effectLst/>
                        </a:rPr>
                        <a:t> </a:t>
                      </a:r>
                      <a:r>
                        <a:rPr lang="en-US" sz="1800" dirty="0">
                          <a:effectLst/>
                        </a:rPr>
                        <a:t>Cadillac</a:t>
                      </a:r>
                      <a:r>
                        <a:rPr lang="en-US" sz="1800" spc="-270" dirty="0">
                          <a:effectLst/>
                        </a:rPr>
                        <a:t> </a:t>
                      </a:r>
                      <a:r>
                        <a:rPr lang="en-US" sz="1800" dirty="0">
                          <a:effectLst/>
                        </a:rPr>
                        <a:t>Cougar</a:t>
                      </a:r>
                      <a:endParaRPr lang="el-GR" sz="2400" dirty="0">
                        <a:effectLst/>
                        <a:latin typeface="Arial MT"/>
                        <a:ea typeface="Arial MT"/>
                        <a:cs typeface="Arial MT"/>
                      </a:endParaRPr>
                    </a:p>
                  </a:txBody>
                  <a:tcPr marL="0" marR="0" marT="0" marB="0"/>
                </a:tc>
                <a:tc>
                  <a:txBody>
                    <a:bodyPr/>
                    <a:lstStyle/>
                    <a:p>
                      <a:pPr marL="29210" marR="224155">
                        <a:spcBef>
                          <a:spcPts val="100"/>
                        </a:spcBef>
                      </a:pPr>
                      <a:r>
                        <a:rPr lang="en-US" sz="1800">
                          <a:effectLst/>
                        </a:rPr>
                        <a:t>Foothills SG</a:t>
                      </a:r>
                      <a:r>
                        <a:rPr lang="en-US" sz="1800" spc="5">
                          <a:effectLst/>
                        </a:rPr>
                        <a:t> </a:t>
                      </a:r>
                      <a:r>
                        <a:rPr lang="en-US" sz="1800" spc="-5">
                          <a:effectLst/>
                        </a:rPr>
                        <a:t>Harmony </a:t>
                      </a:r>
                      <a:r>
                        <a:rPr lang="en-US" sz="1800">
                          <a:effectLst/>
                        </a:rPr>
                        <a:t>Grass</a:t>
                      </a:r>
                      <a:r>
                        <a:rPr lang="en-US" sz="1800" spc="-265">
                          <a:effectLst/>
                        </a:rPr>
                        <a:t> </a:t>
                      </a:r>
                      <a:r>
                        <a:rPr lang="en-US" sz="1800">
                          <a:effectLst/>
                        </a:rPr>
                        <a:t>240EC</a:t>
                      </a:r>
                      <a:endParaRPr lang="el-GR" sz="2400">
                        <a:effectLst/>
                      </a:endParaRPr>
                    </a:p>
                    <a:p>
                      <a:pPr marL="29210">
                        <a:spcBef>
                          <a:spcPts val="5"/>
                        </a:spcBef>
                      </a:pPr>
                      <a:r>
                        <a:rPr lang="en-US" sz="1800">
                          <a:effectLst/>
                        </a:rPr>
                        <a:t>Horizon</a:t>
                      </a:r>
                      <a:r>
                        <a:rPr lang="en-US" sz="1800" spc="-15">
                          <a:effectLst/>
                        </a:rPr>
                        <a:t> </a:t>
                      </a:r>
                      <a:r>
                        <a:rPr lang="en-US" sz="1800">
                          <a:effectLst/>
                        </a:rPr>
                        <a:t>SG</a:t>
                      </a:r>
                      <a:endParaRPr lang="el-GR" sz="2400">
                        <a:effectLst/>
                        <a:latin typeface="Arial MT"/>
                        <a:ea typeface="Arial MT"/>
                        <a:cs typeface="Arial MT"/>
                      </a:endParaRPr>
                    </a:p>
                  </a:txBody>
                  <a:tcPr marL="0" marR="0" marT="0" marB="0"/>
                </a:tc>
                <a:tc>
                  <a:txBody>
                    <a:bodyPr/>
                    <a:lstStyle/>
                    <a:p>
                      <a:pPr marL="29845" marR="180975">
                        <a:spcBef>
                          <a:spcPts val="100"/>
                        </a:spcBef>
                        <a:spcAft>
                          <a:spcPts val="0"/>
                        </a:spcAft>
                      </a:pPr>
                      <a:r>
                        <a:rPr lang="en-US" sz="1800">
                          <a:effectLst/>
                        </a:rPr>
                        <a:t>Ladder</a:t>
                      </a:r>
                      <a:r>
                        <a:rPr lang="en-US" sz="1800" spc="5">
                          <a:effectLst/>
                        </a:rPr>
                        <a:t> </a:t>
                      </a:r>
                      <a:r>
                        <a:rPr lang="en-US" sz="1800" spc="-5">
                          <a:effectLst/>
                        </a:rPr>
                        <a:t>MPower </a:t>
                      </a:r>
                      <a:r>
                        <a:rPr lang="en-US" sz="1800">
                          <a:effectLst/>
                        </a:rPr>
                        <a:t>Aurora</a:t>
                      </a:r>
                      <a:r>
                        <a:rPr lang="en-US" sz="1800" spc="-265">
                          <a:effectLst/>
                        </a:rPr>
                        <a:t> </a:t>
                      </a:r>
                      <a:r>
                        <a:rPr lang="en-US" sz="1800">
                          <a:effectLst/>
                        </a:rPr>
                        <a:t>NextStep</a:t>
                      </a:r>
                      <a:r>
                        <a:rPr lang="en-US" sz="1800" spc="-5">
                          <a:effectLst/>
                        </a:rPr>
                        <a:t> </a:t>
                      </a:r>
                      <a:r>
                        <a:rPr lang="en-US" sz="1800">
                          <a:effectLst/>
                        </a:rPr>
                        <a:t>SG</a:t>
                      </a:r>
                      <a:endParaRPr lang="el-GR" sz="2400">
                        <a:effectLst/>
                        <a:latin typeface="Arial MT"/>
                        <a:ea typeface="Arial MT"/>
                        <a:cs typeface="Arial MT"/>
                      </a:endParaRPr>
                    </a:p>
                  </a:txBody>
                  <a:tcPr marL="0" marR="0" marT="0" marB="0"/>
                </a:tc>
                <a:tc>
                  <a:txBody>
                    <a:bodyPr/>
                    <a:lstStyle/>
                    <a:p>
                      <a:pPr marL="29210" marR="217170">
                        <a:spcBef>
                          <a:spcPts val="100"/>
                        </a:spcBef>
                      </a:pPr>
                      <a:r>
                        <a:rPr lang="en-US" sz="1800">
                          <a:effectLst/>
                        </a:rPr>
                        <a:t>Signal</a:t>
                      </a:r>
                      <a:r>
                        <a:rPr lang="en-US" sz="1800" spc="5">
                          <a:effectLst/>
                        </a:rPr>
                        <a:t> </a:t>
                      </a:r>
                      <a:r>
                        <a:rPr lang="en-US" sz="1800">
                          <a:effectLst/>
                        </a:rPr>
                        <a:t>Signal</a:t>
                      </a:r>
                      <a:r>
                        <a:rPr lang="en-US" sz="1800" spc="-70">
                          <a:effectLst/>
                        </a:rPr>
                        <a:t> </a:t>
                      </a:r>
                      <a:r>
                        <a:rPr lang="en-US" sz="1800">
                          <a:effectLst/>
                        </a:rPr>
                        <a:t>FSU</a:t>
                      </a:r>
                      <a:r>
                        <a:rPr lang="en-US" sz="1800" spc="-265">
                          <a:effectLst/>
                        </a:rPr>
                        <a:t> </a:t>
                      </a:r>
                      <a:r>
                        <a:rPr lang="en-US" sz="1800">
                          <a:effectLst/>
                        </a:rPr>
                        <a:t>Traxos</a:t>
                      </a:r>
                      <a:endParaRPr lang="el-GR" sz="2400">
                        <a:effectLst/>
                        <a:latin typeface="Arial MT"/>
                        <a:ea typeface="Arial MT"/>
                        <a:cs typeface="Arial MT"/>
                      </a:endParaRPr>
                    </a:p>
                  </a:txBody>
                  <a:tcPr marL="0" marR="0" marT="0" marB="0"/>
                </a:tc>
                <a:extLst>
                  <a:ext uri="{0D108BD9-81ED-4DB2-BD59-A6C34878D82A}">
                    <a16:rowId xmlns:a16="http://schemas.microsoft.com/office/drawing/2014/main" val="449351962"/>
                  </a:ext>
                </a:extLst>
              </a:tr>
              <a:tr h="664254">
                <a:tc vMerge="1">
                  <a:txBody>
                    <a:bodyPr/>
                    <a:lstStyle/>
                    <a:p>
                      <a:endParaRPr lang="el-GR"/>
                    </a:p>
                  </a:txBody>
                  <a:tcPr/>
                </a:tc>
                <a:tc>
                  <a:txBody>
                    <a:bodyPr/>
                    <a:lstStyle/>
                    <a:p>
                      <a:pPr marL="28575" marR="192405">
                        <a:spcBef>
                          <a:spcPts val="110"/>
                        </a:spcBef>
                        <a:spcAft>
                          <a:spcPts val="0"/>
                        </a:spcAft>
                      </a:pPr>
                      <a:r>
                        <a:rPr lang="en-US" sz="1800" spc="-5">
                          <a:effectLst/>
                        </a:rPr>
                        <a:t>fenoxyprop-p-</a:t>
                      </a:r>
                      <a:r>
                        <a:rPr lang="en-US" sz="1800" spc="-265">
                          <a:effectLst/>
                        </a:rPr>
                        <a:t> </a:t>
                      </a:r>
                      <a:r>
                        <a:rPr lang="en-US" sz="1800">
                          <a:effectLst/>
                        </a:rPr>
                        <a:t>ethyl</a:t>
                      </a:r>
                      <a:endParaRPr lang="el-GR" sz="2400">
                        <a:effectLst/>
                        <a:latin typeface="Arial MT"/>
                        <a:ea typeface="Arial MT"/>
                        <a:cs typeface="Arial MT"/>
                      </a:endParaRPr>
                    </a:p>
                  </a:txBody>
                  <a:tcPr marL="0" marR="0" marT="0" marB="0"/>
                </a:tc>
                <a:tc>
                  <a:txBody>
                    <a:bodyPr/>
                    <a:lstStyle/>
                    <a:p>
                      <a:pPr marL="29210" marR="709930">
                        <a:spcBef>
                          <a:spcPts val="110"/>
                        </a:spcBef>
                        <a:spcAft>
                          <a:spcPts val="0"/>
                        </a:spcAft>
                      </a:pPr>
                      <a:r>
                        <a:rPr lang="en-US" sz="1800">
                          <a:effectLst/>
                        </a:rPr>
                        <a:t>Bengal</a:t>
                      </a:r>
                      <a:r>
                        <a:rPr lang="en-US" sz="1800" spc="-265">
                          <a:effectLst/>
                        </a:rPr>
                        <a:t> </a:t>
                      </a:r>
                      <a:r>
                        <a:rPr lang="en-US" sz="1800" spc="-5">
                          <a:effectLst/>
                        </a:rPr>
                        <a:t>Cordon</a:t>
                      </a:r>
                      <a:endParaRPr lang="el-GR" sz="2400">
                        <a:effectLst/>
                        <a:latin typeface="Arial MT"/>
                        <a:ea typeface="Arial MT"/>
                        <a:cs typeface="Arial MT"/>
                      </a:endParaRPr>
                    </a:p>
                  </a:txBody>
                  <a:tcPr marL="0" marR="0" marT="0" marB="0"/>
                </a:tc>
                <a:tc>
                  <a:txBody>
                    <a:bodyPr/>
                    <a:lstStyle/>
                    <a:p>
                      <a:pPr marL="29210" marR="219075">
                        <a:spcBef>
                          <a:spcPts val="110"/>
                        </a:spcBef>
                        <a:spcAft>
                          <a:spcPts val="0"/>
                        </a:spcAft>
                      </a:pPr>
                      <a:r>
                        <a:rPr lang="en-US" sz="1800" dirty="0">
                          <a:effectLst/>
                        </a:rPr>
                        <a:t>MPower Hellcat</a:t>
                      </a:r>
                      <a:r>
                        <a:rPr lang="en-US" sz="1800" spc="-265" dirty="0">
                          <a:effectLst/>
                        </a:rPr>
                        <a:t> </a:t>
                      </a:r>
                      <a:r>
                        <a:rPr lang="en-US" sz="1800" dirty="0">
                          <a:effectLst/>
                        </a:rPr>
                        <a:t>Puma</a:t>
                      </a:r>
                      <a:r>
                        <a:rPr lang="en-US" sz="1800" spc="-20" dirty="0">
                          <a:effectLst/>
                        </a:rPr>
                        <a:t> </a:t>
                      </a:r>
                      <a:r>
                        <a:rPr lang="en-US" sz="1800" dirty="0">
                          <a:effectLst/>
                        </a:rPr>
                        <a:t>Advance</a:t>
                      </a:r>
                      <a:endParaRPr lang="el-GR" sz="2400" dirty="0">
                        <a:effectLst/>
                        <a:latin typeface="Arial MT"/>
                        <a:ea typeface="Arial MT"/>
                        <a:cs typeface="Arial MT"/>
                      </a:endParaRPr>
                    </a:p>
                  </a:txBody>
                  <a:tcPr marL="0" marR="0" marT="0" marB="0"/>
                </a:tc>
                <a:tc>
                  <a:txBody>
                    <a:bodyPr/>
                    <a:lstStyle/>
                    <a:p>
                      <a:pPr marL="29845" marR="351155">
                        <a:spcBef>
                          <a:spcPts val="110"/>
                        </a:spcBef>
                        <a:spcAft>
                          <a:spcPts val="0"/>
                        </a:spcAft>
                      </a:pPr>
                      <a:r>
                        <a:rPr lang="en-US" sz="1800" spc="-5">
                          <a:effectLst/>
                        </a:rPr>
                        <a:t>Puma Super</a:t>
                      </a:r>
                      <a:r>
                        <a:rPr lang="en-US" sz="1800" spc="-265">
                          <a:effectLst/>
                        </a:rPr>
                        <a:t> </a:t>
                      </a:r>
                      <a:r>
                        <a:rPr lang="en-US" sz="1800">
                          <a:effectLst/>
                        </a:rPr>
                        <a:t>Tundra</a:t>
                      </a:r>
                      <a:endParaRPr lang="el-GR" sz="2400">
                        <a:effectLst/>
                        <a:latin typeface="Arial MT"/>
                        <a:ea typeface="Arial MT"/>
                        <a:cs typeface="Arial MT"/>
                      </a:endParaRPr>
                    </a:p>
                  </a:txBody>
                  <a:tcPr marL="0" marR="0" marT="0" marB="0"/>
                </a:tc>
                <a:tc>
                  <a:txBody>
                    <a:bodyPr/>
                    <a:lstStyle/>
                    <a:p>
                      <a:pPr marL="29210" marR="406400">
                        <a:spcBef>
                          <a:spcPts val="110"/>
                        </a:spcBef>
                        <a:spcAft>
                          <a:spcPts val="0"/>
                        </a:spcAft>
                      </a:pPr>
                      <a:r>
                        <a:rPr lang="en-US" sz="1800">
                          <a:effectLst/>
                        </a:rPr>
                        <a:t>Vigil</a:t>
                      </a:r>
                      <a:r>
                        <a:rPr lang="en-US" sz="1800" spc="5">
                          <a:effectLst/>
                        </a:rPr>
                        <a:t> </a:t>
                      </a:r>
                      <a:r>
                        <a:rPr lang="en-US" sz="1800">
                          <a:effectLst/>
                        </a:rPr>
                        <a:t>WildCat</a:t>
                      </a:r>
                      <a:endParaRPr lang="el-GR" sz="2400">
                        <a:effectLst/>
                        <a:latin typeface="Arial MT"/>
                        <a:ea typeface="Arial MT"/>
                        <a:cs typeface="Arial MT"/>
                      </a:endParaRPr>
                    </a:p>
                  </a:txBody>
                  <a:tcPr marL="0" marR="0" marT="0" marB="0"/>
                </a:tc>
                <a:extLst>
                  <a:ext uri="{0D108BD9-81ED-4DB2-BD59-A6C34878D82A}">
                    <a16:rowId xmlns:a16="http://schemas.microsoft.com/office/drawing/2014/main" val="1170094643"/>
                  </a:ext>
                </a:extLst>
              </a:tr>
              <a:tr h="662301">
                <a:tc>
                  <a:txBody>
                    <a:bodyPr/>
                    <a:lstStyle/>
                    <a:p>
                      <a:pPr marL="29210">
                        <a:spcBef>
                          <a:spcPts val="100"/>
                        </a:spcBef>
                        <a:spcAft>
                          <a:spcPts val="0"/>
                        </a:spcAft>
                      </a:pPr>
                      <a:r>
                        <a:rPr lang="en-US" sz="1400">
                          <a:effectLst/>
                        </a:rPr>
                        <a:t> </a:t>
                      </a:r>
                      <a:endParaRPr lang="el-GR" sz="2000">
                        <a:effectLst/>
                        <a:latin typeface="Arial MT"/>
                        <a:ea typeface="Arial MT"/>
                        <a:cs typeface="Arial MT"/>
                      </a:endParaRPr>
                    </a:p>
                  </a:txBody>
                  <a:tcPr marL="0" marR="0" marT="0" marB="0"/>
                </a:tc>
                <a:tc>
                  <a:txBody>
                    <a:bodyPr/>
                    <a:lstStyle/>
                    <a:p>
                      <a:pPr marL="28575" marR="241300">
                        <a:spcBef>
                          <a:spcPts val="100"/>
                        </a:spcBef>
                        <a:spcAft>
                          <a:spcPts val="0"/>
                        </a:spcAft>
                      </a:pPr>
                      <a:r>
                        <a:rPr lang="en-US" sz="1800" spc="-5">
                          <a:effectLst/>
                        </a:rPr>
                        <a:t>quizalofop-p-</a:t>
                      </a:r>
                      <a:r>
                        <a:rPr lang="en-US" sz="1800" spc="-265">
                          <a:effectLst/>
                        </a:rPr>
                        <a:t> </a:t>
                      </a:r>
                      <a:r>
                        <a:rPr lang="en-US" sz="1800">
                          <a:effectLst/>
                        </a:rPr>
                        <a:t>ethyl</a:t>
                      </a:r>
                      <a:endParaRPr lang="el-GR" sz="2400">
                        <a:effectLst/>
                        <a:latin typeface="Arial MT"/>
                        <a:ea typeface="Arial MT"/>
                        <a:cs typeface="Arial MT"/>
                      </a:endParaRPr>
                    </a:p>
                  </a:txBody>
                  <a:tcPr marL="0" marR="0" marT="0" marB="0"/>
                </a:tc>
                <a:tc>
                  <a:txBody>
                    <a:bodyPr/>
                    <a:lstStyle/>
                    <a:p>
                      <a:pPr marL="29210">
                        <a:spcBef>
                          <a:spcPts val="100"/>
                        </a:spcBef>
                      </a:pPr>
                      <a:r>
                        <a:rPr lang="en-US" sz="1800">
                          <a:effectLst/>
                        </a:rPr>
                        <a:t>Assure</a:t>
                      </a:r>
                      <a:r>
                        <a:rPr lang="en-US" sz="1800" spc="-10">
                          <a:effectLst/>
                        </a:rPr>
                        <a:t> </a:t>
                      </a:r>
                      <a:r>
                        <a:rPr lang="en-US" sz="1800">
                          <a:effectLst/>
                        </a:rPr>
                        <a:t>ll</a:t>
                      </a:r>
                      <a:endParaRPr lang="el-GR" sz="2400">
                        <a:effectLst/>
                        <a:latin typeface="Arial MT"/>
                        <a:ea typeface="Arial MT"/>
                        <a:cs typeface="Arial MT"/>
                      </a:endParaRPr>
                    </a:p>
                  </a:txBody>
                  <a:tcPr marL="0" marR="0" marT="0" marB="0"/>
                </a:tc>
                <a:tc>
                  <a:txBody>
                    <a:bodyPr/>
                    <a:lstStyle/>
                    <a:p>
                      <a:pPr marL="29210">
                        <a:spcBef>
                          <a:spcPts val="100"/>
                        </a:spcBef>
                      </a:pPr>
                      <a:r>
                        <a:rPr lang="en-US" sz="1800" dirty="0">
                          <a:effectLst/>
                        </a:rPr>
                        <a:t>IPCO</a:t>
                      </a:r>
                      <a:r>
                        <a:rPr lang="en-US" sz="1800" spc="-25" dirty="0">
                          <a:effectLst/>
                        </a:rPr>
                        <a:t> </a:t>
                      </a:r>
                      <a:r>
                        <a:rPr lang="en-US" sz="1800" dirty="0">
                          <a:effectLst/>
                        </a:rPr>
                        <a:t>Contender</a:t>
                      </a:r>
                      <a:endParaRPr lang="el-GR" sz="2400" dirty="0">
                        <a:effectLst/>
                        <a:latin typeface="Arial MT"/>
                        <a:ea typeface="Arial MT"/>
                        <a:cs typeface="Arial MT"/>
                      </a:endParaRPr>
                    </a:p>
                  </a:txBody>
                  <a:tcPr marL="0" marR="0" marT="0" marB="0"/>
                </a:tc>
                <a:tc>
                  <a:txBody>
                    <a:bodyPr/>
                    <a:lstStyle/>
                    <a:p>
                      <a:pPr marL="29845">
                        <a:spcBef>
                          <a:spcPts val="100"/>
                        </a:spcBef>
                      </a:pPr>
                      <a:r>
                        <a:rPr lang="en-US" sz="1800">
                          <a:effectLst/>
                        </a:rPr>
                        <a:t>Yuma</a:t>
                      </a:r>
                      <a:endParaRPr lang="el-GR" sz="2400">
                        <a:effectLst/>
                        <a:latin typeface="Arial MT"/>
                        <a:ea typeface="Arial MT"/>
                        <a:cs typeface="Arial MT"/>
                      </a:endParaRPr>
                    </a:p>
                  </a:txBody>
                  <a:tcPr marL="0" marR="0" marT="0" marB="0"/>
                </a:tc>
                <a:tc>
                  <a:txBody>
                    <a:bodyPr/>
                    <a:lstStyle/>
                    <a:p>
                      <a:pPr marL="29210">
                        <a:spcBef>
                          <a:spcPts val="100"/>
                        </a:spcBef>
                        <a:spcAft>
                          <a:spcPts val="0"/>
                        </a:spcAft>
                      </a:pPr>
                      <a:r>
                        <a:rPr lang="en-US" sz="1600">
                          <a:effectLst/>
                        </a:rPr>
                        <a:t> </a:t>
                      </a:r>
                      <a:endParaRPr lang="el-GR" sz="2400">
                        <a:effectLst/>
                        <a:latin typeface="Arial MT"/>
                        <a:ea typeface="Arial MT"/>
                        <a:cs typeface="Arial MT"/>
                      </a:endParaRPr>
                    </a:p>
                  </a:txBody>
                  <a:tcPr marL="0" marR="0" marT="0" marB="0"/>
                </a:tc>
                <a:extLst>
                  <a:ext uri="{0D108BD9-81ED-4DB2-BD59-A6C34878D82A}">
                    <a16:rowId xmlns:a16="http://schemas.microsoft.com/office/drawing/2014/main" val="3187461858"/>
                  </a:ext>
                </a:extLst>
              </a:tr>
              <a:tr h="503262">
                <a:tc rowSpan="3">
                  <a:txBody>
                    <a:bodyPr/>
                    <a:lstStyle/>
                    <a:p>
                      <a:pPr marL="19050" marR="97790">
                        <a:spcBef>
                          <a:spcPts val="110"/>
                        </a:spcBef>
                        <a:spcAft>
                          <a:spcPts val="0"/>
                        </a:spcAft>
                      </a:pPr>
                      <a:r>
                        <a:rPr lang="en-US" sz="1600" spc="-5">
                          <a:effectLst/>
                        </a:rPr>
                        <a:t>Cyclohexanediones</a:t>
                      </a:r>
                      <a:r>
                        <a:rPr lang="en-US" sz="1600" spc="-265">
                          <a:effectLst/>
                        </a:rPr>
                        <a:t> </a:t>
                      </a:r>
                      <a:r>
                        <a:rPr lang="en-US" sz="1600">
                          <a:effectLst/>
                        </a:rPr>
                        <a:t>(Dim)</a:t>
                      </a:r>
                      <a:endParaRPr lang="el-GR" sz="2000">
                        <a:effectLst/>
                        <a:latin typeface="Arial MT"/>
                        <a:ea typeface="Arial MT"/>
                        <a:cs typeface="Arial MT"/>
                      </a:endParaRPr>
                    </a:p>
                  </a:txBody>
                  <a:tcPr marL="0" marR="0" marT="0" marB="0"/>
                </a:tc>
                <a:tc>
                  <a:txBody>
                    <a:bodyPr/>
                    <a:lstStyle/>
                    <a:p>
                      <a:pPr marL="28575">
                        <a:spcBef>
                          <a:spcPts val="110"/>
                        </a:spcBef>
                        <a:spcAft>
                          <a:spcPts val="0"/>
                        </a:spcAft>
                      </a:pPr>
                      <a:r>
                        <a:rPr lang="en-US" sz="1800">
                          <a:effectLst/>
                        </a:rPr>
                        <a:t>clethodim</a:t>
                      </a:r>
                      <a:endParaRPr lang="el-GR" sz="2400">
                        <a:effectLst/>
                        <a:latin typeface="Arial MT"/>
                        <a:ea typeface="Arial MT"/>
                        <a:cs typeface="Arial MT"/>
                      </a:endParaRPr>
                    </a:p>
                  </a:txBody>
                  <a:tcPr marL="0" marR="0" marT="0" marB="0"/>
                </a:tc>
                <a:tc>
                  <a:txBody>
                    <a:bodyPr/>
                    <a:lstStyle/>
                    <a:p>
                      <a:pPr marL="29210" marR="343535">
                        <a:spcBef>
                          <a:spcPts val="110"/>
                        </a:spcBef>
                        <a:spcAft>
                          <a:spcPts val="0"/>
                        </a:spcAft>
                      </a:pPr>
                      <a:r>
                        <a:rPr lang="en-US" sz="1800">
                          <a:effectLst/>
                        </a:rPr>
                        <a:t>Arrow</a:t>
                      </a:r>
                      <a:r>
                        <a:rPr lang="en-US" sz="1800" spc="-55">
                          <a:effectLst/>
                        </a:rPr>
                        <a:t> </a:t>
                      </a:r>
                      <a:r>
                        <a:rPr lang="en-US" sz="1800">
                          <a:effectLst/>
                        </a:rPr>
                        <a:t>240</a:t>
                      </a:r>
                      <a:r>
                        <a:rPr lang="en-US" sz="1800" spc="-35">
                          <a:effectLst/>
                        </a:rPr>
                        <a:t> </a:t>
                      </a:r>
                      <a:r>
                        <a:rPr lang="en-US" sz="1800">
                          <a:effectLst/>
                        </a:rPr>
                        <a:t>EC</a:t>
                      </a:r>
                      <a:r>
                        <a:rPr lang="en-US" sz="1800" spc="-260">
                          <a:effectLst/>
                        </a:rPr>
                        <a:t> </a:t>
                      </a:r>
                      <a:r>
                        <a:rPr lang="en-US" sz="1800">
                          <a:effectLst/>
                        </a:rPr>
                        <a:t>Centurion</a:t>
                      </a:r>
                      <a:endParaRPr lang="el-GR" sz="2400">
                        <a:effectLst/>
                        <a:latin typeface="Arial MT"/>
                        <a:ea typeface="Arial MT"/>
                        <a:cs typeface="Arial MT"/>
                      </a:endParaRPr>
                    </a:p>
                  </a:txBody>
                  <a:tcPr marL="0" marR="0" marT="0" marB="0"/>
                </a:tc>
                <a:tc>
                  <a:txBody>
                    <a:bodyPr/>
                    <a:lstStyle/>
                    <a:p>
                      <a:pPr marL="29210" marR="734060">
                        <a:spcBef>
                          <a:spcPts val="110"/>
                        </a:spcBef>
                        <a:spcAft>
                          <a:spcPts val="0"/>
                        </a:spcAft>
                      </a:pPr>
                      <a:r>
                        <a:rPr lang="en-US" sz="1800" dirty="0">
                          <a:effectLst/>
                        </a:rPr>
                        <a:t>Patron Select</a:t>
                      </a:r>
                      <a:endParaRPr lang="el-GR" sz="2400" dirty="0">
                        <a:effectLst/>
                        <a:latin typeface="Arial MT"/>
                        <a:ea typeface="Arial MT"/>
                        <a:cs typeface="Arial MT"/>
                      </a:endParaRPr>
                    </a:p>
                  </a:txBody>
                  <a:tcPr marL="0" marR="0" marT="0" marB="0"/>
                </a:tc>
                <a:tc>
                  <a:txBody>
                    <a:bodyPr/>
                    <a:lstStyle/>
                    <a:p>
                      <a:pPr marL="29845">
                        <a:spcBef>
                          <a:spcPts val="110"/>
                        </a:spcBef>
                        <a:spcAft>
                          <a:spcPts val="0"/>
                        </a:spcAft>
                      </a:pPr>
                      <a:r>
                        <a:rPr lang="en-US" sz="1800">
                          <a:effectLst/>
                        </a:rPr>
                        <a:t>Shadow</a:t>
                      </a:r>
                      <a:r>
                        <a:rPr lang="en-US" sz="1800" spc="-10">
                          <a:effectLst/>
                        </a:rPr>
                        <a:t> </a:t>
                      </a:r>
                      <a:r>
                        <a:rPr lang="en-US" sz="1800">
                          <a:effectLst/>
                        </a:rPr>
                        <a:t>RTM</a:t>
                      </a:r>
                      <a:endParaRPr lang="el-GR" sz="2400">
                        <a:effectLst/>
                        <a:latin typeface="Arial MT"/>
                        <a:ea typeface="Arial MT"/>
                        <a:cs typeface="Arial MT"/>
                      </a:endParaRPr>
                    </a:p>
                  </a:txBody>
                  <a:tcPr marL="0" marR="0" marT="0" marB="0"/>
                </a:tc>
                <a:tc>
                  <a:txBody>
                    <a:bodyPr/>
                    <a:lstStyle/>
                    <a:p>
                      <a:pPr marL="29210">
                        <a:spcBef>
                          <a:spcPts val="100"/>
                        </a:spcBef>
                        <a:spcAft>
                          <a:spcPts val="0"/>
                        </a:spcAft>
                      </a:pPr>
                      <a:r>
                        <a:rPr lang="en-US" sz="1600">
                          <a:effectLst/>
                        </a:rPr>
                        <a:t> </a:t>
                      </a:r>
                      <a:endParaRPr lang="el-GR" sz="2400">
                        <a:effectLst/>
                        <a:latin typeface="Arial MT"/>
                        <a:ea typeface="Arial MT"/>
                        <a:cs typeface="Arial MT"/>
                      </a:endParaRPr>
                    </a:p>
                  </a:txBody>
                  <a:tcPr marL="0" marR="0" marT="0" marB="0"/>
                </a:tc>
                <a:extLst>
                  <a:ext uri="{0D108BD9-81ED-4DB2-BD59-A6C34878D82A}">
                    <a16:rowId xmlns:a16="http://schemas.microsoft.com/office/drawing/2014/main" val="110170041"/>
                  </a:ext>
                </a:extLst>
              </a:tr>
              <a:tr h="754892">
                <a:tc vMerge="1">
                  <a:txBody>
                    <a:bodyPr/>
                    <a:lstStyle/>
                    <a:p>
                      <a:endParaRPr lang="el-GR"/>
                    </a:p>
                  </a:txBody>
                  <a:tcPr/>
                </a:tc>
                <a:tc>
                  <a:txBody>
                    <a:bodyPr/>
                    <a:lstStyle/>
                    <a:p>
                      <a:pPr marL="28575">
                        <a:spcBef>
                          <a:spcPts val="100"/>
                        </a:spcBef>
                      </a:pPr>
                      <a:r>
                        <a:rPr lang="en-US" sz="1800">
                          <a:effectLst/>
                        </a:rPr>
                        <a:t>sethoxydim</a:t>
                      </a:r>
                      <a:endParaRPr lang="el-GR" sz="2400">
                        <a:effectLst/>
                        <a:latin typeface="Arial MT"/>
                        <a:ea typeface="Arial MT"/>
                        <a:cs typeface="Arial MT"/>
                      </a:endParaRPr>
                    </a:p>
                  </a:txBody>
                  <a:tcPr marL="0" marR="0" marT="0" marB="0"/>
                </a:tc>
                <a:tc>
                  <a:txBody>
                    <a:bodyPr/>
                    <a:lstStyle/>
                    <a:p>
                      <a:pPr marL="29210" marR="28575">
                        <a:spcBef>
                          <a:spcPts val="100"/>
                        </a:spcBef>
                      </a:pPr>
                      <a:r>
                        <a:rPr lang="en-US" sz="1800">
                          <a:effectLst/>
                        </a:rPr>
                        <a:t>Odyssey</a:t>
                      </a:r>
                      <a:r>
                        <a:rPr lang="en-US" sz="1800" spc="5">
                          <a:effectLst/>
                        </a:rPr>
                        <a:t> </a:t>
                      </a:r>
                      <a:r>
                        <a:rPr lang="en-US" sz="1800">
                          <a:effectLst/>
                        </a:rPr>
                        <a:t>Ultra/Odyssey</a:t>
                      </a:r>
                      <a:r>
                        <a:rPr lang="en-US" sz="1800" spc="-55">
                          <a:effectLst/>
                        </a:rPr>
                        <a:t> </a:t>
                      </a:r>
                      <a:r>
                        <a:rPr lang="en-US" sz="1800">
                          <a:effectLst/>
                        </a:rPr>
                        <a:t>Ultra</a:t>
                      </a:r>
                      <a:r>
                        <a:rPr lang="en-US" sz="1800" spc="-260">
                          <a:effectLst/>
                        </a:rPr>
                        <a:t> </a:t>
                      </a:r>
                      <a:r>
                        <a:rPr lang="en-US" sz="1800">
                          <a:effectLst/>
                        </a:rPr>
                        <a:t>NXT</a:t>
                      </a:r>
                      <a:endParaRPr lang="el-GR" sz="2400">
                        <a:effectLst/>
                        <a:latin typeface="Arial MT"/>
                        <a:ea typeface="Arial MT"/>
                        <a:cs typeface="Arial MT"/>
                      </a:endParaRPr>
                    </a:p>
                  </a:txBody>
                  <a:tcPr marL="0" marR="0" marT="0" marB="0"/>
                </a:tc>
                <a:tc>
                  <a:txBody>
                    <a:bodyPr/>
                    <a:lstStyle/>
                    <a:p>
                      <a:pPr marL="29210">
                        <a:spcBef>
                          <a:spcPts val="100"/>
                        </a:spcBef>
                      </a:pPr>
                      <a:r>
                        <a:rPr lang="en-US" sz="1800" dirty="0" err="1">
                          <a:effectLst/>
                        </a:rPr>
                        <a:t>Poast</a:t>
                      </a:r>
                      <a:r>
                        <a:rPr lang="en-US" sz="1800" spc="-20" dirty="0">
                          <a:effectLst/>
                        </a:rPr>
                        <a:t> </a:t>
                      </a:r>
                      <a:r>
                        <a:rPr lang="en-US" sz="1800" dirty="0">
                          <a:effectLst/>
                        </a:rPr>
                        <a:t>Ultra</a:t>
                      </a:r>
                      <a:endParaRPr lang="el-GR" sz="2400" dirty="0">
                        <a:effectLst/>
                        <a:latin typeface="Arial MT"/>
                        <a:ea typeface="Arial MT"/>
                        <a:cs typeface="Arial MT"/>
                      </a:endParaRPr>
                    </a:p>
                  </a:txBody>
                  <a:tcPr marL="0" marR="0" marT="0" marB="0"/>
                </a:tc>
                <a:tc>
                  <a:txBody>
                    <a:bodyPr/>
                    <a:lstStyle/>
                    <a:p>
                      <a:pPr marL="29210">
                        <a:spcBef>
                          <a:spcPts val="100"/>
                        </a:spcBef>
                        <a:spcAft>
                          <a:spcPts val="0"/>
                        </a:spcAft>
                      </a:pPr>
                      <a:r>
                        <a:rPr lang="en-US" sz="1600">
                          <a:effectLst/>
                        </a:rPr>
                        <a:t> </a:t>
                      </a:r>
                      <a:endParaRPr lang="el-GR" sz="2400">
                        <a:effectLst/>
                        <a:latin typeface="Arial MT"/>
                        <a:ea typeface="Arial MT"/>
                        <a:cs typeface="Arial MT"/>
                      </a:endParaRPr>
                    </a:p>
                  </a:txBody>
                  <a:tcPr marL="0" marR="0" marT="0" marB="0"/>
                </a:tc>
                <a:tc>
                  <a:txBody>
                    <a:bodyPr/>
                    <a:lstStyle/>
                    <a:p>
                      <a:pPr marL="29210">
                        <a:spcBef>
                          <a:spcPts val="100"/>
                        </a:spcBef>
                        <a:spcAft>
                          <a:spcPts val="0"/>
                        </a:spcAft>
                      </a:pPr>
                      <a:r>
                        <a:rPr lang="en-US" sz="1600">
                          <a:effectLst/>
                        </a:rPr>
                        <a:t> </a:t>
                      </a:r>
                      <a:endParaRPr lang="el-GR" sz="2400">
                        <a:effectLst/>
                        <a:latin typeface="Arial MT"/>
                        <a:ea typeface="Arial MT"/>
                        <a:cs typeface="Arial MT"/>
                      </a:endParaRPr>
                    </a:p>
                  </a:txBody>
                  <a:tcPr marL="0" marR="0" marT="0" marB="0"/>
                </a:tc>
                <a:extLst>
                  <a:ext uri="{0D108BD9-81ED-4DB2-BD59-A6C34878D82A}">
                    <a16:rowId xmlns:a16="http://schemas.microsoft.com/office/drawing/2014/main" val="3703798946"/>
                  </a:ext>
                </a:extLst>
              </a:tr>
              <a:tr h="503262">
                <a:tc vMerge="1">
                  <a:txBody>
                    <a:bodyPr/>
                    <a:lstStyle/>
                    <a:p>
                      <a:endParaRPr lang="el-GR"/>
                    </a:p>
                  </a:txBody>
                  <a:tcPr/>
                </a:tc>
                <a:tc>
                  <a:txBody>
                    <a:bodyPr/>
                    <a:lstStyle/>
                    <a:p>
                      <a:pPr marL="28575">
                        <a:spcBef>
                          <a:spcPts val="100"/>
                        </a:spcBef>
                      </a:pPr>
                      <a:r>
                        <a:rPr lang="en-US" sz="1800">
                          <a:effectLst/>
                        </a:rPr>
                        <a:t>tralkoxydim</a:t>
                      </a:r>
                      <a:endParaRPr lang="el-GR" sz="2400">
                        <a:effectLst/>
                        <a:latin typeface="Arial MT"/>
                        <a:ea typeface="Arial MT"/>
                        <a:cs typeface="Arial MT"/>
                      </a:endParaRPr>
                    </a:p>
                  </a:txBody>
                  <a:tcPr marL="0" marR="0" marT="0" marB="0"/>
                </a:tc>
                <a:tc>
                  <a:txBody>
                    <a:bodyPr/>
                    <a:lstStyle/>
                    <a:p>
                      <a:pPr marL="29210">
                        <a:spcBef>
                          <a:spcPts val="100"/>
                        </a:spcBef>
                      </a:pPr>
                      <a:r>
                        <a:rPr lang="en-US" sz="1800">
                          <a:effectLst/>
                        </a:rPr>
                        <a:t>Bison</a:t>
                      </a:r>
                      <a:endParaRPr lang="el-GR" sz="2400">
                        <a:effectLst/>
                        <a:latin typeface="Arial MT"/>
                        <a:ea typeface="Arial MT"/>
                        <a:cs typeface="Arial MT"/>
                      </a:endParaRPr>
                    </a:p>
                  </a:txBody>
                  <a:tcPr marL="0" marR="0" marT="0" marB="0"/>
                </a:tc>
                <a:tc>
                  <a:txBody>
                    <a:bodyPr/>
                    <a:lstStyle/>
                    <a:p>
                      <a:pPr marL="29210">
                        <a:spcBef>
                          <a:spcPts val="100"/>
                        </a:spcBef>
                      </a:pPr>
                      <a:r>
                        <a:rPr lang="en-US" sz="1800">
                          <a:effectLst/>
                        </a:rPr>
                        <a:t>Liquid</a:t>
                      </a:r>
                      <a:r>
                        <a:rPr lang="en-US" sz="1800" spc="-20">
                          <a:effectLst/>
                        </a:rPr>
                        <a:t> </a:t>
                      </a:r>
                      <a:r>
                        <a:rPr lang="en-US" sz="1800">
                          <a:effectLst/>
                        </a:rPr>
                        <a:t>Achieve</a:t>
                      </a:r>
                      <a:endParaRPr lang="el-GR" sz="2400">
                        <a:effectLst/>
                        <a:latin typeface="Arial MT"/>
                        <a:ea typeface="Arial MT"/>
                        <a:cs typeface="Arial MT"/>
                      </a:endParaRPr>
                    </a:p>
                  </a:txBody>
                  <a:tcPr marL="0" marR="0" marT="0" marB="0"/>
                </a:tc>
                <a:tc>
                  <a:txBody>
                    <a:bodyPr/>
                    <a:lstStyle/>
                    <a:p>
                      <a:pPr marL="29845">
                        <a:spcBef>
                          <a:spcPts val="100"/>
                        </a:spcBef>
                      </a:pPr>
                      <a:r>
                        <a:rPr lang="en-US" sz="1800" dirty="0">
                          <a:effectLst/>
                        </a:rPr>
                        <a:t>Marengo</a:t>
                      </a:r>
                      <a:endParaRPr lang="el-GR" sz="2400" dirty="0">
                        <a:effectLst/>
                        <a:latin typeface="Arial MT"/>
                        <a:ea typeface="Arial MT"/>
                        <a:cs typeface="Arial MT"/>
                      </a:endParaRPr>
                    </a:p>
                  </a:txBody>
                  <a:tcPr marL="0" marR="0" marT="0" marB="0"/>
                </a:tc>
                <a:tc>
                  <a:txBody>
                    <a:bodyPr/>
                    <a:lstStyle/>
                    <a:p>
                      <a:pPr marL="29210" marR="173355">
                        <a:spcBef>
                          <a:spcPts val="100"/>
                        </a:spcBef>
                      </a:pPr>
                      <a:r>
                        <a:rPr lang="en-US" sz="1800">
                          <a:effectLst/>
                        </a:rPr>
                        <a:t>Nufarm</a:t>
                      </a:r>
                      <a:r>
                        <a:rPr lang="en-US" sz="1800" spc="5">
                          <a:effectLst/>
                        </a:rPr>
                        <a:t> </a:t>
                      </a:r>
                      <a:r>
                        <a:rPr lang="en-US" sz="1800" spc="-5">
                          <a:effectLst/>
                        </a:rPr>
                        <a:t>Tralkoxydim</a:t>
                      </a:r>
                      <a:endParaRPr lang="el-GR" sz="2400">
                        <a:effectLst/>
                        <a:latin typeface="Arial MT"/>
                        <a:ea typeface="Arial MT"/>
                        <a:cs typeface="Arial MT"/>
                      </a:endParaRPr>
                    </a:p>
                  </a:txBody>
                  <a:tcPr marL="0" marR="0" marT="0" marB="0"/>
                </a:tc>
                <a:extLst>
                  <a:ext uri="{0D108BD9-81ED-4DB2-BD59-A6C34878D82A}">
                    <a16:rowId xmlns:a16="http://schemas.microsoft.com/office/drawing/2014/main" val="2437186225"/>
                  </a:ext>
                </a:extLst>
              </a:tr>
              <a:tr h="503262">
                <a:tc>
                  <a:txBody>
                    <a:bodyPr/>
                    <a:lstStyle/>
                    <a:p>
                      <a:pPr marL="19050" marR="308610">
                        <a:spcBef>
                          <a:spcPts val="110"/>
                        </a:spcBef>
                        <a:spcAft>
                          <a:spcPts val="0"/>
                        </a:spcAft>
                      </a:pPr>
                      <a:r>
                        <a:rPr lang="en-US" sz="1600" spc="-5">
                          <a:effectLst/>
                        </a:rPr>
                        <a:t>Phenylpyrazolin</a:t>
                      </a:r>
                      <a:r>
                        <a:rPr lang="en-US" sz="1600" spc="-265">
                          <a:effectLst/>
                        </a:rPr>
                        <a:t> </a:t>
                      </a:r>
                      <a:r>
                        <a:rPr lang="en-US" sz="1600">
                          <a:effectLst/>
                        </a:rPr>
                        <a:t>(Den)</a:t>
                      </a:r>
                      <a:endParaRPr lang="el-GR" sz="2000">
                        <a:effectLst/>
                        <a:latin typeface="Arial MT"/>
                        <a:ea typeface="Arial MT"/>
                        <a:cs typeface="Arial MT"/>
                      </a:endParaRPr>
                    </a:p>
                  </a:txBody>
                  <a:tcPr marL="0" marR="0" marT="0" marB="0"/>
                </a:tc>
                <a:tc>
                  <a:txBody>
                    <a:bodyPr/>
                    <a:lstStyle/>
                    <a:p>
                      <a:pPr marL="28575">
                        <a:spcBef>
                          <a:spcPts val="110"/>
                        </a:spcBef>
                        <a:spcAft>
                          <a:spcPts val="0"/>
                        </a:spcAft>
                      </a:pPr>
                      <a:r>
                        <a:rPr lang="en-US" sz="1800">
                          <a:effectLst/>
                        </a:rPr>
                        <a:t>pinoxaden</a:t>
                      </a:r>
                      <a:endParaRPr lang="el-GR" sz="2400">
                        <a:effectLst/>
                        <a:latin typeface="Arial MT"/>
                        <a:ea typeface="Arial MT"/>
                        <a:cs typeface="Arial MT"/>
                      </a:endParaRPr>
                    </a:p>
                  </a:txBody>
                  <a:tcPr marL="0" marR="0" marT="0" marB="0"/>
                </a:tc>
                <a:tc>
                  <a:txBody>
                    <a:bodyPr/>
                    <a:lstStyle/>
                    <a:p>
                      <a:pPr marL="29210" marR="577850">
                        <a:spcBef>
                          <a:spcPts val="110"/>
                        </a:spcBef>
                        <a:spcAft>
                          <a:spcPts val="0"/>
                        </a:spcAft>
                      </a:pPr>
                      <a:r>
                        <a:rPr lang="en-US" sz="1800">
                          <a:effectLst/>
                        </a:rPr>
                        <a:t>Axial</a:t>
                      </a:r>
                      <a:r>
                        <a:rPr lang="en-US" sz="1800" spc="5">
                          <a:effectLst/>
                        </a:rPr>
                        <a:t> </a:t>
                      </a:r>
                      <a:r>
                        <a:rPr lang="en-US" sz="1800" spc="-5">
                          <a:effectLst/>
                        </a:rPr>
                        <a:t>Axial</a:t>
                      </a:r>
                      <a:r>
                        <a:rPr lang="en-US" sz="1800" spc="-60">
                          <a:effectLst/>
                        </a:rPr>
                        <a:t> </a:t>
                      </a:r>
                      <a:r>
                        <a:rPr lang="en-US" sz="1800">
                          <a:effectLst/>
                        </a:rPr>
                        <a:t>iPak</a:t>
                      </a:r>
                      <a:endParaRPr lang="el-GR" sz="2400">
                        <a:effectLst/>
                        <a:latin typeface="Arial MT"/>
                        <a:ea typeface="Arial MT"/>
                        <a:cs typeface="Arial MT"/>
                      </a:endParaRPr>
                    </a:p>
                  </a:txBody>
                  <a:tcPr marL="0" marR="0" marT="0" marB="0"/>
                </a:tc>
                <a:tc>
                  <a:txBody>
                    <a:bodyPr/>
                    <a:lstStyle/>
                    <a:p>
                      <a:pPr marL="29210" marR="388620">
                        <a:spcBef>
                          <a:spcPts val="110"/>
                        </a:spcBef>
                        <a:spcAft>
                          <a:spcPts val="0"/>
                        </a:spcAft>
                      </a:pPr>
                      <a:r>
                        <a:rPr lang="en-US" sz="1800">
                          <a:effectLst/>
                        </a:rPr>
                        <a:t>Axial Xtreme</a:t>
                      </a:r>
                      <a:r>
                        <a:rPr lang="en-US" sz="1800" spc="-265">
                          <a:effectLst/>
                        </a:rPr>
                        <a:t> </a:t>
                      </a:r>
                      <a:r>
                        <a:rPr lang="en-US" sz="1800">
                          <a:effectLst/>
                        </a:rPr>
                        <a:t>Broadband</a:t>
                      </a:r>
                      <a:endParaRPr lang="el-GR" sz="2400">
                        <a:effectLst/>
                        <a:latin typeface="Arial MT"/>
                        <a:ea typeface="Arial MT"/>
                        <a:cs typeface="Arial MT"/>
                      </a:endParaRPr>
                    </a:p>
                  </a:txBody>
                  <a:tcPr marL="0" marR="0" marT="0" marB="0"/>
                </a:tc>
                <a:tc>
                  <a:txBody>
                    <a:bodyPr/>
                    <a:lstStyle/>
                    <a:p>
                      <a:pPr marL="29845" marR="396240">
                        <a:spcBef>
                          <a:spcPts val="110"/>
                        </a:spcBef>
                        <a:spcAft>
                          <a:spcPts val="0"/>
                        </a:spcAft>
                      </a:pPr>
                      <a:r>
                        <a:rPr lang="en-US" sz="1800" dirty="0" err="1">
                          <a:effectLst/>
                        </a:rPr>
                        <a:t>Traxos</a:t>
                      </a:r>
                      <a:r>
                        <a:rPr lang="en-US" sz="1800" spc="5" dirty="0">
                          <a:effectLst/>
                        </a:rPr>
                        <a:t> </a:t>
                      </a:r>
                      <a:r>
                        <a:rPr lang="en-US" sz="1800" dirty="0" err="1">
                          <a:effectLst/>
                        </a:rPr>
                        <a:t>Traxos</a:t>
                      </a:r>
                      <a:r>
                        <a:rPr lang="en-US" sz="1800" spc="-70" dirty="0">
                          <a:effectLst/>
                        </a:rPr>
                        <a:t> </a:t>
                      </a:r>
                      <a:r>
                        <a:rPr lang="en-US" sz="1800" dirty="0">
                          <a:effectLst/>
                        </a:rPr>
                        <a:t>Two</a:t>
                      </a:r>
                      <a:endParaRPr lang="el-GR" sz="2400" dirty="0">
                        <a:effectLst/>
                        <a:latin typeface="Arial MT"/>
                        <a:ea typeface="Arial MT"/>
                        <a:cs typeface="Arial MT"/>
                      </a:endParaRPr>
                    </a:p>
                  </a:txBody>
                  <a:tcPr marL="0" marR="0" marT="0" marB="0"/>
                </a:tc>
                <a:tc>
                  <a:txBody>
                    <a:bodyPr/>
                    <a:lstStyle/>
                    <a:p>
                      <a:pPr marL="29210">
                        <a:spcBef>
                          <a:spcPts val="100"/>
                        </a:spcBef>
                        <a:spcAft>
                          <a:spcPts val="0"/>
                        </a:spcAft>
                      </a:pPr>
                      <a:r>
                        <a:rPr lang="en-US" sz="1600" dirty="0">
                          <a:effectLst/>
                        </a:rPr>
                        <a:t> </a:t>
                      </a:r>
                      <a:endParaRPr lang="el-GR" sz="2400" dirty="0">
                        <a:effectLst/>
                        <a:latin typeface="Arial MT"/>
                        <a:ea typeface="Arial MT"/>
                        <a:cs typeface="Arial MT"/>
                      </a:endParaRPr>
                    </a:p>
                  </a:txBody>
                  <a:tcPr marL="0" marR="0" marT="0" marB="0"/>
                </a:tc>
                <a:extLst>
                  <a:ext uri="{0D108BD9-81ED-4DB2-BD59-A6C34878D82A}">
                    <a16:rowId xmlns:a16="http://schemas.microsoft.com/office/drawing/2014/main" val="1873883500"/>
                  </a:ext>
                </a:extLst>
              </a:tr>
            </a:tbl>
          </a:graphicData>
        </a:graphic>
      </p:graphicFrame>
    </p:spTree>
    <p:extLst>
      <p:ext uri="{BB962C8B-B14F-4D97-AF65-F5344CB8AC3E}">
        <p14:creationId xmlns:p14="http://schemas.microsoft.com/office/powerpoint/2010/main" val="325470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0C8666-8623-48A9-D1DE-150CB9F0C548}"/>
              </a:ext>
            </a:extLst>
          </p:cNvPr>
          <p:cNvSpPr>
            <a:spLocks noGrp="1"/>
          </p:cNvSpPr>
          <p:nvPr>
            <p:ph type="title"/>
          </p:nvPr>
        </p:nvSpPr>
        <p:spPr/>
        <p:txBody>
          <a:bodyPr>
            <a:normAutofit fontScale="90000"/>
          </a:bodyPr>
          <a:lstStyle/>
          <a:p>
            <a:r>
              <a:rPr lang="el-GR" dirty="0">
                <a:solidFill>
                  <a:srgbClr val="779623"/>
                </a:solidFill>
                <a:latin typeface="Times New Roman" panose="02020603050405020304" pitchFamily="18" charset="0"/>
              </a:rPr>
              <a:t>Ομάδα Ι - </a:t>
            </a:r>
            <a:r>
              <a:rPr lang="el-GR" dirty="0" err="1">
                <a:solidFill>
                  <a:srgbClr val="779623"/>
                </a:solidFill>
                <a:latin typeface="Times New Roman" panose="02020603050405020304" pitchFamily="18" charset="0"/>
              </a:rPr>
              <a:t>Διαταράκτες</a:t>
            </a:r>
            <a:r>
              <a:rPr lang="el-GR" dirty="0">
                <a:solidFill>
                  <a:srgbClr val="779623"/>
                </a:solidFill>
                <a:latin typeface="Times New Roman" panose="02020603050405020304" pitchFamily="18" charset="0"/>
              </a:rPr>
              <a:t> της ανάπτυξης των φυτικών κυττάρων</a:t>
            </a:r>
            <a:br>
              <a:rPr lang="el-GR" dirty="0">
                <a:solidFill>
                  <a:srgbClr val="779623"/>
                </a:solidFill>
                <a:latin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9420597D-2D49-7B8C-4890-C7DD47B8E241}"/>
              </a:ext>
            </a:extLst>
          </p:cNvPr>
          <p:cNvSpPr>
            <a:spLocks noGrp="1"/>
          </p:cNvSpPr>
          <p:nvPr>
            <p:ph idx="1"/>
          </p:nvPr>
        </p:nvSpPr>
        <p:spPr/>
        <p:txBody>
          <a:bodyPr>
            <a:normAutofit fontScale="85000" lnSpcReduction="20000"/>
          </a:bodyPr>
          <a:lstStyle/>
          <a:p>
            <a:pPr algn="l"/>
            <a:r>
              <a:rPr lang="el-GR" b="0" i="0" dirty="0">
                <a:solidFill>
                  <a:srgbClr val="000000"/>
                </a:solidFill>
                <a:effectLst/>
                <a:latin typeface="Arial" panose="020B0604020202020204" pitchFamily="34" charset="0"/>
              </a:rPr>
              <a:t>Η ομάδα Ι αποτελείται από χημικές ουσίες που στοχεύουν στην ανάπτυξη των κυττάρων</a:t>
            </a:r>
          </a:p>
          <a:p>
            <a:pPr algn="l"/>
            <a:r>
              <a:rPr lang="el-GR" b="0" i="0" dirty="0">
                <a:solidFill>
                  <a:srgbClr val="8C8D87"/>
                </a:solidFill>
                <a:effectLst/>
                <a:latin typeface="Arial" panose="020B0604020202020204" pitchFamily="34" charset="0"/>
              </a:rPr>
              <a:t>Χημεία και τρόπος δράσης</a:t>
            </a:r>
          </a:p>
          <a:p>
            <a:pPr algn="l"/>
            <a:r>
              <a:rPr lang="el-GR" b="0" i="0" dirty="0">
                <a:solidFill>
                  <a:srgbClr val="000000"/>
                </a:solidFill>
                <a:effectLst/>
                <a:latin typeface="Arial" panose="020B0604020202020204" pitchFamily="34" charset="0"/>
              </a:rPr>
              <a:t>Τα ζιζανιοκτόνα της Ομάδας Ι, κοινώς γνωστά ως ζιζανιοκτόνα ορμονών ή μιμητικά ορμονών, αντιπροσωπεύονται από τρεις χημικές ουσίες:</a:t>
            </a:r>
          </a:p>
          <a:p>
            <a:pPr algn="l">
              <a:buFont typeface="Arial" panose="020B0604020202020204" pitchFamily="34" charset="0"/>
              <a:buChar char="•"/>
            </a:pPr>
            <a:r>
              <a:rPr lang="el-GR" b="0" i="0" dirty="0" err="1">
                <a:solidFill>
                  <a:srgbClr val="000000"/>
                </a:solidFill>
                <a:effectLst/>
                <a:latin typeface="Arial" panose="020B0604020202020204" pitchFamily="34" charset="0"/>
              </a:rPr>
              <a:t>φαινοξυοξικά</a:t>
            </a:r>
            <a:r>
              <a:rPr lang="el-GR" b="0" i="0" dirty="0">
                <a:solidFill>
                  <a:srgbClr val="000000"/>
                </a:solidFill>
                <a:effectLst/>
                <a:latin typeface="Arial" panose="020B0604020202020204" pitchFamily="34" charset="0"/>
              </a:rPr>
              <a:t> οξέα (2,4-D, 2,4-DB και MCPA)</a:t>
            </a:r>
          </a:p>
          <a:p>
            <a:pPr algn="l">
              <a:buFont typeface="Arial" panose="020B0604020202020204" pitchFamily="34" charset="0"/>
              <a:buChar char="•"/>
            </a:pPr>
            <a:r>
              <a:rPr lang="el-GR" b="0" i="0" dirty="0" err="1">
                <a:solidFill>
                  <a:srgbClr val="000000"/>
                </a:solidFill>
                <a:effectLst/>
                <a:latin typeface="Arial" panose="020B0604020202020204" pitchFamily="34" charset="0"/>
              </a:rPr>
              <a:t>βενζοϊκά</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dicamba</a:t>
            </a:r>
            <a:r>
              <a:rPr lang="el-GR" b="0" i="0" dirty="0">
                <a:solidFill>
                  <a:srgbClr val="000000"/>
                </a:solidFill>
                <a:effectLst/>
                <a:latin typeface="Arial" panose="020B0604020202020204" pitchFamily="34" charset="0"/>
              </a:rPr>
              <a:t>)</a:t>
            </a:r>
          </a:p>
          <a:p>
            <a:pPr algn="l">
              <a:buFont typeface="Arial" panose="020B0604020202020204" pitchFamily="34" charset="0"/>
              <a:buChar char="•"/>
            </a:pPr>
            <a:r>
              <a:rPr lang="el-GR" b="0" i="0" dirty="0" err="1">
                <a:solidFill>
                  <a:srgbClr val="000000"/>
                </a:solidFill>
                <a:effectLst/>
                <a:latin typeface="Arial" panose="020B0604020202020204" pitchFamily="34" charset="0"/>
              </a:rPr>
              <a:t>πυριδινοκαρβοξυλικά</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picloram</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fluroxypyr</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triclopyr</a:t>
            </a:r>
            <a:r>
              <a:rPr lang="el-GR" b="0" i="0" dirty="0">
                <a:solidFill>
                  <a:srgbClr val="000000"/>
                </a:solidFill>
                <a:effectLst/>
                <a:latin typeface="Arial" panose="020B0604020202020204" pitchFamily="34" charset="0"/>
              </a:rPr>
              <a:t> και </a:t>
            </a:r>
            <a:r>
              <a:rPr lang="el-GR" b="0" i="0" dirty="0" err="1">
                <a:solidFill>
                  <a:srgbClr val="000000"/>
                </a:solidFill>
                <a:effectLst/>
                <a:latin typeface="Arial" panose="020B0604020202020204" pitchFamily="34" charset="0"/>
              </a:rPr>
              <a:t>clopyralid</a:t>
            </a:r>
            <a:r>
              <a:rPr lang="el-GR" b="0" i="0" dirty="0">
                <a:solidFill>
                  <a:srgbClr val="000000"/>
                </a:solidFill>
                <a:effectLst/>
                <a:latin typeface="Arial" panose="020B0604020202020204" pitchFamily="34" charset="0"/>
              </a:rPr>
              <a:t>)</a:t>
            </a:r>
          </a:p>
          <a:p>
            <a:pPr algn="l"/>
            <a:r>
              <a:rPr lang="el-GR" b="0" i="0" dirty="0">
                <a:solidFill>
                  <a:srgbClr val="000000"/>
                </a:solidFill>
                <a:effectLst/>
                <a:latin typeface="Arial" panose="020B0604020202020204" pitchFamily="34" charset="0"/>
              </a:rPr>
              <a:t>Όλα αυτά τα ζιζανιοκτόνα είναι χημικά και λειτουργικά μιμητικά του </a:t>
            </a:r>
            <a:r>
              <a:rPr lang="el-GR" b="0" i="0" dirty="0" err="1">
                <a:solidFill>
                  <a:srgbClr val="000000"/>
                </a:solidFill>
                <a:effectLst/>
                <a:latin typeface="Arial" panose="020B0604020202020204" pitchFamily="34" charset="0"/>
              </a:rPr>
              <a:t>ινδολεοξικού</a:t>
            </a:r>
            <a:r>
              <a:rPr lang="el-GR" b="0" i="0" dirty="0">
                <a:solidFill>
                  <a:srgbClr val="000000"/>
                </a:solidFill>
                <a:effectLst/>
                <a:latin typeface="Arial" panose="020B0604020202020204" pitchFamily="34" charset="0"/>
              </a:rPr>
              <a:t> οξέος, της φυσικής φυτικής </a:t>
            </a:r>
            <a:r>
              <a:rPr lang="el-GR" b="0" i="0" dirty="0" err="1">
                <a:solidFill>
                  <a:srgbClr val="000000"/>
                </a:solidFill>
                <a:effectLst/>
                <a:latin typeface="Arial" panose="020B0604020202020204" pitchFamily="34" charset="0"/>
              </a:rPr>
              <a:t>αυξίνης</a:t>
            </a:r>
            <a:r>
              <a:rPr lang="el-GR" b="0" i="0" dirty="0">
                <a:solidFill>
                  <a:srgbClr val="000000"/>
                </a:solidFill>
                <a:effectLst/>
                <a:latin typeface="Arial" panose="020B0604020202020204" pitchFamily="34" charset="0"/>
              </a:rPr>
              <a:t> (Εικόνα 11.4). Πιστεύεται ότι τα ζιζανιοκτόνα της Ομάδας Ι </a:t>
            </a:r>
            <a:r>
              <a:rPr lang="el-GR" b="0" i="0" dirty="0" err="1">
                <a:solidFill>
                  <a:srgbClr val="000000"/>
                </a:solidFill>
                <a:effectLst/>
                <a:latin typeface="Arial" panose="020B0604020202020204" pitchFamily="34" charset="0"/>
              </a:rPr>
              <a:t>αλληλεπιδρούν</a:t>
            </a:r>
            <a:r>
              <a:rPr lang="el-GR" b="0" i="0" dirty="0">
                <a:solidFill>
                  <a:srgbClr val="000000"/>
                </a:solidFill>
                <a:effectLst/>
                <a:latin typeface="Arial" panose="020B0604020202020204" pitchFamily="34" charset="0"/>
              </a:rPr>
              <a:t> με τον φυσιολογικό μηχανισμό αναγνώρισης </a:t>
            </a:r>
            <a:r>
              <a:rPr lang="el-GR" b="0" i="0" dirty="0" err="1">
                <a:solidFill>
                  <a:srgbClr val="000000"/>
                </a:solidFill>
                <a:effectLst/>
                <a:latin typeface="Arial" panose="020B0604020202020204" pitchFamily="34" charset="0"/>
              </a:rPr>
              <a:t>αυξίνης</a:t>
            </a:r>
            <a:r>
              <a:rPr lang="el-GR" b="0" i="0" dirty="0">
                <a:solidFill>
                  <a:srgbClr val="000000"/>
                </a:solidFill>
                <a:effectLst/>
                <a:latin typeface="Arial" panose="020B0604020202020204" pitchFamily="34" charset="0"/>
              </a:rPr>
              <a:t> στα κύτταρα και καταλήγουν σε ανεξέλεγκτες αποκρίσεις που προκαλούνται από </a:t>
            </a:r>
            <a:r>
              <a:rPr lang="el-GR" b="0" i="0" dirty="0" err="1">
                <a:solidFill>
                  <a:srgbClr val="000000"/>
                </a:solidFill>
                <a:effectLst/>
                <a:latin typeface="Arial" panose="020B0604020202020204" pitchFamily="34" charset="0"/>
              </a:rPr>
              <a:t>αυξίνη</a:t>
            </a:r>
            <a:r>
              <a:rPr lang="el-GR" b="0" i="0" dirty="0">
                <a:solidFill>
                  <a:srgbClr val="000000"/>
                </a:solidFill>
                <a:effectLst/>
                <a:latin typeface="Arial" panose="020B0604020202020204" pitchFamily="34" charset="0"/>
              </a:rPr>
              <a:t> στο φυτό.</a:t>
            </a:r>
          </a:p>
          <a:p>
            <a:endParaRPr lang="el-GR" dirty="0"/>
          </a:p>
        </p:txBody>
      </p:sp>
    </p:spTree>
    <p:extLst>
      <p:ext uri="{BB962C8B-B14F-4D97-AF65-F5344CB8AC3E}">
        <p14:creationId xmlns:p14="http://schemas.microsoft.com/office/powerpoint/2010/main" val="377998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8D870A-0510-0283-191E-B209667FA1B6}"/>
              </a:ext>
            </a:extLst>
          </p:cNvPr>
          <p:cNvSpPr>
            <a:spLocks noGrp="1"/>
          </p:cNvSpPr>
          <p:nvPr>
            <p:ph type="title"/>
          </p:nvPr>
        </p:nvSpPr>
        <p:spPr/>
        <p:txBody>
          <a:bodyPr>
            <a:normAutofit fontScale="90000"/>
          </a:bodyPr>
          <a:lstStyle/>
          <a:p>
            <a:r>
              <a:rPr lang="el-GR" dirty="0">
                <a:solidFill>
                  <a:srgbClr val="000000"/>
                </a:solidFill>
                <a:latin typeface="Arial" panose="020B0604020202020204" pitchFamily="34" charset="0"/>
              </a:rPr>
              <a:t>Τα χαρακτηριστικά συμπτώματα αυτών των ζιζανιοκτόνων είναι:</a:t>
            </a:r>
            <a:br>
              <a:rPr lang="el-GR" dirty="0">
                <a:solidFill>
                  <a:srgbClr val="000000"/>
                </a:solidFill>
                <a:latin typeface="Arial" panose="020B0604020202020204" pitchFamily="34" charset="0"/>
              </a:rPr>
            </a:br>
            <a:endParaRPr lang="el-GR" dirty="0"/>
          </a:p>
        </p:txBody>
      </p:sp>
      <p:sp>
        <p:nvSpPr>
          <p:cNvPr id="3" name="Θέση περιεχομένου 2">
            <a:extLst>
              <a:ext uri="{FF2B5EF4-FFF2-40B4-BE49-F238E27FC236}">
                <a16:creationId xmlns:a16="http://schemas.microsoft.com/office/drawing/2014/main" id="{80D5A6FB-443D-CE2E-64DF-25174117589C}"/>
              </a:ext>
            </a:extLst>
          </p:cNvPr>
          <p:cNvSpPr>
            <a:spLocks noGrp="1"/>
          </p:cNvSpPr>
          <p:nvPr>
            <p:ph idx="1"/>
          </p:nvPr>
        </p:nvSpPr>
        <p:spPr/>
        <p:txBody>
          <a:bodyPr/>
          <a:lstStyle/>
          <a:p>
            <a:pPr algn="l">
              <a:buFont typeface="Arial" panose="020B0604020202020204" pitchFamily="34" charset="0"/>
              <a:buChar char="•"/>
            </a:pPr>
            <a:r>
              <a:rPr lang="el-GR" b="0" i="0" dirty="0" err="1">
                <a:solidFill>
                  <a:srgbClr val="000000"/>
                </a:solidFill>
                <a:effectLst/>
                <a:latin typeface="Arial" panose="020B0604020202020204" pitchFamily="34" charset="0"/>
              </a:rPr>
              <a:t>επιναστία</a:t>
            </a:r>
            <a:endParaRPr lang="el-GR" b="0" i="0" dirty="0">
              <a:solidFill>
                <a:srgbClr val="000000"/>
              </a:solidFill>
              <a:effectLst/>
              <a:latin typeface="Arial" panose="020B0604020202020204" pitchFamily="34" charset="0"/>
            </a:endParaRPr>
          </a:p>
          <a:p>
            <a:pPr algn="l">
              <a:buFont typeface="Arial" panose="020B0604020202020204" pitchFamily="34" charset="0"/>
              <a:buChar char="•"/>
            </a:pPr>
            <a:r>
              <a:rPr lang="el-GR" b="0" i="0" dirty="0">
                <a:solidFill>
                  <a:srgbClr val="000000"/>
                </a:solidFill>
                <a:effectLst/>
                <a:latin typeface="Arial" panose="020B0604020202020204" pitchFamily="34" charset="0"/>
              </a:rPr>
              <a:t>συστροφή των μίσχων και των μίσχων</a:t>
            </a:r>
          </a:p>
          <a:p>
            <a:pPr algn="l">
              <a:buFont typeface="Arial" panose="020B0604020202020204" pitchFamily="34" charset="0"/>
              <a:buChar char="•"/>
            </a:pPr>
            <a:r>
              <a:rPr lang="el-GR" b="0" i="0" dirty="0">
                <a:solidFill>
                  <a:srgbClr val="000000"/>
                </a:solidFill>
                <a:effectLst/>
                <a:latin typeface="Arial" panose="020B0604020202020204" pitchFamily="34" charset="0"/>
              </a:rPr>
              <a:t>πρήξιμο στελέχους και τυχαία παραγωγή ριζών</a:t>
            </a:r>
          </a:p>
          <a:p>
            <a:pPr algn="l">
              <a:buFont typeface="Arial" panose="020B0604020202020204" pitchFamily="34" charset="0"/>
              <a:buChar char="•"/>
            </a:pPr>
            <a:r>
              <a:rPr lang="el-GR" b="0" i="0" dirty="0">
                <a:solidFill>
                  <a:srgbClr val="000000"/>
                </a:solidFill>
                <a:effectLst/>
                <a:latin typeface="Arial" panose="020B0604020202020204" pitchFamily="34" charset="0"/>
              </a:rPr>
              <a:t>Αργότερα, εμφανίζεται αναστολή ανάπτυξης και χλώρωση των αναπτυσσόμενων άκρων</a:t>
            </a:r>
          </a:p>
          <a:p>
            <a:pPr algn="l">
              <a:buFont typeface="Arial" panose="020B0604020202020204" pitchFamily="34" charset="0"/>
              <a:buChar char="•"/>
            </a:pPr>
            <a:r>
              <a:rPr lang="el-GR" b="0" i="0" dirty="0">
                <a:solidFill>
                  <a:srgbClr val="000000"/>
                </a:solidFill>
                <a:effectLst/>
                <a:latin typeface="Arial" panose="020B0604020202020204" pitchFamily="34" charset="0"/>
              </a:rPr>
              <a:t>Τα ευαίσθητα φυτά χρειάζονται 3 έως 5 εβδομάδες για να πεθάνουν</a:t>
            </a:r>
          </a:p>
          <a:p>
            <a:endParaRPr lang="el-GR" dirty="0"/>
          </a:p>
        </p:txBody>
      </p:sp>
    </p:spTree>
    <p:extLst>
      <p:ext uri="{BB962C8B-B14F-4D97-AF65-F5344CB8AC3E}">
        <p14:creationId xmlns:p14="http://schemas.microsoft.com/office/powerpoint/2010/main" val="343251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3BCA324F-C80A-B3BF-B93C-EB7FE926AD3F}"/>
              </a:ext>
            </a:extLst>
          </p:cNvPr>
          <p:cNvGraphicFramePr>
            <a:graphicFrameLocks noGrp="1"/>
          </p:cNvGraphicFramePr>
          <p:nvPr>
            <p:extLst>
              <p:ext uri="{D42A27DB-BD31-4B8C-83A1-F6EECF244321}">
                <p14:modId xmlns:p14="http://schemas.microsoft.com/office/powerpoint/2010/main" val="3577759040"/>
              </p:ext>
            </p:extLst>
          </p:nvPr>
        </p:nvGraphicFramePr>
        <p:xfrm>
          <a:off x="706877" y="943583"/>
          <a:ext cx="10778246" cy="4317010"/>
        </p:xfrm>
        <a:graphic>
          <a:graphicData uri="http://schemas.openxmlformats.org/drawingml/2006/table">
            <a:tbl>
              <a:tblPr/>
              <a:tblGrid>
                <a:gridCol w="1616736">
                  <a:extLst>
                    <a:ext uri="{9D8B030D-6E8A-4147-A177-3AD203B41FA5}">
                      <a16:colId xmlns:a16="http://schemas.microsoft.com/office/drawing/2014/main" val="3279550247"/>
                    </a:ext>
                  </a:extLst>
                </a:gridCol>
                <a:gridCol w="3880169">
                  <a:extLst>
                    <a:ext uri="{9D8B030D-6E8A-4147-A177-3AD203B41FA5}">
                      <a16:colId xmlns:a16="http://schemas.microsoft.com/office/drawing/2014/main" val="1956323521"/>
                    </a:ext>
                  </a:extLst>
                </a:gridCol>
                <a:gridCol w="5281341">
                  <a:extLst>
                    <a:ext uri="{9D8B030D-6E8A-4147-A177-3AD203B41FA5}">
                      <a16:colId xmlns:a16="http://schemas.microsoft.com/office/drawing/2014/main" val="2253600205"/>
                    </a:ext>
                  </a:extLst>
                </a:gridCol>
              </a:tblGrid>
              <a:tr h="171043">
                <a:tc>
                  <a:txBody>
                    <a:bodyPr/>
                    <a:lstStyle/>
                    <a:p>
                      <a:r>
                        <a:rPr lang="el-GR" sz="1200" b="1">
                          <a:effectLst/>
                        </a:rPr>
                        <a:t>ιζανιοκτόνο</a:t>
                      </a:r>
                      <a:endParaRPr lang="el-GR" sz="1200"/>
                    </a:p>
                  </a:txBody>
                  <a:tcPr marL="6778" marR="6778" marT="6778" marB="6778" anchor="ctr">
                    <a:lnL>
                      <a:noFill/>
                    </a:lnL>
                    <a:lnR>
                      <a:noFill/>
                    </a:lnR>
                    <a:lnT>
                      <a:noFill/>
                    </a:lnT>
                    <a:lnB>
                      <a:noFill/>
                    </a:lnB>
                    <a:solidFill>
                      <a:srgbClr val="FFFFFF"/>
                    </a:solidFill>
                  </a:tcPr>
                </a:tc>
                <a:tc>
                  <a:txBody>
                    <a:bodyPr/>
                    <a:lstStyle/>
                    <a:p>
                      <a:r>
                        <a:rPr lang="el-GR" sz="1200" b="1">
                          <a:effectLst/>
                        </a:rPr>
                        <a:t>Τρόπος δράσης</a:t>
                      </a:r>
                      <a:endParaRPr lang="el-GR" sz="1200"/>
                    </a:p>
                  </a:txBody>
                  <a:tcPr marL="6778" marR="6778" marT="6778" marB="6778">
                    <a:lnL>
                      <a:noFill/>
                    </a:lnL>
                    <a:lnR>
                      <a:noFill/>
                    </a:lnR>
                    <a:lnT>
                      <a:noFill/>
                    </a:lnT>
                    <a:lnB>
                      <a:noFill/>
                    </a:lnB>
                    <a:solidFill>
                      <a:srgbClr val="FFFFFF"/>
                    </a:solidFill>
                  </a:tcPr>
                </a:tc>
                <a:tc>
                  <a:txBody>
                    <a:bodyPr/>
                    <a:lstStyle/>
                    <a:p>
                      <a:r>
                        <a:rPr lang="el-GR" sz="1200" b="1">
                          <a:effectLst/>
                        </a:rPr>
                        <a:t>Εφαρμογή/Επιδράσεις</a:t>
                      </a:r>
                      <a:endParaRPr lang="el-GR" sz="1200"/>
                    </a:p>
                  </a:txBody>
                  <a:tcPr marL="6778" marR="6778" marT="6778" marB="6778">
                    <a:lnL>
                      <a:noFill/>
                    </a:lnL>
                    <a:lnR>
                      <a:noFill/>
                    </a:lnR>
                    <a:lnT>
                      <a:noFill/>
                    </a:lnT>
                    <a:lnB>
                      <a:noFill/>
                    </a:lnB>
                    <a:solidFill>
                      <a:srgbClr val="FFFFFF"/>
                    </a:solidFill>
                  </a:tcPr>
                </a:tc>
                <a:extLst>
                  <a:ext uri="{0D108BD9-81ED-4DB2-BD59-A6C34878D82A}">
                    <a16:rowId xmlns:a16="http://schemas.microsoft.com/office/drawing/2014/main" val="88277539"/>
                  </a:ext>
                </a:extLst>
              </a:tr>
              <a:tr h="171043">
                <a:tc gridSpan="3">
                  <a:txBody>
                    <a:bodyPr/>
                    <a:lstStyle/>
                    <a:p>
                      <a:r>
                        <a:rPr lang="el-GR" sz="1200" b="1" i="1">
                          <a:effectLst/>
                        </a:rPr>
                        <a:t>Χλωροακεταμίδη</a:t>
                      </a:r>
                      <a:endParaRPr lang="el-GR" sz="1200"/>
                    </a:p>
                  </a:txBody>
                  <a:tcPr marL="6778" marR="6778" marT="6778" marB="6778" anchor="ctr">
                    <a:lnL>
                      <a:noFill/>
                    </a:lnL>
                    <a:lnR>
                      <a:noFill/>
                    </a:lnR>
                    <a:lnT>
                      <a:noFill/>
                    </a:lnT>
                    <a:lnB>
                      <a:noFill/>
                    </a:lnB>
                    <a:solidFill>
                      <a:srgbClr val="FFFFFF"/>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955327404"/>
                  </a:ext>
                </a:extLst>
              </a:tr>
              <a:tr h="171043">
                <a:tc>
                  <a:txBody>
                    <a:bodyPr/>
                    <a:lstStyle/>
                    <a:p>
                      <a:r>
                        <a:rPr lang="en-GB" sz="1200">
                          <a:effectLst/>
                        </a:rPr>
                        <a:t>Metolachlor</a:t>
                      </a:r>
                      <a:endParaRPr lang="en-GB" sz="1200"/>
                    </a:p>
                  </a:txBody>
                  <a:tcPr marL="6778" marR="6778" marT="6778" marB="6778" anchor="ctr">
                    <a:lnL>
                      <a:noFill/>
                    </a:lnL>
                    <a:lnR>
                      <a:noFill/>
                    </a:lnR>
                    <a:lnT>
                      <a:noFill/>
                    </a:lnT>
                    <a:lnB>
                      <a:noFill/>
                    </a:lnB>
                    <a:solidFill>
                      <a:srgbClr val="FFFFFF"/>
                    </a:solidFill>
                  </a:tcPr>
                </a:tc>
                <a:tc rowSpan="2">
                  <a:txBody>
                    <a:bodyPr/>
                    <a:lstStyle/>
                    <a:p>
                      <a:r>
                        <a:rPr lang="el-GR" sz="1200" dirty="0">
                          <a:effectLst/>
                        </a:rPr>
                        <a:t>Αναστέλλουν τη βιοσύνθεση λιπαρών οξέων (πιθανώς επηρεάζοντας τις αντιδράσεις </a:t>
                      </a:r>
                      <a:r>
                        <a:rPr lang="el-GR" sz="1200" dirty="0" err="1">
                          <a:effectLst/>
                        </a:rPr>
                        <a:t>αποκορεσμού</a:t>
                      </a:r>
                      <a:r>
                        <a:rPr lang="el-GR" sz="1200" dirty="0">
                          <a:effectLst/>
                        </a:rPr>
                        <a:t>), τη σύνθεση πρωτεϊνών, τη σύνθεση </a:t>
                      </a:r>
                      <a:r>
                        <a:rPr lang="el-GR" sz="1200" dirty="0" err="1">
                          <a:effectLst/>
                        </a:rPr>
                        <a:t>γιββερελίνης</a:t>
                      </a:r>
                      <a:r>
                        <a:rPr lang="el-GR" sz="1200" dirty="0">
                          <a:effectLst/>
                        </a:rPr>
                        <a:t> και τη σύνθεση </a:t>
                      </a:r>
                      <a:r>
                        <a:rPr lang="el-GR" sz="1200" dirty="0" err="1">
                          <a:effectLst/>
                        </a:rPr>
                        <a:t>φλαβονοειδών</a:t>
                      </a:r>
                      <a:endParaRPr lang="el-GR" sz="1200" dirty="0"/>
                    </a:p>
                  </a:txBody>
                  <a:tcPr marL="6778" marR="6778" marT="6778" marB="6778">
                    <a:lnL>
                      <a:noFill/>
                    </a:lnL>
                    <a:lnR>
                      <a:noFill/>
                    </a:lnR>
                    <a:lnT>
                      <a:noFill/>
                    </a:lnT>
                    <a:lnB>
                      <a:noFill/>
                    </a:lnB>
                    <a:solidFill>
                      <a:srgbClr val="FFFFFF"/>
                    </a:solidFill>
                  </a:tcPr>
                </a:tc>
                <a:tc rowSpan="2">
                  <a:txBody>
                    <a:bodyPr/>
                    <a:lstStyle/>
                    <a:p>
                      <a:r>
                        <a:rPr lang="el-GR" sz="1200">
                          <a:effectLst/>
                        </a:rPr>
                        <a:t>Τα ευαίσθητα σπορόφυτα δεν αναδύονται ή έχουν σφιχτά τυλιγμένα φύλλα και στρίψιμο</a:t>
                      </a:r>
                      <a:endParaRPr lang="el-GR" sz="1200"/>
                    </a:p>
                  </a:txBody>
                  <a:tcPr marL="6778" marR="6778" marT="6778" marB="6778">
                    <a:lnL>
                      <a:noFill/>
                    </a:lnL>
                    <a:lnR>
                      <a:noFill/>
                    </a:lnR>
                    <a:lnT>
                      <a:noFill/>
                    </a:lnT>
                    <a:lnB>
                      <a:noFill/>
                    </a:lnB>
                    <a:solidFill>
                      <a:srgbClr val="FFFFFF"/>
                    </a:solidFill>
                  </a:tcPr>
                </a:tc>
                <a:extLst>
                  <a:ext uri="{0D108BD9-81ED-4DB2-BD59-A6C34878D82A}">
                    <a16:rowId xmlns:a16="http://schemas.microsoft.com/office/drawing/2014/main" val="1937676286"/>
                  </a:ext>
                </a:extLst>
              </a:tr>
              <a:tr h="477719">
                <a:tc>
                  <a:txBody>
                    <a:bodyPr/>
                    <a:lstStyle/>
                    <a:p>
                      <a:r>
                        <a:rPr lang="en-GB" sz="1200">
                          <a:effectLst/>
                        </a:rPr>
                        <a:t>Propachlor</a:t>
                      </a:r>
                      <a:endParaRPr lang="en-GB" sz="1200"/>
                    </a:p>
                  </a:txBody>
                  <a:tcPr marL="6778" marR="6778" marT="6778" marB="6778" anchor="ctr">
                    <a:lnL>
                      <a:noFill/>
                    </a:lnL>
                    <a:lnR>
                      <a:noFill/>
                    </a:lnR>
                    <a:lnT>
                      <a:noFill/>
                    </a:lnT>
                    <a:lnB>
                      <a:noFill/>
                    </a:lnB>
                    <a:solidFill>
                      <a:srgbClr val="FFFFFF"/>
                    </a:solidFill>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3517066317"/>
                  </a:ext>
                </a:extLst>
              </a:tr>
              <a:tr h="171043">
                <a:tc gridSpan="3">
                  <a:txBody>
                    <a:bodyPr/>
                    <a:lstStyle/>
                    <a:p>
                      <a:r>
                        <a:rPr lang="el-GR" sz="1200" b="1" i="1">
                          <a:effectLst/>
                        </a:rPr>
                        <a:t>Αμίδιο</a:t>
                      </a:r>
                      <a:endParaRPr lang="el-GR" sz="1200"/>
                    </a:p>
                  </a:txBody>
                  <a:tcPr marL="6778" marR="6778" marT="6778" marB="6778" anchor="ctr">
                    <a:lnL>
                      <a:noFill/>
                    </a:lnL>
                    <a:lnR>
                      <a:noFill/>
                    </a:lnR>
                    <a:lnT>
                      <a:noFill/>
                    </a:lnT>
                    <a:lnB>
                      <a:noFill/>
                    </a:lnB>
                    <a:solidFill>
                      <a:srgbClr val="FFFFFF"/>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403368720"/>
                  </a:ext>
                </a:extLst>
              </a:tr>
              <a:tr h="330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Propyzamide	</a:t>
                      </a:r>
                    </a:p>
                    <a:p>
                      <a:endParaRPr lang="el-GR" sz="1200" dirty="0"/>
                    </a:p>
                  </a:txBody>
                  <a:tcPr marL="6778" marR="6778" marT="6778" marB="6778" anchor="ctr">
                    <a:lnL>
                      <a:noFill/>
                    </a:lnL>
                    <a:lnR>
                      <a:noFill/>
                    </a:lnR>
                    <a:lnT>
                      <a:noFill/>
                    </a:lnT>
                    <a:lnB>
                      <a:noFill/>
                    </a:lnB>
                    <a:solidFill>
                      <a:srgbClr val="FFFFFF"/>
                    </a:solidFill>
                  </a:tcPr>
                </a:tc>
                <a:tc>
                  <a:txBody>
                    <a:bodyPr/>
                    <a:lstStyle/>
                    <a:p>
                      <a:r>
                        <a:rPr lang="el-GR" sz="1200">
                          <a:effectLst/>
                        </a:rPr>
                        <a:t>Αναστολέας της </a:t>
                      </a:r>
                      <a:r>
                        <a:rPr lang="el-GR" sz="1200" b="1" u="none" strike="noStrike">
                          <a:solidFill>
                            <a:srgbClr val="6A7D01"/>
                          </a:solidFill>
                          <a:effectLst/>
                          <a:hlinkClick r:id="rId2"/>
                        </a:rPr>
                        <a:t>μίτωσης</a:t>
                      </a:r>
                      <a:r>
                        <a:rPr lang="el-GR" sz="1200">
                          <a:effectLst/>
                        </a:rPr>
                        <a:t> , όπως τα ζιζανιοκτόνα δινιτροανιλίνης</a:t>
                      </a:r>
                      <a:endParaRPr lang="el-GR" sz="1200"/>
                    </a:p>
                  </a:txBody>
                  <a:tcPr marL="6778" marR="6778" marT="6778" marB="6778">
                    <a:lnL>
                      <a:noFill/>
                    </a:lnL>
                    <a:lnR>
                      <a:noFill/>
                    </a:lnR>
                    <a:lnT>
                      <a:noFill/>
                    </a:lnT>
                    <a:lnB>
                      <a:noFill/>
                    </a:lnB>
                    <a:solidFill>
                      <a:srgbClr val="FFFFFF"/>
                    </a:solidFill>
                  </a:tcPr>
                </a:tc>
                <a:tc rowSpan="2">
                  <a:txBody>
                    <a:bodyPr/>
                    <a:lstStyle/>
                    <a:p>
                      <a:r>
                        <a:rPr lang="el-GR" sz="1200">
                          <a:effectLst/>
                        </a:rPr>
                        <a:t>Εφαρμόζεται κανονικά προφυτρωτικά και χρειάζεται να ενσωματωθεί μηχανικά ή με άρδευση. Επηρεάζουν την εμφάνιση ευπαθών φυταρίων. Η επιλεκτικότητα στα είδη των καλλιεργειών είναι συνήθως το αποτέλεσμα του γρήγορου μεταβολισμού του ζιζανιοκτόνου από την καλλιέργεια.</a:t>
                      </a:r>
                      <a:endParaRPr lang="el-GR" sz="1200"/>
                    </a:p>
                  </a:txBody>
                  <a:tcPr marL="6778" marR="6778" marT="6778" marB="6778">
                    <a:lnL>
                      <a:noFill/>
                    </a:lnL>
                    <a:lnR>
                      <a:noFill/>
                    </a:lnR>
                    <a:lnT>
                      <a:noFill/>
                    </a:lnT>
                    <a:lnB>
                      <a:noFill/>
                    </a:lnB>
                    <a:solidFill>
                      <a:srgbClr val="FFFFFF"/>
                    </a:solidFill>
                  </a:tcPr>
                </a:tc>
                <a:extLst>
                  <a:ext uri="{0D108BD9-81ED-4DB2-BD59-A6C34878D82A}">
                    <a16:rowId xmlns:a16="http://schemas.microsoft.com/office/drawing/2014/main" val="3722134852"/>
                  </a:ext>
                </a:extLst>
              </a:tr>
              <a:tr h="808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err="1">
                          <a:solidFill>
                            <a:schemeClr val="tx1"/>
                          </a:solidFill>
                          <a:latin typeface="+mn-lt"/>
                          <a:ea typeface="+mn-ea"/>
                          <a:cs typeface="+mn-cs"/>
                        </a:rPr>
                        <a:t>Napropamide</a:t>
                      </a:r>
                      <a:r>
                        <a:rPr lang="en-GB" sz="1800" b="0" i="0" u="none" strike="noStrike" kern="1200" baseline="0" dirty="0">
                          <a:solidFill>
                            <a:schemeClr val="tx1"/>
                          </a:solidFill>
                          <a:latin typeface="+mn-lt"/>
                          <a:ea typeface="+mn-ea"/>
                          <a:cs typeface="+mn-cs"/>
                        </a:rPr>
                        <a:t>	</a:t>
                      </a:r>
                    </a:p>
                    <a:p>
                      <a:endParaRPr lang="el-GR" sz="1200" dirty="0"/>
                    </a:p>
                  </a:txBody>
                  <a:tcPr marL="6778" marR="6778" marT="6778" marB="6778">
                    <a:lnL>
                      <a:noFill/>
                    </a:lnL>
                    <a:lnR>
                      <a:noFill/>
                    </a:lnR>
                    <a:lnT>
                      <a:noFill/>
                    </a:lnT>
                    <a:lnB>
                      <a:noFill/>
                    </a:lnB>
                    <a:solidFill>
                      <a:srgbClr val="FFFFFF"/>
                    </a:solidFill>
                  </a:tcPr>
                </a:tc>
                <a:tc>
                  <a:txBody>
                    <a:bodyPr/>
                    <a:lstStyle/>
                    <a:p>
                      <a:r>
                        <a:rPr lang="el-GR" sz="1200">
                          <a:effectLst/>
                        </a:rPr>
                        <a:t>Αναστολέας της μίτωσης, αλλά μέσω διαφορετικού μηχανισμού, καθώς αναστέλλεται η σύνθεση του DNA. Αυτό το ζιζανιοκτόνο αναστέλλει επίσης την α-αμυλάση, ένα ένζυμο που είναι υπεύθυνο για τη μετατροπή του αμύλου σε απλά σάκχαρα στους σπόρους που βλασταίνουν</a:t>
                      </a:r>
                      <a:endParaRPr lang="el-GR" sz="1200"/>
                    </a:p>
                  </a:txBody>
                  <a:tcPr marL="6778" marR="6778" marT="6778" marB="6778">
                    <a:lnL>
                      <a:noFill/>
                    </a:lnL>
                    <a:lnR>
                      <a:noFill/>
                    </a:lnR>
                    <a:lnT>
                      <a:noFill/>
                    </a:lnT>
                    <a:lnB>
                      <a:noFill/>
                    </a:lnB>
                    <a:solidFill>
                      <a:srgbClr val="FFFFFF"/>
                    </a:solidFill>
                  </a:tcPr>
                </a:tc>
                <a:tc vMerge="1">
                  <a:txBody>
                    <a:bodyPr/>
                    <a:lstStyle/>
                    <a:p>
                      <a:endParaRPr lang="el-GR"/>
                    </a:p>
                  </a:txBody>
                  <a:tcPr/>
                </a:tc>
                <a:extLst>
                  <a:ext uri="{0D108BD9-81ED-4DB2-BD59-A6C34878D82A}">
                    <a16:rowId xmlns:a16="http://schemas.microsoft.com/office/drawing/2014/main" val="3954362916"/>
                  </a:ext>
                </a:extLst>
              </a:tr>
              <a:tr h="171043">
                <a:tc gridSpan="3">
                  <a:txBody>
                    <a:bodyPr/>
                    <a:lstStyle/>
                    <a:p>
                      <a:r>
                        <a:rPr lang="el-GR" sz="1200" b="1" i="1" dirty="0" err="1">
                          <a:effectLst/>
                        </a:rPr>
                        <a:t>Καρβαμικό</a:t>
                      </a:r>
                      <a:r>
                        <a:rPr lang="el-GR" sz="1200" b="1" i="1" dirty="0">
                          <a:effectLst/>
                        </a:rPr>
                        <a:t> </a:t>
                      </a:r>
                      <a:r>
                        <a:rPr lang="el-GR" sz="1200" b="1" i="1" dirty="0" err="1">
                          <a:effectLst/>
                        </a:rPr>
                        <a:t>φαινυλεστέρα</a:t>
                      </a:r>
                      <a:endParaRPr lang="el-GR" sz="1200" dirty="0"/>
                    </a:p>
                  </a:txBody>
                  <a:tcPr marL="6778" marR="6778" marT="6778" marB="6778" anchor="ctr">
                    <a:lnL>
                      <a:noFill/>
                    </a:lnL>
                    <a:lnR>
                      <a:noFill/>
                    </a:lnR>
                    <a:lnT>
                      <a:noFill/>
                    </a:lnT>
                    <a:lnB>
                      <a:noFill/>
                    </a:lnB>
                    <a:solidFill>
                      <a:srgbClr val="FFFFFF"/>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055252451"/>
                  </a:ext>
                </a:extLst>
              </a:tr>
              <a:tr h="537406">
                <a:tc>
                  <a:txBody>
                    <a:bodyPr/>
                    <a:lstStyle/>
                    <a:p>
                      <a:r>
                        <a:rPr lang="en-GB" sz="1200" dirty="0" err="1">
                          <a:effectLst/>
                        </a:rPr>
                        <a:t>Phenmedipham</a:t>
                      </a:r>
                      <a:endParaRPr lang="en-GB" sz="1200" dirty="0"/>
                    </a:p>
                  </a:txBody>
                  <a:tcPr marL="6778" marR="6778" marT="6778" marB="6778">
                    <a:lnL>
                      <a:noFill/>
                    </a:lnL>
                    <a:lnR>
                      <a:noFill/>
                    </a:lnR>
                    <a:lnT>
                      <a:noFill/>
                    </a:lnT>
                    <a:lnB>
                      <a:noFill/>
                    </a:lnB>
                    <a:solidFill>
                      <a:srgbClr val="FFFFFF"/>
                    </a:solidFill>
                  </a:tcPr>
                </a:tc>
                <a:tc>
                  <a:txBody>
                    <a:bodyPr/>
                    <a:lstStyle/>
                    <a:p>
                      <a:r>
                        <a:rPr lang="el-GR" sz="1200" dirty="0">
                          <a:effectLst/>
                        </a:rPr>
                        <a:t>Αναστολέας του PS II (</a:t>
                      </a:r>
                      <a:r>
                        <a:rPr lang="el-GR" sz="1200" dirty="0" err="1">
                          <a:effectLst/>
                        </a:rPr>
                        <a:t>βλ</a:t>
                      </a:r>
                      <a:r>
                        <a:rPr lang="el-GR" sz="1200" dirty="0">
                          <a:effectLst/>
                        </a:rPr>
                        <a:t> </a:t>
                      </a:r>
                      <a:r>
                        <a:rPr lang="el-GR" sz="1200" b="1" u="none" strike="noStrike" dirty="0">
                          <a:solidFill>
                            <a:srgbClr val="6A7D01"/>
                          </a:solidFill>
                          <a:effectLst/>
                          <a:hlinkClick r:id="rId3"/>
                        </a:rPr>
                        <a:t>. ζιζανιοκτόνα της ομάδας C</a:t>
                      </a:r>
                      <a:r>
                        <a:rPr lang="el-GR" sz="1200" dirty="0">
                          <a:effectLst/>
                        </a:rPr>
                        <a:t> ), αλλά αυτός μπορεί να μην είναι ο μόνος τρόπος δράσης του</a:t>
                      </a:r>
                      <a:endParaRPr lang="el-GR" sz="1200" dirty="0"/>
                    </a:p>
                  </a:txBody>
                  <a:tcPr marL="6778" marR="6778" marT="6778" marB="6778">
                    <a:lnL>
                      <a:noFill/>
                    </a:lnL>
                    <a:lnR>
                      <a:noFill/>
                    </a:lnR>
                    <a:lnT>
                      <a:noFill/>
                    </a:lnT>
                    <a:lnB>
                      <a:noFill/>
                    </a:lnB>
                    <a:solidFill>
                      <a:srgbClr val="FFFFFF"/>
                    </a:solidFill>
                  </a:tcPr>
                </a:tc>
                <a:tc>
                  <a:txBody>
                    <a:bodyPr/>
                    <a:lstStyle/>
                    <a:p>
                      <a:r>
                        <a:rPr lang="el-GR" sz="1200" dirty="0" err="1">
                          <a:effectLst/>
                        </a:rPr>
                        <a:t>Μεταφυτρωτικά</a:t>
                      </a:r>
                      <a:r>
                        <a:rPr lang="el-GR" sz="1200" dirty="0">
                          <a:effectLst/>
                        </a:rPr>
                        <a:t> ζιζανιοκτόνα που </a:t>
                      </a:r>
                      <a:r>
                        <a:rPr lang="el-GR" sz="1200" dirty="0" err="1">
                          <a:effectLst/>
                        </a:rPr>
                        <a:t>απορροφώνται</a:t>
                      </a:r>
                      <a:r>
                        <a:rPr lang="el-GR" sz="1200" dirty="0">
                          <a:effectLst/>
                        </a:rPr>
                        <a:t> εύκολα από το φύλλωμα</a:t>
                      </a:r>
                      <a:endParaRPr lang="el-GR" sz="1200" dirty="0"/>
                    </a:p>
                  </a:txBody>
                  <a:tcPr marL="6778" marR="6778" marT="6778" marB="6778">
                    <a:lnL>
                      <a:noFill/>
                    </a:lnL>
                    <a:lnR>
                      <a:noFill/>
                    </a:lnR>
                    <a:lnT>
                      <a:noFill/>
                    </a:lnT>
                    <a:lnB>
                      <a:noFill/>
                    </a:lnB>
                    <a:solidFill>
                      <a:srgbClr val="FFFFFF"/>
                    </a:solidFill>
                  </a:tcPr>
                </a:tc>
                <a:extLst>
                  <a:ext uri="{0D108BD9-81ED-4DB2-BD59-A6C34878D82A}">
                    <a16:rowId xmlns:a16="http://schemas.microsoft.com/office/drawing/2014/main" val="3210445082"/>
                  </a:ext>
                </a:extLst>
              </a:tr>
              <a:tr h="171043">
                <a:tc gridSpan="3">
                  <a:txBody>
                    <a:bodyPr/>
                    <a:lstStyle/>
                    <a:p>
                      <a:r>
                        <a:rPr lang="en-GB" sz="1200" b="1" i="1" dirty="0">
                          <a:effectLst/>
                        </a:rPr>
                        <a:t>Benzofuran</a:t>
                      </a:r>
                      <a:endParaRPr lang="en-GB" sz="1200" dirty="0"/>
                    </a:p>
                  </a:txBody>
                  <a:tcPr marL="6778" marR="6778" marT="6778" marB="6778" anchor="ctr">
                    <a:lnL>
                      <a:noFill/>
                    </a:lnL>
                    <a:lnR>
                      <a:noFill/>
                    </a:lnR>
                    <a:lnT>
                      <a:noFill/>
                    </a:lnT>
                    <a:lnB>
                      <a:noFill/>
                    </a:lnB>
                    <a:solidFill>
                      <a:srgbClr val="FFFFFF"/>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13902509"/>
                  </a:ext>
                </a:extLst>
              </a:tr>
              <a:tr h="330283">
                <a:tc>
                  <a:txBody>
                    <a:bodyPr/>
                    <a:lstStyle/>
                    <a:p>
                      <a:r>
                        <a:rPr lang="en-GB" sz="1200">
                          <a:effectLst/>
                        </a:rPr>
                        <a:t>Ethofumesate</a:t>
                      </a:r>
                      <a:endParaRPr lang="en-GB" sz="1200"/>
                    </a:p>
                  </a:txBody>
                  <a:tcPr marL="6778" marR="6778" marT="6778" marB="6778">
                    <a:lnL>
                      <a:noFill/>
                    </a:lnL>
                    <a:lnR>
                      <a:noFill/>
                    </a:lnR>
                    <a:lnT>
                      <a:noFill/>
                    </a:lnT>
                    <a:lnB>
                      <a:noFill/>
                    </a:lnB>
                    <a:solidFill>
                      <a:srgbClr val="FFFFFF"/>
                    </a:solidFill>
                  </a:tcPr>
                </a:tc>
                <a:tc>
                  <a:txBody>
                    <a:bodyPr/>
                    <a:lstStyle/>
                    <a:p>
                      <a:r>
                        <a:rPr lang="el-GR" sz="1200">
                          <a:effectLst/>
                        </a:rPr>
                        <a:t>Ο τρόπος δράσης είναι άγνωστος.</a:t>
                      </a:r>
                      <a:endParaRPr lang="el-GR" sz="1200"/>
                    </a:p>
                  </a:txBody>
                  <a:tcPr marL="6778" marR="6778" marT="6778" marB="6778">
                    <a:lnL>
                      <a:noFill/>
                    </a:lnL>
                    <a:lnR>
                      <a:noFill/>
                    </a:lnR>
                    <a:lnT>
                      <a:noFill/>
                    </a:lnT>
                    <a:lnB>
                      <a:noFill/>
                    </a:lnB>
                    <a:solidFill>
                      <a:srgbClr val="FFFFFF"/>
                    </a:solidFill>
                  </a:tcPr>
                </a:tc>
                <a:tc>
                  <a:txBody>
                    <a:bodyPr/>
                    <a:lstStyle/>
                    <a:p>
                      <a:r>
                        <a:rPr lang="el-GR" sz="1200" dirty="0">
                          <a:effectLst/>
                        </a:rPr>
                        <a:t>Είτε προ- είτε μετά την ανάδυση για τον έλεγχο ορισμένων χόρτων και πλατύφυλλων ζιζανίων σε τεύτλα, κρεμμύδια ή σε βοσκοτόπια σίκαλης.</a:t>
                      </a:r>
                      <a:endParaRPr lang="el-GR" sz="1200" dirty="0"/>
                    </a:p>
                  </a:txBody>
                  <a:tcPr marL="6778" marR="6778" marT="6778" marB="6778">
                    <a:lnL>
                      <a:noFill/>
                    </a:lnL>
                    <a:lnR>
                      <a:noFill/>
                    </a:lnR>
                    <a:lnT>
                      <a:noFill/>
                    </a:lnT>
                    <a:lnB>
                      <a:noFill/>
                    </a:lnB>
                    <a:solidFill>
                      <a:srgbClr val="FFFFFF"/>
                    </a:solidFill>
                  </a:tcPr>
                </a:tc>
                <a:extLst>
                  <a:ext uri="{0D108BD9-81ED-4DB2-BD59-A6C34878D82A}">
                    <a16:rowId xmlns:a16="http://schemas.microsoft.com/office/drawing/2014/main" val="1721233103"/>
                  </a:ext>
                </a:extLst>
              </a:tr>
            </a:tbl>
          </a:graphicData>
        </a:graphic>
      </p:graphicFrame>
      <p:sp>
        <p:nvSpPr>
          <p:cNvPr id="8" name="TextBox 7">
            <a:extLst>
              <a:ext uri="{FF2B5EF4-FFF2-40B4-BE49-F238E27FC236}">
                <a16:creationId xmlns:a16="http://schemas.microsoft.com/office/drawing/2014/main" id="{D3FCABA4-4E50-588A-8695-59E5EAE8A89A}"/>
              </a:ext>
            </a:extLst>
          </p:cNvPr>
          <p:cNvSpPr txBox="1"/>
          <p:nvPr/>
        </p:nvSpPr>
        <p:spPr>
          <a:xfrm>
            <a:off x="946014" y="184985"/>
            <a:ext cx="6094378" cy="369332"/>
          </a:xfrm>
          <a:prstGeom prst="rect">
            <a:avLst/>
          </a:prstGeom>
          <a:noFill/>
        </p:spPr>
        <p:txBody>
          <a:bodyPr wrap="square">
            <a:spAutoFit/>
          </a:bodyPr>
          <a:lstStyle/>
          <a:p>
            <a:pPr algn="l"/>
            <a:r>
              <a:rPr lang="el-GR" b="0" i="0" dirty="0">
                <a:solidFill>
                  <a:srgbClr val="779623"/>
                </a:solidFill>
                <a:effectLst/>
                <a:latin typeface="Times New Roman" panose="02020603050405020304" pitchFamily="18" charset="0"/>
              </a:rPr>
              <a:t>Ομάδα Κ - Άλλοι τρόποι δράσης</a:t>
            </a:r>
          </a:p>
        </p:txBody>
      </p:sp>
    </p:spTree>
    <p:extLst>
      <p:ext uri="{BB962C8B-B14F-4D97-AF65-F5344CB8AC3E}">
        <p14:creationId xmlns:p14="http://schemas.microsoft.com/office/powerpoint/2010/main" val="9402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DB00BD-CD4C-959E-6168-12CC32CC6481}"/>
              </a:ext>
            </a:extLst>
          </p:cNvPr>
          <p:cNvSpPr>
            <a:spLocks noGrp="1"/>
          </p:cNvSpPr>
          <p:nvPr>
            <p:ph type="title"/>
          </p:nvPr>
        </p:nvSpPr>
        <p:spPr/>
        <p:txBody>
          <a:bodyPr/>
          <a:lstStyle/>
          <a:p>
            <a:r>
              <a:rPr lang="el-GR" dirty="0">
                <a:solidFill>
                  <a:srgbClr val="779623"/>
                </a:solidFill>
                <a:latin typeface="Times New Roman" panose="02020603050405020304" pitchFamily="18" charset="0"/>
              </a:rPr>
              <a:t>Ομάδα L - </a:t>
            </a:r>
            <a:r>
              <a:rPr lang="el-GR" dirty="0" err="1">
                <a:solidFill>
                  <a:srgbClr val="779623"/>
                </a:solidFill>
                <a:latin typeface="Times New Roman" panose="02020603050405020304" pitchFamily="18" charset="0"/>
              </a:rPr>
              <a:t>Διαταράκτες</a:t>
            </a:r>
            <a:r>
              <a:rPr lang="el-GR" dirty="0">
                <a:solidFill>
                  <a:srgbClr val="779623"/>
                </a:solidFill>
                <a:latin typeface="Times New Roman" panose="02020603050405020304" pitchFamily="18" charset="0"/>
              </a:rPr>
              <a:t> του </a:t>
            </a:r>
            <a:r>
              <a:rPr lang="el-GR" dirty="0" err="1">
                <a:solidFill>
                  <a:srgbClr val="779623"/>
                </a:solidFill>
                <a:latin typeface="Times New Roman" panose="02020603050405020304" pitchFamily="18" charset="0"/>
              </a:rPr>
              <a:t>Φωτοσύστημα</a:t>
            </a:r>
            <a:r>
              <a:rPr lang="el-GR" dirty="0">
                <a:solidFill>
                  <a:srgbClr val="779623"/>
                </a:solidFill>
                <a:latin typeface="Times New Roman" panose="02020603050405020304" pitchFamily="18" charset="0"/>
              </a:rPr>
              <a:t> Ι</a:t>
            </a:r>
            <a:br>
              <a:rPr lang="el-GR" dirty="0">
                <a:solidFill>
                  <a:srgbClr val="779623"/>
                </a:solidFill>
                <a:latin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7CE383B4-6534-0140-609A-871534C05B71}"/>
              </a:ext>
            </a:extLst>
          </p:cNvPr>
          <p:cNvSpPr>
            <a:spLocks noGrp="1"/>
          </p:cNvSpPr>
          <p:nvPr>
            <p:ph idx="1"/>
          </p:nvPr>
        </p:nvSpPr>
        <p:spPr>
          <a:xfrm>
            <a:off x="838200" y="2000723"/>
            <a:ext cx="10515600" cy="4351338"/>
          </a:xfrm>
        </p:spPr>
        <p:txBody>
          <a:bodyPr>
            <a:normAutofit fontScale="55000" lnSpcReduction="20000"/>
          </a:bodyPr>
          <a:lstStyle/>
          <a:p>
            <a:pPr algn="l"/>
            <a:r>
              <a:rPr lang="el-GR" b="0" i="0" dirty="0">
                <a:solidFill>
                  <a:srgbClr val="000000"/>
                </a:solidFill>
                <a:effectLst/>
                <a:latin typeface="Arial" panose="020B0604020202020204" pitchFamily="34" charset="0"/>
              </a:rPr>
              <a:t>Η ομάδα L αποτελείται από χημικές ουσίες, που στοχεύουν στη φωτοσύνθεση διαταράσσοντας το </a:t>
            </a:r>
            <a:r>
              <a:rPr lang="el-GR" b="1" i="0" u="none" strike="noStrike" dirty="0" err="1">
                <a:solidFill>
                  <a:srgbClr val="6A7D01"/>
                </a:solidFill>
                <a:effectLst/>
                <a:latin typeface="Arial" panose="020B0604020202020204" pitchFamily="34" charset="0"/>
                <a:hlinkClick r:id="rId2"/>
              </a:rPr>
              <a:t>Φωτοσύστημα</a:t>
            </a:r>
            <a:r>
              <a:rPr lang="el-GR" b="1" i="0" u="none" strike="noStrike" dirty="0">
                <a:solidFill>
                  <a:srgbClr val="6A7D01"/>
                </a:solidFill>
                <a:effectLst/>
                <a:latin typeface="Arial" panose="020B0604020202020204" pitchFamily="34" charset="0"/>
                <a:hlinkClick r:id="rId2"/>
              </a:rPr>
              <a:t> Ι.</a:t>
            </a:r>
            <a:endParaRPr lang="el-GR" b="0" i="0" dirty="0">
              <a:solidFill>
                <a:srgbClr val="000000"/>
              </a:solidFill>
              <a:effectLst/>
              <a:latin typeface="Arial" panose="020B0604020202020204" pitchFamily="34" charset="0"/>
            </a:endParaRPr>
          </a:p>
          <a:p>
            <a:pPr algn="l"/>
            <a:r>
              <a:rPr lang="el-GR" b="0" i="0" dirty="0">
                <a:solidFill>
                  <a:srgbClr val="8C8D87"/>
                </a:solidFill>
                <a:effectLst/>
                <a:latin typeface="Arial" panose="020B0604020202020204" pitchFamily="34" charset="0"/>
              </a:rPr>
              <a:t>Χημεία και τρόπος δράσης</a:t>
            </a:r>
          </a:p>
          <a:p>
            <a:pPr algn="l"/>
            <a:r>
              <a:rPr lang="el-GR" b="0" i="0" dirty="0">
                <a:solidFill>
                  <a:srgbClr val="000000"/>
                </a:solidFill>
                <a:effectLst/>
                <a:latin typeface="Arial" panose="020B0604020202020204" pitchFamily="34" charset="0"/>
              </a:rPr>
              <a:t>Τα ζιζανιοκτόνα </a:t>
            </a:r>
            <a:r>
              <a:rPr lang="el-GR" b="0" i="0" dirty="0" err="1">
                <a:solidFill>
                  <a:srgbClr val="000000"/>
                </a:solidFill>
                <a:effectLst/>
                <a:latin typeface="Arial" panose="020B0604020202020204" pitchFamily="34" charset="0"/>
              </a:rPr>
              <a:t>διπυριδυλίου</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και </a:t>
            </a:r>
            <a:r>
              <a:rPr lang="el-GR" b="0" i="0" dirty="0" err="1">
                <a:solidFill>
                  <a:srgbClr val="000000"/>
                </a:solidFill>
                <a:effectLst/>
                <a:latin typeface="Arial" panose="020B0604020202020204" pitchFamily="34" charset="0"/>
              </a:rPr>
              <a:t>diquat</a:t>
            </a:r>
            <a:r>
              <a:rPr lang="el-GR" b="0" i="0" dirty="0">
                <a:solidFill>
                  <a:srgbClr val="000000"/>
                </a:solidFill>
                <a:effectLst/>
                <a:latin typeface="Arial" panose="020B0604020202020204" pitchFamily="34" charset="0"/>
              </a:rPr>
              <a:t>, είναι μέλη της Ομάδας L. Αυτά είναι ζιζανιοκτόνα ταχείας δράσης που προκαλούν λεύκανση και μαρασμό του πράσινου ιστού των φύλλων. 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και το </a:t>
            </a:r>
            <a:r>
              <a:rPr lang="el-GR" b="0" i="0" dirty="0" err="1">
                <a:solidFill>
                  <a:srgbClr val="000000"/>
                </a:solidFill>
                <a:effectLst/>
                <a:latin typeface="Arial" panose="020B0604020202020204" pitchFamily="34" charset="0"/>
              </a:rPr>
              <a:t>diquat</a:t>
            </a:r>
            <a:r>
              <a:rPr lang="el-GR" b="0" i="0" dirty="0">
                <a:solidFill>
                  <a:srgbClr val="000000"/>
                </a:solidFill>
                <a:effectLst/>
                <a:latin typeface="Arial" panose="020B0604020202020204" pitchFamily="34" charset="0"/>
              </a:rPr>
              <a:t> είναι δισθενή </a:t>
            </a:r>
            <a:r>
              <a:rPr lang="el-GR" b="0" i="0" dirty="0" err="1">
                <a:solidFill>
                  <a:srgbClr val="000000"/>
                </a:solidFill>
                <a:effectLst/>
                <a:latin typeface="Arial" panose="020B0604020202020204" pitchFamily="34" charset="0"/>
              </a:rPr>
              <a:t>κατιόντα</a:t>
            </a:r>
            <a:r>
              <a:rPr lang="el-GR" b="0" i="0" dirty="0">
                <a:solidFill>
                  <a:srgbClr val="000000"/>
                </a:solidFill>
                <a:effectLst/>
                <a:latin typeface="Arial" panose="020B0604020202020204" pitchFamily="34" charset="0"/>
              </a:rPr>
              <a:t> που δρουν δεχόμενοι ηλεκτρόνια από το </a:t>
            </a:r>
            <a:r>
              <a:rPr lang="el-GR" b="0" i="0" dirty="0" err="1">
                <a:solidFill>
                  <a:srgbClr val="000000"/>
                </a:solidFill>
                <a:effectLst/>
                <a:latin typeface="Arial" panose="020B0604020202020204" pitchFamily="34" charset="0"/>
              </a:rPr>
              <a:t>φωτοσύστημα</a:t>
            </a:r>
            <a:r>
              <a:rPr lang="el-GR" b="0" i="0" dirty="0">
                <a:solidFill>
                  <a:srgbClr val="000000"/>
                </a:solidFill>
                <a:effectLst/>
                <a:latin typeface="Arial" panose="020B0604020202020204" pitchFamily="34" charset="0"/>
              </a:rPr>
              <a:t> Ι στη φωτοσύνθεση. Μετά την αποδοχή ενός ηλεκτρονίου από το PS I, προκύπτει μια ρίζα </a:t>
            </a:r>
            <a:r>
              <a:rPr lang="el-GR" b="0" i="0" dirty="0" err="1">
                <a:solidFill>
                  <a:srgbClr val="000000"/>
                </a:solidFill>
                <a:effectLst/>
                <a:latin typeface="Arial" panose="020B0604020202020204" pitchFamily="34" charset="0"/>
              </a:rPr>
              <a:t>διπυριδυλίου</a:t>
            </a:r>
            <a:r>
              <a:rPr lang="el-GR" b="0" i="0" dirty="0">
                <a:solidFill>
                  <a:srgbClr val="000000"/>
                </a:solidFill>
                <a:effectLst/>
                <a:latin typeface="Arial" panose="020B0604020202020204" pitchFamily="34" charset="0"/>
              </a:rPr>
              <a:t>. Αυτές οι ρίζες είναι πολύ ασταθείς και δίνουν γρήγορα την περίσσεια ηλεκτρονίων στο μοριακό οξυγόνο σχηματίζοντας υπεροξείδιο και αναγεννώντας το </a:t>
            </a:r>
            <a:r>
              <a:rPr lang="el-GR" b="0" i="0" dirty="0" err="1">
                <a:solidFill>
                  <a:srgbClr val="000000"/>
                </a:solidFill>
                <a:effectLst/>
                <a:latin typeface="Arial" panose="020B0604020202020204" pitchFamily="34" charset="0"/>
              </a:rPr>
              <a:t>κατιόν</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διπυριδυλίου</a:t>
            </a:r>
            <a:r>
              <a:rPr lang="el-GR" b="0" i="0" dirty="0">
                <a:solidFill>
                  <a:srgbClr val="000000"/>
                </a:solidFill>
                <a:effectLst/>
                <a:latin typeface="Arial" panose="020B0604020202020204" pitchFamily="34" charset="0"/>
              </a:rPr>
              <a:t>.</a:t>
            </a: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και το </a:t>
            </a:r>
            <a:r>
              <a:rPr lang="el-GR" b="0" i="0" dirty="0" err="1">
                <a:solidFill>
                  <a:srgbClr val="000000"/>
                </a:solidFill>
                <a:effectLst/>
                <a:latin typeface="Arial" panose="020B0604020202020204" pitchFamily="34" charset="0"/>
              </a:rPr>
              <a:t>diquat</a:t>
            </a:r>
            <a:r>
              <a:rPr lang="el-GR" b="0" i="0" dirty="0">
                <a:solidFill>
                  <a:srgbClr val="000000"/>
                </a:solidFill>
                <a:effectLst/>
                <a:latin typeface="Arial" panose="020B0604020202020204" pitchFamily="34" charset="0"/>
              </a:rPr>
              <a:t> συνδέονται γρήγορα και ισχυρά με τα κολλοειδή του εδάφους και δεν έχουν εδαφική δραστηριότητα. 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και το </a:t>
            </a:r>
            <a:r>
              <a:rPr lang="el-GR" b="0" i="0" dirty="0" err="1">
                <a:solidFill>
                  <a:srgbClr val="000000"/>
                </a:solidFill>
                <a:effectLst/>
                <a:latin typeface="Arial" panose="020B0604020202020204" pitchFamily="34" charset="0"/>
              </a:rPr>
              <a:t>diquat</a:t>
            </a:r>
            <a:r>
              <a:rPr lang="el-GR" b="0" i="0" dirty="0">
                <a:solidFill>
                  <a:srgbClr val="000000"/>
                </a:solidFill>
                <a:effectLst/>
                <a:latin typeface="Arial" panose="020B0604020202020204" pitchFamily="34" charset="0"/>
              </a:rPr>
              <a:t> χρησιμοποιούνται ως μη εκλεκτικά ζιζανιοκτόνα για τον πλήρη έλεγχο των ζιζανίων. Γενικά, τα αγριόχορτα είναι πιο ευαίσθητα στο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και τα πλατύφυλλα πιο ευαίσθητα στο </a:t>
            </a:r>
            <a:r>
              <a:rPr lang="el-GR" b="0" i="0" dirty="0" err="1">
                <a:solidFill>
                  <a:srgbClr val="000000"/>
                </a:solidFill>
                <a:effectLst/>
                <a:latin typeface="Arial" panose="020B0604020202020204" pitchFamily="34" charset="0"/>
              </a:rPr>
              <a:t>diquat</a:t>
            </a:r>
            <a:r>
              <a:rPr lang="el-GR" b="0" i="0" dirty="0">
                <a:solidFill>
                  <a:srgbClr val="000000"/>
                </a:solidFill>
                <a:effectLst/>
                <a:latin typeface="Arial" panose="020B0604020202020204" pitchFamily="34" charset="0"/>
              </a:rPr>
              <a:t>.</a:t>
            </a:r>
          </a:p>
          <a:p>
            <a:pPr algn="l"/>
            <a:r>
              <a:rPr lang="el-GR" b="0" i="0" dirty="0">
                <a:solidFill>
                  <a:srgbClr val="000000"/>
                </a:solidFill>
                <a:effectLst/>
                <a:latin typeface="Arial" panose="020B0604020202020204" pitchFamily="34" charset="0"/>
              </a:rPr>
              <a:t>Οι κύριες χρήσεις για 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και το </a:t>
            </a:r>
            <a:r>
              <a:rPr lang="el-GR" b="0" i="0" dirty="0" err="1">
                <a:solidFill>
                  <a:srgbClr val="000000"/>
                </a:solidFill>
                <a:effectLst/>
                <a:latin typeface="Arial" panose="020B0604020202020204" pitchFamily="34" charset="0"/>
              </a:rPr>
              <a:t>diquat</a:t>
            </a:r>
            <a:r>
              <a:rPr lang="el-GR" b="0" i="0" dirty="0">
                <a:solidFill>
                  <a:srgbClr val="000000"/>
                </a:solidFill>
                <a:effectLst/>
                <a:latin typeface="Arial" panose="020B0604020202020204" pitchFamily="34" charset="0"/>
              </a:rPr>
              <a:t> είναι ως ζιζανιοκτόνο πριν από τη σπορά, για τον έλεγχο του συνόλου των σπόρων ετήσιων χόρτων σε βοσκοτόπους (</a:t>
            </a:r>
            <a:r>
              <a:rPr lang="el-GR" b="0" i="0" dirty="0" err="1">
                <a:solidFill>
                  <a:srgbClr val="000000"/>
                </a:solidFill>
                <a:effectLst/>
                <a:latin typeface="Arial" panose="020B0604020202020204" pitchFamily="34" charset="0"/>
              </a:rPr>
              <a:t>pature</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topping</a:t>
            </a:r>
            <a:r>
              <a:rPr lang="el-GR" b="0" i="0" dirty="0">
                <a:solidFill>
                  <a:srgbClr val="000000"/>
                </a:solidFill>
                <a:effectLst/>
                <a:latin typeface="Arial" panose="020B0604020202020204" pitchFamily="34" charset="0"/>
              </a:rPr>
              <a:t>), για τον έλεγχο του ετήσιου σχηματισμού σπόρων </a:t>
            </a:r>
            <a:r>
              <a:rPr lang="el-GR" b="0" i="0" dirty="0" err="1">
                <a:solidFill>
                  <a:srgbClr val="000000"/>
                </a:solidFill>
                <a:effectLst/>
                <a:latin typeface="Arial" panose="020B0604020202020204" pitchFamily="34" charset="0"/>
              </a:rPr>
              <a:t>ryegrass</a:t>
            </a:r>
            <a:r>
              <a:rPr lang="el-GR" b="0" i="0" dirty="0">
                <a:solidFill>
                  <a:srgbClr val="000000"/>
                </a:solidFill>
                <a:effectLst/>
                <a:latin typeface="Arial" panose="020B0604020202020204" pitchFamily="34" charset="0"/>
              </a:rPr>
              <a:t> ( </a:t>
            </a:r>
            <a:r>
              <a:rPr lang="el-GR" b="0" i="1" dirty="0" err="1">
                <a:solidFill>
                  <a:srgbClr val="000000"/>
                </a:solidFill>
                <a:effectLst/>
                <a:latin typeface="Arial" panose="020B0604020202020204" pitchFamily="34" charset="0"/>
              </a:rPr>
              <a:t>Lolium</a:t>
            </a:r>
            <a:r>
              <a:rPr lang="el-GR" b="0" i="1" dirty="0">
                <a:solidFill>
                  <a:srgbClr val="000000"/>
                </a:solidFill>
                <a:effectLst/>
                <a:latin typeface="Arial" panose="020B0604020202020204" pitchFamily="34" charset="0"/>
              </a:rPr>
              <a:t> </a:t>
            </a:r>
            <a:r>
              <a:rPr lang="el-GR" b="0" i="1" dirty="0" err="1">
                <a:solidFill>
                  <a:srgbClr val="000000"/>
                </a:solidFill>
                <a:effectLst/>
                <a:latin typeface="Arial" panose="020B0604020202020204" pitchFamily="34" charset="0"/>
              </a:rPr>
              <a:t>rigidum</a:t>
            </a:r>
            <a:r>
              <a:rPr lang="el-GR" b="0" i="0" dirty="0">
                <a:solidFill>
                  <a:srgbClr val="000000"/>
                </a:solidFill>
                <a:effectLst/>
                <a:latin typeface="Arial" panose="020B0604020202020204" pitchFamily="34" charset="0"/>
              </a:rPr>
              <a:t> ) σε ορισμένες καλλιέργειες οσπρίων (</a:t>
            </a:r>
            <a:r>
              <a:rPr lang="el-GR" b="0" i="0" dirty="0" err="1">
                <a:solidFill>
                  <a:srgbClr val="000000"/>
                </a:solidFill>
                <a:effectLst/>
                <a:latin typeface="Arial" panose="020B0604020202020204" pitchFamily="34" charset="0"/>
              </a:rPr>
              <a:t>crop</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topping</a:t>
            </a:r>
            <a:r>
              <a:rPr lang="el-GR" b="0" i="0" dirty="0">
                <a:solidFill>
                  <a:srgbClr val="000000"/>
                </a:solidFill>
                <a:effectLst/>
                <a:latin typeface="Arial" panose="020B0604020202020204" pitchFamily="34" charset="0"/>
              </a:rPr>
              <a:t>), έλεγχος των ετήσιων ζιζανίων σε εγκατεστημένες μηδικές και οπωρώνες και για έλεγχο ζιζανίων σε αγρανάπαυση. Δεδομένου ότι αυτά είναι μη εκλεκτικά ζιζανιοκτόνα, η επιλεκτικότητα μπορεί να επιτευχθεί μόνο εάν δεν επιτρέψουμε στο ζιζανιοκτόνο να έρθει σε επαφή με το φύλλωμα των επιθυμητών φυτών.</a:t>
            </a:r>
          </a:p>
          <a:p>
            <a:endParaRPr lang="el-GR" dirty="0"/>
          </a:p>
        </p:txBody>
      </p:sp>
    </p:spTree>
    <p:extLst>
      <p:ext uri="{BB962C8B-B14F-4D97-AF65-F5344CB8AC3E}">
        <p14:creationId xmlns:p14="http://schemas.microsoft.com/office/powerpoint/2010/main" val="302165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9BAA4-19F7-B3DB-CAA3-7D6E6667E6EE}"/>
              </a:ext>
            </a:extLst>
          </p:cNvPr>
          <p:cNvSpPr>
            <a:spLocks noGrp="1"/>
          </p:cNvSpPr>
          <p:nvPr>
            <p:ph type="title"/>
          </p:nvPr>
        </p:nvSpPr>
        <p:spPr/>
        <p:txBody>
          <a:bodyPr/>
          <a:lstStyle/>
          <a:p>
            <a:r>
              <a:rPr lang="el-GR" dirty="0">
                <a:solidFill>
                  <a:srgbClr val="779623"/>
                </a:solidFill>
                <a:latin typeface="Times New Roman" panose="02020603050405020304" pitchFamily="18" charset="0"/>
              </a:rPr>
              <a:t>Ομάδα Μ - Αναστολείς της </a:t>
            </a:r>
            <a:r>
              <a:rPr lang="el-GR" dirty="0" err="1">
                <a:solidFill>
                  <a:srgbClr val="779623"/>
                </a:solidFill>
                <a:latin typeface="Times New Roman" panose="02020603050405020304" pitchFamily="18" charset="0"/>
              </a:rPr>
              <a:t>συνθάσης</a:t>
            </a:r>
            <a:r>
              <a:rPr lang="el-GR" dirty="0">
                <a:solidFill>
                  <a:srgbClr val="779623"/>
                </a:solidFill>
                <a:latin typeface="Times New Roman" panose="02020603050405020304" pitchFamily="18" charset="0"/>
              </a:rPr>
              <a:t> EPSP</a:t>
            </a:r>
            <a:br>
              <a:rPr lang="el-GR" dirty="0">
                <a:solidFill>
                  <a:srgbClr val="779623"/>
                </a:solidFill>
                <a:latin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70540D7-F579-DA3C-7E53-066763FE8049}"/>
              </a:ext>
            </a:extLst>
          </p:cNvPr>
          <p:cNvSpPr>
            <a:spLocks noGrp="1"/>
          </p:cNvSpPr>
          <p:nvPr>
            <p:ph idx="1"/>
          </p:nvPr>
        </p:nvSpPr>
        <p:spPr/>
        <p:txBody>
          <a:bodyPr>
            <a:normAutofit fontScale="55000" lnSpcReduction="20000"/>
          </a:bodyPr>
          <a:lstStyle/>
          <a:p>
            <a:pPr algn="l"/>
            <a:r>
              <a:rPr lang="el-GR" b="0" i="0" dirty="0">
                <a:solidFill>
                  <a:srgbClr val="8C8D87"/>
                </a:solidFill>
                <a:effectLst/>
                <a:latin typeface="Arial" panose="020B0604020202020204" pitchFamily="34" charset="0"/>
              </a:rPr>
              <a:t>Χημεία και τρόπος δράσης</a:t>
            </a: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δρα αναστέλλοντας το ένζυμο 5-enolpyruvylshikimate-3-phosphate (EPSP) </a:t>
            </a:r>
            <a:r>
              <a:rPr lang="el-GR" b="0" i="0" dirty="0" err="1">
                <a:solidFill>
                  <a:srgbClr val="000000"/>
                </a:solidFill>
                <a:effectLst/>
                <a:latin typeface="Arial" panose="020B0604020202020204" pitchFamily="34" charset="0"/>
              </a:rPr>
              <a:t>συνθάση</a:t>
            </a:r>
            <a:r>
              <a:rPr lang="el-GR" b="0" i="0" dirty="0">
                <a:solidFill>
                  <a:srgbClr val="000000"/>
                </a:solidFill>
                <a:effectLst/>
                <a:latin typeface="Arial" panose="020B0604020202020204" pitchFamily="34" charset="0"/>
              </a:rPr>
              <a:t>, ένα κρίσιμο ένζυμο στην οδό </a:t>
            </a:r>
            <a:r>
              <a:rPr lang="el-GR" b="0" i="0" dirty="0" err="1">
                <a:solidFill>
                  <a:srgbClr val="000000"/>
                </a:solidFill>
                <a:effectLst/>
                <a:latin typeface="Arial" panose="020B0604020202020204" pitchFamily="34" charset="0"/>
              </a:rPr>
              <a:t>σικιμικού</a:t>
            </a:r>
            <a:r>
              <a:rPr lang="el-GR" b="0" i="0" dirty="0">
                <a:solidFill>
                  <a:srgbClr val="000000"/>
                </a:solidFill>
                <a:effectLst/>
                <a:latin typeface="Arial" panose="020B0604020202020204" pitchFamily="34" charset="0"/>
              </a:rPr>
              <a:t> που οδηγεί στη βιοσύνθεση των αρωματικών αμινοξέων, </a:t>
            </a:r>
            <a:r>
              <a:rPr lang="el-GR" b="0" i="0" dirty="0" err="1">
                <a:solidFill>
                  <a:srgbClr val="000000"/>
                </a:solidFill>
                <a:effectLst/>
                <a:latin typeface="Arial" panose="020B0604020202020204" pitchFamily="34" charset="0"/>
              </a:rPr>
              <a:t>φαινυλαλανίνης</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τυροσίνης</a:t>
            </a:r>
            <a:r>
              <a:rPr lang="el-GR" b="0" i="0" dirty="0">
                <a:solidFill>
                  <a:srgbClr val="000000"/>
                </a:solidFill>
                <a:effectLst/>
                <a:latin typeface="Arial" panose="020B0604020202020204" pitchFamily="34" charset="0"/>
              </a:rPr>
              <a:t> και </a:t>
            </a:r>
            <a:r>
              <a:rPr lang="el-GR" b="0" i="0" dirty="0" err="1">
                <a:solidFill>
                  <a:srgbClr val="000000"/>
                </a:solidFill>
                <a:effectLst/>
                <a:latin typeface="Arial" panose="020B0604020202020204" pitchFamily="34" charset="0"/>
              </a:rPr>
              <a:t>τρυπτοφάνης</a:t>
            </a:r>
            <a:r>
              <a:rPr lang="el-GR" b="0" i="0" dirty="0">
                <a:solidFill>
                  <a:srgbClr val="000000"/>
                </a:solidFill>
                <a:effectLst/>
                <a:latin typeface="Arial" panose="020B0604020202020204" pitchFamily="34" charset="0"/>
              </a:rPr>
              <a:t>. Αυτό το μονοπάτι βρίσκεται μόνο στα φυτά και 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δεν είναι τοξικό για τα ζώα. Η οδός </a:t>
            </a:r>
            <a:r>
              <a:rPr lang="el-GR" b="0" i="0" dirty="0" err="1">
                <a:solidFill>
                  <a:srgbClr val="000000"/>
                </a:solidFill>
                <a:effectLst/>
                <a:latin typeface="Arial" panose="020B0604020202020204" pitchFamily="34" charset="0"/>
              </a:rPr>
              <a:t>σικιμικού</a:t>
            </a:r>
            <a:r>
              <a:rPr lang="el-GR" b="0" i="0" dirty="0">
                <a:solidFill>
                  <a:srgbClr val="000000"/>
                </a:solidFill>
                <a:effectLst/>
                <a:latin typeface="Arial" panose="020B0604020202020204" pitchFamily="34" charset="0"/>
              </a:rPr>
              <a:t> είναι τεράστιας σημασίας για τα φυτά και εκτιμάται ότι το 20% του συνόλου του άνθρακα διέρχεται από αυτό. Η </a:t>
            </a:r>
            <a:r>
              <a:rPr lang="el-GR" b="0" i="0" dirty="0" err="1">
                <a:solidFill>
                  <a:srgbClr val="000000"/>
                </a:solidFill>
                <a:effectLst/>
                <a:latin typeface="Arial" panose="020B0604020202020204" pitchFamily="34" charset="0"/>
              </a:rPr>
              <a:t>συνθάση</a:t>
            </a:r>
            <a:r>
              <a:rPr lang="el-GR" b="0" i="0" dirty="0">
                <a:solidFill>
                  <a:srgbClr val="000000"/>
                </a:solidFill>
                <a:effectLst/>
                <a:latin typeface="Arial" panose="020B0604020202020204" pitchFamily="34" charset="0"/>
              </a:rPr>
              <a:t> EPSP έχει μελετηθεί εκτενώς και η </a:t>
            </a:r>
            <a:r>
              <a:rPr lang="el-GR" b="0" i="0" dirty="0" err="1">
                <a:solidFill>
                  <a:srgbClr val="000000"/>
                </a:solidFill>
                <a:effectLst/>
                <a:latin typeface="Arial" panose="020B0604020202020204" pitchFamily="34" charset="0"/>
              </a:rPr>
              <a:t>γλυφοσάτη</a:t>
            </a:r>
            <a:r>
              <a:rPr lang="el-GR" b="0" i="0" dirty="0">
                <a:solidFill>
                  <a:srgbClr val="000000"/>
                </a:solidFill>
                <a:effectLst/>
                <a:latin typeface="Arial" panose="020B0604020202020204" pitchFamily="34" charset="0"/>
              </a:rPr>
              <a:t> καθιερώθηκε ως ανταγωνιστικός αναστολέας του ενζύμου. Το φυτό πεθαίνει από την πείνα για αρωματικά αμινοξέα και άλλα προϊόντα της οδού </a:t>
            </a:r>
            <a:r>
              <a:rPr lang="el-GR" b="0" i="0" dirty="0" err="1">
                <a:solidFill>
                  <a:srgbClr val="000000"/>
                </a:solidFill>
                <a:effectLst/>
                <a:latin typeface="Arial" panose="020B0604020202020204" pitchFamily="34" charset="0"/>
              </a:rPr>
              <a:t>σικιμικού</a:t>
            </a:r>
            <a:r>
              <a:rPr lang="el-GR" b="0" i="0" dirty="0">
                <a:solidFill>
                  <a:srgbClr val="000000"/>
                </a:solidFill>
                <a:effectLst/>
                <a:latin typeface="Arial" panose="020B0604020202020204" pitchFamily="34" charset="0"/>
              </a:rPr>
              <a:t>.</a:t>
            </a:r>
          </a:p>
          <a:p>
            <a:pPr algn="l"/>
            <a:r>
              <a:rPr lang="el-GR" b="0" i="0" dirty="0">
                <a:solidFill>
                  <a:srgbClr val="8C8D87"/>
                </a:solidFill>
                <a:effectLst/>
                <a:latin typeface="Arial" panose="020B0604020202020204" pitchFamily="34" charset="0"/>
              </a:rPr>
              <a:t>Χρήση και επιλεκτικότητα</a:t>
            </a: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είναι μη εκλεκτικό και όπως 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απορροφάται</a:t>
            </a:r>
            <a:r>
              <a:rPr lang="el-GR" b="0" i="0" dirty="0">
                <a:solidFill>
                  <a:srgbClr val="000000"/>
                </a:solidFill>
                <a:effectLst/>
                <a:latin typeface="Arial" panose="020B0604020202020204" pitchFamily="34" charset="0"/>
              </a:rPr>
              <a:t> εύκολα στο έδαφος. Σε αντίθεση με το </a:t>
            </a:r>
            <a:r>
              <a:rPr lang="el-GR" b="0" i="0" dirty="0" err="1">
                <a:solidFill>
                  <a:srgbClr val="000000"/>
                </a:solidFill>
                <a:effectLst/>
                <a:latin typeface="Arial" panose="020B0604020202020204" pitchFamily="34" charset="0"/>
              </a:rPr>
              <a:t>paraquat</a:t>
            </a:r>
            <a:r>
              <a:rPr lang="el-GR" b="0" i="0" dirty="0">
                <a:solidFill>
                  <a:srgbClr val="000000"/>
                </a:solidFill>
                <a:effectLst/>
                <a:latin typeface="Arial" panose="020B0604020202020204" pitchFamily="34" charset="0"/>
              </a:rPr>
              <a:t>, 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μετατοπίζεται καλά στο φυτό και μπορεί να χρησιμοποιηθεί για τον έλεγχο πολυετών ειδών και ειδών με υπόγεια ριζώματα, βολβούς ή άλλες φυτικές δομές. 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χρησιμοποιείται για τον πλήρη έλεγχο της βλάστησης σε μη καλλιεργητικές καταστάσεις, για τον έλεγχο των ζιζανίων πριν από τη σπορά, για τον έλεγχο των ζιζανίων σε οπωρώνες και αμπελώνες και για τον έλεγχο του συνόλου των σπόρων ετήσιων χόρτων σε βοσκοτόπια.</a:t>
            </a: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είναι επίσης το πιο σημαντικό ζιζανιοκτόνο που χρησιμοποιείται για τον έλεγχο των ζιζανίων στα αυτοφυή οικοσυστήματα. Πρέπει να λαμβάνεται μέριμνα με 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ώστε να μην έρχεται σε επαφή με το στέλεχος ή το φύλλωμα των επιθυμητών φυτών. Το </a:t>
            </a:r>
            <a:r>
              <a:rPr lang="el-GR" b="0" i="0" dirty="0" err="1">
                <a:solidFill>
                  <a:srgbClr val="000000"/>
                </a:solidFill>
                <a:effectLst/>
                <a:latin typeface="Arial" panose="020B0604020202020204" pitchFamily="34" charset="0"/>
              </a:rPr>
              <a:t>glyphosate</a:t>
            </a:r>
            <a:r>
              <a:rPr lang="el-GR" b="0" i="0" dirty="0">
                <a:solidFill>
                  <a:srgbClr val="000000"/>
                </a:solidFill>
                <a:effectLst/>
                <a:latin typeface="Arial" panose="020B0604020202020204" pitchFamily="34" charset="0"/>
              </a:rPr>
              <a:t> είναι ένα ζιζανιοκτόνο βραδείας δράσης και ο θάνατος του φυτού μπορεί να διαρκέσει περισσότερο από μία εβδομάδα.</a:t>
            </a:r>
          </a:p>
          <a:p>
            <a:endParaRPr lang="el-GR" dirty="0"/>
          </a:p>
        </p:txBody>
      </p:sp>
    </p:spTree>
    <p:extLst>
      <p:ext uri="{BB962C8B-B14F-4D97-AF65-F5344CB8AC3E}">
        <p14:creationId xmlns:p14="http://schemas.microsoft.com/office/powerpoint/2010/main" val="97398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82BC68-D5EA-56AA-801C-8143A7F28DE4}"/>
              </a:ext>
            </a:extLst>
          </p:cNvPr>
          <p:cNvSpPr>
            <a:spLocks noGrp="1"/>
          </p:cNvSpPr>
          <p:nvPr>
            <p:ph type="title"/>
          </p:nvPr>
        </p:nvSpPr>
        <p:spPr/>
        <p:txBody>
          <a:bodyPr>
            <a:normAutofit fontScale="90000"/>
          </a:bodyPr>
          <a:lstStyle/>
          <a:p>
            <a:r>
              <a:rPr lang="el-GR" dirty="0">
                <a:solidFill>
                  <a:srgbClr val="779623"/>
                </a:solidFill>
                <a:latin typeface="Times New Roman" panose="02020603050405020304" pitchFamily="18" charset="0"/>
              </a:rPr>
              <a:t>Ομάδα Ν - Αναστολείς της </a:t>
            </a:r>
            <a:r>
              <a:rPr lang="el-GR" dirty="0" err="1">
                <a:solidFill>
                  <a:srgbClr val="779623"/>
                </a:solidFill>
                <a:latin typeface="Times New Roman" panose="02020603050405020304" pitchFamily="18" charset="0"/>
              </a:rPr>
              <a:t>συνθετάσης</a:t>
            </a:r>
            <a:r>
              <a:rPr lang="el-GR" dirty="0">
                <a:solidFill>
                  <a:srgbClr val="779623"/>
                </a:solidFill>
                <a:latin typeface="Times New Roman" panose="02020603050405020304" pitchFamily="18" charset="0"/>
              </a:rPr>
              <a:t> της </a:t>
            </a:r>
            <a:r>
              <a:rPr lang="el-GR" dirty="0" err="1">
                <a:solidFill>
                  <a:srgbClr val="779623"/>
                </a:solidFill>
                <a:latin typeface="Times New Roman" panose="02020603050405020304" pitchFamily="18" charset="0"/>
              </a:rPr>
              <a:t>γλουταμίνης</a:t>
            </a:r>
            <a:br>
              <a:rPr lang="el-GR" dirty="0">
                <a:solidFill>
                  <a:srgbClr val="779623"/>
                </a:solidFill>
                <a:latin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65881EFA-058B-B841-E4F4-20BAC0F4E1F1}"/>
              </a:ext>
            </a:extLst>
          </p:cNvPr>
          <p:cNvSpPr>
            <a:spLocks noGrp="1"/>
          </p:cNvSpPr>
          <p:nvPr>
            <p:ph idx="1"/>
          </p:nvPr>
        </p:nvSpPr>
        <p:spPr/>
        <p:txBody>
          <a:bodyPr>
            <a:normAutofit fontScale="70000" lnSpcReduction="20000"/>
          </a:bodyPr>
          <a:lstStyle/>
          <a:p>
            <a:pPr algn="l"/>
            <a:r>
              <a:rPr lang="el-GR" b="0" i="0" dirty="0">
                <a:solidFill>
                  <a:srgbClr val="8C8D87"/>
                </a:solidFill>
                <a:effectLst/>
                <a:latin typeface="Arial" panose="020B0604020202020204" pitchFamily="34" charset="0"/>
              </a:rPr>
              <a:t>Χημεία και τρόπος δράσης</a:t>
            </a: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Glufosinate</a:t>
            </a:r>
            <a:r>
              <a:rPr lang="el-GR" b="0" i="0" dirty="0">
                <a:solidFill>
                  <a:srgbClr val="000000"/>
                </a:solidFill>
                <a:effectLst/>
                <a:latin typeface="Arial" panose="020B0604020202020204" pitchFamily="34" charset="0"/>
              </a:rPr>
              <a:t> είναι ένα παράγωγο μιας φυσικής </a:t>
            </a:r>
            <a:r>
              <a:rPr lang="el-GR" b="0" i="0" dirty="0" err="1">
                <a:solidFill>
                  <a:srgbClr val="000000"/>
                </a:solidFill>
                <a:effectLst/>
                <a:latin typeface="Arial" panose="020B0604020202020204" pitchFamily="34" charset="0"/>
              </a:rPr>
              <a:t>βακτηριακής</a:t>
            </a:r>
            <a:r>
              <a:rPr lang="el-GR" b="0" i="0" dirty="0">
                <a:solidFill>
                  <a:srgbClr val="000000"/>
                </a:solidFill>
                <a:effectLst/>
                <a:latin typeface="Arial" panose="020B0604020202020204" pitchFamily="34" charset="0"/>
              </a:rPr>
              <a:t> ένωσης (</a:t>
            </a:r>
            <a:r>
              <a:rPr lang="el-GR" b="0" i="0" dirty="0" err="1">
                <a:solidFill>
                  <a:srgbClr val="000000"/>
                </a:solidFill>
                <a:effectLst/>
                <a:latin typeface="Arial" panose="020B0604020202020204" pitchFamily="34" charset="0"/>
              </a:rPr>
              <a:t>αλανυλο-αλανυλο-φωσφινοθρικίνη</a:t>
            </a:r>
            <a:r>
              <a:rPr lang="el-GR" b="0" i="0" dirty="0">
                <a:solidFill>
                  <a:srgbClr val="000000"/>
                </a:solidFill>
                <a:effectLst/>
                <a:latin typeface="Arial" panose="020B0604020202020204" pitchFamily="34" charset="0"/>
              </a:rPr>
              <a:t>) που παράγεται από ορισμένα </a:t>
            </a:r>
            <a:r>
              <a:rPr lang="el-GR" b="0" i="1" dirty="0" err="1">
                <a:solidFill>
                  <a:srgbClr val="000000"/>
                </a:solidFill>
                <a:effectLst/>
                <a:latin typeface="Arial" panose="020B0604020202020204" pitchFamily="34" charset="0"/>
              </a:rPr>
              <a:t>Streptomyces</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spp</a:t>
            </a:r>
            <a:r>
              <a:rPr lang="el-GR" b="0" i="0" dirty="0">
                <a:solidFill>
                  <a:srgbClr val="000000"/>
                </a:solidFill>
                <a:effectLst/>
                <a:latin typeface="Arial" panose="020B0604020202020204" pitchFamily="34" charset="0"/>
              </a:rPr>
              <a:t>. Το </a:t>
            </a:r>
            <a:r>
              <a:rPr lang="el-GR" b="0" i="0" dirty="0" err="1">
                <a:solidFill>
                  <a:srgbClr val="000000"/>
                </a:solidFill>
                <a:effectLst/>
                <a:latin typeface="Arial" panose="020B0604020202020204" pitchFamily="34" charset="0"/>
              </a:rPr>
              <a:t>Glufosinate</a:t>
            </a:r>
            <a:r>
              <a:rPr lang="el-GR" b="0" i="0" dirty="0">
                <a:solidFill>
                  <a:srgbClr val="000000"/>
                </a:solidFill>
                <a:effectLst/>
                <a:latin typeface="Arial" panose="020B0604020202020204" pitchFamily="34" charset="0"/>
              </a:rPr>
              <a:t> είναι ένας αναστολέας της </a:t>
            </a:r>
            <a:r>
              <a:rPr lang="el-GR" b="0" i="0" dirty="0" err="1">
                <a:solidFill>
                  <a:srgbClr val="000000"/>
                </a:solidFill>
                <a:effectLst/>
                <a:latin typeface="Arial" panose="020B0604020202020204" pitchFamily="34" charset="0"/>
              </a:rPr>
              <a:t>συνθετάσης</a:t>
            </a:r>
            <a:r>
              <a:rPr lang="el-GR" b="0" i="0" dirty="0">
                <a:solidFill>
                  <a:srgbClr val="000000"/>
                </a:solidFill>
                <a:effectLst/>
                <a:latin typeface="Arial" panose="020B0604020202020204" pitchFamily="34" charset="0"/>
              </a:rPr>
              <a:t> της </a:t>
            </a:r>
            <a:r>
              <a:rPr lang="el-GR" b="0" i="0" dirty="0" err="1">
                <a:solidFill>
                  <a:srgbClr val="000000"/>
                </a:solidFill>
                <a:effectLst/>
                <a:latin typeface="Arial" panose="020B0604020202020204" pitchFamily="34" charset="0"/>
              </a:rPr>
              <a:t>γλουταμίνης</a:t>
            </a:r>
            <a:r>
              <a:rPr lang="el-GR" b="0" i="0" dirty="0">
                <a:solidFill>
                  <a:srgbClr val="000000"/>
                </a:solidFill>
                <a:effectLst/>
                <a:latin typeface="Arial" panose="020B0604020202020204" pitchFamily="34" charset="0"/>
              </a:rPr>
              <a:t>, ενός ενζύμου που είναι υπεύθυνο για την αφομοίωση του αμμωνίου στα φυτά. Το </a:t>
            </a:r>
            <a:r>
              <a:rPr lang="el-GR" b="0" i="0" dirty="0" err="1">
                <a:solidFill>
                  <a:srgbClr val="000000"/>
                </a:solidFill>
                <a:effectLst/>
                <a:latin typeface="Arial" panose="020B0604020202020204" pitchFamily="34" charset="0"/>
              </a:rPr>
              <a:t>Glufosinate</a:t>
            </a:r>
            <a:r>
              <a:rPr lang="el-GR" b="0" i="0" dirty="0">
                <a:solidFill>
                  <a:srgbClr val="000000"/>
                </a:solidFill>
                <a:effectLst/>
                <a:latin typeface="Arial" panose="020B0604020202020204" pitchFamily="34" charset="0"/>
              </a:rPr>
              <a:t> είναι ζιζανιοκτόνο επαφής και δεν μετατοπίζεται εύκολα μέσα στο φυτό. Αυτό σημαίνει ότι έχει την κύρια δραστηριότητά του στα φύλλα.</a:t>
            </a:r>
          </a:p>
          <a:p>
            <a:pPr algn="l"/>
            <a:r>
              <a:rPr lang="el-GR" b="0" i="0" dirty="0">
                <a:solidFill>
                  <a:srgbClr val="000000"/>
                </a:solidFill>
                <a:effectLst/>
                <a:latin typeface="Arial" panose="020B0604020202020204" pitchFamily="34" charset="0"/>
              </a:rPr>
              <a:t>Υπάρχουν δύο κύριες πηγές για το αμμώνιο στα φυτά. Το πρώτο είναι το άζωτο που </a:t>
            </a:r>
            <a:r>
              <a:rPr lang="el-GR" b="0" i="0" dirty="0" err="1">
                <a:solidFill>
                  <a:srgbClr val="000000"/>
                </a:solidFill>
                <a:effectLst/>
                <a:latin typeface="Arial" panose="020B0604020202020204" pitchFamily="34" charset="0"/>
              </a:rPr>
              <a:t>απορροφάται</a:t>
            </a:r>
            <a:r>
              <a:rPr lang="el-GR" b="0" i="0" dirty="0">
                <a:solidFill>
                  <a:srgbClr val="000000"/>
                </a:solidFill>
                <a:effectLst/>
                <a:latin typeface="Arial" panose="020B0604020202020204" pitchFamily="34" charset="0"/>
              </a:rPr>
              <a:t> από τις ρίζες από το έδαφος, το δεύτερο είναι το αμμώνιο που απελευθερώνεται κατά τη </a:t>
            </a:r>
            <a:r>
              <a:rPr lang="el-GR" b="0" i="0" dirty="0" err="1">
                <a:solidFill>
                  <a:srgbClr val="000000"/>
                </a:solidFill>
                <a:effectLst/>
                <a:latin typeface="Arial" panose="020B0604020202020204" pitchFamily="34" charset="0"/>
              </a:rPr>
              <a:t>φωτοαναπνευστική</a:t>
            </a:r>
            <a:r>
              <a:rPr lang="el-GR" b="0" i="0" dirty="0">
                <a:solidFill>
                  <a:srgbClr val="000000"/>
                </a:solidFill>
                <a:effectLst/>
                <a:latin typeface="Arial" panose="020B0604020202020204" pitchFamily="34" charset="0"/>
              </a:rPr>
              <a:t> οδό C </a:t>
            </a:r>
            <a:r>
              <a:rPr lang="el-GR" b="0" i="0" baseline="-25000" dirty="0">
                <a:solidFill>
                  <a:srgbClr val="000000"/>
                </a:solidFill>
                <a:effectLst/>
                <a:latin typeface="Arial" panose="020B0604020202020204" pitchFamily="34" charset="0"/>
              </a:rPr>
              <a:t>2 . </a:t>
            </a:r>
            <a:r>
              <a:rPr lang="el-GR" b="0" i="0" dirty="0">
                <a:solidFill>
                  <a:srgbClr val="000000"/>
                </a:solidFill>
                <a:effectLst/>
                <a:latin typeface="Arial" panose="020B0604020202020204" pitchFamily="34" charset="0"/>
              </a:rPr>
              <a:t>Η αναστολή της </a:t>
            </a:r>
            <a:r>
              <a:rPr lang="el-GR" b="0" i="0" dirty="0" err="1">
                <a:solidFill>
                  <a:srgbClr val="000000"/>
                </a:solidFill>
                <a:effectLst/>
                <a:latin typeface="Arial" panose="020B0604020202020204" pitchFamily="34" charset="0"/>
              </a:rPr>
              <a:t>συνθετάσης</a:t>
            </a:r>
            <a:r>
              <a:rPr lang="el-GR" b="0" i="0" dirty="0">
                <a:solidFill>
                  <a:srgbClr val="000000"/>
                </a:solidFill>
                <a:effectLst/>
                <a:latin typeface="Arial" panose="020B0604020202020204" pitchFamily="34" charset="0"/>
              </a:rPr>
              <a:t> της </a:t>
            </a:r>
            <a:r>
              <a:rPr lang="el-GR" b="0" i="0" dirty="0" err="1">
                <a:solidFill>
                  <a:srgbClr val="000000"/>
                </a:solidFill>
                <a:effectLst/>
                <a:latin typeface="Arial" panose="020B0604020202020204" pitchFamily="34" charset="0"/>
              </a:rPr>
              <a:t>γλουταμίνης</a:t>
            </a:r>
            <a:r>
              <a:rPr lang="el-GR" b="0" i="0" dirty="0">
                <a:solidFill>
                  <a:srgbClr val="000000"/>
                </a:solidFill>
                <a:effectLst/>
                <a:latin typeface="Arial" panose="020B0604020202020204" pitchFamily="34" charset="0"/>
              </a:rPr>
              <a:t> από το </a:t>
            </a:r>
            <a:r>
              <a:rPr lang="el-GR" b="0" i="0" dirty="0" err="1">
                <a:solidFill>
                  <a:srgbClr val="000000"/>
                </a:solidFill>
                <a:effectLst/>
                <a:latin typeface="Arial" panose="020B0604020202020204" pitchFamily="34" charset="0"/>
              </a:rPr>
              <a:t>γλουφοσινικό</a:t>
            </a:r>
            <a:r>
              <a:rPr lang="el-GR" b="0" i="0" dirty="0">
                <a:solidFill>
                  <a:srgbClr val="000000"/>
                </a:solidFill>
                <a:effectLst/>
                <a:latin typeface="Arial" panose="020B0604020202020204" pitchFamily="34" charset="0"/>
              </a:rPr>
              <a:t> έχει ως αποτέλεσμα τη συσσώρευση αμμωνίου εντός του ιστού που τελικά φτάνει σε τοξικές συγκεντρώσεις.</a:t>
            </a:r>
          </a:p>
          <a:p>
            <a:pPr algn="l"/>
            <a:r>
              <a:rPr lang="el-GR" b="0" i="0" dirty="0">
                <a:solidFill>
                  <a:srgbClr val="8C8D87"/>
                </a:solidFill>
                <a:effectLst/>
                <a:latin typeface="Arial" panose="020B0604020202020204" pitchFamily="34" charset="0"/>
              </a:rPr>
              <a:t>Χρήση και επιλεκτικότητα</a:t>
            </a:r>
          </a:p>
          <a:p>
            <a:pPr algn="l"/>
            <a:r>
              <a:rPr lang="el-GR" b="0" i="0" dirty="0">
                <a:solidFill>
                  <a:srgbClr val="000000"/>
                </a:solidFill>
                <a:effectLst/>
                <a:latin typeface="Arial" panose="020B0604020202020204" pitchFamily="34" charset="0"/>
              </a:rPr>
              <a:t>Το </a:t>
            </a:r>
            <a:r>
              <a:rPr lang="el-GR" b="0" i="0" dirty="0" err="1">
                <a:solidFill>
                  <a:srgbClr val="000000"/>
                </a:solidFill>
                <a:effectLst/>
                <a:latin typeface="Arial" panose="020B0604020202020204" pitchFamily="34" charset="0"/>
              </a:rPr>
              <a:t>Glufosinate</a:t>
            </a:r>
            <a:r>
              <a:rPr lang="el-GR" b="0" i="0" dirty="0">
                <a:solidFill>
                  <a:srgbClr val="000000"/>
                </a:solidFill>
                <a:effectLst/>
                <a:latin typeface="Arial" panose="020B0604020202020204" pitchFamily="34" charset="0"/>
              </a:rPr>
              <a:t> είναι ένα μη εκλεκτικό ζιζανιοκτόνο που χρησιμοποιείται για τον έλεγχο μιας σειράς ειδών ζιζανίων σε οπωρώνες, δενδρώδεις καλλιέργειες και βιομηχανικές καταστάσεις. Το </a:t>
            </a:r>
            <a:r>
              <a:rPr lang="el-GR" b="0" i="0" dirty="0" err="1">
                <a:solidFill>
                  <a:srgbClr val="000000"/>
                </a:solidFill>
                <a:effectLst/>
                <a:latin typeface="Arial" panose="020B0604020202020204" pitchFamily="34" charset="0"/>
              </a:rPr>
              <a:t>Glufosinate</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αποικοδομείται</a:t>
            </a:r>
            <a:r>
              <a:rPr lang="el-GR" b="0" i="0" dirty="0">
                <a:solidFill>
                  <a:srgbClr val="000000"/>
                </a:solidFill>
                <a:effectLst/>
                <a:latin typeface="Arial" panose="020B0604020202020204" pitchFamily="34" charset="0"/>
              </a:rPr>
              <a:t> γρήγορα στα εδάφη και δεν έχει εδαφική δραστηριότητα.</a:t>
            </a:r>
          </a:p>
          <a:p>
            <a:endParaRPr lang="el-GR" dirty="0"/>
          </a:p>
        </p:txBody>
      </p:sp>
    </p:spTree>
    <p:extLst>
      <p:ext uri="{BB962C8B-B14F-4D97-AF65-F5344CB8AC3E}">
        <p14:creationId xmlns:p14="http://schemas.microsoft.com/office/powerpoint/2010/main" val="386665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A2EC55-6A6D-0AC7-BECE-AF9EFEF0709C}"/>
              </a:ext>
            </a:extLst>
          </p:cNvPr>
          <p:cNvSpPr>
            <a:spLocks noGrp="1"/>
          </p:cNvSpPr>
          <p:nvPr>
            <p:ph type="title"/>
          </p:nvPr>
        </p:nvSpPr>
        <p:spPr>
          <a:xfrm>
            <a:off x="686834" y="1153572"/>
            <a:ext cx="3200400" cy="4461163"/>
          </a:xfrm>
        </p:spPr>
        <p:txBody>
          <a:bodyPr>
            <a:normAutofit/>
          </a:bodyPr>
          <a:lstStyle/>
          <a:p>
            <a:r>
              <a:rPr lang="el-GR">
                <a:solidFill>
                  <a:srgbClr val="FFFFFF"/>
                </a:solidFill>
              </a:rPr>
              <a:t>ζιζανιοκτόνα της Ομάδας Α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413FB71-5828-E670-9867-504C30999C99}"/>
              </a:ext>
            </a:extLst>
          </p:cNvPr>
          <p:cNvSpPr>
            <a:spLocks noGrp="1"/>
          </p:cNvSpPr>
          <p:nvPr>
            <p:ph idx="1"/>
          </p:nvPr>
        </p:nvSpPr>
        <p:spPr>
          <a:xfrm>
            <a:off x="4447308" y="591344"/>
            <a:ext cx="6906491" cy="5585619"/>
          </a:xfrm>
        </p:spPr>
        <p:txBody>
          <a:bodyPr anchor="ctr">
            <a:normAutofit/>
          </a:bodyPr>
          <a:lstStyle/>
          <a:p>
            <a:r>
              <a:rPr lang="el-GR" sz="2000" dirty="0"/>
              <a:t>Τα έχουν μικρή εδαφική δραστηριότητα, επομένως εφαρμόζονται</a:t>
            </a:r>
            <a:r>
              <a:rPr lang="en-US" sz="2000" dirty="0"/>
              <a:t> </a:t>
            </a:r>
            <a:r>
              <a:rPr lang="el-GR" sz="2000" b="1" dirty="0" err="1"/>
              <a:t>μεταφυτρωτικά</a:t>
            </a:r>
            <a:r>
              <a:rPr lang="el-GR" sz="2000" dirty="0"/>
              <a:t>. Τα ζιζανιοκτόνα της Ομάδας Α </a:t>
            </a:r>
            <a:endParaRPr lang="en-US" sz="2000" dirty="0"/>
          </a:p>
          <a:p>
            <a:r>
              <a:rPr lang="el-GR" sz="2000" dirty="0"/>
              <a:t>είναι εκλεκτικά στο ότι </a:t>
            </a:r>
            <a:r>
              <a:rPr lang="el-GR" sz="2000" b="1" dirty="0"/>
              <a:t>Καταπολεμούν  τα Αγρωστώδη ζιζάνια </a:t>
            </a:r>
            <a:r>
              <a:rPr lang="el-GR" sz="2000" dirty="0"/>
              <a:t>χωρίς να βλάπτουν την καλλιέργεια πλατύφυλλων ή ζιζανίων</a:t>
            </a:r>
            <a:r>
              <a:rPr lang="en-US" sz="2000" dirty="0"/>
              <a:t>.</a:t>
            </a:r>
          </a:p>
          <a:p>
            <a:r>
              <a:rPr lang="el-GR" sz="2000" dirty="0"/>
              <a:t>Αυτή η επιλεκτικότητα είναι αποτέλεσμα δομικών διαφορών στο ένζυμο στόχο στα αγρωστώδη σε σύγκριση με τα πλατύφυλλα φυτά. Τα αγρωστώδη περιέχουν στα </a:t>
            </a:r>
            <a:r>
              <a:rPr lang="el-GR" sz="2000" dirty="0" err="1"/>
              <a:t>πλαστίδια</a:t>
            </a:r>
            <a:r>
              <a:rPr lang="el-GR" sz="2000" dirty="0"/>
              <a:t> τους μια </a:t>
            </a:r>
            <a:r>
              <a:rPr lang="el-GR" sz="2000" dirty="0" err="1"/>
              <a:t>πολυλειτουργική</a:t>
            </a:r>
            <a:r>
              <a:rPr lang="el-GR" sz="2000" dirty="0"/>
              <a:t> </a:t>
            </a:r>
            <a:r>
              <a:rPr lang="el-GR" sz="2000" dirty="0" err="1"/>
              <a:t>ACCase</a:t>
            </a:r>
            <a:r>
              <a:rPr lang="el-GR" sz="2000" dirty="0"/>
              <a:t> που είναι ευαίσθητη στα ζιζανιοκτόνα που αναστέλλουν την </a:t>
            </a:r>
            <a:r>
              <a:rPr lang="el-GR" sz="2000" dirty="0" err="1"/>
              <a:t>ACCase</a:t>
            </a:r>
            <a:r>
              <a:rPr lang="el-GR" sz="2000" dirty="0"/>
              <a:t>, ενώ η </a:t>
            </a:r>
            <a:r>
              <a:rPr lang="el-GR" sz="2000" dirty="0" err="1"/>
              <a:t>ACCase</a:t>
            </a:r>
            <a:r>
              <a:rPr lang="el-GR" sz="2000" dirty="0"/>
              <a:t> των πλατύφυλλων φυτών είναι ένα ένζυμο πολλαπλών </a:t>
            </a:r>
            <a:r>
              <a:rPr lang="el-GR" sz="2000" dirty="0" err="1"/>
              <a:t>υπομονάδων</a:t>
            </a:r>
            <a:r>
              <a:rPr lang="el-GR" sz="2000" dirty="0"/>
              <a:t> που είναι εγγενώς ανθεκτικό σε αυτές τις χημικές ουσίες.</a:t>
            </a:r>
            <a:endParaRPr lang="en-US" sz="2000" dirty="0"/>
          </a:p>
          <a:p>
            <a:r>
              <a:rPr lang="el-GR" sz="2000" dirty="0"/>
              <a:t> Μερικά ζιζανιοκτόνα της ομάδας Α μπορούν να χρησιμοποιηθούν επιλεκτικά σε δημητριακά όπως το σιτάρι και το κριθάρι</a:t>
            </a:r>
            <a:r>
              <a:rPr lang="en-US" sz="2000" dirty="0"/>
              <a:t>. </a:t>
            </a:r>
            <a:r>
              <a:rPr lang="el-GR" sz="2000" dirty="0"/>
              <a:t>Αυτό συμβαίνει επειδή αυτά τα δημητριακά μπορούν να αποτοξινώσουν γρήγορα αυτά τα ζιζανιοκτόνα σε ανενεργά προϊόντα.</a:t>
            </a:r>
            <a:endParaRPr lang="en-US" sz="2000" dirty="0"/>
          </a:p>
          <a:p>
            <a:endParaRPr lang="el-GR" sz="2000" dirty="0"/>
          </a:p>
        </p:txBody>
      </p:sp>
    </p:spTree>
    <p:extLst>
      <p:ext uri="{BB962C8B-B14F-4D97-AF65-F5344CB8AC3E}">
        <p14:creationId xmlns:p14="http://schemas.microsoft.com/office/powerpoint/2010/main" val="170442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93022DC6-150D-39D4-8827-EEF7EB26BEA6}"/>
              </a:ext>
            </a:extLst>
          </p:cNvPr>
          <p:cNvPicPr>
            <a:picLocks noChangeAspect="1"/>
          </p:cNvPicPr>
          <p:nvPr/>
        </p:nvPicPr>
        <p:blipFill rotWithShape="1">
          <a:blip r:embed="rId2"/>
          <a:srcRect l="20242" t="18638" r="23145" b="16989"/>
          <a:stretch/>
        </p:blipFill>
        <p:spPr>
          <a:xfrm>
            <a:off x="1740897" y="643467"/>
            <a:ext cx="871020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06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2324-D0E0-F5D9-F571-B25A3C0248A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D2EEC71-C4FE-8845-6C3B-B13C9ECEC986}"/>
              </a:ext>
            </a:extLst>
          </p:cNvPr>
          <p:cNvSpPr>
            <a:spLocks noGrp="1"/>
          </p:cNvSpPr>
          <p:nvPr>
            <p:ph idx="1"/>
          </p:nvPr>
        </p:nvSpPr>
        <p:spPr/>
        <p:txBody>
          <a:bodyPr/>
          <a:lstStyle/>
          <a:p>
            <a:r>
              <a:rPr lang="el-GR" dirty="0"/>
              <a:t>Τα ζιζανιοκτόνα της ομάδας Β είναι μερικά από τα πιο επιτυχημένα ζιζανιοκτόνα ευρείας περιοχής που χρησιμοποιούνται παγκοσμίως και είναι σημαντικά</a:t>
            </a:r>
            <a:endParaRPr lang="en-US" dirty="0"/>
          </a:p>
          <a:p>
            <a:r>
              <a:rPr lang="el-GR" dirty="0"/>
              <a:t>καλλιέργειες </a:t>
            </a:r>
            <a:endParaRPr lang="en-US" dirty="0"/>
          </a:p>
          <a:p>
            <a:r>
              <a:rPr lang="el-GR" dirty="0"/>
              <a:t>ο έλεγχος των ζιζανίων σε θάμνους </a:t>
            </a:r>
            <a:endParaRPr lang="en-US" dirty="0"/>
          </a:p>
          <a:p>
            <a:r>
              <a:rPr lang="el-GR" dirty="0"/>
              <a:t>ο έλεγχος των ζιζανίων στην άκρη του δρόμου </a:t>
            </a:r>
            <a:endParaRPr lang="en-US" dirty="0"/>
          </a:p>
          <a:p>
            <a:r>
              <a:rPr lang="el-GR" dirty="0"/>
              <a:t>ο έλεγχος των ζιζανίων σε βιομηχανικές καταστάσεις</a:t>
            </a:r>
          </a:p>
        </p:txBody>
      </p:sp>
    </p:spTree>
    <p:extLst>
      <p:ext uri="{BB962C8B-B14F-4D97-AF65-F5344CB8AC3E}">
        <p14:creationId xmlns:p14="http://schemas.microsoft.com/office/powerpoint/2010/main" val="406692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5077B9-6DCF-8D5F-D335-F56489311F74}"/>
              </a:ext>
            </a:extLst>
          </p:cNvPr>
          <p:cNvSpPr>
            <a:spLocks noGrp="1"/>
          </p:cNvSpPr>
          <p:nvPr>
            <p:ph type="title"/>
          </p:nvPr>
        </p:nvSpPr>
        <p:spPr/>
        <p:txBody>
          <a:bodyPr/>
          <a:lstStyle/>
          <a:p>
            <a:r>
              <a:rPr lang="el-GR" dirty="0"/>
              <a:t>Δύο αρνητικά χαρακτηριστικά αυτών των ζιζανιοκτόνων είναι:</a:t>
            </a:r>
          </a:p>
        </p:txBody>
      </p:sp>
      <p:sp>
        <p:nvSpPr>
          <p:cNvPr id="3" name="Θέση περιεχομένου 2">
            <a:extLst>
              <a:ext uri="{FF2B5EF4-FFF2-40B4-BE49-F238E27FC236}">
                <a16:creationId xmlns:a16="http://schemas.microsoft.com/office/drawing/2014/main" id="{AC41E15E-8EDA-00BF-16FB-C521A4A670E0}"/>
              </a:ext>
            </a:extLst>
          </p:cNvPr>
          <p:cNvSpPr>
            <a:spLocks noGrp="1"/>
          </p:cNvSpPr>
          <p:nvPr>
            <p:ph idx="1"/>
          </p:nvPr>
        </p:nvSpPr>
        <p:spPr/>
        <p:txBody>
          <a:bodyPr/>
          <a:lstStyle/>
          <a:p>
            <a:r>
              <a:rPr lang="el-GR" dirty="0"/>
              <a:t>η παρατεταμένη εμμονή τους σε ορισμένα εδάφη, οδηγώντας σε ζημιές σε επόμενες καλλιέργειες ή σε επιθυμητά αυτοφυή είδη,</a:t>
            </a:r>
            <a:endParaRPr lang="en-US" dirty="0"/>
          </a:p>
          <a:p>
            <a:r>
              <a:rPr lang="el-GR" dirty="0"/>
              <a:t> την ταχεία εμφάνιση αντοχής στα ζιζανιοκτόνα σε αυτόν τον τρόπο δράσης </a:t>
            </a:r>
          </a:p>
        </p:txBody>
      </p:sp>
    </p:spTree>
    <p:extLst>
      <p:ext uri="{BB962C8B-B14F-4D97-AF65-F5344CB8AC3E}">
        <p14:creationId xmlns:p14="http://schemas.microsoft.com/office/powerpoint/2010/main" val="419645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0D529-E92C-AECB-CB5F-55D563132F8C}"/>
              </a:ext>
            </a:extLst>
          </p:cNvPr>
          <p:cNvSpPr>
            <a:spLocks noGrp="1"/>
          </p:cNvSpPr>
          <p:nvPr>
            <p:ph type="title"/>
          </p:nvPr>
        </p:nvSpPr>
        <p:spPr/>
        <p:txBody>
          <a:bodyPr/>
          <a:lstStyle/>
          <a:p>
            <a:r>
              <a:rPr lang="el-GR" dirty="0"/>
              <a:t>Τα συμπτώματα της τοξικότητας του ALS-αναστολέα είναι:</a:t>
            </a:r>
          </a:p>
        </p:txBody>
      </p:sp>
      <p:sp>
        <p:nvSpPr>
          <p:cNvPr id="3" name="Θέση περιεχομένου 2">
            <a:extLst>
              <a:ext uri="{FF2B5EF4-FFF2-40B4-BE49-F238E27FC236}">
                <a16:creationId xmlns:a16="http://schemas.microsoft.com/office/drawing/2014/main" id="{3B8D60B9-70F1-BE08-4791-1E8184B800FE}"/>
              </a:ext>
            </a:extLst>
          </p:cNvPr>
          <p:cNvSpPr>
            <a:spLocks noGrp="1"/>
          </p:cNvSpPr>
          <p:nvPr>
            <p:ph idx="1"/>
          </p:nvPr>
        </p:nvSpPr>
        <p:spPr/>
        <p:txBody>
          <a:bodyPr/>
          <a:lstStyle/>
          <a:p>
            <a:r>
              <a:rPr lang="el-GR" dirty="0"/>
              <a:t>παύση της ανάπτυξης</a:t>
            </a:r>
            <a:endParaRPr lang="en-US" dirty="0"/>
          </a:p>
          <a:p>
            <a:r>
              <a:rPr lang="el-GR" dirty="0"/>
              <a:t> η εμφάνιση χαρακτηριστικού κοκκινίσματος των περιθωρίων των φύλλων ή του στελέχους που προκαλείται από συσσώρευση </a:t>
            </a:r>
            <a:r>
              <a:rPr lang="el-GR" dirty="0" err="1"/>
              <a:t>ανθοκυανινών</a:t>
            </a:r>
            <a:r>
              <a:rPr lang="el-GR" dirty="0"/>
              <a:t>. </a:t>
            </a:r>
            <a:endParaRPr lang="en-US" dirty="0"/>
          </a:p>
          <a:p>
            <a:r>
              <a:rPr lang="el-GR" dirty="0"/>
              <a:t>Τα νέα φύλλα που αναδύονται συχνά καθυστερούν και</a:t>
            </a:r>
            <a:endParaRPr lang="en-US" dirty="0"/>
          </a:p>
          <a:p>
            <a:r>
              <a:rPr lang="el-GR" dirty="0"/>
              <a:t> η </a:t>
            </a:r>
            <a:r>
              <a:rPr lang="el-GR" dirty="0" err="1"/>
              <a:t>κακομορφωμένη</a:t>
            </a:r>
            <a:r>
              <a:rPr lang="el-GR" dirty="0"/>
              <a:t> ανάπτυξη των ριζών είναι ιδιαίτερα ευαίσθητη στην αναστολή από αναστολείς ALS και μπορεί να ανασταλεί πλήρως</a:t>
            </a:r>
          </a:p>
        </p:txBody>
      </p:sp>
    </p:spTree>
    <p:extLst>
      <p:ext uri="{BB962C8B-B14F-4D97-AF65-F5344CB8AC3E}">
        <p14:creationId xmlns:p14="http://schemas.microsoft.com/office/powerpoint/2010/main" val="421746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39932-AFC0-DD56-17EE-252C3BC2AD0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F6010EB-3658-5E76-4B0B-4889FE4C464C}"/>
              </a:ext>
            </a:extLst>
          </p:cNvPr>
          <p:cNvSpPr>
            <a:spLocks noGrp="1"/>
          </p:cNvSpPr>
          <p:nvPr>
            <p:ph idx="1"/>
          </p:nvPr>
        </p:nvSpPr>
        <p:spPr/>
        <p:txBody>
          <a:bodyPr/>
          <a:lstStyle/>
          <a:p>
            <a:r>
              <a:rPr lang="el-GR" dirty="0"/>
              <a:t>Τόσο οι ρίζες όσο και οι βλαστοί των φυτών μπορούν να απορροφήσουν ζιζανιοκτόνα που αναστέλλουν την ALS. Πολλές από αυτές τις ενώσεις εφαρμόζονται </a:t>
            </a:r>
            <a:r>
              <a:rPr lang="el-GR" dirty="0" err="1"/>
              <a:t>προφυτρωτικά</a:t>
            </a:r>
            <a:r>
              <a:rPr lang="el-GR" dirty="0"/>
              <a:t> για τον έλεγχο των ζιζανίων που φυτρώνουν. Άλλες είναι πιο αποτελεσματικές ως εφαρμογές μετά την εμφάνιση. Πολλά ζιζανιοκτόνα που αναστέλλουν το ALS είναι εκλεκτικά σε ένα ή περισσότερα είδη καλλιεργειών. Συχνά, η επιλεκτικότητα μπορεί να διαφέρει πολύ από καλλιέργεια σε καλλιέργεια π</a:t>
            </a:r>
          </a:p>
        </p:txBody>
      </p:sp>
    </p:spTree>
    <p:extLst>
      <p:ext uri="{BB962C8B-B14F-4D97-AF65-F5344CB8AC3E}">
        <p14:creationId xmlns:p14="http://schemas.microsoft.com/office/powerpoint/2010/main" val="696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A839EB5-56A8-44BE-855D-03C6C8FCA924}"/>
              </a:ext>
            </a:extLst>
          </p:cNvPr>
          <p:cNvPicPr>
            <a:picLocks noChangeAspect="1"/>
          </p:cNvPicPr>
          <p:nvPr/>
        </p:nvPicPr>
        <p:blipFill rotWithShape="1">
          <a:blip r:embed="rId2"/>
          <a:srcRect l="8351" t="13333" r="20532" b="15603"/>
          <a:stretch/>
        </p:blipFill>
        <p:spPr>
          <a:xfrm>
            <a:off x="1797857" y="369651"/>
            <a:ext cx="8670726" cy="4873557"/>
          </a:xfrm>
          <a:prstGeom prst="rect">
            <a:avLst/>
          </a:prstGeom>
        </p:spPr>
      </p:pic>
      <p:pic>
        <p:nvPicPr>
          <p:cNvPr id="6" name="Εικόνα 5">
            <a:extLst>
              <a:ext uri="{FF2B5EF4-FFF2-40B4-BE49-F238E27FC236}">
                <a16:creationId xmlns:a16="http://schemas.microsoft.com/office/drawing/2014/main" id="{1281CCE6-0BD2-9304-8F1F-A1959133C6C6}"/>
              </a:ext>
            </a:extLst>
          </p:cNvPr>
          <p:cNvPicPr>
            <a:picLocks noChangeAspect="1"/>
          </p:cNvPicPr>
          <p:nvPr/>
        </p:nvPicPr>
        <p:blipFill rotWithShape="1">
          <a:blip r:embed="rId3"/>
          <a:srcRect l="9574" t="13999" r="21968" b="72624"/>
          <a:stretch/>
        </p:blipFill>
        <p:spPr>
          <a:xfrm>
            <a:off x="1809344" y="5243208"/>
            <a:ext cx="8584799" cy="943582"/>
          </a:xfrm>
          <a:prstGeom prst="rect">
            <a:avLst/>
          </a:prstGeom>
        </p:spPr>
      </p:pic>
    </p:spTree>
    <p:extLst>
      <p:ext uri="{BB962C8B-B14F-4D97-AF65-F5344CB8AC3E}">
        <p14:creationId xmlns:p14="http://schemas.microsoft.com/office/powerpoint/2010/main" val="34728585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2808</Words>
  <Application>Microsoft Office PowerPoint</Application>
  <PresentationFormat>Ευρεία οθόνη</PresentationFormat>
  <Paragraphs>176</Paragraphs>
  <Slides>25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Arial MT</vt:lpstr>
      <vt:lpstr>Calibri</vt:lpstr>
      <vt:lpstr>Calibri Light</vt:lpstr>
      <vt:lpstr>Times New Roman</vt:lpstr>
      <vt:lpstr>Θέμα του Office</vt:lpstr>
      <vt:lpstr>Παρουσίαση του PowerPoint</vt:lpstr>
      <vt:lpstr>Παρουσίαση του PowerPoint</vt:lpstr>
      <vt:lpstr>ζιζανιοκτόνα της Ομάδας Α </vt:lpstr>
      <vt:lpstr>Παρουσίαση του PowerPoint</vt:lpstr>
      <vt:lpstr>Παρουσίαση του PowerPoint</vt:lpstr>
      <vt:lpstr>Δύο αρνητικά χαρακτηριστικά αυτών των ζιζανιοκτόνων είναι:</vt:lpstr>
      <vt:lpstr>Τα συμπτώματα της τοξικότητας του ALS-αναστολέα είναι: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Ομάδα G - Αναστολείς της σύνθεσης χλωροφύλλης </vt:lpstr>
      <vt:lpstr>Τα συμπτώματα των ζιζανιοκτόνων της ομάδας G είναι: </vt:lpstr>
      <vt:lpstr>Χρήση και επιλεκτικότητα </vt:lpstr>
      <vt:lpstr>Παρουσίαση του PowerPoint</vt:lpstr>
      <vt:lpstr>Ομάδα F - Αναστολείς βιοσύνθεσης καροτενοειδών </vt:lpstr>
      <vt:lpstr>Παρουσίαση του PowerPoint</vt:lpstr>
      <vt:lpstr>Παρουσίαση του PowerPoint</vt:lpstr>
      <vt:lpstr>Ομάδα Ι - Διαταράκτες της ανάπτυξης των φυτικών κυττάρων </vt:lpstr>
      <vt:lpstr>Τα χαρακτηριστικά συμπτώματα αυτών των ζιζανιοκτόνων είναι: </vt:lpstr>
      <vt:lpstr>Παρουσίαση του PowerPoint</vt:lpstr>
      <vt:lpstr>Ομάδα L - Διαταράκτες του Φωτοσύστημα Ι </vt:lpstr>
      <vt:lpstr>Ομάδα Μ - Αναστολείς της συνθάσης EPSP </vt:lpstr>
      <vt:lpstr>Ομάδα Ν - Αναστολείς της συνθετάσης της γλουταμίνης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ΠΑΝΑΓΙΩΤΗΣ</dc:creator>
  <cp:lastModifiedBy>Κανάτας Παναγιώτης</cp:lastModifiedBy>
  <cp:revision>8</cp:revision>
  <dcterms:created xsi:type="dcterms:W3CDTF">2023-01-27T13:54:03Z</dcterms:created>
  <dcterms:modified xsi:type="dcterms:W3CDTF">2023-02-03T10:28:36Z</dcterms:modified>
</cp:coreProperties>
</file>