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sldIdLst>
    <p:sldId id="261" r:id="rId7"/>
    <p:sldId id="257" r:id="rId8"/>
    <p:sldId id="258" r:id="rId9"/>
    <p:sldId id="259" r:id="rId10"/>
    <p:sldId id="260" r:id="rId11"/>
    <p:sldId id="262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1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391666666666665"/>
          <c:y val="4.1511117958471351E-2"/>
          <c:w val="0.76727777777777773"/>
          <c:h val="0.792611491700379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Φύλλο1!$B$1</c:f>
              <c:strCache>
                <c:ptCount val="1"/>
                <c:pt idx="0">
                  <c:v>Pendimethalin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0BE2FDC5-314C-4DDE-9B71-4923E336E8B9}" type="VALUE">
                      <a:rPr lang="en-US" sz="1600" b="1"/>
                      <a:pPr/>
                      <a:t>[ΤΙΜΗ]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Φύλλο1!$A$2</c:f>
              <c:strCache>
                <c:ptCount val="1"/>
                <c:pt idx="0">
                  <c:v>Ζιζανιοκτόνα</c:v>
                </c:pt>
              </c:strCache>
            </c:strRef>
          </c:cat>
          <c:val>
            <c:numRef>
              <c:f>Φύλλο1!$B$2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</c:ser>
        <c:ser>
          <c:idx val="1"/>
          <c:order val="1"/>
          <c:tx>
            <c:strRef>
              <c:f>Φύλλο1!$C$1</c:f>
              <c:strCache>
                <c:ptCount val="1"/>
                <c:pt idx="0">
                  <c:v>S-metolachlor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606DC256-0456-426A-978B-37EEB83E6431}" type="VALUE">
                      <a:rPr lang="en-US" sz="1600" b="1"/>
                      <a:pPr/>
                      <a:t>[ΤΙΜΗ]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Φύλλο1!$A$2</c:f>
              <c:strCache>
                <c:ptCount val="1"/>
                <c:pt idx="0">
                  <c:v>Ζιζανιοκτόνα</c:v>
                </c:pt>
              </c:strCache>
            </c:strRef>
          </c:cat>
          <c:val>
            <c:numRef>
              <c:f>Φύλλο1!$C$2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ser>
          <c:idx val="2"/>
          <c:order val="2"/>
          <c:tx>
            <c:strRef>
              <c:f>Φύλλο1!$D$1</c:f>
              <c:strCache>
                <c:ptCount val="1"/>
                <c:pt idx="0">
                  <c:v>Fluometuron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56ADCDA5-353A-4A47-975A-5B0CCD26DCB8}" type="VALUE">
                      <a:rPr lang="en-US" sz="1600" b="1"/>
                      <a:pPr/>
                      <a:t>[ΤΙΜΗ]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Φύλλο1!$A$2</c:f>
              <c:strCache>
                <c:ptCount val="1"/>
                <c:pt idx="0">
                  <c:v>Ζιζανιοκτόνα</c:v>
                </c:pt>
              </c:strCache>
            </c:strRef>
          </c:cat>
          <c:val>
            <c:numRef>
              <c:f>Φύλλο1!$D$2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59671672"/>
        <c:axId val="559678728"/>
      </c:barChart>
      <c:catAx>
        <c:axId val="559671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9678728"/>
        <c:crosses val="autoZero"/>
        <c:auto val="1"/>
        <c:lblAlgn val="ctr"/>
        <c:lblOffset val="100"/>
        <c:noMultiLvlLbl val="0"/>
      </c:catAx>
      <c:valAx>
        <c:axId val="559678728"/>
        <c:scaling>
          <c:orientation val="minMax"/>
          <c:max val="2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1400" b="1" dirty="0" smtClean="0"/>
                  <a:t>Επίσημες</a:t>
                </a:r>
                <a:r>
                  <a:rPr lang="el-GR" sz="1400" b="1" baseline="0" dirty="0" smtClean="0"/>
                  <a:t> περιπτώσεις ανθεκτικότητας</a:t>
                </a:r>
                <a:endParaRPr lang="el-GR" sz="1400" b="1" dirty="0"/>
              </a:p>
            </c:rich>
          </c:tx>
          <c:layout>
            <c:manualLayout>
              <c:xMode val="edge"/>
              <c:yMode val="edge"/>
              <c:x val="7.0555555555555554E-3"/>
              <c:y val="7.241561587725751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9671672"/>
        <c:crosses val="autoZero"/>
        <c:crossBetween val="between"/>
        <c:majorUnit val="4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6.1111111111111088E-4"/>
          <c:y val="0.93943064922134889"/>
          <c:w val="0.99586111111111109"/>
          <c:h val="6.0569350778651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C9D13C3-D74A-4057-B7EB-757A50F6C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EBF8949C-26DC-4B83-A4FB-9BF4344E6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251C980-2845-479A-B6D8-CEDA5D2E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A37EE7D-950F-4B9C-BB03-25E6F050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A0812FC2-DCB6-4023-84CB-70C2CCDB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93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F4E6D4A-7893-400E-94DC-D45FF464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978B902E-AACB-4A02-9A77-FB1F71A36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6EFD224D-97A4-407D-BFBD-20A286F54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23C7D74C-D0D3-4E5C-B2F1-B90FEAD6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A8B73BB-94D2-4EE0-923F-B6E45E29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604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xmlns="" id="{014AFD16-EB8C-4857-9EBC-AFDF918F91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5E182CF5-6748-4014-A985-F5C185E72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CCB0BC89-1A6B-466F-A347-D62075C1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B313C13C-030B-478C-9B96-3CEBA25E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1B37DFC2-2FEA-42C6-BC8C-F39610D9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699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C9D13C3-D74A-4057-B7EB-757A50F6C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EBF8949C-26DC-4B83-A4FB-9BF4344E6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251C980-2845-479A-B6D8-CEDA5D2E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A37EE7D-950F-4B9C-BB03-25E6F050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A0812FC2-DCB6-4023-84CB-70C2CCDB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468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4C903D8-659D-4D49-97AD-73D1E8F3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3440198B-B9FE-4C62-8ECD-8C74DC017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AE318DFF-55E9-416C-8594-F8B2496CF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782118D2-6379-42A2-9014-9F206607F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D876B6C6-8D8B-4A8B-9933-41BE0E6D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953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4591094E-A557-43BB-9384-5F4B64D3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C696BAC6-3B28-4D0B-A7F5-90DA323C1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FAFBE44-7504-4F88-9B3B-D82ECB88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53DDC7B-CC8D-4CF7-B0DF-631B3854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36FBCF5-6F34-4914-9B36-DEFFE852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957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12863B7-39D1-465E-B7A1-0567CE93F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EF56DF72-AD8A-4DC3-A38E-E7A31921DE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8177D70-DB86-4D50-8A73-A12CB9BFA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E086D426-2F1A-43F9-8816-4E625CD9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8E985D4A-CA65-43DE-B0B2-0C2D182D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6FCCF6FF-DAF1-45A7-8344-779416C9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765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79609F5-7CC6-4C03-947B-F98C06FB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A296065C-6EA4-4E9E-9CD9-5529DA8EC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0F4AAC8-C4A2-40FC-9D57-8A4394DC6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xmlns="" id="{237AF9A1-1848-4E07-B106-C96437578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xmlns="" id="{23940BE0-9317-4E66-9BE9-8BB0DD7D3C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xmlns="" id="{18644497-511C-4E5B-B9C7-C83A44FCE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xmlns="" id="{35B1FC59-105C-4F65-AE3C-C6DF033D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xmlns="" id="{08A318B2-7D65-49E8-92E3-7815365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173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56712D9-3F1E-4E0D-86A5-19449FC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xmlns="" id="{56A094ED-914B-455A-8E52-1428253B5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xmlns="" id="{02A0CB4F-3EA8-4513-8674-A0E25F521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xmlns="" id="{00A267B5-7D32-4E17-B69B-0C3347DF6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42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xmlns="" id="{F6861CCA-8FBD-4D5B-AB96-CDDA70E7F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xmlns="" id="{E7A1578F-A7E4-41D3-B493-E255528C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744AD3D1-6A3B-41E7-BF1F-6C79300B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766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FBFD02B-9FF4-4B94-82F3-56B97C36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9B25B17-1E27-40FE-A09F-9D163BFC2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D0692C-9A75-4C43-9CB9-0690C4967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A1EA238B-DED0-44FF-AF45-8997EA25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F5325D9C-38BF-4415-8D30-7773681D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F6F63F58-77BB-4D23-B212-01DC6395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539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4C903D8-659D-4D49-97AD-73D1E8F3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3440198B-B9FE-4C62-8ECD-8C74DC017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AE318DFF-55E9-416C-8594-F8B2496CF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782118D2-6379-42A2-9014-9F206607F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D876B6C6-8D8B-4A8B-9933-41BE0E6D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160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45FE6FE-DF6C-4BA6-B68C-FDFBE51D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xmlns="" id="{1BD2E98F-43D9-4D8E-9580-133C48EF43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B1143A-BCC1-4884-9B2E-6AFAA7EFB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4CFE1DEE-0727-416D-AB7D-31327662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9FAB6BB4-707F-49DD-B6F1-60FE2146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18CDE041-867F-41D9-99E5-DD02BEC0E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614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F4E6D4A-7893-400E-94DC-D45FF464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978B902E-AACB-4A02-9A77-FB1F71A36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6EFD224D-97A4-407D-BFBD-20A286F54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23C7D74C-D0D3-4E5C-B2F1-B90FEAD6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A8B73BB-94D2-4EE0-923F-B6E45E29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503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xmlns="" id="{014AFD16-EB8C-4857-9EBC-AFDF918F91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5E182CF5-6748-4014-A985-F5C185E72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CCB0BC89-1A6B-466F-A347-D62075C1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B313C13C-030B-478C-9B96-3CEBA25E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1B37DFC2-2FEA-42C6-BC8C-F39610D9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5991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C9D13C3-D74A-4057-B7EB-757A50F6C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EBF8949C-26DC-4B83-A4FB-9BF4344E6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251C980-2845-479A-B6D8-CEDA5D2E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A37EE7D-950F-4B9C-BB03-25E6F050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A0812FC2-DCB6-4023-84CB-70C2CCDB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314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4C903D8-659D-4D49-97AD-73D1E8F3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3440198B-B9FE-4C62-8ECD-8C74DC017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AE318DFF-55E9-416C-8594-F8B2496CF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782118D2-6379-42A2-9014-9F206607F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D876B6C6-8D8B-4A8B-9933-41BE0E6D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148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4591094E-A557-43BB-9384-5F4B64D3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C696BAC6-3B28-4D0B-A7F5-90DA323C1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FAFBE44-7504-4F88-9B3B-D82ECB88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53DDC7B-CC8D-4CF7-B0DF-631B3854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36FBCF5-6F34-4914-9B36-DEFFE852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7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12863B7-39D1-465E-B7A1-0567CE93F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EF56DF72-AD8A-4DC3-A38E-E7A31921DE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8177D70-DB86-4D50-8A73-A12CB9BFA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E086D426-2F1A-43F9-8816-4E625CD9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8E985D4A-CA65-43DE-B0B2-0C2D182D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6FCCF6FF-DAF1-45A7-8344-779416C9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145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79609F5-7CC6-4C03-947B-F98C06FB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A296065C-6EA4-4E9E-9CD9-5529DA8EC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0F4AAC8-C4A2-40FC-9D57-8A4394DC6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xmlns="" id="{237AF9A1-1848-4E07-B106-C96437578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xmlns="" id="{23940BE0-9317-4E66-9BE9-8BB0DD7D3C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xmlns="" id="{18644497-511C-4E5B-B9C7-C83A44FCE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xmlns="" id="{35B1FC59-105C-4F65-AE3C-C6DF033D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xmlns="" id="{08A318B2-7D65-49E8-92E3-7815365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6886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56712D9-3F1E-4E0D-86A5-19449FC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xmlns="" id="{56A094ED-914B-455A-8E52-1428253B5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xmlns="" id="{02A0CB4F-3EA8-4513-8674-A0E25F521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xmlns="" id="{00A267B5-7D32-4E17-B69B-0C3347DF6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954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xmlns="" id="{F6861CCA-8FBD-4D5B-AB96-CDDA70E7F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xmlns="" id="{E7A1578F-A7E4-41D3-B493-E255528C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744AD3D1-6A3B-41E7-BF1F-6C79300B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97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4591094E-A557-43BB-9384-5F4B64D3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C696BAC6-3B28-4D0B-A7F5-90DA323C1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FAFBE44-7504-4F88-9B3B-D82ECB88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53DDC7B-CC8D-4CF7-B0DF-631B3854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36FBCF5-6F34-4914-9B36-DEFFE852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56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FBFD02B-9FF4-4B94-82F3-56B97C36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9B25B17-1E27-40FE-A09F-9D163BFC2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D0692C-9A75-4C43-9CB9-0690C4967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A1EA238B-DED0-44FF-AF45-8997EA25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F5325D9C-38BF-4415-8D30-7773681D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F6F63F58-77BB-4D23-B212-01DC6395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203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45FE6FE-DF6C-4BA6-B68C-FDFBE51D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xmlns="" id="{1BD2E98F-43D9-4D8E-9580-133C48EF43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B1143A-BCC1-4884-9B2E-6AFAA7EFB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4CFE1DEE-0727-416D-AB7D-31327662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9FAB6BB4-707F-49DD-B6F1-60FE2146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18CDE041-867F-41D9-99E5-DD02BEC0E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0566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F4E6D4A-7893-400E-94DC-D45FF464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978B902E-AACB-4A02-9A77-FB1F71A36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6EFD224D-97A4-407D-BFBD-20A286F54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23C7D74C-D0D3-4E5C-B2F1-B90FEAD6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A8B73BB-94D2-4EE0-923F-B6E45E29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179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xmlns="" id="{014AFD16-EB8C-4857-9EBC-AFDF918F91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5E182CF5-6748-4014-A985-F5C185E72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CCB0BC89-1A6B-466F-A347-D62075C1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B313C13C-030B-478C-9B96-3CEBA25E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1B37DFC2-2FEA-42C6-BC8C-F39610D9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940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C9D13C3-D74A-4057-B7EB-757A50F6C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EBF8949C-26DC-4B83-A4FB-9BF4344E6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251C980-2845-479A-B6D8-CEDA5D2E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A37EE7D-950F-4B9C-BB03-25E6F050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A0812FC2-DCB6-4023-84CB-70C2CCDB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3247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4C903D8-659D-4D49-97AD-73D1E8F3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3440198B-B9FE-4C62-8ECD-8C74DC017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AE318DFF-55E9-416C-8594-F8B2496CF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782118D2-6379-42A2-9014-9F206607F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D876B6C6-8D8B-4A8B-9933-41BE0E6D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3072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4591094E-A557-43BB-9384-5F4B64D3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C696BAC6-3B28-4D0B-A7F5-90DA323C1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FAFBE44-7504-4F88-9B3B-D82ECB88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53DDC7B-CC8D-4CF7-B0DF-631B3854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36FBCF5-6F34-4914-9B36-DEFFE852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1146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12863B7-39D1-465E-B7A1-0567CE93F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EF56DF72-AD8A-4DC3-A38E-E7A31921DE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8177D70-DB86-4D50-8A73-A12CB9BFA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E086D426-2F1A-43F9-8816-4E625CD9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8E985D4A-CA65-43DE-B0B2-0C2D182D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6FCCF6FF-DAF1-45A7-8344-779416C9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07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79609F5-7CC6-4C03-947B-F98C06FB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A296065C-6EA4-4E9E-9CD9-5529DA8EC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0F4AAC8-C4A2-40FC-9D57-8A4394DC6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xmlns="" id="{237AF9A1-1848-4E07-B106-C96437578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xmlns="" id="{23940BE0-9317-4E66-9BE9-8BB0DD7D3C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xmlns="" id="{18644497-511C-4E5B-B9C7-C83A44FCE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xmlns="" id="{35B1FC59-105C-4F65-AE3C-C6DF033D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xmlns="" id="{08A318B2-7D65-49E8-92E3-7815365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725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56712D9-3F1E-4E0D-86A5-19449FC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xmlns="" id="{56A094ED-914B-455A-8E52-1428253B5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xmlns="" id="{02A0CB4F-3EA8-4513-8674-A0E25F521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xmlns="" id="{00A267B5-7D32-4E17-B69B-0C3347DF6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72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12863B7-39D1-465E-B7A1-0567CE93F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EF56DF72-AD8A-4DC3-A38E-E7A31921DE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8177D70-DB86-4D50-8A73-A12CB9BFA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E086D426-2F1A-43F9-8816-4E625CD9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8E985D4A-CA65-43DE-B0B2-0C2D182D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6FCCF6FF-DAF1-45A7-8344-779416C9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8201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xmlns="" id="{F6861CCA-8FBD-4D5B-AB96-CDDA70E7F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xmlns="" id="{E7A1578F-A7E4-41D3-B493-E255528C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744AD3D1-6A3B-41E7-BF1F-6C79300B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5388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FBFD02B-9FF4-4B94-82F3-56B97C36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9B25B17-1E27-40FE-A09F-9D163BFC2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D0692C-9A75-4C43-9CB9-0690C4967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A1EA238B-DED0-44FF-AF45-8997EA25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F5325D9C-38BF-4415-8D30-7773681D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F6F63F58-77BB-4D23-B212-01DC6395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929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45FE6FE-DF6C-4BA6-B68C-FDFBE51D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xmlns="" id="{1BD2E98F-43D9-4D8E-9580-133C48EF43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B1143A-BCC1-4884-9B2E-6AFAA7EFB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4CFE1DEE-0727-416D-AB7D-31327662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9FAB6BB4-707F-49DD-B6F1-60FE2146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18CDE041-867F-41D9-99E5-DD02BEC0E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90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F4E6D4A-7893-400E-94DC-D45FF464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978B902E-AACB-4A02-9A77-FB1F71A36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6EFD224D-97A4-407D-BFBD-20A286F54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23C7D74C-D0D3-4E5C-B2F1-B90FEAD6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A8B73BB-94D2-4EE0-923F-B6E45E29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232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xmlns="" id="{014AFD16-EB8C-4857-9EBC-AFDF918F91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5E182CF5-6748-4014-A985-F5C185E72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CCB0BC89-1A6B-466F-A347-D62075C1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B313C13C-030B-478C-9B96-3CEBA25E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1B37DFC2-2FEA-42C6-BC8C-F39610D9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4902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C9D13C3-D74A-4057-B7EB-757A50F6C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EBF8949C-26DC-4B83-A4FB-9BF4344E6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251C980-2845-479A-B6D8-CEDA5D2E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A37EE7D-950F-4B9C-BB03-25E6F050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A0812FC2-DCB6-4023-84CB-70C2CCDB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1664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4C903D8-659D-4D49-97AD-73D1E8F3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3440198B-B9FE-4C62-8ECD-8C74DC017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AE318DFF-55E9-416C-8594-F8B2496CF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782118D2-6379-42A2-9014-9F206607F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D876B6C6-8D8B-4A8B-9933-41BE0E6D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8478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4591094E-A557-43BB-9384-5F4B64D3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C696BAC6-3B28-4D0B-A7F5-90DA323C1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FAFBE44-7504-4F88-9B3B-D82ECB88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53DDC7B-CC8D-4CF7-B0DF-631B3854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36FBCF5-6F34-4914-9B36-DEFFE852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837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12863B7-39D1-465E-B7A1-0567CE93F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EF56DF72-AD8A-4DC3-A38E-E7A31921DE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8177D70-DB86-4D50-8A73-A12CB9BFA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E086D426-2F1A-43F9-8816-4E625CD9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8E985D4A-CA65-43DE-B0B2-0C2D182D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6FCCF6FF-DAF1-45A7-8344-779416C9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4034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79609F5-7CC6-4C03-947B-F98C06FB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A296065C-6EA4-4E9E-9CD9-5529DA8EC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0F4AAC8-C4A2-40FC-9D57-8A4394DC6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xmlns="" id="{237AF9A1-1848-4E07-B106-C96437578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xmlns="" id="{23940BE0-9317-4E66-9BE9-8BB0DD7D3C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xmlns="" id="{18644497-511C-4E5B-B9C7-C83A44FCE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xmlns="" id="{35B1FC59-105C-4F65-AE3C-C6DF033D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xmlns="" id="{08A318B2-7D65-49E8-92E3-7815365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909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79609F5-7CC6-4C03-947B-F98C06FB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A296065C-6EA4-4E9E-9CD9-5529DA8EC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0F4AAC8-C4A2-40FC-9D57-8A4394DC6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xmlns="" id="{237AF9A1-1848-4E07-B106-C96437578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xmlns="" id="{23940BE0-9317-4E66-9BE9-8BB0DD7D3C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xmlns="" id="{18644497-511C-4E5B-B9C7-C83A44FCE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xmlns="" id="{35B1FC59-105C-4F65-AE3C-C6DF033D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xmlns="" id="{08A318B2-7D65-49E8-92E3-7815365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762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56712D9-3F1E-4E0D-86A5-19449FC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xmlns="" id="{56A094ED-914B-455A-8E52-1428253B5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xmlns="" id="{02A0CB4F-3EA8-4513-8674-A0E25F521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xmlns="" id="{00A267B5-7D32-4E17-B69B-0C3347DF6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5584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xmlns="" id="{F6861CCA-8FBD-4D5B-AB96-CDDA70E7F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xmlns="" id="{E7A1578F-A7E4-41D3-B493-E255528C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744AD3D1-6A3B-41E7-BF1F-6C79300B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4016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FBFD02B-9FF4-4B94-82F3-56B97C36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9B25B17-1E27-40FE-A09F-9D163BFC2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D0692C-9A75-4C43-9CB9-0690C4967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A1EA238B-DED0-44FF-AF45-8997EA25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F5325D9C-38BF-4415-8D30-7773681D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F6F63F58-77BB-4D23-B212-01DC6395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229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45FE6FE-DF6C-4BA6-B68C-FDFBE51D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xmlns="" id="{1BD2E98F-43D9-4D8E-9580-133C48EF43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B1143A-BCC1-4884-9B2E-6AFAA7EFB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4CFE1DEE-0727-416D-AB7D-31327662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9FAB6BB4-707F-49DD-B6F1-60FE2146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18CDE041-867F-41D9-99E5-DD02BEC0E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0603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F4E6D4A-7893-400E-94DC-D45FF464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978B902E-AACB-4A02-9A77-FB1F71A36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6EFD224D-97A4-407D-BFBD-20A286F54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23C7D74C-D0D3-4E5C-B2F1-B90FEAD6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A8B73BB-94D2-4EE0-923F-B6E45E29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101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xmlns="" id="{014AFD16-EB8C-4857-9EBC-AFDF918F91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5E182CF5-6748-4014-A985-F5C185E72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CCB0BC89-1A6B-466F-A347-D62075C1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B313C13C-030B-478C-9B96-3CEBA25E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1B37DFC2-2FEA-42C6-BC8C-F39610D9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9990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C9D13C3-D74A-4057-B7EB-757A50F6C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EBF8949C-26DC-4B83-A4FB-9BF4344E6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251C980-2845-479A-B6D8-CEDA5D2E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A37EE7D-950F-4B9C-BB03-25E6F050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A0812FC2-DCB6-4023-84CB-70C2CCDB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1859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4C903D8-659D-4D49-97AD-73D1E8F3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3440198B-B9FE-4C62-8ECD-8C74DC017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AE318DFF-55E9-416C-8594-F8B2496CF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782118D2-6379-42A2-9014-9F206607F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D876B6C6-8D8B-4A8B-9933-41BE0E6D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9063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4591094E-A557-43BB-9384-5F4B64D3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C696BAC6-3B28-4D0B-A7F5-90DA323C1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FAFBE44-7504-4F88-9B3B-D82ECB88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53DDC7B-CC8D-4CF7-B0DF-631B3854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36FBCF5-6F34-4914-9B36-DEFFE852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508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12863B7-39D1-465E-B7A1-0567CE93F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EF56DF72-AD8A-4DC3-A38E-E7A31921DE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8177D70-DB86-4D50-8A73-A12CB9BFA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E086D426-2F1A-43F9-8816-4E625CD9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8E985D4A-CA65-43DE-B0B2-0C2D182D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6FCCF6FF-DAF1-45A7-8344-779416C9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288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56712D9-3F1E-4E0D-86A5-19449FC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xmlns="" id="{56A094ED-914B-455A-8E52-1428253B5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xmlns="" id="{02A0CB4F-3EA8-4513-8674-A0E25F521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xmlns="" id="{00A267B5-7D32-4E17-B69B-0C3347DF6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0832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79609F5-7CC6-4C03-947B-F98C06FB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A296065C-6EA4-4E9E-9CD9-5529DA8EC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0F4AAC8-C4A2-40FC-9D57-8A4394DC6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xmlns="" id="{237AF9A1-1848-4E07-B106-C96437578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xmlns="" id="{23940BE0-9317-4E66-9BE9-8BB0DD7D3C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xmlns="" id="{18644497-511C-4E5B-B9C7-C83A44FCE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xmlns="" id="{35B1FC59-105C-4F65-AE3C-C6DF033D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xmlns="" id="{08A318B2-7D65-49E8-92E3-7815365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7543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56712D9-3F1E-4E0D-86A5-19449FC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xmlns="" id="{56A094ED-914B-455A-8E52-1428253B5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xmlns="" id="{02A0CB4F-3EA8-4513-8674-A0E25F521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xmlns="" id="{00A267B5-7D32-4E17-B69B-0C3347DF6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51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xmlns="" id="{F6861CCA-8FBD-4D5B-AB96-CDDA70E7F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xmlns="" id="{E7A1578F-A7E4-41D3-B493-E255528C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744AD3D1-6A3B-41E7-BF1F-6C79300B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3604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FBFD02B-9FF4-4B94-82F3-56B97C36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9B25B17-1E27-40FE-A09F-9D163BFC2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D0692C-9A75-4C43-9CB9-0690C4967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A1EA238B-DED0-44FF-AF45-8997EA25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F5325D9C-38BF-4415-8D30-7773681D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F6F63F58-77BB-4D23-B212-01DC6395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5932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45FE6FE-DF6C-4BA6-B68C-FDFBE51D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xmlns="" id="{1BD2E98F-43D9-4D8E-9580-133C48EF43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B1143A-BCC1-4884-9B2E-6AFAA7EFB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4CFE1DEE-0727-416D-AB7D-31327662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9FAB6BB4-707F-49DD-B6F1-60FE2146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18CDE041-867F-41D9-99E5-DD02BEC0E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4658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F4E6D4A-7893-400E-94DC-D45FF464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978B902E-AACB-4A02-9A77-FB1F71A36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6EFD224D-97A4-407D-BFBD-20A286F54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23C7D74C-D0D3-4E5C-B2F1-B90FEAD6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A8B73BB-94D2-4EE0-923F-B6E45E29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0887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xmlns="" id="{014AFD16-EB8C-4857-9EBC-AFDF918F91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5E182CF5-6748-4014-A985-F5C185E72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CCB0BC89-1A6B-466F-A347-D62075C1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B313C13C-030B-478C-9B96-3CEBA25E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1B37DFC2-2FEA-42C6-BC8C-F39610D9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41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xmlns="" id="{F6861CCA-8FBD-4D5B-AB96-CDDA70E7F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xmlns="" id="{E7A1578F-A7E4-41D3-B493-E255528C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744AD3D1-6A3B-41E7-BF1F-6C79300B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009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FBFD02B-9FF4-4B94-82F3-56B97C36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9B25B17-1E27-40FE-A09F-9D163BFC2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D0692C-9A75-4C43-9CB9-0690C4967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A1EA238B-DED0-44FF-AF45-8997EA25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F5325D9C-38BF-4415-8D30-7773681D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F6F63F58-77BB-4D23-B212-01DC6395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45FE6FE-DF6C-4BA6-B68C-FDFBE51D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xmlns="" id="{1BD2E98F-43D9-4D8E-9580-133C48EF43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B1143A-BCC1-4884-9B2E-6AFAA7EFB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4CFE1DEE-0727-416D-AB7D-31327662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9FAB6BB4-707F-49DD-B6F1-60FE2146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18CDE041-867F-41D9-99E5-DD02BEC0E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809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xmlns="" id="{47CB0C9E-CD54-436E-813A-0E752D96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6AFD9BDC-3680-49D3-8F3F-153206FB6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0E2F844A-43BA-4E16-8CAE-E19CC18B5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5140C784-7A0B-4F09-9BEC-34BD20A2F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06734A35-FE94-46CE-B6EE-CBE46664E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60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xmlns="" id="{47CB0C9E-CD54-436E-813A-0E752D96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6AFD9BDC-3680-49D3-8F3F-153206FB6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0E2F844A-43BA-4E16-8CAE-E19CC18B5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5140C784-7A0B-4F09-9BEC-34BD20A2F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06734A35-FE94-46CE-B6EE-CBE46664E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09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xmlns="" id="{47CB0C9E-CD54-436E-813A-0E752D96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6AFD9BDC-3680-49D3-8F3F-153206FB6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0E2F844A-43BA-4E16-8CAE-E19CC18B5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5140C784-7A0B-4F09-9BEC-34BD20A2F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06734A35-FE94-46CE-B6EE-CBE46664E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562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xmlns="" id="{47CB0C9E-CD54-436E-813A-0E752D96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6AFD9BDC-3680-49D3-8F3F-153206FB6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0E2F844A-43BA-4E16-8CAE-E19CC18B5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5140C784-7A0B-4F09-9BEC-34BD20A2F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06734A35-FE94-46CE-B6EE-CBE46664E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74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xmlns="" id="{47CB0C9E-CD54-436E-813A-0E752D96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6AFD9BDC-3680-49D3-8F3F-153206FB6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0E2F844A-43BA-4E16-8CAE-E19CC18B5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5140C784-7A0B-4F09-9BEC-34BD20A2F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06734A35-FE94-46CE-B6EE-CBE46664E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91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xmlns="" id="{47CB0C9E-CD54-436E-813A-0E752D96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6AFD9BDC-3680-49D3-8F3F-153206FB6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0E2F844A-43BA-4E16-8CAE-E19CC18B5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5140C784-7A0B-4F09-9BEC-34BD20A2F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06734A35-FE94-46CE-B6EE-CBE46664E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087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chart" Target="../charts/chart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E9526D-B84F-443D-B6F9-54C5D15D8627}"/>
              </a:ext>
            </a:extLst>
          </p:cNvPr>
          <p:cNvSpPr txBox="1"/>
          <p:nvPr/>
        </p:nvSpPr>
        <p:spPr>
          <a:xfrm>
            <a:off x="189248" y="223184"/>
            <a:ext cx="742079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u="sng" dirty="0">
                <a:solidFill>
                  <a:prstClr val="black"/>
                </a:solidFill>
              </a:rPr>
              <a:t>Ζιζάνια εαρινών καλλιεργειών</a:t>
            </a:r>
            <a:endParaRPr lang="en-US" sz="3200" b="1" u="sng" dirty="0">
              <a:solidFill>
                <a:prstClr val="black"/>
              </a:solidFill>
            </a:endParaRPr>
          </a:p>
          <a:p>
            <a:endParaRPr lang="el-GR" sz="2400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2600" b="1" dirty="0">
                <a:solidFill>
                  <a:prstClr val="black"/>
                </a:solidFill>
              </a:rPr>
              <a:t>Ανταγωνισμός – Μείωση αποδόσεων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sz="2600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2600" b="1" dirty="0">
                <a:solidFill>
                  <a:prstClr val="black"/>
                </a:solidFill>
              </a:rPr>
              <a:t>Αύξηση κόστους παραγωγής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sz="2600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2600" b="1" dirty="0">
                <a:solidFill>
                  <a:prstClr val="black"/>
                </a:solidFill>
              </a:rPr>
              <a:t>Υποβάθμιση συγκομιζόμενου προιόντος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sz="2600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2600" b="1" dirty="0">
                <a:solidFill>
                  <a:prstClr val="black"/>
                </a:solidFill>
              </a:rPr>
              <a:t>Προβλήματα ανθεκτικότητας σε ζιζανιοκτόνα</a:t>
            </a: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2"/>
          <a:srcRect t="29737"/>
          <a:stretch/>
        </p:blipFill>
        <p:spPr>
          <a:xfrm>
            <a:off x="7429499" y="2162177"/>
            <a:ext cx="4753799" cy="2152647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499" y="1"/>
            <a:ext cx="4762501" cy="2162176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 rotWithShape="1">
          <a:blip r:embed="rId4"/>
          <a:srcRect t="28649" b="12703"/>
          <a:stretch/>
        </p:blipFill>
        <p:spPr>
          <a:xfrm>
            <a:off x="7429499" y="4314824"/>
            <a:ext cx="4753799" cy="2533651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9647" y="4133845"/>
            <a:ext cx="3049155" cy="2714627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121" y="4133845"/>
            <a:ext cx="3049155" cy="271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6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37340E60-D9DC-4E14-ADD7-F84545EA0A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0662" y="1137067"/>
            <a:ext cx="9144000" cy="1309688"/>
          </a:xfrm>
        </p:spPr>
        <p:txBody>
          <a:bodyPr>
            <a:normAutofit fontScale="90000"/>
          </a:bodyPr>
          <a:lstStyle/>
          <a:p>
            <a:r>
              <a:rPr lang="el-GR" sz="8000" b="1" dirty="0"/>
              <a:t>Πλατύφυλλα </a:t>
            </a:r>
            <a:r>
              <a:rPr lang="el-GR" sz="8000" b="1" dirty="0" smtClean="0"/>
              <a:t>ζιζάνια</a:t>
            </a:r>
            <a:r>
              <a:rPr lang="en-US" sz="8000" b="1" dirty="0" smtClean="0"/>
              <a:t> </a:t>
            </a:r>
            <a:r>
              <a:rPr lang="el-GR" sz="8000" b="1" dirty="0" smtClean="0"/>
              <a:t>ρυζιού (</a:t>
            </a:r>
            <a:r>
              <a:rPr lang="en-US" sz="8000" b="1" i="1" dirty="0" smtClean="0"/>
              <a:t>Oryza sativa </a:t>
            </a:r>
            <a:r>
              <a:rPr lang="en-US" sz="8000" b="1" dirty="0" smtClean="0"/>
              <a:t>L.)</a:t>
            </a:r>
            <a:endParaRPr lang="el-GR" sz="8000" b="1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53DE2BDC-ADD2-42CA-82B7-F8AACA840F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49" y="3423789"/>
            <a:ext cx="11934825" cy="353377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i="1" dirty="0"/>
              <a:t>Αναγνώριση στον αγρό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l-GR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l-GR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i="1" dirty="0"/>
              <a:t>Στοιχεία βιολογίας &amp; ανταγωνιστικότητας</a:t>
            </a:r>
          </a:p>
          <a:p>
            <a:endParaRPr lang="el-GR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l-GR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i="1" dirty="0"/>
              <a:t>Περιπτώσεις ανθεκτικότητας σε ζιζανιοκτόνα</a:t>
            </a:r>
          </a:p>
        </p:txBody>
      </p:sp>
    </p:spTree>
    <p:extLst>
      <p:ext uri="{BB962C8B-B14F-4D97-AF65-F5344CB8AC3E}">
        <p14:creationId xmlns:p14="http://schemas.microsoft.com/office/powerpoint/2010/main" val="66097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Τίτλος 1">
            <a:extLst>
              <a:ext uri="{FF2B5EF4-FFF2-40B4-BE49-F238E27FC236}">
                <a16:creationId xmlns:a16="http://schemas.microsoft.com/office/drawing/2014/main" xmlns="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l-GR" sz="2800" b="1" dirty="0" smtClean="0">
                <a:solidFill>
                  <a:prstClr val="black"/>
                </a:solidFill>
              </a:rPr>
              <a:t>Ετερανθέρα </a:t>
            </a:r>
            <a:r>
              <a:rPr lang="en-US" sz="2800" b="1" dirty="0" smtClean="0">
                <a:solidFill>
                  <a:prstClr val="black"/>
                </a:solidFill>
              </a:rPr>
              <a:t>– </a:t>
            </a:r>
            <a:r>
              <a:rPr lang="en-US" sz="2800" b="1" i="1" dirty="0" smtClean="0">
                <a:solidFill>
                  <a:prstClr val="black"/>
                </a:solidFill>
              </a:rPr>
              <a:t>Heteranthera spp. </a:t>
            </a:r>
            <a:r>
              <a:rPr lang="en-US" sz="2800" b="1" dirty="0" smtClean="0">
                <a:solidFill>
                  <a:prstClr val="black"/>
                </a:solidFill>
              </a:rPr>
              <a:t>(Pontederiaceae</a:t>
            </a:r>
            <a:r>
              <a:rPr lang="en-US" sz="2800" b="1" dirty="0">
                <a:solidFill>
                  <a:prstClr val="black"/>
                </a:solidFill>
              </a:rPr>
              <a:t>)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5950702-3AD7-4F49-871A-FEFE2431B53D}"/>
              </a:ext>
            </a:extLst>
          </p:cNvPr>
          <p:cNvSpPr txBox="1"/>
          <p:nvPr/>
        </p:nvSpPr>
        <p:spPr>
          <a:xfrm>
            <a:off x="155105" y="602254"/>
            <a:ext cx="500349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00" b="1" i="1" dirty="0">
                <a:solidFill>
                  <a:prstClr val="black"/>
                </a:solidFill>
              </a:rPr>
              <a:t>Heteranthera </a:t>
            </a:r>
            <a:r>
              <a:rPr lang="en-US" sz="1300" b="1" i="1" dirty="0">
                <a:solidFill>
                  <a:prstClr val="black"/>
                </a:solidFill>
              </a:rPr>
              <a:t>reniformis </a:t>
            </a:r>
            <a:r>
              <a:rPr lang="en-US" sz="1300" b="1" dirty="0">
                <a:solidFill>
                  <a:prstClr val="black"/>
                </a:solidFill>
              </a:rPr>
              <a:t>Ruiz </a:t>
            </a:r>
            <a:r>
              <a:rPr lang="en-US" sz="1300" b="1" dirty="0">
                <a:solidFill>
                  <a:prstClr val="black"/>
                </a:solidFill>
              </a:rPr>
              <a:t>&amp; Pav</a:t>
            </a:r>
            <a:r>
              <a:rPr lang="en-US" sz="1300" b="1" dirty="0">
                <a:solidFill>
                  <a:prstClr val="black"/>
                </a:solidFill>
              </a:rPr>
              <a:t>. – Kidney–leaf mud plantain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5950702-3AD7-4F49-871A-FEFE2431B53D}"/>
              </a:ext>
            </a:extLst>
          </p:cNvPr>
          <p:cNvSpPr txBox="1"/>
          <p:nvPr/>
        </p:nvSpPr>
        <p:spPr>
          <a:xfrm>
            <a:off x="5578322" y="633244"/>
            <a:ext cx="590068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00" b="1" i="1" dirty="0">
                <a:solidFill>
                  <a:prstClr val="black"/>
                </a:solidFill>
              </a:rPr>
              <a:t>Heteranthera </a:t>
            </a:r>
            <a:r>
              <a:rPr lang="en-US" sz="1300" b="1" i="1" dirty="0">
                <a:solidFill>
                  <a:prstClr val="black"/>
                </a:solidFill>
              </a:rPr>
              <a:t>limosa </a:t>
            </a:r>
            <a:r>
              <a:rPr lang="en-US" sz="1300" b="1" dirty="0">
                <a:solidFill>
                  <a:prstClr val="black"/>
                </a:solidFill>
              </a:rPr>
              <a:t>(Sw.) Willd. – Blue mud </a:t>
            </a:r>
            <a:r>
              <a:rPr lang="en-US" sz="1300" b="1" dirty="0">
                <a:solidFill>
                  <a:prstClr val="black"/>
                </a:solidFill>
              </a:rPr>
              <a:t>plantain</a:t>
            </a:r>
            <a:endParaRPr lang="en-US" sz="1300" b="1" dirty="0">
              <a:solidFill>
                <a:prstClr val="black"/>
              </a:solidFill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17715" r="14086"/>
          <a:stretch/>
        </p:blipFill>
        <p:spPr>
          <a:xfrm>
            <a:off x="10494482" y="991104"/>
            <a:ext cx="1513488" cy="1800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/>
          <a:srcRect l="5915" t="11465" r="4507"/>
          <a:stretch/>
        </p:blipFill>
        <p:spPr>
          <a:xfrm>
            <a:off x="8012668" y="991104"/>
            <a:ext cx="2346385" cy="180000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668" y="991104"/>
            <a:ext cx="2638571" cy="1800000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902" y="1002645"/>
            <a:ext cx="2784763" cy="1800000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424" y="1002645"/>
            <a:ext cx="1989402" cy="1800000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902" y="2856576"/>
            <a:ext cx="2769249" cy="1800000"/>
          </a:xfrm>
          <a:prstGeom prst="rect">
            <a:avLst/>
          </a:prstGeom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2312" y="2864599"/>
            <a:ext cx="2002426" cy="1800000"/>
          </a:xfrm>
          <a:prstGeom prst="rect">
            <a:avLst/>
          </a:prstGeom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901" y="4811589"/>
            <a:ext cx="2769250" cy="1942893"/>
          </a:xfrm>
          <a:prstGeom prst="rect">
            <a:avLst/>
          </a:prstGeom>
        </p:spPr>
      </p:pic>
      <p:pic>
        <p:nvPicPr>
          <p:cNvPr id="17" name="Εικόνα 16"/>
          <p:cNvPicPr>
            <a:picLocks noChangeAspect="1"/>
          </p:cNvPicPr>
          <p:nvPr/>
        </p:nvPicPr>
        <p:blipFill rotWithShape="1">
          <a:blip r:embed="rId10"/>
          <a:srcRect r="51239"/>
          <a:stretch/>
        </p:blipFill>
        <p:spPr>
          <a:xfrm>
            <a:off x="3042312" y="4811589"/>
            <a:ext cx="1989402" cy="1942892"/>
          </a:xfrm>
          <a:prstGeom prst="rect">
            <a:avLst/>
          </a:prstGeom>
        </p:spPr>
      </p:pic>
      <p:pic>
        <p:nvPicPr>
          <p:cNvPr id="18" name="Εικόνα 17"/>
          <p:cNvPicPr>
            <a:picLocks noChangeAspect="1"/>
          </p:cNvPicPr>
          <p:nvPr/>
        </p:nvPicPr>
        <p:blipFill rotWithShape="1">
          <a:blip r:embed="rId11"/>
          <a:srcRect r="9571" b="9936"/>
          <a:stretch/>
        </p:blipFill>
        <p:spPr>
          <a:xfrm>
            <a:off x="5238668" y="2864599"/>
            <a:ext cx="2638571" cy="1800000"/>
          </a:xfrm>
          <a:prstGeom prst="rect">
            <a:avLst/>
          </a:prstGeom>
        </p:spPr>
      </p:pic>
      <p:pic>
        <p:nvPicPr>
          <p:cNvPr id="19" name="Εικόνα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12667" y="2856576"/>
            <a:ext cx="2346385" cy="1800000"/>
          </a:xfrm>
          <a:prstGeom prst="rect">
            <a:avLst/>
          </a:prstGeom>
        </p:spPr>
      </p:pic>
      <p:pic>
        <p:nvPicPr>
          <p:cNvPr id="20" name="Εικόνα 19"/>
          <p:cNvPicPr>
            <a:picLocks noChangeAspect="1"/>
          </p:cNvPicPr>
          <p:nvPr/>
        </p:nvPicPr>
        <p:blipFill rotWithShape="1">
          <a:blip r:embed="rId13"/>
          <a:srcRect r="14331"/>
          <a:stretch/>
        </p:blipFill>
        <p:spPr>
          <a:xfrm>
            <a:off x="10494482" y="2864599"/>
            <a:ext cx="1513488" cy="1800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189344" y="4861655"/>
            <a:ext cx="700265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300" dirty="0">
                <a:solidFill>
                  <a:prstClr val="black"/>
                </a:solidFill>
              </a:rPr>
              <a:t>Υδροχαρή ζιζάνια, τα φύλλα επιπλέουν στο νερό. </a:t>
            </a:r>
            <a:r>
              <a:rPr lang="el-GR" sz="1300" dirty="0">
                <a:solidFill>
                  <a:prstClr val="black"/>
                </a:solidFill>
              </a:rPr>
              <a:t>Σ</a:t>
            </a:r>
            <a:r>
              <a:rPr lang="el-GR" sz="1300" dirty="0">
                <a:solidFill>
                  <a:prstClr val="black"/>
                </a:solidFill>
              </a:rPr>
              <a:t>ε μεγάλες πυκνότητες μπορούν να δημιουργήσουν προβλήματα στην καλλιέργεια του ρυζιού.</a:t>
            </a:r>
            <a:r>
              <a:rPr lang="en-US" sz="1300" dirty="0">
                <a:solidFill>
                  <a:prstClr val="black"/>
                </a:solidFill>
              </a:rPr>
              <a:t> </a:t>
            </a:r>
            <a:r>
              <a:rPr lang="el-GR" sz="1300" dirty="0">
                <a:solidFill>
                  <a:prstClr val="black"/>
                </a:solidFill>
              </a:rPr>
              <a:t>Μείωση απόδοσης κατά</a:t>
            </a:r>
            <a:r>
              <a:rPr lang="en-US" sz="1300" dirty="0">
                <a:solidFill>
                  <a:prstClr val="black"/>
                </a:solidFill>
              </a:rPr>
              <a:t> </a:t>
            </a:r>
            <a:r>
              <a:rPr lang="el-GR" sz="1300" dirty="0">
                <a:solidFill>
                  <a:prstClr val="black"/>
                </a:solidFill>
              </a:rPr>
              <a:t>39% παρουσία 48 </a:t>
            </a:r>
            <a:r>
              <a:rPr lang="el-GR" sz="1300" dirty="0">
                <a:solidFill>
                  <a:prstClr val="black"/>
                </a:solidFill>
              </a:rPr>
              <a:t>φυτών </a:t>
            </a:r>
            <a:r>
              <a:rPr lang="el-GR" sz="1300" i="1" dirty="0">
                <a:solidFill>
                  <a:prstClr val="black"/>
                </a:solidFill>
              </a:rPr>
              <a:t>Η. </a:t>
            </a:r>
            <a:r>
              <a:rPr lang="en-US" sz="1300" i="1" dirty="0">
                <a:solidFill>
                  <a:prstClr val="black"/>
                </a:solidFill>
              </a:rPr>
              <a:t>r</a:t>
            </a:r>
            <a:r>
              <a:rPr lang="en-US" sz="1300" i="1" dirty="0">
                <a:solidFill>
                  <a:prstClr val="black"/>
                </a:solidFill>
              </a:rPr>
              <a:t>eniformis </a:t>
            </a:r>
            <a:r>
              <a:rPr lang="el-GR" sz="1300" baseline="30000" dirty="0">
                <a:solidFill>
                  <a:prstClr val="black"/>
                </a:solidFill>
              </a:rPr>
              <a:t>26</a:t>
            </a:r>
            <a:r>
              <a:rPr lang="el-GR" sz="1300" i="1" baseline="30000" dirty="0">
                <a:solidFill>
                  <a:prstClr val="black"/>
                </a:solidFill>
              </a:rPr>
              <a:t> </a:t>
            </a:r>
            <a:r>
              <a:rPr lang="el-GR" sz="1300" dirty="0">
                <a:solidFill>
                  <a:prstClr val="black"/>
                </a:solidFill>
              </a:rPr>
              <a:t>και κατά 32% </a:t>
            </a:r>
            <a:r>
              <a:rPr lang="el-GR" sz="1300" dirty="0">
                <a:solidFill>
                  <a:prstClr val="black"/>
                </a:solidFill>
              </a:rPr>
              <a:t>παρουσία </a:t>
            </a:r>
            <a:r>
              <a:rPr lang="el-GR" sz="1300" dirty="0">
                <a:solidFill>
                  <a:prstClr val="black"/>
                </a:solidFill>
              </a:rPr>
              <a:t>30 </a:t>
            </a:r>
            <a:r>
              <a:rPr lang="el-GR" sz="1300" dirty="0">
                <a:solidFill>
                  <a:prstClr val="black"/>
                </a:solidFill>
              </a:rPr>
              <a:t>φυτών </a:t>
            </a:r>
            <a:r>
              <a:rPr lang="el-GR" sz="1300" i="1" dirty="0">
                <a:solidFill>
                  <a:prstClr val="black"/>
                </a:solidFill>
              </a:rPr>
              <a:t>Η. </a:t>
            </a:r>
            <a:r>
              <a:rPr lang="en-US" sz="1300" i="1" dirty="0">
                <a:solidFill>
                  <a:prstClr val="black"/>
                </a:solidFill>
              </a:rPr>
              <a:t>limosa</a:t>
            </a:r>
            <a:r>
              <a:rPr lang="el-GR" sz="1300" i="1" dirty="0">
                <a:solidFill>
                  <a:prstClr val="black"/>
                </a:solidFill>
              </a:rPr>
              <a:t> </a:t>
            </a:r>
            <a:r>
              <a:rPr lang="el-GR" sz="1300" baseline="30000" dirty="0">
                <a:solidFill>
                  <a:prstClr val="black"/>
                </a:solidFill>
              </a:rPr>
              <a:t>27</a:t>
            </a:r>
            <a:r>
              <a:rPr lang="en-US" sz="1300" i="1" dirty="0">
                <a:solidFill>
                  <a:prstClr val="black"/>
                </a:solidFill>
              </a:rPr>
              <a:t> </a:t>
            </a:r>
            <a:r>
              <a:rPr lang="el-GR" sz="1300" dirty="0">
                <a:solidFill>
                  <a:prstClr val="black"/>
                </a:solidFill>
              </a:rPr>
              <a:t>/</a:t>
            </a:r>
            <a:r>
              <a:rPr lang="en-US" sz="1300" dirty="0">
                <a:solidFill>
                  <a:prstClr val="black"/>
                </a:solidFill>
              </a:rPr>
              <a:t>m</a:t>
            </a:r>
            <a:r>
              <a:rPr lang="en-US" sz="1300" baseline="30000" dirty="0">
                <a:solidFill>
                  <a:prstClr val="black"/>
                </a:solidFill>
              </a:rPr>
              <a:t>2</a:t>
            </a:r>
            <a:r>
              <a:rPr lang="el-GR" sz="1300" dirty="0">
                <a:solidFill>
                  <a:prstClr val="black"/>
                </a:solidFill>
              </a:rPr>
              <a:t>.</a:t>
            </a:r>
            <a:r>
              <a:rPr lang="el-GR" sz="1300" i="1" dirty="0">
                <a:solidFill>
                  <a:prstClr val="black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3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300" dirty="0">
                <a:solidFill>
                  <a:prstClr val="black"/>
                </a:solidFill>
              </a:rPr>
              <a:t>Το </a:t>
            </a:r>
            <a:r>
              <a:rPr lang="el-GR" sz="1300" i="1" dirty="0">
                <a:solidFill>
                  <a:prstClr val="black"/>
                </a:solidFill>
              </a:rPr>
              <a:t>Η</a:t>
            </a:r>
            <a:r>
              <a:rPr lang="el-GR" sz="1300" i="1" dirty="0">
                <a:solidFill>
                  <a:prstClr val="black"/>
                </a:solidFill>
              </a:rPr>
              <a:t>. </a:t>
            </a:r>
            <a:r>
              <a:rPr lang="el-GR" sz="1300" i="1" dirty="0">
                <a:solidFill>
                  <a:prstClr val="black"/>
                </a:solidFill>
              </a:rPr>
              <a:t>reniformis</a:t>
            </a:r>
            <a:r>
              <a:rPr lang="en-US" sz="1300" i="1" dirty="0">
                <a:solidFill>
                  <a:prstClr val="black"/>
                </a:solidFill>
              </a:rPr>
              <a:t> </a:t>
            </a:r>
            <a:r>
              <a:rPr lang="el-GR" sz="1300" dirty="0">
                <a:solidFill>
                  <a:prstClr val="black"/>
                </a:solidFill>
              </a:rPr>
              <a:t>είναι </a:t>
            </a:r>
            <a:r>
              <a:rPr lang="el-GR" sz="1300" dirty="0">
                <a:solidFill>
                  <a:prstClr val="black"/>
                </a:solidFill>
              </a:rPr>
              <a:t>πολυετές ζιζάνιο, με λευκά </a:t>
            </a:r>
            <a:r>
              <a:rPr lang="el-GR" sz="1300" dirty="0">
                <a:solidFill>
                  <a:prstClr val="black"/>
                </a:solidFill>
              </a:rPr>
              <a:t>άνθη ενώ το </a:t>
            </a:r>
            <a:r>
              <a:rPr lang="el-GR" sz="1300" i="1" dirty="0">
                <a:solidFill>
                  <a:prstClr val="black"/>
                </a:solidFill>
              </a:rPr>
              <a:t>Η. </a:t>
            </a:r>
            <a:r>
              <a:rPr lang="en-US" sz="1300" i="1" dirty="0">
                <a:solidFill>
                  <a:prstClr val="black"/>
                </a:solidFill>
              </a:rPr>
              <a:t>l</a:t>
            </a:r>
            <a:r>
              <a:rPr lang="el-GR" sz="1300" i="1" dirty="0">
                <a:solidFill>
                  <a:prstClr val="black"/>
                </a:solidFill>
              </a:rPr>
              <a:t>imosa</a:t>
            </a:r>
            <a:r>
              <a:rPr lang="el-GR" sz="1300" dirty="0">
                <a:solidFill>
                  <a:prstClr val="black"/>
                </a:solidFill>
              </a:rPr>
              <a:t> </a:t>
            </a:r>
            <a:r>
              <a:rPr lang="el-GR" sz="1300" dirty="0">
                <a:solidFill>
                  <a:prstClr val="black"/>
                </a:solidFill>
              </a:rPr>
              <a:t>είναι </a:t>
            </a:r>
            <a:r>
              <a:rPr lang="el-GR" sz="1300" dirty="0">
                <a:solidFill>
                  <a:prstClr val="black"/>
                </a:solidFill>
              </a:rPr>
              <a:t>ετήσιο ζιζάνιο, με άνθη λευκά ή ανοιχτά γαλάζια</a:t>
            </a:r>
            <a:r>
              <a:rPr lang="el-GR" sz="1300" dirty="0">
                <a:solidFill>
                  <a:prstClr val="black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3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300" dirty="0">
                <a:solidFill>
                  <a:prstClr val="black"/>
                </a:solidFill>
              </a:rPr>
              <a:t>Δεν αναφέρονται περιπτώσεις ανθεκτικότητας. Ενθαρρυντικά αποτελέσματα στην διαχείρισή τους επιτυγχάνονται με την πρακτική</a:t>
            </a:r>
            <a:r>
              <a:rPr lang="en-US" sz="1300" dirty="0">
                <a:solidFill>
                  <a:prstClr val="black"/>
                </a:solidFill>
              </a:rPr>
              <a:t> </a:t>
            </a:r>
            <a:r>
              <a:rPr lang="el-GR" sz="1300" dirty="0">
                <a:solidFill>
                  <a:prstClr val="black"/>
                </a:solidFill>
              </a:rPr>
              <a:t>της ψευδοσποράς. </a:t>
            </a:r>
            <a:r>
              <a:rPr lang="el-GR" sz="1300" baseline="30000" dirty="0">
                <a:solidFill>
                  <a:prstClr val="black"/>
                </a:solidFill>
              </a:rPr>
              <a:t>27</a:t>
            </a:r>
            <a:endParaRPr lang="el-GR" sz="1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61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Τίτλος 1">
            <a:extLst>
              <a:ext uri="{FF2B5EF4-FFF2-40B4-BE49-F238E27FC236}">
                <a16:creationId xmlns:a16="http://schemas.microsoft.com/office/drawing/2014/main" xmlns="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l-GR" sz="3000" b="1" dirty="0" smtClean="0">
                <a:solidFill>
                  <a:prstClr val="black"/>
                </a:solidFill>
              </a:rPr>
              <a:t>Άλλα πλατύφυλλα ζιζάνια του ρυζιού</a:t>
            </a:r>
            <a:endParaRPr lang="el-GR" sz="3000" b="1" dirty="0">
              <a:solidFill>
                <a:prstClr val="black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5950702-3AD7-4F49-871A-FEFE2431B53D}"/>
              </a:ext>
            </a:extLst>
          </p:cNvPr>
          <p:cNvSpPr txBox="1"/>
          <p:nvPr/>
        </p:nvSpPr>
        <p:spPr>
          <a:xfrm>
            <a:off x="251760" y="2768310"/>
            <a:ext cx="391201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1300" b="1" dirty="0">
                <a:solidFill>
                  <a:prstClr val="black"/>
                </a:solidFill>
              </a:rPr>
              <a:t>Πεντάνευρο του </a:t>
            </a:r>
            <a:r>
              <a:rPr lang="el-GR" sz="1300" b="1" dirty="0">
                <a:solidFill>
                  <a:prstClr val="black"/>
                </a:solidFill>
              </a:rPr>
              <a:t>νερού</a:t>
            </a:r>
            <a:r>
              <a:rPr lang="en-US" sz="1300" b="1" dirty="0">
                <a:solidFill>
                  <a:prstClr val="black"/>
                </a:solidFill>
              </a:rPr>
              <a:t> </a:t>
            </a:r>
            <a:r>
              <a:rPr lang="el-GR" sz="1300" b="1" dirty="0">
                <a:solidFill>
                  <a:prstClr val="black"/>
                </a:solidFill>
              </a:rPr>
              <a:t>–</a:t>
            </a:r>
            <a:r>
              <a:rPr lang="en-US" sz="1300" b="1" dirty="0">
                <a:solidFill>
                  <a:prstClr val="black"/>
                </a:solidFill>
              </a:rPr>
              <a:t> </a:t>
            </a:r>
            <a:r>
              <a:rPr lang="en-US" sz="1300" b="1" i="1" dirty="0">
                <a:solidFill>
                  <a:prstClr val="black"/>
                </a:solidFill>
              </a:rPr>
              <a:t>A. </a:t>
            </a:r>
            <a:r>
              <a:rPr lang="en-US" sz="1300" b="1" i="1" dirty="0">
                <a:solidFill>
                  <a:prstClr val="black"/>
                </a:solidFill>
              </a:rPr>
              <a:t>plantago–</a:t>
            </a:r>
            <a:r>
              <a:rPr lang="en-US" sz="1300" b="1" i="1" dirty="0" err="1">
                <a:solidFill>
                  <a:prstClr val="black"/>
                </a:solidFill>
              </a:rPr>
              <a:t>aquatica</a:t>
            </a:r>
            <a:r>
              <a:rPr lang="el-GR" sz="1300" b="1" i="1" dirty="0">
                <a:solidFill>
                  <a:prstClr val="black"/>
                </a:solidFill>
              </a:rPr>
              <a:t> </a:t>
            </a:r>
            <a:endParaRPr lang="en-US" sz="1300" b="1" i="1" dirty="0">
              <a:solidFill>
                <a:prstClr val="black"/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/>
          <a:srcRect b="15505"/>
          <a:stretch/>
        </p:blipFill>
        <p:spPr>
          <a:xfrm>
            <a:off x="287307" y="839457"/>
            <a:ext cx="1800000" cy="180456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885" y="845231"/>
            <a:ext cx="1923333" cy="179879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4"/>
          <a:srcRect l="4599" t="10901" r="33231" b="4869"/>
          <a:stretch/>
        </p:blipFill>
        <p:spPr>
          <a:xfrm>
            <a:off x="4604775" y="850045"/>
            <a:ext cx="1753182" cy="1793980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 rotWithShape="1">
          <a:blip r:embed="rId5"/>
          <a:srcRect b="4538"/>
          <a:stretch/>
        </p:blipFill>
        <p:spPr>
          <a:xfrm>
            <a:off x="6454535" y="870326"/>
            <a:ext cx="1418722" cy="1798794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89"/>
          <a:stretch/>
        </p:blipFill>
        <p:spPr>
          <a:xfrm>
            <a:off x="8373158" y="871779"/>
            <a:ext cx="1350000" cy="1797341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 rotWithShape="1">
          <a:blip r:embed="rId7"/>
          <a:srcRect r="18169" b="20086"/>
          <a:stretch/>
        </p:blipFill>
        <p:spPr>
          <a:xfrm>
            <a:off x="9819736" y="870326"/>
            <a:ext cx="1963946" cy="17987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5950702-3AD7-4F49-871A-FEFE2431B53D}"/>
              </a:ext>
            </a:extLst>
          </p:cNvPr>
          <p:cNvSpPr txBox="1"/>
          <p:nvPr/>
        </p:nvSpPr>
        <p:spPr>
          <a:xfrm>
            <a:off x="4604486" y="2789381"/>
            <a:ext cx="386530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l-GR" sz="1300" b="1" dirty="0">
                <a:solidFill>
                  <a:prstClr val="black"/>
                </a:solidFill>
              </a:rPr>
              <a:t>Αμμάνια</a:t>
            </a:r>
            <a:r>
              <a:rPr lang="en-US" sz="1300" b="1" dirty="0">
                <a:solidFill>
                  <a:prstClr val="black"/>
                </a:solidFill>
              </a:rPr>
              <a:t> – </a:t>
            </a:r>
            <a:r>
              <a:rPr lang="en-US" sz="1300" b="1" i="1" dirty="0">
                <a:solidFill>
                  <a:prstClr val="black"/>
                </a:solidFill>
              </a:rPr>
              <a:t>A. </a:t>
            </a:r>
            <a:r>
              <a:rPr lang="en-US" sz="1300" b="1" i="1" dirty="0">
                <a:solidFill>
                  <a:prstClr val="black"/>
                </a:solidFill>
              </a:rPr>
              <a:t>coccinea</a:t>
            </a:r>
            <a:endParaRPr lang="en-US" sz="1300" b="1" dirty="0">
              <a:solidFill>
                <a:prstClr val="black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5950702-3AD7-4F49-871A-FEFE2431B53D}"/>
              </a:ext>
            </a:extLst>
          </p:cNvPr>
          <p:cNvSpPr txBox="1"/>
          <p:nvPr/>
        </p:nvSpPr>
        <p:spPr>
          <a:xfrm>
            <a:off x="8469795" y="2783883"/>
            <a:ext cx="338289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l-GR" sz="1300" b="1" dirty="0">
                <a:solidFill>
                  <a:prstClr val="black"/>
                </a:solidFill>
              </a:rPr>
              <a:t>Νεροπιπεριά</a:t>
            </a:r>
            <a:r>
              <a:rPr lang="en-US" sz="1300" b="1" dirty="0">
                <a:solidFill>
                  <a:prstClr val="black"/>
                </a:solidFill>
              </a:rPr>
              <a:t> </a:t>
            </a:r>
            <a:r>
              <a:rPr lang="en-US" sz="1300" b="1" dirty="0">
                <a:solidFill>
                  <a:prstClr val="black"/>
                </a:solidFill>
              </a:rPr>
              <a:t>– </a:t>
            </a:r>
            <a:r>
              <a:rPr lang="en-US" sz="1300" b="1" i="1" dirty="0">
                <a:solidFill>
                  <a:prstClr val="black"/>
                </a:solidFill>
              </a:rPr>
              <a:t>P. </a:t>
            </a:r>
            <a:r>
              <a:rPr lang="en-US" sz="1300" b="1" i="1" dirty="0">
                <a:solidFill>
                  <a:prstClr val="black"/>
                </a:solidFill>
              </a:rPr>
              <a:t>hydropiper </a:t>
            </a:r>
            <a:endParaRPr lang="en-US" sz="1300" b="1" dirty="0">
              <a:solidFill>
                <a:prstClr val="black"/>
              </a:solidFill>
            </a:endParaRPr>
          </a:p>
        </p:txBody>
      </p:sp>
      <p:pic>
        <p:nvPicPr>
          <p:cNvPr id="22" name="Εικόνα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403" y="3830398"/>
            <a:ext cx="1777809" cy="1800000"/>
          </a:xfrm>
          <a:prstGeom prst="rect">
            <a:avLst/>
          </a:prstGeom>
        </p:spPr>
      </p:pic>
      <p:pic>
        <p:nvPicPr>
          <p:cNvPr id="23" name="Εικόνα 22"/>
          <p:cNvPicPr>
            <a:picLocks noChangeAspect="1"/>
          </p:cNvPicPr>
          <p:nvPr/>
        </p:nvPicPr>
        <p:blipFill rotWithShape="1">
          <a:blip r:embed="rId9"/>
          <a:srcRect l="2813" t="2628" r="3104" b="3948"/>
          <a:stretch/>
        </p:blipFill>
        <p:spPr>
          <a:xfrm>
            <a:off x="2295975" y="3830398"/>
            <a:ext cx="1923333" cy="1800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5950702-3AD7-4F49-871A-FEFE2431B53D}"/>
              </a:ext>
            </a:extLst>
          </p:cNvPr>
          <p:cNvSpPr txBox="1"/>
          <p:nvPr/>
        </p:nvSpPr>
        <p:spPr>
          <a:xfrm>
            <a:off x="286255" y="5822280"/>
            <a:ext cx="391201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300" b="1" dirty="0">
                <a:solidFill>
                  <a:prstClr val="black"/>
                </a:solidFill>
              </a:rPr>
              <a:t>Βούτομο</a:t>
            </a:r>
            <a:r>
              <a:rPr lang="el-GR" sz="1300" b="1" dirty="0">
                <a:solidFill>
                  <a:prstClr val="black"/>
                </a:solidFill>
              </a:rPr>
              <a:t> </a:t>
            </a:r>
            <a:r>
              <a:rPr lang="en-US" sz="1300" b="1" dirty="0">
                <a:solidFill>
                  <a:prstClr val="black"/>
                </a:solidFill>
              </a:rPr>
              <a:t>–</a:t>
            </a:r>
            <a:r>
              <a:rPr lang="en-US" sz="1300" b="1" i="1" dirty="0">
                <a:solidFill>
                  <a:prstClr val="black"/>
                </a:solidFill>
              </a:rPr>
              <a:t> B</a:t>
            </a:r>
            <a:r>
              <a:rPr lang="el-GR" sz="1300" b="1" i="1" dirty="0">
                <a:solidFill>
                  <a:prstClr val="black"/>
                </a:solidFill>
              </a:rPr>
              <a:t>.</a:t>
            </a:r>
            <a:r>
              <a:rPr lang="en-US" sz="1300" b="1" i="1" dirty="0">
                <a:solidFill>
                  <a:prstClr val="black"/>
                </a:solidFill>
              </a:rPr>
              <a:t> </a:t>
            </a:r>
            <a:r>
              <a:rPr lang="en-US" sz="1300" b="1" i="1" dirty="0">
                <a:solidFill>
                  <a:prstClr val="black"/>
                </a:solidFill>
              </a:rPr>
              <a:t>umbellatus</a:t>
            </a:r>
            <a:endParaRPr lang="en-US" sz="1300" b="1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39071" y="3180665"/>
            <a:ext cx="775829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b="1" dirty="0">
                <a:solidFill>
                  <a:prstClr val="black"/>
                </a:solidFill>
              </a:rPr>
              <a:t>Πεντάνευρο του νερού (</a:t>
            </a:r>
            <a:r>
              <a:rPr lang="en-US" sz="1400" b="1" dirty="0">
                <a:solidFill>
                  <a:prstClr val="black"/>
                </a:solidFill>
              </a:rPr>
              <a:t>C</a:t>
            </a:r>
            <a:r>
              <a:rPr lang="en-US" sz="1400" b="1" dirty="0">
                <a:solidFill>
                  <a:prstClr val="black"/>
                </a:solidFill>
              </a:rPr>
              <a:t>ommon water–plantain</a:t>
            </a:r>
            <a:r>
              <a:rPr lang="el-GR" sz="1400" b="1" dirty="0">
                <a:solidFill>
                  <a:prstClr val="black"/>
                </a:solidFill>
              </a:rPr>
              <a:t>)</a:t>
            </a:r>
            <a:r>
              <a:rPr lang="en-US" sz="1400" b="1" i="1" dirty="0">
                <a:solidFill>
                  <a:prstClr val="black"/>
                </a:solidFill>
              </a:rPr>
              <a:t> </a:t>
            </a:r>
            <a:r>
              <a:rPr lang="el-GR" sz="1400" b="1" i="1" dirty="0">
                <a:solidFill>
                  <a:prstClr val="black"/>
                </a:solidFill>
              </a:rPr>
              <a:t>– </a:t>
            </a:r>
            <a:r>
              <a:rPr lang="en-US" sz="1400" b="1" i="1" dirty="0">
                <a:solidFill>
                  <a:prstClr val="black"/>
                </a:solidFill>
              </a:rPr>
              <a:t>Alisma </a:t>
            </a:r>
            <a:r>
              <a:rPr lang="en-US" sz="1400" b="1" i="1" dirty="0">
                <a:solidFill>
                  <a:prstClr val="black"/>
                </a:solidFill>
              </a:rPr>
              <a:t>plantago–</a:t>
            </a:r>
            <a:r>
              <a:rPr lang="en-US" sz="1400" b="1" i="1" dirty="0" err="1">
                <a:solidFill>
                  <a:prstClr val="black"/>
                </a:solidFill>
              </a:rPr>
              <a:t>aquatica</a:t>
            </a:r>
            <a:r>
              <a:rPr lang="el-GR" sz="1400" b="1" i="1" dirty="0">
                <a:solidFill>
                  <a:prstClr val="black"/>
                </a:solidFill>
              </a:rPr>
              <a:t> </a:t>
            </a:r>
            <a:r>
              <a:rPr lang="en-US" sz="1400" b="1" dirty="0">
                <a:solidFill>
                  <a:prstClr val="black"/>
                </a:solidFill>
              </a:rPr>
              <a:t>L.</a:t>
            </a:r>
            <a:r>
              <a:rPr lang="el-GR" sz="1400" b="1" dirty="0">
                <a:solidFill>
                  <a:prstClr val="black"/>
                </a:solidFill>
              </a:rPr>
              <a:t> </a:t>
            </a:r>
            <a:r>
              <a:rPr lang="en-US" sz="1400" b="1" dirty="0">
                <a:solidFill>
                  <a:prstClr val="black"/>
                </a:solidFill>
              </a:rPr>
              <a:t>(Alismataceae)</a:t>
            </a:r>
            <a:endParaRPr lang="el-GR" sz="1400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400" dirty="0">
                <a:solidFill>
                  <a:prstClr val="black"/>
                </a:solidFill>
              </a:rPr>
              <a:t>Πολυετές είδος, μπορεί να γίνει ανταγωνιστικό σε μεγάλες πυκνότητες.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b="1" dirty="0">
                <a:solidFill>
                  <a:prstClr val="black"/>
                </a:solidFill>
              </a:rPr>
              <a:t>Αμμάνια</a:t>
            </a:r>
            <a:r>
              <a:rPr lang="en-US" sz="1600" b="1" dirty="0">
                <a:solidFill>
                  <a:prstClr val="black"/>
                </a:solidFill>
              </a:rPr>
              <a:t> (</a:t>
            </a:r>
            <a:r>
              <a:rPr lang="en-US" sz="1600" b="1" dirty="0">
                <a:solidFill>
                  <a:prstClr val="black"/>
                </a:solidFill>
              </a:rPr>
              <a:t>V</a:t>
            </a:r>
            <a:r>
              <a:rPr lang="en-US" sz="1600" b="1" dirty="0">
                <a:solidFill>
                  <a:prstClr val="black"/>
                </a:solidFill>
              </a:rPr>
              <a:t>alley redstem)</a:t>
            </a:r>
            <a:r>
              <a:rPr lang="el-GR" sz="1600" b="1" dirty="0">
                <a:solidFill>
                  <a:prstClr val="black"/>
                </a:solidFill>
              </a:rPr>
              <a:t> – </a:t>
            </a:r>
            <a:r>
              <a:rPr lang="en-US" sz="1600" b="1" i="1" dirty="0">
                <a:solidFill>
                  <a:prstClr val="black"/>
                </a:solidFill>
              </a:rPr>
              <a:t>Ammania </a:t>
            </a:r>
            <a:r>
              <a:rPr lang="en-US" sz="1600" b="1" i="1" dirty="0">
                <a:solidFill>
                  <a:prstClr val="black"/>
                </a:solidFill>
              </a:rPr>
              <a:t>coccinea </a:t>
            </a:r>
            <a:r>
              <a:rPr lang="en-US" sz="1600" b="1" dirty="0">
                <a:solidFill>
                  <a:prstClr val="black"/>
                </a:solidFill>
              </a:rPr>
              <a:t>Rottb. </a:t>
            </a:r>
            <a:r>
              <a:rPr lang="en-US" sz="1600" b="1" dirty="0">
                <a:solidFill>
                  <a:prstClr val="black"/>
                </a:solidFill>
              </a:rPr>
              <a:t>(Lythraceae)</a:t>
            </a:r>
            <a:endParaRPr lang="el-GR" sz="1600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600" dirty="0">
                <a:solidFill>
                  <a:prstClr val="black"/>
                </a:solidFill>
              </a:rPr>
              <a:t>Ετήσιο ζιζάνιο που παρατηρείται </a:t>
            </a:r>
            <a:r>
              <a:rPr lang="el-GR" sz="1600" dirty="0">
                <a:solidFill>
                  <a:prstClr val="black"/>
                </a:solidFill>
              </a:rPr>
              <a:t>κυρίως στα σημεία του αγρού στα οποία η πυκνότητα των φυτών ρυζιού είναι σχετικά μικρή</a:t>
            </a:r>
            <a:r>
              <a:rPr lang="el-GR" sz="1600" dirty="0">
                <a:solidFill>
                  <a:prstClr val="black"/>
                </a:solidFill>
              </a:rPr>
              <a:t>.</a:t>
            </a:r>
          </a:p>
          <a:p>
            <a:r>
              <a:rPr lang="en-US" sz="1600" dirty="0">
                <a:solidFill>
                  <a:prstClr val="black"/>
                </a:solidFill>
              </a:rPr>
              <a:t>      </a:t>
            </a: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b="1" dirty="0">
                <a:solidFill>
                  <a:prstClr val="black"/>
                </a:solidFill>
              </a:rPr>
              <a:t>Νεροπιπεριά (</a:t>
            </a:r>
            <a:r>
              <a:rPr lang="el-GR" sz="1600" b="1" dirty="0">
                <a:solidFill>
                  <a:prstClr val="black"/>
                </a:solidFill>
              </a:rPr>
              <a:t>Μ</a:t>
            </a:r>
            <a:r>
              <a:rPr lang="en-US" sz="1600" b="1" dirty="0">
                <a:solidFill>
                  <a:prstClr val="black"/>
                </a:solidFill>
              </a:rPr>
              <a:t>arsh pepper)</a:t>
            </a:r>
            <a:r>
              <a:rPr lang="el-GR" sz="1600" b="1" dirty="0">
                <a:solidFill>
                  <a:prstClr val="black"/>
                </a:solidFill>
              </a:rPr>
              <a:t> –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s-ES" sz="1600" b="1" i="1" dirty="0">
                <a:solidFill>
                  <a:prstClr val="black"/>
                </a:solidFill>
              </a:rPr>
              <a:t>Persicaria hydropiper</a:t>
            </a:r>
            <a:r>
              <a:rPr lang="el-GR" sz="1600" b="1" i="1" dirty="0">
                <a:solidFill>
                  <a:prstClr val="black"/>
                </a:solidFill>
              </a:rPr>
              <a:t> </a:t>
            </a:r>
            <a:r>
              <a:rPr lang="es-ES" sz="1600" b="1" dirty="0">
                <a:solidFill>
                  <a:prstClr val="black"/>
                </a:solidFill>
              </a:rPr>
              <a:t>(L</a:t>
            </a:r>
            <a:r>
              <a:rPr lang="es-ES" sz="1600" b="1" dirty="0">
                <a:solidFill>
                  <a:prstClr val="black"/>
                </a:solidFill>
              </a:rPr>
              <a:t>.) Delabre </a:t>
            </a:r>
            <a:r>
              <a:rPr lang="es-ES" sz="1600" b="1" dirty="0">
                <a:solidFill>
                  <a:prstClr val="black"/>
                </a:solidFill>
              </a:rPr>
              <a:t>1800 (Polygonaceae)</a:t>
            </a:r>
            <a:endParaRPr lang="el-GR" sz="1600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600" dirty="0">
                <a:solidFill>
                  <a:prstClr val="black"/>
                </a:solidFill>
              </a:rPr>
              <a:t>Ετήσιο ζιζάνιο το αναπτύσσεται τόσο στον καλλιεργούμενο αγρό ρυζιού όσο και στα αναχώματά του.</a:t>
            </a: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b="1" dirty="0">
                <a:solidFill>
                  <a:prstClr val="black"/>
                </a:solidFill>
              </a:rPr>
              <a:t>Βούτομο (</a:t>
            </a:r>
            <a:r>
              <a:rPr lang="en-US" sz="1600" b="1" dirty="0">
                <a:solidFill>
                  <a:prstClr val="black"/>
                </a:solidFill>
              </a:rPr>
              <a:t>flowering rush</a:t>
            </a:r>
            <a:r>
              <a:rPr lang="el-GR" sz="1600" b="1" dirty="0">
                <a:solidFill>
                  <a:prstClr val="black"/>
                </a:solidFill>
              </a:rPr>
              <a:t>) </a:t>
            </a:r>
            <a:r>
              <a:rPr lang="en-US" sz="1600" b="1" i="1" dirty="0">
                <a:solidFill>
                  <a:prstClr val="black"/>
                </a:solidFill>
              </a:rPr>
              <a:t>Butomus </a:t>
            </a:r>
            <a:r>
              <a:rPr lang="en-US" sz="1600" b="1" i="1" dirty="0">
                <a:solidFill>
                  <a:prstClr val="black"/>
                </a:solidFill>
              </a:rPr>
              <a:t>umbellatus </a:t>
            </a:r>
            <a:r>
              <a:rPr lang="en-US" sz="1600" b="1" dirty="0">
                <a:solidFill>
                  <a:prstClr val="black"/>
                </a:solidFill>
              </a:rPr>
              <a:t>L. (Butomaceae)</a:t>
            </a:r>
            <a:endParaRPr lang="el-GR" sz="1600" b="1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</a:rPr>
              <a:t>Πολυετές ζιζάνιο το οποίο αναπτύσσεται στον καλλιεργούμενο αγρό ρυζιού και στα αναχώματά </a:t>
            </a:r>
            <a:r>
              <a:rPr lang="el-GR" sz="1600" dirty="0">
                <a:solidFill>
                  <a:prstClr val="black"/>
                </a:solidFill>
              </a:rPr>
              <a:t>του.</a:t>
            </a:r>
          </a:p>
        </p:txBody>
      </p:sp>
    </p:spTree>
    <p:extLst>
      <p:ext uri="{BB962C8B-B14F-4D97-AF65-F5344CB8AC3E}">
        <p14:creationId xmlns:p14="http://schemas.microsoft.com/office/powerpoint/2010/main" val="308447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-9525" y="0"/>
            <a:ext cx="12192000" cy="809625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/>
              <a:t>Ενδεικτικά ζιζανιοκτόνα για το ρύζι</a:t>
            </a:r>
            <a:endParaRPr lang="el-GR" sz="4000" b="1" dirty="0"/>
          </a:p>
        </p:txBody>
      </p:sp>
      <p:graphicFrame>
        <p:nvGraphicFramePr>
          <p:cNvPr id="4" name="Θέση περιεχομένου 3"/>
          <p:cNvGraphicFramePr>
            <a:graphicFrameLocks noGrp="1"/>
          </p:cNvGraphicFramePr>
          <p:nvPr>
            <p:ph idx="1"/>
            <p:extLst/>
          </p:nvPr>
        </p:nvGraphicFramePr>
        <p:xfrm>
          <a:off x="28259" y="4295387"/>
          <a:ext cx="11973422" cy="29063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5273"/>
                <a:gridCol w="2248529"/>
                <a:gridCol w="2076289"/>
                <a:gridCol w="666750"/>
                <a:gridCol w="1905000"/>
                <a:gridCol w="3581581"/>
              </a:tblGrid>
              <a:tr h="370840">
                <a:tc gridSpan="6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Εμπορικό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σκεύασμα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Δραστικές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ουσίες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Χημική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Ομάδα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HRAC Group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Τρόπος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δράσης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Χρόνος</a:t>
                      </a:r>
                      <a:r>
                        <a:rPr lang="el-GR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εφαρμογής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Clincher™ NEO 200EC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Cyhalofop–butyl</a:t>
                      </a:r>
                      <a:r>
                        <a:rPr lang="el-G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20% β/β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Aryloxy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phenoxyropionates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Αναστολέας ενζύμου </a:t>
                      </a: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ACCase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Μεταφυτρωτικά από το στάδιο του 1 πραγματικού φύλλου έως το τέλος του αδελφώματος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Loyant™ 25 EC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 err="1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Florpyrauxifen</a:t>
                      </a:r>
                      <a:r>
                        <a:rPr lang="el-GR" sz="12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l-GR" sz="1200" b="1" dirty="0" err="1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benzyl</a:t>
                      </a:r>
                      <a:r>
                        <a:rPr lang="el-GR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2.5% β/ο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Arylp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icolinates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Δράση αυξίνης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Προσπαρτικά όσο και μεταφυτρωτικά, από τα 2 φύλλα έως το στάδιο διόγκωσης του κολεού του “φύλλου σημαία”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Viper™ OD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Penoxsulam 2,04% β/ο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Triazolopyrimidine sulfonamides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Αναστολέας ενζύμου ALS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Μεταφυτρωτικά</a:t>
                      </a:r>
                      <a:r>
                        <a:rPr lang="el-GR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από το στάδιο των 2 πραγματικών φύλλων έως το στάδιο δημιουργίας της ανθήλης ή το στάδιο πράσινου δακτυλίου (Μάιος–Ιούνιος)</a:t>
                      </a:r>
                      <a:endParaRPr lang="el-GR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3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577" y="1017152"/>
            <a:ext cx="3296778" cy="195033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5" y="1017150"/>
            <a:ext cx="1145590" cy="1950335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5575" y="1017151"/>
            <a:ext cx="2813594" cy="1950335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343" y="1017151"/>
            <a:ext cx="1200000" cy="1950335"/>
          </a:xfrm>
          <a:prstGeom prst="rect">
            <a:avLst/>
          </a:prstGeom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1751" y="1017162"/>
            <a:ext cx="3101415" cy="19503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1345" y="3236504"/>
            <a:ext cx="11973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prstClr val="black"/>
                </a:solidFill>
              </a:rPr>
              <a:t>Cyhalofop–butyl: </a:t>
            </a:r>
            <a:r>
              <a:rPr lang="el-GR" sz="2400" dirty="0">
                <a:solidFill>
                  <a:prstClr val="black"/>
                </a:solidFill>
              </a:rPr>
              <a:t>Έλεγχος αγρωστωδών ζιζανίων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prstClr val="black"/>
                </a:solidFill>
              </a:rPr>
              <a:t>Florpyrauxifen</a:t>
            </a:r>
            <a:r>
              <a:rPr lang="en-US" sz="2400" dirty="0">
                <a:solidFill>
                  <a:prstClr val="black"/>
                </a:solidFill>
              </a:rPr>
              <a:t>–benzyl: </a:t>
            </a:r>
            <a:r>
              <a:rPr lang="el-GR" sz="2400" dirty="0">
                <a:solidFill>
                  <a:prstClr val="black"/>
                </a:solidFill>
              </a:rPr>
              <a:t>Έλεγχος </a:t>
            </a:r>
            <a:r>
              <a:rPr lang="el-GR" sz="2400" dirty="0">
                <a:solidFill>
                  <a:prstClr val="black"/>
                </a:solidFill>
              </a:rPr>
              <a:t>αγρωστωδών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l-GR" sz="2400" dirty="0">
                <a:solidFill>
                  <a:prstClr val="black"/>
                </a:solidFill>
              </a:rPr>
              <a:t>πλατύφυλλων και κυπεροειδών ζιζανίων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prstClr val="black"/>
                </a:solidFill>
              </a:rPr>
              <a:t>Penoxsulam: </a:t>
            </a:r>
            <a:r>
              <a:rPr lang="el-GR" sz="2400" dirty="0">
                <a:solidFill>
                  <a:prstClr val="black"/>
                </a:solidFill>
              </a:rPr>
              <a:t>Έλεγχος </a:t>
            </a:r>
            <a:r>
              <a:rPr lang="en-US" sz="2400" i="1" dirty="0">
                <a:solidFill>
                  <a:prstClr val="black"/>
                </a:solidFill>
              </a:rPr>
              <a:t>Echinochloa</a:t>
            </a:r>
            <a:r>
              <a:rPr lang="en-US" sz="2400" dirty="0">
                <a:solidFill>
                  <a:prstClr val="black"/>
                </a:solidFill>
              </a:rPr>
              <a:t> spp.</a:t>
            </a:r>
            <a:r>
              <a:rPr lang="el-GR" sz="2400" dirty="0">
                <a:solidFill>
                  <a:prstClr val="black"/>
                </a:solidFill>
              </a:rPr>
              <a:t>, </a:t>
            </a:r>
            <a:r>
              <a:rPr lang="en-US" sz="2400" i="1" dirty="0">
                <a:solidFill>
                  <a:prstClr val="black"/>
                </a:solidFill>
              </a:rPr>
              <a:t>Ammania</a:t>
            </a:r>
            <a:r>
              <a:rPr lang="en-US" sz="2400" dirty="0">
                <a:solidFill>
                  <a:prstClr val="black"/>
                </a:solidFill>
              </a:rPr>
              <a:t> spp.</a:t>
            </a:r>
            <a:r>
              <a:rPr lang="el-GR" sz="2400" dirty="0">
                <a:solidFill>
                  <a:prstClr val="black"/>
                </a:solidFill>
              </a:rPr>
              <a:t> </a:t>
            </a:r>
            <a:r>
              <a:rPr lang="el-GR" sz="2400" dirty="0">
                <a:solidFill>
                  <a:prstClr val="black"/>
                </a:solidFill>
              </a:rPr>
              <a:t>και κυπεροειδών </a:t>
            </a:r>
            <a:r>
              <a:rPr lang="el-GR" sz="2400" dirty="0">
                <a:solidFill>
                  <a:prstClr val="black"/>
                </a:solidFill>
              </a:rPr>
              <a:t>ζιζανίων</a:t>
            </a:r>
            <a:endParaRPr lang="el-GR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62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-9525" y="0"/>
            <a:ext cx="12192000" cy="809625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/>
              <a:t>Ενδεικτικά ζιζανιοκτόνα για την καλλιέργεια του βαμβακιού</a:t>
            </a:r>
            <a:endParaRPr lang="el-GR" sz="4000" b="1" dirty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2"/>
          <a:srcRect t="10800" b="18508"/>
          <a:stretch/>
        </p:blipFill>
        <p:spPr>
          <a:xfrm>
            <a:off x="5389361" y="796200"/>
            <a:ext cx="3277757" cy="1334526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3"/>
          <a:srcRect l="24566" r="46183"/>
          <a:stretch/>
        </p:blipFill>
        <p:spPr>
          <a:xfrm>
            <a:off x="1351393" y="796200"/>
            <a:ext cx="1895475" cy="1334526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34" y="809625"/>
            <a:ext cx="1152000" cy="1321101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 rotWithShape="1">
          <a:blip r:embed="rId5"/>
          <a:srcRect l="17796" r="18766"/>
          <a:stretch/>
        </p:blipFill>
        <p:spPr>
          <a:xfrm>
            <a:off x="3351327" y="809625"/>
            <a:ext cx="1933575" cy="1321101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 rotWithShape="1">
          <a:blip r:embed="rId6"/>
          <a:srcRect r="33726"/>
          <a:stretch/>
        </p:blipFill>
        <p:spPr>
          <a:xfrm>
            <a:off x="8771577" y="809625"/>
            <a:ext cx="3322791" cy="1321101"/>
          </a:xfrm>
          <a:prstGeom prst="rect">
            <a:avLst/>
          </a:prstGeom>
        </p:spPr>
      </p:pic>
      <p:graphicFrame>
        <p:nvGraphicFramePr>
          <p:cNvPr id="14" name="Γράφημα 13"/>
          <p:cNvGraphicFramePr/>
          <p:nvPr>
            <p:extLst/>
          </p:nvPr>
        </p:nvGraphicFramePr>
        <p:xfrm>
          <a:off x="8494368" y="2414586"/>
          <a:ext cx="3600000" cy="3764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667118" y="6317327"/>
            <a:ext cx="3590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Heap (2021)</a:t>
            </a:r>
            <a:r>
              <a:rPr lang="el-GR" sz="2400" b="1" dirty="0">
                <a:solidFill>
                  <a:prstClr val="black"/>
                </a:solidFill>
              </a:rPr>
              <a:t> </a:t>
            </a:r>
            <a:r>
              <a:rPr lang="el-GR" sz="2400" b="1" baseline="30000" dirty="0">
                <a:solidFill>
                  <a:prstClr val="black"/>
                </a:solidFill>
              </a:rPr>
              <a:t>2</a:t>
            </a:r>
            <a:endParaRPr lang="el-GR" sz="2400" b="1" dirty="0">
              <a:solidFill>
                <a:prstClr val="black"/>
              </a:solidFill>
            </a:endParaRPr>
          </a:p>
        </p:txBody>
      </p:sp>
      <p:sp>
        <p:nvSpPr>
          <p:cNvPr id="17" name="Θέση περιεχομένου 2"/>
          <p:cNvSpPr txBox="1">
            <a:spLocks/>
          </p:cNvSpPr>
          <p:nvPr/>
        </p:nvSpPr>
        <p:spPr>
          <a:xfrm>
            <a:off x="-9524" y="2220350"/>
            <a:ext cx="8467266" cy="46482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200" dirty="0">
                <a:solidFill>
                  <a:prstClr val="black"/>
                </a:solidFill>
              </a:rPr>
              <a:t>Π</a:t>
            </a:r>
            <a:r>
              <a:rPr lang="el-GR" sz="1200" dirty="0" smtClean="0">
                <a:solidFill>
                  <a:prstClr val="black"/>
                </a:solidFill>
              </a:rPr>
              <a:t>ροφυτρωτική ζιζανιοκτονία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200" dirty="0" smtClean="0">
                <a:solidFill>
                  <a:prstClr val="black"/>
                </a:solidFill>
              </a:rPr>
              <a:t>Έλεγχος ζιζανίων με εκτεταμένο «παράθυρο» εμφάνισης (</a:t>
            </a:r>
            <a:r>
              <a:rPr lang="en-US" sz="1200" dirty="0" smtClean="0">
                <a:solidFill>
                  <a:prstClr val="black"/>
                </a:solidFill>
              </a:rPr>
              <a:t>emergence window)</a:t>
            </a:r>
            <a:r>
              <a:rPr lang="el-GR" sz="1200" dirty="0" smtClean="0">
                <a:solidFill>
                  <a:prstClr val="black"/>
                </a:solidFill>
              </a:rPr>
              <a:t> στον αγρό </a:t>
            </a:r>
            <a:r>
              <a:rPr lang="el-GR" sz="1200" baseline="30000" dirty="0" smtClean="0">
                <a:solidFill>
                  <a:prstClr val="black"/>
                </a:solidFill>
              </a:rPr>
              <a:t>28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200" dirty="0" smtClean="0">
                <a:solidFill>
                  <a:prstClr val="black"/>
                </a:solidFill>
              </a:rPr>
              <a:t>Μικρότερος αριθμός ανθεκτικών πληθυσμών συγκριτικά με μεταφυτρωτικά ζιζανιοκτόνα </a:t>
            </a:r>
            <a:r>
              <a:rPr lang="el-GR" sz="1200" baseline="30000" dirty="0" smtClean="0">
                <a:solidFill>
                  <a:prstClr val="black"/>
                </a:solidFill>
              </a:rPr>
              <a:t>29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200" dirty="0" smtClean="0">
                <a:solidFill>
                  <a:prstClr val="black"/>
                </a:solidFill>
              </a:rPr>
              <a:t>Ασφάλεια για την καλλιέργεια </a:t>
            </a:r>
            <a:r>
              <a:rPr lang="el-GR" sz="1200" dirty="0">
                <a:solidFill>
                  <a:prstClr val="black"/>
                </a:solidFill>
              </a:rPr>
              <a:t>του </a:t>
            </a:r>
            <a:r>
              <a:rPr lang="el-GR" sz="1200" dirty="0" smtClean="0">
                <a:solidFill>
                  <a:prstClr val="black"/>
                </a:solidFill>
              </a:rPr>
              <a:t>βαμβακιού. Δημιουργία </a:t>
            </a:r>
            <a:r>
              <a:rPr lang="el-GR" sz="1200" dirty="0">
                <a:solidFill>
                  <a:prstClr val="black"/>
                </a:solidFill>
              </a:rPr>
              <a:t>βέλτιστων συνθηκών πρώτης ανάπτυξης </a:t>
            </a:r>
            <a:endParaRPr lang="el-GR" sz="1200" dirty="0" smtClean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l-GR" sz="1200" dirty="0" smtClean="0">
                <a:solidFill>
                  <a:prstClr val="black"/>
                </a:solidFill>
              </a:rPr>
              <a:t>Πλήρης έλεγχος ζιζανίων όταν συνδυάζεται με μεταφυτρωτικές εφαρμογές αγρωστωδοκτόνων </a:t>
            </a:r>
            <a:r>
              <a:rPr lang="en-US" sz="1200" dirty="0" smtClean="0">
                <a:solidFill>
                  <a:prstClr val="black"/>
                </a:solidFill>
              </a:rPr>
              <a:t>                                     </a:t>
            </a:r>
            <a:r>
              <a:rPr lang="el-GR" sz="1200" dirty="0" smtClean="0">
                <a:solidFill>
                  <a:prstClr val="black"/>
                </a:solidFill>
              </a:rPr>
              <a:t>                      </a:t>
            </a:r>
            <a:r>
              <a:rPr lang="en-US" sz="1200" dirty="0" smtClean="0">
                <a:solidFill>
                  <a:prstClr val="black"/>
                </a:solidFill>
              </a:rPr>
              <a:t>      </a:t>
            </a:r>
            <a:r>
              <a:rPr lang="el-GR" sz="1200" dirty="0" smtClean="0">
                <a:solidFill>
                  <a:prstClr val="black"/>
                </a:solidFill>
              </a:rPr>
              <a:t>(πχ. </a:t>
            </a:r>
            <a:r>
              <a:rPr lang="en-US" sz="1200" dirty="0" smtClean="0">
                <a:solidFill>
                  <a:prstClr val="black"/>
                </a:solidFill>
              </a:rPr>
              <a:t>clethodim – Exoset 12EC) </a:t>
            </a:r>
            <a:r>
              <a:rPr lang="el-GR" sz="1200" dirty="0" smtClean="0">
                <a:solidFill>
                  <a:prstClr val="black"/>
                </a:solidFill>
              </a:rPr>
              <a:t>που εξασφαλίζουν τον έλεγχο ακόμη και επιβλαβών πολυετών ζιζανίων                                                      πχ (</a:t>
            </a:r>
            <a:r>
              <a:rPr lang="en-US" sz="1200" i="1" dirty="0" smtClean="0">
                <a:solidFill>
                  <a:prstClr val="black"/>
                </a:solidFill>
              </a:rPr>
              <a:t>S. halepense</a:t>
            </a:r>
            <a:r>
              <a:rPr lang="en-US" sz="1200" dirty="0" smtClean="0">
                <a:solidFill>
                  <a:prstClr val="black"/>
                </a:solidFill>
              </a:rPr>
              <a:t>, </a:t>
            </a:r>
            <a:r>
              <a:rPr lang="en-US" sz="1200" i="1" dirty="0" smtClean="0">
                <a:solidFill>
                  <a:prstClr val="black"/>
                </a:solidFill>
              </a:rPr>
              <a:t>C. dactylon</a:t>
            </a:r>
            <a:r>
              <a:rPr lang="el-GR" sz="1200" dirty="0" smtClean="0">
                <a:solidFill>
                  <a:prstClr val="black"/>
                </a:solidFill>
              </a:rPr>
              <a:t>)</a:t>
            </a:r>
            <a:endParaRPr lang="el-GR" sz="1200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200" dirty="0" smtClean="0">
                <a:solidFill>
                  <a:prstClr val="black"/>
                </a:solidFill>
              </a:rPr>
              <a:t>Pendimethalin: </a:t>
            </a:r>
            <a:r>
              <a:rPr lang="el-GR" sz="1200" dirty="0" smtClean="0">
                <a:solidFill>
                  <a:prstClr val="black"/>
                </a:solidFill>
              </a:rPr>
              <a:t>Αποτελεσματικό απέναντι σε ετήσια αγρωστώδη και πλατύφυλλα ζιζάνια.</a:t>
            </a:r>
            <a:endParaRPr lang="el-GR" sz="1200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200" i="1" dirty="0" smtClean="0">
                <a:solidFill>
                  <a:prstClr val="black"/>
                </a:solidFill>
              </a:rPr>
              <a:t>S</a:t>
            </a:r>
            <a:r>
              <a:rPr lang="en-US" sz="1200" dirty="0" smtClean="0">
                <a:solidFill>
                  <a:prstClr val="black"/>
                </a:solidFill>
              </a:rPr>
              <a:t>–metolachlor: </a:t>
            </a:r>
            <a:r>
              <a:rPr lang="el-GR" sz="1200" dirty="0" smtClean="0">
                <a:solidFill>
                  <a:prstClr val="black"/>
                </a:solidFill>
              </a:rPr>
              <a:t>Μόλις </a:t>
            </a:r>
            <a:r>
              <a:rPr lang="en-US" sz="1200" dirty="0" smtClean="0">
                <a:solidFill>
                  <a:prstClr val="black"/>
                </a:solidFill>
              </a:rPr>
              <a:t>3</a:t>
            </a:r>
            <a:r>
              <a:rPr lang="el-GR" sz="1200" dirty="0" smtClean="0">
                <a:solidFill>
                  <a:prstClr val="black"/>
                </a:solidFill>
              </a:rPr>
              <a:t> </a:t>
            </a:r>
            <a:r>
              <a:rPr lang="el-GR" sz="1200" dirty="0">
                <a:solidFill>
                  <a:prstClr val="black"/>
                </a:solidFill>
              </a:rPr>
              <a:t>περιπτώσεις ανθεκτικότητας. Αποτελεσματικό απέναντι σε ετήσια αγρωστώδη και πλατύφυλλα ζιζάνια</a:t>
            </a:r>
            <a:r>
              <a:rPr lang="el-GR" sz="1200" dirty="0" smtClean="0">
                <a:solidFill>
                  <a:prstClr val="black"/>
                </a:solidFill>
              </a:rPr>
              <a:t>.</a:t>
            </a:r>
            <a:r>
              <a:rPr lang="en-US" sz="1200" dirty="0" smtClean="0">
                <a:solidFill>
                  <a:prstClr val="black"/>
                </a:solidFill>
              </a:rPr>
              <a:t> </a:t>
            </a:r>
            <a:r>
              <a:rPr lang="el-GR" sz="1200" dirty="0" smtClean="0">
                <a:solidFill>
                  <a:prstClr val="black"/>
                </a:solidFill>
              </a:rPr>
              <a:t>Σημαντικές λύσεις στον έλεγχο και της πορφυρής κύπερης (</a:t>
            </a:r>
            <a:r>
              <a:rPr lang="en-US" sz="1200" i="1" dirty="0" smtClean="0">
                <a:solidFill>
                  <a:prstClr val="black"/>
                </a:solidFill>
              </a:rPr>
              <a:t>C. rotundus</a:t>
            </a:r>
            <a:r>
              <a:rPr lang="en-US" sz="1200" dirty="0" smtClean="0">
                <a:solidFill>
                  <a:prstClr val="black"/>
                </a:solidFill>
              </a:rPr>
              <a:t>)</a:t>
            </a:r>
            <a:endParaRPr lang="el-GR" sz="1200" dirty="0" smtClean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200" dirty="0" smtClean="0">
                <a:solidFill>
                  <a:prstClr val="black"/>
                </a:solidFill>
              </a:rPr>
              <a:t>Fluometuron: </a:t>
            </a:r>
            <a:r>
              <a:rPr lang="el-GR" sz="1200" dirty="0" smtClean="0">
                <a:solidFill>
                  <a:prstClr val="black"/>
                </a:solidFill>
              </a:rPr>
              <a:t>Δεν αναφέρονται περιπτώσεις ανθεκτικότητας</a:t>
            </a:r>
            <a:r>
              <a:rPr lang="en-US" sz="1200" dirty="0" smtClean="0">
                <a:solidFill>
                  <a:prstClr val="black"/>
                </a:solidFill>
              </a:rPr>
              <a:t>.</a:t>
            </a:r>
            <a:r>
              <a:rPr lang="el-GR" sz="1200" dirty="0">
                <a:solidFill>
                  <a:prstClr val="black"/>
                </a:solidFill>
              </a:rPr>
              <a:t> Αποτελεσματικό απέναντι σε ετήσια αγρωστώδη και πλατύφυλλα ζιζάνια</a:t>
            </a:r>
            <a:r>
              <a:rPr lang="el-GR" sz="1200" dirty="0" smtClean="0">
                <a:solidFill>
                  <a:prstClr val="black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1200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l-GR" sz="1400" b="1" dirty="0" smtClean="0">
                <a:solidFill>
                  <a:prstClr val="black"/>
                </a:solidFill>
              </a:rPr>
              <a:t>Μεγάλη προσοχή στην ενσωμάτωση!!</a:t>
            </a:r>
          </a:p>
          <a:p>
            <a:pPr>
              <a:buFont typeface="Wingdings" panose="05000000000000000000" pitchFamily="2" charset="2"/>
              <a:buChar char="Ø"/>
            </a:pPr>
            <a:endParaRPr lang="el-GR" sz="1000" b="1" dirty="0" smtClean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l-GR" sz="1200" b="1" dirty="0" smtClean="0">
                <a:solidFill>
                  <a:prstClr val="black"/>
                </a:solidFill>
              </a:rPr>
              <a:t>Πρόληψη φαινομένων ανθεκτικότητας</a:t>
            </a:r>
            <a:r>
              <a:rPr lang="en-US" sz="1200" b="1" dirty="0" smtClean="0">
                <a:solidFill>
                  <a:prstClr val="black"/>
                </a:solidFill>
              </a:rPr>
              <a:t>:</a:t>
            </a:r>
            <a:r>
              <a:rPr lang="el-GR" sz="1200" b="1" dirty="0" smtClean="0">
                <a:solidFill>
                  <a:prstClr val="black"/>
                </a:solidFill>
              </a:rPr>
              <a:t> Εναλλαγή/μίγματα</a:t>
            </a:r>
            <a:r>
              <a:rPr lang="en-US" sz="1200" b="1" dirty="0" smtClean="0">
                <a:solidFill>
                  <a:prstClr val="black"/>
                </a:solidFill>
              </a:rPr>
              <a:t> </a:t>
            </a:r>
            <a:r>
              <a:rPr lang="el-GR" sz="1200" b="1" dirty="0" smtClean="0">
                <a:solidFill>
                  <a:prstClr val="black"/>
                </a:solidFill>
              </a:rPr>
              <a:t>ζιζανιοκτόνων διαφορετικού τρόπου δράσης. </a:t>
            </a:r>
            <a:r>
              <a:rPr lang="en-US" sz="1200" b="1" dirty="0" smtClean="0">
                <a:solidFill>
                  <a:prstClr val="black"/>
                </a:solidFill>
              </a:rPr>
              <a:t>                                                       </a:t>
            </a:r>
            <a:r>
              <a:rPr lang="el-GR" sz="1200" b="1" dirty="0" smtClean="0">
                <a:solidFill>
                  <a:prstClr val="black"/>
                </a:solidFill>
              </a:rPr>
              <a:t>Εφαρμογή καλλιεργητικών πρακτικών διαχείρισης ζιζανίων </a:t>
            </a:r>
            <a:r>
              <a:rPr lang="en-US" sz="1200" b="1" dirty="0" smtClean="0">
                <a:solidFill>
                  <a:prstClr val="black"/>
                </a:solidFill>
              </a:rPr>
              <a:t>                                                                                                         </a:t>
            </a:r>
            <a:r>
              <a:rPr lang="el-GR" sz="1200" b="1" dirty="0" smtClean="0">
                <a:solidFill>
                  <a:prstClr val="black"/>
                </a:solidFill>
              </a:rPr>
              <a:t>(αμειψισπορά, ψευδοσπορά, πυκνή σπορά, βαθιά θερινά οργώματα σε αγρούς όπου υπάρχουν πολυετή ζιζάνια κ.α.)</a:t>
            </a:r>
            <a:r>
              <a:rPr lang="en-US" sz="1200" b="1" dirty="0" smtClean="0">
                <a:solidFill>
                  <a:prstClr val="black"/>
                </a:solidFill>
              </a:rPr>
              <a:t>. </a:t>
            </a:r>
            <a:endParaRPr lang="el-GR" sz="12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73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-9525" y="0"/>
            <a:ext cx="12192000" cy="809625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/>
              <a:t>Ενδεικτικά ζιζανιοκτόνα για το βαμβάκι</a:t>
            </a:r>
            <a:endParaRPr lang="el-GR" sz="4000" b="1" dirty="0"/>
          </a:p>
        </p:txBody>
      </p:sp>
      <p:graphicFrame>
        <p:nvGraphicFramePr>
          <p:cNvPr id="4" name="Θέση περιεχομένου 3"/>
          <p:cNvGraphicFramePr>
            <a:graphicFrameLocks noGrp="1"/>
          </p:cNvGraphicFramePr>
          <p:nvPr>
            <p:ph idx="1"/>
            <p:extLst/>
          </p:nvPr>
        </p:nvGraphicFramePr>
        <p:xfrm>
          <a:off x="52701" y="2827817"/>
          <a:ext cx="12103895" cy="41741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1567"/>
                <a:gridCol w="2273031"/>
                <a:gridCol w="1863886"/>
                <a:gridCol w="716005"/>
                <a:gridCol w="3193558"/>
                <a:gridCol w="2545848"/>
              </a:tblGrid>
              <a:tr h="370840">
                <a:tc gridSpan="6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Εμπορικό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σκεύασμα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Δραστικές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ουσίες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Χημική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Ομάδα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HRAC Group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Τρόπος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δράσης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Χρόνος</a:t>
                      </a:r>
                      <a:r>
                        <a:rPr lang="el-GR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εφαρμογής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Fiberbest 50 SC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F</a:t>
                      </a:r>
                      <a:r>
                        <a:rPr lang="el-GR" sz="1100" b="1" dirty="0">
                          <a:effectLst/>
                        </a:rPr>
                        <a:t>luometuron 50% β/ο</a:t>
                      </a:r>
                      <a:endParaRPr lang="el-GR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Ureas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(</a:t>
                      </a:r>
                      <a:r>
                        <a:rPr lang="el-GR" sz="1100" dirty="0" smtClean="0">
                          <a:effectLst/>
                        </a:rPr>
                        <a:t>παράγωγα ουρίας)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Παρεμποδιστής </a:t>
                      </a:r>
                      <a:r>
                        <a:rPr lang="en-US" sz="1100" dirty="0">
                          <a:effectLst/>
                        </a:rPr>
                        <a:t>PS </a:t>
                      </a:r>
                      <a:r>
                        <a:rPr lang="en-US" sz="1100" dirty="0" smtClean="0">
                          <a:effectLst/>
                        </a:rPr>
                        <a:t>II</a:t>
                      </a:r>
                      <a:r>
                        <a:rPr lang="en-US" sz="1100" baseline="0" dirty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(Serine </a:t>
                      </a:r>
                      <a:r>
                        <a:rPr lang="en-US" sz="1100" dirty="0">
                          <a:effectLst/>
                        </a:rPr>
                        <a:t>264 Binders)</a:t>
                      </a:r>
                      <a:endParaRPr lang="el-GR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Προσπαρτικά με ενσωμάτωση ή προφυτρωτικά αμέσως μετά τη σπορά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effectLst/>
                        </a:rPr>
                        <a:t>Pendigan 40 SC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effectLst/>
                        </a:rPr>
                        <a:t>Pendimethalin 40% β/ο</a:t>
                      </a:r>
                      <a:endParaRPr lang="el-GR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Dinitroanilines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Παρεμποδιστής του σχηματισμού των μικροσωληνίσκων της μιτωτικής ατράκτου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 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Προσπαρτικά με ενσωμάτωση ή προφυτρωτικά της καλλιέργειας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effectLst/>
                        </a:rPr>
                        <a:t>Pendigan 400 CS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effectLst/>
                        </a:rPr>
                        <a:t>Pendimethalin 40% β/ο</a:t>
                      </a:r>
                      <a:endParaRPr lang="el-GR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Dinitroanilines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Παρεμποδιστής του σχηματισμού των μικροσωληνίσκων της μιτωτικής ατράκτου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 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Προσπαρτικά με ενσωμάτωση ή προφυτρωτικά της καλλιέργειας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Energizer 455 CS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</a:rPr>
                        <a:t>P</a:t>
                      </a:r>
                      <a:r>
                        <a:rPr lang="el-GR" sz="1100" b="1" dirty="0" smtClean="0">
                          <a:effectLst/>
                        </a:rPr>
                        <a:t>endimethalin </a:t>
                      </a:r>
                      <a:r>
                        <a:rPr lang="el-GR" sz="1100" b="1" dirty="0">
                          <a:effectLst/>
                        </a:rPr>
                        <a:t>45.5% β/ο</a:t>
                      </a:r>
                      <a:endParaRPr lang="el-GR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effectLst/>
                        </a:rPr>
                        <a:t>Dinitroanilines 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Παρεμποδιστής του σχηματισμού των μικροσωληνίσκων της μιτωτικής ατράκτου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 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Προσπαρτικά με ενσωμάτωση ή προφυτρωτικά της καλλιέργειας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Elina 960 EC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i="1" dirty="0" smtClean="0">
                          <a:effectLst/>
                        </a:rPr>
                        <a:t>S</a:t>
                      </a:r>
                      <a:r>
                        <a:rPr lang="en-US" sz="1100" b="1" dirty="0" smtClean="0">
                          <a:effectLst/>
                        </a:rPr>
                        <a:t>–metolachlor </a:t>
                      </a:r>
                      <a:r>
                        <a:rPr lang="el-GR" sz="1100" b="1" dirty="0" smtClean="0">
                          <a:effectLst/>
                        </a:rPr>
                        <a:t>96% β/ο</a:t>
                      </a:r>
                      <a:endParaRPr lang="el-GR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Chloroacetamides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15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Παρεμποδιστής της βιοσύνθεσης 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effectLst/>
                        </a:rPr>
                        <a:t>αμινοξέων </a:t>
                      </a:r>
                      <a:r>
                        <a:rPr lang="el-GR" sz="1100" dirty="0">
                          <a:effectLst/>
                        </a:rPr>
                        <a:t>μεγάλου μήκους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 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Πρασπαρτικά με ελαφρά ενσωμάτωση ή προφυτρωτικά σύντομα μετά τη σπορά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Exoset</a:t>
                      </a:r>
                      <a:r>
                        <a:rPr lang="en-US" sz="1100" baseline="0" dirty="0" smtClean="0">
                          <a:effectLst/>
                        </a:rPr>
                        <a:t> 12 EC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</a:rPr>
                        <a:t>Clethodim 12</a:t>
                      </a:r>
                      <a:r>
                        <a:rPr lang="el-GR" sz="1100" b="1" dirty="0" smtClean="0">
                          <a:effectLst/>
                        </a:rPr>
                        <a:t>% β/ο</a:t>
                      </a:r>
                      <a:endParaRPr lang="el-GR" sz="11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Cyclohexanediones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1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Αναστολέας ενζύμου ACCase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Μεταφυτρωτικά</a:t>
                      </a:r>
                      <a:r>
                        <a:rPr lang="el-GR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κατά τα 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l-GR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πραγματικά φύλλα του βαμβακιού (ΒΒ</a:t>
                      </a:r>
                      <a:r>
                        <a:rPr lang="en-US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 12–19)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3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l-GR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2"/>
          <a:srcRect t="10800" b="18508"/>
          <a:stretch/>
        </p:blipFill>
        <p:spPr>
          <a:xfrm>
            <a:off x="5389361" y="1017153"/>
            <a:ext cx="3277757" cy="1879674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3"/>
          <a:srcRect l="24566" r="46183"/>
          <a:stretch/>
        </p:blipFill>
        <p:spPr>
          <a:xfrm>
            <a:off x="1351393" y="1017152"/>
            <a:ext cx="1895475" cy="1879675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34" y="1017153"/>
            <a:ext cx="1152000" cy="1879676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 rotWithShape="1">
          <a:blip r:embed="rId5"/>
          <a:srcRect l="17796" r="18766"/>
          <a:stretch/>
        </p:blipFill>
        <p:spPr>
          <a:xfrm>
            <a:off x="3351327" y="1017153"/>
            <a:ext cx="1933575" cy="1879674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 rotWithShape="1">
          <a:blip r:embed="rId6"/>
          <a:srcRect r="33726"/>
          <a:stretch/>
        </p:blipFill>
        <p:spPr>
          <a:xfrm>
            <a:off x="8771577" y="1030577"/>
            <a:ext cx="3322791" cy="18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0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805</Words>
  <Application>Microsoft Office PowerPoint</Application>
  <PresentationFormat>Ευρεία οθόνη</PresentationFormat>
  <Paragraphs>149</Paragraphs>
  <Slides>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6</vt:i4>
      </vt:variant>
      <vt:variant>
        <vt:lpstr>Τίτλοι διαφανειών</vt:lpstr>
      </vt:variant>
      <vt:variant>
        <vt:i4>7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Wingdings</vt:lpstr>
      <vt:lpstr>1_Θέμα του Office</vt:lpstr>
      <vt:lpstr>2_Θέμα του Office</vt:lpstr>
      <vt:lpstr>3_Θέμα του Office</vt:lpstr>
      <vt:lpstr>Θέμα του Office</vt:lpstr>
      <vt:lpstr>4_Θέμα του Office</vt:lpstr>
      <vt:lpstr>5_Θέμα του Office</vt:lpstr>
      <vt:lpstr>Παρουσίαση του PowerPoint</vt:lpstr>
      <vt:lpstr>Πλατύφυλλα ζιζάνια ρυζιού (Oryza sativa L.)</vt:lpstr>
      <vt:lpstr>Παρουσίαση του PowerPoint</vt:lpstr>
      <vt:lpstr>Παρουσίαση του PowerPoint</vt:lpstr>
      <vt:lpstr>Ενδεικτικά ζιζανιοκτόνα για το ρύζι</vt:lpstr>
      <vt:lpstr>Ενδεικτικά ζιζανιοκτόνα για την καλλιέργεια του βαμβακιού</vt:lpstr>
      <vt:lpstr>Ενδεικτικά ζιζανιοκτόνα για το βαμβάκι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Λογαριασμός Microsoft</dc:creator>
  <cp:lastModifiedBy>Λογαριασμός Microsoft</cp:lastModifiedBy>
  <cp:revision>1</cp:revision>
  <dcterms:created xsi:type="dcterms:W3CDTF">2025-06-06T11:55:19Z</dcterms:created>
  <dcterms:modified xsi:type="dcterms:W3CDTF">2025-06-06T11:55:45Z</dcterms:modified>
</cp:coreProperties>
</file>