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theme/theme9.xml" ContentType="application/vnd.openxmlformats-officedocument.theme+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0.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1.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theme/theme12.xml" ContentType="application/vnd.openxmlformats-officedocument.theme+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theme/theme13.xml" ContentType="application/vnd.openxmlformats-officedocument.theme+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theme/theme14.xml" ContentType="application/vnd.openxmlformats-officedocument.theme+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theme/theme15.xml" ContentType="application/vnd.openxmlformats-officedocument.theme+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theme/theme1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 id="2147483711" r:id="rId4"/>
    <p:sldMasterId id="2147483728" r:id="rId5"/>
    <p:sldMasterId id="2147483745" r:id="rId6"/>
    <p:sldMasterId id="2147483762" r:id="rId7"/>
    <p:sldMasterId id="2147483779" r:id="rId8"/>
    <p:sldMasterId id="2147483796" r:id="rId9"/>
    <p:sldMasterId id="2147483813" r:id="rId10"/>
    <p:sldMasterId id="2147483830" r:id="rId11"/>
    <p:sldMasterId id="2147483847" r:id="rId12"/>
    <p:sldMasterId id="2147483864" r:id="rId13"/>
    <p:sldMasterId id="2147483881" r:id="rId14"/>
    <p:sldMasterId id="2147483898" r:id="rId15"/>
    <p:sldMasterId id="2147483915" r:id="rId16"/>
  </p:sldMasterIdLst>
  <p:sldIdLst>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90CC11-A501-4E54-B6B0-0264A005C57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8113258-50E0-4007-BA1F-9B48657A62A2}">
      <dgm:prSet/>
      <dgm:spPr/>
      <dgm:t>
        <a:bodyPr/>
        <a:lstStyle/>
        <a:p>
          <a:r>
            <a:rPr lang="el-GR" u="sng"/>
            <a:t>Στη μειωμένη ανταγωνιστική ικανότητα των ζιζανίων προς τις καλλιέργειες</a:t>
          </a:r>
          <a:endParaRPr lang="en-US"/>
        </a:p>
      </dgm:t>
    </dgm:pt>
    <dgm:pt modelId="{19CB7757-E599-40E0-9F14-DE5E622BE4A5}" type="parTrans" cxnId="{A4AD02AF-961B-4279-8B3B-3D9A2D396A00}">
      <dgm:prSet/>
      <dgm:spPr/>
      <dgm:t>
        <a:bodyPr/>
        <a:lstStyle/>
        <a:p>
          <a:endParaRPr lang="en-US"/>
        </a:p>
      </dgm:t>
    </dgm:pt>
    <dgm:pt modelId="{FB706E96-F43F-4A5E-9828-0DEF794554E5}" type="sibTrans" cxnId="{A4AD02AF-961B-4279-8B3B-3D9A2D396A00}">
      <dgm:prSet/>
      <dgm:spPr/>
      <dgm:t>
        <a:bodyPr/>
        <a:lstStyle/>
        <a:p>
          <a:endParaRPr lang="en-US"/>
        </a:p>
      </dgm:t>
    </dgm:pt>
    <dgm:pt modelId="{6124AB76-C9E0-4F31-ADDF-77177A967A8E}">
      <dgm:prSet/>
      <dgm:spPr/>
      <dgm:t>
        <a:bodyPr/>
        <a:lstStyle/>
        <a:p>
          <a:r>
            <a:rPr lang="el-GR" b="1"/>
            <a:t>χρήση ανταγωνιστικών και αλληλοπαθητικών ειδών ή ποικιλιών </a:t>
          </a:r>
          <a:endParaRPr lang="en-US"/>
        </a:p>
      </dgm:t>
    </dgm:pt>
    <dgm:pt modelId="{316DEEC7-8F0F-4DA1-844D-1C5BD9305DA2}" type="parTrans" cxnId="{67A63EBD-AFD3-4CBA-8C2A-D22CE6A575BE}">
      <dgm:prSet/>
      <dgm:spPr/>
      <dgm:t>
        <a:bodyPr/>
        <a:lstStyle/>
        <a:p>
          <a:endParaRPr lang="en-US"/>
        </a:p>
      </dgm:t>
    </dgm:pt>
    <dgm:pt modelId="{61624C37-5C1A-4E45-9157-115020522D24}" type="sibTrans" cxnId="{67A63EBD-AFD3-4CBA-8C2A-D22CE6A575BE}">
      <dgm:prSet/>
      <dgm:spPr/>
      <dgm:t>
        <a:bodyPr/>
        <a:lstStyle/>
        <a:p>
          <a:endParaRPr lang="en-US"/>
        </a:p>
      </dgm:t>
    </dgm:pt>
    <dgm:pt modelId="{705FAED4-537D-4327-B04B-89888B3641BB}">
      <dgm:prSet/>
      <dgm:spPr/>
      <dgm:t>
        <a:bodyPr/>
        <a:lstStyle/>
        <a:p>
          <a:r>
            <a:rPr lang="el-GR" b="1"/>
            <a:t>συγκαλλιέργεια</a:t>
          </a:r>
          <a:r>
            <a:rPr lang="el-GR"/>
            <a:t>. </a:t>
          </a:r>
          <a:endParaRPr lang="en-US"/>
        </a:p>
      </dgm:t>
    </dgm:pt>
    <dgm:pt modelId="{F7CF9D57-4EC5-40F0-B639-070A7373C07C}" type="parTrans" cxnId="{A28B2E0F-762A-4E2A-B887-8E710F359B93}">
      <dgm:prSet/>
      <dgm:spPr/>
      <dgm:t>
        <a:bodyPr/>
        <a:lstStyle/>
        <a:p>
          <a:endParaRPr lang="en-US"/>
        </a:p>
      </dgm:t>
    </dgm:pt>
    <dgm:pt modelId="{C0CFBDC2-5A88-43F0-A871-A1B0C5FCDF24}" type="sibTrans" cxnId="{A28B2E0F-762A-4E2A-B887-8E710F359B93}">
      <dgm:prSet/>
      <dgm:spPr/>
      <dgm:t>
        <a:bodyPr/>
        <a:lstStyle/>
        <a:p>
          <a:endParaRPr lang="en-US"/>
        </a:p>
      </dgm:t>
    </dgm:pt>
    <dgm:pt modelId="{FD72FD88-2615-4268-9723-73B6BEFF922F}" type="pres">
      <dgm:prSet presAssocID="{F090CC11-A501-4E54-B6B0-0264A005C57E}" presName="linear" presStyleCnt="0">
        <dgm:presLayoutVars>
          <dgm:animLvl val="lvl"/>
          <dgm:resizeHandles val="exact"/>
        </dgm:presLayoutVars>
      </dgm:prSet>
      <dgm:spPr/>
      <dgm:t>
        <a:bodyPr/>
        <a:lstStyle/>
        <a:p>
          <a:endParaRPr lang="en-US"/>
        </a:p>
      </dgm:t>
    </dgm:pt>
    <dgm:pt modelId="{36A37EC6-FB80-46B1-BFB8-A8A3CB227056}" type="pres">
      <dgm:prSet presAssocID="{D8113258-50E0-4007-BA1F-9B48657A62A2}" presName="parentText" presStyleLbl="node1" presStyleIdx="0" presStyleCnt="1">
        <dgm:presLayoutVars>
          <dgm:chMax val="0"/>
          <dgm:bulletEnabled val="1"/>
        </dgm:presLayoutVars>
      </dgm:prSet>
      <dgm:spPr/>
      <dgm:t>
        <a:bodyPr/>
        <a:lstStyle/>
        <a:p>
          <a:endParaRPr lang="en-US"/>
        </a:p>
      </dgm:t>
    </dgm:pt>
    <dgm:pt modelId="{5F1FCF8C-1B71-4E7C-99DD-FBB278925DB0}" type="pres">
      <dgm:prSet presAssocID="{D8113258-50E0-4007-BA1F-9B48657A62A2}" presName="childText" presStyleLbl="revTx" presStyleIdx="0" presStyleCnt="1">
        <dgm:presLayoutVars>
          <dgm:bulletEnabled val="1"/>
        </dgm:presLayoutVars>
      </dgm:prSet>
      <dgm:spPr/>
      <dgm:t>
        <a:bodyPr/>
        <a:lstStyle/>
        <a:p>
          <a:endParaRPr lang="en-US"/>
        </a:p>
      </dgm:t>
    </dgm:pt>
  </dgm:ptLst>
  <dgm:cxnLst>
    <dgm:cxn modelId="{A4AD02AF-961B-4279-8B3B-3D9A2D396A00}" srcId="{F090CC11-A501-4E54-B6B0-0264A005C57E}" destId="{D8113258-50E0-4007-BA1F-9B48657A62A2}" srcOrd="0" destOrd="0" parTransId="{19CB7757-E599-40E0-9F14-DE5E622BE4A5}" sibTransId="{FB706E96-F43F-4A5E-9828-0DEF794554E5}"/>
    <dgm:cxn modelId="{18D4DE47-10D4-4391-A033-14E467D929EC}" type="presOf" srcId="{705FAED4-537D-4327-B04B-89888B3641BB}" destId="{5F1FCF8C-1B71-4E7C-99DD-FBB278925DB0}" srcOrd="0" destOrd="1" presId="urn:microsoft.com/office/officeart/2005/8/layout/vList2"/>
    <dgm:cxn modelId="{A28B2E0F-762A-4E2A-B887-8E710F359B93}" srcId="{D8113258-50E0-4007-BA1F-9B48657A62A2}" destId="{705FAED4-537D-4327-B04B-89888B3641BB}" srcOrd="1" destOrd="0" parTransId="{F7CF9D57-4EC5-40F0-B639-070A7373C07C}" sibTransId="{C0CFBDC2-5A88-43F0-A871-A1B0C5FCDF24}"/>
    <dgm:cxn modelId="{6A77A133-E93E-4557-AC49-4F750294EC15}" type="presOf" srcId="{D8113258-50E0-4007-BA1F-9B48657A62A2}" destId="{36A37EC6-FB80-46B1-BFB8-A8A3CB227056}" srcOrd="0" destOrd="0" presId="urn:microsoft.com/office/officeart/2005/8/layout/vList2"/>
    <dgm:cxn modelId="{67A63EBD-AFD3-4CBA-8C2A-D22CE6A575BE}" srcId="{D8113258-50E0-4007-BA1F-9B48657A62A2}" destId="{6124AB76-C9E0-4F31-ADDF-77177A967A8E}" srcOrd="0" destOrd="0" parTransId="{316DEEC7-8F0F-4DA1-844D-1C5BD9305DA2}" sibTransId="{61624C37-5C1A-4E45-9157-115020522D24}"/>
    <dgm:cxn modelId="{5C973347-71E9-4ED1-8F8A-46AC5103A3AE}" type="presOf" srcId="{6124AB76-C9E0-4F31-ADDF-77177A967A8E}" destId="{5F1FCF8C-1B71-4E7C-99DD-FBB278925DB0}" srcOrd="0" destOrd="0" presId="urn:microsoft.com/office/officeart/2005/8/layout/vList2"/>
    <dgm:cxn modelId="{D43CAB0B-C080-475D-AC77-C7E168AB8E2D}" type="presOf" srcId="{F090CC11-A501-4E54-B6B0-0264A005C57E}" destId="{FD72FD88-2615-4268-9723-73B6BEFF922F}" srcOrd="0" destOrd="0" presId="urn:microsoft.com/office/officeart/2005/8/layout/vList2"/>
    <dgm:cxn modelId="{3737E6E7-FA02-4464-A57D-A317EE19022B}" type="presParOf" srcId="{FD72FD88-2615-4268-9723-73B6BEFF922F}" destId="{36A37EC6-FB80-46B1-BFB8-A8A3CB227056}" srcOrd="0" destOrd="0" presId="urn:microsoft.com/office/officeart/2005/8/layout/vList2"/>
    <dgm:cxn modelId="{00EFA73A-6261-47D9-9D25-EE59461B4C11}" type="presParOf" srcId="{FD72FD88-2615-4268-9723-73B6BEFF922F}" destId="{5F1FCF8C-1B71-4E7C-99DD-FBB278925DB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641DA2-EEAA-4FAD-A051-B4C387D2B59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B9A26E4-D7E3-4F2E-962D-1412EC200180}">
      <dgm:prSet/>
      <dgm:spPr/>
      <dgm:t>
        <a:bodyPr/>
        <a:lstStyle/>
        <a:p>
          <a:r>
            <a:rPr lang="el-GR"/>
            <a:t>Οι καλλιεργητικές πρακτικές που επιταχύνουν την </a:t>
          </a:r>
          <a:r>
            <a:rPr lang="el-GR" b="1"/>
            <a:t>αύξηση του αριθμού των καλλιεργούμενων φυτών στον αγρό </a:t>
          </a:r>
          <a:r>
            <a:rPr lang="el-GR"/>
            <a:t>αυξάνουν σημαντικά την ανταγωνιστική ικανότητα των καλλιεργειών έναντι των ζιζανίων (</a:t>
          </a:r>
          <a:r>
            <a:rPr lang="en-US"/>
            <a:t>Datta et al</a:t>
          </a:r>
          <a:r>
            <a:rPr lang="el-GR"/>
            <a:t>., 2017; </a:t>
          </a:r>
          <a:r>
            <a:rPr lang="en-US"/>
            <a:t>Sardana et al</a:t>
          </a:r>
          <a:r>
            <a:rPr lang="el-GR"/>
            <a:t>., 2017; </a:t>
          </a:r>
          <a:r>
            <a:rPr lang="en-US"/>
            <a:t>van der Meulen </a:t>
          </a:r>
          <a:r>
            <a:rPr lang="el-GR"/>
            <a:t>&amp; </a:t>
          </a:r>
          <a:r>
            <a:rPr lang="en-US"/>
            <a:t>Chauhan</a:t>
          </a:r>
          <a:r>
            <a:rPr lang="el-GR"/>
            <a:t>, 2017). </a:t>
          </a:r>
          <a:endParaRPr lang="en-US"/>
        </a:p>
      </dgm:t>
    </dgm:pt>
    <dgm:pt modelId="{DF7D7398-CB26-4F0A-97B6-B43961499667}" type="parTrans" cxnId="{7A49AF96-4534-4708-91DF-33A528C8443B}">
      <dgm:prSet/>
      <dgm:spPr/>
      <dgm:t>
        <a:bodyPr/>
        <a:lstStyle/>
        <a:p>
          <a:endParaRPr lang="en-US"/>
        </a:p>
      </dgm:t>
    </dgm:pt>
    <dgm:pt modelId="{622FABB7-586A-4E47-AF68-E8EAED5390D5}" type="sibTrans" cxnId="{7A49AF96-4534-4708-91DF-33A528C8443B}">
      <dgm:prSet/>
      <dgm:spPr/>
      <dgm:t>
        <a:bodyPr/>
        <a:lstStyle/>
        <a:p>
          <a:endParaRPr lang="en-US"/>
        </a:p>
      </dgm:t>
    </dgm:pt>
    <dgm:pt modelId="{49C7B0F7-97C7-4BCB-8850-5BA103C57C45}">
      <dgm:prSet/>
      <dgm:spPr/>
      <dgm:t>
        <a:bodyPr/>
        <a:lstStyle/>
        <a:p>
          <a:r>
            <a:rPr lang="el-GR"/>
            <a:t>Η </a:t>
          </a:r>
          <a:r>
            <a:rPr lang="el-GR" b="1"/>
            <a:t>πυκνή σπορά της καλλιέργειας </a:t>
          </a:r>
          <a:r>
            <a:rPr lang="el-GR"/>
            <a:t>επιταχύνει την ανάπτυξη μιας πυκνής φυτείας, η οποία </a:t>
          </a:r>
          <a:r>
            <a:rPr lang="el-GR" b="1"/>
            <a:t>σκιάζει το έδαφος με συνέπεια να ελαχιστοποιείται η βλάστηση των σπόρων των ζιζανίων </a:t>
          </a:r>
          <a:r>
            <a:rPr lang="el-GR"/>
            <a:t>και κατ’ επέκταση η εμφάνιση και η πυκνότητά τους στον αγρό (</a:t>
          </a:r>
          <a:r>
            <a:rPr lang="en-US"/>
            <a:t>Dogan et al</a:t>
          </a:r>
          <a:r>
            <a:rPr lang="el-GR"/>
            <a:t>., 2014; </a:t>
          </a:r>
          <a:r>
            <a:rPr lang="en-US"/>
            <a:t>Bajwa et al</a:t>
          </a:r>
          <a:r>
            <a:rPr lang="el-GR"/>
            <a:t>., 2017).</a:t>
          </a:r>
          <a:endParaRPr lang="en-US"/>
        </a:p>
      </dgm:t>
    </dgm:pt>
    <dgm:pt modelId="{66F87BC1-2756-4C6D-9653-F47A6A1C54E5}" type="parTrans" cxnId="{04F96735-096F-4C2D-A09D-3C734D72146B}">
      <dgm:prSet/>
      <dgm:spPr/>
      <dgm:t>
        <a:bodyPr/>
        <a:lstStyle/>
        <a:p>
          <a:endParaRPr lang="en-US"/>
        </a:p>
      </dgm:t>
    </dgm:pt>
    <dgm:pt modelId="{3D6013E5-4B7E-443A-B819-683F30D563DA}" type="sibTrans" cxnId="{04F96735-096F-4C2D-A09D-3C734D72146B}">
      <dgm:prSet/>
      <dgm:spPr/>
      <dgm:t>
        <a:bodyPr/>
        <a:lstStyle/>
        <a:p>
          <a:endParaRPr lang="en-US"/>
        </a:p>
      </dgm:t>
    </dgm:pt>
    <dgm:pt modelId="{1D4F359A-D81F-49EA-BE19-4A07087D3356}">
      <dgm:prSet/>
      <dgm:spPr/>
      <dgm:t>
        <a:bodyPr/>
        <a:lstStyle/>
        <a:p>
          <a:r>
            <a:rPr lang="el-GR"/>
            <a:t>Επίσης, τα ζιζάνια που εμφανίζονται αναπτύσσονται σε ένα πολύ ανταγωνιστικό περιβάλλον με </a:t>
          </a:r>
          <a:r>
            <a:rPr lang="el-GR" b="1"/>
            <a:t>περιορισμένη πρόσβαση στην ηλιακή ακτινοβολία, στο νερό και στα θρεπτικά στοιχεία του εδάφους</a:t>
          </a:r>
          <a:r>
            <a:rPr lang="el-GR"/>
            <a:t> (</a:t>
          </a:r>
          <a:r>
            <a:rPr lang="en-US"/>
            <a:t>Mhlanga et al</a:t>
          </a:r>
          <a:r>
            <a:rPr lang="el-GR"/>
            <a:t>., 2016; </a:t>
          </a:r>
          <a:r>
            <a:rPr lang="en-US"/>
            <a:t>Manalil et al</a:t>
          </a:r>
          <a:r>
            <a:rPr lang="el-GR"/>
            <a:t>., 2017; </a:t>
          </a:r>
          <a:r>
            <a:rPr lang="en-US"/>
            <a:t>Peerzada et al</a:t>
          </a:r>
          <a:r>
            <a:rPr lang="el-GR"/>
            <a:t>., 2017; </a:t>
          </a:r>
          <a:r>
            <a:rPr lang="en-US"/>
            <a:t>Scavo et al</a:t>
          </a:r>
          <a:r>
            <a:rPr lang="el-GR"/>
            <a:t>., 2020). </a:t>
          </a:r>
          <a:endParaRPr lang="en-US"/>
        </a:p>
      </dgm:t>
    </dgm:pt>
    <dgm:pt modelId="{4F27CBF0-AC10-455E-8607-936D415F6FF0}" type="parTrans" cxnId="{FF469952-40C7-44CF-A534-00BEBD03C847}">
      <dgm:prSet/>
      <dgm:spPr/>
      <dgm:t>
        <a:bodyPr/>
        <a:lstStyle/>
        <a:p>
          <a:endParaRPr lang="en-US"/>
        </a:p>
      </dgm:t>
    </dgm:pt>
    <dgm:pt modelId="{A4EA8F7F-2E6C-4B09-996A-B60EC403A9E1}" type="sibTrans" cxnId="{FF469952-40C7-44CF-A534-00BEBD03C847}">
      <dgm:prSet/>
      <dgm:spPr/>
      <dgm:t>
        <a:bodyPr/>
        <a:lstStyle/>
        <a:p>
          <a:endParaRPr lang="en-US"/>
        </a:p>
      </dgm:t>
    </dgm:pt>
    <dgm:pt modelId="{0379C2B2-05A9-4523-933A-7FCA9599EAEA}" type="pres">
      <dgm:prSet presAssocID="{05641DA2-EEAA-4FAD-A051-B4C387D2B596}" presName="linear" presStyleCnt="0">
        <dgm:presLayoutVars>
          <dgm:animLvl val="lvl"/>
          <dgm:resizeHandles val="exact"/>
        </dgm:presLayoutVars>
      </dgm:prSet>
      <dgm:spPr/>
      <dgm:t>
        <a:bodyPr/>
        <a:lstStyle/>
        <a:p>
          <a:endParaRPr lang="en-US"/>
        </a:p>
      </dgm:t>
    </dgm:pt>
    <dgm:pt modelId="{35E9692A-B934-484B-93A9-08DE54831716}" type="pres">
      <dgm:prSet presAssocID="{4B9A26E4-D7E3-4F2E-962D-1412EC200180}" presName="parentText" presStyleLbl="node1" presStyleIdx="0" presStyleCnt="3">
        <dgm:presLayoutVars>
          <dgm:chMax val="0"/>
          <dgm:bulletEnabled val="1"/>
        </dgm:presLayoutVars>
      </dgm:prSet>
      <dgm:spPr/>
      <dgm:t>
        <a:bodyPr/>
        <a:lstStyle/>
        <a:p>
          <a:endParaRPr lang="en-US"/>
        </a:p>
      </dgm:t>
    </dgm:pt>
    <dgm:pt modelId="{A6D6E6BE-CE1F-4C7B-B0FC-57DB3EDB2495}" type="pres">
      <dgm:prSet presAssocID="{622FABB7-586A-4E47-AF68-E8EAED5390D5}" presName="spacer" presStyleCnt="0"/>
      <dgm:spPr/>
    </dgm:pt>
    <dgm:pt modelId="{2C037BF8-30C7-47C7-99F6-671BE0F132F1}" type="pres">
      <dgm:prSet presAssocID="{49C7B0F7-97C7-4BCB-8850-5BA103C57C45}" presName="parentText" presStyleLbl="node1" presStyleIdx="1" presStyleCnt="3">
        <dgm:presLayoutVars>
          <dgm:chMax val="0"/>
          <dgm:bulletEnabled val="1"/>
        </dgm:presLayoutVars>
      </dgm:prSet>
      <dgm:spPr/>
      <dgm:t>
        <a:bodyPr/>
        <a:lstStyle/>
        <a:p>
          <a:endParaRPr lang="en-US"/>
        </a:p>
      </dgm:t>
    </dgm:pt>
    <dgm:pt modelId="{9851A534-23E7-48FE-849A-CA4C881FC09C}" type="pres">
      <dgm:prSet presAssocID="{3D6013E5-4B7E-443A-B819-683F30D563DA}" presName="spacer" presStyleCnt="0"/>
      <dgm:spPr/>
    </dgm:pt>
    <dgm:pt modelId="{5B27FF2A-04DB-4C11-82F9-84D7A86E7D5D}" type="pres">
      <dgm:prSet presAssocID="{1D4F359A-D81F-49EA-BE19-4A07087D3356}" presName="parentText" presStyleLbl="node1" presStyleIdx="2" presStyleCnt="3">
        <dgm:presLayoutVars>
          <dgm:chMax val="0"/>
          <dgm:bulletEnabled val="1"/>
        </dgm:presLayoutVars>
      </dgm:prSet>
      <dgm:spPr/>
      <dgm:t>
        <a:bodyPr/>
        <a:lstStyle/>
        <a:p>
          <a:endParaRPr lang="en-US"/>
        </a:p>
      </dgm:t>
    </dgm:pt>
  </dgm:ptLst>
  <dgm:cxnLst>
    <dgm:cxn modelId="{325BCEA3-FF18-4936-8517-25382AAFB479}" type="presOf" srcId="{49C7B0F7-97C7-4BCB-8850-5BA103C57C45}" destId="{2C037BF8-30C7-47C7-99F6-671BE0F132F1}" srcOrd="0" destOrd="0" presId="urn:microsoft.com/office/officeart/2005/8/layout/vList2"/>
    <dgm:cxn modelId="{7A49AF96-4534-4708-91DF-33A528C8443B}" srcId="{05641DA2-EEAA-4FAD-A051-B4C387D2B596}" destId="{4B9A26E4-D7E3-4F2E-962D-1412EC200180}" srcOrd="0" destOrd="0" parTransId="{DF7D7398-CB26-4F0A-97B6-B43961499667}" sibTransId="{622FABB7-586A-4E47-AF68-E8EAED5390D5}"/>
    <dgm:cxn modelId="{680414E0-C14F-4AA3-82C8-58CD593B63C4}" type="presOf" srcId="{4B9A26E4-D7E3-4F2E-962D-1412EC200180}" destId="{35E9692A-B934-484B-93A9-08DE54831716}" srcOrd="0" destOrd="0" presId="urn:microsoft.com/office/officeart/2005/8/layout/vList2"/>
    <dgm:cxn modelId="{04F96735-096F-4C2D-A09D-3C734D72146B}" srcId="{05641DA2-EEAA-4FAD-A051-B4C387D2B596}" destId="{49C7B0F7-97C7-4BCB-8850-5BA103C57C45}" srcOrd="1" destOrd="0" parTransId="{66F87BC1-2756-4C6D-9653-F47A6A1C54E5}" sibTransId="{3D6013E5-4B7E-443A-B819-683F30D563DA}"/>
    <dgm:cxn modelId="{CF116A2A-1CD3-4287-9B2E-E60C7A345FF1}" type="presOf" srcId="{1D4F359A-D81F-49EA-BE19-4A07087D3356}" destId="{5B27FF2A-04DB-4C11-82F9-84D7A86E7D5D}" srcOrd="0" destOrd="0" presId="urn:microsoft.com/office/officeart/2005/8/layout/vList2"/>
    <dgm:cxn modelId="{FF469952-40C7-44CF-A534-00BEBD03C847}" srcId="{05641DA2-EEAA-4FAD-A051-B4C387D2B596}" destId="{1D4F359A-D81F-49EA-BE19-4A07087D3356}" srcOrd="2" destOrd="0" parTransId="{4F27CBF0-AC10-455E-8607-936D415F6FF0}" sibTransId="{A4EA8F7F-2E6C-4B09-996A-B60EC403A9E1}"/>
    <dgm:cxn modelId="{3C38A118-3FB8-4FFA-AA54-FA043DA525A6}" type="presOf" srcId="{05641DA2-EEAA-4FAD-A051-B4C387D2B596}" destId="{0379C2B2-05A9-4523-933A-7FCA9599EAEA}" srcOrd="0" destOrd="0" presId="urn:microsoft.com/office/officeart/2005/8/layout/vList2"/>
    <dgm:cxn modelId="{0E386E13-361A-4F8D-931A-70211989D7B1}" type="presParOf" srcId="{0379C2B2-05A9-4523-933A-7FCA9599EAEA}" destId="{35E9692A-B934-484B-93A9-08DE54831716}" srcOrd="0" destOrd="0" presId="urn:microsoft.com/office/officeart/2005/8/layout/vList2"/>
    <dgm:cxn modelId="{DCF5E1ED-D1EA-4040-AAF4-BC70A16B57AB}" type="presParOf" srcId="{0379C2B2-05A9-4523-933A-7FCA9599EAEA}" destId="{A6D6E6BE-CE1F-4C7B-B0FC-57DB3EDB2495}" srcOrd="1" destOrd="0" presId="urn:microsoft.com/office/officeart/2005/8/layout/vList2"/>
    <dgm:cxn modelId="{5DB257AD-13B6-4D7C-B9A1-5311BB7F7191}" type="presParOf" srcId="{0379C2B2-05A9-4523-933A-7FCA9599EAEA}" destId="{2C037BF8-30C7-47C7-99F6-671BE0F132F1}" srcOrd="2" destOrd="0" presId="urn:microsoft.com/office/officeart/2005/8/layout/vList2"/>
    <dgm:cxn modelId="{57B8DF57-717C-4C9D-BFA2-DE67F7F30E4C}" type="presParOf" srcId="{0379C2B2-05A9-4523-933A-7FCA9599EAEA}" destId="{9851A534-23E7-48FE-849A-CA4C881FC09C}" srcOrd="3" destOrd="0" presId="urn:microsoft.com/office/officeart/2005/8/layout/vList2"/>
    <dgm:cxn modelId="{2EDE8015-3CD0-44FF-8C2A-FCE3DF554EFE}" type="presParOf" srcId="{0379C2B2-05A9-4523-933A-7FCA9599EAEA}" destId="{5B27FF2A-04DB-4C11-82F9-84D7A86E7D5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CCD14B-9261-4C23-8B4F-CA2C68674BC8}"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F2DE0EA8-842D-4DCB-A0C6-52ACD47EEC43}">
      <dgm:prSet/>
      <dgm:spPr/>
      <dgm:t>
        <a:bodyPr/>
        <a:lstStyle/>
        <a:p>
          <a:r>
            <a:rPr lang="el-GR"/>
            <a:t>η </a:t>
          </a:r>
          <a:r>
            <a:rPr lang="el-GR" b="1"/>
            <a:t>αύξηση της ποσότητας σπόρου στη γραμμή της καλλιέργειας </a:t>
          </a:r>
          <a:r>
            <a:rPr lang="el-GR"/>
            <a:t>(</a:t>
          </a:r>
          <a:r>
            <a:rPr lang="en-US"/>
            <a:t>increased seeding rates</a:t>
          </a:r>
          <a:r>
            <a:rPr lang="el-GR"/>
            <a:t>), </a:t>
          </a:r>
          <a:endParaRPr lang="en-US"/>
        </a:p>
      </dgm:t>
    </dgm:pt>
    <dgm:pt modelId="{5207E3F6-B338-4BD8-8814-C4F39C7ED666}" type="parTrans" cxnId="{27457260-7044-4886-8C97-39F9F4944A9B}">
      <dgm:prSet/>
      <dgm:spPr/>
      <dgm:t>
        <a:bodyPr/>
        <a:lstStyle/>
        <a:p>
          <a:endParaRPr lang="en-US"/>
        </a:p>
      </dgm:t>
    </dgm:pt>
    <dgm:pt modelId="{F2738688-46F0-46F3-9818-96084AA136CA}" type="sibTrans" cxnId="{27457260-7044-4886-8C97-39F9F4944A9B}">
      <dgm:prSet/>
      <dgm:spPr/>
      <dgm:t>
        <a:bodyPr/>
        <a:lstStyle/>
        <a:p>
          <a:endParaRPr lang="en-US"/>
        </a:p>
      </dgm:t>
    </dgm:pt>
    <dgm:pt modelId="{DA9CDB4D-8A2A-4506-823A-7B59FF08F0DC}">
      <dgm:prSet/>
      <dgm:spPr/>
      <dgm:t>
        <a:bodyPr/>
        <a:lstStyle/>
        <a:p>
          <a:r>
            <a:rPr lang="el-GR"/>
            <a:t>η </a:t>
          </a:r>
          <a:r>
            <a:rPr lang="el-GR" b="1"/>
            <a:t>μείωση της απόστασης μεταξύ των γραμμών σποράς </a:t>
          </a:r>
          <a:r>
            <a:rPr lang="el-GR"/>
            <a:t>(</a:t>
          </a:r>
          <a:r>
            <a:rPr lang="en-US"/>
            <a:t>narrow row spacing</a:t>
          </a:r>
          <a:r>
            <a:rPr lang="el-GR"/>
            <a:t>),</a:t>
          </a:r>
          <a:endParaRPr lang="en-US"/>
        </a:p>
      </dgm:t>
    </dgm:pt>
    <dgm:pt modelId="{85DED57F-AEF9-4367-B1D8-D92C3AC7B38E}" type="parTrans" cxnId="{DE267F45-90B0-4939-9CB3-AD500B600106}">
      <dgm:prSet/>
      <dgm:spPr/>
      <dgm:t>
        <a:bodyPr/>
        <a:lstStyle/>
        <a:p>
          <a:endParaRPr lang="en-US"/>
        </a:p>
      </dgm:t>
    </dgm:pt>
    <dgm:pt modelId="{E7FCC18D-A566-4D13-88C5-A439D967150A}" type="sibTrans" cxnId="{DE267F45-90B0-4939-9CB3-AD500B600106}">
      <dgm:prSet/>
      <dgm:spPr/>
      <dgm:t>
        <a:bodyPr/>
        <a:lstStyle/>
        <a:p>
          <a:endParaRPr lang="en-US"/>
        </a:p>
      </dgm:t>
    </dgm:pt>
    <dgm:pt modelId="{200314DC-7359-4B7D-8C59-93162563E1DB}">
      <dgm:prSet/>
      <dgm:spPr/>
      <dgm:t>
        <a:bodyPr/>
        <a:lstStyle/>
        <a:p>
          <a:r>
            <a:rPr lang="el-GR"/>
            <a:t>η </a:t>
          </a:r>
          <a:r>
            <a:rPr lang="el-GR" b="1"/>
            <a:t>επιλογή του κατάλληλου προσανατολισμού των γραμμών </a:t>
          </a:r>
          <a:r>
            <a:rPr lang="el-GR"/>
            <a:t>(</a:t>
          </a:r>
          <a:r>
            <a:rPr lang="en-US"/>
            <a:t>row orientation</a:t>
          </a:r>
          <a:r>
            <a:rPr lang="el-GR"/>
            <a:t>), </a:t>
          </a:r>
          <a:endParaRPr lang="en-US"/>
        </a:p>
      </dgm:t>
    </dgm:pt>
    <dgm:pt modelId="{DBEB7AB8-C012-4541-BC4E-F312FCD40F69}" type="parTrans" cxnId="{8DCF15A5-111A-4040-AE09-177F98AB8107}">
      <dgm:prSet/>
      <dgm:spPr/>
      <dgm:t>
        <a:bodyPr/>
        <a:lstStyle/>
        <a:p>
          <a:endParaRPr lang="en-US"/>
        </a:p>
      </dgm:t>
    </dgm:pt>
    <dgm:pt modelId="{7BDD721F-7652-40CE-9C2B-4ABC9BA3271D}" type="sibTrans" cxnId="{8DCF15A5-111A-4040-AE09-177F98AB8107}">
      <dgm:prSet/>
      <dgm:spPr/>
      <dgm:t>
        <a:bodyPr/>
        <a:lstStyle/>
        <a:p>
          <a:endParaRPr lang="en-US"/>
        </a:p>
      </dgm:t>
    </dgm:pt>
    <dgm:pt modelId="{63C28359-554A-4BEA-BCB7-1B821EE774A0}">
      <dgm:prSet/>
      <dgm:spPr/>
      <dgm:t>
        <a:bodyPr/>
        <a:lstStyle/>
        <a:p>
          <a:r>
            <a:rPr lang="el-GR"/>
            <a:t>η </a:t>
          </a:r>
          <a:r>
            <a:rPr lang="el-GR" b="1"/>
            <a:t>σπορά σε διπλές γραμμές </a:t>
          </a:r>
          <a:r>
            <a:rPr lang="el-GR"/>
            <a:t>(</a:t>
          </a:r>
          <a:r>
            <a:rPr lang="en-US"/>
            <a:t>twin</a:t>
          </a:r>
          <a:r>
            <a:rPr lang="el-GR"/>
            <a:t>-</a:t>
          </a:r>
          <a:r>
            <a:rPr lang="en-US"/>
            <a:t>row system</a:t>
          </a:r>
          <a:r>
            <a:rPr lang="el-GR"/>
            <a:t>) και</a:t>
          </a:r>
          <a:endParaRPr lang="en-US"/>
        </a:p>
      </dgm:t>
    </dgm:pt>
    <dgm:pt modelId="{BBC30B66-3CA0-4E22-819C-F712F91FEFBE}" type="parTrans" cxnId="{08E3EED0-118F-4800-9FE0-5CBDDE8D9BED}">
      <dgm:prSet/>
      <dgm:spPr/>
      <dgm:t>
        <a:bodyPr/>
        <a:lstStyle/>
        <a:p>
          <a:endParaRPr lang="en-US"/>
        </a:p>
      </dgm:t>
    </dgm:pt>
    <dgm:pt modelId="{022B1738-35D0-42CC-A6BF-177CE6915F75}" type="sibTrans" cxnId="{08E3EED0-118F-4800-9FE0-5CBDDE8D9BED}">
      <dgm:prSet/>
      <dgm:spPr/>
      <dgm:t>
        <a:bodyPr/>
        <a:lstStyle/>
        <a:p>
          <a:endParaRPr lang="en-US"/>
        </a:p>
      </dgm:t>
    </dgm:pt>
    <dgm:pt modelId="{5F60688F-0A44-4715-8EB5-D6DE8D30C164}">
      <dgm:prSet/>
      <dgm:spPr/>
      <dgm:t>
        <a:bodyPr/>
        <a:lstStyle/>
        <a:p>
          <a:r>
            <a:rPr lang="el-GR"/>
            <a:t>η </a:t>
          </a:r>
          <a:r>
            <a:rPr lang="el-GR" b="1"/>
            <a:t>ομοιόμορφή σπορά της καλλιέργειας στον αγρό με παρόμοιες αποστάσεις μεταξύ και επί των γραμμών </a:t>
          </a:r>
          <a:r>
            <a:rPr lang="el-GR" b="0"/>
            <a:t>(</a:t>
          </a:r>
          <a:r>
            <a:rPr lang="en-US" b="0"/>
            <a:t>sowing patterns</a:t>
          </a:r>
          <a:r>
            <a:rPr lang="el-GR" b="0"/>
            <a:t>).</a:t>
          </a:r>
          <a:endParaRPr lang="en-US"/>
        </a:p>
      </dgm:t>
    </dgm:pt>
    <dgm:pt modelId="{2089F9CA-206E-4543-B756-996AD472AB9C}" type="parTrans" cxnId="{7E0D15D4-FC8A-4239-AF80-DF2A4DEBA065}">
      <dgm:prSet/>
      <dgm:spPr/>
      <dgm:t>
        <a:bodyPr/>
        <a:lstStyle/>
        <a:p>
          <a:endParaRPr lang="en-US"/>
        </a:p>
      </dgm:t>
    </dgm:pt>
    <dgm:pt modelId="{07CA7CE1-C209-4C27-854E-449DB0F521F5}" type="sibTrans" cxnId="{7E0D15D4-FC8A-4239-AF80-DF2A4DEBA065}">
      <dgm:prSet/>
      <dgm:spPr/>
      <dgm:t>
        <a:bodyPr/>
        <a:lstStyle/>
        <a:p>
          <a:endParaRPr lang="en-US"/>
        </a:p>
      </dgm:t>
    </dgm:pt>
    <dgm:pt modelId="{AC477E62-3E46-4F5C-8915-1AFFDC8DA2BE}" type="pres">
      <dgm:prSet presAssocID="{84CCD14B-9261-4C23-8B4F-CA2C68674BC8}" presName="vert0" presStyleCnt="0">
        <dgm:presLayoutVars>
          <dgm:dir/>
          <dgm:animOne val="branch"/>
          <dgm:animLvl val="lvl"/>
        </dgm:presLayoutVars>
      </dgm:prSet>
      <dgm:spPr/>
      <dgm:t>
        <a:bodyPr/>
        <a:lstStyle/>
        <a:p>
          <a:endParaRPr lang="en-US"/>
        </a:p>
      </dgm:t>
    </dgm:pt>
    <dgm:pt modelId="{AC17A199-EC8E-4E45-BBF8-1CCC27C5420B}" type="pres">
      <dgm:prSet presAssocID="{F2DE0EA8-842D-4DCB-A0C6-52ACD47EEC43}" presName="thickLine" presStyleLbl="alignNode1" presStyleIdx="0" presStyleCnt="5"/>
      <dgm:spPr/>
    </dgm:pt>
    <dgm:pt modelId="{F76ABE43-8F73-4240-B4DA-ACBA7F59A6B3}" type="pres">
      <dgm:prSet presAssocID="{F2DE0EA8-842D-4DCB-A0C6-52ACD47EEC43}" presName="horz1" presStyleCnt="0"/>
      <dgm:spPr/>
    </dgm:pt>
    <dgm:pt modelId="{C4718503-F739-4694-9C7B-42167B0C22DC}" type="pres">
      <dgm:prSet presAssocID="{F2DE0EA8-842D-4DCB-A0C6-52ACD47EEC43}" presName="tx1" presStyleLbl="revTx" presStyleIdx="0" presStyleCnt="5"/>
      <dgm:spPr/>
      <dgm:t>
        <a:bodyPr/>
        <a:lstStyle/>
        <a:p>
          <a:endParaRPr lang="en-US"/>
        </a:p>
      </dgm:t>
    </dgm:pt>
    <dgm:pt modelId="{214C5E9A-2BC9-4207-A700-99DC3AD5D013}" type="pres">
      <dgm:prSet presAssocID="{F2DE0EA8-842D-4DCB-A0C6-52ACD47EEC43}" presName="vert1" presStyleCnt="0"/>
      <dgm:spPr/>
    </dgm:pt>
    <dgm:pt modelId="{B96F98D8-5F97-4782-8BE4-80E43CB8F895}" type="pres">
      <dgm:prSet presAssocID="{DA9CDB4D-8A2A-4506-823A-7B59FF08F0DC}" presName="thickLine" presStyleLbl="alignNode1" presStyleIdx="1" presStyleCnt="5"/>
      <dgm:spPr/>
    </dgm:pt>
    <dgm:pt modelId="{F3E8D009-9CE4-4627-964A-62E45266B85C}" type="pres">
      <dgm:prSet presAssocID="{DA9CDB4D-8A2A-4506-823A-7B59FF08F0DC}" presName="horz1" presStyleCnt="0"/>
      <dgm:spPr/>
    </dgm:pt>
    <dgm:pt modelId="{8F26B78E-9EC3-4FD8-9B0F-229515743A1C}" type="pres">
      <dgm:prSet presAssocID="{DA9CDB4D-8A2A-4506-823A-7B59FF08F0DC}" presName="tx1" presStyleLbl="revTx" presStyleIdx="1" presStyleCnt="5"/>
      <dgm:spPr/>
      <dgm:t>
        <a:bodyPr/>
        <a:lstStyle/>
        <a:p>
          <a:endParaRPr lang="en-US"/>
        </a:p>
      </dgm:t>
    </dgm:pt>
    <dgm:pt modelId="{2C21E4F2-E57D-46C9-9CE1-D653FDAFBC23}" type="pres">
      <dgm:prSet presAssocID="{DA9CDB4D-8A2A-4506-823A-7B59FF08F0DC}" presName="vert1" presStyleCnt="0"/>
      <dgm:spPr/>
    </dgm:pt>
    <dgm:pt modelId="{2B3B50E0-7B37-415B-988F-BFE4698575B1}" type="pres">
      <dgm:prSet presAssocID="{200314DC-7359-4B7D-8C59-93162563E1DB}" presName="thickLine" presStyleLbl="alignNode1" presStyleIdx="2" presStyleCnt="5"/>
      <dgm:spPr/>
    </dgm:pt>
    <dgm:pt modelId="{51454150-0338-4D9B-9702-DEB38D524A72}" type="pres">
      <dgm:prSet presAssocID="{200314DC-7359-4B7D-8C59-93162563E1DB}" presName="horz1" presStyleCnt="0"/>
      <dgm:spPr/>
    </dgm:pt>
    <dgm:pt modelId="{5E942E39-F43B-46D0-A82E-B7BC05AA54A7}" type="pres">
      <dgm:prSet presAssocID="{200314DC-7359-4B7D-8C59-93162563E1DB}" presName="tx1" presStyleLbl="revTx" presStyleIdx="2" presStyleCnt="5"/>
      <dgm:spPr/>
      <dgm:t>
        <a:bodyPr/>
        <a:lstStyle/>
        <a:p>
          <a:endParaRPr lang="en-US"/>
        </a:p>
      </dgm:t>
    </dgm:pt>
    <dgm:pt modelId="{AE272DF5-AE86-47BB-93EC-203B62AF3358}" type="pres">
      <dgm:prSet presAssocID="{200314DC-7359-4B7D-8C59-93162563E1DB}" presName="vert1" presStyleCnt="0"/>
      <dgm:spPr/>
    </dgm:pt>
    <dgm:pt modelId="{5FA86F8C-3E7A-4D37-B5E0-EACAD6C6C29C}" type="pres">
      <dgm:prSet presAssocID="{63C28359-554A-4BEA-BCB7-1B821EE774A0}" presName="thickLine" presStyleLbl="alignNode1" presStyleIdx="3" presStyleCnt="5"/>
      <dgm:spPr/>
    </dgm:pt>
    <dgm:pt modelId="{3802D7DD-FCCC-4410-A816-D28B33D81362}" type="pres">
      <dgm:prSet presAssocID="{63C28359-554A-4BEA-BCB7-1B821EE774A0}" presName="horz1" presStyleCnt="0"/>
      <dgm:spPr/>
    </dgm:pt>
    <dgm:pt modelId="{BA886541-DC2F-4928-9165-63894C1F2589}" type="pres">
      <dgm:prSet presAssocID="{63C28359-554A-4BEA-BCB7-1B821EE774A0}" presName="tx1" presStyleLbl="revTx" presStyleIdx="3" presStyleCnt="5"/>
      <dgm:spPr/>
      <dgm:t>
        <a:bodyPr/>
        <a:lstStyle/>
        <a:p>
          <a:endParaRPr lang="en-US"/>
        </a:p>
      </dgm:t>
    </dgm:pt>
    <dgm:pt modelId="{85864F7B-519F-473E-9F03-BB9B7363E415}" type="pres">
      <dgm:prSet presAssocID="{63C28359-554A-4BEA-BCB7-1B821EE774A0}" presName="vert1" presStyleCnt="0"/>
      <dgm:spPr/>
    </dgm:pt>
    <dgm:pt modelId="{E945D541-BDF1-4C8A-83BD-A74B1105D0D5}" type="pres">
      <dgm:prSet presAssocID="{5F60688F-0A44-4715-8EB5-D6DE8D30C164}" presName="thickLine" presStyleLbl="alignNode1" presStyleIdx="4" presStyleCnt="5"/>
      <dgm:spPr/>
    </dgm:pt>
    <dgm:pt modelId="{A4ABB92F-C6AC-4F46-838F-55EAD7A98FE5}" type="pres">
      <dgm:prSet presAssocID="{5F60688F-0A44-4715-8EB5-D6DE8D30C164}" presName="horz1" presStyleCnt="0"/>
      <dgm:spPr/>
    </dgm:pt>
    <dgm:pt modelId="{DA6A5970-CA6E-4BB4-9EA8-6E4F0CE33E6B}" type="pres">
      <dgm:prSet presAssocID="{5F60688F-0A44-4715-8EB5-D6DE8D30C164}" presName="tx1" presStyleLbl="revTx" presStyleIdx="4" presStyleCnt="5"/>
      <dgm:spPr/>
      <dgm:t>
        <a:bodyPr/>
        <a:lstStyle/>
        <a:p>
          <a:endParaRPr lang="en-US"/>
        </a:p>
      </dgm:t>
    </dgm:pt>
    <dgm:pt modelId="{B7BBE5AD-9D0B-42D8-896F-664AD509AB59}" type="pres">
      <dgm:prSet presAssocID="{5F60688F-0A44-4715-8EB5-D6DE8D30C164}" presName="vert1" presStyleCnt="0"/>
      <dgm:spPr/>
    </dgm:pt>
  </dgm:ptLst>
  <dgm:cxnLst>
    <dgm:cxn modelId="{B0819D4C-4F67-43C1-B538-BB7EB32586F6}" type="presOf" srcId="{DA9CDB4D-8A2A-4506-823A-7B59FF08F0DC}" destId="{8F26B78E-9EC3-4FD8-9B0F-229515743A1C}" srcOrd="0" destOrd="0" presId="urn:microsoft.com/office/officeart/2008/layout/LinedList"/>
    <dgm:cxn modelId="{7E0D15D4-FC8A-4239-AF80-DF2A4DEBA065}" srcId="{84CCD14B-9261-4C23-8B4F-CA2C68674BC8}" destId="{5F60688F-0A44-4715-8EB5-D6DE8D30C164}" srcOrd="4" destOrd="0" parTransId="{2089F9CA-206E-4543-B756-996AD472AB9C}" sibTransId="{07CA7CE1-C209-4C27-854E-449DB0F521F5}"/>
    <dgm:cxn modelId="{DE267F45-90B0-4939-9CB3-AD500B600106}" srcId="{84CCD14B-9261-4C23-8B4F-CA2C68674BC8}" destId="{DA9CDB4D-8A2A-4506-823A-7B59FF08F0DC}" srcOrd="1" destOrd="0" parTransId="{85DED57F-AEF9-4367-B1D8-D92C3AC7B38E}" sibTransId="{E7FCC18D-A566-4D13-88C5-A439D967150A}"/>
    <dgm:cxn modelId="{1F95F19D-E47C-43F7-88D9-6AF0C1BA2044}" type="presOf" srcId="{84CCD14B-9261-4C23-8B4F-CA2C68674BC8}" destId="{AC477E62-3E46-4F5C-8915-1AFFDC8DA2BE}" srcOrd="0" destOrd="0" presId="urn:microsoft.com/office/officeart/2008/layout/LinedList"/>
    <dgm:cxn modelId="{08E3EED0-118F-4800-9FE0-5CBDDE8D9BED}" srcId="{84CCD14B-9261-4C23-8B4F-CA2C68674BC8}" destId="{63C28359-554A-4BEA-BCB7-1B821EE774A0}" srcOrd="3" destOrd="0" parTransId="{BBC30B66-3CA0-4E22-819C-F712F91FEFBE}" sibTransId="{022B1738-35D0-42CC-A6BF-177CE6915F75}"/>
    <dgm:cxn modelId="{7FA074EC-1D00-4E8D-8692-EB4B4394C4A7}" type="presOf" srcId="{5F60688F-0A44-4715-8EB5-D6DE8D30C164}" destId="{DA6A5970-CA6E-4BB4-9EA8-6E4F0CE33E6B}" srcOrd="0" destOrd="0" presId="urn:microsoft.com/office/officeart/2008/layout/LinedList"/>
    <dgm:cxn modelId="{27457260-7044-4886-8C97-39F9F4944A9B}" srcId="{84CCD14B-9261-4C23-8B4F-CA2C68674BC8}" destId="{F2DE0EA8-842D-4DCB-A0C6-52ACD47EEC43}" srcOrd="0" destOrd="0" parTransId="{5207E3F6-B338-4BD8-8814-C4F39C7ED666}" sibTransId="{F2738688-46F0-46F3-9818-96084AA136CA}"/>
    <dgm:cxn modelId="{8DCF15A5-111A-4040-AE09-177F98AB8107}" srcId="{84CCD14B-9261-4C23-8B4F-CA2C68674BC8}" destId="{200314DC-7359-4B7D-8C59-93162563E1DB}" srcOrd="2" destOrd="0" parTransId="{DBEB7AB8-C012-4541-BC4E-F312FCD40F69}" sibTransId="{7BDD721F-7652-40CE-9C2B-4ABC9BA3271D}"/>
    <dgm:cxn modelId="{AD137145-D265-4D92-96A3-E9D689F61843}" type="presOf" srcId="{200314DC-7359-4B7D-8C59-93162563E1DB}" destId="{5E942E39-F43B-46D0-A82E-B7BC05AA54A7}" srcOrd="0" destOrd="0" presId="urn:microsoft.com/office/officeart/2008/layout/LinedList"/>
    <dgm:cxn modelId="{D368622A-8E2C-46E1-BD4F-E2A4007D507F}" type="presOf" srcId="{63C28359-554A-4BEA-BCB7-1B821EE774A0}" destId="{BA886541-DC2F-4928-9165-63894C1F2589}" srcOrd="0" destOrd="0" presId="urn:microsoft.com/office/officeart/2008/layout/LinedList"/>
    <dgm:cxn modelId="{0C0A6C02-3D65-4128-8BFA-EA3BC52AA927}" type="presOf" srcId="{F2DE0EA8-842D-4DCB-A0C6-52ACD47EEC43}" destId="{C4718503-F739-4694-9C7B-42167B0C22DC}" srcOrd="0" destOrd="0" presId="urn:microsoft.com/office/officeart/2008/layout/LinedList"/>
    <dgm:cxn modelId="{C7CC3ECB-4D37-46C9-9126-FA88F0B1D562}" type="presParOf" srcId="{AC477E62-3E46-4F5C-8915-1AFFDC8DA2BE}" destId="{AC17A199-EC8E-4E45-BBF8-1CCC27C5420B}" srcOrd="0" destOrd="0" presId="urn:microsoft.com/office/officeart/2008/layout/LinedList"/>
    <dgm:cxn modelId="{D49C49C9-DF8F-4435-BAEE-D76953C3113B}" type="presParOf" srcId="{AC477E62-3E46-4F5C-8915-1AFFDC8DA2BE}" destId="{F76ABE43-8F73-4240-B4DA-ACBA7F59A6B3}" srcOrd="1" destOrd="0" presId="urn:microsoft.com/office/officeart/2008/layout/LinedList"/>
    <dgm:cxn modelId="{AE37258F-61C6-4D64-B687-99FA58A771F4}" type="presParOf" srcId="{F76ABE43-8F73-4240-B4DA-ACBA7F59A6B3}" destId="{C4718503-F739-4694-9C7B-42167B0C22DC}" srcOrd="0" destOrd="0" presId="urn:microsoft.com/office/officeart/2008/layout/LinedList"/>
    <dgm:cxn modelId="{DF61E54D-2F6F-4B98-AF2D-51D99D22F284}" type="presParOf" srcId="{F76ABE43-8F73-4240-B4DA-ACBA7F59A6B3}" destId="{214C5E9A-2BC9-4207-A700-99DC3AD5D013}" srcOrd="1" destOrd="0" presId="urn:microsoft.com/office/officeart/2008/layout/LinedList"/>
    <dgm:cxn modelId="{F58FEB64-7FD7-4432-8F6A-B4A953B04C04}" type="presParOf" srcId="{AC477E62-3E46-4F5C-8915-1AFFDC8DA2BE}" destId="{B96F98D8-5F97-4782-8BE4-80E43CB8F895}" srcOrd="2" destOrd="0" presId="urn:microsoft.com/office/officeart/2008/layout/LinedList"/>
    <dgm:cxn modelId="{5B95B56A-6F9F-48C2-BA6A-0374D20F09D2}" type="presParOf" srcId="{AC477E62-3E46-4F5C-8915-1AFFDC8DA2BE}" destId="{F3E8D009-9CE4-4627-964A-62E45266B85C}" srcOrd="3" destOrd="0" presId="urn:microsoft.com/office/officeart/2008/layout/LinedList"/>
    <dgm:cxn modelId="{7D7B5044-8D71-4ECC-BB1A-870BF886B517}" type="presParOf" srcId="{F3E8D009-9CE4-4627-964A-62E45266B85C}" destId="{8F26B78E-9EC3-4FD8-9B0F-229515743A1C}" srcOrd="0" destOrd="0" presId="urn:microsoft.com/office/officeart/2008/layout/LinedList"/>
    <dgm:cxn modelId="{C3CAB1BA-34F6-4176-8C97-BB910F30EA28}" type="presParOf" srcId="{F3E8D009-9CE4-4627-964A-62E45266B85C}" destId="{2C21E4F2-E57D-46C9-9CE1-D653FDAFBC23}" srcOrd="1" destOrd="0" presId="urn:microsoft.com/office/officeart/2008/layout/LinedList"/>
    <dgm:cxn modelId="{B2A8A70D-74C8-4288-9BBA-AAD0186A759C}" type="presParOf" srcId="{AC477E62-3E46-4F5C-8915-1AFFDC8DA2BE}" destId="{2B3B50E0-7B37-415B-988F-BFE4698575B1}" srcOrd="4" destOrd="0" presId="urn:microsoft.com/office/officeart/2008/layout/LinedList"/>
    <dgm:cxn modelId="{617CEA5E-47BC-4CCC-8307-0CBED89E02C8}" type="presParOf" srcId="{AC477E62-3E46-4F5C-8915-1AFFDC8DA2BE}" destId="{51454150-0338-4D9B-9702-DEB38D524A72}" srcOrd="5" destOrd="0" presId="urn:microsoft.com/office/officeart/2008/layout/LinedList"/>
    <dgm:cxn modelId="{DC80189F-E74C-4F14-BB31-BCD51147D2A1}" type="presParOf" srcId="{51454150-0338-4D9B-9702-DEB38D524A72}" destId="{5E942E39-F43B-46D0-A82E-B7BC05AA54A7}" srcOrd="0" destOrd="0" presId="urn:microsoft.com/office/officeart/2008/layout/LinedList"/>
    <dgm:cxn modelId="{C12DCEF6-7DB9-45E3-895F-4D51996FE25B}" type="presParOf" srcId="{51454150-0338-4D9B-9702-DEB38D524A72}" destId="{AE272DF5-AE86-47BB-93EC-203B62AF3358}" srcOrd="1" destOrd="0" presId="urn:microsoft.com/office/officeart/2008/layout/LinedList"/>
    <dgm:cxn modelId="{9473F5FB-203D-4574-B7FA-CD17B0749662}" type="presParOf" srcId="{AC477E62-3E46-4F5C-8915-1AFFDC8DA2BE}" destId="{5FA86F8C-3E7A-4D37-B5E0-EACAD6C6C29C}" srcOrd="6" destOrd="0" presId="urn:microsoft.com/office/officeart/2008/layout/LinedList"/>
    <dgm:cxn modelId="{4DDFCA89-6C5B-4D09-A2FF-7F70841DAE3E}" type="presParOf" srcId="{AC477E62-3E46-4F5C-8915-1AFFDC8DA2BE}" destId="{3802D7DD-FCCC-4410-A816-D28B33D81362}" srcOrd="7" destOrd="0" presId="urn:microsoft.com/office/officeart/2008/layout/LinedList"/>
    <dgm:cxn modelId="{69BD1AD4-8277-4DA7-A7A4-3CC3BB62CC86}" type="presParOf" srcId="{3802D7DD-FCCC-4410-A816-D28B33D81362}" destId="{BA886541-DC2F-4928-9165-63894C1F2589}" srcOrd="0" destOrd="0" presId="urn:microsoft.com/office/officeart/2008/layout/LinedList"/>
    <dgm:cxn modelId="{B2C99390-4ECD-449B-B459-1085AAE5DAE2}" type="presParOf" srcId="{3802D7DD-FCCC-4410-A816-D28B33D81362}" destId="{85864F7B-519F-473E-9F03-BB9B7363E415}" srcOrd="1" destOrd="0" presId="urn:microsoft.com/office/officeart/2008/layout/LinedList"/>
    <dgm:cxn modelId="{EDFEFDE4-7F53-43C2-9544-0E4B95C2B3AA}" type="presParOf" srcId="{AC477E62-3E46-4F5C-8915-1AFFDC8DA2BE}" destId="{E945D541-BDF1-4C8A-83BD-A74B1105D0D5}" srcOrd="8" destOrd="0" presId="urn:microsoft.com/office/officeart/2008/layout/LinedList"/>
    <dgm:cxn modelId="{943EA427-7FA0-45BB-8262-8CAB742CC182}" type="presParOf" srcId="{AC477E62-3E46-4F5C-8915-1AFFDC8DA2BE}" destId="{A4ABB92F-C6AC-4F46-838F-55EAD7A98FE5}" srcOrd="9" destOrd="0" presId="urn:microsoft.com/office/officeart/2008/layout/LinedList"/>
    <dgm:cxn modelId="{A56F848F-8F75-4C05-9C6E-0B0568D297CE}" type="presParOf" srcId="{A4ABB92F-C6AC-4F46-838F-55EAD7A98FE5}" destId="{DA6A5970-CA6E-4BB4-9EA8-6E4F0CE33E6B}" srcOrd="0" destOrd="0" presId="urn:microsoft.com/office/officeart/2008/layout/LinedList"/>
    <dgm:cxn modelId="{616E4D66-D2D4-4487-943A-9C647B1A9B59}" type="presParOf" srcId="{A4ABB92F-C6AC-4F46-838F-55EAD7A98FE5}" destId="{B7BBE5AD-9D0B-42D8-896F-664AD509AB5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24BD4C-C73D-4B1B-81BF-AF8038800F2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0B7659A-88AA-4707-9337-9652542F8A9A}">
      <dgm:prSet/>
      <dgm:spPr/>
      <dgm:t>
        <a:bodyPr/>
        <a:lstStyle/>
        <a:p>
          <a:r>
            <a:rPr lang="en-US"/>
            <a:t>Με τον όρο συγκαλλιέργεια νοείται η συνύπαρξη δύο ή περισσότερων καλλιεργειών για ένα σημαντικό χρονικό διάστημα στον ίδιο αγρό με στόχο την αποτελεσματικότερη αξιοποίηση των φυσικών πόρων από τα συγκαλλιεργούμενα είδη (Brooker et al., 2015). </a:t>
          </a:r>
        </a:p>
      </dgm:t>
    </dgm:pt>
    <dgm:pt modelId="{67F875CD-83F8-4E97-8738-56DB431FE602}" type="parTrans" cxnId="{498E753E-2C10-4F57-8F9E-0699F3BCAE1C}">
      <dgm:prSet/>
      <dgm:spPr/>
      <dgm:t>
        <a:bodyPr/>
        <a:lstStyle/>
        <a:p>
          <a:endParaRPr lang="en-US"/>
        </a:p>
      </dgm:t>
    </dgm:pt>
    <dgm:pt modelId="{9BBFADAC-9A5F-4A7A-8844-4F678D5143F0}" type="sibTrans" cxnId="{498E753E-2C10-4F57-8F9E-0699F3BCAE1C}">
      <dgm:prSet/>
      <dgm:spPr/>
      <dgm:t>
        <a:bodyPr/>
        <a:lstStyle/>
        <a:p>
          <a:endParaRPr lang="en-US"/>
        </a:p>
      </dgm:t>
    </dgm:pt>
    <dgm:pt modelId="{381EE738-E859-48FC-8808-B2DF72187A2E}">
      <dgm:prSet/>
      <dgm:spPr/>
      <dgm:t>
        <a:bodyPr/>
        <a:lstStyle/>
        <a:p>
          <a:r>
            <a:rPr lang="en-US"/>
            <a:t>H συγκαλλιέργεια είναι μια καλλιεργητική πρακτική που αυξάνει την απόδοση ανά μονάδα επιφάνειας, συμβάλλοντας παράλληλα στην αύξηση της βιοποικιλότητας εντός της καλλιεργούμενης έκτασης, καθώς και στη βελτίωση της γονιμότητας και των φυσικών ιδιοτήτων του εδάφους (Glaze-Corcoran et al., 2020; Tillman, 2020). </a:t>
          </a:r>
        </a:p>
      </dgm:t>
    </dgm:pt>
    <dgm:pt modelId="{2A4BB1E0-0E45-4418-8D0C-A14066B6B83C}" type="parTrans" cxnId="{ED1D1D5D-487E-46F0-9144-4A57D2469257}">
      <dgm:prSet/>
      <dgm:spPr/>
      <dgm:t>
        <a:bodyPr/>
        <a:lstStyle/>
        <a:p>
          <a:endParaRPr lang="en-US"/>
        </a:p>
      </dgm:t>
    </dgm:pt>
    <dgm:pt modelId="{A29E3F3E-6CCF-4D4D-9B50-BD2F86B3B40C}" type="sibTrans" cxnId="{ED1D1D5D-487E-46F0-9144-4A57D2469257}">
      <dgm:prSet/>
      <dgm:spPr/>
      <dgm:t>
        <a:bodyPr/>
        <a:lstStyle/>
        <a:p>
          <a:endParaRPr lang="en-US"/>
        </a:p>
      </dgm:t>
    </dgm:pt>
    <dgm:pt modelId="{7593CEA9-9EE7-4345-853A-7805E49B8D66}" type="pres">
      <dgm:prSet presAssocID="{AC24BD4C-C73D-4B1B-81BF-AF8038800F24}" presName="linear" presStyleCnt="0">
        <dgm:presLayoutVars>
          <dgm:animLvl val="lvl"/>
          <dgm:resizeHandles val="exact"/>
        </dgm:presLayoutVars>
      </dgm:prSet>
      <dgm:spPr/>
      <dgm:t>
        <a:bodyPr/>
        <a:lstStyle/>
        <a:p>
          <a:endParaRPr lang="en-US"/>
        </a:p>
      </dgm:t>
    </dgm:pt>
    <dgm:pt modelId="{CA23D14A-A1E0-4AA1-95E9-D47DB26B0061}" type="pres">
      <dgm:prSet presAssocID="{00B7659A-88AA-4707-9337-9652542F8A9A}" presName="parentText" presStyleLbl="node1" presStyleIdx="0" presStyleCnt="2">
        <dgm:presLayoutVars>
          <dgm:chMax val="0"/>
          <dgm:bulletEnabled val="1"/>
        </dgm:presLayoutVars>
      </dgm:prSet>
      <dgm:spPr/>
      <dgm:t>
        <a:bodyPr/>
        <a:lstStyle/>
        <a:p>
          <a:endParaRPr lang="en-US"/>
        </a:p>
      </dgm:t>
    </dgm:pt>
    <dgm:pt modelId="{3501FEB9-C6C1-48D0-96E0-B0447CB95C40}" type="pres">
      <dgm:prSet presAssocID="{9BBFADAC-9A5F-4A7A-8844-4F678D5143F0}" presName="spacer" presStyleCnt="0"/>
      <dgm:spPr/>
    </dgm:pt>
    <dgm:pt modelId="{68567538-E387-4F76-848E-DFC5E626D505}" type="pres">
      <dgm:prSet presAssocID="{381EE738-E859-48FC-8808-B2DF72187A2E}" presName="parentText" presStyleLbl="node1" presStyleIdx="1" presStyleCnt="2">
        <dgm:presLayoutVars>
          <dgm:chMax val="0"/>
          <dgm:bulletEnabled val="1"/>
        </dgm:presLayoutVars>
      </dgm:prSet>
      <dgm:spPr/>
      <dgm:t>
        <a:bodyPr/>
        <a:lstStyle/>
        <a:p>
          <a:endParaRPr lang="en-US"/>
        </a:p>
      </dgm:t>
    </dgm:pt>
  </dgm:ptLst>
  <dgm:cxnLst>
    <dgm:cxn modelId="{ED1D1D5D-487E-46F0-9144-4A57D2469257}" srcId="{AC24BD4C-C73D-4B1B-81BF-AF8038800F24}" destId="{381EE738-E859-48FC-8808-B2DF72187A2E}" srcOrd="1" destOrd="0" parTransId="{2A4BB1E0-0E45-4418-8D0C-A14066B6B83C}" sibTransId="{A29E3F3E-6CCF-4D4D-9B50-BD2F86B3B40C}"/>
    <dgm:cxn modelId="{CE01E2FD-9BAC-4D7F-A2C1-943AFF3592AA}" type="presOf" srcId="{AC24BD4C-C73D-4B1B-81BF-AF8038800F24}" destId="{7593CEA9-9EE7-4345-853A-7805E49B8D66}" srcOrd="0" destOrd="0" presId="urn:microsoft.com/office/officeart/2005/8/layout/vList2"/>
    <dgm:cxn modelId="{A3EC74F5-9D17-42B0-9892-58CA82F6A19B}" type="presOf" srcId="{381EE738-E859-48FC-8808-B2DF72187A2E}" destId="{68567538-E387-4F76-848E-DFC5E626D505}" srcOrd="0" destOrd="0" presId="urn:microsoft.com/office/officeart/2005/8/layout/vList2"/>
    <dgm:cxn modelId="{498E753E-2C10-4F57-8F9E-0699F3BCAE1C}" srcId="{AC24BD4C-C73D-4B1B-81BF-AF8038800F24}" destId="{00B7659A-88AA-4707-9337-9652542F8A9A}" srcOrd="0" destOrd="0" parTransId="{67F875CD-83F8-4E97-8738-56DB431FE602}" sibTransId="{9BBFADAC-9A5F-4A7A-8844-4F678D5143F0}"/>
    <dgm:cxn modelId="{6BDD10CC-DB69-4C40-9608-FFD1FA6ED3CF}" type="presOf" srcId="{00B7659A-88AA-4707-9337-9652542F8A9A}" destId="{CA23D14A-A1E0-4AA1-95E9-D47DB26B0061}" srcOrd="0" destOrd="0" presId="urn:microsoft.com/office/officeart/2005/8/layout/vList2"/>
    <dgm:cxn modelId="{8ED74274-C353-4B1F-8582-43F4BCC4DB7D}" type="presParOf" srcId="{7593CEA9-9EE7-4345-853A-7805E49B8D66}" destId="{CA23D14A-A1E0-4AA1-95E9-D47DB26B0061}" srcOrd="0" destOrd="0" presId="urn:microsoft.com/office/officeart/2005/8/layout/vList2"/>
    <dgm:cxn modelId="{B729DD60-8C87-49C1-9E1D-DA744E8C1CC3}" type="presParOf" srcId="{7593CEA9-9EE7-4345-853A-7805E49B8D66}" destId="{3501FEB9-C6C1-48D0-96E0-B0447CB95C40}" srcOrd="1" destOrd="0" presId="urn:microsoft.com/office/officeart/2005/8/layout/vList2"/>
    <dgm:cxn modelId="{2A3A99A8-5A1D-4452-A692-E2000DC44696}" type="presParOf" srcId="{7593CEA9-9EE7-4345-853A-7805E49B8D66}" destId="{68567538-E387-4F76-848E-DFC5E626D50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DBE5FD-6515-4C36-A3E9-32A3EC7D322A}"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9681A29-120C-4490-AB20-0BAE5C0E8BC1}">
      <dgm:prSet/>
      <dgm:spPr/>
      <dgm:t>
        <a:bodyPr/>
        <a:lstStyle/>
        <a:p>
          <a:r>
            <a:rPr lang="en-US" b="1"/>
            <a:t>Η φυτοκάλυψη του εδάφους γίνεται με τη σπορά ειδών που χαρακτηρίζονται από ταχείς ρυθμούς ανάπτυξης, μεγάλη παραγωγή βιομάζας, πιθανή αλληλοπαθητική δράση και γενικότερα υψηλή ανταγωνιστική ικανότητα απέναντι στα ζιζάνια </a:t>
          </a:r>
          <a:r>
            <a:rPr lang="en-US"/>
            <a:t>(Lucas et al., 2021). </a:t>
          </a:r>
        </a:p>
      </dgm:t>
    </dgm:pt>
    <dgm:pt modelId="{4D8EAF5C-809E-4521-82ED-3FBE2EC3AF59}" type="parTrans" cxnId="{9A792014-3D0D-44B2-947F-5ACC0658C6C1}">
      <dgm:prSet/>
      <dgm:spPr/>
      <dgm:t>
        <a:bodyPr/>
        <a:lstStyle/>
        <a:p>
          <a:endParaRPr lang="en-US"/>
        </a:p>
      </dgm:t>
    </dgm:pt>
    <dgm:pt modelId="{99498233-7B6E-4B87-AEED-8748B88CFED7}" type="sibTrans" cxnId="{9A792014-3D0D-44B2-947F-5ACC0658C6C1}">
      <dgm:prSet/>
      <dgm:spPr/>
      <dgm:t>
        <a:bodyPr/>
        <a:lstStyle/>
        <a:p>
          <a:endParaRPr lang="en-US"/>
        </a:p>
      </dgm:t>
    </dgm:pt>
    <dgm:pt modelId="{D1B11A8B-838D-496F-89A7-C844A7B14DB1}">
      <dgm:prSet/>
      <dgm:spPr/>
      <dgm:t>
        <a:bodyPr/>
        <a:lstStyle/>
        <a:p>
          <a:r>
            <a:rPr lang="en-US"/>
            <a:t>Τα είδη αυτά είναι ευρέως γνωστά με τον όρο καλλιέργειες κάλυψης ή φυτά κάλυψης (cover crops) και η χρήση τους αποτελεί μια πολλά υποσχόμενη καλλιεργητική πρακτική διαχείρισης ζιζανίων σε συστήματα τόσο Ολοκληρωμένης όσο και Βιολογικής Γεωργίας (Sharma et al., 2021). </a:t>
          </a:r>
        </a:p>
      </dgm:t>
    </dgm:pt>
    <dgm:pt modelId="{363217C3-3E65-44E2-A12D-9A60D2EAB125}" type="parTrans" cxnId="{A4275A6F-1054-431A-A20C-47EE34DB0210}">
      <dgm:prSet/>
      <dgm:spPr/>
      <dgm:t>
        <a:bodyPr/>
        <a:lstStyle/>
        <a:p>
          <a:endParaRPr lang="en-US"/>
        </a:p>
      </dgm:t>
    </dgm:pt>
    <dgm:pt modelId="{9E8C1ED0-EC92-4948-8B32-7A3038E58A8D}" type="sibTrans" cxnId="{A4275A6F-1054-431A-A20C-47EE34DB0210}">
      <dgm:prSet/>
      <dgm:spPr/>
      <dgm:t>
        <a:bodyPr/>
        <a:lstStyle/>
        <a:p>
          <a:endParaRPr lang="en-US"/>
        </a:p>
      </dgm:t>
    </dgm:pt>
    <dgm:pt modelId="{64311D15-AFE3-4A65-9898-5F1D7D47271F}" type="pres">
      <dgm:prSet presAssocID="{ECDBE5FD-6515-4C36-A3E9-32A3EC7D322A}" presName="linear" presStyleCnt="0">
        <dgm:presLayoutVars>
          <dgm:animLvl val="lvl"/>
          <dgm:resizeHandles val="exact"/>
        </dgm:presLayoutVars>
      </dgm:prSet>
      <dgm:spPr/>
      <dgm:t>
        <a:bodyPr/>
        <a:lstStyle/>
        <a:p>
          <a:endParaRPr lang="en-US"/>
        </a:p>
      </dgm:t>
    </dgm:pt>
    <dgm:pt modelId="{10190B3F-0DAB-4BFE-9762-70FEA8EA86EF}" type="pres">
      <dgm:prSet presAssocID="{19681A29-120C-4490-AB20-0BAE5C0E8BC1}" presName="parentText" presStyleLbl="node1" presStyleIdx="0" presStyleCnt="2">
        <dgm:presLayoutVars>
          <dgm:chMax val="0"/>
          <dgm:bulletEnabled val="1"/>
        </dgm:presLayoutVars>
      </dgm:prSet>
      <dgm:spPr/>
      <dgm:t>
        <a:bodyPr/>
        <a:lstStyle/>
        <a:p>
          <a:endParaRPr lang="en-US"/>
        </a:p>
      </dgm:t>
    </dgm:pt>
    <dgm:pt modelId="{D7DDA752-B568-42CF-9B9C-75A0DC4B88F4}" type="pres">
      <dgm:prSet presAssocID="{99498233-7B6E-4B87-AEED-8748B88CFED7}" presName="spacer" presStyleCnt="0"/>
      <dgm:spPr/>
    </dgm:pt>
    <dgm:pt modelId="{AA69DC35-4D37-40E3-BCE1-6DD6F4421035}" type="pres">
      <dgm:prSet presAssocID="{D1B11A8B-838D-496F-89A7-C844A7B14DB1}" presName="parentText" presStyleLbl="node1" presStyleIdx="1" presStyleCnt="2">
        <dgm:presLayoutVars>
          <dgm:chMax val="0"/>
          <dgm:bulletEnabled val="1"/>
        </dgm:presLayoutVars>
      </dgm:prSet>
      <dgm:spPr/>
      <dgm:t>
        <a:bodyPr/>
        <a:lstStyle/>
        <a:p>
          <a:endParaRPr lang="en-US"/>
        </a:p>
      </dgm:t>
    </dgm:pt>
  </dgm:ptLst>
  <dgm:cxnLst>
    <dgm:cxn modelId="{B8DE86A1-7D05-4737-8D80-487017A34DBB}" type="presOf" srcId="{19681A29-120C-4490-AB20-0BAE5C0E8BC1}" destId="{10190B3F-0DAB-4BFE-9762-70FEA8EA86EF}" srcOrd="0" destOrd="0" presId="urn:microsoft.com/office/officeart/2005/8/layout/vList2"/>
    <dgm:cxn modelId="{F9296699-1AAE-465F-B22D-7AB537CFED19}" type="presOf" srcId="{D1B11A8B-838D-496F-89A7-C844A7B14DB1}" destId="{AA69DC35-4D37-40E3-BCE1-6DD6F4421035}" srcOrd="0" destOrd="0" presId="urn:microsoft.com/office/officeart/2005/8/layout/vList2"/>
    <dgm:cxn modelId="{9A792014-3D0D-44B2-947F-5ACC0658C6C1}" srcId="{ECDBE5FD-6515-4C36-A3E9-32A3EC7D322A}" destId="{19681A29-120C-4490-AB20-0BAE5C0E8BC1}" srcOrd="0" destOrd="0" parTransId="{4D8EAF5C-809E-4521-82ED-3FBE2EC3AF59}" sibTransId="{99498233-7B6E-4B87-AEED-8748B88CFED7}"/>
    <dgm:cxn modelId="{C6D4EE61-1817-41EE-A374-6653D0815CD5}" type="presOf" srcId="{ECDBE5FD-6515-4C36-A3E9-32A3EC7D322A}" destId="{64311D15-AFE3-4A65-9898-5F1D7D47271F}" srcOrd="0" destOrd="0" presId="urn:microsoft.com/office/officeart/2005/8/layout/vList2"/>
    <dgm:cxn modelId="{A4275A6F-1054-431A-A20C-47EE34DB0210}" srcId="{ECDBE5FD-6515-4C36-A3E9-32A3EC7D322A}" destId="{D1B11A8B-838D-496F-89A7-C844A7B14DB1}" srcOrd="1" destOrd="0" parTransId="{363217C3-3E65-44E2-A12D-9A60D2EAB125}" sibTransId="{9E8C1ED0-EC92-4948-8B32-7A3038E58A8D}"/>
    <dgm:cxn modelId="{B1B92FE6-2AA6-4E7F-B830-BD92F71469C0}" type="presParOf" srcId="{64311D15-AFE3-4A65-9898-5F1D7D47271F}" destId="{10190B3F-0DAB-4BFE-9762-70FEA8EA86EF}" srcOrd="0" destOrd="0" presId="urn:microsoft.com/office/officeart/2005/8/layout/vList2"/>
    <dgm:cxn modelId="{47DBC76C-21CD-470D-8AC1-96263953E363}" type="presParOf" srcId="{64311D15-AFE3-4A65-9898-5F1D7D47271F}" destId="{D7DDA752-B568-42CF-9B9C-75A0DC4B88F4}" srcOrd="1" destOrd="0" presId="urn:microsoft.com/office/officeart/2005/8/layout/vList2"/>
    <dgm:cxn modelId="{3F702620-7A92-47C6-AB03-94B406F3E2B6}" type="presParOf" srcId="{64311D15-AFE3-4A65-9898-5F1D7D47271F}" destId="{AA69DC35-4D37-40E3-BCE1-6DD6F442103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A37EC6-FB80-46B1-BFB8-A8A3CB227056}">
      <dsp:nvSpPr>
        <dsp:cNvPr id="0" name=""/>
        <dsp:cNvSpPr/>
      </dsp:nvSpPr>
      <dsp:spPr>
        <a:xfrm>
          <a:off x="0" y="7185"/>
          <a:ext cx="6628804" cy="291797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l-GR" sz="4300" u="sng" kern="1200"/>
            <a:t>Στη μειωμένη ανταγωνιστική ικανότητα των ζιζανίων προς τις καλλιέργειες</a:t>
          </a:r>
          <a:endParaRPr lang="en-US" sz="4300" kern="1200"/>
        </a:p>
      </dsp:txBody>
      <dsp:txXfrm>
        <a:off x="142444" y="149629"/>
        <a:ext cx="6343916" cy="2633091"/>
      </dsp:txXfrm>
    </dsp:sp>
    <dsp:sp modelId="{5F1FCF8C-1B71-4E7C-99DD-FBB278925DB0}">
      <dsp:nvSpPr>
        <dsp:cNvPr id="0" name=""/>
        <dsp:cNvSpPr/>
      </dsp:nvSpPr>
      <dsp:spPr>
        <a:xfrm>
          <a:off x="0" y="2925165"/>
          <a:ext cx="6628804" cy="2047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465" tIns="54610" rIns="305816" bIns="54610" numCol="1" spcCol="1270" anchor="t" anchorCtr="0">
          <a:noAutofit/>
        </a:bodyPr>
        <a:lstStyle/>
        <a:p>
          <a:pPr marL="285750" lvl="1" indent="-285750" algn="l" defTabSz="1511300">
            <a:lnSpc>
              <a:spcPct val="90000"/>
            </a:lnSpc>
            <a:spcBef>
              <a:spcPct val="0"/>
            </a:spcBef>
            <a:spcAft>
              <a:spcPct val="20000"/>
            </a:spcAft>
            <a:buChar char="••"/>
          </a:pPr>
          <a:r>
            <a:rPr lang="el-GR" sz="3400" b="1" kern="1200"/>
            <a:t>χρήση ανταγωνιστικών και αλληλοπαθητικών ειδών ή ποικιλιών </a:t>
          </a:r>
          <a:endParaRPr lang="en-US" sz="3400" kern="1200"/>
        </a:p>
        <a:p>
          <a:pPr marL="285750" lvl="1" indent="-285750" algn="l" defTabSz="1511300">
            <a:lnSpc>
              <a:spcPct val="90000"/>
            </a:lnSpc>
            <a:spcBef>
              <a:spcPct val="0"/>
            </a:spcBef>
            <a:spcAft>
              <a:spcPct val="20000"/>
            </a:spcAft>
            <a:buChar char="••"/>
          </a:pPr>
          <a:r>
            <a:rPr lang="el-GR" sz="3400" b="1" kern="1200"/>
            <a:t>συγκαλλιέργεια</a:t>
          </a:r>
          <a:r>
            <a:rPr lang="el-GR" sz="3400" kern="1200"/>
            <a:t>. </a:t>
          </a:r>
          <a:endParaRPr lang="en-US" sz="3400" kern="1200"/>
        </a:p>
      </dsp:txBody>
      <dsp:txXfrm>
        <a:off x="0" y="2925165"/>
        <a:ext cx="6628804" cy="20472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9692A-B934-484B-93A9-08DE54831716}">
      <dsp:nvSpPr>
        <dsp:cNvPr id="0" name=""/>
        <dsp:cNvSpPr/>
      </dsp:nvSpPr>
      <dsp:spPr>
        <a:xfrm>
          <a:off x="0" y="163470"/>
          <a:ext cx="6628804" cy="151632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kern="1200"/>
            <a:t>Οι καλλιεργητικές πρακτικές που επιταχύνουν την </a:t>
          </a:r>
          <a:r>
            <a:rPr lang="el-GR" sz="1800" b="1" kern="1200"/>
            <a:t>αύξηση του αριθμού των καλλιεργούμενων φυτών στον αγρό </a:t>
          </a:r>
          <a:r>
            <a:rPr lang="el-GR" sz="1800" kern="1200"/>
            <a:t>αυξάνουν σημαντικά την ανταγωνιστική ικανότητα των καλλιεργειών έναντι των ζιζανίων (</a:t>
          </a:r>
          <a:r>
            <a:rPr lang="en-US" sz="1800" kern="1200"/>
            <a:t>Datta et al</a:t>
          </a:r>
          <a:r>
            <a:rPr lang="el-GR" sz="1800" kern="1200"/>
            <a:t>., 2017; </a:t>
          </a:r>
          <a:r>
            <a:rPr lang="en-US" sz="1800" kern="1200"/>
            <a:t>Sardana et al</a:t>
          </a:r>
          <a:r>
            <a:rPr lang="el-GR" sz="1800" kern="1200"/>
            <a:t>., 2017; </a:t>
          </a:r>
          <a:r>
            <a:rPr lang="en-US" sz="1800" kern="1200"/>
            <a:t>van der Meulen </a:t>
          </a:r>
          <a:r>
            <a:rPr lang="el-GR" sz="1800" kern="1200"/>
            <a:t>&amp; </a:t>
          </a:r>
          <a:r>
            <a:rPr lang="en-US" sz="1800" kern="1200"/>
            <a:t>Chauhan</a:t>
          </a:r>
          <a:r>
            <a:rPr lang="el-GR" sz="1800" kern="1200"/>
            <a:t>, 2017). </a:t>
          </a:r>
          <a:endParaRPr lang="en-US" sz="1800" kern="1200"/>
        </a:p>
      </dsp:txBody>
      <dsp:txXfrm>
        <a:off x="74021" y="237491"/>
        <a:ext cx="6480762" cy="1368278"/>
      </dsp:txXfrm>
    </dsp:sp>
    <dsp:sp modelId="{2C037BF8-30C7-47C7-99F6-671BE0F132F1}">
      <dsp:nvSpPr>
        <dsp:cNvPr id="0" name=""/>
        <dsp:cNvSpPr/>
      </dsp:nvSpPr>
      <dsp:spPr>
        <a:xfrm>
          <a:off x="0" y="1731630"/>
          <a:ext cx="6628804" cy="1516320"/>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kern="1200"/>
            <a:t>Η </a:t>
          </a:r>
          <a:r>
            <a:rPr lang="el-GR" sz="1800" b="1" kern="1200"/>
            <a:t>πυκνή σπορά της καλλιέργειας </a:t>
          </a:r>
          <a:r>
            <a:rPr lang="el-GR" sz="1800" kern="1200"/>
            <a:t>επιταχύνει την ανάπτυξη μιας πυκνής φυτείας, η οποία </a:t>
          </a:r>
          <a:r>
            <a:rPr lang="el-GR" sz="1800" b="1" kern="1200"/>
            <a:t>σκιάζει το έδαφος με συνέπεια να ελαχιστοποιείται η βλάστηση των σπόρων των ζιζανίων </a:t>
          </a:r>
          <a:r>
            <a:rPr lang="el-GR" sz="1800" kern="1200"/>
            <a:t>και κατ’ επέκταση η εμφάνιση και η πυκνότητά τους στον αγρό (</a:t>
          </a:r>
          <a:r>
            <a:rPr lang="en-US" sz="1800" kern="1200"/>
            <a:t>Dogan et al</a:t>
          </a:r>
          <a:r>
            <a:rPr lang="el-GR" sz="1800" kern="1200"/>
            <a:t>., 2014; </a:t>
          </a:r>
          <a:r>
            <a:rPr lang="en-US" sz="1800" kern="1200"/>
            <a:t>Bajwa et al</a:t>
          </a:r>
          <a:r>
            <a:rPr lang="el-GR" sz="1800" kern="1200"/>
            <a:t>., 2017).</a:t>
          </a:r>
          <a:endParaRPr lang="en-US" sz="1800" kern="1200"/>
        </a:p>
      </dsp:txBody>
      <dsp:txXfrm>
        <a:off x="74021" y="1805651"/>
        <a:ext cx="6480762" cy="1368278"/>
      </dsp:txXfrm>
    </dsp:sp>
    <dsp:sp modelId="{5B27FF2A-04DB-4C11-82F9-84D7A86E7D5D}">
      <dsp:nvSpPr>
        <dsp:cNvPr id="0" name=""/>
        <dsp:cNvSpPr/>
      </dsp:nvSpPr>
      <dsp:spPr>
        <a:xfrm>
          <a:off x="0" y="3299790"/>
          <a:ext cx="6628804" cy="151632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kern="1200"/>
            <a:t>Επίσης, τα ζιζάνια που εμφανίζονται αναπτύσσονται σε ένα πολύ ανταγωνιστικό περιβάλλον με </a:t>
          </a:r>
          <a:r>
            <a:rPr lang="el-GR" sz="1800" b="1" kern="1200"/>
            <a:t>περιορισμένη πρόσβαση στην ηλιακή ακτινοβολία, στο νερό και στα θρεπτικά στοιχεία του εδάφους</a:t>
          </a:r>
          <a:r>
            <a:rPr lang="el-GR" sz="1800" kern="1200"/>
            <a:t> (</a:t>
          </a:r>
          <a:r>
            <a:rPr lang="en-US" sz="1800" kern="1200"/>
            <a:t>Mhlanga et al</a:t>
          </a:r>
          <a:r>
            <a:rPr lang="el-GR" sz="1800" kern="1200"/>
            <a:t>., 2016; </a:t>
          </a:r>
          <a:r>
            <a:rPr lang="en-US" sz="1800" kern="1200"/>
            <a:t>Manalil et al</a:t>
          </a:r>
          <a:r>
            <a:rPr lang="el-GR" sz="1800" kern="1200"/>
            <a:t>., 2017; </a:t>
          </a:r>
          <a:r>
            <a:rPr lang="en-US" sz="1800" kern="1200"/>
            <a:t>Peerzada et al</a:t>
          </a:r>
          <a:r>
            <a:rPr lang="el-GR" sz="1800" kern="1200"/>
            <a:t>., 2017; </a:t>
          </a:r>
          <a:r>
            <a:rPr lang="en-US" sz="1800" kern="1200"/>
            <a:t>Scavo et al</a:t>
          </a:r>
          <a:r>
            <a:rPr lang="el-GR" sz="1800" kern="1200"/>
            <a:t>., 2020). </a:t>
          </a:r>
          <a:endParaRPr lang="en-US" sz="1800" kern="1200"/>
        </a:p>
      </dsp:txBody>
      <dsp:txXfrm>
        <a:off x="74021" y="3373811"/>
        <a:ext cx="6480762" cy="13682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7A199-EC8E-4E45-BBF8-1CCC27C5420B}">
      <dsp:nvSpPr>
        <dsp:cNvPr id="0" name=""/>
        <dsp:cNvSpPr/>
      </dsp:nvSpPr>
      <dsp:spPr>
        <a:xfrm>
          <a:off x="0" y="473"/>
          <a:ext cx="8596312"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718503-F739-4694-9C7B-42167B0C22DC}">
      <dsp:nvSpPr>
        <dsp:cNvPr id="0" name=""/>
        <dsp:cNvSpPr/>
      </dsp:nvSpPr>
      <dsp:spPr>
        <a:xfrm>
          <a:off x="0" y="473"/>
          <a:ext cx="8596312" cy="77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l-GR" sz="2200" kern="1200"/>
            <a:t>η </a:t>
          </a:r>
          <a:r>
            <a:rPr lang="el-GR" sz="2200" b="1" kern="1200"/>
            <a:t>αύξηση της ποσότητας σπόρου στη γραμμή της καλλιέργειας </a:t>
          </a:r>
          <a:r>
            <a:rPr lang="el-GR" sz="2200" kern="1200"/>
            <a:t>(</a:t>
          </a:r>
          <a:r>
            <a:rPr lang="en-US" sz="2200" kern="1200"/>
            <a:t>increased seeding rates</a:t>
          </a:r>
          <a:r>
            <a:rPr lang="el-GR" sz="2200" kern="1200"/>
            <a:t>), </a:t>
          </a:r>
          <a:endParaRPr lang="en-US" sz="2200" kern="1200"/>
        </a:p>
      </dsp:txBody>
      <dsp:txXfrm>
        <a:off x="0" y="473"/>
        <a:ext cx="8596312" cy="776097"/>
      </dsp:txXfrm>
    </dsp:sp>
    <dsp:sp modelId="{B96F98D8-5F97-4782-8BE4-80E43CB8F895}">
      <dsp:nvSpPr>
        <dsp:cNvPr id="0" name=""/>
        <dsp:cNvSpPr/>
      </dsp:nvSpPr>
      <dsp:spPr>
        <a:xfrm>
          <a:off x="0" y="776571"/>
          <a:ext cx="8596312"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26B78E-9EC3-4FD8-9B0F-229515743A1C}">
      <dsp:nvSpPr>
        <dsp:cNvPr id="0" name=""/>
        <dsp:cNvSpPr/>
      </dsp:nvSpPr>
      <dsp:spPr>
        <a:xfrm>
          <a:off x="0" y="776571"/>
          <a:ext cx="8596312" cy="77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l-GR" sz="2200" kern="1200"/>
            <a:t>η </a:t>
          </a:r>
          <a:r>
            <a:rPr lang="el-GR" sz="2200" b="1" kern="1200"/>
            <a:t>μείωση της απόστασης μεταξύ των γραμμών σποράς </a:t>
          </a:r>
          <a:r>
            <a:rPr lang="el-GR" sz="2200" kern="1200"/>
            <a:t>(</a:t>
          </a:r>
          <a:r>
            <a:rPr lang="en-US" sz="2200" kern="1200"/>
            <a:t>narrow row spacing</a:t>
          </a:r>
          <a:r>
            <a:rPr lang="el-GR" sz="2200" kern="1200"/>
            <a:t>),</a:t>
          </a:r>
          <a:endParaRPr lang="en-US" sz="2200" kern="1200"/>
        </a:p>
      </dsp:txBody>
      <dsp:txXfrm>
        <a:off x="0" y="776571"/>
        <a:ext cx="8596312" cy="776097"/>
      </dsp:txXfrm>
    </dsp:sp>
    <dsp:sp modelId="{2B3B50E0-7B37-415B-988F-BFE4698575B1}">
      <dsp:nvSpPr>
        <dsp:cNvPr id="0" name=""/>
        <dsp:cNvSpPr/>
      </dsp:nvSpPr>
      <dsp:spPr>
        <a:xfrm>
          <a:off x="0" y="1552669"/>
          <a:ext cx="8596312"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942E39-F43B-46D0-A82E-B7BC05AA54A7}">
      <dsp:nvSpPr>
        <dsp:cNvPr id="0" name=""/>
        <dsp:cNvSpPr/>
      </dsp:nvSpPr>
      <dsp:spPr>
        <a:xfrm>
          <a:off x="0" y="1552669"/>
          <a:ext cx="8596312" cy="77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l-GR" sz="2200" kern="1200"/>
            <a:t>η </a:t>
          </a:r>
          <a:r>
            <a:rPr lang="el-GR" sz="2200" b="1" kern="1200"/>
            <a:t>επιλογή του κατάλληλου προσανατολισμού των γραμμών </a:t>
          </a:r>
          <a:r>
            <a:rPr lang="el-GR" sz="2200" kern="1200"/>
            <a:t>(</a:t>
          </a:r>
          <a:r>
            <a:rPr lang="en-US" sz="2200" kern="1200"/>
            <a:t>row orientation</a:t>
          </a:r>
          <a:r>
            <a:rPr lang="el-GR" sz="2200" kern="1200"/>
            <a:t>), </a:t>
          </a:r>
          <a:endParaRPr lang="en-US" sz="2200" kern="1200"/>
        </a:p>
      </dsp:txBody>
      <dsp:txXfrm>
        <a:off x="0" y="1552669"/>
        <a:ext cx="8596312" cy="776097"/>
      </dsp:txXfrm>
    </dsp:sp>
    <dsp:sp modelId="{5FA86F8C-3E7A-4D37-B5E0-EACAD6C6C29C}">
      <dsp:nvSpPr>
        <dsp:cNvPr id="0" name=""/>
        <dsp:cNvSpPr/>
      </dsp:nvSpPr>
      <dsp:spPr>
        <a:xfrm>
          <a:off x="0" y="2328767"/>
          <a:ext cx="8596312"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886541-DC2F-4928-9165-63894C1F2589}">
      <dsp:nvSpPr>
        <dsp:cNvPr id="0" name=""/>
        <dsp:cNvSpPr/>
      </dsp:nvSpPr>
      <dsp:spPr>
        <a:xfrm>
          <a:off x="0" y="2328767"/>
          <a:ext cx="8596312" cy="77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l-GR" sz="2200" kern="1200"/>
            <a:t>η </a:t>
          </a:r>
          <a:r>
            <a:rPr lang="el-GR" sz="2200" b="1" kern="1200"/>
            <a:t>σπορά σε διπλές γραμμές </a:t>
          </a:r>
          <a:r>
            <a:rPr lang="el-GR" sz="2200" kern="1200"/>
            <a:t>(</a:t>
          </a:r>
          <a:r>
            <a:rPr lang="en-US" sz="2200" kern="1200"/>
            <a:t>twin</a:t>
          </a:r>
          <a:r>
            <a:rPr lang="el-GR" sz="2200" kern="1200"/>
            <a:t>-</a:t>
          </a:r>
          <a:r>
            <a:rPr lang="en-US" sz="2200" kern="1200"/>
            <a:t>row system</a:t>
          </a:r>
          <a:r>
            <a:rPr lang="el-GR" sz="2200" kern="1200"/>
            <a:t>) και</a:t>
          </a:r>
          <a:endParaRPr lang="en-US" sz="2200" kern="1200"/>
        </a:p>
      </dsp:txBody>
      <dsp:txXfrm>
        <a:off x="0" y="2328767"/>
        <a:ext cx="8596312" cy="776097"/>
      </dsp:txXfrm>
    </dsp:sp>
    <dsp:sp modelId="{E945D541-BDF1-4C8A-83BD-A74B1105D0D5}">
      <dsp:nvSpPr>
        <dsp:cNvPr id="0" name=""/>
        <dsp:cNvSpPr/>
      </dsp:nvSpPr>
      <dsp:spPr>
        <a:xfrm>
          <a:off x="0" y="3104865"/>
          <a:ext cx="8596312" cy="0"/>
        </a:xfrm>
        <a:prstGeom prst="line">
          <a:avLst/>
        </a:prstGeom>
        <a:solidFill>
          <a:schemeClr val="accent6">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6A5970-CA6E-4BB4-9EA8-6E4F0CE33E6B}">
      <dsp:nvSpPr>
        <dsp:cNvPr id="0" name=""/>
        <dsp:cNvSpPr/>
      </dsp:nvSpPr>
      <dsp:spPr>
        <a:xfrm>
          <a:off x="0" y="3104865"/>
          <a:ext cx="8596312" cy="776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l-GR" sz="2200" kern="1200"/>
            <a:t>η </a:t>
          </a:r>
          <a:r>
            <a:rPr lang="el-GR" sz="2200" b="1" kern="1200"/>
            <a:t>ομοιόμορφή σπορά της καλλιέργειας στον αγρό με παρόμοιες αποστάσεις μεταξύ και επί των γραμμών </a:t>
          </a:r>
          <a:r>
            <a:rPr lang="el-GR" sz="2200" b="0" kern="1200"/>
            <a:t>(</a:t>
          </a:r>
          <a:r>
            <a:rPr lang="en-US" sz="2200" b="0" kern="1200"/>
            <a:t>sowing patterns</a:t>
          </a:r>
          <a:r>
            <a:rPr lang="el-GR" sz="2200" b="0" kern="1200"/>
            <a:t>).</a:t>
          </a:r>
          <a:endParaRPr lang="en-US" sz="2200" kern="1200"/>
        </a:p>
      </dsp:txBody>
      <dsp:txXfrm>
        <a:off x="0" y="3104865"/>
        <a:ext cx="8596312" cy="7760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3D14A-A1E0-4AA1-95E9-D47DB26B0061}">
      <dsp:nvSpPr>
        <dsp:cNvPr id="0" name=""/>
        <dsp:cNvSpPr/>
      </dsp:nvSpPr>
      <dsp:spPr>
        <a:xfrm>
          <a:off x="0" y="73189"/>
          <a:ext cx="6628804" cy="2386361"/>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Με τον όρο συγκαλλιέργεια νοείται η συνύπαρξη δύο ή περισσότερων καλλιεργειών για ένα σημαντικό χρονικό διάστημα στον ίδιο αγρό με στόχο την αποτελεσματικότερη αξιοποίηση των φυσικών πόρων από τα συγκαλλιεργούμενα είδη (Brooker et al., 2015). </a:t>
          </a:r>
        </a:p>
      </dsp:txBody>
      <dsp:txXfrm>
        <a:off x="116493" y="189682"/>
        <a:ext cx="6395818" cy="2153375"/>
      </dsp:txXfrm>
    </dsp:sp>
    <dsp:sp modelId="{68567538-E387-4F76-848E-DFC5E626D505}">
      <dsp:nvSpPr>
        <dsp:cNvPr id="0" name=""/>
        <dsp:cNvSpPr/>
      </dsp:nvSpPr>
      <dsp:spPr>
        <a:xfrm>
          <a:off x="0" y="2520030"/>
          <a:ext cx="6628804" cy="2386361"/>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H συγκαλλιέργεια είναι μια καλλιεργητική πρακτική που αυξάνει την απόδοση ανά μονάδα επιφάνειας, συμβάλλοντας παράλληλα στην αύξηση της βιοποικιλότητας εντός της καλλιεργούμενης έκτασης, καθώς και στη βελτίωση της γονιμότητας και των φυσικών ιδιοτήτων του εδάφους (Glaze-Corcoran et al., 2020; Tillman, 2020). </a:t>
          </a:r>
        </a:p>
      </dsp:txBody>
      <dsp:txXfrm>
        <a:off x="116493" y="2636523"/>
        <a:ext cx="6395818" cy="21533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190B3F-0DAB-4BFE-9762-70FEA8EA86EF}">
      <dsp:nvSpPr>
        <dsp:cNvPr id="0" name=""/>
        <dsp:cNvSpPr/>
      </dsp:nvSpPr>
      <dsp:spPr>
        <a:xfrm>
          <a:off x="0" y="295950"/>
          <a:ext cx="6628804" cy="216216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a:t>Η φυτοκάλυψη του εδάφους γίνεται με τη σπορά ειδών που χαρακτηρίζονται από ταχείς ρυθμούς ανάπτυξης, μεγάλη παραγωγή βιομάζας, πιθανή αλληλοπαθητική δράση και γενικότερα υψηλή ανταγωνιστική ικανότητα απέναντι στα ζιζάνια </a:t>
          </a:r>
          <a:r>
            <a:rPr lang="en-US" sz="2200" kern="1200"/>
            <a:t>(Lucas et al., 2021). </a:t>
          </a:r>
        </a:p>
      </dsp:txBody>
      <dsp:txXfrm>
        <a:off x="105548" y="401498"/>
        <a:ext cx="6417708" cy="1951064"/>
      </dsp:txXfrm>
    </dsp:sp>
    <dsp:sp modelId="{AA69DC35-4D37-40E3-BCE1-6DD6F4421035}">
      <dsp:nvSpPr>
        <dsp:cNvPr id="0" name=""/>
        <dsp:cNvSpPr/>
      </dsp:nvSpPr>
      <dsp:spPr>
        <a:xfrm>
          <a:off x="0" y="2521470"/>
          <a:ext cx="6628804" cy="216216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a:t>Τα είδη αυτά είναι ευρέως γνωστά με τον όρο καλλιέργειες κάλυψης ή φυτά κάλυψης (cover crops) και η χρήση τους αποτελεί μια πολλά υποσχόμενη καλλιεργητική πρακτική διαχείρισης ζιζανίων σε συστήματα τόσο Ολοκληρωμένης όσο και Βιολογικής Γεωργίας (Sharma et al., 2021). </a:t>
          </a:r>
        </a:p>
      </dsp:txBody>
      <dsp:txXfrm>
        <a:off x="105548" y="2627018"/>
        <a:ext cx="6417708" cy="19510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14298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9017846"/>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6086372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2542039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2218959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1064208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0677136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6279141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5349215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6088731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3275529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862412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67891630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41366220"/>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5364035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3857913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5538579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1434441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2931833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149195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1968427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61079107"/>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68322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3963930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95124033"/>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4503723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13762135"/>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99813426"/>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2559635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4135455899"/>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30948398"/>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54945306"/>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1573202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71736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72846176"/>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33463993"/>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31388546"/>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7937611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9987665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9428574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4582996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30897090"/>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44443122"/>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8320608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819009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52530468"/>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3032706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462079203"/>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80601568"/>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0569032"/>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0922214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7465964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46337591"/>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90599659"/>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04105840"/>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01101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3050821"/>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7772013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72736310"/>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18643000"/>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42834382"/>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5119562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06490385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28966859"/>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361582046"/>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20760967"/>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9177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0048185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17423120"/>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28957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69603227"/>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49390840"/>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1160528"/>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66637742"/>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66849401"/>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24721595"/>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64794172"/>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82922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40900962"/>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235804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66996428"/>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33855949"/>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930241815"/>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91499043"/>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85893782"/>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0692142"/>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137788"/>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20875135"/>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92038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82193056"/>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34429120"/>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36601237"/>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85250244"/>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39649629"/>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96944105"/>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20020177"/>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77820325"/>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071424586"/>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9929170"/>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749473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30763268"/>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64096420"/>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25659904"/>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5563741"/>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40801889"/>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03459102"/>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71686873"/>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36429742"/>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73995020"/>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11419839"/>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6519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88092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63223009"/>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15833837"/>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65982615"/>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58155414"/>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92738769"/>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1487397"/>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088087334"/>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5092542"/>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21633368"/>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12710081"/>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177053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27277190"/>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323872"/>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54045627"/>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130803"/>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7240317"/>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85765951"/>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38813200"/>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54167838"/>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86872602"/>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85240502"/>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8513447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89518954"/>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56204682"/>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202341889"/>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34176396"/>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63562331"/>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51295607"/>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58339533"/>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0445671"/>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16008924"/>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20499833"/>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65609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95003594"/>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47809729"/>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76102727"/>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97476159"/>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30341326"/>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9121173"/>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426368679"/>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85667349"/>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473761017"/>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2312188"/>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13964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64494330"/>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71795815"/>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56041528"/>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94845671"/>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18955640"/>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08477614"/>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73814158"/>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78458983"/>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54710177"/>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21092150"/>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27944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38708437"/>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76520847"/>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117640522"/>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37238996"/>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918025720"/>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41976405"/>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1585405"/>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411843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163339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0349947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712076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349208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555465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909944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286883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369907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773884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496402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51806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267962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775406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848019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17548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369788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316543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228487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578504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6320468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875641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9919162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506766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229729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683746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6190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9582228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2115231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40988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23182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7919292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652195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641160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8092584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9157256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8418538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2883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3691590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6060165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25428499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793600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4030085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235336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661521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8690792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4474237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9798717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0306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3690564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8313026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3583196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52850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205351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4590181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9215351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4716794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80531874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682904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6786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0799006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1716869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5663518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9651361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886976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3487723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1942013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4975579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9173799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7326770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84667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6478077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9317011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20081685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628876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62488254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2171395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6005045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1605925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7022171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0283482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02705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52.xml"/><Relationship Id="rId13" Type="http://schemas.openxmlformats.org/officeDocument/2006/relationships/slideLayout" Target="../slideLayouts/slideLayout157.xml"/><Relationship Id="rId3" Type="http://schemas.openxmlformats.org/officeDocument/2006/relationships/slideLayout" Target="../slideLayouts/slideLayout147.xml"/><Relationship Id="rId7" Type="http://schemas.openxmlformats.org/officeDocument/2006/relationships/slideLayout" Target="../slideLayouts/slideLayout151.xml"/><Relationship Id="rId12" Type="http://schemas.openxmlformats.org/officeDocument/2006/relationships/slideLayout" Target="../slideLayouts/slideLayout156.xml"/><Relationship Id="rId17" Type="http://schemas.openxmlformats.org/officeDocument/2006/relationships/theme" Target="../theme/theme10.xml"/><Relationship Id="rId2" Type="http://schemas.openxmlformats.org/officeDocument/2006/relationships/slideLayout" Target="../slideLayouts/slideLayout146.xml"/><Relationship Id="rId16" Type="http://schemas.openxmlformats.org/officeDocument/2006/relationships/slideLayout" Target="../slideLayouts/slideLayout160.xml"/><Relationship Id="rId1" Type="http://schemas.openxmlformats.org/officeDocument/2006/relationships/slideLayout" Target="../slideLayouts/slideLayout145.xml"/><Relationship Id="rId6" Type="http://schemas.openxmlformats.org/officeDocument/2006/relationships/slideLayout" Target="../slideLayouts/slideLayout150.xml"/><Relationship Id="rId11" Type="http://schemas.openxmlformats.org/officeDocument/2006/relationships/slideLayout" Target="../slideLayouts/slideLayout155.xml"/><Relationship Id="rId5" Type="http://schemas.openxmlformats.org/officeDocument/2006/relationships/slideLayout" Target="../slideLayouts/slideLayout149.xml"/><Relationship Id="rId15" Type="http://schemas.openxmlformats.org/officeDocument/2006/relationships/slideLayout" Target="../slideLayouts/slideLayout159.xml"/><Relationship Id="rId10" Type="http://schemas.openxmlformats.org/officeDocument/2006/relationships/slideLayout" Target="../slideLayouts/slideLayout154.xml"/><Relationship Id="rId4" Type="http://schemas.openxmlformats.org/officeDocument/2006/relationships/slideLayout" Target="../slideLayouts/slideLayout148.xml"/><Relationship Id="rId9" Type="http://schemas.openxmlformats.org/officeDocument/2006/relationships/slideLayout" Target="../slideLayouts/slideLayout153.xml"/><Relationship Id="rId14" Type="http://schemas.openxmlformats.org/officeDocument/2006/relationships/slideLayout" Target="../slideLayouts/slideLayout15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openxmlformats.org/officeDocument/2006/relationships/slideLayout" Target="../slideLayouts/slideLayout173.xml"/><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slideLayout" Target="../slideLayouts/slideLayout172.xml"/><Relationship Id="rId17" Type="http://schemas.openxmlformats.org/officeDocument/2006/relationships/theme" Target="../theme/theme11.xml"/><Relationship Id="rId2" Type="http://schemas.openxmlformats.org/officeDocument/2006/relationships/slideLayout" Target="../slideLayouts/slideLayout162.xml"/><Relationship Id="rId16" Type="http://schemas.openxmlformats.org/officeDocument/2006/relationships/slideLayout" Target="../slideLayouts/slideLayout176.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5" Type="http://schemas.openxmlformats.org/officeDocument/2006/relationships/slideLayout" Target="../slideLayouts/slideLayout17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 Id="rId14" Type="http://schemas.openxmlformats.org/officeDocument/2006/relationships/slideLayout" Target="../slideLayouts/slideLayout17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slideLayout" Target="../slideLayouts/slideLayout189.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slideLayout" Target="../slideLayouts/slideLayout188.xml"/><Relationship Id="rId17" Type="http://schemas.openxmlformats.org/officeDocument/2006/relationships/theme" Target="../theme/theme12.xml"/><Relationship Id="rId2" Type="http://schemas.openxmlformats.org/officeDocument/2006/relationships/slideLayout" Target="../slideLayouts/slideLayout178.xml"/><Relationship Id="rId16" Type="http://schemas.openxmlformats.org/officeDocument/2006/relationships/slideLayout" Target="../slideLayouts/slideLayout192.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5" Type="http://schemas.openxmlformats.org/officeDocument/2006/relationships/slideLayout" Target="../slideLayouts/slideLayout19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 Id="rId14" Type="http://schemas.openxmlformats.org/officeDocument/2006/relationships/slideLayout" Target="../slideLayouts/slideLayout19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200.xml"/><Relationship Id="rId13" Type="http://schemas.openxmlformats.org/officeDocument/2006/relationships/slideLayout" Target="../slideLayouts/slideLayout205.xml"/><Relationship Id="rId3" Type="http://schemas.openxmlformats.org/officeDocument/2006/relationships/slideLayout" Target="../slideLayouts/slideLayout195.xml"/><Relationship Id="rId7" Type="http://schemas.openxmlformats.org/officeDocument/2006/relationships/slideLayout" Target="../slideLayouts/slideLayout199.xml"/><Relationship Id="rId12" Type="http://schemas.openxmlformats.org/officeDocument/2006/relationships/slideLayout" Target="../slideLayouts/slideLayout204.xml"/><Relationship Id="rId17" Type="http://schemas.openxmlformats.org/officeDocument/2006/relationships/theme" Target="../theme/theme13.xml"/><Relationship Id="rId2" Type="http://schemas.openxmlformats.org/officeDocument/2006/relationships/slideLayout" Target="../slideLayouts/slideLayout194.xml"/><Relationship Id="rId16" Type="http://schemas.openxmlformats.org/officeDocument/2006/relationships/slideLayout" Target="../slideLayouts/slideLayout208.xml"/><Relationship Id="rId1" Type="http://schemas.openxmlformats.org/officeDocument/2006/relationships/slideLayout" Target="../slideLayouts/slideLayout193.xml"/><Relationship Id="rId6" Type="http://schemas.openxmlformats.org/officeDocument/2006/relationships/slideLayout" Target="../slideLayouts/slideLayout198.xml"/><Relationship Id="rId11" Type="http://schemas.openxmlformats.org/officeDocument/2006/relationships/slideLayout" Target="../slideLayouts/slideLayout203.xml"/><Relationship Id="rId5" Type="http://schemas.openxmlformats.org/officeDocument/2006/relationships/slideLayout" Target="../slideLayouts/slideLayout197.xml"/><Relationship Id="rId15" Type="http://schemas.openxmlformats.org/officeDocument/2006/relationships/slideLayout" Target="../slideLayouts/slideLayout207.xml"/><Relationship Id="rId10" Type="http://schemas.openxmlformats.org/officeDocument/2006/relationships/slideLayout" Target="../slideLayouts/slideLayout202.xml"/><Relationship Id="rId4" Type="http://schemas.openxmlformats.org/officeDocument/2006/relationships/slideLayout" Target="../slideLayouts/slideLayout196.xml"/><Relationship Id="rId9" Type="http://schemas.openxmlformats.org/officeDocument/2006/relationships/slideLayout" Target="../slideLayouts/slideLayout201.xml"/><Relationship Id="rId14" Type="http://schemas.openxmlformats.org/officeDocument/2006/relationships/slideLayout" Target="../slideLayouts/slideLayout206.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216.xml"/><Relationship Id="rId13" Type="http://schemas.openxmlformats.org/officeDocument/2006/relationships/slideLayout" Target="../slideLayouts/slideLayout221.xml"/><Relationship Id="rId3" Type="http://schemas.openxmlformats.org/officeDocument/2006/relationships/slideLayout" Target="../slideLayouts/slideLayout211.xml"/><Relationship Id="rId7" Type="http://schemas.openxmlformats.org/officeDocument/2006/relationships/slideLayout" Target="../slideLayouts/slideLayout215.xml"/><Relationship Id="rId12" Type="http://schemas.openxmlformats.org/officeDocument/2006/relationships/slideLayout" Target="../slideLayouts/slideLayout220.xml"/><Relationship Id="rId17" Type="http://schemas.openxmlformats.org/officeDocument/2006/relationships/theme" Target="../theme/theme14.xml"/><Relationship Id="rId2" Type="http://schemas.openxmlformats.org/officeDocument/2006/relationships/slideLayout" Target="../slideLayouts/slideLayout210.xml"/><Relationship Id="rId16" Type="http://schemas.openxmlformats.org/officeDocument/2006/relationships/slideLayout" Target="../slideLayouts/slideLayout224.xml"/><Relationship Id="rId1" Type="http://schemas.openxmlformats.org/officeDocument/2006/relationships/slideLayout" Target="../slideLayouts/slideLayout209.xml"/><Relationship Id="rId6" Type="http://schemas.openxmlformats.org/officeDocument/2006/relationships/slideLayout" Target="../slideLayouts/slideLayout214.xml"/><Relationship Id="rId11" Type="http://schemas.openxmlformats.org/officeDocument/2006/relationships/slideLayout" Target="../slideLayouts/slideLayout219.xml"/><Relationship Id="rId5" Type="http://schemas.openxmlformats.org/officeDocument/2006/relationships/slideLayout" Target="../slideLayouts/slideLayout213.xml"/><Relationship Id="rId15" Type="http://schemas.openxmlformats.org/officeDocument/2006/relationships/slideLayout" Target="../slideLayouts/slideLayout223.xml"/><Relationship Id="rId10" Type="http://schemas.openxmlformats.org/officeDocument/2006/relationships/slideLayout" Target="../slideLayouts/slideLayout218.xml"/><Relationship Id="rId4" Type="http://schemas.openxmlformats.org/officeDocument/2006/relationships/slideLayout" Target="../slideLayouts/slideLayout212.xml"/><Relationship Id="rId9" Type="http://schemas.openxmlformats.org/officeDocument/2006/relationships/slideLayout" Target="../slideLayouts/slideLayout217.xml"/><Relationship Id="rId14" Type="http://schemas.openxmlformats.org/officeDocument/2006/relationships/slideLayout" Target="../slideLayouts/slideLayout22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232.xml"/><Relationship Id="rId13" Type="http://schemas.openxmlformats.org/officeDocument/2006/relationships/slideLayout" Target="../slideLayouts/slideLayout237.xml"/><Relationship Id="rId3" Type="http://schemas.openxmlformats.org/officeDocument/2006/relationships/slideLayout" Target="../slideLayouts/slideLayout227.xml"/><Relationship Id="rId7" Type="http://schemas.openxmlformats.org/officeDocument/2006/relationships/slideLayout" Target="../slideLayouts/slideLayout231.xml"/><Relationship Id="rId12" Type="http://schemas.openxmlformats.org/officeDocument/2006/relationships/slideLayout" Target="../slideLayouts/slideLayout236.xml"/><Relationship Id="rId17" Type="http://schemas.openxmlformats.org/officeDocument/2006/relationships/theme" Target="../theme/theme15.xml"/><Relationship Id="rId2" Type="http://schemas.openxmlformats.org/officeDocument/2006/relationships/slideLayout" Target="../slideLayouts/slideLayout226.xml"/><Relationship Id="rId16" Type="http://schemas.openxmlformats.org/officeDocument/2006/relationships/slideLayout" Target="../slideLayouts/slideLayout240.xml"/><Relationship Id="rId1" Type="http://schemas.openxmlformats.org/officeDocument/2006/relationships/slideLayout" Target="../slideLayouts/slideLayout225.xml"/><Relationship Id="rId6" Type="http://schemas.openxmlformats.org/officeDocument/2006/relationships/slideLayout" Target="../slideLayouts/slideLayout230.xml"/><Relationship Id="rId11" Type="http://schemas.openxmlformats.org/officeDocument/2006/relationships/slideLayout" Target="../slideLayouts/slideLayout235.xml"/><Relationship Id="rId5" Type="http://schemas.openxmlformats.org/officeDocument/2006/relationships/slideLayout" Target="../slideLayouts/slideLayout229.xml"/><Relationship Id="rId15" Type="http://schemas.openxmlformats.org/officeDocument/2006/relationships/slideLayout" Target="../slideLayouts/slideLayout239.xml"/><Relationship Id="rId10" Type="http://schemas.openxmlformats.org/officeDocument/2006/relationships/slideLayout" Target="../slideLayouts/slideLayout234.xml"/><Relationship Id="rId4" Type="http://schemas.openxmlformats.org/officeDocument/2006/relationships/slideLayout" Target="../slideLayouts/slideLayout228.xml"/><Relationship Id="rId9" Type="http://schemas.openxmlformats.org/officeDocument/2006/relationships/slideLayout" Target="../slideLayouts/slideLayout233.xml"/><Relationship Id="rId14" Type="http://schemas.openxmlformats.org/officeDocument/2006/relationships/slideLayout" Target="../slideLayouts/slideLayout238.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248.xml"/><Relationship Id="rId13" Type="http://schemas.openxmlformats.org/officeDocument/2006/relationships/slideLayout" Target="../slideLayouts/slideLayout253.xml"/><Relationship Id="rId3" Type="http://schemas.openxmlformats.org/officeDocument/2006/relationships/slideLayout" Target="../slideLayouts/slideLayout243.xml"/><Relationship Id="rId7" Type="http://schemas.openxmlformats.org/officeDocument/2006/relationships/slideLayout" Target="../slideLayouts/slideLayout247.xml"/><Relationship Id="rId12" Type="http://schemas.openxmlformats.org/officeDocument/2006/relationships/slideLayout" Target="../slideLayouts/slideLayout252.xml"/><Relationship Id="rId17" Type="http://schemas.openxmlformats.org/officeDocument/2006/relationships/theme" Target="../theme/theme16.xml"/><Relationship Id="rId2" Type="http://schemas.openxmlformats.org/officeDocument/2006/relationships/slideLayout" Target="../slideLayouts/slideLayout242.xml"/><Relationship Id="rId16" Type="http://schemas.openxmlformats.org/officeDocument/2006/relationships/slideLayout" Target="../slideLayouts/slideLayout256.xml"/><Relationship Id="rId1" Type="http://schemas.openxmlformats.org/officeDocument/2006/relationships/slideLayout" Target="../slideLayouts/slideLayout241.xml"/><Relationship Id="rId6" Type="http://schemas.openxmlformats.org/officeDocument/2006/relationships/slideLayout" Target="../slideLayouts/slideLayout246.xml"/><Relationship Id="rId11" Type="http://schemas.openxmlformats.org/officeDocument/2006/relationships/slideLayout" Target="../slideLayouts/slideLayout251.xml"/><Relationship Id="rId5" Type="http://schemas.openxmlformats.org/officeDocument/2006/relationships/slideLayout" Target="../slideLayouts/slideLayout245.xml"/><Relationship Id="rId15" Type="http://schemas.openxmlformats.org/officeDocument/2006/relationships/slideLayout" Target="../slideLayouts/slideLayout255.xml"/><Relationship Id="rId10" Type="http://schemas.openxmlformats.org/officeDocument/2006/relationships/slideLayout" Target="../slideLayouts/slideLayout250.xml"/><Relationship Id="rId4" Type="http://schemas.openxmlformats.org/officeDocument/2006/relationships/slideLayout" Target="../slideLayouts/slideLayout244.xml"/><Relationship Id="rId9" Type="http://schemas.openxmlformats.org/officeDocument/2006/relationships/slideLayout" Target="../slideLayouts/slideLayout249.xml"/><Relationship Id="rId14" Type="http://schemas.openxmlformats.org/officeDocument/2006/relationships/slideLayout" Target="../slideLayouts/slideLayout25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36.xml"/><Relationship Id="rId13" Type="http://schemas.openxmlformats.org/officeDocument/2006/relationships/slideLayout" Target="../slideLayouts/slideLayout141.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slideLayout" Target="../slideLayouts/slideLayout140.xml"/><Relationship Id="rId17" Type="http://schemas.openxmlformats.org/officeDocument/2006/relationships/theme" Target="../theme/theme9.xml"/><Relationship Id="rId2" Type="http://schemas.openxmlformats.org/officeDocument/2006/relationships/slideLayout" Target="../slideLayouts/slideLayout130.xml"/><Relationship Id="rId16" Type="http://schemas.openxmlformats.org/officeDocument/2006/relationships/slideLayout" Target="../slideLayouts/slideLayout144.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5" Type="http://schemas.openxmlformats.org/officeDocument/2006/relationships/slideLayout" Target="../slideLayouts/slideLayout14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 Id="rId14" Type="http://schemas.openxmlformats.org/officeDocument/2006/relationships/slideLayout" Target="../slideLayouts/slideLayout1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268657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926798779"/>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683771888"/>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552374018"/>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189114531"/>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299636771"/>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547709709"/>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348696347"/>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 id="2147483928" r:id="rId13"/>
    <p:sldLayoutId id="2147483929" r:id="rId14"/>
    <p:sldLayoutId id="2147483930" r:id="rId15"/>
    <p:sldLayoutId id="214748393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18561920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59105945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52105629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634409851"/>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78610231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47840266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80978691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531330208"/>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4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C52ED567-06B3-4107-9773-BBB6BD7867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3" name="Content Placeholder 2">
            <a:extLst>
              <a:ext uri="{FF2B5EF4-FFF2-40B4-BE49-F238E27FC236}">
                <a16:creationId xmlns:a16="http://schemas.microsoft.com/office/drawing/2014/main" xmlns="" id="{A9AF4BD4-CFB5-6B64-FF4F-F48159890951}"/>
              </a:ext>
            </a:extLst>
          </p:cNvPr>
          <p:cNvSpPr>
            <a:spLocks noGrp="1"/>
          </p:cNvSpPr>
          <p:nvPr>
            <p:ph idx="1"/>
          </p:nvPr>
        </p:nvSpPr>
        <p:spPr>
          <a:xfrm>
            <a:off x="321013" y="165370"/>
            <a:ext cx="7210469" cy="6585626"/>
          </a:xfrm>
        </p:spPr>
        <p:txBody>
          <a:bodyPr anchor="ctr">
            <a:normAutofit/>
          </a:bodyPr>
          <a:lstStyle/>
          <a:p>
            <a:pPr marL="0" indent="0">
              <a:lnSpc>
                <a:spcPct val="90000"/>
              </a:lnSpc>
              <a:spcBef>
                <a:spcPts val="45"/>
              </a:spcBef>
              <a:buNone/>
            </a:pP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marL="0" marR="64135" indent="0">
              <a:spcBef>
                <a:spcPts val="5"/>
              </a:spcBef>
              <a:spcAft>
                <a:spcPts val="0"/>
              </a:spcAft>
              <a:buNone/>
            </a:pPr>
            <a:r>
              <a:rPr lang="el-GR" sz="1700" spc="-15" dirty="0">
                <a:effectLst/>
                <a:latin typeface="Century Gothic" panose="020B0502020202020204" pitchFamily="34" charset="0"/>
                <a:ea typeface="Century Gothic" panose="020B0502020202020204" pitchFamily="34" charset="0"/>
                <a:cs typeface="Times New Roman" panose="02020603050405020304" pitchFamily="18" charset="0"/>
              </a:rPr>
              <a:t>Στις</a:t>
            </a:r>
            <a:r>
              <a:rPr lang="el-GR" sz="17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μεθόδους</a:t>
            </a:r>
            <a:r>
              <a:rPr lang="el-GR" sz="17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5" dirty="0">
                <a:effectLst/>
                <a:latin typeface="Century Gothic" panose="020B0502020202020204" pitchFamily="34" charset="0"/>
                <a:ea typeface="Century Gothic" panose="020B0502020202020204" pitchFamily="34" charset="0"/>
                <a:cs typeface="Times New Roman" panose="02020603050405020304" pitchFamily="18" charset="0"/>
              </a:rPr>
              <a:t>αυτές</a:t>
            </a:r>
            <a:r>
              <a:rPr lang="el-GR" sz="1700" spc="-1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ανήκουν</a:t>
            </a:r>
            <a:r>
              <a:rPr lang="el-GR" sz="1700" spc="-1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b="1" spc="-15" dirty="0">
                <a:effectLst/>
                <a:latin typeface="Arial" panose="020B0604020202020204" pitchFamily="34" charset="0"/>
                <a:ea typeface="Century Gothic" panose="020B0502020202020204" pitchFamily="34" charset="0"/>
                <a:cs typeface="Times New Roman" panose="02020603050405020304" pitchFamily="18" charset="0"/>
              </a:rPr>
              <a:t>καλλιεργητικές</a:t>
            </a:r>
            <a:r>
              <a:rPr lang="el-GR" sz="1700" b="1" spc="-115" dirty="0">
                <a:effectLst/>
                <a:latin typeface="Arial" panose="020B0604020202020204" pitchFamily="34" charset="0"/>
                <a:ea typeface="Century Gothic" panose="020B0502020202020204" pitchFamily="34" charset="0"/>
                <a:cs typeface="Times New Roman" panose="02020603050405020304" pitchFamily="18" charset="0"/>
              </a:rPr>
              <a:t> </a:t>
            </a:r>
            <a:r>
              <a:rPr lang="el-GR" sz="1700" b="1" spc="-15" dirty="0">
                <a:effectLst/>
                <a:latin typeface="Arial" panose="020B0604020202020204" pitchFamily="34" charset="0"/>
                <a:ea typeface="Century Gothic" panose="020B0502020202020204" pitchFamily="34" charset="0"/>
                <a:cs typeface="Times New Roman" panose="02020603050405020304" pitchFamily="18" charset="0"/>
              </a:rPr>
              <a:t>πρακτικές</a:t>
            </a:r>
            <a:r>
              <a:rPr lang="el-GR" sz="1700" b="1" spc="-115" dirty="0">
                <a:effectLst/>
                <a:latin typeface="Arial" panose="020B0604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z="1700"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στοχεύουν</a:t>
            </a:r>
            <a:r>
              <a:rPr lang="el-GR" sz="1700" spc="-145" dirty="0">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64135" indent="0">
              <a:spcBef>
                <a:spcPts val="5"/>
              </a:spcBef>
              <a:spcAft>
                <a:spcPts val="0"/>
              </a:spcAft>
              <a:buNone/>
            </a:pP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στη</a:t>
            </a:r>
            <a:r>
              <a:rPr lang="el-GR" sz="1700"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μειωμένη</a:t>
            </a:r>
            <a:r>
              <a:rPr lang="el-GR" sz="1700" spc="-14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εμφάνιση</a:t>
            </a:r>
            <a:r>
              <a:rPr lang="el-GR" sz="1700"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z="1700" spc="-14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sz="1700" spc="-14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700" spc="-14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R="64135">
              <a:spcBef>
                <a:spcPts val="5"/>
              </a:spcBef>
            </a:pP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700"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b="1" spc="-5" dirty="0">
                <a:effectLst/>
                <a:latin typeface="Century Gothic" panose="020B0502020202020204" pitchFamily="34" charset="0"/>
                <a:ea typeface="Century Gothic" panose="020B0502020202020204" pitchFamily="34" charset="0"/>
                <a:cs typeface="Times New Roman" panose="02020603050405020304" pitchFamily="18" charset="0"/>
              </a:rPr>
              <a:t>αμει</a:t>
            </a: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ψισπορά,</a:t>
            </a:r>
            <a:r>
              <a:rPr lang="el-GR" sz="1700" b="1" spc="-8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700" b="1" spc="-8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700" b="1" spc="-7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b="1" dirty="0" err="1">
                <a:effectLst/>
                <a:latin typeface="Century Gothic" panose="020B0502020202020204" pitchFamily="34" charset="0"/>
                <a:ea typeface="Century Gothic" panose="020B0502020202020204" pitchFamily="34" charset="0"/>
                <a:cs typeface="Times New Roman" panose="02020603050405020304" pitchFamily="18" charset="0"/>
              </a:rPr>
              <a:t>ψευδοσπορά</a:t>
            </a: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700" b="1" spc="-75"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700" b="1" spc="-7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700" b="1" spc="-7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b="1" dirty="0" err="1">
                <a:effectLst/>
                <a:latin typeface="Century Gothic" panose="020B0502020202020204" pitchFamily="34" charset="0"/>
                <a:ea typeface="Century Gothic" panose="020B0502020202020204" pitchFamily="34" charset="0"/>
                <a:cs typeface="Times New Roman" panose="02020603050405020304" pitchFamily="18" charset="0"/>
              </a:rPr>
              <a:t>φυτοκάλυψη</a:t>
            </a:r>
            <a:r>
              <a:rPr lang="el-GR" sz="1700" b="1" spc="-75"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700" b="1" spc="-7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700" b="1" spc="-7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b="1" dirty="0">
                <a:effectLst/>
                <a:latin typeface="Century Gothic" panose="020B0502020202020204" pitchFamily="34" charset="0"/>
                <a:ea typeface="Century Gothic" panose="020B0502020202020204" pitchFamily="34" charset="0"/>
                <a:cs typeface="Times New Roman" panose="02020603050405020304" pitchFamily="18" charset="0"/>
              </a:rPr>
              <a:t>επίστρωση</a:t>
            </a:r>
            <a:endParaRPr lang="en-US" sz="1700" spc="-7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endParaRPr lang="en-US" sz="1700" spc="-7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indent="0">
              <a:lnSpc>
                <a:spcPct val="90000"/>
              </a:lnSpc>
              <a:buNone/>
            </a:pP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n-US" sz="1700" dirty="0"/>
          </a:p>
        </p:txBody>
      </p:sp>
      <p:sp>
        <p:nvSpPr>
          <p:cNvPr id="10" name="Rectangle 9">
            <a:extLst>
              <a:ext uri="{FF2B5EF4-FFF2-40B4-BE49-F238E27FC236}">
                <a16:creationId xmlns:a16="http://schemas.microsoft.com/office/drawing/2014/main" xmlns="" id="{AF551D8B-3775-4477-88B7-7B7C350D34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2" name="Straight Connector 11">
            <a:extLst>
              <a:ext uri="{FF2B5EF4-FFF2-40B4-BE49-F238E27FC236}">
                <a16:creationId xmlns:a16="http://schemas.microsoft.com/office/drawing/2014/main" xmlns="" id="{1A901C3D-CFAE-460D-BD0E-7D22164D7DF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xmlns="" id="{837C0EA9-1437-4437-9D20-2BBDA1AA9FF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xmlns="" id="{BB934D2B-85E2-4375-94EE-B66C16BF79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8" name="Rectangle 25">
            <a:extLst>
              <a:ext uri="{FF2B5EF4-FFF2-40B4-BE49-F238E27FC236}">
                <a16:creationId xmlns:a16="http://schemas.microsoft.com/office/drawing/2014/main" xmlns="" id="{9B445E02-D785-4565-B842-9567BBC09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0" name="Isosceles Triangle 19">
            <a:extLst>
              <a:ext uri="{FF2B5EF4-FFF2-40B4-BE49-F238E27FC236}">
                <a16:creationId xmlns:a16="http://schemas.microsoft.com/office/drawing/2014/main" xmlns="" id="{2C153736-D102-4F57-9DE7-615AFC02B0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2" name="Rectangle 27">
            <a:extLst>
              <a:ext uri="{FF2B5EF4-FFF2-40B4-BE49-F238E27FC236}">
                <a16:creationId xmlns:a16="http://schemas.microsoft.com/office/drawing/2014/main" xmlns="" id="{BA407A52-66F4-4CDE-A726-FF79F3EC34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4" name="Rectangle 28">
            <a:extLst>
              <a:ext uri="{FF2B5EF4-FFF2-40B4-BE49-F238E27FC236}">
                <a16:creationId xmlns:a16="http://schemas.microsoft.com/office/drawing/2014/main" xmlns="" id="{D28FFB34-4FC3-46F5-B900-D3B774FD0B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6" name="Rectangle 29">
            <a:extLst>
              <a:ext uri="{FF2B5EF4-FFF2-40B4-BE49-F238E27FC236}">
                <a16:creationId xmlns:a16="http://schemas.microsoft.com/office/drawing/2014/main" xmlns="" id="{205F7B13-ACB5-46BE-8070-0431266B18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8" name="Isosceles Triangle 27">
            <a:extLst>
              <a:ext uri="{FF2B5EF4-FFF2-40B4-BE49-F238E27FC236}">
                <a16:creationId xmlns:a16="http://schemas.microsoft.com/office/drawing/2014/main" xmlns="" id="{D52A0D23-45DD-4DF4-ADE6-A81F409BB9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Title 1">
            <a:extLst>
              <a:ext uri="{FF2B5EF4-FFF2-40B4-BE49-F238E27FC236}">
                <a16:creationId xmlns:a16="http://schemas.microsoft.com/office/drawing/2014/main" xmlns="" id="{2E0D315A-0DCF-DA08-D162-B35F3DAEBD73}"/>
              </a:ext>
            </a:extLst>
          </p:cNvPr>
          <p:cNvSpPr>
            <a:spLocks noGrp="1"/>
          </p:cNvSpPr>
          <p:nvPr>
            <p:ph type="title"/>
          </p:nvPr>
        </p:nvSpPr>
        <p:spPr>
          <a:xfrm>
            <a:off x="7829658" y="1253067"/>
            <a:ext cx="3371742" cy="4351866"/>
          </a:xfrm>
        </p:spPr>
        <p:txBody>
          <a:bodyPr anchor="ctr">
            <a:normAutofit/>
          </a:bodyPr>
          <a:lstStyle/>
          <a:p>
            <a:r>
              <a:rPr lang="en-US"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t>Κα</a:t>
            </a:r>
            <a:r>
              <a:rPr lang="en-US" sz="3300" b="1" dirty="0" err="1">
                <a:solidFill>
                  <a:schemeClr val="bg1"/>
                </a:solidFill>
                <a:latin typeface="Tahoma" panose="020B0604030504040204" pitchFamily="34" charset="0"/>
                <a:ea typeface="Tahoma" panose="020B0604030504040204" pitchFamily="34" charset="0"/>
                <a:cs typeface="Times New Roman" panose="02020603050405020304" pitchFamily="18" charset="0"/>
              </a:rPr>
              <a:t>λλιεργητικές</a:t>
            </a:r>
            <a:r>
              <a:rPr lang="en-US" sz="3300" b="1" spc="-220" dirty="0">
                <a:solidFill>
                  <a:schemeClr val="bg1"/>
                </a:solidFill>
                <a:latin typeface="Tahoma" panose="020B0604030504040204" pitchFamily="34" charset="0"/>
                <a:ea typeface="Tahoma" panose="020B0604030504040204" pitchFamily="34" charset="0"/>
                <a:cs typeface="Times New Roman" panose="02020603050405020304" pitchFamily="18" charset="0"/>
              </a:rPr>
              <a:t> </a:t>
            </a:r>
            <a:r>
              <a:rPr lang="en-US"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t>πρα</a:t>
            </a:r>
            <a:r>
              <a:rPr lang="en-US" sz="3300" b="1" dirty="0" err="1">
                <a:solidFill>
                  <a:schemeClr val="bg1"/>
                </a:solidFill>
                <a:latin typeface="Tahoma" panose="020B0604030504040204" pitchFamily="34" charset="0"/>
                <a:ea typeface="Tahoma" panose="020B0604030504040204" pitchFamily="34" charset="0"/>
                <a:cs typeface="Times New Roman" panose="02020603050405020304" pitchFamily="18" charset="0"/>
              </a:rPr>
              <a:t>κτικές</a:t>
            </a:r>
            <a:r>
              <a:rPr lang="el-GR"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t/>
            </a:r>
            <a:br>
              <a:rPr lang="el-GR"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br>
            <a:r>
              <a:rPr lang="el-GR" spc="-20" dirty="0">
                <a:latin typeface="Century Gothic" panose="020B0502020202020204" pitchFamily="34" charset="0"/>
                <a:ea typeface="Century Gothic" panose="020B0502020202020204" pitchFamily="34" charset="0"/>
                <a:cs typeface="Times New Roman" panose="02020603050405020304" pitchFamily="18" charset="0"/>
              </a:rPr>
              <a:t>(</a:t>
            </a:r>
            <a:r>
              <a:rPr lang="en-US" spc="-20" dirty="0">
                <a:latin typeface="Century Gothic" panose="020B0502020202020204" pitchFamily="34" charset="0"/>
                <a:ea typeface="Century Gothic" panose="020B0502020202020204" pitchFamily="34" charset="0"/>
                <a:cs typeface="Times New Roman" panose="02020603050405020304" pitchFamily="18" charset="0"/>
              </a:rPr>
              <a:t>cultural</a:t>
            </a:r>
            <a:r>
              <a:rPr lang="en-US" spc="-120" dirty="0">
                <a:latin typeface="Century Gothic" panose="020B0502020202020204" pitchFamily="34" charset="0"/>
                <a:ea typeface="Century Gothic" panose="020B0502020202020204" pitchFamily="34" charset="0"/>
                <a:cs typeface="Times New Roman" panose="02020603050405020304" pitchFamily="18" charset="0"/>
              </a:rPr>
              <a:t> or</a:t>
            </a:r>
            <a:r>
              <a:rPr lang="el-GR" spc="-115" dirty="0">
                <a:latin typeface="Century Gothic" panose="020B0502020202020204" pitchFamily="34" charset="0"/>
                <a:ea typeface="Century Gothic" panose="020B0502020202020204" pitchFamily="34" charset="0"/>
                <a:cs typeface="Times New Roman" panose="02020603050405020304" pitchFamily="18" charset="0"/>
              </a:rPr>
              <a:t> </a:t>
            </a:r>
            <a:r>
              <a:rPr lang="en-US" spc="-20" dirty="0">
                <a:latin typeface="Century Gothic" panose="020B0502020202020204" pitchFamily="34" charset="0"/>
                <a:ea typeface="Century Gothic" panose="020B0502020202020204" pitchFamily="34" charset="0"/>
                <a:cs typeface="Times New Roman" panose="02020603050405020304" pitchFamily="18" charset="0"/>
              </a:rPr>
              <a:t>agronomic</a:t>
            </a:r>
            <a:r>
              <a:rPr lang="en-US" spc="205" dirty="0">
                <a:latin typeface="Century Gothic" panose="020B0502020202020204" pitchFamily="34" charset="0"/>
                <a:ea typeface="Century Gothic" panose="020B0502020202020204" pitchFamily="34" charset="0"/>
                <a:cs typeface="Times New Roman" panose="02020603050405020304" pitchFamily="18" charset="0"/>
              </a:rPr>
              <a:t> </a:t>
            </a:r>
            <a:r>
              <a:rPr lang="en-US" dirty="0">
                <a:latin typeface="Century Gothic" panose="020B0502020202020204" pitchFamily="34" charset="0"/>
                <a:ea typeface="Century Gothic" panose="020B0502020202020204" pitchFamily="34" charset="0"/>
                <a:cs typeface="Times New Roman" panose="02020603050405020304" pitchFamily="18" charset="0"/>
              </a:rPr>
              <a:t>practices</a:t>
            </a:r>
            <a:r>
              <a:rPr lang="el-GR" dirty="0">
                <a:latin typeface="Century Gothic" panose="020B0502020202020204" pitchFamily="34" charset="0"/>
                <a:ea typeface="Century Gothic" panose="020B0502020202020204" pitchFamily="34" charset="0"/>
                <a:cs typeface="Times New Roman" panose="02020603050405020304" pitchFamily="18" charset="0"/>
              </a:rPr>
              <a:t>)</a:t>
            </a:r>
            <a:r>
              <a:rPr lang="en-US"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t/>
            </a:r>
            <a:br>
              <a:rPr lang="en-US" sz="3300" b="1" dirty="0">
                <a:solidFill>
                  <a:schemeClr val="bg1"/>
                </a:solidFill>
                <a:latin typeface="Tahoma" panose="020B0604030504040204" pitchFamily="34" charset="0"/>
                <a:ea typeface="Tahoma" panose="020B0604030504040204" pitchFamily="34" charset="0"/>
                <a:cs typeface="Times New Roman" panose="02020603050405020304" pitchFamily="18" charset="0"/>
              </a:rPr>
            </a:br>
            <a:endParaRPr lang="en-US" sz="3300" dirty="0">
              <a:solidFill>
                <a:schemeClr val="bg1"/>
              </a:solidFill>
            </a:endParaRPr>
          </a:p>
        </p:txBody>
      </p:sp>
    </p:spTree>
    <p:extLst>
      <p:ext uri="{BB962C8B-B14F-4D97-AF65-F5344CB8AC3E}">
        <p14:creationId xmlns:p14="http://schemas.microsoft.com/office/powerpoint/2010/main" val="402579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991853D5-951E-14D2-530B-2F4685CF05FB}"/>
              </a:ext>
            </a:extLst>
          </p:cNvPr>
          <p:cNvSpPr>
            <a:spLocks noGrp="1"/>
          </p:cNvSpPr>
          <p:nvPr>
            <p:ph type="title"/>
          </p:nvPr>
        </p:nvSpPr>
        <p:spPr>
          <a:xfrm>
            <a:off x="1043950" y="1179151"/>
            <a:ext cx="3300646" cy="4463889"/>
          </a:xfrm>
        </p:spPr>
        <p:txBody>
          <a:bodyPr anchor="ctr">
            <a:normAutofit/>
          </a:bodyPr>
          <a:lstStyle/>
          <a:p>
            <a:r>
              <a:rPr lang="en-US" b="1" err="1">
                <a:latin typeface="Arial" panose="020B0604020202020204" pitchFamily="34" charset="0"/>
                <a:ea typeface="Arial" panose="020B0604020202020204" pitchFamily="34" charset="0"/>
                <a:cs typeface="Times New Roman" panose="02020603050405020304" pitchFamily="18" charset="0"/>
              </a:rPr>
              <a:t>Ψευδοσ</a:t>
            </a:r>
            <a:r>
              <a:rPr lang="en-US" b="1">
                <a:latin typeface="Arial" panose="020B0604020202020204" pitchFamily="34" charset="0"/>
                <a:ea typeface="Arial" panose="020B0604020202020204" pitchFamily="34" charset="0"/>
                <a:cs typeface="Times New Roman" panose="02020603050405020304" pitchFamily="18" charset="0"/>
              </a:rPr>
              <a:t>πορά</a:t>
            </a:r>
            <a:br>
              <a:rPr lang="en-US" b="1">
                <a:latin typeface="Arial" panose="020B0604020202020204" pitchFamily="34" charset="0"/>
                <a:ea typeface="Arial" panose="020B0604020202020204" pitchFamily="34" charset="0"/>
                <a:cs typeface="Times New Roman" panose="02020603050405020304" pitchFamily="18" charset="0"/>
              </a:rPr>
            </a:br>
            <a:endParaRPr lang="en-US"/>
          </a:p>
        </p:txBody>
      </p:sp>
      <p:sp>
        <p:nvSpPr>
          <p:cNvPr id="10" name="Isosceles Triangle 9">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12" name="Straight Connector 11">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854F098D-8A34-6348-66E3-03633A2CA704}"/>
              </a:ext>
            </a:extLst>
          </p:cNvPr>
          <p:cNvSpPr>
            <a:spLocks noGrp="1"/>
          </p:cNvSpPr>
          <p:nvPr>
            <p:ph idx="1"/>
          </p:nvPr>
        </p:nvSpPr>
        <p:spPr>
          <a:xfrm>
            <a:off x="4978918" y="1109145"/>
            <a:ext cx="6341016" cy="4603900"/>
          </a:xfrm>
        </p:spPr>
        <p:txBody>
          <a:bodyPr anchor="ctr">
            <a:normAutofit/>
          </a:bodyPr>
          <a:lstStyle/>
          <a:p>
            <a:pPr marL="67945" marR="64135">
              <a:lnSpc>
                <a:spcPct val="90000"/>
              </a:lnSpc>
              <a:spcBef>
                <a:spcPts val="890"/>
              </a:spcBef>
              <a:spcAft>
                <a:spcPts val="0"/>
              </a:spcAft>
            </a:pP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5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αποτελεσματικότητα</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err="1">
                <a:effectLst/>
                <a:latin typeface="Century Gothic" panose="020B0502020202020204" pitchFamily="34" charset="0"/>
                <a:ea typeface="Century Gothic" panose="020B0502020202020204" pitchFamily="34" charset="0"/>
                <a:cs typeface="Times New Roman" panose="02020603050405020304" pitchFamily="18" charset="0"/>
              </a:rPr>
              <a:t>ψευδοσποράς</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εξαρτάται</a:t>
            </a:r>
            <a:r>
              <a:rPr lang="el-GR" sz="15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σε</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μεγάλο</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βαθμό</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από </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5" dirty="0" err="1">
                <a:effectLst/>
                <a:latin typeface="Century Gothic" panose="020B0502020202020204" pitchFamily="34" charset="0"/>
                <a:ea typeface="Century Gothic" panose="020B0502020202020204" pitchFamily="34" charset="0"/>
                <a:cs typeface="Times New Roman" panose="02020603050405020304" pitchFamily="18" charset="0"/>
              </a:rPr>
              <a:t>εδαφοκατεργασία</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καθώς</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αυτή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οδηγεί </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στη</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5" dirty="0">
                <a:effectLst/>
                <a:latin typeface="Century Gothic" panose="020B0502020202020204" pitchFamily="34" charset="0"/>
                <a:ea typeface="Century Gothic" panose="020B0502020202020204" pitchFamily="34" charset="0"/>
                <a:cs typeface="Times New Roman" panose="02020603050405020304" pitchFamily="18" charset="0"/>
              </a:rPr>
              <a:t>διακοπή του</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5" dirty="0" err="1">
                <a:effectLst/>
                <a:latin typeface="Century Gothic" panose="020B0502020202020204" pitchFamily="34" charset="0"/>
                <a:ea typeface="Century Gothic" panose="020B0502020202020204" pitchFamily="34" charset="0"/>
                <a:cs typeface="Times New Roman" panose="02020603050405020304" pitchFamily="18" charset="0"/>
              </a:rPr>
              <a:t>ληθάργου</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spc="10"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z="1500" spc="38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βλάστηση</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σπόρων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Mohler</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2001).</a:t>
            </a:r>
            <a:endParaRPr lang="en-US" sz="15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Ακόμη,</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err="1">
                <a:effectLst/>
                <a:latin typeface="Century Gothic" panose="020B0502020202020204" pitchFamily="34" charset="0"/>
                <a:ea typeface="Century Gothic" panose="020B0502020202020204" pitchFamily="34" charset="0"/>
                <a:cs typeface="Times New Roman" panose="02020603050405020304" pitchFamily="18" charset="0"/>
              </a:rPr>
              <a:t>εδαφοκλιματικές</a:t>
            </a:r>
            <a:r>
              <a:rPr lang="el-GR" sz="15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παράμετροι</a:t>
            </a:r>
            <a:r>
              <a:rPr lang="el-GR" sz="1500"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όπως</a:t>
            </a:r>
            <a:r>
              <a:rPr lang="el-GR" sz="1500" spc="-2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spc="-2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500" b="1"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εδαφική</a:t>
            </a:r>
            <a:r>
              <a:rPr lang="el-GR" sz="1500" b="1"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θερμοκρασία</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z="1500" b="1"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υγρασία,</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2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οι</a:t>
            </a:r>
            <a:r>
              <a:rPr lang="el-GR" sz="1500" b="1"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εναλλαγές</a:t>
            </a:r>
            <a:r>
              <a:rPr lang="el-GR" sz="1500" b="1" spc="4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θερμοκρασίας</a:t>
            </a:r>
            <a:r>
              <a:rPr lang="el-GR" sz="1500" b="1" spc="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μεταξύ</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ημέρας</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νύχτας,</a:t>
            </a:r>
            <a:r>
              <a:rPr lang="el-GR" sz="1500" b="1" spc="5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5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ηλιακή</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ακτινοβολία,</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5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το</a:t>
            </a:r>
            <a:r>
              <a:rPr lang="el-GR" sz="1500" b="1" spc="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500" b="1" spc="5" dirty="0">
                <a:effectLst/>
                <a:latin typeface="Century Gothic" panose="020B0502020202020204" pitchFamily="34" charset="0"/>
                <a:ea typeface="Century Gothic" panose="020B0502020202020204" pitchFamily="34" charset="0"/>
                <a:cs typeface="Times New Roman" panose="02020603050405020304" pitchFamily="18" charset="0"/>
              </a:rPr>
              <a:t>pH</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500" b="1" spc="55"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55"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500" b="1" spc="39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συγκέντρωση</a:t>
            </a:r>
            <a:r>
              <a:rPr lang="el-GR" sz="1500" b="1"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θρεπτικών</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στοιχείων</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στο</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έδαφος,</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2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ο</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τύπος</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του</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εδάφους,</a:t>
            </a:r>
            <a:r>
              <a:rPr lang="el-GR" sz="1500"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spc="-5" dirty="0">
                <a:effectLst/>
                <a:latin typeface="Century Gothic" panose="020B0502020202020204" pitchFamily="34" charset="0"/>
                <a:ea typeface="Century Gothic" panose="020B0502020202020204" pitchFamily="34" charset="0"/>
                <a:cs typeface="Times New Roman" panose="02020603050405020304" pitchFamily="18" charset="0"/>
              </a:rPr>
              <a:t>κ</a:t>
            </a:r>
            <a:r>
              <a:rPr lang="el-GR" sz="1500" b="1" spc="-10" dirty="0">
                <a:effectLst/>
                <a:latin typeface="Century Gothic" panose="020B0502020202020204" pitchFamily="34" charset="0"/>
                <a:ea typeface="Century Gothic" panose="020B0502020202020204" pitchFamily="34" charset="0"/>
                <a:cs typeface="Times New Roman" panose="02020603050405020304" pitchFamily="18" charset="0"/>
              </a:rPr>
              <a:t>α</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θώς</a:t>
            </a:r>
            <a:r>
              <a:rPr lang="el-GR" sz="1500" b="1"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και</a:t>
            </a:r>
            <a:endParaRPr lang="en-US" sz="1500" b="1"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sz="1500" b="1"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το</a:t>
            </a:r>
            <a:r>
              <a:rPr lang="el-GR" sz="1500" b="1" spc="-8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είδος</a:t>
            </a:r>
            <a:r>
              <a:rPr lang="el-GR" sz="1500" b="1"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του</a:t>
            </a:r>
            <a:r>
              <a:rPr lang="el-GR" sz="1500" b="1"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b="1" dirty="0">
                <a:effectLst/>
                <a:latin typeface="Century Gothic" panose="020B0502020202020204" pitchFamily="34" charset="0"/>
                <a:ea typeface="Century Gothic" panose="020B0502020202020204" pitchFamily="34" charset="0"/>
                <a:cs typeface="Times New Roman" panose="02020603050405020304" pitchFamily="18" charset="0"/>
              </a:rPr>
              <a:t>ζιζανίου</a:t>
            </a:r>
            <a:r>
              <a:rPr lang="el-GR" sz="1500" b="1" spc="-8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500" b="1" spc="-8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64135" indent="0">
              <a:lnSpc>
                <a:spcPct val="90000"/>
              </a:lnSpc>
              <a:spcBef>
                <a:spcPts val="890"/>
              </a:spcBef>
              <a:spcAft>
                <a:spcPts val="0"/>
              </a:spcAft>
              <a:buNone/>
            </a:pP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επηρεάζουν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τον</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λήθαργο</a:t>
            </a:r>
            <a:r>
              <a:rPr lang="el-GR" sz="1500" spc="-8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z="15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βλάστηση</a:t>
            </a:r>
            <a:r>
              <a:rPr lang="el-GR" sz="1500" spc="-8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των σπόρων,</a:t>
            </a:r>
            <a:r>
              <a:rPr lang="el-GR" sz="1500" spc="-1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επομένως</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επιτυχία</a:t>
            </a:r>
            <a:r>
              <a:rPr lang="el-GR" sz="1500" spc="-1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μεθόδου</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500" dirty="0" err="1">
                <a:effectLst/>
                <a:latin typeface="Century Gothic" panose="020B0502020202020204" pitchFamily="34" charset="0"/>
                <a:ea typeface="Century Gothic" panose="020B0502020202020204" pitchFamily="34" charset="0"/>
                <a:cs typeface="Times New Roman" panose="02020603050405020304" pitchFamily="18" charset="0"/>
              </a:rPr>
              <a:t>Benech</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Arnold</a:t>
            </a:r>
            <a:r>
              <a:rPr lang="en-US" sz="1500" spc="-1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et</a:t>
            </a:r>
            <a:r>
              <a:rPr lang="en-US"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al</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2000; </a:t>
            </a:r>
            <a:r>
              <a:rPr lang="en-US" sz="1500" dirty="0" err="1">
                <a:effectLst/>
                <a:latin typeface="Century Gothic" panose="020B0502020202020204" pitchFamily="34" charset="0"/>
                <a:ea typeface="Century Gothic" panose="020B0502020202020204" pitchFamily="34" charset="0"/>
                <a:cs typeface="Times New Roman" panose="02020603050405020304" pitchFamily="18" charset="0"/>
              </a:rPr>
              <a:t>Batlla</a:t>
            </a:r>
            <a:r>
              <a:rPr lang="en-US"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et</a:t>
            </a:r>
            <a:r>
              <a:rPr lang="en-US"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500" dirty="0">
                <a:effectLst/>
                <a:latin typeface="Century Gothic" panose="020B0502020202020204" pitchFamily="34" charset="0"/>
                <a:ea typeface="Century Gothic" panose="020B0502020202020204" pitchFamily="34" charset="0"/>
                <a:cs typeface="Times New Roman" panose="02020603050405020304" pitchFamily="18" charset="0"/>
              </a:rPr>
              <a:t>al</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5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500" dirty="0">
                <a:effectLst/>
                <a:latin typeface="Century Gothic" panose="020B0502020202020204" pitchFamily="34" charset="0"/>
                <a:ea typeface="Century Gothic" panose="020B0502020202020204" pitchFamily="34" charset="0"/>
                <a:cs typeface="Times New Roman" panose="02020603050405020304" pitchFamily="18" charset="0"/>
              </a:rPr>
              <a:t>2004).</a:t>
            </a:r>
            <a:endParaRPr lang="en-US" sz="1500" dirty="0">
              <a:effectLst/>
              <a:latin typeface="Century Gothic" panose="020B0502020202020204" pitchFamily="34" charset="0"/>
              <a:ea typeface="Century Gothic" panose="020B0502020202020204" pitchFamily="34" charset="0"/>
              <a:cs typeface="Times New Roman" panose="02020603050405020304" pitchFamily="18" charset="0"/>
            </a:endParaRPr>
          </a:p>
          <a:p>
            <a:pPr>
              <a:lnSpc>
                <a:spcPct val="90000"/>
              </a:lnSpc>
            </a:pPr>
            <a:endParaRPr lang="en-US" sz="1500" dirty="0"/>
          </a:p>
        </p:txBody>
      </p:sp>
      <p:sp>
        <p:nvSpPr>
          <p:cNvPr id="14" name="Isosceles Triangle 13">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1806953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AD887C42-2D01-D60C-1F54-D19035E59991}"/>
              </a:ext>
            </a:extLst>
          </p:cNvPr>
          <p:cNvSpPr>
            <a:spLocks noGrp="1"/>
          </p:cNvSpPr>
          <p:nvPr>
            <p:ph type="title"/>
          </p:nvPr>
        </p:nvSpPr>
        <p:spPr>
          <a:xfrm>
            <a:off x="1043950" y="1179151"/>
            <a:ext cx="3300646" cy="4463889"/>
          </a:xfrm>
        </p:spPr>
        <p:txBody>
          <a:bodyPr anchor="ctr">
            <a:normAutofit/>
          </a:bodyPr>
          <a:lstStyle/>
          <a:p>
            <a:r>
              <a:rPr lang="en-US" b="1" dirty="0" err="1">
                <a:latin typeface="Arial" panose="020B0604020202020204" pitchFamily="34" charset="0"/>
                <a:ea typeface="Arial" panose="020B0604020202020204" pitchFamily="34" charset="0"/>
                <a:cs typeface="Times New Roman" panose="02020603050405020304" pitchFamily="18" charset="0"/>
              </a:rPr>
              <a:t>Αμειψισ</a:t>
            </a:r>
            <a:r>
              <a:rPr lang="en-US" b="1" dirty="0">
                <a:latin typeface="Arial" panose="020B0604020202020204" pitchFamily="34" charset="0"/>
                <a:ea typeface="Arial" panose="020B0604020202020204" pitchFamily="34" charset="0"/>
                <a:cs typeface="Times New Roman" panose="02020603050405020304" pitchFamily="18" charset="0"/>
              </a:rPr>
              <a:t>πορά</a:t>
            </a:r>
            <a:br>
              <a:rPr lang="en-US" b="1" dirty="0">
                <a:latin typeface="Arial" panose="020B0604020202020204" pitchFamily="34" charset="0"/>
                <a:ea typeface="Arial" panose="020B0604020202020204" pitchFamily="34" charset="0"/>
                <a:cs typeface="Times New Roman" panose="02020603050405020304" pitchFamily="18" charset="0"/>
              </a:rPr>
            </a:br>
            <a:endParaRPr lang="en-US" dirty="0"/>
          </a:p>
        </p:txBody>
      </p:sp>
      <p:sp>
        <p:nvSpPr>
          <p:cNvPr id="33" name="Isosceles Triangle 32">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35" name="Straight Connector 34">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AC9A9173-E23E-4C93-F56F-88AEE72E782E}"/>
              </a:ext>
            </a:extLst>
          </p:cNvPr>
          <p:cNvSpPr>
            <a:spLocks noGrp="1"/>
          </p:cNvSpPr>
          <p:nvPr>
            <p:ph idx="1"/>
          </p:nvPr>
        </p:nvSpPr>
        <p:spPr>
          <a:xfrm>
            <a:off x="4978918" y="1109145"/>
            <a:ext cx="6341016" cy="4603900"/>
          </a:xfrm>
        </p:spPr>
        <p:txBody>
          <a:bodyPr anchor="ctr">
            <a:normAutofit/>
          </a:bodyPr>
          <a:lstStyle/>
          <a:p>
            <a:pPr marL="67945" marR="63500">
              <a:spcBef>
                <a:spcPts val="890"/>
              </a:spcBef>
              <a:spcAft>
                <a:spcPts val="0"/>
              </a:spcAft>
            </a:pPr>
            <a:r>
              <a:rPr lang="el-GR">
                <a:effectLst/>
                <a:latin typeface="Century Gothic" panose="020B0502020202020204" pitchFamily="34" charset="0"/>
                <a:ea typeface="Century Gothic" panose="020B0502020202020204" pitchFamily="34" charset="0"/>
                <a:cs typeface="Times New Roman" panose="02020603050405020304" pitchFamily="18" charset="0"/>
              </a:rPr>
              <a:t>Η μονοκαλλιέργεια</a:t>
            </a:r>
            <a:r>
              <a:rPr lang="el-GR" spc="-10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διαθέτει</a:t>
            </a:r>
            <a:r>
              <a:rPr lang="el-GR" spc="-10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κάποια</a:t>
            </a:r>
            <a:r>
              <a:rPr lang="el-GR" spc="-10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πλεονεκτήματα</a:t>
            </a:r>
            <a:r>
              <a:rPr lang="el-GR" spc="-10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pc="-10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είναι</a:t>
            </a:r>
            <a:r>
              <a:rPr lang="el-GR" spc="-10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ορατά</a:t>
            </a:r>
            <a:r>
              <a:rPr lang="el-GR" spc="-105">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10">
                <a:effectLst/>
                <a:latin typeface="Century Gothic" panose="020B0502020202020204" pitchFamily="34" charset="0"/>
                <a:ea typeface="Century Gothic" panose="020B0502020202020204" pitchFamily="34" charset="0"/>
                <a:cs typeface="Times New Roman" panose="02020603050405020304" pitchFamily="18" charset="0"/>
              </a:rPr>
              <a:t>βραχυπρό</a:t>
            </a:r>
            <a:r>
              <a:rPr lang="el-GR">
                <a:effectLst/>
                <a:latin typeface="Century Gothic" panose="020B0502020202020204" pitchFamily="34" charset="0"/>
                <a:ea typeface="Century Gothic" panose="020B0502020202020204" pitchFamily="34" charset="0"/>
                <a:cs typeface="Times New Roman" panose="02020603050405020304" pitchFamily="18" charset="0"/>
              </a:rPr>
              <a:t>θεσμα,</a:t>
            </a:r>
            <a:r>
              <a:rPr lang="el-GR"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όπως</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το</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σχετικά</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χαμηλό</a:t>
            </a:r>
            <a:r>
              <a:rPr lang="el-GR"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οικονομικό</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κόστος,</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εύκολη</a:t>
            </a:r>
            <a:r>
              <a:rPr lang="el-GR"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οργάνωση</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της γεωργικής</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εκμετάλλευσης, οι</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μειωμένες απαιτήσεις σε</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μηχανολογικό και </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τε</a:t>
            </a:r>
            <a:r>
              <a:rPr lang="el-GR">
                <a:effectLst/>
                <a:latin typeface="Century Gothic" panose="020B0502020202020204" pitchFamily="34" charset="0"/>
                <a:ea typeface="Century Gothic" panose="020B0502020202020204" pitchFamily="34" charset="0"/>
                <a:cs typeface="Times New Roman" panose="02020603050405020304" pitchFamily="18" charset="0"/>
              </a:rPr>
              <a:t>χνολογικό</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εξοπλισμό</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μεγαλύτερη</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γνώση</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εξειδίκευση</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pc="-4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σταδιακά αποκτά</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ο</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παραγωγός</a:t>
            </a:r>
            <a:r>
              <a:rPr lang="el-GR"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ως</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προς</a:t>
            </a:r>
            <a:r>
              <a:rPr lang="el-GR"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τις</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ανάγκες</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μιας</a:t>
            </a:r>
            <a:r>
              <a:rPr lang="el-GR"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συγκεκριμένης</a:t>
            </a:r>
            <a:r>
              <a:rPr lang="el-GR"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καλλιέργειας (</a:t>
            </a:r>
            <a:r>
              <a:rPr lang="en-US" err="1">
                <a:effectLst/>
                <a:latin typeface="Century Gothic" panose="020B0502020202020204" pitchFamily="34" charset="0"/>
                <a:ea typeface="Century Gothic" panose="020B0502020202020204" pitchFamily="34" charset="0"/>
                <a:cs typeface="Times New Roman" panose="02020603050405020304" pitchFamily="18" charset="0"/>
              </a:rPr>
              <a:t>Salaheen</a:t>
            </a:r>
            <a:r>
              <a:rPr lang="en-US"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&amp;</a:t>
            </a:r>
            <a:r>
              <a:rPr lang="el-GR" spc="-120">
                <a:effectLst/>
                <a:latin typeface="Century Gothic" panose="020B0502020202020204" pitchFamily="34" charset="0"/>
                <a:ea typeface="Century Gothic" panose="020B0502020202020204" pitchFamily="34" charset="0"/>
                <a:cs typeface="Times New Roman" panose="02020603050405020304" pitchFamily="18" charset="0"/>
              </a:rPr>
              <a:t> </a:t>
            </a:r>
            <a:r>
              <a:rPr lang="en-US">
                <a:effectLst/>
                <a:latin typeface="Century Gothic" panose="020B0502020202020204" pitchFamily="34" charset="0"/>
                <a:ea typeface="Century Gothic" panose="020B0502020202020204" pitchFamily="34" charset="0"/>
                <a:cs typeface="Times New Roman" panose="02020603050405020304" pitchFamily="18" charset="0"/>
              </a:rPr>
              <a:t>Biswas</a:t>
            </a:r>
            <a:r>
              <a:rPr lang="el-GR">
                <a:effectLst/>
                <a:latin typeface="Century Gothic" panose="020B0502020202020204" pitchFamily="34" charset="0"/>
                <a:ea typeface="Century Gothic" panose="020B0502020202020204" pitchFamily="34" charset="0"/>
                <a:cs typeface="Times New Roman" panose="02020603050405020304" pitchFamily="18" charset="0"/>
              </a:rPr>
              <a:t>,</a:t>
            </a:r>
            <a:r>
              <a:rPr lang="el-GR"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2019).</a:t>
            </a:r>
            <a:r>
              <a:rPr lang="el-GR" spc="-12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pc="-12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3500">
              <a:spcBef>
                <a:spcPts val="890"/>
              </a:spcBef>
              <a:spcAft>
                <a:spcPts val="0"/>
              </a:spcAft>
            </a:pPr>
            <a:r>
              <a:rPr lang="el-GR">
                <a:effectLst/>
                <a:latin typeface="Century Gothic" panose="020B0502020202020204" pitchFamily="34" charset="0"/>
                <a:ea typeface="Century Gothic" panose="020B0502020202020204" pitchFamily="34" charset="0"/>
                <a:cs typeface="Times New Roman" panose="02020603050405020304" pitchFamily="18" charset="0"/>
              </a:rPr>
              <a:t>Ωστόσο,</a:t>
            </a:r>
            <a:r>
              <a:rPr lang="el-GR"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μακροπρόθεσμα</a:t>
            </a:r>
            <a:r>
              <a:rPr lang="el-GR" spc="-12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το</a:t>
            </a:r>
            <a:r>
              <a:rPr lang="el-GR"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σύστημα</a:t>
            </a:r>
            <a:r>
              <a:rPr lang="el-GR"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αυτό</a:t>
            </a:r>
            <a:r>
              <a:rPr lang="el-GR" spc="-12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10">
                <a:effectLst/>
                <a:latin typeface="Century Gothic" panose="020B0502020202020204" pitchFamily="34" charset="0"/>
                <a:ea typeface="Century Gothic" panose="020B0502020202020204" pitchFamily="34" charset="0"/>
                <a:cs typeface="Times New Roman" panose="02020603050405020304" pitchFamily="18" charset="0"/>
              </a:rPr>
              <a:t>οδη</a:t>
            </a:r>
            <a:r>
              <a:rPr lang="el-GR">
                <a:effectLst/>
                <a:latin typeface="Century Gothic" panose="020B0502020202020204" pitchFamily="34" charset="0"/>
                <a:ea typeface="Century Gothic" panose="020B0502020202020204" pitchFamily="34" charset="0"/>
                <a:cs typeface="Times New Roman" panose="02020603050405020304" pitchFamily="18" charset="0"/>
              </a:rPr>
              <a:t>γεί</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στην</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υποβάθμιση</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δομής</a:t>
            </a:r>
            <a:r>
              <a:rPr lang="el-GR" spc="-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θρεπτικής</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κατάστασης</a:t>
            </a:r>
            <a:r>
              <a:rPr lang="el-GR" spc="-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pc="-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γεωργι</a:t>
            </a:r>
            <a:r>
              <a:rPr lang="el-GR">
                <a:effectLst/>
                <a:latin typeface="Century Gothic" panose="020B0502020202020204" pitchFamily="34" charset="0"/>
                <a:ea typeface="Century Gothic" panose="020B0502020202020204" pitchFamily="34" charset="0"/>
                <a:cs typeface="Times New Roman" panose="02020603050405020304" pitchFamily="18" charset="0"/>
              </a:rPr>
              <a:t>κών</a:t>
            </a:r>
            <a:r>
              <a:rPr lang="el-GR" spc="-16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εδαφών</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στη</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μείωση</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pc="-16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αποδόσεων</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λόγω</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του</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ανταγωνισμού</a:t>
            </a:r>
            <a:r>
              <a:rPr lang="el-GR" spc="-15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pc="-16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τα ζιζάνια</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pc="-8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αύξησης</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προσβολών</a:t>
            </a:r>
            <a:r>
              <a:rPr lang="el-GR" spc="-8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παθογόνα</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8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εχθρούς</a:t>
            </a:r>
            <a:r>
              <a:rPr lang="el-GR" spc="-9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a:t>
            </a:r>
            <a:r>
              <a:rPr lang="en-US" spc="5">
                <a:effectLst/>
                <a:latin typeface="Century Gothic" panose="020B0502020202020204" pitchFamily="34" charset="0"/>
                <a:ea typeface="Century Gothic" panose="020B0502020202020204" pitchFamily="34" charset="0"/>
                <a:cs typeface="Times New Roman" panose="02020603050405020304" pitchFamily="18" charset="0"/>
              </a:rPr>
              <a:t>Shah</a:t>
            </a:r>
            <a:r>
              <a:rPr lang="en-US" spc="435">
                <a:effectLst/>
                <a:latin typeface="Century Gothic" panose="020B0502020202020204" pitchFamily="34" charset="0"/>
                <a:ea typeface="Century Gothic" panose="020B0502020202020204" pitchFamily="34" charset="0"/>
                <a:cs typeface="Times New Roman" panose="02020603050405020304" pitchFamily="18" charset="0"/>
              </a:rPr>
              <a:t> </a:t>
            </a:r>
            <a:r>
              <a:rPr lang="en-US">
                <a:effectLst/>
                <a:latin typeface="Century Gothic" panose="020B0502020202020204" pitchFamily="34" charset="0"/>
                <a:ea typeface="Century Gothic" panose="020B0502020202020204" pitchFamily="34" charset="0"/>
                <a:cs typeface="Times New Roman" panose="02020603050405020304" pitchFamily="18" charset="0"/>
              </a:rPr>
              <a:t>et</a:t>
            </a:r>
            <a:r>
              <a:rPr lang="en-US"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n-US">
                <a:effectLst/>
                <a:latin typeface="Century Gothic" panose="020B0502020202020204" pitchFamily="34" charset="0"/>
                <a:ea typeface="Century Gothic" panose="020B0502020202020204" pitchFamily="34" charset="0"/>
                <a:cs typeface="Times New Roman" panose="02020603050405020304" pitchFamily="18" charset="0"/>
              </a:rPr>
              <a:t>al</a:t>
            </a:r>
            <a:r>
              <a:rPr lang="el-GR">
                <a:effectLst/>
                <a:latin typeface="Century Gothic" panose="020B0502020202020204" pitchFamily="34" charset="0"/>
                <a:ea typeface="Century Gothic" panose="020B0502020202020204" pitchFamily="34" charset="0"/>
                <a:cs typeface="Times New Roman" panose="02020603050405020304" pitchFamily="18" charset="0"/>
              </a:rPr>
              <a:t>.,</a:t>
            </a:r>
            <a:r>
              <a:rPr lang="el-GR"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2021).</a:t>
            </a:r>
            <a:endParaRPr lang="en-US">
              <a:effectLst/>
              <a:latin typeface="Century Gothic" panose="020B0502020202020204" pitchFamily="34" charset="0"/>
              <a:ea typeface="Century Gothic" panose="020B0502020202020204" pitchFamily="34" charset="0"/>
              <a:cs typeface="Times New Roman" panose="02020603050405020304" pitchFamily="18" charset="0"/>
            </a:endParaRPr>
          </a:p>
          <a:p>
            <a:endParaRPr lang="en-US"/>
          </a:p>
        </p:txBody>
      </p:sp>
      <p:sp>
        <p:nvSpPr>
          <p:cNvPr id="37" name="Isosceles Triangle 36">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2133875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31">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1443E895-52EB-C078-9467-944B581C5F46}"/>
              </a:ext>
            </a:extLst>
          </p:cNvPr>
          <p:cNvSpPr>
            <a:spLocks noGrp="1"/>
          </p:cNvSpPr>
          <p:nvPr>
            <p:ph type="title"/>
          </p:nvPr>
        </p:nvSpPr>
        <p:spPr>
          <a:xfrm>
            <a:off x="652481" y="1382486"/>
            <a:ext cx="3547581" cy="4093028"/>
          </a:xfrm>
        </p:spPr>
        <p:txBody>
          <a:bodyPr anchor="ctr">
            <a:normAutofit/>
          </a:bodyPr>
          <a:lstStyle/>
          <a:p>
            <a:r>
              <a:rPr lang="en-US" sz="3700"/>
              <a:t>Συγκαλλιέργεια</a:t>
            </a:r>
          </a:p>
        </p:txBody>
      </p:sp>
      <p:grpSp>
        <p:nvGrpSpPr>
          <p:cNvPr id="46" name="Group 33">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35" name="Straight Connector 34">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47" name="Straight Connector 35">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8"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9" name="Isosceles Triangle 38">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0"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1"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2"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3" name="Isosceles Triangle 42">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45" name="Rectangle 44">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48" name="Θέση περιεχομένου 2">
            <a:extLst>
              <a:ext uri="{FF2B5EF4-FFF2-40B4-BE49-F238E27FC236}">
                <a16:creationId xmlns:a16="http://schemas.microsoft.com/office/drawing/2014/main" xmlns="" id="{C8548A2D-3C17-858E-DCF4-B19B3415E198}"/>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5121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A65AC7D1-EAA9-48F5-B509-60A7F50BF7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useBgFill="1">
        <p:nvSpPr>
          <p:cNvPr id="15" name="Rectangle 14">
            <a:extLst>
              <a:ext uri="{FF2B5EF4-FFF2-40B4-BE49-F238E27FC236}">
                <a16:creationId xmlns:a16="http://schemas.microsoft.com/office/drawing/2014/main" xmlns="" id="{D6320AF9-619A-4175-865B-5663E1AEF4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7" name="Straight Connector 16">
            <a:extLst>
              <a:ext uri="{FF2B5EF4-FFF2-40B4-BE49-F238E27FC236}">
                <a16:creationId xmlns:a16="http://schemas.microsoft.com/office/drawing/2014/main" xmlns="" id="{063B6EC6-D752-4EE7-908B-F8F19E8C7F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xmlns="" id="{EFECD4E8-AD3E-4228-82A2-9461958EA94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1" name="Rectangle 23">
            <a:extLst>
              <a:ext uri="{FF2B5EF4-FFF2-40B4-BE49-F238E27FC236}">
                <a16:creationId xmlns:a16="http://schemas.microsoft.com/office/drawing/2014/main" xmlns="" id="{7E018740-5C2B-4A41-AC1A-7E68D1EC1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3" name="Rectangle 25">
            <a:extLst>
              <a:ext uri="{FF2B5EF4-FFF2-40B4-BE49-F238E27FC236}">
                <a16:creationId xmlns:a16="http://schemas.microsoft.com/office/drawing/2014/main" xmlns="" id="{166F75A4-C475-4941-8EE2-B80A06A2C1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5" name="Isosceles Triangle 24">
            <a:extLst>
              <a:ext uri="{FF2B5EF4-FFF2-40B4-BE49-F238E27FC236}">
                <a16:creationId xmlns:a16="http://schemas.microsoft.com/office/drawing/2014/main" xmlns="" id="{A032553A-72E8-4B0D-8405-FF9771C9AF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Rectangle 27">
            <a:extLst>
              <a:ext uri="{FF2B5EF4-FFF2-40B4-BE49-F238E27FC236}">
                <a16:creationId xmlns:a16="http://schemas.microsoft.com/office/drawing/2014/main" xmlns="" id="{765800AC-C3B9-498E-87BC-29FAE4C76B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9" name="Isosceles Triangle 28">
            <a:extLst>
              <a:ext uri="{FF2B5EF4-FFF2-40B4-BE49-F238E27FC236}">
                <a16:creationId xmlns:a16="http://schemas.microsoft.com/office/drawing/2014/main" xmlns="" id="{1F9D6ACB-2FF4-49F9-978A-E0D5327FC6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Τίτλος 1">
            <a:extLst>
              <a:ext uri="{FF2B5EF4-FFF2-40B4-BE49-F238E27FC236}">
                <a16:creationId xmlns:a16="http://schemas.microsoft.com/office/drawing/2014/main" xmlns="" id="{6D80F0A7-F607-A513-DCBD-D1C81364D0FB}"/>
              </a:ext>
            </a:extLst>
          </p:cNvPr>
          <p:cNvSpPr>
            <a:spLocks noGrp="1"/>
          </p:cNvSpPr>
          <p:nvPr>
            <p:ph type="title"/>
          </p:nvPr>
        </p:nvSpPr>
        <p:spPr>
          <a:xfrm>
            <a:off x="677334" y="609600"/>
            <a:ext cx="3843375" cy="5175624"/>
          </a:xfrm>
        </p:spPr>
        <p:txBody>
          <a:bodyPr anchor="ctr">
            <a:normAutofit/>
          </a:bodyPr>
          <a:lstStyle/>
          <a:p>
            <a:r>
              <a:rPr lang="el-GR">
                <a:solidFill>
                  <a:schemeClr val="tx1">
                    <a:lumMod val="85000"/>
                    <a:lumOff val="15000"/>
                  </a:schemeClr>
                </a:solidFill>
              </a:rPr>
              <a:t>συγκαλλιέργεια</a:t>
            </a:r>
          </a:p>
        </p:txBody>
      </p:sp>
      <p:sp>
        <p:nvSpPr>
          <p:cNvPr id="31" name="Freeform: Shape 30">
            <a:extLst>
              <a:ext uri="{FF2B5EF4-FFF2-40B4-BE49-F238E27FC236}">
                <a16:creationId xmlns:a16="http://schemas.microsoft.com/office/drawing/2014/main" xmlns="" id="{142BFA2A-77A0-4F60-A32A-685681C84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457200"/>
            <a:endParaRPr lang="en-US">
              <a:solidFill>
                <a:prstClr val="white"/>
              </a:solidFill>
            </a:endParaRPr>
          </a:p>
        </p:txBody>
      </p:sp>
      <p:sp>
        <p:nvSpPr>
          <p:cNvPr id="3" name="Θέση περιεχομένου 2">
            <a:extLst>
              <a:ext uri="{FF2B5EF4-FFF2-40B4-BE49-F238E27FC236}">
                <a16:creationId xmlns:a16="http://schemas.microsoft.com/office/drawing/2014/main" xmlns="" id="{D4428474-ACEA-32F6-F781-A74B1DD4777C}"/>
              </a:ext>
            </a:extLst>
          </p:cNvPr>
          <p:cNvSpPr>
            <a:spLocks noGrp="1"/>
          </p:cNvSpPr>
          <p:nvPr>
            <p:ph idx="1"/>
          </p:nvPr>
        </p:nvSpPr>
        <p:spPr>
          <a:xfrm>
            <a:off x="6116084" y="609601"/>
            <a:ext cx="5511296" cy="5175624"/>
          </a:xfrm>
        </p:spPr>
        <p:txBody>
          <a:bodyPr anchor="ctr">
            <a:normAutofit/>
          </a:bodyPr>
          <a:lstStyle/>
          <a:p>
            <a:pPr>
              <a:lnSpc>
                <a:spcPct val="90000"/>
              </a:lnSpc>
            </a:pPr>
            <a:endParaRPr lang="el-GR">
              <a:solidFill>
                <a:srgbClr val="FFFFFF"/>
              </a:solidFill>
            </a:endParaRPr>
          </a:p>
          <a:p>
            <a:pPr>
              <a:lnSpc>
                <a:spcPct val="90000"/>
              </a:lnSpc>
            </a:pPr>
            <a:r>
              <a:rPr lang="el-GR">
                <a:solidFill>
                  <a:srgbClr val="FFFFFF"/>
                </a:solidFill>
              </a:rPr>
              <a:t>Σημειώνεται πως υπάρχουν τέσσερις κατηγορίες συστημάτων συγκαλλιέργειας:</a:t>
            </a:r>
            <a:endParaRPr lang="en-US">
              <a:solidFill>
                <a:srgbClr val="FFFFFF"/>
              </a:solidFill>
            </a:endParaRPr>
          </a:p>
          <a:p>
            <a:pPr>
              <a:lnSpc>
                <a:spcPct val="90000"/>
              </a:lnSpc>
            </a:pPr>
            <a:r>
              <a:rPr lang="el-GR">
                <a:solidFill>
                  <a:srgbClr val="FFFFFF"/>
                </a:solidFill>
              </a:rPr>
              <a:t> </a:t>
            </a:r>
            <a:r>
              <a:rPr lang="el-GR" b="1">
                <a:solidFill>
                  <a:srgbClr val="FFFFFF"/>
                </a:solidFill>
              </a:rPr>
              <a:t>η μικτή συγκαλλιέργεια (</a:t>
            </a:r>
            <a:r>
              <a:rPr lang="en-US" b="1">
                <a:solidFill>
                  <a:srgbClr val="FFFFFF"/>
                </a:solidFill>
              </a:rPr>
              <a:t>mixed intercropping), </a:t>
            </a:r>
          </a:p>
          <a:p>
            <a:pPr>
              <a:lnSpc>
                <a:spcPct val="90000"/>
              </a:lnSpc>
            </a:pPr>
            <a:r>
              <a:rPr lang="el-GR" b="1">
                <a:solidFill>
                  <a:srgbClr val="FFFFFF"/>
                </a:solidFill>
              </a:rPr>
              <a:t>η συγκαλλιέργεια σε λωρίδες (</a:t>
            </a:r>
            <a:r>
              <a:rPr lang="en-US" b="1">
                <a:solidFill>
                  <a:srgbClr val="FFFFFF"/>
                </a:solidFill>
              </a:rPr>
              <a:t>strip intercropping), </a:t>
            </a:r>
          </a:p>
          <a:p>
            <a:pPr>
              <a:lnSpc>
                <a:spcPct val="90000"/>
              </a:lnSpc>
            </a:pPr>
            <a:r>
              <a:rPr lang="el-GR" b="1">
                <a:solidFill>
                  <a:srgbClr val="FFFFFF"/>
                </a:solidFill>
              </a:rPr>
              <a:t>η γραμμική συγκαλλιέργεια (</a:t>
            </a:r>
            <a:r>
              <a:rPr lang="en-US" b="1">
                <a:solidFill>
                  <a:srgbClr val="FFFFFF"/>
                </a:solidFill>
              </a:rPr>
              <a:t>row intercropping), </a:t>
            </a:r>
            <a:r>
              <a:rPr lang="el-GR">
                <a:solidFill>
                  <a:srgbClr val="FFFFFF"/>
                </a:solidFill>
              </a:rPr>
              <a:t>όπου τουλάχιστον μία ή όλες οι καλλιέργειες σπέρνονται σε γραμμές εναλλάξ, και </a:t>
            </a:r>
            <a:endParaRPr lang="en-US">
              <a:solidFill>
                <a:srgbClr val="FFFFFF"/>
              </a:solidFill>
            </a:endParaRPr>
          </a:p>
          <a:p>
            <a:pPr>
              <a:lnSpc>
                <a:spcPct val="90000"/>
              </a:lnSpc>
            </a:pPr>
            <a:r>
              <a:rPr lang="el-GR" b="1">
                <a:solidFill>
                  <a:srgbClr val="FFFFFF"/>
                </a:solidFill>
              </a:rPr>
              <a:t>η ασύγχρονη συγκαλλιέργεια (</a:t>
            </a:r>
            <a:r>
              <a:rPr lang="en-US" b="1">
                <a:solidFill>
                  <a:srgbClr val="FFFFFF"/>
                </a:solidFill>
              </a:rPr>
              <a:t>relay intercropping), </a:t>
            </a:r>
            <a:r>
              <a:rPr lang="el-GR">
                <a:solidFill>
                  <a:srgbClr val="FFFFFF"/>
                </a:solidFill>
              </a:rPr>
              <a:t>όπου τα συγκαλλιεργούμενα είδη δεν σπέρνονται ταυτόχρονα αλλά συνυπάρχουν για ένα ορισμένο χρονικό διάστημα στον αγρό (</a:t>
            </a:r>
            <a:r>
              <a:rPr lang="en-US">
                <a:solidFill>
                  <a:srgbClr val="FFFFFF"/>
                </a:solidFill>
              </a:rPr>
              <a:t>Glaze-Corcoran et al., 2020).</a:t>
            </a:r>
            <a:endParaRPr lang="el-GR">
              <a:solidFill>
                <a:srgbClr val="FFFFFF"/>
              </a:solidFill>
            </a:endParaRPr>
          </a:p>
        </p:txBody>
      </p:sp>
    </p:spTree>
    <p:extLst>
      <p:ext uri="{BB962C8B-B14F-4D97-AF65-F5344CB8AC3E}">
        <p14:creationId xmlns:p14="http://schemas.microsoft.com/office/powerpoint/2010/main" val="418112732"/>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xmlns="" id="{A65AC7D1-EAA9-48F5-B509-60A7F50BF7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useBgFill="1">
        <p:nvSpPr>
          <p:cNvPr id="17" name="Rectangle 16">
            <a:extLst>
              <a:ext uri="{FF2B5EF4-FFF2-40B4-BE49-F238E27FC236}">
                <a16:creationId xmlns:a16="http://schemas.microsoft.com/office/drawing/2014/main" xmlns="" id="{D6320AF9-619A-4175-865B-5663E1AEF4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9" name="Straight Connector 18">
            <a:extLst>
              <a:ext uri="{FF2B5EF4-FFF2-40B4-BE49-F238E27FC236}">
                <a16:creationId xmlns:a16="http://schemas.microsoft.com/office/drawing/2014/main" xmlns="" id="{063B6EC6-D752-4EE7-908B-F8F19E8C7F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xmlns="" id="{EFECD4E8-AD3E-4228-82A2-9461958EA94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3" name="Rectangle 23">
            <a:extLst>
              <a:ext uri="{FF2B5EF4-FFF2-40B4-BE49-F238E27FC236}">
                <a16:creationId xmlns:a16="http://schemas.microsoft.com/office/drawing/2014/main" xmlns="" id="{7E018740-5C2B-4A41-AC1A-7E68D1EC1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5" name="Rectangle 25">
            <a:extLst>
              <a:ext uri="{FF2B5EF4-FFF2-40B4-BE49-F238E27FC236}">
                <a16:creationId xmlns:a16="http://schemas.microsoft.com/office/drawing/2014/main" xmlns="" id="{166F75A4-C475-4941-8EE2-B80A06A2C1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Isosceles Triangle 26">
            <a:extLst>
              <a:ext uri="{FF2B5EF4-FFF2-40B4-BE49-F238E27FC236}">
                <a16:creationId xmlns:a16="http://schemas.microsoft.com/office/drawing/2014/main" xmlns="" id="{A032553A-72E8-4B0D-8405-FF9771C9AF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9" name="Rectangle 27">
            <a:extLst>
              <a:ext uri="{FF2B5EF4-FFF2-40B4-BE49-F238E27FC236}">
                <a16:creationId xmlns:a16="http://schemas.microsoft.com/office/drawing/2014/main" xmlns="" id="{765800AC-C3B9-498E-87BC-29FAE4C76B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1" name="Isosceles Triangle 30">
            <a:extLst>
              <a:ext uri="{FF2B5EF4-FFF2-40B4-BE49-F238E27FC236}">
                <a16:creationId xmlns:a16="http://schemas.microsoft.com/office/drawing/2014/main" xmlns="" id="{1F9D6ACB-2FF4-49F9-978A-E0D5327FC6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Title 1">
            <a:extLst>
              <a:ext uri="{FF2B5EF4-FFF2-40B4-BE49-F238E27FC236}">
                <a16:creationId xmlns:a16="http://schemas.microsoft.com/office/drawing/2014/main" xmlns="" id="{8729AF57-A476-4594-B41F-70B07450E46E}"/>
              </a:ext>
            </a:extLst>
          </p:cNvPr>
          <p:cNvSpPr>
            <a:spLocks noGrp="1"/>
          </p:cNvSpPr>
          <p:nvPr>
            <p:ph type="title"/>
          </p:nvPr>
        </p:nvSpPr>
        <p:spPr>
          <a:xfrm>
            <a:off x="677334" y="609600"/>
            <a:ext cx="3843375" cy="5175624"/>
          </a:xfrm>
        </p:spPr>
        <p:txBody>
          <a:bodyPr vert="horz" lIns="91440" tIns="45720" rIns="91440" bIns="45720" rtlCol="0" anchor="ctr">
            <a:normAutofit/>
          </a:bodyPr>
          <a:lstStyle/>
          <a:p>
            <a:r>
              <a:rPr lang="en-US">
                <a:solidFill>
                  <a:schemeClr val="tx1">
                    <a:lumMod val="85000"/>
                    <a:lumOff val="15000"/>
                  </a:schemeClr>
                </a:solidFill>
              </a:rPr>
              <a:t>Ανταγωνιστικές-αλληλοπαθητικές καλλιέργειες-ποικιλίες </a:t>
            </a:r>
          </a:p>
        </p:txBody>
      </p:sp>
      <p:sp>
        <p:nvSpPr>
          <p:cNvPr id="33" name="Freeform: Shape 32">
            <a:extLst>
              <a:ext uri="{FF2B5EF4-FFF2-40B4-BE49-F238E27FC236}">
                <a16:creationId xmlns:a16="http://schemas.microsoft.com/office/drawing/2014/main" xmlns="" id="{142BFA2A-77A0-4F60-A32A-685681C84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457200"/>
            <a:endParaRPr lang="en-US">
              <a:solidFill>
                <a:prstClr val="white"/>
              </a:solidFill>
            </a:endParaRPr>
          </a:p>
        </p:txBody>
      </p:sp>
      <p:sp>
        <p:nvSpPr>
          <p:cNvPr id="3" name="Content Placeholder 2">
            <a:extLst>
              <a:ext uri="{FF2B5EF4-FFF2-40B4-BE49-F238E27FC236}">
                <a16:creationId xmlns:a16="http://schemas.microsoft.com/office/drawing/2014/main" xmlns="" id="{BF0CC34A-4993-79A6-6313-1F66A1DDC49D}"/>
              </a:ext>
            </a:extLst>
          </p:cNvPr>
          <p:cNvSpPr>
            <a:spLocks noGrp="1"/>
          </p:cNvSpPr>
          <p:nvPr>
            <p:ph idx="1"/>
          </p:nvPr>
        </p:nvSpPr>
        <p:spPr>
          <a:xfrm>
            <a:off x="6116084" y="609601"/>
            <a:ext cx="5511296" cy="5175624"/>
          </a:xfrm>
        </p:spPr>
        <p:txBody>
          <a:bodyPr vert="horz" lIns="91440" tIns="45720" rIns="91440" bIns="45720" rtlCol="0" anchor="ctr">
            <a:normAutofit/>
          </a:bodyPr>
          <a:lstStyle/>
          <a:p>
            <a:pPr indent="-228600"/>
            <a:r>
              <a:rPr lang="en-US">
                <a:solidFill>
                  <a:srgbClr val="FFFFFF"/>
                </a:solidFill>
              </a:rPr>
              <a:t>Η αξιοποίηση του ανταγωνιστικού και αλληλοπαθητικού δυναμικού συγκεκριμένων καλλιεργειών και η επιλογή ειδών, ποικιλιών ή υβριδίων με αυξημένη ανταγωνιστική και αλληλοπαθητική ικανότητα απέναντι στα ζιζάνια είναι σημαντικό κομμάτι της Ολοκληρωμένης Διαχείρισης Ζιζανίων. </a:t>
            </a:r>
          </a:p>
        </p:txBody>
      </p:sp>
    </p:spTree>
    <p:extLst>
      <p:ext uri="{BB962C8B-B14F-4D97-AF65-F5344CB8AC3E}">
        <p14:creationId xmlns:p14="http://schemas.microsoft.com/office/powerpoint/2010/main" val="145755038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D678222-C7FA-74B6-381C-8DA02FD5E6D5}"/>
              </a:ext>
            </a:extLst>
          </p:cNvPr>
          <p:cNvSpPr>
            <a:spLocks noGrp="1"/>
          </p:cNvSpPr>
          <p:nvPr>
            <p:ph type="title"/>
          </p:nvPr>
        </p:nvSpPr>
        <p:spPr/>
        <p:txBody>
          <a:bodyPr/>
          <a:lstStyle/>
          <a:p>
            <a:r>
              <a:rPr lang="en-US" sz="3600" dirty="0" err="1"/>
              <a:t>Αντ</a:t>
            </a:r>
            <a:r>
              <a:rPr lang="en-US" sz="3600" dirty="0"/>
              <a:t>αγωνιστικές-αλληλοπαθητικές καλλιέργειες-ποικιλίες </a:t>
            </a:r>
            <a:endParaRPr lang="el-GR" dirty="0"/>
          </a:p>
        </p:txBody>
      </p:sp>
      <p:sp>
        <p:nvSpPr>
          <p:cNvPr id="3" name="Θέση περιεχομένου 2">
            <a:extLst>
              <a:ext uri="{FF2B5EF4-FFF2-40B4-BE49-F238E27FC236}">
                <a16:creationId xmlns:a16="http://schemas.microsoft.com/office/drawing/2014/main" xmlns="" id="{D1EC8965-10D8-C0F7-F8CF-05BEE6A16CF2}"/>
              </a:ext>
            </a:extLst>
          </p:cNvPr>
          <p:cNvSpPr>
            <a:spLocks noGrp="1"/>
          </p:cNvSpPr>
          <p:nvPr>
            <p:ph idx="1"/>
          </p:nvPr>
        </p:nvSpPr>
        <p:spPr/>
        <p:txBody>
          <a:bodyPr/>
          <a:lstStyle/>
          <a:p>
            <a:pPr indent="-228600">
              <a:lnSpc>
                <a:spcPct val="90000"/>
              </a:lnSpc>
            </a:pPr>
            <a:r>
              <a:rPr lang="en-US" sz="1800" dirty="0"/>
              <a:t>Η α</a:t>
            </a:r>
            <a:r>
              <a:rPr lang="en-US" sz="1800" dirty="0" err="1"/>
              <a:t>ντ</a:t>
            </a:r>
            <a:r>
              <a:rPr lang="en-US" sz="1800" dirty="0"/>
              <a:t>αγωνιστική ικανότητα μιας καλλιέργειας σχετίζεται με δύο συνιστώσες (Lindquist &amp; Mortensen, 1998; Fradgley et al., 2017): </a:t>
            </a:r>
          </a:p>
          <a:p>
            <a:pPr indent="-228600">
              <a:lnSpc>
                <a:spcPct val="90000"/>
              </a:lnSpc>
            </a:pPr>
            <a:r>
              <a:rPr lang="en-US" sz="1800" b="1" dirty="0"/>
              <a:t>(α) </a:t>
            </a:r>
            <a:r>
              <a:rPr lang="en-US" sz="1800" b="1" dirty="0" err="1"/>
              <a:t>την</a:t>
            </a:r>
            <a:r>
              <a:rPr lang="en-US" sz="1800" b="1" dirty="0"/>
              <a:t> </a:t>
            </a:r>
            <a:r>
              <a:rPr lang="en-US" sz="1800" b="1" dirty="0" err="1"/>
              <a:t>ικ</a:t>
            </a:r>
            <a:r>
              <a:rPr lang="en-US" sz="1800" b="1" dirty="0"/>
              <a:t>ανότητα της καλλιέργειας να ανταγωνίζεται τα ζιζάνια περιορίζοντας την ανάπτυξη και το αναπαραγωγικό δυναμικό τους (weed suppression) και </a:t>
            </a:r>
          </a:p>
          <a:p>
            <a:pPr indent="-228600">
              <a:lnSpc>
                <a:spcPct val="90000"/>
              </a:lnSpc>
            </a:pPr>
            <a:r>
              <a:rPr lang="en-US" sz="1800" b="1" dirty="0"/>
              <a:t>(β) </a:t>
            </a:r>
            <a:r>
              <a:rPr lang="en-US" sz="1800" b="1" dirty="0" err="1"/>
              <a:t>την</a:t>
            </a:r>
            <a:r>
              <a:rPr lang="en-US" sz="1800" b="1" dirty="0"/>
              <a:t> </a:t>
            </a:r>
            <a:r>
              <a:rPr lang="en-US" sz="1800" b="1" dirty="0" err="1"/>
              <a:t>ικ</a:t>
            </a:r>
            <a:r>
              <a:rPr lang="en-US" sz="1800" b="1" dirty="0"/>
              <a:t>ανότητα της καλλιέργειας να διατηρεί την παραγωγικότητά της παρά την παρουσία των ζιζανίων, χαρακτηριστικό που είναι γνωστό ως «ανεκτικότητα» (weed tolerance).</a:t>
            </a:r>
          </a:p>
          <a:p>
            <a:endParaRPr lang="el-GR" dirty="0"/>
          </a:p>
        </p:txBody>
      </p:sp>
    </p:spTree>
    <p:extLst>
      <p:ext uri="{BB962C8B-B14F-4D97-AF65-F5344CB8AC3E}">
        <p14:creationId xmlns:p14="http://schemas.microsoft.com/office/powerpoint/2010/main" val="1946126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16D845ED-AA42-1960-AFCC-4943CD6F6228}"/>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a:t>Φυτοκάλυψη εδάφους </a:t>
            </a:r>
          </a:p>
        </p:txBody>
      </p:sp>
      <p:grpSp>
        <p:nvGrpSpPr>
          <p:cNvPr id="63" name="Group 62">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64" name="Straight Connector 63">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65" name="Straight Connector 64">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66"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7"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8" name="Isosceles Triangle 67">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9"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70"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71"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72" name="Isosceles Triangle 71">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74" name="Rectangle 73">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57" name="Content Placeholder 3">
            <a:extLst>
              <a:ext uri="{FF2B5EF4-FFF2-40B4-BE49-F238E27FC236}">
                <a16:creationId xmlns:a16="http://schemas.microsoft.com/office/drawing/2014/main" xmlns="" id="{A674EFCF-CBEC-13DA-6D1C-1D40F700AC92}"/>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17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Τίτλος 1">
            <a:extLst>
              <a:ext uri="{FF2B5EF4-FFF2-40B4-BE49-F238E27FC236}">
                <a16:creationId xmlns:a16="http://schemas.microsoft.com/office/drawing/2014/main" xmlns="" id="{2845A166-104F-54BA-5AA5-49A9655E3E2F}"/>
              </a:ext>
            </a:extLst>
          </p:cNvPr>
          <p:cNvSpPr>
            <a:spLocks noGrp="1"/>
          </p:cNvSpPr>
          <p:nvPr>
            <p:ph type="title"/>
          </p:nvPr>
        </p:nvSpPr>
        <p:spPr>
          <a:xfrm>
            <a:off x="652481" y="1382486"/>
            <a:ext cx="3547581" cy="4093028"/>
          </a:xfrm>
        </p:spPr>
        <p:txBody>
          <a:bodyPr anchor="ctr">
            <a:normAutofit/>
          </a:bodyPr>
          <a:lstStyle/>
          <a:p>
            <a:pPr>
              <a:lnSpc>
                <a:spcPct val="90000"/>
              </a:lnSpc>
            </a:pPr>
            <a:r>
              <a:rPr lang="en-US" sz="3400" b="1" dirty="0">
                <a:latin typeface="Tahoma" panose="020B0604030504040204" pitchFamily="34" charset="0"/>
                <a:ea typeface="Tahoma" panose="020B0604030504040204" pitchFamily="34" charset="0"/>
                <a:cs typeface="Times New Roman" panose="02020603050405020304" pitchFamily="18" charset="0"/>
              </a:rPr>
              <a:t>Κα</a:t>
            </a:r>
            <a:r>
              <a:rPr lang="en-US" sz="3400" b="1" dirty="0" err="1">
                <a:latin typeface="Tahoma" panose="020B0604030504040204" pitchFamily="34" charset="0"/>
                <a:ea typeface="Tahoma" panose="020B0604030504040204" pitchFamily="34" charset="0"/>
                <a:cs typeface="Times New Roman" panose="02020603050405020304" pitchFamily="18" charset="0"/>
              </a:rPr>
              <a:t>λλιεργητικές</a:t>
            </a:r>
            <a:r>
              <a:rPr lang="en-US" sz="3400" b="1" spc="-220" dirty="0">
                <a:latin typeface="Tahoma" panose="020B0604030504040204" pitchFamily="34" charset="0"/>
                <a:ea typeface="Tahoma" panose="020B0604030504040204" pitchFamily="34" charset="0"/>
                <a:cs typeface="Times New Roman" panose="02020603050405020304" pitchFamily="18" charset="0"/>
              </a:rPr>
              <a:t> </a:t>
            </a:r>
            <a:r>
              <a:rPr lang="en-US" sz="3400" b="1" dirty="0">
                <a:latin typeface="Tahoma" panose="020B0604030504040204" pitchFamily="34" charset="0"/>
                <a:ea typeface="Tahoma" panose="020B0604030504040204" pitchFamily="34" charset="0"/>
                <a:cs typeface="Times New Roman" panose="02020603050405020304" pitchFamily="18" charset="0"/>
              </a:rPr>
              <a:t>πρα</a:t>
            </a:r>
            <a:r>
              <a:rPr lang="en-US" sz="3400" b="1" dirty="0" err="1">
                <a:latin typeface="Tahoma" panose="020B0604030504040204" pitchFamily="34" charset="0"/>
                <a:ea typeface="Tahoma" panose="020B0604030504040204" pitchFamily="34" charset="0"/>
                <a:cs typeface="Times New Roman" panose="02020603050405020304" pitchFamily="18" charset="0"/>
              </a:rPr>
              <a:t>κτικές</a:t>
            </a:r>
            <a:r>
              <a:rPr lang="el-GR" sz="3400" b="1" dirty="0">
                <a:latin typeface="Tahoma" panose="020B0604030504040204" pitchFamily="34" charset="0"/>
                <a:ea typeface="Tahoma" panose="020B0604030504040204" pitchFamily="34" charset="0"/>
                <a:cs typeface="Times New Roman" panose="02020603050405020304" pitchFamily="18" charset="0"/>
              </a:rPr>
              <a:t/>
            </a:r>
            <a:br>
              <a:rPr lang="el-GR" sz="3400" b="1" dirty="0">
                <a:latin typeface="Tahoma" panose="020B0604030504040204" pitchFamily="34" charset="0"/>
                <a:ea typeface="Tahoma" panose="020B0604030504040204" pitchFamily="34" charset="0"/>
                <a:cs typeface="Times New Roman" panose="02020603050405020304" pitchFamily="18" charset="0"/>
              </a:rPr>
            </a:br>
            <a:r>
              <a:rPr lang="el-GR" sz="3400" spc="-20" dirty="0">
                <a:latin typeface="Century Gothic" panose="020B0502020202020204" pitchFamily="34" charset="0"/>
                <a:ea typeface="Century Gothic" panose="020B0502020202020204" pitchFamily="34" charset="0"/>
                <a:cs typeface="Times New Roman" panose="02020603050405020304" pitchFamily="18" charset="0"/>
              </a:rPr>
              <a:t>(</a:t>
            </a:r>
            <a:r>
              <a:rPr lang="en-US" sz="3400" spc="-20" dirty="0">
                <a:latin typeface="Century Gothic" panose="020B0502020202020204" pitchFamily="34" charset="0"/>
                <a:ea typeface="Century Gothic" panose="020B0502020202020204" pitchFamily="34" charset="0"/>
                <a:cs typeface="Times New Roman" panose="02020603050405020304" pitchFamily="18" charset="0"/>
              </a:rPr>
              <a:t>cultural</a:t>
            </a:r>
            <a:r>
              <a:rPr lang="en-US" sz="3400" spc="-120" dirty="0">
                <a:latin typeface="Century Gothic" panose="020B0502020202020204" pitchFamily="34" charset="0"/>
                <a:ea typeface="Century Gothic" panose="020B0502020202020204" pitchFamily="34" charset="0"/>
                <a:cs typeface="Times New Roman" panose="02020603050405020304" pitchFamily="18" charset="0"/>
              </a:rPr>
              <a:t> or</a:t>
            </a:r>
            <a:r>
              <a:rPr lang="el-GR" sz="3400" spc="-115" dirty="0">
                <a:latin typeface="Century Gothic" panose="020B0502020202020204" pitchFamily="34" charset="0"/>
                <a:ea typeface="Century Gothic" panose="020B0502020202020204" pitchFamily="34" charset="0"/>
                <a:cs typeface="Times New Roman" panose="02020603050405020304" pitchFamily="18" charset="0"/>
              </a:rPr>
              <a:t> </a:t>
            </a:r>
            <a:r>
              <a:rPr lang="en-US" sz="3400" spc="-20" dirty="0">
                <a:latin typeface="Century Gothic" panose="020B0502020202020204" pitchFamily="34" charset="0"/>
                <a:ea typeface="Century Gothic" panose="020B0502020202020204" pitchFamily="34" charset="0"/>
                <a:cs typeface="Times New Roman" panose="02020603050405020304" pitchFamily="18" charset="0"/>
              </a:rPr>
              <a:t>agronomic</a:t>
            </a:r>
            <a:r>
              <a:rPr lang="en-US" sz="3400" spc="205" dirty="0">
                <a:latin typeface="Century Gothic" panose="020B0502020202020204" pitchFamily="34" charset="0"/>
                <a:ea typeface="Century Gothic" panose="020B0502020202020204" pitchFamily="34" charset="0"/>
                <a:cs typeface="Times New Roman" panose="02020603050405020304" pitchFamily="18" charset="0"/>
              </a:rPr>
              <a:t> </a:t>
            </a:r>
            <a:r>
              <a:rPr lang="en-US" sz="3400" dirty="0">
                <a:latin typeface="Century Gothic" panose="020B0502020202020204" pitchFamily="34" charset="0"/>
                <a:ea typeface="Century Gothic" panose="020B0502020202020204" pitchFamily="34" charset="0"/>
                <a:cs typeface="Times New Roman" panose="02020603050405020304" pitchFamily="18" charset="0"/>
              </a:rPr>
              <a:t>practices</a:t>
            </a:r>
            <a:r>
              <a:rPr lang="el-GR" sz="3400" dirty="0">
                <a:latin typeface="Century Gothic" panose="020B0502020202020204" pitchFamily="34" charset="0"/>
                <a:ea typeface="Century Gothic" panose="020B0502020202020204" pitchFamily="34" charset="0"/>
                <a:cs typeface="Times New Roman" panose="02020603050405020304" pitchFamily="18" charset="0"/>
              </a:rPr>
              <a:t>)</a:t>
            </a:r>
            <a:r>
              <a:rPr lang="en-US" sz="3400" b="1" dirty="0">
                <a:latin typeface="Tahoma" panose="020B0604030504040204" pitchFamily="34" charset="0"/>
                <a:ea typeface="Tahoma" panose="020B0604030504040204" pitchFamily="34" charset="0"/>
                <a:cs typeface="Times New Roman" panose="02020603050405020304" pitchFamily="18" charset="0"/>
              </a:rPr>
              <a:t/>
            </a:r>
            <a:br>
              <a:rPr lang="en-US" sz="3400" b="1" dirty="0">
                <a:latin typeface="Tahoma" panose="020B0604030504040204" pitchFamily="34" charset="0"/>
                <a:ea typeface="Tahoma" panose="020B0604030504040204" pitchFamily="34" charset="0"/>
                <a:cs typeface="Times New Roman" panose="02020603050405020304" pitchFamily="18" charset="0"/>
              </a:rPr>
            </a:br>
            <a:endParaRPr lang="el-GR" sz="3400" dirty="0"/>
          </a:p>
        </p:txBody>
      </p:sp>
      <p:grpSp>
        <p:nvGrpSpPr>
          <p:cNvPr id="22" name="Group 21">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32" name="Straight Connector 22">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5"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Isosceles Triangle 26">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8"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9"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0"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1" name="Isosceles Triangle 30">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33" name="Rectangle 32">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16" name="Θέση περιεχομένου 2">
            <a:extLst>
              <a:ext uri="{FF2B5EF4-FFF2-40B4-BE49-F238E27FC236}">
                <a16:creationId xmlns:a16="http://schemas.microsoft.com/office/drawing/2014/main" xmlns="" id="{6D140612-8D0B-598E-F588-CF298B6E6679}"/>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8477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0B5F7E3B-C5F1-40E0-A491-558BAFBC112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Τίτλος 1">
            <a:extLst>
              <a:ext uri="{FF2B5EF4-FFF2-40B4-BE49-F238E27FC236}">
                <a16:creationId xmlns:a16="http://schemas.microsoft.com/office/drawing/2014/main" xmlns="" id="{8043BF99-5D4A-E54F-6EAE-014101E81791}"/>
              </a:ext>
            </a:extLst>
          </p:cNvPr>
          <p:cNvSpPr>
            <a:spLocks noGrp="1"/>
          </p:cNvSpPr>
          <p:nvPr>
            <p:ph type="title"/>
          </p:nvPr>
        </p:nvSpPr>
        <p:spPr>
          <a:xfrm>
            <a:off x="643467" y="816638"/>
            <a:ext cx="3367359" cy="5224724"/>
          </a:xfrm>
        </p:spPr>
        <p:txBody>
          <a:bodyPr anchor="ctr">
            <a:normAutofit/>
          </a:bodyPr>
          <a:lstStyle/>
          <a:p>
            <a:r>
              <a:rPr lang="en-US" sz="3100" b="1">
                <a:latin typeface="Tahoma" panose="020B0604030504040204" pitchFamily="34" charset="0"/>
                <a:ea typeface="Tahoma" panose="020B0604030504040204" pitchFamily="34" charset="0"/>
                <a:cs typeface="Times New Roman" panose="02020603050405020304" pitchFamily="18" charset="0"/>
              </a:rPr>
              <a:t>Κα</a:t>
            </a:r>
            <a:r>
              <a:rPr lang="en-US" sz="3100" b="1" err="1">
                <a:latin typeface="Tahoma" panose="020B0604030504040204" pitchFamily="34" charset="0"/>
                <a:ea typeface="Tahoma" panose="020B0604030504040204" pitchFamily="34" charset="0"/>
                <a:cs typeface="Times New Roman" panose="02020603050405020304" pitchFamily="18" charset="0"/>
              </a:rPr>
              <a:t>λλιεργητικές</a:t>
            </a:r>
            <a:r>
              <a:rPr lang="en-US" sz="3100" b="1" spc="-220">
                <a:latin typeface="Tahoma" panose="020B0604030504040204" pitchFamily="34" charset="0"/>
                <a:ea typeface="Tahoma" panose="020B0604030504040204" pitchFamily="34" charset="0"/>
                <a:cs typeface="Times New Roman" panose="02020603050405020304" pitchFamily="18" charset="0"/>
              </a:rPr>
              <a:t> </a:t>
            </a:r>
            <a:r>
              <a:rPr lang="en-US" sz="3100" b="1">
                <a:latin typeface="Tahoma" panose="020B0604030504040204" pitchFamily="34" charset="0"/>
                <a:ea typeface="Tahoma" panose="020B0604030504040204" pitchFamily="34" charset="0"/>
                <a:cs typeface="Times New Roman" panose="02020603050405020304" pitchFamily="18" charset="0"/>
              </a:rPr>
              <a:t>πρα</a:t>
            </a:r>
            <a:r>
              <a:rPr lang="en-US" sz="3100" b="1" err="1">
                <a:latin typeface="Tahoma" panose="020B0604030504040204" pitchFamily="34" charset="0"/>
                <a:ea typeface="Tahoma" panose="020B0604030504040204" pitchFamily="34" charset="0"/>
                <a:cs typeface="Times New Roman" panose="02020603050405020304" pitchFamily="18" charset="0"/>
              </a:rPr>
              <a:t>κτικές</a:t>
            </a:r>
            <a:r>
              <a:rPr lang="el-GR" sz="3100" b="1">
                <a:latin typeface="Tahoma" panose="020B0604030504040204" pitchFamily="34" charset="0"/>
                <a:ea typeface="Tahoma" panose="020B0604030504040204" pitchFamily="34" charset="0"/>
                <a:cs typeface="Times New Roman" panose="02020603050405020304" pitchFamily="18" charset="0"/>
              </a:rPr>
              <a:t/>
            </a:r>
            <a:br>
              <a:rPr lang="el-GR" sz="3100" b="1">
                <a:latin typeface="Tahoma" panose="020B0604030504040204" pitchFamily="34" charset="0"/>
                <a:ea typeface="Tahoma" panose="020B0604030504040204" pitchFamily="34" charset="0"/>
                <a:cs typeface="Times New Roman" panose="02020603050405020304" pitchFamily="18" charset="0"/>
              </a:rPr>
            </a:br>
            <a:r>
              <a:rPr lang="el-GR" sz="3100" spc="-20">
                <a:latin typeface="Century Gothic" panose="020B0502020202020204" pitchFamily="34" charset="0"/>
                <a:ea typeface="Century Gothic" panose="020B0502020202020204" pitchFamily="34" charset="0"/>
                <a:cs typeface="Times New Roman" panose="02020603050405020304" pitchFamily="18" charset="0"/>
              </a:rPr>
              <a:t>(</a:t>
            </a:r>
            <a:r>
              <a:rPr lang="en-US" sz="3100" spc="-20">
                <a:latin typeface="Century Gothic" panose="020B0502020202020204" pitchFamily="34" charset="0"/>
                <a:ea typeface="Century Gothic" panose="020B0502020202020204" pitchFamily="34" charset="0"/>
                <a:cs typeface="Times New Roman" panose="02020603050405020304" pitchFamily="18" charset="0"/>
              </a:rPr>
              <a:t>cultural</a:t>
            </a:r>
            <a:r>
              <a:rPr lang="en-US" sz="3100" spc="-120">
                <a:latin typeface="Century Gothic" panose="020B0502020202020204" pitchFamily="34" charset="0"/>
                <a:ea typeface="Century Gothic" panose="020B0502020202020204" pitchFamily="34" charset="0"/>
                <a:cs typeface="Times New Roman" panose="02020603050405020304" pitchFamily="18" charset="0"/>
              </a:rPr>
              <a:t> or</a:t>
            </a:r>
            <a:r>
              <a:rPr lang="el-GR" sz="3100" spc="-115">
                <a:latin typeface="Century Gothic" panose="020B0502020202020204" pitchFamily="34" charset="0"/>
                <a:ea typeface="Century Gothic" panose="020B0502020202020204" pitchFamily="34" charset="0"/>
                <a:cs typeface="Times New Roman" panose="02020603050405020304" pitchFamily="18" charset="0"/>
              </a:rPr>
              <a:t> </a:t>
            </a:r>
            <a:r>
              <a:rPr lang="en-US" sz="3100" spc="-20">
                <a:latin typeface="Century Gothic" panose="020B0502020202020204" pitchFamily="34" charset="0"/>
                <a:ea typeface="Century Gothic" panose="020B0502020202020204" pitchFamily="34" charset="0"/>
                <a:cs typeface="Times New Roman" panose="02020603050405020304" pitchFamily="18" charset="0"/>
              </a:rPr>
              <a:t>agronomic</a:t>
            </a:r>
            <a:r>
              <a:rPr lang="en-US" sz="3100" spc="205">
                <a:latin typeface="Century Gothic" panose="020B0502020202020204" pitchFamily="34" charset="0"/>
                <a:ea typeface="Century Gothic" panose="020B0502020202020204" pitchFamily="34" charset="0"/>
                <a:cs typeface="Times New Roman" panose="02020603050405020304" pitchFamily="18" charset="0"/>
              </a:rPr>
              <a:t> </a:t>
            </a:r>
            <a:r>
              <a:rPr lang="en-US" sz="3100">
                <a:latin typeface="Century Gothic" panose="020B0502020202020204" pitchFamily="34" charset="0"/>
                <a:ea typeface="Century Gothic" panose="020B0502020202020204" pitchFamily="34" charset="0"/>
                <a:cs typeface="Times New Roman" panose="02020603050405020304" pitchFamily="18" charset="0"/>
              </a:rPr>
              <a:t>practices</a:t>
            </a:r>
            <a:r>
              <a:rPr lang="el-GR" sz="3100">
                <a:latin typeface="Century Gothic" panose="020B0502020202020204" pitchFamily="34" charset="0"/>
                <a:ea typeface="Century Gothic" panose="020B0502020202020204" pitchFamily="34" charset="0"/>
                <a:cs typeface="Times New Roman" panose="02020603050405020304" pitchFamily="18" charset="0"/>
              </a:rPr>
              <a:t>)</a:t>
            </a:r>
            <a:r>
              <a:rPr lang="en-US" sz="3100" b="1">
                <a:latin typeface="Tahoma" panose="020B0604030504040204" pitchFamily="34" charset="0"/>
                <a:ea typeface="Tahoma" panose="020B0604030504040204" pitchFamily="34" charset="0"/>
                <a:cs typeface="Times New Roman" panose="02020603050405020304" pitchFamily="18" charset="0"/>
              </a:rPr>
              <a:t/>
            </a:r>
            <a:br>
              <a:rPr lang="en-US" sz="3100" b="1">
                <a:latin typeface="Tahoma" panose="020B0604030504040204" pitchFamily="34" charset="0"/>
                <a:ea typeface="Tahoma" panose="020B0604030504040204" pitchFamily="34" charset="0"/>
                <a:cs typeface="Times New Roman" panose="02020603050405020304" pitchFamily="18" charset="0"/>
              </a:rPr>
            </a:br>
            <a:endParaRPr lang="el-GR" sz="3100"/>
          </a:p>
        </p:txBody>
      </p:sp>
      <p:sp>
        <p:nvSpPr>
          <p:cNvPr id="3" name="Θέση περιεχομένου 2">
            <a:extLst>
              <a:ext uri="{FF2B5EF4-FFF2-40B4-BE49-F238E27FC236}">
                <a16:creationId xmlns:a16="http://schemas.microsoft.com/office/drawing/2014/main" xmlns="" id="{41C547F0-4C79-9478-D405-1B040C2FB920}"/>
              </a:ext>
            </a:extLst>
          </p:cNvPr>
          <p:cNvSpPr>
            <a:spLocks noGrp="1"/>
          </p:cNvSpPr>
          <p:nvPr>
            <p:ph idx="1"/>
          </p:nvPr>
        </p:nvSpPr>
        <p:spPr>
          <a:xfrm>
            <a:off x="4654295" y="816638"/>
            <a:ext cx="4619706" cy="5224724"/>
          </a:xfrm>
        </p:spPr>
        <p:txBody>
          <a:bodyPr anchor="ctr">
            <a:normAutofit/>
          </a:bodyPr>
          <a:lstStyle/>
          <a:p>
            <a:pPr marL="67945" marR="64135">
              <a:spcBef>
                <a:spcPts val="5"/>
              </a:spcBef>
              <a:spcAft>
                <a:spcPts val="0"/>
              </a:spcAft>
            </a:pPr>
            <a:r>
              <a:rPr lang="el-GR">
                <a:effectLst/>
                <a:latin typeface="Century Gothic" panose="020B0502020202020204" pitchFamily="34" charset="0"/>
                <a:ea typeface="Century Gothic" panose="020B0502020202020204" pitchFamily="34" charset="0"/>
                <a:cs typeface="Times New Roman" panose="02020603050405020304" pitchFamily="18" charset="0"/>
              </a:rPr>
              <a:t>Επίσης,</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ορισμένες</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πρακτικές</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a:effectLst/>
                <a:latin typeface="Century Gothic" panose="020B0502020202020204" pitchFamily="34" charset="0"/>
                <a:ea typeface="Century Gothic" panose="020B0502020202020204" pitchFamily="34" charset="0"/>
                <a:cs typeface="Times New Roman" panose="02020603050405020304" pitchFamily="18" charset="0"/>
              </a:rPr>
              <a:t>όπως</a:t>
            </a:r>
            <a:r>
              <a:rPr lang="el-GR" spc="5">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pc="5">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b="1">
                <a:effectLst/>
                <a:latin typeface="Century Gothic" panose="020B0502020202020204" pitchFamily="34" charset="0"/>
                <a:ea typeface="Century Gothic" panose="020B0502020202020204" pitchFamily="34" charset="0"/>
                <a:cs typeface="Times New Roman" panose="02020603050405020304" pitchFamily="18" charset="0"/>
              </a:rPr>
              <a:t>η</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err="1">
                <a:effectLst/>
                <a:latin typeface="Century Gothic" panose="020B0502020202020204" pitchFamily="34" charset="0"/>
                <a:ea typeface="Century Gothic" panose="020B0502020202020204" pitchFamily="34" charset="0"/>
                <a:cs typeface="Times New Roman" panose="02020603050405020304" pitchFamily="18" charset="0"/>
              </a:rPr>
              <a:t>φυτοκάλυψη</a:t>
            </a:r>
            <a:r>
              <a:rPr lang="el-GR" b="1">
                <a:effectLst/>
                <a:latin typeface="Century Gothic" panose="020B0502020202020204" pitchFamily="34" charset="0"/>
                <a:ea typeface="Century Gothic" panose="020B0502020202020204" pitchFamily="34" charset="0"/>
                <a:cs typeface="Times New Roman" panose="02020603050405020304" pitchFamily="18" charset="0"/>
              </a:rPr>
              <a:t>,</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b="1" spc="5">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b="1">
                <a:effectLst/>
                <a:latin typeface="Century Gothic" panose="020B0502020202020204" pitchFamily="34" charset="0"/>
                <a:ea typeface="Century Gothic" panose="020B0502020202020204" pitchFamily="34" charset="0"/>
                <a:cs typeface="Times New Roman" panose="02020603050405020304" pitchFamily="18" charset="0"/>
              </a:rPr>
              <a:t>η</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αυξημένη</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 πυκνότητα</a:t>
            </a:r>
            <a:r>
              <a:rPr lang="el-GR" b="1" spc="4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σποράς,</a:t>
            </a:r>
            <a:endParaRPr lang="en-US" b="1">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b="1" spc="-7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η</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διαφοροποίηση</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εποχής</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σποράς</a:t>
            </a:r>
            <a:r>
              <a:rPr lang="el-GR" b="1" spc="-7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(πρώιμη</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ή</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a:effectLst/>
                <a:latin typeface="Century Gothic" panose="020B0502020202020204" pitchFamily="34" charset="0"/>
                <a:ea typeface="Century Gothic" panose="020B0502020202020204" pitchFamily="34" charset="0"/>
                <a:cs typeface="Times New Roman" panose="02020603050405020304" pitchFamily="18" charset="0"/>
              </a:rPr>
              <a:t>όψιμη)</a:t>
            </a:r>
            <a:r>
              <a:rPr lang="el-GR" b="1" spc="-7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b="1" spc="-7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spcBef>
                <a:spcPts val="5"/>
              </a:spcBef>
              <a:spcAft>
                <a:spcPts val="0"/>
              </a:spcAft>
            </a:pPr>
            <a:r>
              <a:rPr lang="el-GR" b="1">
                <a:effectLst/>
                <a:latin typeface="Century Gothic" panose="020B0502020202020204" pitchFamily="34" charset="0"/>
                <a:ea typeface="Century Gothic" panose="020B0502020202020204" pitchFamily="34" charset="0"/>
                <a:cs typeface="Times New Roman" panose="02020603050405020304" pitchFamily="18" charset="0"/>
              </a:rPr>
              <a:t>η</a:t>
            </a:r>
            <a:r>
              <a:rPr lang="el-GR" b="1" spc="-7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γενικότερη</a:t>
            </a:r>
            <a:r>
              <a:rPr lang="el-GR" b="1"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διαχείριση</a:t>
            </a:r>
            <a:r>
              <a:rPr lang="el-GR" b="1"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10">
                <a:effectLst/>
                <a:latin typeface="Century Gothic" panose="020B0502020202020204" pitchFamily="34" charset="0"/>
                <a:ea typeface="Century Gothic" panose="020B0502020202020204" pitchFamily="34" charset="0"/>
                <a:cs typeface="Times New Roman" panose="02020603050405020304" pitchFamily="18" charset="0"/>
              </a:rPr>
              <a:t>νερού</a:t>
            </a:r>
            <a:r>
              <a:rPr lang="el-GR" b="1"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b="1"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10">
                <a:effectLst/>
                <a:latin typeface="Century Gothic" panose="020B0502020202020204" pitchFamily="34" charset="0"/>
                <a:ea typeface="Century Gothic" panose="020B0502020202020204" pitchFamily="34" charset="0"/>
                <a:cs typeface="Times New Roman" panose="02020603050405020304" pitchFamily="18" charset="0"/>
              </a:rPr>
              <a:t>λιπασμάτων</a:t>
            </a:r>
            <a:r>
              <a:rPr lang="el-GR" b="1" spc="-13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b="1" spc="-13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64135" indent="0">
              <a:spcBef>
                <a:spcPts val="5"/>
              </a:spcBef>
              <a:spcAft>
                <a:spcPts val="0"/>
              </a:spcAft>
              <a:buNone/>
            </a:pPr>
            <a:endParaRPr lang="en-US" b="1" spc="-130">
              <a:latin typeface="Century Gothic" panose="020B0502020202020204" pitchFamily="34" charset="0"/>
              <a:ea typeface="Century Gothic" panose="020B0502020202020204" pitchFamily="34" charset="0"/>
              <a:cs typeface="Times New Roman" panose="02020603050405020304" pitchFamily="18" charset="0"/>
            </a:endParaRPr>
          </a:p>
          <a:p>
            <a:pPr marL="0" marR="64135" indent="0">
              <a:spcBef>
                <a:spcPts val="5"/>
              </a:spcBef>
              <a:spcAft>
                <a:spcPts val="0"/>
              </a:spcAft>
              <a:buNone/>
            </a:pPr>
            <a:r>
              <a:rPr lang="el-GR" u="sng" spc="-10">
                <a:effectLst/>
                <a:latin typeface="Century Gothic" panose="020B0502020202020204" pitchFamily="34" charset="0"/>
                <a:ea typeface="Century Gothic" panose="020B0502020202020204" pitchFamily="34" charset="0"/>
                <a:cs typeface="Times New Roman" panose="02020603050405020304" pitchFamily="18" charset="0"/>
              </a:rPr>
              <a:t>μπορούν</a:t>
            </a:r>
            <a:r>
              <a:rPr lang="el-GR" u="sng" spc="-12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spc="-10">
                <a:effectLst/>
                <a:latin typeface="Century Gothic" panose="020B0502020202020204" pitchFamily="34" charset="0"/>
                <a:ea typeface="Century Gothic" panose="020B0502020202020204" pitchFamily="34" charset="0"/>
                <a:cs typeface="Times New Roman" panose="02020603050405020304" pitchFamily="18" charset="0"/>
              </a:rPr>
              <a:t>να</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spc="-10">
                <a:effectLst/>
                <a:latin typeface="Century Gothic" panose="020B0502020202020204" pitchFamily="34" charset="0"/>
                <a:ea typeface="Century Gothic" panose="020B0502020202020204" pitchFamily="34" charset="0"/>
                <a:cs typeface="Times New Roman" panose="02020603050405020304" pitchFamily="18" charset="0"/>
              </a:rPr>
              <a:t>μειώσουν</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spc="-5">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u="sng"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spc="-10">
                <a:effectLst/>
                <a:latin typeface="Century Gothic" panose="020B0502020202020204" pitchFamily="34" charset="0"/>
                <a:ea typeface="Century Gothic" panose="020B0502020202020204" pitchFamily="34" charset="0"/>
                <a:cs typeface="Times New Roman" panose="02020603050405020304" pitchFamily="18" charset="0"/>
              </a:rPr>
              <a:t>εμφάνιση</a:t>
            </a:r>
            <a:r>
              <a:rPr lang="el-GR" u="sng" spc="14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u="sng"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u="sng"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u="sng"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παράλληλα</a:t>
            </a:r>
            <a:r>
              <a:rPr lang="el-GR" u="sng"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να</a:t>
            </a:r>
            <a:r>
              <a:rPr lang="el-GR" u="sng"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ευνοήσουν</a:t>
            </a:r>
            <a:r>
              <a:rPr lang="el-GR" u="sng"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u="sng"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ανταγωνιστική</a:t>
            </a:r>
            <a:r>
              <a:rPr lang="el-GR" u="sng" spc="-11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ικανότητα</a:t>
            </a:r>
            <a:r>
              <a:rPr lang="el-GR" u="sng" spc="-11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της καλλιέργειας</a:t>
            </a:r>
            <a:r>
              <a:rPr lang="el-GR" u="sng"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έναντι</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όσων</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τελικά</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θα</a:t>
            </a:r>
            <a:r>
              <a:rPr lang="el-GR" u="sng" spc="-125">
                <a:effectLst/>
                <a:latin typeface="Century Gothic" panose="020B0502020202020204" pitchFamily="34" charset="0"/>
                <a:ea typeface="Century Gothic" panose="020B0502020202020204" pitchFamily="34" charset="0"/>
                <a:cs typeface="Times New Roman" panose="02020603050405020304" pitchFamily="18" charset="0"/>
              </a:rPr>
              <a:t> </a:t>
            </a:r>
            <a:r>
              <a:rPr lang="el-GR" u="sng">
                <a:effectLst/>
                <a:latin typeface="Century Gothic" panose="020B0502020202020204" pitchFamily="34" charset="0"/>
                <a:ea typeface="Century Gothic" panose="020B0502020202020204" pitchFamily="34" charset="0"/>
                <a:cs typeface="Times New Roman" panose="02020603050405020304" pitchFamily="18" charset="0"/>
              </a:rPr>
              <a:t>φυτρώσουν.</a:t>
            </a:r>
            <a:endParaRPr lang="en-US" u="sng">
              <a:effectLst/>
              <a:latin typeface="Century Gothic" panose="020B0502020202020204" pitchFamily="34" charset="0"/>
              <a:ea typeface="Century Gothic" panose="020B0502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47556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CB7DC950-9B7B-8525-2107-B6473DA38A9A}"/>
              </a:ext>
            </a:extLst>
          </p:cNvPr>
          <p:cNvSpPr>
            <a:spLocks noGrp="1"/>
          </p:cNvSpPr>
          <p:nvPr>
            <p:ph type="title"/>
          </p:nvPr>
        </p:nvSpPr>
        <p:spPr>
          <a:xfrm>
            <a:off x="652481" y="1382486"/>
            <a:ext cx="3547581" cy="4093028"/>
          </a:xfrm>
        </p:spPr>
        <p:txBody>
          <a:bodyPr anchor="ctr">
            <a:normAutofit/>
          </a:bodyPr>
          <a:lstStyle/>
          <a:p>
            <a:r>
              <a:rPr lang="en-US" sz="4400" b="1">
                <a:latin typeface="Arial" panose="020B0604020202020204" pitchFamily="34" charset="0"/>
                <a:ea typeface="Arial" panose="020B0604020202020204" pitchFamily="34" charset="0"/>
                <a:cs typeface="Times New Roman" panose="02020603050405020304" pitchFamily="18" charset="0"/>
              </a:rPr>
              <a:t>Πυκνή</a:t>
            </a:r>
            <a:r>
              <a:rPr lang="en-US" sz="4400" b="1" spc="-150">
                <a:latin typeface="Arial" panose="020B0604020202020204" pitchFamily="34" charset="0"/>
                <a:ea typeface="Arial" panose="020B0604020202020204" pitchFamily="34" charset="0"/>
                <a:cs typeface="Times New Roman" panose="02020603050405020304" pitchFamily="18" charset="0"/>
              </a:rPr>
              <a:t> </a:t>
            </a:r>
            <a:r>
              <a:rPr lang="en-US" sz="4400" b="1">
                <a:latin typeface="Arial" panose="020B0604020202020204" pitchFamily="34" charset="0"/>
                <a:ea typeface="Arial" panose="020B0604020202020204" pitchFamily="34" charset="0"/>
                <a:cs typeface="Times New Roman" panose="02020603050405020304" pitchFamily="18" charset="0"/>
              </a:rPr>
              <a:t>σπορά</a:t>
            </a:r>
            <a:br>
              <a:rPr lang="en-US" sz="4400" b="1">
                <a:latin typeface="Arial" panose="020B0604020202020204" pitchFamily="34" charset="0"/>
                <a:ea typeface="Arial" panose="020B0604020202020204" pitchFamily="34" charset="0"/>
                <a:cs typeface="Times New Roman" panose="02020603050405020304" pitchFamily="18" charset="0"/>
              </a:rPr>
            </a:br>
            <a:endParaRPr lang="en-US" sz="4400"/>
          </a:p>
        </p:txBody>
      </p:sp>
      <p:grpSp>
        <p:nvGrpSpPr>
          <p:cNvPr id="45" name="Group 44">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46" name="Straight Connector 45">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48"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9"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50" name="Isosceles Triangle 49">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51"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52"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53"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54" name="Isosceles Triangle 53">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56" name="Rectangle 55">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30" name="Content Placeholder 2">
            <a:extLst>
              <a:ext uri="{FF2B5EF4-FFF2-40B4-BE49-F238E27FC236}">
                <a16:creationId xmlns:a16="http://schemas.microsoft.com/office/drawing/2014/main" xmlns="" id="{3F6D23D9-624A-0204-E751-E5463FDD1F9E}"/>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3128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7DC950-9B7B-8525-2107-B6473DA38A9A}"/>
              </a:ext>
            </a:extLst>
          </p:cNvPr>
          <p:cNvSpPr>
            <a:spLocks noGrp="1"/>
          </p:cNvSpPr>
          <p:nvPr>
            <p:ph type="title"/>
          </p:nvPr>
        </p:nvSpPr>
        <p:spPr>
          <a:xfrm>
            <a:off x="677334" y="609600"/>
            <a:ext cx="8596668" cy="1320800"/>
          </a:xfrm>
        </p:spPr>
        <p:txBody>
          <a:bodyPr>
            <a:normAutofit/>
          </a:bodyPr>
          <a:lstStyle/>
          <a:p>
            <a:r>
              <a:rPr lang="en-US" b="1">
                <a:latin typeface="Arial" panose="020B0604020202020204" pitchFamily="34" charset="0"/>
                <a:ea typeface="Arial" panose="020B0604020202020204" pitchFamily="34" charset="0"/>
                <a:cs typeface="Times New Roman" panose="02020603050405020304" pitchFamily="18" charset="0"/>
              </a:rPr>
              <a:t>Πυκνή</a:t>
            </a:r>
            <a:r>
              <a:rPr lang="en-US" b="1" spc="-150">
                <a:latin typeface="Arial" panose="020B0604020202020204" pitchFamily="34" charset="0"/>
                <a:ea typeface="Arial" panose="020B0604020202020204" pitchFamily="34" charset="0"/>
                <a:cs typeface="Times New Roman" panose="02020603050405020304" pitchFamily="18" charset="0"/>
              </a:rPr>
              <a:t> </a:t>
            </a:r>
            <a:r>
              <a:rPr lang="en-US" b="1">
                <a:latin typeface="Arial" panose="020B0604020202020204" pitchFamily="34" charset="0"/>
                <a:ea typeface="Arial" panose="020B0604020202020204" pitchFamily="34" charset="0"/>
                <a:cs typeface="Times New Roman" panose="02020603050405020304" pitchFamily="18" charset="0"/>
              </a:rPr>
              <a:t>σπορά</a:t>
            </a:r>
            <a:br>
              <a:rPr lang="en-US" b="1">
                <a:latin typeface="Arial" panose="020B0604020202020204" pitchFamily="34" charset="0"/>
                <a:ea typeface="Arial" panose="020B0604020202020204" pitchFamily="34" charset="0"/>
                <a:cs typeface="Times New Roman" panose="02020603050405020304" pitchFamily="18" charset="0"/>
              </a:rPr>
            </a:br>
            <a:endParaRPr lang="en-US"/>
          </a:p>
        </p:txBody>
      </p:sp>
      <p:graphicFrame>
        <p:nvGraphicFramePr>
          <p:cNvPr id="5" name="Content Placeholder 2">
            <a:extLst>
              <a:ext uri="{FF2B5EF4-FFF2-40B4-BE49-F238E27FC236}">
                <a16:creationId xmlns:a16="http://schemas.microsoft.com/office/drawing/2014/main" xmlns="" id="{E36D8D6D-AC5A-551B-6FD4-B0A4295799EB}"/>
              </a:ext>
            </a:extLst>
          </p:cNvPr>
          <p:cNvGraphicFramePr>
            <a:graphicFrameLocks noGrp="1"/>
          </p:cNvGraphicFramePr>
          <p:nvPr>
            <p:ph idx="1"/>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0102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D7E40A08-43D4-BA36-8FA7-659F5C062E1C}"/>
              </a:ext>
            </a:extLst>
          </p:cNvPr>
          <p:cNvGraphicFramePr>
            <a:graphicFrameLocks noGrp="1"/>
          </p:cNvGraphicFramePr>
          <p:nvPr>
            <p:extLst/>
          </p:nvPr>
        </p:nvGraphicFramePr>
        <p:xfrm>
          <a:off x="703386" y="597899"/>
          <a:ext cx="10916528" cy="5818864"/>
        </p:xfrm>
        <a:graphic>
          <a:graphicData uri="http://schemas.openxmlformats.org/drawingml/2006/table">
            <a:tbl>
              <a:tblPr firstRow="1" firstCol="1" lastRow="1" lastCol="1" bandRow="1" bandCol="1">
                <a:tableStyleId>{5C22544A-7EE6-4342-B048-85BDC9FD1C3A}</a:tableStyleId>
              </a:tblPr>
              <a:tblGrid>
                <a:gridCol w="1475781">
                  <a:extLst>
                    <a:ext uri="{9D8B030D-6E8A-4147-A177-3AD203B41FA5}">
                      <a16:colId xmlns:a16="http://schemas.microsoft.com/office/drawing/2014/main" xmlns="" val="3473981789"/>
                    </a:ext>
                  </a:extLst>
                </a:gridCol>
                <a:gridCol w="2050234">
                  <a:extLst>
                    <a:ext uri="{9D8B030D-6E8A-4147-A177-3AD203B41FA5}">
                      <a16:colId xmlns:a16="http://schemas.microsoft.com/office/drawing/2014/main" xmlns="" val="881036716"/>
                    </a:ext>
                  </a:extLst>
                </a:gridCol>
                <a:gridCol w="2160483">
                  <a:extLst>
                    <a:ext uri="{9D8B030D-6E8A-4147-A177-3AD203B41FA5}">
                      <a16:colId xmlns:a16="http://schemas.microsoft.com/office/drawing/2014/main" xmlns="" val="3785825658"/>
                    </a:ext>
                  </a:extLst>
                </a:gridCol>
                <a:gridCol w="3026028">
                  <a:extLst>
                    <a:ext uri="{9D8B030D-6E8A-4147-A177-3AD203B41FA5}">
                      <a16:colId xmlns:a16="http://schemas.microsoft.com/office/drawing/2014/main" xmlns="" val="2034877379"/>
                    </a:ext>
                  </a:extLst>
                </a:gridCol>
                <a:gridCol w="2204002">
                  <a:extLst>
                    <a:ext uri="{9D8B030D-6E8A-4147-A177-3AD203B41FA5}">
                      <a16:colId xmlns:a16="http://schemas.microsoft.com/office/drawing/2014/main" xmlns="" val="2167025286"/>
                    </a:ext>
                  </a:extLst>
                </a:gridCol>
              </a:tblGrid>
              <a:tr h="465836">
                <a:tc gridSpan="5">
                  <a:txBody>
                    <a:bodyPr/>
                    <a:lstStyle/>
                    <a:p>
                      <a:pPr marL="32385" marR="31115">
                        <a:lnSpc>
                          <a:spcPct val="111000"/>
                        </a:lnSpc>
                        <a:spcBef>
                          <a:spcPts val="345"/>
                        </a:spcBef>
                        <a:spcAft>
                          <a:spcPts val="0"/>
                        </a:spcAft>
                      </a:pPr>
                      <a:r>
                        <a:rPr lang="el-GR" sz="1400" dirty="0">
                          <a:effectLst/>
                        </a:rPr>
                        <a:t>Πίνακας</a:t>
                      </a:r>
                      <a:r>
                        <a:rPr lang="el-GR" sz="1400" spc="-120" dirty="0">
                          <a:effectLst/>
                        </a:rPr>
                        <a:t> </a:t>
                      </a:r>
                      <a:r>
                        <a:rPr lang="el-GR" sz="1400" dirty="0">
                          <a:effectLst/>
                        </a:rPr>
                        <a:t>2.1.</a:t>
                      </a:r>
                      <a:r>
                        <a:rPr lang="el-GR" sz="1400" spc="-120" dirty="0">
                          <a:effectLst/>
                        </a:rPr>
                        <a:t> </a:t>
                      </a:r>
                      <a:r>
                        <a:rPr lang="el-GR" sz="1400" dirty="0">
                          <a:effectLst/>
                        </a:rPr>
                        <a:t>Επίδραση</a:t>
                      </a:r>
                      <a:r>
                        <a:rPr lang="el-GR" sz="1400" spc="-120" dirty="0">
                          <a:effectLst/>
                        </a:rPr>
                        <a:t> </a:t>
                      </a:r>
                      <a:r>
                        <a:rPr lang="el-GR" sz="1400" dirty="0">
                          <a:effectLst/>
                        </a:rPr>
                        <a:t>της</a:t>
                      </a:r>
                      <a:r>
                        <a:rPr lang="el-GR" sz="1400" spc="-125" dirty="0">
                          <a:effectLst/>
                        </a:rPr>
                        <a:t> </a:t>
                      </a:r>
                      <a:r>
                        <a:rPr lang="el-GR" sz="1400" dirty="0">
                          <a:effectLst/>
                        </a:rPr>
                        <a:t>αυξημένης</a:t>
                      </a:r>
                      <a:r>
                        <a:rPr lang="el-GR" sz="1400" spc="-125" dirty="0">
                          <a:effectLst/>
                        </a:rPr>
                        <a:t> </a:t>
                      </a:r>
                      <a:r>
                        <a:rPr lang="el-GR" sz="1400" dirty="0">
                          <a:effectLst/>
                        </a:rPr>
                        <a:t>ποσότητας</a:t>
                      </a:r>
                      <a:r>
                        <a:rPr lang="el-GR" sz="1400" spc="-120" dirty="0">
                          <a:effectLst/>
                        </a:rPr>
                        <a:t> </a:t>
                      </a:r>
                      <a:r>
                        <a:rPr lang="el-GR" sz="1400" dirty="0">
                          <a:effectLst/>
                        </a:rPr>
                        <a:t>σπόρου</a:t>
                      </a:r>
                      <a:r>
                        <a:rPr lang="el-GR" sz="1400" spc="-125" dirty="0">
                          <a:effectLst/>
                        </a:rPr>
                        <a:t> </a:t>
                      </a:r>
                      <a:r>
                        <a:rPr lang="el-GR" sz="1400" dirty="0">
                          <a:effectLst/>
                        </a:rPr>
                        <a:t>φυτών</a:t>
                      </a:r>
                      <a:r>
                        <a:rPr lang="el-GR" sz="1400" spc="-120" dirty="0">
                          <a:effectLst/>
                        </a:rPr>
                        <a:t> </a:t>
                      </a:r>
                      <a:r>
                        <a:rPr lang="el-GR" sz="1400" dirty="0">
                          <a:effectLst/>
                        </a:rPr>
                        <a:t>μεγάλης</a:t>
                      </a:r>
                      <a:r>
                        <a:rPr lang="el-GR" sz="1400" spc="-125" dirty="0">
                          <a:effectLst/>
                        </a:rPr>
                        <a:t> </a:t>
                      </a:r>
                      <a:r>
                        <a:rPr lang="el-GR" sz="1400" dirty="0">
                          <a:effectLst/>
                        </a:rPr>
                        <a:t>καλλιέργειας</a:t>
                      </a:r>
                      <a:r>
                        <a:rPr lang="el-GR" sz="1400" spc="-120" dirty="0">
                          <a:effectLst/>
                        </a:rPr>
                        <a:t> </a:t>
                      </a:r>
                      <a:r>
                        <a:rPr lang="el-GR" sz="1400" dirty="0">
                          <a:effectLst/>
                        </a:rPr>
                        <a:t>στην</a:t>
                      </a:r>
                      <a:r>
                        <a:rPr lang="el-GR" sz="1400" spc="-125" dirty="0">
                          <a:effectLst/>
                        </a:rPr>
                        <a:t> </a:t>
                      </a:r>
                      <a:r>
                        <a:rPr lang="el-GR" sz="1400" dirty="0">
                          <a:effectLst/>
                        </a:rPr>
                        <a:t>πυκνότητα</a:t>
                      </a:r>
                      <a:r>
                        <a:rPr lang="el-GR" sz="1400" spc="-125" dirty="0">
                          <a:effectLst/>
                        </a:rPr>
                        <a:t> </a:t>
                      </a:r>
                      <a:r>
                        <a:rPr lang="el-GR" sz="1400" dirty="0">
                          <a:effectLst/>
                        </a:rPr>
                        <a:t>και</a:t>
                      </a:r>
                      <a:r>
                        <a:rPr lang="el-GR" sz="1400" spc="-120" dirty="0">
                          <a:effectLst/>
                        </a:rPr>
                        <a:t> </a:t>
                      </a:r>
                      <a:r>
                        <a:rPr lang="el-GR" sz="1400" dirty="0">
                          <a:effectLst/>
                        </a:rPr>
                        <a:t>την</a:t>
                      </a:r>
                      <a:r>
                        <a:rPr lang="el-GR" sz="1400" spc="-125" dirty="0">
                          <a:effectLst/>
                        </a:rPr>
                        <a:t> </a:t>
                      </a:r>
                      <a:r>
                        <a:rPr lang="el-GR" sz="1400" dirty="0">
                          <a:effectLst/>
                        </a:rPr>
                        <a:t>ανάπτυξη</a:t>
                      </a:r>
                      <a:r>
                        <a:rPr lang="el-GR" sz="1400" spc="-120" dirty="0">
                          <a:effectLst/>
                        </a:rPr>
                        <a:t> </a:t>
                      </a:r>
                      <a:r>
                        <a:rPr lang="el-GR" sz="1400" dirty="0">
                          <a:effectLst/>
                        </a:rPr>
                        <a:t>των ζιζανίων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679484718"/>
                  </a:ext>
                </a:extLst>
              </a:tr>
              <a:tr h="276294">
                <a:tc>
                  <a:txBody>
                    <a:bodyPr/>
                    <a:lstStyle/>
                    <a:p>
                      <a:pPr marL="32385">
                        <a:spcBef>
                          <a:spcPts val="410"/>
                        </a:spcBef>
                        <a:spcAft>
                          <a:spcPts val="0"/>
                        </a:spcAft>
                      </a:pPr>
                      <a:r>
                        <a:rPr lang="en-US" sz="1400">
                          <a:effectLst/>
                        </a:rPr>
                        <a:t>Καλλιέργεια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410"/>
                        </a:spcBef>
                        <a:spcAft>
                          <a:spcPts val="0"/>
                        </a:spcAft>
                      </a:pPr>
                      <a:r>
                        <a:rPr lang="en-US" sz="1400" dirty="0" err="1">
                          <a:effectLst/>
                        </a:rPr>
                        <a:t>Αυξημένη</a:t>
                      </a:r>
                      <a:r>
                        <a:rPr lang="en-US" sz="1400" spc="-50" dirty="0">
                          <a:effectLst/>
                        </a:rPr>
                        <a:t> </a:t>
                      </a:r>
                      <a:r>
                        <a:rPr lang="en-US" sz="1400" dirty="0">
                          <a:effectLst/>
                        </a:rPr>
                        <a:t>π</a:t>
                      </a:r>
                      <a:r>
                        <a:rPr lang="en-US" sz="1400" dirty="0" err="1">
                          <a:effectLst/>
                        </a:rPr>
                        <a:t>υκνότητ</a:t>
                      </a:r>
                      <a:r>
                        <a:rPr lang="en-US" sz="1400" dirty="0">
                          <a:effectLst/>
                        </a:rPr>
                        <a:t>α</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410"/>
                        </a:spcBef>
                        <a:spcAft>
                          <a:spcPts val="0"/>
                        </a:spcAft>
                      </a:pPr>
                      <a:r>
                        <a:rPr lang="en-US" sz="1400">
                          <a:effectLst/>
                        </a:rPr>
                        <a:t>Συμβατική</a:t>
                      </a:r>
                      <a:r>
                        <a:rPr lang="en-US" sz="1400" spc="-140">
                          <a:effectLst/>
                        </a:rPr>
                        <a:t> </a:t>
                      </a:r>
                      <a:r>
                        <a:rPr lang="en-US" sz="1400">
                          <a:effectLst/>
                        </a:rPr>
                        <a:t>πυκνότητα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410"/>
                        </a:spcBef>
                        <a:spcAft>
                          <a:spcPts val="0"/>
                        </a:spcAft>
                      </a:pPr>
                      <a:r>
                        <a:rPr lang="en-US" sz="1400">
                          <a:effectLst/>
                        </a:rPr>
                        <a:t>Πυκνότητα/βιομάζα</a:t>
                      </a:r>
                      <a:r>
                        <a:rPr lang="en-US" sz="1400" spc="-75">
                          <a:effectLst/>
                        </a:rPr>
                        <a:t> </a:t>
                      </a:r>
                      <a:r>
                        <a:rPr lang="en-US" sz="1400">
                          <a:effectLst/>
                        </a:rPr>
                        <a:t>ζιζανίων</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410"/>
                        </a:spcBef>
                        <a:spcAft>
                          <a:spcPts val="0"/>
                        </a:spcAft>
                      </a:pPr>
                      <a:r>
                        <a:rPr lang="en-US" sz="1400">
                          <a:effectLst/>
                        </a:rPr>
                        <a:t>Μελέτη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719092928"/>
                  </a:ext>
                </a:extLst>
              </a:tr>
              <a:tr h="332428">
                <a:tc>
                  <a:txBody>
                    <a:bodyPr/>
                    <a:lstStyle/>
                    <a:p>
                      <a:pPr marL="32385">
                        <a:spcBef>
                          <a:spcPts val="120"/>
                        </a:spcBef>
                        <a:spcAft>
                          <a:spcPts val="0"/>
                        </a:spcAft>
                      </a:pPr>
                      <a:r>
                        <a:rPr lang="en-US" sz="1400">
                          <a:effectLst/>
                        </a:rPr>
                        <a:t>Σιτάρι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280</a:t>
                      </a:r>
                      <a:r>
                        <a:rPr lang="en-US" sz="1400" spc="-80">
                          <a:effectLst/>
                        </a:rPr>
                        <a:t> </a:t>
                      </a:r>
                      <a:r>
                        <a:rPr lang="en-US" sz="1400">
                          <a:effectLst/>
                        </a:rPr>
                        <a:t>φυτά</a:t>
                      </a:r>
                      <a:r>
                        <a:rPr lang="en-US" sz="1400" spc="-75">
                          <a:effectLst/>
                        </a:rPr>
                        <a:t> </a:t>
                      </a:r>
                      <a:r>
                        <a:rPr lang="en-US" sz="1400" spc="-10">
                          <a:effectLst/>
                        </a:rPr>
                        <a:t>m</a:t>
                      </a:r>
                      <a:r>
                        <a:rPr lang="en-US" sz="1050" spc="-5">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dirty="0" err="1">
                          <a:effectLst/>
                        </a:rPr>
                        <a:t>φυτά</a:t>
                      </a:r>
                      <a:r>
                        <a:rPr lang="en-US" sz="1400" spc="-155" dirty="0">
                          <a:effectLst/>
                        </a:rPr>
                        <a:t> </a:t>
                      </a:r>
                      <a:r>
                        <a:rPr lang="en-US" sz="1400" dirty="0">
                          <a:effectLst/>
                        </a:rPr>
                        <a:t>m</a:t>
                      </a:r>
                      <a:r>
                        <a:rPr lang="en-US" sz="1050" dirty="0">
                          <a:effectLst/>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29540">
                        <a:spcBef>
                          <a:spcPts val="120"/>
                        </a:spcBef>
                        <a:spcAft>
                          <a:spcPts val="0"/>
                        </a:spcAft>
                      </a:pPr>
                      <a:r>
                        <a:rPr lang="en-US" sz="1400">
                          <a:effectLst/>
                        </a:rPr>
                        <a:t>–20%</a:t>
                      </a:r>
                      <a:r>
                        <a:rPr lang="en-US" sz="1400" spc="-35">
                          <a:effectLst/>
                        </a:rPr>
                        <a:t> </a:t>
                      </a:r>
                      <a:r>
                        <a:rPr lang="en-US" sz="1400">
                          <a:effectLst/>
                        </a:rPr>
                        <a:t>(μικρή</a:t>
                      </a:r>
                      <a:r>
                        <a:rPr lang="en-US" sz="1400" spc="-35">
                          <a:effectLst/>
                        </a:rPr>
                        <a:t> </a:t>
                      </a:r>
                      <a:r>
                        <a:rPr lang="en-US" sz="1400">
                          <a:effectLst/>
                        </a:rPr>
                        <a:t>αγριοβρώμη,</a:t>
                      </a:r>
                      <a:r>
                        <a:rPr lang="en-US" sz="1400" spc="-35">
                          <a:effectLst/>
                        </a:rPr>
                        <a:t> </a:t>
                      </a:r>
                      <a:r>
                        <a:rPr lang="en-US" sz="1400">
                          <a:effectLst/>
                        </a:rPr>
                        <a:t>A.</a:t>
                      </a:r>
                      <a:r>
                        <a:rPr lang="en-US" sz="1400" spc="-30">
                          <a:effectLst/>
                        </a:rPr>
                        <a:t> </a:t>
                      </a:r>
                      <a:r>
                        <a:rPr lang="en-US" sz="1400">
                          <a:effectLst/>
                        </a:rPr>
                        <a:t>fatua)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Xue</a:t>
                      </a:r>
                      <a:r>
                        <a:rPr lang="en-US" sz="1400" spc="-10">
                          <a:effectLst/>
                        </a:rPr>
                        <a:t> </a:t>
                      </a:r>
                      <a:r>
                        <a:rPr lang="en-US" sz="1400">
                          <a:effectLst/>
                        </a:rPr>
                        <a:t>&amp;</a:t>
                      </a:r>
                      <a:r>
                        <a:rPr lang="en-US" sz="1400" spc="-10">
                          <a:effectLst/>
                        </a:rPr>
                        <a:t> </a:t>
                      </a:r>
                      <a:r>
                        <a:rPr lang="en-US" sz="1400">
                          <a:effectLst/>
                        </a:rPr>
                        <a:t>Stougaard</a:t>
                      </a:r>
                      <a:r>
                        <a:rPr lang="en-US" sz="1400" spc="-5">
                          <a:effectLst/>
                        </a:rPr>
                        <a:t> </a:t>
                      </a:r>
                      <a:r>
                        <a:rPr lang="en-US" sz="1400">
                          <a:effectLst/>
                        </a:rPr>
                        <a:t>(2002)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217561224"/>
                  </a:ext>
                </a:extLst>
              </a:tr>
              <a:tr h="209954">
                <a:tc>
                  <a:txBody>
                    <a:bodyPr/>
                    <a:lstStyle/>
                    <a:p>
                      <a:pPr marL="32385">
                        <a:spcBef>
                          <a:spcPts val="120"/>
                        </a:spcBef>
                        <a:spcAft>
                          <a:spcPts val="0"/>
                        </a:spcAft>
                      </a:pPr>
                      <a:r>
                        <a:rPr lang="en-US" sz="1400">
                          <a:effectLst/>
                        </a:rPr>
                        <a:t>Σιτάρι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600</a:t>
                      </a:r>
                      <a:r>
                        <a:rPr lang="en-US" sz="1400" spc="5">
                          <a:effectLst/>
                        </a:rPr>
                        <a:t> </a:t>
                      </a:r>
                      <a:r>
                        <a:rPr lang="en-US" sz="1400">
                          <a:effectLst/>
                        </a:rPr>
                        <a:t>σπόροι</a:t>
                      </a:r>
                      <a:r>
                        <a:rPr lang="en-US" sz="1400" spc="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300</a:t>
                      </a:r>
                      <a:r>
                        <a:rPr lang="en-US" sz="1400" spc="-6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Beres</a:t>
                      </a:r>
                      <a:r>
                        <a:rPr lang="en-US" sz="1400" spc="-80">
                          <a:effectLst/>
                        </a:rPr>
                        <a:t> </a:t>
                      </a:r>
                      <a:r>
                        <a:rPr lang="en-US" sz="1400">
                          <a:effectLst/>
                        </a:rPr>
                        <a:t>et</a:t>
                      </a:r>
                      <a:r>
                        <a:rPr lang="en-US" sz="1400" spc="-80">
                          <a:effectLst/>
                        </a:rPr>
                        <a:t> </a:t>
                      </a:r>
                      <a:r>
                        <a:rPr lang="en-US" sz="1400">
                          <a:effectLst/>
                        </a:rPr>
                        <a:t>al.</a:t>
                      </a:r>
                      <a:r>
                        <a:rPr lang="en-US" sz="1400" spc="-80">
                          <a:effectLst/>
                        </a:rPr>
                        <a:t> </a:t>
                      </a:r>
                      <a:r>
                        <a:rPr lang="en-US" sz="1400">
                          <a:effectLst/>
                        </a:rPr>
                        <a:t>(2010)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809625004"/>
                  </a:ext>
                </a:extLst>
              </a:tr>
              <a:tr h="332428">
                <a:tc>
                  <a:txBody>
                    <a:bodyPr/>
                    <a:lstStyle/>
                    <a:p>
                      <a:pPr marL="32385">
                        <a:spcBef>
                          <a:spcPts val="120"/>
                        </a:spcBef>
                        <a:spcAft>
                          <a:spcPts val="0"/>
                        </a:spcAft>
                      </a:pPr>
                      <a:r>
                        <a:rPr lang="en-US" sz="1400">
                          <a:effectLst/>
                        </a:rPr>
                        <a:t>Κριθάρι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200</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85</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29540">
                        <a:spcBef>
                          <a:spcPts val="120"/>
                        </a:spcBef>
                        <a:spcAft>
                          <a:spcPts val="0"/>
                        </a:spcAft>
                      </a:pPr>
                      <a:r>
                        <a:rPr lang="en-US" sz="1400">
                          <a:effectLst/>
                        </a:rPr>
                        <a:t>–65%</a:t>
                      </a:r>
                      <a:r>
                        <a:rPr lang="en-US" sz="1400" spc="-35">
                          <a:effectLst/>
                        </a:rPr>
                        <a:t> </a:t>
                      </a:r>
                      <a:r>
                        <a:rPr lang="en-US" sz="1400">
                          <a:effectLst/>
                        </a:rPr>
                        <a:t>(μικρή</a:t>
                      </a:r>
                      <a:r>
                        <a:rPr lang="en-US" sz="1400" spc="-35">
                          <a:effectLst/>
                        </a:rPr>
                        <a:t> </a:t>
                      </a:r>
                      <a:r>
                        <a:rPr lang="en-US" sz="1400">
                          <a:effectLst/>
                        </a:rPr>
                        <a:t>αγριοβρώμη,</a:t>
                      </a:r>
                      <a:r>
                        <a:rPr lang="en-US" sz="1400" spc="-35">
                          <a:effectLst/>
                        </a:rPr>
                        <a:t> </a:t>
                      </a:r>
                      <a:r>
                        <a:rPr lang="en-US" sz="1400">
                          <a:effectLst/>
                        </a:rPr>
                        <a:t>A.</a:t>
                      </a:r>
                      <a:r>
                        <a:rPr lang="en-US" sz="1400" spc="-30">
                          <a:effectLst/>
                        </a:rPr>
                        <a:t> </a:t>
                      </a:r>
                      <a:r>
                        <a:rPr lang="en-US" sz="1400">
                          <a:effectLst/>
                        </a:rPr>
                        <a:t>fatua)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O’Donovan</a:t>
                      </a:r>
                      <a:r>
                        <a:rPr lang="en-US" sz="1400" spc="-95">
                          <a:effectLst/>
                        </a:rPr>
                        <a:t> </a:t>
                      </a:r>
                      <a:r>
                        <a:rPr lang="en-US" sz="1400">
                          <a:effectLst/>
                        </a:rPr>
                        <a:t>et</a:t>
                      </a:r>
                      <a:r>
                        <a:rPr lang="en-US" sz="1400" spc="-90">
                          <a:effectLst/>
                        </a:rPr>
                        <a:t> </a:t>
                      </a:r>
                      <a:r>
                        <a:rPr lang="en-US" sz="1400">
                          <a:effectLst/>
                        </a:rPr>
                        <a:t>al.</a:t>
                      </a:r>
                      <a:r>
                        <a:rPr lang="en-US" sz="1400" spc="-95">
                          <a:effectLst/>
                        </a:rPr>
                        <a:t> </a:t>
                      </a:r>
                      <a:r>
                        <a:rPr lang="en-US" sz="1400">
                          <a:effectLst/>
                        </a:rPr>
                        <a:t>(2000)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426482759"/>
                  </a:ext>
                </a:extLst>
              </a:tr>
              <a:tr h="209954">
                <a:tc>
                  <a:txBody>
                    <a:bodyPr/>
                    <a:lstStyle/>
                    <a:p>
                      <a:pPr marL="32385">
                        <a:spcBef>
                          <a:spcPts val="120"/>
                        </a:spcBef>
                        <a:spcAft>
                          <a:spcPts val="0"/>
                        </a:spcAft>
                      </a:pPr>
                      <a:r>
                        <a:rPr lang="en-US" sz="1400">
                          <a:effectLst/>
                        </a:rPr>
                        <a:t>Φακή</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260</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130</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dirty="0">
                          <a:effectLst/>
                        </a:rPr>
                        <a:t>–16%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Alba</a:t>
                      </a:r>
                      <a:r>
                        <a:rPr lang="en-US" sz="1400" spc="-50">
                          <a:effectLst/>
                        </a:rPr>
                        <a:t> </a:t>
                      </a:r>
                      <a:r>
                        <a:rPr lang="en-US" sz="1400">
                          <a:effectLst/>
                        </a:rPr>
                        <a:t>et</a:t>
                      </a:r>
                      <a:r>
                        <a:rPr lang="en-US" sz="1400" spc="-45">
                          <a:effectLst/>
                        </a:rPr>
                        <a:t> </a:t>
                      </a:r>
                      <a:r>
                        <a:rPr lang="en-US" sz="1400">
                          <a:effectLst/>
                        </a:rPr>
                        <a:t>al.</a:t>
                      </a:r>
                      <a:r>
                        <a:rPr lang="en-US" sz="1400" spc="-45">
                          <a:effectLst/>
                        </a:rPr>
                        <a:t> </a:t>
                      </a:r>
                      <a:r>
                        <a:rPr lang="en-US" sz="1400">
                          <a:effectLst/>
                        </a:rPr>
                        <a:t>(2020)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216914591"/>
                  </a:ext>
                </a:extLst>
              </a:tr>
              <a:tr h="209954">
                <a:tc>
                  <a:txBody>
                    <a:bodyPr/>
                    <a:lstStyle/>
                    <a:p>
                      <a:pPr marL="32385">
                        <a:spcBef>
                          <a:spcPts val="120"/>
                        </a:spcBef>
                        <a:spcAft>
                          <a:spcPts val="0"/>
                        </a:spcAft>
                      </a:pPr>
                      <a:r>
                        <a:rPr lang="en-US" sz="1400">
                          <a:effectLst/>
                        </a:rPr>
                        <a:t>Ρεβίθι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64,5</a:t>
                      </a:r>
                      <a:r>
                        <a:rPr lang="en-US" sz="1400" spc="10">
                          <a:effectLst/>
                        </a:rPr>
                        <a:t> </a:t>
                      </a:r>
                      <a:r>
                        <a:rPr lang="en-US" sz="1400">
                          <a:effectLst/>
                        </a:rPr>
                        <a:t>σπόροι</a:t>
                      </a:r>
                      <a:r>
                        <a:rPr lang="en-US" sz="1400" spc="1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43</a:t>
                      </a:r>
                      <a:r>
                        <a:rPr lang="en-US" sz="1400" spc="-10">
                          <a:effectLst/>
                        </a:rPr>
                        <a:t> </a:t>
                      </a:r>
                      <a:r>
                        <a:rPr lang="en-US" sz="1400">
                          <a:effectLst/>
                        </a:rPr>
                        <a:t>σπόροι</a:t>
                      </a:r>
                      <a:r>
                        <a:rPr lang="en-US" sz="1400" spc="-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–57%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Mohammed</a:t>
                      </a:r>
                      <a:r>
                        <a:rPr lang="en-US" sz="1400" spc="-100">
                          <a:effectLst/>
                        </a:rPr>
                        <a:t> </a:t>
                      </a:r>
                      <a:r>
                        <a:rPr lang="en-US" sz="1400">
                          <a:effectLst/>
                        </a:rPr>
                        <a:t>et</a:t>
                      </a:r>
                      <a:r>
                        <a:rPr lang="en-US" sz="1400" spc="-100">
                          <a:effectLst/>
                        </a:rPr>
                        <a:t> </a:t>
                      </a:r>
                      <a:r>
                        <a:rPr lang="en-US" sz="1400">
                          <a:effectLst/>
                        </a:rPr>
                        <a:t>al.</a:t>
                      </a:r>
                      <a:r>
                        <a:rPr lang="en-US" sz="1400" spc="-95">
                          <a:effectLst/>
                        </a:rPr>
                        <a:t> </a:t>
                      </a:r>
                      <a:r>
                        <a:rPr lang="en-US" sz="1400">
                          <a:effectLst/>
                        </a:rPr>
                        <a:t>(2000)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858898113"/>
                  </a:ext>
                </a:extLst>
              </a:tr>
              <a:tr h="332428">
                <a:tc>
                  <a:txBody>
                    <a:bodyPr/>
                    <a:lstStyle/>
                    <a:p>
                      <a:pPr marL="32385">
                        <a:spcBef>
                          <a:spcPts val="120"/>
                        </a:spcBef>
                        <a:spcAft>
                          <a:spcPts val="0"/>
                        </a:spcAft>
                      </a:pPr>
                      <a:r>
                        <a:rPr lang="en-US" sz="1400">
                          <a:effectLst/>
                        </a:rPr>
                        <a:t>Ρεβίθι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270</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180</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dirty="0">
                          <a:effectLst/>
                        </a:rPr>
                        <a:t>–32%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Kanatas</a:t>
                      </a:r>
                      <a:r>
                        <a:rPr lang="en-US" sz="1400" spc="30">
                          <a:effectLst/>
                        </a:rPr>
                        <a:t> </a:t>
                      </a:r>
                      <a:r>
                        <a:rPr lang="en-US" sz="1400">
                          <a:effectLst/>
                        </a:rPr>
                        <a:t>&amp;</a:t>
                      </a:r>
                      <a:r>
                        <a:rPr lang="en-US" sz="1400" spc="30">
                          <a:effectLst/>
                        </a:rPr>
                        <a:t> </a:t>
                      </a:r>
                      <a:r>
                        <a:rPr lang="en-US" sz="1400">
                          <a:effectLst/>
                        </a:rPr>
                        <a:t>Gazoulis</a:t>
                      </a:r>
                      <a:r>
                        <a:rPr lang="en-US" sz="1400" spc="30">
                          <a:effectLst/>
                        </a:rPr>
                        <a:t> </a:t>
                      </a:r>
                      <a:r>
                        <a:rPr lang="en-US" sz="1400">
                          <a:effectLst/>
                        </a:rPr>
                        <a:t>(2021)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670911584"/>
                  </a:ext>
                </a:extLst>
              </a:tr>
              <a:tr h="209954">
                <a:tc>
                  <a:txBody>
                    <a:bodyPr/>
                    <a:lstStyle/>
                    <a:p>
                      <a:pPr marL="32385">
                        <a:spcBef>
                          <a:spcPts val="120"/>
                        </a:spcBef>
                        <a:spcAft>
                          <a:spcPts val="0"/>
                        </a:spcAft>
                      </a:pPr>
                      <a:r>
                        <a:rPr lang="en-US" sz="1400">
                          <a:effectLst/>
                        </a:rPr>
                        <a:t>Αραβόσιτος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99.999</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66.666</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–37%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Mohammed</a:t>
                      </a:r>
                      <a:r>
                        <a:rPr lang="en-US" sz="1400" spc="-100">
                          <a:effectLst/>
                        </a:rPr>
                        <a:t> </a:t>
                      </a:r>
                      <a:r>
                        <a:rPr lang="en-US" sz="1400">
                          <a:effectLst/>
                        </a:rPr>
                        <a:t>et</a:t>
                      </a:r>
                      <a:r>
                        <a:rPr lang="en-US" sz="1400" spc="-100">
                          <a:effectLst/>
                        </a:rPr>
                        <a:t> </a:t>
                      </a:r>
                      <a:r>
                        <a:rPr lang="en-US" sz="1400">
                          <a:effectLst/>
                        </a:rPr>
                        <a:t>al.</a:t>
                      </a:r>
                      <a:r>
                        <a:rPr lang="en-US" sz="1400" spc="-95">
                          <a:effectLst/>
                        </a:rPr>
                        <a:t> </a:t>
                      </a:r>
                      <a:r>
                        <a:rPr lang="en-US" sz="1400">
                          <a:effectLst/>
                        </a:rPr>
                        <a:t>(2012)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549706923"/>
                  </a:ext>
                </a:extLst>
              </a:tr>
              <a:tr h="209954">
                <a:tc>
                  <a:txBody>
                    <a:bodyPr/>
                    <a:lstStyle/>
                    <a:p>
                      <a:pPr marL="32385">
                        <a:spcBef>
                          <a:spcPts val="120"/>
                        </a:spcBef>
                        <a:spcAft>
                          <a:spcPts val="0"/>
                        </a:spcAft>
                      </a:pPr>
                      <a:r>
                        <a:rPr lang="en-US" sz="1400">
                          <a:effectLst/>
                        </a:rPr>
                        <a:t>Αραβόσιτος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83.900</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59.300</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8925">
                        <a:spcBef>
                          <a:spcPts val="120"/>
                        </a:spcBef>
                        <a:spcAft>
                          <a:spcPts val="0"/>
                        </a:spcAft>
                      </a:pPr>
                      <a:r>
                        <a:rPr lang="en-US" sz="1400" dirty="0">
                          <a:effectLst/>
                        </a:rPr>
                        <a:t>–58%</a:t>
                      </a:r>
                      <a:r>
                        <a:rPr lang="en-US" sz="1400" spc="25" dirty="0">
                          <a:effectLst/>
                        </a:rPr>
                        <a:t> </a:t>
                      </a:r>
                      <a:r>
                        <a:rPr lang="en-US" sz="1400" dirty="0">
                          <a:effectLst/>
                        </a:rPr>
                        <a:t>(</a:t>
                      </a:r>
                      <a:r>
                        <a:rPr lang="en-US" sz="1400" dirty="0" err="1">
                          <a:effectLst/>
                        </a:rPr>
                        <a:t>λου</a:t>
                      </a:r>
                      <a:r>
                        <a:rPr lang="en-US" sz="1400" dirty="0">
                          <a:effectLst/>
                        </a:rPr>
                        <a:t>βουδιά,</a:t>
                      </a:r>
                      <a:r>
                        <a:rPr lang="en-US" sz="1400" spc="25" dirty="0">
                          <a:effectLst/>
                        </a:rPr>
                        <a:t> </a:t>
                      </a:r>
                      <a:r>
                        <a:rPr lang="en-US" sz="1400" dirty="0">
                          <a:effectLst/>
                        </a:rPr>
                        <a:t>C.</a:t>
                      </a:r>
                      <a:r>
                        <a:rPr lang="en-US" sz="1400" spc="25" dirty="0">
                          <a:effectLst/>
                        </a:rPr>
                        <a:t> </a:t>
                      </a:r>
                      <a:r>
                        <a:rPr lang="en-US" sz="1400" dirty="0">
                          <a:effectLst/>
                        </a:rPr>
                        <a:t>album)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Tharp</a:t>
                      </a:r>
                      <a:r>
                        <a:rPr lang="en-US" sz="1400" spc="-30">
                          <a:effectLst/>
                        </a:rPr>
                        <a:t> </a:t>
                      </a:r>
                      <a:r>
                        <a:rPr lang="en-US" sz="1400">
                          <a:effectLst/>
                        </a:rPr>
                        <a:t>&amp;</a:t>
                      </a:r>
                      <a:r>
                        <a:rPr lang="en-US" sz="1400" spc="-25">
                          <a:effectLst/>
                        </a:rPr>
                        <a:t> </a:t>
                      </a:r>
                      <a:r>
                        <a:rPr lang="en-US" sz="1400">
                          <a:effectLst/>
                        </a:rPr>
                        <a:t>Kells</a:t>
                      </a:r>
                      <a:r>
                        <a:rPr lang="en-US" sz="1400" spc="-25">
                          <a:effectLst/>
                        </a:rPr>
                        <a:t> </a:t>
                      </a:r>
                      <a:r>
                        <a:rPr lang="en-US" sz="1400">
                          <a:effectLst/>
                        </a:rPr>
                        <a:t>(2001)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062906699"/>
                  </a:ext>
                </a:extLst>
              </a:tr>
              <a:tr h="209954">
                <a:tc>
                  <a:txBody>
                    <a:bodyPr/>
                    <a:lstStyle/>
                    <a:p>
                      <a:pPr marL="32385">
                        <a:spcBef>
                          <a:spcPts val="120"/>
                        </a:spcBef>
                        <a:spcAft>
                          <a:spcPts val="0"/>
                        </a:spcAft>
                      </a:pPr>
                      <a:r>
                        <a:rPr lang="en-US" sz="1400">
                          <a:effectLst/>
                        </a:rPr>
                        <a:t>Ρύζι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125</a:t>
                      </a:r>
                      <a:r>
                        <a:rPr lang="en-US" sz="1400" spc="-95">
                          <a:effectLst/>
                        </a:rPr>
                        <a:t> </a:t>
                      </a:r>
                      <a:r>
                        <a:rPr lang="en-US" sz="1400">
                          <a:effectLst/>
                        </a:rPr>
                        <a:t>kg</a:t>
                      </a:r>
                      <a:r>
                        <a:rPr lang="en-US" sz="1400" spc="-90">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15</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–58%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Chauhan</a:t>
                      </a:r>
                      <a:r>
                        <a:rPr lang="en-US" sz="1400" spc="-75">
                          <a:effectLst/>
                        </a:rPr>
                        <a:t> </a:t>
                      </a:r>
                      <a:r>
                        <a:rPr lang="en-US" sz="1400">
                          <a:effectLst/>
                        </a:rPr>
                        <a:t>et</a:t>
                      </a:r>
                      <a:r>
                        <a:rPr lang="en-US" sz="1400" spc="-75">
                          <a:effectLst/>
                        </a:rPr>
                        <a:t> </a:t>
                      </a:r>
                      <a:r>
                        <a:rPr lang="en-US" sz="1400">
                          <a:effectLst/>
                        </a:rPr>
                        <a:t>al.</a:t>
                      </a:r>
                      <a:r>
                        <a:rPr lang="en-US" sz="1400" spc="-75">
                          <a:effectLst/>
                        </a:rPr>
                        <a:t> </a:t>
                      </a:r>
                      <a:r>
                        <a:rPr lang="en-US" sz="1400">
                          <a:effectLst/>
                        </a:rPr>
                        <a:t>(2011)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722468925"/>
                  </a:ext>
                </a:extLst>
              </a:tr>
              <a:tr h="209954">
                <a:tc>
                  <a:txBody>
                    <a:bodyPr/>
                    <a:lstStyle/>
                    <a:p>
                      <a:pPr marL="32385">
                        <a:spcBef>
                          <a:spcPts val="120"/>
                        </a:spcBef>
                        <a:spcAft>
                          <a:spcPts val="0"/>
                        </a:spcAft>
                      </a:pPr>
                      <a:r>
                        <a:rPr lang="en-US" sz="1400">
                          <a:effectLst/>
                        </a:rPr>
                        <a:t>Ρύζι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71</a:t>
                      </a:r>
                      <a:r>
                        <a:rPr lang="en-US" sz="1400" spc="-80">
                          <a:effectLst/>
                        </a:rPr>
                        <a:t> </a:t>
                      </a:r>
                      <a:r>
                        <a:rPr lang="en-US" sz="1400">
                          <a:effectLst/>
                        </a:rPr>
                        <a:t>ταξιανθίες</a:t>
                      </a:r>
                      <a:r>
                        <a:rPr lang="en-US" sz="1400" spc="-75">
                          <a:effectLst/>
                        </a:rPr>
                        <a:t> </a:t>
                      </a:r>
                      <a:r>
                        <a:rPr lang="en-US" sz="1400" spc="-10">
                          <a:effectLst/>
                        </a:rPr>
                        <a:t>m</a:t>
                      </a:r>
                      <a:r>
                        <a:rPr lang="en-US" sz="1050" spc="-5">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20</a:t>
                      </a:r>
                      <a:r>
                        <a:rPr lang="en-US" sz="1400" spc="-80">
                          <a:effectLst/>
                        </a:rPr>
                        <a:t> </a:t>
                      </a:r>
                      <a:r>
                        <a:rPr lang="en-US" sz="1400">
                          <a:effectLst/>
                        </a:rPr>
                        <a:t>ταξιανθίες</a:t>
                      </a:r>
                      <a:r>
                        <a:rPr lang="en-US" sz="1400" spc="-75">
                          <a:effectLst/>
                        </a:rPr>
                        <a:t> </a:t>
                      </a:r>
                      <a:r>
                        <a:rPr lang="en-US" sz="1400" spc="-10">
                          <a:effectLst/>
                        </a:rPr>
                        <a:t>m</a:t>
                      </a:r>
                      <a:r>
                        <a:rPr lang="en-US" sz="1050" spc="-5">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–45%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Nayak</a:t>
                      </a:r>
                      <a:r>
                        <a:rPr lang="en-US" sz="1400" spc="-35">
                          <a:effectLst/>
                        </a:rPr>
                        <a:t> </a:t>
                      </a:r>
                      <a:r>
                        <a:rPr lang="en-US" sz="1400">
                          <a:effectLst/>
                        </a:rPr>
                        <a:t>et</a:t>
                      </a:r>
                      <a:r>
                        <a:rPr lang="en-US" sz="1400" spc="-30">
                          <a:effectLst/>
                        </a:rPr>
                        <a:t> </a:t>
                      </a:r>
                      <a:r>
                        <a:rPr lang="en-US" sz="1400">
                          <a:effectLst/>
                        </a:rPr>
                        <a:t>al.</a:t>
                      </a:r>
                      <a:r>
                        <a:rPr lang="en-US" sz="1400" spc="-30">
                          <a:effectLst/>
                        </a:rPr>
                        <a:t> </a:t>
                      </a:r>
                      <a:r>
                        <a:rPr lang="en-US" sz="1400">
                          <a:effectLst/>
                        </a:rPr>
                        <a:t>(2014)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149363151"/>
                  </a:ext>
                </a:extLst>
              </a:tr>
              <a:tr h="209954">
                <a:tc>
                  <a:txBody>
                    <a:bodyPr/>
                    <a:lstStyle/>
                    <a:p>
                      <a:pPr marL="32385">
                        <a:spcBef>
                          <a:spcPts val="120"/>
                        </a:spcBef>
                        <a:spcAft>
                          <a:spcPts val="0"/>
                        </a:spcAft>
                      </a:pPr>
                      <a:r>
                        <a:rPr lang="en-US" sz="1400">
                          <a:effectLst/>
                        </a:rPr>
                        <a:t>Σόργο</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7,5</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4,5</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–27%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Wu</a:t>
                      </a:r>
                      <a:r>
                        <a:rPr lang="en-US" sz="1400" spc="-125">
                          <a:effectLst/>
                        </a:rPr>
                        <a:t> </a:t>
                      </a:r>
                      <a:r>
                        <a:rPr lang="en-US" sz="1400">
                          <a:effectLst/>
                        </a:rPr>
                        <a:t>et</a:t>
                      </a:r>
                      <a:r>
                        <a:rPr lang="en-US" sz="1400" spc="-120">
                          <a:effectLst/>
                        </a:rPr>
                        <a:t> </a:t>
                      </a:r>
                      <a:r>
                        <a:rPr lang="en-US" sz="1400">
                          <a:effectLst/>
                        </a:rPr>
                        <a:t>al.</a:t>
                      </a:r>
                      <a:r>
                        <a:rPr lang="en-US" sz="1400" spc="-120">
                          <a:effectLst/>
                        </a:rPr>
                        <a:t> </a:t>
                      </a:r>
                      <a:r>
                        <a:rPr lang="en-US" sz="1400">
                          <a:effectLst/>
                        </a:rPr>
                        <a:t>(2010)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931604794"/>
                  </a:ext>
                </a:extLst>
              </a:tr>
              <a:tr h="209954">
                <a:tc>
                  <a:txBody>
                    <a:bodyPr/>
                    <a:lstStyle/>
                    <a:p>
                      <a:pPr marL="32385">
                        <a:spcBef>
                          <a:spcPts val="120"/>
                        </a:spcBef>
                        <a:spcAft>
                          <a:spcPts val="0"/>
                        </a:spcAft>
                      </a:pPr>
                      <a:r>
                        <a:rPr lang="en-US" sz="1400">
                          <a:effectLst/>
                        </a:rPr>
                        <a:t>Μηδική</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18</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4,5</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dirty="0">
                          <a:effectLst/>
                        </a:rPr>
                        <a:t>–33%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Glaspie</a:t>
                      </a:r>
                      <a:r>
                        <a:rPr lang="en-US" sz="1400" spc="-15">
                          <a:effectLst/>
                        </a:rPr>
                        <a:t> </a:t>
                      </a:r>
                      <a:r>
                        <a:rPr lang="en-US" sz="1400">
                          <a:effectLst/>
                        </a:rPr>
                        <a:t>et</a:t>
                      </a:r>
                      <a:r>
                        <a:rPr lang="en-US" sz="1400" spc="-15">
                          <a:effectLst/>
                        </a:rPr>
                        <a:t> </a:t>
                      </a:r>
                      <a:r>
                        <a:rPr lang="en-US" sz="1400">
                          <a:effectLst/>
                        </a:rPr>
                        <a:t>al.</a:t>
                      </a:r>
                      <a:r>
                        <a:rPr lang="en-US" sz="1400" spc="-10">
                          <a:effectLst/>
                        </a:rPr>
                        <a:t> </a:t>
                      </a:r>
                      <a:r>
                        <a:rPr lang="en-US" sz="1400">
                          <a:effectLst/>
                        </a:rPr>
                        <a:t>(2011)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835660531"/>
                  </a:ext>
                </a:extLst>
              </a:tr>
              <a:tr h="209954">
                <a:tc>
                  <a:txBody>
                    <a:bodyPr/>
                    <a:lstStyle/>
                    <a:p>
                      <a:pPr marL="32385">
                        <a:spcBef>
                          <a:spcPts val="120"/>
                        </a:spcBef>
                        <a:spcAft>
                          <a:spcPts val="0"/>
                        </a:spcAft>
                      </a:pPr>
                      <a:r>
                        <a:rPr lang="en-US" sz="1400">
                          <a:effectLst/>
                        </a:rPr>
                        <a:t>Σόγια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360.000</a:t>
                      </a:r>
                      <a:r>
                        <a:rPr lang="en-US" sz="1400" spc="20">
                          <a:effectLst/>
                        </a:rPr>
                        <a:t> </a:t>
                      </a:r>
                      <a:r>
                        <a:rPr lang="en-US" sz="1400">
                          <a:effectLst/>
                        </a:rPr>
                        <a:t>σπόροι</a:t>
                      </a:r>
                      <a:r>
                        <a:rPr lang="en-US" sz="1400" spc="2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240.000</a:t>
                      </a:r>
                      <a:r>
                        <a:rPr lang="en-US" sz="1400" spc="20">
                          <a:effectLst/>
                        </a:rPr>
                        <a:t> </a:t>
                      </a:r>
                      <a:r>
                        <a:rPr lang="en-US" sz="1400">
                          <a:effectLst/>
                        </a:rPr>
                        <a:t>σπόροι</a:t>
                      </a:r>
                      <a:r>
                        <a:rPr lang="en-US" sz="1400" spc="2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–42%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Arce</a:t>
                      </a:r>
                      <a:r>
                        <a:rPr lang="en-US" sz="1400" spc="-50">
                          <a:effectLst/>
                        </a:rPr>
                        <a:t> </a:t>
                      </a:r>
                      <a:r>
                        <a:rPr lang="en-US" sz="1400">
                          <a:effectLst/>
                        </a:rPr>
                        <a:t>et</a:t>
                      </a:r>
                      <a:r>
                        <a:rPr lang="en-US" sz="1400" spc="-45">
                          <a:effectLst/>
                        </a:rPr>
                        <a:t> </a:t>
                      </a:r>
                      <a:r>
                        <a:rPr lang="en-US" sz="1400">
                          <a:effectLst/>
                        </a:rPr>
                        <a:t>al.</a:t>
                      </a:r>
                      <a:r>
                        <a:rPr lang="en-US" sz="1400" spc="-45">
                          <a:effectLst/>
                        </a:rPr>
                        <a:t> </a:t>
                      </a:r>
                      <a:r>
                        <a:rPr lang="en-US" sz="1400">
                          <a:effectLst/>
                        </a:rPr>
                        <a:t>(2009)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09715125"/>
                  </a:ext>
                </a:extLst>
              </a:tr>
              <a:tr h="332428">
                <a:tc>
                  <a:txBody>
                    <a:bodyPr/>
                    <a:lstStyle/>
                    <a:p>
                      <a:pPr marL="32385">
                        <a:spcBef>
                          <a:spcPts val="120"/>
                        </a:spcBef>
                        <a:spcAft>
                          <a:spcPts val="0"/>
                        </a:spcAft>
                      </a:pPr>
                      <a:r>
                        <a:rPr lang="en-US" sz="1400">
                          <a:effectLst/>
                        </a:rPr>
                        <a:t>Σόγια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432.000</a:t>
                      </a:r>
                      <a:r>
                        <a:rPr lang="en-US" sz="1400" spc="20">
                          <a:effectLst/>
                        </a:rPr>
                        <a:t> </a:t>
                      </a:r>
                      <a:r>
                        <a:rPr lang="en-US" sz="1400">
                          <a:effectLst/>
                        </a:rPr>
                        <a:t>σπόροι</a:t>
                      </a:r>
                      <a:r>
                        <a:rPr lang="en-US" sz="1400" spc="2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185.000</a:t>
                      </a:r>
                      <a:r>
                        <a:rPr lang="en-US" sz="1400" spc="20">
                          <a:effectLst/>
                        </a:rPr>
                        <a:t> </a:t>
                      </a:r>
                      <a:r>
                        <a:rPr lang="en-US" sz="1400">
                          <a:effectLst/>
                        </a:rPr>
                        <a:t>σπόροι</a:t>
                      </a:r>
                      <a:r>
                        <a:rPr lang="en-US" sz="1400" spc="2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2865">
                        <a:spcBef>
                          <a:spcPts val="120"/>
                        </a:spcBef>
                        <a:spcAft>
                          <a:spcPts val="0"/>
                        </a:spcAft>
                      </a:pPr>
                      <a:r>
                        <a:rPr lang="en-US" sz="1400">
                          <a:effectLst/>
                        </a:rPr>
                        <a:t>–40%</a:t>
                      </a:r>
                      <a:r>
                        <a:rPr lang="en-US" sz="1400" spc="-155">
                          <a:effectLst/>
                        </a:rPr>
                        <a:t> </a:t>
                      </a:r>
                      <a:r>
                        <a:rPr lang="en-US" sz="1400">
                          <a:effectLst/>
                        </a:rPr>
                        <a:t>(είδη</a:t>
                      </a:r>
                      <a:r>
                        <a:rPr lang="en-US" sz="1400" spc="-155">
                          <a:effectLst/>
                        </a:rPr>
                        <a:t> </a:t>
                      </a:r>
                      <a:r>
                        <a:rPr lang="en-US" sz="1400">
                          <a:effectLst/>
                        </a:rPr>
                        <a:t>βλήτου,</a:t>
                      </a:r>
                      <a:r>
                        <a:rPr lang="en-US" sz="1400" spc="-155">
                          <a:effectLst/>
                        </a:rPr>
                        <a:t> </a:t>
                      </a:r>
                      <a:r>
                        <a:rPr lang="en-US" sz="1400">
                          <a:effectLst/>
                        </a:rPr>
                        <a:t>Amaranthus</a:t>
                      </a:r>
                      <a:r>
                        <a:rPr lang="en-US" sz="1400" spc="-155">
                          <a:effectLst/>
                        </a:rPr>
                        <a:t> </a:t>
                      </a:r>
                      <a:r>
                        <a:rPr lang="en-US" sz="1400">
                          <a:effectLst/>
                        </a:rPr>
                        <a:t>spp.)</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dirty="0">
                          <a:effectLst/>
                        </a:rPr>
                        <a:t>Place</a:t>
                      </a:r>
                      <a:r>
                        <a:rPr lang="en-US" sz="1400" spc="-40" dirty="0">
                          <a:effectLst/>
                        </a:rPr>
                        <a:t> </a:t>
                      </a:r>
                      <a:r>
                        <a:rPr lang="en-US" sz="1400" dirty="0">
                          <a:effectLst/>
                        </a:rPr>
                        <a:t>et</a:t>
                      </a:r>
                      <a:r>
                        <a:rPr lang="en-US" sz="1400" spc="-35" dirty="0">
                          <a:effectLst/>
                        </a:rPr>
                        <a:t> </a:t>
                      </a:r>
                      <a:r>
                        <a:rPr lang="en-US" sz="1400" dirty="0">
                          <a:effectLst/>
                        </a:rPr>
                        <a:t>al.</a:t>
                      </a:r>
                      <a:r>
                        <a:rPr lang="en-US" sz="1400" spc="-40" dirty="0">
                          <a:effectLst/>
                        </a:rPr>
                        <a:t> </a:t>
                      </a:r>
                      <a:r>
                        <a:rPr lang="en-US" sz="1400" dirty="0">
                          <a:effectLst/>
                        </a:rPr>
                        <a:t>(2009)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925209878"/>
                  </a:ext>
                </a:extLst>
              </a:tr>
              <a:tr h="209954">
                <a:tc>
                  <a:txBody>
                    <a:bodyPr/>
                    <a:lstStyle/>
                    <a:p>
                      <a:pPr marL="32385">
                        <a:spcBef>
                          <a:spcPts val="120"/>
                        </a:spcBef>
                        <a:spcAft>
                          <a:spcPts val="0"/>
                        </a:spcAft>
                      </a:pPr>
                      <a:r>
                        <a:rPr lang="en-US" sz="1400">
                          <a:effectLst/>
                        </a:rPr>
                        <a:t>Βαμβάκι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148.000</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49.000</a:t>
                      </a:r>
                      <a:r>
                        <a:rPr lang="en-US" sz="1400" spc="-120">
                          <a:effectLst/>
                        </a:rPr>
                        <a:t> </a:t>
                      </a:r>
                      <a:r>
                        <a:rPr lang="en-US" sz="1400">
                          <a:effectLst/>
                        </a:rPr>
                        <a:t>φυτά</a:t>
                      </a:r>
                      <a:r>
                        <a:rPr lang="en-US" sz="1400" spc="-115">
                          <a:effectLst/>
                        </a:rPr>
                        <a:t> </a:t>
                      </a:r>
                      <a:r>
                        <a:rPr lang="en-US" sz="1400" spc="-10">
                          <a:effectLst/>
                        </a:rPr>
                        <a:t>ha</a:t>
                      </a:r>
                      <a:r>
                        <a:rPr lang="en-US" sz="1050" spc="-5">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3870">
                        <a:spcBef>
                          <a:spcPts val="120"/>
                        </a:spcBef>
                        <a:spcAft>
                          <a:spcPts val="0"/>
                        </a:spcAft>
                      </a:pPr>
                      <a:r>
                        <a:rPr lang="en-US" sz="1400">
                          <a:effectLst/>
                        </a:rPr>
                        <a:t>–70</a:t>
                      </a:r>
                      <a:r>
                        <a:rPr lang="en-US" sz="1400" spc="-170">
                          <a:effectLst/>
                        </a:rPr>
                        <a:t> </a:t>
                      </a:r>
                      <a:r>
                        <a:rPr lang="en-US" sz="1400">
                          <a:effectLst/>
                        </a:rPr>
                        <a:t>%</a:t>
                      </a:r>
                      <a:r>
                        <a:rPr lang="en-US" sz="1400" spc="-80">
                          <a:effectLst/>
                        </a:rPr>
                        <a:t> </a:t>
                      </a:r>
                      <a:r>
                        <a:rPr lang="en-US" sz="1400">
                          <a:effectLst/>
                        </a:rPr>
                        <a:t>(Sida</a:t>
                      </a:r>
                      <a:r>
                        <a:rPr lang="en-US" sz="1400" spc="-75">
                          <a:effectLst/>
                        </a:rPr>
                        <a:t> </a:t>
                      </a:r>
                      <a:r>
                        <a:rPr lang="en-US" sz="1400">
                          <a:effectLst/>
                        </a:rPr>
                        <a:t>spinosa)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dirty="0">
                          <a:effectLst/>
                        </a:rPr>
                        <a:t>Webster</a:t>
                      </a:r>
                      <a:r>
                        <a:rPr lang="en-US" sz="1400" spc="90" dirty="0">
                          <a:effectLst/>
                        </a:rPr>
                        <a:t> </a:t>
                      </a:r>
                      <a:r>
                        <a:rPr lang="en-US" sz="1400" dirty="0">
                          <a:effectLst/>
                        </a:rPr>
                        <a:t>(2007)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790801272"/>
                  </a:ext>
                </a:extLst>
              </a:tr>
              <a:tr h="209954">
                <a:tc>
                  <a:txBody>
                    <a:bodyPr/>
                    <a:lstStyle/>
                    <a:p>
                      <a:pPr marL="32385">
                        <a:spcBef>
                          <a:spcPts val="120"/>
                        </a:spcBef>
                        <a:spcAft>
                          <a:spcPts val="0"/>
                        </a:spcAft>
                      </a:pPr>
                      <a:r>
                        <a:rPr lang="en-US" sz="1400">
                          <a:effectLst/>
                        </a:rPr>
                        <a:t>Κάνναβη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200</a:t>
                      </a:r>
                      <a:r>
                        <a:rPr lang="en-US" sz="1400" spc="-80">
                          <a:effectLst/>
                        </a:rPr>
                        <a:t> </a:t>
                      </a:r>
                      <a:r>
                        <a:rPr lang="en-US" sz="1400">
                          <a:effectLst/>
                        </a:rPr>
                        <a:t>φυτά</a:t>
                      </a:r>
                      <a:r>
                        <a:rPr lang="en-US" sz="1400" spc="-75">
                          <a:effectLst/>
                        </a:rPr>
                        <a:t> </a:t>
                      </a:r>
                      <a:r>
                        <a:rPr lang="en-US" sz="1400" spc="-10">
                          <a:effectLst/>
                        </a:rPr>
                        <a:t>m</a:t>
                      </a:r>
                      <a:r>
                        <a:rPr lang="en-US" sz="1050" spc="-5">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100</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–72%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Hall</a:t>
                      </a:r>
                      <a:r>
                        <a:rPr lang="en-US" sz="1400" spc="-110">
                          <a:effectLst/>
                        </a:rPr>
                        <a:t> </a:t>
                      </a:r>
                      <a:r>
                        <a:rPr lang="en-US" sz="1400">
                          <a:effectLst/>
                        </a:rPr>
                        <a:t>et</a:t>
                      </a:r>
                      <a:r>
                        <a:rPr lang="en-US" sz="1400" spc="-105">
                          <a:effectLst/>
                        </a:rPr>
                        <a:t> </a:t>
                      </a:r>
                      <a:r>
                        <a:rPr lang="en-US" sz="1400">
                          <a:effectLst/>
                        </a:rPr>
                        <a:t>al.</a:t>
                      </a:r>
                      <a:r>
                        <a:rPr lang="en-US" sz="1400" spc="-110">
                          <a:effectLst/>
                        </a:rPr>
                        <a:t> </a:t>
                      </a:r>
                      <a:r>
                        <a:rPr lang="en-US" sz="1400">
                          <a:effectLst/>
                        </a:rPr>
                        <a:t>(2014)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974096237"/>
                  </a:ext>
                </a:extLst>
              </a:tr>
              <a:tr h="209954">
                <a:tc>
                  <a:txBody>
                    <a:bodyPr/>
                    <a:lstStyle/>
                    <a:p>
                      <a:pPr marL="32385">
                        <a:spcBef>
                          <a:spcPts val="120"/>
                        </a:spcBef>
                        <a:spcAft>
                          <a:spcPts val="0"/>
                        </a:spcAft>
                      </a:pPr>
                      <a:r>
                        <a:rPr lang="en-US" sz="1400">
                          <a:effectLst/>
                        </a:rPr>
                        <a:t>Κάνναβη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80</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20</a:t>
                      </a:r>
                      <a:r>
                        <a:rPr lang="en-US" sz="1400" spc="-100">
                          <a:effectLst/>
                        </a:rPr>
                        <a:t> </a:t>
                      </a:r>
                      <a:r>
                        <a:rPr lang="en-US" sz="1400">
                          <a:effectLst/>
                        </a:rPr>
                        <a:t>kg</a:t>
                      </a:r>
                      <a:r>
                        <a:rPr lang="en-US" sz="1400" spc="-95">
                          <a:effectLst/>
                        </a:rPr>
                        <a:t> </a:t>
                      </a:r>
                      <a:r>
                        <a:rPr lang="en-US" sz="1400">
                          <a:effectLst/>
                        </a:rPr>
                        <a:t>ha</a:t>
                      </a:r>
                      <a:r>
                        <a:rPr lang="en-US" sz="105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–41%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Vera</a:t>
                      </a:r>
                      <a:r>
                        <a:rPr lang="en-US" sz="1400" spc="-50">
                          <a:effectLst/>
                        </a:rPr>
                        <a:t> </a:t>
                      </a:r>
                      <a:r>
                        <a:rPr lang="en-US" sz="1400">
                          <a:effectLst/>
                        </a:rPr>
                        <a:t>et</a:t>
                      </a:r>
                      <a:r>
                        <a:rPr lang="en-US" sz="1400" spc="-45">
                          <a:effectLst/>
                        </a:rPr>
                        <a:t> </a:t>
                      </a:r>
                      <a:r>
                        <a:rPr lang="en-US" sz="1400">
                          <a:effectLst/>
                        </a:rPr>
                        <a:t>al.</a:t>
                      </a:r>
                      <a:r>
                        <a:rPr lang="en-US" sz="1400" spc="-45">
                          <a:effectLst/>
                        </a:rPr>
                        <a:t> </a:t>
                      </a:r>
                      <a:r>
                        <a:rPr lang="en-US" sz="1400">
                          <a:effectLst/>
                        </a:rPr>
                        <a:t>(2006)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286734949"/>
                  </a:ext>
                </a:extLst>
              </a:tr>
              <a:tr h="209954">
                <a:tc>
                  <a:txBody>
                    <a:bodyPr/>
                    <a:lstStyle/>
                    <a:p>
                      <a:pPr marL="32385">
                        <a:spcBef>
                          <a:spcPts val="120"/>
                        </a:spcBef>
                        <a:spcAft>
                          <a:spcPts val="0"/>
                        </a:spcAft>
                      </a:pPr>
                      <a:r>
                        <a:rPr lang="en-US" sz="1400">
                          <a:effectLst/>
                        </a:rPr>
                        <a:t>Ηλίανθος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8,6 σπόροι 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6,1 σπόροι 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–35%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Mouillon</a:t>
                      </a:r>
                      <a:r>
                        <a:rPr lang="en-US" sz="1400" spc="-5">
                          <a:effectLst/>
                        </a:rPr>
                        <a:t> </a:t>
                      </a:r>
                      <a:r>
                        <a:rPr lang="en-US" sz="1400">
                          <a:effectLst/>
                        </a:rPr>
                        <a:t>et al. (2020)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16246255"/>
                  </a:ext>
                </a:extLst>
              </a:tr>
              <a:tr h="209954">
                <a:tc>
                  <a:txBody>
                    <a:bodyPr/>
                    <a:lstStyle/>
                    <a:p>
                      <a:pPr marL="32385">
                        <a:spcBef>
                          <a:spcPts val="120"/>
                        </a:spcBef>
                        <a:spcAft>
                          <a:spcPts val="0"/>
                        </a:spcAft>
                      </a:pPr>
                      <a:r>
                        <a:rPr lang="en-US" sz="1400">
                          <a:effectLst/>
                        </a:rPr>
                        <a:t>Ελαιοκράμβη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200</a:t>
                      </a:r>
                      <a:r>
                        <a:rPr lang="en-US" sz="1400" spc="5">
                          <a:effectLst/>
                        </a:rPr>
                        <a:t> </a:t>
                      </a:r>
                      <a:r>
                        <a:rPr lang="en-US" sz="1400">
                          <a:effectLst/>
                        </a:rPr>
                        <a:t>σπόροι</a:t>
                      </a:r>
                      <a:r>
                        <a:rPr lang="en-US" sz="1400" spc="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100</a:t>
                      </a:r>
                      <a:r>
                        <a:rPr lang="en-US" sz="1400" spc="5">
                          <a:effectLst/>
                        </a:rPr>
                        <a:t> </a:t>
                      </a:r>
                      <a:r>
                        <a:rPr lang="en-US" sz="1400">
                          <a:effectLst/>
                        </a:rPr>
                        <a:t>σπόροι</a:t>
                      </a:r>
                      <a:r>
                        <a:rPr lang="en-US" sz="1400" spc="5">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dirty="0">
                          <a:effectLst/>
                        </a:rPr>
                        <a:t>Harker</a:t>
                      </a:r>
                      <a:r>
                        <a:rPr lang="en-US" sz="1400" spc="-130" dirty="0">
                          <a:effectLst/>
                        </a:rPr>
                        <a:t> </a:t>
                      </a:r>
                      <a:r>
                        <a:rPr lang="en-US" sz="1400" dirty="0">
                          <a:effectLst/>
                        </a:rPr>
                        <a:t>et</a:t>
                      </a:r>
                      <a:r>
                        <a:rPr lang="en-US" sz="1400" spc="-125" dirty="0">
                          <a:effectLst/>
                        </a:rPr>
                        <a:t> </a:t>
                      </a:r>
                      <a:r>
                        <a:rPr lang="en-US" sz="1400" dirty="0">
                          <a:effectLst/>
                        </a:rPr>
                        <a:t>al.</a:t>
                      </a:r>
                      <a:r>
                        <a:rPr lang="en-US" sz="1400" spc="-125" dirty="0">
                          <a:effectLst/>
                        </a:rPr>
                        <a:t> </a:t>
                      </a:r>
                      <a:r>
                        <a:rPr lang="en-US" sz="1400" dirty="0">
                          <a:effectLst/>
                        </a:rPr>
                        <a:t>(2003)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577291726"/>
                  </a:ext>
                </a:extLst>
              </a:tr>
              <a:tr h="209954">
                <a:tc>
                  <a:txBody>
                    <a:bodyPr/>
                    <a:lstStyle/>
                    <a:p>
                      <a:pPr marL="32385">
                        <a:spcBef>
                          <a:spcPts val="120"/>
                        </a:spcBef>
                        <a:spcAft>
                          <a:spcPts val="0"/>
                        </a:spcAft>
                      </a:pPr>
                      <a:r>
                        <a:rPr lang="en-US" sz="1400">
                          <a:effectLst/>
                        </a:rPr>
                        <a:t>Αγριοαγκινάρα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6</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4</a:t>
                      </a:r>
                      <a:r>
                        <a:rPr lang="en-US" sz="1400" spc="-80">
                          <a:effectLst/>
                        </a:rPr>
                        <a:t> </a:t>
                      </a:r>
                      <a:r>
                        <a:rPr lang="en-US" sz="1400">
                          <a:effectLst/>
                        </a:rPr>
                        <a:t>φυτά</a:t>
                      </a:r>
                      <a:r>
                        <a:rPr lang="en-US" sz="1400" spc="-8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–65%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Zenobi</a:t>
                      </a:r>
                      <a:r>
                        <a:rPr lang="en-US" sz="1400" spc="-140">
                          <a:effectLst/>
                        </a:rPr>
                        <a:t> </a:t>
                      </a:r>
                      <a:r>
                        <a:rPr lang="en-US" sz="1400">
                          <a:effectLst/>
                        </a:rPr>
                        <a:t>et</a:t>
                      </a:r>
                      <a:r>
                        <a:rPr lang="en-US" sz="1400" spc="-135">
                          <a:effectLst/>
                        </a:rPr>
                        <a:t> </a:t>
                      </a:r>
                      <a:r>
                        <a:rPr lang="en-US" sz="1400">
                          <a:effectLst/>
                        </a:rPr>
                        <a:t>al.</a:t>
                      </a:r>
                      <a:r>
                        <a:rPr lang="en-US" sz="1400" spc="-140">
                          <a:effectLst/>
                        </a:rPr>
                        <a:t> </a:t>
                      </a:r>
                      <a:r>
                        <a:rPr lang="en-US" sz="1400">
                          <a:effectLst/>
                        </a:rPr>
                        <a:t>(2021)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742391632"/>
                  </a:ext>
                </a:extLst>
              </a:tr>
              <a:tr h="231096">
                <a:tc>
                  <a:txBody>
                    <a:bodyPr/>
                    <a:lstStyle/>
                    <a:p>
                      <a:pPr marL="32385">
                        <a:spcBef>
                          <a:spcPts val="120"/>
                        </a:spcBef>
                        <a:spcAft>
                          <a:spcPts val="0"/>
                        </a:spcAft>
                      </a:pPr>
                      <a:r>
                        <a:rPr lang="en-US" sz="1400">
                          <a:effectLst/>
                        </a:rPr>
                        <a:t>Μίσχανθος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3</a:t>
                      </a:r>
                      <a:r>
                        <a:rPr lang="en-US" sz="1400" spc="10">
                          <a:effectLst/>
                        </a:rPr>
                        <a:t> </a:t>
                      </a:r>
                      <a:r>
                        <a:rPr lang="en-US" sz="1400">
                          <a:effectLst/>
                        </a:rPr>
                        <a:t>ριζώματα</a:t>
                      </a:r>
                      <a:r>
                        <a:rPr lang="en-US" sz="1400" spc="10">
                          <a:effectLst/>
                        </a:rPr>
                        <a:t> </a:t>
                      </a:r>
                      <a:r>
                        <a:rPr lang="en-US" sz="1400" spc="-10">
                          <a:effectLst/>
                        </a:rPr>
                        <a:t>m</a:t>
                      </a:r>
                      <a:r>
                        <a:rPr lang="en-US" sz="1050" spc="-5">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20"/>
                        </a:spcBef>
                        <a:spcAft>
                          <a:spcPts val="0"/>
                        </a:spcAft>
                      </a:pPr>
                      <a:r>
                        <a:rPr lang="en-US" sz="1400">
                          <a:effectLst/>
                        </a:rPr>
                        <a:t>2</a:t>
                      </a:r>
                      <a:r>
                        <a:rPr lang="en-US" sz="1400" spc="5">
                          <a:effectLst/>
                        </a:rPr>
                        <a:t> </a:t>
                      </a:r>
                      <a:r>
                        <a:rPr lang="en-US" sz="1400">
                          <a:effectLst/>
                        </a:rPr>
                        <a:t>ριζώματα</a:t>
                      </a:r>
                      <a:r>
                        <a:rPr lang="en-US" sz="1400" spc="10">
                          <a:effectLst/>
                        </a:rPr>
                        <a:t> </a:t>
                      </a:r>
                      <a:r>
                        <a:rPr lang="en-US" sz="1400">
                          <a:effectLst/>
                        </a:rPr>
                        <a:t>m</a:t>
                      </a:r>
                      <a:r>
                        <a:rPr lang="en-US" sz="1050">
                          <a:effectLst/>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120"/>
                        </a:spcBef>
                      </a:pPr>
                      <a:r>
                        <a:rPr lang="en-US" sz="1400">
                          <a:effectLst/>
                        </a:rPr>
                        <a:t>–35%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2385">
                        <a:spcBef>
                          <a:spcPts val="195"/>
                        </a:spcBef>
                        <a:spcAft>
                          <a:spcPts val="0"/>
                        </a:spcAft>
                      </a:pPr>
                      <a:r>
                        <a:rPr lang="en-US" sz="1400" dirty="0" err="1">
                          <a:effectLst/>
                        </a:rPr>
                        <a:t>Maksimović</a:t>
                      </a:r>
                      <a:r>
                        <a:rPr lang="en-US" sz="1400" spc="-135" dirty="0">
                          <a:effectLst/>
                        </a:rPr>
                        <a:t> </a:t>
                      </a:r>
                      <a:r>
                        <a:rPr lang="en-US" sz="1400" dirty="0">
                          <a:effectLst/>
                        </a:rPr>
                        <a:t>et</a:t>
                      </a:r>
                      <a:r>
                        <a:rPr lang="en-US" sz="1400" spc="-135" dirty="0">
                          <a:effectLst/>
                        </a:rPr>
                        <a:t> </a:t>
                      </a:r>
                      <a:r>
                        <a:rPr lang="en-US" sz="1400" dirty="0">
                          <a:effectLst/>
                        </a:rPr>
                        <a:t>al.</a:t>
                      </a:r>
                      <a:r>
                        <a:rPr lang="en-US" sz="1400" spc="-135" dirty="0">
                          <a:effectLst/>
                        </a:rPr>
                        <a:t> </a:t>
                      </a:r>
                      <a:r>
                        <a:rPr lang="en-US" sz="1400" dirty="0">
                          <a:effectLst/>
                        </a:rPr>
                        <a:t>(2016)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954052259"/>
                  </a:ext>
                </a:extLst>
              </a:tr>
            </a:tbl>
          </a:graphicData>
        </a:graphic>
      </p:graphicFrame>
    </p:spTree>
    <p:extLst>
      <p:ext uri="{BB962C8B-B14F-4D97-AF65-F5344CB8AC3E}">
        <p14:creationId xmlns:p14="http://schemas.microsoft.com/office/powerpoint/2010/main" val="450269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FD894BB0-85A6-FB4D-EC2F-ACA7306AB75A}"/>
              </a:ext>
            </a:extLst>
          </p:cNvPr>
          <p:cNvGraphicFramePr>
            <a:graphicFrameLocks noGrp="1"/>
          </p:cNvGraphicFramePr>
          <p:nvPr>
            <p:extLst/>
          </p:nvPr>
        </p:nvGraphicFramePr>
        <p:xfrm>
          <a:off x="464234" y="838003"/>
          <a:ext cx="10705514" cy="5652339"/>
        </p:xfrm>
        <a:graphic>
          <a:graphicData uri="http://schemas.openxmlformats.org/drawingml/2006/table">
            <a:tbl>
              <a:tblPr firstRow="1" firstCol="1" lastRow="1" lastCol="1" bandRow="1" bandCol="1">
                <a:tableStyleId>{5C22544A-7EE6-4342-B048-85BDC9FD1C3A}</a:tableStyleId>
              </a:tblPr>
              <a:tblGrid>
                <a:gridCol w="1466911">
                  <a:extLst>
                    <a:ext uri="{9D8B030D-6E8A-4147-A177-3AD203B41FA5}">
                      <a16:colId xmlns:a16="http://schemas.microsoft.com/office/drawing/2014/main" xmlns="" val="3221916530"/>
                    </a:ext>
                  </a:extLst>
                </a:gridCol>
                <a:gridCol w="2225495">
                  <a:extLst>
                    <a:ext uri="{9D8B030D-6E8A-4147-A177-3AD203B41FA5}">
                      <a16:colId xmlns:a16="http://schemas.microsoft.com/office/drawing/2014/main" xmlns="" val="4256681498"/>
                    </a:ext>
                  </a:extLst>
                </a:gridCol>
                <a:gridCol w="1591129">
                  <a:extLst>
                    <a:ext uri="{9D8B030D-6E8A-4147-A177-3AD203B41FA5}">
                      <a16:colId xmlns:a16="http://schemas.microsoft.com/office/drawing/2014/main" xmlns="" val="1097635057"/>
                    </a:ext>
                  </a:extLst>
                </a:gridCol>
                <a:gridCol w="2758400">
                  <a:extLst>
                    <a:ext uri="{9D8B030D-6E8A-4147-A177-3AD203B41FA5}">
                      <a16:colId xmlns:a16="http://schemas.microsoft.com/office/drawing/2014/main" xmlns="" val="1306976644"/>
                    </a:ext>
                  </a:extLst>
                </a:gridCol>
                <a:gridCol w="2663579">
                  <a:extLst>
                    <a:ext uri="{9D8B030D-6E8A-4147-A177-3AD203B41FA5}">
                      <a16:colId xmlns:a16="http://schemas.microsoft.com/office/drawing/2014/main" xmlns="" val="3350680880"/>
                    </a:ext>
                  </a:extLst>
                </a:gridCol>
              </a:tblGrid>
              <a:tr h="0">
                <a:tc gridSpan="5">
                  <a:txBody>
                    <a:bodyPr/>
                    <a:lstStyle/>
                    <a:p>
                      <a:pPr marL="81915" marR="62230">
                        <a:lnSpc>
                          <a:spcPct val="111000"/>
                        </a:lnSpc>
                        <a:spcBef>
                          <a:spcPts val="270"/>
                        </a:spcBef>
                        <a:spcAft>
                          <a:spcPts val="0"/>
                        </a:spcAft>
                      </a:pPr>
                      <a:r>
                        <a:rPr lang="el-GR" sz="1400" spc="-5">
                          <a:effectLst/>
                        </a:rPr>
                        <a:t>Πίνακας 2.2. Επίδραση</a:t>
                      </a:r>
                      <a:r>
                        <a:rPr lang="el-GR" sz="1400" spc="-20">
                          <a:effectLst/>
                        </a:rPr>
                        <a:t> </a:t>
                      </a:r>
                      <a:r>
                        <a:rPr lang="el-GR" sz="1400" spc="-5">
                          <a:effectLst/>
                        </a:rPr>
                        <a:t>της</a:t>
                      </a:r>
                      <a:r>
                        <a:rPr lang="el-GR" sz="1400" spc="-15">
                          <a:effectLst/>
                        </a:rPr>
                        <a:t> </a:t>
                      </a:r>
                      <a:r>
                        <a:rPr lang="el-GR" sz="1400" spc="-5">
                          <a:effectLst/>
                        </a:rPr>
                        <a:t>μείωσης</a:t>
                      </a:r>
                      <a:r>
                        <a:rPr lang="el-GR" sz="1400" spc="-15">
                          <a:effectLst/>
                        </a:rPr>
                        <a:t> </a:t>
                      </a:r>
                      <a:r>
                        <a:rPr lang="el-GR" sz="1400" spc="-10">
                          <a:effectLst/>
                        </a:rPr>
                        <a:t>των</a:t>
                      </a:r>
                      <a:r>
                        <a:rPr lang="el-GR" sz="1400" spc="-15">
                          <a:effectLst/>
                        </a:rPr>
                        <a:t> </a:t>
                      </a:r>
                      <a:r>
                        <a:rPr lang="el-GR" sz="1400" spc="-10">
                          <a:effectLst/>
                        </a:rPr>
                        <a:t>αποστάσεων</a:t>
                      </a:r>
                      <a:r>
                        <a:rPr lang="el-GR" sz="1400" spc="-15">
                          <a:effectLst/>
                        </a:rPr>
                        <a:t> </a:t>
                      </a:r>
                      <a:r>
                        <a:rPr lang="el-GR" sz="1400" spc="-10">
                          <a:effectLst/>
                        </a:rPr>
                        <a:t>ανάμεσα</a:t>
                      </a:r>
                      <a:r>
                        <a:rPr lang="el-GR" sz="1400" spc="-15">
                          <a:effectLst/>
                        </a:rPr>
                        <a:t> </a:t>
                      </a:r>
                      <a:r>
                        <a:rPr lang="el-GR" sz="1400" spc="-5">
                          <a:effectLst/>
                        </a:rPr>
                        <a:t>στις</a:t>
                      </a:r>
                      <a:r>
                        <a:rPr lang="el-GR" sz="1400" spc="-20">
                          <a:effectLst/>
                        </a:rPr>
                        <a:t> </a:t>
                      </a:r>
                      <a:r>
                        <a:rPr lang="el-GR" sz="1400" spc="-5">
                          <a:effectLst/>
                        </a:rPr>
                        <a:t>γραμμές</a:t>
                      </a:r>
                      <a:r>
                        <a:rPr lang="el-GR" sz="1400" spc="-15">
                          <a:effectLst/>
                        </a:rPr>
                        <a:t> </a:t>
                      </a:r>
                      <a:r>
                        <a:rPr lang="el-GR" sz="1400" spc="-10">
                          <a:effectLst/>
                        </a:rPr>
                        <a:t>σποράς</a:t>
                      </a:r>
                      <a:r>
                        <a:rPr lang="el-GR" sz="1400" spc="-15">
                          <a:effectLst/>
                        </a:rPr>
                        <a:t> </a:t>
                      </a:r>
                      <a:r>
                        <a:rPr lang="el-GR" sz="1400" spc="-5">
                          <a:effectLst/>
                        </a:rPr>
                        <a:t>φυτών</a:t>
                      </a:r>
                      <a:r>
                        <a:rPr lang="el-GR" sz="1400" spc="-15">
                          <a:effectLst/>
                        </a:rPr>
                        <a:t> </a:t>
                      </a:r>
                      <a:r>
                        <a:rPr lang="el-GR" sz="1400" spc="-5">
                          <a:effectLst/>
                        </a:rPr>
                        <a:t>μεγάλης</a:t>
                      </a:r>
                      <a:r>
                        <a:rPr lang="el-GR" sz="1400" spc="-15">
                          <a:effectLst/>
                        </a:rPr>
                        <a:t> </a:t>
                      </a:r>
                      <a:r>
                        <a:rPr lang="el-GR" sz="1400" spc="-5">
                          <a:effectLst/>
                        </a:rPr>
                        <a:t>καλλιέργειας</a:t>
                      </a:r>
                      <a:r>
                        <a:rPr lang="el-GR" sz="1400" spc="-20">
                          <a:effectLst/>
                        </a:rPr>
                        <a:t> </a:t>
                      </a:r>
                      <a:r>
                        <a:rPr lang="el-GR" sz="1400" spc="-5">
                          <a:effectLst/>
                        </a:rPr>
                        <a:t>(σε</a:t>
                      </a:r>
                      <a:r>
                        <a:rPr lang="el-GR" sz="1400" spc="-15">
                          <a:effectLst/>
                        </a:rPr>
                        <a:t> </a:t>
                      </a:r>
                      <a:r>
                        <a:rPr lang="el-GR" sz="1400" spc="-5">
                          <a:effectLst/>
                        </a:rPr>
                        <a:t>σύγκριση</a:t>
                      </a:r>
                      <a:r>
                        <a:rPr lang="el-GR" sz="1400" spc="150">
                          <a:effectLst/>
                        </a:rPr>
                        <a:t> </a:t>
                      </a:r>
                      <a:r>
                        <a:rPr lang="el-GR" sz="1400">
                          <a:effectLst/>
                        </a:rPr>
                        <a:t>με</a:t>
                      </a:r>
                      <a:r>
                        <a:rPr lang="el-GR" sz="1400" spc="-15">
                          <a:effectLst/>
                        </a:rPr>
                        <a:t> </a:t>
                      </a:r>
                      <a:r>
                        <a:rPr lang="el-GR" sz="1400">
                          <a:effectLst/>
                        </a:rPr>
                        <a:t>συνηθισμένες</a:t>
                      </a:r>
                      <a:r>
                        <a:rPr lang="el-GR" sz="1400" spc="-15">
                          <a:effectLst/>
                        </a:rPr>
                        <a:t> </a:t>
                      </a:r>
                      <a:r>
                        <a:rPr lang="el-GR" sz="1400">
                          <a:effectLst/>
                        </a:rPr>
                        <a:t>αποστάσεις)</a:t>
                      </a:r>
                      <a:r>
                        <a:rPr lang="el-GR" sz="1400" spc="-15">
                          <a:effectLst/>
                        </a:rPr>
                        <a:t> </a:t>
                      </a:r>
                      <a:r>
                        <a:rPr lang="el-GR" sz="1400">
                          <a:effectLst/>
                        </a:rPr>
                        <a:t>στην</a:t>
                      </a:r>
                      <a:r>
                        <a:rPr lang="el-GR" sz="1400" spc="-10">
                          <a:effectLst/>
                        </a:rPr>
                        <a:t> </a:t>
                      </a:r>
                      <a:r>
                        <a:rPr lang="el-GR" sz="1400">
                          <a:effectLst/>
                        </a:rPr>
                        <a:t>πυκνότητα</a:t>
                      </a:r>
                      <a:r>
                        <a:rPr lang="el-GR" sz="1400" spc="-15">
                          <a:effectLst/>
                        </a:rPr>
                        <a:t> </a:t>
                      </a:r>
                      <a:r>
                        <a:rPr lang="el-GR" sz="1400">
                          <a:effectLst/>
                        </a:rPr>
                        <a:t>και</a:t>
                      </a:r>
                      <a:r>
                        <a:rPr lang="el-GR" sz="1400" spc="-15">
                          <a:effectLst/>
                        </a:rPr>
                        <a:t> </a:t>
                      </a:r>
                      <a:r>
                        <a:rPr lang="el-GR" sz="1400">
                          <a:effectLst/>
                        </a:rPr>
                        <a:t>την</a:t>
                      </a:r>
                      <a:r>
                        <a:rPr lang="el-GR" sz="1400" spc="-10">
                          <a:effectLst/>
                        </a:rPr>
                        <a:t> </a:t>
                      </a:r>
                      <a:r>
                        <a:rPr lang="el-GR" sz="1400">
                          <a:effectLst/>
                        </a:rPr>
                        <a:t>ανάπτυξη</a:t>
                      </a:r>
                      <a:r>
                        <a:rPr lang="el-GR" sz="1400" spc="-15">
                          <a:effectLst/>
                        </a:rPr>
                        <a:t> </a:t>
                      </a:r>
                      <a:r>
                        <a:rPr lang="el-GR" sz="1400">
                          <a:effectLst/>
                        </a:rPr>
                        <a:t>των</a:t>
                      </a:r>
                      <a:r>
                        <a:rPr lang="el-GR" sz="1400" spc="-15">
                          <a:effectLst/>
                        </a:rPr>
                        <a:t> </a:t>
                      </a:r>
                      <a:r>
                        <a:rPr lang="el-GR" sz="1400">
                          <a:effectLst/>
                        </a:rPr>
                        <a:t>ζιζανίων</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60583525"/>
                  </a:ext>
                </a:extLst>
              </a:tr>
              <a:tr h="373943">
                <a:tc>
                  <a:txBody>
                    <a:bodyPr/>
                    <a:lstStyle/>
                    <a:p>
                      <a:pPr marL="81915">
                        <a:spcBef>
                          <a:spcPts val="410"/>
                        </a:spcBef>
                        <a:spcAft>
                          <a:spcPts val="0"/>
                        </a:spcAft>
                      </a:pPr>
                      <a:r>
                        <a:rPr lang="en-US" sz="1400">
                          <a:effectLst/>
                        </a:rPr>
                        <a:t>Καλλιέργεια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410"/>
                        </a:spcBef>
                        <a:spcAft>
                          <a:spcPts val="0"/>
                        </a:spcAft>
                      </a:pPr>
                      <a:r>
                        <a:rPr lang="en-US" sz="1400">
                          <a:effectLst/>
                        </a:rPr>
                        <a:t>Μειωμένη</a:t>
                      </a:r>
                      <a:r>
                        <a:rPr lang="en-US" sz="1400" spc="-20">
                          <a:effectLst/>
                        </a:rPr>
                        <a:t> </a:t>
                      </a:r>
                      <a:r>
                        <a:rPr lang="en-US" sz="1400">
                          <a:effectLst/>
                        </a:rPr>
                        <a:t>απόσταση</a:t>
                      </a:r>
                      <a:r>
                        <a:rPr lang="en-US" sz="1400" spc="-20">
                          <a:effectLst/>
                        </a:rPr>
                        <a:t> </a:t>
                      </a:r>
                      <a:r>
                        <a:rPr lang="en-US" sz="1400">
                          <a:effectLst/>
                        </a:rPr>
                        <a:t>(cm)</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410"/>
                        </a:spcBef>
                        <a:spcAft>
                          <a:spcPts val="0"/>
                        </a:spcAft>
                      </a:pPr>
                      <a:r>
                        <a:rPr lang="en-US" sz="1400">
                          <a:effectLst/>
                        </a:rPr>
                        <a:t>Απόσταση</a:t>
                      </a:r>
                      <a:r>
                        <a:rPr lang="en-US" sz="1400" spc="-130">
                          <a:effectLst/>
                        </a:rPr>
                        <a:t> </a:t>
                      </a:r>
                      <a:r>
                        <a:rPr lang="en-US" sz="1400">
                          <a:effectLst/>
                        </a:rPr>
                        <a:t>(cm)</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410"/>
                        </a:spcBef>
                        <a:spcAft>
                          <a:spcPts val="0"/>
                        </a:spcAft>
                      </a:pPr>
                      <a:r>
                        <a:rPr lang="en-US" sz="1400">
                          <a:effectLst/>
                        </a:rPr>
                        <a:t>Πυκνότητα/ανάπτυξη</a:t>
                      </a:r>
                      <a:r>
                        <a:rPr lang="en-US" sz="1400" spc="-75">
                          <a:effectLst/>
                        </a:rPr>
                        <a:t> </a:t>
                      </a:r>
                      <a:r>
                        <a:rPr lang="en-US" sz="1400">
                          <a:effectLst/>
                        </a:rPr>
                        <a:t>ζιζανίων</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410"/>
                        </a:spcBef>
                        <a:spcAft>
                          <a:spcPts val="0"/>
                        </a:spcAft>
                      </a:pPr>
                      <a:r>
                        <a:rPr lang="en-US" sz="1400">
                          <a:effectLst/>
                        </a:rPr>
                        <a:t>Μελέτη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272407716"/>
                  </a:ext>
                </a:extLst>
              </a:tr>
              <a:tr h="310800">
                <a:tc>
                  <a:txBody>
                    <a:bodyPr/>
                    <a:lstStyle/>
                    <a:p>
                      <a:pPr marL="81915">
                        <a:spcBef>
                          <a:spcPts val="345"/>
                        </a:spcBef>
                        <a:spcAft>
                          <a:spcPts val="0"/>
                        </a:spcAft>
                      </a:pPr>
                      <a:r>
                        <a:rPr lang="en-US" sz="1400">
                          <a:effectLst/>
                        </a:rPr>
                        <a:t>Σιτάρι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0640" algn="ctr">
                        <a:spcBef>
                          <a:spcPts val="345"/>
                        </a:spcBef>
                        <a:spcAft>
                          <a:spcPts val="0"/>
                        </a:spcAft>
                      </a:pPr>
                      <a:r>
                        <a:rPr lang="en-US" sz="1400">
                          <a:effectLst/>
                        </a:rPr>
                        <a:t>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45"/>
                        </a:spcBef>
                        <a:spcAft>
                          <a:spcPts val="0"/>
                        </a:spcAft>
                      </a:pPr>
                      <a:r>
                        <a:rPr lang="en-US" sz="1400">
                          <a:effectLst/>
                        </a:rPr>
                        <a:t>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00025">
                        <a:spcBef>
                          <a:spcPts val="345"/>
                        </a:spcBef>
                        <a:spcAft>
                          <a:spcPts val="0"/>
                        </a:spcAft>
                      </a:pPr>
                      <a:r>
                        <a:rPr lang="en-US" sz="1400">
                          <a:effectLst/>
                        </a:rPr>
                        <a:t>–26%</a:t>
                      </a:r>
                      <a:r>
                        <a:rPr lang="en-US" sz="1400" spc="-65">
                          <a:effectLst/>
                        </a:rPr>
                        <a:t> </a:t>
                      </a:r>
                      <a:r>
                        <a:rPr lang="en-US" sz="1400">
                          <a:effectLst/>
                        </a:rPr>
                        <a:t>(λεπτή</a:t>
                      </a:r>
                      <a:r>
                        <a:rPr lang="en-US" sz="1400" spc="-60">
                          <a:effectLst/>
                        </a:rPr>
                        <a:t> </a:t>
                      </a:r>
                      <a:r>
                        <a:rPr lang="en-US" sz="1400">
                          <a:effectLst/>
                        </a:rPr>
                        <a:t>ήρα,</a:t>
                      </a:r>
                      <a:r>
                        <a:rPr lang="en-US" sz="1400" spc="-60">
                          <a:effectLst/>
                        </a:rPr>
                        <a:t> </a:t>
                      </a:r>
                      <a:r>
                        <a:rPr lang="en-US" sz="1400">
                          <a:effectLst/>
                        </a:rPr>
                        <a:t>L.</a:t>
                      </a:r>
                      <a:r>
                        <a:rPr lang="en-US" sz="1400" spc="-60">
                          <a:effectLst/>
                        </a:rPr>
                        <a:t> </a:t>
                      </a:r>
                      <a:r>
                        <a:rPr lang="en-US" sz="1400">
                          <a:effectLst/>
                        </a:rPr>
                        <a:t>rigidum)</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45"/>
                        </a:spcBef>
                        <a:spcAft>
                          <a:spcPts val="0"/>
                        </a:spcAft>
                      </a:pPr>
                      <a:r>
                        <a:rPr lang="en-US" sz="1400">
                          <a:effectLst/>
                        </a:rPr>
                        <a:t>Borger</a:t>
                      </a:r>
                      <a:r>
                        <a:rPr lang="en-US" sz="1400" spc="-120">
                          <a:effectLst/>
                        </a:rPr>
                        <a:t> </a:t>
                      </a:r>
                      <a:r>
                        <a:rPr lang="en-US" sz="1400">
                          <a:effectLst/>
                        </a:rPr>
                        <a:t>et</a:t>
                      </a:r>
                      <a:r>
                        <a:rPr lang="en-US" sz="1400" spc="-115">
                          <a:effectLst/>
                        </a:rPr>
                        <a:t> </a:t>
                      </a:r>
                      <a:r>
                        <a:rPr lang="en-US" sz="1400">
                          <a:effectLst/>
                        </a:rPr>
                        <a:t>al.</a:t>
                      </a:r>
                      <a:r>
                        <a:rPr lang="en-US" sz="1400" spc="-115">
                          <a:effectLst/>
                        </a:rPr>
                        <a:t> </a:t>
                      </a:r>
                      <a:r>
                        <a:rPr lang="en-US" sz="1400">
                          <a:effectLst/>
                        </a:rPr>
                        <a:t>(2016)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721080184"/>
                  </a:ext>
                </a:extLst>
              </a:tr>
              <a:tr h="310800">
                <a:tc>
                  <a:txBody>
                    <a:bodyPr/>
                    <a:lstStyle/>
                    <a:p>
                      <a:pPr marL="81915">
                        <a:spcBef>
                          <a:spcPts val="345"/>
                        </a:spcBef>
                        <a:spcAft>
                          <a:spcPts val="0"/>
                        </a:spcAft>
                      </a:pPr>
                      <a:r>
                        <a:rPr lang="en-US" sz="1400">
                          <a:effectLst/>
                        </a:rPr>
                        <a:t>Σιτάρι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45"/>
                        </a:spcBef>
                        <a:spcAft>
                          <a:spcPts val="0"/>
                        </a:spcAft>
                      </a:pPr>
                      <a:r>
                        <a:rPr lang="en-US" sz="1400">
                          <a:effectLst/>
                        </a:rPr>
                        <a:t>12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45"/>
                        </a:spcBef>
                        <a:spcAft>
                          <a:spcPts val="0"/>
                        </a:spcAft>
                      </a:pPr>
                      <a:r>
                        <a:rPr lang="en-US" sz="1400">
                          <a:effectLst/>
                        </a:rPr>
                        <a:t>24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45"/>
                        </a:spcBef>
                      </a:pPr>
                      <a:r>
                        <a:rPr lang="en-US" sz="1400">
                          <a:effectLst/>
                        </a:rPr>
                        <a:t>–33%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45"/>
                        </a:spcBef>
                        <a:spcAft>
                          <a:spcPts val="0"/>
                        </a:spcAft>
                      </a:pPr>
                      <a:r>
                        <a:rPr lang="en-US" sz="1400">
                          <a:effectLst/>
                        </a:rPr>
                        <a:t>Drews</a:t>
                      </a:r>
                      <a:r>
                        <a:rPr lang="en-US" sz="1400" spc="-115">
                          <a:effectLst/>
                        </a:rPr>
                        <a:t> </a:t>
                      </a:r>
                      <a:r>
                        <a:rPr lang="en-US" sz="1400">
                          <a:effectLst/>
                        </a:rPr>
                        <a:t>et</a:t>
                      </a:r>
                      <a:r>
                        <a:rPr lang="en-US" sz="1400" spc="-115">
                          <a:effectLst/>
                        </a:rPr>
                        <a:t> </a:t>
                      </a:r>
                      <a:r>
                        <a:rPr lang="en-US" sz="1400">
                          <a:effectLst/>
                        </a:rPr>
                        <a:t>al.</a:t>
                      </a:r>
                      <a:r>
                        <a:rPr lang="en-US" sz="1400" spc="-115">
                          <a:effectLst/>
                        </a:rPr>
                        <a:t> </a:t>
                      </a:r>
                      <a:r>
                        <a:rPr lang="en-US" sz="1400">
                          <a:effectLst/>
                        </a:rPr>
                        <a:t>(2009)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712444670"/>
                  </a:ext>
                </a:extLst>
              </a:tr>
              <a:tr h="310800">
                <a:tc>
                  <a:txBody>
                    <a:bodyPr/>
                    <a:lstStyle/>
                    <a:p>
                      <a:pPr marL="81915">
                        <a:spcBef>
                          <a:spcPts val="345"/>
                        </a:spcBef>
                        <a:spcAft>
                          <a:spcPts val="0"/>
                        </a:spcAft>
                      </a:pPr>
                      <a:r>
                        <a:rPr lang="en-US" sz="1400">
                          <a:effectLst/>
                        </a:rPr>
                        <a:t>Αραβόσιτος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45"/>
                        </a:spcBef>
                        <a:spcAft>
                          <a:spcPts val="0"/>
                        </a:spcAft>
                      </a:pPr>
                      <a:r>
                        <a:rPr lang="en-US" sz="1400">
                          <a:effectLst/>
                        </a:rPr>
                        <a:t>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45"/>
                        </a:spcBef>
                        <a:spcAft>
                          <a:spcPts val="0"/>
                        </a:spcAft>
                      </a:pPr>
                      <a:r>
                        <a:rPr lang="en-US" sz="1400">
                          <a:effectLst/>
                        </a:rPr>
                        <a:t>90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45"/>
                        </a:spcBef>
                      </a:pPr>
                      <a:r>
                        <a:rPr lang="en-US" sz="1400">
                          <a:effectLst/>
                        </a:rPr>
                        <a:t>–65%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45"/>
                        </a:spcBef>
                        <a:spcAft>
                          <a:spcPts val="0"/>
                        </a:spcAft>
                      </a:pPr>
                      <a:r>
                        <a:rPr lang="en-US" sz="1400">
                          <a:effectLst/>
                        </a:rPr>
                        <a:t>Mashingaidze</a:t>
                      </a:r>
                      <a:r>
                        <a:rPr lang="en-US" sz="1400" spc="-25">
                          <a:effectLst/>
                        </a:rPr>
                        <a:t> </a:t>
                      </a:r>
                      <a:r>
                        <a:rPr lang="en-US" sz="1400">
                          <a:effectLst/>
                        </a:rPr>
                        <a:t>et</a:t>
                      </a:r>
                      <a:r>
                        <a:rPr lang="en-US" sz="1400" spc="-25">
                          <a:effectLst/>
                        </a:rPr>
                        <a:t> </a:t>
                      </a:r>
                      <a:r>
                        <a:rPr lang="en-US" sz="1400">
                          <a:effectLst/>
                        </a:rPr>
                        <a:t>al.</a:t>
                      </a:r>
                      <a:r>
                        <a:rPr lang="en-US" sz="1400" spc="-20">
                          <a:effectLst/>
                        </a:rPr>
                        <a:t> </a:t>
                      </a:r>
                      <a:r>
                        <a:rPr lang="en-US" sz="1400">
                          <a:effectLst/>
                        </a:rPr>
                        <a:t>(2009)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92563053"/>
                  </a:ext>
                </a:extLst>
              </a:tr>
              <a:tr h="373943">
                <a:tc>
                  <a:txBody>
                    <a:bodyPr/>
                    <a:lstStyle/>
                    <a:p>
                      <a:pPr marL="81915">
                        <a:spcBef>
                          <a:spcPts val="345"/>
                        </a:spcBef>
                        <a:spcAft>
                          <a:spcPts val="0"/>
                        </a:spcAft>
                      </a:pPr>
                      <a:r>
                        <a:rPr lang="en-US" sz="1400">
                          <a:effectLst/>
                        </a:rPr>
                        <a:t>Αραβόσιτος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45"/>
                        </a:spcBef>
                        <a:spcAft>
                          <a:spcPts val="0"/>
                        </a:spcAft>
                      </a:pPr>
                      <a:r>
                        <a:rPr lang="en-US" sz="1400">
                          <a:effectLst/>
                        </a:rPr>
                        <a:t>35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45"/>
                        </a:spcBef>
                        <a:spcAft>
                          <a:spcPts val="0"/>
                        </a:spcAft>
                      </a:pPr>
                      <a:r>
                        <a:rPr lang="en-US" sz="1400">
                          <a:effectLst/>
                        </a:rPr>
                        <a:t>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19075">
                        <a:spcBef>
                          <a:spcPts val="345"/>
                        </a:spcBef>
                        <a:spcAft>
                          <a:spcPts val="0"/>
                        </a:spcAft>
                      </a:pPr>
                      <a:r>
                        <a:rPr lang="en-US" sz="1400">
                          <a:effectLst/>
                        </a:rPr>
                        <a:t>–68%</a:t>
                      </a:r>
                      <a:r>
                        <a:rPr lang="en-US" sz="1400" spc="-40">
                          <a:effectLst/>
                        </a:rPr>
                        <a:t> </a:t>
                      </a:r>
                      <a:r>
                        <a:rPr lang="en-US" sz="1400">
                          <a:effectLst/>
                        </a:rPr>
                        <a:t>(αγριάδα,</a:t>
                      </a:r>
                      <a:r>
                        <a:rPr lang="en-US" sz="1400" spc="-40">
                          <a:effectLst/>
                        </a:rPr>
                        <a:t> </a:t>
                      </a:r>
                      <a:r>
                        <a:rPr lang="en-US" sz="1400">
                          <a:effectLst/>
                        </a:rPr>
                        <a:t>C.</a:t>
                      </a:r>
                      <a:r>
                        <a:rPr lang="en-US" sz="1400" spc="-40">
                          <a:effectLst/>
                        </a:rPr>
                        <a:t> </a:t>
                      </a:r>
                      <a:r>
                        <a:rPr lang="en-US" sz="1400">
                          <a:effectLst/>
                        </a:rPr>
                        <a:t>dactylon)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45"/>
                        </a:spcBef>
                        <a:spcAft>
                          <a:spcPts val="0"/>
                        </a:spcAft>
                      </a:pPr>
                      <a:r>
                        <a:rPr lang="en-US" sz="1400">
                          <a:effectLst/>
                        </a:rPr>
                        <a:t>Acciares</a:t>
                      </a:r>
                      <a:r>
                        <a:rPr lang="en-US" sz="1400" spc="-25">
                          <a:effectLst/>
                        </a:rPr>
                        <a:t> </a:t>
                      </a:r>
                      <a:r>
                        <a:rPr lang="en-US" sz="1400">
                          <a:effectLst/>
                        </a:rPr>
                        <a:t>&amp;</a:t>
                      </a:r>
                      <a:r>
                        <a:rPr lang="en-US" sz="1400" spc="-20">
                          <a:effectLst/>
                        </a:rPr>
                        <a:t> </a:t>
                      </a:r>
                      <a:r>
                        <a:rPr lang="en-US" sz="1400">
                          <a:effectLst/>
                        </a:rPr>
                        <a:t>Zuluaga</a:t>
                      </a:r>
                      <a:r>
                        <a:rPr lang="en-US" sz="1400" spc="-25">
                          <a:effectLst/>
                        </a:rPr>
                        <a:t> </a:t>
                      </a:r>
                      <a:r>
                        <a:rPr lang="en-US" sz="1400">
                          <a:effectLst/>
                        </a:rPr>
                        <a:t>(2006)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153248698"/>
                  </a:ext>
                </a:extLst>
              </a:tr>
              <a:tr h="310800">
                <a:tc>
                  <a:txBody>
                    <a:bodyPr/>
                    <a:lstStyle/>
                    <a:p>
                      <a:pPr marL="81915">
                        <a:spcBef>
                          <a:spcPts val="345"/>
                        </a:spcBef>
                        <a:spcAft>
                          <a:spcPts val="0"/>
                        </a:spcAft>
                      </a:pPr>
                      <a:r>
                        <a:rPr lang="en-US" sz="1400">
                          <a:effectLst/>
                        </a:rPr>
                        <a:t>Ρύζι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45"/>
                        </a:spcBef>
                        <a:spcAft>
                          <a:spcPts val="0"/>
                        </a:spcAft>
                      </a:pPr>
                      <a:r>
                        <a:rPr lang="en-US" sz="1400">
                          <a:effectLst/>
                        </a:rPr>
                        <a:t>15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45"/>
                        </a:spcBef>
                        <a:spcAft>
                          <a:spcPts val="0"/>
                        </a:spcAft>
                      </a:pPr>
                      <a:r>
                        <a:rPr lang="en-US" sz="1400">
                          <a:effectLst/>
                        </a:rPr>
                        <a:t>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45"/>
                        </a:spcBef>
                      </a:pPr>
                      <a:r>
                        <a:rPr lang="en-US" sz="1400">
                          <a:effectLst/>
                        </a:rPr>
                        <a:t>–26%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45"/>
                        </a:spcBef>
                        <a:spcAft>
                          <a:spcPts val="0"/>
                        </a:spcAft>
                      </a:pPr>
                      <a:r>
                        <a:rPr lang="en-US" sz="1400">
                          <a:effectLst/>
                        </a:rPr>
                        <a:t>Chauhan</a:t>
                      </a:r>
                      <a:r>
                        <a:rPr lang="en-US" sz="1400" spc="-75">
                          <a:effectLst/>
                        </a:rPr>
                        <a:t> </a:t>
                      </a:r>
                      <a:r>
                        <a:rPr lang="en-US" sz="1400">
                          <a:effectLst/>
                        </a:rPr>
                        <a:t>et</a:t>
                      </a:r>
                      <a:r>
                        <a:rPr lang="en-US" sz="1400" spc="-75">
                          <a:effectLst/>
                        </a:rPr>
                        <a:t> </a:t>
                      </a:r>
                      <a:r>
                        <a:rPr lang="en-US" sz="1400">
                          <a:effectLst/>
                        </a:rPr>
                        <a:t>al.</a:t>
                      </a:r>
                      <a:r>
                        <a:rPr lang="en-US" sz="1400" spc="-75">
                          <a:effectLst/>
                        </a:rPr>
                        <a:t> </a:t>
                      </a:r>
                      <a:r>
                        <a:rPr lang="en-US" sz="1400">
                          <a:effectLst/>
                        </a:rPr>
                        <a:t>(2011)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874823924"/>
                  </a:ext>
                </a:extLst>
              </a:tr>
              <a:tr h="310800">
                <a:tc>
                  <a:txBody>
                    <a:bodyPr/>
                    <a:lstStyle/>
                    <a:p>
                      <a:pPr marL="81915">
                        <a:spcBef>
                          <a:spcPts val="350"/>
                        </a:spcBef>
                        <a:spcAft>
                          <a:spcPts val="0"/>
                        </a:spcAft>
                      </a:pPr>
                      <a:r>
                        <a:rPr lang="en-US" sz="1400">
                          <a:effectLst/>
                        </a:rPr>
                        <a:t>Σόργο</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45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90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–54%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Bishnoi</a:t>
                      </a:r>
                      <a:r>
                        <a:rPr lang="en-US" sz="1400" spc="-65">
                          <a:effectLst/>
                        </a:rPr>
                        <a:t> </a:t>
                      </a:r>
                      <a:r>
                        <a:rPr lang="en-US" sz="1400">
                          <a:effectLst/>
                        </a:rPr>
                        <a:t>et</a:t>
                      </a:r>
                      <a:r>
                        <a:rPr lang="en-US" sz="1400" spc="-65">
                          <a:effectLst/>
                        </a:rPr>
                        <a:t> </a:t>
                      </a:r>
                      <a:r>
                        <a:rPr lang="en-US" sz="1400">
                          <a:effectLst/>
                        </a:rPr>
                        <a:t>al.</a:t>
                      </a:r>
                      <a:r>
                        <a:rPr lang="en-US" sz="1400" spc="-65">
                          <a:effectLst/>
                        </a:rPr>
                        <a:t> </a:t>
                      </a:r>
                      <a:r>
                        <a:rPr lang="en-US" sz="1400">
                          <a:effectLst/>
                        </a:rPr>
                        <a:t>(1990)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28445570"/>
                  </a:ext>
                </a:extLst>
              </a:tr>
              <a:tr h="310800">
                <a:tc>
                  <a:txBody>
                    <a:bodyPr/>
                    <a:lstStyle/>
                    <a:p>
                      <a:pPr marL="81915">
                        <a:spcBef>
                          <a:spcPts val="350"/>
                        </a:spcBef>
                        <a:spcAft>
                          <a:spcPts val="0"/>
                        </a:spcAft>
                      </a:pPr>
                      <a:r>
                        <a:rPr lang="en-US" sz="1400">
                          <a:effectLst/>
                        </a:rPr>
                        <a:t>Σόργο</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76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–45%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Staggenborg</a:t>
                      </a:r>
                      <a:r>
                        <a:rPr lang="en-US" sz="1400" spc="-45">
                          <a:effectLst/>
                        </a:rPr>
                        <a:t> </a:t>
                      </a:r>
                      <a:r>
                        <a:rPr lang="en-US" sz="1400">
                          <a:effectLst/>
                        </a:rPr>
                        <a:t>et</a:t>
                      </a:r>
                      <a:r>
                        <a:rPr lang="en-US" sz="1400" spc="-40">
                          <a:effectLst/>
                        </a:rPr>
                        <a:t> </a:t>
                      </a:r>
                      <a:r>
                        <a:rPr lang="en-US" sz="1400">
                          <a:effectLst/>
                        </a:rPr>
                        <a:t>al.</a:t>
                      </a:r>
                      <a:r>
                        <a:rPr lang="en-US" sz="1400" spc="-45">
                          <a:effectLst/>
                        </a:rPr>
                        <a:t> </a:t>
                      </a:r>
                      <a:r>
                        <a:rPr lang="en-US" sz="1400">
                          <a:effectLst/>
                        </a:rPr>
                        <a:t>(1999)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948383292"/>
                  </a:ext>
                </a:extLst>
              </a:tr>
              <a:tr h="310800">
                <a:tc>
                  <a:txBody>
                    <a:bodyPr/>
                    <a:lstStyle/>
                    <a:p>
                      <a:pPr marL="81915">
                        <a:spcBef>
                          <a:spcPts val="350"/>
                        </a:spcBef>
                        <a:spcAft>
                          <a:spcPts val="0"/>
                        </a:spcAft>
                      </a:pPr>
                      <a:r>
                        <a:rPr lang="en-US" sz="1400">
                          <a:effectLst/>
                        </a:rPr>
                        <a:t>Σόγια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9525" algn="ctr">
                        <a:spcBef>
                          <a:spcPts val="350"/>
                        </a:spcBef>
                        <a:spcAft>
                          <a:spcPts val="0"/>
                        </a:spcAft>
                      </a:pPr>
                      <a:r>
                        <a:rPr lang="en-US" sz="14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–76%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Daramola</a:t>
                      </a:r>
                      <a:r>
                        <a:rPr lang="en-US" sz="1400" spc="-65">
                          <a:effectLst/>
                        </a:rPr>
                        <a:t> </a:t>
                      </a:r>
                      <a:r>
                        <a:rPr lang="en-US" sz="1400">
                          <a:effectLst/>
                        </a:rPr>
                        <a:t>et</a:t>
                      </a:r>
                      <a:r>
                        <a:rPr lang="en-US" sz="1400" spc="-65">
                          <a:effectLst/>
                        </a:rPr>
                        <a:t> </a:t>
                      </a:r>
                      <a:r>
                        <a:rPr lang="en-US" sz="1400">
                          <a:effectLst/>
                        </a:rPr>
                        <a:t>al.</a:t>
                      </a:r>
                      <a:r>
                        <a:rPr lang="en-US" sz="1400" spc="-65">
                          <a:effectLst/>
                        </a:rPr>
                        <a:t> </a:t>
                      </a:r>
                      <a:r>
                        <a:rPr lang="en-US" sz="1400">
                          <a:effectLst/>
                        </a:rPr>
                        <a:t>(2019)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048945307"/>
                  </a:ext>
                </a:extLst>
              </a:tr>
              <a:tr h="310800">
                <a:tc>
                  <a:txBody>
                    <a:bodyPr/>
                    <a:lstStyle/>
                    <a:p>
                      <a:pPr marL="81915">
                        <a:spcBef>
                          <a:spcPts val="350"/>
                        </a:spcBef>
                        <a:spcAft>
                          <a:spcPts val="0"/>
                        </a:spcAft>
                      </a:pPr>
                      <a:r>
                        <a:rPr lang="en-US" sz="1400">
                          <a:effectLst/>
                        </a:rPr>
                        <a:t>Βίγνα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–70%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Chauhan</a:t>
                      </a:r>
                      <a:r>
                        <a:rPr lang="en-US" sz="1400" spc="-75">
                          <a:effectLst/>
                        </a:rPr>
                        <a:t> </a:t>
                      </a:r>
                      <a:r>
                        <a:rPr lang="en-US" sz="1400">
                          <a:effectLst/>
                        </a:rPr>
                        <a:t>et</a:t>
                      </a:r>
                      <a:r>
                        <a:rPr lang="en-US" sz="1400" spc="-75">
                          <a:effectLst/>
                        </a:rPr>
                        <a:t> </a:t>
                      </a:r>
                      <a:r>
                        <a:rPr lang="en-US" sz="1400">
                          <a:effectLst/>
                        </a:rPr>
                        <a:t>al.</a:t>
                      </a:r>
                      <a:r>
                        <a:rPr lang="en-US" sz="1400" spc="-75">
                          <a:effectLst/>
                        </a:rPr>
                        <a:t> </a:t>
                      </a:r>
                      <a:r>
                        <a:rPr lang="en-US" sz="1400">
                          <a:effectLst/>
                        </a:rPr>
                        <a:t>(2017)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607066099"/>
                  </a:ext>
                </a:extLst>
              </a:tr>
              <a:tr h="310800">
                <a:tc>
                  <a:txBody>
                    <a:bodyPr/>
                    <a:lstStyle/>
                    <a:p>
                      <a:pPr marL="81915">
                        <a:spcBef>
                          <a:spcPts val="350"/>
                        </a:spcBef>
                        <a:spcAft>
                          <a:spcPts val="0"/>
                        </a:spcAft>
                      </a:pPr>
                      <a:r>
                        <a:rPr lang="en-US" sz="1400">
                          <a:effectLst/>
                        </a:rPr>
                        <a:t>Βίγνα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90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–39</a:t>
                      </a:r>
                      <a:r>
                        <a:rPr lang="en-US" sz="1400" spc="-65">
                          <a:effectLst/>
                        </a:rPr>
                        <a:t> </a:t>
                      </a:r>
                      <a:r>
                        <a:rPr lang="en-US" sz="14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Adigun</a:t>
                      </a:r>
                      <a:r>
                        <a:rPr lang="en-US" sz="1400" spc="-35">
                          <a:effectLst/>
                        </a:rPr>
                        <a:t> </a:t>
                      </a:r>
                      <a:r>
                        <a:rPr lang="en-US" sz="1400">
                          <a:effectLst/>
                        </a:rPr>
                        <a:t>et</a:t>
                      </a:r>
                      <a:r>
                        <a:rPr lang="en-US" sz="1400" spc="-40">
                          <a:effectLst/>
                        </a:rPr>
                        <a:t> </a:t>
                      </a:r>
                      <a:r>
                        <a:rPr lang="en-US" sz="1400">
                          <a:effectLst/>
                        </a:rPr>
                        <a:t>al.</a:t>
                      </a:r>
                      <a:r>
                        <a:rPr lang="en-US" sz="1400" spc="-35">
                          <a:effectLst/>
                        </a:rPr>
                        <a:t> </a:t>
                      </a:r>
                      <a:r>
                        <a:rPr lang="en-US" sz="1400">
                          <a:effectLst/>
                        </a:rPr>
                        <a:t>(2020)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230276873"/>
                  </a:ext>
                </a:extLst>
              </a:tr>
              <a:tr h="310800">
                <a:tc>
                  <a:txBody>
                    <a:bodyPr/>
                    <a:lstStyle/>
                    <a:p>
                      <a:pPr marL="81915">
                        <a:spcBef>
                          <a:spcPts val="350"/>
                        </a:spcBef>
                        <a:spcAft>
                          <a:spcPts val="0"/>
                        </a:spcAft>
                      </a:pPr>
                      <a:r>
                        <a:rPr lang="en-US" sz="1400">
                          <a:effectLst/>
                        </a:rPr>
                        <a:t>Φασόλι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–56%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Dusabumuremyi</a:t>
                      </a:r>
                      <a:r>
                        <a:rPr lang="en-US" sz="1400" spc="-5">
                          <a:effectLst/>
                        </a:rPr>
                        <a:t> </a:t>
                      </a:r>
                      <a:r>
                        <a:rPr lang="en-US" sz="1400">
                          <a:effectLst/>
                        </a:rPr>
                        <a:t>et al. (2014)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732841684"/>
                  </a:ext>
                </a:extLst>
              </a:tr>
              <a:tr h="310800">
                <a:tc>
                  <a:txBody>
                    <a:bodyPr/>
                    <a:lstStyle/>
                    <a:p>
                      <a:pPr marL="81915">
                        <a:spcBef>
                          <a:spcPts val="350"/>
                        </a:spcBef>
                        <a:spcAft>
                          <a:spcPts val="0"/>
                        </a:spcAft>
                      </a:pPr>
                      <a:r>
                        <a:rPr lang="en-US" sz="1400">
                          <a:effectLst/>
                        </a:rPr>
                        <a:t>Βαμβάκι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9525" algn="ctr">
                        <a:spcBef>
                          <a:spcPts val="350"/>
                        </a:spcBef>
                        <a:spcAft>
                          <a:spcPts val="0"/>
                        </a:spcAft>
                      </a:pPr>
                      <a:r>
                        <a:rPr lang="en-US" sz="14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–55%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Iqbal</a:t>
                      </a:r>
                      <a:r>
                        <a:rPr lang="en-US" sz="1400" spc="-35">
                          <a:effectLst/>
                        </a:rPr>
                        <a:t> </a:t>
                      </a:r>
                      <a:r>
                        <a:rPr lang="en-US" sz="1400">
                          <a:effectLst/>
                        </a:rPr>
                        <a:t>et</a:t>
                      </a:r>
                      <a:r>
                        <a:rPr lang="en-US" sz="1400" spc="-35">
                          <a:effectLst/>
                        </a:rPr>
                        <a:t> </a:t>
                      </a:r>
                      <a:r>
                        <a:rPr lang="en-US" sz="1400">
                          <a:effectLst/>
                        </a:rPr>
                        <a:t>al.</a:t>
                      </a:r>
                      <a:r>
                        <a:rPr lang="en-US" sz="1400" spc="-30">
                          <a:effectLst/>
                        </a:rPr>
                        <a:t> </a:t>
                      </a:r>
                      <a:r>
                        <a:rPr lang="en-US" sz="1400">
                          <a:effectLst/>
                        </a:rPr>
                        <a:t>(2020)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318818796"/>
                  </a:ext>
                </a:extLst>
              </a:tr>
              <a:tr h="310800">
                <a:tc>
                  <a:txBody>
                    <a:bodyPr/>
                    <a:lstStyle/>
                    <a:p>
                      <a:pPr marL="81915">
                        <a:spcBef>
                          <a:spcPts val="350"/>
                        </a:spcBef>
                        <a:spcAft>
                          <a:spcPts val="0"/>
                        </a:spcAft>
                      </a:pPr>
                      <a:r>
                        <a:rPr lang="en-US" sz="1400">
                          <a:effectLst/>
                        </a:rPr>
                        <a:t>Βαμβάκι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9525" algn="ctr">
                        <a:spcBef>
                          <a:spcPts val="350"/>
                        </a:spcBef>
                        <a:spcAft>
                          <a:spcPts val="0"/>
                        </a:spcAft>
                      </a:pPr>
                      <a:r>
                        <a:rPr lang="en-US" sz="14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20370">
                        <a:spcBef>
                          <a:spcPts val="350"/>
                        </a:spcBef>
                        <a:spcAft>
                          <a:spcPts val="0"/>
                        </a:spcAft>
                      </a:pPr>
                      <a:r>
                        <a:rPr lang="en-US" sz="1400">
                          <a:effectLst/>
                        </a:rPr>
                        <a:t>–60%</a:t>
                      </a:r>
                      <a:r>
                        <a:rPr lang="en-US" sz="1400" spc="-95">
                          <a:effectLst/>
                        </a:rPr>
                        <a:t> </a:t>
                      </a:r>
                      <a:r>
                        <a:rPr lang="en-US" sz="1400">
                          <a:effectLst/>
                        </a:rPr>
                        <a:t>(Sida</a:t>
                      </a:r>
                      <a:r>
                        <a:rPr lang="en-US" sz="1400" spc="-95">
                          <a:effectLst/>
                        </a:rPr>
                        <a:t> </a:t>
                      </a:r>
                      <a:r>
                        <a:rPr lang="en-US" sz="1400">
                          <a:effectLst/>
                        </a:rPr>
                        <a:t>spinosa)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Molin</a:t>
                      </a:r>
                      <a:r>
                        <a:rPr lang="en-US" sz="1400" spc="-140">
                          <a:effectLst/>
                        </a:rPr>
                        <a:t> </a:t>
                      </a:r>
                      <a:r>
                        <a:rPr lang="en-US" sz="1400">
                          <a:effectLst/>
                        </a:rPr>
                        <a:t>et</a:t>
                      </a:r>
                      <a:r>
                        <a:rPr lang="en-US" sz="1400" spc="-135">
                          <a:effectLst/>
                        </a:rPr>
                        <a:t> </a:t>
                      </a:r>
                      <a:r>
                        <a:rPr lang="en-US" sz="1400">
                          <a:effectLst/>
                        </a:rPr>
                        <a:t>al.</a:t>
                      </a:r>
                      <a:r>
                        <a:rPr lang="en-US" sz="1400" spc="-135">
                          <a:effectLst/>
                        </a:rPr>
                        <a:t> </a:t>
                      </a:r>
                      <a:r>
                        <a:rPr lang="en-US" sz="1400">
                          <a:effectLst/>
                        </a:rPr>
                        <a:t>(2004)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610076554"/>
                  </a:ext>
                </a:extLst>
              </a:tr>
              <a:tr h="373943">
                <a:tc>
                  <a:txBody>
                    <a:bodyPr/>
                    <a:lstStyle/>
                    <a:p>
                      <a:pPr marL="81915">
                        <a:spcBef>
                          <a:spcPts val="350"/>
                        </a:spcBef>
                        <a:spcAft>
                          <a:spcPts val="0"/>
                        </a:spcAft>
                      </a:pPr>
                      <a:r>
                        <a:rPr lang="en-US" sz="1400">
                          <a:effectLst/>
                        </a:rPr>
                        <a:t>Βαμβάκι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9525" algn="ctr">
                        <a:spcBef>
                          <a:spcPts val="350"/>
                        </a:spcBef>
                        <a:spcAft>
                          <a:spcPts val="0"/>
                        </a:spcAft>
                      </a:pPr>
                      <a:r>
                        <a:rPr lang="en-US" sz="1400">
                          <a:effectLst/>
                        </a:rPr>
                        <a:t>100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80340">
                        <a:spcBef>
                          <a:spcPts val="350"/>
                        </a:spcBef>
                        <a:spcAft>
                          <a:spcPts val="0"/>
                        </a:spcAft>
                      </a:pPr>
                      <a:r>
                        <a:rPr lang="en-US" sz="1400">
                          <a:effectLst/>
                        </a:rPr>
                        <a:t>–76%</a:t>
                      </a:r>
                      <a:r>
                        <a:rPr lang="en-US" sz="1400" spc="70">
                          <a:effectLst/>
                        </a:rPr>
                        <a:t> </a:t>
                      </a:r>
                      <a:r>
                        <a:rPr lang="en-US" sz="1400">
                          <a:effectLst/>
                        </a:rPr>
                        <a:t>(Euphorbia</a:t>
                      </a:r>
                      <a:r>
                        <a:rPr lang="en-US" sz="1400" spc="70">
                          <a:effectLst/>
                        </a:rPr>
                        <a:t> </a:t>
                      </a:r>
                      <a:r>
                        <a:rPr lang="en-US" sz="1400">
                          <a:effectLst/>
                        </a:rPr>
                        <a:t>hyssopifolia)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a:effectLst/>
                        </a:rPr>
                        <a:t>Molin</a:t>
                      </a:r>
                      <a:r>
                        <a:rPr lang="en-US" sz="1400" spc="-140">
                          <a:effectLst/>
                        </a:rPr>
                        <a:t> </a:t>
                      </a:r>
                      <a:r>
                        <a:rPr lang="en-US" sz="1400">
                          <a:effectLst/>
                        </a:rPr>
                        <a:t>et</a:t>
                      </a:r>
                      <a:r>
                        <a:rPr lang="en-US" sz="1400" spc="-135">
                          <a:effectLst/>
                        </a:rPr>
                        <a:t> </a:t>
                      </a:r>
                      <a:r>
                        <a:rPr lang="en-US" sz="1400">
                          <a:effectLst/>
                        </a:rPr>
                        <a:t>al.</a:t>
                      </a:r>
                      <a:r>
                        <a:rPr lang="en-US" sz="1400" spc="-135">
                          <a:effectLst/>
                        </a:rPr>
                        <a:t> </a:t>
                      </a:r>
                      <a:r>
                        <a:rPr lang="en-US" sz="1400">
                          <a:effectLst/>
                        </a:rPr>
                        <a:t>(2004)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090041878"/>
                  </a:ext>
                </a:extLst>
              </a:tr>
              <a:tr h="327200">
                <a:tc>
                  <a:txBody>
                    <a:bodyPr/>
                    <a:lstStyle/>
                    <a:p>
                      <a:pPr marL="81915">
                        <a:spcBef>
                          <a:spcPts val="350"/>
                        </a:spcBef>
                        <a:spcAft>
                          <a:spcPts val="0"/>
                        </a:spcAft>
                      </a:pPr>
                      <a:r>
                        <a:rPr lang="en-US" sz="1400">
                          <a:effectLst/>
                        </a:rPr>
                        <a:t>Ελαιοκράμβη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8415" algn="ctr">
                        <a:spcBef>
                          <a:spcPts val="350"/>
                        </a:spcBef>
                        <a:spcAft>
                          <a:spcPts val="0"/>
                        </a:spcAft>
                      </a:pPr>
                      <a:r>
                        <a:rPr lang="en-US" sz="1400">
                          <a:effectLst/>
                        </a:rPr>
                        <a:t>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8895" algn="ctr">
                        <a:spcBef>
                          <a:spcPts val="350"/>
                        </a:spcBef>
                        <a:spcAft>
                          <a:spcPts val="0"/>
                        </a:spcAft>
                      </a:pPr>
                      <a:r>
                        <a:rPr lang="en-US" sz="1400">
                          <a:effectLst/>
                        </a:rPr>
                        <a:t>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spcBef>
                          <a:spcPts val="350"/>
                        </a:spcBef>
                      </a:pPr>
                      <a:r>
                        <a:rPr lang="en-US" sz="1400">
                          <a:effectLst/>
                        </a:rPr>
                        <a:t>–50%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580">
                        <a:spcBef>
                          <a:spcPts val="350"/>
                        </a:spcBef>
                        <a:spcAft>
                          <a:spcPts val="0"/>
                        </a:spcAft>
                      </a:pPr>
                      <a:r>
                        <a:rPr lang="en-US" sz="1400" dirty="0">
                          <a:effectLst/>
                        </a:rPr>
                        <a:t>Borger</a:t>
                      </a:r>
                      <a:r>
                        <a:rPr lang="en-US" sz="1400" spc="-120" dirty="0">
                          <a:effectLst/>
                        </a:rPr>
                        <a:t> </a:t>
                      </a:r>
                      <a:r>
                        <a:rPr lang="en-US" sz="1400" dirty="0">
                          <a:effectLst/>
                        </a:rPr>
                        <a:t>et</a:t>
                      </a:r>
                      <a:r>
                        <a:rPr lang="en-US" sz="1400" spc="-115" dirty="0">
                          <a:effectLst/>
                        </a:rPr>
                        <a:t> </a:t>
                      </a:r>
                      <a:r>
                        <a:rPr lang="en-US" sz="1400" dirty="0">
                          <a:effectLst/>
                        </a:rPr>
                        <a:t>al.</a:t>
                      </a:r>
                      <a:r>
                        <a:rPr lang="en-US" sz="1400" spc="-115" dirty="0">
                          <a:effectLst/>
                        </a:rPr>
                        <a:t> </a:t>
                      </a:r>
                      <a:r>
                        <a:rPr lang="en-US" sz="1400" dirty="0">
                          <a:effectLst/>
                        </a:rPr>
                        <a:t>(2010)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224965213"/>
                  </a:ext>
                </a:extLst>
              </a:tr>
            </a:tbl>
          </a:graphicData>
        </a:graphic>
      </p:graphicFrame>
    </p:spTree>
    <p:extLst>
      <p:ext uri="{BB962C8B-B14F-4D97-AF65-F5344CB8AC3E}">
        <p14:creationId xmlns:p14="http://schemas.microsoft.com/office/powerpoint/2010/main" val="2971550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FAAD4F90-69C4-B3C2-B676-1689F9388762}"/>
              </a:ext>
            </a:extLst>
          </p:cNvPr>
          <p:cNvSpPr>
            <a:spLocks noGrp="1"/>
          </p:cNvSpPr>
          <p:nvPr>
            <p:ph type="title"/>
          </p:nvPr>
        </p:nvSpPr>
        <p:spPr>
          <a:xfrm>
            <a:off x="1043950" y="1179151"/>
            <a:ext cx="3300646" cy="4463889"/>
          </a:xfrm>
        </p:spPr>
        <p:txBody>
          <a:bodyPr anchor="ctr">
            <a:normAutofit/>
          </a:bodyPr>
          <a:lstStyle/>
          <a:p>
            <a:r>
              <a:rPr lang="el-GR" sz="2500">
                <a:effectLst/>
                <a:latin typeface="Century Gothic" panose="020B0502020202020204" pitchFamily="34" charset="0"/>
                <a:ea typeface="Century Gothic" panose="020B0502020202020204" pitchFamily="34" charset="0"/>
                <a:cs typeface="Times New Roman" panose="02020603050405020304" pitchFamily="18" charset="0"/>
              </a:rPr>
              <a:t>προσανατολισμός</a:t>
            </a:r>
            <a:r>
              <a:rPr lang="el-GR" sz="2500"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250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z="2500"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2500">
                <a:effectLst/>
                <a:latin typeface="Century Gothic" panose="020B0502020202020204" pitchFamily="34" charset="0"/>
                <a:ea typeface="Century Gothic" panose="020B0502020202020204" pitchFamily="34" charset="0"/>
                <a:cs typeface="Times New Roman" panose="02020603050405020304" pitchFamily="18" charset="0"/>
              </a:rPr>
              <a:t>γραμμών</a:t>
            </a:r>
            <a:r>
              <a:rPr lang="el-GR" sz="2500" spc="-13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2500">
                <a:effectLst/>
                <a:latin typeface="Century Gothic" panose="020B0502020202020204" pitchFamily="34" charset="0"/>
                <a:ea typeface="Century Gothic" panose="020B0502020202020204" pitchFamily="34" charset="0"/>
                <a:cs typeface="Times New Roman" panose="02020603050405020304" pitchFamily="18" charset="0"/>
              </a:rPr>
              <a:t>σποράς</a:t>
            </a:r>
            <a:r>
              <a:rPr lang="el-GR" sz="2500"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250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2500">
                <a:effectLst/>
                <a:latin typeface="Century Gothic" panose="020B0502020202020204" pitchFamily="34" charset="0"/>
                <a:ea typeface="Century Gothic" panose="020B0502020202020204" pitchFamily="34" charset="0"/>
                <a:cs typeface="Times New Roman" panose="02020603050405020304" pitchFamily="18" charset="0"/>
              </a:rPr>
              <a:t>row</a:t>
            </a:r>
            <a:r>
              <a:rPr lang="en-US" sz="2500" spc="-135">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2500">
                <a:effectLst/>
                <a:latin typeface="Century Gothic" panose="020B0502020202020204" pitchFamily="34" charset="0"/>
                <a:ea typeface="Century Gothic" panose="020B0502020202020204" pitchFamily="34" charset="0"/>
                <a:cs typeface="Times New Roman" panose="02020603050405020304" pitchFamily="18" charset="0"/>
              </a:rPr>
              <a:t>orientation</a:t>
            </a:r>
            <a:r>
              <a:rPr lang="el-GR" sz="2500">
                <a:effectLst/>
                <a:latin typeface="Century Gothic" panose="020B0502020202020204" pitchFamily="34" charset="0"/>
                <a:ea typeface="Century Gothic" panose="020B0502020202020204" pitchFamily="34" charset="0"/>
                <a:cs typeface="Times New Roman" panose="02020603050405020304" pitchFamily="18" charset="0"/>
              </a:rPr>
              <a:t>)</a:t>
            </a:r>
            <a:endParaRPr lang="en-US" sz="2500"/>
          </a:p>
        </p:txBody>
      </p:sp>
      <p:sp>
        <p:nvSpPr>
          <p:cNvPr id="58" name="Isosceles Triangle 57">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60" name="Straight Connector 59">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A2AD20C4-2C6C-6CAF-0188-F8887F1E33F9}"/>
              </a:ext>
            </a:extLst>
          </p:cNvPr>
          <p:cNvSpPr>
            <a:spLocks noGrp="1"/>
          </p:cNvSpPr>
          <p:nvPr>
            <p:ph idx="1"/>
          </p:nvPr>
        </p:nvSpPr>
        <p:spPr>
          <a:xfrm>
            <a:off x="4978918" y="1109145"/>
            <a:ext cx="6341016" cy="4603900"/>
          </a:xfrm>
        </p:spPr>
        <p:txBody>
          <a:bodyPr anchor="ctr">
            <a:normAutofit/>
          </a:bodyPr>
          <a:lstStyle/>
          <a:p>
            <a:pPr>
              <a:lnSpc>
                <a:spcPct val="90000"/>
              </a:lnSpc>
            </a:pP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Ένας</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ακόμη</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παράγοντας</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ενδέχεται</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να</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επηρεάσει</a:t>
            </a:r>
            <a:r>
              <a:rPr lang="el-GR" sz="1700" spc="-8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z="1700" spc="-8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ανταγωνι</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στικ</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ό</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τητα</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μιας</a:t>
            </a:r>
            <a:r>
              <a:rPr lang="el-GR" sz="1700"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γραμμικής</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καλλιέργειας</a:t>
            </a:r>
            <a:r>
              <a:rPr lang="el-GR" sz="1700"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απέναντι</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στα</a:t>
            </a:r>
            <a:r>
              <a:rPr lang="el-GR" sz="1700"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ζιζάνια</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είναι</a:t>
            </a:r>
            <a:r>
              <a:rPr lang="el-GR" sz="1700"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ο</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προσανατολισμός</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γραμμών</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σποράς</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700" dirty="0">
                <a:effectLst/>
                <a:latin typeface="Century Gothic" panose="020B0502020202020204" pitchFamily="34" charset="0"/>
                <a:ea typeface="Century Gothic" panose="020B0502020202020204" pitchFamily="34" charset="0"/>
                <a:cs typeface="Times New Roman" panose="02020603050405020304" pitchFamily="18" charset="0"/>
              </a:rPr>
              <a:t>row</a:t>
            </a:r>
            <a:r>
              <a:rPr lang="en-US"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700" dirty="0">
                <a:effectLst/>
                <a:latin typeface="Century Gothic" panose="020B0502020202020204" pitchFamily="34" charset="0"/>
                <a:ea typeface="Century Gothic" panose="020B0502020202020204" pitchFamily="34" charset="0"/>
                <a:cs typeface="Times New Roman" panose="02020603050405020304" pitchFamily="18" charset="0"/>
              </a:rPr>
              <a:t>orientation</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έχει</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κατεύθυνση</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είτε</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από τον Βορρά προς τον Νότο είτε</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από την Ανατολή προς τη Δύση.</a:t>
            </a:r>
            <a:r>
              <a:rPr lang="el-GR" sz="1700" spc="-120" dirty="0">
                <a:effectLst/>
                <a:latin typeface="Century Gothic" panose="020B0502020202020204" pitchFamily="34" charset="0"/>
                <a:ea typeface="Century Gothic" panose="020B0502020202020204" pitchFamily="34" charset="0"/>
                <a:cs typeface="Times New Roman" panose="02020603050405020304" pitchFamily="18" charset="0"/>
              </a:rPr>
              <a:t> </a:t>
            </a:r>
          </a:p>
          <a:p>
            <a:pPr>
              <a:lnSpc>
                <a:spcPct val="90000"/>
              </a:lnSpc>
            </a:pP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Έτσι,</a:t>
            </a:r>
            <a:r>
              <a:rPr lang="el-GR" sz="17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ο</a:t>
            </a:r>
            <a:r>
              <a:rPr lang="el-GR" sz="1700" spc="-1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προσανατολισμός των</a:t>
            </a:r>
            <a:r>
              <a:rPr lang="el-GR" sz="1700" spc="-1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γραμμών</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σποράς</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σιταριού</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z="1700" spc="-1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τον</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Βορρά</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προς</a:t>
            </a:r>
            <a:r>
              <a:rPr lang="el-GR" sz="1700" spc="-1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τον</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Νότο</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μείωσε</a:t>
            </a:r>
            <a:r>
              <a:rPr lang="el-GR" sz="1700" spc="-1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σημαντικά</a:t>
            </a:r>
            <a:r>
              <a:rPr lang="el-GR" sz="1700"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πρόσβαση</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λεπτής</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ήρας</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700" i="1" dirty="0">
                <a:effectLst/>
                <a:latin typeface="Century Gothic" panose="020B0502020202020204" pitchFamily="34" charset="0"/>
                <a:ea typeface="Century Gothic" panose="020B0502020202020204" pitchFamily="34" charset="0"/>
                <a:cs typeface="Century Gothic" panose="020B0502020202020204" pitchFamily="34" charset="0"/>
              </a:rPr>
              <a:t>L</a:t>
            </a:r>
            <a:r>
              <a:rPr lang="el-GR" sz="1700" i="1" dirty="0">
                <a:effectLst/>
                <a:latin typeface="Century Gothic" panose="020B0502020202020204" pitchFamily="34" charset="0"/>
                <a:ea typeface="Century Gothic" panose="020B0502020202020204" pitchFamily="34" charset="0"/>
                <a:cs typeface="Century Gothic" panose="020B0502020202020204" pitchFamily="34" charset="0"/>
              </a:rPr>
              <a:t>.</a:t>
            </a:r>
            <a:r>
              <a:rPr lang="el-GR" sz="1700" i="1" spc="-20" dirty="0">
                <a:effectLst/>
                <a:latin typeface="Century Gothic" panose="020B0502020202020204" pitchFamily="34" charset="0"/>
                <a:ea typeface="Century Gothic" panose="020B0502020202020204" pitchFamily="34" charset="0"/>
                <a:cs typeface="Century Gothic" panose="020B0502020202020204" pitchFamily="34" charset="0"/>
              </a:rPr>
              <a:t> </a:t>
            </a:r>
            <a:r>
              <a:rPr lang="en-US" sz="1700" i="1" dirty="0" err="1">
                <a:effectLst/>
                <a:latin typeface="Century Gothic" panose="020B0502020202020204" pitchFamily="34" charset="0"/>
                <a:ea typeface="Century Gothic" panose="020B0502020202020204" pitchFamily="34" charset="0"/>
                <a:cs typeface="Century Gothic" panose="020B0502020202020204" pitchFamily="34" charset="0"/>
              </a:rPr>
              <a:t>rigidum</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στην</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ηλιακή</a:t>
            </a:r>
            <a:r>
              <a:rPr lang="el-GR" sz="1700"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ακ</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τιν</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οβολία</a:t>
            </a:r>
            <a:r>
              <a:rPr lang="el-GR" sz="1700" spc="37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κ</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α</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ι</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κ</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α</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τ</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ε</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π</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έκτ</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αση</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τ</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βι</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ομάζα</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κ</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α</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ι</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τ</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ο</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δυ</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ναμ</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ικ</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ό</a:t>
            </a:r>
            <a:r>
              <a:rPr lang="el-GR" sz="1700"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σποροπαρα</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γ</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ω</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γ</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ής</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τ</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ων</a:t>
            </a:r>
            <a:r>
              <a:rPr lang="el-GR" sz="1700"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ζ</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ι</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ζαν</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ί</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ων</a:t>
            </a:r>
            <a:r>
              <a:rPr lang="el-GR" sz="1700" spc="1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συγκριτικά</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με</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z="1700"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σπορά</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σε</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γραμμές</a:t>
            </a:r>
            <a:r>
              <a:rPr lang="el-GR" sz="1700"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με</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προσανατολισμό</a:t>
            </a:r>
            <a:r>
              <a:rPr lang="el-GR" sz="1700"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z="1700"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Ανατολή</a:t>
            </a:r>
            <a:r>
              <a:rPr lang="el-GR" sz="1700" spc="40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προς</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Δύση</a:t>
            </a:r>
            <a:r>
              <a:rPr lang="el-GR" sz="1700"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sz="1700" spc="10" dirty="0">
                <a:effectLst/>
                <a:latin typeface="Century Gothic" panose="020B0502020202020204" pitchFamily="34" charset="0"/>
                <a:ea typeface="Century Gothic" panose="020B0502020202020204" pitchFamily="34" charset="0"/>
                <a:cs typeface="Times New Roman" panose="02020603050405020304" pitchFamily="18" charset="0"/>
              </a:rPr>
              <a:t>Borger</a:t>
            </a:r>
            <a:r>
              <a:rPr lang="en-US"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700" spc="5" dirty="0">
                <a:effectLst/>
                <a:latin typeface="Century Gothic" panose="020B0502020202020204" pitchFamily="34" charset="0"/>
                <a:ea typeface="Century Gothic" panose="020B0502020202020204" pitchFamily="34" charset="0"/>
                <a:cs typeface="Times New Roman" panose="02020603050405020304" pitchFamily="18" charset="0"/>
              </a:rPr>
              <a:t>et</a:t>
            </a:r>
            <a:r>
              <a:rPr lang="en-US"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700" spc="10" dirty="0">
                <a:effectLst/>
                <a:latin typeface="Century Gothic" panose="020B0502020202020204" pitchFamily="34" charset="0"/>
                <a:ea typeface="Century Gothic" panose="020B0502020202020204" pitchFamily="34" charset="0"/>
                <a:cs typeface="Times New Roman" panose="02020603050405020304" pitchFamily="18" charset="0"/>
              </a:rPr>
              <a:t>al</a:t>
            </a:r>
            <a:r>
              <a:rPr lang="el-GR" sz="1700" spc="1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z="1700"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z="1700" spc="5" dirty="0">
                <a:effectLst/>
                <a:latin typeface="Century Gothic" panose="020B0502020202020204" pitchFamily="34" charset="0"/>
                <a:ea typeface="Century Gothic" panose="020B0502020202020204" pitchFamily="34" charset="0"/>
                <a:cs typeface="Times New Roman" panose="02020603050405020304" pitchFamily="18" charset="0"/>
              </a:rPr>
              <a:t>2010).</a:t>
            </a:r>
            <a:r>
              <a:rPr lang="el-GR" sz="1700" spc="3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z="1700" spc="30" dirty="0">
              <a:effectLst/>
              <a:latin typeface="Century Gothic" panose="020B0502020202020204" pitchFamily="34" charset="0"/>
              <a:ea typeface="Century Gothic" panose="020B0502020202020204" pitchFamily="34" charset="0"/>
              <a:cs typeface="Times New Roman" panose="02020603050405020304" pitchFamily="18" charset="0"/>
            </a:endParaRPr>
          </a:p>
          <a:p>
            <a:pPr>
              <a:lnSpc>
                <a:spcPct val="90000"/>
              </a:lnSpc>
            </a:pPr>
            <a:endParaRPr lang="en-US" sz="1700" dirty="0"/>
          </a:p>
        </p:txBody>
      </p:sp>
      <p:sp>
        <p:nvSpPr>
          <p:cNvPr id="62" name="Isosceles Triangle 61">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3324331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3" name="Rectangle 70">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991853D5-951E-14D2-530B-2F4685CF05FB}"/>
              </a:ext>
            </a:extLst>
          </p:cNvPr>
          <p:cNvSpPr>
            <a:spLocks noGrp="1"/>
          </p:cNvSpPr>
          <p:nvPr>
            <p:ph type="title"/>
          </p:nvPr>
        </p:nvSpPr>
        <p:spPr>
          <a:xfrm>
            <a:off x="1043950" y="1179151"/>
            <a:ext cx="3300646" cy="4463889"/>
          </a:xfrm>
        </p:spPr>
        <p:txBody>
          <a:bodyPr anchor="ctr">
            <a:normAutofit/>
          </a:bodyPr>
          <a:lstStyle/>
          <a:p>
            <a:r>
              <a:rPr lang="en-US" b="1" err="1">
                <a:latin typeface="Arial" panose="020B0604020202020204" pitchFamily="34" charset="0"/>
                <a:ea typeface="Arial" panose="020B0604020202020204" pitchFamily="34" charset="0"/>
                <a:cs typeface="Times New Roman" panose="02020603050405020304" pitchFamily="18" charset="0"/>
              </a:rPr>
              <a:t>Ψευδοσ</a:t>
            </a:r>
            <a:r>
              <a:rPr lang="en-US" b="1">
                <a:latin typeface="Arial" panose="020B0604020202020204" pitchFamily="34" charset="0"/>
                <a:ea typeface="Arial" panose="020B0604020202020204" pitchFamily="34" charset="0"/>
                <a:cs typeface="Times New Roman" panose="02020603050405020304" pitchFamily="18" charset="0"/>
              </a:rPr>
              <a:t>πορά</a:t>
            </a:r>
            <a:br>
              <a:rPr lang="en-US" b="1">
                <a:latin typeface="Arial" panose="020B0604020202020204" pitchFamily="34" charset="0"/>
                <a:ea typeface="Arial" panose="020B0604020202020204" pitchFamily="34" charset="0"/>
                <a:cs typeface="Times New Roman" panose="02020603050405020304" pitchFamily="18" charset="0"/>
              </a:rPr>
            </a:br>
            <a:endParaRPr lang="en-US"/>
          </a:p>
        </p:txBody>
      </p:sp>
      <p:sp>
        <p:nvSpPr>
          <p:cNvPr id="84" name="Isosceles Triangle 72">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85" name="Straight Connector 74">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854F098D-8A34-6348-66E3-03633A2CA704}"/>
              </a:ext>
            </a:extLst>
          </p:cNvPr>
          <p:cNvSpPr>
            <a:spLocks noGrp="1"/>
          </p:cNvSpPr>
          <p:nvPr>
            <p:ph idx="1"/>
          </p:nvPr>
        </p:nvSpPr>
        <p:spPr>
          <a:xfrm>
            <a:off x="4978918" y="1109145"/>
            <a:ext cx="6341016" cy="4603900"/>
          </a:xfrm>
        </p:spPr>
        <p:txBody>
          <a:bodyPr anchor="ctr">
            <a:normAutofit/>
          </a:bodyPr>
          <a:lstStyle/>
          <a:p>
            <a:pPr marL="67945" marR="64135">
              <a:lnSpc>
                <a:spcPct val="90000"/>
              </a:lnSpc>
              <a:spcBef>
                <a:spcPts val="890"/>
              </a:spcBef>
              <a:spcAft>
                <a:spcPts val="0"/>
              </a:spcAft>
            </a:pP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Σε</a:t>
            </a:r>
            <a:r>
              <a:rPr lang="el-GR" spc="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γενικές</a:t>
            </a:r>
            <a:r>
              <a:rPr lang="el-GR"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γραμμές,</a:t>
            </a:r>
            <a:r>
              <a:rPr lang="el-GR" spc="5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pc="5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αλλαγή</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του</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χρόνου</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σποράς</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(πρώιμη</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ή</a:t>
            </a:r>
            <a:r>
              <a:rPr lang="el-GR" b="1" spc="70"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όψιμη</a:t>
            </a:r>
            <a:r>
              <a:rPr lang="el-GR" b="1" spc="6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dirty="0">
                <a:effectLst/>
                <a:latin typeface="Arial" panose="020B0604020202020204" pitchFamily="34" charset="0"/>
                <a:ea typeface="Century Gothic" panose="020B0502020202020204" pitchFamily="34" charset="0"/>
                <a:cs typeface="Times New Roman" panose="02020603050405020304" pitchFamily="18" charset="0"/>
              </a:rPr>
              <a:t>σπορά)</a:t>
            </a:r>
            <a:r>
              <a:rPr lang="el-GR" b="1" spc="-75" dirty="0">
                <a:effectLst/>
                <a:latin typeface="Arial" panose="020B0604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αποτελεί</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μια</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πρακτική</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που</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συχνά</a:t>
            </a:r>
            <a:r>
              <a:rPr lang="el-GR" spc="-7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αξιοποιείται</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ορισμένους</a:t>
            </a:r>
            <a:r>
              <a:rPr lang="el-GR" spc="-7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10" dirty="0">
                <a:effectLst/>
                <a:latin typeface="Century Gothic" panose="020B0502020202020204" pitchFamily="34" charset="0"/>
                <a:ea typeface="Century Gothic" panose="020B0502020202020204" pitchFamily="34" charset="0"/>
                <a:cs typeface="Times New Roman" panose="02020603050405020304" pitchFamily="18" charset="0"/>
              </a:rPr>
              <a:t>παραγω</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γούς</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ώστε</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να</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απαλλαχθούν</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σημαντικά</a:t>
            </a:r>
            <a:r>
              <a:rPr lang="el-GR"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spc="5" dirty="0">
                <a:effectLst/>
                <a:latin typeface="Century Gothic" panose="020B0502020202020204" pitchFamily="34" charset="0"/>
                <a:ea typeface="Century Gothic" panose="020B0502020202020204" pitchFamily="34" charset="0"/>
                <a:cs typeface="Times New Roman" panose="02020603050405020304" pitchFamily="18" charset="0"/>
              </a:rPr>
              <a:t>ζιζάνια.</a:t>
            </a:r>
            <a:r>
              <a:rPr lang="el-GR" spc="-2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spc="-2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b="1"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err="1">
                <a:effectLst/>
                <a:latin typeface="Arial" panose="020B0604020202020204" pitchFamily="34" charset="0"/>
                <a:ea typeface="Century Gothic" panose="020B0502020202020204" pitchFamily="34" charset="0"/>
                <a:cs typeface="Times New Roman" panose="02020603050405020304" pitchFamily="18" charset="0"/>
              </a:rPr>
              <a:t>ψευδοσπορά</a:t>
            </a:r>
            <a:r>
              <a:rPr lang="el-GR" b="1" spc="-15" dirty="0">
                <a:effectLst/>
                <a:latin typeface="Arial" panose="020B0604020202020204" pitchFamily="34" charset="0"/>
                <a:ea typeface="Century Gothic" panose="020B0502020202020204" pitchFamily="34" charset="0"/>
                <a:cs typeface="Times New Roman" panose="02020603050405020304" pitchFamily="18" charset="0"/>
              </a:rPr>
              <a:t> </a:t>
            </a:r>
            <a:r>
              <a:rPr lang="el-GR" b="1" spc="10"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b="1" spc="10" dirty="0">
                <a:effectLst/>
                <a:latin typeface="Century Gothic" panose="020B0502020202020204" pitchFamily="34" charset="0"/>
                <a:ea typeface="Century Gothic" panose="020B0502020202020204" pitchFamily="34" charset="0"/>
                <a:cs typeface="Times New Roman" panose="02020603050405020304" pitchFamily="18" charset="0"/>
              </a:rPr>
              <a:t>false</a:t>
            </a:r>
            <a:r>
              <a:rPr lang="en-US" b="1" spc="36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seedbed</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stale</a:t>
            </a:r>
            <a:r>
              <a:rPr lang="en-US"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seedbed</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b="1"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αφορά</a:t>
            </a:r>
            <a:r>
              <a:rPr lang="el-GR"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b="1"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προετοιμασία</a:t>
            </a:r>
            <a:r>
              <a:rPr lang="el-GR"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αγρών</a:t>
            </a:r>
            <a:r>
              <a:rPr lang="el-GR" b="1"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για</a:t>
            </a:r>
            <a:r>
              <a:rPr lang="el-GR" b="1" spc="-1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σπορά</a:t>
            </a:r>
            <a:r>
              <a:rPr lang="el-GR" b="1"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με τις</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συνηθισμένες</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πρακτικές,</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άρδευση</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(όπου</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αυτή</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είναι</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αναγκαία)</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b="1" spc="-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τη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μηχανική</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(ή</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χημική)</a:t>
            </a:r>
            <a:r>
              <a:rPr lang="el-GR" b="1"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καταπολέμηση</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b="1"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ύστερα</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b="1" spc="2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περίπου</a:t>
            </a:r>
            <a:r>
              <a:rPr lang="el-GR" b="1" spc="2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10-</a:t>
            </a:r>
            <a:r>
              <a:rPr lang="el-GR" b="1" spc="39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15 ημέρες,</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ώστε να</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μειωθεί</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το δυναμικό</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τράπεζας σπόρων</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και η</a:t>
            </a:r>
            <a:r>
              <a:rPr lang="el-GR" b="1" spc="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πίεση των</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b="1"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στα</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πρώτα</a:t>
            </a:r>
            <a:r>
              <a:rPr lang="el-GR" b="1"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στάδια</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b="1"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καλλιέργειας</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Kanatas</a:t>
            </a:r>
            <a:r>
              <a:rPr lang="en-US" b="1"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et</a:t>
            </a:r>
            <a:r>
              <a:rPr lang="en-US" b="1"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al</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b="1" spc="-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2020</a:t>
            </a:r>
            <a:r>
              <a:rPr lang="en-US" b="1" dirty="0">
                <a:effectLst/>
                <a:latin typeface="Century Gothic" panose="020B0502020202020204" pitchFamily="34" charset="0"/>
                <a:ea typeface="Century Gothic" panose="020B0502020202020204" pitchFamily="34" charset="0"/>
                <a:cs typeface="Times New Roman" panose="02020603050405020304" pitchFamily="18" charset="0"/>
              </a:rPr>
              <a:t>b</a:t>
            </a:r>
            <a:r>
              <a:rPr lang="el-GR" b="1"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b="1" spc="-30" dirty="0">
                <a:effectLst/>
                <a:latin typeface="Century Gothic" panose="020B0502020202020204" pitchFamily="34" charset="0"/>
                <a:ea typeface="Century Gothic" panose="020B0502020202020204" pitchFamily="34" charset="0"/>
                <a:cs typeface="Times New Roman" panose="02020603050405020304" pitchFamily="18" charset="0"/>
              </a:rPr>
              <a:t> </a:t>
            </a:r>
            <a:endParaRPr lang="en-US" b="1" spc="-3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67945" marR="64135">
              <a:lnSpc>
                <a:spcPct val="90000"/>
              </a:lnSpc>
              <a:spcBef>
                <a:spcPts val="890"/>
              </a:spcBef>
              <a:spcAft>
                <a:spcPts val="0"/>
              </a:spcAft>
            </a:pP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pc="44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συγκεκριμένη</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μέθοδος</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ουσιαστικά</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επάγει</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(υποκινεί)</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βλάστηση</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pc="-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σπόρων</a:t>
            </a:r>
            <a:r>
              <a:rPr lang="el-GR"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και</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την</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ανάδυση</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των</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ζιζανίων</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ώστε</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να</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ακολουθήσει</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η</a:t>
            </a:r>
            <a:r>
              <a:rPr lang="el-GR" spc="-13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καταστροφή</a:t>
            </a:r>
            <a:r>
              <a:rPr lang="el-GR" spc="-13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τους πριν</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από</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τη</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σπορά</a:t>
            </a:r>
            <a:r>
              <a:rPr lang="el-GR" spc="-1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της</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καλλιέργειας</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n-US" dirty="0" err="1">
                <a:effectLst/>
                <a:latin typeface="Century Gothic" panose="020B0502020202020204" pitchFamily="34" charset="0"/>
                <a:ea typeface="Century Gothic" panose="020B0502020202020204" pitchFamily="34" charset="0"/>
                <a:cs typeface="Times New Roman" panose="02020603050405020304" pitchFamily="18" charset="0"/>
              </a:rPr>
              <a:t>Merfield</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2015;</a:t>
            </a:r>
            <a:r>
              <a:rPr lang="el-GR" spc="-1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Τραυλός</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κ.ά.,</a:t>
            </a:r>
            <a:r>
              <a:rPr lang="el-GR" spc="-15"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l-GR" dirty="0">
                <a:effectLst/>
                <a:latin typeface="Century Gothic" panose="020B0502020202020204" pitchFamily="34" charset="0"/>
                <a:ea typeface="Century Gothic" panose="020B0502020202020204" pitchFamily="34" charset="0"/>
                <a:cs typeface="Times New Roman" panose="02020603050405020304" pitchFamily="18" charset="0"/>
              </a:rPr>
              <a:t>2019α). </a:t>
            </a:r>
            <a:endParaRPr lang="en-US"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86" name="Isosceles Triangle 76">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22673046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0.xml><?xml version="1.0" encoding="utf-8"?>
<a:theme xmlns:a="http://schemas.openxmlformats.org/drawingml/2006/main" name="9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1.xml><?xml version="1.0" encoding="utf-8"?>
<a:theme xmlns:a="http://schemas.openxmlformats.org/drawingml/2006/main" name="10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2.xml><?xml version="1.0" encoding="utf-8"?>
<a:theme xmlns:a="http://schemas.openxmlformats.org/drawingml/2006/main" name="1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3.xml><?xml version="1.0" encoding="utf-8"?>
<a:theme xmlns:a="http://schemas.openxmlformats.org/drawingml/2006/main" name="12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4.xml><?xml version="1.0" encoding="utf-8"?>
<a:theme xmlns:a="http://schemas.openxmlformats.org/drawingml/2006/main" name="1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5.xml><?xml version="1.0" encoding="utf-8"?>
<a:theme xmlns:a="http://schemas.openxmlformats.org/drawingml/2006/main" name="1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6.xml><?xml version="1.0" encoding="utf-8"?>
<a:theme xmlns:a="http://schemas.openxmlformats.org/drawingml/2006/main" name="15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6.xml><?xml version="1.0" encoding="utf-8"?>
<a:theme xmlns:a="http://schemas.openxmlformats.org/drawingml/2006/main" name="5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7.xml><?xml version="1.0" encoding="utf-8"?>
<a:theme xmlns:a="http://schemas.openxmlformats.org/drawingml/2006/main" name="6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8.xml><?xml version="1.0" encoding="utf-8"?>
<a:theme xmlns:a="http://schemas.openxmlformats.org/drawingml/2006/main" name="7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9.xml><?xml version="1.0" encoding="utf-8"?>
<a:theme xmlns:a="http://schemas.openxmlformats.org/drawingml/2006/main" name="8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0</TotalTime>
  <Words>1817</Words>
  <Application>Microsoft Office PowerPoint</Application>
  <PresentationFormat>Ευρεία οθόνη</PresentationFormat>
  <Paragraphs>263</Paragraphs>
  <Slides>16</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16</vt:i4>
      </vt:variant>
      <vt:variant>
        <vt:lpstr>Τίτλοι διαφανειών</vt:lpstr>
      </vt:variant>
      <vt:variant>
        <vt:i4>16</vt:i4>
      </vt:variant>
    </vt:vector>
  </HeadingPairs>
  <TitlesOfParts>
    <vt:vector size="39" baseType="lpstr">
      <vt:lpstr>Arial</vt:lpstr>
      <vt:lpstr>Calibri</vt:lpstr>
      <vt:lpstr>Century Gothic</vt:lpstr>
      <vt:lpstr>Tahoma</vt:lpstr>
      <vt:lpstr>Times New Roman</vt:lpstr>
      <vt:lpstr>Trebuchet MS</vt:lpstr>
      <vt:lpstr>Wingdings 3</vt:lpstr>
      <vt:lpstr>Facet</vt:lpstr>
      <vt:lpstr>1_Facet</vt:lpstr>
      <vt:lpstr>2_Facet</vt:lpstr>
      <vt:lpstr>3_Facet</vt:lpstr>
      <vt:lpstr>4_Facet</vt:lpstr>
      <vt:lpstr>5_Facet</vt:lpstr>
      <vt:lpstr>6_Facet</vt:lpstr>
      <vt:lpstr>7_Facet</vt:lpstr>
      <vt:lpstr>8_Facet</vt:lpstr>
      <vt:lpstr>9_Facet</vt:lpstr>
      <vt:lpstr>10_Facet</vt:lpstr>
      <vt:lpstr>11_Facet</vt:lpstr>
      <vt:lpstr>12_Facet</vt:lpstr>
      <vt:lpstr>13_Facet</vt:lpstr>
      <vt:lpstr>14_Facet</vt:lpstr>
      <vt:lpstr>15_Facet</vt:lpstr>
      <vt:lpstr>Καλλιεργητικές πρακτικές (cultural or agronomic practices) </vt:lpstr>
      <vt:lpstr>Καλλιεργητικές πρακτικές (cultural or agronomic practices) </vt:lpstr>
      <vt:lpstr>Καλλιεργητικές πρακτικές (cultural or agronomic practices) </vt:lpstr>
      <vt:lpstr>Πυκνή σπορά </vt:lpstr>
      <vt:lpstr>Πυκνή σπορά </vt:lpstr>
      <vt:lpstr>Παρουσίαση του PowerPoint</vt:lpstr>
      <vt:lpstr>Παρουσίαση του PowerPoint</vt:lpstr>
      <vt:lpstr>προσανατολισμός των γραμμών σποράς (row orientation)</vt:lpstr>
      <vt:lpstr>Ψευδοσπορά </vt:lpstr>
      <vt:lpstr>Ψευδοσπορά </vt:lpstr>
      <vt:lpstr>Αμειψισπορά </vt:lpstr>
      <vt:lpstr>Συγκαλλιέργεια</vt:lpstr>
      <vt:lpstr>συγκαλλιέργεια</vt:lpstr>
      <vt:lpstr>Ανταγωνιστικές-αλληλοπαθητικές καλλιέργειες-ποικιλίες </vt:lpstr>
      <vt:lpstr>Ανταγωνιστικές-αλληλοπαθητικές καλλιέργειες-ποικιλίες </vt:lpstr>
      <vt:lpstr>Φυτοκάλυψη εδάφους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Καλλιεργητικές πρακτικές (cultural or agronomic practices) </dc:title>
  <dc:creator>Λογαριασμός Microsoft</dc:creator>
  <cp:lastModifiedBy>Λογαριασμός Microsoft</cp:lastModifiedBy>
  <cp:revision>1</cp:revision>
  <dcterms:created xsi:type="dcterms:W3CDTF">2025-06-06T12:43:38Z</dcterms:created>
  <dcterms:modified xsi:type="dcterms:W3CDTF">2025-06-06T12:44:36Z</dcterms:modified>
</cp:coreProperties>
</file>