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9" r:id="rId1"/>
  </p:sldMasterIdLst>
  <p:sldIdLst>
    <p:sldId id="256" r:id="rId2"/>
    <p:sldId id="258" r:id="rId3"/>
    <p:sldId id="259" r:id="rId4"/>
    <p:sldId id="257" r:id="rId5"/>
    <p:sldId id="260" r:id="rId6"/>
    <p:sldId id="261" r:id="rId7"/>
    <p:sldId id="262" r:id="rId8"/>
    <p:sldId id="263" r:id="rId9"/>
    <p:sldId id="264" r:id="rId10"/>
    <p:sldId id="265" r:id="rId11"/>
    <p:sldId id="267" r:id="rId12"/>
    <p:sldId id="266" r:id="rId13"/>
    <p:sldId id="268" r:id="rId14"/>
    <p:sldId id="269" r:id="rId15"/>
    <p:sldId id="270" r:id="rId16"/>
    <p:sldId id="271" r:id="rId17"/>
    <p:sldId id="272" r:id="rId18"/>
    <p:sldId id="273" r:id="rId19"/>
    <p:sldId id="274" r:id="rId20"/>
    <p:sldId id="275" r:id="rId21"/>
    <p:sldId id="276" r:id="rId22"/>
    <p:sldId id="277"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8" d="100"/>
          <a:sy n="68" d="100"/>
        </p:scale>
        <p:origin x="84" y="2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470CAE3-C139-4F7A-8A31-B493DA4CF561}" type="doc">
      <dgm:prSet loTypeId="urn:microsoft.com/office/officeart/2005/8/layout/process1" loCatId="process" qsTypeId="urn:microsoft.com/office/officeart/2005/8/quickstyle/simple1" qsCatId="simple" csTypeId="urn:microsoft.com/office/officeart/2005/8/colors/colorful1" csCatId="colorful"/>
      <dgm:spPr/>
      <dgm:t>
        <a:bodyPr/>
        <a:lstStyle/>
        <a:p>
          <a:endParaRPr lang="en-US"/>
        </a:p>
      </dgm:t>
    </dgm:pt>
    <dgm:pt modelId="{48CD0046-32B5-4CD3-97C2-D502854C0B4E}">
      <dgm:prSet/>
      <dgm:spPr/>
      <dgm:t>
        <a:bodyPr/>
        <a:lstStyle/>
        <a:p>
          <a:r>
            <a:rPr lang="el-GR" b="0" i="0" baseline="0"/>
            <a:t>Η </a:t>
          </a:r>
          <a:r>
            <a:rPr lang="el-GR" b="1" i="0" baseline="0"/>
            <a:t>διαχείριση θρεπτικών ουσιών και νερού </a:t>
          </a:r>
          <a:r>
            <a:rPr lang="el-GR" b="0" i="0" baseline="0"/>
            <a:t>παίζει σημαντικό ρόλο στη Γεωργία, αφού η ανάπτυξη και η σχετική ανταγωνιστική ικανότητα ζιζανίων και καλλιεργειών επηρεάζεται καθοριστικά από τις εισροές αυτές (Walia, 2010).</a:t>
          </a:r>
          <a:endParaRPr lang="en-US"/>
        </a:p>
      </dgm:t>
    </dgm:pt>
    <dgm:pt modelId="{776973D1-8F5F-41C2-9E3E-CAA86208C7EE}" type="parTrans" cxnId="{96843539-D671-42E7-A313-56F725081127}">
      <dgm:prSet/>
      <dgm:spPr/>
      <dgm:t>
        <a:bodyPr/>
        <a:lstStyle/>
        <a:p>
          <a:endParaRPr lang="en-US"/>
        </a:p>
      </dgm:t>
    </dgm:pt>
    <dgm:pt modelId="{4717E8C1-AE11-4D5C-A09B-56E3DBA92019}" type="sibTrans" cxnId="{96843539-D671-42E7-A313-56F725081127}">
      <dgm:prSet/>
      <dgm:spPr/>
      <dgm:t>
        <a:bodyPr/>
        <a:lstStyle/>
        <a:p>
          <a:endParaRPr lang="en-US"/>
        </a:p>
      </dgm:t>
    </dgm:pt>
    <dgm:pt modelId="{1C2CCF20-4CCB-4E1F-83F2-778A1D5F30AA}">
      <dgm:prSet/>
      <dgm:spPr/>
      <dgm:t>
        <a:bodyPr/>
        <a:lstStyle/>
        <a:p>
          <a:r>
            <a:rPr lang="el-GR" b="0" i="0" baseline="0"/>
            <a:t>Ουσιαστικά, απαιτούνται κατάλληλες πρακτικές διαχείρισης ώστε να ευνοείται περισσότερο η ανάπτυξη των καλλιεργειών και όχι των ζιζανίων. Η διαχείριση των αρδεύσεων ως προς τα ζιζάνια εξετάστηκε στην Ενότητα 2.4.5, ενώ παρακάτω θα επικεντρωθούμε στη διαχείριση της λίπανσης.</a:t>
          </a:r>
          <a:endParaRPr lang="en-US"/>
        </a:p>
      </dgm:t>
    </dgm:pt>
    <dgm:pt modelId="{E47A7825-6C19-4D13-966F-30CC5564E6A5}" type="parTrans" cxnId="{22E7009F-BC66-49F2-89BF-396B6CF4DB19}">
      <dgm:prSet/>
      <dgm:spPr/>
      <dgm:t>
        <a:bodyPr/>
        <a:lstStyle/>
        <a:p>
          <a:endParaRPr lang="en-US"/>
        </a:p>
      </dgm:t>
    </dgm:pt>
    <dgm:pt modelId="{106B2597-4F9B-48B7-91A3-C1B0DD0D6F73}" type="sibTrans" cxnId="{22E7009F-BC66-49F2-89BF-396B6CF4DB19}">
      <dgm:prSet/>
      <dgm:spPr/>
      <dgm:t>
        <a:bodyPr/>
        <a:lstStyle/>
        <a:p>
          <a:endParaRPr lang="en-US"/>
        </a:p>
      </dgm:t>
    </dgm:pt>
    <dgm:pt modelId="{1A6BBC97-1387-47AD-A307-82A0C3877D5B}" type="pres">
      <dgm:prSet presAssocID="{6470CAE3-C139-4F7A-8A31-B493DA4CF561}" presName="Name0" presStyleCnt="0">
        <dgm:presLayoutVars>
          <dgm:dir/>
          <dgm:resizeHandles val="exact"/>
        </dgm:presLayoutVars>
      </dgm:prSet>
      <dgm:spPr/>
    </dgm:pt>
    <dgm:pt modelId="{B9860D35-E225-45AF-AB99-954B921D516C}" type="pres">
      <dgm:prSet presAssocID="{48CD0046-32B5-4CD3-97C2-D502854C0B4E}" presName="node" presStyleLbl="node1" presStyleIdx="0" presStyleCnt="2">
        <dgm:presLayoutVars>
          <dgm:bulletEnabled val="1"/>
        </dgm:presLayoutVars>
      </dgm:prSet>
      <dgm:spPr/>
    </dgm:pt>
    <dgm:pt modelId="{8A050080-4D74-49F6-A7E0-C365B05A8572}" type="pres">
      <dgm:prSet presAssocID="{4717E8C1-AE11-4D5C-A09B-56E3DBA92019}" presName="sibTrans" presStyleLbl="sibTrans2D1" presStyleIdx="0" presStyleCnt="1"/>
      <dgm:spPr/>
    </dgm:pt>
    <dgm:pt modelId="{C3B766D9-14BD-42AC-87EF-446317F1DFA4}" type="pres">
      <dgm:prSet presAssocID="{4717E8C1-AE11-4D5C-A09B-56E3DBA92019}" presName="connectorText" presStyleLbl="sibTrans2D1" presStyleIdx="0" presStyleCnt="1"/>
      <dgm:spPr/>
    </dgm:pt>
    <dgm:pt modelId="{F732F980-65A1-4756-A842-0C27AAA0E92F}" type="pres">
      <dgm:prSet presAssocID="{1C2CCF20-4CCB-4E1F-83F2-778A1D5F30AA}" presName="node" presStyleLbl="node1" presStyleIdx="1" presStyleCnt="2">
        <dgm:presLayoutVars>
          <dgm:bulletEnabled val="1"/>
        </dgm:presLayoutVars>
      </dgm:prSet>
      <dgm:spPr/>
    </dgm:pt>
  </dgm:ptLst>
  <dgm:cxnLst>
    <dgm:cxn modelId="{DD05E833-9C50-4A0C-99BF-FBC3566BF2CC}" type="presOf" srcId="{1C2CCF20-4CCB-4E1F-83F2-778A1D5F30AA}" destId="{F732F980-65A1-4756-A842-0C27AAA0E92F}" srcOrd="0" destOrd="0" presId="urn:microsoft.com/office/officeart/2005/8/layout/process1"/>
    <dgm:cxn modelId="{96843539-D671-42E7-A313-56F725081127}" srcId="{6470CAE3-C139-4F7A-8A31-B493DA4CF561}" destId="{48CD0046-32B5-4CD3-97C2-D502854C0B4E}" srcOrd="0" destOrd="0" parTransId="{776973D1-8F5F-41C2-9E3E-CAA86208C7EE}" sibTransId="{4717E8C1-AE11-4D5C-A09B-56E3DBA92019}"/>
    <dgm:cxn modelId="{0E342244-EC1A-4F41-9525-7529136CEF84}" type="presOf" srcId="{4717E8C1-AE11-4D5C-A09B-56E3DBA92019}" destId="{C3B766D9-14BD-42AC-87EF-446317F1DFA4}" srcOrd="1" destOrd="0" presId="urn:microsoft.com/office/officeart/2005/8/layout/process1"/>
    <dgm:cxn modelId="{609D5D50-1157-4CED-8554-182CEB7B517F}" type="presOf" srcId="{4717E8C1-AE11-4D5C-A09B-56E3DBA92019}" destId="{8A050080-4D74-49F6-A7E0-C365B05A8572}" srcOrd="0" destOrd="0" presId="urn:microsoft.com/office/officeart/2005/8/layout/process1"/>
    <dgm:cxn modelId="{561B2C88-4C51-4CB7-8005-4F00032820A0}" type="presOf" srcId="{6470CAE3-C139-4F7A-8A31-B493DA4CF561}" destId="{1A6BBC97-1387-47AD-A307-82A0C3877D5B}" srcOrd="0" destOrd="0" presId="urn:microsoft.com/office/officeart/2005/8/layout/process1"/>
    <dgm:cxn modelId="{22E7009F-BC66-49F2-89BF-396B6CF4DB19}" srcId="{6470CAE3-C139-4F7A-8A31-B493DA4CF561}" destId="{1C2CCF20-4CCB-4E1F-83F2-778A1D5F30AA}" srcOrd="1" destOrd="0" parTransId="{E47A7825-6C19-4D13-966F-30CC5564E6A5}" sibTransId="{106B2597-4F9B-48B7-91A3-C1B0DD0D6F73}"/>
    <dgm:cxn modelId="{6787A9B5-6735-4581-83C3-7FDD06CF51D7}" type="presOf" srcId="{48CD0046-32B5-4CD3-97C2-D502854C0B4E}" destId="{B9860D35-E225-45AF-AB99-954B921D516C}" srcOrd="0" destOrd="0" presId="urn:microsoft.com/office/officeart/2005/8/layout/process1"/>
    <dgm:cxn modelId="{F5B321BF-01F6-407D-A41B-DC23BEF3B5FE}" type="presParOf" srcId="{1A6BBC97-1387-47AD-A307-82A0C3877D5B}" destId="{B9860D35-E225-45AF-AB99-954B921D516C}" srcOrd="0" destOrd="0" presId="urn:microsoft.com/office/officeart/2005/8/layout/process1"/>
    <dgm:cxn modelId="{6939C07F-C92F-4CF0-B520-7C3462BFA288}" type="presParOf" srcId="{1A6BBC97-1387-47AD-A307-82A0C3877D5B}" destId="{8A050080-4D74-49F6-A7E0-C365B05A8572}" srcOrd="1" destOrd="0" presId="urn:microsoft.com/office/officeart/2005/8/layout/process1"/>
    <dgm:cxn modelId="{DBAB986C-2AE6-4850-8149-9F217E175564}" type="presParOf" srcId="{8A050080-4D74-49F6-A7E0-C365B05A8572}" destId="{C3B766D9-14BD-42AC-87EF-446317F1DFA4}" srcOrd="0" destOrd="0" presId="urn:microsoft.com/office/officeart/2005/8/layout/process1"/>
    <dgm:cxn modelId="{1B9E810E-8E5C-498F-A117-4BC3E7772332}" type="presParOf" srcId="{1A6BBC97-1387-47AD-A307-82A0C3877D5B}" destId="{F732F980-65A1-4756-A842-0C27AAA0E92F}" srcOrd="2"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A2FAC1F-C117-4784-AF5D-7F271DFC0F80}" type="doc">
      <dgm:prSet loTypeId="urn:microsoft.com/office/officeart/2005/8/layout/cycle3" loCatId="cycle" qsTypeId="urn:microsoft.com/office/officeart/2005/8/quickstyle/simple1" qsCatId="simple" csTypeId="urn:microsoft.com/office/officeart/2005/8/colors/colorful5" csCatId="colorful"/>
      <dgm:spPr/>
      <dgm:t>
        <a:bodyPr/>
        <a:lstStyle/>
        <a:p>
          <a:endParaRPr lang="en-US"/>
        </a:p>
      </dgm:t>
    </dgm:pt>
    <dgm:pt modelId="{1B0FAD35-3A4B-4876-ADE2-758CF356221C}">
      <dgm:prSet/>
      <dgm:spPr/>
      <dgm:t>
        <a:bodyPr/>
        <a:lstStyle/>
        <a:p>
          <a:r>
            <a:rPr lang="el-GR" b="0" i="0" baseline="0"/>
            <a:t>Ως προς τη διαχείριση των ζιζανίων, δύο φαίνεται να είναι οι κύριες επιδράσεις: </a:t>
          </a:r>
          <a:endParaRPr lang="en-US"/>
        </a:p>
      </dgm:t>
    </dgm:pt>
    <dgm:pt modelId="{95158E78-F5E8-453D-820A-EFE0FE6889E1}" type="parTrans" cxnId="{E2CCCFDC-D945-44BB-8DC6-9CF5771C4330}">
      <dgm:prSet/>
      <dgm:spPr/>
      <dgm:t>
        <a:bodyPr/>
        <a:lstStyle/>
        <a:p>
          <a:endParaRPr lang="en-US"/>
        </a:p>
      </dgm:t>
    </dgm:pt>
    <dgm:pt modelId="{C15BF3FA-459B-424B-B24B-7EB71F398A49}" type="sibTrans" cxnId="{E2CCCFDC-D945-44BB-8DC6-9CF5771C4330}">
      <dgm:prSet/>
      <dgm:spPr/>
      <dgm:t>
        <a:bodyPr/>
        <a:lstStyle/>
        <a:p>
          <a:endParaRPr lang="en-US"/>
        </a:p>
      </dgm:t>
    </dgm:pt>
    <dgm:pt modelId="{3744A5D5-3646-4D03-87D3-FC13182CB692}">
      <dgm:prSet/>
      <dgm:spPr/>
      <dgm:t>
        <a:bodyPr/>
        <a:lstStyle/>
        <a:p>
          <a:r>
            <a:rPr lang="el-GR" b="0" i="0" baseline="0" dirty="0"/>
            <a:t>α) η αύξηση της ανάπτυξης, άρα και της ανταγωνιστικής ικανότητας των καλλιεργειών έναντι των ζιζανίων, και </a:t>
          </a:r>
          <a:endParaRPr lang="en-US" dirty="0"/>
        </a:p>
      </dgm:t>
    </dgm:pt>
    <dgm:pt modelId="{DF4828E3-FED6-492E-929A-252AA8390C41}" type="parTrans" cxnId="{572BD7AA-4099-4A4A-AB76-83D161A52E63}">
      <dgm:prSet/>
      <dgm:spPr/>
      <dgm:t>
        <a:bodyPr/>
        <a:lstStyle/>
        <a:p>
          <a:endParaRPr lang="en-US"/>
        </a:p>
      </dgm:t>
    </dgm:pt>
    <dgm:pt modelId="{8B656140-9ACC-4672-ABBD-9C2C4754E905}" type="sibTrans" cxnId="{572BD7AA-4099-4A4A-AB76-83D161A52E63}">
      <dgm:prSet/>
      <dgm:spPr/>
      <dgm:t>
        <a:bodyPr/>
        <a:lstStyle/>
        <a:p>
          <a:endParaRPr lang="en-US"/>
        </a:p>
      </dgm:t>
    </dgm:pt>
    <dgm:pt modelId="{383B475A-E91C-4500-BC48-4EB63800C7D9}">
      <dgm:prSet/>
      <dgm:spPr/>
      <dgm:t>
        <a:bodyPr/>
        <a:lstStyle/>
        <a:p>
          <a:r>
            <a:rPr lang="el-GR" b="0" i="0" baseline="0"/>
            <a:t>β) η μείωση των αρνητικών επιδράσεων (πιθανή φυτοτοξικότητα) εξαιτίας της εφαρμογής ζιζανιοκτόνων.</a:t>
          </a:r>
          <a:endParaRPr lang="en-US"/>
        </a:p>
      </dgm:t>
    </dgm:pt>
    <dgm:pt modelId="{D0EEA751-ACFD-49D1-999C-47F24FA0D969}" type="parTrans" cxnId="{9D6DAE1F-96FA-4EA4-8B24-ABB6E2E83AF7}">
      <dgm:prSet/>
      <dgm:spPr/>
      <dgm:t>
        <a:bodyPr/>
        <a:lstStyle/>
        <a:p>
          <a:endParaRPr lang="en-US"/>
        </a:p>
      </dgm:t>
    </dgm:pt>
    <dgm:pt modelId="{AD94B32C-A70F-4182-A61C-1FA483F36A43}" type="sibTrans" cxnId="{9D6DAE1F-96FA-4EA4-8B24-ABB6E2E83AF7}">
      <dgm:prSet/>
      <dgm:spPr/>
      <dgm:t>
        <a:bodyPr/>
        <a:lstStyle/>
        <a:p>
          <a:endParaRPr lang="en-US"/>
        </a:p>
      </dgm:t>
    </dgm:pt>
    <dgm:pt modelId="{8EFF8652-1A73-4CF6-80AE-C29047B4241A}" type="pres">
      <dgm:prSet presAssocID="{CA2FAC1F-C117-4784-AF5D-7F271DFC0F80}" presName="Name0" presStyleCnt="0">
        <dgm:presLayoutVars>
          <dgm:dir/>
          <dgm:resizeHandles val="exact"/>
        </dgm:presLayoutVars>
      </dgm:prSet>
      <dgm:spPr/>
    </dgm:pt>
    <dgm:pt modelId="{7268058A-E960-406F-BEED-C70B29B77132}" type="pres">
      <dgm:prSet presAssocID="{CA2FAC1F-C117-4784-AF5D-7F271DFC0F80}" presName="cycle" presStyleCnt="0"/>
      <dgm:spPr/>
    </dgm:pt>
    <dgm:pt modelId="{65DA8D75-A06A-4A74-AB0E-1F44F669B1A6}" type="pres">
      <dgm:prSet presAssocID="{1B0FAD35-3A4B-4876-ADE2-758CF356221C}" presName="nodeFirstNode" presStyleLbl="node1" presStyleIdx="0" presStyleCnt="3">
        <dgm:presLayoutVars>
          <dgm:bulletEnabled val="1"/>
        </dgm:presLayoutVars>
      </dgm:prSet>
      <dgm:spPr/>
    </dgm:pt>
    <dgm:pt modelId="{CB03AE8F-49F3-4BE3-AAC3-508B9399E2CB}" type="pres">
      <dgm:prSet presAssocID="{C15BF3FA-459B-424B-B24B-7EB71F398A49}" presName="sibTransFirstNode" presStyleLbl="bgShp" presStyleIdx="0" presStyleCnt="1"/>
      <dgm:spPr/>
    </dgm:pt>
    <dgm:pt modelId="{E3E56ADE-4384-48DB-BF34-CA55EF00B60E}" type="pres">
      <dgm:prSet presAssocID="{3744A5D5-3646-4D03-87D3-FC13182CB692}" presName="nodeFollowingNodes" presStyleLbl="node1" presStyleIdx="1" presStyleCnt="3" custRadScaleRad="81417" custRadScaleInc="154141">
        <dgm:presLayoutVars>
          <dgm:bulletEnabled val="1"/>
        </dgm:presLayoutVars>
      </dgm:prSet>
      <dgm:spPr/>
    </dgm:pt>
    <dgm:pt modelId="{4F041E60-DA80-4AAE-AED6-4D26E0E77113}" type="pres">
      <dgm:prSet presAssocID="{383B475A-E91C-4500-BC48-4EB63800C7D9}" presName="nodeFollowingNodes" presStyleLbl="node1" presStyleIdx="2" presStyleCnt="3" custRadScaleRad="89505" custRadScaleInc="-148754">
        <dgm:presLayoutVars>
          <dgm:bulletEnabled val="1"/>
        </dgm:presLayoutVars>
      </dgm:prSet>
      <dgm:spPr/>
    </dgm:pt>
  </dgm:ptLst>
  <dgm:cxnLst>
    <dgm:cxn modelId="{9D6DAE1F-96FA-4EA4-8B24-ABB6E2E83AF7}" srcId="{CA2FAC1F-C117-4784-AF5D-7F271DFC0F80}" destId="{383B475A-E91C-4500-BC48-4EB63800C7D9}" srcOrd="2" destOrd="0" parTransId="{D0EEA751-ACFD-49D1-999C-47F24FA0D969}" sibTransId="{AD94B32C-A70F-4182-A61C-1FA483F36A43}"/>
    <dgm:cxn modelId="{FE838031-B28D-482A-8D03-2B2E3B9DDDEE}" type="presOf" srcId="{1B0FAD35-3A4B-4876-ADE2-758CF356221C}" destId="{65DA8D75-A06A-4A74-AB0E-1F44F669B1A6}" srcOrd="0" destOrd="0" presId="urn:microsoft.com/office/officeart/2005/8/layout/cycle3"/>
    <dgm:cxn modelId="{2F9ACB36-B3FB-4B3C-B424-2047EFCDF423}" type="presOf" srcId="{3744A5D5-3646-4D03-87D3-FC13182CB692}" destId="{E3E56ADE-4384-48DB-BF34-CA55EF00B60E}" srcOrd="0" destOrd="0" presId="urn:microsoft.com/office/officeart/2005/8/layout/cycle3"/>
    <dgm:cxn modelId="{82A94B42-52FE-44D4-9F1D-F676593F396E}" type="presOf" srcId="{C15BF3FA-459B-424B-B24B-7EB71F398A49}" destId="{CB03AE8F-49F3-4BE3-AAC3-508B9399E2CB}" srcOrd="0" destOrd="0" presId="urn:microsoft.com/office/officeart/2005/8/layout/cycle3"/>
    <dgm:cxn modelId="{572BD7AA-4099-4A4A-AB76-83D161A52E63}" srcId="{CA2FAC1F-C117-4784-AF5D-7F271DFC0F80}" destId="{3744A5D5-3646-4D03-87D3-FC13182CB692}" srcOrd="1" destOrd="0" parTransId="{DF4828E3-FED6-492E-929A-252AA8390C41}" sibTransId="{8B656140-9ACC-4672-ABBD-9C2C4754E905}"/>
    <dgm:cxn modelId="{F7DE68AC-0ECE-4B2C-A70D-12DAE5E6277B}" type="presOf" srcId="{CA2FAC1F-C117-4784-AF5D-7F271DFC0F80}" destId="{8EFF8652-1A73-4CF6-80AE-C29047B4241A}" srcOrd="0" destOrd="0" presId="urn:microsoft.com/office/officeart/2005/8/layout/cycle3"/>
    <dgm:cxn modelId="{35F0AFD0-5425-4F7C-9AFE-9902D7E7AD13}" type="presOf" srcId="{383B475A-E91C-4500-BC48-4EB63800C7D9}" destId="{4F041E60-DA80-4AAE-AED6-4D26E0E77113}" srcOrd="0" destOrd="0" presId="urn:microsoft.com/office/officeart/2005/8/layout/cycle3"/>
    <dgm:cxn modelId="{E2CCCFDC-D945-44BB-8DC6-9CF5771C4330}" srcId="{CA2FAC1F-C117-4784-AF5D-7F271DFC0F80}" destId="{1B0FAD35-3A4B-4876-ADE2-758CF356221C}" srcOrd="0" destOrd="0" parTransId="{95158E78-F5E8-453D-820A-EFE0FE6889E1}" sibTransId="{C15BF3FA-459B-424B-B24B-7EB71F398A49}"/>
    <dgm:cxn modelId="{A705CBBC-24EE-4A0B-9654-932612C452E8}" type="presParOf" srcId="{8EFF8652-1A73-4CF6-80AE-C29047B4241A}" destId="{7268058A-E960-406F-BEED-C70B29B77132}" srcOrd="0" destOrd="0" presId="urn:microsoft.com/office/officeart/2005/8/layout/cycle3"/>
    <dgm:cxn modelId="{23A99A63-7FF2-4DC9-A2FA-FF70DD63AB50}" type="presParOf" srcId="{7268058A-E960-406F-BEED-C70B29B77132}" destId="{65DA8D75-A06A-4A74-AB0E-1F44F669B1A6}" srcOrd="0" destOrd="0" presId="urn:microsoft.com/office/officeart/2005/8/layout/cycle3"/>
    <dgm:cxn modelId="{CCC91DD1-0C1B-4B05-B598-D35C084A5882}" type="presParOf" srcId="{7268058A-E960-406F-BEED-C70B29B77132}" destId="{CB03AE8F-49F3-4BE3-AAC3-508B9399E2CB}" srcOrd="1" destOrd="0" presId="urn:microsoft.com/office/officeart/2005/8/layout/cycle3"/>
    <dgm:cxn modelId="{2848EBA6-1ACA-436B-A06A-C4C3E6D8A8F6}" type="presParOf" srcId="{7268058A-E960-406F-BEED-C70B29B77132}" destId="{E3E56ADE-4384-48DB-BF34-CA55EF00B60E}" srcOrd="2" destOrd="0" presId="urn:microsoft.com/office/officeart/2005/8/layout/cycle3"/>
    <dgm:cxn modelId="{F86D48CA-8DA7-40A0-9A8B-5E9E131C7AEB}" type="presParOf" srcId="{7268058A-E960-406F-BEED-C70B29B77132}" destId="{4F041E60-DA80-4AAE-AED6-4D26E0E77113}" srcOrd="3"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860D35-E225-45AF-AB99-954B921D516C}">
      <dsp:nvSpPr>
        <dsp:cNvPr id="0" name=""/>
        <dsp:cNvSpPr/>
      </dsp:nvSpPr>
      <dsp:spPr>
        <a:xfrm>
          <a:off x="2053" y="615669"/>
          <a:ext cx="4379788" cy="2627873"/>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l-GR" sz="1900" b="0" i="0" kern="1200" baseline="0"/>
            <a:t>Η </a:t>
          </a:r>
          <a:r>
            <a:rPr lang="el-GR" sz="1900" b="1" i="0" kern="1200" baseline="0"/>
            <a:t>διαχείριση θρεπτικών ουσιών και νερού </a:t>
          </a:r>
          <a:r>
            <a:rPr lang="el-GR" sz="1900" b="0" i="0" kern="1200" baseline="0"/>
            <a:t>παίζει σημαντικό ρόλο στη Γεωργία, αφού η ανάπτυξη και η σχετική ανταγωνιστική ικανότητα ζιζανίων και καλλιεργειών επηρεάζεται καθοριστικά από τις εισροές αυτές (Walia, 2010).</a:t>
          </a:r>
          <a:endParaRPr lang="en-US" sz="1900" kern="1200"/>
        </a:p>
      </dsp:txBody>
      <dsp:txXfrm>
        <a:off x="79021" y="692637"/>
        <a:ext cx="4225852" cy="2473937"/>
      </dsp:txXfrm>
    </dsp:sp>
    <dsp:sp modelId="{8A050080-4D74-49F6-A7E0-C365B05A8572}">
      <dsp:nvSpPr>
        <dsp:cNvPr id="0" name=""/>
        <dsp:cNvSpPr/>
      </dsp:nvSpPr>
      <dsp:spPr>
        <a:xfrm>
          <a:off x="4819821" y="1386512"/>
          <a:ext cx="928515" cy="1086187"/>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US" sz="1500" kern="1200"/>
        </a:p>
      </dsp:txBody>
      <dsp:txXfrm>
        <a:off x="4819821" y="1603749"/>
        <a:ext cx="649961" cy="651713"/>
      </dsp:txXfrm>
    </dsp:sp>
    <dsp:sp modelId="{F732F980-65A1-4756-A842-0C27AAA0E92F}">
      <dsp:nvSpPr>
        <dsp:cNvPr id="0" name=""/>
        <dsp:cNvSpPr/>
      </dsp:nvSpPr>
      <dsp:spPr>
        <a:xfrm>
          <a:off x="6133757" y="615669"/>
          <a:ext cx="4379788" cy="2627873"/>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l-GR" sz="1900" b="0" i="0" kern="1200" baseline="0"/>
            <a:t>Ουσιαστικά, απαιτούνται κατάλληλες πρακτικές διαχείρισης ώστε να ευνοείται περισσότερο η ανάπτυξη των καλλιεργειών και όχι των ζιζανίων. Η διαχείριση των αρδεύσεων ως προς τα ζιζάνια εξετάστηκε στην Ενότητα 2.4.5, ενώ παρακάτω θα επικεντρωθούμε στη διαχείριση της λίπανσης.</a:t>
          </a:r>
          <a:endParaRPr lang="en-US" sz="1900" kern="1200"/>
        </a:p>
      </dsp:txBody>
      <dsp:txXfrm>
        <a:off x="6210725" y="692637"/>
        <a:ext cx="4225852" cy="247393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03AE8F-49F3-4BE3-AAC3-508B9399E2CB}">
      <dsp:nvSpPr>
        <dsp:cNvPr id="0" name=""/>
        <dsp:cNvSpPr/>
      </dsp:nvSpPr>
      <dsp:spPr>
        <a:xfrm>
          <a:off x="985722" y="360210"/>
          <a:ext cx="4320269" cy="4320269"/>
        </a:xfrm>
        <a:prstGeom prst="circularArrow">
          <a:avLst>
            <a:gd name="adj1" fmla="val 5689"/>
            <a:gd name="adj2" fmla="val 340510"/>
            <a:gd name="adj3" fmla="val 12462128"/>
            <a:gd name="adj4" fmla="val 18240999"/>
            <a:gd name="adj5" fmla="val 5908"/>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5DA8D75-A06A-4A74-AB0E-1F44F669B1A6}">
      <dsp:nvSpPr>
        <dsp:cNvPr id="0" name=""/>
        <dsp:cNvSpPr/>
      </dsp:nvSpPr>
      <dsp:spPr>
        <a:xfrm>
          <a:off x="1638979" y="593897"/>
          <a:ext cx="3013755" cy="1506877"/>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l-GR" sz="1700" b="0" i="0" kern="1200" baseline="0"/>
            <a:t>Ως προς τη διαχείριση των ζιζανίων, δύο φαίνεται να είναι οι κύριες επιδράσεις: </a:t>
          </a:r>
          <a:endParaRPr lang="en-US" sz="1700" kern="1200"/>
        </a:p>
      </dsp:txBody>
      <dsp:txXfrm>
        <a:off x="1712539" y="667457"/>
        <a:ext cx="2866635" cy="1359757"/>
      </dsp:txXfrm>
    </dsp:sp>
    <dsp:sp modelId="{E3E56ADE-4384-48DB-BF34-CA55EF00B60E}">
      <dsp:nvSpPr>
        <dsp:cNvPr id="0" name=""/>
        <dsp:cNvSpPr/>
      </dsp:nvSpPr>
      <dsp:spPr>
        <a:xfrm>
          <a:off x="129320" y="2785528"/>
          <a:ext cx="3013755" cy="1506877"/>
        </a:xfrm>
        <a:prstGeom prst="roundRect">
          <a:avLst/>
        </a:prstGeom>
        <a:solidFill>
          <a:schemeClr val="accent5">
            <a:hueOff val="-918568"/>
            <a:satOff val="135"/>
            <a:lumOff val="-323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l-GR" sz="1700" b="0" i="0" kern="1200" baseline="0" dirty="0"/>
            <a:t>α) η αύξηση της ανάπτυξης, άρα και της ανταγωνιστικής ικανότητας των καλλιεργειών έναντι των ζιζανίων, και </a:t>
          </a:r>
          <a:endParaRPr lang="en-US" sz="1700" kern="1200" dirty="0"/>
        </a:p>
      </dsp:txBody>
      <dsp:txXfrm>
        <a:off x="202880" y="2859088"/>
        <a:ext cx="2866635" cy="1359757"/>
      </dsp:txXfrm>
    </dsp:sp>
    <dsp:sp modelId="{4F041E60-DA80-4AAE-AED6-4D26E0E77113}">
      <dsp:nvSpPr>
        <dsp:cNvPr id="0" name=""/>
        <dsp:cNvSpPr/>
      </dsp:nvSpPr>
      <dsp:spPr>
        <a:xfrm>
          <a:off x="3264710" y="2954506"/>
          <a:ext cx="3013755" cy="1506877"/>
        </a:xfrm>
        <a:prstGeom prst="roundRect">
          <a:avLst/>
        </a:prstGeom>
        <a:solidFill>
          <a:schemeClr val="accent5">
            <a:hueOff val="-1837137"/>
            <a:satOff val="270"/>
            <a:lumOff val="-647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l-GR" sz="1700" b="0" i="0" kern="1200" baseline="0"/>
            <a:t>β) η μείωση των αρνητικών επιδράσεων (πιθανή φυτοτοξικότητα) εξαιτίας της εφαρμογής ζιζανιοκτόνων.</a:t>
          </a:r>
          <a:endParaRPr lang="en-US" sz="1700" kern="1200"/>
        </a:p>
      </dsp:txBody>
      <dsp:txXfrm>
        <a:off x="3338270" y="3028066"/>
        <a:ext cx="2866635" cy="1359757"/>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DE1A06-8754-4870-9E44-E39BADAD984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527F020-BBC3-49BB-91C2-5B2CBD64B3C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67C0C22-EBDA-4130-87AE-CB28BC19B077}"/>
              </a:ext>
            </a:extLst>
          </p:cNvPr>
          <p:cNvSpPr>
            <a:spLocks noGrp="1"/>
          </p:cNvSpPr>
          <p:nvPr>
            <p:ph type="dt" sz="half" idx="10"/>
          </p:nvPr>
        </p:nvSpPr>
        <p:spPr/>
        <p:txBody>
          <a:bodyPr/>
          <a:lstStyle/>
          <a:p>
            <a:fld id="{82EDB8D0-98ED-4B86-9D5F-E61ADC70144D}" type="datetimeFigureOut">
              <a:rPr lang="en-US" smtClean="0"/>
              <a:t>1/26/2023</a:t>
            </a:fld>
            <a:endParaRPr lang="en-US" dirty="0"/>
          </a:p>
        </p:txBody>
      </p:sp>
      <p:sp>
        <p:nvSpPr>
          <p:cNvPr id="5" name="Footer Placeholder 4">
            <a:extLst>
              <a:ext uri="{FF2B5EF4-FFF2-40B4-BE49-F238E27FC236}">
                <a16:creationId xmlns:a16="http://schemas.microsoft.com/office/drawing/2014/main" id="{E2A419A8-07CA-4A4C-AEC2-C40D4D50AF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FA7B86-E610-42EA-B4DC-C2F447785273}"/>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7" name="Freeform: Shape 6">
            <a:extLst>
              <a:ext uri="{FF2B5EF4-FFF2-40B4-BE49-F238E27FC236}">
                <a16:creationId xmlns:a16="http://schemas.microsoft.com/office/drawing/2014/main" id="{8A7BA06D-B3FF-4E91-8639-B4569AE3AA23}"/>
              </a:ext>
            </a:extLst>
          </p:cNvPr>
          <p:cNvSpPr/>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Arc 7">
            <a:extLst>
              <a:ext uri="{FF2B5EF4-FFF2-40B4-BE49-F238E27FC236}">
                <a16:creationId xmlns:a16="http://schemas.microsoft.com/office/drawing/2014/main" id="{2B30C86D-5A07-48BC-9C9D-6F9A2DB1E9E1}"/>
              </a:ext>
            </a:extLst>
          </p:cNvPr>
          <p:cNvSpPr/>
          <p:nvPr/>
        </p:nvSpPr>
        <p:spPr>
          <a:xfrm rot="10800000" flipV="1">
            <a:off x="555710" y="106482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461546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F6E5D1-6D19-4E7F-9B4E-42326B7716F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AD2A06C-F91A-4ADC-9CD2-61F0A4D7EE1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43AA9A-2280-4F63-8B3D-20742AE6901F}"/>
              </a:ext>
            </a:extLst>
          </p:cNvPr>
          <p:cNvSpPr>
            <a:spLocks noGrp="1"/>
          </p:cNvSpPr>
          <p:nvPr>
            <p:ph type="dt" sz="half" idx="10"/>
          </p:nvPr>
        </p:nvSpPr>
        <p:spPr/>
        <p:txBody>
          <a:bodyPr/>
          <a:lstStyle/>
          <a:p>
            <a:fld id="{82EDB8D0-98ED-4B86-9D5F-E61ADC70144D}" type="datetimeFigureOut">
              <a:rPr lang="en-US" smtClean="0"/>
              <a:t>1/26/2023</a:t>
            </a:fld>
            <a:endParaRPr lang="en-US"/>
          </a:p>
        </p:txBody>
      </p:sp>
      <p:sp>
        <p:nvSpPr>
          <p:cNvPr id="5" name="Footer Placeholder 4">
            <a:extLst>
              <a:ext uri="{FF2B5EF4-FFF2-40B4-BE49-F238E27FC236}">
                <a16:creationId xmlns:a16="http://schemas.microsoft.com/office/drawing/2014/main" id="{E40D986B-E58E-43B6-8A80-FFA9D8F748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2140D36-2E71-4F27-967F-7A3E4C6EE197}"/>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7" name="Freeform: Shape 6">
            <a:extLst>
              <a:ext uri="{FF2B5EF4-FFF2-40B4-BE49-F238E27FC236}">
                <a16:creationId xmlns:a16="http://schemas.microsoft.com/office/drawing/2014/main" id="{C1609904-5327-4D2C-A445-B270A00F3B5F}"/>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8" name="Freeform: Shape 7">
            <a:extLst>
              <a:ext uri="{FF2B5EF4-FFF2-40B4-BE49-F238E27FC236}">
                <a16:creationId xmlns:a16="http://schemas.microsoft.com/office/drawing/2014/main" id="{30FC7BEC-08C5-4D95-9C84-B48BC8AD1C94}"/>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033602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81FEA3D-0C7F-45CD-B6A0-942F707B363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E8B8A12-BCE6-4D03-A637-1DEC8924BEF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749755-9FF4-428A-AEB7-1A6477466741}"/>
              </a:ext>
            </a:extLst>
          </p:cNvPr>
          <p:cNvSpPr>
            <a:spLocks noGrp="1"/>
          </p:cNvSpPr>
          <p:nvPr>
            <p:ph type="dt" sz="half" idx="10"/>
          </p:nvPr>
        </p:nvSpPr>
        <p:spPr/>
        <p:txBody>
          <a:bodyPr/>
          <a:lstStyle/>
          <a:p>
            <a:fld id="{82EDB8D0-98ED-4B86-9D5F-E61ADC70144D}" type="datetimeFigureOut">
              <a:rPr lang="en-US" smtClean="0"/>
              <a:t>1/26/2023</a:t>
            </a:fld>
            <a:endParaRPr lang="en-US"/>
          </a:p>
        </p:txBody>
      </p:sp>
      <p:sp>
        <p:nvSpPr>
          <p:cNvPr id="5" name="Footer Placeholder 4">
            <a:extLst>
              <a:ext uri="{FF2B5EF4-FFF2-40B4-BE49-F238E27FC236}">
                <a16:creationId xmlns:a16="http://schemas.microsoft.com/office/drawing/2014/main" id="{A5141836-11E2-49FD-877D-53B74514A9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D24C42-4B05-4EEF-BE14-29041EC9C0E5}"/>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7" name="Freeform: Shape 6">
            <a:extLst>
              <a:ext uri="{FF2B5EF4-FFF2-40B4-BE49-F238E27FC236}">
                <a16:creationId xmlns:a16="http://schemas.microsoft.com/office/drawing/2014/main" id="{5BADDEB1-F604-408B-B02A-A2814606E6AF}"/>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8" name="Freeform: Shape 7">
            <a:extLst>
              <a:ext uri="{FF2B5EF4-FFF2-40B4-BE49-F238E27FC236}">
                <a16:creationId xmlns:a16="http://schemas.microsoft.com/office/drawing/2014/main" id="{D8DF7987-332F-4D6C-81C3-990F39C76C96}"/>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457718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FF209-11EE-4A3F-9685-A155FECD0DC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A47AF11-F208-4FDA-9E19-D6CA3472134E}"/>
              </a:ext>
            </a:extLst>
          </p:cNvPr>
          <p:cNvSpPr>
            <a:spLocks noGrp="1"/>
          </p:cNvSpPr>
          <p:nvPr>
            <p:ph idx="1"/>
          </p:nvPr>
        </p:nvSpPr>
        <p:spPr>
          <a:xfrm>
            <a:off x="838200" y="1825625"/>
            <a:ext cx="10515600" cy="38597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E82FA1-02B7-467E-9F16-D178149407C5}"/>
              </a:ext>
            </a:extLst>
          </p:cNvPr>
          <p:cNvSpPr>
            <a:spLocks noGrp="1"/>
          </p:cNvSpPr>
          <p:nvPr>
            <p:ph type="dt" sz="half" idx="10"/>
          </p:nvPr>
        </p:nvSpPr>
        <p:spPr/>
        <p:txBody>
          <a:bodyPr/>
          <a:lstStyle/>
          <a:p>
            <a:fld id="{82EDB8D0-98ED-4B86-9D5F-E61ADC70144D}" type="datetimeFigureOut">
              <a:rPr lang="en-US" smtClean="0"/>
              <a:t>1/26/2023</a:t>
            </a:fld>
            <a:endParaRPr lang="en-US" dirty="0"/>
          </a:p>
        </p:txBody>
      </p:sp>
      <p:sp>
        <p:nvSpPr>
          <p:cNvPr id="5" name="Footer Placeholder 4">
            <a:extLst>
              <a:ext uri="{FF2B5EF4-FFF2-40B4-BE49-F238E27FC236}">
                <a16:creationId xmlns:a16="http://schemas.microsoft.com/office/drawing/2014/main" id="{6D389247-FB8A-4494-859B-B3754B02A5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CA5B62-3338-46A5-B381-A63B88CB0DDA}"/>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7" name="Freeform: Shape 6">
            <a:extLst>
              <a:ext uri="{FF2B5EF4-FFF2-40B4-BE49-F238E27FC236}">
                <a16:creationId xmlns:a16="http://schemas.microsoft.com/office/drawing/2014/main" id="{23DA7759-3209-4FE2-96D1-4EEDD81E9EA0}"/>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Freeform: Shape 7">
            <a:extLst>
              <a:ext uri="{FF2B5EF4-FFF2-40B4-BE49-F238E27FC236}">
                <a16:creationId xmlns:a16="http://schemas.microsoft.com/office/drawing/2014/main" id="{41460DAD-8769-4C9F-9C8C-BB0443909D76}"/>
              </a:ext>
            </a:extLst>
          </p:cNvPr>
          <p:cNvSpPr/>
          <p:nvPr/>
        </p:nvSpPr>
        <p:spPr>
          <a:xfrm flipH="1">
            <a:off x="12353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263837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4C0001-5D76-45A0-A9F4-7172BDDD5D2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E1462C4-0E4B-4DB7-A8BF-FE55142760A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AA5F313-1240-47AE-A026-7F349292B5CA}"/>
              </a:ext>
            </a:extLst>
          </p:cNvPr>
          <p:cNvSpPr>
            <a:spLocks noGrp="1"/>
          </p:cNvSpPr>
          <p:nvPr>
            <p:ph type="dt" sz="half" idx="10"/>
          </p:nvPr>
        </p:nvSpPr>
        <p:spPr/>
        <p:txBody>
          <a:bodyPr/>
          <a:lstStyle/>
          <a:p>
            <a:fld id="{82EDB8D0-98ED-4B86-9D5F-E61ADC70144D}" type="datetimeFigureOut">
              <a:rPr lang="en-US" smtClean="0"/>
              <a:t>1/26/2023</a:t>
            </a:fld>
            <a:endParaRPr lang="en-US"/>
          </a:p>
        </p:txBody>
      </p:sp>
      <p:sp>
        <p:nvSpPr>
          <p:cNvPr id="5" name="Footer Placeholder 4">
            <a:extLst>
              <a:ext uri="{FF2B5EF4-FFF2-40B4-BE49-F238E27FC236}">
                <a16:creationId xmlns:a16="http://schemas.microsoft.com/office/drawing/2014/main" id="{22448158-6132-4335-B8E1-F6A8963837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94C5B6-1598-48B4-9B3A-3078FDBE90B7}"/>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9" name="Freeform: Shape 8">
            <a:extLst>
              <a:ext uri="{FF2B5EF4-FFF2-40B4-BE49-F238E27FC236}">
                <a16:creationId xmlns:a16="http://schemas.microsoft.com/office/drawing/2014/main" id="{FEDBDD32-D3EE-4848-A112-BA814D4631CD}"/>
              </a:ext>
            </a:extLst>
          </p:cNvPr>
          <p:cNvSpPr/>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Arc 9">
            <a:extLst>
              <a:ext uri="{FF2B5EF4-FFF2-40B4-BE49-F238E27FC236}">
                <a16:creationId xmlns:a16="http://schemas.microsoft.com/office/drawing/2014/main" id="{61350361-843C-49D0-BD6A-ECDBA3842BA0}"/>
              </a:ext>
            </a:extLst>
          </p:cNvPr>
          <p:cNvSpPr/>
          <p:nvPr/>
        </p:nvSpPr>
        <p:spPr>
          <a:xfrm rot="10800000" flipV="1">
            <a:off x="555710" y="106482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789390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ABFD05-2CB2-4A7E-89E7-57615BA82B4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F9532B8-D460-476D-816F-725E8D96C0A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6F7120F-70AF-4ED5-B364-3AA55C6B44B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3D8B65F-F709-469F-9961-4D01896CAA12}"/>
              </a:ext>
            </a:extLst>
          </p:cNvPr>
          <p:cNvSpPr>
            <a:spLocks noGrp="1"/>
          </p:cNvSpPr>
          <p:nvPr>
            <p:ph type="dt" sz="half" idx="10"/>
          </p:nvPr>
        </p:nvSpPr>
        <p:spPr/>
        <p:txBody>
          <a:bodyPr/>
          <a:lstStyle/>
          <a:p>
            <a:fld id="{82EDB8D0-98ED-4B86-9D5F-E61ADC70144D}" type="datetimeFigureOut">
              <a:rPr lang="en-US" smtClean="0"/>
              <a:t>1/26/2023</a:t>
            </a:fld>
            <a:endParaRPr lang="en-US"/>
          </a:p>
        </p:txBody>
      </p:sp>
      <p:sp>
        <p:nvSpPr>
          <p:cNvPr id="6" name="Footer Placeholder 5">
            <a:extLst>
              <a:ext uri="{FF2B5EF4-FFF2-40B4-BE49-F238E27FC236}">
                <a16:creationId xmlns:a16="http://schemas.microsoft.com/office/drawing/2014/main" id="{B781C6BC-B23D-48BC-AD44-654DDB8D012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100D60B-86A1-479D-BCE8-06D2C3DBC94E}"/>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8" name="Freeform: Shape 7">
            <a:extLst>
              <a:ext uri="{FF2B5EF4-FFF2-40B4-BE49-F238E27FC236}">
                <a16:creationId xmlns:a16="http://schemas.microsoft.com/office/drawing/2014/main" id="{B4EC5136-99DA-40B5-8F79-5C3A56D38BA1}"/>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Freeform: Shape 8">
            <a:extLst>
              <a:ext uri="{FF2B5EF4-FFF2-40B4-BE49-F238E27FC236}">
                <a16:creationId xmlns:a16="http://schemas.microsoft.com/office/drawing/2014/main" id="{4F8FB775-26C4-41BA-837C-4478D48D2157}"/>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66607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2983E-E761-4429-9203-7FE8B2DB67E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921E9B7-62BE-49BA-AC6B-55250D66277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C41A3FD-B90A-4C31-BD6B-581F9E2E0E5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60D1D55-B722-4968-B171-AF3B462DDAD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71085A8-02C2-4E7F-935E-5AEECBAD19B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A8A5018-8A77-40E8-B159-4894ECF228B1}"/>
              </a:ext>
            </a:extLst>
          </p:cNvPr>
          <p:cNvSpPr>
            <a:spLocks noGrp="1"/>
          </p:cNvSpPr>
          <p:nvPr>
            <p:ph type="dt" sz="half" idx="10"/>
          </p:nvPr>
        </p:nvSpPr>
        <p:spPr/>
        <p:txBody>
          <a:bodyPr/>
          <a:lstStyle/>
          <a:p>
            <a:fld id="{82EDB8D0-98ED-4B86-9D5F-E61ADC70144D}" type="datetimeFigureOut">
              <a:rPr lang="en-US" smtClean="0"/>
              <a:t>1/26/2023</a:t>
            </a:fld>
            <a:endParaRPr lang="en-US"/>
          </a:p>
        </p:txBody>
      </p:sp>
      <p:sp>
        <p:nvSpPr>
          <p:cNvPr id="8" name="Footer Placeholder 7">
            <a:extLst>
              <a:ext uri="{FF2B5EF4-FFF2-40B4-BE49-F238E27FC236}">
                <a16:creationId xmlns:a16="http://schemas.microsoft.com/office/drawing/2014/main" id="{8AD79441-8908-4461-9FDD-BCE63883709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8D29F7D-B101-4950-A2C0-F350FB26D45F}"/>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10" name="Freeform: Shape 9">
            <a:extLst>
              <a:ext uri="{FF2B5EF4-FFF2-40B4-BE49-F238E27FC236}">
                <a16:creationId xmlns:a16="http://schemas.microsoft.com/office/drawing/2014/main" id="{862D7398-9A79-4B24-9C7D-F0DEED57C70B}"/>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C07F28CD-1873-4E36-A064-2D25E0A85017}"/>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883893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11BF3-02E8-4EB7-818E-652B82CF2C9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54D3190-B78C-42F1-9D62-F523886BBE51}"/>
              </a:ext>
            </a:extLst>
          </p:cNvPr>
          <p:cNvSpPr>
            <a:spLocks noGrp="1"/>
          </p:cNvSpPr>
          <p:nvPr>
            <p:ph type="dt" sz="half" idx="10"/>
          </p:nvPr>
        </p:nvSpPr>
        <p:spPr/>
        <p:txBody>
          <a:bodyPr/>
          <a:lstStyle/>
          <a:p>
            <a:fld id="{82EDB8D0-98ED-4B86-9D5F-E61ADC70144D}" type="datetimeFigureOut">
              <a:rPr lang="en-US" smtClean="0"/>
              <a:t>1/26/2023</a:t>
            </a:fld>
            <a:endParaRPr lang="en-US"/>
          </a:p>
        </p:txBody>
      </p:sp>
      <p:sp>
        <p:nvSpPr>
          <p:cNvPr id="4" name="Footer Placeholder 3">
            <a:extLst>
              <a:ext uri="{FF2B5EF4-FFF2-40B4-BE49-F238E27FC236}">
                <a16:creationId xmlns:a16="http://schemas.microsoft.com/office/drawing/2014/main" id="{EA381C40-F9FC-4D58-8508-F0632DF5A01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01CBCC-4CC2-49BD-B155-01E0F4D798BE}"/>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6" name="Freeform: Shape 5">
            <a:extLst>
              <a:ext uri="{FF2B5EF4-FFF2-40B4-BE49-F238E27FC236}">
                <a16:creationId xmlns:a16="http://schemas.microsoft.com/office/drawing/2014/main" id="{DC13EF9C-0B5A-4364-91AA-E5DD5B536E54}"/>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 name="Freeform: Shape 6">
            <a:extLst>
              <a:ext uri="{FF2B5EF4-FFF2-40B4-BE49-F238E27FC236}">
                <a16:creationId xmlns:a16="http://schemas.microsoft.com/office/drawing/2014/main" id="{8F674475-6327-490A-BD7F-084F5C07F2E4}"/>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274979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7024287-C9B9-48AC-8E4D-A282DE2F44F5}"/>
              </a:ext>
            </a:extLst>
          </p:cNvPr>
          <p:cNvSpPr>
            <a:spLocks noGrp="1"/>
          </p:cNvSpPr>
          <p:nvPr>
            <p:ph type="dt" sz="half" idx="10"/>
          </p:nvPr>
        </p:nvSpPr>
        <p:spPr/>
        <p:txBody>
          <a:bodyPr/>
          <a:lstStyle/>
          <a:p>
            <a:fld id="{82EDB8D0-98ED-4B86-9D5F-E61ADC70144D}" type="datetimeFigureOut">
              <a:rPr lang="en-US" smtClean="0"/>
              <a:t>1/26/2023</a:t>
            </a:fld>
            <a:endParaRPr lang="en-US"/>
          </a:p>
        </p:txBody>
      </p:sp>
      <p:sp>
        <p:nvSpPr>
          <p:cNvPr id="3" name="Footer Placeholder 2">
            <a:extLst>
              <a:ext uri="{FF2B5EF4-FFF2-40B4-BE49-F238E27FC236}">
                <a16:creationId xmlns:a16="http://schemas.microsoft.com/office/drawing/2014/main" id="{2D34C9A2-75A7-4164-B3B8-E6A9D60BA0B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CBE73CE-2859-4D49-A9EC-26AF3FBDF6A3}"/>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5" name="Freeform: Shape 4">
            <a:extLst>
              <a:ext uri="{FF2B5EF4-FFF2-40B4-BE49-F238E27FC236}">
                <a16:creationId xmlns:a16="http://schemas.microsoft.com/office/drawing/2014/main" id="{AA5ED585-FEBB-4DAD-84C0-97BEE6C360C3}"/>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Freeform: Shape 5">
            <a:extLst>
              <a:ext uri="{FF2B5EF4-FFF2-40B4-BE49-F238E27FC236}">
                <a16:creationId xmlns:a16="http://schemas.microsoft.com/office/drawing/2014/main" id="{EF6AC352-A720-4DB3-87CA-A33B0607CA2F}"/>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051522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FFC812-4DB6-4F98-9404-29C191D3BAD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2F0855E-0CD6-47DD-B648-4C84C783D78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D50082B-17D7-4D61-8AEB-81517D85D2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1A70783-FF31-4C4E-9196-EB169B209747}"/>
              </a:ext>
            </a:extLst>
          </p:cNvPr>
          <p:cNvSpPr>
            <a:spLocks noGrp="1"/>
          </p:cNvSpPr>
          <p:nvPr>
            <p:ph type="dt" sz="half" idx="10"/>
          </p:nvPr>
        </p:nvSpPr>
        <p:spPr/>
        <p:txBody>
          <a:bodyPr/>
          <a:lstStyle/>
          <a:p>
            <a:fld id="{82EDB8D0-98ED-4B86-9D5F-E61ADC70144D}" type="datetimeFigureOut">
              <a:rPr lang="en-US" smtClean="0"/>
              <a:t>1/26/2023</a:t>
            </a:fld>
            <a:endParaRPr lang="en-US"/>
          </a:p>
        </p:txBody>
      </p:sp>
      <p:sp>
        <p:nvSpPr>
          <p:cNvPr id="6" name="Footer Placeholder 5">
            <a:extLst>
              <a:ext uri="{FF2B5EF4-FFF2-40B4-BE49-F238E27FC236}">
                <a16:creationId xmlns:a16="http://schemas.microsoft.com/office/drawing/2014/main" id="{7D92E260-747D-40FD-A062-9DD5E6835A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7E50A0-1E05-49C5-88C9-46267751201F}"/>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8" name="Freeform: Shape 7">
            <a:extLst>
              <a:ext uri="{FF2B5EF4-FFF2-40B4-BE49-F238E27FC236}">
                <a16:creationId xmlns:a16="http://schemas.microsoft.com/office/drawing/2014/main" id="{2C155C63-9F58-4422-B669-F97486280671}"/>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Freeform: Shape 8">
            <a:extLst>
              <a:ext uri="{FF2B5EF4-FFF2-40B4-BE49-F238E27FC236}">
                <a16:creationId xmlns:a16="http://schemas.microsoft.com/office/drawing/2014/main" id="{385DBA62-0EDB-47AA-86C7-90463BC9B308}"/>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503782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D7521-E43D-41D1-B458-26B20DC6DDD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2472CF2-2653-4B98-A416-D7A0A860ECE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A6EF87F5-0B10-4AC7-9599-F088C5E796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2A07CB7-0520-4D64-B76C-C31AC557832D}"/>
              </a:ext>
            </a:extLst>
          </p:cNvPr>
          <p:cNvSpPr>
            <a:spLocks noGrp="1"/>
          </p:cNvSpPr>
          <p:nvPr>
            <p:ph type="dt" sz="half" idx="10"/>
          </p:nvPr>
        </p:nvSpPr>
        <p:spPr/>
        <p:txBody>
          <a:bodyPr/>
          <a:lstStyle/>
          <a:p>
            <a:fld id="{82EDB8D0-98ED-4B86-9D5F-E61ADC70144D}" type="datetimeFigureOut">
              <a:rPr lang="en-US" smtClean="0"/>
              <a:t>1/26/2023</a:t>
            </a:fld>
            <a:endParaRPr lang="en-US"/>
          </a:p>
        </p:txBody>
      </p:sp>
      <p:sp>
        <p:nvSpPr>
          <p:cNvPr id="6" name="Footer Placeholder 5">
            <a:extLst>
              <a:ext uri="{FF2B5EF4-FFF2-40B4-BE49-F238E27FC236}">
                <a16:creationId xmlns:a16="http://schemas.microsoft.com/office/drawing/2014/main" id="{92EEB226-AD45-45DF-AAB5-5513AE732AA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5E96AEB-9481-4CCE-B110-FEDD334835B8}"/>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8" name="Freeform: Shape 7">
            <a:extLst>
              <a:ext uri="{FF2B5EF4-FFF2-40B4-BE49-F238E27FC236}">
                <a16:creationId xmlns:a16="http://schemas.microsoft.com/office/drawing/2014/main" id="{6BA9707F-7BCE-464F-BF45-E216527084EE}"/>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Freeform: Shape 8">
            <a:extLst>
              <a:ext uri="{FF2B5EF4-FFF2-40B4-BE49-F238E27FC236}">
                <a16:creationId xmlns:a16="http://schemas.microsoft.com/office/drawing/2014/main" id="{BC589723-2CC8-49D1-B4E1-36FECED6A2D7}"/>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562641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7EC5685-19F1-49DA-ADE5-D5D32F1659B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FFC0A4D-22A1-4554-B5DE-887974F4DF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9D5CDC-F2CE-410E-AD13-DDC235C71C6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cap="none" spc="0" baseline="0">
                <a:solidFill>
                  <a:schemeClr val="tx1">
                    <a:tint val="75000"/>
                  </a:schemeClr>
                </a:solidFill>
                <a:latin typeface="+mn-lt"/>
              </a:defRPr>
            </a:lvl1pPr>
          </a:lstStyle>
          <a:p>
            <a:fld id="{82EDB8D0-98ED-4B86-9D5F-E61ADC70144D}" type="datetimeFigureOut">
              <a:rPr lang="en-US" smtClean="0"/>
              <a:pPr/>
              <a:t>1/26/2023</a:t>
            </a:fld>
            <a:endParaRPr lang="en-US" dirty="0"/>
          </a:p>
        </p:txBody>
      </p:sp>
      <p:sp>
        <p:nvSpPr>
          <p:cNvPr id="5" name="Footer Placeholder 4">
            <a:extLst>
              <a:ext uri="{FF2B5EF4-FFF2-40B4-BE49-F238E27FC236}">
                <a16:creationId xmlns:a16="http://schemas.microsoft.com/office/drawing/2014/main" id="{9340CD45-794A-4BB0-A427-0CE61AEAF48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cap="none" spc="0" baseline="0">
                <a:solidFill>
                  <a:schemeClr val="tx1">
                    <a:tint val="75000"/>
                  </a:schemeClr>
                </a:solidFill>
                <a:latin typeface="+mn-lt"/>
              </a:defRPr>
            </a:lvl1pPr>
          </a:lstStyle>
          <a:p>
            <a:endParaRPr lang="en-US"/>
          </a:p>
        </p:txBody>
      </p:sp>
      <p:sp>
        <p:nvSpPr>
          <p:cNvPr id="6" name="Slide Number Placeholder 5">
            <a:extLst>
              <a:ext uri="{FF2B5EF4-FFF2-40B4-BE49-F238E27FC236}">
                <a16:creationId xmlns:a16="http://schemas.microsoft.com/office/drawing/2014/main" id="{FCB3AB91-9588-4071-92D2-364F4A6ED09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cap="none" spc="0" baseline="0">
                <a:solidFill>
                  <a:schemeClr val="tx1">
                    <a:tint val="75000"/>
                  </a:schemeClr>
                </a:solidFill>
                <a:latin typeface="+mn-lt"/>
              </a:defRPr>
            </a:lvl1pPr>
          </a:lstStyle>
          <a:p>
            <a:fld id="{4854181D-6920-4594-9A5D-6CE56DC9F8B2}" type="slidenum">
              <a:rPr lang="en-US" smtClean="0"/>
              <a:pPr/>
              <a:t>‹#›</a:t>
            </a:fld>
            <a:endParaRPr lang="en-US"/>
          </a:p>
        </p:txBody>
      </p:sp>
    </p:spTree>
    <p:extLst>
      <p:ext uri="{BB962C8B-B14F-4D97-AF65-F5344CB8AC3E}">
        <p14:creationId xmlns:p14="http://schemas.microsoft.com/office/powerpoint/2010/main" val="950688567"/>
      </p:ext>
    </p:extLst>
  </p:cSld>
  <p:clrMap bg1="lt1" tx1="dk1" bg2="lt2" tx2="dk2" accent1="accent1" accent2="accent2" accent3="accent3" accent4="accent4" accent5="accent5" accent6="accent6" hlink="hlink" folHlink="folHlink"/>
  <p:sldLayoutIdLst>
    <p:sldLayoutId id="2147483735" r:id="rId1"/>
    <p:sldLayoutId id="2147483736" r:id="rId2"/>
    <p:sldLayoutId id="2147483737" r:id="rId3"/>
    <p:sldLayoutId id="2147483738" r:id="rId4"/>
    <p:sldLayoutId id="2147483728" r:id="rId5"/>
    <p:sldLayoutId id="2147483733" r:id="rId6"/>
    <p:sldLayoutId id="2147483729" r:id="rId7"/>
    <p:sldLayoutId id="2147483730" r:id="rId8"/>
    <p:sldLayoutId id="2147483731" r:id="rId9"/>
    <p:sldLayoutId id="2147483732" r:id="rId10"/>
    <p:sldLayoutId id="2147483734" r:id="rId11"/>
  </p:sldLayoutIdLst>
  <p:txStyles>
    <p:titleStyle>
      <a:lvl1pPr algn="l" defTabSz="914400" rtl="0" eaLnBrk="1" latinLnBrk="0" hangingPunct="1">
        <a:lnSpc>
          <a:spcPct val="90000"/>
        </a:lnSpc>
        <a:spcBef>
          <a:spcPct val="0"/>
        </a:spcBef>
        <a:buNone/>
        <a:defRPr sz="40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A1D7EC86-7CB9-431D-8AC3-8AAF0440B1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2" name="Rectangle 21">
            <a:extLst>
              <a:ext uri="{FF2B5EF4-FFF2-40B4-BE49-F238E27FC236}">
                <a16:creationId xmlns:a16="http://schemas.microsoft.com/office/drawing/2014/main" id="{D4B9777F-B610-419B-9193-80306388F3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4" name="!!Arc">
            <a:extLst>
              <a:ext uri="{FF2B5EF4-FFF2-40B4-BE49-F238E27FC236}">
                <a16:creationId xmlns:a16="http://schemas.microsoft.com/office/drawing/2014/main" id="{311F016A-A753-449B-9EA6-322199B711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1427715">
            <a:off x="1108520" y="775849"/>
            <a:ext cx="2987899" cy="2987899"/>
          </a:xfrm>
          <a:prstGeom prst="arc">
            <a:avLst>
              <a:gd name="adj1" fmla="val 16200000"/>
              <a:gd name="adj2" fmla="val 2287352"/>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ACC518A-7AA0-E7A5-BA45-6AEEFD984D0F}"/>
              </a:ext>
            </a:extLst>
          </p:cNvPr>
          <p:cNvSpPr>
            <a:spLocks noGrp="1"/>
          </p:cNvSpPr>
          <p:nvPr>
            <p:ph type="ctrTitle"/>
          </p:nvPr>
        </p:nvSpPr>
        <p:spPr>
          <a:xfrm>
            <a:off x="860742" y="1124988"/>
            <a:ext cx="4425962" cy="2387600"/>
          </a:xfrm>
        </p:spPr>
        <p:txBody>
          <a:bodyPr>
            <a:normAutofit/>
          </a:bodyPr>
          <a:lstStyle/>
          <a:p>
            <a:pPr algn="l"/>
            <a:r>
              <a:rPr lang="el-GR" sz="3800" b="1" i="0" u="none" strike="noStrike" baseline="0">
                <a:latin typeface="PFFuturaNeu-Bold"/>
              </a:rPr>
              <a:t>ΝΕΕΣ ΤΑΣΕΙΣ</a:t>
            </a:r>
            <a:br>
              <a:rPr lang="el-GR" sz="3800" b="1" i="0" u="none" strike="noStrike" baseline="0">
                <a:latin typeface="PFFuturaNeu-Bold"/>
              </a:rPr>
            </a:br>
            <a:r>
              <a:rPr lang="el-GR" sz="3800" b="1" i="0" u="none" strike="noStrike" baseline="0">
                <a:latin typeface="PFFuturaNeu-Bold"/>
              </a:rPr>
              <a:t>ΚΑΙ ΠΡΟΣΕΓΓΙΣΕΙΣ</a:t>
            </a:r>
            <a:br>
              <a:rPr lang="el-GR" sz="3800" b="1" i="0" u="none" strike="noStrike" baseline="0">
                <a:latin typeface="PFFuturaNeu-Bold"/>
              </a:rPr>
            </a:br>
            <a:r>
              <a:rPr lang="el-GR" sz="3800" b="1" i="0" u="none" strike="noStrike" baseline="0">
                <a:latin typeface="PFFuturaNeu-Bold"/>
              </a:rPr>
              <a:t>ΣΤΗ ΖΙΖΑΝΙΟΛΟΓΙΑ</a:t>
            </a:r>
            <a:br>
              <a:rPr lang="el-GR" sz="3800" b="1" i="0" u="none" strike="noStrike" baseline="0">
                <a:latin typeface="PFFuturaNeu-Bold"/>
              </a:rPr>
            </a:br>
            <a:r>
              <a:rPr lang="el-GR" sz="3800" b="1" i="0" u="none" strike="noStrike" baseline="0">
                <a:latin typeface="PFFuturaNeu-Bold"/>
              </a:rPr>
              <a:t>ΚΑΙ ΤΗ ΓΕΩΡΓΙΑ</a:t>
            </a:r>
            <a:endParaRPr lang="en-US" sz="3800"/>
          </a:p>
        </p:txBody>
      </p:sp>
      <p:sp>
        <p:nvSpPr>
          <p:cNvPr id="3" name="Subtitle 2">
            <a:extLst>
              <a:ext uri="{FF2B5EF4-FFF2-40B4-BE49-F238E27FC236}">
                <a16:creationId xmlns:a16="http://schemas.microsoft.com/office/drawing/2014/main" id="{6876C3D1-E7DA-F1E8-C311-46048692D371}"/>
              </a:ext>
            </a:extLst>
          </p:cNvPr>
          <p:cNvSpPr>
            <a:spLocks noGrp="1"/>
          </p:cNvSpPr>
          <p:nvPr>
            <p:ph type="subTitle" idx="1"/>
          </p:nvPr>
        </p:nvSpPr>
        <p:spPr>
          <a:xfrm>
            <a:off x="860742" y="3633691"/>
            <a:ext cx="4425962" cy="1655762"/>
          </a:xfrm>
        </p:spPr>
        <p:txBody>
          <a:bodyPr>
            <a:normAutofit/>
          </a:bodyPr>
          <a:lstStyle/>
          <a:p>
            <a:pPr algn="l"/>
            <a:r>
              <a:rPr lang="el-GR" b="0" i="1" u="none" strike="noStrike" baseline="0" dirty="0">
                <a:latin typeface="UB-Times-Italic"/>
              </a:rPr>
              <a:t>Φτάνει ένα αλέτρι να βρεθεί κι ένα δρεπάνι κοφτερό σ’ ένα χαρούμενο χέρι</a:t>
            </a:r>
          </a:p>
          <a:p>
            <a:pPr algn="l"/>
            <a:r>
              <a:rPr lang="el-GR" b="0" i="0" u="none" strike="noStrike" baseline="0" dirty="0">
                <a:latin typeface="UB-Times"/>
              </a:rPr>
              <a:t>Νίκος Γκάτσος, </a:t>
            </a:r>
            <a:r>
              <a:rPr lang="el-GR" b="0" i="1" u="none" strike="noStrike" baseline="0" dirty="0">
                <a:latin typeface="UB-Times-Italic"/>
              </a:rPr>
              <a:t>Αμοργός</a:t>
            </a:r>
            <a:endParaRPr lang="en-US" dirty="0"/>
          </a:p>
        </p:txBody>
      </p:sp>
      <p:pic>
        <p:nvPicPr>
          <p:cNvPr id="4" name="Picture 3">
            <a:extLst>
              <a:ext uri="{FF2B5EF4-FFF2-40B4-BE49-F238E27FC236}">
                <a16:creationId xmlns:a16="http://schemas.microsoft.com/office/drawing/2014/main" id="{3FA48BBE-3518-9A84-6B4C-9B5946091FF8}"/>
              </a:ext>
            </a:extLst>
          </p:cNvPr>
          <p:cNvPicPr>
            <a:picLocks noChangeAspect="1"/>
          </p:cNvPicPr>
          <p:nvPr/>
        </p:nvPicPr>
        <p:blipFill rotWithShape="1">
          <a:blip r:embed="rId2"/>
          <a:srcRect l="11608" r="25299" b="2"/>
          <a:stretch/>
        </p:blipFill>
        <p:spPr>
          <a:xfrm>
            <a:off x="5733768" y="-1"/>
            <a:ext cx="6458232" cy="6858001"/>
          </a:xfrm>
          <a:custGeom>
            <a:avLst/>
            <a:gdLst/>
            <a:ahLst/>
            <a:cxnLst/>
            <a:rect l="l" t="t" r="r" b="b"/>
            <a:pathLst>
              <a:path w="6458232" h="6858001">
                <a:moveTo>
                  <a:pt x="2209000" y="0"/>
                </a:moveTo>
                <a:lnTo>
                  <a:pt x="6458232" y="0"/>
                </a:lnTo>
                <a:lnTo>
                  <a:pt x="6458232" y="6858001"/>
                </a:lnTo>
                <a:lnTo>
                  <a:pt x="651045" y="6858001"/>
                </a:lnTo>
                <a:lnTo>
                  <a:pt x="635146" y="6830200"/>
                </a:lnTo>
                <a:cubicBezTo>
                  <a:pt x="230085" y="6080469"/>
                  <a:pt x="0" y="5221296"/>
                  <a:pt x="0" y="4308089"/>
                </a:cubicBezTo>
                <a:cubicBezTo>
                  <a:pt x="0" y="2572997"/>
                  <a:pt x="830606" y="1032965"/>
                  <a:pt x="2113832" y="68046"/>
                </a:cubicBezTo>
                <a:close/>
              </a:path>
            </a:pathLst>
          </a:custGeom>
        </p:spPr>
      </p:pic>
      <p:sp>
        <p:nvSpPr>
          <p:cNvPr id="26" name="!!Rectangle">
            <a:extLst>
              <a:ext uri="{FF2B5EF4-FFF2-40B4-BE49-F238E27FC236}">
                <a16:creationId xmlns:a16="http://schemas.microsoft.com/office/drawing/2014/main" id="{95106A28-883A-4993-BF9E-C403B81A8D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94269" y="4274457"/>
            <a:ext cx="825256" cy="825256"/>
          </a:xfrm>
          <a:prstGeom prst="rect">
            <a:avLst/>
          </a:prstGeom>
          <a:noFill/>
          <a:ln w="127000">
            <a:solidFill>
              <a:schemeClr val="accent6"/>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28" name="!!Oval">
            <a:extLst>
              <a:ext uri="{FF2B5EF4-FFF2-40B4-BE49-F238E27FC236}">
                <a16:creationId xmlns:a16="http://schemas.microsoft.com/office/drawing/2014/main" id="{F5AE4E4F-9F4C-43ED-8299-9BD63B74E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742" y="5649686"/>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189595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37543A-6020-4505-A233-C9DB4BF740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91004DAE-E0FE-40E9-21B5-56331E19849F}"/>
              </a:ext>
            </a:extLst>
          </p:cNvPr>
          <p:cNvSpPr>
            <a:spLocks noGrp="1"/>
          </p:cNvSpPr>
          <p:nvPr>
            <p:ph type="title"/>
          </p:nvPr>
        </p:nvSpPr>
        <p:spPr>
          <a:xfrm>
            <a:off x="838200" y="365125"/>
            <a:ext cx="5558489" cy="1325563"/>
          </a:xfrm>
        </p:spPr>
        <p:txBody>
          <a:bodyPr>
            <a:normAutofit/>
          </a:bodyPr>
          <a:lstStyle/>
          <a:p>
            <a:r>
              <a:rPr lang="el-GR" sz="3100" b="1">
                <a:latin typeface="PFFuturaNeu-Bold"/>
              </a:rPr>
              <a:t>Ζιζάνια και Γεωργία Ακριβείας</a:t>
            </a:r>
            <a:br>
              <a:rPr lang="el-GR" sz="3100" b="1">
                <a:latin typeface="PFFuturaNeu-Bold"/>
              </a:rPr>
            </a:br>
            <a:endParaRPr lang="en-US" sz="3100"/>
          </a:p>
        </p:txBody>
      </p:sp>
      <p:sp>
        <p:nvSpPr>
          <p:cNvPr id="10" name="Freeform: Shape 9">
            <a:extLst>
              <a:ext uri="{FF2B5EF4-FFF2-40B4-BE49-F238E27FC236}">
                <a16:creationId xmlns:a16="http://schemas.microsoft.com/office/drawing/2014/main" id="{35B16301-FB18-48BA-A6DD-C37CAF6F9A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81B0AFCD-8BEB-6E8A-E287-E98A4B8C3591}"/>
              </a:ext>
            </a:extLst>
          </p:cNvPr>
          <p:cNvSpPr>
            <a:spLocks noGrp="1"/>
          </p:cNvSpPr>
          <p:nvPr>
            <p:ph idx="1"/>
          </p:nvPr>
        </p:nvSpPr>
        <p:spPr>
          <a:xfrm>
            <a:off x="838200" y="1825625"/>
            <a:ext cx="5558489" cy="4351338"/>
          </a:xfrm>
        </p:spPr>
        <p:txBody>
          <a:bodyPr>
            <a:normAutofit/>
          </a:bodyPr>
          <a:lstStyle/>
          <a:p>
            <a:r>
              <a:rPr lang="el-GR" sz="1800" b="0" i="0" u="none" strike="noStrike" baseline="0" dirty="0">
                <a:latin typeface="UB-Helvetica"/>
              </a:rPr>
              <a:t>Η </a:t>
            </a:r>
            <a:r>
              <a:rPr lang="el-GR" sz="1800" b="1" i="0" u="none" strike="noStrike" baseline="0" dirty="0">
                <a:latin typeface="UB-Helvetica-Bold"/>
              </a:rPr>
              <a:t>Γεωργία Ακριβείας </a:t>
            </a:r>
            <a:r>
              <a:rPr lang="el-GR" sz="1800" b="0" i="0" u="none" strike="noStrike" baseline="0" dirty="0">
                <a:latin typeface="UB-Helvetica"/>
              </a:rPr>
              <a:t>(Precision Agriculture, PA) ή </a:t>
            </a:r>
            <a:r>
              <a:rPr lang="el-GR" sz="1800" b="1" i="0" u="none" strike="noStrike" baseline="0" dirty="0">
                <a:latin typeface="UB-Helvetica-Bold"/>
              </a:rPr>
              <a:t>Ευφυής Γεωργία </a:t>
            </a:r>
            <a:r>
              <a:rPr lang="el-GR" sz="1800" b="0" i="0" u="none" strike="noStrike" baseline="0" dirty="0">
                <a:latin typeface="UB-Helvetica"/>
              </a:rPr>
              <a:t>(Smart Farming) ή </a:t>
            </a:r>
            <a:r>
              <a:rPr lang="el-GR" sz="1800" b="1" i="0" u="none" strike="noStrike" baseline="0" dirty="0">
                <a:latin typeface="UB-Helvetica-Bold"/>
              </a:rPr>
              <a:t>Ψηφιακή Γεωργία </a:t>
            </a:r>
            <a:r>
              <a:rPr lang="el-GR" sz="1800" b="0" i="0" u="none" strike="noStrike" baseline="0" dirty="0">
                <a:latin typeface="UB-Helvetica"/>
              </a:rPr>
              <a:t>(Digital Agriculture) αποτελεί μια καινοτόμα προσέγγιση διαχείρισης των αγροκτημάτων. Σύμφωνα με αυτήν, οι απο-φάσεις που σχετίζονται με σημαντικές γεωργικές δραστηριότητες, όπως οι εφαρμογές φυτοπροστατευτικών προϊόντων (ζιζανιοκτόνα, εντομοκτόνα, μυκητοκτόνα, ρυθμιστές ανάπτυξης) και λιπασμάτων, η διαχείριση του αρδευτικού νερού, η ρύθμιση της ποσότητας του σπόρου κατά τη σπορά, το κλάδε-μα, η συγκομιδή κ.ά., λαμβάνονται με βάση τις πραγματικές ανάγκες των καλλιεργειών, οι οποίες διαφοροποιούνται στον χώρο και τον χρόνο (Ferguson et al., 2018). </a:t>
            </a:r>
            <a:endParaRPr lang="en-US" sz="1800" dirty="0"/>
          </a:p>
        </p:txBody>
      </p:sp>
      <p:sp>
        <p:nvSpPr>
          <p:cNvPr id="12" name="Oval 11">
            <a:extLst>
              <a:ext uri="{FF2B5EF4-FFF2-40B4-BE49-F238E27FC236}">
                <a16:creationId xmlns:a16="http://schemas.microsoft.com/office/drawing/2014/main" id="{C3C0D90E-074A-4F52-9B11-B52BEF4BCB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2624479"/>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Block Arc 13">
            <a:extLst>
              <a:ext uri="{FF2B5EF4-FFF2-40B4-BE49-F238E27FC236}">
                <a16:creationId xmlns:a16="http://schemas.microsoft.com/office/drawing/2014/main" id="{CABBD4C1-E6F8-46F6-8152-A8A97490B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912417" y="1218531"/>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83BA5EF5-1FE9-4BF9-83BB-269BCDDF61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cxnSp>
        <p:nvCxnSpPr>
          <p:cNvPr id="18" name="Straight Connector 17">
            <a:extLst>
              <a:ext uri="{FF2B5EF4-FFF2-40B4-BE49-F238E27FC236}">
                <a16:creationId xmlns:a16="http://schemas.microsoft.com/office/drawing/2014/main" id="{4B3BCACB-5880-460B-9606-8C433A9AF99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72463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0" name="Freeform: Shape 19">
            <a:extLst>
              <a:ext uri="{FF2B5EF4-FFF2-40B4-BE49-F238E27FC236}">
                <a16:creationId xmlns:a16="http://schemas.microsoft.com/office/drawing/2014/main" id="{88853921-7BC9-4BDE-ACAB-133C683C82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2" name="Arc 21">
            <a:extLst>
              <a:ext uri="{FF2B5EF4-FFF2-40B4-BE49-F238E27FC236}">
                <a16:creationId xmlns:a16="http://schemas.microsoft.com/office/drawing/2014/main" id="{09192968-3AE7-4470-A61C-97294BB927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92895">
            <a:off x="6086940"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4" name="Freeform: Shape 23">
            <a:extLst>
              <a:ext uri="{FF2B5EF4-FFF2-40B4-BE49-F238E27FC236}">
                <a16:creationId xmlns:a16="http://schemas.microsoft.com/office/drawing/2014/main" id="{3AB72E55-43E4-4356-BFE8-E2102CB0B5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229467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97C6AA6-1DC2-D89E-F236-8BD499691445}"/>
              </a:ext>
            </a:extLst>
          </p:cNvPr>
          <p:cNvSpPr>
            <a:spLocks noGrp="1"/>
          </p:cNvSpPr>
          <p:nvPr>
            <p:ph type="title"/>
          </p:nvPr>
        </p:nvSpPr>
        <p:spPr>
          <a:xfrm>
            <a:off x="686834" y="1153572"/>
            <a:ext cx="3200400" cy="4461163"/>
          </a:xfrm>
        </p:spPr>
        <p:txBody>
          <a:bodyPr>
            <a:normAutofit/>
          </a:bodyPr>
          <a:lstStyle/>
          <a:p>
            <a:r>
              <a:rPr lang="el-GR" b="1" i="0" u="none" strike="noStrike" baseline="0" dirty="0">
                <a:solidFill>
                  <a:srgbClr val="FFFFFF"/>
                </a:solidFill>
                <a:latin typeface="UB-Helvetica"/>
              </a:rPr>
              <a:t>Site Specific Weed Management, SSWM</a:t>
            </a:r>
            <a:endParaRPr lang="en-US" dirty="0">
              <a:solidFill>
                <a:srgbClr val="FFFFFF"/>
              </a:solidFill>
            </a:endParaRPr>
          </a:p>
        </p:txBody>
      </p:sp>
      <p:sp>
        <p:nvSpPr>
          <p:cNvPr id="3" name="Content Placeholder 2">
            <a:extLst>
              <a:ext uri="{FF2B5EF4-FFF2-40B4-BE49-F238E27FC236}">
                <a16:creationId xmlns:a16="http://schemas.microsoft.com/office/drawing/2014/main" id="{BF5E332A-22BB-C114-DCA6-36762D10888B}"/>
              </a:ext>
            </a:extLst>
          </p:cNvPr>
          <p:cNvSpPr>
            <a:spLocks noGrp="1"/>
          </p:cNvSpPr>
          <p:nvPr>
            <p:ph idx="1"/>
          </p:nvPr>
        </p:nvSpPr>
        <p:spPr>
          <a:xfrm>
            <a:off x="4447308" y="591344"/>
            <a:ext cx="6906491" cy="5585619"/>
          </a:xfrm>
        </p:spPr>
        <p:txBody>
          <a:bodyPr anchor="ctr">
            <a:normAutofit/>
          </a:bodyPr>
          <a:lstStyle/>
          <a:p>
            <a:r>
              <a:rPr lang="el-GR" b="0" i="0" u="none" strike="noStrike" baseline="0">
                <a:latin typeface="UB-Helvetica"/>
              </a:rPr>
              <a:t>ο </a:t>
            </a:r>
            <a:r>
              <a:rPr lang="el-GR" b="1" i="0" u="none" strike="noStrike" baseline="0">
                <a:latin typeface="UB-Helvetica-Bold"/>
              </a:rPr>
              <a:t>έλεγχος των ζιζανίων σε εντοπισμένες θέσεις σε έναν αγρό </a:t>
            </a:r>
            <a:r>
              <a:rPr lang="el-GR" b="1" i="0" u="none" strike="noStrike" baseline="0">
                <a:latin typeface="UB-Helvetica"/>
              </a:rPr>
              <a:t>(Site Specific Weed Management, SSWM) μπορεί να γίνεται και με έξυπνα συστήματα που εφαρμόζουν ζιζανιοκτόνα ή ασκούν μηχανικό έλεγχο σε πραγματικό χρόνο χωρίς να είναι απαραίτητο να έχει προηγηθεί η διαδικασία της χαρτογράφησης </a:t>
            </a:r>
            <a:r>
              <a:rPr lang="en-US" b="1" i="0" u="none" strike="noStrike" baseline="0">
                <a:latin typeface="UB-Helvetica"/>
              </a:rPr>
              <a:t>(Rueda-Ayala et al., 2015; Xu et al., 2018).</a:t>
            </a:r>
            <a:endParaRPr lang="en-US" dirty="0"/>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660638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4676E1-27CE-95B5-0D85-D8B85518060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95691E1-B467-F022-65C6-1A3F7F30F69B}"/>
              </a:ext>
            </a:extLst>
          </p:cNvPr>
          <p:cNvSpPr>
            <a:spLocks noGrp="1"/>
          </p:cNvSpPr>
          <p:nvPr>
            <p:ph idx="1"/>
          </p:nvPr>
        </p:nvSpPr>
        <p:spPr/>
        <p:txBody>
          <a:bodyPr>
            <a:normAutofit fontScale="92500" lnSpcReduction="10000"/>
          </a:bodyPr>
          <a:lstStyle/>
          <a:p>
            <a:r>
              <a:rPr lang="el-GR" sz="2800" b="0" i="0" u="none" strike="noStrike" baseline="0" dirty="0">
                <a:solidFill>
                  <a:srgbClr val="000000"/>
                </a:solidFill>
                <a:latin typeface="UB-Helvetica"/>
              </a:rPr>
              <a:t>Η υιοθέτηση των μεθοδολογιών της Γεωργίας Ακριβείας είναι πολύ σημαντική για τη βελτιστοποίηση των πρακτικών διαχείρισης των ζιζανίων στη σύγχρονη Γεωργία. Αναπτύσσονται καινοτόμες πρακτικές που αποτελούν τη βάση συστημάτων τα οποία δίνουν τη δυνατότητα για χαρτογράφηση των πληθυσμών ζιζανίων (</a:t>
            </a:r>
            <a:r>
              <a:rPr lang="en-US" sz="2800" b="0" i="0" u="none" strike="noStrike" baseline="0" dirty="0">
                <a:solidFill>
                  <a:srgbClr val="000000"/>
                </a:solidFill>
                <a:latin typeface="UB-Helvetica"/>
              </a:rPr>
              <a:t>weed mapping) </a:t>
            </a:r>
            <a:r>
              <a:rPr lang="el-GR" sz="2800" b="0" i="0" u="none" strike="noStrike" baseline="0" dirty="0">
                <a:solidFill>
                  <a:srgbClr val="000000"/>
                </a:solidFill>
                <a:latin typeface="UB-Helvetica"/>
              </a:rPr>
              <a:t>στις καλλιέργειες (</a:t>
            </a:r>
            <a:r>
              <a:rPr lang="en-US" sz="2800" b="0" i="0" u="none" strike="noStrike" baseline="0" dirty="0">
                <a:solidFill>
                  <a:srgbClr val="000000"/>
                </a:solidFill>
                <a:latin typeface="UB-Helvetica"/>
              </a:rPr>
              <a:t>Lamb &amp; Brown, 2001;</a:t>
            </a:r>
            <a:r>
              <a:rPr lang="el-GR" sz="2800" b="0" i="0" u="none" strike="noStrike" baseline="0" dirty="0">
                <a:solidFill>
                  <a:srgbClr val="000000"/>
                </a:solidFill>
                <a:latin typeface="UB-Helvetica"/>
              </a:rPr>
              <a:t> Kalivas et al., 2012). Οι </a:t>
            </a:r>
            <a:r>
              <a:rPr lang="el-GR" sz="2800" b="1" i="0" u="none" strike="noStrike" baseline="0" dirty="0">
                <a:solidFill>
                  <a:srgbClr val="000000"/>
                </a:solidFill>
                <a:latin typeface="UB-Helvetica"/>
              </a:rPr>
              <a:t>χάρτες</a:t>
            </a:r>
            <a:r>
              <a:rPr lang="el-GR" sz="2800" b="0" i="0" u="none" strike="noStrike" baseline="0" dirty="0">
                <a:solidFill>
                  <a:srgbClr val="000000"/>
                </a:solidFill>
                <a:latin typeface="UB-Helvetica"/>
              </a:rPr>
              <a:t> που προκύπτουν αξιοποιούνται τόσο για την παρατήρηση της εξάπλωσης των διαφόρων ειδών στις γεωργικές εκτάσεις όσο και για τον έλεγχο των ζιζανίων με εφαρμογή ζιζανιοκτόνων ή μηχανικές επεμβάσεις μόνο σε συγκεκριμένα σημεία του αγρού όπου αυτό κρίνεται όντως απαραίτητο (Fernandez-Quintanilla et al., 2018). Μάλιστα, </a:t>
            </a:r>
            <a:endParaRPr lang="en-US" dirty="0"/>
          </a:p>
        </p:txBody>
      </p:sp>
    </p:spTree>
    <p:extLst>
      <p:ext uri="{BB962C8B-B14F-4D97-AF65-F5344CB8AC3E}">
        <p14:creationId xmlns:p14="http://schemas.microsoft.com/office/powerpoint/2010/main" val="18520748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37543A-6020-4505-A233-C9DB4BF740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E3B7033-9292-3F2F-2660-033BEDC4F8AD}"/>
              </a:ext>
            </a:extLst>
          </p:cNvPr>
          <p:cNvSpPr>
            <a:spLocks noGrp="1"/>
          </p:cNvSpPr>
          <p:nvPr>
            <p:ph type="title"/>
          </p:nvPr>
        </p:nvSpPr>
        <p:spPr>
          <a:xfrm>
            <a:off x="838200" y="365125"/>
            <a:ext cx="5558489" cy="1325563"/>
          </a:xfrm>
        </p:spPr>
        <p:txBody>
          <a:bodyPr>
            <a:normAutofit/>
          </a:bodyPr>
          <a:lstStyle/>
          <a:p>
            <a:r>
              <a:rPr lang="el-GR" b="1">
                <a:latin typeface="PFFuturaNeu-Bold"/>
              </a:rPr>
              <a:t>Αξιοποίηση ζιζανίων</a:t>
            </a:r>
            <a:br>
              <a:rPr lang="el-GR" b="1">
                <a:latin typeface="PFFuturaNeu-Bold"/>
              </a:rPr>
            </a:br>
            <a:endParaRPr lang="en-US" dirty="0"/>
          </a:p>
        </p:txBody>
      </p:sp>
      <p:sp>
        <p:nvSpPr>
          <p:cNvPr id="10" name="Freeform: Shape 9">
            <a:extLst>
              <a:ext uri="{FF2B5EF4-FFF2-40B4-BE49-F238E27FC236}">
                <a16:creationId xmlns:a16="http://schemas.microsoft.com/office/drawing/2014/main" id="{35B16301-FB18-48BA-A6DD-C37CAF6F9A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EDA27D1D-B856-D455-0501-87E4FD2296BF}"/>
              </a:ext>
            </a:extLst>
          </p:cNvPr>
          <p:cNvSpPr>
            <a:spLocks noGrp="1"/>
          </p:cNvSpPr>
          <p:nvPr>
            <p:ph idx="1"/>
          </p:nvPr>
        </p:nvSpPr>
        <p:spPr>
          <a:xfrm>
            <a:off x="838200" y="1825625"/>
            <a:ext cx="5558489" cy="4351338"/>
          </a:xfrm>
        </p:spPr>
        <p:txBody>
          <a:bodyPr>
            <a:normAutofit/>
          </a:bodyPr>
          <a:lstStyle/>
          <a:p>
            <a:r>
              <a:rPr lang="el-GR" sz="2200" b="0" i="0" u="none" strike="noStrike" baseline="0">
                <a:latin typeface="UB-Helvetica"/>
              </a:rPr>
              <a:t>Όπως αναφέρθηκε στο Κεφάλαιο 1, τα ζιζάνια είναι είδη με αρνητική οικονομική ή οικολογική επίδραση σε ορισμένο τόπο και χρόνο, αλλά για αρκετούς ερευνητές ο όρος αυτός αποκτά συχνά και μια διαφορετική σημασία που περιλαμβάνει την προοπτική μιας ενδεχόμενης αξιοποίησης. Έτσι, πολλά ζιζάνια είναι είδη εδώδιμα, έχουν φαρμακευτικό ενδιαφέρον, είναι καλλωπιστικά (Εικόνα 4.11), μελισσοτροφικά και μπορούν να αξιοποιηθούν για τη βιομάζα, το έλαιο, τις ίνες ή τις πρωτεΐνες τους (Bacci et al., 2009; Saikia et al., 2015).</a:t>
            </a:r>
          </a:p>
          <a:p>
            <a:endParaRPr lang="en-US" sz="2200"/>
          </a:p>
        </p:txBody>
      </p:sp>
      <p:sp>
        <p:nvSpPr>
          <p:cNvPr id="12" name="Oval 11">
            <a:extLst>
              <a:ext uri="{FF2B5EF4-FFF2-40B4-BE49-F238E27FC236}">
                <a16:creationId xmlns:a16="http://schemas.microsoft.com/office/drawing/2014/main" id="{C3C0D90E-074A-4F52-9B11-B52BEF4BCB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2624479"/>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Block Arc 13">
            <a:extLst>
              <a:ext uri="{FF2B5EF4-FFF2-40B4-BE49-F238E27FC236}">
                <a16:creationId xmlns:a16="http://schemas.microsoft.com/office/drawing/2014/main" id="{CABBD4C1-E6F8-46F6-8152-A8A97490B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912417" y="1218531"/>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83BA5EF5-1FE9-4BF9-83BB-269BCDDF61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cxnSp>
        <p:nvCxnSpPr>
          <p:cNvPr id="18" name="Straight Connector 17">
            <a:extLst>
              <a:ext uri="{FF2B5EF4-FFF2-40B4-BE49-F238E27FC236}">
                <a16:creationId xmlns:a16="http://schemas.microsoft.com/office/drawing/2014/main" id="{4B3BCACB-5880-460B-9606-8C433A9AF99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72463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0" name="Freeform: Shape 19">
            <a:extLst>
              <a:ext uri="{FF2B5EF4-FFF2-40B4-BE49-F238E27FC236}">
                <a16:creationId xmlns:a16="http://schemas.microsoft.com/office/drawing/2014/main" id="{88853921-7BC9-4BDE-ACAB-133C683C82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2" name="Arc 21">
            <a:extLst>
              <a:ext uri="{FF2B5EF4-FFF2-40B4-BE49-F238E27FC236}">
                <a16:creationId xmlns:a16="http://schemas.microsoft.com/office/drawing/2014/main" id="{09192968-3AE7-4470-A61C-97294BB927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92895">
            <a:off x="6086940"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4" name="Freeform: Shape 23">
            <a:extLst>
              <a:ext uri="{FF2B5EF4-FFF2-40B4-BE49-F238E27FC236}">
                <a16:creationId xmlns:a16="http://schemas.microsoft.com/office/drawing/2014/main" id="{3AB72E55-43E4-4356-BFE8-E2102CB0B5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763959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004D6-3932-45B0-B746-B9501D5C60F2}"/>
              </a:ext>
            </a:extLst>
          </p:cNvPr>
          <p:cNvSpPr>
            <a:spLocks noGrp="1"/>
          </p:cNvSpPr>
          <p:nvPr>
            <p:ph type="title"/>
          </p:nvPr>
        </p:nvSpPr>
        <p:spPr/>
        <p:txBody>
          <a:bodyPr/>
          <a:lstStyle/>
          <a:p>
            <a:r>
              <a:rPr lang="el-GR" sz="4000" b="0" i="0" u="none" strike="noStrike" baseline="0" dirty="0">
                <a:solidFill>
                  <a:srgbClr val="000000"/>
                </a:solidFill>
                <a:latin typeface="UB-Helvetica"/>
              </a:rPr>
              <a:t>ecosystem services</a:t>
            </a:r>
            <a:endParaRPr lang="en-US" dirty="0"/>
          </a:p>
        </p:txBody>
      </p:sp>
      <p:sp>
        <p:nvSpPr>
          <p:cNvPr id="3" name="Content Placeholder 2">
            <a:extLst>
              <a:ext uri="{FF2B5EF4-FFF2-40B4-BE49-F238E27FC236}">
                <a16:creationId xmlns:a16="http://schemas.microsoft.com/office/drawing/2014/main" id="{16808A93-9261-1EE5-1A8A-C01B32EEA55D}"/>
              </a:ext>
            </a:extLst>
          </p:cNvPr>
          <p:cNvSpPr>
            <a:spLocks noGrp="1"/>
          </p:cNvSpPr>
          <p:nvPr>
            <p:ph idx="1"/>
          </p:nvPr>
        </p:nvSpPr>
        <p:spPr/>
        <p:txBody>
          <a:bodyPr>
            <a:normAutofit lnSpcReduction="10000"/>
          </a:bodyPr>
          <a:lstStyle/>
          <a:p>
            <a:pPr algn="l"/>
            <a:r>
              <a:rPr lang="el-GR" sz="2800" b="0" i="0" u="none" strike="noStrike" baseline="0" dirty="0">
                <a:solidFill>
                  <a:srgbClr val="000000"/>
                </a:solidFill>
                <a:latin typeface="UB-Helvetica"/>
              </a:rPr>
              <a:t>Επιπλέον, τα ζιζάνια μπορούν να προσφέρουν σημαντικές </a:t>
            </a:r>
            <a:r>
              <a:rPr lang="el-GR" sz="2800" b="1" i="0" u="none" strike="noStrike" baseline="0" dirty="0">
                <a:solidFill>
                  <a:srgbClr val="000000"/>
                </a:solidFill>
                <a:latin typeface="UB-Helvetica-Bold"/>
              </a:rPr>
              <a:t>υπηρεσίες στο οικοσύστημα </a:t>
            </a:r>
            <a:r>
              <a:rPr lang="el-GR" sz="2800" b="0" i="0" u="none" strike="noStrike" baseline="0" dirty="0">
                <a:solidFill>
                  <a:srgbClr val="000000"/>
                </a:solidFill>
                <a:latin typeface="UB-Helvetica"/>
              </a:rPr>
              <a:t>(ecosystem services) αποτρέποντας τη διάβρωση, αυξάνοντας την οργανική ουσία του εδάφους και βελτιώνοντας τη γονιμότητα και τις φυσικές ιδιότητές του, διευκολύνοντας την κίνηση του νερού, δεσμεύοντας άνθρακα, αποτελώντας καταφύγιο για άγρια ζώα και ξενιστές για ωφέλιμα έντομα και μικροοργανισμούς, συμβάλλοντας στη διατήρηση και αύξηση της βιοποικιλότητας αλλά και συσσωρεύοντας ή μεταβολίζοντας ρύπους, βαρέα</a:t>
            </a:r>
            <a:r>
              <a:rPr lang="el-GR" sz="2800" b="0" i="0" u="none" strike="noStrike" baseline="0" dirty="0">
                <a:latin typeface="UB-Helvetica"/>
              </a:rPr>
              <a:t> μέταλλα ή τοξικές ουσίες (φυτοαποκατάσταση και φυτοεξυγίανση) (Marshall</a:t>
            </a:r>
          </a:p>
          <a:p>
            <a:pPr algn="l"/>
            <a:r>
              <a:rPr lang="el-GR" sz="2800" b="0" i="0" u="none" strike="noStrike" baseline="0" dirty="0">
                <a:latin typeface="UB-Helvetica"/>
              </a:rPr>
              <a:t>et al., 2003; Blaix et al., 2018). </a:t>
            </a:r>
            <a:endParaRPr lang="en-US" dirty="0"/>
          </a:p>
        </p:txBody>
      </p:sp>
    </p:spTree>
    <p:extLst>
      <p:ext uri="{BB962C8B-B14F-4D97-AF65-F5344CB8AC3E}">
        <p14:creationId xmlns:p14="http://schemas.microsoft.com/office/powerpoint/2010/main" val="31173438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04A8AE1-9605-41DC-920F-A4B8E8F23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Arc 9">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790889" flipH="1">
            <a:off x="715850" y="795372"/>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2" name="Oval 11">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92396"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3B012F50-20AC-8FEB-AA66-7CBCC666408A}"/>
              </a:ext>
            </a:extLst>
          </p:cNvPr>
          <p:cNvSpPr>
            <a:spLocks noGrp="1"/>
          </p:cNvSpPr>
          <p:nvPr>
            <p:ph type="title"/>
          </p:nvPr>
        </p:nvSpPr>
        <p:spPr>
          <a:xfrm>
            <a:off x="7474281" y="1396686"/>
            <a:ext cx="3240506" cy="4064628"/>
          </a:xfrm>
        </p:spPr>
        <p:txBody>
          <a:bodyPr>
            <a:normAutofit/>
          </a:bodyPr>
          <a:lstStyle/>
          <a:p>
            <a:r>
              <a:rPr lang="el-GR" b="1" i="0" u="none" strike="noStrike" baseline="0">
                <a:solidFill>
                  <a:srgbClr val="FFFFFF"/>
                </a:solidFill>
                <a:latin typeface="UB-Helvetica-Bold"/>
              </a:rPr>
              <a:t>Αγρονομικά</a:t>
            </a:r>
            <a:endParaRPr lang="en-US">
              <a:solidFill>
                <a:srgbClr val="FFFFFF"/>
              </a:solidFill>
            </a:endParaRPr>
          </a:p>
        </p:txBody>
      </p:sp>
      <p:sp>
        <p:nvSpPr>
          <p:cNvPr id="3" name="Content Placeholder 2">
            <a:extLst>
              <a:ext uri="{FF2B5EF4-FFF2-40B4-BE49-F238E27FC236}">
                <a16:creationId xmlns:a16="http://schemas.microsoft.com/office/drawing/2014/main" id="{1B410272-509E-F190-9D30-3810B0CB828B}"/>
              </a:ext>
            </a:extLst>
          </p:cNvPr>
          <p:cNvSpPr>
            <a:spLocks noGrp="1"/>
          </p:cNvSpPr>
          <p:nvPr>
            <p:ph idx="1"/>
          </p:nvPr>
        </p:nvSpPr>
        <p:spPr>
          <a:xfrm>
            <a:off x="838200" y="1461360"/>
            <a:ext cx="5536397" cy="3935281"/>
          </a:xfrm>
        </p:spPr>
        <p:txBody>
          <a:bodyPr>
            <a:normAutofit/>
          </a:bodyPr>
          <a:lstStyle/>
          <a:p>
            <a:r>
              <a:rPr lang="el-GR" sz="2400" b="1" i="0" u="none" strike="noStrike" baseline="0" dirty="0">
                <a:latin typeface="UB-Helvetica-Bold"/>
              </a:rPr>
              <a:t>Αγρονομικά</a:t>
            </a:r>
            <a:r>
              <a:rPr lang="el-GR" sz="2400" b="0" i="0" u="none" strike="noStrike" baseline="0" dirty="0">
                <a:latin typeface="UB-Helvetica"/>
              </a:rPr>
              <a:t>, αρκετά ζιζάνια μπορούν να αξιοποιηθούν ως συστατικά μιγμάτων για λειμώνες και χλοοτάπητες (π.χ. </a:t>
            </a:r>
            <a:r>
              <a:rPr lang="el-GR" sz="2400" b="0" i="1" u="none" strike="noStrike" baseline="0" dirty="0">
                <a:latin typeface="UB-Helvetica-Italic"/>
              </a:rPr>
              <a:t>Lolium </a:t>
            </a:r>
            <a:r>
              <a:rPr lang="el-GR" sz="2400" b="0" i="0" u="none" strike="noStrike" baseline="0" dirty="0">
                <a:latin typeface="UB-Helvetica"/>
              </a:rPr>
              <a:t>spp., </a:t>
            </a:r>
            <a:r>
              <a:rPr lang="el-GR" sz="2400" b="0" i="1" u="none" strike="noStrike" baseline="0" dirty="0">
                <a:latin typeface="UB-Helvetica-Italic"/>
              </a:rPr>
              <a:t>Poa </a:t>
            </a:r>
            <a:r>
              <a:rPr lang="el-GR" sz="2400" b="0" i="0" u="none" strike="noStrike" baseline="0" dirty="0">
                <a:latin typeface="UB-Helvetica"/>
              </a:rPr>
              <a:t>spp., </a:t>
            </a:r>
            <a:r>
              <a:rPr lang="el-GR" sz="2400" b="0" i="1" u="none" strike="noStrike" baseline="0" dirty="0">
                <a:latin typeface="UB-Helvetica-Italic"/>
              </a:rPr>
              <a:t>Plantago </a:t>
            </a:r>
            <a:r>
              <a:rPr lang="el-GR" sz="2400" b="0" i="0" u="none" strike="noStrike" baseline="0" dirty="0">
                <a:latin typeface="UB-Helvetica"/>
              </a:rPr>
              <a:t>spp.), ενώ αρκετά συχνά χρησιμοποιούνται από τους παραγωγούς για την απομάκρυνση της περίσσειας νερού και αζώτου, την πρωίμιση των καλλιεργειών και τη βελτίωση της ποιότητας των καρπών τους.</a:t>
            </a: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17460" y="4737713"/>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399669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04A8AE1-9605-41DC-920F-A4B8E8F23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Arc 9">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790889" flipH="1">
            <a:off x="715850" y="795372"/>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2" name="Oval 11">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92396"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A71B2F5-2E3F-8AA1-9AF9-56B7C61157F3}"/>
              </a:ext>
            </a:extLst>
          </p:cNvPr>
          <p:cNvSpPr>
            <a:spLocks noGrp="1"/>
          </p:cNvSpPr>
          <p:nvPr>
            <p:ph type="title"/>
          </p:nvPr>
        </p:nvSpPr>
        <p:spPr>
          <a:xfrm>
            <a:off x="7474281" y="1396686"/>
            <a:ext cx="3240506" cy="4064628"/>
          </a:xfrm>
        </p:spPr>
        <p:txBody>
          <a:bodyPr>
            <a:normAutofit/>
          </a:bodyPr>
          <a:lstStyle/>
          <a:p>
            <a:r>
              <a:rPr lang="el-GR" sz="3700" b="0" i="0" u="none" strike="noStrike" baseline="0">
                <a:solidFill>
                  <a:srgbClr val="FFFFFF"/>
                </a:solidFill>
                <a:latin typeface="UB-Helvetica"/>
              </a:rPr>
              <a:t>Χαρακτηριστικό παράδειγμα</a:t>
            </a:r>
            <a:endParaRPr lang="en-US" sz="3700">
              <a:solidFill>
                <a:srgbClr val="FFFFFF"/>
              </a:solidFill>
            </a:endParaRPr>
          </a:p>
        </p:txBody>
      </p:sp>
      <p:sp>
        <p:nvSpPr>
          <p:cNvPr id="3" name="Content Placeholder 2">
            <a:extLst>
              <a:ext uri="{FF2B5EF4-FFF2-40B4-BE49-F238E27FC236}">
                <a16:creationId xmlns:a16="http://schemas.microsoft.com/office/drawing/2014/main" id="{96A280F0-9917-04E0-D7B8-C6C8A3AF1A13}"/>
              </a:ext>
            </a:extLst>
          </p:cNvPr>
          <p:cNvSpPr>
            <a:spLocks noGrp="1"/>
          </p:cNvSpPr>
          <p:nvPr>
            <p:ph idx="1"/>
          </p:nvPr>
        </p:nvSpPr>
        <p:spPr>
          <a:xfrm>
            <a:off x="838200" y="1461360"/>
            <a:ext cx="5536397" cy="3935281"/>
          </a:xfrm>
        </p:spPr>
        <p:txBody>
          <a:bodyPr>
            <a:normAutofit/>
          </a:bodyPr>
          <a:lstStyle/>
          <a:p>
            <a:r>
              <a:rPr lang="el-GR" sz="1800" b="0" i="0" u="none" strike="noStrike" baseline="0">
                <a:latin typeface="UB-Helvetica"/>
              </a:rPr>
              <a:t>Χαρακτηριστικό παράδειγμα αποτελεί η σκόπιμη διατήρηση των ζιζανίων (μέσα σε ανεκτά πλαίσια) κοντά στην ωρίμανση καλλιεργειών όπως η ελιά, η μηλιά και το αμπέλι. Με τον τρόπο αυτό απομακρύνεται η περίσσεια αζώ του και υγρασίας, οι καλλιέργειες πρωιμίζουν και το χρώμα της επιτραπέζιας ελιάς, των μήλων και των επιτραπέζιων σταφυλιών βελτιώνεται (Βασιλειάδης, 1988; Τραυλός κ.ά., 2019; MacLaren et al., 2020). </a:t>
            </a:r>
          </a:p>
          <a:p>
            <a:r>
              <a:rPr lang="el-GR" sz="1800" b="0" i="0" u="none" strike="noStrike" baseline="0">
                <a:latin typeface="UB-Helvetica"/>
              </a:rPr>
              <a:t>Επιπρόσθετα, η μεγάλη γενετική παραλλακτικότητα των ζιζανίων συχνά τα καθιστά ιδανική «δεξαμενή» γενετικού υλικού (genetic pool) στο πλαίσιο της βελτίωσης συγγενικών καλλιεργούμενων ειδών (Guma et al., 2006; Loskutov, 2008).</a:t>
            </a:r>
            <a:endParaRPr lang="en-US" sz="1800"/>
          </a:p>
          <a:p>
            <a:endParaRPr lang="en-US" sz="1800"/>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17460" y="4737713"/>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467033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DA1F35B-C8F7-4A5A-9339-7DA4D785B3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Arc 10">
            <a:extLst>
              <a:ext uri="{FF2B5EF4-FFF2-40B4-BE49-F238E27FC236}">
                <a16:creationId xmlns:a16="http://schemas.microsoft.com/office/drawing/2014/main" id="{B2D4AD41-40DA-4A81-92F5-B6E3BA1ED8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746107">
            <a:off x="8175088" y="457951"/>
            <a:ext cx="2987899" cy="2987899"/>
          </a:xfrm>
          <a:prstGeom prst="arc">
            <a:avLst>
              <a:gd name="adj1" fmla="val 14612914"/>
              <a:gd name="adj2" fmla="val 0"/>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E442481-04D3-B777-3CAC-C5EA7C81AED9}"/>
              </a:ext>
            </a:extLst>
          </p:cNvPr>
          <p:cNvSpPr>
            <a:spLocks noGrp="1"/>
          </p:cNvSpPr>
          <p:nvPr>
            <p:ph type="title"/>
          </p:nvPr>
        </p:nvSpPr>
        <p:spPr>
          <a:xfrm>
            <a:off x="838200" y="365125"/>
            <a:ext cx="10515600" cy="1325563"/>
          </a:xfrm>
        </p:spPr>
        <p:txBody>
          <a:bodyPr>
            <a:normAutofit/>
          </a:bodyPr>
          <a:lstStyle/>
          <a:p>
            <a:pPr algn="ctr"/>
            <a:r>
              <a:rPr lang="el-GR" b="1">
                <a:latin typeface="PFFuturaNeu-Bold"/>
              </a:rPr>
              <a:t>Βιοδιεγέρτες, λιπάσματα και ζιζάνια</a:t>
            </a:r>
            <a:br>
              <a:rPr lang="el-GR" b="1">
                <a:latin typeface="PFFuturaNeu-Bold"/>
              </a:rPr>
            </a:br>
            <a:endParaRPr lang="en-US"/>
          </a:p>
        </p:txBody>
      </p:sp>
      <p:graphicFrame>
        <p:nvGraphicFramePr>
          <p:cNvPr id="5" name="Content Placeholder 2">
            <a:extLst>
              <a:ext uri="{FF2B5EF4-FFF2-40B4-BE49-F238E27FC236}">
                <a16:creationId xmlns:a16="http://schemas.microsoft.com/office/drawing/2014/main" id="{1907582F-7BB1-4A7B-8CD0-62E6794100B7}"/>
              </a:ext>
            </a:extLst>
          </p:cNvPr>
          <p:cNvGraphicFramePr>
            <a:graphicFrameLocks noGrp="1"/>
          </p:cNvGraphicFramePr>
          <p:nvPr>
            <p:ph idx="1"/>
            <p:extLst>
              <p:ext uri="{D42A27DB-BD31-4B8C-83A1-F6EECF244321}">
                <p14:modId xmlns:p14="http://schemas.microsoft.com/office/powerpoint/2010/main" val="1969515802"/>
              </p:ext>
            </p:extLst>
          </p:nvPr>
        </p:nvGraphicFramePr>
        <p:xfrm>
          <a:off x="838200" y="1825625"/>
          <a:ext cx="10515600" cy="38592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989429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Freeform: Shape 18">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30B701EF-0EB7-AADA-E561-5569837434DB}"/>
              </a:ext>
            </a:extLst>
          </p:cNvPr>
          <p:cNvSpPr>
            <a:spLocks noGrp="1"/>
          </p:cNvSpPr>
          <p:nvPr>
            <p:ph type="title"/>
          </p:nvPr>
        </p:nvSpPr>
        <p:spPr>
          <a:xfrm>
            <a:off x="686834" y="1153572"/>
            <a:ext cx="3200400" cy="4461163"/>
          </a:xfrm>
        </p:spPr>
        <p:txBody>
          <a:bodyPr>
            <a:normAutofit/>
          </a:bodyPr>
          <a:lstStyle/>
          <a:p>
            <a:r>
              <a:rPr lang="el-GR" b="0" i="0" u="none" strike="noStrike" baseline="0" dirty="0">
                <a:solidFill>
                  <a:srgbClr val="FFFFFF"/>
                </a:solidFill>
                <a:latin typeface="UB-Helvetica"/>
              </a:rPr>
              <a:t>λίπανση</a:t>
            </a:r>
            <a:endParaRPr lang="en-US" dirty="0">
              <a:solidFill>
                <a:srgbClr val="FFFFFF"/>
              </a:solidFill>
            </a:endParaRPr>
          </a:p>
        </p:txBody>
      </p:sp>
      <p:sp>
        <p:nvSpPr>
          <p:cNvPr id="3" name="Content Placeholder 2">
            <a:extLst>
              <a:ext uri="{FF2B5EF4-FFF2-40B4-BE49-F238E27FC236}">
                <a16:creationId xmlns:a16="http://schemas.microsoft.com/office/drawing/2014/main" id="{DBCDF2BB-55FC-924E-BF20-1C4CD795997C}"/>
              </a:ext>
            </a:extLst>
          </p:cNvPr>
          <p:cNvSpPr>
            <a:spLocks noGrp="1"/>
          </p:cNvSpPr>
          <p:nvPr>
            <p:ph idx="1"/>
          </p:nvPr>
        </p:nvSpPr>
        <p:spPr>
          <a:xfrm>
            <a:off x="4447308" y="591344"/>
            <a:ext cx="6906491" cy="5585619"/>
          </a:xfrm>
        </p:spPr>
        <p:txBody>
          <a:bodyPr anchor="ctr">
            <a:normAutofit/>
          </a:bodyPr>
          <a:lstStyle/>
          <a:p>
            <a:r>
              <a:rPr lang="el-GR" b="0" i="0" u="none" strike="noStrike" baseline="0" dirty="0">
                <a:latin typeface="UB-Helvetica"/>
              </a:rPr>
              <a:t>Η λίπανση (είδος, ποσότητα, συχνότητα και μέθοδος) μπορεί να επηρεάσει το φύτρωμα, τη συχνότητα, την πυκνότητα και την ανάπτυξη των ζιζανίων αλλά και τη σύσταση της ζιζανιοχλωρίδας, επιδρώντας καθοριστικά στον ανταγωνισμό των ζιζανίων με τις καλλιέργειες (DiTomaso, 1995; Kaur et al., </a:t>
            </a:r>
            <a:r>
              <a:rPr lang="en-US" b="0" i="0" u="none" strike="noStrike" baseline="0" dirty="0">
                <a:latin typeface="UB-Helvetica"/>
              </a:rPr>
              <a:t>2018)</a:t>
            </a:r>
            <a:endParaRPr lang="en-US" dirty="0"/>
          </a:p>
        </p:txBody>
      </p:sp>
      <p:sp>
        <p:nvSpPr>
          <p:cNvPr id="21" name="Arc 20">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606156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DBC8166-481C-4473-95F5-9A5B9073B7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A5A5CE6E-90AF-4D43-A014-1F9EC83EB9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4512467" cy="6858000"/>
          </a:xfrm>
          <a:custGeom>
            <a:avLst/>
            <a:gdLst>
              <a:gd name="connsiteX0" fmla="*/ 0 w 4512467"/>
              <a:gd name="connsiteY0" fmla="*/ 0 h 6858000"/>
              <a:gd name="connsiteX1" fmla="*/ 2579526 w 4512467"/>
              <a:gd name="connsiteY1" fmla="*/ 0 h 6858000"/>
              <a:gd name="connsiteX2" fmla="*/ 2583267 w 4512467"/>
              <a:gd name="connsiteY2" fmla="*/ 2151 h 6858000"/>
              <a:gd name="connsiteX3" fmla="*/ 4512467 w 4512467"/>
              <a:gd name="connsiteY3" fmla="*/ 3429000 h 6858000"/>
              <a:gd name="connsiteX4" fmla="*/ 2583267 w 4512467"/>
              <a:gd name="connsiteY4" fmla="*/ 6855849 h 6858000"/>
              <a:gd name="connsiteX5" fmla="*/ 2579526 w 4512467"/>
              <a:gd name="connsiteY5" fmla="*/ 6858000 h 6858000"/>
              <a:gd name="connsiteX6" fmla="*/ 0 w 451246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12467" h="6858000">
                <a:moveTo>
                  <a:pt x="0" y="0"/>
                </a:moveTo>
                <a:lnTo>
                  <a:pt x="2579526" y="0"/>
                </a:lnTo>
                <a:lnTo>
                  <a:pt x="2583267" y="2151"/>
                </a:lnTo>
                <a:cubicBezTo>
                  <a:pt x="3739868" y="704919"/>
                  <a:pt x="4512467" y="1976735"/>
                  <a:pt x="4512467" y="3429000"/>
                </a:cubicBezTo>
                <a:cubicBezTo>
                  <a:pt x="4512467" y="4881266"/>
                  <a:pt x="3739868" y="6153081"/>
                  <a:pt x="2583267" y="6855849"/>
                </a:cubicBezTo>
                <a:lnTo>
                  <a:pt x="257952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48B34A6-FE29-2335-51D2-6B65A575CC63}"/>
              </a:ext>
            </a:extLst>
          </p:cNvPr>
          <p:cNvSpPr>
            <a:spLocks noGrp="1"/>
          </p:cNvSpPr>
          <p:nvPr>
            <p:ph type="title"/>
          </p:nvPr>
        </p:nvSpPr>
        <p:spPr>
          <a:xfrm>
            <a:off x="422032" y="643467"/>
            <a:ext cx="3367374" cy="5571066"/>
          </a:xfrm>
        </p:spPr>
        <p:txBody>
          <a:bodyPr>
            <a:normAutofit/>
          </a:bodyPr>
          <a:lstStyle/>
          <a:p>
            <a:r>
              <a:rPr lang="el-GR" sz="2200" b="1" i="0" u="none" strike="noStrike" baseline="0" dirty="0">
                <a:solidFill>
                  <a:srgbClr val="FFFFFF"/>
                </a:solidFill>
                <a:latin typeface="UB-Helvetica-Bold"/>
              </a:rPr>
              <a:t>βιοδιεγέρτες </a:t>
            </a:r>
            <a:r>
              <a:rPr lang="el-GR" sz="2200" b="0" i="0" u="none" strike="noStrike" baseline="0" dirty="0">
                <a:solidFill>
                  <a:srgbClr val="FFFFFF"/>
                </a:solidFill>
                <a:latin typeface="UB-Helvetica"/>
              </a:rPr>
              <a:t>(biostimulants), </a:t>
            </a:r>
            <a:br>
              <a:rPr lang="el-GR" sz="2200" b="0" i="0" u="none" strike="noStrike" baseline="0" dirty="0">
                <a:solidFill>
                  <a:srgbClr val="FFFFFF"/>
                </a:solidFill>
                <a:latin typeface="UB-Helvetica"/>
              </a:rPr>
            </a:br>
            <a:r>
              <a:rPr lang="el-GR" sz="2200" b="0" i="0" u="none" strike="noStrike" baseline="0" dirty="0">
                <a:solidFill>
                  <a:srgbClr val="FFFFFF"/>
                </a:solidFill>
                <a:latin typeface="UB-Helvetica"/>
              </a:rPr>
              <a:t>δηλαδή για τις ουσίες που όταν εφαρμόζονται σε μικρές ποσότητες προάγουν την ανάπτυξη των φυτών, χωρίς όμως να θεωρούνται λιπάσματα (π.χ. χουμικά οξέα, εκχυλίσματα φυκιών, προϊόντα υδρόλυσης πρωτεϊνών και αμινοξέα, εμβόλια μικροοργανισμών, γλυκίνες-βεταΐνες κ.ά.) </a:t>
            </a:r>
            <a:r>
              <a:rPr lang="en-US" sz="2200" b="0" i="0" u="none" strike="noStrike" baseline="0" dirty="0">
                <a:solidFill>
                  <a:srgbClr val="FFFFFF"/>
                </a:solidFill>
                <a:latin typeface="UB-Helvetica"/>
              </a:rPr>
              <a:t>(Kauffman et al., 2007).</a:t>
            </a:r>
            <a:endParaRPr lang="en-US" sz="2200" dirty="0">
              <a:solidFill>
                <a:srgbClr val="FFFFFF"/>
              </a:solidFill>
            </a:endParaRPr>
          </a:p>
        </p:txBody>
      </p:sp>
      <p:graphicFrame>
        <p:nvGraphicFramePr>
          <p:cNvPr id="5" name="Content Placeholder 2">
            <a:extLst>
              <a:ext uri="{FF2B5EF4-FFF2-40B4-BE49-F238E27FC236}">
                <a16:creationId xmlns:a16="http://schemas.microsoft.com/office/drawing/2014/main" id="{BD934577-1420-65D5-1CC3-B4FAF639E1D0}"/>
              </a:ext>
            </a:extLst>
          </p:cNvPr>
          <p:cNvGraphicFramePr>
            <a:graphicFrameLocks noGrp="1"/>
          </p:cNvGraphicFramePr>
          <p:nvPr>
            <p:ph idx="1"/>
            <p:extLst>
              <p:ext uri="{D42A27DB-BD31-4B8C-83A1-F6EECF244321}">
                <p14:modId xmlns:p14="http://schemas.microsoft.com/office/powerpoint/2010/main" val="3957156547"/>
              </p:ext>
            </p:extLst>
          </p:nvPr>
        </p:nvGraphicFramePr>
        <p:xfrm>
          <a:off x="5207640" y="643466"/>
          <a:ext cx="6291714" cy="55307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210809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37543A-6020-4505-A233-C9DB4BF740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8960D82-3044-7829-5FC8-94319CA1B2DB}"/>
              </a:ext>
            </a:extLst>
          </p:cNvPr>
          <p:cNvSpPr>
            <a:spLocks noGrp="1"/>
          </p:cNvSpPr>
          <p:nvPr>
            <p:ph type="title"/>
          </p:nvPr>
        </p:nvSpPr>
        <p:spPr>
          <a:xfrm>
            <a:off x="838200" y="365125"/>
            <a:ext cx="5558489" cy="1325563"/>
          </a:xfrm>
        </p:spPr>
        <p:txBody>
          <a:bodyPr>
            <a:normAutofit/>
          </a:bodyPr>
          <a:lstStyle/>
          <a:p>
            <a:endParaRPr lang="en-US"/>
          </a:p>
        </p:txBody>
      </p:sp>
      <p:sp>
        <p:nvSpPr>
          <p:cNvPr id="10" name="Freeform: Shape 9">
            <a:extLst>
              <a:ext uri="{FF2B5EF4-FFF2-40B4-BE49-F238E27FC236}">
                <a16:creationId xmlns:a16="http://schemas.microsoft.com/office/drawing/2014/main" id="{35B16301-FB18-48BA-A6DD-C37CAF6F9A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7034EF17-1A83-0A9A-24A1-5F7C2E14167B}"/>
              </a:ext>
            </a:extLst>
          </p:cNvPr>
          <p:cNvSpPr>
            <a:spLocks noGrp="1"/>
          </p:cNvSpPr>
          <p:nvPr>
            <p:ph idx="1"/>
          </p:nvPr>
        </p:nvSpPr>
        <p:spPr>
          <a:xfrm>
            <a:off x="838200" y="1825625"/>
            <a:ext cx="5558489" cy="4351338"/>
          </a:xfrm>
        </p:spPr>
        <p:txBody>
          <a:bodyPr>
            <a:normAutofit/>
          </a:bodyPr>
          <a:lstStyle/>
          <a:p>
            <a:r>
              <a:rPr lang="el-GR" sz="2000" b="0" i="0" u="none" strike="noStrike" baseline="0" dirty="0">
                <a:latin typeface="UB-Helvetica"/>
              </a:rPr>
              <a:t>Η σύγχρονη Ζιζανιολογία, και γενικότερα η Γεωργία, βρίσκονται εμφανώς</a:t>
            </a:r>
            <a:r>
              <a:rPr lang="en-US" sz="2000" b="0" i="0" u="none" strike="noStrike" baseline="0" dirty="0">
                <a:latin typeface="UB-Helvetica"/>
              </a:rPr>
              <a:t> </a:t>
            </a:r>
            <a:r>
              <a:rPr lang="el-GR" sz="2000" b="0" i="0" u="none" strike="noStrike" baseline="0" dirty="0">
                <a:latin typeface="UB-Helvetica"/>
              </a:rPr>
              <a:t>σε ένα μεταίχμιο. Οι τεχνολογικές εξελίξεις σε πολλούς τομείς, η κλιματική αλλαγή, η Γεωργία Ακριβείας και η ανάπτυξη καινοτόμων μεθόδων διαμορφώνουν νέες τάσεις και μια καινούργια πραγματικότητα όσον αφορά τη</a:t>
            </a:r>
            <a:r>
              <a:rPr lang="en-US" sz="2000" b="0" i="0" u="none" strike="noStrike" baseline="0" dirty="0">
                <a:latin typeface="UB-Helvetica"/>
              </a:rPr>
              <a:t> </a:t>
            </a:r>
            <a:r>
              <a:rPr lang="el-GR" sz="2000" b="0" i="0" u="none" strike="noStrike" baseline="0" dirty="0">
                <a:latin typeface="UB-Helvetica"/>
              </a:rPr>
              <a:t>χημική αντιμετώπιση και –κυρίως– τις μη χημικές μεθόδους διαχείρισης (ή</a:t>
            </a:r>
            <a:r>
              <a:rPr lang="en-US" sz="2000" b="0" i="0" u="none" strike="noStrike" baseline="0" dirty="0">
                <a:latin typeface="UB-Helvetica"/>
              </a:rPr>
              <a:t> </a:t>
            </a:r>
            <a:r>
              <a:rPr lang="el-GR" sz="2000" b="0" i="0" u="none" strike="noStrike" baseline="0" dirty="0">
                <a:latin typeface="UB-Helvetica"/>
              </a:rPr>
              <a:t>και αξιοποίησης) των ζιζανίων. Στις παρακάτω ενότητες γίνεται αναφορά σε</a:t>
            </a:r>
            <a:r>
              <a:rPr lang="en-US" sz="2000" b="0" i="0" u="none" strike="noStrike" baseline="0" dirty="0">
                <a:latin typeface="UB-Helvetica"/>
              </a:rPr>
              <a:t> </a:t>
            </a:r>
            <a:r>
              <a:rPr lang="el-GR" sz="2000" b="0" i="0" u="none" strike="noStrike" baseline="0" dirty="0">
                <a:latin typeface="UB-Helvetica"/>
              </a:rPr>
              <a:t>ορισμένες από αυτές τις νέες τάσεις και προσεγγίσεις, καθώς και στο πολύ</a:t>
            </a:r>
            <a:r>
              <a:rPr lang="en-US" sz="2000" b="0" i="0" u="none" strike="noStrike" baseline="0" dirty="0">
                <a:latin typeface="UB-Helvetica"/>
              </a:rPr>
              <a:t> </a:t>
            </a:r>
            <a:r>
              <a:rPr lang="el-GR" sz="2000" b="0" i="0" u="none" strike="noStrike" baseline="0" dirty="0">
                <a:latin typeface="UB-Helvetica"/>
              </a:rPr>
              <a:t>σημαντικό ζήτημα της εκπαίδευσης και της κατεύθυνσης της έρευνας.</a:t>
            </a:r>
            <a:endParaRPr lang="en-US" sz="2000" dirty="0"/>
          </a:p>
        </p:txBody>
      </p:sp>
      <p:sp>
        <p:nvSpPr>
          <p:cNvPr id="12" name="Oval 11">
            <a:extLst>
              <a:ext uri="{FF2B5EF4-FFF2-40B4-BE49-F238E27FC236}">
                <a16:creationId xmlns:a16="http://schemas.microsoft.com/office/drawing/2014/main" id="{C3C0D90E-074A-4F52-9B11-B52BEF4BCB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2624479"/>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Block Arc 13">
            <a:extLst>
              <a:ext uri="{FF2B5EF4-FFF2-40B4-BE49-F238E27FC236}">
                <a16:creationId xmlns:a16="http://schemas.microsoft.com/office/drawing/2014/main" id="{CABBD4C1-E6F8-46F6-8152-A8A97490B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912417" y="1218531"/>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83BA5EF5-1FE9-4BF9-83BB-269BCDDF61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cxnSp>
        <p:nvCxnSpPr>
          <p:cNvPr id="18" name="Straight Connector 17">
            <a:extLst>
              <a:ext uri="{FF2B5EF4-FFF2-40B4-BE49-F238E27FC236}">
                <a16:creationId xmlns:a16="http://schemas.microsoft.com/office/drawing/2014/main" id="{4B3BCACB-5880-460B-9606-8C433A9AF99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72463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0" name="Freeform: Shape 19">
            <a:extLst>
              <a:ext uri="{FF2B5EF4-FFF2-40B4-BE49-F238E27FC236}">
                <a16:creationId xmlns:a16="http://schemas.microsoft.com/office/drawing/2014/main" id="{88853921-7BC9-4BDE-ACAB-133C683C82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2" name="Arc 21">
            <a:extLst>
              <a:ext uri="{FF2B5EF4-FFF2-40B4-BE49-F238E27FC236}">
                <a16:creationId xmlns:a16="http://schemas.microsoft.com/office/drawing/2014/main" id="{09192968-3AE7-4470-A61C-97294BB927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92895">
            <a:off x="6086940"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4" name="Freeform: Shape 23">
            <a:extLst>
              <a:ext uri="{FF2B5EF4-FFF2-40B4-BE49-F238E27FC236}">
                <a16:creationId xmlns:a16="http://schemas.microsoft.com/office/drawing/2014/main" id="{3AB72E55-43E4-4356-BFE8-E2102CB0B5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0026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8A5B802-0198-2963-5D9E-6534A490B3B8}"/>
              </a:ext>
            </a:extLst>
          </p:cNvPr>
          <p:cNvSpPr>
            <a:spLocks noGrp="1"/>
          </p:cNvSpPr>
          <p:nvPr>
            <p:ph type="title"/>
          </p:nvPr>
        </p:nvSpPr>
        <p:spPr>
          <a:xfrm>
            <a:off x="686834" y="1153572"/>
            <a:ext cx="3200400" cy="4461163"/>
          </a:xfrm>
        </p:spPr>
        <p:txBody>
          <a:bodyPr>
            <a:normAutofit/>
          </a:bodyPr>
          <a:lstStyle/>
          <a:p>
            <a:r>
              <a:rPr lang="el-GR" b="1">
                <a:solidFill>
                  <a:srgbClr val="FFFFFF"/>
                </a:solidFill>
                <a:latin typeface="PFFuturaNeu-Bold"/>
              </a:rPr>
              <a:t>Ζιζάνια και Βιολογική Γεωργία</a:t>
            </a:r>
            <a:br>
              <a:rPr lang="el-GR" b="1">
                <a:solidFill>
                  <a:srgbClr val="FFFFFF"/>
                </a:solidFill>
                <a:latin typeface="PFFuturaNeu-Bold"/>
              </a:rPr>
            </a:br>
            <a:endParaRPr lang="en-US">
              <a:solidFill>
                <a:srgbClr val="FFFFFF"/>
              </a:solidFill>
            </a:endParaRPr>
          </a:p>
        </p:txBody>
      </p:sp>
      <p:sp>
        <p:nvSpPr>
          <p:cNvPr id="3" name="Content Placeholder 2">
            <a:extLst>
              <a:ext uri="{FF2B5EF4-FFF2-40B4-BE49-F238E27FC236}">
                <a16:creationId xmlns:a16="http://schemas.microsoft.com/office/drawing/2014/main" id="{89B1EAA5-6A4A-1BB2-F918-75949015A645}"/>
              </a:ext>
            </a:extLst>
          </p:cNvPr>
          <p:cNvSpPr>
            <a:spLocks noGrp="1"/>
          </p:cNvSpPr>
          <p:nvPr>
            <p:ph idx="1"/>
          </p:nvPr>
        </p:nvSpPr>
        <p:spPr>
          <a:xfrm>
            <a:off x="4447308" y="591344"/>
            <a:ext cx="6906491" cy="5585619"/>
          </a:xfrm>
        </p:spPr>
        <p:txBody>
          <a:bodyPr anchor="ctr">
            <a:normAutofit/>
          </a:bodyPr>
          <a:lstStyle/>
          <a:p>
            <a:r>
              <a:rPr lang="el-GR" b="0" i="0" u="none" strike="noStrike" baseline="0" dirty="0">
                <a:latin typeface="UB-Helvetica"/>
              </a:rPr>
              <a:t>Η </a:t>
            </a:r>
            <a:r>
              <a:rPr lang="el-GR" b="1" i="0" u="none" strike="noStrike" baseline="0" dirty="0">
                <a:latin typeface="UB-Helvetica-Bold"/>
              </a:rPr>
              <a:t>Βιολογική Γεωργία </a:t>
            </a:r>
            <a:r>
              <a:rPr lang="el-GR" b="0" i="0" u="none" strike="noStrike" baseline="0" dirty="0">
                <a:latin typeface="UB-Helvetica"/>
              </a:rPr>
              <a:t>(Organic Agriculture) αποτελεί ένα σύστημα παραγωγής που αναμένεται να επεκταθεί τα προσεχή χρόνια λόγω της ζήτησης από πλευράς καταναλωτών για τρόφιμα και προϊόντα παραγόμενα με μειωμένες εισροές (low-input) αλλά και λόγω των πολιτικών και των στρατηγικών που την προωθούν (Green Deal κ.ά.).</a:t>
            </a:r>
            <a:endParaRPr lang="en-US" dirty="0"/>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943035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709F1D5-B0F1-4714-A239-E5B61C1619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Rounded Corners 9">
            <a:extLst>
              <a:ext uri="{FF2B5EF4-FFF2-40B4-BE49-F238E27FC236}">
                <a16:creationId xmlns:a16="http://schemas.microsoft.com/office/drawing/2014/main" id="{228FB460-D3FF-4440-A020-05982A09E5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0546" y="1011045"/>
            <a:ext cx="4369859" cy="4369859"/>
          </a:xfrm>
          <a:prstGeom prst="roundRect">
            <a:avLst>
              <a:gd name="adj" fmla="val 2757"/>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29A95ED9-47A9-5B99-57C8-5BD29E4CCBE7}"/>
              </a:ext>
            </a:extLst>
          </p:cNvPr>
          <p:cNvSpPr>
            <a:spLocks noGrp="1"/>
          </p:cNvSpPr>
          <p:nvPr>
            <p:ph type="title"/>
          </p:nvPr>
        </p:nvSpPr>
        <p:spPr>
          <a:xfrm>
            <a:off x="956826" y="1112969"/>
            <a:ext cx="3937298" cy="4166010"/>
          </a:xfrm>
        </p:spPr>
        <p:txBody>
          <a:bodyPr>
            <a:normAutofit/>
          </a:bodyPr>
          <a:lstStyle/>
          <a:p>
            <a:r>
              <a:rPr lang="el-GR">
                <a:solidFill>
                  <a:srgbClr val="FFFFFF"/>
                </a:solidFill>
                <a:latin typeface="UB-Helvetica"/>
              </a:rPr>
              <a:t>Ιδιαίτερα δε αναδεικνύεται ο ρόλος της συνδυασμένης εφαρμογής των παρακάτω:</a:t>
            </a:r>
            <a:br>
              <a:rPr lang="el-GR">
                <a:solidFill>
                  <a:srgbClr val="FFFFFF"/>
                </a:solidFill>
                <a:latin typeface="UB-Helvetica"/>
              </a:rPr>
            </a:br>
            <a:endParaRPr lang="en-US">
              <a:solidFill>
                <a:srgbClr val="FFFFFF"/>
              </a:solidFill>
            </a:endParaRPr>
          </a:p>
        </p:txBody>
      </p:sp>
      <p:sp>
        <p:nvSpPr>
          <p:cNvPr id="12" name="Freeform: Shape 11">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Freeform: Shape 13">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5A880572-BA92-EAFD-954B-FF8EE4C24B1F}"/>
              </a:ext>
            </a:extLst>
          </p:cNvPr>
          <p:cNvSpPr>
            <a:spLocks noGrp="1"/>
          </p:cNvSpPr>
          <p:nvPr>
            <p:ph idx="1"/>
          </p:nvPr>
        </p:nvSpPr>
        <p:spPr>
          <a:xfrm>
            <a:off x="6096000" y="820880"/>
            <a:ext cx="5257799" cy="4889350"/>
          </a:xfrm>
        </p:spPr>
        <p:txBody>
          <a:bodyPr anchor="t">
            <a:normAutofit fontScale="92500" lnSpcReduction="10000"/>
          </a:bodyPr>
          <a:lstStyle/>
          <a:p>
            <a:pPr marL="0" indent="0">
              <a:buNone/>
            </a:pPr>
            <a:r>
              <a:rPr lang="el-GR" sz="2000" b="0" i="0" u="none" strike="noStrike" baseline="0" dirty="0">
                <a:latin typeface="UB-Helvetica"/>
              </a:rPr>
              <a:t>1. Σωστός σχεδιασμός αμειψισποράς και εφαρμογή άλλων καλλιεργητικών συστημάτων και πρακτικών (συγκαλλιέργεια, ψευδοσπορά κ.ά.)</a:t>
            </a:r>
          </a:p>
          <a:p>
            <a:pPr marL="0" indent="0">
              <a:buNone/>
            </a:pPr>
            <a:r>
              <a:rPr lang="el-GR" sz="2000" b="0" i="0" u="none" strike="noStrike" baseline="0" dirty="0">
                <a:latin typeface="UB-Helvetica"/>
              </a:rPr>
              <a:t>2. Επιλογή ανταγωνιστικών και αλληλοπαθητικών ειδών και ποικιλιών</a:t>
            </a:r>
          </a:p>
          <a:p>
            <a:pPr marL="0" indent="0">
              <a:buNone/>
            </a:pPr>
            <a:r>
              <a:rPr lang="el-GR" sz="2000" b="0" i="0" u="none" strike="noStrike" baseline="0" dirty="0">
                <a:latin typeface="UB-Helvetica"/>
              </a:rPr>
              <a:t>3. Καλλιέργεια ειδών φυτοκάλυψης (cover crops) και αξιοποίηση φυτικών υπολειμμάτων (επίστρωση, χλωρή λίπανση) και άλλων υλικών κάλυψης</a:t>
            </a:r>
          </a:p>
          <a:p>
            <a:pPr marL="0" indent="0">
              <a:buNone/>
            </a:pPr>
            <a:r>
              <a:rPr lang="el-GR" sz="2000" b="0" i="0" u="none" strike="noStrike" baseline="0" dirty="0">
                <a:latin typeface="UB-Helvetica"/>
              </a:rPr>
              <a:t>4. Ορθολογική διαχείριση νερού και λιπασμάτων (οργανικών) προς όφελος της καλλιέργειας</a:t>
            </a:r>
          </a:p>
          <a:p>
            <a:pPr marL="0" indent="0">
              <a:buNone/>
            </a:pPr>
            <a:r>
              <a:rPr lang="el-GR" sz="2000" b="0" i="0" u="none" strike="noStrike" baseline="0" dirty="0">
                <a:latin typeface="UB-Helvetica"/>
              </a:rPr>
              <a:t>5. Στοχευμένη εδαφοκατεργασία</a:t>
            </a:r>
          </a:p>
          <a:p>
            <a:pPr marL="0" indent="0">
              <a:buNone/>
            </a:pPr>
            <a:r>
              <a:rPr lang="el-GR" sz="2000" b="0" i="0" u="none" strike="noStrike" baseline="0" dirty="0">
                <a:latin typeface="UB-Helvetica"/>
              </a:rPr>
              <a:t>6. Θερμικές μέθοδοι</a:t>
            </a:r>
          </a:p>
          <a:p>
            <a:pPr marL="0" indent="0" algn="l">
              <a:buNone/>
            </a:pPr>
            <a:r>
              <a:rPr lang="el-GR" sz="2000" dirty="0">
                <a:latin typeface="UB-Helvetica"/>
              </a:rPr>
              <a:t>7. </a:t>
            </a:r>
            <a:r>
              <a:rPr lang="el-GR" sz="1800" b="0" i="0" u="none" strike="noStrike" baseline="0" dirty="0">
                <a:latin typeface="UB-Helvetica"/>
              </a:rPr>
              <a:t>Αποφυγή εμπλουτισμού της τράπεζας σπόρων των ζιζανίων στο έδαφος (με κοπές, συστήματα απομάκρυνσης σπόρων ζιζανίων με τη συγκομιδή </a:t>
            </a:r>
            <a:r>
              <a:rPr lang="en-US" sz="1800" b="0" i="0" u="none" strike="noStrike" baseline="0" dirty="0">
                <a:latin typeface="UB-Helvetica"/>
              </a:rPr>
              <a:t>– HWSC).</a:t>
            </a:r>
            <a:endParaRPr lang="en-US" sz="2000" dirty="0"/>
          </a:p>
        </p:txBody>
      </p:sp>
      <p:sp>
        <p:nvSpPr>
          <p:cNvPr id="18" name="Freeform: Shape 17">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0" name="Freeform: Shape 19">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18308"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2" name="Freeform: Shape 21">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967670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B59F6365-5E94-92F2-39C8-7D56CE49663D}"/>
              </a:ext>
            </a:extLst>
          </p:cNvPr>
          <p:cNvPicPr>
            <a:picLocks noChangeAspect="1"/>
          </p:cNvPicPr>
          <p:nvPr/>
        </p:nvPicPr>
        <p:blipFill>
          <a:blip r:embed="rId2"/>
          <a:stretch>
            <a:fillRect/>
          </a:stretch>
        </p:blipFill>
        <p:spPr>
          <a:xfrm>
            <a:off x="1108363" y="78474"/>
            <a:ext cx="9975273" cy="6701051"/>
          </a:xfrm>
          <a:prstGeom prst="rect">
            <a:avLst/>
          </a:prstGeom>
        </p:spPr>
      </p:pic>
    </p:spTree>
    <p:extLst>
      <p:ext uri="{BB962C8B-B14F-4D97-AF65-F5344CB8AC3E}">
        <p14:creationId xmlns:p14="http://schemas.microsoft.com/office/powerpoint/2010/main" val="17062448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3B5F8FB9-93B9-4832-A062-85E1B6A5A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7" name="Picture 6">
            <a:extLst>
              <a:ext uri="{FF2B5EF4-FFF2-40B4-BE49-F238E27FC236}">
                <a16:creationId xmlns:a16="http://schemas.microsoft.com/office/drawing/2014/main" id="{E5DEC10F-C5CC-5963-1805-4C7A45183E4C}"/>
              </a:ext>
            </a:extLst>
          </p:cNvPr>
          <p:cNvPicPr>
            <a:picLocks noChangeAspect="1"/>
          </p:cNvPicPr>
          <p:nvPr/>
        </p:nvPicPr>
        <p:blipFill rotWithShape="1">
          <a:blip r:embed="rId2"/>
          <a:srcRect l="1980" t="31590" r="31176" b="7896"/>
          <a:stretch/>
        </p:blipFill>
        <p:spPr>
          <a:xfrm>
            <a:off x="3329462" y="2269798"/>
            <a:ext cx="8149774" cy="4149970"/>
          </a:xfrm>
          <a:custGeom>
            <a:avLst/>
            <a:gdLst/>
            <a:ahLst/>
            <a:cxnLst/>
            <a:rect l="l" t="t" r="r" b="b"/>
            <a:pathLst>
              <a:path w="10522527" h="6858000">
                <a:moveTo>
                  <a:pt x="2882142" y="0"/>
                </a:moveTo>
                <a:lnTo>
                  <a:pt x="10522527" y="0"/>
                </a:lnTo>
                <a:lnTo>
                  <a:pt x="10522527" y="6858000"/>
                </a:lnTo>
                <a:lnTo>
                  <a:pt x="80697" y="6858000"/>
                </a:lnTo>
                <a:lnTo>
                  <a:pt x="37339" y="6516785"/>
                </a:lnTo>
                <a:cubicBezTo>
                  <a:pt x="12648" y="6273664"/>
                  <a:pt x="0" y="6026982"/>
                  <a:pt x="0" y="5777347"/>
                </a:cubicBezTo>
                <a:cubicBezTo>
                  <a:pt x="0" y="3530630"/>
                  <a:pt x="1024495" y="1523197"/>
                  <a:pt x="2631803" y="196728"/>
                </a:cubicBezTo>
                <a:close/>
              </a:path>
            </a:pathLst>
          </a:custGeom>
        </p:spPr>
      </p:pic>
      <p:sp>
        <p:nvSpPr>
          <p:cNvPr id="14" name="Arc 13">
            <a:extLst>
              <a:ext uri="{FF2B5EF4-FFF2-40B4-BE49-F238E27FC236}">
                <a16:creationId xmlns:a16="http://schemas.microsoft.com/office/drawing/2014/main" id="{F37E8EB2-7BE0-4F3D-921C-F4E9C2C149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1427715">
            <a:off x="1108520" y="775849"/>
            <a:ext cx="2987899" cy="2987899"/>
          </a:xfrm>
          <a:prstGeom prst="arc">
            <a:avLst>
              <a:gd name="adj1" fmla="val 16200000"/>
              <a:gd name="adj2" fmla="val 2287352"/>
            </a:avLst>
          </a:prstGeom>
          <a:ln w="127000" cap="rnd">
            <a:solidFill>
              <a:schemeClr val="accent2">
                <a:lumMod val="75000"/>
              </a:schemeClr>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6" name="Oval 15">
            <a:extLst>
              <a:ext uri="{FF2B5EF4-FFF2-40B4-BE49-F238E27FC236}">
                <a16:creationId xmlns:a16="http://schemas.microsoft.com/office/drawing/2014/main" id="{E77AE46B-A945-4A7E-9911-903176079D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742" y="5649686"/>
            <a:ext cx="546100" cy="546100"/>
          </a:xfrm>
          <a:prstGeom prst="ellips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209662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944A3A5-AB6C-F2E4-CAB1-9B8697632851}"/>
              </a:ext>
            </a:extLst>
          </p:cNvPr>
          <p:cNvSpPr>
            <a:spLocks noGrp="1"/>
          </p:cNvSpPr>
          <p:nvPr>
            <p:ph type="title"/>
          </p:nvPr>
        </p:nvSpPr>
        <p:spPr>
          <a:xfrm>
            <a:off x="686834" y="1153572"/>
            <a:ext cx="3200400" cy="4461163"/>
          </a:xfrm>
        </p:spPr>
        <p:txBody>
          <a:bodyPr>
            <a:normAutofit/>
          </a:bodyPr>
          <a:lstStyle/>
          <a:p>
            <a:r>
              <a:rPr lang="el-GR" sz="3400" b="1">
                <a:solidFill>
                  <a:srgbClr val="FFFFFF"/>
                </a:solidFill>
                <a:latin typeface="PFFuturaNeu-Bold"/>
              </a:rPr>
              <a:t>Γενετικά τροποποιημένα φυτά με ανθεκτικότητα</a:t>
            </a:r>
            <a:br>
              <a:rPr lang="el-GR" sz="3400" b="1">
                <a:solidFill>
                  <a:srgbClr val="FFFFFF"/>
                </a:solidFill>
                <a:latin typeface="PFFuturaNeu-Bold"/>
              </a:rPr>
            </a:br>
            <a:r>
              <a:rPr lang="el-GR" sz="3400" b="1">
                <a:solidFill>
                  <a:srgbClr val="FFFFFF"/>
                </a:solidFill>
                <a:latin typeface="PFFuturaNeu-Bold"/>
              </a:rPr>
              <a:t>σε ζιζανιοκτόνα</a:t>
            </a:r>
            <a:br>
              <a:rPr lang="el-GR" sz="3400" b="1">
                <a:solidFill>
                  <a:srgbClr val="FFFFFF"/>
                </a:solidFill>
                <a:latin typeface="PFFuturaNeu-Bold"/>
              </a:rPr>
            </a:br>
            <a:endParaRPr lang="en-US" sz="3400">
              <a:solidFill>
                <a:srgbClr val="FFFFFF"/>
              </a:solidFill>
            </a:endParaRPr>
          </a:p>
        </p:txBody>
      </p:sp>
      <p:sp>
        <p:nvSpPr>
          <p:cNvPr id="3" name="Content Placeholder 2">
            <a:extLst>
              <a:ext uri="{FF2B5EF4-FFF2-40B4-BE49-F238E27FC236}">
                <a16:creationId xmlns:a16="http://schemas.microsoft.com/office/drawing/2014/main" id="{64057289-E7E1-1BA5-FE74-846DA4C59FEE}"/>
              </a:ext>
            </a:extLst>
          </p:cNvPr>
          <p:cNvSpPr>
            <a:spLocks noGrp="1"/>
          </p:cNvSpPr>
          <p:nvPr>
            <p:ph idx="1"/>
          </p:nvPr>
        </p:nvSpPr>
        <p:spPr>
          <a:xfrm>
            <a:off x="4447308" y="591344"/>
            <a:ext cx="6906491" cy="5585619"/>
          </a:xfrm>
        </p:spPr>
        <p:txBody>
          <a:bodyPr anchor="ctr">
            <a:normAutofit/>
          </a:bodyPr>
          <a:lstStyle/>
          <a:p>
            <a:r>
              <a:rPr lang="el-GR" sz="2200" b="0" i="0" u="none" strike="noStrike" baseline="0" dirty="0">
                <a:latin typeface="UB-Helvetica"/>
              </a:rPr>
              <a:t>Τα </a:t>
            </a:r>
            <a:r>
              <a:rPr lang="el-GR" sz="2200" b="1" i="0" u="none" strike="noStrike" baseline="0" dirty="0">
                <a:latin typeface="UB-Helvetica-Bold"/>
              </a:rPr>
              <a:t>γενετικά τροποποιημένα φυτά </a:t>
            </a:r>
            <a:r>
              <a:rPr lang="el-GR" sz="2200" b="0" i="0" u="none" strike="noStrike" baseline="0" dirty="0">
                <a:latin typeface="UB-Helvetica"/>
              </a:rPr>
              <a:t>(Genetically Modified Plants, GMPs) ή </a:t>
            </a:r>
            <a:r>
              <a:rPr lang="el-GR" sz="2200" b="1" i="0" u="none" strike="noStrike" baseline="0" dirty="0">
                <a:latin typeface="UB-Helvetica-Bold"/>
              </a:rPr>
              <a:t>διαγονιδιακά </a:t>
            </a:r>
            <a:r>
              <a:rPr lang="el-GR" sz="2200" b="0" i="0" u="none" strike="noStrike" baseline="0" dirty="0">
                <a:latin typeface="UB-Helvetica"/>
              </a:rPr>
              <a:t>φυτά (transgenic plants) ή </a:t>
            </a:r>
            <a:r>
              <a:rPr lang="el-GR" sz="2200" b="1" i="0" u="none" strike="noStrike" baseline="0" dirty="0">
                <a:latin typeface="UB-Helvetica-Bold"/>
              </a:rPr>
              <a:t>γενετικά τροποποιημένες καλλιέργειες</a:t>
            </a:r>
            <a:r>
              <a:rPr lang="en-US" sz="2200" b="1" i="0" u="none" strike="noStrike" baseline="0" dirty="0">
                <a:latin typeface="UB-Helvetica-Bold"/>
              </a:rPr>
              <a:t> </a:t>
            </a:r>
            <a:r>
              <a:rPr lang="el-GR" sz="2200" b="0" i="0" u="none" strike="noStrike" baseline="0" dirty="0">
                <a:latin typeface="UB-Helvetica"/>
              </a:rPr>
              <a:t>(Genetically Modified Crops, GMCs) αποτελούν γενετικά τροποποιημένους οργανισμούς (</a:t>
            </a:r>
            <a:r>
              <a:rPr lang="en-US" sz="2200" b="0" i="0" u="none" strike="noStrike" baseline="0" dirty="0">
                <a:latin typeface="UB-Helvetica"/>
              </a:rPr>
              <a:t>Genetically Modified Organisms, GMOs) </a:t>
            </a:r>
            <a:r>
              <a:rPr lang="el-GR" sz="2200" b="0" i="0" u="none" strike="noStrike" baseline="0" dirty="0">
                <a:latin typeface="UB-Helvetica"/>
              </a:rPr>
              <a:t>και είναι συνήθως φυτά στα οποία έχει μεταφερθεί ένα ή λίγα γονίδια από διαφορετικούς οργανισμούς (άλλα φυτά, βακτήρια, ιούς, μύκητες ή ζωικούς οργανισμούς) με τη βοήθεια της βιοτεχνολογίας (Kumar et al., 2020). Αντίθετα, στα </a:t>
            </a:r>
            <a:r>
              <a:rPr lang="el-GR" sz="2200" b="1" i="0" u="none" strike="noStrike" baseline="0" dirty="0">
                <a:latin typeface="UB-Helvetica-Bold"/>
              </a:rPr>
              <a:t>μεταλλαγμένα φυτά </a:t>
            </a:r>
            <a:r>
              <a:rPr lang="el-GR" sz="2200" b="0" i="0" u="none" strike="noStrike" baseline="0" dirty="0">
                <a:latin typeface="UB-Helvetica"/>
              </a:rPr>
              <a:t>η τροποποίηση ενός χαρακτηριστικού (όπως π.χ. η ανθεκτικότητα σε ένα ζιζανιοκτόνο) οφείλεται σε μη ελεγχόμενη μετάλλαξη, που συμβαίνει τυχαία είτε από λάθος κατά την κυτταροδιαίρεση είτε με την επίδραση ακτινοβολίας ή κάποιας χημικής ουσίας. Τα μεταλλαγμένα φυτά θεωρούνται non-GMO, δηλαδή μη γενετικά τροποποιημένα (Pfenning et al., 2008).</a:t>
            </a:r>
            <a:endParaRPr lang="en-US" sz="2200" dirty="0"/>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769826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92FEB64-6EEA-4759-B4A4-BD2C1E660B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7393" y="847600"/>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D9295F6-35B5-9CE6-7D95-CE2930D32454}"/>
              </a:ext>
            </a:extLst>
          </p:cNvPr>
          <p:cNvSpPr>
            <a:spLocks noGrp="1"/>
          </p:cNvSpPr>
          <p:nvPr>
            <p:ph type="title"/>
          </p:nvPr>
        </p:nvSpPr>
        <p:spPr>
          <a:xfrm>
            <a:off x="1389278" y="1233241"/>
            <a:ext cx="3240506" cy="4064628"/>
          </a:xfrm>
        </p:spPr>
        <p:txBody>
          <a:bodyPr>
            <a:normAutofit/>
          </a:bodyPr>
          <a:lstStyle/>
          <a:p>
            <a:r>
              <a:rPr lang="el-GR" sz="3400" b="1" dirty="0">
                <a:solidFill>
                  <a:srgbClr val="FFFFFF"/>
                </a:solidFill>
                <a:latin typeface="PFFuturaNeu-Bold"/>
              </a:rPr>
              <a:t>Αξιοποίηση του φαινομένου της αλληλοπάθειας</a:t>
            </a:r>
            <a:br>
              <a:rPr lang="el-GR" sz="3400" b="1" dirty="0">
                <a:solidFill>
                  <a:srgbClr val="FFFFFF"/>
                </a:solidFill>
                <a:latin typeface="PFFuturaNeu-Bold"/>
              </a:rPr>
            </a:br>
            <a:endParaRPr lang="en-US" sz="3400" dirty="0">
              <a:solidFill>
                <a:srgbClr val="FFFFFF"/>
              </a:solidFill>
            </a:endParaRPr>
          </a:p>
        </p:txBody>
      </p:sp>
      <p:sp>
        <p:nvSpPr>
          <p:cNvPr id="12" name="Freeform: Shape 11">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Freeform: Shape 13">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223D204A-D141-37E7-6FF1-3C1D355A1142}"/>
              </a:ext>
            </a:extLst>
          </p:cNvPr>
          <p:cNvSpPr>
            <a:spLocks noGrp="1"/>
          </p:cNvSpPr>
          <p:nvPr>
            <p:ph idx="1"/>
          </p:nvPr>
        </p:nvSpPr>
        <p:spPr>
          <a:xfrm>
            <a:off x="6096000" y="820880"/>
            <a:ext cx="5257799" cy="4889350"/>
          </a:xfrm>
        </p:spPr>
        <p:txBody>
          <a:bodyPr anchor="t">
            <a:normAutofit/>
          </a:bodyPr>
          <a:lstStyle/>
          <a:p>
            <a:r>
              <a:rPr lang="el-GR" sz="1500" b="0" i="0" u="none" strike="noStrike" baseline="0" dirty="0">
                <a:latin typeface="UB-Helvetica"/>
              </a:rPr>
              <a:t>Όπως περιγράφηκε στο Κεφάλαιο 1, η αλληλοπάθεια (allelopathy) είναι ένα βιοχημικό φαινόμενο κατά το οποίο οι δευτερογενείς μεταβολίτες που παράγονται από κάποια φυτά, γνωστοί ως αλληλοχημικά (allelochemicals), αναστέλλουν την ανάπτυξη άλλων γειτονικών φυτών (Scavo et al., 2018). </a:t>
            </a:r>
          </a:p>
          <a:p>
            <a:r>
              <a:rPr lang="el-GR" sz="1500" b="0" i="0" u="none" strike="noStrike" baseline="0" dirty="0">
                <a:latin typeface="UB-Helvetica"/>
              </a:rPr>
              <a:t>Αρκετέςκαλλιέργειες έχουν αξιόλογη αλληλοπαθητική ικανότητα απέναντι στα ζιζάνια κατά την ενεργή φάση της ανάπτυξής τους και αξιοποιούνται είτε με τη συμμετοχή τους σε συστήματα αμειψισποράς και συγκαλλιέργειας είτε με την επιλογή και την καλλιέργεια αλληλοπαθητικών ποικιλιών (Scavo &amp; Mauromicale,2021). Επίσης, τα υπολείμματα διαφόρων καλλιεργειών, που χρησιμοποιούνται συχνά και ως καλλιέργειες φυτοκάλυψης, απελευθερώνουν στο έδαφος αλληλοχημικά και επομένως αξιοποιούνται για τη διαχείριση ζιζανίων με τις μεθόδους της ενσωμάτωσης στο έδαφος ή της επίστρωσης (Πίνακας 4.2).</a:t>
            </a:r>
          </a:p>
          <a:p>
            <a:r>
              <a:rPr lang="el-GR" sz="1500" b="0" i="0" u="none" strike="noStrike" baseline="0" dirty="0">
                <a:latin typeface="UB-Helvetica"/>
              </a:rPr>
              <a:t>Ακόμη, τα αλληλοχημικά που λαμβάνονται από διάφορες αλληλοπαθητικές καλλιέργειες μπορούν να οδηγήσουν στη δημιουργία βιολογικών ζιζανιοκτόνων, εντομοκτόνων και ρυθμιστών αύξησης (Cheng &amp; Cheng, 2015).</a:t>
            </a:r>
            <a:endParaRPr lang="en-US" sz="1500" dirty="0"/>
          </a:p>
        </p:txBody>
      </p:sp>
      <p:sp>
        <p:nvSpPr>
          <p:cNvPr id="18" name="Freeform: Shape 17">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0" name="Freeform: Shape 19">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0505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2" name="Freeform: Shape 21">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889143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46F2A67-7072-70FA-9586-038C12BB86A4}"/>
              </a:ext>
            </a:extLst>
          </p:cNvPr>
          <p:cNvSpPr>
            <a:spLocks noGrp="1"/>
          </p:cNvSpPr>
          <p:nvPr>
            <p:ph type="title"/>
          </p:nvPr>
        </p:nvSpPr>
        <p:spPr>
          <a:xfrm>
            <a:off x="686834" y="1153572"/>
            <a:ext cx="3200400" cy="4461163"/>
          </a:xfrm>
        </p:spPr>
        <p:txBody>
          <a:bodyPr>
            <a:normAutofit/>
          </a:bodyPr>
          <a:lstStyle/>
          <a:p>
            <a:r>
              <a:rPr lang="el-GR" b="1">
                <a:solidFill>
                  <a:srgbClr val="FFFFFF"/>
                </a:solidFill>
                <a:latin typeface="PFFuturaNeu-Bold"/>
              </a:rPr>
              <a:t>Συστήματα υποστήριξης αποφάσεων (</a:t>
            </a:r>
            <a:r>
              <a:rPr lang="en-US" b="1">
                <a:solidFill>
                  <a:srgbClr val="FFFFFF"/>
                </a:solidFill>
                <a:latin typeface="PFFuturaNeu-Bold"/>
              </a:rPr>
              <a:t>DSS)</a:t>
            </a:r>
            <a:br>
              <a:rPr lang="en-US" b="1">
                <a:solidFill>
                  <a:srgbClr val="FFFFFF"/>
                </a:solidFill>
                <a:latin typeface="PFFuturaNeu-Bold"/>
              </a:rPr>
            </a:br>
            <a:endParaRPr lang="en-US">
              <a:solidFill>
                <a:srgbClr val="FFFFFF"/>
              </a:solidFill>
            </a:endParaRPr>
          </a:p>
        </p:txBody>
      </p:sp>
      <p:sp>
        <p:nvSpPr>
          <p:cNvPr id="3" name="Content Placeholder 2">
            <a:extLst>
              <a:ext uri="{FF2B5EF4-FFF2-40B4-BE49-F238E27FC236}">
                <a16:creationId xmlns:a16="http://schemas.microsoft.com/office/drawing/2014/main" id="{3D89DD36-CEE8-D105-DF50-6F789213E5E6}"/>
              </a:ext>
            </a:extLst>
          </p:cNvPr>
          <p:cNvSpPr>
            <a:spLocks noGrp="1"/>
          </p:cNvSpPr>
          <p:nvPr>
            <p:ph idx="1"/>
          </p:nvPr>
        </p:nvSpPr>
        <p:spPr>
          <a:xfrm>
            <a:off x="4447308" y="591344"/>
            <a:ext cx="6906491" cy="5585619"/>
          </a:xfrm>
        </p:spPr>
        <p:txBody>
          <a:bodyPr anchor="ctr">
            <a:normAutofit/>
          </a:bodyPr>
          <a:lstStyle/>
          <a:p>
            <a:r>
              <a:rPr lang="el-GR" sz="2200" b="0" i="0" u="none" strike="noStrike" baseline="0" dirty="0">
                <a:latin typeface="UB-Helvetica"/>
              </a:rPr>
              <a:t>Ο παραγωγός πριν, κατά τη διάρκεια και μετά το τέλος της καλλιεργητικής περιόδου έρχεται αντιμέτωπος με ένα πλήθος αποφάσεων που πρέπει να λάβει τόσο για τη διαχείριση των ζιζανίων όσο και για την άσκηση της Γεωργίας γενικότερα. </a:t>
            </a:r>
          </a:p>
          <a:p>
            <a:r>
              <a:rPr lang="el-GR" sz="2200" b="0" i="0" u="none" strike="noStrike" baseline="0" dirty="0">
                <a:latin typeface="UB-Helvetica"/>
              </a:rPr>
              <a:t>Τα </a:t>
            </a:r>
            <a:r>
              <a:rPr lang="el-GR" sz="2200" b="1" i="0" u="none" strike="noStrike" baseline="0" dirty="0">
                <a:latin typeface="UB-Helvetica-Bold"/>
              </a:rPr>
              <a:t>συστήματα υποστήριξης αποφάσεων </a:t>
            </a:r>
            <a:r>
              <a:rPr lang="el-GR" sz="2200" b="0" i="0" u="none" strike="noStrike" baseline="0" dirty="0">
                <a:latin typeface="UB-Helvetica"/>
              </a:rPr>
              <a:t>ή Decision Support Systems (DSS) είναι υπολογιστικά συστήματα τα οποία παρέχουν πληροφορίες πουσυμβάλλουν στη λήψη αποφάσεων από τους παραγωγούς (Adebayo et al.,2018). </a:t>
            </a:r>
            <a:r>
              <a:rPr lang="el-GR" sz="2200" b="1" i="0" u="none" strike="noStrike" baseline="0" dirty="0">
                <a:latin typeface="UB-Helvetica"/>
              </a:rPr>
              <a:t>Το όριο ανεκτής πυκνότητας και το κατώφλι οικονομικότητας, όπωςαυτά συζητήθηκαν στα Κεφάλαια 1 και 2, αποτέλεσαν τη βάση για να δημιουργηθούν λογισμικά (software) μοντέλων απόφασης και συστήματα υποστήριξης αποφάσεων, τα οποία επιτρέπουν να εκτιμηθεί ο οικονομικός ή άλλος αντίκτυπος των μεθόδων διαχείρισης των ζιζανίων </a:t>
            </a:r>
            <a:r>
              <a:rPr lang="el-GR" sz="2200" b="0" i="0" u="none" strike="noStrike" baseline="0" dirty="0">
                <a:latin typeface="UB-Helvetica"/>
              </a:rPr>
              <a:t>(Coble &amp; Mortensen, 1992).</a:t>
            </a:r>
            <a:endParaRPr lang="en-US" sz="2200" dirty="0"/>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635964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43C5172-6B2E-2A28-C952-0060DCF28144}"/>
              </a:ext>
            </a:extLst>
          </p:cNvPr>
          <p:cNvSpPr>
            <a:spLocks noGrp="1"/>
          </p:cNvSpPr>
          <p:nvPr>
            <p:ph type="title"/>
          </p:nvPr>
        </p:nvSpPr>
        <p:spPr>
          <a:xfrm>
            <a:off x="686834" y="1153572"/>
            <a:ext cx="3200400" cy="4461163"/>
          </a:xfrm>
        </p:spPr>
        <p:txBody>
          <a:bodyPr>
            <a:normAutofit/>
          </a:bodyPr>
          <a:lstStyle/>
          <a:p>
            <a:r>
              <a:rPr lang="el-GR" b="1">
                <a:solidFill>
                  <a:srgbClr val="FFFFFF"/>
                </a:solidFill>
                <a:latin typeface="PFFuturaNeu-Bold"/>
              </a:rPr>
              <a:t>Κλιματική αλλαγή, ζιζάνια και καλλιέργειες</a:t>
            </a:r>
            <a:br>
              <a:rPr lang="el-GR" b="1">
                <a:solidFill>
                  <a:srgbClr val="FFFFFF"/>
                </a:solidFill>
                <a:latin typeface="PFFuturaNeu-Bold"/>
              </a:rPr>
            </a:br>
            <a:endParaRPr lang="en-US">
              <a:solidFill>
                <a:srgbClr val="FFFFFF"/>
              </a:solidFill>
            </a:endParaRPr>
          </a:p>
        </p:txBody>
      </p:sp>
      <p:sp>
        <p:nvSpPr>
          <p:cNvPr id="3" name="Content Placeholder 2">
            <a:extLst>
              <a:ext uri="{FF2B5EF4-FFF2-40B4-BE49-F238E27FC236}">
                <a16:creationId xmlns:a16="http://schemas.microsoft.com/office/drawing/2014/main" id="{B7829A92-4263-DCE0-62E1-0426E0E03C2C}"/>
              </a:ext>
            </a:extLst>
          </p:cNvPr>
          <p:cNvSpPr>
            <a:spLocks noGrp="1"/>
          </p:cNvSpPr>
          <p:nvPr>
            <p:ph idx="1"/>
          </p:nvPr>
        </p:nvSpPr>
        <p:spPr>
          <a:xfrm>
            <a:off x="4447308" y="591344"/>
            <a:ext cx="6906491" cy="5585619"/>
          </a:xfrm>
        </p:spPr>
        <p:txBody>
          <a:bodyPr anchor="ctr">
            <a:normAutofit/>
          </a:bodyPr>
          <a:lstStyle/>
          <a:p>
            <a:r>
              <a:rPr lang="el-GR" sz="2000" b="0" i="0" u="none" strike="noStrike" baseline="0" dirty="0">
                <a:latin typeface="UB-Helvetica"/>
              </a:rPr>
              <a:t>Η εξάπλωση των ζιζανίων, η ανάπτυξή τους και ο ανταγωνισμός τους με τις καλλιέργειες εξαρτώνται σε μεγάλο βαθμό από το εναέριο και το εδαφικό περιβάλλον. Η αύξηση της θερμοκρασίας, της συγκέντρωσης του CO2 και του O3, των πλημμυρικών φαινομένων, των περιόδων ξηρασίας, της συχνότητας των πυρκαγιών, της καλλιεργητικής περιόδου στις βορειότερες περιοχές του πλανήτη, των απότομων μεταπτώσεων στη θερμοκρασία καιτης ραγδαιότητας των βροχοπτώσεων είναι ανάμεσα στις συχνότερα αναφερόμενες μεταβολές που προβλέπουν τα περισσότερα μοντέλα κλιματικής αλλαγής και αναμένεται να επηρεάσουν σημαντικά τα ζιζάνια, τις καλλιέργειες αλλά και γενικότερα την άσκηση της Γεωργίας (Mueller et al., 2015).</a:t>
            </a:r>
          </a:p>
          <a:p>
            <a:r>
              <a:rPr lang="el-GR" sz="2000" b="0" i="0" u="none" strike="noStrike" baseline="0" dirty="0">
                <a:latin typeface="UB-Helvetica"/>
              </a:rPr>
              <a:t>Η αποτελεσματικότητα και η εκλεκτικότητα των ζιζανιοκτόνων (όπως και ηεμφάνιση ανθεκτικών βιότυπων ζιζανίων) αναμένεται επίσης να επηρεαστούν </a:t>
            </a:r>
            <a:r>
              <a:rPr lang="en-US" sz="2000" b="0" i="0" u="none" strike="noStrike" baseline="0" dirty="0">
                <a:latin typeface="UB-Helvetica"/>
              </a:rPr>
              <a:t>(Ramesh et al., 2017).</a:t>
            </a:r>
            <a:endParaRPr lang="en-US" sz="2000" dirty="0"/>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904552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92FEB64-6EEA-4759-B4A4-BD2C1E660B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7393" y="847600"/>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B93285F-B751-8847-2F90-DF1F07F1AFAE}"/>
              </a:ext>
            </a:extLst>
          </p:cNvPr>
          <p:cNvSpPr>
            <a:spLocks noGrp="1"/>
          </p:cNvSpPr>
          <p:nvPr>
            <p:ph type="title"/>
          </p:nvPr>
        </p:nvSpPr>
        <p:spPr>
          <a:xfrm>
            <a:off x="1389278" y="1233241"/>
            <a:ext cx="3240506" cy="4064628"/>
          </a:xfrm>
        </p:spPr>
        <p:txBody>
          <a:bodyPr>
            <a:normAutofit/>
          </a:bodyPr>
          <a:lstStyle/>
          <a:p>
            <a:r>
              <a:rPr lang="el-GR" sz="3400" b="1">
                <a:solidFill>
                  <a:srgbClr val="FFFFFF"/>
                </a:solidFill>
                <a:latin typeface="PFFuturaNeu-Bold"/>
              </a:rPr>
              <a:t>Καινοτόμες μέθοδοι βελτιστοποίησης της διαχείρισης ζιζανίων</a:t>
            </a:r>
            <a:br>
              <a:rPr lang="el-GR" sz="3400" b="1">
                <a:solidFill>
                  <a:srgbClr val="FFFFFF"/>
                </a:solidFill>
                <a:latin typeface="PFFuturaNeu-Bold"/>
              </a:rPr>
            </a:br>
            <a:endParaRPr lang="en-US" sz="3400">
              <a:solidFill>
                <a:srgbClr val="FFFFFF"/>
              </a:solidFill>
            </a:endParaRPr>
          </a:p>
        </p:txBody>
      </p:sp>
      <p:sp>
        <p:nvSpPr>
          <p:cNvPr id="12" name="Freeform: Shape 11">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Freeform: Shape 13">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6E34CD8C-63E5-5E3C-B70A-95DE8D74D898}"/>
              </a:ext>
            </a:extLst>
          </p:cNvPr>
          <p:cNvSpPr>
            <a:spLocks noGrp="1"/>
          </p:cNvSpPr>
          <p:nvPr>
            <p:ph idx="1"/>
          </p:nvPr>
        </p:nvSpPr>
        <p:spPr>
          <a:xfrm>
            <a:off x="6096000" y="820880"/>
            <a:ext cx="5257799" cy="4889350"/>
          </a:xfrm>
        </p:spPr>
        <p:txBody>
          <a:bodyPr anchor="t">
            <a:normAutofit/>
          </a:bodyPr>
          <a:lstStyle/>
          <a:p>
            <a:r>
              <a:rPr lang="el-GR" sz="1800" b="0" i="0" u="none" strike="noStrike" baseline="0" dirty="0">
                <a:latin typeface="UB-Helvetica"/>
              </a:rPr>
              <a:t>Σύμφωνα με τους Clements et al. (2014), η δυναμική φύση των ζιζανιολογικών προβλημάτων απαιτεί τη διαρκή ανάπτυξη καινοτόμων μεθόδων και τεχνολογιών. Στις </a:t>
            </a:r>
            <a:r>
              <a:rPr lang="el-GR" sz="1800" b="1" i="0" u="none" strike="noStrike" baseline="0" dirty="0">
                <a:latin typeface="UB-Helvetica-Bold"/>
              </a:rPr>
              <a:t>καινοτόμες μεθόδους και πρακτικές διαχείρισης των ζιζανίων </a:t>
            </a:r>
            <a:r>
              <a:rPr lang="en-US" sz="1800" b="0" i="0" u="none" strike="noStrike" baseline="0" dirty="0">
                <a:latin typeface="UB-Helvetica"/>
              </a:rPr>
              <a:t>(novel </a:t>
            </a:r>
            <a:r>
              <a:rPr lang="el-GR" sz="1800" b="0" i="0" u="none" strike="noStrike" baseline="0" dirty="0">
                <a:latin typeface="UB-Helvetica"/>
              </a:rPr>
              <a:t>ή </a:t>
            </a:r>
            <a:r>
              <a:rPr lang="en-US" sz="1800" b="0" i="0" u="none" strike="noStrike" baseline="0" dirty="0">
                <a:latin typeface="UB-Helvetica"/>
              </a:rPr>
              <a:t>innovative weed management methods) </a:t>
            </a:r>
            <a:r>
              <a:rPr lang="el-GR" sz="1800" b="0" i="0" u="none" strike="noStrike" baseline="0" dirty="0">
                <a:latin typeface="UB-Helvetica"/>
              </a:rPr>
              <a:t>που έχουν πρόσφατα προταθεί ανήκουν οι εφαρμογές φυσικών και βιοτεχνολογικών ζιζανιοκτόνων, η χρήση διάφορων υλικών επίστρωσης, τα συστήματα απομάκρυνσης σπόρων ζιζανίων (όπως το Harvest Weed Seed Control, HWSC), ο σύγχρονος μηχανολογικός εξοπλισμός και οι νέες μέθοδοι για την ταχεία εκτίμηση της αποτελεσματικότητας των ζιζανιοκτόνων και την ανίχνευση της ανθεκτικότητας διάφορων ζιζανίων, όπως αυτές που αναπτύχθηκαν από τους Boutsalis (2001), </a:t>
            </a:r>
            <a:r>
              <a:rPr lang="da-DK" sz="1800" b="0" i="0" u="none" strike="noStrike" baseline="0" dirty="0">
                <a:latin typeface="UB-Helvetica"/>
              </a:rPr>
              <a:t>Wang et al. (2016) και Travlos et al. (2021).</a:t>
            </a:r>
            <a:endParaRPr lang="en-US" sz="1800" dirty="0"/>
          </a:p>
        </p:txBody>
      </p:sp>
      <p:sp>
        <p:nvSpPr>
          <p:cNvPr id="18" name="Freeform: Shape 17">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0" name="Freeform: Shape 19">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0505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2" name="Freeform: Shape 21">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225174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4166187-48DA-554C-73BD-24AE8723C758}"/>
              </a:ext>
            </a:extLst>
          </p:cNvPr>
          <p:cNvSpPr>
            <a:spLocks noGrp="1"/>
          </p:cNvSpPr>
          <p:nvPr>
            <p:ph type="title"/>
          </p:nvPr>
        </p:nvSpPr>
        <p:spPr>
          <a:xfrm>
            <a:off x="686834" y="591344"/>
            <a:ext cx="3200400" cy="5585619"/>
          </a:xfrm>
        </p:spPr>
        <p:txBody>
          <a:bodyPr>
            <a:normAutofit/>
          </a:bodyPr>
          <a:lstStyle/>
          <a:p>
            <a:r>
              <a:rPr lang="el-GR">
                <a:solidFill>
                  <a:srgbClr val="FFFFFF"/>
                </a:solidFill>
                <a:latin typeface="UB-Helvetica"/>
              </a:rPr>
              <a:t>φυσικά ζιζανιοκτόνα </a:t>
            </a:r>
            <a:endParaRPr lang="en-US">
              <a:solidFill>
                <a:srgbClr val="FFFFFF"/>
              </a:solidFill>
            </a:endParaRPr>
          </a:p>
        </p:txBody>
      </p:sp>
      <p:sp>
        <p:nvSpPr>
          <p:cNvPr id="3" name="Content Placeholder 2">
            <a:extLst>
              <a:ext uri="{FF2B5EF4-FFF2-40B4-BE49-F238E27FC236}">
                <a16:creationId xmlns:a16="http://schemas.microsoft.com/office/drawing/2014/main" id="{07E4DCC2-B538-9260-6E3F-41A041A712C1}"/>
              </a:ext>
            </a:extLst>
          </p:cNvPr>
          <p:cNvSpPr>
            <a:spLocks noGrp="1"/>
          </p:cNvSpPr>
          <p:nvPr>
            <p:ph idx="1"/>
          </p:nvPr>
        </p:nvSpPr>
        <p:spPr>
          <a:xfrm>
            <a:off x="4447308" y="591344"/>
            <a:ext cx="6906491" cy="5585619"/>
          </a:xfrm>
        </p:spPr>
        <p:txBody>
          <a:bodyPr anchor="ctr">
            <a:normAutofit/>
          </a:bodyPr>
          <a:lstStyle/>
          <a:p>
            <a:r>
              <a:rPr lang="el-GR" sz="2400" b="0" i="0" u="none" strike="noStrike" baseline="0" dirty="0">
                <a:latin typeface="UB-Helvetica"/>
              </a:rPr>
              <a:t>είναι φιλικά προς το περιβάλλον, έχουνκαινούργιους μηχανισμούς δράσης και μπορούν να προσφέρουν λύσεις στην διαχείριση δυσεξόντωτων ζιζανίων με ανθεκτικότητα σε διάφορα συνθετικά ζιζανιοκτόνα (</a:t>
            </a:r>
            <a:r>
              <a:rPr lang="en-US" sz="2400" b="0" i="0" u="none" strike="noStrike" baseline="0" dirty="0">
                <a:latin typeface="UB-Helvetica"/>
              </a:rPr>
              <a:t>Ibanez et al., 2019; Munoz et al., 2020; </a:t>
            </a:r>
            <a:r>
              <a:rPr lang="en-US" sz="2400" b="0" i="0" u="none" strike="noStrike" baseline="0" dirty="0" err="1">
                <a:latin typeface="UB-Helvetica"/>
              </a:rPr>
              <a:t>Travlos</a:t>
            </a:r>
            <a:r>
              <a:rPr lang="en-US" sz="2400" b="0" i="0" u="none" strike="noStrike" baseline="0" dirty="0">
                <a:latin typeface="UB-Helvetica"/>
              </a:rPr>
              <a:t> et al., 2020).</a:t>
            </a:r>
          </a:p>
          <a:p>
            <a:r>
              <a:rPr lang="el-GR" sz="2400" b="0" i="0" u="none" strike="noStrike" baseline="0" dirty="0">
                <a:latin typeface="UB-Helvetica"/>
              </a:rPr>
              <a:t>Όπως αναφέρθηκε στην Ενότητα 2.5, στα </a:t>
            </a:r>
            <a:r>
              <a:rPr lang="el-GR" sz="2400" b="1" i="0" u="none" strike="noStrike" baseline="0" dirty="0">
                <a:latin typeface="UB-Helvetica-Bold"/>
              </a:rPr>
              <a:t>φυσικά ζιζανιοκτόνα </a:t>
            </a:r>
            <a:r>
              <a:rPr lang="el-GR" sz="2400" b="0" i="0" u="none" strike="noStrike" baseline="0" dirty="0">
                <a:latin typeface="UB-Helvetica"/>
              </a:rPr>
              <a:t>(natural herbicides) ανήκουν ουσίες όπως η γλουτένη αραβοσίτου, το οξικό οξύ, το πελαργονικό οξύ, το άλευρο σπόρων από σταυρανθή (Brassicaceae), τοξίνες και δευτερογενείς μεταβολίτες (αλληλοπαθητικές ουσίες) μικροβιακής ή φυτικής προέλευσης (</a:t>
            </a:r>
            <a:r>
              <a:rPr lang="en-US" sz="2400" b="0" i="0" u="none" strike="noStrike" baseline="0" dirty="0" err="1">
                <a:latin typeface="UB-Helvetica"/>
              </a:rPr>
              <a:t>Cordeau</a:t>
            </a:r>
            <a:r>
              <a:rPr lang="en-US" sz="2400" b="0" i="0" u="none" strike="noStrike" baseline="0" dirty="0">
                <a:latin typeface="UB-Helvetica"/>
              </a:rPr>
              <a:t> et al., 2016; </a:t>
            </a:r>
            <a:r>
              <a:rPr lang="en-US" sz="2400" b="0" i="0" u="none" strike="noStrike" baseline="0" dirty="0" err="1">
                <a:latin typeface="UB-Helvetica"/>
              </a:rPr>
              <a:t>Travlos</a:t>
            </a:r>
            <a:r>
              <a:rPr lang="en-US" sz="2400" b="0" i="0" u="none" strike="noStrike" baseline="0" dirty="0">
                <a:latin typeface="UB-Helvetica"/>
              </a:rPr>
              <a:t> et al., 2020).</a:t>
            </a:r>
            <a:endParaRPr lang="en-US" sz="2400" dirty="0"/>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16276428"/>
      </p:ext>
    </p:extLst>
  </p:cSld>
  <p:clrMapOvr>
    <a:masterClrMapping/>
  </p:clrMapOvr>
</p:sld>
</file>

<file path=ppt/theme/theme1.xml><?xml version="1.0" encoding="utf-8"?>
<a:theme xmlns:a="http://schemas.openxmlformats.org/drawingml/2006/main" name="ShapesVTI">
  <a:themeElements>
    <a:clrScheme name="Office">
      <a:dk1>
        <a:srgbClr val="000000"/>
      </a:dk1>
      <a:lt1>
        <a:srgbClr val="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estival">
      <a:majorFont>
        <a:latin typeface="Aharoni"/>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hapesVTI" id="{C78D20FD-A872-4243-8597-B534C62538FF}" vid="{7CAFCCF9-7834-41D6-B6AB-7D225A18A4E9}"/>
    </a:ext>
  </a:extLst>
</a:theme>
</file>

<file path=docProps/app.xml><?xml version="1.0" encoding="utf-8"?>
<Properties xmlns="http://schemas.openxmlformats.org/officeDocument/2006/extended-properties" xmlns:vt="http://schemas.openxmlformats.org/officeDocument/2006/docPropsVTypes">
  <TotalTime>74</TotalTime>
  <Words>2017</Words>
  <Application>Microsoft Office PowerPoint</Application>
  <PresentationFormat>Widescreen</PresentationFormat>
  <Paragraphs>55</Paragraphs>
  <Slides>22</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22</vt:i4>
      </vt:variant>
    </vt:vector>
  </HeadingPairs>
  <TitlesOfParts>
    <vt:vector size="33" baseType="lpstr">
      <vt:lpstr>Aharoni</vt:lpstr>
      <vt:lpstr>Arial</vt:lpstr>
      <vt:lpstr>Avenir Next LT Pro</vt:lpstr>
      <vt:lpstr>Calibri</vt:lpstr>
      <vt:lpstr>PFFuturaNeu-Bold</vt:lpstr>
      <vt:lpstr>UB-Helvetica</vt:lpstr>
      <vt:lpstr>UB-Helvetica-Bold</vt:lpstr>
      <vt:lpstr>UB-Helvetica-Italic</vt:lpstr>
      <vt:lpstr>UB-Times</vt:lpstr>
      <vt:lpstr>UB-Times-Italic</vt:lpstr>
      <vt:lpstr>ShapesVTI</vt:lpstr>
      <vt:lpstr>ΝΕΕΣ ΤΑΣΕΙΣ ΚΑΙ ΠΡΟΣΕΓΓΙΣΕΙΣ ΣΤΗ ΖΙΖΑΝΙΟΛΟΓΙΑ ΚΑΙ ΤΗ ΓΕΩΡΓΙΑ</vt:lpstr>
      <vt:lpstr>PowerPoint Presentation</vt:lpstr>
      <vt:lpstr>PowerPoint Presentation</vt:lpstr>
      <vt:lpstr>Γενετικά τροποποιημένα φυτά με ανθεκτικότητα σε ζιζανιοκτόνα </vt:lpstr>
      <vt:lpstr>Αξιοποίηση του φαινομένου της αλληλοπάθειας </vt:lpstr>
      <vt:lpstr>Συστήματα υποστήριξης αποφάσεων (DSS) </vt:lpstr>
      <vt:lpstr>Κλιματική αλλαγή, ζιζάνια και καλλιέργειες </vt:lpstr>
      <vt:lpstr>Καινοτόμες μέθοδοι βελτιστοποίησης της διαχείρισης ζιζανίων </vt:lpstr>
      <vt:lpstr>φυσικά ζιζανιοκτόνα </vt:lpstr>
      <vt:lpstr>Ζιζάνια και Γεωργία Ακριβείας </vt:lpstr>
      <vt:lpstr>Site Specific Weed Management, SSWM</vt:lpstr>
      <vt:lpstr>PowerPoint Presentation</vt:lpstr>
      <vt:lpstr>Αξιοποίηση ζιζανίων </vt:lpstr>
      <vt:lpstr>ecosystem services</vt:lpstr>
      <vt:lpstr>Αγρονομικά</vt:lpstr>
      <vt:lpstr>Χαρακτηριστικό παράδειγμα</vt:lpstr>
      <vt:lpstr>Βιοδιεγέρτες, λιπάσματα και ζιζάνια </vt:lpstr>
      <vt:lpstr>λίπανση</vt:lpstr>
      <vt:lpstr>βιοδιεγέρτες (biostimulants),  δηλαδή για τις ουσίες που όταν εφαρμόζονται σε μικρές ποσότητες προάγουν την ανάπτυξη των φυτών, χωρίς όμως να θεωρούνται λιπάσματα (π.χ. χουμικά οξέα, εκχυλίσματα φυκιών, προϊόντα υδρόλυσης πρωτεϊνών και αμινοξέα, εμβόλια μικροοργανισμών, γλυκίνες-βεταΐνες κ.ά.) (Kauffman et al., 2007).</vt:lpstr>
      <vt:lpstr>Ζιζάνια και Βιολογική Γεωργία </vt:lpstr>
      <vt:lpstr>Ιδιαίτερα δε αναδεικνύεται ο ρόλος της συνδυασμένης εφαρμογής των παρακάτω: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ΝΕΕΣ ΤΑΣΕΙΣ ΚΑΙ ΠΡΟΣΕΓΓΙΣΕΙΣ ΣΤΗ ΖΙΖΑΝΙΟΛΟΓΙΑ ΚΑΙ ΤΗ ΓΕΩΡΓΙΑ</dc:title>
  <dc:creator>ΠΑΝΑΓΙΩΤΗΣ ΚΑΝΑΤΑΣ</dc:creator>
  <cp:lastModifiedBy>ΠΑΝΑΓΙΩΤΗΣ ΚΑΝΑΤΑΣ</cp:lastModifiedBy>
  <cp:revision>2</cp:revision>
  <dcterms:created xsi:type="dcterms:W3CDTF">2023-01-26T07:22:06Z</dcterms:created>
  <dcterms:modified xsi:type="dcterms:W3CDTF">2023-01-26T08:36:36Z</dcterms:modified>
</cp:coreProperties>
</file>