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2" r:id="rId3"/>
    <p:sldId id="256" r:id="rId4"/>
    <p:sldId id="259" r:id="rId5"/>
    <p:sldId id="261" r:id="rId6"/>
    <p:sldId id="281" r:id="rId7"/>
    <p:sldId id="264" r:id="rId8"/>
    <p:sldId id="262" r:id="rId9"/>
    <p:sldId id="263" r:id="rId10"/>
    <p:sldId id="275" r:id="rId11"/>
    <p:sldId id="257" r:id="rId12"/>
    <p:sldId id="260" r:id="rId13"/>
    <p:sldId id="274" r:id="rId14"/>
    <p:sldId id="272" r:id="rId15"/>
    <p:sldId id="265" r:id="rId16"/>
    <p:sldId id="266" r:id="rId17"/>
    <p:sldId id="267" r:id="rId18"/>
    <p:sldId id="270" r:id="rId19"/>
    <p:sldId id="277" r:id="rId20"/>
    <p:sldId id="269" r:id="rId21"/>
    <p:sldId id="268" r:id="rId22"/>
    <p:sldId id="279" r:id="rId23"/>
    <p:sldId id="280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084BBFD4-40B0-45A9-93E7-3651CA253128}">
          <p14:sldIdLst>
            <p14:sldId id="282"/>
            <p14:sldId id="256"/>
            <p14:sldId id="259"/>
            <p14:sldId id="261"/>
            <p14:sldId id="281"/>
            <p14:sldId id="264"/>
            <p14:sldId id="262"/>
            <p14:sldId id="263"/>
            <p14:sldId id="275"/>
            <p14:sldId id="257"/>
            <p14:sldId id="260"/>
            <p14:sldId id="274"/>
            <p14:sldId id="272"/>
            <p14:sldId id="265"/>
            <p14:sldId id="266"/>
            <p14:sldId id="267"/>
            <p14:sldId id="270"/>
            <p14:sldId id="277"/>
            <p14:sldId id="269"/>
            <p14:sldId id="26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7b68edbd7b1b09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3T12:20:21.2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200 238,'4'0,"2"-9,13-8,13-4,9-5,3 4,3-5,-3-2,-3 5,-10 1,-10 5</inkml:trace>
  <inkml:trace contextRef="#ctx0" brushRef="#br0" timeOffset="6846.804">543 0,'-15'2,"-1"1,1 0,0 1,0 1,0 1,1 0,-1 0,1 2,0 0,-18 8,-208 114,239-130,0 0,0 0,0 0,0 0,0 0,0 0,0 0,0 1,1-1,-1 0,0 0,0 1,0-1,0 1,1-1,-1 1,0-1,0 1,1-1,-1 1,0 0,1-1,-1 1,1 0,-1-1,1 1,-1 0,1 0,-1 0,1 0,0-1,-1 1,1 0,0 0,0 0,0 0,0 0,0 0,0 0,0 0,0-1,0 1,0 0,0 0,1 0,-1 0,0 0,1 0,-1-1,1 1,-1 0,0 0,1 0,0-1,-1 1,1 0,-1-1,1 1,0-1,0 1,-1-1,1 1,0-1,0 1,0-1,-1 0,1 1,0-1,0 0,0 0,85-22,-31 0,-55 22,-1 0,1 0,0 0,-1 0,1 1,-1-1,1 0,0 0,-1 0,1 1,0-1,-1 0,1 1,0-1,0 0,-1 1,1-1,0 0,0 1,0-1,-1 0,1 1,0-1,0 1,0-1,0 1,0-1,0 0,0 1,0-1,0 1,0-1,0 0,0 1,0-1,0 1,0-1,0 0,1 1,-1-1,0 1,0-1,0 0,1 1,-1-1,0 0,0 1,1-1,-1 0,0 1,1-1,-1 0,0 0,1 0,-1 1,1-1,-1 0,0 0,1 0,-1 0,1 0,-1 1,0-1,1 0,-1 0,1 0,-1 0,0 0,1 0,-1-1,-23 30,23-29,-111 103,110-103,1 1,0-1,-1 1,1-1,-1 1,1-1,-1 1,1-1,-1 0,1 1,-1-1,1 0,-1 1,0-1,1 0,-1 0,1 0,-1 0,0 1,1-1,-1 0,0 0,1 0,-1 0,0 0,1 0,-1-1,1 1,-1 0,0 0,1 0,-1-1,0 1,1 0,-1 0,1-1,-1 1,1-1,-1 1,1 0,-1-1,1 1,-1-1,1 1,0-1,-1 0,1 1,0-1,0 1,-1-1,1 1,0-1,0 0,0 1,-1-1,1 0,0 1,0-1,0 0,0 1,0-1,1 0,-1 1,0-1,0 0,16-39,50-34,-96 78,-111 113,131-94,47-35,239-111,-163 82,-162 39,21 10,1 0,0 2,1 1,0 1,1 1,0 2,1 0,1 1,-18 16,-5 14,46-46,0 1,0-1,0 1,0-1,0 1,1-1,-1 1,0-1,0 1,1-1,-1 1,0-1,1 1,-1-1,0 0,1 1,-1-1,1 1,-1-1,1 0,-1 0,1 1,-1-1,1 0,-1 0,1 1,-1-1,1 0,-1 0,1 0,0 0,-1 0,1 0,-1 0,1 0,-1 0,1 0,-1 0,1 0,0-1,-1 1,1 0,-1 0,1 0,-1-1,1 1,-1 0,0-1,1 1,-1 0,1-1,-1 1,0-1,1 1,-1-1,0 1,1-1,-1 1,0-1,0 1,1-1,-1 1,0-1,0 1,0-1,0 1,0-1,0 0,194-128,-55 10,-108 95,-30 24,-1 0,1-1,-1 1,1 0,-1 0,1 0,-1 0,1-1,-1 1,1 0,-1 0,0-1,1 1,-1 0,1-1,-1 1,0-1,1 1,-1 0,0-1,0 1,1-1,-1 1,0-1,0 1,1-1,-1 1,0-1,0 1,0-1,0 1,0-1,0 1,0-1,0 1,0-1,0 1,0-1,0 1,-1-1,1 1,0-1,0 1,0-1,-1 1,1-1,0 1,-1-1,1 1,0 0,-1-1,1 1,0 0,-1-1,1 1,-1 0,1-1,-1 1,1 0,0 0,-1 0,1-1,-1 1,1 0,-1 0,0 0,1 0,-10 1,0 0,0 1,1 1,-1-1,1 1,0 1,-1 0,1 0,1 1,-1 0,1 1,0-1,-4 5,-5 2,-37 22,29-20,0 1,1 2,1 0,1 2,0 0,-2 5,10 0,25-20,37-21,-40 14,36-16,-1-1,0-2,-2-2,-1-1,17-16,0 4,-82 69,-130 125,155-157,-1 1,0-1,1 0,-1 1,0-1,1 1,-1-1,1 1,-1 0,1-1,-1 1,1-1,0 1,-1 0,1 0,0-1,-1 1,1 0,0-1,0 1,-1 0,1 0,0 0,0-1,0 1,0 0,0 0,0-1,1 1,-1 0,0 0,0-1,0 1,1 0,-1 0,0-1,1 1,-1 0,1-1,-1 1,1 0,-1-1,1 1,-1-1,1 1,-1-1,1 1,0-1,-1 0,1 1,0-1,-1 0,1 1,0-1,0 0,-1 0,1 1,0-1,0 0,-1 0,2 0,48-7,101-89,-222 102,71-9,0 0,-1 0,1 0,0 0,0 0,1 0,-1 0,1 0,-1 0,1 0,0 0,0 0,0 0,1 0,-1 0,1 0,-1 1,1-1,0 1,0-1,2-1,5-11,43-89,-106 168,39-42,1-6,2 1,0 1,1 0,1 0,0 1,1 1,2-1,0 1,-4 20,9-30,0 0,-1 0,0-1,-1 1,0-1,0 0,-1 0,-1 0,1-1,-1 1,0-1,-7 6,13-15,0 0,0 1,0-1,0 0,0 1,0-1,0 0,0 1,0-1,0 0,-1 1,1-1,0 0,0 1,-1-1,1 1,0-1,-1 0,1 1,0-1,-1 1,1-1,-1 1,1-1,-1 1,1-1,-1 1,1 0,-1-1,0 1,1 0,-1 0,0-1,1 1,-1 0,0 0,1 0,-1 0,0 0,1 0,-1 0,0 0,1 0,-1 0,0 0,1 0,-1 0,0 0,1 1,-1-1,0 0,1 0,-1 1,1-1,-1 1,1-1,-1 0,1 1,-1-1,1 1,-1-1,1 1,-1 0,1-1,0 1,7-58,-7 56,5-12,-2 21,-2 23,-1-30,1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3T12:20:58.72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302 0,'-252'222,"212"-178,30-32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3T12:21:01.45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428 0,'-79'23,"50"-8,1 1,1 2,0 0,2 2,0 1,-14 15,10-12,23-20,0 0,0 1,1 0,0 0,0 0,0 1,0-1,1 1,0 0,0 1,0-1,1 1,0-1,0 2,-45 82,45-83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3T12:21:02.77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101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66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76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C9D13C3-D74A-4057-B7EB-757A50F6C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EBF8949C-26DC-4B83-A4FB-9BF4344E6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3251C980-2845-479A-B6D8-CEDA5D2E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A37EE7D-950F-4B9C-BB03-25E6F050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A0812FC2-DCB6-4023-84CB-70C2CCDB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01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50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75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2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59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49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7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B4C903D8-659D-4D49-97AD-73D1E8F3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3440198B-B9FE-4C62-8ECD-8C74DC017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AE318DFF-55E9-416C-8594-F8B2496C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782118D2-6379-42A2-9014-9F206607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D876B6C6-8D8B-4A8B-9933-41BE0E6D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1015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0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F4E6D4A-7893-400E-94DC-D45FF464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978B902E-AACB-4A02-9A77-FB1F71A3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6EFD224D-97A4-407D-BFBD-20A286F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23C7D74C-D0D3-4E5C-B2F1-B90FEAD6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CA8B73BB-94D2-4EE0-923F-B6E45E29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00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014AFD16-EB8C-4857-9EBC-AFDF918F9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5E182CF5-6748-4014-A985-F5C185E72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CCB0BC89-1A6B-466F-A347-D62075C1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B313C13C-030B-478C-9B96-3CEBA25E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1B37DFC2-2FEA-42C6-BC8C-F39610D9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9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591094E-A557-43BB-9384-5F4B64D3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C696BAC6-3B28-4D0B-A7F5-90DA323C1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3FAFBE44-7504-4F88-9B3B-D82ECB88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53DDC7B-CC8D-4CF7-B0DF-631B385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C36FBCF5-6F34-4914-9B36-DEFFE852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408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12863B7-39D1-465E-B7A1-0567CE93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EF56DF72-AD8A-4DC3-A38E-E7A31921D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08177D70-DB86-4D50-8A73-A12CB9BFA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E086D426-2F1A-43F9-8816-4E625CD9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8E985D4A-CA65-43DE-B0B2-0C2D182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6FCCF6FF-DAF1-45A7-8344-779416C9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92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79609F5-7CC6-4C03-947B-F98C06FB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A296065C-6EA4-4E9E-9CD9-5529DA8EC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00F4AAC8-C4A2-40FC-9D57-8A4394DC6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237AF9A1-1848-4E07-B106-C96437578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23940BE0-9317-4E66-9BE9-8BB0DD7D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18644497-511C-4E5B-B9C7-C83A44FCE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35B1FC59-105C-4F65-AE3C-C6DF033D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08A318B2-7D65-49E8-92E3-7815365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005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56712D9-3F1E-4E0D-86A5-19449FC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56A094ED-914B-455A-8E52-1428253B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02A0CB4F-3EA8-4513-8674-A0E25F52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00A267B5-7D32-4E17-B69B-0C3347DF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75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F6861CCA-8FBD-4D5B-AB96-CDDA70E7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E7A1578F-A7E4-41D3-B493-E255528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744AD3D1-6A3B-41E7-BF1F-6C79300B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668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FBFD02B-9FF4-4B94-82F3-56B97C36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89B25B17-1E27-40FE-A09F-9D163BF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6D0692C-9A75-4C43-9CB9-0690C496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A1EA238B-DED0-44FF-AF45-8997EA2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F5325D9C-38BF-4415-8D30-7773681D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F6F63F58-77BB-4D23-B212-01DC6395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383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45FE6FE-DF6C-4BA6-B68C-FDFBE51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1BD2E98F-43D9-4D8E-9580-133C48EF4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6B1143A-BCC1-4884-9B2E-6AFAA7EF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4CFE1DEE-0727-416D-AB7D-3132766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9FAB6BB4-707F-49DD-B6F1-60FE2146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18CDE041-867F-41D9-99E5-DD02BEC0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163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/>
              <a:t>6/6/2025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731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47CB0C9E-CD54-436E-813A-0E752D9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6AFD9BDC-3680-49D3-8F3F-153206F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0E2F844A-43BA-4E16-8CAE-E19CC18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C7ED-D85D-4466-8BEA-D5953840D529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6/6/2025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5140C784-7A0B-4F09-9BEC-34BD20A2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06734A35-FE94-46CE-B6EE-CBE46664E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4690-9C26-4DCF-B271-E3599369670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3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customXml" Target="../ink/ink4.xml"/><Relationship Id="rId3" Type="http://schemas.openxmlformats.org/officeDocument/2006/relationships/image" Target="../media/image84.jpeg"/><Relationship Id="rId7" Type="http://schemas.openxmlformats.org/officeDocument/2006/relationships/customXml" Target="../ink/ink1.xml"/><Relationship Id="rId12" Type="http://schemas.openxmlformats.org/officeDocument/2006/relationships/image" Target="../media/image8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customXml" Target="../ink/ink3.xml"/><Relationship Id="rId5" Type="http://schemas.openxmlformats.org/officeDocument/2006/relationships/image" Target="../media/image86.jpeg"/><Relationship Id="rId10" Type="http://schemas.openxmlformats.org/officeDocument/2006/relationships/image" Target="../media/image85.png"/><Relationship Id="rId4" Type="http://schemas.openxmlformats.org/officeDocument/2006/relationships/image" Target="../media/image85.jpeg"/><Relationship Id="rId9" Type="http://schemas.openxmlformats.org/officeDocument/2006/relationships/customXml" Target="../ink/ink2.xml"/><Relationship Id="rId1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2,816 Corn poppy Stock Photos, Corn poppy Images | Depositphotos®">
            <a:extLst>
              <a:ext uri="{FF2B5EF4-FFF2-40B4-BE49-F238E27FC236}">
                <a16:creationId xmlns="" xmlns:a16="http://schemas.microsoft.com/office/drawing/2014/main" id="{F2DBC4D5-465B-48E3-B9A3-C90E2CE7A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6"/>
          <a:stretch/>
        </p:blipFill>
        <p:spPr bwMode="auto">
          <a:xfrm>
            <a:off x="9183524" y="202649"/>
            <a:ext cx="2857501" cy="31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5B6605EA-D8A6-40C1-AA3D-725D529A1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r="16160"/>
          <a:stretch/>
        </p:blipFill>
        <p:spPr>
          <a:xfrm>
            <a:off x="9183525" y="3429000"/>
            <a:ext cx="2857500" cy="3226350"/>
          </a:xfrm>
          <a:prstGeom prst="rect">
            <a:avLst/>
          </a:prstGeom>
        </p:spPr>
      </p:pic>
      <p:pic>
        <p:nvPicPr>
          <p:cNvPr id="2058" name="Picture 10" descr="Integrated weed management maintains very low weed levels for more than a  decade | Agriculture and Food">
            <a:extLst>
              <a:ext uri="{FF2B5EF4-FFF2-40B4-BE49-F238E27FC236}">
                <a16:creationId xmlns="" xmlns:a16="http://schemas.microsoft.com/office/drawing/2014/main" id="{159D9D43-6ED9-4852-B1FA-5520CA17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4668750"/>
            <a:ext cx="2466975" cy="19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heat Weeds Images, Stock Photos &amp;amp; Vectors | Shutterstock">
            <a:extLst>
              <a:ext uri="{FF2B5EF4-FFF2-40B4-BE49-F238E27FC236}">
                <a16:creationId xmlns="" xmlns:a16="http://schemas.microsoft.com/office/drawing/2014/main" id="{407E359B-D9AD-4237-8CEC-FE67351F3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0" t="9578" b="7143"/>
          <a:stretch/>
        </p:blipFill>
        <p:spPr bwMode="auto">
          <a:xfrm>
            <a:off x="6586536" y="2318475"/>
            <a:ext cx="2466976" cy="22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umioxazin and Flufenacet as possible options for the control of multiple  herbicide-resistant littleseed canarygrass (Phalaris minor Retz.) in wheat  | Published in Weeds - Journal of the Asian-Pacific Weed Science Society">
            <a:extLst>
              <a:ext uri="{FF2B5EF4-FFF2-40B4-BE49-F238E27FC236}">
                <a16:creationId xmlns="" xmlns:a16="http://schemas.microsoft.com/office/drawing/2014/main" id="{71D0F79D-B05F-4F69-A1CE-366494D6E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6" t="21167"/>
          <a:stretch/>
        </p:blipFill>
        <p:spPr bwMode="auto">
          <a:xfrm>
            <a:off x="6586535" y="202649"/>
            <a:ext cx="2466977" cy="19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E9526D-B84F-443D-B6F9-54C5D15D8627}"/>
              </a:ext>
            </a:extLst>
          </p:cNvPr>
          <p:cNvSpPr txBox="1"/>
          <p:nvPr/>
        </p:nvSpPr>
        <p:spPr>
          <a:xfrm>
            <a:off x="281603" y="115281"/>
            <a:ext cx="645652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u="sng" dirty="0">
                <a:solidFill>
                  <a:prstClr val="black"/>
                </a:solidFill>
              </a:rPr>
              <a:t>Ζιζάνια σε καλλιέργειες χειμερινών σιτηρών</a:t>
            </a:r>
          </a:p>
          <a:p>
            <a:endParaRPr lang="el-G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3200" dirty="0">
                <a:solidFill>
                  <a:prstClr val="black"/>
                </a:solidFill>
              </a:rPr>
              <a:t>Ανταγωνισμός – Μείωση αποδόσεων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3200" dirty="0">
                <a:solidFill>
                  <a:prstClr val="black"/>
                </a:solidFill>
              </a:rPr>
              <a:t>Αύξηση κόστους παραγωγής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3200" dirty="0">
                <a:solidFill>
                  <a:prstClr val="black"/>
                </a:solidFill>
              </a:rPr>
              <a:t>Υποβάθμιση συγκομιζόμενου προιόντος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3200" dirty="0">
                <a:solidFill>
                  <a:prstClr val="black"/>
                </a:solidFill>
              </a:rPr>
              <a:t>Προβλήματα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337182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11B9C65-3372-475E-9C72-1C7E767F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b="1" dirty="0"/>
              <a:t>Μεγαλόκαρπη κολλιτσίδα</a:t>
            </a:r>
            <a:r>
              <a:rPr lang="en-US" sz="2800" b="1" dirty="0"/>
              <a:t> </a:t>
            </a:r>
            <a:r>
              <a:rPr lang="el-GR" sz="2800" b="1" dirty="0"/>
              <a:t> </a:t>
            </a:r>
            <a:r>
              <a:rPr lang="en-US" sz="2800" b="1" dirty="0"/>
              <a:t>(Cleaver, catchweed bedstraw) – </a:t>
            </a:r>
            <a:r>
              <a:rPr lang="en-US" sz="2800" b="1" i="1" dirty="0"/>
              <a:t>Galium aparine </a:t>
            </a:r>
            <a:r>
              <a:rPr lang="en-US" sz="2800" b="1" dirty="0"/>
              <a:t>L. (Rubiaceae)</a:t>
            </a:r>
            <a:endParaRPr lang="el-GR" sz="2800" b="1" dirty="0"/>
          </a:p>
        </p:txBody>
      </p:sp>
      <p:pic>
        <p:nvPicPr>
          <p:cNvPr id="1026" name="Picture 2" descr="Cleavers (Galium aparine) - BBCH 11">
            <a:extLst>
              <a:ext uri="{FF2B5EF4-FFF2-40B4-BE49-F238E27FC236}">
                <a16:creationId xmlns="" xmlns:a16="http://schemas.microsoft.com/office/drawing/2014/main" id="{2767A6D4-09D4-41BE-8024-388644AE7F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9" y="705076"/>
            <a:ext cx="18686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498646" y="2651867"/>
            <a:ext cx="19180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BBCH 11</a:t>
            </a:r>
            <a:endParaRPr lang="el-GR" dirty="0"/>
          </a:p>
        </p:txBody>
      </p:sp>
      <p:pic>
        <p:nvPicPr>
          <p:cNvPr id="1028" name="Picture 4" descr="Cleavers (Galium aparine) - BBCH 22">
            <a:extLst>
              <a:ext uri="{FF2B5EF4-FFF2-40B4-BE49-F238E27FC236}">
                <a16:creationId xmlns="" xmlns:a16="http://schemas.microsoft.com/office/drawing/2014/main" id="{D93AE0A5-EE28-432C-ABB4-97C170F6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56" y="705076"/>
            <a:ext cx="18686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890256" y="2651867"/>
            <a:ext cx="18686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BBCH 22</a:t>
            </a:r>
            <a:endParaRPr lang="el-GR" dirty="0"/>
          </a:p>
        </p:txBody>
      </p:sp>
      <p:pic>
        <p:nvPicPr>
          <p:cNvPr id="1030" name="Picture 6" descr="Cleavers (Galium aparine) - BBCH 27">
            <a:extLst>
              <a:ext uri="{FF2B5EF4-FFF2-40B4-BE49-F238E27FC236}">
                <a16:creationId xmlns="" xmlns:a16="http://schemas.microsoft.com/office/drawing/2014/main" id="{4180C17D-9214-4540-AF12-F6BF68B6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33" y="700257"/>
            <a:ext cx="1818560" cy="18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5268533" y="2651867"/>
            <a:ext cx="18185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BBCH 27</a:t>
            </a:r>
            <a:endParaRPr lang="el-GR" dirty="0"/>
          </a:p>
        </p:txBody>
      </p:sp>
      <p:pic>
        <p:nvPicPr>
          <p:cNvPr id="1032" name="Picture 8" descr="Cleavers (Galium aparine) - BBCH 65">
            <a:extLst>
              <a:ext uri="{FF2B5EF4-FFF2-40B4-BE49-F238E27FC236}">
                <a16:creationId xmlns="" xmlns:a16="http://schemas.microsoft.com/office/drawing/2014/main" id="{8DAB12C8-397D-4D33-A5F9-24B3D26D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12" y="705076"/>
            <a:ext cx="181856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7596712" y="2676751"/>
            <a:ext cx="18185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BBCH 65</a:t>
            </a:r>
            <a:endParaRPr lang="el-GR" dirty="0"/>
          </a:p>
        </p:txBody>
      </p:sp>
      <p:pic>
        <p:nvPicPr>
          <p:cNvPr id="1034" name="Picture 10" descr="Cleavers (Galium aparine) - BBCH 73">
            <a:extLst>
              <a:ext uri="{FF2B5EF4-FFF2-40B4-BE49-F238E27FC236}">
                <a16:creationId xmlns="" xmlns:a16="http://schemas.microsoft.com/office/drawing/2014/main" id="{DDD151AD-CAE3-45D5-B27A-411DFBA7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94" y="705076"/>
            <a:ext cx="181856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DE33A1-50D2-42F9-896D-1F11EA42050C}"/>
              </a:ext>
            </a:extLst>
          </p:cNvPr>
          <p:cNvSpPr txBox="1"/>
          <p:nvPr/>
        </p:nvSpPr>
        <p:spPr>
          <a:xfrm>
            <a:off x="9874795" y="2651867"/>
            <a:ext cx="18185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BBCH 73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9425F8-E867-4D98-9C9B-0BB62BB66EFD}"/>
              </a:ext>
            </a:extLst>
          </p:cNvPr>
          <p:cNvSpPr txBox="1"/>
          <p:nvPr/>
        </p:nvSpPr>
        <p:spPr>
          <a:xfrm>
            <a:off x="0" y="3360200"/>
            <a:ext cx="606166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Εμφανίζεται το φθινόπωρο.</a:t>
            </a:r>
          </a:p>
          <a:p>
            <a:r>
              <a:rPr lang="el-GR" sz="1700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Κοτυληδόνες</a:t>
            </a:r>
            <a:r>
              <a:rPr lang="en-US" sz="1700" dirty="0"/>
              <a:t>: </a:t>
            </a:r>
            <a:r>
              <a:rPr lang="el-GR" sz="1700" dirty="0"/>
              <a:t>Έμμισχες</a:t>
            </a:r>
            <a:r>
              <a:rPr lang="en-US" sz="1700" dirty="0"/>
              <a:t>,</a:t>
            </a:r>
            <a:r>
              <a:rPr lang="el-GR" sz="1700" dirty="0"/>
              <a:t> ωοειδείς-ελλειψοειδείς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Βλαστός</a:t>
            </a:r>
            <a:r>
              <a:rPr lang="en-US" sz="1700" dirty="0"/>
              <a:t>: </a:t>
            </a:r>
            <a:r>
              <a:rPr lang="el-GR" sz="1700" dirty="0"/>
              <a:t>Όρθιος με τετράγωνη διατομή, ύψους </a:t>
            </a:r>
            <a:r>
              <a:rPr lang="en-US" sz="1700" dirty="0"/>
              <a:t>1.2</a:t>
            </a:r>
            <a:r>
              <a:rPr lang="el-GR" sz="1700" dirty="0"/>
              <a:t>-</a:t>
            </a:r>
            <a:r>
              <a:rPr lang="en-US" sz="1700" dirty="0"/>
              <a:t>1.5 m</a:t>
            </a:r>
            <a:endParaRPr lang="el-GR" sz="1700" dirty="0"/>
          </a:p>
          <a:p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Φύλλα</a:t>
            </a:r>
            <a:r>
              <a:rPr lang="en-US" sz="1700" dirty="0"/>
              <a:t>: </a:t>
            </a:r>
            <a:r>
              <a:rPr lang="el-GR" sz="1700" dirty="0"/>
              <a:t>Στενά λογχοειδή που συχνά καταλήγουν σε αγκάθι και είναι διατεταγμένα σε κύκλο σε κάθε γόνατο του βλαστού</a:t>
            </a:r>
          </a:p>
          <a:p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Άνθη</a:t>
            </a:r>
            <a:r>
              <a:rPr lang="en-US" sz="1700" dirty="0"/>
              <a:t>:</a:t>
            </a:r>
            <a:r>
              <a:rPr lang="el-GR" sz="1700" dirty="0"/>
              <a:t> Κοντά στη βάση των φύλλων, κιτρινοπράσινο χρώμα,                          εμφανίζονται την άνοιξη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D5410DE-51A9-4C30-B5A1-A5C5AFDAFF53}"/>
              </a:ext>
            </a:extLst>
          </p:cNvPr>
          <p:cNvSpPr txBox="1"/>
          <p:nvPr/>
        </p:nvSpPr>
        <p:spPr>
          <a:xfrm>
            <a:off x="5811152" y="3163171"/>
            <a:ext cx="6257106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Καρπός: Σχοιζοκάρπιο αποτελούμενο από δύο ημισφαιρικά μερικάρπια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300-400 </a:t>
            </a:r>
            <a:r>
              <a:rPr lang="el-GR" sz="1600" dirty="0"/>
              <a:t>σπόροι/φυτό</a:t>
            </a:r>
            <a:r>
              <a:rPr lang="en-US" sz="1600" dirty="0"/>
              <a:t> </a:t>
            </a:r>
            <a:r>
              <a:rPr lang="en-US" sz="1600" baseline="30000" dirty="0"/>
              <a:t>2</a:t>
            </a:r>
            <a:r>
              <a:rPr lang="el-GR" sz="1600" baseline="30000" dirty="0"/>
              <a:t>2</a:t>
            </a:r>
            <a:endParaRPr lang="el-GR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Ανταγωνιστικό είδος, σε μεγάλες πυκνότητες προκαλεί απώλειες απόδοσης έως και 40% στο σιτάρι. </a:t>
            </a:r>
            <a:r>
              <a:rPr lang="el-GR" sz="1600" baseline="30000" dirty="0"/>
              <a:t>22</a:t>
            </a:r>
            <a:endParaRPr lang="el-GR" sz="1600" dirty="0"/>
          </a:p>
          <a:p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Ανθεκτικότητα σε ζιζανιοκτόνα-αναστολείς του ενζύμου ALS </a:t>
            </a:r>
            <a:r>
              <a:rPr lang="en-US" sz="1600" dirty="0"/>
              <a:t>                                                                                           </a:t>
            </a:r>
            <a:r>
              <a:rPr lang="el-GR" sz="1600" dirty="0"/>
              <a:t>(</a:t>
            </a:r>
            <a:r>
              <a:rPr lang="en-US" sz="1600" dirty="0"/>
              <a:t>mesosulfuron-methyl + iodosulfuron-methyl-sodium) </a:t>
            </a:r>
            <a:r>
              <a:rPr lang="en-US" sz="1600" baseline="30000" dirty="0"/>
              <a:t>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Έχει αναφερθεί και περίπτωση πολλαπλής ανθεκτικότητας σε ορμονικά ζιζανιοκτόνα </a:t>
            </a:r>
            <a:r>
              <a:rPr lang="en-US" sz="1600" dirty="0"/>
              <a:t>(</a:t>
            </a:r>
            <a:r>
              <a:rPr lang="el-GR" sz="1600" dirty="0"/>
              <a:t>2,4-</a:t>
            </a:r>
            <a:r>
              <a:rPr lang="en-US" sz="1600" dirty="0"/>
              <a:t>D, MCPA)</a:t>
            </a:r>
            <a:r>
              <a:rPr lang="el-GR" sz="1600" dirty="0"/>
              <a:t> και ζιζανιοκτόνα-αναστολείς του ενζύμου </a:t>
            </a:r>
            <a:r>
              <a:rPr lang="en-US" sz="1600" dirty="0"/>
              <a:t>ALS</a:t>
            </a:r>
            <a:r>
              <a:rPr lang="el-GR" sz="1600" dirty="0"/>
              <a:t>.</a:t>
            </a:r>
            <a:r>
              <a:rPr lang="en-US" sz="1600" dirty="0"/>
              <a:t> </a:t>
            </a:r>
            <a:r>
              <a:rPr lang="en-US" sz="1600" baseline="30000" dirty="0"/>
              <a:t>24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033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11B9C65-3372-475E-9C72-1C7E767F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80"/>
            <a:ext cx="12192000" cy="53340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Μικρόκαρπη κολλιτσίδα  (</a:t>
            </a:r>
            <a:r>
              <a:rPr lang="en-US" sz="2800" b="1" dirty="0"/>
              <a:t>False cleaver) – </a:t>
            </a:r>
            <a:r>
              <a:rPr lang="en-US" sz="2800" b="1" i="1" dirty="0"/>
              <a:t>Galium spurium </a:t>
            </a:r>
            <a:r>
              <a:rPr lang="en-US" sz="2800" b="1" dirty="0"/>
              <a:t>L. (Rubiaceae)</a:t>
            </a:r>
            <a:endParaRPr lang="el-GR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498646" y="2651867"/>
            <a:ext cx="19180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22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890256" y="2651867"/>
            <a:ext cx="18686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5268533" y="2651867"/>
            <a:ext cx="18185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7596712" y="2676751"/>
            <a:ext cx="18185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DE33A1-50D2-42F9-896D-1F11EA42050C}"/>
              </a:ext>
            </a:extLst>
          </p:cNvPr>
          <p:cNvSpPr txBox="1"/>
          <p:nvPr/>
        </p:nvSpPr>
        <p:spPr>
          <a:xfrm>
            <a:off x="9874795" y="2651867"/>
            <a:ext cx="18185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79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alse cleavers (Galium spurium) - BBCH 22">
            <a:extLst>
              <a:ext uri="{FF2B5EF4-FFF2-40B4-BE49-F238E27FC236}">
                <a16:creationId xmlns="" xmlns:a16="http://schemas.microsoft.com/office/drawing/2014/main" id="{36A1F83A-ECDB-45D2-A2BF-7B5987C10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"/>
          <a:stretch/>
        </p:blipFill>
        <p:spPr bwMode="auto">
          <a:xfrm>
            <a:off x="498646" y="705076"/>
            <a:ext cx="1918042" cy="17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lse cleavers (Galium spurium) - BBCH 32">
            <a:extLst>
              <a:ext uri="{FF2B5EF4-FFF2-40B4-BE49-F238E27FC236}">
                <a16:creationId xmlns="" xmlns:a16="http://schemas.microsoft.com/office/drawing/2014/main" id="{E2BFCFE2-E92E-4841-B471-878027D87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2"/>
          <a:stretch/>
        </p:blipFill>
        <p:spPr bwMode="auto">
          <a:xfrm>
            <a:off x="2926307" y="705075"/>
            <a:ext cx="1832607" cy="17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lse cleavers (Galium spurium) - BBCH 37">
            <a:extLst>
              <a:ext uri="{FF2B5EF4-FFF2-40B4-BE49-F238E27FC236}">
                <a16:creationId xmlns="" xmlns:a16="http://schemas.microsoft.com/office/drawing/2014/main" id="{B3BB12AF-E365-4BAD-970E-902EF32E3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"/>
          <a:stretch/>
        </p:blipFill>
        <p:spPr bwMode="auto">
          <a:xfrm>
            <a:off x="5277576" y="705075"/>
            <a:ext cx="18095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alse cleavers (Galium spurium) - BBCH 65">
            <a:extLst>
              <a:ext uri="{FF2B5EF4-FFF2-40B4-BE49-F238E27FC236}">
                <a16:creationId xmlns="" xmlns:a16="http://schemas.microsoft.com/office/drawing/2014/main" id="{9502C55C-6495-46ED-81FF-D1EF7075A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1"/>
          <a:stretch/>
        </p:blipFill>
        <p:spPr bwMode="auto">
          <a:xfrm>
            <a:off x="7596713" y="705073"/>
            <a:ext cx="1818560" cy="179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alse cleavers (Galium spurium) - BBCH 79">
            <a:extLst>
              <a:ext uri="{FF2B5EF4-FFF2-40B4-BE49-F238E27FC236}">
                <a16:creationId xmlns="" xmlns:a16="http://schemas.microsoft.com/office/drawing/2014/main" id="{0966AA63-2B96-40E7-B9C9-5742A6206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6"/>
          <a:stretch/>
        </p:blipFill>
        <p:spPr bwMode="auto">
          <a:xfrm>
            <a:off x="9874795" y="692634"/>
            <a:ext cx="1818559" cy="179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7CF75E8-7A01-463C-8287-FA1F80612D50}"/>
              </a:ext>
            </a:extLst>
          </p:cNvPr>
          <p:cNvSpPr txBox="1"/>
          <p:nvPr/>
        </p:nvSpPr>
        <p:spPr>
          <a:xfrm>
            <a:off x="0" y="3072348"/>
            <a:ext cx="6061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Εμφανίζεται το φθινόπωρο.</a:t>
            </a:r>
            <a:r>
              <a:rPr lang="en-US" sz="1500" dirty="0"/>
              <a:t> </a:t>
            </a:r>
            <a:r>
              <a:rPr lang="el-GR" sz="1500" dirty="0"/>
              <a:t>Πιο συχνή παρουσία από το </a:t>
            </a:r>
            <a:r>
              <a:rPr lang="en-US" sz="1500" i="1" dirty="0"/>
              <a:t>G. aparine</a:t>
            </a:r>
            <a:endParaRPr lang="el-GR" sz="1500" i="1" dirty="0"/>
          </a:p>
          <a:p>
            <a:r>
              <a:rPr lang="el-GR" sz="1500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Κοτυληδόνες</a:t>
            </a:r>
            <a:r>
              <a:rPr lang="en-US" sz="1500" dirty="0"/>
              <a:t>: </a:t>
            </a:r>
            <a:r>
              <a:rPr lang="el-GR" sz="1500" dirty="0"/>
              <a:t>Έμμισχες</a:t>
            </a:r>
            <a:r>
              <a:rPr lang="en-US" sz="1500" dirty="0"/>
              <a:t>,</a:t>
            </a:r>
            <a:r>
              <a:rPr lang="el-GR" sz="1500" dirty="0"/>
              <a:t> ωοειδείς-ελλειψοειδείς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Βλαστός</a:t>
            </a:r>
            <a:r>
              <a:rPr lang="en-US" sz="1500" dirty="0"/>
              <a:t>: </a:t>
            </a:r>
            <a:r>
              <a:rPr lang="el-GR" sz="1500" dirty="0"/>
              <a:t>Όρθιος με τετράγωνη διατομή, ύψους 8</a:t>
            </a:r>
            <a:r>
              <a:rPr lang="en-US" sz="1500" dirty="0"/>
              <a:t>0</a:t>
            </a:r>
            <a:r>
              <a:rPr lang="el-GR" sz="1500" dirty="0"/>
              <a:t>-90</a:t>
            </a:r>
            <a:r>
              <a:rPr lang="en-US" sz="1500" dirty="0"/>
              <a:t> </a:t>
            </a:r>
            <a:r>
              <a:rPr lang="el-GR" sz="1500" dirty="0"/>
              <a:t>εκ.</a:t>
            </a:r>
          </a:p>
          <a:p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Φύλλα</a:t>
            </a:r>
            <a:r>
              <a:rPr lang="en-US" sz="1500" dirty="0"/>
              <a:t>: </a:t>
            </a:r>
            <a:r>
              <a:rPr lang="el-GR" sz="1500" dirty="0"/>
              <a:t>Στενά λογχοειδή που συχνά καταλήγουν σε αγκάθι και είναι διατεταγμένα σε κύκλο σε κάθε γόνατο του βλαστού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Τα φύλλα προσκολλώνται εύκολα στα ρούχα («κολλητσίδα»)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Λεπτότερους και λιγότερο πράσινους βλαστούς, μακρύτερους ποδίσκους και μικρότερους σπόρους συγκριτικά με το </a:t>
            </a:r>
            <a:r>
              <a:rPr lang="en-US" sz="1500" i="1" dirty="0"/>
              <a:t>G. aparine</a:t>
            </a:r>
            <a:endParaRPr lang="el-GR" sz="15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Άνθη</a:t>
            </a:r>
            <a:r>
              <a:rPr lang="en-US" sz="1500" dirty="0"/>
              <a:t>:</a:t>
            </a:r>
            <a:r>
              <a:rPr lang="el-GR" sz="1500" dirty="0"/>
              <a:t> Κοντά στη βάση των φύλλων, κιτρινοπράσινο χρώμα, εμφανίζονται την άνοιξη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62F3CB-87C5-4338-A854-A920D8EF4AF3}"/>
              </a:ext>
            </a:extLst>
          </p:cNvPr>
          <p:cNvSpPr txBox="1"/>
          <p:nvPr/>
        </p:nvSpPr>
        <p:spPr>
          <a:xfrm>
            <a:off x="5839721" y="3072348"/>
            <a:ext cx="62571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Καρπός</a:t>
            </a:r>
            <a:r>
              <a:rPr lang="en-US" sz="1600" dirty="0"/>
              <a:t>: </a:t>
            </a:r>
            <a:r>
              <a:rPr lang="el-GR" sz="1600" dirty="0"/>
              <a:t>Σχοιζοκάρπιο</a:t>
            </a:r>
            <a:r>
              <a:rPr lang="en-US" sz="1600" dirty="0"/>
              <a:t> </a:t>
            </a:r>
            <a:r>
              <a:rPr lang="el-GR" sz="1600" dirty="0"/>
              <a:t>αποτελούμενο από δύο ημισφαιρικά μερικάρπια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Έως και 600-1500</a:t>
            </a:r>
            <a:r>
              <a:rPr lang="en-US" sz="1600" dirty="0"/>
              <a:t> </a:t>
            </a:r>
            <a:r>
              <a:rPr lang="el-GR" sz="1600" dirty="0"/>
              <a:t>σπόροι/φυτό</a:t>
            </a:r>
            <a:r>
              <a:rPr lang="en-US" sz="1600" dirty="0"/>
              <a:t> </a:t>
            </a:r>
            <a:r>
              <a:rPr lang="el-GR" sz="1600" baseline="30000" dirty="0"/>
              <a:t>22</a:t>
            </a:r>
            <a:endParaRPr lang="el-GR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Αν και δεν υπάρχουν αρκετές επίσημες μελέτες πάνω στον ανταγωνισμό του με τα σιτηρά, θεωρείται επιβλαβές και ανταγωνιστικό είδος </a:t>
            </a:r>
            <a:r>
              <a:rPr lang="el-GR" sz="1600" baseline="30000" dirty="0"/>
              <a:t>22</a:t>
            </a:r>
            <a:r>
              <a:rPr lang="el-GR" sz="1600" dirty="0"/>
              <a:t>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Ο σπόρος είναι πολύ μικρός, αναμειγνύεται με τους κόκκους του σιταριού (μολυσμένες σπορομερίδες - εισαγωγή του είδους σε νέες περιοχές)</a:t>
            </a:r>
          </a:p>
          <a:p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Πληθυσμοί ανθεκτικοί σε ζιζανιοκτόνα-αναστολείς του ενζύμου ALS </a:t>
            </a:r>
            <a:r>
              <a:rPr lang="en-US" sz="1600" dirty="0"/>
              <a:t>                                                                                           </a:t>
            </a:r>
            <a:r>
              <a:rPr lang="el-GR" sz="1600" dirty="0"/>
              <a:t>(</a:t>
            </a:r>
            <a:r>
              <a:rPr lang="en-US" sz="1600" dirty="0"/>
              <a:t>tribenuron-methyl, florasulam) </a:t>
            </a:r>
            <a:r>
              <a:rPr lang="el-GR" sz="1600" baseline="30000" dirty="0"/>
              <a:t>5</a:t>
            </a:r>
            <a:r>
              <a:rPr lang="en-US" sz="1600" baseline="30000" dirty="0"/>
              <a:t>,2</a:t>
            </a:r>
            <a:r>
              <a:rPr lang="el-GR" sz="1600" baseline="30000" dirty="0"/>
              <a:t>5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515241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8810" y="2560872"/>
            <a:ext cx="2007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14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09571" y="2560872"/>
            <a:ext cx="24982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978532" y="2552324"/>
            <a:ext cx="20437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Μπιφόρα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(Wild bishop,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Bifra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Bifora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r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adians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.Bieb. (Apiaceae)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7192898" y="2560872"/>
            <a:ext cx="32220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10585656" y="2552324"/>
            <a:ext cx="14275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79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ifora radians">
            <a:extLst>
              <a:ext uri="{FF2B5EF4-FFF2-40B4-BE49-F238E27FC236}">
                <a16:creationId xmlns="" xmlns:a16="http://schemas.microsoft.com/office/drawing/2014/main" id="{ED0F2DD0-497F-4FCA-BF6E-BEE90D95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0" y="642862"/>
            <a:ext cx="20072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lora of Victoria">
            <a:extLst>
              <a:ext uri="{FF2B5EF4-FFF2-40B4-BE49-F238E27FC236}">
                <a16:creationId xmlns="" xmlns:a16="http://schemas.microsoft.com/office/drawing/2014/main" id="{91A3D296-7DA3-4305-A2F4-1E6EABE19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64" y="642863"/>
            <a:ext cx="248060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fora testiculata | Flora-On">
            <a:extLst>
              <a:ext uri="{FF2B5EF4-FFF2-40B4-BE49-F238E27FC236}">
                <a16:creationId xmlns="" xmlns:a16="http://schemas.microsoft.com/office/drawing/2014/main" id="{9653FC75-31C9-46EC-9BA6-8136B9707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7"/>
          <a:stretch/>
        </p:blipFill>
        <p:spPr bwMode="auto">
          <a:xfrm>
            <a:off x="4978534" y="661205"/>
            <a:ext cx="2043703" cy="17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ifora radians - M.Bieb.">
            <a:extLst>
              <a:ext uri="{FF2B5EF4-FFF2-40B4-BE49-F238E27FC236}">
                <a16:creationId xmlns="" xmlns:a16="http://schemas.microsoft.com/office/drawing/2014/main" id="{B4DBFA52-7BA6-470D-8E6C-A42C37E8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02" y="642862"/>
            <a:ext cx="17114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ifora radians - Wikipedia">
            <a:extLst>
              <a:ext uri="{FF2B5EF4-FFF2-40B4-BE49-F238E27FC236}">
                <a16:creationId xmlns="" xmlns:a16="http://schemas.microsoft.com/office/drawing/2014/main" id="{642CF6D1-6378-47B2-96D9-BADA4B7F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r="24903" b="11195"/>
          <a:stretch/>
        </p:blipFill>
        <p:spPr bwMode="auto">
          <a:xfrm>
            <a:off x="9072979" y="642862"/>
            <a:ext cx="134201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ifora radians M.Bieb., 1819 - Bifora rayonnante, Sudeur-Description,  detailed sheet">
            <a:extLst>
              <a:ext uri="{FF2B5EF4-FFF2-40B4-BE49-F238E27FC236}">
                <a16:creationId xmlns="" xmlns:a16="http://schemas.microsoft.com/office/drawing/2014/main" id="{384CEA45-6E75-45A4-A830-80FF81420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13182" r="46957" b="21222"/>
          <a:stretch/>
        </p:blipFill>
        <p:spPr bwMode="auto">
          <a:xfrm>
            <a:off x="10583669" y="638588"/>
            <a:ext cx="142952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0A38F40-AC51-42F8-AD38-53742FA911F8}"/>
              </a:ext>
            </a:extLst>
          </p:cNvPr>
          <p:cNvSpPr txBox="1"/>
          <p:nvPr/>
        </p:nvSpPr>
        <p:spPr>
          <a:xfrm>
            <a:off x="6096000" y="3140087"/>
            <a:ext cx="59939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100-</a:t>
            </a:r>
            <a:r>
              <a:rPr lang="en-US" dirty="0"/>
              <a:t>500 </a:t>
            </a:r>
            <a:r>
              <a:rPr lang="el-GR" dirty="0"/>
              <a:t>σπόροι/φυτό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</a:t>
            </a:r>
            <a:r>
              <a:rPr lang="en-US" dirty="0"/>
              <a:t>50</a:t>
            </a:r>
            <a:r>
              <a:rPr lang="el-GR" dirty="0"/>
              <a:t> φυτά/</a:t>
            </a:r>
            <a:r>
              <a:rPr lang="en-US" dirty="0"/>
              <a:t>m</a:t>
            </a:r>
            <a:r>
              <a:rPr lang="en-US" baseline="30000" dirty="0"/>
              <a:t>2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>
                <a:sym typeface="Wingdings" panose="05000000000000000000" pitchFamily="2" charset="2"/>
              </a:rPr>
              <a:t>απώλεια απόδοσης </a:t>
            </a:r>
            <a:r>
              <a:rPr lang="en-US" dirty="0">
                <a:sym typeface="Wingdings" panose="05000000000000000000" pitchFamily="2" charset="2"/>
              </a:rPr>
              <a:t>28</a:t>
            </a:r>
            <a:r>
              <a:rPr lang="el-GR" dirty="0">
                <a:sym typeface="Wingdings" panose="05000000000000000000" pitchFamily="2" charset="2"/>
              </a:rPr>
              <a:t>% στο σιτάρι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l-GR" baseline="30000" dirty="0">
                <a:sym typeface="Wingdings" panose="05000000000000000000" pitchFamily="2" charset="2"/>
              </a:rPr>
              <a:t>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aseline="30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ym typeface="Wingdings" panose="05000000000000000000" pitchFamily="2" charset="2"/>
              </a:rPr>
              <a:t>Η παρουσία του ζιζανίου στον αγρό ευνοεί το πλάγιασμα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 οι σπόροι αναμιχθούν με τους κόκκους του σιταριού δίνουν άσχημη οσμή στο αλεύρι (</a:t>
            </a:r>
            <a:r>
              <a:rPr lang="el-GR" u="sng" dirty="0"/>
              <a:t>ποιοτική υποβάθμιση</a:t>
            </a:r>
            <a:r>
              <a:rPr lang="el-GR" dirty="0"/>
              <a:t>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Ανθεκτικότητα σε ζιζανιοκτόνα-αναστολείς του ενζύμου </a:t>
            </a:r>
            <a:r>
              <a:rPr lang="en-US" dirty="0"/>
              <a:t>ALS</a:t>
            </a:r>
            <a:r>
              <a:rPr lang="en-US" b="1" dirty="0"/>
              <a:t> </a:t>
            </a:r>
            <a:r>
              <a:rPr lang="en-US" dirty="0"/>
              <a:t>(chlorsulfuron, tribenuron-methyl)</a:t>
            </a:r>
            <a:r>
              <a:rPr lang="el-GR" dirty="0"/>
              <a:t> </a:t>
            </a:r>
            <a:r>
              <a:rPr lang="el-GR" baseline="30000" dirty="0"/>
              <a:t>5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97C738F-DCE9-42FD-BA15-6E266A2D6785}"/>
              </a:ext>
            </a:extLst>
          </p:cNvPr>
          <p:cNvSpPr txBox="1"/>
          <p:nvPr/>
        </p:nvSpPr>
        <p:spPr>
          <a:xfrm>
            <a:off x="0" y="3329126"/>
            <a:ext cx="56041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Εμφάνιση κατά το τέλος του χειμώνα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Κοτυληδόνες</a:t>
            </a:r>
            <a:r>
              <a:rPr lang="en-US" dirty="0"/>
              <a:t>: </a:t>
            </a:r>
            <a:r>
              <a:rPr lang="el-GR" dirty="0"/>
              <a:t>Πράσινες, λογχοειδείς, έμμισχες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Βλαστός</a:t>
            </a:r>
            <a:r>
              <a:rPr lang="en-US" dirty="0"/>
              <a:t>: </a:t>
            </a:r>
            <a:r>
              <a:rPr lang="el-GR" dirty="0"/>
              <a:t>Όρθιος, έως 40</a:t>
            </a:r>
            <a:r>
              <a:rPr lang="en-US" dirty="0"/>
              <a:t> </a:t>
            </a:r>
            <a:r>
              <a:rPr lang="el-GR" dirty="0"/>
              <a:t>εκ., στιλπνός με αυλακώσεις,                        ελαφρά καμπυλωτός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Φύλλα</a:t>
            </a:r>
            <a:r>
              <a:rPr lang="en-US" dirty="0"/>
              <a:t>: </a:t>
            </a:r>
            <a:r>
              <a:rPr lang="el-GR" dirty="0"/>
              <a:t>Λεία, διπλά/τριπλά, πτεροσχιδή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Ταξιανθία</a:t>
            </a:r>
            <a:r>
              <a:rPr lang="en-US" dirty="0"/>
              <a:t>: </a:t>
            </a:r>
            <a:r>
              <a:rPr lang="el-GR" dirty="0"/>
              <a:t>Σκιάδιο, μακρύς ποδίσκος, 7-9 λευκά άνθη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Άνθιση</a:t>
            </a:r>
            <a:r>
              <a:rPr lang="en-US" dirty="0"/>
              <a:t>: </a:t>
            </a:r>
            <a:r>
              <a:rPr lang="el-GR" dirty="0"/>
              <a:t>Απρίλιος-Ιούνιος</a:t>
            </a:r>
          </a:p>
        </p:txBody>
      </p:sp>
    </p:spTree>
    <p:extLst>
      <p:ext uri="{BB962C8B-B14F-4D97-AF65-F5344CB8AC3E}">
        <p14:creationId xmlns:p14="http://schemas.microsoft.com/office/powerpoint/2010/main" val="3247045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66925" y="2651268"/>
            <a:ext cx="19180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250994" y="2651268"/>
            <a:ext cx="18690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4285906" y="2643842"/>
            <a:ext cx="12516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5761370" y="2643842"/>
            <a:ext cx="42348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Στελλάρια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(Common chickweed)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Stellaria media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L.) Vill. (Caryophyllaceae)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10095179" y="2651268"/>
            <a:ext cx="19298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79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ommon chickweed (Stellaria media) - BBCH 12">
            <a:extLst>
              <a:ext uri="{FF2B5EF4-FFF2-40B4-BE49-F238E27FC236}">
                <a16:creationId xmlns="" xmlns:a16="http://schemas.microsoft.com/office/drawing/2014/main" id="{BDB6B6F7-6882-41C7-9171-12C983CD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" y="610321"/>
            <a:ext cx="1918043" cy="18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mmon chickweed (Stellaria media) - BBCH 22">
            <a:extLst>
              <a:ext uri="{FF2B5EF4-FFF2-40B4-BE49-F238E27FC236}">
                <a16:creationId xmlns="" xmlns:a16="http://schemas.microsoft.com/office/drawing/2014/main" id="{0A8BBDE9-2C34-43EA-AC32-64467E6CF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5064"/>
          <a:stretch/>
        </p:blipFill>
        <p:spPr bwMode="auto">
          <a:xfrm>
            <a:off x="2250994" y="625262"/>
            <a:ext cx="1869082" cy="18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ommon chickweed (Stellaria media) - BBCH 33">
            <a:extLst>
              <a:ext uri="{FF2B5EF4-FFF2-40B4-BE49-F238E27FC236}">
                <a16:creationId xmlns="" xmlns:a16="http://schemas.microsoft.com/office/drawing/2014/main" id="{0EEAEACC-A761-42FE-B250-5F95B52A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02" y="636562"/>
            <a:ext cx="1251622" cy="18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mmon chickweed (Stellaria media) - BBCH 65">
            <a:extLst>
              <a:ext uri="{FF2B5EF4-FFF2-40B4-BE49-F238E27FC236}">
                <a16:creationId xmlns="" xmlns:a16="http://schemas.microsoft.com/office/drawing/2014/main" id="{A64096C0-33CE-4F2C-8724-8D8E83EA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81" y="625262"/>
            <a:ext cx="2297545" cy="187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ommon chickweed (Stellaria media) - BBCH 65">
            <a:extLst>
              <a:ext uri="{FF2B5EF4-FFF2-40B4-BE49-F238E27FC236}">
                <a16:creationId xmlns="" xmlns:a16="http://schemas.microsoft.com/office/drawing/2014/main" id="{A261F951-5D1C-4D96-A0C0-EEF289DCF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7"/>
          <a:stretch/>
        </p:blipFill>
        <p:spPr bwMode="auto">
          <a:xfrm>
            <a:off x="8125843" y="613963"/>
            <a:ext cx="1870414" cy="188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mmon chickweed (Stellaria media) - BBCH 89">
            <a:extLst>
              <a:ext uri="{FF2B5EF4-FFF2-40B4-BE49-F238E27FC236}">
                <a16:creationId xmlns="" xmlns:a16="http://schemas.microsoft.com/office/drawing/2014/main" id="{CA4A6453-8359-4269-B22A-2C126996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951" y="610321"/>
            <a:ext cx="1864124" cy="189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DB7989-DA4E-4130-8560-16952024BC37}"/>
              </a:ext>
            </a:extLst>
          </p:cNvPr>
          <p:cNvSpPr txBox="1"/>
          <p:nvPr/>
        </p:nvSpPr>
        <p:spPr>
          <a:xfrm>
            <a:off x="0" y="3640938"/>
            <a:ext cx="617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Εμφάνιση το φθινόπωρο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Κοτυληδόνες</a:t>
            </a:r>
            <a:r>
              <a:rPr lang="en-US" dirty="0"/>
              <a:t>: </a:t>
            </a:r>
            <a:r>
              <a:rPr lang="el-GR" dirty="0"/>
              <a:t>Λεπτές, ωοειδείς και μυτερές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Βλαστός</a:t>
            </a:r>
            <a:r>
              <a:rPr lang="en-US" dirty="0"/>
              <a:t>: </a:t>
            </a:r>
            <a:r>
              <a:rPr lang="el-GR" dirty="0"/>
              <a:t>έρπουσα/ημιέρπουσα ανάπτυξη (40-50 εκ. μήκος)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Φύλλα</a:t>
            </a:r>
            <a:r>
              <a:rPr lang="en-US" dirty="0"/>
              <a:t>: </a:t>
            </a:r>
            <a:r>
              <a:rPr lang="el-GR" dirty="0"/>
              <a:t>Έμμισχα στη βάση και άμισχα στην κορυφή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Άνθη</a:t>
            </a:r>
            <a:r>
              <a:rPr lang="en-US" dirty="0"/>
              <a:t>:</a:t>
            </a:r>
            <a:r>
              <a:rPr lang="el-GR" dirty="0"/>
              <a:t> Ακτινόμορφα, μικρά, λευκά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Άνθιση</a:t>
            </a:r>
            <a:r>
              <a:rPr lang="en-US" dirty="0"/>
              <a:t>: </a:t>
            </a:r>
            <a:r>
              <a:rPr lang="el-GR" dirty="0"/>
              <a:t>Τέλος χειμώνα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8A5E93C-8C37-44CA-A6E1-14704482E5C2}"/>
              </a:ext>
            </a:extLst>
          </p:cNvPr>
          <p:cNvSpPr txBox="1"/>
          <p:nvPr/>
        </p:nvSpPr>
        <p:spPr>
          <a:xfrm>
            <a:off x="6019800" y="3640938"/>
            <a:ext cx="617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Σπόροι</a:t>
            </a:r>
            <a:r>
              <a:rPr lang="en-US" dirty="0"/>
              <a:t>: </a:t>
            </a:r>
            <a:r>
              <a:rPr lang="el-GR" dirty="0"/>
              <a:t>Πολυάριθμοι, σφαιρικοί ή νεφροειδείς, </a:t>
            </a:r>
          </a:p>
          <a:p>
            <a:r>
              <a:rPr lang="el-GR" dirty="0"/>
              <a:t>      γκρι-καφέ, σε ωοειδείς κάψες 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Πολύ κοινό είδος σε σιταγρούς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Μικρή αγρονομική σημασία/ανταγωνιστικότητα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Έχει αναφερθεί ανθεκτικότητα σε ζιζανιοκτόνα-αναστολείς του ενζύμου </a:t>
            </a:r>
            <a:r>
              <a:rPr lang="en-US" dirty="0"/>
              <a:t>ALS</a:t>
            </a:r>
            <a:r>
              <a:rPr lang="en-US" baseline="30000" dirty="0"/>
              <a:t> </a:t>
            </a:r>
            <a:r>
              <a:rPr lang="en-US" dirty="0"/>
              <a:t>(metsulfuron, florasulam)</a:t>
            </a:r>
            <a:r>
              <a:rPr lang="el-GR" dirty="0"/>
              <a:t> </a:t>
            </a:r>
            <a:r>
              <a:rPr lang="el-GR" baseline="30000" dirty="0"/>
              <a:t>27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979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332951" y="2651268"/>
            <a:ext cx="19180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14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635439" y="2651268"/>
            <a:ext cx="18690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4888964" y="2634587"/>
            <a:ext cx="20609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7334324" y="2634587"/>
            <a:ext cx="25229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5766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Βερόνικα/γαλαζάκι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2800" b="1" dirty="0">
                <a:solidFill>
                  <a:prstClr val="black"/>
                </a:solidFill>
              </a:rPr>
              <a:t>(Ivy-leaved speedwell)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</a:t>
            </a:r>
            <a:r>
              <a:rPr lang="en-US" sz="2800" b="1" i="1" dirty="0" err="1">
                <a:solidFill>
                  <a:prstClr val="black"/>
                </a:solidFill>
                <a:latin typeface="Calibri Light" panose="020F0302020204030204"/>
              </a:rPr>
              <a:t>Veronic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hederifolia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(Plantaginaceae)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10287188" y="2601414"/>
            <a:ext cx="15718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89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BCH 14">
            <a:extLst>
              <a:ext uri="{FF2B5EF4-FFF2-40B4-BE49-F238E27FC236}">
                <a16:creationId xmlns="" xmlns:a16="http://schemas.microsoft.com/office/drawing/2014/main" id="{B6598C18-2E62-4335-B561-FF04A245B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5" y="636833"/>
            <a:ext cx="191804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vy-leaved speedwell (Veronica hederifolia) - BBCH 22">
            <a:extLst>
              <a:ext uri="{FF2B5EF4-FFF2-40B4-BE49-F238E27FC236}">
                <a16:creationId xmlns="" xmlns:a16="http://schemas.microsoft.com/office/drawing/2014/main" id="{A8D46B3D-BB4A-4DB4-98E6-F12AA9B2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40" y="647136"/>
            <a:ext cx="186908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vy-leaved speedwell (Veronica hederifolia) - BBCH 59">
            <a:extLst>
              <a:ext uri="{FF2B5EF4-FFF2-40B4-BE49-F238E27FC236}">
                <a16:creationId xmlns="" xmlns:a16="http://schemas.microsoft.com/office/drawing/2014/main" id="{D9EAE1A6-AC8B-41AB-9223-EC5C9F91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65" y="647136"/>
            <a:ext cx="20609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eronica hederifolia, Ivy-leaved Speedwell">
            <a:extLst>
              <a:ext uri="{FF2B5EF4-FFF2-40B4-BE49-F238E27FC236}">
                <a16:creationId xmlns="" xmlns:a16="http://schemas.microsoft.com/office/drawing/2014/main" id="{5970A1BA-E041-45C4-AC58-CCBCFE971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-16656" b="16656"/>
          <a:stretch/>
        </p:blipFill>
        <p:spPr bwMode="auto">
          <a:xfrm>
            <a:off x="7334325" y="347333"/>
            <a:ext cx="2522909" cy="212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vy-leaved speedwell (Veronica hederifolia) - BBCH 89">
            <a:extLst>
              <a:ext uri="{FF2B5EF4-FFF2-40B4-BE49-F238E27FC236}">
                <a16:creationId xmlns="" xmlns:a16="http://schemas.microsoft.com/office/drawing/2014/main" id="{7920412B-6F27-40EC-B641-22D23AC9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189" y="667407"/>
            <a:ext cx="157185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4D277E9-7230-4925-9A93-CD12A2706D54}"/>
              </a:ext>
            </a:extLst>
          </p:cNvPr>
          <p:cNvSpPr txBox="1"/>
          <p:nvPr/>
        </p:nvSpPr>
        <p:spPr>
          <a:xfrm>
            <a:off x="0" y="3329126"/>
            <a:ext cx="59939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Συνήθως σε μεγάλες πυκνότητες σε αγρούς χειμερινών σιτηρών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Ρίζα μικρή και πασσαλώδης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Βλαστός</a:t>
            </a:r>
            <a:r>
              <a:rPr lang="en-US" dirty="0"/>
              <a:t>: </a:t>
            </a:r>
            <a:r>
              <a:rPr lang="el-GR" dirty="0"/>
              <a:t>χαμηλής ανάπτυξης (έως 30-40 εκ.)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Φύλλα</a:t>
            </a:r>
            <a:r>
              <a:rPr lang="en-US" dirty="0"/>
              <a:t>: </a:t>
            </a:r>
            <a:r>
              <a:rPr lang="el-GR" dirty="0"/>
              <a:t>Προς την κορυφή ωοειδή με οδοντωτή περιφέρεια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Βλαστοί + φύλλα</a:t>
            </a:r>
            <a:r>
              <a:rPr lang="en-US" dirty="0"/>
              <a:t>:</a:t>
            </a:r>
            <a:r>
              <a:rPr lang="el-GR" dirty="0"/>
              <a:t> Τριχίδια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12ED57A-B969-4EC0-B14C-E16AD49B46D5}"/>
              </a:ext>
            </a:extLst>
          </p:cNvPr>
          <p:cNvSpPr txBox="1"/>
          <p:nvPr/>
        </p:nvSpPr>
        <p:spPr>
          <a:xfrm>
            <a:off x="6130335" y="3329126"/>
            <a:ext cx="5993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Άνθη</a:t>
            </a:r>
            <a:r>
              <a:rPr lang="en-US" dirty="0"/>
              <a:t>:</a:t>
            </a:r>
            <a:r>
              <a:rPr lang="el-GR" dirty="0"/>
              <a:t> γαλάζια («γαλαζάκι»)</a:t>
            </a:r>
            <a:r>
              <a:rPr lang="en-US" dirty="0"/>
              <a:t>.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Μικρός βιολογικός κύκλος</a:t>
            </a:r>
            <a:r>
              <a:rPr lang="en-US" dirty="0"/>
              <a:t> (</a:t>
            </a:r>
            <a:r>
              <a:rPr lang="el-GR" u="sng" dirty="0"/>
              <a:t>μόλις 3 μήνες</a:t>
            </a:r>
            <a:r>
              <a:rPr lang="el-G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Δεν έχει μεγάλη αγρονομική σημασία, ανταγωνιστικότητα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Ωστόσο σε πολύ μεγάλες πυκνότητες μπορεί να προκαλέσει απώλειες στην απόδοση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n-US" dirty="0"/>
              <a:t>     (i) </a:t>
            </a:r>
            <a:r>
              <a:rPr lang="el-GR" dirty="0"/>
              <a:t>192 φυτά/</a:t>
            </a:r>
            <a:r>
              <a:rPr lang="en-US" dirty="0"/>
              <a:t>m</a:t>
            </a:r>
            <a:r>
              <a:rPr lang="en-US" baseline="30000" dirty="0"/>
              <a:t>2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>
                <a:sym typeface="Wingdings" panose="05000000000000000000" pitchFamily="2" charset="2"/>
              </a:rPr>
              <a:t>απώλεια απόδοσης ≥25% στο σιτάρι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l-GR" baseline="30000" dirty="0">
                <a:sym typeface="Wingdings" panose="05000000000000000000" pitchFamily="2" charset="2"/>
              </a:rPr>
              <a:t>28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Δεν αναφέρονται περιπτώσεις ανθεκτικότητας διεθνώς</a:t>
            </a:r>
          </a:p>
        </p:txBody>
      </p:sp>
    </p:spTree>
    <p:extLst>
      <p:ext uri="{BB962C8B-B14F-4D97-AF65-F5344CB8AC3E}">
        <p14:creationId xmlns:p14="http://schemas.microsoft.com/office/powerpoint/2010/main" val="100036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646003" y="2589010"/>
            <a:ext cx="2007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968052" y="2564286"/>
            <a:ext cx="29096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6314294" y="2560872"/>
            <a:ext cx="31193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Καπνόχορτο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Common fumitory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Fumaria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Calibri Light" panose="020F0302020204030204"/>
              </a:rPr>
              <a:t>officina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(Fumariaceae)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10029665" y="2560872"/>
            <a:ext cx="1172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89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Common fumitory (Fumaria officinalis) - BBCH 13">
            <a:extLst>
              <a:ext uri="{FF2B5EF4-FFF2-40B4-BE49-F238E27FC236}">
                <a16:creationId xmlns="" xmlns:a16="http://schemas.microsoft.com/office/drawing/2014/main" id="{26EA77DA-06DE-4C37-BBE1-0B82D2F6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3" y="647136"/>
            <a:ext cx="20072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mon fumitory (Fumaria officinalis) - BBCH 31">
            <a:extLst>
              <a:ext uri="{FF2B5EF4-FFF2-40B4-BE49-F238E27FC236}">
                <a16:creationId xmlns="" xmlns:a16="http://schemas.microsoft.com/office/drawing/2014/main" id="{F2069983-C0D2-4AE7-AC2E-E196528D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52" y="647136"/>
            <a:ext cx="290965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mmon fumitory (Fumaria officinalis) - BBCH 65">
            <a:extLst>
              <a:ext uri="{FF2B5EF4-FFF2-40B4-BE49-F238E27FC236}">
                <a16:creationId xmlns="" xmlns:a16="http://schemas.microsoft.com/office/drawing/2014/main" id="{E5482AE1-2CB6-47F7-97AD-01F56C74E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94" y="647136"/>
            <a:ext cx="14513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le:Fumaria officinalis 001.JPG - Wikimedia Commons">
            <a:extLst>
              <a:ext uri="{FF2B5EF4-FFF2-40B4-BE49-F238E27FC236}">
                <a16:creationId xmlns="" xmlns:a16="http://schemas.microsoft.com/office/drawing/2014/main" id="{5B7F4685-CCAB-4E19-8C5C-78147EEB9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62" y="647136"/>
            <a:ext cx="14513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mmon fumitory (Fumaria officinalis) - BBCH 79">
            <a:extLst>
              <a:ext uri="{FF2B5EF4-FFF2-40B4-BE49-F238E27FC236}">
                <a16:creationId xmlns="" xmlns:a16="http://schemas.microsoft.com/office/drawing/2014/main" id="{29D65547-6238-43D6-9733-EBECFD5B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665" y="647136"/>
            <a:ext cx="11725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464EDA-9B03-4CF5-AA38-B3BB11BB1D87}"/>
              </a:ext>
            </a:extLst>
          </p:cNvPr>
          <p:cNvSpPr txBox="1"/>
          <p:nvPr/>
        </p:nvSpPr>
        <p:spPr>
          <a:xfrm>
            <a:off x="0" y="3329126"/>
            <a:ext cx="56041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Αρκετά κοινό είδος σε αγρούς χειμερινών σιτηρών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Εμφάνιση αργά το χειμώνα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Κοτυληδόνες έμμισχες, λογχοειδείς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Βλαστός</a:t>
            </a:r>
            <a:r>
              <a:rPr lang="en-US" dirty="0"/>
              <a:t>: </a:t>
            </a:r>
            <a:r>
              <a:rPr lang="el-GR" dirty="0"/>
              <a:t>Όρθιος (έως 40</a:t>
            </a:r>
            <a:r>
              <a:rPr lang="en-US" dirty="0"/>
              <a:t> </a:t>
            </a:r>
            <a:r>
              <a:rPr lang="el-GR" dirty="0"/>
              <a:t>εκ.) ή έρπουσας ανάπτυξης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Φύλλα</a:t>
            </a:r>
            <a:r>
              <a:rPr lang="en-US" dirty="0"/>
              <a:t>: </a:t>
            </a:r>
            <a:r>
              <a:rPr lang="el-GR" dirty="0"/>
              <a:t>Έμμισχα πτεροσχιδή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Βλαστοί + φύλλα</a:t>
            </a:r>
            <a:r>
              <a:rPr lang="en-US" dirty="0"/>
              <a:t>:</a:t>
            </a:r>
            <a:r>
              <a:rPr lang="el-GR" dirty="0"/>
              <a:t> Γκριζοπράσινο χρώμα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BD531E-91B2-4BCF-B3D0-078B883BB11F}"/>
              </a:ext>
            </a:extLst>
          </p:cNvPr>
          <p:cNvSpPr txBox="1"/>
          <p:nvPr/>
        </p:nvSpPr>
        <p:spPr>
          <a:xfrm>
            <a:off x="5604178" y="3329126"/>
            <a:ext cx="658042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Ταξιανθία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Αραιός βότρυς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Άνθη μωβ/πορφυρά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1000-1500 σπόροι/φυτό (λαδί χρώμα)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Σημαντικές φαρμακευτικές ιδιότητες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Δεν θεωρείται ιδιαίτερα ανταγωνιστικό προς τα σιτηρά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Δεν αναφέρονται περιπτώσεις ανθεκτικότητας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082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797713" y="2584981"/>
            <a:ext cx="2007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3225384" y="2584981"/>
            <a:ext cx="19473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5604178" y="2584981"/>
            <a:ext cx="1800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Δωδεκάνθι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Henbit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dead-nettle)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Lamium amplexicaule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Lam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iaceae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7835619" y="2584981"/>
            <a:ext cx="15104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enbit dead-nettle (Lamium amplexicaule) - BBCH 12">
            <a:extLst>
              <a:ext uri="{FF2B5EF4-FFF2-40B4-BE49-F238E27FC236}">
                <a16:creationId xmlns="" xmlns:a16="http://schemas.microsoft.com/office/drawing/2014/main" id="{25303651-8EE5-44AD-977E-2576FC03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6" y="647135"/>
            <a:ext cx="200136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enbit dead-nettle (Lamium amplexicaule) - BBCH 32">
            <a:extLst>
              <a:ext uri="{FF2B5EF4-FFF2-40B4-BE49-F238E27FC236}">
                <a16:creationId xmlns="" xmlns:a16="http://schemas.microsoft.com/office/drawing/2014/main" id="{F12F34D6-6140-45EE-83E1-850BA842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84" y="647135"/>
            <a:ext cx="19473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enbit dead-nettle (Lamium amplexicaule) - BBCH 67">
            <a:extLst>
              <a:ext uri="{FF2B5EF4-FFF2-40B4-BE49-F238E27FC236}">
                <a16:creationId xmlns="" xmlns:a16="http://schemas.microsoft.com/office/drawing/2014/main" id="{BB687781-B397-491E-91ED-379C61BF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20" y="647136"/>
            <a:ext cx="1510445" cy="18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enbit dead-nettle (Lamium amplexicaule) - BBCH 89">
            <a:extLst>
              <a:ext uri="{FF2B5EF4-FFF2-40B4-BE49-F238E27FC236}">
                <a16:creationId xmlns="" xmlns:a16="http://schemas.microsoft.com/office/drawing/2014/main" id="{540848DB-301E-41AB-99E4-C8F5A523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507" y="623266"/>
            <a:ext cx="1510445" cy="18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19328F2-D696-4531-8BBD-953813D8B494}"/>
              </a:ext>
            </a:extLst>
          </p:cNvPr>
          <p:cNvSpPr txBox="1"/>
          <p:nvPr/>
        </p:nvSpPr>
        <p:spPr>
          <a:xfrm>
            <a:off x="9763792" y="2584981"/>
            <a:ext cx="1524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89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34" name="Picture 14" descr="Lamium amplexicaule">
            <a:extLst>
              <a:ext uri="{FF2B5EF4-FFF2-40B4-BE49-F238E27FC236}">
                <a16:creationId xmlns="" xmlns:a16="http://schemas.microsoft.com/office/drawing/2014/main" id="{A897FEA5-2F18-4AE1-9721-FBCD99FBC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78" y="64713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AE43E1-EABC-42E0-BBBB-0688269D06DF}"/>
              </a:ext>
            </a:extLst>
          </p:cNvPr>
          <p:cNvSpPr txBox="1"/>
          <p:nvPr/>
        </p:nvSpPr>
        <p:spPr>
          <a:xfrm>
            <a:off x="34336" y="3429000"/>
            <a:ext cx="56041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Συχνή παρουσία σε σιταγρούς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Εμφάνιση από τέλη φθινοπώρου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Βλαστός</a:t>
            </a:r>
            <a:r>
              <a:rPr lang="en-US" sz="2000" dirty="0"/>
              <a:t>: </a:t>
            </a:r>
            <a:r>
              <a:rPr lang="el-GR" sz="2000" dirty="0"/>
              <a:t>Σαρκώδης, όρθιος, 30-40</a:t>
            </a:r>
            <a:r>
              <a:rPr lang="en-US" sz="2000" dirty="0"/>
              <a:t> </a:t>
            </a:r>
            <a:r>
              <a:rPr lang="el-GR" sz="2000" dirty="0"/>
              <a:t>εκ., με τετράγωνη διατομή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Φύλλα</a:t>
            </a:r>
            <a:r>
              <a:rPr lang="en-US" sz="2000" dirty="0"/>
              <a:t>: </a:t>
            </a:r>
            <a:r>
              <a:rPr lang="el-GR" sz="2000" dirty="0"/>
              <a:t>Ωοειδή/καρδιόσχημα, οδόντωση στη περιφέρεια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A27FC8-3804-497D-92BC-6A1DFA1E3443}"/>
              </a:ext>
            </a:extLst>
          </p:cNvPr>
          <p:cNvSpPr txBox="1"/>
          <p:nvPr/>
        </p:nvSpPr>
        <p:spPr>
          <a:xfrm>
            <a:off x="5334000" y="3128457"/>
            <a:ext cx="682366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Άνθη: Ροζ, εμφανίζονται την άνοιξη στο πάνω μέρος του φυτού</a:t>
            </a:r>
          </a:p>
          <a:p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Ανταγωνιστικό μόνο σε μεγάλες πυκνότητες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55-182 φυτά/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l-GR" sz="2000" dirty="0">
                <a:sym typeface="Wingdings" panose="05000000000000000000" pitchFamily="2" charset="2"/>
              </a:rPr>
              <a:t>μείωση απόδοσης σιταριού</a:t>
            </a:r>
            <a:r>
              <a:rPr lang="en-US" sz="2000" dirty="0">
                <a:sym typeface="Wingdings" panose="05000000000000000000" pitchFamily="2" charset="2"/>
              </a:rPr>
              <a:t> 13-38%</a:t>
            </a:r>
            <a:r>
              <a:rPr lang="el-GR" sz="2000" dirty="0">
                <a:sym typeface="Wingdings" panose="05000000000000000000" pitchFamily="2" charset="2"/>
              </a:rPr>
              <a:t> </a:t>
            </a:r>
            <a:r>
              <a:rPr lang="el-GR" sz="2000" baseline="30000" dirty="0">
                <a:sym typeface="Wingdings" panose="05000000000000000000" pitchFamily="2" charset="2"/>
              </a:rPr>
              <a:t>29</a:t>
            </a: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Υπάρχουν περιπτώσεις ανθεκτικότητας σε                             ζιζανιοκτόνα-αναστολείς του ενζύμου </a:t>
            </a:r>
            <a:r>
              <a:rPr lang="en-US" sz="2000" dirty="0"/>
              <a:t>ALS</a:t>
            </a:r>
            <a:r>
              <a:rPr lang="el-GR" sz="2000" dirty="0"/>
              <a:t> (</a:t>
            </a:r>
            <a:r>
              <a:rPr lang="en-US" sz="2000" dirty="0"/>
              <a:t>chlorsulfuron</a:t>
            </a:r>
            <a:r>
              <a:rPr lang="el-GR" sz="2000" dirty="0"/>
              <a:t>) </a:t>
            </a:r>
            <a:r>
              <a:rPr lang="el-GR" sz="2000" baseline="30000" dirty="0"/>
              <a:t>30</a:t>
            </a: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2194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295085" y="2586438"/>
            <a:ext cx="14904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14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082534" y="2586438"/>
            <a:ext cx="22590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618687" y="2586438"/>
            <a:ext cx="22825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Μ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αργαρίτα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(Corn marigold) – </a:t>
            </a:r>
            <a:r>
              <a:rPr lang="en-US" sz="2800" b="1" i="1" dirty="0">
                <a:solidFill>
                  <a:prstClr val="black"/>
                </a:solidFill>
              </a:rPr>
              <a:t>Glebionis segetum </a:t>
            </a:r>
            <a:r>
              <a:rPr lang="en-US" sz="2800" b="1" dirty="0">
                <a:solidFill>
                  <a:prstClr val="black"/>
                </a:solidFill>
              </a:rPr>
              <a:t>(L.) Fourr.</a:t>
            </a:r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(Asteraceae)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7325106" y="2586438"/>
            <a:ext cx="2322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BD240F2-7080-49C8-A80D-C8F62B7BB5F4}"/>
              </a:ext>
            </a:extLst>
          </p:cNvPr>
          <p:cNvSpPr txBox="1"/>
          <p:nvPr/>
        </p:nvSpPr>
        <p:spPr>
          <a:xfrm>
            <a:off x="10031525" y="2586438"/>
            <a:ext cx="15653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97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6" name="Picture 12" descr="Marigold Maïs (Chrysanthemum segetum) jeune plant leaf rosette Photo Stock  - Alamy">
            <a:extLst>
              <a:ext uri="{FF2B5EF4-FFF2-40B4-BE49-F238E27FC236}">
                <a16:creationId xmlns="" xmlns:a16="http://schemas.microsoft.com/office/drawing/2014/main" id="{5B16061D-F81E-407A-A820-636DB4DDE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4"/>
          <a:stretch/>
        </p:blipFill>
        <p:spPr bwMode="auto">
          <a:xfrm>
            <a:off x="2072588" y="641413"/>
            <a:ext cx="225903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6402E47-184E-499E-AE1F-40AED844FCA1}"/>
              </a:ext>
            </a:extLst>
          </p:cNvPr>
          <p:cNvSpPr txBox="1"/>
          <p:nvPr/>
        </p:nvSpPr>
        <p:spPr>
          <a:xfrm>
            <a:off x="0" y="3114478"/>
            <a:ext cx="56041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Κοινό ζιζάνιο στα χειμερινά σιτηρά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Εμφάνιση από τέλη φθινοπώρου έως τέλος χειμώνα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Κοτυληδόνες έμμισχες, επιμήκεις/ροπαλοειδείς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Βλαστός</a:t>
            </a:r>
            <a:r>
              <a:rPr lang="en-US" dirty="0"/>
              <a:t>: </a:t>
            </a:r>
            <a:r>
              <a:rPr lang="el-GR" dirty="0"/>
              <a:t>Όρθιος </a:t>
            </a:r>
            <a:r>
              <a:rPr lang="en-US" dirty="0"/>
              <a:t>(</a:t>
            </a:r>
            <a:r>
              <a:rPr lang="el-GR" dirty="0"/>
              <a:t>έως 120</a:t>
            </a:r>
            <a:r>
              <a:rPr lang="en-US" dirty="0"/>
              <a:t> </a:t>
            </a:r>
            <a:r>
              <a:rPr lang="el-GR" dirty="0"/>
              <a:t>εκ.)</a:t>
            </a:r>
          </a:p>
          <a:p>
            <a:endParaRPr lang="el-GR" dirty="0"/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Φύλλα</a:t>
            </a:r>
            <a:r>
              <a:rPr lang="en-US" dirty="0"/>
              <a:t>: </a:t>
            </a:r>
            <a:r>
              <a:rPr lang="el-GR" dirty="0"/>
              <a:t>Εγκολπώσεις</a:t>
            </a:r>
          </a:p>
        </p:txBody>
      </p:sp>
      <p:pic>
        <p:nvPicPr>
          <p:cNvPr id="1030" name="Picture 6" descr="File:Glebionis segetum 2019-09-23 4521.jpg - Wikimedia Commons">
            <a:extLst>
              <a:ext uri="{FF2B5EF4-FFF2-40B4-BE49-F238E27FC236}">
                <a16:creationId xmlns="" xmlns:a16="http://schemas.microsoft.com/office/drawing/2014/main" id="{507685F7-05E8-4B9A-A7C4-0E6E02D85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r="27122"/>
          <a:stretch/>
        </p:blipFill>
        <p:spPr bwMode="auto">
          <a:xfrm>
            <a:off x="313809" y="661205"/>
            <a:ext cx="146176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ld.pt/dl/download/c08b0671-3317-4215-a422-928cc2493ef4/DSCF5963.JPG">
            <a:extLst>
              <a:ext uri="{FF2B5EF4-FFF2-40B4-BE49-F238E27FC236}">
                <a16:creationId xmlns="" xmlns:a16="http://schemas.microsoft.com/office/drawing/2014/main" id="{CBCF2B9B-AE1A-4744-B5B8-5A73D900C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15867" r="19867" b="15067"/>
          <a:stretch/>
        </p:blipFill>
        <p:spPr bwMode="auto">
          <a:xfrm>
            <a:off x="4628632" y="599760"/>
            <a:ext cx="227258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快速生长开花的花卉有哪些？速生型花卉介绍-花海建设-江苏长景种业有限公司">
            <a:extLst>
              <a:ext uri="{FF2B5EF4-FFF2-40B4-BE49-F238E27FC236}">
                <a16:creationId xmlns="" xmlns:a16="http://schemas.microsoft.com/office/drawing/2014/main" id="{DA9C0668-6B99-46E3-A40B-8149C84E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106" y="641413"/>
            <a:ext cx="232271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rn chamomile (Anthemis arvensis) - BBCH 97">
            <a:extLst>
              <a:ext uri="{FF2B5EF4-FFF2-40B4-BE49-F238E27FC236}">
                <a16:creationId xmlns="" xmlns:a16="http://schemas.microsoft.com/office/drawing/2014/main" id="{A757F79B-DA01-4EFC-9EE7-9E02BF5D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26" y="599760"/>
            <a:ext cx="15653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14EFC9-8D10-4DAC-B1B8-A7EC993E4346}"/>
              </a:ext>
            </a:extLst>
          </p:cNvPr>
          <p:cNvSpPr txBox="1"/>
          <p:nvPr/>
        </p:nvSpPr>
        <p:spPr>
          <a:xfrm>
            <a:off x="6096000" y="3142448"/>
            <a:ext cx="609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Άνθη</a:t>
            </a:r>
            <a:r>
              <a:rPr lang="en-US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    (i)  </a:t>
            </a:r>
            <a:r>
              <a:rPr lang="el-GR" dirty="0">
                <a:solidFill>
                  <a:prstClr val="black"/>
                </a:solidFill>
              </a:rPr>
              <a:t>Γλωσσοειδή ανθίδια στη περιφέρεια (κίτρινα)</a:t>
            </a:r>
          </a:p>
          <a:p>
            <a:pPr lvl="0"/>
            <a:r>
              <a:rPr lang="el-GR" dirty="0">
                <a:solidFill>
                  <a:prstClr val="black"/>
                </a:solidFill>
              </a:rPr>
              <a:t>    </a:t>
            </a:r>
            <a:r>
              <a:rPr lang="en-US" dirty="0">
                <a:solidFill>
                  <a:prstClr val="black"/>
                </a:solidFill>
              </a:rPr>
              <a:t>(ii) </a:t>
            </a:r>
            <a:r>
              <a:rPr lang="el-GR" dirty="0">
                <a:solidFill>
                  <a:prstClr val="black"/>
                </a:solidFill>
              </a:rPr>
              <a:t>Σωληνοειδή ανθίδια στο κέντρο (κίτρινα)</a:t>
            </a:r>
            <a:endParaRPr lang="en-US" dirty="0">
              <a:solidFill>
                <a:prstClr val="black"/>
              </a:solidFill>
            </a:endParaRPr>
          </a:p>
          <a:p>
            <a:pPr lvl="0"/>
            <a:endParaRPr lang="el-GR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Δεν υπάρχουν επιστημονικά δεδομένα για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L="400050" lvl="0" indent="-400050">
              <a:buAutoNum type="romanLcParenBoth"/>
            </a:pPr>
            <a:r>
              <a:rPr lang="el-GR" dirty="0">
                <a:solidFill>
                  <a:prstClr val="black"/>
                </a:solidFill>
              </a:rPr>
              <a:t>επιπτώσεις ανταγωνισμού στην απόδοση των χειμερινών σιτηρών</a:t>
            </a:r>
            <a:endParaRPr lang="en-US" dirty="0">
              <a:solidFill>
                <a:prstClr val="black"/>
              </a:solidFill>
            </a:endParaRPr>
          </a:p>
          <a:p>
            <a:pPr marL="400050" lvl="0" indent="-400050">
              <a:buAutoNum type="romanLcParenBoth"/>
            </a:pPr>
            <a:r>
              <a:rPr lang="el-GR" dirty="0">
                <a:solidFill>
                  <a:prstClr val="black"/>
                </a:solidFill>
              </a:rPr>
              <a:t>ανθεκτικότητα σε ζιζανιοκτόνα</a:t>
            </a:r>
          </a:p>
          <a:p>
            <a:pPr lvl="0"/>
            <a:endParaRPr lang="el-GR" dirty="0">
              <a:solidFill>
                <a:prstClr val="black"/>
              </a:solidFill>
            </a:endParaRPr>
          </a:p>
          <a:p>
            <a:pPr lvl="0"/>
            <a:endParaRPr lang="el-GR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Θεωρείται όμως επιβλαβές σε μεγάλες πυκνότητες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Γραφή 5">
                <a:extLst>
                  <a:ext uri="{FF2B5EF4-FFF2-40B4-BE49-F238E27FC236}">
                    <a16:creationId xmlns="" xmlns:a16="http://schemas.microsoft.com/office/drawing/2014/main" id="{316D08FA-9D5A-47B2-9532-8D8619C2E0F7}"/>
                  </a:ext>
                </a:extLst>
              </p14:cNvPr>
              <p14:cNvContentPartPr/>
              <p14:nvPr/>
            </p14:nvContentPartPr>
            <p14:xfrm>
              <a:off x="3394905" y="1895310"/>
              <a:ext cx="195840" cy="171000"/>
            </p14:xfrm>
          </p:contentPart>
        </mc:Choice>
        <mc:Fallback xmlns="">
          <p:pic>
            <p:nvPicPr>
              <p:cNvPr id="6" name="Γραφή 5">
                <a:extLst>
                  <a:ext uri="{FF2B5EF4-FFF2-40B4-BE49-F238E27FC236}">
                    <a16:creationId xmlns:a16="http://schemas.microsoft.com/office/drawing/2014/main" id="{316D08FA-9D5A-47B2-9532-8D8619C2E0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6265" y="1886310"/>
                <a:ext cx="2134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Γραφή 8">
                <a:extLst>
                  <a:ext uri="{FF2B5EF4-FFF2-40B4-BE49-F238E27FC236}">
                    <a16:creationId xmlns="" xmlns:a16="http://schemas.microsoft.com/office/drawing/2014/main" id="{43559B70-5905-402D-A8A0-01626AC21347}"/>
                  </a:ext>
                </a:extLst>
              </p14:cNvPr>
              <p14:cNvContentPartPr/>
              <p14:nvPr/>
            </p14:nvContentPartPr>
            <p14:xfrm>
              <a:off x="3445611" y="721735"/>
              <a:ext cx="109080" cy="100440"/>
            </p14:xfrm>
          </p:contentPart>
        </mc:Choice>
        <mc:Fallback xmlns="">
          <p:pic>
            <p:nvPicPr>
              <p:cNvPr id="9" name="Γραφή 8">
                <a:extLst>
                  <a:ext uri="{FF2B5EF4-FFF2-40B4-BE49-F238E27FC236}">
                    <a16:creationId xmlns:a16="http://schemas.microsoft.com/office/drawing/2014/main" id="{43559B70-5905-402D-A8A0-01626AC213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82611" y="658735"/>
                <a:ext cx="2347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Γραφή 9">
                <a:extLst>
                  <a:ext uri="{FF2B5EF4-FFF2-40B4-BE49-F238E27FC236}">
                    <a16:creationId xmlns="" xmlns:a16="http://schemas.microsoft.com/office/drawing/2014/main" id="{6554A777-B0B1-489F-B0E3-356EBA9C47C1}"/>
                  </a:ext>
                </a:extLst>
              </p14:cNvPr>
              <p14:cNvContentPartPr/>
              <p14:nvPr/>
            </p14:nvContentPartPr>
            <p14:xfrm>
              <a:off x="2166171" y="1278655"/>
              <a:ext cx="154080" cy="134640"/>
            </p14:xfrm>
          </p:contentPart>
        </mc:Choice>
        <mc:Fallback xmlns="">
          <p:pic>
            <p:nvPicPr>
              <p:cNvPr id="10" name="Γραφή 9">
                <a:extLst>
                  <a:ext uri="{FF2B5EF4-FFF2-40B4-BE49-F238E27FC236}">
                    <a16:creationId xmlns:a16="http://schemas.microsoft.com/office/drawing/2014/main" id="{6554A777-B0B1-489F-B0E3-356EBA9C47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03531" y="1215655"/>
                <a:ext cx="2797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Γραφή 11">
                <a:extLst>
                  <a:ext uri="{FF2B5EF4-FFF2-40B4-BE49-F238E27FC236}">
                    <a16:creationId xmlns="" xmlns:a16="http://schemas.microsoft.com/office/drawing/2014/main" id="{AB27C33A-8C64-4B08-87B8-1E320EF5916C}"/>
                  </a:ext>
                </a:extLst>
              </p14:cNvPr>
              <p14:cNvContentPartPr/>
              <p14:nvPr/>
            </p14:nvContentPartPr>
            <p14:xfrm>
              <a:off x="2925051" y="1598335"/>
              <a:ext cx="360" cy="360"/>
            </p14:xfrm>
          </p:contentPart>
        </mc:Choice>
        <mc:Fallback xmlns="">
          <p:pic>
            <p:nvPicPr>
              <p:cNvPr id="12" name="Γραφή 11">
                <a:extLst>
                  <a:ext uri="{FF2B5EF4-FFF2-40B4-BE49-F238E27FC236}">
                    <a16:creationId xmlns:a16="http://schemas.microsoft.com/office/drawing/2014/main" id="{AB27C33A-8C64-4B08-87B8-1E320EF5916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62411" y="153533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551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295085" y="2586438"/>
            <a:ext cx="23367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851128" y="2586438"/>
            <a:ext cx="25563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5573351" y="2586437"/>
            <a:ext cx="14556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 err="1">
                <a:solidFill>
                  <a:prstClr val="black"/>
                </a:solidFill>
                <a:latin typeface="Calibri Light" panose="020F0302020204030204"/>
              </a:rPr>
              <a:t>Αγριομ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αργαρίτα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(Crown daisy) –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Glebionis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coronaria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L.) Cass. ex Spach (Asteraceae)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7232890" y="2586438"/>
            <a:ext cx="24669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BD240F2-7080-49C8-A80D-C8F62B7BB5F4}"/>
              </a:ext>
            </a:extLst>
          </p:cNvPr>
          <p:cNvSpPr txBox="1"/>
          <p:nvPr/>
        </p:nvSpPr>
        <p:spPr>
          <a:xfrm>
            <a:off x="10031525" y="2586438"/>
            <a:ext cx="18466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97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6402E47-184E-499E-AE1F-40AED844FCA1}"/>
              </a:ext>
            </a:extLst>
          </p:cNvPr>
          <p:cNvSpPr txBox="1"/>
          <p:nvPr/>
        </p:nvSpPr>
        <p:spPr>
          <a:xfrm>
            <a:off x="49038" y="3100794"/>
            <a:ext cx="56041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Κοινό ζιζάνιο στα χειμερινά σιτηρά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Εμφάνιση από τέλη φθινοπώρου έως τέλος χειμώνα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Κοτυληδόνες έμμισχες, επιμήκεις/ροπαλοειδείς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Βλαστός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Όρθιος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έως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εκ.)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Φύλλα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Εγκολπώσεις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εντονότερες από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segetum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14EFC9-8D10-4DAC-B1B8-A7EC993E4346}"/>
              </a:ext>
            </a:extLst>
          </p:cNvPr>
          <p:cNvSpPr txBox="1"/>
          <p:nvPr/>
        </p:nvSpPr>
        <p:spPr>
          <a:xfrm>
            <a:off x="5573351" y="3100794"/>
            <a:ext cx="65925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Άνθη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(i) 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Γλωσσοειδή ανθίδια στη περιφέρεια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         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(συνήθως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λευκά </a:t>
            </a:r>
            <a:r>
              <a:rPr lang="el-GR" u="sng" dirty="0">
                <a:solidFill>
                  <a:prstClr val="black"/>
                </a:solidFill>
                <a:latin typeface="Calibri" panose="020F0502020204030204"/>
              </a:rPr>
              <a:t>με </a:t>
            </a:r>
            <a:r>
              <a:rPr kumimoji="0" lang="el-G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κίτρινο στη βάση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(ii)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Σωληνοειδή ανθίδια στο κέντρο (κίτρινα)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Επιβλαβές όταν βρίσκεται σε μεγάλες πυκνότητες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φυτά/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l-G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μείωση απόδοσης σιταριού 75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r>
              <a:rPr kumimoji="0" lang="el-G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νθεκτικότητα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σε ζ</a:t>
            </a:r>
            <a:r>
              <a:rPr kumimoji="0" lang="el-GR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ιζανιοκτόνα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kumimoji="0" lang="el-G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αναστολείς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  <a:r>
              <a:rPr kumimoji="0" lang="el-G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του </a:t>
            </a:r>
            <a:r>
              <a:rPr kumimoji="0" lang="el-G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ενζύμου </a:t>
            </a:r>
            <a:r>
              <a:rPr lang="en-US" dirty="0">
                <a:solidFill>
                  <a:prstClr val="black"/>
                </a:solidFill>
              </a:rPr>
              <a:t>ALS</a:t>
            </a:r>
            <a:endParaRPr lang="el-GR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 (mesosulfuron-methyl + iodosulfuron-methyl-sodium, tribenuron-methyl, chlorsulfuron, flumetsulam, imazethapyr)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baseline="30000" dirty="0">
                <a:solidFill>
                  <a:prstClr val="black"/>
                </a:solidFill>
              </a:rPr>
              <a:t>31,32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 descr="Scentless mayweed (Tripleurospermum inodorum) - BBCH 93">
            <a:extLst>
              <a:ext uri="{FF2B5EF4-FFF2-40B4-BE49-F238E27FC236}">
                <a16:creationId xmlns="" xmlns:a16="http://schemas.microsoft.com/office/drawing/2014/main" id="{F4C8E015-4289-49C8-9544-F563D10F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25" y="641413"/>
            <a:ext cx="18466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lebionis coronaria. Stock Photo by ©rose4 66738201">
            <a:extLst>
              <a:ext uri="{FF2B5EF4-FFF2-40B4-BE49-F238E27FC236}">
                <a16:creationId xmlns="" xmlns:a16="http://schemas.microsoft.com/office/drawing/2014/main" id="{04A19522-8601-4DC4-9099-ACA31C8A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90" y="661204"/>
            <a:ext cx="246696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erbs from Distant Lands: Chrysanthemum coronarium - Chop Suey Greens,  Crown Daisy">
            <a:extLst>
              <a:ext uri="{FF2B5EF4-FFF2-40B4-BE49-F238E27FC236}">
                <a16:creationId xmlns="" xmlns:a16="http://schemas.microsoft.com/office/drawing/2014/main" id="{5EF8AE9E-F8FF-4411-9191-3AE0341BC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8733" b="8413"/>
          <a:stretch/>
        </p:blipFill>
        <p:spPr bwMode="auto">
          <a:xfrm>
            <a:off x="5573351" y="669814"/>
            <a:ext cx="1455602" cy="178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hrysanthemum coronarium (= Glebionis coronaria) | Guía de malas hierbas |  FMC">
            <a:extLst>
              <a:ext uri="{FF2B5EF4-FFF2-40B4-BE49-F238E27FC236}">
                <a16:creationId xmlns="" xmlns:a16="http://schemas.microsoft.com/office/drawing/2014/main" id="{E19CDE5C-79C6-4540-8554-F4CE49B0D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1"/>
          <a:stretch/>
        </p:blipFill>
        <p:spPr bwMode="auto">
          <a:xfrm>
            <a:off x="2851127" y="641414"/>
            <a:ext cx="2556387" cy="18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aisy, Garland (Chrysanthemum coronarium) | Applewood Seed Company">
            <a:extLst>
              <a:ext uri="{FF2B5EF4-FFF2-40B4-BE49-F238E27FC236}">
                <a16:creationId xmlns="" xmlns:a16="http://schemas.microsoft.com/office/drawing/2014/main" id="{A1EC4F1B-F57A-4E47-99E4-9635914D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5" y="641413"/>
            <a:ext cx="22958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1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206963" y="2533561"/>
            <a:ext cx="21018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602545" y="2549604"/>
            <a:ext cx="21018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889427" y="2549604"/>
            <a:ext cx="17012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</a:t>
            </a:r>
            <a:r>
              <a:rPr lang="el-GR" sz="2800" b="1" dirty="0" err="1">
                <a:solidFill>
                  <a:prstClr val="black"/>
                </a:solidFill>
                <a:latin typeface="Calibri Light" panose="020F0302020204030204"/>
              </a:rPr>
              <a:t>μομήλι</a:t>
            </a: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Scented mayweed) –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Matricaria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chamomilla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(Asteraceae)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6759195" y="2531382"/>
            <a:ext cx="14791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5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BD240F2-7080-49C8-A80D-C8F62B7BB5F4}"/>
              </a:ext>
            </a:extLst>
          </p:cNvPr>
          <p:cNvSpPr txBox="1"/>
          <p:nvPr/>
        </p:nvSpPr>
        <p:spPr>
          <a:xfrm>
            <a:off x="10346560" y="2522452"/>
            <a:ext cx="16384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97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Scented mayweed (Matricaria recutita) - BBCH 15">
            <a:extLst>
              <a:ext uri="{FF2B5EF4-FFF2-40B4-BE49-F238E27FC236}">
                <a16:creationId xmlns="" xmlns:a16="http://schemas.microsoft.com/office/drawing/2014/main" id="{2029949D-37FD-40C2-BB87-C4FEADD38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b="10162"/>
          <a:stretch/>
        </p:blipFill>
        <p:spPr bwMode="auto">
          <a:xfrm>
            <a:off x="2602545" y="657628"/>
            <a:ext cx="2101886" cy="17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ented mayweed (Matricaria recutita) - BBCH 12">
            <a:extLst>
              <a:ext uri="{FF2B5EF4-FFF2-40B4-BE49-F238E27FC236}">
                <a16:creationId xmlns="" xmlns:a16="http://schemas.microsoft.com/office/drawing/2014/main" id="{EB183E6D-0024-4C08-BEF9-D620C1199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3" b="18128"/>
          <a:stretch/>
        </p:blipFill>
        <p:spPr bwMode="auto">
          <a:xfrm>
            <a:off x="206963" y="1562470"/>
            <a:ext cx="2101886" cy="83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cented mayweed (Matricaria recutita) - BBCH 33">
            <a:extLst>
              <a:ext uri="{FF2B5EF4-FFF2-40B4-BE49-F238E27FC236}">
                <a16:creationId xmlns="" xmlns:a16="http://schemas.microsoft.com/office/drawing/2014/main" id="{F3FC76D7-923A-4CAF-A559-005DF71A9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" b="7573"/>
          <a:stretch/>
        </p:blipFill>
        <p:spPr bwMode="auto">
          <a:xfrm>
            <a:off x="4889428" y="657628"/>
            <a:ext cx="1701223" cy="17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nden Pictures - Scentless mayweed Matricaria perforata) seedling with two  true leaves - Nigel Cattlin/ FLPA">
            <a:extLst>
              <a:ext uri="{FF2B5EF4-FFF2-40B4-BE49-F238E27FC236}">
                <a16:creationId xmlns="" xmlns:a16="http://schemas.microsoft.com/office/drawing/2014/main" id="{5B74D469-C5FD-4B00-A864-8ECE6648F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0" b="22713"/>
          <a:stretch/>
        </p:blipFill>
        <p:spPr bwMode="auto">
          <a:xfrm>
            <a:off x="206963" y="659919"/>
            <a:ext cx="2101886" cy="9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cented mayweed (Matricaria recutita) - BBCH 55">
            <a:extLst>
              <a:ext uri="{FF2B5EF4-FFF2-40B4-BE49-F238E27FC236}">
                <a16:creationId xmlns="" xmlns:a16="http://schemas.microsoft.com/office/drawing/2014/main" id="{4514072D-2795-46FA-BA27-A2B0A5C73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8609"/>
          <a:stretch/>
        </p:blipFill>
        <p:spPr bwMode="auto">
          <a:xfrm>
            <a:off x="6759196" y="657628"/>
            <a:ext cx="1479173" cy="17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tricaria Chamomilla 100 Seeds Scented Mayweed | Etsy">
            <a:extLst>
              <a:ext uri="{FF2B5EF4-FFF2-40B4-BE49-F238E27FC236}">
                <a16:creationId xmlns="" xmlns:a16="http://schemas.microsoft.com/office/drawing/2014/main" id="{EC5EDC0C-B4E0-49FE-9EEA-E194B608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39" y="659311"/>
            <a:ext cx="1825450" cy="173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F8F75A-738A-4AC2-8C7A-E999AC6ED23B}"/>
              </a:ext>
            </a:extLst>
          </p:cNvPr>
          <p:cNvSpPr txBox="1"/>
          <p:nvPr/>
        </p:nvSpPr>
        <p:spPr>
          <a:xfrm>
            <a:off x="8379739" y="2531382"/>
            <a:ext cx="18254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2" name="Picture 18" descr="Scented mayweed (Matricaria recutita) - BBCH 85">
            <a:extLst>
              <a:ext uri="{FF2B5EF4-FFF2-40B4-BE49-F238E27FC236}">
                <a16:creationId xmlns="" xmlns:a16="http://schemas.microsoft.com/office/drawing/2014/main" id="{D8A951C2-23F5-4311-A1E7-808D417BE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3"/>
          <a:stretch/>
        </p:blipFill>
        <p:spPr bwMode="auto">
          <a:xfrm>
            <a:off x="10346560" y="672976"/>
            <a:ext cx="1638476" cy="17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066E1F-0FDC-4969-B631-58A09CC0C430}"/>
              </a:ext>
            </a:extLst>
          </p:cNvPr>
          <p:cNvSpPr txBox="1"/>
          <p:nvPr/>
        </p:nvSpPr>
        <p:spPr>
          <a:xfrm>
            <a:off x="0" y="3160553"/>
            <a:ext cx="5601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Ροπαλοειδείς κοτυληδόνες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Φύλλα διπλά/τριπλά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Βλαστός όρθιας έκφυσης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Πασσαλώδης ρίζα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Ταξιανθίες</a:t>
            </a:r>
            <a:r>
              <a:rPr lang="en-US" dirty="0"/>
              <a:t>: </a:t>
            </a:r>
            <a:r>
              <a:rPr lang="el-GR" dirty="0"/>
              <a:t>Κεφαλές με βράκτια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4B01E0-66A0-43D3-912A-169DFED292F1}"/>
              </a:ext>
            </a:extLst>
          </p:cNvPr>
          <p:cNvSpPr txBox="1"/>
          <p:nvPr/>
        </p:nvSpPr>
        <p:spPr>
          <a:xfrm>
            <a:off x="5601349" y="3186213"/>
            <a:ext cx="65906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Άνθη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     (i) </a:t>
            </a:r>
            <a:r>
              <a:rPr lang="el-GR" dirty="0">
                <a:solidFill>
                  <a:prstClr val="black"/>
                </a:solidFill>
              </a:rPr>
              <a:t>λευκά γλωσσοειδή ανθίδια στην περιφέρεια</a:t>
            </a:r>
          </a:p>
          <a:p>
            <a:pPr lvl="0"/>
            <a:r>
              <a:rPr lang="el-GR" dirty="0">
                <a:solidFill>
                  <a:prstClr val="black"/>
                </a:solidFill>
              </a:rPr>
              <a:t>     </a:t>
            </a:r>
            <a:r>
              <a:rPr lang="en-US" dirty="0">
                <a:solidFill>
                  <a:prstClr val="black"/>
                </a:solidFill>
              </a:rPr>
              <a:t>(ii) </a:t>
            </a:r>
            <a:r>
              <a:rPr lang="el-GR" dirty="0">
                <a:solidFill>
                  <a:prstClr val="black"/>
                </a:solidFill>
              </a:rPr>
              <a:t>κίτρινα σωληνοειδή ανθίδια στο κέντρο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Χαρακτηριστική οσμή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l-GR" dirty="0">
                <a:solidFill>
                  <a:prstClr val="black"/>
                </a:solidFill>
              </a:rPr>
              <a:t>φυτό με φαρμακευτικές ιδιότητες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Άνθιση</a:t>
            </a:r>
            <a:r>
              <a:rPr lang="en-US" dirty="0"/>
              <a:t>: </a:t>
            </a:r>
            <a:r>
              <a:rPr lang="el-GR" dirty="0"/>
              <a:t>Απρίλιος-Ιούλιος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Συχνή παρουσία σε αγρούς χειμερινών σιτηρών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l-GR" dirty="0"/>
              <a:t>ναφέρονται</a:t>
            </a:r>
            <a:r>
              <a:rPr lang="en-US" dirty="0"/>
              <a:t> </a:t>
            </a:r>
            <a:r>
              <a:rPr lang="el-GR" dirty="0"/>
              <a:t>κάποιες περιπτώσεις ανθεκτικότητας σε ζιζανιοκτόνα-αναστολείς του ενζύμου </a:t>
            </a:r>
            <a:r>
              <a:rPr lang="en-US" dirty="0"/>
              <a:t>ALS                                (tribenuron-methyl, florasulam).</a:t>
            </a:r>
            <a:r>
              <a:rPr lang="el-GR" baseline="30000" dirty="0"/>
              <a:t> 5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895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7340E60-D9DC-4E14-ADD7-F84545EA0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4373"/>
            <a:ext cx="9144000" cy="1309688"/>
          </a:xfrm>
        </p:spPr>
        <p:txBody>
          <a:bodyPr>
            <a:normAutofit/>
          </a:bodyPr>
          <a:lstStyle/>
          <a:p>
            <a:r>
              <a:rPr lang="el-GR" sz="8000" b="1" dirty="0"/>
              <a:t>Πλατύφυλλα ζιζάνια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53DE2BDC-ADD2-42CA-82B7-F8AACA84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" y="3190876"/>
            <a:ext cx="11934825" cy="35337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Αναγνώριση στον αγρό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Στοιχεία βιολογίας &amp; ανταγωνιστικότητας</a:t>
            </a:r>
          </a:p>
          <a:p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i="1" dirty="0"/>
              <a:t>Περιπτώσεις ανθεκτικότητας σε ζιζανιοκτόνα</a:t>
            </a:r>
          </a:p>
        </p:txBody>
      </p:sp>
    </p:spTree>
    <p:extLst>
      <p:ext uri="{BB962C8B-B14F-4D97-AF65-F5344CB8AC3E}">
        <p14:creationId xmlns:p14="http://schemas.microsoft.com/office/powerpoint/2010/main" val="1168784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8810" y="2560872"/>
            <a:ext cx="2007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09571" y="2560872"/>
            <a:ext cx="25454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978534" y="2552324"/>
            <a:ext cx="23813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Κουφάγκαθο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Milk thistle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Silybum marianum </a:t>
            </a:r>
            <a:r>
              <a:rPr kumimoji="0" lang="el-GR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Gaertn. 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Aster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aceae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7483387" y="2560872"/>
            <a:ext cx="25631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Φαρμακευτικά Φυτά της Ηπείρου">
            <a:extLst>
              <a:ext uri="{FF2B5EF4-FFF2-40B4-BE49-F238E27FC236}">
                <a16:creationId xmlns="" xmlns:a16="http://schemas.microsoft.com/office/drawing/2014/main" id="{3D7F0626-FF4F-4898-9BEC-F49E82F7E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0" y="647136"/>
            <a:ext cx="20072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lybum marianum">
            <a:extLst>
              <a:ext uri="{FF2B5EF4-FFF2-40B4-BE49-F238E27FC236}">
                <a16:creationId xmlns="" xmlns:a16="http://schemas.microsoft.com/office/drawing/2014/main" id="{D7C1B01F-CC91-496C-8E07-3BFBF62F9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71" y="647136"/>
            <a:ext cx="25454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ilybum marianum | Online Atlas of the British and Irish Flora">
            <a:extLst>
              <a:ext uri="{FF2B5EF4-FFF2-40B4-BE49-F238E27FC236}">
                <a16:creationId xmlns="" xmlns:a16="http://schemas.microsoft.com/office/drawing/2014/main" id="{744F7866-F1C9-4DD1-855D-AA61F57B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6175" r="14701" b="14317"/>
          <a:stretch/>
        </p:blipFill>
        <p:spPr bwMode="auto">
          <a:xfrm>
            <a:off x="4978534" y="647136"/>
            <a:ext cx="238134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ilybum marianum | Online Atlas of the British and Irish Flora">
            <a:extLst>
              <a:ext uri="{FF2B5EF4-FFF2-40B4-BE49-F238E27FC236}">
                <a16:creationId xmlns="" xmlns:a16="http://schemas.microsoft.com/office/drawing/2014/main" id="{FCB0A44A-8F95-415F-B7B4-CEA454F47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8"/>
          <a:stretch/>
        </p:blipFill>
        <p:spPr bwMode="auto">
          <a:xfrm>
            <a:off x="7501081" y="661205"/>
            <a:ext cx="25454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ilk Thistle Seed Heads">
            <a:extLst>
              <a:ext uri="{FF2B5EF4-FFF2-40B4-BE49-F238E27FC236}">
                <a16:creationId xmlns="" xmlns:a16="http://schemas.microsoft.com/office/drawing/2014/main" id="{AA587AE9-5A54-442A-A6D2-2E188F6EC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9"/>
          <a:stretch/>
        </p:blipFill>
        <p:spPr bwMode="auto">
          <a:xfrm>
            <a:off x="10170044" y="661205"/>
            <a:ext cx="184314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10170044" y="2552324"/>
            <a:ext cx="18431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97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8D5BCE9-4482-4FCD-86EF-5388569E7E9E}"/>
              </a:ext>
            </a:extLst>
          </p:cNvPr>
          <p:cNvSpPr txBox="1"/>
          <p:nvPr/>
        </p:nvSpPr>
        <p:spPr>
          <a:xfrm>
            <a:off x="34336" y="3026844"/>
            <a:ext cx="560417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Ετήσιο ή διετές</a:t>
            </a:r>
            <a:r>
              <a:rPr lang="en-US" sz="1700" dirty="0"/>
              <a:t> </a:t>
            </a:r>
            <a:r>
              <a:rPr lang="el-GR" sz="1700" dirty="0"/>
              <a:t>είδος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Κοτυληδόνες</a:t>
            </a:r>
            <a:r>
              <a:rPr lang="en-US" sz="1700" dirty="0"/>
              <a:t>: </a:t>
            </a:r>
            <a:r>
              <a:rPr lang="el-GR" sz="1700" dirty="0"/>
              <a:t>Πράσινες, ωοειδείς, έμμισχες, ιδιαίτερα μεγάλες και με παχιά επιφάνεια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Βλαστός</a:t>
            </a:r>
            <a:r>
              <a:rPr lang="en-US" sz="1700" dirty="0"/>
              <a:t>: </a:t>
            </a:r>
            <a:r>
              <a:rPr lang="el-GR" sz="1700" dirty="0"/>
              <a:t>Όρθιος, 1.5-2</a:t>
            </a:r>
            <a:r>
              <a:rPr lang="en-US" sz="1700" dirty="0"/>
              <a:t> </a:t>
            </a:r>
            <a:r>
              <a:rPr lang="el-GR" sz="1700" dirty="0"/>
              <a:t>μέτρα ύψος, κυλινδρικός με αγκαθωτά φυλλάρια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Φύλλα</a:t>
            </a:r>
            <a:r>
              <a:rPr lang="en-US" sz="1700" dirty="0"/>
              <a:t>: </a:t>
            </a:r>
            <a:r>
              <a:rPr lang="el-GR" sz="1700" dirty="0"/>
              <a:t>Μεγάλα, πράσινα, έμμισχα με άσπρες κηλίδες στην άνω επιφάνεια και αγκάθια, αρχικά σε ροζέτα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Άνθη</a:t>
            </a:r>
            <a:r>
              <a:rPr lang="en-US" sz="1700" dirty="0"/>
              <a:t>: </a:t>
            </a:r>
            <a:r>
              <a:rPr lang="el-GR" sz="1700" dirty="0"/>
              <a:t>Μωβ χρώμα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Άνθιση</a:t>
            </a:r>
            <a:r>
              <a:rPr lang="en-US" sz="1700" dirty="0"/>
              <a:t>: </a:t>
            </a:r>
            <a:r>
              <a:rPr lang="el-GR" sz="1700" dirty="0"/>
              <a:t>Απρίλιος-Ιούνιος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9869FA5-19E0-4113-9527-7DD03C3FD109}"/>
              </a:ext>
            </a:extLst>
          </p:cNvPr>
          <p:cNvSpPr txBox="1"/>
          <p:nvPr/>
        </p:nvSpPr>
        <p:spPr>
          <a:xfrm>
            <a:off x="6169208" y="3063575"/>
            <a:ext cx="59939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Φαρμακευτικές ιδιότητες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Κατάλληλο για φυτοεξυγίανση</a:t>
            </a:r>
            <a:endParaRPr lang="el-GR" sz="1700" baseline="30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>
                <a:sym typeface="Wingdings" panose="05000000000000000000" pitchFamily="2" charset="2"/>
              </a:rPr>
              <a:t>Καρπός: Αχαίνιο καστανού χρώματος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10-50 κεφαλές/φυτό, 100 σπόροι/κεφαλή</a:t>
            </a:r>
            <a:r>
              <a:rPr lang="en-US" sz="1700" dirty="0"/>
              <a:t> </a:t>
            </a:r>
            <a:r>
              <a:rPr lang="en-US" sz="1700" baseline="30000" dirty="0"/>
              <a:t>33</a:t>
            </a:r>
            <a:endParaRPr lang="en-US" sz="1700" dirty="0"/>
          </a:p>
          <a:p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18 φυτά/</a:t>
            </a:r>
            <a:r>
              <a:rPr lang="en-US" sz="1700" dirty="0"/>
              <a:t>m</a:t>
            </a:r>
            <a:r>
              <a:rPr lang="en-US" sz="1700" baseline="30000" dirty="0"/>
              <a:t>2 </a:t>
            </a:r>
            <a:r>
              <a:rPr lang="en-US" sz="1700" dirty="0">
                <a:sym typeface="Wingdings" panose="05000000000000000000" pitchFamily="2" charset="2"/>
              </a:rPr>
              <a:t> </a:t>
            </a:r>
            <a:r>
              <a:rPr lang="el-GR" sz="1700" dirty="0"/>
              <a:t>Απώλεια απόδοσης σιταριού</a:t>
            </a:r>
            <a:r>
              <a:rPr lang="en-US" sz="1700" dirty="0"/>
              <a:t> 32% </a:t>
            </a:r>
            <a:r>
              <a:rPr lang="en-US" sz="1700" baseline="30000" dirty="0"/>
              <a:t>33</a:t>
            </a: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Ανταγωνιστικό και δυσεξόντωτο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Να εφαρμόζονται ορμονικά ζιζανιοκτόνα όπως </a:t>
            </a:r>
            <a:r>
              <a:rPr lang="en-US" sz="1700" dirty="0"/>
              <a:t>clopyralid </a:t>
            </a:r>
            <a:r>
              <a:rPr lang="el-GR" sz="1700" dirty="0"/>
              <a:t>και 2,4-</a:t>
            </a:r>
            <a:r>
              <a:rPr lang="en-US" sz="1700" dirty="0"/>
              <a:t>D </a:t>
            </a:r>
            <a:r>
              <a:rPr lang="el-GR" sz="1700" dirty="0"/>
              <a:t>και αποκλειστικά σε </a:t>
            </a:r>
            <a:r>
              <a:rPr lang="el-GR" sz="1700" u="sng" dirty="0"/>
              <a:t>μικρές ροζέτες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39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8810" y="2560872"/>
            <a:ext cx="1765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085407" y="2560872"/>
            <a:ext cx="22003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426952" y="2552324"/>
            <a:ext cx="15210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Κίρσιο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(Creeping thistle, Canada thistle)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Cirsium arvense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Scop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 (Aster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aceae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6096001" y="2537439"/>
            <a:ext cx="14206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9073952" y="2537439"/>
            <a:ext cx="12726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81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8D5BCE9-4482-4FCD-86EF-5388569E7E9E}"/>
              </a:ext>
            </a:extLst>
          </p:cNvPr>
          <p:cNvSpPr txBox="1"/>
          <p:nvPr/>
        </p:nvSpPr>
        <p:spPr>
          <a:xfrm>
            <a:off x="66194" y="2971241"/>
            <a:ext cx="62387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Πολυετές είδος αναπαράγεται με σπόρο και έρπουσες ρίζες (κυρίως)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1400" dirty="0">
                <a:solidFill>
                  <a:prstClr val="black"/>
                </a:solidFill>
                <a:latin typeface="Calibri" panose="020F0502020204030204"/>
              </a:rPr>
              <a:t>Βαθύ ριζικό σύστημα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Εμφανίζεται σε κηλίδες στον αγρό για όλο το χρόνο, πρόβλημα τόσο σε χειμερινές όσο και εαρινές καλλιέργειες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Προτιμά γόνιμα πηλώδη-</a:t>
            </a: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αργιλλώδη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εδάφη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Κοτυληδόνες (φυτά από σπόρο)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Ωοειδείς, πράσινες και ιδιαίτερα παχιές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Τα φυτά που προέρχονται από αγενή </a:t>
            </a: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πολ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μο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δε φέρουν κοτυληδόνες.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Βλαστός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Όρθιος, 1-1.5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μέτρα ύψος, με διακλαδώσεις και αυλακώσεις, καλύπτεται από γκριζοπράσινο χνούδι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Φύλλα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</a:t>
            </a:r>
            <a:r>
              <a:rPr lang="el-GR" sz="1400" dirty="0" err="1">
                <a:solidFill>
                  <a:prstClr val="black"/>
                </a:solidFill>
              </a:rPr>
              <a:t>οειδή</a:t>
            </a:r>
            <a:r>
              <a:rPr lang="el-GR" sz="1400" dirty="0">
                <a:solidFill>
                  <a:prstClr val="black"/>
                </a:solidFill>
              </a:rPr>
              <a:t> ή λογχοειδή, οδοντωτά, με αγκάθια στην περιφέρεια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9869FA5-19E0-4113-9527-7DD03C3FD109}"/>
              </a:ext>
            </a:extLst>
          </p:cNvPr>
          <p:cNvSpPr txBox="1"/>
          <p:nvPr/>
        </p:nvSpPr>
        <p:spPr>
          <a:xfrm>
            <a:off x="6189224" y="3040803"/>
            <a:ext cx="54960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Άνθη: Μωβ-ροζ (καστανέρυθρο) χρώμα, εμφανίζονται σε κεφαλές το καλοκαίρι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</a:rPr>
              <a:t>Μεγάλος αριθμός κεφαλών/φυτό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Περίπου 100 σπόροι/κεφαλή, 1500 σπόροι/φυτό </a:t>
            </a: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</a:rPr>
              <a:t>34</a:t>
            </a:r>
            <a:endParaRPr kumimoji="0" lang="el-GR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Καρπός: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Αχαίνιο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με πάππο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1600" dirty="0">
                <a:solidFill>
                  <a:prstClr val="black"/>
                </a:solidFill>
                <a:latin typeface="Calibri" panose="020F0502020204030204"/>
              </a:rPr>
              <a:t>Πολύ α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νταγωνιστικό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και δυσεξόντωτο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Ως και 71% μείωση απόδοσης στο σιτάρι </a:t>
            </a: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</a:rPr>
              <a:t>35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Να εφαρμόζονται ορμονικά ζιζανιοκτόνα </a:t>
            </a:r>
            <a:r>
              <a:rPr lang="el-GR" sz="1600" dirty="0">
                <a:solidFill>
                  <a:prstClr val="black"/>
                </a:solidFill>
                <a:latin typeface="Calibri" panose="020F0502020204030204"/>
              </a:rPr>
              <a:t>όπως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clopyralid</a:t>
            </a:r>
            <a:r>
              <a:rPr lang="el-GR" sz="1600" dirty="0">
                <a:solidFill>
                  <a:prstClr val="black"/>
                </a:solidFill>
                <a:latin typeface="Calibri" panose="020F0502020204030204"/>
              </a:rPr>
              <a:t> και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2,4-D</a:t>
            </a:r>
            <a:r>
              <a:rPr lang="el-GR" sz="1600" dirty="0">
                <a:solidFill>
                  <a:prstClr val="black"/>
                </a:solidFill>
                <a:latin typeface="Calibri" panose="020F0502020204030204"/>
              </a:rPr>
              <a:t> και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αποκλειστικά σε </a:t>
            </a:r>
            <a:r>
              <a:rPr kumimoji="0" lang="el-GR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μικρές ροζέτες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reeping thistle (Cirsium arvense) - BBCH 12">
            <a:extLst>
              <a:ext uri="{FF2B5EF4-FFF2-40B4-BE49-F238E27FC236}">
                <a16:creationId xmlns="" xmlns:a16="http://schemas.microsoft.com/office/drawing/2014/main" id="{07A84766-89F3-46B2-8C4D-AADD5BCD2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11650" r="12476"/>
          <a:stretch/>
        </p:blipFill>
        <p:spPr bwMode="auto">
          <a:xfrm>
            <a:off x="178809" y="661205"/>
            <a:ext cx="176540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reeping thistle (Cirsium arvense) - BBCH 16">
            <a:extLst>
              <a:ext uri="{FF2B5EF4-FFF2-40B4-BE49-F238E27FC236}">
                <a16:creationId xmlns="" xmlns:a16="http://schemas.microsoft.com/office/drawing/2014/main" id="{384534A1-15DE-4A28-8318-09EF9A0E9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4757" r="10697" b="14693"/>
          <a:stretch/>
        </p:blipFill>
        <p:spPr bwMode="auto">
          <a:xfrm>
            <a:off x="2085406" y="661205"/>
            <a:ext cx="22003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reeping thistle (Cirsium arvense) - BBCH 36">
            <a:extLst>
              <a:ext uri="{FF2B5EF4-FFF2-40B4-BE49-F238E27FC236}">
                <a16:creationId xmlns="" xmlns:a16="http://schemas.microsoft.com/office/drawing/2014/main" id="{10C35E81-26F5-45EB-8092-F7213C14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51" y="661205"/>
            <a:ext cx="152108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reeping thistle (Cirsium arvense) - BBCH 55">
            <a:extLst>
              <a:ext uri="{FF2B5EF4-FFF2-40B4-BE49-F238E27FC236}">
                <a16:creationId xmlns="" xmlns:a16="http://schemas.microsoft.com/office/drawing/2014/main" id="{89CA9CBF-B05F-4C5A-8050-9B4A1ECB3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11004" r="6544"/>
          <a:stretch/>
        </p:blipFill>
        <p:spPr bwMode="auto">
          <a:xfrm>
            <a:off x="6096000" y="661205"/>
            <a:ext cx="142061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reeping thistle (Cirsium arvense) - BBCH 63">
            <a:extLst>
              <a:ext uri="{FF2B5EF4-FFF2-40B4-BE49-F238E27FC236}">
                <a16:creationId xmlns="" xmlns:a16="http://schemas.microsoft.com/office/drawing/2014/main" id="{5EE5F1C4-14A3-4EB0-BCD9-408B935E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41000"/>
          <a:stretch/>
        </p:blipFill>
        <p:spPr bwMode="auto">
          <a:xfrm>
            <a:off x="7664578" y="661205"/>
            <a:ext cx="12726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2102DB3-DA12-4C90-812D-153DF7863FC7}"/>
              </a:ext>
            </a:extLst>
          </p:cNvPr>
          <p:cNvSpPr txBox="1"/>
          <p:nvPr/>
        </p:nvSpPr>
        <p:spPr>
          <a:xfrm>
            <a:off x="7664578" y="2537439"/>
            <a:ext cx="12726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63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2" name="Picture 14" descr="Creeping thistle (Cirsium arvense) - BBCH 81">
            <a:extLst>
              <a:ext uri="{FF2B5EF4-FFF2-40B4-BE49-F238E27FC236}">
                <a16:creationId xmlns="" xmlns:a16="http://schemas.microsoft.com/office/drawing/2014/main" id="{CEDA0392-162D-4259-99F8-88454516F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36"/>
          <a:stretch/>
        </p:blipFill>
        <p:spPr bwMode="auto">
          <a:xfrm>
            <a:off x="9073951" y="623382"/>
            <a:ext cx="12726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reeping thistle (Cirsium arvense) - BBCH 89">
            <a:extLst>
              <a:ext uri="{FF2B5EF4-FFF2-40B4-BE49-F238E27FC236}">
                <a16:creationId xmlns="" xmlns:a16="http://schemas.microsoft.com/office/drawing/2014/main" id="{9E1D87F4-E902-484F-97F0-B60D453FE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t="7565" r="11502" b="1603"/>
          <a:stretch/>
        </p:blipFill>
        <p:spPr bwMode="auto">
          <a:xfrm>
            <a:off x="10477031" y="623382"/>
            <a:ext cx="153616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7755513-BEB5-440C-AFFB-50C1B56FB089}"/>
              </a:ext>
            </a:extLst>
          </p:cNvPr>
          <p:cNvSpPr txBox="1"/>
          <p:nvPr/>
        </p:nvSpPr>
        <p:spPr>
          <a:xfrm>
            <a:off x="10477031" y="2513364"/>
            <a:ext cx="15361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89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024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78810" y="2560872"/>
            <a:ext cx="2007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09571" y="2560872"/>
            <a:ext cx="2209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642240" y="2570294"/>
            <a:ext cx="22793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21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Περικοκλάδα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Field bindweed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Convolvulus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arvensis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</a:t>
            </a:r>
            <a:r>
              <a:rPr lang="en-US" sz="2800" b="1" dirty="0" err="1">
                <a:solidFill>
                  <a:prstClr val="black"/>
                </a:solidFill>
                <a:latin typeface="Calibri Light" panose="020F0302020204030204"/>
              </a:rPr>
              <a:t>Convolvul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aceae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7045075" y="2560872"/>
            <a:ext cx="10941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FB0BCD-04E1-466A-A65C-6CE1AB52D4B9}"/>
              </a:ext>
            </a:extLst>
          </p:cNvPr>
          <p:cNvSpPr txBox="1"/>
          <p:nvPr/>
        </p:nvSpPr>
        <p:spPr>
          <a:xfrm>
            <a:off x="8221627" y="2552324"/>
            <a:ext cx="20410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Field bindweed (Convolvulus arvensis) - BBCH 12">
            <a:extLst>
              <a:ext uri="{FF2B5EF4-FFF2-40B4-BE49-F238E27FC236}">
                <a16:creationId xmlns="" xmlns:a16="http://schemas.microsoft.com/office/drawing/2014/main" id="{FEB33193-0A1A-4AC9-BE66-5010624B4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t="26357" r="20727" b="22331"/>
          <a:stretch/>
        </p:blipFill>
        <p:spPr bwMode="auto">
          <a:xfrm>
            <a:off x="178811" y="638588"/>
            <a:ext cx="20072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eld bindweed (Convolvulus arvensis) - BBCH 13">
            <a:extLst>
              <a:ext uri="{FF2B5EF4-FFF2-40B4-BE49-F238E27FC236}">
                <a16:creationId xmlns="" xmlns:a16="http://schemas.microsoft.com/office/drawing/2014/main" id="{820D9707-A5A0-47D5-A99F-1F9E4B4F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65" y="647136"/>
            <a:ext cx="219146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eld bindweed (Convolvulus arvensis) - BBCH 21">
            <a:extLst>
              <a:ext uri="{FF2B5EF4-FFF2-40B4-BE49-F238E27FC236}">
                <a16:creationId xmlns="" xmlns:a16="http://schemas.microsoft.com/office/drawing/2014/main" id="{89204C61-D79B-48DD-8019-9D9DAF6E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39" y="661205"/>
            <a:ext cx="227933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eld bindweed (Convolvulus arvensis) - BBCH 35">
            <a:extLst>
              <a:ext uri="{FF2B5EF4-FFF2-40B4-BE49-F238E27FC236}">
                <a16:creationId xmlns="" xmlns:a16="http://schemas.microsoft.com/office/drawing/2014/main" id="{15E8FEA4-16F2-4DCD-BD0F-BA2AF386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74" y="666771"/>
            <a:ext cx="109416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eld bindweed (Convolvulus arvensis) - BBCH 65">
            <a:extLst>
              <a:ext uri="{FF2B5EF4-FFF2-40B4-BE49-F238E27FC236}">
                <a16:creationId xmlns="" xmlns:a16="http://schemas.microsoft.com/office/drawing/2014/main" id="{19C03F77-2997-4D76-9639-D3BE1537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28" y="675319"/>
            <a:ext cx="204104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ield bindweed (Convolvulus arvensis) - BBCH 85">
            <a:extLst>
              <a:ext uri="{FF2B5EF4-FFF2-40B4-BE49-F238E27FC236}">
                <a16:creationId xmlns="" xmlns:a16="http://schemas.microsoft.com/office/drawing/2014/main" id="{D5131E54-4312-40A6-BCB3-83413BE20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7"/>
          <a:stretch/>
        </p:blipFill>
        <p:spPr bwMode="auto">
          <a:xfrm>
            <a:off x="10409209" y="675319"/>
            <a:ext cx="160398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35D110B-AD0C-4F0E-9DF6-717B2394F04C}"/>
              </a:ext>
            </a:extLst>
          </p:cNvPr>
          <p:cNvSpPr txBox="1"/>
          <p:nvPr/>
        </p:nvSpPr>
        <p:spPr>
          <a:xfrm>
            <a:off x="10409209" y="2560872"/>
            <a:ext cx="16039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9BF2823-516E-4EBE-A641-77E2E74D6DEC}"/>
              </a:ext>
            </a:extLst>
          </p:cNvPr>
          <p:cNvSpPr txBox="1"/>
          <p:nvPr/>
        </p:nvSpPr>
        <p:spPr>
          <a:xfrm>
            <a:off x="28861" y="3048715"/>
            <a:ext cx="62387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Πολυετές είδος αναπαράγεται με σπόρο και έρπουσες ρίζες (κυρίως)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Ευρεία εξάπλωση και προσαρμοστικότητα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Εμφανίζεται όλο το χρόνο, πρόβλημα τόσο σε χειμερινές όσο και εαρινές καλλιέργειες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kumimoji="0" lang="el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  <a:latin typeface="Calibri" panose="020F0502020204030204"/>
              </a:rPr>
              <a:t>Πασσαλώδης ρίζα και πολλές έρπουσες ρίζες</a:t>
            </a:r>
            <a:endParaRPr kumimoji="0" lang="el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Κοτυληδόνες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Έμμισχες, σχεδόν τετράγωνες, μικρή εγκοπή απέναντι από τον μίσχο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Βλαστός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Όρθιος, 1-1.5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μέτρα ύψος, με διακλαδώσεις και αυλακώσεις, καλύπτεται από γκριζοπράσινο χνούδι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Φύλλα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Τοξόμορφα</a:t>
            </a:r>
            <a:r>
              <a:rPr lang="el-GR" sz="1500" dirty="0">
                <a:solidFill>
                  <a:prstClr val="black"/>
                </a:solidFill>
              </a:rPr>
              <a:t>, το πλάτος του ελάσματος ποικίλλει</a:t>
            </a:r>
            <a:endParaRPr kumimoji="0" lang="el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A473C0-614D-47B5-8B0B-7C46B8132CAA}"/>
              </a:ext>
            </a:extLst>
          </p:cNvPr>
          <p:cNvSpPr txBox="1"/>
          <p:nvPr/>
        </p:nvSpPr>
        <p:spPr>
          <a:xfrm>
            <a:off x="6667130" y="3278586"/>
            <a:ext cx="54960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Άνθη: Μεγάλα λευκά χοανοειδή («καμπανούλες»)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Καστανοί σπόροι με ακανόνιστο σχήμα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Αναρριχώμενη ανάπτυξη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l-GR" sz="1500" dirty="0">
                <a:solidFill>
                  <a:prstClr val="black"/>
                </a:solidFill>
              </a:rPr>
              <a:t>αναρριχάται στα στελέχη των σιτηρών</a:t>
            </a:r>
            <a:endParaRPr lang="en-US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14</a:t>
            </a:r>
            <a:r>
              <a:rPr lang="en-US" sz="1500" dirty="0">
                <a:solidFill>
                  <a:prstClr val="black"/>
                </a:solidFill>
              </a:rPr>
              <a:t>0 </a:t>
            </a:r>
            <a:r>
              <a:rPr lang="el-GR" sz="1500" dirty="0">
                <a:solidFill>
                  <a:prstClr val="black"/>
                </a:solidFill>
              </a:rPr>
              <a:t>στελέχη/</a:t>
            </a:r>
            <a:r>
              <a:rPr lang="en-US" sz="1500" dirty="0">
                <a:solidFill>
                  <a:prstClr val="black"/>
                </a:solidFill>
              </a:rPr>
              <a:t>m</a:t>
            </a:r>
            <a:r>
              <a:rPr lang="en-US" sz="1500" baseline="30000" dirty="0">
                <a:solidFill>
                  <a:prstClr val="black"/>
                </a:solidFill>
              </a:rPr>
              <a:t>2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l-GR" sz="1500" dirty="0">
                <a:solidFill>
                  <a:prstClr val="black"/>
                </a:solidFill>
                <a:sym typeface="Wingdings" panose="05000000000000000000" pitchFamily="2" charset="2"/>
              </a:rPr>
              <a:t>56</a:t>
            </a:r>
            <a:r>
              <a:rPr lang="en-US" sz="1500" dirty="0">
                <a:solidFill>
                  <a:prstClr val="black"/>
                </a:solidFill>
                <a:sym typeface="Wingdings" panose="05000000000000000000" pitchFamily="2" charset="2"/>
              </a:rPr>
              <a:t>% </a:t>
            </a:r>
            <a:r>
              <a:rPr lang="el-GR" sz="1500" dirty="0">
                <a:solidFill>
                  <a:prstClr val="black"/>
                </a:solidFill>
                <a:sym typeface="Wingdings" panose="05000000000000000000" pitchFamily="2" charset="2"/>
              </a:rPr>
              <a:t>μείωση απόδοσης στο σιτάρι </a:t>
            </a:r>
            <a:r>
              <a:rPr lang="en-US" sz="1500" baseline="30000" dirty="0">
                <a:solidFill>
                  <a:prstClr val="black"/>
                </a:solidFill>
                <a:sym typeface="Wingdings" panose="05000000000000000000" pitchFamily="2" charset="2"/>
              </a:rPr>
              <a:t>36</a:t>
            </a:r>
            <a:endParaRPr lang="el-GR" sz="15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65 στελέχη/m</a:t>
            </a:r>
            <a:r>
              <a:rPr lang="el-GR" sz="1500" baseline="30000" dirty="0">
                <a:solidFill>
                  <a:prstClr val="black"/>
                </a:solidFill>
              </a:rPr>
              <a:t>2</a:t>
            </a:r>
            <a:r>
              <a:rPr lang="el-GR" sz="1500" dirty="0">
                <a:solidFill>
                  <a:prstClr val="black"/>
                </a:solidFill>
              </a:rPr>
              <a:t> </a:t>
            </a:r>
            <a:r>
              <a:rPr lang="el-GR" sz="15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l-GR" sz="1500" dirty="0">
                <a:solidFill>
                  <a:prstClr val="black"/>
                </a:solidFill>
              </a:rPr>
              <a:t> 92% μείωση απόδοσης στο κριθάρι </a:t>
            </a:r>
            <a:r>
              <a:rPr lang="en-US" sz="1500" baseline="30000" dirty="0">
                <a:solidFill>
                  <a:prstClr val="black"/>
                </a:solidFill>
              </a:rPr>
              <a:t>36</a:t>
            </a:r>
            <a:endParaRPr lang="el-GR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Μεγάλη ικανότητα αναβλάστησης, δύσκολη καταπολέμηση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prstClr val="black"/>
                </a:solidFill>
              </a:rPr>
              <a:t>Καλύτερος έλεγχος με ορμονικά ζιζανιοκτόνα, αλλά απαιτούνται πρακτικές Ολοκληρωμένης Διαχείρισης Ζιζανίων (</a:t>
            </a:r>
            <a:r>
              <a:rPr lang="en-US" sz="1500" dirty="0">
                <a:solidFill>
                  <a:prstClr val="black"/>
                </a:solidFill>
              </a:rPr>
              <a:t>IWM)</a:t>
            </a:r>
            <a:endParaRPr lang="el-GR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4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23236" y="2642402"/>
            <a:ext cx="19180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216808" y="2651268"/>
            <a:ext cx="18867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4300276" y="2651268"/>
            <a:ext cx="21197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6616797" y="2658936"/>
            <a:ext cx="21197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51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DE33A1-50D2-42F9-896D-1F11EA42050C}"/>
              </a:ext>
            </a:extLst>
          </p:cNvPr>
          <p:cNvSpPr txBox="1"/>
          <p:nvPr/>
        </p:nvSpPr>
        <p:spPr>
          <a:xfrm>
            <a:off x="8984815" y="2658936"/>
            <a:ext cx="16434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2" name="Picture 14" descr="Common poppy (Papaver rhoeas) - BBCH 12">
            <a:extLst>
              <a:ext uri="{FF2B5EF4-FFF2-40B4-BE49-F238E27FC236}">
                <a16:creationId xmlns="" xmlns:a16="http://schemas.microsoft.com/office/drawing/2014/main" id="{F88BA593-30A6-4C09-9B27-1D5E607C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2" y="714600"/>
            <a:ext cx="19444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mmon poppy (Papaver rhoeas) - BBCH 19">
            <a:extLst>
              <a:ext uri="{FF2B5EF4-FFF2-40B4-BE49-F238E27FC236}">
                <a16:creationId xmlns="" xmlns:a16="http://schemas.microsoft.com/office/drawing/2014/main" id="{8EE4684D-5C9B-4C9E-BF4D-6CAAAFEA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808" y="726841"/>
            <a:ext cx="188673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ommon poppy (Papaver rhoeas) - BBCH 31">
            <a:extLst>
              <a:ext uri="{FF2B5EF4-FFF2-40B4-BE49-F238E27FC236}">
                <a16:creationId xmlns="" xmlns:a16="http://schemas.microsoft.com/office/drawing/2014/main" id="{F3223D9F-004B-46CD-AEAF-DCF90D5A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276" y="714600"/>
            <a:ext cx="211978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ommon poppy (Papaver rhoeas) - BBCH 51">
            <a:extLst>
              <a:ext uri="{FF2B5EF4-FFF2-40B4-BE49-F238E27FC236}">
                <a16:creationId xmlns="" xmlns:a16="http://schemas.microsoft.com/office/drawing/2014/main" id="{BC8B6918-A98D-4F30-B4B4-831ABB8A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97" y="714600"/>
            <a:ext cx="211978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ommon poppy (Papaver rhoeas) - BBCH 65">
            <a:extLst>
              <a:ext uri="{FF2B5EF4-FFF2-40B4-BE49-F238E27FC236}">
                <a16:creationId xmlns="" xmlns:a16="http://schemas.microsoft.com/office/drawing/2014/main" id="{304298C6-2735-478A-B655-0B7501299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15" y="726841"/>
            <a:ext cx="164341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ommon poppy (Papaver rhoeas) - BBCH 97">
            <a:extLst>
              <a:ext uri="{FF2B5EF4-FFF2-40B4-BE49-F238E27FC236}">
                <a16:creationId xmlns="" xmlns:a16="http://schemas.microsoft.com/office/drawing/2014/main" id="{905091CA-59A2-49C1-811F-627A5208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467" y="726841"/>
            <a:ext cx="118841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E7B506E-E1F0-4F7F-BDA8-F1637E334AA4}"/>
              </a:ext>
            </a:extLst>
          </p:cNvPr>
          <p:cNvSpPr txBox="1"/>
          <p:nvPr/>
        </p:nvSpPr>
        <p:spPr>
          <a:xfrm>
            <a:off x="10876468" y="2642402"/>
            <a:ext cx="11696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97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/>
              <a:t>Παπαρούνα  </a:t>
            </a:r>
            <a:r>
              <a:rPr lang="en-US" sz="2800" b="1" dirty="0"/>
              <a:t>(Corn Poppy) – </a:t>
            </a:r>
            <a:r>
              <a:rPr lang="en-US" sz="2800" b="1" i="1" dirty="0"/>
              <a:t>Papaver rhoeas </a:t>
            </a:r>
            <a:r>
              <a:rPr lang="en-US" sz="2800" b="1" dirty="0"/>
              <a:t>L. (Papaveraceae)</a:t>
            </a:r>
            <a:endParaRPr lang="el-GR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5950702-3AD7-4F49-871A-FEFE2431B53D}"/>
              </a:ext>
            </a:extLst>
          </p:cNvPr>
          <p:cNvSpPr txBox="1"/>
          <p:nvPr/>
        </p:nvSpPr>
        <p:spPr>
          <a:xfrm>
            <a:off x="34336" y="3072348"/>
            <a:ext cx="57376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Εμφάνιση κατά το φθινόπωρο-χειμώνα, </a:t>
            </a:r>
          </a:p>
          <a:p>
            <a:r>
              <a:rPr lang="el-GR" sz="1600" dirty="0"/>
              <a:t>       προτιμά πηλώδη/αργιλώδη εδάφη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Κοτυληδόνες</a:t>
            </a:r>
            <a:r>
              <a:rPr lang="en-US" sz="1600" dirty="0"/>
              <a:t>: </a:t>
            </a:r>
            <a:r>
              <a:rPr lang="el-GR" sz="1600" dirty="0"/>
              <a:t>Επιμήκεις με στρογγυλή κορυφή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Βλαστός</a:t>
            </a:r>
            <a:r>
              <a:rPr lang="en-US" sz="1600" dirty="0"/>
              <a:t>:</a:t>
            </a:r>
            <a:r>
              <a:rPr lang="el-GR" sz="1600" dirty="0"/>
              <a:t> Τριχωτός με</a:t>
            </a:r>
            <a:r>
              <a:rPr lang="en-US" sz="1600" dirty="0"/>
              <a:t> </a:t>
            </a:r>
            <a:r>
              <a:rPr lang="el-GR" sz="1600" dirty="0"/>
              <a:t>όρθια/ημιόρθια ανάπτυξη, ύψους 20-70 εκ., κυλινδρικός με αγκαθωτά φυλλάρια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Φύλλα</a:t>
            </a:r>
            <a:r>
              <a:rPr lang="en-US" sz="1600" dirty="0"/>
              <a:t>: </a:t>
            </a:r>
            <a:r>
              <a:rPr lang="el-GR" sz="1600" dirty="0"/>
              <a:t>Έμμισχα με εγκολπώσεις/οδοντώσεις (αξιοσημείωτη παραλλακτικότητα ακόμα και στο ίδιο φυτό)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Άνθη</a:t>
            </a:r>
            <a:r>
              <a:rPr lang="en-US" sz="1600" dirty="0"/>
              <a:t>:</a:t>
            </a:r>
            <a:r>
              <a:rPr lang="el-GR" sz="1600" dirty="0"/>
              <a:t> Μεγάλα κόκκινα πέταλα με μαύρη κηλίδα στη βάση τους, σε μεγάλους τριχωτούς ποδίσκους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Άνθιση</a:t>
            </a:r>
            <a:r>
              <a:rPr lang="en-US" sz="1600" dirty="0"/>
              <a:t>: </a:t>
            </a:r>
            <a:r>
              <a:rPr lang="el-GR" sz="1600" dirty="0"/>
              <a:t>Κατά τους μήνες της άνοιξης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D71CD9D-0E12-467C-B400-66375ADA7CAF}"/>
              </a:ext>
            </a:extLst>
          </p:cNvPr>
          <p:cNvSpPr txBox="1"/>
          <p:nvPr/>
        </p:nvSpPr>
        <p:spPr>
          <a:xfrm>
            <a:off x="6096000" y="3218542"/>
            <a:ext cx="59282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Καρπός</a:t>
            </a:r>
            <a:r>
              <a:rPr lang="en-US" sz="1500" dirty="0"/>
              <a:t>:</a:t>
            </a:r>
            <a:r>
              <a:rPr lang="el-GR" sz="1500" dirty="0"/>
              <a:t> </a:t>
            </a:r>
            <a:r>
              <a:rPr lang="en-US" sz="1500" dirty="0"/>
              <a:t>K</a:t>
            </a:r>
            <a:r>
              <a:rPr lang="el-GR" sz="1500" dirty="0"/>
              <a:t>άψα</a:t>
            </a:r>
            <a:r>
              <a:rPr lang="en-US" sz="1500" dirty="0"/>
              <a:t> </a:t>
            </a:r>
            <a:r>
              <a:rPr lang="el-GR" sz="1500" dirty="0"/>
              <a:t>με δισκοειδές, ακτινόμορφο κάλυμμα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Πολύ μικρός σπόρος - Εξαιρετικά μεγάλη σποροπαραγωγή                  (40000</a:t>
            </a:r>
            <a:r>
              <a:rPr lang="en-US" sz="1500" dirty="0"/>
              <a:t> </a:t>
            </a:r>
            <a:r>
              <a:rPr lang="el-GR" sz="1500" dirty="0"/>
              <a:t>σπόροι/φυτό σε αγρούς χειμερινών σιτηρών) </a:t>
            </a:r>
            <a:r>
              <a:rPr lang="el-GR" sz="1500" baseline="30000" dirty="0"/>
              <a:t>10</a:t>
            </a:r>
            <a:endParaRPr lang="el-GR" sz="1500" dirty="0"/>
          </a:p>
          <a:p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Ενδεικτικά</a:t>
            </a:r>
            <a:r>
              <a:rPr lang="en-US" sz="1500" dirty="0"/>
              <a:t>: </a:t>
            </a:r>
            <a:r>
              <a:rPr lang="el-GR" sz="1500" dirty="0"/>
              <a:t>Έως και 80% μειωμένες αποδόσεις στο σιτάρι</a:t>
            </a:r>
            <a:r>
              <a:rPr lang="el-GR" sz="1500" baseline="30000" dirty="0"/>
              <a:t> 10</a:t>
            </a:r>
            <a:endParaRPr lang="el-GR" sz="1500" dirty="0"/>
          </a:p>
          <a:p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Πολυάριθμοι πληθυσμοί με ανθεκτικότητα σε όλες τις χημικές οικογένειες των ζιζανιοκτόνων-αναστολέων του ενζύμου </a:t>
            </a:r>
            <a:r>
              <a:rPr lang="en-US" sz="1500" dirty="0"/>
              <a:t>ALS </a:t>
            </a:r>
            <a:r>
              <a:rPr lang="el-GR" sz="1500" dirty="0"/>
              <a:t>(</a:t>
            </a:r>
            <a:r>
              <a:rPr lang="en-US" sz="1500" dirty="0"/>
              <a:t>tribenuron-methyl, florasulam, imazamox)</a:t>
            </a:r>
            <a:r>
              <a:rPr lang="el-GR" sz="1500" dirty="0"/>
              <a:t> </a:t>
            </a:r>
            <a:r>
              <a:rPr lang="el-GR" sz="1500" baseline="30000" dirty="0"/>
              <a:t>11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Πληθυσμοί με ανθεκτικότητα και σε ορμονικά ζιζανιοκτόνα                  (2,4-</a:t>
            </a:r>
            <a:r>
              <a:rPr lang="en-US" sz="1500" dirty="0"/>
              <a:t>D, dicamba)</a:t>
            </a:r>
            <a:r>
              <a:rPr lang="el-GR" sz="1500" dirty="0"/>
              <a:t> </a:t>
            </a:r>
            <a:r>
              <a:rPr lang="el-GR" sz="1500" baseline="30000" dirty="0"/>
              <a:t>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Πληθυσμοί με πολλαπλή ανθεκτικότητα </a:t>
            </a:r>
            <a:r>
              <a:rPr lang="el-GR" sz="1500" baseline="30000" dirty="0"/>
              <a:t>5</a:t>
            </a:r>
            <a:endParaRPr lang="el-GR" sz="1500" dirty="0"/>
          </a:p>
        </p:txBody>
      </p:sp>
    </p:spTree>
    <p:extLst>
      <p:ext uri="{BB962C8B-B14F-4D97-AF65-F5344CB8AC3E}">
        <p14:creationId xmlns:p14="http://schemas.microsoft.com/office/powerpoint/2010/main" val="316474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314422" y="2651268"/>
            <a:ext cx="19180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75899" y="2651268"/>
            <a:ext cx="18867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4637276" y="2651268"/>
            <a:ext cx="21197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51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7186942" y="2651268"/>
            <a:ext cx="14885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DE33A1-50D2-42F9-896D-1F11EA42050C}"/>
              </a:ext>
            </a:extLst>
          </p:cNvPr>
          <p:cNvSpPr txBox="1"/>
          <p:nvPr/>
        </p:nvSpPr>
        <p:spPr>
          <a:xfrm>
            <a:off x="9050106" y="2651268"/>
            <a:ext cx="1319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E7B506E-E1F0-4F7F-BDA8-F1637E334AA4}"/>
              </a:ext>
            </a:extLst>
          </p:cNvPr>
          <p:cNvSpPr txBox="1"/>
          <p:nvPr/>
        </p:nvSpPr>
        <p:spPr>
          <a:xfrm>
            <a:off x="10546554" y="2651268"/>
            <a:ext cx="1319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79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Άγριο σινάπι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Wild mustard, charlock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Sinapis arvensis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</a:t>
            </a:r>
            <a:r>
              <a:rPr lang="en-US" sz="2800" b="1" dirty="0" err="1">
                <a:solidFill>
                  <a:prstClr val="black"/>
                </a:solidFill>
                <a:latin typeface="Calibri Light" panose="020F0302020204030204"/>
              </a:rPr>
              <a:t>Brassic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aceae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8" name="Picture 4" descr="Charlock (Sinapis arvensis) - BBCH 12">
            <a:extLst>
              <a:ext uri="{FF2B5EF4-FFF2-40B4-BE49-F238E27FC236}">
                <a16:creationId xmlns="" xmlns:a16="http://schemas.microsoft.com/office/drawing/2014/main" id="{2972829C-120B-4496-8E3B-70B50462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9" y="705384"/>
            <a:ext cx="18867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rlock (Sinapis arvensis) - BBCH 15">
            <a:extLst>
              <a:ext uri="{FF2B5EF4-FFF2-40B4-BE49-F238E27FC236}">
                <a16:creationId xmlns="" xmlns:a16="http://schemas.microsoft.com/office/drawing/2014/main" id="{25FBCEAA-2F47-47F2-83AA-443BC068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57" y="714600"/>
            <a:ext cx="18867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rlock (Sinapis arvensis) - BBCH 51">
            <a:extLst>
              <a:ext uri="{FF2B5EF4-FFF2-40B4-BE49-F238E27FC236}">
                <a16:creationId xmlns="" xmlns:a16="http://schemas.microsoft.com/office/drawing/2014/main" id="{49EBE2C6-E8A9-4C92-9CC2-A5DB9C98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61" y="704182"/>
            <a:ext cx="21197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arlock (Sinapis arvensis) - BBCH 65">
            <a:extLst>
              <a:ext uri="{FF2B5EF4-FFF2-40B4-BE49-F238E27FC236}">
                <a16:creationId xmlns="" xmlns:a16="http://schemas.microsoft.com/office/drawing/2014/main" id="{38988F72-691F-491A-BC90-60DF0C1F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57" y="714600"/>
            <a:ext cx="14885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arlock (Sinapis arvensis) - BBCH 69">
            <a:extLst>
              <a:ext uri="{FF2B5EF4-FFF2-40B4-BE49-F238E27FC236}">
                <a16:creationId xmlns="" xmlns:a16="http://schemas.microsoft.com/office/drawing/2014/main" id="{8ED08825-D17A-43BD-A4D8-14A3E155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87" y="704182"/>
            <a:ext cx="131974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arlock (Sinapis arvensis) - BBCH 79">
            <a:extLst>
              <a:ext uri="{FF2B5EF4-FFF2-40B4-BE49-F238E27FC236}">
                <a16:creationId xmlns="" xmlns:a16="http://schemas.microsoft.com/office/drawing/2014/main" id="{9FFE7E85-B531-421B-95CE-C24CC89C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74" y="714600"/>
            <a:ext cx="131974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BEFCE0F-73D1-46E9-9304-B73121EB0E01}"/>
              </a:ext>
            </a:extLst>
          </p:cNvPr>
          <p:cNvSpPr txBox="1"/>
          <p:nvPr/>
        </p:nvSpPr>
        <p:spPr>
          <a:xfrm>
            <a:off x="34336" y="3318570"/>
            <a:ext cx="60616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Εμφάνιση από φθινόπωρο έως τέλη χειμώνα-αρχές άνοιξης</a:t>
            </a:r>
          </a:p>
          <a:p>
            <a:r>
              <a:rPr lang="el-GR" sz="1500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Κοτυληδόνες</a:t>
            </a:r>
            <a:r>
              <a:rPr lang="en-US" sz="1500" dirty="0"/>
              <a:t>: </a:t>
            </a:r>
            <a:r>
              <a:rPr lang="el-GR" sz="1500" dirty="0"/>
              <a:t>Καρδιόσχημες, έμμισχες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Βαθιά πασσαλώδης ρίζα, ροζέτα φύλλων στη βάση του στελέχους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Βλαστός</a:t>
            </a:r>
            <a:r>
              <a:rPr lang="en-US" sz="1500" dirty="0"/>
              <a:t>: </a:t>
            </a:r>
            <a:r>
              <a:rPr lang="el-GR" sz="1500" dirty="0"/>
              <a:t>Όρθιος, διακλαδιζόμενος, έως και 1 μέτρο ύψος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Φύλλα</a:t>
            </a:r>
            <a:r>
              <a:rPr lang="en-US" sz="1500" dirty="0"/>
              <a:t>: </a:t>
            </a:r>
            <a:r>
              <a:rPr lang="el-GR" sz="1500" dirty="0"/>
              <a:t>Έμμισχα, δεν φέρουν εγκολπώσεις όπως του καλλιεργούμενου σιναπιού, ίσως και οδοντωτά σε σημεία της περιφέρειας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Άνθη</a:t>
            </a:r>
            <a:r>
              <a:rPr lang="en-US" sz="1500" dirty="0"/>
              <a:t>:</a:t>
            </a:r>
            <a:r>
              <a:rPr lang="el-GR" sz="1500" dirty="0"/>
              <a:t> Κίτρινα, έντονο χρώμα</a:t>
            </a:r>
            <a:r>
              <a:rPr lang="el-GR" sz="1500" dirty="0">
                <a:solidFill>
                  <a:prstClr val="black"/>
                </a:solidFill>
              </a:rPr>
              <a:t> (βοτρυώδεις ταξιανθίες)</a:t>
            </a: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Άνθιση</a:t>
            </a:r>
            <a:r>
              <a:rPr lang="en-US" sz="1500" dirty="0"/>
              <a:t>: </a:t>
            </a:r>
            <a:r>
              <a:rPr lang="el-GR" sz="1500" dirty="0"/>
              <a:t>Από τον Μάιο και έπειτα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8C9BD1B-3C15-4D4B-AF40-F0E257325F87}"/>
              </a:ext>
            </a:extLst>
          </p:cNvPr>
          <p:cNvSpPr txBox="1"/>
          <p:nvPr/>
        </p:nvSpPr>
        <p:spPr>
          <a:xfrm>
            <a:off x="5909305" y="3318570"/>
            <a:ext cx="5871363" cy="373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Καρπός</a:t>
            </a:r>
            <a:r>
              <a:rPr lang="en-US" sz="1700" dirty="0"/>
              <a:t>:</a:t>
            </a:r>
            <a:r>
              <a:rPr lang="el-GR" sz="1700" dirty="0"/>
              <a:t> </a:t>
            </a:r>
            <a:r>
              <a:rPr lang="en-US" sz="1700" dirty="0"/>
              <a:t>K</a:t>
            </a:r>
            <a:r>
              <a:rPr lang="el-GR" sz="1700" dirty="0"/>
              <a:t>έρας</a:t>
            </a:r>
            <a:r>
              <a:rPr lang="en-US" sz="1700" dirty="0"/>
              <a:t> </a:t>
            </a:r>
            <a:r>
              <a:rPr lang="el-GR" sz="1700" dirty="0"/>
              <a:t>με μακρύ συμπιεσμένο ράμφος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Μεγάλη σποροπαραγωγή (έως και 4000</a:t>
            </a:r>
            <a:r>
              <a:rPr lang="en-US" sz="1700" dirty="0"/>
              <a:t> </a:t>
            </a:r>
            <a:r>
              <a:rPr lang="el-GR" sz="1700" dirty="0"/>
              <a:t>σπόροι/φυτό)</a:t>
            </a:r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Ενδεικτικά: Έως και 57% μειωμένες αποδόσεις στο σιτάρι </a:t>
            </a:r>
            <a:r>
              <a:rPr lang="en-US" sz="1700" baseline="30000" dirty="0"/>
              <a:t>12</a:t>
            </a:r>
            <a:endParaRPr lang="el-GR" sz="1700" dirty="0"/>
          </a:p>
          <a:p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Πολυάριθμοι πληθυσμοί με ανθεκτικότητα σε όλες τις χημικές οικογένειες των ζιζανιοκτόνων-αναστολέων του ενζύμου ALS (tribenuron-</a:t>
            </a:r>
            <a:r>
              <a:rPr lang="el-GR" sz="1700" dirty="0" err="1"/>
              <a:t>methyl</a:t>
            </a:r>
            <a:r>
              <a:rPr lang="el-GR" sz="1700" dirty="0"/>
              <a:t>, florasulam, imazamox)</a:t>
            </a:r>
            <a:r>
              <a:rPr lang="el-GR" sz="1700" baseline="30000" dirty="0"/>
              <a:t> 1</a:t>
            </a:r>
            <a:r>
              <a:rPr lang="en-US" sz="1700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Πληθυσμοί με ανθεκτικότητα και σε ορμονικά ζιζανιοκτόνα </a:t>
            </a:r>
            <a:r>
              <a:rPr lang="en-US" sz="1700" dirty="0"/>
              <a:t>               </a:t>
            </a:r>
            <a:r>
              <a:rPr lang="el-GR" sz="1700" dirty="0"/>
              <a:t>(2,4-D, dicamba) </a:t>
            </a:r>
            <a:r>
              <a:rPr lang="en-US" sz="1700" baseline="30000" dirty="0"/>
              <a:t>14</a:t>
            </a:r>
            <a:endParaRPr lang="el-GR" sz="17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8974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Σινάπι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(White mustard)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Sinapis alba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(Brassicaceae)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4" descr="Hvitsennep (Sinapis alba) | Fotografer, Fotograf">
            <a:extLst>
              <a:ext uri="{FF2B5EF4-FFF2-40B4-BE49-F238E27FC236}">
                <a16:creationId xmlns="" xmlns:a16="http://schemas.microsoft.com/office/drawing/2014/main" id="{742EFCCC-A8FC-4616-B6EA-C64B8873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8" y="639165"/>
            <a:ext cx="256760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Observation: Sinapis alba L. (nanne 9 Νοε 2021) Δυτική Ευρώπη - Pl@ntNet  identify">
            <a:extLst>
              <a:ext uri="{FF2B5EF4-FFF2-40B4-BE49-F238E27FC236}">
                <a16:creationId xmlns="" xmlns:a16="http://schemas.microsoft.com/office/drawing/2014/main" id="{F91B2340-F179-4FAD-BDA0-85207CE41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8" y="4418835"/>
            <a:ext cx="2567608" cy="2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cheda IPFI, Acta Plantarum Sinapis_alba">
            <a:extLst>
              <a:ext uri="{FF2B5EF4-FFF2-40B4-BE49-F238E27FC236}">
                <a16:creationId xmlns="" xmlns:a16="http://schemas.microsoft.com/office/drawing/2014/main" id="{6E62D39A-1F50-4ADB-8407-AC017705B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5339"/>
          <a:stretch/>
        </p:blipFill>
        <p:spPr bwMode="auto">
          <a:xfrm>
            <a:off x="2939577" y="639166"/>
            <a:ext cx="365653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inapis alba L. | Plants of the World Online | Kew Science">
            <a:extLst>
              <a:ext uri="{FF2B5EF4-FFF2-40B4-BE49-F238E27FC236}">
                <a16:creationId xmlns="" xmlns:a16="http://schemas.microsoft.com/office/drawing/2014/main" id="{15EA2AD4-6B68-46C2-BCA4-3BEB832F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577" y="4418835"/>
            <a:ext cx="3656532" cy="2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9E86C3D-0FA6-4F53-BF3F-E4D198E6C747}"/>
              </a:ext>
            </a:extLst>
          </p:cNvPr>
          <p:cNvSpPr txBox="1"/>
          <p:nvPr/>
        </p:nvSpPr>
        <p:spPr>
          <a:xfrm>
            <a:off x="6596109" y="639165"/>
            <a:ext cx="5630227" cy="593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</a:t>
            </a:r>
            <a:r>
              <a:rPr lang="en-US" sz="1600" dirty="0"/>
              <a:t>o </a:t>
            </a:r>
            <a:r>
              <a:rPr lang="el-GR" sz="1600" dirty="0"/>
              <a:t>ήμερο και καλλιεργούμενο σινάπι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Εδώδιμο φυτό, </a:t>
            </a:r>
            <a:r>
              <a:rPr lang="el-GR" sz="1600" dirty="0" err="1"/>
              <a:t>λαχανεύεται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Παραγωγή λαδιού-μουστάρδας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Ανταγωνιστικό και αλληλοπαθητικό φυτό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Ιδανικό ως καλλιέργεια κάλυψης </a:t>
            </a:r>
            <a:r>
              <a:rPr lang="en-US" sz="1600" dirty="0"/>
              <a:t>(cover crop)</a:t>
            </a:r>
            <a:r>
              <a:rPr lang="el-GR" sz="1600" dirty="0"/>
              <a:t> ειδικότερα σε ελαιώνες (βερτισιλλίωση)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Ωστόσο συχνή παρουσία ως ετήσιο χειμερινό ζιζάνιο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Model-weed </a:t>
            </a:r>
            <a:r>
              <a:rPr lang="el-GR" sz="1600" dirty="0"/>
              <a:t>σε πειράματα ανταγωνισμού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Πρωιμότερο από το άγριο σινάπι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Ανταγωνιστικό προς τα σιτηρά</a:t>
            </a:r>
          </a:p>
          <a:p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Ενδεικτικά</a:t>
            </a:r>
            <a:r>
              <a:rPr lang="en-US" sz="1600" dirty="0"/>
              <a:t>: </a:t>
            </a:r>
            <a:r>
              <a:rPr lang="el-GR" sz="1600" dirty="0"/>
              <a:t>Απώλεια απόδοσης 27% στο κριθάρι </a:t>
            </a:r>
            <a:r>
              <a:rPr lang="el-GR" sz="1600" baseline="30000" dirty="0"/>
              <a:t>15</a:t>
            </a: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Έχουν αναφερθεί πληθυσμοί με ανθεκτικότητα σε ζιζανιοκτόνα-αναστολείς</a:t>
            </a:r>
            <a:r>
              <a:rPr lang="en-US" sz="1600" dirty="0"/>
              <a:t> </a:t>
            </a:r>
            <a:r>
              <a:rPr lang="el-GR" sz="1600" dirty="0"/>
              <a:t>του ενζύμου </a:t>
            </a:r>
            <a:r>
              <a:rPr lang="en-US" sz="1600" dirty="0"/>
              <a:t>ALS</a:t>
            </a:r>
            <a:r>
              <a:rPr lang="el-GR" sz="1600" dirty="0"/>
              <a:t> </a:t>
            </a:r>
            <a:r>
              <a:rPr lang="en-US" sz="1600" dirty="0"/>
              <a:t>                                                                              </a:t>
            </a:r>
            <a:r>
              <a:rPr lang="el-GR" sz="1600" dirty="0"/>
              <a:t>(</a:t>
            </a:r>
            <a:r>
              <a:rPr lang="en-US" sz="1600" dirty="0"/>
              <a:t>tribenuron-methyl</a:t>
            </a:r>
            <a:r>
              <a:rPr lang="el-GR" sz="1600" dirty="0"/>
              <a:t>,</a:t>
            </a:r>
            <a:r>
              <a:rPr lang="en-US" sz="1600" dirty="0"/>
              <a:t> iodosulfuron-methyl-sodium) </a:t>
            </a:r>
            <a:r>
              <a:rPr lang="el-GR" sz="1600" baseline="30000" dirty="0"/>
              <a:t>1</a:t>
            </a:r>
            <a:r>
              <a:rPr lang="en-US" sz="1600" baseline="30000" dirty="0"/>
              <a:t>6</a:t>
            </a:r>
            <a:endParaRPr lang="el-GR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85680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302649" y="2639470"/>
            <a:ext cx="16034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054717" y="2618603"/>
            <a:ext cx="20290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4305670" y="2618603"/>
            <a:ext cx="16760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37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6130336" y="2618603"/>
            <a:ext cx="14885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DE33A1-50D2-42F9-896D-1F11EA42050C}"/>
              </a:ext>
            </a:extLst>
          </p:cNvPr>
          <p:cNvSpPr txBox="1"/>
          <p:nvPr/>
        </p:nvSpPr>
        <p:spPr>
          <a:xfrm>
            <a:off x="7767497" y="2618603"/>
            <a:ext cx="26460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E7B506E-E1F0-4F7F-BDA8-F1637E334AA4}"/>
              </a:ext>
            </a:extLst>
          </p:cNvPr>
          <p:cNvSpPr txBox="1"/>
          <p:nvPr/>
        </p:nvSpPr>
        <p:spPr>
          <a:xfrm>
            <a:off x="10569604" y="2618603"/>
            <a:ext cx="1319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79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Σισύμπριο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(Eastern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 rocket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Sisymbrium orientale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 (Brassicaceae)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10" descr="Hedge mustard (Sisymbrium officinale) - BBCH 75">
            <a:extLst>
              <a:ext uri="{FF2B5EF4-FFF2-40B4-BE49-F238E27FC236}">
                <a16:creationId xmlns="" xmlns:a16="http://schemas.microsoft.com/office/drawing/2014/main" id="{AC6B7AC4-60B4-4842-9DB8-7B9C84351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0"/>
          <a:stretch/>
        </p:blipFill>
        <p:spPr bwMode="auto">
          <a:xfrm>
            <a:off x="7767497" y="658942"/>
            <a:ext cx="2646009" cy="187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1C95CC3-F6CC-4E4E-B705-1F68AEA70D38}"/>
              </a:ext>
            </a:extLst>
          </p:cNvPr>
          <p:cNvSpPr txBox="1"/>
          <p:nvPr/>
        </p:nvSpPr>
        <p:spPr>
          <a:xfrm>
            <a:off x="34336" y="3206623"/>
            <a:ext cx="62066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Εμφάνιση από τέλη φθινοπώρου</a:t>
            </a:r>
          </a:p>
          <a:p>
            <a:r>
              <a:rPr lang="el-GR" sz="1600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Κοτυληδόνες</a:t>
            </a:r>
            <a:r>
              <a:rPr lang="en-US" sz="1600" dirty="0"/>
              <a:t>: </a:t>
            </a:r>
            <a:r>
              <a:rPr lang="el-GR" sz="1600" dirty="0"/>
              <a:t>Καρδιόσχημες, έμμισχες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Βαθιά πασσαλώδης ρίζα, ροζέτα φύλλων στη βάση του στελέχους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Βλαστός</a:t>
            </a:r>
            <a:r>
              <a:rPr lang="en-US" sz="1600" dirty="0"/>
              <a:t>: </a:t>
            </a:r>
            <a:r>
              <a:rPr lang="el-GR" sz="1600" dirty="0"/>
              <a:t>Όρθιος, διακλαδιζόμενος, </a:t>
            </a:r>
            <a:r>
              <a:rPr lang="en-US" sz="1600" dirty="0"/>
              <a:t>30 </a:t>
            </a:r>
            <a:r>
              <a:rPr lang="el-GR" sz="1600" dirty="0"/>
              <a:t>εκ. ύψος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Φύλλα</a:t>
            </a:r>
            <a:r>
              <a:rPr lang="en-US" sz="1600" dirty="0"/>
              <a:t>: </a:t>
            </a:r>
            <a:r>
              <a:rPr lang="el-GR" sz="1600" dirty="0"/>
              <a:t>Έμμισχα. Τα φύλλα στη βάση των ανεπτυγμένων φυτών έχουν βαθιές εγκολπώσεις.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Άνθη</a:t>
            </a:r>
            <a:r>
              <a:rPr lang="en-US" sz="1600" dirty="0"/>
              <a:t>:</a:t>
            </a:r>
            <a:r>
              <a:rPr lang="el-GR" sz="1600" dirty="0"/>
              <a:t> Κίτρινα, έντονο χρώμα </a:t>
            </a:r>
            <a:r>
              <a:rPr lang="el-GR" sz="1600" dirty="0">
                <a:solidFill>
                  <a:prstClr val="black"/>
                </a:solidFill>
              </a:rPr>
              <a:t>(βοτρυώδεις ταξιανθίες)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Άνθιση</a:t>
            </a:r>
            <a:r>
              <a:rPr lang="en-US" sz="1600" dirty="0"/>
              <a:t>: </a:t>
            </a:r>
            <a:r>
              <a:rPr lang="el-GR" sz="1600" dirty="0"/>
              <a:t>Από τον Μάιο και έπειτα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FACCFA6-DCC0-4271-84A5-F7349D15233A}"/>
              </a:ext>
            </a:extLst>
          </p:cNvPr>
          <p:cNvSpPr txBox="1"/>
          <p:nvPr/>
        </p:nvSpPr>
        <p:spPr>
          <a:xfrm>
            <a:off x="5981692" y="3180312"/>
            <a:ext cx="60297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Καρπός</a:t>
            </a:r>
            <a:r>
              <a:rPr lang="en-US" sz="1600" dirty="0"/>
              <a:t>:</a:t>
            </a:r>
            <a:r>
              <a:rPr lang="el-GR" sz="1600" dirty="0"/>
              <a:t> </a:t>
            </a:r>
            <a:r>
              <a:rPr lang="en-US" sz="1600" dirty="0"/>
              <a:t>K</a:t>
            </a:r>
            <a:r>
              <a:rPr lang="el-GR" sz="1600" dirty="0"/>
              <a:t>έρας</a:t>
            </a:r>
            <a:r>
              <a:rPr lang="en-US" sz="1600" dirty="0"/>
              <a:t> </a:t>
            </a:r>
            <a:r>
              <a:rPr lang="el-GR" sz="1600" dirty="0"/>
              <a:t>με μακρύ συμπιεσμένο ράμφος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Μεγάλη σποροπαραγωγή (έως και </a:t>
            </a:r>
            <a:r>
              <a:rPr lang="en-US" sz="1600" dirty="0"/>
              <a:t>10</a:t>
            </a:r>
            <a:r>
              <a:rPr lang="el-GR" sz="1600" dirty="0"/>
              <a:t>000</a:t>
            </a:r>
            <a:r>
              <a:rPr lang="en-US" sz="1600" dirty="0"/>
              <a:t> </a:t>
            </a:r>
            <a:r>
              <a:rPr lang="el-GR" sz="1600" dirty="0"/>
              <a:t>σπόροι/φυτό)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Αν και δεν υπάρχουν αρκετές μελέτες πάνω στον ανταγωνισμό του με τα σιτηρά, θεωρείται ανταγωνιστικό.</a:t>
            </a:r>
          </a:p>
          <a:p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Περιπτώσεις ανθεκτικότητας σε ζιζανιοκτόνα-αναστολείς του ενζύμου ALS (</a:t>
            </a:r>
            <a:r>
              <a:rPr lang="en-US" sz="1600" dirty="0"/>
              <a:t>chlorsulfuron </a:t>
            </a:r>
            <a:r>
              <a:rPr lang="el-GR" sz="1600" dirty="0"/>
              <a:t>και άλλες σουλφονυλουρίες)</a:t>
            </a:r>
            <a:r>
              <a:rPr lang="el-GR" sz="1600" baseline="30000" dirty="0"/>
              <a:t> 5</a:t>
            </a: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Υπάρχουν πληθυσμοί με ανθεκτικότητα και σε ορμονικά ζιζανιοκτόνα (2,4-D, </a:t>
            </a:r>
            <a:r>
              <a:rPr lang="en-US" sz="1600" dirty="0"/>
              <a:t>MCPA</a:t>
            </a:r>
            <a:r>
              <a:rPr lang="el-GR" sz="1600" dirty="0"/>
              <a:t>)</a:t>
            </a:r>
            <a:r>
              <a:rPr lang="en-US" sz="1600" dirty="0"/>
              <a:t>.</a:t>
            </a:r>
            <a:r>
              <a:rPr lang="el-GR" sz="1600" dirty="0"/>
              <a:t> </a:t>
            </a:r>
            <a:r>
              <a:rPr lang="el-GR" sz="1600" baseline="30000" dirty="0"/>
              <a:t>5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Έχει αναφερθεί ανθεκτικότητα και σε ζιζανιοκτόνα-αναστολείς της βιοσύνθεσης καροτενοειδών (</a:t>
            </a:r>
            <a:r>
              <a:rPr lang="en-US" sz="1600" dirty="0"/>
              <a:t>diflufenican</a:t>
            </a:r>
            <a:r>
              <a:rPr lang="el-GR" sz="1600" dirty="0"/>
              <a:t>)</a:t>
            </a:r>
            <a:r>
              <a:rPr lang="en-US" sz="1600" dirty="0"/>
              <a:t>.</a:t>
            </a:r>
            <a:r>
              <a:rPr lang="el-GR" sz="1600" dirty="0"/>
              <a:t> </a:t>
            </a:r>
            <a:r>
              <a:rPr lang="el-GR" sz="1600" baseline="30000" dirty="0"/>
              <a:t>5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30000" dirty="0"/>
          </a:p>
        </p:txBody>
      </p:sp>
      <p:pic>
        <p:nvPicPr>
          <p:cNvPr id="10" name="Picture 2" descr="Sisymbrium orientale">
            <a:extLst>
              <a:ext uri="{FF2B5EF4-FFF2-40B4-BE49-F238E27FC236}">
                <a16:creationId xmlns="" xmlns:a16="http://schemas.microsoft.com/office/drawing/2014/main" id="{51D80695-CCF8-42EA-B55B-74A4A4768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/>
          <a:stretch/>
        </p:blipFill>
        <p:spPr bwMode="auto">
          <a:xfrm>
            <a:off x="302649" y="681181"/>
            <a:ext cx="1603426" cy="18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Εικόνα 13">
            <a:extLst>
              <a:ext uri="{FF2B5EF4-FFF2-40B4-BE49-F238E27FC236}">
                <a16:creationId xmlns="" xmlns:a16="http://schemas.microsoft.com/office/drawing/2014/main" id="{6610DD32-2C04-4417-B1FF-0123A2810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18" y="681181"/>
            <a:ext cx="1997846" cy="1800000"/>
          </a:xfrm>
          <a:prstGeom prst="rect">
            <a:avLst/>
          </a:prstGeom>
        </p:spPr>
      </p:pic>
      <p:pic>
        <p:nvPicPr>
          <p:cNvPr id="1032" name="Picture 8" descr="Sisymbrium orientale">
            <a:extLst>
              <a:ext uri="{FF2B5EF4-FFF2-40B4-BE49-F238E27FC236}">
                <a16:creationId xmlns="" xmlns:a16="http://schemas.microsoft.com/office/drawing/2014/main" id="{45E158BA-E9ED-4BC6-8286-494B177E6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9"/>
          <a:stretch/>
        </p:blipFill>
        <p:spPr bwMode="auto">
          <a:xfrm>
            <a:off x="4305671" y="709012"/>
            <a:ext cx="16760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isymbrium orientale">
            <a:extLst>
              <a:ext uri="{FF2B5EF4-FFF2-40B4-BE49-F238E27FC236}">
                <a16:creationId xmlns="" xmlns:a16="http://schemas.microsoft.com/office/drawing/2014/main" id="{4E8D2DF7-5FC7-4238-B41A-D4E7C364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36" y="681181"/>
            <a:ext cx="14885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symbrium irio - Alchetron, The Free Social Encyclopedia">
            <a:extLst>
              <a:ext uri="{FF2B5EF4-FFF2-40B4-BE49-F238E27FC236}">
                <a16:creationId xmlns="" xmlns:a16="http://schemas.microsoft.com/office/drawing/2014/main" id="{3C8C4C18-0766-45CE-BAB2-6EEAD6E0A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1803" r="9334" b="9451"/>
          <a:stretch/>
        </p:blipFill>
        <p:spPr bwMode="auto">
          <a:xfrm>
            <a:off x="10569604" y="658942"/>
            <a:ext cx="1319747" cy="184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8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26679" y="2651268"/>
            <a:ext cx="21057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75898" y="2651268"/>
            <a:ext cx="24765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5012743" y="2651268"/>
            <a:ext cx="20061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7186942" y="2651268"/>
            <a:ext cx="17337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FDE33A1-50D2-42F9-896D-1F11EA42050C}"/>
              </a:ext>
            </a:extLst>
          </p:cNvPr>
          <p:cNvSpPr txBox="1"/>
          <p:nvPr/>
        </p:nvSpPr>
        <p:spPr>
          <a:xfrm>
            <a:off x="9050106" y="2651268"/>
            <a:ext cx="1496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81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E7B506E-E1F0-4F7F-BDA8-F1637E334AA4}"/>
              </a:ext>
            </a:extLst>
          </p:cNvPr>
          <p:cNvSpPr txBox="1"/>
          <p:nvPr/>
        </p:nvSpPr>
        <p:spPr>
          <a:xfrm>
            <a:off x="10724768" y="2651268"/>
            <a:ext cx="13405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97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Ραπανίδα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(Wild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radish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Raphanu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raphanistrum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 (Brassicaceae)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0" name="Picture 2" descr="Wild radish (Raphanus raphanistrum) - BBCH 11">
            <a:extLst>
              <a:ext uri="{FF2B5EF4-FFF2-40B4-BE49-F238E27FC236}">
                <a16:creationId xmlns="" xmlns:a16="http://schemas.microsoft.com/office/drawing/2014/main" id="{97F37303-BD3A-40A0-B227-10B46ADE3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9" y="692334"/>
            <a:ext cx="210578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ld radish (Raphanus raphanistrum) - BBCH 15">
            <a:extLst>
              <a:ext uri="{FF2B5EF4-FFF2-40B4-BE49-F238E27FC236}">
                <a16:creationId xmlns="" xmlns:a16="http://schemas.microsoft.com/office/drawing/2014/main" id="{C3F2905B-743C-43C0-A5D4-495E3FB44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96" y="714600"/>
            <a:ext cx="248040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ild radish (Raphanus raphanistrum) - BBCH 63">
            <a:extLst>
              <a:ext uri="{FF2B5EF4-FFF2-40B4-BE49-F238E27FC236}">
                <a16:creationId xmlns="" xmlns:a16="http://schemas.microsoft.com/office/drawing/2014/main" id="{C1E69357-6558-4096-BD4D-FD0CAE50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44" y="714600"/>
            <a:ext cx="200617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ild radish (Raphanus raphanistrum) - BBCH 65">
            <a:extLst>
              <a:ext uri="{FF2B5EF4-FFF2-40B4-BE49-F238E27FC236}">
                <a16:creationId xmlns="" xmlns:a16="http://schemas.microsoft.com/office/drawing/2014/main" id="{29746BFA-913C-436F-96AB-C7A245C8D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57" y="714600"/>
            <a:ext cx="174146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ild radish (Raphanus raphanistrum) - BBCH 81">
            <a:extLst>
              <a:ext uri="{FF2B5EF4-FFF2-40B4-BE49-F238E27FC236}">
                <a16:creationId xmlns="" xmlns:a16="http://schemas.microsoft.com/office/drawing/2014/main" id="{4610ECC2-EB9C-4F48-934A-1E4DA088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252" y="714600"/>
            <a:ext cx="1496448" cy="17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ild radish (Raphanus raphanistrum) - BBCH 97">
            <a:extLst>
              <a:ext uri="{FF2B5EF4-FFF2-40B4-BE49-F238E27FC236}">
                <a16:creationId xmlns="" xmlns:a16="http://schemas.microsoft.com/office/drawing/2014/main" id="{E50A0791-A7AD-4FE8-995B-794B080F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767" y="714600"/>
            <a:ext cx="1340554" cy="177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9C18CAE-CE63-4F4D-83CD-3331A49F1656}"/>
              </a:ext>
            </a:extLst>
          </p:cNvPr>
          <p:cNvSpPr txBox="1"/>
          <p:nvPr/>
        </p:nvSpPr>
        <p:spPr>
          <a:xfrm>
            <a:off x="79941" y="3191100"/>
            <a:ext cx="6061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Εμφάνιση το φθινόπωρο μετά τις πρώτες βροχές και έπειτα</a:t>
            </a:r>
          </a:p>
          <a:p>
            <a:r>
              <a:rPr lang="el-GR" sz="1400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Κοτυληδόνες</a:t>
            </a:r>
            <a:r>
              <a:rPr lang="en-US" sz="1400" dirty="0"/>
              <a:t>: </a:t>
            </a:r>
            <a:r>
              <a:rPr lang="el-GR" sz="1400" dirty="0"/>
              <a:t>Καρδιόσχημες, έμμισχες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Βαθιά πασσαλώδης ρίζα, ροζέτα φύλλων στη βάση του στελέχους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Τα φύλλα στη βάση της ροζέτας έμμισχα ωοειδή.</a:t>
            </a:r>
            <a:r>
              <a:rPr lang="en-US" sz="1400" dirty="0"/>
              <a:t> </a:t>
            </a:r>
            <a:r>
              <a:rPr lang="el-GR" sz="1400" dirty="0"/>
              <a:t>Τα φύλλα του στελέχους έμμισχα με εγκολπώσεις.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Βλαστός</a:t>
            </a:r>
            <a:r>
              <a:rPr lang="en-US" sz="1400" dirty="0"/>
              <a:t>: </a:t>
            </a:r>
            <a:r>
              <a:rPr lang="el-GR" sz="1400" dirty="0"/>
              <a:t>Όρθιος, διακκλαδιζόμενος, ύψους </a:t>
            </a:r>
            <a:r>
              <a:rPr lang="en-US" sz="1400" dirty="0"/>
              <a:t>30-90 </a:t>
            </a:r>
            <a:r>
              <a:rPr lang="el-GR" sz="1400" dirty="0"/>
              <a:t>εκ.,</a:t>
            </a:r>
            <a:r>
              <a:rPr lang="en-US" sz="1400" dirty="0"/>
              <a:t> </a:t>
            </a:r>
            <a:r>
              <a:rPr lang="el-GR" sz="1400" dirty="0"/>
              <a:t>με τρίχωμα</a:t>
            </a:r>
          </a:p>
          <a:p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Άνθη</a:t>
            </a:r>
            <a:r>
              <a:rPr lang="en-US" sz="1400" dirty="0"/>
              <a:t>:</a:t>
            </a:r>
            <a:r>
              <a:rPr lang="el-GR" sz="1400" dirty="0"/>
              <a:t> </a:t>
            </a:r>
            <a:r>
              <a:rPr lang="en-US" sz="1400" dirty="0"/>
              <a:t>X</a:t>
            </a:r>
            <a:r>
              <a:rPr lang="el-GR" sz="1400" dirty="0"/>
              <a:t>λωμό κίτρινο χρώμα, σπάνια λευκό (βοτρυώδεις ταξιανθίες)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Τα πέταλα χωρίζουν εμφανώς (</a:t>
            </a:r>
            <a:r>
              <a:rPr lang="el-GR" sz="1400" u="sng" dirty="0"/>
              <a:t>διαφορά από </a:t>
            </a:r>
            <a:r>
              <a:rPr lang="en-US" sz="1400" i="1" u="sng" dirty="0"/>
              <a:t>S. arvensis</a:t>
            </a:r>
            <a:r>
              <a:rPr lang="en-US" sz="1400" dirty="0"/>
              <a:t>)</a:t>
            </a: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Άνθιση</a:t>
            </a:r>
            <a:r>
              <a:rPr lang="en-US" sz="1400" dirty="0"/>
              <a:t>: </a:t>
            </a:r>
            <a:r>
              <a:rPr lang="el-GR" sz="1400" dirty="0"/>
              <a:t>Από τον Μάιο</a:t>
            </a:r>
            <a:r>
              <a:rPr lang="en-US" sz="1400" dirty="0"/>
              <a:t> </a:t>
            </a:r>
            <a:r>
              <a:rPr lang="el-GR" sz="1400" dirty="0"/>
              <a:t>και έπειτα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6C4566E-8818-44BB-9CD6-7BA3A9B5BD45}"/>
              </a:ext>
            </a:extLst>
          </p:cNvPr>
          <p:cNvSpPr txBox="1"/>
          <p:nvPr/>
        </p:nvSpPr>
        <p:spPr>
          <a:xfrm>
            <a:off x="5877017" y="3096883"/>
            <a:ext cx="6314983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Καρπός</a:t>
            </a:r>
            <a:r>
              <a:rPr lang="en-US" sz="1400" dirty="0"/>
              <a:t>:</a:t>
            </a:r>
            <a:r>
              <a:rPr lang="el-GR" sz="1400" dirty="0"/>
              <a:t> </a:t>
            </a:r>
            <a:r>
              <a:rPr lang="en-US" sz="1400" dirty="0"/>
              <a:t>K</a:t>
            </a:r>
            <a:r>
              <a:rPr lang="el-GR" sz="1400" dirty="0"/>
              <a:t>έρας</a:t>
            </a:r>
            <a:r>
              <a:rPr lang="en-US" sz="1400" dirty="0"/>
              <a:t> </a:t>
            </a:r>
            <a:r>
              <a:rPr lang="el-GR" sz="1400" dirty="0"/>
              <a:t>κυλινδρικού σχήματος, στενό με χαρακτηριστικές διογκώσεις που περιέχουν τους σπόρους.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Έως και 1000</a:t>
            </a:r>
            <a:r>
              <a:rPr lang="en-US" sz="1400" dirty="0"/>
              <a:t> </a:t>
            </a:r>
            <a:r>
              <a:rPr lang="el-GR" sz="1400" dirty="0"/>
              <a:t>σπόροι/φυτό, ανάλογα με τη πυκνότητα ζιζανίων-καλλιέργειας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Έως και 57</a:t>
            </a:r>
            <a:r>
              <a:rPr lang="en-US" sz="1400" dirty="0"/>
              <a:t>-89</a:t>
            </a:r>
            <a:r>
              <a:rPr lang="el-GR" sz="1400" dirty="0"/>
              <a:t>% μειωμένες αποδόσεις στο σιτάρι </a:t>
            </a:r>
            <a:r>
              <a:rPr lang="en-US" sz="1400" baseline="30000" dirty="0"/>
              <a:t>1</a:t>
            </a:r>
            <a:r>
              <a:rPr lang="el-GR" sz="1400" baseline="30000" dirty="0"/>
              <a:t>7</a:t>
            </a:r>
            <a:endParaRPr lang="el-GR" sz="1400" dirty="0"/>
          </a:p>
          <a:p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Πολυάριθμοι πληθυσμοί με ανθεκτικότητα σε ζιζανιοκτόνα-αναστολείς του ενζύμου ALS (</a:t>
            </a:r>
            <a:r>
              <a:rPr lang="en-US" sz="1400" dirty="0"/>
              <a:t>iodosulfuron-methyl-sodium, chlorsulfuron) </a:t>
            </a:r>
            <a:r>
              <a:rPr lang="el-GR" sz="1400" baseline="30000" dirty="0"/>
              <a:t>5</a:t>
            </a:r>
            <a:endParaRPr lang="en-US" sz="1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Πληθυσμοί με ανθεκτικότητα και σε ορμονικά ζιζανιοκτόνα</a:t>
            </a:r>
            <a:r>
              <a:rPr lang="en-US" sz="1400" dirty="0"/>
              <a:t> </a:t>
            </a:r>
            <a:r>
              <a:rPr lang="el-GR" sz="1400" dirty="0"/>
              <a:t>(2,4-D) </a:t>
            </a:r>
            <a:r>
              <a:rPr lang="el-GR" sz="1400" baseline="30000" dirty="0"/>
              <a:t>5</a:t>
            </a:r>
          </a:p>
          <a:p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Πληθυσμοί ανθεκτικοί στα </a:t>
            </a:r>
            <a:r>
              <a:rPr lang="en-US" sz="1400" dirty="0"/>
              <a:t>mesotrione (</a:t>
            </a:r>
            <a:r>
              <a:rPr lang="el-GR" sz="1400" dirty="0"/>
              <a:t>αναστολείς του ενζύμου 4-</a:t>
            </a:r>
            <a:r>
              <a:rPr lang="en-US" sz="1400" dirty="0"/>
              <a:t>HPPD</a:t>
            </a:r>
            <a:r>
              <a:rPr lang="el-GR" sz="1400" dirty="0"/>
              <a:t>)</a:t>
            </a:r>
            <a:r>
              <a:rPr lang="en-US" sz="1400" dirty="0"/>
              <a:t>, diflufenican</a:t>
            </a:r>
            <a:r>
              <a:rPr lang="el-GR" sz="1400" dirty="0"/>
              <a:t> (αναστολείς βιοσύνθεσης καροτενοειδών)</a:t>
            </a:r>
            <a:r>
              <a:rPr lang="en-US" sz="1400" dirty="0"/>
              <a:t>, </a:t>
            </a:r>
            <a:r>
              <a:rPr lang="el-GR" sz="1400" dirty="0"/>
              <a:t>                             </a:t>
            </a:r>
            <a:r>
              <a:rPr lang="en-US" sz="1400" dirty="0"/>
              <a:t>metribuzin (</a:t>
            </a:r>
            <a:r>
              <a:rPr lang="el-GR" sz="1400" dirty="0"/>
              <a:t>αναστολείς φωτοσυστήματος </a:t>
            </a:r>
            <a:r>
              <a:rPr lang="en-US" sz="1400" dirty="0"/>
              <a:t>II </a:t>
            </a:r>
            <a:r>
              <a:rPr lang="el-GR" sz="1400" dirty="0"/>
              <a:t>της φωτοσύνθεσης – </a:t>
            </a:r>
            <a:r>
              <a:rPr lang="en-US" sz="1400" dirty="0"/>
              <a:t>PS II</a:t>
            </a:r>
            <a:r>
              <a:rPr lang="el-GR" sz="1400" dirty="0"/>
              <a:t>)</a:t>
            </a:r>
            <a:r>
              <a:rPr lang="en-US" sz="1400" dirty="0"/>
              <a:t> </a:t>
            </a:r>
            <a:r>
              <a:rPr lang="el-GR" sz="1400" baseline="30000" dirty="0"/>
              <a:t>5</a:t>
            </a:r>
            <a:endParaRPr lang="el-G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Πληθυσμοί με πολλαπλή ανθεκτικότητα </a:t>
            </a:r>
            <a:r>
              <a:rPr lang="el-GR" sz="1500" baseline="30000" dirty="0"/>
              <a:t>5</a:t>
            </a:r>
            <a:endParaRPr lang="el-GR" sz="1500" dirty="0"/>
          </a:p>
        </p:txBody>
      </p:sp>
    </p:spTree>
    <p:extLst>
      <p:ext uri="{BB962C8B-B14F-4D97-AF65-F5344CB8AC3E}">
        <p14:creationId xmlns:p14="http://schemas.microsoft.com/office/powerpoint/2010/main" val="413238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187639" y="2651268"/>
            <a:ext cx="19180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14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13883" y="2651268"/>
            <a:ext cx="18858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2CDBF1-CEA5-4C3D-A5B2-B84483BD19CA}"/>
              </a:ext>
            </a:extLst>
          </p:cNvPr>
          <p:cNvSpPr txBox="1"/>
          <p:nvPr/>
        </p:nvSpPr>
        <p:spPr>
          <a:xfrm>
            <a:off x="4418442" y="2634587"/>
            <a:ext cx="20609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6719733" y="2634587"/>
            <a:ext cx="21212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65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/>
                </a:solidFill>
                <a:latin typeface="Calibri Light" panose="020F0302020204030204"/>
              </a:rPr>
              <a:t>Καψέλλ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Sepherd’s purse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lang="en-US" sz="2800" b="1" i="1" dirty="0">
                <a:solidFill>
                  <a:prstClr val="black"/>
                </a:solidFill>
                <a:latin typeface="Calibri Light" panose="020F0302020204030204"/>
              </a:rPr>
              <a:t>Capsella bursa-pastoris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L.) Medik. (Brassicaceae)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074" name="Picture 2" descr="Shepherd’s-purse (Capsella bursa-pastoris) - BBCH 17">
            <a:extLst>
              <a:ext uri="{FF2B5EF4-FFF2-40B4-BE49-F238E27FC236}">
                <a16:creationId xmlns="" xmlns:a16="http://schemas.microsoft.com/office/drawing/2014/main" id="{CCBACE56-C405-4E0A-B2C2-0C865C7ED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00" y="647136"/>
            <a:ext cx="1865854" cy="18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epherd’s-purse (Capsella bursa-pastoris) - BBCH 14">
            <a:extLst>
              <a:ext uri="{FF2B5EF4-FFF2-40B4-BE49-F238E27FC236}">
                <a16:creationId xmlns="" xmlns:a16="http://schemas.microsoft.com/office/drawing/2014/main" id="{A2D94CCA-CD82-49F5-ADB8-B524E7F65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9" y="665720"/>
            <a:ext cx="192757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hepherd’s-purse (Capsella bursa-pastoris) - BBCH 19">
            <a:extLst>
              <a:ext uri="{FF2B5EF4-FFF2-40B4-BE49-F238E27FC236}">
                <a16:creationId xmlns="" xmlns:a16="http://schemas.microsoft.com/office/drawing/2014/main" id="{0D105E24-50F1-4D12-93EE-B64996F8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43" y="647136"/>
            <a:ext cx="2060917" cy="18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hepherd&amp;#39;s Purse | Weed Management | Farms.com">
            <a:extLst>
              <a:ext uri="{FF2B5EF4-FFF2-40B4-BE49-F238E27FC236}">
                <a16:creationId xmlns="" xmlns:a16="http://schemas.microsoft.com/office/drawing/2014/main" id="{93ED7365-6EDC-4E8D-8955-C653DA82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99" y="657690"/>
            <a:ext cx="12792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hepherd&amp;#39;s Purse Seeds (Capsella bursa-pastoris) – Frozen Seed Capsules™">
            <a:extLst>
              <a:ext uri="{FF2B5EF4-FFF2-40B4-BE49-F238E27FC236}">
                <a16:creationId xmlns="" xmlns:a16="http://schemas.microsoft.com/office/drawing/2014/main" id="{C2BF190C-B3AE-4C23-8431-7847BAA9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33" y="649660"/>
            <a:ext cx="2121214" cy="181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6C8DA51-DDAE-46D4-8B65-48E228537990}"/>
              </a:ext>
            </a:extLst>
          </p:cNvPr>
          <p:cNvSpPr txBox="1"/>
          <p:nvPr/>
        </p:nvSpPr>
        <p:spPr>
          <a:xfrm>
            <a:off x="8949999" y="2634587"/>
            <a:ext cx="1279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73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90" name="Picture 18" descr="Shepherd’s-purse (Capsella bursa-pastoris) - BBCH 89">
            <a:extLst>
              <a:ext uri="{FF2B5EF4-FFF2-40B4-BE49-F238E27FC236}">
                <a16:creationId xmlns="" xmlns:a16="http://schemas.microsoft.com/office/drawing/2014/main" id="{4B7598FE-85C0-434B-A944-361C5F6C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506" y="657690"/>
            <a:ext cx="157185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AB6985-693A-46FA-8BC9-A304DC792F2A}"/>
              </a:ext>
            </a:extLst>
          </p:cNvPr>
          <p:cNvSpPr txBox="1"/>
          <p:nvPr/>
        </p:nvSpPr>
        <p:spPr>
          <a:xfrm>
            <a:off x="10432505" y="2634587"/>
            <a:ext cx="15718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89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0FA53A6-EE85-48D6-A87F-3FFB5612FB6E}"/>
              </a:ext>
            </a:extLst>
          </p:cNvPr>
          <p:cNvSpPr txBox="1"/>
          <p:nvPr/>
        </p:nvSpPr>
        <p:spPr>
          <a:xfrm>
            <a:off x="0" y="3206148"/>
            <a:ext cx="60616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Εμφανίζεται όλο τον χρόνο</a:t>
            </a:r>
          </a:p>
          <a:p>
            <a:r>
              <a:rPr lang="el-GR" sz="1500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Κοτυληδόνες</a:t>
            </a:r>
            <a:r>
              <a:rPr lang="en-US" sz="1500" dirty="0"/>
              <a:t>: </a:t>
            </a:r>
            <a:r>
              <a:rPr lang="el-GR" sz="1500" dirty="0"/>
              <a:t>Έμμισχες</a:t>
            </a:r>
            <a:r>
              <a:rPr lang="en-US" sz="1500" dirty="0"/>
              <a:t>,</a:t>
            </a:r>
            <a:r>
              <a:rPr lang="el-GR" sz="1500" dirty="0"/>
              <a:t> σφαιροειδείς ή ελλειψοειδείς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Βαθιά πασσαλώδης ρίζα, ροζέτα φύλλων στη βάση του στελέχους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Βλαστός</a:t>
            </a:r>
            <a:r>
              <a:rPr lang="en-US" sz="1500" dirty="0"/>
              <a:t>: </a:t>
            </a:r>
            <a:r>
              <a:rPr lang="el-GR" sz="1500" dirty="0"/>
              <a:t>Όρθιος, απλός ή διακκλαδιζόμενος, ύψους έως 6</a:t>
            </a:r>
            <a:r>
              <a:rPr lang="en-US" sz="1500" dirty="0"/>
              <a:t>0</a:t>
            </a:r>
            <a:r>
              <a:rPr lang="el-GR" sz="1500" dirty="0"/>
              <a:t>-80</a:t>
            </a:r>
            <a:r>
              <a:rPr lang="en-US" sz="1500" dirty="0"/>
              <a:t> </a:t>
            </a:r>
            <a:r>
              <a:rPr lang="el-GR" sz="1500" dirty="0"/>
              <a:t>εκ.</a:t>
            </a:r>
          </a:p>
          <a:p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Φύλλα</a:t>
            </a:r>
            <a:r>
              <a:rPr lang="en-US" sz="1500" dirty="0"/>
              <a:t>: </a:t>
            </a:r>
            <a:r>
              <a:rPr lang="el-GR" sz="1500" dirty="0"/>
              <a:t>Έμμισχα, χωρίς εγκολπώσεις τα κατώτερα, με εγκολπώσεις τα ανώτερα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Άνθη</a:t>
            </a:r>
            <a:r>
              <a:rPr lang="en-US" sz="1500" dirty="0"/>
              <a:t>:</a:t>
            </a:r>
            <a:r>
              <a:rPr lang="el-GR" sz="1500" dirty="0"/>
              <a:t> Λευκά (επάκριες βοτρυώδεις ταξιανθίες)</a:t>
            </a:r>
          </a:p>
          <a:p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Άνθιση</a:t>
            </a:r>
            <a:r>
              <a:rPr lang="en-US" sz="1500" dirty="0"/>
              <a:t>: </a:t>
            </a:r>
            <a:r>
              <a:rPr lang="el-GR" sz="1500" dirty="0"/>
              <a:t>Εξαρτάται από την εποχή εμφάνισης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DD1927-2D60-4DD2-97C1-7F3004E9011C}"/>
              </a:ext>
            </a:extLst>
          </p:cNvPr>
          <p:cNvSpPr txBox="1"/>
          <p:nvPr/>
        </p:nvSpPr>
        <p:spPr>
          <a:xfrm>
            <a:off x="5821446" y="3076345"/>
            <a:ext cx="6257106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Χαρακτηριστική καρδιόσχημη ταξικαρπία </a:t>
            </a:r>
            <a:endParaRPr lang="en-US" sz="1600" dirty="0"/>
          </a:p>
          <a:p>
            <a:r>
              <a:rPr lang="en-US" sz="1600" dirty="0"/>
              <a:t>       </a:t>
            </a:r>
            <a:r>
              <a:rPr lang="el-GR" sz="1600" dirty="0"/>
              <a:t>(shepherd’s purse - σακουλάκι του βοσκού)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Έως και 5000-</a:t>
            </a:r>
            <a:r>
              <a:rPr lang="en-US" sz="1600" dirty="0"/>
              <a:t>4</a:t>
            </a:r>
            <a:r>
              <a:rPr lang="el-GR" sz="1600" dirty="0"/>
              <a:t>0000</a:t>
            </a:r>
            <a:r>
              <a:rPr lang="en-US" sz="1600" dirty="0"/>
              <a:t> </a:t>
            </a:r>
            <a:r>
              <a:rPr lang="el-GR" sz="1600" dirty="0"/>
              <a:t>σπόροι/φυτό</a:t>
            </a:r>
            <a:r>
              <a:rPr lang="en-US" sz="1600" dirty="0"/>
              <a:t> </a:t>
            </a:r>
            <a:r>
              <a:rPr lang="en-US" sz="1600" baseline="30000" dirty="0"/>
              <a:t>1</a:t>
            </a:r>
            <a:r>
              <a:rPr lang="el-GR" sz="1600" baseline="30000" dirty="0"/>
              <a:t>8</a:t>
            </a:r>
            <a:endParaRPr lang="el-GR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Αν και δεν υπάρχουν αρκετές επίσημες μελέτες πάνω στον ανταγωνισμό του με τα σιτηρά, θεωρείται επιβλαβές και ανταγωνιστικό είδος. </a:t>
            </a:r>
            <a:r>
              <a:rPr lang="el-GR" sz="1600" baseline="30000" dirty="0"/>
              <a:t>18</a:t>
            </a:r>
            <a:endParaRPr lang="el-GR" sz="1600" dirty="0"/>
          </a:p>
          <a:p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Πληθυσμοί ανθεκτικοί σε ζιζανιοκτόνα-αναστολείς του ενζύμου ALS </a:t>
            </a:r>
            <a:r>
              <a:rPr lang="en-US" sz="1600" dirty="0"/>
              <a:t>                                                                                           </a:t>
            </a:r>
            <a:r>
              <a:rPr lang="el-GR" sz="1600" dirty="0"/>
              <a:t>(</a:t>
            </a:r>
            <a:r>
              <a:rPr lang="en-US" sz="1600" dirty="0"/>
              <a:t>iodosulfuron-methyl-sodium, tribenuron-methyl, imazamox) </a:t>
            </a:r>
            <a:r>
              <a:rPr lang="el-GR" sz="1600" baseline="30000" dirty="0"/>
              <a:t>5</a:t>
            </a:r>
            <a:r>
              <a:rPr lang="en-US" sz="1600" baseline="30000" dirty="0"/>
              <a:t>,</a:t>
            </a:r>
            <a:r>
              <a:rPr lang="el-GR" sz="1600" baseline="30000" dirty="0"/>
              <a:t>19</a:t>
            </a: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Έχει αναφερθεί και περίπτωση ανθεκτικότητας στο </a:t>
            </a:r>
            <a:r>
              <a:rPr lang="en-US" sz="1600" dirty="0"/>
              <a:t>metribuzin (</a:t>
            </a:r>
            <a:r>
              <a:rPr lang="el-GR" sz="1600" dirty="0"/>
              <a:t>αναστολείς του φωτοσυστήματος </a:t>
            </a:r>
            <a:r>
              <a:rPr lang="en-US" sz="1600" dirty="0"/>
              <a:t>II </a:t>
            </a:r>
            <a:r>
              <a:rPr lang="el-GR" sz="1600" dirty="0"/>
              <a:t>της φωτοσύνθεσης – </a:t>
            </a:r>
            <a:r>
              <a:rPr lang="en-US" sz="1600" dirty="0"/>
              <a:t>PS II)</a:t>
            </a:r>
            <a:r>
              <a:rPr lang="el-GR" sz="1600" dirty="0"/>
              <a:t> </a:t>
            </a:r>
            <a:r>
              <a:rPr lang="el-GR" sz="1600" baseline="30000" dirty="0"/>
              <a:t>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4169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07FBE7-9CC6-49A6-A2C7-23CCB3D89091}"/>
              </a:ext>
            </a:extLst>
          </p:cNvPr>
          <p:cNvSpPr txBox="1"/>
          <p:nvPr/>
        </p:nvSpPr>
        <p:spPr>
          <a:xfrm>
            <a:off x="206963" y="2533561"/>
            <a:ext cx="18792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12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8C502-F027-42D3-9EDC-53AEA1CEB3D1}"/>
              </a:ext>
            </a:extLst>
          </p:cNvPr>
          <p:cNvSpPr txBox="1"/>
          <p:nvPr/>
        </p:nvSpPr>
        <p:spPr>
          <a:xfrm>
            <a:off x="2308849" y="2549604"/>
            <a:ext cx="17488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B95CFA-CDF2-48D9-809A-6711DBC53C19}"/>
              </a:ext>
            </a:extLst>
          </p:cNvPr>
          <p:cNvSpPr txBox="1"/>
          <p:nvPr/>
        </p:nvSpPr>
        <p:spPr>
          <a:xfrm>
            <a:off x="4280342" y="2533561"/>
            <a:ext cx="16384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37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Τίτλος 1">
            <a:extLst>
              <a:ext uri="{FF2B5EF4-FFF2-40B4-BE49-F238E27FC236}">
                <a16:creationId xmlns="" xmlns:a16="http://schemas.microsoft.com/office/drawing/2014/main" id="{A5C40A5E-7D67-4766-9500-A54F85A1B56E}"/>
              </a:ext>
            </a:extLst>
          </p:cNvPr>
          <p:cNvSpPr txBox="1">
            <a:spLocks/>
          </p:cNvSpPr>
          <p:nvPr/>
        </p:nvSpPr>
        <p:spPr>
          <a:xfrm>
            <a:off x="34336" y="0"/>
            <a:ext cx="12192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Ράπιστρο (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</a:rPr>
              <a:t>Turnipweed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Rapistrum rugosum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L.) All. (</a:t>
            </a:r>
            <a:r>
              <a:rPr lang="en-US" sz="2800" b="1" dirty="0" err="1">
                <a:solidFill>
                  <a:prstClr val="black"/>
                </a:solidFill>
                <a:latin typeface="Calibri Light" panose="020F0302020204030204"/>
              </a:rPr>
              <a:t>Brassic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aceae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BD240F2-7080-49C8-A80D-C8F62B7BB5F4}"/>
              </a:ext>
            </a:extLst>
          </p:cNvPr>
          <p:cNvSpPr txBox="1"/>
          <p:nvPr/>
        </p:nvSpPr>
        <p:spPr>
          <a:xfrm>
            <a:off x="10050525" y="2533561"/>
            <a:ext cx="19345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97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F8F75A-738A-4AC2-8C7A-E999AC6ED23B}"/>
              </a:ext>
            </a:extLst>
          </p:cNvPr>
          <p:cNvSpPr txBox="1"/>
          <p:nvPr/>
        </p:nvSpPr>
        <p:spPr>
          <a:xfrm>
            <a:off x="6141412" y="2522451"/>
            <a:ext cx="18254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55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Rapistrum rugosum">
            <a:extLst>
              <a:ext uri="{FF2B5EF4-FFF2-40B4-BE49-F238E27FC236}">
                <a16:creationId xmlns="" xmlns:a16="http://schemas.microsoft.com/office/drawing/2014/main" id="{210817B1-C6DE-4D96-B59E-CE9F6A1B7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9117"/>
          <a:stretch/>
        </p:blipFill>
        <p:spPr bwMode="auto">
          <a:xfrm>
            <a:off x="4263404" y="607016"/>
            <a:ext cx="1638476" cy="18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Roundup Ready Plus Paraguay">
            <a:extLst>
              <a:ext uri="{FF2B5EF4-FFF2-40B4-BE49-F238E27FC236}">
                <a16:creationId xmlns="" xmlns:a16="http://schemas.microsoft.com/office/drawing/2014/main" id="{4FA52E60-960B-4205-9762-1E93122D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3" y="604005"/>
            <a:ext cx="1879290" cy="18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PlantFiles Pictures: Rapistrum Species, Annual Bastard-Cabbage, Common  Giant Mustard, Turnipweed (Rapistrum rugosum) by scirpidiella">
            <a:extLst>
              <a:ext uri="{FF2B5EF4-FFF2-40B4-BE49-F238E27FC236}">
                <a16:creationId xmlns="" xmlns:a16="http://schemas.microsoft.com/office/drawing/2014/main" id="{F4D7704E-6624-49CE-8D18-3FC6960F8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10349" r="15477"/>
          <a:stretch/>
        </p:blipFill>
        <p:spPr bwMode="auto">
          <a:xfrm>
            <a:off x="6141413" y="607016"/>
            <a:ext cx="1825450" cy="179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apistrum rugosum">
            <a:extLst>
              <a:ext uri="{FF2B5EF4-FFF2-40B4-BE49-F238E27FC236}">
                <a16:creationId xmlns="" xmlns:a16="http://schemas.microsoft.com/office/drawing/2014/main" id="{A9757B06-A68B-4FAD-82E1-2576B292B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 r="13681"/>
          <a:stretch/>
        </p:blipFill>
        <p:spPr bwMode="auto">
          <a:xfrm>
            <a:off x="2308848" y="607016"/>
            <a:ext cx="1748898" cy="18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Rapistrum rugosum (L.) All. subsp. rugosum - 79976 - Biodiversidad Virtual  / Plantas">
            <a:extLst>
              <a:ext uri="{FF2B5EF4-FFF2-40B4-BE49-F238E27FC236}">
                <a16:creationId xmlns="" xmlns:a16="http://schemas.microsoft.com/office/drawing/2014/main" id="{AE3175D6-CEEE-4BFB-942E-0A84B9889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1327"/>
          <a:stretch/>
        </p:blipFill>
        <p:spPr bwMode="auto">
          <a:xfrm>
            <a:off x="8189458" y="607016"/>
            <a:ext cx="16936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E7A3ADB-1D93-4283-942E-2E287767C38A}"/>
              </a:ext>
            </a:extLst>
          </p:cNvPr>
          <p:cNvSpPr txBox="1"/>
          <p:nvPr/>
        </p:nvSpPr>
        <p:spPr>
          <a:xfrm>
            <a:off x="8189456" y="2522451"/>
            <a:ext cx="16936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4" name="Picture 20" descr="Rapistrum rugosum">
            <a:extLst>
              <a:ext uri="{FF2B5EF4-FFF2-40B4-BE49-F238E27FC236}">
                <a16:creationId xmlns="" xmlns:a16="http://schemas.microsoft.com/office/drawing/2014/main" id="{5C58D376-3500-41FF-85FA-DCF7F6A10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18825"/>
          <a:stretch/>
        </p:blipFill>
        <p:spPr bwMode="auto">
          <a:xfrm>
            <a:off x="10050525" y="607016"/>
            <a:ext cx="193450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70467F5-7F37-4963-B1D6-A566AA4694D7}"/>
              </a:ext>
            </a:extLst>
          </p:cNvPr>
          <p:cNvSpPr txBox="1"/>
          <p:nvPr/>
        </p:nvSpPr>
        <p:spPr>
          <a:xfrm>
            <a:off x="34336" y="3203452"/>
            <a:ext cx="60616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Εμφάνιση από τέλη φθινοπώρου-αρχές χειμώνα</a:t>
            </a:r>
          </a:p>
          <a:p>
            <a:r>
              <a:rPr lang="el-GR" sz="1500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Κοτυληδόνες</a:t>
            </a:r>
            <a:r>
              <a:rPr lang="en-US" sz="1500" dirty="0"/>
              <a:t>: </a:t>
            </a:r>
            <a:r>
              <a:rPr lang="el-GR" sz="1500" dirty="0"/>
              <a:t>Καρδιόσχημες, έμμισχες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Βαθιά πασσαλώδης ρίζα, ροζέτα φύλλων στη βάση του στελέχους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Βλαστός</a:t>
            </a:r>
            <a:r>
              <a:rPr lang="en-US" sz="1500" dirty="0"/>
              <a:t>: </a:t>
            </a:r>
            <a:r>
              <a:rPr lang="el-GR" sz="1500" dirty="0"/>
              <a:t>Όρθιος, 40-70 εκ. ύψος, διακλαδιζόμενος, γκρι-πράσινος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Πρώτα φύλλα ακέραια ελλειψοειδή με αβαθή οδόντωση. Τα φύλλα στη βάση των ανεπτυγμένων φυτών φέρουν βαθιές εγκολπώσεις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Άνθη</a:t>
            </a:r>
            <a:r>
              <a:rPr lang="en-US" sz="1500" dirty="0"/>
              <a:t>:</a:t>
            </a:r>
            <a:r>
              <a:rPr lang="el-GR" sz="1500" dirty="0"/>
              <a:t> Κίτρινα</a:t>
            </a:r>
            <a:r>
              <a:rPr lang="en-US" sz="1500" dirty="0"/>
              <a:t>, </a:t>
            </a:r>
            <a:r>
              <a:rPr lang="el-GR" sz="1500" dirty="0"/>
              <a:t>έντονο</a:t>
            </a:r>
            <a:r>
              <a:rPr lang="en-US" sz="1500" dirty="0"/>
              <a:t> </a:t>
            </a:r>
            <a:r>
              <a:rPr lang="el-GR" sz="1500" dirty="0"/>
              <a:t>χρώμα (βοτρυώδεις ταξιανθίες)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00" dirty="0"/>
              <a:t>Άνθιση</a:t>
            </a:r>
            <a:r>
              <a:rPr lang="en-US" sz="1500" dirty="0"/>
              <a:t>: </a:t>
            </a:r>
            <a:r>
              <a:rPr lang="el-GR" sz="1500" dirty="0"/>
              <a:t>Νωρίς την άνοιξη έως και Ιούνιο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76327B-AFE6-448C-9884-2F7EDF20AED9}"/>
              </a:ext>
            </a:extLst>
          </p:cNvPr>
          <p:cNvSpPr txBox="1"/>
          <p:nvPr/>
        </p:nvSpPr>
        <p:spPr>
          <a:xfrm>
            <a:off x="6141412" y="3265007"/>
            <a:ext cx="594997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Καρπός</a:t>
            </a:r>
            <a:r>
              <a:rPr lang="en-US" sz="1700" dirty="0"/>
              <a:t>:</a:t>
            </a:r>
            <a:r>
              <a:rPr lang="el-GR" sz="1700" dirty="0"/>
              <a:t> </a:t>
            </a:r>
            <a:r>
              <a:rPr lang="en-US" sz="1700" dirty="0"/>
              <a:t>K</a:t>
            </a:r>
            <a:r>
              <a:rPr lang="el-GR" sz="1700" dirty="0"/>
              <a:t>έρας με στενώσεις που εκφύεται παράλληλα με τον βλαστό (</a:t>
            </a:r>
            <a:r>
              <a:rPr lang="el-GR" sz="1700" u="sng" dirty="0"/>
              <a:t>διαφορά με σινάπι</a:t>
            </a:r>
            <a:r>
              <a:rPr lang="el-GR" sz="17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Μεγάλη σποροπαραγωγή (έως και </a:t>
            </a:r>
            <a:r>
              <a:rPr lang="en-US" sz="1700" dirty="0"/>
              <a:t>13</a:t>
            </a:r>
            <a:r>
              <a:rPr lang="el-GR" sz="1700" dirty="0"/>
              <a:t>000</a:t>
            </a:r>
            <a:r>
              <a:rPr lang="en-US" sz="1700" dirty="0"/>
              <a:t> </a:t>
            </a:r>
            <a:r>
              <a:rPr lang="el-GR" sz="1700" dirty="0"/>
              <a:t>σπόροι/φυτό)</a:t>
            </a:r>
            <a:r>
              <a:rPr lang="en-US" sz="1700" dirty="0"/>
              <a:t> </a:t>
            </a:r>
            <a:r>
              <a:rPr lang="el-GR" sz="1700" baseline="30000" dirty="0"/>
              <a:t>21</a:t>
            </a:r>
            <a:endParaRPr lang="el-GR" sz="1700" dirty="0"/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18-24 </a:t>
            </a:r>
            <a:r>
              <a:rPr lang="el-GR" sz="1700" dirty="0"/>
              <a:t>φυτά/</a:t>
            </a:r>
            <a:r>
              <a:rPr lang="en-US" sz="1700" dirty="0"/>
              <a:t>m</a:t>
            </a:r>
            <a:r>
              <a:rPr lang="en-US" sz="1700" baseline="30000" dirty="0"/>
              <a:t>2</a:t>
            </a:r>
            <a:r>
              <a:rPr lang="en-US" sz="1700" dirty="0"/>
              <a:t> </a:t>
            </a:r>
            <a:r>
              <a:rPr lang="en-US" sz="1700" dirty="0">
                <a:sym typeface="Wingdings" panose="05000000000000000000" pitchFamily="2" charset="2"/>
              </a:rPr>
              <a:t></a:t>
            </a:r>
            <a:r>
              <a:rPr lang="en-US" sz="1700" dirty="0"/>
              <a:t> </a:t>
            </a:r>
            <a:r>
              <a:rPr lang="el-GR" sz="1700" dirty="0"/>
              <a:t>5</a:t>
            </a:r>
            <a:r>
              <a:rPr lang="en-US" sz="1700" dirty="0"/>
              <a:t>0</a:t>
            </a:r>
            <a:r>
              <a:rPr lang="el-GR" sz="1700" dirty="0"/>
              <a:t>% μείωση της απόδοσης στο σιτάρι </a:t>
            </a:r>
            <a:r>
              <a:rPr lang="el-GR" sz="1700" baseline="30000" dirty="0"/>
              <a:t>20</a:t>
            </a:r>
            <a:endParaRPr lang="el-GR" sz="1700" dirty="0"/>
          </a:p>
          <a:p>
            <a:endParaRPr lang="el-G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Η αγρονομική του σημασία ολοένα και αυξάνεται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00" dirty="0"/>
              <a:t>Αρκετοί πληθυσμοί με ανθεκτικότητα σε</a:t>
            </a:r>
            <a:r>
              <a:rPr lang="en-US" sz="1700" dirty="0"/>
              <a:t> </a:t>
            </a:r>
            <a:r>
              <a:rPr lang="el-GR" sz="1700" dirty="0"/>
              <a:t>όλες τις οικογένειες των ζιζανιοκτόνων-αναστολέων του ενζύμου ALS (</a:t>
            </a:r>
            <a:r>
              <a:rPr lang="en-US" sz="1700" dirty="0"/>
              <a:t>iodosulfuron-methyl-sodium</a:t>
            </a:r>
            <a:r>
              <a:rPr lang="el-GR" sz="1700" dirty="0"/>
              <a:t>, </a:t>
            </a:r>
            <a:r>
              <a:rPr lang="en-US" sz="1700" dirty="0"/>
              <a:t>florasulam, imazapyr</a:t>
            </a:r>
            <a:r>
              <a:rPr lang="el-GR" sz="1700" dirty="0"/>
              <a:t>)</a:t>
            </a:r>
            <a:r>
              <a:rPr lang="el-GR" sz="1700" baseline="30000" dirty="0"/>
              <a:t> 5</a:t>
            </a:r>
            <a:endParaRPr lang="en-US" sz="1700" baseline="30000" dirty="0"/>
          </a:p>
        </p:txBody>
      </p:sp>
    </p:spTree>
    <p:extLst>
      <p:ext uri="{BB962C8B-B14F-4D97-AF65-F5344CB8AC3E}">
        <p14:creationId xmlns:p14="http://schemas.microsoft.com/office/powerpoint/2010/main" val="36927908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2801</Words>
  <Application>Microsoft Office PowerPoint</Application>
  <PresentationFormat>Ευρεία οθόνη</PresentationFormat>
  <Paragraphs>595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Θέμα του Office</vt:lpstr>
      <vt:lpstr>1_Θέμα του Office</vt:lpstr>
      <vt:lpstr>Παρουσίαση του PowerPoint</vt:lpstr>
      <vt:lpstr>Πλατύφυλλα ζιζάνια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Μεγαλόκαρπη κολλιτσίδα  (Cleaver, catchweed bedstraw) – Galium aparine L. (Rubiaceae)</vt:lpstr>
      <vt:lpstr>Μικρόκαρπη κολλιτσίδα  (False cleaver) – Galium spurium L. (Rubiaceae)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Λογαριασμός Microsoft</cp:lastModifiedBy>
  <cp:revision>225</cp:revision>
  <dcterms:created xsi:type="dcterms:W3CDTF">2021-11-20T16:10:36Z</dcterms:created>
  <dcterms:modified xsi:type="dcterms:W3CDTF">2025-06-06T11:36:56Z</dcterms:modified>
</cp:coreProperties>
</file>