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301" r:id="rId3"/>
    <p:sldId id="303" r:id="rId4"/>
    <p:sldId id="302" r:id="rId5"/>
    <p:sldId id="305" r:id="rId6"/>
    <p:sldId id="306" r:id="rId7"/>
    <p:sldId id="304" r:id="rId8"/>
    <p:sldId id="288" r:id="rId9"/>
    <p:sldId id="289" r:id="rId10"/>
    <p:sldId id="290" r:id="rId11"/>
    <p:sldId id="291" r:id="rId12"/>
    <p:sldId id="293" r:id="rId13"/>
    <p:sldId id="294" r:id="rId14"/>
    <p:sldId id="295" r:id="rId15"/>
    <p:sldId id="296" r:id="rId16"/>
    <p:sldId id="297" r:id="rId17"/>
    <p:sldId id="298" r:id="rId18"/>
    <p:sldId id="299" r:id="rId19"/>
    <p:sldId id="300"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svg"/><Relationship Id="rId1" Type="http://schemas.openxmlformats.org/officeDocument/2006/relationships/image" Target="../media/image7.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ED4549F-9C34-451B-8318-D7FEA2136795}"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288BA579-BBCD-4330-92C4-29067697444A}">
      <dgm:prSet/>
      <dgm:spPr/>
      <dgm:t>
        <a:bodyPr/>
        <a:lstStyle/>
        <a:p>
          <a:r>
            <a:rPr lang="en-US"/>
            <a:t>τα </a:t>
          </a:r>
          <a:r>
            <a:rPr lang="en-US" b="1"/>
            <a:t>ζιζάνια-εισβο- λείς </a:t>
          </a:r>
          <a:r>
            <a:rPr lang="en-US"/>
            <a:t>(invasive), </a:t>
          </a:r>
        </a:p>
      </dgm:t>
    </dgm:pt>
    <dgm:pt modelId="{88E4357B-03BB-47B3-8FF2-A0D94F4F3B7E}" type="parTrans" cxnId="{7D52921C-09E7-4D23-81A1-5A524AC81968}">
      <dgm:prSet/>
      <dgm:spPr/>
      <dgm:t>
        <a:bodyPr/>
        <a:lstStyle/>
        <a:p>
          <a:endParaRPr lang="en-US"/>
        </a:p>
      </dgm:t>
    </dgm:pt>
    <dgm:pt modelId="{082E60CF-3A1B-49DC-98CD-58BEC9B3F156}" type="sibTrans" cxnId="{7D52921C-09E7-4D23-81A1-5A524AC81968}">
      <dgm:prSet/>
      <dgm:spPr/>
      <dgm:t>
        <a:bodyPr/>
        <a:lstStyle/>
        <a:p>
          <a:endParaRPr lang="en-US"/>
        </a:p>
      </dgm:t>
    </dgm:pt>
    <dgm:pt modelId="{162BFC24-F786-4BF6-8874-B22416FA0801}">
      <dgm:prSet/>
      <dgm:spPr/>
      <dgm:t>
        <a:bodyPr/>
        <a:lstStyle/>
        <a:p>
          <a:r>
            <a:rPr lang="en-US"/>
            <a:t>τα </a:t>
          </a:r>
          <a:r>
            <a:rPr lang="en-US" b="1"/>
            <a:t>παρασιτικά </a:t>
          </a:r>
          <a:r>
            <a:rPr lang="en-US"/>
            <a:t>(parasitic), </a:t>
          </a:r>
        </a:p>
      </dgm:t>
    </dgm:pt>
    <dgm:pt modelId="{72122E4B-0C7E-407C-9660-991FE85B90BE}" type="parTrans" cxnId="{157501DA-31C7-4D55-82AE-20E9D5D64948}">
      <dgm:prSet/>
      <dgm:spPr/>
      <dgm:t>
        <a:bodyPr/>
        <a:lstStyle/>
        <a:p>
          <a:endParaRPr lang="en-US"/>
        </a:p>
      </dgm:t>
    </dgm:pt>
    <dgm:pt modelId="{9E928032-4332-40A5-9C59-CB2C787CCD51}" type="sibTrans" cxnId="{157501DA-31C7-4D55-82AE-20E9D5D64948}">
      <dgm:prSet/>
      <dgm:spPr/>
      <dgm:t>
        <a:bodyPr/>
        <a:lstStyle/>
        <a:p>
          <a:endParaRPr lang="en-US"/>
        </a:p>
      </dgm:t>
    </dgm:pt>
    <dgm:pt modelId="{DA68E75E-8912-427A-B610-76BD0948412F}">
      <dgm:prSet/>
      <dgm:spPr/>
      <dgm:t>
        <a:bodyPr/>
        <a:lstStyle/>
        <a:p>
          <a:r>
            <a:rPr lang="en-US"/>
            <a:t>τα </a:t>
          </a:r>
          <a:r>
            <a:rPr lang="en-US" b="1"/>
            <a:t>αλλεργιογόνα </a:t>
          </a:r>
          <a:r>
            <a:rPr lang="en-US"/>
            <a:t>(allergenic) και</a:t>
          </a:r>
        </a:p>
      </dgm:t>
    </dgm:pt>
    <dgm:pt modelId="{40029FD9-2CB9-4C4C-94C3-DFA7F5D6CE48}" type="parTrans" cxnId="{5831C998-DB46-4C5C-B6D1-9A8D49447E5F}">
      <dgm:prSet/>
      <dgm:spPr/>
      <dgm:t>
        <a:bodyPr/>
        <a:lstStyle/>
        <a:p>
          <a:endParaRPr lang="en-US"/>
        </a:p>
      </dgm:t>
    </dgm:pt>
    <dgm:pt modelId="{A74AC73D-EFF9-42D2-89AD-F49FE2F6C3A9}" type="sibTrans" cxnId="{5831C998-DB46-4C5C-B6D1-9A8D49447E5F}">
      <dgm:prSet/>
      <dgm:spPr/>
      <dgm:t>
        <a:bodyPr/>
        <a:lstStyle/>
        <a:p>
          <a:endParaRPr lang="en-US"/>
        </a:p>
      </dgm:t>
    </dgm:pt>
    <dgm:pt modelId="{65D5553D-F8C1-46BB-B44F-5B1E3DEF40F1}">
      <dgm:prSet/>
      <dgm:spPr/>
      <dgm:t>
        <a:bodyPr/>
        <a:lstStyle/>
        <a:p>
          <a:r>
            <a:rPr lang="en-US"/>
            <a:t>τα </a:t>
          </a:r>
          <a:r>
            <a:rPr lang="en-US" b="1"/>
            <a:t>δηλητηριώδη </a:t>
          </a:r>
          <a:r>
            <a:rPr lang="en-US"/>
            <a:t>(poisonous) φυτά</a:t>
          </a:r>
        </a:p>
      </dgm:t>
    </dgm:pt>
    <dgm:pt modelId="{2F4C1979-C058-491A-87EA-957C45F76DD0}" type="parTrans" cxnId="{CDD23F61-6CEE-4B03-9197-1108DBBFBE50}">
      <dgm:prSet/>
      <dgm:spPr/>
      <dgm:t>
        <a:bodyPr/>
        <a:lstStyle/>
        <a:p>
          <a:endParaRPr lang="en-US"/>
        </a:p>
      </dgm:t>
    </dgm:pt>
    <dgm:pt modelId="{6B6B1976-65BF-4913-BEAD-8E2F0F56EF88}" type="sibTrans" cxnId="{CDD23F61-6CEE-4B03-9197-1108DBBFBE50}">
      <dgm:prSet/>
      <dgm:spPr/>
      <dgm:t>
        <a:bodyPr/>
        <a:lstStyle/>
        <a:p>
          <a:endParaRPr lang="en-US"/>
        </a:p>
      </dgm:t>
    </dgm:pt>
    <dgm:pt modelId="{661CC4C6-B67F-41A9-BA8A-2FDFD2B034F2}" type="pres">
      <dgm:prSet presAssocID="{4ED4549F-9C34-451B-8318-D7FEA2136795}" presName="root" presStyleCnt="0">
        <dgm:presLayoutVars>
          <dgm:dir/>
          <dgm:resizeHandles val="exact"/>
        </dgm:presLayoutVars>
      </dgm:prSet>
      <dgm:spPr/>
      <dgm:t>
        <a:bodyPr/>
        <a:lstStyle/>
        <a:p>
          <a:endParaRPr lang="en-US"/>
        </a:p>
      </dgm:t>
    </dgm:pt>
    <dgm:pt modelId="{685BF768-2BE2-4764-B62A-DB585D8FCBC2}" type="pres">
      <dgm:prSet presAssocID="{288BA579-BBCD-4330-92C4-29067697444A}" presName="compNode" presStyleCnt="0"/>
      <dgm:spPr/>
    </dgm:pt>
    <dgm:pt modelId="{BD2759E6-EDD5-4C4D-9397-5D3509D00C1E}" type="pres">
      <dgm:prSet presAssocID="{288BA579-BBCD-4330-92C4-2906769744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asshopper"/>
        </a:ext>
      </dgm:extLst>
    </dgm:pt>
    <dgm:pt modelId="{F9F1B831-82A7-485B-B7F6-96F15A9C800F}" type="pres">
      <dgm:prSet presAssocID="{288BA579-BBCD-4330-92C4-29067697444A}" presName="spaceRect" presStyleCnt="0"/>
      <dgm:spPr/>
    </dgm:pt>
    <dgm:pt modelId="{08C35F9C-3E08-4F62-BBEB-75307AD3A0D4}" type="pres">
      <dgm:prSet presAssocID="{288BA579-BBCD-4330-92C4-29067697444A}" presName="textRect" presStyleLbl="revTx" presStyleIdx="0" presStyleCnt="4">
        <dgm:presLayoutVars>
          <dgm:chMax val="1"/>
          <dgm:chPref val="1"/>
        </dgm:presLayoutVars>
      </dgm:prSet>
      <dgm:spPr/>
      <dgm:t>
        <a:bodyPr/>
        <a:lstStyle/>
        <a:p>
          <a:endParaRPr lang="en-US"/>
        </a:p>
      </dgm:t>
    </dgm:pt>
    <dgm:pt modelId="{91EF110C-180C-4859-ACDC-25B5B8F09C81}" type="pres">
      <dgm:prSet presAssocID="{082E60CF-3A1B-49DC-98CD-58BEC9B3F156}" presName="sibTrans" presStyleCnt="0"/>
      <dgm:spPr/>
    </dgm:pt>
    <dgm:pt modelId="{9DF209C2-6AEB-4FD9-B8CD-92167FE237F7}" type="pres">
      <dgm:prSet presAssocID="{162BFC24-F786-4BF6-8874-B22416FA0801}" presName="compNode" presStyleCnt="0"/>
      <dgm:spPr/>
    </dgm:pt>
    <dgm:pt modelId="{8AD3EAEF-156D-4E2E-948C-092DD78BC584}" type="pres">
      <dgm:prSet presAssocID="{162BFC24-F786-4BF6-8874-B22416FA08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eetle"/>
        </a:ext>
      </dgm:extLst>
    </dgm:pt>
    <dgm:pt modelId="{B0037A64-96BA-4D52-8591-210B97FFC58F}" type="pres">
      <dgm:prSet presAssocID="{162BFC24-F786-4BF6-8874-B22416FA0801}" presName="spaceRect" presStyleCnt="0"/>
      <dgm:spPr/>
    </dgm:pt>
    <dgm:pt modelId="{FEC34342-2397-4E9F-99F9-F842559EEDC1}" type="pres">
      <dgm:prSet presAssocID="{162BFC24-F786-4BF6-8874-B22416FA0801}" presName="textRect" presStyleLbl="revTx" presStyleIdx="1" presStyleCnt="4">
        <dgm:presLayoutVars>
          <dgm:chMax val="1"/>
          <dgm:chPref val="1"/>
        </dgm:presLayoutVars>
      </dgm:prSet>
      <dgm:spPr/>
      <dgm:t>
        <a:bodyPr/>
        <a:lstStyle/>
        <a:p>
          <a:endParaRPr lang="en-US"/>
        </a:p>
      </dgm:t>
    </dgm:pt>
    <dgm:pt modelId="{E0344950-65B8-456D-B4EB-5E9028A98F5E}" type="pres">
      <dgm:prSet presAssocID="{9E928032-4332-40A5-9C59-CB2C787CCD51}" presName="sibTrans" presStyleCnt="0"/>
      <dgm:spPr/>
    </dgm:pt>
    <dgm:pt modelId="{14A2350B-19BD-4494-AD09-EA94FCFAA70E}" type="pres">
      <dgm:prSet presAssocID="{DA68E75E-8912-427A-B610-76BD0948412F}" presName="compNode" presStyleCnt="0"/>
      <dgm:spPr/>
    </dgm:pt>
    <dgm:pt modelId="{76EF417B-83B4-4521-92E2-08682ED61491}" type="pres">
      <dgm:prSet presAssocID="{DA68E75E-8912-427A-B610-76BD094841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kull"/>
        </a:ext>
      </dgm:extLst>
    </dgm:pt>
    <dgm:pt modelId="{A14647A5-8810-488E-91BA-1B02039D9695}" type="pres">
      <dgm:prSet presAssocID="{DA68E75E-8912-427A-B610-76BD0948412F}" presName="spaceRect" presStyleCnt="0"/>
      <dgm:spPr/>
    </dgm:pt>
    <dgm:pt modelId="{3B1DB74B-CA46-4837-9F4A-EDAC848347F1}" type="pres">
      <dgm:prSet presAssocID="{DA68E75E-8912-427A-B610-76BD0948412F}" presName="textRect" presStyleLbl="revTx" presStyleIdx="2" presStyleCnt="4">
        <dgm:presLayoutVars>
          <dgm:chMax val="1"/>
          <dgm:chPref val="1"/>
        </dgm:presLayoutVars>
      </dgm:prSet>
      <dgm:spPr/>
      <dgm:t>
        <a:bodyPr/>
        <a:lstStyle/>
        <a:p>
          <a:endParaRPr lang="en-US"/>
        </a:p>
      </dgm:t>
    </dgm:pt>
    <dgm:pt modelId="{00FF959C-E276-41AE-97AC-681A818626E6}" type="pres">
      <dgm:prSet presAssocID="{A74AC73D-EFF9-42D2-89AD-F49FE2F6C3A9}" presName="sibTrans" presStyleCnt="0"/>
      <dgm:spPr/>
    </dgm:pt>
    <dgm:pt modelId="{A799036C-0EE9-4D9C-A8F0-7916BEF1999E}" type="pres">
      <dgm:prSet presAssocID="{65D5553D-F8C1-46BB-B44F-5B1E3DEF40F1}" presName="compNode" presStyleCnt="0"/>
      <dgm:spPr/>
    </dgm:pt>
    <dgm:pt modelId="{F80BF110-CEFE-4BF8-97C0-8B69EEF0DC41}" type="pres">
      <dgm:prSet presAssocID="{65D5553D-F8C1-46BB-B44F-5B1E3DEF40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lammable"/>
        </a:ext>
      </dgm:extLst>
    </dgm:pt>
    <dgm:pt modelId="{B69CE1DD-8D37-45A7-A392-F330CB75FCE9}" type="pres">
      <dgm:prSet presAssocID="{65D5553D-F8C1-46BB-B44F-5B1E3DEF40F1}" presName="spaceRect" presStyleCnt="0"/>
      <dgm:spPr/>
    </dgm:pt>
    <dgm:pt modelId="{1CB061FD-FBB5-40BF-8F6D-2A80BDDB3171}" type="pres">
      <dgm:prSet presAssocID="{65D5553D-F8C1-46BB-B44F-5B1E3DEF40F1}" presName="textRect" presStyleLbl="revTx" presStyleIdx="3" presStyleCnt="4">
        <dgm:presLayoutVars>
          <dgm:chMax val="1"/>
          <dgm:chPref val="1"/>
        </dgm:presLayoutVars>
      </dgm:prSet>
      <dgm:spPr/>
      <dgm:t>
        <a:bodyPr/>
        <a:lstStyle/>
        <a:p>
          <a:endParaRPr lang="en-US"/>
        </a:p>
      </dgm:t>
    </dgm:pt>
  </dgm:ptLst>
  <dgm:cxnLst>
    <dgm:cxn modelId="{157501DA-31C7-4D55-82AE-20E9D5D64948}" srcId="{4ED4549F-9C34-451B-8318-D7FEA2136795}" destId="{162BFC24-F786-4BF6-8874-B22416FA0801}" srcOrd="1" destOrd="0" parTransId="{72122E4B-0C7E-407C-9660-991FE85B90BE}" sibTransId="{9E928032-4332-40A5-9C59-CB2C787CCD51}"/>
    <dgm:cxn modelId="{50672227-16C8-4A21-9F12-F7C4324F8F37}" type="presOf" srcId="{DA68E75E-8912-427A-B610-76BD0948412F}" destId="{3B1DB74B-CA46-4837-9F4A-EDAC848347F1}" srcOrd="0" destOrd="0" presId="urn:microsoft.com/office/officeart/2018/2/layout/IconLabelList"/>
    <dgm:cxn modelId="{7D52921C-09E7-4D23-81A1-5A524AC81968}" srcId="{4ED4549F-9C34-451B-8318-D7FEA2136795}" destId="{288BA579-BBCD-4330-92C4-29067697444A}" srcOrd="0" destOrd="0" parTransId="{88E4357B-03BB-47B3-8FF2-A0D94F4F3B7E}" sibTransId="{082E60CF-3A1B-49DC-98CD-58BEC9B3F156}"/>
    <dgm:cxn modelId="{5831C998-DB46-4C5C-B6D1-9A8D49447E5F}" srcId="{4ED4549F-9C34-451B-8318-D7FEA2136795}" destId="{DA68E75E-8912-427A-B610-76BD0948412F}" srcOrd="2" destOrd="0" parTransId="{40029FD9-2CB9-4C4C-94C3-DFA7F5D6CE48}" sibTransId="{A74AC73D-EFF9-42D2-89AD-F49FE2F6C3A9}"/>
    <dgm:cxn modelId="{A7F00236-3C26-41F7-8119-48D2DE4AC54B}" type="presOf" srcId="{288BA579-BBCD-4330-92C4-29067697444A}" destId="{08C35F9C-3E08-4F62-BBEB-75307AD3A0D4}" srcOrd="0" destOrd="0" presId="urn:microsoft.com/office/officeart/2018/2/layout/IconLabelList"/>
    <dgm:cxn modelId="{CDD23F61-6CEE-4B03-9197-1108DBBFBE50}" srcId="{4ED4549F-9C34-451B-8318-D7FEA2136795}" destId="{65D5553D-F8C1-46BB-B44F-5B1E3DEF40F1}" srcOrd="3" destOrd="0" parTransId="{2F4C1979-C058-491A-87EA-957C45F76DD0}" sibTransId="{6B6B1976-65BF-4913-BEAD-8E2F0F56EF88}"/>
    <dgm:cxn modelId="{C2439EAF-A807-44C7-94F2-0589A332E64E}" type="presOf" srcId="{65D5553D-F8C1-46BB-B44F-5B1E3DEF40F1}" destId="{1CB061FD-FBB5-40BF-8F6D-2A80BDDB3171}" srcOrd="0" destOrd="0" presId="urn:microsoft.com/office/officeart/2018/2/layout/IconLabelList"/>
    <dgm:cxn modelId="{B78EE439-2167-4081-9B72-91FBCF31044C}" type="presOf" srcId="{4ED4549F-9C34-451B-8318-D7FEA2136795}" destId="{661CC4C6-B67F-41A9-BA8A-2FDFD2B034F2}" srcOrd="0" destOrd="0" presId="urn:microsoft.com/office/officeart/2018/2/layout/IconLabelList"/>
    <dgm:cxn modelId="{A5283B70-F4BD-48BA-A484-2BE530B60C6D}" type="presOf" srcId="{162BFC24-F786-4BF6-8874-B22416FA0801}" destId="{FEC34342-2397-4E9F-99F9-F842559EEDC1}" srcOrd="0" destOrd="0" presId="urn:microsoft.com/office/officeart/2018/2/layout/IconLabelList"/>
    <dgm:cxn modelId="{6AD753FD-ED93-4138-91DD-EFC5A002708E}" type="presParOf" srcId="{661CC4C6-B67F-41A9-BA8A-2FDFD2B034F2}" destId="{685BF768-2BE2-4764-B62A-DB585D8FCBC2}" srcOrd="0" destOrd="0" presId="urn:microsoft.com/office/officeart/2018/2/layout/IconLabelList"/>
    <dgm:cxn modelId="{D955ACED-93B6-4A42-B205-450EE12371FA}" type="presParOf" srcId="{685BF768-2BE2-4764-B62A-DB585D8FCBC2}" destId="{BD2759E6-EDD5-4C4D-9397-5D3509D00C1E}" srcOrd="0" destOrd="0" presId="urn:microsoft.com/office/officeart/2018/2/layout/IconLabelList"/>
    <dgm:cxn modelId="{C7D06B9E-7600-4F13-B6FF-965A224EC984}" type="presParOf" srcId="{685BF768-2BE2-4764-B62A-DB585D8FCBC2}" destId="{F9F1B831-82A7-485B-B7F6-96F15A9C800F}" srcOrd="1" destOrd="0" presId="urn:microsoft.com/office/officeart/2018/2/layout/IconLabelList"/>
    <dgm:cxn modelId="{0E28ADF8-8615-4DDD-93E1-DE722A9FF78F}" type="presParOf" srcId="{685BF768-2BE2-4764-B62A-DB585D8FCBC2}" destId="{08C35F9C-3E08-4F62-BBEB-75307AD3A0D4}" srcOrd="2" destOrd="0" presId="urn:microsoft.com/office/officeart/2018/2/layout/IconLabelList"/>
    <dgm:cxn modelId="{4084D5D1-0E62-4F47-AA76-142A141029CE}" type="presParOf" srcId="{661CC4C6-B67F-41A9-BA8A-2FDFD2B034F2}" destId="{91EF110C-180C-4859-ACDC-25B5B8F09C81}" srcOrd="1" destOrd="0" presId="urn:microsoft.com/office/officeart/2018/2/layout/IconLabelList"/>
    <dgm:cxn modelId="{0DDB516E-933C-4024-A6A0-DD48A68A21D5}" type="presParOf" srcId="{661CC4C6-B67F-41A9-BA8A-2FDFD2B034F2}" destId="{9DF209C2-6AEB-4FD9-B8CD-92167FE237F7}" srcOrd="2" destOrd="0" presId="urn:microsoft.com/office/officeart/2018/2/layout/IconLabelList"/>
    <dgm:cxn modelId="{8B3D65BC-E0E3-4A20-B2D4-37D0A496B225}" type="presParOf" srcId="{9DF209C2-6AEB-4FD9-B8CD-92167FE237F7}" destId="{8AD3EAEF-156D-4E2E-948C-092DD78BC584}" srcOrd="0" destOrd="0" presId="urn:microsoft.com/office/officeart/2018/2/layout/IconLabelList"/>
    <dgm:cxn modelId="{4266F223-1E59-4F22-9BBC-CE20A535DE61}" type="presParOf" srcId="{9DF209C2-6AEB-4FD9-B8CD-92167FE237F7}" destId="{B0037A64-96BA-4D52-8591-210B97FFC58F}" srcOrd="1" destOrd="0" presId="urn:microsoft.com/office/officeart/2018/2/layout/IconLabelList"/>
    <dgm:cxn modelId="{7BFB2BE8-B8F6-40A6-94BB-86FEEB9A356E}" type="presParOf" srcId="{9DF209C2-6AEB-4FD9-B8CD-92167FE237F7}" destId="{FEC34342-2397-4E9F-99F9-F842559EEDC1}" srcOrd="2" destOrd="0" presId="urn:microsoft.com/office/officeart/2018/2/layout/IconLabelList"/>
    <dgm:cxn modelId="{B2820989-81AE-45D8-B73B-2A621594F9C6}" type="presParOf" srcId="{661CC4C6-B67F-41A9-BA8A-2FDFD2B034F2}" destId="{E0344950-65B8-456D-B4EB-5E9028A98F5E}" srcOrd="3" destOrd="0" presId="urn:microsoft.com/office/officeart/2018/2/layout/IconLabelList"/>
    <dgm:cxn modelId="{EC97C0A8-60E0-4439-9E56-008C79C4C2DC}" type="presParOf" srcId="{661CC4C6-B67F-41A9-BA8A-2FDFD2B034F2}" destId="{14A2350B-19BD-4494-AD09-EA94FCFAA70E}" srcOrd="4" destOrd="0" presId="urn:microsoft.com/office/officeart/2018/2/layout/IconLabelList"/>
    <dgm:cxn modelId="{774310BB-B81D-4B8F-A8B6-F7BEB707371E}" type="presParOf" srcId="{14A2350B-19BD-4494-AD09-EA94FCFAA70E}" destId="{76EF417B-83B4-4521-92E2-08682ED61491}" srcOrd="0" destOrd="0" presId="urn:microsoft.com/office/officeart/2018/2/layout/IconLabelList"/>
    <dgm:cxn modelId="{29DA0C3C-0064-4745-AC2F-EE65DA82244D}" type="presParOf" srcId="{14A2350B-19BD-4494-AD09-EA94FCFAA70E}" destId="{A14647A5-8810-488E-91BA-1B02039D9695}" srcOrd="1" destOrd="0" presId="urn:microsoft.com/office/officeart/2018/2/layout/IconLabelList"/>
    <dgm:cxn modelId="{35640044-BADC-40FD-93B3-5FD5059B1C7C}" type="presParOf" srcId="{14A2350B-19BD-4494-AD09-EA94FCFAA70E}" destId="{3B1DB74B-CA46-4837-9F4A-EDAC848347F1}" srcOrd="2" destOrd="0" presId="urn:microsoft.com/office/officeart/2018/2/layout/IconLabelList"/>
    <dgm:cxn modelId="{0E6CCDD6-BAD0-484E-8B53-84EFB628438A}" type="presParOf" srcId="{661CC4C6-B67F-41A9-BA8A-2FDFD2B034F2}" destId="{00FF959C-E276-41AE-97AC-681A818626E6}" srcOrd="5" destOrd="0" presId="urn:microsoft.com/office/officeart/2018/2/layout/IconLabelList"/>
    <dgm:cxn modelId="{A8539573-F360-480F-BCD1-6C6A18775408}" type="presParOf" srcId="{661CC4C6-B67F-41A9-BA8A-2FDFD2B034F2}" destId="{A799036C-0EE9-4D9C-A8F0-7916BEF1999E}" srcOrd="6" destOrd="0" presId="urn:microsoft.com/office/officeart/2018/2/layout/IconLabelList"/>
    <dgm:cxn modelId="{85BF1930-7A05-45C3-AB17-C355BFE8E65F}" type="presParOf" srcId="{A799036C-0EE9-4D9C-A8F0-7916BEF1999E}" destId="{F80BF110-CEFE-4BF8-97C0-8B69EEF0DC41}" srcOrd="0" destOrd="0" presId="urn:microsoft.com/office/officeart/2018/2/layout/IconLabelList"/>
    <dgm:cxn modelId="{EDD0245B-9BF2-49D7-B096-274BB408B338}" type="presParOf" srcId="{A799036C-0EE9-4D9C-A8F0-7916BEF1999E}" destId="{B69CE1DD-8D37-45A7-A392-F330CB75FCE9}" srcOrd="1" destOrd="0" presId="urn:microsoft.com/office/officeart/2018/2/layout/IconLabelList"/>
    <dgm:cxn modelId="{8B756E90-4D9F-4D44-89E6-6914D4597F21}" type="presParOf" srcId="{A799036C-0EE9-4D9C-A8F0-7916BEF1999E}" destId="{1CB061FD-FBB5-40BF-8F6D-2A80BDDB31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DCD1E-DA9B-4108-A9F0-4ADAAEDD7A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177A80-82BB-4A0B-A0C8-9AC1848256CD}">
      <dgm:prSet/>
      <dgm:spPr/>
      <dgm:t>
        <a:bodyPr/>
        <a:lstStyle/>
        <a:p>
          <a:r>
            <a:rPr lang="en-US"/>
            <a:t>Μετά την </a:t>
          </a:r>
          <a:r>
            <a:rPr lang="en-US" b="1"/>
            <a:t>είσοδο</a:t>
          </a:r>
          <a:r>
            <a:rPr lang="en-US"/>
            <a:t> και την </a:t>
          </a:r>
          <a:r>
            <a:rPr lang="en-US" b="1"/>
            <a:t>εγκατάσταση-εγκλιματισμό </a:t>
          </a:r>
          <a:r>
            <a:rPr lang="en-US"/>
            <a:t>ακολουθεί η εξάπλωση και ενδεχομένως η </a:t>
          </a:r>
          <a:r>
            <a:rPr lang="en-US" b="1"/>
            <a:t>κυριαρχία</a:t>
          </a:r>
          <a:r>
            <a:rPr lang="en-US"/>
            <a:t> ενός φυτού-εισβολέα σε ένα οικο- σύστημα, </a:t>
          </a:r>
        </a:p>
      </dgm:t>
    </dgm:pt>
    <dgm:pt modelId="{5FB4D3FC-9AA8-4187-A453-AC6181E01B97}" type="parTrans" cxnId="{794C4D0C-647F-4A29-8C33-DB11A447EBDF}">
      <dgm:prSet/>
      <dgm:spPr/>
      <dgm:t>
        <a:bodyPr/>
        <a:lstStyle/>
        <a:p>
          <a:endParaRPr lang="en-US"/>
        </a:p>
      </dgm:t>
    </dgm:pt>
    <dgm:pt modelId="{53E72702-6394-4B7F-A2C0-2A0DD8DF0EE6}" type="sibTrans" cxnId="{794C4D0C-647F-4A29-8C33-DB11A447EBDF}">
      <dgm:prSet/>
      <dgm:spPr/>
      <dgm:t>
        <a:bodyPr/>
        <a:lstStyle/>
        <a:p>
          <a:endParaRPr lang="en-US"/>
        </a:p>
      </dgm:t>
    </dgm:pt>
    <dgm:pt modelId="{454F46F5-6E25-4648-8FAB-3AB39D0B44FF}">
      <dgm:prSet/>
      <dgm:spPr/>
      <dgm:t>
        <a:bodyPr/>
        <a:lstStyle/>
        <a:p>
          <a:r>
            <a:rPr lang="en-US" u="sng"/>
            <a:t>με σημαντικές επιδράσεις του ζιζανίου στην αυτοφυή βλάστηση καθώς συχνά έχει μεγάλη ανταγωνιστική ικανότητα. </a:t>
          </a:r>
          <a:endParaRPr lang="en-US"/>
        </a:p>
      </dgm:t>
    </dgm:pt>
    <dgm:pt modelId="{ABB37232-167F-456E-BAC1-D2187C8D057B}" type="parTrans" cxnId="{8B9669E9-38C0-40E6-8199-8B0C40591608}">
      <dgm:prSet/>
      <dgm:spPr/>
      <dgm:t>
        <a:bodyPr/>
        <a:lstStyle/>
        <a:p>
          <a:endParaRPr lang="en-US"/>
        </a:p>
      </dgm:t>
    </dgm:pt>
    <dgm:pt modelId="{20090DDF-816B-4DB3-93CA-6757DA23BCF8}" type="sibTrans" cxnId="{8B9669E9-38C0-40E6-8199-8B0C40591608}">
      <dgm:prSet/>
      <dgm:spPr/>
      <dgm:t>
        <a:bodyPr/>
        <a:lstStyle/>
        <a:p>
          <a:endParaRPr lang="en-US"/>
        </a:p>
      </dgm:t>
    </dgm:pt>
    <dgm:pt modelId="{87ECDA50-5DC3-4FEA-9212-D775DD0935B9}" type="pres">
      <dgm:prSet presAssocID="{862DCD1E-DA9B-4108-A9F0-4ADAAEDD7ADA}" presName="root" presStyleCnt="0">
        <dgm:presLayoutVars>
          <dgm:dir/>
          <dgm:resizeHandles val="exact"/>
        </dgm:presLayoutVars>
      </dgm:prSet>
      <dgm:spPr/>
      <dgm:t>
        <a:bodyPr/>
        <a:lstStyle/>
        <a:p>
          <a:endParaRPr lang="en-US"/>
        </a:p>
      </dgm:t>
    </dgm:pt>
    <dgm:pt modelId="{A771DE0A-12AA-4ED5-B454-6A73B8D8C164}" type="pres">
      <dgm:prSet presAssocID="{49177A80-82BB-4A0B-A0C8-9AC1848256CD}" presName="compNode" presStyleCnt="0"/>
      <dgm:spPr/>
    </dgm:pt>
    <dgm:pt modelId="{CDCBFDC9-49D6-4BA2-AA0C-B87C6E2999AB}" type="pres">
      <dgm:prSet presAssocID="{49177A80-82BB-4A0B-A0C8-9AC1848256CD}" presName="bgRect" presStyleLbl="bgShp" presStyleIdx="0" presStyleCnt="2"/>
      <dgm:spPr/>
    </dgm:pt>
    <dgm:pt modelId="{BC545631-A7EB-46D0-9099-32AA45E2F7BB}" type="pres">
      <dgm:prSet presAssocID="{49177A80-82BB-4A0B-A0C8-9AC1848256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Σημάδι ελέγχου"/>
        </a:ext>
      </dgm:extLst>
    </dgm:pt>
    <dgm:pt modelId="{5BB16BA1-8EBE-4EA2-AE35-4B0015BF03CD}" type="pres">
      <dgm:prSet presAssocID="{49177A80-82BB-4A0B-A0C8-9AC1848256CD}" presName="spaceRect" presStyleCnt="0"/>
      <dgm:spPr/>
    </dgm:pt>
    <dgm:pt modelId="{9B47C843-15BE-4BDC-BA8B-2B706D28E9F7}" type="pres">
      <dgm:prSet presAssocID="{49177A80-82BB-4A0B-A0C8-9AC1848256CD}" presName="parTx" presStyleLbl="revTx" presStyleIdx="0" presStyleCnt="2">
        <dgm:presLayoutVars>
          <dgm:chMax val="0"/>
          <dgm:chPref val="0"/>
        </dgm:presLayoutVars>
      </dgm:prSet>
      <dgm:spPr/>
      <dgm:t>
        <a:bodyPr/>
        <a:lstStyle/>
        <a:p>
          <a:endParaRPr lang="en-US"/>
        </a:p>
      </dgm:t>
    </dgm:pt>
    <dgm:pt modelId="{3ACF7241-02A0-4E1A-A69C-4D233EA1ADA8}" type="pres">
      <dgm:prSet presAssocID="{53E72702-6394-4B7F-A2C0-2A0DD8DF0EE6}" presName="sibTrans" presStyleCnt="0"/>
      <dgm:spPr/>
    </dgm:pt>
    <dgm:pt modelId="{7E8FF012-0ED1-4522-BF1B-D4C46E6BF439}" type="pres">
      <dgm:prSet presAssocID="{454F46F5-6E25-4648-8FAB-3AB39D0B44FF}" presName="compNode" presStyleCnt="0"/>
      <dgm:spPr/>
    </dgm:pt>
    <dgm:pt modelId="{8354E5A1-4186-4DEB-8D15-8B3766C4DBDE}" type="pres">
      <dgm:prSet presAssocID="{454F46F5-6E25-4648-8FAB-3AB39D0B44FF}" presName="bgRect" presStyleLbl="bgShp" presStyleIdx="1" presStyleCnt="2"/>
      <dgm:spPr/>
    </dgm:pt>
    <dgm:pt modelId="{7E33BA67-A2CC-4234-A312-543795F4A948}" type="pres">
      <dgm:prSet presAssocID="{454F46F5-6E25-4648-8FAB-3AB39D0B44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ne Arrow: Straight"/>
        </a:ext>
      </dgm:extLst>
    </dgm:pt>
    <dgm:pt modelId="{3AE6588F-F8AA-4AF5-B4E0-72814515AF10}" type="pres">
      <dgm:prSet presAssocID="{454F46F5-6E25-4648-8FAB-3AB39D0B44FF}" presName="spaceRect" presStyleCnt="0"/>
      <dgm:spPr/>
    </dgm:pt>
    <dgm:pt modelId="{BDAE522D-1D20-46BD-BCCA-64DEEA35F642}" type="pres">
      <dgm:prSet presAssocID="{454F46F5-6E25-4648-8FAB-3AB39D0B44FF}" presName="parTx" presStyleLbl="revTx" presStyleIdx="1" presStyleCnt="2">
        <dgm:presLayoutVars>
          <dgm:chMax val="0"/>
          <dgm:chPref val="0"/>
        </dgm:presLayoutVars>
      </dgm:prSet>
      <dgm:spPr/>
      <dgm:t>
        <a:bodyPr/>
        <a:lstStyle/>
        <a:p>
          <a:endParaRPr lang="en-US"/>
        </a:p>
      </dgm:t>
    </dgm:pt>
  </dgm:ptLst>
  <dgm:cxnLst>
    <dgm:cxn modelId="{839D15A9-A497-4414-9466-708C286477EF}" type="presOf" srcId="{49177A80-82BB-4A0B-A0C8-9AC1848256CD}" destId="{9B47C843-15BE-4BDC-BA8B-2B706D28E9F7}" srcOrd="0" destOrd="0" presId="urn:microsoft.com/office/officeart/2018/2/layout/IconVerticalSolidList"/>
    <dgm:cxn modelId="{794C4D0C-647F-4A29-8C33-DB11A447EBDF}" srcId="{862DCD1E-DA9B-4108-A9F0-4ADAAEDD7ADA}" destId="{49177A80-82BB-4A0B-A0C8-9AC1848256CD}" srcOrd="0" destOrd="0" parTransId="{5FB4D3FC-9AA8-4187-A453-AC6181E01B97}" sibTransId="{53E72702-6394-4B7F-A2C0-2A0DD8DF0EE6}"/>
    <dgm:cxn modelId="{276463D2-0F68-4231-B87C-71DB40D8C49E}" type="presOf" srcId="{862DCD1E-DA9B-4108-A9F0-4ADAAEDD7ADA}" destId="{87ECDA50-5DC3-4FEA-9212-D775DD0935B9}" srcOrd="0" destOrd="0" presId="urn:microsoft.com/office/officeart/2018/2/layout/IconVerticalSolidList"/>
    <dgm:cxn modelId="{8B9669E9-38C0-40E6-8199-8B0C40591608}" srcId="{862DCD1E-DA9B-4108-A9F0-4ADAAEDD7ADA}" destId="{454F46F5-6E25-4648-8FAB-3AB39D0B44FF}" srcOrd="1" destOrd="0" parTransId="{ABB37232-167F-456E-BAC1-D2187C8D057B}" sibTransId="{20090DDF-816B-4DB3-93CA-6757DA23BCF8}"/>
    <dgm:cxn modelId="{B13CC53F-B574-4EAF-A724-2C15FC34B963}" type="presOf" srcId="{454F46F5-6E25-4648-8FAB-3AB39D0B44FF}" destId="{BDAE522D-1D20-46BD-BCCA-64DEEA35F642}" srcOrd="0" destOrd="0" presId="urn:microsoft.com/office/officeart/2018/2/layout/IconVerticalSolidList"/>
    <dgm:cxn modelId="{5E4ABE47-05FC-42D0-A76E-C22C5876828C}" type="presParOf" srcId="{87ECDA50-5DC3-4FEA-9212-D775DD0935B9}" destId="{A771DE0A-12AA-4ED5-B454-6A73B8D8C164}" srcOrd="0" destOrd="0" presId="urn:microsoft.com/office/officeart/2018/2/layout/IconVerticalSolidList"/>
    <dgm:cxn modelId="{43AD6BC6-401B-4E95-BA4D-DDEAB6F5A6D0}" type="presParOf" srcId="{A771DE0A-12AA-4ED5-B454-6A73B8D8C164}" destId="{CDCBFDC9-49D6-4BA2-AA0C-B87C6E2999AB}" srcOrd="0" destOrd="0" presId="urn:microsoft.com/office/officeart/2018/2/layout/IconVerticalSolidList"/>
    <dgm:cxn modelId="{49B45733-054A-4619-8DC4-75B4B8EC5E89}" type="presParOf" srcId="{A771DE0A-12AA-4ED5-B454-6A73B8D8C164}" destId="{BC545631-A7EB-46D0-9099-32AA45E2F7BB}" srcOrd="1" destOrd="0" presId="urn:microsoft.com/office/officeart/2018/2/layout/IconVerticalSolidList"/>
    <dgm:cxn modelId="{712D7049-F247-4B5D-8BB1-8B12A5FC5E24}" type="presParOf" srcId="{A771DE0A-12AA-4ED5-B454-6A73B8D8C164}" destId="{5BB16BA1-8EBE-4EA2-AE35-4B0015BF03CD}" srcOrd="2" destOrd="0" presId="urn:microsoft.com/office/officeart/2018/2/layout/IconVerticalSolidList"/>
    <dgm:cxn modelId="{9C63629C-ABC1-4BE4-B569-BDB11DA17BB5}" type="presParOf" srcId="{A771DE0A-12AA-4ED5-B454-6A73B8D8C164}" destId="{9B47C843-15BE-4BDC-BA8B-2B706D28E9F7}" srcOrd="3" destOrd="0" presId="urn:microsoft.com/office/officeart/2018/2/layout/IconVerticalSolidList"/>
    <dgm:cxn modelId="{07315616-802B-4FDD-BAE7-FB3473A75788}" type="presParOf" srcId="{87ECDA50-5DC3-4FEA-9212-D775DD0935B9}" destId="{3ACF7241-02A0-4E1A-A69C-4D233EA1ADA8}" srcOrd="1" destOrd="0" presId="urn:microsoft.com/office/officeart/2018/2/layout/IconVerticalSolidList"/>
    <dgm:cxn modelId="{70B7444E-382C-4E4F-9233-3402B0C91A66}" type="presParOf" srcId="{87ECDA50-5DC3-4FEA-9212-D775DD0935B9}" destId="{7E8FF012-0ED1-4522-BF1B-D4C46E6BF439}" srcOrd="2" destOrd="0" presId="urn:microsoft.com/office/officeart/2018/2/layout/IconVerticalSolidList"/>
    <dgm:cxn modelId="{9BC23633-0850-4E78-8F61-4FB4806FE269}" type="presParOf" srcId="{7E8FF012-0ED1-4522-BF1B-D4C46E6BF439}" destId="{8354E5A1-4186-4DEB-8D15-8B3766C4DBDE}" srcOrd="0" destOrd="0" presId="urn:microsoft.com/office/officeart/2018/2/layout/IconVerticalSolidList"/>
    <dgm:cxn modelId="{90A7FF8C-4044-4B83-9C34-946F4CAD9282}" type="presParOf" srcId="{7E8FF012-0ED1-4522-BF1B-D4C46E6BF439}" destId="{7E33BA67-A2CC-4234-A312-543795F4A948}" srcOrd="1" destOrd="0" presId="urn:microsoft.com/office/officeart/2018/2/layout/IconVerticalSolidList"/>
    <dgm:cxn modelId="{CD6A3030-6771-4DE1-B34B-87A9EAA0A400}" type="presParOf" srcId="{7E8FF012-0ED1-4522-BF1B-D4C46E6BF439}" destId="{3AE6588F-F8AA-4AF5-B4E0-72814515AF10}" srcOrd="2" destOrd="0" presId="urn:microsoft.com/office/officeart/2018/2/layout/IconVerticalSolidList"/>
    <dgm:cxn modelId="{1E80FE7F-3D13-4F2E-8E72-3B968784CF1C}" type="presParOf" srcId="{7E8FF012-0ED1-4522-BF1B-D4C46E6BF439}" destId="{BDAE522D-1D20-46BD-BCCA-64DEEA35F6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D73E95-2FCE-867D-CE4E-8EA3CA218F9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0A3FB9D5-C4E7-4AFB-8434-982946545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C63F507A-442F-3AED-AD5A-F5493DE283C4}"/>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CD45AD52-08E6-D6B6-C691-21B2B13C79F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FAAD892-B00E-E780-C6ED-AFD9CE21464E}"/>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37858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1A3795-9BC8-844E-4DA7-881303E4854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4F84EA5-2A75-C727-418F-53BBC082178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EA781CB-883A-BC8A-8076-A61768E2502E}"/>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E97C7D3A-B620-82CF-292A-63DC67FA0B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0A1548D-883A-DBBD-76B8-1271609CD517}"/>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189371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8ADB5CA5-2010-2127-73CE-B04EC1B711E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92FE11EF-BD87-7DE5-6E88-88D0B7041DF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74CD25C-3E45-C888-19FB-334390A0574E}"/>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36F6147E-E3E4-0139-C0A9-DF84B8DC02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AC90E53-C297-9AB6-D300-8202CD409C71}"/>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25020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31FA82-FDE6-C9E0-CF64-04A58D75C0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A5BA224-28A4-82FF-9CF5-2D3EBC44813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76170E4-6039-3420-1B4F-BD1305FD2C60}"/>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1BC5D07B-F41D-1206-746E-0F7C5A893B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A5CF189-CE05-4DC7-E5F7-16A6B97E78C9}"/>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370125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95940B-0E12-F61B-4261-ADBE24181A9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AC4F225-FDF4-895F-F1D9-7FD48E7B5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F5448D7-94AE-456A-EC01-AEE7C72A5360}"/>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0222B254-C2F6-E6D0-B75B-71162CDA64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BDDC0AC-EB8B-58A6-F950-8D14F4A50E7D}"/>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228134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EB3641E-847C-99B0-4EE6-564FC2F3C65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9171701-C99B-EC61-33DC-1710DED1668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61FEBEB2-294F-ABAB-4541-3B8ECE534CE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AB39CA8B-A592-9C30-51D1-4F6E741A4B02}"/>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6" name="Θέση υποσέλιδου 5">
            <a:extLst>
              <a:ext uri="{FF2B5EF4-FFF2-40B4-BE49-F238E27FC236}">
                <a16:creationId xmlns:a16="http://schemas.microsoft.com/office/drawing/2014/main" xmlns="" id="{2CF6A15B-3174-A7B6-B64E-03CB718C279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3BF2D70B-14A4-28AC-4A46-06B209C978B8}"/>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87453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400C5D-9C00-E69D-7A3D-14FAD51553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610E435-2C2D-D100-2D3C-9E9B5C336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CB83D301-866D-6F44-9119-01D7AEC8736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0BD60D69-04CD-7182-3F8F-65CF3573C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22ADF954-191D-0928-2B62-66F7D0FC86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981DCB28-2A9F-171A-129F-3EA411A67CA0}"/>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8" name="Θέση υποσέλιδου 7">
            <a:extLst>
              <a:ext uri="{FF2B5EF4-FFF2-40B4-BE49-F238E27FC236}">
                <a16:creationId xmlns:a16="http://schemas.microsoft.com/office/drawing/2014/main" xmlns="" id="{5CB73517-074A-141C-EBAD-9D6F5F2EFE1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8304DCEA-614A-268D-83D0-1C04D3D5B842}"/>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384133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D64818-CEFF-78E6-959C-20493E523D8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9DA9613F-CC31-E2D0-16CF-7232B8F63485}"/>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4" name="Θέση υποσέλιδου 3">
            <a:extLst>
              <a:ext uri="{FF2B5EF4-FFF2-40B4-BE49-F238E27FC236}">
                <a16:creationId xmlns:a16="http://schemas.microsoft.com/office/drawing/2014/main" xmlns="" id="{CE8DA07F-2DEB-C72F-D7AA-2A3B024BB6D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BE43BEC9-61C1-6548-89AE-5AB9FA3F285B}"/>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160042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6AED33FA-9FE5-70AB-9C40-909361672179}"/>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3" name="Θέση υποσέλιδου 2">
            <a:extLst>
              <a:ext uri="{FF2B5EF4-FFF2-40B4-BE49-F238E27FC236}">
                <a16:creationId xmlns:a16="http://schemas.microsoft.com/office/drawing/2014/main" xmlns="" id="{C26F13DC-7B04-BBBC-C53D-C5D3EDF416F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58FF48F7-697C-EEEA-7A63-7EFC325DB726}"/>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29764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C078A19-0E86-1ADC-DDE6-5BC11606585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00BB57D-D48D-DFD7-06C7-726EB3AF7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87E0675A-B6C3-2692-88FA-3563BF073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67D426D-FF3F-B8DF-B9A7-33A7D4062AED}"/>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6" name="Θέση υποσέλιδου 5">
            <a:extLst>
              <a:ext uri="{FF2B5EF4-FFF2-40B4-BE49-F238E27FC236}">
                <a16:creationId xmlns:a16="http://schemas.microsoft.com/office/drawing/2014/main" xmlns="" id="{D5D9470C-326A-A5A4-C93F-B9F5817A01C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B561FDB-49B7-676E-62D0-E2CE6038B476}"/>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399524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0F621D-F398-E1B5-28AD-9D450347871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2DBE2BED-C4DE-C04E-C2E8-5B67983DB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0C768106-B9E0-5B74-9EC6-0D8A3FCC1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81BE9CC-9B21-81D7-4DDA-A50C8F57FA71}"/>
              </a:ext>
            </a:extLst>
          </p:cNvPr>
          <p:cNvSpPr>
            <a:spLocks noGrp="1"/>
          </p:cNvSpPr>
          <p:nvPr>
            <p:ph type="dt" sz="half" idx="10"/>
          </p:nvPr>
        </p:nvSpPr>
        <p:spPr/>
        <p:txBody>
          <a:bodyPr/>
          <a:lstStyle/>
          <a:p>
            <a:fld id="{4D066D10-2F55-40B1-89A4-B7F4EB6D9E14}" type="datetimeFigureOut">
              <a:rPr lang="el-GR" smtClean="0"/>
              <a:t>6/6/2025</a:t>
            </a:fld>
            <a:endParaRPr lang="el-GR"/>
          </a:p>
        </p:txBody>
      </p:sp>
      <p:sp>
        <p:nvSpPr>
          <p:cNvPr id="6" name="Θέση υποσέλιδου 5">
            <a:extLst>
              <a:ext uri="{FF2B5EF4-FFF2-40B4-BE49-F238E27FC236}">
                <a16:creationId xmlns:a16="http://schemas.microsoft.com/office/drawing/2014/main" xmlns="" id="{6B5F9EB0-854E-F364-980A-37756B5C15A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1D53EF8-237E-8ABF-EB99-4335E7F9C6CE}"/>
              </a:ext>
            </a:extLst>
          </p:cNvPr>
          <p:cNvSpPr>
            <a:spLocks noGrp="1"/>
          </p:cNvSpPr>
          <p:nvPr>
            <p:ph type="sldNum" sz="quarter" idx="12"/>
          </p:nvPr>
        </p:nvSpPr>
        <p:spPr/>
        <p:txBody>
          <a:bodyPr/>
          <a:lstStyle/>
          <a:p>
            <a:fld id="{8B0A28E7-B96C-4A11-B9D2-02C2B9928C6E}" type="slidenum">
              <a:rPr lang="el-GR" smtClean="0"/>
              <a:t>‹#›</a:t>
            </a:fld>
            <a:endParaRPr lang="el-GR"/>
          </a:p>
        </p:txBody>
      </p:sp>
    </p:spTree>
    <p:extLst>
      <p:ext uri="{BB962C8B-B14F-4D97-AF65-F5344CB8AC3E}">
        <p14:creationId xmlns:p14="http://schemas.microsoft.com/office/powerpoint/2010/main" val="196130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7884502D-E03E-3A34-E15F-A57C16CA9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A1862C72-3339-007C-75F3-7B5D5B7A7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6BEE887-235D-E400-3A09-9643C905C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66D10-2F55-40B1-89A4-B7F4EB6D9E14}" type="datetimeFigureOut">
              <a:rPr lang="el-GR" smtClean="0"/>
              <a:t>6/6/2025</a:t>
            </a:fld>
            <a:endParaRPr lang="el-GR"/>
          </a:p>
        </p:txBody>
      </p:sp>
      <p:sp>
        <p:nvSpPr>
          <p:cNvPr id="5" name="Θέση υποσέλιδου 4">
            <a:extLst>
              <a:ext uri="{FF2B5EF4-FFF2-40B4-BE49-F238E27FC236}">
                <a16:creationId xmlns:a16="http://schemas.microsoft.com/office/drawing/2014/main" xmlns="" id="{24B29389-4D56-F33E-7002-FC83E2B4A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1B92C1C6-0F42-7EAB-B02E-7C9204C19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A28E7-B96C-4A11-B9D2-02C2B9928C6E}" type="slidenum">
              <a:rPr lang="el-GR" smtClean="0"/>
              <a:t>‹#›</a:t>
            </a:fld>
            <a:endParaRPr lang="el-GR"/>
          </a:p>
        </p:txBody>
      </p:sp>
    </p:spTree>
    <p:extLst>
      <p:ext uri="{BB962C8B-B14F-4D97-AF65-F5344CB8AC3E}">
        <p14:creationId xmlns:p14="http://schemas.microsoft.com/office/powerpoint/2010/main" val="3208235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coursesonline.iasri.res.in/mod/page/view.php?id=1197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567CE-EFEE-1AA6-86CA-DE33FF9E65B4}"/>
              </a:ext>
            </a:extLst>
          </p:cNvPr>
          <p:cNvSpPr>
            <a:spLocks noGrp="1"/>
          </p:cNvSpPr>
          <p:nvPr>
            <p:ph type="ctrTitle"/>
          </p:nvPr>
        </p:nvSpPr>
        <p:spPr>
          <a:xfrm>
            <a:off x="7848600" y="1122363"/>
            <a:ext cx="3977640" cy="3204134"/>
          </a:xfrm>
        </p:spPr>
        <p:txBody>
          <a:bodyPr anchor="b">
            <a:normAutofit/>
          </a:bodyPr>
          <a:lstStyle/>
          <a:p>
            <a:r>
              <a:rPr lang="el-GR" sz="4800" dirty="0"/>
              <a:t>ΖΙΖΑΝΙΟΛΟΓΙΑ</a:t>
            </a:r>
            <a:r>
              <a:rPr lang="en-US" sz="4800" dirty="0"/>
              <a:t> </a:t>
            </a:r>
            <a:r>
              <a:rPr lang="el-GR" sz="4800" dirty="0"/>
              <a:t>και ΓΕΩΡΓΙΑ</a:t>
            </a:r>
            <a:endParaRPr lang="en-US" sz="4800" dirty="0"/>
          </a:p>
        </p:txBody>
      </p:sp>
      <p:sp>
        <p:nvSpPr>
          <p:cNvPr id="3" name="Subtitle 2">
            <a:extLst>
              <a:ext uri="{FF2B5EF4-FFF2-40B4-BE49-F238E27FC236}">
                <a16:creationId xmlns:a16="http://schemas.microsoft.com/office/drawing/2014/main" xmlns="" id="{98058739-A033-BCEF-A801-B47192B478E5}"/>
              </a:ext>
            </a:extLst>
          </p:cNvPr>
          <p:cNvSpPr>
            <a:spLocks noGrp="1"/>
          </p:cNvSpPr>
          <p:nvPr>
            <p:ph type="subTitle" idx="1"/>
          </p:nvPr>
        </p:nvSpPr>
        <p:spPr>
          <a:xfrm>
            <a:off x="7848600" y="4872922"/>
            <a:ext cx="3977640" cy="1208141"/>
          </a:xfrm>
        </p:spPr>
        <p:txBody>
          <a:bodyPr>
            <a:normAutofit/>
          </a:bodyPr>
          <a:lstStyle/>
          <a:p>
            <a:endParaRPr lang="en-US" sz="2000"/>
          </a:p>
        </p:txBody>
      </p:sp>
      <p:pic>
        <p:nvPicPr>
          <p:cNvPr id="4" name="Picture 3" descr="Paint color explosion on a white background">
            <a:extLst>
              <a:ext uri="{FF2B5EF4-FFF2-40B4-BE49-F238E27FC236}">
                <a16:creationId xmlns:a16="http://schemas.microsoft.com/office/drawing/2014/main" xmlns="" id="{43F88E2C-B2E1-8EDC-FA73-01F43F738F06}"/>
              </a:ext>
            </a:extLst>
          </p:cNvPr>
          <p:cNvPicPr>
            <a:picLocks noChangeAspect="1"/>
          </p:cNvPicPr>
          <p:nvPr/>
        </p:nvPicPr>
        <p:blipFill rotWithShape="1">
          <a:blip r:embed="rId2"/>
          <a:srcRect t="4186" b="3676"/>
          <a:stretch/>
        </p:blipFill>
        <p:spPr>
          <a:xfrm>
            <a:off x="20" y="10"/>
            <a:ext cx="7443196" cy="6857990"/>
          </a:xfrm>
          <a:prstGeom prst="rect">
            <a:avLst/>
          </a:prstGeom>
        </p:spPr>
      </p:pic>
    </p:spTree>
    <p:extLst>
      <p:ext uri="{BB962C8B-B14F-4D97-AF65-F5344CB8AC3E}">
        <p14:creationId xmlns:p14="http://schemas.microsoft.com/office/powerpoint/2010/main" val="101556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D1A2CED-DA9B-4CCF-8215-CFC65FE71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562DFC44-A40C-4573-9230-B3EDB3EC8E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E1390FB-A4AD-2DFC-FEA8-4738482CB76F}"/>
              </a:ext>
            </a:extLst>
          </p:cNvPr>
          <p:cNvSpPr>
            <a:spLocks noGrp="1"/>
          </p:cNvSpPr>
          <p:nvPr>
            <p:ph type="title"/>
          </p:nvPr>
        </p:nvSpPr>
        <p:spPr>
          <a:xfrm>
            <a:off x="1115568" y="509521"/>
            <a:ext cx="10232136" cy="1014984"/>
          </a:xfrm>
        </p:spPr>
        <p:txBody>
          <a:bodyPr>
            <a:normAutofit/>
          </a:bodyPr>
          <a:lstStyle/>
          <a:p>
            <a:r>
              <a:rPr lang="en-US" sz="4000">
                <a:latin typeface="Arial" panose="020B0604020202020204" pitchFamily="34" charset="0"/>
                <a:ea typeface="Arial" panose="020B0604020202020204" pitchFamily="34" charset="0"/>
                <a:cs typeface="Times New Roman" panose="02020603050405020304" pitchFamily="18" charset="0"/>
              </a:rPr>
              <a:t>Ζιζάνια-εισβολείς</a:t>
            </a:r>
            <a:endParaRPr lang="en-US" sz="4000"/>
          </a:p>
        </p:txBody>
      </p:sp>
      <p:sp>
        <p:nvSpPr>
          <p:cNvPr id="13" name="Rectangle 12">
            <a:extLst>
              <a:ext uri="{FF2B5EF4-FFF2-40B4-BE49-F238E27FC236}">
                <a16:creationId xmlns:a16="http://schemas.microsoft.com/office/drawing/2014/main" xmlns="" id="{15589D35-CF9F-4DE9-A792-8571A09E9B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xmlns="" id="{94108428-0183-3AA1-13B3-426911BF900B}"/>
              </a:ext>
            </a:extLst>
          </p:cNvPr>
          <p:cNvGraphicFramePr>
            <a:graphicFrameLocks noGrp="1"/>
          </p:cNvGraphicFramePr>
          <p:nvPr>
            <p:ph idx="1"/>
            <p:extLst>
              <p:ext uri="{D42A27DB-BD31-4B8C-83A1-F6EECF244321}">
                <p14:modId xmlns:p14="http://schemas.microsoft.com/office/powerpoint/2010/main" val="1756077840"/>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84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33FBFD24-A679-1A35-39B4-D6556461B220}"/>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latin typeface="Arial" panose="020B0604020202020204" pitchFamily="34" charset="0"/>
                <a:ea typeface="Arial" panose="020B0604020202020204" pitchFamily="34" charset="0"/>
                <a:cs typeface="Times New Roman" panose="02020603050405020304" pitchFamily="18" charset="0"/>
              </a:rPr>
              <a:t>Ζιζάνια-εισβολείς</a:t>
            </a:r>
            <a:endParaRPr lang="en-US" sz="5400">
              <a:solidFill>
                <a:srgbClr val="FFFFFF"/>
              </a:solidFill>
            </a:endParaRPr>
          </a:p>
        </p:txBody>
      </p:sp>
      <p:sp>
        <p:nvSpPr>
          <p:cNvPr id="3" name="Content Placeholder 2">
            <a:extLst>
              <a:ext uri="{FF2B5EF4-FFF2-40B4-BE49-F238E27FC236}">
                <a16:creationId xmlns:a16="http://schemas.microsoft.com/office/drawing/2014/main" xmlns="" id="{0B4F6FD2-A173-9AFF-CB09-200717034EAE}"/>
              </a:ext>
            </a:extLst>
          </p:cNvPr>
          <p:cNvSpPr>
            <a:spLocks noGrp="1"/>
          </p:cNvSpPr>
          <p:nvPr>
            <p:ph idx="1"/>
          </p:nvPr>
        </p:nvSpPr>
        <p:spPr>
          <a:xfrm>
            <a:off x="6095999" y="882315"/>
            <a:ext cx="5254754" cy="5294647"/>
          </a:xfrm>
        </p:spPr>
        <p:txBody>
          <a:bodyPr>
            <a:normAutofit/>
          </a:bodyPr>
          <a:lstStyle/>
          <a:p>
            <a:pPr marL="67945" marR="64770" indent="179705">
              <a:spcBef>
                <a:spcPts val="5"/>
              </a:spcBef>
            </a:pPr>
            <a:r>
              <a:rPr lang="en-US" sz="2200" spc="5" dirty="0" err="1">
                <a:effectLst/>
                <a:latin typeface="Century Gothic" panose="020B0502020202020204" pitchFamily="34" charset="0"/>
                <a:ea typeface="Century Gothic" panose="020B0502020202020204" pitchFamily="34" charset="0"/>
                <a:cs typeface="Times New Roman" panose="02020603050405020304" pitchFamily="18" charset="0"/>
              </a:rPr>
              <a:t>Ο</a:t>
            </a: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200" spc="5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τ</a:t>
            </a:r>
            <a:r>
              <a:rPr lang="en-US" sz="2200" spc="5" dirty="0" err="1">
                <a:effectLst/>
                <a:latin typeface="Century Gothic" panose="020B0502020202020204" pitchFamily="34" charset="0"/>
                <a:ea typeface="Century Gothic" panose="020B0502020202020204" pitchFamily="34" charset="0"/>
                <a:cs typeface="Times New Roman" panose="02020603050405020304" pitchFamily="18" charset="0"/>
              </a:rPr>
              <a:t>ρό</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πο</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ει</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σό</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δ</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ου</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νός</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φυ</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τ</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ού-</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ει</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σβολ</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έ</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α</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σ</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μ</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α</a:t>
            </a:r>
            <a:r>
              <a:rPr lang="en-US" sz="2200" spc="5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π</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ρ</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ο</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χ</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ή</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ή</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κ</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ρά</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τ</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ος</a:t>
            </a:r>
            <a:r>
              <a:rPr lang="en-US" sz="2200" spc="5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εί</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να</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200" spc="3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5" dirty="0">
                <a:effectLst/>
                <a:latin typeface="Century Gothic" panose="020B0502020202020204" pitchFamily="34" charset="0"/>
                <a:ea typeface="Century Gothic" panose="020B0502020202020204" pitchFamily="34" charset="0"/>
                <a:cs typeface="Times New Roman" panose="02020603050405020304" pitchFamily="18" charset="0"/>
              </a:rPr>
              <a:t>άμεσα</a:t>
            </a:r>
            <a:r>
              <a:rPr lang="en-US" sz="2200" spc="1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συνδεδεμένοι</a:t>
            </a:r>
            <a:r>
              <a:rPr lang="en-US" sz="2200" spc="1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με</a:t>
            </a:r>
            <a:r>
              <a:rPr lang="en-US" sz="2200" spc="15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15" dirty="0">
                <a:effectLst/>
                <a:latin typeface="Century Gothic" panose="020B0502020202020204" pitchFamily="34" charset="0"/>
                <a:ea typeface="Century Gothic" panose="020B0502020202020204" pitchFamily="34" charset="0"/>
                <a:cs typeface="Times New Roman" panose="02020603050405020304" pitchFamily="18" charset="0"/>
              </a:rPr>
              <a:t>ανθρωπογενείς</a:t>
            </a:r>
            <a:r>
              <a:rPr lang="en-US" sz="2200" b="1" spc="1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15" dirty="0">
                <a:effectLst/>
                <a:latin typeface="Century Gothic" panose="020B0502020202020204" pitchFamily="34" charset="0"/>
                <a:ea typeface="Century Gothic" panose="020B0502020202020204" pitchFamily="34" charset="0"/>
                <a:cs typeface="Times New Roman" panose="02020603050405020304" pitchFamily="18" charset="0"/>
              </a:rPr>
              <a:t>δραστηριότητες</a:t>
            </a:r>
            <a:r>
              <a:rPr lang="en-US" sz="2200" b="1" spc="1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5" dirty="0">
                <a:effectLst/>
                <a:latin typeface="Century Gothic" panose="020B0502020202020204" pitchFamily="34" charset="0"/>
                <a:ea typeface="Century Gothic" panose="020B0502020202020204" pitchFamily="34" charset="0"/>
                <a:cs typeface="Times New Roman" panose="02020603050405020304" pitchFamily="18" charset="0"/>
              </a:rPr>
              <a:t>(π.χ.</a:t>
            </a:r>
            <a:r>
              <a:rPr lang="en-US" sz="2200" spc="15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20" dirty="0" err="1">
                <a:effectLst/>
                <a:latin typeface="Century Gothic" panose="020B0502020202020204" pitchFamily="34" charset="0"/>
                <a:ea typeface="Century Gothic" panose="020B0502020202020204" pitchFamily="34" charset="0"/>
                <a:cs typeface="Times New Roman" panose="02020603050405020304" pitchFamily="18" charset="0"/>
              </a:rPr>
              <a:t>εμ</a:t>
            </a:r>
            <a:r>
              <a:rPr lang="en-US" sz="2200" spc="20" dirty="0">
                <a:effectLst/>
                <a:latin typeface="Century Gothic" panose="020B0502020202020204" pitchFamily="34" charset="0"/>
                <a:ea typeface="Century Gothic" panose="020B0502020202020204" pitchFamily="34" charset="0"/>
                <a:cs typeface="Times New Roman" panose="02020603050405020304" pitchFamily="18" charset="0"/>
              </a:rPr>
              <a:t>πόριο)</a:t>
            </a:r>
            <a:r>
              <a:rPr lang="en-US" sz="2200" spc="30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(Perrings et al.,</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2005). </a:t>
            </a:r>
            <a:endParaRPr lang="el-GR" sz="22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7945" marR="64770" indent="179705">
              <a:spcBef>
                <a:spcPts val="5"/>
              </a:spcBef>
            </a:pP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Πολλά</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φυτά-εισ</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βολείς</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εγκαθίστανται μέσω</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των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πολλαπλασιαστικών</a:t>
            </a:r>
            <a:r>
              <a:rPr lang="en-US" sz="2200" spc="-16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τους</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οργάνων</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n-US" sz="2200" spc="-16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της</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κίνησης</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των</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οχημάτων</a:t>
            </a:r>
            <a:r>
              <a:rPr lang="en-US" sz="2200" spc="-16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στις</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άκρες</a:t>
            </a:r>
            <a:r>
              <a:rPr lang="en-US" sz="2200" spc="-16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τω</a:t>
            </a:r>
            <a:r>
              <a:rPr lang="el-GR" sz="2200" spc="-10" dirty="0">
                <a:latin typeface="Century Gothic" panose="020B0502020202020204" pitchFamily="34" charset="0"/>
                <a:ea typeface="Century Gothic" panose="020B0502020202020204" pitchFamily="34" charset="0"/>
                <a:cs typeface="Times New Roman" panose="02020603050405020304" pitchFamily="18" charset="0"/>
              </a:rPr>
              <a:t>Ν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α</a:t>
            </a: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υτοκινητοδρόμων</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err="1">
                <a:effectLst/>
                <a:latin typeface="Century Gothic" panose="020B0502020202020204" pitchFamily="34" charset="0"/>
                <a:ea typeface="Century Gothic" panose="020B0502020202020204" pitchFamily="34" charset="0"/>
                <a:cs typeface="Times New Roman" panose="02020603050405020304" pitchFamily="18" charset="0"/>
              </a:rPr>
              <a:t>έν</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α</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ιδανικό</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περιβάλλον</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για</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την</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αύξηση</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του</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ρυθμού</a:t>
            </a:r>
            <a:r>
              <a:rPr lang="en-US" sz="2200" spc="-13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διασποράς</a:t>
            </a:r>
            <a:r>
              <a:rPr lang="en-US" sz="2200" spc="-10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τους</a:t>
            </a:r>
            <a:r>
              <a:rPr lang="en-US" sz="2200"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(Follak</a:t>
            </a:r>
            <a:r>
              <a:rPr lang="en-US" sz="2200"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et</a:t>
            </a:r>
            <a:r>
              <a:rPr lang="en-US" sz="2200"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10" dirty="0">
                <a:effectLst/>
                <a:latin typeface="Century Gothic" panose="020B0502020202020204" pitchFamily="34" charset="0"/>
                <a:ea typeface="Century Gothic" panose="020B0502020202020204" pitchFamily="34" charset="0"/>
                <a:cs typeface="Times New Roman" panose="02020603050405020304" pitchFamily="18" charset="0"/>
              </a:rPr>
              <a:t>al.,</a:t>
            </a:r>
            <a:r>
              <a:rPr lang="en-US" sz="2200"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spc="-5" dirty="0">
                <a:effectLst/>
                <a:latin typeface="Century Gothic" panose="020B0502020202020204" pitchFamily="34" charset="0"/>
                <a:ea typeface="Century Gothic" panose="020B0502020202020204" pitchFamily="34" charset="0"/>
                <a:cs typeface="Times New Roman" panose="02020603050405020304" pitchFamily="18" charset="0"/>
              </a:rPr>
              <a:t>2018).</a:t>
            </a:r>
            <a:r>
              <a:rPr lang="en-US" sz="2200" spc="-100" dirty="0">
                <a:effectLst/>
                <a:latin typeface="Century Gothic" panose="020B0502020202020204" pitchFamily="34" charset="0"/>
                <a:ea typeface="Century Gothic" panose="020B0502020202020204" pitchFamily="34" charset="0"/>
                <a:cs typeface="Times New Roman" panose="02020603050405020304" pitchFamily="18" charset="0"/>
              </a:rPr>
              <a:t> </a:t>
            </a:r>
            <a:endParaRPr lang="el-GR" sz="2200" spc="-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7945" marR="64770" indent="179705">
              <a:spcBef>
                <a:spcPts val="5"/>
              </a:spcBef>
            </a:pPr>
            <a:r>
              <a:rPr lang="en-US" sz="2200" b="1" spc="-5" dirty="0" err="1">
                <a:effectLst/>
                <a:latin typeface="Century Gothic" panose="020B0502020202020204" pitchFamily="34" charset="0"/>
                <a:ea typeface="Century Gothic" panose="020B0502020202020204" pitchFamily="34" charset="0"/>
                <a:cs typeface="Times New Roman" panose="02020603050405020304" pitchFamily="18" charset="0"/>
              </a:rPr>
              <a:t>Αρκετά</a:t>
            </a:r>
            <a:r>
              <a:rPr lang="en-US" sz="2200" b="1" spc="-10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5" dirty="0" err="1">
                <a:effectLst/>
                <a:latin typeface="Century Gothic" panose="020B0502020202020204" pitchFamily="34" charset="0"/>
                <a:ea typeface="Century Gothic" panose="020B0502020202020204" pitchFamily="34" charset="0"/>
                <a:cs typeface="Times New Roman" panose="02020603050405020304" pitchFamily="18" charset="0"/>
              </a:rPr>
              <a:t>φυτά-εισ</a:t>
            </a:r>
            <a:r>
              <a:rPr lang="en-US" sz="2200" b="1" spc="-5" dirty="0">
                <a:effectLst/>
                <a:latin typeface="Century Gothic" panose="020B0502020202020204" pitchFamily="34" charset="0"/>
                <a:ea typeface="Century Gothic" panose="020B0502020202020204" pitchFamily="34" charset="0"/>
                <a:cs typeface="Times New Roman" panose="02020603050405020304" pitchFamily="18" charset="0"/>
              </a:rPr>
              <a:t>βολείς</a:t>
            </a:r>
            <a:r>
              <a:rPr lang="en-US" sz="2200" b="1"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10" dirty="0">
                <a:effectLst/>
                <a:latin typeface="Century Gothic" panose="020B0502020202020204" pitchFamily="34" charset="0"/>
                <a:ea typeface="Century Gothic" panose="020B0502020202020204" pitchFamily="34" charset="0"/>
                <a:cs typeface="Times New Roman" panose="02020603050405020304" pitchFamily="18" charset="0"/>
              </a:rPr>
              <a:t>στην</a:t>
            </a:r>
            <a:r>
              <a:rPr lang="en-US" sz="2200" b="1"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10" dirty="0">
                <a:effectLst/>
                <a:latin typeface="Century Gothic" panose="020B0502020202020204" pitchFamily="34" charset="0"/>
                <a:ea typeface="Century Gothic" panose="020B0502020202020204" pitchFamily="34" charset="0"/>
                <a:cs typeface="Times New Roman" panose="02020603050405020304" pitchFamily="18" charset="0"/>
              </a:rPr>
              <a:t>Ευρώπη</a:t>
            </a:r>
            <a:r>
              <a:rPr lang="en-US" sz="2200" b="1"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spc="-5" dirty="0">
                <a:effectLst/>
                <a:latin typeface="Century Gothic" panose="020B0502020202020204" pitchFamily="34" charset="0"/>
                <a:ea typeface="Century Gothic" panose="020B0502020202020204" pitchFamily="34" charset="0"/>
                <a:cs typeface="Times New Roman" panose="02020603050405020304" pitchFamily="18" charset="0"/>
              </a:rPr>
              <a:t>έχουν</a:t>
            </a:r>
            <a:r>
              <a:rPr lang="en-US" sz="2200" b="1" spc="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dirty="0">
                <a:effectLst/>
                <a:latin typeface="Century Gothic" panose="020B0502020202020204" pitchFamily="34" charset="0"/>
                <a:ea typeface="Century Gothic" panose="020B0502020202020204" pitchFamily="34" charset="0"/>
                <a:cs typeface="Times New Roman" panose="02020603050405020304" pitchFamily="18" charset="0"/>
              </a:rPr>
              <a:t>εισαχθεί</a:t>
            </a:r>
            <a:r>
              <a:rPr lang="en-US" sz="2200" b="1" spc="-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dirty="0">
                <a:effectLst/>
                <a:latin typeface="Century Gothic" panose="020B0502020202020204" pitchFamily="34" charset="0"/>
                <a:ea typeface="Century Gothic" panose="020B0502020202020204" pitchFamily="34" charset="0"/>
                <a:cs typeface="Times New Roman" panose="02020603050405020304" pitchFamily="18" charset="0"/>
              </a:rPr>
              <a:t>ως</a:t>
            </a:r>
            <a:r>
              <a:rPr lang="en-US" sz="2200" b="1" spc="-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dirty="0">
                <a:effectLst/>
                <a:latin typeface="Century Gothic" panose="020B0502020202020204" pitchFamily="34" charset="0"/>
                <a:ea typeface="Century Gothic" panose="020B0502020202020204" pitchFamily="34" charset="0"/>
                <a:cs typeface="Times New Roman" panose="02020603050405020304" pitchFamily="18" charset="0"/>
              </a:rPr>
              <a:t>καλλωπιστικά</a:t>
            </a:r>
            <a:r>
              <a:rPr lang="en-US" sz="2200" b="1" spc="-4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b="1" dirty="0">
                <a:effectLst/>
                <a:latin typeface="Century Gothic" panose="020B0502020202020204" pitchFamily="34" charset="0"/>
                <a:ea typeface="Century Gothic" panose="020B0502020202020204" pitchFamily="34" charset="0"/>
                <a:cs typeface="Times New Roman" panose="02020603050405020304" pitchFamily="18" charset="0"/>
              </a:rPr>
              <a:t>είδη</a:t>
            </a:r>
            <a:r>
              <a:rPr lang="en-US" sz="2200" spc="-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(Brunel</a:t>
            </a:r>
            <a:r>
              <a:rPr lang="en-US" sz="2200" spc="-4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et</a:t>
            </a:r>
            <a:r>
              <a:rPr lang="en-US" sz="2200" spc="-45"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al.,</a:t>
            </a:r>
            <a:r>
              <a:rPr lang="en-US" sz="2200" spc="-4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200" dirty="0">
                <a:effectLst/>
                <a:latin typeface="Century Gothic" panose="020B0502020202020204" pitchFamily="34" charset="0"/>
                <a:ea typeface="Century Gothic" panose="020B0502020202020204" pitchFamily="34" charset="0"/>
                <a:cs typeface="Times New Roman" panose="02020603050405020304" pitchFamily="18" charset="0"/>
              </a:rPr>
              <a:t>2010).</a:t>
            </a:r>
          </a:p>
          <a:p>
            <a:endParaRPr lang="en-US" sz="2200" dirty="0"/>
          </a:p>
        </p:txBody>
      </p:sp>
    </p:spTree>
    <p:extLst>
      <p:ext uri="{BB962C8B-B14F-4D97-AF65-F5344CB8AC3E}">
        <p14:creationId xmlns:p14="http://schemas.microsoft.com/office/powerpoint/2010/main" val="393334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9565E-986A-280C-1E42-C5D44A5801D8}"/>
              </a:ext>
            </a:extLst>
          </p:cNvPr>
          <p:cNvSpPr>
            <a:spLocks noGrp="1"/>
          </p:cNvSpPr>
          <p:nvPr>
            <p:ph type="title"/>
          </p:nvPr>
        </p:nvSpPr>
        <p:spPr>
          <a:xfrm>
            <a:off x="643467" y="1123837"/>
            <a:ext cx="3073914" cy="4601183"/>
          </a:xfrm>
        </p:spPr>
        <p:txBody>
          <a:bodyPr vert="horz" lIns="91440" tIns="45720" rIns="91440" bIns="45720" rtlCol="0" anchor="ctr">
            <a:normAutofit/>
          </a:bodyPr>
          <a:lstStyle/>
          <a:p>
            <a:pPr algn="r"/>
            <a:r>
              <a:rPr lang="en-US" sz="2500">
                <a:solidFill>
                  <a:schemeClr val="tx1">
                    <a:lumMod val="85000"/>
                    <a:lumOff val="15000"/>
                  </a:schemeClr>
                </a:solidFill>
              </a:rPr>
              <a:t>Οι Black &amp; Bartlett (2020) προτείνουν ότι για τη λήψη απόφασης σχετικά με τον χαρακτηρισμό ενός φυτικού είδους ως φυτού-εισβολέα και τον μετέπειτα έλεγχό του χρειάζονται τρία βήματα: </a:t>
            </a:r>
          </a:p>
        </p:txBody>
      </p:sp>
      <p:sp>
        <p:nvSpPr>
          <p:cNvPr id="3" name="Content Placeholder 2">
            <a:extLst>
              <a:ext uri="{FF2B5EF4-FFF2-40B4-BE49-F238E27FC236}">
                <a16:creationId xmlns:a16="http://schemas.microsoft.com/office/drawing/2014/main" xmlns="" id="{E795051C-C62F-6046-6C91-CCBBF86D9B49}"/>
              </a:ext>
            </a:extLst>
          </p:cNvPr>
          <p:cNvSpPr>
            <a:spLocks noGrp="1"/>
          </p:cNvSpPr>
          <p:nvPr>
            <p:ph idx="1"/>
          </p:nvPr>
        </p:nvSpPr>
        <p:spPr>
          <a:xfrm>
            <a:off x="4393580" y="864108"/>
            <a:ext cx="7154953" cy="5120640"/>
          </a:xfrm>
        </p:spPr>
        <p:txBody>
          <a:bodyPr vert="horz" lIns="91440" tIns="45720" rIns="91440" bIns="45720" rtlCol="0" anchor="ctr">
            <a:normAutofit fontScale="92500"/>
          </a:bodyPr>
          <a:lstStyle/>
          <a:p>
            <a:pPr marL="0" marR="62230" indent="0">
              <a:spcBef>
                <a:spcPts val="5"/>
              </a:spcBef>
              <a:buNone/>
            </a:pPr>
            <a:r>
              <a:rPr lang="en-US" spc="-5" dirty="0">
                <a:effectLst/>
              </a:rPr>
              <a:t>1)</a:t>
            </a:r>
            <a:r>
              <a:rPr lang="en-US" spc="-30" dirty="0">
                <a:effectLst/>
              </a:rPr>
              <a:t> </a:t>
            </a:r>
            <a:r>
              <a:rPr lang="en-US" b="1" spc="-10" dirty="0">
                <a:effectLst/>
              </a:rPr>
              <a:t>να</a:t>
            </a:r>
            <a:r>
              <a:rPr lang="en-US" b="1" spc="-35" dirty="0">
                <a:effectLst/>
              </a:rPr>
              <a:t> </a:t>
            </a:r>
            <a:r>
              <a:rPr lang="en-US" b="1" spc="-5" dirty="0" err="1">
                <a:effectLst/>
              </a:rPr>
              <a:t>εξ</a:t>
            </a:r>
            <a:r>
              <a:rPr lang="en-US" b="1" spc="-10" dirty="0">
                <a:effectLst/>
              </a:rPr>
              <a:t>ακ</a:t>
            </a:r>
            <a:r>
              <a:rPr lang="en-US" b="1" spc="-5" dirty="0">
                <a:effectLst/>
              </a:rPr>
              <a:t>ρι</a:t>
            </a:r>
            <a:r>
              <a:rPr lang="en-US" b="1" spc="-10" dirty="0">
                <a:effectLst/>
              </a:rPr>
              <a:t>βωθ</a:t>
            </a:r>
            <a:r>
              <a:rPr lang="en-US" b="1" spc="-5" dirty="0">
                <a:effectLst/>
              </a:rPr>
              <a:t>εί</a:t>
            </a:r>
            <a:r>
              <a:rPr lang="en-US" b="1" spc="-30" dirty="0">
                <a:effectLst/>
              </a:rPr>
              <a:t> </a:t>
            </a:r>
            <a:r>
              <a:rPr lang="en-US" b="1" spc="-5" dirty="0">
                <a:effectLst/>
              </a:rPr>
              <a:t>το</a:t>
            </a:r>
            <a:r>
              <a:rPr lang="en-US" b="1" spc="-30" dirty="0">
                <a:effectLst/>
              </a:rPr>
              <a:t> </a:t>
            </a:r>
            <a:r>
              <a:rPr lang="en-US" b="1" spc="-5" dirty="0">
                <a:effectLst/>
              </a:rPr>
              <a:t>επίπεδο</a:t>
            </a:r>
            <a:r>
              <a:rPr lang="en-US" b="1" spc="-30" dirty="0">
                <a:effectLst/>
              </a:rPr>
              <a:t> </a:t>
            </a:r>
            <a:r>
              <a:rPr lang="en-US" b="1" spc="-5" dirty="0">
                <a:effectLst/>
              </a:rPr>
              <a:t>τη</a:t>
            </a:r>
            <a:r>
              <a:rPr lang="en-US" b="1" spc="-10" dirty="0">
                <a:effectLst/>
              </a:rPr>
              <a:t>ς</a:t>
            </a:r>
            <a:r>
              <a:rPr lang="en-US" b="1" spc="-30" dirty="0">
                <a:effectLst/>
              </a:rPr>
              <a:t> </a:t>
            </a:r>
            <a:r>
              <a:rPr lang="en-US" b="1" spc="-10" dirty="0">
                <a:effectLst/>
              </a:rPr>
              <a:t>ε</a:t>
            </a:r>
            <a:r>
              <a:rPr lang="en-US" b="1" spc="-15" dirty="0">
                <a:effectLst/>
              </a:rPr>
              <a:t>ισβο</a:t>
            </a:r>
            <a:r>
              <a:rPr lang="en-US" b="1" dirty="0">
                <a:effectLst/>
              </a:rPr>
              <a:t>λής</a:t>
            </a:r>
            <a:r>
              <a:rPr lang="en-US" spc="25" dirty="0">
                <a:effectLst/>
              </a:rPr>
              <a:t> </a:t>
            </a:r>
            <a:r>
              <a:rPr lang="en-US" dirty="0">
                <a:effectLst/>
              </a:rPr>
              <a:t>και</a:t>
            </a:r>
            <a:r>
              <a:rPr lang="en-US" spc="25" dirty="0">
                <a:effectLst/>
              </a:rPr>
              <a:t> </a:t>
            </a:r>
            <a:r>
              <a:rPr lang="en-US" dirty="0">
                <a:effectLst/>
              </a:rPr>
              <a:t>να</a:t>
            </a:r>
            <a:r>
              <a:rPr lang="en-US" spc="25" dirty="0">
                <a:effectLst/>
              </a:rPr>
              <a:t> </a:t>
            </a:r>
            <a:r>
              <a:rPr lang="en-US" dirty="0">
                <a:effectLst/>
              </a:rPr>
              <a:t>διαπιστωθεί</a:t>
            </a:r>
            <a:r>
              <a:rPr lang="en-US" spc="25" dirty="0">
                <a:effectLst/>
              </a:rPr>
              <a:t> </a:t>
            </a:r>
            <a:r>
              <a:rPr lang="en-US" dirty="0">
                <a:effectLst/>
              </a:rPr>
              <a:t>αν</a:t>
            </a:r>
            <a:r>
              <a:rPr lang="en-US" spc="25" dirty="0">
                <a:effectLst/>
              </a:rPr>
              <a:t> </a:t>
            </a:r>
            <a:r>
              <a:rPr lang="en-US" dirty="0">
                <a:effectLst/>
              </a:rPr>
              <a:t>το</a:t>
            </a:r>
            <a:r>
              <a:rPr lang="en-US" spc="30" dirty="0">
                <a:effectLst/>
              </a:rPr>
              <a:t> </a:t>
            </a:r>
            <a:r>
              <a:rPr lang="en-US" dirty="0">
                <a:effectLst/>
              </a:rPr>
              <a:t>φυτικό</a:t>
            </a:r>
            <a:r>
              <a:rPr lang="en-US" spc="25" dirty="0">
                <a:effectLst/>
              </a:rPr>
              <a:t> </a:t>
            </a:r>
            <a:r>
              <a:rPr lang="en-US" dirty="0">
                <a:effectLst/>
              </a:rPr>
              <a:t>είδος</a:t>
            </a:r>
            <a:r>
              <a:rPr lang="en-US" spc="25" dirty="0">
                <a:effectLst/>
              </a:rPr>
              <a:t> </a:t>
            </a:r>
            <a:r>
              <a:rPr lang="en-US" dirty="0">
                <a:effectLst/>
              </a:rPr>
              <a:t>έχει</a:t>
            </a:r>
            <a:r>
              <a:rPr lang="en-US" spc="25" dirty="0">
                <a:effectLst/>
              </a:rPr>
              <a:t> </a:t>
            </a:r>
            <a:r>
              <a:rPr lang="en-US" dirty="0">
                <a:effectLst/>
              </a:rPr>
              <a:t>εισαχθεί,</a:t>
            </a:r>
            <a:r>
              <a:rPr lang="en-US" spc="25" dirty="0">
                <a:effectLst/>
              </a:rPr>
              <a:t> </a:t>
            </a:r>
            <a:r>
              <a:rPr lang="en-US" dirty="0">
                <a:effectLst/>
              </a:rPr>
              <a:t>έχει</a:t>
            </a:r>
            <a:r>
              <a:rPr lang="en-US" spc="25" dirty="0">
                <a:effectLst/>
              </a:rPr>
              <a:t> </a:t>
            </a:r>
            <a:r>
              <a:rPr lang="en-US" dirty="0">
                <a:effectLst/>
              </a:rPr>
              <a:t>εγκατασταθεί</a:t>
            </a:r>
            <a:r>
              <a:rPr lang="en-US" spc="30" dirty="0">
                <a:effectLst/>
              </a:rPr>
              <a:t> </a:t>
            </a:r>
            <a:r>
              <a:rPr lang="en-US" dirty="0">
                <a:effectLst/>
              </a:rPr>
              <a:t>ή έχει</a:t>
            </a:r>
            <a:r>
              <a:rPr lang="en-US" spc="-50" dirty="0">
                <a:effectLst/>
              </a:rPr>
              <a:t> </a:t>
            </a:r>
            <a:r>
              <a:rPr lang="en-US" dirty="0">
                <a:effectLst/>
              </a:rPr>
              <a:t>κυριαρχήσει,</a:t>
            </a:r>
            <a:r>
              <a:rPr lang="en-US" spc="-50" dirty="0">
                <a:effectLst/>
              </a:rPr>
              <a:t> </a:t>
            </a:r>
          </a:p>
          <a:p>
            <a:pPr marL="0" marR="62230" indent="0">
              <a:spcBef>
                <a:spcPts val="5"/>
              </a:spcBef>
              <a:buNone/>
            </a:pPr>
            <a:r>
              <a:rPr lang="en-US" dirty="0">
                <a:effectLst/>
              </a:rPr>
              <a:t>2)</a:t>
            </a:r>
            <a:r>
              <a:rPr lang="en-US" spc="-50" dirty="0">
                <a:effectLst/>
              </a:rPr>
              <a:t> </a:t>
            </a:r>
            <a:r>
              <a:rPr lang="en-US" dirty="0">
                <a:effectLst/>
              </a:rPr>
              <a:t>να</a:t>
            </a:r>
            <a:r>
              <a:rPr lang="en-US" spc="-50" dirty="0">
                <a:effectLst/>
              </a:rPr>
              <a:t> </a:t>
            </a:r>
            <a:r>
              <a:rPr lang="en-US" dirty="0" err="1">
                <a:effectLst/>
              </a:rPr>
              <a:t>γίνει</a:t>
            </a:r>
            <a:r>
              <a:rPr lang="en-US" spc="-50" dirty="0">
                <a:effectLst/>
              </a:rPr>
              <a:t> </a:t>
            </a:r>
            <a:r>
              <a:rPr lang="en-US" b="1" dirty="0" err="1">
                <a:effectLst/>
              </a:rPr>
              <a:t>δι</a:t>
            </a:r>
            <a:r>
              <a:rPr lang="en-US" b="1" dirty="0">
                <a:effectLst/>
              </a:rPr>
              <a:t>αχωρισμός</a:t>
            </a:r>
            <a:r>
              <a:rPr lang="en-US" b="1" spc="-50" dirty="0">
                <a:effectLst/>
              </a:rPr>
              <a:t> </a:t>
            </a:r>
            <a:r>
              <a:rPr lang="en-US" b="1" dirty="0">
                <a:effectLst/>
              </a:rPr>
              <a:t>των</a:t>
            </a:r>
            <a:r>
              <a:rPr lang="en-US" b="1" spc="-50" dirty="0">
                <a:effectLst/>
              </a:rPr>
              <a:t> </a:t>
            </a:r>
            <a:r>
              <a:rPr lang="en-US" b="1" dirty="0">
                <a:effectLst/>
              </a:rPr>
              <a:t>συστημάτων</a:t>
            </a:r>
            <a:r>
              <a:rPr lang="en-US" b="1" spc="-50" dirty="0">
                <a:effectLst/>
              </a:rPr>
              <a:t> </a:t>
            </a:r>
            <a:r>
              <a:rPr lang="en-US" b="1" dirty="0">
                <a:effectLst/>
              </a:rPr>
              <a:t>που</a:t>
            </a:r>
            <a:r>
              <a:rPr lang="en-US" b="1" spc="-50" dirty="0">
                <a:effectLst/>
              </a:rPr>
              <a:t> </a:t>
            </a:r>
            <a:r>
              <a:rPr lang="en-US" b="1" dirty="0">
                <a:effectLst/>
              </a:rPr>
              <a:t>θα</a:t>
            </a:r>
            <a:r>
              <a:rPr lang="en-US" b="1" spc="-50" dirty="0">
                <a:effectLst/>
              </a:rPr>
              <a:t> </a:t>
            </a:r>
            <a:r>
              <a:rPr lang="en-US" b="1" dirty="0">
                <a:effectLst/>
              </a:rPr>
              <a:t>χρειαστεί </a:t>
            </a:r>
            <a:r>
              <a:rPr lang="en-US" b="1" spc="5" dirty="0">
                <a:effectLst/>
              </a:rPr>
              <a:t>να</a:t>
            </a:r>
            <a:r>
              <a:rPr lang="en-US" b="1" spc="-5" dirty="0">
                <a:effectLst/>
              </a:rPr>
              <a:t> </a:t>
            </a:r>
            <a:r>
              <a:rPr lang="en-US" b="1" spc="5" dirty="0">
                <a:effectLst/>
              </a:rPr>
              <a:t>προστατευτούν</a:t>
            </a:r>
            <a:r>
              <a:rPr lang="en-US" b="1" spc="-5" dirty="0">
                <a:effectLst/>
              </a:rPr>
              <a:t> </a:t>
            </a:r>
            <a:r>
              <a:rPr lang="en-US" spc="5" dirty="0">
                <a:effectLst/>
              </a:rPr>
              <a:t>από</a:t>
            </a:r>
            <a:r>
              <a:rPr lang="en-US" dirty="0">
                <a:effectLst/>
              </a:rPr>
              <a:t> τη</a:t>
            </a:r>
            <a:r>
              <a:rPr lang="en-US" spc="-5" dirty="0">
                <a:effectLst/>
              </a:rPr>
              <a:t> </a:t>
            </a:r>
            <a:r>
              <a:rPr lang="en-US" spc="5" dirty="0">
                <a:effectLst/>
              </a:rPr>
              <a:t>φυτική</a:t>
            </a:r>
            <a:r>
              <a:rPr lang="en-US" spc="-5" dirty="0">
                <a:effectLst/>
              </a:rPr>
              <a:t> </a:t>
            </a:r>
            <a:r>
              <a:rPr lang="en-US" spc="5" dirty="0">
                <a:effectLst/>
              </a:rPr>
              <a:t>εισβολή,</a:t>
            </a:r>
            <a:r>
              <a:rPr lang="en-US" dirty="0">
                <a:effectLst/>
              </a:rPr>
              <a:t> </a:t>
            </a:r>
            <a:r>
              <a:rPr lang="en-US" spc="5" dirty="0">
                <a:effectLst/>
              </a:rPr>
              <a:t>όπως</a:t>
            </a:r>
            <a:r>
              <a:rPr lang="en-US" spc="-5" dirty="0">
                <a:effectLst/>
              </a:rPr>
              <a:t> </a:t>
            </a:r>
            <a:r>
              <a:rPr lang="en-US" spc="5" dirty="0">
                <a:effectLst/>
              </a:rPr>
              <a:t>τα</a:t>
            </a:r>
            <a:r>
              <a:rPr lang="en-US" spc="-5" dirty="0">
                <a:effectLst/>
              </a:rPr>
              <a:t> </a:t>
            </a:r>
            <a:r>
              <a:rPr lang="en-US" spc="5" dirty="0">
                <a:effectLst/>
              </a:rPr>
              <a:t>γεωργικά</a:t>
            </a:r>
            <a:r>
              <a:rPr lang="en-US" dirty="0">
                <a:effectLst/>
              </a:rPr>
              <a:t> ή</a:t>
            </a:r>
            <a:r>
              <a:rPr lang="en-US" spc="-5" dirty="0">
                <a:effectLst/>
              </a:rPr>
              <a:t> </a:t>
            </a:r>
            <a:r>
              <a:rPr lang="en-US" spc="5" dirty="0">
                <a:effectLst/>
              </a:rPr>
              <a:t>τα</a:t>
            </a:r>
            <a:r>
              <a:rPr lang="en-US" dirty="0">
                <a:effectLst/>
              </a:rPr>
              <a:t> </a:t>
            </a:r>
            <a:r>
              <a:rPr lang="en-US" spc="10" dirty="0">
                <a:effectLst/>
              </a:rPr>
              <a:t>δασικά</a:t>
            </a:r>
            <a:r>
              <a:rPr lang="en-US" spc="310" dirty="0">
                <a:effectLst/>
              </a:rPr>
              <a:t> </a:t>
            </a:r>
            <a:r>
              <a:rPr lang="en-US" dirty="0">
                <a:effectLst/>
              </a:rPr>
              <a:t>συστήματα,</a:t>
            </a:r>
            <a:r>
              <a:rPr lang="en-US" spc="55" dirty="0">
                <a:effectLst/>
              </a:rPr>
              <a:t> </a:t>
            </a:r>
            <a:r>
              <a:rPr lang="en-US" dirty="0">
                <a:effectLst/>
              </a:rPr>
              <a:t>και</a:t>
            </a:r>
            <a:r>
              <a:rPr lang="en-US" spc="55" dirty="0">
                <a:effectLst/>
              </a:rPr>
              <a:t> </a:t>
            </a:r>
          </a:p>
          <a:p>
            <a:pPr marL="0" marR="62230" indent="0">
              <a:spcBef>
                <a:spcPts val="5"/>
              </a:spcBef>
              <a:buNone/>
            </a:pPr>
            <a:r>
              <a:rPr lang="en-US" dirty="0">
                <a:effectLst/>
              </a:rPr>
              <a:t>3)</a:t>
            </a:r>
            <a:r>
              <a:rPr lang="en-US" spc="55" dirty="0">
                <a:effectLst/>
              </a:rPr>
              <a:t> </a:t>
            </a:r>
            <a:r>
              <a:rPr lang="en-US" dirty="0">
                <a:effectLst/>
              </a:rPr>
              <a:t>να</a:t>
            </a:r>
            <a:r>
              <a:rPr lang="en-US" spc="55" dirty="0">
                <a:effectLst/>
              </a:rPr>
              <a:t> </a:t>
            </a:r>
            <a:r>
              <a:rPr lang="en-US" dirty="0" err="1">
                <a:effectLst/>
              </a:rPr>
              <a:t>γίνουν</a:t>
            </a:r>
            <a:r>
              <a:rPr lang="en-US" spc="60" dirty="0">
                <a:effectLst/>
              </a:rPr>
              <a:t> </a:t>
            </a:r>
            <a:r>
              <a:rPr lang="en-US" b="1" dirty="0" err="1">
                <a:effectLst/>
              </a:rPr>
              <a:t>μελέτες</a:t>
            </a:r>
            <a:r>
              <a:rPr lang="en-US" b="1" spc="55" dirty="0">
                <a:effectLst/>
              </a:rPr>
              <a:t> </a:t>
            </a:r>
            <a:r>
              <a:rPr lang="en-US" b="1" dirty="0">
                <a:effectLst/>
              </a:rPr>
              <a:t>επ</a:t>
            </a:r>
            <a:r>
              <a:rPr lang="en-US" b="1" dirty="0" err="1">
                <a:effectLst/>
              </a:rPr>
              <a:t>ικινδυνότητ</a:t>
            </a:r>
            <a:r>
              <a:rPr lang="en-US" b="1" dirty="0">
                <a:effectLst/>
              </a:rPr>
              <a:t>ας</a:t>
            </a:r>
            <a:r>
              <a:rPr lang="en-US" b="1" spc="55" dirty="0">
                <a:effectLst/>
              </a:rPr>
              <a:t> </a:t>
            </a:r>
            <a:r>
              <a:rPr lang="en-US" dirty="0">
                <a:effectLst/>
              </a:rPr>
              <a:t>(risk</a:t>
            </a:r>
            <a:r>
              <a:rPr lang="en-US" spc="55" dirty="0">
                <a:effectLst/>
              </a:rPr>
              <a:t> </a:t>
            </a:r>
            <a:r>
              <a:rPr lang="en-US" dirty="0">
                <a:effectLst/>
              </a:rPr>
              <a:t>assessment)</a:t>
            </a:r>
            <a:r>
              <a:rPr lang="en-US" spc="60" dirty="0">
                <a:effectLst/>
              </a:rPr>
              <a:t> </a:t>
            </a:r>
            <a:r>
              <a:rPr lang="en-US" dirty="0">
                <a:effectLst/>
              </a:rPr>
              <a:t>για μελλοντικές</a:t>
            </a:r>
            <a:r>
              <a:rPr lang="en-US" spc="85" dirty="0">
                <a:effectLst/>
              </a:rPr>
              <a:t> </a:t>
            </a:r>
            <a:r>
              <a:rPr lang="en-US" dirty="0">
                <a:effectLst/>
              </a:rPr>
              <a:t>φυτικές</a:t>
            </a:r>
            <a:r>
              <a:rPr lang="en-US" spc="85" dirty="0">
                <a:effectLst/>
              </a:rPr>
              <a:t> </a:t>
            </a:r>
            <a:r>
              <a:rPr lang="en-US" dirty="0">
                <a:effectLst/>
              </a:rPr>
              <a:t>εισβολές</a:t>
            </a:r>
            <a:r>
              <a:rPr lang="en-US" spc="85" dirty="0">
                <a:effectLst/>
              </a:rPr>
              <a:t> </a:t>
            </a:r>
            <a:r>
              <a:rPr lang="en-US" dirty="0">
                <a:effectLst/>
              </a:rPr>
              <a:t>ως</a:t>
            </a:r>
            <a:r>
              <a:rPr lang="en-US" spc="85" dirty="0">
                <a:effectLst/>
              </a:rPr>
              <a:t> </a:t>
            </a:r>
            <a:r>
              <a:rPr lang="en-US" dirty="0">
                <a:effectLst/>
              </a:rPr>
              <a:t>αποτέλεσμα</a:t>
            </a:r>
            <a:r>
              <a:rPr lang="en-US" spc="85" dirty="0">
                <a:effectLst/>
              </a:rPr>
              <a:t> </a:t>
            </a:r>
            <a:r>
              <a:rPr lang="en-US" dirty="0">
                <a:effectLst/>
              </a:rPr>
              <a:t>της</a:t>
            </a:r>
            <a:r>
              <a:rPr lang="en-US" spc="85" dirty="0">
                <a:effectLst/>
              </a:rPr>
              <a:t> </a:t>
            </a:r>
            <a:r>
              <a:rPr lang="en-US" dirty="0">
                <a:effectLst/>
              </a:rPr>
              <a:t>κλιματικής</a:t>
            </a:r>
            <a:r>
              <a:rPr lang="en-US" spc="85" dirty="0">
                <a:effectLst/>
              </a:rPr>
              <a:t> </a:t>
            </a:r>
            <a:r>
              <a:rPr lang="en-US" dirty="0">
                <a:effectLst/>
              </a:rPr>
              <a:t>αλλαγής</a:t>
            </a:r>
            <a:endParaRPr lang="en-US" dirty="0"/>
          </a:p>
        </p:txBody>
      </p:sp>
    </p:spTree>
    <p:extLst>
      <p:ext uri="{BB962C8B-B14F-4D97-AF65-F5344CB8AC3E}">
        <p14:creationId xmlns:p14="http://schemas.microsoft.com/office/powerpoint/2010/main" val="184227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A7044749-4AE3-E4C6-EBBD-14F0E580BB2E}"/>
              </a:ext>
            </a:extLst>
          </p:cNvPr>
          <p:cNvGraphicFramePr>
            <a:graphicFrameLocks noGrp="1"/>
          </p:cNvGraphicFramePr>
          <p:nvPr/>
        </p:nvGraphicFramePr>
        <p:xfrm>
          <a:off x="1378225" y="702365"/>
          <a:ext cx="9515062" cy="5723250"/>
        </p:xfrm>
        <a:graphic>
          <a:graphicData uri="http://schemas.openxmlformats.org/drawingml/2006/table">
            <a:tbl>
              <a:tblPr firstRow="1" firstCol="1" lastRow="1" lastCol="1" bandRow="1" bandCol="1"/>
              <a:tblGrid>
                <a:gridCol w="1757322">
                  <a:extLst>
                    <a:ext uri="{9D8B030D-6E8A-4147-A177-3AD203B41FA5}">
                      <a16:colId xmlns:a16="http://schemas.microsoft.com/office/drawing/2014/main" xmlns="" val="639429376"/>
                    </a:ext>
                  </a:extLst>
                </a:gridCol>
                <a:gridCol w="1899558">
                  <a:extLst>
                    <a:ext uri="{9D8B030D-6E8A-4147-A177-3AD203B41FA5}">
                      <a16:colId xmlns:a16="http://schemas.microsoft.com/office/drawing/2014/main" xmlns="" val="3975568528"/>
                    </a:ext>
                  </a:extLst>
                </a:gridCol>
                <a:gridCol w="1447597">
                  <a:extLst>
                    <a:ext uri="{9D8B030D-6E8A-4147-A177-3AD203B41FA5}">
                      <a16:colId xmlns:a16="http://schemas.microsoft.com/office/drawing/2014/main" xmlns="" val="1678386236"/>
                    </a:ext>
                  </a:extLst>
                </a:gridCol>
                <a:gridCol w="874672">
                  <a:extLst>
                    <a:ext uri="{9D8B030D-6E8A-4147-A177-3AD203B41FA5}">
                      <a16:colId xmlns:a16="http://schemas.microsoft.com/office/drawing/2014/main" xmlns="" val="2083984998"/>
                    </a:ext>
                  </a:extLst>
                </a:gridCol>
                <a:gridCol w="1733394">
                  <a:extLst>
                    <a:ext uri="{9D8B030D-6E8A-4147-A177-3AD203B41FA5}">
                      <a16:colId xmlns:a16="http://schemas.microsoft.com/office/drawing/2014/main" xmlns="" val="572731715"/>
                    </a:ext>
                  </a:extLst>
                </a:gridCol>
                <a:gridCol w="1802519">
                  <a:extLst>
                    <a:ext uri="{9D8B030D-6E8A-4147-A177-3AD203B41FA5}">
                      <a16:colId xmlns:a16="http://schemas.microsoft.com/office/drawing/2014/main" xmlns="" val="317135141"/>
                    </a:ext>
                  </a:extLst>
                </a:gridCol>
              </a:tblGrid>
              <a:tr h="346037">
                <a:tc gridSpan="6">
                  <a:txBody>
                    <a:bodyPr/>
                    <a:lstStyle/>
                    <a:p>
                      <a:pPr marL="50800" marR="46990">
                        <a:lnSpc>
                          <a:spcPct val="111000"/>
                        </a:lnSpc>
                        <a:spcBef>
                          <a:spcPts val="345"/>
                        </a:spcBef>
                        <a:spcAft>
                          <a:spcPts val="0"/>
                        </a:spcAft>
                      </a:pPr>
                      <a:r>
                        <a:rPr lang="en-US" sz="1400" b="1">
                          <a:solidFill>
                            <a:srgbClr val="4F697D"/>
                          </a:solidFill>
                          <a:effectLst/>
                          <a:latin typeface="Arial" panose="020B0604020202020204" pitchFamily="34" charset="0"/>
                          <a:ea typeface="Calibri" panose="020F0502020204030204" pitchFamily="34" charset="0"/>
                          <a:cs typeface="Times New Roman" panose="02020603050405020304" pitchFamily="18" charset="0"/>
                        </a:rPr>
                        <a:t>Πίνακας</a:t>
                      </a:r>
                      <a:r>
                        <a:rPr lang="en-US" sz="1400" b="1" spc="60">
                          <a:solidFill>
                            <a:srgbClr val="4F697D"/>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a:solidFill>
                            <a:srgbClr val="4F697D"/>
                          </a:solidFill>
                          <a:effectLst/>
                          <a:latin typeface="Arial" panose="020B0604020202020204" pitchFamily="34" charset="0"/>
                          <a:ea typeface="Calibri" panose="020F0502020204030204" pitchFamily="34" charset="0"/>
                          <a:cs typeface="Times New Roman" panose="02020603050405020304" pitchFamily="18" charset="0"/>
                        </a:rPr>
                        <a:t>1.5.</a:t>
                      </a:r>
                      <a:r>
                        <a:rPr lang="en-US" sz="1400" b="1" spc="55">
                          <a:solidFill>
                            <a:srgbClr val="4F697D"/>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Φυτά-εισβολείς</a:t>
                      </a:r>
                      <a:r>
                        <a:rPr lang="en-US" sz="1400" spc="5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με</a:t>
                      </a:r>
                      <a:r>
                        <a:rPr lang="en-US" sz="1400" spc="4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ενδιαφέρον</a:t>
                      </a:r>
                      <a:r>
                        <a:rPr lang="en-US" sz="1400" spc="4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για</a:t>
                      </a:r>
                      <a:r>
                        <a:rPr lang="en-US" sz="1400" spc="5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την</a:t>
                      </a:r>
                      <a:r>
                        <a:rPr lang="en-US" sz="1400" spc="4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Ελλάδα.</a:t>
                      </a:r>
                      <a:r>
                        <a:rPr lang="en-US" sz="1400" spc="5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r>
                        <a:rPr lang="en-US" sz="1400" spc="4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πολυετές,</a:t>
                      </a:r>
                      <a:r>
                        <a:rPr lang="en-US" sz="1400" spc="5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a:t>
                      </a:r>
                      <a:r>
                        <a:rPr lang="en-US" sz="1400" spc="52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ετήσιο)</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40782581"/>
                  </a:ext>
                </a:extLst>
              </a:tr>
              <a:tr h="426941">
                <a:tc>
                  <a:txBody>
                    <a:bodyPr/>
                    <a:lstStyle/>
                    <a:p>
                      <a:pPr marL="50800" marR="73660">
                        <a:lnSpc>
                          <a:spcPct val="118000"/>
                        </a:lnSpc>
                        <a:spcBef>
                          <a:spcPts val="410"/>
                        </a:spcBef>
                        <a:spcAft>
                          <a:spcPts val="0"/>
                        </a:spcAft>
                      </a:pP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Επιστημονική ονομασία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a:spcBef>
                          <a:spcPts val="20"/>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Οικογένεια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marL="50800" marR="139700">
                        <a:lnSpc>
                          <a:spcPct val="118000"/>
                        </a:lnSpc>
                        <a:spcBef>
                          <a:spcPts val="410"/>
                        </a:spcBef>
                        <a:spcAft>
                          <a:spcPts val="0"/>
                        </a:spcAft>
                      </a:pP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Κοινή ονομασία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a:spcBef>
                          <a:spcPts val="20"/>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Είδος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marL="50800" marR="215265">
                        <a:lnSpc>
                          <a:spcPct val="118000"/>
                        </a:lnSpc>
                        <a:spcBef>
                          <a:spcPts val="410"/>
                        </a:spcBef>
                        <a:spcAft>
                          <a:spcPts val="0"/>
                        </a:spcAft>
                      </a:pP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Πολλαπλα- σιασμός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marL="50800" marR="147320">
                        <a:lnSpc>
                          <a:spcPct val="118000"/>
                        </a:lnSpc>
                        <a:spcBef>
                          <a:spcPts val="410"/>
                        </a:spcBef>
                        <a:spcAft>
                          <a:spcPts val="0"/>
                        </a:spcAft>
                      </a:pPr>
                      <a:r>
                        <a:rPr lang="en-US" sz="14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Ενδεικτικές καλλιέργειες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extLst>
                  <a:ext uri="{0D108BD9-81ED-4DB2-BD59-A6C34878D82A}">
                    <a16:rowId xmlns:a16="http://schemas.microsoft.com/office/drawing/2014/main" xmlns="" val="3626307177"/>
                  </a:ext>
                </a:extLst>
              </a:tr>
              <a:tr h="591186">
                <a:tc>
                  <a:txBody>
                    <a:bodyPr/>
                    <a:lstStyle/>
                    <a:p>
                      <a:pPr marL="50800" marR="338455">
                        <a:lnSpc>
                          <a:spcPct val="122000"/>
                        </a:lnSpc>
                        <a:spcBef>
                          <a:spcPts val="34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Ailanthus altissima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Simaroubaceae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Αείλανθος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50800" marR="121920">
                        <a:lnSpc>
                          <a:spcPct val="122000"/>
                        </a:lnSpc>
                        <a:spcBef>
                          <a:spcPts val="34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Σπόροι/ παραφυάδες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20"/>
                        </a:spcBef>
                      </a:pPr>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4007065479"/>
                  </a:ext>
                </a:extLst>
              </a:tr>
              <a:tr h="668246">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203835">
                        <a:lnSpc>
                          <a:spcPct val="122000"/>
                        </a:lnSpc>
                        <a:spcBef>
                          <a:spcPts val="66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Amaranthus palmeri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Amaranthaceae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Σπόροι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marR="179705">
                        <a:lnSpc>
                          <a:spcPct val="122000"/>
                        </a:lnSpc>
                        <a:spcBef>
                          <a:spcPts val="34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Σόγια, βαμβάκι, αραβόσιτος, σόργο</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09816419"/>
                  </a:ext>
                </a:extLst>
              </a:tr>
              <a:tr h="741839">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172720">
                        <a:lnSpc>
                          <a:spcPct val="122000"/>
                        </a:lnSpc>
                        <a:spcBef>
                          <a:spcPts val="66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Ambrosia artemisiifolia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Σπόροι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50800" marR="93980">
                        <a:lnSpc>
                          <a:spcPct val="122000"/>
                        </a:lnSpc>
                        <a:spcBef>
                          <a:spcPts val="34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Σόγια, αραβόσιτος, ηλίανθος, ζαχαρότευτλα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2376507734"/>
                  </a:ext>
                </a:extLst>
              </a:tr>
              <a:tr h="591186">
                <a:tc>
                  <a:txBody>
                    <a:bodyPr/>
                    <a:lstStyle/>
                    <a:p>
                      <a:pPr>
                        <a:spcBef>
                          <a:spcPts val="20"/>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251460">
                        <a:lnSpc>
                          <a:spcPct val="122000"/>
                        </a:lnSpc>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Cyperus esculentus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70"/>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Cyperaceae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70"/>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Κύπερη</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70"/>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70"/>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Κόνδυλοι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marR="210820">
                        <a:lnSpc>
                          <a:spcPct val="122000"/>
                        </a:lnSpc>
                        <a:spcBef>
                          <a:spcPts val="34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Βαμβάκι, σόγια, αραβόσιτος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8594415"/>
                  </a:ext>
                </a:extLst>
              </a:tr>
              <a:tr h="359575">
                <a:tc>
                  <a:txBody>
                    <a:bodyPr/>
                    <a:lstStyle/>
                    <a:p>
                      <a:pPr marL="50800">
                        <a:spcBef>
                          <a:spcPts val="34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Oxalis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25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pes-caprae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Oxalidaceae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Οξαλίδα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Βολβοί</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Ελιά</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370606701"/>
                  </a:ext>
                </a:extLst>
              </a:tr>
              <a:tr h="741839">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299720">
                        <a:lnSpc>
                          <a:spcPct val="122000"/>
                        </a:lnSpc>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Paspalum distichum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6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73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spcBef>
                          <a:spcPts val="66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5"/>
                        </a:spcBef>
                      </a:pPr>
                      <a:r>
                        <a:rPr lang="en-US" sz="12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266065">
                        <a:lnSpc>
                          <a:spcPct val="122000"/>
                        </a:lnSpc>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Ριζώματα/ σπόροι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marR="162560">
                        <a:lnSpc>
                          <a:spcPct val="122000"/>
                        </a:lnSpc>
                        <a:spcBef>
                          <a:spcPts val="34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Ρύζι, δενδρώδεις καλλιέργειες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1477600"/>
                  </a:ext>
                </a:extLst>
              </a:tr>
              <a:tr h="668246">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70485">
                        <a:lnSpc>
                          <a:spcPct val="122000"/>
                        </a:lnSpc>
                        <a:spcBef>
                          <a:spcPts val="665"/>
                        </a:spcBef>
                        <a:spcAft>
                          <a:spcPts val="0"/>
                        </a:spcAft>
                      </a:pPr>
                      <a:r>
                        <a:rPr lang="en-US" sz="14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Solanum elaeagnifolium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Solanaceae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142240">
                        <a:lnSpc>
                          <a:spcPct val="122000"/>
                        </a:lnSpc>
                        <a:spcBef>
                          <a:spcPts val="66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Γερμανός ή</a:t>
                      </a:r>
                      <a:r>
                        <a:rPr lang="en-US" sz="1400" spc="-13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σολανό</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16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r>
                        <a:rPr lang="en-US" sz="1400">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50800" marR="266065">
                        <a:lnSpc>
                          <a:spcPct val="122000"/>
                        </a:lnSpc>
                        <a:spcBef>
                          <a:spcPts val="665"/>
                        </a:spcBef>
                        <a:spcAft>
                          <a:spcPts val="0"/>
                        </a:spcAft>
                      </a:pPr>
                      <a:r>
                        <a:rPr lang="en-US"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Ριζώματα/ σπόροι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50800" marR="98425">
                        <a:lnSpc>
                          <a:spcPct val="122000"/>
                        </a:lnSpc>
                        <a:spcBef>
                          <a:spcPts val="345"/>
                        </a:spcBef>
                        <a:spcAft>
                          <a:spcPts val="0"/>
                        </a:spcAft>
                      </a:pP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Ελιά</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4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εσ</a:t>
                      </a:r>
                      <a:r>
                        <a:rPr lang="en-US"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περιδοειδή, βαμβάκι, αραβόσιτος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1319572227"/>
                  </a:ext>
                </a:extLst>
              </a:tr>
            </a:tbl>
          </a:graphicData>
        </a:graphic>
      </p:graphicFrame>
    </p:spTree>
    <p:extLst>
      <p:ext uri="{BB962C8B-B14F-4D97-AF65-F5344CB8AC3E}">
        <p14:creationId xmlns:p14="http://schemas.microsoft.com/office/powerpoint/2010/main" val="317580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E336BA60-D21C-2B65-13CA-D66E95961248}"/>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latin typeface="Arial" panose="020B0604020202020204" pitchFamily="34" charset="0"/>
                <a:ea typeface="Arial" panose="020B0604020202020204" pitchFamily="34" charset="0"/>
                <a:cs typeface="Times New Roman" panose="02020603050405020304" pitchFamily="18" charset="0"/>
              </a:rPr>
              <a:t>Παρασιτικά</a:t>
            </a:r>
            <a:r>
              <a:rPr lang="en-US" sz="5400" spc="-35">
                <a:solidFill>
                  <a:srgbClr val="FFFFFF"/>
                </a:solidFill>
                <a:latin typeface="Arial" panose="020B0604020202020204" pitchFamily="34" charset="0"/>
                <a:ea typeface="Arial" panose="020B0604020202020204" pitchFamily="34" charset="0"/>
                <a:cs typeface="Times New Roman" panose="02020603050405020304" pitchFamily="18" charset="0"/>
              </a:rPr>
              <a:t> </a:t>
            </a:r>
            <a:r>
              <a:rPr lang="en-US" sz="5400">
                <a:solidFill>
                  <a:srgbClr val="FFFFFF"/>
                </a:solidFill>
                <a:latin typeface="Arial" panose="020B0604020202020204" pitchFamily="34" charset="0"/>
                <a:ea typeface="Arial" panose="020B0604020202020204" pitchFamily="34" charset="0"/>
                <a:cs typeface="Times New Roman" panose="02020603050405020304" pitchFamily="18" charset="0"/>
              </a:rPr>
              <a:t>ζιζάνια</a:t>
            </a:r>
            <a:br>
              <a:rPr lang="en-US" sz="5400">
                <a:solidFill>
                  <a:srgbClr val="FFFFFF"/>
                </a:solidFill>
                <a:latin typeface="Arial" panose="020B0604020202020204" pitchFamily="34" charset="0"/>
                <a:ea typeface="Arial" panose="020B0604020202020204" pitchFamily="34" charset="0"/>
                <a:cs typeface="Times New Roman" panose="02020603050405020304" pitchFamily="18" charset="0"/>
              </a:rPr>
            </a:br>
            <a:endParaRPr lang="en-US" sz="5400">
              <a:solidFill>
                <a:srgbClr val="FFFFFF"/>
              </a:solidFill>
            </a:endParaRPr>
          </a:p>
        </p:txBody>
      </p:sp>
      <p:sp>
        <p:nvSpPr>
          <p:cNvPr id="3" name="Content Placeholder 2">
            <a:extLst>
              <a:ext uri="{FF2B5EF4-FFF2-40B4-BE49-F238E27FC236}">
                <a16:creationId xmlns:a16="http://schemas.microsoft.com/office/drawing/2014/main" xmlns="" id="{3030CC2E-2999-7CC9-81E5-BC554919D7BE}"/>
              </a:ext>
            </a:extLst>
          </p:cNvPr>
          <p:cNvSpPr>
            <a:spLocks noGrp="1"/>
          </p:cNvSpPr>
          <p:nvPr>
            <p:ph idx="1"/>
          </p:nvPr>
        </p:nvSpPr>
        <p:spPr>
          <a:xfrm>
            <a:off x="6095999" y="882315"/>
            <a:ext cx="5254754" cy="5294647"/>
          </a:xfrm>
        </p:spPr>
        <p:txBody>
          <a:bodyPr>
            <a:normAutofit/>
          </a:bodyPr>
          <a:lstStyle/>
          <a:p>
            <a:r>
              <a:rPr lang="en-US" sz="2200" dirty="0">
                <a:effectLst/>
                <a:latin typeface="Calibri" panose="020F0502020204030204" pitchFamily="34" charset="0"/>
                <a:ea typeface="Calibri" panose="020F0502020204030204" pitchFamily="34" charset="0"/>
                <a:cs typeface="Times New Roman" panose="02020603050405020304" pitchFamily="18" charset="0"/>
              </a:rPr>
              <a:t>Πα</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ράσιτο</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μπ</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ορεί</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να</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είν</a:t>
            </a:r>
            <a:r>
              <a:rPr lang="en-US" sz="2200" dirty="0">
                <a:effectLst/>
                <a:latin typeface="Calibri" panose="020F0502020204030204" pitchFamily="34" charset="0"/>
                <a:ea typeface="Calibri" panose="020F0502020204030204" pitchFamily="34" charset="0"/>
                <a:cs typeface="Times New Roman" panose="02020603050405020304" pitchFamily="18" charset="0"/>
              </a:rPr>
              <a:t>αι</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κάθε</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φυτό</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ή</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ζώο</a:t>
            </a:r>
            <a:r>
              <a:rPr lang="en-US" sz="2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που</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ζει</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μέσα</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σε,</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πάνω</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σε</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ή</a:t>
            </a:r>
            <a:r>
              <a:rPr lang="en-US" sz="2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μαζί με</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έναν</a:t>
            </a:r>
            <a:r>
              <a:rPr lang="en-US" sz="2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άλλο</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ζωντανό</a:t>
            </a:r>
            <a:r>
              <a:rPr lang="en-US" sz="2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οργανισμό</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(ξενιστή)</a:t>
            </a:r>
            <a:r>
              <a:rPr lang="en-US" sz="2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από</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τον</a:t>
            </a:r>
            <a:r>
              <a:rPr lang="en-US" sz="2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οποίο</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παίρνει</a:t>
            </a:r>
            <a:r>
              <a:rPr lang="en-US" sz="2200" spc="-1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τροφή,</a:t>
            </a:r>
            <a:r>
              <a:rPr lang="en-US" sz="22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200" spc="-10" dirty="0">
                <a:effectLst/>
                <a:latin typeface="Calibri" panose="020F0502020204030204" pitchFamily="34" charset="0"/>
                <a:ea typeface="Calibri" panose="020F0502020204030204" pitchFamily="34" charset="0"/>
                <a:cs typeface="Times New Roman" panose="02020603050405020304" pitchFamily="18" charset="0"/>
              </a:rPr>
              <a:t>κα</a:t>
            </a:r>
            <a:r>
              <a:rPr lang="en-US" sz="2200" dirty="0">
                <a:effectLst/>
                <a:latin typeface="Calibri" panose="020F0502020204030204" pitchFamily="34" charset="0"/>
                <a:ea typeface="Calibri" panose="020F0502020204030204" pitchFamily="34" charset="0"/>
                <a:cs typeface="Times New Roman" panose="02020603050405020304" pitchFamily="18" charset="0"/>
              </a:rPr>
              <a:t>ταφύγιο</a:t>
            </a:r>
            <a:r>
              <a:rPr lang="en-US" sz="22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ή</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προστασία.</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a:t>
            </a:r>
            <a:r>
              <a:rPr lang="en-US" sz="22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παρα</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σιτισμός</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απ</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οτελεί</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τη</a:t>
            </a:r>
            <a:r>
              <a:rPr lang="en-US" sz="22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συνύ</a:t>
            </a:r>
            <a:r>
              <a:rPr lang="en-US" sz="2200" dirty="0">
                <a:effectLst/>
                <a:latin typeface="Calibri" panose="020F0502020204030204" pitchFamily="34" charset="0"/>
                <a:ea typeface="Calibri" panose="020F0502020204030204" pitchFamily="34" charset="0"/>
                <a:cs typeface="Times New Roman" panose="02020603050405020304" pitchFamily="18" charset="0"/>
              </a:rPr>
              <a:t>παρξη</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δύο</a:t>
            </a:r>
            <a:r>
              <a:rPr lang="en-US" sz="22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2200" spc="5" dirty="0">
                <a:effectLst/>
                <a:latin typeface="Calibri" panose="020F0502020204030204" pitchFamily="34" charset="0"/>
                <a:ea typeface="Calibri" panose="020F0502020204030204" pitchFamily="34" charset="0"/>
                <a:cs typeface="Times New Roman" panose="02020603050405020304" pitchFamily="18" charset="0"/>
              </a:rPr>
              <a:t>διαφο</a:t>
            </a:r>
            <a:r>
              <a:rPr lang="en-US" sz="2200" dirty="0">
                <a:effectLst/>
                <a:latin typeface="Calibri" panose="020F0502020204030204" pitchFamily="34" charset="0"/>
                <a:ea typeface="Calibri" panose="020F0502020204030204" pitchFamily="34" charset="0"/>
                <a:cs typeface="Times New Roman" panose="02020603050405020304" pitchFamily="18" charset="0"/>
              </a:rPr>
              <a:t>ρετικών</a:t>
            </a:r>
            <a:r>
              <a:rPr lang="en-US" sz="2200" spc="-7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οργανισμών,</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εκ</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των</a:t>
            </a:r>
            <a:r>
              <a:rPr lang="en-US" sz="2200" spc="-7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οποίων</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ο</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ένας</a:t>
            </a:r>
            <a:r>
              <a:rPr lang="en-US" sz="2200" spc="-7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ζει</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και</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αναπτύσσεται</a:t>
            </a:r>
            <a:r>
              <a:rPr lang="en-US" sz="2200" spc="-75"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σε</a:t>
            </a:r>
            <a:r>
              <a:rPr lang="en-US" sz="2200" spc="-7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Times New Roman" panose="02020603050405020304" pitchFamily="18" charset="0"/>
              </a:rPr>
              <a:t>βάρους </a:t>
            </a:r>
            <a:r>
              <a:rPr lang="en-US" sz="2200" spc="5" dirty="0">
                <a:effectLst/>
                <a:latin typeface="Calibri" panose="020F0502020204030204" pitchFamily="34" charset="0"/>
                <a:ea typeface="Calibri" panose="020F0502020204030204" pitchFamily="34" charset="0"/>
                <a:cs typeface="Times New Roman" panose="02020603050405020304" pitchFamily="18" charset="0"/>
              </a:rPr>
              <a:t>του</a:t>
            </a:r>
            <a:r>
              <a:rPr lang="en-US" sz="2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spc="5" dirty="0">
                <a:effectLst/>
                <a:latin typeface="Calibri" panose="020F0502020204030204" pitchFamily="34" charset="0"/>
                <a:ea typeface="Calibri" panose="020F0502020204030204" pitchFamily="34" charset="0"/>
                <a:cs typeface="Times New Roman" panose="02020603050405020304" pitchFamily="18" charset="0"/>
              </a:rPr>
              <a:t>άλλου</a:t>
            </a:r>
            <a:r>
              <a:rPr lang="en-US" sz="2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spc="5" dirty="0">
                <a:effectLst/>
                <a:latin typeface="Calibri" panose="020F0502020204030204" pitchFamily="34" charset="0"/>
                <a:ea typeface="Calibri" panose="020F0502020204030204" pitchFamily="34" charset="0"/>
                <a:cs typeface="Times New Roman" panose="02020603050405020304" pitchFamily="18" charset="0"/>
              </a:rPr>
              <a:t>(Aly,</a:t>
            </a:r>
            <a:r>
              <a:rPr lang="en-US" sz="2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2200" spc="5" dirty="0">
                <a:effectLst/>
                <a:latin typeface="Calibri" panose="020F0502020204030204" pitchFamily="34" charset="0"/>
                <a:ea typeface="Calibri" panose="020F0502020204030204" pitchFamily="34" charset="0"/>
                <a:cs typeface="Times New Roman" panose="02020603050405020304" pitchFamily="18" charset="0"/>
              </a:rPr>
              <a:t>2007).</a:t>
            </a:r>
            <a:endParaRPr lang="en-US" sz="2200" dirty="0"/>
          </a:p>
        </p:txBody>
      </p:sp>
    </p:spTree>
    <p:extLst>
      <p:ext uri="{BB962C8B-B14F-4D97-AF65-F5344CB8AC3E}">
        <p14:creationId xmlns:p14="http://schemas.microsoft.com/office/powerpoint/2010/main" val="64809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1505E5BA-D28E-149C-E62C-7671505C8518}"/>
              </a:ext>
            </a:extLst>
          </p:cNvPr>
          <p:cNvSpPr>
            <a:spLocks noGrp="1"/>
          </p:cNvSpPr>
          <p:nvPr>
            <p:ph type="title"/>
          </p:nvPr>
        </p:nvSpPr>
        <p:spPr>
          <a:xfrm>
            <a:off x="838200" y="401221"/>
            <a:ext cx="10515600" cy="1348065"/>
          </a:xfrm>
        </p:spPr>
        <p:txBody>
          <a:bodyPr>
            <a:normAutofit/>
          </a:bodyPr>
          <a:lstStyle/>
          <a:p>
            <a:r>
              <a:rPr lang="en-US" sz="5400" spc="5" dirty="0">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παρα</a:t>
            </a:r>
            <a:r>
              <a:rPr lang="en-US" sz="5400" spc="5" dirty="0" err="1">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σιτικά</a:t>
            </a:r>
            <a:r>
              <a:rPr lang="en-US" sz="5400" spc="20" dirty="0">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5400" spc="5" dirty="0" err="1">
                <a:solidFill>
                  <a:srgbClr val="FFFFFF"/>
                </a:solidFill>
                <a:effectLst/>
                <a:latin typeface="Century Gothic" panose="020B0502020202020204" pitchFamily="34" charset="0"/>
                <a:ea typeface="Century Gothic" panose="020B0502020202020204" pitchFamily="34" charset="0"/>
                <a:cs typeface="Times New Roman" panose="02020603050405020304" pitchFamily="18" charset="0"/>
              </a:rPr>
              <a:t>φυτά</a:t>
            </a:r>
            <a:endParaRPr lang="en-US" sz="5400" dirty="0">
              <a:solidFill>
                <a:srgbClr val="FFFFFF"/>
              </a:solidFill>
            </a:endParaRPr>
          </a:p>
        </p:txBody>
      </p:sp>
      <p:sp>
        <p:nvSpPr>
          <p:cNvPr id="3" name="Content Placeholder 2">
            <a:extLst>
              <a:ext uri="{FF2B5EF4-FFF2-40B4-BE49-F238E27FC236}">
                <a16:creationId xmlns:a16="http://schemas.microsoft.com/office/drawing/2014/main" xmlns="" id="{B52FE509-3446-D015-978F-483161A6E524}"/>
              </a:ext>
            </a:extLst>
          </p:cNvPr>
          <p:cNvSpPr>
            <a:spLocks noGrp="1"/>
          </p:cNvSpPr>
          <p:nvPr>
            <p:ph idx="1"/>
          </p:nvPr>
        </p:nvSpPr>
        <p:spPr>
          <a:xfrm>
            <a:off x="838200" y="2586789"/>
            <a:ext cx="10515600" cy="3590174"/>
          </a:xfrm>
        </p:spPr>
        <p:txBody>
          <a:bodyPr>
            <a:normAutofit/>
          </a:bodyPr>
          <a:lstStyle/>
          <a:p>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Τα</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παρασιτικά</a:t>
            </a:r>
            <a:r>
              <a:rPr lang="en-US" sz="2000" spc="2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φυτά</a:t>
            </a:r>
            <a:r>
              <a:rPr lang="en-US" sz="2000" spc="2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(parasitic</a:t>
            </a:r>
            <a:r>
              <a:rPr lang="en-US" sz="2000" spc="2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plants)</a:t>
            </a:r>
            <a:r>
              <a:rPr lang="en-US" sz="2000" spc="2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μπορεί</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να</a:t>
            </a:r>
            <a:r>
              <a:rPr lang="en-US" sz="2000" spc="2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είναι</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είτε</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υποχρεωτικά</a:t>
            </a:r>
            <a:r>
              <a:rPr lang="en-US" sz="2000" spc="-3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(obligate</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parasites)</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είτε</a:t>
            </a:r>
            <a:r>
              <a:rPr lang="en-US" sz="2000" spc="-3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μη</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υποχρεωτικά</a:t>
            </a:r>
            <a:r>
              <a:rPr lang="en-US" sz="2000" spc="-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(non-obligate parasites),</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ανάλογα</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με</a:t>
            </a:r>
            <a:r>
              <a:rPr lang="en-US" sz="2000" spc="-3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αν</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επιβιώνουν</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μόνο</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παρουσία</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του</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ξενιστή</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ή</a:t>
            </a:r>
            <a:r>
              <a:rPr lang="en-US" sz="2000" spc="-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όχ</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ι.</a:t>
            </a:r>
            <a:r>
              <a:rPr lang="en-US" sz="2000" spc="46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Επιπλέον,</a:t>
            </a:r>
            <a:r>
              <a:rPr lang="en-US" sz="20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ορισμένα</a:t>
            </a:r>
            <a:r>
              <a:rPr lang="en-US" sz="20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από</a:t>
            </a:r>
            <a:r>
              <a:rPr lang="en-US" sz="20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τα</a:t>
            </a:r>
            <a:r>
              <a:rPr lang="en-US" sz="20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φυτά</a:t>
            </a:r>
            <a:r>
              <a:rPr lang="en-US" sz="20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αυτά</a:t>
            </a:r>
            <a:r>
              <a:rPr lang="en-US" sz="20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χαρακτηρίζονται</a:t>
            </a:r>
            <a:r>
              <a:rPr lang="en-US" sz="20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ως</a:t>
            </a:r>
            <a:r>
              <a:rPr lang="en-US" sz="20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ολοπαράσιτα</a:t>
            </a:r>
            <a:r>
              <a:rPr lang="en-US" sz="20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ή</a:t>
            </a:r>
            <a:r>
              <a:rPr lang="en-US" sz="2000" spc="4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ημιπαράσιτα</a:t>
            </a:r>
            <a:r>
              <a:rPr lang="en-US" sz="2000" spc="-10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(με</a:t>
            </a:r>
            <a:r>
              <a:rPr lang="en-US" sz="2000" spc="-10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λειτουργικούς</a:t>
            </a:r>
            <a:r>
              <a:rPr lang="en-US" sz="2000" spc="-9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χλωροπλάστες),</a:t>
            </a:r>
            <a:r>
              <a:rPr lang="en-US" sz="2000" spc="-10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με</a:t>
            </a:r>
            <a:r>
              <a:rPr lang="en-US" sz="2000" spc="-9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τον</a:t>
            </a:r>
            <a:r>
              <a:rPr lang="en-US" sz="2000" spc="-10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βαθμό</a:t>
            </a:r>
            <a:r>
              <a:rPr lang="en-US" sz="2000" spc="-10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της</a:t>
            </a:r>
            <a:r>
              <a:rPr lang="en-US" sz="2000" spc="-9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εξάρτησης</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ενός</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παρασιτικού</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ζιζανίου</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από</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τον</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ξενιστή</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να</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ποικίλλει</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ανάλογα</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με</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a:t>
            </a:r>
            <a:r>
              <a:rPr lang="en-US" sz="20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είδος και</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την</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ηλικία</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του</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παράσιτου.</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endParaRPr lang="el-GR" sz="2000" spc="-5">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2000">
                <a:effectLst/>
                <a:latin typeface="Century Gothic" panose="020B0502020202020204" pitchFamily="34" charset="0"/>
                <a:ea typeface="Century Gothic" panose="020B0502020202020204" pitchFamily="34" charset="0"/>
                <a:cs typeface="Times New Roman" panose="02020603050405020304" pitchFamily="18" charset="0"/>
              </a:rPr>
              <a:t>Για</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παράδειγμα,</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στην</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οροβάγχη η</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εξάρτηση</a:t>
            </a:r>
            <a:r>
              <a:rPr lang="en-US" sz="2000" spc="42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από</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τον</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ξενιστή</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είναι</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απόλυτη</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καθ’</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όλη</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τη</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διάρκεια</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του</a:t>
            </a:r>
            <a:r>
              <a:rPr lang="en-US" sz="20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βιολογικού</a:t>
            </a:r>
            <a:r>
              <a:rPr lang="en-US" sz="20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κύκλου της,</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ενώ</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στη</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στρίγγα</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η</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εξάρτηση</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αφορά</a:t>
            </a:r>
            <a:r>
              <a:rPr lang="en-US" sz="2000" spc="-10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κυρίως</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τα</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πρώτα</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στάδια,</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αφού</a:t>
            </a:r>
            <a:r>
              <a:rPr lang="en-US" sz="20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στη συνέχεια</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το</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παράσιτο</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φωτοσυνθέτει</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(άλλα</a:t>
            </a:r>
            <a:r>
              <a:rPr lang="en-US" sz="2000" spc="-1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παράσιτα,</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όπως</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η</a:t>
            </a:r>
            <a:r>
              <a:rPr lang="en-US" sz="2000" spc="-14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κουσκούτα,</a:t>
            </a:r>
            <a:r>
              <a:rPr lang="en-US" sz="2000" spc="-13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αν και</a:t>
            </a:r>
            <a:r>
              <a:rPr lang="en-US" sz="2000" spc="-9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έχουν</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χλωροφύλλη,</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χαρακτηρίζονται</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από</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πολύ</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περιορισμένη</a:t>
            </a:r>
            <a:r>
              <a:rPr lang="en-US" sz="2000" spc="-9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φωτοσυν</a:t>
            </a:r>
            <a:r>
              <a:rPr lang="en-US" sz="2000">
                <a:effectLst/>
                <a:latin typeface="Arial" panose="020B0604020202020204" pitchFamily="34" charset="0"/>
                <a:ea typeface="Arial" panose="020B0604020202020204" pitchFamily="34" charset="0"/>
                <a:cs typeface="Times New Roman" panose="02020603050405020304" pitchFamily="18" charset="0"/>
              </a:rPr>
              <a:t>-</a:t>
            </a:r>
            <a:r>
              <a:rPr lang="en-US" sz="2000" spc="115">
                <a:effectLst/>
                <a:latin typeface="Arial" panose="020B0604020202020204" pitchFamily="34" charset="0"/>
                <a:ea typeface="Arial" panose="020B0604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θετική</a:t>
            </a:r>
            <a:r>
              <a:rPr lang="en-US" sz="20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2000">
                <a:effectLst/>
                <a:latin typeface="Century Gothic" panose="020B0502020202020204" pitchFamily="34" charset="0"/>
                <a:ea typeface="Century Gothic" panose="020B0502020202020204" pitchFamily="34" charset="0"/>
                <a:cs typeface="Times New Roman" panose="02020603050405020304" pitchFamily="18" charset="0"/>
              </a:rPr>
              <a:t>δραστηριότητα).</a:t>
            </a:r>
          </a:p>
          <a:p>
            <a:endParaRPr lang="en-US" sz="2000"/>
          </a:p>
        </p:txBody>
      </p:sp>
    </p:spTree>
    <p:extLst>
      <p:ext uri="{BB962C8B-B14F-4D97-AF65-F5344CB8AC3E}">
        <p14:creationId xmlns:p14="http://schemas.microsoft.com/office/powerpoint/2010/main" val="298814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1F15187-440E-19FC-BF86-0CCACFF5D797}"/>
              </a:ext>
            </a:extLst>
          </p:cNvPr>
          <p:cNvGraphicFramePr>
            <a:graphicFrameLocks noGrp="1"/>
          </p:cNvGraphicFramePr>
          <p:nvPr/>
        </p:nvGraphicFramePr>
        <p:xfrm>
          <a:off x="1126435" y="583097"/>
          <a:ext cx="10296939" cy="5781912"/>
        </p:xfrm>
        <a:graphic>
          <a:graphicData uri="http://schemas.openxmlformats.org/drawingml/2006/table">
            <a:tbl>
              <a:tblPr firstRow="1" firstCol="1" lastRow="1" lastCol="1" bandRow="1" bandCol="1"/>
              <a:tblGrid>
                <a:gridCol w="4411531">
                  <a:extLst>
                    <a:ext uri="{9D8B030D-6E8A-4147-A177-3AD203B41FA5}">
                      <a16:colId xmlns:a16="http://schemas.microsoft.com/office/drawing/2014/main" xmlns="" val="3920751206"/>
                    </a:ext>
                  </a:extLst>
                </a:gridCol>
                <a:gridCol w="3535287">
                  <a:extLst>
                    <a:ext uri="{9D8B030D-6E8A-4147-A177-3AD203B41FA5}">
                      <a16:colId xmlns:a16="http://schemas.microsoft.com/office/drawing/2014/main" xmlns="" val="2028688234"/>
                    </a:ext>
                  </a:extLst>
                </a:gridCol>
                <a:gridCol w="2350121">
                  <a:extLst>
                    <a:ext uri="{9D8B030D-6E8A-4147-A177-3AD203B41FA5}">
                      <a16:colId xmlns:a16="http://schemas.microsoft.com/office/drawing/2014/main" xmlns="" val="3704219917"/>
                    </a:ext>
                  </a:extLst>
                </a:gridCol>
              </a:tblGrid>
              <a:tr h="419940">
                <a:tc gridSpan="3">
                  <a:txBody>
                    <a:bodyPr/>
                    <a:lstStyle/>
                    <a:p>
                      <a:pPr marL="68580" marR="67310" indent="-635">
                        <a:lnSpc>
                          <a:spcPct val="111000"/>
                        </a:lnSpc>
                        <a:spcBef>
                          <a:spcPts val="260"/>
                        </a:spcBef>
                        <a:spcAft>
                          <a:spcPts val="0"/>
                        </a:spcAft>
                      </a:pPr>
                      <a:r>
                        <a:rPr lang="en-US" sz="1800" b="1" dirty="0" err="1">
                          <a:solidFill>
                            <a:srgbClr val="4F697D"/>
                          </a:solidFill>
                          <a:effectLst/>
                          <a:latin typeface="Arial" panose="020B0604020202020204" pitchFamily="34" charset="0"/>
                          <a:ea typeface="Calibri" panose="020F0502020204030204" pitchFamily="34" charset="0"/>
                          <a:cs typeface="Times New Roman" panose="02020603050405020304" pitchFamily="18" charset="0"/>
                        </a:rPr>
                        <a:t>Πίν</a:t>
                      </a:r>
                      <a:r>
                        <a:rPr lang="en-US" sz="1800" b="1" dirty="0">
                          <a:solidFill>
                            <a:srgbClr val="4F697D"/>
                          </a:solidFill>
                          <a:effectLst/>
                          <a:latin typeface="Arial" panose="020B0604020202020204" pitchFamily="34" charset="0"/>
                          <a:ea typeface="Calibri" panose="020F0502020204030204" pitchFamily="34" charset="0"/>
                          <a:cs typeface="Times New Roman" panose="02020603050405020304" pitchFamily="18" charset="0"/>
                        </a:rPr>
                        <a:t>ακας</a:t>
                      </a:r>
                      <a:r>
                        <a:rPr lang="en-US" sz="1800" b="1" spc="-175" dirty="0">
                          <a:solidFill>
                            <a:srgbClr val="4F697D"/>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solidFill>
                            <a:srgbClr val="4F697D"/>
                          </a:solidFill>
                          <a:effectLst/>
                          <a:latin typeface="Arial" panose="020B0604020202020204" pitchFamily="34" charset="0"/>
                          <a:ea typeface="Calibri" panose="020F0502020204030204" pitchFamily="34" charset="0"/>
                          <a:cs typeface="Times New Roman" panose="02020603050405020304" pitchFamily="18" charset="0"/>
                        </a:rPr>
                        <a:t>1.6.</a:t>
                      </a:r>
                      <a:r>
                        <a:rPr lang="en-US" sz="1800" b="1" spc="-175" dirty="0">
                          <a:solidFill>
                            <a:srgbClr val="4F697D"/>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Αλλεργιογόν</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είδη</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ζιζανίων</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(Thibaudon</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et</a:t>
                      </a:r>
                      <a:r>
                        <a:rPr lang="en-US" sz="1800" spc="-17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2010;</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Stemeseder</a:t>
                      </a:r>
                      <a:r>
                        <a:rPr lang="en-US" sz="1800" spc="-1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et al.,</a:t>
                      </a:r>
                      <a:r>
                        <a:rPr lang="en-US" sz="1800" spc="-8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2014;</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Κρίγκας</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κ.ά.,</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2017;</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Shrestha</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et</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a:t>
                      </a:r>
                      <a:r>
                        <a:rPr lang="en-US" sz="1800" spc="-8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93045815"/>
                  </a:ext>
                </a:extLst>
              </a:tr>
              <a:tr h="275563">
                <a:tc>
                  <a:txBody>
                    <a:bodyPr/>
                    <a:lstStyle/>
                    <a:p>
                      <a:pPr marL="68580">
                        <a:spcBef>
                          <a:spcPts val="325"/>
                        </a:spcBef>
                        <a:spcAft>
                          <a:spcPts val="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Επιστημονική </a:t>
                      </a:r>
                      <a:r>
                        <a:rPr lang="en-US" sz="1800" b="1" spc="2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ονομασία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marL="68580">
                        <a:spcBef>
                          <a:spcPts val="325"/>
                        </a:spcBef>
                        <a:spcAft>
                          <a:spcPts val="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Κοινή</a:t>
                      </a:r>
                      <a:r>
                        <a:rPr lang="en-US" sz="1800" b="1" spc="-11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ονομασία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tc>
                  <a:txBody>
                    <a:bodyPr/>
                    <a:lstStyle/>
                    <a:p>
                      <a:pPr marL="68580">
                        <a:spcBef>
                          <a:spcPts val="325"/>
                        </a:spcBef>
                        <a:spcAft>
                          <a:spcPts val="0"/>
                        </a:spcAft>
                      </a:pPr>
                      <a:r>
                        <a:rPr lang="en-US"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Οικογένεια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97D"/>
                    </a:solidFill>
                  </a:tcPr>
                </a:tc>
                <a:extLst>
                  <a:ext uri="{0D108BD9-81ED-4DB2-BD59-A6C34878D82A}">
                    <a16:rowId xmlns:a16="http://schemas.microsoft.com/office/drawing/2014/main" xmlns="" val="2675688354"/>
                  </a:ext>
                </a:extLst>
              </a:tr>
              <a:tr h="257517">
                <a:tc>
                  <a:txBody>
                    <a:bodyPr/>
                    <a:lstStyle/>
                    <a:p>
                      <a:pPr marL="68580">
                        <a:spcBef>
                          <a:spcPts val="260"/>
                        </a:spcBef>
                        <a:spcAft>
                          <a:spcPts val="0"/>
                        </a:spcAft>
                      </a:pPr>
                      <a:r>
                        <a:rPr lang="en-US" sz="180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Ambrosia</a:t>
                      </a:r>
                      <a:r>
                        <a:rPr lang="en-US" sz="1800" i="1" spc="-11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artemisiifolia</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spc="-11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a:t>
                      </a:r>
                      <a:r>
                        <a:rPr lang="en-US" sz="1800" i="1" spc="-11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trifida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8580">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Αμβροσία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8580">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2926625010"/>
                  </a:ext>
                </a:extLst>
              </a:tr>
              <a:tr h="275563">
                <a:tc>
                  <a:txBody>
                    <a:bodyPr/>
                    <a:lstStyle/>
                    <a:p>
                      <a:pPr marL="68580">
                        <a:spcBef>
                          <a:spcPts val="260"/>
                        </a:spcBef>
                        <a:spcAft>
                          <a:spcPts val="0"/>
                        </a:spcAft>
                      </a:pPr>
                      <a:r>
                        <a:rPr lang="en-US" sz="1800" i="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Artemisia</a:t>
                      </a:r>
                      <a:r>
                        <a:rPr lang="en-US" sz="1800" i="1" spc="-75"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Αρτεμισία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52582292"/>
                  </a:ext>
                </a:extLst>
              </a:tr>
              <a:tr h="285281">
                <a:tc>
                  <a:txBody>
                    <a:bodyPr/>
                    <a:lstStyle/>
                    <a:p>
                      <a:pPr marL="68580">
                        <a:spcBef>
                          <a:spcPts val="260"/>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Chrysanthemum  </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60"/>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Αγριομ</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αργαρίτα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314315364"/>
                  </a:ext>
                </a:extLst>
              </a:tr>
              <a:tr h="275563">
                <a:tc>
                  <a:txBody>
                    <a:bodyPr/>
                    <a:lstStyle/>
                    <a:p>
                      <a:pPr marL="67945">
                        <a:spcBef>
                          <a:spcPts val="260"/>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Taraxacum</a:t>
                      </a:r>
                      <a:r>
                        <a:rPr lang="en-US" sz="1800" i="1" spc="-3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officinale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945">
                        <a:spcBef>
                          <a:spcPts val="260"/>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Αγριοράδικο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945">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79559767"/>
                  </a:ext>
                </a:extLst>
              </a:tr>
              <a:tr h="275563">
                <a:tc>
                  <a:txBody>
                    <a:bodyPr/>
                    <a:lstStyle/>
                    <a:p>
                      <a:pPr marL="67945">
                        <a:spcBef>
                          <a:spcPts val="260"/>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Xanthium</a:t>
                      </a:r>
                      <a:r>
                        <a:rPr lang="en-US" sz="1800" i="1" spc="18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strumarium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Αγριομελιτζάνα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60"/>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3446225844"/>
                  </a:ext>
                </a:extLst>
              </a:tr>
              <a:tr h="275563">
                <a:tc>
                  <a:txBody>
                    <a:bodyPr/>
                    <a:lstStyle/>
                    <a:p>
                      <a:pPr marL="6794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Lactuca</a:t>
                      </a:r>
                      <a:r>
                        <a:rPr lang="en-US" sz="1800" i="1" spc="17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serriola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945">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Αγριομάρουλο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94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Asteraceae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65987429"/>
                  </a:ext>
                </a:extLst>
              </a:tr>
              <a:tr h="275563">
                <a:tc>
                  <a:txBody>
                    <a:bodyPr/>
                    <a:lstStyle/>
                    <a:p>
                      <a:pPr marL="6794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Lolium</a:t>
                      </a:r>
                      <a:r>
                        <a:rPr lang="en-US" sz="1800" i="1" spc="-12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Ήρ</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94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4038698665"/>
                  </a:ext>
                </a:extLst>
              </a:tr>
              <a:tr h="285281">
                <a:tc>
                  <a:txBody>
                    <a:bodyPr/>
                    <a:lstStyle/>
                    <a:p>
                      <a:pPr marL="6794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Alopecurus</a:t>
                      </a:r>
                      <a:r>
                        <a:rPr lang="en-US" sz="1800" i="1" spc="-9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myosuroides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Αλε</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πονουρά</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34324584"/>
                  </a:ext>
                </a:extLst>
              </a:tr>
              <a:tr h="275563">
                <a:tc>
                  <a:txBody>
                    <a:bodyPr/>
                    <a:lstStyle/>
                    <a:p>
                      <a:pPr marL="67310">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a:t>
                      </a:r>
                      <a:r>
                        <a:rPr lang="en-US" sz="1800" i="1" spc="-9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annua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Πόα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4253612132"/>
                  </a:ext>
                </a:extLst>
              </a:tr>
              <a:tr h="275563">
                <a:tc>
                  <a:txBody>
                    <a:bodyPr/>
                    <a:lstStyle/>
                    <a:p>
                      <a:pPr marL="67310">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Cynodon</a:t>
                      </a:r>
                      <a:r>
                        <a:rPr lang="en-US" sz="1800" i="1" spc="-14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dactylon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Αγριάδα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32430697"/>
                  </a:ext>
                </a:extLst>
              </a:tr>
              <a:tr h="275563">
                <a:tc>
                  <a:txBody>
                    <a:bodyPr/>
                    <a:lstStyle/>
                    <a:p>
                      <a:pPr marL="67310">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Dactylis</a:t>
                      </a:r>
                      <a:r>
                        <a:rPr lang="en-US" sz="1800" i="1" spc="2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glomerata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Δαχτυλίδα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Poaceae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1679542381"/>
                  </a:ext>
                </a:extLst>
              </a:tr>
              <a:tr h="316516">
                <a:tc>
                  <a:txBody>
                    <a:bodyPr/>
                    <a:lstStyle/>
                    <a:p>
                      <a:pPr marL="67310">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Chenopodium</a:t>
                      </a:r>
                      <a:r>
                        <a:rPr lang="en-US" sz="1800" i="1" spc="-3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album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Λουβουδιά</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7310">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Amaranthaceae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59630883"/>
                  </a:ext>
                </a:extLst>
              </a:tr>
              <a:tr h="437292">
                <a:tc>
                  <a:txBody>
                    <a:bodyPr/>
                    <a:lstStyle/>
                    <a:p>
                      <a:pPr marL="67310" marR="456565">
                        <a:lnSpc>
                          <a:spcPct val="122000"/>
                        </a:lnSpc>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Amaranthus</a:t>
                      </a:r>
                      <a:r>
                        <a:rPr lang="en-US" sz="1800" i="1" spc="11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retroflexus</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spc="11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 palmeri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7310" marR="374015">
                        <a:lnSpc>
                          <a:spcPct val="122000"/>
                        </a:lnSpc>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Βλήτο</a:t>
                      </a:r>
                      <a:r>
                        <a:rPr lang="en-US" sz="1800" spc="-6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τραχύ,</a:t>
                      </a:r>
                      <a:r>
                        <a:rPr lang="en-US" sz="1800" spc="-5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βλήτο πυκνό</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6675">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Amaranthaceae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272002445"/>
                  </a:ext>
                </a:extLst>
              </a:tr>
              <a:tr h="285281">
                <a:tc>
                  <a:txBody>
                    <a:bodyPr/>
                    <a:lstStyle/>
                    <a:p>
                      <a:pPr marL="6667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Parietaria</a:t>
                      </a:r>
                      <a:r>
                        <a:rPr lang="en-US" sz="1800" i="1" spc="-12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judaica</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spc="-11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t>
                      </a:r>
                      <a:r>
                        <a:rPr lang="en-US" sz="1800" i="1" spc="-11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officinalis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Περδικούλι</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Urticaceae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97218475"/>
                  </a:ext>
                </a:extLst>
              </a:tr>
              <a:tr h="275563">
                <a:tc>
                  <a:txBody>
                    <a:bodyPr/>
                    <a:lstStyle/>
                    <a:p>
                      <a:pPr marL="6667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Euphorbia </a:t>
                      </a:r>
                      <a:r>
                        <a:rPr lang="en-US" sz="1800" i="1" spc="4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helioscopia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Γαλατσίδα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Euphorbiaceae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8805529"/>
                  </a:ext>
                </a:extLst>
              </a:tr>
              <a:tr h="275563">
                <a:tc>
                  <a:txBody>
                    <a:bodyPr/>
                    <a:lstStyle/>
                    <a:p>
                      <a:pPr marL="6667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Mercurialis</a:t>
                      </a:r>
                      <a:r>
                        <a:rPr lang="en-US" sz="1800" i="1" spc="19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annua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667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Σκαρολάχανο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tc>
                  <a:txBody>
                    <a:bodyPr/>
                    <a:lstStyle/>
                    <a:p>
                      <a:pPr marL="66675">
                        <a:spcBef>
                          <a:spcPts val="255"/>
                        </a:spcBef>
                        <a:spcAft>
                          <a:spcPts val="0"/>
                        </a:spcAft>
                      </a:pPr>
                      <a:r>
                        <a:rPr lang="en-US"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Euphorbiaceae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CD3"/>
                    </a:solidFill>
                  </a:tcPr>
                </a:tc>
                <a:extLst>
                  <a:ext uri="{0D108BD9-81ED-4DB2-BD59-A6C34878D82A}">
                    <a16:rowId xmlns:a16="http://schemas.microsoft.com/office/drawing/2014/main" xmlns="" val="3203780824"/>
                  </a:ext>
                </a:extLst>
              </a:tr>
              <a:tr h="275563">
                <a:tc>
                  <a:txBody>
                    <a:bodyPr/>
                    <a:lstStyle/>
                    <a:p>
                      <a:pPr marL="66675">
                        <a:spcBef>
                          <a:spcPts val="255"/>
                        </a:spcBef>
                        <a:spcAft>
                          <a:spcPts val="0"/>
                        </a:spcAft>
                      </a:pP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Plantago</a:t>
                      </a:r>
                      <a:r>
                        <a:rPr lang="en-US" sz="1800" i="1" spc="215">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i="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lanceolata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Πεντάνευρο</a:t>
                      </a:r>
                      <a:r>
                        <a:rPr lang="en-US" sz="1800" spc="17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λογχόφυλλο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6675">
                        <a:spcBef>
                          <a:spcPts val="255"/>
                        </a:spcBef>
                        <a:spcAft>
                          <a:spcPts val="0"/>
                        </a:spcAft>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Plantaginaceae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2773146"/>
                  </a:ext>
                </a:extLst>
              </a:tr>
            </a:tbl>
          </a:graphicData>
        </a:graphic>
      </p:graphicFrame>
    </p:spTree>
    <p:extLst>
      <p:ext uri="{BB962C8B-B14F-4D97-AF65-F5344CB8AC3E}">
        <p14:creationId xmlns:p14="http://schemas.microsoft.com/office/powerpoint/2010/main" val="133751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8D0C4DB-DA90-03B2-7760-0DC486D9F3C4}"/>
              </a:ext>
            </a:extLst>
          </p:cNvPr>
          <p:cNvGraphicFramePr>
            <a:graphicFrameLocks noGrp="1"/>
          </p:cNvGraphicFramePr>
          <p:nvPr/>
        </p:nvGraphicFramePr>
        <p:xfrm>
          <a:off x="609601" y="204184"/>
          <a:ext cx="10614989" cy="6451283"/>
        </p:xfrm>
        <a:graphic>
          <a:graphicData uri="http://schemas.openxmlformats.org/drawingml/2006/table">
            <a:tbl>
              <a:tblPr firstRow="1" firstCol="1" lastRow="1" lastCol="1" bandRow="1" bandCol="1">
                <a:tableStyleId>{5C22544A-7EE6-4342-B048-85BDC9FD1C3A}</a:tableStyleId>
              </a:tblPr>
              <a:tblGrid>
                <a:gridCol w="3839431">
                  <a:extLst>
                    <a:ext uri="{9D8B030D-6E8A-4147-A177-3AD203B41FA5}">
                      <a16:colId xmlns:a16="http://schemas.microsoft.com/office/drawing/2014/main" xmlns="" val="2181437765"/>
                    </a:ext>
                  </a:extLst>
                </a:gridCol>
                <a:gridCol w="3391500">
                  <a:extLst>
                    <a:ext uri="{9D8B030D-6E8A-4147-A177-3AD203B41FA5}">
                      <a16:colId xmlns:a16="http://schemas.microsoft.com/office/drawing/2014/main" xmlns="" val="1316288232"/>
                    </a:ext>
                  </a:extLst>
                </a:gridCol>
                <a:gridCol w="3384058">
                  <a:extLst>
                    <a:ext uri="{9D8B030D-6E8A-4147-A177-3AD203B41FA5}">
                      <a16:colId xmlns:a16="http://schemas.microsoft.com/office/drawing/2014/main" xmlns="" val="630025201"/>
                    </a:ext>
                  </a:extLst>
                </a:gridCol>
              </a:tblGrid>
              <a:tr h="531916">
                <a:tc gridSpan="3">
                  <a:txBody>
                    <a:bodyPr/>
                    <a:lstStyle/>
                    <a:p>
                      <a:pPr marL="68580" marR="67310">
                        <a:lnSpc>
                          <a:spcPct val="111000"/>
                        </a:lnSpc>
                        <a:spcBef>
                          <a:spcPts val="260"/>
                        </a:spcBef>
                        <a:spcAft>
                          <a:spcPts val="0"/>
                        </a:spcAft>
                      </a:pPr>
                      <a:r>
                        <a:rPr lang="en-US" sz="1800" dirty="0" err="1">
                          <a:effectLst/>
                        </a:rPr>
                        <a:t>Πίν</a:t>
                      </a:r>
                      <a:r>
                        <a:rPr lang="en-US" sz="1800" dirty="0">
                          <a:effectLst/>
                        </a:rPr>
                        <a:t>ακας</a:t>
                      </a:r>
                      <a:r>
                        <a:rPr lang="en-US" sz="1800" spc="-10" dirty="0">
                          <a:effectLst/>
                        </a:rPr>
                        <a:t> </a:t>
                      </a:r>
                      <a:r>
                        <a:rPr lang="en-US" sz="1800" dirty="0">
                          <a:effectLst/>
                        </a:rPr>
                        <a:t>1.7.</a:t>
                      </a:r>
                      <a:r>
                        <a:rPr lang="en-US" sz="1800" spc="-15" dirty="0">
                          <a:effectLst/>
                        </a:rPr>
                        <a:t> </a:t>
                      </a:r>
                      <a:r>
                        <a:rPr lang="en-US" sz="1800" dirty="0" err="1">
                          <a:effectLst/>
                        </a:rPr>
                        <a:t>Ζιζάνι</a:t>
                      </a:r>
                      <a:r>
                        <a:rPr lang="en-US" sz="1800" dirty="0">
                          <a:effectLst/>
                        </a:rPr>
                        <a:t>α</a:t>
                      </a:r>
                      <a:r>
                        <a:rPr lang="en-US" sz="1800" spc="-20" dirty="0">
                          <a:effectLst/>
                        </a:rPr>
                        <a:t> </a:t>
                      </a:r>
                      <a:r>
                        <a:rPr lang="en-US" sz="1800" dirty="0">
                          <a:effectLst/>
                        </a:rPr>
                        <a:t>με</a:t>
                      </a:r>
                      <a:r>
                        <a:rPr lang="en-US" sz="1800" spc="-15" dirty="0">
                          <a:effectLst/>
                        </a:rPr>
                        <a:t> </a:t>
                      </a:r>
                      <a:r>
                        <a:rPr lang="en-US" sz="1800" dirty="0">
                          <a:effectLst/>
                        </a:rPr>
                        <a:t>τοξικές</a:t>
                      </a:r>
                      <a:r>
                        <a:rPr lang="en-US" sz="1800" spc="-15" dirty="0">
                          <a:effectLst/>
                        </a:rPr>
                        <a:t> </a:t>
                      </a:r>
                      <a:r>
                        <a:rPr lang="en-US" sz="1800" dirty="0">
                          <a:effectLst/>
                        </a:rPr>
                        <a:t>επιδράσεις</a:t>
                      </a:r>
                      <a:r>
                        <a:rPr lang="en-US" sz="1800" spc="-15" dirty="0">
                          <a:effectLst/>
                        </a:rPr>
                        <a:t> </a:t>
                      </a:r>
                      <a:r>
                        <a:rPr lang="en-US" sz="1800" dirty="0">
                          <a:effectLst/>
                        </a:rPr>
                        <a:t>και</a:t>
                      </a:r>
                      <a:r>
                        <a:rPr lang="en-US" sz="1800" spc="-20" dirty="0">
                          <a:effectLst/>
                        </a:rPr>
                        <a:t> </a:t>
                      </a:r>
                      <a:r>
                        <a:rPr lang="en-US" sz="1800" dirty="0">
                          <a:effectLst/>
                        </a:rPr>
                        <a:t>δηλητηριώδη</a:t>
                      </a:r>
                      <a:r>
                        <a:rPr lang="en-US" sz="1800" spc="-15" dirty="0">
                          <a:effectLst/>
                        </a:rPr>
                        <a:t> </a:t>
                      </a:r>
                      <a:r>
                        <a:rPr lang="en-US" sz="1800" dirty="0">
                          <a:effectLst/>
                        </a:rPr>
                        <a:t>είδη</a:t>
                      </a:r>
                      <a:r>
                        <a:rPr lang="en-US" sz="1800" spc="-15" dirty="0">
                          <a:effectLst/>
                        </a:rPr>
                        <a:t> </a:t>
                      </a:r>
                      <a:r>
                        <a:rPr lang="en-US" sz="1800" dirty="0">
                          <a:effectLst/>
                        </a:rPr>
                        <a:t>ζιζανίων</a:t>
                      </a:r>
                      <a:r>
                        <a:rPr lang="en-US" sz="1800" spc="-20" dirty="0">
                          <a:effectLst/>
                        </a:rPr>
                        <a:t> </a:t>
                      </a:r>
                      <a:r>
                        <a:rPr lang="en-US" sz="1800" dirty="0">
                          <a:effectLst/>
                        </a:rPr>
                        <a:t>που υπάρχουν</a:t>
                      </a:r>
                      <a:r>
                        <a:rPr lang="en-US" sz="1800" spc="-145" dirty="0">
                          <a:effectLst/>
                        </a:rPr>
                        <a:t> </a:t>
                      </a:r>
                      <a:r>
                        <a:rPr lang="en-US" sz="1800" dirty="0">
                          <a:effectLst/>
                        </a:rPr>
                        <a:t>και</a:t>
                      </a:r>
                      <a:r>
                        <a:rPr lang="en-US" sz="1800" spc="-145" dirty="0">
                          <a:effectLst/>
                        </a:rPr>
                        <a:t> </a:t>
                      </a:r>
                      <a:r>
                        <a:rPr lang="en-US" sz="1800" dirty="0">
                          <a:effectLst/>
                        </a:rPr>
                        <a:t>στην</a:t>
                      </a:r>
                      <a:r>
                        <a:rPr lang="en-US" sz="1800" spc="-140" dirty="0">
                          <a:effectLst/>
                        </a:rPr>
                        <a:t> </a:t>
                      </a:r>
                      <a:r>
                        <a:rPr lang="en-US" sz="1800" dirty="0">
                          <a:effectLst/>
                        </a:rPr>
                        <a:t>Ελλάδα</a:t>
                      </a:r>
                      <a:r>
                        <a:rPr lang="en-US" sz="1800" spc="-145" dirty="0">
                          <a:effectLst/>
                        </a:rPr>
                        <a:t> </a:t>
                      </a:r>
                      <a:r>
                        <a:rPr lang="en-US" sz="1800" dirty="0">
                          <a:effectLst/>
                        </a:rPr>
                        <a:t>(DiTomaso,</a:t>
                      </a:r>
                      <a:r>
                        <a:rPr lang="en-US" sz="1800" spc="-140" dirty="0">
                          <a:effectLst/>
                        </a:rPr>
                        <a:t> </a:t>
                      </a:r>
                      <a:r>
                        <a:rPr lang="en-US" sz="1800" dirty="0">
                          <a:effectLst/>
                        </a:rPr>
                        <a:t>1994;</a:t>
                      </a:r>
                      <a:r>
                        <a:rPr lang="en-US" sz="1800" spc="-145" dirty="0">
                          <a:effectLst/>
                        </a:rPr>
                        <a:t> </a:t>
                      </a:r>
                      <a:r>
                        <a:rPr lang="en-US" sz="1800" dirty="0">
                          <a:effectLst/>
                        </a:rPr>
                        <a:t>Wang</a:t>
                      </a:r>
                      <a:r>
                        <a:rPr lang="en-US" sz="1800" spc="-140" dirty="0">
                          <a:effectLst/>
                        </a:rPr>
                        <a:t> </a:t>
                      </a:r>
                      <a:r>
                        <a:rPr lang="en-US" sz="1800" dirty="0">
                          <a:effectLst/>
                        </a:rPr>
                        <a:t>et</a:t>
                      </a:r>
                      <a:r>
                        <a:rPr lang="en-US" sz="1800" spc="-145" dirty="0">
                          <a:effectLst/>
                        </a:rPr>
                        <a:t> </a:t>
                      </a:r>
                      <a:r>
                        <a:rPr lang="en-US" sz="1800" dirty="0">
                          <a:effectLst/>
                        </a:rPr>
                        <a:t>al.,</a:t>
                      </a:r>
                      <a:r>
                        <a:rPr lang="en-US" sz="1800" spc="-140" dirty="0">
                          <a:effectLst/>
                        </a:rPr>
                        <a:t> </a:t>
                      </a:r>
                      <a:r>
                        <a:rPr lang="en-US" sz="1800" dirty="0">
                          <a:effectLst/>
                        </a:rPr>
                        <a:t>2013;</a:t>
                      </a:r>
                      <a:r>
                        <a:rPr lang="en-US" sz="1800" spc="-145" dirty="0">
                          <a:effectLst/>
                        </a:rPr>
                        <a:t> </a:t>
                      </a:r>
                      <a:r>
                        <a:rPr lang="en-US" sz="1800" dirty="0">
                          <a:effectLst/>
                        </a:rPr>
                        <a:t>Λόλας,</a:t>
                      </a:r>
                      <a:r>
                        <a:rPr lang="en-US" sz="1800" spc="-145" dirty="0">
                          <a:effectLst/>
                        </a:rPr>
                        <a:t> </a:t>
                      </a:r>
                      <a:r>
                        <a:rPr lang="en-US" sz="1800" dirty="0">
                          <a:effectLst/>
                        </a:rPr>
                        <a:t>2014)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98703070"/>
                  </a:ext>
                </a:extLst>
              </a:tr>
              <a:tr h="246315">
                <a:tc>
                  <a:txBody>
                    <a:bodyPr/>
                    <a:lstStyle/>
                    <a:p>
                      <a:pPr marL="68580">
                        <a:spcBef>
                          <a:spcPts val="325"/>
                        </a:spcBef>
                        <a:spcAft>
                          <a:spcPts val="0"/>
                        </a:spcAft>
                      </a:pPr>
                      <a:r>
                        <a:rPr lang="en-US" sz="1800">
                          <a:effectLst/>
                        </a:rPr>
                        <a:t>Επιστημονική </a:t>
                      </a:r>
                      <a:r>
                        <a:rPr lang="en-US" sz="1800" spc="20">
                          <a:effectLst/>
                        </a:rPr>
                        <a:t> </a:t>
                      </a:r>
                      <a:r>
                        <a:rPr lang="en-US" sz="1800">
                          <a:effectLst/>
                        </a:rPr>
                        <a:t>ονομασία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325"/>
                        </a:spcBef>
                        <a:spcAft>
                          <a:spcPts val="0"/>
                        </a:spcAft>
                      </a:pPr>
                      <a:r>
                        <a:rPr lang="en-US" sz="1800">
                          <a:effectLst/>
                        </a:rPr>
                        <a:t>Κοινή</a:t>
                      </a:r>
                      <a:r>
                        <a:rPr lang="en-US" sz="1800" spc="-110">
                          <a:effectLst/>
                        </a:rPr>
                        <a:t> </a:t>
                      </a:r>
                      <a:r>
                        <a:rPr lang="en-US" sz="1800">
                          <a:effectLst/>
                        </a:rPr>
                        <a:t>ονομασία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325"/>
                        </a:spcBef>
                        <a:spcAft>
                          <a:spcPts val="0"/>
                        </a:spcAft>
                      </a:pPr>
                      <a:r>
                        <a:rPr lang="en-US" sz="1800">
                          <a:effectLst/>
                        </a:rPr>
                        <a:t>Οικογένεια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11706745"/>
                  </a:ext>
                </a:extLst>
              </a:tr>
              <a:tr h="246315">
                <a:tc>
                  <a:txBody>
                    <a:bodyPr/>
                    <a:lstStyle/>
                    <a:p>
                      <a:pPr marL="68580">
                        <a:spcBef>
                          <a:spcPts val="260"/>
                        </a:spcBef>
                        <a:spcAft>
                          <a:spcPts val="0"/>
                        </a:spcAft>
                      </a:pPr>
                      <a:r>
                        <a:rPr lang="en-US" sz="1800">
                          <a:effectLst/>
                        </a:rPr>
                        <a:t>Xanthium</a:t>
                      </a:r>
                      <a:r>
                        <a:rPr lang="en-US" sz="1800" spc="180">
                          <a:effectLst/>
                        </a:rPr>
                        <a:t> </a:t>
                      </a:r>
                      <a:r>
                        <a:rPr lang="en-US" sz="1800">
                          <a:effectLst/>
                        </a:rPr>
                        <a:t>strumarium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Αγριομελιτζάνα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Asteraceae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57275925"/>
                  </a:ext>
                </a:extLst>
              </a:tr>
              <a:tr h="246315">
                <a:tc>
                  <a:txBody>
                    <a:bodyPr/>
                    <a:lstStyle/>
                    <a:p>
                      <a:pPr marL="68580">
                        <a:spcBef>
                          <a:spcPts val="260"/>
                        </a:spcBef>
                        <a:spcAft>
                          <a:spcPts val="0"/>
                        </a:spcAft>
                      </a:pPr>
                      <a:r>
                        <a:rPr lang="en-US" sz="1800" dirty="0">
                          <a:effectLst/>
                        </a:rPr>
                        <a:t>Centaurea</a:t>
                      </a:r>
                      <a:r>
                        <a:rPr lang="en-US" sz="1800" spc="-130" dirty="0">
                          <a:effectLst/>
                        </a:rPr>
                        <a:t> </a:t>
                      </a:r>
                      <a:r>
                        <a:rPr lang="en-US" sz="1800" dirty="0" err="1">
                          <a:effectLst/>
                        </a:rPr>
                        <a:t>solstitialis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Κενταύριο</a:t>
                      </a:r>
                      <a:r>
                        <a:rPr lang="en-US" sz="1800" spc="-110">
                          <a:effectLst/>
                        </a:rPr>
                        <a:t> </a:t>
                      </a:r>
                      <a:r>
                        <a:rPr lang="en-US" sz="1800">
                          <a:effectLst/>
                        </a:rPr>
                        <a:t>κίτρινο</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Asteraceae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602041633"/>
                  </a:ext>
                </a:extLst>
              </a:tr>
              <a:tr h="246315">
                <a:tc>
                  <a:txBody>
                    <a:bodyPr/>
                    <a:lstStyle/>
                    <a:p>
                      <a:pPr marL="68580">
                        <a:spcBef>
                          <a:spcPts val="260"/>
                        </a:spcBef>
                        <a:spcAft>
                          <a:spcPts val="0"/>
                        </a:spcAft>
                      </a:pPr>
                      <a:r>
                        <a:rPr lang="en-US" sz="1800">
                          <a:effectLst/>
                        </a:rPr>
                        <a:t>Senecio</a:t>
                      </a:r>
                      <a:r>
                        <a:rPr lang="en-US" sz="1800" spc="-65">
                          <a:effectLst/>
                        </a:rPr>
                        <a:t> </a:t>
                      </a:r>
                      <a:r>
                        <a:rPr lang="en-US" sz="1800">
                          <a:effectLst/>
                        </a:rPr>
                        <a:t>vulgaris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Μαρτιάκος</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60"/>
                        </a:spcBef>
                        <a:spcAft>
                          <a:spcPts val="0"/>
                        </a:spcAft>
                      </a:pPr>
                      <a:r>
                        <a:rPr lang="en-US" sz="1800">
                          <a:effectLst/>
                        </a:rPr>
                        <a:t>Asteraceae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58210163"/>
                  </a:ext>
                </a:extLst>
              </a:tr>
              <a:tr h="246315">
                <a:tc>
                  <a:txBody>
                    <a:bodyPr/>
                    <a:lstStyle/>
                    <a:p>
                      <a:pPr marL="68580">
                        <a:spcBef>
                          <a:spcPts val="255"/>
                        </a:spcBef>
                        <a:spcAft>
                          <a:spcPts val="0"/>
                        </a:spcAft>
                      </a:pPr>
                      <a:r>
                        <a:rPr lang="en-US" sz="1800">
                          <a:effectLst/>
                        </a:rPr>
                        <a:t>Datura</a:t>
                      </a:r>
                      <a:r>
                        <a:rPr lang="en-US" sz="1800" spc="35">
                          <a:effectLst/>
                        </a:rPr>
                        <a:t> </a:t>
                      </a:r>
                      <a:r>
                        <a:rPr lang="en-US" sz="1800">
                          <a:effectLst/>
                        </a:rPr>
                        <a:t>stramonium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Τάτουλας</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Solanaceae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94645251"/>
                  </a:ext>
                </a:extLst>
              </a:tr>
              <a:tr h="579297">
                <a:tc>
                  <a:txBody>
                    <a:bodyPr/>
                    <a:lstStyle/>
                    <a:p>
                      <a:pPr marL="68580" marR="506095">
                        <a:lnSpc>
                          <a:spcPct val="122000"/>
                        </a:lnSpc>
                        <a:spcBef>
                          <a:spcPts val="255"/>
                        </a:spcBef>
                        <a:spcAft>
                          <a:spcPts val="0"/>
                        </a:spcAft>
                      </a:pPr>
                      <a:r>
                        <a:rPr lang="en-US" sz="1800">
                          <a:effectLst/>
                        </a:rPr>
                        <a:t>Solanum</a:t>
                      </a:r>
                      <a:r>
                        <a:rPr lang="en-US" sz="1800" spc="15">
                          <a:effectLst/>
                        </a:rPr>
                        <a:t> </a:t>
                      </a:r>
                      <a:r>
                        <a:rPr lang="en-US" sz="1800">
                          <a:effectLst/>
                        </a:rPr>
                        <a:t>nigrum,</a:t>
                      </a:r>
                      <a:r>
                        <a:rPr lang="en-US" sz="1800" spc="20">
                          <a:effectLst/>
                        </a:rPr>
                        <a:t> </a:t>
                      </a:r>
                      <a:r>
                        <a:rPr lang="en-US" sz="1800">
                          <a:effectLst/>
                        </a:rPr>
                        <a:t>S. eleagnifolium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114300">
                        <a:lnSpc>
                          <a:spcPct val="122000"/>
                        </a:lnSpc>
                        <a:spcBef>
                          <a:spcPts val="255"/>
                        </a:spcBef>
                        <a:spcAft>
                          <a:spcPts val="0"/>
                        </a:spcAft>
                      </a:pPr>
                      <a:r>
                        <a:rPr lang="en-US" sz="1800" dirty="0" err="1">
                          <a:effectLst/>
                        </a:rPr>
                        <a:t>Αγριοντομάτ</a:t>
                      </a:r>
                      <a:r>
                        <a:rPr lang="en-US" sz="1800" dirty="0">
                          <a:effectLst/>
                        </a:rPr>
                        <a:t>α, </a:t>
                      </a:r>
                      <a:r>
                        <a:rPr lang="en-US" sz="1800" spc="55" dirty="0">
                          <a:effectLst/>
                        </a:rPr>
                        <a:t> </a:t>
                      </a:r>
                      <a:r>
                        <a:rPr lang="en-US" sz="1800" dirty="0">
                          <a:effectLst/>
                        </a:rPr>
                        <a:t>σολανό (γερμανός)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Solanaceae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12591929"/>
                  </a:ext>
                </a:extLst>
              </a:tr>
              <a:tr h="246315">
                <a:tc>
                  <a:txBody>
                    <a:bodyPr/>
                    <a:lstStyle/>
                    <a:p>
                      <a:pPr marL="68580">
                        <a:spcBef>
                          <a:spcPts val="255"/>
                        </a:spcBef>
                        <a:spcAft>
                          <a:spcPts val="0"/>
                        </a:spcAft>
                      </a:pPr>
                      <a:r>
                        <a:rPr lang="en-US" sz="1800">
                          <a:effectLst/>
                        </a:rPr>
                        <a:t>Physalis</a:t>
                      </a:r>
                      <a:r>
                        <a:rPr lang="en-US" sz="1800" spc="185">
                          <a:effectLst/>
                        </a:rPr>
                        <a:t> </a:t>
                      </a:r>
                      <a:r>
                        <a:rPr lang="en-US" sz="1800">
                          <a:effectLst/>
                        </a:rPr>
                        <a:t>angulata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Φυσαλίδα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Solanaceae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04296150"/>
                  </a:ext>
                </a:extLst>
              </a:tr>
              <a:tr h="246315">
                <a:tc>
                  <a:txBody>
                    <a:bodyPr/>
                    <a:lstStyle/>
                    <a:p>
                      <a:pPr marL="68580">
                        <a:spcBef>
                          <a:spcPts val="255"/>
                        </a:spcBef>
                        <a:spcAft>
                          <a:spcPts val="0"/>
                        </a:spcAft>
                      </a:pPr>
                      <a:r>
                        <a:rPr lang="en-US" sz="1800">
                          <a:effectLst/>
                        </a:rPr>
                        <a:t>Euphorbia </a:t>
                      </a:r>
                      <a:r>
                        <a:rPr lang="en-US" sz="1800" spc="40">
                          <a:effectLst/>
                        </a:rPr>
                        <a:t> </a:t>
                      </a:r>
                      <a:r>
                        <a:rPr lang="en-US" sz="1800">
                          <a:effectLst/>
                        </a:rPr>
                        <a:t>helioscopia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Γαλατσίδα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Euphorbiaceae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53144096"/>
                  </a:ext>
                </a:extLst>
              </a:tr>
              <a:tr h="246315">
                <a:tc>
                  <a:txBody>
                    <a:bodyPr/>
                    <a:lstStyle/>
                    <a:p>
                      <a:pPr marL="68580">
                        <a:spcBef>
                          <a:spcPts val="255"/>
                        </a:spcBef>
                        <a:spcAft>
                          <a:spcPts val="0"/>
                        </a:spcAft>
                      </a:pPr>
                      <a:r>
                        <a:rPr lang="en-US" sz="1800" dirty="0">
                          <a:effectLst/>
                        </a:rPr>
                        <a:t>Conium</a:t>
                      </a:r>
                      <a:r>
                        <a:rPr lang="en-US" sz="1800" spc="-100" dirty="0">
                          <a:effectLst/>
                        </a:rPr>
                        <a:t> </a:t>
                      </a:r>
                      <a:r>
                        <a:rPr lang="en-US" sz="1800" dirty="0">
                          <a:effectLst/>
                        </a:rPr>
                        <a:t>maculatum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err="1">
                          <a:effectLst/>
                        </a:rPr>
                        <a:t>Κώνειο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Apiaceae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21898305"/>
                  </a:ext>
                </a:extLst>
              </a:tr>
              <a:tr h="246315">
                <a:tc>
                  <a:txBody>
                    <a:bodyPr/>
                    <a:lstStyle/>
                    <a:p>
                      <a:pPr marL="68580">
                        <a:spcBef>
                          <a:spcPts val="255"/>
                        </a:spcBef>
                        <a:spcAft>
                          <a:spcPts val="0"/>
                        </a:spcAft>
                      </a:pPr>
                      <a:r>
                        <a:rPr lang="en-US" sz="1800">
                          <a:effectLst/>
                        </a:rPr>
                        <a:t>Ferula</a:t>
                      </a:r>
                      <a:r>
                        <a:rPr lang="en-US" sz="1800" spc="-110">
                          <a:effectLst/>
                        </a:rPr>
                        <a:t> </a:t>
                      </a:r>
                      <a:r>
                        <a:rPr lang="en-US" sz="1800">
                          <a:effectLst/>
                        </a:rPr>
                        <a:t>communis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err="1">
                          <a:effectLst/>
                        </a:rPr>
                        <a:t>Νάρθηκ</a:t>
                      </a:r>
                      <a:r>
                        <a:rPr lang="en-US" sz="1800" dirty="0">
                          <a:effectLst/>
                        </a:rPr>
                        <a:t>ας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Apiaceae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889102634"/>
                  </a:ext>
                </a:extLst>
              </a:tr>
              <a:tr h="246315">
                <a:tc>
                  <a:txBody>
                    <a:bodyPr/>
                    <a:lstStyle/>
                    <a:p>
                      <a:pPr marL="68580">
                        <a:spcBef>
                          <a:spcPts val="255"/>
                        </a:spcBef>
                        <a:spcAft>
                          <a:spcPts val="0"/>
                        </a:spcAft>
                      </a:pPr>
                      <a:r>
                        <a:rPr lang="en-US" sz="1800">
                          <a:effectLst/>
                        </a:rPr>
                        <a:t>Heliotropium</a:t>
                      </a:r>
                      <a:r>
                        <a:rPr lang="en-US" sz="1800" spc="90">
                          <a:effectLst/>
                        </a:rPr>
                        <a:t> </a:t>
                      </a:r>
                      <a:r>
                        <a:rPr lang="en-US" sz="1800">
                          <a:effectLst/>
                        </a:rPr>
                        <a:t>europaeum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Ηλιοτρόπιο</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a:effectLst/>
                        </a:rPr>
                        <a:t>Boraginaceae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51522825"/>
                  </a:ext>
                </a:extLst>
              </a:tr>
              <a:tr h="246315">
                <a:tc>
                  <a:txBody>
                    <a:bodyPr/>
                    <a:lstStyle/>
                    <a:p>
                      <a:pPr marL="68580">
                        <a:spcBef>
                          <a:spcPts val="255"/>
                        </a:spcBef>
                        <a:spcAft>
                          <a:spcPts val="0"/>
                        </a:spcAft>
                      </a:pPr>
                      <a:r>
                        <a:rPr lang="en-US" sz="1800">
                          <a:effectLst/>
                        </a:rPr>
                        <a:t>Equisetum</a:t>
                      </a:r>
                      <a:r>
                        <a:rPr lang="en-US" sz="1800" spc="-135">
                          <a:effectLst/>
                        </a:rPr>
                        <a:t> </a:t>
                      </a:r>
                      <a:r>
                        <a:rPr lang="en-US" sz="1800">
                          <a:effectLst/>
                        </a:rPr>
                        <a:t>arvense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Αλογοουρά</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err="1">
                          <a:effectLst/>
                        </a:rPr>
                        <a:t>Equisetaceae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461868526"/>
                  </a:ext>
                </a:extLst>
              </a:tr>
              <a:tr h="246315">
                <a:tc>
                  <a:txBody>
                    <a:bodyPr/>
                    <a:lstStyle/>
                    <a:p>
                      <a:pPr marL="68580">
                        <a:spcBef>
                          <a:spcPts val="255"/>
                        </a:spcBef>
                        <a:spcAft>
                          <a:spcPts val="0"/>
                        </a:spcAft>
                      </a:pPr>
                      <a:r>
                        <a:rPr lang="en-US" sz="1800">
                          <a:effectLst/>
                        </a:rPr>
                        <a:t>Pteridium </a:t>
                      </a:r>
                      <a:r>
                        <a:rPr lang="en-US" sz="1800" spc="50">
                          <a:effectLst/>
                        </a:rPr>
                        <a:t> </a:t>
                      </a:r>
                      <a:r>
                        <a:rPr lang="en-US" sz="1800">
                          <a:effectLst/>
                        </a:rPr>
                        <a:t>aquilinum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Φτέρη</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err="1">
                          <a:effectLst/>
                        </a:rPr>
                        <a:t>Dennstaedtiaceae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124709266"/>
                  </a:ext>
                </a:extLst>
              </a:tr>
              <a:tr h="246315">
                <a:tc>
                  <a:txBody>
                    <a:bodyPr/>
                    <a:lstStyle/>
                    <a:p>
                      <a:pPr marL="68580">
                        <a:spcBef>
                          <a:spcPts val="255"/>
                        </a:spcBef>
                        <a:spcAft>
                          <a:spcPts val="0"/>
                        </a:spcAft>
                      </a:pPr>
                      <a:r>
                        <a:rPr lang="en-US" sz="1800">
                          <a:effectLst/>
                        </a:rPr>
                        <a:t>Ranunculus</a:t>
                      </a:r>
                      <a:r>
                        <a:rPr lang="en-US" sz="1800" spc="50">
                          <a:effectLst/>
                        </a:rPr>
                        <a:t> </a:t>
                      </a:r>
                      <a:r>
                        <a:rPr lang="en-US" sz="1800">
                          <a:effectLst/>
                        </a:rPr>
                        <a:t>spp.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a:effectLst/>
                        </a:rPr>
                        <a:t>Ρανούγκουλος</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5"/>
                        </a:spcBef>
                        <a:spcAft>
                          <a:spcPts val="0"/>
                        </a:spcAft>
                      </a:pPr>
                      <a:r>
                        <a:rPr lang="en-US" sz="1800" dirty="0">
                          <a:effectLst/>
                        </a:rPr>
                        <a:t>Ranunculaceae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67095341"/>
                  </a:ext>
                </a:extLst>
              </a:tr>
              <a:tr h="246315">
                <a:tc>
                  <a:txBody>
                    <a:bodyPr/>
                    <a:lstStyle/>
                    <a:p>
                      <a:pPr marL="68580">
                        <a:spcBef>
                          <a:spcPts val="250"/>
                        </a:spcBef>
                        <a:spcAft>
                          <a:spcPts val="0"/>
                        </a:spcAft>
                      </a:pPr>
                      <a:r>
                        <a:rPr lang="en-US" sz="1800">
                          <a:effectLst/>
                        </a:rPr>
                        <a:t>Digitalis</a:t>
                      </a:r>
                      <a:r>
                        <a:rPr lang="en-US" sz="1800" spc="-100">
                          <a:effectLst/>
                        </a:rPr>
                        <a:t> </a:t>
                      </a:r>
                      <a:r>
                        <a:rPr lang="en-US" sz="1800">
                          <a:effectLst/>
                        </a:rPr>
                        <a:t>purpurea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Δακτυλίδα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dirty="0">
                          <a:effectLst/>
                        </a:rPr>
                        <a:t>Plantaginaceae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0312328"/>
                  </a:ext>
                </a:extLst>
              </a:tr>
              <a:tr h="246315">
                <a:tc>
                  <a:txBody>
                    <a:bodyPr/>
                    <a:lstStyle/>
                    <a:p>
                      <a:pPr marL="68580">
                        <a:spcBef>
                          <a:spcPts val="250"/>
                        </a:spcBef>
                        <a:spcAft>
                          <a:spcPts val="0"/>
                        </a:spcAft>
                      </a:pPr>
                      <a:r>
                        <a:rPr lang="en-US" sz="1800">
                          <a:effectLst/>
                        </a:rPr>
                        <a:t>Agrostemma</a:t>
                      </a:r>
                      <a:r>
                        <a:rPr lang="en-US" sz="1800" spc="-110">
                          <a:effectLst/>
                        </a:rPr>
                        <a:t> </a:t>
                      </a:r>
                      <a:r>
                        <a:rPr lang="en-US" sz="1800">
                          <a:effectLst/>
                        </a:rPr>
                        <a:t>githago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Γόγγολη</a:t>
                      </a:r>
                      <a:r>
                        <a:rPr lang="en-US" sz="1800" spc="125">
                          <a:effectLst/>
                        </a:rPr>
                        <a:t> </a:t>
                      </a:r>
                      <a:r>
                        <a:rPr lang="en-US" sz="1800">
                          <a:effectLst/>
                        </a:rPr>
                        <a:t>(αγριοκουκιά)</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Caryophyllaceae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775614237"/>
                  </a:ext>
                </a:extLst>
              </a:tr>
              <a:tr h="246315">
                <a:tc>
                  <a:txBody>
                    <a:bodyPr/>
                    <a:lstStyle/>
                    <a:p>
                      <a:pPr marL="68580">
                        <a:spcBef>
                          <a:spcPts val="250"/>
                        </a:spcBef>
                        <a:spcAft>
                          <a:spcPts val="0"/>
                        </a:spcAft>
                      </a:pPr>
                      <a:r>
                        <a:rPr lang="en-US" sz="1800">
                          <a:effectLst/>
                        </a:rPr>
                        <a:t>Urtica</a:t>
                      </a:r>
                      <a:r>
                        <a:rPr lang="en-US" sz="1800" spc="-5">
                          <a:effectLst/>
                        </a:rPr>
                        <a:t> </a:t>
                      </a:r>
                      <a:r>
                        <a:rPr lang="en-US" sz="1800">
                          <a:effectLst/>
                        </a:rPr>
                        <a:t>spp.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Τσουκνίδα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dirty="0">
                          <a:effectLst/>
                        </a:rPr>
                        <a:t>Urticaceae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48216946"/>
                  </a:ext>
                </a:extLst>
              </a:tr>
              <a:tr h="246315">
                <a:tc>
                  <a:txBody>
                    <a:bodyPr/>
                    <a:lstStyle/>
                    <a:p>
                      <a:pPr marL="68580">
                        <a:spcBef>
                          <a:spcPts val="250"/>
                        </a:spcBef>
                        <a:spcAft>
                          <a:spcPts val="0"/>
                        </a:spcAft>
                      </a:pPr>
                      <a:r>
                        <a:rPr lang="en-US" sz="1800">
                          <a:effectLst/>
                        </a:rPr>
                        <a:t>Fumaria</a:t>
                      </a:r>
                      <a:r>
                        <a:rPr lang="en-US" sz="1800" spc="-135">
                          <a:effectLst/>
                        </a:rPr>
                        <a:t> </a:t>
                      </a:r>
                      <a:r>
                        <a:rPr lang="en-US" sz="1800">
                          <a:effectLst/>
                        </a:rPr>
                        <a:t>officinalis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Καπνόχορτο</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dirty="0" err="1">
                          <a:effectLst/>
                        </a:rPr>
                        <a:t>Papaveraceae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4465015"/>
                  </a:ext>
                </a:extLst>
              </a:tr>
              <a:tr h="246315">
                <a:tc>
                  <a:txBody>
                    <a:bodyPr/>
                    <a:lstStyle/>
                    <a:p>
                      <a:pPr marL="68580">
                        <a:spcBef>
                          <a:spcPts val="250"/>
                        </a:spcBef>
                        <a:spcAft>
                          <a:spcPts val="0"/>
                        </a:spcAft>
                      </a:pPr>
                      <a:r>
                        <a:rPr lang="en-US" sz="1800">
                          <a:effectLst/>
                        </a:rPr>
                        <a:t>Lolium</a:t>
                      </a:r>
                      <a:r>
                        <a:rPr lang="en-US" sz="1800" spc="200">
                          <a:effectLst/>
                        </a:rPr>
                        <a:t> </a:t>
                      </a:r>
                      <a:r>
                        <a:rPr lang="en-US" sz="1800">
                          <a:effectLst/>
                        </a:rPr>
                        <a:t>temulentum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Ήρα</a:t>
                      </a:r>
                      <a:r>
                        <a:rPr lang="en-US" sz="1800" spc="-35">
                          <a:effectLst/>
                        </a:rPr>
                        <a:t> </a:t>
                      </a:r>
                      <a:r>
                        <a:rPr lang="en-US" sz="1800">
                          <a:effectLst/>
                        </a:rPr>
                        <a:t>μεθυστική</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dirty="0" err="1">
                          <a:effectLst/>
                        </a:rPr>
                        <a:t>Poaceae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36178384"/>
                  </a:ext>
                </a:extLst>
              </a:tr>
              <a:tr h="246315">
                <a:tc>
                  <a:txBody>
                    <a:bodyPr/>
                    <a:lstStyle/>
                    <a:p>
                      <a:pPr marL="68580">
                        <a:spcBef>
                          <a:spcPts val="250"/>
                        </a:spcBef>
                        <a:spcAft>
                          <a:spcPts val="0"/>
                        </a:spcAft>
                      </a:pPr>
                      <a:r>
                        <a:rPr lang="en-US" sz="1800">
                          <a:effectLst/>
                        </a:rPr>
                        <a:t>Phytolacca </a:t>
                      </a:r>
                      <a:r>
                        <a:rPr lang="en-US" sz="1800" spc="75">
                          <a:effectLst/>
                        </a:rPr>
                        <a:t> </a:t>
                      </a:r>
                      <a:r>
                        <a:rPr lang="en-US" sz="1800">
                          <a:effectLst/>
                        </a:rPr>
                        <a:t>americana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a:effectLst/>
                        </a:rPr>
                        <a:t>Αγριοσταφίδα</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a:spcBef>
                          <a:spcPts val="250"/>
                        </a:spcBef>
                        <a:spcAft>
                          <a:spcPts val="0"/>
                        </a:spcAft>
                      </a:pPr>
                      <a:r>
                        <a:rPr lang="en-US" sz="1800" dirty="0" err="1">
                          <a:effectLst/>
                        </a:rPr>
                        <a:t>Phytolaccaceae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906176572"/>
                  </a:ext>
                </a:extLst>
              </a:tr>
            </a:tbl>
          </a:graphicData>
        </a:graphic>
      </p:graphicFrame>
    </p:spTree>
    <p:extLst>
      <p:ext uri="{BB962C8B-B14F-4D97-AF65-F5344CB8AC3E}">
        <p14:creationId xmlns:p14="http://schemas.microsoft.com/office/powerpoint/2010/main" val="16928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lowers">
            <a:extLst>
              <a:ext uri="{FF2B5EF4-FFF2-40B4-BE49-F238E27FC236}">
                <a16:creationId xmlns:a16="http://schemas.microsoft.com/office/drawing/2014/main" xmlns="" id="{929D61CD-BEC8-E7A1-9C09-0AB198CF8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2425"/>
            <a:ext cx="9753600" cy="6505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54A349F-7BBB-02EB-D851-34D7A54E8A12}"/>
              </a:ext>
            </a:extLst>
          </p:cNvPr>
          <p:cNvSpPr txBox="1"/>
          <p:nvPr/>
        </p:nvSpPr>
        <p:spPr>
          <a:xfrm>
            <a:off x="1391478" y="5934670"/>
            <a:ext cx="9395791" cy="646331"/>
          </a:xfrm>
          <a:prstGeom prst="rect">
            <a:avLst/>
          </a:prstGeom>
          <a:noFill/>
        </p:spPr>
        <p:txBody>
          <a:bodyPr wrap="square">
            <a:spAutoFit/>
          </a:bodyPr>
          <a:lstStyle/>
          <a:p>
            <a:r>
              <a:rPr lang="en-US" dirty="0">
                <a:solidFill>
                  <a:schemeClr val="bg1"/>
                </a:solidFill>
              </a:rPr>
              <a:t>By </a:t>
            </a:r>
            <a:r>
              <a:rPr lang="en-US" dirty="0" err="1">
                <a:solidFill>
                  <a:schemeClr val="bg1"/>
                </a:solidFill>
              </a:rPr>
              <a:t>Djtanng</a:t>
            </a:r>
            <a:r>
              <a:rPr lang="en-US" dirty="0">
                <a:solidFill>
                  <a:schemeClr val="bg1"/>
                </a:solidFill>
              </a:rPr>
              <a:t> - Own work, CC BY-SA 4.0, https://commons.wikimedia.org/w/index.php?curid=49059037</a:t>
            </a:r>
          </a:p>
        </p:txBody>
      </p:sp>
    </p:spTree>
    <p:extLst>
      <p:ext uri="{BB962C8B-B14F-4D97-AF65-F5344CB8AC3E}">
        <p14:creationId xmlns:p14="http://schemas.microsoft.com/office/powerpoint/2010/main" val="234871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8F53660-9BDD-FDA0-626D-DA5E195DAE30}"/>
              </a:ext>
            </a:extLst>
          </p:cNvPr>
          <p:cNvGraphicFramePr>
            <a:graphicFrameLocks noGrp="1"/>
          </p:cNvGraphicFramePr>
          <p:nvPr/>
        </p:nvGraphicFramePr>
        <p:xfrm>
          <a:off x="2592159" y="843123"/>
          <a:ext cx="8009580" cy="4535454"/>
        </p:xfrm>
        <a:graphic>
          <a:graphicData uri="http://schemas.openxmlformats.org/drawingml/2006/table">
            <a:tbl>
              <a:tblPr firstRow="1" firstCol="1" lastRow="1" lastCol="1" bandRow="1" bandCol="1">
                <a:tableStyleId>{5C22544A-7EE6-4342-B048-85BDC9FD1C3A}</a:tableStyleId>
              </a:tblPr>
              <a:tblGrid>
                <a:gridCol w="778195">
                  <a:extLst>
                    <a:ext uri="{9D8B030D-6E8A-4147-A177-3AD203B41FA5}">
                      <a16:colId xmlns:a16="http://schemas.microsoft.com/office/drawing/2014/main" xmlns="" val="2882171149"/>
                    </a:ext>
                  </a:extLst>
                </a:gridCol>
                <a:gridCol w="7231385">
                  <a:extLst>
                    <a:ext uri="{9D8B030D-6E8A-4147-A177-3AD203B41FA5}">
                      <a16:colId xmlns:a16="http://schemas.microsoft.com/office/drawing/2014/main" xmlns="" val="2440404865"/>
                    </a:ext>
                  </a:extLst>
                </a:gridCol>
              </a:tblGrid>
              <a:tr h="282271">
                <a:tc gridSpan="2">
                  <a:txBody>
                    <a:bodyPr/>
                    <a:lstStyle/>
                    <a:p>
                      <a:pPr marL="89535">
                        <a:spcBef>
                          <a:spcPts val="465"/>
                        </a:spcBef>
                        <a:spcAft>
                          <a:spcPts val="0"/>
                        </a:spcAft>
                      </a:pPr>
                      <a:r>
                        <a:rPr lang="en-US" sz="2400" dirty="0" err="1">
                          <a:effectLst/>
                        </a:rPr>
                        <a:t>Ερωτήσεις</a:t>
                      </a:r>
                      <a:r>
                        <a:rPr lang="en-US" sz="2400" dirty="0">
                          <a:effectLst/>
                        </a:rPr>
                        <a:t> </a:t>
                      </a:r>
                      <a:r>
                        <a:rPr lang="en-US" sz="2400" spc="160" dirty="0">
                          <a:effectLst/>
                        </a:rPr>
                        <a:t> </a:t>
                      </a:r>
                      <a:r>
                        <a:rPr lang="en-US" sz="2400" dirty="0">
                          <a:effectLst/>
                        </a:rPr>
                        <a:t>ανα</a:t>
                      </a:r>
                      <a:r>
                        <a:rPr lang="en-US" sz="2400" dirty="0" err="1">
                          <a:effectLst/>
                        </a:rPr>
                        <a:t>κεφ</a:t>
                      </a:r>
                      <a:r>
                        <a:rPr lang="en-US" sz="2400" dirty="0">
                          <a:effectLst/>
                        </a:rPr>
                        <a:t>αλαίωσης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3421762470"/>
                  </a:ext>
                </a:extLst>
              </a:tr>
              <a:tr h="406802">
                <a:tc>
                  <a:txBody>
                    <a:bodyPr/>
                    <a:lstStyle/>
                    <a:p>
                      <a:pPr marL="89535">
                        <a:spcBef>
                          <a:spcPts val="345"/>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marR="766445">
                        <a:lnSpc>
                          <a:spcPct val="113000"/>
                        </a:lnSpc>
                        <a:spcBef>
                          <a:spcPts val="345"/>
                        </a:spcBef>
                        <a:spcAft>
                          <a:spcPts val="0"/>
                        </a:spcAft>
                      </a:pPr>
                      <a:r>
                        <a:rPr lang="en-US" sz="1600" spc="-10">
                          <a:effectLst/>
                        </a:rPr>
                        <a:t>T</a:t>
                      </a:r>
                      <a:r>
                        <a:rPr lang="en-US" sz="1400" spc="-5">
                          <a:effectLst/>
                        </a:rPr>
                        <a:t>ι</a:t>
                      </a:r>
                      <a:r>
                        <a:rPr lang="en-US" sz="1400" spc="-170">
                          <a:effectLst/>
                        </a:rPr>
                        <a:t> </a:t>
                      </a:r>
                      <a:r>
                        <a:rPr lang="en-US" sz="1400">
                          <a:effectLst/>
                        </a:rPr>
                        <a:t>είναι</a:t>
                      </a:r>
                      <a:r>
                        <a:rPr lang="en-US" sz="1400" spc="-170">
                          <a:effectLst/>
                        </a:rPr>
                        <a:t> </a:t>
                      </a:r>
                      <a:r>
                        <a:rPr lang="en-US" sz="1400">
                          <a:effectLst/>
                        </a:rPr>
                        <a:t>το</a:t>
                      </a:r>
                      <a:r>
                        <a:rPr lang="en-US" sz="1400" spc="-170">
                          <a:effectLst/>
                        </a:rPr>
                        <a:t> </a:t>
                      </a:r>
                      <a:r>
                        <a:rPr lang="en-US" sz="1400">
                          <a:effectLst/>
                        </a:rPr>
                        <a:t>ζιζάνιο</a:t>
                      </a:r>
                      <a:r>
                        <a:rPr lang="en-US" sz="1400" spc="-170">
                          <a:effectLst/>
                        </a:rPr>
                        <a:t> </a:t>
                      </a:r>
                      <a:r>
                        <a:rPr lang="en-US" sz="1400">
                          <a:effectLst/>
                        </a:rPr>
                        <a:t>και</a:t>
                      </a:r>
                      <a:r>
                        <a:rPr lang="en-US" sz="1400" spc="-165">
                          <a:effectLst/>
                        </a:rPr>
                        <a:t> </a:t>
                      </a:r>
                      <a:r>
                        <a:rPr lang="en-US" sz="1400">
                          <a:effectLst/>
                        </a:rPr>
                        <a:t>ποια</a:t>
                      </a:r>
                      <a:r>
                        <a:rPr lang="en-US" sz="1400" spc="-170">
                          <a:effectLst/>
                        </a:rPr>
                        <a:t> </a:t>
                      </a:r>
                      <a:r>
                        <a:rPr lang="en-US" sz="1400">
                          <a:effectLst/>
                        </a:rPr>
                        <a:t>τα</a:t>
                      </a:r>
                      <a:r>
                        <a:rPr lang="en-US" sz="1400" spc="-170">
                          <a:effectLst/>
                        </a:rPr>
                        <a:t> </a:t>
                      </a:r>
                      <a:r>
                        <a:rPr lang="en-US" sz="1400">
                          <a:effectLst/>
                        </a:rPr>
                        <a:t>συνήθη</a:t>
                      </a:r>
                      <a:r>
                        <a:rPr lang="en-US" sz="1400" spc="-170">
                          <a:effectLst/>
                        </a:rPr>
                        <a:t> </a:t>
                      </a:r>
                      <a:r>
                        <a:rPr lang="en-US" sz="1400">
                          <a:effectLst/>
                        </a:rPr>
                        <a:t>χαρακτηριστικά</a:t>
                      </a:r>
                      <a:r>
                        <a:rPr lang="en-US" sz="1400" spc="105">
                          <a:effectLst/>
                        </a:rPr>
                        <a:t> </a:t>
                      </a:r>
                      <a:r>
                        <a:rPr lang="en-US" sz="1400">
                          <a:effectLst/>
                        </a:rPr>
                        <a:t>της</a:t>
                      </a:r>
                      <a:r>
                        <a:rPr lang="en-US" sz="1400" spc="-125">
                          <a:effectLst/>
                        </a:rPr>
                        <a:t> </a:t>
                      </a:r>
                      <a:r>
                        <a:rPr lang="en-US" sz="1400">
                          <a:effectLst/>
                        </a:rPr>
                        <a:t>βιολογίας</a:t>
                      </a:r>
                      <a:r>
                        <a:rPr lang="en-US" sz="1400" spc="-125">
                          <a:effectLst/>
                        </a:rPr>
                        <a:t> </a:t>
                      </a:r>
                      <a:r>
                        <a:rPr lang="en-US" sz="1400">
                          <a:effectLst/>
                        </a:rPr>
                        <a:t>του;</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736417546"/>
                  </a:ext>
                </a:extLst>
              </a:tr>
              <a:tr h="563987">
                <a:tc>
                  <a:txBody>
                    <a:bodyPr/>
                    <a:lstStyle/>
                    <a:p>
                      <a:pPr marL="89535">
                        <a:spcBef>
                          <a:spcPts val="395"/>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5">
                          <a:effectLst/>
                        </a:rPr>
                        <a:t>K</a:t>
                      </a:r>
                      <a:r>
                        <a:rPr lang="en-US" sz="1400" spc="-10">
                          <a:effectLst/>
                        </a:rPr>
                        <a:t>ατάταξη</a:t>
                      </a:r>
                      <a:r>
                        <a:rPr lang="en-US" sz="1400" spc="-210">
                          <a:effectLst/>
                        </a:rPr>
                        <a:t> </a:t>
                      </a:r>
                      <a:r>
                        <a:rPr lang="en-US" sz="1400" spc="-10">
                          <a:effectLst/>
                        </a:rPr>
                        <a:t>ζιζανίων</a:t>
                      </a:r>
                      <a:r>
                        <a:rPr lang="en-US" sz="1400" spc="-210">
                          <a:effectLst/>
                        </a:rPr>
                        <a:t> </a:t>
                      </a:r>
                      <a:r>
                        <a:rPr lang="en-US" sz="1400" spc="-5">
                          <a:effectLst/>
                        </a:rPr>
                        <a:t>ανάλογα</a:t>
                      </a:r>
                      <a:r>
                        <a:rPr lang="en-US" sz="1400" spc="-205">
                          <a:effectLst/>
                        </a:rPr>
                        <a:t> </a:t>
                      </a:r>
                      <a:r>
                        <a:rPr lang="en-US" sz="1400" spc="-10">
                          <a:effectLst/>
                        </a:rPr>
                        <a:t>με</a:t>
                      </a:r>
                      <a:r>
                        <a:rPr lang="en-US" sz="1400" spc="-210">
                          <a:effectLst/>
                        </a:rPr>
                        <a:t> </a:t>
                      </a:r>
                      <a:r>
                        <a:rPr lang="en-US" sz="1400" spc="-10">
                          <a:effectLst/>
                        </a:rPr>
                        <a:t>τη</a:t>
                      </a:r>
                      <a:r>
                        <a:rPr lang="en-US" sz="1400" spc="-205">
                          <a:effectLst/>
                        </a:rPr>
                        <a:t> </a:t>
                      </a:r>
                      <a:r>
                        <a:rPr lang="en-US" sz="1400" spc="-5">
                          <a:effectLst/>
                        </a:rPr>
                        <a:t>μορφολογία,</a:t>
                      </a:r>
                      <a:endParaRPr lang="en-US" sz="1600">
                        <a:effectLst/>
                      </a:endParaRPr>
                    </a:p>
                    <a:p>
                      <a:pPr marL="83185" marR="495935">
                        <a:lnSpc>
                          <a:spcPct val="116000"/>
                        </a:lnSpc>
                        <a:spcBef>
                          <a:spcPts val="185"/>
                        </a:spcBef>
                        <a:spcAft>
                          <a:spcPts val="0"/>
                        </a:spcAft>
                      </a:pPr>
                      <a:r>
                        <a:rPr lang="en-US" sz="1400" spc="-10">
                          <a:effectLst/>
                        </a:rPr>
                        <a:t>τον</a:t>
                      </a:r>
                      <a:r>
                        <a:rPr lang="en-US" sz="1400" spc="-190">
                          <a:effectLst/>
                        </a:rPr>
                        <a:t> </a:t>
                      </a:r>
                      <a:r>
                        <a:rPr lang="en-US" sz="1400" spc="-5">
                          <a:effectLst/>
                        </a:rPr>
                        <a:t>βιολογικό</a:t>
                      </a:r>
                      <a:r>
                        <a:rPr lang="en-US" sz="1400" spc="-190">
                          <a:effectLst/>
                        </a:rPr>
                        <a:t> </a:t>
                      </a:r>
                      <a:r>
                        <a:rPr lang="en-US" sz="1400" spc="-10">
                          <a:effectLst/>
                        </a:rPr>
                        <a:t>κύκλο,</a:t>
                      </a:r>
                      <a:r>
                        <a:rPr lang="en-US" sz="1400" spc="-190">
                          <a:effectLst/>
                        </a:rPr>
                        <a:t> </a:t>
                      </a:r>
                      <a:r>
                        <a:rPr lang="en-US" sz="1400" spc="-10">
                          <a:effectLst/>
                        </a:rPr>
                        <a:t>τον</a:t>
                      </a:r>
                      <a:r>
                        <a:rPr lang="en-US" sz="1400" spc="-190">
                          <a:effectLst/>
                        </a:rPr>
                        <a:t> </a:t>
                      </a:r>
                      <a:r>
                        <a:rPr lang="en-US" sz="1400" spc="-5">
                          <a:effectLst/>
                        </a:rPr>
                        <a:t>χρόνο</a:t>
                      </a:r>
                      <a:r>
                        <a:rPr lang="en-US" sz="1400" spc="-190">
                          <a:effectLst/>
                        </a:rPr>
                        <a:t> </a:t>
                      </a:r>
                      <a:r>
                        <a:rPr lang="en-US" sz="1400" spc="-10">
                          <a:effectLst/>
                        </a:rPr>
                        <a:t>εμφάνισης,</a:t>
                      </a:r>
                      <a:r>
                        <a:rPr lang="en-US" sz="1400" spc="-190">
                          <a:effectLst/>
                        </a:rPr>
                        <a:t> </a:t>
                      </a:r>
                      <a:r>
                        <a:rPr lang="en-US" sz="1400" spc="-10">
                          <a:effectLst/>
                        </a:rPr>
                        <a:t>την</a:t>
                      </a:r>
                      <a:r>
                        <a:rPr lang="en-US" sz="1400" spc="-190">
                          <a:effectLst/>
                        </a:rPr>
                        <a:t> </a:t>
                      </a:r>
                      <a:r>
                        <a:rPr lang="en-US" sz="1400" spc="-5">
                          <a:effectLst/>
                        </a:rPr>
                        <a:t>οικολογία</a:t>
                      </a:r>
                      <a:r>
                        <a:rPr lang="en-US" sz="1400" spc="135">
                          <a:effectLst/>
                        </a:rPr>
                        <a:t> </a:t>
                      </a:r>
                      <a:r>
                        <a:rPr lang="en-US" sz="1400" spc="-5">
                          <a:effectLst/>
                        </a:rPr>
                        <a:t>και</a:t>
                      </a:r>
                      <a:r>
                        <a:rPr lang="en-US" sz="1400" spc="-220">
                          <a:effectLst/>
                        </a:rPr>
                        <a:t> </a:t>
                      </a:r>
                      <a:r>
                        <a:rPr lang="en-US" sz="1400" spc="-10">
                          <a:effectLst/>
                        </a:rPr>
                        <a:t>τη</a:t>
                      </a:r>
                      <a:r>
                        <a:rPr lang="en-US" sz="1400" spc="-220">
                          <a:effectLst/>
                        </a:rPr>
                        <a:t> </a:t>
                      </a:r>
                      <a:r>
                        <a:rPr lang="en-US" sz="1400" spc="-5">
                          <a:effectLst/>
                        </a:rPr>
                        <a:t>φυσιολογία</a:t>
                      </a:r>
                      <a:r>
                        <a:rPr lang="en-US" sz="1400" spc="-220">
                          <a:effectLst/>
                        </a:rPr>
                        <a:t> </a:t>
                      </a:r>
                      <a:r>
                        <a:rPr lang="en-US" sz="1400" spc="-10">
                          <a:effectLst/>
                        </a:rPr>
                        <a:t>τους.</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896444062"/>
                  </a:ext>
                </a:extLst>
              </a:tr>
              <a:tr h="406802">
                <a:tc>
                  <a:txBody>
                    <a:bodyPr/>
                    <a:lstStyle/>
                    <a:p>
                      <a:pPr marL="89535">
                        <a:spcBef>
                          <a:spcPts val="395"/>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marR="831850">
                        <a:lnSpc>
                          <a:spcPct val="113000"/>
                        </a:lnSpc>
                        <a:spcBef>
                          <a:spcPts val="395"/>
                        </a:spcBef>
                        <a:spcAft>
                          <a:spcPts val="0"/>
                        </a:spcAft>
                      </a:pPr>
                      <a:r>
                        <a:rPr lang="en-US" sz="1600" spc="-10">
                          <a:effectLst/>
                        </a:rPr>
                        <a:t>T</a:t>
                      </a:r>
                      <a:r>
                        <a:rPr lang="en-US" sz="1400" spc="-5">
                          <a:effectLst/>
                        </a:rPr>
                        <a:t>ρόποι</a:t>
                      </a:r>
                      <a:r>
                        <a:rPr lang="en-US" sz="1400" spc="30">
                          <a:effectLst/>
                        </a:rPr>
                        <a:t> </a:t>
                      </a:r>
                      <a:r>
                        <a:rPr lang="en-US" sz="1400">
                          <a:effectLst/>
                        </a:rPr>
                        <a:t>αναπαραγωγής</a:t>
                      </a:r>
                      <a:r>
                        <a:rPr lang="en-US" sz="1400" spc="35">
                          <a:effectLst/>
                        </a:rPr>
                        <a:t> </a:t>
                      </a:r>
                      <a:r>
                        <a:rPr lang="en-US" sz="1400">
                          <a:effectLst/>
                        </a:rPr>
                        <a:t>ζιζανίων.</a:t>
                      </a:r>
                      <a:r>
                        <a:rPr lang="en-US" sz="1400" spc="35">
                          <a:effectLst/>
                        </a:rPr>
                        <a:t> </a:t>
                      </a:r>
                      <a:r>
                        <a:rPr lang="en-US" sz="1400">
                          <a:effectLst/>
                        </a:rPr>
                        <a:t>Αναφέρaτε</a:t>
                      </a:r>
                      <a:r>
                        <a:rPr lang="en-US" sz="1400" spc="35">
                          <a:effectLst/>
                        </a:rPr>
                        <a:t> </a:t>
                      </a:r>
                      <a:r>
                        <a:rPr lang="en-US" sz="1400">
                          <a:effectLst/>
                        </a:rPr>
                        <a:t>σχετικά</a:t>
                      </a:r>
                      <a:r>
                        <a:rPr lang="en-US" sz="1400" spc="125">
                          <a:effectLst/>
                        </a:rPr>
                        <a:t> </a:t>
                      </a:r>
                      <a:r>
                        <a:rPr lang="en-US" sz="1400">
                          <a:effectLst/>
                        </a:rPr>
                        <a:t>παραδείγματα.</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34754982"/>
                  </a:ext>
                </a:extLst>
              </a:tr>
              <a:tr h="287252">
                <a:tc>
                  <a:txBody>
                    <a:bodyPr/>
                    <a:lstStyle/>
                    <a:p>
                      <a:pPr marL="89535">
                        <a:spcBef>
                          <a:spcPts val="395"/>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5">
                          <a:effectLst/>
                        </a:rPr>
                        <a:t>Θ</a:t>
                      </a:r>
                      <a:r>
                        <a:rPr lang="en-US" sz="1400" spc="-10">
                          <a:effectLst/>
                        </a:rPr>
                        <a:t>ετικές</a:t>
                      </a:r>
                      <a:r>
                        <a:rPr lang="en-US" sz="1400" spc="-235">
                          <a:effectLst/>
                        </a:rPr>
                        <a:t> </a:t>
                      </a:r>
                      <a:r>
                        <a:rPr lang="en-US" sz="1400">
                          <a:effectLst/>
                        </a:rPr>
                        <a:t>και</a:t>
                      </a:r>
                      <a:r>
                        <a:rPr lang="en-US" sz="1400" spc="-235">
                          <a:effectLst/>
                        </a:rPr>
                        <a:t> </a:t>
                      </a:r>
                      <a:r>
                        <a:rPr lang="en-US" sz="1400">
                          <a:effectLst/>
                        </a:rPr>
                        <a:t>αρνητικές</a:t>
                      </a:r>
                      <a:r>
                        <a:rPr lang="en-US" sz="1400" spc="-235">
                          <a:effectLst/>
                        </a:rPr>
                        <a:t> </a:t>
                      </a:r>
                      <a:r>
                        <a:rPr lang="en-US" sz="1400">
                          <a:effectLst/>
                        </a:rPr>
                        <a:t>επιδράσεις</a:t>
                      </a:r>
                      <a:r>
                        <a:rPr lang="en-US" sz="1400" spc="-230">
                          <a:effectLst/>
                        </a:rPr>
                        <a:t> </a:t>
                      </a:r>
                      <a:r>
                        <a:rPr lang="en-US" sz="1400">
                          <a:effectLst/>
                        </a:rPr>
                        <a:t>ζιζανίων.</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29059863"/>
                  </a:ext>
                </a:extLst>
              </a:tr>
              <a:tr h="406802">
                <a:tc>
                  <a:txBody>
                    <a:bodyPr/>
                    <a:lstStyle/>
                    <a:p>
                      <a:pPr marL="89535">
                        <a:spcBef>
                          <a:spcPts val="395"/>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marR="248285">
                        <a:lnSpc>
                          <a:spcPct val="113000"/>
                        </a:lnSpc>
                        <a:spcBef>
                          <a:spcPts val="395"/>
                        </a:spcBef>
                        <a:spcAft>
                          <a:spcPts val="0"/>
                        </a:spcAft>
                      </a:pPr>
                      <a:r>
                        <a:rPr lang="en-US" sz="1600" spc="-5">
                          <a:effectLst/>
                        </a:rPr>
                        <a:t>Α</a:t>
                      </a:r>
                      <a:r>
                        <a:rPr lang="en-US" sz="1400" spc="-10">
                          <a:effectLst/>
                        </a:rPr>
                        <a:t>νταγωνισμός</a:t>
                      </a:r>
                      <a:r>
                        <a:rPr lang="en-US" sz="1400" spc="-205">
                          <a:effectLst/>
                        </a:rPr>
                        <a:t> </a:t>
                      </a:r>
                      <a:r>
                        <a:rPr lang="en-US" sz="1400">
                          <a:effectLst/>
                        </a:rPr>
                        <a:t>ζιζανίων</a:t>
                      </a:r>
                      <a:r>
                        <a:rPr lang="en-US" sz="1400" spc="-200">
                          <a:effectLst/>
                        </a:rPr>
                        <a:t> </a:t>
                      </a:r>
                      <a:r>
                        <a:rPr lang="en-US" sz="1400">
                          <a:effectLst/>
                        </a:rPr>
                        <a:t>και</a:t>
                      </a:r>
                      <a:r>
                        <a:rPr lang="en-US" sz="1400" spc="-200">
                          <a:effectLst/>
                        </a:rPr>
                        <a:t> </a:t>
                      </a:r>
                      <a:r>
                        <a:rPr lang="en-US" sz="1400">
                          <a:effectLst/>
                        </a:rPr>
                        <a:t>καλλιεργειών:</a:t>
                      </a:r>
                      <a:r>
                        <a:rPr lang="en-US" sz="1400" spc="-200">
                          <a:effectLst/>
                        </a:rPr>
                        <a:t> </a:t>
                      </a:r>
                      <a:r>
                        <a:rPr lang="en-US" sz="1400">
                          <a:effectLst/>
                        </a:rPr>
                        <a:t>Τι</a:t>
                      </a:r>
                      <a:r>
                        <a:rPr lang="en-US" sz="1400" spc="-205">
                          <a:effectLst/>
                        </a:rPr>
                        <a:t> </a:t>
                      </a:r>
                      <a:r>
                        <a:rPr lang="en-US" sz="1400">
                          <a:effectLst/>
                        </a:rPr>
                        <a:t>είναι,</a:t>
                      </a:r>
                      <a:r>
                        <a:rPr lang="en-US" sz="1400" spc="-200">
                          <a:effectLst/>
                        </a:rPr>
                        <a:t> </a:t>
                      </a:r>
                      <a:r>
                        <a:rPr lang="en-US" sz="1400">
                          <a:effectLst/>
                        </a:rPr>
                        <a:t>από</a:t>
                      </a:r>
                      <a:r>
                        <a:rPr lang="en-US" sz="1400" spc="-200">
                          <a:effectLst/>
                        </a:rPr>
                        <a:t> </a:t>
                      </a:r>
                      <a:r>
                        <a:rPr lang="en-US" sz="1400">
                          <a:effectLst/>
                        </a:rPr>
                        <a:t>ποιους</a:t>
                      </a:r>
                      <a:r>
                        <a:rPr lang="en-US" sz="1400" spc="110">
                          <a:effectLst/>
                        </a:rPr>
                        <a:t> </a:t>
                      </a:r>
                      <a:r>
                        <a:rPr lang="en-US" sz="1400">
                          <a:effectLst/>
                        </a:rPr>
                        <a:t>παράγοντες</a:t>
                      </a:r>
                      <a:r>
                        <a:rPr lang="en-US" sz="1400" spc="-110">
                          <a:effectLst/>
                        </a:rPr>
                        <a:t> </a:t>
                      </a:r>
                      <a:r>
                        <a:rPr lang="en-US" sz="1400">
                          <a:effectLst/>
                        </a:rPr>
                        <a:t>εξαρτάται</a:t>
                      </a:r>
                      <a:r>
                        <a:rPr lang="en-US" sz="1400" spc="-105">
                          <a:effectLst/>
                        </a:rPr>
                        <a:t> </a:t>
                      </a:r>
                      <a:r>
                        <a:rPr lang="en-US" sz="1400">
                          <a:effectLst/>
                        </a:rPr>
                        <a:t>και</a:t>
                      </a:r>
                      <a:r>
                        <a:rPr lang="en-US" sz="1400" spc="-105">
                          <a:effectLst/>
                        </a:rPr>
                        <a:t> </a:t>
                      </a:r>
                      <a:r>
                        <a:rPr lang="en-US" sz="1400">
                          <a:effectLst/>
                        </a:rPr>
                        <a:t>πώς</a:t>
                      </a:r>
                      <a:r>
                        <a:rPr lang="en-US" sz="1400" spc="-105">
                          <a:effectLst/>
                        </a:rPr>
                        <a:t> </a:t>
                      </a:r>
                      <a:r>
                        <a:rPr lang="en-US" sz="1400">
                          <a:effectLst/>
                        </a:rPr>
                        <a:t>μελετάται;</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587361194"/>
                  </a:ext>
                </a:extLst>
              </a:tr>
              <a:tr h="249616">
                <a:tc>
                  <a:txBody>
                    <a:bodyPr/>
                    <a:lstStyle/>
                    <a:p>
                      <a:pPr marL="89535">
                        <a:spcBef>
                          <a:spcPts val="395"/>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5" dirty="0" err="1">
                          <a:effectLst/>
                        </a:rPr>
                        <a:t>Α</a:t>
                      </a:r>
                      <a:r>
                        <a:rPr lang="en-US" sz="1400" spc="-10" dirty="0" err="1">
                          <a:effectLst/>
                        </a:rPr>
                        <a:t>λληλο</a:t>
                      </a:r>
                      <a:r>
                        <a:rPr lang="en-US" sz="1400" spc="-10" dirty="0">
                          <a:effectLst/>
                        </a:rPr>
                        <a:t>πάθεια</a:t>
                      </a:r>
                      <a:r>
                        <a:rPr lang="en-US" sz="1400" spc="-200" dirty="0">
                          <a:effectLst/>
                        </a:rPr>
                        <a:t> </a:t>
                      </a:r>
                      <a:r>
                        <a:rPr lang="en-US" sz="1400" dirty="0">
                          <a:effectLst/>
                        </a:rPr>
                        <a:t>ζιζανίων</a:t>
                      </a:r>
                      <a:r>
                        <a:rPr lang="en-US" sz="1400" spc="-195" dirty="0">
                          <a:effectLst/>
                        </a:rPr>
                        <a:t> </a:t>
                      </a:r>
                      <a:r>
                        <a:rPr lang="en-US" sz="1400" dirty="0">
                          <a:effectLst/>
                        </a:rPr>
                        <a:t>και</a:t>
                      </a:r>
                      <a:r>
                        <a:rPr lang="en-US" sz="1400" spc="-200" dirty="0">
                          <a:effectLst/>
                        </a:rPr>
                        <a:t> </a:t>
                      </a:r>
                      <a:r>
                        <a:rPr lang="en-US" sz="1400" dirty="0">
                          <a:effectLst/>
                        </a:rPr>
                        <a:t>καλλιεργειών.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755220586"/>
                  </a:ext>
                </a:extLst>
              </a:tr>
              <a:tr h="250169">
                <a:tc>
                  <a:txBody>
                    <a:bodyPr/>
                    <a:lstStyle/>
                    <a:p>
                      <a:pPr marL="89535">
                        <a:spcBef>
                          <a:spcPts val="395"/>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10" dirty="0">
                          <a:effectLst/>
                        </a:rPr>
                        <a:t>Ε</a:t>
                      </a:r>
                      <a:r>
                        <a:rPr lang="en-US" sz="1400" spc="-5" dirty="0">
                          <a:effectLst/>
                        </a:rPr>
                        <a:t>π</a:t>
                      </a:r>
                      <a:r>
                        <a:rPr lang="en-US" sz="1400" spc="-5" dirty="0" err="1">
                          <a:effectLst/>
                        </a:rPr>
                        <a:t>ισκο</a:t>
                      </a:r>
                      <a:r>
                        <a:rPr lang="en-US" sz="1400" spc="-5" dirty="0">
                          <a:effectLst/>
                        </a:rPr>
                        <a:t>πήσεις</a:t>
                      </a:r>
                      <a:r>
                        <a:rPr lang="en-US" sz="1400" spc="60" dirty="0">
                          <a:effectLst/>
                        </a:rPr>
                        <a:t> </a:t>
                      </a:r>
                      <a:r>
                        <a:rPr lang="en-US" sz="1400" dirty="0">
                          <a:effectLst/>
                        </a:rPr>
                        <a:t>ζιζανίων.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844318126"/>
                  </a:ext>
                </a:extLst>
              </a:tr>
              <a:tr h="249616">
                <a:tc>
                  <a:txBody>
                    <a:bodyPr/>
                    <a:lstStyle/>
                    <a:p>
                      <a:pPr marL="89535">
                        <a:spcBef>
                          <a:spcPts val="395"/>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5" dirty="0" err="1">
                          <a:effectLst/>
                        </a:rPr>
                        <a:t>Π</a:t>
                      </a:r>
                      <a:r>
                        <a:rPr lang="en-US" sz="1400" spc="-5" dirty="0" err="1">
                          <a:effectLst/>
                        </a:rPr>
                        <a:t>ληθυσμι</a:t>
                      </a:r>
                      <a:r>
                        <a:rPr lang="en-US" sz="1400" spc="-5" dirty="0">
                          <a:effectLst/>
                        </a:rPr>
                        <a:t>ακοί</a:t>
                      </a:r>
                      <a:r>
                        <a:rPr lang="en-US" sz="1400" spc="105" dirty="0">
                          <a:effectLst/>
                        </a:rPr>
                        <a:t> </a:t>
                      </a:r>
                      <a:r>
                        <a:rPr lang="en-US" sz="1400" dirty="0">
                          <a:effectLst/>
                        </a:rPr>
                        <a:t>δείκτες.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182941355"/>
                  </a:ext>
                </a:extLst>
              </a:tr>
              <a:tr h="406802">
                <a:tc>
                  <a:txBody>
                    <a:bodyPr/>
                    <a:lstStyle/>
                    <a:p>
                      <a:pPr marL="89535">
                        <a:spcBef>
                          <a:spcPts val="395"/>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marR="772795">
                        <a:lnSpc>
                          <a:spcPct val="113000"/>
                        </a:lnSpc>
                        <a:spcBef>
                          <a:spcPts val="395"/>
                        </a:spcBef>
                        <a:spcAft>
                          <a:spcPts val="0"/>
                        </a:spcAft>
                      </a:pPr>
                      <a:r>
                        <a:rPr lang="en-US" sz="1600" spc="-5" dirty="0" err="1">
                          <a:effectLst/>
                        </a:rPr>
                        <a:t>Κ</a:t>
                      </a:r>
                      <a:r>
                        <a:rPr lang="en-US" sz="1400" spc="-5" dirty="0" err="1">
                          <a:effectLst/>
                        </a:rPr>
                        <a:t>οινά</a:t>
                      </a:r>
                      <a:r>
                        <a:rPr lang="en-US" sz="1400" spc="-220" dirty="0">
                          <a:effectLst/>
                        </a:rPr>
                        <a:t> </a:t>
                      </a:r>
                      <a:r>
                        <a:rPr lang="en-US" sz="1400" dirty="0" err="1">
                          <a:effectLst/>
                        </a:rPr>
                        <a:t>ετήσι</a:t>
                      </a:r>
                      <a:r>
                        <a:rPr lang="en-US" sz="1400" dirty="0">
                          <a:effectLst/>
                        </a:rPr>
                        <a:t>α</a:t>
                      </a:r>
                      <a:r>
                        <a:rPr lang="en-US" sz="1400" spc="-215" dirty="0">
                          <a:effectLst/>
                        </a:rPr>
                        <a:t> </a:t>
                      </a:r>
                      <a:r>
                        <a:rPr lang="en-US" sz="1400" dirty="0">
                          <a:effectLst/>
                        </a:rPr>
                        <a:t>και</a:t>
                      </a:r>
                      <a:r>
                        <a:rPr lang="en-US" sz="1400" spc="-215" dirty="0">
                          <a:effectLst/>
                        </a:rPr>
                        <a:t> </a:t>
                      </a:r>
                      <a:r>
                        <a:rPr lang="en-US" sz="1400" dirty="0">
                          <a:effectLst/>
                        </a:rPr>
                        <a:t>πολυετή</a:t>
                      </a:r>
                      <a:r>
                        <a:rPr lang="en-US" sz="1400" spc="-215" dirty="0">
                          <a:effectLst/>
                        </a:rPr>
                        <a:t> </a:t>
                      </a:r>
                      <a:r>
                        <a:rPr lang="en-US" sz="1400" dirty="0">
                          <a:effectLst/>
                        </a:rPr>
                        <a:t>ζιζάνια</a:t>
                      </a:r>
                      <a:r>
                        <a:rPr lang="en-US" sz="1400" spc="-220" dirty="0">
                          <a:effectLst/>
                        </a:rPr>
                        <a:t> </a:t>
                      </a:r>
                      <a:r>
                        <a:rPr lang="en-US" sz="1400" dirty="0">
                          <a:effectLst/>
                        </a:rPr>
                        <a:t>στην</a:t>
                      </a:r>
                      <a:r>
                        <a:rPr lang="en-US" sz="1400" spc="-215" dirty="0">
                          <a:effectLst/>
                        </a:rPr>
                        <a:t> </a:t>
                      </a:r>
                      <a:r>
                        <a:rPr lang="en-US" sz="1400" dirty="0">
                          <a:effectLst/>
                        </a:rPr>
                        <a:t>Ελλάδα:</a:t>
                      </a:r>
                      <a:r>
                        <a:rPr lang="en-US" sz="1400" spc="120" dirty="0">
                          <a:effectLst/>
                        </a:rPr>
                        <a:t> </a:t>
                      </a:r>
                      <a:r>
                        <a:rPr lang="en-US" sz="1400" dirty="0">
                          <a:effectLst/>
                        </a:rPr>
                        <a:t>Αναγνώριση,</a:t>
                      </a:r>
                      <a:r>
                        <a:rPr lang="en-US" sz="1400" spc="-200" dirty="0">
                          <a:effectLst/>
                        </a:rPr>
                        <a:t> </a:t>
                      </a:r>
                      <a:r>
                        <a:rPr lang="en-US" sz="1400" dirty="0">
                          <a:effectLst/>
                        </a:rPr>
                        <a:t>στοιχεία</a:t>
                      </a:r>
                      <a:r>
                        <a:rPr lang="en-US" sz="1400" spc="-195" dirty="0">
                          <a:effectLst/>
                        </a:rPr>
                        <a:t> </a:t>
                      </a:r>
                      <a:r>
                        <a:rPr lang="en-US" sz="1400" dirty="0">
                          <a:effectLst/>
                        </a:rPr>
                        <a:t>βιολογίας</a:t>
                      </a:r>
                      <a:r>
                        <a:rPr lang="en-US" sz="1400" spc="-195" dirty="0">
                          <a:effectLst/>
                        </a:rPr>
                        <a:t> </a:t>
                      </a:r>
                      <a:r>
                        <a:rPr lang="en-US" sz="1400" dirty="0">
                          <a:effectLst/>
                        </a:rPr>
                        <a:t>και</a:t>
                      </a:r>
                      <a:r>
                        <a:rPr lang="en-US" sz="1400" spc="-195" dirty="0">
                          <a:effectLst/>
                        </a:rPr>
                        <a:t> </a:t>
                      </a:r>
                      <a:r>
                        <a:rPr lang="en-US" sz="1400" dirty="0">
                          <a:effectLst/>
                        </a:rPr>
                        <a:t>οικολογίας</a:t>
                      </a:r>
                      <a:r>
                        <a:rPr lang="en-US" sz="1400" spc="-195" dirty="0">
                          <a:effectLst/>
                        </a:rPr>
                        <a:t> </a:t>
                      </a:r>
                      <a:r>
                        <a:rPr lang="en-US" sz="1400" dirty="0">
                          <a:effectLst/>
                        </a:rPr>
                        <a:t>τους.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82906312"/>
                  </a:ext>
                </a:extLst>
              </a:tr>
              <a:tr h="249616">
                <a:tc>
                  <a:txBody>
                    <a:bodyPr/>
                    <a:lstStyle/>
                    <a:p>
                      <a:pPr marL="89535">
                        <a:spcBef>
                          <a:spcPts val="395"/>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dirty="0" err="1">
                          <a:effectLst/>
                        </a:rPr>
                        <a:t>Ζ</a:t>
                      </a:r>
                      <a:r>
                        <a:rPr lang="en-US" sz="1400" dirty="0" err="1">
                          <a:effectLst/>
                        </a:rPr>
                        <a:t>ιζάνι</a:t>
                      </a:r>
                      <a:r>
                        <a:rPr lang="en-US" sz="1400" dirty="0">
                          <a:effectLst/>
                        </a:rPr>
                        <a:t>α-εισβολείς.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320638371"/>
                  </a:ext>
                </a:extLst>
              </a:tr>
              <a:tr h="249616">
                <a:tc>
                  <a:txBody>
                    <a:bodyPr/>
                    <a:lstStyle/>
                    <a:p>
                      <a:pPr marL="89535">
                        <a:spcBef>
                          <a:spcPts val="395"/>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dirty="0">
                          <a:effectLst/>
                        </a:rPr>
                        <a:t>Π</a:t>
                      </a:r>
                      <a:r>
                        <a:rPr lang="en-US" sz="1400" dirty="0">
                          <a:effectLst/>
                        </a:rPr>
                        <a:t>αρα</a:t>
                      </a:r>
                      <a:r>
                        <a:rPr lang="en-US" sz="1400" dirty="0" err="1">
                          <a:effectLst/>
                        </a:rPr>
                        <a:t>σιτικά</a:t>
                      </a:r>
                      <a:r>
                        <a:rPr lang="en-US" sz="1400" spc="-205" dirty="0">
                          <a:effectLst/>
                        </a:rPr>
                        <a:t> </a:t>
                      </a:r>
                      <a:r>
                        <a:rPr lang="en-US" sz="1400" dirty="0" err="1">
                          <a:effectLst/>
                        </a:rPr>
                        <a:t>ζιζάνι</a:t>
                      </a:r>
                      <a:r>
                        <a:rPr lang="en-US" sz="1400" dirty="0">
                          <a:effectLst/>
                        </a:rPr>
                        <a:t>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54119047"/>
                  </a:ext>
                </a:extLst>
              </a:tr>
              <a:tr h="249616">
                <a:tc>
                  <a:txBody>
                    <a:bodyPr/>
                    <a:lstStyle/>
                    <a:p>
                      <a:pPr marL="89535">
                        <a:spcBef>
                          <a:spcPts val="395"/>
                        </a:spcBef>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3185">
                        <a:spcBef>
                          <a:spcPts val="395"/>
                        </a:spcBef>
                        <a:spcAft>
                          <a:spcPts val="0"/>
                        </a:spcAft>
                      </a:pPr>
                      <a:r>
                        <a:rPr lang="en-US" sz="1600" spc="-5" dirty="0" err="1">
                          <a:effectLst/>
                        </a:rPr>
                        <a:t>Α</a:t>
                      </a:r>
                      <a:r>
                        <a:rPr lang="en-US" sz="1400" spc="-10" dirty="0" err="1">
                          <a:effectLst/>
                        </a:rPr>
                        <a:t>λλεργιογόν</a:t>
                      </a:r>
                      <a:r>
                        <a:rPr lang="en-US" sz="1400" spc="-10" dirty="0">
                          <a:effectLst/>
                        </a:rPr>
                        <a:t>α</a:t>
                      </a:r>
                      <a:r>
                        <a:rPr lang="en-US" sz="1400" spc="-195" dirty="0">
                          <a:effectLst/>
                        </a:rPr>
                        <a:t> </a:t>
                      </a:r>
                      <a:r>
                        <a:rPr lang="en-US" sz="1400" dirty="0">
                          <a:effectLst/>
                        </a:rPr>
                        <a:t>και</a:t>
                      </a:r>
                      <a:r>
                        <a:rPr lang="en-US" sz="1400" spc="-195" dirty="0">
                          <a:effectLst/>
                        </a:rPr>
                        <a:t> </a:t>
                      </a:r>
                      <a:r>
                        <a:rPr lang="en-US" sz="1400" dirty="0">
                          <a:effectLst/>
                        </a:rPr>
                        <a:t>δηλητηριώδη</a:t>
                      </a:r>
                      <a:r>
                        <a:rPr lang="en-US" sz="1400" spc="-195" dirty="0">
                          <a:effectLst/>
                        </a:rPr>
                        <a:t> </a:t>
                      </a:r>
                      <a:r>
                        <a:rPr lang="en-US" sz="1400" dirty="0">
                          <a:effectLst/>
                        </a:rPr>
                        <a:t>ζιζάνια.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65136738"/>
                  </a:ext>
                </a:extLst>
              </a:tr>
            </a:tbl>
          </a:graphicData>
        </a:graphic>
      </p:graphicFrame>
    </p:spTree>
    <p:extLst>
      <p:ext uri="{BB962C8B-B14F-4D97-AF65-F5344CB8AC3E}">
        <p14:creationId xmlns:p14="http://schemas.microsoft.com/office/powerpoint/2010/main" val="423104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CF118A9-2F2A-68EC-33B1-28B071734584}"/>
              </a:ext>
            </a:extLst>
          </p:cNvPr>
          <p:cNvSpPr>
            <a:spLocks noGrp="1"/>
          </p:cNvSpPr>
          <p:nvPr>
            <p:ph type="title"/>
          </p:nvPr>
        </p:nvSpPr>
        <p:spPr>
          <a:xfrm>
            <a:off x="838200" y="365125"/>
            <a:ext cx="10515600" cy="1325563"/>
          </a:xfrm>
        </p:spPr>
        <p:txBody>
          <a:bodyPr>
            <a:normAutofit/>
          </a:bodyPr>
          <a:lstStyle/>
          <a:p>
            <a:r>
              <a:rPr lang="el-GR" sz="4200" b="0" i="0">
                <a:effectLst/>
                <a:latin typeface="georgia" panose="02040502050405020303" pitchFamily="18" charset="0"/>
              </a:rPr>
              <a:t>Κοινοί Παράγοντες </a:t>
            </a:r>
            <a:r>
              <a:rPr lang="el-GR" sz="4200" b="0" i="0" u="sng">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 Ζιζανίων</a:t>
            </a:r>
            <a:endParaRPr lang="el-GR" sz="4200" dirty="0"/>
          </a:p>
        </p:txBody>
      </p:sp>
      <p:sp>
        <p:nvSpPr>
          <p:cNvPr id="2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Θέση περιεχομένου 5">
            <a:extLst>
              <a:ext uri="{FF2B5EF4-FFF2-40B4-BE49-F238E27FC236}">
                <a16:creationId xmlns:a16="http://schemas.microsoft.com/office/drawing/2014/main" xmlns="" id="{EDE70F08-4872-9161-0C36-197186076FE2}"/>
              </a:ext>
            </a:extLst>
          </p:cNvPr>
          <p:cNvSpPr>
            <a:spLocks noGrp="1"/>
          </p:cNvSpPr>
          <p:nvPr>
            <p:ph idx="1"/>
          </p:nvPr>
        </p:nvSpPr>
        <p:spPr>
          <a:xfrm>
            <a:off x="838200" y="1929384"/>
            <a:ext cx="10515600" cy="4251960"/>
          </a:xfrm>
        </p:spPr>
        <p:txBody>
          <a:bodyPr>
            <a:normAutofit/>
          </a:bodyPr>
          <a:lstStyle/>
          <a:p>
            <a:pPr marL="0" indent="0">
              <a:buNone/>
            </a:pPr>
            <a:r>
              <a:rPr lang="el-GR" sz="1400" b="1" i="0" dirty="0">
                <a:effectLst/>
                <a:latin typeface="times new roman" panose="02020603050405020304" pitchFamily="18" charset="0"/>
              </a:rPr>
              <a:t>α) Άνεμος</a:t>
            </a:r>
            <a:r>
              <a:rPr lang="el-GR" sz="1400" b="0" i="0" dirty="0">
                <a:effectLst/>
                <a:latin typeface="Arial" panose="020B0604020202020204" pitchFamily="34" charset="0"/>
              </a:rPr>
              <a:t/>
            </a:r>
            <a:br>
              <a:rPr lang="el-GR" sz="1400" b="0" i="0" dirty="0">
                <a:effectLst/>
                <a:latin typeface="Arial" panose="020B0604020202020204" pitchFamily="34" charset="0"/>
              </a:rPr>
            </a:br>
            <a:r>
              <a:rPr lang="el-GR" sz="1400" b="0" i="0" dirty="0">
                <a:effectLst/>
                <a:latin typeface="times new roman" panose="02020603050405020304" pitchFamily="18" charset="0"/>
              </a:rPr>
              <a:t>Πολλοί σπόροι είναι καλά προσαρμοσμένοι στο ταξίδι στον αέρα. Τα βαμβακερά καλύμματα και οι δομές που μοιάζουν με αλεξίπτωτο επιτρέπουν στους σπόρους να επιπλέουν με τον άνεμο. Παραδείγματα σπόρων που διασκορπίζονται από τον άνεμο περιλαμβάνουν το κοινό </a:t>
            </a:r>
            <a:r>
              <a:rPr lang="el-GR" sz="1400" b="0" i="0" dirty="0" err="1">
                <a:effectLst/>
                <a:latin typeface="times new roman" panose="02020603050405020304" pitchFamily="18" charset="0"/>
              </a:rPr>
              <a:t>γαλακτόχορτο</a:t>
            </a:r>
            <a:r>
              <a:rPr lang="el-GR" sz="1400" b="0" i="0" dirty="0">
                <a:effectLst/>
                <a:latin typeface="times new roman" panose="02020603050405020304" pitchFamily="18" charset="0"/>
              </a:rPr>
              <a:t> ( </a:t>
            </a:r>
            <a:r>
              <a:rPr lang="el-GR" sz="1400" b="0" i="1" dirty="0" err="1">
                <a:effectLst/>
                <a:latin typeface="times new roman" panose="02020603050405020304" pitchFamily="18" charset="0"/>
              </a:rPr>
              <a:t>Asclepias</a:t>
            </a:r>
            <a:r>
              <a:rPr lang="el-GR" sz="1400" b="0" i="1" dirty="0">
                <a:effectLst/>
                <a:latin typeface="times new roman" panose="02020603050405020304" pitchFamily="18" charset="0"/>
              </a:rPr>
              <a:t> </a:t>
            </a:r>
            <a:r>
              <a:rPr lang="el-GR" sz="1400" b="0" i="1" dirty="0" err="1">
                <a:effectLst/>
                <a:latin typeface="times new roman" panose="02020603050405020304" pitchFamily="18" charset="0"/>
              </a:rPr>
              <a:t>syriaca</a:t>
            </a:r>
            <a:r>
              <a:rPr lang="el-GR" sz="1400" b="0" i="0" dirty="0">
                <a:effectLst/>
                <a:latin typeface="times new roman" panose="02020603050405020304" pitchFamily="18" charset="0"/>
              </a:rPr>
              <a:t> ), την κοινή πικραλίδα, το γαϊδουράγκαθο του Καναδά και το πολυετές χοιρομέρι (</a:t>
            </a:r>
            <a:r>
              <a:rPr lang="el-GR" sz="1400" b="0" i="0" dirty="0" err="1">
                <a:effectLst/>
                <a:latin typeface="times new roman" panose="02020603050405020304" pitchFamily="18" charset="0"/>
              </a:rPr>
              <a:t>Sonchus</a:t>
            </a:r>
            <a:r>
              <a:rPr lang="el-GR" sz="1400" b="0" i="0" dirty="0">
                <a:effectLst/>
                <a:latin typeface="times new roman" panose="02020603050405020304" pitchFamily="18" charset="0"/>
              </a:rPr>
              <a:t> </a:t>
            </a:r>
            <a:r>
              <a:rPr lang="el-GR" sz="1400" b="0" i="1" dirty="0" err="1">
                <a:effectLst/>
                <a:latin typeface="times new roman" panose="02020603050405020304" pitchFamily="18" charset="0"/>
              </a:rPr>
              <a:t>arvensis</a:t>
            </a:r>
            <a:r>
              <a:rPr lang="el-GR" sz="1400" b="0" i="0" dirty="0">
                <a:effectLst/>
                <a:latin typeface="times new roman" panose="02020603050405020304" pitchFamily="18" charset="0"/>
              </a:rPr>
              <a:t> ). </a:t>
            </a:r>
            <a:r>
              <a:rPr lang="el-GR" sz="1400" b="0" i="0" u="none" strike="noStrike" dirty="0">
                <a:effectLst/>
                <a:latin typeface="times new roman" panose="02020603050405020304" pitchFamily="18" charset="0"/>
                <a:hlinkClick r:id="rId2" tooltip="Αγριόχορτο"/>
              </a:rPr>
              <a:t>Οι σπόροι και οι καρποί των ζιζανίων</a:t>
            </a:r>
            <a:r>
              <a:rPr lang="el-GR" sz="1400" b="0" i="0" dirty="0">
                <a:effectLst/>
                <a:latin typeface="times new roman" panose="02020603050405020304" pitchFamily="18" charset="0"/>
              </a:rPr>
              <a:t> που διαδίδονται μέσω του ανέμου διαθέτουν ειδικά όργανα για να τα κρατούν στην επιφάνεια. Τέτοια όργανα είναι:</a:t>
            </a:r>
            <a:r>
              <a:rPr lang="el-GR" sz="1400" b="0" i="0" dirty="0">
                <a:effectLst/>
                <a:latin typeface="Arial" panose="020B0604020202020204" pitchFamily="34" charset="0"/>
              </a:rPr>
              <a:t/>
            </a:r>
            <a:br>
              <a:rPr lang="el-GR" sz="1400" b="0" i="0" dirty="0">
                <a:effectLst/>
                <a:latin typeface="Arial" panose="020B0604020202020204" pitchFamily="34" charset="0"/>
              </a:rPr>
            </a:br>
            <a:endParaRPr lang="el-GR" sz="1400" b="0" i="0" dirty="0">
              <a:effectLst/>
              <a:latin typeface="Arial" panose="020B0604020202020204" pitchFamily="34" charset="0"/>
            </a:endParaRPr>
          </a:p>
          <a:p>
            <a:pPr marL="0" indent="0">
              <a:buNone/>
            </a:pPr>
            <a:r>
              <a:rPr lang="el-GR" sz="1400" b="1" i="0" dirty="0">
                <a:effectLst/>
                <a:latin typeface="times new roman" panose="02020603050405020304" pitchFamily="18" charset="0"/>
              </a:rPr>
              <a:t>Παράγοντες που επηρεάζουν τη διασπορά του ανέμου:</a:t>
            </a:r>
            <a:r>
              <a:rPr lang="el-GR" sz="1400" b="0" i="0" dirty="0">
                <a:effectLst/>
                <a:latin typeface="Arial" panose="020B0604020202020204" pitchFamily="34" charset="0"/>
              </a:rPr>
              <a:t/>
            </a:r>
            <a:br>
              <a:rPr lang="el-GR" sz="1400" b="0" i="0" dirty="0">
                <a:effectLst/>
                <a:latin typeface="Arial" panose="020B0604020202020204" pitchFamily="34" charset="0"/>
              </a:rPr>
            </a:br>
            <a:endParaRPr lang="el-GR" sz="1400" b="0" i="0" dirty="0">
              <a:effectLst/>
              <a:latin typeface="Arial" panose="020B0604020202020204" pitchFamily="34" charset="0"/>
            </a:endParaRPr>
          </a:p>
          <a:p>
            <a:pPr>
              <a:buFont typeface="Arial" panose="020B0604020202020204" pitchFamily="34" charset="0"/>
              <a:buChar char="•"/>
            </a:pPr>
            <a:r>
              <a:rPr lang="el-GR" sz="1400" b="0" i="0" dirty="0">
                <a:effectLst/>
                <a:latin typeface="times new roman" panose="02020603050405020304" pitchFamily="18" charset="0"/>
              </a:rPr>
              <a:t>βάρος σπόρων</a:t>
            </a:r>
            <a:endParaRPr lang="el-GR" sz="1400" b="0" i="0" dirty="0">
              <a:effectLst/>
              <a:latin typeface="Arial" panose="020B0604020202020204" pitchFamily="34" charset="0"/>
            </a:endParaRPr>
          </a:p>
          <a:p>
            <a:pPr>
              <a:buFont typeface="Arial" panose="020B0604020202020204" pitchFamily="34" charset="0"/>
              <a:buChar char="•"/>
            </a:pPr>
            <a:r>
              <a:rPr lang="el-GR" sz="1400" b="0" i="0" dirty="0">
                <a:effectLst/>
                <a:latin typeface="times new roman" panose="02020603050405020304" pitchFamily="18" charset="0"/>
              </a:rPr>
              <a:t>σχήμα σπόρου</a:t>
            </a:r>
            <a:endParaRPr lang="el-GR" sz="1400" b="0" i="0" dirty="0">
              <a:effectLst/>
              <a:latin typeface="Arial" panose="020B0604020202020204" pitchFamily="34" charset="0"/>
            </a:endParaRPr>
          </a:p>
          <a:p>
            <a:pPr>
              <a:buFont typeface="Arial" panose="020B0604020202020204" pitchFamily="34" charset="0"/>
              <a:buChar char="•"/>
            </a:pPr>
            <a:r>
              <a:rPr lang="el-GR" sz="1400" b="0" i="0" dirty="0">
                <a:effectLst/>
                <a:latin typeface="times new roman" panose="02020603050405020304" pitchFamily="18" charset="0"/>
              </a:rPr>
              <a:t>δομές (φτερά ή παππούς)</a:t>
            </a:r>
            <a:endParaRPr lang="el-GR" sz="1400" b="0" i="0" dirty="0">
              <a:effectLst/>
              <a:latin typeface="Arial" panose="020B0604020202020204" pitchFamily="34" charset="0"/>
            </a:endParaRPr>
          </a:p>
          <a:p>
            <a:pPr>
              <a:buFont typeface="Arial" panose="020B0604020202020204" pitchFamily="34" charset="0"/>
              <a:buChar char="•"/>
            </a:pPr>
            <a:r>
              <a:rPr lang="el-GR" sz="1400" b="0" i="0" dirty="0">
                <a:effectLst/>
                <a:latin typeface="times new roman" panose="02020603050405020304" pitchFamily="18" charset="0"/>
              </a:rPr>
              <a:t>ύψος απελευθέρωσης</a:t>
            </a:r>
            <a:endParaRPr lang="el-GR" sz="1400" b="0" i="0" dirty="0">
              <a:effectLst/>
              <a:latin typeface="Arial" panose="020B0604020202020204" pitchFamily="34" charset="0"/>
            </a:endParaRPr>
          </a:p>
          <a:p>
            <a:pPr>
              <a:buFont typeface="Arial" panose="020B0604020202020204" pitchFamily="34" charset="0"/>
              <a:buChar char="•"/>
            </a:pPr>
            <a:r>
              <a:rPr lang="el-GR" sz="1400" b="0" i="0" dirty="0">
                <a:effectLst/>
                <a:latin typeface="times new roman" panose="02020603050405020304" pitchFamily="18" charset="0"/>
              </a:rPr>
              <a:t>ταχύτητα ανέμου και αναταράξεις</a:t>
            </a:r>
            <a:endParaRPr lang="el-GR" sz="1400" b="0" i="0" dirty="0">
              <a:effectLst/>
              <a:latin typeface="Arial" panose="020B0604020202020204" pitchFamily="34" charset="0"/>
            </a:endParaRPr>
          </a:p>
        </p:txBody>
      </p:sp>
    </p:spTree>
    <p:extLst>
      <p:ext uri="{BB962C8B-B14F-4D97-AF65-F5344CB8AC3E}">
        <p14:creationId xmlns:p14="http://schemas.microsoft.com/office/powerpoint/2010/main" val="122277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66A695A-9238-6FFC-E912-168540772EAA}"/>
              </a:ext>
            </a:extLst>
          </p:cNvPr>
          <p:cNvSpPr>
            <a:spLocks noGrp="1"/>
          </p:cNvSpPr>
          <p:nvPr>
            <p:ph type="title"/>
          </p:nvPr>
        </p:nvSpPr>
        <p:spPr>
          <a:xfrm>
            <a:off x="838200" y="365125"/>
            <a:ext cx="10515600" cy="1325563"/>
          </a:xfrm>
        </p:spPr>
        <p:txBody>
          <a:bodyPr>
            <a:normAutofit/>
          </a:bodyPr>
          <a:lstStyle/>
          <a:p>
            <a:r>
              <a:rPr lang="el-GR" sz="4200" b="0" i="0" dirty="0">
                <a:effectLst/>
                <a:latin typeface="georgia" panose="02040502050405020303" pitchFamily="18" charset="0"/>
              </a:rPr>
              <a:t>Κοινοί Παράγοντες </a:t>
            </a:r>
            <a:r>
              <a:rPr lang="el-GR" sz="4200" b="0" i="0" u="sng" dirty="0">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a:t>
            </a:r>
            <a:r>
              <a:rPr lang="el-GR" sz="4200" b="0" i="0" u="sng" dirty="0">
                <a:solidFill>
                  <a:srgbClr val="0563C1"/>
                </a:solidFill>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 </a:t>
            </a:r>
            <a:r>
              <a:rPr lang="el-GR" sz="4200" b="0" i="0" u="sng" dirty="0">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Ζιζανίων</a:t>
            </a:r>
            <a:endParaRPr lang="el-GR" sz="4200" dirty="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491398D0-4FF6-84E8-4BD6-FD79A7E7B4DD}"/>
              </a:ext>
            </a:extLst>
          </p:cNvPr>
          <p:cNvSpPr>
            <a:spLocks noGrp="1"/>
          </p:cNvSpPr>
          <p:nvPr>
            <p:ph idx="1"/>
          </p:nvPr>
        </p:nvSpPr>
        <p:spPr>
          <a:xfrm>
            <a:off x="838200" y="1929384"/>
            <a:ext cx="10515600" cy="4251960"/>
          </a:xfrm>
        </p:spPr>
        <p:txBody>
          <a:bodyPr>
            <a:normAutofit/>
          </a:bodyPr>
          <a:lstStyle/>
          <a:p>
            <a:r>
              <a:rPr lang="el-GR" sz="1700" b="1" i="0">
                <a:effectLst/>
                <a:latin typeface="times new roman" panose="02020603050405020304" pitchFamily="18" charset="0"/>
              </a:rPr>
              <a:t>(β) Νερό</a:t>
            </a:r>
            <a:r>
              <a:rPr lang="el-GR" sz="1700" b="0" i="0">
                <a:effectLst/>
                <a:latin typeface="Arial" panose="020B0604020202020204" pitchFamily="34" charset="0"/>
              </a:rPr>
              <a:t/>
            </a:r>
            <a:br>
              <a:rPr lang="el-GR" sz="1700" b="0" i="0">
                <a:effectLst/>
                <a:latin typeface="Arial" panose="020B0604020202020204" pitchFamily="34" charset="0"/>
              </a:rPr>
            </a:br>
            <a:r>
              <a:rPr lang="el-GR" sz="1700" b="0" i="0">
                <a:effectLst/>
                <a:latin typeface="times new roman" panose="02020603050405020304" pitchFamily="18" charset="0"/>
              </a:rPr>
              <a:t>Τα υδρόβια ζιζάνια διασκορπίζονται σε μεγάλο βαθμό μέσω του νερού. Μπορούν να παρασυρθούν είτε ως ολόκληρα φυτά, θραύσματα φυτών είτε ως σπόροι με τα ρεύματα του νερού. Οι σπόροι των χερσαίων </a:t>
            </a:r>
            <a:r>
              <a:rPr lang="el-GR" sz="1700" b="0" i="0" u="none" strike="noStrike">
                <a:effectLst/>
                <a:latin typeface="times new roman" panose="02020603050405020304" pitchFamily="18" charset="0"/>
                <a:hlinkClick r:id="rId2" tooltip="Αγριόχορτο"/>
              </a:rPr>
              <a:t>ζιζανίων</a:t>
            </a:r>
            <a:r>
              <a:rPr lang="el-GR" sz="1700" b="0" i="0">
                <a:effectLst/>
                <a:latin typeface="times new roman" panose="02020603050405020304" pitchFamily="18" charset="0"/>
              </a:rPr>
              <a:t> διασπείρονται επίσης μέσω του νερού άρδευσης και αποστράγγισης. </a:t>
            </a:r>
            <a:r>
              <a:rPr lang="el-GR" sz="1700" b="0" i="0" u="none" strike="noStrike">
                <a:effectLst/>
                <a:latin typeface="times new roman" panose="02020603050405020304" pitchFamily="18" charset="0"/>
                <a:hlinkClick r:id="rId2" tooltip="Αγριόχορτο"/>
              </a:rPr>
              <a:t>Οι σπόροι των ζιζανίων</a:t>
            </a:r>
            <a:r>
              <a:rPr lang="el-GR" sz="1700" b="0" i="0">
                <a:effectLst/>
                <a:latin typeface="times new roman" panose="02020603050405020304" pitchFamily="18" charset="0"/>
              </a:rPr>
              <a:t> συχνά μετακινούνται με την απορροή των επιφανειακών υδάτων σε νερό άρδευσης και λιμνούλες, όπου μεταφέρονται σε άλλα χωράφια. Τα ζιζάνια που αναπτύσσονται σε όχθες τάφρων κατά μήκος των καναλιών άρδευσης και των λιμνών είναι η κύρια πηγή μόλυνσης του νερού άρδευσης από τους σπόρους των </a:t>
            </a:r>
            <a:r>
              <a:rPr lang="el-GR" sz="1700">
                <a:latin typeface="times new roman" panose="02020603050405020304" pitchFamily="18" charset="0"/>
              </a:rPr>
              <a:t>ζιζανίων . </a:t>
            </a:r>
            <a:r>
              <a:rPr lang="el-GR" sz="1700" b="0" i="0">
                <a:effectLst/>
                <a:latin typeface="Arial" panose="020B0604020202020204" pitchFamily="34" charset="0"/>
              </a:rPr>
              <a:t/>
            </a:r>
            <a:br>
              <a:rPr lang="el-GR" sz="1700" b="0" i="0">
                <a:effectLst/>
                <a:latin typeface="Arial" panose="020B0604020202020204" pitchFamily="34" charset="0"/>
              </a:rPr>
            </a:br>
            <a:r>
              <a:rPr lang="el-GR" sz="1700" b="0" i="0">
                <a:effectLst/>
                <a:latin typeface="times new roman" panose="02020603050405020304" pitchFamily="18" charset="0"/>
              </a:rPr>
              <a:t/>
            </a:r>
            <a:br>
              <a:rPr lang="el-GR" sz="1700" b="0" i="0">
                <a:effectLst/>
                <a:latin typeface="times new roman" panose="02020603050405020304" pitchFamily="18" charset="0"/>
              </a:rPr>
            </a:br>
            <a:r>
              <a:rPr lang="el-GR" sz="1700" b="0" i="0">
                <a:effectLst/>
                <a:latin typeface="times new roman" panose="02020603050405020304" pitchFamily="18" charset="0"/>
              </a:rPr>
              <a:t>Οι σπόροι συχνά παραμένουν βιώσιμοι στο νερό για αρκετά χρόνια, δημιουργώντας μια «πλωτή τράπεζα σπόρων» και επιτρέποντας στα ζιζάνια να διασκορπιστούν σε μεγάλες εκτάσεις σε κινούμενο νερό. Οι σπόροι αγριόχορτων, για παράδειγμα, παραμένουν βιώσιμοι πάνω από 50 τοις εκατό αφού έχουν βυθιστεί στο νερό για περισσότερα από 4 χρόνια. Μερικοί σπόροι έχουν ειδικές προσαρμογές που βοηθούν στο ταξίδι στο νερό. Ο λοβός σπόρων της σγουρής αποβάθρας, για παράδειγμα, είναι εξοπλισμένος με πλωτήρες που μεταφέρουν τον πλωτό σπόρο.</a:t>
            </a:r>
            <a:r>
              <a:rPr lang="el-GR" sz="1700" b="0" i="0">
                <a:effectLst/>
                <a:latin typeface="Arial" panose="020B0604020202020204" pitchFamily="34" charset="0"/>
              </a:rPr>
              <a:t/>
            </a:r>
            <a:br>
              <a:rPr lang="el-GR" sz="1700" b="0" i="0">
                <a:effectLst/>
                <a:latin typeface="Arial" panose="020B0604020202020204" pitchFamily="34" charset="0"/>
              </a:rPr>
            </a:br>
            <a:endParaRPr lang="el-GR" sz="1700" b="0" i="0">
              <a:effectLst/>
              <a:latin typeface="Arial" panose="020B0604020202020204" pitchFamily="34" charset="0"/>
            </a:endParaRPr>
          </a:p>
          <a:p>
            <a:endParaRPr lang="el-GR" sz="1700"/>
          </a:p>
        </p:txBody>
      </p:sp>
    </p:spTree>
    <p:extLst>
      <p:ext uri="{BB962C8B-B14F-4D97-AF65-F5344CB8AC3E}">
        <p14:creationId xmlns:p14="http://schemas.microsoft.com/office/powerpoint/2010/main" val="324030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873F310-85E2-6B76-B668-328FCFBC8845}"/>
              </a:ext>
            </a:extLst>
          </p:cNvPr>
          <p:cNvSpPr>
            <a:spLocks noGrp="1"/>
          </p:cNvSpPr>
          <p:nvPr>
            <p:ph type="title"/>
          </p:nvPr>
        </p:nvSpPr>
        <p:spPr>
          <a:xfrm>
            <a:off x="838200" y="365125"/>
            <a:ext cx="10515600" cy="1325563"/>
          </a:xfrm>
        </p:spPr>
        <p:txBody>
          <a:bodyPr>
            <a:normAutofit/>
          </a:bodyPr>
          <a:lstStyle/>
          <a:p>
            <a:r>
              <a:rPr lang="el-GR" sz="4200" b="0" i="0" dirty="0">
                <a:effectLst/>
                <a:latin typeface="georgia" panose="02040502050405020303" pitchFamily="18" charset="0"/>
              </a:rPr>
              <a:t>Κοινοί Παράγοντες </a:t>
            </a:r>
            <a:r>
              <a:rPr lang="el-GR" sz="4200" b="0" i="0" u="sng" dirty="0">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 Ζιζανίων</a:t>
            </a:r>
            <a:endParaRPr lang="el-GR" sz="4200" dirty="0"/>
          </a:p>
        </p:txBody>
      </p:sp>
      <p:sp>
        <p:nvSpPr>
          <p:cNvPr id="2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318BFBAC-DEF2-68FB-01E2-2BB868F8F894}"/>
              </a:ext>
            </a:extLst>
          </p:cNvPr>
          <p:cNvSpPr>
            <a:spLocks noGrp="1"/>
          </p:cNvSpPr>
          <p:nvPr>
            <p:ph idx="1"/>
          </p:nvPr>
        </p:nvSpPr>
        <p:spPr>
          <a:xfrm>
            <a:off x="838200" y="1929384"/>
            <a:ext cx="10515600" cy="4251960"/>
          </a:xfrm>
        </p:spPr>
        <p:txBody>
          <a:bodyPr>
            <a:normAutofit/>
          </a:bodyPr>
          <a:lstStyle/>
          <a:p>
            <a:r>
              <a:rPr lang="el-GR" sz="1700" b="1" i="0">
                <a:effectLst/>
                <a:latin typeface="times new roman" panose="02020603050405020304" pitchFamily="18" charset="0"/>
              </a:rPr>
              <a:t>(γ) Ζώα</a:t>
            </a:r>
            <a:r>
              <a:rPr lang="el-GR" sz="1700" b="0" i="0">
                <a:effectLst/>
                <a:latin typeface="Arial" panose="020B0604020202020204" pitchFamily="34" charset="0"/>
              </a:rPr>
              <a:t/>
            </a:r>
            <a:br>
              <a:rPr lang="el-GR" sz="1700" b="0" i="0">
                <a:effectLst/>
                <a:latin typeface="Arial" panose="020B0604020202020204" pitchFamily="34" charset="0"/>
              </a:rPr>
            </a:br>
            <a:r>
              <a:rPr lang="el-GR" sz="1700" b="0" i="0">
                <a:effectLst/>
                <a:latin typeface="times new roman" panose="02020603050405020304" pitchFamily="18" charset="0"/>
              </a:rPr>
              <a:t>Αρκετά είδη </a:t>
            </a:r>
            <a:r>
              <a:rPr lang="el-GR" sz="1700" b="0" i="0" u="none" strike="noStrike">
                <a:effectLst/>
                <a:latin typeface="times new roman" panose="02020603050405020304" pitchFamily="18" charset="0"/>
                <a:hlinkClick r:id="rId2" tooltip="Αγριόχορτο"/>
              </a:rPr>
              <a:t>ζιζανίων</a:t>
            </a:r>
            <a:r>
              <a:rPr lang="el-GR" sz="1700" b="0" i="0">
                <a:effectLst/>
                <a:latin typeface="times new roman" panose="02020603050405020304" pitchFamily="18" charset="0"/>
              </a:rPr>
              <a:t> παράγουν σπόρους με ακίδες, αγκίστρια, αγκάθια και ράσπες που προσκολλώνται στη γούνα των ζώων ή στα ρούχα και στη συνέχεια μπορούν να διασκορπιστούν σε μεγάλες αποστάσεις. </a:t>
            </a:r>
          </a:p>
          <a:p>
            <a:r>
              <a:rPr lang="el-GR" sz="1700" b="0" i="0">
                <a:effectLst/>
                <a:latin typeface="times new roman" panose="02020603050405020304" pitchFamily="18" charset="0"/>
              </a:rPr>
              <a:t>Τα ζώα εκτροφής φέρουν σπόρους και καρπούς </a:t>
            </a:r>
            <a:r>
              <a:rPr lang="el-GR" sz="1700" b="0" i="0" u="none" strike="noStrike">
                <a:effectLst/>
                <a:latin typeface="times new roman" panose="02020603050405020304" pitchFamily="18" charset="0"/>
                <a:hlinkClick r:id="rId2" tooltip="Αγριόχορτο"/>
              </a:rPr>
              <a:t>ζιζανίων στο δέρμα, τα μαλλιά και τις οπλές τους. </a:t>
            </a:r>
            <a:r>
              <a:rPr lang="el-GR" sz="1700" b="0" i="0">
                <a:effectLst/>
                <a:latin typeface="times new roman" panose="02020603050405020304" pitchFamily="18" charset="0"/>
              </a:rPr>
              <a:t>Αυτό υποβοηθάται από ειδικά εξαρτήματα όπως τα αγκίστρια ( </a:t>
            </a:r>
            <a:r>
              <a:rPr lang="el-GR" sz="1700" b="0" i="1">
                <a:effectLst/>
                <a:latin typeface="times new roman" panose="02020603050405020304" pitchFamily="18" charset="0"/>
              </a:rPr>
              <a:t>Xanthium strumarium</a:t>
            </a:r>
            <a:r>
              <a:rPr lang="el-GR" sz="1700" b="0" i="0">
                <a:effectLst/>
                <a:latin typeface="times new roman" panose="02020603050405020304" pitchFamily="18" charset="0"/>
              </a:rPr>
              <a:t> ), οι άκαμπτες τρίχες ( </a:t>
            </a:r>
            <a:r>
              <a:rPr lang="el-GR" sz="1700" b="0" i="1">
                <a:effectLst/>
                <a:latin typeface="times new roman" panose="02020603050405020304" pitchFamily="18" charset="0"/>
              </a:rPr>
              <a:t>Cenchrus</a:t>
            </a:r>
            <a:r>
              <a:rPr lang="el-GR" sz="1700" b="0" i="0">
                <a:effectLst/>
                <a:latin typeface="times new roman" panose="02020603050405020304" pitchFamily="18" charset="0"/>
              </a:rPr>
              <a:t> spp ), οι αιχμηρές αγκάθια ( </a:t>
            </a:r>
            <a:r>
              <a:rPr lang="el-GR" sz="1700" b="0" i="1">
                <a:effectLst/>
                <a:latin typeface="times new roman" panose="02020603050405020304" pitchFamily="18" charset="0"/>
              </a:rPr>
              <a:t>Tribulus terrestris</a:t>
            </a:r>
            <a:r>
              <a:rPr lang="el-GR" sz="1700" b="0" i="0">
                <a:effectLst/>
                <a:latin typeface="times new roman" panose="02020603050405020304" pitchFamily="18" charset="0"/>
              </a:rPr>
              <a:t> ) και τα Scarious bracts ( </a:t>
            </a:r>
            <a:r>
              <a:rPr lang="el-GR" sz="1700" b="0" i="1">
                <a:effectLst/>
                <a:latin typeface="times new roman" panose="02020603050405020304" pitchFamily="18" charset="0"/>
              </a:rPr>
              <a:t>Achyranthus aspera</a:t>
            </a:r>
            <a:r>
              <a:rPr lang="el-GR" sz="1700" b="0" i="0">
                <a:effectLst/>
                <a:latin typeface="times new roman" panose="02020603050405020304" pitchFamily="18" charset="0"/>
              </a:rPr>
              <a:t> ). Ακόμη και τα μυρμήγκια φέρουν τεράστιο αριθμό σπόρων </a:t>
            </a:r>
            <a:r>
              <a:rPr lang="el-GR" sz="1700" b="0" i="0" u="none" strike="noStrike">
                <a:effectLst/>
                <a:latin typeface="times new roman" panose="02020603050405020304" pitchFamily="18" charset="0"/>
                <a:hlinkClick r:id="rId2" tooltip="Αγριόχορτο"/>
              </a:rPr>
              <a:t>ζιζανίων</a:t>
            </a:r>
            <a:r>
              <a:rPr lang="el-GR" sz="1700" b="0" i="0">
                <a:effectLst/>
                <a:latin typeface="times new roman" panose="02020603050405020304" pitchFamily="18" charset="0"/>
              </a:rPr>
              <a:t> . Τα γαϊδούρια τρώνε </a:t>
            </a:r>
            <a:r>
              <a:rPr lang="el-GR" sz="1700" b="0" i="1">
                <a:effectLst/>
                <a:latin typeface="times new roman" panose="02020603050405020304" pitchFamily="18" charset="0"/>
              </a:rPr>
              <a:t>λοβούς Prosophis julifera</a:t>
            </a:r>
            <a:r>
              <a:rPr lang="el-GR" sz="1700" b="0" i="0">
                <a:effectLst/>
                <a:latin typeface="times new roman" panose="02020603050405020304" pitchFamily="18" charset="0"/>
              </a:rPr>
              <a:t> .</a:t>
            </a:r>
            <a:r>
              <a:rPr lang="el-GR" sz="1700" b="0" i="0">
                <a:effectLst/>
                <a:latin typeface="Arial" panose="020B0604020202020204" pitchFamily="34" charset="0"/>
              </a:rPr>
              <a:t/>
            </a:r>
            <a:br>
              <a:rPr lang="el-GR" sz="1700" b="0" i="0">
                <a:effectLst/>
                <a:latin typeface="Arial" panose="020B0604020202020204" pitchFamily="34" charset="0"/>
              </a:rPr>
            </a:br>
            <a:endParaRPr lang="el-GR" sz="1700">
              <a:latin typeface="times new roman" panose="02020603050405020304" pitchFamily="18" charset="0"/>
            </a:endParaRPr>
          </a:p>
          <a:p>
            <a:r>
              <a:rPr lang="el-GR" sz="1700" b="0" i="0">
                <a:effectLst/>
                <a:latin typeface="times new roman" panose="02020603050405020304" pitchFamily="18" charset="0"/>
              </a:rPr>
              <a:t>Οι σπόροι συχνά καταπίνονται και περνούν από το πεπτικό σύστημα των ζώων. Τα περιττώματα των ζώων παρέχουν ένα ιδανικό περιβάλλον θρεπτικών συστατικών και υγρασίας για τη βλάστηση των </a:t>
            </a:r>
            <a:r>
              <a:rPr lang="el-GR" sz="1700" b="0" i="0" u="none" strike="noStrike">
                <a:effectLst/>
                <a:latin typeface="times new roman" panose="02020603050405020304" pitchFamily="18" charset="0"/>
                <a:hlinkClick r:id="rId2" tooltip="Αγριόχορτο"/>
              </a:rPr>
              <a:t>ζιζανίων</a:t>
            </a:r>
            <a:r>
              <a:rPr lang="el-GR" sz="1700" b="0" i="0">
                <a:effectLst/>
                <a:latin typeface="times new roman" panose="02020603050405020304" pitchFamily="18" charset="0"/>
              </a:rPr>
              <a:t> . Μόνο ένα μικρό ποσοστό του σπόρου παραμένει βιώσιμο μετά την έκθεση στα πεπτικά ένζυμα ενός ζώου. </a:t>
            </a:r>
            <a:endParaRPr lang="el-GR" sz="1700">
              <a:latin typeface="times new roman" panose="02020603050405020304" pitchFamily="18" charset="0"/>
            </a:endParaRPr>
          </a:p>
          <a:p>
            <a:r>
              <a:rPr lang="el-GR" sz="1700" b="0" i="0" u="none" strike="noStrike">
                <a:effectLst/>
                <a:latin typeface="times new roman" panose="02020603050405020304" pitchFamily="18" charset="0"/>
                <a:hlinkClick r:id="rId2" tooltip="Αγριόχορτο"/>
              </a:rPr>
              <a:t>Οι σπόροι των ζιζανίων</a:t>
            </a:r>
            <a:r>
              <a:rPr lang="el-GR" sz="1700" b="0" i="0">
                <a:effectLst/>
                <a:latin typeface="times new roman" panose="02020603050405020304" pitchFamily="18" charset="0"/>
              </a:rPr>
              <a:t> που καταπίνονται διοχετεύονται σε βιώσιμη μορφή με ζωικά περιττώματα (0,2% στους νεοσσούς, 9,6% στα μοσχάρια, 8,7% στα άλογα και 6,4% στα πρόβατα), τα οποία πέφτουν όπου κι αν κινείται το ζώο. </a:t>
            </a:r>
          </a:p>
        </p:txBody>
      </p:sp>
    </p:spTree>
    <p:extLst>
      <p:ext uri="{BB962C8B-B14F-4D97-AF65-F5344CB8AC3E}">
        <p14:creationId xmlns:p14="http://schemas.microsoft.com/office/powerpoint/2010/main" val="263684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873F310-85E2-6B76-B668-328FCFBC8845}"/>
              </a:ext>
            </a:extLst>
          </p:cNvPr>
          <p:cNvSpPr>
            <a:spLocks noGrp="1"/>
          </p:cNvSpPr>
          <p:nvPr>
            <p:ph type="title"/>
          </p:nvPr>
        </p:nvSpPr>
        <p:spPr>
          <a:xfrm>
            <a:off x="838200" y="365125"/>
            <a:ext cx="10515600" cy="1325563"/>
          </a:xfrm>
        </p:spPr>
        <p:txBody>
          <a:bodyPr>
            <a:normAutofit/>
          </a:bodyPr>
          <a:lstStyle/>
          <a:p>
            <a:r>
              <a:rPr lang="el-GR" sz="4200" b="0" i="0" dirty="0">
                <a:effectLst/>
                <a:latin typeface="georgia" panose="02040502050405020303" pitchFamily="18" charset="0"/>
              </a:rPr>
              <a:t>Κοινοί Παράγοντες </a:t>
            </a:r>
            <a:r>
              <a:rPr lang="el-GR" sz="4200" b="0" i="0" u="sng" dirty="0">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a:t>
            </a:r>
            <a:r>
              <a:rPr lang="el-GR" sz="4200" b="0" i="0" u="sng">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 </a:t>
            </a:r>
            <a:r>
              <a:rPr lang="el-GR" sz="4200" b="0" i="0" u="sng" dirty="0">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Ζιζανίων</a:t>
            </a:r>
            <a:endParaRPr lang="el-GR" sz="42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318BFBAC-DEF2-68FB-01E2-2BB868F8F894}"/>
              </a:ext>
            </a:extLst>
          </p:cNvPr>
          <p:cNvSpPr>
            <a:spLocks noGrp="1"/>
          </p:cNvSpPr>
          <p:nvPr>
            <p:ph idx="1"/>
          </p:nvPr>
        </p:nvSpPr>
        <p:spPr>
          <a:xfrm>
            <a:off x="838200" y="1929384"/>
            <a:ext cx="10515600" cy="4251960"/>
          </a:xfrm>
        </p:spPr>
        <p:txBody>
          <a:bodyPr>
            <a:normAutofit/>
          </a:bodyPr>
          <a:lstStyle/>
          <a:p>
            <a:pPr marL="0" indent="0">
              <a:buNone/>
            </a:pPr>
            <a:r>
              <a:rPr lang="el-GR" sz="2200" b="0" i="0">
                <a:effectLst/>
                <a:latin typeface="Arial" panose="020B0604020202020204" pitchFamily="34" charset="0"/>
              </a:rPr>
              <a:t/>
            </a:r>
            <a:br>
              <a:rPr lang="el-GR" sz="2200" b="0" i="0">
                <a:effectLst/>
                <a:latin typeface="Arial" panose="020B0604020202020204" pitchFamily="34" charset="0"/>
              </a:rPr>
            </a:br>
            <a:r>
              <a:rPr lang="el-GR" sz="2200" b="0" i="0">
                <a:effectLst/>
                <a:latin typeface="Arial" panose="020B0604020202020204" pitchFamily="34" charset="0"/>
              </a:rPr>
              <a:t/>
            </a:r>
            <a:br>
              <a:rPr lang="el-GR" sz="2200" b="0" i="0">
                <a:effectLst/>
                <a:latin typeface="Arial" panose="020B0604020202020204" pitchFamily="34" charset="0"/>
              </a:rPr>
            </a:br>
            <a:r>
              <a:rPr lang="el-GR" sz="2200" b="1" i="0">
                <a:effectLst/>
                <a:latin typeface="times new roman" panose="02020603050405020304" pitchFamily="18" charset="0"/>
              </a:rPr>
              <a:t>(δ) Διασπορά από τον Άνθρωπο</a:t>
            </a:r>
            <a:r>
              <a:rPr lang="el-GR" sz="2200" b="0" i="0">
                <a:effectLst/>
                <a:latin typeface="Arial" panose="020B0604020202020204" pitchFamily="34" charset="0"/>
              </a:rPr>
              <a:t/>
            </a:r>
            <a:br>
              <a:rPr lang="el-GR" sz="2200" b="0" i="0">
                <a:effectLst/>
                <a:latin typeface="Arial" panose="020B0604020202020204" pitchFamily="34" charset="0"/>
              </a:rPr>
            </a:br>
            <a:r>
              <a:rPr lang="el-GR" sz="2200" b="0" i="0">
                <a:effectLst/>
                <a:latin typeface="times new roman" panose="02020603050405020304" pitchFamily="18" charset="0"/>
              </a:rPr>
              <a:t>Ο άνθρωπος διασκορπίζει πολλούς σπόρους και καρπούς </a:t>
            </a:r>
            <a:r>
              <a:rPr lang="el-GR" sz="2200" b="0" i="0" u="none" strike="noStrike">
                <a:effectLst/>
                <a:latin typeface="times new roman" panose="02020603050405020304" pitchFamily="18" charset="0"/>
                <a:hlinkClick r:id="rId2" tooltip="Αγριόχορτο"/>
              </a:rPr>
              <a:t>ζιζανίων με ακατέργαστα γεωργικά προϊόντα. </a:t>
            </a:r>
            <a:r>
              <a:rPr lang="el-GR" sz="2200" b="0" i="0">
                <a:effectLst/>
                <a:latin typeface="times new roman" panose="02020603050405020304" pitchFamily="18" charset="0"/>
              </a:rPr>
              <a:t>Τα ζιζάνια ωριμάζουν ταυτόχρονα και ύψος μαζί με την καλλιέργεια. Λόγω του παρόμοιου μεγέθους και σχήματός τους με αυτό των σπόρων καλλιέργειας, ο άνθρωπος συγκομίζει εν αγνοία του και τα ζιζάνια και βοηθά στη διασπορά των σπόρων των </a:t>
            </a:r>
            <a:r>
              <a:rPr lang="el-GR" sz="2200" b="0" i="0" u="none" strike="noStrike">
                <a:effectLst/>
                <a:latin typeface="times new roman" panose="02020603050405020304" pitchFamily="18" charset="0"/>
                <a:hlinkClick r:id="rId2" tooltip="Αγριόχορτο"/>
              </a:rPr>
              <a:t>ζιζανίων</a:t>
            </a:r>
            <a:r>
              <a:rPr lang="el-GR" sz="2200" b="0" i="0">
                <a:effectLst/>
                <a:latin typeface="times new roman" panose="02020603050405020304" pitchFamily="18" charset="0"/>
              </a:rPr>
              <a:t> . Τέτοια ζιζάνια ονομάζονται «δορυφορικά ζιζάνια», π.χ. </a:t>
            </a:r>
            <a:r>
              <a:rPr lang="el-GR" sz="2200" b="0" i="1">
                <a:effectLst/>
                <a:latin typeface="times new roman" panose="02020603050405020304" pitchFamily="18" charset="0"/>
              </a:rPr>
              <a:t>Avena fatua, Phalaris minor.</a:t>
            </a:r>
            <a:r>
              <a:rPr lang="el-GR" sz="2200" b="0" i="0">
                <a:effectLst/>
                <a:latin typeface="Arial" panose="020B0604020202020204" pitchFamily="34" charset="0"/>
              </a:rPr>
              <a:t/>
            </a:r>
            <a:br>
              <a:rPr lang="el-GR" sz="2200" b="0" i="0">
                <a:effectLst/>
                <a:latin typeface="Arial" panose="020B0604020202020204" pitchFamily="34" charset="0"/>
              </a:rPr>
            </a:br>
            <a:endParaRPr lang="el-GR" sz="2200"/>
          </a:p>
        </p:txBody>
      </p:sp>
    </p:spTree>
    <p:extLst>
      <p:ext uri="{BB962C8B-B14F-4D97-AF65-F5344CB8AC3E}">
        <p14:creationId xmlns:p14="http://schemas.microsoft.com/office/powerpoint/2010/main" val="2990761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ECE22A0-0632-8AD4-738D-A3F85FD709A4}"/>
              </a:ext>
            </a:extLst>
          </p:cNvPr>
          <p:cNvSpPr>
            <a:spLocks noGrp="1"/>
          </p:cNvSpPr>
          <p:nvPr>
            <p:ph type="title"/>
          </p:nvPr>
        </p:nvSpPr>
        <p:spPr>
          <a:xfrm>
            <a:off x="838200" y="365125"/>
            <a:ext cx="10515600" cy="1325563"/>
          </a:xfrm>
        </p:spPr>
        <p:txBody>
          <a:bodyPr>
            <a:normAutofit/>
          </a:bodyPr>
          <a:lstStyle/>
          <a:p>
            <a:r>
              <a:rPr lang="el-GR" sz="4200" b="0" i="0">
                <a:effectLst/>
                <a:latin typeface="georgia" panose="02040502050405020303" pitchFamily="18" charset="0"/>
              </a:rPr>
              <a:t>Κοινοί Παράγοντες </a:t>
            </a:r>
            <a:r>
              <a:rPr lang="el-GR" sz="4200" b="0" i="0" u="sng">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 Ζιζανίων</a:t>
            </a:r>
            <a:endParaRPr lang="el-GR" sz="42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D28B1370-639C-3417-5FE7-FD63469C15C1}"/>
              </a:ext>
            </a:extLst>
          </p:cNvPr>
          <p:cNvSpPr>
            <a:spLocks noGrp="1"/>
          </p:cNvSpPr>
          <p:nvPr>
            <p:ph idx="1"/>
          </p:nvPr>
        </p:nvSpPr>
        <p:spPr>
          <a:xfrm>
            <a:off x="838200" y="1929384"/>
            <a:ext cx="10515600" cy="4251960"/>
          </a:xfrm>
        </p:spPr>
        <p:txBody>
          <a:bodyPr>
            <a:normAutofit/>
          </a:bodyPr>
          <a:lstStyle/>
          <a:p>
            <a:pPr marL="0" indent="0">
              <a:buNone/>
            </a:pPr>
            <a:r>
              <a:rPr lang="el-GR" sz="2000" b="1" i="0">
                <a:effectLst/>
                <a:latin typeface="times new roman" panose="02020603050405020304" pitchFamily="18" charset="0"/>
              </a:rPr>
              <a:t>(ε) Διασπορά με μηχανήματα</a:t>
            </a:r>
            <a:r>
              <a:rPr lang="el-GR" sz="2000" b="0" i="0">
                <a:effectLst/>
                <a:latin typeface="Arial" panose="020B0604020202020204" pitchFamily="34" charset="0"/>
              </a:rPr>
              <a:t/>
            </a:r>
            <a:br>
              <a:rPr lang="el-GR" sz="2000" b="0" i="0">
                <a:effectLst/>
                <a:latin typeface="Arial" panose="020B0604020202020204" pitchFamily="34" charset="0"/>
              </a:rPr>
            </a:br>
            <a:r>
              <a:rPr lang="el-GR" sz="2000" b="0" i="0" u="none" strike="noStrike">
                <a:effectLst/>
                <a:latin typeface="times new roman" panose="02020603050405020304" pitchFamily="18" charset="0"/>
                <a:hlinkClick r:id="rId2" tooltip="Αγριόχορτο"/>
              </a:rPr>
              <a:t>Οι σπόροι ζιζανίων</a:t>
            </a:r>
            <a:r>
              <a:rPr lang="el-GR" sz="2000" b="0" i="0">
                <a:effectLst/>
                <a:latin typeface="times new roman" panose="02020603050405020304" pitchFamily="18" charset="0"/>
              </a:rPr>
              <a:t> συχνά διασπείρονται με εξοπλισμό άροσης και συγκομιδής. Οι σπόροι μετακινούνται από χωράφι σε χωράφι στο έδαφος που κολλάει στα ελαστικά των τρακτέρ, και οι βλαστικές δομές συχνά ταξιδεύουν με εξοπλισμό άροσης και καλλιέργειας και τους ρίχνουν σε άλλα χωράφια για να ξεκινήσουν νέα προσβολή. Ο εξοπλισμός καλλιέργειας τύπου δίσκου είναι λιγότερο πιθανό να παρασύρει φυτικά μέρη φυτών από ότι τα φτυάρια ή τα σκούπισμα.</a:t>
            </a:r>
            <a:r>
              <a:rPr lang="el-GR" sz="2000" b="0" i="0">
                <a:effectLst/>
                <a:latin typeface="Arial" panose="020B0604020202020204" pitchFamily="34" charset="0"/>
              </a:rPr>
              <a:t/>
            </a:r>
            <a:br>
              <a:rPr lang="el-GR" sz="2000" b="0" i="0">
                <a:effectLst/>
                <a:latin typeface="Arial" panose="020B0604020202020204" pitchFamily="34" charset="0"/>
              </a:rPr>
            </a:br>
            <a:endParaRPr lang="el-GR" sz="2000" b="0" i="0">
              <a:effectLst/>
              <a:latin typeface="Arial" panose="020B0604020202020204" pitchFamily="34" charset="0"/>
            </a:endParaRPr>
          </a:p>
          <a:p>
            <a:pPr marL="0" indent="0">
              <a:buNone/>
            </a:pPr>
            <a:r>
              <a:rPr lang="el-GR" sz="2000" b="0" i="0">
                <a:effectLst/>
                <a:latin typeface="Arial" panose="020B0604020202020204" pitchFamily="34" charset="0"/>
              </a:rPr>
              <a:t/>
            </a:r>
            <a:br>
              <a:rPr lang="el-GR" sz="2000" b="0" i="0">
                <a:effectLst/>
                <a:latin typeface="Arial" panose="020B0604020202020204" pitchFamily="34" charset="0"/>
              </a:rPr>
            </a:br>
            <a:r>
              <a:rPr lang="el-GR" sz="2000" b="1" i="0">
                <a:effectLst/>
                <a:latin typeface="times new roman" panose="02020603050405020304" pitchFamily="18" charset="0"/>
              </a:rPr>
              <a:t>(στ) Διηπειρωτική μετακίνηση ζιζανίων</a:t>
            </a:r>
            <a:r>
              <a:rPr lang="el-GR" sz="2000" b="0" i="0">
                <a:effectLst/>
                <a:latin typeface="Arial" panose="020B0604020202020204" pitchFamily="34" charset="0"/>
              </a:rPr>
              <a:t/>
            </a:r>
            <a:br>
              <a:rPr lang="el-GR" sz="2000" b="0" i="0">
                <a:effectLst/>
                <a:latin typeface="Arial" panose="020B0604020202020204" pitchFamily="34" charset="0"/>
              </a:rPr>
            </a:br>
            <a:r>
              <a:rPr lang="el-GR" sz="2000" b="0" i="0">
                <a:effectLst/>
                <a:latin typeface="times new roman" panose="02020603050405020304" pitchFamily="18" charset="0"/>
              </a:rPr>
              <a:t>Η εισαγωγή των ζιζανίων από τη μια ήπειρο στην άλλη γίνεται μέσω σπόρων καλλιέργειας, ζωοτροφών, υλικού συσκευασίας και φυτωρίου π.χ. </a:t>
            </a:r>
            <a:r>
              <a:rPr lang="el-GR" sz="2000" b="0" i="1">
                <a:effectLst/>
                <a:latin typeface="times new roman" panose="02020603050405020304" pitchFamily="18" charset="0"/>
              </a:rPr>
              <a:t>Parthenium hysterophorus</a:t>
            </a:r>
            <a:r>
              <a:rPr lang="el-GR" sz="2000" b="0" i="0">
                <a:effectLst/>
                <a:latin typeface="Arial" panose="020B0604020202020204" pitchFamily="34" charset="0"/>
              </a:rPr>
              <a:t/>
            </a:r>
            <a:br>
              <a:rPr lang="el-GR" sz="2000" b="0" i="0">
                <a:effectLst/>
                <a:latin typeface="Arial" panose="020B0604020202020204" pitchFamily="34" charset="0"/>
              </a:rPr>
            </a:br>
            <a:endParaRPr lang="el-GR" sz="2000" b="0" i="0">
              <a:effectLst/>
              <a:latin typeface="Arial" panose="020B0604020202020204" pitchFamily="34" charset="0"/>
            </a:endParaRPr>
          </a:p>
          <a:p>
            <a:pPr marL="0" indent="0">
              <a:buNone/>
            </a:pPr>
            <a:r>
              <a:rPr lang="el-GR" sz="2000" b="0" i="0">
                <a:effectLst/>
                <a:latin typeface="Arial" panose="020B0604020202020204" pitchFamily="34" charset="0"/>
              </a:rPr>
              <a:t/>
            </a:r>
            <a:br>
              <a:rPr lang="el-GR" sz="2000" b="0" i="0">
                <a:effectLst/>
                <a:latin typeface="Arial" panose="020B0604020202020204" pitchFamily="34" charset="0"/>
              </a:rPr>
            </a:br>
            <a:endParaRPr lang="el-GR" sz="2000"/>
          </a:p>
        </p:txBody>
      </p:sp>
    </p:spTree>
    <p:extLst>
      <p:ext uri="{BB962C8B-B14F-4D97-AF65-F5344CB8AC3E}">
        <p14:creationId xmlns:p14="http://schemas.microsoft.com/office/powerpoint/2010/main" val="132048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xmlns="" id="{AECE22A0-0632-8AD4-738D-A3F85FD709A4}"/>
              </a:ext>
            </a:extLst>
          </p:cNvPr>
          <p:cNvSpPr>
            <a:spLocks noGrp="1"/>
          </p:cNvSpPr>
          <p:nvPr>
            <p:ph type="title"/>
          </p:nvPr>
        </p:nvSpPr>
        <p:spPr>
          <a:xfrm>
            <a:off x="841246" y="673770"/>
            <a:ext cx="3644489" cy="2414488"/>
          </a:xfrm>
        </p:spPr>
        <p:txBody>
          <a:bodyPr anchor="t">
            <a:normAutofit/>
          </a:bodyPr>
          <a:lstStyle/>
          <a:p>
            <a:r>
              <a:rPr lang="el-GR" sz="1800" b="0" i="0">
                <a:solidFill>
                  <a:srgbClr val="FFFFFF"/>
                </a:solidFill>
                <a:effectLst/>
                <a:latin typeface="georgia" panose="02040502050405020303" pitchFamily="18" charset="0"/>
              </a:rPr>
              <a:t>Κοινοί Παράγοντες </a:t>
            </a:r>
            <a:r>
              <a:rPr lang="el-GR" sz="1800" b="0" i="0" u="sng">
                <a:solidFill>
                  <a:srgbClr val="FFFFFF"/>
                </a:solidFill>
                <a:effectLst/>
                <a:latin typeface="georgia" panose="02040502050405020303" pitchFamily="18" charset="0"/>
                <a:hlinkClick r:id="rId2" tooltip="Αγριόχορτο">
                  <a:extLst>
                    <a:ext uri="{A12FA001-AC4F-418D-AE19-62706E023703}">
                      <ahyp:hlinkClr xmlns:ahyp="http://schemas.microsoft.com/office/drawing/2018/hyperlinkcolor" xmlns="" val="tx"/>
                    </a:ext>
                  </a:extLst>
                </a:hlinkClick>
              </a:rPr>
              <a:t>Διασποράς Ζιζανίων</a:t>
            </a:r>
            <a:endParaRPr lang="el-GR" sz="1800">
              <a:solidFill>
                <a:srgbClr val="FFFFFF"/>
              </a:solidFill>
            </a:endParaRPr>
          </a:p>
        </p:txBody>
      </p:sp>
      <p:sp>
        <p:nvSpPr>
          <p:cNvPr id="3" name="Θέση περιεχομένου 2">
            <a:extLst>
              <a:ext uri="{FF2B5EF4-FFF2-40B4-BE49-F238E27FC236}">
                <a16:creationId xmlns:a16="http://schemas.microsoft.com/office/drawing/2014/main" xmlns="" id="{D28B1370-639C-3417-5FE7-FD63469C15C1}"/>
              </a:ext>
            </a:extLst>
          </p:cNvPr>
          <p:cNvSpPr>
            <a:spLocks noGrp="1"/>
          </p:cNvSpPr>
          <p:nvPr>
            <p:ph idx="1"/>
          </p:nvPr>
        </p:nvSpPr>
        <p:spPr>
          <a:xfrm>
            <a:off x="6095999" y="882315"/>
            <a:ext cx="5254754" cy="5294647"/>
          </a:xfrm>
        </p:spPr>
        <p:txBody>
          <a:bodyPr>
            <a:normAutofit/>
          </a:bodyPr>
          <a:lstStyle/>
          <a:p>
            <a:pPr marL="0" indent="0">
              <a:buNone/>
            </a:pPr>
            <a:r>
              <a:rPr lang="el-GR" sz="1400" b="0" i="0">
                <a:effectLst/>
                <a:latin typeface="Arial" panose="020B0604020202020204" pitchFamily="34" charset="0"/>
              </a:rPr>
              <a:t/>
            </a:r>
            <a:br>
              <a:rPr lang="el-GR" sz="1400" b="0" i="0">
                <a:effectLst/>
                <a:latin typeface="Arial" panose="020B0604020202020204" pitchFamily="34" charset="0"/>
              </a:rPr>
            </a:br>
            <a:r>
              <a:rPr lang="el-GR" sz="1400" b="1" i="0">
                <a:effectLst/>
                <a:latin typeface="times new roman" panose="02020603050405020304" pitchFamily="18" charset="0"/>
              </a:rPr>
              <a:t>(ζ) Διασπορά μίμησης καλλιέργειας</a:t>
            </a:r>
            <a:r>
              <a:rPr lang="el-GR" sz="1400" b="0" i="0">
                <a:effectLst/>
                <a:latin typeface="Arial" panose="020B0604020202020204" pitchFamily="34" charset="0"/>
              </a:rPr>
              <a:t/>
            </a:r>
            <a:br>
              <a:rPr lang="el-GR" sz="1400" b="0" i="0">
                <a:effectLst/>
                <a:latin typeface="Arial" panose="020B0604020202020204" pitchFamily="34" charset="0"/>
              </a:rPr>
            </a:br>
            <a:r>
              <a:rPr lang="el-GR" sz="1400" b="0" i="0" u="none" strike="noStrike">
                <a:effectLst/>
                <a:latin typeface="times new roman" panose="02020603050405020304" pitchFamily="18" charset="0"/>
                <a:hlinkClick r:id="rId2" tooltip="Αγριόχορτο"/>
              </a:rPr>
              <a:t>Προσαρμογές σπόρων ζιζανίων</a:t>
            </a:r>
            <a:r>
              <a:rPr lang="el-GR" sz="1400" b="0" i="0">
                <a:effectLst/>
                <a:latin typeface="times new roman" panose="02020603050405020304" pitchFamily="18" charset="0"/>
              </a:rPr>
              <a:t> για να μοιάζουν με σπόρους καλλιέργειας: σώμα φυτού ή σπόρος ίδιου μεγέθους, σχήματος και μορφολογίας με την καλλιέργεια, π.χ. βιολογικός τύπος χόρτου ζιζανίων που μοιάζει με ρύζι, ξεφεύγει από το χόρτο και διασκορπίζεται με ρύζι. Τα φρούτα νυχτολούλουδου (μούρα) έχουν ίδιο μέγεθος, σχήμα με τα ξερά φασόλια, συγκομίζονται και διασκορπίζονται με φασόλια.</a:t>
            </a:r>
            <a:r>
              <a:rPr lang="el-GR" sz="1400" b="0" i="0">
                <a:effectLst/>
                <a:latin typeface="Arial" panose="020B0604020202020204" pitchFamily="34" charset="0"/>
              </a:rPr>
              <a:t/>
            </a:r>
            <a:br>
              <a:rPr lang="el-GR" sz="1400" b="0" i="0">
                <a:effectLst/>
                <a:latin typeface="Arial" panose="020B0604020202020204" pitchFamily="34" charset="0"/>
              </a:rPr>
            </a:br>
            <a:endParaRPr lang="el-GR" sz="1400" b="0" i="0">
              <a:effectLst/>
              <a:latin typeface="Arial" panose="020B0604020202020204" pitchFamily="34" charset="0"/>
            </a:endParaRPr>
          </a:p>
          <a:p>
            <a:pPr marL="0" indent="0">
              <a:buNone/>
            </a:pPr>
            <a:r>
              <a:rPr lang="el-GR" sz="1400" b="0" i="0">
                <a:effectLst/>
                <a:latin typeface="Arial" panose="020B0604020202020204" pitchFamily="34" charset="0"/>
              </a:rPr>
              <a:t>-</a:t>
            </a:r>
            <a:br>
              <a:rPr lang="el-GR" sz="1400" b="0" i="0">
                <a:effectLst/>
                <a:latin typeface="Arial" panose="020B0604020202020204" pitchFamily="34" charset="0"/>
              </a:rPr>
            </a:br>
            <a:r>
              <a:rPr lang="el-GR" sz="1400" b="1" i="0">
                <a:effectLst/>
                <a:latin typeface="times new roman" panose="02020603050405020304" pitchFamily="18" charset="0"/>
              </a:rPr>
              <a:t>(η) Ως προσμίξεις με σπόρους καλλιέργειας, ζωοτροφές, σανό και άχυρο</a:t>
            </a:r>
            <a:r>
              <a:rPr lang="el-GR" sz="1400" b="0" i="0">
                <a:effectLst/>
                <a:latin typeface="Arial" panose="020B0604020202020204" pitchFamily="34" charset="0"/>
              </a:rPr>
              <a:t/>
            </a:r>
            <a:br>
              <a:rPr lang="el-GR" sz="1400" b="0" i="0">
                <a:effectLst/>
                <a:latin typeface="Arial" panose="020B0604020202020204" pitchFamily="34" charset="0"/>
              </a:rPr>
            </a:br>
            <a:r>
              <a:rPr lang="el-GR" sz="1400" b="0" i="0">
                <a:effectLst/>
                <a:latin typeface="times new roman" panose="02020603050405020304" pitchFamily="18" charset="0"/>
              </a:rPr>
              <a:t>Τα ζιζάνια πιθανότατα εξαπλώνονται πιο συχνά κατά τη σπορά μιας νέας καλλιέργειας ή στις ζωοτροφές και στα κρεβάτια από οποιαδήποτε άλλη μέθοδο. Οι ετικέτες σπόρων συχνά υποδεικνύουν ένα μικροσκοπικό ποσοστό σπόρων </a:t>
            </a:r>
            <a:r>
              <a:rPr lang="el-GR" sz="1400" b="0" i="0" u="none" strike="noStrike">
                <a:effectLst/>
                <a:latin typeface="times new roman" panose="02020603050405020304" pitchFamily="18" charset="0"/>
                <a:hlinkClick r:id="rId2" tooltip="Αγριόχορτο"/>
              </a:rPr>
              <a:t>ζιζανίων</a:t>
            </a:r>
            <a:r>
              <a:rPr lang="el-GR" sz="1400" b="0" i="0">
                <a:effectLst/>
                <a:latin typeface="times new roman" panose="02020603050405020304" pitchFamily="18" charset="0"/>
              </a:rPr>
              <a:t> , αλλά λάβετε υπόψη αυτό το παράδειγμα. Εάν ένας σπόρος οσπρίων περιέχει κατά βάρος σπόρο 0,001 τοις εκατό dodder (ένας παρασιτικός ετήσιος, </a:t>
            </a:r>
            <a:r>
              <a:rPr lang="el-GR" sz="1400" b="0" i="1">
                <a:effectLst/>
                <a:latin typeface="times new roman" panose="02020603050405020304" pitchFamily="18" charset="0"/>
              </a:rPr>
              <a:t>Cuscuta campestris</a:t>
            </a:r>
            <a:r>
              <a:rPr lang="el-GR" sz="1400" b="0" i="0">
                <a:effectLst/>
                <a:latin typeface="times new roman" panose="02020603050405020304" pitchFamily="18" charset="0"/>
              </a:rPr>
              <a:t> ) σπόρους, θα υπάρχουν οκτώ σπόροι μασάζ ανά 2 κιλά σπόρων οσπρίων. Εάν ο σπόρος των ψυχανθών σπαρθεί σε ένα χωράφι παρά το εξαιρετικά χαμηλό ποσοστό σπόρου μασάζ κατά βάρος, το μικρό μέγεθος του σπόρου, σε συνδυασμό με την ταχεία ανάπτυξη στην αρχή της περιόδου, θα μπορούσε να οδηγήσει σε μολυσμένο αγρό ψυχανθών μέσα σε μία μόνο εποχή.</a:t>
            </a:r>
            <a:endParaRPr lang="el-GR" sz="1400" b="0" i="0">
              <a:effectLst/>
              <a:latin typeface="Arial" panose="020B0604020202020204" pitchFamily="34" charset="0"/>
            </a:endParaRPr>
          </a:p>
          <a:p>
            <a:endParaRPr lang="el-GR" sz="1400"/>
          </a:p>
        </p:txBody>
      </p:sp>
    </p:spTree>
    <p:extLst>
      <p:ext uri="{BB962C8B-B14F-4D97-AF65-F5344CB8AC3E}">
        <p14:creationId xmlns:p14="http://schemas.microsoft.com/office/powerpoint/2010/main" val="84747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9D2268A-D939-4E78-91B6-6C7E46406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D2399B-006D-393D-F7E1-56D640FD6874}"/>
              </a:ext>
            </a:extLst>
          </p:cNvPr>
          <p:cNvSpPr>
            <a:spLocks noGrp="1"/>
          </p:cNvSpPr>
          <p:nvPr>
            <p:ph type="title"/>
          </p:nvPr>
        </p:nvSpPr>
        <p:spPr>
          <a:xfrm>
            <a:off x="640080" y="853673"/>
            <a:ext cx="4023360" cy="5004794"/>
          </a:xfrm>
        </p:spPr>
        <p:txBody>
          <a:bodyPr>
            <a:normAutofit/>
          </a:bodyPr>
          <a:lstStyle/>
          <a:p>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Εκτός</a:t>
            </a:r>
            <a:r>
              <a:rPr lang="en-US" sz="5400" spc="-105">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από</a:t>
            </a:r>
            <a:r>
              <a:rPr lang="en-US" sz="5400" spc="-105">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την</a:t>
            </a:r>
            <a:r>
              <a:rPr lang="en-US" sz="5400" spc="-105">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κατάταξη</a:t>
            </a:r>
            <a:r>
              <a:rPr lang="en-US" sz="5400" spc="-105">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των</a:t>
            </a:r>
            <a:r>
              <a:rPr lang="en-US" sz="5400" spc="-11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r>
              <a:rPr lang="en-US" sz="5400">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ζιζανίων</a:t>
            </a:r>
            <a:r>
              <a:rPr lang="en-US" sz="5400" spc="-105">
                <a:solidFill>
                  <a:srgbClr val="FFFFFF"/>
                </a:solidFill>
                <a:latin typeface="Century Gothic" panose="020B0502020202020204" pitchFamily="34" charset="0"/>
                <a:ea typeface="Century Gothic" panose="020B0502020202020204" pitchFamily="34" charset="0"/>
                <a:cs typeface="Times New Roman" panose="02020603050405020304" pitchFamily="18" charset="0"/>
              </a:rPr>
              <a:t> </a:t>
            </a:r>
            <a:endParaRPr lang="en-US" sz="5400">
              <a:solidFill>
                <a:srgbClr val="FFFFFF"/>
              </a:solidFill>
            </a:endParaRPr>
          </a:p>
        </p:txBody>
      </p:sp>
      <p:sp>
        <p:nvSpPr>
          <p:cNvPr id="12" name="sketch box">
            <a:extLst>
              <a:ext uri="{FF2B5EF4-FFF2-40B4-BE49-F238E27FC236}">
                <a16:creationId xmlns:a16="http://schemas.microsoft.com/office/drawing/2014/main" xmlns="" id="{E0C43A58-225D-452D-8185-0D89D1EED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A7218BB-E023-436F-6EB8-45D0C16648F1}"/>
              </a:ext>
            </a:extLst>
          </p:cNvPr>
          <p:cNvGraphicFramePr>
            <a:graphicFrameLocks noGrp="1"/>
          </p:cNvGraphicFramePr>
          <p:nvPr>
            <p:ph idx="1"/>
            <p:extLst>
              <p:ext uri="{D42A27DB-BD31-4B8C-83A1-F6EECF244321}">
                <p14:modId xmlns:p14="http://schemas.microsoft.com/office/powerpoint/2010/main" val="1625811616"/>
              </p:ext>
            </p:extLst>
          </p:nvPr>
        </p:nvGraphicFramePr>
        <p:xfrm>
          <a:off x="5599083" y="853673"/>
          <a:ext cx="5715000" cy="5004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733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245CDF-3948-F9C9-4E79-A00418240037}"/>
              </a:ext>
            </a:extLst>
          </p:cNvPr>
          <p:cNvSpPr>
            <a:spLocks noGrp="1"/>
          </p:cNvSpPr>
          <p:nvPr>
            <p:ph type="title"/>
          </p:nvPr>
        </p:nvSpPr>
        <p:spPr>
          <a:xfrm>
            <a:off x="4654296" y="329184"/>
            <a:ext cx="6894576" cy="1783080"/>
          </a:xfrm>
        </p:spPr>
        <p:txBody>
          <a:bodyPr anchor="b">
            <a:normAutofit/>
          </a:bodyPr>
          <a:lstStyle/>
          <a:p>
            <a:r>
              <a:rPr lang="en-US" sz="5400">
                <a:latin typeface="Arial" panose="020B0604020202020204" pitchFamily="34" charset="0"/>
                <a:ea typeface="Arial" panose="020B0604020202020204" pitchFamily="34" charset="0"/>
                <a:cs typeface="Times New Roman" panose="02020603050405020304" pitchFamily="18" charset="0"/>
              </a:rPr>
              <a:t>Ζιζάνια-εισβολείς</a:t>
            </a:r>
            <a:br>
              <a:rPr lang="en-US" sz="5400">
                <a:latin typeface="Arial" panose="020B0604020202020204" pitchFamily="34" charset="0"/>
                <a:ea typeface="Arial" panose="020B0604020202020204" pitchFamily="34" charset="0"/>
                <a:cs typeface="Times New Roman" panose="02020603050405020304" pitchFamily="18" charset="0"/>
              </a:rPr>
            </a:br>
            <a:endParaRPr lang="en-US" sz="5400"/>
          </a:p>
        </p:txBody>
      </p:sp>
      <p:pic>
        <p:nvPicPr>
          <p:cNvPr id="5" name="Picture 4" descr="Χωράφια με σιτάρι">
            <a:extLst>
              <a:ext uri="{FF2B5EF4-FFF2-40B4-BE49-F238E27FC236}">
                <a16:creationId xmlns:a16="http://schemas.microsoft.com/office/drawing/2014/main" xmlns="" id="{F206AC97-BDA8-79D4-13D2-E600B87C3E4A}"/>
              </a:ext>
            </a:extLst>
          </p:cNvPr>
          <p:cNvPicPr>
            <a:picLocks noChangeAspect="1"/>
          </p:cNvPicPr>
          <p:nvPr/>
        </p:nvPicPr>
        <p:blipFill rotWithShape="1">
          <a:blip r:embed="rId2"/>
          <a:srcRect l="44142" r="2261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12D0E73-71F3-5F07-18E3-4D29D051A70D}"/>
              </a:ext>
            </a:extLst>
          </p:cNvPr>
          <p:cNvSpPr>
            <a:spLocks noGrp="1"/>
          </p:cNvSpPr>
          <p:nvPr>
            <p:ph idx="1"/>
          </p:nvPr>
        </p:nvSpPr>
        <p:spPr>
          <a:xfrm>
            <a:off x="4654296" y="2706624"/>
            <a:ext cx="6894576" cy="3483864"/>
          </a:xfrm>
        </p:spPr>
        <p:txBody>
          <a:bodyPr>
            <a:normAutofit/>
          </a:bodyPr>
          <a:lstStyle/>
          <a:p>
            <a:pPr marL="67945" marR="64135">
              <a:spcBef>
                <a:spcPts val="890"/>
              </a:spcBef>
              <a:spcAft>
                <a:spcPts val="0"/>
              </a:spcAft>
            </a:pP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Τα</a:t>
            </a:r>
            <a:r>
              <a:rPr lang="el-GR"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φυτά</a:t>
            </a:r>
            <a:r>
              <a:rPr lang="el-GR"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ή</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ζιζάνια-εισβολείς</a:t>
            </a:r>
            <a:r>
              <a:rPr lang="el-GR"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invasive</a:t>
            </a:r>
            <a:r>
              <a:rPr lang="en-US"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plants</a:t>
            </a:r>
            <a:r>
              <a:rPr lang="en-US"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and</a:t>
            </a:r>
            <a:r>
              <a:rPr lang="en-US"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weeds</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l-GR" sz="1500" spc="-5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ή</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χωροκατακτητικά είδη</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αποτελούν</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αλλόχθονα</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είδη</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alien</a:t>
            </a:r>
            <a:r>
              <a:rPr lang="en-US"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species</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τα</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οποία</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φέρουν</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αποτελε</a:t>
            </a:r>
            <a:r>
              <a:rPr lang="el-GR" sz="1500" spc="5">
                <a:effectLst/>
                <a:latin typeface="Arial" panose="020B0604020202020204" pitchFamily="34" charset="0"/>
                <a:ea typeface="Century Gothic" panose="020B0502020202020204" pitchFamily="34" charset="0"/>
                <a:cs typeface="Times New Roman" panose="02020603050405020304" pitchFamily="18" charset="0"/>
              </a:rPr>
              <a:t>-</a:t>
            </a:r>
            <a:r>
              <a:rPr lang="el-GR" sz="1500" spc="470">
                <a:effectLst/>
                <a:latin typeface="Arial" panose="020B0604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σματικές</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στρατηγικές</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αναπαραγωγής</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(αγενούς</a:t>
            </a:r>
            <a:r>
              <a:rPr lang="el-GR" sz="1500" spc="-6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εγγενούς)</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που</a:t>
            </a:r>
            <a:r>
              <a:rPr lang="el-GR" sz="1500" spc="-6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τους</a:t>
            </a:r>
            <a:r>
              <a:rPr lang="el-GR" sz="1500" spc="-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επι</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τρέπουν</a:t>
            </a:r>
            <a:r>
              <a:rPr lang="el-GR" sz="1500" spc="-6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να</a:t>
            </a:r>
            <a:r>
              <a:rPr lang="el-GR" sz="15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εγκαθίστανται</a:t>
            </a:r>
            <a:r>
              <a:rPr lang="el-GR" sz="15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l-GR" sz="1500" spc="-6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να</a:t>
            </a:r>
            <a:r>
              <a:rPr lang="el-GR" sz="15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αναπαράγονται</a:t>
            </a:r>
            <a:r>
              <a:rPr lang="el-GR" sz="15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ικανοποιητικά</a:t>
            </a:r>
            <a:r>
              <a:rPr lang="el-GR" sz="1500" spc="-6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σε</a:t>
            </a:r>
            <a:r>
              <a:rPr lang="el-GR" sz="1500" spc="-6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περιοχές εκτός</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του</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εύρους</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της</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φυσικής</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τους</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βλάστησης,</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να</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κυριαρχούν</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l-GR" sz="1500" spc="-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να</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εξα</a:t>
            </a:r>
            <a:r>
              <a:rPr lang="el-GR" sz="1500" spc="-10">
                <a:effectLst/>
                <a:latin typeface="Arial" panose="020B0604020202020204" pitchFamily="34" charset="0"/>
                <a:ea typeface="Century Gothic" panose="020B0502020202020204" pitchFamily="34" charset="0"/>
                <a:cs typeface="Times New Roman" panose="02020603050405020304" pitchFamily="18" charset="0"/>
              </a:rPr>
              <a:t>-</a:t>
            </a:r>
            <a:r>
              <a:rPr lang="el-GR" sz="1500" spc="110">
                <a:effectLst/>
                <a:latin typeface="Arial" panose="020B0604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πλώνονται</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με</a:t>
            </a:r>
            <a:r>
              <a:rPr lang="el-GR" sz="1500" spc="-12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υψηλούς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ρυθμούς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500" spc="-5">
                <a:effectLst/>
                <a:latin typeface="Century Gothic" panose="020B0502020202020204" pitchFamily="34" charset="0"/>
                <a:ea typeface="Century Gothic" panose="020B0502020202020204" pitchFamily="34" charset="0"/>
                <a:cs typeface="Times New Roman" panose="02020603050405020304" pitchFamily="18" charset="0"/>
              </a:rPr>
              <a:t>Rai</a:t>
            </a:r>
            <a:r>
              <a:rPr lang="en-US"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&amp;</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500" spc="-5">
                <a:effectLst/>
                <a:latin typeface="Century Gothic" panose="020B0502020202020204" pitchFamily="34" charset="0"/>
                <a:ea typeface="Century Gothic" panose="020B0502020202020204" pitchFamily="34" charset="0"/>
                <a:cs typeface="Times New Roman" panose="02020603050405020304" pitchFamily="18" charset="0"/>
              </a:rPr>
              <a:t>Singh</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2020).</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p>
          <a:p>
            <a:pPr marL="67945" marR="64135">
              <a:spcBef>
                <a:spcPts val="890"/>
              </a:spcBef>
              <a:spcAft>
                <a:spcPts val="0"/>
              </a:spcAft>
            </a:pP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Υιοθετώντας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τον</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ορισμό</a:t>
            </a:r>
            <a:r>
              <a:rPr lang="el-GR" sz="1500" spc="14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της</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Ευρωπαϊκής</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Επιτροπής</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(Κανονισμός</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1143/2014),</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τα</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χωροκατακτητικά</a:t>
            </a:r>
            <a:r>
              <a:rPr lang="el-GR" sz="1500" spc="3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αλλόχθονα</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είδη</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είναι</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είδη</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των</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οποίων</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η</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εισαγωγή</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ή</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η</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εξάπλωση</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έχει</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διαπι</a:t>
            </a:r>
            <a:r>
              <a:rPr lang="el-GR" sz="1500">
                <a:effectLst/>
                <a:latin typeface="Arial" panose="020B0604020202020204" pitchFamily="34" charset="0"/>
                <a:ea typeface="Century Gothic" panose="020B0502020202020204" pitchFamily="34" charset="0"/>
                <a:cs typeface="Times New Roman" panose="02020603050405020304" pitchFamily="18" charset="0"/>
              </a:rPr>
              <a:t>-</a:t>
            </a:r>
            <a:r>
              <a:rPr lang="el-GR" sz="1500" spc="105">
                <a:effectLst/>
                <a:latin typeface="Arial" panose="020B0604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στωθεί</a:t>
            </a:r>
            <a:r>
              <a:rPr lang="el-GR" sz="15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ότι</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απειλεί</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ή</a:t>
            </a:r>
            <a:r>
              <a:rPr lang="el-GR" sz="15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επηρεάζει</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δυσμενώς</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τη</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βιοποικιλότητα</a:t>
            </a:r>
            <a:r>
              <a:rPr lang="el-GR" sz="1500" spc="4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ζημιώνει</a:t>
            </a:r>
            <a:r>
              <a:rPr lang="el-GR" sz="1500" spc="5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τα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φυσικά</a:t>
            </a:r>
            <a:r>
              <a:rPr lang="el-GR" sz="1500" spc="-13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οικοσυστήματα.</a:t>
            </a:r>
            <a:r>
              <a:rPr lang="el-GR" sz="1500" spc="-12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Μάλιστα,</a:t>
            </a:r>
            <a:r>
              <a:rPr lang="el-GR" sz="1500" spc="-12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αναφέρεται</a:t>
            </a:r>
            <a:r>
              <a:rPr lang="el-GR" sz="1500" spc="-12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ότι</a:t>
            </a:r>
            <a:r>
              <a:rPr lang="el-GR" sz="1500" spc="-13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10">
                <a:effectLst/>
                <a:latin typeface="Century Gothic" panose="020B0502020202020204" pitchFamily="34" charset="0"/>
                <a:ea typeface="Century Gothic" panose="020B0502020202020204" pitchFamily="34" charset="0"/>
                <a:cs typeface="Times New Roman" panose="02020603050405020304" pitchFamily="18" charset="0"/>
              </a:rPr>
              <a:t>προκαλούν</a:t>
            </a:r>
            <a:r>
              <a:rPr lang="el-GR" sz="1500" spc="-12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επιπτώσεις</a:t>
            </a:r>
            <a:r>
              <a:rPr lang="el-GR" sz="1500" spc="-12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spc="-5">
                <a:effectLst/>
                <a:latin typeface="Century Gothic" panose="020B0502020202020204" pitchFamily="34" charset="0"/>
                <a:ea typeface="Century Gothic" panose="020B0502020202020204" pitchFamily="34" charset="0"/>
                <a:cs typeface="Times New Roman" panose="02020603050405020304" pitchFamily="18" charset="0"/>
              </a:rPr>
              <a:t>στις</a:t>
            </a:r>
            <a:r>
              <a:rPr lang="el-GR" sz="1500" spc="13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ανθρώπινες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δραστηριότητες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και</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απώλειες</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στη</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γεωργική</a:t>
            </a:r>
            <a:r>
              <a:rPr lang="el-GR" sz="1500" spc="-11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παραγωγή</a:t>
            </a:r>
            <a:r>
              <a:rPr lang="el-GR"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Black</a:t>
            </a:r>
            <a:r>
              <a:rPr lang="en-US" sz="1500" spc="-115">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&amp; </a:t>
            </a:r>
            <a:r>
              <a:rPr lang="en-US" sz="1500">
                <a:effectLst/>
                <a:latin typeface="Century Gothic" panose="020B0502020202020204" pitchFamily="34" charset="0"/>
                <a:ea typeface="Century Gothic" panose="020B0502020202020204" pitchFamily="34" charset="0"/>
                <a:cs typeface="Times New Roman" panose="02020603050405020304" pitchFamily="18" charset="0"/>
              </a:rPr>
              <a:t>Bartlett</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a:t>
            </a:r>
            <a:r>
              <a:rPr lang="el-GR" sz="1500" spc="-170">
                <a:effectLst/>
                <a:latin typeface="Century Gothic" panose="020B0502020202020204" pitchFamily="34" charset="0"/>
                <a:ea typeface="Century Gothic" panose="020B0502020202020204" pitchFamily="34" charset="0"/>
                <a:cs typeface="Times New Roman" panose="02020603050405020304" pitchFamily="18" charset="0"/>
              </a:rPr>
              <a:t> </a:t>
            </a:r>
            <a:r>
              <a:rPr lang="el-GR" sz="1500">
                <a:effectLst/>
                <a:latin typeface="Century Gothic" panose="020B0502020202020204" pitchFamily="34" charset="0"/>
                <a:ea typeface="Century Gothic" panose="020B0502020202020204" pitchFamily="34" charset="0"/>
                <a:cs typeface="Times New Roman" panose="02020603050405020304" pitchFamily="18" charset="0"/>
              </a:rPr>
              <a:t>2020).</a:t>
            </a:r>
            <a:endParaRPr lang="en-US" sz="150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sz="1500"/>
          </a:p>
        </p:txBody>
      </p:sp>
    </p:spTree>
    <p:extLst>
      <p:ext uri="{BB962C8B-B14F-4D97-AF65-F5344CB8AC3E}">
        <p14:creationId xmlns:p14="http://schemas.microsoft.com/office/powerpoint/2010/main" val="10637066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1056</Words>
  <Application>Microsoft Office PowerPoint</Application>
  <PresentationFormat>Ευρεία οθόνη</PresentationFormat>
  <Paragraphs>288</Paragraphs>
  <Slides>19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Arial</vt:lpstr>
      <vt:lpstr>Calibri</vt:lpstr>
      <vt:lpstr>Calibri Light</vt:lpstr>
      <vt:lpstr>Century Gothic</vt:lpstr>
      <vt:lpstr>georgia</vt:lpstr>
      <vt:lpstr>times new roman</vt:lpstr>
      <vt:lpstr>times new roman</vt:lpstr>
      <vt:lpstr>Θέμα του Office</vt:lpstr>
      <vt:lpstr>ΖΙΖΑΝΙΟΛΟΓΙΑ και ΓΕΩΡΓΙΑ</vt:lpstr>
      <vt:lpstr>Κοινοί Παράγοντες Διασποράς Ζιζανίων</vt:lpstr>
      <vt:lpstr>Κοινοί Παράγοντες Διασποράς Ζιζανίων</vt:lpstr>
      <vt:lpstr>Κοινοί Παράγοντες Διασποράς Ζιζανίων</vt:lpstr>
      <vt:lpstr>Κοινοί Παράγοντες Διασποράς Ζιζανίων</vt:lpstr>
      <vt:lpstr>Κοινοί Παράγοντες Διασποράς Ζιζανίων</vt:lpstr>
      <vt:lpstr>Κοινοί Παράγοντες Διασποράς Ζιζανίων</vt:lpstr>
      <vt:lpstr>Εκτός από την κατάταξη των ζιζανίων </vt:lpstr>
      <vt:lpstr>Ζιζάνια-εισβολείς </vt:lpstr>
      <vt:lpstr>Ζιζάνια-εισβολείς</vt:lpstr>
      <vt:lpstr>Ζιζάνια-εισβολείς</vt:lpstr>
      <vt:lpstr>Οι Black &amp; Bartlett (2020) προτείνουν ότι για τη λήψη απόφασης σχετικά με τον χαρακτηρισμό ενός φυτικού είδους ως φυτού-εισβολέα και τον μετέπειτα έλεγχό του χρειάζονται τρία βήματα: </vt:lpstr>
      <vt:lpstr>Παρουσίαση του PowerPoint</vt:lpstr>
      <vt:lpstr>Παρασιτικά ζιζάνια </vt:lpstr>
      <vt:lpstr>παρασιτικά φυτά</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ΖΙΖΑΝΙΟΛΟΓΙΑ και ΓΕΩΡΓΙΑ</dc:title>
  <dc:creator>ΠΑΝΑΓΙΩΤΗΣ ΚΑΝΑΤΑΣ</dc:creator>
  <cp:lastModifiedBy>Λογαριασμός Microsoft</cp:lastModifiedBy>
  <cp:revision>3</cp:revision>
  <dcterms:created xsi:type="dcterms:W3CDTF">2023-04-30T15:46:58Z</dcterms:created>
  <dcterms:modified xsi:type="dcterms:W3CDTF">2025-06-06T12:01:22Z</dcterms:modified>
</cp:coreProperties>
</file>