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2" r:id="rId7"/>
  </p:sldMasterIdLst>
  <p:sldIdLst>
    <p:sldId id="257" r:id="rId8"/>
    <p:sldId id="258" r:id="rId9"/>
    <p:sldId id="259" r:id="rId10"/>
    <p:sldId id="260" r:id="rId11"/>
    <p:sldId id="261" r:id="rId12"/>
    <p:sldId id="262" r:id="rId13"/>
    <p:sldId id="263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18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presProps" Target="presProps.xml"/><Relationship Id="rId10" Type="http://schemas.openxmlformats.org/officeDocument/2006/relationships/slide" Target="slides/slide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EC9D13C3-D74A-4057-B7EB-757A50F6C6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xmlns="" id="{EBF8949C-26DC-4B83-A4FB-9BF4344E63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xmlns="" id="{3251C980-2845-479A-B6D8-CEDA5D2E0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6C7ED-D85D-4466-8BEA-D5953840D529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6/6/2025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xmlns="" id="{FA37EE7D-950F-4B9C-BB03-25E6F0507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xmlns="" id="{A0812FC2-DCB6-4023-84CB-70C2CCDB0C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4690-9C26-4DCF-B271-E3599369670B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3217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EF4E6D4A-7893-400E-94DC-D45FF46479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xmlns="" id="{978B902E-AACB-4A02-9A77-FB1F71A36A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xmlns="" id="{6EFD224D-97A4-407D-BFBD-20A286F548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6C7ED-D85D-4466-8BEA-D5953840D529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6/6/2025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xmlns="" id="{23C7D74C-D0D3-4E5C-B2F1-B90FEAD6D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xmlns="" id="{CA8B73BB-94D2-4EE0-923F-B6E45E297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4690-9C26-4DCF-B271-E3599369670B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79407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xmlns="" id="{014AFD16-EB8C-4857-9EBC-AFDF918F916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xmlns="" id="{5E182CF5-6748-4014-A985-F5C185E72D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xmlns="" id="{CCB0BC89-1A6B-466F-A347-D62075C171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6C7ED-D85D-4466-8BEA-D5953840D529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6/6/2025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xmlns="" id="{B313C13C-030B-478C-9B96-3CEBA25E3E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xmlns="" id="{1B37DFC2-2FEA-42C6-BC8C-F39610D9B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4690-9C26-4DCF-B271-E3599369670B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89172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EC9D13C3-D74A-4057-B7EB-757A50F6C6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xmlns="" id="{EBF8949C-26DC-4B83-A4FB-9BF4344E63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xmlns="" id="{3251C980-2845-479A-B6D8-CEDA5D2E0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6C7ED-D85D-4466-8BEA-D5953840D529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6/6/2025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xmlns="" id="{FA37EE7D-950F-4B9C-BB03-25E6F0507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xmlns="" id="{A0812FC2-DCB6-4023-84CB-70C2CCDB0C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4690-9C26-4DCF-B271-E3599369670B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02040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B4C903D8-659D-4D49-97AD-73D1E8F302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3440198B-B9FE-4C62-8ECD-8C74DC0170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xmlns="" id="{AE318DFF-55E9-416C-8594-F8B2496CFB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6C7ED-D85D-4466-8BEA-D5953840D529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6/6/2025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xmlns="" id="{782118D2-6379-42A2-9014-9F206607F3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xmlns="" id="{D876B6C6-8D8B-4A8B-9933-41BE0E6D8C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4690-9C26-4DCF-B271-E3599369670B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54615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4591094E-A557-43BB-9384-5F4B64D337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xmlns="" id="{C696BAC6-3B28-4D0B-A7F5-90DA323C1B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xmlns="" id="{3FAFBE44-7504-4F88-9B3B-D82ECB8819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6C7ED-D85D-4466-8BEA-D5953840D529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6/6/2025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xmlns="" id="{F53DDC7B-CC8D-4CF7-B0DF-631B38549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xmlns="" id="{C36FBCF5-6F34-4914-9B36-DEFFE8524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4690-9C26-4DCF-B271-E3599369670B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5614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112863B7-39D1-465E-B7A1-0567CE93FB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EF56DF72-AD8A-4DC3-A38E-E7A31921DE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xmlns="" id="{08177D70-DB86-4D50-8A73-A12CB9BFA8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xmlns="" id="{E086D426-2F1A-43F9-8816-4E625CD9CD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6C7ED-D85D-4466-8BEA-D5953840D529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6/6/2025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xmlns="" id="{8E985D4A-CA65-43DE-B0B2-0C2D182DE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xmlns="" id="{6FCCF6FF-DAF1-45A7-8344-779416C970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4690-9C26-4DCF-B271-E3599369670B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75829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779609F5-7CC6-4C03-947B-F98C06FB62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xmlns="" id="{A296065C-6EA4-4E9E-9CD9-5529DA8EC4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xmlns="" id="{00F4AAC8-C4A2-40FC-9D57-8A4394DC64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xmlns="" id="{237AF9A1-1848-4E07-B106-C964375783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xmlns="" id="{23940BE0-9317-4E66-9BE9-8BB0DD7D3C4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xmlns="" id="{18644497-511C-4E5B-B9C7-C83A44FCEA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6C7ED-D85D-4466-8BEA-D5953840D529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6/6/2025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xmlns="" id="{35B1FC59-105C-4F65-AE3C-C6DF033D21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xmlns="" id="{08A318B2-7D65-49E8-92E3-78153653D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4690-9C26-4DCF-B271-E3599369670B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00039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F56712D9-3F1E-4E0D-86A5-19449FC9F4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xmlns="" id="{56A094ED-914B-455A-8E52-1428253B54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6C7ED-D85D-4466-8BEA-D5953840D529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6/6/2025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xmlns="" id="{02A0CB4F-3EA8-4513-8674-A0E25F521D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xmlns="" id="{00A267B5-7D32-4E17-B69B-0C3347DF6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4690-9C26-4DCF-B271-E3599369670B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95959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xmlns="" id="{F6861CCA-8FBD-4D5B-AB96-CDDA70E7F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6C7ED-D85D-4466-8BEA-D5953840D529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6/6/2025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xmlns="" id="{E7A1578F-A7E4-41D3-B493-E255528C76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xmlns="" id="{744AD3D1-6A3B-41E7-BF1F-6C79300B5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4690-9C26-4DCF-B271-E3599369670B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63812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8FBFD02B-9FF4-4B94-82F3-56B97C36E1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89B25B17-1E27-40FE-A09F-9D163BFC2A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xmlns="" id="{E6D0692C-9A75-4C43-9CB9-0690C49674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xmlns="" id="{A1EA238B-DED0-44FF-AF45-8997EA25EA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6C7ED-D85D-4466-8BEA-D5953840D529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6/6/2025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xmlns="" id="{F5325D9C-38BF-4415-8D30-7773681D33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xmlns="" id="{F6F63F58-77BB-4D23-B212-01DC6395C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4690-9C26-4DCF-B271-E3599369670B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193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B4C903D8-659D-4D49-97AD-73D1E8F302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3440198B-B9FE-4C62-8ECD-8C74DC0170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xmlns="" id="{AE318DFF-55E9-416C-8594-F8B2496CFB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6C7ED-D85D-4466-8BEA-D5953840D529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6/6/2025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xmlns="" id="{782118D2-6379-42A2-9014-9F206607F3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xmlns="" id="{D876B6C6-8D8B-4A8B-9933-41BE0E6D8C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4690-9C26-4DCF-B271-E3599369670B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8639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545FE6FE-DF6C-4BA6-B68C-FDFBE51DB4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xmlns="" id="{1BD2E98F-43D9-4D8E-9580-133C48EF43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xmlns="" id="{E6B1143A-BCC1-4884-9B2E-6AFAA7EFBC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xmlns="" id="{4CFE1DEE-0727-416D-AB7D-31327662E3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6C7ED-D85D-4466-8BEA-D5953840D529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6/6/2025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xmlns="" id="{9FAB6BB4-707F-49DD-B6F1-60FE21464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xmlns="" id="{18CDE041-867F-41D9-99E5-DD02BEC0E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4690-9C26-4DCF-B271-E3599369670B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79071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EF4E6D4A-7893-400E-94DC-D45FF46479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xmlns="" id="{978B902E-AACB-4A02-9A77-FB1F71A36A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xmlns="" id="{6EFD224D-97A4-407D-BFBD-20A286F548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6C7ED-D85D-4466-8BEA-D5953840D529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6/6/2025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xmlns="" id="{23C7D74C-D0D3-4E5C-B2F1-B90FEAD6D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xmlns="" id="{CA8B73BB-94D2-4EE0-923F-B6E45E297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4690-9C26-4DCF-B271-E3599369670B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93449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xmlns="" id="{014AFD16-EB8C-4857-9EBC-AFDF918F916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xmlns="" id="{5E182CF5-6748-4014-A985-F5C185E72D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xmlns="" id="{CCB0BC89-1A6B-466F-A347-D62075C171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6C7ED-D85D-4466-8BEA-D5953840D529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6/6/2025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xmlns="" id="{B313C13C-030B-478C-9B96-3CEBA25E3E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xmlns="" id="{1B37DFC2-2FEA-42C6-BC8C-F39610D9B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4690-9C26-4DCF-B271-E3599369670B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9765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EC9D13C3-D74A-4057-B7EB-757A50F6C6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xmlns="" id="{EBF8949C-26DC-4B83-A4FB-9BF4344E63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xmlns="" id="{3251C980-2845-479A-B6D8-CEDA5D2E0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6C7ED-D85D-4466-8BEA-D5953840D529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6/6/2025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xmlns="" id="{FA37EE7D-950F-4B9C-BB03-25E6F0507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xmlns="" id="{A0812FC2-DCB6-4023-84CB-70C2CCDB0C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4690-9C26-4DCF-B271-E3599369670B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195968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B4C903D8-659D-4D49-97AD-73D1E8F302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3440198B-B9FE-4C62-8ECD-8C74DC0170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xmlns="" id="{AE318DFF-55E9-416C-8594-F8B2496CFB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6C7ED-D85D-4466-8BEA-D5953840D529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6/6/2025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xmlns="" id="{782118D2-6379-42A2-9014-9F206607F3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xmlns="" id="{D876B6C6-8D8B-4A8B-9933-41BE0E6D8C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4690-9C26-4DCF-B271-E3599369670B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110302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4591094E-A557-43BB-9384-5F4B64D337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xmlns="" id="{C696BAC6-3B28-4D0B-A7F5-90DA323C1B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xmlns="" id="{3FAFBE44-7504-4F88-9B3B-D82ECB8819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6C7ED-D85D-4466-8BEA-D5953840D529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6/6/2025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xmlns="" id="{F53DDC7B-CC8D-4CF7-B0DF-631B38549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xmlns="" id="{C36FBCF5-6F34-4914-9B36-DEFFE8524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4690-9C26-4DCF-B271-E3599369670B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514468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112863B7-39D1-465E-B7A1-0567CE93FB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EF56DF72-AD8A-4DC3-A38E-E7A31921DE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xmlns="" id="{08177D70-DB86-4D50-8A73-A12CB9BFA8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xmlns="" id="{E086D426-2F1A-43F9-8816-4E625CD9CD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6C7ED-D85D-4466-8BEA-D5953840D529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6/6/2025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xmlns="" id="{8E985D4A-CA65-43DE-B0B2-0C2D182DE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xmlns="" id="{6FCCF6FF-DAF1-45A7-8344-779416C970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4690-9C26-4DCF-B271-E3599369670B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037516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779609F5-7CC6-4C03-947B-F98C06FB62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xmlns="" id="{A296065C-6EA4-4E9E-9CD9-5529DA8EC4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xmlns="" id="{00F4AAC8-C4A2-40FC-9D57-8A4394DC64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xmlns="" id="{237AF9A1-1848-4E07-B106-C964375783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xmlns="" id="{23940BE0-9317-4E66-9BE9-8BB0DD7D3C4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xmlns="" id="{18644497-511C-4E5B-B9C7-C83A44FCEA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6C7ED-D85D-4466-8BEA-D5953840D529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6/6/2025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xmlns="" id="{35B1FC59-105C-4F65-AE3C-C6DF033D21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xmlns="" id="{08A318B2-7D65-49E8-92E3-78153653D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4690-9C26-4DCF-B271-E3599369670B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196236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F56712D9-3F1E-4E0D-86A5-19449FC9F4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xmlns="" id="{56A094ED-914B-455A-8E52-1428253B54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6C7ED-D85D-4466-8BEA-D5953840D529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6/6/2025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xmlns="" id="{02A0CB4F-3EA8-4513-8674-A0E25F521D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xmlns="" id="{00A267B5-7D32-4E17-B69B-0C3347DF6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4690-9C26-4DCF-B271-E3599369670B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71857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xmlns="" id="{F6861CCA-8FBD-4D5B-AB96-CDDA70E7F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6C7ED-D85D-4466-8BEA-D5953840D529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6/6/2025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xmlns="" id="{E7A1578F-A7E4-41D3-B493-E255528C76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xmlns="" id="{744AD3D1-6A3B-41E7-BF1F-6C79300B5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4690-9C26-4DCF-B271-E3599369670B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0575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4591094E-A557-43BB-9384-5F4B64D337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xmlns="" id="{C696BAC6-3B28-4D0B-A7F5-90DA323C1B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xmlns="" id="{3FAFBE44-7504-4F88-9B3B-D82ECB8819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6C7ED-D85D-4466-8BEA-D5953840D529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6/6/2025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xmlns="" id="{F53DDC7B-CC8D-4CF7-B0DF-631B38549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xmlns="" id="{C36FBCF5-6F34-4914-9B36-DEFFE8524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4690-9C26-4DCF-B271-E3599369670B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762272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8FBFD02B-9FF4-4B94-82F3-56B97C36E1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89B25B17-1E27-40FE-A09F-9D163BFC2A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xmlns="" id="{E6D0692C-9A75-4C43-9CB9-0690C49674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xmlns="" id="{A1EA238B-DED0-44FF-AF45-8997EA25EA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6C7ED-D85D-4466-8BEA-D5953840D529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6/6/2025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xmlns="" id="{F5325D9C-38BF-4415-8D30-7773681D33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xmlns="" id="{F6F63F58-77BB-4D23-B212-01DC6395C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4690-9C26-4DCF-B271-E3599369670B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367687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545FE6FE-DF6C-4BA6-B68C-FDFBE51DB4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xmlns="" id="{1BD2E98F-43D9-4D8E-9580-133C48EF43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xmlns="" id="{E6B1143A-BCC1-4884-9B2E-6AFAA7EFBC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xmlns="" id="{4CFE1DEE-0727-416D-AB7D-31327662E3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6C7ED-D85D-4466-8BEA-D5953840D529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6/6/2025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xmlns="" id="{9FAB6BB4-707F-49DD-B6F1-60FE21464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xmlns="" id="{18CDE041-867F-41D9-99E5-DD02BEC0E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4690-9C26-4DCF-B271-E3599369670B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893847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EF4E6D4A-7893-400E-94DC-D45FF46479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xmlns="" id="{978B902E-AACB-4A02-9A77-FB1F71A36A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xmlns="" id="{6EFD224D-97A4-407D-BFBD-20A286F548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6C7ED-D85D-4466-8BEA-D5953840D529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6/6/2025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xmlns="" id="{23C7D74C-D0D3-4E5C-B2F1-B90FEAD6D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xmlns="" id="{CA8B73BB-94D2-4EE0-923F-B6E45E297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4690-9C26-4DCF-B271-E3599369670B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353765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xmlns="" id="{014AFD16-EB8C-4857-9EBC-AFDF918F916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xmlns="" id="{5E182CF5-6748-4014-A985-F5C185E72D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xmlns="" id="{CCB0BC89-1A6B-466F-A347-D62075C171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6C7ED-D85D-4466-8BEA-D5953840D529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6/6/2025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xmlns="" id="{B313C13C-030B-478C-9B96-3CEBA25E3E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xmlns="" id="{1B37DFC2-2FEA-42C6-BC8C-F39610D9B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4690-9C26-4DCF-B271-E3599369670B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878553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EC9D13C3-D74A-4057-B7EB-757A50F6C6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xmlns="" id="{EBF8949C-26DC-4B83-A4FB-9BF4344E63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xmlns="" id="{3251C980-2845-479A-B6D8-CEDA5D2E0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6C7ED-D85D-4466-8BEA-D5953840D529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6/6/2025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xmlns="" id="{FA37EE7D-950F-4B9C-BB03-25E6F0507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xmlns="" id="{A0812FC2-DCB6-4023-84CB-70C2CCDB0C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4690-9C26-4DCF-B271-E3599369670B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677690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B4C903D8-659D-4D49-97AD-73D1E8F302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3440198B-B9FE-4C62-8ECD-8C74DC0170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xmlns="" id="{AE318DFF-55E9-416C-8594-F8B2496CFB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6C7ED-D85D-4466-8BEA-D5953840D529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6/6/2025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xmlns="" id="{782118D2-6379-42A2-9014-9F206607F3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xmlns="" id="{D876B6C6-8D8B-4A8B-9933-41BE0E6D8C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4690-9C26-4DCF-B271-E3599369670B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142532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4591094E-A557-43BB-9384-5F4B64D337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xmlns="" id="{C696BAC6-3B28-4D0B-A7F5-90DA323C1B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xmlns="" id="{3FAFBE44-7504-4F88-9B3B-D82ECB8819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6C7ED-D85D-4466-8BEA-D5953840D529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6/6/2025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xmlns="" id="{F53DDC7B-CC8D-4CF7-B0DF-631B38549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xmlns="" id="{C36FBCF5-6F34-4914-9B36-DEFFE8524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4690-9C26-4DCF-B271-E3599369670B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15014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112863B7-39D1-465E-B7A1-0567CE93FB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EF56DF72-AD8A-4DC3-A38E-E7A31921DE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xmlns="" id="{08177D70-DB86-4D50-8A73-A12CB9BFA8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xmlns="" id="{E086D426-2F1A-43F9-8816-4E625CD9CD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6C7ED-D85D-4466-8BEA-D5953840D529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6/6/2025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xmlns="" id="{8E985D4A-CA65-43DE-B0B2-0C2D182DE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xmlns="" id="{6FCCF6FF-DAF1-45A7-8344-779416C970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4690-9C26-4DCF-B271-E3599369670B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985930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779609F5-7CC6-4C03-947B-F98C06FB62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xmlns="" id="{A296065C-6EA4-4E9E-9CD9-5529DA8EC4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xmlns="" id="{00F4AAC8-C4A2-40FC-9D57-8A4394DC64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xmlns="" id="{237AF9A1-1848-4E07-B106-C964375783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xmlns="" id="{23940BE0-9317-4E66-9BE9-8BB0DD7D3C4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xmlns="" id="{18644497-511C-4E5B-B9C7-C83A44FCEA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6C7ED-D85D-4466-8BEA-D5953840D529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6/6/2025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xmlns="" id="{35B1FC59-105C-4F65-AE3C-C6DF033D21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xmlns="" id="{08A318B2-7D65-49E8-92E3-78153653D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4690-9C26-4DCF-B271-E3599369670B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51501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F56712D9-3F1E-4E0D-86A5-19449FC9F4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xmlns="" id="{56A094ED-914B-455A-8E52-1428253B54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6C7ED-D85D-4466-8BEA-D5953840D529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6/6/2025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xmlns="" id="{02A0CB4F-3EA8-4513-8674-A0E25F521D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xmlns="" id="{00A267B5-7D32-4E17-B69B-0C3347DF6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4690-9C26-4DCF-B271-E3599369670B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445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112863B7-39D1-465E-B7A1-0567CE93FB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EF56DF72-AD8A-4DC3-A38E-E7A31921DE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xmlns="" id="{08177D70-DB86-4D50-8A73-A12CB9BFA8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xmlns="" id="{E086D426-2F1A-43F9-8816-4E625CD9CD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6C7ED-D85D-4466-8BEA-D5953840D529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6/6/2025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xmlns="" id="{8E985D4A-CA65-43DE-B0B2-0C2D182DE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xmlns="" id="{6FCCF6FF-DAF1-45A7-8344-779416C970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4690-9C26-4DCF-B271-E3599369670B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73614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xmlns="" id="{F6861CCA-8FBD-4D5B-AB96-CDDA70E7F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6C7ED-D85D-4466-8BEA-D5953840D529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6/6/2025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xmlns="" id="{E7A1578F-A7E4-41D3-B493-E255528C76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xmlns="" id="{744AD3D1-6A3B-41E7-BF1F-6C79300B5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4690-9C26-4DCF-B271-E3599369670B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153690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8FBFD02B-9FF4-4B94-82F3-56B97C36E1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89B25B17-1E27-40FE-A09F-9D163BFC2A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xmlns="" id="{E6D0692C-9A75-4C43-9CB9-0690C49674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xmlns="" id="{A1EA238B-DED0-44FF-AF45-8997EA25EA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6C7ED-D85D-4466-8BEA-D5953840D529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6/6/2025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xmlns="" id="{F5325D9C-38BF-4415-8D30-7773681D33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xmlns="" id="{F6F63F58-77BB-4D23-B212-01DC6395C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4690-9C26-4DCF-B271-E3599369670B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17160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545FE6FE-DF6C-4BA6-B68C-FDFBE51DB4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xmlns="" id="{1BD2E98F-43D9-4D8E-9580-133C48EF43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xmlns="" id="{E6B1143A-BCC1-4884-9B2E-6AFAA7EFBC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xmlns="" id="{4CFE1DEE-0727-416D-AB7D-31327662E3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6C7ED-D85D-4466-8BEA-D5953840D529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6/6/2025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xmlns="" id="{9FAB6BB4-707F-49DD-B6F1-60FE21464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xmlns="" id="{18CDE041-867F-41D9-99E5-DD02BEC0E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4690-9C26-4DCF-B271-E3599369670B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096908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EF4E6D4A-7893-400E-94DC-D45FF46479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xmlns="" id="{978B902E-AACB-4A02-9A77-FB1F71A36A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xmlns="" id="{6EFD224D-97A4-407D-BFBD-20A286F548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6C7ED-D85D-4466-8BEA-D5953840D529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6/6/2025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xmlns="" id="{23C7D74C-D0D3-4E5C-B2F1-B90FEAD6D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xmlns="" id="{CA8B73BB-94D2-4EE0-923F-B6E45E297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4690-9C26-4DCF-B271-E3599369670B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31565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xmlns="" id="{014AFD16-EB8C-4857-9EBC-AFDF918F916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xmlns="" id="{5E182CF5-6748-4014-A985-F5C185E72D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xmlns="" id="{CCB0BC89-1A6B-466F-A347-D62075C171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6C7ED-D85D-4466-8BEA-D5953840D529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6/6/2025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xmlns="" id="{B313C13C-030B-478C-9B96-3CEBA25E3E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xmlns="" id="{1B37DFC2-2FEA-42C6-BC8C-F39610D9B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4690-9C26-4DCF-B271-E3599369670B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035347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EC9D13C3-D74A-4057-B7EB-757A50F6C6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xmlns="" id="{EBF8949C-26DC-4B83-A4FB-9BF4344E63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xmlns="" id="{3251C980-2845-479A-B6D8-CEDA5D2E0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6C7ED-D85D-4466-8BEA-D5953840D529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6/6/2025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xmlns="" id="{FA37EE7D-950F-4B9C-BB03-25E6F0507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xmlns="" id="{A0812FC2-DCB6-4023-84CB-70C2CCDB0C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4690-9C26-4DCF-B271-E3599369670B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605877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B4C903D8-659D-4D49-97AD-73D1E8F302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3440198B-B9FE-4C62-8ECD-8C74DC0170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xmlns="" id="{AE318DFF-55E9-416C-8594-F8B2496CFB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6C7ED-D85D-4466-8BEA-D5953840D529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6/6/2025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xmlns="" id="{782118D2-6379-42A2-9014-9F206607F3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xmlns="" id="{D876B6C6-8D8B-4A8B-9933-41BE0E6D8C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4690-9C26-4DCF-B271-E3599369670B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07644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4591094E-A557-43BB-9384-5F4B64D337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xmlns="" id="{C696BAC6-3B28-4D0B-A7F5-90DA323C1B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xmlns="" id="{3FAFBE44-7504-4F88-9B3B-D82ECB8819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6C7ED-D85D-4466-8BEA-D5953840D529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6/6/2025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xmlns="" id="{F53DDC7B-CC8D-4CF7-B0DF-631B38549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xmlns="" id="{C36FBCF5-6F34-4914-9B36-DEFFE8524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4690-9C26-4DCF-B271-E3599369670B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626366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112863B7-39D1-465E-B7A1-0567CE93FB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EF56DF72-AD8A-4DC3-A38E-E7A31921DE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xmlns="" id="{08177D70-DB86-4D50-8A73-A12CB9BFA8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xmlns="" id="{E086D426-2F1A-43F9-8816-4E625CD9CD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6C7ED-D85D-4466-8BEA-D5953840D529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6/6/2025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xmlns="" id="{8E985D4A-CA65-43DE-B0B2-0C2D182DE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xmlns="" id="{6FCCF6FF-DAF1-45A7-8344-779416C970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4690-9C26-4DCF-B271-E3599369670B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76041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779609F5-7CC6-4C03-947B-F98C06FB62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xmlns="" id="{A296065C-6EA4-4E9E-9CD9-5529DA8EC4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xmlns="" id="{00F4AAC8-C4A2-40FC-9D57-8A4394DC64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xmlns="" id="{237AF9A1-1848-4E07-B106-C964375783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xmlns="" id="{23940BE0-9317-4E66-9BE9-8BB0DD7D3C4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xmlns="" id="{18644497-511C-4E5B-B9C7-C83A44FCEA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6C7ED-D85D-4466-8BEA-D5953840D529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6/6/2025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xmlns="" id="{35B1FC59-105C-4F65-AE3C-C6DF033D21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xmlns="" id="{08A318B2-7D65-49E8-92E3-78153653D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4690-9C26-4DCF-B271-E3599369670B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11820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779609F5-7CC6-4C03-947B-F98C06FB62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xmlns="" id="{A296065C-6EA4-4E9E-9CD9-5529DA8EC4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xmlns="" id="{00F4AAC8-C4A2-40FC-9D57-8A4394DC64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xmlns="" id="{237AF9A1-1848-4E07-B106-C964375783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xmlns="" id="{23940BE0-9317-4E66-9BE9-8BB0DD7D3C4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xmlns="" id="{18644497-511C-4E5B-B9C7-C83A44FCEA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6C7ED-D85D-4466-8BEA-D5953840D529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6/6/2025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xmlns="" id="{35B1FC59-105C-4F65-AE3C-C6DF033D21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xmlns="" id="{08A318B2-7D65-49E8-92E3-78153653D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4690-9C26-4DCF-B271-E3599369670B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565128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F56712D9-3F1E-4E0D-86A5-19449FC9F4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xmlns="" id="{56A094ED-914B-455A-8E52-1428253B54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6C7ED-D85D-4466-8BEA-D5953840D529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6/6/2025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xmlns="" id="{02A0CB4F-3EA8-4513-8674-A0E25F521D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xmlns="" id="{00A267B5-7D32-4E17-B69B-0C3347DF6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4690-9C26-4DCF-B271-E3599369670B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124538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xmlns="" id="{F6861CCA-8FBD-4D5B-AB96-CDDA70E7F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6C7ED-D85D-4466-8BEA-D5953840D529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6/6/2025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xmlns="" id="{E7A1578F-A7E4-41D3-B493-E255528C76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xmlns="" id="{744AD3D1-6A3B-41E7-BF1F-6C79300B5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4690-9C26-4DCF-B271-E3599369670B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399774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8FBFD02B-9FF4-4B94-82F3-56B97C36E1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89B25B17-1E27-40FE-A09F-9D163BFC2A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xmlns="" id="{E6D0692C-9A75-4C43-9CB9-0690C49674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xmlns="" id="{A1EA238B-DED0-44FF-AF45-8997EA25EA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6C7ED-D85D-4466-8BEA-D5953840D529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6/6/2025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xmlns="" id="{F5325D9C-38BF-4415-8D30-7773681D33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xmlns="" id="{F6F63F58-77BB-4D23-B212-01DC6395C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4690-9C26-4DCF-B271-E3599369670B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974684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545FE6FE-DF6C-4BA6-B68C-FDFBE51DB4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xmlns="" id="{1BD2E98F-43D9-4D8E-9580-133C48EF43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xmlns="" id="{E6B1143A-BCC1-4884-9B2E-6AFAA7EFBC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xmlns="" id="{4CFE1DEE-0727-416D-AB7D-31327662E3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6C7ED-D85D-4466-8BEA-D5953840D529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6/6/2025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xmlns="" id="{9FAB6BB4-707F-49DD-B6F1-60FE21464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xmlns="" id="{18CDE041-867F-41D9-99E5-DD02BEC0E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4690-9C26-4DCF-B271-E3599369670B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6294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EF4E6D4A-7893-400E-94DC-D45FF46479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xmlns="" id="{978B902E-AACB-4A02-9A77-FB1F71A36A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xmlns="" id="{6EFD224D-97A4-407D-BFBD-20A286F548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6C7ED-D85D-4466-8BEA-D5953840D529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6/6/2025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xmlns="" id="{23C7D74C-D0D3-4E5C-B2F1-B90FEAD6D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xmlns="" id="{CA8B73BB-94D2-4EE0-923F-B6E45E297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4690-9C26-4DCF-B271-E3599369670B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172219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xmlns="" id="{014AFD16-EB8C-4857-9EBC-AFDF918F916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xmlns="" id="{5E182CF5-6748-4014-A985-F5C185E72D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xmlns="" id="{CCB0BC89-1A6B-466F-A347-D62075C171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6C7ED-D85D-4466-8BEA-D5953840D529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6/6/2025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xmlns="" id="{B313C13C-030B-478C-9B96-3CEBA25E3E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xmlns="" id="{1B37DFC2-2FEA-42C6-BC8C-F39610D9B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4690-9C26-4DCF-B271-E3599369670B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15149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EC9D13C3-D74A-4057-B7EB-757A50F6C6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xmlns="" id="{EBF8949C-26DC-4B83-A4FB-9BF4344E63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xmlns="" id="{3251C980-2845-479A-B6D8-CEDA5D2E0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6C7ED-D85D-4466-8BEA-D5953840D529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6/6/2025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xmlns="" id="{FA37EE7D-950F-4B9C-BB03-25E6F0507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xmlns="" id="{A0812FC2-DCB6-4023-84CB-70C2CCDB0C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4690-9C26-4DCF-B271-E3599369670B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634442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B4C903D8-659D-4D49-97AD-73D1E8F302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3440198B-B9FE-4C62-8ECD-8C74DC0170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xmlns="" id="{AE318DFF-55E9-416C-8594-F8B2496CFB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6C7ED-D85D-4466-8BEA-D5953840D529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6/6/2025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xmlns="" id="{782118D2-6379-42A2-9014-9F206607F3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xmlns="" id="{D876B6C6-8D8B-4A8B-9933-41BE0E6D8C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4690-9C26-4DCF-B271-E3599369670B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710247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4591094E-A557-43BB-9384-5F4B64D337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xmlns="" id="{C696BAC6-3B28-4D0B-A7F5-90DA323C1B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xmlns="" id="{3FAFBE44-7504-4F88-9B3B-D82ECB8819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6C7ED-D85D-4466-8BEA-D5953840D529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6/6/2025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xmlns="" id="{F53DDC7B-CC8D-4CF7-B0DF-631B38549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xmlns="" id="{C36FBCF5-6F34-4914-9B36-DEFFE8524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4690-9C26-4DCF-B271-E3599369670B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751995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112863B7-39D1-465E-B7A1-0567CE93FB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EF56DF72-AD8A-4DC3-A38E-E7A31921DE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xmlns="" id="{08177D70-DB86-4D50-8A73-A12CB9BFA8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xmlns="" id="{E086D426-2F1A-43F9-8816-4E625CD9CD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6C7ED-D85D-4466-8BEA-D5953840D529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6/6/2025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xmlns="" id="{8E985D4A-CA65-43DE-B0B2-0C2D182DE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xmlns="" id="{6FCCF6FF-DAF1-45A7-8344-779416C970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4690-9C26-4DCF-B271-E3599369670B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2035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F56712D9-3F1E-4E0D-86A5-19449FC9F4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xmlns="" id="{56A094ED-914B-455A-8E52-1428253B54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6C7ED-D85D-4466-8BEA-D5953840D529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6/6/2025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xmlns="" id="{02A0CB4F-3EA8-4513-8674-A0E25F521D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xmlns="" id="{00A267B5-7D32-4E17-B69B-0C3347DF6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4690-9C26-4DCF-B271-E3599369670B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981829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779609F5-7CC6-4C03-947B-F98C06FB62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xmlns="" id="{A296065C-6EA4-4E9E-9CD9-5529DA8EC4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xmlns="" id="{00F4AAC8-C4A2-40FC-9D57-8A4394DC64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xmlns="" id="{237AF9A1-1848-4E07-B106-C964375783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xmlns="" id="{23940BE0-9317-4E66-9BE9-8BB0DD7D3C4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xmlns="" id="{18644497-511C-4E5B-B9C7-C83A44FCEA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6C7ED-D85D-4466-8BEA-D5953840D529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6/6/2025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xmlns="" id="{35B1FC59-105C-4F65-AE3C-C6DF033D21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xmlns="" id="{08A318B2-7D65-49E8-92E3-78153653D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4690-9C26-4DCF-B271-E3599369670B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213580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F56712D9-3F1E-4E0D-86A5-19449FC9F4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xmlns="" id="{56A094ED-914B-455A-8E52-1428253B54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6C7ED-D85D-4466-8BEA-D5953840D529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6/6/2025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xmlns="" id="{02A0CB4F-3EA8-4513-8674-A0E25F521D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xmlns="" id="{00A267B5-7D32-4E17-B69B-0C3347DF6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4690-9C26-4DCF-B271-E3599369670B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48319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xmlns="" id="{F6861CCA-8FBD-4D5B-AB96-CDDA70E7F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6C7ED-D85D-4466-8BEA-D5953840D529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6/6/2025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xmlns="" id="{E7A1578F-A7E4-41D3-B493-E255528C76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xmlns="" id="{744AD3D1-6A3B-41E7-BF1F-6C79300B5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4690-9C26-4DCF-B271-E3599369670B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448539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8FBFD02B-9FF4-4B94-82F3-56B97C36E1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89B25B17-1E27-40FE-A09F-9D163BFC2A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xmlns="" id="{E6D0692C-9A75-4C43-9CB9-0690C49674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xmlns="" id="{A1EA238B-DED0-44FF-AF45-8997EA25EA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6C7ED-D85D-4466-8BEA-D5953840D529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6/6/2025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xmlns="" id="{F5325D9C-38BF-4415-8D30-7773681D33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xmlns="" id="{F6F63F58-77BB-4D23-B212-01DC6395C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4690-9C26-4DCF-B271-E3599369670B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81537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545FE6FE-DF6C-4BA6-B68C-FDFBE51DB4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xmlns="" id="{1BD2E98F-43D9-4D8E-9580-133C48EF43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xmlns="" id="{E6B1143A-BCC1-4884-9B2E-6AFAA7EFBC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xmlns="" id="{4CFE1DEE-0727-416D-AB7D-31327662E3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6C7ED-D85D-4466-8BEA-D5953840D529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6/6/2025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xmlns="" id="{9FAB6BB4-707F-49DD-B6F1-60FE21464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xmlns="" id="{18CDE041-867F-41D9-99E5-DD02BEC0E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4690-9C26-4DCF-B271-E3599369670B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59776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EF4E6D4A-7893-400E-94DC-D45FF46479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xmlns="" id="{978B902E-AACB-4A02-9A77-FB1F71A36A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xmlns="" id="{6EFD224D-97A4-407D-BFBD-20A286F548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6C7ED-D85D-4466-8BEA-D5953840D529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6/6/2025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xmlns="" id="{23C7D74C-D0D3-4E5C-B2F1-B90FEAD6D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xmlns="" id="{CA8B73BB-94D2-4EE0-923F-B6E45E297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4690-9C26-4DCF-B271-E3599369670B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424771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xmlns="" id="{014AFD16-EB8C-4857-9EBC-AFDF918F916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xmlns="" id="{5E182CF5-6748-4014-A985-F5C185E72D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xmlns="" id="{CCB0BC89-1A6B-466F-A347-D62075C171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6C7ED-D85D-4466-8BEA-D5953840D529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6/6/2025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xmlns="" id="{B313C13C-030B-478C-9B96-3CEBA25E3E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xmlns="" id="{1B37DFC2-2FEA-42C6-BC8C-F39610D9B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4690-9C26-4DCF-B271-E3599369670B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797993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EC9D13C3-D74A-4057-B7EB-757A50F6C6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xmlns="" id="{EBF8949C-26DC-4B83-A4FB-9BF4344E63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xmlns="" id="{3251C980-2845-479A-B6D8-CEDA5D2E0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6C7ED-D85D-4466-8BEA-D5953840D529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6/6/2025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xmlns="" id="{FA37EE7D-950F-4B9C-BB03-25E6F0507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xmlns="" id="{A0812FC2-DCB6-4023-84CB-70C2CCDB0C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4690-9C26-4DCF-B271-E3599369670B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308866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B4C903D8-659D-4D49-97AD-73D1E8F302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3440198B-B9FE-4C62-8ECD-8C74DC0170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xmlns="" id="{AE318DFF-55E9-416C-8594-F8B2496CFB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6C7ED-D85D-4466-8BEA-D5953840D529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6/6/2025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xmlns="" id="{782118D2-6379-42A2-9014-9F206607F3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xmlns="" id="{D876B6C6-8D8B-4A8B-9933-41BE0E6D8C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4690-9C26-4DCF-B271-E3599369670B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94444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4591094E-A557-43BB-9384-5F4B64D337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xmlns="" id="{C696BAC6-3B28-4D0B-A7F5-90DA323C1B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xmlns="" id="{3FAFBE44-7504-4F88-9B3B-D82ECB8819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6C7ED-D85D-4466-8BEA-D5953840D529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6/6/2025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xmlns="" id="{F53DDC7B-CC8D-4CF7-B0DF-631B38549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xmlns="" id="{C36FBCF5-6F34-4914-9B36-DEFFE8524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4690-9C26-4DCF-B271-E3599369670B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0259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xmlns="" id="{F6861CCA-8FBD-4D5B-AB96-CDDA70E7F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6C7ED-D85D-4466-8BEA-D5953840D529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6/6/2025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xmlns="" id="{E7A1578F-A7E4-41D3-B493-E255528C76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xmlns="" id="{744AD3D1-6A3B-41E7-BF1F-6C79300B5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4690-9C26-4DCF-B271-E3599369670B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639953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112863B7-39D1-465E-B7A1-0567CE93FB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EF56DF72-AD8A-4DC3-A38E-E7A31921DE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xmlns="" id="{08177D70-DB86-4D50-8A73-A12CB9BFA8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xmlns="" id="{E086D426-2F1A-43F9-8816-4E625CD9CD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6C7ED-D85D-4466-8BEA-D5953840D529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6/6/2025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xmlns="" id="{8E985D4A-CA65-43DE-B0B2-0C2D182DE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xmlns="" id="{6FCCF6FF-DAF1-45A7-8344-779416C970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4690-9C26-4DCF-B271-E3599369670B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362026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779609F5-7CC6-4C03-947B-F98C06FB62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xmlns="" id="{A296065C-6EA4-4E9E-9CD9-5529DA8EC4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xmlns="" id="{00F4AAC8-C4A2-40FC-9D57-8A4394DC64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xmlns="" id="{237AF9A1-1848-4E07-B106-C964375783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xmlns="" id="{23940BE0-9317-4E66-9BE9-8BB0DD7D3C4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xmlns="" id="{18644497-511C-4E5B-B9C7-C83A44FCEA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6C7ED-D85D-4466-8BEA-D5953840D529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6/6/2025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xmlns="" id="{35B1FC59-105C-4F65-AE3C-C6DF033D21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xmlns="" id="{08A318B2-7D65-49E8-92E3-78153653D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4690-9C26-4DCF-B271-E3599369670B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056466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F56712D9-3F1E-4E0D-86A5-19449FC9F4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xmlns="" id="{56A094ED-914B-455A-8E52-1428253B54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6C7ED-D85D-4466-8BEA-D5953840D529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6/6/2025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xmlns="" id="{02A0CB4F-3EA8-4513-8674-A0E25F521D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xmlns="" id="{00A267B5-7D32-4E17-B69B-0C3347DF6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4690-9C26-4DCF-B271-E3599369670B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24016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xmlns="" id="{F6861CCA-8FBD-4D5B-AB96-CDDA70E7F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6C7ED-D85D-4466-8BEA-D5953840D529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6/6/2025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xmlns="" id="{E7A1578F-A7E4-41D3-B493-E255528C76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xmlns="" id="{744AD3D1-6A3B-41E7-BF1F-6C79300B5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4690-9C26-4DCF-B271-E3599369670B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112605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8FBFD02B-9FF4-4B94-82F3-56B97C36E1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89B25B17-1E27-40FE-A09F-9D163BFC2A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xmlns="" id="{E6D0692C-9A75-4C43-9CB9-0690C49674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xmlns="" id="{A1EA238B-DED0-44FF-AF45-8997EA25EA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6C7ED-D85D-4466-8BEA-D5953840D529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6/6/2025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xmlns="" id="{F5325D9C-38BF-4415-8D30-7773681D33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xmlns="" id="{F6F63F58-77BB-4D23-B212-01DC6395C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4690-9C26-4DCF-B271-E3599369670B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592471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545FE6FE-DF6C-4BA6-B68C-FDFBE51DB4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xmlns="" id="{1BD2E98F-43D9-4D8E-9580-133C48EF43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xmlns="" id="{E6B1143A-BCC1-4884-9B2E-6AFAA7EFBC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xmlns="" id="{4CFE1DEE-0727-416D-AB7D-31327662E3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6C7ED-D85D-4466-8BEA-D5953840D529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6/6/2025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xmlns="" id="{9FAB6BB4-707F-49DD-B6F1-60FE21464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xmlns="" id="{18CDE041-867F-41D9-99E5-DD02BEC0E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4690-9C26-4DCF-B271-E3599369670B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819002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EF4E6D4A-7893-400E-94DC-D45FF46479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xmlns="" id="{978B902E-AACB-4A02-9A77-FB1F71A36A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xmlns="" id="{6EFD224D-97A4-407D-BFBD-20A286F548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6C7ED-D85D-4466-8BEA-D5953840D529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6/6/2025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xmlns="" id="{23C7D74C-D0D3-4E5C-B2F1-B90FEAD6D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xmlns="" id="{CA8B73BB-94D2-4EE0-923F-B6E45E297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4690-9C26-4DCF-B271-E3599369670B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92956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xmlns="" id="{014AFD16-EB8C-4857-9EBC-AFDF918F916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xmlns="" id="{5E182CF5-6748-4014-A985-F5C185E72D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xmlns="" id="{CCB0BC89-1A6B-466F-A347-D62075C171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6C7ED-D85D-4466-8BEA-D5953840D529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6/6/2025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xmlns="" id="{B313C13C-030B-478C-9B96-3CEBA25E3E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xmlns="" id="{1B37DFC2-2FEA-42C6-BC8C-F39610D9B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4690-9C26-4DCF-B271-E3599369670B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47993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8FBFD02B-9FF4-4B94-82F3-56B97C36E1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89B25B17-1E27-40FE-A09F-9D163BFC2A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xmlns="" id="{E6D0692C-9A75-4C43-9CB9-0690C49674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xmlns="" id="{A1EA238B-DED0-44FF-AF45-8997EA25EA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6C7ED-D85D-4466-8BEA-D5953840D529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6/6/2025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xmlns="" id="{F5325D9C-38BF-4415-8D30-7773681D33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xmlns="" id="{F6F63F58-77BB-4D23-B212-01DC6395C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4690-9C26-4DCF-B271-E3599369670B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076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545FE6FE-DF6C-4BA6-B68C-FDFBE51DB4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xmlns="" id="{1BD2E98F-43D9-4D8E-9580-133C48EF43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xmlns="" id="{E6B1143A-BCC1-4884-9B2E-6AFAA7EFBC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xmlns="" id="{4CFE1DEE-0727-416D-AB7D-31327662E3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6C7ED-D85D-4466-8BEA-D5953840D529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6/6/2025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xmlns="" id="{9FAB6BB4-707F-49DD-B6F1-60FE21464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xmlns="" id="{18CDE041-867F-41D9-99E5-DD02BEC0E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4690-9C26-4DCF-B271-E3599369670B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6024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xmlns="" id="{47CB0C9E-CD54-436E-813A-0E752D96ED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xmlns="" id="{6AFD9BDC-3680-49D3-8F3F-153206FB6F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xmlns="" id="{0E2F844A-43BA-4E16-8CAE-E19CC18B58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A6C7ED-D85D-4466-8BEA-D5953840D529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6/6/2025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xmlns="" id="{5140C784-7A0B-4F09-9BEC-34BD20A2FC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xmlns="" id="{06734A35-FE94-46CE-B6EE-CBE46664E4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1F4690-9C26-4DCF-B271-E3599369670B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884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xmlns="" id="{47CB0C9E-CD54-436E-813A-0E752D96ED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xmlns="" id="{6AFD9BDC-3680-49D3-8F3F-153206FB6F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xmlns="" id="{0E2F844A-43BA-4E16-8CAE-E19CC18B58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A6C7ED-D85D-4466-8BEA-D5953840D529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6/6/2025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xmlns="" id="{5140C784-7A0B-4F09-9BEC-34BD20A2FC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xmlns="" id="{06734A35-FE94-46CE-B6EE-CBE46664E4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1F4690-9C26-4DCF-B271-E3599369670B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1392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xmlns="" id="{47CB0C9E-CD54-436E-813A-0E752D96ED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xmlns="" id="{6AFD9BDC-3680-49D3-8F3F-153206FB6F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xmlns="" id="{0E2F844A-43BA-4E16-8CAE-E19CC18B58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A6C7ED-D85D-4466-8BEA-D5953840D529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6/6/2025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xmlns="" id="{5140C784-7A0B-4F09-9BEC-34BD20A2FC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xmlns="" id="{06734A35-FE94-46CE-B6EE-CBE46664E4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1F4690-9C26-4DCF-B271-E3599369670B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7387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xmlns="" id="{47CB0C9E-CD54-436E-813A-0E752D96ED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xmlns="" id="{6AFD9BDC-3680-49D3-8F3F-153206FB6F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xmlns="" id="{0E2F844A-43BA-4E16-8CAE-E19CC18B58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A6C7ED-D85D-4466-8BEA-D5953840D529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6/6/2025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xmlns="" id="{5140C784-7A0B-4F09-9BEC-34BD20A2FC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xmlns="" id="{06734A35-FE94-46CE-B6EE-CBE46664E4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1F4690-9C26-4DCF-B271-E3599369670B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3294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xmlns="" id="{47CB0C9E-CD54-436E-813A-0E752D96ED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xmlns="" id="{6AFD9BDC-3680-49D3-8F3F-153206FB6F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xmlns="" id="{0E2F844A-43BA-4E16-8CAE-E19CC18B58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A6C7ED-D85D-4466-8BEA-D5953840D529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6/6/2025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xmlns="" id="{5140C784-7A0B-4F09-9BEC-34BD20A2FC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xmlns="" id="{06734A35-FE94-46CE-B6EE-CBE46664E4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1F4690-9C26-4DCF-B271-E3599369670B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5608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xmlns="" id="{47CB0C9E-CD54-436E-813A-0E752D96ED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xmlns="" id="{6AFD9BDC-3680-49D3-8F3F-153206FB6F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xmlns="" id="{0E2F844A-43BA-4E16-8CAE-E19CC18B58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A6C7ED-D85D-4466-8BEA-D5953840D529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6/6/2025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xmlns="" id="{5140C784-7A0B-4F09-9BEC-34BD20A2FC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xmlns="" id="{06734A35-FE94-46CE-B6EE-CBE46664E4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1F4690-9C26-4DCF-B271-E3599369670B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90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xmlns="" id="{47CB0C9E-CD54-436E-813A-0E752D96ED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xmlns="" id="{6AFD9BDC-3680-49D3-8F3F-153206FB6F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xmlns="" id="{0E2F844A-43BA-4E16-8CAE-E19CC18B58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A6C7ED-D85D-4466-8BEA-D5953840D529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6/6/2025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xmlns="" id="{5140C784-7A0B-4F09-9BEC-34BD20A2FC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xmlns="" id="{06734A35-FE94-46CE-B6EE-CBE46664E4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1F4690-9C26-4DCF-B271-E3599369670B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1017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8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12,816 Corn poppy Stock Photos, Corn poppy Images | Depositphotos®">
            <a:extLst>
              <a:ext uri="{FF2B5EF4-FFF2-40B4-BE49-F238E27FC236}">
                <a16:creationId xmlns:a16="http://schemas.microsoft.com/office/drawing/2014/main" xmlns="" id="{F2DBC4D5-465B-48E3-B9A3-C90E2CE7A8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86"/>
          <a:stretch/>
        </p:blipFill>
        <p:spPr bwMode="auto">
          <a:xfrm>
            <a:off x="9183524" y="202649"/>
            <a:ext cx="2857501" cy="3159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Εικόνα 5">
            <a:extLst>
              <a:ext uri="{FF2B5EF4-FFF2-40B4-BE49-F238E27FC236}">
                <a16:creationId xmlns:a16="http://schemas.microsoft.com/office/drawing/2014/main" xmlns="" id="{5B6605EA-D8A6-40C1-AA3D-725D529A1E1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26" r="16160"/>
          <a:stretch/>
        </p:blipFill>
        <p:spPr>
          <a:xfrm>
            <a:off x="9183525" y="3429000"/>
            <a:ext cx="2857500" cy="3226350"/>
          </a:xfrm>
          <a:prstGeom prst="rect">
            <a:avLst/>
          </a:prstGeom>
        </p:spPr>
      </p:pic>
      <p:pic>
        <p:nvPicPr>
          <p:cNvPr id="2058" name="Picture 10" descr="Integrated weed management maintains very low weed levels for more than a  decade | Agriculture and Food">
            <a:extLst>
              <a:ext uri="{FF2B5EF4-FFF2-40B4-BE49-F238E27FC236}">
                <a16:creationId xmlns:a16="http://schemas.microsoft.com/office/drawing/2014/main" xmlns="" id="{159D9D43-6ED9-4852-B1FA-5520CA174E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6538" y="4668750"/>
            <a:ext cx="2466975" cy="198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Wheat Weeds Images, Stock Photos &amp;amp; Vectors | Shutterstock">
            <a:extLst>
              <a:ext uri="{FF2B5EF4-FFF2-40B4-BE49-F238E27FC236}">
                <a16:creationId xmlns:a16="http://schemas.microsoft.com/office/drawing/2014/main" xmlns="" id="{407E359B-D9AD-4237-8CEC-FE67351F3A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90" t="9578" b="7143"/>
          <a:stretch/>
        </p:blipFill>
        <p:spPr bwMode="auto">
          <a:xfrm>
            <a:off x="6586536" y="2318475"/>
            <a:ext cx="2466976" cy="222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Flumioxazin and Flufenacet as possible options for the control of multiple  herbicide-resistant littleseed canarygrass (Phalaris minor Retz.) in wheat  | Published in Weeds - Journal of the Asian-Pacific Weed Science Society">
            <a:extLst>
              <a:ext uri="{FF2B5EF4-FFF2-40B4-BE49-F238E27FC236}">
                <a16:creationId xmlns:a16="http://schemas.microsoft.com/office/drawing/2014/main" xmlns="" id="{71D0F79D-B05F-4F69-A1CE-366494D6E5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36" t="21167"/>
          <a:stretch/>
        </p:blipFill>
        <p:spPr bwMode="auto">
          <a:xfrm>
            <a:off x="6586535" y="202649"/>
            <a:ext cx="2466977" cy="198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8E9526D-B84F-443D-B6F9-54C5D15D8627}"/>
              </a:ext>
            </a:extLst>
          </p:cNvPr>
          <p:cNvSpPr txBox="1"/>
          <p:nvPr/>
        </p:nvSpPr>
        <p:spPr>
          <a:xfrm>
            <a:off x="281603" y="115281"/>
            <a:ext cx="6456522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u="sng" dirty="0">
                <a:solidFill>
                  <a:prstClr val="black"/>
                </a:solidFill>
              </a:rPr>
              <a:t>Ζιζάνια σε καλλιέργειες χειμερινών σιτηρών</a:t>
            </a:r>
          </a:p>
          <a:p>
            <a:endParaRPr lang="el-GR" sz="3200" dirty="0">
              <a:solidFill>
                <a:prstClr val="black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l-GR" sz="3200" dirty="0">
                <a:solidFill>
                  <a:prstClr val="black"/>
                </a:solidFill>
              </a:rPr>
              <a:t>Ανταγωνισμός – Μείωση αποδόσεων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l-GR" sz="3200" dirty="0">
              <a:solidFill>
                <a:prstClr val="black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l-GR" sz="3200" dirty="0">
                <a:solidFill>
                  <a:prstClr val="black"/>
                </a:solidFill>
              </a:rPr>
              <a:t>Αύξηση κόστους παραγωγής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l-GR" sz="3200" dirty="0">
              <a:solidFill>
                <a:prstClr val="black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l-GR" sz="3200" dirty="0">
                <a:solidFill>
                  <a:prstClr val="black"/>
                </a:solidFill>
              </a:rPr>
              <a:t>Υποβάθμιση συγκομιζόμενου προιόντος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l-GR" sz="3200" dirty="0">
              <a:solidFill>
                <a:prstClr val="black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l-GR" sz="3200" dirty="0">
                <a:solidFill>
                  <a:prstClr val="black"/>
                </a:solidFill>
              </a:rPr>
              <a:t>Προβλήματα ανθεκτικότητας σε ζιζανιοκτόνα</a:t>
            </a:r>
          </a:p>
        </p:txBody>
      </p:sp>
    </p:spTree>
    <p:extLst>
      <p:ext uri="{BB962C8B-B14F-4D97-AF65-F5344CB8AC3E}">
        <p14:creationId xmlns:p14="http://schemas.microsoft.com/office/powerpoint/2010/main" val="38679470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37340E60-D9DC-4E14-ADD7-F84545EA0A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714373"/>
            <a:ext cx="9144000" cy="1309688"/>
          </a:xfrm>
        </p:spPr>
        <p:txBody>
          <a:bodyPr>
            <a:normAutofit/>
          </a:bodyPr>
          <a:lstStyle/>
          <a:p>
            <a:r>
              <a:rPr lang="el-GR" sz="8000" b="1" dirty="0"/>
              <a:t>Αγρωστώδη ζιζάνια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xmlns="" id="{53DE2BDC-ADD2-42CA-82B7-F8AACA840F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5250" y="3190876"/>
            <a:ext cx="11934825" cy="3533776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l-GR" i="1" dirty="0"/>
              <a:t>Αναγνώριση στον αγρό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l-GR" i="1" dirty="0"/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l-GR" i="1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l-GR" i="1" dirty="0"/>
              <a:t>Στοιχεία βιολογίας &amp; ανταγωνιστικότητας</a:t>
            </a:r>
          </a:p>
          <a:p>
            <a:endParaRPr lang="el-GR" i="1" dirty="0"/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l-GR" i="1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l-GR" i="1" dirty="0"/>
              <a:t>Περιπτώσεις ανθεκτικότητας σε ζιζανιοκτόνα</a:t>
            </a:r>
          </a:p>
        </p:txBody>
      </p:sp>
    </p:spTree>
    <p:extLst>
      <p:ext uri="{BB962C8B-B14F-4D97-AF65-F5344CB8AC3E}">
        <p14:creationId xmlns:p14="http://schemas.microsoft.com/office/powerpoint/2010/main" val="1932937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F07FBE7-9CC6-49A6-A2C7-23CCB3D89091}"/>
              </a:ext>
            </a:extLst>
          </p:cNvPr>
          <p:cNvSpPr txBox="1"/>
          <p:nvPr/>
        </p:nvSpPr>
        <p:spPr>
          <a:xfrm>
            <a:off x="216899" y="2461249"/>
            <a:ext cx="1637671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prstClr val="black"/>
                </a:solidFill>
              </a:rPr>
              <a:t>Zadoks 13</a:t>
            </a:r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EB2CDBF1-CEA5-4C3D-A5B2-B84483BD19CA}"/>
              </a:ext>
            </a:extLst>
          </p:cNvPr>
          <p:cNvSpPr txBox="1"/>
          <p:nvPr/>
        </p:nvSpPr>
        <p:spPr>
          <a:xfrm>
            <a:off x="1985203" y="2450393"/>
            <a:ext cx="164123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prstClr val="black"/>
                </a:solidFill>
              </a:rPr>
              <a:t>Zadoks 21</a:t>
            </a:r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27" name="Τίτλος 1">
            <a:extLst>
              <a:ext uri="{FF2B5EF4-FFF2-40B4-BE49-F238E27FC236}">
                <a16:creationId xmlns:a16="http://schemas.microsoft.com/office/drawing/2014/main" xmlns="" id="{A5C40A5E-7D67-4766-9500-A54F85A1B56E}"/>
              </a:ext>
            </a:extLst>
          </p:cNvPr>
          <p:cNvSpPr txBox="1">
            <a:spLocks/>
          </p:cNvSpPr>
          <p:nvPr/>
        </p:nvSpPr>
        <p:spPr>
          <a:xfrm>
            <a:off x="34336" y="0"/>
            <a:ext cx="121920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l-GR" sz="2800" b="1" dirty="0">
                <a:solidFill>
                  <a:prstClr val="black"/>
                </a:solidFill>
              </a:rPr>
              <a:t>Μεγάλη αγριοβρώμη </a:t>
            </a:r>
            <a:r>
              <a:rPr lang="en-US" sz="2800" b="1" dirty="0">
                <a:solidFill>
                  <a:prstClr val="black"/>
                </a:solidFill>
              </a:rPr>
              <a:t>(sterile oat) – </a:t>
            </a:r>
            <a:r>
              <a:rPr lang="en-US" sz="2800" b="1" i="1" dirty="0">
                <a:solidFill>
                  <a:prstClr val="black"/>
                </a:solidFill>
              </a:rPr>
              <a:t>Avena sterilis </a:t>
            </a:r>
            <a:r>
              <a:rPr lang="en-US" sz="2800" b="1" dirty="0">
                <a:solidFill>
                  <a:prstClr val="black"/>
                </a:solidFill>
              </a:rPr>
              <a:t>L. (Poaceae)</a:t>
            </a:r>
            <a:endParaRPr lang="el-GR" sz="2800" b="1" dirty="0">
              <a:solidFill>
                <a:prstClr val="black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05950702-3AD7-4F49-871A-FEFE2431B53D}"/>
              </a:ext>
            </a:extLst>
          </p:cNvPr>
          <p:cNvSpPr txBox="1"/>
          <p:nvPr/>
        </p:nvSpPr>
        <p:spPr>
          <a:xfrm>
            <a:off x="37695" y="3103126"/>
            <a:ext cx="5537471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l-GR" sz="1400" dirty="0">
                <a:solidFill>
                  <a:prstClr val="black"/>
                </a:solidFill>
              </a:rPr>
              <a:t>Το πιο διαδεδομένο ζιζάνιο σε αγρούς χειμερινών σιτηρών στην Ελλάδα</a:t>
            </a:r>
          </a:p>
          <a:p>
            <a:pPr>
              <a:defRPr/>
            </a:pPr>
            <a:endParaRPr lang="el-GR" sz="1400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l-GR" sz="1400" dirty="0">
                <a:solidFill>
                  <a:prstClr val="black"/>
                </a:solidFill>
              </a:rPr>
              <a:t>Εμφάνιση από φθινόπωρο έως αργά το χειμώνα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l-GR" sz="1400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l-GR" sz="1400" dirty="0">
                <a:solidFill>
                  <a:prstClr val="black"/>
                </a:solidFill>
              </a:rPr>
              <a:t>Θυσσανώδες ριζικό σύστημα, επιφανειακές ρίζες</a:t>
            </a:r>
          </a:p>
          <a:p>
            <a:pPr>
              <a:defRPr/>
            </a:pPr>
            <a:endParaRPr lang="el-GR" sz="1400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l-GR" sz="1400" dirty="0">
                <a:solidFill>
                  <a:prstClr val="black"/>
                </a:solidFill>
              </a:rPr>
              <a:t>Στέλεχος</a:t>
            </a:r>
            <a:r>
              <a:rPr lang="en-US" sz="1400" dirty="0">
                <a:solidFill>
                  <a:prstClr val="black"/>
                </a:solidFill>
              </a:rPr>
              <a:t>: </a:t>
            </a:r>
            <a:r>
              <a:rPr lang="el-GR" sz="1400" dirty="0">
                <a:solidFill>
                  <a:prstClr val="black"/>
                </a:solidFill>
              </a:rPr>
              <a:t>Ό</a:t>
            </a:r>
            <a:r>
              <a:rPr lang="el-GR" sz="1400" dirty="0" err="1">
                <a:solidFill>
                  <a:prstClr val="black"/>
                </a:solidFill>
              </a:rPr>
              <a:t>ρθια</a:t>
            </a:r>
            <a:r>
              <a:rPr lang="el-GR" sz="1400" dirty="0">
                <a:solidFill>
                  <a:prstClr val="black"/>
                </a:solidFill>
              </a:rPr>
              <a:t> ανάπτυξη, ύψος 1-1.8 </a:t>
            </a:r>
            <a:r>
              <a:rPr lang="en-US" sz="1400" dirty="0">
                <a:solidFill>
                  <a:prstClr val="black"/>
                </a:solidFill>
              </a:rPr>
              <a:t>m</a:t>
            </a:r>
            <a:endParaRPr lang="el-GR" sz="1400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sz="1400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l-GR" sz="1400" dirty="0">
                <a:solidFill>
                  <a:prstClr val="black"/>
                </a:solidFill>
              </a:rPr>
              <a:t>Ελαφρά ερυθροκαστανό χρώμα στη βάση των αδελφιών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l-GR" sz="1400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400" dirty="0">
                <a:solidFill>
                  <a:prstClr val="black"/>
                </a:solidFill>
              </a:rPr>
              <a:t>Φύλλα</a:t>
            </a:r>
            <a:r>
              <a:rPr lang="en-US" sz="1400" dirty="0">
                <a:solidFill>
                  <a:prstClr val="black"/>
                </a:solidFill>
              </a:rPr>
              <a:t>: </a:t>
            </a:r>
            <a:r>
              <a:rPr lang="el-GR" sz="1400" dirty="0">
                <a:solidFill>
                  <a:prstClr val="black"/>
                </a:solidFill>
              </a:rPr>
              <a:t>Π</a:t>
            </a:r>
            <a:r>
              <a:rPr lang="el-GR" sz="1400" dirty="0" err="1">
                <a:solidFill>
                  <a:prstClr val="black"/>
                </a:solidFill>
              </a:rPr>
              <a:t>λατύ</a:t>
            </a:r>
            <a:r>
              <a:rPr lang="el-GR" sz="1400" dirty="0">
                <a:solidFill>
                  <a:prstClr val="black"/>
                </a:solidFill>
              </a:rPr>
              <a:t> έλασμα, ευδιάκριτο κεντρικό νεύρο και μεμβρανώδη οδοντωτή γλωσσίδα, χωρίς ωτία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l-GR" sz="1400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l-GR" sz="1400" dirty="0">
                <a:solidFill>
                  <a:prstClr val="black"/>
                </a:solidFill>
              </a:rPr>
              <a:t>Ταξιανθία</a:t>
            </a:r>
            <a:r>
              <a:rPr lang="en-US" sz="1400" dirty="0">
                <a:solidFill>
                  <a:prstClr val="black"/>
                </a:solidFill>
              </a:rPr>
              <a:t>: </a:t>
            </a:r>
            <a:r>
              <a:rPr lang="el-GR" sz="1400" dirty="0">
                <a:solidFill>
                  <a:prstClr val="black"/>
                </a:solidFill>
              </a:rPr>
              <a:t>Φ</a:t>
            </a:r>
            <a:r>
              <a:rPr lang="el-GR" sz="1400" dirty="0" err="1">
                <a:solidFill>
                  <a:prstClr val="black"/>
                </a:solidFill>
              </a:rPr>
              <a:t>όβη</a:t>
            </a:r>
            <a:r>
              <a:rPr lang="el-GR" sz="1400" dirty="0">
                <a:solidFill>
                  <a:prstClr val="black"/>
                </a:solidFill>
              </a:rPr>
              <a:t>, εμφανίζεται την άνοιξη.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l-GR" sz="1400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l-GR" sz="1400" dirty="0">
                <a:solidFill>
                  <a:prstClr val="black"/>
                </a:solidFill>
              </a:rPr>
              <a:t>Καρπός</a:t>
            </a:r>
            <a:r>
              <a:rPr lang="en-US" sz="1400" dirty="0">
                <a:solidFill>
                  <a:prstClr val="black"/>
                </a:solidFill>
              </a:rPr>
              <a:t>: </a:t>
            </a:r>
            <a:r>
              <a:rPr lang="el-GR" sz="1400" dirty="0">
                <a:solidFill>
                  <a:prstClr val="black"/>
                </a:solidFill>
              </a:rPr>
              <a:t>Καρύοψη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CD71CD9D-0E12-467C-B400-66375ADA7CAF}"/>
              </a:ext>
            </a:extLst>
          </p:cNvPr>
          <p:cNvSpPr txBox="1"/>
          <p:nvPr/>
        </p:nvSpPr>
        <p:spPr>
          <a:xfrm>
            <a:off x="5880703" y="2955518"/>
            <a:ext cx="6094397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500" dirty="0">
                <a:solidFill>
                  <a:prstClr val="black"/>
                </a:solidFill>
              </a:rPr>
              <a:t>Πολύ πιο συχνή εμφάνιση στη χώρα μας από τη μικρή αγριοβρώμη </a:t>
            </a:r>
            <a:r>
              <a:rPr lang="en-US" sz="1500" dirty="0">
                <a:solidFill>
                  <a:prstClr val="black"/>
                </a:solidFill>
              </a:rPr>
              <a:t>                   </a:t>
            </a:r>
            <a:r>
              <a:rPr lang="el-GR" sz="1500" dirty="0">
                <a:solidFill>
                  <a:prstClr val="black"/>
                </a:solidFill>
              </a:rPr>
              <a:t>(</a:t>
            </a:r>
            <a:r>
              <a:rPr lang="el-GR" sz="1500" i="1" dirty="0">
                <a:solidFill>
                  <a:prstClr val="black"/>
                </a:solidFill>
              </a:rPr>
              <a:t>Α. fatua</a:t>
            </a:r>
            <a:r>
              <a:rPr lang="el-GR" sz="1500" dirty="0">
                <a:solidFill>
                  <a:prstClr val="black"/>
                </a:solidFill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sz="1500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500" dirty="0">
                <a:solidFill>
                  <a:prstClr val="black"/>
                </a:solidFill>
              </a:rPr>
              <a:t>Τα σταχύδια ωριμάζουν πρωιμότερα, είναι μεγαλύτερα, έχουν μεγαλύτερα άγανα, μεγαλύτερη ουλή στη βάση τους και περισσότερες τρίχες σε σχέση με αυτά του </a:t>
            </a:r>
            <a:r>
              <a:rPr lang="el-GR" sz="1500" i="1" dirty="0">
                <a:solidFill>
                  <a:prstClr val="black"/>
                </a:solidFill>
              </a:rPr>
              <a:t>A. fatua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l-GR" sz="1500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l-GR" sz="1500" dirty="0">
                <a:solidFill>
                  <a:prstClr val="black"/>
                </a:solidFill>
              </a:rPr>
              <a:t>Πολύ ανταγωνιστικό είδος απέναντι σε σιτάρι και κριθάρι</a:t>
            </a:r>
            <a:endParaRPr lang="en-US" sz="1500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sz="1500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l-GR" sz="1500" dirty="0">
                <a:solidFill>
                  <a:prstClr val="black"/>
                </a:solidFill>
              </a:rPr>
              <a:t>Μείωση απόδοσης σιταριού κατά </a:t>
            </a:r>
            <a:r>
              <a:rPr lang="en-US" sz="1500" dirty="0">
                <a:solidFill>
                  <a:prstClr val="black"/>
                </a:solidFill>
              </a:rPr>
              <a:t>50% </a:t>
            </a:r>
            <a:r>
              <a:rPr lang="el-GR" sz="1500" dirty="0">
                <a:solidFill>
                  <a:prstClr val="black"/>
                </a:solidFill>
              </a:rPr>
              <a:t>(παρουσία </a:t>
            </a:r>
            <a:r>
              <a:rPr lang="en-US" sz="1500" dirty="0">
                <a:solidFill>
                  <a:prstClr val="black"/>
                </a:solidFill>
              </a:rPr>
              <a:t>16</a:t>
            </a:r>
            <a:r>
              <a:rPr lang="el-GR" sz="1500" dirty="0">
                <a:solidFill>
                  <a:prstClr val="black"/>
                </a:solidFill>
              </a:rPr>
              <a:t> φυτών/</a:t>
            </a:r>
            <a:r>
              <a:rPr lang="en-US" sz="1500" dirty="0">
                <a:solidFill>
                  <a:prstClr val="black"/>
                </a:solidFill>
              </a:rPr>
              <a:t>m</a:t>
            </a:r>
            <a:r>
              <a:rPr lang="en-US" sz="1500" baseline="30000" dirty="0">
                <a:solidFill>
                  <a:prstClr val="black"/>
                </a:solidFill>
              </a:rPr>
              <a:t>2</a:t>
            </a:r>
            <a:r>
              <a:rPr lang="el-GR" sz="1500" dirty="0">
                <a:solidFill>
                  <a:prstClr val="black"/>
                </a:solidFill>
              </a:rPr>
              <a:t>)</a:t>
            </a:r>
            <a:r>
              <a:rPr lang="en-US" sz="1500" baseline="30000" dirty="0">
                <a:solidFill>
                  <a:prstClr val="black"/>
                </a:solidFill>
              </a:rPr>
              <a:t> </a:t>
            </a:r>
            <a:r>
              <a:rPr lang="el-GR" sz="1500" baseline="30000" dirty="0">
                <a:solidFill>
                  <a:prstClr val="black"/>
                </a:solidFill>
              </a:rPr>
              <a:t>1</a:t>
            </a:r>
            <a:endParaRPr lang="el-GR" sz="1500" dirty="0">
              <a:solidFill>
                <a:prstClr val="black"/>
              </a:solidFill>
            </a:endParaRPr>
          </a:p>
          <a:p>
            <a:pPr>
              <a:defRPr/>
            </a:pPr>
            <a:endParaRPr lang="en-US" sz="1500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l-GR" sz="1500" dirty="0">
                <a:solidFill>
                  <a:prstClr val="black"/>
                </a:solidFill>
              </a:rPr>
              <a:t>Πολυάριθμοι π</a:t>
            </a:r>
            <a:r>
              <a:rPr lang="el-GR" sz="1500" dirty="0" err="1">
                <a:solidFill>
                  <a:prstClr val="black"/>
                </a:solidFill>
              </a:rPr>
              <a:t>ληθυσμοί</a:t>
            </a:r>
            <a:r>
              <a:rPr lang="el-GR" sz="1500" dirty="0">
                <a:solidFill>
                  <a:prstClr val="black"/>
                </a:solidFill>
              </a:rPr>
              <a:t> με ανθεκτικότητα σε ζιζανιοκτόνα-αναστολείς του ενζύμου </a:t>
            </a:r>
            <a:r>
              <a:rPr lang="en-US" sz="1500" dirty="0">
                <a:solidFill>
                  <a:prstClr val="black"/>
                </a:solidFill>
              </a:rPr>
              <a:t>ACCase (fenoxaprop-</a:t>
            </a:r>
            <a:r>
              <a:rPr lang="en-US" sz="1500" i="1" dirty="0">
                <a:solidFill>
                  <a:prstClr val="black"/>
                </a:solidFill>
              </a:rPr>
              <a:t>p</a:t>
            </a:r>
            <a:r>
              <a:rPr lang="en-US" sz="1500" dirty="0">
                <a:solidFill>
                  <a:prstClr val="black"/>
                </a:solidFill>
              </a:rPr>
              <a:t>-ethyl, clodinafop-propargyl) </a:t>
            </a:r>
            <a:r>
              <a:rPr lang="el-GR" sz="1500" dirty="0">
                <a:solidFill>
                  <a:prstClr val="black"/>
                </a:solidFill>
              </a:rPr>
              <a:t>στη χώρα μας</a:t>
            </a:r>
            <a:r>
              <a:rPr lang="en-US" sz="1500" dirty="0">
                <a:solidFill>
                  <a:prstClr val="black"/>
                </a:solidFill>
              </a:rPr>
              <a:t> </a:t>
            </a:r>
            <a:r>
              <a:rPr lang="el-GR" sz="1500" baseline="30000" dirty="0">
                <a:solidFill>
                  <a:prstClr val="black"/>
                </a:solidFill>
              </a:rPr>
              <a:t>2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l-GR" sz="1500" baseline="30000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l-GR" sz="1500" dirty="0">
                <a:solidFill>
                  <a:prstClr val="black"/>
                </a:solidFill>
              </a:rPr>
              <a:t>Π</a:t>
            </a:r>
            <a:r>
              <a:rPr lang="el-GR" sz="1500" dirty="0" err="1">
                <a:solidFill>
                  <a:prstClr val="black"/>
                </a:solidFill>
              </a:rPr>
              <a:t>ληθυσμοί</a:t>
            </a:r>
            <a:r>
              <a:rPr lang="el-GR" sz="1500" dirty="0">
                <a:solidFill>
                  <a:prstClr val="black"/>
                </a:solidFill>
              </a:rPr>
              <a:t> με ανθεκτικότητα και σε ζιζανιοκτόνα-αναστολείς του ενζύμου </a:t>
            </a:r>
            <a:r>
              <a:rPr lang="en-US" sz="1500" dirty="0">
                <a:solidFill>
                  <a:prstClr val="black"/>
                </a:solidFill>
              </a:rPr>
              <a:t>ALS</a:t>
            </a:r>
            <a:r>
              <a:rPr lang="el-GR" sz="1500" dirty="0">
                <a:solidFill>
                  <a:prstClr val="black"/>
                </a:solidFill>
              </a:rPr>
              <a:t> </a:t>
            </a:r>
            <a:r>
              <a:rPr lang="en-US" sz="1500" dirty="0">
                <a:solidFill>
                  <a:prstClr val="black"/>
                </a:solidFill>
              </a:rPr>
              <a:t>(mesosulfuron-methyl + iodosulfuron-methyl-sodium)</a:t>
            </a:r>
            <a:r>
              <a:rPr lang="el-GR" sz="1500" dirty="0">
                <a:solidFill>
                  <a:prstClr val="black"/>
                </a:solidFill>
              </a:rPr>
              <a:t> </a:t>
            </a:r>
            <a:r>
              <a:rPr lang="en-US" sz="1500" baseline="30000" dirty="0">
                <a:solidFill>
                  <a:prstClr val="black"/>
                </a:solidFill>
              </a:rPr>
              <a:t>3</a:t>
            </a:r>
            <a:endParaRPr lang="el-GR" sz="1500" dirty="0">
              <a:solidFill>
                <a:prstClr val="black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532E1CE9-FA49-4577-97FF-672571145BB3}"/>
              </a:ext>
            </a:extLst>
          </p:cNvPr>
          <p:cNvSpPr txBox="1"/>
          <p:nvPr/>
        </p:nvSpPr>
        <p:spPr>
          <a:xfrm>
            <a:off x="3766457" y="2450393"/>
            <a:ext cx="232954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prstClr val="black"/>
                </a:solidFill>
              </a:rPr>
              <a:t>Zadoks 39</a:t>
            </a:r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9DB34F0A-686B-4230-B20A-58A634088607}"/>
              </a:ext>
            </a:extLst>
          </p:cNvPr>
          <p:cNvSpPr txBox="1"/>
          <p:nvPr/>
        </p:nvSpPr>
        <p:spPr>
          <a:xfrm>
            <a:off x="6226631" y="2450393"/>
            <a:ext cx="2079169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prstClr val="black"/>
                </a:solidFill>
              </a:rPr>
              <a:t>Zadoks 65</a:t>
            </a:r>
            <a:endParaRPr lang="el-GR" dirty="0">
              <a:solidFill>
                <a:prstClr val="black"/>
              </a:solidFill>
            </a:endParaRPr>
          </a:p>
        </p:txBody>
      </p:sp>
      <p:pic>
        <p:nvPicPr>
          <p:cNvPr id="5124" name="Picture 4" descr="Avena sterilis L. | Species">
            <a:extLst>
              <a:ext uri="{FF2B5EF4-FFF2-40B4-BE49-F238E27FC236}">
                <a16:creationId xmlns:a16="http://schemas.microsoft.com/office/drawing/2014/main" xmlns="" id="{3F2E3B8F-6046-47BF-9DCE-C7F4178E63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0" r="18580"/>
          <a:stretch/>
        </p:blipFill>
        <p:spPr bwMode="auto">
          <a:xfrm>
            <a:off x="216899" y="522544"/>
            <a:ext cx="1628279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Avena sterilis">
            <a:extLst>
              <a:ext uri="{FF2B5EF4-FFF2-40B4-BE49-F238E27FC236}">
                <a16:creationId xmlns:a16="http://schemas.microsoft.com/office/drawing/2014/main" xmlns="" id="{ABADD7E5-5029-4E51-9CD5-CA17F4E72B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079"/>
          <a:stretch/>
        </p:blipFill>
        <p:spPr bwMode="auto">
          <a:xfrm>
            <a:off x="1985202" y="522544"/>
            <a:ext cx="1641232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Εικόνα 17">
            <a:extLst>
              <a:ext uri="{FF2B5EF4-FFF2-40B4-BE49-F238E27FC236}">
                <a16:creationId xmlns:a16="http://schemas.microsoft.com/office/drawing/2014/main" xmlns="" id="{DB21FEE8-F2AD-4C86-A16E-AB562F4A69D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39" t="34869" r="48692"/>
          <a:stretch/>
        </p:blipFill>
        <p:spPr>
          <a:xfrm>
            <a:off x="3766458" y="514600"/>
            <a:ext cx="2329542" cy="1800000"/>
          </a:xfrm>
          <a:prstGeom prst="rect">
            <a:avLst/>
          </a:prstGeom>
        </p:spPr>
      </p:pic>
      <p:pic>
        <p:nvPicPr>
          <p:cNvPr id="5134" name="Picture 14" descr="Fresh Green Fruit Avena Sterilis Weed Stock Photo (Edit Now) 1454653322">
            <a:extLst>
              <a:ext uri="{FF2B5EF4-FFF2-40B4-BE49-F238E27FC236}">
                <a16:creationId xmlns:a16="http://schemas.microsoft.com/office/drawing/2014/main" xmlns="" id="{DC2E5C95-D31C-4F1F-A2BF-80AFBC6428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10283" b="8803"/>
          <a:stretch/>
        </p:blipFill>
        <p:spPr bwMode="auto">
          <a:xfrm>
            <a:off x="6226631" y="514600"/>
            <a:ext cx="2079169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6" name="Picture 16" descr="Flora Ionica – Avena sterilis">
            <a:extLst>
              <a:ext uri="{FF2B5EF4-FFF2-40B4-BE49-F238E27FC236}">
                <a16:creationId xmlns:a16="http://schemas.microsoft.com/office/drawing/2014/main" xmlns="" id="{97E2DC56-9DC3-4D92-840B-C6E4173066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421"/>
          <a:stretch/>
        </p:blipFill>
        <p:spPr bwMode="auto">
          <a:xfrm>
            <a:off x="8447314" y="514600"/>
            <a:ext cx="1850572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F055B39F-9C46-4AA5-B9CE-979A0247FF5B}"/>
              </a:ext>
            </a:extLst>
          </p:cNvPr>
          <p:cNvSpPr txBox="1"/>
          <p:nvPr/>
        </p:nvSpPr>
        <p:spPr>
          <a:xfrm>
            <a:off x="8447314" y="2450393"/>
            <a:ext cx="352778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prstClr val="black"/>
                </a:solidFill>
              </a:rPr>
              <a:t>Zadoks 89</a:t>
            </a:r>
            <a:endParaRPr lang="el-GR" dirty="0">
              <a:solidFill>
                <a:prstClr val="black"/>
              </a:solidFill>
            </a:endParaRPr>
          </a:p>
        </p:txBody>
      </p:sp>
      <p:pic>
        <p:nvPicPr>
          <p:cNvPr id="25" name="Εικόνα 24">
            <a:extLst>
              <a:ext uri="{FF2B5EF4-FFF2-40B4-BE49-F238E27FC236}">
                <a16:creationId xmlns:a16="http://schemas.microsoft.com/office/drawing/2014/main" xmlns="" id="{5E00B55D-F6B9-4698-B8DB-5A1FA28B814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51" t="3642" r="3464"/>
          <a:stretch/>
        </p:blipFill>
        <p:spPr>
          <a:xfrm>
            <a:off x="10439400" y="514600"/>
            <a:ext cx="1535700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4342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F07FBE7-9CC6-49A6-A2C7-23CCB3D89091}"/>
              </a:ext>
            </a:extLst>
          </p:cNvPr>
          <p:cNvSpPr txBox="1"/>
          <p:nvPr/>
        </p:nvSpPr>
        <p:spPr>
          <a:xfrm>
            <a:off x="216900" y="2596187"/>
            <a:ext cx="248956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prstClr val="black"/>
                </a:solidFill>
              </a:rPr>
              <a:t>Zadoks 12</a:t>
            </a:r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EB2CDBF1-CEA5-4C3D-A5B2-B84483BD19CA}"/>
              </a:ext>
            </a:extLst>
          </p:cNvPr>
          <p:cNvSpPr txBox="1"/>
          <p:nvPr/>
        </p:nvSpPr>
        <p:spPr>
          <a:xfrm>
            <a:off x="2903139" y="2587127"/>
            <a:ext cx="180887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prstClr val="black"/>
                </a:solidFill>
              </a:rPr>
              <a:t>Zadoks 27</a:t>
            </a:r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27" name="Τίτλος 1">
            <a:extLst>
              <a:ext uri="{FF2B5EF4-FFF2-40B4-BE49-F238E27FC236}">
                <a16:creationId xmlns:a16="http://schemas.microsoft.com/office/drawing/2014/main" xmlns="" id="{A5C40A5E-7D67-4766-9500-A54F85A1B56E}"/>
              </a:ext>
            </a:extLst>
          </p:cNvPr>
          <p:cNvSpPr txBox="1">
            <a:spLocks/>
          </p:cNvSpPr>
          <p:nvPr/>
        </p:nvSpPr>
        <p:spPr>
          <a:xfrm>
            <a:off x="34336" y="0"/>
            <a:ext cx="121920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l-GR" sz="2800" b="1" dirty="0">
                <a:solidFill>
                  <a:prstClr val="black"/>
                </a:solidFill>
              </a:rPr>
              <a:t>Λεπτή ήρα </a:t>
            </a:r>
            <a:r>
              <a:rPr lang="en-US" sz="2800" b="1" dirty="0">
                <a:solidFill>
                  <a:prstClr val="black"/>
                </a:solidFill>
              </a:rPr>
              <a:t>(Rigid ryegrass, annual ryegrass) – </a:t>
            </a:r>
            <a:r>
              <a:rPr lang="en-US" sz="2800" b="1" i="1" dirty="0">
                <a:solidFill>
                  <a:prstClr val="black"/>
                </a:solidFill>
              </a:rPr>
              <a:t>Lolium rigidum </a:t>
            </a:r>
            <a:r>
              <a:rPr lang="en-US" sz="2800" b="1" dirty="0">
                <a:solidFill>
                  <a:prstClr val="black"/>
                </a:solidFill>
              </a:rPr>
              <a:t>Gaud. (Poaceae)</a:t>
            </a:r>
            <a:endParaRPr lang="el-GR" sz="2800" b="1" dirty="0">
              <a:solidFill>
                <a:prstClr val="black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05950702-3AD7-4F49-871A-FEFE2431B53D}"/>
              </a:ext>
            </a:extLst>
          </p:cNvPr>
          <p:cNvSpPr txBox="1"/>
          <p:nvPr/>
        </p:nvSpPr>
        <p:spPr>
          <a:xfrm>
            <a:off x="34336" y="3107992"/>
            <a:ext cx="5931034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l-GR" sz="1400" dirty="0">
                <a:solidFill>
                  <a:prstClr val="black"/>
                </a:solidFill>
              </a:rPr>
              <a:t>Εμφάνιση από φθινόπωρο έως αργά το χειμώνα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l-GR" sz="1400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l-GR" sz="1400" dirty="0">
                <a:solidFill>
                  <a:prstClr val="black"/>
                </a:solidFill>
              </a:rPr>
              <a:t>Μεγάλη φαινοτυπική ποικιλομορφία, ευρεία προσαρμοστικότητα</a:t>
            </a:r>
          </a:p>
          <a:p>
            <a:pPr>
              <a:defRPr/>
            </a:pPr>
            <a:endParaRPr lang="el-GR" sz="1400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l-GR" sz="1400" dirty="0">
                <a:solidFill>
                  <a:prstClr val="black"/>
                </a:solidFill>
              </a:rPr>
              <a:t>Στέλεχος</a:t>
            </a:r>
            <a:r>
              <a:rPr lang="en-US" sz="1400" dirty="0">
                <a:solidFill>
                  <a:prstClr val="black"/>
                </a:solidFill>
              </a:rPr>
              <a:t>: </a:t>
            </a:r>
            <a:r>
              <a:rPr lang="el-GR" sz="1400" dirty="0">
                <a:solidFill>
                  <a:prstClr val="black"/>
                </a:solidFill>
              </a:rPr>
              <a:t>Κάλαμος με ό</a:t>
            </a:r>
            <a:r>
              <a:rPr lang="el-GR" sz="1400" dirty="0" err="1">
                <a:solidFill>
                  <a:prstClr val="black"/>
                </a:solidFill>
              </a:rPr>
              <a:t>ρθια</a:t>
            </a:r>
            <a:r>
              <a:rPr lang="el-GR" sz="1400" dirty="0">
                <a:solidFill>
                  <a:prstClr val="black"/>
                </a:solidFill>
              </a:rPr>
              <a:t> με ύψος έως 1 </a:t>
            </a:r>
            <a:r>
              <a:rPr lang="en-US" sz="1400" dirty="0">
                <a:solidFill>
                  <a:prstClr val="black"/>
                </a:solidFill>
              </a:rPr>
              <a:t>m</a:t>
            </a:r>
            <a:r>
              <a:rPr lang="el-GR" sz="1400" dirty="0">
                <a:solidFill>
                  <a:prstClr val="black"/>
                </a:solidFill>
              </a:rPr>
              <a:t> ή και ημιόρθια ανάπτυξη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sz="1400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l-GR" sz="1400" dirty="0">
                <a:solidFill>
                  <a:prstClr val="black"/>
                </a:solidFill>
              </a:rPr>
              <a:t>Πολύ έντονο αδέλφωμα, κόκκινο γυαλιστερό χρώμα στη βάση των αδελφιών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l-GR" sz="1400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400" dirty="0">
                <a:solidFill>
                  <a:prstClr val="black"/>
                </a:solidFill>
              </a:rPr>
              <a:t>Φύλλα</a:t>
            </a:r>
            <a:r>
              <a:rPr lang="en-US" sz="1400" dirty="0">
                <a:solidFill>
                  <a:prstClr val="black"/>
                </a:solidFill>
              </a:rPr>
              <a:t>: </a:t>
            </a:r>
            <a:r>
              <a:rPr lang="el-GR" sz="1400" dirty="0">
                <a:solidFill>
                  <a:prstClr val="black"/>
                </a:solidFill>
              </a:rPr>
              <a:t>Έ</a:t>
            </a:r>
            <a:r>
              <a:rPr lang="el-GR" sz="1400" dirty="0" err="1">
                <a:solidFill>
                  <a:prstClr val="black"/>
                </a:solidFill>
              </a:rPr>
              <a:t>λασμα</a:t>
            </a:r>
            <a:r>
              <a:rPr lang="el-GR" sz="1400" dirty="0">
                <a:solidFill>
                  <a:prstClr val="black"/>
                </a:solidFill>
              </a:rPr>
              <a:t> τραχύ με αυλακώσεις στην κάτω επιφάνεια και γυαλιστερό με μεταλλική όψη στην άνω επιφάνεια («σιδερόχορτο»). Γλωσσίδα  μικρή και τριγωνική, ωτία μεγάλα και στενά που περιβάλλουν τον κολεό.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sz="1400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400" dirty="0">
                <a:solidFill>
                  <a:prstClr val="black"/>
                </a:solidFill>
              </a:rPr>
              <a:t>Ταξιανθία</a:t>
            </a:r>
            <a:r>
              <a:rPr lang="en-US" sz="1400" dirty="0">
                <a:solidFill>
                  <a:prstClr val="black"/>
                </a:solidFill>
              </a:rPr>
              <a:t>: </a:t>
            </a:r>
            <a:r>
              <a:rPr lang="el-GR" sz="1400" dirty="0">
                <a:solidFill>
                  <a:prstClr val="black"/>
                </a:solidFill>
              </a:rPr>
              <a:t>Στάχυς μήκους 20-30 εκ. με πολυανθή σταχύδια (4-8 ανθίδια)</a:t>
            </a:r>
            <a:r>
              <a:rPr lang="en-US" sz="1400" dirty="0">
                <a:solidFill>
                  <a:prstClr val="black"/>
                </a:solidFill>
              </a:rPr>
              <a:t>, </a:t>
            </a:r>
            <a:r>
              <a:rPr lang="el-GR" sz="1400" dirty="0">
                <a:solidFill>
                  <a:prstClr val="black"/>
                </a:solidFill>
              </a:rPr>
              <a:t>εμφανίζεται την άνοιξη</a:t>
            </a:r>
          </a:p>
          <a:p>
            <a:pPr>
              <a:defRPr/>
            </a:pPr>
            <a:endParaRPr lang="el-GR" sz="1400" dirty="0">
              <a:solidFill>
                <a:prstClr val="black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CD71CD9D-0E12-467C-B400-66375ADA7CAF}"/>
              </a:ext>
            </a:extLst>
          </p:cNvPr>
          <p:cNvSpPr txBox="1"/>
          <p:nvPr/>
        </p:nvSpPr>
        <p:spPr>
          <a:xfrm>
            <a:off x="5769504" y="2980143"/>
            <a:ext cx="6420892" cy="38985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l-GR" sz="1400" dirty="0">
                <a:solidFill>
                  <a:prstClr val="black"/>
                </a:solidFill>
              </a:rPr>
              <a:t>Πολύ μικρός σπόρος και μεγάλη σποροπαραγωγή (έως και </a:t>
            </a:r>
            <a:r>
              <a:rPr lang="en-US" sz="1400" dirty="0">
                <a:solidFill>
                  <a:prstClr val="black"/>
                </a:solidFill>
              </a:rPr>
              <a:t>450</a:t>
            </a:r>
            <a:r>
              <a:rPr lang="el-GR" sz="1400" dirty="0">
                <a:solidFill>
                  <a:prstClr val="black"/>
                </a:solidFill>
              </a:rPr>
              <a:t>00 σπόροι/</a:t>
            </a:r>
            <a:r>
              <a:rPr lang="en-US" sz="1400" dirty="0">
                <a:solidFill>
                  <a:prstClr val="black"/>
                </a:solidFill>
              </a:rPr>
              <a:t>m</a:t>
            </a:r>
            <a:r>
              <a:rPr lang="en-US" sz="1400" baseline="30000" dirty="0">
                <a:solidFill>
                  <a:prstClr val="black"/>
                </a:solidFill>
              </a:rPr>
              <a:t>2</a:t>
            </a:r>
            <a:r>
              <a:rPr lang="el-GR" sz="1400" dirty="0">
                <a:solidFill>
                  <a:prstClr val="black"/>
                </a:solidFill>
              </a:rPr>
              <a:t>)</a:t>
            </a:r>
            <a:endParaRPr lang="en-US" sz="1400" dirty="0">
              <a:solidFill>
                <a:prstClr val="black"/>
              </a:solidFill>
            </a:endParaRPr>
          </a:p>
          <a:p>
            <a:pPr>
              <a:defRPr/>
            </a:pPr>
            <a:endParaRPr lang="en-US" sz="1400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400" dirty="0">
                <a:solidFill>
                  <a:prstClr val="black"/>
                </a:solidFill>
              </a:rPr>
              <a:t>Πολύ ανταγωνιστικό είδος, από τα πλέον δυσεξόντωτα ζιζάνια παγκοσμίως. Πολύ πιο συχνή παρουσία στους σιταγρούς της χώρας μας και μ</a:t>
            </a:r>
            <a:r>
              <a:rPr lang="el-GR" sz="1400" dirty="0" err="1">
                <a:solidFill>
                  <a:prstClr val="black"/>
                </a:solidFill>
              </a:rPr>
              <a:t>εγαλύτερη</a:t>
            </a:r>
            <a:r>
              <a:rPr lang="el-GR" sz="1400" dirty="0">
                <a:solidFill>
                  <a:prstClr val="black"/>
                </a:solidFill>
              </a:rPr>
              <a:t> αγρονομική σημασία από τ</a:t>
            </a:r>
            <a:r>
              <a:rPr lang="en-US" sz="1400" dirty="0">
                <a:solidFill>
                  <a:prstClr val="black"/>
                </a:solidFill>
              </a:rPr>
              <a:t>o </a:t>
            </a:r>
            <a:r>
              <a:rPr lang="en-US" sz="1400" i="1" dirty="0">
                <a:solidFill>
                  <a:prstClr val="black"/>
                </a:solidFill>
              </a:rPr>
              <a:t>L. multiflorum</a:t>
            </a:r>
            <a:r>
              <a:rPr lang="el-GR" sz="1400" i="1" dirty="0">
                <a:solidFill>
                  <a:prstClr val="black"/>
                </a:solidFill>
              </a:rPr>
              <a:t> </a:t>
            </a:r>
            <a:r>
              <a:rPr lang="el-GR" sz="1400" dirty="0">
                <a:solidFill>
                  <a:prstClr val="black"/>
                </a:solidFill>
              </a:rPr>
              <a:t>και</a:t>
            </a:r>
            <a:r>
              <a:rPr lang="el-GR" sz="1400" i="1" dirty="0">
                <a:solidFill>
                  <a:prstClr val="black"/>
                </a:solidFill>
              </a:rPr>
              <a:t> </a:t>
            </a:r>
            <a:r>
              <a:rPr lang="el-GR" sz="1400" dirty="0">
                <a:solidFill>
                  <a:prstClr val="black"/>
                </a:solidFill>
              </a:rPr>
              <a:t>άλλα είδη ήρας (</a:t>
            </a:r>
            <a:r>
              <a:rPr lang="en-US" sz="1400" i="1" dirty="0">
                <a:solidFill>
                  <a:prstClr val="black"/>
                </a:solidFill>
              </a:rPr>
              <a:t>L. perenne</a:t>
            </a:r>
            <a:r>
              <a:rPr lang="en-US" sz="1400" dirty="0">
                <a:solidFill>
                  <a:prstClr val="black"/>
                </a:solidFill>
              </a:rPr>
              <a:t>,)</a:t>
            </a:r>
            <a:r>
              <a:rPr lang="el-GR" sz="1400" dirty="0">
                <a:solidFill>
                  <a:prstClr val="black"/>
                </a:solidFill>
              </a:rPr>
              <a:t> </a:t>
            </a:r>
            <a:r>
              <a:rPr lang="en-US" sz="1400" i="1" dirty="0">
                <a:solidFill>
                  <a:prstClr val="black"/>
                </a:solidFill>
              </a:rPr>
              <a:t>L. temulentum</a:t>
            </a:r>
            <a:endParaRPr lang="el-GR" sz="1400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l-GR" sz="1400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l-GR" sz="1400" dirty="0">
                <a:solidFill>
                  <a:prstClr val="black"/>
                </a:solidFill>
              </a:rPr>
              <a:t>Μείωση απόδοσης σιταριού και κριθαριού κατά 4</a:t>
            </a:r>
            <a:r>
              <a:rPr lang="en-US" sz="1400" dirty="0">
                <a:solidFill>
                  <a:prstClr val="black"/>
                </a:solidFill>
              </a:rPr>
              <a:t>0</a:t>
            </a:r>
            <a:r>
              <a:rPr lang="el-GR" sz="1400" dirty="0">
                <a:solidFill>
                  <a:prstClr val="black"/>
                </a:solidFill>
              </a:rPr>
              <a:t> και 55</a:t>
            </a:r>
            <a:r>
              <a:rPr lang="en-US" sz="1400" dirty="0">
                <a:solidFill>
                  <a:prstClr val="black"/>
                </a:solidFill>
              </a:rPr>
              <a:t>%</a:t>
            </a:r>
            <a:r>
              <a:rPr lang="el-GR" sz="1400" dirty="0">
                <a:solidFill>
                  <a:prstClr val="black"/>
                </a:solidFill>
              </a:rPr>
              <a:t>, αντίστοιχα,</a:t>
            </a:r>
            <a:r>
              <a:rPr lang="en-US" sz="1400" dirty="0">
                <a:solidFill>
                  <a:prstClr val="black"/>
                </a:solidFill>
              </a:rPr>
              <a:t> (</a:t>
            </a:r>
            <a:r>
              <a:rPr lang="el-GR" sz="1400" dirty="0">
                <a:solidFill>
                  <a:prstClr val="black"/>
                </a:solidFill>
              </a:rPr>
              <a:t>παρουσία 300 ταξιανθιών λεπτής ήρας/</a:t>
            </a:r>
            <a:r>
              <a:rPr lang="en-US" sz="1400" dirty="0">
                <a:solidFill>
                  <a:prstClr val="black"/>
                </a:solidFill>
              </a:rPr>
              <a:t>m</a:t>
            </a:r>
            <a:r>
              <a:rPr lang="en-US" sz="1400" baseline="30000" dirty="0">
                <a:solidFill>
                  <a:prstClr val="black"/>
                </a:solidFill>
              </a:rPr>
              <a:t>2</a:t>
            </a:r>
            <a:r>
              <a:rPr lang="en-US" sz="1400" dirty="0">
                <a:solidFill>
                  <a:prstClr val="black"/>
                </a:solidFill>
              </a:rPr>
              <a:t>) </a:t>
            </a:r>
            <a:r>
              <a:rPr lang="en-US" sz="1400" baseline="30000" dirty="0">
                <a:solidFill>
                  <a:prstClr val="black"/>
                </a:solidFill>
              </a:rPr>
              <a:t>4</a:t>
            </a:r>
            <a:endParaRPr lang="el-GR" sz="1400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l-GR" sz="1400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l-GR" sz="1400" dirty="0">
                <a:solidFill>
                  <a:prstClr val="black"/>
                </a:solidFill>
              </a:rPr>
              <a:t>Πολυάριθμοι πληθυσμοί με α</a:t>
            </a:r>
            <a:r>
              <a:rPr lang="el-GR" sz="1400" dirty="0" err="1">
                <a:solidFill>
                  <a:prstClr val="black"/>
                </a:solidFill>
              </a:rPr>
              <a:t>νθεκτικότητα</a:t>
            </a:r>
            <a:r>
              <a:rPr lang="el-GR" sz="1400" dirty="0">
                <a:solidFill>
                  <a:prstClr val="black"/>
                </a:solidFill>
              </a:rPr>
              <a:t> σε ζιζανιοκτόνα-αναστολείς του ενζύμου </a:t>
            </a:r>
            <a:r>
              <a:rPr lang="en-US" sz="1400" dirty="0">
                <a:solidFill>
                  <a:prstClr val="black"/>
                </a:solidFill>
              </a:rPr>
              <a:t>ALS (mesosulfuron-methyl + iodosulfuron-methyl-sodium) </a:t>
            </a:r>
            <a:r>
              <a:rPr lang="en-US" sz="1400" baseline="30000" dirty="0">
                <a:solidFill>
                  <a:prstClr val="black"/>
                </a:solidFill>
              </a:rPr>
              <a:t>5</a:t>
            </a:r>
            <a:endParaRPr lang="en-US" sz="1400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sz="1400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l-GR" sz="1400" dirty="0">
                <a:solidFill>
                  <a:prstClr val="black"/>
                </a:solidFill>
              </a:rPr>
              <a:t>Πολυάριθμοι π</a:t>
            </a:r>
            <a:r>
              <a:rPr lang="el-GR" sz="1400" dirty="0" err="1">
                <a:solidFill>
                  <a:prstClr val="black"/>
                </a:solidFill>
              </a:rPr>
              <a:t>ληθυσμοί</a:t>
            </a:r>
            <a:r>
              <a:rPr lang="el-GR" sz="1400" dirty="0">
                <a:solidFill>
                  <a:prstClr val="black"/>
                </a:solidFill>
              </a:rPr>
              <a:t> με ανθεκτικότητα σε ζιζανιοκτόνα-αναστολείς του ενζύμου </a:t>
            </a:r>
            <a:r>
              <a:rPr lang="en-US" sz="1400" dirty="0">
                <a:solidFill>
                  <a:prstClr val="black"/>
                </a:solidFill>
              </a:rPr>
              <a:t>ACCase </a:t>
            </a:r>
            <a:r>
              <a:rPr lang="el-GR" sz="1400" dirty="0">
                <a:solidFill>
                  <a:prstClr val="black"/>
                </a:solidFill>
              </a:rPr>
              <a:t>                                                                                                                                     </a:t>
            </a:r>
            <a:r>
              <a:rPr lang="en-US" sz="1400" dirty="0">
                <a:solidFill>
                  <a:prstClr val="black"/>
                </a:solidFill>
              </a:rPr>
              <a:t>(fenoxaprop-</a:t>
            </a:r>
            <a:r>
              <a:rPr lang="en-US" sz="1400" i="1" dirty="0">
                <a:solidFill>
                  <a:prstClr val="black"/>
                </a:solidFill>
              </a:rPr>
              <a:t>p</a:t>
            </a:r>
            <a:r>
              <a:rPr lang="en-US" sz="1400" dirty="0">
                <a:solidFill>
                  <a:prstClr val="black"/>
                </a:solidFill>
              </a:rPr>
              <a:t>-ethyl, clodinafop-propargyl, sethoxydim, cycloxydim, pinoxaden) </a:t>
            </a:r>
            <a:r>
              <a:rPr lang="en-US" sz="1400" baseline="30000" dirty="0">
                <a:solidFill>
                  <a:prstClr val="black"/>
                </a:solidFill>
              </a:rPr>
              <a:t>5</a:t>
            </a:r>
            <a:endParaRPr lang="el-GR" sz="1400" baseline="30000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l-GR" sz="1400" baseline="30000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l-GR" sz="1400" dirty="0">
                <a:solidFill>
                  <a:prstClr val="black"/>
                </a:solidFill>
              </a:rPr>
              <a:t>Πολυάριθμοι πληθυσμοί με πολλαπλή ανθεκτικότητα, πολλές περιπτώσεις ανθεκτικότητας ακόμα και στο </a:t>
            </a:r>
            <a:r>
              <a:rPr lang="en-US" sz="1400" dirty="0">
                <a:solidFill>
                  <a:prstClr val="black"/>
                </a:solidFill>
              </a:rPr>
              <a:t>glyphosate (</a:t>
            </a:r>
            <a:r>
              <a:rPr lang="el-GR" sz="1400" dirty="0">
                <a:solidFill>
                  <a:prstClr val="black"/>
                </a:solidFill>
              </a:rPr>
              <a:t>αναστολείς ενζύμου </a:t>
            </a:r>
            <a:r>
              <a:rPr lang="en-US" sz="1400" dirty="0">
                <a:solidFill>
                  <a:prstClr val="black"/>
                </a:solidFill>
              </a:rPr>
              <a:t>EPSPS)</a:t>
            </a:r>
            <a:r>
              <a:rPr lang="el-GR" sz="1400" dirty="0">
                <a:solidFill>
                  <a:prstClr val="black"/>
                </a:solidFill>
              </a:rPr>
              <a:t> </a:t>
            </a:r>
            <a:r>
              <a:rPr lang="en-US" sz="1400" baseline="30000" dirty="0">
                <a:solidFill>
                  <a:prstClr val="black"/>
                </a:solidFill>
              </a:rPr>
              <a:t>5</a:t>
            </a:r>
            <a:endParaRPr lang="el-GR" sz="1400" dirty="0">
              <a:solidFill>
                <a:prstClr val="black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532E1CE9-FA49-4577-97FF-672571145BB3}"/>
              </a:ext>
            </a:extLst>
          </p:cNvPr>
          <p:cNvSpPr txBox="1"/>
          <p:nvPr/>
        </p:nvSpPr>
        <p:spPr>
          <a:xfrm>
            <a:off x="4952999" y="2587127"/>
            <a:ext cx="4026951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prstClr val="black"/>
                </a:solidFill>
              </a:rPr>
              <a:t>Zadoks 65</a:t>
            </a:r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9DB34F0A-686B-4230-B20A-58A634088607}"/>
              </a:ext>
            </a:extLst>
          </p:cNvPr>
          <p:cNvSpPr txBox="1"/>
          <p:nvPr/>
        </p:nvSpPr>
        <p:spPr>
          <a:xfrm>
            <a:off x="9220936" y="2605248"/>
            <a:ext cx="275416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prstClr val="black"/>
                </a:solidFill>
              </a:rPr>
              <a:t>Zadoks 85</a:t>
            </a:r>
            <a:endParaRPr lang="el-GR" dirty="0">
              <a:solidFill>
                <a:prstClr val="black"/>
              </a:solidFill>
            </a:endParaRPr>
          </a:p>
        </p:txBody>
      </p:sp>
      <p:pic>
        <p:nvPicPr>
          <p:cNvPr id="3080" name="Picture 8" descr="Lolium rigidum">
            <a:extLst>
              <a:ext uri="{FF2B5EF4-FFF2-40B4-BE49-F238E27FC236}">
                <a16:creationId xmlns:a16="http://schemas.microsoft.com/office/drawing/2014/main" xmlns="" id="{4634055F-8A93-437A-AB17-A198A83774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53" r="13238"/>
          <a:stretch/>
        </p:blipFill>
        <p:spPr bwMode="auto">
          <a:xfrm>
            <a:off x="2903139" y="653715"/>
            <a:ext cx="1808875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Why Is My Grass Not Growing? | Jonathan Green Inc.">
            <a:extLst>
              <a:ext uri="{FF2B5EF4-FFF2-40B4-BE49-F238E27FC236}">
                <a16:creationId xmlns:a16="http://schemas.microsoft.com/office/drawing/2014/main" xmlns="" id="{8E72DF2F-99DB-452E-B1B9-D9A7951DAE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898" y="653715"/>
            <a:ext cx="2489561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Ryegrass Control in Wheat Begins at Planting — KyGrains.info">
            <a:extLst>
              <a:ext uri="{FF2B5EF4-FFF2-40B4-BE49-F238E27FC236}">
                <a16:creationId xmlns:a16="http://schemas.microsoft.com/office/drawing/2014/main" xmlns="" id="{207E496B-6C7F-4C89-A4D6-022C54FDA5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0938" y="653715"/>
            <a:ext cx="2754164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Essex grower&amp;#39;s 7 steps to tackling a ryegrass problem - Farmers Weekly">
            <a:extLst>
              <a:ext uri="{FF2B5EF4-FFF2-40B4-BE49-F238E27FC236}">
                <a16:creationId xmlns:a16="http://schemas.microsoft.com/office/drawing/2014/main" xmlns="" id="{6DEEEE0C-3512-4F51-A5FD-BAC9C7E3FF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1" y="635594"/>
            <a:ext cx="2970794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Mediterraean Rye-Grass (Lolium rigidum) · iNaturalist Luxembourg">
            <a:extLst>
              <a:ext uri="{FF2B5EF4-FFF2-40B4-BE49-F238E27FC236}">
                <a16:creationId xmlns:a16="http://schemas.microsoft.com/office/drawing/2014/main" xmlns="" id="{B50E0E0C-ADDD-44E5-A773-72A4D23058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91"/>
          <a:stretch/>
        </p:blipFill>
        <p:spPr bwMode="auto">
          <a:xfrm>
            <a:off x="8044288" y="635594"/>
            <a:ext cx="935663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57884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F07FBE7-9CC6-49A6-A2C7-23CCB3D89091}"/>
              </a:ext>
            </a:extLst>
          </p:cNvPr>
          <p:cNvSpPr txBox="1"/>
          <p:nvPr/>
        </p:nvSpPr>
        <p:spPr>
          <a:xfrm>
            <a:off x="206015" y="2831943"/>
            <a:ext cx="2428329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prstClr val="black"/>
                </a:solidFill>
              </a:rPr>
              <a:t>Zadoks 12</a:t>
            </a:r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27" name="Τίτλος 1">
            <a:extLst>
              <a:ext uri="{FF2B5EF4-FFF2-40B4-BE49-F238E27FC236}">
                <a16:creationId xmlns:a16="http://schemas.microsoft.com/office/drawing/2014/main" xmlns="" id="{A5C40A5E-7D67-4766-9500-A54F85A1B56E}"/>
              </a:ext>
            </a:extLst>
          </p:cNvPr>
          <p:cNvSpPr txBox="1">
            <a:spLocks/>
          </p:cNvSpPr>
          <p:nvPr/>
        </p:nvSpPr>
        <p:spPr>
          <a:xfrm>
            <a:off x="34336" y="0"/>
            <a:ext cx="121920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l-GR" sz="2800" b="1" dirty="0">
                <a:solidFill>
                  <a:prstClr val="black"/>
                </a:solidFill>
              </a:rPr>
              <a:t>Φάλαρη </a:t>
            </a:r>
            <a:r>
              <a:rPr lang="en-US" sz="2800" b="1" dirty="0">
                <a:solidFill>
                  <a:prstClr val="black"/>
                </a:solidFill>
              </a:rPr>
              <a:t>(Canarygrass) – </a:t>
            </a:r>
            <a:r>
              <a:rPr lang="en-US" sz="2800" b="1" i="1" dirty="0">
                <a:solidFill>
                  <a:prstClr val="black"/>
                </a:solidFill>
              </a:rPr>
              <a:t>Phalaris </a:t>
            </a:r>
            <a:r>
              <a:rPr lang="en-US" sz="2800" b="1" dirty="0">
                <a:solidFill>
                  <a:prstClr val="black"/>
                </a:solidFill>
              </a:rPr>
              <a:t>spp. (Poaceae)</a:t>
            </a:r>
            <a:endParaRPr lang="el-GR" sz="2800" b="1" dirty="0">
              <a:solidFill>
                <a:prstClr val="black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05950702-3AD7-4F49-871A-FEFE2431B53D}"/>
              </a:ext>
            </a:extLst>
          </p:cNvPr>
          <p:cNvSpPr txBox="1"/>
          <p:nvPr/>
        </p:nvSpPr>
        <p:spPr>
          <a:xfrm>
            <a:off x="34336" y="3429000"/>
            <a:ext cx="952332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l-GR" sz="1400" dirty="0">
                <a:solidFill>
                  <a:prstClr val="black"/>
                </a:solidFill>
              </a:rPr>
              <a:t>Τρία είδη</a:t>
            </a:r>
            <a:r>
              <a:rPr lang="en-US" sz="1400" dirty="0">
                <a:solidFill>
                  <a:prstClr val="black"/>
                </a:solidFill>
              </a:rPr>
              <a:t> </a:t>
            </a:r>
            <a:r>
              <a:rPr lang="el-GR" sz="1400" dirty="0">
                <a:solidFill>
                  <a:prstClr val="black"/>
                </a:solidFill>
              </a:rPr>
              <a:t>φάλαρης στους ελληνικούς σιταγρούς</a:t>
            </a:r>
            <a:r>
              <a:rPr lang="en-US" sz="1400" dirty="0">
                <a:solidFill>
                  <a:prstClr val="black"/>
                </a:solidFill>
              </a:rPr>
              <a:t>: (i) </a:t>
            </a:r>
            <a:r>
              <a:rPr lang="el-GR" sz="1400" dirty="0" err="1">
                <a:solidFill>
                  <a:prstClr val="black"/>
                </a:solidFill>
              </a:rPr>
              <a:t>μικρόκαρπη</a:t>
            </a:r>
            <a:r>
              <a:rPr lang="el-GR" sz="1400" dirty="0">
                <a:solidFill>
                  <a:prstClr val="black"/>
                </a:solidFill>
              </a:rPr>
              <a:t> </a:t>
            </a:r>
            <a:r>
              <a:rPr lang="en-US" sz="1400" dirty="0">
                <a:solidFill>
                  <a:prstClr val="black"/>
                </a:solidFill>
              </a:rPr>
              <a:t>(littleseed canarygrass) – </a:t>
            </a:r>
            <a:r>
              <a:rPr lang="en-US" sz="1400" i="1" dirty="0">
                <a:solidFill>
                  <a:prstClr val="black"/>
                </a:solidFill>
              </a:rPr>
              <a:t>Phalaris minor </a:t>
            </a:r>
            <a:r>
              <a:rPr lang="en-US" sz="1400" dirty="0">
                <a:solidFill>
                  <a:prstClr val="black"/>
                </a:solidFill>
              </a:rPr>
              <a:t>Retz.,</a:t>
            </a:r>
          </a:p>
          <a:p>
            <a:r>
              <a:rPr lang="en-US" sz="1400" dirty="0">
                <a:solidFill>
                  <a:prstClr val="black"/>
                </a:solidFill>
              </a:rPr>
              <a:t>        (ii) </a:t>
            </a:r>
            <a:r>
              <a:rPr lang="el-GR" sz="1400" dirty="0">
                <a:solidFill>
                  <a:prstClr val="black"/>
                </a:solidFill>
              </a:rPr>
              <a:t>κοντή (</a:t>
            </a:r>
            <a:r>
              <a:rPr lang="en-US" sz="1400" dirty="0">
                <a:solidFill>
                  <a:prstClr val="black"/>
                </a:solidFill>
              </a:rPr>
              <a:t>short-spike canarygrass) – </a:t>
            </a:r>
            <a:r>
              <a:rPr lang="en-US" sz="1400" i="1" dirty="0">
                <a:solidFill>
                  <a:prstClr val="black"/>
                </a:solidFill>
              </a:rPr>
              <a:t>Phalaris brachystachys </a:t>
            </a:r>
            <a:r>
              <a:rPr lang="en-US" sz="1400" dirty="0">
                <a:solidFill>
                  <a:prstClr val="black"/>
                </a:solidFill>
              </a:rPr>
              <a:t>Link, (iii) </a:t>
            </a:r>
            <a:r>
              <a:rPr lang="el-GR" sz="1400" dirty="0">
                <a:solidFill>
                  <a:prstClr val="black"/>
                </a:solidFill>
              </a:rPr>
              <a:t>παράδοξη (</a:t>
            </a:r>
            <a:r>
              <a:rPr lang="en-US" sz="1400" dirty="0">
                <a:solidFill>
                  <a:prstClr val="black"/>
                </a:solidFill>
              </a:rPr>
              <a:t>awned canary-grass) – </a:t>
            </a:r>
            <a:r>
              <a:rPr lang="en-US" sz="1400" i="1" dirty="0">
                <a:solidFill>
                  <a:prstClr val="black"/>
                </a:solidFill>
              </a:rPr>
              <a:t>Phalaris paradoxa </a:t>
            </a:r>
            <a:r>
              <a:rPr lang="en-US" sz="1400" dirty="0">
                <a:solidFill>
                  <a:prstClr val="black"/>
                </a:solidFill>
              </a:rPr>
              <a:t>L.</a:t>
            </a:r>
            <a:endParaRPr lang="el-GR" sz="1400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l-GR" sz="1400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400" dirty="0">
                <a:solidFill>
                  <a:prstClr val="black"/>
                </a:solidFill>
              </a:rPr>
              <a:t>Φύλλα</a:t>
            </a:r>
            <a:r>
              <a:rPr lang="en-US" sz="1400" dirty="0">
                <a:solidFill>
                  <a:prstClr val="black"/>
                </a:solidFill>
              </a:rPr>
              <a:t>:</a:t>
            </a:r>
            <a:r>
              <a:rPr lang="el-GR" sz="1400" dirty="0">
                <a:solidFill>
                  <a:prstClr val="black"/>
                </a:solidFill>
              </a:rPr>
              <a:t> Λείο και πλατύ έλασμα, ο κολεός περιβάλλει πλήρως το βλαστό, μεμβρανώδης γλωσσίδα, χωρίς ωτία.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sz="1400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400" dirty="0">
                <a:solidFill>
                  <a:prstClr val="black"/>
                </a:solidFill>
              </a:rPr>
              <a:t>Γλωσσίδα</a:t>
            </a:r>
            <a:r>
              <a:rPr lang="en-US" sz="1400" dirty="0">
                <a:solidFill>
                  <a:prstClr val="black"/>
                </a:solidFill>
              </a:rPr>
              <a:t>: </a:t>
            </a:r>
            <a:r>
              <a:rPr lang="el-GR" sz="1400" dirty="0">
                <a:solidFill>
                  <a:prstClr val="black"/>
                </a:solidFill>
              </a:rPr>
              <a:t>μακριά σε μικρόκαρπη και παράδοξη, κοντή στο </a:t>
            </a:r>
            <a:r>
              <a:rPr lang="el-GR" sz="1400" i="1" dirty="0">
                <a:solidFill>
                  <a:prstClr val="black"/>
                </a:solidFill>
              </a:rPr>
              <a:t>P. brachystachys</a:t>
            </a:r>
            <a:endParaRPr lang="el-GR" sz="1400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sz="1400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400" dirty="0">
                <a:solidFill>
                  <a:prstClr val="black"/>
                </a:solidFill>
              </a:rPr>
              <a:t>Στέλεχος</a:t>
            </a:r>
            <a:r>
              <a:rPr lang="en-US" sz="1400" dirty="0">
                <a:solidFill>
                  <a:prstClr val="black"/>
                </a:solidFill>
              </a:rPr>
              <a:t>: </a:t>
            </a:r>
            <a:r>
              <a:rPr lang="el-GR" sz="1400" dirty="0">
                <a:solidFill>
                  <a:prstClr val="black"/>
                </a:solidFill>
              </a:rPr>
              <a:t>Ό</a:t>
            </a:r>
            <a:r>
              <a:rPr lang="el-GR" sz="1400" dirty="0" err="1">
                <a:solidFill>
                  <a:prstClr val="black"/>
                </a:solidFill>
              </a:rPr>
              <a:t>ρθιος</a:t>
            </a:r>
            <a:r>
              <a:rPr lang="el-GR" sz="1400" dirty="0">
                <a:solidFill>
                  <a:prstClr val="black"/>
                </a:solidFill>
              </a:rPr>
              <a:t> και κυλινδρικός κάλαμος, ύψος έως 1.2 m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sz="1400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400" dirty="0">
                <a:solidFill>
                  <a:prstClr val="black"/>
                </a:solidFill>
              </a:rPr>
              <a:t>Τα άνθη εμφανίζονται από Απρίλιο έως Ιούνιο και διατάσσονται σε σταχυόμορφη φόβη που είναι κυλινδρική-ατρακτοειδής στα </a:t>
            </a:r>
            <a:r>
              <a:rPr lang="el-GR" sz="1400" i="1" dirty="0">
                <a:solidFill>
                  <a:prstClr val="black"/>
                </a:solidFill>
              </a:rPr>
              <a:t>P. minor </a:t>
            </a:r>
            <a:r>
              <a:rPr lang="el-GR" sz="1400" dirty="0">
                <a:solidFill>
                  <a:prstClr val="black"/>
                </a:solidFill>
              </a:rPr>
              <a:t>και </a:t>
            </a:r>
            <a:r>
              <a:rPr lang="el-GR" sz="1400" i="1" dirty="0">
                <a:solidFill>
                  <a:prstClr val="black"/>
                </a:solidFill>
              </a:rPr>
              <a:t>P. paradoxa</a:t>
            </a:r>
            <a:r>
              <a:rPr lang="en-US" sz="1400" dirty="0">
                <a:solidFill>
                  <a:prstClr val="black"/>
                </a:solidFill>
              </a:rPr>
              <a:t> </a:t>
            </a:r>
            <a:r>
              <a:rPr lang="el-GR" sz="1400" dirty="0">
                <a:solidFill>
                  <a:prstClr val="black"/>
                </a:solidFill>
              </a:rPr>
              <a:t> και κοντή, σχεδόν κωνική με πράσινα νεύρα στα λέπυρα στο </a:t>
            </a:r>
            <a:r>
              <a:rPr lang="el-GR" sz="1400" i="1" dirty="0">
                <a:solidFill>
                  <a:prstClr val="black"/>
                </a:solidFill>
              </a:rPr>
              <a:t>P. </a:t>
            </a:r>
            <a:r>
              <a:rPr lang="en-US" sz="1400" i="1" dirty="0">
                <a:solidFill>
                  <a:prstClr val="black"/>
                </a:solidFill>
              </a:rPr>
              <a:t>b</a:t>
            </a:r>
            <a:r>
              <a:rPr lang="el-GR" sz="1400" i="1" dirty="0">
                <a:solidFill>
                  <a:prstClr val="black"/>
                </a:solidFill>
              </a:rPr>
              <a:t>rachystachys.</a:t>
            </a:r>
            <a:endParaRPr lang="en-US" sz="1400" i="1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sz="1400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400" dirty="0">
                <a:solidFill>
                  <a:prstClr val="black"/>
                </a:solidFill>
              </a:rPr>
              <a:t>Από τα πιο επιβλαβή ζιζάνια των χειμερινών σιτηρών (ιδαίτερα προβλήματα στο σιτάρι – </a:t>
            </a:r>
            <a:r>
              <a:rPr lang="en-US" sz="1400" dirty="0">
                <a:solidFill>
                  <a:prstClr val="black"/>
                </a:solidFill>
              </a:rPr>
              <a:t>mimic weeds).</a:t>
            </a:r>
            <a:r>
              <a:rPr lang="el-GR" sz="1400" dirty="0">
                <a:solidFill>
                  <a:prstClr val="black"/>
                </a:solidFill>
              </a:rPr>
              <a:t> </a:t>
            </a:r>
            <a:r>
              <a:rPr lang="el-GR" sz="1400" baseline="30000" dirty="0">
                <a:solidFill>
                  <a:prstClr val="black"/>
                </a:solidFill>
              </a:rPr>
              <a:t>6</a:t>
            </a:r>
            <a:endParaRPr lang="en-US" sz="1400" dirty="0">
              <a:solidFill>
                <a:prstClr val="black"/>
              </a:solidFill>
            </a:endParaRPr>
          </a:p>
          <a:p>
            <a:endParaRPr lang="el-GR" sz="1400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400" dirty="0">
                <a:solidFill>
                  <a:prstClr val="black"/>
                </a:solidFill>
              </a:rPr>
              <a:t>Μεγάλοι πληθυσμοί με ανθεκτικότητα σε ζιζανιοκτόνα-αναστολείς του ενζύμου </a:t>
            </a:r>
            <a:r>
              <a:rPr lang="en-US" sz="1400" dirty="0">
                <a:solidFill>
                  <a:prstClr val="black"/>
                </a:solidFill>
              </a:rPr>
              <a:t>ACCase (FOP’s, DIM’S) </a:t>
            </a:r>
            <a:r>
              <a:rPr lang="el-GR" sz="1400" dirty="0">
                <a:solidFill>
                  <a:prstClr val="black"/>
                </a:solidFill>
              </a:rPr>
              <a:t>στη χώρα μας </a:t>
            </a:r>
            <a:r>
              <a:rPr lang="el-GR" sz="1400" baseline="30000" dirty="0">
                <a:solidFill>
                  <a:prstClr val="black"/>
                </a:solidFill>
              </a:rPr>
              <a:t>7</a:t>
            </a: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532E1CE9-FA49-4577-97FF-672571145BB3}"/>
              </a:ext>
            </a:extLst>
          </p:cNvPr>
          <p:cNvSpPr txBox="1"/>
          <p:nvPr/>
        </p:nvSpPr>
        <p:spPr>
          <a:xfrm>
            <a:off x="2746476" y="2847292"/>
            <a:ext cx="2428329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prstClr val="black"/>
                </a:solidFill>
              </a:rPr>
              <a:t>Zadoks 22</a:t>
            </a:r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9DB34F0A-686B-4230-B20A-58A634088607}"/>
              </a:ext>
            </a:extLst>
          </p:cNvPr>
          <p:cNvSpPr txBox="1"/>
          <p:nvPr/>
        </p:nvSpPr>
        <p:spPr>
          <a:xfrm>
            <a:off x="5397375" y="2847292"/>
            <a:ext cx="195118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prstClr val="black"/>
                </a:solidFill>
              </a:rPr>
              <a:t>Zadoks 39</a:t>
            </a:r>
            <a:endParaRPr lang="el-GR" dirty="0">
              <a:solidFill>
                <a:prstClr val="black"/>
              </a:solidFill>
            </a:endParaRPr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xmlns="" id="{9AD2CBE9-227B-4FA5-B105-EA5EDE91EF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26" r="21023"/>
          <a:stretch/>
        </p:blipFill>
        <p:spPr>
          <a:xfrm>
            <a:off x="206015" y="614293"/>
            <a:ext cx="2428328" cy="2115697"/>
          </a:xfrm>
          <a:prstGeom prst="rect">
            <a:avLst/>
          </a:prstGeom>
        </p:spPr>
      </p:pic>
      <p:pic>
        <p:nvPicPr>
          <p:cNvPr id="4098" name="Picture 2" descr="PlantFiles Pictures: Shortspike Canarygrass (Phalaris brachystachys) by  Itheus">
            <a:extLst>
              <a:ext uri="{FF2B5EF4-FFF2-40B4-BE49-F238E27FC236}">
                <a16:creationId xmlns:a16="http://schemas.microsoft.com/office/drawing/2014/main" xmlns="" id="{5DE2C42F-4DBD-4643-BA02-C967EBA936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30" t="12000" r="26321"/>
          <a:stretch/>
        </p:blipFill>
        <p:spPr bwMode="auto">
          <a:xfrm>
            <a:off x="2746477" y="614292"/>
            <a:ext cx="2428329" cy="2115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xmlns="" id="{A50FA4E0-3309-40BB-B058-6842114EFD4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841" t="6322" r="22203" b="-794"/>
          <a:stretch/>
        </p:blipFill>
        <p:spPr>
          <a:xfrm>
            <a:off x="5374903" y="614294"/>
            <a:ext cx="1942486" cy="2115698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E767711E-AC2E-42BF-AB1C-CD7320008CF2}"/>
              </a:ext>
            </a:extLst>
          </p:cNvPr>
          <p:cNvSpPr txBox="1"/>
          <p:nvPr/>
        </p:nvSpPr>
        <p:spPr>
          <a:xfrm>
            <a:off x="7511457" y="2422397"/>
            <a:ext cx="1322605" cy="3231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500" b="1" i="1" dirty="0">
                <a:solidFill>
                  <a:prstClr val="black"/>
                </a:solidFill>
              </a:rPr>
              <a:t>P. minor</a:t>
            </a:r>
            <a:endParaRPr lang="el-GR" sz="1500" b="1" i="1" dirty="0">
              <a:solidFill>
                <a:prstClr val="black"/>
              </a:solidFill>
            </a:endParaRPr>
          </a:p>
        </p:txBody>
      </p:sp>
      <p:pic>
        <p:nvPicPr>
          <p:cNvPr id="4102" name="Picture 6" descr="Phalaris brachystachys, SHORT-SPIKED CANARY GRASS | Flickr">
            <a:extLst>
              <a:ext uri="{FF2B5EF4-FFF2-40B4-BE49-F238E27FC236}">
                <a16:creationId xmlns:a16="http://schemas.microsoft.com/office/drawing/2014/main" xmlns="" id="{6927A5CC-A771-4CCF-BA51-CC2210DFCB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0190" y="627305"/>
            <a:ext cx="1486296" cy="1770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Phalaris paradoxa - Alchetron, The Free Social Encyclopedia">
            <a:extLst>
              <a:ext uri="{FF2B5EF4-FFF2-40B4-BE49-F238E27FC236}">
                <a16:creationId xmlns:a16="http://schemas.microsoft.com/office/drawing/2014/main" xmlns="" id="{962077D5-C00B-4527-B194-E4FF31B237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94" r="39696"/>
          <a:stretch/>
        </p:blipFill>
        <p:spPr bwMode="auto">
          <a:xfrm>
            <a:off x="10657991" y="614291"/>
            <a:ext cx="1322607" cy="1783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Phalaris minor">
            <a:extLst>
              <a:ext uri="{FF2B5EF4-FFF2-40B4-BE49-F238E27FC236}">
                <a16:creationId xmlns:a16="http://schemas.microsoft.com/office/drawing/2014/main" xmlns="" id="{8F7A1377-1F85-4AE9-A5E3-F0605C2548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30" t="-749" r="28063" b="749"/>
          <a:stretch/>
        </p:blipFill>
        <p:spPr bwMode="auto">
          <a:xfrm>
            <a:off x="7517486" y="614292"/>
            <a:ext cx="1322607" cy="1783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08A86DC5-8620-4AAD-8AB2-D8055DDF54B5}"/>
              </a:ext>
            </a:extLst>
          </p:cNvPr>
          <p:cNvSpPr txBox="1"/>
          <p:nvPr/>
        </p:nvSpPr>
        <p:spPr>
          <a:xfrm>
            <a:off x="7522657" y="2838026"/>
            <a:ext cx="4454413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prstClr val="black"/>
                </a:solidFill>
              </a:rPr>
              <a:t>Zadoks 65</a:t>
            </a:r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1B71144C-DDF4-49CF-976F-0001CE483D8F}"/>
              </a:ext>
            </a:extLst>
          </p:cNvPr>
          <p:cNvSpPr txBox="1"/>
          <p:nvPr/>
        </p:nvSpPr>
        <p:spPr>
          <a:xfrm>
            <a:off x="9028130" y="2422397"/>
            <a:ext cx="1486296" cy="3231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500" b="1" i="1" dirty="0">
                <a:solidFill>
                  <a:prstClr val="black"/>
                </a:solidFill>
              </a:rPr>
              <a:t>P. brachystachys</a:t>
            </a:r>
            <a:endParaRPr lang="el-GR" sz="1500" b="1" i="1" dirty="0">
              <a:solidFill>
                <a:prstClr val="black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302EA1A5-F09B-4A49-9125-EBD821B53267}"/>
              </a:ext>
            </a:extLst>
          </p:cNvPr>
          <p:cNvSpPr txBox="1"/>
          <p:nvPr/>
        </p:nvSpPr>
        <p:spPr>
          <a:xfrm>
            <a:off x="10657991" y="2422397"/>
            <a:ext cx="1322605" cy="3231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500" b="1" i="1" dirty="0">
                <a:solidFill>
                  <a:prstClr val="black"/>
                </a:solidFill>
              </a:rPr>
              <a:t>P. paradoxa</a:t>
            </a:r>
            <a:endParaRPr lang="el-GR" sz="1500" b="1" i="1" dirty="0">
              <a:solidFill>
                <a:prstClr val="black"/>
              </a:solidFill>
            </a:endParaRPr>
          </a:p>
        </p:txBody>
      </p:sp>
      <p:pic>
        <p:nvPicPr>
          <p:cNvPr id="4108" name="Picture 12" descr="Articles | Weeds - Journal of the Asian-Pacific Weed Science Society">
            <a:extLst>
              <a:ext uri="{FF2B5EF4-FFF2-40B4-BE49-F238E27FC236}">
                <a16:creationId xmlns:a16="http://schemas.microsoft.com/office/drawing/2014/main" xmlns="" id="{E15C45B3-E9B8-43DB-BC93-2B519C6FA2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2102" y="3613902"/>
            <a:ext cx="2324968" cy="2342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EC8382A3-A184-4F23-B3E1-DD511F16096B}"/>
              </a:ext>
            </a:extLst>
          </p:cNvPr>
          <p:cNvSpPr txBox="1"/>
          <p:nvPr/>
        </p:nvSpPr>
        <p:spPr>
          <a:xfrm>
            <a:off x="9652102" y="6059043"/>
            <a:ext cx="232496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prstClr val="black"/>
                </a:solidFill>
              </a:rPr>
              <a:t>Zadoks 85</a:t>
            </a:r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06230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F07FBE7-9CC6-49A6-A2C7-23CCB3D89091}"/>
              </a:ext>
            </a:extLst>
          </p:cNvPr>
          <p:cNvSpPr txBox="1"/>
          <p:nvPr/>
        </p:nvSpPr>
        <p:spPr>
          <a:xfrm>
            <a:off x="286522" y="2587127"/>
            <a:ext cx="1498735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prstClr val="black"/>
                </a:solidFill>
              </a:rPr>
              <a:t>Zadoks 12</a:t>
            </a:r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728C502-F027-42D3-9EDC-53AEA1CEB3D1}"/>
              </a:ext>
            </a:extLst>
          </p:cNvPr>
          <p:cNvSpPr txBox="1"/>
          <p:nvPr/>
        </p:nvSpPr>
        <p:spPr>
          <a:xfrm>
            <a:off x="2216807" y="2602030"/>
            <a:ext cx="1498735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prstClr val="black"/>
                </a:solidFill>
              </a:rPr>
              <a:t>Zadoks 32</a:t>
            </a:r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EB2CDBF1-CEA5-4C3D-A5B2-B84483BD19CA}"/>
              </a:ext>
            </a:extLst>
          </p:cNvPr>
          <p:cNvSpPr txBox="1"/>
          <p:nvPr/>
        </p:nvSpPr>
        <p:spPr>
          <a:xfrm>
            <a:off x="4150622" y="2605248"/>
            <a:ext cx="1131135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prstClr val="black"/>
                </a:solidFill>
              </a:rPr>
              <a:t>Zadoks 34</a:t>
            </a:r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27" name="Τίτλος 1">
            <a:extLst>
              <a:ext uri="{FF2B5EF4-FFF2-40B4-BE49-F238E27FC236}">
                <a16:creationId xmlns:a16="http://schemas.microsoft.com/office/drawing/2014/main" xmlns="" id="{A5C40A5E-7D67-4766-9500-A54F85A1B56E}"/>
              </a:ext>
            </a:extLst>
          </p:cNvPr>
          <p:cNvSpPr txBox="1">
            <a:spLocks/>
          </p:cNvSpPr>
          <p:nvPr/>
        </p:nvSpPr>
        <p:spPr>
          <a:xfrm>
            <a:off x="34336" y="0"/>
            <a:ext cx="121920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l-GR" sz="2800" b="1" dirty="0">
                <a:solidFill>
                  <a:prstClr val="black"/>
                </a:solidFill>
              </a:rPr>
              <a:t>Αλεπονουρά </a:t>
            </a:r>
            <a:r>
              <a:rPr lang="en-US" sz="2800" b="1" dirty="0">
                <a:solidFill>
                  <a:prstClr val="black"/>
                </a:solidFill>
              </a:rPr>
              <a:t>(Blackgrass) – </a:t>
            </a:r>
            <a:r>
              <a:rPr lang="en-US" sz="2800" b="1" i="1" dirty="0">
                <a:solidFill>
                  <a:prstClr val="black"/>
                </a:solidFill>
              </a:rPr>
              <a:t>Alopecurus myosuroides</a:t>
            </a:r>
            <a:r>
              <a:rPr lang="en-US" sz="2800" b="1" dirty="0">
                <a:solidFill>
                  <a:prstClr val="black"/>
                </a:solidFill>
              </a:rPr>
              <a:t> Huds. (Poaceae)</a:t>
            </a:r>
            <a:endParaRPr lang="el-GR" sz="2800" b="1" dirty="0">
              <a:solidFill>
                <a:prstClr val="black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05950702-3AD7-4F49-871A-FEFE2431B53D}"/>
              </a:ext>
            </a:extLst>
          </p:cNvPr>
          <p:cNvSpPr txBox="1"/>
          <p:nvPr/>
        </p:nvSpPr>
        <p:spPr>
          <a:xfrm>
            <a:off x="34336" y="3107992"/>
            <a:ext cx="5737607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l-GR" sz="1400" dirty="0">
                <a:solidFill>
                  <a:prstClr val="black"/>
                </a:solidFill>
              </a:rPr>
              <a:t>Εμφάνιση τέλη φθινοπώρου-αρχές χειμώνα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l-GR" sz="1400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l-GR" sz="1400" dirty="0">
                <a:solidFill>
                  <a:prstClr val="black"/>
                </a:solidFill>
              </a:rPr>
              <a:t>Κυριαρχεί σε βαριά αργιλώδη εδάφη που «νεροκρατάνε»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l-GR" sz="1400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l-GR" sz="1400" dirty="0">
                <a:solidFill>
                  <a:prstClr val="black"/>
                </a:solidFill>
              </a:rPr>
              <a:t>Στέλεχος</a:t>
            </a:r>
            <a:r>
              <a:rPr lang="en-US" sz="1400" dirty="0">
                <a:solidFill>
                  <a:prstClr val="black"/>
                </a:solidFill>
              </a:rPr>
              <a:t>:</a:t>
            </a:r>
            <a:r>
              <a:rPr lang="el-GR" sz="1400" dirty="0">
                <a:solidFill>
                  <a:prstClr val="black"/>
                </a:solidFill>
              </a:rPr>
              <a:t> Όρθια ανάπτυξη, ύψους έως 1 </a:t>
            </a:r>
            <a:r>
              <a:rPr lang="en-US" sz="1400" dirty="0">
                <a:solidFill>
                  <a:prstClr val="black"/>
                </a:solidFill>
              </a:rPr>
              <a:t>m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sz="1400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l-GR" sz="1400" dirty="0">
                <a:solidFill>
                  <a:prstClr val="black"/>
                </a:solidFill>
              </a:rPr>
              <a:t>Πολύ έντονο αδέλφωμα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l-GR" sz="1400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l-GR" sz="1400" dirty="0">
                <a:solidFill>
                  <a:prstClr val="black"/>
                </a:solidFill>
              </a:rPr>
              <a:t>Φύλλα</a:t>
            </a:r>
            <a:r>
              <a:rPr lang="en-US" sz="1400" dirty="0">
                <a:solidFill>
                  <a:prstClr val="black"/>
                </a:solidFill>
              </a:rPr>
              <a:t>: </a:t>
            </a:r>
            <a:r>
              <a:rPr lang="el-GR" sz="1400" dirty="0">
                <a:solidFill>
                  <a:prstClr val="black"/>
                </a:solidFill>
              </a:rPr>
              <a:t>Χωρίς ωτία</a:t>
            </a:r>
            <a:r>
              <a:rPr lang="en-US" sz="1400" dirty="0">
                <a:solidFill>
                  <a:prstClr val="black"/>
                </a:solidFill>
              </a:rPr>
              <a:t>, </a:t>
            </a:r>
            <a:r>
              <a:rPr lang="el-GR" sz="1400" dirty="0">
                <a:solidFill>
                  <a:prstClr val="black"/>
                </a:solidFill>
              </a:rPr>
              <a:t>μεγάλη γλωσσίδα, τραχύ έλασμα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l-GR" sz="1400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l-GR" sz="1400" dirty="0">
                <a:solidFill>
                  <a:prstClr val="black"/>
                </a:solidFill>
              </a:rPr>
              <a:t>Μορφολογική ποικιλομορφία ακόμα και στον ίδιο αγρό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l-GR" sz="1400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l-GR" sz="1400" dirty="0">
                <a:solidFill>
                  <a:prstClr val="black"/>
                </a:solidFill>
              </a:rPr>
              <a:t>Ταξιανθία: Πυκνός κυλινδρικός στάχυς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l-GR" sz="1400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l-GR" sz="1400" dirty="0">
                <a:solidFill>
                  <a:prstClr val="black"/>
                </a:solidFill>
              </a:rPr>
              <a:t>Άνθιση: Από τον Μάιο και έπειτα</a:t>
            </a:r>
          </a:p>
          <a:p>
            <a:pPr>
              <a:defRPr/>
            </a:pPr>
            <a:endParaRPr lang="el-GR" sz="1400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400" dirty="0">
                <a:solidFill>
                  <a:prstClr val="black"/>
                </a:solidFill>
              </a:rPr>
              <a:t>Καρπός: Καρύοψη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CD71CD9D-0E12-467C-B400-66375ADA7CAF}"/>
              </a:ext>
            </a:extLst>
          </p:cNvPr>
          <p:cNvSpPr txBox="1"/>
          <p:nvPr/>
        </p:nvSpPr>
        <p:spPr>
          <a:xfrm>
            <a:off x="4953000" y="3168656"/>
            <a:ext cx="7204664" cy="36830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l-GR" sz="1400" dirty="0">
                <a:solidFill>
                  <a:prstClr val="black"/>
                </a:solidFill>
              </a:rPr>
              <a:t>Πολύ μικρός σπόρος και μεγάλη σποροπαραγωγή (έως και </a:t>
            </a:r>
            <a:r>
              <a:rPr lang="en-US" sz="1400" dirty="0">
                <a:solidFill>
                  <a:prstClr val="black"/>
                </a:solidFill>
              </a:rPr>
              <a:t>60</a:t>
            </a:r>
            <a:r>
              <a:rPr lang="el-GR" sz="1400" dirty="0">
                <a:solidFill>
                  <a:prstClr val="black"/>
                </a:solidFill>
              </a:rPr>
              <a:t>00 σπόροι/φυτό)</a:t>
            </a:r>
            <a:endParaRPr lang="en-US" sz="1400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sz="1400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l-GR" sz="1400" dirty="0">
                <a:solidFill>
                  <a:prstClr val="black"/>
                </a:solidFill>
              </a:rPr>
              <a:t>Πολύ σοβαρό πρόβλημα στη Βόρεια και Κεντρική Ευρώπη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l-GR" sz="1400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l-GR" sz="1400" dirty="0">
                <a:solidFill>
                  <a:prstClr val="black"/>
                </a:solidFill>
              </a:rPr>
              <a:t>Ζιζάνιο-εισβολέας και στη Λεκάνη της Μεσογείου</a:t>
            </a:r>
            <a:endParaRPr lang="en-US" sz="1400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sz="1400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l-GR" sz="1400" dirty="0">
                <a:solidFill>
                  <a:prstClr val="black"/>
                </a:solidFill>
              </a:rPr>
              <a:t>Πολύ ανταγωνιστικό και δυσεξόντωτο είδος </a:t>
            </a:r>
            <a:r>
              <a:rPr lang="el-GR" sz="1400" baseline="30000" dirty="0">
                <a:solidFill>
                  <a:prstClr val="black"/>
                </a:solidFill>
              </a:rPr>
              <a:t>8</a:t>
            </a:r>
            <a:endParaRPr lang="el-GR" sz="1400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l-GR" sz="1400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l-GR" sz="1400" dirty="0">
                <a:solidFill>
                  <a:prstClr val="black"/>
                </a:solidFill>
              </a:rPr>
              <a:t>Μείωση απόδοσης σιταριού κατά </a:t>
            </a:r>
            <a:r>
              <a:rPr lang="en-US" sz="1400" dirty="0">
                <a:solidFill>
                  <a:prstClr val="black"/>
                </a:solidFill>
              </a:rPr>
              <a:t>20% </a:t>
            </a:r>
            <a:r>
              <a:rPr lang="el-GR" sz="1400" dirty="0">
                <a:solidFill>
                  <a:prstClr val="black"/>
                </a:solidFill>
              </a:rPr>
              <a:t>παρουσία 100 ταξιανθιών </a:t>
            </a:r>
            <a:r>
              <a:rPr lang="el-GR" sz="1400" dirty="0" err="1">
                <a:solidFill>
                  <a:prstClr val="black"/>
                </a:solidFill>
              </a:rPr>
              <a:t>αλεπονουράς</a:t>
            </a:r>
            <a:r>
              <a:rPr lang="el-GR" sz="1400" dirty="0">
                <a:solidFill>
                  <a:prstClr val="black"/>
                </a:solidFill>
              </a:rPr>
              <a:t>/</a:t>
            </a:r>
            <a:r>
              <a:rPr lang="en-US" sz="1400" dirty="0">
                <a:solidFill>
                  <a:prstClr val="black"/>
                </a:solidFill>
              </a:rPr>
              <a:t>m</a:t>
            </a:r>
            <a:r>
              <a:rPr lang="en-US" sz="1400" baseline="30000" dirty="0">
                <a:solidFill>
                  <a:prstClr val="black"/>
                </a:solidFill>
              </a:rPr>
              <a:t>2</a:t>
            </a:r>
            <a:endParaRPr lang="el-GR" sz="1400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l-GR" sz="1400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400" dirty="0">
                <a:solidFill>
                  <a:prstClr val="black"/>
                </a:solidFill>
              </a:rPr>
              <a:t>Πολυάριθμοι πληθυσμοί με α</a:t>
            </a:r>
            <a:r>
              <a:rPr lang="el-GR" sz="1400" dirty="0" err="1">
                <a:solidFill>
                  <a:prstClr val="black"/>
                </a:solidFill>
              </a:rPr>
              <a:t>νθεκτικότητα</a:t>
            </a:r>
            <a:r>
              <a:rPr lang="el-GR" sz="1400" dirty="0">
                <a:solidFill>
                  <a:prstClr val="black"/>
                </a:solidFill>
              </a:rPr>
              <a:t> σε ζιζανιοκτόνα-αναστολείς του ενζύμου </a:t>
            </a:r>
            <a:r>
              <a:rPr lang="en-US" sz="1400" dirty="0">
                <a:solidFill>
                  <a:prstClr val="black"/>
                </a:solidFill>
              </a:rPr>
              <a:t>ALS (mesosulfuron-methyl + iodosulfuron-methyl-sodium) </a:t>
            </a:r>
            <a:r>
              <a:rPr lang="el-GR" sz="1400" baseline="30000" dirty="0">
                <a:solidFill>
                  <a:prstClr val="black"/>
                </a:solidFill>
              </a:rPr>
              <a:t>5</a:t>
            </a:r>
            <a:endParaRPr lang="en-US" sz="1400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sz="1400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l-GR" sz="1400" dirty="0">
                <a:solidFill>
                  <a:prstClr val="black"/>
                </a:solidFill>
              </a:rPr>
              <a:t>Πολυάριθμοι π</a:t>
            </a:r>
            <a:r>
              <a:rPr lang="el-GR" sz="1400" dirty="0" err="1">
                <a:solidFill>
                  <a:prstClr val="black"/>
                </a:solidFill>
              </a:rPr>
              <a:t>ληθυσμοί</a:t>
            </a:r>
            <a:r>
              <a:rPr lang="el-GR" sz="1400" dirty="0">
                <a:solidFill>
                  <a:prstClr val="black"/>
                </a:solidFill>
              </a:rPr>
              <a:t> με ανθεκτικότητα σε ζιζανιοκτόνα-αναστολείς του ενζύμου </a:t>
            </a:r>
            <a:r>
              <a:rPr lang="en-US" sz="1400" dirty="0">
                <a:solidFill>
                  <a:prstClr val="black"/>
                </a:solidFill>
              </a:rPr>
              <a:t>ACCase </a:t>
            </a:r>
            <a:r>
              <a:rPr lang="el-GR" sz="1400" dirty="0">
                <a:solidFill>
                  <a:prstClr val="black"/>
                </a:solidFill>
              </a:rPr>
              <a:t>                                                                                                                                     </a:t>
            </a:r>
            <a:r>
              <a:rPr lang="en-US" sz="1400" dirty="0">
                <a:solidFill>
                  <a:prstClr val="black"/>
                </a:solidFill>
              </a:rPr>
              <a:t>(fenoxaprop-</a:t>
            </a:r>
            <a:r>
              <a:rPr lang="en-US" sz="1400" i="1" dirty="0">
                <a:solidFill>
                  <a:prstClr val="black"/>
                </a:solidFill>
              </a:rPr>
              <a:t>p</a:t>
            </a:r>
            <a:r>
              <a:rPr lang="en-US" sz="1400" dirty="0">
                <a:solidFill>
                  <a:prstClr val="black"/>
                </a:solidFill>
              </a:rPr>
              <a:t>-ethyl, clodinafop-propargyl, sethoxydim, cycloxydim, pinoxaden) </a:t>
            </a:r>
            <a:r>
              <a:rPr lang="el-GR" sz="1400" baseline="30000" dirty="0">
                <a:solidFill>
                  <a:prstClr val="black"/>
                </a:solidFill>
              </a:rPr>
              <a:t>5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l-GR" sz="1400" baseline="30000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l-GR" sz="1400" dirty="0">
                <a:solidFill>
                  <a:prstClr val="black"/>
                </a:solidFill>
              </a:rPr>
              <a:t>Πολυάριθμοι πληθυσμοί με πολλαπλή ανθεκτικότητα </a:t>
            </a:r>
            <a:r>
              <a:rPr lang="el-GR" sz="1400" baseline="30000" dirty="0">
                <a:solidFill>
                  <a:prstClr val="black"/>
                </a:solidFill>
              </a:rPr>
              <a:t>5</a:t>
            </a:r>
            <a:endParaRPr lang="el-GR" sz="1400" dirty="0">
              <a:solidFill>
                <a:prstClr val="black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532E1CE9-FA49-4577-97FF-672571145BB3}"/>
              </a:ext>
            </a:extLst>
          </p:cNvPr>
          <p:cNvSpPr txBox="1"/>
          <p:nvPr/>
        </p:nvSpPr>
        <p:spPr>
          <a:xfrm>
            <a:off x="5571639" y="2587127"/>
            <a:ext cx="4470907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prstClr val="black"/>
                </a:solidFill>
              </a:rPr>
              <a:t>Zadoks 69</a:t>
            </a:r>
            <a:endParaRPr lang="el-GR" dirty="0">
              <a:solidFill>
                <a:prstClr val="black"/>
              </a:solidFill>
            </a:endParaRPr>
          </a:p>
        </p:txBody>
      </p:sp>
      <p:pic>
        <p:nvPicPr>
          <p:cNvPr id="2050" name="Picture 2" descr="Black-grass (Alopecurus myosuroides) - BBCH 12">
            <a:extLst>
              <a:ext uri="{FF2B5EF4-FFF2-40B4-BE49-F238E27FC236}">
                <a16:creationId xmlns:a16="http://schemas.microsoft.com/office/drawing/2014/main" xmlns="" id="{0DEDF200-1B66-4B2B-B54F-4BD0894429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23" t="10031" r="23827" b="8729"/>
          <a:stretch/>
        </p:blipFill>
        <p:spPr bwMode="auto">
          <a:xfrm>
            <a:off x="286522" y="582154"/>
            <a:ext cx="1498735" cy="1853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Black-grass (Alopecurus myosuroides) - BBCH 32">
            <a:extLst>
              <a:ext uri="{FF2B5EF4-FFF2-40B4-BE49-F238E27FC236}">
                <a16:creationId xmlns:a16="http://schemas.microsoft.com/office/drawing/2014/main" xmlns="" id="{6A83E49E-F93F-4EC4-947E-D339FC80CB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97"/>
          <a:stretch/>
        </p:blipFill>
        <p:spPr bwMode="auto">
          <a:xfrm>
            <a:off x="2216808" y="582154"/>
            <a:ext cx="1498735" cy="1853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Black-grass (Alopecurus myosuroides) - BBCH 34">
            <a:extLst>
              <a:ext uri="{FF2B5EF4-FFF2-40B4-BE49-F238E27FC236}">
                <a16:creationId xmlns:a16="http://schemas.microsoft.com/office/drawing/2014/main" xmlns="" id="{6E2661AA-7D17-4705-BCB1-1799DE4A56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84"/>
          <a:stretch/>
        </p:blipFill>
        <p:spPr bwMode="auto">
          <a:xfrm>
            <a:off x="4147094" y="582154"/>
            <a:ext cx="1134663" cy="1853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Alopecurus myosuroides - RoguesGallery">
            <a:extLst>
              <a:ext uri="{FF2B5EF4-FFF2-40B4-BE49-F238E27FC236}">
                <a16:creationId xmlns:a16="http://schemas.microsoft.com/office/drawing/2014/main" xmlns="" id="{51258742-AC24-4380-9926-74C1B88255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52"/>
          <a:stretch/>
        </p:blipFill>
        <p:spPr bwMode="auto">
          <a:xfrm>
            <a:off x="8088381" y="587745"/>
            <a:ext cx="1954165" cy="1847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Black-grass (Alopecurus myosuroides) - BBCH 89">
            <a:extLst>
              <a:ext uri="{FF2B5EF4-FFF2-40B4-BE49-F238E27FC236}">
                <a16:creationId xmlns:a16="http://schemas.microsoft.com/office/drawing/2014/main" xmlns="" id="{714ED5EC-ACB1-4807-91C9-568C0EDB1F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68"/>
          <a:stretch/>
        </p:blipFill>
        <p:spPr bwMode="auto">
          <a:xfrm>
            <a:off x="10260996" y="582154"/>
            <a:ext cx="1644481" cy="1853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9DB34F0A-686B-4230-B20A-58A634088607}"/>
              </a:ext>
            </a:extLst>
          </p:cNvPr>
          <p:cNvSpPr txBox="1"/>
          <p:nvPr/>
        </p:nvSpPr>
        <p:spPr>
          <a:xfrm>
            <a:off x="10260996" y="2605248"/>
            <a:ext cx="1644481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prstClr val="black"/>
                </a:solidFill>
              </a:rPr>
              <a:t>Zadoks 89</a:t>
            </a:r>
            <a:endParaRPr lang="el-GR" dirty="0">
              <a:solidFill>
                <a:prstClr val="black"/>
              </a:solidFill>
            </a:endParaRPr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xmlns="" id="{1EB23F6C-DA37-495A-B605-D37CEC73079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1639" y="589016"/>
            <a:ext cx="2385714" cy="1846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3023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F07FBE7-9CC6-49A6-A2C7-23CCB3D89091}"/>
              </a:ext>
            </a:extLst>
          </p:cNvPr>
          <p:cNvSpPr txBox="1"/>
          <p:nvPr/>
        </p:nvSpPr>
        <p:spPr>
          <a:xfrm>
            <a:off x="286522" y="2642402"/>
            <a:ext cx="175475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prstClr val="black"/>
                </a:solidFill>
              </a:rPr>
              <a:t>Zadoks 12</a:t>
            </a:r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728C502-F027-42D3-9EDC-53AEA1CEB3D1}"/>
              </a:ext>
            </a:extLst>
          </p:cNvPr>
          <p:cNvSpPr txBox="1"/>
          <p:nvPr/>
        </p:nvSpPr>
        <p:spPr>
          <a:xfrm>
            <a:off x="2216808" y="2651268"/>
            <a:ext cx="238922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prstClr val="black"/>
                </a:solidFill>
              </a:rPr>
              <a:t>Zadoks 1</a:t>
            </a:r>
            <a:r>
              <a:rPr lang="el-GR" dirty="0">
                <a:solidFill>
                  <a:prstClr val="black"/>
                </a:solidFill>
              </a:rPr>
              <a:t>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EB2CDBF1-CEA5-4C3D-A5B2-B84483BD19CA}"/>
              </a:ext>
            </a:extLst>
          </p:cNvPr>
          <p:cNvSpPr txBox="1"/>
          <p:nvPr/>
        </p:nvSpPr>
        <p:spPr>
          <a:xfrm>
            <a:off x="4776640" y="2651268"/>
            <a:ext cx="1643417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prstClr val="black"/>
                </a:solidFill>
              </a:rPr>
              <a:t>Zadoks 3</a:t>
            </a:r>
            <a:r>
              <a:rPr lang="el-GR" dirty="0">
                <a:solidFill>
                  <a:prstClr val="black"/>
                </a:solidFill>
              </a:rPr>
              <a:t>6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27B95CFA-CDF2-48D9-809A-6711DBC53C19}"/>
              </a:ext>
            </a:extLst>
          </p:cNvPr>
          <p:cNvSpPr txBox="1"/>
          <p:nvPr/>
        </p:nvSpPr>
        <p:spPr>
          <a:xfrm>
            <a:off x="6804276" y="2668556"/>
            <a:ext cx="2555325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prstClr val="black"/>
                </a:solidFill>
              </a:rPr>
              <a:t>Zadoks </a:t>
            </a:r>
            <a:r>
              <a:rPr lang="el-GR" dirty="0">
                <a:solidFill>
                  <a:prstClr val="black"/>
                </a:solidFill>
              </a:rPr>
              <a:t>69</a:t>
            </a:r>
          </a:p>
        </p:txBody>
      </p:sp>
      <p:sp>
        <p:nvSpPr>
          <p:cNvPr id="27" name="Τίτλος 1">
            <a:extLst>
              <a:ext uri="{FF2B5EF4-FFF2-40B4-BE49-F238E27FC236}">
                <a16:creationId xmlns:a16="http://schemas.microsoft.com/office/drawing/2014/main" xmlns="" id="{A5C40A5E-7D67-4766-9500-A54F85A1B56E}"/>
              </a:ext>
            </a:extLst>
          </p:cNvPr>
          <p:cNvSpPr txBox="1">
            <a:spLocks/>
          </p:cNvSpPr>
          <p:nvPr/>
        </p:nvSpPr>
        <p:spPr>
          <a:xfrm>
            <a:off x="34336" y="0"/>
            <a:ext cx="121920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l-GR" sz="2800" b="1" dirty="0">
                <a:solidFill>
                  <a:prstClr val="black"/>
                </a:solidFill>
              </a:rPr>
              <a:t>Βρόμος </a:t>
            </a:r>
            <a:r>
              <a:rPr lang="en-US" sz="2800" b="1" dirty="0">
                <a:solidFill>
                  <a:prstClr val="black"/>
                </a:solidFill>
              </a:rPr>
              <a:t>(Poverty brome, barren brome) – </a:t>
            </a:r>
            <a:r>
              <a:rPr lang="en-US" sz="2800" b="1" i="1" dirty="0">
                <a:solidFill>
                  <a:prstClr val="black"/>
                </a:solidFill>
              </a:rPr>
              <a:t>Bromus sterilis </a:t>
            </a:r>
            <a:r>
              <a:rPr lang="en-US" sz="2800" b="1" dirty="0">
                <a:solidFill>
                  <a:prstClr val="black"/>
                </a:solidFill>
              </a:rPr>
              <a:t>L. (Poaceae)</a:t>
            </a:r>
            <a:endParaRPr lang="el-GR" sz="2800" b="1" dirty="0">
              <a:solidFill>
                <a:prstClr val="black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05950702-3AD7-4F49-871A-FEFE2431B53D}"/>
              </a:ext>
            </a:extLst>
          </p:cNvPr>
          <p:cNvSpPr txBox="1"/>
          <p:nvPr/>
        </p:nvSpPr>
        <p:spPr>
          <a:xfrm>
            <a:off x="14243" y="3218542"/>
            <a:ext cx="5737607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l-GR" sz="1500" dirty="0">
                <a:solidFill>
                  <a:prstClr val="black"/>
                </a:solidFill>
              </a:rPr>
              <a:t>Εμφάνιση κατά το φθινόπωρο-χειμώνα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l-GR" sz="1500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l-GR" sz="1500" dirty="0">
                <a:solidFill>
                  <a:prstClr val="black"/>
                </a:solidFill>
              </a:rPr>
              <a:t>Ευνοείται σε βαριά αργιλώδη εδάφη που «νεροκρατάνε»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l-GR" sz="1500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l-GR" sz="1500" dirty="0">
                <a:solidFill>
                  <a:prstClr val="black"/>
                </a:solidFill>
              </a:rPr>
              <a:t>Στέλεχος</a:t>
            </a:r>
            <a:r>
              <a:rPr lang="en-US" sz="1500" dirty="0">
                <a:solidFill>
                  <a:prstClr val="black"/>
                </a:solidFill>
              </a:rPr>
              <a:t>:</a:t>
            </a:r>
            <a:r>
              <a:rPr lang="el-GR" sz="1500" dirty="0">
                <a:solidFill>
                  <a:prstClr val="black"/>
                </a:solidFill>
              </a:rPr>
              <a:t> Ό</a:t>
            </a:r>
            <a:r>
              <a:rPr lang="el-GR" sz="1500" dirty="0" err="1">
                <a:solidFill>
                  <a:prstClr val="black"/>
                </a:solidFill>
              </a:rPr>
              <a:t>ρθια</a:t>
            </a:r>
            <a:r>
              <a:rPr lang="el-GR" sz="1500" dirty="0">
                <a:solidFill>
                  <a:prstClr val="black"/>
                </a:solidFill>
              </a:rPr>
              <a:t> ανάπτυξη, ύψους 30-80 εκ.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l-GR" sz="1500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l-GR" sz="1500" dirty="0">
                <a:solidFill>
                  <a:prstClr val="black"/>
                </a:solidFill>
              </a:rPr>
              <a:t>Φύλλα</a:t>
            </a:r>
            <a:r>
              <a:rPr lang="en-US" sz="1500" dirty="0">
                <a:solidFill>
                  <a:prstClr val="black"/>
                </a:solidFill>
              </a:rPr>
              <a:t>: </a:t>
            </a:r>
            <a:r>
              <a:rPr lang="el-GR" sz="1500" dirty="0">
                <a:solidFill>
                  <a:prstClr val="black"/>
                </a:solidFill>
              </a:rPr>
              <a:t>Χωρίς ωτία</a:t>
            </a:r>
            <a:r>
              <a:rPr lang="en-US" sz="1500" dirty="0">
                <a:solidFill>
                  <a:prstClr val="black"/>
                </a:solidFill>
              </a:rPr>
              <a:t>, </a:t>
            </a:r>
            <a:r>
              <a:rPr lang="el-GR" sz="1500" dirty="0">
                <a:solidFill>
                  <a:prstClr val="black"/>
                </a:solidFill>
              </a:rPr>
              <a:t>μικρή γλωσσίδα λευκή, μεμβρανώδης</a:t>
            </a:r>
            <a:r>
              <a:rPr lang="en-US" sz="1500" dirty="0">
                <a:solidFill>
                  <a:prstClr val="black"/>
                </a:solidFill>
              </a:rPr>
              <a:t> </a:t>
            </a:r>
            <a:r>
              <a:rPr lang="el-GR" sz="1500" dirty="0">
                <a:solidFill>
                  <a:prstClr val="black"/>
                </a:solidFill>
              </a:rPr>
              <a:t>με τριχίδια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sz="1500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500" dirty="0">
                <a:solidFill>
                  <a:prstClr val="black"/>
                </a:solidFill>
              </a:rPr>
              <a:t>Πολύ συχνό είδος σε οδοφράγματα/ακαλλιέργητες εκτάσεις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sz="1500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500" dirty="0">
                <a:solidFill>
                  <a:prstClr val="black"/>
                </a:solidFill>
              </a:rPr>
              <a:t>Ταξιανθία: Φόβη διακλαδισμένη με σταχύδια πράσινου</a:t>
            </a:r>
            <a:r>
              <a:rPr lang="en-US" sz="1500" dirty="0">
                <a:solidFill>
                  <a:prstClr val="black"/>
                </a:solidFill>
              </a:rPr>
              <a:t> </a:t>
            </a:r>
            <a:r>
              <a:rPr lang="el-GR" sz="1500" dirty="0">
                <a:solidFill>
                  <a:prstClr val="black"/>
                </a:solidFill>
              </a:rPr>
              <a:t>ή και μωβ χρώματος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sz="1500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500" dirty="0">
                <a:solidFill>
                  <a:prstClr val="black"/>
                </a:solidFill>
              </a:rPr>
              <a:t>Άνθιση: Μάιος-Ιούλιος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CD71CD9D-0E12-467C-B400-66375ADA7CAF}"/>
              </a:ext>
            </a:extLst>
          </p:cNvPr>
          <p:cNvSpPr txBox="1"/>
          <p:nvPr/>
        </p:nvSpPr>
        <p:spPr>
          <a:xfrm>
            <a:off x="5529943" y="3218542"/>
            <a:ext cx="6662057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l-GR" sz="1500" dirty="0">
                <a:solidFill>
                  <a:prstClr val="black"/>
                </a:solidFill>
              </a:rPr>
              <a:t>Καρπός</a:t>
            </a:r>
            <a:r>
              <a:rPr lang="en-US" sz="1500" dirty="0">
                <a:solidFill>
                  <a:prstClr val="black"/>
                </a:solidFill>
              </a:rPr>
              <a:t>: </a:t>
            </a:r>
            <a:r>
              <a:rPr lang="el-GR" sz="1500" dirty="0">
                <a:solidFill>
                  <a:prstClr val="black"/>
                </a:solidFill>
              </a:rPr>
              <a:t>Καρύοψη. Λέπυρα άνισα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l-GR" sz="1500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l-GR" sz="1500" dirty="0">
                <a:solidFill>
                  <a:prstClr val="black"/>
                </a:solidFill>
              </a:rPr>
              <a:t>Πολύ μικρός σπόρος και μεγάλη σποροπαραγωγή (έως και 800 σπόροι/φυτό)</a:t>
            </a:r>
            <a:endParaRPr lang="en-US" sz="1500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sz="1500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500" dirty="0">
                <a:solidFill>
                  <a:prstClr val="black"/>
                </a:solidFill>
              </a:rPr>
              <a:t>Πολύ συχνή παρουσία σε οδοφράγματα/ακαλλιέργητες εκτάσεις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sz="1500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500" dirty="0">
                <a:solidFill>
                  <a:prstClr val="black"/>
                </a:solidFill>
              </a:rPr>
              <a:t>Ζιζάνιο-εισβολέας</a:t>
            </a:r>
            <a:endParaRPr lang="en-US" sz="1500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500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500" dirty="0">
                <a:solidFill>
                  <a:prstClr val="black"/>
                </a:solidFill>
              </a:rPr>
              <a:t>Εξελίσσεται σε σημαντικό ζιζάνιο των χειμερινών σιτηρών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sz="1500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l-GR" sz="1500" dirty="0">
                <a:solidFill>
                  <a:prstClr val="black"/>
                </a:solidFill>
              </a:rPr>
              <a:t>Πληθυσμοί με α</a:t>
            </a:r>
            <a:r>
              <a:rPr lang="el-GR" sz="1500" dirty="0" err="1">
                <a:solidFill>
                  <a:prstClr val="black"/>
                </a:solidFill>
              </a:rPr>
              <a:t>νθεκτικότητα</a:t>
            </a:r>
            <a:r>
              <a:rPr lang="el-GR" sz="1500" dirty="0">
                <a:solidFill>
                  <a:prstClr val="black"/>
                </a:solidFill>
              </a:rPr>
              <a:t> σε ζιζανιοκτόνα-αναστολείς του ενζύμου </a:t>
            </a:r>
            <a:r>
              <a:rPr lang="en-US" sz="1500" dirty="0">
                <a:solidFill>
                  <a:prstClr val="black"/>
                </a:solidFill>
              </a:rPr>
              <a:t>ALS (mesosulfuron-methyl + iodosulfuron-methyl-sodium, pyroxsulam) </a:t>
            </a:r>
            <a:r>
              <a:rPr lang="el-GR" sz="1500" baseline="30000" dirty="0">
                <a:solidFill>
                  <a:prstClr val="black"/>
                </a:solidFill>
              </a:rPr>
              <a:t>9</a:t>
            </a:r>
            <a:endParaRPr lang="en-US" sz="1500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sz="1500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l-GR" sz="1500" dirty="0">
                <a:solidFill>
                  <a:prstClr val="black"/>
                </a:solidFill>
              </a:rPr>
              <a:t>Πληθυσμοί με ανθεκτικότητα σε ζιζανιοκτόνα-αναστολείς του ενζύμου </a:t>
            </a:r>
            <a:r>
              <a:rPr lang="en-US" sz="1500" dirty="0">
                <a:solidFill>
                  <a:prstClr val="black"/>
                </a:solidFill>
              </a:rPr>
              <a:t>ACCase  (cycloxydim, propaquizafop) </a:t>
            </a:r>
            <a:r>
              <a:rPr lang="el-GR" sz="1500" baseline="30000" dirty="0">
                <a:solidFill>
                  <a:prstClr val="black"/>
                </a:solidFill>
              </a:rPr>
              <a:t>5</a:t>
            </a:r>
            <a:endParaRPr lang="el-GR" sz="1500" dirty="0">
              <a:solidFill>
                <a:prstClr val="black"/>
              </a:solidFill>
            </a:endParaRPr>
          </a:p>
        </p:txBody>
      </p:sp>
      <p:pic>
        <p:nvPicPr>
          <p:cNvPr id="1026" name="Picture 2" descr="Barren brome (Bromus sterilis) - BBCH 12">
            <a:extLst>
              <a:ext uri="{FF2B5EF4-FFF2-40B4-BE49-F238E27FC236}">
                <a16:creationId xmlns:a16="http://schemas.microsoft.com/office/drawing/2014/main" xmlns="" id="{89A3D845-E457-492B-B340-981F34D33D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522" y="701058"/>
            <a:ext cx="1754754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Barren brome (Bromus sterilis) - BBCH 14">
            <a:extLst>
              <a:ext uri="{FF2B5EF4-FFF2-40B4-BE49-F238E27FC236}">
                <a16:creationId xmlns:a16="http://schemas.microsoft.com/office/drawing/2014/main" xmlns="" id="{73486827-D321-4BC4-B496-FF812580B9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6808" y="687901"/>
            <a:ext cx="2389224" cy="1813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Barren brome (Bromus sterilis) - BBCH 36">
            <a:extLst>
              <a:ext uri="{FF2B5EF4-FFF2-40B4-BE49-F238E27FC236}">
                <a16:creationId xmlns:a16="http://schemas.microsoft.com/office/drawing/2014/main" xmlns="" id="{B2E36B56-8315-49FC-A625-CAAB39423A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8730" y="687901"/>
            <a:ext cx="1643417" cy="1843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B. sterilis infestation.">
            <a:extLst>
              <a:ext uri="{FF2B5EF4-FFF2-40B4-BE49-F238E27FC236}">
                <a16:creationId xmlns:a16="http://schemas.microsoft.com/office/drawing/2014/main" xmlns="" id="{8C981988-813B-456B-9094-DAE5556066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4846" y="687901"/>
            <a:ext cx="2564755" cy="1875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://www.weedscience.org/images/weedid/289.jpg">
            <a:extLst>
              <a:ext uri="{FF2B5EF4-FFF2-40B4-BE49-F238E27FC236}">
                <a16:creationId xmlns:a16="http://schemas.microsoft.com/office/drawing/2014/main" xmlns="" id="{2EEE3F79-E821-49A7-AF91-1FBBBBA495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2300" y="687901"/>
            <a:ext cx="2273178" cy="191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532E1CE9-FA49-4577-97FF-672571145BB3}"/>
              </a:ext>
            </a:extLst>
          </p:cNvPr>
          <p:cNvSpPr txBox="1"/>
          <p:nvPr/>
        </p:nvSpPr>
        <p:spPr>
          <a:xfrm>
            <a:off x="9632300" y="2668556"/>
            <a:ext cx="227317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prstClr val="black"/>
                </a:solidFill>
              </a:rPr>
              <a:t>Zadoks </a:t>
            </a:r>
            <a:r>
              <a:rPr lang="el-GR" dirty="0">
                <a:solidFill>
                  <a:prstClr val="black"/>
                </a:solidFill>
              </a:rPr>
              <a:t>85</a:t>
            </a:r>
          </a:p>
        </p:txBody>
      </p:sp>
    </p:spTree>
    <p:extLst>
      <p:ext uri="{BB962C8B-B14F-4D97-AF65-F5344CB8AC3E}">
        <p14:creationId xmlns:p14="http://schemas.microsoft.com/office/powerpoint/2010/main" val="4171830946"/>
      </p:ext>
    </p:extLst>
  </p:cSld>
  <p:clrMapOvr>
    <a:masterClrMapping/>
  </p:clrMapOvr>
</p:sld>
</file>

<file path=ppt/theme/theme1.xml><?xml version="1.0" encoding="utf-8"?>
<a:theme xmlns:a="http://schemas.openxmlformats.org/drawingml/2006/main" name="1_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6_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972</Words>
  <Application>Microsoft Office PowerPoint</Application>
  <PresentationFormat>Ευρεία οθόνη</PresentationFormat>
  <Paragraphs>169</Paragraphs>
  <Slides>7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7</vt:i4>
      </vt:variant>
      <vt:variant>
        <vt:lpstr>Τίτλοι διαφανειών</vt:lpstr>
      </vt:variant>
      <vt:variant>
        <vt:i4>7</vt:i4>
      </vt:variant>
    </vt:vector>
  </HeadingPairs>
  <TitlesOfParts>
    <vt:vector size="18" baseType="lpstr">
      <vt:lpstr>Arial</vt:lpstr>
      <vt:lpstr>Calibri</vt:lpstr>
      <vt:lpstr>Calibri Light</vt:lpstr>
      <vt:lpstr>Wingdings</vt:lpstr>
      <vt:lpstr>1_Θέμα του Office</vt:lpstr>
      <vt:lpstr>2_Θέμα του Office</vt:lpstr>
      <vt:lpstr>3_Θέμα του Office</vt:lpstr>
      <vt:lpstr>Θέμα του Office</vt:lpstr>
      <vt:lpstr>4_Θέμα του Office</vt:lpstr>
      <vt:lpstr>5_Θέμα του Office</vt:lpstr>
      <vt:lpstr>6_Θέμα του Office</vt:lpstr>
      <vt:lpstr>Παρουσίαση του PowerPoint</vt:lpstr>
      <vt:lpstr>Αγρωστώδη ζιζάνια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Λογαριασμός Microsoft</dc:creator>
  <cp:lastModifiedBy>Λογαριασμός Microsoft</cp:lastModifiedBy>
  <cp:revision>1</cp:revision>
  <dcterms:created xsi:type="dcterms:W3CDTF">2025-06-06T11:31:56Z</dcterms:created>
  <dcterms:modified xsi:type="dcterms:W3CDTF">2025-06-06T11:32:13Z</dcterms:modified>
</cp:coreProperties>
</file>