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41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80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59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18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60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47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80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04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00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39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5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33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4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20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48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75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58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21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35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89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65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1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44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18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75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50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06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20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47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14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4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64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8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71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321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73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61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8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76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85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53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30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341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18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73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38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766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53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61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580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081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12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271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4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013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980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561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847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99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387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75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64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386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179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0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47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35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140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11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945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481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34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460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8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0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6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5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7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3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0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4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0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3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7340E60-D9DC-4E14-ADD7-F84545EA0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50" y="1102562"/>
            <a:ext cx="12033490" cy="1309688"/>
          </a:xfrm>
        </p:spPr>
        <p:txBody>
          <a:bodyPr>
            <a:normAutofit fontScale="90000"/>
          </a:bodyPr>
          <a:lstStyle/>
          <a:p>
            <a:r>
              <a:rPr lang="el-GR" sz="8000" b="1" dirty="0"/>
              <a:t>Αγρωστώδη </a:t>
            </a:r>
            <a:r>
              <a:rPr lang="el-GR" sz="8000" b="1" dirty="0" smtClean="0"/>
              <a:t>ζιζάνια</a:t>
            </a:r>
            <a:r>
              <a:rPr lang="en-US" sz="8000" b="1" dirty="0" smtClean="0"/>
              <a:t>                     </a:t>
            </a:r>
            <a:r>
              <a:rPr lang="el-GR" sz="8000" b="1" dirty="0" smtClean="0"/>
              <a:t>ρυζιού </a:t>
            </a:r>
            <a:r>
              <a:rPr lang="el-GR" sz="8000" b="1" dirty="0"/>
              <a:t>(</a:t>
            </a:r>
            <a:r>
              <a:rPr lang="en-US" sz="8000" b="1" i="1" dirty="0"/>
              <a:t>Oryza sativa </a:t>
            </a:r>
            <a:r>
              <a:rPr lang="en-US" sz="8000" b="1" dirty="0"/>
              <a:t>L.)</a:t>
            </a:r>
            <a:endParaRPr lang="el-GR" sz="8000" b="1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53DE2BDC-ADD2-42CA-82B7-F8AACA840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" y="3190876"/>
            <a:ext cx="11934825" cy="353377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Αναγνώριση στον αγρό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Στοιχεία βιολογίας &amp; ανταγωνιστικότητας</a:t>
            </a:r>
          </a:p>
          <a:p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Περιπτώσεις ανθεκτικότητας σε ζιζανιοκτόνα</a:t>
            </a:r>
          </a:p>
        </p:txBody>
      </p:sp>
    </p:spTree>
    <p:extLst>
      <p:ext uri="{BB962C8B-B14F-4D97-AF65-F5344CB8AC3E}">
        <p14:creationId xmlns:p14="http://schemas.microsoft.com/office/powerpoint/2010/main" val="41120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2CDBF1-CEA5-4C3D-A5B2-B84483BD19CA}"/>
              </a:ext>
            </a:extLst>
          </p:cNvPr>
          <p:cNvSpPr txBox="1"/>
          <p:nvPr/>
        </p:nvSpPr>
        <p:spPr>
          <a:xfrm>
            <a:off x="2015636" y="2381183"/>
            <a:ext cx="1815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29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:a16="http://schemas.microsoft.com/office/drawing/2014/main" xmlns="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Μουχρίτσα</a:t>
            </a:r>
            <a:r>
              <a:rPr lang="en-US" sz="2800" b="1" dirty="0" smtClean="0">
                <a:solidFill>
                  <a:prstClr val="black"/>
                </a:solidFill>
              </a:rPr>
              <a:t> – </a:t>
            </a:r>
            <a:r>
              <a:rPr lang="en-US" sz="2800" b="1" i="1" dirty="0" smtClean="0">
                <a:solidFill>
                  <a:prstClr val="black"/>
                </a:solidFill>
              </a:rPr>
              <a:t>Echinochloa </a:t>
            </a:r>
            <a:r>
              <a:rPr lang="en-US" sz="2800" b="1" dirty="0" smtClean="0">
                <a:solidFill>
                  <a:prstClr val="black"/>
                </a:solidFill>
              </a:rPr>
              <a:t>spp. </a:t>
            </a:r>
            <a:r>
              <a:rPr lang="en-US" sz="2800" b="1" dirty="0">
                <a:solidFill>
                  <a:prstClr val="black"/>
                </a:solidFill>
              </a:rPr>
              <a:t>(Poaceae)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DB34F0A-686B-4230-B20A-58A634088607}"/>
              </a:ext>
            </a:extLst>
          </p:cNvPr>
          <p:cNvSpPr txBox="1"/>
          <p:nvPr/>
        </p:nvSpPr>
        <p:spPr>
          <a:xfrm>
            <a:off x="3976807" y="2380354"/>
            <a:ext cx="56718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65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F07FBE7-9CC6-49A6-A2C7-23CCB3D89091}"/>
              </a:ext>
            </a:extLst>
          </p:cNvPr>
          <p:cNvSpPr txBox="1"/>
          <p:nvPr/>
        </p:nvSpPr>
        <p:spPr>
          <a:xfrm>
            <a:off x="143503" y="2381183"/>
            <a:ext cx="1800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13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32E1CE9-FA49-4577-97FF-672571145BB3}"/>
              </a:ext>
            </a:extLst>
          </p:cNvPr>
          <p:cNvSpPr txBox="1"/>
          <p:nvPr/>
        </p:nvSpPr>
        <p:spPr>
          <a:xfrm>
            <a:off x="3975094" y="2011096"/>
            <a:ext cx="1350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prstClr val="black"/>
                </a:solidFill>
              </a:rPr>
              <a:t>E</a:t>
            </a:r>
            <a:r>
              <a:rPr lang="en-US" sz="1400" i="1" dirty="0">
                <a:solidFill>
                  <a:prstClr val="black"/>
                </a:solidFill>
              </a:rPr>
              <a:t>. crus–galli</a:t>
            </a:r>
            <a:endParaRPr lang="el-GR" sz="1400" i="1" dirty="0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32E1CE9-FA49-4577-97FF-672571145BB3}"/>
              </a:ext>
            </a:extLst>
          </p:cNvPr>
          <p:cNvSpPr txBox="1"/>
          <p:nvPr/>
        </p:nvSpPr>
        <p:spPr>
          <a:xfrm>
            <a:off x="8298676" y="2011051"/>
            <a:ext cx="1350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prstClr val="black"/>
                </a:solidFill>
              </a:rPr>
              <a:t>E. oryzoides</a:t>
            </a:r>
            <a:endParaRPr lang="el-GR" sz="1400" i="1" dirty="0">
              <a:solidFill>
                <a:prstClr val="black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34" y="542270"/>
            <a:ext cx="1800000" cy="177660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b="15317"/>
          <a:stretch/>
        </p:blipFill>
        <p:spPr>
          <a:xfrm>
            <a:off x="2030828" y="533400"/>
            <a:ext cx="1800000" cy="1785473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 rotWithShape="1">
          <a:blip r:embed="rId4"/>
          <a:srcRect b="7931"/>
          <a:stretch/>
        </p:blipFill>
        <p:spPr>
          <a:xfrm>
            <a:off x="5426475" y="542271"/>
            <a:ext cx="1350000" cy="1407299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 rotWithShape="1">
          <a:blip r:embed="rId5"/>
          <a:srcRect b="7858"/>
          <a:stretch/>
        </p:blipFill>
        <p:spPr>
          <a:xfrm>
            <a:off x="3975094" y="533400"/>
            <a:ext cx="1350000" cy="1416170"/>
          </a:xfrm>
          <a:prstGeom prst="rect">
            <a:avLst/>
          </a:prstGeom>
        </p:spPr>
      </p:pic>
      <p:pic>
        <p:nvPicPr>
          <p:cNvPr id="25" name="Εικόνα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594" y="542270"/>
            <a:ext cx="1293962" cy="1381421"/>
          </a:xfrm>
          <a:prstGeom prst="rect">
            <a:avLst/>
          </a:prstGeom>
        </p:spPr>
      </p:pic>
      <p:pic>
        <p:nvPicPr>
          <p:cNvPr id="26" name="Εικόνα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675" y="542270"/>
            <a:ext cx="1350000" cy="138142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32E1CE9-FA49-4577-97FF-672571145BB3}"/>
              </a:ext>
            </a:extLst>
          </p:cNvPr>
          <p:cNvSpPr txBox="1"/>
          <p:nvPr/>
        </p:nvSpPr>
        <p:spPr>
          <a:xfrm>
            <a:off x="5426475" y="2024752"/>
            <a:ext cx="1350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prstClr val="black"/>
                </a:solidFill>
              </a:rPr>
              <a:t>E</a:t>
            </a:r>
            <a:r>
              <a:rPr lang="en-US" sz="1400" i="1" dirty="0">
                <a:solidFill>
                  <a:prstClr val="black"/>
                </a:solidFill>
              </a:rPr>
              <a:t>. colona</a:t>
            </a:r>
            <a:endParaRPr lang="el-GR" sz="1400" i="1" dirty="0">
              <a:solidFill>
                <a:prstClr val="black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32E1CE9-FA49-4577-97FF-672571145BB3}"/>
              </a:ext>
            </a:extLst>
          </p:cNvPr>
          <p:cNvSpPr txBox="1"/>
          <p:nvPr/>
        </p:nvSpPr>
        <p:spPr>
          <a:xfrm>
            <a:off x="6894009" y="2011051"/>
            <a:ext cx="129054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prstClr val="black"/>
                </a:solidFill>
              </a:rPr>
              <a:t>E</a:t>
            </a:r>
            <a:r>
              <a:rPr lang="en-US" sz="1400" i="1" dirty="0">
                <a:solidFill>
                  <a:prstClr val="black"/>
                </a:solidFill>
              </a:rPr>
              <a:t>. phyllopogon</a:t>
            </a:r>
            <a:endParaRPr lang="el-GR" sz="1400" i="1" dirty="0">
              <a:solidFill>
                <a:prstClr val="black"/>
              </a:solidFill>
            </a:endParaRPr>
          </a:p>
        </p:txBody>
      </p:sp>
      <p:pic>
        <p:nvPicPr>
          <p:cNvPr id="31" name="Εικόνα 30"/>
          <p:cNvPicPr>
            <a:picLocks noChangeAspect="1"/>
          </p:cNvPicPr>
          <p:nvPr/>
        </p:nvPicPr>
        <p:blipFill rotWithShape="1">
          <a:blip r:embed="rId8"/>
          <a:srcRect r="7730"/>
          <a:stretch/>
        </p:blipFill>
        <p:spPr>
          <a:xfrm>
            <a:off x="9762794" y="542270"/>
            <a:ext cx="2262429" cy="177655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B2CDBF1-CEA5-4C3D-A5B2-B84483BD19CA}"/>
              </a:ext>
            </a:extLst>
          </p:cNvPr>
          <p:cNvSpPr txBox="1"/>
          <p:nvPr/>
        </p:nvSpPr>
        <p:spPr>
          <a:xfrm>
            <a:off x="9762794" y="2380354"/>
            <a:ext cx="22624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8</a:t>
            </a:r>
            <a:r>
              <a:rPr lang="en-US" dirty="0">
                <a:solidFill>
                  <a:prstClr val="black"/>
                </a:solidFill>
              </a:rPr>
              <a:t>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34336" y="2789192"/>
            <a:ext cx="594377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l-GR" sz="1300" dirty="0">
                <a:solidFill>
                  <a:prstClr val="black"/>
                </a:solidFill>
              </a:rPr>
              <a:t>Μουχρίτσα (</a:t>
            </a:r>
            <a:r>
              <a:rPr lang="en-US" sz="1300" dirty="0">
                <a:solidFill>
                  <a:prstClr val="black"/>
                </a:solidFill>
              </a:rPr>
              <a:t>barnyardgrass) </a:t>
            </a:r>
            <a:r>
              <a:rPr lang="en-US" sz="1300" dirty="0">
                <a:solidFill>
                  <a:prstClr val="black"/>
                </a:solidFill>
              </a:rPr>
              <a:t>– </a:t>
            </a:r>
            <a:r>
              <a:rPr lang="en-US" sz="1300" i="1" dirty="0">
                <a:solidFill>
                  <a:prstClr val="black"/>
                </a:solidFill>
              </a:rPr>
              <a:t>Echinochloa crus–galli </a:t>
            </a:r>
            <a:r>
              <a:rPr lang="en-US" sz="1300" dirty="0">
                <a:solidFill>
                  <a:prstClr val="black"/>
                </a:solidFill>
              </a:rPr>
              <a:t>(L.) P. Beauv.</a:t>
            </a:r>
            <a:endParaRPr lang="el-GR" sz="13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l-GR" sz="1300" dirty="0">
                <a:solidFill>
                  <a:prstClr val="black"/>
                </a:solidFill>
              </a:rPr>
              <a:t>Μικρή μουχρίτσα (</a:t>
            </a:r>
            <a:r>
              <a:rPr lang="en-US" sz="1300" dirty="0">
                <a:solidFill>
                  <a:prstClr val="black"/>
                </a:solidFill>
              </a:rPr>
              <a:t>junglerice) – </a:t>
            </a:r>
            <a:r>
              <a:rPr lang="en-US" sz="1300" i="1" dirty="0">
                <a:solidFill>
                  <a:prstClr val="black"/>
                </a:solidFill>
              </a:rPr>
              <a:t>Echinochloa </a:t>
            </a:r>
            <a:r>
              <a:rPr lang="en-US" sz="1300" i="1" dirty="0">
                <a:solidFill>
                  <a:prstClr val="black"/>
                </a:solidFill>
              </a:rPr>
              <a:t>colona </a:t>
            </a:r>
            <a:r>
              <a:rPr lang="en-US" sz="1300" dirty="0">
                <a:solidFill>
                  <a:prstClr val="black"/>
                </a:solidFill>
              </a:rPr>
              <a:t>(L.) Link.</a:t>
            </a:r>
            <a:endParaRPr lang="el-GR" sz="13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l-GR" sz="1300" dirty="0">
                <a:solidFill>
                  <a:prstClr val="black"/>
                </a:solidFill>
              </a:rPr>
              <a:t>Όψιμη μουχρίτσα (</a:t>
            </a:r>
            <a:r>
              <a:rPr lang="en-US" sz="1300" dirty="0">
                <a:solidFill>
                  <a:prstClr val="black"/>
                </a:solidFill>
              </a:rPr>
              <a:t>l</a:t>
            </a:r>
            <a:r>
              <a:rPr lang="en-US" sz="1300" dirty="0">
                <a:solidFill>
                  <a:prstClr val="black"/>
                </a:solidFill>
              </a:rPr>
              <a:t>ate watergrass</a:t>
            </a:r>
            <a:r>
              <a:rPr lang="el-GR" sz="1300" dirty="0">
                <a:solidFill>
                  <a:prstClr val="black"/>
                </a:solidFill>
              </a:rPr>
              <a:t>)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  <a:r>
              <a:rPr lang="en-US" sz="1300" i="1" dirty="0">
                <a:solidFill>
                  <a:prstClr val="black"/>
                </a:solidFill>
              </a:rPr>
              <a:t>– Echinochloa </a:t>
            </a:r>
            <a:r>
              <a:rPr lang="en-US" sz="1300" i="1" dirty="0">
                <a:solidFill>
                  <a:prstClr val="black"/>
                </a:solidFill>
              </a:rPr>
              <a:t>phyllopogon </a:t>
            </a:r>
            <a:r>
              <a:rPr lang="en-US" sz="1300" dirty="0">
                <a:solidFill>
                  <a:prstClr val="black"/>
                </a:solidFill>
              </a:rPr>
              <a:t>(Stapf) Vasc</a:t>
            </a:r>
            <a:r>
              <a:rPr lang="en-US" sz="1300" dirty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l-GR" sz="1300" dirty="0">
                <a:solidFill>
                  <a:prstClr val="black"/>
                </a:solidFill>
              </a:rPr>
              <a:t>Πρώιμη </a:t>
            </a:r>
            <a:r>
              <a:rPr lang="el-GR" sz="1300" dirty="0">
                <a:solidFill>
                  <a:prstClr val="black"/>
                </a:solidFill>
              </a:rPr>
              <a:t>μουχρίτσα </a:t>
            </a:r>
            <a:r>
              <a:rPr lang="en-US" sz="1300" dirty="0">
                <a:solidFill>
                  <a:prstClr val="black"/>
                </a:solidFill>
              </a:rPr>
              <a:t>(early watergrass) – </a:t>
            </a:r>
            <a:r>
              <a:rPr lang="en-US" sz="1300" i="1" dirty="0">
                <a:solidFill>
                  <a:prstClr val="black"/>
                </a:solidFill>
              </a:rPr>
              <a:t>Echinochloa </a:t>
            </a:r>
            <a:r>
              <a:rPr lang="en-US" sz="1300" i="1" dirty="0">
                <a:solidFill>
                  <a:prstClr val="black"/>
                </a:solidFill>
              </a:rPr>
              <a:t>oryzoides </a:t>
            </a:r>
            <a:r>
              <a:rPr lang="en-US" sz="1300" dirty="0">
                <a:solidFill>
                  <a:prstClr val="black"/>
                </a:solidFill>
              </a:rPr>
              <a:t>(</a:t>
            </a:r>
            <a:r>
              <a:rPr lang="en-US" sz="1300" dirty="0">
                <a:solidFill>
                  <a:prstClr val="black"/>
                </a:solidFill>
              </a:rPr>
              <a:t>Ard.) Fritsch.</a:t>
            </a:r>
            <a:endParaRPr lang="el-GR" sz="13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Ετήσια είδη </a:t>
            </a:r>
            <a:r>
              <a:rPr lang="el-GR" sz="1400" dirty="0">
                <a:solidFill>
                  <a:prstClr val="black"/>
                </a:solidFill>
              </a:rPr>
              <a:t>(φωτοσύνθεση</a:t>
            </a:r>
            <a:r>
              <a:rPr lang="en-US" sz="1400" dirty="0">
                <a:solidFill>
                  <a:prstClr val="black"/>
                </a:solidFill>
              </a:rPr>
              <a:t>: C4</a:t>
            </a:r>
            <a:r>
              <a:rPr lang="en-US" sz="1400" dirty="0">
                <a:solidFill>
                  <a:prstClr val="black"/>
                </a:solidFill>
              </a:rPr>
              <a:t>). </a:t>
            </a:r>
            <a:r>
              <a:rPr lang="el-GR" sz="1400" dirty="0">
                <a:solidFill>
                  <a:prstClr val="black"/>
                </a:solidFill>
              </a:rPr>
              <a:t>Δύσκολη αναγνώριση στον ορυζώνα κατά τα αρχικά στάδια ανάπτυξης της </a:t>
            </a:r>
            <a:r>
              <a:rPr lang="el-GR" sz="1400" dirty="0">
                <a:solidFill>
                  <a:prstClr val="black"/>
                </a:solidFill>
              </a:rPr>
              <a:t>καλλιέργειας.</a:t>
            </a: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Πολλαπλασιάζονται με σπόρο που φυτρώνει την άνοιξη ή το </a:t>
            </a:r>
            <a:r>
              <a:rPr lang="el-GR" sz="1400" dirty="0">
                <a:solidFill>
                  <a:prstClr val="black"/>
                </a:solidFill>
              </a:rPr>
              <a:t>καλοκαίρι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Βλαστός</a:t>
            </a:r>
            <a:r>
              <a:rPr lang="en-US" sz="1400" dirty="0">
                <a:solidFill>
                  <a:prstClr val="black"/>
                </a:solidFill>
              </a:rPr>
              <a:t>: </a:t>
            </a:r>
            <a:r>
              <a:rPr lang="el-GR" sz="1400" dirty="0">
                <a:solidFill>
                  <a:prstClr val="black"/>
                </a:solidFill>
              </a:rPr>
              <a:t>Πεπλατυσμένος </a:t>
            </a:r>
            <a:r>
              <a:rPr lang="el-GR" sz="1400" dirty="0">
                <a:solidFill>
                  <a:prstClr val="black"/>
                </a:solidFill>
              </a:rPr>
              <a:t>ή </a:t>
            </a:r>
            <a:r>
              <a:rPr lang="el-GR" sz="1400" dirty="0">
                <a:solidFill>
                  <a:prstClr val="black"/>
                </a:solidFill>
              </a:rPr>
              <a:t>κυλινδρικός, </a:t>
            </a:r>
            <a:r>
              <a:rPr lang="el-GR" sz="1400" dirty="0">
                <a:solidFill>
                  <a:prstClr val="black"/>
                </a:solidFill>
              </a:rPr>
              <a:t>όρθιας ή ημιόρθιας ανάπτυξης και ύψους συνήθως έως </a:t>
            </a:r>
            <a:r>
              <a:rPr lang="el-GR" sz="1400" dirty="0">
                <a:solidFill>
                  <a:prstClr val="black"/>
                </a:solidFill>
              </a:rPr>
              <a:t>1.2–1.5 m. Αξιοσημείωτη ικανότητα αδελφώματος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Φύλλα</a:t>
            </a:r>
            <a:r>
              <a:rPr lang="en-US" sz="1400" dirty="0">
                <a:solidFill>
                  <a:prstClr val="black"/>
                </a:solidFill>
              </a:rPr>
              <a:t>: </a:t>
            </a:r>
            <a:r>
              <a:rPr lang="el-GR" sz="1400" dirty="0">
                <a:solidFill>
                  <a:prstClr val="black"/>
                </a:solidFill>
              </a:rPr>
              <a:t>Σκούρο </a:t>
            </a:r>
            <a:r>
              <a:rPr lang="el-GR" sz="1400" dirty="0">
                <a:solidFill>
                  <a:prstClr val="black"/>
                </a:solidFill>
              </a:rPr>
              <a:t>πράσινο χρώμα, πλατύ έλασμα, κόκκινο κολεό </a:t>
            </a:r>
            <a:r>
              <a:rPr lang="el-GR" sz="1400" dirty="0">
                <a:solidFill>
                  <a:prstClr val="black"/>
                </a:solidFill>
              </a:rPr>
              <a:t>                            (</a:t>
            </a:r>
            <a:r>
              <a:rPr lang="el-GR" sz="1400" dirty="0">
                <a:solidFill>
                  <a:prstClr val="black"/>
                </a:solidFill>
              </a:rPr>
              <a:t>τα κατώτερα φύλλα) ενώ δεν έχουν γλωσσίδα και </a:t>
            </a:r>
            <a:r>
              <a:rPr lang="el-GR" sz="1400" dirty="0">
                <a:solidFill>
                  <a:prstClr val="black"/>
                </a:solidFill>
              </a:rPr>
              <a:t>ωτία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Το </a:t>
            </a:r>
            <a:r>
              <a:rPr lang="el-GR" sz="1400" i="1" dirty="0">
                <a:solidFill>
                  <a:prstClr val="black"/>
                </a:solidFill>
              </a:rPr>
              <a:t>E</a:t>
            </a:r>
            <a:r>
              <a:rPr lang="el-GR" sz="1400" i="1" dirty="0">
                <a:solidFill>
                  <a:prstClr val="black"/>
                </a:solidFill>
              </a:rPr>
              <a:t>. </a:t>
            </a:r>
            <a:r>
              <a:rPr lang="el-GR" sz="1400" i="1" dirty="0">
                <a:solidFill>
                  <a:prstClr val="black"/>
                </a:solidFill>
              </a:rPr>
              <a:t>colona</a:t>
            </a:r>
            <a:r>
              <a:rPr lang="el-GR" sz="1400" dirty="0">
                <a:solidFill>
                  <a:prstClr val="black"/>
                </a:solidFill>
              </a:rPr>
              <a:t> </a:t>
            </a:r>
            <a:r>
              <a:rPr lang="el-GR" sz="1400" dirty="0">
                <a:solidFill>
                  <a:prstClr val="black"/>
                </a:solidFill>
              </a:rPr>
              <a:t>έχει </a:t>
            </a:r>
            <a:r>
              <a:rPr lang="el-GR" sz="1400" dirty="0" err="1">
                <a:solidFill>
                  <a:prstClr val="black"/>
                </a:solidFill>
              </a:rPr>
              <a:t>ημιόρθια</a:t>
            </a:r>
            <a:r>
              <a:rPr lang="el-GR" sz="1400" dirty="0">
                <a:solidFill>
                  <a:prstClr val="black"/>
                </a:solidFill>
              </a:rPr>
              <a:t>–</a:t>
            </a:r>
            <a:r>
              <a:rPr lang="el-GR" sz="1400" dirty="0" err="1">
                <a:solidFill>
                  <a:prstClr val="black"/>
                </a:solidFill>
              </a:rPr>
              <a:t>έρπουσα</a:t>
            </a:r>
            <a:r>
              <a:rPr lang="el-GR" sz="1400" dirty="0">
                <a:solidFill>
                  <a:prstClr val="black"/>
                </a:solidFill>
              </a:rPr>
              <a:t> </a:t>
            </a:r>
            <a:r>
              <a:rPr lang="el-GR" sz="1400" dirty="0">
                <a:solidFill>
                  <a:prstClr val="black"/>
                </a:solidFill>
              </a:rPr>
              <a:t>ανάπτυξη, ύψος μικρότερο από τα άλλα τρία είδη (</a:t>
            </a:r>
            <a:r>
              <a:rPr lang="el-GR" sz="1400" dirty="0">
                <a:solidFill>
                  <a:prstClr val="black"/>
                </a:solidFill>
              </a:rPr>
              <a:t>20–90 εκ.) </a:t>
            </a:r>
            <a:r>
              <a:rPr lang="el-GR" sz="1400" dirty="0">
                <a:solidFill>
                  <a:prstClr val="black"/>
                </a:solidFill>
              </a:rPr>
              <a:t>και φύλλα που συχνά έχουν στην άνω επιφάνεια ένα κόκκινο σημάδι σχήματος V</a:t>
            </a:r>
            <a:r>
              <a:rPr lang="el-GR" sz="1400" dirty="0">
                <a:solidFill>
                  <a:prstClr val="black"/>
                </a:solidFill>
              </a:rPr>
              <a:t>.</a:t>
            </a:r>
            <a:endParaRPr lang="el-GR" sz="1400" dirty="0">
              <a:solidFill>
                <a:prstClr val="black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6032464" y="2797511"/>
            <a:ext cx="6144883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</a:rPr>
              <a:t>Άνθιση </a:t>
            </a:r>
            <a:r>
              <a:rPr lang="el-GR" sz="1500" dirty="0">
                <a:solidFill>
                  <a:prstClr val="black"/>
                </a:solidFill>
              </a:rPr>
              <a:t>από νωρίς το καλοκαίρι έως και το </a:t>
            </a:r>
            <a:r>
              <a:rPr lang="el-GR" sz="1500" dirty="0">
                <a:solidFill>
                  <a:prstClr val="black"/>
                </a:solidFill>
              </a:rPr>
              <a:t>φθινόπωρο. </a:t>
            </a:r>
            <a:r>
              <a:rPr lang="el-GR" sz="1500" dirty="0">
                <a:solidFill>
                  <a:prstClr val="black"/>
                </a:solidFill>
              </a:rPr>
              <a:t>Η</a:t>
            </a:r>
            <a:r>
              <a:rPr lang="el-GR" sz="1500" dirty="0">
                <a:solidFill>
                  <a:prstClr val="black"/>
                </a:solidFill>
              </a:rPr>
              <a:t> </a:t>
            </a:r>
            <a:r>
              <a:rPr lang="el-GR" sz="1500" dirty="0">
                <a:solidFill>
                  <a:prstClr val="black"/>
                </a:solidFill>
              </a:rPr>
              <a:t>ταξιανθία </a:t>
            </a:r>
            <a:r>
              <a:rPr lang="el-GR" sz="1500" dirty="0">
                <a:solidFill>
                  <a:prstClr val="black"/>
                </a:solidFill>
              </a:rPr>
              <a:t>είναι φόβη </a:t>
            </a:r>
            <a:r>
              <a:rPr lang="el-GR" sz="1500" dirty="0">
                <a:solidFill>
                  <a:prstClr val="black"/>
                </a:solidFill>
              </a:rPr>
              <a:t>με τις διακλαδώσεις να είναι (</a:t>
            </a:r>
            <a:r>
              <a:rPr lang="el-GR" sz="1500" i="1" dirty="0">
                <a:solidFill>
                  <a:prstClr val="black"/>
                </a:solidFill>
              </a:rPr>
              <a:t>E. oryzoides</a:t>
            </a:r>
            <a:r>
              <a:rPr lang="el-GR" sz="1500" dirty="0">
                <a:solidFill>
                  <a:prstClr val="black"/>
                </a:solidFill>
              </a:rPr>
              <a:t>) ή να μην είναι κολλημένες με τον κεντρικό άξονα </a:t>
            </a:r>
            <a:r>
              <a:rPr lang="el-GR" sz="1500" dirty="0">
                <a:solidFill>
                  <a:prstClr val="black"/>
                </a:solidFill>
              </a:rPr>
              <a:t> (</a:t>
            </a:r>
            <a:r>
              <a:rPr lang="el-GR" sz="1500" i="1" dirty="0">
                <a:solidFill>
                  <a:prstClr val="black"/>
                </a:solidFill>
              </a:rPr>
              <a:t>E. phyllopogon </a:t>
            </a:r>
            <a:r>
              <a:rPr lang="el-GR" sz="1500" dirty="0">
                <a:solidFill>
                  <a:prstClr val="black"/>
                </a:solidFill>
              </a:rPr>
              <a:t>και </a:t>
            </a:r>
            <a:r>
              <a:rPr lang="el-GR" sz="1500" i="1" dirty="0">
                <a:solidFill>
                  <a:prstClr val="black"/>
                </a:solidFill>
              </a:rPr>
              <a:t>E. </a:t>
            </a:r>
            <a:r>
              <a:rPr lang="el-GR" sz="1500" i="1" dirty="0">
                <a:solidFill>
                  <a:prstClr val="black"/>
                </a:solidFill>
              </a:rPr>
              <a:t>crus–galli</a:t>
            </a:r>
            <a:r>
              <a:rPr lang="el-GR" sz="1500" dirty="0">
                <a:solidFill>
                  <a:prstClr val="black"/>
                </a:solidFill>
              </a:rPr>
              <a:t>).</a:t>
            </a: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</a:rPr>
              <a:t>Συνήθως υπάρχουν άγανα ενώ συχνά τα λέπυρα έχουν μια </a:t>
            </a:r>
            <a:r>
              <a:rPr lang="el-GR" sz="1500" dirty="0">
                <a:solidFill>
                  <a:prstClr val="black"/>
                </a:solidFill>
              </a:rPr>
              <a:t>κοκκινωπή</a:t>
            </a:r>
            <a:r>
              <a:rPr lang="en-US" sz="1500" dirty="0">
                <a:solidFill>
                  <a:prstClr val="black"/>
                </a:solidFill>
              </a:rPr>
              <a:t>                   </a:t>
            </a:r>
            <a:r>
              <a:rPr lang="el-GR" sz="1500" dirty="0">
                <a:solidFill>
                  <a:prstClr val="black"/>
                </a:solidFill>
              </a:rPr>
              <a:t>(</a:t>
            </a:r>
            <a:r>
              <a:rPr lang="el-GR" sz="1500" i="1" dirty="0">
                <a:solidFill>
                  <a:prstClr val="black"/>
                </a:solidFill>
              </a:rPr>
              <a:t>E</a:t>
            </a:r>
            <a:r>
              <a:rPr lang="el-GR" sz="1500" i="1" dirty="0">
                <a:solidFill>
                  <a:prstClr val="black"/>
                </a:solidFill>
              </a:rPr>
              <a:t>. </a:t>
            </a:r>
            <a:r>
              <a:rPr lang="el-GR" sz="1500" i="1" dirty="0">
                <a:solidFill>
                  <a:prstClr val="black"/>
                </a:solidFill>
              </a:rPr>
              <a:t>crus–galli</a:t>
            </a:r>
            <a:r>
              <a:rPr lang="el-GR" sz="1500" dirty="0">
                <a:solidFill>
                  <a:prstClr val="black"/>
                </a:solidFill>
              </a:rPr>
              <a:t>) ή λευκή απόχρωση (</a:t>
            </a:r>
            <a:r>
              <a:rPr lang="el-GR" sz="1500" i="1" dirty="0">
                <a:solidFill>
                  <a:prstClr val="black"/>
                </a:solidFill>
              </a:rPr>
              <a:t>E. phyllopogon</a:t>
            </a:r>
            <a:r>
              <a:rPr lang="el-GR" sz="1500" dirty="0">
                <a:solidFill>
                  <a:prstClr val="black"/>
                </a:solidFill>
              </a:rPr>
              <a:t>). </a:t>
            </a: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</a:rPr>
              <a:t>Μείωση απόδοσης κατά 33 και 45% παρουσία 40 στελεχών/</a:t>
            </a:r>
            <a:r>
              <a:rPr lang="en-US" sz="1500" dirty="0">
                <a:solidFill>
                  <a:prstClr val="black"/>
                </a:solidFill>
              </a:rPr>
              <a:t>m</a:t>
            </a:r>
            <a:r>
              <a:rPr lang="en-US" sz="1500" baseline="30000" dirty="0">
                <a:solidFill>
                  <a:prstClr val="black"/>
                </a:solidFill>
              </a:rPr>
              <a:t>2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l-GR" sz="1500" dirty="0">
                <a:solidFill>
                  <a:prstClr val="black"/>
                </a:solidFill>
              </a:rPr>
              <a:t>των ειδών </a:t>
            </a:r>
            <a:r>
              <a:rPr lang="en-US" sz="1500" i="1" dirty="0">
                <a:solidFill>
                  <a:prstClr val="black"/>
                </a:solidFill>
              </a:rPr>
              <a:t>E. colona </a:t>
            </a:r>
            <a:r>
              <a:rPr lang="el-GR" sz="1500" dirty="0">
                <a:solidFill>
                  <a:prstClr val="black"/>
                </a:solidFill>
              </a:rPr>
              <a:t>και </a:t>
            </a:r>
            <a:r>
              <a:rPr lang="el-GR" sz="1500" i="1" dirty="0">
                <a:solidFill>
                  <a:prstClr val="black"/>
                </a:solidFill>
              </a:rPr>
              <a:t>Ε. </a:t>
            </a:r>
            <a:r>
              <a:rPr lang="en-US" sz="1500" i="1" dirty="0">
                <a:solidFill>
                  <a:prstClr val="black"/>
                </a:solidFill>
              </a:rPr>
              <a:t>crus–galli</a:t>
            </a:r>
            <a:r>
              <a:rPr lang="en-US" sz="1500" dirty="0">
                <a:solidFill>
                  <a:prstClr val="black"/>
                </a:solidFill>
              </a:rPr>
              <a:t>, </a:t>
            </a:r>
            <a:r>
              <a:rPr lang="el-GR" sz="1500" dirty="0">
                <a:solidFill>
                  <a:prstClr val="black"/>
                </a:solidFill>
              </a:rPr>
              <a:t>αντίστοιχα </a:t>
            </a:r>
            <a:r>
              <a:rPr lang="el-GR" sz="1500" baseline="30000" dirty="0">
                <a:solidFill>
                  <a:prstClr val="black"/>
                </a:solidFill>
              </a:rPr>
              <a:t>2</a:t>
            </a:r>
            <a:r>
              <a:rPr lang="en-US" sz="1500" baseline="30000" dirty="0">
                <a:solidFill>
                  <a:prstClr val="black"/>
                </a:solidFill>
              </a:rPr>
              <a:t>1</a:t>
            </a: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</a:rPr>
              <a:t>Πληθυσμοί με </a:t>
            </a:r>
            <a:r>
              <a:rPr lang="el-GR" sz="1500" dirty="0">
                <a:solidFill>
                  <a:prstClr val="black"/>
                </a:solidFill>
              </a:rPr>
              <a:t>πολλαπλή </a:t>
            </a:r>
            <a:r>
              <a:rPr lang="el-GR" sz="1500" dirty="0">
                <a:solidFill>
                  <a:prstClr val="black"/>
                </a:solidFill>
              </a:rPr>
              <a:t>ανθεκτικότητα στα </a:t>
            </a:r>
            <a:r>
              <a:rPr lang="en-US" sz="1500" i="1" dirty="0">
                <a:solidFill>
                  <a:prstClr val="black"/>
                </a:solidFill>
              </a:rPr>
              <a:t>E. </a:t>
            </a:r>
            <a:r>
              <a:rPr lang="en-US" sz="1500" i="1" dirty="0">
                <a:solidFill>
                  <a:prstClr val="black"/>
                </a:solidFill>
              </a:rPr>
              <a:t>crus–galli </a:t>
            </a:r>
            <a:r>
              <a:rPr lang="el-GR" sz="1500" dirty="0">
                <a:solidFill>
                  <a:prstClr val="black"/>
                </a:solidFill>
              </a:rPr>
              <a:t>και </a:t>
            </a:r>
            <a:r>
              <a:rPr lang="en-US" sz="1500" i="1" dirty="0">
                <a:solidFill>
                  <a:prstClr val="black"/>
                </a:solidFill>
              </a:rPr>
              <a:t>E. </a:t>
            </a:r>
            <a:r>
              <a:rPr lang="en-US" sz="1500" i="1" dirty="0">
                <a:solidFill>
                  <a:prstClr val="black"/>
                </a:solidFill>
              </a:rPr>
              <a:t>colona</a:t>
            </a:r>
            <a:r>
              <a:rPr lang="el-GR" sz="1500" i="1" dirty="0">
                <a:solidFill>
                  <a:prstClr val="black"/>
                </a:solidFill>
              </a:rPr>
              <a:t> </a:t>
            </a:r>
            <a:r>
              <a:rPr lang="el-GR" sz="1500" baseline="30000" dirty="0">
                <a:solidFill>
                  <a:prstClr val="black"/>
                </a:solidFill>
              </a:rPr>
              <a:t>2</a:t>
            </a:r>
            <a:endParaRPr lang="en-US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</a:rPr>
              <a:t>Ανθεκτικότητες και στο </a:t>
            </a:r>
            <a:r>
              <a:rPr lang="en-US" sz="1500" dirty="0">
                <a:solidFill>
                  <a:prstClr val="black"/>
                </a:solidFill>
              </a:rPr>
              <a:t>glyphosate </a:t>
            </a:r>
            <a:r>
              <a:rPr lang="el-GR" sz="1500" dirty="0">
                <a:solidFill>
                  <a:prstClr val="black"/>
                </a:solidFill>
              </a:rPr>
              <a:t>στα </a:t>
            </a:r>
            <a:r>
              <a:rPr lang="en-US" sz="1500" i="1" dirty="0">
                <a:solidFill>
                  <a:prstClr val="black"/>
                </a:solidFill>
              </a:rPr>
              <a:t>E. </a:t>
            </a:r>
            <a:r>
              <a:rPr lang="en-US" sz="1500" i="1" dirty="0">
                <a:solidFill>
                  <a:prstClr val="black"/>
                </a:solidFill>
              </a:rPr>
              <a:t>crus–galli</a:t>
            </a:r>
            <a:r>
              <a:rPr lang="el-GR" sz="1500" i="1" dirty="0">
                <a:solidFill>
                  <a:prstClr val="black"/>
                </a:solidFill>
              </a:rPr>
              <a:t> </a:t>
            </a:r>
            <a:r>
              <a:rPr lang="el-GR" sz="1500" dirty="0">
                <a:solidFill>
                  <a:prstClr val="black"/>
                </a:solidFill>
              </a:rPr>
              <a:t>και </a:t>
            </a:r>
            <a:r>
              <a:rPr lang="en-US" sz="1500" i="1" dirty="0">
                <a:solidFill>
                  <a:prstClr val="black"/>
                </a:solidFill>
              </a:rPr>
              <a:t>E</a:t>
            </a:r>
            <a:r>
              <a:rPr lang="en-US" sz="1500" i="1" dirty="0">
                <a:solidFill>
                  <a:prstClr val="black"/>
                </a:solidFill>
              </a:rPr>
              <a:t>. </a:t>
            </a:r>
            <a:r>
              <a:rPr lang="en-US" sz="1500" i="1" dirty="0">
                <a:solidFill>
                  <a:prstClr val="black"/>
                </a:solidFill>
              </a:rPr>
              <a:t>colona</a:t>
            </a:r>
            <a:r>
              <a:rPr lang="el-GR" sz="1500" baseline="30000" dirty="0">
                <a:solidFill>
                  <a:prstClr val="black"/>
                </a:solidFill>
              </a:rPr>
              <a:t> 2</a:t>
            </a:r>
            <a:endParaRPr lang="el-GR" sz="1500" i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</a:rPr>
              <a:t>Ανθεκτικότητες </a:t>
            </a:r>
            <a:r>
              <a:rPr lang="el-GR" sz="1500" dirty="0">
                <a:solidFill>
                  <a:prstClr val="black"/>
                </a:solidFill>
              </a:rPr>
              <a:t>σε </a:t>
            </a:r>
            <a:r>
              <a:rPr lang="el-GR" sz="1500" dirty="0">
                <a:solidFill>
                  <a:prstClr val="black"/>
                </a:solidFill>
              </a:rPr>
              <a:t>ζιζανιοκτόνα–αναστολείς </a:t>
            </a:r>
            <a:r>
              <a:rPr lang="el-GR" sz="1500" dirty="0">
                <a:solidFill>
                  <a:prstClr val="black"/>
                </a:solidFill>
              </a:rPr>
              <a:t>των ενζύμων </a:t>
            </a:r>
            <a:r>
              <a:rPr lang="en-US" sz="1500" dirty="0">
                <a:solidFill>
                  <a:prstClr val="black"/>
                </a:solidFill>
              </a:rPr>
              <a:t>ALS (penoxsulam, </a:t>
            </a:r>
            <a:r>
              <a:rPr lang="en-US" sz="1500" dirty="0">
                <a:solidFill>
                  <a:prstClr val="black"/>
                </a:solidFill>
              </a:rPr>
              <a:t>bispyribac–sodium</a:t>
            </a:r>
            <a:r>
              <a:rPr lang="en-US" sz="1500" dirty="0">
                <a:solidFill>
                  <a:prstClr val="black"/>
                </a:solidFill>
              </a:rPr>
              <a:t>) </a:t>
            </a:r>
            <a:r>
              <a:rPr lang="el-GR" sz="1500" dirty="0">
                <a:solidFill>
                  <a:prstClr val="black"/>
                </a:solidFill>
              </a:rPr>
              <a:t>και </a:t>
            </a:r>
            <a:r>
              <a:rPr lang="en-US" sz="1500" dirty="0">
                <a:solidFill>
                  <a:prstClr val="black"/>
                </a:solidFill>
              </a:rPr>
              <a:t>ACCase (</a:t>
            </a:r>
            <a:r>
              <a:rPr lang="en-US" sz="1500" dirty="0">
                <a:solidFill>
                  <a:prstClr val="black"/>
                </a:solidFill>
              </a:rPr>
              <a:t>cyhalofop–butyl</a:t>
            </a:r>
            <a:r>
              <a:rPr lang="en-US" sz="1500" dirty="0">
                <a:solidFill>
                  <a:prstClr val="black"/>
                </a:solidFill>
              </a:rPr>
              <a:t>) </a:t>
            </a:r>
            <a:r>
              <a:rPr lang="el-GR" sz="1500" dirty="0">
                <a:solidFill>
                  <a:prstClr val="black"/>
                </a:solidFill>
              </a:rPr>
              <a:t>σε όλα τα είδη </a:t>
            </a:r>
            <a:r>
              <a:rPr lang="el-GR" sz="1500" baseline="30000" dirty="0">
                <a:solidFill>
                  <a:prstClr val="black"/>
                </a:solidFill>
              </a:rPr>
              <a:t>2</a:t>
            </a:r>
            <a:endParaRPr lang="el-GR" sz="15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7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Τίτλος 1">
            <a:extLst>
              <a:ext uri="{FF2B5EF4-FFF2-40B4-BE49-F238E27FC236}">
                <a16:creationId xmlns:a16="http://schemas.microsoft.com/office/drawing/2014/main" xmlns="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Κόκκινο ρύζι (</a:t>
            </a:r>
            <a:r>
              <a:rPr lang="en-US" sz="2800" b="1" dirty="0" smtClean="0">
                <a:solidFill>
                  <a:prstClr val="black"/>
                </a:solidFill>
              </a:rPr>
              <a:t>Weedy rice) – </a:t>
            </a:r>
            <a:r>
              <a:rPr lang="en-US" sz="2800" b="1" i="1" dirty="0" smtClean="0">
                <a:solidFill>
                  <a:prstClr val="black"/>
                </a:solidFill>
              </a:rPr>
              <a:t>Oryza sativa </a:t>
            </a:r>
            <a:r>
              <a:rPr lang="en-US" sz="2800" b="1" dirty="0" smtClean="0">
                <a:solidFill>
                  <a:prstClr val="black"/>
                </a:solidFill>
              </a:rPr>
              <a:t>L. (Poaceae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-8966" y="2887900"/>
            <a:ext cx="60300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Ετήσιο είδος, ανήκει στο ίδιο είδος με το καλλιεργούμενο </a:t>
            </a:r>
            <a:r>
              <a:rPr lang="el-GR" sz="1400" dirty="0">
                <a:solidFill>
                  <a:prstClr val="black"/>
                </a:solidFill>
              </a:rPr>
              <a:t>ρύζι.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Εξαιρετική ομοιότητα με την καλλιέργεια, αδύνατη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l-GR" sz="1400" dirty="0">
                <a:solidFill>
                  <a:prstClr val="black"/>
                </a:solidFill>
              </a:rPr>
              <a:t>η αναγνώριση κατά τα αρχικά στάδια ανάπτυξης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Στέλεχος</a:t>
            </a:r>
            <a:r>
              <a:rPr lang="en-US" sz="1400" dirty="0">
                <a:solidFill>
                  <a:prstClr val="black"/>
                </a:solidFill>
              </a:rPr>
              <a:t>: </a:t>
            </a:r>
            <a:r>
              <a:rPr lang="el-GR" sz="1400" dirty="0">
                <a:solidFill>
                  <a:prstClr val="black"/>
                </a:solidFill>
              </a:rPr>
              <a:t>Κοίλο </a:t>
            </a:r>
            <a:r>
              <a:rPr lang="el-GR" sz="1400" dirty="0">
                <a:solidFill>
                  <a:prstClr val="black"/>
                </a:solidFill>
              </a:rPr>
              <a:t>με ύψος που μπορεί να φτάσει το 1.5 m και συχνά έχει κόμβους (γόνατα) με κόκκινη απόχρωση</a:t>
            </a: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Φύλλα</a:t>
            </a:r>
            <a:r>
              <a:rPr lang="en-US" sz="1400" dirty="0">
                <a:solidFill>
                  <a:prstClr val="black"/>
                </a:solidFill>
              </a:rPr>
              <a:t>: </a:t>
            </a:r>
            <a:r>
              <a:rPr lang="el-GR" sz="1400" dirty="0">
                <a:solidFill>
                  <a:prstClr val="black"/>
                </a:solidFill>
              </a:rPr>
              <a:t>Έλασμα </a:t>
            </a:r>
            <a:r>
              <a:rPr lang="el-GR" sz="1400" dirty="0">
                <a:solidFill>
                  <a:prstClr val="black"/>
                </a:solidFill>
              </a:rPr>
              <a:t>επίμηκες και τραχύ με τρίχες, γλωσσίδα μυτερή και ωτία δρεπανοειδή με τρίχες</a:t>
            </a: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Το </a:t>
            </a:r>
            <a:r>
              <a:rPr lang="el-GR" sz="1400" b="1" dirty="0">
                <a:solidFill>
                  <a:prstClr val="black"/>
                </a:solidFill>
              </a:rPr>
              <a:t>μεγάλο </a:t>
            </a:r>
            <a:r>
              <a:rPr lang="el-GR" sz="1400" b="1" dirty="0">
                <a:solidFill>
                  <a:prstClr val="black"/>
                </a:solidFill>
              </a:rPr>
              <a:t>ύψος</a:t>
            </a:r>
            <a:r>
              <a:rPr lang="el-GR" sz="1400" dirty="0">
                <a:solidFill>
                  <a:prstClr val="black"/>
                </a:solidFill>
              </a:rPr>
              <a:t>, το </a:t>
            </a:r>
            <a:r>
              <a:rPr lang="el-GR" sz="1400" b="1" dirty="0">
                <a:solidFill>
                  <a:prstClr val="black"/>
                </a:solidFill>
              </a:rPr>
              <a:t>έντονο αδέλφωμα </a:t>
            </a:r>
            <a:r>
              <a:rPr lang="el-GR" sz="1400" dirty="0">
                <a:solidFill>
                  <a:prstClr val="black"/>
                </a:solidFill>
              </a:rPr>
              <a:t>και το </a:t>
            </a:r>
            <a:r>
              <a:rPr lang="el-GR" sz="1400" b="1" dirty="0">
                <a:solidFill>
                  <a:prstClr val="black"/>
                </a:solidFill>
              </a:rPr>
              <a:t>κόκκινο χρώμα στον σπόρο </a:t>
            </a:r>
            <a:r>
              <a:rPr lang="el-GR" sz="1400" dirty="0">
                <a:solidFill>
                  <a:prstClr val="black"/>
                </a:solidFill>
              </a:rPr>
              <a:t>και άλλα μέρη του φυτού </a:t>
            </a:r>
            <a:r>
              <a:rPr lang="el-GR" sz="1400" dirty="0">
                <a:solidFill>
                  <a:prstClr val="black"/>
                </a:solidFill>
              </a:rPr>
              <a:t>μπορούν </a:t>
            </a:r>
            <a:r>
              <a:rPr lang="el-GR" sz="1400" dirty="0">
                <a:solidFill>
                  <a:prstClr val="black"/>
                </a:solidFill>
              </a:rPr>
              <a:t>να βοηθήσουν στην ασφαλή </a:t>
            </a:r>
            <a:r>
              <a:rPr lang="el-GR" sz="1400" dirty="0">
                <a:solidFill>
                  <a:prstClr val="black"/>
                </a:solidFill>
              </a:rPr>
              <a:t>διάκρισή </a:t>
            </a:r>
            <a:r>
              <a:rPr lang="el-GR" sz="1400" dirty="0">
                <a:solidFill>
                  <a:prstClr val="black"/>
                </a:solidFill>
              </a:rPr>
              <a:t>του από την </a:t>
            </a:r>
            <a:r>
              <a:rPr lang="el-GR" sz="1400" dirty="0">
                <a:solidFill>
                  <a:prstClr val="black"/>
                </a:solidFill>
              </a:rPr>
              <a:t>καλλιέργεια σε προχωρημένα στάδια ανάπτυξης.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Το ίδιο ισχύει και για το σχετικά μεγαλύτερο μήκος της ταξιανθίας (</a:t>
            </a:r>
            <a:r>
              <a:rPr lang="el-GR" sz="1400" dirty="0" err="1">
                <a:solidFill>
                  <a:prstClr val="black"/>
                </a:solidFill>
              </a:rPr>
              <a:t>φόβης</a:t>
            </a:r>
            <a:r>
              <a:rPr lang="el-GR" sz="1400" dirty="0">
                <a:solidFill>
                  <a:prstClr val="black"/>
                </a:solidFill>
              </a:rPr>
              <a:t>) όπως και για τα άγανα που συνήθως υπάρχουν στον σπόρο </a:t>
            </a:r>
            <a:r>
              <a:rPr lang="el-GR" sz="1400" dirty="0">
                <a:solidFill>
                  <a:prstClr val="black"/>
                </a:solidFill>
              </a:rPr>
              <a:t>και </a:t>
            </a:r>
            <a:r>
              <a:rPr lang="el-GR" sz="1400" dirty="0">
                <a:solidFill>
                  <a:prstClr val="black"/>
                </a:solidFill>
              </a:rPr>
              <a:t>απουσιάζουν από το καλλιεργούμενο </a:t>
            </a:r>
            <a:r>
              <a:rPr lang="el-GR" sz="1400" dirty="0">
                <a:solidFill>
                  <a:prstClr val="black"/>
                </a:solidFill>
              </a:rPr>
              <a:t>ρύζι.</a:t>
            </a:r>
            <a:endParaRPr lang="el-GR" sz="1400" dirty="0">
              <a:solidFill>
                <a:prstClr val="black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6021068" y="2718405"/>
            <a:ext cx="6248399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300" dirty="0">
                <a:solidFill>
                  <a:prstClr val="black"/>
                </a:solidFill>
              </a:rPr>
              <a:t>Αδύνατος ο χημικός έλεγχος με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  <a:r>
              <a:rPr lang="el-GR" sz="1300" dirty="0">
                <a:solidFill>
                  <a:prstClr val="black"/>
                </a:solidFill>
              </a:rPr>
              <a:t>συμβατικά εκλεκτικά ζιζανιοκτόνα του ρυζιού</a:t>
            </a:r>
            <a:r>
              <a:rPr lang="en-US" sz="1300" dirty="0">
                <a:solidFill>
                  <a:prstClr val="black"/>
                </a:solidFill>
              </a:rPr>
              <a:t>. </a:t>
            </a:r>
            <a:r>
              <a:rPr lang="el-GR" sz="1300" dirty="0">
                <a:solidFill>
                  <a:prstClr val="black"/>
                </a:solidFill>
              </a:rPr>
              <a:t>Συνίστανται καλλιεργητικές πρακτικές όπως η ψευδοσπορά (</a:t>
            </a:r>
            <a:r>
              <a:rPr lang="en-US" sz="1300" dirty="0">
                <a:solidFill>
                  <a:prstClr val="black"/>
                </a:solidFill>
              </a:rPr>
              <a:t>false seedbed)</a:t>
            </a:r>
            <a:r>
              <a:rPr lang="el-GR" sz="1300" dirty="0">
                <a:solidFill>
                  <a:prstClr val="black"/>
                </a:solidFill>
              </a:rPr>
              <a:t>, η μεταφύτευση του ρυζιού σε κατακλυσμένο ορυζώνα και άλλες μη χημικές μέθοδοι. </a:t>
            </a:r>
            <a:r>
              <a:rPr lang="el-GR" sz="1300" baseline="30000" dirty="0">
                <a:solidFill>
                  <a:prstClr val="black"/>
                </a:solidFill>
              </a:rPr>
              <a:t>22</a:t>
            </a:r>
            <a:endParaRPr lang="el-GR" sz="13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b="1" dirty="0">
                <a:solidFill>
                  <a:prstClr val="black"/>
                </a:solidFill>
              </a:rPr>
              <a:t>Στην ίδια γονιδιωματική πισίνα (Gene Pool) με το καλλιεργούμενο </a:t>
            </a:r>
            <a:r>
              <a:rPr lang="el-GR" sz="1400" b="1" dirty="0">
                <a:solidFill>
                  <a:prstClr val="black"/>
                </a:solidFill>
              </a:rPr>
              <a:t>ρύζι. Ίσως η σημαντικότερη απειλή της καλλιέργειας </a:t>
            </a:r>
            <a:r>
              <a:rPr lang="en-US" sz="1400" b="1" dirty="0">
                <a:solidFill>
                  <a:prstClr val="black"/>
                </a:solidFill>
              </a:rPr>
              <a:t>Clearfield </a:t>
            </a:r>
            <a:r>
              <a:rPr lang="el-GR" sz="1400" b="1" dirty="0">
                <a:solidFill>
                  <a:prstClr val="black"/>
                </a:solidFill>
              </a:rPr>
              <a:t>ποικιλιών ρυζιού με ανεκτικότητα στα ζιζανιοκτόνα της χημικής οικογένειας των ιμιζαζολινών (</a:t>
            </a:r>
            <a:r>
              <a:rPr lang="en-US" sz="1400" b="1" dirty="0">
                <a:solidFill>
                  <a:prstClr val="black"/>
                </a:solidFill>
              </a:rPr>
              <a:t>ALS–inhibitors). </a:t>
            </a:r>
            <a:r>
              <a:rPr lang="el-GR" sz="1400" b="1" dirty="0">
                <a:solidFill>
                  <a:prstClr val="black"/>
                </a:solidFill>
              </a:rPr>
              <a:t>Εξαιρετικά μεγάλος κίνδυνος υβριδισμού και μεταφοράς ανθεκτικότητας στα εν λόγω ζιζανιοκτόνα σε βιοτύπους του ζιζανίου              (</a:t>
            </a:r>
            <a:r>
              <a:rPr lang="en-US" sz="1400" b="1" dirty="0">
                <a:solidFill>
                  <a:prstClr val="black"/>
                </a:solidFill>
              </a:rPr>
              <a:t>crop–to–weed gene flow)</a:t>
            </a:r>
            <a:r>
              <a:rPr lang="el-GR" sz="1400" b="1" dirty="0">
                <a:solidFill>
                  <a:prstClr val="black"/>
                </a:solidFill>
              </a:rPr>
              <a:t> </a:t>
            </a:r>
            <a:r>
              <a:rPr lang="el-GR" sz="1400" b="1" baseline="30000" dirty="0">
                <a:solidFill>
                  <a:prstClr val="black"/>
                </a:solidFill>
              </a:rPr>
              <a:t>22</a:t>
            </a:r>
            <a:endParaRPr lang="el-GR" sz="14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Σχετικές περιπτώσεις αναφέρονται επίσημα στη διεθνή βιβλιογραφία </a:t>
            </a:r>
            <a:r>
              <a:rPr lang="el-GR" sz="1400" baseline="30000" dirty="0">
                <a:solidFill>
                  <a:prstClr val="black"/>
                </a:solidFill>
              </a:rPr>
              <a:t>2</a:t>
            </a:r>
            <a:endParaRPr lang="el-GR" sz="1400" i="1" baseline="30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i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Μικρότερη παραγωγή σπόρου από την καλλιέργεια. Ο σπόρος τινάζει και διασκορπίζεται πριν τη συγκομιδή του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l-GR" sz="1400" dirty="0">
                <a:solidFill>
                  <a:prstClr val="black"/>
                </a:solidFill>
              </a:rPr>
              <a:t>καλλιεργούμενου ρυζιού                               (</a:t>
            </a:r>
            <a:r>
              <a:rPr lang="en-US" sz="1400" dirty="0">
                <a:solidFill>
                  <a:prstClr val="black"/>
                </a:solidFill>
              </a:rPr>
              <a:t>seed shattering)</a:t>
            </a:r>
            <a:r>
              <a:rPr lang="el-GR" sz="1400" dirty="0">
                <a:solidFill>
                  <a:prstClr val="black"/>
                </a:solidFill>
              </a:rPr>
              <a:t>, δεν μπορεί να αξιοποιηθεί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l-GR" sz="1400" dirty="0">
                <a:solidFill>
                  <a:prstClr val="black"/>
                </a:solidFill>
              </a:rPr>
              <a:t>παρότι είναι εδώδιμος.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Καταστροφική η παρουσία του στον ορυζώνα, μείωση απόδοσης καλλιέργειας κατά </a:t>
            </a:r>
            <a:r>
              <a:rPr lang="en-US" sz="1400" dirty="0">
                <a:solidFill>
                  <a:prstClr val="black"/>
                </a:solidFill>
              </a:rPr>
              <a:t>74% </a:t>
            </a:r>
            <a:r>
              <a:rPr lang="el-GR" sz="1400" dirty="0">
                <a:solidFill>
                  <a:prstClr val="black"/>
                </a:solidFill>
              </a:rPr>
              <a:t>παρουσία 35 ταξιανθιών/</a:t>
            </a:r>
            <a:r>
              <a:rPr lang="en-US" sz="1400" dirty="0">
                <a:solidFill>
                  <a:prstClr val="black"/>
                </a:solidFill>
              </a:rPr>
              <a:t>m </a:t>
            </a:r>
            <a:r>
              <a:rPr lang="en-US" sz="1400" baseline="30000" dirty="0">
                <a:solidFill>
                  <a:prstClr val="black"/>
                </a:solidFill>
              </a:rPr>
              <a:t>22</a:t>
            </a:r>
            <a:endParaRPr lang="el-GR" sz="1400" dirty="0">
              <a:solidFill>
                <a:prstClr val="black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r="15955"/>
          <a:stretch/>
        </p:blipFill>
        <p:spPr>
          <a:xfrm>
            <a:off x="8339512" y="521382"/>
            <a:ext cx="2001206" cy="210104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3"/>
          <a:srcRect l="19701" r="15938"/>
          <a:stretch/>
        </p:blipFill>
        <p:spPr>
          <a:xfrm>
            <a:off x="10421672" y="527390"/>
            <a:ext cx="1629430" cy="209504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-1" r="15843" b="5458"/>
          <a:stretch/>
        </p:blipFill>
        <p:spPr>
          <a:xfrm>
            <a:off x="4588196" y="533400"/>
            <a:ext cx="1784743" cy="2101048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39"/>
          <a:stretch/>
        </p:blipFill>
        <p:spPr>
          <a:xfrm>
            <a:off x="6453894" y="533400"/>
            <a:ext cx="1823050" cy="2089030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7667" r="13928" b="6547"/>
          <a:stretch/>
        </p:blipFill>
        <p:spPr>
          <a:xfrm>
            <a:off x="136757" y="521382"/>
            <a:ext cx="2322104" cy="2101048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3"/>
          <a:stretch/>
        </p:blipFill>
        <p:spPr>
          <a:xfrm>
            <a:off x="2549776" y="521382"/>
            <a:ext cx="1947505" cy="21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18967" y="2541060"/>
            <a:ext cx="17361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>
                <a:solidFill>
                  <a:prstClr val="black"/>
                </a:solidFill>
              </a:rPr>
              <a:t>14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1976042" y="2530089"/>
            <a:ext cx="27006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>
                <a:solidFill>
                  <a:prstClr val="black"/>
                </a:solidFill>
              </a:rPr>
              <a:t>35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Νεραγριάδα </a:t>
            </a:r>
            <a:r>
              <a:rPr lang="en-US" sz="2800" b="1" dirty="0" smtClean="0">
                <a:solidFill>
                  <a:prstClr val="black"/>
                </a:solidFill>
              </a:rPr>
              <a:t>(Knotgrass)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Paspalum distichum </a:t>
            </a:r>
            <a:r>
              <a:rPr lang="en-US" sz="2800" b="1" dirty="0" smtClean="0">
                <a:solidFill>
                  <a:prstClr val="black"/>
                </a:solidFill>
              </a:rPr>
              <a:t>L.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(Poaceae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4797209" y="2517627"/>
            <a:ext cx="27185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4</a:t>
            </a:r>
            <a:r>
              <a:rPr lang="en-US" dirty="0">
                <a:solidFill>
                  <a:prstClr val="black"/>
                </a:solidFill>
              </a:rPr>
              <a:t>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701142" y="4689337"/>
            <a:ext cx="17999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AutoShape 16" descr="Cocklebur - WeedInfo.ca"/>
          <p:cNvSpPr>
            <a:spLocks noChangeAspect="1" noChangeArrowheads="1"/>
          </p:cNvSpPr>
          <p:nvPr/>
        </p:nvSpPr>
        <p:spPr bwMode="auto">
          <a:xfrm>
            <a:off x="296140" y="1053995"/>
            <a:ext cx="3599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7636261" y="2508076"/>
            <a:ext cx="11687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>
                <a:solidFill>
                  <a:prstClr val="black"/>
                </a:solidFill>
              </a:rPr>
              <a:t>67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0" name="AutoShape 18" descr="Jimson Weed (Datura Stramonium) | The Good-To-Know | Seeds A-Z | Seed  catalog D - Samen &amp;amp; Saatgu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AutoShape 10" descr="Common Lambsquarters: How To Get Rid Of Lambsquarter We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8923047" y="2510456"/>
            <a:ext cx="31629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>
                <a:solidFill>
                  <a:prstClr val="black"/>
                </a:solidFill>
              </a:rPr>
              <a:t>85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2"/>
          <a:srcRect l="21229" r="20914" b="7105"/>
          <a:stretch/>
        </p:blipFill>
        <p:spPr>
          <a:xfrm>
            <a:off x="118967" y="653088"/>
            <a:ext cx="1736169" cy="1757795"/>
          </a:xfrm>
          <a:prstGeom prst="rect">
            <a:avLst/>
          </a:prstGeom>
        </p:spPr>
      </p:pic>
      <p:pic>
        <p:nvPicPr>
          <p:cNvPr id="1026" name="Picture 2" descr="Paspalum distichum (knotgrass) | Tab Tannery | Flick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647" y="626679"/>
            <a:ext cx="271858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607" y="618242"/>
            <a:ext cx="2701571" cy="1800000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 rotWithShape="1">
          <a:blip r:embed="rId5"/>
          <a:srcRect l="53363" r="-1"/>
          <a:stretch/>
        </p:blipFill>
        <p:spPr>
          <a:xfrm>
            <a:off x="7636262" y="618242"/>
            <a:ext cx="1169184" cy="1800000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 rotWithShape="1">
          <a:blip r:embed="rId6"/>
          <a:srcRect r="17948"/>
          <a:stretch/>
        </p:blipFill>
        <p:spPr>
          <a:xfrm>
            <a:off x="8925914" y="614483"/>
            <a:ext cx="1969248" cy="1800000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5631" y="610883"/>
            <a:ext cx="1073250" cy="180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63500" y="3040569"/>
            <a:ext cx="564733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Πολυετές είδος</a:t>
            </a:r>
            <a:endParaRPr lang="en-US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Έρπουσα ανάπτυξη</a:t>
            </a: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Εγγενής </a:t>
            </a:r>
            <a:r>
              <a:rPr lang="el-GR" sz="1700" dirty="0">
                <a:solidFill>
                  <a:prstClr val="black"/>
                </a:solidFill>
              </a:rPr>
              <a:t>πολλαπλασιασμός με σπόρο</a:t>
            </a: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Αγενής πολλαπλασιασμός με ριζώματα και </a:t>
            </a:r>
            <a:r>
              <a:rPr lang="el-GR" sz="1700" dirty="0">
                <a:solidFill>
                  <a:prstClr val="black"/>
                </a:solidFill>
              </a:rPr>
              <a:t>στόλωνες</a:t>
            </a:r>
          </a:p>
          <a:p>
            <a:pPr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prstClr val="black"/>
                </a:solidFill>
              </a:rPr>
              <a:t>Φύλλα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  <a:r>
              <a:rPr lang="el-GR" sz="1700" dirty="0">
                <a:solidFill>
                  <a:prstClr val="black"/>
                </a:solidFill>
              </a:rPr>
              <a:t> </a:t>
            </a:r>
            <a:r>
              <a:rPr lang="el-GR" sz="1700" dirty="0">
                <a:solidFill>
                  <a:prstClr val="black"/>
                </a:solidFill>
              </a:rPr>
              <a:t>έλασμα κοντό και πλατύ που καλύπτεται από μικρές και λεπτές τρίχες και έχει μικρή </a:t>
            </a:r>
            <a:r>
              <a:rPr lang="el-GR" sz="1700" dirty="0">
                <a:solidFill>
                  <a:prstClr val="black"/>
                </a:solidFill>
              </a:rPr>
              <a:t>γλωσσίδα</a:t>
            </a:r>
            <a:endParaRPr lang="en-US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prstClr val="black"/>
                </a:solidFill>
              </a:rPr>
              <a:t>Βλαστός</a:t>
            </a:r>
            <a:r>
              <a:rPr lang="en-US" sz="1700" dirty="0">
                <a:solidFill>
                  <a:prstClr val="black"/>
                </a:solidFill>
              </a:rPr>
              <a:t>: </a:t>
            </a:r>
            <a:r>
              <a:rPr lang="en-US" sz="1700" dirty="0">
                <a:solidFill>
                  <a:prstClr val="black"/>
                </a:solidFill>
              </a:rPr>
              <a:t>K</a:t>
            </a:r>
            <a:r>
              <a:rPr lang="el-GR" sz="1700" dirty="0" err="1">
                <a:solidFill>
                  <a:prstClr val="black"/>
                </a:solidFill>
              </a:rPr>
              <a:t>υλινδρικός</a:t>
            </a:r>
            <a:r>
              <a:rPr lang="el-GR" sz="1700" dirty="0">
                <a:solidFill>
                  <a:prstClr val="black"/>
                </a:solidFill>
              </a:rPr>
              <a:t>, ερυθρός ή πράσινος, </a:t>
            </a:r>
            <a:r>
              <a:rPr lang="el-GR" sz="1700" dirty="0">
                <a:solidFill>
                  <a:prstClr val="black"/>
                </a:solidFill>
              </a:rPr>
              <a:t>με</a:t>
            </a:r>
            <a:r>
              <a:rPr lang="en-US" sz="1700" dirty="0">
                <a:solidFill>
                  <a:prstClr val="black"/>
                </a:solidFill>
              </a:rPr>
              <a:t> </a:t>
            </a:r>
            <a:r>
              <a:rPr lang="el-GR" sz="1700" dirty="0">
                <a:solidFill>
                  <a:prstClr val="black"/>
                </a:solidFill>
              </a:rPr>
              <a:t>γόνατα </a:t>
            </a:r>
            <a:r>
              <a:rPr lang="el-GR" sz="1700" dirty="0">
                <a:solidFill>
                  <a:prstClr val="black"/>
                </a:solidFill>
              </a:rPr>
              <a:t>καλυμμένα από μακριές </a:t>
            </a:r>
            <a:r>
              <a:rPr lang="el-GR" sz="1700" dirty="0">
                <a:solidFill>
                  <a:prstClr val="black"/>
                </a:solidFill>
              </a:rPr>
              <a:t>τρίχες                                                    </a:t>
            </a:r>
            <a:r>
              <a:rPr lang="el-GR" sz="1700" dirty="0">
                <a:solidFill>
                  <a:prstClr val="black"/>
                </a:solidFill>
              </a:rPr>
              <a:t>(σε αντίθεση με την αγριάδα</a:t>
            </a:r>
            <a:r>
              <a:rPr lang="el-GR" sz="1700" dirty="0">
                <a:solidFill>
                  <a:prstClr val="black"/>
                </a:solidFill>
              </a:rPr>
              <a:t>).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5677996" y="3142507"/>
            <a:ext cx="6490102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Εκπτύσσει επίκτητες ρίζες συνήθως από κάθε γόνατο (κόμβο) και συνεπώς πολλαπλασιάζεται εύκολα και ταχύτατα</a:t>
            </a:r>
            <a:r>
              <a:rPr lang="el-GR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Τα </a:t>
            </a:r>
            <a:r>
              <a:rPr lang="el-GR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άνθη εμφανίζονται από Ιούνιο μέχρι Σεπτέμβριο σε δύο λεπτούς στάχεις που βρίσκονται απέναντι στην κορυφή των βλαστών </a:t>
            </a:r>
            <a:r>
              <a:rPr lang="el-GR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(</a:t>
            </a:r>
            <a:r>
              <a:rPr lang="el-GR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σε σχήμα «ν</a:t>
            </a:r>
            <a:r>
              <a:rPr lang="el-GR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»)</a:t>
            </a:r>
            <a:r>
              <a:rPr lang="en-US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l-GR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α </a:t>
            </a:r>
            <a:r>
              <a:rPr lang="el-GR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σταχύδια είναι κιτρινοπράσινα χωρίς </a:t>
            </a:r>
            <a:r>
              <a:rPr lang="el-GR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λέπυρα</a:t>
            </a:r>
            <a:r>
              <a:rPr lang="en-US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Μείωση απόδοσης ρυζιού κατά 17% παρουσία μόλις ενός φυτού/</a:t>
            </a:r>
            <a:r>
              <a:rPr lang="en-US" sz="1600" dirty="0">
                <a:solidFill>
                  <a:prstClr val="black"/>
                </a:solidFill>
                <a:cs typeface="Times New Roman" panose="02020603050405020304" pitchFamily="18" charset="0"/>
              </a:rPr>
              <a:t>m</a:t>
            </a:r>
            <a:r>
              <a:rPr lang="en-US" sz="16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  <a:r>
              <a:rPr lang="el-GR" sz="16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en-US" sz="16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baseline="30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Οι απώλειες μειώνονται όταν εφαρμόζεται πυκνή σπορά στον ορυζώνα.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Δεν αναφέρονται ανθεκτικοί πληθυσμοί.</a:t>
            </a:r>
            <a:endParaRPr lang="el-GR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7340E60-D9DC-4E14-ADD7-F84545EA0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438150"/>
            <a:ext cx="12309231" cy="1938336"/>
          </a:xfrm>
        </p:spPr>
        <p:txBody>
          <a:bodyPr>
            <a:normAutofit fontScale="90000"/>
          </a:bodyPr>
          <a:lstStyle/>
          <a:p>
            <a:r>
              <a:rPr lang="el-GR" sz="8000" b="1" dirty="0" smtClean="0"/>
              <a:t>Κυπεροειδή ζιζάνια (</a:t>
            </a:r>
            <a:r>
              <a:rPr lang="en-US" sz="8000" b="1" dirty="0" smtClean="0"/>
              <a:t>sedges)                             </a:t>
            </a:r>
            <a:r>
              <a:rPr lang="el-GR" sz="8000" b="1" dirty="0" smtClean="0"/>
              <a:t>ρυζιού (</a:t>
            </a:r>
            <a:r>
              <a:rPr lang="en-US" sz="8000" b="1" dirty="0" smtClean="0"/>
              <a:t>Oryza sativa L.)</a:t>
            </a:r>
            <a:endParaRPr lang="el-GR" sz="8000" b="1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53DE2BDC-ADD2-42CA-82B7-F8AACA840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" y="3190876"/>
            <a:ext cx="11934825" cy="353377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Αναγνώριση στον αγρό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Στοιχεία βιολογίας &amp; ανταγωνιστικότητας</a:t>
            </a:r>
          </a:p>
          <a:p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Περιπτώσεις ανθεκτικότητας σε ζιζανιοκτόνα</a:t>
            </a:r>
          </a:p>
        </p:txBody>
      </p:sp>
    </p:spTree>
    <p:extLst>
      <p:ext uri="{BB962C8B-B14F-4D97-AF65-F5344CB8AC3E}">
        <p14:creationId xmlns:p14="http://schemas.microsoft.com/office/powerpoint/2010/main" val="37572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76512" y="2580046"/>
            <a:ext cx="143198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13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1731987" y="2573604"/>
            <a:ext cx="11561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23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Μοσχοκύπερη </a:t>
            </a:r>
            <a:r>
              <a:rPr lang="en-US" sz="2800" b="1" dirty="0">
                <a:solidFill>
                  <a:prstClr val="black"/>
                </a:solidFill>
              </a:rPr>
              <a:t>(</a:t>
            </a:r>
            <a:r>
              <a:rPr lang="en-US" sz="2800" b="1" dirty="0" smtClean="0">
                <a:solidFill>
                  <a:prstClr val="black"/>
                </a:solidFill>
              </a:rPr>
              <a:t>Small–flower umbrella sedge</a:t>
            </a:r>
            <a:r>
              <a:rPr lang="en-US" sz="2800" b="1" dirty="0">
                <a:solidFill>
                  <a:prstClr val="black"/>
                </a:solidFill>
              </a:rPr>
              <a:t>) – </a:t>
            </a:r>
            <a:r>
              <a:rPr lang="en-US" sz="2800" b="1" i="1" dirty="0" smtClean="0">
                <a:solidFill>
                  <a:prstClr val="black"/>
                </a:solidFill>
              </a:rPr>
              <a:t>Cyperus difformis </a:t>
            </a:r>
            <a:r>
              <a:rPr lang="en-US" sz="2800" b="1" dirty="0" smtClean="0">
                <a:solidFill>
                  <a:prstClr val="black"/>
                </a:solidFill>
              </a:rPr>
              <a:t>L.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(Cyperaceae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3044344" y="2573604"/>
            <a:ext cx="11532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32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701142" y="4689337"/>
            <a:ext cx="17999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AutoShape 16" descr="Cocklebur - WeedInfo.ca"/>
          <p:cNvSpPr>
            <a:spLocks noChangeAspect="1" noChangeArrowheads="1"/>
          </p:cNvSpPr>
          <p:nvPr/>
        </p:nvSpPr>
        <p:spPr bwMode="auto">
          <a:xfrm>
            <a:off x="296140" y="1053995"/>
            <a:ext cx="3599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8883012" y="2573604"/>
            <a:ext cx="31643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85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0" name="AutoShape 18" descr="Jimson Weed (Datura Stramonium) | The Good-To-Know | Seeds A-Z | Seed  catalog D - Samen &amp;amp; Saatgu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AutoShape 10" descr="Common Lambsquarters: How To Get Rid Of Lambsquarter We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97186" y="3155585"/>
            <a:ext cx="5647337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Ετήσιο είδος συνήθως, υπό συνθήκες πολυετές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Φωτοσύνθεση</a:t>
            </a:r>
            <a:r>
              <a:rPr lang="el-GR" sz="1700" dirty="0">
                <a:solidFill>
                  <a:prstClr val="black"/>
                </a:solidFill>
              </a:rPr>
              <a:t>: </a:t>
            </a:r>
            <a:r>
              <a:rPr lang="en-US" sz="1700" dirty="0">
                <a:solidFill>
                  <a:prstClr val="black"/>
                </a:solidFill>
              </a:rPr>
              <a:t>C</a:t>
            </a:r>
            <a:r>
              <a:rPr lang="el-GR" sz="1700" dirty="0">
                <a:solidFill>
                  <a:prstClr val="black"/>
                </a:solidFill>
              </a:rPr>
              <a:t>3</a:t>
            </a:r>
            <a:r>
              <a:rPr lang="en-US" sz="1700" dirty="0">
                <a:solidFill>
                  <a:prstClr val="black"/>
                </a:solidFill>
              </a:rPr>
              <a:t> </a:t>
            </a:r>
            <a:r>
              <a:rPr lang="el-GR" sz="1700" dirty="0">
                <a:solidFill>
                  <a:prstClr val="black"/>
                </a:solidFill>
              </a:rPr>
              <a:t>όπως και το ρύζι (διαφορά με κύπερη)</a:t>
            </a:r>
          </a:p>
          <a:p>
            <a:pPr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prstClr val="black"/>
                </a:solidFill>
              </a:rPr>
              <a:t>Φύλλα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  <a:r>
              <a:rPr lang="el-GR" sz="1700" dirty="0">
                <a:solidFill>
                  <a:prstClr val="black"/>
                </a:solidFill>
              </a:rPr>
              <a:t> Διατεταγμένα </a:t>
            </a:r>
            <a:r>
              <a:rPr lang="el-GR" sz="1700" dirty="0">
                <a:solidFill>
                  <a:prstClr val="black"/>
                </a:solidFill>
              </a:rPr>
              <a:t>σε δύο επίπεδα και σε τρεις </a:t>
            </a:r>
            <a:r>
              <a:rPr lang="el-GR" sz="1700" dirty="0">
                <a:solidFill>
                  <a:prstClr val="black"/>
                </a:solidFill>
              </a:rPr>
              <a:t>σειρές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prstClr val="black"/>
                </a:solidFill>
              </a:rPr>
              <a:t>Βλαστός</a:t>
            </a:r>
            <a:r>
              <a:rPr lang="en-US" sz="1700" dirty="0">
                <a:solidFill>
                  <a:prstClr val="black"/>
                </a:solidFill>
              </a:rPr>
              <a:t>: </a:t>
            </a:r>
            <a:r>
              <a:rPr lang="el-GR" sz="1700" dirty="0">
                <a:solidFill>
                  <a:prstClr val="black"/>
                </a:solidFill>
              </a:rPr>
              <a:t>Λείος</a:t>
            </a:r>
            <a:r>
              <a:rPr lang="el-GR" sz="1700" dirty="0">
                <a:solidFill>
                  <a:prstClr val="black"/>
                </a:solidFill>
              </a:rPr>
              <a:t>, τριγωνικής διατομής, όρθιας έκφυσης και ύψους </a:t>
            </a:r>
            <a:r>
              <a:rPr lang="el-GR" sz="1700" dirty="0">
                <a:solidFill>
                  <a:prstClr val="black"/>
                </a:solidFill>
              </a:rPr>
              <a:t>20–60 εκ.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prstClr val="black"/>
                </a:solidFill>
              </a:rPr>
              <a:t>Ταξιανθία</a:t>
            </a:r>
            <a:r>
              <a:rPr lang="en-US" sz="1700" dirty="0">
                <a:solidFill>
                  <a:prstClr val="black"/>
                </a:solidFill>
              </a:rPr>
              <a:t>: </a:t>
            </a:r>
            <a:r>
              <a:rPr lang="el-GR" sz="1700" dirty="0">
                <a:solidFill>
                  <a:prstClr val="black"/>
                </a:solidFill>
              </a:rPr>
              <a:t>μοιάζει με ομπρέλα (</a:t>
            </a:r>
            <a:r>
              <a:rPr lang="en-US" sz="1700" dirty="0">
                <a:solidFill>
                  <a:prstClr val="black"/>
                </a:solidFill>
              </a:rPr>
              <a:t>small–flower umbrella sedge)</a:t>
            </a:r>
            <a:r>
              <a:rPr lang="el-GR" sz="1700" dirty="0">
                <a:solidFill>
                  <a:prstClr val="black"/>
                </a:solidFill>
              </a:rPr>
              <a:t> </a:t>
            </a:r>
            <a:r>
              <a:rPr lang="el-GR" sz="1700" dirty="0">
                <a:solidFill>
                  <a:prstClr val="black"/>
                </a:solidFill>
              </a:rPr>
              <a:t>και έχει 10–60 σταχύδια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prstClr val="black"/>
                </a:solidFill>
              </a:rPr>
              <a:t>Άνθη</a:t>
            </a:r>
            <a:r>
              <a:rPr lang="en-US" sz="1700" dirty="0">
                <a:solidFill>
                  <a:prstClr val="black"/>
                </a:solidFill>
              </a:rPr>
              <a:t>: </a:t>
            </a:r>
            <a:r>
              <a:rPr lang="el-GR" sz="1700" dirty="0">
                <a:solidFill>
                  <a:prstClr val="black"/>
                </a:solidFill>
              </a:rPr>
              <a:t>Μικρά, καστανοπράσινα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5777217" y="3068381"/>
            <a:ext cx="6490102" cy="3667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  <a:cs typeface="Times New Roman" panose="02020603050405020304" pitchFamily="18" charset="0"/>
              </a:rPr>
              <a:t>Καρπός</a:t>
            </a:r>
            <a:r>
              <a:rPr lang="en-US" sz="1700" dirty="0">
                <a:solidFill>
                  <a:prstClr val="black"/>
                </a:solidFill>
                <a:cs typeface="Times New Roman" panose="02020603050405020304" pitchFamily="18" charset="0"/>
              </a:rPr>
              <a:t>: </a:t>
            </a:r>
            <a:r>
              <a:rPr lang="el-GR" sz="1700" dirty="0">
                <a:solidFill>
                  <a:prstClr val="black"/>
                </a:solidFill>
                <a:cs typeface="Times New Roman" panose="02020603050405020304" pitchFamily="18" charset="0"/>
              </a:rPr>
              <a:t>Αχαίνιο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  <a:cs typeface="Times New Roman" panose="02020603050405020304" pitchFamily="18" charset="0"/>
              </a:rPr>
              <a:t>Μεγάλη σποροπαραγωγή</a:t>
            </a:r>
            <a:r>
              <a:rPr lang="en-US" sz="1700" dirty="0">
                <a:solidFill>
                  <a:prstClr val="black"/>
                </a:solidFill>
                <a:cs typeface="Times New Roman" panose="02020603050405020304" pitchFamily="18" charset="0"/>
              </a:rPr>
              <a:t>: 50,000 </a:t>
            </a:r>
            <a:r>
              <a:rPr lang="el-GR" sz="1700" dirty="0">
                <a:solidFill>
                  <a:prstClr val="black"/>
                </a:solidFill>
                <a:cs typeface="Times New Roman" panose="02020603050405020304" pitchFamily="18" charset="0"/>
              </a:rPr>
              <a:t>σπόροι/φυτό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  <a:cs typeface="Times New Roman" panose="02020603050405020304" pitchFamily="18" charset="0"/>
              </a:rPr>
              <a:t>Ταχεία ανάπτυξη, ο βιολογικός κύκλος ολοκληρώνεται σε ένα μήνα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  <a:cs typeface="Times New Roman" panose="02020603050405020304" pitchFamily="18" charset="0"/>
              </a:rPr>
              <a:t>Ξεπερνάει σε ύψος το ρύζι και αποφεύγει τη σκίαση πιο αποτελεσματικά από τη μουχρίτσα </a:t>
            </a:r>
            <a:r>
              <a:rPr lang="el-GR" sz="17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en-US" sz="17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4</a:t>
            </a:r>
            <a:endParaRPr lang="el-GR" sz="17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7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  <a:cs typeface="Times New Roman" panose="02020603050405020304" pitchFamily="18" charset="0"/>
              </a:rPr>
              <a:t>Μείωση απόδοσης ρυζιού κατά 46% παρουσία 64 φυτών/</a:t>
            </a:r>
            <a:r>
              <a:rPr lang="en-US" sz="1700" dirty="0">
                <a:solidFill>
                  <a:prstClr val="black"/>
                </a:solidFill>
                <a:cs typeface="Times New Roman" panose="02020603050405020304" pitchFamily="18" charset="0"/>
              </a:rPr>
              <a:t>m</a:t>
            </a:r>
            <a:r>
              <a:rPr lang="en-US" sz="17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en-US" sz="1700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  <a:r>
              <a:rPr lang="el-GR" sz="17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en-US" sz="17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5</a:t>
            </a:r>
            <a:endParaRPr lang="en-US" sz="1700" baseline="30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700" baseline="30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  <a:cs typeface="Times New Roman" panose="02020603050405020304" pitchFamily="18" charset="0"/>
              </a:rPr>
              <a:t>Πολυάριθμοι πληθυσμοί στην Ευρώπη και τη Μεσόγειο με ανθεκτικότητα σε ζιζανιοκτόνα–αναστολείς του ενζύμου </a:t>
            </a:r>
            <a:r>
              <a:rPr lang="en-US" sz="1700" dirty="0">
                <a:solidFill>
                  <a:prstClr val="black"/>
                </a:solidFill>
                <a:cs typeface="Times New Roman" panose="02020603050405020304" pitchFamily="18" charset="0"/>
              </a:rPr>
              <a:t>ALS                  (bispyribac–sodium</a:t>
            </a:r>
            <a:r>
              <a:rPr lang="el-GR" sz="170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en-US" sz="1700" dirty="0">
                <a:solidFill>
                  <a:prstClr val="black"/>
                </a:solidFill>
                <a:cs typeface="Times New Roman" panose="02020603050405020304" pitchFamily="18" charset="0"/>
              </a:rPr>
              <a:t>penoxsulam, halosulfuron–methyl) </a:t>
            </a:r>
            <a:r>
              <a:rPr lang="en-US" sz="17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endParaRPr lang="el-GR" sz="17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1"/>
          <a:stretch/>
        </p:blipFill>
        <p:spPr>
          <a:xfrm>
            <a:off x="169453" y="482130"/>
            <a:ext cx="1431685" cy="196872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3"/>
          <a:srcRect l="14897" r="9796"/>
          <a:stretch/>
        </p:blipFill>
        <p:spPr>
          <a:xfrm>
            <a:off x="1731986" y="491799"/>
            <a:ext cx="1164027" cy="1968725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4"/>
          <a:srcRect l="8539" r="7386" b="5891"/>
          <a:stretch/>
        </p:blipFill>
        <p:spPr>
          <a:xfrm>
            <a:off x="3044344" y="504876"/>
            <a:ext cx="1153220" cy="1942571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 rotWithShape="1">
          <a:blip r:embed="rId5"/>
          <a:srcRect l="53141" r="4534"/>
          <a:stretch/>
        </p:blipFill>
        <p:spPr>
          <a:xfrm>
            <a:off x="10184563" y="504874"/>
            <a:ext cx="1862751" cy="1942572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 rotWithShape="1">
          <a:blip r:embed="rId6"/>
          <a:srcRect l="27849" t="9471" b="13095"/>
          <a:stretch/>
        </p:blipFill>
        <p:spPr>
          <a:xfrm>
            <a:off x="4325382" y="504875"/>
            <a:ext cx="2236258" cy="1942571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 rotWithShape="1">
          <a:blip r:embed="rId7"/>
          <a:srcRect l="27748"/>
          <a:stretch/>
        </p:blipFill>
        <p:spPr>
          <a:xfrm>
            <a:off x="8883013" y="507026"/>
            <a:ext cx="1173732" cy="19404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4325381" y="2573604"/>
            <a:ext cx="44298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65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24" name="Εικόνα 23"/>
          <p:cNvPicPr>
            <a:picLocks noChangeAspect="1"/>
          </p:cNvPicPr>
          <p:nvPr/>
        </p:nvPicPr>
        <p:blipFill rotWithShape="1">
          <a:blip r:embed="rId8"/>
          <a:srcRect l="10966" t="9316" r="16157" b="6014"/>
          <a:stretch/>
        </p:blipFill>
        <p:spPr>
          <a:xfrm>
            <a:off x="6689458" y="504874"/>
            <a:ext cx="2065737" cy="194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Τίτλος 1">
            <a:extLst>
              <a:ext uri="{FF2B5EF4-FFF2-40B4-BE49-F238E27FC236}">
                <a16:creationId xmlns:a16="http://schemas.microsoft.com/office/drawing/2014/main" xmlns="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b="1" i="1" dirty="0" smtClean="0">
                <a:solidFill>
                  <a:prstClr val="black"/>
                </a:solidFill>
              </a:rPr>
              <a:t>Scirpus</a:t>
            </a:r>
            <a:r>
              <a:rPr lang="en-US" sz="2800" b="1" dirty="0" smtClean="0">
                <a:solidFill>
                  <a:prstClr val="black"/>
                </a:solidFill>
              </a:rPr>
              <a:t> spp. (Cyperaceae)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4813521" y="2645199"/>
            <a:ext cx="34543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1300" b="1" dirty="0">
                <a:solidFill>
                  <a:prstClr val="black"/>
                </a:solidFill>
              </a:rPr>
              <a:t>Σκίρπο </a:t>
            </a:r>
            <a:r>
              <a:rPr lang="en-US" sz="1300" b="1" dirty="0">
                <a:solidFill>
                  <a:prstClr val="black"/>
                </a:solidFill>
              </a:rPr>
              <a:t>– </a:t>
            </a:r>
            <a:r>
              <a:rPr lang="en-US" sz="1300" b="1" i="1" dirty="0">
                <a:solidFill>
                  <a:prstClr val="black"/>
                </a:solidFill>
              </a:rPr>
              <a:t>S. </a:t>
            </a:r>
            <a:r>
              <a:rPr lang="en-US" sz="1300" b="1" i="1" dirty="0">
                <a:solidFill>
                  <a:prstClr val="black"/>
                </a:solidFill>
              </a:rPr>
              <a:t>mucronatus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8840678" y="2645199"/>
            <a:ext cx="31672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00" b="1" i="1" dirty="0">
                <a:solidFill>
                  <a:prstClr val="black"/>
                </a:solidFill>
              </a:rPr>
              <a:t>S. supinus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154201" y="6472164"/>
            <a:ext cx="40701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1300" b="1" dirty="0">
                <a:solidFill>
                  <a:prstClr val="black"/>
                </a:solidFill>
              </a:rPr>
              <a:t>Ραγάζι </a:t>
            </a:r>
            <a:r>
              <a:rPr lang="en-US" sz="1300" b="1" dirty="0">
                <a:solidFill>
                  <a:prstClr val="black"/>
                </a:solidFill>
              </a:rPr>
              <a:t>– </a:t>
            </a:r>
            <a:r>
              <a:rPr lang="en-US" sz="1300" b="1" i="1" dirty="0">
                <a:solidFill>
                  <a:prstClr val="black"/>
                </a:solidFill>
              </a:rPr>
              <a:t>S</a:t>
            </a:r>
            <a:r>
              <a:rPr lang="el-GR" sz="1300" b="1" i="1" dirty="0">
                <a:solidFill>
                  <a:prstClr val="black"/>
                </a:solidFill>
              </a:rPr>
              <a:t>.</a:t>
            </a:r>
            <a:r>
              <a:rPr lang="en-US" sz="1300" b="1" i="1" dirty="0">
                <a:solidFill>
                  <a:prstClr val="black"/>
                </a:solidFill>
              </a:rPr>
              <a:t> maritimus</a:t>
            </a:r>
            <a:endParaRPr lang="en-US" sz="1300" b="1" i="1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66169" y="3035827"/>
            <a:ext cx="762583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prstClr val="black"/>
                </a:solidFill>
              </a:rPr>
              <a:t>Ραγάζι (</a:t>
            </a:r>
            <a:r>
              <a:rPr lang="en-US" sz="1500" b="1" dirty="0">
                <a:solidFill>
                  <a:prstClr val="black"/>
                </a:solidFill>
              </a:rPr>
              <a:t>Saltmarsh </a:t>
            </a:r>
            <a:r>
              <a:rPr lang="en-US" sz="1500" b="1" dirty="0">
                <a:solidFill>
                  <a:prstClr val="black"/>
                </a:solidFill>
              </a:rPr>
              <a:t>bulrush</a:t>
            </a:r>
            <a:r>
              <a:rPr lang="el-GR" sz="1500" b="1" dirty="0">
                <a:solidFill>
                  <a:prstClr val="black"/>
                </a:solidFill>
              </a:rPr>
              <a:t>)</a:t>
            </a:r>
            <a:r>
              <a:rPr lang="en-US" sz="1500" b="1" i="1" dirty="0">
                <a:solidFill>
                  <a:prstClr val="black"/>
                </a:solidFill>
              </a:rPr>
              <a:t> </a:t>
            </a:r>
            <a:r>
              <a:rPr lang="el-GR" sz="1500" b="1" i="1" dirty="0">
                <a:solidFill>
                  <a:prstClr val="black"/>
                </a:solidFill>
              </a:rPr>
              <a:t>– </a:t>
            </a:r>
            <a:r>
              <a:rPr lang="en-US" sz="1500" b="1" i="1" dirty="0">
                <a:solidFill>
                  <a:prstClr val="black"/>
                </a:solidFill>
              </a:rPr>
              <a:t>Scirpus maritimus </a:t>
            </a:r>
            <a:r>
              <a:rPr lang="en-US" sz="1500" b="1" dirty="0">
                <a:solidFill>
                  <a:prstClr val="black"/>
                </a:solidFill>
              </a:rPr>
              <a:t>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500" dirty="0">
                <a:solidFill>
                  <a:prstClr val="black"/>
                </a:solidFill>
              </a:rPr>
              <a:t>Πολυετές ζιζάνιο, το οποίο </a:t>
            </a:r>
            <a:r>
              <a:rPr lang="el-GR" sz="1500" dirty="0">
                <a:solidFill>
                  <a:prstClr val="black"/>
                </a:solidFill>
              </a:rPr>
              <a:t>εμφανίζεται μόνο </a:t>
            </a:r>
            <a:r>
              <a:rPr lang="el-GR" sz="1500" dirty="0">
                <a:solidFill>
                  <a:prstClr val="black"/>
                </a:solidFill>
              </a:rPr>
              <a:t>στον καλλιεργούμενο αγρό. Αναπαράγεται με ριζώματα και σπόρους. Ισχυρός ανταγωνιστής του είναι η μουχρίτσα η οποία όταν καταπολεμείται δίνει την ευκαιρία για ανάπτυξη μεγάλου αριθμού φυτών του, τα οποία στη συνέχεια ανταγωνίζονται πολύ ισχυρά τα φυτά </a:t>
            </a:r>
            <a:r>
              <a:rPr lang="el-GR" sz="1500" dirty="0">
                <a:solidFill>
                  <a:prstClr val="black"/>
                </a:solidFill>
              </a:rPr>
              <a:t>του ρυζιού </a:t>
            </a:r>
            <a:r>
              <a:rPr lang="el-GR" sz="1500" dirty="0">
                <a:solidFill>
                  <a:prstClr val="black"/>
                </a:solidFill>
              </a:rPr>
              <a:t>και προκαλούν μείωση της </a:t>
            </a:r>
            <a:r>
              <a:rPr lang="el-GR" sz="1500" dirty="0">
                <a:solidFill>
                  <a:prstClr val="black"/>
                </a:solidFill>
              </a:rPr>
              <a:t>απόδοσης σε καρπό.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</a:rPr>
              <a:t>Σκίρπο </a:t>
            </a:r>
            <a:r>
              <a:rPr lang="en-US" sz="1600" b="1" dirty="0">
                <a:solidFill>
                  <a:prstClr val="black"/>
                </a:solidFill>
              </a:rPr>
              <a:t>(Ricefield </a:t>
            </a:r>
            <a:r>
              <a:rPr lang="en-US" sz="1600" b="1" dirty="0">
                <a:solidFill>
                  <a:prstClr val="black"/>
                </a:solidFill>
              </a:rPr>
              <a:t>bulrush) </a:t>
            </a:r>
            <a:r>
              <a:rPr lang="el-GR" sz="1600" b="1" dirty="0">
                <a:solidFill>
                  <a:prstClr val="black"/>
                </a:solidFill>
              </a:rPr>
              <a:t>– </a:t>
            </a:r>
            <a:r>
              <a:rPr lang="en-US" sz="1600" b="1" i="1" dirty="0">
                <a:solidFill>
                  <a:prstClr val="black"/>
                </a:solidFill>
              </a:rPr>
              <a:t>Scirpus </a:t>
            </a:r>
            <a:r>
              <a:rPr lang="en-US" sz="1600" b="1" i="1" dirty="0">
                <a:solidFill>
                  <a:prstClr val="black"/>
                </a:solidFill>
              </a:rPr>
              <a:t>mucronatus </a:t>
            </a:r>
            <a:r>
              <a:rPr lang="en-US" sz="1600" b="1" dirty="0">
                <a:solidFill>
                  <a:prstClr val="black"/>
                </a:solidFill>
              </a:rPr>
              <a:t>L. </a:t>
            </a:r>
            <a:endParaRPr lang="en-US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</a:rPr>
              <a:t>Ετήσιο </a:t>
            </a:r>
            <a:r>
              <a:rPr lang="el-GR" sz="1600" dirty="0">
                <a:solidFill>
                  <a:prstClr val="black"/>
                </a:solidFill>
              </a:rPr>
              <a:t>ζιζάνιο το οποίο εμφανίζεται μόνον στον καλλιεργούμενο αγρό. Αναπαράγεται με σπόρο και </a:t>
            </a:r>
            <a:r>
              <a:rPr lang="el-GR" sz="1600" dirty="0">
                <a:solidFill>
                  <a:prstClr val="black"/>
                </a:solidFill>
              </a:rPr>
              <a:t>συμπεριφέρεται οπορτουνιστικά όπως το </a:t>
            </a:r>
            <a:r>
              <a:rPr lang="en-US" sz="1600" i="1" dirty="0">
                <a:solidFill>
                  <a:prstClr val="black"/>
                </a:solidFill>
              </a:rPr>
              <a:t>S. maritimus</a:t>
            </a:r>
            <a:r>
              <a:rPr lang="el-GR" sz="1600" dirty="0">
                <a:solidFill>
                  <a:prstClr val="black"/>
                </a:solidFill>
              </a:rPr>
              <a:t>.</a:t>
            </a:r>
            <a:r>
              <a:rPr lang="en-US" sz="1600" dirty="0">
                <a:solidFill>
                  <a:prstClr val="black"/>
                </a:solidFill>
              </a:rPr>
              <a:t>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Υπάρχει και το είδος </a:t>
            </a:r>
            <a:r>
              <a:rPr lang="en-US" sz="1600" b="1" i="1" dirty="0">
                <a:solidFill>
                  <a:prstClr val="black"/>
                </a:solidFill>
              </a:rPr>
              <a:t>Scirpus supinus </a:t>
            </a:r>
            <a:r>
              <a:rPr lang="en-US" sz="1600" b="1" dirty="0">
                <a:solidFill>
                  <a:prstClr val="black"/>
                </a:solidFill>
              </a:rPr>
              <a:t>L. </a:t>
            </a:r>
            <a:r>
              <a:rPr lang="el-GR" sz="1600" b="1" dirty="0">
                <a:solidFill>
                  <a:prstClr val="black"/>
                </a:solidFill>
              </a:rPr>
              <a:t>(</a:t>
            </a:r>
            <a:r>
              <a:rPr lang="en-US" sz="1600" b="1" dirty="0">
                <a:solidFill>
                  <a:prstClr val="black"/>
                </a:solidFill>
              </a:rPr>
              <a:t>Dwarf </a:t>
            </a:r>
            <a:r>
              <a:rPr lang="en-US" sz="1600" b="1" dirty="0">
                <a:solidFill>
                  <a:prstClr val="black"/>
                </a:solidFill>
              </a:rPr>
              <a:t>Club–rush)</a:t>
            </a:r>
            <a:endParaRPr lang="el-G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</a:rPr>
              <a:t>Ετήσιο ζιζάνιο το οποίο εμφανίζεται </a:t>
            </a:r>
            <a:r>
              <a:rPr lang="el-GR" sz="1600" dirty="0">
                <a:solidFill>
                  <a:prstClr val="black"/>
                </a:solidFill>
              </a:rPr>
              <a:t>τόσο </a:t>
            </a:r>
            <a:r>
              <a:rPr lang="el-GR" sz="1600" dirty="0">
                <a:solidFill>
                  <a:prstClr val="black"/>
                </a:solidFill>
              </a:rPr>
              <a:t>στον καλλιεργούμενο αγρό ρυζιού όσο και στα </a:t>
            </a:r>
            <a:r>
              <a:rPr lang="el-GR" sz="1600" dirty="0">
                <a:solidFill>
                  <a:prstClr val="black"/>
                </a:solidFill>
              </a:rPr>
              <a:t>αναχώματά του.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95" y="714952"/>
            <a:ext cx="2401172" cy="1800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12700" r="13640"/>
          <a:stretch/>
        </p:blipFill>
        <p:spPr>
          <a:xfrm>
            <a:off x="2658296" y="714952"/>
            <a:ext cx="1578634" cy="180000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668" y="2635069"/>
            <a:ext cx="1578634" cy="180000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29" y="2635069"/>
            <a:ext cx="1350000" cy="1803139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6"/>
          <a:srcRect l="27006" r="35142"/>
          <a:stretch/>
        </p:blipFill>
        <p:spPr>
          <a:xfrm>
            <a:off x="1592658" y="2635069"/>
            <a:ext cx="977181" cy="1803139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7"/>
          <a:srcRect b="32752"/>
          <a:stretch/>
        </p:blipFill>
        <p:spPr>
          <a:xfrm>
            <a:off x="154201" y="4555186"/>
            <a:ext cx="4070101" cy="1800000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 rotWithShape="1">
          <a:blip r:embed="rId8"/>
          <a:srcRect l="13119" r="23098"/>
          <a:stretch/>
        </p:blipFill>
        <p:spPr>
          <a:xfrm>
            <a:off x="4813521" y="714952"/>
            <a:ext cx="1725283" cy="1832007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 rotWithShape="1">
          <a:blip r:embed="rId9"/>
          <a:srcRect r="41250"/>
          <a:stretch/>
        </p:blipFill>
        <p:spPr>
          <a:xfrm>
            <a:off x="6645400" y="715992"/>
            <a:ext cx="1622511" cy="1828301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 rotWithShape="1">
          <a:blip r:embed="rId10"/>
          <a:srcRect l="16502" r="14619"/>
          <a:stretch/>
        </p:blipFill>
        <p:spPr>
          <a:xfrm>
            <a:off x="8840679" y="714952"/>
            <a:ext cx="1656273" cy="1829341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 rotWithShape="1">
          <a:blip r:embed="rId11"/>
          <a:srcRect l="26356" t="9316" r="20578"/>
          <a:stretch/>
        </p:blipFill>
        <p:spPr>
          <a:xfrm>
            <a:off x="10603548" y="714952"/>
            <a:ext cx="140442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7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1109</Words>
  <Application>Microsoft Office PowerPoint</Application>
  <PresentationFormat>Ευρεία οθόνη</PresentationFormat>
  <Paragraphs>139</Paragraphs>
  <Slides>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7</vt:i4>
      </vt:variant>
      <vt:variant>
        <vt:lpstr>Τίτλοι διαφανειών</vt:lpstr>
      </vt:variant>
      <vt:variant>
        <vt:i4>7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1_Θέμα του Office</vt:lpstr>
      <vt:lpstr>Θέμα του Office</vt:lpstr>
      <vt:lpstr>2_Θέμα του Office</vt:lpstr>
      <vt:lpstr>3_Θέμα του Office</vt:lpstr>
      <vt:lpstr>4_Θέμα του Office</vt:lpstr>
      <vt:lpstr>5_Θέμα του Office</vt:lpstr>
      <vt:lpstr>6_Θέμα του Office</vt:lpstr>
      <vt:lpstr>Αγρωστώδη ζιζάνια                     ρυζιού (Oryza sativa L.)</vt:lpstr>
      <vt:lpstr>Παρουσίαση του PowerPoint</vt:lpstr>
      <vt:lpstr>Παρουσίαση του PowerPoint</vt:lpstr>
      <vt:lpstr>Παρουσίαση του PowerPoint</vt:lpstr>
      <vt:lpstr>Κυπεροειδή ζιζάνια (sedges)                             ρυζιού (Oryza sativa L.)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Αγρωστώδη ζιζάνια                     ρυζιού (Oryza sativa L.)</dc:title>
  <dc:creator>Λογαριασμός Microsoft</dc:creator>
  <cp:lastModifiedBy>Λογαριασμός Microsoft</cp:lastModifiedBy>
  <cp:revision>1</cp:revision>
  <dcterms:created xsi:type="dcterms:W3CDTF">2025-06-06T11:48:46Z</dcterms:created>
  <dcterms:modified xsi:type="dcterms:W3CDTF">2025-06-06T11:48:57Z</dcterms:modified>
</cp:coreProperties>
</file>