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9" r:id="rId3"/>
    <p:sldId id="317" r:id="rId4"/>
    <p:sldId id="311" r:id="rId5"/>
    <p:sldId id="312" r:id="rId6"/>
    <p:sldId id="313" r:id="rId7"/>
    <p:sldId id="324" r:id="rId8"/>
    <p:sldId id="315" r:id="rId9"/>
    <p:sldId id="316" r:id="rId10"/>
    <p:sldId id="318" r:id="rId11"/>
    <p:sldId id="319" r:id="rId12"/>
    <p:sldId id="326" r:id="rId13"/>
    <p:sldId id="330" r:id="rId14"/>
    <p:sldId id="320" r:id="rId15"/>
    <p:sldId id="321" r:id="rId16"/>
    <p:sldId id="331" r:id="rId1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Προεπιλεγμένη ενότητα" id="{084BBFD4-40B0-45A9-93E7-3651CA253128}">
          <p14:sldIdLst>
            <p14:sldId id="256"/>
            <p14:sldId id="309"/>
            <p14:sldId id="317"/>
            <p14:sldId id="311"/>
            <p14:sldId id="312"/>
            <p14:sldId id="313"/>
            <p14:sldId id="324"/>
            <p14:sldId id="315"/>
            <p14:sldId id="316"/>
            <p14:sldId id="318"/>
            <p14:sldId id="319"/>
            <p14:sldId id="326"/>
            <p14:sldId id="330"/>
            <p14:sldId id="320"/>
            <p14:sldId id="321"/>
            <p14:sldId id="3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3" clrIdx="0">
    <p:extLst>
      <p:ext uri="{19B8F6BF-5375-455C-9EA6-DF929625EA0E}">
        <p15:presenceInfo xmlns:p15="http://schemas.microsoft.com/office/powerpoint/2012/main" userId="7b68edbd7b1b09a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D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C9D13C3-D74A-4057-B7EB-757A50F6C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EBF8949C-26DC-4B83-A4FB-9BF4344E6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251C980-2845-479A-B6D8-CEDA5D2E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/>
              <a:t>6/6/2025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A37EE7D-950F-4B9C-BB03-25E6F05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0812FC2-DCB6-4023-84CB-70C2CCDB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101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F4E6D4A-7893-400E-94DC-D45FF46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978B902E-AACB-4A02-9A77-FB1F71A3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EFD224D-97A4-407D-BFBD-20A286F5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/>
              <a:t>6/6/2025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23C7D74C-D0D3-4E5C-B2F1-B90FEAD6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A8B73BB-94D2-4EE0-923F-B6E45E29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9662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014AFD16-EB8C-4857-9EBC-AFDF918F9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5E182CF5-6748-4014-A985-F5C185E72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CCB0BC89-1A6B-466F-A347-D62075C1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/>
              <a:t>6/6/2025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B313C13C-030B-478C-9B96-3CEBA2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1B37DFC2-2FEA-42C6-BC8C-F39610D9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4765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4C903D8-659D-4D49-97AD-73D1E8F3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440198B-B9FE-4C62-8ECD-8C74DC017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AE318DFF-55E9-416C-8594-F8B2496C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/>
              <a:t>6/6/2025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782118D2-6379-42A2-9014-9F206607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D876B6C6-8D8B-4A8B-9933-41BE0E6D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1015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591094E-A557-43BB-9384-5F4B64D3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C696BAC6-3B28-4D0B-A7F5-90DA323C1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FAFBE44-7504-4F88-9B3B-D82ECB88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/>
              <a:t>6/6/2025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F53DDC7B-CC8D-4CF7-B0DF-631B3854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36FBCF5-6F34-4914-9B36-DEFFE852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04084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12863B7-39D1-465E-B7A1-0567CE93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F56DF72-AD8A-4DC3-A38E-E7A31921D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8177D70-DB86-4D50-8A73-A12CB9BFA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E086D426-2F1A-43F9-8816-4E625CD9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/>
              <a:t>6/6/2025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8E985D4A-CA65-43DE-B0B2-0C2D182D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6FCCF6FF-DAF1-45A7-8344-779416C9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8928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79609F5-7CC6-4C03-947B-F98C06FB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A296065C-6EA4-4E9E-9CD9-5529DA8EC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0F4AAC8-C4A2-40FC-9D57-8A4394DC6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237AF9A1-1848-4E07-B106-C96437578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23940BE0-9317-4E66-9BE9-8BB0DD7D3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18644497-511C-4E5B-B9C7-C83A44FC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/>
              <a:t>6/6/2025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35B1FC59-105C-4F65-AE3C-C6DF033D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08A318B2-7D65-49E8-92E3-7815365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0054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56712D9-3F1E-4E0D-86A5-19449FC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56A094ED-914B-455A-8E52-1428253B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/>
              <a:t>6/6/2025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02A0CB4F-3EA8-4513-8674-A0E25F52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00A267B5-7D32-4E17-B69B-0C3347DF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7752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F6861CCA-8FBD-4D5B-AB96-CDDA70E7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/>
              <a:t>6/6/2025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E7A1578F-A7E4-41D3-B493-E255528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44AD3D1-6A3B-41E7-BF1F-6C79300B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6685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FBFD02B-9FF4-4B94-82F3-56B97C36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9B25B17-1E27-40FE-A09F-9D163BFC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D0692C-9A75-4C43-9CB9-0690C496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A1EA238B-DED0-44FF-AF45-8997EA2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/>
              <a:t>6/6/2025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F5325D9C-38BF-4415-8D30-7773681D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F6F63F58-77BB-4D23-B212-01DC6395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3837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45FE6FE-DF6C-4BA6-B68C-FDFBE51D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1BD2E98F-43D9-4D8E-9580-133C48EF4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6B1143A-BCC1-4884-9B2E-6AFAA7EF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4CFE1DEE-0727-416D-AB7D-31327662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/>
              <a:t>6/6/2025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9FAB6BB4-707F-49DD-B6F1-60FE2146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18CDE041-867F-41D9-99E5-DD02BEC0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1633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47CB0C9E-CD54-436E-813A-0E752D96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6AFD9BDC-3680-49D3-8F3F-153206FB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E2F844A-43BA-4E16-8CAE-E19CC18B5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C7ED-D85D-4466-8BEA-D5953840D529}" type="datetimeFigureOut">
              <a:rPr lang="el-GR" smtClean="0"/>
              <a:t>6/6/2025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5140C784-7A0B-4F09-9BEC-34BD20A2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06734A35-FE94-46CE-B6EE-CBE46664E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4690-9C26-4DCF-B271-E35993696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731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37340E60-D9DC-4E14-ADD7-F84545EA0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31321"/>
            <a:ext cx="12192000" cy="2024061"/>
          </a:xfrm>
        </p:spPr>
        <p:txBody>
          <a:bodyPr>
            <a:normAutofit/>
          </a:bodyPr>
          <a:lstStyle/>
          <a:p>
            <a:r>
              <a:rPr lang="el-GR" sz="8000" b="1" dirty="0"/>
              <a:t>Πλατύφυλλα </a:t>
            </a:r>
            <a:r>
              <a:rPr lang="el-GR" sz="8000" b="1" dirty="0" smtClean="0"/>
              <a:t>ζιζάνια</a:t>
            </a:r>
            <a:endParaRPr lang="el-GR" sz="8000" b="1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53DE2BDC-ADD2-42CA-82B7-F8AACA840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50" y="3190876"/>
            <a:ext cx="11934825" cy="353377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i="1" dirty="0"/>
              <a:t>Αναγνώριση στον αγρό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i="1" dirty="0"/>
              <a:t>Στοιχεία βιολογίας &amp; ανταγωνιστικότητας</a:t>
            </a:r>
          </a:p>
          <a:p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i="1" dirty="0"/>
              <a:t>Περιπτώσεις ανθεκτικότητας σε ζιζανιοκτόνα</a:t>
            </a:r>
          </a:p>
        </p:txBody>
      </p:sp>
    </p:spTree>
    <p:extLst>
      <p:ext uri="{BB962C8B-B14F-4D97-AF65-F5344CB8AC3E}">
        <p14:creationId xmlns:p14="http://schemas.microsoft.com/office/powerpoint/2010/main" val="116878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215900" y="2561123"/>
            <a:ext cx="162170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13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1917845" y="2576408"/>
            <a:ext cx="16547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16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z="2800" b="1" dirty="0" smtClean="0">
                <a:solidFill>
                  <a:prstClr val="black"/>
                </a:solidFill>
              </a:rPr>
              <a:t>Φυσαλίδα </a:t>
            </a:r>
            <a:r>
              <a:rPr lang="en-US" sz="2800" b="1" dirty="0" smtClean="0">
                <a:solidFill>
                  <a:prstClr val="black"/>
                </a:solidFill>
              </a:rPr>
              <a:t>(Cut–leaf ground–cherry) </a:t>
            </a:r>
            <a:r>
              <a:rPr lang="en-US" sz="2800" b="1" dirty="0">
                <a:solidFill>
                  <a:prstClr val="black"/>
                </a:solidFill>
              </a:rPr>
              <a:t>– </a:t>
            </a:r>
            <a:r>
              <a:rPr lang="en-US" sz="2800" b="1" i="1" dirty="0" smtClean="0">
                <a:solidFill>
                  <a:prstClr val="black"/>
                </a:solidFill>
              </a:rPr>
              <a:t>Physalis angulata </a:t>
            </a:r>
            <a:r>
              <a:rPr lang="en-US" sz="2800" b="1" dirty="0" smtClean="0">
                <a:solidFill>
                  <a:prstClr val="black"/>
                </a:solidFill>
              </a:rPr>
              <a:t>L.</a:t>
            </a:r>
            <a:r>
              <a:rPr lang="en-US" sz="2800" b="1" i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</a:rPr>
              <a:t>(Solanaceae</a:t>
            </a:r>
            <a:r>
              <a:rPr lang="en-US" sz="2800" b="1" dirty="0">
                <a:solidFill>
                  <a:prstClr val="black"/>
                </a:solidFill>
              </a:rPr>
              <a:t>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5025994" y="2561123"/>
            <a:ext cx="13460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61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6556694" y="2549044"/>
            <a:ext cx="19651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73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3754993" y="2561123"/>
            <a:ext cx="11115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33</a:t>
            </a:r>
          </a:p>
        </p:txBody>
      </p:sp>
      <p:sp>
        <p:nvSpPr>
          <p:cNvPr id="2" name="AutoShape 12" descr="Common cocklebur Xanthium strumarium L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AutoShape 14" descr="Common cocklebur Xanthium strumarium L."/>
          <p:cNvSpPr>
            <a:spLocks noChangeAspect="1" noChangeArrowheads="1"/>
          </p:cNvSpPr>
          <p:nvPr/>
        </p:nvSpPr>
        <p:spPr bwMode="auto">
          <a:xfrm>
            <a:off x="701142" y="4689337"/>
            <a:ext cx="179999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AutoShape 16" descr="Cocklebur - WeedInfo.ca"/>
          <p:cNvSpPr>
            <a:spLocks noChangeAspect="1" noChangeArrowheads="1"/>
          </p:cNvSpPr>
          <p:nvPr/>
        </p:nvSpPr>
        <p:spPr bwMode="auto">
          <a:xfrm>
            <a:off x="296140" y="1053995"/>
            <a:ext cx="359998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8713384" y="2544483"/>
            <a:ext cx="15434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85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7176" name="Picture 8" descr="Jimsonweed – Datura stramonium - Plant &amp;amp; Pest Diagnost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877728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8" descr="Jimson Weed (Datura Stramonium) | The Good-To-Know | Seeds A-Z | Seed  catalog D - Samen &amp;amp; Saatgu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pic>
        <p:nvPicPr>
          <p:cNvPr id="2050" name="Picture 2" descr="Physalis: Annual or perennial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992" y="618678"/>
            <a:ext cx="1111500" cy="179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me &amp;amp; Garden Aunt Molly&amp;#39;s Golden Orb Ground Cherry fabrictown.c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 r="15373"/>
          <a:stretch/>
        </p:blipFill>
        <p:spPr bwMode="auto">
          <a:xfrm>
            <a:off x="1950909" y="618678"/>
            <a:ext cx="1621705" cy="179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3 week old seedlings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9" r="11199" b="47169"/>
          <a:stretch/>
        </p:blipFill>
        <p:spPr bwMode="auto">
          <a:xfrm>
            <a:off x="215900" y="610817"/>
            <a:ext cx="162170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6"/>
          <a:srcRect r="16055"/>
          <a:stretch/>
        </p:blipFill>
        <p:spPr>
          <a:xfrm>
            <a:off x="6556694" y="618678"/>
            <a:ext cx="1965103" cy="1800000"/>
          </a:xfrm>
          <a:prstGeom prst="rect">
            <a:avLst/>
          </a:prstGeom>
        </p:spPr>
      </p:pic>
      <p:pic>
        <p:nvPicPr>
          <p:cNvPr id="2058" name="Picture 10" descr="Factsheet - Physalis angulata (Wild Gooseberry)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0" r="28850"/>
          <a:stretch/>
        </p:blipFill>
        <p:spPr bwMode="auto">
          <a:xfrm>
            <a:off x="5026337" y="618678"/>
            <a:ext cx="134572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98 Oman Plants ideas | plants, oman, pennisetum setaceu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24"/>
          <a:stretch/>
        </p:blipFill>
        <p:spPr bwMode="auto">
          <a:xfrm>
            <a:off x="8706432" y="606700"/>
            <a:ext cx="15503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hysalis angulata - Mullaca - Seed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8" t="8300" r="16647" b="6284"/>
          <a:stretch/>
        </p:blipFill>
        <p:spPr bwMode="auto">
          <a:xfrm>
            <a:off x="10441442" y="618678"/>
            <a:ext cx="1506143" cy="178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10441442" y="2549044"/>
            <a:ext cx="150614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93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9BF2823-516E-4EBE-A641-77E2E74D6DEC}"/>
              </a:ext>
            </a:extLst>
          </p:cNvPr>
          <p:cNvSpPr txBox="1"/>
          <p:nvPr/>
        </p:nvSpPr>
        <p:spPr>
          <a:xfrm>
            <a:off x="34336" y="3195459"/>
            <a:ext cx="548440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 smtClean="0">
                <a:solidFill>
                  <a:prstClr val="black"/>
                </a:solidFill>
              </a:rPr>
              <a:t>Ετήσιο είδος που </a:t>
            </a:r>
            <a:r>
              <a:rPr lang="el-GR" dirty="0">
                <a:solidFill>
                  <a:prstClr val="black"/>
                </a:solidFill>
              </a:rPr>
              <a:t>αναπαράγεται με </a:t>
            </a:r>
            <a:r>
              <a:rPr lang="el-GR" dirty="0" smtClean="0">
                <a:solidFill>
                  <a:prstClr val="black"/>
                </a:solidFill>
              </a:rPr>
              <a:t>σπόρο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  <a:endParaRPr lang="el-GR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 smtClean="0">
                <a:solidFill>
                  <a:prstClr val="black"/>
                </a:solidFill>
              </a:rPr>
              <a:t>Βρέθηκε </a:t>
            </a:r>
            <a:r>
              <a:rPr lang="el-GR" dirty="0">
                <a:solidFill>
                  <a:prstClr val="black"/>
                </a:solidFill>
              </a:rPr>
              <a:t>στη χώρα σε καλλιέργειες </a:t>
            </a:r>
            <a:r>
              <a:rPr lang="el-GR" dirty="0" smtClean="0">
                <a:solidFill>
                  <a:prstClr val="black"/>
                </a:solidFill>
              </a:rPr>
              <a:t>της </a:t>
            </a:r>
            <a:r>
              <a:rPr lang="el-GR" dirty="0">
                <a:solidFill>
                  <a:prstClr val="black"/>
                </a:solidFill>
              </a:rPr>
              <a:t>Δυτικής Ελλάδας το </a:t>
            </a:r>
            <a:r>
              <a:rPr lang="el-GR" dirty="0" smtClean="0">
                <a:solidFill>
                  <a:prstClr val="black"/>
                </a:solidFill>
              </a:rPr>
              <a:t>2009 </a:t>
            </a:r>
            <a:r>
              <a:rPr lang="el-GR" baseline="30000" dirty="0" smtClean="0">
                <a:solidFill>
                  <a:prstClr val="black"/>
                </a:solidFill>
              </a:rPr>
              <a:t>1</a:t>
            </a:r>
            <a:r>
              <a:rPr lang="en-US" baseline="30000" dirty="0" smtClean="0">
                <a:solidFill>
                  <a:prstClr val="black"/>
                </a:solidFill>
              </a:rPr>
              <a:t>3</a:t>
            </a:r>
            <a:endParaRPr lang="el-GR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 smtClean="0">
                <a:solidFill>
                  <a:prstClr val="black"/>
                </a:solidFill>
              </a:rPr>
              <a:t>Ανθεκτικό </a:t>
            </a:r>
            <a:r>
              <a:rPr lang="el-GR" dirty="0">
                <a:solidFill>
                  <a:prstClr val="black"/>
                </a:solidFill>
              </a:rPr>
              <a:t>στον παγετό και στην </a:t>
            </a:r>
            <a:r>
              <a:rPr lang="el-GR" dirty="0" smtClean="0">
                <a:solidFill>
                  <a:prstClr val="black"/>
                </a:solidFill>
              </a:rPr>
              <a:t>σκίαση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 smtClean="0">
                <a:solidFill>
                  <a:prstClr val="black"/>
                </a:solidFill>
              </a:rPr>
              <a:t>Ευδοκιμεί </a:t>
            </a:r>
            <a:r>
              <a:rPr lang="el-GR" dirty="0">
                <a:solidFill>
                  <a:prstClr val="black"/>
                </a:solidFill>
              </a:rPr>
              <a:t>σε γόνιμα, υγρά, καλά </a:t>
            </a:r>
            <a:r>
              <a:rPr lang="el-GR" dirty="0" err="1">
                <a:solidFill>
                  <a:prstClr val="black"/>
                </a:solidFill>
              </a:rPr>
              <a:t>στραγγιζόμενα</a:t>
            </a:r>
            <a:r>
              <a:rPr lang="el-GR" dirty="0">
                <a:solidFill>
                  <a:prstClr val="black"/>
                </a:solidFill>
              </a:rPr>
              <a:t> εδάφη, πλούσια σε οργανική ουσία</a:t>
            </a:r>
            <a:endParaRPr lang="el-GR" dirty="0" smtClean="0">
              <a:solidFill>
                <a:prstClr val="black"/>
              </a:solidFill>
            </a:endParaRPr>
          </a:p>
          <a:p>
            <a:pPr>
              <a:defRPr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Φύλλα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l-GR" dirty="0" smtClean="0">
                <a:solidFill>
                  <a:prstClr val="black"/>
                </a:solidFill>
              </a:rPr>
              <a:t>Πράσινο </a:t>
            </a:r>
            <a:r>
              <a:rPr lang="el-GR" dirty="0">
                <a:solidFill>
                  <a:prstClr val="black"/>
                </a:solidFill>
              </a:rPr>
              <a:t>χρώμα και είναι εναλλασσόμενα, έμμισχα, πάνω σε  μακρύ μίσχο (</a:t>
            </a:r>
            <a:r>
              <a:rPr lang="el-GR" dirty="0" smtClean="0">
                <a:solidFill>
                  <a:prstClr val="black"/>
                </a:solidFill>
              </a:rPr>
              <a:t>1–7 εκ.)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solidFill>
                <a:prstClr val="black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E4A473C0-614D-47B5-8B0B-7C46B8132CAA}"/>
              </a:ext>
            </a:extLst>
          </p:cNvPr>
          <p:cNvSpPr txBox="1"/>
          <p:nvPr/>
        </p:nvSpPr>
        <p:spPr>
          <a:xfrm>
            <a:off x="5572152" y="3111518"/>
            <a:ext cx="66198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Βλαστός: Όρθιος, κοίλος με ραβδώσεις, διακλαδιζόμενος, πράσινος ή μωβ, με ύψος έως 50 εκ.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Άνθη: Ερμαφρόδιτα με μήκος έως 1 εκ.</a:t>
            </a: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Καρπός: </a:t>
            </a:r>
            <a:r>
              <a:rPr lang="el-GR" dirty="0" smtClean="0">
                <a:solidFill>
                  <a:prstClr val="black"/>
                </a:solidFill>
              </a:rPr>
              <a:t>Σαρκώδης, μοιάζει  με φυσαλίδα, βρώσιμος, πηγή </a:t>
            </a:r>
            <a:r>
              <a:rPr lang="el-GR" dirty="0">
                <a:solidFill>
                  <a:prstClr val="black"/>
                </a:solidFill>
              </a:rPr>
              <a:t>βιταμίνης 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Φαρμακευτικές χρήσεις</a:t>
            </a:r>
            <a:endParaRPr lang="el-GR" dirty="0">
              <a:solidFill>
                <a:prstClr val="black"/>
              </a:solidFill>
            </a:endParaRPr>
          </a:p>
          <a:p>
            <a:endParaRPr lang="el-GR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Θεωρείται ανταγωνιστικό είδος καθώς έχει ταχεία ανάπτυξη.</a:t>
            </a: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Δεν αναφέρονται περιπτώσεις ανθεκτικότητας.</a:t>
            </a: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4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215900" y="2561123"/>
            <a:ext cx="1819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14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219020" y="2576408"/>
            <a:ext cx="150681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22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z="2800" b="1" dirty="0" smtClean="0">
                <a:solidFill>
                  <a:prstClr val="black"/>
                </a:solidFill>
              </a:rPr>
              <a:t>Λουβουδιά </a:t>
            </a:r>
            <a:r>
              <a:rPr lang="en-US" sz="2800" b="1" dirty="0" smtClean="0">
                <a:solidFill>
                  <a:prstClr val="black"/>
                </a:solidFill>
              </a:rPr>
              <a:t>(Common lambsquarters) </a:t>
            </a:r>
            <a:r>
              <a:rPr lang="en-US" sz="2800" b="1" dirty="0">
                <a:solidFill>
                  <a:prstClr val="black"/>
                </a:solidFill>
              </a:rPr>
              <a:t>– </a:t>
            </a:r>
            <a:r>
              <a:rPr lang="en-US" sz="2800" b="1" i="1" dirty="0" smtClean="0">
                <a:solidFill>
                  <a:prstClr val="black"/>
                </a:solidFill>
              </a:rPr>
              <a:t>Chenopodium album </a:t>
            </a:r>
            <a:r>
              <a:rPr lang="en-US" sz="2800" b="1" dirty="0" smtClean="0">
                <a:solidFill>
                  <a:prstClr val="black"/>
                </a:solidFill>
              </a:rPr>
              <a:t>L.</a:t>
            </a:r>
            <a:r>
              <a:rPr lang="en-US" sz="2800" b="1" i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</a:rPr>
              <a:t>(Chenopodiaceae</a:t>
            </a:r>
            <a:r>
              <a:rPr lang="en-US" sz="2800" b="1" dirty="0">
                <a:solidFill>
                  <a:prstClr val="black"/>
                </a:solidFill>
              </a:rPr>
              <a:t>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5508267" y="2576408"/>
            <a:ext cx="13430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49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7052383" y="2576408"/>
            <a:ext cx="18829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65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3896128" y="2561123"/>
            <a:ext cx="14110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35</a:t>
            </a:r>
          </a:p>
        </p:txBody>
      </p:sp>
      <p:sp>
        <p:nvSpPr>
          <p:cNvPr id="2" name="AutoShape 12" descr="Common cocklebur Xanthium strumarium L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AutoShape 14" descr="Common cocklebur Xanthium strumarium L."/>
          <p:cNvSpPr>
            <a:spLocks noChangeAspect="1" noChangeArrowheads="1"/>
          </p:cNvSpPr>
          <p:nvPr/>
        </p:nvSpPr>
        <p:spPr bwMode="auto">
          <a:xfrm>
            <a:off x="701142" y="4689337"/>
            <a:ext cx="179999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AutoShape 16" descr="Cocklebur - WeedInfo.ca"/>
          <p:cNvSpPr>
            <a:spLocks noChangeAspect="1" noChangeArrowheads="1"/>
          </p:cNvSpPr>
          <p:nvPr/>
        </p:nvSpPr>
        <p:spPr bwMode="auto">
          <a:xfrm>
            <a:off x="296140" y="1053995"/>
            <a:ext cx="359998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9136485" y="2576408"/>
            <a:ext cx="140229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79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10" name="AutoShape 18" descr="Jimson Weed (Datura Stramonium) | The Good-To-Know | Seeds A-Z | Seed  catalog D - Samen &amp;amp; Saatgu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10739887" y="2558165"/>
            <a:ext cx="120769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85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AutoShape 10" descr="Common Lambsquarters: How To Get Rid Of Lambsquarter Wee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084" name="Picture 12" descr="Are Lambsquarters Edible: Learn About Eating Lambsquarters Leav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267" y="603591"/>
            <a:ext cx="1343005" cy="185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ommon lambsquarters pla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 r="20911"/>
          <a:stretch/>
        </p:blipFill>
        <p:spPr bwMode="auto">
          <a:xfrm>
            <a:off x="3896128" y="603592"/>
            <a:ext cx="1411028" cy="187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ommon Lambsquarter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9" r="15780"/>
          <a:stretch/>
        </p:blipFill>
        <p:spPr bwMode="auto">
          <a:xfrm>
            <a:off x="2236947" y="606152"/>
            <a:ext cx="1458070" cy="185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Common Lambsquarters // Mizzou WeedI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t="19513" r="14862" b="19396"/>
          <a:stretch/>
        </p:blipFill>
        <p:spPr bwMode="auto">
          <a:xfrm>
            <a:off x="215899" y="618677"/>
            <a:ext cx="1819935" cy="184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2384" y="603592"/>
            <a:ext cx="1882990" cy="1871578"/>
          </a:xfrm>
          <a:prstGeom prst="rect">
            <a:avLst/>
          </a:prstGeom>
        </p:spPr>
      </p:pic>
      <p:pic>
        <p:nvPicPr>
          <p:cNvPr id="1026" name="Picture 2" descr="Fat-hen (Chenopodium album) - BBCH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486" y="603592"/>
            <a:ext cx="1402289" cy="187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t-hen (Chenopodium album) - BBCH 8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887" y="603593"/>
            <a:ext cx="1207698" cy="185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9BF2823-516E-4EBE-A641-77E2E74D6DEC}"/>
              </a:ext>
            </a:extLst>
          </p:cNvPr>
          <p:cNvSpPr txBox="1"/>
          <p:nvPr/>
        </p:nvSpPr>
        <p:spPr>
          <a:xfrm>
            <a:off x="63500" y="3016408"/>
            <a:ext cx="54844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 smtClean="0">
                <a:solidFill>
                  <a:prstClr val="black"/>
                </a:solidFill>
              </a:rPr>
              <a:t>Ετήσιο είδος που </a:t>
            </a:r>
            <a:r>
              <a:rPr lang="el-GR" sz="1600" dirty="0">
                <a:solidFill>
                  <a:prstClr val="black"/>
                </a:solidFill>
              </a:rPr>
              <a:t>αναπαράγεται με </a:t>
            </a:r>
            <a:r>
              <a:rPr lang="el-GR" sz="1600" dirty="0" smtClean="0">
                <a:solidFill>
                  <a:prstClr val="black"/>
                </a:solidFill>
              </a:rPr>
              <a:t>σπόρο</a:t>
            </a:r>
            <a:r>
              <a:rPr lang="en-US" sz="1600" dirty="0" smtClean="0">
                <a:solidFill>
                  <a:prstClr val="black"/>
                </a:solidFill>
              </a:rPr>
              <a:t>.</a:t>
            </a: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E</a:t>
            </a:r>
            <a:r>
              <a:rPr lang="el-GR" sz="1600" dirty="0" smtClean="0">
                <a:solidFill>
                  <a:prstClr val="black"/>
                </a:solidFill>
              </a:rPr>
              <a:t>υρεία </a:t>
            </a:r>
            <a:r>
              <a:rPr lang="el-GR" sz="1600" dirty="0">
                <a:solidFill>
                  <a:prstClr val="black"/>
                </a:solidFill>
              </a:rPr>
              <a:t>προσαρμοστικότητα και μεγάλη εξάπλωση</a:t>
            </a:r>
          </a:p>
          <a:p>
            <a:pPr>
              <a:defRPr/>
            </a:pP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 smtClean="0">
                <a:solidFill>
                  <a:prstClr val="black"/>
                </a:solidFill>
              </a:rPr>
              <a:t>Εμφανίζεται νωρίς την άνοιξη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 smtClean="0">
                <a:solidFill>
                  <a:prstClr val="black"/>
                </a:solidFill>
              </a:rPr>
              <a:t>Αζωτόφιλο είδος, προτιμά πλούσια εδάφη</a:t>
            </a:r>
            <a:endParaRPr lang="en-US" sz="16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 smtClean="0">
                <a:solidFill>
                  <a:prstClr val="black"/>
                </a:solidFill>
              </a:rPr>
              <a:t>Εξαιρετικά μεγάλο δυναμικό σποροπαραγωγής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 smtClean="0">
                <a:solidFill>
                  <a:prstClr val="black"/>
                </a:solidFill>
              </a:rPr>
              <a:t>Έως και 70 χρόνια λήθαργος στους σπόρους</a:t>
            </a: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6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 smtClean="0">
                <a:solidFill>
                  <a:prstClr val="black"/>
                </a:solidFill>
              </a:rPr>
              <a:t>Σε κάποιες περιπτώσεις «λαχανεύεται».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>
                <a:solidFill>
                  <a:prstClr val="black"/>
                </a:solidFill>
              </a:rPr>
              <a:t>Κοτυληδόνες: Eπιμήκεις και ωοειδείς, συμμετρικές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E9BF2823-516E-4EBE-A641-77E2E74D6DEC}"/>
              </a:ext>
            </a:extLst>
          </p:cNvPr>
          <p:cNvSpPr txBox="1"/>
          <p:nvPr/>
        </p:nvSpPr>
        <p:spPr>
          <a:xfrm>
            <a:off x="5343570" y="3116151"/>
            <a:ext cx="6804332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 smtClean="0">
                <a:solidFill>
                  <a:prstClr val="black"/>
                </a:solidFill>
              </a:rPr>
              <a:t>Φύλλα</a:t>
            </a:r>
            <a:r>
              <a:rPr lang="en-US" sz="1500" dirty="0" smtClean="0">
                <a:solidFill>
                  <a:prstClr val="black"/>
                </a:solidFill>
              </a:rPr>
              <a:t>: </a:t>
            </a:r>
            <a:r>
              <a:rPr lang="el-GR" sz="1500" dirty="0" smtClean="0">
                <a:solidFill>
                  <a:prstClr val="black"/>
                </a:solidFill>
              </a:rPr>
              <a:t>Έμμισχα</a:t>
            </a:r>
            <a:r>
              <a:rPr lang="el-GR" sz="1500" dirty="0">
                <a:solidFill>
                  <a:prstClr val="black"/>
                </a:solidFill>
              </a:rPr>
              <a:t>, ποικιλόμορφα, συχνά </a:t>
            </a:r>
            <a:r>
              <a:rPr lang="el-GR" sz="1500" dirty="0" smtClean="0">
                <a:solidFill>
                  <a:prstClr val="black"/>
                </a:solidFill>
              </a:rPr>
              <a:t>ρομβοειδή, θυμίζουν πόδι χήνας («χηνοπόδιο»)</a:t>
            </a:r>
            <a:r>
              <a:rPr lang="en-US" sz="1500" dirty="0" smtClean="0">
                <a:solidFill>
                  <a:prstClr val="black"/>
                </a:solidFill>
              </a:rPr>
              <a:t>.</a:t>
            </a:r>
            <a:r>
              <a:rPr lang="el-GR" sz="1500" dirty="0" smtClean="0">
                <a:solidFill>
                  <a:prstClr val="black"/>
                </a:solidFill>
              </a:rPr>
              <a:t> </a:t>
            </a:r>
            <a:r>
              <a:rPr lang="en-US" sz="1500" dirty="0" smtClean="0">
                <a:solidFill>
                  <a:prstClr val="black"/>
                </a:solidFill>
              </a:rPr>
              <a:t>H</a:t>
            </a:r>
            <a:r>
              <a:rPr lang="el-GR" sz="1500" dirty="0" smtClean="0">
                <a:solidFill>
                  <a:prstClr val="black"/>
                </a:solidFill>
              </a:rPr>
              <a:t> </a:t>
            </a:r>
            <a:r>
              <a:rPr lang="el-GR" sz="1500" dirty="0">
                <a:solidFill>
                  <a:prstClr val="black"/>
                </a:solidFill>
              </a:rPr>
              <a:t>κάτω επιφάνεια </a:t>
            </a:r>
            <a:r>
              <a:rPr lang="el-GR" sz="1500" dirty="0" smtClean="0">
                <a:solidFill>
                  <a:prstClr val="black"/>
                </a:solidFill>
              </a:rPr>
              <a:t>είναι κοκκινωπή και η </a:t>
            </a:r>
            <a:r>
              <a:rPr lang="el-GR" sz="1500" dirty="0">
                <a:solidFill>
                  <a:prstClr val="black"/>
                </a:solidFill>
              </a:rPr>
              <a:t>άνω επιφάνεια με όψη </a:t>
            </a:r>
            <a:r>
              <a:rPr lang="el-GR" sz="1500" dirty="0" smtClean="0">
                <a:solidFill>
                  <a:prstClr val="black"/>
                </a:solidFill>
              </a:rPr>
              <a:t>γκριζοπράσινη, καλυμμένη </a:t>
            </a:r>
            <a:r>
              <a:rPr lang="el-GR" sz="1500" dirty="0">
                <a:solidFill>
                  <a:prstClr val="black"/>
                </a:solidFill>
              </a:rPr>
              <a:t>με λευκό </a:t>
            </a:r>
            <a:r>
              <a:rPr lang="el-GR" sz="1500" dirty="0" smtClean="0">
                <a:solidFill>
                  <a:prstClr val="black"/>
                </a:solidFill>
              </a:rPr>
              <a:t>επίχρισμα.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 smtClean="0">
                <a:solidFill>
                  <a:prstClr val="black"/>
                </a:solidFill>
              </a:rPr>
              <a:t>Άνθιση από </a:t>
            </a:r>
            <a:r>
              <a:rPr lang="el-GR" sz="1500" dirty="0">
                <a:solidFill>
                  <a:prstClr val="black"/>
                </a:solidFill>
              </a:rPr>
              <a:t>Μάιο έως </a:t>
            </a:r>
            <a:r>
              <a:rPr lang="el-GR" sz="1500" dirty="0" smtClean="0">
                <a:solidFill>
                  <a:prstClr val="black"/>
                </a:solidFill>
              </a:rPr>
              <a:t>Σεπτέμβριο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 smtClean="0">
                <a:solidFill>
                  <a:prstClr val="black"/>
                </a:solidFill>
              </a:rPr>
              <a:t>Ταξιανθίες</a:t>
            </a:r>
            <a:r>
              <a:rPr lang="en-US" sz="1500" dirty="0" smtClean="0">
                <a:solidFill>
                  <a:prstClr val="black"/>
                </a:solidFill>
              </a:rPr>
              <a:t>: </a:t>
            </a:r>
            <a:r>
              <a:rPr lang="el-GR" sz="1500" dirty="0" smtClean="0">
                <a:solidFill>
                  <a:prstClr val="black"/>
                </a:solidFill>
              </a:rPr>
              <a:t>Τριγωνικό σχήμα, </a:t>
            </a:r>
            <a:r>
              <a:rPr lang="el-GR" sz="1500" dirty="0">
                <a:solidFill>
                  <a:prstClr val="black"/>
                </a:solidFill>
              </a:rPr>
              <a:t>λευκοπράσινο </a:t>
            </a:r>
            <a:r>
              <a:rPr lang="el-GR" sz="1500" dirty="0" smtClean="0">
                <a:solidFill>
                  <a:prstClr val="black"/>
                </a:solidFill>
              </a:rPr>
              <a:t>χρώμα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 smtClean="0">
                <a:solidFill>
                  <a:prstClr val="black"/>
                </a:solidFill>
              </a:rPr>
              <a:t>Πασσαλώδης ρίζα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 smtClean="0">
                <a:solidFill>
                  <a:prstClr val="black"/>
                </a:solidFill>
              </a:rPr>
              <a:t>Πολύ ανταγωνιστικό είδος – Έως και </a:t>
            </a:r>
            <a:r>
              <a:rPr lang="en-US" sz="1500" dirty="0" smtClean="0">
                <a:solidFill>
                  <a:prstClr val="black"/>
                </a:solidFill>
              </a:rPr>
              <a:t>9</a:t>
            </a:r>
            <a:r>
              <a:rPr lang="el-GR" sz="1500" dirty="0" smtClean="0">
                <a:solidFill>
                  <a:prstClr val="black"/>
                </a:solidFill>
              </a:rPr>
              <a:t>% μείωση της απόδοσης στο βαμβάκι παρουσία μόλις ενός φυτού ανά 3 μέτρα γραμμών βαμβακιού </a:t>
            </a:r>
            <a:r>
              <a:rPr lang="el-GR" sz="1500" baseline="30000" dirty="0" smtClean="0">
                <a:solidFill>
                  <a:prstClr val="black"/>
                </a:solidFill>
              </a:rPr>
              <a:t>1</a:t>
            </a:r>
            <a:r>
              <a:rPr lang="en-US" sz="1500" baseline="30000" dirty="0" smtClean="0">
                <a:solidFill>
                  <a:prstClr val="black"/>
                </a:solidFill>
              </a:rPr>
              <a:t>4</a:t>
            </a:r>
            <a:endParaRPr lang="el-GR" sz="1500" baseline="300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500" baseline="300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 smtClean="0">
                <a:solidFill>
                  <a:prstClr val="black"/>
                </a:solidFill>
              </a:rPr>
              <a:t>Πολυάριθμοι πληθυσμοί</a:t>
            </a:r>
            <a:r>
              <a:rPr lang="en-US" sz="1500" dirty="0" smtClean="0">
                <a:solidFill>
                  <a:prstClr val="black"/>
                </a:solidFill>
              </a:rPr>
              <a:t> </a:t>
            </a:r>
            <a:r>
              <a:rPr lang="el-GR" sz="1500" dirty="0" smtClean="0">
                <a:solidFill>
                  <a:prstClr val="black"/>
                </a:solidFill>
              </a:rPr>
              <a:t>με ανθεκτικότητα σε ζιζανιοκτόνα–αναστολείς του ενζύμου </a:t>
            </a:r>
            <a:r>
              <a:rPr lang="en-US" sz="1500" dirty="0">
                <a:solidFill>
                  <a:prstClr val="black"/>
                </a:solidFill>
              </a:rPr>
              <a:t>ALS </a:t>
            </a:r>
            <a:r>
              <a:rPr lang="el-GR" sz="1500" dirty="0" smtClean="0">
                <a:solidFill>
                  <a:prstClr val="black"/>
                </a:solidFill>
              </a:rPr>
              <a:t>(</a:t>
            </a:r>
            <a:r>
              <a:rPr lang="en-US" sz="1500" dirty="0" smtClean="0">
                <a:solidFill>
                  <a:prstClr val="black"/>
                </a:solidFill>
              </a:rPr>
              <a:t>thifensulfuron–methyl</a:t>
            </a:r>
            <a:r>
              <a:rPr lang="en-US" sz="1500" dirty="0">
                <a:solidFill>
                  <a:prstClr val="black"/>
                </a:solidFill>
              </a:rPr>
              <a:t>, </a:t>
            </a:r>
            <a:r>
              <a:rPr lang="en-US" sz="1500" dirty="0" smtClean="0">
                <a:solidFill>
                  <a:prstClr val="black"/>
                </a:solidFill>
              </a:rPr>
              <a:t>tribenuron–methyl</a:t>
            </a:r>
            <a:r>
              <a:rPr lang="el-GR" sz="1500" dirty="0" smtClean="0">
                <a:solidFill>
                  <a:prstClr val="black"/>
                </a:solidFill>
              </a:rPr>
              <a:t>) ενώ αναφέρονται και περιπτώσεις ανθεκτικότητας σε συνθετικές αυξίνες </a:t>
            </a:r>
            <a:r>
              <a:rPr lang="en-US" sz="1500" dirty="0" smtClean="0">
                <a:solidFill>
                  <a:prstClr val="black"/>
                </a:solidFill>
              </a:rPr>
              <a:t>(clopyralid)</a:t>
            </a:r>
            <a:r>
              <a:rPr lang="el-GR" sz="1500" dirty="0" smtClean="0">
                <a:solidFill>
                  <a:prstClr val="black"/>
                </a:solidFill>
              </a:rPr>
              <a:t> </a:t>
            </a:r>
            <a:r>
              <a:rPr lang="en-US" sz="1500" baseline="30000" dirty="0" smtClean="0">
                <a:solidFill>
                  <a:prstClr val="black"/>
                </a:solidFill>
              </a:rPr>
              <a:t>2</a:t>
            </a:r>
            <a:endParaRPr lang="el-GR" sz="15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2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175671" y="2165852"/>
            <a:ext cx="17193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12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129710" y="2165852"/>
            <a:ext cx="16847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35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z="2800" b="1" dirty="0" smtClean="0">
                <a:solidFill>
                  <a:prstClr val="black"/>
                </a:solidFill>
              </a:rPr>
              <a:t>Αντράκλα, γλυστρίδα </a:t>
            </a:r>
            <a:r>
              <a:rPr lang="en-US" sz="2800" b="1" dirty="0" smtClean="0">
                <a:solidFill>
                  <a:prstClr val="black"/>
                </a:solidFill>
              </a:rPr>
              <a:t>(common purslane) </a:t>
            </a:r>
            <a:r>
              <a:rPr lang="en-US" sz="2800" b="1" dirty="0">
                <a:solidFill>
                  <a:prstClr val="black"/>
                </a:solidFill>
              </a:rPr>
              <a:t>– </a:t>
            </a:r>
            <a:r>
              <a:rPr lang="en-US" sz="2800" b="1" i="1" dirty="0" smtClean="0">
                <a:solidFill>
                  <a:prstClr val="black"/>
                </a:solidFill>
              </a:rPr>
              <a:t>Portulaca oleracea </a:t>
            </a:r>
            <a:r>
              <a:rPr lang="en-US" sz="2800" b="1" dirty="0" smtClean="0">
                <a:solidFill>
                  <a:prstClr val="black"/>
                </a:solidFill>
              </a:rPr>
              <a:t>L.</a:t>
            </a:r>
            <a:r>
              <a:rPr lang="en-US" sz="2800" b="1" i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</a:rPr>
              <a:t>(Portulacaceae</a:t>
            </a:r>
            <a:r>
              <a:rPr lang="en-US" sz="2800" b="1" dirty="0">
                <a:solidFill>
                  <a:prstClr val="black"/>
                </a:solidFill>
              </a:rPr>
              <a:t>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4049755" y="2162320"/>
            <a:ext cx="23827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prstClr val="black"/>
                </a:solidFill>
              </a:rPr>
              <a:t>BBCH</a:t>
            </a:r>
            <a:r>
              <a:rPr lang="el-GR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59</a:t>
            </a:r>
          </a:p>
        </p:txBody>
      </p:sp>
      <p:sp>
        <p:nvSpPr>
          <p:cNvPr id="2" name="AutoShape 12" descr="Common cocklebur Xanthium strumarium L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AutoShape 14" descr="Common cocklebur Xanthium strumarium L."/>
          <p:cNvSpPr>
            <a:spLocks noChangeAspect="1" noChangeArrowheads="1"/>
          </p:cNvSpPr>
          <p:nvPr/>
        </p:nvSpPr>
        <p:spPr bwMode="auto">
          <a:xfrm>
            <a:off x="701142" y="4689337"/>
            <a:ext cx="179999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AutoShape 16" descr="Cocklebur - WeedInfo.ca"/>
          <p:cNvSpPr>
            <a:spLocks noChangeAspect="1" noChangeArrowheads="1"/>
          </p:cNvSpPr>
          <p:nvPr/>
        </p:nvSpPr>
        <p:spPr bwMode="auto">
          <a:xfrm>
            <a:off x="296140" y="1053995"/>
            <a:ext cx="359998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6667131" y="2162320"/>
            <a:ext cx="16118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65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10" name="AutoShape 18" descr="Jimson Weed (Datura Stramonium) | The Good-To-Know | Seeds A-Z | Seed  catalog D - Samen &amp;amp; Saatgu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AutoShape 10" descr="Common Lambsquarters: How To Get Rid Of Lambsquarter Wee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8513588" y="2162320"/>
            <a:ext cx="198247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7</a:t>
            </a:r>
            <a:r>
              <a:rPr lang="en-US" dirty="0" smtClean="0">
                <a:solidFill>
                  <a:prstClr val="black"/>
                </a:solidFill>
              </a:rPr>
              <a:t>5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2"/>
          <a:srcRect l="11759" t="10782" r="12354" b="8894"/>
          <a:stretch/>
        </p:blipFill>
        <p:spPr>
          <a:xfrm>
            <a:off x="175671" y="568742"/>
            <a:ext cx="1719384" cy="1445847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 rotWithShape="1">
          <a:blip r:embed="rId3"/>
          <a:srcRect b="15856"/>
          <a:stretch/>
        </p:blipFill>
        <p:spPr>
          <a:xfrm>
            <a:off x="2130400" y="568742"/>
            <a:ext cx="1684010" cy="1445847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755" y="568742"/>
            <a:ext cx="2382721" cy="1445847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821" y="568742"/>
            <a:ext cx="1611111" cy="1445847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3589" y="568742"/>
            <a:ext cx="1982473" cy="1445847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 rotWithShape="1">
          <a:blip r:embed="rId7"/>
          <a:srcRect l="26762" r="12763"/>
          <a:stretch/>
        </p:blipFill>
        <p:spPr>
          <a:xfrm>
            <a:off x="10730716" y="568742"/>
            <a:ext cx="1250269" cy="144584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10730909" y="2162320"/>
            <a:ext cx="12502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89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9BF2823-516E-4EBE-A641-77E2E74D6DEC}"/>
              </a:ext>
            </a:extLst>
          </p:cNvPr>
          <p:cNvSpPr txBox="1"/>
          <p:nvPr/>
        </p:nvSpPr>
        <p:spPr>
          <a:xfrm>
            <a:off x="63500" y="2804607"/>
            <a:ext cx="557215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 smtClean="0">
                <a:solidFill>
                  <a:prstClr val="black"/>
                </a:solidFill>
              </a:rPr>
              <a:t>Ετήσιο είδος (</a:t>
            </a:r>
            <a:r>
              <a:rPr lang="el-GR" dirty="0">
                <a:solidFill>
                  <a:prstClr val="black"/>
                </a:solidFill>
              </a:rPr>
              <a:t>φωτοσύνθεση: </a:t>
            </a:r>
            <a:r>
              <a:rPr lang="en-US" dirty="0">
                <a:solidFill>
                  <a:prstClr val="black"/>
                </a:solidFill>
              </a:rPr>
              <a:t>C4) </a:t>
            </a:r>
            <a:endParaRPr lang="el-GR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>
                <a:solidFill>
                  <a:prstClr val="black"/>
                </a:solidFill>
              </a:rPr>
              <a:t>Π</a:t>
            </a:r>
            <a:r>
              <a:rPr lang="el-GR" dirty="0" smtClean="0">
                <a:solidFill>
                  <a:prstClr val="black"/>
                </a:solidFill>
              </a:rPr>
              <a:t>ολλαπλασιάζεται </a:t>
            </a:r>
            <a:r>
              <a:rPr lang="el-GR" dirty="0">
                <a:solidFill>
                  <a:prstClr val="black"/>
                </a:solidFill>
              </a:rPr>
              <a:t>με σπόρο αργά την </a:t>
            </a:r>
            <a:r>
              <a:rPr lang="el-GR" dirty="0" smtClean="0">
                <a:solidFill>
                  <a:prstClr val="black"/>
                </a:solidFill>
              </a:rPr>
              <a:t>άνοιξη.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 smtClean="0">
                <a:solidFill>
                  <a:prstClr val="black"/>
                </a:solidFill>
              </a:rPr>
              <a:t>Ευρεία </a:t>
            </a:r>
            <a:r>
              <a:rPr lang="el-GR" dirty="0">
                <a:solidFill>
                  <a:prstClr val="black"/>
                </a:solidFill>
              </a:rPr>
              <a:t>εξάπλωση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 smtClean="0">
                <a:solidFill>
                  <a:prstClr val="black"/>
                </a:solidFill>
              </a:rPr>
              <a:t>Πασσαλώδης ρίζα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Έρπουσα </a:t>
            </a:r>
            <a:r>
              <a:rPr lang="el-GR" dirty="0">
                <a:solidFill>
                  <a:prstClr val="black"/>
                </a:solidFill>
              </a:rPr>
              <a:t>ανάπτυξη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Φύλλα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l-GR" dirty="0" smtClean="0">
                <a:solidFill>
                  <a:prstClr val="black"/>
                </a:solidFill>
              </a:rPr>
              <a:t>Σαρκώδη</a:t>
            </a:r>
            <a:r>
              <a:rPr lang="el-GR" dirty="0">
                <a:solidFill>
                  <a:prstClr val="black"/>
                </a:solidFill>
              </a:rPr>
              <a:t>, κατ’ </a:t>
            </a:r>
            <a:r>
              <a:rPr lang="el-GR" dirty="0" smtClean="0">
                <a:solidFill>
                  <a:prstClr val="black"/>
                </a:solidFill>
              </a:rPr>
              <a:t>εναλλαγή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Άνθη</a:t>
            </a:r>
            <a:r>
              <a:rPr lang="en-US" dirty="0" smtClean="0">
                <a:solidFill>
                  <a:prstClr val="black"/>
                </a:solidFill>
              </a:rPr>
              <a:t>: </a:t>
            </a:r>
            <a:r>
              <a:rPr lang="el-GR" dirty="0" smtClean="0">
                <a:solidFill>
                  <a:prstClr val="black"/>
                </a:solidFill>
              </a:rPr>
              <a:t>Μικρά, κίτρινου χρώματος</a:t>
            </a:r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4A473C0-614D-47B5-8B0B-7C46B8132CAA}"/>
              </a:ext>
            </a:extLst>
          </p:cNvPr>
          <p:cNvSpPr txBox="1"/>
          <p:nvPr/>
        </p:nvSpPr>
        <p:spPr>
          <a:xfrm>
            <a:off x="5635652" y="2679383"/>
            <a:ext cx="65563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Καρπός: Κάψα με πολυάριθμους μικρούς, μαύρους  </a:t>
            </a:r>
            <a:r>
              <a:rPr lang="el-GR" dirty="0" smtClean="0">
                <a:solidFill>
                  <a:prstClr val="black"/>
                </a:solidFill>
              </a:rPr>
              <a:t>σπόρους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Εδώδιμο είδος</a:t>
            </a:r>
            <a:r>
              <a:rPr lang="en-US" dirty="0" smtClean="0">
                <a:solidFill>
                  <a:prstClr val="black"/>
                </a:solidFill>
              </a:rPr>
              <a:t> – </a:t>
            </a:r>
            <a:r>
              <a:rPr lang="el-GR" dirty="0" smtClean="0">
                <a:solidFill>
                  <a:prstClr val="black"/>
                </a:solidFill>
              </a:rPr>
              <a:t>Χρησιμοποιείται ευρέως ως σαλατικό</a:t>
            </a: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Υψηλή </a:t>
            </a:r>
            <a:r>
              <a:rPr lang="el-GR" dirty="0">
                <a:solidFill>
                  <a:prstClr val="black"/>
                </a:solidFill>
              </a:rPr>
              <a:t>περιεκτικότητα μεταξύ άλλων σε </a:t>
            </a:r>
            <a:r>
              <a:rPr lang="el-GR" dirty="0" smtClean="0">
                <a:solidFill>
                  <a:prstClr val="black"/>
                </a:solidFill>
              </a:rPr>
              <a:t>ω–3 </a:t>
            </a:r>
            <a:r>
              <a:rPr lang="el-GR" dirty="0">
                <a:solidFill>
                  <a:prstClr val="black"/>
                </a:solidFill>
              </a:rPr>
              <a:t>λιπαρά οξέα, φλαβονοειδή και </a:t>
            </a:r>
            <a:r>
              <a:rPr lang="el-GR" dirty="0" smtClean="0">
                <a:solidFill>
                  <a:prstClr val="black"/>
                </a:solidFill>
              </a:rPr>
              <a:t>αντιοξειδωτικά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Και φαρμακευτικές χρήσεις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Δεν έχει ιδιαίτερα μεγάλη αγρονομική σημασία για το βαμβάκι. Θεωρείται ανταγωνιστικό είδος κυρίως απέναντι σε καλλιέργειες όπως τεύτλα, φασόλια και φυλλώδη λαχανικά. </a:t>
            </a:r>
            <a:r>
              <a:rPr lang="el-GR" baseline="30000" dirty="0" smtClean="0">
                <a:solidFill>
                  <a:prstClr val="black"/>
                </a:solidFill>
              </a:rPr>
              <a:t>1</a:t>
            </a:r>
            <a:r>
              <a:rPr lang="en-US" baseline="30000" dirty="0" smtClean="0">
                <a:solidFill>
                  <a:prstClr val="black"/>
                </a:solidFill>
              </a:rPr>
              <a:t>5</a:t>
            </a:r>
            <a:r>
              <a:rPr lang="el-GR" baseline="30000" dirty="0" smtClean="0">
                <a:solidFill>
                  <a:prstClr val="black"/>
                </a:solidFill>
              </a:rPr>
              <a:t>,1</a:t>
            </a:r>
            <a:r>
              <a:rPr lang="en-US" baseline="30000" dirty="0" smtClean="0">
                <a:solidFill>
                  <a:prstClr val="black"/>
                </a:solidFill>
              </a:rPr>
              <a:t>6</a:t>
            </a:r>
            <a:r>
              <a:rPr lang="el-GR" baseline="30000" dirty="0" smtClean="0">
                <a:solidFill>
                  <a:prstClr val="black"/>
                </a:solidFill>
              </a:rPr>
              <a:t>,1</a:t>
            </a:r>
            <a:r>
              <a:rPr lang="en-US" baseline="30000" dirty="0" smtClean="0">
                <a:solidFill>
                  <a:prstClr val="black"/>
                </a:solidFill>
              </a:rPr>
              <a:t>7</a:t>
            </a:r>
            <a:endParaRPr lang="el-GR" baseline="300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Δεν αναφέρονται περιπτώσεις ανθεκτικότητας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l-GR" dirty="0" smtClean="0">
                <a:solidFill>
                  <a:prstClr val="black"/>
                </a:solidFill>
              </a:rPr>
              <a:t>σε ζιζανιοκτόνα.</a:t>
            </a: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78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1909261" y="2419722"/>
            <a:ext cx="144646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i="1" dirty="0" smtClean="0">
                <a:solidFill>
                  <a:prstClr val="black"/>
                </a:solidFill>
              </a:rPr>
              <a:t>A. albus</a:t>
            </a:r>
            <a:endParaRPr lang="el-GR" sz="1600" i="1" dirty="0">
              <a:solidFill>
                <a:prstClr val="black"/>
              </a:solidFill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z="2800" b="1" dirty="0" smtClean="0">
                <a:solidFill>
                  <a:prstClr val="black"/>
                </a:solidFill>
              </a:rPr>
              <a:t>Βλήτο </a:t>
            </a:r>
            <a:r>
              <a:rPr lang="en-US" sz="2800" b="1" dirty="0" smtClean="0">
                <a:solidFill>
                  <a:prstClr val="black"/>
                </a:solidFill>
              </a:rPr>
              <a:t>(pigweeds) </a:t>
            </a:r>
            <a:r>
              <a:rPr lang="el-GR" sz="2800" b="1" dirty="0" smtClean="0">
                <a:solidFill>
                  <a:prstClr val="black"/>
                </a:solidFill>
              </a:rPr>
              <a:t>– </a:t>
            </a:r>
            <a:r>
              <a:rPr lang="en-US" sz="2800" b="1" i="1" dirty="0" smtClean="0">
                <a:solidFill>
                  <a:prstClr val="black"/>
                </a:solidFill>
              </a:rPr>
              <a:t>Amaranthus </a:t>
            </a:r>
            <a:r>
              <a:rPr lang="en-US" sz="2800" b="1" dirty="0" smtClean="0">
                <a:solidFill>
                  <a:prstClr val="black"/>
                </a:solidFill>
              </a:rPr>
              <a:t>spp. (Amaranthaceae</a:t>
            </a:r>
            <a:r>
              <a:rPr lang="en-US" sz="2800" b="1" dirty="0">
                <a:solidFill>
                  <a:prstClr val="black"/>
                </a:solidFill>
              </a:rPr>
              <a:t>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2" name="AutoShape 12" descr="Common cocklebur Xanthium strumarium L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AutoShape 14" descr="Common cocklebur Xanthium strumarium L."/>
          <p:cNvSpPr>
            <a:spLocks noChangeAspect="1" noChangeArrowheads="1"/>
          </p:cNvSpPr>
          <p:nvPr/>
        </p:nvSpPr>
        <p:spPr bwMode="auto">
          <a:xfrm>
            <a:off x="701142" y="4689337"/>
            <a:ext cx="179999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10" name="AutoShape 18" descr="Jimson Weed (Datura Stramonium) | The Good-To-Know | Seeds A-Z | Seed  catalog D - Samen &amp;amp; Saatgu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AutoShape 10" descr="Common Lambsquarters: How To Get Rid Of Lambsquarter Wee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 rotWithShape="1">
          <a:blip r:embed="rId2"/>
          <a:srcRect l="9415" r="6204"/>
          <a:stretch/>
        </p:blipFill>
        <p:spPr>
          <a:xfrm>
            <a:off x="1909261" y="593873"/>
            <a:ext cx="1440000" cy="1749222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 rotWithShape="1">
          <a:blip r:embed="rId3"/>
          <a:srcRect l="2689" r="8160" b="18469"/>
          <a:stretch/>
        </p:blipFill>
        <p:spPr>
          <a:xfrm>
            <a:off x="3662947" y="589444"/>
            <a:ext cx="1440000" cy="174922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3669968" y="2425446"/>
            <a:ext cx="14400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i="1" dirty="0" smtClean="0">
                <a:solidFill>
                  <a:prstClr val="black"/>
                </a:solidFill>
              </a:rPr>
              <a:t>A. blitoides</a:t>
            </a:r>
            <a:endParaRPr lang="el-GR" sz="1600" i="1" dirty="0">
              <a:solidFill>
                <a:prstClr val="black"/>
              </a:solidFill>
            </a:endParaRPr>
          </a:p>
        </p:txBody>
      </p:sp>
      <p:pic>
        <p:nvPicPr>
          <p:cNvPr id="3074" name="Picture 2" descr="Amaranthus deflexus L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4" r="21554" b="16903"/>
          <a:stretch/>
        </p:blipFill>
        <p:spPr bwMode="auto">
          <a:xfrm>
            <a:off x="8905114" y="578504"/>
            <a:ext cx="1440000" cy="177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8903437" y="2440131"/>
            <a:ext cx="14400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i="1" dirty="0" smtClean="0">
                <a:solidFill>
                  <a:prstClr val="black"/>
                </a:solidFill>
              </a:rPr>
              <a:t>A. deflexus</a:t>
            </a:r>
            <a:endParaRPr lang="el-GR" sz="1600" i="1" dirty="0">
              <a:solidFill>
                <a:prstClr val="black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7151611" y="2426702"/>
            <a:ext cx="145222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i="1" dirty="0" smtClean="0">
                <a:solidFill>
                  <a:prstClr val="black"/>
                </a:solidFill>
              </a:rPr>
              <a:t>A. hybridus</a:t>
            </a:r>
            <a:endParaRPr lang="el-GR" sz="1600" i="1" dirty="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5"/>
          <a:srcRect l="7533" r="37816"/>
          <a:stretch/>
        </p:blipFill>
        <p:spPr>
          <a:xfrm>
            <a:off x="155575" y="596466"/>
            <a:ext cx="1440000" cy="174219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155576" y="2426702"/>
            <a:ext cx="14400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i="1" dirty="0" smtClean="0">
                <a:solidFill>
                  <a:prstClr val="black"/>
                </a:solidFill>
              </a:rPr>
              <a:t>A. retroflexus</a:t>
            </a:r>
            <a:endParaRPr lang="el-GR" sz="1600" i="1" dirty="0">
              <a:solidFill>
                <a:prstClr val="black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5409580" y="2426702"/>
            <a:ext cx="14400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i="1" dirty="0" smtClean="0">
                <a:solidFill>
                  <a:prstClr val="black"/>
                </a:solidFill>
              </a:rPr>
              <a:t>A. viridis</a:t>
            </a:r>
            <a:endParaRPr lang="el-GR" sz="1600" i="1" dirty="0">
              <a:solidFill>
                <a:prstClr val="black"/>
              </a:solidFill>
            </a:endParaRPr>
          </a:p>
        </p:txBody>
      </p:sp>
      <p:pic>
        <p:nvPicPr>
          <p:cNvPr id="17" name="Εικόνα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336" y="572749"/>
            <a:ext cx="1440000" cy="1765916"/>
          </a:xfrm>
          <a:prstGeom prst="rect">
            <a:avLst/>
          </a:prstGeom>
        </p:spPr>
      </p:pic>
      <p:pic>
        <p:nvPicPr>
          <p:cNvPr id="18" name="Εικόνα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7725" y="572749"/>
            <a:ext cx="1440000" cy="176591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10663584" y="2445029"/>
            <a:ext cx="134951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i="1" dirty="0" smtClean="0">
                <a:solidFill>
                  <a:prstClr val="black"/>
                </a:solidFill>
              </a:rPr>
              <a:t>A. palmeri</a:t>
            </a:r>
            <a:endParaRPr lang="el-GR" sz="1600" i="1" dirty="0">
              <a:solidFill>
                <a:prstClr val="black"/>
              </a:solidFill>
            </a:endParaRPr>
          </a:p>
        </p:txBody>
      </p:sp>
      <p:pic>
        <p:nvPicPr>
          <p:cNvPr id="21" name="Εικόνα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3"/>
          <a:stretch/>
        </p:blipFill>
        <p:spPr>
          <a:xfrm>
            <a:off x="10663584" y="572749"/>
            <a:ext cx="1356259" cy="1782958"/>
          </a:xfrm>
          <a:prstGeom prst="rect">
            <a:avLst/>
          </a:prstGeom>
        </p:spPr>
      </p:pic>
      <p:graphicFrame>
        <p:nvGraphicFramePr>
          <p:cNvPr id="23" name="Πίνακας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131113"/>
              </p:ext>
            </p:extLst>
          </p:nvPr>
        </p:nvGraphicFramePr>
        <p:xfrm>
          <a:off x="34166" y="3041818"/>
          <a:ext cx="7081987" cy="3977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59877"/>
                <a:gridCol w="2359877"/>
                <a:gridCol w="2362233"/>
              </a:tblGrid>
              <a:tr h="370840">
                <a:tc gridSpan="3"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l-GR" baseline="0" dirty="0" smtClean="0"/>
                        <a:t>Είδη βλήτου που παρατηρούνται στην χώρα μας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el-GR" dirty="0" smtClean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Κοινό ελληνικό όνομα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Κοινό αγγλικό όνομα</a:t>
                      </a:r>
                      <a:endParaRPr lang="el-GR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Επιστημονικό</a:t>
                      </a:r>
                      <a:r>
                        <a:rPr lang="el-GR" sz="1400" baseline="0" dirty="0" smtClean="0"/>
                        <a:t> όνομα</a:t>
                      </a:r>
                      <a:endParaRPr lang="el-GR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Τραχύ βλήτο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Redroot</a:t>
                      </a:r>
                      <a:r>
                        <a:rPr lang="en-US" sz="1400" baseline="0" dirty="0" smtClean="0"/>
                        <a:t> pigweed</a:t>
                      </a:r>
                      <a:endParaRPr lang="el-GR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Amaranthus retroflexus </a:t>
                      </a:r>
                      <a:r>
                        <a:rPr lang="en-US" sz="1400" dirty="0" smtClean="0"/>
                        <a:t>L.</a:t>
                      </a:r>
                      <a:endParaRPr lang="el-GR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Λευκό βλήτο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Tumbleweed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Amaranthus albus </a:t>
                      </a:r>
                      <a:r>
                        <a:rPr lang="en-US" sz="1400" dirty="0" smtClean="0"/>
                        <a:t>L.</a:t>
                      </a:r>
                      <a:endParaRPr lang="el-G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Πλαγιαστό</a:t>
                      </a:r>
                      <a:r>
                        <a:rPr lang="el-GR" sz="1400" baseline="0" dirty="0" smtClean="0"/>
                        <a:t> βλήτο</a:t>
                      </a:r>
                      <a:endParaRPr lang="el-GR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Prostrate pigweed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Amaranthus blitoides </a:t>
                      </a:r>
                      <a:r>
                        <a:rPr lang="en-US" sz="1400" dirty="0" smtClean="0"/>
                        <a:t>S. Wats.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Λεπτό βλήτο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Slender amaranth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Amaranthus viridis </a:t>
                      </a:r>
                      <a:r>
                        <a:rPr lang="en-US" sz="1400" dirty="0" smtClean="0"/>
                        <a:t>L.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Καλλιεργούμενο βλήτο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Smooth pigweed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Amaranthus hybridus </a:t>
                      </a:r>
                      <a:r>
                        <a:rPr lang="en-US" sz="1400" dirty="0" smtClean="0"/>
                        <a:t>L.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Πολυετές</a:t>
                      </a:r>
                      <a:r>
                        <a:rPr lang="el-GR" sz="1400" baseline="0" dirty="0" smtClean="0"/>
                        <a:t> βλήτο</a:t>
                      </a:r>
                      <a:endParaRPr lang="el-GR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Perennial pigweed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Amaranthus deflexus </a:t>
                      </a:r>
                      <a:r>
                        <a:rPr lang="en-US" sz="1400" dirty="0" smtClean="0"/>
                        <a:t>L.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Πυκνό βλήτο,</a:t>
                      </a:r>
                      <a:r>
                        <a:rPr lang="el-GR" sz="1400" baseline="0" dirty="0" smtClean="0"/>
                        <a:t> αμάραντος</a:t>
                      </a:r>
                      <a:endParaRPr lang="el-GR" sz="1400" dirty="0" smtClean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Palmer amaranth</a:t>
                      </a:r>
                      <a:endParaRPr lang="el-GR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Amaranthus palmeri </a:t>
                      </a:r>
                      <a:r>
                        <a:rPr lang="en-US" sz="1400" dirty="0" smtClean="0"/>
                        <a:t>S. Wats.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l-GR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7272068" y="3073017"/>
            <a:ext cx="49199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Όλα είναι ετήσια είδη εκτός του </a:t>
            </a:r>
            <a:r>
              <a:rPr lang="en-US" i="1" dirty="0" smtClean="0"/>
              <a:t>A. deflexus </a:t>
            </a:r>
            <a:r>
              <a:rPr lang="el-GR" dirty="0" smtClean="0"/>
              <a:t>που είναι πολυετές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Το </a:t>
            </a:r>
            <a:r>
              <a:rPr lang="en-US" i="1" dirty="0" smtClean="0"/>
              <a:t>A. retroflexus </a:t>
            </a:r>
            <a:r>
              <a:rPr lang="el-GR" dirty="0" smtClean="0"/>
              <a:t>έχει τη μεγαλύτερη αγρονομική σημασία, η παρουσία είναι εξαιρετικά συχνή στις ελληνικές βαμβακοφυτείες και σε άλλες εαρινές εκτατικές καλλιέργειες.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Πολύ πρόσφατα επιβεβαιώθηκε </a:t>
            </a:r>
            <a:r>
              <a:rPr lang="el-GR" dirty="0" smtClean="0"/>
              <a:t>και η εισβολή του </a:t>
            </a:r>
            <a:r>
              <a:rPr lang="el-GR" i="1" dirty="0" smtClean="0"/>
              <a:t>A. </a:t>
            </a:r>
            <a:r>
              <a:rPr lang="el-GR" i="1" dirty="0"/>
              <a:t>palmeri </a:t>
            </a:r>
            <a:r>
              <a:rPr lang="el-GR" dirty="0" smtClean="0"/>
              <a:t>στη χώρα μας σε καλλιέργειες βαμβακιού στο Νομό Φθιώτιδας. </a:t>
            </a:r>
            <a:r>
              <a:rPr lang="el-GR" baseline="30000" dirty="0" smtClean="0"/>
              <a:t>1</a:t>
            </a:r>
            <a:r>
              <a:rPr lang="en-US" baseline="30000" dirty="0" smtClean="0"/>
              <a:t>8</a:t>
            </a:r>
            <a:r>
              <a:rPr lang="el-GR" dirty="0" smtClean="0"/>
              <a:t> </a:t>
            </a:r>
            <a:endParaRPr lang="el-GR" i="1" dirty="0"/>
          </a:p>
        </p:txBody>
      </p:sp>
    </p:spTree>
    <p:extLst>
      <p:ext uri="{BB962C8B-B14F-4D97-AF65-F5344CB8AC3E}">
        <p14:creationId xmlns:p14="http://schemas.microsoft.com/office/powerpoint/2010/main" val="129115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175670" y="2558165"/>
            <a:ext cx="16821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1</a:t>
            </a:r>
            <a:r>
              <a:rPr lang="el-GR" dirty="0" smtClean="0">
                <a:solidFill>
                  <a:prstClr val="black"/>
                </a:solidFill>
              </a:rPr>
              <a:t>2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058933" y="2576408"/>
            <a:ext cx="19551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l-GR" dirty="0" smtClean="0">
                <a:solidFill>
                  <a:prstClr val="black"/>
                </a:solidFill>
              </a:rPr>
              <a:t>1</a:t>
            </a:r>
            <a:r>
              <a:rPr lang="en-US" dirty="0" smtClean="0">
                <a:solidFill>
                  <a:prstClr val="black"/>
                </a:solidFill>
              </a:rPr>
              <a:t>8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z="2800" b="1" dirty="0" smtClean="0">
                <a:solidFill>
                  <a:prstClr val="black"/>
                </a:solidFill>
              </a:rPr>
              <a:t>Τραχύ βλήτο </a:t>
            </a:r>
            <a:r>
              <a:rPr lang="en-US" sz="2800" b="1" dirty="0" smtClean="0">
                <a:solidFill>
                  <a:prstClr val="black"/>
                </a:solidFill>
              </a:rPr>
              <a:t>(Redroot pigweed) </a:t>
            </a:r>
            <a:r>
              <a:rPr lang="en-US" sz="2800" b="1" dirty="0">
                <a:solidFill>
                  <a:prstClr val="black"/>
                </a:solidFill>
              </a:rPr>
              <a:t>– </a:t>
            </a:r>
            <a:r>
              <a:rPr lang="en-US" sz="2800" b="1" i="1" dirty="0" smtClean="0">
                <a:solidFill>
                  <a:prstClr val="black"/>
                </a:solidFill>
              </a:rPr>
              <a:t>Amaranthus retroflexus </a:t>
            </a:r>
            <a:r>
              <a:rPr lang="en-US" sz="2800" b="1" dirty="0" smtClean="0">
                <a:solidFill>
                  <a:prstClr val="black"/>
                </a:solidFill>
              </a:rPr>
              <a:t>L.</a:t>
            </a:r>
            <a:r>
              <a:rPr lang="en-US" sz="2800" b="1" i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</a:rPr>
              <a:t>(Amaranthaceae</a:t>
            </a:r>
            <a:r>
              <a:rPr lang="en-US" sz="2800" b="1" dirty="0">
                <a:solidFill>
                  <a:prstClr val="black"/>
                </a:solidFill>
              </a:rPr>
              <a:t>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7336485" y="2576408"/>
            <a:ext cx="31029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79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4163408" y="2576408"/>
            <a:ext cx="29965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prstClr val="black"/>
                </a:solidFill>
              </a:rPr>
              <a:t>BBCH</a:t>
            </a:r>
            <a:r>
              <a:rPr lang="el-GR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49</a:t>
            </a:r>
          </a:p>
        </p:txBody>
      </p:sp>
      <p:sp>
        <p:nvSpPr>
          <p:cNvPr id="2" name="AutoShape 12" descr="Common cocklebur Xanthium strumarium L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AutoShape 14" descr="Common cocklebur Xanthium strumarium L."/>
          <p:cNvSpPr>
            <a:spLocks noChangeAspect="1" noChangeArrowheads="1"/>
          </p:cNvSpPr>
          <p:nvPr/>
        </p:nvSpPr>
        <p:spPr bwMode="auto">
          <a:xfrm>
            <a:off x="701142" y="4689337"/>
            <a:ext cx="179999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AutoShape 16" descr="Cocklebur - WeedInfo.ca"/>
          <p:cNvSpPr>
            <a:spLocks noChangeAspect="1" noChangeArrowheads="1"/>
          </p:cNvSpPr>
          <p:nvPr/>
        </p:nvSpPr>
        <p:spPr bwMode="auto">
          <a:xfrm>
            <a:off x="296140" y="1053995"/>
            <a:ext cx="359998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10589200" y="2576408"/>
            <a:ext cx="14162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81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10" name="AutoShape 18" descr="Jimson Weed (Datura Stramonium) | The Good-To-Know | Seeds A-Z | Seed  catalog D - Samen &amp;amp; Saatgu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AutoShape 10" descr="Common Lambsquarters: How To Get Rid Of Lambsquarter Wee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2"/>
          <a:srcRect l="8976" r="20935"/>
          <a:stretch/>
        </p:blipFill>
        <p:spPr>
          <a:xfrm>
            <a:off x="178143" y="636375"/>
            <a:ext cx="1682151" cy="1841488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933" y="636375"/>
            <a:ext cx="1955192" cy="1837058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407" y="636375"/>
            <a:ext cx="1392004" cy="1833550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2237" y="636375"/>
            <a:ext cx="1517687" cy="1833550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 rotWithShape="1">
          <a:blip r:embed="rId6"/>
          <a:srcRect r="15306"/>
          <a:stretch/>
        </p:blipFill>
        <p:spPr>
          <a:xfrm>
            <a:off x="7336485" y="636375"/>
            <a:ext cx="1448286" cy="1841488"/>
          </a:xfrm>
          <a:prstGeom prst="rect">
            <a:avLst/>
          </a:prstGeom>
        </p:spPr>
      </p:pic>
      <p:pic>
        <p:nvPicPr>
          <p:cNvPr id="17" name="Εικόνα 16"/>
          <p:cNvPicPr>
            <a:picLocks noChangeAspect="1"/>
          </p:cNvPicPr>
          <p:nvPr/>
        </p:nvPicPr>
        <p:blipFill rotWithShape="1">
          <a:blip r:embed="rId7"/>
          <a:srcRect r="10006"/>
          <a:stretch/>
        </p:blipFill>
        <p:spPr>
          <a:xfrm>
            <a:off x="8877772" y="636375"/>
            <a:ext cx="1561630" cy="1833550"/>
          </a:xfrm>
          <a:prstGeom prst="rect">
            <a:avLst/>
          </a:prstGeom>
        </p:spPr>
      </p:pic>
      <p:pic>
        <p:nvPicPr>
          <p:cNvPr id="19" name="Εικόνα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0281" y="636375"/>
            <a:ext cx="1405128" cy="1800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9BF2823-516E-4EBE-A641-77E2E74D6DEC}"/>
              </a:ext>
            </a:extLst>
          </p:cNvPr>
          <p:cNvSpPr txBox="1"/>
          <p:nvPr/>
        </p:nvSpPr>
        <p:spPr>
          <a:xfrm>
            <a:off x="27446" y="3050684"/>
            <a:ext cx="557215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 smtClean="0">
                <a:solidFill>
                  <a:prstClr val="black"/>
                </a:solidFill>
              </a:rPr>
              <a:t>Ετήσιο είδος (</a:t>
            </a:r>
            <a:r>
              <a:rPr lang="el-GR" sz="1400" dirty="0">
                <a:solidFill>
                  <a:prstClr val="black"/>
                </a:solidFill>
              </a:rPr>
              <a:t>φωτοσύνθεση: </a:t>
            </a:r>
            <a:r>
              <a:rPr lang="en-US" sz="1400" dirty="0">
                <a:solidFill>
                  <a:prstClr val="black"/>
                </a:solidFill>
              </a:rPr>
              <a:t>C4</a:t>
            </a:r>
            <a:r>
              <a:rPr lang="en-US" sz="1400" dirty="0" smtClean="0">
                <a:solidFill>
                  <a:prstClr val="black"/>
                </a:solidFill>
              </a:rPr>
              <a:t>)</a:t>
            </a:r>
            <a:r>
              <a:rPr lang="el-GR" sz="1400" dirty="0" smtClean="0">
                <a:solidFill>
                  <a:prstClr val="black"/>
                </a:solidFill>
              </a:rPr>
              <a:t>. Μόνοικο φυτό.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Π</a:t>
            </a:r>
            <a:r>
              <a:rPr lang="el-GR" sz="1400" dirty="0" smtClean="0">
                <a:solidFill>
                  <a:prstClr val="black"/>
                </a:solidFill>
              </a:rPr>
              <a:t>ολλαπλασιάζεται </a:t>
            </a:r>
            <a:r>
              <a:rPr lang="el-GR" sz="1400" dirty="0">
                <a:solidFill>
                  <a:prstClr val="black"/>
                </a:solidFill>
              </a:rPr>
              <a:t>με σπόρο αργά την </a:t>
            </a:r>
            <a:r>
              <a:rPr lang="el-GR" sz="1400" dirty="0" smtClean="0">
                <a:solidFill>
                  <a:prstClr val="black"/>
                </a:solidFill>
              </a:rPr>
              <a:t>άνοιξη.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 smtClean="0">
                <a:solidFill>
                  <a:prstClr val="black"/>
                </a:solidFill>
              </a:rPr>
              <a:t>Αζωτόφιλο είδος, προτιμά πλούσια εδάφη. Άριστη εκμετάλλευση της εδαφικής υγρασίας</a:t>
            </a: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 smtClean="0">
                <a:solidFill>
                  <a:prstClr val="black"/>
                </a:solidFill>
              </a:rPr>
              <a:t>Πασσαλώδης ρίζα.</a:t>
            </a:r>
            <a:r>
              <a:rPr lang="el-GR" sz="1400" dirty="0">
                <a:solidFill>
                  <a:prstClr val="black"/>
                </a:solidFill>
              </a:rPr>
              <a:t> </a:t>
            </a:r>
            <a:r>
              <a:rPr lang="el-GR" sz="1400" dirty="0" smtClean="0">
                <a:solidFill>
                  <a:prstClr val="black"/>
                </a:solidFill>
              </a:rPr>
              <a:t>Βλαστός</a:t>
            </a:r>
            <a:r>
              <a:rPr lang="en-US" sz="1400" dirty="0" smtClean="0">
                <a:solidFill>
                  <a:prstClr val="black"/>
                </a:solidFill>
              </a:rPr>
              <a:t>: </a:t>
            </a:r>
            <a:r>
              <a:rPr lang="el-GR" sz="1400" dirty="0" smtClean="0">
                <a:solidFill>
                  <a:prstClr val="black"/>
                </a:solidFill>
              </a:rPr>
              <a:t>Όρθια ανάπτυξη, ύψος έως 1</a:t>
            </a:r>
            <a:r>
              <a:rPr lang="en-US" sz="1400" dirty="0" smtClean="0">
                <a:solidFill>
                  <a:prstClr val="black"/>
                </a:solidFill>
              </a:rPr>
              <a:t> m </a:t>
            </a:r>
            <a:r>
              <a:rPr lang="el-GR" sz="1400" dirty="0" smtClean="0">
                <a:solidFill>
                  <a:prstClr val="black"/>
                </a:solidFill>
              </a:rPr>
              <a:t>ή παραπάνω, ροζ–κόκκινη απόχρωση (διαφορά με </a:t>
            </a:r>
            <a:r>
              <a:rPr lang="el-GR" sz="1400" i="1" dirty="0" smtClean="0">
                <a:solidFill>
                  <a:prstClr val="black"/>
                </a:solidFill>
              </a:rPr>
              <a:t>Α. </a:t>
            </a:r>
            <a:r>
              <a:rPr lang="en-US" sz="1400" i="1" dirty="0">
                <a:solidFill>
                  <a:prstClr val="black"/>
                </a:solidFill>
              </a:rPr>
              <a:t>a</a:t>
            </a:r>
            <a:r>
              <a:rPr lang="en-US" sz="1400" i="1" dirty="0" smtClean="0">
                <a:solidFill>
                  <a:prstClr val="black"/>
                </a:solidFill>
              </a:rPr>
              <a:t>lbus</a:t>
            </a:r>
            <a:r>
              <a:rPr lang="el-GR" sz="1400" dirty="0" smtClean="0">
                <a:solidFill>
                  <a:prstClr val="black"/>
                </a:solidFill>
              </a:rPr>
              <a:t>)</a:t>
            </a:r>
            <a:endParaRPr lang="en-US" sz="14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 smtClean="0">
                <a:solidFill>
                  <a:prstClr val="black"/>
                </a:solidFill>
              </a:rPr>
              <a:t>Κοτυληδόνες</a:t>
            </a:r>
            <a:r>
              <a:rPr lang="en-US" sz="1400" dirty="0" smtClean="0">
                <a:solidFill>
                  <a:prstClr val="black"/>
                </a:solidFill>
              </a:rPr>
              <a:t>: </a:t>
            </a:r>
            <a:r>
              <a:rPr lang="el-GR" sz="1400" dirty="0" smtClean="0">
                <a:solidFill>
                  <a:prstClr val="black"/>
                </a:solidFill>
              </a:rPr>
              <a:t>Στενές, μακριές, με κόκκινη απόχρωση στη κάτω επιφάνεια</a:t>
            </a: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4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 smtClean="0">
                <a:solidFill>
                  <a:prstClr val="black"/>
                </a:solidFill>
              </a:rPr>
              <a:t>Φύλλα</a:t>
            </a:r>
            <a:r>
              <a:rPr lang="en-US" sz="1400" dirty="0">
                <a:solidFill>
                  <a:prstClr val="black"/>
                </a:solidFill>
              </a:rPr>
              <a:t>: </a:t>
            </a:r>
            <a:r>
              <a:rPr lang="el-GR" sz="1400" dirty="0" smtClean="0">
                <a:solidFill>
                  <a:prstClr val="black"/>
                </a:solidFill>
              </a:rPr>
              <a:t>Απλά, κατ’ εναλλαγή, ωοειδή–ρομβοειδή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4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prstClr val="black"/>
                </a:solidFill>
              </a:rPr>
              <a:t>Άνθη: Πρασινωπά, εμφανίζονται το καλοκαίρι και το φθινόπωρο σε πολύ μεγάλες πυκνότητες στις κοντές σταχυόμορφες ταξιανθίες</a:t>
            </a:r>
            <a:r>
              <a:rPr lang="el-GR" sz="1400" dirty="0" smtClean="0">
                <a:solidFill>
                  <a:prstClr val="black"/>
                </a:solidFill>
              </a:rPr>
              <a:t>.</a:t>
            </a:r>
            <a:endParaRPr lang="el-GR" sz="1400" dirty="0">
              <a:solidFill>
                <a:prstClr val="black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4A473C0-614D-47B5-8B0B-7C46B8132CAA}"/>
              </a:ext>
            </a:extLst>
          </p:cNvPr>
          <p:cNvSpPr txBox="1"/>
          <p:nvPr/>
        </p:nvSpPr>
        <p:spPr>
          <a:xfrm>
            <a:off x="5591742" y="2978869"/>
            <a:ext cx="6592402" cy="389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 smtClean="0">
                <a:solidFill>
                  <a:prstClr val="black"/>
                </a:solidFill>
              </a:rPr>
              <a:t>Ο καρπός είναι κάψα μήκους 1,5 χιλ.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l-GR" sz="1400" dirty="0" smtClean="0">
                <a:solidFill>
                  <a:prstClr val="black"/>
                </a:solidFill>
              </a:rPr>
              <a:t>και κάθε καρπός ελευθερώνει ένα σπόρο διαμέτρου 1–1,5 χιλ.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230,000</a:t>
            </a:r>
            <a:r>
              <a:rPr lang="el-GR" sz="1400" dirty="0" smtClean="0">
                <a:solidFill>
                  <a:prstClr val="black"/>
                </a:solidFill>
              </a:rPr>
              <a:t>–</a:t>
            </a:r>
            <a:r>
              <a:rPr lang="en-US" sz="1400" dirty="0" smtClean="0">
                <a:solidFill>
                  <a:prstClr val="black"/>
                </a:solidFill>
              </a:rPr>
              <a:t>500,00</a:t>
            </a:r>
            <a:r>
              <a:rPr lang="el-GR" sz="1400" dirty="0" smtClean="0">
                <a:solidFill>
                  <a:prstClr val="black"/>
                </a:solidFill>
              </a:rPr>
              <a:t>0 σπόροι ανά φυτό. Η σποροπαραγωγή μειώνεται σε συνθήκες σκίασης από τα φυτά της καλλιέργειας. Οι σπόροι φυτρώνουν επιφανειακά (1 εκ.). Μεταφέρονται με τον άνεμο, τα γεωργικά μηχανήματα και τα ζώα σε μεγάλες αποστάσεις.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 smtClean="0">
                <a:solidFill>
                  <a:prstClr val="black"/>
                </a:solidFill>
              </a:rPr>
              <a:t>Πολύ </a:t>
            </a:r>
            <a:r>
              <a:rPr lang="el-GR" sz="1400" dirty="0">
                <a:solidFill>
                  <a:prstClr val="black"/>
                </a:solidFill>
              </a:rPr>
              <a:t>ανταγωνιστικό είδος </a:t>
            </a:r>
            <a:r>
              <a:rPr lang="el-GR" sz="1400" dirty="0" smtClean="0">
                <a:solidFill>
                  <a:prstClr val="black"/>
                </a:solidFill>
              </a:rPr>
              <a:t>– </a:t>
            </a:r>
            <a:r>
              <a:rPr lang="el-GR" sz="1400" dirty="0">
                <a:solidFill>
                  <a:prstClr val="black"/>
                </a:solidFill>
              </a:rPr>
              <a:t>Έως και </a:t>
            </a:r>
            <a:r>
              <a:rPr lang="en-US" sz="1400" dirty="0" smtClean="0">
                <a:solidFill>
                  <a:prstClr val="black"/>
                </a:solidFill>
              </a:rPr>
              <a:t>7</a:t>
            </a:r>
            <a:r>
              <a:rPr lang="el-GR" sz="1400" dirty="0" smtClean="0">
                <a:solidFill>
                  <a:prstClr val="black"/>
                </a:solidFill>
              </a:rPr>
              <a:t>% </a:t>
            </a:r>
            <a:r>
              <a:rPr lang="el-GR" sz="1400" dirty="0">
                <a:solidFill>
                  <a:prstClr val="black"/>
                </a:solidFill>
              </a:rPr>
              <a:t>μείωση της απόδοσης στο βαμβάκι παρουσία μόλις ενός φυτού ανά 3 μέτρα γραμμών βαμβακιού </a:t>
            </a:r>
            <a:r>
              <a:rPr lang="el-GR" sz="1400" baseline="30000" dirty="0" smtClean="0">
                <a:solidFill>
                  <a:prstClr val="black"/>
                </a:solidFill>
              </a:rPr>
              <a:t>1</a:t>
            </a:r>
            <a:r>
              <a:rPr lang="en-US" sz="1400" baseline="30000" dirty="0" smtClean="0">
                <a:solidFill>
                  <a:prstClr val="black"/>
                </a:solidFill>
              </a:rPr>
              <a:t>4</a:t>
            </a:r>
            <a:endParaRPr lang="en-US" sz="1400" baseline="300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aseline="300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 smtClean="0">
                <a:solidFill>
                  <a:prstClr val="black"/>
                </a:solidFill>
              </a:rPr>
              <a:t>Εξαιρετικά μεγάλος αριθμός πληθυσμών με ανθεκτικότητα σε αναστολείς του ενζύμου </a:t>
            </a:r>
            <a:r>
              <a:rPr lang="en-US" sz="1400" dirty="0" smtClean="0">
                <a:solidFill>
                  <a:prstClr val="black"/>
                </a:solidFill>
              </a:rPr>
              <a:t>ALS (pyrithiobac sodium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smtClean="0">
                <a:solidFill>
                  <a:prstClr val="black"/>
                </a:solidFill>
              </a:rPr>
              <a:t>trifloxysulfuron–Na),</a:t>
            </a:r>
            <a:r>
              <a:rPr lang="el-GR" sz="1400" dirty="0">
                <a:solidFill>
                  <a:prstClr val="black"/>
                </a:solidFill>
              </a:rPr>
              <a:t> σε διφαινυλαιθέρες που προκαλούν οξείδωση των λιπιδίων στις κυτταρικές μεμβράνες (</a:t>
            </a:r>
            <a:r>
              <a:rPr lang="el-GR" sz="1400" dirty="0" smtClean="0">
                <a:solidFill>
                  <a:prstClr val="black"/>
                </a:solidFill>
              </a:rPr>
              <a:t>fomesafen) και σε ζιζανιοκτόνα–</a:t>
            </a:r>
            <a:r>
              <a:rPr lang="el-GR" sz="1400" dirty="0" err="1" smtClean="0">
                <a:solidFill>
                  <a:prstClr val="black"/>
                </a:solidFill>
              </a:rPr>
              <a:t>παρεμποδιστές</a:t>
            </a:r>
            <a:r>
              <a:rPr lang="el-GR" sz="1400" dirty="0" smtClean="0">
                <a:solidFill>
                  <a:prstClr val="black"/>
                </a:solidFill>
              </a:rPr>
              <a:t> του φωτοσυστήματος ΙΙ</a:t>
            </a:r>
            <a:r>
              <a:rPr lang="en-US" sz="1400" dirty="0" smtClean="0">
                <a:solidFill>
                  <a:prstClr val="black"/>
                </a:solidFill>
              </a:rPr>
              <a:t> (PS II) </a:t>
            </a:r>
            <a:r>
              <a:rPr lang="el-GR" sz="1400" dirty="0" smtClean="0">
                <a:solidFill>
                  <a:prstClr val="black"/>
                </a:solidFill>
              </a:rPr>
              <a:t>της φωτοσύνθεσης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l-GR" sz="1400" dirty="0" smtClean="0">
                <a:solidFill>
                  <a:prstClr val="black"/>
                </a:solidFill>
              </a:rPr>
              <a:t>(</a:t>
            </a:r>
            <a:r>
              <a:rPr lang="en-US" sz="1400" dirty="0" smtClean="0">
                <a:solidFill>
                  <a:prstClr val="black"/>
                </a:solidFill>
              </a:rPr>
              <a:t>metribuzin)</a:t>
            </a:r>
            <a:r>
              <a:rPr lang="el-GR" sz="1400" dirty="0">
                <a:solidFill>
                  <a:prstClr val="black"/>
                </a:solidFill>
              </a:rPr>
              <a:t> </a:t>
            </a:r>
            <a:r>
              <a:rPr lang="el-GR" sz="1400" baseline="30000" dirty="0" smtClean="0">
                <a:solidFill>
                  <a:prstClr val="black"/>
                </a:solidFill>
              </a:rPr>
              <a:t>2</a:t>
            </a:r>
            <a:endParaRPr lang="el-GR" sz="14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 smtClean="0">
                <a:solidFill>
                  <a:prstClr val="black"/>
                </a:solidFill>
              </a:rPr>
              <a:t>Πέντε περιπτώσεις πολλαπλής ανθεκτικότητας </a:t>
            </a:r>
            <a:r>
              <a:rPr lang="el-GR" sz="1400" baseline="30000" dirty="0" smtClean="0">
                <a:solidFill>
                  <a:prstClr val="black"/>
                </a:solidFill>
              </a:rPr>
              <a:t>2</a:t>
            </a:r>
            <a:endParaRPr lang="el-GR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6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175670" y="2576408"/>
            <a:ext cx="136162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12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1713858" y="2576408"/>
            <a:ext cx="17308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l-GR" dirty="0" smtClean="0">
                <a:solidFill>
                  <a:prstClr val="black"/>
                </a:solidFill>
              </a:rPr>
              <a:t>1</a:t>
            </a:r>
            <a:r>
              <a:rPr lang="en-US" dirty="0">
                <a:solidFill>
                  <a:prstClr val="black"/>
                </a:solidFill>
              </a:rPr>
              <a:t>9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z="2800" b="1" dirty="0" smtClean="0">
                <a:solidFill>
                  <a:prstClr val="black"/>
                </a:solidFill>
              </a:rPr>
              <a:t>Πυκνό βλήτο, αμάραντος </a:t>
            </a:r>
            <a:r>
              <a:rPr lang="en-US" sz="2800" b="1" dirty="0" smtClean="0">
                <a:solidFill>
                  <a:prstClr val="black"/>
                </a:solidFill>
              </a:rPr>
              <a:t>(Palmer Amaranth) </a:t>
            </a:r>
            <a:r>
              <a:rPr lang="en-US" sz="2800" b="1" dirty="0">
                <a:solidFill>
                  <a:prstClr val="black"/>
                </a:solidFill>
              </a:rPr>
              <a:t>– </a:t>
            </a:r>
            <a:r>
              <a:rPr lang="en-US" sz="2800" b="1" i="1" dirty="0" smtClean="0">
                <a:solidFill>
                  <a:prstClr val="black"/>
                </a:solidFill>
              </a:rPr>
              <a:t>Amaranthus palmeri </a:t>
            </a:r>
            <a:r>
              <a:rPr lang="en-US" sz="2800" b="1" dirty="0" smtClean="0">
                <a:solidFill>
                  <a:prstClr val="black"/>
                </a:solidFill>
              </a:rPr>
              <a:t>S. Wats.</a:t>
            </a:r>
            <a:r>
              <a:rPr lang="en-US" sz="2800" b="1" i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</a:rPr>
              <a:t>(Amaranthaceae</a:t>
            </a:r>
            <a:r>
              <a:rPr lang="en-US" sz="2800" b="1" dirty="0">
                <a:solidFill>
                  <a:prstClr val="black"/>
                </a:solidFill>
              </a:rPr>
              <a:t>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5716468" y="2576408"/>
            <a:ext cx="23922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4</a:t>
            </a:r>
            <a:r>
              <a:rPr lang="en-US" dirty="0" smtClean="0">
                <a:solidFill>
                  <a:prstClr val="black"/>
                </a:solidFill>
              </a:rPr>
              <a:t>9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3621246" y="2576408"/>
            <a:ext cx="19026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prstClr val="black"/>
                </a:solidFill>
              </a:rPr>
              <a:t>BBCH</a:t>
            </a:r>
            <a:r>
              <a:rPr lang="el-GR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35</a:t>
            </a:r>
          </a:p>
        </p:txBody>
      </p:sp>
      <p:sp>
        <p:nvSpPr>
          <p:cNvPr id="2" name="AutoShape 12" descr="Common cocklebur Xanthium strumarium L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AutoShape 14" descr="Common cocklebur Xanthium strumarium L."/>
          <p:cNvSpPr>
            <a:spLocks noChangeAspect="1" noChangeArrowheads="1"/>
          </p:cNvSpPr>
          <p:nvPr/>
        </p:nvSpPr>
        <p:spPr bwMode="auto">
          <a:xfrm>
            <a:off x="701142" y="4689337"/>
            <a:ext cx="179999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AutoShape 16" descr="Cocklebur - WeedInfo.ca"/>
          <p:cNvSpPr>
            <a:spLocks noChangeAspect="1" noChangeArrowheads="1"/>
          </p:cNvSpPr>
          <p:nvPr/>
        </p:nvSpPr>
        <p:spPr bwMode="auto">
          <a:xfrm>
            <a:off x="296140" y="1053995"/>
            <a:ext cx="359998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8278932" y="2576408"/>
            <a:ext cx="192513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79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10" name="AutoShape 18" descr="Jimson Weed (Datura Stramonium) | The Good-To-Know | Seeds A-Z | Seed  catalog D - Samen &amp;amp; Saatgu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AutoShape 10" descr="Common Lambsquarters: How To Get Rid Of Lambsquarter Wee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2"/>
          <a:srcRect l="14766" r="13117"/>
          <a:stretch/>
        </p:blipFill>
        <p:spPr>
          <a:xfrm>
            <a:off x="1713857" y="636375"/>
            <a:ext cx="1730828" cy="1778108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 rotWithShape="1">
          <a:blip r:embed="rId3"/>
          <a:srcRect l="52667"/>
          <a:stretch/>
        </p:blipFill>
        <p:spPr>
          <a:xfrm>
            <a:off x="184746" y="636375"/>
            <a:ext cx="1352550" cy="1778108"/>
          </a:xfrm>
          <a:prstGeom prst="rect">
            <a:avLst/>
          </a:prstGeom>
        </p:spPr>
      </p:pic>
      <p:pic>
        <p:nvPicPr>
          <p:cNvPr id="20" name="Εικόνα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737" y="631945"/>
            <a:ext cx="2359006" cy="1782538"/>
          </a:xfrm>
          <a:prstGeom prst="rect">
            <a:avLst/>
          </a:prstGeom>
        </p:spPr>
      </p:pic>
      <p:pic>
        <p:nvPicPr>
          <p:cNvPr id="21" name="Εικόνα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271" y="636375"/>
            <a:ext cx="1886611" cy="1778108"/>
          </a:xfrm>
          <a:prstGeom prst="rect">
            <a:avLst/>
          </a:prstGeom>
        </p:spPr>
      </p:pic>
      <p:pic>
        <p:nvPicPr>
          <p:cNvPr id="22" name="Εικόνα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8931" y="631945"/>
            <a:ext cx="1925134" cy="1782538"/>
          </a:xfrm>
          <a:prstGeom prst="rect">
            <a:avLst/>
          </a:prstGeom>
        </p:spPr>
      </p:pic>
      <p:pic>
        <p:nvPicPr>
          <p:cNvPr id="25" name="Εικόνα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5289" y="631945"/>
            <a:ext cx="1626340" cy="178253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10315290" y="2576408"/>
            <a:ext cx="16263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85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E9BF2823-516E-4EBE-A641-77E2E74D6DEC}"/>
              </a:ext>
            </a:extLst>
          </p:cNvPr>
          <p:cNvSpPr txBox="1"/>
          <p:nvPr/>
        </p:nvSpPr>
        <p:spPr>
          <a:xfrm>
            <a:off x="63500" y="3174852"/>
            <a:ext cx="557215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 smtClean="0">
                <a:solidFill>
                  <a:prstClr val="black"/>
                </a:solidFill>
              </a:rPr>
              <a:t>Ετήσιο είδος (</a:t>
            </a:r>
            <a:r>
              <a:rPr lang="el-GR" sz="1500" dirty="0">
                <a:solidFill>
                  <a:prstClr val="black"/>
                </a:solidFill>
              </a:rPr>
              <a:t>φωτοσύνθεση: </a:t>
            </a:r>
            <a:r>
              <a:rPr lang="en-US" sz="1500" dirty="0" smtClean="0">
                <a:solidFill>
                  <a:prstClr val="black"/>
                </a:solidFill>
              </a:rPr>
              <a:t>C4)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5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 smtClean="0">
                <a:solidFill>
                  <a:prstClr val="black"/>
                </a:solidFill>
              </a:rPr>
              <a:t>Αζωτόφιλο φυτό</a:t>
            </a:r>
            <a:endParaRPr lang="en-US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5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dirty="0" smtClean="0">
                <a:solidFill>
                  <a:prstClr val="black"/>
                </a:solidFill>
              </a:rPr>
              <a:t>M</a:t>
            </a:r>
            <a:r>
              <a:rPr lang="el-GR" sz="1500" dirty="0" smtClean="0">
                <a:solidFill>
                  <a:prstClr val="black"/>
                </a:solidFill>
              </a:rPr>
              <a:t>εγάλη </a:t>
            </a:r>
            <a:r>
              <a:rPr lang="el-GR" sz="1500" dirty="0">
                <a:solidFill>
                  <a:prstClr val="black"/>
                </a:solidFill>
              </a:rPr>
              <a:t>γενετική </a:t>
            </a:r>
            <a:r>
              <a:rPr lang="el-GR" sz="1500" dirty="0" smtClean="0">
                <a:solidFill>
                  <a:prstClr val="black"/>
                </a:solidFill>
              </a:rPr>
              <a:t>παραλλακτικότητα</a:t>
            </a: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5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>
                <a:solidFill>
                  <a:prstClr val="black"/>
                </a:solidFill>
              </a:rPr>
              <a:t>Ευρεία </a:t>
            </a:r>
            <a:r>
              <a:rPr lang="el-GR" sz="1500" dirty="0" smtClean="0">
                <a:solidFill>
                  <a:prstClr val="black"/>
                </a:solidFill>
              </a:rPr>
              <a:t>προσαρμοστικότητα και εξάπλωση, ζιζάνιο–εισβολέας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5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 smtClean="0">
                <a:solidFill>
                  <a:prstClr val="black"/>
                </a:solidFill>
              </a:rPr>
              <a:t>Πολλαπλασιάζεται </a:t>
            </a:r>
            <a:r>
              <a:rPr lang="el-GR" sz="1500" dirty="0">
                <a:solidFill>
                  <a:prstClr val="black"/>
                </a:solidFill>
              </a:rPr>
              <a:t>με σπόρο αργά την </a:t>
            </a:r>
            <a:r>
              <a:rPr lang="el-GR" sz="1500" dirty="0" smtClean="0">
                <a:solidFill>
                  <a:prstClr val="black"/>
                </a:solidFill>
              </a:rPr>
              <a:t>άνοιξη.</a:t>
            </a:r>
          </a:p>
          <a:p>
            <a:pPr>
              <a:defRPr/>
            </a:pPr>
            <a:endParaRPr lang="el-GR" sz="15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 smtClean="0">
                <a:solidFill>
                  <a:prstClr val="black"/>
                </a:solidFill>
              </a:rPr>
              <a:t>Πασσαλώδης ρίζα.</a:t>
            </a:r>
            <a:r>
              <a:rPr lang="el-GR" sz="1500" dirty="0">
                <a:solidFill>
                  <a:prstClr val="black"/>
                </a:solidFill>
              </a:rPr>
              <a:t> </a:t>
            </a:r>
            <a:endParaRPr lang="el-GR" sz="15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 smtClean="0">
                <a:solidFill>
                  <a:prstClr val="black"/>
                </a:solidFill>
              </a:rPr>
              <a:t>Βλαστός</a:t>
            </a:r>
            <a:r>
              <a:rPr lang="en-US" sz="1500" dirty="0" smtClean="0">
                <a:solidFill>
                  <a:prstClr val="black"/>
                </a:solidFill>
              </a:rPr>
              <a:t>: </a:t>
            </a:r>
            <a:r>
              <a:rPr lang="el-GR" sz="1500" dirty="0" smtClean="0">
                <a:solidFill>
                  <a:prstClr val="black"/>
                </a:solidFill>
              </a:rPr>
              <a:t>Όρθια ανάπτυξη, ύψος έως 2</a:t>
            </a:r>
            <a:r>
              <a:rPr lang="en-US" sz="1500" dirty="0" smtClean="0">
                <a:solidFill>
                  <a:prstClr val="black"/>
                </a:solidFill>
              </a:rPr>
              <a:t> m</a:t>
            </a:r>
            <a:r>
              <a:rPr lang="el-GR" sz="1500" dirty="0">
                <a:solidFill>
                  <a:prstClr val="black"/>
                </a:solidFill>
              </a:rPr>
              <a:t>, έχει συχνά κοκκινωπή απόχρωση και πολλούς πλάγιους </a:t>
            </a:r>
            <a:r>
              <a:rPr lang="el-GR" sz="1500" dirty="0" smtClean="0">
                <a:solidFill>
                  <a:prstClr val="black"/>
                </a:solidFill>
              </a:rPr>
              <a:t>βλαστούς.</a:t>
            </a:r>
            <a:endParaRPr lang="en-US" sz="15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prstClr val="black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9BF2823-516E-4EBE-A641-77E2E74D6DEC}"/>
              </a:ext>
            </a:extLst>
          </p:cNvPr>
          <p:cNvSpPr txBox="1"/>
          <p:nvPr/>
        </p:nvSpPr>
        <p:spPr>
          <a:xfrm>
            <a:off x="6023101" y="3111311"/>
            <a:ext cx="591852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</a:rPr>
              <a:t>Κοτυληδόνες</a:t>
            </a:r>
            <a:r>
              <a:rPr lang="en-US" sz="1500" dirty="0">
                <a:solidFill>
                  <a:prstClr val="black"/>
                </a:solidFill>
              </a:rPr>
              <a:t>: </a:t>
            </a:r>
            <a:r>
              <a:rPr lang="el-GR" sz="1500" dirty="0">
                <a:solidFill>
                  <a:prstClr val="black"/>
                </a:solidFill>
              </a:rPr>
              <a:t>Στενές, </a:t>
            </a:r>
            <a:r>
              <a:rPr lang="el-GR" sz="1500" dirty="0" smtClean="0">
                <a:solidFill>
                  <a:prstClr val="black"/>
                </a:solidFill>
              </a:rPr>
              <a:t>10–12 </a:t>
            </a:r>
            <a:r>
              <a:rPr lang="el-GR" sz="1500" dirty="0">
                <a:solidFill>
                  <a:prstClr val="black"/>
                </a:solidFill>
              </a:rPr>
              <a:t>χιλ. μήκος, με πράσινη προς κόκκινη απόχρωση στη άνω επιφάνεια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l-GR" sz="15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</a:rPr>
              <a:t>Φύλλα</a:t>
            </a:r>
            <a:r>
              <a:rPr lang="en-US" sz="1500" dirty="0">
                <a:solidFill>
                  <a:prstClr val="black"/>
                </a:solidFill>
              </a:rPr>
              <a:t>: </a:t>
            </a:r>
            <a:r>
              <a:rPr lang="el-GR" sz="1500" dirty="0">
                <a:solidFill>
                  <a:prstClr val="black"/>
                </a:solidFill>
              </a:rPr>
              <a:t>Δεν φέρουν τρίχες, έχουν μακρούς μίσχους </a:t>
            </a:r>
            <a:r>
              <a:rPr lang="el-GR" sz="1500" dirty="0" smtClean="0">
                <a:solidFill>
                  <a:prstClr val="black"/>
                </a:solidFill>
              </a:rPr>
              <a:t>                        (</a:t>
            </a:r>
            <a:r>
              <a:rPr lang="el-GR" sz="1500" dirty="0">
                <a:solidFill>
                  <a:prstClr val="black"/>
                </a:solidFill>
              </a:rPr>
              <a:t>ιδίως τα νεαρότερα), είναι </a:t>
            </a:r>
            <a:r>
              <a:rPr lang="el-GR" sz="1500" dirty="0" smtClean="0">
                <a:solidFill>
                  <a:prstClr val="black"/>
                </a:solidFill>
              </a:rPr>
              <a:t>ωοειδή–λογχοειδή </a:t>
            </a:r>
            <a:r>
              <a:rPr lang="el-GR" sz="1500" dirty="0">
                <a:solidFill>
                  <a:prstClr val="black"/>
                </a:solidFill>
              </a:rPr>
              <a:t>και συχνά είναι εμφανής ένας λευκός μεταχρωματισμός σχήματος V στην άνω </a:t>
            </a:r>
            <a:r>
              <a:rPr lang="el-GR" sz="1500" dirty="0" smtClean="0">
                <a:solidFill>
                  <a:prstClr val="black"/>
                </a:solidFill>
              </a:rPr>
              <a:t>επιφάνεια</a:t>
            </a:r>
            <a:endParaRPr lang="el-GR" sz="14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 smtClean="0">
                <a:solidFill>
                  <a:prstClr val="black"/>
                </a:solidFill>
              </a:rPr>
              <a:t>Ταξιανθία</a:t>
            </a:r>
            <a:r>
              <a:rPr lang="en-US" sz="1500" dirty="0" smtClean="0">
                <a:solidFill>
                  <a:prstClr val="black"/>
                </a:solidFill>
              </a:rPr>
              <a:t>: </a:t>
            </a:r>
            <a:r>
              <a:rPr lang="en-US" sz="1500" dirty="0">
                <a:solidFill>
                  <a:prstClr val="black"/>
                </a:solidFill>
              </a:rPr>
              <a:t>E</a:t>
            </a:r>
            <a:r>
              <a:rPr lang="el-GR" sz="1500" dirty="0" err="1" smtClean="0">
                <a:solidFill>
                  <a:prstClr val="black"/>
                </a:solidFill>
              </a:rPr>
              <a:t>κφύεται</a:t>
            </a:r>
            <a:r>
              <a:rPr lang="el-GR" sz="1500" dirty="0" smtClean="0">
                <a:solidFill>
                  <a:prstClr val="black"/>
                </a:solidFill>
              </a:rPr>
              <a:t> </a:t>
            </a:r>
            <a:r>
              <a:rPr lang="el-GR" sz="1500" dirty="0">
                <a:solidFill>
                  <a:prstClr val="black"/>
                </a:solidFill>
              </a:rPr>
              <a:t>από το κεντρικό στέλεχος, έχει ανοιχτό πράσινο χρωματισμό και είναι κυλινδρική και μακρόστενη (έως 60 εκατοστά</a:t>
            </a:r>
            <a:r>
              <a:rPr lang="el-GR" sz="1500" dirty="0" smtClean="0">
                <a:solidFill>
                  <a:prstClr val="black"/>
                </a:solidFill>
              </a:rPr>
              <a:t>).</a:t>
            </a:r>
            <a:endParaRPr lang="en-US" sz="15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b="1" dirty="0">
                <a:solidFill>
                  <a:prstClr val="black"/>
                </a:solidFill>
              </a:rPr>
              <a:t>Δίοικο </a:t>
            </a:r>
            <a:r>
              <a:rPr lang="el-GR" sz="1500" b="1" dirty="0" smtClean="0">
                <a:solidFill>
                  <a:prstClr val="black"/>
                </a:solidFill>
              </a:rPr>
              <a:t>φυτό</a:t>
            </a:r>
            <a:r>
              <a:rPr lang="en-US" sz="1500" dirty="0" smtClean="0">
                <a:solidFill>
                  <a:prstClr val="black"/>
                </a:solidFill>
              </a:rPr>
              <a:t>. </a:t>
            </a:r>
            <a:r>
              <a:rPr lang="el-GR" sz="1500" dirty="0" smtClean="0">
                <a:solidFill>
                  <a:prstClr val="black"/>
                </a:solidFill>
              </a:rPr>
              <a:t>Οι </a:t>
            </a:r>
            <a:r>
              <a:rPr lang="el-GR" sz="1500" dirty="0">
                <a:solidFill>
                  <a:prstClr val="black"/>
                </a:solidFill>
              </a:rPr>
              <a:t>θηλυκές ταξιανθίες ξεχωρίζουν από τις αρσενικές καθώς είναι πιο τραχείς.</a:t>
            </a:r>
            <a:endParaRPr lang="el-GR" sz="15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>
                <a:solidFill>
                  <a:prstClr val="black"/>
                </a:solidFill>
              </a:rPr>
              <a:t>Οι σπόροι του είναι μικρού μεγέθους (</a:t>
            </a:r>
            <a:r>
              <a:rPr lang="el-GR" sz="1500" dirty="0" smtClean="0">
                <a:solidFill>
                  <a:prstClr val="black"/>
                </a:solidFill>
              </a:rPr>
              <a:t>1–2 </a:t>
            </a:r>
            <a:r>
              <a:rPr lang="el-GR" sz="1500" dirty="0">
                <a:solidFill>
                  <a:prstClr val="black"/>
                </a:solidFill>
              </a:rPr>
              <a:t>mm), σφαιρικοί, μαλακοί και μαύρου χρώματος. </a:t>
            </a:r>
          </a:p>
        </p:txBody>
      </p:sp>
    </p:spTree>
    <p:extLst>
      <p:ext uri="{BB962C8B-B14F-4D97-AF65-F5344CB8AC3E}">
        <p14:creationId xmlns:p14="http://schemas.microsoft.com/office/powerpoint/2010/main" val="313477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175671" y="2558165"/>
            <a:ext cx="136162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12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1713858" y="2576408"/>
            <a:ext cx="17308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l-GR" dirty="0" smtClean="0">
                <a:solidFill>
                  <a:prstClr val="black"/>
                </a:solidFill>
              </a:rPr>
              <a:t>1</a:t>
            </a:r>
            <a:r>
              <a:rPr lang="en-US" dirty="0">
                <a:solidFill>
                  <a:prstClr val="black"/>
                </a:solidFill>
              </a:rPr>
              <a:t>9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z="2800" b="1" dirty="0" smtClean="0">
                <a:solidFill>
                  <a:prstClr val="black"/>
                </a:solidFill>
              </a:rPr>
              <a:t>Πυκνό βλήτο, αμάραντος </a:t>
            </a:r>
            <a:r>
              <a:rPr lang="en-US" sz="2800" b="1" dirty="0" smtClean="0">
                <a:solidFill>
                  <a:prstClr val="black"/>
                </a:solidFill>
              </a:rPr>
              <a:t>(Palmer Amaranth) </a:t>
            </a:r>
            <a:r>
              <a:rPr lang="en-US" sz="2800" b="1" dirty="0">
                <a:solidFill>
                  <a:prstClr val="black"/>
                </a:solidFill>
              </a:rPr>
              <a:t>– </a:t>
            </a:r>
            <a:r>
              <a:rPr lang="en-US" sz="2800" b="1" i="1" dirty="0" smtClean="0">
                <a:solidFill>
                  <a:prstClr val="black"/>
                </a:solidFill>
              </a:rPr>
              <a:t>Amaranthus palmeri </a:t>
            </a:r>
            <a:r>
              <a:rPr lang="en-US" sz="2800" b="1" dirty="0" smtClean="0">
                <a:solidFill>
                  <a:prstClr val="black"/>
                </a:solidFill>
              </a:rPr>
              <a:t>S. Wats.</a:t>
            </a:r>
            <a:r>
              <a:rPr lang="en-US" sz="2800" b="1" i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</a:rPr>
              <a:t>(Amaranthaceae</a:t>
            </a:r>
            <a:r>
              <a:rPr lang="en-US" sz="2800" b="1" dirty="0">
                <a:solidFill>
                  <a:prstClr val="black"/>
                </a:solidFill>
              </a:rPr>
              <a:t>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5716468" y="2576408"/>
            <a:ext cx="23922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4</a:t>
            </a:r>
            <a:r>
              <a:rPr lang="en-US" dirty="0" smtClean="0">
                <a:solidFill>
                  <a:prstClr val="black"/>
                </a:solidFill>
              </a:rPr>
              <a:t>9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3621246" y="2576408"/>
            <a:ext cx="19026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prstClr val="black"/>
                </a:solidFill>
              </a:rPr>
              <a:t>BBCH</a:t>
            </a:r>
            <a:r>
              <a:rPr lang="el-GR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35</a:t>
            </a:r>
          </a:p>
        </p:txBody>
      </p:sp>
      <p:sp>
        <p:nvSpPr>
          <p:cNvPr id="2" name="AutoShape 12" descr="Common cocklebur Xanthium strumarium L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AutoShape 14" descr="Common cocklebur Xanthium strumarium L."/>
          <p:cNvSpPr>
            <a:spLocks noChangeAspect="1" noChangeArrowheads="1"/>
          </p:cNvSpPr>
          <p:nvPr/>
        </p:nvSpPr>
        <p:spPr bwMode="auto">
          <a:xfrm>
            <a:off x="701142" y="4689337"/>
            <a:ext cx="179999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AutoShape 16" descr="Cocklebur - WeedInfo.ca"/>
          <p:cNvSpPr>
            <a:spLocks noChangeAspect="1" noChangeArrowheads="1"/>
          </p:cNvSpPr>
          <p:nvPr/>
        </p:nvSpPr>
        <p:spPr bwMode="auto">
          <a:xfrm>
            <a:off x="296140" y="1053995"/>
            <a:ext cx="359998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8278932" y="2576408"/>
            <a:ext cx="192513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79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10" name="AutoShape 18" descr="Jimson Weed (Datura Stramonium) | The Good-To-Know | Seeds A-Z | Seed  catalog D - Samen &amp;amp; Saatgu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AutoShape 10" descr="Common Lambsquarters: How To Get Rid Of Lambsquarter Wee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2"/>
          <a:srcRect l="14766" r="13117"/>
          <a:stretch/>
        </p:blipFill>
        <p:spPr>
          <a:xfrm>
            <a:off x="1713857" y="636375"/>
            <a:ext cx="1730828" cy="1778108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 rotWithShape="1">
          <a:blip r:embed="rId3"/>
          <a:srcRect l="52667"/>
          <a:stretch/>
        </p:blipFill>
        <p:spPr>
          <a:xfrm>
            <a:off x="184746" y="636375"/>
            <a:ext cx="1352550" cy="1778108"/>
          </a:xfrm>
          <a:prstGeom prst="rect">
            <a:avLst/>
          </a:prstGeom>
        </p:spPr>
      </p:pic>
      <p:pic>
        <p:nvPicPr>
          <p:cNvPr id="20" name="Εικόνα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737" y="631945"/>
            <a:ext cx="2359006" cy="1782538"/>
          </a:xfrm>
          <a:prstGeom prst="rect">
            <a:avLst/>
          </a:prstGeom>
        </p:spPr>
      </p:pic>
      <p:pic>
        <p:nvPicPr>
          <p:cNvPr id="21" name="Εικόνα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271" y="636375"/>
            <a:ext cx="1886611" cy="1778108"/>
          </a:xfrm>
          <a:prstGeom prst="rect">
            <a:avLst/>
          </a:prstGeom>
        </p:spPr>
      </p:pic>
      <p:pic>
        <p:nvPicPr>
          <p:cNvPr id="22" name="Εικόνα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8931" y="631945"/>
            <a:ext cx="1925134" cy="1782538"/>
          </a:xfrm>
          <a:prstGeom prst="rect">
            <a:avLst/>
          </a:prstGeom>
        </p:spPr>
      </p:pic>
      <p:pic>
        <p:nvPicPr>
          <p:cNvPr id="25" name="Εικόνα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5289" y="631945"/>
            <a:ext cx="1626340" cy="178253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10315290" y="2576408"/>
            <a:ext cx="16263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85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E9BF2823-516E-4EBE-A641-77E2E74D6DEC}"/>
              </a:ext>
            </a:extLst>
          </p:cNvPr>
          <p:cNvSpPr txBox="1"/>
          <p:nvPr/>
        </p:nvSpPr>
        <p:spPr>
          <a:xfrm>
            <a:off x="27446" y="3050684"/>
            <a:ext cx="557215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 smtClean="0">
                <a:solidFill>
                  <a:prstClr val="black"/>
                </a:solidFill>
              </a:rPr>
              <a:t>Ταχύτατη ανάπτυξη, </a:t>
            </a:r>
            <a:r>
              <a:rPr lang="el-GR" sz="1400" dirty="0">
                <a:solidFill>
                  <a:prstClr val="black"/>
                </a:solidFill>
              </a:rPr>
              <a:t>υ</a:t>
            </a:r>
            <a:r>
              <a:rPr lang="el-GR" sz="1400" dirty="0" smtClean="0">
                <a:solidFill>
                  <a:prstClr val="black"/>
                </a:solidFill>
              </a:rPr>
              <a:t>ψηλός φωτοσυνθετικός ρυθμός                                </a:t>
            </a:r>
            <a:r>
              <a:rPr lang="en-US" sz="1400" dirty="0" smtClean="0">
                <a:solidFill>
                  <a:prstClr val="black"/>
                </a:solidFill>
              </a:rPr>
              <a:t> (80 </a:t>
            </a:r>
            <a:r>
              <a:rPr lang="el-GR" sz="1400" dirty="0" smtClean="0">
                <a:solidFill>
                  <a:prstClr val="black"/>
                </a:solidFill>
              </a:rPr>
              <a:t>μ</a:t>
            </a:r>
            <a:r>
              <a:rPr lang="en-US" sz="1400" dirty="0" smtClean="0">
                <a:solidFill>
                  <a:prstClr val="black"/>
                </a:solidFill>
              </a:rPr>
              <a:t>mol m</a:t>
            </a:r>
            <a:r>
              <a:rPr lang="en-US" sz="1400" baseline="30000" dirty="0" smtClean="0">
                <a:solidFill>
                  <a:prstClr val="black"/>
                </a:solidFill>
              </a:rPr>
              <a:t>–2</a:t>
            </a:r>
            <a:r>
              <a:rPr lang="en-US" sz="1400" dirty="0" smtClean="0">
                <a:solidFill>
                  <a:prstClr val="black"/>
                </a:solidFill>
              </a:rPr>
              <a:t> s</a:t>
            </a:r>
            <a:r>
              <a:rPr lang="en-US" sz="1400" baseline="30000" dirty="0" smtClean="0">
                <a:solidFill>
                  <a:prstClr val="black"/>
                </a:solidFill>
              </a:rPr>
              <a:t>–1</a:t>
            </a:r>
            <a:r>
              <a:rPr lang="en-US" sz="1400" dirty="0" smtClean="0">
                <a:solidFill>
                  <a:prstClr val="black"/>
                </a:solidFill>
              </a:rPr>
              <a:t>)</a:t>
            </a:r>
            <a:r>
              <a:rPr lang="el-GR" sz="1400" dirty="0" smtClean="0">
                <a:solidFill>
                  <a:prstClr val="black"/>
                </a:solidFill>
              </a:rPr>
              <a:t> </a:t>
            </a:r>
            <a:r>
              <a:rPr lang="en-US" sz="1400" baseline="30000" dirty="0" smtClean="0">
                <a:solidFill>
                  <a:prstClr val="black"/>
                </a:solidFill>
              </a:rPr>
              <a:t>1</a:t>
            </a:r>
            <a:r>
              <a:rPr lang="en-US" sz="1400" baseline="30000" dirty="0">
                <a:solidFill>
                  <a:prstClr val="black"/>
                </a:solidFill>
              </a:rPr>
              <a:t>9</a:t>
            </a:r>
            <a:endParaRPr lang="el-GR" sz="14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Ρ</a:t>
            </a:r>
            <a:r>
              <a:rPr lang="el-GR" sz="1400" dirty="0" smtClean="0">
                <a:solidFill>
                  <a:prstClr val="black"/>
                </a:solidFill>
              </a:rPr>
              <a:t>αγδαία αύξηση βιομάζας, υψηλός ρυθμός αύξησης ύψους                         (7,5 εκ./ημέρα)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baseline="30000" dirty="0" smtClean="0">
                <a:solidFill>
                  <a:prstClr val="black"/>
                </a:solidFill>
              </a:rPr>
              <a:t>19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Πολύ ανταγωνιστικό είδος – 13 και 54% μείωση της απόδοσης στο βαμβάκι παρουσία 1 και 10 φυτών ανά 9,1 μέτρων γραμμών βαμβακιού. </a:t>
            </a:r>
            <a:r>
              <a:rPr lang="en-US" sz="1400" baseline="30000" dirty="0" smtClean="0">
                <a:solidFill>
                  <a:prstClr val="black"/>
                </a:solidFill>
              </a:rPr>
              <a:t>20</a:t>
            </a:r>
            <a:endParaRPr lang="el-GR" sz="14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Οι απώλειες θα είναι σοβαρές ακόμα και αν το ζιζάνιο εμφανιστεί όταν τα βαμβακόφυτα βρίσκονται στο στάδιο των 9 πραγματικών φύλλων (ΒBCH 19</a:t>
            </a:r>
            <a:r>
              <a:rPr lang="el-GR" sz="1400" dirty="0" smtClean="0">
                <a:solidFill>
                  <a:prstClr val="black"/>
                </a:solidFill>
              </a:rPr>
              <a:t>)</a:t>
            </a:r>
            <a:r>
              <a:rPr lang="en-US" sz="1400" dirty="0" smtClean="0">
                <a:solidFill>
                  <a:prstClr val="black"/>
                </a:solidFill>
              </a:rPr>
              <a:t>.</a:t>
            </a:r>
            <a:r>
              <a:rPr lang="el-GR" sz="1400" dirty="0" smtClean="0">
                <a:solidFill>
                  <a:prstClr val="black"/>
                </a:solidFill>
              </a:rPr>
              <a:t> </a:t>
            </a:r>
            <a:r>
              <a:rPr lang="en-US" sz="1400" baseline="30000" dirty="0" smtClean="0">
                <a:solidFill>
                  <a:prstClr val="black"/>
                </a:solidFill>
              </a:rPr>
              <a:t>20</a:t>
            </a:r>
            <a:endParaRPr lang="el-GR" sz="1400" baseline="300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600,000 σπόροι ανά φυτό. Η σποροπαραγωγή και η εμφάνιση του ζιζανίου μειώνονται σε συνθήκες σκίασης από τα φυτά της </a:t>
            </a:r>
            <a:r>
              <a:rPr lang="el-GR" sz="1400" dirty="0" smtClean="0">
                <a:solidFill>
                  <a:prstClr val="black"/>
                </a:solidFill>
              </a:rPr>
              <a:t>καλλιέργειας (</a:t>
            </a:r>
            <a:r>
              <a:rPr lang="en-US" sz="1400" dirty="0" smtClean="0">
                <a:solidFill>
                  <a:prstClr val="black"/>
                </a:solidFill>
              </a:rPr>
              <a:t>narrow row spacing)</a:t>
            </a:r>
            <a:r>
              <a:rPr lang="el-GR" sz="1400" dirty="0" smtClean="0">
                <a:solidFill>
                  <a:prstClr val="black"/>
                </a:solidFill>
              </a:rPr>
              <a:t>.</a:t>
            </a:r>
            <a:endParaRPr lang="el-GR" sz="1400" dirty="0">
              <a:solidFill>
                <a:prstClr val="black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4A473C0-614D-47B5-8B0B-7C46B8132CAA}"/>
              </a:ext>
            </a:extLst>
          </p:cNvPr>
          <p:cNvSpPr txBox="1"/>
          <p:nvPr/>
        </p:nvSpPr>
        <p:spPr>
          <a:xfrm>
            <a:off x="5409716" y="3165350"/>
            <a:ext cx="678228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 smtClean="0">
                <a:solidFill>
                  <a:prstClr val="black"/>
                </a:solidFill>
              </a:rPr>
              <a:t>Οι σπόροι φυτρώνουν επιφανειακά (1 εκ.). Μεταφέρονται με τον άνεμο, τα γεωργικά μηχανήματα και τα ζώα σε μεγάλες αποστάσεις.</a:t>
            </a: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 smtClean="0">
                <a:solidFill>
                  <a:prstClr val="black"/>
                </a:solidFill>
              </a:rPr>
              <a:t>Εξαιρετικά μεγάλος αριθμός πληθυσμών με ανθεκτικότητα σε                            ζιζανιοκτόνα–αναστολείς του ενζύμου </a:t>
            </a:r>
            <a:r>
              <a:rPr lang="en-US" sz="1500" dirty="0" smtClean="0">
                <a:solidFill>
                  <a:prstClr val="black"/>
                </a:solidFill>
              </a:rPr>
              <a:t>ALS                                                          (pyrithiobac sodium</a:t>
            </a:r>
            <a:r>
              <a:rPr lang="en-US" sz="1500" dirty="0">
                <a:solidFill>
                  <a:prstClr val="black"/>
                </a:solidFill>
              </a:rPr>
              <a:t>, </a:t>
            </a:r>
            <a:r>
              <a:rPr lang="en-US" sz="1500" dirty="0" smtClean="0">
                <a:solidFill>
                  <a:prstClr val="black"/>
                </a:solidFill>
              </a:rPr>
              <a:t>trifloxysulfuron–Na),</a:t>
            </a:r>
            <a:r>
              <a:rPr lang="el-GR" sz="1500" dirty="0" smtClean="0">
                <a:solidFill>
                  <a:prstClr val="black"/>
                </a:solidFill>
              </a:rPr>
              <a:t> σε ζιζανιοκτόνα–</a:t>
            </a:r>
            <a:r>
              <a:rPr lang="el-GR" sz="1500" dirty="0" err="1" smtClean="0">
                <a:solidFill>
                  <a:prstClr val="black"/>
                </a:solidFill>
              </a:rPr>
              <a:t>παρεμποδιστές</a:t>
            </a:r>
            <a:r>
              <a:rPr lang="el-GR" sz="1500" dirty="0" smtClean="0">
                <a:solidFill>
                  <a:prstClr val="black"/>
                </a:solidFill>
              </a:rPr>
              <a:t> της βιοσύνθεσης αμινοξέων μεγάλου μήκους (</a:t>
            </a:r>
            <a:r>
              <a:rPr lang="en-US" sz="1500" i="1" dirty="0" smtClean="0">
                <a:solidFill>
                  <a:prstClr val="black"/>
                </a:solidFill>
              </a:rPr>
              <a:t>S–</a:t>
            </a:r>
            <a:r>
              <a:rPr lang="en-US" sz="1500" dirty="0" err="1" smtClean="0">
                <a:solidFill>
                  <a:prstClr val="black"/>
                </a:solidFill>
              </a:rPr>
              <a:t>metolachlor</a:t>
            </a:r>
            <a:r>
              <a:rPr lang="en-US" sz="1500" dirty="0" smtClean="0">
                <a:solidFill>
                  <a:prstClr val="black"/>
                </a:solidFill>
              </a:rPr>
              <a:t>)</a:t>
            </a:r>
            <a:r>
              <a:rPr lang="el-GR" sz="1500" dirty="0" smtClean="0">
                <a:solidFill>
                  <a:prstClr val="black"/>
                </a:solidFill>
              </a:rPr>
              <a:t>, σε διφαινυλαιθέρες</a:t>
            </a:r>
            <a:r>
              <a:rPr lang="en-US" sz="1500" dirty="0" smtClean="0">
                <a:solidFill>
                  <a:prstClr val="black"/>
                </a:solidFill>
              </a:rPr>
              <a:t> </a:t>
            </a:r>
            <a:r>
              <a:rPr lang="el-GR" sz="1500" dirty="0" smtClean="0">
                <a:solidFill>
                  <a:prstClr val="black"/>
                </a:solidFill>
              </a:rPr>
              <a:t>που προκαλούν οξείδωση των λιπιδίων στις κυτταρικές μεμβράνες (</a:t>
            </a:r>
            <a:r>
              <a:rPr lang="en-US" sz="1500" dirty="0" smtClean="0">
                <a:solidFill>
                  <a:prstClr val="black"/>
                </a:solidFill>
              </a:rPr>
              <a:t>fomesafen</a:t>
            </a:r>
            <a:r>
              <a:rPr lang="el-GR" sz="1500" dirty="0" smtClean="0">
                <a:solidFill>
                  <a:prstClr val="black"/>
                </a:solidFill>
              </a:rPr>
              <a:t>)</a:t>
            </a:r>
            <a:r>
              <a:rPr lang="el-GR" sz="1500" dirty="0">
                <a:solidFill>
                  <a:prstClr val="black"/>
                </a:solidFill>
              </a:rPr>
              <a:t>,</a:t>
            </a:r>
            <a:r>
              <a:rPr lang="el-GR" sz="1500" dirty="0" smtClean="0">
                <a:solidFill>
                  <a:prstClr val="black"/>
                </a:solidFill>
              </a:rPr>
              <a:t> </a:t>
            </a:r>
            <a:r>
              <a:rPr lang="el-GR" sz="1500" b="1" dirty="0" smtClean="0">
                <a:solidFill>
                  <a:prstClr val="black"/>
                </a:solidFill>
              </a:rPr>
              <a:t>στο </a:t>
            </a:r>
            <a:r>
              <a:rPr lang="en-US" sz="1500" b="1" dirty="0" smtClean="0">
                <a:solidFill>
                  <a:prstClr val="black"/>
                </a:solidFill>
              </a:rPr>
              <a:t>glyphosate</a:t>
            </a:r>
            <a:r>
              <a:rPr lang="el-GR" sz="1500" b="1" dirty="0" smtClean="0">
                <a:solidFill>
                  <a:prstClr val="black"/>
                </a:solidFill>
              </a:rPr>
              <a:t> αλλά και σε άλλους τρόπους δράσης.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b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b="1" dirty="0" smtClean="0">
                <a:solidFill>
                  <a:prstClr val="black"/>
                </a:solidFill>
              </a:rPr>
              <a:t>Ταχύτατη εξάπλωση ανθεκτικών πληθυσμών</a:t>
            </a:r>
            <a:r>
              <a:rPr lang="el-GR" sz="16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(</a:t>
            </a:r>
            <a:r>
              <a:rPr lang="el-GR" sz="1600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Δίοικ</a:t>
            </a:r>
            <a:r>
              <a:rPr lang="en-US" sz="16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o</a:t>
            </a:r>
            <a:r>
              <a:rPr lang="el-GR" sz="16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φυτ</a:t>
            </a:r>
            <a:r>
              <a:rPr lang="el-GR" sz="1600" b="1" dirty="0">
                <a:solidFill>
                  <a:prstClr val="black"/>
                </a:solidFill>
                <a:sym typeface="Wingdings" panose="05000000000000000000" pitchFamily="2" charset="2"/>
              </a:rPr>
              <a:t>ό</a:t>
            </a:r>
            <a:r>
              <a:rPr lang="en-US" sz="16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)</a:t>
            </a:r>
            <a:endParaRPr lang="en-US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b="1" dirty="0" smtClean="0">
                <a:solidFill>
                  <a:prstClr val="black"/>
                </a:solidFill>
              </a:rPr>
              <a:t>Σχεδόν αδύνατος ο έλεγχος του με ζιζανιοκτόνα σε πολλές Πολιτείες των ΗΠΑ. Αναφέρονται συνολικά 22 επίσημες περιπτώσεις πολλαπλής ανθεκτικότητας! </a:t>
            </a:r>
            <a:r>
              <a:rPr lang="el-GR" sz="1600" b="1" baseline="30000" dirty="0" smtClean="0">
                <a:solidFill>
                  <a:prstClr val="black"/>
                </a:solidFill>
              </a:rPr>
              <a:t>2</a:t>
            </a:r>
            <a:endParaRPr lang="el-GR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4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178810" y="2560872"/>
            <a:ext cx="20072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1</a:t>
            </a:r>
            <a:r>
              <a:rPr lang="el-GR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309571" y="2560872"/>
            <a:ext cx="22091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1</a:t>
            </a:r>
            <a:r>
              <a:rPr lang="el-GR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B95CFA-CDF2-48D9-809A-6711DBC53C19}"/>
              </a:ext>
            </a:extLst>
          </p:cNvPr>
          <p:cNvSpPr txBox="1"/>
          <p:nvPr/>
        </p:nvSpPr>
        <p:spPr>
          <a:xfrm>
            <a:off x="4642240" y="2570294"/>
            <a:ext cx="227933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l-GR" dirty="0">
                <a:solidFill>
                  <a:prstClr val="black"/>
                </a:solidFill>
              </a:rPr>
              <a:t>21</a:t>
            </a: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z="2800" b="1" dirty="0">
                <a:solidFill>
                  <a:prstClr val="black"/>
                </a:solidFill>
              </a:rPr>
              <a:t>Περικοκλάδα </a:t>
            </a:r>
            <a:r>
              <a:rPr lang="en-US" sz="2800" b="1" dirty="0">
                <a:solidFill>
                  <a:prstClr val="black"/>
                </a:solidFill>
              </a:rPr>
              <a:t>(Field bindweed) – </a:t>
            </a:r>
            <a:r>
              <a:rPr lang="en-US" sz="2800" b="1" i="1" dirty="0">
                <a:solidFill>
                  <a:prstClr val="black"/>
                </a:solidFill>
              </a:rPr>
              <a:t>Convolvulus </a:t>
            </a:r>
            <a:r>
              <a:rPr lang="en-US" sz="2800" b="1" dirty="0">
                <a:solidFill>
                  <a:prstClr val="black"/>
                </a:solidFill>
              </a:rPr>
              <a:t>arvensis L. (Convolvulaceae)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BAB6985-693A-46FA-8BC9-A304DC792F2A}"/>
              </a:ext>
            </a:extLst>
          </p:cNvPr>
          <p:cNvSpPr txBox="1"/>
          <p:nvPr/>
        </p:nvSpPr>
        <p:spPr>
          <a:xfrm>
            <a:off x="7045075" y="2560872"/>
            <a:ext cx="10941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l-GR" dirty="0">
                <a:solidFill>
                  <a:prstClr val="black"/>
                </a:solidFill>
              </a:rPr>
              <a:t>3</a:t>
            </a:r>
            <a:r>
              <a:rPr lang="en-US" dirty="0">
                <a:solidFill>
                  <a:prstClr val="black"/>
                </a:solidFill>
              </a:rPr>
              <a:t>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8221627" y="2552324"/>
            <a:ext cx="204104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l-GR" dirty="0">
                <a:solidFill>
                  <a:prstClr val="black"/>
                </a:solidFill>
              </a:rPr>
              <a:t>65</a:t>
            </a:r>
          </a:p>
        </p:txBody>
      </p:sp>
      <p:pic>
        <p:nvPicPr>
          <p:cNvPr id="3074" name="Picture 2" descr="Field bindweed (Convolvulus arvensis) - BBCH 12">
            <a:extLst>
              <a:ext uri="{FF2B5EF4-FFF2-40B4-BE49-F238E27FC236}">
                <a16:creationId xmlns="" xmlns:a16="http://schemas.microsoft.com/office/drawing/2014/main" id="{FEB33193-0A1A-4AC9-BE66-5010624B4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9" t="26357" r="20727" b="22331"/>
          <a:stretch/>
        </p:blipFill>
        <p:spPr bwMode="auto">
          <a:xfrm>
            <a:off x="178811" y="638588"/>
            <a:ext cx="200725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ield bindweed (Convolvulus arvensis) - BBCH 13">
            <a:extLst>
              <a:ext uri="{FF2B5EF4-FFF2-40B4-BE49-F238E27FC236}">
                <a16:creationId xmlns="" xmlns:a16="http://schemas.microsoft.com/office/drawing/2014/main" id="{820D9707-A5A0-47D5-A99F-1F9E4B4F2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65" y="647136"/>
            <a:ext cx="219146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ield bindweed (Convolvulus arvensis) - BBCH 21">
            <a:extLst>
              <a:ext uri="{FF2B5EF4-FFF2-40B4-BE49-F238E27FC236}">
                <a16:creationId xmlns="" xmlns:a16="http://schemas.microsoft.com/office/drawing/2014/main" id="{89204C61-D79B-48DD-8019-9D9DAF6E9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239" y="661205"/>
            <a:ext cx="227933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ield bindweed (Convolvulus arvensis) - BBCH 35">
            <a:extLst>
              <a:ext uri="{FF2B5EF4-FFF2-40B4-BE49-F238E27FC236}">
                <a16:creationId xmlns="" xmlns:a16="http://schemas.microsoft.com/office/drawing/2014/main" id="{15E8FEA4-16F2-4DCD-BD0F-BA2AF3869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074" y="666771"/>
            <a:ext cx="109416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ield bindweed (Convolvulus arvensis) - BBCH 65">
            <a:extLst>
              <a:ext uri="{FF2B5EF4-FFF2-40B4-BE49-F238E27FC236}">
                <a16:creationId xmlns="" xmlns:a16="http://schemas.microsoft.com/office/drawing/2014/main" id="{19C03F77-2997-4D76-9639-D3BE15370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28" y="675319"/>
            <a:ext cx="204104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Field bindweed (Convolvulus arvensis) - BBCH 85">
            <a:extLst>
              <a:ext uri="{FF2B5EF4-FFF2-40B4-BE49-F238E27FC236}">
                <a16:creationId xmlns="" xmlns:a16="http://schemas.microsoft.com/office/drawing/2014/main" id="{D5131E54-4312-40A6-BCB3-83413BE20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7"/>
          <a:stretch/>
        </p:blipFill>
        <p:spPr bwMode="auto">
          <a:xfrm>
            <a:off x="10409209" y="675319"/>
            <a:ext cx="160398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10409209" y="2560872"/>
            <a:ext cx="16039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l-GR" dirty="0">
                <a:solidFill>
                  <a:prstClr val="black"/>
                </a:solidFill>
              </a:rPr>
              <a:t>85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9BF2823-516E-4EBE-A641-77E2E74D6DEC}"/>
              </a:ext>
            </a:extLst>
          </p:cNvPr>
          <p:cNvSpPr txBox="1"/>
          <p:nvPr/>
        </p:nvSpPr>
        <p:spPr>
          <a:xfrm>
            <a:off x="28861" y="3048715"/>
            <a:ext cx="62387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>
                <a:solidFill>
                  <a:prstClr val="black"/>
                </a:solidFill>
              </a:rPr>
              <a:t>Πολυετές είδος αναπαράγεται με σπόρο και έρπουσες ρίζες (κυρίως)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>
                <a:solidFill>
                  <a:prstClr val="black"/>
                </a:solidFill>
              </a:rPr>
              <a:t>Ευρεία εξάπλωση και προσαρμοστικότητα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</a:rPr>
              <a:t>Εμφανίζεται όλο το χρόνο, πρόβλημα τόσο σε χειμερινές όσο και εαρινές καλλιέργειες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</a:rPr>
              <a:t>Πασσαλώδης ρίζα και πολλές έρπουσες ρίζες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>
                <a:solidFill>
                  <a:prstClr val="black"/>
                </a:solidFill>
              </a:rPr>
              <a:t>Κοτυληδόνες</a:t>
            </a:r>
            <a:r>
              <a:rPr lang="en-US" sz="1500" dirty="0">
                <a:solidFill>
                  <a:prstClr val="black"/>
                </a:solidFill>
              </a:rPr>
              <a:t>: </a:t>
            </a:r>
            <a:r>
              <a:rPr lang="el-GR" sz="1500" dirty="0">
                <a:solidFill>
                  <a:prstClr val="black"/>
                </a:solidFill>
              </a:rPr>
              <a:t>Έμμισχες, σχεδόν τετράγωνες, μικρή εγκοπή απέναντι από τον μίσχο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>
                <a:solidFill>
                  <a:prstClr val="black"/>
                </a:solidFill>
              </a:rPr>
              <a:t>Βλαστός</a:t>
            </a:r>
            <a:r>
              <a:rPr lang="en-US" sz="1500" dirty="0">
                <a:solidFill>
                  <a:prstClr val="black"/>
                </a:solidFill>
              </a:rPr>
              <a:t>: </a:t>
            </a:r>
            <a:r>
              <a:rPr lang="el-GR" sz="1500" dirty="0">
                <a:solidFill>
                  <a:prstClr val="black"/>
                </a:solidFill>
              </a:rPr>
              <a:t>Όρθιος, </a:t>
            </a:r>
            <a:r>
              <a:rPr lang="el-GR" sz="1500" dirty="0" smtClean="0">
                <a:solidFill>
                  <a:prstClr val="black"/>
                </a:solidFill>
              </a:rPr>
              <a:t>1–1.5</a:t>
            </a:r>
            <a:r>
              <a:rPr lang="en-US" sz="1500" dirty="0" smtClean="0">
                <a:solidFill>
                  <a:prstClr val="black"/>
                </a:solidFill>
              </a:rPr>
              <a:t> </a:t>
            </a:r>
            <a:r>
              <a:rPr lang="el-GR" sz="1500" dirty="0">
                <a:solidFill>
                  <a:prstClr val="black"/>
                </a:solidFill>
              </a:rPr>
              <a:t>μέτρα ύψος, με διακλαδώσεις και αυλακώσεις, καλύπτεται από γκριζοπράσινο χνούδι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</a:rPr>
              <a:t>Φύλλα</a:t>
            </a:r>
            <a:r>
              <a:rPr lang="en-US" sz="1500" dirty="0">
                <a:solidFill>
                  <a:prstClr val="black"/>
                </a:solidFill>
              </a:rPr>
              <a:t>: </a:t>
            </a:r>
            <a:r>
              <a:rPr lang="el-GR" sz="1500" dirty="0">
                <a:solidFill>
                  <a:prstClr val="black"/>
                </a:solidFill>
              </a:rPr>
              <a:t>Τοξόμορφα, το πλάτος του ελάσματος ποικίλλει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4A473C0-614D-47B5-8B0B-7C46B8132CAA}"/>
              </a:ext>
            </a:extLst>
          </p:cNvPr>
          <p:cNvSpPr txBox="1"/>
          <p:nvPr/>
        </p:nvSpPr>
        <p:spPr>
          <a:xfrm>
            <a:off x="6628052" y="3188835"/>
            <a:ext cx="54960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</a:rPr>
              <a:t>Άνθη: Μεγάλα λευκά χοανοειδή («καμπανούλες»)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</a:rPr>
              <a:t>Καστανοί σπόροι με ακανόνιστο σχήμα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</a:rPr>
              <a:t>Αναρριχώμενη ανάπτυξη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l-GR" sz="1600" dirty="0">
                <a:solidFill>
                  <a:prstClr val="black"/>
                </a:solidFill>
              </a:rPr>
              <a:t>αναρριχάται στα στελέχη των </a:t>
            </a:r>
            <a:r>
              <a:rPr lang="el-GR" sz="1600" dirty="0" smtClean="0">
                <a:solidFill>
                  <a:prstClr val="black"/>
                </a:solidFill>
              </a:rPr>
              <a:t>βαμβακόφυτων</a:t>
            </a: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prstClr val="black"/>
                </a:solidFill>
              </a:rPr>
              <a:t>Ανταγωνιστικό είδος, και μηχανικές ζημιές στο στέλεχος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</a:rPr>
              <a:t>Μεγάλη ικανότητα αναβλάστησης, δύσκολη καταπολέμηση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</a:rPr>
              <a:t>Καλύτερος έλεγχος με ορμονικά ζιζανιοκτόνα, αλλά απαιτούνται πρακτικές Ολοκληρωμένης Διαχείρισης Ζιζανίων (</a:t>
            </a:r>
            <a:r>
              <a:rPr lang="en-US" sz="1600" dirty="0">
                <a:solidFill>
                  <a:prstClr val="black"/>
                </a:solidFill>
              </a:rPr>
              <a:t>IWM)</a:t>
            </a:r>
            <a:endParaRPr lang="el-GR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72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215900" y="2524117"/>
            <a:ext cx="21557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11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536001" y="2517498"/>
            <a:ext cx="21422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12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46517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z="2800" b="1" dirty="0" smtClean="0">
                <a:solidFill>
                  <a:prstClr val="black"/>
                </a:solidFill>
              </a:rPr>
              <a:t>Αναρριχώμενο πολύγωνο </a:t>
            </a:r>
            <a:r>
              <a:rPr lang="en-US" sz="2800" b="1" dirty="0" smtClean="0">
                <a:solidFill>
                  <a:prstClr val="black"/>
                </a:solidFill>
              </a:rPr>
              <a:t>(Black bindweed) </a:t>
            </a:r>
            <a:r>
              <a:rPr lang="en-US" sz="2800" b="1" dirty="0">
                <a:solidFill>
                  <a:prstClr val="black"/>
                </a:solidFill>
              </a:rPr>
              <a:t>– </a:t>
            </a:r>
            <a:r>
              <a:rPr lang="en-US" sz="2800" b="1" i="1" dirty="0" smtClean="0">
                <a:solidFill>
                  <a:prstClr val="black"/>
                </a:solidFill>
              </a:rPr>
              <a:t>Bilderdykia convolvulus </a:t>
            </a:r>
            <a:r>
              <a:rPr lang="en-US" sz="2800" b="1" dirty="0" smtClean="0">
                <a:solidFill>
                  <a:prstClr val="black"/>
                </a:solidFill>
              </a:rPr>
              <a:t>(L.) Dumort</a:t>
            </a:r>
            <a:r>
              <a:rPr lang="en-US" sz="2800" b="1" i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</a:rPr>
              <a:t>(Polygonaceae</a:t>
            </a:r>
            <a:r>
              <a:rPr lang="en-US" sz="2800" b="1" dirty="0">
                <a:solidFill>
                  <a:prstClr val="black"/>
                </a:solidFill>
              </a:rPr>
              <a:t>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6487805" y="2528710"/>
            <a:ext cx="18831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35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8506059" y="2517498"/>
            <a:ext cx="13099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65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9BF2823-516E-4EBE-A641-77E2E74D6DEC}"/>
              </a:ext>
            </a:extLst>
          </p:cNvPr>
          <p:cNvSpPr txBox="1"/>
          <p:nvPr/>
        </p:nvSpPr>
        <p:spPr>
          <a:xfrm>
            <a:off x="0" y="3000110"/>
            <a:ext cx="623877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 smtClean="0">
                <a:solidFill>
                  <a:prstClr val="black"/>
                </a:solidFill>
              </a:rPr>
              <a:t>Ετήσιο </a:t>
            </a:r>
            <a:r>
              <a:rPr lang="el-GR" sz="1700" dirty="0">
                <a:solidFill>
                  <a:prstClr val="black"/>
                </a:solidFill>
              </a:rPr>
              <a:t>είδος </a:t>
            </a:r>
            <a:r>
              <a:rPr lang="el-GR" sz="1700" dirty="0" smtClean="0">
                <a:solidFill>
                  <a:prstClr val="black"/>
                </a:solidFill>
              </a:rPr>
              <a:t>που αναπαράγεται </a:t>
            </a:r>
            <a:r>
              <a:rPr lang="el-GR" sz="1700" dirty="0">
                <a:solidFill>
                  <a:prstClr val="black"/>
                </a:solidFill>
              </a:rPr>
              <a:t>με </a:t>
            </a:r>
            <a:r>
              <a:rPr lang="el-GR" sz="1700" dirty="0" smtClean="0">
                <a:solidFill>
                  <a:prstClr val="black"/>
                </a:solidFill>
              </a:rPr>
              <a:t>σπόρους που </a:t>
            </a:r>
            <a:r>
              <a:rPr lang="el-GR" sz="1700" dirty="0">
                <a:solidFill>
                  <a:prstClr val="black"/>
                </a:solidFill>
              </a:rPr>
              <a:t>φυτρώνουν αργά το χειμώνα ή νωρίς την </a:t>
            </a:r>
            <a:r>
              <a:rPr lang="el-GR" sz="1700" dirty="0" smtClean="0">
                <a:solidFill>
                  <a:prstClr val="black"/>
                </a:solidFill>
              </a:rPr>
              <a:t>άνοιξη</a:t>
            </a:r>
            <a:r>
              <a:rPr lang="en-US" sz="1700" dirty="0" smtClean="0">
                <a:solidFill>
                  <a:prstClr val="black"/>
                </a:solidFill>
              </a:rPr>
              <a:t>.</a:t>
            </a: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 smtClean="0">
                <a:solidFill>
                  <a:prstClr val="black"/>
                </a:solidFill>
              </a:rPr>
              <a:t>Προτιμά </a:t>
            </a:r>
            <a:r>
              <a:rPr lang="el-GR" sz="1700" dirty="0">
                <a:solidFill>
                  <a:prstClr val="black"/>
                </a:solidFill>
              </a:rPr>
              <a:t>τα </a:t>
            </a:r>
            <a:r>
              <a:rPr lang="el-GR" sz="1700" dirty="0" smtClean="0">
                <a:solidFill>
                  <a:prstClr val="black"/>
                </a:solidFill>
              </a:rPr>
              <a:t>πηλώδη</a:t>
            </a:r>
            <a:r>
              <a:rPr lang="en-US" sz="1700" dirty="0" smtClean="0">
                <a:solidFill>
                  <a:prstClr val="black"/>
                </a:solidFill>
              </a:rPr>
              <a:t>–</a:t>
            </a:r>
            <a:r>
              <a:rPr lang="el-GR" sz="1700" dirty="0" smtClean="0">
                <a:solidFill>
                  <a:prstClr val="black"/>
                </a:solidFill>
              </a:rPr>
              <a:t>αργιλώδη </a:t>
            </a:r>
            <a:r>
              <a:rPr lang="el-GR" sz="1700" dirty="0">
                <a:solidFill>
                  <a:prstClr val="black"/>
                </a:solidFill>
              </a:rPr>
              <a:t>εδάφη και όσα έχουν μεγάλη περιεκτικότητα σε οργανική ουσία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>
                <a:solidFill>
                  <a:prstClr val="black"/>
                </a:solidFill>
              </a:rPr>
              <a:t>Πασσαλώδης </a:t>
            </a:r>
            <a:r>
              <a:rPr lang="el-GR" sz="1700" dirty="0" smtClean="0">
                <a:solidFill>
                  <a:prstClr val="black"/>
                </a:solidFill>
              </a:rPr>
              <a:t>ρίζα</a:t>
            </a: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</a:rPr>
              <a:t>Κοτυληδόνες</a:t>
            </a:r>
            <a:r>
              <a:rPr lang="en-US" sz="1700" dirty="0" smtClean="0">
                <a:solidFill>
                  <a:prstClr val="black"/>
                </a:solidFill>
              </a:rPr>
              <a:t>:</a:t>
            </a:r>
            <a:r>
              <a:rPr lang="el-GR" sz="1700" dirty="0" smtClean="0">
                <a:solidFill>
                  <a:prstClr val="black"/>
                </a:solidFill>
              </a:rPr>
              <a:t> Επιμήκεις</a:t>
            </a:r>
            <a:r>
              <a:rPr lang="en-US" sz="1700" dirty="0" smtClean="0">
                <a:solidFill>
                  <a:prstClr val="black"/>
                </a:solidFill>
              </a:rPr>
              <a:t> </a:t>
            </a:r>
            <a:r>
              <a:rPr lang="el-GR" sz="1700" dirty="0">
                <a:solidFill>
                  <a:prstClr val="black"/>
                </a:solidFill>
              </a:rPr>
              <a:t>και </a:t>
            </a:r>
            <a:r>
              <a:rPr lang="el-GR" sz="1700" dirty="0" smtClean="0">
                <a:solidFill>
                  <a:prstClr val="black"/>
                </a:solidFill>
              </a:rPr>
              <a:t>σαρκώδεις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</a:rPr>
              <a:t>Φύλλα: Έμμισχα και </a:t>
            </a:r>
            <a:r>
              <a:rPr lang="el-GR" sz="1700" dirty="0" smtClean="0">
                <a:solidFill>
                  <a:prstClr val="black"/>
                </a:solidFill>
              </a:rPr>
              <a:t>καρδιόσχημα</a:t>
            </a:r>
            <a:endParaRPr lang="en-US" sz="17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700" dirty="0">
                <a:solidFill>
                  <a:prstClr val="black"/>
                </a:solidFill>
              </a:rPr>
              <a:t>Βλαστός: Έρπων ή αναρριχώμενος, διακλαδίζεται στη βάση και συχνά ξεπερνάει σε μήκος το 1 m</a:t>
            </a:r>
            <a:r>
              <a:rPr lang="el-GR" sz="1700" dirty="0" smtClean="0">
                <a:solidFill>
                  <a:prstClr val="black"/>
                </a:solidFill>
              </a:rPr>
              <a:t>.</a:t>
            </a:r>
            <a:endParaRPr lang="el-GR" sz="1700" dirty="0">
              <a:solidFill>
                <a:prstClr val="black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4A473C0-614D-47B5-8B0B-7C46B8132CAA}"/>
              </a:ext>
            </a:extLst>
          </p:cNvPr>
          <p:cNvSpPr txBox="1"/>
          <p:nvPr/>
        </p:nvSpPr>
        <p:spPr>
          <a:xfrm>
            <a:off x="6290963" y="3130915"/>
            <a:ext cx="5783806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 smtClean="0">
                <a:solidFill>
                  <a:prstClr val="black"/>
                </a:solidFill>
              </a:rPr>
              <a:t>Τα </a:t>
            </a:r>
            <a:r>
              <a:rPr lang="el-GR" sz="1700" dirty="0">
                <a:solidFill>
                  <a:prstClr val="black"/>
                </a:solidFill>
              </a:rPr>
              <a:t>άνθη είναι πολυάριθμα μικρά μασχαλιαία με λευκή απόχρωση και εμφανίζονται την άνοιξη και το καλοκαίρι.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7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>
                <a:solidFill>
                  <a:prstClr val="black"/>
                </a:solidFill>
              </a:rPr>
              <a:t>Αναρριχώμενη ανάπτυξη, αναρριχάται στα στελέχη των βαμβακόφυτων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7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>
                <a:solidFill>
                  <a:prstClr val="black"/>
                </a:solidFill>
              </a:rPr>
              <a:t>Ανταγωνιστικό είδος, και μηχανικές ζημιές στο στέλεχος</a:t>
            </a:r>
          </a:p>
          <a:p>
            <a:endParaRPr lang="el-GR" sz="17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 smtClean="0">
                <a:solidFill>
                  <a:prstClr val="black"/>
                </a:solidFill>
              </a:rPr>
              <a:t>Πιο εύκολος έλεγχος συγκριτικά με το </a:t>
            </a:r>
            <a:r>
              <a:rPr lang="en-US" sz="1700" i="1" dirty="0" smtClean="0">
                <a:solidFill>
                  <a:prstClr val="black"/>
                </a:solidFill>
              </a:rPr>
              <a:t>C. arvensis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i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 smtClean="0">
                <a:solidFill>
                  <a:prstClr val="black"/>
                </a:solidFill>
              </a:rPr>
              <a:t>Ωστόσο έχουν αναφερθεί δύο περιπτώσεις ανθεκτικότητας σε ζιζανιοκτόνα–αναστολείς του ενζύμου </a:t>
            </a:r>
            <a:r>
              <a:rPr lang="en-US" sz="1700" dirty="0" smtClean="0">
                <a:solidFill>
                  <a:prstClr val="black"/>
                </a:solidFill>
              </a:rPr>
              <a:t>ALS                   (tribenuron–methyl, florasulam)</a:t>
            </a:r>
            <a:r>
              <a:rPr lang="el-GR" sz="1700" dirty="0" smtClean="0">
                <a:solidFill>
                  <a:prstClr val="black"/>
                </a:solidFill>
              </a:rPr>
              <a:t> </a:t>
            </a:r>
            <a:r>
              <a:rPr lang="el-GR" sz="1700" baseline="30000" dirty="0" smtClean="0">
                <a:solidFill>
                  <a:prstClr val="black"/>
                </a:solidFill>
              </a:rPr>
              <a:t>2</a:t>
            </a:r>
            <a:endParaRPr lang="el-GR" sz="1700" dirty="0">
              <a:solidFill>
                <a:prstClr val="black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4825624" y="2524117"/>
            <a:ext cx="152707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prstClr val="black"/>
                </a:solidFill>
              </a:rPr>
              <a:t>BBCH 32 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" name="AutoShape 12" descr="Common cocklebur Xanthium strumarium L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AutoShape 14" descr="Common cocklebur Xanthium strumarium L."/>
          <p:cNvSpPr>
            <a:spLocks noChangeAspect="1" noChangeArrowheads="1"/>
          </p:cNvSpPr>
          <p:nvPr/>
        </p:nvSpPr>
        <p:spPr bwMode="auto">
          <a:xfrm>
            <a:off x="701142" y="4689337"/>
            <a:ext cx="179999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AutoShape 16" descr="Cocklebur - WeedInfo.ca"/>
          <p:cNvSpPr>
            <a:spLocks noChangeAspect="1" noChangeArrowheads="1"/>
          </p:cNvSpPr>
          <p:nvPr/>
        </p:nvSpPr>
        <p:spPr bwMode="auto">
          <a:xfrm>
            <a:off x="296140" y="1053995"/>
            <a:ext cx="359998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9951096" y="2519211"/>
            <a:ext cx="20309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77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7176" name="Picture 8" descr="Jimsonweed – Datura stramonium - Plant &amp;amp; Pest Diagnost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877728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8" descr="Jimson Weed (Datura Stramonium) | The Good-To-Know | Seeds A-Z | Seed  catalog D - Samen &amp;amp; Saatgu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pic>
        <p:nvPicPr>
          <p:cNvPr id="1028" name="Picture 4" descr="Black-bindweed (Fallopia convolvulus) - BBCH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6" r="5853" b="16733"/>
          <a:stretch/>
        </p:blipFill>
        <p:spPr bwMode="auto">
          <a:xfrm>
            <a:off x="232913" y="598979"/>
            <a:ext cx="2176902" cy="176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ack-bindweed (Fallopia convolvulus) - BBCH 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8"/>
          <a:stretch/>
        </p:blipFill>
        <p:spPr bwMode="auto">
          <a:xfrm>
            <a:off x="2536001" y="598896"/>
            <a:ext cx="2148062" cy="179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lack-bindweed (Fallopia convolvulus) - BBCH 3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7" r="16353"/>
          <a:stretch/>
        </p:blipFill>
        <p:spPr bwMode="auto">
          <a:xfrm>
            <a:off x="6476129" y="598896"/>
            <a:ext cx="1894825" cy="176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lack-bindweed (Fallopia convolvulus) - BBCH 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168" y="583873"/>
            <a:ext cx="152707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lack-bindweed (Fallopia convolvulus) - BBCH 6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059" y="598896"/>
            <a:ext cx="1309932" cy="176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lack-bindweed (Fallopia convolvulus) - BBCH 7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096" y="598896"/>
            <a:ext cx="2030995" cy="176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53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178810" y="2654973"/>
            <a:ext cx="159067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11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1941586" y="2670835"/>
            <a:ext cx="16536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14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B95CFA-CDF2-48D9-809A-6711DBC53C19}"/>
              </a:ext>
            </a:extLst>
          </p:cNvPr>
          <p:cNvSpPr txBox="1"/>
          <p:nvPr/>
        </p:nvSpPr>
        <p:spPr>
          <a:xfrm>
            <a:off x="3813945" y="2670835"/>
            <a:ext cx="17283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35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z="2800" b="1" dirty="0" smtClean="0">
                <a:solidFill>
                  <a:prstClr val="black"/>
                </a:solidFill>
              </a:rPr>
              <a:t>Αγριοβαμβακιά </a:t>
            </a:r>
            <a:r>
              <a:rPr lang="en-US" sz="2800" b="1" dirty="0" smtClean="0">
                <a:solidFill>
                  <a:prstClr val="black"/>
                </a:solidFill>
              </a:rPr>
              <a:t>(Velvetleaf) </a:t>
            </a:r>
            <a:r>
              <a:rPr lang="en-US" sz="2800" b="1" dirty="0">
                <a:solidFill>
                  <a:prstClr val="black"/>
                </a:solidFill>
              </a:rPr>
              <a:t>– </a:t>
            </a:r>
            <a:r>
              <a:rPr lang="en-US" sz="2800" b="1" i="1" dirty="0" smtClean="0">
                <a:solidFill>
                  <a:prstClr val="black"/>
                </a:solidFill>
              </a:rPr>
              <a:t>Abutilon theophrasti </a:t>
            </a:r>
            <a:r>
              <a:rPr lang="en-US" sz="2800" b="1" dirty="0" smtClean="0">
                <a:solidFill>
                  <a:prstClr val="black"/>
                </a:solidFill>
              </a:rPr>
              <a:t>Medic. (Malvaceae</a:t>
            </a:r>
            <a:r>
              <a:rPr lang="en-US" sz="2800" b="1" dirty="0">
                <a:solidFill>
                  <a:prstClr val="black"/>
                </a:solidFill>
              </a:rPr>
              <a:t>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BAB6985-693A-46FA-8BC9-A304DC792F2A}"/>
              </a:ext>
            </a:extLst>
          </p:cNvPr>
          <p:cNvSpPr txBox="1"/>
          <p:nvPr/>
        </p:nvSpPr>
        <p:spPr>
          <a:xfrm>
            <a:off x="5768281" y="2664987"/>
            <a:ext cx="1797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59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7784764" y="2650043"/>
            <a:ext cx="24618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l-GR" dirty="0">
                <a:solidFill>
                  <a:prstClr val="black"/>
                </a:solidFill>
              </a:rPr>
              <a:t>65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10489087" y="2650043"/>
            <a:ext cx="15078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l-GR" dirty="0">
                <a:solidFill>
                  <a:prstClr val="black"/>
                </a:solidFill>
              </a:rPr>
              <a:t>85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9BF2823-516E-4EBE-A641-77E2E74D6DEC}"/>
              </a:ext>
            </a:extLst>
          </p:cNvPr>
          <p:cNvSpPr txBox="1"/>
          <p:nvPr/>
        </p:nvSpPr>
        <p:spPr>
          <a:xfrm>
            <a:off x="21047" y="3163956"/>
            <a:ext cx="62387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 smtClean="0">
                <a:solidFill>
                  <a:prstClr val="black"/>
                </a:solidFill>
              </a:rPr>
              <a:t>Ετήσιο είδος που </a:t>
            </a:r>
            <a:r>
              <a:rPr lang="el-GR" sz="1600" dirty="0">
                <a:solidFill>
                  <a:prstClr val="black"/>
                </a:solidFill>
              </a:rPr>
              <a:t>αναπαράγεται με </a:t>
            </a:r>
            <a:r>
              <a:rPr lang="el-GR" sz="1600" dirty="0" smtClean="0">
                <a:solidFill>
                  <a:prstClr val="black"/>
                </a:solidFill>
              </a:rPr>
              <a:t>σπόρο.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 smtClean="0">
                <a:solidFill>
                  <a:prstClr val="black"/>
                </a:solidFill>
              </a:rPr>
              <a:t>Εμφανίζεται αργά την άνοιξη.</a:t>
            </a:r>
          </a:p>
          <a:p>
            <a:pPr>
              <a:defRPr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 smtClean="0">
                <a:solidFill>
                  <a:prstClr val="black"/>
                </a:solidFill>
              </a:rPr>
              <a:t>Προτιμά τα γόνιμα εδάφη.</a:t>
            </a:r>
          </a:p>
          <a:p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</a:rPr>
              <a:t>Πασσαλώδης </a:t>
            </a:r>
            <a:r>
              <a:rPr lang="el-GR" sz="1600" dirty="0" smtClean="0">
                <a:solidFill>
                  <a:prstClr val="black"/>
                </a:solidFill>
              </a:rPr>
              <a:t>ρίζα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600" dirty="0">
                <a:solidFill>
                  <a:prstClr val="black"/>
                </a:solidFill>
              </a:rPr>
              <a:t>Κοτυληδόνες</a:t>
            </a:r>
            <a:r>
              <a:rPr lang="en-US" sz="1600" dirty="0" smtClean="0">
                <a:solidFill>
                  <a:prstClr val="black"/>
                </a:solidFill>
              </a:rPr>
              <a:t>:</a:t>
            </a:r>
            <a:r>
              <a:rPr lang="el-GR" sz="1600" dirty="0" smtClean="0">
                <a:solidFill>
                  <a:prstClr val="black"/>
                </a:solidFill>
              </a:rPr>
              <a:t> </a:t>
            </a:r>
            <a:r>
              <a:rPr lang="el-GR" sz="1600" dirty="0">
                <a:solidFill>
                  <a:prstClr val="black"/>
                </a:solidFill>
              </a:rPr>
              <a:t>Π</a:t>
            </a:r>
            <a:r>
              <a:rPr lang="el-GR" sz="1600" dirty="0" smtClean="0">
                <a:solidFill>
                  <a:prstClr val="black"/>
                </a:solidFill>
              </a:rPr>
              <a:t>λατιές </a:t>
            </a:r>
            <a:r>
              <a:rPr lang="el-GR" sz="1600" dirty="0">
                <a:solidFill>
                  <a:prstClr val="black"/>
                </a:solidFill>
              </a:rPr>
              <a:t>και </a:t>
            </a:r>
            <a:r>
              <a:rPr lang="el-GR" sz="1600" dirty="0" smtClean="0">
                <a:solidFill>
                  <a:prstClr val="black"/>
                </a:solidFill>
              </a:rPr>
              <a:t>καρδιόσχημες, </a:t>
            </a:r>
            <a:r>
              <a:rPr lang="el-GR" sz="1600" dirty="0">
                <a:solidFill>
                  <a:prstClr val="black"/>
                </a:solidFill>
              </a:rPr>
              <a:t>με μακρύ μίσχο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</a:rPr>
              <a:t>Φύλλα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el-GR" sz="1600" dirty="0" smtClean="0">
                <a:solidFill>
                  <a:prstClr val="black"/>
                </a:solidFill>
              </a:rPr>
              <a:t>Πλατιά </a:t>
            </a:r>
            <a:r>
              <a:rPr lang="el-GR" sz="1600" dirty="0">
                <a:solidFill>
                  <a:prstClr val="black"/>
                </a:solidFill>
              </a:rPr>
              <a:t>και </a:t>
            </a:r>
            <a:r>
              <a:rPr lang="el-GR" sz="1600" dirty="0" smtClean="0">
                <a:solidFill>
                  <a:prstClr val="black"/>
                </a:solidFill>
              </a:rPr>
              <a:t>καρδιόσχημα, </a:t>
            </a:r>
            <a:r>
              <a:rPr lang="el-GR" sz="1600" dirty="0">
                <a:solidFill>
                  <a:prstClr val="black"/>
                </a:solidFill>
              </a:rPr>
              <a:t>με μακρύ </a:t>
            </a:r>
            <a:r>
              <a:rPr lang="el-GR" sz="1600" dirty="0" smtClean="0">
                <a:solidFill>
                  <a:prstClr val="black"/>
                </a:solidFill>
              </a:rPr>
              <a:t>μίσχο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prstClr val="black"/>
                </a:solidFill>
              </a:rPr>
              <a:t>Βλαστός</a:t>
            </a:r>
            <a:r>
              <a:rPr lang="en-US" sz="1600" dirty="0" smtClean="0">
                <a:solidFill>
                  <a:prstClr val="black"/>
                </a:solidFill>
              </a:rPr>
              <a:t>: </a:t>
            </a:r>
            <a:r>
              <a:rPr lang="el-GR" sz="1600" dirty="0" smtClean="0">
                <a:solidFill>
                  <a:prstClr val="black"/>
                </a:solidFill>
              </a:rPr>
              <a:t>Με τρίχες </a:t>
            </a:r>
            <a:r>
              <a:rPr lang="el-GR" sz="1600" dirty="0">
                <a:solidFill>
                  <a:prstClr val="black"/>
                </a:solidFill>
              </a:rPr>
              <a:t>και όρθια </a:t>
            </a:r>
            <a:r>
              <a:rPr lang="el-GR" sz="1600" dirty="0" err="1" smtClean="0">
                <a:solidFill>
                  <a:prstClr val="black"/>
                </a:solidFill>
              </a:rPr>
              <a:t>έκφυση</a:t>
            </a:r>
            <a:r>
              <a:rPr lang="el-GR" sz="1600" dirty="0" smtClean="0">
                <a:solidFill>
                  <a:prstClr val="black"/>
                </a:solidFill>
              </a:rPr>
              <a:t>, συχνά </a:t>
            </a:r>
            <a:r>
              <a:rPr lang="el-GR" sz="1600" dirty="0">
                <a:solidFill>
                  <a:prstClr val="black"/>
                </a:solidFill>
              </a:rPr>
              <a:t>φτάνει σε ύψος μεγαλύτερο από </a:t>
            </a:r>
            <a:r>
              <a:rPr lang="el-GR" sz="1600" dirty="0" smtClean="0">
                <a:solidFill>
                  <a:prstClr val="black"/>
                </a:solidFill>
              </a:rPr>
              <a:t>1.5–2 m.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4A473C0-614D-47B5-8B0B-7C46B8132CAA}"/>
              </a:ext>
            </a:extLst>
          </p:cNvPr>
          <p:cNvSpPr txBox="1"/>
          <p:nvPr/>
        </p:nvSpPr>
        <p:spPr>
          <a:xfrm>
            <a:off x="5777806" y="3072348"/>
            <a:ext cx="63939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</a:rPr>
              <a:t>Άνθη: </a:t>
            </a:r>
            <a:r>
              <a:rPr lang="el-GR" sz="1600" dirty="0" smtClean="0">
                <a:solidFill>
                  <a:prstClr val="black"/>
                </a:solidFill>
              </a:rPr>
              <a:t>Κίτρινα, εμφανίζονται το καλοκαίρι</a:t>
            </a: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prstClr val="black"/>
                </a:solidFill>
              </a:rPr>
              <a:t>Καρπός</a:t>
            </a:r>
            <a:r>
              <a:rPr lang="en-US" sz="1600" dirty="0" smtClean="0">
                <a:solidFill>
                  <a:prstClr val="black"/>
                </a:solidFill>
              </a:rPr>
              <a:t>: </a:t>
            </a:r>
            <a:r>
              <a:rPr lang="el-GR" sz="1600" dirty="0">
                <a:solidFill>
                  <a:prstClr val="black"/>
                </a:solidFill>
              </a:rPr>
              <a:t>κάψα με </a:t>
            </a:r>
            <a:r>
              <a:rPr lang="el-GR" sz="1600" dirty="0" smtClean="0">
                <a:solidFill>
                  <a:prstClr val="black"/>
                </a:solidFill>
              </a:rPr>
              <a:t>αγκάθια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prstClr val="black"/>
                </a:solidFill>
              </a:rPr>
              <a:t>10–15 μεγάλοι σκούροι σπόροι/κάψα</a:t>
            </a: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prstClr val="black"/>
                </a:solidFill>
              </a:rPr>
              <a:t>Αν και δεν είναι συχνό στις βαμβακοφυτείες της χώρας μας, είναι πολύ ανταγωνιστικό ζιζάνιο.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prstClr val="black"/>
                </a:solidFill>
              </a:rPr>
              <a:t>Μείωση απόδοσης βαμβακιού κατά 67% </a:t>
            </a:r>
            <a:r>
              <a:rPr lang="en-US" sz="1600" dirty="0" smtClean="0">
                <a:solidFill>
                  <a:prstClr val="black"/>
                </a:solidFill>
              </a:rPr>
              <a:t>                                     (</a:t>
            </a:r>
            <a:r>
              <a:rPr lang="el-GR" sz="1600" dirty="0" smtClean="0">
                <a:solidFill>
                  <a:prstClr val="black"/>
                </a:solidFill>
              </a:rPr>
              <a:t>παρουσία 32 φυτών/10</a:t>
            </a:r>
            <a:r>
              <a:rPr lang="en-US" sz="1600" dirty="0" smtClean="0">
                <a:solidFill>
                  <a:prstClr val="black"/>
                </a:solidFill>
              </a:rPr>
              <a:t> m</a:t>
            </a:r>
            <a:r>
              <a:rPr lang="el-GR" sz="1600" dirty="0" smtClean="0">
                <a:solidFill>
                  <a:prstClr val="black"/>
                </a:solidFill>
              </a:rPr>
              <a:t> γραμμών βαμβακιού</a:t>
            </a:r>
            <a:r>
              <a:rPr lang="en-US" sz="1600" dirty="0" smtClean="0">
                <a:solidFill>
                  <a:prstClr val="black"/>
                </a:solidFill>
              </a:rPr>
              <a:t>) </a:t>
            </a:r>
            <a:r>
              <a:rPr lang="en-US" sz="1600" baseline="30000" dirty="0" smtClean="0">
                <a:solidFill>
                  <a:prstClr val="black"/>
                </a:solidFill>
              </a:rPr>
              <a:t>5</a:t>
            </a: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prstClr val="black"/>
                </a:solidFill>
              </a:rPr>
              <a:t>Δεν αναφέρονται περιπτώσεις ανθεκτικότητας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l-GR" sz="1600" dirty="0" smtClean="0">
                <a:solidFill>
                  <a:prstClr val="black"/>
                </a:solidFill>
              </a:rPr>
              <a:t>στην Ευρώπη.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prstClr val="black"/>
                </a:solidFill>
              </a:rPr>
              <a:t>Παρουσιάζει ενδιαφέρον ως βιομηχανική καλλιέργεια (</a:t>
            </a:r>
            <a:r>
              <a:rPr lang="en-US" sz="1600" dirty="0" smtClean="0">
                <a:solidFill>
                  <a:prstClr val="black"/>
                </a:solidFill>
              </a:rPr>
              <a:t>industrial crop).</a:t>
            </a:r>
            <a:endParaRPr lang="el-GR" sz="1600" dirty="0">
              <a:solidFill>
                <a:prstClr val="black"/>
              </a:solidFill>
            </a:endParaRPr>
          </a:p>
        </p:txBody>
      </p:sp>
      <p:pic>
        <p:nvPicPr>
          <p:cNvPr id="2" name="Picture 2" descr="velvetleaf (Abutilon theophrasti) - BBCH 1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r="10442"/>
          <a:stretch/>
        </p:blipFill>
        <p:spPr bwMode="auto">
          <a:xfrm>
            <a:off x="178810" y="642360"/>
            <a:ext cx="1590676" cy="190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velvetleaf (Abutilon theophrasti) - BBCH 1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9" t="7078" r="9379" b="8146"/>
          <a:stretch/>
        </p:blipFill>
        <p:spPr bwMode="auto">
          <a:xfrm>
            <a:off x="1998911" y="647067"/>
            <a:ext cx="1653686" cy="19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velvetleaf (Abutilon theophrasti) - BBCH 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946" y="642359"/>
            <a:ext cx="1769010" cy="190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velvetleaf (Abutilon theophrasti) - BBCH 5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503" y="647067"/>
            <a:ext cx="1765253" cy="19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velvetleaf (Abutilon theophrasti) - BBCH 6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764" y="642359"/>
            <a:ext cx="2461846" cy="190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velvetleaf (Abutilon theophrasti) - BBCH 8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618" y="665849"/>
            <a:ext cx="1522811" cy="188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06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142876" y="2654973"/>
            <a:ext cx="141378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12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1667868" y="2659195"/>
            <a:ext cx="188087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22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B95CFA-CDF2-48D9-809A-6711DBC53C19}"/>
              </a:ext>
            </a:extLst>
          </p:cNvPr>
          <p:cNvSpPr txBox="1"/>
          <p:nvPr/>
        </p:nvSpPr>
        <p:spPr>
          <a:xfrm>
            <a:off x="3714287" y="2650195"/>
            <a:ext cx="20659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35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z="2800" b="1" dirty="0" smtClean="0">
                <a:solidFill>
                  <a:prstClr val="black"/>
                </a:solidFill>
              </a:rPr>
              <a:t>Αγριοϊβίσκος </a:t>
            </a:r>
            <a:r>
              <a:rPr lang="en-US" sz="2800" b="1" dirty="0">
                <a:solidFill>
                  <a:prstClr val="black"/>
                </a:solidFill>
              </a:rPr>
              <a:t>(</a:t>
            </a:r>
            <a:r>
              <a:rPr lang="en-US" sz="2800" b="1" dirty="0" smtClean="0">
                <a:solidFill>
                  <a:prstClr val="black"/>
                </a:solidFill>
              </a:rPr>
              <a:t>Flower–of–an–hour</a:t>
            </a:r>
            <a:r>
              <a:rPr lang="en-US" sz="2800" b="1" dirty="0">
                <a:solidFill>
                  <a:prstClr val="black"/>
                </a:solidFill>
              </a:rPr>
              <a:t>) – </a:t>
            </a:r>
            <a:r>
              <a:rPr lang="en-US" sz="2800" b="1" i="1" dirty="0" smtClean="0">
                <a:solidFill>
                  <a:prstClr val="black"/>
                </a:solidFill>
              </a:rPr>
              <a:t>Hibiscus trionum </a:t>
            </a:r>
            <a:r>
              <a:rPr lang="en-US" sz="2800" b="1" dirty="0" smtClean="0">
                <a:solidFill>
                  <a:prstClr val="black"/>
                </a:solidFill>
              </a:rPr>
              <a:t>L.</a:t>
            </a:r>
            <a:r>
              <a:rPr lang="en-US" sz="2800" b="1" i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</a:rPr>
              <a:t>(Malvaceae</a:t>
            </a:r>
            <a:r>
              <a:rPr lang="en-US" sz="2800" b="1" dirty="0">
                <a:solidFill>
                  <a:prstClr val="black"/>
                </a:solidFill>
              </a:rPr>
              <a:t>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7700910" y="2659195"/>
            <a:ext cx="25643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l-GR" dirty="0">
                <a:solidFill>
                  <a:prstClr val="black"/>
                </a:solidFill>
              </a:rPr>
              <a:t>65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10422532" y="2667178"/>
            <a:ext cx="16577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l-GR" dirty="0" smtClean="0">
                <a:solidFill>
                  <a:prstClr val="black"/>
                </a:solidFill>
              </a:rPr>
              <a:t>8</a:t>
            </a:r>
            <a:r>
              <a:rPr lang="en-US" dirty="0" smtClean="0">
                <a:solidFill>
                  <a:prstClr val="black"/>
                </a:solidFill>
              </a:rPr>
              <a:t>9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4098" name="Picture 2" descr="Venice mallow, Hibiscus trionum (Malvales: Malvaceae) - 538689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8" t="16859" r="25641" b="6378"/>
          <a:stretch/>
        </p:blipFill>
        <p:spPr bwMode="auto">
          <a:xfrm>
            <a:off x="142876" y="633810"/>
            <a:ext cx="1413781" cy="190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ibicus tronium | UMass Amherst Landscape, Nursery &amp;amp; Urban Forestry Progr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5"/>
          <a:stretch/>
        </p:blipFill>
        <p:spPr bwMode="auto">
          <a:xfrm>
            <a:off x="1689640" y="633808"/>
            <a:ext cx="1859104" cy="19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Venice Mallow // Mizzou WeedI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r="6208"/>
          <a:stretch/>
        </p:blipFill>
        <p:spPr bwMode="auto">
          <a:xfrm>
            <a:off x="3714287" y="633807"/>
            <a:ext cx="2065931" cy="19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Washington State Noxious Weed Control Boar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6" t="3858" r="20697" b="5064"/>
          <a:stretch/>
        </p:blipFill>
        <p:spPr bwMode="auto">
          <a:xfrm>
            <a:off x="7709150" y="647208"/>
            <a:ext cx="977360" cy="190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Media Hibiscus trionum A1 | Flora of Cyprus — a dynamic checklis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00"/>
          <a:stretch/>
        </p:blipFill>
        <p:spPr bwMode="auto">
          <a:xfrm>
            <a:off x="8778208" y="648048"/>
            <a:ext cx="1487021" cy="19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CalPhotos: Hibiscus trion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r="23362"/>
          <a:stretch/>
        </p:blipFill>
        <p:spPr bwMode="auto">
          <a:xfrm>
            <a:off x="5945761" y="625262"/>
            <a:ext cx="1597846" cy="19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5945761" y="2650195"/>
            <a:ext cx="15978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l-GR" dirty="0" smtClean="0">
                <a:solidFill>
                  <a:prstClr val="black"/>
                </a:solidFill>
              </a:rPr>
              <a:t>5</a:t>
            </a:r>
            <a:r>
              <a:rPr lang="en-US" dirty="0" smtClean="0">
                <a:solidFill>
                  <a:prstClr val="black"/>
                </a:solidFill>
              </a:rPr>
              <a:t>1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8"/>
          <a:srcRect l="14977" t="10454" r="14670" b="16620"/>
          <a:stretch/>
        </p:blipFill>
        <p:spPr>
          <a:xfrm>
            <a:off x="10424840" y="648048"/>
            <a:ext cx="1655413" cy="190180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9BF2823-516E-4EBE-A641-77E2E74D6DEC}"/>
              </a:ext>
            </a:extLst>
          </p:cNvPr>
          <p:cNvSpPr txBox="1"/>
          <p:nvPr/>
        </p:nvSpPr>
        <p:spPr>
          <a:xfrm>
            <a:off x="34336" y="3440955"/>
            <a:ext cx="623877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 smtClean="0">
                <a:solidFill>
                  <a:prstClr val="black"/>
                </a:solidFill>
              </a:rPr>
              <a:t>Ετήσιο είδος που </a:t>
            </a:r>
            <a:r>
              <a:rPr lang="el-GR" dirty="0">
                <a:solidFill>
                  <a:prstClr val="black"/>
                </a:solidFill>
              </a:rPr>
              <a:t>αναπαράγεται με </a:t>
            </a:r>
            <a:r>
              <a:rPr lang="el-GR" dirty="0" smtClean="0">
                <a:solidFill>
                  <a:prstClr val="black"/>
                </a:solidFill>
              </a:rPr>
              <a:t>σπόρο.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 smtClean="0">
                <a:solidFill>
                  <a:prstClr val="black"/>
                </a:solidFill>
              </a:rPr>
              <a:t>Εμφανίζεται αργά την άνοιξη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l-GR" dirty="0">
                <a:solidFill>
                  <a:prstClr val="black"/>
                </a:solidFill>
              </a:rPr>
              <a:t>ή νωρίς το καλοκαίρι.</a:t>
            </a:r>
            <a:endParaRPr lang="el-GR" dirty="0" smtClean="0">
              <a:solidFill>
                <a:prstClr val="black"/>
              </a:solidFill>
            </a:endParaRPr>
          </a:p>
          <a:p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Βαθιά </a:t>
            </a:r>
            <a:r>
              <a:rPr lang="el-GR" dirty="0" err="1" smtClean="0">
                <a:solidFill>
                  <a:prstClr val="black"/>
                </a:solidFill>
              </a:rPr>
              <a:t>πασσαλώδης</a:t>
            </a:r>
            <a:r>
              <a:rPr lang="el-GR" dirty="0" smtClean="0">
                <a:solidFill>
                  <a:prstClr val="black"/>
                </a:solidFill>
              </a:rPr>
              <a:t> ρίζα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 smtClean="0">
                <a:solidFill>
                  <a:prstClr val="black"/>
                </a:solidFill>
              </a:rPr>
              <a:t>Έρπουσα–</a:t>
            </a:r>
            <a:r>
              <a:rPr lang="el-GR" dirty="0" err="1" smtClean="0">
                <a:solidFill>
                  <a:prstClr val="black"/>
                </a:solidFill>
              </a:rPr>
              <a:t>ημιόρθια</a:t>
            </a:r>
            <a:r>
              <a:rPr lang="el-GR" dirty="0" smtClean="0">
                <a:solidFill>
                  <a:prstClr val="black"/>
                </a:solidFill>
              </a:rPr>
              <a:t> </a:t>
            </a:r>
            <a:r>
              <a:rPr lang="el-GR" dirty="0">
                <a:solidFill>
                  <a:prstClr val="black"/>
                </a:solidFill>
              </a:rPr>
              <a:t>ανάπτυξη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Φύλλα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l-GR" dirty="0" smtClean="0">
                <a:solidFill>
                  <a:prstClr val="black"/>
                </a:solidFill>
              </a:rPr>
              <a:t>Τρισχιδή </a:t>
            </a:r>
            <a:r>
              <a:rPr lang="el-GR" dirty="0">
                <a:solidFill>
                  <a:prstClr val="black"/>
                </a:solidFill>
              </a:rPr>
              <a:t>και παλαμοσχιδή με έντονες </a:t>
            </a:r>
            <a:r>
              <a:rPr lang="el-GR" dirty="0" smtClean="0">
                <a:solidFill>
                  <a:prstClr val="black"/>
                </a:solidFill>
              </a:rPr>
              <a:t>εγκολπώσεις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Μεγάλα </a:t>
            </a:r>
            <a:r>
              <a:rPr lang="el-GR" dirty="0">
                <a:solidFill>
                  <a:prstClr val="black"/>
                </a:solidFill>
              </a:rPr>
              <a:t>κίτρινα ή λευκά άνθη με τριχωτά </a:t>
            </a:r>
            <a:r>
              <a:rPr lang="el-GR" dirty="0" smtClean="0">
                <a:solidFill>
                  <a:prstClr val="black"/>
                </a:solidFill>
              </a:rPr>
              <a:t>βράκτια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4A473C0-614D-47B5-8B0B-7C46B8132CAA}"/>
              </a:ext>
            </a:extLst>
          </p:cNvPr>
          <p:cNvSpPr txBox="1"/>
          <p:nvPr/>
        </p:nvSpPr>
        <p:spPr>
          <a:xfrm>
            <a:off x="6143910" y="3440955"/>
            <a:ext cx="60480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Καρπός</a:t>
            </a:r>
            <a:r>
              <a:rPr lang="en-US" dirty="0" smtClean="0">
                <a:solidFill>
                  <a:prstClr val="black"/>
                </a:solidFill>
              </a:rPr>
              <a:t>: </a:t>
            </a:r>
            <a:r>
              <a:rPr lang="el-GR" dirty="0" smtClean="0">
                <a:solidFill>
                  <a:prstClr val="black"/>
                </a:solidFill>
              </a:rPr>
              <a:t>Σφαιρική–ωοειδή </a:t>
            </a:r>
            <a:r>
              <a:rPr lang="el-GR" dirty="0">
                <a:solidFill>
                  <a:prstClr val="black"/>
                </a:solidFill>
              </a:rPr>
              <a:t>κάψα που περιβάλλεται από σέπαλα με ραβδώσεις (σαν ημιδιάφανη φούσκα</a:t>
            </a:r>
            <a:r>
              <a:rPr lang="el-GR" dirty="0" smtClean="0">
                <a:solidFill>
                  <a:prstClr val="black"/>
                </a:solidFill>
              </a:rPr>
              <a:t>).</a:t>
            </a: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Νεφροειδείς σπόροι</a:t>
            </a: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Δεν θεωρείται ιδιαίτερα ανταγωνιστικό για το βαμβάκι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l-GR" dirty="0" smtClean="0">
                <a:solidFill>
                  <a:prstClr val="black"/>
                </a:solidFill>
              </a:rPr>
              <a:t>ακόμη και σε μεγάλες πυκνότητες όπως έχουν δείξει σχετικά πειράματα ανταγωνισμού</a:t>
            </a:r>
            <a:r>
              <a:rPr lang="en-US" baseline="30000" dirty="0" smtClean="0">
                <a:solidFill>
                  <a:prstClr val="black"/>
                </a:solidFill>
              </a:rPr>
              <a:t> </a:t>
            </a:r>
            <a:r>
              <a:rPr lang="en-US" baseline="30000" dirty="0">
                <a:solidFill>
                  <a:prstClr val="black"/>
                </a:solidFill>
              </a:rPr>
              <a:t>6</a:t>
            </a: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Δεν αναφέρονται περιπτώσεις ανθεκτικότητας.</a:t>
            </a: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8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155575" y="2620794"/>
            <a:ext cx="220168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14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517995" y="2620794"/>
            <a:ext cx="18179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27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z="2800" b="1" dirty="0" err="1" smtClean="0">
                <a:solidFill>
                  <a:prstClr val="black"/>
                </a:solidFill>
              </a:rPr>
              <a:t>Αγρι</a:t>
            </a:r>
            <a:r>
              <a:rPr lang="en-US" sz="2800" b="1" dirty="0" smtClean="0">
                <a:solidFill>
                  <a:prstClr val="black"/>
                </a:solidFill>
              </a:rPr>
              <a:t>o</a:t>
            </a:r>
            <a:r>
              <a:rPr lang="el-GR" sz="2800" b="1" dirty="0" smtClean="0">
                <a:solidFill>
                  <a:prstClr val="black"/>
                </a:solidFill>
              </a:rPr>
              <a:t>μελιτζάνα </a:t>
            </a:r>
            <a:r>
              <a:rPr lang="en-US" sz="2800" b="1" dirty="0" smtClean="0">
                <a:solidFill>
                  <a:prstClr val="black"/>
                </a:solidFill>
              </a:rPr>
              <a:t>(Common cocklebur) </a:t>
            </a:r>
            <a:r>
              <a:rPr lang="en-US" sz="2800" b="1" dirty="0">
                <a:solidFill>
                  <a:prstClr val="black"/>
                </a:solidFill>
              </a:rPr>
              <a:t>– </a:t>
            </a:r>
            <a:r>
              <a:rPr lang="en-US" sz="2800" b="1" i="1" dirty="0" smtClean="0">
                <a:solidFill>
                  <a:prstClr val="black"/>
                </a:solidFill>
              </a:rPr>
              <a:t>Xanthium strumarium </a:t>
            </a:r>
            <a:r>
              <a:rPr lang="en-US" sz="2800" b="1" dirty="0" smtClean="0">
                <a:solidFill>
                  <a:prstClr val="black"/>
                </a:solidFill>
              </a:rPr>
              <a:t>L.</a:t>
            </a:r>
            <a:r>
              <a:rPr lang="en-US" sz="2800" b="1" i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</a:rPr>
              <a:t>(Asteraceae</a:t>
            </a:r>
            <a:r>
              <a:rPr lang="en-US" sz="2800" b="1" dirty="0">
                <a:solidFill>
                  <a:prstClr val="black"/>
                </a:solidFill>
              </a:rPr>
              <a:t>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6764098" y="2631420"/>
            <a:ext cx="17376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5</a:t>
            </a:r>
            <a:r>
              <a:rPr lang="el-GR" dirty="0" smtClean="0">
                <a:solidFill>
                  <a:prstClr val="black"/>
                </a:solidFill>
              </a:rPr>
              <a:t>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8698459" y="2631420"/>
            <a:ext cx="161031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65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4A473C0-614D-47B5-8B0B-7C46B8132CAA}"/>
              </a:ext>
            </a:extLst>
          </p:cNvPr>
          <p:cNvSpPr txBox="1"/>
          <p:nvPr/>
        </p:nvSpPr>
        <p:spPr>
          <a:xfrm>
            <a:off x="5504567" y="3089917"/>
            <a:ext cx="65823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 smtClean="0">
                <a:solidFill>
                  <a:prstClr val="black"/>
                </a:solidFill>
              </a:rPr>
              <a:t>Πληθυσμοί με ανθεκτικότητα </a:t>
            </a:r>
            <a:r>
              <a:rPr lang="el-GR" sz="1500" dirty="0">
                <a:solidFill>
                  <a:prstClr val="black"/>
                </a:solidFill>
              </a:rPr>
              <a:t>σε </a:t>
            </a:r>
            <a:r>
              <a:rPr lang="el-GR" sz="1500" dirty="0" smtClean="0">
                <a:solidFill>
                  <a:prstClr val="black"/>
                </a:solidFill>
              </a:rPr>
              <a:t>ζιζανιοκτόνα–αναστολείς </a:t>
            </a:r>
            <a:r>
              <a:rPr lang="el-GR" sz="1500" dirty="0">
                <a:solidFill>
                  <a:prstClr val="black"/>
                </a:solidFill>
              </a:rPr>
              <a:t>του ενζύμου </a:t>
            </a:r>
            <a:r>
              <a:rPr lang="el-GR" sz="1500" dirty="0" smtClean="0">
                <a:solidFill>
                  <a:prstClr val="black"/>
                </a:solidFill>
              </a:rPr>
              <a:t>ALS (</a:t>
            </a:r>
            <a:r>
              <a:rPr lang="en-US" sz="1500" dirty="0" smtClean="0">
                <a:solidFill>
                  <a:prstClr val="black"/>
                </a:solidFill>
              </a:rPr>
              <a:t>pyrithiobac–sodium</a:t>
            </a:r>
            <a:r>
              <a:rPr lang="en-US" sz="1500" dirty="0">
                <a:solidFill>
                  <a:prstClr val="black"/>
                </a:solidFill>
              </a:rPr>
              <a:t>, </a:t>
            </a:r>
            <a:r>
              <a:rPr lang="en-US" sz="1500" dirty="0" smtClean="0">
                <a:solidFill>
                  <a:prstClr val="black"/>
                </a:solidFill>
              </a:rPr>
              <a:t>chlorimuron–ethyl, cloransulam–methyl, imazethapyr</a:t>
            </a:r>
            <a:r>
              <a:rPr lang="el-GR" sz="1500" dirty="0" smtClean="0">
                <a:solidFill>
                  <a:prstClr val="black"/>
                </a:solidFill>
              </a:rPr>
              <a:t>) </a:t>
            </a:r>
            <a:r>
              <a:rPr lang="en-US" sz="1500" baseline="30000" dirty="0" smtClean="0">
                <a:solidFill>
                  <a:prstClr val="black"/>
                </a:solidFill>
              </a:rPr>
              <a:t>2</a:t>
            </a:r>
            <a:endParaRPr lang="el-GR" sz="1500" dirty="0">
              <a:solidFill>
                <a:prstClr val="black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4537432" y="2631420"/>
            <a:ext cx="20299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49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5128" name="Picture 8" descr="Common Cocklebur // Mizzou WeedI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5123" r="5721" b="3668"/>
          <a:stretch/>
        </p:blipFill>
        <p:spPr bwMode="auto">
          <a:xfrm>
            <a:off x="4537432" y="627199"/>
            <a:ext cx="2029949" cy="187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ommon cocklebur Xanthium strumarium Weed Profile - Weed Identific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6" t="4953" r="16814"/>
          <a:stretch/>
        </p:blipFill>
        <p:spPr bwMode="auto">
          <a:xfrm>
            <a:off x="2522804" y="620485"/>
            <a:ext cx="1817913" cy="191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Common cocklebur Xanthium strumarium L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" name="AutoShape 14" descr="Common cocklebur Xanthium strumarium L."/>
          <p:cNvSpPr>
            <a:spLocks noChangeAspect="1" noChangeArrowheads="1"/>
          </p:cNvSpPr>
          <p:nvPr/>
        </p:nvSpPr>
        <p:spPr bwMode="auto">
          <a:xfrm>
            <a:off x="600940" y="1455827"/>
            <a:ext cx="531174" cy="53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AutoShape 16" descr="Cocklebur - WeedInfo.ca"/>
          <p:cNvSpPr>
            <a:spLocks noChangeAspect="1" noChangeArrowheads="1"/>
          </p:cNvSpPr>
          <p:nvPr/>
        </p:nvSpPr>
        <p:spPr bwMode="auto">
          <a:xfrm>
            <a:off x="296140" y="1053995"/>
            <a:ext cx="359998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8" t="2841" r="3674" b="7919"/>
          <a:stretch/>
        </p:blipFill>
        <p:spPr>
          <a:xfrm>
            <a:off x="155575" y="620486"/>
            <a:ext cx="2201687" cy="1900180"/>
          </a:xfrm>
          <a:prstGeom prst="rect">
            <a:avLst/>
          </a:prstGeom>
        </p:spPr>
      </p:pic>
      <p:pic>
        <p:nvPicPr>
          <p:cNvPr id="5138" name="Picture 18" descr="Photo - Xanthium orientale s.l. + Xanthium strumarium - Observation.or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097" y="627199"/>
            <a:ext cx="1737646" cy="187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Common Cocklebur | A common cocklebur (xanthium) flower plan… | Flick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6" r="18033"/>
          <a:stretch/>
        </p:blipFill>
        <p:spPr bwMode="auto">
          <a:xfrm>
            <a:off x="8698459" y="627200"/>
            <a:ext cx="1610312" cy="187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Medicinal Uses of Xanthium strumarium (Chota dhatura)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" t="5482" r="6956" b="4825"/>
          <a:stretch/>
        </p:blipFill>
        <p:spPr bwMode="auto">
          <a:xfrm>
            <a:off x="10476696" y="631371"/>
            <a:ext cx="1568660" cy="186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10476696" y="2637177"/>
            <a:ext cx="15686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89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BF2823-516E-4EBE-A641-77E2E74D6DEC}"/>
              </a:ext>
            </a:extLst>
          </p:cNvPr>
          <p:cNvSpPr txBox="1"/>
          <p:nvPr/>
        </p:nvSpPr>
        <p:spPr>
          <a:xfrm>
            <a:off x="34336" y="3050335"/>
            <a:ext cx="54844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 smtClean="0">
                <a:solidFill>
                  <a:prstClr val="black"/>
                </a:solidFill>
              </a:rPr>
              <a:t>Ετήσιο είδος που </a:t>
            </a:r>
            <a:r>
              <a:rPr lang="el-GR" sz="1500" dirty="0">
                <a:solidFill>
                  <a:prstClr val="black"/>
                </a:solidFill>
              </a:rPr>
              <a:t>αναπαράγεται με </a:t>
            </a:r>
            <a:r>
              <a:rPr lang="el-GR" sz="1500" dirty="0" smtClean="0">
                <a:solidFill>
                  <a:prstClr val="black"/>
                </a:solidFill>
              </a:rPr>
              <a:t>σπόρο.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500" dirty="0" smtClean="0">
                <a:solidFill>
                  <a:prstClr val="black"/>
                </a:solidFill>
              </a:rPr>
              <a:t>Εμφανίζεται την άνοιξη</a:t>
            </a:r>
            <a:r>
              <a:rPr lang="en-US" sz="1500" dirty="0" smtClean="0">
                <a:solidFill>
                  <a:prstClr val="black"/>
                </a:solidFill>
              </a:rPr>
              <a:t> </a:t>
            </a:r>
            <a:r>
              <a:rPr lang="el-GR" sz="1500" dirty="0" smtClean="0">
                <a:solidFill>
                  <a:prstClr val="black"/>
                </a:solidFill>
              </a:rPr>
              <a:t>και το καλοκαίρι.</a:t>
            </a:r>
          </a:p>
          <a:p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</a:rPr>
              <a:t>Πασσαλώδης </a:t>
            </a:r>
            <a:r>
              <a:rPr lang="el-GR" sz="1500" dirty="0" smtClean="0">
                <a:solidFill>
                  <a:prstClr val="black"/>
                </a:solidFill>
              </a:rPr>
              <a:t>ρίζα</a:t>
            </a:r>
          </a:p>
          <a:p>
            <a:pPr>
              <a:defRPr/>
            </a:pP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</a:rPr>
              <a:t>Φύλλα</a:t>
            </a:r>
            <a:r>
              <a:rPr lang="en-US" sz="1500" dirty="0">
                <a:solidFill>
                  <a:prstClr val="black"/>
                </a:solidFill>
              </a:rPr>
              <a:t>: </a:t>
            </a:r>
            <a:r>
              <a:rPr lang="el-GR" sz="1500" dirty="0">
                <a:solidFill>
                  <a:prstClr val="black"/>
                </a:solidFill>
              </a:rPr>
              <a:t>μεγάλα και τριχωτά, ωοειδή έως τριγωνικά </a:t>
            </a:r>
            <a:endParaRPr lang="el-GR" sz="15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 smtClean="0">
                <a:solidFill>
                  <a:prstClr val="black"/>
                </a:solidFill>
              </a:rPr>
              <a:t>Βλαστός</a:t>
            </a:r>
            <a:r>
              <a:rPr lang="en-US" sz="1500" dirty="0" smtClean="0">
                <a:solidFill>
                  <a:prstClr val="black"/>
                </a:solidFill>
              </a:rPr>
              <a:t>: </a:t>
            </a:r>
            <a:r>
              <a:rPr lang="el-GR" sz="1500" dirty="0" smtClean="0">
                <a:solidFill>
                  <a:prstClr val="black"/>
                </a:solidFill>
              </a:rPr>
              <a:t>Όρθιος με ύψος έως </a:t>
            </a:r>
            <a:r>
              <a:rPr lang="el-GR" sz="1500" dirty="0">
                <a:solidFill>
                  <a:prstClr val="black"/>
                </a:solidFill>
              </a:rPr>
              <a:t>1 </a:t>
            </a:r>
            <a:r>
              <a:rPr lang="el-GR" sz="1500" dirty="0" smtClean="0">
                <a:solidFill>
                  <a:prstClr val="black"/>
                </a:solidFill>
              </a:rPr>
              <a:t>m </a:t>
            </a:r>
            <a:r>
              <a:rPr lang="el-GR" sz="1500" dirty="0">
                <a:solidFill>
                  <a:prstClr val="black"/>
                </a:solidFill>
              </a:rPr>
              <a:t>με διακλαδώσεις και </a:t>
            </a:r>
            <a:r>
              <a:rPr lang="el-GR" sz="1500" dirty="0" smtClean="0">
                <a:solidFill>
                  <a:prstClr val="black"/>
                </a:solidFill>
              </a:rPr>
              <a:t>κηλίδες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 smtClean="0">
                <a:solidFill>
                  <a:prstClr val="black"/>
                </a:solidFill>
              </a:rPr>
              <a:t>Ταξιανθία</a:t>
            </a:r>
            <a:r>
              <a:rPr lang="en-US" sz="1500" dirty="0" smtClean="0">
                <a:solidFill>
                  <a:prstClr val="black"/>
                </a:solidFill>
              </a:rPr>
              <a:t>: K</a:t>
            </a:r>
            <a:r>
              <a:rPr lang="el-GR" sz="1500" dirty="0" err="1" smtClean="0">
                <a:solidFill>
                  <a:prstClr val="black"/>
                </a:solidFill>
              </a:rPr>
              <a:t>εφάλιο</a:t>
            </a:r>
            <a:endParaRPr lang="en-US" sz="15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 smtClean="0">
                <a:solidFill>
                  <a:prstClr val="black"/>
                </a:solidFill>
              </a:rPr>
              <a:t>Καρπός</a:t>
            </a:r>
            <a:r>
              <a:rPr lang="en-US" sz="1500" dirty="0" smtClean="0">
                <a:solidFill>
                  <a:prstClr val="black"/>
                </a:solidFill>
              </a:rPr>
              <a:t>: A</a:t>
            </a:r>
            <a:r>
              <a:rPr lang="el-GR" sz="1500" dirty="0" err="1" smtClean="0">
                <a:solidFill>
                  <a:prstClr val="black"/>
                </a:solidFill>
              </a:rPr>
              <a:t>χαίνιο</a:t>
            </a:r>
            <a:r>
              <a:rPr lang="el-GR" sz="1500" dirty="0" smtClean="0">
                <a:solidFill>
                  <a:prstClr val="black"/>
                </a:solidFill>
              </a:rPr>
              <a:t> </a:t>
            </a:r>
            <a:r>
              <a:rPr lang="el-GR" sz="1500" dirty="0">
                <a:solidFill>
                  <a:prstClr val="black"/>
                </a:solidFill>
              </a:rPr>
              <a:t>με </a:t>
            </a:r>
            <a:r>
              <a:rPr lang="el-GR" sz="1500" dirty="0" smtClean="0">
                <a:solidFill>
                  <a:prstClr val="black"/>
                </a:solidFill>
              </a:rPr>
              <a:t>αγκάθια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</a:rPr>
              <a:t>Μείωση απόδοσης βαμβακιού κατά 83%                                  </a:t>
            </a:r>
            <a:r>
              <a:rPr lang="en-US" sz="1500" dirty="0">
                <a:solidFill>
                  <a:prstClr val="black"/>
                </a:solidFill>
              </a:rPr>
              <a:t>                  </a:t>
            </a:r>
            <a:r>
              <a:rPr lang="el-GR" sz="1500" dirty="0">
                <a:solidFill>
                  <a:prstClr val="black"/>
                </a:solidFill>
              </a:rPr>
              <a:t>  </a:t>
            </a:r>
            <a:r>
              <a:rPr lang="en-US" sz="1500" dirty="0">
                <a:solidFill>
                  <a:prstClr val="black"/>
                </a:solidFill>
              </a:rPr>
              <a:t>(</a:t>
            </a:r>
            <a:r>
              <a:rPr lang="el-GR" sz="1500" dirty="0">
                <a:solidFill>
                  <a:prstClr val="black"/>
                </a:solidFill>
              </a:rPr>
              <a:t>παρουσία 10,5 φυτών/</a:t>
            </a:r>
            <a:r>
              <a:rPr lang="en-US" sz="1500" dirty="0">
                <a:solidFill>
                  <a:prstClr val="black"/>
                </a:solidFill>
              </a:rPr>
              <a:t>m </a:t>
            </a:r>
            <a:r>
              <a:rPr lang="el-GR" sz="1500" dirty="0">
                <a:solidFill>
                  <a:prstClr val="black"/>
                </a:solidFill>
              </a:rPr>
              <a:t>γραμμών βαμβακιού</a:t>
            </a:r>
            <a:r>
              <a:rPr lang="el-GR" sz="1500" dirty="0" smtClean="0">
                <a:solidFill>
                  <a:prstClr val="black"/>
                </a:solidFill>
              </a:rPr>
              <a:t>) </a:t>
            </a:r>
            <a:r>
              <a:rPr lang="en-US" sz="1500" baseline="30000" dirty="0" smtClean="0">
                <a:solidFill>
                  <a:prstClr val="black"/>
                </a:solidFill>
              </a:rPr>
              <a:t>7</a:t>
            </a:r>
            <a:endParaRPr lang="el-GR" sz="1500" dirty="0" smtClean="0">
              <a:solidFill>
                <a:prstClr val="black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4A473C0-614D-47B5-8B0B-7C46B8132CAA}"/>
              </a:ext>
            </a:extLst>
          </p:cNvPr>
          <p:cNvSpPr txBox="1"/>
          <p:nvPr/>
        </p:nvSpPr>
        <p:spPr>
          <a:xfrm>
            <a:off x="5504567" y="3898537"/>
            <a:ext cx="51054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 smtClean="0">
                <a:solidFill>
                  <a:prstClr val="black"/>
                </a:solidFill>
                <a:sym typeface="Wingdings" panose="05000000000000000000" pitchFamily="2" charset="2"/>
              </a:rPr>
              <a:t>Στο ίδιο γένος ανήκει και το </a:t>
            </a:r>
            <a:r>
              <a:rPr lang="en-US" sz="1500" i="1" dirty="0" smtClean="0">
                <a:solidFill>
                  <a:prstClr val="black"/>
                </a:solidFill>
                <a:sym typeface="Wingdings" panose="05000000000000000000" pitchFamily="2" charset="2"/>
              </a:rPr>
              <a:t>Xanthium spinosum </a:t>
            </a:r>
            <a:r>
              <a:rPr lang="en-US" sz="1500" dirty="0" smtClean="0">
                <a:solidFill>
                  <a:prstClr val="black"/>
                </a:solidFill>
                <a:sym typeface="Wingdings" panose="05000000000000000000" pitchFamily="2" charset="2"/>
              </a:rPr>
              <a:t>L.</a:t>
            </a:r>
            <a:r>
              <a:rPr lang="el-GR" sz="15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l-GR" sz="1500" dirty="0" smtClean="0">
                <a:solidFill>
                  <a:prstClr val="black"/>
                </a:solidFill>
                <a:sym typeface="Wingdings" panose="05000000000000000000" pitchFamily="2" charset="2"/>
              </a:rPr>
              <a:t>(δεξιά)</a:t>
            </a:r>
            <a:endParaRPr lang="el-GR" sz="15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 smtClean="0">
                <a:solidFill>
                  <a:prstClr val="black"/>
                </a:solidFill>
              </a:rPr>
              <a:t>Μικρότερη εξάπλωση από </a:t>
            </a:r>
            <a:r>
              <a:rPr lang="en-US" sz="1500" i="1" dirty="0" smtClean="0">
                <a:solidFill>
                  <a:prstClr val="black"/>
                </a:solidFill>
              </a:rPr>
              <a:t>X. Strumarium</a:t>
            </a:r>
            <a:r>
              <a:rPr lang="el-GR" sz="1500" i="1" dirty="0" smtClean="0">
                <a:solidFill>
                  <a:prstClr val="black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i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</a:rPr>
              <a:t>Ω</a:t>
            </a:r>
            <a:r>
              <a:rPr lang="el-GR" sz="1500" dirty="0" smtClean="0">
                <a:solidFill>
                  <a:prstClr val="black"/>
                </a:solidFill>
              </a:rPr>
              <a:t>στόσο </a:t>
            </a:r>
            <a:r>
              <a:rPr lang="el-GR" sz="1500" dirty="0">
                <a:solidFill>
                  <a:prstClr val="black"/>
                </a:solidFill>
              </a:rPr>
              <a:t>είναι επιβλαβές </a:t>
            </a:r>
            <a:r>
              <a:rPr lang="el-GR" sz="1500" dirty="0" smtClean="0">
                <a:solidFill>
                  <a:prstClr val="black"/>
                </a:solidFill>
              </a:rPr>
              <a:t>είδος για την καλλιέργεια του βαμβακιού</a:t>
            </a:r>
            <a:endParaRPr lang="el-GR" sz="1500" dirty="0">
              <a:solidFill>
                <a:prstClr val="black"/>
              </a:solidFill>
            </a:endParaRPr>
          </a:p>
          <a:p>
            <a:endParaRPr lang="en-US" sz="1500" i="1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500" dirty="0" smtClean="0">
                <a:solidFill>
                  <a:prstClr val="black"/>
                </a:solidFill>
              </a:rPr>
              <a:t>Διαφορές από </a:t>
            </a:r>
            <a:r>
              <a:rPr lang="en-US" sz="1500" i="1" dirty="0" smtClean="0">
                <a:solidFill>
                  <a:prstClr val="black"/>
                </a:solidFill>
              </a:rPr>
              <a:t>X</a:t>
            </a:r>
            <a:r>
              <a:rPr lang="en-US" sz="1500" i="1" dirty="0">
                <a:solidFill>
                  <a:prstClr val="black"/>
                </a:solidFill>
              </a:rPr>
              <a:t>. </a:t>
            </a:r>
            <a:r>
              <a:rPr lang="en-US" sz="1500" i="1" dirty="0" smtClean="0">
                <a:solidFill>
                  <a:prstClr val="black"/>
                </a:solidFill>
              </a:rPr>
              <a:t>strumarium</a:t>
            </a:r>
            <a:endParaRPr lang="el-GR" sz="1500" i="1" dirty="0" smtClean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l-GR" sz="1500" i="1" dirty="0" smtClean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l-GR" sz="1500" dirty="0" smtClean="0">
                <a:solidFill>
                  <a:prstClr val="black"/>
                </a:solidFill>
              </a:rPr>
              <a:t>Μεγάλα αγκάθια στο βλαστό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l-GR" sz="1500" dirty="0" smtClean="0">
                <a:solidFill>
                  <a:prstClr val="black"/>
                </a:solidFill>
              </a:rPr>
              <a:t>Φύλλα με 3–5 </a:t>
            </a:r>
            <a:r>
              <a:rPr lang="el-GR" sz="1500" dirty="0">
                <a:solidFill>
                  <a:prstClr val="black"/>
                </a:solidFill>
              </a:rPr>
              <a:t>λοβούς, γυαλιστερή επιφάνεια και λευκή </a:t>
            </a:r>
            <a:r>
              <a:rPr lang="el-GR" sz="1500" dirty="0" smtClean="0">
                <a:solidFill>
                  <a:prstClr val="black"/>
                </a:solidFill>
              </a:rPr>
              <a:t>νεύρωση</a:t>
            </a:r>
            <a:endParaRPr lang="en-US" sz="1500" dirty="0">
              <a:solidFill>
                <a:prstClr val="black"/>
              </a:solidFill>
            </a:endParaRPr>
          </a:p>
          <a:p>
            <a:endParaRPr lang="el-GR" sz="1500" dirty="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8"/>
          <a:srcRect t="1" b="22817"/>
          <a:stretch/>
        </p:blipFill>
        <p:spPr>
          <a:xfrm>
            <a:off x="10457239" y="4123352"/>
            <a:ext cx="1588117" cy="182975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10457239" y="6093990"/>
            <a:ext cx="162581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l-GR" sz="1600" i="1" dirty="0" smtClean="0">
                <a:solidFill>
                  <a:prstClr val="black"/>
                </a:solidFill>
              </a:rPr>
              <a:t>Χ. </a:t>
            </a:r>
            <a:r>
              <a:rPr lang="en-US" sz="1600" i="1" dirty="0" smtClean="0">
                <a:solidFill>
                  <a:prstClr val="black"/>
                </a:solidFill>
              </a:rPr>
              <a:t>spinosum</a:t>
            </a:r>
            <a:endParaRPr lang="el-GR" sz="16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4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56438" y="2499651"/>
            <a:ext cx="181389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16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013413" y="2499651"/>
            <a:ext cx="20165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19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-1" y="3896"/>
            <a:ext cx="12192001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K</a:t>
            </a:r>
            <a:r>
              <a:rPr lang="el-GR" sz="2800" b="1" dirty="0" smtClean="0">
                <a:solidFill>
                  <a:prstClr val="black"/>
                </a:solidFill>
              </a:rPr>
              <a:t>όνυζα </a:t>
            </a:r>
            <a:r>
              <a:rPr lang="en-US" sz="2800" b="1" dirty="0">
                <a:solidFill>
                  <a:prstClr val="black"/>
                </a:solidFill>
              </a:rPr>
              <a:t>(Hairy fleabane, h</a:t>
            </a:r>
            <a:r>
              <a:rPr lang="en-US" sz="2800" b="1" dirty="0" smtClean="0">
                <a:solidFill>
                  <a:prstClr val="black"/>
                </a:solidFill>
              </a:rPr>
              <a:t>orseweed &amp; </a:t>
            </a:r>
            <a:r>
              <a:rPr lang="en-US" sz="2800" b="1" dirty="0">
                <a:solidFill>
                  <a:prstClr val="black"/>
                </a:solidFill>
              </a:rPr>
              <a:t>s</a:t>
            </a:r>
            <a:r>
              <a:rPr lang="en-US" sz="2800" b="1" dirty="0" smtClean="0">
                <a:solidFill>
                  <a:prstClr val="black"/>
                </a:solidFill>
              </a:rPr>
              <a:t>umatran fleabane) </a:t>
            </a:r>
            <a:r>
              <a:rPr lang="en-US" sz="2800" b="1" dirty="0">
                <a:solidFill>
                  <a:prstClr val="black"/>
                </a:solidFill>
              </a:rPr>
              <a:t>– </a:t>
            </a:r>
            <a:r>
              <a:rPr lang="en-US" sz="2800" b="1" i="1" dirty="0" smtClean="0">
                <a:solidFill>
                  <a:prstClr val="black"/>
                </a:solidFill>
              </a:rPr>
              <a:t>Conyza </a:t>
            </a:r>
            <a:r>
              <a:rPr lang="en-US" sz="2800" b="1" dirty="0" smtClean="0">
                <a:solidFill>
                  <a:prstClr val="black"/>
                </a:solidFill>
              </a:rPr>
              <a:t>spp. (Asteraceae</a:t>
            </a:r>
            <a:r>
              <a:rPr lang="en-US" sz="2800" b="1" dirty="0">
                <a:solidFill>
                  <a:prstClr val="black"/>
                </a:solidFill>
              </a:rPr>
              <a:t>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7794289" y="2499651"/>
            <a:ext cx="430789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6</a:t>
            </a:r>
            <a:r>
              <a:rPr lang="el-GR" dirty="0" smtClean="0">
                <a:solidFill>
                  <a:prstClr val="black"/>
                </a:solidFill>
              </a:rPr>
              <a:t>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4147345" y="2499651"/>
            <a:ext cx="18636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25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6124972" y="2499651"/>
            <a:ext cx="15585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35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" name="AutoShape 12" descr="Common cocklebur Xanthium strumarium L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AutoShape 14" descr="Common cocklebur Xanthium strumarium L."/>
          <p:cNvSpPr>
            <a:spLocks noChangeAspect="1" noChangeArrowheads="1"/>
          </p:cNvSpPr>
          <p:nvPr/>
        </p:nvSpPr>
        <p:spPr bwMode="auto">
          <a:xfrm>
            <a:off x="600940" y="1455827"/>
            <a:ext cx="531174" cy="53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AutoShape 16" descr="Cocklebur - WeedInfo.ca"/>
          <p:cNvSpPr>
            <a:spLocks noChangeAspect="1" noChangeArrowheads="1"/>
          </p:cNvSpPr>
          <p:nvPr/>
        </p:nvSpPr>
        <p:spPr bwMode="auto">
          <a:xfrm>
            <a:off x="296140" y="1053995"/>
            <a:ext cx="359998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5" y="630983"/>
            <a:ext cx="1807261" cy="1800000"/>
          </a:xfrm>
          <a:prstGeom prst="rect">
            <a:avLst/>
          </a:prstGeom>
        </p:spPr>
      </p:pic>
      <p:pic>
        <p:nvPicPr>
          <p:cNvPr id="5122" name="Picture 2" descr="Canadian fleabane (Conyza canadensis) - BBCH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823" y="630983"/>
            <a:ext cx="201651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anadian fleabane (Conyza canadensis) - BBCH 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143" y="612943"/>
            <a:ext cx="155342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5"/>
          <a:srcRect b="15653"/>
          <a:stretch/>
        </p:blipFill>
        <p:spPr>
          <a:xfrm>
            <a:off x="7798420" y="612943"/>
            <a:ext cx="1396910" cy="1468047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6"/>
          <a:srcRect l="14608" r="15475"/>
          <a:stretch/>
        </p:blipFill>
        <p:spPr>
          <a:xfrm>
            <a:off x="4129193" y="630983"/>
            <a:ext cx="1886097" cy="1800000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2561" y="612943"/>
            <a:ext cx="1347623" cy="1468047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7415" y="612943"/>
            <a:ext cx="1346183" cy="146804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9312561" y="2135448"/>
            <a:ext cx="1347623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500" i="1" dirty="0" smtClean="0">
                <a:solidFill>
                  <a:prstClr val="black"/>
                </a:solidFill>
              </a:rPr>
              <a:t>C. bonariensis</a:t>
            </a:r>
            <a:endParaRPr lang="el-GR" sz="1500" i="1" dirty="0">
              <a:solidFill>
                <a:prstClr val="black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10771475" y="2128738"/>
            <a:ext cx="1346183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500" i="1" dirty="0" smtClean="0">
                <a:solidFill>
                  <a:prstClr val="black"/>
                </a:solidFill>
              </a:rPr>
              <a:t>C. sumatrensis</a:t>
            </a:r>
            <a:endParaRPr lang="el-GR" sz="1500" i="1" dirty="0">
              <a:solidFill>
                <a:prstClr val="black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7794289" y="2128738"/>
            <a:ext cx="1383956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500" i="1" dirty="0" smtClean="0">
                <a:solidFill>
                  <a:prstClr val="black"/>
                </a:solidFill>
              </a:rPr>
              <a:t>C. canadensis</a:t>
            </a:r>
            <a:endParaRPr lang="el-GR" sz="1500" i="1" dirty="0">
              <a:solidFill>
                <a:prstClr val="black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5950702-3AD7-4F49-871A-FEFE2431B53D}"/>
              </a:ext>
            </a:extLst>
          </p:cNvPr>
          <p:cNvSpPr txBox="1"/>
          <p:nvPr/>
        </p:nvSpPr>
        <p:spPr>
          <a:xfrm>
            <a:off x="0" y="2947682"/>
            <a:ext cx="59084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l-GR" sz="1400" dirty="0" smtClean="0">
                <a:solidFill>
                  <a:prstClr val="black"/>
                </a:solidFill>
              </a:rPr>
              <a:t>Κοινή κόνυζα </a:t>
            </a:r>
            <a:r>
              <a:rPr lang="en-US" sz="1400" dirty="0" smtClean="0">
                <a:solidFill>
                  <a:prstClr val="black"/>
                </a:solidFill>
              </a:rPr>
              <a:t>(horseweed</a:t>
            </a:r>
            <a:r>
              <a:rPr lang="en-US" sz="1400" dirty="0">
                <a:solidFill>
                  <a:prstClr val="black"/>
                </a:solidFill>
              </a:rPr>
              <a:t>) </a:t>
            </a:r>
            <a:r>
              <a:rPr lang="en-US" sz="1400" dirty="0" smtClean="0">
                <a:solidFill>
                  <a:prstClr val="black"/>
                </a:solidFill>
              </a:rPr>
              <a:t>– </a:t>
            </a:r>
            <a:r>
              <a:rPr lang="en-US" sz="1400" i="1" dirty="0" smtClean="0">
                <a:solidFill>
                  <a:prstClr val="black"/>
                </a:solidFill>
              </a:rPr>
              <a:t>Conyza canadensis </a:t>
            </a:r>
            <a:r>
              <a:rPr lang="en-US" sz="1400" dirty="0" smtClean="0">
                <a:solidFill>
                  <a:prstClr val="black"/>
                </a:solidFill>
              </a:rPr>
              <a:t>(L.) Cronquist</a:t>
            </a:r>
            <a:endParaRPr lang="el-GR" sz="1400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l-GR" sz="1400" dirty="0" smtClean="0">
                <a:solidFill>
                  <a:prstClr val="black"/>
                </a:solidFill>
              </a:rPr>
              <a:t>Μικρή κόνυζα (</a:t>
            </a:r>
            <a:r>
              <a:rPr lang="en-US" sz="1400" dirty="0" smtClean="0">
                <a:solidFill>
                  <a:prstClr val="black"/>
                </a:solidFill>
              </a:rPr>
              <a:t>hairy </a:t>
            </a:r>
            <a:r>
              <a:rPr lang="en-US" sz="1400" dirty="0">
                <a:solidFill>
                  <a:prstClr val="black"/>
                </a:solidFill>
              </a:rPr>
              <a:t>fleabane) – </a:t>
            </a:r>
            <a:r>
              <a:rPr lang="en-US" sz="1400" i="1" dirty="0">
                <a:solidFill>
                  <a:prstClr val="black"/>
                </a:solidFill>
              </a:rPr>
              <a:t>Conyza </a:t>
            </a:r>
            <a:r>
              <a:rPr lang="en-US" sz="1400" i="1" dirty="0" smtClean="0">
                <a:solidFill>
                  <a:prstClr val="black"/>
                </a:solidFill>
              </a:rPr>
              <a:t>bonariensis </a:t>
            </a:r>
            <a:r>
              <a:rPr lang="en-US" sz="1400" dirty="0">
                <a:solidFill>
                  <a:prstClr val="black"/>
                </a:solidFill>
              </a:rPr>
              <a:t>(L.) </a:t>
            </a:r>
            <a:r>
              <a:rPr lang="en-US" sz="1400" dirty="0" smtClean="0">
                <a:solidFill>
                  <a:prstClr val="black"/>
                </a:solidFill>
              </a:rPr>
              <a:t>Cronquist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l-GR" sz="1400" dirty="0" smtClean="0">
                <a:solidFill>
                  <a:prstClr val="black"/>
                </a:solidFill>
              </a:rPr>
              <a:t>Υπάρχει και το είδος </a:t>
            </a:r>
            <a:r>
              <a:rPr lang="en-US" sz="1400" i="1" dirty="0">
                <a:solidFill>
                  <a:prstClr val="black"/>
                </a:solidFill>
              </a:rPr>
              <a:t>Conyza sumatrensis </a:t>
            </a:r>
            <a:r>
              <a:rPr lang="en-US" sz="1400" dirty="0">
                <a:solidFill>
                  <a:prstClr val="black"/>
                </a:solidFill>
              </a:rPr>
              <a:t>(Retz.) E. H. Walker</a:t>
            </a:r>
            <a:endParaRPr lang="el-GR" sz="14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 smtClean="0">
                <a:solidFill>
                  <a:prstClr val="black"/>
                </a:solidFill>
              </a:rPr>
              <a:t>Ετήσια </a:t>
            </a:r>
            <a:r>
              <a:rPr lang="el-GR" sz="1400" dirty="0">
                <a:solidFill>
                  <a:prstClr val="black"/>
                </a:solidFill>
              </a:rPr>
              <a:t>είδη που πολλαπλασιάζονται με </a:t>
            </a:r>
            <a:r>
              <a:rPr lang="el-GR" sz="1400" dirty="0" smtClean="0">
                <a:solidFill>
                  <a:prstClr val="black"/>
                </a:solidFill>
              </a:rPr>
              <a:t>σπόρους που </a:t>
            </a:r>
            <a:r>
              <a:rPr lang="el-GR" sz="1400" dirty="0">
                <a:solidFill>
                  <a:prstClr val="black"/>
                </a:solidFill>
              </a:rPr>
              <a:t>φυτρώνουν το φθινόπωρο ή την </a:t>
            </a:r>
            <a:r>
              <a:rPr lang="el-GR" sz="1400" dirty="0" smtClean="0">
                <a:solidFill>
                  <a:prstClr val="black"/>
                </a:solidFill>
              </a:rPr>
              <a:t>άνοιξη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 smtClean="0">
                <a:solidFill>
                  <a:prstClr val="black"/>
                </a:solidFill>
              </a:rPr>
              <a:t>Πολύ μεγάλο δυναμικό σποροπαραγωγής και για τα τρία είδη. Οι </a:t>
            </a:r>
            <a:r>
              <a:rPr lang="el-GR" sz="1400" dirty="0">
                <a:solidFill>
                  <a:prstClr val="black"/>
                </a:solidFill>
              </a:rPr>
              <a:t>σπόροι </a:t>
            </a:r>
            <a:r>
              <a:rPr lang="el-GR" sz="1400" dirty="0" smtClean="0">
                <a:solidFill>
                  <a:prstClr val="black"/>
                </a:solidFill>
              </a:rPr>
              <a:t>μεταφέρονται </a:t>
            </a:r>
            <a:r>
              <a:rPr lang="el-GR" sz="1400" dirty="0">
                <a:solidFill>
                  <a:prstClr val="black"/>
                </a:solidFill>
              </a:rPr>
              <a:t>σε μεγάλες αποστάσεις εξαιτίας του πάππου που έχουν τα </a:t>
            </a:r>
            <a:r>
              <a:rPr lang="el-GR" sz="1400" dirty="0" err="1">
                <a:solidFill>
                  <a:prstClr val="black"/>
                </a:solidFill>
              </a:rPr>
              <a:t>αχαίνια</a:t>
            </a:r>
            <a:r>
              <a:rPr lang="el-GR" sz="1400" dirty="0">
                <a:solidFill>
                  <a:prstClr val="black"/>
                </a:solidFill>
              </a:rPr>
              <a:t>. </a:t>
            </a:r>
          </a:p>
          <a:p>
            <a:pPr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 smtClean="0">
                <a:solidFill>
                  <a:prstClr val="black"/>
                </a:solidFill>
              </a:rPr>
              <a:t>Φυτρώνουν </a:t>
            </a:r>
            <a:r>
              <a:rPr lang="el-GR" sz="1400" dirty="0">
                <a:solidFill>
                  <a:prstClr val="black"/>
                </a:solidFill>
              </a:rPr>
              <a:t>εύκολα και μαζικά σε ελάχιστο </a:t>
            </a:r>
            <a:r>
              <a:rPr lang="el-GR" sz="1400" dirty="0" smtClean="0">
                <a:solidFill>
                  <a:prstClr val="black"/>
                </a:solidFill>
              </a:rPr>
              <a:t>βάθος.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Μ</a:t>
            </a:r>
            <a:r>
              <a:rPr lang="el-GR" sz="1400" dirty="0" smtClean="0">
                <a:solidFill>
                  <a:prstClr val="black"/>
                </a:solidFill>
              </a:rPr>
              <a:t>εγάλη </a:t>
            </a:r>
            <a:r>
              <a:rPr lang="el-GR" sz="1400" dirty="0">
                <a:solidFill>
                  <a:prstClr val="black"/>
                </a:solidFill>
              </a:rPr>
              <a:t>πλαστικότητα στην </a:t>
            </a:r>
            <a:r>
              <a:rPr lang="el-GR" sz="1400" dirty="0" smtClean="0">
                <a:solidFill>
                  <a:prstClr val="black"/>
                </a:solidFill>
              </a:rPr>
              <a:t>ανάπτυξη, συχνά διετής βιολογικός κύκλος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Είδη αμερικάνικης προέλευσης, </a:t>
            </a:r>
            <a:r>
              <a:rPr lang="el-GR" sz="1400" dirty="0" smtClean="0">
                <a:solidFill>
                  <a:prstClr val="black"/>
                </a:solidFill>
              </a:rPr>
              <a:t>εισβολείς </a:t>
            </a:r>
            <a:r>
              <a:rPr lang="el-GR" sz="1400" dirty="0">
                <a:solidFill>
                  <a:prstClr val="black"/>
                </a:solidFill>
              </a:rPr>
              <a:t>στη </a:t>
            </a:r>
            <a:r>
              <a:rPr lang="el-GR" sz="1400" dirty="0" smtClean="0">
                <a:solidFill>
                  <a:prstClr val="black"/>
                </a:solidFill>
              </a:rPr>
              <a:t>Μεσόγειο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sz="1400" dirty="0">
                <a:solidFill>
                  <a:prstClr val="black"/>
                </a:solidFill>
              </a:rPr>
              <a:t>Κοτυληδόνες: Έμμισχες, </a:t>
            </a:r>
            <a:r>
              <a:rPr lang="el-GR" sz="1400" dirty="0" smtClean="0">
                <a:solidFill>
                  <a:prstClr val="black"/>
                </a:solidFill>
              </a:rPr>
              <a:t>ωοειδείς–ελλειψοειδείς</a:t>
            </a:r>
            <a:endParaRPr lang="el-GR" sz="1400" dirty="0">
              <a:solidFill>
                <a:prstClr val="black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4A473C0-614D-47B5-8B0B-7C46B8132CAA}"/>
              </a:ext>
            </a:extLst>
          </p:cNvPr>
          <p:cNvSpPr txBox="1"/>
          <p:nvPr/>
        </p:nvSpPr>
        <p:spPr>
          <a:xfrm>
            <a:off x="6069568" y="2916731"/>
            <a:ext cx="604809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300" dirty="0" smtClean="0">
                <a:solidFill>
                  <a:prstClr val="black"/>
                </a:solidFill>
              </a:rPr>
              <a:t>Τα φύλλα </a:t>
            </a:r>
            <a:r>
              <a:rPr lang="el-GR" sz="1300" dirty="0">
                <a:solidFill>
                  <a:prstClr val="black"/>
                </a:solidFill>
              </a:rPr>
              <a:t>της βάσης των φυτών είναι επιμήκη (με περισσότερες οδοντώσεις </a:t>
            </a:r>
            <a:r>
              <a:rPr lang="el-GR" sz="1300" dirty="0" smtClean="0">
                <a:solidFill>
                  <a:prstClr val="black"/>
                </a:solidFill>
              </a:rPr>
              <a:t>στο </a:t>
            </a:r>
            <a:r>
              <a:rPr lang="el-GR" sz="1300" i="1" dirty="0">
                <a:solidFill>
                  <a:prstClr val="black"/>
                </a:solidFill>
              </a:rPr>
              <a:t>C. bonariensis</a:t>
            </a:r>
            <a:r>
              <a:rPr lang="el-GR" sz="1300" dirty="0">
                <a:solidFill>
                  <a:prstClr val="black"/>
                </a:solidFill>
              </a:rPr>
              <a:t>) και σχηματίζουν χαρακτηριστική ροζέτα</a:t>
            </a:r>
            <a:r>
              <a:rPr lang="el-GR" sz="1300" dirty="0" smtClean="0">
                <a:solidFill>
                  <a:prstClr val="black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3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300" dirty="0">
                <a:solidFill>
                  <a:prstClr val="black"/>
                </a:solidFill>
              </a:rPr>
              <a:t>Ο βλαστός είναι όρθιος και φτάνει σε ύψη έως </a:t>
            </a:r>
            <a:r>
              <a:rPr lang="el-GR" sz="1300" dirty="0" smtClean="0">
                <a:solidFill>
                  <a:prstClr val="black"/>
                </a:solidFill>
              </a:rPr>
              <a:t>1–1.5 </a:t>
            </a:r>
            <a:r>
              <a:rPr lang="el-GR" sz="1300" dirty="0">
                <a:solidFill>
                  <a:prstClr val="black"/>
                </a:solidFill>
              </a:rPr>
              <a:t>m </a:t>
            </a:r>
            <a:r>
              <a:rPr lang="el-GR" sz="1300" dirty="0" smtClean="0">
                <a:solidFill>
                  <a:prstClr val="black"/>
                </a:solidFill>
              </a:rPr>
              <a:t>                                                    (</a:t>
            </a:r>
            <a:r>
              <a:rPr lang="el-GR" sz="1300" dirty="0">
                <a:solidFill>
                  <a:prstClr val="black"/>
                </a:solidFill>
              </a:rPr>
              <a:t>στην C</a:t>
            </a:r>
            <a:r>
              <a:rPr lang="el-GR" sz="1300" i="1" dirty="0">
                <a:solidFill>
                  <a:prstClr val="black"/>
                </a:solidFill>
              </a:rPr>
              <a:t>. bonariensis</a:t>
            </a:r>
            <a:r>
              <a:rPr lang="el-GR" sz="1300" dirty="0">
                <a:solidFill>
                  <a:prstClr val="black"/>
                </a:solidFill>
              </a:rPr>
              <a:t> και στην </a:t>
            </a:r>
            <a:r>
              <a:rPr lang="el-GR" sz="1300" i="1" dirty="0">
                <a:solidFill>
                  <a:prstClr val="black"/>
                </a:solidFill>
              </a:rPr>
              <a:t>C. canadensis</a:t>
            </a:r>
            <a:r>
              <a:rPr lang="el-GR" sz="1300" dirty="0">
                <a:solidFill>
                  <a:prstClr val="black"/>
                </a:solidFill>
              </a:rPr>
              <a:t>, αντίστοιχα). </a:t>
            </a:r>
            <a:r>
              <a:rPr lang="el-GR" sz="1300" dirty="0" smtClean="0">
                <a:solidFill>
                  <a:prstClr val="black"/>
                </a:solidFill>
              </a:rPr>
              <a:t>                                               Η </a:t>
            </a:r>
            <a:r>
              <a:rPr lang="el-GR" sz="1300" dirty="0">
                <a:solidFill>
                  <a:prstClr val="black"/>
                </a:solidFill>
              </a:rPr>
              <a:t>ταξιανθία είναι </a:t>
            </a:r>
            <a:r>
              <a:rPr lang="el-GR" sz="1300" dirty="0" smtClean="0">
                <a:solidFill>
                  <a:prstClr val="black"/>
                </a:solidFill>
              </a:rPr>
              <a:t>κεφάλιο.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3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300" dirty="0" smtClean="0">
                <a:solidFill>
                  <a:prstClr val="black"/>
                </a:solidFill>
              </a:rPr>
              <a:t>Στο </a:t>
            </a:r>
            <a:r>
              <a:rPr lang="el-GR" sz="1300" i="1" dirty="0">
                <a:solidFill>
                  <a:prstClr val="black"/>
                </a:solidFill>
              </a:rPr>
              <a:t>C. bonariensis </a:t>
            </a:r>
            <a:r>
              <a:rPr lang="el-GR" sz="1300" dirty="0">
                <a:solidFill>
                  <a:prstClr val="black"/>
                </a:solidFill>
              </a:rPr>
              <a:t>το χρώμα των φυτών είναι γκριζοπράσινο και τα κεφάλια </a:t>
            </a:r>
            <a:r>
              <a:rPr lang="el-GR" sz="1300" dirty="0" err="1" smtClean="0">
                <a:solidFill>
                  <a:prstClr val="black"/>
                </a:solidFill>
              </a:rPr>
              <a:t>συγρκιτικά</a:t>
            </a:r>
            <a:r>
              <a:rPr lang="el-GR" sz="1300" dirty="0" smtClean="0">
                <a:solidFill>
                  <a:prstClr val="black"/>
                </a:solidFill>
              </a:rPr>
              <a:t> με το </a:t>
            </a:r>
            <a:r>
              <a:rPr lang="el-GR" sz="1300" i="1" dirty="0" smtClean="0">
                <a:solidFill>
                  <a:prstClr val="black"/>
                </a:solidFill>
              </a:rPr>
              <a:t>C</a:t>
            </a:r>
            <a:r>
              <a:rPr lang="el-GR" sz="1300" i="1" dirty="0">
                <a:solidFill>
                  <a:prstClr val="black"/>
                </a:solidFill>
              </a:rPr>
              <a:t>. </a:t>
            </a:r>
            <a:r>
              <a:rPr lang="en-US" sz="1300" i="1" dirty="0">
                <a:solidFill>
                  <a:prstClr val="black"/>
                </a:solidFill>
              </a:rPr>
              <a:t>c</a:t>
            </a:r>
            <a:r>
              <a:rPr lang="el-GR" sz="1300" i="1" dirty="0" err="1" smtClean="0">
                <a:solidFill>
                  <a:prstClr val="black"/>
                </a:solidFill>
              </a:rPr>
              <a:t>anadensis</a:t>
            </a:r>
            <a:r>
              <a:rPr lang="el-GR" sz="1300" dirty="0" smtClean="0">
                <a:solidFill>
                  <a:prstClr val="black"/>
                </a:solidFill>
              </a:rPr>
              <a:t>. </a:t>
            </a:r>
          </a:p>
          <a:p>
            <a:endParaRPr lang="el-GR" sz="13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300" dirty="0" smtClean="0">
                <a:solidFill>
                  <a:prstClr val="black"/>
                </a:solidFill>
              </a:rPr>
              <a:t>Έντονη παρουσία στα </a:t>
            </a:r>
            <a:r>
              <a:rPr lang="el-GR" sz="1300" dirty="0">
                <a:solidFill>
                  <a:prstClr val="black"/>
                </a:solidFill>
              </a:rPr>
              <a:t>περιθώρια </a:t>
            </a:r>
            <a:r>
              <a:rPr lang="el-GR" sz="1300" dirty="0" smtClean="0">
                <a:solidFill>
                  <a:prstClr val="black"/>
                </a:solidFill>
              </a:rPr>
              <a:t>των καλλιεργούμενων </a:t>
            </a:r>
            <a:r>
              <a:rPr lang="el-GR" sz="1300" dirty="0">
                <a:solidFill>
                  <a:prstClr val="black"/>
                </a:solidFill>
              </a:rPr>
              <a:t>με </a:t>
            </a:r>
            <a:r>
              <a:rPr lang="el-GR" sz="1300" dirty="0" smtClean="0">
                <a:solidFill>
                  <a:prstClr val="black"/>
                </a:solidFill>
              </a:rPr>
              <a:t>βαμβάκι αγρών της χώρας μας στη Θεσσαλία και τη Στερεά Ελλάδα, συχνή η συνύπαρξη των 3 ειδών σε έναν αγρό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3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300" dirty="0" smtClean="0">
                <a:solidFill>
                  <a:prstClr val="black"/>
                </a:solidFill>
              </a:rPr>
              <a:t>Πολύ ανταγωνιστικά είδη για το βαμβάκι </a:t>
            </a:r>
            <a:r>
              <a:rPr lang="en-US" sz="1300" baseline="30000" dirty="0">
                <a:solidFill>
                  <a:prstClr val="black"/>
                </a:solidFill>
              </a:rPr>
              <a:t>8</a:t>
            </a:r>
            <a:r>
              <a:rPr lang="el-GR" sz="1300" baseline="30000" dirty="0" smtClean="0">
                <a:solidFill>
                  <a:prstClr val="black"/>
                </a:solidFill>
              </a:rPr>
              <a:t>,</a:t>
            </a:r>
            <a:r>
              <a:rPr lang="en-US" sz="1300" baseline="30000" dirty="0" smtClean="0">
                <a:solidFill>
                  <a:prstClr val="black"/>
                </a:solidFill>
              </a:rPr>
              <a:t>9</a:t>
            </a:r>
            <a:r>
              <a:rPr lang="el-GR" sz="1300" dirty="0" smtClean="0">
                <a:solidFill>
                  <a:prstClr val="black"/>
                </a:solidFill>
              </a:rPr>
              <a:t>,</a:t>
            </a:r>
            <a:r>
              <a:rPr lang="en-US" sz="1300" dirty="0" smtClean="0">
                <a:solidFill>
                  <a:prstClr val="black"/>
                </a:solidFill>
              </a:rPr>
              <a:t> </a:t>
            </a:r>
            <a:r>
              <a:rPr lang="el-GR" sz="1300" dirty="0" smtClean="0">
                <a:solidFill>
                  <a:prstClr val="black"/>
                </a:solidFill>
              </a:rPr>
              <a:t>αναμένεται να αποτελέσουν πρόβλημα στις ελληνικές βαμβακοφυτείες</a:t>
            </a:r>
            <a:r>
              <a:rPr lang="en-US" sz="1300" dirty="0" smtClean="0">
                <a:solidFill>
                  <a:prstClr val="black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3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300" dirty="0">
                <a:solidFill>
                  <a:prstClr val="black"/>
                </a:solidFill>
              </a:rPr>
              <a:t>Π</a:t>
            </a:r>
            <a:r>
              <a:rPr lang="el-GR" sz="1300" dirty="0" smtClean="0">
                <a:solidFill>
                  <a:prstClr val="black"/>
                </a:solidFill>
              </a:rPr>
              <a:t>ολύ μεγάλος αριθμός πληθυσμών</a:t>
            </a:r>
            <a:r>
              <a:rPr lang="en-US" sz="1300" dirty="0" smtClean="0">
                <a:solidFill>
                  <a:prstClr val="black"/>
                </a:solidFill>
              </a:rPr>
              <a:t> </a:t>
            </a:r>
            <a:r>
              <a:rPr lang="el-GR" sz="1300" dirty="0" smtClean="0">
                <a:solidFill>
                  <a:prstClr val="black"/>
                </a:solidFill>
              </a:rPr>
              <a:t>παγκοσμίως με ανθεκτικότητα σε ζιζανιοκτόνα–αναστολείς του ενζύμου </a:t>
            </a:r>
            <a:r>
              <a:rPr lang="en-US" sz="1300" dirty="0" smtClean="0">
                <a:solidFill>
                  <a:prstClr val="black"/>
                </a:solidFill>
              </a:rPr>
              <a:t>ALS </a:t>
            </a:r>
            <a:r>
              <a:rPr lang="el-GR" sz="1300" dirty="0" smtClean="0">
                <a:solidFill>
                  <a:prstClr val="black"/>
                </a:solidFill>
              </a:rPr>
              <a:t>και στο </a:t>
            </a:r>
            <a:r>
              <a:rPr lang="en-US" sz="1300" dirty="0" smtClean="0">
                <a:solidFill>
                  <a:prstClr val="black"/>
                </a:solidFill>
              </a:rPr>
              <a:t>glyphosate</a:t>
            </a:r>
            <a:r>
              <a:rPr lang="el-GR" sz="1300" dirty="0" smtClean="0">
                <a:solidFill>
                  <a:prstClr val="black"/>
                </a:solidFill>
              </a:rPr>
              <a:t> </a:t>
            </a:r>
            <a:r>
              <a:rPr lang="el-GR" sz="1300" baseline="30000" dirty="0" smtClean="0">
                <a:solidFill>
                  <a:prstClr val="black"/>
                </a:solidFill>
              </a:rPr>
              <a:t>2</a:t>
            </a:r>
            <a:endParaRPr lang="el-GR" sz="13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1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155576" y="2578462"/>
            <a:ext cx="18266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12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082471" y="2576408"/>
            <a:ext cx="18136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15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z="2800" b="1" dirty="0" smtClean="0">
                <a:solidFill>
                  <a:prstClr val="black"/>
                </a:solidFill>
              </a:rPr>
              <a:t>Αγρι</a:t>
            </a:r>
            <a:r>
              <a:rPr lang="en-US" sz="2800" b="1" dirty="0" smtClean="0">
                <a:solidFill>
                  <a:prstClr val="black"/>
                </a:solidFill>
              </a:rPr>
              <a:t>o</a:t>
            </a:r>
            <a:r>
              <a:rPr lang="el-GR" sz="2800" b="1" dirty="0" smtClean="0">
                <a:solidFill>
                  <a:prstClr val="black"/>
                </a:solidFill>
              </a:rPr>
              <a:t>τοματιά, στύφνος </a:t>
            </a:r>
            <a:r>
              <a:rPr lang="en-US" sz="2800" b="1" dirty="0" smtClean="0">
                <a:solidFill>
                  <a:prstClr val="black"/>
                </a:solidFill>
              </a:rPr>
              <a:t>(Black nightshade) </a:t>
            </a:r>
            <a:r>
              <a:rPr lang="en-US" sz="2800" b="1" dirty="0">
                <a:solidFill>
                  <a:prstClr val="black"/>
                </a:solidFill>
              </a:rPr>
              <a:t>– </a:t>
            </a:r>
            <a:r>
              <a:rPr lang="en-US" sz="2800" b="1" i="1" dirty="0" smtClean="0">
                <a:solidFill>
                  <a:prstClr val="black"/>
                </a:solidFill>
              </a:rPr>
              <a:t>Solanum nigrum </a:t>
            </a:r>
            <a:r>
              <a:rPr lang="en-US" sz="2800" b="1" dirty="0" smtClean="0">
                <a:solidFill>
                  <a:prstClr val="black"/>
                </a:solidFill>
              </a:rPr>
              <a:t>L.</a:t>
            </a:r>
            <a:r>
              <a:rPr lang="en-US" sz="2800" b="1" i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</a:rPr>
              <a:t>(Solanaceae</a:t>
            </a:r>
            <a:r>
              <a:rPr lang="en-US" sz="2800" b="1" dirty="0">
                <a:solidFill>
                  <a:prstClr val="black"/>
                </a:solidFill>
              </a:rPr>
              <a:t>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6130336" y="2574227"/>
            <a:ext cx="28369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61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9135033" y="2561123"/>
            <a:ext cx="13824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79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4105970" y="2576408"/>
            <a:ext cx="18566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49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" name="AutoShape 12" descr="Common cocklebur Xanthium strumarium L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AutoShape 14" descr="Common cocklebur Xanthium strumarium L."/>
          <p:cNvSpPr>
            <a:spLocks noChangeAspect="1" noChangeArrowheads="1"/>
          </p:cNvSpPr>
          <p:nvPr/>
        </p:nvSpPr>
        <p:spPr bwMode="auto">
          <a:xfrm>
            <a:off x="701142" y="4689337"/>
            <a:ext cx="179999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AutoShape 16" descr="Cocklebur - WeedInfo.ca"/>
          <p:cNvSpPr>
            <a:spLocks noChangeAspect="1" noChangeArrowheads="1"/>
          </p:cNvSpPr>
          <p:nvPr/>
        </p:nvSpPr>
        <p:spPr bwMode="auto">
          <a:xfrm>
            <a:off x="296140" y="1053995"/>
            <a:ext cx="359998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10685232" y="2574227"/>
            <a:ext cx="131566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89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6146" name="Picture 2" descr="Black nightshade (Solanum nigrum) - BBCH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27199"/>
            <a:ext cx="182669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lack nightshade (Solanum nigrum) - BBCH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6" t="14383" r="12965" b="16699"/>
          <a:stretch/>
        </p:blipFill>
        <p:spPr bwMode="auto">
          <a:xfrm>
            <a:off x="2096134" y="625145"/>
            <a:ext cx="181365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Black nightshade (Solanum nigrum) - BBCH 7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0" t="9304" r="10200"/>
          <a:stretch/>
        </p:blipFill>
        <p:spPr bwMode="auto">
          <a:xfrm>
            <a:off x="9135033" y="625145"/>
            <a:ext cx="138248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Black nightshade (Solanum nigrum) - BBCH 8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9" r="7554"/>
          <a:stretch/>
        </p:blipFill>
        <p:spPr bwMode="auto">
          <a:xfrm>
            <a:off x="10685232" y="653185"/>
            <a:ext cx="1315661" cy="177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6"/>
          <a:srcRect l="4939" t="10354" r="3633" b="5950"/>
          <a:stretch/>
        </p:blipFill>
        <p:spPr>
          <a:xfrm>
            <a:off x="6130336" y="591989"/>
            <a:ext cx="2867000" cy="1833156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970" y="591989"/>
            <a:ext cx="1856653" cy="18331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BF2823-516E-4EBE-A641-77E2E74D6DEC}"/>
              </a:ext>
            </a:extLst>
          </p:cNvPr>
          <p:cNvSpPr txBox="1"/>
          <p:nvPr/>
        </p:nvSpPr>
        <p:spPr>
          <a:xfrm>
            <a:off x="34336" y="3050335"/>
            <a:ext cx="5484403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 smtClean="0">
                <a:solidFill>
                  <a:prstClr val="black"/>
                </a:solidFill>
              </a:rPr>
              <a:t>Ετήσιο είδος που </a:t>
            </a:r>
            <a:r>
              <a:rPr lang="el-GR" dirty="0">
                <a:solidFill>
                  <a:prstClr val="black"/>
                </a:solidFill>
              </a:rPr>
              <a:t>αναπαράγεται με </a:t>
            </a:r>
            <a:r>
              <a:rPr lang="el-GR" dirty="0" smtClean="0">
                <a:solidFill>
                  <a:prstClr val="black"/>
                </a:solidFill>
              </a:rPr>
              <a:t>σπόρο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  <a:endParaRPr lang="el-GR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 smtClean="0">
                <a:solidFill>
                  <a:prstClr val="black"/>
                </a:solidFill>
              </a:rPr>
              <a:t>Εμφανίζεται </a:t>
            </a:r>
            <a:r>
              <a:rPr lang="el-GR" dirty="0">
                <a:solidFill>
                  <a:prstClr val="black"/>
                </a:solidFill>
              </a:rPr>
              <a:t>το καλοκαίρι.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Πασσαλώδης ρίζα</a:t>
            </a:r>
          </a:p>
          <a:p>
            <a:pPr>
              <a:defRPr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Φύλλα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l-GR" dirty="0" smtClean="0">
                <a:solidFill>
                  <a:prstClr val="black"/>
                </a:solidFill>
              </a:rPr>
              <a:t>Απλά</a:t>
            </a:r>
            <a:r>
              <a:rPr lang="el-GR" dirty="0">
                <a:solidFill>
                  <a:prstClr val="black"/>
                </a:solidFill>
              </a:rPr>
              <a:t>, έμμισχα, </a:t>
            </a:r>
            <a:r>
              <a:rPr lang="el-GR" dirty="0" smtClean="0">
                <a:solidFill>
                  <a:prstClr val="black"/>
                </a:solidFill>
              </a:rPr>
              <a:t>ωοειδή–τριγωνικά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Βλαστός</a:t>
            </a:r>
            <a:r>
              <a:rPr lang="en-US" dirty="0" smtClean="0">
                <a:solidFill>
                  <a:prstClr val="black"/>
                </a:solidFill>
              </a:rPr>
              <a:t>: </a:t>
            </a:r>
            <a:r>
              <a:rPr lang="el-GR" dirty="0" smtClean="0">
                <a:solidFill>
                  <a:prstClr val="black"/>
                </a:solidFill>
              </a:rPr>
              <a:t>Όρθιος με ύψος έως </a:t>
            </a:r>
            <a:r>
              <a:rPr lang="el-GR" dirty="0">
                <a:solidFill>
                  <a:prstClr val="black"/>
                </a:solidFill>
              </a:rPr>
              <a:t>1 </a:t>
            </a:r>
            <a:r>
              <a:rPr lang="el-GR" dirty="0" smtClean="0">
                <a:solidFill>
                  <a:prstClr val="black"/>
                </a:solidFill>
              </a:rPr>
              <a:t>m, διακλαδισμένος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Ταξιανθία</a:t>
            </a:r>
            <a:r>
              <a:rPr lang="en-US" dirty="0" smtClean="0">
                <a:solidFill>
                  <a:prstClr val="black"/>
                </a:solidFill>
              </a:rPr>
              <a:t>: </a:t>
            </a:r>
            <a:r>
              <a:rPr lang="el-GR" dirty="0" smtClean="0">
                <a:solidFill>
                  <a:prstClr val="black"/>
                </a:solidFill>
              </a:rPr>
              <a:t>4–5 λευκά άνθη σε ποδίσκο</a:t>
            </a:r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Καρπός</a:t>
            </a:r>
            <a:r>
              <a:rPr lang="en-US" dirty="0" smtClean="0">
                <a:solidFill>
                  <a:prstClr val="black"/>
                </a:solidFill>
              </a:rPr>
              <a:t>: </a:t>
            </a:r>
            <a:r>
              <a:rPr lang="el-GR" dirty="0" smtClean="0">
                <a:solidFill>
                  <a:prstClr val="black"/>
                </a:solidFill>
              </a:rPr>
              <a:t>Ράγα, </a:t>
            </a:r>
            <a:r>
              <a:rPr lang="el-GR" dirty="0" err="1" smtClean="0">
                <a:solidFill>
                  <a:prstClr val="black"/>
                </a:solidFill>
              </a:rPr>
              <a:t>μάυρο</a:t>
            </a:r>
            <a:r>
              <a:rPr lang="el-GR" dirty="0" smtClean="0">
                <a:solidFill>
                  <a:prstClr val="black"/>
                </a:solidFill>
              </a:rPr>
              <a:t> χρώμα κατά την ωρίμανση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 smtClean="0">
              <a:solidFill>
                <a:prstClr val="black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4A473C0-614D-47B5-8B0B-7C46B8132CAA}"/>
              </a:ext>
            </a:extLst>
          </p:cNvPr>
          <p:cNvSpPr txBox="1"/>
          <p:nvPr/>
        </p:nvSpPr>
        <p:spPr>
          <a:xfrm>
            <a:off x="5832413" y="2980015"/>
            <a:ext cx="639392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Ταχεία ανάπτυξη και συσσώρευση βιομάζας, ανταγωνιστικό είδος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Μείωση </a:t>
            </a:r>
            <a:r>
              <a:rPr lang="el-GR" dirty="0">
                <a:solidFill>
                  <a:prstClr val="black"/>
                </a:solidFill>
              </a:rPr>
              <a:t>απόδοσης βαμβακιού </a:t>
            </a:r>
            <a:r>
              <a:rPr lang="el-GR" dirty="0" smtClean="0">
                <a:solidFill>
                  <a:prstClr val="black"/>
                </a:solidFill>
              </a:rPr>
              <a:t>≥ </a:t>
            </a:r>
            <a:r>
              <a:rPr lang="en-US" dirty="0" smtClean="0">
                <a:solidFill>
                  <a:prstClr val="black"/>
                </a:solidFill>
              </a:rPr>
              <a:t>60</a:t>
            </a:r>
            <a:r>
              <a:rPr lang="el-GR" dirty="0" smtClean="0">
                <a:solidFill>
                  <a:prstClr val="black"/>
                </a:solidFill>
              </a:rPr>
              <a:t>%                                                      </a:t>
            </a:r>
            <a:r>
              <a:rPr lang="el-GR" dirty="0">
                <a:solidFill>
                  <a:prstClr val="black"/>
                </a:solidFill>
              </a:rPr>
              <a:t>(παρουσία </a:t>
            </a:r>
            <a:r>
              <a:rPr lang="el-GR" dirty="0" smtClean="0">
                <a:solidFill>
                  <a:prstClr val="black"/>
                </a:solidFill>
              </a:rPr>
              <a:t>≥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l-GR" dirty="0" smtClean="0">
                <a:solidFill>
                  <a:prstClr val="black"/>
                </a:solidFill>
              </a:rPr>
              <a:t>10 </a:t>
            </a:r>
            <a:r>
              <a:rPr lang="el-GR" dirty="0">
                <a:solidFill>
                  <a:prstClr val="black"/>
                </a:solidFill>
              </a:rPr>
              <a:t>φυτών/m γραμμών βαμβακιού) </a:t>
            </a:r>
            <a:r>
              <a:rPr lang="en-US" baseline="30000" dirty="0" smtClean="0">
                <a:solidFill>
                  <a:prstClr val="black"/>
                </a:solidFill>
              </a:rPr>
              <a:t>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300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Πληθυσμοί με ανθεκτικότητα σε ζιζανιοκτόνα–</a:t>
            </a:r>
            <a:r>
              <a:rPr lang="el-GR" dirty="0" err="1" smtClean="0">
                <a:solidFill>
                  <a:prstClr val="black"/>
                </a:solidFill>
              </a:rPr>
              <a:t>παρεμποδιστές</a:t>
            </a:r>
            <a:r>
              <a:rPr lang="el-GR" dirty="0" smtClean="0">
                <a:solidFill>
                  <a:prstClr val="black"/>
                </a:solidFill>
              </a:rPr>
              <a:t> του φωτοσυστήματος ΙΙ (</a:t>
            </a:r>
            <a:r>
              <a:rPr lang="en-US" dirty="0" smtClean="0">
                <a:solidFill>
                  <a:prstClr val="black"/>
                </a:solidFill>
              </a:rPr>
              <a:t>PS </a:t>
            </a:r>
            <a:r>
              <a:rPr lang="el-GR" dirty="0" smtClean="0">
                <a:solidFill>
                  <a:prstClr val="black"/>
                </a:solidFill>
              </a:rPr>
              <a:t>Ι</a:t>
            </a:r>
            <a:r>
              <a:rPr lang="en-US" dirty="0" smtClean="0">
                <a:solidFill>
                  <a:prstClr val="black"/>
                </a:solidFill>
              </a:rPr>
              <a:t>I) </a:t>
            </a:r>
            <a:r>
              <a:rPr lang="el-GR" dirty="0" smtClean="0">
                <a:solidFill>
                  <a:prstClr val="black"/>
                </a:solidFill>
              </a:rPr>
              <a:t>στην Αμερική </a:t>
            </a:r>
            <a:r>
              <a:rPr lang="el-GR" baseline="30000" dirty="0" smtClean="0">
                <a:solidFill>
                  <a:prstClr val="black"/>
                </a:solidFill>
              </a:rPr>
              <a:t>2</a:t>
            </a:r>
            <a:endParaRPr lang="el-GR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Δεν αναφέρονται περιπτώσεις ανθεκτικότητας σε ζιζανιοκτόνα εγκεκριμένα στην Ευρωπαϊκή Ένωση (ΕΕ).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Ενδιαφέρον είδος ως προς την χρησιμότητά του ως φυτό φυτοεξυγίανσης (</a:t>
            </a:r>
            <a:r>
              <a:rPr lang="en-US" dirty="0" smtClean="0">
                <a:solidFill>
                  <a:prstClr val="black"/>
                </a:solidFill>
              </a:rPr>
              <a:t>phytoremediation)</a:t>
            </a: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99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155576" y="2578462"/>
            <a:ext cx="18266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12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082471" y="2576408"/>
            <a:ext cx="20809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22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sz="2800" b="1" dirty="0" smtClean="0">
                <a:solidFill>
                  <a:prstClr val="black"/>
                </a:solidFill>
              </a:rPr>
              <a:t>Τάτουλας </a:t>
            </a:r>
            <a:r>
              <a:rPr lang="en-US" sz="2800" b="1" dirty="0" smtClean="0">
                <a:solidFill>
                  <a:prstClr val="black"/>
                </a:solidFill>
              </a:rPr>
              <a:t>(Thorn apple, jimsonweed) </a:t>
            </a:r>
            <a:r>
              <a:rPr lang="en-US" sz="2800" b="1" dirty="0">
                <a:solidFill>
                  <a:prstClr val="black"/>
                </a:solidFill>
              </a:rPr>
              <a:t>– </a:t>
            </a:r>
            <a:r>
              <a:rPr lang="en-US" sz="2800" b="1" i="1" dirty="0" smtClean="0">
                <a:solidFill>
                  <a:prstClr val="black"/>
                </a:solidFill>
              </a:rPr>
              <a:t>Datura stramonium </a:t>
            </a:r>
            <a:r>
              <a:rPr lang="en-US" sz="2800" b="1" dirty="0" smtClean="0">
                <a:solidFill>
                  <a:prstClr val="black"/>
                </a:solidFill>
              </a:rPr>
              <a:t>L.</a:t>
            </a:r>
            <a:r>
              <a:rPr lang="en-US" sz="2800" b="1" i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</a:rPr>
              <a:t>(Solanaceae</a:t>
            </a:r>
            <a:r>
              <a:rPr lang="en-US" sz="2800" b="1" dirty="0">
                <a:solidFill>
                  <a:prstClr val="black"/>
                </a:solidFill>
              </a:rPr>
              <a:t>)</a:t>
            </a:r>
            <a:endParaRPr lang="el-GR" sz="2800" b="1" dirty="0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6430576" y="2574227"/>
            <a:ext cx="18831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61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8476667" y="2561123"/>
            <a:ext cx="19594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73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4A473C0-614D-47B5-8B0B-7C46B8132CAA}"/>
              </a:ext>
            </a:extLst>
          </p:cNvPr>
          <p:cNvSpPr txBox="1"/>
          <p:nvPr/>
        </p:nvSpPr>
        <p:spPr>
          <a:xfrm>
            <a:off x="5572152" y="3037765"/>
            <a:ext cx="6619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</a:rPr>
              <a:t>Άνθη: </a:t>
            </a:r>
            <a:r>
              <a:rPr lang="el-GR" sz="1500" dirty="0" smtClean="0">
                <a:solidFill>
                  <a:prstClr val="black"/>
                </a:solidFill>
              </a:rPr>
              <a:t>Συνήθως </a:t>
            </a:r>
            <a:r>
              <a:rPr lang="el-GR" sz="1500" dirty="0">
                <a:solidFill>
                  <a:prstClr val="black"/>
                </a:solidFill>
              </a:rPr>
              <a:t>εμφανίζονται από Μάιο έως Σεπτέμβριο, είναι μεγάλα, λευκά, έμμισχα και έχουν σχήμα χωνιού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</a:rPr>
              <a:t>Καρπός: </a:t>
            </a:r>
            <a:r>
              <a:rPr lang="el-GR" sz="1500" dirty="0" smtClean="0">
                <a:solidFill>
                  <a:prstClr val="black"/>
                </a:solidFill>
              </a:rPr>
              <a:t>Τετράχωρη </a:t>
            </a:r>
            <a:r>
              <a:rPr lang="el-GR" sz="1500" dirty="0">
                <a:solidFill>
                  <a:prstClr val="black"/>
                </a:solidFill>
              </a:rPr>
              <a:t>ωοειδής κάψα με ακανθώδες περίβλημα που περιέχει πολυάριθμους μαύρους σπόρους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 smtClean="0">
                <a:solidFill>
                  <a:prstClr val="black"/>
                </a:solidFill>
              </a:rPr>
              <a:t>Οι </a:t>
            </a:r>
            <a:r>
              <a:rPr lang="el-GR" sz="1500" dirty="0">
                <a:solidFill>
                  <a:prstClr val="black"/>
                </a:solidFill>
              </a:rPr>
              <a:t>σπόροι όσο και άλλα μέρη του φυτού περιέχουν ισχυρά αλκαλοειδή </a:t>
            </a:r>
            <a:r>
              <a:rPr lang="el-GR" sz="1500" dirty="0" smtClean="0">
                <a:solidFill>
                  <a:prstClr val="black"/>
                </a:solidFill>
              </a:rPr>
              <a:t>            (όπως </a:t>
            </a:r>
            <a:r>
              <a:rPr lang="el-GR" sz="1500" dirty="0">
                <a:solidFill>
                  <a:prstClr val="black"/>
                </a:solidFill>
              </a:rPr>
              <a:t>η σκοπολαμίνη)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 smtClean="0">
                <a:solidFill>
                  <a:prstClr val="black"/>
                </a:solidFill>
              </a:rPr>
              <a:t>Κίνδυνος δηλητηριάσεων αλλά και φαρμακευτικές χρήσεις </a:t>
            </a:r>
            <a:r>
              <a:rPr lang="el-GR" sz="1500" baseline="30000" dirty="0" smtClean="0">
                <a:solidFill>
                  <a:prstClr val="black"/>
                </a:solidFill>
              </a:rPr>
              <a:t>1</a:t>
            </a:r>
            <a:r>
              <a:rPr lang="en-US" sz="1500" baseline="30000" dirty="0" smtClean="0">
                <a:solidFill>
                  <a:prstClr val="black"/>
                </a:solidFill>
              </a:rPr>
              <a:t>1</a:t>
            </a: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 smtClean="0">
                <a:solidFill>
                  <a:prstClr val="black"/>
                </a:solidFill>
              </a:rPr>
              <a:t>Πολύ ανταγωνιστικό είδος</a:t>
            </a:r>
            <a:r>
              <a:rPr lang="en-US" sz="1500" dirty="0" smtClean="0">
                <a:solidFill>
                  <a:prstClr val="black"/>
                </a:solidFill>
              </a:rPr>
              <a:t>,</a:t>
            </a:r>
            <a:r>
              <a:rPr lang="el-GR" sz="1500" dirty="0" smtClean="0">
                <a:solidFill>
                  <a:prstClr val="black"/>
                </a:solidFill>
              </a:rPr>
              <a:t> μείωση απόδοσης βαμβακιού έως και 56% (παρουσία 64 φυτών/12 μέτρα γραμμών βαμβακιού) </a:t>
            </a:r>
            <a:r>
              <a:rPr lang="el-GR" sz="1500" baseline="30000" dirty="0" smtClean="0">
                <a:solidFill>
                  <a:prstClr val="black"/>
                </a:solidFill>
              </a:rPr>
              <a:t>1</a:t>
            </a:r>
            <a:r>
              <a:rPr lang="en-US" sz="1500" baseline="30000" dirty="0" smtClean="0">
                <a:solidFill>
                  <a:prstClr val="black"/>
                </a:solidFill>
              </a:rPr>
              <a:t>2</a:t>
            </a: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 smtClean="0">
                <a:solidFill>
                  <a:prstClr val="black"/>
                </a:solidFill>
              </a:rPr>
              <a:t>Δεν αναφέρονται περιπτώσεις ανθεκτικότητας σε ζιζανιοκτόνα που είναι εγκεκριμένα στην ΕΕ.</a:t>
            </a:r>
            <a:endParaRPr lang="el-GR" sz="1500" dirty="0">
              <a:solidFill>
                <a:prstClr val="black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4310742" y="2576408"/>
            <a:ext cx="195689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51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2" name="AutoShape 12" descr="Common cocklebur Xanthium strumarium L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AutoShape 14" descr="Common cocklebur Xanthium strumarium L."/>
          <p:cNvSpPr>
            <a:spLocks noChangeAspect="1" noChangeArrowheads="1"/>
          </p:cNvSpPr>
          <p:nvPr/>
        </p:nvSpPr>
        <p:spPr bwMode="auto">
          <a:xfrm>
            <a:off x="701142" y="4689337"/>
            <a:ext cx="179999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AutoShape 16" descr="Cocklebur - WeedInfo.ca"/>
          <p:cNvSpPr>
            <a:spLocks noChangeAspect="1" noChangeArrowheads="1"/>
          </p:cNvSpPr>
          <p:nvPr/>
        </p:nvSpPr>
        <p:spPr bwMode="auto">
          <a:xfrm>
            <a:off x="296140" y="1053995"/>
            <a:ext cx="359998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10595596" y="2574227"/>
            <a:ext cx="140529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BBCH </a:t>
            </a:r>
            <a:r>
              <a:rPr lang="en-US" dirty="0" smtClean="0">
                <a:solidFill>
                  <a:prstClr val="black"/>
                </a:solidFill>
              </a:rPr>
              <a:t>89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7170" name="Picture 2" descr="Thorn-apple (Datura stramonium) - BBCH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639165"/>
            <a:ext cx="182669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Jimsonweed - WeedInfo.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6"/>
          <a:stretch/>
        </p:blipFill>
        <p:spPr bwMode="auto">
          <a:xfrm>
            <a:off x="2082661" y="634321"/>
            <a:ext cx="2080746" cy="179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4"/>
          <a:srcRect l="14145" r="12331"/>
          <a:stretch/>
        </p:blipFill>
        <p:spPr>
          <a:xfrm>
            <a:off x="4326347" y="625146"/>
            <a:ext cx="1941288" cy="1800000"/>
          </a:xfrm>
          <a:prstGeom prst="rect">
            <a:avLst/>
          </a:prstGeom>
        </p:spPr>
      </p:pic>
      <p:pic>
        <p:nvPicPr>
          <p:cNvPr id="7180" name="Picture 12" descr="Thornapp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3" r="7021"/>
          <a:stretch/>
        </p:blipFill>
        <p:spPr bwMode="auto">
          <a:xfrm>
            <a:off x="6430576" y="604863"/>
            <a:ext cx="1883150" cy="184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Buy Angel Trumpet Seeds- Datura stramonium , Thorn Apple, Onlin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r="20452"/>
          <a:stretch/>
        </p:blipFill>
        <p:spPr bwMode="auto">
          <a:xfrm>
            <a:off x="8476667" y="653813"/>
            <a:ext cx="195942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8" descr="Jimson Weed (Datura Stramonium) | The Good-To-Know | Seeds A-Z | Seed  catalog D - Samen &amp;amp; Saatgu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188" name="Picture 20" descr="Jimson Weed (Datura Stramonium) #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t="18744" r="39829" b="14181"/>
          <a:stretch/>
        </p:blipFill>
        <p:spPr bwMode="auto">
          <a:xfrm>
            <a:off x="10595596" y="653813"/>
            <a:ext cx="140529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9BF2823-516E-4EBE-A641-77E2E74D6DEC}"/>
              </a:ext>
            </a:extLst>
          </p:cNvPr>
          <p:cNvSpPr txBox="1"/>
          <p:nvPr/>
        </p:nvSpPr>
        <p:spPr>
          <a:xfrm>
            <a:off x="34336" y="3050335"/>
            <a:ext cx="5484403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 smtClean="0">
                <a:solidFill>
                  <a:prstClr val="black"/>
                </a:solidFill>
              </a:rPr>
              <a:t>Ετήσιο είδος που </a:t>
            </a:r>
            <a:r>
              <a:rPr lang="el-GR" dirty="0">
                <a:solidFill>
                  <a:prstClr val="black"/>
                </a:solidFill>
              </a:rPr>
              <a:t>αναπαράγεται με </a:t>
            </a:r>
            <a:r>
              <a:rPr lang="el-GR" dirty="0" smtClean="0">
                <a:solidFill>
                  <a:prstClr val="black"/>
                </a:solidFill>
              </a:rPr>
              <a:t>σπόρο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  <a:endParaRPr lang="el-GR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K</a:t>
            </a:r>
            <a:r>
              <a:rPr lang="el-GR" dirty="0" err="1" smtClean="0">
                <a:solidFill>
                  <a:prstClr val="black"/>
                </a:solidFill>
              </a:rPr>
              <a:t>οτυληδόνες</a:t>
            </a:r>
            <a:r>
              <a:rPr lang="en-US" dirty="0" smtClean="0">
                <a:solidFill>
                  <a:prstClr val="black"/>
                </a:solidFill>
              </a:rPr>
              <a:t>: </a:t>
            </a:r>
            <a:r>
              <a:rPr lang="en-US" dirty="0">
                <a:solidFill>
                  <a:prstClr val="black"/>
                </a:solidFill>
              </a:rPr>
              <a:t>E</a:t>
            </a:r>
            <a:r>
              <a:rPr lang="el-GR" dirty="0" err="1" smtClean="0">
                <a:solidFill>
                  <a:prstClr val="black"/>
                </a:solidFill>
              </a:rPr>
              <a:t>πιμήκεις</a:t>
            </a:r>
            <a:r>
              <a:rPr lang="el-GR" dirty="0" smtClean="0">
                <a:solidFill>
                  <a:prstClr val="black"/>
                </a:solidFill>
              </a:rPr>
              <a:t> </a:t>
            </a:r>
            <a:r>
              <a:rPr lang="el-GR" dirty="0">
                <a:solidFill>
                  <a:prstClr val="black"/>
                </a:solidFill>
              </a:rPr>
              <a:t>και έμμισχες</a:t>
            </a:r>
            <a:endParaRPr lang="el-GR" dirty="0" smtClean="0">
              <a:solidFill>
                <a:prstClr val="black"/>
              </a:solidFill>
            </a:endParaRPr>
          </a:p>
          <a:p>
            <a:pPr>
              <a:defRPr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Φύλλα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n-US" dirty="0" smtClean="0">
                <a:solidFill>
                  <a:prstClr val="black"/>
                </a:solidFill>
              </a:rPr>
              <a:t>M</a:t>
            </a:r>
            <a:r>
              <a:rPr lang="el-GR" dirty="0" err="1" smtClean="0">
                <a:solidFill>
                  <a:prstClr val="black"/>
                </a:solidFill>
              </a:rPr>
              <a:t>εγάλα</a:t>
            </a:r>
            <a:r>
              <a:rPr lang="el-GR" dirty="0">
                <a:solidFill>
                  <a:prstClr val="black"/>
                </a:solidFill>
              </a:rPr>
              <a:t>, φαρδιά, ωοειδή, οδοντωτά με </a:t>
            </a:r>
            <a:r>
              <a:rPr lang="el-GR" dirty="0" smtClean="0">
                <a:solidFill>
                  <a:prstClr val="black"/>
                </a:solidFill>
              </a:rPr>
              <a:t>σκούρο </a:t>
            </a:r>
            <a:r>
              <a:rPr lang="el-GR" dirty="0">
                <a:solidFill>
                  <a:prstClr val="black"/>
                </a:solidFill>
              </a:rPr>
              <a:t>πράσινο χρώμα και δυσάρεστη οσμή όταν τρίβονται</a:t>
            </a:r>
            <a:endParaRPr lang="el-GR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Βλαστός</a:t>
            </a:r>
            <a:r>
              <a:rPr lang="en-US" dirty="0" smtClean="0">
                <a:solidFill>
                  <a:prstClr val="black"/>
                </a:solidFill>
              </a:rPr>
              <a:t>: </a:t>
            </a:r>
            <a:r>
              <a:rPr lang="el-GR" dirty="0" smtClean="0">
                <a:solidFill>
                  <a:prstClr val="black"/>
                </a:solidFill>
              </a:rPr>
              <a:t>Όρθιος </a:t>
            </a:r>
            <a:r>
              <a:rPr lang="el-GR" dirty="0">
                <a:solidFill>
                  <a:prstClr val="black"/>
                </a:solidFill>
              </a:rPr>
              <a:t>και φτάνει σε ύψος έως και 1.5 </a:t>
            </a:r>
            <a:r>
              <a:rPr lang="el-GR" dirty="0" smtClean="0">
                <a:solidFill>
                  <a:prstClr val="black"/>
                </a:solidFill>
              </a:rPr>
              <a:t>m ή και παραπάνω, </a:t>
            </a:r>
            <a:r>
              <a:rPr lang="el-GR" dirty="0">
                <a:solidFill>
                  <a:prstClr val="black"/>
                </a:solidFill>
              </a:rPr>
              <a:t>είναι λείος, κοίλος, και διακλαδισμένος</a:t>
            </a:r>
            <a:endParaRPr lang="el-GR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Ταξιανθία</a:t>
            </a:r>
            <a:r>
              <a:rPr lang="en-US" dirty="0" smtClean="0">
                <a:solidFill>
                  <a:prstClr val="black"/>
                </a:solidFill>
              </a:rPr>
              <a:t>: </a:t>
            </a:r>
            <a:r>
              <a:rPr lang="el-GR" dirty="0" smtClean="0">
                <a:solidFill>
                  <a:prstClr val="black"/>
                </a:solidFill>
              </a:rPr>
              <a:t>4–5 λευκά άνθη σε ποδίσκο</a:t>
            </a:r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71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4210</TotalTime>
  <Words>2597</Words>
  <Application>Microsoft Office PowerPoint</Application>
  <PresentationFormat>Ευρεία οθόνη</PresentationFormat>
  <Paragraphs>460</Paragraphs>
  <Slides>16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Θέμα του Office</vt:lpstr>
      <vt:lpstr>Πλατύφυλλα ζιζάνια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Λογαριασμός Microsoft</cp:lastModifiedBy>
  <cp:revision>452</cp:revision>
  <dcterms:created xsi:type="dcterms:W3CDTF">2021-11-20T16:10:36Z</dcterms:created>
  <dcterms:modified xsi:type="dcterms:W3CDTF">2025-06-06T11:57:54Z</dcterms:modified>
</cp:coreProperties>
</file>