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sldIdLst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5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5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39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37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81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80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57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34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69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3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1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64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0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6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31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5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35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5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04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68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9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1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62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95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46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90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91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68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45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06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57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0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045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22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49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49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606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4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33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82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15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82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7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03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27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12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73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265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53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89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49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259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171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6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05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0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85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861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03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395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75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455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74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170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4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73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039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35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459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28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50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758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479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856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86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5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964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96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42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31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501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937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910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503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168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9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5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2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0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9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5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0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5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5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E9526D-B84F-443D-B6F9-54C5D15D8627}"/>
              </a:ext>
            </a:extLst>
          </p:cNvPr>
          <p:cNvSpPr txBox="1"/>
          <p:nvPr/>
        </p:nvSpPr>
        <p:spPr>
          <a:xfrm>
            <a:off x="189248" y="223184"/>
            <a:ext cx="742079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u="sng" dirty="0">
                <a:solidFill>
                  <a:prstClr val="black"/>
                </a:solidFill>
              </a:rPr>
              <a:t>Ζιζάνια </a:t>
            </a:r>
            <a:r>
              <a:rPr lang="el-GR" sz="3200" b="1" u="sng" dirty="0">
                <a:solidFill>
                  <a:prstClr val="black"/>
                </a:solidFill>
              </a:rPr>
              <a:t>εαρινών καλλιεργειών</a:t>
            </a:r>
            <a:endParaRPr lang="en-US" sz="3200" b="1" u="sng" dirty="0">
              <a:solidFill>
                <a:prstClr val="black"/>
              </a:solidFill>
            </a:endParaRPr>
          </a:p>
          <a:p>
            <a:endParaRPr lang="el-GR" sz="24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600" b="1" dirty="0">
                <a:solidFill>
                  <a:prstClr val="black"/>
                </a:solidFill>
              </a:rPr>
              <a:t>Ανταγωνισμός – Μείωση αποδόσεων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600" b="1" dirty="0">
                <a:solidFill>
                  <a:prstClr val="black"/>
                </a:solidFill>
              </a:rPr>
              <a:t>Αύξηση κόστους παραγωγής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600" b="1" dirty="0">
                <a:solidFill>
                  <a:prstClr val="black"/>
                </a:solidFill>
              </a:rPr>
              <a:t>Υποβάθμιση συγκομιζόμενου προιόντος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600" b="1" dirty="0">
                <a:solidFill>
                  <a:prstClr val="black"/>
                </a:solidFill>
              </a:rPr>
              <a:t>Προβλήματα ανθεκτικότητας σε ζιζανιοκτόνα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t="29737"/>
          <a:stretch/>
        </p:blipFill>
        <p:spPr>
          <a:xfrm>
            <a:off x="7429499" y="2162177"/>
            <a:ext cx="4753799" cy="215264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99" y="1"/>
            <a:ext cx="4762501" cy="216217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4"/>
          <a:srcRect t="28649" b="12703"/>
          <a:stretch/>
        </p:blipFill>
        <p:spPr>
          <a:xfrm>
            <a:off x="7429499" y="4314824"/>
            <a:ext cx="4753799" cy="2533651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647" y="4133845"/>
            <a:ext cx="3049155" cy="271462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21" y="4133845"/>
            <a:ext cx="3049155" cy="271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2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7340E60-D9DC-4E14-ADD7-F84545EA0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12" y="353683"/>
            <a:ext cx="12094234" cy="2024061"/>
          </a:xfrm>
        </p:spPr>
        <p:txBody>
          <a:bodyPr>
            <a:normAutofit/>
          </a:bodyPr>
          <a:lstStyle/>
          <a:p>
            <a:r>
              <a:rPr lang="el-GR" sz="8000" b="1" dirty="0"/>
              <a:t>Αγρωστώδη </a:t>
            </a:r>
            <a:r>
              <a:rPr lang="el-GR" sz="8000" b="1" dirty="0" smtClean="0"/>
              <a:t>ζιζάνια</a:t>
            </a:r>
            <a:endParaRPr lang="el-GR" sz="80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53DE2BDC-ADD2-42CA-82B7-F8AACA840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" y="3190876"/>
            <a:ext cx="11934825" cy="353377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Αναγνώριση στον αγρό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Στοιχεία βιολογίας &amp; ανταγωνιστικότητας</a:t>
            </a:r>
          </a:p>
          <a:p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Περιπτώσεις ανθεκτικότητας σε ζιζανιοκτόνα</a:t>
            </a:r>
          </a:p>
        </p:txBody>
      </p:sp>
    </p:spTree>
    <p:extLst>
      <p:ext uri="{BB962C8B-B14F-4D97-AF65-F5344CB8AC3E}">
        <p14:creationId xmlns:p14="http://schemas.microsoft.com/office/powerpoint/2010/main" val="13890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07FBE7-9CC6-49A6-A2C7-23CCB3D89091}"/>
              </a:ext>
            </a:extLst>
          </p:cNvPr>
          <p:cNvSpPr txBox="1"/>
          <p:nvPr/>
        </p:nvSpPr>
        <p:spPr>
          <a:xfrm>
            <a:off x="189253" y="2406937"/>
            <a:ext cx="1526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14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CDBF1-CEA5-4C3D-A5B2-B84483BD19CA}"/>
              </a:ext>
            </a:extLst>
          </p:cNvPr>
          <p:cNvSpPr txBox="1"/>
          <p:nvPr/>
        </p:nvSpPr>
        <p:spPr>
          <a:xfrm>
            <a:off x="1853894" y="2406937"/>
            <a:ext cx="15536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23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Αγριάδα </a:t>
            </a:r>
            <a:r>
              <a:rPr lang="en-US" sz="2800" b="1" dirty="0" smtClean="0">
                <a:solidFill>
                  <a:prstClr val="black"/>
                </a:solidFill>
              </a:rPr>
              <a:t>(Bermudagrass)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Cynodon dactylon </a:t>
            </a:r>
            <a:r>
              <a:rPr lang="en-US" sz="2800" b="1" dirty="0" smtClean="0">
                <a:solidFill>
                  <a:prstClr val="black"/>
                </a:solidFill>
              </a:rPr>
              <a:t>(L.) Pers. </a:t>
            </a:r>
            <a:r>
              <a:rPr lang="en-US" sz="2800" b="1" dirty="0">
                <a:solidFill>
                  <a:prstClr val="black"/>
                </a:solidFill>
              </a:rPr>
              <a:t>(Poaceae)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32494" y="2955518"/>
            <a:ext cx="55374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>
                <a:solidFill>
                  <a:prstClr val="black"/>
                </a:solidFill>
              </a:rPr>
              <a:t>Πολυετές είδος (φωτοσύνθεση</a:t>
            </a:r>
            <a:r>
              <a:rPr lang="en-US" dirty="0">
                <a:solidFill>
                  <a:prstClr val="black"/>
                </a:solidFill>
              </a:rPr>
              <a:t>: C4) </a:t>
            </a:r>
            <a:endParaRPr lang="el-GR" dirty="0">
              <a:solidFill>
                <a:prstClr val="black"/>
              </a:solidFill>
            </a:endParaRPr>
          </a:p>
          <a:p>
            <a:pPr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>
                <a:solidFill>
                  <a:prstClr val="black"/>
                </a:solidFill>
              </a:rPr>
              <a:t>Έρπουσα ανάπτυξη</a:t>
            </a: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>
                <a:solidFill>
                  <a:prstClr val="black"/>
                </a:solidFill>
              </a:rPr>
              <a:t>Εγγενής </a:t>
            </a:r>
            <a:r>
              <a:rPr lang="el-GR" dirty="0">
                <a:solidFill>
                  <a:prstClr val="black"/>
                </a:solidFill>
              </a:rPr>
              <a:t>πολλαπλασιασμός με σπόρο</a:t>
            </a: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>
                <a:solidFill>
                  <a:prstClr val="black"/>
                </a:solidFill>
              </a:rPr>
              <a:t>Αγενής πολλαπλασιασμός με ριζώματα και </a:t>
            </a:r>
            <a:r>
              <a:rPr lang="el-GR" dirty="0">
                <a:solidFill>
                  <a:prstClr val="black"/>
                </a:solidFill>
              </a:rPr>
              <a:t>στόλωνες</a:t>
            </a:r>
          </a:p>
          <a:p>
            <a:pPr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Φύλλα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l-GR" dirty="0">
                <a:solidFill>
                  <a:prstClr val="black"/>
                </a:solidFill>
              </a:rPr>
              <a:t> Χωρίς </a:t>
            </a:r>
            <a:r>
              <a:rPr lang="el-GR" dirty="0">
                <a:solidFill>
                  <a:prstClr val="black"/>
                </a:solidFill>
              </a:rPr>
              <a:t>γλωσσίδα και ωτία </a:t>
            </a:r>
            <a:r>
              <a:rPr lang="el-GR" dirty="0">
                <a:solidFill>
                  <a:prstClr val="black"/>
                </a:solidFill>
              </a:rPr>
              <a:t>                                                   (μόνο δακτύλιος </a:t>
            </a:r>
            <a:r>
              <a:rPr lang="el-GR" dirty="0">
                <a:solidFill>
                  <a:prstClr val="black"/>
                </a:solidFill>
              </a:rPr>
              <a:t>λευκών τριχών) </a:t>
            </a: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Ταξιανθία: </a:t>
            </a:r>
            <a:r>
              <a:rPr lang="el-GR" dirty="0">
                <a:solidFill>
                  <a:prstClr val="black"/>
                </a:solidFill>
              </a:rPr>
              <a:t>3–5 </a:t>
            </a:r>
            <a:r>
              <a:rPr lang="el-GR" dirty="0">
                <a:solidFill>
                  <a:prstClr val="black"/>
                </a:solidFill>
              </a:rPr>
              <a:t>στάχεις με μονανθή σταχύδια                                                 (κοινό σημείο έκφυσης)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D71CD9D-0E12-467C-B400-66375ADA7CAF}"/>
              </a:ext>
            </a:extLst>
          </p:cNvPr>
          <p:cNvSpPr txBox="1"/>
          <p:nvPr/>
        </p:nvSpPr>
        <p:spPr>
          <a:xfrm>
            <a:off x="5752123" y="2955518"/>
            <a:ext cx="643987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Άνθιση</a:t>
            </a:r>
            <a:r>
              <a:rPr lang="el-GR" sz="1700" dirty="0">
                <a:solidFill>
                  <a:prstClr val="black"/>
                </a:solidFill>
              </a:rPr>
              <a:t>: Άνοιξη</a:t>
            </a:r>
          </a:p>
          <a:p>
            <a:pPr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Ρίζα:</a:t>
            </a:r>
            <a:r>
              <a:rPr lang="en-US" sz="1700" dirty="0">
                <a:solidFill>
                  <a:prstClr val="black"/>
                </a:solidFill>
              </a:rPr>
              <a:t> </a:t>
            </a:r>
            <a:r>
              <a:rPr lang="el-GR" sz="1700" dirty="0">
                <a:solidFill>
                  <a:prstClr val="black"/>
                </a:solidFill>
              </a:rPr>
              <a:t>Πολλά </a:t>
            </a:r>
            <a:r>
              <a:rPr lang="el-GR" sz="1700" dirty="0">
                <a:solidFill>
                  <a:prstClr val="black"/>
                </a:solidFill>
              </a:rPr>
              <a:t>λευκά και αιχμηρά ριζώματα και πράσινους </a:t>
            </a:r>
            <a:endParaRPr lang="el-GR" sz="17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l-GR" sz="1700" dirty="0">
                <a:solidFill>
                  <a:prstClr val="black"/>
                </a:solidFill>
              </a:rPr>
              <a:t> </a:t>
            </a:r>
            <a:r>
              <a:rPr lang="el-GR" sz="1700" dirty="0">
                <a:solidFill>
                  <a:prstClr val="black"/>
                </a:solidFill>
              </a:rPr>
              <a:t>      κυλινδρικούς </a:t>
            </a:r>
            <a:r>
              <a:rPr lang="el-GR" sz="1700" dirty="0">
                <a:solidFill>
                  <a:prstClr val="black"/>
                </a:solidFill>
              </a:rPr>
              <a:t>στόλωνες (πιο κοντά στην επιφάνεια του εδάφους)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Ριζώματα</a:t>
            </a:r>
            <a:r>
              <a:rPr lang="el-GR" sz="1700" dirty="0">
                <a:solidFill>
                  <a:prstClr val="black"/>
                </a:solidFill>
              </a:rPr>
              <a:t>: Οφθαλμοί </a:t>
            </a:r>
            <a:r>
              <a:rPr lang="el-GR" sz="1700" dirty="0">
                <a:solidFill>
                  <a:prstClr val="black"/>
                </a:solidFill>
              </a:rPr>
              <a:t>που μοιάζουν με </a:t>
            </a:r>
            <a:r>
              <a:rPr lang="el-GR" sz="1700" dirty="0">
                <a:solidFill>
                  <a:prstClr val="black"/>
                </a:solidFill>
              </a:rPr>
              <a:t>κυνόδοντα σε </a:t>
            </a:r>
            <a:r>
              <a:rPr lang="el-GR" sz="1700" dirty="0">
                <a:solidFill>
                  <a:prstClr val="black"/>
                </a:solidFill>
              </a:rPr>
              <a:t>κάθε κόμβο </a:t>
            </a:r>
            <a:r>
              <a:rPr lang="el-GR" sz="1700" dirty="0">
                <a:solidFill>
                  <a:prstClr val="black"/>
                </a:solidFill>
              </a:rPr>
              <a:t>(cynodon)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Χωροκατακτητικό και ιδιαίτερα ανταγωνιστικό είδος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Μείωση </a:t>
            </a:r>
            <a:r>
              <a:rPr lang="el-GR" sz="1700" dirty="0">
                <a:solidFill>
                  <a:prstClr val="black"/>
                </a:solidFill>
              </a:rPr>
              <a:t>απόδοσης </a:t>
            </a:r>
            <a:r>
              <a:rPr lang="el-GR" sz="1700" dirty="0">
                <a:solidFill>
                  <a:prstClr val="black"/>
                </a:solidFill>
              </a:rPr>
              <a:t>βαμβακιού κατά </a:t>
            </a:r>
            <a:r>
              <a:rPr lang="en-US" sz="1700" dirty="0">
                <a:solidFill>
                  <a:prstClr val="black"/>
                </a:solidFill>
              </a:rPr>
              <a:t>50–74% </a:t>
            </a:r>
            <a:r>
              <a:rPr lang="el-GR" sz="1700" dirty="0">
                <a:solidFill>
                  <a:prstClr val="black"/>
                </a:solidFill>
              </a:rPr>
              <a:t>                         (παρουσία </a:t>
            </a:r>
            <a:r>
              <a:rPr lang="en-US" sz="1700" dirty="0">
                <a:solidFill>
                  <a:prstClr val="black"/>
                </a:solidFill>
              </a:rPr>
              <a:t>200</a:t>
            </a:r>
            <a:r>
              <a:rPr lang="el-GR" sz="1700" dirty="0">
                <a:solidFill>
                  <a:prstClr val="black"/>
                </a:solidFill>
              </a:rPr>
              <a:t>–400 στελεχ</a:t>
            </a:r>
            <a:r>
              <a:rPr lang="el-GR" sz="1700" dirty="0" err="1">
                <a:solidFill>
                  <a:prstClr val="black"/>
                </a:solidFill>
              </a:rPr>
              <a:t>ών</a:t>
            </a:r>
            <a:r>
              <a:rPr lang="el-GR" sz="1700" dirty="0">
                <a:solidFill>
                  <a:prstClr val="black"/>
                </a:solidFill>
              </a:rPr>
              <a:t>/</a:t>
            </a:r>
            <a:r>
              <a:rPr lang="en-US" sz="1700" dirty="0">
                <a:solidFill>
                  <a:prstClr val="black"/>
                </a:solidFill>
              </a:rPr>
              <a:t>m</a:t>
            </a:r>
            <a:r>
              <a:rPr lang="en-US" sz="1700" baseline="30000" dirty="0">
                <a:solidFill>
                  <a:prstClr val="black"/>
                </a:solidFill>
              </a:rPr>
              <a:t>2</a:t>
            </a:r>
            <a:r>
              <a:rPr lang="el-GR" sz="1700" dirty="0">
                <a:solidFill>
                  <a:prstClr val="black"/>
                </a:solidFill>
              </a:rPr>
              <a:t>)</a:t>
            </a:r>
            <a:r>
              <a:rPr lang="en-US" sz="1700" baseline="30000" dirty="0">
                <a:solidFill>
                  <a:prstClr val="black"/>
                </a:solidFill>
              </a:rPr>
              <a:t> </a:t>
            </a:r>
            <a:r>
              <a:rPr lang="el-GR" sz="1700" baseline="30000" dirty="0">
                <a:solidFill>
                  <a:prstClr val="black"/>
                </a:solidFill>
              </a:rPr>
              <a:t>1</a:t>
            </a:r>
            <a:endParaRPr lang="el-GR" sz="17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Δεν αναφέρονται περιπτώσεις ανθεκτικότητας.</a:t>
            </a:r>
            <a:endParaRPr lang="el-GR" sz="1700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3545825" y="2406937"/>
            <a:ext cx="12706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39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6333858" y="2406937"/>
            <a:ext cx="32467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65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55B39F-9C46-4AA5-B9CE-979A0247FF5B}"/>
              </a:ext>
            </a:extLst>
          </p:cNvPr>
          <p:cNvSpPr txBox="1"/>
          <p:nvPr/>
        </p:nvSpPr>
        <p:spPr>
          <a:xfrm>
            <a:off x="9746497" y="2406937"/>
            <a:ext cx="23216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89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028" name="Picture 4" descr="Cynodon dactylon (L.) Pers | Science of plant | www.scienceofplant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5886" r="28458"/>
          <a:stretch/>
        </p:blipFill>
        <p:spPr bwMode="auto">
          <a:xfrm>
            <a:off x="189253" y="533400"/>
            <a:ext cx="1526384" cy="176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ed Seedling I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4"/>
          <a:stretch/>
        </p:blipFill>
        <p:spPr bwMode="auto">
          <a:xfrm>
            <a:off x="1853894" y="519837"/>
            <a:ext cx="15536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D wallpaper: cynodon dactylon, durva grass, doob grass, sacred grass,  durvadalam | Wallpaper Fla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6" t="6662" r="30219" b="10992"/>
          <a:stretch/>
        </p:blipFill>
        <p:spPr bwMode="auto">
          <a:xfrm>
            <a:off x="3560873" y="518160"/>
            <a:ext cx="12556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rmudagrass (Cynodon dactylon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3212" b="649"/>
          <a:stretch/>
        </p:blipFill>
        <p:spPr bwMode="auto">
          <a:xfrm>
            <a:off x="6333858" y="529840"/>
            <a:ext cx="1820838" cy="17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tton field infested by Bermuda gra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66" y="518160"/>
            <a:ext cx="12555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4936966" y="2406937"/>
            <a:ext cx="12659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55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040" name="Picture 16" descr="I&amp;gt;Cynodon dactylon&amp;lt;/I&amp;gt; (L.) Pers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89" y="518159"/>
            <a:ext cx="129500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ynodon Dactylon (Couch Grass) Seeds - AGT Food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496" y="515187"/>
            <a:ext cx="232167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2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07FBE7-9CC6-49A6-A2C7-23CCB3D89091}"/>
              </a:ext>
            </a:extLst>
          </p:cNvPr>
          <p:cNvSpPr txBox="1"/>
          <p:nvPr/>
        </p:nvSpPr>
        <p:spPr>
          <a:xfrm>
            <a:off x="157877" y="2391136"/>
            <a:ext cx="15093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13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CDBF1-CEA5-4C3D-A5B2-B84483BD19CA}"/>
              </a:ext>
            </a:extLst>
          </p:cNvPr>
          <p:cNvSpPr txBox="1"/>
          <p:nvPr/>
        </p:nvSpPr>
        <p:spPr>
          <a:xfrm>
            <a:off x="1790781" y="2403135"/>
            <a:ext cx="18409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23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Βέλιουρας </a:t>
            </a:r>
            <a:r>
              <a:rPr lang="en-US" sz="2800" b="1" dirty="0" smtClean="0">
                <a:solidFill>
                  <a:prstClr val="black"/>
                </a:solidFill>
              </a:rPr>
              <a:t>(Johnsongrass)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Sorghum halepense </a:t>
            </a:r>
            <a:r>
              <a:rPr lang="en-US" sz="2800" b="1" dirty="0" smtClean="0">
                <a:solidFill>
                  <a:prstClr val="black"/>
                </a:solidFill>
              </a:rPr>
              <a:t>(L.) Pers. </a:t>
            </a:r>
            <a:r>
              <a:rPr lang="en-US" sz="2800" b="1" dirty="0">
                <a:solidFill>
                  <a:prstClr val="black"/>
                </a:solidFill>
              </a:rPr>
              <a:t>(Poaceae)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D71CD9D-0E12-467C-B400-66375ADA7CAF}"/>
              </a:ext>
            </a:extLst>
          </p:cNvPr>
          <p:cNvSpPr txBox="1"/>
          <p:nvPr/>
        </p:nvSpPr>
        <p:spPr>
          <a:xfrm>
            <a:off x="5888519" y="2887148"/>
            <a:ext cx="6094397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Ταξιανθία</a:t>
            </a:r>
            <a:r>
              <a:rPr lang="el-GR" sz="1600" dirty="0">
                <a:solidFill>
                  <a:prstClr val="black"/>
                </a:solidFill>
              </a:rPr>
              <a:t>: </a:t>
            </a:r>
            <a:r>
              <a:rPr lang="el-GR" sz="1600" dirty="0">
                <a:solidFill>
                  <a:prstClr val="black"/>
                </a:solidFill>
              </a:rPr>
              <a:t>Φόβη κωνικής μορφής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Καρπός</a:t>
            </a:r>
            <a:r>
              <a:rPr lang="en-US" sz="1600" dirty="0">
                <a:solidFill>
                  <a:prstClr val="black"/>
                </a:solidFill>
              </a:rPr>
              <a:t>: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K</a:t>
            </a:r>
            <a:r>
              <a:rPr lang="el-GR" sz="1600" dirty="0">
                <a:solidFill>
                  <a:prstClr val="black"/>
                </a:solidFill>
              </a:rPr>
              <a:t>αρύοψη </a:t>
            </a:r>
            <a:r>
              <a:rPr lang="el-GR" sz="1600" dirty="0">
                <a:solidFill>
                  <a:prstClr val="black"/>
                </a:solidFill>
              </a:rPr>
              <a:t>με χαρακτηριστικό </a:t>
            </a:r>
            <a:r>
              <a:rPr lang="el-GR" sz="1600" dirty="0">
                <a:solidFill>
                  <a:prstClr val="black"/>
                </a:solidFill>
              </a:rPr>
              <a:t>κόκκινο–καστανό χρώμα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Ευρεία προσαρμοστικότητα και εξάπλωση (ζιζάνιο εισβολέας)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Ταχεία ανάπτυξη</a:t>
            </a:r>
            <a:r>
              <a:rPr lang="el-GR" sz="1600" dirty="0">
                <a:solidFill>
                  <a:prstClr val="black"/>
                </a:solidFill>
              </a:rPr>
              <a:t>,</a:t>
            </a:r>
            <a:r>
              <a:rPr lang="el-GR" sz="1600" dirty="0">
                <a:solidFill>
                  <a:prstClr val="black"/>
                </a:solidFill>
              </a:rPr>
              <a:t> </a:t>
            </a:r>
            <a:r>
              <a:rPr lang="el-GR" sz="1600" dirty="0">
                <a:solidFill>
                  <a:prstClr val="black"/>
                </a:solidFill>
              </a:rPr>
              <a:t>π</a:t>
            </a:r>
            <a:r>
              <a:rPr lang="el-GR" sz="1600" dirty="0">
                <a:solidFill>
                  <a:prstClr val="black"/>
                </a:solidFill>
              </a:rPr>
              <a:t>ολύ ανταγωνιστικό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Μείωση απόδοσης βαμβακιού κατά </a:t>
            </a:r>
            <a:r>
              <a:rPr lang="el-GR" sz="1600" dirty="0">
                <a:solidFill>
                  <a:prstClr val="black"/>
                </a:solidFill>
              </a:rPr>
              <a:t>64–86%                                             (παρουσία 100–200 στελεχών/m</a:t>
            </a:r>
            <a:r>
              <a:rPr lang="el-GR" sz="1600" baseline="30000" dirty="0">
                <a:solidFill>
                  <a:prstClr val="black"/>
                </a:solidFill>
              </a:rPr>
              <a:t>2</a:t>
            </a:r>
            <a:r>
              <a:rPr lang="el-GR" sz="1600" dirty="0">
                <a:solidFill>
                  <a:prstClr val="black"/>
                </a:solidFill>
              </a:rPr>
              <a:t>) </a:t>
            </a:r>
            <a:r>
              <a:rPr lang="el-GR" sz="1600" baseline="30000" dirty="0">
                <a:solidFill>
                  <a:prstClr val="black"/>
                </a:solidFill>
              </a:rPr>
              <a:t>1</a:t>
            </a:r>
          </a:p>
          <a:p>
            <a:pPr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Πολυάριθμοι πληθυσμοί με ανθεκτικότητα σε </a:t>
            </a:r>
            <a:r>
              <a:rPr lang="el-GR" sz="1600" dirty="0">
                <a:solidFill>
                  <a:prstClr val="black"/>
                </a:solidFill>
              </a:rPr>
              <a:t>                         ζιζανιοκτόνα–αναστολείς </a:t>
            </a:r>
            <a:r>
              <a:rPr lang="el-GR" sz="1600" dirty="0">
                <a:solidFill>
                  <a:prstClr val="black"/>
                </a:solidFill>
              </a:rPr>
              <a:t>του ενζύμου </a:t>
            </a:r>
            <a:r>
              <a:rPr lang="en-US" sz="1600" dirty="0">
                <a:solidFill>
                  <a:prstClr val="black"/>
                </a:solidFill>
              </a:rPr>
              <a:t>ACCase </a:t>
            </a:r>
            <a:r>
              <a:rPr lang="en-US" sz="1600" dirty="0">
                <a:solidFill>
                  <a:prstClr val="black"/>
                </a:solidFill>
              </a:rPr>
              <a:t>                                                      (cycloxydim, quizalofop–</a:t>
            </a:r>
            <a:r>
              <a:rPr lang="en-US" sz="1600" i="1" dirty="0">
                <a:solidFill>
                  <a:prstClr val="black"/>
                </a:solidFill>
              </a:rPr>
              <a:t>p</a:t>
            </a:r>
            <a:r>
              <a:rPr lang="en-US" sz="1600" dirty="0">
                <a:solidFill>
                  <a:prstClr val="black"/>
                </a:solidFill>
              </a:rPr>
              <a:t>–ethyl, propaquizafop) </a:t>
            </a:r>
            <a:r>
              <a:rPr lang="el-GR" sz="1600" baseline="30000" dirty="0">
                <a:solidFill>
                  <a:prstClr val="black"/>
                </a:solidFill>
              </a:rPr>
              <a:t>2</a:t>
            </a:r>
            <a:endParaRPr lang="el-GR" sz="1600" baseline="30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baseline="30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Πληθυσμοί με ανθεκτικότητα και </a:t>
            </a:r>
            <a:r>
              <a:rPr lang="el-GR" sz="1600" dirty="0">
                <a:solidFill>
                  <a:prstClr val="black"/>
                </a:solidFill>
              </a:rPr>
              <a:t>στο </a:t>
            </a:r>
            <a:r>
              <a:rPr lang="en-US" sz="1600" dirty="0">
                <a:solidFill>
                  <a:prstClr val="black"/>
                </a:solidFill>
              </a:rPr>
              <a:t>glyphosate </a:t>
            </a:r>
            <a:r>
              <a:rPr lang="el-GR" sz="1600" baseline="30000" dirty="0">
                <a:solidFill>
                  <a:prstClr val="black"/>
                </a:solidFill>
              </a:rPr>
              <a:t>2</a:t>
            </a:r>
            <a:endParaRPr lang="el-GR" sz="1600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3765446" y="2414847"/>
            <a:ext cx="23648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32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6260899" y="2403135"/>
            <a:ext cx="19428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55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026" name="Picture 2" descr="Johnsongrass // Mizzou WeedI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10292" r="27740" b="7870"/>
          <a:stretch/>
        </p:blipFill>
        <p:spPr bwMode="auto">
          <a:xfrm>
            <a:off x="151592" y="533399"/>
            <a:ext cx="1521933" cy="17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orghu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5932" r="11058" b="3011"/>
          <a:stretch/>
        </p:blipFill>
        <p:spPr bwMode="auto">
          <a:xfrm>
            <a:off x="3748464" y="522978"/>
            <a:ext cx="1155938" cy="17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ary&amp;#39;s Corner – Johnsongrass – Classic Law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5311" r="1760" b="8425"/>
          <a:stretch/>
        </p:blipFill>
        <p:spPr bwMode="auto">
          <a:xfrm>
            <a:off x="1790781" y="533399"/>
            <a:ext cx="1840940" cy="17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Johnsongrass Weed Killer - Lawn Dork™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4" t="16785" r="54728"/>
          <a:stretch/>
        </p:blipFill>
        <p:spPr bwMode="auto">
          <a:xfrm>
            <a:off x="5034964" y="538295"/>
            <a:ext cx="1095372" cy="177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6"/>
          <a:srcRect t="22390" b="5158"/>
          <a:stretch/>
        </p:blipFill>
        <p:spPr>
          <a:xfrm>
            <a:off x="6260899" y="533399"/>
            <a:ext cx="1942822" cy="177847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8334284" y="2414847"/>
            <a:ext cx="18880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7"/>
          <a:srcRect l="4738" b="13333"/>
          <a:stretch/>
        </p:blipFill>
        <p:spPr>
          <a:xfrm>
            <a:off x="8334284" y="528353"/>
            <a:ext cx="1888018" cy="1783525"/>
          </a:xfrm>
          <a:prstGeom prst="rect">
            <a:avLst/>
          </a:prstGeom>
        </p:spPr>
      </p:pic>
      <p:pic>
        <p:nvPicPr>
          <p:cNvPr id="1054" name="Picture 30" descr="Johnson Grass, SORGHUM HALEPENS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5482" r="6374" b="3718"/>
          <a:stretch/>
        </p:blipFill>
        <p:spPr bwMode="auto">
          <a:xfrm>
            <a:off x="10352864" y="533400"/>
            <a:ext cx="1706864" cy="173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10352865" y="2414847"/>
            <a:ext cx="17068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8</a:t>
            </a:r>
            <a:r>
              <a:rPr lang="en-US" dirty="0">
                <a:solidFill>
                  <a:prstClr val="black"/>
                </a:solidFill>
              </a:rPr>
              <a:t>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45179" y="2834855"/>
            <a:ext cx="553747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Πολυετές είδος (φωτοσύνθεση</a:t>
            </a:r>
            <a:r>
              <a:rPr lang="en-US" sz="1700" dirty="0">
                <a:solidFill>
                  <a:prstClr val="black"/>
                </a:solidFill>
              </a:rPr>
              <a:t>: C4) </a:t>
            </a:r>
            <a:endParaRPr lang="el-GR" sz="1700" dirty="0">
              <a:solidFill>
                <a:prstClr val="black"/>
              </a:solidFill>
            </a:endParaRPr>
          </a:p>
          <a:p>
            <a:pPr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Εγγενής </a:t>
            </a:r>
            <a:r>
              <a:rPr lang="el-GR" sz="1700" dirty="0">
                <a:solidFill>
                  <a:prstClr val="black"/>
                </a:solidFill>
              </a:rPr>
              <a:t>πολλαπλασιασμός με σπόρο</a:t>
            </a: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Αγενής πολλαπλασιασμός με </a:t>
            </a:r>
            <a:r>
              <a:rPr lang="el-GR" sz="1700" dirty="0">
                <a:solidFill>
                  <a:prstClr val="black"/>
                </a:solidFill>
              </a:rPr>
              <a:t>ριζώματα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Π</a:t>
            </a:r>
            <a:r>
              <a:rPr lang="el-GR" sz="1700" dirty="0">
                <a:solidFill>
                  <a:prstClr val="black"/>
                </a:solidFill>
              </a:rPr>
              <a:t>λούσιο </a:t>
            </a:r>
            <a:r>
              <a:rPr lang="el-GR" sz="1700" dirty="0" err="1">
                <a:solidFill>
                  <a:prstClr val="black"/>
                </a:solidFill>
              </a:rPr>
              <a:t>θυσσανώδες</a:t>
            </a:r>
            <a:r>
              <a:rPr lang="el-GR" sz="1700" dirty="0">
                <a:solidFill>
                  <a:prstClr val="black"/>
                </a:solidFill>
              </a:rPr>
              <a:t> ριζικό </a:t>
            </a:r>
            <a:r>
              <a:rPr lang="el-GR" sz="1700" dirty="0">
                <a:solidFill>
                  <a:prstClr val="black"/>
                </a:solidFill>
              </a:rPr>
              <a:t>σύστημα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Όρθιος βλαστός ύψους έως </a:t>
            </a:r>
            <a:r>
              <a:rPr lang="el-GR" sz="1700" dirty="0">
                <a:solidFill>
                  <a:prstClr val="black"/>
                </a:solidFill>
              </a:rPr>
              <a:t>2 </a:t>
            </a:r>
            <a:r>
              <a:rPr lang="el-GR" sz="1700" dirty="0">
                <a:solidFill>
                  <a:prstClr val="black"/>
                </a:solidFill>
              </a:rPr>
              <a:t>m, έντονο αδέλφωμα</a:t>
            </a:r>
          </a:p>
          <a:p>
            <a:pPr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Φύλλα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  <a:r>
              <a:rPr lang="el-GR" sz="1700" dirty="0">
                <a:solidFill>
                  <a:prstClr val="black"/>
                </a:solidFill>
              </a:rPr>
              <a:t> Μ</a:t>
            </a:r>
            <a:r>
              <a:rPr lang="el-GR" sz="1700" dirty="0" err="1">
                <a:solidFill>
                  <a:prstClr val="black"/>
                </a:solidFill>
              </a:rPr>
              <a:t>εγάλα</a:t>
            </a:r>
            <a:r>
              <a:rPr lang="el-GR" sz="1700" dirty="0">
                <a:solidFill>
                  <a:prstClr val="black"/>
                </a:solidFill>
              </a:rPr>
              <a:t> </a:t>
            </a:r>
            <a:r>
              <a:rPr lang="el-GR" sz="1700" dirty="0">
                <a:solidFill>
                  <a:prstClr val="black"/>
                </a:solidFill>
              </a:rPr>
              <a:t>φύλλα με έντονη </a:t>
            </a:r>
            <a:r>
              <a:rPr lang="el-GR" sz="1700" dirty="0">
                <a:solidFill>
                  <a:prstClr val="black"/>
                </a:solidFill>
              </a:rPr>
              <a:t>λευκή–κίτρινη </a:t>
            </a:r>
            <a:r>
              <a:rPr lang="el-GR" sz="1700" dirty="0">
                <a:solidFill>
                  <a:prstClr val="black"/>
                </a:solidFill>
              </a:rPr>
              <a:t>κεντρική </a:t>
            </a:r>
            <a:r>
              <a:rPr lang="el-GR" sz="1700" dirty="0">
                <a:solidFill>
                  <a:prstClr val="black"/>
                </a:solidFill>
              </a:rPr>
              <a:t>νεύρωση και </a:t>
            </a:r>
            <a:r>
              <a:rPr lang="el-GR" sz="1700" dirty="0">
                <a:solidFill>
                  <a:prstClr val="black"/>
                </a:solidFill>
              </a:rPr>
              <a:t>λευκή μεμβρανώδη </a:t>
            </a:r>
            <a:r>
              <a:rPr lang="el-GR" sz="1700" dirty="0">
                <a:solidFill>
                  <a:prstClr val="black"/>
                </a:solidFill>
              </a:rPr>
              <a:t>γλωσσίδα, </a:t>
            </a:r>
            <a:r>
              <a:rPr lang="el-GR" sz="1700" dirty="0">
                <a:solidFill>
                  <a:prstClr val="black"/>
                </a:solidFill>
              </a:rPr>
              <a:t>χωρίς </a:t>
            </a:r>
            <a:r>
              <a:rPr lang="el-GR" sz="1700" dirty="0">
                <a:solidFill>
                  <a:prstClr val="black"/>
                </a:solidFill>
              </a:rPr>
              <a:t>ωτία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Ανθίζει από Μάιο έως </a:t>
            </a:r>
            <a:r>
              <a:rPr lang="el-GR" sz="1700" dirty="0">
                <a:solidFill>
                  <a:prstClr val="black"/>
                </a:solidFill>
              </a:rPr>
              <a:t>Νοέμβριο</a:t>
            </a:r>
            <a:endParaRPr lang="el-GR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CDBF1-CEA5-4C3D-A5B2-B84483BD19CA}"/>
              </a:ext>
            </a:extLst>
          </p:cNvPr>
          <p:cNvSpPr txBox="1"/>
          <p:nvPr/>
        </p:nvSpPr>
        <p:spPr>
          <a:xfrm>
            <a:off x="2015636" y="2381183"/>
            <a:ext cx="1815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29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Μουχρίτσα</a:t>
            </a:r>
            <a:r>
              <a:rPr lang="en-US" sz="2800" b="1" dirty="0" smtClean="0">
                <a:solidFill>
                  <a:prstClr val="black"/>
                </a:solidFill>
              </a:rPr>
              <a:t> (Barnyardgrass) – </a:t>
            </a:r>
            <a:r>
              <a:rPr lang="en-US" sz="2800" b="1" i="1" dirty="0" smtClean="0">
                <a:solidFill>
                  <a:prstClr val="black"/>
                </a:solidFill>
              </a:rPr>
              <a:t>Echinochloa </a:t>
            </a:r>
            <a:r>
              <a:rPr lang="en-US" sz="2800" b="1" i="1" dirty="0">
                <a:solidFill>
                  <a:prstClr val="black"/>
                </a:solidFill>
              </a:rPr>
              <a:t>crus–galli </a:t>
            </a:r>
            <a:r>
              <a:rPr lang="en-US" sz="2800" b="1" dirty="0" smtClean="0">
                <a:solidFill>
                  <a:prstClr val="black"/>
                </a:solidFill>
              </a:rPr>
              <a:t>(L.) P. Beauv. </a:t>
            </a:r>
            <a:r>
              <a:rPr lang="en-US" sz="2800" b="1" dirty="0">
                <a:solidFill>
                  <a:prstClr val="black"/>
                </a:solidFill>
              </a:rPr>
              <a:t>(Poaceae)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3976807" y="2380354"/>
            <a:ext cx="56718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F07FBE7-9CC6-49A6-A2C7-23CCB3D89091}"/>
              </a:ext>
            </a:extLst>
          </p:cNvPr>
          <p:cNvSpPr txBox="1"/>
          <p:nvPr/>
        </p:nvSpPr>
        <p:spPr>
          <a:xfrm>
            <a:off x="143503" y="2381183"/>
            <a:ext cx="1800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13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4" y="542270"/>
            <a:ext cx="1800000" cy="177660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b="15317"/>
          <a:stretch/>
        </p:blipFill>
        <p:spPr>
          <a:xfrm>
            <a:off x="2030828" y="533400"/>
            <a:ext cx="1800000" cy="1785473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 rotWithShape="1">
          <a:blip r:embed="rId4"/>
          <a:srcRect l="6515" r="20001" b="7858"/>
          <a:stretch/>
        </p:blipFill>
        <p:spPr>
          <a:xfrm>
            <a:off x="3976807" y="524530"/>
            <a:ext cx="992037" cy="1785428"/>
          </a:xfrm>
          <a:prstGeom prst="rect">
            <a:avLst/>
          </a:prstGeom>
        </p:spPr>
      </p:pic>
      <p:pic>
        <p:nvPicPr>
          <p:cNvPr id="31" name="Εικόνα 30"/>
          <p:cNvPicPr>
            <a:picLocks noChangeAspect="1"/>
          </p:cNvPicPr>
          <p:nvPr/>
        </p:nvPicPr>
        <p:blipFill rotWithShape="1">
          <a:blip r:embed="rId5"/>
          <a:srcRect r="7730"/>
          <a:stretch/>
        </p:blipFill>
        <p:spPr>
          <a:xfrm>
            <a:off x="9762794" y="542270"/>
            <a:ext cx="2262429" cy="177655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B2CDBF1-CEA5-4C3D-A5B2-B84483BD19CA}"/>
              </a:ext>
            </a:extLst>
          </p:cNvPr>
          <p:cNvSpPr txBox="1"/>
          <p:nvPr/>
        </p:nvSpPr>
        <p:spPr>
          <a:xfrm>
            <a:off x="9762794" y="2380354"/>
            <a:ext cx="22624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8</a:t>
            </a:r>
            <a:r>
              <a:rPr lang="en-US" dirty="0">
                <a:solidFill>
                  <a:prstClr val="black"/>
                </a:solidFill>
              </a:rPr>
              <a:t>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34336" y="2852273"/>
            <a:ext cx="59437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Ετήσιο είδος </a:t>
            </a:r>
            <a:r>
              <a:rPr lang="el-GR" sz="1600" dirty="0">
                <a:solidFill>
                  <a:prstClr val="black"/>
                </a:solidFill>
              </a:rPr>
              <a:t>(φωτοσύνθεση</a:t>
            </a:r>
            <a:r>
              <a:rPr lang="en-US" sz="1600" dirty="0">
                <a:solidFill>
                  <a:prstClr val="black"/>
                </a:solidFill>
              </a:rPr>
              <a:t>: C4) </a:t>
            </a: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Πολλαπλασιάζεται </a:t>
            </a:r>
            <a:r>
              <a:rPr lang="el-GR" sz="1600" dirty="0">
                <a:solidFill>
                  <a:prstClr val="black"/>
                </a:solidFill>
              </a:rPr>
              <a:t>με σπόρο που φυτρώνει την άνοιξη ή το </a:t>
            </a:r>
            <a:r>
              <a:rPr lang="el-GR" sz="1600" dirty="0">
                <a:solidFill>
                  <a:prstClr val="black"/>
                </a:solidFill>
              </a:rPr>
              <a:t>καλοκαίρι.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Βλαστός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l-GR" sz="1600" dirty="0">
                <a:solidFill>
                  <a:prstClr val="black"/>
                </a:solidFill>
              </a:rPr>
              <a:t>Πεπλατυσμένος </a:t>
            </a:r>
            <a:r>
              <a:rPr lang="el-GR" sz="1600" dirty="0">
                <a:solidFill>
                  <a:prstClr val="black"/>
                </a:solidFill>
              </a:rPr>
              <a:t>ή </a:t>
            </a:r>
            <a:r>
              <a:rPr lang="el-GR" sz="1600" dirty="0">
                <a:solidFill>
                  <a:prstClr val="black"/>
                </a:solidFill>
              </a:rPr>
              <a:t>κυλινδρικός, </a:t>
            </a:r>
            <a:r>
              <a:rPr lang="el-GR" sz="1600" dirty="0">
                <a:solidFill>
                  <a:prstClr val="black"/>
                </a:solidFill>
              </a:rPr>
              <a:t>όρθιας ή ημιόρθιας ανάπτυξης και ύψους συνήθως έως </a:t>
            </a:r>
            <a:r>
              <a:rPr lang="el-GR" sz="1600" dirty="0">
                <a:solidFill>
                  <a:prstClr val="black"/>
                </a:solidFill>
              </a:rPr>
              <a:t>1.2–1.5 </a:t>
            </a:r>
            <a:r>
              <a:rPr lang="el-GR" sz="1600" dirty="0">
                <a:solidFill>
                  <a:prstClr val="black"/>
                </a:solidFill>
              </a:rPr>
              <a:t>m </a:t>
            </a:r>
            <a:endParaRPr lang="el-GR" sz="1600" dirty="0">
              <a:solidFill>
                <a:prstClr val="black"/>
              </a:solidFill>
            </a:endParaRPr>
          </a:p>
          <a:p>
            <a:pPr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Αξιοσημείωτη ικανότητα αδελφώματος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Φύλλα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l-GR" sz="1600" dirty="0">
                <a:solidFill>
                  <a:prstClr val="black"/>
                </a:solidFill>
              </a:rPr>
              <a:t>Σκούρο </a:t>
            </a:r>
            <a:r>
              <a:rPr lang="el-GR" sz="1600" dirty="0">
                <a:solidFill>
                  <a:prstClr val="black"/>
                </a:solidFill>
              </a:rPr>
              <a:t>πράσινο χρώμα, πλατύ έλασμα, κόκκινο κολεό (τα κατώτερα φύλλα) ενώ δεν έχουν γλωσσίδα και </a:t>
            </a:r>
            <a:r>
              <a:rPr lang="el-GR" sz="1600" dirty="0">
                <a:solidFill>
                  <a:prstClr val="black"/>
                </a:solidFill>
              </a:rPr>
              <a:t>ωτία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err="1">
                <a:solidFill>
                  <a:prstClr val="black"/>
                </a:solidFill>
              </a:rPr>
              <a:t>Ημιόρθια</a:t>
            </a:r>
            <a:r>
              <a:rPr lang="el-GR" sz="1600" dirty="0">
                <a:solidFill>
                  <a:prstClr val="black"/>
                </a:solidFill>
              </a:rPr>
              <a:t>–</a:t>
            </a:r>
            <a:r>
              <a:rPr lang="el-GR" sz="1600" dirty="0" err="1">
                <a:solidFill>
                  <a:prstClr val="black"/>
                </a:solidFill>
              </a:rPr>
              <a:t>έρπουσα</a:t>
            </a:r>
            <a:r>
              <a:rPr lang="el-GR" sz="1600" dirty="0">
                <a:solidFill>
                  <a:prstClr val="black"/>
                </a:solidFill>
              </a:rPr>
              <a:t> </a:t>
            </a:r>
            <a:r>
              <a:rPr lang="el-GR" sz="1600" dirty="0">
                <a:solidFill>
                  <a:prstClr val="black"/>
                </a:solidFill>
              </a:rPr>
              <a:t>ανάπτυξη, ύψος μικρότερο από τα άλλα τρία είδη (</a:t>
            </a:r>
            <a:r>
              <a:rPr lang="el-GR" sz="1600" dirty="0">
                <a:solidFill>
                  <a:prstClr val="black"/>
                </a:solidFill>
              </a:rPr>
              <a:t>20–90 </a:t>
            </a:r>
            <a:r>
              <a:rPr lang="el-GR" sz="1600" dirty="0">
                <a:solidFill>
                  <a:prstClr val="black"/>
                </a:solidFill>
              </a:rPr>
              <a:t>cm) και φύλλα που συχνά έχουν στην άνω επιφάνεια ένα κόκκινο σημάδι σχήματος V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6101475" y="2857321"/>
            <a:ext cx="594377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900" dirty="0">
                <a:solidFill>
                  <a:prstClr val="black"/>
                </a:solidFill>
              </a:rPr>
              <a:t>Ανθίζει </a:t>
            </a:r>
            <a:r>
              <a:rPr lang="el-GR" sz="1900" dirty="0">
                <a:solidFill>
                  <a:prstClr val="black"/>
                </a:solidFill>
              </a:rPr>
              <a:t>από νωρίς το καλοκαίρι έως και το φθινόπωρο και έχει ταξιανθία φόβη με </a:t>
            </a:r>
            <a:r>
              <a:rPr lang="el-GR" sz="1900" dirty="0">
                <a:solidFill>
                  <a:prstClr val="black"/>
                </a:solidFill>
              </a:rPr>
              <a:t>διακλαδώσεις που δεν </a:t>
            </a:r>
            <a:r>
              <a:rPr lang="el-GR" sz="1900" dirty="0">
                <a:solidFill>
                  <a:prstClr val="black"/>
                </a:solidFill>
              </a:rPr>
              <a:t>είναι κολλημένες με τον κεντρικό </a:t>
            </a:r>
            <a:r>
              <a:rPr lang="el-GR" sz="1900" dirty="0">
                <a:solidFill>
                  <a:prstClr val="black"/>
                </a:solidFill>
              </a:rPr>
              <a:t>άξονα.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9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900" dirty="0">
                <a:solidFill>
                  <a:prstClr val="black"/>
                </a:solidFill>
              </a:rPr>
              <a:t>Συνήθως υπάρχουν άγανα ενώ συχνά τα λέπυρα έχουν μια </a:t>
            </a:r>
            <a:r>
              <a:rPr lang="el-GR" sz="1900" dirty="0">
                <a:solidFill>
                  <a:prstClr val="black"/>
                </a:solidFill>
              </a:rPr>
              <a:t>κοκκινωπή απόχρωση.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9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900" dirty="0">
                <a:solidFill>
                  <a:prstClr val="black"/>
                </a:solidFill>
              </a:rPr>
              <a:t>Μείωση απόδοσης του βαμβακιού κατά </a:t>
            </a:r>
            <a:r>
              <a:rPr lang="en-US" sz="1900" dirty="0">
                <a:solidFill>
                  <a:prstClr val="black"/>
                </a:solidFill>
              </a:rPr>
              <a:t>7, 29,</a:t>
            </a:r>
            <a:r>
              <a:rPr lang="el-GR" sz="1900" dirty="0">
                <a:solidFill>
                  <a:prstClr val="black"/>
                </a:solidFill>
              </a:rPr>
              <a:t> και </a:t>
            </a:r>
            <a:r>
              <a:rPr lang="en-US" sz="1900" dirty="0">
                <a:solidFill>
                  <a:prstClr val="black"/>
                </a:solidFill>
              </a:rPr>
              <a:t>80</a:t>
            </a:r>
            <a:r>
              <a:rPr lang="el-GR" sz="1900" dirty="0">
                <a:solidFill>
                  <a:prstClr val="black"/>
                </a:solidFill>
              </a:rPr>
              <a:t>% παρουσία </a:t>
            </a:r>
            <a:r>
              <a:rPr lang="en-US" sz="1900" dirty="0">
                <a:solidFill>
                  <a:prstClr val="black"/>
                </a:solidFill>
              </a:rPr>
              <a:t>51, 126 </a:t>
            </a:r>
            <a:r>
              <a:rPr lang="el-GR" sz="1900" dirty="0">
                <a:solidFill>
                  <a:prstClr val="black"/>
                </a:solidFill>
              </a:rPr>
              <a:t>και 171 στελεχών/</a:t>
            </a:r>
            <a:r>
              <a:rPr lang="en-US" sz="1900" dirty="0">
                <a:solidFill>
                  <a:prstClr val="black"/>
                </a:solidFill>
              </a:rPr>
              <a:t>m</a:t>
            </a:r>
            <a:r>
              <a:rPr lang="en-US" sz="1900" baseline="30000" dirty="0">
                <a:solidFill>
                  <a:prstClr val="black"/>
                </a:solidFill>
              </a:rPr>
              <a:t>2</a:t>
            </a:r>
            <a:r>
              <a:rPr lang="en-US" sz="1900" dirty="0">
                <a:solidFill>
                  <a:prstClr val="black"/>
                </a:solidFill>
              </a:rPr>
              <a:t>, </a:t>
            </a:r>
            <a:r>
              <a:rPr lang="el-GR" sz="1900" dirty="0">
                <a:solidFill>
                  <a:prstClr val="black"/>
                </a:solidFill>
              </a:rPr>
              <a:t>αντίστοιχα </a:t>
            </a:r>
            <a:r>
              <a:rPr lang="en-US" sz="1900" baseline="30000" dirty="0">
                <a:solidFill>
                  <a:prstClr val="black"/>
                </a:solidFill>
              </a:rPr>
              <a:t>3</a:t>
            </a:r>
            <a:endParaRPr lang="el-GR" sz="19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9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900" dirty="0">
                <a:solidFill>
                  <a:prstClr val="black"/>
                </a:solidFill>
              </a:rPr>
              <a:t>Ανθεκτικότητες σε </a:t>
            </a:r>
            <a:r>
              <a:rPr lang="el-GR" sz="1900" dirty="0">
                <a:solidFill>
                  <a:prstClr val="black"/>
                </a:solidFill>
              </a:rPr>
              <a:t>ζιζανιοκτόνα–αναστολείς </a:t>
            </a:r>
            <a:r>
              <a:rPr lang="el-GR" sz="1900" dirty="0">
                <a:solidFill>
                  <a:prstClr val="black"/>
                </a:solidFill>
              </a:rPr>
              <a:t>των ενζύμων </a:t>
            </a:r>
            <a:r>
              <a:rPr lang="en-US" sz="1900" dirty="0">
                <a:solidFill>
                  <a:prstClr val="black"/>
                </a:solidFill>
              </a:rPr>
              <a:t>ALS </a:t>
            </a:r>
            <a:r>
              <a:rPr lang="en-US" sz="1900" dirty="0">
                <a:solidFill>
                  <a:prstClr val="black"/>
                </a:solidFill>
              </a:rPr>
              <a:t>(bispyribac–sodium</a:t>
            </a:r>
            <a:r>
              <a:rPr lang="en-US" sz="1900" dirty="0">
                <a:solidFill>
                  <a:prstClr val="black"/>
                </a:solidFill>
              </a:rPr>
              <a:t>) </a:t>
            </a:r>
            <a:r>
              <a:rPr lang="el-GR" sz="1900" dirty="0">
                <a:solidFill>
                  <a:prstClr val="black"/>
                </a:solidFill>
              </a:rPr>
              <a:t>και </a:t>
            </a:r>
            <a:r>
              <a:rPr lang="en-US" sz="1900" dirty="0">
                <a:solidFill>
                  <a:prstClr val="black"/>
                </a:solidFill>
              </a:rPr>
              <a:t>ACCase </a:t>
            </a:r>
            <a:r>
              <a:rPr lang="en-US" sz="1900" dirty="0">
                <a:solidFill>
                  <a:prstClr val="black"/>
                </a:solidFill>
              </a:rPr>
              <a:t>(quizalofop–</a:t>
            </a:r>
            <a:r>
              <a:rPr lang="en-US" sz="1900" i="1" dirty="0">
                <a:solidFill>
                  <a:prstClr val="black"/>
                </a:solidFill>
              </a:rPr>
              <a:t>p</a:t>
            </a:r>
            <a:r>
              <a:rPr lang="en-US" sz="1900" dirty="0">
                <a:solidFill>
                  <a:prstClr val="black"/>
                </a:solidFill>
              </a:rPr>
              <a:t>–ethyl) </a:t>
            </a:r>
            <a:r>
              <a:rPr lang="el-GR" sz="1900" dirty="0">
                <a:solidFill>
                  <a:prstClr val="black"/>
                </a:solidFill>
              </a:rPr>
              <a:t>και στο </a:t>
            </a:r>
            <a:r>
              <a:rPr lang="en-US" sz="1900" dirty="0">
                <a:solidFill>
                  <a:prstClr val="black"/>
                </a:solidFill>
              </a:rPr>
              <a:t>glyphosate </a:t>
            </a:r>
            <a:r>
              <a:rPr lang="en-US" sz="1900" baseline="30000" dirty="0">
                <a:solidFill>
                  <a:prstClr val="black"/>
                </a:solidFill>
              </a:rPr>
              <a:t>2</a:t>
            </a:r>
            <a:endParaRPr lang="el-GR" sz="1900" dirty="0">
              <a:solidFill>
                <a:prstClr val="black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6"/>
          <a:srcRect r="10267"/>
          <a:stretch/>
        </p:blipFill>
        <p:spPr>
          <a:xfrm>
            <a:off x="5037933" y="524530"/>
            <a:ext cx="1880346" cy="177655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0536" y="525724"/>
            <a:ext cx="1350000" cy="177536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6908" y="526136"/>
            <a:ext cx="1200000" cy="17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07FBE7-9CC6-49A6-A2C7-23CCB3D89091}"/>
              </a:ext>
            </a:extLst>
          </p:cNvPr>
          <p:cNvSpPr txBox="1"/>
          <p:nvPr/>
        </p:nvSpPr>
        <p:spPr>
          <a:xfrm>
            <a:off x="1410674" y="2357922"/>
            <a:ext cx="16803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14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CDBF1-CEA5-4C3D-A5B2-B84483BD19CA}"/>
              </a:ext>
            </a:extLst>
          </p:cNvPr>
          <p:cNvSpPr txBox="1"/>
          <p:nvPr/>
        </p:nvSpPr>
        <p:spPr>
          <a:xfrm>
            <a:off x="3193834" y="2357922"/>
            <a:ext cx="15167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15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Σετάρια </a:t>
            </a:r>
            <a:r>
              <a:rPr lang="en-US" sz="2800" b="1" dirty="0" smtClean="0">
                <a:solidFill>
                  <a:prstClr val="black"/>
                </a:solidFill>
              </a:rPr>
              <a:t>(Green foxtail</a:t>
            </a:r>
            <a:r>
              <a:rPr lang="en-US" sz="2800" b="1" dirty="0">
                <a:solidFill>
                  <a:prstClr val="black"/>
                </a:solidFill>
              </a:rPr>
              <a:t>, bristly foxtail </a:t>
            </a:r>
            <a:r>
              <a:rPr lang="en-US" sz="2800" b="1" dirty="0" smtClean="0">
                <a:solidFill>
                  <a:prstClr val="black"/>
                </a:solidFill>
              </a:rPr>
              <a:t>&amp; yellow foxtail)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Setaria </a:t>
            </a:r>
            <a:r>
              <a:rPr lang="en-US" sz="2800" b="1" dirty="0" smtClean="0">
                <a:solidFill>
                  <a:prstClr val="black"/>
                </a:solidFill>
              </a:rPr>
              <a:t>spp. </a:t>
            </a:r>
            <a:r>
              <a:rPr lang="en-US" sz="2800" b="1" dirty="0">
                <a:solidFill>
                  <a:prstClr val="black"/>
                </a:solidFill>
              </a:rPr>
              <a:t>(Poaceae)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34336" y="2976670"/>
            <a:ext cx="582704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Τα διαδεδομένα είδη στη χώρα μας είναι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400" dirty="0">
                <a:solidFill>
                  <a:prstClr val="black"/>
                </a:solidFill>
              </a:rPr>
              <a:t>Πράσινη σετάρια (</a:t>
            </a:r>
            <a:r>
              <a:rPr lang="en-US" sz="1400" dirty="0">
                <a:solidFill>
                  <a:prstClr val="black"/>
                </a:solidFill>
              </a:rPr>
              <a:t>green </a:t>
            </a:r>
            <a:r>
              <a:rPr lang="en-US" sz="1400" dirty="0">
                <a:solidFill>
                  <a:prstClr val="black"/>
                </a:solidFill>
              </a:rPr>
              <a:t>foxtail) – </a:t>
            </a:r>
            <a:r>
              <a:rPr lang="en-US" sz="1400" i="1" dirty="0">
                <a:solidFill>
                  <a:prstClr val="black"/>
                </a:solidFill>
              </a:rPr>
              <a:t>Setaria </a:t>
            </a:r>
            <a:r>
              <a:rPr lang="en-US" sz="1400" i="1" dirty="0">
                <a:solidFill>
                  <a:prstClr val="black"/>
                </a:solidFill>
              </a:rPr>
              <a:t>viridis</a:t>
            </a:r>
            <a:r>
              <a:rPr lang="en-US" sz="1400" dirty="0">
                <a:solidFill>
                  <a:prstClr val="black"/>
                </a:solidFill>
              </a:rPr>
              <a:t> (L.) P. Beauv.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400" dirty="0">
                <a:solidFill>
                  <a:prstClr val="black"/>
                </a:solidFill>
              </a:rPr>
              <a:t>Σπονδυλωτή σετάρια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l-GR" sz="1400" dirty="0">
                <a:solidFill>
                  <a:prstClr val="black"/>
                </a:solidFill>
              </a:rPr>
              <a:t>(</a:t>
            </a:r>
            <a:r>
              <a:rPr lang="en-US" sz="1400" dirty="0">
                <a:solidFill>
                  <a:prstClr val="black"/>
                </a:solidFill>
              </a:rPr>
              <a:t>bristly foxtail) – </a:t>
            </a:r>
            <a:r>
              <a:rPr lang="en-US" sz="1400" i="1" dirty="0">
                <a:solidFill>
                  <a:prstClr val="black"/>
                </a:solidFill>
              </a:rPr>
              <a:t>Setaria verticillata </a:t>
            </a:r>
            <a:r>
              <a:rPr lang="en-US" sz="1400" dirty="0">
                <a:solidFill>
                  <a:prstClr val="black"/>
                </a:solidFill>
              </a:rPr>
              <a:t>(L.) P. Beauv.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400" dirty="0">
                <a:solidFill>
                  <a:prstClr val="black"/>
                </a:solidFill>
              </a:rPr>
              <a:t>Κίτρινη σετάρια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l-GR" sz="1400" dirty="0">
                <a:solidFill>
                  <a:prstClr val="black"/>
                </a:solidFill>
              </a:rPr>
              <a:t>(</a:t>
            </a:r>
            <a:r>
              <a:rPr lang="en-US" sz="1400" dirty="0">
                <a:solidFill>
                  <a:prstClr val="black"/>
                </a:solidFill>
              </a:rPr>
              <a:t>yellow </a:t>
            </a:r>
            <a:r>
              <a:rPr lang="en-US" sz="1400" dirty="0">
                <a:solidFill>
                  <a:prstClr val="black"/>
                </a:solidFill>
              </a:rPr>
              <a:t>foxtail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  <a:r>
              <a:rPr lang="en-US" sz="1400" dirty="0">
                <a:solidFill>
                  <a:prstClr val="black"/>
                </a:solidFill>
              </a:rPr>
              <a:t> – </a:t>
            </a:r>
            <a:r>
              <a:rPr lang="en-US" sz="1400" i="1" dirty="0">
                <a:solidFill>
                  <a:prstClr val="black"/>
                </a:solidFill>
              </a:rPr>
              <a:t>Setaria </a:t>
            </a:r>
            <a:r>
              <a:rPr lang="en-US" sz="1400" i="1" dirty="0">
                <a:solidFill>
                  <a:prstClr val="black"/>
                </a:solidFill>
              </a:rPr>
              <a:t>glauca </a:t>
            </a:r>
            <a:r>
              <a:rPr lang="en-US" sz="1400" dirty="0">
                <a:solidFill>
                  <a:prstClr val="black"/>
                </a:solidFill>
              </a:rPr>
              <a:t>(L.) P. Beauv.</a:t>
            </a:r>
            <a:endParaRPr lang="el-GR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Ετήσια είδη </a:t>
            </a:r>
            <a:r>
              <a:rPr lang="el-GR" sz="1400" dirty="0">
                <a:solidFill>
                  <a:prstClr val="black"/>
                </a:solidFill>
              </a:rPr>
              <a:t>(φωτοσύνθεση</a:t>
            </a:r>
            <a:r>
              <a:rPr lang="en-US" sz="1400" dirty="0">
                <a:solidFill>
                  <a:prstClr val="black"/>
                </a:solidFill>
              </a:rPr>
              <a:t>: C4) 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Θυσσανώδες ριζικό σύστημα, επιφανειακές ρίζες</a:t>
            </a:r>
          </a:p>
          <a:p>
            <a:pPr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Στέλεχος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el-GR" sz="1400" dirty="0">
                <a:solidFill>
                  <a:prstClr val="black"/>
                </a:solidFill>
              </a:rPr>
              <a:t>Όρθιας ανάπτυξης ή </a:t>
            </a:r>
            <a:r>
              <a:rPr lang="el-GR" sz="1400" dirty="0">
                <a:solidFill>
                  <a:prstClr val="black"/>
                </a:solidFill>
              </a:rPr>
              <a:t>αρχικά </a:t>
            </a:r>
            <a:r>
              <a:rPr lang="el-GR" sz="1400" dirty="0">
                <a:solidFill>
                  <a:prstClr val="black"/>
                </a:solidFill>
              </a:rPr>
              <a:t>έρπουσας </a:t>
            </a:r>
            <a:r>
              <a:rPr lang="el-GR" sz="1400" dirty="0">
                <a:solidFill>
                  <a:prstClr val="black"/>
                </a:solidFill>
              </a:rPr>
              <a:t>και μετά </a:t>
            </a:r>
            <a:r>
              <a:rPr lang="el-GR" sz="1400" dirty="0">
                <a:solidFill>
                  <a:prstClr val="black"/>
                </a:solidFill>
              </a:rPr>
              <a:t>ανορθωμένης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Ύψος στελέχους</a:t>
            </a:r>
            <a:r>
              <a:rPr lang="en-US" sz="1400" dirty="0">
                <a:solidFill>
                  <a:prstClr val="black"/>
                </a:solidFill>
              </a:rPr>
              <a:t>: 50–60 </a:t>
            </a:r>
            <a:r>
              <a:rPr lang="el-GR" sz="1400" dirty="0">
                <a:solidFill>
                  <a:prstClr val="black"/>
                </a:solidFill>
              </a:rPr>
              <a:t>εκ. στο </a:t>
            </a:r>
            <a:r>
              <a:rPr lang="en-US" sz="1400" i="1" dirty="0">
                <a:solidFill>
                  <a:prstClr val="black"/>
                </a:solidFill>
              </a:rPr>
              <a:t>S. viridis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l-GR" sz="1400" dirty="0">
                <a:solidFill>
                  <a:prstClr val="black"/>
                </a:solidFill>
              </a:rPr>
              <a:t>έως 1 </a:t>
            </a:r>
            <a:r>
              <a:rPr lang="en-US" sz="1400" dirty="0">
                <a:solidFill>
                  <a:prstClr val="black"/>
                </a:solidFill>
              </a:rPr>
              <a:t>m </a:t>
            </a:r>
            <a:r>
              <a:rPr lang="el-GR" sz="1400" dirty="0">
                <a:solidFill>
                  <a:prstClr val="black"/>
                </a:solidFill>
              </a:rPr>
              <a:t>στα δύο άλλα είδη 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Αξιοσημείωτη ικανότητα αδελφώματος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D71CD9D-0E12-467C-B400-66375ADA7CAF}"/>
              </a:ext>
            </a:extLst>
          </p:cNvPr>
          <p:cNvSpPr txBox="1"/>
          <p:nvPr/>
        </p:nvSpPr>
        <p:spPr>
          <a:xfrm>
            <a:off x="5833811" y="2838171"/>
            <a:ext cx="61905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Τα άνθη εμφανίζονται το καλοκαίρι και διατάσσονται σε πυκνή σταχυόμορφη </a:t>
            </a:r>
            <a:r>
              <a:rPr lang="el-GR" sz="1600" dirty="0">
                <a:solidFill>
                  <a:prstClr val="black"/>
                </a:solidFill>
              </a:rPr>
              <a:t>φόβη.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Τ</a:t>
            </a:r>
            <a:r>
              <a:rPr lang="el-GR" sz="1600" dirty="0">
                <a:solidFill>
                  <a:prstClr val="black"/>
                </a:solidFill>
              </a:rPr>
              <a:t>α </a:t>
            </a:r>
            <a:r>
              <a:rPr lang="el-GR" sz="1600" dirty="0">
                <a:solidFill>
                  <a:prstClr val="black"/>
                </a:solidFill>
              </a:rPr>
              <a:t>σταχύδια </a:t>
            </a:r>
            <a:r>
              <a:rPr lang="el-GR" sz="1600" dirty="0">
                <a:solidFill>
                  <a:prstClr val="black"/>
                </a:solidFill>
              </a:rPr>
              <a:t>στο είδος </a:t>
            </a:r>
            <a:r>
              <a:rPr lang="el-GR" sz="1600" i="1" dirty="0">
                <a:solidFill>
                  <a:prstClr val="black"/>
                </a:solidFill>
              </a:rPr>
              <a:t>S. verticillata </a:t>
            </a:r>
            <a:r>
              <a:rPr lang="el-GR" sz="1600" dirty="0">
                <a:solidFill>
                  <a:prstClr val="black"/>
                </a:solidFill>
              </a:rPr>
              <a:t>έχουν σκληρές τρίχες </a:t>
            </a:r>
            <a:r>
              <a:rPr lang="el-GR" sz="1600" dirty="0">
                <a:solidFill>
                  <a:prstClr val="black"/>
                </a:solidFill>
              </a:rPr>
              <a:t>και </a:t>
            </a:r>
            <a:r>
              <a:rPr lang="el-GR" sz="1600" dirty="0">
                <a:solidFill>
                  <a:prstClr val="black"/>
                </a:solidFill>
              </a:rPr>
              <a:t>κολλούν </a:t>
            </a:r>
            <a:r>
              <a:rPr lang="el-GR" sz="1600" dirty="0">
                <a:solidFill>
                  <a:prstClr val="black"/>
                </a:solidFill>
              </a:rPr>
              <a:t>εύκολα σε </a:t>
            </a:r>
            <a:r>
              <a:rPr lang="el-GR" sz="1600" dirty="0">
                <a:solidFill>
                  <a:prstClr val="black"/>
                </a:solidFill>
              </a:rPr>
              <a:t>ρούχα </a:t>
            </a:r>
            <a:r>
              <a:rPr lang="el-GR" sz="1600" dirty="0">
                <a:solidFill>
                  <a:prstClr val="black"/>
                </a:solidFill>
              </a:rPr>
              <a:t>και στο </a:t>
            </a:r>
            <a:r>
              <a:rPr lang="el-GR" sz="1600" dirty="0">
                <a:solidFill>
                  <a:prstClr val="black"/>
                </a:solidFill>
              </a:rPr>
              <a:t>τρίχωμα </a:t>
            </a:r>
            <a:r>
              <a:rPr lang="el-GR" sz="1600" dirty="0">
                <a:solidFill>
                  <a:prstClr val="black"/>
                </a:solidFill>
              </a:rPr>
              <a:t>των ζώων.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l-GR" sz="1600" dirty="0">
                <a:solidFill>
                  <a:prstClr val="black"/>
                </a:solidFill>
              </a:rPr>
              <a:t>τα δύο </a:t>
            </a:r>
            <a:r>
              <a:rPr lang="el-GR" sz="1600" dirty="0">
                <a:solidFill>
                  <a:prstClr val="black"/>
                </a:solidFill>
              </a:rPr>
              <a:t>άλλα είδη οι τρίχες είναι μαλακές και τα σταχύδια δεν αγκιστρώνονται εύκολα.</a:t>
            </a:r>
          </a:p>
          <a:p>
            <a:pPr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Θεωρείται επιβλαβές εάν βρεθεί σε </a:t>
            </a:r>
            <a:r>
              <a:rPr lang="el-GR" sz="1600" dirty="0">
                <a:solidFill>
                  <a:prstClr val="black"/>
                </a:solidFill>
              </a:rPr>
              <a:t>μεγάλες </a:t>
            </a:r>
            <a:r>
              <a:rPr lang="el-GR" sz="1600" dirty="0">
                <a:solidFill>
                  <a:prstClr val="black"/>
                </a:solidFill>
              </a:rPr>
              <a:t>πυκνότητες στον αγρό κατά τα πρώτα στάδια ανάπτυξης των βαμβακόφυτων.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</a:rPr>
              <a:t>S. viridis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l-GR" sz="1600" dirty="0">
                <a:solidFill>
                  <a:prstClr val="black"/>
                </a:solidFill>
              </a:rPr>
              <a:t>Πληθυσμοί με ανθεκτικότητα </a:t>
            </a:r>
            <a:r>
              <a:rPr lang="el-GR" sz="1600" dirty="0">
                <a:solidFill>
                  <a:prstClr val="black"/>
                </a:solidFill>
              </a:rPr>
              <a:t>σε </a:t>
            </a:r>
            <a:r>
              <a:rPr lang="el-GR" sz="1600" dirty="0">
                <a:solidFill>
                  <a:prstClr val="black"/>
                </a:solidFill>
              </a:rPr>
              <a:t>ζιζανιοκτόνα–αναστολείς </a:t>
            </a:r>
            <a:r>
              <a:rPr lang="el-GR" sz="1600" dirty="0">
                <a:solidFill>
                  <a:prstClr val="black"/>
                </a:solidFill>
              </a:rPr>
              <a:t>του ενζύμου </a:t>
            </a:r>
            <a:r>
              <a:rPr lang="en-US" sz="1600" dirty="0">
                <a:solidFill>
                  <a:prstClr val="black"/>
                </a:solidFill>
              </a:rPr>
              <a:t>ACCase </a:t>
            </a:r>
            <a:r>
              <a:rPr lang="en-US" sz="1600" dirty="0">
                <a:solidFill>
                  <a:prstClr val="black"/>
                </a:solidFill>
              </a:rPr>
              <a:t>(fluazifop–butyl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>
                <a:solidFill>
                  <a:prstClr val="black"/>
                </a:solidFill>
              </a:rPr>
              <a:t>sethoxydim) </a:t>
            </a:r>
            <a:r>
              <a:rPr lang="el-GR" sz="1600" dirty="0">
                <a:solidFill>
                  <a:prstClr val="black"/>
                </a:solidFill>
              </a:rPr>
              <a:t>και σε ζιζανιοκτόνα–αναστολείς </a:t>
            </a:r>
            <a:r>
              <a:rPr lang="el-GR" sz="1600" dirty="0">
                <a:solidFill>
                  <a:prstClr val="black"/>
                </a:solidFill>
              </a:rPr>
              <a:t>του ενζύμου </a:t>
            </a:r>
            <a:r>
              <a:rPr lang="en-US" sz="1600" dirty="0">
                <a:solidFill>
                  <a:prstClr val="black"/>
                </a:solidFill>
              </a:rPr>
              <a:t>ALS                                     (nicosulfuron, foramsulfuron) </a:t>
            </a:r>
            <a:r>
              <a:rPr lang="el-GR" sz="1600" baseline="30000" dirty="0">
                <a:solidFill>
                  <a:prstClr val="black"/>
                </a:solidFill>
              </a:rPr>
              <a:t>2</a:t>
            </a:r>
            <a:r>
              <a:rPr lang="en-US" sz="1600" baseline="30000" dirty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4805406" y="2357922"/>
            <a:ext cx="14558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33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6425024" y="2356124"/>
            <a:ext cx="55993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0434" t="6477" r="3686" b="7043"/>
          <a:stretch/>
        </p:blipFill>
        <p:spPr>
          <a:xfrm>
            <a:off x="1422399" y="564872"/>
            <a:ext cx="1656863" cy="167853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834" y="533400"/>
            <a:ext cx="1516769" cy="171001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530" y="533400"/>
            <a:ext cx="1455882" cy="171001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5"/>
          <a:srcRect l="30476" t="16065" r="16435" b="11860"/>
          <a:stretch/>
        </p:blipFill>
        <p:spPr>
          <a:xfrm>
            <a:off x="157877" y="564315"/>
            <a:ext cx="1149950" cy="16790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F07FBE7-9CC6-49A6-A2C7-23CCB3D89091}"/>
              </a:ext>
            </a:extLst>
          </p:cNvPr>
          <p:cNvSpPr txBox="1"/>
          <p:nvPr/>
        </p:nvSpPr>
        <p:spPr>
          <a:xfrm>
            <a:off x="157877" y="2357922"/>
            <a:ext cx="11339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11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6436357" y="1935632"/>
            <a:ext cx="161364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</a:rPr>
              <a:t>S. viridis</a:t>
            </a:r>
            <a:endParaRPr lang="el-GR" sz="1400" i="1" dirty="0">
              <a:solidFill>
                <a:prstClr val="black"/>
              </a:solidFill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6"/>
          <a:srcRect t="3471" b="21199"/>
          <a:stretch/>
        </p:blipFill>
        <p:spPr>
          <a:xfrm>
            <a:off x="6436358" y="531445"/>
            <a:ext cx="1613649" cy="1360813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 rotWithShape="1">
          <a:blip r:embed="rId7"/>
          <a:srcRect r="12114" b="25625"/>
          <a:stretch/>
        </p:blipFill>
        <p:spPr>
          <a:xfrm>
            <a:off x="8152330" y="531444"/>
            <a:ext cx="2109270" cy="13608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8152330" y="1935632"/>
            <a:ext cx="210927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</a:rPr>
              <a:t>S. verticillata</a:t>
            </a:r>
            <a:endParaRPr lang="el-GR" sz="1400" i="1" dirty="0">
              <a:solidFill>
                <a:prstClr val="black"/>
              </a:solidFill>
            </a:endParaRPr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 rotWithShape="1">
          <a:blip r:embed="rId8"/>
          <a:srcRect r="39368" b="21046"/>
          <a:stretch/>
        </p:blipFill>
        <p:spPr>
          <a:xfrm>
            <a:off x="10363922" y="522034"/>
            <a:ext cx="1660435" cy="13536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10363921" y="1935632"/>
            <a:ext cx="166043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prstClr val="black"/>
                </a:solidFill>
              </a:rPr>
              <a:t>S. glauca</a:t>
            </a:r>
            <a:endParaRPr lang="el-GR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7340E60-D9DC-4E14-ADD7-F84545EA0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" y="648691"/>
            <a:ext cx="12096750" cy="1938336"/>
          </a:xfrm>
        </p:spPr>
        <p:txBody>
          <a:bodyPr>
            <a:noAutofit/>
          </a:bodyPr>
          <a:lstStyle/>
          <a:p>
            <a:r>
              <a:rPr lang="el-GR" sz="6500" b="1" dirty="0" smtClean="0"/>
              <a:t>Κυπεροειδή ζιζάνια (</a:t>
            </a:r>
            <a:r>
              <a:rPr lang="en-US" sz="6500" b="1" dirty="0" smtClean="0"/>
              <a:t>sedges</a:t>
            </a:r>
            <a:r>
              <a:rPr lang="en-US" sz="6500" b="1" dirty="0" smtClean="0"/>
              <a:t>)</a:t>
            </a:r>
            <a:endParaRPr lang="el-GR" sz="65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53DE2BDC-ADD2-42CA-82B7-F8AACA840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" y="3190876"/>
            <a:ext cx="11934825" cy="353377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Αναγνώριση στον αγρό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Στοιχεία βιολογίας &amp; ανταγωνιστικότητας</a:t>
            </a:r>
          </a:p>
          <a:p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Περιπτώσεις ανθεκτικότητας σε ζιζανιοκτόνα</a:t>
            </a:r>
          </a:p>
        </p:txBody>
      </p:sp>
    </p:spTree>
    <p:extLst>
      <p:ext uri="{BB962C8B-B14F-4D97-AF65-F5344CB8AC3E}">
        <p14:creationId xmlns:p14="http://schemas.microsoft.com/office/powerpoint/2010/main" val="18787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07FBE7-9CC6-49A6-A2C7-23CCB3D89091}"/>
              </a:ext>
            </a:extLst>
          </p:cNvPr>
          <p:cNvSpPr txBox="1"/>
          <p:nvPr/>
        </p:nvSpPr>
        <p:spPr>
          <a:xfrm>
            <a:off x="162749" y="2635568"/>
            <a:ext cx="2300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14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2CDBF1-CEA5-4C3D-A5B2-B84483BD19CA}"/>
              </a:ext>
            </a:extLst>
          </p:cNvPr>
          <p:cNvSpPr txBox="1"/>
          <p:nvPr/>
        </p:nvSpPr>
        <p:spPr>
          <a:xfrm>
            <a:off x="2614301" y="2619256"/>
            <a:ext cx="18562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21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:a16="http://schemas.microsoft.com/office/drawing/2014/main" xmlns="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Κύπερη </a:t>
            </a:r>
            <a:r>
              <a:rPr lang="en-US" sz="2800" b="1" dirty="0" smtClean="0">
                <a:solidFill>
                  <a:prstClr val="black"/>
                </a:solidFill>
              </a:rPr>
              <a:t>(Nutsedge)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Cyperus </a:t>
            </a:r>
            <a:r>
              <a:rPr lang="en-US" sz="2800" b="1" dirty="0" smtClean="0">
                <a:solidFill>
                  <a:prstClr val="black"/>
                </a:solidFill>
              </a:rPr>
              <a:t>spp. (Cyperaceae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32E1CE9-FA49-4577-97FF-672571145BB3}"/>
              </a:ext>
            </a:extLst>
          </p:cNvPr>
          <p:cNvSpPr txBox="1"/>
          <p:nvPr/>
        </p:nvSpPr>
        <p:spPr>
          <a:xfrm>
            <a:off x="4621783" y="2619256"/>
            <a:ext cx="16755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39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6448516" y="2619256"/>
            <a:ext cx="39527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10513061" y="2619256"/>
            <a:ext cx="15380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Zadoks </a:t>
            </a:r>
            <a:r>
              <a:rPr lang="en-US" dirty="0">
                <a:solidFill>
                  <a:prstClr val="black"/>
                </a:solidFill>
              </a:rPr>
              <a:t>89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2054" name="Picture 6" descr="Weed Seedling 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" y="543914"/>
            <a:ext cx="2300319" cy="195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utgrass (Cyperus rotundus L.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0" r="37944"/>
          <a:stretch/>
        </p:blipFill>
        <p:spPr bwMode="auto">
          <a:xfrm>
            <a:off x="4621784" y="533400"/>
            <a:ext cx="1675499" cy="19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hanvant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51" y="543914"/>
            <a:ext cx="1950588" cy="15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rrigation Manage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290" y="533400"/>
            <a:ext cx="1888020" cy="156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6450951" y="2157591"/>
            <a:ext cx="19505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prstClr val="black"/>
                </a:solidFill>
              </a:rPr>
              <a:t>C. rotundus</a:t>
            </a:r>
            <a:endParaRPr lang="el-GR" i="1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DB34F0A-686B-4230-B20A-58A634088607}"/>
              </a:ext>
            </a:extLst>
          </p:cNvPr>
          <p:cNvSpPr txBox="1"/>
          <p:nvPr/>
        </p:nvSpPr>
        <p:spPr>
          <a:xfrm>
            <a:off x="8513290" y="2157591"/>
            <a:ext cx="18880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prstClr val="black"/>
                </a:solidFill>
              </a:rPr>
              <a:t>C. esculentus</a:t>
            </a:r>
            <a:endParaRPr lang="el-GR" i="1" dirty="0">
              <a:solidFill>
                <a:prstClr val="black"/>
              </a:solidFill>
            </a:endParaRPr>
          </a:p>
        </p:txBody>
      </p:sp>
      <p:pic>
        <p:nvPicPr>
          <p:cNvPr id="2062" name="Picture 14" descr="Nutsedge!!!! - The Lawn For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/>
          <a:stretch/>
        </p:blipFill>
        <p:spPr bwMode="auto">
          <a:xfrm>
            <a:off x="2580098" y="543914"/>
            <a:ext cx="1879760" cy="19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4"/>
          <a:stretch/>
        </p:blipFill>
        <p:spPr>
          <a:xfrm>
            <a:off x="10513061" y="533400"/>
            <a:ext cx="1538041" cy="19935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0" y="3103126"/>
            <a:ext cx="56816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Δύο κυρίαρχα είδη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400" dirty="0">
                <a:solidFill>
                  <a:prstClr val="black"/>
                </a:solidFill>
              </a:rPr>
              <a:t>Πορφυρή κύπερη </a:t>
            </a:r>
            <a:r>
              <a:rPr lang="en-US" sz="1400" dirty="0">
                <a:solidFill>
                  <a:prstClr val="black"/>
                </a:solidFill>
              </a:rPr>
              <a:t>(purple nutsedge</a:t>
            </a:r>
            <a:r>
              <a:rPr lang="en-US" sz="1400" dirty="0">
                <a:solidFill>
                  <a:prstClr val="black"/>
                </a:solidFill>
              </a:rPr>
              <a:t>) – </a:t>
            </a:r>
            <a:r>
              <a:rPr lang="en-US" sz="1400" i="1" dirty="0">
                <a:solidFill>
                  <a:prstClr val="black"/>
                </a:solidFill>
              </a:rPr>
              <a:t>Cyperus </a:t>
            </a:r>
            <a:r>
              <a:rPr lang="en-US" sz="1400" i="1" dirty="0">
                <a:solidFill>
                  <a:prstClr val="black"/>
                </a:solidFill>
              </a:rPr>
              <a:t>rotundus </a:t>
            </a:r>
            <a:r>
              <a:rPr lang="en-US" sz="1400" dirty="0">
                <a:solidFill>
                  <a:prstClr val="black"/>
                </a:solidFill>
              </a:rPr>
              <a:t>L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400" dirty="0">
                <a:solidFill>
                  <a:prstClr val="black"/>
                </a:solidFill>
              </a:rPr>
              <a:t>Κίτρινη κύπερη (</a:t>
            </a:r>
            <a:r>
              <a:rPr lang="en-US" sz="1400" dirty="0">
                <a:solidFill>
                  <a:prstClr val="black"/>
                </a:solidFill>
              </a:rPr>
              <a:t>yellow nutsedge) – </a:t>
            </a:r>
            <a:r>
              <a:rPr lang="en-US" sz="1400" i="1" dirty="0">
                <a:solidFill>
                  <a:prstClr val="black"/>
                </a:solidFill>
              </a:rPr>
              <a:t>Cyperus esculentus </a:t>
            </a:r>
            <a:r>
              <a:rPr lang="en-US" sz="1400" dirty="0">
                <a:solidFill>
                  <a:prstClr val="black"/>
                </a:solidFill>
              </a:rPr>
              <a:t>L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Πολυετή είδη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Φωτοσύνθεση</a:t>
            </a:r>
            <a:r>
              <a:rPr lang="el-GR" sz="1400" dirty="0">
                <a:solidFill>
                  <a:prstClr val="black"/>
                </a:solidFill>
              </a:rPr>
              <a:t>: </a:t>
            </a:r>
            <a:r>
              <a:rPr lang="en-US" sz="1400" dirty="0">
                <a:solidFill>
                  <a:prstClr val="black"/>
                </a:solidFill>
              </a:rPr>
              <a:t>C</a:t>
            </a:r>
            <a:r>
              <a:rPr lang="el-GR" sz="1400" dirty="0">
                <a:solidFill>
                  <a:prstClr val="black"/>
                </a:solidFill>
              </a:rPr>
              <a:t>4</a:t>
            </a:r>
          </a:p>
          <a:p>
            <a:pPr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</a:rPr>
              <a:t>Φύλλα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  <a:r>
              <a:rPr lang="el-GR" sz="1400" dirty="0">
                <a:solidFill>
                  <a:prstClr val="black"/>
                </a:solidFill>
              </a:rPr>
              <a:t> Διατεταγμένα </a:t>
            </a:r>
            <a:r>
              <a:rPr lang="el-GR" sz="1400" dirty="0">
                <a:solidFill>
                  <a:prstClr val="black"/>
                </a:solidFill>
              </a:rPr>
              <a:t>σε δύο επίπεδα και σε τρεις </a:t>
            </a:r>
            <a:r>
              <a:rPr lang="el-GR" sz="1400" dirty="0">
                <a:solidFill>
                  <a:prstClr val="black"/>
                </a:solidFill>
              </a:rPr>
              <a:t>σειρές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</a:rPr>
              <a:t>Βλαστός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el-GR" sz="1400" dirty="0">
                <a:solidFill>
                  <a:prstClr val="black"/>
                </a:solidFill>
              </a:rPr>
              <a:t>Λείος</a:t>
            </a:r>
            <a:r>
              <a:rPr lang="el-GR" sz="1400" dirty="0">
                <a:solidFill>
                  <a:prstClr val="black"/>
                </a:solidFill>
              </a:rPr>
              <a:t>, τριγωνικής διατομής, όρθιας </a:t>
            </a:r>
            <a:r>
              <a:rPr lang="el-GR" sz="1400" dirty="0">
                <a:solidFill>
                  <a:prstClr val="black"/>
                </a:solidFill>
              </a:rPr>
              <a:t>έκφυσης</a:t>
            </a:r>
            <a:r>
              <a:rPr lang="en-US" sz="1400" dirty="0">
                <a:solidFill>
                  <a:prstClr val="black"/>
                </a:solidFill>
              </a:rPr>
              <a:t>,</a:t>
            </a:r>
            <a:r>
              <a:rPr lang="el-GR" sz="1400" dirty="0">
                <a:solidFill>
                  <a:prstClr val="black"/>
                </a:solidFill>
              </a:rPr>
              <a:t> </a:t>
            </a:r>
            <a:r>
              <a:rPr lang="el-GR" sz="1400" dirty="0">
                <a:solidFill>
                  <a:prstClr val="black"/>
                </a:solidFill>
              </a:rPr>
              <a:t>ύψους </a:t>
            </a:r>
            <a:r>
              <a:rPr lang="el-GR" sz="1400" dirty="0">
                <a:solidFill>
                  <a:prstClr val="black"/>
                </a:solidFill>
              </a:rPr>
              <a:t>20–60 εκ.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</a:rPr>
              <a:t>Ταξιανθία</a:t>
            </a:r>
            <a:r>
              <a:rPr lang="el-GR" sz="1400" dirty="0">
                <a:solidFill>
                  <a:prstClr val="black"/>
                </a:solidFill>
              </a:rPr>
              <a:t>: μοιάζει με ομπρέλα και έχει </a:t>
            </a:r>
            <a:r>
              <a:rPr lang="el-GR" sz="1400" dirty="0">
                <a:solidFill>
                  <a:prstClr val="black"/>
                </a:solidFill>
              </a:rPr>
              <a:t>3–8 </a:t>
            </a:r>
            <a:r>
              <a:rPr lang="el-GR" sz="1400" dirty="0">
                <a:solidFill>
                  <a:prstClr val="black"/>
                </a:solidFill>
              </a:rPr>
              <a:t>σταχύδια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</a:rPr>
              <a:t>Άνθη: </a:t>
            </a:r>
            <a:r>
              <a:rPr lang="el-GR" sz="1400" dirty="0">
                <a:solidFill>
                  <a:prstClr val="black"/>
                </a:solidFill>
              </a:rPr>
              <a:t>Κίτρινο–καστανό </a:t>
            </a:r>
            <a:r>
              <a:rPr lang="el-GR" sz="1400" dirty="0">
                <a:solidFill>
                  <a:prstClr val="black"/>
                </a:solidFill>
              </a:rPr>
              <a:t>χρώμα στο </a:t>
            </a:r>
            <a:r>
              <a:rPr lang="el-GR" sz="1400" i="1" dirty="0">
                <a:solidFill>
                  <a:prstClr val="black"/>
                </a:solidFill>
              </a:rPr>
              <a:t>C. esculentus </a:t>
            </a:r>
            <a:r>
              <a:rPr lang="el-GR" sz="1400" dirty="0">
                <a:solidFill>
                  <a:prstClr val="black"/>
                </a:solidFill>
              </a:rPr>
              <a:t>και </a:t>
            </a:r>
            <a:r>
              <a:rPr lang="el-GR" sz="1400" dirty="0">
                <a:solidFill>
                  <a:prstClr val="black"/>
                </a:solidFill>
              </a:rPr>
              <a:t>πορφυρό–κόκκινο </a:t>
            </a:r>
            <a:r>
              <a:rPr lang="el-GR" sz="1400" dirty="0">
                <a:solidFill>
                  <a:prstClr val="black"/>
                </a:solidFill>
              </a:rPr>
              <a:t>στο </a:t>
            </a:r>
            <a:r>
              <a:rPr lang="el-GR" sz="1400" i="1" dirty="0">
                <a:solidFill>
                  <a:prstClr val="black"/>
                </a:solidFill>
              </a:rPr>
              <a:t>C. </a:t>
            </a:r>
            <a:r>
              <a:rPr lang="el-GR" sz="1400" i="1" dirty="0">
                <a:solidFill>
                  <a:prstClr val="black"/>
                </a:solidFill>
              </a:rPr>
              <a:t>rotundus</a:t>
            </a:r>
            <a:endParaRPr lang="el-GR" sz="1400" i="1" dirty="0">
              <a:solidFill>
                <a:prstClr val="black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5989052" y="3060324"/>
            <a:ext cx="620294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Και τα δύο είδη δημιουργούν δίκτυο βολβιδίων συνδεδεμένων με ριζώματα σε βάθος 15–30 εκ. από την επιφάνεια του εδάφους</a:t>
            </a:r>
            <a:r>
              <a:rPr lang="en-US" sz="1500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Από τα βολβίδια παράγονται νέα φυτά (αγενής πολλαπλασιασμός)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Το </a:t>
            </a:r>
            <a:r>
              <a:rPr lang="en-US" sz="1500" i="1" dirty="0">
                <a:solidFill>
                  <a:prstClr val="black"/>
                </a:solidFill>
                <a:cs typeface="Times New Roman" panose="02020603050405020304" pitchFamily="18" charset="0"/>
              </a:rPr>
              <a:t>C. rotundus </a:t>
            </a: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αναπαράγεται κυρίως αγενώς καθώς μόλις το 1–5% των σπόρων είναι γόνιμοι, αντίθετα με το </a:t>
            </a:r>
            <a:r>
              <a:rPr lang="en-US" sz="1500" i="1" dirty="0">
                <a:solidFill>
                  <a:prstClr val="black"/>
                </a:solidFill>
                <a:cs typeface="Times New Roman" panose="02020603050405020304" pitchFamily="18" charset="0"/>
              </a:rPr>
              <a:t>C. esculentus.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i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Η επιφανειακή εδαφοκατεργασία οδηγεί σε τεράστια εξάπλωση στον αγρό.</a:t>
            </a:r>
            <a:endParaRPr lang="en-US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Μείωση απόδοσης βαμβακιού κατά </a:t>
            </a:r>
            <a:r>
              <a:rPr lang="en-US" sz="1500" dirty="0">
                <a:solidFill>
                  <a:prstClr val="black"/>
                </a:solidFill>
                <a:cs typeface="Times New Roman" panose="02020603050405020304" pitchFamily="18" charset="0"/>
              </a:rPr>
              <a:t>63–85</a:t>
            </a: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% παρουσία 64 φυτών</a:t>
            </a:r>
            <a:r>
              <a:rPr lang="en-US" sz="15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500" i="1" dirty="0">
                <a:solidFill>
                  <a:prstClr val="black"/>
                </a:solidFill>
                <a:cs typeface="Times New Roman" panose="02020603050405020304" pitchFamily="18" charset="0"/>
              </a:rPr>
              <a:t>C. rotundus </a:t>
            </a: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ανά </a:t>
            </a:r>
            <a:r>
              <a:rPr lang="en-US" sz="1500" dirty="0">
                <a:solidFill>
                  <a:prstClr val="black"/>
                </a:solidFill>
                <a:cs typeface="Times New Roman" panose="02020603050405020304" pitchFamily="18" charset="0"/>
              </a:rPr>
              <a:t>m</a:t>
            </a:r>
            <a:r>
              <a:rPr lang="en-US" sz="15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, το </a:t>
            </a:r>
            <a:r>
              <a:rPr lang="en-US" sz="1500" i="1" dirty="0">
                <a:solidFill>
                  <a:prstClr val="black"/>
                </a:solidFill>
                <a:cs typeface="Times New Roman" panose="02020603050405020304" pitchFamily="18" charset="0"/>
              </a:rPr>
              <a:t>C. esculentus </a:t>
            </a: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θεωρείται λιγότερο ανταγωνιστικό είδος</a:t>
            </a:r>
            <a:r>
              <a:rPr lang="en-US" sz="1500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  <a:r>
              <a:rPr lang="en-US" sz="15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baseline="30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Έχει αναφερθεί μια επίσημη περίπτωση ανθεκτικότητας ενός πληθυσμού του </a:t>
            </a:r>
            <a:r>
              <a:rPr lang="en-US" sz="1500" i="1" dirty="0">
                <a:solidFill>
                  <a:prstClr val="black"/>
                </a:solidFill>
                <a:cs typeface="Times New Roman" panose="02020603050405020304" pitchFamily="18" charset="0"/>
              </a:rPr>
              <a:t>C. esculentus </a:t>
            </a: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στο </a:t>
            </a:r>
            <a:r>
              <a:rPr lang="en-US" sz="1500" dirty="0">
                <a:solidFill>
                  <a:prstClr val="black"/>
                </a:solidFill>
                <a:cs typeface="Times New Roman" panose="02020603050405020304" pitchFamily="18" charset="0"/>
              </a:rPr>
              <a:t>halosulfuron–methyl</a:t>
            </a:r>
            <a:r>
              <a:rPr lang="el-GR" sz="1500" dirty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r>
              <a:rPr lang="en-US" sz="15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5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endParaRPr lang="el-GR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73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944</Words>
  <Application>Microsoft Office PowerPoint</Application>
  <PresentationFormat>Ευρεία οθόνη</PresentationFormat>
  <Paragraphs>178</Paragraphs>
  <Slides>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8</vt:i4>
      </vt:variant>
      <vt:variant>
        <vt:lpstr>Τίτλοι διαφανειών</vt:lpstr>
      </vt:variant>
      <vt:variant>
        <vt:i4>8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1_Θέμα του Office</vt:lpstr>
      <vt:lpstr>Θέμα του Office</vt:lpstr>
      <vt:lpstr>2_Θέμα του Office</vt:lpstr>
      <vt:lpstr>3_Θέμα του Office</vt:lpstr>
      <vt:lpstr>4_Θέμα του Office</vt:lpstr>
      <vt:lpstr>5_Θέμα του Office</vt:lpstr>
      <vt:lpstr>6_Θέμα του Office</vt:lpstr>
      <vt:lpstr>7_Θέμα του Office</vt:lpstr>
      <vt:lpstr>Παρουσίαση του PowerPoint</vt:lpstr>
      <vt:lpstr>Αγρωστώδη ζιζάνια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Κυπεροειδή ζιζάνια (sedges)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Λογαριασμός Microsoft</dc:creator>
  <cp:lastModifiedBy>Λογαριασμός Microsoft</cp:lastModifiedBy>
  <cp:revision>1</cp:revision>
  <dcterms:created xsi:type="dcterms:W3CDTF">2025-06-06T11:44:31Z</dcterms:created>
  <dcterms:modified xsi:type="dcterms:W3CDTF">2025-06-06T11:45:51Z</dcterms:modified>
</cp:coreProperties>
</file>