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46" r:id="rId2"/>
    <p:sldId id="616" r:id="rId3"/>
    <p:sldId id="617" r:id="rId4"/>
    <p:sldId id="618" r:id="rId5"/>
    <p:sldId id="649" r:id="rId6"/>
    <p:sldId id="619" r:id="rId7"/>
    <p:sldId id="620" r:id="rId8"/>
    <p:sldId id="621" r:id="rId9"/>
    <p:sldId id="622" r:id="rId10"/>
    <p:sldId id="668" r:id="rId11"/>
    <p:sldId id="665" r:id="rId12"/>
    <p:sldId id="624" r:id="rId13"/>
    <p:sldId id="625" r:id="rId14"/>
    <p:sldId id="626" r:id="rId15"/>
    <p:sldId id="647" r:id="rId16"/>
    <p:sldId id="627" r:id="rId17"/>
    <p:sldId id="666" r:id="rId18"/>
    <p:sldId id="667" r:id="rId19"/>
    <p:sldId id="628" r:id="rId20"/>
    <p:sldId id="629" r:id="rId21"/>
    <p:sldId id="675" r:id="rId22"/>
    <p:sldId id="630" r:id="rId23"/>
    <p:sldId id="631" r:id="rId24"/>
    <p:sldId id="632" r:id="rId25"/>
    <p:sldId id="636" r:id="rId26"/>
    <p:sldId id="633" r:id="rId27"/>
    <p:sldId id="635" r:id="rId28"/>
    <p:sldId id="637" r:id="rId29"/>
    <p:sldId id="638" r:id="rId30"/>
    <p:sldId id="639" r:id="rId31"/>
    <p:sldId id="661" r:id="rId32"/>
    <p:sldId id="663" r:id="rId33"/>
    <p:sldId id="662" r:id="rId34"/>
    <p:sldId id="664" r:id="rId35"/>
    <p:sldId id="640" r:id="rId36"/>
    <p:sldId id="642" r:id="rId37"/>
    <p:sldId id="644" r:id="rId38"/>
    <p:sldId id="643" r:id="rId39"/>
    <p:sldId id="641" r:id="rId40"/>
    <p:sldId id="669" r:id="rId41"/>
    <p:sldId id="670" r:id="rId42"/>
    <p:sldId id="671" r:id="rId43"/>
    <p:sldId id="672" r:id="rId44"/>
    <p:sldId id="673" r:id="rId45"/>
    <p:sldId id="674" r:id="rId46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  <a:srgbClr val="FFFF66"/>
    <a:srgbClr val="FFFF00"/>
    <a:srgbClr val="FF00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700" autoAdjust="0"/>
  </p:normalViewPr>
  <p:slideViewPr>
    <p:cSldViewPr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93ABCC-727B-4DAA-A5E0-31CF1155F0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597D359-CDAB-4F04-91BD-D41F2A1950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3D24BB8-5447-4605-9467-F7FB946637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3BE9D2C-C084-47B7-9847-3EF39C9BE3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348894-67F4-405E-A330-28155917DA89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4C28DB8-F0EA-4E60-87E6-AA979540CA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9BFBC00-25E0-4A36-AABB-15160EF4B0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B7A63CA-340B-4949-BF97-C4BE83242B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4ADDFC5-22C5-4803-BC3E-9FAB71358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8F4E1C28-968B-4B9F-A11A-8F86D1FBBD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D335515B-4021-4978-BA0D-42E3FE104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48B55E-A517-41CB-8124-D1DA4F71AEA6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FDF43-2EFB-40BC-9F5E-24FBFFBE2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C38D7-2ED6-4DC5-90F7-254C0020C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798C5-A68E-4D82-B550-635FC50C3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43E72-683B-4E18-BE2A-51CCAA9BBDA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078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5AFCEE-5701-4863-BE43-682C872EE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CDE9E-5646-4A2C-84C7-0AD1FB919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955781-AE27-43B7-97CC-BF9F5FFB1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93A81-BA74-408A-9D09-709D6F3849E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0734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682D6D-70A3-4879-975B-9D4E4A979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EECD48-D0A9-4FB8-88E3-68744B3A2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C2187-9810-4E91-BBEE-C46A489E7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F8302-7602-4B9D-9B1C-3D3D551F881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126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A3CAEE-C342-4D07-A0C7-00312B47C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C59863-AE3D-4F77-8668-5B6C5716F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8F7D90-8EBF-44F0-A62A-D4F6D7650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AEC13-3763-450F-A8F6-D1CB5E390E4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1840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E66B5-A043-4630-8856-237EB9FC0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FCAD9D-3FAE-4DEC-A8B9-F4E7F471D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E18F5-FF3D-47B2-888C-6E9A3738E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5126E-6DF2-4681-9989-37615F4BA67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77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E5ECD-096E-4735-B36D-897DBC086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3407A-AB78-4C14-8B1A-69DF22516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711B0-BEF6-49D3-8EDF-7BBDA5628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C0094-8234-4767-B47F-E3586C3A050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726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9B8E-0623-4392-8F39-CC10DA094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19883-821C-481A-8E32-48250B783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9CA05-1A7B-46B5-8876-578A5C41F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15F7A-365C-4775-A5FD-40E83EAB52E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023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69895F-4C1E-4EED-A61A-05460CA8A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240702-7425-4458-AF44-0FC451FE0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8E5F15-6BC6-4199-8ABC-285A64F1F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5245B-EC5B-4BC8-BCD5-116F9C19E4B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899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378AC-545E-4508-8231-7710495F9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7BAABC-4961-4C01-8E65-A2458DC0D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62B093-DFA4-47BB-9197-6E16FA402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E4606-2443-4353-B06E-702CA52209A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817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168399-5D41-48C4-B084-BD264CDD1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9CC978-FFF3-4786-A4B8-63B1D061E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30B3DD-7343-4698-91E2-8FDEDC2C3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79B6-F341-44C6-B34C-70609CE6E97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579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8E0B2-0946-4D5B-AF40-8A9CB8D45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4B0E0-844F-4C2B-BC6D-C33E50D9A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482C-9A29-4E57-AF5A-C68FD97F3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04FDD-5929-4BB0-94F4-8D951198FBC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902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C2EC1-4543-45E3-9D18-1C7D26689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F2063-AD87-4531-9830-5CF8F33A4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943B5-D331-450B-8A04-A54256ADF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F55CD-9716-4FB0-AA80-B38F64772F3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401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32FB57-27DF-4BEE-AA2C-7ADC468E5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2E2400-9692-4D5C-BA30-060F52023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E18B2A-8647-42F9-B664-89A632A91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845044-2803-4E46-BC84-3C003D0E0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4CA517-32BD-46FA-B199-EE392A9018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2C2231-6F8B-48C1-BBAD-D92690C58445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7.wmf"/><Relationship Id="rId18" Type="http://schemas.openxmlformats.org/officeDocument/2006/relationships/image" Target="../media/image7.png"/><Relationship Id="rId3" Type="http://schemas.openxmlformats.org/officeDocument/2006/relationships/image" Target="../media/image19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6.wmf"/><Relationship Id="rId5" Type="http://schemas.openxmlformats.org/officeDocument/2006/relationships/image" Target="../media/image20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6.png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image" Target="../media/image26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5.png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2.png"/><Relationship Id="rId7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wmf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12" Type="http://schemas.openxmlformats.org/officeDocument/2006/relationships/image" Target="../media/image65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60.wmf"/><Relationship Id="rId10" Type="http://schemas.openxmlformats.org/officeDocument/2006/relationships/image" Target="../media/image64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36742B1A-436B-42F0-A959-02AF9767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86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60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  <a:p>
            <a:pPr algn="ctr" eaLnBrk="1" hangingPunct="1"/>
            <a:endParaRPr lang="el-GR" altLang="el-GR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4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4800" b="1" dirty="0">
                <a:solidFill>
                  <a:srgbClr val="FFFF00"/>
                </a:solidFill>
                <a:latin typeface="Arial" panose="020B0604020202020204" pitchFamily="34" charset="0"/>
              </a:rPr>
              <a:t> και Διάσπαση Μορίων</a:t>
            </a:r>
            <a:endParaRPr lang="el-GR" alt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5A779-2BC2-48D2-9BFB-AAB6ECCB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4" y="4953000"/>
            <a:ext cx="379571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5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03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.1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.202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1 - 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45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περιεχομένου 1">
            <a:extLst>
              <a:ext uri="{FF2B5EF4-FFF2-40B4-BE49-F238E27FC236}">
                <a16:creationId xmlns:a16="http://schemas.microsoft.com/office/drawing/2014/main" id="{8244FBEB-41CD-4B04-AE73-AD32563D85E2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l-GR" altLang="el-GR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1DA3D932-E84C-4F27-9AFD-CE118729F099}"/>
              </a:ext>
            </a:extLst>
          </p:cNvPr>
          <p:cNvGrpSpPr/>
          <p:nvPr/>
        </p:nvGrpSpPr>
        <p:grpSpPr>
          <a:xfrm>
            <a:off x="-4763" y="609600"/>
            <a:ext cx="9144001" cy="5143500"/>
            <a:chOff x="-4763" y="609600"/>
            <a:chExt cx="9144001" cy="5143500"/>
          </a:xfrm>
        </p:grpSpPr>
        <p:pic>
          <p:nvPicPr>
            <p:cNvPr id="11267" name="Εικόνα 2">
              <a:extLst>
                <a:ext uri="{FF2B5EF4-FFF2-40B4-BE49-F238E27FC236}">
                  <a16:creationId xmlns:a16="http://schemas.microsoft.com/office/drawing/2014/main" id="{CAA49AC3-CD7D-43C1-8CEA-9D78188B8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609600"/>
              <a:ext cx="9144001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Ορθογώνιο 1">
              <a:extLst>
                <a:ext uri="{FF2B5EF4-FFF2-40B4-BE49-F238E27FC236}">
                  <a16:creationId xmlns:a16="http://schemas.microsoft.com/office/drawing/2014/main" id="{DD4E714C-B161-4760-BC04-F492FB97DF9D}"/>
                </a:ext>
              </a:extLst>
            </p:cNvPr>
            <p:cNvSpPr/>
            <p:nvPr/>
          </p:nvSpPr>
          <p:spPr bwMode="auto">
            <a:xfrm>
              <a:off x="5486400" y="1447800"/>
              <a:ext cx="533400" cy="13716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780B35D2-E8C8-40BE-B28B-AB887EBD8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6D4FDE60-C87F-4DC0-807A-DB813699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24691812-1E8B-4046-A66B-2F91BDD5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κανόνας επιλογής για τον αναρμονικό ταλαντωτή </a:t>
            </a: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επιτρέπει μεταπτώσεις με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4216" name="Rectangle 8">
            <a:extLst>
              <a:ext uri="{FF2B5EF4-FFF2-40B4-BE49-F238E27FC236}">
                <a16:creationId xmlns:a16="http://schemas.microsoft.com/office/drawing/2014/main" id="{1313A36F-99DD-4A91-81F5-FBBACAB2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44196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συχνότητες δόνησης που αντιστοιχούν σε μεταπτώσεις με </a:t>
            </a:r>
            <a:r>
              <a:rPr lang="el-GR" altLang="el-GR" sz="1800" b="1" i="1" dirty="0" err="1">
                <a:solidFill>
                  <a:srgbClr val="000066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 dirty="0" err="1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ονομάζονται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αρμονικές ή υπέρτονες (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overtones)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αρμονικές δονήσεις έχουν μικρότερη πιθανότητα να συμβούν και για το λόγο αυτό εμφανίζονται συνήθως πιο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τις θεμελιώδεις στα μοριακά φάσματα δόνησης (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4" name="Object 11">
            <a:extLst>
              <a:ext uri="{FF2B5EF4-FFF2-40B4-BE49-F238E27FC236}">
                <a16:creationId xmlns:a16="http://schemas.microsoft.com/office/drawing/2014/main" id="{7CC2C8CB-0B73-4466-83F1-BAD4433D8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219200"/>
          <a:ext cx="22510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449" imgH="203112" progId="Equation.DSMT4">
                  <p:embed/>
                </p:oleObj>
              </mc:Choice>
              <mc:Fallback>
                <p:oleObj name="Equation" r:id="rId2" imgW="126944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19200"/>
                        <a:ext cx="22510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20" name="Rectangle 12">
            <a:extLst>
              <a:ext uri="{FF2B5EF4-FFF2-40B4-BE49-F238E27FC236}">
                <a16:creationId xmlns:a16="http://schemas.microsoft.com/office/drawing/2014/main" id="{0AFA761E-56CC-4EB9-AC5D-185123A0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32388"/>
            <a:ext cx="4419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T δωματίου, ο πληθυσμός των μορίων στη στάθμη με 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1 είναι πολύ μικρός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(~1%)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σχέση με τον πληθυσμό στη στάθμη 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6" name="Group 13">
            <a:extLst>
              <a:ext uri="{FF2B5EF4-FFF2-40B4-BE49-F238E27FC236}">
                <a16:creationId xmlns:a16="http://schemas.microsoft.com/office/drawing/2014/main" id="{632F0219-0FE0-43FD-B2CC-36F56D3D5B63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2297" name="Picture 14">
              <a:extLst>
                <a:ext uri="{FF2B5EF4-FFF2-40B4-BE49-F238E27FC236}">
                  <a16:creationId xmlns:a16="http://schemas.microsoft.com/office/drawing/2014/main" id="{4953ADA0-4E97-4384-832E-3FEF0929E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" name="Text Box 15">
              <a:extLst>
                <a:ext uri="{FF2B5EF4-FFF2-40B4-BE49-F238E27FC236}">
                  <a16:creationId xmlns:a16="http://schemas.microsoft.com/office/drawing/2014/main" id="{B1AB7E06-F01F-483D-B790-926B3DA2E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2299" name="Text Box 16">
              <a:extLst>
                <a:ext uri="{FF2B5EF4-FFF2-40B4-BE49-F238E27FC236}">
                  <a16:creationId xmlns:a16="http://schemas.microsoft.com/office/drawing/2014/main" id="{748348BC-45E8-4FD0-BE88-16EBEA876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2300" name="Text Box 17">
              <a:extLst>
                <a:ext uri="{FF2B5EF4-FFF2-40B4-BE49-F238E27FC236}">
                  <a16:creationId xmlns:a16="http://schemas.microsoft.com/office/drawing/2014/main" id="{53821490-384E-4574-BAF4-1815A49A5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2301" name="Text Box 18">
              <a:extLst>
                <a:ext uri="{FF2B5EF4-FFF2-40B4-BE49-F238E27FC236}">
                  <a16:creationId xmlns:a16="http://schemas.microsoft.com/office/drawing/2014/main" id="{9D6D51F1-F7B0-4E68-B42A-56CE1E9EF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2302" name="Text Box 19">
              <a:extLst>
                <a:ext uri="{FF2B5EF4-FFF2-40B4-BE49-F238E27FC236}">
                  <a16:creationId xmlns:a16="http://schemas.microsoft.com/office/drawing/2014/main" id="{F0763674-DB0E-42E1-BC48-E6AC0B809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2303" name="Text Box 20">
              <a:extLst>
                <a:ext uri="{FF2B5EF4-FFF2-40B4-BE49-F238E27FC236}">
                  <a16:creationId xmlns:a16="http://schemas.microsoft.com/office/drawing/2014/main" id="{F3914EF5-E620-4E07-B955-B633D0231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2304" name="Text Box 21">
              <a:extLst>
                <a:ext uri="{FF2B5EF4-FFF2-40B4-BE49-F238E27FC236}">
                  <a16:creationId xmlns:a16="http://schemas.microsoft.com/office/drawing/2014/main" id="{52433F12-45FA-46A4-9D80-5C014EDE6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2305" name="Text Box 22">
              <a:extLst>
                <a:ext uri="{FF2B5EF4-FFF2-40B4-BE49-F238E27FC236}">
                  <a16:creationId xmlns:a16="http://schemas.microsoft.com/office/drawing/2014/main" id="{13AEB4C2-6789-4E09-BC0B-51D9AB4F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2306" name="Text Box 23">
              <a:extLst>
                <a:ext uri="{FF2B5EF4-FFF2-40B4-BE49-F238E27FC236}">
                  <a16:creationId xmlns:a16="http://schemas.microsoft.com/office/drawing/2014/main" id="{FD1A2D71-D7D8-41B9-A9A3-9CEE33533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767683-23CD-8BC2-269D-9517A08DF2EC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C4601-07C0-BBBE-0F10-B7DAA0CDF2F5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6" grpId="0" animBg="1"/>
      <p:bldP spid="734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3016480-F663-4B19-A904-AEAD209BE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4C17CF95-033C-4D15-87DA-FE431B33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4169256E-C60E-4E93-89BC-4FB3B6FF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19600" cy="600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Θεωρώντας ότι όλες οι μεταβάσεις ξεκινούν από τη στάθμη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=0, μπορούμε εύκολα να υπολογίσουμε τις συχνότητες μετάβασης: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 (θεμελιώδης: 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=1 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(1η αρμονική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=2 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(2η αρμονική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=3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GB" altLang="el-G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3317" name="Object 10">
            <a:extLst>
              <a:ext uri="{FF2B5EF4-FFF2-40B4-BE49-F238E27FC236}">
                <a16:creationId xmlns:a16="http://schemas.microsoft.com/office/drawing/2014/main" id="{4430D075-37A1-405B-95CA-C9ED6A742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90600"/>
          <a:ext cx="4102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457200" progId="Equation.DSMT4">
                  <p:embed/>
                </p:oleObj>
              </mc:Choice>
              <mc:Fallback>
                <p:oleObj name="Equation" r:id="rId2" imgW="23368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4102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3" name="Object 11">
            <a:extLst>
              <a:ext uri="{FF2B5EF4-FFF2-40B4-BE49-F238E27FC236}">
                <a16:creationId xmlns:a16="http://schemas.microsoft.com/office/drawing/2014/main" id="{ABA1CAF9-26D0-4F58-A911-44B0112FD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938463"/>
          <a:ext cx="19208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79279" progId="Equation.DSMT4">
                  <p:embed/>
                </p:oleObj>
              </mc:Choice>
              <mc:Fallback>
                <p:oleObj name="Equation" r:id="rId4" imgW="1091726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38463"/>
                        <a:ext cx="19208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">
            <a:extLst>
              <a:ext uri="{FF2B5EF4-FFF2-40B4-BE49-F238E27FC236}">
                <a16:creationId xmlns:a16="http://schemas.microsoft.com/office/drawing/2014/main" id="{7B467A12-F2A0-4A4F-8003-A3716D0EC984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2463800"/>
          <a:ext cx="111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177723" progId="Equation.DSMT4">
                  <p:embed/>
                </p:oleObj>
              </mc:Choice>
              <mc:Fallback>
                <p:oleObj name="Equation" r:id="rId6" imgW="558558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3800"/>
                        <a:ext cx="1117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9" name="Object 17">
            <a:extLst>
              <a:ext uri="{FF2B5EF4-FFF2-40B4-BE49-F238E27FC236}">
                <a16:creationId xmlns:a16="http://schemas.microsoft.com/office/drawing/2014/main" id="{AEA815B9-1952-4315-A3D5-45B5831DF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310063"/>
          <a:ext cx="2076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79279" progId="Equation.DSMT4">
                  <p:embed/>
                </p:oleObj>
              </mc:Choice>
              <mc:Fallback>
                <p:oleObj name="Equation" r:id="rId8" imgW="1180588" imgH="27927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10063"/>
                        <a:ext cx="2076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8">
            <a:extLst>
              <a:ext uri="{FF2B5EF4-FFF2-40B4-BE49-F238E27FC236}">
                <a16:creationId xmlns:a16="http://schemas.microsoft.com/office/drawing/2014/main" id="{105F8F38-926E-4FDE-9F3B-74DAF1B6C5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300" y="38354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004" imgH="177646" progId="Equation.DSMT4">
                  <p:embed/>
                </p:oleObj>
              </mc:Choice>
              <mc:Fallback>
                <p:oleObj name="Equation" r:id="rId10" imgW="571004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8354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51" name="Object 19">
            <a:extLst>
              <a:ext uri="{FF2B5EF4-FFF2-40B4-BE49-F238E27FC236}">
                <a16:creationId xmlns:a16="http://schemas.microsoft.com/office/drawing/2014/main" id="{5802B5B6-3086-43F9-B9E2-DB6498ABA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588" y="6019800"/>
          <a:ext cx="20558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279400" progId="Equation.DSMT4">
                  <p:embed/>
                </p:oleObj>
              </mc:Choice>
              <mc:Fallback>
                <p:oleObj name="Equation" r:id="rId12" imgW="11684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6019800"/>
                        <a:ext cx="20558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20">
            <a:extLst>
              <a:ext uri="{FF2B5EF4-FFF2-40B4-BE49-F238E27FC236}">
                <a16:creationId xmlns:a16="http://schemas.microsoft.com/office/drawing/2014/main" id="{E758FCD9-948B-4B3A-88DC-4453285E0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4102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004" imgH="177646" progId="Equation.DSMT4">
                  <p:embed/>
                </p:oleObj>
              </mc:Choice>
              <mc:Fallback>
                <p:oleObj name="Equation" r:id="rId14" imgW="571004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4" name="Group 21">
            <a:extLst>
              <a:ext uri="{FF2B5EF4-FFF2-40B4-BE49-F238E27FC236}">
                <a16:creationId xmlns:a16="http://schemas.microsoft.com/office/drawing/2014/main" id="{357FCDE9-1CC9-4614-BBF3-5E5055DDC7FA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3325" name="Picture 22">
              <a:extLst>
                <a:ext uri="{FF2B5EF4-FFF2-40B4-BE49-F238E27FC236}">
                  <a16:creationId xmlns:a16="http://schemas.microsoft.com/office/drawing/2014/main" id="{24B77B8B-95BE-40E8-A7EA-ACCDE9E9F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Text Box 23">
              <a:extLst>
                <a:ext uri="{FF2B5EF4-FFF2-40B4-BE49-F238E27FC236}">
                  <a16:creationId xmlns:a16="http://schemas.microsoft.com/office/drawing/2014/main" id="{4C258063-7FEB-4267-90B0-245263A85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3327" name="Text Box 24">
              <a:extLst>
                <a:ext uri="{FF2B5EF4-FFF2-40B4-BE49-F238E27FC236}">
                  <a16:creationId xmlns:a16="http://schemas.microsoft.com/office/drawing/2014/main" id="{ADDFC903-028E-49F7-ADCE-18239AE1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3328" name="Text Box 25">
              <a:extLst>
                <a:ext uri="{FF2B5EF4-FFF2-40B4-BE49-F238E27FC236}">
                  <a16:creationId xmlns:a16="http://schemas.microsoft.com/office/drawing/2014/main" id="{7DF79162-D776-4887-84B7-89A2C70CF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3329" name="Text Box 26">
              <a:extLst>
                <a:ext uri="{FF2B5EF4-FFF2-40B4-BE49-F238E27FC236}">
                  <a16:creationId xmlns:a16="http://schemas.microsoft.com/office/drawing/2014/main" id="{EDABD06A-2911-460C-A8D1-CE267184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3330" name="Text Box 27">
              <a:extLst>
                <a:ext uri="{FF2B5EF4-FFF2-40B4-BE49-F238E27FC236}">
                  <a16:creationId xmlns:a16="http://schemas.microsoft.com/office/drawing/2014/main" id="{C31596B1-00B2-4474-8277-8E67097DD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3331" name="Text Box 28">
              <a:extLst>
                <a:ext uri="{FF2B5EF4-FFF2-40B4-BE49-F238E27FC236}">
                  <a16:creationId xmlns:a16="http://schemas.microsoft.com/office/drawing/2014/main" id="{15B4E26A-1730-43ED-9FE0-A4FD9F817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3332" name="Text Box 29">
              <a:extLst>
                <a:ext uri="{FF2B5EF4-FFF2-40B4-BE49-F238E27FC236}">
                  <a16:creationId xmlns:a16="http://schemas.microsoft.com/office/drawing/2014/main" id="{D9750561-B9DC-4B85-8F39-0295AAD9C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3333" name="Text Box 30">
              <a:extLst>
                <a:ext uri="{FF2B5EF4-FFF2-40B4-BE49-F238E27FC236}">
                  <a16:creationId xmlns:a16="http://schemas.microsoft.com/office/drawing/2014/main" id="{93CC4DF1-AB80-444F-B321-6690749CC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3334" name="Text Box 31">
              <a:extLst>
                <a:ext uri="{FF2B5EF4-FFF2-40B4-BE49-F238E27FC236}">
                  <a16:creationId xmlns:a16="http://schemas.microsoft.com/office/drawing/2014/main" id="{63C3CD83-DD46-478F-BA15-32E555996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3E2E4-2353-B62E-04E5-E7C6753FEF37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9C661-6EF8-8994-0FBB-8A6734972BE1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F783C082-61E8-40CD-BB2C-35138BD54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929EC0A2-F155-48D9-A1DC-6E4A9F06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999AE9AD-FFFF-4069-A55F-4DA7E620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19600" cy="2014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41" name="Object 8">
            <a:extLst>
              <a:ext uri="{FF2B5EF4-FFF2-40B4-BE49-F238E27FC236}">
                <a16:creationId xmlns:a16="http://schemas.microsoft.com/office/drawing/2014/main" id="{809ECC63-B93F-4E7D-9DB6-D120DC3D8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90600"/>
          <a:ext cx="4102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457200" progId="Equation.DSMT4">
                  <p:embed/>
                </p:oleObj>
              </mc:Choice>
              <mc:Fallback>
                <p:oleObj name="Equation" r:id="rId2" imgW="23368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4102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9">
            <a:extLst>
              <a:ext uri="{FF2B5EF4-FFF2-40B4-BE49-F238E27FC236}">
                <a16:creationId xmlns:a16="http://schemas.microsoft.com/office/drawing/2014/main" id="{538C2CEF-E2E1-4442-9BE2-D47E178571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185863"/>
          <a:ext cx="19208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79279" progId="Equation.DSMT4">
                  <p:embed/>
                </p:oleObj>
              </mc:Choice>
              <mc:Fallback>
                <p:oleObj name="Equation" r:id="rId4" imgW="1091726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85863"/>
                        <a:ext cx="19208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0">
            <a:extLst>
              <a:ext uri="{FF2B5EF4-FFF2-40B4-BE49-F238E27FC236}">
                <a16:creationId xmlns:a16="http://schemas.microsoft.com/office/drawing/2014/main" id="{9942377C-577E-4B00-8EDC-7025BAAAE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5400"/>
          <a:ext cx="9826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177723" progId="Equation.DSMT4">
                  <p:embed/>
                </p:oleObj>
              </mc:Choice>
              <mc:Fallback>
                <p:oleObj name="Equation" r:id="rId6" imgW="558558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9826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1">
            <a:extLst>
              <a:ext uri="{FF2B5EF4-FFF2-40B4-BE49-F238E27FC236}">
                <a16:creationId xmlns:a16="http://schemas.microsoft.com/office/drawing/2014/main" id="{C8E1699D-B8D1-49E4-B427-08D2347DF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95463"/>
          <a:ext cx="2076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79279" progId="Equation.DSMT4">
                  <p:embed/>
                </p:oleObj>
              </mc:Choice>
              <mc:Fallback>
                <p:oleObj name="Equation" r:id="rId8" imgW="1180588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95463"/>
                        <a:ext cx="2076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2">
            <a:extLst>
              <a:ext uri="{FF2B5EF4-FFF2-40B4-BE49-F238E27FC236}">
                <a16:creationId xmlns:a16="http://schemas.microsoft.com/office/drawing/2014/main" id="{9B927DBF-F375-4CAB-BC17-9F41C8A61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1008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004" imgH="177646" progId="Equation.DSMT4">
                  <p:embed/>
                </p:oleObj>
              </mc:Choice>
              <mc:Fallback>
                <p:oleObj name="Equation" r:id="rId10" imgW="571004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1008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3">
            <a:extLst>
              <a:ext uri="{FF2B5EF4-FFF2-40B4-BE49-F238E27FC236}">
                <a16:creationId xmlns:a16="http://schemas.microsoft.com/office/drawing/2014/main" id="{CE84F539-9AED-4502-988D-D8C4E8714F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8988" y="2405063"/>
          <a:ext cx="2055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279400" progId="Equation.DSMT4">
                  <p:embed/>
                </p:oleObj>
              </mc:Choice>
              <mc:Fallback>
                <p:oleObj name="Equation" r:id="rId12" imgW="11684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405063"/>
                        <a:ext cx="2055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4">
            <a:extLst>
              <a:ext uri="{FF2B5EF4-FFF2-40B4-BE49-F238E27FC236}">
                <a16:creationId xmlns:a16="http://schemas.microsoft.com/office/drawing/2014/main" id="{5F5F681F-8032-44AF-AE57-90CAD7D2F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514600"/>
          <a:ext cx="1008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004" imgH="177646" progId="Equation.DSMT4">
                  <p:embed/>
                </p:oleObj>
              </mc:Choice>
              <mc:Fallback>
                <p:oleObj name="Equation" r:id="rId14" imgW="571004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1008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19" name="Rectangle 15">
            <a:extLst>
              <a:ext uri="{FF2B5EF4-FFF2-40B4-BE49-F238E27FC236}">
                <a16:creationId xmlns:a16="http://schemas.microsoft.com/office/drawing/2014/main" id="{366B815B-5569-4ADA-970D-93BC6A29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05200"/>
            <a:ext cx="4419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αναρμονικότητας είναι συνήθως πολύ μικρή (~0.01), ωστόσο δεν αγνοείται, οπότε οι συχνότητες των παραπάνω μεταπτώσεων μόνο ενδεικτικά αναφέρονται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περίπου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Οι συχνότητες των αρμονικών είναι κατά τι μικρότερες από τα αντίστοιχα ακέραια πολλαπλάσια της συχνότητας της θεμελιώδους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8320" name="Object 16">
            <a:extLst>
              <a:ext uri="{FF2B5EF4-FFF2-40B4-BE49-F238E27FC236}">
                <a16:creationId xmlns:a16="http://schemas.microsoft.com/office/drawing/2014/main" id="{80B26418-5B1D-4B30-B204-3D5B38A53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5013325"/>
          <a:ext cx="21653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366" imgH="241195" progId="Equation.DSMT4">
                  <p:embed/>
                </p:oleObj>
              </mc:Choice>
              <mc:Fallback>
                <p:oleObj name="Equation" r:id="rId16" imgW="1231366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13325"/>
                        <a:ext cx="21653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0" name="Group 18">
            <a:extLst>
              <a:ext uri="{FF2B5EF4-FFF2-40B4-BE49-F238E27FC236}">
                <a16:creationId xmlns:a16="http://schemas.microsoft.com/office/drawing/2014/main" id="{EFB23EDC-9EFE-4DF2-9994-12ABB38B5351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4351" name="Picture 19">
              <a:extLst>
                <a:ext uri="{FF2B5EF4-FFF2-40B4-BE49-F238E27FC236}">
                  <a16:creationId xmlns:a16="http://schemas.microsoft.com/office/drawing/2014/main" id="{0580130A-4B7A-48A3-855B-F9329AB3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2" name="Text Box 20">
              <a:extLst>
                <a:ext uri="{FF2B5EF4-FFF2-40B4-BE49-F238E27FC236}">
                  <a16:creationId xmlns:a16="http://schemas.microsoft.com/office/drawing/2014/main" id="{AC987E54-358E-4605-AEAE-DBB03BD7C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4353" name="Text Box 21">
              <a:extLst>
                <a:ext uri="{FF2B5EF4-FFF2-40B4-BE49-F238E27FC236}">
                  <a16:creationId xmlns:a16="http://schemas.microsoft.com/office/drawing/2014/main" id="{4DE176FA-44E6-46F1-AF9F-461349D90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4354" name="Text Box 22">
              <a:extLst>
                <a:ext uri="{FF2B5EF4-FFF2-40B4-BE49-F238E27FC236}">
                  <a16:creationId xmlns:a16="http://schemas.microsoft.com/office/drawing/2014/main" id="{3405CEB1-49BD-4088-86B5-867B99F3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4355" name="Text Box 23">
              <a:extLst>
                <a:ext uri="{FF2B5EF4-FFF2-40B4-BE49-F238E27FC236}">
                  <a16:creationId xmlns:a16="http://schemas.microsoft.com/office/drawing/2014/main" id="{C0DA471A-1092-48DE-99CE-489D05E9D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4356" name="Text Box 24">
              <a:extLst>
                <a:ext uri="{FF2B5EF4-FFF2-40B4-BE49-F238E27FC236}">
                  <a16:creationId xmlns:a16="http://schemas.microsoft.com/office/drawing/2014/main" id="{933099C2-A4B6-4593-9189-994DCAA21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4357" name="Text Box 25">
              <a:extLst>
                <a:ext uri="{FF2B5EF4-FFF2-40B4-BE49-F238E27FC236}">
                  <a16:creationId xmlns:a16="http://schemas.microsoft.com/office/drawing/2014/main" id="{AF5E8039-5BC7-482E-8EA2-2D2C161D7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4358" name="Text Box 26">
              <a:extLst>
                <a:ext uri="{FF2B5EF4-FFF2-40B4-BE49-F238E27FC236}">
                  <a16:creationId xmlns:a16="http://schemas.microsoft.com/office/drawing/2014/main" id="{1A78575A-D114-44C8-B58A-40214C89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4359" name="Text Box 27">
              <a:extLst>
                <a:ext uri="{FF2B5EF4-FFF2-40B4-BE49-F238E27FC236}">
                  <a16:creationId xmlns:a16="http://schemas.microsoft.com/office/drawing/2014/main" id="{CA6AB209-B6AC-4A80-AB75-2FFC70E94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4360" name="Text Box 28">
              <a:extLst>
                <a:ext uri="{FF2B5EF4-FFF2-40B4-BE49-F238E27FC236}">
                  <a16:creationId xmlns:a16="http://schemas.microsoft.com/office/drawing/2014/main" id="{6F08319D-C12E-4226-9027-7E60F7FF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4C86BD-C6A1-2B57-632B-57B9057F869B}"/>
              </a:ext>
            </a:extLst>
          </p:cNvPr>
          <p:cNvSpPr/>
          <p:nvPr/>
        </p:nvSpPr>
        <p:spPr bwMode="auto">
          <a:xfrm>
            <a:off x="70324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AA63-7378-2AE0-4837-A85262E8DC60}"/>
              </a:ext>
            </a:extLst>
          </p:cNvPr>
          <p:cNvSpPr txBox="1"/>
          <p:nvPr/>
        </p:nvSpPr>
        <p:spPr>
          <a:xfrm>
            <a:off x="71628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133A0331-08FA-41CD-9804-9544BA29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42178BFC-38B0-4DE3-A3ED-5E58E057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15">
            <a:extLst>
              <a:ext uri="{FF2B5EF4-FFF2-40B4-BE49-F238E27FC236}">
                <a16:creationId xmlns:a16="http://schemas.microsoft.com/office/drawing/2014/main" id="{67CCA7AA-4C55-4F57-B528-303C66B5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δόνησης του δεσμού,            , και το γινόμενο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το μόριο </a:t>
            </a:r>
            <a:r>
              <a:rPr lang="en-US" altLang="el-GR" sz="1800" b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NaI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βρέθηκαν να είναι ίσα με 286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0.750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αντίστοιχα.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Χρησιμοποιώντας τα μοντέλα του </a:t>
            </a:r>
            <a:r>
              <a:rPr lang="el-GR" altLang="el-GR" sz="1800" b="1" dirty="0">
                <a:solidFill>
                  <a:srgbClr val="0000FF"/>
                </a:solidFill>
                <a:latin typeface="Arial" panose="020B0604020202020204" pitchFamily="34" charset="0"/>
              </a:rPr>
              <a:t>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και του </a:t>
            </a:r>
            <a:r>
              <a:rPr lang="el-GR" altLang="el-GR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να υπολογιστούν: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(α)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ενέργεια 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ανά μόριο) και 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των 5 πρώτων σταθμών δόνησης του μορίου. 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(β)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διαφορά ενέργειας μεταξύ των διαδοχικών σταθμών δόνησης.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Object 16">
                <a:extLst>
                  <a:ext uri="{FF2B5EF4-FFF2-40B4-BE49-F238E27FC236}">
                    <a16:creationId xmlns:a16="http://schemas.microsoft.com/office/drawing/2014/main" id="{CADE57EA-2FF0-411E-8A8B-54388F7226D7}"/>
                  </a:ext>
                </a:extLst>
              </p:cNvPr>
              <p:cNvSpPr txBox="1"/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7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7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365" name="Object 16">
                <a:extLst>
                  <a:ext uri="{FF2B5EF4-FFF2-40B4-BE49-F238E27FC236}">
                    <a16:creationId xmlns:a16="http://schemas.microsoft.com/office/drawing/2014/main" id="{CADE57EA-2FF0-411E-8A8B-54388F72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blipFill>
                <a:blip r:embed="rId3"/>
                <a:stretch>
                  <a:fillRect r="-14444"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Object 17">
                <a:extLst>
                  <a:ext uri="{FF2B5EF4-FFF2-40B4-BE49-F238E27FC236}">
                    <a16:creationId xmlns:a16="http://schemas.microsoft.com/office/drawing/2014/main" id="{618A1DB7-B40B-4D86-8BC1-A10348BD0134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5366" name="Object 17">
                <a:extLst>
                  <a:ext uri="{FF2B5EF4-FFF2-40B4-BE49-F238E27FC236}">
                    <a16:creationId xmlns:a16="http://schemas.microsoft.com/office/drawing/2014/main" id="{618A1DB7-B40B-4D86-8BC1-A10348BD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9351" name="Object 23">
                <a:extLst>
                  <a:ext uri="{FF2B5EF4-FFF2-40B4-BE49-F238E27FC236}">
                    <a16:creationId xmlns:a16="http://schemas.microsoft.com/office/drawing/2014/main" id="{D286BF42-99C7-4091-809A-FC6332ADE0CC}"/>
                  </a:ext>
                </a:extLst>
              </p:cNvPr>
              <p:cNvSpPr txBox="1"/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739351" name="Object 23">
                <a:extLst>
                  <a:ext uri="{FF2B5EF4-FFF2-40B4-BE49-F238E27FC236}">
                    <a16:creationId xmlns:a16="http://schemas.microsoft.com/office/drawing/2014/main" id="{D286BF42-99C7-4091-809A-FC6332AD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blipFill>
                <a:blip r:embed="rId5"/>
                <a:stretch>
                  <a:fillRect r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9352" name="Object 24">
            <a:extLst>
              <a:ext uri="{FF2B5EF4-FFF2-40B4-BE49-F238E27FC236}">
                <a16:creationId xmlns:a16="http://schemas.microsoft.com/office/drawing/2014/main" id="{C8A14776-3744-4380-95BC-EEDCFF533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50" y="4267200"/>
          <a:ext cx="1695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267200"/>
                        <a:ext cx="1695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54" name="Object 26">
            <a:extLst>
              <a:ext uri="{FF2B5EF4-FFF2-40B4-BE49-F238E27FC236}">
                <a16:creationId xmlns:a16="http://schemas.microsoft.com/office/drawing/2014/main" id="{0876DA82-994E-4F37-9AF7-1108660C1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29200"/>
          <a:ext cx="3513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800" imgH="457200" progId="Equation.DSMT4">
                  <p:embed/>
                </p:oleObj>
              </mc:Choice>
              <mc:Fallback>
                <p:oleObj name="Equation" r:id="rId8" imgW="233680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3513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62" name="Object 34">
            <a:extLst>
              <a:ext uri="{FF2B5EF4-FFF2-40B4-BE49-F238E27FC236}">
                <a16:creationId xmlns:a16="http://schemas.microsoft.com/office/drawing/2014/main" id="{17059E31-5690-4FA1-9B13-3D5456EDB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172200"/>
          <a:ext cx="8493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181" imgH="177646" progId="Equation.DSMT4">
                  <p:embed/>
                </p:oleObj>
              </mc:Choice>
              <mc:Fallback>
                <p:oleObj name="Equation" r:id="rId10" imgW="482181" imgH="17764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72200"/>
                        <a:ext cx="8493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40AB0E90-06CD-434C-94D1-EB6720120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D3E420A3-DF9C-4929-AEF4-3D4766E1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781A8A23-3864-4A54-9D19-B423A7C6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δόνησης του δεσμού,            , και το γινόμενο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το μόριο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NaI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βρέθηκαν να είναι ίσα με 286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0,750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αντίστοιχα.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Χρησιμοποιώντας τα μοντέλα του αρμονικού και του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να υπολογιστούν: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(α)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ενέργεια 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ανά μόριο) και 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κυματάριθμοςτων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5 πρώτων σταθμών δόνησης του μορίου. 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(β)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διαφορά ενέργειας μεταξύ των διαδοχικών σταθμών δόνησης.</a:t>
            </a:r>
          </a:p>
        </p:txBody>
      </p:sp>
      <p:graphicFrame>
        <p:nvGraphicFramePr>
          <p:cNvPr id="16392" name="Object 10">
            <a:extLst>
              <a:ext uri="{FF2B5EF4-FFF2-40B4-BE49-F238E27FC236}">
                <a16:creationId xmlns:a16="http://schemas.microsoft.com/office/drawing/2014/main" id="{0855054E-DCC7-469D-A4A6-E297742F8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50" y="4267200"/>
          <a:ext cx="1695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431613" progId="Equation.DSMT4">
                  <p:embed/>
                </p:oleObj>
              </mc:Choice>
              <mc:Fallback>
                <p:oleObj name="Equation" r:id="rId2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267200"/>
                        <a:ext cx="1695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>
            <a:extLst>
              <a:ext uri="{FF2B5EF4-FFF2-40B4-BE49-F238E27FC236}">
                <a16:creationId xmlns:a16="http://schemas.microsoft.com/office/drawing/2014/main" id="{83AD5980-45A5-4F2A-BCD3-69F2DEF119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29200"/>
          <a:ext cx="3513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457200" progId="Equation.DSMT4">
                  <p:embed/>
                </p:oleObj>
              </mc:Choice>
              <mc:Fallback>
                <p:oleObj name="Equation" r:id="rId4" imgW="23368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3513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>
            <a:extLst>
              <a:ext uri="{FF2B5EF4-FFF2-40B4-BE49-F238E27FC236}">
                <a16:creationId xmlns:a16="http://schemas.microsoft.com/office/drawing/2014/main" id="{90ACE200-4389-41F7-AF8F-B44401D6E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172200"/>
          <a:ext cx="8493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181" imgH="177646" progId="Equation.DSMT4">
                  <p:embed/>
                </p:oleObj>
              </mc:Choice>
              <mc:Fallback>
                <p:oleObj name="Equation" r:id="rId6" imgW="482181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72200"/>
                        <a:ext cx="8493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5" name="Picture 13">
            <a:extLst>
              <a:ext uri="{FF2B5EF4-FFF2-40B4-BE49-F238E27FC236}">
                <a16:creationId xmlns:a16="http://schemas.microsoft.com/office/drawing/2014/main" id="{AD7BF3FC-9567-4C73-A1B6-0BF6937D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86125"/>
            <a:ext cx="70104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73EE6740-72FB-486B-90D9-7930316C1545}"/>
                  </a:ext>
                </a:extLst>
              </p:cNvPr>
              <p:cNvSpPr txBox="1"/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73EE6740-72FB-486B-90D9-7930316C1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blipFill>
                <a:blip r:embed="rId10"/>
                <a:stretch>
                  <a:fillRect r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910E5460-7165-4264-AA76-59D05CB6C0D8}"/>
                  </a:ext>
                </a:extLst>
              </p:cNvPr>
              <p:cNvSpPr txBox="1"/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7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7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910E5460-7165-4264-AA76-59D05CB6C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blipFill>
                <a:blip r:embed="rId11"/>
                <a:stretch>
                  <a:fillRect r="-14444"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A350414B-CBC6-454B-BF4F-D872FD4E5938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A350414B-CBC6-454B-BF4F-D872FD4E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E4EF7AB1-BDF8-4B17-A421-76ED61913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168EB782-A564-4EA5-861B-5DD9E00B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F276416B-5DA5-4432-BC08-E0E96502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(γ)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Να υπολογιστεί η φασματοσκοπική ενέργεια διάσπασης, </a:t>
            </a:r>
            <a:r>
              <a:rPr lang="en-US" altLang="el-GR" sz="2200" b="1" i="1">
                <a:solidFill>
                  <a:srgbClr val="FF0000"/>
                </a:solidFill>
              </a:rPr>
              <a:t>D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εάν η θερμοχημική ενέργεια διάσπασης είναι ίση με 27100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2409" name="Object 9">
                <a:extLst>
                  <a:ext uri="{FF2B5EF4-FFF2-40B4-BE49-F238E27FC236}">
                    <a16:creationId xmlns:a16="http://schemas.microsoft.com/office/drawing/2014/main" id="{30E9F698-F070-41E0-85F0-9A9DA9EFDBC7}"/>
                  </a:ext>
                </a:extLst>
              </p:cNvPr>
              <p:cNvSpPr txBox="1"/>
              <p:nvPr/>
            </p:nvSpPr>
            <p:spPr bwMode="auto">
              <a:xfrm>
                <a:off x="228600" y="2736850"/>
                <a:ext cx="5589588" cy="692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=...=5,356×1</m:t>
                      </m:r>
                      <m:sSup>
                        <m:sSup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𝜌𝜄𝜊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42409" name="Object 9">
                <a:extLst>
                  <a:ext uri="{FF2B5EF4-FFF2-40B4-BE49-F238E27FC236}">
                    <a16:creationId xmlns:a16="http://schemas.microsoft.com/office/drawing/2014/main" id="{30E9F698-F070-41E0-85F0-9A9DA9EF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736850"/>
                <a:ext cx="5589588" cy="692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2414" name="Rectangle 14">
            <a:extLst>
              <a:ext uri="{FF2B5EF4-FFF2-40B4-BE49-F238E27FC236}">
                <a16:creationId xmlns:a16="http://schemas.microsoft.com/office/drawing/2014/main" id="{B907DC92-468F-46ED-986A-211154E1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05200"/>
            <a:ext cx="6248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του αρμονικού ταλαντωτή περιμένουμε μία και μόνο κορυφή, εφόσον οι αρμονικές μεταπτώσεις είναι απαγορευμένες (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42415" name="Rectangle 15">
            <a:extLst>
              <a:ext uri="{FF2B5EF4-FFF2-40B4-BE49-F238E27FC236}">
                <a16:creationId xmlns:a16="http://schemas.microsoft.com/office/drawing/2014/main" id="{F1E0EF8C-6D6B-41E6-9119-FBB5CEC4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394325"/>
            <a:ext cx="6324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Στο φάσμα του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εκτός από την κορυφή της θεμελιώδους μετάπτωσης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ν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θα παρατηρηθούν και οι αρμονικές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 dirty="0">
                <a:solidFill>
                  <a:srgbClr val="FF0000"/>
                </a:solidFill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2200" b="1" i="1" dirty="0">
                <a:solidFill>
                  <a:srgbClr val="FF0000"/>
                </a:solidFill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κ.λ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., μικρότερης έντασης.</a:t>
            </a:r>
          </a:p>
        </p:txBody>
      </p:sp>
      <p:pic>
        <p:nvPicPr>
          <p:cNvPr id="742416" name="Picture 16">
            <a:extLst>
              <a:ext uri="{FF2B5EF4-FFF2-40B4-BE49-F238E27FC236}">
                <a16:creationId xmlns:a16="http://schemas.microsoft.com/office/drawing/2014/main" id="{67ABA793-3DA5-418F-8EB3-7901B055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0526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8" name="Picture 18">
            <a:extLst>
              <a:ext uri="{FF2B5EF4-FFF2-40B4-BE49-F238E27FC236}">
                <a16:creationId xmlns:a16="http://schemas.microsoft.com/office/drawing/2014/main" id="{918737F8-1498-4BB3-859F-7C74F6FF7EB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2819400"/>
            <a:ext cx="1982788" cy="23622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9164" name="Rectangle 6">
            <a:extLst>
              <a:ext uri="{FF2B5EF4-FFF2-40B4-BE49-F238E27FC236}">
                <a16:creationId xmlns:a16="http://schemas.microsoft.com/office/drawing/2014/main" id="{00B479EF-EF31-4D60-ABDB-5F1CA671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(δ)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Υποθέτοντας ότι όλες οι θεμελιώδεις και αρμονικές μεταβάσεις είναι πιθανές, πόσες κορυφές αναμένονται στα φάσματα του αρμονικού και αναρμονκού ταλαντωτή;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AEFDB-51D2-ABFC-FAD1-B292606D1DBA}"/>
              </a:ext>
            </a:extLst>
          </p:cNvPr>
          <p:cNvSpPr/>
          <p:nvPr/>
        </p:nvSpPr>
        <p:spPr bwMode="auto">
          <a:xfrm>
            <a:off x="8001000" y="4724400"/>
            <a:ext cx="609600" cy="1206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A9BAE-28BF-7105-4F1B-904D136ABEAC}"/>
              </a:ext>
            </a:extLst>
          </p:cNvPr>
          <p:cNvSpPr txBox="1"/>
          <p:nvPr/>
        </p:nvSpPr>
        <p:spPr>
          <a:xfrm>
            <a:off x="7831123" y="4676745"/>
            <a:ext cx="1066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" dirty="0" err="1"/>
              <a:t>Ενδομοριακή</a:t>
            </a:r>
            <a:r>
              <a:rPr lang="el-GR" sz="700" dirty="0"/>
              <a:t> απόσταση</a:t>
            </a:r>
            <a:endParaRPr lang="en-GB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animBg="1"/>
      <p:bldP spid="742415" grpId="0" animBg="1"/>
      <p:bldP spid="491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1D1E986-5F51-424A-946E-7530FE21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805488"/>
            <a:ext cx="4191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Σχέση μεταξύ της ενέργειας διάσπασης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0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της ελάχιστης ενέργειας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e</a:t>
            </a:r>
            <a:endParaRPr lang="en-GB" altLang="el-GR" sz="2000" baseline="-25000">
              <a:solidFill>
                <a:srgbClr val="FFFF00"/>
              </a:solidFill>
            </a:endParaRP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A1ED93EB-6BFE-4CCB-9AA5-C8F6F5BDF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8F8A5CEB-10D0-481C-B15A-A10EA4F5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Η σύγκλιση των ενεργειακών σταθμών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72103" name="Rectangle 7">
            <a:extLst>
              <a:ext uri="{FF2B5EF4-FFF2-40B4-BE49-F238E27FC236}">
                <a16:creationId xmlns:a16="http://schemas.microsoft.com/office/drawing/2014/main" id="{E2BD1D7D-EDDC-414A-BA6F-F9DDDFB6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64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επιτρεπτά ενεργειακά επίπεδα (σε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υπολογίζονται από την εξίσωση: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2105" name="Rectangle 9">
            <a:extLst>
              <a:ext uri="{FF2B5EF4-FFF2-40B4-BE49-F238E27FC236}">
                <a16:creationId xmlns:a16="http://schemas.microsoft.com/office/drawing/2014/main" id="{B104D4CC-CDF8-4351-B5B4-1433BAA2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4648200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σταθερά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2200" b="1" i="1" baseline="-25000" dirty="0" err="1">
                <a:solidFill>
                  <a:srgbClr val="FF0000"/>
                </a:solidFill>
              </a:rPr>
              <a:t>ισορ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συνδέεται με την ενέργεια διάσπασης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μέσω της σχέσης: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2112" name="Rectangle 16">
            <a:extLst>
              <a:ext uri="{FF2B5EF4-FFF2-40B4-BE49-F238E27FC236}">
                <a16:creationId xmlns:a16="http://schemas.microsoft.com/office/drawing/2014/main" id="{1193A289-7780-43A4-9B02-319C97E9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14888"/>
            <a:ext cx="4648200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δεύτερος όρος της εξίσωσης για το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(υ)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γίνεται ολοένα και πιο σημαντικός με αύξηση του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 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18441" name="Group 18">
            <a:extLst>
              <a:ext uri="{FF2B5EF4-FFF2-40B4-BE49-F238E27FC236}">
                <a16:creationId xmlns:a16="http://schemas.microsoft.com/office/drawing/2014/main" id="{6DB552D8-3B96-45F0-B4DE-71CDEC740B58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1065213"/>
            <a:ext cx="3968750" cy="4724400"/>
            <a:chOff x="3169" y="1296"/>
            <a:chExt cx="2500" cy="2976"/>
          </a:xfrm>
        </p:grpSpPr>
        <p:pic>
          <p:nvPicPr>
            <p:cNvPr id="18444" name="Picture 19">
              <a:extLst>
                <a:ext uri="{FF2B5EF4-FFF2-40B4-BE49-F238E27FC236}">
                  <a16:creationId xmlns:a16="http://schemas.microsoft.com/office/drawing/2014/main" id="{5A2E4FD8-1B25-4227-907F-3930A5D06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5" name="Text Box 20">
              <a:extLst>
                <a:ext uri="{FF2B5EF4-FFF2-40B4-BE49-F238E27FC236}">
                  <a16:creationId xmlns:a16="http://schemas.microsoft.com/office/drawing/2014/main" id="{481B5102-86D3-4036-8A6F-C9679F23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8446" name="Text Box 21">
              <a:extLst>
                <a:ext uri="{FF2B5EF4-FFF2-40B4-BE49-F238E27FC236}">
                  <a16:creationId xmlns:a16="http://schemas.microsoft.com/office/drawing/2014/main" id="{0C372AA2-2448-431A-A5EC-DA54A0D61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4BCBE71B-E589-4783-B31C-5F887443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8448" name="Text Box 23">
              <a:extLst>
                <a:ext uri="{FF2B5EF4-FFF2-40B4-BE49-F238E27FC236}">
                  <a16:creationId xmlns:a16="http://schemas.microsoft.com/office/drawing/2014/main" id="{14148148-B210-42EE-A092-2FF98999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8449" name="Text Box 24">
              <a:extLst>
                <a:ext uri="{FF2B5EF4-FFF2-40B4-BE49-F238E27FC236}">
                  <a16:creationId xmlns:a16="http://schemas.microsoft.com/office/drawing/2014/main" id="{35130A58-923E-4926-97A2-9588BBFFC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8450" name="Text Box 25">
              <a:extLst>
                <a:ext uri="{FF2B5EF4-FFF2-40B4-BE49-F238E27FC236}">
                  <a16:creationId xmlns:a16="http://schemas.microsoft.com/office/drawing/2014/main" id="{E8DBC705-D56E-42CC-BD4B-F02880B08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8451" name="Text Box 26">
              <a:extLst>
                <a:ext uri="{FF2B5EF4-FFF2-40B4-BE49-F238E27FC236}">
                  <a16:creationId xmlns:a16="http://schemas.microsoft.com/office/drawing/2014/main" id="{80FAB761-8641-4319-982F-DD6440BF5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8452" name="Text Box 27">
              <a:extLst>
                <a:ext uri="{FF2B5EF4-FFF2-40B4-BE49-F238E27FC236}">
                  <a16:creationId xmlns:a16="http://schemas.microsoft.com/office/drawing/2014/main" id="{91DD0C78-69BA-4956-8D4A-FC71FE72D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8453" name="Text Box 28">
              <a:extLst>
                <a:ext uri="{FF2B5EF4-FFF2-40B4-BE49-F238E27FC236}">
                  <a16:creationId xmlns:a16="http://schemas.microsoft.com/office/drawing/2014/main" id="{FD6C9CEE-1387-4778-86F9-55477E2D2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990" name="Object 8">
                <a:extLst>
                  <a:ext uri="{FF2B5EF4-FFF2-40B4-BE49-F238E27FC236}">
                    <a16:creationId xmlns:a16="http://schemas.microsoft.com/office/drawing/2014/main" id="{05C1D382-F5E8-45D5-BB66-F55FA91C4CDE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609600" y="1744186"/>
                <a:ext cx="3962400" cy="803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n-GB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3990" name="Object 8">
                <a:extLst>
                  <a:ext uri="{FF2B5EF4-FFF2-40B4-BE49-F238E27FC236}">
                    <a16:creationId xmlns:a16="http://schemas.microsoft.com/office/drawing/2014/main" id="{05C1D382-F5E8-45D5-BB66-F55FA91C4CD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609600" y="1744186"/>
                <a:ext cx="3962400" cy="803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6">
            <a:extLst>
              <a:ext uri="{FF2B5EF4-FFF2-40B4-BE49-F238E27FC236}">
                <a16:creationId xmlns:a16="http://schemas.microsoft.com/office/drawing/2014/main" id="{788AE39F-476A-40E2-B608-6D907D79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05488"/>
            <a:ext cx="46482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Σαν αποτέλεσμα, οι ενεργειακές στάθμες συγκλίνουν για μεγάλους κβαντικούς αριθμούς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25C4D4-BAEB-475A-B698-92631F3E53C3}"/>
                  </a:ext>
                </a:extLst>
              </p:cNvPr>
              <p:cNvSpPr txBox="1"/>
              <p:nvPr/>
            </p:nvSpPr>
            <p:spPr>
              <a:xfrm>
                <a:off x="1295400" y="3902075"/>
                <a:ext cx="2039597" cy="799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num>
                        <m:den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𝜄𝜎𝜊𝜌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25C4D4-BAEB-475A-B698-92631F3E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02075"/>
                <a:ext cx="2039597" cy="799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1144D7F-4766-3B1C-AB8C-523E5D682890}"/>
              </a:ext>
            </a:extLst>
          </p:cNvPr>
          <p:cNvSpPr/>
          <p:nvPr/>
        </p:nvSpPr>
        <p:spPr bwMode="auto">
          <a:xfrm>
            <a:off x="7032421" y="48110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2A889-41E6-E316-982D-A2FC59265C23}"/>
              </a:ext>
            </a:extLst>
          </p:cNvPr>
          <p:cNvSpPr txBox="1"/>
          <p:nvPr/>
        </p:nvSpPr>
        <p:spPr>
          <a:xfrm>
            <a:off x="7162800" y="47244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3" grpId="0" animBg="1"/>
      <p:bldP spid="772105" grpId="0" animBg="1"/>
      <p:bldP spid="772112" grpId="0" animBg="1"/>
      <p:bldP spid="83990" grpId="0" build="p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0A7A12D7-87FE-4882-9042-469CC2A2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805488"/>
            <a:ext cx="4191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Σχέση μεταξύ της ενέργειας διάσπασης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0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της ελάχιστης ενέργειας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e</a:t>
            </a:r>
            <a:endParaRPr lang="en-GB" altLang="el-GR" sz="2000" baseline="-25000">
              <a:solidFill>
                <a:srgbClr val="FFFF00"/>
              </a:solidFill>
            </a:endParaRP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99B3BCE9-5131-4D77-BDB6-CF8CA6140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248544CF-0BD8-4BD2-8DAD-E4B943F8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Η σύγκλιση των ενεργειακών σταθμών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55014F4B-883F-4B7C-8F3A-62C00A2E2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64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επιτρεπτά ενεργειακά επίπεδα (σε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υπολογίζονται από την εξίσωση: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9">
            <a:extLst>
              <a:ext uri="{FF2B5EF4-FFF2-40B4-BE49-F238E27FC236}">
                <a16:creationId xmlns:a16="http://schemas.microsoft.com/office/drawing/2014/main" id="{7DE98E27-8818-44E2-8519-9F55DB01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51200"/>
            <a:ext cx="46482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Παρουσία αναρμονικότητας, ο κυματα-ριθμός των μεταβάσεων με (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Δυ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δίνεται από τη σχέση: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14">
                <a:extLst>
                  <a:ext uri="{FF2B5EF4-FFF2-40B4-BE49-F238E27FC236}">
                    <a16:creationId xmlns:a16="http://schemas.microsoft.com/office/drawing/2014/main" id="{A8FA48EF-6164-4A97-95CF-5D10CD4D7634}"/>
                  </a:ext>
                </a:extLst>
              </p:cNvPr>
              <p:cNvSpPr txBox="1"/>
              <p:nvPr/>
            </p:nvSpPr>
            <p:spPr bwMode="auto">
              <a:xfrm>
                <a:off x="990600" y="4394200"/>
                <a:ext cx="3073400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+1)−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l-GR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463" name="Object 14">
                <a:extLst>
                  <a:ext uri="{FF2B5EF4-FFF2-40B4-BE49-F238E27FC236}">
                    <a16:creationId xmlns:a16="http://schemas.microsoft.com/office/drawing/2014/main" id="{A8FA48EF-6164-4A97-95CF-5D10CD4D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394200"/>
                <a:ext cx="3073400" cy="1168400"/>
              </a:xfrm>
              <a:prstGeom prst="rect">
                <a:avLst/>
              </a:prstGeom>
              <a:blipFill>
                <a:blip r:embed="rId2"/>
                <a:stretch>
                  <a:fillRect r="-81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4" name="Group 18">
            <a:extLst>
              <a:ext uri="{FF2B5EF4-FFF2-40B4-BE49-F238E27FC236}">
                <a16:creationId xmlns:a16="http://schemas.microsoft.com/office/drawing/2014/main" id="{39E4A180-3363-4DAD-81C2-ACACCE529B75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1065213"/>
            <a:ext cx="3968750" cy="4724400"/>
            <a:chOff x="3169" y="1296"/>
            <a:chExt cx="2500" cy="2976"/>
          </a:xfrm>
        </p:grpSpPr>
        <p:pic>
          <p:nvPicPr>
            <p:cNvPr id="19466" name="Picture 19">
              <a:extLst>
                <a:ext uri="{FF2B5EF4-FFF2-40B4-BE49-F238E27FC236}">
                  <a16:creationId xmlns:a16="http://schemas.microsoft.com/office/drawing/2014/main" id="{FB250FD0-1BC9-4650-85F8-3E29189E5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Text Box 20">
              <a:extLst>
                <a:ext uri="{FF2B5EF4-FFF2-40B4-BE49-F238E27FC236}">
                  <a16:creationId xmlns:a16="http://schemas.microsoft.com/office/drawing/2014/main" id="{815AC621-E07F-47CC-A727-DBEBA04AD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9468" name="Text Box 21">
              <a:extLst>
                <a:ext uri="{FF2B5EF4-FFF2-40B4-BE49-F238E27FC236}">
                  <a16:creationId xmlns:a16="http://schemas.microsoft.com/office/drawing/2014/main" id="{325F0B70-4C7A-4D85-B155-331E818B0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9469" name="Text Box 22">
              <a:extLst>
                <a:ext uri="{FF2B5EF4-FFF2-40B4-BE49-F238E27FC236}">
                  <a16:creationId xmlns:a16="http://schemas.microsoft.com/office/drawing/2014/main" id="{FE0FBFB4-2E9D-4FC0-9408-677CAB286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9470" name="Text Box 23">
              <a:extLst>
                <a:ext uri="{FF2B5EF4-FFF2-40B4-BE49-F238E27FC236}">
                  <a16:creationId xmlns:a16="http://schemas.microsoft.com/office/drawing/2014/main" id="{2F92D619-1E7F-45B0-9648-D219D97E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9471" name="Text Box 24">
              <a:extLst>
                <a:ext uri="{FF2B5EF4-FFF2-40B4-BE49-F238E27FC236}">
                  <a16:creationId xmlns:a16="http://schemas.microsoft.com/office/drawing/2014/main" id="{5392BA2F-4580-4ABF-946B-0739830BA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9472" name="Text Box 25">
              <a:extLst>
                <a:ext uri="{FF2B5EF4-FFF2-40B4-BE49-F238E27FC236}">
                  <a16:creationId xmlns:a16="http://schemas.microsoft.com/office/drawing/2014/main" id="{53D3CAAF-D3B4-4143-9729-49FAC0B03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9473" name="Text Box 26">
              <a:extLst>
                <a:ext uri="{FF2B5EF4-FFF2-40B4-BE49-F238E27FC236}">
                  <a16:creationId xmlns:a16="http://schemas.microsoft.com/office/drawing/2014/main" id="{0ED0E7CC-2C68-42F6-835C-E509FD4DB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9474" name="Text Box 27">
              <a:extLst>
                <a:ext uri="{FF2B5EF4-FFF2-40B4-BE49-F238E27FC236}">
                  <a16:creationId xmlns:a16="http://schemas.microsoft.com/office/drawing/2014/main" id="{E7E90171-D353-40FF-A8C2-E8AEA8FA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9475" name="Text Box 28">
              <a:extLst>
                <a:ext uri="{FF2B5EF4-FFF2-40B4-BE49-F238E27FC236}">
                  <a16:creationId xmlns:a16="http://schemas.microsoft.com/office/drawing/2014/main" id="{6CB84CF7-FFFE-4DA5-B34C-1C7BBE0A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AC16A8-98DE-64D4-D7C1-EDD6D96CFF29}"/>
              </a:ext>
            </a:extLst>
          </p:cNvPr>
          <p:cNvSpPr/>
          <p:nvPr/>
        </p:nvSpPr>
        <p:spPr bwMode="auto">
          <a:xfrm>
            <a:off x="6956221" y="47736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886DE-828C-096D-BB85-944F865B5566}"/>
              </a:ext>
            </a:extLst>
          </p:cNvPr>
          <p:cNvSpPr txBox="1"/>
          <p:nvPr/>
        </p:nvSpPr>
        <p:spPr>
          <a:xfrm>
            <a:off x="7086600" y="4722168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C3F4A38F-C0BF-6D3B-5D67-2F43FEF75A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744186"/>
                <a:ext cx="4191000" cy="80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600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n-GB" sz="16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n-GB" sz="1600" kern="0" dirty="0"/>
              </a:p>
            </p:txBody>
          </p:sp>
        </mc:Choice>
        <mc:Fallback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C3F4A38F-C0BF-6D3B-5D67-2F43FEF75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44186"/>
                <a:ext cx="4191000" cy="803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8E202438-5655-4F3D-87F0-576A44063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BAFC7A07-2FAB-4FCC-8BC1-2ED391E3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3430" name="Rectangle 6">
            <a:extLst>
              <a:ext uri="{FF2B5EF4-FFF2-40B4-BE49-F238E27FC236}">
                <a16:creationId xmlns:a16="http://schemas.microsoft.com/office/drawing/2014/main" id="{0064F349-29E2-4C28-A7A4-0118B300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εμφάνιση λεπτομερειών στο φάσμα υπερύθρου ενός μορίου (π.χ.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εξαρτάται από την κατάσταση στην οποία βρίσκεται (π.χ. αέριο ή σε διάλυμα).</a:t>
            </a:r>
          </a:p>
        </p:txBody>
      </p:sp>
      <p:grpSp>
        <p:nvGrpSpPr>
          <p:cNvPr id="743441" name="Group 17">
            <a:extLst>
              <a:ext uri="{FF2B5EF4-FFF2-40B4-BE49-F238E27FC236}">
                <a16:creationId xmlns:a16="http://schemas.microsoft.com/office/drawing/2014/main" id="{B530EA53-BC67-41B8-A2DD-DBE549F24A9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47888"/>
            <a:ext cx="4540250" cy="4633912"/>
            <a:chOff x="2736" y="1353"/>
            <a:chExt cx="2860" cy="2919"/>
          </a:xfrm>
        </p:grpSpPr>
        <p:pic>
          <p:nvPicPr>
            <p:cNvPr id="20490" name="Picture 12">
              <a:extLst>
                <a:ext uri="{FF2B5EF4-FFF2-40B4-BE49-F238E27FC236}">
                  <a16:creationId xmlns:a16="http://schemas.microsoft.com/office/drawing/2014/main" id="{5B5C9AF0-A5FF-463D-8470-5DFE2B9C6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1" name="Rectangle 14">
              <a:extLst>
                <a:ext uri="{FF2B5EF4-FFF2-40B4-BE49-F238E27FC236}">
                  <a16:creationId xmlns:a16="http://schemas.microsoft.com/office/drawing/2014/main" id="{44BBC4D2-4A3D-41E5-A1AF-EC82F0075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2" name="Text Box 15">
              <a:extLst>
                <a:ext uri="{FF2B5EF4-FFF2-40B4-BE49-F238E27FC236}">
                  <a16:creationId xmlns:a16="http://schemas.microsoft.com/office/drawing/2014/main" id="{FCEF58AB-ABCF-4161-ADC7-C81D4E2FA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κατάσταση,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CO (g)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3" name="Text Box 16">
              <a:extLst>
                <a:ext uri="{FF2B5EF4-FFF2-40B4-BE49-F238E27FC236}">
                  <a16:creationId xmlns:a16="http://schemas.microsoft.com/office/drawing/2014/main" id="{6D5FEDDC-A79C-4126-BCDE-7F3D5E0DA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CO </a:t>
              </a:r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3442" name="Rectangle 18">
            <a:extLst>
              <a:ext uri="{FF2B5EF4-FFF2-40B4-BE49-F238E27FC236}">
                <a16:creationId xmlns:a16="http://schemas.microsoft.com/office/drawing/2014/main" id="{8F40AF85-23C5-4DC2-BD58-8759D19D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149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φάσματα του σχήματος, φαίνεται η θεμελιώδης δόνηση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rgbClr val="FF0000"/>
                </a:solidFill>
                <a:cs typeface="Times New Roman" panose="02020603050405020304" pitchFamily="18" charset="0"/>
              </a:rPr>
              <a:t>←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    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2143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3446" name="Rectangle 22">
            <a:extLst>
              <a:ext uri="{FF2B5EF4-FFF2-40B4-BE49-F238E27FC236}">
                <a16:creationId xmlns:a16="http://schemas.microsoft.com/office/drawing/2014/main" id="{5A4A53E2-975C-4A5B-97DA-291994A6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3810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ελήφθη από διάλυμα χαρακτηρίζεται από μια ευρεία κορυφή.</a:t>
            </a:r>
          </a:p>
        </p:txBody>
      </p:sp>
      <p:sp>
        <p:nvSpPr>
          <p:cNvPr id="743447" name="Text Box 23">
            <a:extLst>
              <a:ext uri="{FF2B5EF4-FFF2-40B4-BE49-F238E27FC236}">
                <a16:creationId xmlns:a16="http://schemas.microsoft.com/office/drawing/2014/main" id="{92C39B7A-73A1-4B58-AE2D-7A5DE4AF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1276350" cy="6365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3399"/>
                </a:solidFill>
                <a:latin typeface="Arial" panose="020B0604020202020204" pitchFamily="34" charset="0"/>
              </a:rPr>
              <a:t>Γιατί;</a:t>
            </a:r>
          </a:p>
        </p:txBody>
      </p:sp>
      <p:sp>
        <p:nvSpPr>
          <p:cNvPr id="743448" name="Rectangle 24">
            <a:extLst>
              <a:ext uri="{FF2B5EF4-FFF2-40B4-BE49-F238E27FC236}">
                <a16:creationId xmlns:a16="http://schemas.microsoft.com/office/drawing/2014/main" id="{4F608306-10DA-4D57-9F61-5463CF35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419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Αντίθετα, το φάσμα που λαμβάνεται στην αέρια κατάσταση, αποτελείται από μια σειρά γραμμών απορρόφησης σε πολύ μικρή απόσταση η μια από την άλλη.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30" grpId="0" animBg="1"/>
      <p:bldP spid="743442" grpId="0" animBg="1"/>
      <p:bldP spid="743446" grpId="0" animBg="1"/>
      <p:bldP spid="743447" grpId="0" animBg="1"/>
      <p:bldP spid="7434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4" name="Picture 4">
            <a:extLst>
              <a:ext uri="{FF2B5EF4-FFF2-40B4-BE49-F238E27FC236}">
                <a16:creationId xmlns:a16="http://schemas.microsoft.com/office/drawing/2014/main" id="{B1F143A3-3571-46DD-8733-8531FED9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162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25" name="Rectangle 5">
            <a:extLst>
              <a:ext uri="{FF2B5EF4-FFF2-40B4-BE49-F238E27FC236}">
                <a16:creationId xmlns:a16="http://schemas.microsoft.com/office/drawing/2014/main" id="{6C1E973C-87C3-4910-9BDC-4389BBBB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Line 6">
            <a:extLst>
              <a:ext uri="{FF2B5EF4-FFF2-40B4-BE49-F238E27FC236}">
                <a16:creationId xmlns:a16="http://schemas.microsoft.com/office/drawing/2014/main" id="{D89711FB-F0AF-433D-B69D-BD2EFDB83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B8B7182A-3AE3-4F54-865F-98D3E2C3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7F181418-B248-4D73-97E6-62DE766D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μοντέλο του αρμονικού ταλαντωτή περιγράφει ικανοποιητικά τα φάσματα δόνησης των διατομικών μορίων.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μπορεί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όμως να εξηγήσει δύο σημαντικές πειραματικές παρατηρήσεις: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29" name="Rectangle 9">
            <a:extLst>
              <a:ext uri="{FF2B5EF4-FFF2-40B4-BE49-F238E27FC236}">
                <a16:creationId xmlns:a16="http://schemas.microsoft.com/office/drawing/2014/main" id="{603A4153-47AF-451D-A198-F4274A1E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953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 Τα διατομικά μόρια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διασπώνται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απορροφήσουν ενέργεια μεγαλύτερη από μια ορισμένη τιμή.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30" name="Rectangle 10">
            <a:extLst>
              <a:ext uri="{FF2B5EF4-FFF2-40B4-BE49-F238E27FC236}">
                <a16:creationId xmlns:a16="http://schemas.microsoft.com/office/drawing/2014/main" id="{AE7C0957-3660-4C4F-B9AE-1E21023C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4953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2. Στα μοριακά φάσματα δόνησης (πχ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μορίων εμφανίζονται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περισσότερες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μια κορυφές.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31" name="Rectangle 11">
            <a:extLst>
              <a:ext uri="{FF2B5EF4-FFF2-40B4-BE49-F238E27FC236}">
                <a16:creationId xmlns:a16="http://schemas.microsoft.com/office/drawing/2014/main" id="{19C621A9-EB84-4A67-A0CC-CF942525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49530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CC"/>
                </a:solidFill>
                <a:latin typeface="Arial" panose="020B0604020202020204" pitchFamily="34" charset="0"/>
              </a:rPr>
              <a:t>ΣΥΜΠΕΡΑΣΜΑ</a:t>
            </a:r>
          </a:p>
          <a:p>
            <a:pPr algn="just" eaLnBrk="1" hangingPunct="1"/>
            <a:endParaRPr lang="el-GR" altLang="el-GR" sz="8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πραγματικά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/>
      <p:bldP spid="721929" grpId="0" animBg="1"/>
      <p:bldP spid="721930" grpId="0" animBg="1"/>
      <p:bldP spid="7219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99B05953-1BFD-49F6-BB14-A439C6B5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35A119A-80D6-4B30-B9AD-94B23310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D41FAA67-124D-44B2-B137-583A547B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Προφανώς, η σειρά κορυφών στο πάνω φάσμα οφείλεται σε μια σειρά μεταπτώσεων μεταξύ σταθμών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ενεργειακή διαφορά από εκείνη μεταξύ των δονητικών σταθμών.</a:t>
            </a:r>
          </a:p>
        </p:txBody>
      </p: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9E506009-9CBE-4A94-9609-D7966E76E40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57125"/>
            <a:ext cx="4540250" cy="4633912"/>
            <a:chOff x="2736" y="1353"/>
            <a:chExt cx="2860" cy="2919"/>
          </a:xfrm>
        </p:grpSpPr>
        <p:pic>
          <p:nvPicPr>
            <p:cNvPr id="21513" name="Picture 8">
              <a:extLst>
                <a:ext uri="{FF2B5EF4-FFF2-40B4-BE49-F238E27FC236}">
                  <a16:creationId xmlns:a16="http://schemas.microsoft.com/office/drawing/2014/main" id="{E134AC0B-FDEE-4F7E-936E-AAC19B279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4" name="Rectangle 9">
              <a:extLst>
                <a:ext uri="{FF2B5EF4-FFF2-40B4-BE49-F238E27FC236}">
                  <a16:creationId xmlns:a16="http://schemas.microsoft.com/office/drawing/2014/main" id="{431102DD-775B-4705-A544-9246D3E0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5" name="Text Box 10">
              <a:extLst>
                <a:ext uri="{FF2B5EF4-FFF2-40B4-BE49-F238E27FC236}">
                  <a16:creationId xmlns:a16="http://schemas.microsoft.com/office/drawing/2014/main" id="{C1CFE6EA-B6C9-44D9-91F2-AB873CC52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</a:t>
              </a:r>
            </a:p>
          </p:txBody>
        </p:sp>
        <p:sp>
          <p:nvSpPr>
            <p:cNvPr id="21516" name="Text Box 11">
              <a:extLst>
                <a:ext uri="{FF2B5EF4-FFF2-40B4-BE49-F238E27FC236}">
                  <a16:creationId xmlns:a16="http://schemas.microsoft.com/office/drawing/2014/main" id="{2D4148FF-5677-4B92-8458-9C856CAA3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6508" name="Rectangle 12">
            <a:extLst>
              <a:ext uri="{FF2B5EF4-FFF2-40B4-BE49-F238E27FC236}">
                <a16:creationId xmlns:a16="http://schemas.microsoft.com/office/drawing/2014/main" id="{56D55F0B-060F-405B-86C3-8137859B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Τέτοιες στάθμες δεν μπορεί να είναι άλλες από τις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στάθμες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6512" name="Rectangle 16">
            <a:extLst>
              <a:ext uri="{FF2B5EF4-FFF2-40B4-BE49-F238E27FC236}">
                <a16:creationId xmlns:a16="http://schemas.microsoft.com/office/drawing/2014/main" id="{CEC36C7B-F1C7-4230-97CC-3F1E9798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Καθώς το μόριο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διεγείρεται από ακτινοβολία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μπορεί να μεταβάλλει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ταυτόχρονα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την περιστροφική του ενεργειακή κατάσταση.</a:t>
            </a:r>
          </a:p>
        </p:txBody>
      </p:sp>
      <p:sp>
        <p:nvSpPr>
          <p:cNvPr id="746514" name="Rectangle 18">
            <a:extLst>
              <a:ext uri="{FF2B5EF4-FFF2-40B4-BE49-F238E27FC236}">
                <a16:creationId xmlns:a16="http://schemas.microsoft.com/office/drawing/2014/main" id="{577408E1-A14F-43E7-86C0-A3C06657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810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σειρά των κορυφών που προκύπτει με τον τρόπο αυτό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λεπτή υφή του φάσματος υπερύθρου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8" grpId="0" animBg="1"/>
      <p:bldP spid="746512" grpId="0" animBg="1"/>
      <p:bldP spid="7465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99B05953-1BFD-49F6-BB14-A439C6B5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35A119A-80D6-4B30-B9AD-94B23310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D41FAA67-124D-44B2-B137-583A547B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Προφανώς, η σειρά κορυφών στο πάνω φάσμα οφείλεται σε μια σειρά μεταπτώσεων μεταξύ σταθμών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ενεργειακή διαφορά από εκείνη μεταξύ των δονητικών σταθμών.</a:t>
            </a:r>
          </a:p>
        </p:txBody>
      </p: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9E506009-9CBE-4A94-9609-D7966E76E40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47888"/>
            <a:ext cx="4540250" cy="4633912"/>
            <a:chOff x="2736" y="1353"/>
            <a:chExt cx="2860" cy="2919"/>
          </a:xfrm>
        </p:grpSpPr>
        <p:pic>
          <p:nvPicPr>
            <p:cNvPr id="21513" name="Picture 8">
              <a:extLst>
                <a:ext uri="{FF2B5EF4-FFF2-40B4-BE49-F238E27FC236}">
                  <a16:creationId xmlns:a16="http://schemas.microsoft.com/office/drawing/2014/main" id="{E134AC0B-FDEE-4F7E-936E-AAC19B279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4" name="Rectangle 9">
              <a:extLst>
                <a:ext uri="{FF2B5EF4-FFF2-40B4-BE49-F238E27FC236}">
                  <a16:creationId xmlns:a16="http://schemas.microsoft.com/office/drawing/2014/main" id="{431102DD-775B-4705-A544-9246D3E0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5" name="Text Box 10">
              <a:extLst>
                <a:ext uri="{FF2B5EF4-FFF2-40B4-BE49-F238E27FC236}">
                  <a16:creationId xmlns:a16="http://schemas.microsoft.com/office/drawing/2014/main" id="{C1CFE6EA-B6C9-44D9-91F2-AB873CC52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</a:t>
              </a:r>
            </a:p>
          </p:txBody>
        </p:sp>
        <p:sp>
          <p:nvSpPr>
            <p:cNvPr id="21516" name="Text Box 11">
              <a:extLst>
                <a:ext uri="{FF2B5EF4-FFF2-40B4-BE49-F238E27FC236}">
                  <a16:creationId xmlns:a16="http://schemas.microsoft.com/office/drawing/2014/main" id="{2D4148FF-5677-4B92-8458-9C856CAA3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6508" name="Rectangle 12">
            <a:extLst>
              <a:ext uri="{FF2B5EF4-FFF2-40B4-BE49-F238E27FC236}">
                <a16:creationId xmlns:a16="http://schemas.microsoft.com/office/drawing/2014/main" id="{56D55F0B-060F-405B-86C3-8137859B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Τέτοιες στάθμες δεν μπορεί να είναι άλλες από τις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στάθμες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6512" name="Rectangle 16">
            <a:extLst>
              <a:ext uri="{FF2B5EF4-FFF2-40B4-BE49-F238E27FC236}">
                <a16:creationId xmlns:a16="http://schemas.microsoft.com/office/drawing/2014/main" id="{CEC36C7B-F1C7-4230-97CC-3F1E9798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Καθώς το μόριο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διεγείρεται από ακτινοβολία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μπορεί να μεταβάλλει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ταυτόχρονα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την περιστροφική του ενεργειακή κατάσταση.</a:t>
            </a:r>
          </a:p>
        </p:txBody>
      </p:sp>
      <p:sp>
        <p:nvSpPr>
          <p:cNvPr id="746514" name="Rectangle 18">
            <a:extLst>
              <a:ext uri="{FF2B5EF4-FFF2-40B4-BE49-F238E27FC236}">
                <a16:creationId xmlns:a16="http://schemas.microsoft.com/office/drawing/2014/main" id="{577408E1-A14F-43E7-86C0-A3C06657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810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σειρά των κορυφών που προκύπτει με τον τρόπο αυτό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λεπτή υφή του φάσματος υπερύθρου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4DB5A-1745-4E77-A022-3D8BC2625768}"/>
              </a:ext>
            </a:extLst>
          </p:cNvPr>
          <p:cNvSpPr txBox="1"/>
          <p:nvPr/>
        </p:nvSpPr>
        <p:spPr>
          <a:xfrm>
            <a:off x="5408709" y="4563555"/>
            <a:ext cx="23651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Στο διάλυμα δεν «ενεργοποιούνται» οι </a:t>
            </a:r>
          </a:p>
          <a:p>
            <a:r>
              <a:rPr lang="el-GR" sz="1100" dirty="0"/>
              <a:t>κινήσεις περιστροφής λόγω των πολλαπλών </a:t>
            </a:r>
          </a:p>
          <a:p>
            <a:r>
              <a:rPr lang="el-GR" sz="1100" dirty="0"/>
              <a:t>συγκρούσεων  μεταξύ των μορίων</a:t>
            </a:r>
          </a:p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768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8" grpId="0" animBg="1"/>
      <p:bldP spid="746512" grpId="0" animBg="1"/>
      <p:bldP spid="746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2915A09D-3DF0-4B99-AFB1-D4CD6A18A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B91A2107-A14A-4755-939B-F98298B0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CDCA67C7-06D3-4654-B3A8-DCB43A60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σχήμα παρουσιάζονται οι μεταβάσεις μεταξύ σταθμών περιστροφής της θεμελιώδους και διεγερμένης δονητικής στάθμης διατομικού μορίου.</a:t>
            </a:r>
          </a:p>
        </p:txBody>
      </p:sp>
      <p:pic>
        <p:nvPicPr>
          <p:cNvPr id="22533" name="Picture 15">
            <a:extLst>
              <a:ext uri="{FF2B5EF4-FFF2-40B4-BE49-F238E27FC236}">
                <a16:creationId xmlns:a16="http://schemas.microsoft.com/office/drawing/2014/main" id="{A4659E4E-E9FC-4A26-A431-C9C28FEFBE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838200"/>
            <a:ext cx="3784600" cy="59436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47537" name="Rectangle 17">
            <a:extLst>
              <a:ext uri="{FF2B5EF4-FFF2-40B4-BE49-F238E27FC236}">
                <a16:creationId xmlns:a16="http://schemas.microsoft.com/office/drawing/2014/main" id="{C89DDE12-6C23-4964-90D0-3CB77AD7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9800"/>
            <a:ext cx="4800600" cy="264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μετάβαση από τη θεμελιώδη δονητική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πρώτη διεγερμένη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’=1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συνοδεύεται και από μετάβαση μεταξύ περιστροφικών σταθμών.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τελευταίες υπόκεινται στον κανόνα επιλογής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1</a:t>
            </a:r>
            <a:endParaRPr lang="en-US" altLang="el-GR" sz="2400" b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538" name="Rectangle 18">
            <a:extLst>
              <a:ext uri="{FF2B5EF4-FFF2-40B4-BE49-F238E27FC236}">
                <a16:creationId xmlns:a16="http://schemas.microsoft.com/office/drawing/2014/main" id="{D3EBBFF6-64FD-4786-BCF3-E013D0A5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8006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μετάβαση από τη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είναι επιτρεπτή, εφόσον δεν υπακούει στον κανόνα επιλογής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περιστροφικών μεταπτώσεων.</a:t>
            </a:r>
            <a:endParaRPr lang="en-US" altLang="el-GR" sz="2400" b="1">
              <a:solidFill>
                <a:srgbClr val="000066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539" name="Line 19">
            <a:extLst>
              <a:ext uri="{FF2B5EF4-FFF2-40B4-BE49-F238E27FC236}">
                <a16:creationId xmlns:a16="http://schemas.microsoft.com/office/drawing/2014/main" id="{DA1F625C-5A4A-475D-A294-821247FF2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514600"/>
            <a:ext cx="0" cy="2819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540" name="Line 20">
            <a:extLst>
              <a:ext uri="{FF2B5EF4-FFF2-40B4-BE49-F238E27FC236}">
                <a16:creationId xmlns:a16="http://schemas.microsoft.com/office/drawing/2014/main" id="{1A30B713-92ED-4831-BA32-7A60975D6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114800"/>
            <a:ext cx="19050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7" grpId="0" animBg="1"/>
      <p:bldP spid="7475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>
            <a:extLst>
              <a:ext uri="{FF2B5EF4-FFF2-40B4-BE49-F238E27FC236}">
                <a16:creationId xmlns:a16="http://schemas.microsoft.com/office/drawing/2014/main" id="{1B0DC23E-8518-42AD-86CA-275CB192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Line 4">
            <a:extLst>
              <a:ext uri="{FF2B5EF4-FFF2-40B4-BE49-F238E27FC236}">
                <a16:creationId xmlns:a16="http://schemas.microsoft.com/office/drawing/2014/main" id="{23525697-7CD3-42EA-B84D-2BC263242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F60D0CF3-87F9-4734-A183-63DB1652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9576" name="Rectangle 8">
            <a:extLst>
              <a:ext uri="{FF2B5EF4-FFF2-40B4-BE49-F238E27FC236}">
                <a16:creationId xmlns:a16="http://schemas.microsoft.com/office/drawing/2014/main" id="{F77C006A-8CFF-463E-8CC8-02A8E672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210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που συνοδεύονται από μεταβολή του κβαντικού αριθμού περιστροφής κατά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l-GR" altLang="el-GR" sz="24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είναι επιτρεπτές και οδηγούν στην εμφάνιση κορυφών με ενέργεια μικρότερη από αυτή της δονητικής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49580" name="Rectangle 12">
            <a:extLst>
              <a:ext uri="{FF2B5EF4-FFF2-40B4-BE49-F238E27FC236}">
                <a16:creationId xmlns:a16="http://schemas.microsoft.com/office/drawing/2014/main" id="{BF9E624B-3BB3-4F55-96D6-F2CB399DD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914400"/>
            <a:ext cx="1803400" cy="571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49581" name="Rectangle 13">
            <a:extLst>
              <a:ext uri="{FF2B5EF4-FFF2-40B4-BE49-F238E27FC236}">
                <a16:creationId xmlns:a16="http://schemas.microsoft.com/office/drawing/2014/main" id="{3A18A1FE-AE27-433F-AA15-364EE739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4800600" cy="210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που συνοδεύονται από μεταβολή του κβαντικού αριθμού περιστροφής κατά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l-GR" altLang="el-GR" sz="24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οδηγούν στην εμφάνιση κορυφών με ενέργεια μεγαλύτερη από αυτή της δονητικής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49582" name="Rectangle 14">
            <a:extLst>
              <a:ext uri="{FF2B5EF4-FFF2-40B4-BE49-F238E27FC236}">
                <a16:creationId xmlns:a16="http://schemas.microsoft.com/office/drawing/2014/main" id="{74063D40-452E-4568-89E2-1B4C373F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14400"/>
            <a:ext cx="1828800" cy="571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6" grpId="0" animBg="1"/>
      <p:bldP spid="749580" grpId="0" animBg="1"/>
      <p:bldP spid="749580" grpId="1" animBg="1"/>
      <p:bldP spid="749581" grpId="0" animBg="1"/>
      <p:bldP spid="749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D5754154-D3D7-45A3-80B5-B49028A0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Line 5">
            <a:extLst>
              <a:ext uri="{FF2B5EF4-FFF2-40B4-BE49-F238E27FC236}">
                <a16:creationId xmlns:a16="http://schemas.microsoft.com/office/drawing/2014/main" id="{8DDDF8E1-6977-460B-A993-883D03224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2D9B9D34-13FF-4CDB-BEE5-7686D63B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0599" name="Rectangle 7">
            <a:extLst>
              <a:ext uri="{FF2B5EF4-FFF2-40B4-BE49-F238E27FC236}">
                <a16:creationId xmlns:a16="http://schemas.microsoft.com/office/drawing/2014/main" id="{4869DE13-BF86-4821-8465-8C79F1A9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Τελικό αποτέλεσμα είναι η εμφάνιση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δύο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σειρών κορυφών, οι οποίες είναι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συμμετρικές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ως προς το κέντρο του φάσματος.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1" name="Rectangle 9">
            <a:extLst>
              <a:ext uri="{FF2B5EF4-FFF2-40B4-BE49-F238E27FC236}">
                <a16:creationId xmlns:a16="http://schemas.microsoft.com/office/drawing/2014/main" id="{524F6E14-988E-416C-8D99-A354CD4C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48006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Το κέντρο του φάσματος ονομάζεται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αρχή της ζώνης της θεμελιώδους μετάπτωσης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αντιστοιχεί στην κλασσική συχνότητα δόνησης ισορροπίας,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ν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 dirty="0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3" name="Rectangle 11">
            <a:extLst>
              <a:ext uri="{FF2B5EF4-FFF2-40B4-BE49-F238E27FC236}">
                <a16:creationId xmlns:a16="http://schemas.microsoft.com/office/drawing/2014/main" id="{A16F0BEA-73F4-4D91-A515-47641EDC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10200"/>
            <a:ext cx="35814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0604" name="Line 12">
            <a:extLst>
              <a:ext uri="{FF2B5EF4-FFF2-40B4-BE49-F238E27FC236}">
                <a16:creationId xmlns:a16="http://schemas.microsoft.com/office/drawing/2014/main" id="{A62AD975-A9C0-42EC-85CE-E533DEBB3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257800"/>
            <a:ext cx="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0605" name="Text Box 13">
            <a:extLst>
              <a:ext uri="{FF2B5EF4-FFF2-40B4-BE49-F238E27FC236}">
                <a16:creationId xmlns:a16="http://schemas.microsoft.com/office/drawing/2014/main" id="{0E0B258E-D998-414D-9E69-69B75A72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40250"/>
            <a:ext cx="1079500" cy="698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600" b="1" i="1" dirty="0" err="1">
                <a:solidFill>
                  <a:srgbClr val="003399"/>
                </a:solidFill>
              </a:rPr>
              <a:t>ν</a:t>
            </a:r>
            <a:r>
              <a:rPr lang="el-GR" altLang="el-GR" sz="3600" b="1" i="1" baseline="-25000" dirty="0" err="1">
                <a:solidFill>
                  <a:srgbClr val="003399"/>
                </a:solidFill>
              </a:rPr>
              <a:t>ισορ</a:t>
            </a:r>
            <a:r>
              <a:rPr lang="el-GR" altLang="el-GR" sz="3600" b="1" i="1" baseline="-250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750606" name="Rectangle 14">
            <a:extLst>
              <a:ext uri="{FF2B5EF4-FFF2-40B4-BE49-F238E27FC236}">
                <a16:creationId xmlns:a16="http://schemas.microsoft.com/office/drawing/2014/main" id="{6C1EE558-BC7E-45DC-9015-23746E8E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90975"/>
            <a:ext cx="48006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συχνότητα αυτή δεν εμφανίζεται κορυφή απορρόφησης επειδή η μετάπτωση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 0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cs typeface="Times New Roman" panose="02020603050405020304" pitchFamily="18" charset="0"/>
              </a:rPr>
              <a:t>←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 0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απαγο-ρευμένη στα διατομικά μόρια. 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7" name="Rectangle 15">
            <a:extLst>
              <a:ext uri="{FF2B5EF4-FFF2-40B4-BE49-F238E27FC236}">
                <a16:creationId xmlns:a16="http://schemas.microsoft.com/office/drawing/2014/main" id="{97E4AAA4-FEFD-40AA-A0A3-E18D6C4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64250"/>
            <a:ext cx="480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προκύπτει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φάσμα δόνησης -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9" grpId="0" animBg="1"/>
      <p:bldP spid="750601" grpId="0" animBg="1"/>
      <p:bldP spid="750603" grpId="0" animBg="1"/>
      <p:bldP spid="750603" grpId="1" animBg="1"/>
      <p:bldP spid="750605" grpId="0" animBg="1"/>
      <p:bldP spid="750606" grpId="0" animBg="1"/>
      <p:bldP spid="7506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146172D0-29DB-47C3-989D-4D4CA5E8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Line 5">
            <a:extLst>
              <a:ext uri="{FF2B5EF4-FFF2-40B4-BE49-F238E27FC236}">
                <a16:creationId xmlns:a16="http://schemas.microsoft.com/office/drawing/2014/main" id="{81B7AF09-98BA-41E5-AD1A-DE3F8B7E2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AFA6812C-FECD-4A65-A992-2506B507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6743" name="Rectangle 7">
            <a:extLst>
              <a:ext uri="{FF2B5EF4-FFF2-40B4-BE49-F238E27FC236}">
                <a16:creationId xmlns:a16="http://schemas.microsoft.com/office/drawing/2014/main" id="{6DB9985F-3612-446F-BA2E-2BC46D12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δόνησης – περιστροφής αποτελείται από δύο κλάδους: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56745" name="AutoShape 9">
            <a:extLst>
              <a:ext uri="{FF2B5EF4-FFF2-40B4-BE49-F238E27FC236}">
                <a16:creationId xmlns:a16="http://schemas.microsoft.com/office/drawing/2014/main" id="{D7986058-0194-4BFA-88B2-8CD2D475322C}"/>
              </a:ext>
            </a:extLst>
          </p:cNvPr>
          <p:cNvSpPr>
            <a:spLocks/>
          </p:cNvSpPr>
          <p:nvPr/>
        </p:nvSpPr>
        <p:spPr bwMode="auto">
          <a:xfrm rot="5400000">
            <a:off x="7658100" y="47625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46" name="AutoShape 10">
            <a:extLst>
              <a:ext uri="{FF2B5EF4-FFF2-40B4-BE49-F238E27FC236}">
                <a16:creationId xmlns:a16="http://schemas.microsoft.com/office/drawing/2014/main" id="{8DA8E6A8-76CC-4486-9EC4-EF733CC11F28}"/>
              </a:ext>
            </a:extLst>
          </p:cNvPr>
          <p:cNvSpPr>
            <a:spLocks/>
          </p:cNvSpPr>
          <p:nvPr/>
        </p:nvSpPr>
        <p:spPr bwMode="auto">
          <a:xfrm rot="5400000">
            <a:off x="5943600" y="4724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47" name="Text Box 11">
            <a:extLst>
              <a:ext uri="{FF2B5EF4-FFF2-40B4-BE49-F238E27FC236}">
                <a16:creationId xmlns:a16="http://schemas.microsoft.com/office/drawing/2014/main" id="{C62DAA38-C388-4DC2-903D-DBC8D2F6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4672013"/>
            <a:ext cx="1479550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6748" name="Text Box 12">
            <a:extLst>
              <a:ext uri="{FF2B5EF4-FFF2-40B4-BE49-F238E27FC236}">
                <a16:creationId xmlns:a16="http://schemas.microsoft.com/office/drawing/2014/main" id="{E315F5EB-BB48-4AE3-AB34-363A9938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672013"/>
            <a:ext cx="146367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56749" name="Group 13">
            <a:extLst>
              <a:ext uri="{FF2B5EF4-FFF2-40B4-BE49-F238E27FC236}">
                <a16:creationId xmlns:a16="http://schemas.microsoft.com/office/drawing/2014/main" id="{437E88A3-E07B-457D-AEEB-6DAE969FABB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5600"/>
            <a:ext cx="4800600" cy="1022350"/>
            <a:chOff x="144" y="2514"/>
            <a:chExt cx="3024" cy="644"/>
          </a:xfrm>
        </p:grpSpPr>
        <p:sp>
          <p:nvSpPr>
            <p:cNvPr id="25621" name="Rectangle 14">
              <a:extLst>
                <a:ext uri="{FF2B5EF4-FFF2-40B4-BE49-F238E27FC236}">
                  <a16:creationId xmlns:a16="http://schemas.microsoft.com/office/drawing/2014/main" id="{0BD8B98C-516B-4D53-B0CB-A7814DAD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14"/>
              <a:ext cx="3024" cy="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Κλάδος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:</a:t>
              </a:r>
            </a:p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Όταν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 </a:t>
              </a: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=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’-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’’=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+1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,   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’’= 0,1,2,3, …</a:t>
              </a: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n-US" altLang="el-GR" sz="800" b="1" baseline="-25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2" name="Object 15">
                  <a:extLst>
                    <a:ext uri="{FF2B5EF4-FFF2-40B4-BE49-F238E27FC236}">
                      <a16:creationId xmlns:a16="http://schemas.microsoft.com/office/drawing/2014/main" id="{078C081C-2173-4FDA-8F05-6F0F13AD7A55}"/>
                    </a:ext>
                  </a:extLst>
                </p:cNvPr>
                <p:cNvSpPr txBox="1"/>
                <p:nvPr/>
              </p:nvSpPr>
              <p:spPr bwMode="auto">
                <a:xfrm>
                  <a:off x="1344" y="2586"/>
                  <a:ext cx="1693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′′+1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622" name="Object 15">
                  <a:extLst>
                    <a:ext uri="{FF2B5EF4-FFF2-40B4-BE49-F238E27FC236}">
                      <a16:creationId xmlns:a16="http://schemas.microsoft.com/office/drawing/2014/main" id="{078C081C-2173-4FDA-8F05-6F0F13AD7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4" y="2586"/>
                  <a:ext cx="1693" cy="2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6752" name="Group 16">
            <a:extLst>
              <a:ext uri="{FF2B5EF4-FFF2-40B4-BE49-F238E27FC236}">
                <a16:creationId xmlns:a16="http://schemas.microsoft.com/office/drawing/2014/main" id="{E85BE120-37EA-41E6-98CD-0056F5F16F9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006850"/>
            <a:ext cx="4800600" cy="1036638"/>
            <a:chOff x="144" y="3407"/>
            <a:chExt cx="3024" cy="653"/>
          </a:xfrm>
        </p:grpSpPr>
        <p:sp>
          <p:nvSpPr>
            <p:cNvPr id="25619" name="Rectangle 17">
              <a:extLst>
                <a:ext uri="{FF2B5EF4-FFF2-40B4-BE49-F238E27FC236}">
                  <a16:creationId xmlns:a16="http://schemas.microsoft.com/office/drawing/2014/main" id="{8780346B-1B4D-476D-9E7C-D337877FE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407"/>
              <a:ext cx="3024" cy="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Κλάδος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:</a:t>
              </a:r>
            </a:p>
            <a:p>
              <a:pPr algn="just" eaLnBrk="1" hangingPunct="1"/>
              <a:endParaRPr lang="el-GR" altLang="el-GR" sz="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Όταν</a:t>
              </a:r>
              <a:r>
                <a:rPr lang="el-GR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  </a:t>
              </a: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=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’-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’’=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-1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,   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’’= 1,2,3, …</a:t>
              </a: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n-US" altLang="el-GR" sz="800" b="1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0" name="Object 18">
                  <a:extLst>
                    <a:ext uri="{FF2B5EF4-FFF2-40B4-BE49-F238E27FC236}">
                      <a16:creationId xmlns:a16="http://schemas.microsoft.com/office/drawing/2014/main" id="{2B343C14-F2E4-4A4F-8F10-02E283993054}"/>
                    </a:ext>
                  </a:extLst>
                </p:cNvPr>
                <p:cNvSpPr txBox="1"/>
                <p:nvPr/>
              </p:nvSpPr>
              <p:spPr bwMode="auto">
                <a:xfrm>
                  <a:off x="1344" y="3456"/>
                  <a:ext cx="1329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𝐵𝐽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620" name="Object 18">
                  <a:extLst>
                    <a:ext uri="{FF2B5EF4-FFF2-40B4-BE49-F238E27FC236}">
                      <a16:creationId xmlns:a16="http://schemas.microsoft.com/office/drawing/2014/main" id="{2B343C14-F2E4-4A4F-8F10-02E283993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4" y="3456"/>
                  <a:ext cx="1329" cy="2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6755" name="Text Box 19">
            <a:extLst>
              <a:ext uri="{FF2B5EF4-FFF2-40B4-BE49-F238E27FC236}">
                <a16:creationId xmlns:a16="http://schemas.microsoft.com/office/drawing/2014/main" id="{CDA33176-5217-41EE-94A0-D7EFA16D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4800600" cy="14414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Όταν επιτρέπεται η μετάβαση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000" b="1" i="1">
                <a:solidFill>
                  <a:srgbClr val="FFFF00"/>
                </a:solidFill>
              </a:rPr>
              <a:t>J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εμφανίζεται και τρίτος κλάδος, 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με</a:t>
            </a:r>
          </a:p>
          <a:p>
            <a:pPr algn="just" eaLnBrk="1" hangingPunct="1"/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6756" name="Rectangle 20">
            <a:extLst>
              <a:ext uri="{FF2B5EF4-FFF2-40B4-BE49-F238E27FC236}">
                <a16:creationId xmlns:a16="http://schemas.microsoft.com/office/drawing/2014/main" id="{5B59A655-456D-4AB7-8C27-33EADDD7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908550"/>
            <a:ext cx="144463" cy="1439863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57" name="Rectangle 21">
            <a:extLst>
              <a:ext uri="{FF2B5EF4-FFF2-40B4-BE49-F238E27FC236}">
                <a16:creationId xmlns:a16="http://schemas.microsoft.com/office/drawing/2014/main" id="{C4F181D8-B1BB-4089-94EF-C4E289A3B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κλάδο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(R-branch),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</a:p>
        </p:txBody>
      </p:sp>
      <p:sp>
        <p:nvSpPr>
          <p:cNvPr id="756758" name="Rectangle 22">
            <a:extLst>
              <a:ext uri="{FF2B5EF4-FFF2-40B4-BE49-F238E27FC236}">
                <a16:creationId xmlns:a16="http://schemas.microsoft.com/office/drawing/2014/main" id="{C768FB09-3583-4970-86DF-BBCD2B76A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25650"/>
            <a:ext cx="4800600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κλάδο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(P-branch)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6759" name="Text Box 23">
            <a:extLst>
              <a:ext uri="{FF2B5EF4-FFF2-40B4-BE49-F238E27FC236}">
                <a16:creationId xmlns:a16="http://schemas.microsoft.com/office/drawing/2014/main" id="{060F953E-F9EE-41C1-9749-6B463F49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3986213"/>
            <a:ext cx="149542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6760" name="Line 24">
            <a:extLst>
              <a:ext uri="{FF2B5EF4-FFF2-40B4-BE49-F238E27FC236}">
                <a16:creationId xmlns:a16="http://schemas.microsoft.com/office/drawing/2014/main" id="{9EC4A91F-A8F4-4C98-AED1-FBC456CE5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419600"/>
            <a:ext cx="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66" name="Object 30">
                <a:extLst>
                  <a:ext uri="{FF2B5EF4-FFF2-40B4-BE49-F238E27FC236}">
                    <a16:creationId xmlns:a16="http://schemas.microsoft.com/office/drawing/2014/main" id="{7952EA31-59B0-4BDF-BCCC-6BF34FB69AED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905000" y="6043613"/>
                <a:ext cx="1301750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56766" name="Object 30">
                <a:extLst>
                  <a:ext uri="{FF2B5EF4-FFF2-40B4-BE49-F238E27FC236}">
                    <a16:creationId xmlns:a16="http://schemas.microsoft.com/office/drawing/2014/main" id="{7952EA31-59B0-4BDF-BCCC-6BF34FB6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905000" y="6043613"/>
                <a:ext cx="1301750" cy="466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3" grpId="0" animBg="1"/>
      <p:bldP spid="756745" grpId="0" animBg="1"/>
      <p:bldP spid="756746" grpId="0" animBg="1"/>
      <p:bldP spid="756747" grpId="0" animBg="1"/>
      <p:bldP spid="756748" grpId="0" animBg="1"/>
      <p:bldP spid="756755" grpId="0" animBg="1"/>
      <p:bldP spid="756756" grpId="0" animBg="1"/>
      <p:bldP spid="756757" grpId="0" animBg="1"/>
      <p:bldP spid="756758" grpId="0" animBg="1"/>
      <p:bldP spid="7567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0694F4F7-4957-409E-B135-A5AD3D30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5">
            <a:extLst>
              <a:ext uri="{FF2B5EF4-FFF2-40B4-BE49-F238E27FC236}">
                <a16:creationId xmlns:a16="http://schemas.microsoft.com/office/drawing/2014/main" id="{5F318333-7D20-4EB7-9AFA-3281B3DC8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F08D9519-27CC-4F43-98EF-9B467049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5767560-1625-4178-929E-C6AB8B8B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60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Κλάδος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: </a:t>
            </a:r>
          </a:p>
          <a:p>
            <a:pPr algn="just" eaLnBrk="1" hangingPunct="1"/>
            <a:endParaRPr lang="el-GR" altLang="el-GR" sz="1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Κλάδος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:</a:t>
            </a:r>
          </a:p>
          <a:p>
            <a:pPr algn="just" eaLnBrk="1" hangingPunct="1"/>
            <a:endParaRPr lang="en-US" altLang="el-GR" sz="800" b="1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1628" name="Rectangle 12">
            <a:extLst>
              <a:ext uri="{FF2B5EF4-FFF2-40B4-BE49-F238E27FC236}">
                <a16:creationId xmlns:a16="http://schemas.microsoft.com/office/drawing/2014/main" id="{749A3A79-4CF6-4743-AB7B-8C51C09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4800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τις παραπάνω εξισώσεις προκύπτει εύκολα ότι η απόσταση μεταξύ δύο διαδοχικών κορυφών είναι ίση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Object 20">
                <a:extLst>
                  <a:ext uri="{FF2B5EF4-FFF2-40B4-BE49-F238E27FC236}">
                    <a16:creationId xmlns:a16="http://schemas.microsoft.com/office/drawing/2014/main" id="{BF247960-A5FA-4485-9779-83A47DB62444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2133600" y="1133475"/>
                <a:ext cx="2687638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𝜾𝝈𝝄𝝆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′′+</m:t>
                          </m:r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6631" name="Object 20">
                <a:extLst>
                  <a:ext uri="{FF2B5EF4-FFF2-40B4-BE49-F238E27FC236}">
                    <a16:creationId xmlns:a16="http://schemas.microsoft.com/office/drawing/2014/main" id="{BF247960-A5FA-4485-9779-83A47DB6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2133600" y="1133475"/>
                <a:ext cx="2687638" cy="466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1638" name="Rectangle 22">
            <a:extLst>
              <a:ext uri="{FF2B5EF4-FFF2-40B4-BE49-F238E27FC236}">
                <a16:creationId xmlns:a16="http://schemas.microsoft.com/office/drawing/2014/main" id="{68E23F80-C030-4C6E-AB48-6EB1A555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32213"/>
            <a:ext cx="4800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την απόσταση μεταξύ των κορυφών στο φάσμα δόνησης-περιστροφής μπορεί να υπολογιστεί η σταθερά περιστροφής,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και επομένως το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μήκος του δεσμού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Object 23">
                <a:extLst>
                  <a:ext uri="{FF2B5EF4-FFF2-40B4-BE49-F238E27FC236}">
                    <a16:creationId xmlns:a16="http://schemas.microsoft.com/office/drawing/2014/main" id="{382CE967-CAE2-415D-B62E-B731D49E3770}"/>
                  </a:ext>
                </a:extLst>
              </p:cNvPr>
              <p:cNvSpPr txBox="1"/>
              <p:nvPr/>
            </p:nvSpPr>
            <p:spPr bwMode="auto">
              <a:xfrm>
                <a:off x="2157413" y="1722438"/>
                <a:ext cx="2109787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𝜾𝝈𝝄𝝆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𝑩𝑱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6633" name="Object 23">
                <a:extLst>
                  <a:ext uri="{FF2B5EF4-FFF2-40B4-BE49-F238E27FC236}">
                    <a16:creationId xmlns:a16="http://schemas.microsoft.com/office/drawing/2014/main" id="{382CE967-CAE2-415D-B62E-B731D49E3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413" y="1722438"/>
                <a:ext cx="2109787" cy="422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AutoShape 31">
            <a:extLst>
              <a:ext uri="{FF2B5EF4-FFF2-40B4-BE49-F238E27FC236}">
                <a16:creationId xmlns:a16="http://schemas.microsoft.com/office/drawing/2014/main" id="{A1E44943-83A2-498A-8475-CFD57F66B591}"/>
              </a:ext>
            </a:extLst>
          </p:cNvPr>
          <p:cNvSpPr>
            <a:spLocks/>
          </p:cNvSpPr>
          <p:nvPr/>
        </p:nvSpPr>
        <p:spPr bwMode="auto">
          <a:xfrm rot="5400000">
            <a:off x="7658100" y="47625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35" name="AutoShape 32">
            <a:extLst>
              <a:ext uri="{FF2B5EF4-FFF2-40B4-BE49-F238E27FC236}">
                <a16:creationId xmlns:a16="http://schemas.microsoft.com/office/drawing/2014/main" id="{7DBF80B3-64A9-4E61-A6D8-B05509A2AD43}"/>
              </a:ext>
            </a:extLst>
          </p:cNvPr>
          <p:cNvSpPr>
            <a:spLocks/>
          </p:cNvSpPr>
          <p:nvPr/>
        </p:nvSpPr>
        <p:spPr bwMode="auto">
          <a:xfrm rot="5400000">
            <a:off x="5943600" y="4724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36" name="Text Box 33">
            <a:extLst>
              <a:ext uri="{FF2B5EF4-FFF2-40B4-BE49-F238E27FC236}">
                <a16:creationId xmlns:a16="http://schemas.microsoft.com/office/drawing/2014/main" id="{604A56EE-9520-481C-9DCD-5FF8480D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4672013"/>
            <a:ext cx="1479550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7" name="Text Box 34">
            <a:extLst>
              <a:ext uri="{FF2B5EF4-FFF2-40B4-BE49-F238E27FC236}">
                <a16:creationId xmlns:a16="http://schemas.microsoft.com/office/drawing/2014/main" id="{DE86CBD5-62B7-4C4F-92AF-3FDCC948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672013"/>
            <a:ext cx="146367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8" grpId="0" animBg="1"/>
      <p:bldP spid="7516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EE394A01-3387-4C1D-9835-2CA99395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Line 5">
            <a:extLst>
              <a:ext uri="{FF2B5EF4-FFF2-40B4-BE49-F238E27FC236}">
                <a16:creationId xmlns:a16="http://schemas.microsoft.com/office/drawing/2014/main" id="{EC5E58A1-04CC-4951-BA46-2C926ABA6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61545041-EB0E-45B0-8237-1B86322A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4699" name="Text Box 11">
            <a:extLst>
              <a:ext uri="{FF2B5EF4-FFF2-40B4-BE49-F238E27FC236}">
                <a16:creationId xmlns:a16="http://schemas.microsoft.com/office/drawing/2014/main" id="{5603A187-39A5-4539-A3F4-23E7573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334000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(0)</a:t>
            </a:r>
          </a:p>
        </p:txBody>
      </p:sp>
      <p:sp>
        <p:nvSpPr>
          <p:cNvPr id="754700" name="Text Box 12">
            <a:extLst>
              <a:ext uri="{FF2B5EF4-FFF2-40B4-BE49-F238E27FC236}">
                <a16:creationId xmlns:a16="http://schemas.microsoft.com/office/drawing/2014/main" id="{451F7C5A-26B3-4346-B91F-0414956D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5334000"/>
            <a:ext cx="760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27655" name="Rectangle 13">
            <a:extLst>
              <a:ext uri="{FF2B5EF4-FFF2-40B4-BE49-F238E27FC236}">
                <a16:creationId xmlns:a16="http://schemas.microsoft.com/office/drawing/2014/main" id="{4C2F25A0-B21F-473A-B706-275C537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8006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κορυφές του κάθε κλάδου ονομάζονται χρησιμοποιώντας το αντίστοιχο σύμβολο (</a:t>
            </a:r>
            <a:r>
              <a:rPr lang="en-US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n-US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και σε παρένθεση τη στάθμη περιστροφής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από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την οποία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πραγμα-τοποιείται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μετάβαση.</a:t>
            </a:r>
          </a:p>
        </p:txBody>
      </p:sp>
      <p:grpSp>
        <p:nvGrpSpPr>
          <p:cNvPr id="754712" name="Group 24">
            <a:extLst>
              <a:ext uri="{FF2B5EF4-FFF2-40B4-BE49-F238E27FC236}">
                <a16:creationId xmlns:a16="http://schemas.microsoft.com/office/drawing/2014/main" id="{010F11A1-6F1A-4BAB-B52D-97B52224D39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43200"/>
            <a:ext cx="4800600" cy="1190625"/>
            <a:chOff x="144" y="1824"/>
            <a:chExt cx="3024" cy="750"/>
          </a:xfrm>
        </p:grpSpPr>
        <p:sp>
          <p:nvSpPr>
            <p:cNvPr id="27663" name="Rectangle 15">
              <a:extLst>
                <a:ext uri="{FF2B5EF4-FFF2-40B4-BE49-F238E27FC236}">
                  <a16:creationId xmlns:a16="http://schemas.microsoft.com/office/drawing/2014/main" id="{FD5111B4-71B0-4360-B807-B19B8FD34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24"/>
              <a:ext cx="3024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Η πρώτη κορυφή του κλάδου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(0)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 εμφανίζεται σε </a:t>
              </a:r>
              <a:r>
                <a:rPr lang="el-GR" altLang="el-GR" sz="1800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κυματαριθμό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</a:p>
            <a:p>
              <a:pPr algn="just" eaLnBrk="1" hangingPunct="1"/>
              <a:endPara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4" name="Object 17">
                  <a:extLst>
                    <a:ext uri="{FF2B5EF4-FFF2-40B4-BE49-F238E27FC236}">
                      <a16:creationId xmlns:a16="http://schemas.microsoft.com/office/drawing/2014/main" id="{717ECC7E-C60D-4391-A259-7EE1019D965C}"/>
                    </a:ext>
                  </a:extLst>
                </p:cNvPr>
                <p:cNvSpPr txBox="1"/>
                <p:nvPr/>
              </p:nvSpPr>
              <p:spPr bwMode="auto">
                <a:xfrm>
                  <a:off x="1015" y="2257"/>
                  <a:ext cx="148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7664" name="Object 17">
                  <a:extLst>
                    <a:ext uri="{FF2B5EF4-FFF2-40B4-BE49-F238E27FC236}">
                      <a16:creationId xmlns:a16="http://schemas.microsoft.com/office/drawing/2014/main" id="{717ECC7E-C60D-4391-A259-7EE1019D9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5" y="2257"/>
                  <a:ext cx="1488" cy="265"/>
                </a:xfrm>
                <a:prstGeom prst="rect">
                  <a:avLst/>
                </a:prstGeom>
                <a:blipFill>
                  <a:blip r:embed="rId3"/>
                  <a:stretch>
                    <a:fillRect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4713" name="Group 25">
            <a:extLst>
              <a:ext uri="{FF2B5EF4-FFF2-40B4-BE49-F238E27FC236}">
                <a16:creationId xmlns:a16="http://schemas.microsoft.com/office/drawing/2014/main" id="{DEE6DDCC-5B2D-4C9B-934F-72BFBE5CF80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14800"/>
            <a:ext cx="4800600" cy="1190625"/>
            <a:chOff x="144" y="2706"/>
            <a:chExt cx="3024" cy="750"/>
          </a:xfrm>
        </p:grpSpPr>
        <p:sp>
          <p:nvSpPr>
            <p:cNvPr id="27661" name="Rectangle 19">
              <a:extLst>
                <a:ext uri="{FF2B5EF4-FFF2-40B4-BE49-F238E27FC236}">
                  <a16:creationId xmlns:a16="http://schemas.microsoft.com/office/drawing/2014/main" id="{0586B23D-11F0-4645-B5DF-98F1C580C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06"/>
              <a:ext cx="3024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Η πρώτη κορυφή του κλάδου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)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 εμφανίζεται σε </a:t>
              </a:r>
              <a:r>
                <a:rPr lang="el-GR" altLang="el-GR" sz="1800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κυματαριθμό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</a:p>
            <a:p>
              <a:pPr algn="just" eaLnBrk="1" hangingPunct="1"/>
              <a:endPara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2" name="Object 20">
                  <a:extLst>
                    <a:ext uri="{FF2B5EF4-FFF2-40B4-BE49-F238E27FC236}">
                      <a16:creationId xmlns:a16="http://schemas.microsoft.com/office/drawing/2014/main" id="{BE0AB240-1D5F-4D27-B073-A8754A808C41}"/>
                    </a:ext>
                  </a:extLst>
                </p:cNvPr>
                <p:cNvSpPr txBox="1"/>
                <p:nvPr/>
              </p:nvSpPr>
              <p:spPr bwMode="auto">
                <a:xfrm>
                  <a:off x="1015" y="3138"/>
                  <a:ext cx="1529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7662" name="Object 20">
                  <a:extLst>
                    <a:ext uri="{FF2B5EF4-FFF2-40B4-BE49-F238E27FC236}">
                      <a16:creationId xmlns:a16="http://schemas.microsoft.com/office/drawing/2014/main" id="{BE0AB240-1D5F-4D27-B073-A8754A808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5" y="3138"/>
                  <a:ext cx="1529" cy="265"/>
                </a:xfrm>
                <a:prstGeom prst="rect">
                  <a:avLst/>
                </a:prstGeom>
                <a:blipFill>
                  <a:blip r:embed="rId4"/>
                  <a:stretch>
                    <a:fillRect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4709" name="Line 21">
            <a:extLst>
              <a:ext uri="{FF2B5EF4-FFF2-40B4-BE49-F238E27FC236}">
                <a16:creationId xmlns:a16="http://schemas.microsoft.com/office/drawing/2014/main" id="{682FD933-D7A1-434A-95C5-24C0010AA4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6388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4710" name="Line 22">
            <a:extLst>
              <a:ext uri="{FF2B5EF4-FFF2-40B4-BE49-F238E27FC236}">
                <a16:creationId xmlns:a16="http://schemas.microsoft.com/office/drawing/2014/main" id="{8045077D-4DA4-497E-8EA7-60BE4FBFA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388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4711" name="Rectangle 23">
            <a:extLst>
              <a:ext uri="{FF2B5EF4-FFF2-40B4-BE49-F238E27FC236}">
                <a16:creationId xmlns:a16="http://schemas.microsoft.com/office/drawing/2014/main" id="{94C8056D-5205-4A7D-B300-CF8C93C7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4800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κενό μεταξύ των κορυφών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(0)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(1),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εύρους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αρχή της ζώνης απορρόφησης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9" grpId="0" animBg="1"/>
      <p:bldP spid="754700" grpId="0" animBg="1"/>
      <p:bldP spid="7547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5">
            <a:extLst>
              <a:ext uri="{FF2B5EF4-FFF2-40B4-BE49-F238E27FC236}">
                <a16:creationId xmlns:a16="http://schemas.microsoft.com/office/drawing/2014/main" id="{2048537B-FA21-48ED-941F-E74036E62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CC70D06C-A201-4411-B74B-6AC3F17A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19">
            <a:extLst>
              <a:ext uri="{FF2B5EF4-FFF2-40B4-BE49-F238E27FC236}">
                <a16:creationId xmlns:a16="http://schemas.microsoft.com/office/drawing/2014/main" id="{3A5901A7-EC82-4955-A73A-8586A29E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198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απόσταση μεταξύ των διαδοχικών κορυφών στο φάσμα δόνησης-περιστροφής του μορίου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είναι ίση με 3,8424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ενώ η αντίστοιχη απόσταση για το μόριο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είναι 3,6734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υπολογιστούν: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(α) το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μήκος του δεσμού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του μορίου 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O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(β) 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ατομική μάζα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του 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C.</a:t>
            </a: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US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Δίνονται οι ατομικές μάζες των 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(12 amu)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16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(15,9940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amu).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780" name="Text Box 20">
            <a:extLst>
              <a:ext uri="{FF2B5EF4-FFF2-40B4-BE49-F238E27FC236}">
                <a16:creationId xmlns:a16="http://schemas.microsoft.com/office/drawing/2014/main" id="{3CF04C42-1551-4310-B3C9-DF5320E8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12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Από τα δεδομένα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προκύπτει εύκολα πως: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</a:t>
            </a:r>
            <a:r>
              <a:rPr lang="el-GR" altLang="el-GR" sz="1800" b="1" i="1">
                <a:solidFill>
                  <a:srgbClr val="000099"/>
                </a:solidFill>
                <a:latin typeface="Arial" panose="020B0604020202020204" pitchFamily="34" charset="0"/>
              </a:rPr>
              <a:t>Β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(12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CO)= 1,9212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και</a:t>
            </a:r>
          </a:p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																	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	</a:t>
            </a:r>
            <a:r>
              <a:rPr lang="el-GR" altLang="el-GR" sz="1800" b="1" i="1">
                <a:solidFill>
                  <a:srgbClr val="000099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CO)= 1,8367 cm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1" name="Object 21">
            <a:extLst>
              <a:ext uri="{FF2B5EF4-FFF2-40B4-BE49-F238E27FC236}">
                <a16:creationId xmlns:a16="http://schemas.microsoft.com/office/drawing/2014/main" id="{AF59686A-1302-4C1C-AA34-C2DE619DC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029200"/>
          <a:ext cx="14684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31613" progId="Equation.DSMT4">
                  <p:embed/>
                </p:oleObj>
              </mc:Choice>
              <mc:Fallback>
                <p:oleObj name="Equation" r:id="rId2" imgW="837836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9200"/>
                        <a:ext cx="14684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3" name="Text Box 23">
            <a:extLst>
              <a:ext uri="{FF2B5EF4-FFF2-40B4-BE49-F238E27FC236}">
                <a16:creationId xmlns:a16="http://schemas.microsoft.com/office/drawing/2014/main" id="{205C667B-E6EF-4963-B04D-178B53C2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81488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της ροπής αδράνειας, 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Ι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4" name="Object 24">
            <a:extLst>
              <a:ext uri="{FF2B5EF4-FFF2-40B4-BE49-F238E27FC236}">
                <a16:creationId xmlns:a16="http://schemas.microsoft.com/office/drawing/2014/main" id="{15ABCAC8-02AF-4E4C-A7FE-E20E8FEF3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2413" y="4111625"/>
          <a:ext cx="1220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111625"/>
                        <a:ext cx="122078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5" name="Text Box 25">
            <a:extLst>
              <a:ext uri="{FF2B5EF4-FFF2-40B4-BE49-F238E27FC236}">
                <a16:creationId xmlns:a16="http://schemas.microsoft.com/office/drawing/2014/main" id="{9921737C-92D6-4D9A-A41A-FB4A8A26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605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της ανηγμένης μάζας του μορίου, 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86" name="Text Box 26">
            <a:extLst>
              <a:ext uri="{FF2B5EF4-FFF2-40B4-BE49-F238E27FC236}">
                <a16:creationId xmlns:a16="http://schemas.microsoft.com/office/drawing/2014/main" id="{616DE1B7-B23F-4A9B-B257-3917F0E0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738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του μήκους του δεσμού,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r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7" name="Object 27">
            <a:extLst>
              <a:ext uri="{FF2B5EF4-FFF2-40B4-BE49-F238E27FC236}">
                <a16:creationId xmlns:a16="http://schemas.microsoft.com/office/drawing/2014/main" id="{6ED8B11C-3D2C-4C4E-AB93-44FC38CD15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7025" y="6229350"/>
          <a:ext cx="841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6229350"/>
                        <a:ext cx="841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0" grpId="0" animBg="1"/>
      <p:bldP spid="757783" grpId="0"/>
      <p:bldP spid="757785" grpId="0"/>
      <p:bldP spid="7577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8795" name="Object 11">
                <a:extLst>
                  <a:ext uri="{FF2B5EF4-FFF2-40B4-BE49-F238E27FC236}">
                    <a16:creationId xmlns:a16="http://schemas.microsoft.com/office/drawing/2014/main" id="{06E48CD6-B37B-4911-AB79-FA1F0B8B514D}"/>
                  </a:ext>
                </a:extLst>
              </p:cNvPr>
              <p:cNvSpPr txBox="1"/>
              <p:nvPr/>
            </p:nvSpPr>
            <p:spPr bwMode="auto">
              <a:xfrm>
                <a:off x="207962" y="1978818"/>
                <a:ext cx="7640638" cy="9128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6.6262×1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8×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9212 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58795" name="Object 11">
                <a:extLst>
                  <a:ext uri="{FF2B5EF4-FFF2-40B4-BE49-F238E27FC236}">
                    <a16:creationId xmlns:a16="http://schemas.microsoft.com/office/drawing/2014/main" id="{06E48CD6-B37B-4911-AB79-FA1F0B8B5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62" y="1978818"/>
                <a:ext cx="7640638" cy="91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699" name="Object 12">
            <a:extLst>
              <a:ext uri="{FF2B5EF4-FFF2-40B4-BE49-F238E27FC236}">
                <a16:creationId xmlns:a16="http://schemas.microsoft.com/office/drawing/2014/main" id="{72AEC677-DBFD-44EC-B62C-432892A1D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914400"/>
          <a:ext cx="3063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393700" progId="Equation.DSMT4">
                  <p:embed/>
                </p:oleObj>
              </mc:Choice>
              <mc:Fallback>
                <p:oleObj name="Equation" r:id="rId4" imgW="17526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3063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8797" name="Object 13">
                <a:extLst>
                  <a:ext uri="{FF2B5EF4-FFF2-40B4-BE49-F238E27FC236}">
                    <a16:creationId xmlns:a16="http://schemas.microsoft.com/office/drawing/2014/main" id="{C52AA463-E3E6-49A5-94CE-11C6518FF7F3}"/>
                  </a:ext>
                </a:extLst>
              </p:cNvPr>
              <p:cNvSpPr txBox="1"/>
              <p:nvPr/>
            </p:nvSpPr>
            <p:spPr bwMode="auto">
              <a:xfrm>
                <a:off x="304800" y="3200400"/>
                <a:ext cx="4495800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=1.4560×1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l-G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l-G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58797" name="Object 13">
                <a:extLst>
                  <a:ext uri="{FF2B5EF4-FFF2-40B4-BE49-F238E27FC236}">
                    <a16:creationId xmlns:a16="http://schemas.microsoft.com/office/drawing/2014/main" id="{C52AA463-E3E6-49A5-94CE-11C6518F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200400"/>
                <a:ext cx="4495800" cy="400050"/>
              </a:xfrm>
              <a:prstGeom prst="rect">
                <a:avLst/>
              </a:prstGeom>
              <a:blipFill>
                <a:blip r:embed="rId6"/>
                <a:stretch>
                  <a:fillRect b="-36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Text Box 14">
            <a:extLst>
              <a:ext uri="{FF2B5EF4-FFF2-40B4-BE49-F238E27FC236}">
                <a16:creationId xmlns:a16="http://schemas.microsoft.com/office/drawing/2014/main" id="{9EE69FE7-D244-4A9F-A446-F8F0338C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1. P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οπή αδράνειας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9702" name="Line 16">
            <a:extLst>
              <a:ext uri="{FF2B5EF4-FFF2-40B4-BE49-F238E27FC236}">
                <a16:creationId xmlns:a16="http://schemas.microsoft.com/office/drawing/2014/main" id="{9EEFFF88-5DB1-4875-B938-B2E62AEC6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3" name="Text Box 17">
            <a:extLst>
              <a:ext uri="{FF2B5EF4-FFF2-40B4-BE49-F238E27FC236}">
                <a16:creationId xmlns:a16="http://schemas.microsoft.com/office/drawing/2014/main" id="{91E644B2-D536-4897-B58A-4A7C6B49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8802" name="Object 18">
            <a:extLst>
              <a:ext uri="{FF2B5EF4-FFF2-40B4-BE49-F238E27FC236}">
                <a16:creationId xmlns:a16="http://schemas.microsoft.com/office/drawing/2014/main" id="{2849D166-22E9-4038-8229-52D2D8EF2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238" y="5200650"/>
          <a:ext cx="37893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2200" imgH="419100" progId="Equation.DSMT4">
                  <p:embed/>
                </p:oleObj>
              </mc:Choice>
              <mc:Fallback>
                <p:oleObj name="Equation" r:id="rId7" imgW="23622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200650"/>
                        <a:ext cx="37893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03" name="Object 19">
            <a:extLst>
              <a:ext uri="{FF2B5EF4-FFF2-40B4-BE49-F238E27FC236}">
                <a16:creationId xmlns:a16="http://schemas.microsoft.com/office/drawing/2014/main" id="{71E665E5-8145-49B7-9917-BCAF5A5BD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187950"/>
          <a:ext cx="15097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25" imgH="431613" progId="Equation.DSMT4">
                  <p:embed/>
                </p:oleObj>
              </mc:Choice>
              <mc:Fallback>
                <p:oleObj name="Equation" r:id="rId9" imgW="863225" imgH="43161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7950"/>
                        <a:ext cx="15097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804" name="Text Box 20">
            <a:extLst>
              <a:ext uri="{FF2B5EF4-FFF2-40B4-BE49-F238E27FC236}">
                <a16:creationId xmlns:a16="http://schemas.microsoft.com/office/drawing/2014/main" id="{E0A0C4F8-8F44-4DF1-920F-E701DB07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7355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2. A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νηγμένη μάζα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58805" name="Text Box 21">
            <a:extLst>
              <a:ext uri="{FF2B5EF4-FFF2-40B4-BE49-F238E27FC236}">
                <a16:creationId xmlns:a16="http://schemas.microsoft.com/office/drawing/2014/main" id="{B264F50D-09E8-4384-80B0-6488840C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86250"/>
            <a:ext cx="2667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Ατομικές μάζες</a:t>
            </a:r>
            <a:endParaRPr lang="en-US" altLang="el-GR" sz="1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l-GR" altLang="el-GR" sz="800" b="1" u="sng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:	12,0000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amu</a:t>
            </a:r>
          </a:p>
          <a:p>
            <a:pPr algn="ctr" eaLnBrk="1" hangingPunct="1"/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O:	15.9940 amu</a:t>
            </a:r>
          </a:p>
          <a:p>
            <a:pPr algn="just" eaLnBrk="1" hangingPunct="1"/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1 amu= 1,6605x10</a:t>
            </a:r>
            <a:r>
              <a:rPr lang="en-US" altLang="el-GR" sz="1800" baseline="30000">
                <a:solidFill>
                  <a:srgbClr val="000099"/>
                </a:solidFill>
                <a:latin typeface="Arial" panose="020B0604020202020204" pitchFamily="34" charset="0"/>
              </a:rPr>
              <a:t>-27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 kg</a:t>
            </a:r>
            <a:endParaRPr lang="el-GR" altLang="el-GR" sz="1800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4" grpId="0"/>
      <p:bldP spid="758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791F7E1-316E-4048-906F-E64086BC5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162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13010EED-9B9D-490C-A1CC-9D6088C0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87698791-2405-4920-888B-98FF7444A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D3DA4B67-7155-4243-B5B3-E68477F5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8">
            <a:extLst>
              <a:ext uri="{FF2B5EF4-FFF2-40B4-BE49-F238E27FC236}">
                <a16:creationId xmlns:a16="http://schemas.microsoft.com/office/drawing/2014/main" id="{D42E933F-90C8-4BE2-B04D-09011B1A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αναρμονικότητα της δόνησης οφείλεται στο γεγονός ότι ο δεσμός των πραγματικών μορίων είναι ελαστικός,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όχι όμως ομογενής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ώστε να υπακούει πλήρως το νόμο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Hooke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οποιαδήποτε μεταβολή του μήκους του δεσμού.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2953" name="Rectangle 9">
            <a:extLst>
              <a:ext uri="{FF2B5EF4-FFF2-40B4-BE49-F238E27FC236}">
                <a16:creationId xmlns:a16="http://schemas.microsoft.com/office/drawing/2014/main" id="{8D89ECF8-09F2-4663-B5D9-C8DBB544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9530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μεγάλους κβαντικούς αριθμούς (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πιο μεγάλες μετατοπίσεις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), οι ελκτικές δυνάμεις εξασθενούν με αποτέλεσμα το μόριο να επανέρχεται με δυσκολία στη θέση ισορροπίας.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2954" name="Rectangle 10">
            <a:extLst>
              <a:ext uri="{FF2B5EF4-FFF2-40B4-BE49-F238E27FC236}">
                <a16:creationId xmlns:a16="http://schemas.microsoft.com/office/drawing/2014/main" id="{F510A1F7-844D-4AC9-ACA1-4F3070FE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4953000" cy="219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αυξάνεται η μετατόπιση, η σταθερά δύναμης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u="sng">
                <a:solidFill>
                  <a:srgbClr val="006600"/>
                </a:solidFill>
                <a:latin typeface="Arial" panose="020B0604020202020204" pitchFamily="34" charset="0"/>
              </a:rPr>
              <a:t>γίνεται μικρότερη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σε κάποιο σημείο τόσο μικρή ώστε να μην απομένουν πλέον ελκτικές δυνάμεις ανάμεσα στα δύο άτομα.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αυτή ο δεσμός παύει να υφίσταται και το μόριο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διασπάται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3" grpId="0" animBg="1"/>
      <p:bldP spid="7229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>
            <a:extLst>
              <a:ext uri="{FF2B5EF4-FFF2-40B4-BE49-F238E27FC236}">
                <a16:creationId xmlns:a16="http://schemas.microsoft.com/office/drawing/2014/main" id="{0BAC75BA-C24D-40EC-8874-046774210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438EDC3D-64CE-48E6-ABE2-C694F3A7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10">
                <a:extLst>
                  <a:ext uri="{FF2B5EF4-FFF2-40B4-BE49-F238E27FC236}">
                    <a16:creationId xmlns:a16="http://schemas.microsoft.com/office/drawing/2014/main" id="{47A4D678-9FA1-410B-8670-0145F5082740}"/>
                  </a:ext>
                </a:extLst>
              </p:cNvPr>
              <p:cNvSpPr txBox="1"/>
              <p:nvPr/>
            </p:nvSpPr>
            <p:spPr bwMode="auto">
              <a:xfrm>
                <a:off x="3886200" y="835827"/>
                <a:ext cx="4572000" cy="8905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7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7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1319×1</m:t>
                      </m:r>
                      <m:sSup>
                        <m:sSupPr>
                          <m:ctrlP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GB" sz="7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=1.1319 Å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724" name="Object 10">
                <a:extLst>
                  <a:ext uri="{FF2B5EF4-FFF2-40B4-BE49-F238E27FC236}">
                    <a16:creationId xmlns:a16="http://schemas.microsoft.com/office/drawing/2014/main" id="{47A4D678-9FA1-410B-8670-0145F5082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835827"/>
                <a:ext cx="4572000" cy="890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Text Box 11">
            <a:extLst>
              <a:ext uri="{FF2B5EF4-FFF2-40B4-BE49-F238E27FC236}">
                <a16:creationId xmlns:a16="http://schemas.microsoft.com/office/drawing/2014/main" id="{1D74DD2A-8DF1-4991-91F5-57F4C340F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59820" name="Text Box 12">
            <a:extLst>
              <a:ext uri="{FF2B5EF4-FFF2-40B4-BE49-F238E27FC236}">
                <a16:creationId xmlns:a16="http://schemas.microsoft.com/office/drawing/2014/main" id="{78C2E2B1-8082-48FF-B6F2-6B549F658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(β) Υπολογισμός της ατομικής μάζας του ισοτόπου </a:t>
            </a:r>
            <a:r>
              <a:rPr lang="el-GR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9822" name="Object 14">
            <a:extLst>
              <a:ext uri="{FF2B5EF4-FFF2-40B4-BE49-F238E27FC236}">
                <a16:creationId xmlns:a16="http://schemas.microsoft.com/office/drawing/2014/main" id="{18D17A14-80BF-4A94-B667-E3D2145E3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2579688"/>
          <a:ext cx="17319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579688"/>
                        <a:ext cx="17319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23" name="Text Box 15">
            <a:extLst>
              <a:ext uri="{FF2B5EF4-FFF2-40B4-BE49-F238E27FC236}">
                <a16:creationId xmlns:a16="http://schemas.microsoft.com/office/drawing/2014/main" id="{D13F62D2-AF62-4D16-B0EC-84222922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 υπολογισμός θα γίνει με χρήση της εξίσωσης της ανηγμένης μάζας για διατομικά μόρια:</a:t>
            </a:r>
          </a:p>
        </p:txBody>
      </p:sp>
      <p:sp>
        <p:nvSpPr>
          <p:cNvPr id="759824" name="Text Box 16">
            <a:extLst>
              <a:ext uri="{FF2B5EF4-FFF2-40B4-BE49-F238E27FC236}">
                <a16:creationId xmlns:a16="http://schemas.microsoft.com/office/drawing/2014/main" id="{32B7CAA2-ABBC-4262-A199-08EE2973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2585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ανηγμένη μάζα μπορεί να υπολογιστεί από τη ροπή αδράνειας του μορίου 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759825" name="Object 17">
            <a:extLst>
              <a:ext uri="{FF2B5EF4-FFF2-40B4-BE49-F238E27FC236}">
                <a16:creationId xmlns:a16="http://schemas.microsoft.com/office/drawing/2014/main" id="{CA5A9E11-5EF7-4CB0-AB42-7325F881910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443663" y="3733800"/>
          <a:ext cx="850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733800"/>
                        <a:ext cx="850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27" name="Text Box 19">
            <a:extLst>
              <a:ext uri="{FF2B5EF4-FFF2-40B4-BE49-F238E27FC236}">
                <a16:creationId xmlns:a16="http://schemas.microsoft.com/office/drawing/2014/main" id="{1BDA2112-320B-4CFD-8EA0-CE50ABBF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44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ροπή αδράνειας του 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μπορεί να υπολογιστεί από τη σταθερά περιστροφής του μορίου:</a:t>
            </a:r>
          </a:p>
        </p:txBody>
      </p:sp>
      <p:graphicFrame>
        <p:nvGraphicFramePr>
          <p:cNvPr id="759828" name="Object 20">
            <a:extLst>
              <a:ext uri="{FF2B5EF4-FFF2-40B4-BE49-F238E27FC236}">
                <a16:creationId xmlns:a16="http://schemas.microsoft.com/office/drawing/2014/main" id="{D18B3236-1FF8-43C2-842B-5951B2790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8" y="4724400"/>
          <a:ext cx="1220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197" imgH="393529" progId="Equation.DSMT4">
                  <p:embed/>
                </p:oleObj>
              </mc:Choice>
              <mc:Fallback>
                <p:oleObj name="Equation" r:id="rId8" imgW="698197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724400"/>
                        <a:ext cx="122078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30" name="Text Box 22">
            <a:extLst>
              <a:ext uri="{FF2B5EF4-FFF2-40B4-BE49-F238E27FC236}">
                <a16:creationId xmlns:a16="http://schemas.microsoft.com/office/drawing/2014/main" id="{87115815-D7D9-43EB-AE6E-2F7868E5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7888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Υποθέτοντας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πως το μήκος του δεσμού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 μεταβάλλεται με την ισοτοπική αντικατάσταση, υπολογίζεται πως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C)= 13,1670 amu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0" grpId="0" animBg="1"/>
      <p:bldP spid="759823" grpId="0"/>
      <p:bldP spid="759824" grpId="0"/>
      <p:bldP spid="759827" grpId="0"/>
      <p:bldP spid="7598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FB09DDAF-DD36-411A-8C34-0411F50B6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ABAF0655-870C-48AA-ABA0-96674C3B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288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Φάσματα </a:t>
            </a:r>
            <a:r>
              <a:rPr lang="en-US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 διατομικών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9510" name="Rectangle 6">
            <a:extLst>
              <a:ext uri="{FF2B5EF4-FFF2-40B4-BE49-F238E27FC236}">
                <a16:creationId xmlns:a16="http://schemas.microsoft.com/office/drawing/2014/main" id="{FCCA3A2B-CCF4-4A92-BB4A-0F63408F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5213"/>
            <a:ext cx="6019800" cy="1404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Γενικός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μεταπτώσεις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ότι: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100" b="1" i="1">
                <a:solidFill>
                  <a:schemeClr val="accent2"/>
                </a:solidFill>
              </a:rPr>
              <a:t>η πολωσιμότητα πρέπει να αλλάζει καθώς το μόριο ταλαντώνεται</a:t>
            </a:r>
            <a:r>
              <a:rPr lang="el-GR" altLang="el-GR" sz="21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12" name="Rectangle 8">
            <a:extLst>
              <a:ext uri="{FF2B5EF4-FFF2-40B4-BE49-F238E27FC236}">
                <a16:creationId xmlns:a16="http://schemas.microsoft.com/office/drawing/2014/main" id="{DF6E5696-DC04-49EF-A9AA-8A717B90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3850"/>
            <a:ext cx="6019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Τόσο τα ομοπυρηνικά όσο και τα ετεροπυρηνικά μόρια επιμηκύνονται και συστέλλονται κατά τη δόνηση, με αποτέλεσμα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μεταβολή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μοριακής πολωσιμότητας.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26" name="Rectangle 22">
            <a:extLst>
              <a:ext uri="{FF2B5EF4-FFF2-40B4-BE49-F238E27FC236}">
                <a16:creationId xmlns:a16="http://schemas.microsoft.com/office/drawing/2014/main" id="{4F6D6A8E-BE5B-46DE-AB9E-4B777369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0685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και τα δύο είδη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διατομικών μορίων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δονητική φασματοσκοπία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27" name="Text Box 23">
            <a:extLst>
              <a:ext uri="{FF2B5EF4-FFF2-40B4-BE49-F238E27FC236}">
                <a16:creationId xmlns:a16="http://schemas.microsoft.com/office/drawing/2014/main" id="{030FEF97-6F2C-407E-830E-13528C3C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1148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789528" name="Object 24">
            <a:extLst>
              <a:ext uri="{FF2B5EF4-FFF2-40B4-BE49-F238E27FC236}">
                <a16:creationId xmlns:a16="http://schemas.microsoft.com/office/drawing/2014/main" id="{040CC155-84DF-45E7-9684-BF139636C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6154738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177723" progId="Equation.DSMT4">
                  <p:embed/>
                </p:oleObj>
              </mc:Choice>
              <mc:Fallback>
                <p:oleObj name="Equation" r:id="rId2" imgW="558558" imgH="17772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54738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9530" name="Picture 26">
            <a:extLst>
              <a:ext uri="{FF2B5EF4-FFF2-40B4-BE49-F238E27FC236}">
                <a16:creationId xmlns:a16="http://schemas.microsoft.com/office/drawing/2014/main" id="{D7C71FB3-A9D3-457B-A47D-002AE967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143000"/>
            <a:ext cx="23447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0" grpId="0" animBg="1"/>
      <p:bldP spid="789512" grpId="0" animBg="1"/>
      <p:bldP spid="789526" grpId="0" animBg="1"/>
      <p:bldP spid="789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>
            <a:extLst>
              <a:ext uri="{FF2B5EF4-FFF2-40B4-BE49-F238E27FC236}">
                <a16:creationId xmlns:a16="http://schemas.microsoft.com/office/drawing/2014/main" id="{DBCA091E-79F7-43AF-A91C-63ACBA396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791560" name="Picture 8">
            <a:extLst>
              <a:ext uri="{FF2B5EF4-FFF2-40B4-BE49-F238E27FC236}">
                <a16:creationId xmlns:a16="http://schemas.microsoft.com/office/drawing/2014/main" id="{E89F7941-9932-468D-AC20-C4226F2A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1564" name="Rectangle 12">
            <a:extLst>
              <a:ext uri="{FF2B5EF4-FFF2-40B4-BE49-F238E27FC236}">
                <a16:creationId xmlns:a16="http://schemas.microsoft.com/office/drawing/2014/main" id="{2324716F-232A-4CBA-AC7B-B1C34983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σε φάσματα </a:t>
            </a:r>
            <a:r>
              <a:rPr lang="el-GR" altLang="el-GR" sz="1800" b="1" u="sng">
                <a:solidFill>
                  <a:srgbClr val="000066"/>
                </a:solidFill>
                <a:latin typeface="Arial" panose="020B0604020202020204" pitchFamily="34" charset="0"/>
              </a:rPr>
              <a:t>αερίων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δειγμάτων διαχωρίζονται σε κλάδους, λόγω της υπέρθεσης σε αυτές περιστροφικών μεταπτώσεων.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 Box 14">
            <a:extLst>
              <a:ext uri="{FF2B5EF4-FFF2-40B4-BE49-F238E27FC236}">
                <a16:creationId xmlns:a16="http://schemas.microsoft.com/office/drawing/2014/main" id="{439328AB-7578-4F50-A393-BF05262A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1148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37895" name="Object 15">
            <a:extLst>
              <a:ext uri="{FF2B5EF4-FFF2-40B4-BE49-F238E27FC236}">
                <a16:creationId xmlns:a16="http://schemas.microsoft.com/office/drawing/2014/main" id="{CB3AD0CE-9B1D-4455-BD90-8652BD3733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6154738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54738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569" name="Text Box 17">
            <a:extLst>
              <a:ext uri="{FF2B5EF4-FFF2-40B4-BE49-F238E27FC236}">
                <a16:creationId xmlns:a16="http://schemas.microsoft.com/office/drawing/2014/main" id="{6C08571F-9BF4-4F7B-BA27-66C661B0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6482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περιστροφικές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791570" name="Object 18">
            <a:extLst>
              <a:ext uri="{FF2B5EF4-FFF2-40B4-BE49-F238E27FC236}">
                <a16:creationId xmlns:a16="http://schemas.microsoft.com/office/drawing/2014/main" id="{6615CD98-D7B0-4125-AAB0-E414EA2EB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3327400"/>
          <a:ext cx="1370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03200" progId="Equation.DSMT4">
                  <p:embed/>
                </p:oleObj>
              </mc:Choice>
              <mc:Fallback>
                <p:oleObj name="Equation" r:id="rId5" imgW="685800" imgH="203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327400"/>
                        <a:ext cx="1370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:a16="http://schemas.microsoft.com/office/drawing/2014/main" id="{63C73553-C93C-4505-9FA4-72BD186F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4" y="138452"/>
            <a:ext cx="8967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4" grpId="0" animBg="1"/>
      <p:bldP spid="7915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3">
            <a:extLst>
              <a:ext uri="{FF2B5EF4-FFF2-40B4-BE49-F238E27FC236}">
                <a16:creationId xmlns:a16="http://schemas.microsoft.com/office/drawing/2014/main" id="{46F18305-E612-47D5-BDA7-DB1E31F47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5" name="Text Box 14">
            <a:extLst>
              <a:ext uri="{FF2B5EF4-FFF2-40B4-BE49-F238E27FC236}">
                <a16:creationId xmlns:a16="http://schemas.microsoft.com/office/drawing/2014/main" id="{1E27560F-FFF5-4FF0-B585-D596A7ED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3804"/>
            <a:ext cx="905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15">
            <a:extLst>
              <a:ext uri="{FF2B5EF4-FFF2-40B4-BE49-F238E27FC236}">
                <a16:creationId xmlns:a16="http://schemas.microsoft.com/office/drawing/2014/main" id="{A3D77957-E85B-4431-A2D0-07BD5C48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16">
            <a:extLst>
              <a:ext uri="{FF2B5EF4-FFF2-40B4-BE49-F238E27FC236}">
                <a16:creationId xmlns:a16="http://schemas.microsoft.com/office/drawing/2014/main" id="{BDA9C8FE-3979-4F10-B31B-DAFC4BE7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σε φάσματα αερίων δειγμάτων διαχωρίζονται σε κλάδους, λόγω της υπέρθεσης σε αυτές περιστροφικών μεταπτώσεων.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19">
            <a:extLst>
              <a:ext uri="{FF2B5EF4-FFF2-40B4-BE49-F238E27FC236}">
                <a16:creationId xmlns:a16="http://schemas.microsoft.com/office/drawing/2014/main" id="{230FCCAC-1C41-4B17-BED1-A47358E0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6482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περιστροφικές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38919" name="Object 20">
            <a:extLst>
              <a:ext uri="{FF2B5EF4-FFF2-40B4-BE49-F238E27FC236}">
                <a16:creationId xmlns:a16="http://schemas.microsoft.com/office/drawing/2014/main" id="{F2AD9743-E261-42D2-997D-5015FF105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3327400"/>
          <a:ext cx="1370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327400"/>
                        <a:ext cx="1370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21">
            <a:extLst>
              <a:ext uri="{FF2B5EF4-FFF2-40B4-BE49-F238E27FC236}">
                <a16:creationId xmlns:a16="http://schemas.microsoft.com/office/drawing/2014/main" id="{F62241CD-CA71-4B10-A6E4-D5A1ED59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συνδυασμός δονητικών-περιστροφικών μεταπτώ-σεων οδηγεί στο σχηματισμό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τριών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κλάδων: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0550" name="Rectangle 22">
            <a:extLst>
              <a:ext uri="{FF2B5EF4-FFF2-40B4-BE49-F238E27FC236}">
                <a16:creationId xmlns:a16="http://schemas.microsoft.com/office/drawing/2014/main" id="{07E9C1F0-A41C-4100-8142-BFD505BF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-2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l-GR" altLang="el-GR" sz="2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1" name="Object 23">
            <a:extLst>
              <a:ext uri="{FF2B5EF4-FFF2-40B4-BE49-F238E27FC236}">
                <a16:creationId xmlns:a16="http://schemas.microsoft.com/office/drawing/2014/main" id="{C652B4E7-0436-4163-86DE-8459CC0B5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5613" y="4953000"/>
          <a:ext cx="3176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312" imgH="304668" progId="Equation.DSMT4">
                  <p:embed/>
                </p:oleObj>
              </mc:Choice>
              <mc:Fallback>
                <p:oleObj name="Equation" r:id="rId5" imgW="1815312" imgH="30466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953000"/>
                        <a:ext cx="31765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4" name="Rectangle 26">
            <a:extLst>
              <a:ext uri="{FF2B5EF4-FFF2-40B4-BE49-F238E27FC236}">
                <a16:creationId xmlns:a16="http://schemas.microsoft.com/office/drawing/2014/main" id="{8D773FD2-F795-4C4F-8DB3-267ECA70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68963"/>
            <a:ext cx="274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 0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</a:t>
            </a:r>
            <a:endParaRPr lang="el-GR" altLang="el-GR" sz="2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5" name="Object 27">
            <a:extLst>
              <a:ext uri="{FF2B5EF4-FFF2-40B4-BE49-F238E27FC236}">
                <a16:creationId xmlns:a16="http://schemas.microsoft.com/office/drawing/2014/main" id="{87E3C0E0-0C8E-47FF-AB32-3CAA6036E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5668963"/>
          <a:ext cx="16430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241195" progId="Equation.DSMT4">
                  <p:embed/>
                </p:oleObj>
              </mc:Choice>
              <mc:Fallback>
                <p:oleObj name="Equation" r:id="rId7" imgW="939392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5668963"/>
                        <a:ext cx="16430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6" name="Rectangle 28">
            <a:extLst>
              <a:ext uri="{FF2B5EF4-FFF2-40B4-BE49-F238E27FC236}">
                <a16:creationId xmlns:a16="http://schemas.microsoft.com/office/drawing/2014/main" id="{BDB4F6B3-3CF0-417E-A1E2-FADD42AB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+2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00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endParaRPr lang="el-GR" altLang="el-GR" sz="22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7" name="Object 29">
            <a:extLst>
              <a:ext uri="{FF2B5EF4-FFF2-40B4-BE49-F238E27FC236}">
                <a16:creationId xmlns:a16="http://schemas.microsoft.com/office/drawing/2014/main" id="{0805E320-A295-4481-A42A-CA0F9F48D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6324600"/>
          <a:ext cx="3154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03400" imgH="304800" progId="Equation.DSMT4">
                  <p:embed/>
                </p:oleObj>
              </mc:Choice>
              <mc:Fallback>
                <p:oleObj name="Equation" r:id="rId9" imgW="1803400" imgH="304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6324600"/>
                        <a:ext cx="3154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8" name="Rectangle 30">
            <a:extLst>
              <a:ext uri="{FF2B5EF4-FFF2-40B4-BE49-F238E27FC236}">
                <a16:creationId xmlns:a16="http://schemas.microsoft.com/office/drawing/2014/main" id="{3F87423D-C221-4CE4-B472-5A3B7241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10200"/>
            <a:ext cx="719138" cy="990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90559" name="Rectangle 31">
            <a:extLst>
              <a:ext uri="{FF2B5EF4-FFF2-40B4-BE49-F238E27FC236}">
                <a16:creationId xmlns:a16="http://schemas.microsoft.com/office/drawing/2014/main" id="{1FF1B576-98BA-427A-BABE-EF5AA403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10200"/>
            <a:ext cx="304800" cy="9906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90560" name="Rectangle 32">
            <a:extLst>
              <a:ext uri="{FF2B5EF4-FFF2-40B4-BE49-F238E27FC236}">
                <a16:creationId xmlns:a16="http://schemas.microsoft.com/office/drawing/2014/main" id="{585844FF-DD9E-41B5-A8BB-AC2500F9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5410200"/>
            <a:ext cx="719137" cy="99060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50" grpId="0"/>
      <p:bldP spid="790554" grpId="0"/>
      <p:bldP spid="790556" grpId="0"/>
      <p:bldP spid="790558" grpId="0" animBg="1"/>
      <p:bldP spid="790559" grpId="0" animBg="1"/>
      <p:bldP spid="7905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>
            <a:extLst>
              <a:ext uri="{FF2B5EF4-FFF2-40B4-BE49-F238E27FC236}">
                <a16:creationId xmlns:a16="http://schemas.microsoft.com/office/drawing/2014/main" id="{45CACD2C-DA5E-442F-9E90-6483DFDD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D53A968B-EA58-44CA-AC17-075B3B9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7">
            <a:extLst>
              <a:ext uri="{FF2B5EF4-FFF2-40B4-BE49-F238E27FC236}">
                <a16:creationId xmlns:a16="http://schemas.microsoft.com/office/drawing/2014/main" id="{54CEB095-5F67-4908-8A25-122013B7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αντίθεση με τη φασματοσκοπία υπερύθρου, ο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εμφανίζεται για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όλα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 γραμμικά μόρια.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2596" name="Rectangle 20">
            <a:extLst>
              <a:ext uri="{FF2B5EF4-FFF2-40B4-BE49-F238E27FC236}">
                <a16:creationId xmlns:a16="http://schemas.microsoft.com/office/drawing/2014/main" id="{B262A1E2-62D2-4161-B044-49B2E09F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6019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πληροφορίες που λαμβάνονται από δονητικά φάσματα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συμπληρωματικές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εκείνων της φασματοσκοπίας υπερύθρου.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92597" name="Picture 21">
            <a:extLst>
              <a:ext uri="{FF2B5EF4-FFF2-40B4-BE49-F238E27FC236}">
                <a16:creationId xmlns:a16="http://schemas.microsoft.com/office/drawing/2014/main" id="{DD0A7600-6A7E-4CEF-B20A-CB44AE95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3124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2" name="Text Box 10">
            <a:extLst>
              <a:ext uri="{FF2B5EF4-FFF2-40B4-BE49-F238E27FC236}">
                <a16:creationId xmlns:a16="http://schemas.microsoft.com/office/drawing/2014/main" id="{EF6908F4-801F-4633-9D42-4F036847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140450"/>
            <a:ext cx="275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Φάσμα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δόνησης-περιστροφής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el-GR" altLang="el-GR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035E994-FE8E-4B8B-A9C7-3DFD6A16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0" y="147935"/>
            <a:ext cx="905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96" grpId="0" animBg="1"/>
      <p:bldP spid="747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B277F81E-22FD-4DB8-B7A3-8E87314BD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88B3C5C5-A95D-4D7D-A1EC-BCF9217C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1877" name="Text Box 21">
            <a:extLst>
              <a:ext uri="{FF2B5EF4-FFF2-40B4-BE49-F238E27FC236}">
                <a16:creationId xmlns:a16="http://schemas.microsoft.com/office/drawing/2014/main" id="{5CF0DE10-68BA-4A61-9C42-AA15A311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10600" cy="321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εμπόριο διατίθενται τρία είδη οργάνων για μετρήσεις απορρόφησης υπερύθρου: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Όργανα με φράγμα διασποράς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ακτινοβολίας (όργανα διασποράς) , τα οποία χρησιμοποιούνται κυρίως σε ποιοτικές μετρήσεις.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2.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Πολυπλεκτικά όργανα μετασχηματισμού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Fourier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 οποία είναι κατάλληλα τόσο για ποιοτικές, όσο και για ποσοτικές μετρήσεις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3.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Μη διασπείροντα φωτόμετρα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οποία έχουν αναπτυχθεί για τον ποσοτικό προσδιορισμό πολλών οργανικών ενώσεων στην ατμόσφαιρα με φασματοσκοπία απορρόφησης, εκπομπής και ανάκλασης.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61878" name="Text Box 22">
            <a:extLst>
              <a:ext uri="{FF2B5EF4-FFF2-40B4-BE49-F238E27FC236}">
                <a16:creationId xmlns:a16="http://schemas.microsoft.com/office/drawing/2014/main" id="{91FC317C-CB3B-4568-B19E-48BDF419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49813"/>
            <a:ext cx="86106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περισσότερα σύγχρονα όργανα είναι φασματόμετρα μετασχηματισμού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Fourier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λόγω της ταχύτητας, της αξιοπιστίας και της ευκολίας χρήσης τους.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όργανα διασποράς χρησιμοποιούνται πλέον μόνο όταν το κόστος είναι πρωτεύον ζήτημα.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7" grpId="0" animBg="1"/>
      <p:bldP spid="7618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1BE6E90A-891C-4284-9196-C316F7A7D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8F0006FB-1D50-48E1-92A3-6CE19F5A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8" descr="10-12">
            <a:extLst>
              <a:ext uri="{FF2B5EF4-FFF2-40B4-BE49-F238E27FC236}">
                <a16:creationId xmlns:a16="http://schemas.microsoft.com/office/drawing/2014/main" id="{837CB16A-8967-4573-985F-D68A0AF6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1550"/>
            <a:ext cx="81438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9">
            <a:extLst>
              <a:ext uri="{FF2B5EF4-FFF2-40B4-BE49-F238E27FC236}">
                <a16:creationId xmlns:a16="http://schemas.microsoft.com/office/drawing/2014/main" id="{38D363CB-14D5-4219-91D2-3457B1F3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912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Φασματοφωτόμετρο διπλής δέσμης με περιστρεφόμενους καθρέφτες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Text Box 10">
            <a:extLst>
              <a:ext uri="{FF2B5EF4-FFF2-40B4-BE49-F238E27FC236}">
                <a16:creationId xmlns:a16="http://schemas.microsoft.com/office/drawing/2014/main" id="{2CB4CC54-C908-4829-A991-749FF511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4495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διατιθέμενα στο εμπόριο φασματόμετρα υπερύθρου διασποράς είναι συνήθως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διπλής δέσμης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στα οποία χρησιμοποιούνται φράγματα ανακλαστικού τύπου για τη διασπορά της ακτινοβολίας.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41991" name="Picture 11" descr="8-12">
            <a:extLst>
              <a:ext uri="{FF2B5EF4-FFF2-40B4-BE49-F238E27FC236}">
                <a16:creationId xmlns:a16="http://schemas.microsoft.com/office/drawing/2014/main" id="{572F9977-24FC-4CC9-8FF9-E74652EC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5213"/>
            <a:ext cx="3886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2">
            <a:extLst>
              <a:ext uri="{FF2B5EF4-FFF2-40B4-BE49-F238E27FC236}">
                <a16:creationId xmlns:a16="http://schemas.microsoft.com/office/drawing/2014/main" id="{6B5EE82D-14EE-49C1-85D1-AE605D34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638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Διασπορά ακτινοβολίας από φράγμα περίθλασης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EED4DCA3-D3F0-44F2-A0B9-783A6470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72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Φάσματα απλής και διπλής δέσμης </a:t>
            </a:r>
          </a:p>
          <a:p>
            <a:pPr algn="ctr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των υδρατμών και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της ατμόσφαιρας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Picture 5" descr="16-09_mod">
            <a:extLst>
              <a:ext uri="{FF2B5EF4-FFF2-40B4-BE49-F238E27FC236}">
                <a16:creationId xmlns:a16="http://schemas.microsoft.com/office/drawing/2014/main" id="{8EC42A19-A316-490A-95E0-7B296C8D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724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>
            <a:extLst>
              <a:ext uri="{FF2B5EF4-FFF2-40B4-BE49-F238E27FC236}">
                <a16:creationId xmlns:a16="http://schemas.microsoft.com/office/drawing/2014/main" id="{145D6CE2-9180-4D16-969E-C5AF714B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106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χρήση δέσμης αναφοράς στα φασματοφωτόμετρα διπλής δέσμης οδηγεί στη λήψη φασμάτων απαλλαγμένων από παρεμποδίσεις.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παράδειγμα,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αντισταθμίζει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σχεδόν τέλεια την απορρόφηση ενώσεων όπως οι υδρατμοί και το ατμοσφαιρικό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Line 7">
            <a:extLst>
              <a:ext uri="{FF2B5EF4-FFF2-40B4-BE49-F238E27FC236}">
                <a16:creationId xmlns:a16="http://schemas.microsoft.com/office/drawing/2014/main" id="{0CF6E987-42DB-4D3A-8BDB-C092CE46F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5C96FCDF-52C5-4C37-9CD7-F3178416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88DA095B-1D0B-41B1-B46C-10978912A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BFE3979B-65A7-4AEE-BFD0-12AB078C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11">
            <a:extLst>
              <a:ext uri="{FF2B5EF4-FFF2-40B4-BE49-F238E27FC236}">
                <a16:creationId xmlns:a16="http://schemas.microsoft.com/office/drawing/2014/main" id="{50C67341-6B21-4C92-9CE1-0C37894D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150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Φασματόμετρο με μετασχηματισμό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Fourier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(FTIR)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12" descr="16-08">
            <a:extLst>
              <a:ext uri="{FF2B5EF4-FFF2-40B4-BE49-F238E27FC236}">
                <a16:creationId xmlns:a16="http://schemas.microsoft.com/office/drawing/2014/main" id="{730520D2-2EEF-44D8-ABE3-95F63302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5513"/>
            <a:ext cx="5973763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>
            <a:extLst>
              <a:ext uri="{FF2B5EF4-FFF2-40B4-BE49-F238E27FC236}">
                <a16:creationId xmlns:a16="http://schemas.microsoft.com/office/drawing/2014/main" id="{00286966-D60E-45F4-909F-9F93EED5C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92239298-4AC0-4DA8-888E-59A8AB13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562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</a:t>
            </a:r>
            <a:r>
              <a:rPr lang="en-US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pic>
        <p:nvPicPr>
          <p:cNvPr id="45060" name="Picture 10">
            <a:extLst>
              <a:ext uri="{FF2B5EF4-FFF2-40B4-BE49-F238E27FC236}">
                <a16:creationId xmlns:a16="http://schemas.microsoft.com/office/drawing/2014/main" id="{04DFF801-0F21-49E7-BD5E-D24AEC94A71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85888"/>
            <a:ext cx="8458200" cy="48450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5061" name="Rectangle 12">
            <a:extLst>
              <a:ext uri="{FF2B5EF4-FFF2-40B4-BE49-F238E27FC236}">
                <a16:creationId xmlns:a16="http://schemas.microsoft.com/office/drawing/2014/main" id="{DB57C40F-6380-44AC-82CC-DCF0AE92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150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Σχηματικό διάγραμα φασματόμετρου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EDDD73D7-B52B-45BF-8633-F573C778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951538"/>
            <a:ext cx="41910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διατομικό μόριο</a:t>
            </a:r>
          </a:p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που εκτελεί αναρμονική δόνηση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Line 6">
            <a:extLst>
              <a:ext uri="{FF2B5EF4-FFF2-40B4-BE49-F238E27FC236}">
                <a16:creationId xmlns:a16="http://schemas.microsoft.com/office/drawing/2014/main" id="{06C4353C-09E7-412D-94D3-3AEBC48B4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B5BB296B-4CA8-414F-8011-FA68E8D7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EFA26558-F031-4741-A0C5-9EC72CE0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μεταβολή της δυναμικής ενέργειας ως προς το μήκος του δεσμού πραγματικού διατομικού μορίου που εκτελεί </a:t>
            </a: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αναρμονική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ταλάντωση περιγράφεται από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δυναμική καμπύλη του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Morse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11">
            <a:extLst>
              <a:ext uri="{FF2B5EF4-FFF2-40B4-BE49-F238E27FC236}">
                <a16:creationId xmlns:a16="http://schemas.microsoft.com/office/drawing/2014/main" id="{983A70F8-AF90-4107-853E-F10709AADC5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4167188" cy="46482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723984" name="Object 16">
            <a:extLst>
              <a:ext uri="{FF2B5EF4-FFF2-40B4-BE49-F238E27FC236}">
                <a16:creationId xmlns:a16="http://schemas.microsoft.com/office/drawing/2014/main" id="{41A77BCE-5C04-4FAC-8B6D-74F038777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124200"/>
          <a:ext cx="3448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342900" progId="Equation.DSMT4">
                  <p:embed/>
                </p:oleObj>
              </mc:Choice>
              <mc:Fallback>
                <p:oleObj name="Equation" r:id="rId3" imgW="1536700" imgH="342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34480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6" name="Object 18">
            <a:extLst>
              <a:ext uri="{FF2B5EF4-FFF2-40B4-BE49-F238E27FC236}">
                <a16:creationId xmlns:a16="http://schemas.microsoft.com/office/drawing/2014/main" id="{6E08E51A-F077-47BD-8EB3-DC9222071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175" y="5688013"/>
          <a:ext cx="27908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520700" progId="Equation.DSMT4">
                  <p:embed/>
                </p:oleObj>
              </mc:Choice>
              <mc:Fallback>
                <p:oleObj name="Equation" r:id="rId5" imgW="1244600" imgH="520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5688013"/>
                        <a:ext cx="27908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988" name="Rectangle 20">
            <a:extLst>
              <a:ext uri="{FF2B5EF4-FFF2-40B4-BE49-F238E27FC236}">
                <a16:creationId xmlns:a16="http://schemas.microsoft.com/office/drawing/2014/main" id="{FFFC56BE-4D57-468C-8714-19CA7314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0813"/>
            <a:ext cx="4495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2400" b="1" i="1">
                <a:solidFill>
                  <a:srgbClr val="FFFF00"/>
                </a:solidFill>
              </a:rPr>
              <a:t>D</a:t>
            </a:r>
            <a:r>
              <a:rPr lang="en-US" altLang="el-GR" sz="2400" b="1" baseline="-25000">
                <a:solidFill>
                  <a:srgbClr val="FFFF00"/>
                </a:solidFill>
              </a:rPr>
              <a:t>e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2400" b="1" i="1">
                <a:solidFill>
                  <a:srgbClr val="FFFF00"/>
                </a:solidFill>
              </a:rPr>
              <a:t>D</a:t>
            </a:r>
            <a:r>
              <a:rPr lang="el-GR" altLang="el-GR" sz="2400" b="1" baseline="-25000">
                <a:solidFill>
                  <a:srgbClr val="FFFF00"/>
                </a:solidFill>
              </a:rPr>
              <a:t>ισορ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είναι η ενέργεια διάσπασης (απόσταση από το χείλος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plateau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μέχρι το ελάχιστο της καμπύλης στη θέση ισορροπίας </a:t>
            </a:r>
            <a:r>
              <a:rPr lang="en-US" altLang="el-GR" sz="2400" b="1" i="1">
                <a:solidFill>
                  <a:srgbClr val="FFFF00"/>
                </a:solidFill>
              </a:rPr>
              <a:t>R</a:t>
            </a:r>
            <a:r>
              <a:rPr lang="en-US" altLang="el-GR" sz="2400" b="1" baseline="-25000">
                <a:solidFill>
                  <a:srgbClr val="FFFF00"/>
                </a:solidFill>
              </a:rPr>
              <a:t>e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2400" b="1" i="1">
                <a:solidFill>
                  <a:srgbClr val="FFFF00"/>
                </a:solidFill>
              </a:rPr>
              <a:t>R</a:t>
            </a:r>
            <a:r>
              <a:rPr lang="el-GR" altLang="el-GR" sz="2400" b="1" baseline="-25000">
                <a:solidFill>
                  <a:srgbClr val="FFFF00"/>
                </a:solidFill>
              </a:rPr>
              <a:t>ισορ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)), και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23989" name="Rectangle 21">
            <a:extLst>
              <a:ext uri="{FF2B5EF4-FFF2-40B4-BE49-F238E27FC236}">
                <a16:creationId xmlns:a16="http://schemas.microsoft.com/office/drawing/2014/main" id="{4AE98737-45E1-4029-A870-9ABACB7A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0825"/>
            <a:ext cx="449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δυναμική ενέργεια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E49EB-0B6F-8C55-B5AA-7BA77BBFE040}"/>
              </a:ext>
            </a:extLst>
          </p:cNvPr>
          <p:cNvSpPr/>
          <p:nvPr/>
        </p:nvSpPr>
        <p:spPr bwMode="auto">
          <a:xfrm>
            <a:off x="6553200" y="56880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C8799-F6AE-7A95-1AF8-0FA134A7764A}"/>
              </a:ext>
            </a:extLst>
          </p:cNvPr>
          <p:cNvSpPr txBox="1"/>
          <p:nvPr/>
        </p:nvSpPr>
        <p:spPr>
          <a:xfrm>
            <a:off x="6683579" y="56013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8" grpId="0"/>
      <p:bldP spid="7239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632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9E250E13-05A8-4F1E-92C7-60130BECF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90B58832-F544-407B-9ED5-A9AA3F14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3366" name="Rectangle 6">
            <a:extLst>
              <a:ext uri="{FF2B5EF4-FFF2-40B4-BE49-F238E27FC236}">
                <a16:creationId xmlns:a16="http://schemas.microsoft.com/office/drawing/2014/main" id="{A5DD5549-2362-4B27-A6FA-A64EC65F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περιστροφής, 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δονητικά διεγερμένης κατάστασης είναι στην πραγματικότητα λίγο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εκείνη της θεμελιώδους δονητικής κατάστασης, 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83376" name="Rectangle 16">
            <a:extLst>
              <a:ext uri="{FF2B5EF4-FFF2-40B4-BE49-F238E27FC236}">
                <a16:creationId xmlns:a16="http://schemas.microsoft.com/office/drawing/2014/main" id="{3CF5477A-AE46-4A89-9E37-E88DB5C1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4025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κλάδος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υπάρχει, αποτελείται από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σειρά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γειτονικών γραμμών.</a:t>
            </a:r>
          </a:p>
        </p:txBody>
      </p:sp>
      <p:pic>
        <p:nvPicPr>
          <p:cNvPr id="783378" name="Picture 18">
            <a:extLst>
              <a:ext uri="{FF2B5EF4-FFF2-40B4-BE49-F238E27FC236}">
                <a16:creationId xmlns:a16="http://schemas.microsoft.com/office/drawing/2014/main" id="{ACB91A7E-8FB3-4F79-B1EF-AF7B16EB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379" name="Rectangle 19">
            <a:extLst>
              <a:ext uri="{FF2B5EF4-FFF2-40B4-BE49-F238E27FC236}">
                <a16:creationId xmlns:a16="http://schemas.microsoft.com/office/drawing/2014/main" id="{4B9CA5E6-3C34-4A89-8E76-6DA1AD8D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7338"/>
            <a:ext cx="216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Επομένως:</a:t>
            </a:r>
          </a:p>
        </p:txBody>
      </p:sp>
      <p:sp>
        <p:nvSpPr>
          <p:cNvPr id="783380" name="Rectangle 20">
            <a:extLst>
              <a:ext uri="{FF2B5EF4-FFF2-40B4-BE49-F238E27FC236}">
                <a16:creationId xmlns:a16="http://schemas.microsoft.com/office/drawing/2014/main" id="{868B5945-04BE-41F8-ADF7-D5022C68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8955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3381" name="Rectangle 21">
            <a:extLst>
              <a:ext uri="{FF2B5EF4-FFF2-40B4-BE49-F238E27FC236}">
                <a16:creationId xmlns:a16="http://schemas.microsoft.com/office/drawing/2014/main" id="{EB52E8E9-8758-4017-95D9-2D154A8C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8330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3382" name="Rectangle 22">
            <a:extLst>
              <a:ext uri="{FF2B5EF4-FFF2-40B4-BE49-F238E27FC236}">
                <a16:creationId xmlns:a16="http://schemas.microsoft.com/office/drawing/2014/main" id="{1775371E-DF2A-4841-8D79-7E5BC419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622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Αυτό συμβαίνει διότι το μήκος του δεσμού είναι λίγο μεγαλύτερο στην ανώτερη κατάσταση.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4519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6" grpId="0" animBg="1"/>
      <p:bldP spid="783376" grpId="0" animBg="1"/>
      <p:bldP spid="783379" grpId="0"/>
      <p:bldP spid="783380" grpId="0" animBg="1"/>
      <p:bldP spid="783381" grpId="0" animBg="1"/>
      <p:bldP spid="7833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>
            <a:extLst>
              <a:ext uri="{FF2B5EF4-FFF2-40B4-BE49-F238E27FC236}">
                <a16:creationId xmlns:a16="http://schemas.microsoft.com/office/drawing/2014/main" id="{F2FFD71C-9F3D-41ED-BC16-C8ABCDF3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8F67CB88-D688-405E-ADF5-BE835483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B7C531B-21D2-40CC-96B8-34896E31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4025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κλάδος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υπάρχει, αποτελείται από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σειρά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γειτονικών γραμμών.</a:t>
            </a:r>
          </a:p>
        </p:txBody>
      </p:sp>
      <p:pic>
        <p:nvPicPr>
          <p:cNvPr id="32773" name="Picture 8">
            <a:extLst>
              <a:ext uri="{FF2B5EF4-FFF2-40B4-BE49-F238E27FC236}">
                <a16:creationId xmlns:a16="http://schemas.microsoft.com/office/drawing/2014/main" id="{C82E1927-A406-4A5E-BAE2-FF926469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9">
            <a:extLst>
              <a:ext uri="{FF2B5EF4-FFF2-40B4-BE49-F238E27FC236}">
                <a16:creationId xmlns:a16="http://schemas.microsoft.com/office/drawing/2014/main" id="{279E8002-9FA5-4361-AE47-A8A66286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7338"/>
            <a:ext cx="216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Επομένως:</a:t>
            </a:r>
          </a:p>
        </p:txBody>
      </p:sp>
      <p:sp>
        <p:nvSpPr>
          <p:cNvPr id="32775" name="Rectangle 10">
            <a:extLst>
              <a:ext uri="{FF2B5EF4-FFF2-40B4-BE49-F238E27FC236}">
                <a16:creationId xmlns:a16="http://schemas.microsoft.com/office/drawing/2014/main" id="{FA252EA4-BABA-428B-BA50-7C5AC766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8955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Rectangle 11">
            <a:extLst>
              <a:ext uri="{FF2B5EF4-FFF2-40B4-BE49-F238E27FC236}">
                <a16:creationId xmlns:a16="http://schemas.microsoft.com/office/drawing/2014/main" id="{D2C29580-1310-46B1-8F74-79873A7F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8330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2777" name="Picture 13">
            <a:extLst>
              <a:ext uri="{FF2B5EF4-FFF2-40B4-BE49-F238E27FC236}">
                <a16:creationId xmlns:a16="http://schemas.microsoft.com/office/drawing/2014/main" id="{D94800EA-5AEF-4FBF-9BF5-E50CD50B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28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>
            <a:extLst>
              <a:ext uri="{FF2B5EF4-FFF2-40B4-BE49-F238E27FC236}">
                <a16:creationId xmlns:a16="http://schemas.microsoft.com/office/drawing/2014/main" id="{0B55E642-83C9-4AE8-AA4A-E91A9D8B8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85699EE1-E0B6-44AC-8E1A-6C02E7D2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7">
            <a:extLst>
              <a:ext uri="{FF2B5EF4-FFF2-40B4-BE49-F238E27FC236}">
                <a16:creationId xmlns:a16="http://schemas.microsoft.com/office/drawing/2014/main" id="{437453F7-31FC-48B8-9746-590D05BC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8">
            <a:extLst>
              <a:ext uri="{FF2B5EF4-FFF2-40B4-BE49-F238E27FC236}">
                <a16:creationId xmlns:a16="http://schemas.microsoft.com/office/drawing/2014/main" id="{A70C95DB-AD0E-480F-BD4E-5A371A6D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δόνησης:</a:t>
            </a:r>
          </a:p>
        </p:txBody>
      </p:sp>
      <p:graphicFrame>
        <p:nvGraphicFramePr>
          <p:cNvPr id="33798" name="Object 12">
            <a:extLst>
              <a:ext uri="{FF2B5EF4-FFF2-40B4-BE49-F238E27FC236}">
                <a16:creationId xmlns:a16="http://schemas.microsoft.com/office/drawing/2014/main" id="{4457414F-0311-4A93-B720-867825756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84376"/>
              </p:ext>
            </p:extLst>
          </p:nvPr>
        </p:nvGraphicFramePr>
        <p:xfrm>
          <a:off x="304800" y="4876800"/>
          <a:ext cx="38211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3452" imgH="266584" progId="Equation.DSMT4">
                  <p:embed/>
                </p:oleObj>
              </mc:Choice>
              <mc:Fallback>
                <p:oleObj name="Equation" r:id="rId3" imgW="2183452" imgH="266584" progId="Equation.DSMT4">
                  <p:embed/>
                  <p:pic>
                    <p:nvPicPr>
                      <p:cNvPr id="33798" name="Object 12">
                        <a:extLst>
                          <a:ext uri="{FF2B5EF4-FFF2-40B4-BE49-F238E27FC236}">
                            <a16:creationId xmlns:a16="http://schemas.microsoft.com/office/drawing/2014/main" id="{4457414F-0311-4A93-B720-867825756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38211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5">
            <a:extLst>
              <a:ext uri="{FF2B5EF4-FFF2-40B4-BE49-F238E27FC236}">
                <a16:creationId xmlns:a16="http://schemas.microsoft.com/office/drawing/2014/main" id="{22B24B5D-6892-4876-BA72-B743B4345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668963"/>
          <a:ext cx="3065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600" imgH="266700" progId="Equation.DSMT4">
                  <p:embed/>
                </p:oleObj>
              </mc:Choice>
              <mc:Fallback>
                <p:oleObj name="Equation" r:id="rId5" imgW="1752600" imgH="266700" progId="Equation.DSMT4">
                  <p:embed/>
                  <p:pic>
                    <p:nvPicPr>
                      <p:cNvPr id="33799" name="Object 15">
                        <a:extLst>
                          <a:ext uri="{FF2B5EF4-FFF2-40B4-BE49-F238E27FC236}">
                            <a16:creationId xmlns:a16="http://schemas.microsoft.com/office/drawing/2014/main" id="{22B24B5D-6892-4876-BA72-B743B4345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68963"/>
                        <a:ext cx="3065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6">
            <a:extLst>
              <a:ext uri="{FF2B5EF4-FFF2-40B4-BE49-F238E27FC236}">
                <a16:creationId xmlns:a16="http://schemas.microsoft.com/office/drawing/2014/main" id="{2B6DA493-6453-497C-8C18-48615E452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369050"/>
          <a:ext cx="499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57500" imgH="279400" progId="Equation.DSMT4">
                  <p:embed/>
                </p:oleObj>
              </mc:Choice>
              <mc:Fallback>
                <p:oleObj name="Equation" r:id="rId7" imgW="2857500" imgH="279400" progId="Equation.DSMT4">
                  <p:embed/>
                  <p:pic>
                    <p:nvPicPr>
                      <p:cNvPr id="33800" name="Object 16">
                        <a:extLst>
                          <a:ext uri="{FF2B5EF4-FFF2-40B4-BE49-F238E27FC236}">
                            <a16:creationId xmlns:a16="http://schemas.microsoft.com/office/drawing/2014/main" id="{2B6DA493-6453-497C-8C18-48615E4520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369050"/>
                        <a:ext cx="499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1" name="Picture 18">
            <a:extLst>
              <a:ext uri="{FF2B5EF4-FFF2-40B4-BE49-F238E27FC236}">
                <a16:creationId xmlns:a16="http://schemas.microsoft.com/office/drawing/2014/main" id="{B1C10742-7528-462B-BA92-5C4A2B58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53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>
            <a:extLst>
              <a:ext uri="{FF2B5EF4-FFF2-40B4-BE49-F238E27FC236}">
                <a16:creationId xmlns:a16="http://schemas.microsoft.com/office/drawing/2014/main" id="{3C0769C1-689F-43A2-AB19-C2FBC24C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9B96FE90-6B55-4727-AD0C-63EFA0A6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4B44031D-EEFC-4865-87F0-A0AC1637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δόνησης:</a:t>
            </a:r>
          </a:p>
        </p:txBody>
      </p:sp>
      <p:graphicFrame>
        <p:nvGraphicFramePr>
          <p:cNvPr id="34821" name="Object 9">
            <a:extLst>
              <a:ext uri="{FF2B5EF4-FFF2-40B4-BE49-F238E27FC236}">
                <a16:creationId xmlns:a16="http://schemas.microsoft.com/office/drawing/2014/main" id="{C7509627-2C6F-4063-9CC3-559882EDB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911725"/>
          <a:ext cx="38211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3452" imgH="266584" progId="Equation.DSMT4">
                  <p:embed/>
                </p:oleObj>
              </mc:Choice>
              <mc:Fallback>
                <p:oleObj name="Equation" r:id="rId2" imgW="2183452" imgH="266584" progId="Equation.DSMT4">
                  <p:embed/>
                  <p:pic>
                    <p:nvPicPr>
                      <p:cNvPr id="34821" name="Object 9">
                        <a:extLst>
                          <a:ext uri="{FF2B5EF4-FFF2-40B4-BE49-F238E27FC236}">
                            <a16:creationId xmlns:a16="http://schemas.microsoft.com/office/drawing/2014/main" id="{C7509627-2C6F-4063-9CC3-559882EDB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11725"/>
                        <a:ext cx="38211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10">
            <a:extLst>
              <a:ext uri="{FF2B5EF4-FFF2-40B4-BE49-F238E27FC236}">
                <a16:creationId xmlns:a16="http://schemas.microsoft.com/office/drawing/2014/main" id="{B626BFFB-A187-4CDA-AAD1-213C73892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668963"/>
          <a:ext cx="3065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266700" progId="Equation.DSMT4">
                  <p:embed/>
                </p:oleObj>
              </mc:Choice>
              <mc:Fallback>
                <p:oleObj name="Equation" r:id="rId4" imgW="1752600" imgH="266700" progId="Equation.DSMT4">
                  <p:embed/>
                  <p:pic>
                    <p:nvPicPr>
                      <p:cNvPr id="34822" name="Object 10">
                        <a:extLst>
                          <a:ext uri="{FF2B5EF4-FFF2-40B4-BE49-F238E27FC236}">
                            <a16:creationId xmlns:a16="http://schemas.microsoft.com/office/drawing/2014/main" id="{B626BFFB-A187-4CDA-AAD1-213C73892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68963"/>
                        <a:ext cx="3065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1">
            <a:extLst>
              <a:ext uri="{FF2B5EF4-FFF2-40B4-BE49-F238E27FC236}">
                <a16:creationId xmlns:a16="http://schemas.microsoft.com/office/drawing/2014/main" id="{4CF1DA97-490A-4429-A43E-046134331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369050"/>
          <a:ext cx="499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500" imgH="279400" progId="Equation.DSMT4">
                  <p:embed/>
                </p:oleObj>
              </mc:Choice>
              <mc:Fallback>
                <p:oleObj name="Equation" r:id="rId6" imgW="2857500" imgH="279400" progId="Equation.DSMT4">
                  <p:embed/>
                  <p:pic>
                    <p:nvPicPr>
                      <p:cNvPr id="34823" name="Object 11">
                        <a:extLst>
                          <a:ext uri="{FF2B5EF4-FFF2-40B4-BE49-F238E27FC236}">
                            <a16:creationId xmlns:a16="http://schemas.microsoft.com/office/drawing/2014/main" id="{4CF1DA97-490A-4429-A43E-046134331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369050"/>
                        <a:ext cx="499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12">
            <a:extLst>
              <a:ext uri="{FF2B5EF4-FFF2-40B4-BE49-F238E27FC236}">
                <a16:creationId xmlns:a16="http://schemas.microsoft.com/office/drawing/2014/main" id="{1162C42D-D1B8-4ABB-AB76-11813BD0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σταθερές μπορούν να προσδιοριστούν με τη μέθοδο των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συνδυασμένων διαφορών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87469" name="Rectangle 13">
            <a:extLst>
              <a:ext uri="{FF2B5EF4-FFF2-40B4-BE49-F238E27FC236}">
                <a16:creationId xmlns:a16="http://schemas.microsoft.com/office/drawing/2014/main" id="{C87E78A8-54FF-4C70-A5AA-42E00C37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οι μεταβάσεις γίνονται από ή προς μια κοινή κατάσταση, η διαφορά τους εξαρτάται μόνο από τις ιδιότητες της άλλης εμπλεκόμενης κατάστασης.</a:t>
            </a:r>
          </a:p>
        </p:txBody>
      </p:sp>
      <p:pic>
        <p:nvPicPr>
          <p:cNvPr id="787470" name="Picture 14">
            <a:extLst>
              <a:ext uri="{FF2B5EF4-FFF2-40B4-BE49-F238E27FC236}">
                <a16:creationId xmlns:a16="http://schemas.microsoft.com/office/drawing/2014/main" id="{4771BDF1-DB0B-4E00-872C-6E0B00FC2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66800"/>
            <a:ext cx="25828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7471" name="Object 15">
            <a:extLst>
              <a:ext uri="{FF2B5EF4-FFF2-40B4-BE49-F238E27FC236}">
                <a16:creationId xmlns:a16="http://schemas.microsoft.com/office/drawing/2014/main" id="{23209617-3955-4593-8467-8AB5EE5412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67000"/>
          <a:ext cx="3932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47900" imgH="444500" progId="Equation.DSMT4">
                  <p:embed/>
                </p:oleObj>
              </mc:Choice>
              <mc:Fallback>
                <p:oleObj name="Equation" r:id="rId9" imgW="2247900" imgH="444500" progId="Equation.DSMT4">
                  <p:embed/>
                  <p:pic>
                    <p:nvPicPr>
                      <p:cNvPr id="787471" name="Object 15">
                        <a:extLst>
                          <a:ext uri="{FF2B5EF4-FFF2-40B4-BE49-F238E27FC236}">
                            <a16:creationId xmlns:a16="http://schemas.microsoft.com/office/drawing/2014/main" id="{23209617-3955-4593-8467-8AB5EE541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932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73" name="Object 17">
            <a:extLst>
              <a:ext uri="{FF2B5EF4-FFF2-40B4-BE49-F238E27FC236}">
                <a16:creationId xmlns:a16="http://schemas.microsoft.com/office/drawing/2014/main" id="{E911450D-B877-4365-9A94-408B45A234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581400"/>
          <a:ext cx="3198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44500" progId="Equation.DSMT4">
                  <p:embed/>
                </p:oleObj>
              </mc:Choice>
              <mc:Fallback>
                <p:oleObj name="Equation" r:id="rId11" imgW="1828800" imgH="444500" progId="Equation.DSMT4">
                  <p:embed/>
                  <p:pic>
                    <p:nvPicPr>
                      <p:cNvPr id="787473" name="Object 17">
                        <a:extLst>
                          <a:ext uri="{FF2B5EF4-FFF2-40B4-BE49-F238E27FC236}">
                            <a16:creationId xmlns:a16="http://schemas.microsoft.com/office/drawing/2014/main" id="{E911450D-B877-4365-9A94-408B45A23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581400"/>
                        <a:ext cx="3198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75" name="Oval 19">
            <a:extLst>
              <a:ext uri="{FF2B5EF4-FFF2-40B4-BE49-F238E27FC236}">
                <a16:creationId xmlns:a16="http://schemas.microsoft.com/office/drawing/2014/main" id="{7CF1AF45-FC7F-4858-A36F-CB4B850E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914400" cy="4343400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87476" name="Line 20">
            <a:extLst>
              <a:ext uri="{FF2B5EF4-FFF2-40B4-BE49-F238E27FC236}">
                <a16:creationId xmlns:a16="http://schemas.microsoft.com/office/drawing/2014/main" id="{B2227EAB-FA87-4D0D-9F66-5F7C187DD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048000"/>
            <a:ext cx="2057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7477" name="Oval 21">
            <a:extLst>
              <a:ext uri="{FF2B5EF4-FFF2-40B4-BE49-F238E27FC236}">
                <a16:creationId xmlns:a16="http://schemas.microsoft.com/office/drawing/2014/main" id="{BACEDBC3-6221-4EE2-B973-F94C0270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295400"/>
            <a:ext cx="914400" cy="434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87478" name="Line 22">
            <a:extLst>
              <a:ext uri="{FF2B5EF4-FFF2-40B4-BE49-F238E27FC236}">
                <a16:creationId xmlns:a16="http://schemas.microsoft.com/office/drawing/2014/main" id="{4A466379-C25F-452B-959D-89FCD0E0C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14800"/>
            <a:ext cx="3733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4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9" grpId="0" animBg="1"/>
      <p:bldP spid="787475" grpId="0" animBg="1"/>
      <p:bldP spid="7874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>
            <a:extLst>
              <a:ext uri="{FF2B5EF4-FFF2-40B4-BE49-F238E27FC236}">
                <a16:creationId xmlns:a16="http://schemas.microsoft.com/office/drawing/2014/main" id="{050686ED-6BA4-416F-AFCA-5C0C42FA5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DC6647FB-14ED-4A6D-8B3C-CB3289C6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10">
            <a:extLst>
              <a:ext uri="{FF2B5EF4-FFF2-40B4-BE49-F238E27FC236}">
                <a16:creationId xmlns:a16="http://schemas.microsoft.com/office/drawing/2014/main" id="{562E8EE1-5C8E-4A06-BF8F-9D001AE9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σταθερές μπορούν να προσδιοριστούν με τη μέθοδο των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συνδυασμένων διαφορών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5845" name="Rectangle 11">
            <a:extLst>
              <a:ext uri="{FF2B5EF4-FFF2-40B4-BE49-F238E27FC236}">
                <a16:creationId xmlns:a16="http://schemas.microsoft.com/office/drawing/2014/main" id="{745274EC-0B35-4ED8-A175-12F5E9D2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οι μεταβάσεις γίνονται από ή προς μια κοινή κατάσταση, η διαφορά τους εξαρτάται μόνο από τις ιδιότητες της άλλης εμπλεκόμενης κατάστασης.</a:t>
            </a:r>
          </a:p>
        </p:txBody>
      </p:sp>
      <p:pic>
        <p:nvPicPr>
          <p:cNvPr id="35846" name="Picture 12">
            <a:extLst>
              <a:ext uri="{FF2B5EF4-FFF2-40B4-BE49-F238E27FC236}">
                <a16:creationId xmlns:a16="http://schemas.microsoft.com/office/drawing/2014/main" id="{EA02F8F5-AF8F-42CE-943E-DECB6402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66800"/>
            <a:ext cx="25828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47" name="Object 13">
            <a:extLst>
              <a:ext uri="{FF2B5EF4-FFF2-40B4-BE49-F238E27FC236}">
                <a16:creationId xmlns:a16="http://schemas.microsoft.com/office/drawing/2014/main" id="{A80048A2-26DB-4EB6-A7D8-4C0216755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67000"/>
          <a:ext cx="3932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900" imgH="444500" progId="Equation.DSMT4">
                  <p:embed/>
                </p:oleObj>
              </mc:Choice>
              <mc:Fallback>
                <p:oleObj name="Equation" r:id="rId3" imgW="2247900" imgH="444500" progId="Equation.DSMT4">
                  <p:embed/>
                  <p:pic>
                    <p:nvPicPr>
                      <p:cNvPr id="35847" name="Object 13">
                        <a:extLst>
                          <a:ext uri="{FF2B5EF4-FFF2-40B4-BE49-F238E27FC236}">
                            <a16:creationId xmlns:a16="http://schemas.microsoft.com/office/drawing/2014/main" id="{A80048A2-26DB-4EB6-A7D8-4C0216755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932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4">
            <a:extLst>
              <a:ext uri="{FF2B5EF4-FFF2-40B4-BE49-F238E27FC236}">
                <a16:creationId xmlns:a16="http://schemas.microsoft.com/office/drawing/2014/main" id="{007CD9A1-0BE8-498D-B0D4-934185C19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581400"/>
          <a:ext cx="3198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444500" progId="Equation.DSMT4">
                  <p:embed/>
                </p:oleObj>
              </mc:Choice>
              <mc:Fallback>
                <p:oleObj name="Equation" r:id="rId5" imgW="1828800" imgH="444500" progId="Equation.DSMT4">
                  <p:embed/>
                  <p:pic>
                    <p:nvPicPr>
                      <p:cNvPr id="35848" name="Object 14">
                        <a:extLst>
                          <a:ext uri="{FF2B5EF4-FFF2-40B4-BE49-F238E27FC236}">
                            <a16:creationId xmlns:a16="http://schemas.microsoft.com/office/drawing/2014/main" id="{007CD9A1-0BE8-498D-B0D4-934185C19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581400"/>
                        <a:ext cx="3198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9">
            <a:extLst>
              <a:ext uri="{FF2B5EF4-FFF2-40B4-BE49-F238E27FC236}">
                <a16:creationId xmlns:a16="http://schemas.microsoft.com/office/drawing/2014/main" id="{2F7D6F26-1D85-4FD5-9FAA-FA912740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γραφική παράσταση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συνδυασμένης διαφοράς συναρτήσει του </a:t>
            </a:r>
            <a:r>
              <a:rPr lang="en-US" altLang="el-GR" sz="18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+1/2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πρέπει να είναι ευθεία γραμμή με κλίση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4Β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4Β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αντίστοιχα.</a:t>
            </a:r>
          </a:p>
        </p:txBody>
      </p:sp>
      <p:sp>
        <p:nvSpPr>
          <p:cNvPr id="788500" name="Rectangle 20">
            <a:extLst>
              <a:ext uri="{FF2B5EF4-FFF2-40B4-BE49-F238E27FC236}">
                <a16:creationId xmlns:a16="http://schemas.microsoft.com/office/drawing/2014/main" id="{D61BC295-DA71-4DCA-A1A1-A08FCDB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Κάθε απόκλιση από την ευθεία είναι συνέπεια της φυγόκεντρης παραμόρφωσης, η οποία μπορεί να μελετηθεί με τον τρόπο αυτό.</a:t>
            </a:r>
          </a:p>
        </p:txBody>
      </p:sp>
    </p:spTree>
    <p:extLst>
      <p:ext uri="{BB962C8B-B14F-4D97-AF65-F5344CB8AC3E}">
        <p14:creationId xmlns:p14="http://schemas.microsoft.com/office/powerpoint/2010/main" val="2782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6F6BD1DD-708E-4949-B410-74BC472C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διατομικό μόριο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5">
            <a:extLst>
              <a:ext uri="{FF2B5EF4-FFF2-40B4-BE49-F238E27FC236}">
                <a16:creationId xmlns:a16="http://schemas.microsoft.com/office/drawing/2014/main" id="{32160E4A-2A26-44E3-8FF5-3DF16D37E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DB7A2C31-B7DF-4CD4-8EC5-44329D20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545817A-74CC-4515-9847-AD1FEE59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671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9">
            <a:extLst>
              <a:ext uri="{FF2B5EF4-FFF2-40B4-BE49-F238E27FC236}">
                <a16:creationId xmlns:a16="http://schemas.microsoft.com/office/drawing/2014/main" id="{6735903D-C7BD-4111-99A9-7C01BB18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παραβολική καμπύλη του αρμονικού ταλαντωτή και η καμπύλη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συμπίπτουν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μόνο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στην περιοχή των μικρών κβαντικών αριθμών (</a:t>
            </a:r>
            <a:r>
              <a:rPr lang="el-GR" altLang="el-GR" sz="2200" b="1" i="1" dirty="0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=0,  </a:t>
            </a:r>
            <a:r>
              <a:rPr lang="el-GR" altLang="el-GR" sz="2200" b="1" i="1" dirty="0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=1).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3130" name="Rectangle 10">
            <a:extLst>
              <a:ext uri="{FF2B5EF4-FFF2-40B4-BE49-F238E27FC236}">
                <a16:creationId xmlns:a16="http://schemas.microsoft.com/office/drawing/2014/main" id="{01110F67-86E7-4451-9F69-9A10D71BA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06875"/>
            <a:ext cx="4495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</a:t>
            </a:r>
            <a:r>
              <a:rPr lang="el-GR" altLang="el-GR" sz="2200" b="1" i="1" dirty="0">
                <a:solidFill>
                  <a:srgbClr val="FF0000"/>
                </a:solidFill>
              </a:rPr>
              <a:t>υ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&gt;1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η οποιαδήποτε ομοιότητα παύει γενικά να υφίσταται.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3131" name="Rectangle 11">
            <a:extLst>
              <a:ext uri="{FF2B5EF4-FFF2-40B4-BE49-F238E27FC236}">
                <a16:creationId xmlns:a16="http://schemas.microsoft.com/office/drawing/2014/main" id="{D1A2D2D5-BFF9-4BF9-B0C0-70369186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6675"/>
            <a:ext cx="44958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περιοχή αυτή, τα διατομικά μόρια (κυρίως τα ελαφρά) συμπεριφέρονται με πολύ καλή προσέγγιση σύμφωνα με το μοντέλο του απλού αρμονικού ταλαντωτή.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7B45F-2377-77F8-5D13-68E41FE258FF}"/>
              </a:ext>
            </a:extLst>
          </p:cNvPr>
          <p:cNvSpPr/>
          <p:nvPr/>
        </p:nvSpPr>
        <p:spPr bwMode="auto">
          <a:xfrm>
            <a:off x="6553200" y="56880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1A9D3-56B3-582E-F7B0-8DD315F302F1}"/>
              </a:ext>
            </a:extLst>
          </p:cNvPr>
          <p:cNvSpPr txBox="1"/>
          <p:nvPr/>
        </p:nvSpPr>
        <p:spPr>
          <a:xfrm>
            <a:off x="6683579" y="56013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0" grpId="0" animBg="1"/>
      <p:bldP spid="773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6564D91D-BB9F-496B-A71E-D4C887B9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</a:t>
            </a:r>
            <a:r>
              <a:rPr lang="el-GR" altLang="el-GR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διατομικό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μόριο</a:t>
            </a:r>
            <a:endParaRPr lang="en-GB" altLang="el-GR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id="{FEB08A4B-A7D3-4AF4-8A69-0305771F0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BBEA12F7-C86D-490D-9283-3212C307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75787ACB-40D1-4377-A445-4C1BAA7D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μεγάλες μετατοπίσεις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καμπύλη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φαρδαίνει και καταλήγει σε plateau.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9EE3D802-6B6C-4973-9545-06933179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1671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5" name="Rectangle 9">
            <a:extLst>
              <a:ext uri="{FF2B5EF4-FFF2-40B4-BE49-F238E27FC236}">
                <a16:creationId xmlns:a16="http://schemas.microsoft.com/office/drawing/2014/main" id="{027D62BD-AE4D-4812-927D-B53495E8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6413"/>
            <a:ext cx="44958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Μόρια τα οποία απορροφούν ενέργεια ίση ή μεγαλύτερη από την ενέργεια διάσπασης, </a:t>
            </a:r>
            <a:r>
              <a:rPr lang="en-US" altLang="el-GR" sz="2200" b="1" i="1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διασπώνται.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6026" name="Rectangle 10">
            <a:extLst>
              <a:ext uri="{FF2B5EF4-FFF2-40B4-BE49-F238E27FC236}">
                <a16:creationId xmlns:a16="http://schemas.microsoft.com/office/drawing/2014/main" id="{D552C2BF-57E0-4A58-8EBB-C314A0B5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44958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ενέργεια διάσπασης (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kJ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mol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μετράται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πειραματικά: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(α) με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ή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(β) με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θερμοχημικές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μεθόδους</a:t>
            </a:r>
            <a:endParaRPr lang="en-GB" altLang="el-G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6027" name="Rectangle 11">
            <a:extLst>
              <a:ext uri="{FF2B5EF4-FFF2-40B4-BE49-F238E27FC236}">
                <a16:creationId xmlns:a16="http://schemas.microsoft.com/office/drawing/2014/main" id="{47BD2B99-3861-4794-A505-58F9FDE5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449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στο σημείο αυτό σχετίζεται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διάσπαση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μορίων.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6028" name="Line 12">
            <a:extLst>
              <a:ext uri="{FF2B5EF4-FFF2-40B4-BE49-F238E27FC236}">
                <a16:creationId xmlns:a16="http://schemas.microsoft.com/office/drawing/2014/main" id="{256E3B64-E68D-435E-962D-161148DB3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90800"/>
            <a:ext cx="609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56B71-A4E4-1CCB-D6BB-FF9E6A358A51}"/>
              </a:ext>
            </a:extLst>
          </p:cNvPr>
          <p:cNvSpPr/>
          <p:nvPr/>
        </p:nvSpPr>
        <p:spPr bwMode="auto">
          <a:xfrm>
            <a:off x="6553200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939E4-AE1F-3CD7-28AB-E1E7CD971DCF}"/>
              </a:ext>
            </a:extLst>
          </p:cNvPr>
          <p:cNvSpPr txBox="1"/>
          <p:nvPr/>
        </p:nvSpPr>
        <p:spPr>
          <a:xfrm>
            <a:off x="6683579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5" grpId="0" animBg="1"/>
      <p:bldP spid="726026" grpId="0" animBg="1"/>
      <p:bldP spid="7260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>
            <a:extLst>
              <a:ext uri="{FF2B5EF4-FFF2-40B4-BE49-F238E27FC236}">
                <a16:creationId xmlns:a16="http://schemas.microsoft.com/office/drawing/2014/main" id="{170B9CEF-5B9C-4D6B-B10B-2B775E0D3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id="{0492DF61-D747-4F8A-B993-54EE0C84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D54DC15F-459F-4F7A-9FB6-8BDB3B39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φασματοσκοπία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μετρά την ενέργεια,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n-US" altLang="el-GR" sz="1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το χείλος της καμπύλης μέχρι τη μηδενική στάθμη, ενώ η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θερμοχημεία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μετρά την ενέργεια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l-GR" sz="2200" b="1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7049" name="Rectangle 9">
            <a:extLst>
              <a:ext uri="{FF2B5EF4-FFF2-40B4-BE49-F238E27FC236}">
                <a16:creationId xmlns:a16="http://schemas.microsoft.com/office/drawing/2014/main" id="{A5C2B73E-1C39-49FA-87F4-CE6CCB01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0425"/>
            <a:ext cx="44958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φασματοσκοπική ενέργεια διάσπασης συνδέεται με τη θερμοχημική ενέργεια διάσπασης με την σχέση: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7053" name="Rectangle 13">
            <a:extLst>
              <a:ext uri="{FF2B5EF4-FFF2-40B4-BE49-F238E27FC236}">
                <a16:creationId xmlns:a16="http://schemas.microsoft.com/office/drawing/2014/main" id="{B07912A8-0AEF-4C47-9966-D8ACBF3E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495800" cy="1922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αναρμονικότητας επηρεάζει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ενεργειακή διαφορά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μεταξύ των διαδοχικών σταθμών δόνησης.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στάθμες δεν ισαπέχουν αλλά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την αύξηση του κβαντικού αριθμού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27054" name="Object 14">
            <a:extLst>
              <a:ext uri="{FF2B5EF4-FFF2-40B4-BE49-F238E27FC236}">
                <a16:creationId xmlns:a16="http://schemas.microsoft.com/office/drawing/2014/main" id="{4091F6E9-45AF-4066-AE11-3069EE481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352800"/>
          <a:ext cx="26574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393700" progId="Equation.DSMT4">
                  <p:embed/>
                </p:oleObj>
              </mc:Choice>
              <mc:Fallback>
                <p:oleObj name="Equation" r:id="rId2" imgW="13335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26574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0" name="Group 24">
            <a:extLst>
              <a:ext uri="{FF2B5EF4-FFF2-40B4-BE49-F238E27FC236}">
                <a16:creationId xmlns:a16="http://schemas.microsoft.com/office/drawing/2014/main" id="{9425D3D6-5C5B-4E15-A5AA-DD5FFAC223A5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1981200"/>
            <a:ext cx="3968750" cy="4724400"/>
            <a:chOff x="3169" y="1296"/>
            <a:chExt cx="2500" cy="2976"/>
          </a:xfrm>
        </p:grpSpPr>
        <p:pic>
          <p:nvPicPr>
            <p:cNvPr id="8201" name="Picture 11">
              <a:extLst>
                <a:ext uri="{FF2B5EF4-FFF2-40B4-BE49-F238E27FC236}">
                  <a16:creationId xmlns:a16="http://schemas.microsoft.com/office/drawing/2014/main" id="{5B26049A-AEFE-4BFF-9739-F62CC954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2" name="Text Box 15">
              <a:extLst>
                <a:ext uri="{FF2B5EF4-FFF2-40B4-BE49-F238E27FC236}">
                  <a16:creationId xmlns:a16="http://schemas.microsoft.com/office/drawing/2014/main" id="{40C66F84-ACF3-4D4D-8721-2E0E5E4A0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8203" name="Text Box 16">
              <a:extLst>
                <a:ext uri="{FF2B5EF4-FFF2-40B4-BE49-F238E27FC236}">
                  <a16:creationId xmlns:a16="http://schemas.microsoft.com/office/drawing/2014/main" id="{9BCB9DC8-0FC4-4750-91BC-B7058055E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8204" name="Text Box 17">
              <a:extLst>
                <a:ext uri="{FF2B5EF4-FFF2-40B4-BE49-F238E27FC236}">
                  <a16:creationId xmlns:a16="http://schemas.microsoft.com/office/drawing/2014/main" id="{CB2D6B5D-18A2-4EC1-B16F-98D2DC3AB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8205" name="Text Box 18">
              <a:extLst>
                <a:ext uri="{FF2B5EF4-FFF2-40B4-BE49-F238E27FC236}">
                  <a16:creationId xmlns:a16="http://schemas.microsoft.com/office/drawing/2014/main" id="{3FAFA1CA-7FC0-471E-BAB9-C657AF1F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8206" name="Text Box 19">
              <a:extLst>
                <a:ext uri="{FF2B5EF4-FFF2-40B4-BE49-F238E27FC236}">
                  <a16:creationId xmlns:a16="http://schemas.microsoft.com/office/drawing/2014/main" id="{DEE59735-EC72-4CD1-A3E6-532CCB0DA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8207" name="Text Box 20">
              <a:extLst>
                <a:ext uri="{FF2B5EF4-FFF2-40B4-BE49-F238E27FC236}">
                  <a16:creationId xmlns:a16="http://schemas.microsoft.com/office/drawing/2014/main" id="{7F11A6AF-C60B-468D-9E1E-D65333B30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8208" name="Text Box 21">
              <a:extLst>
                <a:ext uri="{FF2B5EF4-FFF2-40B4-BE49-F238E27FC236}">
                  <a16:creationId xmlns:a16="http://schemas.microsoft.com/office/drawing/2014/main" id="{1D28A83C-2682-4DB8-9E6B-82E7EB410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8209" name="Text Box 22">
              <a:extLst>
                <a:ext uri="{FF2B5EF4-FFF2-40B4-BE49-F238E27FC236}">
                  <a16:creationId xmlns:a16="http://schemas.microsoft.com/office/drawing/2014/main" id="{7FBCB70D-8590-4B06-9087-15958A1C9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8210" name="Text Box 23">
              <a:extLst>
                <a:ext uri="{FF2B5EF4-FFF2-40B4-BE49-F238E27FC236}">
                  <a16:creationId xmlns:a16="http://schemas.microsoft.com/office/drawing/2014/main" id="{3FCE0E4E-E61D-42FE-8232-891FFE588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094C8E5-C9BD-6686-2B93-D5E29D02C4B5}"/>
              </a:ext>
            </a:extLst>
          </p:cNvPr>
          <p:cNvSpPr/>
          <p:nvPr/>
        </p:nvSpPr>
        <p:spPr bwMode="auto">
          <a:xfrm>
            <a:off x="7032421" y="57642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505C8-7AE6-5FEE-F823-832431B626FF}"/>
              </a:ext>
            </a:extLst>
          </p:cNvPr>
          <p:cNvSpPr txBox="1"/>
          <p:nvPr/>
        </p:nvSpPr>
        <p:spPr>
          <a:xfrm>
            <a:off x="7162800" y="56775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9" grpId="0" animBg="1"/>
      <p:bldP spid="727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90B81A55-AFBA-4156-8A11-B7C64C25E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353ECE1B-58C9-4E2C-8925-C843EAD7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E0E4F6D6-49A0-48D4-809B-954404A5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πολύ μεγάλους κβαντικούς αριθμούς (κοντά στο χείλος), οι στάθμες δόνησης είναι τόσο κοντά η μία στην άλλη, ώστε να αποτελούν σε καλή προσέγγιση ένα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συνεχές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χωρίς κενά μεταξύ τους.</a:t>
            </a:r>
            <a:endParaRPr lang="en-GB" altLang="el-GR" sz="1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9095" name="Rectangle 7">
            <a:extLst>
              <a:ext uri="{FF2B5EF4-FFF2-40B4-BE49-F238E27FC236}">
                <a16:creationId xmlns:a16="http://schemas.microsoft.com/office/drawing/2014/main" id="{9B380F04-A57D-4661-A245-92538D93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495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περιοχή αυτή το μόριο είναι σχεδόν έτοιμο να διασπαστεί στα άτομα που το συνιστούν και το φάσμα χάνει τις λεπτομέρειές του.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9097" name="Rectangle 9">
            <a:extLst>
              <a:ext uri="{FF2B5EF4-FFF2-40B4-BE49-F238E27FC236}">
                <a16:creationId xmlns:a16="http://schemas.microsoft.com/office/drawing/2014/main" id="{2EF04E74-CCB6-4599-BC1E-341FAE33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67200"/>
            <a:ext cx="4419600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προσεγγίζεται με την εισαγωγή μιας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εμπειρικής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μαθηματικής συνάρτησης και τη βοήθεια μιας νέας παραμέτρου, για να περιγράψει τη δυναμική καμπύλη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Morse. 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9223" name="Group 11">
            <a:extLst>
              <a:ext uri="{FF2B5EF4-FFF2-40B4-BE49-F238E27FC236}">
                <a16:creationId xmlns:a16="http://schemas.microsoft.com/office/drawing/2014/main" id="{9C4BE304-0C5E-43E1-880C-E98FADB95058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9224" name="Picture 12">
              <a:extLst>
                <a:ext uri="{FF2B5EF4-FFF2-40B4-BE49-F238E27FC236}">
                  <a16:creationId xmlns:a16="http://schemas.microsoft.com/office/drawing/2014/main" id="{0459D632-CAB6-4339-BA3F-4F204DA76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5" name="Text Box 13">
              <a:extLst>
                <a:ext uri="{FF2B5EF4-FFF2-40B4-BE49-F238E27FC236}">
                  <a16:creationId xmlns:a16="http://schemas.microsoft.com/office/drawing/2014/main" id="{E87F9220-7AE2-438F-8BAA-8280F26FF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9226" name="Text Box 14">
              <a:extLst>
                <a:ext uri="{FF2B5EF4-FFF2-40B4-BE49-F238E27FC236}">
                  <a16:creationId xmlns:a16="http://schemas.microsoft.com/office/drawing/2014/main" id="{AAEBE626-1EDF-4BFD-81C4-CD5EC35DD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9227" name="Text Box 15">
              <a:extLst>
                <a:ext uri="{FF2B5EF4-FFF2-40B4-BE49-F238E27FC236}">
                  <a16:creationId xmlns:a16="http://schemas.microsoft.com/office/drawing/2014/main" id="{2F725B37-BDE1-4AE2-93EC-50BD43E0A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9228" name="Text Box 16">
              <a:extLst>
                <a:ext uri="{FF2B5EF4-FFF2-40B4-BE49-F238E27FC236}">
                  <a16:creationId xmlns:a16="http://schemas.microsoft.com/office/drawing/2014/main" id="{261DA79D-2E5C-4836-B1BC-32ECC26CB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9229" name="Text Box 17">
              <a:extLst>
                <a:ext uri="{FF2B5EF4-FFF2-40B4-BE49-F238E27FC236}">
                  <a16:creationId xmlns:a16="http://schemas.microsoft.com/office/drawing/2014/main" id="{11EF792E-953B-4B87-BAEF-208F10285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9230" name="Text Box 18">
              <a:extLst>
                <a:ext uri="{FF2B5EF4-FFF2-40B4-BE49-F238E27FC236}">
                  <a16:creationId xmlns:a16="http://schemas.microsoft.com/office/drawing/2014/main" id="{40FAEEA7-5F71-46D0-BFEE-D4F115903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9231" name="Text Box 19">
              <a:extLst>
                <a:ext uri="{FF2B5EF4-FFF2-40B4-BE49-F238E27FC236}">
                  <a16:creationId xmlns:a16="http://schemas.microsoft.com/office/drawing/2014/main" id="{3E0880D9-9CAD-4B43-B822-D326BDFFE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9232" name="Text Box 20">
              <a:extLst>
                <a:ext uri="{FF2B5EF4-FFF2-40B4-BE49-F238E27FC236}">
                  <a16:creationId xmlns:a16="http://schemas.microsoft.com/office/drawing/2014/main" id="{4662D2E0-BFF7-4F28-9CB5-7F270A36F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9233" name="Text Box 21">
              <a:extLst>
                <a:ext uri="{FF2B5EF4-FFF2-40B4-BE49-F238E27FC236}">
                  <a16:creationId xmlns:a16="http://schemas.microsoft.com/office/drawing/2014/main" id="{65666C29-097A-4CF8-9F2C-A30D967F5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F877EB-E6D3-C1F8-47DD-B4925289DBCE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0565F-8828-602E-4A40-802A81B95F0A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5" grpId="0" animBg="1"/>
      <p:bldP spid="7290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77CF1E0F-BE18-4C1B-9224-0AF2CD9ED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D7A2279A-39E9-4ABC-8743-0DB76AA1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713C0DB0-79CA-40E8-8A20-0631ED126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νέα παράμετρος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l-GR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χ</a:t>
            </a:r>
            <a:r>
              <a:rPr lang="en-US" altLang="el-GR" sz="2200" b="1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ονομάζεται σταθερά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είναι θετικός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αδιάστατος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αριθμός, μικρός σε μέγεθος (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0.01</a:t>
            </a:r>
            <a:r>
              <a:rPr lang="el-GR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).</a:t>
            </a:r>
            <a:endParaRPr lang="en-GB" altLang="el-GR" sz="18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0121" name="Rectangle 9">
            <a:extLst>
              <a:ext uri="{FF2B5EF4-FFF2-40B4-BE49-F238E27FC236}">
                <a16:creationId xmlns:a16="http://schemas.microsoft.com/office/drawing/2014/main" id="{0673202A-0D7D-4536-9FE8-FD30AAD3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44196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Από την επίλυση της εξίσωσης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Schrodinger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προκύπτουν οι σχέσεις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Ενέργεια:</a:t>
            </a:r>
          </a:p>
          <a:p>
            <a:pPr algn="just" eaLnBrk="1" hangingPunct="1"/>
            <a:endParaRPr lang="el-GR" altLang="el-GR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Συχνότητα (διαιρώντας με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h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Κανόνας επιλογής: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0122" name="Object 10">
            <a:extLst>
              <a:ext uri="{FF2B5EF4-FFF2-40B4-BE49-F238E27FC236}">
                <a16:creationId xmlns:a16="http://schemas.microsoft.com/office/drawing/2014/main" id="{90B4774E-C408-4972-97D9-F36437827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276600"/>
          <a:ext cx="42545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DSMT4">
                  <p:embed/>
                </p:oleObj>
              </mc:Choice>
              <mc:Fallback>
                <p:oleObj name="Equation" r:id="rId2" imgW="24384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42545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3" name="Object 11">
            <a:extLst>
              <a:ext uri="{FF2B5EF4-FFF2-40B4-BE49-F238E27FC236}">
                <a16:creationId xmlns:a16="http://schemas.microsoft.com/office/drawing/2014/main" id="{2329C1E3-8DF3-4416-97C6-400D1E617EE4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4570413"/>
          <a:ext cx="35131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457200" progId="Equation.DSMT4">
                  <p:embed/>
                </p:oleObj>
              </mc:Choice>
              <mc:Fallback>
                <p:oleObj name="Equation" r:id="rId4" imgW="23368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0413"/>
                        <a:ext cx="351313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33" name="Object 21">
            <a:extLst>
              <a:ext uri="{FF2B5EF4-FFF2-40B4-BE49-F238E27FC236}">
                <a16:creationId xmlns:a16="http://schemas.microsoft.com/office/drawing/2014/main" id="{B2C6F311-58EA-473E-BB8F-84B6E7102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6119813"/>
          <a:ext cx="22320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449" imgH="203112" progId="Equation.DSMT4">
                  <p:embed/>
                </p:oleObj>
              </mc:Choice>
              <mc:Fallback>
                <p:oleObj name="Equation" r:id="rId6" imgW="126944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119813"/>
                        <a:ext cx="22320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22">
            <a:extLst>
              <a:ext uri="{FF2B5EF4-FFF2-40B4-BE49-F238E27FC236}">
                <a16:creationId xmlns:a16="http://schemas.microsoft.com/office/drawing/2014/main" id="{51D5DD66-8C4A-409F-AED5-BC9515D96996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0250" name="Picture 23">
              <a:extLst>
                <a:ext uri="{FF2B5EF4-FFF2-40B4-BE49-F238E27FC236}">
                  <a16:creationId xmlns:a16="http://schemas.microsoft.com/office/drawing/2014/main" id="{1BD79848-D57B-4C85-889D-2DDCC2100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1" name="Text Box 24">
              <a:extLst>
                <a:ext uri="{FF2B5EF4-FFF2-40B4-BE49-F238E27FC236}">
                  <a16:creationId xmlns:a16="http://schemas.microsoft.com/office/drawing/2014/main" id="{A627F4C2-8AD8-4AFB-B2B9-F4540F0C4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0252" name="Text Box 25">
              <a:extLst>
                <a:ext uri="{FF2B5EF4-FFF2-40B4-BE49-F238E27FC236}">
                  <a16:creationId xmlns:a16="http://schemas.microsoft.com/office/drawing/2014/main" id="{39E1D08A-4936-4CBF-95E6-97BD53ACC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0253" name="Text Box 26">
              <a:extLst>
                <a:ext uri="{FF2B5EF4-FFF2-40B4-BE49-F238E27FC236}">
                  <a16:creationId xmlns:a16="http://schemas.microsoft.com/office/drawing/2014/main" id="{6A07A597-14F7-483F-B205-621F08F5A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0254" name="Text Box 27">
              <a:extLst>
                <a:ext uri="{FF2B5EF4-FFF2-40B4-BE49-F238E27FC236}">
                  <a16:creationId xmlns:a16="http://schemas.microsoft.com/office/drawing/2014/main" id="{B4D8F089-75AD-4671-8FA4-AFBC123F9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0255" name="Text Box 28">
              <a:extLst>
                <a:ext uri="{FF2B5EF4-FFF2-40B4-BE49-F238E27FC236}">
                  <a16:creationId xmlns:a16="http://schemas.microsoft.com/office/drawing/2014/main" id="{30807D6A-7E48-47B7-B350-266775DFE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0256" name="Text Box 29">
              <a:extLst>
                <a:ext uri="{FF2B5EF4-FFF2-40B4-BE49-F238E27FC236}">
                  <a16:creationId xmlns:a16="http://schemas.microsoft.com/office/drawing/2014/main" id="{E3D7155C-1CAB-4FCA-86F5-34702F2FB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0257" name="Text Box 30">
              <a:extLst>
                <a:ext uri="{FF2B5EF4-FFF2-40B4-BE49-F238E27FC236}">
                  <a16:creationId xmlns:a16="http://schemas.microsoft.com/office/drawing/2014/main" id="{01F511CA-31FB-4C55-B154-9A7D58C67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0258" name="Text Box 31">
              <a:extLst>
                <a:ext uri="{FF2B5EF4-FFF2-40B4-BE49-F238E27FC236}">
                  <a16:creationId xmlns:a16="http://schemas.microsoft.com/office/drawing/2014/main" id="{4B522E88-1C0C-429B-987C-9D49499C6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0259" name="Text Box 32">
              <a:extLst>
                <a:ext uri="{FF2B5EF4-FFF2-40B4-BE49-F238E27FC236}">
                  <a16:creationId xmlns:a16="http://schemas.microsoft.com/office/drawing/2014/main" id="{61E3D7F5-5C7C-4C58-B499-E14CC8B72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E07D9B-4A13-385B-1333-0C6236E14B39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42724-96E9-99FA-3843-360923D2AFB0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15913</TotalTime>
  <Words>3271</Words>
  <Application>Microsoft Office PowerPoint</Application>
  <PresentationFormat>Overhead</PresentationFormat>
  <Paragraphs>420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BOGHOSIAN SOGHOMON</cp:lastModifiedBy>
  <cp:revision>1152</cp:revision>
  <cp:lastPrinted>2000-11-01T12:16:26Z</cp:lastPrinted>
  <dcterms:created xsi:type="dcterms:W3CDTF">2000-10-29T09:15:18Z</dcterms:created>
  <dcterms:modified xsi:type="dcterms:W3CDTF">2023-11-03T09:57:03Z</dcterms:modified>
</cp:coreProperties>
</file>