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60" r:id="rId3"/>
    <p:sldId id="261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278" r:id="rId34"/>
    <p:sldId id="316" r:id="rId35"/>
    <p:sldId id="279" r:id="rId36"/>
    <p:sldId id="280" r:id="rId37"/>
    <p:sldId id="281" r:id="rId38"/>
    <p:sldId id="282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26.wmf"/><Relationship Id="rId10" Type="http://schemas.openxmlformats.org/officeDocument/2006/relationships/image" Target="../media/image76.wmf"/><Relationship Id="rId4" Type="http://schemas.openxmlformats.org/officeDocument/2006/relationships/image" Target="../media/image71.wmf"/><Relationship Id="rId9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83.wmf"/><Relationship Id="rId7" Type="http://schemas.openxmlformats.org/officeDocument/2006/relationships/image" Target="../media/image22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27.wmf"/><Relationship Id="rId5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4.wmf"/><Relationship Id="rId7" Type="http://schemas.openxmlformats.org/officeDocument/2006/relationships/image" Target="../media/image32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31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4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26.wmf"/><Relationship Id="rId10" Type="http://schemas.openxmlformats.org/officeDocument/2006/relationships/image" Target="../media/image39.wmf"/><Relationship Id="rId4" Type="http://schemas.openxmlformats.org/officeDocument/2006/relationships/image" Target="../media/image25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50.wmf"/><Relationship Id="rId2" Type="http://schemas.openxmlformats.org/officeDocument/2006/relationships/image" Target="../media/image24.wmf"/><Relationship Id="rId1" Type="http://schemas.openxmlformats.org/officeDocument/2006/relationships/image" Target="../media/image26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228D7-3425-4AD2-8C91-A15B8F3D7838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7C2B-1082-45D5-9DB1-258A06D63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3.png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3.png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10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8612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Περιγραφή της διεργασίας υγρής οξείδωσης Βιομηχανικών Αποβλήτων μέσω ανάπτυξης μαθηματικών μοντέλων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Καταλυτική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Οξείδωση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215370" cy="464347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Ομογενείς Καταλύτες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Fe, Cu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Πλεονεκτήματα: Χαμηλό Κόστος, Μεταφορά μάζας ΟΚ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Μειονεκτήματα: Διαχωρισμός Καταλύτη δύσκολος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Ετερογενείς Καταλύτες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Οξείδια μετάλλων (</a:t>
            </a:r>
            <a:r>
              <a:rPr lang="en-US" sz="2000" dirty="0" smtClean="0"/>
              <a:t>Cu, Fe, Co, </a:t>
            </a:r>
            <a:r>
              <a:rPr lang="en-US" sz="2000" dirty="0" err="1" smtClean="0"/>
              <a:t>Mn</a:t>
            </a:r>
            <a:r>
              <a:rPr lang="en-US" sz="2000" dirty="0" smtClean="0"/>
              <a:t>, Zn, Ni)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Ευγενή μέταλλα (</a:t>
            </a:r>
            <a:r>
              <a:rPr lang="en-US" sz="2000" dirty="0" smtClean="0"/>
              <a:t>Pt, Pd, </a:t>
            </a:r>
            <a:r>
              <a:rPr lang="en-US" sz="2000" dirty="0" err="1" smtClean="0"/>
              <a:t>Ru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Πλεονέκτημα: Διαχωρισμός Καταλύτη εύκολος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Μειονέκτημα: Κόστος (?), Αντιστάσεις στην μεταφορά μάζας, σταθερότητα καταλύτη</a:t>
            </a:r>
          </a:p>
          <a:p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Ετερογενής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Κατάλυση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3643338" cy="5000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Απαιτούμενα χαρακτηριστικά καταλύτη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Υψηλή ενεργότητα (υψηλοί ρυθμοί οξείδωσης)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Αντοχή σε δηλητηρίαση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Φυσική και χημική σταθερότητα (όξινες συνθήκες, υψηλές Τ)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Μηχανική σταθερότητα (αντοχή στη φθορά)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714356"/>
            <a:ext cx="3643338" cy="44291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Απενεργοποίηση καταλύτη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Ρόφηση δηλητηρίων (</a:t>
            </a:r>
            <a:r>
              <a:rPr lang="en-US" dirty="0" smtClean="0"/>
              <a:t>S, P, X)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Σύντηξη κρυσταλλιτών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Έκπλυση ενεργού φάσης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Οξείδωση σε Υπερ-κρίσιμες Συνθήκες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14422"/>
            <a:ext cx="6072230" cy="30003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5929354" cy="15716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T&gt;374◦C </a:t>
            </a:r>
            <a:r>
              <a:rPr lang="el-GR" sz="2000" dirty="0" smtClean="0"/>
              <a:t>και </a:t>
            </a:r>
            <a:r>
              <a:rPr lang="en-US" sz="2000" dirty="0" smtClean="0"/>
              <a:t>P&gt;221BAR (</a:t>
            </a:r>
            <a:r>
              <a:rPr lang="el-GR" sz="2000" dirty="0" smtClean="0"/>
              <a:t>Κρίσιμο σημείο </a:t>
            </a:r>
            <a:r>
              <a:rPr lang="en-US" sz="2000" dirty="0" smtClean="0"/>
              <a:t>H</a:t>
            </a:r>
            <a:r>
              <a:rPr lang="en-US" sz="1050" dirty="0" smtClean="0"/>
              <a:t>2</a:t>
            </a:r>
            <a:r>
              <a:rPr lang="en-US" sz="2000" dirty="0" smtClean="0"/>
              <a:t>O)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Απόδοση &gt; 99.9% σε </a:t>
            </a:r>
            <a:r>
              <a:rPr lang="en-US" sz="2000" dirty="0" smtClean="0"/>
              <a:t>min </a:t>
            </a:r>
            <a:r>
              <a:rPr lang="el-GR" sz="2000" dirty="0" smtClean="0"/>
              <a:t>επεξεργασίας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Σύζευξη με καταλύτη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27146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Αλλά....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186" y="3429000"/>
            <a:ext cx="5929354" cy="15716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Πολλά προβλήματα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Ειδικά υλικά κατασκευής                       Κόστος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Υψηλοί ρυθμοί διάβρωσης από ξέα (</a:t>
            </a:r>
            <a:r>
              <a:rPr lang="en-US" sz="2000" dirty="0" smtClean="0"/>
              <a:t>S, P, X)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Επικάθιση αλάτων (</a:t>
            </a:r>
            <a:r>
              <a:rPr lang="en-US" sz="2000" dirty="0" smtClean="0"/>
              <a:t>salt plugging)</a:t>
            </a:r>
            <a:r>
              <a:rPr lang="el-GR" sz="2000" dirty="0" smtClean="0"/>
              <a:t> 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57686" y="407035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γίνεται?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71546"/>
            <a:ext cx="3357586" cy="2786082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Μοντέλο </a:t>
            </a:r>
            <a:r>
              <a:rPr lang="en-US" dirty="0" smtClean="0"/>
              <a:t>Li et al.</a:t>
            </a:r>
          </a:p>
          <a:p>
            <a:pPr algn="ctr"/>
            <a:r>
              <a:rPr lang="en-US" dirty="0" smtClean="0"/>
              <a:t>(AICHE J. 1991,37,1687)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A                                   CO</a:t>
            </a:r>
            <a:r>
              <a:rPr lang="en-US" sz="1100" dirty="0" smtClean="0"/>
              <a:t>2</a:t>
            </a:r>
            <a:endParaRPr lang="en-US" dirty="0" smtClean="0"/>
          </a:p>
          <a:p>
            <a:endParaRPr lang="el-GR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4348" y="2714620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785786" y="285749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71604" y="2857496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368412" y="3432175"/>
          <a:ext cx="1417638" cy="336550"/>
        </p:xfrm>
        <a:graphic>
          <a:graphicData uri="http://schemas.openxmlformats.org/presentationml/2006/ole">
            <p:oleObj spid="_x0000_s92162" name="Equation" r:id="rId3" imgW="965160" imgH="228600" progId="Equation.DSMT4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1357290" y="2357430"/>
          <a:ext cx="223838" cy="336550"/>
        </p:xfrm>
        <a:graphic>
          <a:graphicData uri="http://schemas.openxmlformats.org/presentationml/2006/ole">
            <p:oleObj spid="_x0000_s92163" name="Equation" r:id="rId4" imgW="152280" imgH="228600" progId="Equation.DSMT4">
              <p:embed/>
            </p:oleObj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776288" y="3021013"/>
          <a:ext cx="242887" cy="336550"/>
        </p:xfrm>
        <a:graphic>
          <a:graphicData uri="http://schemas.openxmlformats.org/presentationml/2006/ole">
            <p:oleObj spid="_x0000_s92164" name="Equation" r:id="rId5" imgW="164880" imgH="228600" progId="Equation.DSMT4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971659" y="3021012"/>
          <a:ext cx="242887" cy="336550"/>
        </p:xfrm>
        <a:graphic>
          <a:graphicData uri="http://schemas.openxmlformats.org/presentationml/2006/ole">
            <p:oleObj spid="_x0000_s92165" name="Equation" r:id="rId6" imgW="164880" imgH="228600" progId="Equation.DSMT4">
              <p:embed/>
            </p:oleObj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428596" y="4259278"/>
          <a:ext cx="3078162" cy="1384300"/>
        </p:xfrm>
        <a:graphic>
          <a:graphicData uri="http://schemas.openxmlformats.org/presentationml/2006/ole">
            <p:oleObj spid="_x0000_s92166" name="Equation" r:id="rId7" imgW="2095200" imgH="9396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43438" y="1214422"/>
            <a:ext cx="4071966" cy="2786082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Μοντέλο </a:t>
            </a:r>
            <a:r>
              <a:rPr lang="en-US" dirty="0" err="1" smtClean="0"/>
              <a:t>Verenich</a:t>
            </a:r>
            <a:r>
              <a:rPr lang="en-US" dirty="0" smtClean="0"/>
              <a:t> and </a:t>
            </a:r>
            <a:r>
              <a:rPr lang="en-US" dirty="0" err="1" smtClean="0"/>
              <a:t>Kallas</a:t>
            </a:r>
            <a:endParaRPr lang="en-US" dirty="0" smtClean="0"/>
          </a:p>
          <a:p>
            <a:pPr algn="ctr"/>
            <a:r>
              <a:rPr lang="en-US" dirty="0" smtClean="0"/>
              <a:t>(Environ. Sci. Technol., 2002, 36, 3335)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A                                   CO</a:t>
            </a:r>
            <a:r>
              <a:rPr lang="en-US" sz="1100" dirty="0" smtClean="0"/>
              <a:t>2</a:t>
            </a:r>
            <a:endParaRPr lang="en-US" dirty="0" smtClean="0"/>
          </a:p>
          <a:p>
            <a:endParaRPr lang="el-GR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00628" y="285590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5634047" y="2449508"/>
          <a:ext cx="223837" cy="336550"/>
        </p:xfrm>
        <a:graphic>
          <a:graphicData uri="http://schemas.openxmlformats.org/presentationml/2006/ole">
            <p:oleObj spid="_x0000_s92167" name="Equation" r:id="rId8" imgW="152280" imgH="228600" progId="Equation.DSMT4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5400000">
            <a:off x="4429918" y="3429000"/>
            <a:ext cx="11422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4695825" y="3163888"/>
          <a:ext cx="242888" cy="336550"/>
        </p:xfrm>
        <a:graphic>
          <a:graphicData uri="http://schemas.openxmlformats.org/presentationml/2006/ole">
            <p:oleObj spid="_x0000_s92168" name="Equation" r:id="rId9" imgW="164880" imgH="228600" progId="Equation.DSMT4">
              <p:embed/>
            </p:oleObj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4695825" y="3843338"/>
          <a:ext cx="223838" cy="261937"/>
        </p:xfrm>
        <a:graphic>
          <a:graphicData uri="http://schemas.openxmlformats.org/presentationml/2006/ole">
            <p:oleObj spid="_x0000_s92169" name="Equation" r:id="rId10" imgW="152280" imgH="177480" progId="Equation.DSMT4">
              <p:embed/>
            </p:oleObj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5000628" y="407035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5624513" y="4164013"/>
          <a:ext cx="242887" cy="336550"/>
        </p:xfrm>
        <a:graphic>
          <a:graphicData uri="http://schemas.openxmlformats.org/presentationml/2006/ole">
            <p:oleObj spid="_x0000_s92170" name="Equation" r:id="rId11" imgW="164880" imgH="228600" progId="Equation.DSMT4">
              <p:embed/>
            </p:oleObj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6777038" y="3962400"/>
          <a:ext cx="242887" cy="242888"/>
        </p:xfrm>
        <a:graphic>
          <a:graphicData uri="http://schemas.openxmlformats.org/presentationml/2006/ole">
            <p:oleObj spid="_x0000_s92171" name="Equation" r:id="rId12" imgW="164880" imgH="164880" progId="Equation.DSMT4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rot="5400000" flipH="1" flipV="1">
            <a:off x="5965041" y="346471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6686566" y="3235326"/>
          <a:ext cx="242888" cy="336550"/>
        </p:xfrm>
        <a:graphic>
          <a:graphicData uri="http://schemas.openxmlformats.org/presentationml/2006/ole">
            <p:oleObj spid="_x0000_s92172" name="Equation" r:id="rId13" imgW="164880" imgH="2286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572000" y="5214950"/>
            <a:ext cx="4357718" cy="1357322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 smtClean="0"/>
              <a:t>B: </a:t>
            </a:r>
            <a:r>
              <a:rPr lang="el-GR" sz="2000" dirty="0" smtClean="0"/>
              <a:t>‘Μικρά’ σταθερά μόρια</a:t>
            </a:r>
          </a:p>
          <a:p>
            <a:r>
              <a:rPr lang="en-US" sz="2000" dirty="0" smtClean="0"/>
              <a:t>C: ‘</a:t>
            </a:r>
            <a:r>
              <a:rPr lang="el-GR" sz="2000" dirty="0" smtClean="0"/>
              <a:t>Μεγάλα’ βιοδιασπάσιμα μόρια</a:t>
            </a:r>
          </a:p>
          <a:p>
            <a:r>
              <a:rPr lang="en-US" sz="2000" dirty="0" smtClean="0"/>
              <a:t>D: ‘</a:t>
            </a:r>
            <a:r>
              <a:rPr lang="el-GR" sz="2000" dirty="0" smtClean="0"/>
              <a:t>Μικρά’ βιοδιασπάσιμα μόρια</a:t>
            </a:r>
          </a:p>
          <a:p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25" name="Εικόνα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Πώς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γίνεται?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3429024" cy="57150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Μηχανισμός ελεύθερων ριζών</a:t>
            </a:r>
            <a:endParaRPr lang="en-US" dirty="0" smtClean="0"/>
          </a:p>
          <a:p>
            <a:endParaRPr lang="el-GR" dirty="0" smtClean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85720" y="1643050"/>
          <a:ext cx="4048126" cy="2022475"/>
        </p:xfrm>
        <a:graphic>
          <a:graphicData uri="http://schemas.openxmlformats.org/presentationml/2006/ole">
            <p:oleObj spid="_x0000_s93186" name="Equation" r:id="rId3" imgW="2755800" imgH="1371600" progId="Equation.DSMT4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714876" y="1662113"/>
          <a:ext cx="1362075" cy="1984375"/>
        </p:xfrm>
        <a:graphic>
          <a:graphicData uri="http://schemas.openxmlformats.org/presentationml/2006/ole">
            <p:oleObj spid="_x0000_s93187" name="Equation" r:id="rId4" imgW="927000" imgH="1346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3929066"/>
            <a:ext cx="4714908" cy="57150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Κατάλυση               Οξειδοαναγωγική Δράση</a:t>
            </a:r>
            <a:endParaRPr lang="en-US" dirty="0" smtClean="0"/>
          </a:p>
          <a:p>
            <a:endParaRPr lang="el-GR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0166" y="4071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57158" y="4468825"/>
          <a:ext cx="3563937" cy="674687"/>
        </p:xfrm>
        <a:graphic>
          <a:graphicData uri="http://schemas.openxmlformats.org/presentationml/2006/ole">
            <p:oleObj spid="_x0000_s93188" name="Equation" r:id="rId5" imgW="2425680" imgH="457200" progId="Equation.DSMT4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443413" y="4578363"/>
          <a:ext cx="2182812" cy="636587"/>
        </p:xfrm>
        <a:graphic>
          <a:graphicData uri="http://schemas.openxmlformats.org/presentationml/2006/ole">
            <p:oleObj spid="_x0000_s93189" name="Equation" r:id="rId6" imgW="1485720" imgH="431640" progId="Equation.DSMT4">
              <p:embed/>
            </p:oleObj>
          </a:graphicData>
        </a:graphic>
      </p:graphicFrame>
      <p:pic>
        <p:nvPicPr>
          <p:cNvPr id="10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Δομή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ενδιάμεσων ενώσεων κατά την οξείδωση του 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Κουμαρικού οξέος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84"/>
            <a:ext cx="533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Μη Καταλυτική ΥΟ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Κουμαρικού οξέος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76374"/>
            <a:ext cx="4991119" cy="41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Καταλυτική ΥΟ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Cu·O</a:t>
            </a:r>
            <a:r>
              <a:rPr lang="en-US" sz="4400" dirty="0" smtClean="0">
                <a:solidFill>
                  <a:schemeClr val="accent1"/>
                </a:solidFill>
              </a:rPr>
              <a:t>·</a:t>
            </a:r>
            <a:r>
              <a:rPr lang="en-US" sz="4400" dirty="0" err="1" smtClean="0">
                <a:solidFill>
                  <a:schemeClr val="accent1"/>
                </a:solidFill>
              </a:rPr>
              <a:t>ZnO</a:t>
            </a:r>
            <a:r>
              <a:rPr lang="en-US" sz="4400" dirty="0" smtClean="0">
                <a:solidFill>
                  <a:schemeClr val="accent1"/>
                </a:solidFill>
              </a:rPr>
              <a:t>/Al</a:t>
            </a:r>
            <a:r>
              <a:rPr lang="en-US" sz="2000" dirty="0" smtClean="0">
                <a:solidFill>
                  <a:schemeClr val="accent1"/>
                </a:solidFill>
              </a:rPr>
              <a:t>2</a:t>
            </a:r>
            <a:r>
              <a:rPr lang="en-US" sz="4400" dirty="0" smtClean="0">
                <a:solidFill>
                  <a:schemeClr val="accent1"/>
                </a:solidFill>
              </a:rPr>
              <a:t>O</a:t>
            </a:r>
            <a:r>
              <a:rPr lang="en-US" sz="2000" dirty="0" smtClean="0">
                <a:solidFill>
                  <a:schemeClr val="accent1"/>
                </a:solidFill>
              </a:rPr>
              <a:t>3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1209693"/>
            <a:ext cx="56864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92867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Παράλληλες: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14744" y="85723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14744" y="135729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006848" y="714356"/>
          <a:ext cx="279400" cy="336550"/>
        </p:xfrm>
        <a:graphic>
          <a:graphicData uri="http://schemas.openxmlformats.org/presentationml/2006/ole">
            <p:oleObj spid="_x0000_s94210" name="Equation" r:id="rId3" imgW="190440" imgH="228600" progId="Equation.DSMT4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997325" y="1663700"/>
          <a:ext cx="298450" cy="336550"/>
        </p:xfrm>
        <a:graphic>
          <a:graphicData uri="http://schemas.openxmlformats.org/presentationml/2006/ole">
            <p:oleObj spid="_x0000_s94211" name="Equation" r:id="rId4" imgW="203040" imgH="228600" progId="Equation.DSMT4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667250" y="760413"/>
          <a:ext cx="223838" cy="242887"/>
        </p:xfrm>
        <a:graphic>
          <a:graphicData uri="http://schemas.openxmlformats.org/presentationml/2006/ole">
            <p:oleObj spid="_x0000_s94212" name="Equation" r:id="rId5" imgW="152280" imgH="164880" progId="Equation.DSMT4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643438" y="1677988"/>
          <a:ext cx="223837" cy="260350"/>
        </p:xfrm>
        <a:graphic>
          <a:graphicData uri="http://schemas.openxmlformats.org/presentationml/2006/ole">
            <p:oleObj spid="_x0000_s94213" name="Equation" r:id="rId6" imgW="152280" imgH="177480" progId="Equation.DSMT4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3500438" y="1222375"/>
          <a:ext cx="223837" cy="242888"/>
        </p:xfrm>
        <a:graphic>
          <a:graphicData uri="http://schemas.openxmlformats.org/presentationml/2006/ole">
            <p:oleObj spid="_x0000_s94214" name="Equation" r:id="rId7" imgW="152280" imgH="16488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8662" y="2214554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Επάλληλες (σε σειρά):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490907" y="2471732"/>
          <a:ext cx="223837" cy="242888"/>
        </p:xfrm>
        <a:graphic>
          <a:graphicData uri="http://schemas.openxmlformats.org/presentationml/2006/ole">
            <p:oleObj spid="_x0000_s94215" name="Equation" r:id="rId8" imgW="152280" imgH="164880" progId="Equation.DSMT4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3786182" y="26415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4357686" y="2500306"/>
          <a:ext cx="223838" cy="242887"/>
        </p:xfrm>
        <a:graphic>
          <a:graphicData uri="http://schemas.openxmlformats.org/presentationml/2006/ole">
            <p:oleObj spid="_x0000_s94216" name="Equation" r:id="rId9" imgW="152280" imgH="164880" progId="Equation.DSMT4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4643438" y="264318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5205413" y="2533650"/>
          <a:ext cx="242887" cy="242888"/>
        </p:xfrm>
        <a:graphic>
          <a:graphicData uri="http://schemas.openxmlformats.org/presentationml/2006/ole">
            <p:oleObj spid="_x0000_s94217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3857620" y="2235194"/>
          <a:ext cx="279400" cy="336550"/>
        </p:xfrm>
        <a:graphic>
          <a:graphicData uri="http://schemas.openxmlformats.org/presentationml/2006/ole">
            <p:oleObj spid="_x0000_s94218" name="Equation" r:id="rId11" imgW="190440" imgH="228600" progId="Equation.DSMT4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4714876" y="2235194"/>
          <a:ext cx="298450" cy="336550"/>
        </p:xfrm>
        <a:graphic>
          <a:graphicData uri="http://schemas.openxmlformats.org/presentationml/2006/ole">
            <p:oleObj spid="_x0000_s94219" name="Equation" r:id="rId12" imgW="203040" imgH="2286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28662" y="3000372"/>
            <a:ext cx="6858048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Στην πράξη το ‘δίκτυο αντιδράσεων’ </a:t>
            </a:r>
            <a:r>
              <a:rPr lang="en-US" dirty="0" smtClean="0">
                <a:solidFill>
                  <a:schemeClr val="tx2"/>
                </a:solidFill>
              </a:rPr>
              <a:t>(reacting network) </a:t>
            </a:r>
            <a:r>
              <a:rPr lang="el-GR" dirty="0" smtClean="0">
                <a:solidFill>
                  <a:schemeClr val="tx2"/>
                </a:solidFill>
              </a:rPr>
              <a:t>μπορεί να είναι εξαιρετικά πολύπλοκο</a:t>
            </a: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786314" y="3883030"/>
          <a:ext cx="223837" cy="260350"/>
        </p:xfrm>
        <a:graphic>
          <a:graphicData uri="http://schemas.openxmlformats.org/presentationml/2006/ole">
            <p:oleObj spid="_x0000_s94220" name="Equation" r:id="rId13" imgW="152280" imgH="177480" progId="Equation.DSMT4">
              <p:embed/>
            </p:oleObj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3133717" y="3871919"/>
          <a:ext cx="223837" cy="242888"/>
        </p:xfrm>
        <a:graphic>
          <a:graphicData uri="http://schemas.openxmlformats.org/presentationml/2006/ole">
            <p:oleObj spid="_x0000_s94221" name="Equation" r:id="rId14" imgW="152280" imgH="164880" progId="Equation.DSMT4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3428992" y="4041781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4000496" y="3900493"/>
          <a:ext cx="223838" cy="242887"/>
        </p:xfrm>
        <a:graphic>
          <a:graphicData uri="http://schemas.openxmlformats.org/presentationml/2006/ole">
            <p:oleObj spid="_x0000_s94222" name="Equation" r:id="rId15" imgW="152280" imgH="164880" progId="Equation.DSMT4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286248" y="4043369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857488" y="457200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3133725" y="4964113"/>
          <a:ext cx="223838" cy="241300"/>
        </p:xfrm>
        <a:graphic>
          <a:graphicData uri="http://schemas.openxmlformats.org/presentationml/2006/ole">
            <p:oleObj spid="_x0000_s94223" name="Equation" r:id="rId16" imgW="152280" imgH="164880" progId="Equation.DSMT4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428992" y="507207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4786314" y="4972062"/>
          <a:ext cx="242887" cy="242888"/>
        </p:xfrm>
        <a:graphic>
          <a:graphicData uri="http://schemas.openxmlformats.org/presentationml/2006/ole">
            <p:oleObj spid="_x0000_s94224" name="Equation" r:id="rId17" imgW="164880" imgH="164880" progId="Equation.DSMT4">
              <p:embed/>
            </p:oleObj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16200000" flipH="1">
            <a:off x="4071934" y="4214818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4536281" y="453628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Εικόνα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92867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Έστω: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14744" y="85723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14744" y="135729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006848" y="714356"/>
          <a:ext cx="279400" cy="336550"/>
        </p:xfrm>
        <a:graphic>
          <a:graphicData uri="http://schemas.openxmlformats.org/presentationml/2006/ole">
            <p:oleObj spid="_x0000_s95234" name="Equation" r:id="rId3" imgW="190440" imgH="228600" progId="Equation.DSMT4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997325" y="1663700"/>
          <a:ext cx="298450" cy="336550"/>
        </p:xfrm>
        <a:graphic>
          <a:graphicData uri="http://schemas.openxmlformats.org/presentationml/2006/ole">
            <p:oleObj spid="_x0000_s95235" name="Equation" r:id="rId4" imgW="203040" imgH="228600" progId="Equation.DSMT4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67250" y="760413"/>
          <a:ext cx="223838" cy="242887"/>
        </p:xfrm>
        <a:graphic>
          <a:graphicData uri="http://schemas.openxmlformats.org/presentationml/2006/ole">
            <p:oleObj spid="_x0000_s95236" name="Equation" r:id="rId5" imgW="152280" imgH="164880" progId="Equation.DSMT4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643438" y="1677988"/>
          <a:ext cx="223837" cy="260350"/>
        </p:xfrm>
        <a:graphic>
          <a:graphicData uri="http://schemas.openxmlformats.org/presentationml/2006/ole">
            <p:oleObj spid="_x0000_s95237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500438" y="1222375"/>
          <a:ext cx="223837" cy="242888"/>
        </p:xfrm>
        <a:graphic>
          <a:graphicData uri="http://schemas.openxmlformats.org/presentationml/2006/ole">
            <p:oleObj spid="_x0000_s95238" name="Equation" r:id="rId7" imgW="152280" imgH="1648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0628" y="500042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επιθυμητό προϊόν (</a:t>
            </a:r>
            <a:r>
              <a:rPr lang="en-US" dirty="0" smtClean="0"/>
              <a:t>max)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1357298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παραπροϊόν (</a:t>
            </a:r>
            <a:r>
              <a:rPr lang="en-US" dirty="0" smtClean="0"/>
              <a:t>min)</a:t>
            </a:r>
            <a:endParaRPr lang="el-G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2143116"/>
            <a:ext cx="2357454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Απόδοση (</a:t>
            </a:r>
            <a:r>
              <a:rPr lang="en-US" dirty="0" smtClean="0">
                <a:solidFill>
                  <a:schemeClr val="tx2"/>
                </a:solidFill>
              </a:rPr>
              <a:t>yield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000232" y="2786058"/>
          <a:ext cx="838200" cy="647700"/>
        </p:xfrm>
        <a:graphic>
          <a:graphicData uri="http://schemas.openxmlformats.org/presentationml/2006/ole">
            <p:oleObj spid="_x0000_s95239" name="Equation" r:id="rId8" imgW="558720" imgH="431640" progId="Equation.DSMT4">
              <p:embed/>
            </p:oleObj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4376742" y="2786058"/>
          <a:ext cx="838200" cy="647700"/>
        </p:xfrm>
        <a:graphic>
          <a:graphicData uri="http://schemas.openxmlformats.org/presentationml/2006/ole">
            <p:oleObj spid="_x0000_s95240" name="Equation" r:id="rId9" imgW="558720" imgH="43164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28727" y="3774766"/>
            <a:ext cx="4643471" cy="17973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Εκλεκτικότητα (</a:t>
            </a:r>
            <a:r>
              <a:rPr lang="en-US" dirty="0" smtClean="0">
                <a:solidFill>
                  <a:schemeClr val="tx2"/>
                </a:solidFill>
              </a:rPr>
              <a:t>selectivity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Ολική (</a:t>
            </a:r>
            <a:r>
              <a:rPr lang="en-US" dirty="0" smtClean="0">
                <a:solidFill>
                  <a:schemeClr val="tx2"/>
                </a:solidFill>
              </a:rPr>
              <a:t>overall):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Σημειακή (</a:t>
            </a:r>
            <a:r>
              <a:rPr lang="en-US" dirty="0" smtClean="0">
                <a:solidFill>
                  <a:schemeClr val="tx2"/>
                </a:solidFill>
              </a:rPr>
              <a:t>point):</a:t>
            </a:r>
            <a:endParaRPr lang="el-GR" dirty="0" smtClean="0">
              <a:solidFill>
                <a:schemeClr val="tx2"/>
              </a:solidFill>
            </a:endParaRP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3786182" y="4143380"/>
          <a:ext cx="1257300" cy="647700"/>
        </p:xfrm>
        <a:graphic>
          <a:graphicData uri="http://schemas.openxmlformats.org/presentationml/2006/ole">
            <p:oleObj spid="_x0000_s95241" name="Equation" r:id="rId10" imgW="838080" imgH="431640" progId="Equation.DSMT4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3810010" y="4857768"/>
          <a:ext cx="2190750" cy="1143000"/>
        </p:xfrm>
        <a:graphic>
          <a:graphicData uri="http://schemas.openxmlformats.org/presentationml/2006/ole">
            <p:oleObj spid="_x0000_s95242" name="Equation" r:id="rId11" imgW="1460160" imgH="761760" progId="Equation.DSMT4">
              <p:embed/>
            </p:oleObj>
          </a:graphicData>
        </a:graphic>
      </p:graphicFrame>
      <p:pic>
        <p:nvPicPr>
          <p:cNvPr id="19" name="Εικόνα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400" dirty="0" smtClean="0"/>
              <a:t>Η ανάπτυξη μαθηματικού μοντέλου θα περιγραφεί στην παρούσα ενότητα με τελικό σκοπό την περιγραφή και κατανόηση της διεργασίας της υγρής οξείδωσης Βιομηχανικών Αποβλήτων.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92867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Έστω: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14744" y="85723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14744" y="135729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006848" y="714356"/>
          <a:ext cx="279400" cy="336550"/>
        </p:xfrm>
        <a:graphic>
          <a:graphicData uri="http://schemas.openxmlformats.org/presentationml/2006/ole">
            <p:oleObj spid="_x0000_s96258" name="Equation" r:id="rId3" imgW="190440" imgH="228600" progId="Equation.DSMT4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997325" y="1663700"/>
          <a:ext cx="298450" cy="336550"/>
        </p:xfrm>
        <a:graphic>
          <a:graphicData uri="http://schemas.openxmlformats.org/presentationml/2006/ole">
            <p:oleObj spid="_x0000_s96259" name="Equation" r:id="rId4" imgW="203040" imgH="228600" progId="Equation.DSMT4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67250" y="760413"/>
          <a:ext cx="223838" cy="242887"/>
        </p:xfrm>
        <a:graphic>
          <a:graphicData uri="http://schemas.openxmlformats.org/presentationml/2006/ole">
            <p:oleObj spid="_x0000_s96260" name="Equation" r:id="rId5" imgW="152280" imgH="164880" progId="Equation.DSMT4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643438" y="1677988"/>
          <a:ext cx="223837" cy="260350"/>
        </p:xfrm>
        <a:graphic>
          <a:graphicData uri="http://schemas.openxmlformats.org/presentationml/2006/ole">
            <p:oleObj spid="_x0000_s96261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500438" y="1222375"/>
          <a:ext cx="223837" cy="242888"/>
        </p:xfrm>
        <a:graphic>
          <a:graphicData uri="http://schemas.openxmlformats.org/presentationml/2006/ole">
            <p:oleObj spid="_x0000_s96262" name="Equation" r:id="rId7" imgW="152280" imgH="1648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0628" y="500042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επιθυμητό προϊόν (</a:t>
            </a:r>
            <a:r>
              <a:rPr lang="en-US" dirty="0" smtClean="0"/>
              <a:t>max)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1357298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παραπροϊόν (</a:t>
            </a:r>
            <a:r>
              <a:rPr lang="en-US" dirty="0" smtClean="0"/>
              <a:t>min)</a:t>
            </a:r>
            <a:endParaRPr lang="el-GR" dirty="0" smtClean="0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590675" y="2085975"/>
          <a:ext cx="1866900" cy="1828800"/>
        </p:xfrm>
        <a:graphic>
          <a:graphicData uri="http://schemas.openxmlformats.org/presentationml/2006/ole">
            <p:oleObj spid="_x0000_s96263" name="Equation" r:id="rId8" imgW="1244520" imgH="1218960" progId="Equation.DSMT4">
              <p:embed/>
            </p:oleObj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3714744" y="2266944"/>
          <a:ext cx="304800" cy="304800"/>
        </p:xfrm>
        <a:graphic>
          <a:graphicData uri="http://schemas.openxmlformats.org/presentationml/2006/ole">
            <p:oleObj spid="_x0000_s96264" name="Equation" r:id="rId9" imgW="203040" imgH="203040" progId="Equation.DSMT4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695700" y="2857496"/>
          <a:ext cx="342900" cy="304800"/>
        </p:xfrm>
        <a:graphic>
          <a:graphicData uri="http://schemas.openxmlformats.org/presentationml/2006/ole">
            <p:oleObj spid="_x0000_s96265" name="Equation" r:id="rId10" imgW="228600" imgH="203040" progId="Equation.DSMT4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3724275" y="3500438"/>
          <a:ext cx="323850" cy="304800"/>
        </p:xfrm>
        <a:graphic>
          <a:graphicData uri="http://schemas.openxmlformats.org/presentationml/2006/ole">
            <p:oleObj spid="_x0000_s96266" name="Equation" r:id="rId11" imgW="215640" imgH="203040" progId="Equation.DSMT4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571604" y="3848124"/>
          <a:ext cx="3162300" cy="3009900"/>
        </p:xfrm>
        <a:graphic>
          <a:graphicData uri="http://schemas.openxmlformats.org/presentationml/2006/ole">
            <p:oleObj spid="_x0000_s96267" name="Equation" r:id="rId12" imgW="2108160" imgH="2006280" progId="Equation.DSMT4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4267200" y="4767263"/>
          <a:ext cx="342900" cy="304800"/>
        </p:xfrm>
        <a:graphic>
          <a:graphicData uri="http://schemas.openxmlformats.org/presentationml/2006/ole">
            <p:oleObj spid="_x0000_s96268" name="Equation" r:id="rId13" imgW="228600" imgH="203040" progId="Equation.DSMT4">
              <p:embed/>
            </p:oleObj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4295775" y="5410200"/>
          <a:ext cx="323850" cy="304800"/>
        </p:xfrm>
        <a:graphic>
          <a:graphicData uri="http://schemas.openxmlformats.org/presentationml/2006/ole">
            <p:oleObj spid="_x0000_s96269" name="Equation" r:id="rId14" imgW="215640" imgH="203040" progId="Equation.DSMT4">
              <p:embed/>
            </p:oleObj>
          </a:graphicData>
        </a:graphic>
      </p:graphicFrame>
      <p:pic>
        <p:nvPicPr>
          <p:cNvPr id="20" name="Εικόνα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214414" y="1000108"/>
          <a:ext cx="2609850" cy="1409700"/>
        </p:xfrm>
        <a:graphic>
          <a:graphicData uri="http://schemas.openxmlformats.org/presentationml/2006/ole">
            <p:oleObj spid="_x0000_s97282" name="Equation" r:id="rId3" imgW="1739880" imgH="9396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2285992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και ανάλογα: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166" y="1785926"/>
            <a:ext cx="164307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500166" y="2857496"/>
          <a:ext cx="1504950" cy="647700"/>
        </p:xfrm>
        <a:graphic>
          <a:graphicData uri="http://schemas.openxmlformats.org/presentationml/2006/ole">
            <p:oleObj spid="_x0000_s97283" name="Equation" r:id="rId4" imgW="1002960" imgH="43164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428728" y="2857496"/>
            <a:ext cx="164307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514464" y="3810012"/>
          <a:ext cx="1485900" cy="1333500"/>
        </p:xfrm>
        <a:graphic>
          <a:graphicData uri="http://schemas.openxmlformats.org/presentationml/2006/ole">
            <p:oleObj spid="_x0000_s97284" name="Equation" r:id="rId5" imgW="990360" imgH="888840" progId="Equation.DSMT4">
              <p:embed/>
            </p:oleObj>
          </a:graphicData>
        </a:graphic>
      </p:graphicFrame>
      <p:sp>
        <p:nvSpPr>
          <p:cNvPr id="9" name="Right Brace 8"/>
          <p:cNvSpPr/>
          <p:nvPr/>
        </p:nvSpPr>
        <p:spPr>
          <a:xfrm>
            <a:off x="3214678" y="3786190"/>
            <a:ext cx="428628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000496" y="4352934"/>
          <a:ext cx="723900" cy="361950"/>
        </p:xfrm>
        <a:graphic>
          <a:graphicData uri="http://schemas.openxmlformats.org/presentationml/2006/ole">
            <p:oleObj spid="_x0000_s97285" name="Equation" r:id="rId6" imgW="482400" imgH="241200" progId="Equation.DSMT4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4036215" y="517843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6050" y="5500702"/>
            <a:ext cx="3143272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Ειδική περίπτωση, όχι κανόνας</a:t>
            </a:r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714356"/>
            <a:ext cx="3857652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Εναλλακτικά:</a:t>
            </a:r>
          </a:p>
          <a:p>
            <a:endParaRPr lang="el-GR" dirty="0" smtClean="0"/>
          </a:p>
          <a:p>
            <a:r>
              <a:rPr lang="el-GR" dirty="0" smtClean="0"/>
              <a:t>Λύνοντας την (1) ως προς </a:t>
            </a:r>
            <a:r>
              <a:rPr lang="en-US" dirty="0" smtClean="0"/>
              <a:t>c</a:t>
            </a:r>
            <a:r>
              <a:rPr lang="en-US" sz="1050" dirty="0" smtClean="0"/>
              <a:t>A</a:t>
            </a:r>
            <a:r>
              <a:rPr lang="en-US" dirty="0" smtClean="0"/>
              <a:t>:</a:t>
            </a:r>
            <a:endParaRPr lang="el-GR" dirty="0" smtClean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495816" y="1428736"/>
          <a:ext cx="2362200" cy="342900"/>
        </p:xfrm>
        <a:graphic>
          <a:graphicData uri="http://schemas.openxmlformats.org/presentationml/2006/ole">
            <p:oleObj spid="_x0000_s98306" name="Equation" r:id="rId3" imgW="1574640" imgH="228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1571612"/>
            <a:ext cx="4143404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και αντικαθιστώντας το </a:t>
            </a:r>
            <a:r>
              <a:rPr lang="en-US" dirty="0" smtClean="0"/>
              <a:t>c</a:t>
            </a:r>
            <a:r>
              <a:rPr lang="en-US" sz="1050" dirty="0" smtClean="0"/>
              <a:t>A</a:t>
            </a:r>
            <a:r>
              <a:rPr lang="el-GR" sz="1050" dirty="0" smtClean="0"/>
              <a:t> </a:t>
            </a:r>
            <a:r>
              <a:rPr lang="el-GR" dirty="0" smtClean="0"/>
              <a:t>στις (2) και (3)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2285992"/>
            <a:ext cx="4143404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Δες επάλληλες αντιδράσεις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714356"/>
            <a:ext cx="1714512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Εναλλακτικά: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52456" y="1719274"/>
          <a:ext cx="8648700" cy="3352800"/>
        </p:xfrm>
        <a:graphic>
          <a:graphicData uri="http://schemas.openxmlformats.org/presentationml/2006/ole">
            <p:oleObj spid="_x0000_s99330" name="Equation" r:id="rId3" imgW="5765760" imgH="2234880" progId="Equation.DSMT4">
              <p:embed/>
            </p:oleObj>
          </a:graphicData>
        </a:graphic>
      </p:graphicFrame>
      <p:pic>
        <p:nvPicPr>
          <p:cNvPr id="5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828789" y="1093770"/>
          <a:ext cx="223837" cy="242888"/>
        </p:xfrm>
        <a:graphic>
          <a:graphicData uri="http://schemas.openxmlformats.org/presentationml/2006/ole">
            <p:oleObj spid="_x0000_s100354" name="Equation" r:id="rId3" imgW="152280" imgH="164880" progId="Equation.DSMT4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124064" y="12636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695568" y="1122344"/>
          <a:ext cx="223838" cy="242887"/>
        </p:xfrm>
        <a:graphic>
          <a:graphicData uri="http://schemas.openxmlformats.org/presentationml/2006/ole">
            <p:oleObj spid="_x0000_s100355" name="Equation" r:id="rId4" imgW="152280" imgH="16488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981320" y="12652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543295" y="1155688"/>
          <a:ext cx="242887" cy="242888"/>
        </p:xfrm>
        <a:graphic>
          <a:graphicData uri="http://schemas.openxmlformats.org/presentationml/2006/ole">
            <p:oleObj spid="_x0000_s100356" name="Equation" r:id="rId5" imgW="164880" imgH="164880" progId="Equation.DSMT4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195502" y="857232"/>
          <a:ext cx="279400" cy="336550"/>
        </p:xfrm>
        <a:graphic>
          <a:graphicData uri="http://schemas.openxmlformats.org/presentationml/2006/ole">
            <p:oleObj spid="_x0000_s100357" name="Equation" r:id="rId6" imgW="190440" imgH="228600" progId="Equation.DSMT4">
              <p:embed/>
            </p:oleObj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052758" y="857232"/>
          <a:ext cx="298450" cy="336550"/>
        </p:xfrm>
        <a:graphic>
          <a:graphicData uri="http://schemas.openxmlformats.org/presentationml/2006/ole">
            <p:oleObj spid="_x0000_s100358" name="Equation" r:id="rId7" imgW="203040" imgH="228600" progId="Equation.DSMT4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1690688" y="1528763"/>
          <a:ext cx="1752600" cy="1828800"/>
        </p:xfrm>
        <a:graphic>
          <a:graphicData uri="http://schemas.openxmlformats.org/presentationml/2006/ole">
            <p:oleObj spid="_x0000_s100359" name="Equation" r:id="rId8" imgW="1168200" imgH="121896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9058" y="1928802"/>
            <a:ext cx="1285884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με </a:t>
            </a: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4529138" y="1928802"/>
          <a:ext cx="1905000" cy="342900"/>
        </p:xfrm>
        <a:graphic>
          <a:graphicData uri="http://schemas.openxmlformats.org/presentationml/2006/ole">
            <p:oleObj spid="_x0000_s100360" name="Equation" r:id="rId9" imgW="1269720" imgH="228600" progId="Equation.DSMT4">
              <p:embed/>
            </p:oleObj>
          </a:graphicData>
        </a:graphic>
      </p:graphicFrame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24146" y="3429000"/>
            <a:ext cx="54864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Εικόνα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947738" y="642918"/>
          <a:ext cx="3238500" cy="1219200"/>
        </p:xfrm>
        <a:graphic>
          <a:graphicData uri="http://schemas.openxmlformats.org/presentationml/2006/ole">
            <p:oleObj spid="_x0000_s101378" name="Equation" r:id="rId3" imgW="2158920" imgH="812520" progId="Equation.DSMT4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928662" y="1928802"/>
          <a:ext cx="2762250" cy="1905000"/>
        </p:xfrm>
        <a:graphic>
          <a:graphicData uri="http://schemas.openxmlformats.org/presentationml/2006/ole">
            <p:oleObj spid="_x0000_s101379" name="Equation" r:id="rId4" imgW="1841400" imgH="126972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750067" y="289242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392215" y="289242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65307" y="282098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28859" y="3214686"/>
            <a:ext cx="2286017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(γραμ. Δ.Ε. 2</a:t>
            </a:r>
            <a:r>
              <a:rPr lang="el-GR" baseline="30000" dirty="0" smtClean="0"/>
              <a:t>ης</a:t>
            </a:r>
            <a:r>
              <a:rPr lang="el-GR" dirty="0" smtClean="0"/>
              <a:t> τάξης)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48" y="1928802"/>
            <a:ext cx="4214842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357190" y="4286256"/>
          <a:ext cx="4572000" cy="666750"/>
        </p:xfrm>
        <a:graphic>
          <a:graphicData uri="http://schemas.openxmlformats.org/presentationml/2006/ole">
            <p:oleObj spid="_x0000_s101380" name="Equation" r:id="rId5" imgW="3047760" imgH="4442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5214950"/>
            <a:ext cx="2286017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ή</a:t>
            </a: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135063" y="5343525"/>
          <a:ext cx="3448050" cy="647700"/>
        </p:xfrm>
        <a:graphic>
          <a:graphicData uri="http://schemas.openxmlformats.org/presentationml/2006/ole">
            <p:oleObj spid="_x0000_s101381" name="Equation" r:id="rId6" imgW="2298600" imgH="431640" progId="Equation.DSMT4">
              <p:embed/>
            </p:oleObj>
          </a:graphicData>
        </a:graphic>
      </p:graphicFrame>
      <p:pic>
        <p:nvPicPr>
          <p:cNvPr id="13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1" y="928670"/>
            <a:ext cx="714381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Άρα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247775" y="1357298"/>
          <a:ext cx="1714500" cy="342900"/>
        </p:xfrm>
        <a:graphic>
          <a:graphicData uri="http://schemas.openxmlformats.org/presentationml/2006/ole">
            <p:oleObj spid="_x0000_s102402" name="Equation" r:id="rId3" imgW="1143000" imgH="22860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247778" y="1643050"/>
          <a:ext cx="3752850" cy="647700"/>
        </p:xfrm>
        <a:graphic>
          <a:graphicData uri="http://schemas.openxmlformats.org/presentationml/2006/ole">
            <p:oleObj spid="_x0000_s102403" name="Equation" r:id="rId4" imgW="2501640" imgH="4316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2214554"/>
            <a:ext cx="471490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Για τον προσδιορισμό του </a:t>
            </a:r>
            <a:r>
              <a:rPr lang="en-US" dirty="0" err="1" smtClean="0"/>
              <a:t>c</a:t>
            </a:r>
            <a:r>
              <a:rPr lang="en-US" sz="1050" dirty="0" err="1" smtClean="0"/>
              <a:t>D</a:t>
            </a:r>
            <a:r>
              <a:rPr lang="en-US" sz="1050" dirty="0" smtClean="0"/>
              <a:t> , </a:t>
            </a:r>
            <a:r>
              <a:rPr lang="el-GR" dirty="0" smtClean="0"/>
              <a:t>ή λύνουμε την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24488" y="2285992"/>
          <a:ext cx="1104900" cy="590550"/>
        </p:xfrm>
        <a:graphic>
          <a:graphicData uri="http://schemas.openxmlformats.org/presentationml/2006/ole">
            <p:oleObj spid="_x0000_s102404" name="Equation" r:id="rId5" imgW="736560" imgH="39348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662" y="2857496"/>
            <a:ext cx="471490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ή </a:t>
            </a:r>
            <a:r>
              <a:rPr lang="el-GR" b="1" dirty="0" smtClean="0"/>
              <a:t>ισοζύγιο μάζας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71538" y="3500438"/>
          <a:ext cx="7113184" cy="1214446"/>
        </p:xfrm>
        <a:graphic>
          <a:graphicData uri="http://schemas.openxmlformats.org/presentationml/2006/ole">
            <p:oleObj spid="_x0000_s102405" name="Equation" r:id="rId6" imgW="5206680" imgH="888840" progId="Equation.DSMT4">
              <p:embed/>
            </p:oleObj>
          </a:graphicData>
        </a:graphic>
      </p:graphicFrame>
      <p:pic>
        <p:nvPicPr>
          <p:cNvPr id="10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Πολύπλοκες Αντιδράσεις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1" y="928670"/>
            <a:ext cx="714381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Άρα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200150" y="1500188"/>
          <a:ext cx="4476750" cy="536575"/>
        </p:xfrm>
        <a:graphic>
          <a:graphicData uri="http://schemas.openxmlformats.org/presentationml/2006/ole">
            <p:oleObj spid="_x0000_s103426" name="Equation" r:id="rId3" imgW="3606480" imgH="431640" progId="Equation.DSMT4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969953" y="2249488"/>
          <a:ext cx="2624508" cy="608008"/>
        </p:xfrm>
        <a:graphic>
          <a:graphicData uri="http://schemas.openxmlformats.org/presentationml/2006/ole">
            <p:oleObj spid="_x0000_s103427" name="Equation" r:id="rId4" imgW="1866600" imgH="431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3000372"/>
            <a:ext cx="471490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Συνέκρινε με </a:t>
            </a:r>
            <a:r>
              <a:rPr lang="en-US" dirty="0" smtClean="0"/>
              <a:t>S</a:t>
            </a:r>
            <a:r>
              <a:rPr lang="en-US" sz="1050" dirty="0" smtClean="0"/>
              <a:t>o  </a:t>
            </a:r>
            <a:r>
              <a:rPr lang="el-GR" dirty="0" smtClean="0"/>
              <a:t>για παράλληλες αντιδράσεις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0100" y="3629028"/>
          <a:ext cx="2857520" cy="293916"/>
        </p:xfrm>
        <a:graphic>
          <a:graphicData uri="http://schemas.openxmlformats.org/presentationml/2006/ole">
            <p:oleObj spid="_x0000_s103428" name="Equation" r:id="rId5" imgW="2222280" imgH="228600" progId="Equation.DSMT4">
              <p:embed/>
            </p:oleObj>
          </a:graphicData>
        </a:graphic>
      </p:graphicFrame>
      <p:pic>
        <p:nvPicPr>
          <p:cNvPr id="9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Πότε και πόσο είναι το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17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17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(max)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ή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17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17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(max)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723900" y="1071563"/>
          <a:ext cx="4000500" cy="647700"/>
        </p:xfrm>
        <a:graphic>
          <a:graphicData uri="http://schemas.openxmlformats.org/presentationml/2006/ole">
            <p:oleObj spid="_x0000_s104450" name="Equation" r:id="rId3" imgW="2666880" imgH="431640" progId="Equation.DSMT4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714348" y="1809750"/>
          <a:ext cx="1943100" cy="590550"/>
        </p:xfrm>
        <a:graphic>
          <a:graphicData uri="http://schemas.openxmlformats.org/presentationml/2006/ole">
            <p:oleObj spid="_x0000_s104451" name="Equation" r:id="rId4" imgW="1295280" imgH="393480" progId="Equation.DSMT4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71472" y="2438400"/>
          <a:ext cx="4305300" cy="990600"/>
        </p:xfrm>
        <a:graphic>
          <a:graphicData uri="http://schemas.openxmlformats.org/presentationml/2006/ole">
            <p:oleObj spid="_x0000_s104452" name="Equation" r:id="rId5" imgW="2869920" imgH="660240" progId="Equation.DSMT4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714348" y="3733800"/>
          <a:ext cx="1352550" cy="971550"/>
        </p:xfrm>
        <a:graphic>
          <a:graphicData uri="http://schemas.openxmlformats.org/presentationml/2006/ole">
            <p:oleObj spid="_x0000_s104453" name="Equation" r:id="rId6" imgW="901440" imgH="647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0297" y="4071942"/>
            <a:ext cx="571505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και</a:t>
            </a:r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3333750" y="3800475"/>
          <a:ext cx="1695450" cy="857250"/>
        </p:xfrm>
        <a:graphic>
          <a:graphicData uri="http://schemas.openxmlformats.org/presentationml/2006/ole">
            <p:oleObj spid="_x0000_s104454" name="Equation" r:id="rId7" imgW="1130040" imgH="571320" progId="Equation.DSMT4">
              <p:embed/>
            </p:oleObj>
          </a:graphicData>
        </a:graphic>
      </p:graphicFrame>
      <p:pic>
        <p:nvPicPr>
          <p:cNvPr id="9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Το δίκτυο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Denbigh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57282" y="1357298"/>
            <a:ext cx="1000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357282" y="1357298"/>
            <a:ext cx="714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795463" y="995363"/>
          <a:ext cx="130175" cy="242887"/>
        </p:xfrm>
        <a:graphic>
          <a:graphicData uri="http://schemas.openxmlformats.org/presentationml/2006/ole">
            <p:oleObj spid="_x0000_s105474" name="Equation" r:id="rId3" imgW="88560" imgH="16488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555750" y="1709738"/>
          <a:ext cx="185738" cy="242887"/>
        </p:xfrm>
        <a:graphic>
          <a:graphicData uri="http://schemas.openxmlformats.org/presentationml/2006/ole">
            <p:oleObj spid="_x0000_s105475" name="Equation" r:id="rId4" imgW="126720" imgH="164880" progId="Equation.DSMT4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490774" y="1257287"/>
          <a:ext cx="223838" cy="242887"/>
        </p:xfrm>
        <a:graphic>
          <a:graphicData uri="http://schemas.openxmlformats.org/presentationml/2006/ole">
            <p:oleObj spid="_x0000_s105476" name="Equation" r:id="rId5" imgW="152280" imgH="164880" progId="Equation.DSMT4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079625" y="1820863"/>
          <a:ext cx="206375" cy="241300"/>
        </p:xfrm>
        <a:graphic>
          <a:graphicData uri="http://schemas.openxmlformats.org/presentationml/2006/ole">
            <p:oleObj spid="_x0000_s105477" name="Equation" r:id="rId6" imgW="139680" imgH="164880" progId="Equation.DSMT4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142976" y="1222375"/>
          <a:ext cx="223837" cy="242888"/>
        </p:xfrm>
        <a:graphic>
          <a:graphicData uri="http://schemas.openxmlformats.org/presentationml/2006/ole">
            <p:oleObj spid="_x0000_s105478" name="Equation" r:id="rId7" imgW="152280" imgH="164880" progId="Equation.DSMT4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786042" y="1357298"/>
            <a:ext cx="1000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6042" y="1357298"/>
            <a:ext cx="714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3205163" y="985838"/>
          <a:ext cx="168275" cy="261937"/>
        </p:xfrm>
        <a:graphic>
          <a:graphicData uri="http://schemas.openxmlformats.org/presentationml/2006/ole">
            <p:oleObj spid="_x0000_s105479" name="Equation" r:id="rId8" imgW="114120" imgH="177480" progId="Equation.DSMT4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984500" y="1709738"/>
          <a:ext cx="187325" cy="242887"/>
        </p:xfrm>
        <a:graphic>
          <a:graphicData uri="http://schemas.openxmlformats.org/presentationml/2006/ole">
            <p:oleObj spid="_x0000_s10548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563938" y="1857375"/>
          <a:ext cx="241300" cy="260350"/>
        </p:xfrm>
        <a:graphic>
          <a:graphicData uri="http://schemas.openxmlformats.org/presentationml/2006/ole">
            <p:oleObj spid="_x0000_s105481" name="Equation" r:id="rId10" imgW="164880" imgH="177480" progId="Equation.DSMT4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3927475" y="1247775"/>
          <a:ext cx="206375" cy="261938"/>
        </p:xfrm>
        <a:graphic>
          <a:graphicData uri="http://schemas.openxmlformats.org/presentationml/2006/ole">
            <p:oleObj spid="_x0000_s105482" name="Equation" r:id="rId11" imgW="139680" imgH="177480" progId="Equation.DSMT4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928662" y="2285992"/>
          <a:ext cx="1809750" cy="3067050"/>
        </p:xfrm>
        <a:graphic>
          <a:graphicData uri="http://schemas.openxmlformats.org/presentationml/2006/ole">
            <p:oleObj spid="_x0000_s105483" name="Equation" r:id="rId12" imgW="1206360" imgH="2044440" progId="Equation.DSMT4">
              <p:embed/>
            </p:oleObj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3929063" y="2686050"/>
          <a:ext cx="1333500" cy="685800"/>
        </p:xfrm>
        <a:graphic>
          <a:graphicData uri="http://schemas.openxmlformats.org/presentationml/2006/ole">
            <p:oleObj spid="_x0000_s105484" name="Equation" r:id="rId13" imgW="888840" imgH="4572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8662" y="5357826"/>
            <a:ext cx="7500990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Το δίκτυο έχει εφαρμογή και σ’ ολες τις ειδικές περιπτώσεις που κάποια/ες από τις αντιδράσεις (1-4) δε λαμβάνει χώρα</a:t>
            </a:r>
          </a:p>
        </p:txBody>
      </p:sp>
      <p:pic>
        <p:nvPicPr>
          <p:cNvPr id="19" name="Εικόνα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lvl="0" indent="0"/>
            <a:r>
              <a:rPr lang="el-GR" sz="6800" dirty="0" smtClean="0"/>
              <a:t> Τι είναι η Υγρή Οξείδωση(ΥΟ)?</a:t>
            </a:r>
          </a:p>
          <a:p>
            <a:pPr marL="0" lvl="0" indent="0"/>
            <a:r>
              <a:rPr lang="el-GR" sz="6600" dirty="0" smtClean="0"/>
              <a:t>Ιστορική Αναδρομή</a:t>
            </a:r>
          </a:p>
          <a:p>
            <a:pPr marL="0" lvl="0" indent="0"/>
            <a:r>
              <a:rPr lang="el-GR" sz="6600" dirty="0" smtClean="0"/>
              <a:t>ΥΟ και Βιομηχανικά Απόβλητα</a:t>
            </a:r>
          </a:p>
          <a:p>
            <a:pPr marL="0" lvl="0" indent="0"/>
            <a:r>
              <a:rPr lang="el-GR" sz="6600" dirty="0" smtClean="0"/>
              <a:t>Κατηγορίες Αποβλήτων</a:t>
            </a:r>
          </a:p>
          <a:p>
            <a:pPr marL="0" lvl="0" indent="0"/>
            <a:r>
              <a:rPr lang="el-GR" sz="6600" dirty="0" smtClean="0"/>
              <a:t>Συνθήκες Επεξεργασίας</a:t>
            </a:r>
          </a:p>
          <a:p>
            <a:pPr marL="0" indent="0"/>
            <a:r>
              <a:rPr lang="el-GR" sz="6600" dirty="0" smtClean="0"/>
              <a:t>Παραλλαγές της Τεχνολογίας</a:t>
            </a:r>
          </a:p>
          <a:p>
            <a:pPr marL="0" indent="0"/>
            <a:r>
              <a:rPr lang="el-GR" sz="6600" dirty="0" smtClean="0"/>
              <a:t>Καταλυτική Οξείδωση</a:t>
            </a:r>
          </a:p>
          <a:p>
            <a:pPr marL="0" lvl="0" indent="0"/>
            <a:r>
              <a:rPr lang="el-GR" sz="6600" dirty="0" smtClean="0"/>
              <a:t>Ετερογενής Κατάλυση</a:t>
            </a:r>
          </a:p>
          <a:p>
            <a:pPr marL="0" indent="0"/>
            <a:r>
              <a:rPr lang="el-GR" sz="6600" dirty="0" smtClean="0"/>
              <a:t>Οξείδωση </a:t>
            </a:r>
            <a:r>
              <a:rPr lang="el-GR" sz="6600" smtClean="0"/>
              <a:t>σε Υπερκρίσιμες </a:t>
            </a:r>
            <a:r>
              <a:rPr lang="el-GR" sz="6600" dirty="0" smtClean="0"/>
              <a:t>Συνθήκες</a:t>
            </a:r>
          </a:p>
          <a:p>
            <a:pPr marL="0" indent="0"/>
            <a:r>
              <a:rPr lang="el-GR" sz="6600" dirty="0" smtClean="0"/>
              <a:t>Τι γίνεται?-Πώς γίνεται?</a:t>
            </a:r>
          </a:p>
          <a:p>
            <a:pPr marL="0" lvl="0" indent="0"/>
            <a:r>
              <a:rPr lang="el-GR" sz="6600" dirty="0" smtClean="0"/>
              <a:t>Δομή ενδιάμεσων ενώσεων κατά την οξείδωση του π</a:t>
            </a:r>
            <a:r>
              <a:rPr lang="en-US" sz="6600" dirty="0" smtClean="0"/>
              <a:t>-</a:t>
            </a:r>
            <a:r>
              <a:rPr lang="el-GR" sz="6600" dirty="0" smtClean="0"/>
              <a:t>Κουμαρικού οξέος</a:t>
            </a:r>
          </a:p>
          <a:p>
            <a:pPr marL="0" indent="0"/>
            <a:r>
              <a:rPr lang="el-GR" sz="6600" dirty="0" smtClean="0"/>
              <a:t>Μη Καταλυτική ΥΟ π</a:t>
            </a:r>
            <a:r>
              <a:rPr lang="en-US" sz="6600" dirty="0" smtClean="0"/>
              <a:t>-</a:t>
            </a:r>
            <a:r>
              <a:rPr lang="el-GR" sz="6600" dirty="0" smtClean="0"/>
              <a:t>Κουμαρικού οξέος</a:t>
            </a:r>
          </a:p>
          <a:p>
            <a:pPr marL="0" lvl="0" indent="0"/>
            <a:r>
              <a:rPr lang="el-GR" sz="6600" dirty="0" smtClean="0"/>
              <a:t> Καταλυτική ΥΟ με </a:t>
            </a:r>
            <a:r>
              <a:rPr lang="en-US" sz="6600" dirty="0" err="1" smtClean="0"/>
              <a:t>Cu·O·ZnO</a:t>
            </a:r>
            <a:r>
              <a:rPr lang="en-US" sz="6600" dirty="0" smtClean="0"/>
              <a:t>/Al</a:t>
            </a:r>
            <a:r>
              <a:rPr lang="en-US" sz="3600" dirty="0" smtClean="0"/>
              <a:t>2</a:t>
            </a:r>
            <a:r>
              <a:rPr lang="en-US" sz="6600" dirty="0" smtClean="0"/>
              <a:t>O</a:t>
            </a:r>
            <a:r>
              <a:rPr lang="en-US" sz="3600" dirty="0" smtClean="0"/>
              <a:t>3</a:t>
            </a:r>
            <a:endParaRPr lang="el-GR" sz="3600" dirty="0" smtClean="0"/>
          </a:p>
          <a:p>
            <a:pPr marL="0" indent="0"/>
            <a:r>
              <a:rPr lang="el-GR" sz="6600" dirty="0" smtClean="0"/>
              <a:t> Πολύπλοκες Αντιδράσεις</a:t>
            </a:r>
          </a:p>
          <a:p>
            <a:pPr marL="0" lvl="0" indent="0"/>
            <a:r>
              <a:rPr lang="el-GR" sz="6600" dirty="0" smtClean="0"/>
              <a:t> Πότε και πόσο είναι το </a:t>
            </a:r>
            <a:r>
              <a:rPr lang="en-US" sz="6600" dirty="0" err="1" smtClean="0"/>
              <a:t>x</a:t>
            </a:r>
            <a:r>
              <a:rPr lang="en-US" sz="2000" dirty="0" err="1" smtClean="0"/>
              <a:t>B</a:t>
            </a:r>
            <a:r>
              <a:rPr lang="en-US" sz="2000" dirty="0" smtClean="0"/>
              <a:t>(max)</a:t>
            </a:r>
            <a:r>
              <a:rPr lang="en-US" sz="6600" dirty="0" smtClean="0"/>
              <a:t> </a:t>
            </a:r>
            <a:r>
              <a:rPr lang="el-GR" sz="6600" dirty="0" smtClean="0"/>
              <a:t>ή </a:t>
            </a:r>
            <a:r>
              <a:rPr lang="en-US" sz="6600" dirty="0" err="1" smtClean="0"/>
              <a:t>c</a:t>
            </a:r>
            <a:r>
              <a:rPr lang="en-US" sz="2000" dirty="0" err="1" smtClean="0"/>
              <a:t>B</a:t>
            </a:r>
            <a:r>
              <a:rPr lang="en-US" sz="2000" dirty="0" smtClean="0"/>
              <a:t>(max)</a:t>
            </a:r>
            <a:r>
              <a:rPr lang="en-US" sz="6600" dirty="0" smtClean="0"/>
              <a:t>??</a:t>
            </a:r>
            <a:endParaRPr lang="el-GR" sz="6600" dirty="0" smtClean="0"/>
          </a:p>
          <a:p>
            <a:pPr marL="0" indent="0"/>
            <a:r>
              <a:rPr lang="el-GR" sz="6600" dirty="0" smtClean="0"/>
              <a:t> Το δίκτυο </a:t>
            </a:r>
            <a:r>
              <a:rPr lang="en-US" sz="6600" dirty="0" smtClean="0"/>
              <a:t>Denbigh</a:t>
            </a:r>
            <a:endParaRPr lang="el-GR" sz="6600" dirty="0" smtClean="0"/>
          </a:p>
          <a:p>
            <a:pPr marL="0" indent="0"/>
            <a:r>
              <a:rPr lang="el-GR" sz="6600" dirty="0" smtClean="0"/>
              <a:t> Λύση του δικτύου </a:t>
            </a:r>
            <a:r>
              <a:rPr lang="en-US" sz="6600" dirty="0" smtClean="0"/>
              <a:t>Denbigh</a:t>
            </a:r>
            <a:endParaRPr lang="el-GR" sz="66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2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Το δίκτυο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Denbigh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929198"/>
            <a:ext cx="7500990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Προφίλ συγκεντρώσεων δικτύου </a:t>
            </a:r>
            <a:r>
              <a:rPr lang="en-US" dirty="0" smtClean="0"/>
              <a:t>Denbigh </a:t>
            </a:r>
            <a:r>
              <a:rPr lang="el-GR" dirty="0" smtClean="0"/>
              <a:t>για αντιδραστήρα διαλείποντος έργου (</a:t>
            </a:r>
            <a:r>
              <a:rPr lang="en-US" dirty="0" smtClean="0"/>
              <a:t>Batch reactor) </a:t>
            </a:r>
            <a:r>
              <a:rPr lang="el-GR" dirty="0" smtClean="0"/>
              <a:t>με: 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062292" y="5529282"/>
          <a:ext cx="2152650" cy="685800"/>
        </p:xfrm>
        <a:graphic>
          <a:graphicData uri="http://schemas.openxmlformats.org/presentationml/2006/ole">
            <p:oleObj spid="_x0000_s106498" name="Equation" r:id="rId3" imgW="1434960" imgH="457200" progId="Equation.DSMT4">
              <p:embed/>
            </p:oleObj>
          </a:graphicData>
        </a:graphic>
      </p:graphicFrame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990600"/>
            <a:ext cx="6572250" cy="37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r>
              <a:rPr lang="el-GR" dirty="0" smtClean="0">
                <a:solidFill>
                  <a:srgbClr val="50ABBC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Λύση του δικτύου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Denbigh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1500166" y="1490682"/>
          <a:ext cx="5238750" cy="4724400"/>
        </p:xfrm>
        <a:graphic>
          <a:graphicData uri="http://schemas.openxmlformats.org/presentationml/2006/ole">
            <p:oleObj spid="_x0000_s107522" name="Equation" r:id="rId3" imgW="3492360" imgH="3149280" progId="Equation.DSMT4">
              <p:embed/>
            </p:oleObj>
          </a:graphicData>
        </a:graphic>
      </p:graphicFrame>
      <p:pic>
        <p:nvPicPr>
          <p:cNvPr id="4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r>
              <a:rPr lang="el-GR" dirty="0" smtClean="0">
                <a:solidFill>
                  <a:srgbClr val="50ABBC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Λύση του δικτύου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Denbigh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7500990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Max </a:t>
            </a:r>
            <a:r>
              <a:rPr lang="en-US" dirty="0" err="1" smtClean="0"/>
              <a:t>c</a:t>
            </a:r>
            <a:r>
              <a:rPr lang="en-US" sz="1050" dirty="0" err="1" smtClean="0"/>
              <a:t>R</a:t>
            </a:r>
            <a:r>
              <a:rPr lang="en-US" sz="1050" dirty="0" smtClean="0"/>
              <a:t>  </a:t>
            </a:r>
            <a:r>
              <a:rPr lang="el-GR" dirty="0" smtClean="0"/>
              <a:t>σε </a:t>
            </a:r>
            <a:r>
              <a:rPr lang="en-US" dirty="0" err="1" smtClean="0"/>
              <a:t>t</a:t>
            </a:r>
            <a:r>
              <a:rPr lang="en-US" sz="1050" dirty="0" err="1" smtClean="0"/>
              <a:t>max</a:t>
            </a:r>
            <a:r>
              <a:rPr lang="en-US" dirty="0" smtClean="0"/>
              <a:t>  </a:t>
            </a:r>
            <a:endParaRPr lang="el-GR" dirty="0" smtClean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928662" y="2000240"/>
          <a:ext cx="1714512" cy="728668"/>
        </p:xfrm>
        <a:graphic>
          <a:graphicData uri="http://schemas.openxmlformats.org/presentationml/2006/ole">
            <p:oleObj spid="_x0000_s108546" name="Equation" r:id="rId3" imgW="1015920" imgH="431640" progId="Equation.DSMT4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895340" y="2857496"/>
          <a:ext cx="2247900" cy="857250"/>
        </p:xfrm>
        <a:graphic>
          <a:graphicData uri="http://schemas.openxmlformats.org/presentationml/2006/ole">
            <p:oleObj spid="_x0000_s108547" name="Equation" r:id="rId4" imgW="1498320" imgH="571320" progId="Equation.DSMT4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871918" y="2786058"/>
          <a:ext cx="1485900" cy="971550"/>
        </p:xfrm>
        <a:graphic>
          <a:graphicData uri="http://schemas.openxmlformats.org/presentationml/2006/ole">
            <p:oleObj spid="_x0000_s108548" name="Equation" r:id="rId5" imgW="990360" imgH="6476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4000504"/>
            <a:ext cx="7500990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Δες αντίστοιχες εξισώσεις για το ειδικό σύστημα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0100" y="5094298"/>
          <a:ext cx="223837" cy="242888"/>
        </p:xfrm>
        <a:graphic>
          <a:graphicData uri="http://schemas.openxmlformats.org/presentationml/2006/ole">
            <p:oleObj spid="_x0000_s108549" name="Equation" r:id="rId6" imgW="152280" imgH="16488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295375" y="52641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866879" y="5122872"/>
          <a:ext cx="223838" cy="242887"/>
        </p:xfrm>
        <a:graphic>
          <a:graphicData uri="http://schemas.openxmlformats.org/presentationml/2006/ole">
            <p:oleObj spid="_x0000_s108550" name="Equation" r:id="rId7" imgW="152280" imgH="16488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152631" y="52657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2714606" y="5156216"/>
          <a:ext cx="242887" cy="242888"/>
        </p:xfrm>
        <a:graphic>
          <a:graphicData uri="http://schemas.openxmlformats.org/presentationml/2006/ole">
            <p:oleObj spid="_x0000_s108551" name="Equation" r:id="rId8" imgW="164880" imgH="164880" progId="Equation.DSMT4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1366813" y="4857760"/>
          <a:ext cx="279400" cy="336550"/>
        </p:xfrm>
        <a:graphic>
          <a:graphicData uri="http://schemas.openxmlformats.org/presentationml/2006/ole">
            <p:oleObj spid="_x0000_s108552" name="Equation" r:id="rId9" imgW="190440" imgH="228600" progId="Equation.DSMT4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2224069" y="4857760"/>
          <a:ext cx="298450" cy="336550"/>
        </p:xfrm>
        <a:graphic>
          <a:graphicData uri="http://schemas.openxmlformats.org/presentationml/2006/ole">
            <p:oleObj spid="_x0000_s108553" name="Equation" r:id="rId10" imgW="203040" imgH="228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472" y="5072074"/>
            <a:ext cx="7500990" cy="12144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που ήδη μελετήσαμε</a:t>
            </a:r>
          </a:p>
        </p:txBody>
      </p:sp>
      <p:pic>
        <p:nvPicPr>
          <p:cNvPr id="16" name="Εικόνα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r>
              <a:rPr lang="el-GR" dirty="0" smtClean="0">
                <a:solidFill>
                  <a:srgbClr val="50ABBC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33</a:t>
            </a:r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35717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(1/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556792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base"/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Διαφάνεια </a:t>
            </a:r>
            <a:r>
              <a:rPr lang="el-GR" sz="2000" dirty="0" smtClean="0">
                <a:solidFill>
                  <a:srgbClr val="FF0000"/>
                </a:solidFill>
              </a:rPr>
              <a:t>15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Εικόνα,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D. Mantzavinos, R. Hellenbrand, A.G. Livingston, I.S. Metcalfe</a:t>
            </a:r>
          </a:p>
          <a:p>
            <a:pPr fontAlgn="base"/>
            <a:r>
              <a:rPr lang="en-US" sz="2000" dirty="0" smtClean="0"/>
              <a:t>Catalytic wet oxidation of </a:t>
            </a:r>
            <a:r>
              <a:rPr lang="en-US" sz="2000" i="1" dirty="0" smtClean="0"/>
              <a:t>p</a:t>
            </a:r>
            <a:r>
              <a:rPr lang="en-US" sz="2000" dirty="0" smtClean="0"/>
              <a:t>-coumaric acid: partial oxidation intermediates, reaction pathways and catalyst leaching, Appl. </a:t>
            </a:r>
            <a:r>
              <a:rPr lang="en-US" sz="2000" dirty="0" err="1" smtClean="0"/>
              <a:t>Catal</a:t>
            </a:r>
            <a:r>
              <a:rPr lang="en-US" sz="2000" dirty="0" smtClean="0"/>
              <a:t>. B, 7 (1996), pp. 379–396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Διαφάνεια 16: </a:t>
            </a:r>
            <a:r>
              <a:rPr lang="el-GR" sz="2000" dirty="0" smtClean="0"/>
              <a:t>Εικόνα, </a:t>
            </a:r>
            <a:r>
              <a:rPr lang="en-US" sz="2000" dirty="0" smtClean="0"/>
              <a:t>D. </a:t>
            </a:r>
            <a:r>
              <a:rPr lang="en-US" sz="2000" dirty="0" smtClean="0"/>
              <a:t>Mantzavinos, </a:t>
            </a:r>
            <a:r>
              <a:rPr lang="en-US" sz="2000" dirty="0" smtClean="0"/>
              <a:t>R. </a:t>
            </a:r>
            <a:r>
              <a:rPr lang="en-US" sz="2000" dirty="0" smtClean="0"/>
              <a:t>Hellenbrand, </a:t>
            </a:r>
            <a:r>
              <a:rPr lang="en-US" sz="2000" dirty="0" smtClean="0"/>
              <a:t>I. </a:t>
            </a:r>
            <a:r>
              <a:rPr lang="en-US" sz="2000" dirty="0" smtClean="0"/>
              <a:t>S. Metcalfe</a:t>
            </a:r>
            <a:r>
              <a:rPr lang="en-US" sz="2000" smtClean="0"/>
              <a:t>, </a:t>
            </a:r>
            <a:r>
              <a:rPr lang="en-US" sz="2000" smtClean="0"/>
              <a:t>A. </a:t>
            </a:r>
            <a:r>
              <a:rPr lang="en-US" sz="2000" dirty="0" smtClean="0"/>
              <a:t>G. Livingston, Partial wet oxidation of p-coumaric acid: Oxidation intermediates, reaction pathways and implications for wastewater treatment, Water Research,  30, (1996), pp. 2969-2976</a:t>
            </a:r>
            <a:endParaRPr lang="el-GR" sz="2000" dirty="0" smtClean="0">
              <a:solidFill>
                <a:srgbClr val="FF0000"/>
              </a:solidFill>
            </a:endParaRPr>
          </a:p>
          <a:p>
            <a:pPr fontAlgn="base"/>
            <a:r>
              <a:rPr lang="el-GR" sz="2000" dirty="0" smtClean="0">
                <a:solidFill>
                  <a:srgbClr val="FF0000"/>
                </a:solidFill>
              </a:rPr>
              <a:t>Διαφάνεια 17: </a:t>
            </a:r>
            <a:r>
              <a:rPr lang="el-GR" sz="2000" dirty="0" smtClean="0"/>
              <a:t>Εικόνα, </a:t>
            </a:r>
            <a:r>
              <a:rPr lang="en-US" sz="2000" dirty="0" smtClean="0"/>
              <a:t>D. Mantzavinos, R. Hellenbrand, A.G. Livingston, I.S. Metcalfe</a:t>
            </a:r>
          </a:p>
          <a:p>
            <a:pPr fontAlgn="base"/>
            <a:r>
              <a:rPr lang="en-US" sz="2000" dirty="0" smtClean="0"/>
              <a:t>Catalytic wet oxidation of </a:t>
            </a:r>
            <a:r>
              <a:rPr lang="en-US" sz="2000" i="1" dirty="0" smtClean="0"/>
              <a:t>p</a:t>
            </a:r>
            <a:r>
              <a:rPr lang="en-US" sz="2000" dirty="0" smtClean="0"/>
              <a:t>-coumaric acid: partial oxidation intermediates, reaction pathways and catalyst leaching, Appl. </a:t>
            </a:r>
            <a:r>
              <a:rPr lang="en-US" sz="2000" dirty="0" err="1" smtClean="0"/>
              <a:t>Catal</a:t>
            </a:r>
            <a:r>
              <a:rPr lang="en-US" sz="2000" dirty="0" smtClean="0"/>
              <a:t>. B, 7 (1996), pp. 379–396</a:t>
            </a:r>
          </a:p>
          <a:p>
            <a:pPr>
              <a:spcBef>
                <a:spcPct val="20000"/>
              </a:spcBef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35</a:t>
            </a:r>
          </a:p>
        </p:txBody>
      </p:sp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36</a:t>
            </a:r>
          </a:p>
        </p:txBody>
      </p:sp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Περιβάλλοντος: Επεξεργασία Βιομηχανικών Υγρών Αποβλήτων, Περιγραφή της διεργασίας υγρής οξείδωσης Βιομηχανικών Αποβλήτων μέσω ανάπτυξης μαθηματικών μοντέλων».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37</a:t>
            </a:r>
          </a:p>
        </p:txBody>
      </p:sp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38</a:t>
            </a:r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είναι η Υγρή Οξείδωση(ΥΟ)?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7572428" cy="300039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Οξείδωση οργανικών/ανόργανων σε υδατική φάση στους 100-320◦</a:t>
            </a:r>
            <a:r>
              <a:rPr lang="en-US" sz="2000" dirty="0" smtClean="0"/>
              <a:t>C </a:t>
            </a:r>
            <a:r>
              <a:rPr lang="el-GR" sz="2000" dirty="0" smtClean="0"/>
              <a:t>και 5-200 </a:t>
            </a:r>
            <a:r>
              <a:rPr lang="en-US" sz="2000" dirty="0" smtClean="0"/>
              <a:t>bar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Οξειδωτικό: Αέρας ή </a:t>
            </a:r>
            <a:r>
              <a:rPr lang="en-US" sz="2000" dirty="0" smtClean="0"/>
              <a:t>O2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Wet Air Oxidation – Wet Oxidation (WAO, WO, </a:t>
            </a:r>
            <a:r>
              <a:rPr lang="en-US" sz="2000" dirty="0" err="1" smtClean="0"/>
              <a:t>WetOx</a:t>
            </a:r>
            <a:r>
              <a:rPr lang="en-US" sz="2000" dirty="0" smtClean="0"/>
              <a:t>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71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Ιστορική Αναδρομή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215370" cy="464347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1911: </a:t>
            </a:r>
            <a:r>
              <a:rPr lang="el-GR" sz="2000" dirty="0" smtClean="0"/>
              <a:t>Επεξεργασία Αποβλήτων Χαρτιου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1955: Άρθρο στο </a:t>
            </a:r>
            <a:r>
              <a:rPr lang="en-US" sz="2000" dirty="0" smtClean="0"/>
              <a:t>TIME </a:t>
            </a:r>
            <a:r>
              <a:rPr lang="el-GR" sz="2000" dirty="0" smtClean="0"/>
              <a:t>με τίτλο ‘</a:t>
            </a:r>
            <a:r>
              <a:rPr lang="en-US" sz="2000" dirty="0" smtClean="0"/>
              <a:t>Waste Power’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1958:</a:t>
            </a:r>
            <a:r>
              <a:rPr lang="el-GR" sz="2000" dirty="0" smtClean="0"/>
              <a:t> Επιστημονικό Άρθρο στο </a:t>
            </a:r>
            <a:r>
              <a:rPr lang="en-US" sz="2000" dirty="0" smtClean="0"/>
              <a:t>Chemical Engineering</a:t>
            </a:r>
            <a:r>
              <a:rPr lang="el-GR" sz="2000" dirty="0" smtClean="0"/>
              <a:t>από </a:t>
            </a:r>
            <a:r>
              <a:rPr lang="en-US" sz="2000" dirty="0" smtClean="0"/>
              <a:t>F. J. Zimmermann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1960s: </a:t>
            </a:r>
            <a:r>
              <a:rPr lang="el-GR" sz="2000" dirty="0" smtClean="0"/>
              <a:t>Επεξεργασία Ιλύος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1970</a:t>
            </a:r>
            <a:r>
              <a:rPr lang="en-US" sz="2000" dirty="0" smtClean="0"/>
              <a:t>s</a:t>
            </a:r>
            <a:r>
              <a:rPr lang="el-GR" sz="2000" dirty="0" smtClean="0"/>
              <a:t>: Αναγέννηση Ενεργού Άνθρακα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1980</a:t>
            </a:r>
            <a:r>
              <a:rPr lang="en-US" sz="2000" dirty="0" smtClean="0"/>
              <a:t>s:</a:t>
            </a:r>
            <a:r>
              <a:rPr lang="el-GR" sz="2000" dirty="0" smtClean="0"/>
              <a:t> Επεξεργασία Βιομηχανικών Αποβλήτων</a:t>
            </a:r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ΥΟ και Βιομηχανικά Απόβλητα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215370" cy="464347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Κατηγορία Αποβλήτων: Όλα (ή σχεδόν όλα!)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Οργανικό Φορτίο: 10-100</a:t>
            </a:r>
            <a:r>
              <a:rPr lang="en-US" sz="2000" dirty="0" smtClean="0"/>
              <a:t>g/L COD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Συνθήκες: 180-320◦</a:t>
            </a:r>
            <a:r>
              <a:rPr lang="en-US" sz="2000" dirty="0" smtClean="0"/>
              <a:t>C, 20-150 bar, 0.5-2h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Απόδοση: Απομάκρυνση </a:t>
            </a:r>
            <a:r>
              <a:rPr lang="en-US" sz="2000" dirty="0" smtClean="0"/>
              <a:t>COD≤90%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Εφαρμογές: Ανοργανοποίηση ή Προ-επεξεργασία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Έρευνα-Εφαρμοφές: Ευρώπη&gt;Ιαπωνία&gt;Αμερική</a:t>
            </a:r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Κατηγορίες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Αποβλήτων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215370" cy="464347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Αγροβιομηχανικά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Ελαιοτριβεία, Κατεργασία Βρώσιμης Ελιάς, Βινάσσες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Χαρτί - Ξυλεία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Λεύκανση πολτού, λιγνίνη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Κλωστοϋφαντουργεία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Χρωστικές (π.χ. Αζωχρώματα)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Φαρμακοβιομηχανίες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Τασενεργα, πολυμερή, αλογονωμένα οργανικά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Χημικές Βιομηχανίες</a:t>
            </a:r>
          </a:p>
          <a:p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Συνθήκες Επεξεργασίας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215370" cy="464347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Υψηλή θερμοκρασία                       Ρυθμός Αντίδρασης 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Υψηλή πίεση                        Υγρή Φάση, Διαλυτότητα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Υψηλό Φορτίο                       Ενεργειακή Αυτονομία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Αέρια Ρύπανση                      Αμελητέα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Ρύθμιση Συνθηκών                      Εύκολη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Σύζευξη με άλλες Τεχνικές                      Ναι</a:t>
            </a:r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71802" y="164146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5984" y="228440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28860" y="285749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00298" y="349885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28926" y="407035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43306" y="471329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Παραλλαγές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της Τεχνολογίας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8215370" cy="464347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Καταλυτική (</a:t>
            </a:r>
            <a:r>
              <a:rPr lang="en-US" sz="2000" dirty="0" smtClean="0"/>
              <a:t>Catalytic Wet Oxidation – CWAO)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Οξείδωση σε υπερ-κρίσιμες συνθήκες</a:t>
            </a:r>
            <a:r>
              <a:rPr lang="en-US" sz="2000" dirty="0" smtClean="0"/>
              <a:t> (Supercritical Wet Oxidation - SCWAO)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Συζευξη με </a:t>
            </a:r>
            <a:r>
              <a:rPr lang="en-US" sz="2000" dirty="0" smtClean="0"/>
              <a:t>Fenton (Wet Peroxide – WPO)</a:t>
            </a:r>
            <a:endParaRPr lang="el-GR" sz="2000" dirty="0" smtClean="0"/>
          </a:p>
          <a:p>
            <a:endParaRPr lang="en-US" sz="2000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1168</Words>
  <Application>Microsoft Office PowerPoint</Application>
  <PresentationFormat>On-screen Show (4:3)</PresentationFormat>
  <Paragraphs>302</Paragraphs>
  <Slides>38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Τέλος Ενότητας</vt:lpstr>
      <vt:lpstr>Slide 34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Φυσικές Διεργασίες Ι</dc:title>
  <dc:creator>spyretos13</dc:creator>
  <cp:lastModifiedBy>Spyretos</cp:lastModifiedBy>
  <cp:revision>34</cp:revision>
  <dcterms:created xsi:type="dcterms:W3CDTF">2015-01-16T14:17:23Z</dcterms:created>
  <dcterms:modified xsi:type="dcterms:W3CDTF">2015-07-08T11:11:42Z</dcterms:modified>
</cp:coreProperties>
</file>