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2" r:id="rId10"/>
    <p:sldId id="273" r:id="rId11"/>
    <p:sldId id="278" r:id="rId12"/>
    <p:sldId id="280" r:id="rId13"/>
    <p:sldId id="282" r:id="rId14"/>
    <p:sldId id="283" r:id="rId15"/>
    <p:sldId id="284" r:id="rId16"/>
    <p:sldId id="286" r:id="rId17"/>
    <p:sldId id="287" r:id="rId18"/>
    <p:sldId id="290" r:id="rId19"/>
    <p:sldId id="259" r:id="rId20"/>
    <p:sldId id="260" r:id="rId21"/>
    <p:sldId id="261" r:id="rId22"/>
    <p:sldId id="262" r:id="rId23"/>
    <p:sldId id="263" r:id="rId24"/>
    <p:sldId id="264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F7939-99D4-4516-9A0B-FBB79A177E15}" type="datetimeFigureOut">
              <a:rPr lang="el-GR" smtClean="0"/>
              <a:pPr/>
              <a:t>10/7/2015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22B5B-6A27-4EBD-9DD3-83A9C6885A7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F252-2485-40D2-B3DE-FA7A05A9BC3B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532-0B61-412F-902E-E94F9EB947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D04E-7130-4E24-B179-D40ACFC27AFF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532-0B61-412F-902E-E94F9EB947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CD15-FE78-4E7E-9304-DA0C007D732C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532-0B61-412F-902E-E94F9EB947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60350"/>
            <a:ext cx="8001000" cy="739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268413"/>
            <a:ext cx="39243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68413"/>
            <a:ext cx="39243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43213" y="4652963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DE4FAC76-1940-4901-BA2E-DB8B079604C6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8001000" cy="476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Προηγμένες Διεργασίες Οξείδωσης για την επεξεργασία νερού και υγρών αποβλήτων</a:t>
            </a:r>
            <a:endParaRPr lang="en-US">
              <a:solidFill>
                <a:schemeClr val="tx1"/>
              </a:solidFill>
            </a:endParaRPr>
          </a:p>
          <a:p>
            <a:r>
              <a:rPr lang="el-GR"/>
              <a:t>Πολυτεχνείο Κρήτης, Τμήμα Μηχανικών Περιβάλλοντος, Μάρτιος 2008, Χανιά</a:t>
            </a:r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506413" cy="476250"/>
          </a:xfrm>
        </p:spPr>
        <p:txBody>
          <a:bodyPr/>
          <a:lstStyle>
            <a:lvl1pPr>
              <a:defRPr/>
            </a:lvl1pPr>
          </a:lstStyle>
          <a:p>
            <a:fld id="{84926B47-6AC2-48C9-8A28-686FEA4CFF4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60350"/>
            <a:ext cx="8001000" cy="739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268413"/>
            <a:ext cx="39243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6738" y="3719513"/>
            <a:ext cx="39243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3438" y="1268413"/>
            <a:ext cx="39243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843213" y="4652963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D6D52C0-38BB-440B-9080-74A4FA3CDAD9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8001000" cy="476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Προηγμένες Διεργασίες Οξείδωσης για την επεξεργασία νερού και υγρών αποβλήτων</a:t>
            </a:r>
            <a:endParaRPr lang="en-US">
              <a:solidFill>
                <a:schemeClr val="tx1"/>
              </a:solidFill>
            </a:endParaRPr>
          </a:p>
          <a:p>
            <a:r>
              <a:rPr lang="el-GR"/>
              <a:t>Πολυτεχνείο Κρήτης, Τμήμα Μηχανικών Περιβάλλοντος, Μάρτιος 2008, Χανιά</a:t>
            </a:r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506413" cy="476250"/>
          </a:xfrm>
        </p:spPr>
        <p:txBody>
          <a:bodyPr/>
          <a:lstStyle>
            <a:lvl1pPr>
              <a:defRPr/>
            </a:lvl1pPr>
          </a:lstStyle>
          <a:p>
            <a:fld id="{2EFBBCA9-1BD2-480D-AD23-77EF92FCDBC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C80F-9B59-407A-AB9C-2C7A216448B5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532-0B61-412F-902E-E94F9EB947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6DDF-5574-4A1E-A67A-67BC3A737BB4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532-0B61-412F-902E-E94F9EB947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83F3-5CF0-428A-A0F5-6DF110854351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532-0B61-412F-902E-E94F9EB947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04B3-DC7C-4F6C-89EF-F20B677CF68D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532-0B61-412F-902E-E94F9EB947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CF49-0B4A-4CDD-A147-DE97C2A2FC2E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532-0B61-412F-902E-E94F9EB947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C9F5-2B98-485C-9D6A-0557661843FD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532-0B61-412F-902E-E94F9EB947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5544-629C-413A-87AE-D9038C901C0F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532-0B61-412F-902E-E94F9EB947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D6AA-B672-4EAF-A777-7EA64AFAC348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532-0B61-412F-902E-E94F9EB947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05E4-C1EC-411B-A436-77CB20FC5114}" type="datetime1">
              <a:rPr lang="el-GR" smtClean="0"/>
              <a:pPr/>
              <a:t>10/7/2015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Προηγμένες Διεργασίες Οξείδωσης για την επεξεργασία νερού και υγρών αποβλήτων Πολυτεχνείο Κρήτης, Τμήμα Μηχανικών Περιβάλλοντος, Μάρτιος 2008, Χανιά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D532-0B61-412F-902E-E94F9EB947D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Τεχνολογία Περιβάλλοντος: Επεξεργασία Βιομηχανικών Υγρών Αποβλήτων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57562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5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Φωτοκατάλυση (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 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>
                <a:solidFill>
                  <a:schemeClr val="tx1"/>
                </a:solidFill>
              </a:rPr>
              <a:t>Μαντζαβίνος Διονύσιος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Πολυτεχνική Σχολή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Χημικών Μηχανικών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Fixed bed </a:t>
            </a:r>
            <a:r>
              <a:rPr lang="el-GR" dirty="0">
                <a:solidFill>
                  <a:schemeClr val="accent1"/>
                </a:solidFill>
              </a:rPr>
              <a:t>αντιδραστήρες</a:t>
            </a:r>
          </a:p>
        </p:txBody>
      </p:sp>
      <p:pic>
        <p:nvPicPr>
          <p:cNvPr id="7055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225550"/>
            <a:ext cx="5400675" cy="4911725"/>
          </a:xfrm>
          <a:noFill/>
          <a:ln/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Εφαρμογές της φωτοκατάλυσης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l-GR"/>
              <a:t>Οξείδωση και καταστροφή οργανικών ρύπων.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/>
              <a:t>Οξείδωση ή αναγωγή ανόργανων ρύπων και μετατροπή τους σε αβλαβή ή λιγότερο βλαβερά ιόντα.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/>
              <a:t>Αδρανοποίηση παθογόνων μικροοργανισμών (φωτοκαταλυτική απολύμανση). 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1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dirty="0">
                <a:solidFill>
                  <a:schemeClr val="accent1"/>
                </a:solidFill>
              </a:rPr>
              <a:t>Φωτοκαταλυτική επεξεργασία χρωστικών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5373688"/>
            <a:ext cx="8001000" cy="64611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Reactive Black 5 (RB 5)</a:t>
            </a:r>
            <a:endParaRPr lang="el-GR" sz="2800"/>
          </a:p>
        </p:txBody>
      </p:sp>
      <p:sp>
        <p:nvSpPr>
          <p:cNvPr id="68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83012" name="Object 4"/>
          <p:cNvGraphicFramePr>
            <a:graphicFrameLocks noChangeAspect="1"/>
          </p:cNvGraphicFramePr>
          <p:nvPr/>
        </p:nvGraphicFramePr>
        <p:xfrm>
          <a:off x="250825" y="1936750"/>
          <a:ext cx="8642350" cy="3016250"/>
        </p:xfrm>
        <a:graphic>
          <a:graphicData uri="http://schemas.openxmlformats.org/presentationml/2006/ole">
            <p:oleObj spid="_x0000_s2050" name="CS ChemDraw Drawing" r:id="rId3" imgW="3862800" imgH="1336680" progId="">
              <p:embed/>
            </p:oleObj>
          </a:graphicData>
        </a:graphic>
      </p:graphicFrame>
      <p:pic>
        <p:nvPicPr>
          <p:cNvPr id="9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9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Φωτοκαταλυτική διάσπαση </a:t>
            </a:r>
            <a:r>
              <a:rPr lang="en-US" dirty="0">
                <a:solidFill>
                  <a:schemeClr val="accent1"/>
                </a:solidFill>
              </a:rPr>
              <a:t>RB 5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68404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516563"/>
            <a:ext cx="8785225" cy="50323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-</a:t>
            </a:r>
            <a:r>
              <a:rPr lang="en-US" sz="2000">
                <a:sym typeface="Wingdings" pitchFamily="2" charset="2"/>
              </a:rPr>
              <a:t></a:t>
            </a:r>
            <a:r>
              <a:rPr lang="en-US" sz="2000"/>
              <a:t>- Hombicat UV 100, pH=5.8; -</a:t>
            </a:r>
            <a:r>
              <a:rPr lang="el-GR" sz="2000">
                <a:sym typeface="Wingdings 2" pitchFamily="18" charset="2"/>
              </a:rPr>
              <a:t></a:t>
            </a:r>
            <a:r>
              <a:rPr lang="en-US" sz="2000"/>
              <a:t>- Degussa P 25, pH=6.1; -</a:t>
            </a:r>
            <a:r>
              <a:rPr lang="el-GR" sz="2000">
                <a:sym typeface="Wingdings 3" pitchFamily="18" charset="2"/>
              </a:rPr>
              <a:t></a:t>
            </a:r>
            <a:r>
              <a:rPr lang="en-US" sz="2000"/>
              <a:t>- Tronox A-K-1, pH=5.4; -</a:t>
            </a:r>
            <a:r>
              <a:rPr lang="el-GR" sz="2000">
                <a:sym typeface="Wingdings 2" pitchFamily="18" charset="2"/>
              </a:rPr>
              <a:t></a:t>
            </a:r>
            <a:r>
              <a:rPr lang="en-US" sz="2000"/>
              <a:t>- Millennium PC 500, pH=5.6; -</a:t>
            </a:r>
            <a:r>
              <a:rPr lang="el-GR" sz="2000">
                <a:sym typeface="Wingdings 2" pitchFamily="18" charset="2"/>
              </a:rPr>
              <a:t></a:t>
            </a:r>
            <a:r>
              <a:rPr lang="en-US" sz="2000"/>
              <a:t>- Aldrich, pH=5.9. </a:t>
            </a:r>
            <a:endParaRPr lang="el-GR" sz="2000"/>
          </a:p>
        </p:txBody>
      </p:sp>
      <p:pic>
        <p:nvPicPr>
          <p:cNvPr id="68404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981075"/>
            <a:ext cx="7488237" cy="4603750"/>
          </a:xfrm>
          <a:noFill/>
          <a:ln/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Φωτοκαταλυτική διάσπαση </a:t>
            </a:r>
            <a:r>
              <a:rPr lang="en-US" dirty="0">
                <a:solidFill>
                  <a:schemeClr val="accent1"/>
                </a:solidFill>
              </a:rPr>
              <a:t>RB 5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68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87108" name="Object 4"/>
          <p:cNvGraphicFramePr>
            <a:graphicFrameLocks noChangeAspect="1"/>
          </p:cNvGraphicFramePr>
          <p:nvPr/>
        </p:nvGraphicFramePr>
        <p:xfrm>
          <a:off x="-190500" y="695325"/>
          <a:ext cx="9383713" cy="5662613"/>
        </p:xfrm>
        <a:graphic>
          <a:graphicData uri="http://schemas.openxmlformats.org/presentationml/2006/ole">
            <p:oleObj spid="_x0000_s3074" name="Graph" r:id="rId3" imgW="4154400" imgH="2895840" progId="Origin50.Graph">
              <p:embed/>
            </p:oleObj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14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ΦΚ διάσπαση πραγματικού αποβλήτου</a:t>
            </a:r>
          </a:p>
        </p:txBody>
      </p:sp>
      <p:pic>
        <p:nvPicPr>
          <p:cNvPr id="6778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212850"/>
            <a:ext cx="7343775" cy="4867275"/>
          </a:xfrm>
          <a:noFill/>
          <a:ln/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15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dirty="0">
                <a:solidFill>
                  <a:schemeClr val="accent1"/>
                </a:solidFill>
              </a:rPr>
              <a:t>Φωτοκαταλυτική οξείδωση </a:t>
            </a:r>
            <a:r>
              <a:rPr lang="en-US" sz="3400" dirty="0">
                <a:solidFill>
                  <a:schemeClr val="accent1"/>
                </a:solidFill>
              </a:rPr>
              <a:t>As(III) </a:t>
            </a:r>
            <a:r>
              <a:rPr lang="el-GR" sz="3400" dirty="0">
                <a:solidFill>
                  <a:schemeClr val="accent1"/>
                </a:solidFill>
              </a:rPr>
              <a:t>σε </a:t>
            </a:r>
            <a:r>
              <a:rPr lang="en-US" sz="3400" dirty="0">
                <a:solidFill>
                  <a:schemeClr val="accent1"/>
                </a:solidFill>
              </a:rPr>
              <a:t>As(V)</a:t>
            </a:r>
            <a:endParaRPr lang="el-GR" sz="3400" dirty="0">
              <a:solidFill>
                <a:schemeClr val="accent1"/>
              </a:solidFill>
            </a:endParaRPr>
          </a:p>
        </p:txBody>
      </p:sp>
      <p:pic>
        <p:nvPicPr>
          <p:cNvPr id="679940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030288"/>
            <a:ext cx="6911975" cy="4251325"/>
          </a:xfrm>
          <a:noFill/>
          <a:ln/>
        </p:spPr>
      </p:pic>
      <p:sp>
        <p:nvSpPr>
          <p:cNvPr id="6799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50825" y="5229225"/>
            <a:ext cx="8642350" cy="8636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sz="2400"/>
              <a:t>[</a:t>
            </a:r>
            <a:r>
              <a:rPr lang="en-GB" sz="2400"/>
              <a:t>TiO</a:t>
            </a:r>
            <a:r>
              <a:rPr lang="en-GB" sz="2400" baseline="-25000"/>
              <a:t>2</a:t>
            </a:r>
            <a:r>
              <a:rPr lang="el-GR" sz="2400"/>
              <a:t>]=</a:t>
            </a:r>
            <a:r>
              <a:rPr lang="en-US" sz="2400"/>
              <a:t>50 mg/L, pH=6.4</a:t>
            </a:r>
            <a:r>
              <a:rPr lang="el-GR" sz="2400"/>
              <a:t>, </a:t>
            </a:r>
            <a:r>
              <a:rPr lang="en-US" sz="2400"/>
              <a:t>-</a:t>
            </a:r>
            <a:r>
              <a:rPr lang="en-US" sz="2400">
                <a:sym typeface="Wingdings" pitchFamily="2" charset="2"/>
              </a:rPr>
              <a:t></a:t>
            </a:r>
            <a:r>
              <a:rPr lang="en-US" sz="2400"/>
              <a:t>- [As(III)]</a:t>
            </a:r>
            <a:r>
              <a:rPr lang="en-US" sz="2400" baseline="-25000"/>
              <a:t>0</a:t>
            </a:r>
            <a:r>
              <a:rPr lang="en-US" sz="2400"/>
              <a:t>=3 mg/L; -</a:t>
            </a:r>
            <a:r>
              <a:rPr lang="en-US" sz="2400">
                <a:sym typeface="Wingdings 2" pitchFamily="18" charset="2"/>
              </a:rPr>
              <a:t></a:t>
            </a:r>
            <a:r>
              <a:rPr lang="en-US" sz="2400"/>
              <a:t>- [As(III)]</a:t>
            </a:r>
            <a:r>
              <a:rPr lang="en-US" sz="2400" baseline="-25000"/>
              <a:t>0</a:t>
            </a:r>
            <a:r>
              <a:rPr lang="en-US" sz="2400"/>
              <a:t>=5 mg/L; -</a:t>
            </a:r>
            <a:r>
              <a:rPr lang="en-US" sz="2400">
                <a:sym typeface="Wingdings 3" pitchFamily="18" charset="2"/>
              </a:rPr>
              <a:t></a:t>
            </a:r>
            <a:r>
              <a:rPr lang="en-US" sz="2400"/>
              <a:t>-[As(III)]</a:t>
            </a:r>
            <a:r>
              <a:rPr lang="en-US" sz="2400" baseline="-25000"/>
              <a:t>0</a:t>
            </a:r>
            <a:r>
              <a:rPr lang="en-US" sz="2400"/>
              <a:t>=10 mg/L; -</a:t>
            </a:r>
            <a:r>
              <a:rPr lang="en-US" sz="2400">
                <a:sym typeface="Wingdings 2" pitchFamily="18" charset="2"/>
              </a:rPr>
              <a:t></a:t>
            </a:r>
            <a:r>
              <a:rPr lang="en-US" sz="2400"/>
              <a:t>- [As(III)]</a:t>
            </a:r>
            <a:r>
              <a:rPr lang="en-US" sz="2400" baseline="-25000"/>
              <a:t>0</a:t>
            </a:r>
            <a:r>
              <a:rPr lang="en-US" sz="2400"/>
              <a:t>=20 mg/L.</a:t>
            </a:r>
            <a:endParaRPr lang="el-GR" sz="240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16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dirty="0">
                <a:solidFill>
                  <a:schemeClr val="accent1"/>
                </a:solidFill>
              </a:rPr>
              <a:t>Οξείδωση χρωστικής και αναγωγή </a:t>
            </a:r>
            <a:r>
              <a:rPr lang="en-US" sz="3400" dirty="0">
                <a:solidFill>
                  <a:schemeClr val="accent1"/>
                </a:solidFill>
              </a:rPr>
              <a:t>Cr(VI)</a:t>
            </a:r>
            <a:endParaRPr lang="el-GR" sz="3400" dirty="0">
              <a:solidFill>
                <a:schemeClr val="accent1"/>
              </a:solidFill>
            </a:endParaRPr>
          </a:p>
        </p:txBody>
      </p:sp>
      <p:sp>
        <p:nvSpPr>
          <p:cNvPr id="69018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4437063"/>
            <a:ext cx="8640763" cy="16573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l-GR" sz="2400"/>
              <a:t>[</a:t>
            </a:r>
            <a:r>
              <a:rPr lang="en-US" sz="2400"/>
              <a:t>dye</a:t>
            </a:r>
            <a:r>
              <a:rPr lang="el-GR" sz="2400"/>
              <a:t>]</a:t>
            </a:r>
            <a:r>
              <a:rPr lang="el-GR" sz="2400" baseline="-25000"/>
              <a:t>0</a:t>
            </a:r>
            <a:r>
              <a:rPr lang="el-GR" sz="2400"/>
              <a:t>= </a:t>
            </a:r>
            <a:r>
              <a:rPr lang="en-US" sz="2400"/>
              <a:t>50 mg/L</a:t>
            </a:r>
            <a:r>
              <a:rPr lang="el-GR" sz="2400"/>
              <a:t>, [</a:t>
            </a:r>
            <a:r>
              <a:rPr lang="en-US" sz="2400"/>
              <a:t>Cr(VI)</a:t>
            </a:r>
            <a:r>
              <a:rPr lang="el-GR" sz="2400"/>
              <a:t>]</a:t>
            </a:r>
            <a:r>
              <a:rPr lang="el-GR" sz="2400" baseline="-25000"/>
              <a:t>0</a:t>
            </a:r>
            <a:r>
              <a:rPr lang="el-GR" sz="2400"/>
              <a:t>= </a:t>
            </a:r>
            <a:r>
              <a:rPr lang="en-US" sz="2400"/>
              <a:t>10 mg/L</a:t>
            </a:r>
            <a:r>
              <a:rPr lang="el-GR" sz="2400"/>
              <a:t>, </a:t>
            </a:r>
            <a:r>
              <a:rPr lang="en-US" sz="2400"/>
              <a:t>Run 15: [</a:t>
            </a:r>
            <a:r>
              <a:rPr lang="en-GB" sz="2400"/>
              <a:t>TiO</a:t>
            </a:r>
            <a:r>
              <a:rPr lang="en-GB" sz="2400" baseline="-25000"/>
              <a:t>2</a:t>
            </a:r>
            <a:r>
              <a:rPr lang="en-US" sz="2400"/>
              <a:t>]=125 mg/L, pH=6.5; Run 16: [</a:t>
            </a:r>
            <a:r>
              <a:rPr lang="en-GB" sz="2400"/>
              <a:t>TiO</a:t>
            </a:r>
            <a:r>
              <a:rPr lang="en-GB" sz="2400" baseline="-25000"/>
              <a:t>2</a:t>
            </a:r>
            <a:r>
              <a:rPr lang="en-US" sz="2400"/>
              <a:t>]=250 mg/L, pH=6.5; Run 17: [</a:t>
            </a:r>
            <a:r>
              <a:rPr lang="en-GB" sz="2400"/>
              <a:t>TiO</a:t>
            </a:r>
            <a:r>
              <a:rPr lang="en-GB" sz="2400" baseline="-25000"/>
              <a:t>2</a:t>
            </a:r>
            <a:r>
              <a:rPr lang="en-US" sz="2400"/>
              <a:t>]=500 mg/L, pH=6.5; Run 18: [</a:t>
            </a:r>
            <a:r>
              <a:rPr lang="en-GB" sz="2400"/>
              <a:t>TiO</a:t>
            </a:r>
            <a:r>
              <a:rPr lang="en-GB" sz="2400" baseline="-25000"/>
              <a:t>2</a:t>
            </a:r>
            <a:r>
              <a:rPr lang="en-US" sz="2400"/>
              <a:t>]=250 mg/L, pH=2.5; Run 19: [</a:t>
            </a:r>
            <a:r>
              <a:rPr lang="en-GB" sz="2400"/>
              <a:t>TiO</a:t>
            </a:r>
            <a:r>
              <a:rPr lang="en-GB" sz="2400" baseline="-25000"/>
              <a:t>2</a:t>
            </a:r>
            <a:r>
              <a:rPr lang="en-US" sz="2400"/>
              <a:t>]=500 mg/L, pH=2.5.</a:t>
            </a:r>
            <a:endParaRPr lang="el-GR" sz="2400"/>
          </a:p>
        </p:txBody>
      </p:sp>
      <p:pic>
        <p:nvPicPr>
          <p:cNvPr id="690184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4716463" cy="2901950"/>
          </a:xfrm>
          <a:noFill/>
          <a:ln/>
        </p:spPr>
      </p:pic>
      <p:pic>
        <p:nvPicPr>
          <p:cNvPr id="690185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1196975"/>
            <a:ext cx="4681538" cy="2878138"/>
          </a:xfrm>
          <a:noFill/>
          <a:ln/>
        </p:spPr>
      </p:pic>
      <p:pic>
        <p:nvPicPr>
          <p:cNvPr id="9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17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260350"/>
            <a:ext cx="8215342" cy="739775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1"/>
                </a:solidFill>
              </a:rPr>
              <a:t>Φωτοκαταλυτική αδρανοποίηση </a:t>
            </a:r>
            <a:r>
              <a:rPr lang="en-US" i="1" dirty="0">
                <a:solidFill>
                  <a:schemeClr val="accent1"/>
                </a:solidFill>
              </a:rPr>
              <a:t>E coli</a:t>
            </a:r>
            <a:endParaRPr lang="el-GR" i="1" dirty="0">
              <a:solidFill>
                <a:schemeClr val="accent1"/>
              </a:solidFill>
            </a:endParaRPr>
          </a:p>
        </p:txBody>
      </p:sp>
      <p:sp>
        <p:nvSpPr>
          <p:cNvPr id="69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5445125"/>
            <a:ext cx="8642350" cy="71913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pt-PT" sz="2000"/>
              <a:t>-</a:t>
            </a:r>
            <a:r>
              <a:rPr lang="en-US" sz="2000">
                <a:sym typeface="Wingdings" pitchFamily="2" charset="2"/>
              </a:rPr>
              <a:t></a:t>
            </a:r>
            <a:r>
              <a:rPr lang="pt-PT" sz="2000"/>
              <a:t>- UV-A; -</a:t>
            </a:r>
            <a:r>
              <a:rPr lang="en-US" sz="2000">
                <a:sym typeface="Wingdings 3" pitchFamily="18" charset="2"/>
              </a:rPr>
              <a:t></a:t>
            </a:r>
            <a:r>
              <a:rPr lang="pt-PT" sz="2000"/>
              <a:t>- UV-A/TiO</a:t>
            </a:r>
            <a:r>
              <a:rPr lang="pt-PT" sz="2000" baseline="-25000"/>
              <a:t>2</a:t>
            </a:r>
            <a:r>
              <a:rPr lang="pt-PT" sz="2000"/>
              <a:t>; -</a:t>
            </a:r>
            <a:r>
              <a:rPr lang="en-US" sz="2000">
                <a:sym typeface="Wingdings 2" pitchFamily="18" charset="2"/>
              </a:rPr>
              <a:t></a:t>
            </a:r>
            <a:r>
              <a:rPr lang="pt-PT" sz="2000"/>
              <a:t>- UV-A/H</a:t>
            </a:r>
            <a:r>
              <a:rPr lang="pt-PT" sz="2000" baseline="-25000"/>
              <a:t>2</a:t>
            </a:r>
            <a:r>
              <a:rPr lang="pt-PT" sz="2000"/>
              <a:t>O</a:t>
            </a:r>
            <a:r>
              <a:rPr lang="pt-PT" sz="2000" baseline="-25000"/>
              <a:t>2</a:t>
            </a:r>
            <a:r>
              <a:rPr lang="pt-PT" sz="2000"/>
              <a:t>; -</a:t>
            </a:r>
            <a:r>
              <a:rPr lang="el-GR" sz="2000">
                <a:sym typeface="Wingdings 2" pitchFamily="18" charset="2"/>
              </a:rPr>
              <a:t></a:t>
            </a:r>
            <a:r>
              <a:rPr lang="pt-PT" sz="2000"/>
              <a:t>- UV-A/TiO</a:t>
            </a:r>
            <a:r>
              <a:rPr lang="pt-PT" sz="2000" baseline="-25000"/>
              <a:t>2</a:t>
            </a:r>
            <a:r>
              <a:rPr lang="pt-PT" sz="2000"/>
              <a:t>/H</a:t>
            </a:r>
            <a:r>
              <a:rPr lang="pt-PT" sz="2000" baseline="-25000"/>
              <a:t>2</a:t>
            </a:r>
            <a:r>
              <a:rPr lang="pt-PT" sz="2000"/>
              <a:t>O</a:t>
            </a:r>
            <a:r>
              <a:rPr lang="pt-PT" sz="2000" baseline="-25000"/>
              <a:t>2</a:t>
            </a:r>
            <a:r>
              <a:rPr lang="pt-PT" sz="2000"/>
              <a:t>; -</a:t>
            </a:r>
            <a:r>
              <a:rPr lang="en-US" sz="2000">
                <a:sym typeface="Wingdings" pitchFamily="2" charset="2"/>
              </a:rPr>
              <a:t></a:t>
            </a:r>
            <a:r>
              <a:rPr lang="pt-PT" sz="2000"/>
              <a:t>- H</a:t>
            </a:r>
            <a:r>
              <a:rPr lang="pt-PT" sz="2000" baseline="-25000"/>
              <a:t>2</a:t>
            </a:r>
            <a:r>
              <a:rPr lang="pt-PT" sz="2000"/>
              <a:t>O</a:t>
            </a:r>
            <a:r>
              <a:rPr lang="pt-PT" sz="2000" baseline="-25000"/>
              <a:t>2</a:t>
            </a:r>
            <a:r>
              <a:rPr lang="pt-PT" sz="2000"/>
              <a:t> (in the dark). </a:t>
            </a:r>
            <a:r>
              <a:rPr lang="en-US" sz="2000"/>
              <a:t>[H</a:t>
            </a:r>
            <a:r>
              <a:rPr lang="en-US" sz="2000" baseline="-25000"/>
              <a:t>2</a:t>
            </a:r>
            <a:r>
              <a:rPr lang="en-US" sz="2000"/>
              <a:t>O</a:t>
            </a:r>
            <a:r>
              <a:rPr lang="en-US" sz="2000" baseline="-25000"/>
              <a:t>2</a:t>
            </a:r>
            <a:r>
              <a:rPr lang="en-US" sz="2000"/>
              <a:t>]=25 mg/L; [Degussa TiO</a:t>
            </a:r>
            <a:r>
              <a:rPr lang="en-US" sz="2000" baseline="-25000"/>
              <a:t>2</a:t>
            </a:r>
            <a:r>
              <a:rPr lang="en-US" sz="2000"/>
              <a:t>]= 0.5 g/L.</a:t>
            </a:r>
            <a:endParaRPr lang="el-GR" sz="2000"/>
          </a:p>
        </p:txBody>
      </p:sp>
      <p:pic>
        <p:nvPicPr>
          <p:cNvPr id="6922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065213"/>
            <a:ext cx="7129463" cy="4383087"/>
          </a:xfrm>
          <a:noFill/>
          <a:ln/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18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Τέλος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19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Σκοπός  </a:t>
            </a:r>
            <a:r>
              <a:rPr lang="el-GR" dirty="0">
                <a:solidFill>
                  <a:schemeClr val="accent1"/>
                </a:solidFill>
              </a:rPr>
              <a:t>Ε</a:t>
            </a:r>
            <a:r>
              <a:rPr lang="el-GR" dirty="0" smtClean="0">
                <a:solidFill>
                  <a:schemeClr val="accent1"/>
                </a:solidFill>
              </a:rPr>
              <a:t>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71612"/>
            <a:ext cx="8394124" cy="4525963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el-GR" sz="3400" dirty="0" smtClean="0"/>
              <a:t>Σκοπός της παρούσας ενότητας είναι η περιγραφή της επεξεργασίας αποβλήτων μέσω της φωτοκατάλυσης</a:t>
            </a:r>
            <a:r>
              <a:rPr lang="en-US" sz="3400" dirty="0" smtClean="0"/>
              <a:t>.</a:t>
            </a:r>
            <a:r>
              <a:rPr lang="el-GR" sz="3400" dirty="0" smtClean="0"/>
              <a:t> Στο δεύτερο μέρος της ενότητας περιγράφονται αναλυτικά οι διαθέσιμοι φωτοκαταλυτικοί αντιδραστήρες καθώς και οι καταλύτες. Επίσης, γίνεται αναφορά στις εφαρμογές της φωτοκατάλυσης με χαρακτηριστικό παράδειγμα την φωτοκαταλυτική αδρανοποίηση της </a:t>
            </a:r>
            <a:r>
              <a:rPr lang="en-US" sz="3400" dirty="0" smtClean="0"/>
              <a:t>E-coli</a:t>
            </a:r>
            <a:r>
              <a:rPr lang="el-GR" sz="3400" dirty="0" smtClean="0"/>
              <a:t>.</a:t>
            </a:r>
            <a:endParaRPr lang="el-GR" sz="3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1470" y="7141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Σημείωμα Χρήσης Έργων Τρίτων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(1/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5610" y="714356"/>
            <a:ext cx="8856984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Έργο αυτό κάνει χρήση των ακόλουθων έργων: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Εικόνες/Σχήματα/Διαγράμματα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Φωτογραφίες</a:t>
            </a:r>
            <a:endParaRPr kumimoji="0" lang="el-GR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l-GR" sz="1400" dirty="0" smtClean="0">
                <a:solidFill>
                  <a:srgbClr val="FF0000"/>
                </a:solidFill>
              </a:rPr>
              <a:t>Διαφάνεια </a:t>
            </a:r>
            <a:r>
              <a:rPr lang="el-GR" sz="1400" dirty="0">
                <a:solidFill>
                  <a:srgbClr val="FF0000"/>
                </a:solidFill>
              </a:rPr>
              <a:t>6</a:t>
            </a:r>
            <a:r>
              <a:rPr lang="el-GR" sz="1400" dirty="0" smtClean="0">
                <a:solidFill>
                  <a:srgbClr val="FF0000"/>
                </a:solidFill>
              </a:rPr>
              <a:t>: </a:t>
            </a:r>
            <a:r>
              <a:rPr lang="el-GR" sz="1400" dirty="0" smtClean="0"/>
              <a:t>εικόνα, Νίκος Ξεκουκουλωτάκης, Σημειώσεις Μεταπτυχιακού Μαθήματος ‘Προηγμένες Διεργασίες Οξείδωσης για την Επεξεργασία Νερού και Υγρών Αποβλήτων’</a:t>
            </a:r>
            <a:r>
              <a:rPr lang="en-US" sz="1400" dirty="0" smtClean="0"/>
              <a:t> </a:t>
            </a:r>
            <a:r>
              <a:rPr lang="el-GR" sz="1400" dirty="0" smtClean="0"/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l-GR" sz="1400" dirty="0">
                <a:solidFill>
                  <a:srgbClr val="FF0000"/>
                </a:solidFill>
              </a:rPr>
              <a:t>Διαφάνεια 7</a:t>
            </a:r>
            <a:r>
              <a:rPr lang="el-GR" sz="1400" dirty="0" smtClean="0">
                <a:solidFill>
                  <a:srgbClr val="FF0000"/>
                </a:solidFill>
              </a:rPr>
              <a:t>: </a:t>
            </a:r>
            <a:r>
              <a:rPr lang="el-GR" sz="1400" dirty="0"/>
              <a:t>εικόνα, </a:t>
            </a:r>
            <a:r>
              <a:rPr lang="el-GR" sz="1400" dirty="0" smtClean="0"/>
              <a:t>Νίκος Ξεκουκουλωτάκης, Σημειώσεις Μεταπτυχιακού Μαθήματος ‘Προηγμένες Διεργασίες Οξείδωσης για την Επεξεργασία Νερού και Υγρών Αποβλήτων’ </a:t>
            </a:r>
            <a:endParaRPr lang="el-GR" sz="1400" dirty="0"/>
          </a:p>
          <a:p>
            <a:pPr>
              <a:spcBef>
                <a:spcPct val="20000"/>
              </a:spcBef>
              <a:defRPr/>
            </a:pPr>
            <a:r>
              <a:rPr lang="el-GR" sz="1400" dirty="0">
                <a:solidFill>
                  <a:srgbClr val="FF0000"/>
                </a:solidFill>
              </a:rPr>
              <a:t>Διαφάνεια </a:t>
            </a:r>
            <a:r>
              <a:rPr lang="el-GR" sz="1400" dirty="0" smtClean="0">
                <a:solidFill>
                  <a:srgbClr val="FF0000"/>
                </a:solidFill>
              </a:rPr>
              <a:t>9: </a:t>
            </a:r>
            <a:r>
              <a:rPr lang="el-GR" sz="1400" dirty="0"/>
              <a:t>εικόνα, </a:t>
            </a:r>
            <a:r>
              <a:rPr lang="en-US" sz="1400" dirty="0"/>
              <a:t>Chemical Reaction Engineering, O. </a:t>
            </a:r>
            <a:r>
              <a:rPr lang="en-US" sz="1400" dirty="0" err="1"/>
              <a:t>Levenspiel</a:t>
            </a:r>
            <a:r>
              <a:rPr lang="en-US" sz="1400" dirty="0"/>
              <a:t>, 3</a:t>
            </a:r>
            <a:r>
              <a:rPr lang="en-US" sz="1400" baseline="30000" dirty="0"/>
              <a:t>rd</a:t>
            </a:r>
            <a:r>
              <a:rPr lang="en-US" sz="1400" dirty="0"/>
              <a:t> Edition, </a:t>
            </a:r>
            <a:r>
              <a:rPr lang="en-US" sz="1400" dirty="0" smtClean="0"/>
              <a:t>Wiley</a:t>
            </a:r>
            <a:r>
              <a:rPr lang="el-GR" sz="1400" dirty="0" smtClean="0"/>
              <a:t> </a:t>
            </a:r>
            <a:endParaRPr lang="el-GR" sz="1400" dirty="0"/>
          </a:p>
          <a:p>
            <a:pPr>
              <a:spcBef>
                <a:spcPct val="20000"/>
              </a:spcBef>
              <a:defRPr/>
            </a:pPr>
            <a:r>
              <a:rPr lang="el-GR" sz="1400" dirty="0">
                <a:solidFill>
                  <a:srgbClr val="FF0000"/>
                </a:solidFill>
              </a:rPr>
              <a:t>Διαφάνεια </a:t>
            </a:r>
            <a:r>
              <a:rPr lang="el-GR" sz="1400" dirty="0" smtClean="0">
                <a:solidFill>
                  <a:srgbClr val="FF0000"/>
                </a:solidFill>
              </a:rPr>
              <a:t>10: </a:t>
            </a:r>
            <a:r>
              <a:rPr lang="el-GR" sz="1400" dirty="0"/>
              <a:t>εικόνα, </a:t>
            </a:r>
            <a:r>
              <a:rPr lang="en-US" sz="1400" dirty="0"/>
              <a:t>Chemical Reaction Engineering, O. </a:t>
            </a:r>
            <a:r>
              <a:rPr lang="en-US" sz="1400" dirty="0" err="1"/>
              <a:t>Levenspiel</a:t>
            </a:r>
            <a:r>
              <a:rPr lang="en-US" sz="1400" dirty="0"/>
              <a:t>, 3</a:t>
            </a:r>
            <a:r>
              <a:rPr lang="en-US" sz="1400" baseline="30000" dirty="0"/>
              <a:t>rd</a:t>
            </a:r>
            <a:r>
              <a:rPr lang="en-US" sz="1400" dirty="0"/>
              <a:t> Edition, </a:t>
            </a:r>
            <a:r>
              <a:rPr lang="en-US" sz="1400" dirty="0" smtClean="0"/>
              <a:t>Wiley </a:t>
            </a:r>
            <a:r>
              <a:rPr lang="el-GR" sz="1400" dirty="0" smtClean="0"/>
              <a:t> </a:t>
            </a:r>
            <a:endParaRPr lang="el-GR" sz="1400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l-GR" sz="1400" dirty="0">
                <a:solidFill>
                  <a:srgbClr val="FF0000"/>
                </a:solidFill>
              </a:rPr>
              <a:t>Διαφάνεια </a:t>
            </a:r>
            <a:r>
              <a:rPr lang="en-US" sz="1400" dirty="0" smtClean="0">
                <a:solidFill>
                  <a:srgbClr val="FF0000"/>
                </a:solidFill>
              </a:rPr>
              <a:t>1</a:t>
            </a:r>
            <a:r>
              <a:rPr lang="el-GR" sz="1400" dirty="0" smtClean="0">
                <a:solidFill>
                  <a:srgbClr val="FF0000"/>
                </a:solidFill>
              </a:rPr>
              <a:t>3: </a:t>
            </a:r>
            <a:r>
              <a:rPr lang="el-GR" sz="1400" dirty="0"/>
              <a:t>εικόνα, </a:t>
            </a:r>
            <a:r>
              <a:rPr lang="en-US" sz="1400" dirty="0" smtClean="0"/>
              <a:t>P. A. </a:t>
            </a:r>
            <a:r>
              <a:rPr lang="en-US" sz="1400" dirty="0" err="1" smtClean="0"/>
              <a:t>Pekakis</a:t>
            </a:r>
            <a:r>
              <a:rPr lang="en-US" sz="1400" dirty="0" smtClean="0"/>
              <a:t>, N. P. Xekoukoulotakis, D. Mantzavinos, Treatment of textile </a:t>
            </a:r>
            <a:r>
              <a:rPr lang="en-US" sz="1400" dirty="0" err="1" smtClean="0"/>
              <a:t>dyehouse</a:t>
            </a:r>
            <a:r>
              <a:rPr lang="en-US" sz="1400" dirty="0" smtClean="0"/>
              <a:t> wastewater by TiO2 </a:t>
            </a:r>
            <a:r>
              <a:rPr lang="en-US" sz="1400" dirty="0" err="1" smtClean="0"/>
              <a:t>photocatalysis</a:t>
            </a:r>
            <a:r>
              <a:rPr lang="en-US" sz="1400" dirty="0" smtClean="0"/>
              <a:t>, Water Research,  40 (2006) PP. </a:t>
            </a:r>
            <a:r>
              <a:rPr lang="en-US" sz="1400" dirty="0" smtClean="0"/>
              <a:t>1276-1286, pre-print.</a:t>
            </a:r>
            <a:endParaRPr lang="el-GR" sz="1400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l-GR" sz="1400" dirty="0">
                <a:solidFill>
                  <a:srgbClr val="FF0000"/>
                </a:solidFill>
              </a:rPr>
              <a:t>Διαφάνεια </a:t>
            </a:r>
            <a:r>
              <a:rPr lang="en-US" sz="1400" dirty="0" smtClean="0">
                <a:solidFill>
                  <a:srgbClr val="FF0000"/>
                </a:solidFill>
              </a:rPr>
              <a:t>1</a:t>
            </a:r>
            <a:r>
              <a:rPr lang="el-GR" sz="1400" dirty="0" smtClean="0">
                <a:solidFill>
                  <a:srgbClr val="FF0000"/>
                </a:solidFill>
              </a:rPr>
              <a:t>4: </a:t>
            </a:r>
            <a:r>
              <a:rPr lang="el-GR" sz="1400" dirty="0"/>
              <a:t>εικόνα, </a:t>
            </a:r>
            <a:r>
              <a:rPr lang="en-US" sz="1400" dirty="0" smtClean="0"/>
              <a:t>P. A. </a:t>
            </a:r>
            <a:r>
              <a:rPr lang="en-US" sz="1400" dirty="0" err="1" smtClean="0"/>
              <a:t>Pekakis</a:t>
            </a:r>
            <a:r>
              <a:rPr lang="en-US" sz="1400" dirty="0" smtClean="0"/>
              <a:t>, N. P. Xekoukoulotakis, D. Mantzavinos, Treatment of textile </a:t>
            </a:r>
            <a:r>
              <a:rPr lang="en-US" sz="1400" dirty="0" err="1" smtClean="0"/>
              <a:t>dyehouse</a:t>
            </a:r>
            <a:r>
              <a:rPr lang="en-US" sz="1400" dirty="0" smtClean="0"/>
              <a:t> wastewater by TiO2 </a:t>
            </a:r>
            <a:r>
              <a:rPr lang="en-US" sz="1400" dirty="0" err="1" smtClean="0"/>
              <a:t>photocatalysis</a:t>
            </a:r>
            <a:r>
              <a:rPr lang="en-US" sz="1400" dirty="0" smtClean="0"/>
              <a:t>, Water Research,  40 (2006) PP. </a:t>
            </a:r>
            <a:r>
              <a:rPr lang="en-US" sz="1400" dirty="0" smtClean="0"/>
              <a:t>1276-1286, pre-print.</a:t>
            </a:r>
            <a:endParaRPr lang="el-GR" sz="1400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l-GR" sz="1400" dirty="0">
                <a:solidFill>
                  <a:srgbClr val="FF0000"/>
                </a:solidFill>
              </a:rPr>
              <a:t>Διαφάνεια </a:t>
            </a:r>
            <a:r>
              <a:rPr lang="en-US" sz="1400" dirty="0" smtClean="0">
                <a:solidFill>
                  <a:srgbClr val="FF0000"/>
                </a:solidFill>
              </a:rPr>
              <a:t>1</a:t>
            </a:r>
            <a:r>
              <a:rPr lang="el-GR" sz="1400" dirty="0" smtClean="0">
                <a:solidFill>
                  <a:srgbClr val="FF0000"/>
                </a:solidFill>
              </a:rPr>
              <a:t>5: </a:t>
            </a:r>
            <a:r>
              <a:rPr lang="el-GR" sz="1400" dirty="0"/>
              <a:t>εικόνα, </a:t>
            </a:r>
            <a:r>
              <a:rPr lang="en-US" sz="1400" dirty="0" smtClean="0"/>
              <a:t>P. A. </a:t>
            </a:r>
            <a:r>
              <a:rPr lang="en-US" sz="1400" dirty="0" err="1" smtClean="0"/>
              <a:t>Pekakis</a:t>
            </a:r>
            <a:r>
              <a:rPr lang="en-US" sz="1400" dirty="0" smtClean="0"/>
              <a:t>, N. P. Xekoukoulotakis, D. Mantzavinos, Treatment of textile </a:t>
            </a:r>
            <a:r>
              <a:rPr lang="en-US" sz="1400" dirty="0" err="1" smtClean="0"/>
              <a:t>dyehouse</a:t>
            </a:r>
            <a:r>
              <a:rPr lang="en-US" sz="1400" dirty="0" smtClean="0"/>
              <a:t> wastewater by TiO2 </a:t>
            </a:r>
            <a:r>
              <a:rPr lang="en-US" sz="1400" dirty="0" err="1" smtClean="0"/>
              <a:t>photocatalysis</a:t>
            </a:r>
            <a:r>
              <a:rPr lang="en-US" sz="1400" dirty="0" smtClean="0"/>
              <a:t>, Water Research,  40 (2006) PP. </a:t>
            </a:r>
            <a:r>
              <a:rPr lang="en-US" sz="1400" dirty="0" smtClean="0"/>
              <a:t>1276-1286, pre-print.</a:t>
            </a:r>
            <a:endParaRPr lang="el-GR" sz="1400" dirty="0" smtClean="0"/>
          </a:p>
          <a:p>
            <a:pPr>
              <a:spcBef>
                <a:spcPct val="20000"/>
              </a:spcBef>
              <a:defRPr/>
            </a:pPr>
            <a:r>
              <a:rPr lang="el-GR" sz="1400" dirty="0">
                <a:solidFill>
                  <a:srgbClr val="FF0000"/>
                </a:solidFill>
              </a:rPr>
              <a:t>Διαφάνεια </a:t>
            </a:r>
            <a:r>
              <a:rPr lang="el-GR" sz="1400" dirty="0" smtClean="0">
                <a:solidFill>
                  <a:srgbClr val="FF0000"/>
                </a:solidFill>
              </a:rPr>
              <a:t>16: </a:t>
            </a:r>
            <a:r>
              <a:rPr lang="el-GR" sz="1400" dirty="0" smtClean="0"/>
              <a:t>εικόνα,</a:t>
            </a:r>
            <a:r>
              <a:rPr lang="en-US" sz="1400" dirty="0" smtClean="0"/>
              <a:t> E.S. </a:t>
            </a:r>
            <a:r>
              <a:rPr lang="en-US" sz="1400" dirty="0" err="1" smtClean="0"/>
              <a:t>Tsimas</a:t>
            </a:r>
            <a:r>
              <a:rPr lang="en-US" sz="1400" dirty="0" smtClean="0"/>
              <a:t>, K. </a:t>
            </a:r>
            <a:r>
              <a:rPr lang="en-US" sz="1400" dirty="0" err="1" smtClean="0"/>
              <a:t>Tyrovola</a:t>
            </a:r>
            <a:r>
              <a:rPr lang="en-US" sz="1400" dirty="0" smtClean="0"/>
              <a:t>, N.P. Xekoukoulotakis, N.P. </a:t>
            </a:r>
            <a:r>
              <a:rPr lang="en-US" sz="1400" dirty="0" err="1" smtClean="0"/>
              <a:t>Nikolaidis</a:t>
            </a:r>
            <a:r>
              <a:rPr lang="en-US" sz="1400" dirty="0" smtClean="0"/>
              <a:t>, E. Diamantopoulos, D. Mantzavinos, Simultaneous </a:t>
            </a:r>
            <a:r>
              <a:rPr lang="en-US" sz="1400" dirty="0" err="1" smtClean="0"/>
              <a:t>photocatalytic</a:t>
            </a:r>
            <a:r>
              <a:rPr lang="en-US" sz="1400" dirty="0" smtClean="0"/>
              <a:t> oxidation of As(III) and </a:t>
            </a:r>
            <a:r>
              <a:rPr lang="en-US" sz="1400" dirty="0" err="1" smtClean="0"/>
              <a:t>humic</a:t>
            </a:r>
            <a:r>
              <a:rPr lang="en-US" sz="1400" dirty="0" smtClean="0"/>
              <a:t> acid in aqueous TiO2 suspensions, J. Hazard Mater., 169 (2009) pp. </a:t>
            </a:r>
            <a:r>
              <a:rPr lang="en-US" sz="1400" dirty="0" smtClean="0"/>
              <a:t>376-85, preprint.</a:t>
            </a:r>
            <a:endParaRPr lang="el-GR" sz="1400" dirty="0"/>
          </a:p>
          <a:p>
            <a:pPr>
              <a:spcBef>
                <a:spcPct val="20000"/>
              </a:spcBef>
              <a:defRPr/>
            </a:pPr>
            <a:r>
              <a:rPr lang="el-GR" sz="1400" dirty="0">
                <a:solidFill>
                  <a:srgbClr val="FF0000"/>
                </a:solidFill>
              </a:rPr>
              <a:t>Διαφάνεια </a:t>
            </a:r>
            <a:r>
              <a:rPr lang="el-GR" sz="1400" dirty="0" smtClean="0">
                <a:solidFill>
                  <a:srgbClr val="FF0000"/>
                </a:solidFill>
              </a:rPr>
              <a:t>17: </a:t>
            </a:r>
            <a:r>
              <a:rPr lang="el-GR" sz="1400" dirty="0" smtClean="0"/>
              <a:t>εικόνα, </a:t>
            </a:r>
            <a:r>
              <a:rPr lang="en-US" sz="1400" dirty="0" smtClean="0"/>
              <a:t>T</a:t>
            </a:r>
            <a:r>
              <a:rPr lang="el-GR" sz="1400" dirty="0" smtClean="0"/>
              <a:t>. </a:t>
            </a:r>
            <a:r>
              <a:rPr lang="en-US" sz="1400" dirty="0" err="1" smtClean="0"/>
              <a:t>Papadam</a:t>
            </a:r>
            <a:r>
              <a:rPr lang="en-US" sz="1400" dirty="0" smtClean="0"/>
              <a:t>, N</a:t>
            </a:r>
            <a:r>
              <a:rPr lang="el-GR" sz="1400" dirty="0" smtClean="0"/>
              <a:t>.</a:t>
            </a:r>
            <a:r>
              <a:rPr lang="en-US" sz="1400" dirty="0" smtClean="0"/>
              <a:t> P. Xekoukoulotakis, I</a:t>
            </a:r>
            <a:r>
              <a:rPr lang="el-GR" sz="1400" dirty="0" smtClean="0"/>
              <a:t>.</a:t>
            </a:r>
            <a:r>
              <a:rPr lang="en-US" sz="1400" dirty="0" smtClean="0"/>
              <a:t> </a:t>
            </a:r>
            <a:r>
              <a:rPr lang="en-US" sz="1400" dirty="0" err="1" smtClean="0"/>
              <a:t>Poulios</a:t>
            </a:r>
            <a:r>
              <a:rPr lang="en-US" sz="1400" dirty="0" smtClean="0"/>
              <a:t>, D</a:t>
            </a:r>
            <a:r>
              <a:rPr lang="el-GR" sz="1400" dirty="0" smtClean="0"/>
              <a:t>.</a:t>
            </a:r>
            <a:r>
              <a:rPr lang="en-US" sz="1400" dirty="0" smtClean="0"/>
              <a:t> Mantzavinos, </a:t>
            </a:r>
            <a:r>
              <a:rPr lang="en-US" sz="1400" dirty="0" err="1" smtClean="0"/>
              <a:t>Photocatalytic</a:t>
            </a:r>
            <a:r>
              <a:rPr lang="en-US" sz="1400" dirty="0" smtClean="0"/>
              <a:t> transformation of acid orange 20 and Cr(VI) in aqueous TiO2 suspensions, Journal of Photochemistry and Photobiology A: Chemistry, 186</a:t>
            </a:r>
            <a:r>
              <a:rPr lang="el-GR" sz="1400" dirty="0" smtClean="0"/>
              <a:t> (</a:t>
            </a:r>
            <a:r>
              <a:rPr lang="en-US" sz="1400" dirty="0" smtClean="0"/>
              <a:t>2007</a:t>
            </a:r>
            <a:r>
              <a:rPr lang="el-GR" sz="1400" dirty="0" smtClean="0"/>
              <a:t>)</a:t>
            </a:r>
            <a:r>
              <a:rPr lang="en-US" sz="1400" dirty="0" smtClean="0"/>
              <a:t> pp. 308-315 </a:t>
            </a:r>
            <a:r>
              <a:rPr lang="en-US" sz="1400" dirty="0" smtClean="0"/>
              <a:t>, pre-print.</a:t>
            </a:r>
            <a:r>
              <a:rPr lang="el-GR" sz="1400" dirty="0" smtClean="0"/>
              <a:t> </a:t>
            </a:r>
            <a:endParaRPr lang="el-GR" sz="1400" dirty="0"/>
          </a:p>
          <a:p>
            <a:pPr>
              <a:spcBef>
                <a:spcPct val="20000"/>
              </a:spcBef>
              <a:defRPr/>
            </a:pPr>
            <a:r>
              <a:rPr lang="el-GR" sz="1400" dirty="0">
                <a:solidFill>
                  <a:srgbClr val="FF0000"/>
                </a:solidFill>
              </a:rPr>
              <a:t>Διαφάνεια </a:t>
            </a:r>
            <a:r>
              <a:rPr lang="el-GR" sz="1400" dirty="0" smtClean="0">
                <a:solidFill>
                  <a:srgbClr val="FF0000"/>
                </a:solidFill>
              </a:rPr>
              <a:t>18: </a:t>
            </a:r>
            <a:r>
              <a:rPr lang="el-GR" sz="1400" dirty="0" smtClean="0"/>
              <a:t>εικόνα, </a:t>
            </a:r>
            <a:r>
              <a:rPr lang="en-US" sz="1400" dirty="0" smtClean="0"/>
              <a:t>A</a:t>
            </a:r>
            <a:r>
              <a:rPr lang="el-GR" sz="1400" dirty="0" smtClean="0"/>
              <a:t>. </a:t>
            </a:r>
            <a:r>
              <a:rPr lang="en-US" sz="1400" dirty="0" err="1" smtClean="0"/>
              <a:t>Paleologou</a:t>
            </a:r>
            <a:r>
              <a:rPr lang="en-US" sz="1400" dirty="0" smtClean="0"/>
              <a:t>, H</a:t>
            </a:r>
            <a:r>
              <a:rPr lang="el-GR" sz="1400" dirty="0" smtClean="0"/>
              <a:t>.</a:t>
            </a:r>
            <a:r>
              <a:rPr lang="en-US" sz="1400" dirty="0" smtClean="0"/>
              <a:t> </a:t>
            </a:r>
            <a:r>
              <a:rPr lang="en-US" sz="1400" dirty="0" err="1" smtClean="0"/>
              <a:t>Marakas</a:t>
            </a:r>
            <a:r>
              <a:rPr lang="en-US" sz="1400" dirty="0" smtClean="0"/>
              <a:t>, N</a:t>
            </a:r>
            <a:r>
              <a:rPr lang="el-GR" sz="1400" dirty="0" smtClean="0"/>
              <a:t>.</a:t>
            </a:r>
            <a:r>
              <a:rPr lang="en-US" sz="1400" dirty="0" smtClean="0"/>
              <a:t> P. Xekoukoulotakis, A</a:t>
            </a:r>
            <a:r>
              <a:rPr lang="el-GR" sz="1400" dirty="0" smtClean="0"/>
              <a:t>.</a:t>
            </a:r>
            <a:r>
              <a:rPr lang="en-US" sz="1400" dirty="0" smtClean="0"/>
              <a:t> </a:t>
            </a:r>
            <a:r>
              <a:rPr lang="en-US" sz="1400" dirty="0" err="1" smtClean="0"/>
              <a:t>Moya</a:t>
            </a:r>
            <a:r>
              <a:rPr lang="en-US" sz="1400" dirty="0" smtClean="0"/>
              <a:t>, Y</a:t>
            </a:r>
            <a:r>
              <a:rPr lang="el-GR" sz="1400" dirty="0" smtClean="0"/>
              <a:t>.</a:t>
            </a:r>
            <a:r>
              <a:rPr lang="en-US" sz="1400" dirty="0" smtClean="0"/>
              <a:t> </a:t>
            </a:r>
            <a:r>
              <a:rPr lang="en-US" sz="1400" dirty="0" err="1" smtClean="0"/>
              <a:t>Vergara</a:t>
            </a:r>
            <a:r>
              <a:rPr lang="en-US" sz="1400" dirty="0" smtClean="0"/>
              <a:t>, N</a:t>
            </a:r>
            <a:r>
              <a:rPr lang="el-GR" sz="1400" dirty="0" smtClean="0"/>
              <a:t>.</a:t>
            </a:r>
            <a:r>
              <a:rPr lang="en-US" sz="1400" dirty="0" smtClean="0"/>
              <a:t> Kalogerakis, P</a:t>
            </a:r>
            <a:r>
              <a:rPr lang="el-GR" sz="1400" dirty="0" smtClean="0"/>
              <a:t>. </a:t>
            </a:r>
            <a:r>
              <a:rPr lang="en-US" sz="1400" dirty="0" err="1" smtClean="0"/>
              <a:t>Gikas</a:t>
            </a:r>
            <a:r>
              <a:rPr lang="en-US" sz="1400" dirty="0" smtClean="0"/>
              <a:t>, D</a:t>
            </a:r>
            <a:r>
              <a:rPr lang="el-GR" sz="1400" dirty="0" smtClean="0"/>
              <a:t>.</a:t>
            </a:r>
            <a:r>
              <a:rPr lang="en-US" sz="1400" dirty="0" smtClean="0"/>
              <a:t> Mantzavinos, Disinfection of water and wastewater by TiO2 </a:t>
            </a:r>
            <a:r>
              <a:rPr lang="en-US" sz="1400" dirty="0" err="1" smtClean="0"/>
              <a:t>photocatalysis</a:t>
            </a:r>
            <a:r>
              <a:rPr lang="en-US" sz="1400" dirty="0" smtClean="0"/>
              <a:t>, </a:t>
            </a:r>
            <a:r>
              <a:rPr lang="en-US" sz="1400" dirty="0" err="1" smtClean="0"/>
              <a:t>sonolysis</a:t>
            </a:r>
            <a:r>
              <a:rPr lang="en-US" sz="1400" dirty="0" smtClean="0"/>
              <a:t> and UV-C irradiation, Catalysis Today,  129</a:t>
            </a:r>
            <a:r>
              <a:rPr lang="el-GR" sz="1400" dirty="0" smtClean="0"/>
              <a:t> (</a:t>
            </a:r>
            <a:r>
              <a:rPr lang="en-US" sz="1400" dirty="0" smtClean="0"/>
              <a:t>2007</a:t>
            </a:r>
            <a:r>
              <a:rPr lang="el-GR" sz="1400" dirty="0" smtClean="0"/>
              <a:t>)</a:t>
            </a:r>
            <a:r>
              <a:rPr lang="en-US" sz="1400" dirty="0" smtClean="0"/>
              <a:t>  pp. </a:t>
            </a:r>
            <a:r>
              <a:rPr lang="en-US" sz="1400" dirty="0" smtClean="0"/>
              <a:t>136-142</a:t>
            </a:r>
            <a:r>
              <a:rPr lang="en-US" sz="1400" smtClean="0"/>
              <a:t>, pre-print.</a:t>
            </a:r>
            <a:endParaRPr lang="el-GR" sz="1400" dirty="0"/>
          </a:p>
          <a:p>
            <a:pPr>
              <a:spcBef>
                <a:spcPct val="20000"/>
              </a:spcBef>
              <a:defRPr/>
            </a:pPr>
            <a:endParaRPr lang="el-GR" sz="1700" dirty="0">
              <a:solidFill>
                <a:srgbClr val="FF0000"/>
              </a:solidFill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" y="6326474"/>
            <a:ext cx="547789" cy="531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500066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Χρηματοδότηση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21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Ιστορικού </a:t>
            </a:r>
            <a:r>
              <a:rPr lang="el-GR" dirty="0" smtClean="0">
                <a:solidFill>
                  <a:schemeClr val="accent1"/>
                </a:solidFill>
              </a:rPr>
              <a:t>Εκδόσεων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l-GR" dirty="0" smtClean="0">
                <a:solidFill>
                  <a:schemeClr val="accent1"/>
                </a:solidFill>
              </a:rPr>
              <a:t>Έργου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1.0.0.  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22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Αναφοράς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Πατρών. Καθηγητής, Διονύσιος</a:t>
            </a:r>
            <a:r>
              <a:rPr lang="el-GR" sz="2000" dirty="0"/>
              <a:t> </a:t>
            </a:r>
            <a:r>
              <a:rPr lang="el-GR" sz="2000" dirty="0" smtClean="0"/>
              <a:t>Μαντζαβίνος. «Τεχνολογία Πειβάλλοντος: Επεξεργασία Βιομηχανικών Υγρών Αποβλήτων, Φωτοκατάλυση (</a:t>
            </a:r>
            <a:r>
              <a:rPr lang="en-US" sz="2000" dirty="0" smtClean="0"/>
              <a:t>part </a:t>
            </a:r>
            <a:r>
              <a:rPr lang="el-GR" sz="2000" dirty="0" smtClean="0"/>
              <a:t>2</a:t>
            </a:r>
            <a:r>
              <a:rPr lang="en-US" sz="2000" dirty="0" smtClean="0"/>
              <a:t>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/>
              <a:t>https://eclass.upatras.gr/courses/CMNG21</a:t>
            </a:r>
            <a:r>
              <a:rPr lang="el-GR" sz="2000" dirty="0" smtClean="0"/>
              <a:t>70</a:t>
            </a:r>
            <a:r>
              <a:rPr lang="en-US" sz="2000" dirty="0" smtClean="0"/>
              <a:t>/</a:t>
            </a:r>
            <a:endParaRPr lang="el-GR" sz="2000" dirty="0"/>
          </a:p>
          <a:p>
            <a:pPr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2</a:t>
            </a:r>
            <a:r>
              <a:rPr lang="el-GR" dirty="0" smtClean="0">
                <a:solidFill>
                  <a:srgbClr val="50ABBC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Αδειοδότησης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6093359"/>
            <a:ext cx="714380" cy="693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24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Περιεχόμενα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686800" cy="4883153"/>
          </a:xfrm>
        </p:spPr>
        <p:txBody>
          <a:bodyPr>
            <a:normAutofit/>
          </a:bodyPr>
          <a:lstStyle/>
          <a:p>
            <a:pPr marL="0" indent="0"/>
            <a:r>
              <a:rPr lang="el-GR" sz="1800" dirty="0" smtClean="0"/>
              <a:t>Φωτοκαταλυτικοί αντιδραστήρες-Φωτοχημικοί αντιδραστήρες</a:t>
            </a:r>
          </a:p>
          <a:p>
            <a:pPr marL="0" indent="0"/>
            <a:r>
              <a:rPr lang="el-GR" sz="1800" dirty="0" smtClean="0"/>
              <a:t>Είδη αντιδραστήρων-Είδη χημικών αντιδραστήρων</a:t>
            </a:r>
          </a:p>
          <a:p>
            <a:pPr marL="0" indent="0"/>
            <a:r>
              <a:rPr lang="el-GR" sz="1800" dirty="0" smtClean="0"/>
              <a:t>Μορφές καταλύτη</a:t>
            </a:r>
          </a:p>
          <a:p>
            <a:pPr marL="0" indent="0"/>
            <a:r>
              <a:rPr lang="en-US" sz="1800" dirty="0" smtClean="0"/>
              <a:t>Batch slurry </a:t>
            </a:r>
            <a:r>
              <a:rPr lang="el-GR" sz="1800" dirty="0" smtClean="0"/>
              <a:t>αντιδραστήρες</a:t>
            </a:r>
          </a:p>
          <a:p>
            <a:pPr marL="0" indent="0"/>
            <a:r>
              <a:rPr lang="en-US" sz="1800" dirty="0" smtClean="0"/>
              <a:t>Fixed bed </a:t>
            </a:r>
            <a:r>
              <a:rPr lang="el-GR" sz="1800" dirty="0" smtClean="0"/>
              <a:t>αντιδραστήρες</a:t>
            </a:r>
          </a:p>
          <a:p>
            <a:pPr marL="0" indent="0"/>
            <a:r>
              <a:rPr lang="el-GR" sz="1800" dirty="0" smtClean="0"/>
              <a:t>Εφαρμογές της φωτοκατάλυσης</a:t>
            </a:r>
          </a:p>
          <a:p>
            <a:pPr marL="0" indent="0"/>
            <a:r>
              <a:rPr lang="el-GR" sz="1800" dirty="0" smtClean="0"/>
              <a:t>Φωτοκαταλυτική επεξεργασία χρωστικών</a:t>
            </a:r>
          </a:p>
          <a:p>
            <a:pPr marL="0" indent="0"/>
            <a:r>
              <a:rPr lang="el-GR" sz="1800" dirty="0" smtClean="0"/>
              <a:t>Φωτοκαταλυτική διάσπαση </a:t>
            </a:r>
            <a:r>
              <a:rPr lang="en-US" sz="1800" dirty="0" smtClean="0"/>
              <a:t>RB 5</a:t>
            </a:r>
            <a:endParaRPr lang="el-GR" sz="1800" dirty="0" smtClean="0"/>
          </a:p>
          <a:p>
            <a:pPr marL="0" indent="0"/>
            <a:r>
              <a:rPr lang="el-GR" sz="1800" dirty="0" smtClean="0"/>
              <a:t>ΦΚ διάσπαση πραγματικού αποβλήτου</a:t>
            </a:r>
          </a:p>
          <a:p>
            <a:pPr marL="0" indent="0"/>
            <a:r>
              <a:rPr lang="el-GR" sz="1800" dirty="0" smtClean="0"/>
              <a:t>Φωτοκαταλυτική οξείδωση </a:t>
            </a:r>
            <a:r>
              <a:rPr lang="en-US" sz="1800" dirty="0" smtClean="0"/>
              <a:t>As(III) </a:t>
            </a:r>
            <a:r>
              <a:rPr lang="el-GR" sz="1800" dirty="0" smtClean="0"/>
              <a:t>σε </a:t>
            </a:r>
            <a:r>
              <a:rPr lang="en-US" sz="1800" dirty="0" smtClean="0"/>
              <a:t>As(V)</a:t>
            </a:r>
            <a:endParaRPr lang="el-GR" sz="1800" dirty="0" smtClean="0"/>
          </a:p>
          <a:p>
            <a:pPr marL="0" indent="0"/>
            <a:r>
              <a:rPr lang="el-GR" sz="1800" dirty="0" smtClean="0"/>
              <a:t>Οξείδωση χρωστικής και αναγωγή </a:t>
            </a:r>
            <a:r>
              <a:rPr lang="en-US" sz="1800" dirty="0" smtClean="0"/>
              <a:t>Cr(VI)</a:t>
            </a:r>
            <a:endParaRPr lang="el-GR" sz="1800" dirty="0" smtClean="0"/>
          </a:p>
          <a:p>
            <a:pPr marL="0" indent="0"/>
            <a:r>
              <a:rPr lang="el-GR" sz="1800" dirty="0" smtClean="0"/>
              <a:t>Φωτοκαταλυτική αδρανοποίηση </a:t>
            </a:r>
            <a:r>
              <a:rPr lang="en-US" sz="1800" i="1" dirty="0" smtClean="0"/>
              <a:t>E coli</a:t>
            </a:r>
            <a:endParaRPr lang="el-GR" sz="18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Φωτοκαταλυτικοί αντιδραστήρες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el-GR"/>
              <a:t>Κατά το σχεδιασμό των φωτοκαταλυτικών αντιδραστήρων πρέπει να βρεθεί η βέλτιστη διάταξη για τον χειρισμό: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l-GR"/>
              <a:t>του διαλύματος αντίδρασης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l-GR"/>
              <a:t>της συνεχούς παροχής οξυγόνου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l-GR"/>
              <a:t>του στερεού φωτοκαταλύτη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l-GR"/>
              <a:t>της πηγής ακτινοβολίας</a:t>
            </a:r>
          </a:p>
          <a:p>
            <a:pPr marL="609600" indent="-609600">
              <a:lnSpc>
                <a:spcPct val="90000"/>
              </a:lnSpc>
            </a:pPr>
            <a:r>
              <a:rPr lang="el-GR"/>
              <a:t>Τα παραπάνω απαιτούν προσεκτικό σχεδιασμό του αντιδραστήρα. 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4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Είδη αντιδραστήρων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Δύο είναι τα κύρια είδη φωτοχημικών αντιδραστήρων:</a:t>
            </a:r>
          </a:p>
          <a:p>
            <a:r>
              <a:rPr lang="el-GR"/>
              <a:t>διαλείποντος έργου (</a:t>
            </a:r>
            <a:r>
              <a:rPr lang="en-US"/>
              <a:t>batch)</a:t>
            </a:r>
            <a:endParaRPr lang="el-GR"/>
          </a:p>
          <a:p>
            <a:r>
              <a:rPr lang="el-GR"/>
              <a:t>συνεχούς ροής</a:t>
            </a:r>
            <a:r>
              <a:rPr lang="en-US"/>
              <a:t> (continuous flow)</a:t>
            </a:r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Είδη χημικών αντιδραστήρων</a:t>
            </a:r>
          </a:p>
        </p:txBody>
      </p:sp>
      <p:pic>
        <p:nvPicPr>
          <p:cNvPr id="6993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055813"/>
            <a:ext cx="8642350" cy="3178175"/>
          </a:xfrm>
          <a:noFill/>
          <a:ln/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Φωτοχημικοί αντιδραστήρες</a:t>
            </a:r>
          </a:p>
        </p:txBody>
      </p:sp>
      <p:pic>
        <p:nvPicPr>
          <p:cNvPr id="7004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262063"/>
            <a:ext cx="7848600" cy="4813300"/>
          </a:xfrm>
          <a:noFill/>
          <a:ln/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1"/>
                </a:solidFill>
              </a:rPr>
              <a:t>Μορφές καταλύτη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LcPeriod"/>
            </a:pPr>
            <a:r>
              <a:rPr lang="el-GR"/>
              <a:t>σε αιώρημα (</a:t>
            </a:r>
            <a:r>
              <a:rPr lang="en-US"/>
              <a:t>slurry)</a:t>
            </a:r>
            <a:r>
              <a:rPr lang="el-GR"/>
              <a:t>: πιο δραστικός αλλά μετά το τέλος της αντίδρασης απαιτείται διαχωρισμός του από το μίγμα της αντίδρασης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l-GR"/>
              <a:t>ακινητοποιημένος </a:t>
            </a:r>
            <a:r>
              <a:rPr lang="en-US"/>
              <a:t>(immobilized or fixed bed) </a:t>
            </a:r>
            <a:r>
              <a:rPr lang="el-GR"/>
              <a:t>σε στερεό υπόστρωμα: δεν χρειάζεται διαχωρισμό αλλά εμφανίζει μικρότερη δραστικότητα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Batch slurry </a:t>
            </a:r>
            <a:r>
              <a:rPr lang="el-GR" dirty="0">
                <a:solidFill>
                  <a:schemeClr val="accent1"/>
                </a:solidFill>
              </a:rPr>
              <a:t>αντιδραστήρες</a:t>
            </a:r>
          </a:p>
        </p:txBody>
      </p:sp>
      <p:pic>
        <p:nvPicPr>
          <p:cNvPr id="7045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060575"/>
            <a:ext cx="8642350" cy="3171825"/>
          </a:xfrm>
          <a:noFill/>
          <a:ln/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1005</Words>
  <Application>Microsoft Office PowerPoint</Application>
  <PresentationFormat>On-screen Show (4:3)</PresentationFormat>
  <Paragraphs>119</Paragraphs>
  <Slides>24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CS ChemDraw Drawing</vt:lpstr>
      <vt:lpstr>Graph</vt:lpstr>
      <vt:lpstr>Τεχνολογία Περιβάλλοντος: Επεξεργασία Βιομηχανικών Υγρών Αποβλήτων</vt:lpstr>
      <vt:lpstr>Σκοπός  Ενότητας</vt:lpstr>
      <vt:lpstr>Περιεχόμενα ενότητας</vt:lpstr>
      <vt:lpstr>Φωτοκαταλυτικοί αντιδραστήρες</vt:lpstr>
      <vt:lpstr>Είδη αντιδραστήρων</vt:lpstr>
      <vt:lpstr>Είδη χημικών αντιδραστήρων</vt:lpstr>
      <vt:lpstr>Φωτοχημικοί αντιδραστήρες</vt:lpstr>
      <vt:lpstr>Μορφές καταλύτη</vt:lpstr>
      <vt:lpstr>Batch slurry αντιδραστήρες</vt:lpstr>
      <vt:lpstr>Fixed bed αντιδραστήρες</vt:lpstr>
      <vt:lpstr>Εφαρμογές της φωτοκατάλυσης</vt:lpstr>
      <vt:lpstr>Φωτοκαταλυτική επεξεργασία χρωστικών</vt:lpstr>
      <vt:lpstr>Φωτοκαταλυτική διάσπαση RB 5</vt:lpstr>
      <vt:lpstr>Φωτοκαταλυτική διάσπαση RB 5</vt:lpstr>
      <vt:lpstr>ΦΚ διάσπαση πραγματικού αποβλήτου</vt:lpstr>
      <vt:lpstr>Φωτοκαταλυτική οξείδωση As(III) σε As(V)</vt:lpstr>
      <vt:lpstr>Οξείδωση χρωστικής και αναγωγή Cr(VI)</vt:lpstr>
      <vt:lpstr>Φωτοκαταλυτική αδρανοποίηση E coli</vt:lpstr>
      <vt:lpstr>Τέλος Ενότητας</vt:lpstr>
      <vt:lpstr>Slide 20</vt:lpstr>
      <vt:lpstr>Χρηματοδότηση</vt:lpstr>
      <vt:lpstr>Σημείωμα Ιστορικού Εκδόσεων Έργου</vt:lpstr>
      <vt:lpstr>Σημείωμα Αναφοράς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Τεχνολογία Περιβάλλοντος: Επεξεργασία Βιομηχανικών Υγρών Αποβλήτων</dc:title>
  <dc:creator>Spyretos</dc:creator>
  <cp:lastModifiedBy>Spyretos</cp:lastModifiedBy>
  <cp:revision>20</cp:revision>
  <dcterms:created xsi:type="dcterms:W3CDTF">2015-07-07T10:27:16Z</dcterms:created>
  <dcterms:modified xsi:type="dcterms:W3CDTF">2015-07-10T09:41:44Z</dcterms:modified>
</cp:coreProperties>
</file>