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3" r:id="rId31"/>
    <p:sldId id="294" r:id="rId32"/>
    <p:sldId id="296" r:id="rId33"/>
    <p:sldId id="297" r:id="rId34"/>
    <p:sldId id="299" r:id="rId35"/>
    <p:sldId id="259" r:id="rId36"/>
    <p:sldId id="260" r:id="rId37"/>
    <p:sldId id="261" r:id="rId38"/>
    <p:sldId id="262" r:id="rId39"/>
    <p:sldId id="263" r:id="rId40"/>
    <p:sldId id="264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E8D5C-26F5-44B9-8891-3471954A989B}" type="datetimeFigureOut">
              <a:rPr lang="el-GR" smtClean="0"/>
              <a:pPr/>
              <a:t>10/7/2015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388E9-5FC5-4122-924E-0679F7BD989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6F89-4635-4610-B368-882008F495E8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97D-D525-471A-A587-5E927FE8C5A6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F31A-AB38-4E2B-A610-83B015AE6BBC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8001000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43213" y="4652963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BF738CEB-E2FA-47BD-AE67-A82EC2554A59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80010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06413" cy="476250"/>
          </a:xfrm>
        </p:spPr>
        <p:txBody>
          <a:bodyPr/>
          <a:lstStyle>
            <a:lvl1pPr>
              <a:defRPr/>
            </a:lvl1pPr>
          </a:lstStyle>
          <a:p>
            <a:fld id="{84926B47-6AC2-48C9-8A28-686FEA4CFF4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E81C-31A7-4057-9E64-0BBB305D3C07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6658-590A-48BC-B781-8CFD5ECF595F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50B0-7386-4EEA-8C55-D5F4149A9794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B241-868D-4051-8418-21E16C634EE9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9C4-AFBB-425E-970D-4CA1A950D971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1330-33C8-4029-A663-0FF0B4DD5074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1C07-C46F-4BA7-8558-527F69FE4CD2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CC73-A0E9-451C-AB8E-424EA804A1BF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B979-6A66-4464-8433-FC1760289FDA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Προηγμένες Διεργασίες Οξείδωσης για την επεξεργασία νερού κα4040ι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1A3D-D745-4E4E-8307-5CACCCC9E13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ature.com/nature/journal/v414/n6861/fig_tab/414338a0_F2.html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Τεχνολογία Περιβάλλοντος: Επεξεργασία Βιομηχανικών Υγρών Αποβλήτων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57562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Φωτοκατάλυση (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 1)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Μαντζαβίνος Διονύσιος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Χημικών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Τροχιακά και ενεργειακές ζώνες</a:t>
            </a:r>
          </a:p>
        </p:txBody>
      </p:sp>
      <p:pic>
        <p:nvPicPr>
          <p:cNvPr id="66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5038" y="1196975"/>
            <a:ext cx="4725987" cy="4895850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Μοντέλο των ενεργειακών ζωνών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Μεταξύ των κατειλημμένων δεσμικών τροχιακών στη </a:t>
            </a:r>
            <a:r>
              <a:rPr lang="el-GR" b="1" i="1"/>
              <a:t>ζώνη σθένους</a:t>
            </a:r>
            <a:r>
              <a:rPr lang="el-GR"/>
              <a:t> (</a:t>
            </a:r>
            <a:r>
              <a:rPr lang="en-US"/>
              <a:t>valence band</a:t>
            </a:r>
            <a:r>
              <a:rPr lang="el-GR"/>
              <a:t>, </a:t>
            </a:r>
            <a:r>
              <a:rPr lang="en-US"/>
              <a:t>VB</a:t>
            </a:r>
            <a:r>
              <a:rPr lang="el-GR"/>
              <a:t>) και των μη κατειλημμένων αντιδεσμικών τροχιακών στη </a:t>
            </a:r>
            <a:r>
              <a:rPr lang="el-GR" b="1" i="1"/>
              <a:t>ζώνη αγωγιμότητας</a:t>
            </a:r>
            <a:r>
              <a:rPr lang="el-GR"/>
              <a:t> (</a:t>
            </a:r>
            <a:r>
              <a:rPr lang="en-US"/>
              <a:t>conduction band, CB</a:t>
            </a:r>
            <a:r>
              <a:rPr lang="el-GR"/>
              <a:t>)</a:t>
            </a:r>
            <a:r>
              <a:rPr lang="en-US"/>
              <a:t> </a:t>
            </a:r>
            <a:r>
              <a:rPr lang="el-GR"/>
              <a:t>παρεμβάλλεται μια περιοχή απαγορευμένων ενεργειακών καταστάσεων, η οποία ονομάζεται</a:t>
            </a:r>
            <a:r>
              <a:rPr lang="en-US"/>
              <a:t> </a:t>
            </a:r>
            <a:r>
              <a:rPr lang="el-GR" b="1" i="1"/>
              <a:t>ενεργειακό χάσμα</a:t>
            </a:r>
            <a:r>
              <a:rPr lang="el-GR"/>
              <a:t> (</a:t>
            </a:r>
            <a:r>
              <a:rPr lang="en-US"/>
              <a:t>band gap energy, </a:t>
            </a:r>
            <a:r>
              <a:rPr lang="el-GR"/>
              <a:t>Eg). </a:t>
            </a:r>
          </a:p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Μοντέλο των ενεργειακών ζωνών</a:t>
            </a:r>
          </a:p>
        </p:txBody>
      </p:sp>
      <p:graphicFrame>
        <p:nvGraphicFramePr>
          <p:cNvPr id="634884" name="Object 4"/>
          <p:cNvGraphicFramePr>
            <a:graphicFrameLocks noChangeAspect="1"/>
          </p:cNvGraphicFramePr>
          <p:nvPr>
            <p:ph idx="1"/>
          </p:nvPr>
        </p:nvGraphicFramePr>
        <p:xfrm>
          <a:off x="250825" y="1309688"/>
          <a:ext cx="8642350" cy="4672012"/>
        </p:xfrm>
        <a:graphic>
          <a:graphicData uri="http://schemas.openxmlformats.org/presentationml/2006/ole">
            <p:oleObj spid="_x0000_s2050" r:id="rId3" imgW="4933333" imgH="2666667" progId="PBrush">
              <p:embed/>
            </p:oleObj>
          </a:graphicData>
        </a:graphic>
      </p:graphicFrame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Μέταλλα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Όταν η E</a:t>
            </a:r>
            <a:r>
              <a:rPr lang="el-GR" baseline="-25000"/>
              <a:t>g</a:t>
            </a:r>
            <a:r>
              <a:rPr lang="el-GR"/>
              <a:t> είναι πολύ μικρή τότε μεταξύ της ζώνης σθένους και της ζώνης αγωγιμότητας</a:t>
            </a:r>
            <a:r>
              <a:rPr lang="en-US" i="1"/>
              <a:t> </a:t>
            </a:r>
            <a:r>
              <a:rPr lang="el-GR"/>
              <a:t>δημιουργείται ένα ενεργειακό συνεχές</a:t>
            </a:r>
            <a:r>
              <a:rPr lang="en-US"/>
              <a:t>.</a:t>
            </a:r>
          </a:p>
          <a:p>
            <a:r>
              <a:rPr lang="el-GR"/>
              <a:t>Το στερεό είναι καλός αγωγός του ηλεκτρικού ρεύματος και κατατάσσεται στα μέταλλα.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Ημιαγωγοί, μονωτές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Για μεγαλύτερες τιμές της E</a:t>
            </a:r>
            <a:r>
              <a:rPr lang="el-GR" baseline="-25000"/>
              <a:t>g</a:t>
            </a:r>
            <a:r>
              <a:rPr lang="el-GR"/>
              <a:t> (</a:t>
            </a:r>
            <a:r>
              <a:rPr lang="en-US"/>
              <a:t>0.5&lt;</a:t>
            </a:r>
            <a:r>
              <a:rPr lang="el-GR"/>
              <a:t>E</a:t>
            </a:r>
            <a:r>
              <a:rPr lang="el-GR" baseline="-25000"/>
              <a:t>g</a:t>
            </a:r>
            <a:r>
              <a:rPr lang="en-US"/>
              <a:t>&lt;</a:t>
            </a:r>
            <a:r>
              <a:rPr lang="el-GR"/>
              <a:t>4 eV) η ΖΣ είναι κατά το μεγαλύτερο μέρος πλήρης από e</a:t>
            </a:r>
            <a:r>
              <a:rPr lang="el-GR" baseline="30000"/>
              <a:t>-</a:t>
            </a:r>
            <a:r>
              <a:rPr lang="el-GR"/>
              <a:t>, ενώ η ΖΑ κενή. Τα υλικά αυτά ανήκουν στην κατηγορία των ημιαγωγών.</a:t>
            </a:r>
          </a:p>
          <a:p>
            <a:r>
              <a:rPr lang="el-GR"/>
              <a:t>Τέλος σε ενώσεις με E</a:t>
            </a:r>
            <a:r>
              <a:rPr lang="el-GR" baseline="-25000"/>
              <a:t>g</a:t>
            </a:r>
            <a:r>
              <a:rPr lang="el-GR"/>
              <a:t> &gt; ~5</a:t>
            </a:r>
            <a:r>
              <a:rPr lang="en-US"/>
              <a:t>.5</a:t>
            </a:r>
            <a:r>
              <a:rPr lang="el-GR"/>
              <a:t> eV η συγκέντρωση των e</a:t>
            </a:r>
            <a:r>
              <a:rPr lang="el-GR" baseline="30000"/>
              <a:t>-</a:t>
            </a:r>
            <a:r>
              <a:rPr lang="el-GR"/>
              <a:t> στη ΖΑ είναι τόσο χαμηλή, ώστε πρακτικά τα στερεά αυτά είναι ηλεκτρικοί μονωτές.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l-GR" dirty="0">
                <a:solidFill>
                  <a:srgbClr val="50ABBC"/>
                </a:solidFill>
              </a:rPr>
              <a:t>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Ημιαγωγοί</a:t>
            </a:r>
          </a:p>
        </p:txBody>
      </p:sp>
      <p:pic>
        <p:nvPicPr>
          <p:cNvPr id="6400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146175"/>
            <a:ext cx="5759450" cy="5005388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Μηχανισμός φωτοκατάλυσης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l-GR"/>
              <a:t>κτινοβόληση υδατικού αιωρήματος ενός ημιαγωγού (συνήθως οξειδίου του τιτανίου, </a:t>
            </a:r>
            <a:r>
              <a:rPr lang="en-GB"/>
              <a:t>TiO</a:t>
            </a:r>
            <a:r>
              <a:rPr lang="el-GR" baseline="-25000"/>
              <a:t>2</a:t>
            </a:r>
            <a:r>
              <a:rPr lang="el-GR"/>
              <a:t>) με ακτινοβολία με ενέργεια μεγαλύτερη ή ίση από τ</a:t>
            </a:r>
            <a:r>
              <a:rPr lang="en-US"/>
              <a:t>o </a:t>
            </a:r>
            <a:r>
              <a:rPr lang="el-GR"/>
              <a:t>ενεργειακό χάσμα </a:t>
            </a:r>
            <a:r>
              <a:rPr lang="en-US"/>
              <a:t>E</a:t>
            </a:r>
            <a:r>
              <a:rPr lang="en-US" baseline="-25000"/>
              <a:t>g</a:t>
            </a:r>
          </a:p>
          <a:p>
            <a:r>
              <a:rPr lang="el-GR"/>
              <a:t>Διέγερση των ηλεκτρονίων και μετάβασή τους από τη ζώνη σθένους (</a:t>
            </a:r>
            <a:r>
              <a:rPr lang="en-US"/>
              <a:t>valence band</a:t>
            </a:r>
            <a:r>
              <a:rPr lang="el-GR"/>
              <a:t>) στη ζώνη αγωγιμότητας (</a:t>
            </a:r>
            <a:r>
              <a:rPr lang="en-US"/>
              <a:t>conduction band</a:t>
            </a:r>
            <a:r>
              <a:rPr lang="el-GR"/>
              <a:t>) του ημιαγωγού.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Ακτινοβολία διέγερσης </a:t>
            </a:r>
            <a:r>
              <a:rPr lang="en-US" dirty="0">
                <a:solidFill>
                  <a:schemeClr val="accent1"/>
                </a:solidFill>
              </a:rPr>
              <a:t>TiO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endParaRPr lang="el-GR" baseline="-25000" dirty="0">
              <a:solidFill>
                <a:schemeClr val="accent1"/>
              </a:solidFill>
            </a:endParaRP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Το </a:t>
            </a:r>
            <a:r>
              <a:rPr lang="en-US"/>
              <a:t>TiO</a:t>
            </a:r>
            <a:r>
              <a:rPr lang="el-GR" baseline="-25000"/>
              <a:t>2</a:t>
            </a:r>
            <a:r>
              <a:rPr lang="el-GR"/>
              <a:t>, έχει σχετικά μεγάλη ενέργεια χάσματος Ε</a:t>
            </a:r>
            <a:r>
              <a:rPr lang="en-US" baseline="-25000"/>
              <a:t>g</a:t>
            </a:r>
            <a:r>
              <a:rPr lang="en-US"/>
              <a:t>=3.2 eV.</a:t>
            </a:r>
          </a:p>
          <a:p>
            <a:r>
              <a:rPr lang="el-GR"/>
              <a:t>Η ενεργοποίηση του </a:t>
            </a:r>
            <a:r>
              <a:rPr lang="en-US"/>
              <a:t>TiO</a:t>
            </a:r>
            <a:r>
              <a:rPr lang="el-GR" baseline="-25000"/>
              <a:t>2</a:t>
            </a:r>
            <a:r>
              <a:rPr lang="el-GR"/>
              <a:t> γίνεται με υπεριώδη ακτινοβολία </a:t>
            </a:r>
            <a:r>
              <a:rPr lang="en-US"/>
              <a:t>UV-A </a:t>
            </a:r>
            <a:r>
              <a:rPr lang="el-GR"/>
              <a:t>(λ&lt;380 </a:t>
            </a:r>
            <a:r>
              <a:rPr lang="en-US"/>
              <a:t>nm)</a:t>
            </a:r>
            <a:r>
              <a:rPr lang="el-GR"/>
              <a:t>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Φάσμα απορρόφησης </a:t>
            </a:r>
            <a:r>
              <a:rPr lang="en-US" dirty="0">
                <a:solidFill>
                  <a:schemeClr val="accent1"/>
                </a:solidFill>
              </a:rPr>
              <a:t>TiO2</a:t>
            </a:r>
            <a:endParaRPr lang="el-GR" dirty="0">
              <a:solidFill>
                <a:schemeClr val="accent1"/>
              </a:solidFill>
            </a:endParaRPr>
          </a:p>
        </p:txBody>
      </p:sp>
      <p:graphicFrame>
        <p:nvGraphicFramePr>
          <p:cNvPr id="670723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220788"/>
          <a:ext cx="9144000" cy="4851400"/>
        </p:xfrm>
        <a:graphic>
          <a:graphicData uri="http://schemas.openxmlformats.org/presentationml/2006/ole">
            <p:oleObj spid="_x0000_s3074" name="Γράφημα" r:id="rId3" imgW="9372559" imgH="4972060" progId="Excel.Sheet.8">
              <p:embed/>
            </p:oleObj>
          </a:graphicData>
        </a:graphic>
      </p:graphicFrame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Οπές και ηλεκτρόνια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Κατά τη διέγερση των ηλεκτρονίων δημιουργούνται ζεύγη θετικά φορτισμένων οπών στη ζώνη σθένους (</a:t>
            </a:r>
            <a:r>
              <a:rPr lang="en-US"/>
              <a:t>valence band holes</a:t>
            </a:r>
            <a:r>
              <a:rPr lang="el-GR"/>
              <a:t>, </a:t>
            </a:r>
            <a:r>
              <a:rPr lang="en-US"/>
              <a:t>h</a:t>
            </a:r>
            <a:r>
              <a:rPr lang="en-US" baseline="30000"/>
              <a:t>+</a:t>
            </a:r>
            <a:r>
              <a:rPr lang="el-GR"/>
              <a:t>) και αρνητικά φορτισμένων ηλεκτρονίων στη ζώνη αγωγιμότητας (</a:t>
            </a:r>
            <a:r>
              <a:rPr lang="en-US"/>
              <a:t>conduction band electrons, e</a:t>
            </a:r>
            <a:r>
              <a:rPr lang="en-US" baseline="30000"/>
              <a:t>-</a:t>
            </a:r>
            <a:r>
              <a:rPr lang="el-GR"/>
              <a:t>). </a:t>
            </a:r>
          </a:p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Σκοπός  </a:t>
            </a:r>
            <a:r>
              <a:rPr lang="el-GR" dirty="0">
                <a:solidFill>
                  <a:schemeClr val="accent1"/>
                </a:solidFill>
              </a:rPr>
              <a:t>Ε</a:t>
            </a:r>
            <a:r>
              <a:rPr lang="el-GR" dirty="0" smtClean="0">
                <a:solidFill>
                  <a:schemeClr val="accent1"/>
                </a:solidFill>
              </a:rPr>
              <a:t>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71612"/>
            <a:ext cx="8394124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sz="3400" dirty="0" smtClean="0"/>
              <a:t>Σκοπός της παρούσας ενότητας είναι η περιγραφή της επεξεργασίας αποβλήτων μέσω της φωτοκατάλυσης</a:t>
            </a:r>
            <a:r>
              <a:rPr lang="en-US" sz="3400" dirty="0" smtClean="0"/>
              <a:t>. </a:t>
            </a:r>
            <a:r>
              <a:rPr lang="el-GR" sz="3400" dirty="0" smtClean="0"/>
              <a:t>Για τον λόγο αυτό, στο πρώτο μέρος περιγράφονται αναλυτικά η συνολική αντίδραση και οι μηχανισμοί φωτοκατάλυσης. Επίσης, γίνεται αναφορά στα πλεονεκτήματα της διεργασίας αυτής.</a:t>
            </a:r>
            <a:endParaRPr lang="el-GR" sz="3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Σχηματική αναπαράσταση φωτοκατάλυσης</a:t>
            </a:r>
          </a:p>
        </p:txBody>
      </p:sp>
      <p:pic>
        <p:nvPicPr>
          <p:cNvPr id="6420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89038"/>
            <a:ext cx="6408738" cy="4970462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Ζεύγη οπών-ηλεκτρονίων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Τα ζεύγη οπών-ηλεκτρονίων μπορούν είτε: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α) να επανασυνδεθούν στο εσωτερικό του σωματιδίου του ημιαγωγού αποδίδοντας θερμότητα,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β) να διαχυθούν προς την επιφάνεια του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Ζεύγη οπών-ηλεκτρονίων στην επιφάνεια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/>
              <a:t>Τα ζεύγη οπών-ηλεκτρονίων τα οποία έχουν διαχυθεί στην επιφάνεια του ημιαγωγού μπορούν είτε: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/>
              <a:t>α) να επανασυνδεθούν αποδίδοντας θερμότητα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/>
              <a:t>β) να αντιδράσουν με δότες ή δέκτες ηλεκτρονίων που είναι προσροφημένοι στην επιφάνεια του ημιαγωγού και να προκαλέσουν αντίστοιχα οξείδωση ή αναγωγή. </a:t>
            </a:r>
          </a:p>
          <a:p>
            <a:pPr>
              <a:lnSpc>
                <a:spcPct val="90000"/>
              </a:lnSpc>
            </a:pP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Αντιδράσεις</a:t>
            </a:r>
          </a:p>
        </p:txBody>
      </p:sp>
      <p:graphicFrame>
        <p:nvGraphicFramePr>
          <p:cNvPr id="645126" name="Object 6"/>
          <p:cNvGraphicFramePr>
            <a:graphicFrameLocks noChangeAspect="1"/>
          </p:cNvGraphicFramePr>
          <p:nvPr>
            <p:ph idx="1"/>
          </p:nvPr>
        </p:nvGraphicFramePr>
        <p:xfrm>
          <a:off x="250825" y="1114425"/>
          <a:ext cx="8642350" cy="5064125"/>
        </p:xfrm>
        <a:graphic>
          <a:graphicData uri="http://schemas.openxmlformats.org/presentationml/2006/ole">
            <p:oleObj spid="_x0000_s4098" name="CS ChemDraw Drawing" r:id="rId3" imgW="4799880" imgH="2812320" progId="">
              <p:embed/>
            </p:oleObj>
          </a:graphicData>
        </a:graphic>
      </p:graphicFrame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Συνολική αντίδραση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268413"/>
            <a:ext cx="8326437" cy="2160587"/>
          </a:xfrm>
        </p:spPr>
        <p:txBody>
          <a:bodyPr/>
          <a:lstStyle/>
          <a:p>
            <a:r>
              <a:rPr lang="el-GR"/>
              <a:t>Παρουσία διαλυμένου οξυγόνου η συνολική αντίδραση που λαμβάνει χώρα μπορεί να παρασταθεί ως εξής:</a:t>
            </a:r>
          </a:p>
        </p:txBody>
      </p:sp>
      <p:graphicFrame>
        <p:nvGraphicFramePr>
          <p:cNvPr id="655371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250825" y="3443288"/>
          <a:ext cx="8642350" cy="884237"/>
        </p:xfrm>
        <a:graphic>
          <a:graphicData uri="http://schemas.openxmlformats.org/presentationml/2006/ole">
            <p:oleObj spid="_x0000_s5122" name="CS ChemDraw Drawing" r:id="rId3" imgW="3806640" imgH="389520" progId="">
              <p:embed/>
            </p:oleObj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Καταλύτες</a:t>
            </a:r>
          </a:p>
        </p:txBody>
      </p:sp>
      <p:pic>
        <p:nvPicPr>
          <p:cNvPr id="649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208088"/>
            <a:ext cx="5688012" cy="4943475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Καταλύτες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l-GR"/>
              <a:t>Οι ημιαγωγοί οι οποίοι έχουν ως επί το πλείστον χρησιμοποιηθεί για φωτοκαταλυτικές εφαρμογές είναι οι: TiO</a:t>
            </a:r>
            <a:r>
              <a:rPr lang="el-GR" baseline="-25000"/>
              <a:t>2</a:t>
            </a:r>
            <a:r>
              <a:rPr lang="el-GR"/>
              <a:t>, ZnO, SrTiO</a:t>
            </a:r>
            <a:r>
              <a:rPr lang="el-GR" baseline="-25000"/>
              <a:t>3</a:t>
            </a:r>
            <a:r>
              <a:rPr lang="el-GR"/>
              <a:t>, WO</a:t>
            </a:r>
            <a:r>
              <a:rPr lang="el-GR" baseline="-25000"/>
              <a:t>3</a:t>
            </a:r>
            <a:r>
              <a:rPr lang="el-GR"/>
              <a:t>, Fe</a:t>
            </a:r>
            <a:r>
              <a:rPr lang="el-GR" baseline="-25000"/>
              <a:t>2</a:t>
            </a:r>
            <a:r>
              <a:rPr lang="el-GR"/>
              <a:t>O</a:t>
            </a:r>
            <a:r>
              <a:rPr lang="el-GR" baseline="-25000"/>
              <a:t>3</a:t>
            </a:r>
            <a:r>
              <a:rPr lang="el-GR"/>
              <a:t>, ZnS, CdS.</a:t>
            </a:r>
          </a:p>
          <a:p>
            <a:pPr eaLnBrk="0" hangingPunct="0">
              <a:spcBef>
                <a:spcPct val="0"/>
              </a:spcBef>
            </a:pPr>
            <a:r>
              <a:rPr lang="el-GR"/>
              <a:t>Το TiO</a:t>
            </a:r>
            <a:r>
              <a:rPr lang="el-GR" baseline="-25000"/>
              <a:t>2</a:t>
            </a:r>
            <a:r>
              <a:rPr lang="el-GR"/>
              <a:t> στην κρυσταλλική της ανατάσης και το ZnO αποτελούν τους πλέον δραστικούς ημιαγωγούς για την οξειδωτική καταστροφή των οργανικών ενώσεων. </a:t>
            </a:r>
          </a:p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Πλεονεκτήματα Τ</a:t>
            </a: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l-GR" dirty="0">
                <a:solidFill>
                  <a:schemeClr val="accent1"/>
                </a:solidFill>
              </a:rPr>
              <a:t>Ο</a:t>
            </a:r>
            <a:r>
              <a:rPr lang="el-GR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Το</a:t>
            </a:r>
            <a:r>
              <a:rPr lang="en-US" dirty="0"/>
              <a:t> TiO</a:t>
            </a:r>
            <a:r>
              <a:rPr lang="en-US" baseline="-25000" dirty="0"/>
              <a:t>2</a:t>
            </a:r>
            <a:r>
              <a:rPr lang="el-GR" dirty="0"/>
              <a:t> </a:t>
            </a:r>
            <a:r>
              <a:rPr lang="en-US" dirty="0" err="1"/>
              <a:t>παρουσιάζει</a:t>
            </a:r>
            <a:r>
              <a:rPr lang="el-GR" dirty="0"/>
              <a:t> </a:t>
            </a:r>
            <a:r>
              <a:rPr lang="en-US" dirty="0" err="1"/>
              <a:t>μεγάλη</a:t>
            </a:r>
            <a:r>
              <a:rPr lang="en-US" dirty="0"/>
              <a:t> </a:t>
            </a:r>
            <a:r>
              <a:rPr lang="en-US" dirty="0" err="1"/>
              <a:t>δραστικότητα</a:t>
            </a:r>
            <a:r>
              <a:rPr lang="el-GR" dirty="0"/>
              <a:t> </a:t>
            </a:r>
            <a:r>
              <a:rPr lang="en-US" dirty="0" err="1"/>
              <a:t>και</a:t>
            </a:r>
            <a:r>
              <a:rPr lang="el-GR" dirty="0"/>
              <a:t> </a:t>
            </a:r>
            <a:r>
              <a:rPr lang="en-US" dirty="0" err="1"/>
              <a:t>ανθεκτικότητα</a:t>
            </a:r>
            <a:r>
              <a:rPr lang="en-US" dirty="0"/>
              <a:t> </a:t>
            </a:r>
            <a:r>
              <a:rPr lang="en-US" dirty="0" err="1"/>
              <a:t>στην</a:t>
            </a:r>
            <a:r>
              <a:rPr lang="el-GR" dirty="0"/>
              <a:t> </a:t>
            </a:r>
            <a:r>
              <a:rPr lang="en-US" dirty="0" err="1"/>
              <a:t>φωτοδιάβρωση</a:t>
            </a:r>
            <a:endParaRPr lang="el-GR" dirty="0"/>
          </a:p>
          <a:p>
            <a:r>
              <a:rPr lang="en-US" dirty="0" err="1"/>
              <a:t>Επιπλέον</a:t>
            </a:r>
            <a:r>
              <a:rPr lang="en-US" dirty="0"/>
              <a:t> </a:t>
            </a:r>
            <a:r>
              <a:rPr lang="en-US" dirty="0" err="1"/>
              <a:t>είναι</a:t>
            </a:r>
            <a:r>
              <a:rPr lang="en-US" dirty="0"/>
              <a:t> </a:t>
            </a:r>
            <a:r>
              <a:rPr lang="en-US" dirty="0" err="1"/>
              <a:t>βιολογικά</a:t>
            </a:r>
            <a:r>
              <a:rPr lang="en-US" dirty="0"/>
              <a:t> </a:t>
            </a:r>
            <a:r>
              <a:rPr lang="en-US" dirty="0" err="1"/>
              <a:t>αδρανές</a:t>
            </a:r>
            <a:r>
              <a:rPr lang="en-US" dirty="0"/>
              <a:t> </a:t>
            </a:r>
            <a:r>
              <a:rPr lang="en-US" dirty="0" err="1"/>
              <a:t>υλικό</a:t>
            </a:r>
            <a:r>
              <a:rPr lang="en-US" dirty="0"/>
              <a:t>. </a:t>
            </a:r>
          </a:p>
          <a:p>
            <a:r>
              <a:rPr lang="en-US" dirty="0" err="1"/>
              <a:t>Αντιθέτ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ZnO</a:t>
            </a:r>
            <a:r>
              <a:rPr lang="en-US" dirty="0"/>
              <a:t>, </a:t>
            </a:r>
            <a:r>
              <a:rPr lang="en-US" dirty="0" err="1"/>
              <a:t>αν</a:t>
            </a:r>
            <a:r>
              <a:rPr lang="en-US" dirty="0"/>
              <a:t> </a:t>
            </a:r>
            <a:r>
              <a:rPr lang="en-US" dirty="0" err="1"/>
              <a:t>και</a:t>
            </a:r>
            <a:r>
              <a:rPr lang="en-US" dirty="0"/>
              <a:t> </a:t>
            </a:r>
            <a:r>
              <a:rPr lang="en-US" dirty="0" err="1"/>
              <a:t>σε</a:t>
            </a:r>
            <a:r>
              <a:rPr lang="en-US" dirty="0"/>
              <a:t> </a:t>
            </a:r>
            <a:r>
              <a:rPr lang="en-US" dirty="0" err="1"/>
              <a:t>πολλές</a:t>
            </a:r>
            <a:r>
              <a:rPr lang="en-US" dirty="0"/>
              <a:t> </a:t>
            </a:r>
            <a:r>
              <a:rPr lang="en-US" dirty="0" err="1"/>
              <a:t>περιπτώσεις</a:t>
            </a:r>
            <a:r>
              <a:rPr lang="en-US" dirty="0"/>
              <a:t> </a:t>
            </a:r>
            <a:r>
              <a:rPr lang="en-US" dirty="0" err="1"/>
              <a:t>υπερτερεί</a:t>
            </a:r>
            <a:r>
              <a:rPr lang="en-US" dirty="0"/>
              <a:t> του TiO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err="1"/>
              <a:t>δεν</a:t>
            </a:r>
            <a:r>
              <a:rPr lang="en-US" dirty="0"/>
              <a:t> </a:t>
            </a:r>
            <a:r>
              <a:rPr lang="en-US" dirty="0" err="1"/>
              <a:t>μπορεί</a:t>
            </a:r>
            <a:r>
              <a:rPr lang="en-US" dirty="0"/>
              <a:t> </a:t>
            </a:r>
            <a:r>
              <a:rPr lang="en-US" dirty="0" err="1"/>
              <a:t>να</a:t>
            </a:r>
            <a:r>
              <a:rPr lang="en-US" dirty="0"/>
              <a:t> </a:t>
            </a:r>
            <a:r>
              <a:rPr lang="en-US" dirty="0" err="1"/>
              <a:t>χρησιμοποιηθεί</a:t>
            </a:r>
            <a:r>
              <a:rPr lang="en-US" dirty="0"/>
              <a:t> </a:t>
            </a:r>
            <a:r>
              <a:rPr lang="en-US" dirty="0" err="1"/>
              <a:t>ευρέως</a:t>
            </a:r>
            <a:r>
              <a:rPr lang="en-US" dirty="0"/>
              <a:t>, </a:t>
            </a:r>
            <a:r>
              <a:rPr lang="en-US" dirty="0" err="1"/>
              <a:t>λόγω</a:t>
            </a:r>
            <a:r>
              <a:rPr lang="en-US" dirty="0"/>
              <a:t> του </a:t>
            </a:r>
            <a:r>
              <a:rPr lang="en-US" dirty="0" err="1"/>
              <a:t>προβλήματος</a:t>
            </a:r>
            <a:r>
              <a:rPr lang="en-US" dirty="0"/>
              <a:t> </a:t>
            </a:r>
            <a:r>
              <a:rPr lang="en-US" dirty="0" err="1"/>
              <a:t>της</a:t>
            </a:r>
            <a:r>
              <a:rPr lang="en-US" dirty="0"/>
              <a:t> </a:t>
            </a:r>
            <a:r>
              <a:rPr lang="en-US" dirty="0" err="1"/>
              <a:t>φωτοδιάβρωσης</a:t>
            </a:r>
            <a:r>
              <a:rPr lang="en-US" dirty="0"/>
              <a:t> </a:t>
            </a:r>
            <a:r>
              <a:rPr lang="en-US" dirty="0" err="1"/>
              <a:t>που</a:t>
            </a:r>
            <a:r>
              <a:rPr lang="en-US" dirty="0"/>
              <a:t> </a:t>
            </a:r>
            <a:r>
              <a:rPr lang="en-US" dirty="0" err="1"/>
              <a:t>παρουσιάζει</a:t>
            </a:r>
            <a:r>
              <a:rPr lang="en-US" dirty="0"/>
              <a:t>, </a:t>
            </a:r>
            <a:r>
              <a:rPr lang="en-US" dirty="0" err="1"/>
              <a:t>ειδικά</a:t>
            </a:r>
            <a:r>
              <a:rPr lang="en-US" dirty="0"/>
              <a:t> </a:t>
            </a:r>
            <a:r>
              <a:rPr lang="en-US" dirty="0" err="1"/>
              <a:t>σε</a:t>
            </a:r>
            <a:r>
              <a:rPr lang="en-US" dirty="0"/>
              <a:t> </a:t>
            </a:r>
            <a:r>
              <a:rPr lang="en-US" dirty="0" err="1"/>
              <a:t>χαμηλά</a:t>
            </a:r>
            <a:r>
              <a:rPr lang="en-US" dirty="0"/>
              <a:t> </a:t>
            </a:r>
            <a:r>
              <a:rPr lang="en-US" dirty="0" err="1"/>
              <a:t>pH.</a:t>
            </a:r>
            <a:endParaRPr lang="en-US" dirty="0"/>
          </a:p>
          <a:p>
            <a:endParaRPr lang="el-GR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Bελτ</a:t>
            </a:r>
            <a:r>
              <a:rPr lang="el-GR" dirty="0">
                <a:solidFill>
                  <a:schemeClr val="accent1"/>
                </a:solidFill>
              </a:rPr>
              <a:t>ίωση</a:t>
            </a:r>
            <a:r>
              <a:rPr lang="en-US" dirty="0">
                <a:solidFill>
                  <a:schemeClr val="accent1"/>
                </a:solidFill>
              </a:rPr>
              <a:t> των ιδιοτήτων του TiO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endParaRPr lang="el-GR" baseline="-25000" dirty="0">
              <a:solidFill>
                <a:schemeClr val="accent1"/>
              </a:solidFill>
            </a:endParaRP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l-GR" dirty="0">
                <a:sym typeface="Symbol" pitchFamily="18" charset="2"/>
              </a:rPr>
              <a:t>Α</a:t>
            </a:r>
            <a:r>
              <a:rPr lang="en-US" dirty="0" err="1">
                <a:sym typeface="Symbol" pitchFamily="18" charset="2"/>
              </a:rPr>
              <a:t>πόθεση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στην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επιφάνεια</a:t>
            </a:r>
            <a:r>
              <a:rPr lang="en-US" dirty="0">
                <a:sym typeface="Symbol" pitchFamily="18" charset="2"/>
              </a:rPr>
              <a:t> </a:t>
            </a:r>
            <a:r>
              <a:rPr lang="el-GR" dirty="0">
                <a:sym typeface="Symbol" pitchFamily="18" charset="2"/>
              </a:rPr>
              <a:t>του </a:t>
            </a:r>
            <a:r>
              <a:rPr lang="en-US" dirty="0">
                <a:sym typeface="Symbol" pitchFamily="18" charset="2"/>
              </a:rPr>
              <a:t>TiO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μεταλλικών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νησίδων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από</a:t>
            </a:r>
            <a:r>
              <a:rPr lang="el-GR" dirty="0">
                <a:sym typeface="Symbol" pitchFamily="18" charset="2"/>
              </a:rPr>
              <a:t> ευγενή μέταλλα όπως: </a:t>
            </a:r>
            <a:r>
              <a:rPr lang="en-US" dirty="0">
                <a:sym typeface="Symbol" pitchFamily="18" charset="2"/>
              </a:rPr>
              <a:t>Pt, </a:t>
            </a:r>
            <a:r>
              <a:rPr lang="de-DE" dirty="0">
                <a:sym typeface="Symbol" pitchFamily="18" charset="2"/>
              </a:rPr>
              <a:t>Au</a:t>
            </a:r>
            <a:r>
              <a:rPr lang="en-US" dirty="0">
                <a:sym typeface="Symbol" pitchFamily="18" charset="2"/>
              </a:rPr>
              <a:t>, </a:t>
            </a:r>
            <a:r>
              <a:rPr lang="de-DE" dirty="0">
                <a:sym typeface="Symbol" pitchFamily="18" charset="2"/>
              </a:rPr>
              <a:t>Pd</a:t>
            </a:r>
            <a:r>
              <a:rPr lang="en-US" dirty="0">
                <a:sym typeface="Symbol" pitchFamily="18" charset="2"/>
              </a:rPr>
              <a:t>, </a:t>
            </a:r>
            <a:r>
              <a:rPr lang="de-DE" dirty="0">
                <a:sym typeface="Symbol" pitchFamily="18" charset="2"/>
              </a:rPr>
              <a:t>Ag</a:t>
            </a:r>
            <a:r>
              <a:rPr lang="en-US" dirty="0">
                <a:sym typeface="Symbol" pitchFamily="18" charset="2"/>
              </a:rPr>
              <a:t>.</a:t>
            </a:r>
          </a:p>
          <a:p>
            <a:pPr>
              <a:lnSpc>
                <a:spcPct val="75000"/>
              </a:lnSpc>
            </a:pPr>
            <a:r>
              <a:rPr lang="el-GR" dirty="0">
                <a:sym typeface="Symbol" pitchFamily="18" charset="2"/>
              </a:rPr>
              <a:t>Σχηματισμός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μικτών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οξειδίων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από</a:t>
            </a:r>
            <a:r>
              <a:rPr lang="en-US" dirty="0">
                <a:sym typeface="Symbol" pitchFamily="18" charset="2"/>
              </a:rPr>
              <a:t> ΤiO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/Al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O</a:t>
            </a:r>
            <a:r>
              <a:rPr lang="en-US" baseline="-25000" dirty="0">
                <a:sym typeface="Symbol" pitchFamily="18" charset="2"/>
              </a:rPr>
              <a:t>3</a:t>
            </a:r>
            <a:r>
              <a:rPr lang="en-US" dirty="0">
                <a:sym typeface="Symbol" pitchFamily="18" charset="2"/>
              </a:rPr>
              <a:t>, TiO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/SiO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, TiO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/WO</a:t>
            </a:r>
            <a:r>
              <a:rPr lang="en-US" baseline="-25000" dirty="0">
                <a:sym typeface="Symbol" pitchFamily="18" charset="2"/>
              </a:rPr>
              <a:t>3</a:t>
            </a:r>
            <a:r>
              <a:rPr lang="en-US" dirty="0">
                <a:sym typeface="Symbol" pitchFamily="18" charset="2"/>
              </a:rPr>
              <a:t>.</a:t>
            </a:r>
          </a:p>
          <a:p>
            <a:pPr>
              <a:lnSpc>
                <a:spcPct val="75000"/>
              </a:lnSpc>
            </a:pPr>
            <a:r>
              <a:rPr lang="el-GR" dirty="0"/>
              <a:t>Φ</a:t>
            </a:r>
            <a:r>
              <a:rPr lang="en-US" dirty="0" err="1"/>
              <a:t>ωτοευαισθητοποίηση</a:t>
            </a:r>
            <a:r>
              <a:rPr lang="en-US" dirty="0"/>
              <a:t> του </a:t>
            </a:r>
            <a:r>
              <a:rPr lang="en-US" dirty="0">
                <a:sym typeface="Symbol" pitchFamily="18" charset="2"/>
              </a:rPr>
              <a:t>TiO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/>
              <a:t> 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>
                <a:sym typeface="Symbol" pitchFamily="18" charset="2"/>
              </a:rPr>
              <a:t>χρωστικ</a:t>
            </a:r>
            <a:r>
              <a:rPr lang="el-GR" dirty="0">
                <a:sym typeface="Symbol" pitchFamily="18" charset="2"/>
              </a:rPr>
              <a:t>ές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οι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οποίες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προσροφώνται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στην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επιφάνεια</a:t>
            </a:r>
            <a:r>
              <a:rPr lang="en-US" dirty="0">
                <a:sym typeface="Symbol" pitchFamily="18" charset="2"/>
              </a:rPr>
              <a:t>  του TiO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.</a:t>
            </a:r>
            <a:r>
              <a:rPr lang="el-GR" dirty="0">
                <a:sym typeface="Symbol" pitchFamily="18" charset="2"/>
              </a:rPr>
              <a:t> Ε</a:t>
            </a:r>
            <a:r>
              <a:rPr lang="en-US" dirty="0" err="1">
                <a:sym typeface="Symbol" pitchFamily="18" charset="2"/>
              </a:rPr>
              <a:t>κμετάλλευσ</a:t>
            </a:r>
            <a:r>
              <a:rPr lang="el-GR" dirty="0">
                <a:sym typeface="Symbol" pitchFamily="18" charset="2"/>
              </a:rPr>
              <a:t>η</a:t>
            </a:r>
            <a:r>
              <a:rPr lang="en-US" dirty="0">
                <a:sym typeface="Symbol" pitchFamily="18" charset="2"/>
              </a:rPr>
              <a:t> του </a:t>
            </a:r>
            <a:r>
              <a:rPr lang="en-US" dirty="0" err="1">
                <a:sym typeface="Symbol" pitchFamily="18" charset="2"/>
              </a:rPr>
              <a:t>ορατού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φάσματος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της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ηλιακής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ακτινοβολίας</a:t>
            </a:r>
            <a:r>
              <a:rPr lang="en-US" dirty="0">
                <a:sym typeface="Symbol" pitchFamily="18" charset="2"/>
              </a:rPr>
              <a:t>. </a:t>
            </a:r>
            <a:r>
              <a:rPr lang="el-GR" dirty="0">
                <a:sym typeface="Symbol" pitchFamily="18" charset="2"/>
              </a:rPr>
              <a:t>Μ</a:t>
            </a:r>
            <a:r>
              <a:rPr lang="en-US" dirty="0" err="1">
                <a:sym typeface="Symbol" pitchFamily="18" charset="2"/>
              </a:rPr>
              <a:t>ειονέκτημα</a:t>
            </a:r>
            <a:r>
              <a:rPr lang="el-GR" dirty="0">
                <a:sym typeface="Symbol" pitchFamily="18" charset="2"/>
              </a:rPr>
              <a:t>: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ταυτόχρονη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καταστροφή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τόσο</a:t>
            </a:r>
            <a:r>
              <a:rPr lang="en-US" dirty="0">
                <a:sym typeface="Symbol" pitchFamily="18" charset="2"/>
              </a:rPr>
              <a:t> τ</a:t>
            </a:r>
            <a:r>
              <a:rPr lang="el-GR" dirty="0">
                <a:sym typeface="Symbol" pitchFamily="18" charset="2"/>
              </a:rPr>
              <a:t>ων οργανικών ενώσεων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όσο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και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της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χρωστικής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ουσίας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…και οι καταλύτες ντοπάρονται!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>
                <a:sym typeface="Symbol" pitchFamily="18" charset="2"/>
              </a:rPr>
              <a:t>Π</a:t>
            </a:r>
            <a:r>
              <a:rPr lang="en-US" dirty="0" err="1">
                <a:sym typeface="Symbol" pitchFamily="18" charset="2"/>
              </a:rPr>
              <a:t>ροσθήκη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προσμείξεων</a:t>
            </a:r>
            <a:r>
              <a:rPr lang="en-US" dirty="0">
                <a:sym typeface="Symbol" pitchFamily="18" charset="2"/>
              </a:rPr>
              <a:t> (doping) </a:t>
            </a:r>
            <a:r>
              <a:rPr lang="el-GR" dirty="0">
                <a:sym typeface="Symbol" pitchFamily="18" charset="2"/>
              </a:rPr>
              <a:t>μετάλλων (</a:t>
            </a:r>
            <a:r>
              <a:rPr lang="en-US" dirty="0">
                <a:sym typeface="Symbol" pitchFamily="18" charset="2"/>
              </a:rPr>
              <a:t>Cr, V, Mo, W, Fe</a:t>
            </a:r>
            <a:r>
              <a:rPr lang="el-GR" dirty="0">
                <a:sym typeface="Symbol" pitchFamily="18" charset="2"/>
              </a:rPr>
              <a:t>) ή αμετάλλων (</a:t>
            </a:r>
            <a:r>
              <a:rPr lang="en-US" dirty="0">
                <a:sym typeface="Symbol" pitchFamily="18" charset="2"/>
              </a:rPr>
              <a:t>C, N, S).</a:t>
            </a:r>
          </a:p>
          <a:p>
            <a:pPr>
              <a:lnSpc>
                <a:spcPct val="90000"/>
              </a:lnSpc>
            </a:pPr>
            <a:r>
              <a:rPr lang="el-GR" dirty="0">
                <a:sym typeface="Symbol" pitchFamily="18" charset="2"/>
              </a:rPr>
              <a:t>Μ</a:t>
            </a:r>
            <a:r>
              <a:rPr lang="en-US" dirty="0" err="1">
                <a:sym typeface="Symbol" pitchFamily="18" charset="2"/>
              </a:rPr>
              <a:t>ετατόπιση</a:t>
            </a:r>
            <a:r>
              <a:rPr lang="en-US" dirty="0">
                <a:sym typeface="Symbol" pitchFamily="18" charset="2"/>
              </a:rPr>
              <a:t> του </a:t>
            </a:r>
            <a:r>
              <a:rPr lang="en-US" dirty="0" err="1">
                <a:sym typeface="Symbol" pitchFamily="18" charset="2"/>
              </a:rPr>
              <a:t>φάσματος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απορρόφησης</a:t>
            </a:r>
            <a:r>
              <a:rPr lang="el-GR" dirty="0">
                <a:sym typeface="Symbol" pitchFamily="18" charset="2"/>
              </a:rPr>
              <a:t> του </a:t>
            </a:r>
            <a:r>
              <a:rPr lang="en-US" dirty="0">
                <a:sym typeface="Symbol" pitchFamily="18" charset="2"/>
              </a:rPr>
              <a:t>TiO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προς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το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ορατό</a:t>
            </a:r>
            <a:r>
              <a:rPr lang="en-US" dirty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l-GR" dirty="0">
                <a:sym typeface="Symbol" pitchFamily="18" charset="2"/>
              </a:rPr>
              <a:t>Εκμετάλλευση μεγαλύτερου μέρους της ηλιακής ακτινοβολίας.</a:t>
            </a:r>
            <a:endParaRPr lang="en-US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l-GR" dirty="0"/>
          </a:p>
          <a:p>
            <a:pPr>
              <a:lnSpc>
                <a:spcPct val="90000"/>
              </a:lnSpc>
            </a:pPr>
            <a:endParaRPr lang="el-GR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Περιεχόμενα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686800" cy="4883153"/>
          </a:xfrm>
        </p:spPr>
        <p:txBody>
          <a:bodyPr>
            <a:normAutofit/>
          </a:bodyPr>
          <a:lstStyle/>
          <a:p>
            <a:pPr marL="0" indent="0"/>
            <a:r>
              <a:rPr lang="el-GR" sz="1800" dirty="0" smtClean="0"/>
              <a:t>Ετερογενής φωτοκατάλυση</a:t>
            </a:r>
          </a:p>
          <a:p>
            <a:pPr marL="0" indent="0"/>
            <a:r>
              <a:rPr lang="el-GR" sz="1800" dirty="0" smtClean="0"/>
              <a:t>Μέταλλα, ημιαγωγοί, μονωτές</a:t>
            </a:r>
          </a:p>
          <a:p>
            <a:pPr marL="0" indent="0"/>
            <a:r>
              <a:rPr lang="el-GR" sz="1800" dirty="0" smtClean="0"/>
              <a:t>Τροχιακά και ενεργειακές ζώνες</a:t>
            </a:r>
            <a:endParaRPr lang="el-GR" sz="1800" dirty="0" smtClean="0">
              <a:latin typeface="Times New Roman" pitchFamily="18" charset="0"/>
            </a:endParaRPr>
          </a:p>
          <a:p>
            <a:pPr marL="0" indent="0"/>
            <a:r>
              <a:rPr lang="el-GR" sz="1800" dirty="0" smtClean="0"/>
              <a:t>Μηχανισμός φωτοκατάλυσης</a:t>
            </a:r>
          </a:p>
          <a:p>
            <a:pPr marL="0" indent="0"/>
            <a:r>
              <a:rPr lang="el-GR" sz="1800" dirty="0" smtClean="0"/>
              <a:t>Ακτινοβολία διέγερσης </a:t>
            </a:r>
            <a:r>
              <a:rPr lang="en-US" sz="1800" dirty="0" smtClean="0"/>
              <a:t>TiO</a:t>
            </a:r>
            <a:r>
              <a:rPr lang="en-US" sz="1800" baseline="-25000" dirty="0" smtClean="0"/>
              <a:t>2</a:t>
            </a:r>
            <a:r>
              <a:rPr lang="el-GR" sz="1800" dirty="0" smtClean="0"/>
              <a:t>-Φάσμα απορρόφησης </a:t>
            </a:r>
            <a:r>
              <a:rPr lang="en-US" sz="1800" dirty="0" smtClean="0"/>
              <a:t>TiO</a:t>
            </a:r>
            <a:r>
              <a:rPr lang="en-US" sz="1800" baseline="-25000" dirty="0" smtClean="0"/>
              <a:t>2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Οπές και ηλεκτρόνια</a:t>
            </a:r>
          </a:p>
          <a:p>
            <a:pPr marL="0" indent="0"/>
            <a:r>
              <a:rPr lang="el-GR" sz="1800" dirty="0" smtClean="0"/>
              <a:t>Σχηματική αναπαράσταση φωτοκατάλυσης</a:t>
            </a:r>
          </a:p>
          <a:p>
            <a:pPr marL="0" indent="0"/>
            <a:r>
              <a:rPr lang="el-GR" sz="1800" dirty="0" smtClean="0"/>
              <a:t>Αντιδράσεις-Συνολική αντίδραση</a:t>
            </a:r>
          </a:p>
          <a:p>
            <a:pPr marL="0" indent="0"/>
            <a:r>
              <a:rPr lang="el-GR" sz="1800" dirty="0" smtClean="0"/>
              <a:t>Καταλύτες</a:t>
            </a:r>
            <a:endParaRPr lang="en-US" sz="1800" dirty="0" smtClean="0"/>
          </a:p>
          <a:p>
            <a:pPr marL="0" indent="0"/>
            <a:r>
              <a:rPr lang="el-GR" sz="1800" dirty="0" smtClean="0"/>
              <a:t>Β</a:t>
            </a:r>
            <a:r>
              <a:rPr lang="en-US" sz="1800" dirty="0" smtClean="0"/>
              <a:t>ελτ</a:t>
            </a:r>
            <a:r>
              <a:rPr lang="el-GR" sz="1800" dirty="0" smtClean="0"/>
              <a:t>ίωση</a:t>
            </a:r>
            <a:r>
              <a:rPr lang="en-US" sz="1800" dirty="0" smtClean="0"/>
              <a:t> των ιδιοτήτων του TiO</a:t>
            </a:r>
            <a:r>
              <a:rPr lang="en-US" sz="1800" baseline="-25000" dirty="0" smtClean="0"/>
              <a:t>2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Πλεονεκτήματα της φωτοκατάλυσης</a:t>
            </a:r>
          </a:p>
          <a:p>
            <a:pPr marL="0" indent="0"/>
            <a:r>
              <a:rPr lang="el-GR" sz="1800" dirty="0" smtClean="0"/>
              <a:t>Κινητική των αντιδράσεων φωτοκατάλυσης</a:t>
            </a:r>
          </a:p>
          <a:p>
            <a:pPr marL="0" indent="0"/>
            <a:r>
              <a:rPr lang="el-GR" sz="1800" dirty="0" smtClean="0"/>
              <a:t>Πηγές ακτινοβολίας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Πλεονεκτήματα της φωτοκατάλυσης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Ως πηγή φωτός μπορεί να χρησιμοποιηθεί η ηλιακή ακτινοβολία (περιέχει 5-7% </a:t>
            </a:r>
            <a:r>
              <a:rPr lang="en-US"/>
              <a:t>UV-A </a:t>
            </a:r>
            <a:r>
              <a:rPr lang="el-GR"/>
              <a:t>ακτινοβολία).</a:t>
            </a:r>
          </a:p>
          <a:p>
            <a:r>
              <a:rPr lang="el-GR"/>
              <a:t>Απαιτούνται ήπιες συνθήκες λειτουργίας.</a:t>
            </a:r>
            <a:endParaRPr lang="en-US"/>
          </a:p>
          <a:p>
            <a:r>
              <a:rPr lang="el-GR"/>
              <a:t>Το </a:t>
            </a:r>
            <a:r>
              <a:rPr lang="en-GB"/>
              <a:t>TiO</a:t>
            </a:r>
            <a:r>
              <a:rPr lang="el-GR" baseline="-25000"/>
              <a:t>2</a:t>
            </a:r>
            <a:r>
              <a:rPr lang="en-US"/>
              <a:t> </a:t>
            </a:r>
            <a:r>
              <a:rPr lang="el-GR"/>
              <a:t>είναι σχετικά φθηνό, εμπορικά διαθέσιμο σε διάφορες κρυσταλλικές μορφές και με διάφορα σωματιδιακά χαρακτηριστικά, μη τοξικό και φωτοχημικά σταθερό.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… και άλλα πλεονεκτήματα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Π</a:t>
            </a:r>
            <a:r>
              <a:rPr lang="el-GR">
                <a:cs typeface="Times New Roman" pitchFamily="18" charset="0"/>
              </a:rPr>
              <a:t>λήρης</a:t>
            </a:r>
            <a:r>
              <a:rPr lang="en-US">
                <a:cs typeface="Times New Roman" pitchFamily="18" charset="0"/>
              </a:rPr>
              <a:t> </a:t>
            </a:r>
            <a:r>
              <a:rPr lang="el-GR">
                <a:cs typeface="Times New Roman" pitchFamily="18" charset="0"/>
              </a:rPr>
              <a:t>οξείδωση (</a:t>
            </a:r>
            <a:r>
              <a:rPr lang="en-US">
                <a:cs typeface="Times New Roman" pitchFamily="18" charset="0"/>
              </a:rPr>
              <a:t>mineralization</a:t>
            </a:r>
            <a:r>
              <a:rPr lang="el-GR">
                <a:cs typeface="Times New Roman" pitchFamily="18" charset="0"/>
              </a:rPr>
              <a:t>) των οργανικών μορίων.</a:t>
            </a:r>
            <a:endParaRPr lang="en-US">
              <a:cs typeface="Times New Roman" pitchFamily="18" charset="0"/>
            </a:endParaRPr>
          </a:p>
          <a:p>
            <a:r>
              <a:rPr lang="el-GR"/>
              <a:t>Α</a:t>
            </a:r>
            <a:r>
              <a:rPr lang="el-GR">
                <a:cs typeface="Times New Roman" pitchFamily="18" charset="0"/>
              </a:rPr>
              <a:t>νάκτηση και επαναχρησιμοποίηση του καταλύτη (μείωση του κόστους, αποφυγή επιπλέον επιβάρυνσης του περιβάλλοντος).</a:t>
            </a:r>
          </a:p>
          <a:p>
            <a:r>
              <a:rPr lang="el-GR"/>
              <a:t>Α</a:t>
            </a:r>
            <a:r>
              <a:rPr lang="el-GR">
                <a:cs typeface="Times New Roman" pitchFamily="18" charset="0"/>
              </a:rPr>
              <a:t>πολυμαντική ικανότητα της μεθόδου.</a:t>
            </a:r>
          </a:p>
          <a:p>
            <a:r>
              <a:rPr lang="el-GR">
                <a:cs typeface="Times New Roman" pitchFamily="18" charset="0"/>
              </a:rPr>
              <a:t>Φωτοκαταλυτική οξείδωση αέριων ρύπων (εσωτερικού και εξωτερικού χώρου).</a:t>
            </a:r>
            <a:endParaRPr lang="el-GR"/>
          </a:p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Κινητική των αντιδράσεων φωτοκατάλυσης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569325" cy="2881312"/>
          </a:xfrm>
        </p:spPr>
        <p:txBody>
          <a:bodyPr/>
          <a:lstStyle/>
          <a:p>
            <a:r>
              <a:rPr lang="el-GR"/>
              <a:t>Κινητικό μοντέλο των </a:t>
            </a:r>
            <a:r>
              <a:rPr lang="en-US"/>
              <a:t>Langmuir-Hinshelwood:</a:t>
            </a:r>
          </a:p>
          <a:p>
            <a:pPr>
              <a:buFont typeface="Wingdings" pitchFamily="2" charset="2"/>
              <a:buNone/>
            </a:pPr>
            <a:r>
              <a:rPr lang="el-GR" sz="2800"/>
              <a:t> </a:t>
            </a:r>
          </a:p>
        </p:txBody>
      </p:sp>
      <p:graphicFrame>
        <p:nvGraphicFramePr>
          <p:cNvPr id="6481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428875" y="1989138"/>
          <a:ext cx="3738563" cy="1246187"/>
        </p:xfrm>
        <a:graphic>
          <a:graphicData uri="http://schemas.openxmlformats.org/presentationml/2006/ole">
            <p:oleObj spid="_x0000_s7170" name="Εξίσωση" r:id="rId3" imgW="1409400" imgH="469800" progId="Equation.3">
              <p:embed/>
            </p:oleObj>
          </a:graphicData>
        </a:graphic>
      </p:graphicFrame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250825" y="3284538"/>
            <a:ext cx="86153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l-GR" sz="2800">
                <a:latin typeface="Times New Roman" pitchFamily="18" charset="0"/>
              </a:rPr>
              <a:t>όπου: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r</a:t>
            </a:r>
            <a:r>
              <a:rPr lang="el-GR" sz="2800" baseline="-25000">
                <a:latin typeface="Times New Roman" pitchFamily="18" charset="0"/>
              </a:rPr>
              <a:t>0</a:t>
            </a:r>
            <a:r>
              <a:rPr lang="en-US" sz="2800">
                <a:latin typeface="Times New Roman" pitchFamily="18" charset="0"/>
              </a:rPr>
              <a:t>: </a:t>
            </a:r>
            <a:r>
              <a:rPr lang="el-GR" sz="2800">
                <a:latin typeface="Times New Roman" pitchFamily="18" charset="0"/>
              </a:rPr>
              <a:t>η αρχική ταχύτητα της αντίδρασης, </a:t>
            </a:r>
            <a:r>
              <a:rPr lang="en-US" sz="2800">
                <a:latin typeface="Times New Roman" pitchFamily="18" charset="0"/>
              </a:rPr>
              <a:t>mol/L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∙time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η αρχική ισορροπίας της ένωσης,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mol/L</a:t>
            </a:r>
            <a:endParaRPr lang="el-GR" sz="2800">
              <a:latin typeface="Times New Roman" pitchFamily="18" charset="0"/>
              <a:cs typeface="Times New Roman" pitchFamily="18" charset="0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σταθερά ταχύτητας της αντίδρασης,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mol/L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∙time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K: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σταθερά ισορροπίας προσρόφησης,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L/mol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l-GR" sz="2800">
                <a:latin typeface="Times New Roman" pitchFamily="18" charset="0"/>
              </a:rPr>
              <a:t> </a:t>
            </a: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Εύρεση </a:t>
            </a:r>
            <a:r>
              <a:rPr lang="en-US" dirty="0" err="1">
                <a:solidFill>
                  <a:schemeClr val="accent1"/>
                </a:solidFill>
              </a:rPr>
              <a:t>k</a:t>
            </a:r>
            <a:r>
              <a:rPr lang="en-US" baseline="-25000" dirty="0" err="1">
                <a:solidFill>
                  <a:schemeClr val="accent1"/>
                </a:solidFill>
              </a:rPr>
              <a:t>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chemeClr val="accent1"/>
                </a:solidFill>
              </a:rPr>
              <a:t>και </a:t>
            </a:r>
            <a:r>
              <a:rPr lang="en-US" dirty="0">
                <a:solidFill>
                  <a:schemeClr val="accent1"/>
                </a:solidFill>
              </a:rPr>
              <a:t>K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268413"/>
            <a:ext cx="8253412" cy="1081087"/>
          </a:xfrm>
        </p:spPr>
        <p:txBody>
          <a:bodyPr/>
          <a:lstStyle/>
          <a:p>
            <a:r>
              <a:rPr lang="el-GR"/>
              <a:t>Η εξίσωση μπορεί να γραφεί ως εξής:</a:t>
            </a:r>
          </a:p>
          <a:p>
            <a:pPr>
              <a:buFont typeface="Wingdings" pitchFamily="2" charset="2"/>
              <a:buNone/>
            </a:pPr>
            <a:endParaRPr lang="el-GR"/>
          </a:p>
        </p:txBody>
      </p:sp>
      <p:graphicFrame>
        <p:nvGraphicFramePr>
          <p:cNvPr id="66355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609850" y="1916113"/>
          <a:ext cx="3924300" cy="1387475"/>
        </p:xfrm>
        <a:graphic>
          <a:graphicData uri="http://schemas.openxmlformats.org/presentationml/2006/ole">
            <p:oleObj spid="_x0000_s8194" name="Εξίσωση" r:id="rId3" imgW="1257120" imgH="444240" progId="Equation.3">
              <p:embed/>
            </p:oleObj>
          </a:graphicData>
        </a:graphic>
      </p:graphicFrame>
      <p:sp>
        <p:nvSpPr>
          <p:cNvPr id="663559" name="Rectangle 7"/>
          <p:cNvSpPr>
            <a:spLocks noChangeArrowheads="1"/>
          </p:cNvSpPr>
          <p:nvPr/>
        </p:nvSpPr>
        <p:spPr bwMode="auto">
          <a:xfrm>
            <a:off x="611188" y="3716338"/>
            <a:ext cx="82534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3200">
                <a:latin typeface="Times New Roman" pitchFamily="18" charset="0"/>
              </a:rPr>
              <a:t>Γραφική παράσταση του 1/</a:t>
            </a:r>
            <a:r>
              <a:rPr lang="en-US" sz="3200">
                <a:latin typeface="Times New Roman" pitchFamily="18" charset="0"/>
              </a:rPr>
              <a:t>r</a:t>
            </a:r>
            <a:r>
              <a:rPr lang="en-US" sz="3200" baseline="-25000">
                <a:latin typeface="Times New Roman" pitchFamily="18" charset="0"/>
              </a:rPr>
              <a:t>0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l-GR" sz="3200">
                <a:latin typeface="Times New Roman" pitchFamily="18" charset="0"/>
              </a:rPr>
              <a:t>συναρτήσει του </a:t>
            </a:r>
            <a:r>
              <a:rPr lang="en-US" sz="3200">
                <a:latin typeface="Times New Roman" pitchFamily="18" charset="0"/>
              </a:rPr>
              <a:t>1/C</a:t>
            </a:r>
            <a:r>
              <a:rPr lang="en-US" sz="3200" baseline="-25000">
                <a:latin typeface="Times New Roman" pitchFamily="18" charset="0"/>
              </a:rPr>
              <a:t>eq</a:t>
            </a:r>
            <a:r>
              <a:rPr lang="el-GR" sz="3200">
                <a:latin typeface="Times New Roman" pitchFamily="18" charset="0"/>
              </a:rPr>
              <a:t>.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3200">
                <a:latin typeface="Times New Roman" pitchFamily="18" charset="0"/>
              </a:rPr>
              <a:t>Από την τεταγμένη επί την αρχή προκύπτει η </a:t>
            </a:r>
            <a:r>
              <a:rPr lang="en-US" sz="3200">
                <a:latin typeface="Times New Roman" pitchFamily="18" charset="0"/>
              </a:rPr>
              <a:t>k</a:t>
            </a:r>
            <a:r>
              <a:rPr lang="en-US" sz="3200" baseline="-25000">
                <a:latin typeface="Times New Roman" pitchFamily="18" charset="0"/>
              </a:rPr>
              <a:t>r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l-GR" sz="3200">
                <a:latin typeface="Times New Roman" pitchFamily="18" charset="0"/>
              </a:rPr>
              <a:t>και από την κλίση η Κ. 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l-GR" sz="3200">
              <a:latin typeface="Times New Roman" pitchFamily="18" charset="0"/>
            </a:endParaRP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Πηγές ακτινοβολίας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Το </a:t>
            </a:r>
            <a:r>
              <a:rPr lang="en-US"/>
              <a:t>TiO2 </a:t>
            </a:r>
            <a:r>
              <a:rPr lang="el-GR"/>
              <a:t>απορροφά στην </a:t>
            </a:r>
            <a:r>
              <a:rPr lang="en-US"/>
              <a:t>UV-A </a:t>
            </a:r>
            <a:r>
              <a:rPr lang="el-GR"/>
              <a:t>περιοχή (300&lt;λ&lt;400 </a:t>
            </a:r>
            <a:r>
              <a:rPr lang="en-US"/>
              <a:t>nm).</a:t>
            </a:r>
          </a:p>
          <a:p>
            <a:pPr>
              <a:lnSpc>
                <a:spcPct val="90000"/>
              </a:lnSpc>
            </a:pPr>
            <a:r>
              <a:rPr lang="el-GR"/>
              <a:t>Ως πηγές ακτινοβολίας μπορούν να χρησιμοποιηθούν:</a:t>
            </a:r>
          </a:p>
          <a:p>
            <a:pPr>
              <a:lnSpc>
                <a:spcPct val="90000"/>
              </a:lnSpc>
            </a:pPr>
            <a:r>
              <a:rPr lang="el-GR"/>
              <a:t>λάμπες υδραργύρου χαμηλής ή μεσαίας πίεσης</a:t>
            </a:r>
          </a:p>
          <a:p>
            <a:pPr>
              <a:lnSpc>
                <a:spcPct val="90000"/>
              </a:lnSpc>
            </a:pPr>
            <a:r>
              <a:rPr lang="el-GR"/>
              <a:t>λάμπες ξένου</a:t>
            </a:r>
          </a:p>
          <a:p>
            <a:pPr>
              <a:lnSpc>
                <a:spcPct val="90000"/>
              </a:lnSpc>
            </a:pPr>
            <a:r>
              <a:rPr lang="el-GR"/>
              <a:t>λάμπες φθορισμού οι οποίες εκπέμπουν στην </a:t>
            </a:r>
            <a:r>
              <a:rPr lang="en-US"/>
              <a:t>UV-A </a:t>
            </a:r>
            <a:r>
              <a:rPr lang="el-GR"/>
              <a:t>περιοχή 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Τέλος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1470" y="7141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Σημείωμα Χρήσης Έργων Τρίτων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000108"/>
            <a:ext cx="885698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Έργο αυτό κάνει χρήση των ακόλουθων έργων: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Εικόνες/Σχήματα/Διαγράμματα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Φωτογραφίες</a:t>
            </a:r>
            <a:endParaRPr kumimoji="0" lang="el-GR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700" dirty="0" smtClean="0">
                <a:solidFill>
                  <a:srgbClr val="FF0000"/>
                </a:solidFill>
              </a:rPr>
              <a:t>Διαφάνεια 8: </a:t>
            </a:r>
            <a:r>
              <a:rPr lang="el-GR" sz="1700" dirty="0" smtClean="0"/>
              <a:t>εικόνα, </a:t>
            </a:r>
            <a:r>
              <a:rPr lang="en-US" sz="1700" dirty="0" smtClean="0"/>
              <a:t>Skoog, Holler, Nieman,</a:t>
            </a:r>
            <a:r>
              <a:rPr lang="el-GR" sz="1700" dirty="0" smtClean="0"/>
              <a:t> Αρχές Ενόργανης Ανάλυσης</a:t>
            </a:r>
            <a:r>
              <a:rPr lang="en-US" sz="1700" dirty="0" smtClean="0"/>
              <a:t>, </a:t>
            </a:r>
            <a:r>
              <a:rPr lang="el-GR" sz="1700" dirty="0" smtClean="0"/>
              <a:t>Εκδόσεις Κωσταράκη (</a:t>
            </a:r>
            <a:r>
              <a:rPr lang="en-US" sz="1700" dirty="0" smtClean="0"/>
              <a:t>ISBN 978-960-87655-7-3) </a:t>
            </a:r>
            <a:r>
              <a:rPr lang="el-GR" sz="1700" dirty="0" smtClean="0"/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l-GR" sz="1700" dirty="0">
                <a:solidFill>
                  <a:srgbClr val="FF0000"/>
                </a:solidFill>
              </a:rPr>
              <a:t>Διαφάνεια </a:t>
            </a:r>
            <a:r>
              <a:rPr lang="el-GR" sz="1700" dirty="0" smtClean="0">
                <a:solidFill>
                  <a:srgbClr val="FF0000"/>
                </a:solidFill>
              </a:rPr>
              <a:t>9: </a:t>
            </a:r>
            <a:r>
              <a:rPr lang="el-GR" sz="1700" dirty="0"/>
              <a:t>εικόνα, </a:t>
            </a:r>
            <a:r>
              <a:rPr lang="en-US" sz="1700" dirty="0" smtClean="0"/>
              <a:t>Skoog, Holler, Nieman,</a:t>
            </a:r>
            <a:r>
              <a:rPr lang="el-GR" sz="1700" dirty="0" smtClean="0"/>
              <a:t> Αρχές Ενόργανης Ανάλυσης</a:t>
            </a:r>
            <a:r>
              <a:rPr lang="en-US" sz="1700" dirty="0" smtClean="0"/>
              <a:t>, </a:t>
            </a:r>
            <a:r>
              <a:rPr lang="el-GR" sz="1700" dirty="0" smtClean="0"/>
              <a:t>Εκδόσεις Κωσταράκη (</a:t>
            </a:r>
            <a:r>
              <a:rPr lang="en-US" sz="1700" dirty="0" smtClean="0"/>
              <a:t>ISBN 978-960-87655-7-3) </a:t>
            </a:r>
            <a:r>
              <a:rPr lang="el-GR" sz="1700" dirty="0" smtClean="0"/>
              <a:t> </a:t>
            </a:r>
            <a:endParaRPr lang="el-GR" sz="1700" dirty="0"/>
          </a:p>
          <a:p>
            <a:pPr>
              <a:spcBef>
                <a:spcPct val="20000"/>
              </a:spcBef>
              <a:defRPr/>
            </a:pPr>
            <a:r>
              <a:rPr lang="el-GR" sz="1700" dirty="0">
                <a:solidFill>
                  <a:srgbClr val="FF0000"/>
                </a:solidFill>
              </a:rPr>
              <a:t>Διαφάνεια </a:t>
            </a:r>
            <a:r>
              <a:rPr lang="el-GR" sz="1700" dirty="0" smtClean="0">
                <a:solidFill>
                  <a:srgbClr val="FF0000"/>
                </a:solidFill>
              </a:rPr>
              <a:t>10: </a:t>
            </a:r>
            <a:r>
              <a:rPr lang="el-GR" sz="1700" dirty="0"/>
              <a:t>εικόνα, </a:t>
            </a:r>
            <a:r>
              <a:rPr lang="en-US" sz="1700" dirty="0" smtClean="0"/>
              <a:t>Skoog, Holler, Nieman,</a:t>
            </a:r>
            <a:r>
              <a:rPr lang="el-GR" sz="1700" dirty="0" smtClean="0"/>
              <a:t> Αρχές Ενόργανης Ανάλυσης</a:t>
            </a:r>
            <a:r>
              <a:rPr lang="en-US" sz="1700" dirty="0" smtClean="0"/>
              <a:t>, </a:t>
            </a:r>
            <a:r>
              <a:rPr lang="el-GR" sz="1700" dirty="0" smtClean="0"/>
              <a:t>Εκδόσεις Κωσταράκη (</a:t>
            </a:r>
            <a:r>
              <a:rPr lang="en-US" sz="1700" dirty="0" smtClean="0"/>
              <a:t>ISBN 978-960-87655-7-3) </a:t>
            </a:r>
            <a:r>
              <a:rPr lang="el-GR" sz="1700" dirty="0" smtClean="0"/>
              <a:t> </a:t>
            </a:r>
            <a:r>
              <a:rPr lang="en-US" sz="1700" dirty="0" smtClean="0"/>
              <a:t> </a:t>
            </a:r>
            <a:r>
              <a:rPr lang="el-GR" sz="1700" dirty="0" smtClean="0"/>
              <a:t> </a:t>
            </a:r>
            <a:endParaRPr lang="el-GR" sz="1700" dirty="0"/>
          </a:p>
          <a:p>
            <a:pPr>
              <a:spcBef>
                <a:spcPct val="20000"/>
              </a:spcBef>
              <a:defRPr/>
            </a:pPr>
            <a:r>
              <a:rPr lang="el-GR" sz="1700" dirty="0">
                <a:solidFill>
                  <a:srgbClr val="FF0000"/>
                </a:solidFill>
              </a:rPr>
              <a:t>Διαφάνεια </a:t>
            </a:r>
            <a:r>
              <a:rPr lang="el-GR" sz="1700" dirty="0" smtClean="0">
                <a:solidFill>
                  <a:srgbClr val="FF0000"/>
                </a:solidFill>
              </a:rPr>
              <a:t>15: </a:t>
            </a:r>
            <a:r>
              <a:rPr lang="el-GR" sz="1700" dirty="0"/>
              <a:t>εικόνα, </a:t>
            </a:r>
            <a:r>
              <a:rPr lang="en-US" sz="1600" dirty="0" smtClean="0"/>
              <a:t> </a:t>
            </a:r>
            <a:r>
              <a:rPr lang="en-US" sz="1600" dirty="0" smtClean="0">
                <a:hlinkClick r:id="rId2"/>
              </a:rPr>
              <a:t>http://www.nature.com/nature/journal/v414/n6861/fig_tab/414338a0_F2.html</a:t>
            </a:r>
            <a:endParaRPr lang="el-GR" sz="1700" dirty="0"/>
          </a:p>
          <a:p>
            <a:pPr>
              <a:spcBef>
                <a:spcPct val="20000"/>
              </a:spcBef>
              <a:defRPr/>
            </a:pPr>
            <a:r>
              <a:rPr lang="el-GR" sz="1700" dirty="0">
                <a:solidFill>
                  <a:srgbClr val="FF0000"/>
                </a:solidFill>
              </a:rPr>
              <a:t>Διαφάνεια </a:t>
            </a:r>
            <a:r>
              <a:rPr lang="el-GR" sz="1700" dirty="0" smtClean="0">
                <a:solidFill>
                  <a:srgbClr val="FF0000"/>
                </a:solidFill>
              </a:rPr>
              <a:t>20: </a:t>
            </a:r>
            <a:r>
              <a:rPr lang="el-GR" sz="1700" dirty="0"/>
              <a:t>εικόνα, </a:t>
            </a:r>
            <a:r>
              <a:rPr lang="el-GR" sz="1700" dirty="0" smtClean="0"/>
              <a:t>Νίκος Ξεκουκουλωτάκης, Σημειώσεις Μεταπτυχιακού Μαθήματος ‘Προηγμένες Διεργασίες Οξείδωσης για την Επεξεργασία Νερού και Υγρών Αποβλήτων’ </a:t>
            </a:r>
            <a:endParaRPr lang="el-GR" sz="1700" dirty="0"/>
          </a:p>
          <a:p>
            <a:pPr>
              <a:spcBef>
                <a:spcPct val="20000"/>
              </a:spcBef>
              <a:defRPr/>
            </a:pPr>
            <a:r>
              <a:rPr lang="el-GR" sz="1700" dirty="0" smtClean="0">
                <a:solidFill>
                  <a:srgbClr val="FF0000"/>
                </a:solidFill>
              </a:rPr>
              <a:t>Διαφάνεια 25: </a:t>
            </a:r>
            <a:r>
              <a:rPr lang="el-GR" sz="1700" dirty="0" smtClean="0"/>
              <a:t>εικόνα, </a:t>
            </a:r>
            <a:r>
              <a:rPr lang="en-US" sz="1600" dirty="0" smtClean="0"/>
              <a:t> </a:t>
            </a:r>
            <a:r>
              <a:rPr lang="en-US" sz="1600" dirty="0" smtClean="0">
                <a:hlinkClick r:id="rId2"/>
              </a:rPr>
              <a:t>http://www.nature.com/nature/journal/v414/n6861/fig_tab/414338a0_F2.html</a:t>
            </a:r>
            <a:endParaRPr lang="el-GR" sz="1700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l-GR" sz="1700" dirty="0">
              <a:solidFill>
                <a:srgbClr val="FF0000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500066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Χρηματοδότηση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Ιστορικού </a:t>
            </a:r>
            <a:r>
              <a:rPr lang="el-GR" dirty="0" smtClean="0">
                <a:solidFill>
                  <a:schemeClr val="accent1"/>
                </a:solidFill>
              </a:rPr>
              <a:t>Εκδόσεων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Έργου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1.0.0.  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Αναφοράς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Πατρών. Καθηγητής, Διονύσιος</a:t>
            </a:r>
            <a:r>
              <a:rPr lang="el-GR" sz="2000" dirty="0"/>
              <a:t> </a:t>
            </a:r>
            <a:r>
              <a:rPr lang="el-GR" sz="2000" dirty="0" smtClean="0"/>
              <a:t>Μαντζαβίνος. «Τεχνολογία Πειβάλλοντος: Επεξεργασία Βιομηχανικών Υγρών Αποβλήτων, Φωτοκατάλυση (</a:t>
            </a:r>
            <a:r>
              <a:rPr lang="en-US" sz="2000" dirty="0" smtClean="0"/>
              <a:t>part 1)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https://eclass.upatras.gr/courses/CMNG21</a:t>
            </a:r>
            <a:r>
              <a:rPr lang="el-GR" sz="2000" dirty="0" smtClean="0"/>
              <a:t>70</a:t>
            </a:r>
            <a:r>
              <a:rPr lang="en-US" sz="2000" dirty="0" smtClean="0"/>
              <a:t>/</a:t>
            </a:r>
            <a:endParaRPr lang="el-GR" sz="2000" dirty="0"/>
          </a:p>
          <a:p>
            <a:pPr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Προηγμένες Διεργασίες Οξείδωσης</a:t>
            </a:r>
          </a:p>
        </p:txBody>
      </p:sp>
      <p:graphicFrame>
        <p:nvGraphicFramePr>
          <p:cNvPr id="303305" name="Object 201"/>
          <p:cNvGraphicFramePr>
            <a:graphicFrameLocks noChangeAspect="1"/>
          </p:cNvGraphicFramePr>
          <p:nvPr>
            <p:ph idx="1"/>
          </p:nvPr>
        </p:nvGraphicFramePr>
        <p:xfrm>
          <a:off x="323850" y="1192213"/>
          <a:ext cx="8569325" cy="4949825"/>
        </p:xfrm>
        <a:graphic>
          <a:graphicData uri="http://schemas.openxmlformats.org/presentationml/2006/ole">
            <p:oleObj spid="_x0000_s1026" name="CS ChemDraw Drawing" r:id="rId3" imgW="4156560" imgH="2400480" progId="">
              <p:embed/>
            </p:oleObj>
          </a:graphicData>
        </a:graphic>
      </p:graphicFrame>
      <p:sp>
        <p:nvSpPr>
          <p:cNvPr id="303308" name="AutoShape 204"/>
          <p:cNvSpPr>
            <a:spLocks noChangeArrowheads="1"/>
          </p:cNvSpPr>
          <p:nvPr/>
        </p:nvSpPr>
        <p:spPr bwMode="auto">
          <a:xfrm>
            <a:off x="1187450" y="4005263"/>
            <a:ext cx="865188" cy="503237"/>
          </a:xfrm>
          <a:prstGeom prst="wedgeRoundRectCallout">
            <a:avLst>
              <a:gd name="adj1" fmla="val -41194"/>
              <a:gd name="adj2" fmla="val 85014"/>
              <a:gd name="adj3" fmla="val 16667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400">
                <a:latin typeface="Times New Roman" pitchFamily="18" charset="0"/>
              </a:rPr>
              <a:t>ΟΚ</a:t>
            </a:r>
          </a:p>
        </p:txBody>
      </p:sp>
      <p:sp>
        <p:nvSpPr>
          <p:cNvPr id="303312" name="AutoShape 208"/>
          <p:cNvSpPr>
            <a:spLocks noChangeArrowheads="1"/>
          </p:cNvSpPr>
          <p:nvPr/>
        </p:nvSpPr>
        <p:spPr bwMode="auto">
          <a:xfrm>
            <a:off x="1476375" y="1268413"/>
            <a:ext cx="865188" cy="503237"/>
          </a:xfrm>
          <a:prstGeom prst="wedgeRoundRectCallout">
            <a:avLst>
              <a:gd name="adj1" fmla="val -41194"/>
              <a:gd name="adj2" fmla="val 85014"/>
              <a:gd name="adj3" fmla="val 16667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400">
                <a:latin typeface="Times New Roman" pitchFamily="18" charset="0"/>
              </a:rPr>
              <a:t>ΟΚ</a:t>
            </a:r>
          </a:p>
        </p:txBody>
      </p:sp>
      <p:sp>
        <p:nvSpPr>
          <p:cNvPr id="303315" name="AutoShape 211"/>
          <p:cNvSpPr>
            <a:spLocks noChangeArrowheads="1"/>
          </p:cNvSpPr>
          <p:nvPr/>
        </p:nvSpPr>
        <p:spPr bwMode="auto">
          <a:xfrm>
            <a:off x="5292725" y="1125538"/>
            <a:ext cx="863600" cy="503237"/>
          </a:xfrm>
          <a:prstGeom prst="wedgeRoundRectCallout">
            <a:avLst>
              <a:gd name="adj1" fmla="val -87500"/>
              <a:gd name="adj2" fmla="val -4574"/>
              <a:gd name="adj3" fmla="val 16667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400">
                <a:latin typeface="Times New Roman" pitchFamily="18" charset="0"/>
              </a:rPr>
              <a:t>ΟΚ</a:t>
            </a:r>
          </a:p>
        </p:txBody>
      </p:sp>
      <p:sp>
        <p:nvSpPr>
          <p:cNvPr id="303318" name="AutoShape 214"/>
          <p:cNvSpPr>
            <a:spLocks noChangeArrowheads="1"/>
          </p:cNvSpPr>
          <p:nvPr/>
        </p:nvSpPr>
        <p:spPr bwMode="auto">
          <a:xfrm>
            <a:off x="6804025" y="1125538"/>
            <a:ext cx="865188" cy="503237"/>
          </a:xfrm>
          <a:prstGeom prst="wedgeRoundRectCallout">
            <a:avLst>
              <a:gd name="adj1" fmla="val -41194"/>
              <a:gd name="adj2" fmla="val 85014"/>
              <a:gd name="adj3" fmla="val 16667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400">
                <a:latin typeface="Times New Roman" pitchFamily="18" charset="0"/>
              </a:rPr>
              <a:t>ΟΚ</a:t>
            </a:r>
          </a:p>
        </p:txBody>
      </p:sp>
      <p:sp>
        <p:nvSpPr>
          <p:cNvPr id="303319" name="AutoShape 215"/>
          <p:cNvSpPr>
            <a:spLocks noChangeArrowheads="1"/>
          </p:cNvSpPr>
          <p:nvPr/>
        </p:nvSpPr>
        <p:spPr bwMode="auto">
          <a:xfrm>
            <a:off x="6732588" y="2708275"/>
            <a:ext cx="865187" cy="503238"/>
          </a:xfrm>
          <a:prstGeom prst="wedgeRoundRectCallout">
            <a:avLst>
              <a:gd name="adj1" fmla="val -41194"/>
              <a:gd name="adj2" fmla="val 85014"/>
              <a:gd name="adj3" fmla="val 16667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400">
                <a:latin typeface="Times New Roman" pitchFamily="18" charset="0"/>
              </a:rPr>
              <a:t>ΟΚ</a:t>
            </a:r>
          </a:p>
        </p:txBody>
      </p:sp>
      <p:sp>
        <p:nvSpPr>
          <p:cNvPr id="303320" name="AutoShape 216"/>
          <p:cNvSpPr>
            <a:spLocks noChangeArrowheads="1"/>
          </p:cNvSpPr>
          <p:nvPr/>
        </p:nvSpPr>
        <p:spPr bwMode="auto">
          <a:xfrm>
            <a:off x="971550" y="2636838"/>
            <a:ext cx="865188" cy="503237"/>
          </a:xfrm>
          <a:prstGeom prst="wedgeRoundRectCallout">
            <a:avLst>
              <a:gd name="adj1" fmla="val -41194"/>
              <a:gd name="adj2" fmla="val 85014"/>
              <a:gd name="adj3" fmla="val 16667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400">
                <a:latin typeface="Times New Roman" pitchFamily="18" charset="0"/>
              </a:rPr>
              <a:t>ΟΚ</a:t>
            </a:r>
          </a:p>
        </p:txBody>
      </p:sp>
      <p:sp>
        <p:nvSpPr>
          <p:cNvPr id="303323" name="AutoShape 219"/>
          <p:cNvSpPr>
            <a:spLocks noChangeArrowheads="1"/>
          </p:cNvSpPr>
          <p:nvPr/>
        </p:nvSpPr>
        <p:spPr bwMode="auto">
          <a:xfrm>
            <a:off x="5219700" y="5516563"/>
            <a:ext cx="863600" cy="503237"/>
          </a:xfrm>
          <a:prstGeom prst="wedgeRoundRectCallout">
            <a:avLst>
              <a:gd name="adj1" fmla="val -96139"/>
              <a:gd name="adj2" fmla="val 6468"/>
              <a:gd name="adj3" fmla="val 16667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400">
                <a:latin typeface="Times New Roman" pitchFamily="18" charset="0"/>
              </a:rPr>
              <a:t>ΟΚ</a:t>
            </a:r>
          </a:p>
        </p:txBody>
      </p:sp>
      <p:sp>
        <p:nvSpPr>
          <p:cNvPr id="303324" name="AutoShape 220"/>
          <p:cNvSpPr>
            <a:spLocks noChangeArrowheads="1"/>
          </p:cNvSpPr>
          <p:nvPr/>
        </p:nvSpPr>
        <p:spPr bwMode="auto">
          <a:xfrm>
            <a:off x="5148263" y="4724400"/>
            <a:ext cx="2160587" cy="5048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5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0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0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308" grpId="0" animBg="1"/>
      <p:bldP spid="303312" grpId="0" animBg="1"/>
      <p:bldP spid="303315" grpId="0" animBg="1"/>
      <p:bldP spid="303318" grpId="0" animBg="1"/>
      <p:bldP spid="303319" grpId="0" animBg="1"/>
      <p:bldP spid="303320" grpId="0" animBg="1"/>
      <p:bldP spid="303323" grpId="0" animBg="1"/>
      <p:bldP spid="3033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Αδειοδότησης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6093359"/>
            <a:ext cx="714380" cy="693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Ετερογενής φωτοκατάλυση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l-GR"/>
              <a:t>Η </a:t>
            </a:r>
            <a:r>
              <a:rPr lang="el-GR" b="1" i="1"/>
              <a:t>ετερογενής φωτοκατάλυση</a:t>
            </a:r>
            <a:r>
              <a:rPr lang="en-US"/>
              <a:t> </a:t>
            </a:r>
            <a:r>
              <a:rPr lang="el-GR"/>
              <a:t>λαμβάνει χώρα σε υδατικά αιωρήματα ημιαγωγών (ΤiΟ</a:t>
            </a:r>
            <a:r>
              <a:rPr lang="el-GR" baseline="-25000"/>
              <a:t>2</a:t>
            </a:r>
            <a:r>
              <a:rPr lang="el-GR"/>
              <a:t>, ZnO, WO3, CdS) παρουσία ακτινοβολίας (υπεριώδους ή  ορατής).</a:t>
            </a:r>
          </a:p>
          <a:p>
            <a:pPr eaLnBrk="0" hangingPunct="0">
              <a:spcBef>
                <a:spcPct val="0"/>
              </a:spcBef>
            </a:pPr>
            <a:r>
              <a:rPr lang="el-GR"/>
              <a:t>Έχει χρησιμοποιηθεί για την οξείδωση οργανικών και ανόργανων ρύπων καθώς και την αδρανοποίηση μικροοργανισμών.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Μέταλλα, ημιαγωγοί, μονωτές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Τα στερεά χωρίζονται σε μέταλλα, ημιαγωγούς και μονωτές.</a:t>
            </a:r>
          </a:p>
          <a:p>
            <a:r>
              <a:rPr lang="el-GR"/>
              <a:t>Τα υλικά διαφέρουν ως προς την αντίσταση που παρουσιάζουν στη ροή του ηλεκτρικού ρεύματος.</a:t>
            </a:r>
          </a:p>
          <a:p>
            <a:r>
              <a:rPr lang="el-GR"/>
              <a:t>Τα μέταλλα εμφανίζουν μικρή αντίσταση, οι μονωτές μεγάλη και οι ημιαγωγοί ενδιάμεση.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Ενεργειακές ζώνες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/>
              <a:t>Η ικανότητα των στερεών να άγουν το ηλεκτρικό ρεύμα ή όχι ερμηνεύεται με βάση το μοντέλο των ενεργειακών ζωνών.</a:t>
            </a:r>
          </a:p>
          <a:p>
            <a:pPr>
              <a:lnSpc>
                <a:spcPct val="90000"/>
              </a:lnSpc>
            </a:pPr>
            <a:r>
              <a:rPr lang="el-GR"/>
              <a:t>Το μοντέλο περιγράφει τη συμπεριφορά των ηλεκτρονίων κατά την κίνηση τους στο πεδίο που δημιουργούν οι πυρήνες και τα ηλεκτρόνια που τους περιβάλλουν.</a:t>
            </a:r>
          </a:p>
          <a:p>
            <a:pPr>
              <a:lnSpc>
                <a:spcPct val="90000"/>
              </a:lnSpc>
            </a:pPr>
            <a:r>
              <a:rPr lang="el-GR"/>
              <a:t>Οι ενεργειακές ζώνες προκύπτουν κατά την αλληλοεπικάλυψη και συγχώνευση των ατομικών τροχιακών.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Αλληλοεπικάλυψη ατομικών τροχιακών</a:t>
            </a:r>
          </a:p>
        </p:txBody>
      </p:sp>
      <p:pic>
        <p:nvPicPr>
          <p:cNvPr id="6615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225550"/>
            <a:ext cx="6985000" cy="4895850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Αλληλοεπικάλυψη πολλών ΑΟ</a:t>
            </a:r>
          </a:p>
        </p:txBody>
      </p:sp>
      <p:pic>
        <p:nvPicPr>
          <p:cNvPr id="662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47850"/>
            <a:ext cx="8642350" cy="3595688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1482</Words>
  <Application>Microsoft Office PowerPoint</Application>
  <PresentationFormat>On-screen Show (4:3)</PresentationFormat>
  <Paragraphs>196</Paragraphs>
  <Slides>40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Office Theme</vt:lpstr>
      <vt:lpstr>CS ChemDraw Drawing</vt:lpstr>
      <vt:lpstr>Γράφημα</vt:lpstr>
      <vt:lpstr>Εξίσωση</vt:lpstr>
      <vt:lpstr>Τεχνολογία Περιβάλλοντος: Επεξεργασία Βιομηχανικών Υγρών Αποβλήτων</vt:lpstr>
      <vt:lpstr>Σκοπός  Ενότητας</vt:lpstr>
      <vt:lpstr>Περιεχόμενα ενότητας</vt:lpstr>
      <vt:lpstr>Προηγμένες Διεργασίες Οξείδωσης</vt:lpstr>
      <vt:lpstr>Ετερογενής φωτοκατάλυση</vt:lpstr>
      <vt:lpstr>Μέταλλα, ημιαγωγοί, μονωτές</vt:lpstr>
      <vt:lpstr>Ενεργειακές ζώνες</vt:lpstr>
      <vt:lpstr>Αλληλοεπικάλυψη ατομικών τροχιακών</vt:lpstr>
      <vt:lpstr>Αλληλοεπικάλυψη πολλών ΑΟ</vt:lpstr>
      <vt:lpstr>Τροχιακά και ενεργειακές ζώνες</vt:lpstr>
      <vt:lpstr>Μοντέλο των ενεργειακών ζωνών</vt:lpstr>
      <vt:lpstr>Μοντέλο των ενεργειακών ζωνών</vt:lpstr>
      <vt:lpstr>Μέταλλα</vt:lpstr>
      <vt:lpstr>Ημιαγωγοί, μονωτές</vt:lpstr>
      <vt:lpstr>Ημιαγωγοί</vt:lpstr>
      <vt:lpstr>Μηχανισμός φωτοκατάλυσης</vt:lpstr>
      <vt:lpstr>Ακτινοβολία διέγερσης TiO2</vt:lpstr>
      <vt:lpstr>Φάσμα απορρόφησης TiO2</vt:lpstr>
      <vt:lpstr>Οπές και ηλεκτρόνια</vt:lpstr>
      <vt:lpstr>Σχηματική αναπαράσταση φωτοκατάλυσης</vt:lpstr>
      <vt:lpstr>Ζεύγη οπών-ηλεκτρονίων</vt:lpstr>
      <vt:lpstr>Ζεύγη οπών-ηλεκτρονίων στην επιφάνεια</vt:lpstr>
      <vt:lpstr>Αντιδράσεις</vt:lpstr>
      <vt:lpstr>Συνολική αντίδραση</vt:lpstr>
      <vt:lpstr>Καταλύτες</vt:lpstr>
      <vt:lpstr>Καταλύτες</vt:lpstr>
      <vt:lpstr>Πλεονεκτήματα ΤiΟ2</vt:lpstr>
      <vt:lpstr>Bελτίωση των ιδιοτήτων του TiO2</vt:lpstr>
      <vt:lpstr>…και οι καταλύτες ντοπάρονται!</vt:lpstr>
      <vt:lpstr>Πλεονεκτήματα της φωτοκατάλυσης</vt:lpstr>
      <vt:lpstr>… και άλλα πλεονεκτήματα</vt:lpstr>
      <vt:lpstr>Κινητική των αντιδράσεων φωτοκατάλυσης</vt:lpstr>
      <vt:lpstr>Εύρεση kr και K</vt:lpstr>
      <vt:lpstr>Πηγές ακτινοβολίας</vt:lpstr>
      <vt:lpstr>Τέλος Ενότητας</vt:lpstr>
      <vt:lpstr>Slide 36</vt:lpstr>
      <vt:lpstr>Χρηματοδότηση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Περιβάλλοντος: Επεξεργασία Βιομηχανικών Υγρών Αποβλήτων</dc:title>
  <dc:creator>Spyretos</dc:creator>
  <cp:lastModifiedBy>Spyretos</cp:lastModifiedBy>
  <cp:revision>14</cp:revision>
  <dcterms:created xsi:type="dcterms:W3CDTF">2015-07-07T09:49:47Z</dcterms:created>
  <dcterms:modified xsi:type="dcterms:W3CDTF">2015-07-10T09:40:11Z</dcterms:modified>
</cp:coreProperties>
</file>