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5" r:id="rId19"/>
    <p:sldId id="282" r:id="rId20"/>
    <p:sldId id="283" r:id="rId21"/>
    <p:sldId id="284" r:id="rId22"/>
    <p:sldId id="285" r:id="rId23"/>
    <p:sldId id="286" r:id="rId24"/>
    <p:sldId id="290" r:id="rId25"/>
    <p:sldId id="291" r:id="rId26"/>
    <p:sldId id="292" r:id="rId27"/>
    <p:sldId id="293" r:id="rId28"/>
    <p:sldId id="294" r:id="rId29"/>
    <p:sldId id="295"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313473-B4FE-43EB-9A47-375E7C852F56}" type="datetimeFigureOut">
              <a:rPr lang="el-GR" smtClean="0"/>
              <a:pPr/>
              <a:t>8/7/2015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16B63-7A8B-46DB-BF08-D312F7E7D8F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40932C5-9EFA-4AF0-B683-C9979F4EB9BB}" type="datetime1">
              <a:rPr lang="el-GR" smtClean="0"/>
              <a:pPr/>
              <a:t>8/7/2015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B368247-5B9D-4D04-9FD7-FD31F878FCB6}" type="datetime1">
              <a:rPr lang="el-GR" smtClean="0"/>
              <a:pPr/>
              <a:t>8/7/2015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44B4542-B66B-48AE-A1DF-A5EF24AB412C}" type="datetime1">
              <a:rPr lang="el-GR" smtClean="0"/>
              <a:pPr/>
              <a:t>8/7/2015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60350"/>
            <a:ext cx="8001000" cy="7397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5667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3438" y="1268413"/>
            <a:ext cx="39243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2843213" y="4652963"/>
            <a:ext cx="1981200" cy="476250"/>
          </a:xfrm>
        </p:spPr>
        <p:txBody>
          <a:bodyPr/>
          <a:lstStyle>
            <a:lvl1pPr>
              <a:defRPr/>
            </a:lvl1pPr>
          </a:lstStyle>
          <a:p>
            <a:fld id="{994FEB89-29FE-44CE-89C0-478ADDAB5E08}" type="datetime1">
              <a:rPr lang="el-GR" smtClean="0"/>
              <a:pPr/>
              <a:t>8/7/2015</a:t>
            </a:fld>
            <a:endParaRPr lang="el-GR"/>
          </a:p>
        </p:txBody>
      </p:sp>
      <p:sp>
        <p:nvSpPr>
          <p:cNvPr id="6" name="Footer Placeholder 5"/>
          <p:cNvSpPr>
            <a:spLocks noGrp="1"/>
          </p:cNvSpPr>
          <p:nvPr>
            <p:ph type="ftr" sz="quarter" idx="11"/>
          </p:nvPr>
        </p:nvSpPr>
        <p:spPr>
          <a:xfrm>
            <a:off x="571500" y="6248400"/>
            <a:ext cx="8001000" cy="476250"/>
          </a:xfrm>
        </p:spPr>
        <p:txBody>
          <a:bodyPr/>
          <a:lstStyle>
            <a:lvl1pPr>
              <a:defRPr>
                <a:solidFill>
                  <a:schemeClr val="tx2"/>
                </a:solidFill>
              </a:defRPr>
            </a:lvl1pPr>
          </a:lstStyle>
          <a:p>
            <a:r>
              <a:rPr lang="el-GR"/>
              <a:t>Προηγμένες Διεργασίες Οξείδωσης για την επεξεργασία νερού και υγρών αποβλήτων</a:t>
            </a:r>
            <a:endParaRPr lang="en-US">
              <a:solidFill>
                <a:schemeClr val="tx1"/>
              </a:solidFill>
            </a:endParaRPr>
          </a:p>
          <a:p>
            <a:r>
              <a:rPr lang="el-GR"/>
              <a:t>Πολυτεχνείο Κρήτης, Τμήμα Μηχανικών Περιβάλλοντος, Μάρτιος 2008, Χανιά</a:t>
            </a:r>
            <a:endParaRPr lang="el-GR">
              <a:solidFill>
                <a:schemeClr val="tx1"/>
              </a:solidFill>
            </a:endParaRPr>
          </a:p>
        </p:txBody>
      </p:sp>
      <p:sp>
        <p:nvSpPr>
          <p:cNvPr id="7" name="Slide Number Placeholder 6"/>
          <p:cNvSpPr>
            <a:spLocks noGrp="1"/>
          </p:cNvSpPr>
          <p:nvPr>
            <p:ph type="sldNum" sz="quarter" idx="12"/>
          </p:nvPr>
        </p:nvSpPr>
        <p:spPr>
          <a:xfrm>
            <a:off x="8458200" y="6248400"/>
            <a:ext cx="506413" cy="476250"/>
          </a:xfrm>
        </p:spPr>
        <p:txBody>
          <a:bodyPr/>
          <a:lstStyle>
            <a:lvl1pPr>
              <a:defRPr/>
            </a:lvl1pPr>
          </a:lstStyle>
          <a:p>
            <a:fld id="{32296E99-D78A-4D58-8D2E-AE53BC5EDBD8}"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3CF7D4-B48A-4F2E-B75E-04FBB5761067}" type="datetime1">
              <a:rPr lang="el-GR" smtClean="0"/>
              <a:pPr/>
              <a:t>8/7/2015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BEB11-4C2C-41BE-B60A-A955F902D7B0}" type="datetime1">
              <a:rPr lang="el-GR" smtClean="0"/>
              <a:pPr/>
              <a:t>8/7/2015</a:t>
            </a:fld>
            <a:endParaRPr lang="el-GR"/>
          </a:p>
        </p:txBody>
      </p:sp>
      <p:sp>
        <p:nvSpPr>
          <p:cNvPr id="5" name="Footer Placeholder 4"/>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AC8C81C-4485-45D9-955C-96E012C330A7}" type="datetime1">
              <a:rPr lang="el-GR" smtClean="0"/>
              <a:pPr/>
              <a:t>8/7/2015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F5CFAD9-76E7-45BF-9FE4-0D1154F8849E}" type="datetime1">
              <a:rPr lang="el-GR" smtClean="0"/>
              <a:pPr/>
              <a:t>8/7/2015</a:t>
            </a:fld>
            <a:endParaRPr lang="el-GR"/>
          </a:p>
        </p:txBody>
      </p:sp>
      <p:sp>
        <p:nvSpPr>
          <p:cNvPr id="8" name="Footer Placeholder 7"/>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9" name="Slide Number Placeholder 8"/>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84B3496-DEF9-4167-BF95-3019C31F81E0}" type="datetime1">
              <a:rPr lang="el-GR" smtClean="0"/>
              <a:pPr/>
              <a:t>8/7/2015</a:t>
            </a:fld>
            <a:endParaRPr lang="el-GR"/>
          </a:p>
        </p:txBody>
      </p:sp>
      <p:sp>
        <p:nvSpPr>
          <p:cNvPr id="4" name="Footer Placeholder 3"/>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5" name="Slide Number Placeholder 4"/>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94DEF-63CF-4E42-854A-EC830EEB082D}" type="datetime1">
              <a:rPr lang="el-GR" smtClean="0"/>
              <a:pPr/>
              <a:t>8/7/2015</a:t>
            </a:fld>
            <a:endParaRPr lang="el-GR"/>
          </a:p>
        </p:txBody>
      </p:sp>
      <p:sp>
        <p:nvSpPr>
          <p:cNvPr id="3" name="Footer Placeholder 2"/>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4" name="Slide Number Placeholder 3"/>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6BA86-6720-4CB6-843C-F08F5B871C1A}" type="datetime1">
              <a:rPr lang="el-GR" smtClean="0"/>
              <a:pPr/>
              <a:t>8/7/2015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9D410-2DD5-426A-86BF-CE952C59982D}" type="datetime1">
              <a:rPr lang="el-GR" smtClean="0"/>
              <a:pPr/>
              <a:t>8/7/2015</a:t>
            </a:fld>
            <a:endParaRPr lang="el-GR"/>
          </a:p>
        </p:txBody>
      </p:sp>
      <p:sp>
        <p:nvSpPr>
          <p:cNvPr id="6" name="Footer Placeholder 5"/>
          <p:cNvSpPr>
            <a:spLocks noGrp="1"/>
          </p:cNvSpPr>
          <p:nvPr>
            <p:ph type="ftr" sz="quarter" idx="11"/>
          </p:nvPr>
        </p:nvSpPr>
        <p:spPr/>
        <p:txBody>
          <a:body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7" name="Slide Number Placeholder 6"/>
          <p:cNvSpPr>
            <a:spLocks noGrp="1"/>
          </p:cNvSpPr>
          <p:nvPr>
            <p:ph type="sldNum" sz="quarter" idx="12"/>
          </p:nvPr>
        </p:nvSpPr>
        <p:spPr/>
        <p:txBody>
          <a:bodyPr/>
          <a:lstStyle/>
          <a:p>
            <a:fld id="{E0FF64B1-6599-4CC2-99C3-5B2A32B4F46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FA6AC-C698-45C5-AFB9-136690C4D2A0}" type="datetime1">
              <a:rPr lang="el-GR" smtClean="0"/>
              <a:pPr/>
              <a:t>8/7/2015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Προηγμένες Διεργασίες Οξείδωσης για την επεξεργασία νερού και υγρών αποβλήτων Πολυτεχνείο Κρήτης, Τμήμα Μηχανικών Περιβάλλοντος, Μάρτιος 2008, Χανιά</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F64B1-6599-4CC2-99C3-5B2A32B4F46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85926"/>
            <a:ext cx="7772400" cy="1470025"/>
          </a:xfrm>
        </p:spPr>
        <p:txBody>
          <a:bodyPr>
            <a:normAutofit fontScale="90000"/>
          </a:bodyPr>
          <a:lstStyle/>
          <a:p>
            <a:r>
              <a:rPr lang="el-GR" dirty="0" smtClean="0">
                <a:solidFill>
                  <a:srgbClr val="5075BC"/>
                </a:solidFill>
              </a:rPr>
              <a:t>Τεχνολογία Περιβάλλοντος: Επεξεργασία Βιομηχανικών Υγρών Αποβλήτων</a:t>
            </a:r>
            <a:endParaRPr lang="el-GR" dirty="0">
              <a:solidFill>
                <a:srgbClr val="5075BC"/>
              </a:solidFill>
            </a:endParaRPr>
          </a:p>
        </p:txBody>
      </p:sp>
      <p:sp>
        <p:nvSpPr>
          <p:cNvPr id="3" name="Υπότιτλος 2"/>
          <p:cNvSpPr>
            <a:spLocks noGrp="1"/>
          </p:cNvSpPr>
          <p:nvPr>
            <p:ph type="subTitle" idx="1"/>
          </p:nvPr>
        </p:nvSpPr>
        <p:spPr>
          <a:xfrm>
            <a:off x="683568" y="3357562"/>
            <a:ext cx="7776864" cy="1752600"/>
          </a:xfrm>
        </p:spPr>
        <p:txBody>
          <a:bodyPr>
            <a:noAutofit/>
          </a:bodyPr>
          <a:lstStyle/>
          <a:p>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l-GR" sz="2800" dirty="0" smtClean="0">
                <a:solidFill>
                  <a:srgbClr val="5075BC"/>
                </a:solidFill>
                <a:latin typeface="+mj-lt"/>
                <a:ea typeface="+mj-ea"/>
                <a:cs typeface="+mj-cs"/>
              </a:rPr>
              <a:t>: </a:t>
            </a:r>
            <a:r>
              <a:rPr lang="el-GR" sz="2800" dirty="0" smtClean="0">
                <a:solidFill>
                  <a:schemeClr val="tx1"/>
                </a:solidFill>
                <a:latin typeface="+mj-lt"/>
                <a:ea typeface="+mj-ea"/>
                <a:cs typeface="+mj-cs"/>
              </a:rPr>
              <a:t>Φωτόλυση υπεροξειδίου του υδρογονου  </a:t>
            </a:r>
            <a:endParaRPr lang="en-US" sz="2800" dirty="0" smtClean="0"/>
          </a:p>
          <a:p>
            <a:endParaRPr lang="el-GR" sz="2800" dirty="0" smtClean="0"/>
          </a:p>
          <a:p>
            <a:r>
              <a:rPr lang="el-GR" sz="2800" dirty="0" smtClean="0">
                <a:solidFill>
                  <a:schemeClr val="tx1"/>
                </a:solidFill>
              </a:rPr>
              <a:t>Μαντζαβίνος Διονύσιος</a:t>
            </a:r>
          </a:p>
          <a:p>
            <a:r>
              <a:rPr lang="el-GR" sz="2800" dirty="0" smtClean="0">
                <a:solidFill>
                  <a:schemeClr val="tx1"/>
                </a:solidFill>
              </a:rPr>
              <a:t>Πολυτεχνική Σχολή</a:t>
            </a:r>
          </a:p>
          <a:p>
            <a:r>
              <a:rPr lang="el-GR" sz="2800" dirty="0" smtClean="0">
                <a:solidFill>
                  <a:schemeClr val="tx1"/>
                </a:solidFill>
              </a:rPr>
              <a:t>Τμήμα Χημικών Μηχανικών</a:t>
            </a:r>
            <a:endParaRPr lang="en-US" sz="2800"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lstStyle/>
          <a:p>
            <a:r>
              <a:rPr lang="el-GR" dirty="0">
                <a:solidFill>
                  <a:schemeClr val="accent1"/>
                </a:solidFill>
              </a:rPr>
              <a:t>Πηγές ακτινοβολίας</a:t>
            </a:r>
          </a:p>
        </p:txBody>
      </p:sp>
      <p:pic>
        <p:nvPicPr>
          <p:cNvPr id="566276" name="Picture 4"/>
          <p:cNvPicPr>
            <a:picLocks noGrp="1" noChangeAspect="1" noChangeArrowheads="1"/>
          </p:cNvPicPr>
          <p:nvPr>
            <p:ph type="body" idx="1"/>
          </p:nvPr>
        </p:nvPicPr>
        <p:blipFill>
          <a:blip r:embed="rId2"/>
          <a:srcRect/>
          <a:stretch>
            <a:fillRect/>
          </a:stretch>
        </p:blipFill>
        <p:spPr>
          <a:xfrm>
            <a:off x="179388" y="2276475"/>
            <a:ext cx="3241675" cy="3808413"/>
          </a:xfrm>
          <a:noFill/>
          <a:ln/>
        </p:spPr>
      </p:pic>
      <p:pic>
        <p:nvPicPr>
          <p:cNvPr id="566277" name="Picture 5"/>
          <p:cNvPicPr>
            <a:picLocks noChangeAspect="1" noChangeArrowheads="1"/>
          </p:cNvPicPr>
          <p:nvPr/>
        </p:nvPicPr>
        <p:blipFill>
          <a:blip r:embed="rId3"/>
          <a:srcRect/>
          <a:stretch>
            <a:fillRect/>
          </a:stretch>
        </p:blipFill>
        <p:spPr bwMode="auto">
          <a:xfrm>
            <a:off x="3563938" y="2538413"/>
            <a:ext cx="5329237" cy="3571875"/>
          </a:xfrm>
          <a:prstGeom prst="rect">
            <a:avLst/>
          </a:prstGeom>
          <a:noFill/>
          <a:ln w="9525">
            <a:noFill/>
            <a:miter lim="800000"/>
            <a:headEnd/>
            <a:tailEnd/>
          </a:ln>
        </p:spPr>
      </p:pic>
      <p:sp>
        <p:nvSpPr>
          <p:cNvPr id="566278" name="Rectangle 6"/>
          <p:cNvSpPr>
            <a:spLocks noChangeArrowheads="1"/>
          </p:cNvSpPr>
          <p:nvPr/>
        </p:nvSpPr>
        <p:spPr bwMode="auto">
          <a:xfrm>
            <a:off x="566738" y="1268413"/>
            <a:ext cx="8001000" cy="4751387"/>
          </a:xfrm>
          <a:prstGeom prst="rect">
            <a:avLst/>
          </a:prstGeom>
          <a:noFill/>
          <a:ln w="9525">
            <a:noFill/>
            <a:miter lim="800000"/>
            <a:headEnd/>
            <a:tailEnd/>
          </a:ln>
          <a:effectLst/>
        </p:spPr>
        <p:txBody>
          <a:bodyPr/>
          <a:lstStyle/>
          <a:p>
            <a:pPr>
              <a:lnSpc>
                <a:spcPct val="90000"/>
              </a:lnSpc>
              <a:spcBef>
                <a:spcPct val="20000"/>
              </a:spcBef>
              <a:buClr>
                <a:schemeClr val="accent2"/>
              </a:buClr>
              <a:buFont typeface="Wingdings" pitchFamily="2" charset="2"/>
              <a:buNone/>
            </a:pPr>
            <a:r>
              <a:rPr lang="el-GR" sz="3200" i="1">
                <a:latin typeface="Times New Roman" pitchFamily="18" charset="0"/>
              </a:rPr>
              <a:t>Λάμπες υδραργύρου χαμηλής πίεσης (</a:t>
            </a:r>
            <a:r>
              <a:rPr lang="en-US" sz="3200" i="1">
                <a:latin typeface="Times New Roman" pitchFamily="18" charset="0"/>
              </a:rPr>
              <a:t>low pressure mercury lamps):</a:t>
            </a:r>
            <a:r>
              <a:rPr lang="el-GR" sz="3200">
                <a:latin typeface="Times New Roman" pitchFamily="18" charset="0"/>
              </a:rPr>
              <a:t> 254 </a:t>
            </a:r>
            <a:r>
              <a:rPr lang="en-US" sz="3200">
                <a:latin typeface="Times New Roman" pitchFamily="18" charset="0"/>
              </a:rPr>
              <a:t>nm</a:t>
            </a:r>
            <a:endParaRPr lang="el-GR" sz="3200">
              <a:latin typeface="Times New Roman" pitchFamily="18" charset="0"/>
            </a:endParaRPr>
          </a:p>
        </p:txBody>
      </p:sp>
      <p:pic>
        <p:nvPicPr>
          <p:cNvPr id="9"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0" name="TextBox 9"/>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2" name="Rectangle 4"/>
          <p:cNvSpPr>
            <a:spLocks noChangeArrowheads="1"/>
          </p:cNvSpPr>
          <p:nvPr/>
        </p:nvSpPr>
        <p:spPr bwMode="auto">
          <a:xfrm>
            <a:off x="571500" y="333375"/>
            <a:ext cx="8001000" cy="739775"/>
          </a:xfrm>
          <a:prstGeom prst="rect">
            <a:avLst/>
          </a:prstGeom>
          <a:noFill/>
          <a:ln w="9525">
            <a:noFill/>
            <a:miter lim="800000"/>
            <a:headEnd/>
            <a:tailEnd/>
          </a:ln>
          <a:effectLst/>
        </p:spPr>
        <p:txBody>
          <a:bodyPr anchor="b"/>
          <a:lstStyle/>
          <a:p>
            <a:r>
              <a:rPr lang="el-GR" sz="3800" dirty="0">
                <a:solidFill>
                  <a:schemeClr val="accent1"/>
                </a:solidFill>
                <a:latin typeface="Times New Roman" pitchFamily="18" charset="0"/>
              </a:rPr>
              <a:t>Νόμος </a:t>
            </a:r>
            <a:r>
              <a:rPr lang="en-US" sz="3800" dirty="0">
                <a:solidFill>
                  <a:schemeClr val="accent1"/>
                </a:solidFill>
                <a:latin typeface="Times New Roman" pitchFamily="18" charset="0"/>
              </a:rPr>
              <a:t>Lambert-Beer</a:t>
            </a:r>
            <a:endParaRPr lang="el-GR" sz="3800" dirty="0">
              <a:solidFill>
                <a:schemeClr val="accent1"/>
              </a:solidFill>
              <a:latin typeface="Times New Roman" pitchFamily="18" charset="0"/>
            </a:endParaRPr>
          </a:p>
        </p:txBody>
      </p:sp>
      <p:graphicFrame>
        <p:nvGraphicFramePr>
          <p:cNvPr id="560133" name="Object 5"/>
          <p:cNvGraphicFramePr>
            <a:graphicFrameLocks noChangeAspect="1"/>
          </p:cNvGraphicFramePr>
          <p:nvPr/>
        </p:nvGraphicFramePr>
        <p:xfrm>
          <a:off x="4572000" y="1125538"/>
          <a:ext cx="3168650" cy="835025"/>
        </p:xfrm>
        <a:graphic>
          <a:graphicData uri="http://schemas.openxmlformats.org/presentationml/2006/ole">
            <p:oleObj spid="_x0000_s4098" name="Εξίσωση" r:id="rId3" imgW="965160" imgH="253800" progId="Equation.3">
              <p:embed/>
            </p:oleObj>
          </a:graphicData>
        </a:graphic>
      </p:graphicFrame>
      <p:graphicFrame>
        <p:nvGraphicFramePr>
          <p:cNvPr id="560134" name="Object 6"/>
          <p:cNvGraphicFramePr>
            <a:graphicFrameLocks noChangeAspect="1"/>
          </p:cNvGraphicFramePr>
          <p:nvPr/>
        </p:nvGraphicFramePr>
        <p:xfrm>
          <a:off x="4572000" y="2060575"/>
          <a:ext cx="3816350" cy="1201738"/>
        </p:xfrm>
        <a:graphic>
          <a:graphicData uri="http://schemas.openxmlformats.org/presentationml/2006/ole">
            <p:oleObj spid="_x0000_s4099" name="Εξίσωση" r:id="rId4" imgW="1371600" imgH="431640" progId="Equation.3">
              <p:embed/>
            </p:oleObj>
          </a:graphicData>
        </a:graphic>
      </p:graphicFrame>
      <p:sp>
        <p:nvSpPr>
          <p:cNvPr id="560135" name="Rectangle 7"/>
          <p:cNvSpPr>
            <a:spLocks noChangeArrowheads="1"/>
          </p:cNvSpPr>
          <p:nvPr/>
        </p:nvSpPr>
        <p:spPr bwMode="auto">
          <a:xfrm>
            <a:off x="4572000" y="3284538"/>
            <a:ext cx="4392613" cy="2951162"/>
          </a:xfrm>
          <a:prstGeom prst="rect">
            <a:avLst/>
          </a:prstGeom>
          <a:noFill/>
          <a:ln w="9525">
            <a:noFill/>
            <a:miter lim="800000"/>
            <a:headEnd/>
            <a:tailEnd/>
          </a:ln>
          <a:effectLst/>
        </p:spPr>
        <p:txBody>
          <a:bodyPr/>
          <a:lstStyle/>
          <a:p>
            <a:pPr>
              <a:spcBef>
                <a:spcPct val="20000"/>
              </a:spcBef>
              <a:buClr>
                <a:schemeClr val="accent2"/>
              </a:buClr>
              <a:buFont typeface="Wingdings" pitchFamily="2" charset="2"/>
              <a:buNone/>
            </a:pPr>
            <a:r>
              <a:rPr lang="en-US" sz="2000">
                <a:latin typeface="Times New Roman" pitchFamily="18" charset="0"/>
              </a:rPr>
              <a:t>P</a:t>
            </a:r>
            <a:r>
              <a:rPr lang="en-US" sz="2000" baseline="-25000">
                <a:latin typeface="Times New Roman" pitchFamily="18" charset="0"/>
              </a:rPr>
              <a:t>0</a:t>
            </a:r>
            <a:r>
              <a:rPr lang="en-US" sz="2000">
                <a:latin typeface="Times New Roman" pitchFamily="18" charset="0"/>
              </a:rPr>
              <a:t>:</a:t>
            </a:r>
            <a:r>
              <a:rPr lang="el-GR" sz="2000">
                <a:latin typeface="Times New Roman" pitchFamily="18" charset="0"/>
              </a:rPr>
              <a:t> ισχύς προσπίπτουσας ακτινοβολίας, </a:t>
            </a:r>
            <a:r>
              <a:rPr lang="en-US" sz="2000">
                <a:latin typeface="Times New Roman" pitchFamily="18" charset="0"/>
              </a:rPr>
              <a:t>W/m</a:t>
            </a:r>
            <a:endParaRPr lang="el-GR" sz="2000">
              <a:latin typeface="Times New Roman" pitchFamily="18" charset="0"/>
            </a:endParaRPr>
          </a:p>
          <a:p>
            <a:pPr>
              <a:spcBef>
                <a:spcPct val="20000"/>
              </a:spcBef>
              <a:buClr>
                <a:schemeClr val="accent2"/>
              </a:buClr>
              <a:buFont typeface="Wingdings" pitchFamily="2" charset="2"/>
              <a:buNone/>
            </a:pPr>
            <a:r>
              <a:rPr lang="en-US" sz="2000">
                <a:latin typeface="Times New Roman" pitchFamily="18" charset="0"/>
              </a:rPr>
              <a:t>P</a:t>
            </a:r>
            <a:r>
              <a:rPr lang="el-GR" sz="2000">
                <a:latin typeface="Times New Roman" pitchFamily="18" charset="0"/>
              </a:rPr>
              <a:t>: ένταση ακτινοβολίας μετά την διέλευση από το διάλυμα</a:t>
            </a:r>
            <a:r>
              <a:rPr lang="en-US" sz="2000">
                <a:latin typeface="Times New Roman" pitchFamily="18" charset="0"/>
              </a:rPr>
              <a:t>, W/m</a:t>
            </a:r>
            <a:endParaRPr lang="el-GR" sz="2000">
              <a:latin typeface="Times New Roman" pitchFamily="18" charset="0"/>
            </a:endParaRPr>
          </a:p>
          <a:p>
            <a:pPr>
              <a:spcBef>
                <a:spcPct val="20000"/>
              </a:spcBef>
              <a:buClr>
                <a:schemeClr val="accent2"/>
              </a:buClr>
              <a:buFont typeface="Wingdings" pitchFamily="2" charset="2"/>
              <a:buNone/>
            </a:pPr>
            <a:r>
              <a:rPr lang="el-GR" sz="2000">
                <a:latin typeface="Times New Roman" pitchFamily="18" charset="0"/>
              </a:rPr>
              <a:t>ε: μοριακός συντελεστής απορρόφησης (</a:t>
            </a:r>
            <a:r>
              <a:rPr lang="en-US" sz="2000">
                <a:latin typeface="Times New Roman" pitchFamily="18" charset="0"/>
              </a:rPr>
              <a:t>molar absorption coefficient)</a:t>
            </a:r>
            <a:r>
              <a:rPr lang="el-GR" sz="2000">
                <a:latin typeface="Times New Roman" pitchFamily="18" charset="0"/>
              </a:rPr>
              <a:t>,</a:t>
            </a:r>
            <a:r>
              <a:rPr lang="en-US" sz="2000">
                <a:latin typeface="Times New Roman" pitchFamily="18" charset="0"/>
              </a:rPr>
              <a:t> L/mol cm</a:t>
            </a:r>
          </a:p>
          <a:p>
            <a:pPr>
              <a:spcBef>
                <a:spcPct val="20000"/>
              </a:spcBef>
              <a:buClr>
                <a:schemeClr val="accent2"/>
              </a:buClr>
              <a:buFont typeface="Wingdings" pitchFamily="2" charset="2"/>
              <a:buNone/>
            </a:pPr>
            <a:r>
              <a:rPr lang="en-US" sz="2000">
                <a:latin typeface="Times New Roman" pitchFamily="18" charset="0"/>
              </a:rPr>
              <a:t>C: </a:t>
            </a:r>
            <a:r>
              <a:rPr lang="el-GR" sz="2000">
                <a:latin typeface="Times New Roman" pitchFamily="18" charset="0"/>
              </a:rPr>
              <a:t>συγκέντρωση της ένωσης, </a:t>
            </a:r>
            <a:r>
              <a:rPr lang="en-US" sz="2000">
                <a:latin typeface="Times New Roman" pitchFamily="18" charset="0"/>
              </a:rPr>
              <a:t>mol/L</a:t>
            </a:r>
          </a:p>
          <a:p>
            <a:pPr>
              <a:spcBef>
                <a:spcPct val="20000"/>
              </a:spcBef>
              <a:buClr>
                <a:schemeClr val="accent2"/>
              </a:buClr>
              <a:buFont typeface="Wingdings" pitchFamily="2" charset="2"/>
              <a:buNone/>
            </a:pPr>
            <a:r>
              <a:rPr lang="en-US" sz="2000">
                <a:latin typeface="Times New Roman" pitchFamily="18" charset="0"/>
              </a:rPr>
              <a:t>d: </a:t>
            </a:r>
            <a:r>
              <a:rPr lang="el-GR" sz="2000">
                <a:latin typeface="Times New Roman" pitchFamily="18" charset="0"/>
              </a:rPr>
              <a:t>μήκος οπτικής διαδρομής, </a:t>
            </a:r>
            <a:r>
              <a:rPr lang="en-US" sz="2000">
                <a:latin typeface="Times New Roman" pitchFamily="18" charset="0"/>
              </a:rPr>
              <a:t>cm</a:t>
            </a:r>
            <a:r>
              <a:rPr lang="el-GR" sz="2000">
                <a:latin typeface="Times New Roman" pitchFamily="18" charset="0"/>
              </a:rPr>
              <a:t> </a:t>
            </a:r>
          </a:p>
        </p:txBody>
      </p:sp>
      <p:graphicFrame>
        <p:nvGraphicFramePr>
          <p:cNvPr id="560136" name="Object 8"/>
          <p:cNvGraphicFramePr>
            <a:graphicFrameLocks noChangeAspect="1"/>
          </p:cNvGraphicFramePr>
          <p:nvPr/>
        </p:nvGraphicFramePr>
        <p:xfrm>
          <a:off x="179388" y="1616075"/>
          <a:ext cx="4311650" cy="3721100"/>
        </p:xfrm>
        <a:graphic>
          <a:graphicData uri="http://schemas.openxmlformats.org/presentationml/2006/ole">
            <p:oleObj spid="_x0000_s4100" name="CS ChemDraw Drawing" r:id="rId5" imgW="1910160" imgH="1648440" progId="">
              <p:embed/>
            </p:oleObj>
          </a:graphicData>
        </a:graphic>
      </p:graphicFrame>
      <p:pic>
        <p:nvPicPr>
          <p:cNvPr id="10" name="Εικόνα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normAutofit fontScale="90000"/>
          </a:bodyPr>
          <a:lstStyle/>
          <a:p>
            <a:r>
              <a:rPr lang="el-GR" dirty="0">
                <a:solidFill>
                  <a:schemeClr val="accent1"/>
                </a:solidFill>
              </a:rPr>
              <a:t>Μοριακός συντελεστής απορρόφησης</a:t>
            </a:r>
          </a:p>
        </p:txBody>
      </p:sp>
      <p:sp>
        <p:nvSpPr>
          <p:cNvPr id="562179" name="Rectangle 3"/>
          <p:cNvSpPr>
            <a:spLocks noGrp="1" noChangeArrowheads="1"/>
          </p:cNvSpPr>
          <p:nvPr>
            <p:ph type="body" idx="1"/>
          </p:nvPr>
        </p:nvSpPr>
        <p:spPr/>
        <p:txBody>
          <a:bodyPr/>
          <a:lstStyle/>
          <a:p>
            <a:r>
              <a:rPr lang="el-GR"/>
              <a:t>Το Η</a:t>
            </a:r>
            <a:r>
              <a:rPr lang="el-GR" baseline="-25000"/>
              <a:t>2</a:t>
            </a:r>
            <a:r>
              <a:rPr lang="el-GR"/>
              <a:t>Ο</a:t>
            </a:r>
            <a:r>
              <a:rPr lang="el-GR" baseline="-25000"/>
              <a:t>2</a:t>
            </a:r>
            <a:r>
              <a:rPr lang="el-GR"/>
              <a:t> έχει σχετικά μικρό μοριακό συντελεστή απορρόφησης ε (</a:t>
            </a:r>
            <a:r>
              <a:rPr lang="en-US"/>
              <a:t>molar absorption coefficient)</a:t>
            </a:r>
            <a:endParaRPr lang="el-GR"/>
          </a:p>
          <a:p>
            <a:r>
              <a:rPr lang="el-GR"/>
              <a:t>ε= 19,6 </a:t>
            </a:r>
            <a:r>
              <a:rPr lang="en-US"/>
              <a:t>L/mol cm</a:t>
            </a:r>
            <a:r>
              <a:rPr lang="el-GR"/>
              <a:t> στα 254 </a:t>
            </a:r>
            <a:r>
              <a:rPr lang="en-US"/>
              <a:t>nm</a:t>
            </a:r>
            <a:r>
              <a:rPr lang="el-GR"/>
              <a:t> (συνηθισμένες τιμές ε οργανικών ενώσεων: 1.000-10.000 </a:t>
            </a:r>
            <a:r>
              <a:rPr lang="en-US"/>
              <a:t>L/mol cm</a:t>
            </a:r>
            <a:r>
              <a:rPr lang="el-GR"/>
              <a:t>. Σε μερικές περιπτώσεις ανέρχεται στις 100.000 </a:t>
            </a:r>
            <a:r>
              <a:rPr lang="en-US"/>
              <a:t>L/mol cm</a:t>
            </a:r>
            <a:r>
              <a:rPr lang="el-GR"/>
              <a:t> ή και παραπάνω).</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1" name="Rectangle 3"/>
          <p:cNvSpPr>
            <a:spLocks noGrp="1" noChangeArrowheads="1"/>
          </p:cNvSpPr>
          <p:nvPr>
            <p:ph type="body" idx="1"/>
          </p:nvPr>
        </p:nvSpPr>
        <p:spPr/>
        <p:txBody>
          <a:bodyPr/>
          <a:lstStyle/>
          <a:p>
            <a:r>
              <a:rPr lang="el-GR"/>
              <a:t>Για να σχηματιστεί μεγάλος αριθμός ριζών υδροξυλίου σε διάλυμα το οποίο ενδεχομένως περιέχει ενώσεις που απορροφούν ισχυρά απαιτείται σχετικά υψηλή συγκέντρωση Η</a:t>
            </a:r>
            <a:r>
              <a:rPr lang="el-GR" baseline="-25000"/>
              <a:t>2</a:t>
            </a:r>
            <a:r>
              <a:rPr lang="el-GR"/>
              <a:t>Ο</a:t>
            </a:r>
            <a:r>
              <a:rPr lang="el-GR" baseline="-25000"/>
              <a:t>2</a:t>
            </a:r>
            <a:r>
              <a:rPr lang="el-GR"/>
              <a:t>.</a:t>
            </a:r>
          </a:p>
          <a:p>
            <a:r>
              <a:rPr lang="el-GR"/>
              <a:t>Ωστόσο, υψηλή συγκέντρωση Η</a:t>
            </a:r>
            <a:r>
              <a:rPr lang="el-GR" baseline="-25000"/>
              <a:t>2</a:t>
            </a:r>
            <a:r>
              <a:rPr lang="el-GR"/>
              <a:t>Ο</a:t>
            </a:r>
            <a:r>
              <a:rPr lang="el-GR" baseline="-25000"/>
              <a:t>2</a:t>
            </a:r>
            <a:r>
              <a:rPr lang="el-GR"/>
              <a:t> προκαλεί παρεμπόδιση στο σχηματισμό ελευθέρων ριζών υδροξυλίου ΗΟ</a:t>
            </a:r>
            <a:r>
              <a:rPr lang="el-GR" baseline="30000">
                <a:cs typeface="Times New Roman" pitchFamily="18" charset="0"/>
              </a:rPr>
              <a:t>•</a:t>
            </a:r>
            <a:r>
              <a:rPr lang="el-GR"/>
              <a:t>.</a:t>
            </a:r>
          </a:p>
        </p:txBody>
      </p:sp>
      <p:sp>
        <p:nvSpPr>
          <p:cNvPr id="7" name="Rectangle 2"/>
          <p:cNvSpPr>
            <a:spLocks noGrp="1" noChangeArrowheads="1"/>
          </p:cNvSpPr>
          <p:nvPr>
            <p:ph type="title"/>
          </p:nvPr>
        </p:nvSpPr>
        <p:spPr>
          <a:xfrm>
            <a:off x="457200" y="274638"/>
            <a:ext cx="8229600" cy="1143000"/>
          </a:xfrm>
        </p:spPr>
        <p:txBody>
          <a:bodyPr>
            <a:normAutofit fontScale="90000"/>
          </a:bodyPr>
          <a:lstStyle/>
          <a:p>
            <a:r>
              <a:rPr lang="el-GR" dirty="0">
                <a:solidFill>
                  <a:schemeClr val="accent1"/>
                </a:solidFill>
              </a:rPr>
              <a:t>Μοριακός συντελεστής απορρόφησης</a:t>
            </a:r>
          </a:p>
        </p:txBody>
      </p:sp>
      <p:pic>
        <p:nvPicPr>
          <p:cNvPr id="8"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l-GR" dirty="0">
                <a:solidFill>
                  <a:schemeClr val="accent1"/>
                </a:solidFill>
              </a:rPr>
              <a:t>Εναλλακτικές πηγές ακτινοβολίας</a:t>
            </a:r>
          </a:p>
        </p:txBody>
      </p:sp>
      <p:sp>
        <p:nvSpPr>
          <p:cNvPr id="568323" name="Rectangle 3"/>
          <p:cNvSpPr>
            <a:spLocks noGrp="1" noChangeArrowheads="1"/>
          </p:cNvSpPr>
          <p:nvPr>
            <p:ph type="body" idx="1"/>
          </p:nvPr>
        </p:nvSpPr>
        <p:spPr/>
        <p:txBody>
          <a:bodyPr/>
          <a:lstStyle/>
          <a:p>
            <a:pPr marL="660400" indent="-660400"/>
            <a:r>
              <a:rPr lang="el-GR"/>
              <a:t>Για να αντιμετωπιστούν οι παραπάνω δυσκολίες σε μερικές περιπτώσεις χρησιμοποιούνται λάμπες:</a:t>
            </a:r>
          </a:p>
          <a:p>
            <a:pPr marL="660400" indent="-660400">
              <a:buFont typeface="Wingdings" pitchFamily="2" charset="2"/>
              <a:buAutoNum type="romanLcPeriod"/>
            </a:pPr>
            <a:r>
              <a:rPr lang="el-GR"/>
              <a:t>υδραργύρου μεσαίας πίεσης και υψηλής ισχύος</a:t>
            </a:r>
          </a:p>
          <a:p>
            <a:pPr marL="660400" indent="-660400">
              <a:buFont typeface="Wingdings" pitchFamily="2" charset="2"/>
              <a:buAutoNum type="romanLcPeriod"/>
            </a:pPr>
            <a:r>
              <a:rPr lang="el-GR"/>
              <a:t>ξένου (</a:t>
            </a:r>
            <a:r>
              <a:rPr lang="en-US"/>
              <a:t>Xe) </a:t>
            </a:r>
            <a:r>
              <a:rPr lang="el-GR"/>
              <a:t>(</a:t>
            </a:r>
            <a:r>
              <a:rPr lang="en-US"/>
              <a:t>xenon flashlamp)</a:t>
            </a:r>
            <a:r>
              <a:rPr lang="el-GR"/>
              <a:t> των οποίων το φάσμα εκπομπής ταιριάζει με το φάσμα απορρόφησης του Η</a:t>
            </a:r>
            <a:r>
              <a:rPr lang="el-GR" baseline="-25000"/>
              <a:t>2</a:t>
            </a:r>
            <a:r>
              <a:rPr lang="el-GR"/>
              <a:t>Ο</a:t>
            </a:r>
            <a:r>
              <a:rPr lang="el-GR" baseline="-25000"/>
              <a:t>2</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l-GR" dirty="0">
                <a:solidFill>
                  <a:schemeClr val="accent1"/>
                </a:solidFill>
              </a:rPr>
              <a:t>Είδη φωτοχημικών αντιδραστήρων</a:t>
            </a:r>
          </a:p>
        </p:txBody>
      </p:sp>
      <p:pic>
        <p:nvPicPr>
          <p:cNvPr id="571396" name="Picture 4"/>
          <p:cNvPicPr>
            <a:picLocks noGrp="1" noChangeAspect="1" noChangeArrowheads="1"/>
          </p:cNvPicPr>
          <p:nvPr>
            <p:ph type="body" idx="1"/>
          </p:nvPr>
        </p:nvPicPr>
        <p:blipFill>
          <a:blip r:embed="rId2"/>
          <a:srcRect/>
          <a:stretch>
            <a:fillRect/>
          </a:stretch>
        </p:blipFill>
        <p:spPr>
          <a:xfrm>
            <a:off x="971550" y="1208088"/>
            <a:ext cx="7272338" cy="4927600"/>
          </a:xfrm>
          <a:noFill/>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5</a:t>
            </a:r>
            <a:endParaRPr lang="el-GR" dirty="0" smtClean="0">
              <a:solidFill>
                <a:srgbClr val="50ABB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dirty="0">
                <a:solidFill>
                  <a:schemeClr val="accent1"/>
                </a:solidFill>
              </a:rPr>
              <a:t>UV/H</a:t>
            </a:r>
            <a:r>
              <a:rPr lang="en-US" baseline="-25000" dirty="0">
                <a:solidFill>
                  <a:schemeClr val="accent1"/>
                </a:solidFill>
              </a:rPr>
              <a:t>2</a:t>
            </a:r>
            <a:r>
              <a:rPr lang="en-US" dirty="0">
                <a:solidFill>
                  <a:schemeClr val="accent1"/>
                </a:solidFill>
              </a:rPr>
              <a:t>O</a:t>
            </a:r>
            <a:r>
              <a:rPr lang="en-US" baseline="-25000" dirty="0">
                <a:solidFill>
                  <a:schemeClr val="accent1"/>
                </a:solidFill>
              </a:rPr>
              <a:t>2</a:t>
            </a:r>
            <a:r>
              <a:rPr lang="en-US" dirty="0">
                <a:solidFill>
                  <a:schemeClr val="accent1"/>
                </a:solidFill>
              </a:rPr>
              <a:t>/O</a:t>
            </a:r>
            <a:r>
              <a:rPr lang="en-US" baseline="-25000" dirty="0">
                <a:solidFill>
                  <a:schemeClr val="accent1"/>
                </a:solidFill>
              </a:rPr>
              <a:t>3</a:t>
            </a:r>
            <a:endParaRPr lang="el-GR" baseline="-25000" dirty="0">
              <a:solidFill>
                <a:schemeClr val="accent1"/>
              </a:solidFill>
            </a:endParaRPr>
          </a:p>
        </p:txBody>
      </p:sp>
      <p:sp>
        <p:nvSpPr>
          <p:cNvPr id="578563" name="Rectangle 3"/>
          <p:cNvSpPr>
            <a:spLocks noGrp="1" noChangeArrowheads="1"/>
          </p:cNvSpPr>
          <p:nvPr>
            <p:ph type="body" idx="1"/>
          </p:nvPr>
        </p:nvSpPr>
        <p:spPr/>
        <p:txBody>
          <a:bodyPr/>
          <a:lstStyle/>
          <a:p>
            <a:r>
              <a:rPr lang="el-GR"/>
              <a:t>Παρατηρείται συνέργεια μεταξύ υπεριώδους ακτινοβολίας, υπεροξειδίου του υδρογόνου και όζοντος για την παραγωγή ελευθέρων ριζών υδροξυλίου.</a:t>
            </a:r>
          </a:p>
          <a:p>
            <a:r>
              <a:rPr lang="el-GR"/>
              <a:t>Φωτόλυση του όζοντος, Ο</a:t>
            </a:r>
            <a:r>
              <a:rPr lang="el-GR" baseline="-25000"/>
              <a:t>3</a:t>
            </a:r>
            <a:r>
              <a:rPr lang="el-GR"/>
              <a:t>:</a:t>
            </a:r>
          </a:p>
          <a:p>
            <a:pPr algn="ctr">
              <a:buFont typeface="Wingdings" pitchFamily="2" charset="2"/>
              <a:buNone/>
            </a:pPr>
            <a:r>
              <a:rPr lang="el-GR"/>
              <a:t>H</a:t>
            </a:r>
            <a:r>
              <a:rPr lang="el-GR" baseline="-25000"/>
              <a:t>2</a:t>
            </a:r>
            <a:r>
              <a:rPr lang="el-GR"/>
              <a:t>O + O</a:t>
            </a:r>
            <a:r>
              <a:rPr lang="el-GR" baseline="-25000"/>
              <a:t>3</a:t>
            </a:r>
            <a:r>
              <a:rPr lang="el-GR"/>
              <a:t> + hν (254 </a:t>
            </a:r>
            <a:r>
              <a:rPr lang="en-US"/>
              <a:t>nm)</a:t>
            </a:r>
            <a:r>
              <a:rPr lang="el-GR" i="1"/>
              <a:t> </a:t>
            </a:r>
            <a:r>
              <a:rPr lang="el-GR"/>
              <a:t>→ H</a:t>
            </a:r>
            <a:r>
              <a:rPr lang="el-GR" baseline="-25000"/>
              <a:t>2</a:t>
            </a:r>
            <a:r>
              <a:rPr lang="el-GR"/>
              <a:t>O</a:t>
            </a:r>
            <a:r>
              <a:rPr lang="el-GR" baseline="-25000"/>
              <a:t>2</a:t>
            </a:r>
            <a:r>
              <a:rPr lang="el-GR"/>
              <a:t> + O</a:t>
            </a:r>
            <a:r>
              <a:rPr lang="el-GR" baseline="-25000"/>
              <a:t>2</a:t>
            </a:r>
            <a:endParaRPr lang="en-US" baseline="-25000"/>
          </a:p>
          <a:p>
            <a:r>
              <a:rPr lang="el-GR"/>
              <a:t>Φωτόλυση του Η</a:t>
            </a:r>
            <a:r>
              <a:rPr lang="el-GR" baseline="-25000"/>
              <a:t>2</a:t>
            </a:r>
            <a:r>
              <a:rPr lang="el-GR"/>
              <a:t>Ο</a:t>
            </a:r>
            <a:r>
              <a:rPr lang="el-GR" baseline="-25000"/>
              <a:t>2</a:t>
            </a:r>
            <a:r>
              <a:rPr lang="el-GR"/>
              <a:t>:</a:t>
            </a:r>
            <a:endParaRPr lang="en-US"/>
          </a:p>
          <a:p>
            <a:pPr algn="ctr">
              <a:buFont typeface="Wingdings" pitchFamily="2" charset="2"/>
              <a:buNone/>
            </a:pPr>
            <a:r>
              <a:rPr lang="el-GR"/>
              <a:t>Η</a:t>
            </a:r>
            <a:r>
              <a:rPr lang="el-GR" baseline="-25000"/>
              <a:t>2</a:t>
            </a:r>
            <a:r>
              <a:rPr lang="el-GR"/>
              <a:t>Ο</a:t>
            </a:r>
            <a:r>
              <a:rPr lang="el-GR" baseline="-25000"/>
              <a:t>2</a:t>
            </a:r>
            <a:r>
              <a:rPr lang="en-US"/>
              <a:t> </a:t>
            </a:r>
            <a:r>
              <a:rPr lang="el-GR"/>
              <a:t>+</a:t>
            </a:r>
            <a:r>
              <a:rPr lang="en-US"/>
              <a:t> </a:t>
            </a:r>
            <a:r>
              <a:rPr lang="el-GR"/>
              <a:t>hν (λ&lt; 300 </a:t>
            </a:r>
            <a:r>
              <a:rPr lang="en-US"/>
              <a:t>nm</a:t>
            </a:r>
            <a:r>
              <a:rPr lang="el-GR"/>
              <a:t>) </a:t>
            </a:r>
            <a:r>
              <a:rPr lang="el-GR">
                <a:cs typeface="Times New Roman" pitchFamily="18" charset="0"/>
              </a:rPr>
              <a:t>→</a:t>
            </a:r>
            <a:r>
              <a:rPr lang="en-US"/>
              <a:t> </a:t>
            </a:r>
            <a:r>
              <a:rPr lang="el-GR"/>
              <a:t>ΗΟ</a:t>
            </a:r>
            <a:r>
              <a:rPr lang="el-GR" baseline="30000">
                <a:cs typeface="Arial" charset="0"/>
              </a:rPr>
              <a:t>•</a:t>
            </a:r>
            <a:r>
              <a:rPr lang="en-US">
                <a:cs typeface="Arial" charset="0"/>
              </a:rPr>
              <a:t> + </a:t>
            </a:r>
            <a:r>
              <a:rPr lang="el-GR"/>
              <a:t>ΗΟ</a:t>
            </a:r>
            <a:r>
              <a:rPr lang="el-GR" baseline="30000">
                <a:cs typeface="Arial" charset="0"/>
              </a:rPr>
              <a:t>•</a:t>
            </a:r>
            <a:endParaRPr lang="en-US">
              <a:cs typeface="Arial" charset="0"/>
            </a:endParaRPr>
          </a:p>
          <a:p>
            <a:pPr>
              <a:buFont typeface="Wingdings" pitchFamily="2" charset="2"/>
              <a:buNone/>
            </a:pPr>
            <a:endParaRPr lang="el-GR"/>
          </a:p>
          <a:p>
            <a:pPr>
              <a:buFont typeface="Wingdings" pitchFamily="2" charset="2"/>
              <a:buNone/>
            </a:pPr>
            <a:endParaRPr lang="el-G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6</a:t>
            </a:r>
            <a:endParaRPr lang="el-GR" dirty="0" smtClean="0">
              <a:solidFill>
                <a:srgbClr val="50ABB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l-GR" dirty="0">
                <a:solidFill>
                  <a:schemeClr val="accent1"/>
                </a:solidFill>
              </a:rPr>
              <a:t>Συνέργεια μεταξύ Η</a:t>
            </a:r>
            <a:r>
              <a:rPr lang="el-GR" baseline="-25000" dirty="0">
                <a:solidFill>
                  <a:schemeClr val="accent1"/>
                </a:solidFill>
              </a:rPr>
              <a:t>2</a:t>
            </a:r>
            <a:r>
              <a:rPr lang="el-GR" dirty="0">
                <a:solidFill>
                  <a:schemeClr val="accent1"/>
                </a:solidFill>
              </a:rPr>
              <a:t>Ο</a:t>
            </a:r>
            <a:r>
              <a:rPr lang="el-GR" baseline="-25000" dirty="0">
                <a:solidFill>
                  <a:schemeClr val="accent1"/>
                </a:solidFill>
              </a:rPr>
              <a:t>2</a:t>
            </a:r>
            <a:r>
              <a:rPr lang="el-GR" dirty="0">
                <a:solidFill>
                  <a:schemeClr val="accent1"/>
                </a:solidFill>
              </a:rPr>
              <a:t> και Ο</a:t>
            </a:r>
            <a:r>
              <a:rPr lang="el-GR" baseline="-25000" dirty="0">
                <a:solidFill>
                  <a:schemeClr val="accent1"/>
                </a:solidFill>
              </a:rPr>
              <a:t>3</a:t>
            </a:r>
          </a:p>
        </p:txBody>
      </p:sp>
      <p:sp>
        <p:nvSpPr>
          <p:cNvPr id="579587" name="Rectangle 3"/>
          <p:cNvSpPr>
            <a:spLocks noGrp="1" noChangeArrowheads="1"/>
          </p:cNvSpPr>
          <p:nvPr>
            <p:ph type="body" idx="1"/>
          </p:nvPr>
        </p:nvSpPr>
        <p:spPr/>
        <p:txBody>
          <a:bodyPr/>
          <a:lstStyle/>
          <a:p>
            <a:r>
              <a:rPr lang="el-GR"/>
              <a:t>Το υπεροξείδιο του υδρογόνου επιταχύνει την διάσπαση του όζοντος σε ελεύθερες ρίζες υδροξυλίου:</a:t>
            </a:r>
          </a:p>
          <a:p>
            <a:pPr algn="ctr">
              <a:buFont typeface="Wingdings" pitchFamily="2" charset="2"/>
              <a:buNone/>
            </a:pPr>
            <a:r>
              <a:rPr lang="el-GR"/>
              <a:t>2O</a:t>
            </a:r>
            <a:r>
              <a:rPr lang="el-GR" baseline="-25000"/>
              <a:t>3</a:t>
            </a:r>
            <a:r>
              <a:rPr lang="el-GR"/>
              <a:t> + H</a:t>
            </a:r>
            <a:r>
              <a:rPr lang="el-GR" baseline="-25000"/>
              <a:t>2</a:t>
            </a:r>
            <a:r>
              <a:rPr lang="el-GR"/>
              <a:t>O</a:t>
            </a:r>
            <a:r>
              <a:rPr lang="el-GR" baseline="-25000"/>
              <a:t>2</a:t>
            </a:r>
            <a:r>
              <a:rPr lang="el-GR"/>
              <a:t> → 2HO• + 3O</a:t>
            </a:r>
            <a:r>
              <a:rPr lang="el-GR" baseline="-25000"/>
              <a:t>2</a:t>
            </a:r>
          </a:p>
          <a:p>
            <a:pPr>
              <a:buFont typeface="Wingdings" pitchFamily="2" charset="2"/>
              <a:buNone/>
            </a:pPr>
            <a:endParaRPr lang="el-GR"/>
          </a:p>
          <a:p>
            <a:r>
              <a:rPr lang="el-GR"/>
              <a:t>Σχηματισμός μεγαλύτερου αριθμού ελευθέρων ριζών υδροξυλίου</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1</a:t>
            </a:r>
            <a:r>
              <a:rPr lang="en-US" dirty="0" smtClean="0">
                <a:solidFill>
                  <a:srgbClr val="50ABBC"/>
                </a:solidFill>
              </a:rPr>
              <a:t>7</a:t>
            </a:r>
            <a:endParaRPr lang="el-GR" dirty="0" smtClean="0">
              <a:solidFill>
                <a:srgbClr val="50ABB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l-GR" sz="3400" dirty="0">
                <a:solidFill>
                  <a:schemeClr val="accent1"/>
                </a:solidFill>
              </a:rPr>
              <a:t>Διάσπαση οργανικών ενώσεων με </a:t>
            </a:r>
            <a:r>
              <a:rPr lang="en-US" sz="3400" dirty="0">
                <a:solidFill>
                  <a:schemeClr val="accent1"/>
                </a:solidFill>
              </a:rPr>
              <a:t>UV/H</a:t>
            </a:r>
            <a:r>
              <a:rPr lang="en-US" sz="3400" baseline="-25000" dirty="0">
                <a:solidFill>
                  <a:schemeClr val="accent1"/>
                </a:solidFill>
              </a:rPr>
              <a:t>2</a:t>
            </a:r>
            <a:r>
              <a:rPr lang="en-US" sz="3400" dirty="0">
                <a:solidFill>
                  <a:schemeClr val="accent1"/>
                </a:solidFill>
              </a:rPr>
              <a:t>O</a:t>
            </a:r>
            <a:r>
              <a:rPr lang="en-US" sz="3400" baseline="-25000" dirty="0">
                <a:solidFill>
                  <a:schemeClr val="accent1"/>
                </a:solidFill>
              </a:rPr>
              <a:t>2</a:t>
            </a:r>
            <a:endParaRPr lang="el-GR" sz="3400" baseline="-25000" dirty="0">
              <a:solidFill>
                <a:schemeClr val="accent1"/>
              </a:solidFill>
            </a:endParaRPr>
          </a:p>
        </p:txBody>
      </p:sp>
      <p:sp>
        <p:nvSpPr>
          <p:cNvPr id="572419" name="Rectangle 3"/>
          <p:cNvSpPr>
            <a:spLocks noGrp="1" noChangeArrowheads="1"/>
          </p:cNvSpPr>
          <p:nvPr>
            <p:ph type="body" idx="1"/>
          </p:nvPr>
        </p:nvSpPr>
        <p:spPr/>
        <p:txBody>
          <a:bodyPr/>
          <a:lstStyle/>
          <a:p>
            <a:r>
              <a:rPr lang="el-GR" sz="2800"/>
              <a:t>αρωματικές ενώσεις (βενζόλιο, τολουόλιο)</a:t>
            </a:r>
          </a:p>
          <a:p>
            <a:r>
              <a:rPr lang="el-GR" sz="2800"/>
              <a:t>χλωριωμένες αλειφατικές και αρωματικές ενώσεις (τριχλωρο-αιθυλένιο, χλωροβενζόλιο).</a:t>
            </a:r>
          </a:p>
          <a:p>
            <a:r>
              <a:rPr lang="el-GR" sz="2800"/>
              <a:t>φαινόλες και χλωριωμένες φαινόλες</a:t>
            </a:r>
          </a:p>
          <a:p>
            <a:r>
              <a:rPr lang="el-GR" sz="2800"/>
              <a:t>νιτρο-αρωματικές ενώσεις (νιτρο-βενζόλιο, νιτρο-τολουόλιο, δινιτρο-τολουόλιο)</a:t>
            </a:r>
          </a:p>
          <a:p>
            <a:r>
              <a:rPr lang="el-GR" sz="2800"/>
              <a:t>Διαταρακτές της ενδοκρινικής δράσης (</a:t>
            </a:r>
            <a:r>
              <a:rPr lang="en-US" sz="2800"/>
              <a:t>endocrine disrupting compounds EDCs)</a:t>
            </a:r>
          </a:p>
          <a:p>
            <a:r>
              <a:rPr lang="el-GR" sz="2800"/>
              <a:t>φυτοφάρμακα</a:t>
            </a:r>
          </a:p>
          <a:p>
            <a:endParaRPr lang="el-GR" sz="2800"/>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18</a:t>
            </a:r>
            <a:endParaRPr lang="el-GR" dirty="0" smtClean="0">
              <a:solidFill>
                <a:srgbClr val="50ABB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normAutofit fontScale="90000"/>
          </a:bodyPr>
          <a:lstStyle/>
          <a:p>
            <a:r>
              <a:rPr lang="el-GR" dirty="0">
                <a:solidFill>
                  <a:schemeClr val="accent1"/>
                </a:solidFill>
              </a:rPr>
              <a:t>Εφαρμογές στην επεξεργασία νερού</a:t>
            </a:r>
          </a:p>
        </p:txBody>
      </p:sp>
      <p:sp>
        <p:nvSpPr>
          <p:cNvPr id="573443" name="Rectangle 3"/>
          <p:cNvSpPr>
            <a:spLocks noGrp="1" noChangeArrowheads="1"/>
          </p:cNvSpPr>
          <p:nvPr>
            <p:ph type="body" idx="1"/>
          </p:nvPr>
        </p:nvSpPr>
        <p:spPr/>
        <p:txBody>
          <a:bodyPr/>
          <a:lstStyle/>
          <a:p>
            <a:r>
              <a:rPr lang="el-GR"/>
              <a:t>Μελέτες απομάκρυνσης φυσικών οργανικών ενώσεων (</a:t>
            </a:r>
            <a:r>
              <a:rPr lang="en-US"/>
              <a:t>natural organic matter, NOM, </a:t>
            </a:r>
            <a:r>
              <a:rPr lang="el-GR"/>
              <a:t>χουμικά οξέα</a:t>
            </a:r>
            <a:r>
              <a:rPr lang="en-US"/>
              <a:t>) </a:t>
            </a:r>
            <a:r>
              <a:rPr lang="el-GR"/>
              <a:t>από πόσιμο νερό με τη χρήση </a:t>
            </a:r>
            <a:r>
              <a:rPr lang="en-US"/>
              <a:t>UV/H</a:t>
            </a:r>
            <a:r>
              <a:rPr lang="en-US" sz="3400" baseline="-25000">
                <a:solidFill>
                  <a:schemeClr val="tx2"/>
                </a:solidFill>
              </a:rPr>
              <a:t>2</a:t>
            </a:r>
            <a:r>
              <a:rPr lang="en-US"/>
              <a:t>O</a:t>
            </a:r>
            <a:r>
              <a:rPr lang="en-US" sz="3400" baseline="-25000">
                <a:solidFill>
                  <a:schemeClr val="tx2"/>
                </a:solidFill>
              </a:rPr>
              <a:t>2</a:t>
            </a:r>
            <a:r>
              <a:rPr lang="en-US"/>
              <a:t>.</a:t>
            </a:r>
          </a:p>
          <a:p>
            <a:r>
              <a:rPr lang="el-GR"/>
              <a:t>Παρατηρήθηκε μείωση της τοξικότητας κατά την επεξεργασία.</a:t>
            </a:r>
          </a:p>
          <a:p>
            <a:r>
              <a:rPr lang="el-GR"/>
              <a:t>Η παρουσία ανθρακικών ιόντων (</a:t>
            </a:r>
            <a:r>
              <a:rPr lang="en-US"/>
              <a:t>CO</a:t>
            </a:r>
            <a:r>
              <a:rPr lang="en-US" baseline="-25000"/>
              <a:t>3</a:t>
            </a:r>
            <a:r>
              <a:rPr lang="en-US" baseline="30000"/>
              <a:t>2-</a:t>
            </a:r>
            <a:r>
              <a:rPr lang="en-US"/>
              <a:t> </a:t>
            </a:r>
            <a:r>
              <a:rPr lang="el-GR"/>
              <a:t>και </a:t>
            </a:r>
            <a:r>
              <a:rPr lang="en-US"/>
              <a:t>HCO</a:t>
            </a:r>
            <a:r>
              <a:rPr lang="en-US" baseline="-25000"/>
              <a:t>3</a:t>
            </a:r>
            <a:r>
              <a:rPr lang="en-US" baseline="30000"/>
              <a:t>-</a:t>
            </a:r>
            <a:r>
              <a:rPr lang="en-US"/>
              <a:t>)</a:t>
            </a:r>
            <a:r>
              <a:rPr lang="el-GR"/>
              <a:t> μειώνει την απόδοση της διεργασίας.</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19</a:t>
            </a:r>
            <a:endParaRPr lang="el-GR" dirty="0" smtClean="0">
              <a:solidFill>
                <a:srgbClr val="50ABB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Σκοπός  </a:t>
            </a:r>
            <a:r>
              <a:rPr lang="el-GR" dirty="0">
                <a:solidFill>
                  <a:schemeClr val="accent1"/>
                </a:solidFill>
              </a:rPr>
              <a:t>Ε</a:t>
            </a:r>
            <a:r>
              <a:rPr lang="el-GR" dirty="0" smtClean="0">
                <a:solidFill>
                  <a:schemeClr val="accent1"/>
                </a:solidFill>
              </a:rPr>
              <a:t>νότητας</a:t>
            </a:r>
            <a:endParaRPr lang="el-GR" dirty="0">
              <a:solidFill>
                <a:schemeClr val="accent1"/>
              </a:solidFill>
            </a:endParaRPr>
          </a:p>
        </p:txBody>
      </p:sp>
      <p:sp>
        <p:nvSpPr>
          <p:cNvPr id="3" name="Content Placeholder 2"/>
          <p:cNvSpPr>
            <a:spLocks noGrp="1"/>
          </p:cNvSpPr>
          <p:nvPr>
            <p:ph idx="1"/>
          </p:nvPr>
        </p:nvSpPr>
        <p:spPr>
          <a:xfrm>
            <a:off x="464156" y="1571612"/>
            <a:ext cx="8394124" cy="4525963"/>
          </a:xfrm>
        </p:spPr>
        <p:txBody>
          <a:bodyPr>
            <a:normAutofit/>
          </a:bodyPr>
          <a:lstStyle/>
          <a:p>
            <a:pPr marL="0" algn="just">
              <a:buNone/>
            </a:pPr>
            <a:r>
              <a:rPr lang="el-GR" sz="3400" dirty="0" smtClean="0"/>
              <a:t>Σκοπός της παρούσας ενότητας είναι η περιγραφή της οξείδωσης αποβλήτων μέσω φωτόλυσης υπεροξειδίου υδρογόνου με τελικό αποτέλεσμα τον σχηματισμό ελευθέρων ριζών υδροξυλίου. Τέλος, γίνεται αναφορά για τις ουσίες στις οποίες βρίσκει εφαρμογή το φαινόμενο της φωτόλυσης υπεροξειδίου του υυδρογόνου.</a:t>
            </a:r>
            <a:endParaRPr lang="el-GR" sz="34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00768"/>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2</a:t>
            </a:r>
            <a:endParaRPr lang="el-GR" dirty="0" smtClean="0">
              <a:solidFill>
                <a:srgbClr val="50ABBC"/>
              </a:solidFill>
            </a:endParaRP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normAutofit fontScale="90000"/>
          </a:bodyPr>
          <a:lstStyle/>
          <a:p>
            <a:r>
              <a:rPr lang="el-GR" dirty="0">
                <a:solidFill>
                  <a:schemeClr val="accent1"/>
                </a:solidFill>
              </a:rPr>
              <a:t>Απομάκρυνση</a:t>
            </a:r>
            <a:r>
              <a:rPr lang="en-US" dirty="0">
                <a:solidFill>
                  <a:schemeClr val="accent1"/>
                </a:solidFill>
              </a:rPr>
              <a:t> NOM </a:t>
            </a:r>
            <a:r>
              <a:rPr lang="el-GR" dirty="0">
                <a:solidFill>
                  <a:schemeClr val="accent1"/>
                </a:solidFill>
              </a:rPr>
              <a:t>από πόσιμο νερό</a:t>
            </a:r>
          </a:p>
        </p:txBody>
      </p:sp>
      <p:pic>
        <p:nvPicPr>
          <p:cNvPr id="587780" name="Picture 4"/>
          <p:cNvPicPr>
            <a:picLocks noGrp="1" noChangeAspect="1" noChangeArrowheads="1"/>
          </p:cNvPicPr>
          <p:nvPr>
            <p:ph type="body" idx="1"/>
          </p:nvPr>
        </p:nvPicPr>
        <p:blipFill>
          <a:blip r:embed="rId2"/>
          <a:srcRect/>
          <a:stretch>
            <a:fillRect/>
          </a:stretch>
        </p:blipFill>
        <p:spPr>
          <a:xfrm>
            <a:off x="250825" y="1624013"/>
            <a:ext cx="8713788" cy="4078287"/>
          </a:xfrm>
          <a:noFill/>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0</a:t>
            </a:r>
            <a:endParaRPr lang="el-GR" dirty="0" smtClean="0">
              <a:solidFill>
                <a:srgbClr val="50ABB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l-GR" sz="3400" dirty="0">
                <a:solidFill>
                  <a:schemeClr val="accent1"/>
                </a:solidFill>
              </a:rPr>
              <a:t>Εφαρμογές στην επεξεργασία αποβλήτων</a:t>
            </a:r>
          </a:p>
        </p:txBody>
      </p:sp>
      <p:sp>
        <p:nvSpPr>
          <p:cNvPr id="574467" name="Rectangle 3"/>
          <p:cNvSpPr>
            <a:spLocks noGrp="1" noChangeArrowheads="1"/>
          </p:cNvSpPr>
          <p:nvPr>
            <p:ph type="body" idx="1"/>
          </p:nvPr>
        </p:nvSpPr>
        <p:spPr/>
        <p:txBody>
          <a:bodyPr>
            <a:normAutofit lnSpcReduction="10000"/>
          </a:bodyPr>
          <a:lstStyle/>
          <a:p>
            <a:pPr>
              <a:lnSpc>
                <a:spcPct val="90000"/>
              </a:lnSpc>
            </a:pPr>
            <a:r>
              <a:rPr lang="el-GR"/>
              <a:t>Απόβλητα κλωστοϋφαντουργείων: αποχρωματισμός, απομάκρυνση της τοξικότητας, βελτίωση της βιο-διάσπασης. Υψηλή απομάκρυνση </a:t>
            </a:r>
            <a:r>
              <a:rPr lang="en-US"/>
              <a:t>COD, </a:t>
            </a:r>
            <a:r>
              <a:rPr lang="el-GR"/>
              <a:t>μικροί χρόνοι αντίδρασης.</a:t>
            </a:r>
          </a:p>
          <a:p>
            <a:pPr>
              <a:lnSpc>
                <a:spcPct val="90000"/>
              </a:lnSpc>
            </a:pPr>
            <a:r>
              <a:rPr lang="el-GR"/>
              <a:t>Απόβλητα χαρτοβιομηχανιών</a:t>
            </a:r>
          </a:p>
          <a:p>
            <a:pPr>
              <a:lnSpc>
                <a:spcPct val="90000"/>
              </a:lnSpc>
            </a:pPr>
            <a:r>
              <a:rPr lang="el-GR"/>
              <a:t>Απόβλητα ελαιοτριβείων, κατεργασίας ελιάς και διαλυμάτων φαινολικών ενώσεων. Βελτίωση αναερόβιας βιολογικής επεξεργασίας.</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l-GR" dirty="0" smtClean="0">
                <a:solidFill>
                  <a:srgbClr val="50ABBC"/>
                </a:solidFill>
              </a:rPr>
              <a:t>2</a:t>
            </a:r>
            <a:r>
              <a:rPr lang="en-US" dirty="0" smtClean="0">
                <a:solidFill>
                  <a:srgbClr val="50ABBC"/>
                </a:solidFill>
              </a:rPr>
              <a:t>1</a:t>
            </a:r>
            <a:endParaRPr lang="el-GR" dirty="0" smtClean="0">
              <a:solidFill>
                <a:srgbClr val="50ABB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fontScale="90000"/>
          </a:bodyPr>
          <a:lstStyle/>
          <a:p>
            <a:r>
              <a:rPr lang="el-GR" dirty="0">
                <a:solidFill>
                  <a:schemeClr val="accent1"/>
                </a:solidFill>
              </a:rPr>
              <a:t>Επεξεργασία διαλυμάτων χρωστικών</a:t>
            </a:r>
          </a:p>
        </p:txBody>
      </p:sp>
      <p:pic>
        <p:nvPicPr>
          <p:cNvPr id="588804" name="Picture 4"/>
          <p:cNvPicPr>
            <a:picLocks noGrp="1" noChangeAspect="1" noChangeArrowheads="1"/>
          </p:cNvPicPr>
          <p:nvPr>
            <p:ph type="body" idx="1"/>
          </p:nvPr>
        </p:nvPicPr>
        <p:blipFill>
          <a:blip r:embed="rId2"/>
          <a:srcRect/>
          <a:stretch>
            <a:fillRect/>
          </a:stretch>
        </p:blipFill>
        <p:spPr>
          <a:xfrm>
            <a:off x="179388" y="1628775"/>
            <a:ext cx="4392612" cy="4278313"/>
          </a:xfrm>
          <a:noFill/>
          <a:ln/>
        </p:spPr>
      </p:pic>
      <p:pic>
        <p:nvPicPr>
          <p:cNvPr id="588805" name="Picture 5"/>
          <p:cNvPicPr>
            <a:picLocks noChangeAspect="1" noChangeArrowheads="1"/>
          </p:cNvPicPr>
          <p:nvPr/>
        </p:nvPicPr>
        <p:blipFill>
          <a:blip r:embed="rId3"/>
          <a:srcRect/>
          <a:stretch>
            <a:fillRect/>
          </a:stretch>
        </p:blipFill>
        <p:spPr bwMode="auto">
          <a:xfrm>
            <a:off x="4572000" y="1628775"/>
            <a:ext cx="4240213" cy="4294188"/>
          </a:xfrm>
          <a:prstGeom prst="rect">
            <a:avLst/>
          </a:prstGeom>
          <a:noFill/>
          <a:ln w="9525">
            <a:noFill/>
            <a:miter lim="800000"/>
            <a:headEnd/>
            <a:tailEnd/>
          </a:ln>
        </p:spPr>
      </p:pic>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22</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l-GR" dirty="0">
                <a:solidFill>
                  <a:schemeClr val="accent1"/>
                </a:solidFill>
              </a:rPr>
              <a:t>Επεξεργασία αποβλήτων ελιάς</a:t>
            </a:r>
          </a:p>
        </p:txBody>
      </p:sp>
      <p:pic>
        <p:nvPicPr>
          <p:cNvPr id="589828" name="Picture 4"/>
          <p:cNvPicPr>
            <a:picLocks noGrp="1" noChangeAspect="1" noChangeArrowheads="1"/>
          </p:cNvPicPr>
          <p:nvPr>
            <p:ph type="body" idx="1"/>
          </p:nvPr>
        </p:nvPicPr>
        <p:blipFill>
          <a:blip r:embed="rId2"/>
          <a:srcRect/>
          <a:stretch>
            <a:fillRect/>
          </a:stretch>
        </p:blipFill>
        <p:spPr>
          <a:xfrm>
            <a:off x="1763713" y="1279525"/>
            <a:ext cx="5761037" cy="4857750"/>
          </a:xfrm>
          <a:noFill/>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23</a:t>
            </a:r>
            <a:endParaRPr lang="el-GR" dirty="0" smtClean="0">
              <a:solidFill>
                <a:srgbClr val="50ABB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solidFill>
                  <a:schemeClr val="accent1"/>
                </a:solidFill>
              </a:rPr>
              <a:t>Τέλος Ενότητας</a:t>
            </a:r>
            <a:endParaRPr lang="el-GR" dirty="0">
              <a:solidFill>
                <a:schemeClr val="accent1"/>
              </a:solidFill>
            </a:endParaRPr>
          </a:p>
        </p:txBody>
      </p:sp>
      <p:pic>
        <p:nvPicPr>
          <p:cNvPr id="4"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24</a:t>
            </a:r>
            <a:endParaRPr lang="el-GR" dirty="0" smtClean="0">
              <a:solidFill>
                <a:srgbClr val="50ABBC"/>
              </a:solidFill>
            </a:endParaRPr>
          </a:p>
        </p:txBody>
      </p:sp>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470" y="71414"/>
            <a:ext cx="9144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accent1"/>
                </a:solidFill>
                <a:effectLst/>
                <a:uLnTx/>
                <a:uFillTx/>
                <a:latin typeface="+mj-lt"/>
                <a:ea typeface="+mj-ea"/>
                <a:cs typeface="+mj-cs"/>
              </a:rPr>
              <a:t>Σημείωμα Χρήσης Έργων Τρίτων</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 (1/</a:t>
            </a:r>
            <a:r>
              <a:rPr kumimoji="0" lang="en-US" sz="4400" b="0" i="0" u="none" strike="noStrike" kern="1200" cap="none" spc="0" normalizeH="0" baseline="0" noProof="0" dirty="0">
                <a:ln>
                  <a:noFill/>
                </a:ln>
                <a:solidFill>
                  <a:schemeClr val="accent1"/>
                </a:solidFill>
                <a:effectLst/>
                <a:uLnTx/>
                <a:uFillTx/>
                <a:latin typeface="+mj-lt"/>
                <a:ea typeface="+mj-ea"/>
                <a:cs typeface="+mj-cs"/>
              </a:rPr>
              <a:t>1</a:t>
            </a:r>
            <a:r>
              <a:rPr kumimoji="0" lang="en-US" sz="4400" b="0" i="0" u="none" strike="noStrike" kern="1200" cap="none" spc="0" normalizeH="0" baseline="0" noProof="0" dirty="0" smtClean="0">
                <a:ln>
                  <a:noFill/>
                </a:ln>
                <a:solidFill>
                  <a:schemeClr val="accent1"/>
                </a:solidFill>
                <a:effectLst/>
                <a:uLnTx/>
                <a:uFillTx/>
                <a:latin typeface="+mj-lt"/>
                <a:ea typeface="+mj-ea"/>
                <a:cs typeface="+mj-cs"/>
              </a:rPr>
              <a:t>)</a:t>
            </a:r>
            <a:endParaRPr kumimoji="0" lang="el-GR" sz="44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p:cNvSpPr txBox="1">
            <a:spLocks/>
          </p:cNvSpPr>
          <p:nvPr/>
        </p:nvSpPr>
        <p:spPr>
          <a:xfrm>
            <a:off x="179512" y="1000108"/>
            <a:ext cx="8856984" cy="4525963"/>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Το Έργο αυτό κάνει χρήση των ακόλουθων έργων: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Εικόνες/Σχήματα/Διαγράμματα</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Φωτογραφίες</a:t>
            </a:r>
            <a:r>
              <a:rPr kumimoji="0" lang="en-US" sz="1600" b="0" i="0" u="none" strike="noStrike" kern="1200" cap="none" spc="0" normalizeH="0" noProof="0" dirty="0" smtClean="0">
                <a:ln>
                  <a:noFill/>
                </a:ln>
                <a:effectLst/>
                <a:uLnTx/>
                <a:uFillTx/>
                <a:latin typeface="+mn-lt"/>
                <a:ea typeface="+mn-ea"/>
                <a:cs typeface="+mn-cs"/>
              </a:rPr>
              <a:t> </a:t>
            </a:r>
            <a:r>
              <a:rPr kumimoji="0" lang="el-GR" sz="1600" b="0" i="0" u="none" strike="noStrike" kern="1200" cap="none" spc="0" normalizeH="0" baseline="0" noProof="0" dirty="0" smtClean="0">
                <a:ln>
                  <a:noFill/>
                </a:ln>
                <a:effectLst/>
                <a:uLnTx/>
                <a:uFillTx/>
                <a:latin typeface="+mn-lt"/>
                <a:ea typeface="+mn-ea"/>
                <a:cs typeface="+mn-cs"/>
              </a:rPr>
              <a:t> </a:t>
            </a:r>
          </a:p>
          <a:p>
            <a:pPr>
              <a:spcBef>
                <a:spcPct val="20000"/>
              </a:spcBef>
              <a:defRPr/>
            </a:pPr>
            <a:r>
              <a:rPr lang="el-GR" sz="1600" dirty="0" smtClean="0">
                <a:solidFill>
                  <a:srgbClr val="FF0000"/>
                </a:solidFill>
              </a:rPr>
              <a:t>Διαφάνεια </a:t>
            </a:r>
            <a:r>
              <a:rPr lang="el-GR" sz="1600" dirty="0">
                <a:solidFill>
                  <a:srgbClr val="FF0000"/>
                </a:solidFill>
              </a:rPr>
              <a:t>9</a:t>
            </a:r>
            <a:r>
              <a:rPr lang="el-GR" sz="1600" dirty="0" smtClean="0">
                <a:solidFill>
                  <a:srgbClr val="FF0000"/>
                </a:solidFill>
              </a:rPr>
              <a:t>: </a:t>
            </a:r>
            <a:r>
              <a:rPr lang="el-GR" sz="1600" dirty="0" smtClean="0"/>
              <a:t>εικόνα, </a:t>
            </a:r>
            <a:r>
              <a:rPr lang="en-US" sz="1600" dirty="0" smtClean="0"/>
              <a:t>Skoog, Holler, Nieman,</a:t>
            </a:r>
            <a:r>
              <a:rPr lang="el-GR" sz="1600" dirty="0" smtClean="0"/>
              <a:t> Αρχές Ενόργανης Ανάλυσης</a:t>
            </a:r>
            <a:r>
              <a:rPr lang="en-US" sz="1600" dirty="0" smtClean="0"/>
              <a:t>, </a:t>
            </a:r>
            <a:r>
              <a:rPr lang="el-GR" sz="1600" dirty="0" smtClean="0"/>
              <a:t>Εκδόσεις Κωσταράκη (</a:t>
            </a:r>
            <a:r>
              <a:rPr lang="en-US" sz="1600" dirty="0" smtClean="0"/>
              <a:t>ISBN 978-960-87655-7-3) </a:t>
            </a:r>
            <a:r>
              <a:rPr lang="el-GR" sz="1600" dirty="0" smtClean="0"/>
              <a:t> </a:t>
            </a:r>
            <a:endParaRPr lang="el-GR" sz="1600" dirty="0" smtClean="0">
              <a:solidFill>
                <a:srgbClr val="FF0000"/>
              </a:solidFill>
            </a:endParaRPr>
          </a:p>
          <a:p>
            <a:pPr>
              <a:spcBef>
                <a:spcPct val="20000"/>
              </a:spcBef>
              <a:defRPr/>
            </a:pPr>
            <a:r>
              <a:rPr lang="el-GR" sz="1600" dirty="0" smtClean="0">
                <a:solidFill>
                  <a:srgbClr val="FF0000"/>
                </a:solidFill>
              </a:rPr>
              <a:t>Διαφάνεια 10: </a:t>
            </a:r>
            <a:r>
              <a:rPr lang="el-GR" sz="1600" dirty="0"/>
              <a:t>εικόνα, </a:t>
            </a:r>
            <a:r>
              <a:rPr lang="en-US" sz="1600" dirty="0" smtClean="0"/>
              <a:t>Newport Scientific Manual </a:t>
            </a:r>
            <a:r>
              <a:rPr lang="el-GR" sz="1600" dirty="0" smtClean="0"/>
              <a:t> </a:t>
            </a:r>
          </a:p>
          <a:p>
            <a:pPr>
              <a:spcBef>
                <a:spcPct val="20000"/>
              </a:spcBef>
              <a:defRPr/>
            </a:pPr>
            <a:r>
              <a:rPr lang="el-GR" sz="1600" dirty="0">
                <a:solidFill>
                  <a:srgbClr val="FF0000"/>
                </a:solidFill>
              </a:rPr>
              <a:t>Διαφάνεια </a:t>
            </a:r>
            <a:r>
              <a:rPr lang="el-GR" sz="1600" dirty="0" smtClean="0">
                <a:solidFill>
                  <a:srgbClr val="FF0000"/>
                </a:solidFill>
              </a:rPr>
              <a:t>1</a:t>
            </a:r>
            <a:r>
              <a:rPr lang="en-US" sz="1600" dirty="0" smtClean="0">
                <a:solidFill>
                  <a:srgbClr val="FF0000"/>
                </a:solidFill>
              </a:rPr>
              <a:t>5</a:t>
            </a:r>
            <a:r>
              <a:rPr lang="el-GR" sz="1600" dirty="0" smtClean="0">
                <a:solidFill>
                  <a:srgbClr val="FF0000"/>
                </a:solidFill>
              </a:rPr>
              <a:t>: </a:t>
            </a:r>
            <a:r>
              <a:rPr lang="el-GR" sz="1600" dirty="0"/>
              <a:t>εικόνα, </a:t>
            </a:r>
            <a:r>
              <a:rPr lang="el-GR" sz="1600" dirty="0" smtClean="0"/>
              <a:t>, Νίκος Ξεκουκουλωτάκης, Σημειώσεις Μεταπτυχιακού Μαθήματος ‘Προηγμένες Διεργασίες Οξείδωσης για την Επεξεργασία Νερού και Υγρών Αποβλήτων’</a:t>
            </a:r>
            <a:r>
              <a:rPr lang="en-US" sz="1600" dirty="0" smtClean="0"/>
              <a:t> </a:t>
            </a:r>
            <a:endParaRPr lang="el-GR" sz="1600" dirty="0">
              <a:solidFill>
                <a:srgbClr val="FF0000"/>
              </a:solidFill>
            </a:endParaRPr>
          </a:p>
          <a:p>
            <a:pPr>
              <a:spcBef>
                <a:spcPct val="20000"/>
              </a:spcBef>
              <a:defRPr/>
            </a:pPr>
            <a:r>
              <a:rPr lang="el-GR" sz="1600" dirty="0">
                <a:solidFill>
                  <a:srgbClr val="FF0000"/>
                </a:solidFill>
              </a:rPr>
              <a:t>Διαφάνεια </a:t>
            </a:r>
            <a:r>
              <a:rPr lang="el-GR" sz="1600" dirty="0" smtClean="0">
                <a:solidFill>
                  <a:srgbClr val="FF0000"/>
                </a:solidFill>
              </a:rPr>
              <a:t>2</a:t>
            </a:r>
            <a:r>
              <a:rPr lang="en-US" sz="1600" dirty="0" smtClean="0">
                <a:solidFill>
                  <a:srgbClr val="FF0000"/>
                </a:solidFill>
              </a:rPr>
              <a:t>0</a:t>
            </a:r>
            <a:r>
              <a:rPr lang="el-GR" sz="1600" dirty="0" smtClean="0">
                <a:solidFill>
                  <a:srgbClr val="FF0000"/>
                </a:solidFill>
              </a:rPr>
              <a:t>: </a:t>
            </a:r>
            <a:r>
              <a:rPr lang="el-GR" sz="1600" dirty="0"/>
              <a:t>εικόνα, </a:t>
            </a:r>
            <a:r>
              <a:rPr lang="en-US" sz="1600" dirty="0" smtClean="0"/>
              <a:t>A. Parkinson, M. J. Barry, F. A. </a:t>
            </a:r>
            <a:r>
              <a:rPr lang="en-US" sz="1600" dirty="0" err="1" smtClean="0"/>
              <a:t>Roddick</a:t>
            </a:r>
            <a:r>
              <a:rPr lang="en-US" sz="1600" dirty="0" smtClean="0"/>
              <a:t>, M. D. </a:t>
            </a:r>
            <a:r>
              <a:rPr lang="en-US" sz="1600" dirty="0" err="1" smtClean="0"/>
              <a:t>Hobday</a:t>
            </a:r>
            <a:r>
              <a:rPr lang="en-US" sz="1600" dirty="0" smtClean="0"/>
              <a:t>, Preliminary toxicity assessment of water after treatment with </a:t>
            </a:r>
            <a:r>
              <a:rPr lang="en-US" sz="1600" dirty="0" err="1" smtClean="0"/>
              <a:t>uv</a:t>
            </a:r>
            <a:r>
              <a:rPr lang="en-US" sz="1600" dirty="0" smtClean="0"/>
              <a:t>-irradiation and UVC/H2O2, Water Research, 35 (2001) pp. 3656-3664</a:t>
            </a:r>
            <a:endParaRPr lang="el-GR" sz="1600" dirty="0">
              <a:solidFill>
                <a:srgbClr val="FF0000"/>
              </a:solidFill>
            </a:endParaRPr>
          </a:p>
          <a:p>
            <a:pPr>
              <a:spcBef>
                <a:spcPct val="20000"/>
              </a:spcBef>
              <a:defRPr/>
            </a:pPr>
            <a:r>
              <a:rPr lang="el-GR" sz="1600" dirty="0">
                <a:solidFill>
                  <a:srgbClr val="FF0000"/>
                </a:solidFill>
              </a:rPr>
              <a:t>Διαφάνεια </a:t>
            </a:r>
            <a:r>
              <a:rPr lang="en-US" sz="1600" dirty="0" smtClean="0">
                <a:solidFill>
                  <a:srgbClr val="FF0000"/>
                </a:solidFill>
              </a:rPr>
              <a:t>22</a:t>
            </a:r>
            <a:r>
              <a:rPr lang="el-GR" sz="1600" dirty="0" smtClean="0">
                <a:solidFill>
                  <a:srgbClr val="FF0000"/>
                </a:solidFill>
              </a:rPr>
              <a:t>: </a:t>
            </a:r>
            <a:r>
              <a:rPr lang="el-GR" sz="1600" dirty="0" smtClean="0"/>
              <a:t>εικόνα</a:t>
            </a:r>
            <a:r>
              <a:rPr lang="en-US" sz="1600" dirty="0" smtClean="0"/>
              <a:t>, D. Georgiou, P. </a:t>
            </a:r>
            <a:r>
              <a:rPr lang="en-US" sz="1600" dirty="0" err="1" smtClean="0"/>
              <a:t>Melidis</a:t>
            </a:r>
            <a:r>
              <a:rPr lang="en-US" sz="1600" dirty="0" smtClean="0"/>
              <a:t>, A. </a:t>
            </a:r>
            <a:r>
              <a:rPr lang="en-US" sz="1600" dirty="0" err="1" smtClean="0"/>
              <a:t>Aivasidis</a:t>
            </a:r>
            <a:r>
              <a:rPr lang="en-US" sz="1600" dirty="0" smtClean="0"/>
              <a:t>, K. </a:t>
            </a:r>
            <a:r>
              <a:rPr lang="en-US" sz="1600" dirty="0" err="1" smtClean="0"/>
              <a:t>Gimouhopoulos</a:t>
            </a:r>
            <a:r>
              <a:rPr lang="en-US" sz="1600" dirty="0" smtClean="0"/>
              <a:t>, Degradation of </a:t>
            </a:r>
            <a:r>
              <a:rPr lang="en-US" sz="1600" dirty="0" err="1" smtClean="0"/>
              <a:t>azo</a:t>
            </a:r>
            <a:r>
              <a:rPr lang="en-US" sz="1600" dirty="0" smtClean="0"/>
              <a:t>-reactive dyes by ultraviolet radiation in the presence of hydrogen peroxide, Dyes and Pigments, 52 (2002) pp. 69-78</a:t>
            </a:r>
            <a:endParaRPr lang="el-GR" sz="1600" dirty="0">
              <a:solidFill>
                <a:srgbClr val="FF0000"/>
              </a:solidFill>
            </a:endParaRPr>
          </a:p>
          <a:p>
            <a:pPr>
              <a:spcBef>
                <a:spcPct val="20000"/>
              </a:spcBef>
              <a:defRPr/>
            </a:pPr>
            <a:r>
              <a:rPr lang="el-GR" sz="1600" dirty="0">
                <a:solidFill>
                  <a:srgbClr val="FF0000"/>
                </a:solidFill>
              </a:rPr>
              <a:t>Διαφάνεια </a:t>
            </a:r>
            <a:r>
              <a:rPr lang="en-US" sz="1600" smtClean="0">
                <a:solidFill>
                  <a:srgbClr val="FF0000"/>
                </a:solidFill>
              </a:rPr>
              <a:t>23</a:t>
            </a:r>
            <a:r>
              <a:rPr lang="el-GR" sz="1600" smtClean="0">
                <a:solidFill>
                  <a:srgbClr val="FF0000"/>
                </a:solidFill>
              </a:rPr>
              <a:t>: </a:t>
            </a:r>
            <a:r>
              <a:rPr lang="el-GR" sz="1600" dirty="0"/>
              <a:t>εικόνα, </a:t>
            </a:r>
            <a:r>
              <a:rPr lang="en-US" sz="1600" dirty="0" smtClean="0"/>
              <a:t>F. Javier Benitez, Juan L. </a:t>
            </a:r>
            <a:r>
              <a:rPr lang="en-US" sz="1600" dirty="0" err="1" smtClean="0"/>
              <a:t>Acero</a:t>
            </a:r>
            <a:r>
              <a:rPr lang="en-US" sz="1600" dirty="0" smtClean="0"/>
              <a:t>, Teresa Gonzalez, Juan Garcia, Organic matter removal from wastewaters of the black olive industry by chemical and biological procedures, Process Biochemistry, Volume 37, Issue 3, November 2001, Pages 257-265</a:t>
            </a:r>
            <a:endParaRPr lang="el-GR" sz="1600" dirty="0">
              <a:solidFill>
                <a:srgbClr val="FF0000"/>
              </a:solidFill>
            </a:endParaRP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TextBox 4"/>
          <p:cNvSpPr txBox="1"/>
          <p:nvPr/>
        </p:nvSpPr>
        <p:spPr>
          <a:xfrm>
            <a:off x="8358214" y="6286520"/>
            <a:ext cx="500066"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25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accent1"/>
                </a:solidFill>
              </a:rPr>
              <a:t>Χρηματοδότηση</a:t>
            </a:r>
            <a:endParaRPr lang="el-GR" dirty="0">
              <a:solidFill>
                <a:schemeClr val="accent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26</a:t>
            </a:r>
            <a:endParaRPr lang="el-GR" dirty="0" smtClean="0">
              <a:solidFill>
                <a:srgbClr val="50ABBC"/>
              </a:solidFill>
            </a:endParaRPr>
          </a:p>
        </p:txBody>
      </p:sp>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solidFill>
                  <a:schemeClr val="accent1"/>
                </a:solidFill>
              </a:rPr>
              <a:t>Σημείωμα Ιστορικού </a:t>
            </a:r>
            <a:r>
              <a:rPr lang="el-GR" dirty="0" smtClean="0">
                <a:solidFill>
                  <a:schemeClr val="accent1"/>
                </a:solidFill>
              </a:rPr>
              <a:t>Εκδόσεων</a:t>
            </a:r>
            <a:r>
              <a:rPr lang="en-US" dirty="0" smtClean="0">
                <a:solidFill>
                  <a:schemeClr val="accent1"/>
                </a:solidFill>
              </a:rPr>
              <a:t> </a:t>
            </a:r>
            <a:r>
              <a:rPr lang="el-GR" dirty="0" smtClean="0">
                <a:solidFill>
                  <a:schemeClr val="accent1"/>
                </a:solidFill>
              </a:rPr>
              <a:t>Έργου</a:t>
            </a:r>
            <a:endParaRPr lang="el-GR" dirty="0">
              <a:solidFill>
                <a:schemeClr val="accent1"/>
              </a:solidFill>
            </a:endParaRP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1.0.0.  </a:t>
            </a:r>
            <a:endParaRPr lang="el-GR" sz="2000" dirty="0"/>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27</a:t>
            </a:r>
            <a:endParaRPr lang="el-GR" dirty="0" smtClean="0">
              <a:solidFill>
                <a:srgbClr val="50ABBC"/>
              </a:solidFill>
            </a:endParaRPr>
          </a:p>
        </p:txBody>
      </p:sp>
    </p:spTree>
    <p:extLst>
      <p:ext uri="{BB962C8B-B14F-4D97-AF65-F5344CB8AC3E}">
        <p14:creationId xmlns:p14="http://schemas.microsoft.com/office/powerpoint/2010/main" xmlns="" val="1160571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accent1"/>
                </a:solidFill>
              </a:rPr>
              <a:t>Σημείωμα </a:t>
            </a:r>
            <a:r>
              <a:rPr lang="el-GR" dirty="0" smtClean="0">
                <a:solidFill>
                  <a:schemeClr val="accent1"/>
                </a:solidFill>
              </a:rPr>
              <a:t>Αναφοράς</a:t>
            </a:r>
            <a:endParaRPr lang="el-GR"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Πανεπιστήμιο Πατρών. Καθηγητής, Διονύσιος</a:t>
            </a:r>
            <a:r>
              <a:rPr lang="el-GR" sz="2000" dirty="0"/>
              <a:t> </a:t>
            </a:r>
            <a:r>
              <a:rPr lang="el-GR" sz="2000" dirty="0" smtClean="0"/>
              <a:t>Μαντζαβίνος. «Τεχνολογία Πειβάλλοντος: Επεξεργασία Βιομηχανικών Υγρών Αποβλήτων, </a:t>
            </a:r>
            <a:r>
              <a:rPr lang="el-GR" sz="2000" dirty="0"/>
              <a:t>Φωτόλυση υπεροξειδίου του </a:t>
            </a:r>
            <a:r>
              <a:rPr lang="el-GR" sz="2000" dirty="0" smtClean="0"/>
              <a:t>υδρογονου». </a:t>
            </a:r>
            <a:r>
              <a:rPr lang="el-GR" sz="2000" dirty="0"/>
              <a:t>Έκδοση: </a:t>
            </a:r>
            <a:r>
              <a:rPr lang="el-GR" sz="2000" dirty="0" smtClean="0"/>
              <a:t>1.0</a:t>
            </a:r>
            <a:r>
              <a:rPr lang="el-GR" sz="2000" dirty="0"/>
              <a:t>. </a:t>
            </a:r>
            <a:r>
              <a:rPr lang="el-GR" sz="2000" dirty="0" smtClean="0"/>
              <a:t>Πάτρα 2015. </a:t>
            </a:r>
            <a:r>
              <a:rPr lang="el-GR" sz="2000" dirty="0"/>
              <a:t>Διαθέσιμο από τη δικτυακή </a:t>
            </a:r>
            <a:r>
              <a:rPr lang="el-GR" sz="2000" dirty="0" smtClean="0"/>
              <a:t>διεύθυνση: </a:t>
            </a:r>
            <a:r>
              <a:rPr lang="en-US" sz="2000" dirty="0" smtClean="0"/>
              <a:t>https://eclass.upatras.gr/courses/CMNG21</a:t>
            </a:r>
            <a:r>
              <a:rPr lang="el-GR" sz="2000" dirty="0" smtClean="0"/>
              <a:t>70</a:t>
            </a:r>
            <a:r>
              <a:rPr lang="en-US" sz="2000" dirty="0" smtClean="0"/>
              <a:t>/</a:t>
            </a:r>
            <a:endParaRPr lang="el-GR" sz="2000" dirty="0"/>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7" name="TextBox 6"/>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28</a:t>
            </a:r>
            <a:endParaRPr lang="el-GR" dirty="0" smtClean="0">
              <a:solidFill>
                <a:srgbClr val="50ABBC"/>
              </a:solidFill>
            </a:endParaRPr>
          </a:p>
        </p:txBody>
      </p:sp>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accent1"/>
                </a:solidFill>
              </a:rPr>
              <a:t>Σημείωμα </a:t>
            </a:r>
            <a:r>
              <a:rPr lang="el-GR" dirty="0" smtClean="0">
                <a:solidFill>
                  <a:schemeClr val="accent1"/>
                </a:solidFill>
              </a:rPr>
              <a:t>Αδειοδότησης</a:t>
            </a:r>
            <a:endParaRPr lang="el-GR" dirty="0">
              <a:solidFill>
                <a:schemeClr val="accent1"/>
              </a:solidFill>
            </a:endParaRP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Εικόνα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2844" y="6093359"/>
            <a:ext cx="714380" cy="69320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70000" lnSpcReduction="20000"/>
          </a:bodyPr>
          <a:lstStyle/>
          <a:p>
            <a:r>
              <a:rPr lang="en-US" dirty="0" smtClean="0">
                <a:solidFill>
                  <a:srgbClr val="50ABBC"/>
                </a:solidFill>
              </a:rPr>
              <a:t>29</a:t>
            </a:r>
            <a:endParaRPr lang="el-GR" dirty="0" smtClean="0">
              <a:solidFill>
                <a:srgbClr val="50ABBC"/>
              </a:solidFill>
            </a:endParaRP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lstStyle/>
          <a:p>
            <a:r>
              <a:rPr lang="el-GR" dirty="0" smtClean="0">
                <a:solidFill>
                  <a:schemeClr val="accent1"/>
                </a:solidFill>
              </a:rPr>
              <a:t>Περιεχόμενα ενότητας</a:t>
            </a:r>
            <a:endParaRPr lang="el-GR" dirty="0">
              <a:solidFill>
                <a:schemeClr val="accent1"/>
              </a:solidFill>
            </a:endParaRPr>
          </a:p>
        </p:txBody>
      </p:sp>
      <p:sp>
        <p:nvSpPr>
          <p:cNvPr id="3" name="Content Placeholder 2"/>
          <p:cNvSpPr>
            <a:spLocks noGrp="1"/>
          </p:cNvSpPr>
          <p:nvPr>
            <p:ph idx="1"/>
          </p:nvPr>
        </p:nvSpPr>
        <p:spPr>
          <a:xfrm>
            <a:off x="457200" y="1142984"/>
            <a:ext cx="8401080" cy="4883153"/>
          </a:xfrm>
        </p:spPr>
        <p:txBody>
          <a:bodyPr>
            <a:normAutofit lnSpcReduction="10000"/>
          </a:bodyPr>
          <a:lstStyle/>
          <a:p>
            <a:pPr marL="0" indent="0"/>
            <a:r>
              <a:rPr lang="en-US" sz="1800" dirty="0" smtClean="0"/>
              <a:t>UV/H</a:t>
            </a:r>
            <a:r>
              <a:rPr lang="en-US" sz="1800" baseline="-25000" dirty="0" smtClean="0"/>
              <a:t>2</a:t>
            </a:r>
            <a:r>
              <a:rPr lang="en-US" sz="1800" dirty="0" smtClean="0"/>
              <a:t>O</a:t>
            </a:r>
            <a:r>
              <a:rPr lang="en-US" sz="1800" baseline="-25000" dirty="0" smtClean="0"/>
              <a:t>2</a:t>
            </a:r>
            <a:r>
              <a:rPr lang="el-GR" sz="1800" dirty="0" smtClean="0"/>
              <a:t>-Αντιδράσεις μεταξύ Η</a:t>
            </a:r>
            <a:r>
              <a:rPr lang="el-GR" sz="1800" baseline="-25000" dirty="0" smtClean="0"/>
              <a:t>2</a:t>
            </a:r>
            <a:r>
              <a:rPr lang="el-GR" sz="1800" dirty="0" smtClean="0"/>
              <a:t>Ο</a:t>
            </a:r>
            <a:r>
              <a:rPr lang="el-GR" sz="1800" baseline="-25000" dirty="0" smtClean="0"/>
              <a:t>2</a:t>
            </a:r>
            <a:r>
              <a:rPr lang="el-GR" sz="1800" dirty="0" smtClean="0"/>
              <a:t> και ΗΟ</a:t>
            </a:r>
            <a:r>
              <a:rPr lang="el-GR" sz="1800" baseline="30000" dirty="0" smtClean="0">
                <a:cs typeface="Times New Roman" pitchFamily="18" charset="0"/>
              </a:rPr>
              <a:t>•</a:t>
            </a:r>
            <a:endParaRPr lang="el-GR" sz="1800" dirty="0" smtClean="0"/>
          </a:p>
          <a:p>
            <a:pPr marL="0" indent="0"/>
            <a:r>
              <a:rPr lang="el-GR" sz="1800" dirty="0" smtClean="0"/>
              <a:t>Κβαντική απόδοση φωτόλυσης Η</a:t>
            </a:r>
            <a:r>
              <a:rPr lang="el-GR" sz="1800" baseline="-25000" dirty="0" smtClean="0"/>
              <a:t>2</a:t>
            </a:r>
            <a:r>
              <a:rPr lang="el-GR" sz="1800" dirty="0" smtClean="0"/>
              <a:t>Ο</a:t>
            </a:r>
            <a:r>
              <a:rPr lang="el-GR" sz="1800" baseline="-25000" dirty="0" smtClean="0"/>
              <a:t>2</a:t>
            </a:r>
            <a:endParaRPr lang="el-GR" sz="1800" dirty="0" smtClean="0"/>
          </a:p>
          <a:p>
            <a:pPr marL="0" indent="0"/>
            <a:r>
              <a:rPr lang="el-GR" sz="1800" dirty="0" smtClean="0"/>
              <a:t>Φάσμα απορρόφησης Η</a:t>
            </a:r>
            <a:r>
              <a:rPr lang="el-GR" sz="1800" baseline="-25000" dirty="0" smtClean="0"/>
              <a:t>2</a:t>
            </a:r>
            <a:r>
              <a:rPr lang="el-GR" sz="1800" dirty="0" smtClean="0"/>
              <a:t>Ο</a:t>
            </a:r>
            <a:r>
              <a:rPr lang="el-GR" sz="1800" baseline="-25000" dirty="0" smtClean="0"/>
              <a:t>2</a:t>
            </a:r>
            <a:endParaRPr lang="el-GR" sz="1800" dirty="0" smtClean="0"/>
          </a:p>
          <a:p>
            <a:pPr marL="0" indent="0"/>
            <a:r>
              <a:rPr lang="el-GR" sz="1800" dirty="0" smtClean="0"/>
              <a:t>Το Η</a:t>
            </a:r>
            <a:r>
              <a:rPr lang="el-GR" sz="1800" baseline="-25000" dirty="0" smtClean="0"/>
              <a:t>2</a:t>
            </a:r>
            <a:r>
              <a:rPr lang="el-GR" sz="1800" dirty="0" smtClean="0"/>
              <a:t>Ο</a:t>
            </a:r>
            <a:r>
              <a:rPr lang="el-GR" sz="1800" baseline="-25000" dirty="0" smtClean="0"/>
              <a:t>2</a:t>
            </a:r>
            <a:r>
              <a:rPr lang="el-GR" sz="1800" dirty="0" smtClean="0"/>
              <a:t> απορροφά την </a:t>
            </a:r>
            <a:r>
              <a:rPr lang="en-US" sz="1800" dirty="0" smtClean="0"/>
              <a:t>UV-B </a:t>
            </a:r>
            <a:r>
              <a:rPr lang="el-GR" sz="1800" dirty="0" smtClean="0"/>
              <a:t>και </a:t>
            </a:r>
            <a:r>
              <a:rPr lang="en-US" sz="1800" dirty="0" smtClean="0"/>
              <a:t>UV-C </a:t>
            </a:r>
            <a:r>
              <a:rPr lang="el-GR" sz="1800" dirty="0" smtClean="0"/>
              <a:t>ακτινοβολία</a:t>
            </a:r>
          </a:p>
          <a:p>
            <a:pPr marL="0" indent="0"/>
            <a:r>
              <a:rPr lang="el-GR" sz="1800" dirty="0" smtClean="0"/>
              <a:t>Πηγές ακτινοβολίας</a:t>
            </a:r>
          </a:p>
          <a:p>
            <a:pPr marL="0" indent="0"/>
            <a:r>
              <a:rPr lang="el-GR" sz="1800" dirty="0" smtClean="0">
                <a:latin typeface="Times New Roman" pitchFamily="18" charset="0"/>
              </a:rPr>
              <a:t>Νόμος </a:t>
            </a:r>
            <a:r>
              <a:rPr lang="en-US" sz="1800" dirty="0" smtClean="0">
                <a:latin typeface="Times New Roman" pitchFamily="18" charset="0"/>
              </a:rPr>
              <a:t>Lambert-Beer</a:t>
            </a:r>
            <a:endParaRPr lang="el-GR" sz="1800" dirty="0" smtClean="0">
              <a:latin typeface="Times New Roman" pitchFamily="18" charset="0"/>
            </a:endParaRPr>
          </a:p>
          <a:p>
            <a:pPr marL="0" indent="0"/>
            <a:r>
              <a:rPr lang="el-GR" sz="1800" dirty="0" smtClean="0"/>
              <a:t>Μοριακός συντελεστής απορρόφησης</a:t>
            </a:r>
          </a:p>
          <a:p>
            <a:pPr marL="0" indent="0"/>
            <a:r>
              <a:rPr lang="el-GR" sz="1800" dirty="0" smtClean="0"/>
              <a:t>Εναλλακτικές πηγές ακτινοβολίας</a:t>
            </a:r>
          </a:p>
          <a:p>
            <a:pPr marL="0" indent="0"/>
            <a:r>
              <a:rPr lang="el-GR" sz="1800" dirty="0" smtClean="0"/>
              <a:t>Είδη φωτοχημικών αντιδραστήρων</a:t>
            </a:r>
          </a:p>
          <a:p>
            <a:pPr marL="0" indent="0"/>
            <a:r>
              <a:rPr lang="en-US" sz="1800" dirty="0" smtClean="0"/>
              <a:t>UV/H</a:t>
            </a:r>
            <a:r>
              <a:rPr lang="en-US" sz="1800" baseline="-25000" dirty="0" smtClean="0"/>
              <a:t>2</a:t>
            </a:r>
            <a:r>
              <a:rPr lang="en-US" sz="1800" dirty="0" smtClean="0"/>
              <a:t>O</a:t>
            </a:r>
            <a:r>
              <a:rPr lang="en-US" sz="1800" baseline="-25000" dirty="0" smtClean="0"/>
              <a:t>2</a:t>
            </a:r>
            <a:r>
              <a:rPr lang="en-US" sz="1800" dirty="0" smtClean="0"/>
              <a:t>/O</a:t>
            </a:r>
            <a:r>
              <a:rPr lang="en-US" sz="1800" baseline="-25000" dirty="0" smtClean="0"/>
              <a:t>3</a:t>
            </a:r>
            <a:r>
              <a:rPr lang="el-GR" sz="1800" dirty="0" smtClean="0"/>
              <a:t>-Αντιδραστήρες </a:t>
            </a:r>
            <a:r>
              <a:rPr lang="en-US" sz="1800" dirty="0" smtClean="0"/>
              <a:t>UV/H</a:t>
            </a:r>
            <a:r>
              <a:rPr lang="en-US" sz="1800" baseline="-25000" dirty="0" smtClean="0"/>
              <a:t>2</a:t>
            </a:r>
            <a:r>
              <a:rPr lang="en-US" sz="1800" dirty="0" smtClean="0"/>
              <a:t>O</a:t>
            </a:r>
            <a:r>
              <a:rPr lang="en-US" sz="1800" baseline="-25000" dirty="0" smtClean="0"/>
              <a:t>2</a:t>
            </a:r>
            <a:r>
              <a:rPr lang="en-US" sz="1800" dirty="0" smtClean="0"/>
              <a:t>/O</a:t>
            </a:r>
            <a:r>
              <a:rPr lang="en-US" sz="1800" baseline="-25000" dirty="0" smtClean="0"/>
              <a:t>3</a:t>
            </a:r>
            <a:endParaRPr lang="el-GR" sz="1800" dirty="0" smtClean="0"/>
          </a:p>
          <a:p>
            <a:pPr marL="0" indent="0"/>
            <a:r>
              <a:rPr lang="el-GR" sz="1800" dirty="0" smtClean="0"/>
              <a:t>Διάσπαση οργανικών ενώσεων με </a:t>
            </a:r>
            <a:r>
              <a:rPr lang="en-US" sz="1800" dirty="0" smtClean="0"/>
              <a:t>UV/H</a:t>
            </a:r>
            <a:r>
              <a:rPr lang="en-US" sz="1800" baseline="-25000" dirty="0" smtClean="0"/>
              <a:t>2</a:t>
            </a:r>
            <a:r>
              <a:rPr lang="en-US" sz="1800" dirty="0" smtClean="0"/>
              <a:t>O</a:t>
            </a:r>
            <a:r>
              <a:rPr lang="en-US" sz="1800" baseline="-25000" dirty="0" smtClean="0"/>
              <a:t>2</a:t>
            </a:r>
            <a:endParaRPr lang="el-GR" sz="1800" dirty="0" smtClean="0"/>
          </a:p>
          <a:p>
            <a:pPr marL="0" indent="0"/>
            <a:r>
              <a:rPr lang="el-GR" sz="1800" dirty="0" smtClean="0"/>
              <a:t>Εφαρμογές στην επεξεργασία νερού</a:t>
            </a:r>
          </a:p>
          <a:p>
            <a:pPr marL="0" indent="0"/>
            <a:r>
              <a:rPr lang="el-GR" sz="1800" dirty="0" smtClean="0"/>
              <a:t>Εφαρμογές στην επεξεργασία αποβλήτων</a:t>
            </a:r>
          </a:p>
          <a:p>
            <a:pPr marL="0" indent="0"/>
            <a:r>
              <a:rPr lang="el-GR" sz="1800" dirty="0" smtClean="0"/>
              <a:t>Επεξεργασία διαλυμάτων χρωστικών</a:t>
            </a:r>
          </a:p>
          <a:p>
            <a:pPr marL="0" indent="0"/>
            <a:r>
              <a:rPr lang="el-GR" sz="1800" dirty="0" smtClean="0"/>
              <a:t>Επεξεργασία αποβλήτων ελιάς</a:t>
            </a: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n-US" dirty="0" smtClean="0">
                <a:solidFill>
                  <a:srgbClr val="50ABBC"/>
                </a:solidFill>
              </a:rPr>
              <a:t>3</a:t>
            </a:r>
            <a:endParaRPr lang="el-GR" dirty="0" smtClean="0">
              <a:solidFill>
                <a:srgbClr val="50ABBC"/>
              </a:solidFill>
            </a:endParaRP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a:xfrm>
            <a:off x="457200" y="-24"/>
            <a:ext cx="8229600" cy="1143000"/>
          </a:xfrm>
        </p:spPr>
        <p:txBody>
          <a:bodyPr>
            <a:normAutofit/>
          </a:bodyPr>
          <a:lstStyle/>
          <a:p>
            <a:r>
              <a:rPr lang="el-GR" dirty="0">
                <a:solidFill>
                  <a:schemeClr val="accent1"/>
                </a:solidFill>
              </a:rPr>
              <a:t>Προηγμένες Διεργασίες Οξείδωσης</a:t>
            </a:r>
          </a:p>
        </p:txBody>
      </p:sp>
      <p:graphicFrame>
        <p:nvGraphicFramePr>
          <p:cNvPr id="303305" name="Object 201"/>
          <p:cNvGraphicFramePr>
            <a:graphicFrameLocks noChangeAspect="1"/>
          </p:cNvGraphicFramePr>
          <p:nvPr>
            <p:ph idx="1"/>
          </p:nvPr>
        </p:nvGraphicFramePr>
        <p:xfrm>
          <a:off x="323850" y="1192213"/>
          <a:ext cx="8569325" cy="4949825"/>
        </p:xfrm>
        <a:graphic>
          <a:graphicData uri="http://schemas.openxmlformats.org/presentationml/2006/ole">
            <p:oleObj spid="_x0000_s1026" name="CS ChemDraw Drawing" r:id="rId3" imgW="4156560" imgH="2400480" progId="">
              <p:embed/>
            </p:oleObj>
          </a:graphicData>
        </a:graphic>
      </p:graphicFrame>
      <p:sp>
        <p:nvSpPr>
          <p:cNvPr id="303308" name="AutoShape 204"/>
          <p:cNvSpPr>
            <a:spLocks noChangeArrowheads="1"/>
          </p:cNvSpPr>
          <p:nvPr/>
        </p:nvSpPr>
        <p:spPr bwMode="auto">
          <a:xfrm>
            <a:off x="1187450" y="4005263"/>
            <a:ext cx="865188" cy="503237"/>
          </a:xfrm>
          <a:prstGeom prst="wedgeRoundRectCallout">
            <a:avLst>
              <a:gd name="adj1" fmla="val -41194"/>
              <a:gd name="adj2" fmla="val 85014"/>
              <a:gd name="adj3" fmla="val 16667"/>
            </a:avLst>
          </a:prstGeom>
          <a:noFill/>
          <a:ln w="25400">
            <a:solidFill>
              <a:schemeClr val="accent2"/>
            </a:solidFill>
            <a:miter lim="800000"/>
            <a:headEnd/>
            <a:tailEnd/>
          </a:ln>
          <a:effectLst/>
        </p:spPr>
        <p:txBody>
          <a:bodyPr/>
          <a:lstStyle/>
          <a:p>
            <a:pPr algn="ctr"/>
            <a:r>
              <a:rPr lang="el-GR" sz="2400">
                <a:latin typeface="Times New Roman" pitchFamily="18" charset="0"/>
              </a:rPr>
              <a:t>ΟΚ</a:t>
            </a:r>
          </a:p>
        </p:txBody>
      </p:sp>
      <p:sp>
        <p:nvSpPr>
          <p:cNvPr id="303312" name="AutoShape 208"/>
          <p:cNvSpPr>
            <a:spLocks noChangeArrowheads="1"/>
          </p:cNvSpPr>
          <p:nvPr/>
        </p:nvSpPr>
        <p:spPr bwMode="auto">
          <a:xfrm>
            <a:off x="1476375" y="1268413"/>
            <a:ext cx="865188" cy="503237"/>
          </a:xfrm>
          <a:prstGeom prst="wedgeRoundRectCallout">
            <a:avLst>
              <a:gd name="adj1" fmla="val -41194"/>
              <a:gd name="adj2" fmla="val 85014"/>
              <a:gd name="adj3" fmla="val 16667"/>
            </a:avLst>
          </a:prstGeom>
          <a:noFill/>
          <a:ln w="25400">
            <a:solidFill>
              <a:schemeClr val="accent2"/>
            </a:solidFill>
            <a:miter lim="800000"/>
            <a:headEnd/>
            <a:tailEnd/>
          </a:ln>
          <a:effectLst/>
        </p:spPr>
        <p:txBody>
          <a:bodyPr/>
          <a:lstStyle/>
          <a:p>
            <a:pPr algn="ctr"/>
            <a:r>
              <a:rPr lang="el-GR" sz="2400">
                <a:latin typeface="Times New Roman" pitchFamily="18" charset="0"/>
              </a:rPr>
              <a:t>ΟΚ</a:t>
            </a:r>
          </a:p>
        </p:txBody>
      </p:sp>
      <p:sp>
        <p:nvSpPr>
          <p:cNvPr id="303315" name="AutoShape 211"/>
          <p:cNvSpPr>
            <a:spLocks noChangeArrowheads="1"/>
          </p:cNvSpPr>
          <p:nvPr/>
        </p:nvSpPr>
        <p:spPr bwMode="auto">
          <a:xfrm>
            <a:off x="5292725" y="1125538"/>
            <a:ext cx="863600" cy="503237"/>
          </a:xfrm>
          <a:prstGeom prst="wedgeRoundRectCallout">
            <a:avLst>
              <a:gd name="adj1" fmla="val -87500"/>
              <a:gd name="adj2" fmla="val -4574"/>
              <a:gd name="adj3" fmla="val 16667"/>
            </a:avLst>
          </a:prstGeom>
          <a:noFill/>
          <a:ln w="25400">
            <a:solidFill>
              <a:schemeClr val="accent2"/>
            </a:solidFill>
            <a:miter lim="800000"/>
            <a:headEnd/>
            <a:tailEnd/>
          </a:ln>
          <a:effectLst/>
        </p:spPr>
        <p:txBody>
          <a:bodyPr/>
          <a:lstStyle/>
          <a:p>
            <a:pPr algn="ctr"/>
            <a:r>
              <a:rPr lang="el-GR" sz="2400">
                <a:latin typeface="Times New Roman" pitchFamily="18" charset="0"/>
              </a:rPr>
              <a:t>ΟΚ</a:t>
            </a:r>
          </a:p>
        </p:txBody>
      </p:sp>
      <p:sp>
        <p:nvSpPr>
          <p:cNvPr id="303316" name="AutoShape 212"/>
          <p:cNvSpPr>
            <a:spLocks noChangeArrowheads="1"/>
          </p:cNvSpPr>
          <p:nvPr/>
        </p:nvSpPr>
        <p:spPr bwMode="auto">
          <a:xfrm>
            <a:off x="4859338" y="1700213"/>
            <a:ext cx="3744912" cy="504825"/>
          </a:xfrm>
          <a:prstGeom prst="roundRect">
            <a:avLst>
              <a:gd name="adj" fmla="val 16667"/>
            </a:avLst>
          </a:prstGeom>
          <a:noFill/>
          <a:ln w="25400">
            <a:solidFill>
              <a:schemeClr val="accent2"/>
            </a:solidFill>
            <a:round/>
            <a:headEnd/>
            <a:tailEnd/>
          </a:ln>
          <a:effectLst/>
        </p:spPr>
        <p:txBody>
          <a:bodyPr wrap="none" anchor="ctr"/>
          <a:lstStyle/>
          <a:p>
            <a:endParaRPr lang="el-GR"/>
          </a:p>
        </p:txBody>
      </p:sp>
      <p:sp>
        <p:nvSpPr>
          <p:cNvPr id="303317" name="AutoShape 213"/>
          <p:cNvSpPr>
            <a:spLocks noChangeArrowheads="1"/>
          </p:cNvSpPr>
          <p:nvPr/>
        </p:nvSpPr>
        <p:spPr bwMode="auto">
          <a:xfrm>
            <a:off x="5651500" y="3213100"/>
            <a:ext cx="3313113" cy="611188"/>
          </a:xfrm>
          <a:prstGeom prst="roundRect">
            <a:avLst>
              <a:gd name="adj" fmla="val 16667"/>
            </a:avLst>
          </a:prstGeom>
          <a:noFill/>
          <a:ln w="25400">
            <a:solidFill>
              <a:schemeClr val="accent2"/>
            </a:solidFill>
            <a:round/>
            <a:headEnd/>
            <a:tailEnd/>
          </a:ln>
          <a:effectLst/>
        </p:spPr>
        <p:txBody>
          <a:bodyPr wrap="none" anchor="ctr"/>
          <a:lstStyle/>
          <a:p>
            <a:endParaRPr lang="el-GR"/>
          </a:p>
        </p:txBody>
      </p:sp>
      <p:pic>
        <p:nvPicPr>
          <p:cNvPr id="12"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3" name="TextBox 12"/>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4</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3308"/>
                                        </p:tgtEl>
                                        <p:attrNameLst>
                                          <p:attrName>style.visibility</p:attrName>
                                        </p:attrNameLst>
                                      </p:cBhvr>
                                      <p:to>
                                        <p:strVal val="visible"/>
                                      </p:to>
                                    </p:set>
                                    <p:animEffect transition="in" filter="diamond(in)">
                                      <p:cBhvr>
                                        <p:cTn id="7" dur="2000"/>
                                        <p:tgtEl>
                                          <p:spTgt spid="30330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3312"/>
                                        </p:tgtEl>
                                        <p:attrNameLst>
                                          <p:attrName>style.visibility</p:attrName>
                                        </p:attrNameLst>
                                      </p:cBhvr>
                                      <p:to>
                                        <p:strVal val="visible"/>
                                      </p:to>
                                    </p:set>
                                    <p:animEffect transition="in" filter="diamond(in)">
                                      <p:cBhvr>
                                        <p:cTn id="12" dur="2000"/>
                                        <p:tgtEl>
                                          <p:spTgt spid="303312"/>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303315"/>
                                        </p:tgtEl>
                                        <p:attrNameLst>
                                          <p:attrName>style.visibility</p:attrName>
                                        </p:attrNameLst>
                                      </p:cBhvr>
                                      <p:to>
                                        <p:strVal val="visible"/>
                                      </p:to>
                                    </p:set>
                                    <p:animEffect transition="in" filter="diamond(in)">
                                      <p:cBhvr>
                                        <p:cTn id="16" dur="1000"/>
                                        <p:tgtEl>
                                          <p:spTgt spid="3033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303316"/>
                                        </p:tgtEl>
                                        <p:attrNameLst>
                                          <p:attrName>style.visibility</p:attrName>
                                        </p:attrNameLst>
                                      </p:cBhvr>
                                      <p:to>
                                        <p:strVal val="visible"/>
                                      </p:to>
                                    </p:set>
                                    <p:animEffect transition="in" filter="wheel(8)">
                                      <p:cBhvr>
                                        <p:cTn id="21" dur="1000"/>
                                        <p:tgtEl>
                                          <p:spTgt spid="303316"/>
                                        </p:tgtEl>
                                      </p:cBhvr>
                                    </p:animEffect>
                                  </p:childTnLst>
                                </p:cTn>
                              </p:par>
                            </p:childTnLst>
                          </p:cTn>
                        </p:par>
                        <p:par>
                          <p:cTn id="22" fill="hold">
                            <p:stCondLst>
                              <p:cond delay="1000"/>
                            </p:stCondLst>
                            <p:childTnLst>
                              <p:par>
                                <p:cTn id="23" presetID="21" presetClass="entr" presetSubtype="8" fill="hold" grpId="0" nodeType="afterEffect">
                                  <p:stCondLst>
                                    <p:cond delay="0"/>
                                  </p:stCondLst>
                                  <p:childTnLst>
                                    <p:set>
                                      <p:cBhvr>
                                        <p:cTn id="24" dur="1" fill="hold">
                                          <p:stCondLst>
                                            <p:cond delay="0"/>
                                          </p:stCondLst>
                                        </p:cTn>
                                        <p:tgtEl>
                                          <p:spTgt spid="303317"/>
                                        </p:tgtEl>
                                        <p:attrNameLst>
                                          <p:attrName>style.visibility</p:attrName>
                                        </p:attrNameLst>
                                      </p:cBhvr>
                                      <p:to>
                                        <p:strVal val="visible"/>
                                      </p:to>
                                    </p:set>
                                    <p:animEffect transition="in" filter="wheel(8)">
                                      <p:cBhvr>
                                        <p:cTn id="25" dur="1000"/>
                                        <p:tgtEl>
                                          <p:spTgt spid="30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308" grpId="0" animBg="1"/>
      <p:bldP spid="303312" grpId="0" animBg="1"/>
      <p:bldP spid="303315" grpId="0" animBg="1"/>
      <p:bldP spid="303316" grpId="0" animBg="1"/>
      <p:bldP spid="303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normAutofit fontScale="90000"/>
          </a:bodyPr>
          <a:lstStyle/>
          <a:p>
            <a:r>
              <a:rPr lang="en-US" dirty="0">
                <a:solidFill>
                  <a:schemeClr val="accent1"/>
                </a:solidFill>
              </a:rPr>
              <a:t>UV/H</a:t>
            </a:r>
            <a:r>
              <a:rPr lang="en-US" baseline="-25000" dirty="0">
                <a:solidFill>
                  <a:schemeClr val="accent1"/>
                </a:solidFill>
              </a:rPr>
              <a:t>2</a:t>
            </a:r>
            <a:r>
              <a:rPr lang="en-US" dirty="0">
                <a:solidFill>
                  <a:schemeClr val="accent1"/>
                </a:solidFill>
              </a:rPr>
              <a:t>O</a:t>
            </a:r>
            <a:r>
              <a:rPr lang="en-US" baseline="-25000" dirty="0">
                <a:solidFill>
                  <a:schemeClr val="accent1"/>
                </a:solidFill>
              </a:rPr>
              <a:t>2</a:t>
            </a:r>
            <a:endParaRPr lang="el-GR" baseline="-25000" dirty="0">
              <a:solidFill>
                <a:schemeClr val="accent1"/>
              </a:solidFill>
            </a:endParaRPr>
          </a:p>
        </p:txBody>
      </p:sp>
      <p:sp>
        <p:nvSpPr>
          <p:cNvPr id="558083" name="Rectangle 3"/>
          <p:cNvSpPr>
            <a:spLocks noGrp="1" noChangeArrowheads="1"/>
          </p:cNvSpPr>
          <p:nvPr>
            <p:ph type="body" sz="half" idx="1"/>
          </p:nvPr>
        </p:nvSpPr>
        <p:spPr>
          <a:xfrm>
            <a:off x="566738" y="1268413"/>
            <a:ext cx="8181975" cy="2592387"/>
          </a:xfrm>
        </p:spPr>
        <p:txBody>
          <a:bodyPr>
            <a:normAutofit lnSpcReduction="10000"/>
          </a:bodyPr>
          <a:lstStyle/>
          <a:p>
            <a:r>
              <a:rPr lang="el-GR"/>
              <a:t>Φωτόλυση υπεροξειδίου του υδρογόνου, </a:t>
            </a:r>
            <a:r>
              <a:rPr lang="en-US"/>
              <a:t>H</a:t>
            </a:r>
            <a:r>
              <a:rPr lang="en-US" baseline="-25000"/>
              <a:t>2</a:t>
            </a:r>
            <a:r>
              <a:rPr lang="en-US"/>
              <a:t>O</a:t>
            </a:r>
            <a:r>
              <a:rPr lang="en-US" baseline="-25000"/>
              <a:t>2</a:t>
            </a:r>
            <a:r>
              <a:rPr lang="el-GR"/>
              <a:t>, και σχηματισμός ελευθέρων ριζών υδροξυλίου ΗΟ</a:t>
            </a:r>
            <a:r>
              <a:rPr lang="el-GR" baseline="30000">
                <a:cs typeface="Arial" charset="0"/>
              </a:rPr>
              <a:t>•</a:t>
            </a:r>
            <a:endParaRPr lang="en-US">
              <a:cs typeface="Arial" charset="0"/>
            </a:endParaRPr>
          </a:p>
          <a:p>
            <a:pPr>
              <a:buFont typeface="Wingdings" pitchFamily="2" charset="2"/>
              <a:buNone/>
            </a:pPr>
            <a:endParaRPr lang="en-US"/>
          </a:p>
          <a:p>
            <a:pPr algn="ctr">
              <a:buFont typeface="Wingdings" pitchFamily="2" charset="2"/>
              <a:buNone/>
            </a:pPr>
            <a:r>
              <a:rPr lang="el-GR"/>
              <a:t>Η</a:t>
            </a:r>
            <a:r>
              <a:rPr lang="el-GR" baseline="-25000"/>
              <a:t>2</a:t>
            </a:r>
            <a:r>
              <a:rPr lang="el-GR"/>
              <a:t>Ο</a:t>
            </a:r>
            <a:r>
              <a:rPr lang="el-GR" baseline="-25000"/>
              <a:t>2</a:t>
            </a:r>
            <a:r>
              <a:rPr lang="en-US"/>
              <a:t> </a:t>
            </a:r>
            <a:r>
              <a:rPr lang="el-GR"/>
              <a:t>+</a:t>
            </a:r>
            <a:r>
              <a:rPr lang="en-US"/>
              <a:t> </a:t>
            </a:r>
            <a:r>
              <a:rPr lang="el-GR"/>
              <a:t>hν (λ&lt; 300 </a:t>
            </a:r>
            <a:r>
              <a:rPr lang="en-US"/>
              <a:t>nm</a:t>
            </a:r>
            <a:r>
              <a:rPr lang="el-GR"/>
              <a:t>) </a:t>
            </a:r>
            <a:r>
              <a:rPr lang="el-GR">
                <a:cs typeface="Times New Roman" pitchFamily="18" charset="0"/>
              </a:rPr>
              <a:t>→</a:t>
            </a:r>
            <a:r>
              <a:rPr lang="en-US"/>
              <a:t> </a:t>
            </a:r>
            <a:r>
              <a:rPr lang="el-GR"/>
              <a:t>ΗΟ</a:t>
            </a:r>
            <a:r>
              <a:rPr lang="el-GR" baseline="30000">
                <a:cs typeface="Arial" charset="0"/>
              </a:rPr>
              <a:t>•</a:t>
            </a:r>
            <a:r>
              <a:rPr lang="en-US">
                <a:cs typeface="Arial" charset="0"/>
              </a:rPr>
              <a:t> + </a:t>
            </a:r>
            <a:r>
              <a:rPr lang="el-GR"/>
              <a:t>ΗΟ</a:t>
            </a:r>
            <a:r>
              <a:rPr lang="el-GR" baseline="30000">
                <a:cs typeface="Arial" charset="0"/>
              </a:rPr>
              <a:t>•</a:t>
            </a:r>
            <a:endParaRPr lang="en-US">
              <a:cs typeface="Arial" charset="0"/>
            </a:endParaRPr>
          </a:p>
          <a:p>
            <a:pPr>
              <a:buFont typeface="Wingdings" pitchFamily="2" charset="2"/>
              <a:buNone/>
            </a:pPr>
            <a:endParaRPr lang="el-GR"/>
          </a:p>
        </p:txBody>
      </p:sp>
      <p:graphicFrame>
        <p:nvGraphicFramePr>
          <p:cNvPr id="558086" name="Object 6"/>
          <p:cNvGraphicFramePr>
            <a:graphicFrameLocks noChangeAspect="1"/>
          </p:cNvGraphicFramePr>
          <p:nvPr>
            <p:ph sz="half" idx="2"/>
          </p:nvPr>
        </p:nvGraphicFramePr>
        <p:xfrm>
          <a:off x="574675" y="4508500"/>
          <a:ext cx="7993063" cy="1484313"/>
        </p:xfrm>
        <a:graphic>
          <a:graphicData uri="http://schemas.openxmlformats.org/presentationml/2006/ole">
            <p:oleObj spid="_x0000_s2050" name="CS ChemDraw Drawing" r:id="rId3" imgW="3430800" imgH="636120" progId="">
              <p:embed/>
            </p:oleObj>
          </a:graphicData>
        </a:graphic>
      </p:graphicFrame>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9" name="TextBox 8"/>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5</a:t>
            </a:r>
            <a:endParaRPr lang="el-GR" dirty="0" smtClean="0">
              <a:solidFill>
                <a:srgbClr val="50ABB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l-GR" dirty="0">
                <a:solidFill>
                  <a:schemeClr val="accent1"/>
                </a:solidFill>
              </a:rPr>
              <a:t>Αντιδράσεις μεταξύ Η</a:t>
            </a:r>
            <a:r>
              <a:rPr lang="el-GR" baseline="-25000" dirty="0">
                <a:solidFill>
                  <a:schemeClr val="accent1"/>
                </a:solidFill>
              </a:rPr>
              <a:t>2</a:t>
            </a:r>
            <a:r>
              <a:rPr lang="el-GR" dirty="0">
                <a:solidFill>
                  <a:schemeClr val="accent1"/>
                </a:solidFill>
              </a:rPr>
              <a:t>Ο</a:t>
            </a:r>
            <a:r>
              <a:rPr lang="el-GR" baseline="-25000" dirty="0">
                <a:solidFill>
                  <a:schemeClr val="accent1"/>
                </a:solidFill>
              </a:rPr>
              <a:t>2</a:t>
            </a:r>
            <a:r>
              <a:rPr lang="el-GR" dirty="0">
                <a:solidFill>
                  <a:schemeClr val="accent1"/>
                </a:solidFill>
              </a:rPr>
              <a:t> και ΗΟ</a:t>
            </a:r>
            <a:r>
              <a:rPr lang="el-GR" baseline="30000" dirty="0">
                <a:solidFill>
                  <a:schemeClr val="accent1"/>
                </a:solidFill>
                <a:cs typeface="Times New Roman" pitchFamily="18" charset="0"/>
              </a:rPr>
              <a:t>•</a:t>
            </a:r>
          </a:p>
        </p:txBody>
      </p:sp>
      <p:sp>
        <p:nvSpPr>
          <p:cNvPr id="567299" name="Rectangle 3"/>
          <p:cNvSpPr>
            <a:spLocks noGrp="1" noChangeArrowheads="1"/>
          </p:cNvSpPr>
          <p:nvPr>
            <p:ph type="body" idx="1"/>
          </p:nvPr>
        </p:nvSpPr>
        <p:spPr/>
        <p:txBody>
          <a:bodyPr/>
          <a:lstStyle/>
          <a:p>
            <a:pPr algn="ctr">
              <a:buFont typeface="Wingdings" pitchFamily="2" charset="2"/>
              <a:buNone/>
            </a:pPr>
            <a:endParaRPr lang="el-GR"/>
          </a:p>
          <a:p>
            <a:pPr algn="ctr">
              <a:buFont typeface="Wingdings" pitchFamily="2" charset="2"/>
              <a:buNone/>
            </a:pPr>
            <a:r>
              <a:rPr lang="el-GR"/>
              <a:t>ΗΟ</a:t>
            </a:r>
            <a:r>
              <a:rPr lang="el-GR" baseline="30000">
                <a:cs typeface="Times New Roman" pitchFamily="18" charset="0"/>
              </a:rPr>
              <a:t>•</a:t>
            </a:r>
            <a:r>
              <a:rPr lang="el-GR"/>
              <a:t> + Η</a:t>
            </a:r>
            <a:r>
              <a:rPr lang="el-GR" baseline="-25000"/>
              <a:t>2</a:t>
            </a:r>
            <a:r>
              <a:rPr lang="el-GR"/>
              <a:t>Ο</a:t>
            </a:r>
            <a:r>
              <a:rPr lang="el-GR" baseline="-25000"/>
              <a:t>2</a:t>
            </a:r>
            <a:r>
              <a:rPr lang="el-GR"/>
              <a:t> </a:t>
            </a:r>
            <a:r>
              <a:rPr lang="el-GR">
                <a:cs typeface="Times New Roman" pitchFamily="18" charset="0"/>
              </a:rPr>
              <a:t>→ ΗΟ</a:t>
            </a:r>
            <a:r>
              <a:rPr lang="el-GR" baseline="-25000">
                <a:cs typeface="Times New Roman" pitchFamily="18" charset="0"/>
              </a:rPr>
              <a:t>2</a:t>
            </a:r>
            <a:r>
              <a:rPr lang="el-GR" baseline="30000">
                <a:cs typeface="Times New Roman" pitchFamily="18" charset="0"/>
              </a:rPr>
              <a:t>•</a:t>
            </a:r>
            <a:r>
              <a:rPr lang="el-GR">
                <a:cs typeface="Times New Roman" pitchFamily="18" charset="0"/>
              </a:rPr>
              <a:t> + Η</a:t>
            </a:r>
            <a:r>
              <a:rPr lang="el-GR" baseline="-25000">
                <a:cs typeface="Times New Roman" pitchFamily="18" charset="0"/>
              </a:rPr>
              <a:t>2</a:t>
            </a:r>
            <a:r>
              <a:rPr lang="el-GR">
                <a:cs typeface="Times New Roman" pitchFamily="18" charset="0"/>
              </a:rPr>
              <a:t>Ο</a:t>
            </a:r>
          </a:p>
          <a:p>
            <a:pPr algn="ctr">
              <a:buFont typeface="Wingdings" pitchFamily="2" charset="2"/>
              <a:buNone/>
            </a:pPr>
            <a:endParaRPr lang="el-GR">
              <a:cs typeface="Times New Roman" pitchFamily="18" charset="0"/>
            </a:endParaRPr>
          </a:p>
          <a:p>
            <a:pPr algn="ctr">
              <a:buFont typeface="Wingdings" pitchFamily="2" charset="2"/>
              <a:buNone/>
            </a:pPr>
            <a:r>
              <a:rPr lang="el-GR">
                <a:cs typeface="Times New Roman" pitchFamily="18" charset="0"/>
              </a:rPr>
              <a:t>ΗΟ</a:t>
            </a:r>
            <a:r>
              <a:rPr lang="el-GR" baseline="-25000">
                <a:cs typeface="Times New Roman" pitchFamily="18" charset="0"/>
              </a:rPr>
              <a:t>2</a:t>
            </a:r>
            <a:r>
              <a:rPr lang="el-GR" baseline="30000">
                <a:cs typeface="Times New Roman" pitchFamily="18" charset="0"/>
              </a:rPr>
              <a:t>•</a:t>
            </a:r>
            <a:r>
              <a:rPr lang="el-GR">
                <a:cs typeface="Times New Roman" pitchFamily="18" charset="0"/>
              </a:rPr>
              <a:t> + Η</a:t>
            </a:r>
            <a:r>
              <a:rPr lang="el-GR" baseline="-25000">
                <a:cs typeface="Times New Roman" pitchFamily="18" charset="0"/>
              </a:rPr>
              <a:t>2</a:t>
            </a:r>
            <a:r>
              <a:rPr lang="el-GR">
                <a:cs typeface="Times New Roman" pitchFamily="18" charset="0"/>
              </a:rPr>
              <a:t>Ο</a:t>
            </a:r>
            <a:r>
              <a:rPr lang="el-GR" baseline="-25000">
                <a:cs typeface="Times New Roman" pitchFamily="18" charset="0"/>
              </a:rPr>
              <a:t>2</a:t>
            </a:r>
            <a:r>
              <a:rPr lang="el-GR">
                <a:cs typeface="Times New Roman" pitchFamily="18" charset="0"/>
              </a:rPr>
              <a:t> → </a:t>
            </a:r>
            <a:r>
              <a:rPr lang="el-GR"/>
              <a:t>ΗΟ</a:t>
            </a:r>
            <a:r>
              <a:rPr lang="el-GR" baseline="30000">
                <a:cs typeface="Times New Roman" pitchFamily="18" charset="0"/>
              </a:rPr>
              <a:t>•</a:t>
            </a:r>
            <a:r>
              <a:rPr lang="el-GR"/>
              <a:t> + Η</a:t>
            </a:r>
            <a:r>
              <a:rPr lang="el-GR" baseline="-25000"/>
              <a:t>2</a:t>
            </a:r>
            <a:r>
              <a:rPr lang="el-GR"/>
              <a:t>Ο + Ο</a:t>
            </a:r>
            <a:r>
              <a:rPr lang="el-GR" baseline="-25000"/>
              <a:t>2</a:t>
            </a:r>
          </a:p>
          <a:p>
            <a:pPr algn="ctr">
              <a:buFont typeface="Wingdings" pitchFamily="2" charset="2"/>
              <a:buNone/>
            </a:pPr>
            <a:endParaRPr lang="el-GR">
              <a:cs typeface="Times New Roman" pitchFamily="18" charset="0"/>
            </a:endParaRPr>
          </a:p>
          <a:p>
            <a:pPr algn="ctr">
              <a:buFont typeface="Wingdings" pitchFamily="2" charset="2"/>
              <a:buNone/>
            </a:pPr>
            <a:r>
              <a:rPr lang="el-GR">
                <a:cs typeface="Times New Roman" pitchFamily="18" charset="0"/>
              </a:rPr>
              <a:t>ΗΟ</a:t>
            </a:r>
            <a:r>
              <a:rPr lang="el-GR" baseline="-25000">
                <a:cs typeface="Times New Roman" pitchFamily="18" charset="0"/>
              </a:rPr>
              <a:t>2</a:t>
            </a:r>
            <a:r>
              <a:rPr lang="el-GR" baseline="30000">
                <a:cs typeface="Times New Roman" pitchFamily="18" charset="0"/>
              </a:rPr>
              <a:t>•</a:t>
            </a:r>
            <a:r>
              <a:rPr lang="el-GR">
                <a:cs typeface="Times New Roman" pitchFamily="18" charset="0"/>
              </a:rPr>
              <a:t> + ΗΟ</a:t>
            </a:r>
            <a:r>
              <a:rPr lang="el-GR" baseline="-25000">
                <a:cs typeface="Times New Roman" pitchFamily="18" charset="0"/>
              </a:rPr>
              <a:t>2</a:t>
            </a:r>
            <a:r>
              <a:rPr lang="el-GR" baseline="30000">
                <a:cs typeface="Times New Roman" pitchFamily="18" charset="0"/>
              </a:rPr>
              <a:t>•</a:t>
            </a:r>
            <a:r>
              <a:rPr lang="el-GR">
                <a:cs typeface="Times New Roman" pitchFamily="18" charset="0"/>
              </a:rPr>
              <a:t> → Η</a:t>
            </a:r>
            <a:r>
              <a:rPr lang="el-GR" baseline="-25000">
                <a:cs typeface="Times New Roman" pitchFamily="18" charset="0"/>
              </a:rPr>
              <a:t>2</a:t>
            </a:r>
            <a:r>
              <a:rPr lang="el-GR">
                <a:cs typeface="Times New Roman" pitchFamily="18" charset="0"/>
              </a:rPr>
              <a:t>Ο</a:t>
            </a:r>
            <a:r>
              <a:rPr lang="el-GR" baseline="-25000">
                <a:cs typeface="Times New Roman" pitchFamily="18" charset="0"/>
              </a:rPr>
              <a:t>2</a:t>
            </a:r>
            <a:r>
              <a:rPr lang="el-GR">
                <a:cs typeface="Times New Roman" pitchFamily="18" charset="0"/>
              </a:rPr>
              <a:t> + Ο</a:t>
            </a:r>
            <a:r>
              <a:rPr lang="el-GR" baseline="-25000">
                <a:cs typeface="Times New Roman" pitchFamily="18" charset="0"/>
              </a:rPr>
              <a:t>2</a:t>
            </a:r>
          </a:p>
        </p:txBody>
      </p:sp>
      <p:pic>
        <p:nvPicPr>
          <p:cNvPr id="7"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6</a:t>
            </a:r>
            <a:endParaRPr lang="el-GR" dirty="0" smtClean="0">
              <a:solidFill>
                <a:srgbClr val="50ABB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normAutofit fontScale="90000"/>
          </a:bodyPr>
          <a:lstStyle/>
          <a:p>
            <a:r>
              <a:rPr lang="el-GR" dirty="0">
                <a:solidFill>
                  <a:schemeClr val="accent1"/>
                </a:solidFill>
              </a:rPr>
              <a:t>Κβαντική απόδοση φωτόλυσης Η</a:t>
            </a:r>
            <a:r>
              <a:rPr lang="el-GR" baseline="-25000" dirty="0">
                <a:solidFill>
                  <a:schemeClr val="accent1"/>
                </a:solidFill>
              </a:rPr>
              <a:t>2</a:t>
            </a:r>
            <a:r>
              <a:rPr lang="el-GR" dirty="0">
                <a:solidFill>
                  <a:schemeClr val="accent1"/>
                </a:solidFill>
              </a:rPr>
              <a:t>Ο</a:t>
            </a:r>
            <a:r>
              <a:rPr lang="el-GR" baseline="-25000" dirty="0">
                <a:solidFill>
                  <a:schemeClr val="accent1"/>
                </a:solidFill>
              </a:rPr>
              <a:t>2</a:t>
            </a:r>
          </a:p>
        </p:txBody>
      </p:sp>
      <p:sp>
        <p:nvSpPr>
          <p:cNvPr id="563203" name="Rectangle 3"/>
          <p:cNvSpPr>
            <a:spLocks noGrp="1" noChangeArrowheads="1"/>
          </p:cNvSpPr>
          <p:nvPr>
            <p:ph type="body" idx="1"/>
          </p:nvPr>
        </p:nvSpPr>
        <p:spPr>
          <a:xfrm>
            <a:off x="566738" y="2492375"/>
            <a:ext cx="8001000" cy="3527425"/>
          </a:xfrm>
        </p:spPr>
        <p:txBody>
          <a:bodyPr/>
          <a:lstStyle/>
          <a:p>
            <a:r>
              <a:rPr lang="el-GR"/>
              <a:t>Η κβαντική απόδοση της φωτόλυσης του Η</a:t>
            </a:r>
            <a:r>
              <a:rPr lang="el-GR" baseline="-25000"/>
              <a:t>2</a:t>
            </a:r>
            <a:r>
              <a:rPr lang="el-GR"/>
              <a:t>Ο</a:t>
            </a:r>
            <a:r>
              <a:rPr lang="el-GR" baseline="-25000"/>
              <a:t>2</a:t>
            </a:r>
            <a:r>
              <a:rPr lang="el-GR"/>
              <a:t> με ακτινοβολία με μήκος κύματος 254 </a:t>
            </a:r>
            <a:r>
              <a:rPr lang="en-US"/>
              <a:t>nm </a:t>
            </a:r>
            <a:r>
              <a:rPr lang="el-GR"/>
              <a:t>σε διάλυμα 0,1 Ν </a:t>
            </a:r>
            <a:r>
              <a:rPr lang="en-US"/>
              <a:t>HClO</a:t>
            </a:r>
            <a:r>
              <a:rPr lang="en-US" baseline="-25000"/>
              <a:t>4</a:t>
            </a:r>
            <a:r>
              <a:rPr lang="en-US"/>
              <a:t> </a:t>
            </a:r>
            <a:r>
              <a:rPr lang="el-GR"/>
              <a:t>είναι </a:t>
            </a:r>
            <a:r>
              <a:rPr lang="el-GR" b="1"/>
              <a:t>1</a:t>
            </a:r>
            <a:r>
              <a:rPr lang="en-US" b="1"/>
              <a:t>,00</a:t>
            </a:r>
            <a:r>
              <a:rPr lang="el-GR"/>
              <a:t> στους 25 </a:t>
            </a:r>
            <a:r>
              <a:rPr lang="en-US">
                <a:cs typeface="Arial" charset="0"/>
              </a:rPr>
              <a:t>º</a:t>
            </a:r>
            <a:r>
              <a:rPr lang="en-US"/>
              <a:t>C.</a:t>
            </a:r>
          </a:p>
          <a:p>
            <a:r>
              <a:rPr lang="el-GR"/>
              <a:t>Η προσθήκη οργανικών οξέων μειώνει την κβαντική απόδοση στο </a:t>
            </a:r>
            <a:r>
              <a:rPr lang="el-GR" b="1"/>
              <a:t>0,5</a:t>
            </a:r>
            <a:r>
              <a:rPr lang="el-GR"/>
              <a:t>.  </a:t>
            </a:r>
          </a:p>
        </p:txBody>
      </p:sp>
      <p:grpSp>
        <p:nvGrpSpPr>
          <p:cNvPr id="2" name="Group 8"/>
          <p:cNvGrpSpPr>
            <a:grpSpLocks/>
          </p:cNvGrpSpPr>
          <p:nvPr/>
        </p:nvGrpSpPr>
        <p:grpSpPr bwMode="auto">
          <a:xfrm>
            <a:off x="431800" y="1268413"/>
            <a:ext cx="8280400" cy="1008062"/>
            <a:chOff x="204" y="2659"/>
            <a:chExt cx="5216" cy="635"/>
          </a:xfrm>
        </p:grpSpPr>
        <p:grpSp>
          <p:nvGrpSpPr>
            <p:cNvPr id="3" name="Group 9"/>
            <p:cNvGrpSpPr>
              <a:grpSpLocks/>
            </p:cNvGrpSpPr>
            <p:nvPr/>
          </p:nvGrpSpPr>
          <p:grpSpPr bwMode="auto">
            <a:xfrm>
              <a:off x="204" y="2659"/>
              <a:ext cx="5216" cy="635"/>
              <a:chOff x="204" y="2659"/>
              <a:chExt cx="5216" cy="635"/>
            </a:xfrm>
          </p:grpSpPr>
          <p:sp>
            <p:nvSpPr>
              <p:cNvPr id="563210" name="Rectangle 10"/>
              <p:cNvSpPr>
                <a:spLocks noChangeArrowheads="1"/>
              </p:cNvSpPr>
              <p:nvPr/>
            </p:nvSpPr>
            <p:spPr bwMode="auto">
              <a:xfrm>
                <a:off x="204" y="2795"/>
                <a:ext cx="499" cy="318"/>
              </a:xfrm>
              <a:prstGeom prst="rect">
                <a:avLst/>
              </a:prstGeom>
              <a:noFill/>
              <a:ln w="9525">
                <a:noFill/>
                <a:miter lim="800000"/>
                <a:headEnd/>
                <a:tailEnd/>
              </a:ln>
              <a:effectLst/>
            </p:spPr>
            <p:txBody>
              <a:bodyPr/>
              <a:lstStyle/>
              <a:p>
                <a:pPr marL="469900" indent="-469900">
                  <a:spcBef>
                    <a:spcPct val="20000"/>
                  </a:spcBef>
                  <a:buClr>
                    <a:schemeClr val="accent2"/>
                  </a:buClr>
                  <a:buFont typeface="Wingdings" pitchFamily="2" charset="2"/>
                  <a:buNone/>
                </a:pPr>
                <a:r>
                  <a:rPr lang="el-GR" sz="2800">
                    <a:latin typeface="Times New Roman" pitchFamily="18" charset="0"/>
                  </a:rPr>
                  <a:t>Φ=</a:t>
                </a:r>
              </a:p>
              <a:p>
                <a:pPr marL="469900" indent="-469900">
                  <a:spcBef>
                    <a:spcPct val="20000"/>
                  </a:spcBef>
                  <a:buClr>
                    <a:schemeClr val="accent2"/>
                  </a:buClr>
                  <a:buFont typeface="Wingdings" pitchFamily="2" charset="2"/>
                  <a:buChar char="Ø"/>
                </a:pPr>
                <a:endParaRPr lang="el-GR" sz="2800">
                  <a:latin typeface="Times New Roman" pitchFamily="18" charset="0"/>
                </a:endParaRPr>
              </a:p>
            </p:txBody>
          </p:sp>
          <p:sp>
            <p:nvSpPr>
              <p:cNvPr id="563211" name="Rectangle 11"/>
              <p:cNvSpPr>
                <a:spLocks noChangeArrowheads="1"/>
              </p:cNvSpPr>
              <p:nvPr/>
            </p:nvSpPr>
            <p:spPr bwMode="auto">
              <a:xfrm>
                <a:off x="703" y="2659"/>
                <a:ext cx="4354" cy="318"/>
              </a:xfrm>
              <a:prstGeom prst="rect">
                <a:avLst/>
              </a:prstGeom>
              <a:noFill/>
              <a:ln w="9525">
                <a:noFill/>
                <a:miter lim="800000"/>
                <a:headEnd/>
                <a:tailEnd/>
              </a:ln>
              <a:effectLst/>
            </p:spPr>
            <p:txBody>
              <a:bodyPr/>
              <a:lstStyle/>
              <a:p>
                <a:pPr>
                  <a:spcBef>
                    <a:spcPct val="20000"/>
                  </a:spcBef>
                  <a:buClr>
                    <a:schemeClr val="accent2"/>
                  </a:buClr>
                  <a:buFont typeface="Wingdings" pitchFamily="2" charset="2"/>
                  <a:buNone/>
                </a:pPr>
                <a:r>
                  <a:rPr lang="en-US" sz="2800">
                    <a:latin typeface="Times New Roman" pitchFamily="18" charset="0"/>
                  </a:rPr>
                  <a:t>mole </a:t>
                </a:r>
                <a:r>
                  <a:rPr lang="el-GR" sz="2800">
                    <a:latin typeface="Times New Roman" pitchFamily="18" charset="0"/>
                  </a:rPr>
                  <a:t>της ένωσης που αντιδρούν φωτοχημικά</a:t>
                </a:r>
              </a:p>
              <a:p>
                <a:pPr>
                  <a:spcBef>
                    <a:spcPct val="20000"/>
                  </a:spcBef>
                  <a:buClr>
                    <a:schemeClr val="accent2"/>
                  </a:buClr>
                  <a:buFont typeface="Wingdings" pitchFamily="2" charset="2"/>
                  <a:buChar char="Ø"/>
                </a:pPr>
                <a:endParaRPr lang="el-GR" sz="2800">
                  <a:latin typeface="Times New Roman" pitchFamily="18" charset="0"/>
                </a:endParaRPr>
              </a:p>
            </p:txBody>
          </p:sp>
          <p:sp>
            <p:nvSpPr>
              <p:cNvPr id="563212" name="Rectangle 12"/>
              <p:cNvSpPr>
                <a:spLocks noChangeArrowheads="1"/>
              </p:cNvSpPr>
              <p:nvPr/>
            </p:nvSpPr>
            <p:spPr bwMode="auto">
              <a:xfrm>
                <a:off x="567" y="2976"/>
                <a:ext cx="4853" cy="318"/>
              </a:xfrm>
              <a:prstGeom prst="rect">
                <a:avLst/>
              </a:prstGeom>
              <a:noFill/>
              <a:ln w="9525">
                <a:noFill/>
                <a:miter lim="800000"/>
                <a:headEnd/>
                <a:tailEnd/>
              </a:ln>
              <a:effectLst/>
            </p:spPr>
            <p:txBody>
              <a:bodyPr/>
              <a:lstStyle/>
              <a:p>
                <a:pPr>
                  <a:spcBef>
                    <a:spcPct val="20000"/>
                  </a:spcBef>
                  <a:buClr>
                    <a:schemeClr val="accent2"/>
                  </a:buClr>
                  <a:buFont typeface="Wingdings" pitchFamily="2" charset="2"/>
                  <a:buNone/>
                </a:pPr>
                <a:r>
                  <a:rPr lang="en-US" sz="2800">
                    <a:latin typeface="Times New Roman" pitchFamily="18" charset="0"/>
                  </a:rPr>
                  <a:t>mole </a:t>
                </a:r>
                <a:r>
                  <a:rPr lang="el-GR" sz="2800">
                    <a:latin typeface="Times New Roman" pitchFamily="18" charset="0"/>
                  </a:rPr>
                  <a:t>φωτονίων που απορροφούνται από το διάλυμα</a:t>
                </a:r>
              </a:p>
              <a:p>
                <a:pPr>
                  <a:spcBef>
                    <a:spcPct val="20000"/>
                  </a:spcBef>
                  <a:buClr>
                    <a:schemeClr val="accent2"/>
                  </a:buClr>
                  <a:buFont typeface="Wingdings" pitchFamily="2" charset="2"/>
                  <a:buChar char="Ø"/>
                </a:pPr>
                <a:endParaRPr lang="el-GR" sz="2800">
                  <a:latin typeface="Times New Roman" pitchFamily="18" charset="0"/>
                </a:endParaRPr>
              </a:p>
            </p:txBody>
          </p:sp>
        </p:grpSp>
        <p:sp>
          <p:nvSpPr>
            <p:cNvPr id="563213" name="Line 13"/>
            <p:cNvSpPr>
              <a:spLocks noChangeShapeType="1"/>
            </p:cNvSpPr>
            <p:nvPr/>
          </p:nvSpPr>
          <p:spPr bwMode="auto">
            <a:xfrm>
              <a:off x="612" y="2976"/>
              <a:ext cx="4763" cy="0"/>
            </a:xfrm>
            <a:prstGeom prst="line">
              <a:avLst/>
            </a:prstGeom>
            <a:noFill/>
            <a:ln w="9525">
              <a:solidFill>
                <a:schemeClr val="tx1"/>
              </a:solidFill>
              <a:round/>
              <a:headEnd/>
              <a:tailEnd/>
            </a:ln>
            <a:effectLst/>
          </p:spPr>
          <p:txBody>
            <a:bodyPr/>
            <a:lstStyle/>
            <a:p>
              <a:endParaRPr lang="el-GR"/>
            </a:p>
          </p:txBody>
        </p:sp>
      </p:grpSp>
      <p:pic>
        <p:nvPicPr>
          <p:cNvPr id="13"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4" name="TextBox 13"/>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7</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anim calcmode="lin" valueType="num">
                                      <p:cBhvr additive="base">
                                        <p:cTn id="7" dur="1000" fill="hold"/>
                                        <p:tgtEl>
                                          <p:spTgt spid="56320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63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03">
                                            <p:txEl>
                                              <p:pRg st="1" end="1"/>
                                            </p:txEl>
                                          </p:spTgt>
                                        </p:tgtEl>
                                        <p:attrNameLst>
                                          <p:attrName>style.visibility</p:attrName>
                                        </p:attrNameLst>
                                      </p:cBhvr>
                                      <p:to>
                                        <p:strVal val="visible"/>
                                      </p:to>
                                    </p:set>
                                    <p:anim calcmode="lin" valueType="num">
                                      <p:cBhvr additive="base">
                                        <p:cTn id="13" dur="1000" fill="hold"/>
                                        <p:tgtEl>
                                          <p:spTgt spid="56320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632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l-GR" dirty="0">
                <a:solidFill>
                  <a:schemeClr val="accent1"/>
                </a:solidFill>
              </a:rPr>
              <a:t>Φάσμα απορρόφησης Η</a:t>
            </a:r>
            <a:r>
              <a:rPr lang="el-GR" baseline="-25000" dirty="0">
                <a:solidFill>
                  <a:schemeClr val="accent1"/>
                </a:solidFill>
              </a:rPr>
              <a:t>2</a:t>
            </a:r>
            <a:r>
              <a:rPr lang="el-GR" dirty="0">
                <a:solidFill>
                  <a:schemeClr val="accent1"/>
                </a:solidFill>
              </a:rPr>
              <a:t>Ο</a:t>
            </a:r>
            <a:r>
              <a:rPr lang="el-GR" baseline="-25000" dirty="0">
                <a:solidFill>
                  <a:schemeClr val="accent1"/>
                </a:solidFill>
              </a:rPr>
              <a:t>2</a:t>
            </a:r>
          </a:p>
        </p:txBody>
      </p:sp>
      <p:sp>
        <p:nvSpPr>
          <p:cNvPr id="55910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559108" name="Object 4"/>
          <p:cNvGraphicFramePr>
            <a:graphicFrameLocks noChangeAspect="1"/>
          </p:cNvGraphicFramePr>
          <p:nvPr/>
        </p:nvGraphicFramePr>
        <p:xfrm>
          <a:off x="790575" y="908050"/>
          <a:ext cx="7561263" cy="5683250"/>
        </p:xfrm>
        <a:graphic>
          <a:graphicData uri="http://schemas.openxmlformats.org/presentationml/2006/ole">
            <p:oleObj spid="_x0000_s3074" name="Graph" r:id="rId3" imgW="3764890" imgH="2830982" progId="Origin50.Graph">
              <p:embed/>
            </p:oleObj>
          </a:graphicData>
        </a:graphic>
      </p:graphicFrame>
      <p:sp>
        <p:nvSpPr>
          <p:cNvPr id="559110" name="Line 6"/>
          <p:cNvSpPr>
            <a:spLocks noChangeShapeType="1"/>
          </p:cNvSpPr>
          <p:nvPr/>
        </p:nvSpPr>
        <p:spPr bwMode="auto">
          <a:xfrm flipH="1">
            <a:off x="4932363" y="3429000"/>
            <a:ext cx="647700" cy="1944688"/>
          </a:xfrm>
          <a:prstGeom prst="line">
            <a:avLst/>
          </a:prstGeom>
          <a:noFill/>
          <a:ln w="25400">
            <a:solidFill>
              <a:srgbClr val="FF0000"/>
            </a:solidFill>
            <a:round/>
            <a:headEnd/>
            <a:tailEnd type="triangle" w="med" len="med"/>
          </a:ln>
          <a:effectLst/>
        </p:spPr>
        <p:txBody>
          <a:bodyPr/>
          <a:lstStyle/>
          <a:p>
            <a:endParaRPr lang="el-GR"/>
          </a:p>
        </p:txBody>
      </p:sp>
      <p:sp>
        <p:nvSpPr>
          <p:cNvPr id="559111" name="Rectangle 7"/>
          <p:cNvSpPr>
            <a:spLocks noChangeArrowheads="1"/>
          </p:cNvSpPr>
          <p:nvPr/>
        </p:nvSpPr>
        <p:spPr bwMode="auto">
          <a:xfrm>
            <a:off x="3635375" y="2565400"/>
            <a:ext cx="4400550" cy="739775"/>
          </a:xfrm>
          <a:prstGeom prst="rect">
            <a:avLst/>
          </a:prstGeom>
          <a:noFill/>
          <a:ln w="9525">
            <a:noFill/>
            <a:miter lim="800000"/>
            <a:headEnd/>
            <a:tailEnd/>
          </a:ln>
          <a:effectLst/>
        </p:spPr>
        <p:txBody>
          <a:bodyPr anchor="b"/>
          <a:lstStyle/>
          <a:p>
            <a:pPr algn="ctr"/>
            <a:r>
              <a:rPr lang="el-GR" sz="2800">
                <a:solidFill>
                  <a:schemeClr val="tx2"/>
                </a:solidFill>
                <a:latin typeface="Times New Roman" pitchFamily="18" charset="0"/>
              </a:rPr>
              <a:t>Το Η</a:t>
            </a:r>
            <a:r>
              <a:rPr lang="el-GR" sz="2800" baseline="-25000">
                <a:solidFill>
                  <a:schemeClr val="tx2"/>
                </a:solidFill>
                <a:latin typeface="Times New Roman" pitchFamily="18" charset="0"/>
              </a:rPr>
              <a:t>2</a:t>
            </a:r>
            <a:r>
              <a:rPr lang="el-GR" sz="2800">
                <a:solidFill>
                  <a:schemeClr val="tx2"/>
                </a:solidFill>
                <a:latin typeface="Times New Roman" pitchFamily="18" charset="0"/>
              </a:rPr>
              <a:t>Ο</a:t>
            </a:r>
            <a:r>
              <a:rPr lang="el-GR" sz="2800" baseline="-25000">
                <a:solidFill>
                  <a:schemeClr val="tx2"/>
                </a:solidFill>
                <a:latin typeface="Times New Roman" pitchFamily="18" charset="0"/>
              </a:rPr>
              <a:t>2 </a:t>
            </a:r>
            <a:r>
              <a:rPr lang="el-GR" sz="2800">
                <a:solidFill>
                  <a:schemeClr val="tx2"/>
                </a:solidFill>
                <a:latin typeface="Times New Roman" pitchFamily="18" charset="0"/>
              </a:rPr>
              <a:t>δεν απορροφά πάνω από τα 300 </a:t>
            </a:r>
            <a:r>
              <a:rPr lang="en-US" sz="2800">
                <a:solidFill>
                  <a:schemeClr val="tx2"/>
                </a:solidFill>
                <a:latin typeface="Times New Roman" pitchFamily="18" charset="0"/>
              </a:rPr>
              <a:t>nm</a:t>
            </a:r>
            <a:endParaRPr lang="el-GR" sz="2800" baseline="-25000">
              <a:solidFill>
                <a:schemeClr val="tx2"/>
              </a:solidFill>
              <a:latin typeface="Times New Roman" pitchFamily="18" charset="0"/>
            </a:endParaRPr>
          </a:p>
        </p:txBody>
      </p:sp>
      <p:pic>
        <p:nvPicPr>
          <p:cNvPr id="10"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11" name="TextBox 10"/>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8</a:t>
            </a:r>
            <a:endParaRPr lang="el-GR" dirty="0" smtClean="0">
              <a:solidFill>
                <a:srgbClr val="50ABB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9110"/>
                                        </p:tgtEl>
                                        <p:attrNameLst>
                                          <p:attrName>style.visibility</p:attrName>
                                        </p:attrNameLst>
                                      </p:cBhvr>
                                      <p:to>
                                        <p:strVal val="visible"/>
                                      </p:to>
                                    </p:set>
                                    <p:anim calcmode="lin" valueType="num">
                                      <p:cBhvr additive="base">
                                        <p:cTn id="7" dur="1000" fill="hold"/>
                                        <p:tgtEl>
                                          <p:spTgt spid="559110"/>
                                        </p:tgtEl>
                                        <p:attrNameLst>
                                          <p:attrName>ppt_x</p:attrName>
                                        </p:attrNameLst>
                                      </p:cBhvr>
                                      <p:tavLst>
                                        <p:tav tm="0">
                                          <p:val>
                                            <p:strVal val="#ppt_x"/>
                                          </p:val>
                                        </p:tav>
                                        <p:tav tm="100000">
                                          <p:val>
                                            <p:strVal val="#ppt_x"/>
                                          </p:val>
                                        </p:tav>
                                      </p:tavLst>
                                    </p:anim>
                                    <p:anim calcmode="lin" valueType="num">
                                      <p:cBhvr additive="base">
                                        <p:cTn id="8" dur="1000" fill="hold"/>
                                        <p:tgtEl>
                                          <p:spTgt spid="5591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559111"/>
                                        </p:tgtEl>
                                        <p:attrNameLst>
                                          <p:attrName>style.visibility</p:attrName>
                                        </p:attrNameLst>
                                      </p:cBhvr>
                                      <p:to>
                                        <p:strVal val="visible"/>
                                      </p:to>
                                    </p:set>
                                    <p:anim calcmode="lin" valueType="num">
                                      <p:cBhvr additive="base">
                                        <p:cTn id="12" dur="1000" fill="hold"/>
                                        <p:tgtEl>
                                          <p:spTgt spid="559111"/>
                                        </p:tgtEl>
                                        <p:attrNameLst>
                                          <p:attrName>ppt_x</p:attrName>
                                        </p:attrNameLst>
                                      </p:cBhvr>
                                      <p:tavLst>
                                        <p:tav tm="0">
                                          <p:val>
                                            <p:strVal val="#ppt_x"/>
                                          </p:val>
                                        </p:tav>
                                        <p:tav tm="100000">
                                          <p:val>
                                            <p:strVal val="#ppt_x"/>
                                          </p:val>
                                        </p:tav>
                                      </p:tavLst>
                                    </p:anim>
                                    <p:anim calcmode="lin" valueType="num">
                                      <p:cBhvr additive="base">
                                        <p:cTn id="13" dur="1000" fill="hold"/>
                                        <p:tgtEl>
                                          <p:spTgt spid="559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0" grpId="0" animBg="1"/>
      <p:bldP spid="5591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323850" y="260350"/>
            <a:ext cx="8248650" cy="739775"/>
          </a:xfrm>
        </p:spPr>
        <p:txBody>
          <a:bodyPr/>
          <a:lstStyle/>
          <a:p>
            <a:r>
              <a:rPr lang="el-GR" sz="2800" dirty="0" smtClean="0">
                <a:solidFill>
                  <a:schemeClr val="accent1"/>
                </a:solidFill>
              </a:rPr>
              <a:t>Το Η</a:t>
            </a:r>
            <a:r>
              <a:rPr lang="el-GR" sz="2800" baseline="-25000" dirty="0" smtClean="0">
                <a:solidFill>
                  <a:schemeClr val="accent1"/>
                </a:solidFill>
              </a:rPr>
              <a:t>2</a:t>
            </a:r>
            <a:r>
              <a:rPr lang="el-GR" sz="2800" dirty="0" smtClean="0">
                <a:solidFill>
                  <a:schemeClr val="accent1"/>
                </a:solidFill>
              </a:rPr>
              <a:t>Ο</a:t>
            </a:r>
            <a:r>
              <a:rPr lang="el-GR" sz="2800" baseline="-25000" dirty="0" smtClean="0">
                <a:solidFill>
                  <a:schemeClr val="accent1"/>
                </a:solidFill>
              </a:rPr>
              <a:t>2</a:t>
            </a:r>
            <a:r>
              <a:rPr lang="el-GR" sz="2800" dirty="0" smtClean="0">
                <a:solidFill>
                  <a:schemeClr val="accent1"/>
                </a:solidFill>
              </a:rPr>
              <a:t> απορροφά την </a:t>
            </a:r>
            <a:r>
              <a:rPr lang="en-US" sz="2800" dirty="0" smtClean="0">
                <a:solidFill>
                  <a:schemeClr val="accent1"/>
                </a:solidFill>
              </a:rPr>
              <a:t>UV-B </a:t>
            </a:r>
            <a:r>
              <a:rPr lang="el-GR" sz="2800" dirty="0" smtClean="0">
                <a:solidFill>
                  <a:schemeClr val="accent1"/>
                </a:solidFill>
              </a:rPr>
              <a:t>και </a:t>
            </a:r>
            <a:r>
              <a:rPr lang="en-US" sz="2800" dirty="0" smtClean="0">
                <a:solidFill>
                  <a:schemeClr val="accent1"/>
                </a:solidFill>
              </a:rPr>
              <a:t>UV-C </a:t>
            </a:r>
            <a:r>
              <a:rPr lang="el-GR" sz="2800" dirty="0" smtClean="0">
                <a:solidFill>
                  <a:schemeClr val="accent1"/>
                </a:solidFill>
              </a:rPr>
              <a:t>ακτινοβολία</a:t>
            </a:r>
            <a:endParaRPr lang="el-GR" sz="2800" dirty="0">
              <a:solidFill>
                <a:schemeClr val="accent1"/>
              </a:solidFill>
            </a:endParaRPr>
          </a:p>
        </p:txBody>
      </p:sp>
      <p:pic>
        <p:nvPicPr>
          <p:cNvPr id="561156" name="Picture 4"/>
          <p:cNvPicPr>
            <a:picLocks noGrp="1" noChangeAspect="1" noChangeArrowheads="1"/>
          </p:cNvPicPr>
          <p:nvPr>
            <p:ph type="body" idx="1"/>
          </p:nvPr>
        </p:nvPicPr>
        <p:blipFill>
          <a:blip r:embed="rId2"/>
          <a:srcRect/>
          <a:stretch>
            <a:fillRect/>
          </a:stretch>
        </p:blipFill>
        <p:spPr>
          <a:xfrm>
            <a:off x="107950" y="2262188"/>
            <a:ext cx="8785225" cy="2720975"/>
          </a:xfrm>
          <a:noFill/>
          <a:ln/>
        </p:spPr>
      </p:pic>
      <p:pic>
        <p:nvPicPr>
          <p:cNvPr id="7"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8" name="TextBox 7"/>
          <p:cNvSpPr txBox="1"/>
          <p:nvPr/>
        </p:nvSpPr>
        <p:spPr>
          <a:xfrm>
            <a:off x="8358214" y="6286520"/>
            <a:ext cx="357190" cy="285752"/>
          </a:xfrm>
          <a:prstGeom prst="rect">
            <a:avLst/>
          </a:prstGeom>
          <a:solidFill>
            <a:schemeClr val="accent4">
              <a:lumMod val="20000"/>
              <a:lumOff val="80000"/>
            </a:schemeClr>
          </a:solidFill>
        </p:spPr>
        <p:txBody>
          <a:bodyPr vert="horz" wrap="square" lIns="91440" tIns="45720" rIns="91440" bIns="45720" rtlCol="0" anchor="ctr">
            <a:normAutofit fontScale="85000" lnSpcReduction="20000"/>
          </a:bodyPr>
          <a:lstStyle/>
          <a:p>
            <a:r>
              <a:rPr lang="el-GR" dirty="0">
                <a:solidFill>
                  <a:srgbClr val="50ABBC"/>
                </a:solidFill>
              </a:rPr>
              <a:t>9</a:t>
            </a:r>
            <a:endParaRPr lang="el-GR" dirty="0" smtClean="0">
              <a:solidFill>
                <a:srgbClr val="50ABB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1192</Words>
  <Application>Microsoft Office PowerPoint</Application>
  <PresentationFormat>On-screen Show (4:3)</PresentationFormat>
  <Paragraphs>161</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Office Theme</vt:lpstr>
      <vt:lpstr>CS ChemDraw Drawing</vt:lpstr>
      <vt:lpstr>Graph</vt:lpstr>
      <vt:lpstr>Εξίσωση</vt:lpstr>
      <vt:lpstr>Τεχνολογία Περιβάλλοντος: Επεξεργασία Βιομηχανικών Υγρών Αποβλήτων</vt:lpstr>
      <vt:lpstr>Σκοπός  Ενότητας</vt:lpstr>
      <vt:lpstr>Περιεχόμενα ενότητας</vt:lpstr>
      <vt:lpstr>Προηγμένες Διεργασίες Οξείδωσης</vt:lpstr>
      <vt:lpstr>UV/H2O2</vt:lpstr>
      <vt:lpstr>Αντιδράσεις μεταξύ Η2Ο2 και ΗΟ•</vt:lpstr>
      <vt:lpstr>Κβαντική απόδοση φωτόλυσης Η2Ο2</vt:lpstr>
      <vt:lpstr>Φάσμα απορρόφησης Η2Ο2</vt:lpstr>
      <vt:lpstr>Το Η2Ο2 απορροφά την UV-B και UV-C ακτινοβολία</vt:lpstr>
      <vt:lpstr>Πηγές ακτινοβολίας</vt:lpstr>
      <vt:lpstr>Slide 11</vt:lpstr>
      <vt:lpstr>Μοριακός συντελεστής απορρόφησης</vt:lpstr>
      <vt:lpstr>Μοριακός συντελεστής απορρόφησης</vt:lpstr>
      <vt:lpstr>Εναλλακτικές πηγές ακτινοβολίας</vt:lpstr>
      <vt:lpstr>Είδη φωτοχημικών αντιδραστήρων</vt:lpstr>
      <vt:lpstr>UV/H2O2/O3</vt:lpstr>
      <vt:lpstr>Συνέργεια μεταξύ Η2Ο2 και Ο3</vt:lpstr>
      <vt:lpstr>Διάσπαση οργανικών ενώσεων με UV/H2O2</vt:lpstr>
      <vt:lpstr>Εφαρμογές στην επεξεργασία νερού</vt:lpstr>
      <vt:lpstr>Απομάκρυνση NOM από πόσιμο νερό</vt:lpstr>
      <vt:lpstr>Εφαρμογές στην επεξεργασία αποβλήτων</vt:lpstr>
      <vt:lpstr>Επεξεργασία διαλυμάτων χρωστικών</vt:lpstr>
      <vt:lpstr>Επεξεργασία αποβλήτων ελιάς</vt:lpstr>
      <vt:lpstr>Τέλος Ενότητας</vt:lpstr>
      <vt:lpstr>Slide 25</vt:lpstr>
      <vt:lpstr>Χρηματοδότηση</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Περιβάλλοντος: Επεξεργασία Βιομηχανικών Υγρών Αποβλήτων</dc:title>
  <dc:creator>Spyretos</dc:creator>
  <cp:lastModifiedBy>Spyretos</cp:lastModifiedBy>
  <cp:revision>15</cp:revision>
  <dcterms:created xsi:type="dcterms:W3CDTF">2015-07-07T08:22:28Z</dcterms:created>
  <dcterms:modified xsi:type="dcterms:W3CDTF">2015-07-08T13:37:24Z</dcterms:modified>
</cp:coreProperties>
</file>