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4" r:id="rId40"/>
    <p:sldId id="305" r:id="rId41"/>
    <p:sldId id="306" r:id="rId42"/>
    <p:sldId id="310" r:id="rId43"/>
    <p:sldId id="311" r:id="rId44"/>
    <p:sldId id="312" r:id="rId45"/>
    <p:sldId id="259" r:id="rId46"/>
    <p:sldId id="260" r:id="rId47"/>
    <p:sldId id="262" r:id="rId48"/>
    <p:sldId id="263" r:id="rId49"/>
    <p:sldId id="264" r:id="rId50"/>
    <p:sldId id="265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72F92-0860-4287-9F6F-98FB00A91473}" type="datetimeFigureOut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89B27-C3F6-4426-90CF-B30E59899F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8752-0DC9-491E-9254-AAC8E15C2676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584A-7287-41FC-88C9-A73D76ECE0E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527E-8C12-40DD-95C4-DCEB01ACC0DE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F8795BD-6F0C-471C-8B28-36754D3E1A11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C87E1633-D284-4619-AAE4-D5D071E0FF4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066-22B7-49FB-9355-154C6CA03436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38A2-EE95-4B7F-A90C-A17E2267F0C6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1394-AE16-4FB6-A52A-B49F8E5FB28C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B5A4-7D49-423D-9D90-E5166236987C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F874-53E2-45B7-838B-ABCD05CA4939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C036-F430-4B2E-BD63-367BF74DDC7D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790-FC83-45DA-A366-7EEC1ECA715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E5D0-0977-4E91-A63C-C5F4B859D843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1A8F-2276-4F8C-9D9B-482F8046B149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5251-8E99-4AE1-8F58-127E3C783A2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Vapour_pressure_of_water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57562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Υγρή Οξείδωση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Συνθήκες επεξεργασίας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Υψηλές θερμοκρασίες </a:t>
            </a:r>
            <a:r>
              <a:rPr lang="el-GR">
                <a:cs typeface="Times New Roman" pitchFamily="18" charset="0"/>
              </a:rPr>
              <a:t>→ </a:t>
            </a:r>
            <a:r>
              <a:rPr lang="el-GR"/>
              <a:t>ευνοούν υψηλούς ρυθμούς οξείδωσης της οργανικής ύλης σε ενδιάμεσα παραπροϊόντα και τελικά σε </a:t>
            </a:r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,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l-GR"/>
              <a:t>και ανόργανα ιόντα.</a:t>
            </a:r>
          </a:p>
          <a:p>
            <a:r>
              <a:rPr lang="el-GR"/>
              <a:t>Υψηλές πιέσεις </a:t>
            </a:r>
            <a:r>
              <a:rPr lang="el-GR">
                <a:cs typeface="Times New Roman" pitchFamily="18" charset="0"/>
              </a:rPr>
              <a:t>→</a:t>
            </a:r>
            <a:r>
              <a:rPr lang="el-GR"/>
              <a:t> απαιτούνται τόσο για τη διατήρηση της υγρής φάσης όσο και για την αύξηση της διαλυτότητας του οξυγόνου.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Απόδοση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Απόδοση: Απομάκρυνση </a:t>
            </a:r>
            <a:r>
              <a:rPr lang="en-US" dirty="0"/>
              <a:t>COD </a:t>
            </a:r>
            <a:r>
              <a:rPr lang="el-GR" dirty="0"/>
              <a:t>≤</a:t>
            </a:r>
            <a:r>
              <a:rPr lang="en-US" dirty="0"/>
              <a:t> </a:t>
            </a:r>
            <a:r>
              <a:rPr lang="el-GR" dirty="0"/>
              <a:t>90%.</a:t>
            </a:r>
          </a:p>
          <a:p>
            <a:r>
              <a:rPr lang="el-GR" dirty="0"/>
              <a:t>Το υπολειπόμενο οργανικό φορτίο αποτελείται κυρίως από σταθερά, μικρού μοριακού βάρους οργανικά οξέα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HCOOH, CH</a:t>
            </a:r>
            <a:r>
              <a:rPr lang="en-US" baseline="-25000" dirty="0"/>
              <a:t>3</a:t>
            </a:r>
            <a:r>
              <a:rPr lang="en-US" dirty="0"/>
              <a:t>COOH, CH</a:t>
            </a:r>
            <a:r>
              <a:rPr lang="en-US" baseline="-25000" dirty="0"/>
              <a:t>3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COOH.</a:t>
            </a:r>
            <a:endParaRPr lang="el-GR" dirty="0"/>
          </a:p>
          <a:p>
            <a:r>
              <a:rPr lang="el-GR" dirty="0"/>
              <a:t>Βασικό πλεονέκτημα ΥΟ: δεν προκαλεί αέρια ρύπανση, καθώς η αέρια φάση αποτελείται κυρίως από την περίσσεια Ο</a:t>
            </a:r>
            <a:r>
              <a:rPr lang="el-GR" baseline="-25000" dirty="0"/>
              <a:t>2</a:t>
            </a:r>
            <a:r>
              <a:rPr lang="el-GR" dirty="0"/>
              <a:t> και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324613" name="AutoShape 5"/>
          <p:cNvSpPr>
            <a:spLocks noChangeArrowheads="1"/>
          </p:cNvSpPr>
          <p:nvPr/>
        </p:nvSpPr>
        <p:spPr bwMode="auto">
          <a:xfrm>
            <a:off x="627049" y="3636969"/>
            <a:ext cx="2016125" cy="6492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1</a:t>
            </a:r>
            <a:r>
              <a:rPr lang="el-GR" dirty="0" smtClean="0">
                <a:solidFill>
                  <a:srgbClr val="50ABBC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Κατηγορίες αποβλήτων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l-GR"/>
              <a:t>Αγροβιομηχανικά</a:t>
            </a:r>
          </a:p>
          <a:p>
            <a:pPr marL="1255713" lvl="2" indent="-400050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800"/>
              <a:t>Ελαιοτριβεία, Κατεργασία Βρώσιμης Ελιάς</a:t>
            </a:r>
          </a:p>
          <a:p>
            <a:pPr algn="just">
              <a:lnSpc>
                <a:spcPct val="80000"/>
              </a:lnSpc>
            </a:pPr>
            <a:r>
              <a:rPr lang="el-GR"/>
              <a:t>Χαρτί – Ξυλεία</a:t>
            </a:r>
          </a:p>
          <a:p>
            <a:pPr marL="1255713" lvl="2" indent="-400050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 </a:t>
            </a:r>
            <a:r>
              <a:rPr lang="el-GR" sz="2800"/>
              <a:t>Λεύκανση πολτού, λιγνίνη</a:t>
            </a:r>
            <a:endParaRPr lang="en-US" sz="2800"/>
          </a:p>
          <a:p>
            <a:pPr algn="just">
              <a:lnSpc>
                <a:spcPct val="80000"/>
              </a:lnSpc>
            </a:pPr>
            <a:r>
              <a:rPr lang="el-GR"/>
              <a:t>Κλωστοϋφαντουργεία</a:t>
            </a:r>
          </a:p>
          <a:p>
            <a:pPr marL="1255713" lvl="2" indent="-400050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 </a:t>
            </a:r>
            <a:r>
              <a:rPr lang="el-GR" sz="2800"/>
              <a:t>Χρωστικές (π.χ. αζωχρώματα)</a:t>
            </a:r>
            <a:endParaRPr lang="en-US" sz="2800"/>
          </a:p>
          <a:p>
            <a:pPr algn="just">
              <a:lnSpc>
                <a:spcPct val="80000"/>
              </a:lnSpc>
            </a:pPr>
            <a:r>
              <a:rPr lang="el-GR"/>
              <a:t>Φαρμακοβιομηχανίες</a:t>
            </a:r>
          </a:p>
          <a:p>
            <a:pPr marL="1255713" lvl="2" indent="-400050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 </a:t>
            </a:r>
            <a:r>
              <a:rPr lang="el-GR" sz="2800"/>
              <a:t>Τασενεργά, πολυμερή, αλογονωμένα οργανικά</a:t>
            </a:r>
            <a:endParaRPr lang="en-US" sz="2800"/>
          </a:p>
          <a:p>
            <a:pPr algn="just">
              <a:lnSpc>
                <a:spcPct val="80000"/>
              </a:lnSpc>
            </a:pPr>
            <a:r>
              <a:rPr lang="el-GR"/>
              <a:t>Χημικές Βιομηχανίες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Παραλλαγές της Τεχνολογίας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l-GR"/>
              <a:t>Καταλυτική Υγρή Οξείδωση (</a:t>
            </a:r>
            <a:r>
              <a:rPr lang="en-US"/>
              <a:t>Catalytic Wet Air Oxidation</a:t>
            </a:r>
            <a:r>
              <a:rPr lang="el-GR"/>
              <a:t> - </a:t>
            </a:r>
            <a:r>
              <a:rPr lang="en-US"/>
              <a:t>CWAO</a:t>
            </a:r>
            <a:r>
              <a:rPr lang="el-GR"/>
              <a:t>)</a:t>
            </a:r>
          </a:p>
          <a:p>
            <a:pPr>
              <a:lnSpc>
                <a:spcPct val="130000"/>
              </a:lnSpc>
            </a:pPr>
            <a:r>
              <a:rPr lang="el-GR"/>
              <a:t>Οξείδωση σε υπερ-κρίσιμες συνθήκες  </a:t>
            </a:r>
            <a:r>
              <a:rPr lang="en-US"/>
              <a:t> (Supercritical Wet Oxidation </a:t>
            </a:r>
            <a:r>
              <a:rPr lang="el-GR"/>
              <a:t>-</a:t>
            </a:r>
            <a:r>
              <a:rPr lang="en-US"/>
              <a:t> SCWAO)</a:t>
            </a:r>
          </a:p>
          <a:p>
            <a:pPr algn="just">
              <a:lnSpc>
                <a:spcPct val="130000"/>
              </a:lnSpc>
            </a:pPr>
            <a:r>
              <a:rPr lang="el-GR"/>
              <a:t>Σύζευξη με </a:t>
            </a:r>
            <a:r>
              <a:rPr lang="en-US"/>
              <a:t>Fenton (Wet Peroxide - WPO)</a:t>
            </a:r>
            <a:endParaRPr lang="el-GR"/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Καταλυτική Υγρή Οξείδωση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Τα βασικά πλεονεκτήματα της χρήσης καταλυτών στην επεξεργασία είναι: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αύξηση της ταχύτητας αντίδρασης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εφαρμογή ηπιότερων συνθηκών λειτουργίας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 εκλεκτικότητα σε συγκεκριμένους ρύπους – αλλαγή των μηχανισμών της αντίδρασης.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Ομογενείς Καταλύτες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Ιόντα χαλκού (</a:t>
            </a:r>
            <a:r>
              <a:rPr lang="en-US"/>
              <a:t>Cu</a:t>
            </a:r>
            <a:r>
              <a:rPr lang="en-US" baseline="30000"/>
              <a:t>2+</a:t>
            </a:r>
            <a:r>
              <a:rPr lang="en-US"/>
              <a:t>),</a:t>
            </a:r>
            <a:r>
              <a:rPr lang="el-GR"/>
              <a:t> σιδήρου </a:t>
            </a:r>
            <a:r>
              <a:rPr lang="en-US"/>
              <a:t>(Fe</a:t>
            </a:r>
            <a:r>
              <a:rPr lang="en-US" baseline="30000"/>
              <a:t>2+</a:t>
            </a:r>
            <a:r>
              <a:rPr lang="en-US"/>
              <a:t>) </a:t>
            </a:r>
            <a:r>
              <a:rPr lang="el-GR"/>
              <a:t>και μαγγανίου</a:t>
            </a:r>
            <a:r>
              <a:rPr lang="en-US"/>
              <a:t> (Mn</a:t>
            </a:r>
            <a:r>
              <a:rPr lang="en-US" baseline="30000"/>
              <a:t>2+</a:t>
            </a:r>
            <a:r>
              <a:rPr lang="en-US"/>
              <a:t>).</a:t>
            </a:r>
          </a:p>
          <a:p>
            <a:pPr>
              <a:lnSpc>
                <a:spcPct val="90000"/>
              </a:lnSpc>
            </a:pPr>
            <a:r>
              <a:rPr lang="el-GR"/>
              <a:t>Πλεονεκτήματα: Χαμηλό κόστος, δεν υπάρχουν προβλήματα μεταφοράς μάζας.</a:t>
            </a:r>
          </a:p>
          <a:p>
            <a:pPr>
              <a:lnSpc>
                <a:spcPct val="90000"/>
              </a:lnSpc>
            </a:pPr>
            <a:r>
              <a:rPr lang="el-GR"/>
              <a:t>Μειονέκτημα: απαιτείται η απομάκρυνσή των καταλυτών (ιόντων μετάλλων) από το επεξεργασμένο απόβλητο πριν την τελική διάθεση σε κάποιον αποδέκτη ή περαιτέρω βιολογική επεξεργασία.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Οι καταλύτες είναι τοξικοί στις συγκεντρώσεις που χρησιμοποιούνται.</a:t>
            </a:r>
          </a:p>
          <a:p>
            <a:r>
              <a:rPr lang="el-GR"/>
              <a:t>Απαιτείται μία επιπλέον διεργασία διαχωρισμού αυξάνοντας έτσι το κόστος επεξεργασίας. </a:t>
            </a:r>
          </a:p>
          <a:p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Ομογενείς Καταλύτες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Ετερογενείς Καταλύτες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Οξείδια μετάλλων (</a:t>
            </a:r>
            <a:r>
              <a:rPr lang="en-US"/>
              <a:t>Cu, Fe, Co, Mn, Zn, Ni</a:t>
            </a:r>
            <a:r>
              <a:rPr lang="el-GR"/>
              <a:t>)</a:t>
            </a:r>
          </a:p>
          <a:p>
            <a:r>
              <a:rPr lang="el-GR"/>
              <a:t>Μίγματα οξειδίων μετάλλων συνήθως σε κάποιο υπόστρωμα (π.χ. αλουμίνα, άνθρακας) όπως </a:t>
            </a:r>
            <a:r>
              <a:rPr lang="en-US"/>
              <a:t>Cu</a:t>
            </a:r>
            <a:r>
              <a:rPr lang="el-GR"/>
              <a:t>-</a:t>
            </a:r>
            <a:r>
              <a:rPr lang="en-US"/>
              <a:t>Co</a:t>
            </a:r>
            <a:r>
              <a:rPr lang="el-GR"/>
              <a:t>-</a:t>
            </a:r>
            <a:r>
              <a:rPr lang="en-US"/>
              <a:t>Zn</a:t>
            </a:r>
            <a:r>
              <a:rPr lang="el-GR"/>
              <a:t>, </a:t>
            </a:r>
            <a:r>
              <a:rPr lang="en-US"/>
              <a:t>Cu</a:t>
            </a:r>
            <a:r>
              <a:rPr lang="el-GR"/>
              <a:t>-</a:t>
            </a:r>
            <a:r>
              <a:rPr lang="en-US"/>
              <a:t>Zn</a:t>
            </a:r>
            <a:r>
              <a:rPr lang="el-GR"/>
              <a:t>, </a:t>
            </a:r>
            <a:r>
              <a:rPr lang="en-US"/>
              <a:t>Co</a:t>
            </a:r>
            <a:r>
              <a:rPr lang="el-GR"/>
              <a:t>-</a:t>
            </a:r>
            <a:r>
              <a:rPr lang="en-US"/>
              <a:t>Bi</a:t>
            </a:r>
            <a:r>
              <a:rPr lang="el-GR"/>
              <a:t>, </a:t>
            </a:r>
            <a:r>
              <a:rPr lang="en-US"/>
              <a:t>Co</a:t>
            </a:r>
            <a:r>
              <a:rPr lang="el-GR"/>
              <a:t>-</a:t>
            </a:r>
            <a:r>
              <a:rPr lang="en-US"/>
              <a:t>Ce</a:t>
            </a:r>
            <a:r>
              <a:rPr lang="el-GR"/>
              <a:t>, </a:t>
            </a:r>
            <a:r>
              <a:rPr lang="en-US"/>
              <a:t>Mn</a:t>
            </a:r>
            <a:r>
              <a:rPr lang="el-GR"/>
              <a:t>-</a:t>
            </a:r>
            <a:r>
              <a:rPr lang="en-US"/>
              <a:t>Zn</a:t>
            </a:r>
            <a:r>
              <a:rPr lang="el-GR"/>
              <a:t>-</a:t>
            </a:r>
            <a:r>
              <a:rPr lang="en-US"/>
              <a:t>Cr</a:t>
            </a:r>
            <a:endParaRPr lang="el-GR"/>
          </a:p>
          <a:p>
            <a:r>
              <a:rPr lang="el-GR"/>
              <a:t>Ευγενή μέταλλα (</a:t>
            </a:r>
            <a:r>
              <a:rPr lang="en-US"/>
              <a:t>Pt, Pd, Ru</a:t>
            </a:r>
            <a:r>
              <a:rPr lang="el-GR"/>
              <a:t>)</a:t>
            </a:r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Πλεονεκτήματα-Μειονεκτήματα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Πλεονέκτημα: Διαχωρισμός καταλύτη εύκολος.</a:t>
            </a:r>
          </a:p>
          <a:p>
            <a:r>
              <a:rPr lang="el-GR"/>
              <a:t>Μειονεκτήματα:</a:t>
            </a:r>
          </a:p>
          <a:p>
            <a:pPr>
              <a:buFont typeface="Wingdings" pitchFamily="2" charset="2"/>
              <a:buChar char="ü"/>
            </a:pPr>
            <a:r>
              <a:rPr lang="el-GR" sz="2800"/>
              <a:t>κόστος (ιδιαίτερα για τα ευγενή μέταλλα)</a:t>
            </a:r>
          </a:p>
          <a:p>
            <a:pPr>
              <a:buFont typeface="Wingdings" pitchFamily="2" charset="2"/>
              <a:buChar char="ü"/>
            </a:pPr>
            <a:r>
              <a:rPr lang="el-GR" sz="2800"/>
              <a:t>σταθερότητα του καταλύτη (οξείδια του χαλκού, του σιδήρου ή του ψευδαργύρου διαλύονται εύκολα σε όξινο περιβάλλον, ενώ η αλουμίνα διαλύεται σε αλκαλικό περιβάλλον).</a:t>
            </a:r>
          </a:p>
          <a:p>
            <a:pPr>
              <a:buFont typeface="Wingdings" pitchFamily="2" charset="2"/>
              <a:buChar char="ü"/>
            </a:pPr>
            <a:r>
              <a:rPr lang="el-GR" sz="2800"/>
              <a:t>αντιστάσεις στην μεταφορά μάζας</a:t>
            </a:r>
          </a:p>
          <a:p>
            <a:endParaRPr lang="el-GR" sz="2800"/>
          </a:p>
          <a:p>
            <a:endParaRPr lang="el-GR" sz="2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Απαιτούμενα χαρακτηριστικά καταλύτη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Υψηλή δραστικότητα (</a:t>
            </a:r>
            <a:r>
              <a:rPr lang="el-GR">
                <a:sym typeface="Wingdings" pitchFamily="2" charset="2"/>
              </a:rPr>
              <a:t>υψηλοί ρυθμοί οξείδωσης)</a:t>
            </a:r>
          </a:p>
          <a:p>
            <a:r>
              <a:rPr lang="el-GR">
                <a:sym typeface="Wingdings" pitchFamily="2" charset="2"/>
              </a:rPr>
              <a:t>Αντοχή σε δηλητηρίαση</a:t>
            </a:r>
          </a:p>
          <a:p>
            <a:r>
              <a:rPr lang="el-GR">
                <a:sym typeface="Wingdings" pitchFamily="2" charset="2"/>
              </a:rPr>
              <a:t>Φυσική και χημική σταθερότητα (όξινες συνθήκες, υψηλές θερμοκρασίες)</a:t>
            </a:r>
          </a:p>
          <a:p>
            <a:r>
              <a:rPr lang="el-GR">
                <a:sym typeface="Wingdings" pitchFamily="2" charset="2"/>
              </a:rPr>
              <a:t>Μηχανική σταθερότητα (αντοχή στη φθορά)</a:t>
            </a:r>
          </a:p>
          <a:p>
            <a:pPr>
              <a:buClr>
                <a:srgbClr val="FFFF00"/>
              </a:buClr>
            </a:pPr>
            <a:endParaRPr lang="el-GR"/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400" dirty="0" smtClean="0"/>
              <a:t>Στην παρουσίαση αυτή θα αναλυθεί η υγρή οξείδωση και συγκεκριμένα η καταλυτική υγρή οξείδωση και η οξείδωση σε υπερ-κρίσιμες συνθήκες. Επίσης θα καθοριστούν τα στάδια, η κινητική, οι αντιδραστήρες και εφαρμογές της υγρής οξείδωσης. 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Απενεργοποίηση καταλύτη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/>
              <a:t>Ρόφηση δηλητηρίων (</a:t>
            </a:r>
            <a:r>
              <a:rPr lang="en-US"/>
              <a:t>S, P, X).</a:t>
            </a:r>
            <a:endParaRPr lang="el-GR"/>
          </a:p>
          <a:p>
            <a:pPr>
              <a:lnSpc>
                <a:spcPct val="110000"/>
              </a:lnSpc>
            </a:pPr>
            <a:r>
              <a:rPr lang="el-GR"/>
              <a:t>Σύντηξη κρυσταλλιτών.</a:t>
            </a:r>
          </a:p>
          <a:p>
            <a:pPr>
              <a:lnSpc>
                <a:spcPct val="110000"/>
              </a:lnSpc>
            </a:pPr>
            <a:r>
              <a:rPr lang="el-GR"/>
              <a:t>Έκπλυση ενεργού φάσης.</a:t>
            </a:r>
            <a:endParaRPr lang="en-US"/>
          </a:p>
          <a:p>
            <a:pPr>
              <a:buFontTx/>
              <a:buChar char="•"/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Οξείδωση σε υπερ-κρίσιμες συνθήκες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</a:t>
            </a:r>
            <a:r>
              <a:rPr lang="el-GR"/>
              <a:t> &gt; 374</a:t>
            </a:r>
            <a:r>
              <a:rPr lang="en-US">
                <a:sym typeface="Symbol" pitchFamily="18" charset="2"/>
              </a:rPr>
              <a:t>C &amp; P</a:t>
            </a:r>
            <a:r>
              <a:rPr lang="el-GR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&gt;</a:t>
            </a:r>
            <a:r>
              <a:rPr lang="el-GR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221 bar (</a:t>
            </a:r>
            <a:r>
              <a:rPr lang="el-GR">
                <a:sym typeface="Symbol" pitchFamily="18" charset="2"/>
              </a:rPr>
              <a:t>κρίσιμο σημείο </a:t>
            </a:r>
            <a:r>
              <a:rPr lang="en-US">
                <a:sym typeface="Symbol" pitchFamily="18" charset="2"/>
              </a:rPr>
              <a:t>H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O)</a:t>
            </a:r>
          </a:p>
          <a:p>
            <a:pPr algn="just">
              <a:lnSpc>
                <a:spcPct val="80000"/>
              </a:lnSpc>
            </a:pPr>
            <a:r>
              <a:rPr lang="el-GR"/>
              <a:t>Απόδοση </a:t>
            </a:r>
            <a:r>
              <a:rPr lang="en-US"/>
              <a:t>&gt;</a:t>
            </a:r>
            <a:r>
              <a:rPr lang="el-GR"/>
              <a:t> </a:t>
            </a:r>
            <a:r>
              <a:rPr lang="en-US"/>
              <a:t>99.9</a:t>
            </a:r>
            <a:r>
              <a:rPr lang="el-GR"/>
              <a:t>%</a:t>
            </a:r>
            <a:r>
              <a:rPr lang="en-US"/>
              <a:t> </a:t>
            </a:r>
            <a:r>
              <a:rPr lang="el-GR"/>
              <a:t>σε </a:t>
            </a:r>
            <a:r>
              <a:rPr lang="en-US"/>
              <a:t>min</a:t>
            </a:r>
            <a:r>
              <a:rPr lang="el-GR"/>
              <a:t> επεξεργασίας </a:t>
            </a:r>
          </a:p>
          <a:p>
            <a:pPr algn="just">
              <a:lnSpc>
                <a:spcPct val="80000"/>
              </a:lnSpc>
            </a:pPr>
            <a:endParaRPr lang="el-GR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/>
              <a:t>Αλλά…</a:t>
            </a:r>
          </a:p>
          <a:p>
            <a:pPr algn="just">
              <a:lnSpc>
                <a:spcPct val="80000"/>
              </a:lnSpc>
              <a:buFont typeface="Arial Black" pitchFamily="34" charset="0"/>
              <a:buChar char="•"/>
            </a:pPr>
            <a:r>
              <a:rPr lang="el-GR"/>
              <a:t> Πολλά προβλήματα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Ειδικά υλικά κατασκευής </a:t>
            </a:r>
            <a:r>
              <a:rPr lang="el-GR" sz="3200">
                <a:sym typeface="Wingdings" pitchFamily="2" charset="2"/>
              </a:rPr>
              <a:t>=&gt; Κόστος</a:t>
            </a:r>
            <a:endParaRPr lang="el-GR" sz="3200"/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Υψηλοί ρυθμοί διάβρωσης από οξέα</a:t>
            </a:r>
            <a:r>
              <a:rPr lang="en-US" sz="3200"/>
              <a:t> (S, P, X)</a:t>
            </a:r>
            <a:endParaRPr lang="el-GR" sz="3200"/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Επικάθιση αλάτων (</a:t>
            </a:r>
            <a:r>
              <a:rPr lang="en-US" sz="3200"/>
              <a:t>salt plugging</a:t>
            </a:r>
            <a:r>
              <a:rPr lang="el-GR" sz="3200"/>
              <a:t>)</a:t>
            </a:r>
            <a:endParaRPr lang="en-US" sz="3200"/>
          </a:p>
          <a:p>
            <a:pPr lvl="2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ü"/>
            </a:pPr>
            <a:endParaRPr lang="el-GR" sz="32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r>
              <a:rPr lang="el-GR" dirty="0" smtClean="0">
                <a:solidFill>
                  <a:srgbClr val="50ABBC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Στάδια της Υγρής Οξείδωσης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1</a:t>
            </a:r>
            <a:r>
              <a:rPr lang="el-GR" baseline="30000"/>
              <a:t>ο</a:t>
            </a:r>
            <a:r>
              <a:rPr lang="el-GR"/>
              <a:t> στάδιο: </a:t>
            </a:r>
            <a:r>
              <a:rPr lang="el-GR" b="1" i="1"/>
              <a:t>Φυσική διεργασία</a:t>
            </a:r>
            <a:r>
              <a:rPr lang="el-GR"/>
              <a:t>: Μεταφορά οξυγόνου από την αέρια στην υγρή φάση.</a:t>
            </a:r>
          </a:p>
          <a:p>
            <a:r>
              <a:rPr lang="el-GR"/>
              <a:t>2</a:t>
            </a:r>
            <a:r>
              <a:rPr lang="el-GR" baseline="30000"/>
              <a:t>ο</a:t>
            </a:r>
            <a:r>
              <a:rPr lang="el-GR"/>
              <a:t> στάδιο: </a:t>
            </a:r>
            <a:r>
              <a:rPr lang="el-GR" b="1" i="1"/>
              <a:t>Χημική διεργασία</a:t>
            </a:r>
            <a:r>
              <a:rPr lang="el-GR"/>
              <a:t>: Αντιδράσεις οξείδωσης μεταξύ του οξυγόνου και των οργανικών ή ανόργανων συστατικών που βρίσκονται διαλυμένα στην υγρή φάση.</a:t>
            </a:r>
          </a:p>
          <a:p>
            <a:r>
              <a:rPr lang="el-GR"/>
              <a:t>Τα δύο αυτά στάδια καθορίζουν κυρίως την ταχύτητα αντίδρασης στην υγρή οξείδωση.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17523"/>
            <a:ext cx="8177212" cy="739775"/>
          </a:xfrm>
        </p:spPr>
        <p:txBody>
          <a:bodyPr/>
          <a:lstStyle/>
          <a:p>
            <a:r>
              <a:rPr lang="el-GR" sz="3200" dirty="0">
                <a:solidFill>
                  <a:schemeClr val="accent1"/>
                </a:solidFill>
              </a:rPr>
              <a:t>Μεταφορά </a:t>
            </a:r>
            <a:r>
              <a:rPr lang="en-US" sz="3200" dirty="0">
                <a:solidFill>
                  <a:schemeClr val="accent1"/>
                </a:solidFill>
              </a:rPr>
              <a:t>O</a:t>
            </a:r>
            <a:r>
              <a:rPr lang="en-US" sz="3200" baseline="-25000" dirty="0">
                <a:solidFill>
                  <a:schemeClr val="accent1"/>
                </a:solidFill>
              </a:rPr>
              <a:t>2</a:t>
            </a:r>
            <a:r>
              <a:rPr lang="el-GR" sz="3200" dirty="0">
                <a:solidFill>
                  <a:schemeClr val="accent1"/>
                </a:solidFill>
              </a:rPr>
              <a:t> από την αέρια στην υγρή φάση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Το οξυγόνο είναι δυσδιάλυτο στο νερό.</a:t>
            </a:r>
          </a:p>
          <a:p>
            <a:r>
              <a:rPr lang="el-GR"/>
              <a:t>Διαλυτότητα στους 25 </a:t>
            </a:r>
            <a:r>
              <a:rPr lang="el-GR">
                <a:cs typeface="Times New Roman" pitchFamily="18" charset="0"/>
              </a:rPr>
              <a:t>˚</a:t>
            </a:r>
            <a:r>
              <a:rPr lang="en-US"/>
              <a:t>C, P=1 bar: 8,3 mg/L.</a:t>
            </a:r>
          </a:p>
          <a:p>
            <a:r>
              <a:rPr lang="el-GR"/>
              <a:t>Η διαλυτότητα του οξυγόνου (αερίων) στο νερό εξαρτάται κυρίως από την θερμοκρασία και την μερική πίεση του οξυγόνου.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Διαλυτότητα Ο</a:t>
            </a:r>
            <a:r>
              <a:rPr lang="el-GR" baseline="-25000" dirty="0">
                <a:solidFill>
                  <a:schemeClr val="accent1"/>
                </a:solidFill>
              </a:rPr>
              <a:t>2</a:t>
            </a:r>
            <a:r>
              <a:rPr lang="el-GR" dirty="0">
                <a:solidFill>
                  <a:schemeClr val="accent1"/>
                </a:solidFill>
              </a:rPr>
              <a:t> στο νερό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200"/>
              <a:t>38</a:t>
            </a:r>
          </a:p>
        </p:txBody>
      </p:sp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8084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1339" name="Group 107"/>
          <p:cNvGraphicFramePr>
            <a:graphicFrameLocks noGrp="1"/>
          </p:cNvGraphicFramePr>
          <p:nvPr>
            <p:ph sz="half" idx="2"/>
          </p:nvPr>
        </p:nvGraphicFramePr>
        <p:xfrm>
          <a:off x="971550" y="2060575"/>
          <a:ext cx="1441450" cy="2160589"/>
        </p:xfrm>
        <a:graphic>
          <a:graphicData uri="http://schemas.openxmlformats.org/drawingml/2006/table">
            <a:tbl>
              <a:tblPr/>
              <a:tblGrid>
                <a:gridCol w="720725"/>
                <a:gridCol w="7207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psi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bar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20,7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27,6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34,5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827088" y="5949950"/>
            <a:ext cx="3240087" cy="288925"/>
            <a:chOff x="703" y="3748"/>
            <a:chExt cx="2041" cy="182"/>
          </a:xfrm>
        </p:grpSpPr>
        <p:sp>
          <p:nvSpPr>
            <p:cNvPr id="351239" name="Rectangle 7"/>
            <p:cNvSpPr>
              <a:spLocks noChangeArrowheads="1"/>
            </p:cNvSpPr>
            <p:nvPr/>
          </p:nvSpPr>
          <p:spPr bwMode="auto">
            <a:xfrm>
              <a:off x="1020" y="3748"/>
              <a:ext cx="22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93</a:t>
              </a:r>
            </a:p>
          </p:txBody>
        </p:sp>
        <p:sp>
          <p:nvSpPr>
            <p:cNvPr id="351240" name="Rectangle 8"/>
            <p:cNvSpPr>
              <a:spLocks noChangeArrowheads="1"/>
            </p:cNvSpPr>
            <p:nvPr/>
          </p:nvSpPr>
          <p:spPr bwMode="auto">
            <a:xfrm>
              <a:off x="1247" y="3748"/>
              <a:ext cx="2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149</a:t>
              </a:r>
            </a:p>
          </p:txBody>
        </p:sp>
        <p:sp>
          <p:nvSpPr>
            <p:cNvPr id="351241" name="Rectangle 9"/>
            <p:cNvSpPr>
              <a:spLocks noChangeArrowheads="1"/>
            </p:cNvSpPr>
            <p:nvPr/>
          </p:nvSpPr>
          <p:spPr bwMode="auto">
            <a:xfrm>
              <a:off x="1610" y="3748"/>
              <a:ext cx="2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204</a:t>
              </a:r>
            </a:p>
          </p:txBody>
        </p:sp>
        <p:sp>
          <p:nvSpPr>
            <p:cNvPr id="351242" name="Rectangle 10"/>
            <p:cNvSpPr>
              <a:spLocks noChangeArrowheads="1"/>
            </p:cNvSpPr>
            <p:nvPr/>
          </p:nvSpPr>
          <p:spPr bwMode="auto">
            <a:xfrm>
              <a:off x="1882" y="3748"/>
              <a:ext cx="2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260</a:t>
              </a:r>
            </a:p>
          </p:txBody>
        </p:sp>
        <p:sp>
          <p:nvSpPr>
            <p:cNvPr id="351243" name="Rectangle 11"/>
            <p:cNvSpPr>
              <a:spLocks noChangeArrowheads="1"/>
            </p:cNvSpPr>
            <p:nvPr/>
          </p:nvSpPr>
          <p:spPr bwMode="auto">
            <a:xfrm>
              <a:off x="2200" y="3748"/>
              <a:ext cx="2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316</a:t>
              </a:r>
            </a:p>
          </p:txBody>
        </p:sp>
        <p:sp>
          <p:nvSpPr>
            <p:cNvPr id="351244" name="Rectangle 12"/>
            <p:cNvSpPr>
              <a:spLocks noChangeArrowheads="1"/>
            </p:cNvSpPr>
            <p:nvPr/>
          </p:nvSpPr>
          <p:spPr bwMode="auto">
            <a:xfrm>
              <a:off x="2472" y="3748"/>
              <a:ext cx="2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371</a:t>
              </a:r>
            </a:p>
          </p:txBody>
        </p:sp>
        <p:sp>
          <p:nvSpPr>
            <p:cNvPr id="351340" name="Rectangle 108"/>
            <p:cNvSpPr>
              <a:spLocks noChangeArrowheads="1"/>
            </p:cNvSpPr>
            <p:nvPr/>
          </p:nvSpPr>
          <p:spPr bwMode="auto">
            <a:xfrm>
              <a:off x="703" y="3748"/>
              <a:ext cx="22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69900" indent="-469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l-GR" sz="1200">
                  <a:latin typeface="Times New Roman" pitchFamily="18" charset="0"/>
                </a:rPr>
                <a:t>38</a:t>
              </a:r>
            </a:p>
          </p:txBody>
        </p:sp>
      </p:grpSp>
      <p:graphicFrame>
        <p:nvGraphicFramePr>
          <p:cNvPr id="351466" name="Group 234"/>
          <p:cNvGraphicFramePr>
            <a:graphicFrameLocks noGrp="1"/>
          </p:cNvGraphicFramePr>
          <p:nvPr/>
        </p:nvGraphicFramePr>
        <p:xfrm>
          <a:off x="4067175" y="1412875"/>
          <a:ext cx="4897438" cy="4611689"/>
        </p:xfrm>
        <a:graphic>
          <a:graphicData uri="http://schemas.openxmlformats.org/drawingml/2006/table">
            <a:tbl>
              <a:tblPr/>
              <a:tblGrid>
                <a:gridCol w="817563"/>
                <a:gridCol w="814387"/>
                <a:gridCol w="817563"/>
                <a:gridCol w="815975"/>
                <a:gridCol w="814387"/>
                <a:gridCol w="817563"/>
              </a:tblGrid>
              <a:tr h="922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4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400" b="0" i="0" u="none" strike="noStrike" cap="none" normalizeH="0" baseline="-4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Θερμοκρασία,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˚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207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Χημεία της Υγρής οξείδωσης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ΥΟ</a:t>
            </a:r>
            <a:r>
              <a:rPr lang="el-GR">
                <a:cs typeface="Times New Roman" pitchFamily="18" charset="0"/>
              </a:rPr>
              <a:t>→ υψηλές συνθήκες πίεσης και θερμοκρασίας.</a:t>
            </a:r>
          </a:p>
          <a:p>
            <a:pPr>
              <a:lnSpc>
                <a:spcPct val="90000"/>
              </a:lnSpc>
            </a:pPr>
            <a:r>
              <a:rPr lang="el-GR">
                <a:cs typeface="Times New Roman" pitchFamily="18" charset="0"/>
              </a:rPr>
              <a:t>Λαμβάνουν χώρα πολύπλοκες χημικές αντιδράσεις: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>
                <a:cs typeface="Times New Roman" pitchFamily="18" charset="0"/>
              </a:rPr>
              <a:t>Οξείδωσης παρουσία Ο</a:t>
            </a:r>
            <a:r>
              <a:rPr lang="el-GR" sz="2800" baseline="-25000">
                <a:cs typeface="Times New Roman" pitchFamily="18" charset="0"/>
              </a:rPr>
              <a:t>2</a:t>
            </a:r>
            <a:r>
              <a:rPr lang="el-GR" sz="2800">
                <a:cs typeface="Times New Roman" pitchFamily="18" charset="0"/>
              </a:rPr>
              <a:t> (μηχανισμός ελευθέρων ριζών)</a:t>
            </a:r>
            <a:endParaRPr lang="el-GR" sz="2800" baseline="-2500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>
                <a:cs typeface="Times New Roman" pitchFamily="18" charset="0"/>
              </a:rPr>
              <a:t>Θερμικής διάσπασης (ομολυτικής ή ετερολυτικής)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>
                <a:cs typeface="Times New Roman" pitchFamily="18" charset="0"/>
              </a:rPr>
              <a:t>Υδρόλυσης</a:t>
            </a:r>
          </a:p>
          <a:p>
            <a:pPr lvl="2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>
                <a:cs typeface="Times New Roman" pitchFamily="18" charset="0"/>
              </a:rPr>
              <a:t>Αποκαρβοξυλίωσης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Αντιδράσεις ελευθέρων ριζών παρουσία Ο</a:t>
            </a:r>
            <a:r>
              <a:rPr lang="el-GR" sz="3400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Έναρξη:</a:t>
            </a:r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en-US"/>
              <a:t>RH</a:t>
            </a:r>
            <a:r>
              <a:rPr lang="el-GR"/>
              <a:t> + </a:t>
            </a:r>
            <a:r>
              <a:rPr lang="en-US"/>
              <a:t>O</a:t>
            </a:r>
            <a:r>
              <a:rPr lang="el-GR" baseline="-25000"/>
              <a:t>2</a:t>
            </a:r>
            <a:r>
              <a:rPr lang="el-GR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el-GR"/>
              <a:t> </a:t>
            </a:r>
            <a:r>
              <a:rPr lang="en-US"/>
              <a:t>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/>
              <a:t> + </a:t>
            </a:r>
            <a:r>
              <a:rPr lang="en-US"/>
              <a:t>HO</a:t>
            </a:r>
            <a:r>
              <a:rPr lang="el-GR" baseline="-25000"/>
              <a:t>2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/>
              <a:t>			[1]</a:t>
            </a:r>
            <a:endParaRPr lang="pt-PT"/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2RH + O</a:t>
            </a:r>
            <a:r>
              <a:rPr lang="pt-PT" baseline="-25000"/>
              <a:t>2</a:t>
            </a:r>
            <a:r>
              <a:rPr lang="pt-PT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2R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H</a:t>
            </a:r>
            <a:r>
              <a:rPr lang="pt-PT" baseline="-25000"/>
              <a:t>2</a:t>
            </a:r>
            <a:r>
              <a:rPr lang="pt-PT"/>
              <a:t>O</a:t>
            </a:r>
            <a:r>
              <a:rPr lang="pt-PT" baseline="-25000"/>
              <a:t>2</a:t>
            </a:r>
            <a:r>
              <a:rPr lang="pt-PT"/>
              <a:t>		[2]</a:t>
            </a:r>
            <a:endParaRPr lang="el-GR"/>
          </a:p>
          <a:p>
            <a:pPr>
              <a:buFont typeface="Wingdings" pitchFamily="2" charset="2"/>
              <a:buNone/>
            </a:pPr>
            <a:r>
              <a:rPr lang="el-GR"/>
              <a:t>	Η</a:t>
            </a:r>
            <a:r>
              <a:rPr lang="el-GR" baseline="-25000"/>
              <a:t>2</a:t>
            </a:r>
            <a:r>
              <a:rPr lang="el-GR"/>
              <a:t>Ο + Ο</a:t>
            </a:r>
            <a:r>
              <a:rPr lang="el-GR" baseline="-25000"/>
              <a:t>2</a:t>
            </a:r>
            <a:r>
              <a:rPr lang="el-GR"/>
              <a:t> </a:t>
            </a:r>
            <a:r>
              <a:rPr lang="el-GR">
                <a:sym typeface="Symbol" pitchFamily="18" charset="2"/>
              </a:rPr>
              <a:t> </a:t>
            </a:r>
            <a:r>
              <a:rPr lang="en-US"/>
              <a:t>HO</a:t>
            </a:r>
            <a:r>
              <a:rPr lang="el-GR" baseline="-25000"/>
              <a:t>2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 + </a:t>
            </a:r>
            <a:r>
              <a:rPr lang="pt-PT"/>
              <a:t>OH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		[3]</a:t>
            </a:r>
            <a:endParaRPr lang="el-GR"/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H</a:t>
            </a:r>
            <a:r>
              <a:rPr lang="pt-PT" baseline="-25000"/>
              <a:t>2</a:t>
            </a:r>
            <a:r>
              <a:rPr lang="pt-PT"/>
              <a:t>O</a:t>
            </a:r>
            <a:r>
              <a:rPr lang="pt-PT" baseline="-25000"/>
              <a:t>2</a:t>
            </a:r>
            <a:r>
              <a:rPr lang="pt-PT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2OH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				[</a:t>
            </a:r>
            <a:r>
              <a:rPr lang="el-GR"/>
              <a:t>4</a:t>
            </a:r>
            <a:r>
              <a:rPr lang="pt-PT"/>
              <a:t>]</a:t>
            </a:r>
            <a:endParaRPr lang="el-GR"/>
          </a:p>
          <a:p>
            <a:pPr>
              <a:buFont typeface="Wingdings" pitchFamily="2" charset="2"/>
              <a:buNone/>
            </a:pPr>
            <a:r>
              <a:rPr lang="el-GR"/>
              <a:t>	Η</a:t>
            </a:r>
            <a:r>
              <a:rPr lang="el-GR" baseline="-25000"/>
              <a:t>2</a:t>
            </a:r>
            <a:r>
              <a:rPr lang="el-GR"/>
              <a:t>Ο </a:t>
            </a:r>
            <a:r>
              <a:rPr lang="el-GR">
                <a:sym typeface="Symbol" pitchFamily="18" charset="2"/>
              </a:rPr>
              <a:t> </a:t>
            </a:r>
            <a:r>
              <a:rPr lang="en-US"/>
              <a:t>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 + </a:t>
            </a:r>
            <a:r>
              <a:rPr lang="pt-PT"/>
              <a:t>OH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				[5]</a:t>
            </a:r>
            <a:endParaRPr lang="pt-PT"/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RH + </a:t>
            </a:r>
            <a:r>
              <a:rPr lang="el-GR"/>
              <a:t>Θερμότητα</a:t>
            </a:r>
            <a:r>
              <a:rPr lang="pt-PT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		[</a:t>
            </a:r>
            <a:r>
              <a:rPr lang="el-GR"/>
              <a:t>6</a:t>
            </a:r>
            <a:r>
              <a:rPr lang="pt-PT"/>
              <a:t>]</a:t>
            </a: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Διάδοση</a:t>
            </a:r>
          </a:p>
          <a:p>
            <a:pPr>
              <a:buFont typeface="Wingdings" pitchFamily="2" charset="2"/>
              <a:buNone/>
            </a:pPr>
            <a:r>
              <a:rPr lang="pt-PT"/>
              <a:t>	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O</a:t>
            </a:r>
            <a:r>
              <a:rPr lang="pt-PT" baseline="-25000"/>
              <a:t>2</a:t>
            </a:r>
            <a:r>
              <a:rPr lang="pt-PT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ROO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				[</a:t>
            </a:r>
            <a:r>
              <a:rPr lang="el-GR"/>
              <a:t>7</a:t>
            </a:r>
            <a:r>
              <a:rPr lang="pt-PT"/>
              <a:t>]</a:t>
            </a:r>
          </a:p>
          <a:p>
            <a:pPr>
              <a:buFont typeface="Wingdings" pitchFamily="2" charset="2"/>
              <a:buNone/>
            </a:pPr>
            <a:r>
              <a:rPr lang="pt-PT"/>
              <a:t>	ROO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RH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ROOH +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		[</a:t>
            </a:r>
            <a:r>
              <a:rPr lang="el-GR"/>
              <a:t>8</a:t>
            </a:r>
            <a:r>
              <a:rPr lang="pt-PT"/>
              <a:t>]</a:t>
            </a:r>
            <a:endParaRPr lang="el-GR" b="1"/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RH + HO</a:t>
            </a:r>
            <a:r>
              <a:rPr lang="pt-PT" baseline="-25000"/>
              <a:t>2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H</a:t>
            </a:r>
            <a:r>
              <a:rPr lang="pt-PT" baseline="-25000"/>
              <a:t>2</a:t>
            </a:r>
            <a:r>
              <a:rPr lang="pt-PT"/>
              <a:t>O</a:t>
            </a:r>
            <a:r>
              <a:rPr lang="pt-PT" baseline="-25000"/>
              <a:t>2</a:t>
            </a:r>
            <a:r>
              <a:rPr lang="pt-PT"/>
              <a:t>	</a:t>
            </a:r>
            <a:r>
              <a:rPr lang="el-GR"/>
              <a:t>		[9]</a:t>
            </a:r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ROOH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OH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			[10]</a:t>
            </a:r>
            <a:endParaRPr lang="el-GR"/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OH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</a:t>
            </a:r>
            <a:r>
              <a:rPr lang="en-US"/>
              <a:t>Η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H</a:t>
            </a:r>
            <a:r>
              <a:rPr lang="pt-PT" baseline="-25000"/>
              <a:t>2</a:t>
            </a:r>
            <a:r>
              <a:rPr lang="pt-PT"/>
              <a:t>O			[1</a:t>
            </a:r>
            <a:r>
              <a:rPr lang="el-GR"/>
              <a:t>1</a:t>
            </a:r>
            <a:r>
              <a:rPr lang="pt-PT"/>
              <a:t>]</a:t>
            </a:r>
            <a:endParaRPr lang="el-GR"/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pt-PT"/>
              <a:t>RO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RH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ROH			[1</a:t>
            </a:r>
            <a:r>
              <a:rPr lang="el-GR"/>
              <a:t>2</a:t>
            </a:r>
            <a:r>
              <a:rPr lang="pt-PT"/>
              <a:t>]</a:t>
            </a:r>
            <a:endParaRPr lang="en-US" b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Αντιδράσεις ελευθέρων ριζών παρουσία Ο</a:t>
            </a:r>
            <a:r>
              <a:rPr lang="el-GR" sz="3400" baseline="-250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Τερματισμός</a:t>
            </a:r>
          </a:p>
          <a:p>
            <a:pPr>
              <a:buFont typeface="Wingdings" pitchFamily="2" charset="2"/>
              <a:buNone/>
            </a:pPr>
            <a:r>
              <a:rPr lang="pt-PT"/>
              <a:t>	ROO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ROO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ROOR + O</a:t>
            </a:r>
            <a:r>
              <a:rPr lang="pt-PT" baseline="-25000"/>
              <a:t>2</a:t>
            </a:r>
            <a:r>
              <a:rPr lang="pt-PT"/>
              <a:t>		[</a:t>
            </a:r>
            <a:r>
              <a:rPr lang="el-GR"/>
              <a:t>13</a:t>
            </a:r>
            <a:r>
              <a:rPr lang="pt-PT"/>
              <a:t>]</a:t>
            </a:r>
          </a:p>
          <a:p>
            <a:pPr>
              <a:buFont typeface="Wingdings" pitchFamily="2" charset="2"/>
              <a:buNone/>
            </a:pPr>
            <a:r>
              <a:rPr lang="pt-PT"/>
              <a:t>	ROO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ROOR			[</a:t>
            </a:r>
            <a:r>
              <a:rPr lang="el-GR"/>
              <a:t>14</a:t>
            </a:r>
            <a:r>
              <a:rPr lang="pt-PT"/>
              <a:t>]</a:t>
            </a:r>
          </a:p>
          <a:p>
            <a:pPr>
              <a:buFont typeface="Wingdings" pitchFamily="2" charset="2"/>
              <a:buNone/>
            </a:pPr>
            <a:r>
              <a:rPr lang="pt-PT"/>
              <a:t>	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pt-PT"/>
              <a:t> + R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l-GR">
                <a:sym typeface="Symbol" pitchFamily="18" charset="2"/>
              </a:rPr>
              <a:t></a:t>
            </a:r>
            <a:r>
              <a:rPr lang="pt-PT"/>
              <a:t> </a:t>
            </a:r>
            <a:r>
              <a:rPr lang="el-GR"/>
              <a:t>Προϊόντα</a:t>
            </a:r>
            <a:r>
              <a:rPr lang="pt-PT"/>
              <a:t>			[</a:t>
            </a:r>
            <a:r>
              <a:rPr lang="el-GR"/>
              <a:t>15</a:t>
            </a:r>
            <a:r>
              <a:rPr lang="pt-PT"/>
              <a:t>]</a:t>
            </a:r>
            <a:endParaRPr lang="el-GR"/>
          </a:p>
          <a:p>
            <a:endParaRPr lang="el-GR" b="1"/>
          </a:p>
          <a:p>
            <a:r>
              <a:rPr lang="el-GR" b="1"/>
              <a:t>Διάσπαση</a:t>
            </a: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ROOH</a:t>
            </a:r>
            <a:r>
              <a:rPr lang="el-GR">
                <a:sym typeface="Symbol" pitchFamily="18" charset="2"/>
              </a:rPr>
              <a:t></a:t>
            </a:r>
            <a:r>
              <a:rPr lang="el-GR"/>
              <a:t> αλκοόλες, κετόνες, οξέα	[16]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Αντιδράσεις ελευθέρων ριζών παρουσία Ο</a:t>
            </a:r>
            <a:r>
              <a:rPr lang="el-GR" sz="3400" baseline="-250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Καταλυτική Υγρή Οξείδωση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Η παρουσία καταλύτη εισάγει αντιδράσεις οξειδοαναγωγής ως εξής:</a:t>
            </a:r>
          </a:p>
          <a:p>
            <a:pPr>
              <a:buFont typeface="Wingdings" pitchFamily="2" charset="2"/>
              <a:buChar char="ü"/>
            </a:pPr>
            <a:r>
              <a:rPr lang="el-GR"/>
              <a:t>Αναγωγή:</a:t>
            </a:r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en-US"/>
              <a:t>ROOH + M</a:t>
            </a:r>
            <a:r>
              <a:rPr lang="en-US" baseline="30000"/>
              <a:t>(n-1)+</a:t>
            </a:r>
            <a:r>
              <a:rPr lang="en-US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en-US"/>
              <a:t> RO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n-US"/>
              <a:t> + M</a:t>
            </a:r>
            <a:r>
              <a:rPr lang="en-US" baseline="30000"/>
              <a:t>n+</a:t>
            </a:r>
            <a:r>
              <a:rPr lang="en-US"/>
              <a:t> + OH</a:t>
            </a:r>
            <a:r>
              <a:rPr lang="en-US" baseline="30000"/>
              <a:t>-</a:t>
            </a:r>
            <a:r>
              <a:rPr lang="el-GR"/>
              <a:t>     </a:t>
            </a:r>
            <a:r>
              <a:rPr lang="en-US"/>
              <a:t>[1</a:t>
            </a:r>
            <a:r>
              <a:rPr lang="el-GR"/>
              <a:t>7</a:t>
            </a:r>
            <a:r>
              <a:rPr lang="en-US"/>
              <a:t>]</a:t>
            </a:r>
          </a:p>
          <a:p>
            <a:endParaRPr lang="el-GR"/>
          </a:p>
          <a:p>
            <a:pPr>
              <a:buFont typeface="Wingdings" pitchFamily="2" charset="2"/>
              <a:buChar char="ü"/>
            </a:pPr>
            <a:r>
              <a:rPr lang="el-GR"/>
              <a:t>Οξείδωση</a:t>
            </a:r>
          </a:p>
          <a:p>
            <a:pPr>
              <a:buFont typeface="Wingdings" pitchFamily="2" charset="2"/>
              <a:buNone/>
            </a:pPr>
            <a:r>
              <a:rPr lang="el-GR"/>
              <a:t>	</a:t>
            </a:r>
            <a:r>
              <a:rPr lang="en-US"/>
              <a:t>ROOH + M</a:t>
            </a:r>
            <a:r>
              <a:rPr lang="en-US" baseline="30000"/>
              <a:t>n+</a:t>
            </a:r>
            <a:r>
              <a:rPr lang="en-US"/>
              <a:t> </a:t>
            </a:r>
            <a:r>
              <a:rPr lang="el-GR">
                <a:sym typeface="Symbol" pitchFamily="18" charset="2"/>
              </a:rPr>
              <a:t></a:t>
            </a:r>
            <a:r>
              <a:rPr lang="en-US"/>
              <a:t> ROO</a:t>
            </a:r>
            <a:r>
              <a:rPr lang="el-GR" baseline="30000">
                <a:sym typeface="Symbol" pitchFamily="18" charset="2"/>
              </a:rPr>
              <a:t></a:t>
            </a:r>
            <a:r>
              <a:rPr lang="en-US"/>
              <a:t> + M</a:t>
            </a:r>
            <a:r>
              <a:rPr lang="en-US" baseline="30000"/>
              <a:t>(n-1)+</a:t>
            </a:r>
            <a:r>
              <a:rPr lang="en-US"/>
              <a:t> + H</a:t>
            </a:r>
            <a:r>
              <a:rPr lang="en-US" baseline="30000"/>
              <a:t>+</a:t>
            </a:r>
            <a:r>
              <a:rPr lang="el-GR"/>
              <a:t>    </a:t>
            </a:r>
            <a:r>
              <a:rPr lang="en-US"/>
              <a:t>[1</a:t>
            </a:r>
            <a:r>
              <a:rPr lang="el-GR"/>
              <a:t>8</a:t>
            </a:r>
            <a:r>
              <a:rPr lang="en-US"/>
              <a:t>]</a:t>
            </a: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88315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l-GR" sz="1800" dirty="0" smtClean="0"/>
              <a:t>Υγρή Οξείδωση</a:t>
            </a:r>
            <a:r>
              <a:rPr lang="en-US" sz="1800" dirty="0" smtClean="0"/>
              <a:t> (YO)</a:t>
            </a:r>
            <a:r>
              <a:rPr lang="el-GR" sz="1800" dirty="0" smtClean="0"/>
              <a:t>-Τυπικό Διάγραμμα Ροής Μονάδας ΥΟ</a:t>
            </a:r>
          </a:p>
          <a:p>
            <a:pPr marL="0" indent="0"/>
            <a:r>
              <a:rPr lang="el-GR" sz="1800" dirty="0" smtClean="0"/>
              <a:t>Σύντομη Ιστορική Αναδρομή-Εφαρμογές ΥΟ σε βιομηχανικά απόβλητα</a:t>
            </a:r>
          </a:p>
          <a:p>
            <a:pPr marL="0" indent="0"/>
            <a:r>
              <a:rPr lang="el-GR" sz="1800" dirty="0" smtClean="0"/>
              <a:t>Συνθήκες επεξεργασίας-Απόδοση-Κατηγορίες αποβλήτων</a:t>
            </a:r>
          </a:p>
          <a:p>
            <a:pPr marL="0" indent="0"/>
            <a:r>
              <a:rPr lang="el-GR" sz="1800" dirty="0" smtClean="0"/>
              <a:t>Καταλυτική Υγρή Οξείδωση</a:t>
            </a:r>
          </a:p>
          <a:p>
            <a:pPr marL="0" indent="0"/>
            <a:r>
              <a:rPr lang="el-GR" sz="1800" dirty="0" smtClean="0"/>
              <a:t>Ομογενείς Καταλύτες-Ετερογενείς Καταλύτες</a:t>
            </a:r>
          </a:p>
          <a:p>
            <a:pPr marL="0" indent="0"/>
            <a:r>
              <a:rPr lang="el-GR" sz="1800" dirty="0" smtClean="0"/>
              <a:t>Απαιτούμενα χαρακτηριστικά καταλύτη-Απενεργοποίηση καταλύτη</a:t>
            </a:r>
          </a:p>
          <a:p>
            <a:pPr marL="0" indent="0"/>
            <a:r>
              <a:rPr lang="el-GR" sz="1800" dirty="0" smtClean="0"/>
              <a:t>Οξείδωση σε υπερκρίσιμες συνθήκες</a:t>
            </a:r>
          </a:p>
          <a:p>
            <a:pPr marL="0" indent="0"/>
            <a:r>
              <a:rPr lang="el-GR" sz="1800" dirty="0" smtClean="0"/>
              <a:t>Διαλυτότητα Ο</a:t>
            </a:r>
            <a:r>
              <a:rPr lang="el-GR" sz="1800" baseline="-25000" dirty="0" smtClean="0"/>
              <a:t>2</a:t>
            </a:r>
            <a:r>
              <a:rPr lang="el-GR" sz="1800" dirty="0" smtClean="0"/>
              <a:t> στο νερό</a:t>
            </a:r>
          </a:p>
          <a:p>
            <a:pPr marL="0" indent="0"/>
            <a:r>
              <a:rPr lang="el-GR" sz="1800" dirty="0" smtClean="0"/>
              <a:t>Στάδια της Υγρής Οξείδωσης</a:t>
            </a:r>
          </a:p>
          <a:p>
            <a:pPr marL="0" indent="0"/>
            <a:r>
              <a:rPr lang="el-GR" sz="1800" dirty="0" smtClean="0"/>
              <a:t>Καταλυτική Υγρή Οξείδωση-Κινητική υγρής οξείδωσης-Κινητικά μοντέλα</a:t>
            </a:r>
          </a:p>
          <a:p>
            <a:pPr marL="0" indent="0"/>
            <a:r>
              <a:rPr lang="el-GR" sz="1800" dirty="0" smtClean="0"/>
              <a:t>Αντιδραστήρες Υγρής Οξείδωσης-Απαιτούμενος εξοπλισμός </a:t>
            </a:r>
          </a:p>
          <a:p>
            <a:pPr marL="0" indent="0"/>
            <a:r>
              <a:rPr lang="el-GR" sz="1800" dirty="0" smtClean="0"/>
              <a:t>Κόστος επεξεργασίας</a:t>
            </a:r>
          </a:p>
          <a:p>
            <a:pPr marL="0" indent="0"/>
            <a:r>
              <a:rPr lang="el-GR" sz="1800" dirty="0" smtClean="0"/>
              <a:t>Εφαρμογές Υγρής Οξείδωσης</a:t>
            </a:r>
          </a:p>
          <a:p>
            <a:pPr marL="0" indent="0"/>
            <a:r>
              <a:rPr lang="el-GR" sz="1800" dirty="0" smtClean="0"/>
              <a:t>Μονάδα αναγέννησης ενεργού άνθρακα</a:t>
            </a:r>
          </a:p>
          <a:p>
            <a:pPr marL="0" indent="0"/>
            <a:r>
              <a:rPr lang="en-US" sz="1800" dirty="0" err="1" smtClean="0"/>
              <a:t>Loprox</a:t>
            </a:r>
            <a:r>
              <a:rPr lang="en-US" sz="1800" dirty="0" smtClean="0"/>
              <a:t> (Bayer)</a:t>
            </a:r>
            <a:r>
              <a:rPr lang="el-GR" sz="1800" dirty="0" smtClean="0"/>
              <a:t>-</a:t>
            </a:r>
            <a:r>
              <a:rPr lang="en-US" sz="1800" dirty="0" smtClean="0"/>
              <a:t>Ciba </a:t>
            </a:r>
            <a:r>
              <a:rPr lang="en-US" sz="1800" dirty="0" err="1" smtClean="0"/>
              <a:t>Geigy</a:t>
            </a:r>
            <a:endParaRPr lang="el-GR" sz="18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Κινητική υγρής οξείδωσης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dirty="0"/>
              <a:t>Η ΥΟ περιγράφεται συνήθως από κινητική εκθετικού τύπου: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               		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                                                     [19]</a:t>
            </a:r>
          </a:p>
          <a:p>
            <a:pPr>
              <a:lnSpc>
                <a:spcPct val="90000"/>
              </a:lnSpc>
            </a:pPr>
            <a:endParaRPr lang="el-GR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Όπου: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C</a:t>
            </a:r>
            <a:r>
              <a:rPr lang="el-GR" sz="2800" dirty="0"/>
              <a:t> η συγκέντρωση του οργανικού μορίου,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k</a:t>
            </a:r>
            <a:r>
              <a:rPr lang="el-GR" sz="2800" dirty="0"/>
              <a:t> η σταθερά ταχύτητας αντίδρασης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/>
              <a:t>n</a:t>
            </a:r>
            <a:r>
              <a:rPr lang="el-GR" sz="2800" dirty="0"/>
              <a:t> και </a:t>
            </a:r>
            <a:r>
              <a:rPr lang="en-US" sz="2800" dirty="0"/>
              <a:t>m</a:t>
            </a:r>
            <a:r>
              <a:rPr lang="el-GR" sz="2800" dirty="0"/>
              <a:t> η τάξη της αντίδρασης ως προς τα οργανικά και το οξυγόνο αντιστοίχως. </a:t>
            </a: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2000232" y="2505077"/>
          <a:ext cx="3384550" cy="1209675"/>
        </p:xfrm>
        <a:graphic>
          <a:graphicData uri="http://schemas.openxmlformats.org/presentationml/2006/ole">
            <p:oleObj spid="_x0000_s1026" name="Εξίσωση" r:id="rId3" imgW="1091726" imgH="393529" progId="Equation.3">
              <p:embed/>
            </p:oleObj>
          </a:graphicData>
        </a:graphic>
      </p:graphicFrame>
      <p:pic>
        <p:nvPicPr>
          <p:cNvPr id="9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l-GR" dirty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Στις περισσότερες περιπτώσεις έχει βρεθεί: </a:t>
            </a:r>
            <a:r>
              <a:rPr lang="en-US" dirty="0"/>
              <a:t>n</a:t>
            </a:r>
            <a:r>
              <a:rPr lang="el-GR" dirty="0"/>
              <a:t>=1, </a:t>
            </a:r>
            <a:r>
              <a:rPr lang="en-US" dirty="0"/>
              <a:t>m</a:t>
            </a:r>
            <a:r>
              <a:rPr lang="el-GR" dirty="0"/>
              <a:t>=0 έως 0.5 (συνήθως 0,4).</a:t>
            </a:r>
          </a:p>
          <a:p>
            <a:r>
              <a:rPr lang="el-GR" dirty="0"/>
              <a:t>Περίσσεια οξυγόνου και η συγκέντρωσή του παραμένει σχεδόν αμετάβλητη με το χρόνο, η εξ. [19] παίρνει την μορφή κινητικής ψευδο-πρώτης τάξης:</a:t>
            </a:r>
          </a:p>
          <a:p>
            <a:pPr>
              <a:buFont typeface="Wingdings" pitchFamily="2" charset="2"/>
              <a:buNone/>
            </a:pPr>
            <a:r>
              <a:rPr lang="el-GR" dirty="0"/>
              <a:t>				</a:t>
            </a:r>
          </a:p>
          <a:p>
            <a:pPr>
              <a:buFont typeface="Wingdings" pitchFamily="2" charset="2"/>
              <a:buNone/>
            </a:pPr>
            <a:r>
              <a:rPr lang="el-GR" dirty="0"/>
              <a:t>                                                     [20]</a:t>
            </a:r>
          </a:p>
          <a:p>
            <a:endParaRPr lang="el-GR" dirty="0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42020" name="Object 4"/>
          <p:cNvGraphicFramePr>
            <a:graphicFrameLocks noChangeAspect="1"/>
          </p:cNvGraphicFramePr>
          <p:nvPr/>
        </p:nvGraphicFramePr>
        <p:xfrm>
          <a:off x="2214546" y="4954606"/>
          <a:ext cx="3024187" cy="1117600"/>
        </p:xfrm>
        <a:graphic>
          <a:graphicData uri="http://schemas.openxmlformats.org/presentationml/2006/ole">
            <p:oleObj spid="_x0000_s2050" name="Εξίσωση" r:id="rId3" imgW="1054100" imgH="393700" progId="Equation.3">
              <p:embed/>
            </p:oleObj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Κινητική υγρής οξείδωσης</a:t>
            </a: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3</a:t>
            </a:r>
            <a:r>
              <a:rPr lang="el-GR" dirty="0" smtClean="0">
                <a:solidFill>
                  <a:srgbClr val="50ABBC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Εξ. [19] και [20] </a:t>
            </a:r>
            <a:r>
              <a:rPr lang="el-GR">
                <a:cs typeface="Times New Roman" pitchFamily="18" charset="0"/>
              </a:rPr>
              <a:t>→</a:t>
            </a:r>
            <a:r>
              <a:rPr lang="el-GR"/>
              <a:t> εφαρμογή σε πρότυπα διαλύματα οργανικών ουσιών.</a:t>
            </a:r>
          </a:p>
          <a:p>
            <a:r>
              <a:rPr lang="el-GR"/>
              <a:t>Ο ποιοτικός και ποσοτικός προσδιορισμός τόσο των αρχικών όσο και των επιμέρους συστατικών είναι εφικτός.</a:t>
            </a:r>
          </a:p>
          <a:p>
            <a:r>
              <a:rPr lang="el-GR"/>
              <a:t>Πραγματικά απόβλητα </a:t>
            </a:r>
            <a:r>
              <a:rPr lang="el-GR">
                <a:cs typeface="Times New Roman" pitchFamily="18" charset="0"/>
              </a:rPr>
              <a:t>→</a:t>
            </a:r>
            <a:r>
              <a:rPr lang="el-GR"/>
              <a:t> σύνθετη σύσταση</a:t>
            </a:r>
          </a:p>
          <a:p>
            <a:r>
              <a:rPr lang="el-GR"/>
              <a:t>Η κινητική ανάλυση βασίζεται σε ολικούς δείκτες του οργανικού φορτίου, όπως το </a:t>
            </a:r>
            <a:r>
              <a:rPr lang="en-US"/>
              <a:t>COD</a:t>
            </a:r>
            <a:r>
              <a:rPr lang="el-GR"/>
              <a:t> και το </a:t>
            </a:r>
            <a:r>
              <a:rPr lang="en-US"/>
              <a:t>TOC</a:t>
            </a:r>
            <a:r>
              <a:rPr lang="el-GR"/>
              <a:t>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Κινητική υγρής οξείδωσης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Κινητικά μοντέλα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68413"/>
            <a:ext cx="8181975" cy="647700"/>
          </a:xfrm>
        </p:spPr>
        <p:txBody>
          <a:bodyPr/>
          <a:lstStyle/>
          <a:p>
            <a:r>
              <a:rPr lang="fr-FR"/>
              <a:t>Li </a:t>
            </a:r>
            <a:r>
              <a:rPr lang="fr-FR" i="1"/>
              <a:t>et al</a:t>
            </a:r>
            <a:r>
              <a:rPr lang="el-GR" i="1"/>
              <a:t>.</a:t>
            </a:r>
            <a:r>
              <a:rPr lang="el-GR"/>
              <a:t> </a:t>
            </a:r>
            <a:r>
              <a:rPr lang="el-GR" sz="2800"/>
              <a:t>(</a:t>
            </a:r>
            <a:r>
              <a:rPr lang="en-US" sz="2800" i="1"/>
              <a:t>AIChE Journal</a:t>
            </a:r>
            <a:r>
              <a:rPr lang="en-US" sz="2800"/>
              <a:t>, </a:t>
            </a:r>
            <a:r>
              <a:rPr lang="el-GR" sz="2800"/>
              <a:t>1991, </a:t>
            </a:r>
            <a:r>
              <a:rPr lang="en-US" sz="2800" b="1"/>
              <a:t>37</a:t>
            </a:r>
            <a:r>
              <a:rPr lang="en-US" sz="2800"/>
              <a:t>, 1687-1697</a:t>
            </a:r>
            <a:r>
              <a:rPr lang="el-GR" sz="2800"/>
              <a:t>)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71550" y="2205038"/>
          <a:ext cx="6697663" cy="3475037"/>
        </p:xfrm>
        <a:graphic>
          <a:graphicData uri="http://schemas.openxmlformats.org/presentationml/2006/ole">
            <p:oleObj spid="_x0000_s3074" name="CS ChemDraw Drawing" r:id="rId3" imgW="2722320" imgH="1413360" progId="">
              <p:embed/>
            </p:oleObj>
          </a:graphicData>
        </a:graphic>
      </p:graphicFrame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611188" y="4581525"/>
            <a:ext cx="81819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l-GR" sz="2800">
              <a:latin typeface="Times New Roman" pitchFamily="18" charset="0"/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Α: αρχικά συστατικά του αποβλήτου και σχετικώς ασταθή ενδιάμεσα προϊόντα τα οποία οξειδώνονται σχετικά γρήγορα προς </a:t>
            </a:r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l-GR"/>
              <a:t>και Η</a:t>
            </a:r>
            <a:r>
              <a:rPr lang="el-GR" baseline="-25000"/>
              <a:t>2</a:t>
            </a:r>
            <a:r>
              <a:rPr lang="el-GR"/>
              <a:t>Ο.</a:t>
            </a:r>
          </a:p>
          <a:p>
            <a:r>
              <a:rPr lang="el-GR"/>
              <a:t>Β: μικρού μοριακού βάρους μόρια τα οποία δεν οξειδώνονται εύκολα χημικώς και συνήθως αντιπροσωπεύονται από το οξικό οξύ (</a:t>
            </a:r>
            <a:r>
              <a:rPr lang="en-US"/>
              <a:t>rate limiting intermediate).</a:t>
            </a:r>
            <a:endParaRPr lang="el-GR"/>
          </a:p>
          <a:p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Κινητικά μοντέλα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Θεωρώντας κινητική ψευδο-πρώτης τάξης για τις επιμέρους αντιδράσεις του μοντέλου, προκύπτει:</a:t>
            </a:r>
          </a:p>
          <a:p>
            <a:pPr>
              <a:buFont typeface="Wingdings" pitchFamily="2" charset="2"/>
              <a:buNone/>
            </a:pPr>
            <a:r>
              <a:rPr lang="el-GR"/>
              <a:t>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l-GR"/>
              <a:t>                                                                            </a:t>
            </a:r>
          </a:p>
          <a:p>
            <a:endParaRPr lang="el-GR"/>
          </a:p>
          <a:p>
            <a:r>
              <a:rPr lang="el-GR"/>
              <a:t>όπου [Α+Β] είναι η συνολική συγκέντρωση των οργανικών σε </a:t>
            </a:r>
            <a:r>
              <a:rPr lang="en-US"/>
              <a:t>COD</a:t>
            </a:r>
            <a:r>
              <a:rPr lang="el-GR"/>
              <a:t> ή </a:t>
            </a:r>
            <a:r>
              <a:rPr lang="en-US"/>
              <a:t>TOC</a:t>
            </a:r>
            <a:r>
              <a:rPr lang="el-GR"/>
              <a:t>.</a:t>
            </a:r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728663" y="3141663"/>
          <a:ext cx="7686675" cy="1117600"/>
        </p:xfrm>
        <a:graphic>
          <a:graphicData uri="http://schemas.openxmlformats.org/presentationml/2006/ole">
            <p:oleObj spid="_x0000_s4098" name="Εξίσωση" r:id="rId3" imgW="2946240" imgH="431640" progId="Equation.3">
              <p:embed/>
            </p:oleObj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Κινητικά μοντέλα </a:t>
            </a: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Αντιδραστήρες Υγρής Οξείδωσης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/>
              <a:t>Τύποι Αντιδραστήρα: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Στήλες Φυσαλίδων (</a:t>
            </a:r>
            <a:r>
              <a:rPr lang="en-US" sz="2800"/>
              <a:t>Bubble Column)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Ιλύος </a:t>
            </a:r>
            <a:r>
              <a:rPr lang="en-US" sz="2800"/>
              <a:t>(Slurry)</a:t>
            </a:r>
            <a:endParaRPr lang="el-GR" sz="2800"/>
          </a:p>
          <a:p>
            <a:pPr algn="just">
              <a:lnSpc>
                <a:spcPct val="80000"/>
              </a:lnSpc>
            </a:pPr>
            <a:r>
              <a:rPr lang="el-GR" sz="2800"/>
              <a:t>με Καλάθι Καταλύτη </a:t>
            </a:r>
            <a:r>
              <a:rPr lang="en-US" sz="2800"/>
              <a:t>(Catalyst Basket)</a:t>
            </a:r>
            <a:endParaRPr lang="el-GR" sz="2800"/>
          </a:p>
          <a:p>
            <a:pPr algn="just">
              <a:lnSpc>
                <a:spcPct val="80000"/>
              </a:lnSpc>
            </a:pPr>
            <a:r>
              <a:rPr lang="el-GR" sz="2800"/>
              <a:t>Σταθεροποιημένης Κλίνης </a:t>
            </a:r>
            <a:r>
              <a:rPr lang="en-US" sz="2800"/>
              <a:t>(Fixed Bed)</a:t>
            </a:r>
            <a:endParaRPr lang="el-GR" sz="2800"/>
          </a:p>
          <a:p>
            <a:pPr algn="just">
              <a:lnSpc>
                <a:spcPct val="80000"/>
              </a:lnSpc>
            </a:pPr>
            <a:r>
              <a:rPr lang="el-GR" sz="2800"/>
              <a:t>Διαβρεχόμενης Κλίνης (</a:t>
            </a:r>
            <a:r>
              <a:rPr lang="en-US" sz="2800"/>
              <a:t>Trickle Bed</a:t>
            </a:r>
            <a:r>
              <a:rPr lang="el-GR" sz="2800"/>
              <a:t>)</a:t>
            </a:r>
          </a:p>
          <a:p>
            <a:pPr algn="just">
              <a:lnSpc>
                <a:spcPct val="80000"/>
              </a:lnSpc>
            </a:pPr>
            <a:endParaRPr lang="el-GR" sz="280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/>
              <a:t>Τρόπος Λειτουργίας: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Συνεχής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Ημι-Συνεχής (συνεχής ως προς την αέρια φάση)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Απαιτούμενος εξοπλισμός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αντλία υψηλής πίεσης για την τροφοδοσία του αποβλήτου,</a:t>
            </a:r>
          </a:p>
          <a:p>
            <a:pPr>
              <a:lnSpc>
                <a:spcPct val="90000"/>
              </a:lnSpc>
            </a:pPr>
            <a:r>
              <a:rPr lang="el-GR"/>
              <a:t>εναλλάκτης θερμότητας,</a:t>
            </a:r>
          </a:p>
          <a:p>
            <a:pPr>
              <a:lnSpc>
                <a:spcPct val="90000"/>
              </a:lnSpc>
            </a:pPr>
            <a:r>
              <a:rPr lang="el-GR"/>
              <a:t>συμπιεστής και</a:t>
            </a:r>
          </a:p>
          <a:p>
            <a:pPr>
              <a:lnSpc>
                <a:spcPct val="90000"/>
              </a:lnSpc>
            </a:pPr>
            <a:r>
              <a:rPr lang="el-GR"/>
              <a:t>αντιδραστήρας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Το απόβλητο (που συνήθως έχει προθερμανθεί) θερμαίνεται στην θερμοκρασία λειτουργίας και εισάγεται από τον πυθμένα του αντιδραστήρα.</a:t>
            </a:r>
          </a:p>
          <a:p>
            <a:pPr>
              <a:lnSpc>
                <a:spcPct val="90000"/>
              </a:lnSpc>
            </a:pPr>
            <a:r>
              <a:rPr lang="el-GR"/>
              <a:t>Κατ’ ομορροή εισάγεται αέρας ή οξυγόνο υπό μορφή φυσαλίδων (συνηθέστερος τύπος αντιδραστήρα).</a:t>
            </a:r>
          </a:p>
          <a:p>
            <a:pPr>
              <a:lnSpc>
                <a:spcPct val="90000"/>
              </a:lnSpc>
            </a:pPr>
            <a:r>
              <a:rPr lang="el-GR"/>
              <a:t>Το επεξεργασμένο απόβλητο οδηγείται σε διαχωριστή για το διαχωρισμό της υγρής φάσης από την αέρια (π.χ. </a:t>
            </a:r>
            <a:r>
              <a:rPr lang="en-US"/>
              <a:t>N</a:t>
            </a:r>
            <a:r>
              <a:rPr lang="el-GR" baseline="-25000"/>
              <a:t>2</a:t>
            </a:r>
            <a:r>
              <a:rPr lang="el-GR"/>
              <a:t>, </a:t>
            </a:r>
            <a:r>
              <a:rPr lang="en-US"/>
              <a:t>O</a:t>
            </a:r>
            <a:r>
              <a:rPr lang="el-GR" baseline="-25000"/>
              <a:t>2</a:t>
            </a:r>
            <a:r>
              <a:rPr lang="el-GR"/>
              <a:t>, </a:t>
            </a:r>
            <a:r>
              <a:rPr lang="en-US"/>
              <a:t>CO</a:t>
            </a:r>
            <a:r>
              <a:rPr lang="el-GR" baseline="-25000"/>
              <a:t>2</a:t>
            </a:r>
            <a:r>
              <a:rPr lang="el-GR"/>
              <a:t>). </a:t>
            </a:r>
          </a:p>
          <a:p>
            <a:pPr>
              <a:lnSpc>
                <a:spcPct val="90000"/>
              </a:lnSpc>
            </a:pPr>
            <a:endParaRPr lang="el-GR" sz="24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Κόστος επεξεργασίας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/>
              <a:t>Κόστος Εξοπλισμού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Ειδικά υλικά κατασκευής</a:t>
            </a:r>
          </a:p>
          <a:p>
            <a:pPr lvl="2" algn="just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3200"/>
              <a:t>Αντλία υψηλής πίεσης </a:t>
            </a:r>
          </a:p>
          <a:p>
            <a:pPr algn="just">
              <a:lnSpc>
                <a:spcPct val="80000"/>
              </a:lnSpc>
            </a:pPr>
            <a:r>
              <a:rPr lang="el-GR"/>
              <a:t>Κόστος Λειτουργίας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l-GR" sz="3200"/>
              <a:t>Πίεση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l-GR" sz="3200"/>
              <a:t>Αέρας ή Ο</a:t>
            </a:r>
            <a:r>
              <a:rPr lang="el-GR" sz="3200" baseline="-25000"/>
              <a:t>2</a:t>
            </a:r>
            <a:r>
              <a:rPr lang="el-GR" sz="3200"/>
              <a:t> =&gt; ? (μάλλον Ο</a:t>
            </a:r>
            <a:r>
              <a:rPr lang="el-GR" sz="3200" baseline="-25000"/>
              <a:t>2</a:t>
            </a:r>
            <a:r>
              <a:rPr lang="el-GR" sz="3200"/>
              <a:t>)</a:t>
            </a:r>
          </a:p>
          <a:p>
            <a:pPr lvl="2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l-GR" sz="3200"/>
              <a:t>Ανάκτηση ενέργειας =&gt; ΝΑΙ για φορτίο &gt;20</a:t>
            </a:r>
            <a:r>
              <a:rPr lang="en-US" sz="3200"/>
              <a:t> g/L COD</a:t>
            </a:r>
            <a:endParaRPr lang="el-GR" sz="3200"/>
          </a:p>
          <a:p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Υγρή Οξείδωση</a:t>
            </a:r>
            <a:r>
              <a:rPr lang="en-US" dirty="0">
                <a:solidFill>
                  <a:schemeClr val="accent1"/>
                </a:solidFill>
              </a:rPr>
              <a:t> (YO)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Θερμική διεργασία.</a:t>
            </a:r>
          </a:p>
          <a:p>
            <a:r>
              <a:rPr lang="el-GR"/>
              <a:t>Οξείδωση οργανικών και ανόργανων ενώσεων σε υδατική φάση σε θερμοκρασίες 100-320</a:t>
            </a:r>
            <a:r>
              <a:rPr lang="el-GR">
                <a:sym typeface="Symbol" pitchFamily="18" charset="2"/>
              </a:rPr>
              <a:t></a:t>
            </a:r>
            <a:r>
              <a:rPr lang="en-US"/>
              <a:t>C</a:t>
            </a:r>
            <a:r>
              <a:rPr lang="el-GR"/>
              <a:t> και πιέσεις 5-200</a:t>
            </a:r>
            <a:r>
              <a:rPr lang="en-US"/>
              <a:t> bar</a:t>
            </a:r>
            <a:r>
              <a:rPr lang="el-GR"/>
              <a:t>.</a:t>
            </a:r>
          </a:p>
          <a:p>
            <a:r>
              <a:rPr lang="el-GR"/>
              <a:t>Οξειδωτικό: Αέρας ή Ο</a:t>
            </a:r>
            <a:r>
              <a:rPr lang="el-GR" baseline="-25000"/>
              <a:t>2</a:t>
            </a:r>
            <a:endParaRPr lang="el-GR"/>
          </a:p>
          <a:p>
            <a:r>
              <a:rPr lang="el-GR"/>
              <a:t>Προσθήκη Η</a:t>
            </a:r>
            <a:r>
              <a:rPr lang="el-GR" baseline="-25000"/>
              <a:t>2</a:t>
            </a:r>
            <a:r>
              <a:rPr lang="el-GR"/>
              <a:t>Ο</a:t>
            </a:r>
            <a:r>
              <a:rPr lang="el-GR" baseline="-25000"/>
              <a:t>2</a:t>
            </a:r>
            <a:r>
              <a:rPr lang="el-GR"/>
              <a:t> ως επιπλέον οξειδωτικού</a:t>
            </a:r>
            <a:endParaRPr lang="el-GR" baseline="-250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Άλλες Εφαρμογές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Επεξεργασία ιλύος που παράγεται στις μονάδες βιολογικής επεξεργασίας αποβλήτων και λυμάτων.</a:t>
            </a:r>
          </a:p>
          <a:p>
            <a:pPr lvl="2" algn="just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800"/>
              <a:t>Τυπικές συνθήκες : 150-200</a:t>
            </a:r>
            <a:r>
              <a:rPr lang="el-GR" sz="2800">
                <a:sym typeface="Symbol" pitchFamily="18" charset="2"/>
              </a:rPr>
              <a:t></a:t>
            </a:r>
            <a:r>
              <a:rPr lang="en-US" sz="2800">
                <a:sym typeface="Symbol" pitchFamily="18" charset="2"/>
              </a:rPr>
              <a:t>C</a:t>
            </a:r>
          </a:p>
          <a:p>
            <a:pPr lvl="2" algn="just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800"/>
              <a:t>&gt;50% μονάδων ΥΟ</a:t>
            </a:r>
          </a:p>
          <a:p>
            <a:pPr lvl="2">
              <a:buClr>
                <a:srgbClr val="FF3300"/>
              </a:buClr>
              <a:buFont typeface="Wingdings" pitchFamily="2" charset="2"/>
              <a:buChar char="ü"/>
            </a:pPr>
            <a:r>
              <a:rPr lang="el-GR" sz="2800"/>
              <a:t>Διάνοιξη κροκίδων, αποστείρωση</a:t>
            </a:r>
            <a:r>
              <a:rPr lang="en-US" sz="2800"/>
              <a:t>,</a:t>
            </a:r>
            <a:r>
              <a:rPr lang="el-GR" sz="2800"/>
              <a:t> μερική απομάκρυνση </a:t>
            </a:r>
            <a:r>
              <a:rPr lang="en-US" sz="2800"/>
              <a:t>COD </a:t>
            </a:r>
            <a:r>
              <a:rPr lang="el-GR" sz="2800"/>
              <a:t>(&lt;15%) </a:t>
            </a:r>
          </a:p>
          <a:p>
            <a:pPr algn="just"/>
            <a:r>
              <a:rPr lang="el-GR"/>
              <a:t>Αναγέννηση Ενεργού Άνθρακα</a:t>
            </a:r>
          </a:p>
          <a:p>
            <a:pPr lvl="2" algn="just">
              <a:buFont typeface="Wingdings" pitchFamily="2" charset="2"/>
              <a:buChar char="ü"/>
            </a:pPr>
            <a:r>
              <a:rPr lang="el-GR" sz="3200"/>
              <a:t>Ταυτόχρονη καταστροφή ρύπων  </a:t>
            </a:r>
          </a:p>
          <a:p>
            <a:pPr>
              <a:lnSpc>
                <a:spcPct val="80000"/>
              </a:lnSpc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Εφαρμογές Υγρής Οξείδωσης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Zimpro</a:t>
            </a:r>
            <a:r>
              <a:rPr lang="el-GR" b="1"/>
              <a:t>:</a:t>
            </a:r>
            <a:endParaRPr lang="el-GR" sz="1400"/>
          </a:p>
          <a:p>
            <a:pPr>
              <a:lnSpc>
                <a:spcPct val="90000"/>
              </a:lnSpc>
            </a:pPr>
            <a:r>
              <a:rPr lang="el-GR"/>
              <a:t>Πρωτοπόρος στην τεχνολογία της ΥΟ με δεκάδες μονάδες σε όλο τον κόσμο.</a:t>
            </a:r>
          </a:p>
          <a:p>
            <a:pPr>
              <a:lnSpc>
                <a:spcPct val="90000"/>
              </a:lnSpc>
            </a:pPr>
            <a:r>
              <a:rPr lang="el-GR"/>
              <a:t>Μονάδα στο </a:t>
            </a:r>
            <a:r>
              <a:rPr lang="en-US"/>
              <a:t>Newcastle</a:t>
            </a:r>
            <a:r>
              <a:rPr lang="el-GR"/>
              <a:t> (Βρετανία) επεξεργάζεται απόβλητα παραγωγής παρακεταμόλης με 97% απομάκρυνση αρχικού </a:t>
            </a:r>
            <a:r>
              <a:rPr lang="en-US"/>
              <a:t>COD</a:t>
            </a:r>
            <a:r>
              <a:rPr lang="el-GR"/>
              <a:t> 80 </a:t>
            </a:r>
            <a:r>
              <a:rPr lang="en-US"/>
              <a:t>g</a:t>
            </a:r>
            <a:r>
              <a:rPr lang="el-GR"/>
              <a:t>/</a:t>
            </a:r>
            <a:r>
              <a:rPr lang="en-US"/>
              <a:t>L</a:t>
            </a:r>
            <a:r>
              <a:rPr lang="el-GR"/>
              <a:t> (0.7 </a:t>
            </a:r>
            <a:r>
              <a:rPr lang="en-US"/>
              <a:t>m</a:t>
            </a:r>
            <a:r>
              <a:rPr lang="el-GR" baseline="30000"/>
              <a:t>3</a:t>
            </a:r>
            <a:r>
              <a:rPr lang="el-GR"/>
              <a:t>/</a:t>
            </a:r>
            <a:r>
              <a:rPr lang="en-US"/>
              <a:t>h</a:t>
            </a:r>
            <a:r>
              <a:rPr lang="el-GR"/>
              <a:t>) σε 2.5 </a:t>
            </a:r>
            <a:r>
              <a:rPr lang="en-US"/>
              <a:t>h</a:t>
            </a:r>
            <a:r>
              <a:rPr lang="el-GR"/>
              <a:t>, 265 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</a:t>
            </a:r>
            <a:r>
              <a:rPr lang="el-GR"/>
              <a:t>, 110 </a:t>
            </a:r>
            <a:r>
              <a:rPr lang="en-US"/>
              <a:t>bar</a:t>
            </a:r>
            <a:r>
              <a:rPr lang="el-GR"/>
              <a:t>.</a:t>
            </a:r>
          </a:p>
          <a:p>
            <a:pPr>
              <a:lnSpc>
                <a:spcPct val="90000"/>
              </a:lnSpc>
            </a:pPr>
            <a:r>
              <a:rPr lang="el-GR"/>
              <a:t>Μονάδες για την επεξεργασία ιλύος.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Loprox</a:t>
            </a:r>
            <a:r>
              <a:rPr lang="en-US" dirty="0">
                <a:solidFill>
                  <a:schemeClr val="accent1"/>
                </a:solidFill>
              </a:rPr>
              <a:t> (Bayer)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Μερική επεξεργασία τοξικών αποβλήτων και την μετατροπή τους σε βιοαποδομήσιμα προϊόντα.</a:t>
            </a:r>
          </a:p>
          <a:p>
            <a:pPr>
              <a:lnSpc>
                <a:spcPct val="90000"/>
              </a:lnSpc>
            </a:pPr>
            <a:r>
              <a:rPr lang="el-GR"/>
              <a:t>Οι συνθήκες επεξεργασίας είναι ήπιες, π.χ. &lt;200 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</a:t>
            </a:r>
            <a:r>
              <a:rPr lang="el-GR"/>
              <a:t>, &lt;20-30 </a:t>
            </a:r>
            <a:r>
              <a:rPr lang="en-US"/>
              <a:t>bar</a:t>
            </a:r>
            <a:endParaRPr lang="el-GR"/>
          </a:p>
          <a:p>
            <a:pPr>
              <a:lnSpc>
                <a:spcPct val="90000"/>
              </a:lnSpc>
            </a:pPr>
            <a:r>
              <a:rPr lang="el-GR"/>
              <a:t>Ομογενής καταλύτης (μίγμα σιδήρου με ανθρακινόνη). </a:t>
            </a:r>
          </a:p>
          <a:p>
            <a:pPr>
              <a:lnSpc>
                <a:spcPct val="90000"/>
              </a:lnSpc>
            </a:pPr>
            <a:r>
              <a:rPr lang="el-GR"/>
              <a:t>Μονάδες σε Γερμανία, Ισπανία και Ελβετία.</a:t>
            </a:r>
          </a:p>
          <a:p>
            <a:pPr>
              <a:lnSpc>
                <a:spcPct val="90000"/>
              </a:lnSpc>
            </a:pPr>
            <a:r>
              <a:rPr lang="el-GR"/>
              <a:t>Επεξεργασία ιλύος.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Ciba </a:t>
            </a:r>
            <a:r>
              <a:rPr lang="en-US" dirty="0" err="1">
                <a:solidFill>
                  <a:schemeClr val="accent1"/>
                </a:solidFill>
              </a:rPr>
              <a:t>Geigy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Επεξεργασία των αποβλήτων της εταιρίας από διάφορες γραμμές παραγωγής.</a:t>
            </a:r>
          </a:p>
          <a:p>
            <a:r>
              <a:rPr lang="el-GR"/>
              <a:t>Είναι καταλυτική μέθοδος (ιόντα χαλκού) σε έντονες συνθήκες (π.χ. 300 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</a:t>
            </a:r>
            <a:r>
              <a:rPr lang="el-GR"/>
              <a:t>, 160 </a:t>
            </a:r>
            <a:r>
              <a:rPr lang="en-US"/>
              <a:t>bar</a:t>
            </a:r>
            <a:r>
              <a:rPr lang="el-GR"/>
              <a:t>, 3 </a:t>
            </a:r>
            <a:r>
              <a:rPr lang="en-US"/>
              <a:t>h</a:t>
            </a:r>
            <a:r>
              <a:rPr lang="el-GR"/>
              <a:t> χρόνος αντίδρασης) και επιτυγχάνει &gt;95% απομάκρυνση αρχικού </a:t>
            </a:r>
            <a:r>
              <a:rPr lang="en-US"/>
              <a:t>COD</a:t>
            </a:r>
            <a:r>
              <a:rPr lang="el-GR"/>
              <a:t> 100 </a:t>
            </a:r>
            <a:r>
              <a:rPr lang="en-US"/>
              <a:t>g</a:t>
            </a:r>
            <a:r>
              <a:rPr lang="el-GR"/>
              <a:t>/</a:t>
            </a:r>
            <a:r>
              <a:rPr lang="en-US"/>
              <a:t>L</a:t>
            </a:r>
            <a:r>
              <a:rPr lang="el-GR"/>
              <a:t> (10 </a:t>
            </a:r>
            <a:r>
              <a:rPr lang="en-US"/>
              <a:t>m</a:t>
            </a:r>
            <a:r>
              <a:rPr lang="el-GR" baseline="30000"/>
              <a:t>3</a:t>
            </a:r>
            <a:r>
              <a:rPr lang="el-GR"/>
              <a:t>/</a:t>
            </a:r>
            <a:r>
              <a:rPr lang="en-US"/>
              <a:t>h</a:t>
            </a:r>
            <a:r>
              <a:rPr lang="el-GR"/>
              <a:t>).</a:t>
            </a:r>
          </a:p>
          <a:p>
            <a:r>
              <a:rPr lang="el-GR"/>
              <a:t>Λειτουργούν μονάδες στο </a:t>
            </a:r>
            <a:r>
              <a:rPr lang="en-US"/>
              <a:t>Grenzach</a:t>
            </a:r>
            <a:r>
              <a:rPr lang="el-GR"/>
              <a:t> της Γερμανίας και το </a:t>
            </a:r>
            <a:r>
              <a:rPr lang="en-US"/>
              <a:t>Monthey </a:t>
            </a:r>
            <a:r>
              <a:rPr lang="el-GR"/>
              <a:t>της Ελβετίας.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Βιβλιογραφία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S. Parsons, </a:t>
            </a:r>
            <a:r>
              <a:rPr lang="en-US" sz="2800" b="1"/>
              <a:t>Advanced oxidation processes for water and wastewater treatment</a:t>
            </a:r>
            <a:r>
              <a:rPr lang="en-US" sz="2800"/>
              <a:t>, IWA, 2004, Cornwall, UK</a:t>
            </a:r>
          </a:p>
          <a:p>
            <a:pPr>
              <a:lnSpc>
                <a:spcPct val="80000"/>
              </a:lnSpc>
            </a:pPr>
            <a:r>
              <a:rPr lang="en-US" sz="2800"/>
              <a:t>Bhagrava at al. </a:t>
            </a:r>
            <a:r>
              <a:rPr lang="en-US" sz="2800" b="1"/>
              <a:t>Wet Oxidation and Catalytic Wet Oxidation: Review</a:t>
            </a:r>
            <a:r>
              <a:rPr lang="en-US" sz="2800"/>
              <a:t>, </a:t>
            </a:r>
            <a:r>
              <a:rPr lang="en-US" sz="2800" i="1"/>
              <a:t>Ind. Eng. Chem. Res.</a:t>
            </a:r>
            <a:r>
              <a:rPr lang="en-US" sz="2800"/>
              <a:t> </a:t>
            </a:r>
            <a:r>
              <a:rPr lang="en-US" sz="2800" b="1"/>
              <a:t>2006</a:t>
            </a:r>
            <a:r>
              <a:rPr lang="en-US" sz="2800"/>
              <a:t>, 45, 1221-1258.</a:t>
            </a:r>
          </a:p>
          <a:p>
            <a:pPr>
              <a:lnSpc>
                <a:spcPct val="80000"/>
              </a:lnSpc>
            </a:pPr>
            <a:r>
              <a:rPr lang="en-US" sz="2800"/>
              <a:t>Li et al. </a:t>
            </a:r>
            <a:r>
              <a:rPr lang="en-US" sz="2800" b="1"/>
              <a:t>Generalized kinetic model for wet oxidation of organic compounds</a:t>
            </a:r>
            <a:r>
              <a:rPr lang="en-US" sz="2800"/>
              <a:t>, </a:t>
            </a:r>
            <a:r>
              <a:rPr lang="en-US" sz="2800" i="1"/>
              <a:t>AIChE Journal</a:t>
            </a:r>
            <a:r>
              <a:rPr lang="en-US" sz="2800"/>
              <a:t> </a:t>
            </a:r>
            <a:r>
              <a:rPr lang="en-US" sz="2800" b="1"/>
              <a:t>1991</a:t>
            </a:r>
            <a:r>
              <a:rPr lang="en-US" sz="2800"/>
              <a:t>, 37, 1687-1697.</a:t>
            </a:r>
          </a:p>
          <a:p>
            <a:pPr>
              <a:lnSpc>
                <a:spcPct val="80000"/>
              </a:lnSpc>
            </a:pPr>
            <a:r>
              <a:rPr lang="en-US" sz="2800"/>
              <a:t>Kolaczkowski et al. </a:t>
            </a:r>
            <a:r>
              <a:rPr lang="en-US" sz="2800" b="1"/>
              <a:t>Wet air oxidation: a review of process technologies and aspects in reactor design</a:t>
            </a:r>
            <a:r>
              <a:rPr lang="en-US" sz="2800"/>
              <a:t>, </a:t>
            </a:r>
            <a:r>
              <a:rPr lang="en-US" sz="2800" i="1"/>
              <a:t>Chem. Eng. Journal</a:t>
            </a:r>
            <a:r>
              <a:rPr lang="en-US" sz="2800"/>
              <a:t>, </a:t>
            </a:r>
            <a:r>
              <a:rPr lang="en-US" sz="2800" b="1"/>
              <a:t>1999</a:t>
            </a:r>
            <a:r>
              <a:rPr lang="en-US" sz="2800"/>
              <a:t>, 73, 143-160.</a:t>
            </a:r>
            <a:endParaRPr lang="el-GR" sz="28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35717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(1/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556792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Διαφάνεια </a:t>
            </a:r>
            <a:r>
              <a:rPr kumimoji="0" lang="el-GR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1700" dirty="0" smtClean="0"/>
              <a:t>εικόνα</a:t>
            </a:r>
            <a:r>
              <a:rPr lang="en-US" sz="1700" smtClean="0"/>
              <a:t>,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60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://en.wikipedia.org/wiki/Vapour_pressure_of_water#/media/File:Vapor_Pressure_of_Water.png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700" dirty="0" smtClean="0">
                <a:solidFill>
                  <a:srgbClr val="FF0000"/>
                </a:solidFill>
              </a:rPr>
              <a:t>Διαφάνεια 24: </a:t>
            </a:r>
            <a:r>
              <a:rPr lang="el-GR" sz="1700" dirty="0" smtClean="0"/>
              <a:t>εικόνα, </a:t>
            </a:r>
            <a:r>
              <a:rPr lang="en-US" sz="1700" dirty="0" smtClean="0"/>
              <a:t>Robert H. Perry</a:t>
            </a:r>
            <a:r>
              <a:rPr lang="el-GR" sz="1700" dirty="0" smtClean="0"/>
              <a:t>,</a:t>
            </a:r>
            <a:r>
              <a:rPr lang="en-US" sz="1700" dirty="0" smtClean="0"/>
              <a:t> Don Green, Perry’s</a:t>
            </a:r>
            <a:r>
              <a:rPr lang="el-GR" sz="1700" dirty="0" smtClean="0"/>
              <a:t> </a:t>
            </a:r>
            <a:r>
              <a:rPr lang="en-US" sz="1700" dirty="0" smtClean="0"/>
              <a:t>Chemical Engineer’s Handbook, 6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Edition, McGraw-Hill International Editions</a:t>
            </a:r>
            <a:r>
              <a:rPr lang="el-GR" sz="1700" dirty="0" smtClean="0"/>
              <a:t> </a:t>
            </a:r>
            <a:r>
              <a:rPr lang="en-US" sz="1700" dirty="0" smtClean="0"/>
              <a:t> </a:t>
            </a:r>
            <a:r>
              <a:rPr lang="el-GR" sz="1700" dirty="0" smtClean="0"/>
              <a:t> </a:t>
            </a:r>
            <a:endParaRPr lang="el-GR" sz="17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</a:t>
            </a:r>
            <a:r>
              <a:rPr lang="el-GR" sz="2000" smtClean="0"/>
              <a:t>Υγρή Οξείδωση».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49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Τάση ατμών του νερού</a:t>
            </a:r>
          </a:p>
        </p:txBody>
      </p:sp>
      <p:pic>
        <p:nvPicPr>
          <p:cNvPr id="403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201738"/>
            <a:ext cx="7200900" cy="4891087"/>
          </a:xfrm>
          <a:noFill/>
          <a:ln/>
        </p:spPr>
      </p:pic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179388" y="5373688"/>
            <a:ext cx="17287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l-GR" b="1">
                <a:solidFill>
                  <a:schemeClr val="tx2"/>
                </a:solidFill>
                <a:latin typeface="Times New Roman" pitchFamily="18" charset="0"/>
              </a:rPr>
              <a:t>1 </a:t>
            </a: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MPa=10 bar</a:t>
            </a:r>
            <a:endParaRPr lang="el-GR" b="1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Τυπικό Διάγραμμα Ροής Μονάδας ΥΟ</a:t>
            </a:r>
          </a:p>
        </p:txBody>
      </p:sp>
      <p:sp>
        <p:nvSpPr>
          <p:cNvPr id="358405" name="AutoShape 5"/>
          <p:cNvSpPr>
            <a:spLocks noChangeArrowheads="1"/>
          </p:cNvSpPr>
          <p:nvPr/>
        </p:nvSpPr>
        <p:spPr bwMode="auto">
          <a:xfrm>
            <a:off x="4314825" y="2330450"/>
            <a:ext cx="800100" cy="1828800"/>
          </a:xfrm>
          <a:prstGeom prst="can">
            <a:avLst>
              <a:gd name="adj" fmla="val 57143"/>
            </a:avLst>
          </a:prstGeom>
          <a:solidFill>
            <a:schemeClr val="accent1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 flipH="1">
            <a:off x="5114925" y="3686175"/>
            <a:ext cx="685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07" name="AutoShape 7"/>
          <p:cNvSpPr>
            <a:spLocks noChangeArrowheads="1"/>
          </p:cNvSpPr>
          <p:nvPr/>
        </p:nvSpPr>
        <p:spPr bwMode="auto">
          <a:xfrm>
            <a:off x="3400425" y="3473450"/>
            <a:ext cx="457200" cy="457200"/>
          </a:xfrm>
          <a:prstGeom prst="flowChartSummingJunction">
            <a:avLst/>
          </a:prstGeom>
          <a:solidFill>
            <a:schemeClr val="accent1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08" name="Line 8"/>
          <p:cNvSpPr>
            <a:spLocks noChangeShapeType="1"/>
          </p:cNvSpPr>
          <p:nvPr/>
        </p:nvSpPr>
        <p:spPr bwMode="auto">
          <a:xfrm flipH="1">
            <a:off x="6257925" y="3914775"/>
            <a:ext cx="685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>
            <a:off x="2600325" y="3702050"/>
            <a:ext cx="8001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>
            <a:off x="1547813" y="3933825"/>
            <a:ext cx="5715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3857625" y="370205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 flipV="1">
            <a:off x="4657725" y="1989138"/>
            <a:ext cx="0" cy="342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 flipH="1" flipV="1">
            <a:off x="3629025" y="1989138"/>
            <a:ext cx="1028700" cy="15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>
            <a:off x="3629025" y="1989138"/>
            <a:ext cx="0" cy="1485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>
            <a:off x="3629025" y="3927475"/>
            <a:ext cx="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>
            <a:off x="3629025" y="4614863"/>
            <a:ext cx="1028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6948488" y="3644900"/>
            <a:ext cx="1920875" cy="4572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>
                <a:latin typeface="Arial Black" pitchFamily="34" charset="0"/>
              </a:rPr>
              <a:t>Αέρας ή Ο</a:t>
            </a:r>
            <a:r>
              <a:rPr lang="el-GR" sz="1400" baseline="-25000">
                <a:latin typeface="Arial Black" pitchFamily="34" charset="0"/>
              </a:rPr>
              <a:t>2</a:t>
            </a:r>
            <a:r>
              <a:rPr lang="el-GR" sz="1400">
                <a:latin typeface="Arial Black" pitchFamily="34" charset="0"/>
              </a:rPr>
              <a:t> και συμπιεστής</a:t>
            </a:r>
            <a:endParaRPr lang="el-GR" sz="1400" b="1" i="1">
              <a:latin typeface="Arial Black" pitchFamily="34" charset="0"/>
            </a:endParaRP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5229225" y="2551113"/>
            <a:ext cx="1933575" cy="342900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>
                <a:latin typeface="Arial Black" pitchFamily="34" charset="0"/>
              </a:rPr>
              <a:t>Στήλη φυσαλίδων</a:t>
            </a:r>
            <a:endParaRPr lang="el-GR" sz="1400" b="1" i="1">
              <a:latin typeface="Arial Black" pitchFamily="34" charset="0"/>
            </a:endParaRP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1619250" y="4437063"/>
            <a:ext cx="1728788" cy="576262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>
                <a:latin typeface="Arial Black" pitchFamily="34" charset="0"/>
              </a:rPr>
              <a:t>Αντλία υψηλής πίεσης</a:t>
            </a:r>
            <a:endParaRPr lang="el-GR" sz="1400" b="1" i="1">
              <a:latin typeface="Arial Black" pitchFamily="34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4772025" y="4379913"/>
            <a:ext cx="1958975" cy="849312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>
                <a:latin typeface="Arial Black" pitchFamily="34" charset="0"/>
              </a:rPr>
              <a:t>Προς διαχωριστή &amp; ανάκτηση ενέργειας</a:t>
            </a:r>
            <a:endParaRPr lang="el-GR" sz="1400" b="1" i="1">
              <a:latin typeface="Arial Black" pitchFamily="34" charset="0"/>
            </a:endParaRPr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2195513" y="3032125"/>
            <a:ext cx="1392237" cy="396875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 dirty="0">
                <a:latin typeface="Arial Black" pitchFamily="34" charset="0"/>
              </a:rPr>
              <a:t>Εναλλάκτης</a:t>
            </a:r>
            <a:endParaRPr lang="el-GR" sz="1400" b="1" i="1" dirty="0">
              <a:latin typeface="Arial Black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795963" y="3573463"/>
            <a:ext cx="504825" cy="519112"/>
            <a:chOff x="3515" y="1923"/>
            <a:chExt cx="318" cy="327"/>
          </a:xfrm>
        </p:grpSpPr>
        <p:sp>
          <p:nvSpPr>
            <p:cNvPr id="358426" name="AutoShape 26"/>
            <p:cNvSpPr>
              <a:spLocks noChangeArrowheads="1"/>
            </p:cNvSpPr>
            <p:nvPr/>
          </p:nvSpPr>
          <p:spPr bwMode="auto">
            <a:xfrm>
              <a:off x="3515" y="2069"/>
              <a:ext cx="318" cy="18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427" name="AutoShape 27"/>
            <p:cNvSpPr>
              <a:spLocks noChangeArrowheads="1"/>
            </p:cNvSpPr>
            <p:nvPr/>
          </p:nvSpPr>
          <p:spPr bwMode="auto">
            <a:xfrm>
              <a:off x="3530" y="1923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124075" y="3644900"/>
            <a:ext cx="604838" cy="622300"/>
            <a:chOff x="3515" y="1923"/>
            <a:chExt cx="318" cy="327"/>
          </a:xfrm>
        </p:grpSpPr>
        <p:sp>
          <p:nvSpPr>
            <p:cNvPr id="358429" name="AutoShape 29"/>
            <p:cNvSpPr>
              <a:spLocks noChangeArrowheads="1"/>
            </p:cNvSpPr>
            <p:nvPr/>
          </p:nvSpPr>
          <p:spPr bwMode="auto">
            <a:xfrm>
              <a:off x="3515" y="2069"/>
              <a:ext cx="318" cy="18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430" name="AutoShape 30"/>
            <p:cNvSpPr>
              <a:spLocks noChangeArrowheads="1"/>
            </p:cNvSpPr>
            <p:nvPr/>
          </p:nvSpPr>
          <p:spPr bwMode="auto">
            <a:xfrm>
              <a:off x="3530" y="1923"/>
              <a:ext cx="288" cy="28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8432" name="Text Box 32"/>
          <p:cNvSpPr txBox="1">
            <a:spLocks noChangeArrowheads="1"/>
          </p:cNvSpPr>
          <p:nvPr/>
        </p:nvSpPr>
        <p:spPr bwMode="auto">
          <a:xfrm>
            <a:off x="179388" y="3716338"/>
            <a:ext cx="1331912" cy="503237"/>
          </a:xfrm>
          <a:prstGeom prst="rect">
            <a:avLst/>
          </a:prstGeom>
          <a:solidFill>
            <a:schemeClr val="accent2"/>
          </a:solidFill>
          <a:ln w="571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400">
                <a:latin typeface="Arial Black" pitchFamily="34" charset="0"/>
              </a:rPr>
              <a:t>Απόβλητο</a:t>
            </a:r>
            <a:endParaRPr lang="el-GR" sz="1400" b="1" i="1">
              <a:latin typeface="Arial Black" pitchFamily="34" charset="0"/>
            </a:endParaRPr>
          </a:p>
        </p:txBody>
      </p:sp>
      <p:pic>
        <p:nvPicPr>
          <p:cNvPr id="3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Wet Air Oxidation</a:t>
            </a:r>
            <a:r>
              <a:rPr lang="el-GR"/>
              <a:t> (</a:t>
            </a:r>
            <a:r>
              <a:rPr lang="en-US"/>
              <a:t>WAO), Wet Oxidation (WO, WetOx) </a:t>
            </a:r>
            <a:r>
              <a:rPr lang="el-GR"/>
              <a:t>ή </a:t>
            </a:r>
            <a:r>
              <a:rPr lang="en-US"/>
              <a:t>Hydrothermal Treatment</a:t>
            </a:r>
            <a:endParaRPr lang="el-GR"/>
          </a:p>
          <a:p>
            <a:r>
              <a:rPr lang="el-GR"/>
              <a:t>Εμπορική εφαρμογή πάνω από 50 χρόνια</a:t>
            </a:r>
          </a:p>
          <a:p>
            <a:r>
              <a:rPr lang="el-GR"/>
              <a:t>Πάνω από 100 μονάδες λειτουργούν παγκοσμίως</a:t>
            </a:r>
          </a:p>
          <a:p>
            <a:pPr>
              <a:buFont typeface="Wingdings" pitchFamily="2" charset="2"/>
              <a:buNone/>
            </a:pP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Σύντομη Ιστορική Αναδρομή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1911: Επεξεργασία αποβλήτων χαρτιού  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l-GR" sz="2800"/>
              <a:t>1955: Άρθρο στο </a:t>
            </a:r>
            <a:r>
              <a:rPr lang="en-US" sz="2800" i="1"/>
              <a:t>TIME</a:t>
            </a:r>
            <a:r>
              <a:rPr lang="en-US" sz="2800"/>
              <a:t> </a:t>
            </a:r>
            <a:r>
              <a:rPr lang="el-GR" sz="2800"/>
              <a:t>με τίτλο ‘</a:t>
            </a:r>
            <a:r>
              <a:rPr lang="en-US" sz="2800"/>
              <a:t>Waste Power</a:t>
            </a:r>
            <a:r>
              <a:rPr lang="el-GR" sz="2800"/>
              <a:t>’</a:t>
            </a:r>
          </a:p>
          <a:p>
            <a:pPr algn="just">
              <a:lnSpc>
                <a:spcPct val="90000"/>
              </a:lnSpc>
            </a:pPr>
            <a:r>
              <a:rPr lang="en-US" sz="2800"/>
              <a:t>1</a:t>
            </a:r>
            <a:r>
              <a:rPr lang="el-GR" sz="2800"/>
              <a:t>958: Επιστημονικό άρθρο στο </a:t>
            </a:r>
            <a:r>
              <a:rPr lang="en-US" sz="2800" i="1"/>
              <a:t>Chemical </a:t>
            </a:r>
            <a:r>
              <a:rPr lang="el-GR" sz="2800" i="1"/>
              <a:t>		    </a:t>
            </a:r>
            <a:r>
              <a:rPr lang="en-US" sz="2800" i="1"/>
              <a:t>Engineering</a:t>
            </a:r>
            <a:r>
              <a:rPr lang="en-US" sz="2800"/>
              <a:t> </a:t>
            </a:r>
            <a:r>
              <a:rPr lang="el-GR" sz="2800"/>
              <a:t>από </a:t>
            </a:r>
            <a:r>
              <a:rPr lang="en-US" sz="2800" i="1"/>
              <a:t>F.J. Zimmermann</a:t>
            </a:r>
            <a:endParaRPr lang="el-GR" sz="2800" i="1"/>
          </a:p>
          <a:p>
            <a:pPr>
              <a:lnSpc>
                <a:spcPct val="90000"/>
              </a:lnSpc>
            </a:pPr>
            <a:r>
              <a:rPr lang="el-GR" sz="2800"/>
              <a:t>1960</a:t>
            </a:r>
            <a:r>
              <a:rPr lang="en-US" sz="2800"/>
              <a:t>s:</a:t>
            </a:r>
            <a:r>
              <a:rPr lang="el-GR" sz="2800" i="1"/>
              <a:t> </a:t>
            </a:r>
            <a:r>
              <a:rPr lang="el-GR" sz="2800"/>
              <a:t>Επεξεργασία ιλύος των μονάδων επεξεργασίας λυμάτων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1970</a:t>
            </a:r>
            <a:r>
              <a:rPr lang="en-US" sz="2800"/>
              <a:t>s: </a:t>
            </a:r>
            <a:r>
              <a:rPr lang="el-GR" sz="2800"/>
              <a:t>Αναγέννηση ενεργού άνθρακα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1980</a:t>
            </a:r>
            <a:r>
              <a:rPr lang="en-US" sz="2800"/>
              <a:t>s: </a:t>
            </a:r>
            <a:r>
              <a:rPr lang="el-GR" sz="2800"/>
              <a:t>Επεξεργασία βιομηχανικών αποβλήτων που περιέχουν υψηλές συγκεντρώσεις τοξικών, μη βιοαποδομήσιμων οργανικών ενώσεων.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Εφαρμογές ΥΟ σε βιομηχανικά απόβλητα</a:t>
            </a:r>
            <a:endParaRPr lang="en-US" sz="34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Κατηγορίες Αποβλήτων: Όλα (ή σχεδόν όλα!)</a:t>
            </a:r>
            <a:endParaRPr lang="en-US"/>
          </a:p>
          <a:p>
            <a:r>
              <a:rPr lang="el-GR"/>
              <a:t>Οργανικό Φορτίο: 10-100 </a:t>
            </a:r>
            <a:r>
              <a:rPr lang="en-US"/>
              <a:t>g/L COD</a:t>
            </a:r>
            <a:endParaRPr lang="el-GR"/>
          </a:p>
          <a:p>
            <a:r>
              <a:rPr lang="el-GR"/>
              <a:t>Συνθήκες: 180-320</a:t>
            </a:r>
            <a:r>
              <a:rPr lang="el-GR">
                <a:sym typeface="Symbol" pitchFamily="18" charset="2"/>
              </a:rPr>
              <a:t></a:t>
            </a:r>
            <a:r>
              <a:rPr lang="en-US"/>
              <a:t>C, </a:t>
            </a:r>
            <a:r>
              <a:rPr lang="el-GR"/>
              <a:t>20-150</a:t>
            </a:r>
            <a:r>
              <a:rPr lang="en-US"/>
              <a:t> bar, 0.5-2 h</a:t>
            </a:r>
          </a:p>
          <a:p>
            <a:r>
              <a:rPr lang="el-GR"/>
              <a:t>Εφαρμογές: Ανοργανοποίηση ή Προ-επεξεργασία</a:t>
            </a:r>
          </a:p>
          <a:p>
            <a:r>
              <a:rPr lang="el-GR"/>
              <a:t>Έρευνα – Εφαρμογές: Ευρώπη&gt;Ιαπωνία&gt;Αμερική</a:t>
            </a:r>
          </a:p>
          <a:p>
            <a:pPr>
              <a:buFont typeface="Wingdings" pitchFamily="2" charset="2"/>
              <a:buNone/>
            </a:pPr>
            <a:endParaRPr lang="el-GR" sz="2800"/>
          </a:p>
          <a:p>
            <a:endParaRPr lang="el-GR" sz="240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2038</Words>
  <Application>Microsoft Office PowerPoint</Application>
  <PresentationFormat>On-screen Show (4:3)</PresentationFormat>
  <Paragraphs>375</Paragraphs>
  <Slides>50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Εξίσωση</vt:lpstr>
      <vt:lpstr>CS ChemDraw Drawing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Υγρή Οξείδωση (YO)</vt:lpstr>
      <vt:lpstr>Τάση ατμών του νερού</vt:lpstr>
      <vt:lpstr>Τυπικό Διάγραμμα Ροής Μονάδας ΥΟ</vt:lpstr>
      <vt:lpstr>Slide 7</vt:lpstr>
      <vt:lpstr>Σύντομη Ιστορική Αναδρομή</vt:lpstr>
      <vt:lpstr>Εφαρμογές ΥΟ σε βιομηχανικά απόβλητα</vt:lpstr>
      <vt:lpstr>Συνθήκες επεξεργασίας</vt:lpstr>
      <vt:lpstr>Απόδοση</vt:lpstr>
      <vt:lpstr>Κατηγορίες αποβλήτων</vt:lpstr>
      <vt:lpstr>Παραλλαγές της Τεχνολογίας</vt:lpstr>
      <vt:lpstr>Καταλυτική Υγρή Οξείδωση</vt:lpstr>
      <vt:lpstr>Ομογενείς Καταλύτες</vt:lpstr>
      <vt:lpstr>Ομογενείς Καταλύτες</vt:lpstr>
      <vt:lpstr>Ετερογενείς Καταλύτες</vt:lpstr>
      <vt:lpstr>Πλεονεκτήματα-Μειονεκτήματα</vt:lpstr>
      <vt:lpstr>Απαιτούμενα χαρακτηριστικά καταλύτη</vt:lpstr>
      <vt:lpstr>Απενεργοποίηση καταλύτη</vt:lpstr>
      <vt:lpstr>Οξείδωση σε υπερ-κρίσιμες συνθήκες</vt:lpstr>
      <vt:lpstr>Στάδια της Υγρής Οξείδωσης</vt:lpstr>
      <vt:lpstr>Μεταφορά O2 από την αέρια στην υγρή φάση</vt:lpstr>
      <vt:lpstr>Διαλυτότητα Ο2 στο νερό</vt:lpstr>
      <vt:lpstr>Χημεία της Υγρής οξείδωσης</vt:lpstr>
      <vt:lpstr>Αντιδράσεις ελευθέρων ριζών παρουσία Ο2</vt:lpstr>
      <vt:lpstr>Αντιδράσεις ελευθέρων ριζών παρουσία Ο2</vt:lpstr>
      <vt:lpstr>Αντιδράσεις ελευθέρων ριζών παρουσία Ο2</vt:lpstr>
      <vt:lpstr>Καταλυτική Υγρή Οξείδωση</vt:lpstr>
      <vt:lpstr>Κινητική υγρής οξείδωσης</vt:lpstr>
      <vt:lpstr>Κινητική υγρής οξείδωσης</vt:lpstr>
      <vt:lpstr>Κινητική υγρής οξείδωσης</vt:lpstr>
      <vt:lpstr>Κινητικά μοντέλα </vt:lpstr>
      <vt:lpstr>Κινητικά μοντέλα </vt:lpstr>
      <vt:lpstr>Κινητικά μοντέλα </vt:lpstr>
      <vt:lpstr>Αντιδραστήρες Υγρής Οξείδωσης</vt:lpstr>
      <vt:lpstr>Απαιτούμενος εξοπλισμός</vt:lpstr>
      <vt:lpstr>Slide 38</vt:lpstr>
      <vt:lpstr>Κόστος επεξεργασίας</vt:lpstr>
      <vt:lpstr>Άλλες Εφαρμογές</vt:lpstr>
      <vt:lpstr>Εφαρμογές Υγρής Οξείδωσης</vt:lpstr>
      <vt:lpstr>Loprox (Bayer)</vt:lpstr>
      <vt:lpstr>Ciba Geigy</vt:lpstr>
      <vt:lpstr>Βιβλιογραφία</vt:lpstr>
      <vt:lpstr>Τέλος Ενότητας</vt:lpstr>
      <vt:lpstr>Slide 46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Περιβάλλοντος: Επεξεργασία Βιομηχανικών Υγρών Αποβλήτων</dc:title>
  <dc:creator>Spyretos</dc:creator>
  <cp:lastModifiedBy>Spyretos</cp:lastModifiedBy>
  <cp:revision>19</cp:revision>
  <dcterms:created xsi:type="dcterms:W3CDTF">2015-07-06T14:19:15Z</dcterms:created>
  <dcterms:modified xsi:type="dcterms:W3CDTF">2015-07-10T09:30:54Z</dcterms:modified>
</cp:coreProperties>
</file>