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0" r:id="rId3"/>
    <p:sldId id="26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78" r:id="rId36"/>
    <p:sldId id="279" r:id="rId37"/>
    <p:sldId id="280" r:id="rId38"/>
    <p:sldId id="281" r:id="rId39"/>
    <p:sldId id="282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228D7-3425-4AD2-8C91-A15B8F3D7838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7C2B-1082-45D5-9DB1-258A06D63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07C2B-1082-45D5-9DB1-258A06D63A0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7666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Εισαγωγή στις προχωρημένες μεθόδους επεξεργασίας υγρών αποβλήτων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Πρόληψη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ή Αντιμετώπιση?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6" y="1000108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Πρώτες  Ύλες + Ενέργεια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86050" y="1428736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8992" y="1142984"/>
            <a:ext cx="142876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Διεργασία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29190" y="1214422"/>
            <a:ext cx="57150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2132" y="857232"/>
            <a:ext cx="142876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Προϊόντα 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29190" y="1571612"/>
            <a:ext cx="64294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72132" y="1714488"/>
            <a:ext cx="142876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Ρύποι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9322" y="1285860"/>
            <a:ext cx="714380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+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5965835" y="2678107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86380" y="3000372"/>
            <a:ext cx="2143140" cy="7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Επεξεργασία Ρύπων 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071802" y="3357562"/>
            <a:ext cx="207170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28728" y="3143248"/>
            <a:ext cx="142876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Ρύποι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1538" y="1928802"/>
            <a:ext cx="2357454" cy="7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Παραγωγή Ενέργειας 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892281" y="2892421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1929588" y="171369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1406" y="1928802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57158" y="2214554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85852" y="3857628"/>
            <a:ext cx="6429420" cy="27146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Στόχοι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Ελαχιστοποίηση Ρύπων (Πρόληψη)</a:t>
            </a:r>
          </a:p>
          <a:p>
            <a:pPr algn="ctr">
              <a:buFont typeface="Arial" pitchFamily="34" charset="0"/>
              <a:buChar char="•"/>
            </a:pPr>
            <a:endParaRPr lang="el-GR" dirty="0" smtClean="0"/>
          </a:p>
          <a:p>
            <a:pPr algn="ctr"/>
            <a:r>
              <a:rPr lang="el-GR" dirty="0" smtClean="0"/>
              <a:t>Καθαρές Τεχνολογίες (</a:t>
            </a:r>
            <a:r>
              <a:rPr lang="en-US" dirty="0" smtClean="0"/>
              <a:t>Clean Technologies)</a:t>
            </a:r>
            <a:endParaRPr lang="el-GR" dirty="0" smtClean="0"/>
          </a:p>
          <a:p>
            <a:pPr algn="ctr">
              <a:buFont typeface="Arial" pitchFamily="34" charset="0"/>
              <a:buChar char="•"/>
            </a:pPr>
            <a:endParaRPr lang="el-GR" dirty="0" smtClean="0"/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Αποτελεσματική Επεξεργασία (Αντιμετώπιση)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/>
            <a:r>
              <a:rPr lang="el-GR" dirty="0" smtClean="0"/>
              <a:t>Προχωρημένες Επεξεργασίες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4356892" y="478552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356892" y="592853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Προχωρημένες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Μέθοδοι Επεξεργασίας Υγρών Αποβλήτων και Αδρανοποίησης Αερίων Ρύπων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928934"/>
            <a:ext cx="2428892" cy="10715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4400" dirty="0" smtClean="0">
                <a:solidFill>
                  <a:schemeClr val="tx2"/>
                </a:solidFill>
              </a:rPr>
              <a:t>ΟΗ·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78297" y="2749545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8992" y="1357298"/>
            <a:ext cx="228601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TiO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/UV-A</a:t>
            </a:r>
            <a:r>
              <a:rPr lang="el-GR" dirty="0" smtClean="0">
                <a:solidFill>
                  <a:schemeClr val="tx2"/>
                </a:solidFill>
              </a:rPr>
              <a:t> Φωτοκατάλυση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072066" y="2643182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15074" y="1857364"/>
            <a:ext cx="228601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Υγρή Οξείδωση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214942" y="342900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29388" y="3000372"/>
            <a:ext cx="228601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Fenton/Photo-Fenton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5214942" y="3714752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29322" y="4572008"/>
            <a:ext cx="228601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Super Critical Water Oxidation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4071140" y="4571214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86182" y="5214950"/>
            <a:ext cx="1571636" cy="64294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Ακτινοβολίες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357422" y="3724276"/>
            <a:ext cx="1571636" cy="1133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034" y="4929198"/>
            <a:ext cx="2928958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Κατάλυση/Ηλεκτροκατάλυση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71736" y="3500438"/>
            <a:ext cx="1214440" cy="11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2910" y="3214686"/>
            <a:ext cx="1785950" cy="64294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Ηλεκτροχημέια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00298" y="2500306"/>
            <a:ext cx="157163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2910" y="2000240"/>
            <a:ext cx="1785950" cy="642942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Οζονισμός</a:t>
            </a:r>
          </a:p>
        </p:txBody>
      </p:sp>
      <p:pic>
        <p:nvPicPr>
          <p:cNvPr id="21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Διήθηση (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Filtration)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71800" y="0"/>
            <a:ext cx="45719" cy="45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785794"/>
            <a:ext cx="8643998" cy="85725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Διαχωρισμός στερεών από αιώρημα με χρήση διηθητικού μέσου (Μηχανική Διεργασία)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71736" y="1785926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428728" y="2928934"/>
            <a:ext cx="228601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428462" y="2928140"/>
            <a:ext cx="228601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1736" y="4071942"/>
            <a:ext cx="157163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72066" y="4071942"/>
            <a:ext cx="15001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71736" y="2141528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1736" y="2570156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1736" y="3141660"/>
            <a:ext cx="40005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64317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279557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294797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2786050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264317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2928926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3081326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3081326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3233726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3214678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367078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335755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3509954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3500430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3652830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Oval 34"/>
          <p:cNvSpPr/>
          <p:nvPr/>
        </p:nvSpPr>
        <p:spPr>
          <a:xfrm>
            <a:off x="3643306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Oval 35"/>
          <p:cNvSpPr/>
          <p:nvPr/>
        </p:nvSpPr>
        <p:spPr>
          <a:xfrm>
            <a:off x="3795706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Oval 36"/>
          <p:cNvSpPr/>
          <p:nvPr/>
        </p:nvSpPr>
        <p:spPr>
          <a:xfrm>
            <a:off x="3948106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Oval 37"/>
          <p:cNvSpPr/>
          <p:nvPr/>
        </p:nvSpPr>
        <p:spPr>
          <a:xfrm>
            <a:off x="378618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Oval 38"/>
          <p:cNvSpPr/>
          <p:nvPr/>
        </p:nvSpPr>
        <p:spPr>
          <a:xfrm>
            <a:off x="393858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Oval 39"/>
          <p:cNvSpPr/>
          <p:nvPr/>
        </p:nvSpPr>
        <p:spPr>
          <a:xfrm>
            <a:off x="409098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Oval 40"/>
          <p:cNvSpPr/>
          <p:nvPr/>
        </p:nvSpPr>
        <p:spPr>
          <a:xfrm>
            <a:off x="407193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Oval 41"/>
          <p:cNvSpPr/>
          <p:nvPr/>
        </p:nvSpPr>
        <p:spPr>
          <a:xfrm>
            <a:off x="422433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4214810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Oval 43"/>
          <p:cNvSpPr/>
          <p:nvPr/>
        </p:nvSpPr>
        <p:spPr>
          <a:xfrm>
            <a:off x="4367210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Oval 44"/>
          <p:cNvSpPr/>
          <p:nvPr/>
        </p:nvSpPr>
        <p:spPr>
          <a:xfrm>
            <a:off x="4357686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Oval 45"/>
          <p:cNvSpPr/>
          <p:nvPr/>
        </p:nvSpPr>
        <p:spPr>
          <a:xfrm>
            <a:off x="4510086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Oval 46"/>
          <p:cNvSpPr/>
          <p:nvPr/>
        </p:nvSpPr>
        <p:spPr>
          <a:xfrm>
            <a:off x="4500562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465296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Oval 48"/>
          <p:cNvSpPr/>
          <p:nvPr/>
        </p:nvSpPr>
        <p:spPr>
          <a:xfrm>
            <a:off x="4643438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Oval 49"/>
          <p:cNvSpPr/>
          <p:nvPr/>
        </p:nvSpPr>
        <p:spPr>
          <a:xfrm>
            <a:off x="4805362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>
          <a:xfrm>
            <a:off x="478631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Oval 51"/>
          <p:cNvSpPr/>
          <p:nvPr/>
        </p:nvSpPr>
        <p:spPr>
          <a:xfrm>
            <a:off x="493871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Oval 52"/>
          <p:cNvSpPr/>
          <p:nvPr/>
        </p:nvSpPr>
        <p:spPr>
          <a:xfrm>
            <a:off x="493871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509111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5091114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524351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5214942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536734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5367342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Oval 59"/>
          <p:cNvSpPr/>
          <p:nvPr/>
        </p:nvSpPr>
        <p:spPr>
          <a:xfrm>
            <a:off x="551974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Oval 60"/>
          <p:cNvSpPr/>
          <p:nvPr/>
        </p:nvSpPr>
        <p:spPr>
          <a:xfrm>
            <a:off x="5500694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Oval 61"/>
          <p:cNvSpPr/>
          <p:nvPr/>
        </p:nvSpPr>
        <p:spPr>
          <a:xfrm>
            <a:off x="5643570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Oval 62"/>
          <p:cNvSpPr/>
          <p:nvPr/>
        </p:nvSpPr>
        <p:spPr>
          <a:xfrm>
            <a:off x="5643570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Oval 63"/>
          <p:cNvSpPr/>
          <p:nvPr/>
        </p:nvSpPr>
        <p:spPr>
          <a:xfrm>
            <a:off x="5786446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Oval 64"/>
          <p:cNvSpPr/>
          <p:nvPr/>
        </p:nvSpPr>
        <p:spPr>
          <a:xfrm>
            <a:off x="5795970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Oval 65"/>
          <p:cNvSpPr/>
          <p:nvPr/>
        </p:nvSpPr>
        <p:spPr>
          <a:xfrm>
            <a:off x="5929322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5929322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>
            <a:off x="6081722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Oval 68"/>
          <p:cNvSpPr/>
          <p:nvPr/>
        </p:nvSpPr>
        <p:spPr>
          <a:xfrm>
            <a:off x="6072198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Oval 69"/>
          <p:cNvSpPr/>
          <p:nvPr/>
        </p:nvSpPr>
        <p:spPr>
          <a:xfrm>
            <a:off x="6224598" y="23669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Oval 70"/>
          <p:cNvSpPr/>
          <p:nvPr/>
        </p:nvSpPr>
        <p:spPr>
          <a:xfrm>
            <a:off x="6215074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Oval 71"/>
          <p:cNvSpPr/>
          <p:nvPr/>
        </p:nvSpPr>
        <p:spPr>
          <a:xfrm>
            <a:off x="6376998" y="2357430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Oval 72"/>
          <p:cNvSpPr/>
          <p:nvPr/>
        </p:nvSpPr>
        <p:spPr>
          <a:xfrm>
            <a:off x="6376998" y="2214554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Oval 73"/>
          <p:cNvSpPr/>
          <p:nvPr/>
        </p:nvSpPr>
        <p:spPr>
          <a:xfrm>
            <a:off x="5072066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Oval 74"/>
          <p:cNvSpPr/>
          <p:nvPr/>
        </p:nvSpPr>
        <p:spPr>
          <a:xfrm>
            <a:off x="5224466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Oval 75"/>
          <p:cNvSpPr/>
          <p:nvPr/>
        </p:nvSpPr>
        <p:spPr>
          <a:xfrm>
            <a:off x="5429256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Oval 76"/>
          <p:cNvSpPr/>
          <p:nvPr/>
        </p:nvSpPr>
        <p:spPr>
          <a:xfrm>
            <a:off x="5857884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Oval 77"/>
          <p:cNvSpPr/>
          <p:nvPr/>
        </p:nvSpPr>
        <p:spPr>
          <a:xfrm>
            <a:off x="557213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Oval 78"/>
          <p:cNvSpPr/>
          <p:nvPr/>
        </p:nvSpPr>
        <p:spPr>
          <a:xfrm>
            <a:off x="5715008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Oval 79"/>
          <p:cNvSpPr/>
          <p:nvPr/>
        </p:nvSpPr>
        <p:spPr>
          <a:xfrm>
            <a:off x="6000760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6143636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Oval 81"/>
          <p:cNvSpPr/>
          <p:nvPr/>
        </p:nvSpPr>
        <p:spPr>
          <a:xfrm>
            <a:off x="6429388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Oval 82"/>
          <p:cNvSpPr/>
          <p:nvPr/>
        </p:nvSpPr>
        <p:spPr>
          <a:xfrm>
            <a:off x="628651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Oval 83"/>
          <p:cNvSpPr/>
          <p:nvPr/>
        </p:nvSpPr>
        <p:spPr>
          <a:xfrm>
            <a:off x="414337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Oval 84"/>
          <p:cNvSpPr/>
          <p:nvPr/>
        </p:nvSpPr>
        <p:spPr>
          <a:xfrm>
            <a:off x="429577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Oval 85"/>
          <p:cNvSpPr/>
          <p:nvPr/>
        </p:nvSpPr>
        <p:spPr>
          <a:xfrm>
            <a:off x="4714876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Oval 86"/>
          <p:cNvSpPr/>
          <p:nvPr/>
        </p:nvSpPr>
        <p:spPr>
          <a:xfrm>
            <a:off x="342899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Oval 87"/>
          <p:cNvSpPr/>
          <p:nvPr/>
        </p:nvSpPr>
        <p:spPr>
          <a:xfrm>
            <a:off x="3857620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Oval 88"/>
          <p:cNvSpPr/>
          <p:nvPr/>
        </p:nvSpPr>
        <p:spPr>
          <a:xfrm>
            <a:off x="3000364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Oval 89"/>
          <p:cNvSpPr/>
          <p:nvPr/>
        </p:nvSpPr>
        <p:spPr>
          <a:xfrm>
            <a:off x="2714612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Oval 90"/>
          <p:cNvSpPr/>
          <p:nvPr/>
        </p:nvSpPr>
        <p:spPr>
          <a:xfrm>
            <a:off x="2857488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Oval 91"/>
          <p:cNvSpPr/>
          <p:nvPr/>
        </p:nvSpPr>
        <p:spPr>
          <a:xfrm>
            <a:off x="3143240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Oval 92"/>
          <p:cNvSpPr/>
          <p:nvPr/>
        </p:nvSpPr>
        <p:spPr>
          <a:xfrm>
            <a:off x="3571868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Oval 93"/>
          <p:cNvSpPr/>
          <p:nvPr/>
        </p:nvSpPr>
        <p:spPr>
          <a:xfrm>
            <a:off x="4429124" y="2428868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6" name="Curved Connector 95"/>
          <p:cNvCxnSpPr>
            <a:stCxn id="100" idx="1"/>
          </p:cNvCxnSpPr>
          <p:nvPr/>
        </p:nvCxnSpPr>
        <p:spPr>
          <a:xfrm rot="10800000" flipV="1">
            <a:off x="6786578" y="2028812"/>
            <a:ext cx="942988" cy="32861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729566" y="15716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Αιώρημα</a:t>
            </a:r>
          </a:p>
          <a:p>
            <a:r>
              <a:rPr lang="en-US" dirty="0" smtClean="0"/>
              <a:t>(slurry)</a:t>
            </a:r>
            <a:endParaRPr lang="el-GR" dirty="0" smtClean="0"/>
          </a:p>
        </p:txBody>
      </p:sp>
      <p:cxnSp>
        <p:nvCxnSpPr>
          <p:cNvPr id="102" name="Straight Connector 101"/>
          <p:cNvCxnSpPr/>
          <p:nvPr/>
        </p:nvCxnSpPr>
        <p:spPr>
          <a:xfrm rot="5400000">
            <a:off x="246457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60745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2176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296464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3107521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3250397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3393273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353614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67902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389333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403621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179091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4321967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464843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0771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475059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4893471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510778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250661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393537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5536413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>
            <a:off x="5679289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5822165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5965041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6107917" y="2750339"/>
            <a:ext cx="57150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/>
          <p:nvPr/>
        </p:nvCxnSpPr>
        <p:spPr>
          <a:xfrm>
            <a:off x="1643042" y="2714620"/>
            <a:ext cx="785820" cy="1428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71452" y="2214554"/>
            <a:ext cx="127159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Πλακούντας</a:t>
            </a:r>
          </a:p>
          <a:p>
            <a:r>
              <a:rPr lang="en-US" dirty="0" smtClean="0"/>
              <a:t>(cake)</a:t>
            </a:r>
            <a:endParaRPr lang="el-GR" dirty="0" smtClean="0"/>
          </a:p>
        </p:txBody>
      </p:sp>
      <p:cxnSp>
        <p:nvCxnSpPr>
          <p:cNvPr id="132" name="Straight Connector 131"/>
          <p:cNvCxnSpPr/>
          <p:nvPr/>
        </p:nvCxnSpPr>
        <p:spPr>
          <a:xfrm>
            <a:off x="2571736" y="3213098"/>
            <a:ext cx="4000528" cy="158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/>
          <p:nvPr/>
        </p:nvCxnSpPr>
        <p:spPr>
          <a:xfrm rot="10800000">
            <a:off x="6715140" y="3214686"/>
            <a:ext cx="928694" cy="142876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729566" y="2514600"/>
            <a:ext cx="1200152" cy="1485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Διηθητικό μέσο </a:t>
            </a:r>
          </a:p>
          <a:p>
            <a:pPr algn="ctr"/>
            <a:r>
              <a:rPr lang="el-GR" dirty="0" smtClean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l-GR" dirty="0" smtClean="0">
                <a:solidFill>
                  <a:srgbClr val="00B050"/>
                </a:solidFill>
              </a:rPr>
              <a:t> βάση στήριξης</a:t>
            </a:r>
          </a:p>
        </p:txBody>
      </p:sp>
      <p:cxnSp>
        <p:nvCxnSpPr>
          <p:cNvPr id="138" name="Straight Arrow Connector 137"/>
          <p:cNvCxnSpPr/>
          <p:nvPr/>
        </p:nvCxnSpPr>
        <p:spPr>
          <a:xfrm rot="5400000">
            <a:off x="4249735" y="4464057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3858414" y="4357694"/>
            <a:ext cx="57071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4786314" y="4356900"/>
            <a:ext cx="57071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871914" y="4586302"/>
            <a:ext cx="255747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Διήθημα </a:t>
            </a:r>
            <a:r>
              <a:rPr lang="en-US" dirty="0" smtClean="0">
                <a:solidFill>
                  <a:srgbClr val="FF0000"/>
                </a:solidFill>
              </a:rPr>
              <a:t>(filtrate)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7158" y="5214950"/>
            <a:ext cx="5500726" cy="85725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Διήθηση κοστίζει λιγότερο από εξάτμιση ή ξήρανση</a:t>
            </a:r>
          </a:p>
        </p:txBody>
      </p:sp>
      <p:pic>
        <p:nvPicPr>
          <p:cNvPr id="12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Εφαρμογές Διήθησης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643998" cy="85725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Επεξεργασία </a:t>
            </a:r>
            <a:r>
              <a:rPr lang="en-US" dirty="0" smtClean="0"/>
              <a:t>H</a:t>
            </a:r>
            <a:r>
              <a:rPr lang="en-US" sz="1050" dirty="0" smtClean="0"/>
              <a:t>2</a:t>
            </a:r>
            <a:r>
              <a:rPr lang="en-US" dirty="0" smtClean="0"/>
              <a:t>O – </a:t>
            </a:r>
            <a:r>
              <a:rPr lang="el-GR" dirty="0" smtClean="0"/>
              <a:t>Υγρών Αποβλήτων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Μεταλλειολογία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Βιομηχανικοί διαχωρισμοί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1428744"/>
            <a:ext cx="8443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Επιλογή Εξοπλισμού + Συνθηκών Λειτουργίας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214554"/>
            <a:ext cx="8643998" cy="307183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Ιδιότητες ρευστού (ιξώδες, πυκνότητα)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Ιδιότητες στερεών (σχήμα, μέγεθος)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Συγκέντρωση στερεών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Όγκος αιωρήματος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Ποιο το πολύτιμο συστατικό? (υγρό, στερεό ή και τα δύο?)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Απαιτείται ‘πλύση’ στερεών?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Απόδοση διαχωρισμού (καθαρότητα)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Απαιτείται προεπεξεργασία?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Απαιρείται θέρμανση τροφοδοσίας?</a:t>
            </a: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Διηθητικό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Μέσο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144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Ρόλος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1285860"/>
            <a:ext cx="3143272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Βάση στήριξης του πλακούντα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871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Είδος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2143116"/>
            <a:ext cx="3143272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Ύφασμα (καμβάς, μαλλί, γυαλί)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857496"/>
            <a:ext cx="171451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Κριτήρια επιλογής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3143248"/>
            <a:ext cx="3643338" cy="15001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Πορώδες (</a:t>
            </a:r>
            <a:r>
              <a:rPr lang="en-US" dirty="0" smtClean="0">
                <a:solidFill>
                  <a:schemeClr val="tx2"/>
                </a:solidFill>
              </a:rPr>
              <a:t>porosity)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Διαπερατότητα (</a:t>
            </a:r>
            <a:r>
              <a:rPr lang="en-US" dirty="0" smtClean="0">
                <a:solidFill>
                  <a:schemeClr val="tx2"/>
                </a:solidFill>
              </a:rPr>
              <a:t>permeability)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Κόστος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Καλή αντοχή (διάβρωση, θερμότητα)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Διήθηση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Πλακούντα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786842" cy="27146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Αρχικά, στερεά επικάθονται στο διηθητικό μέσο, δημιουργώντας στρώματα πλακούντα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Ο πλακούντας ‘μεγαλώνει’ και ταυτόχρονα αυξάνει η ΑΝΤΙΣΤΑΣΗ ΣΤΗ ΡΟΗ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FF0000"/>
                </a:solidFill>
              </a:rPr>
              <a:t>SOS  </a:t>
            </a:r>
            <a:r>
              <a:rPr lang="el-GR" dirty="0" smtClean="0"/>
              <a:t>Η διήθηση γίνεται μέσω του πλακούντα                     </a:t>
            </a:r>
            <a:r>
              <a:rPr lang="el-GR" dirty="0" smtClean="0">
                <a:solidFill>
                  <a:srgbClr val="FF0000"/>
                </a:solidFill>
              </a:rPr>
              <a:t>ΜΕΓΑΛΗ ΑΝΤΙΣΤΑΣΗ</a:t>
            </a:r>
            <a:endParaRPr lang="el-GR" u="sng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           Το διηθητικό μέσο παίζει μικρό ρόλο                       </a:t>
            </a:r>
            <a:r>
              <a:rPr lang="el-GR" dirty="0" smtClean="0">
                <a:solidFill>
                  <a:srgbClr val="FF0000"/>
                </a:solidFill>
              </a:rPr>
              <a:t>ΜΙΚΡΗ ΑΝΤΙΣΤΑΣΗ</a:t>
            </a:r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6314" y="307022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335597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Βοηθητικές Ουσίες Διήθησης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786842" cy="1357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Λεπτόκοκκα (κολλοειδή) ή λασπώδη στερεά δημιουργούν πολύ ιξώδη αιωρήματα που φράζουν τους πόρους του διηθητικού μέσου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Προσθήκη ουσιών προς διευκόλυνση δημιουργίας πλακούντα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7242" y="1643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Ουσίες Χημικά Αδρανείς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2214546" y="2571744"/>
            <a:ext cx="928694" cy="50006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00166" y="3071810"/>
            <a:ext cx="92869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σίλικα</a:t>
            </a: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286117" y="2714621"/>
            <a:ext cx="500066" cy="214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1802" y="3000372"/>
            <a:ext cx="1071570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περλίτης</a:t>
            </a:r>
          </a:p>
        </p:txBody>
      </p:sp>
      <p:cxnSp>
        <p:nvCxnSpPr>
          <p:cNvPr id="11" name="Curved Connector 10"/>
          <p:cNvCxnSpPr/>
          <p:nvPr/>
        </p:nvCxnSpPr>
        <p:spPr>
          <a:xfrm>
            <a:off x="3581393" y="2571745"/>
            <a:ext cx="1847863" cy="71437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3071810"/>
            <a:ext cx="1428760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κυτταρίνη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3357562"/>
            <a:ext cx="8786842" cy="1357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Προεπικάλυψη (</a:t>
            </a:r>
            <a:r>
              <a:rPr lang="en-US" dirty="0" smtClean="0"/>
              <a:t>pre-coating) </a:t>
            </a:r>
            <a:r>
              <a:rPr lang="el-GR" dirty="0" smtClean="0"/>
              <a:t>του μέσου διήθησης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Στερεά και βοηθητικές ουσίες απομακρύνονται μαζί εάν το διήθημα είναι το πολύτιμο προϊόν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Διαχωρισμός απαιτείται εάν στερεά είναι πολύτιμο προϊόν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Μαθηματική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Ανάλυση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643998" cy="85725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ΚΑΤΑ ΠΡΟΣΕΓΓΙΣΗ, ο πλακούντας προσομοιάζεται με ροή σε σταθεροποιημένη κλίνη (</a:t>
            </a:r>
            <a:r>
              <a:rPr lang="en-US" dirty="0" smtClean="0"/>
              <a:t>packed bed)</a:t>
            </a:r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3240" y="1998652"/>
            <a:ext cx="17145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214678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0" name="Straight Connector 69"/>
          <p:cNvCxnSpPr/>
          <p:nvPr/>
        </p:nvCxnSpPr>
        <p:spPr>
          <a:xfrm>
            <a:off x="3143240" y="2498718"/>
            <a:ext cx="17145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3214678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Oval 71"/>
          <p:cNvSpPr/>
          <p:nvPr/>
        </p:nvSpPr>
        <p:spPr>
          <a:xfrm>
            <a:off x="3214678" y="22955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Oval 72"/>
          <p:cNvSpPr/>
          <p:nvPr/>
        </p:nvSpPr>
        <p:spPr>
          <a:xfrm>
            <a:off x="3214678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Oval 73"/>
          <p:cNvSpPr/>
          <p:nvPr/>
        </p:nvSpPr>
        <p:spPr>
          <a:xfrm>
            <a:off x="3367078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Oval 74"/>
          <p:cNvSpPr/>
          <p:nvPr/>
        </p:nvSpPr>
        <p:spPr>
          <a:xfrm>
            <a:off x="3357554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Oval 75"/>
          <p:cNvSpPr/>
          <p:nvPr/>
        </p:nvSpPr>
        <p:spPr>
          <a:xfrm>
            <a:off x="3357554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Oval 76"/>
          <p:cNvSpPr/>
          <p:nvPr/>
        </p:nvSpPr>
        <p:spPr>
          <a:xfrm>
            <a:off x="3357554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Oval 77"/>
          <p:cNvSpPr/>
          <p:nvPr/>
        </p:nvSpPr>
        <p:spPr>
          <a:xfrm>
            <a:off x="3509954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Oval 78"/>
          <p:cNvSpPr/>
          <p:nvPr/>
        </p:nvSpPr>
        <p:spPr>
          <a:xfrm>
            <a:off x="3500430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Oval 79"/>
          <p:cNvSpPr/>
          <p:nvPr/>
        </p:nvSpPr>
        <p:spPr>
          <a:xfrm>
            <a:off x="3500430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3500430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Oval 81"/>
          <p:cNvSpPr/>
          <p:nvPr/>
        </p:nvSpPr>
        <p:spPr>
          <a:xfrm>
            <a:off x="3652830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Oval 82"/>
          <p:cNvSpPr/>
          <p:nvPr/>
        </p:nvSpPr>
        <p:spPr>
          <a:xfrm>
            <a:off x="3643306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Oval 83"/>
          <p:cNvSpPr/>
          <p:nvPr/>
        </p:nvSpPr>
        <p:spPr>
          <a:xfrm>
            <a:off x="3643306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Oval 84"/>
          <p:cNvSpPr/>
          <p:nvPr/>
        </p:nvSpPr>
        <p:spPr>
          <a:xfrm>
            <a:off x="3643306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Oval 85"/>
          <p:cNvSpPr/>
          <p:nvPr/>
        </p:nvSpPr>
        <p:spPr>
          <a:xfrm>
            <a:off x="3795706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Oval 86"/>
          <p:cNvSpPr/>
          <p:nvPr/>
        </p:nvSpPr>
        <p:spPr>
          <a:xfrm>
            <a:off x="3786182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Oval 87"/>
          <p:cNvSpPr/>
          <p:nvPr/>
        </p:nvSpPr>
        <p:spPr>
          <a:xfrm>
            <a:off x="3786182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Oval 88"/>
          <p:cNvSpPr/>
          <p:nvPr/>
        </p:nvSpPr>
        <p:spPr>
          <a:xfrm>
            <a:off x="3786182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Oval 89"/>
          <p:cNvSpPr/>
          <p:nvPr/>
        </p:nvSpPr>
        <p:spPr>
          <a:xfrm>
            <a:off x="3938582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Oval 90"/>
          <p:cNvSpPr/>
          <p:nvPr/>
        </p:nvSpPr>
        <p:spPr>
          <a:xfrm>
            <a:off x="3929058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Oval 91"/>
          <p:cNvSpPr/>
          <p:nvPr/>
        </p:nvSpPr>
        <p:spPr>
          <a:xfrm>
            <a:off x="3929058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Oval 92"/>
          <p:cNvSpPr/>
          <p:nvPr/>
        </p:nvSpPr>
        <p:spPr>
          <a:xfrm>
            <a:off x="3929058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Oval 93"/>
          <p:cNvSpPr/>
          <p:nvPr/>
        </p:nvSpPr>
        <p:spPr>
          <a:xfrm>
            <a:off x="4081458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5" name="Oval 94"/>
          <p:cNvSpPr/>
          <p:nvPr/>
        </p:nvSpPr>
        <p:spPr>
          <a:xfrm>
            <a:off x="4071934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Oval 95"/>
          <p:cNvSpPr/>
          <p:nvPr/>
        </p:nvSpPr>
        <p:spPr>
          <a:xfrm>
            <a:off x="4071934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Oval 96"/>
          <p:cNvSpPr/>
          <p:nvPr/>
        </p:nvSpPr>
        <p:spPr>
          <a:xfrm>
            <a:off x="4071934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8" name="Oval 97"/>
          <p:cNvSpPr/>
          <p:nvPr/>
        </p:nvSpPr>
        <p:spPr>
          <a:xfrm>
            <a:off x="4071934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Oval 98"/>
          <p:cNvSpPr/>
          <p:nvPr/>
        </p:nvSpPr>
        <p:spPr>
          <a:xfrm>
            <a:off x="4224334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0" name="Oval 99"/>
          <p:cNvSpPr/>
          <p:nvPr/>
        </p:nvSpPr>
        <p:spPr>
          <a:xfrm>
            <a:off x="4214810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Oval 100"/>
          <p:cNvSpPr/>
          <p:nvPr/>
        </p:nvSpPr>
        <p:spPr>
          <a:xfrm>
            <a:off x="4214810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Oval 101"/>
          <p:cNvSpPr/>
          <p:nvPr/>
        </p:nvSpPr>
        <p:spPr>
          <a:xfrm>
            <a:off x="4214810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Oval 102"/>
          <p:cNvSpPr/>
          <p:nvPr/>
        </p:nvSpPr>
        <p:spPr>
          <a:xfrm>
            <a:off x="4367210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4" name="Oval 103"/>
          <p:cNvSpPr/>
          <p:nvPr/>
        </p:nvSpPr>
        <p:spPr>
          <a:xfrm>
            <a:off x="4357686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Oval 104"/>
          <p:cNvSpPr/>
          <p:nvPr/>
        </p:nvSpPr>
        <p:spPr>
          <a:xfrm>
            <a:off x="4357686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6" name="Oval 105"/>
          <p:cNvSpPr/>
          <p:nvPr/>
        </p:nvSpPr>
        <p:spPr>
          <a:xfrm>
            <a:off x="4357686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7" name="Oval 106"/>
          <p:cNvSpPr/>
          <p:nvPr/>
        </p:nvSpPr>
        <p:spPr>
          <a:xfrm>
            <a:off x="4510086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8" name="Oval 107"/>
          <p:cNvSpPr/>
          <p:nvPr/>
        </p:nvSpPr>
        <p:spPr>
          <a:xfrm>
            <a:off x="4500562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9" name="Oval 108"/>
          <p:cNvSpPr/>
          <p:nvPr/>
        </p:nvSpPr>
        <p:spPr>
          <a:xfrm>
            <a:off x="4500562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0" name="Oval 109"/>
          <p:cNvSpPr/>
          <p:nvPr/>
        </p:nvSpPr>
        <p:spPr>
          <a:xfrm>
            <a:off x="4500562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1" name="Oval 110"/>
          <p:cNvSpPr/>
          <p:nvPr/>
        </p:nvSpPr>
        <p:spPr>
          <a:xfrm>
            <a:off x="4652962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2" name="Oval 111"/>
          <p:cNvSpPr/>
          <p:nvPr/>
        </p:nvSpPr>
        <p:spPr>
          <a:xfrm>
            <a:off x="4643438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3" name="Oval 112"/>
          <p:cNvSpPr/>
          <p:nvPr/>
        </p:nvSpPr>
        <p:spPr>
          <a:xfrm>
            <a:off x="4643438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Oval 113"/>
          <p:cNvSpPr/>
          <p:nvPr/>
        </p:nvSpPr>
        <p:spPr>
          <a:xfrm>
            <a:off x="4643438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5" name="Oval 114"/>
          <p:cNvSpPr/>
          <p:nvPr/>
        </p:nvSpPr>
        <p:spPr>
          <a:xfrm>
            <a:off x="4795838" y="2428868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6" name="Oval 115"/>
          <p:cNvSpPr/>
          <p:nvPr/>
        </p:nvSpPr>
        <p:spPr>
          <a:xfrm>
            <a:off x="4786314" y="2285992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7" name="Oval 116"/>
          <p:cNvSpPr/>
          <p:nvPr/>
        </p:nvSpPr>
        <p:spPr>
          <a:xfrm>
            <a:off x="4786314" y="2143116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8" name="Oval 117"/>
          <p:cNvSpPr/>
          <p:nvPr/>
        </p:nvSpPr>
        <p:spPr>
          <a:xfrm>
            <a:off x="4786314" y="2000240"/>
            <a:ext cx="71438" cy="714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428728" y="228599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285852" y="1857364"/>
            <a:ext cx="1785950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Ροή </a:t>
            </a:r>
            <a:r>
              <a:rPr lang="en-US" dirty="0" smtClean="0"/>
              <a:t>IN</a:t>
            </a:r>
            <a:endParaRPr lang="el-GR" dirty="0" smtClean="0"/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000628" y="228599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857752" y="1857364"/>
            <a:ext cx="1785950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Ροή </a:t>
            </a:r>
            <a:r>
              <a:rPr lang="en-US" dirty="0" smtClean="0"/>
              <a:t>OUT</a:t>
            </a:r>
            <a:endParaRPr lang="el-GR" dirty="0" smtClean="0"/>
          </a:p>
        </p:txBody>
      </p:sp>
      <p:cxnSp>
        <p:nvCxnSpPr>
          <p:cNvPr id="127" name="Curved Connector 126"/>
          <p:cNvCxnSpPr>
            <a:stCxn id="94" idx="3"/>
          </p:cNvCxnSpPr>
          <p:nvPr/>
        </p:nvCxnSpPr>
        <p:spPr>
          <a:xfrm rot="16200000" flipH="1">
            <a:off x="4148134" y="2433630"/>
            <a:ext cx="367652" cy="48008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657732" y="2443162"/>
            <a:ext cx="184309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Πληρωτικό υλικό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143240" y="1214422"/>
            <a:ext cx="184309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dirty="0" smtClean="0"/>
              <a:t>Packed Bed</a:t>
            </a:r>
            <a:endParaRPr lang="el-GR" dirty="0" smtClean="0"/>
          </a:p>
        </p:txBody>
      </p:sp>
      <p:sp>
        <p:nvSpPr>
          <p:cNvPr id="133" name="TextBox 132"/>
          <p:cNvSpPr txBox="1"/>
          <p:nvPr/>
        </p:nvSpPr>
        <p:spPr>
          <a:xfrm>
            <a:off x="285720" y="3429000"/>
            <a:ext cx="8643998" cy="1357322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1 </a:t>
            </a:r>
            <a:r>
              <a:rPr lang="el-GR" dirty="0" smtClean="0">
                <a:solidFill>
                  <a:schemeClr val="tx2"/>
                </a:solidFill>
              </a:rPr>
              <a:t>ΔΙΑΦΟΡΑ !!!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ΠΑΧΟΣ πλακούντα ΑΥΞΑΝΕΙ ΒΑΘΜΙΑΙΑ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Πίεση σταθερή                       ροή μειώνεται ή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0000"/>
                </a:solidFill>
              </a:rPr>
              <a:t>Ροή σταθερή                      πίεση αυξάνει</a:t>
            </a:r>
          </a:p>
          <a:p>
            <a:endParaRPr lang="el-GR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4143372" y="3571876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2143108" y="4141792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928794" y="4357694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Εξίσωση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CARMAN-KOZENY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71563" y="1143000"/>
          <a:ext cx="2819400" cy="666750"/>
        </p:xfrm>
        <a:graphic>
          <a:graphicData uri="http://schemas.openxmlformats.org/presentationml/2006/ole">
            <p:oleObj spid="_x0000_s38914" name="Equation" r:id="rId3" imgW="1879560" imgH="44424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0562" y="1323975"/>
          <a:ext cx="304800" cy="304800"/>
        </p:xfrm>
        <a:graphic>
          <a:graphicData uri="http://schemas.openxmlformats.org/presentationml/2006/ole">
            <p:oleObj spid="_x0000_s38915" name="Equation" r:id="rId4" imgW="203040" imgH="203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428736"/>
            <a:ext cx="8643998" cy="307183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u: </a:t>
            </a:r>
            <a:r>
              <a:rPr lang="el-GR" dirty="0" smtClean="0"/>
              <a:t>γραμμική ταχύτητα διηθήματος</a:t>
            </a:r>
          </a:p>
          <a:p>
            <a:r>
              <a:rPr lang="en-US" dirty="0" smtClean="0"/>
              <a:t>A: </a:t>
            </a:r>
            <a:r>
              <a:rPr lang="el-GR" dirty="0" smtClean="0"/>
              <a:t>επιφάνεια διατομής πλακούντα</a:t>
            </a:r>
          </a:p>
          <a:p>
            <a:r>
              <a:rPr lang="en-US" dirty="0" smtClean="0"/>
              <a:t>V: </a:t>
            </a:r>
            <a:r>
              <a:rPr lang="el-GR" dirty="0" smtClean="0"/>
              <a:t>όγκος διηθήματος που πέρασε σε χρόνο </a:t>
            </a:r>
            <a:r>
              <a:rPr lang="en-US" dirty="0" smtClean="0"/>
              <a:t>t</a:t>
            </a:r>
          </a:p>
          <a:p>
            <a:r>
              <a:rPr lang="el-GR" dirty="0" smtClean="0"/>
              <a:t>ε: πορώδες πλακούντα</a:t>
            </a:r>
          </a:p>
          <a:p>
            <a:r>
              <a:rPr lang="en-US" dirty="0" smtClean="0"/>
              <a:t>S: </a:t>
            </a:r>
            <a:r>
              <a:rPr lang="el-GR" dirty="0" smtClean="0"/>
              <a:t>ειδική επιφάνεια στερεών</a:t>
            </a:r>
          </a:p>
          <a:p>
            <a:r>
              <a:rPr lang="el-GR" dirty="0" smtClean="0"/>
              <a:t>μ: ιξώδες διηθήματος</a:t>
            </a:r>
          </a:p>
          <a:p>
            <a:r>
              <a:rPr lang="el-GR" dirty="0" smtClean="0"/>
              <a:t>   </a:t>
            </a:r>
            <a:r>
              <a:rPr lang="en-US" dirty="0" smtClean="0"/>
              <a:t>: </a:t>
            </a:r>
            <a:r>
              <a:rPr lang="el-GR" dirty="0" smtClean="0"/>
              <a:t>πάχος πλακούντα</a:t>
            </a:r>
          </a:p>
          <a:p>
            <a:r>
              <a:rPr lang="el-GR" dirty="0" smtClean="0"/>
              <a:t>Δ</a:t>
            </a:r>
            <a:r>
              <a:rPr lang="en-US" dirty="0" smtClean="0"/>
              <a:t>P: </a:t>
            </a:r>
            <a:r>
              <a:rPr lang="el-GR" dirty="0" smtClean="0"/>
              <a:t>εφαρμοζόμενη διαφορά πίεσης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38122" y="3519490"/>
          <a:ext cx="133350" cy="266700"/>
        </p:xfrm>
        <a:graphic>
          <a:graphicData uri="http://schemas.openxmlformats.org/presentationml/2006/ole">
            <p:oleObj spid="_x0000_s38916" name="Equation" r:id="rId5" imgW="88560" imgH="177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4157674"/>
            <a:ext cx="5214974" cy="20574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ΠΑΡΑΔΟΧΕΣ</a:t>
            </a:r>
          </a:p>
          <a:p>
            <a:endParaRPr lang="el-GR" u="sng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Στρωτή ροή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Ομοιογενής πλακούντας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Σταθερό πορώδες </a:t>
            </a:r>
            <a:r>
              <a:rPr lang="el-GR" dirty="0" smtClean="0">
                <a:solidFill>
                  <a:srgbClr val="FF0000"/>
                </a:solidFill>
              </a:rPr>
              <a:t>(?)</a:t>
            </a:r>
            <a:r>
              <a:rPr lang="el-GR" dirty="0" smtClean="0"/>
              <a:t> δηλαδή </a:t>
            </a:r>
            <a:r>
              <a:rPr lang="el-GR" dirty="0" smtClean="0">
                <a:solidFill>
                  <a:srgbClr val="FF0000"/>
                </a:solidFill>
              </a:rPr>
              <a:t>ΑΣΥΜΠΙΕΣΤΟΣ </a:t>
            </a:r>
            <a:r>
              <a:rPr lang="el-GR" dirty="0" smtClean="0"/>
              <a:t>πλακούντας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</a:t>
            </a:r>
          </a:p>
          <a:p>
            <a:endParaRPr lang="el-GR" dirty="0" smtClean="0">
              <a:solidFill>
                <a:srgbClr val="FF0000"/>
              </a:solidFill>
            </a:endParaRP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Εξίσωση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CARMAN-KOZENY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0144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Ορίζω: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47813" y="1143000"/>
          <a:ext cx="1390650" cy="628650"/>
        </p:xfrm>
        <a:graphic>
          <a:graphicData uri="http://schemas.openxmlformats.org/presentationml/2006/ole">
            <p:oleObj spid="_x0000_s39938" name="Equation" r:id="rId3" imgW="927000" imgH="4190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514984" y="1323975"/>
          <a:ext cx="342900" cy="304800"/>
        </p:xfrm>
        <a:graphic>
          <a:graphicData uri="http://schemas.openxmlformats.org/presentationml/2006/ole">
            <p:oleObj spid="_x0000_s39939" name="Equation" r:id="rId4" imgW="228600" imgH="203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64" y="1071546"/>
            <a:ext cx="2714644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Ειδική αντίσταση 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147763" y="2162175"/>
          <a:ext cx="2381250" cy="628650"/>
        </p:xfrm>
        <a:graphic>
          <a:graphicData uri="http://schemas.openxmlformats.org/presentationml/2006/ole">
            <p:oleObj spid="_x0000_s39940" name="Equation" r:id="rId5" imgW="1587240" imgH="41904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024313" y="2338388"/>
          <a:ext cx="323850" cy="304800"/>
        </p:xfrm>
        <a:graphic>
          <a:graphicData uri="http://schemas.openxmlformats.org/presentationml/2006/ole">
            <p:oleObj spid="_x0000_s39941" name="Equation" r:id="rId6" imgW="215640" imgH="203040" progId="Equation.DSMT4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57174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Σχέση μεταξύ όγκου διηθήματος και πάχους πλακούντα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214686"/>
            <a:ext cx="8786842" cy="27146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ΙΣΟΖΥΓΙΟ ΜΑΖΑΣ ΓΙΑ ΣΤΕΡΕΑ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Μάζα στερεών στον πλακούντα=</a:t>
            </a:r>
            <a:endParaRPr lang="en-US" dirty="0" smtClean="0"/>
          </a:p>
          <a:p>
            <a:r>
              <a:rPr lang="el-GR" dirty="0" smtClean="0"/>
              <a:t>με                                                   (Συμβολίζεται και με       )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Μάζα υγρού στον πλακούντα=</a:t>
            </a:r>
          </a:p>
          <a:p>
            <a:r>
              <a:rPr lang="el-GR" dirty="0" smtClean="0"/>
              <a:t>με 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505200" y="3729042"/>
          <a:ext cx="1066800" cy="342900"/>
        </p:xfrm>
        <a:graphic>
          <a:graphicData uri="http://schemas.openxmlformats.org/presentationml/2006/ole">
            <p:oleObj spid="_x0000_s39942" name="Equation" r:id="rId7" imgW="711000" imgH="2286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357558" y="4572008"/>
          <a:ext cx="571500" cy="304800"/>
        </p:xfrm>
        <a:graphic>
          <a:graphicData uri="http://schemas.openxmlformats.org/presentationml/2006/ole">
            <p:oleObj spid="_x0000_s39943" name="Equation" r:id="rId8" imgW="380880" imgH="20304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92114" y="4000504"/>
          <a:ext cx="2551126" cy="342689"/>
        </p:xfrm>
        <a:graphic>
          <a:graphicData uri="http://schemas.openxmlformats.org/presentationml/2006/ole">
            <p:oleObj spid="_x0000_s39944" name="Equation" r:id="rId9" imgW="1701720" imgH="228600" progId="Equation.DSMT4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76263" y="4838712"/>
          <a:ext cx="2684462" cy="304800"/>
        </p:xfrm>
        <a:graphic>
          <a:graphicData uri="http://schemas.openxmlformats.org/presentationml/2006/ole">
            <p:oleObj spid="_x0000_s39945" name="Equation" r:id="rId10" imgW="1790640" imgH="203040" progId="Equation.DSMT4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143504" y="3995744"/>
          <a:ext cx="304800" cy="361950"/>
        </p:xfrm>
        <a:graphic>
          <a:graphicData uri="http://schemas.openxmlformats.org/presentationml/2006/ole">
            <p:oleObj spid="_x0000_s39946" name="Equation" r:id="rId11" imgW="203040" imgH="241200" progId="Equation.DSMT4">
              <p:embed/>
            </p:oleObj>
          </a:graphicData>
        </a:graphic>
      </p:graphicFrame>
      <p:pic>
        <p:nvPicPr>
          <p:cNvPr id="16" name="Εικόνα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Θα παρουσιαστούν οι βασικές μέθοδοι διαχείρησης και επεξεργασίας Βιομηχανικών Αποβλήτων δίνοντας έμφαση στις Προηγμένες Μεθόδους Επεξεργασίας. 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429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Σχέση μεταξύ όγκου διηθήματος και πάχους πλακούντα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Έστω: </a:t>
            </a:r>
            <a:r>
              <a:rPr lang="en-US" dirty="0" smtClean="0"/>
              <a:t>J=% </a:t>
            </a:r>
            <a:r>
              <a:rPr lang="el-GR" dirty="0" smtClean="0"/>
              <a:t>κ.β. κλάσμα στερεών στο αρχικό αίωρημα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0144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Ισοζύγιο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8125" y="1709738"/>
          <a:ext cx="3200400" cy="342900"/>
        </p:xfrm>
        <a:graphic>
          <a:graphicData uri="http://schemas.openxmlformats.org/presentationml/2006/ole">
            <p:oleObj spid="_x0000_s40962" name="Equation" r:id="rId3" imgW="2133360" imgH="2286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695700" y="1695450"/>
          <a:ext cx="342900" cy="304800"/>
        </p:xfrm>
        <a:graphic>
          <a:graphicData uri="http://schemas.openxmlformats.org/presentationml/2006/ole">
            <p:oleObj spid="_x0000_s40963" name="Equation" r:id="rId4" imgW="228600" imgH="20304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233882" y="1500174"/>
          <a:ext cx="3124200" cy="666750"/>
        </p:xfrm>
        <a:graphic>
          <a:graphicData uri="http://schemas.openxmlformats.org/presentationml/2006/ole">
            <p:oleObj spid="_x0000_s40964" name="Equation" r:id="rId5" imgW="2082600" imgH="44424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715272" y="1643050"/>
          <a:ext cx="323850" cy="304800"/>
        </p:xfrm>
        <a:graphic>
          <a:graphicData uri="http://schemas.openxmlformats.org/presentationml/2006/ole">
            <p:oleObj spid="_x0000_s40965" name="Equation" r:id="rId6" imgW="215640" imgH="203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20145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Ορίζω: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285852" y="2143116"/>
          <a:ext cx="2647950" cy="628650"/>
        </p:xfrm>
        <a:graphic>
          <a:graphicData uri="http://schemas.openxmlformats.org/presentationml/2006/ole">
            <p:oleObj spid="_x0000_s40966" name="Equation" r:id="rId7" imgW="1765080" imgH="419040" progId="Equation.DSMT4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286248" y="2285992"/>
          <a:ext cx="342900" cy="304800"/>
        </p:xfrm>
        <a:graphic>
          <a:graphicData uri="http://schemas.openxmlformats.org/presentationml/2006/ole">
            <p:oleObj spid="_x0000_s40967" name="Equation" r:id="rId8" imgW="22860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272891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72891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Άρα:</a:t>
            </a: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928662" y="2928934"/>
          <a:ext cx="2114550" cy="1333500"/>
        </p:xfrm>
        <a:graphic>
          <a:graphicData uri="http://schemas.openxmlformats.org/presentationml/2006/ole">
            <p:oleObj spid="_x0000_s40968" name="Equation" r:id="rId9" imgW="1409400" imgH="888840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071802" y="3786190"/>
          <a:ext cx="342900" cy="304800"/>
        </p:xfrm>
        <a:graphic>
          <a:graphicData uri="http://schemas.openxmlformats.org/presentationml/2006/ole">
            <p:oleObj spid="_x0000_s40969" name="Equation" r:id="rId10" imgW="228600" imgH="203040" progId="Equation.DSMT4">
              <p:embed/>
            </p:oleObj>
          </a:graphicData>
        </a:graphic>
      </p:graphicFrame>
      <p:cxnSp>
        <p:nvCxnSpPr>
          <p:cNvPr id="17" name="Curved Connector 16"/>
          <p:cNvCxnSpPr/>
          <p:nvPr/>
        </p:nvCxnSpPr>
        <p:spPr>
          <a:xfrm rot="16200000" flipV="1">
            <a:off x="1428728" y="4500570"/>
            <a:ext cx="1000132" cy="8572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2976" y="5429264"/>
            <a:ext cx="3357586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Βασική Εξίσωση διήθησης πλακούντα</a:t>
            </a:r>
          </a:p>
        </p:txBody>
      </p:sp>
      <p:pic>
        <p:nvPicPr>
          <p:cNvPr id="19" name="Εικόνα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429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Λειτουργία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 ΣΤΑΘΕΡΗ ΡΟΗ (ΡΥΘΜΟ)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constant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rate operation)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71612" y="928670"/>
          <a:ext cx="3028950" cy="1257300"/>
        </p:xfrm>
        <a:graphic>
          <a:graphicData uri="http://schemas.openxmlformats.org/presentationml/2006/ole">
            <p:oleObj spid="_x0000_s41986" name="Equation" r:id="rId3" imgW="2019240" imgH="83808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52875" y="1714488"/>
          <a:ext cx="323850" cy="304800"/>
        </p:xfrm>
        <a:graphic>
          <a:graphicData uri="http://schemas.openxmlformats.org/presentationml/2006/ole">
            <p:oleObj spid="_x0000_s41987" name="Equation" r:id="rId4" imgW="215640" imgH="203040" progId="Equation.DSMT4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1406" y="2286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Λειτουργία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με ΣΤΑΘΕΡΗ ΠΙΕΣΗ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constant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pressure operation)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04960" y="3609975"/>
          <a:ext cx="4495800" cy="666750"/>
        </p:xfrm>
        <a:graphic>
          <a:graphicData uri="http://schemas.openxmlformats.org/presentationml/2006/ole">
            <p:oleObj spid="_x0000_s41988" name="Equation" r:id="rId5" imgW="2997000" imgH="44424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14460" y="40719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Ισχύει: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371724" y="4357694"/>
          <a:ext cx="2057400" cy="266700"/>
        </p:xfrm>
        <a:graphic>
          <a:graphicData uri="http://schemas.openxmlformats.org/presentationml/2006/ole">
            <p:oleObj spid="_x0000_s41989" name="Equation" r:id="rId6" imgW="1371600" imgH="17748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714480" y="4786322"/>
          <a:ext cx="1752600" cy="628650"/>
        </p:xfrm>
        <a:graphic>
          <a:graphicData uri="http://schemas.openxmlformats.org/presentationml/2006/ole">
            <p:oleObj spid="_x0000_s41990" name="Equation" r:id="rId7" imgW="1168200" imgH="41904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52875" y="4929188"/>
          <a:ext cx="342900" cy="304800"/>
        </p:xfrm>
        <a:graphic>
          <a:graphicData uri="http://schemas.openxmlformats.org/presentationml/2006/ole">
            <p:oleObj spid="_x0000_s41991" name="Equation" r:id="rId8" imgW="228600" imgH="203040" progId="Equation.DSMT4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2357422" y="514351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06" y="-7146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Διόρθωση για ΕΚΚΙΝΗΣΗ </a:t>
            </a:r>
            <a:r>
              <a:rPr lang="el-GR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start up correction)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643998" cy="71438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t</a:t>
            </a:r>
            <a:r>
              <a:rPr lang="en-US" sz="1050" dirty="0" smtClean="0"/>
              <a:t>1</a:t>
            </a:r>
            <a:r>
              <a:rPr lang="en-US" dirty="0" smtClean="0"/>
              <a:t>: </a:t>
            </a:r>
            <a:r>
              <a:rPr lang="el-GR" dirty="0" smtClean="0"/>
              <a:t>χρόνος μέχρι η πίεση να φθάσει στην τελική τιμή</a:t>
            </a:r>
          </a:p>
          <a:p>
            <a:r>
              <a:rPr lang="en-US" dirty="0" smtClean="0"/>
              <a:t>V</a:t>
            </a:r>
            <a:r>
              <a:rPr lang="el-GR" sz="1050" dirty="0" smtClean="0"/>
              <a:t>1</a:t>
            </a:r>
            <a:r>
              <a:rPr lang="en-US" dirty="0" smtClean="0"/>
              <a:t>: </a:t>
            </a:r>
            <a:r>
              <a:rPr lang="el-GR" dirty="0" smtClean="0"/>
              <a:t>όγκος διηθήματος που πέρασε σε χρόνο </a:t>
            </a:r>
            <a:r>
              <a:rPr lang="en-US" dirty="0" smtClean="0"/>
              <a:t>t</a:t>
            </a:r>
            <a:r>
              <a:rPr lang="el-GR" sz="1050" dirty="0" smtClean="0"/>
              <a:t>1</a:t>
            </a:r>
            <a:endParaRPr lang="en-US" dirty="0" smtClean="0"/>
          </a:p>
          <a:p>
            <a:endParaRPr lang="el-GR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4438" y="1952625"/>
          <a:ext cx="3924300" cy="1333500"/>
        </p:xfrm>
        <a:graphic>
          <a:graphicData uri="http://schemas.openxmlformats.org/presentationml/2006/ole">
            <p:oleObj spid="_x0000_s43010" name="Equation" r:id="rId3" imgW="2616120" imgH="88884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253038" y="2857500"/>
          <a:ext cx="438150" cy="304800"/>
        </p:xfrm>
        <a:graphic>
          <a:graphicData uri="http://schemas.openxmlformats.org/presentationml/2006/ole">
            <p:oleObj spid="_x0000_s43011" name="Equation" r:id="rId4" imgW="291960" imgH="203040" progId="Equation.DSMT4">
              <p:embed/>
            </p:oleObj>
          </a:graphicData>
        </a:graphic>
      </p:graphicFrame>
      <p:pic>
        <p:nvPicPr>
          <p:cNvPr id="6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06" y="-7146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Τι</a:t>
            </a: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γίνεται με το Διηθητικό Μέσο??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01440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 smtClean="0"/>
              <a:t>Ορίζω: </a:t>
            </a:r>
            <a:r>
              <a:rPr lang="en-US" dirty="0" smtClean="0"/>
              <a:t>L=</a:t>
            </a:r>
            <a:r>
              <a:rPr lang="el-GR" dirty="0" smtClean="0"/>
              <a:t>πάχος (ισοδύναμο) λόγω μέσου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43032" y="1924052"/>
          <a:ext cx="4229100" cy="1790700"/>
        </p:xfrm>
        <a:graphic>
          <a:graphicData uri="http://schemas.openxmlformats.org/presentationml/2006/ole">
            <p:oleObj spid="_x0000_s44034" name="Equation" r:id="rId3" imgW="2819160" imgH="1193760" progId="Equation.DSMT4">
              <p:embed/>
            </p:oleObj>
          </a:graphicData>
        </a:graphic>
      </p:graphicFrame>
      <p:pic>
        <p:nvPicPr>
          <p:cNvPr id="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433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Για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ΣΤΑΘΕΡΗ ΡΟΗ 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714612" y="928670"/>
          <a:ext cx="2209800" cy="666750"/>
        </p:xfrm>
        <a:graphic>
          <a:graphicData uri="http://schemas.openxmlformats.org/presentationml/2006/ole">
            <p:oleObj spid="_x0000_s45058" name="Equation" r:id="rId3" imgW="1473120" imgH="44424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786438" y="1123950"/>
          <a:ext cx="419100" cy="304800"/>
        </p:xfrm>
        <a:graphic>
          <a:graphicData uri="http://schemas.openxmlformats.org/presentationml/2006/ole">
            <p:oleObj spid="_x0000_s45059" name="Equation" r:id="rId4" imgW="279360" imgH="203040" progId="Equation.DSMT4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32" y="142874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Για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ΣΤΑΘΕΡΗ πίεση (με διόρθωση για εκκίνηση) 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176348" y="2381250"/>
          <a:ext cx="4895850" cy="1333500"/>
        </p:xfrm>
        <a:graphic>
          <a:graphicData uri="http://schemas.openxmlformats.org/presentationml/2006/ole">
            <p:oleObj spid="_x0000_s45060" name="Equation" r:id="rId5" imgW="3263760" imgH="88884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1535897" y="3892541"/>
            <a:ext cx="3563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464591" y="3892541"/>
            <a:ext cx="3563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464723" y="3892541"/>
            <a:ext cx="3563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719638" y="3781429"/>
            <a:ext cx="3476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214942" y="378619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1604" y="4071942"/>
            <a:ext cx="428628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y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071942"/>
            <a:ext cx="428628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=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4071942"/>
            <a:ext cx="428628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4071942"/>
            <a:ext cx="428628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4071942"/>
            <a:ext cx="428628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2214546" y="542847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43240" y="6357958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43240" y="4929198"/>
            <a:ext cx="2286016" cy="7858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357422" y="4495812"/>
          <a:ext cx="647700" cy="647700"/>
        </p:xfrm>
        <a:graphic>
          <a:graphicData uri="http://schemas.openxmlformats.org/presentationml/2006/ole">
            <p:oleObj spid="_x0000_s45061" name="Equation" r:id="rId6" imgW="431640" imgH="43164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810250" y="6148388"/>
          <a:ext cx="590550" cy="342900"/>
        </p:xfrm>
        <a:graphic>
          <a:graphicData uri="http://schemas.openxmlformats.org/presentationml/2006/ole">
            <p:oleObj spid="_x0000_s45062" name="Equation" r:id="rId7" imgW="393480" imgH="228600" progId="Equation.DSMT4">
              <p:embed/>
            </p:oleObj>
          </a:graphicData>
        </a:graphic>
      </p:graphicFrame>
      <p:cxnSp>
        <p:nvCxnSpPr>
          <p:cNvPr id="32" name="Curved Connector 31"/>
          <p:cNvCxnSpPr/>
          <p:nvPr/>
        </p:nvCxnSpPr>
        <p:spPr>
          <a:xfrm rot="5400000">
            <a:off x="3178959" y="4964917"/>
            <a:ext cx="642942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71802" y="56435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/>
          <p:cNvSpPr txBox="1"/>
          <p:nvPr/>
        </p:nvSpPr>
        <p:spPr>
          <a:xfrm>
            <a:off x="3214678" y="4572008"/>
            <a:ext cx="200026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Βρίσκω </a:t>
            </a:r>
            <a:r>
              <a:rPr lang="en-US" dirty="0" smtClean="0">
                <a:solidFill>
                  <a:schemeClr val="tx2"/>
                </a:solidFill>
              </a:rPr>
              <a:t>L</a:t>
            </a:r>
            <a:endParaRPr lang="el-GR" dirty="0" smtClean="0">
              <a:solidFill>
                <a:schemeClr val="tx2"/>
              </a:solidFill>
            </a:endParaRPr>
          </a:p>
        </p:txBody>
      </p:sp>
      <p:pic>
        <p:nvPicPr>
          <p:cNvPr id="25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433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Βέλτιστη Λειτουργία Πρέσας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643998" cy="2214578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Έστω: </a:t>
            </a:r>
            <a:r>
              <a:rPr lang="en-US" dirty="0" smtClean="0"/>
              <a:t>t</a:t>
            </a:r>
            <a:r>
              <a:rPr lang="el-GR" dirty="0" smtClean="0"/>
              <a:t>= ‘πραγματικός’ χρόνος διήθησης</a:t>
            </a:r>
          </a:p>
          <a:p>
            <a:r>
              <a:rPr lang="el-GR" dirty="0" smtClean="0"/>
              <a:t>             </a:t>
            </a:r>
            <a:r>
              <a:rPr lang="en-US" dirty="0" smtClean="0"/>
              <a:t>t’= ‘</a:t>
            </a:r>
            <a:r>
              <a:rPr lang="el-GR" dirty="0" smtClean="0"/>
              <a:t>νεκρός’ χρόνος για καθαρισμό, συναρμολόγηση κλπ</a:t>
            </a:r>
          </a:p>
          <a:p>
            <a:endParaRPr lang="el-GR" dirty="0" smtClean="0"/>
          </a:p>
          <a:p>
            <a:r>
              <a:rPr lang="el-GR" dirty="0" smtClean="0"/>
              <a:t>Για λειτουργία σε σταθερή πίεση και </a:t>
            </a:r>
            <a:r>
              <a:rPr lang="en-US" dirty="0" smtClean="0"/>
              <a:t>L≠0:</a:t>
            </a:r>
          </a:p>
          <a:p>
            <a:endParaRPr lang="el-GR" dirty="0" smtClean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85786" y="3286124"/>
          <a:ext cx="3352800" cy="1695450"/>
        </p:xfrm>
        <a:graphic>
          <a:graphicData uri="http://schemas.openxmlformats.org/presentationml/2006/ole">
            <p:oleObj spid="_x0000_s46082" name="Equation" r:id="rId3" imgW="2234880" imgH="113004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 flipH="1" flipV="1">
            <a:off x="1606529" y="31067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106727" y="31067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714480" y="2500306"/>
          <a:ext cx="247650" cy="342900"/>
        </p:xfrm>
        <a:graphic>
          <a:graphicData uri="http://schemas.openxmlformats.org/presentationml/2006/ole">
            <p:oleObj spid="_x0000_s46083" name="Equation" r:id="rId4" imgW="164880" imgH="22860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233738" y="2514600"/>
          <a:ext cx="285750" cy="342900"/>
        </p:xfrm>
        <a:graphic>
          <a:graphicData uri="http://schemas.openxmlformats.org/presentationml/2006/ole">
            <p:oleObj spid="_x0000_s46084" name="Equation" r:id="rId5" imgW="190440" imgH="2286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071538" y="4572008"/>
            <a:ext cx="135732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433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Βέλτιστη Λειτουργία Πρέσας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643998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Έστω: </a:t>
            </a:r>
            <a:r>
              <a:rPr lang="en-US" dirty="0" smtClean="0"/>
              <a:t>W</a:t>
            </a:r>
            <a:r>
              <a:rPr lang="el-GR" dirty="0" smtClean="0"/>
              <a:t>= ολικός ρυθμός διήθησης</a:t>
            </a:r>
            <a:endParaRPr lang="en-US" dirty="0" smtClean="0"/>
          </a:p>
          <a:p>
            <a:endParaRPr lang="el-GR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04830" y="1428736"/>
          <a:ext cx="2895600" cy="1257300"/>
        </p:xfrm>
        <a:graphic>
          <a:graphicData uri="http://schemas.openxmlformats.org/presentationml/2006/ole">
            <p:oleObj spid="_x0000_s47106" name="Equation" r:id="rId3" imgW="1930320" imgH="8380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2857496"/>
            <a:ext cx="8643998" cy="785818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Ειδική περίπτωση: </a:t>
            </a:r>
          </a:p>
          <a:p>
            <a:r>
              <a:rPr lang="el-GR" dirty="0" smtClean="0"/>
              <a:t>Τι γίνεται για </a:t>
            </a:r>
            <a:r>
              <a:rPr lang="en-US" dirty="0" smtClean="0"/>
              <a:t>L=0???</a:t>
            </a:r>
          </a:p>
          <a:p>
            <a:endParaRPr lang="el-GR" dirty="0" smtClean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500166" y="3709992"/>
          <a:ext cx="1162050" cy="361950"/>
        </p:xfrm>
        <a:graphic>
          <a:graphicData uri="http://schemas.openxmlformats.org/presentationml/2006/ole">
            <p:oleObj spid="_x0000_s47107" name="Equation" r:id="rId4" imgW="774360" imgH="2412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357290" y="3571876"/>
            <a:ext cx="150019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38120" y="4429132"/>
            <a:ext cx="8643998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Δηλαδή: πραγματικός + νεκρός χρόνος               ίσοι</a:t>
            </a:r>
            <a:endParaRPr lang="en-US" dirty="0" smtClean="0"/>
          </a:p>
          <a:p>
            <a:endParaRPr lang="el-GR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14810" y="457200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Τύποι Φίλτρων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28" y="1142984"/>
            <a:ext cx="5143536" cy="428628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ΦΙΛΤΡΟΠΡΕΣΑ ΜΕ ΠΛΑΚΕΣ – ΠΛΑΙΣΙΑ 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   (</a:t>
            </a:r>
            <a:r>
              <a:rPr lang="en-US" dirty="0" smtClean="0">
                <a:solidFill>
                  <a:schemeClr val="tx2"/>
                </a:solidFill>
              </a:rPr>
              <a:t>plate – frame filter press)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ΠΕΡΙΣΤΡΕΦΟΜΕΝΟΥ ΤΥΜΠΑΝΟΥ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(rotary drum)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ΜΕ ΚΕΛΥΦΟΣ ΚΑΙ ΦΥΛΛΑ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 (</a:t>
            </a:r>
            <a:r>
              <a:rPr lang="en-US" dirty="0" smtClean="0">
                <a:solidFill>
                  <a:srgbClr val="FF0000"/>
                </a:solidFill>
              </a:rPr>
              <a:t>shell-leaf filter)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ΟΡΙΖΟΝΤΙΟ ΦΙΛΤΡΟ ΤΑΙΝΙΑΣ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horizontal belt filter)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Πρέσα με Πλάκες - Πλαίσια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5143536" cy="335758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ΤΕΤΡΑΓΩΝΕΣ πλάκες και πλαίσια διαδοχικά τοποθετημένα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Καμβάς σε κάθε πλευρά της πλάκας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Δύο πλακούντες σχηματίζονται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Συνήθως ασυνεχής (</a:t>
            </a:r>
            <a:r>
              <a:rPr lang="en-US" dirty="0" smtClean="0">
                <a:solidFill>
                  <a:schemeClr val="tx2"/>
                </a:solidFill>
              </a:rPr>
              <a:t>batch) </a:t>
            </a:r>
            <a:r>
              <a:rPr lang="el-GR" dirty="0" smtClean="0">
                <a:solidFill>
                  <a:schemeClr val="tx2"/>
                </a:solidFill>
              </a:rPr>
              <a:t>λειτουργία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Η επιφάνεια διήθησης (Α) για τετράγωνες πλάκες: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928662" y="4357694"/>
            <a:ext cx="1000132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928662" y="435769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4" idx="1"/>
          </p:cNvCxnSpPr>
          <p:nvPr/>
        </p:nvCxnSpPr>
        <p:spPr>
          <a:xfrm rot="10800000" flipV="1">
            <a:off x="928662" y="4357694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928662" y="4429132"/>
            <a:ext cx="100013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928662" y="4643446"/>
            <a:ext cx="100013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285851" y="4857760"/>
            <a:ext cx="642942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1571603" y="5072074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0232" y="4643446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α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928000" y="5143512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963719" y="453549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295650" y="4481522"/>
          <a:ext cx="1276350" cy="304800"/>
        </p:xfrm>
        <a:graphic>
          <a:graphicData uri="http://schemas.openxmlformats.org/presentationml/2006/ole">
            <p:oleObj spid="_x0000_s48130" name="Equation" r:id="rId3" imgW="850680" imgH="203040" progId="Equation.DSMT4">
              <p:embed/>
            </p:oleObj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5400000">
            <a:off x="3250397" y="4964917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5984" y="5214950"/>
            <a:ext cx="2143140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Πλακούντας/πλάκα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3786182" y="5143512"/>
            <a:ext cx="121444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86182" y="5857892"/>
            <a:ext cx="2143140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Αριθμός πλακών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29124" y="4786323"/>
            <a:ext cx="1071570" cy="642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00628" y="5214950"/>
            <a:ext cx="2143140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Πλευρά πλάκας</a:t>
            </a:r>
          </a:p>
        </p:txBody>
      </p:sp>
      <p:pic>
        <p:nvPicPr>
          <p:cNvPr id="21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Πλεονεκτήματα Φιλτρόπρεσας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32" y="1500174"/>
            <a:ext cx="5143536" cy="228601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Απλή και εύχρηστη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Χαμηλό κόστος συντήρησης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Δεν απαιτείται μεγάλος χώρος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Λειτουργία σε μεγάλες πιέσεις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Κατάλληλη είτε ο πλακούντας ή το υγρό είναι το τελικό προϊόν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Επιτόπια πλύση πλακούντα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1470" y="292893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Μειονεκτήματα Φιλτρόπρεσας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4000504"/>
            <a:ext cx="5143536" cy="228601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Ακατάλληλη για μεγάλους όγκους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Συχνή αντικατάσταση καμβά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Πολύ προσωπικό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4786346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el-GR" sz="6400" dirty="0" smtClean="0"/>
              <a:t> </a:t>
            </a:r>
            <a:r>
              <a:rPr lang="el-GR" sz="7200" dirty="0" smtClean="0"/>
              <a:t>Θερμικές Διεργασίες-Καταλυτικές Διεργασίες</a:t>
            </a:r>
          </a:p>
          <a:p>
            <a:pPr marL="0" lvl="0" indent="0"/>
            <a:r>
              <a:rPr lang="el-GR" sz="7200" dirty="0" smtClean="0"/>
              <a:t>Επεξεργασία Βιομηχανικών Αποβλήτων</a:t>
            </a:r>
          </a:p>
          <a:p>
            <a:pPr marL="0" lvl="0" indent="0"/>
            <a:r>
              <a:rPr lang="el-GR" sz="7200" dirty="0" smtClean="0"/>
              <a:t>Σχεδιασμός</a:t>
            </a:r>
          </a:p>
          <a:p>
            <a:pPr marL="0" indent="0"/>
            <a:r>
              <a:rPr lang="el-GR" sz="7200" dirty="0" smtClean="0"/>
              <a:t>Διαχείρηση-Επεξεργασία Αποβλήτων</a:t>
            </a:r>
          </a:p>
          <a:p>
            <a:pPr marL="0" lvl="0" indent="0"/>
            <a:r>
              <a:rPr lang="el-GR" sz="7200" dirty="0" smtClean="0"/>
              <a:t>Εναλλακτικές Επεξεργασίες</a:t>
            </a:r>
          </a:p>
          <a:p>
            <a:pPr marL="0" indent="0"/>
            <a:r>
              <a:rPr lang="el-GR" sz="7200" dirty="0" smtClean="0"/>
              <a:t>Προχωρημένες Μέθοδοι Επεξεργασίας Υγρών Αποβλήτων και Αδρανοποίησης Αερίων Ρύπων</a:t>
            </a:r>
          </a:p>
          <a:p>
            <a:pPr marL="0" lvl="0" indent="0"/>
            <a:r>
              <a:rPr lang="el-GR" sz="7200" dirty="0" smtClean="0"/>
              <a:t>Διήθηση (</a:t>
            </a:r>
            <a:r>
              <a:rPr lang="en-US" sz="7200" dirty="0" smtClean="0"/>
              <a:t>Filtration)</a:t>
            </a:r>
            <a:r>
              <a:rPr lang="el-GR" sz="7200" dirty="0" smtClean="0"/>
              <a:t>-Εφαρμογές Διήθησης-Διηθητικό Μέσο-Διήθηση Πλακούντα-Βοηθητικές Ουσίες Διήθησης</a:t>
            </a:r>
          </a:p>
          <a:p>
            <a:pPr marL="0" indent="0"/>
            <a:r>
              <a:rPr lang="el-GR" sz="7200" dirty="0" smtClean="0"/>
              <a:t>Μαθηματική Ανάλυση</a:t>
            </a:r>
          </a:p>
          <a:p>
            <a:pPr marL="0" lvl="0" indent="0"/>
            <a:r>
              <a:rPr lang="el-GR" sz="7200" dirty="0" smtClean="0"/>
              <a:t>Εξίσωση </a:t>
            </a:r>
            <a:r>
              <a:rPr lang="en-US" sz="7200" dirty="0" smtClean="0"/>
              <a:t>CARMAN-KOZENY</a:t>
            </a:r>
            <a:endParaRPr lang="el-GR" sz="7200" dirty="0" smtClean="0"/>
          </a:p>
          <a:p>
            <a:pPr marL="0" indent="0"/>
            <a:r>
              <a:rPr lang="el-GR" sz="7200" dirty="0" smtClean="0"/>
              <a:t>Σχέση μεταξύ όγκου διηθήματος και πάχους πλακούντα</a:t>
            </a:r>
          </a:p>
          <a:p>
            <a:pPr marL="0" lvl="0" indent="0"/>
            <a:r>
              <a:rPr lang="el-GR" sz="7200" dirty="0" smtClean="0"/>
              <a:t>Διόρθωση για ΕΚΚΙΝΗΣΗ (</a:t>
            </a:r>
            <a:r>
              <a:rPr lang="en-US" sz="7200" dirty="0" smtClean="0"/>
              <a:t>start up correction)</a:t>
            </a:r>
            <a:endParaRPr lang="el-GR" sz="7200" dirty="0" smtClean="0"/>
          </a:p>
          <a:p>
            <a:pPr marL="0" lvl="0" indent="0"/>
            <a:r>
              <a:rPr lang="el-GR" sz="7200" dirty="0" smtClean="0"/>
              <a:t>Τι γίνεται με το Διηθητικό Μέσο??</a:t>
            </a:r>
          </a:p>
          <a:p>
            <a:pPr marL="0" lvl="0" indent="0"/>
            <a:r>
              <a:rPr lang="el-GR" sz="7200" dirty="0" smtClean="0"/>
              <a:t>Βέλτιστη Λειτουργία Πρέσας      </a:t>
            </a:r>
          </a:p>
          <a:p>
            <a:pPr marL="0" lvl="0" indent="0"/>
            <a:r>
              <a:rPr lang="el-GR" sz="7200" dirty="0" smtClean="0"/>
              <a:t>Πρέσα με Πλάκες – Πλαίσια-Πλεονεκτήματα/Μειονεκτήματα Φιλτρόπρεσας   </a:t>
            </a:r>
          </a:p>
          <a:p>
            <a:pPr marL="0" lvl="0" indent="0"/>
            <a:r>
              <a:rPr lang="el-GR" sz="7200" dirty="0" smtClean="0"/>
              <a:t>Τυπική Λειτουργία Περιστρεφόμενου Τυμπάνου-Φίλτρο Περιστρεφόμενου Τυμπάνου-Ταχύτητα Περιστροφής  </a:t>
            </a:r>
          </a:p>
          <a:p>
            <a:pPr marL="0" lvl="0" indent="0">
              <a:buNone/>
            </a:pPr>
            <a:endParaRPr lang="el-GR" sz="6400" dirty="0" smtClean="0">
              <a:solidFill>
                <a:schemeClr val="accent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0005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Τυπική Λειτουργία Περιστρεφόμενου Τυμπάνου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7072362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Drum is immersed to a certain depth in the slurry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Cake is formed on the drum (max thickness ~100mm)</a:t>
            </a:r>
            <a:endParaRPr lang="el-GR" sz="2000" dirty="0" smtClean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Φίλτρο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Περιστρεφόμενου Τυμπάνου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643998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Οριζόντιο κυλινδρικό τύμπανο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l-GR" dirty="0" smtClean="0"/>
          </a:p>
        </p:txBody>
      </p:sp>
      <p:sp>
        <p:nvSpPr>
          <p:cNvPr id="4" name="Flowchart: Direct Access Storage 3"/>
          <p:cNvSpPr/>
          <p:nvPr/>
        </p:nvSpPr>
        <p:spPr>
          <a:xfrm>
            <a:off x="1000100" y="1500174"/>
            <a:ext cx="2500330" cy="785818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07257" y="1821645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259657" y="1821646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12057" y="1821646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64457" y="1821646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716857" y="1821645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869257" y="1821645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021657" y="1821645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174057" y="1821645"/>
            <a:ext cx="785818" cy="1428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679687" y="1893083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3306" y="1643050"/>
            <a:ext cx="1357322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D=0.3-3m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07587" y="21073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678231" y="160653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357290" y="2714620"/>
            <a:ext cx="17145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3042" y="2357430"/>
            <a:ext cx="1357322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L=0.3-5m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2857496"/>
            <a:ext cx="8643998" cy="1857388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Επιφάνεια διήθησης: </a:t>
            </a:r>
            <a:r>
              <a:rPr lang="en-US" dirty="0" smtClean="0">
                <a:solidFill>
                  <a:schemeClr val="tx2"/>
                </a:solidFill>
              </a:rPr>
              <a:t>A=</a:t>
            </a:r>
            <a:r>
              <a:rPr lang="el-GR" dirty="0" smtClean="0">
                <a:solidFill>
                  <a:schemeClr val="tx2"/>
                </a:solidFill>
              </a:rPr>
              <a:t>π</a:t>
            </a:r>
            <a:r>
              <a:rPr lang="en-US" dirty="0" smtClean="0">
                <a:solidFill>
                  <a:schemeClr val="tx2"/>
                </a:solidFill>
              </a:rPr>
              <a:t>DL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Ταχύτητα περιστροφής:</a:t>
            </a:r>
            <a:r>
              <a:rPr lang="en-US" dirty="0" smtClean="0">
                <a:solidFill>
                  <a:schemeClr val="tx2"/>
                </a:solidFill>
              </a:rPr>
              <a:t> 0.1-2rpm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Μερικώς βυθισμένο σε σκάφη αιωρήματος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Πλακούντας πάνω στο τύμπανο με πάχος που εξαρτάται από ταχύτητα περιστροφής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Συνεχής λειτουργία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l-GR" dirty="0" smtClean="0"/>
          </a:p>
        </p:txBody>
      </p:sp>
      <p:pic>
        <p:nvPicPr>
          <p:cNvPr id="20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Ταχύτητα Περιστροφής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1428736"/>
            <a:ext cx="5429288" cy="25717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Πώς εκφράζεται?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στροφές/</a:t>
            </a:r>
            <a:r>
              <a:rPr lang="en-US" dirty="0" smtClean="0">
                <a:solidFill>
                  <a:schemeClr val="tx2"/>
                </a:solidFill>
              </a:rPr>
              <a:t>min</a:t>
            </a:r>
            <a:r>
              <a:rPr lang="el-GR" dirty="0" smtClean="0">
                <a:solidFill>
                  <a:schemeClr val="tx2"/>
                </a:solidFill>
              </a:rPr>
              <a:t> (</a:t>
            </a:r>
            <a:r>
              <a:rPr lang="en-US" dirty="0" smtClean="0">
                <a:solidFill>
                  <a:schemeClr val="tx2"/>
                </a:solidFill>
              </a:rPr>
              <a:t>rpm)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</a:rPr>
              <a:t>συχνότητα (</a:t>
            </a:r>
            <a:r>
              <a:rPr lang="en-US" dirty="0" smtClean="0">
                <a:solidFill>
                  <a:schemeClr val="tx2"/>
                </a:solidFill>
              </a:rPr>
              <a:t>Hz)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l-GR" dirty="0" smtClean="0"/>
              <a:t> Τι σημαίνει π.χ. Συχνότητα περιστροφής </a:t>
            </a:r>
            <a:r>
              <a:rPr lang="en-US" dirty="0" smtClean="0"/>
              <a:t>0.12Hz?</a:t>
            </a:r>
          </a:p>
          <a:p>
            <a:r>
              <a:rPr lang="en-US" dirty="0" smtClean="0"/>
              <a:t>(1/0.12)=8.3s </a:t>
            </a:r>
            <a:r>
              <a:rPr lang="el-GR" dirty="0" smtClean="0"/>
              <a:t>για μια πλήρη περιστροφή</a:t>
            </a:r>
          </a:p>
          <a:p>
            <a:endParaRPr lang="el-GR" dirty="0" smtClean="0"/>
          </a:p>
          <a:p>
            <a:r>
              <a:rPr lang="el-GR" dirty="0" smtClean="0"/>
              <a:t>Άρα (60</a:t>
            </a:r>
            <a:r>
              <a:rPr lang="en-US" dirty="0" smtClean="0"/>
              <a:t>s/8.3s)=7.2rpm</a:t>
            </a:r>
            <a:endParaRPr lang="el-GR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Πλεονεκτήματα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1071546"/>
            <a:ext cx="5143536" cy="228601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Αυτόματη λειτουργία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Επεξεργασία μεγάλων όγκων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Μεταβλητό πάχος πλακούντα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1470" y="292893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Μειονεκτήματα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3786190"/>
            <a:ext cx="5143536" cy="2286016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Υψηλό κόστος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Δύσκολη η επίτευξη υψηλών Δ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714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Συνοψίζοντας....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66" y="92867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Πλακούντας (</a:t>
            </a:r>
            <a:r>
              <a:rPr lang="en-US" dirty="0" smtClean="0">
                <a:solidFill>
                  <a:schemeClr val="tx2"/>
                </a:solidFill>
              </a:rPr>
              <a:t>cake)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59208" y="857232"/>
            <a:ext cx="7127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97294" y="1438260"/>
            <a:ext cx="774706" cy="34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9058" y="500042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Συμπιεστός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1357298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Ασυμπίεστος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235743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Αντίσταση καμβά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87770" y="2285992"/>
            <a:ext cx="7127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25856" y="2867020"/>
            <a:ext cx="774706" cy="34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1934" y="1928802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Σημαντική (</a:t>
            </a:r>
            <a:r>
              <a:rPr lang="en-US" dirty="0" smtClean="0">
                <a:solidFill>
                  <a:schemeClr val="tx2"/>
                </a:solidFill>
              </a:rPr>
              <a:t>L&gt;0)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2786058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Αμελητέα (</a:t>
            </a:r>
            <a:r>
              <a:rPr lang="en-US" dirty="0" smtClean="0">
                <a:solidFill>
                  <a:schemeClr val="tx2"/>
                </a:solidFill>
              </a:rPr>
              <a:t>L≈0)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71470" y="31432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Βασική εξίσωση διήθησης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657604" y="4143380"/>
          <a:ext cx="1485900" cy="666750"/>
        </p:xfrm>
        <a:graphic>
          <a:graphicData uri="http://schemas.openxmlformats.org/presentationml/2006/ole">
            <p:oleObj spid="_x0000_s49154" name="Equation" r:id="rId3" imgW="990360" imgH="4442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14480" y="5143512"/>
            <a:ext cx="6429420" cy="571504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A:</a:t>
            </a:r>
            <a:r>
              <a:rPr lang="el-GR" dirty="0" smtClean="0">
                <a:solidFill>
                  <a:schemeClr val="tx2"/>
                </a:solidFill>
              </a:rPr>
              <a:t> επιφάνεια διήθησης που εξαρτάται από τον τύπο φίλτρου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l-GR" dirty="0" smtClean="0"/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Εισαγωγή στις προχωρημένες μεθόδους Επεξεργασίας Υγρών Αποβλήτων».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smtClean="0"/>
              <a:t>70</a:t>
            </a:r>
            <a:r>
              <a:rPr lang="en-US" sz="200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68362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Θερμικές Διεργασίες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2910" y="1214422"/>
            <a:ext cx="8180388" cy="201453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Υγρή Οξείδωση (και παραλλαγές)</a:t>
            </a:r>
          </a:p>
          <a:p>
            <a:r>
              <a:rPr lang="el-GR" dirty="0" smtClean="0"/>
              <a:t>Πλάσμα</a:t>
            </a:r>
          </a:p>
          <a:p>
            <a:r>
              <a:rPr lang="en-US" dirty="0" smtClean="0"/>
              <a:t>Molten Glass</a:t>
            </a:r>
          </a:p>
          <a:p>
            <a:r>
              <a:rPr lang="el-GR" dirty="0" smtClean="0"/>
              <a:t>Αποτέφρωση</a:t>
            </a:r>
          </a:p>
          <a:p>
            <a:r>
              <a:rPr lang="el-GR" dirty="0" smtClean="0"/>
              <a:t>Πυρόλυση </a:t>
            </a:r>
            <a:endParaRPr lang="el-G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804" y="3203596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Καταλυτι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κές Διεργασίες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0996" y="3985685"/>
            <a:ext cx="8179810" cy="1800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Φωτοκατάλυση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Καταλυτική Υγρή Οξείδωση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Καταλυτική Αποτέφρωση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Αποχλωρίωση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28" y="7141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Λέξεις-Κλειδιά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676650" y="2824162"/>
            <a:ext cx="1790700" cy="12096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4036215" y="246379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2643238" y="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164305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Καταλύτης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00298" y="3643314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1538" y="342900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¯ΟΗ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857488" y="4000504"/>
            <a:ext cx="92869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7290" y="4714884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Σχεδιασμός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15008" y="3643314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00892" y="342900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Θερμότητα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643570" y="2357430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7950" y="1857364"/>
            <a:ext cx="1714512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Περιγραφή τεχνολογίας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072728" y="4428338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43306" y="4786322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</a:t>
            </a:r>
            <a:r>
              <a:rPr lang="en-US" sz="1050" dirty="0" smtClean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CO</a:t>
            </a:r>
            <a:r>
              <a:rPr lang="el-GR" dirty="0" smtClean="0">
                <a:solidFill>
                  <a:schemeClr val="tx2"/>
                </a:solidFill>
              </a:rPr>
              <a:t>ΟΗ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4214810" y="550070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43306" y="5643578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+</a:t>
            </a:r>
            <a:r>
              <a:rPr lang="el-GR" dirty="0" smtClean="0">
                <a:solidFill>
                  <a:schemeClr val="tx2"/>
                </a:solidFill>
              </a:rPr>
              <a:t>Η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O</a:t>
            </a:r>
            <a:endParaRPr lang="el-GR" sz="1050" dirty="0" smtClean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72066" y="4714884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C000"/>
                </a:solidFill>
              </a:rPr>
              <a:t>Μερική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72066" y="5643578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C000"/>
                </a:solidFill>
              </a:rPr>
              <a:t>Πλήρης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6500826" y="4643446"/>
            <a:ext cx="571504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/>
          <p:cNvSpPr txBox="1"/>
          <p:nvPr/>
        </p:nvSpPr>
        <p:spPr>
          <a:xfrm>
            <a:off x="7072330" y="5143512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/>
            <a:r>
              <a:rPr lang="el-GR" dirty="0" smtClean="0">
                <a:solidFill>
                  <a:srgbClr val="FFC000"/>
                </a:solidFill>
              </a:rPr>
              <a:t>Αδρανοποίηση</a:t>
            </a:r>
          </a:p>
        </p:txBody>
      </p:sp>
      <p:pic>
        <p:nvPicPr>
          <p:cNvPr id="2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2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Επεξεργασία Βιομηχανικών Αποβλήτων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64305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Απόβλητο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036215" y="246379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4414" y="2428868"/>
            <a:ext cx="63579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92943" y="2749545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250131" y="2749545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8596" y="3000372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Βιολογική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3306" y="2928934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Φυσικοχημική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5140" y="3000372"/>
            <a:ext cx="1785950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Προχωρημένη 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(Τι είναι?)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472" y="4000504"/>
            <a:ext cx="1571636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C000"/>
                </a:solidFill>
              </a:rPr>
              <a:t>Φθηνή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C000"/>
                </a:solidFill>
              </a:rPr>
              <a:t>Φιλική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000894" y="3785396"/>
            <a:ext cx="427834" cy="7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16" y="4000504"/>
            <a:ext cx="1714512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C000"/>
                </a:solidFill>
              </a:rPr>
              <a:t>Αποτελεσματική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C000"/>
                </a:solidFill>
              </a:rPr>
              <a:t>Κοστίζει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14744" y="4000504"/>
            <a:ext cx="1785950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‘Μεταφέρει’ το πρόβλημα αλλού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158" y="5000636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Προβληματική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857224" y="564278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2976" y="5929330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215206" y="5500702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15008" y="5927741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00298" y="5929330"/>
            <a:ext cx="335758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0430" y="592933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Συνδυασμός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3821901" y="5250669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2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Σχεδιασμός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1071570" cy="8572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ΛΥΜΑΤΑ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071678"/>
            <a:ext cx="228601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Δεδομένα από υπάρχουσες μονάδες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93737" y="317817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44" y="3643314"/>
            <a:ext cx="228601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Ανάλυση και Βελτιστοποίηση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893737" y="4892685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5214950"/>
            <a:ext cx="228601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Νέα Μονάδα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143770" y="3571082"/>
            <a:ext cx="4714908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7818" y="1285860"/>
            <a:ext cx="1571636" cy="8572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u="sng" dirty="0" smtClean="0">
                <a:solidFill>
                  <a:srgbClr val="FF0000"/>
                </a:solidFill>
              </a:rPr>
              <a:t>ΒΙΟΜΗΧΑΝΙΚΑ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7752" y="2071678"/>
            <a:ext cx="2714644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Παραγωγική Διαδικασία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5821371" y="317817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00694" y="3643314"/>
            <a:ext cx="1571636" cy="78581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BENCH SCALE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PILOT PLANT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SCALE-UP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57620" y="4071942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4744" y="3643314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Νομοθεσία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215206" y="4071942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15206" y="3429000"/>
            <a:ext cx="1785950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Τεχνολογία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Επεξεργασία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15206" y="4071942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Και κόστος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929322" y="492840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143504" y="5286388"/>
            <a:ext cx="3214710" cy="92869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Κατηγορίες ρύπων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(Υγρά-Στερεά-Αέρια)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Χαρακτηριστικά ρύπων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</a:rPr>
              <a:t>Αλλλεξάρτηση ρύπων</a:t>
            </a:r>
          </a:p>
        </p:txBody>
      </p:sp>
      <p:pic>
        <p:nvPicPr>
          <p:cNvPr id="2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28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Διαχείρηση-Επεξεργασία Αποβλήτων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428736"/>
            <a:ext cx="1071570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ΑΣΤΙΚΑ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820843" y="21066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8662" y="2357430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/>
            <a:r>
              <a:rPr lang="el-GR" dirty="0" smtClean="0"/>
              <a:t>Ομοιογένεια ανεξαρτήτως προέλευσης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93869" y="32496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2" y="3286124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Επεξεργασία Δεδομένη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892281" y="4178305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500098" y="492840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282" y="5643578"/>
            <a:ext cx="150019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14680" y="5643578"/>
            <a:ext cx="1357321" cy="158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5918" y="5357826"/>
            <a:ext cx="1428760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Συνδυασμός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858414" y="492840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348" y="4429132"/>
            <a:ext cx="2857520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ΒΙΟΛΟΓΙΚΗ</a:t>
            </a:r>
          </a:p>
          <a:p>
            <a:pPr algn="ctr"/>
            <a:r>
              <a:rPr lang="el-GR" dirty="0" smtClean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l-GR" dirty="0" smtClean="0">
                <a:solidFill>
                  <a:srgbClr val="00B050"/>
                </a:solidFill>
              </a:rPr>
              <a:t>ΦΥΣΙΚΟΧΗΜΙΚΗ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0826" y="1285860"/>
            <a:ext cx="157163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ΒΙΟΜΗΧΑΝΙΚΑ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035817" y="21066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00760" y="2357430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Ελάχιστη ομοιογένεια 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107255" y="32496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2198" y="3286124"/>
            <a:ext cx="250033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Επεξεργασία ??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7107255" y="4178305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9322" y="4643446"/>
            <a:ext cx="2857520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?</a:t>
            </a:r>
            <a:r>
              <a:rPr lang="el-GR" dirty="0" smtClean="0">
                <a:solidFill>
                  <a:srgbClr val="00B050"/>
                </a:solidFill>
              </a:rPr>
              <a:t>ΒΙΟΛΟΓΙΚΗ</a:t>
            </a:r>
            <a:r>
              <a:rPr lang="el-GR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l-GR" dirty="0" smtClean="0">
              <a:solidFill>
                <a:srgbClr val="00B050"/>
              </a:solidFill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?</a:t>
            </a:r>
            <a:r>
              <a:rPr lang="el-GR" dirty="0" smtClean="0">
                <a:solidFill>
                  <a:srgbClr val="00B050"/>
                </a:solidFill>
              </a:rPr>
              <a:t>ΦΥΣΙΚΟΧΗΜΙΚΗ</a:t>
            </a:r>
            <a:r>
              <a:rPr lang="el-GR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Εναλλακτικές Επεξεργασίες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285860"/>
            <a:ext cx="1071570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ΠΟΜΑ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050" y="1428736"/>
            <a:ext cx="2214578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4942" y="1285860"/>
            <a:ext cx="1143008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ΘΕΡΜΙΚΕΣ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786050" y="1500175"/>
            <a:ext cx="214314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86" y="1714488"/>
            <a:ext cx="3071834" cy="10715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(Προχωρημένες Οξειδωτικές Μέθοδοι Αντιρρύπανσης)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AOPs </a:t>
            </a:r>
            <a:r>
              <a:rPr lang="en-US" dirty="0" smtClean="0">
                <a:solidFill>
                  <a:schemeClr val="tx2"/>
                </a:solidFill>
              </a:rPr>
              <a:t>(Advanced Oxidation Processes)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820843" y="31067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7290" y="3500438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ΟΗ·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43108" y="3929066"/>
            <a:ext cx="207170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3306" y="521495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Αδρανοποίηση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929984" y="271382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3429000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Ενέργεια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607719" y="4250537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002348" y="5143512"/>
            <a:ext cx="7127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40434" y="5724540"/>
            <a:ext cx="774706" cy="34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29322" y="4643446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Πλήρης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29322" y="5715016"/>
            <a:ext cx="264320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Μερική</a:t>
            </a:r>
          </a:p>
        </p:txBody>
      </p:sp>
      <p:pic>
        <p:nvPicPr>
          <p:cNvPr id="1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1422</Words>
  <Application>Microsoft Office PowerPoint</Application>
  <PresentationFormat>On-screen Show (4:3)</PresentationFormat>
  <Paragraphs>412</Paragraphs>
  <Slides>39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Θερμικές Διεργασίες</vt:lpstr>
      <vt:lpstr>Λέξεις-Κλειδιά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Τέλος Ενότητας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Φυσικές Διεργασίες Ι</dc:title>
  <dc:creator>spyretos13</dc:creator>
  <cp:lastModifiedBy>Spyretos</cp:lastModifiedBy>
  <cp:revision>26</cp:revision>
  <dcterms:created xsi:type="dcterms:W3CDTF">2015-01-16T14:17:23Z</dcterms:created>
  <dcterms:modified xsi:type="dcterms:W3CDTF">2015-07-08T11:04:14Z</dcterms:modified>
</cp:coreProperties>
</file>