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844" r:id="rId2"/>
  </p:sldMasterIdLst>
  <p:notesMasterIdLst>
    <p:notesMasterId r:id="rId20"/>
  </p:notesMasterIdLst>
  <p:sldIdLst>
    <p:sldId id="256" r:id="rId3"/>
    <p:sldId id="280" r:id="rId4"/>
    <p:sldId id="258" r:id="rId5"/>
    <p:sldId id="260" r:id="rId6"/>
    <p:sldId id="295" r:id="rId7"/>
    <p:sldId id="296" r:id="rId8"/>
    <p:sldId id="297" r:id="rId9"/>
    <p:sldId id="298" r:id="rId10"/>
    <p:sldId id="299" r:id="rId11"/>
    <p:sldId id="294" r:id="rId12"/>
    <p:sldId id="290" r:id="rId13"/>
    <p:sldId id="291" r:id="rId14"/>
    <p:sldId id="293" r:id="rId15"/>
    <p:sldId id="292" r:id="rId16"/>
    <p:sldId id="273" r:id="rId17"/>
    <p:sldId id="283" r:id="rId18"/>
    <p:sldId id="276"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00"/>
    <a:srgbClr val="006666"/>
    <a:srgbClr val="996633"/>
    <a:srgbClr val="D6ECEE"/>
    <a:srgbClr val="D0EAEC"/>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7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146313-E8D1-310B-2DEC-CCED7365E29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l-GR" altLang="el-GR"/>
          </a:p>
        </p:txBody>
      </p:sp>
      <p:sp>
        <p:nvSpPr>
          <p:cNvPr id="4099" name="Rectangle 3">
            <a:extLst>
              <a:ext uri="{FF2B5EF4-FFF2-40B4-BE49-F238E27FC236}">
                <a16:creationId xmlns:a16="http://schemas.microsoft.com/office/drawing/2014/main" id="{5E56323D-31F7-03FE-D33D-7AF5CF624B1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endParaRPr lang="el-GR" altLang="el-GR"/>
          </a:p>
        </p:txBody>
      </p:sp>
      <p:sp>
        <p:nvSpPr>
          <p:cNvPr id="5124" name="Rectangle 4">
            <a:extLst>
              <a:ext uri="{FF2B5EF4-FFF2-40B4-BE49-F238E27FC236}">
                <a16:creationId xmlns:a16="http://schemas.microsoft.com/office/drawing/2014/main" id="{5652A0FC-8FD2-2F56-5ECC-A6A4F6FB677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A7CDE288-8470-BF49-7375-F0F788BD84C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4102" name="Rectangle 6">
            <a:extLst>
              <a:ext uri="{FF2B5EF4-FFF2-40B4-BE49-F238E27FC236}">
                <a16:creationId xmlns:a16="http://schemas.microsoft.com/office/drawing/2014/main" id="{31B1B5E1-55A7-8E51-E350-663561E8CB9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l-GR" altLang="el-GR"/>
          </a:p>
        </p:txBody>
      </p:sp>
      <p:sp>
        <p:nvSpPr>
          <p:cNvPr id="4103" name="Rectangle 7">
            <a:extLst>
              <a:ext uri="{FF2B5EF4-FFF2-40B4-BE49-F238E27FC236}">
                <a16:creationId xmlns:a16="http://schemas.microsoft.com/office/drawing/2014/main" id="{90944E52-B22B-4415-88CB-C6F0FB2B862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B030C30C-9FE7-41A3-9A43-724134C1D94D}"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FEB469-4F4C-4DB0-B721-D820995F4663}"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92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CD2EE9F-024C-EFA7-B43A-72D4EFFE64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E3558F0-A21A-4202-B8F5-7DDD5D52033D}" type="slidenum">
              <a:rPr lang="el-GR" altLang="el-GR" smtClean="0">
                <a:latin typeface="Arial" panose="020B0604020202020204" pitchFamily="34" charset="0"/>
              </a:rPr>
              <a:pPr fontAlgn="base">
                <a:spcBef>
                  <a:spcPct val="0"/>
                </a:spcBef>
                <a:spcAft>
                  <a:spcPct val="0"/>
                </a:spcAft>
              </a:pPr>
              <a:t>2</a:t>
            </a:fld>
            <a:endParaRPr lang="el-GR" altLang="el-GR">
              <a:latin typeface="Arial" panose="020B0604020202020204" pitchFamily="34" charset="0"/>
            </a:endParaRPr>
          </a:p>
        </p:txBody>
      </p:sp>
      <p:sp>
        <p:nvSpPr>
          <p:cNvPr id="7171" name="Rectangle 2">
            <a:extLst>
              <a:ext uri="{FF2B5EF4-FFF2-40B4-BE49-F238E27FC236}">
                <a16:creationId xmlns:a16="http://schemas.microsoft.com/office/drawing/2014/main" id="{7A0BE7C1-A957-5BCA-9B52-DAF742236A6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A62E959-C550-77E3-D100-744ED4B9F7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030C30C-9FE7-41A3-9A43-724134C1D94D}" type="slidenum">
              <a:rPr lang="el-GR" altLang="el-GR" smtClean="0"/>
              <a:pPr>
                <a:defRPr/>
              </a:pPr>
              <a:t>8</a:t>
            </a:fld>
            <a:endParaRPr lang="el-GR" altLang="el-GR"/>
          </a:p>
        </p:txBody>
      </p:sp>
    </p:spTree>
    <p:extLst>
      <p:ext uri="{BB962C8B-B14F-4D97-AF65-F5344CB8AC3E}">
        <p14:creationId xmlns:p14="http://schemas.microsoft.com/office/powerpoint/2010/main" val="290766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67D6-9BDE-AA30-FFAF-2B9CD2FCD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E205F-FA21-7011-0B02-710C69349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CB49B-6CA2-D16A-4B4D-9F6BE0311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8F3FA0-E2F8-622D-C25C-7074C3DD12A0}"/>
              </a:ext>
            </a:extLst>
          </p:cNvPr>
          <p:cNvSpPr>
            <a:spLocks noGrp="1"/>
          </p:cNvSpPr>
          <p:nvPr>
            <p:ph type="sldNum" sz="quarter" idx="5"/>
          </p:nvPr>
        </p:nvSpPr>
        <p:spPr/>
        <p:txBody>
          <a:bodyPr/>
          <a:lstStyle/>
          <a:p>
            <a:pPr>
              <a:defRPr/>
            </a:pPr>
            <a:fld id="{B030C30C-9FE7-41A3-9A43-724134C1D94D}" type="slidenum">
              <a:rPr lang="el-GR" altLang="el-GR" smtClean="0"/>
              <a:pPr>
                <a:defRPr/>
              </a:pPr>
              <a:t>9</a:t>
            </a:fld>
            <a:endParaRPr lang="el-GR" altLang="el-GR"/>
          </a:p>
        </p:txBody>
      </p:sp>
    </p:spTree>
    <p:extLst>
      <p:ext uri="{BB962C8B-B14F-4D97-AF65-F5344CB8AC3E}">
        <p14:creationId xmlns:p14="http://schemas.microsoft.com/office/powerpoint/2010/main" val="206569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608344B7-F3E5-73F3-B0B8-BC0034DC606F}"/>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266D42ED-646B-287D-F2FF-F8336819CCD1}"/>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AB67CB3-97A3-346C-E29E-AB05100484F9}"/>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0E24D0D-894B-77C0-EB43-8D82F62861D4}"/>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E57D923-908D-97B7-D606-19220E99C071}"/>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C1F386F-1F35-A93F-B263-FA5FF7C64676}"/>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74B6EFD3-D5F8-9DA9-01A6-7A70E2832A95}"/>
              </a:ext>
            </a:extLst>
          </p:cNvPr>
          <p:cNvSpPr>
            <a:spLocks noGrp="1"/>
          </p:cNvSpPr>
          <p:nvPr>
            <p:ph type="dt" sz="half" idx="10"/>
          </p:nvPr>
        </p:nvSpPr>
        <p:spPr/>
        <p:txBody>
          <a:bodyPr/>
          <a:lstStyle>
            <a:lvl1pPr>
              <a:defRPr/>
            </a:lvl1pPr>
          </a:lstStyle>
          <a:p>
            <a:pPr>
              <a:defRPr/>
            </a:pPr>
            <a:endParaRPr lang="el-GR" altLang="el-GR"/>
          </a:p>
        </p:txBody>
      </p:sp>
      <p:sp>
        <p:nvSpPr>
          <p:cNvPr id="11" name="Footer Placeholder 4">
            <a:extLst>
              <a:ext uri="{FF2B5EF4-FFF2-40B4-BE49-F238E27FC236}">
                <a16:creationId xmlns:a16="http://schemas.microsoft.com/office/drawing/2014/main" id="{23A926EA-E05A-26B4-5736-B5ADF2C3EEF3}"/>
              </a:ext>
            </a:extLst>
          </p:cNvPr>
          <p:cNvSpPr>
            <a:spLocks noGrp="1"/>
          </p:cNvSpPr>
          <p:nvPr>
            <p:ph type="ftr" sz="quarter" idx="11"/>
          </p:nvPr>
        </p:nvSpPr>
        <p:spPr/>
        <p:txBody>
          <a:bodyPr/>
          <a:lstStyle>
            <a:lvl1pPr>
              <a:defRPr/>
            </a:lvl1pPr>
          </a:lstStyle>
          <a:p>
            <a:pPr>
              <a:defRPr/>
            </a:pPr>
            <a:endParaRPr lang="el-GR" altLang="el-GR"/>
          </a:p>
        </p:txBody>
      </p:sp>
      <p:sp>
        <p:nvSpPr>
          <p:cNvPr id="12" name="Slide Number Placeholder 5">
            <a:extLst>
              <a:ext uri="{FF2B5EF4-FFF2-40B4-BE49-F238E27FC236}">
                <a16:creationId xmlns:a16="http://schemas.microsoft.com/office/drawing/2014/main" id="{18D0F7D3-7AD2-ED2C-091F-6E21E305CC87}"/>
              </a:ext>
            </a:extLst>
          </p:cNvPr>
          <p:cNvSpPr>
            <a:spLocks noGrp="1"/>
          </p:cNvSpPr>
          <p:nvPr>
            <p:ph type="sldNum" sz="quarter" idx="12"/>
          </p:nvPr>
        </p:nvSpPr>
        <p:spPr/>
        <p:txBody>
          <a:bodyPr/>
          <a:lstStyle>
            <a:lvl1pPr>
              <a:defRPr/>
            </a:lvl1pPr>
          </a:lstStyle>
          <a:p>
            <a:pPr>
              <a:defRPr/>
            </a:pPr>
            <a:fld id="{85778982-1FF1-4B23-B011-02A29EED2FC8}" type="slidenum">
              <a:rPr lang="el-GR" altLang="el-GR"/>
              <a:pPr>
                <a:defRPr/>
              </a:pPr>
              <a:t>‹#›</a:t>
            </a:fld>
            <a:endParaRPr lang="el-GR" altLang="el-GR"/>
          </a:p>
        </p:txBody>
      </p:sp>
    </p:spTree>
    <p:extLst>
      <p:ext uri="{BB962C8B-B14F-4D97-AF65-F5344CB8AC3E}">
        <p14:creationId xmlns:p14="http://schemas.microsoft.com/office/powerpoint/2010/main" val="339507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3">
            <a:extLst>
              <a:ext uri="{FF2B5EF4-FFF2-40B4-BE49-F238E27FC236}">
                <a16:creationId xmlns:a16="http://schemas.microsoft.com/office/drawing/2014/main" id="{F0F40ADF-CA75-8562-5341-69E566268F19}"/>
              </a:ext>
            </a:extLst>
          </p:cNvPr>
          <p:cNvSpPr>
            <a:spLocks noGrp="1"/>
          </p:cNvSpPr>
          <p:nvPr>
            <p:ph type="dt" sz="half" idx="15"/>
          </p:nvPr>
        </p:nvSpPr>
        <p:spPr/>
        <p:txBody>
          <a:bodyPr/>
          <a:lstStyle>
            <a:lvl1pPr>
              <a:defRPr/>
            </a:lvl1pPr>
          </a:lstStyle>
          <a:p>
            <a:pPr>
              <a:defRPr/>
            </a:pPr>
            <a:endParaRPr lang="el-GR" altLang="el-GR"/>
          </a:p>
        </p:txBody>
      </p:sp>
      <p:sp>
        <p:nvSpPr>
          <p:cNvPr id="4" name="Footer Placeholder 4">
            <a:extLst>
              <a:ext uri="{FF2B5EF4-FFF2-40B4-BE49-F238E27FC236}">
                <a16:creationId xmlns:a16="http://schemas.microsoft.com/office/drawing/2014/main" id="{EB59D15F-A259-7769-DF8F-F9170558EF30}"/>
              </a:ext>
            </a:extLst>
          </p:cNvPr>
          <p:cNvSpPr>
            <a:spLocks noGrp="1"/>
          </p:cNvSpPr>
          <p:nvPr>
            <p:ph type="ftr" sz="quarter" idx="16"/>
          </p:nvPr>
        </p:nvSpPr>
        <p:spPr/>
        <p:txBody>
          <a:bodyPr/>
          <a:lstStyle>
            <a:lvl1pPr>
              <a:defRPr/>
            </a:lvl1pPr>
          </a:lstStyle>
          <a:p>
            <a:pPr>
              <a:defRPr/>
            </a:pPr>
            <a:endParaRPr lang="el-GR" altLang="el-GR"/>
          </a:p>
        </p:txBody>
      </p:sp>
      <p:sp>
        <p:nvSpPr>
          <p:cNvPr id="5" name="Slide Number Placeholder 5">
            <a:extLst>
              <a:ext uri="{FF2B5EF4-FFF2-40B4-BE49-F238E27FC236}">
                <a16:creationId xmlns:a16="http://schemas.microsoft.com/office/drawing/2014/main" id="{33AE8971-6912-F700-19DA-D2E102C05700}"/>
              </a:ext>
            </a:extLst>
          </p:cNvPr>
          <p:cNvSpPr>
            <a:spLocks noGrp="1"/>
          </p:cNvSpPr>
          <p:nvPr>
            <p:ph type="sldNum" sz="quarter" idx="17"/>
          </p:nvPr>
        </p:nvSpPr>
        <p:spPr/>
        <p:txBody>
          <a:bodyPr/>
          <a:lstStyle>
            <a:lvl1pPr>
              <a:defRPr/>
            </a:lvl1pPr>
          </a:lstStyle>
          <a:p>
            <a:pPr>
              <a:defRPr/>
            </a:pPr>
            <a:fld id="{7DEDBC4B-D859-4F52-9B8C-E719C1CCC9AD}" type="slidenum">
              <a:rPr lang="el-GR" altLang="el-GR"/>
              <a:pPr>
                <a:defRPr/>
              </a:pPr>
              <a:t>‹#›</a:t>
            </a:fld>
            <a:endParaRPr lang="el-GR" altLang="el-GR"/>
          </a:p>
        </p:txBody>
      </p:sp>
    </p:spTree>
    <p:extLst>
      <p:ext uri="{BB962C8B-B14F-4D97-AF65-F5344CB8AC3E}">
        <p14:creationId xmlns:p14="http://schemas.microsoft.com/office/powerpoint/2010/main" val="65329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89141-8AF8-4CBA-B75B-A1576F17A716}"/>
              </a:ext>
            </a:extLst>
          </p:cNvPr>
          <p:cNvSpPr>
            <a:spLocks noGrp="1"/>
          </p:cNvSpPr>
          <p:nvPr>
            <p:ph type="dt" sz="half" idx="10"/>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807A06BA-E492-E29E-2206-E9F384711398}"/>
              </a:ext>
            </a:extLst>
          </p:cNvPr>
          <p:cNvSpPr>
            <a:spLocks noGrp="1"/>
          </p:cNvSpPr>
          <p:nvPr>
            <p:ph type="ftr" sz="quarter" idx="11"/>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7DA2D07A-A8FB-73AF-DD21-0834BDE02D0E}"/>
              </a:ext>
            </a:extLst>
          </p:cNvPr>
          <p:cNvSpPr>
            <a:spLocks noGrp="1"/>
          </p:cNvSpPr>
          <p:nvPr>
            <p:ph type="sldNum" sz="quarter" idx="12"/>
          </p:nvPr>
        </p:nvSpPr>
        <p:spPr/>
        <p:txBody>
          <a:bodyPr/>
          <a:lstStyle>
            <a:lvl1pPr>
              <a:defRPr/>
            </a:lvl1pPr>
          </a:lstStyle>
          <a:p>
            <a:pPr>
              <a:defRPr/>
            </a:pPr>
            <a:fld id="{77B62FFB-6662-4D13-97E3-B719349BAF88}" type="slidenum">
              <a:rPr lang="el-GR" altLang="el-GR"/>
              <a:pPr>
                <a:defRPr/>
              </a:pPr>
              <a:t>‹#›</a:t>
            </a:fld>
            <a:endParaRPr lang="el-GR" altLang="el-GR"/>
          </a:p>
        </p:txBody>
      </p:sp>
    </p:spTree>
    <p:extLst>
      <p:ext uri="{BB962C8B-B14F-4D97-AF65-F5344CB8AC3E}">
        <p14:creationId xmlns:p14="http://schemas.microsoft.com/office/powerpoint/2010/main" val="2151014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D9915B3B-0DE9-51F7-EBAF-CB53DCEC5BF9}"/>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5" name="TextBox 13">
            <a:extLst>
              <a:ext uri="{FF2B5EF4-FFF2-40B4-BE49-F238E27FC236}">
                <a16:creationId xmlns:a16="http://schemas.microsoft.com/office/drawing/2014/main" id="{333CE899-44FD-3FD1-14B5-C4C77174D2B6}"/>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DB4C5100-E8B9-BABE-450C-4FB82653B5F3}"/>
              </a:ext>
            </a:extLst>
          </p:cNvPr>
          <p:cNvSpPr>
            <a:spLocks noGrp="1"/>
          </p:cNvSpPr>
          <p:nvPr>
            <p:ph type="dt" sz="half" idx="14"/>
          </p:nvPr>
        </p:nvSpPr>
        <p:spPr/>
        <p:txBody>
          <a:bodyPr/>
          <a:lstStyle>
            <a:lvl1pPr>
              <a:defRPr/>
            </a:lvl1pPr>
          </a:lstStyle>
          <a:p>
            <a:pPr>
              <a:defRPr/>
            </a:pPr>
            <a:endParaRPr lang="el-GR" altLang="el-GR"/>
          </a:p>
        </p:txBody>
      </p:sp>
      <p:sp>
        <p:nvSpPr>
          <p:cNvPr id="7" name="Footer Placeholder 4">
            <a:extLst>
              <a:ext uri="{FF2B5EF4-FFF2-40B4-BE49-F238E27FC236}">
                <a16:creationId xmlns:a16="http://schemas.microsoft.com/office/drawing/2014/main" id="{47A274A8-EB6E-009E-DD8C-F37691EF5657}"/>
              </a:ext>
            </a:extLst>
          </p:cNvPr>
          <p:cNvSpPr>
            <a:spLocks noGrp="1"/>
          </p:cNvSpPr>
          <p:nvPr>
            <p:ph type="ftr" sz="quarter" idx="15"/>
          </p:nvPr>
        </p:nvSpPr>
        <p:spPr/>
        <p:txBody>
          <a:bodyPr/>
          <a:lstStyle>
            <a:lvl1pPr>
              <a:defRPr/>
            </a:lvl1pPr>
          </a:lstStyle>
          <a:p>
            <a:pPr>
              <a:defRPr/>
            </a:pPr>
            <a:endParaRPr lang="el-GR" altLang="el-GR"/>
          </a:p>
        </p:txBody>
      </p:sp>
      <p:sp>
        <p:nvSpPr>
          <p:cNvPr id="8" name="Slide Number Placeholder 5">
            <a:extLst>
              <a:ext uri="{FF2B5EF4-FFF2-40B4-BE49-F238E27FC236}">
                <a16:creationId xmlns:a16="http://schemas.microsoft.com/office/drawing/2014/main" id="{48D20CE3-E34D-2C37-DD90-1ED6342DD1B6}"/>
              </a:ext>
            </a:extLst>
          </p:cNvPr>
          <p:cNvSpPr>
            <a:spLocks noGrp="1"/>
          </p:cNvSpPr>
          <p:nvPr>
            <p:ph type="sldNum" sz="quarter" idx="16"/>
          </p:nvPr>
        </p:nvSpPr>
        <p:spPr/>
        <p:txBody>
          <a:bodyPr/>
          <a:lstStyle>
            <a:lvl1pPr>
              <a:defRPr/>
            </a:lvl1pPr>
          </a:lstStyle>
          <a:p>
            <a:pPr>
              <a:defRPr/>
            </a:pPr>
            <a:fld id="{7EDDEC63-4CE7-44A7-B4BA-E18DEF33F929}" type="slidenum">
              <a:rPr lang="el-GR" altLang="el-GR"/>
              <a:pPr>
                <a:defRPr/>
              </a:pPr>
              <a:t>‹#›</a:t>
            </a:fld>
            <a:endParaRPr lang="el-GR" altLang="el-GR"/>
          </a:p>
        </p:txBody>
      </p:sp>
    </p:spTree>
    <p:extLst>
      <p:ext uri="{BB962C8B-B14F-4D97-AF65-F5344CB8AC3E}">
        <p14:creationId xmlns:p14="http://schemas.microsoft.com/office/powerpoint/2010/main" val="125128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A5F676-0F26-1954-4AAF-18BD8AC5114D}"/>
              </a:ext>
            </a:extLst>
          </p:cNvPr>
          <p:cNvSpPr>
            <a:spLocks noGrp="1"/>
          </p:cNvSpPr>
          <p:nvPr>
            <p:ph type="dt" sz="half" idx="10"/>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CF2C3F9B-00DE-FAD6-5A53-70100E0AACEB}"/>
              </a:ext>
            </a:extLst>
          </p:cNvPr>
          <p:cNvSpPr>
            <a:spLocks noGrp="1"/>
          </p:cNvSpPr>
          <p:nvPr>
            <p:ph type="ftr" sz="quarter" idx="11"/>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7F89E0A6-434B-2A35-20FA-44451637F706}"/>
              </a:ext>
            </a:extLst>
          </p:cNvPr>
          <p:cNvSpPr>
            <a:spLocks noGrp="1"/>
          </p:cNvSpPr>
          <p:nvPr>
            <p:ph type="sldNum" sz="quarter" idx="12"/>
          </p:nvPr>
        </p:nvSpPr>
        <p:spPr/>
        <p:txBody>
          <a:bodyPr/>
          <a:lstStyle>
            <a:lvl1pPr>
              <a:defRPr/>
            </a:lvl1pPr>
          </a:lstStyle>
          <a:p>
            <a:pPr>
              <a:defRPr/>
            </a:pPr>
            <a:fld id="{0ED33F1F-847E-4C25-8A83-1E706932A4C7}" type="slidenum">
              <a:rPr lang="el-GR" altLang="el-GR"/>
              <a:pPr>
                <a:defRPr/>
              </a:pPr>
              <a:t>‹#›</a:t>
            </a:fld>
            <a:endParaRPr lang="el-GR" altLang="el-GR"/>
          </a:p>
        </p:txBody>
      </p:sp>
    </p:spTree>
    <p:extLst>
      <p:ext uri="{BB962C8B-B14F-4D97-AF65-F5344CB8AC3E}">
        <p14:creationId xmlns:p14="http://schemas.microsoft.com/office/powerpoint/2010/main" val="95844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12">
            <a:extLst>
              <a:ext uri="{FF2B5EF4-FFF2-40B4-BE49-F238E27FC236}">
                <a16:creationId xmlns:a16="http://schemas.microsoft.com/office/drawing/2014/main" id="{AAD729A4-5C45-BE64-52B9-1AF46698F118}"/>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5" name="TextBox 13">
            <a:extLst>
              <a:ext uri="{FF2B5EF4-FFF2-40B4-BE49-F238E27FC236}">
                <a16:creationId xmlns:a16="http://schemas.microsoft.com/office/drawing/2014/main" id="{C2C76A36-1254-720A-5E11-80CEDE39B53C}"/>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CBC01B6-0F88-8E91-B585-6CC1183A49FF}"/>
              </a:ext>
            </a:extLst>
          </p:cNvPr>
          <p:cNvSpPr>
            <a:spLocks noGrp="1"/>
          </p:cNvSpPr>
          <p:nvPr>
            <p:ph type="dt" sz="half" idx="14"/>
          </p:nvPr>
        </p:nvSpPr>
        <p:spPr/>
        <p:txBody>
          <a:bodyPr/>
          <a:lstStyle>
            <a:lvl1pPr>
              <a:defRPr/>
            </a:lvl1pPr>
          </a:lstStyle>
          <a:p>
            <a:pPr>
              <a:defRPr/>
            </a:pPr>
            <a:endParaRPr lang="el-GR" altLang="el-GR"/>
          </a:p>
        </p:txBody>
      </p:sp>
      <p:sp>
        <p:nvSpPr>
          <p:cNvPr id="7" name="Footer Placeholder 4">
            <a:extLst>
              <a:ext uri="{FF2B5EF4-FFF2-40B4-BE49-F238E27FC236}">
                <a16:creationId xmlns:a16="http://schemas.microsoft.com/office/drawing/2014/main" id="{B4DD88B6-C0BD-4F00-100E-3BE6EC7A77CD}"/>
              </a:ext>
            </a:extLst>
          </p:cNvPr>
          <p:cNvSpPr>
            <a:spLocks noGrp="1"/>
          </p:cNvSpPr>
          <p:nvPr>
            <p:ph type="ftr" sz="quarter" idx="15"/>
          </p:nvPr>
        </p:nvSpPr>
        <p:spPr/>
        <p:txBody>
          <a:bodyPr/>
          <a:lstStyle>
            <a:lvl1pPr>
              <a:defRPr/>
            </a:lvl1pPr>
          </a:lstStyle>
          <a:p>
            <a:pPr>
              <a:defRPr/>
            </a:pPr>
            <a:endParaRPr lang="el-GR" altLang="el-GR"/>
          </a:p>
        </p:txBody>
      </p:sp>
      <p:sp>
        <p:nvSpPr>
          <p:cNvPr id="8" name="Slide Number Placeholder 5">
            <a:extLst>
              <a:ext uri="{FF2B5EF4-FFF2-40B4-BE49-F238E27FC236}">
                <a16:creationId xmlns:a16="http://schemas.microsoft.com/office/drawing/2014/main" id="{C847BB49-B582-2F81-A9FA-17052D535DF0}"/>
              </a:ext>
            </a:extLst>
          </p:cNvPr>
          <p:cNvSpPr>
            <a:spLocks noGrp="1"/>
          </p:cNvSpPr>
          <p:nvPr>
            <p:ph type="sldNum" sz="quarter" idx="16"/>
          </p:nvPr>
        </p:nvSpPr>
        <p:spPr/>
        <p:txBody>
          <a:bodyPr/>
          <a:lstStyle>
            <a:lvl1pPr>
              <a:defRPr/>
            </a:lvl1pPr>
          </a:lstStyle>
          <a:p>
            <a:pPr>
              <a:defRPr/>
            </a:pPr>
            <a:fld id="{97F24BCE-78B7-46F8-822F-D7120D8DCA5B}" type="slidenum">
              <a:rPr lang="el-GR" altLang="el-GR"/>
              <a:pPr>
                <a:defRPr/>
              </a:pPr>
              <a:t>‹#›</a:t>
            </a:fld>
            <a:endParaRPr lang="el-GR" altLang="el-GR"/>
          </a:p>
        </p:txBody>
      </p:sp>
    </p:spTree>
    <p:extLst>
      <p:ext uri="{BB962C8B-B14F-4D97-AF65-F5344CB8AC3E}">
        <p14:creationId xmlns:p14="http://schemas.microsoft.com/office/powerpoint/2010/main" val="2240911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6FB37-8D31-84AB-8EAF-7532FAB6CDBD}"/>
              </a:ext>
            </a:extLst>
          </p:cNvPr>
          <p:cNvSpPr>
            <a:spLocks noGrp="1"/>
          </p:cNvSpPr>
          <p:nvPr>
            <p:ph type="dt" sz="half" idx="14"/>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80885B29-0086-B099-A626-2F265C697DFE}"/>
              </a:ext>
            </a:extLst>
          </p:cNvPr>
          <p:cNvSpPr>
            <a:spLocks noGrp="1"/>
          </p:cNvSpPr>
          <p:nvPr>
            <p:ph type="ftr" sz="quarter" idx="15"/>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83F70AC9-6581-4FE4-CE3D-312731B924C4}"/>
              </a:ext>
            </a:extLst>
          </p:cNvPr>
          <p:cNvSpPr>
            <a:spLocks noGrp="1"/>
          </p:cNvSpPr>
          <p:nvPr>
            <p:ph type="sldNum" sz="quarter" idx="16"/>
          </p:nvPr>
        </p:nvSpPr>
        <p:spPr/>
        <p:txBody>
          <a:bodyPr/>
          <a:lstStyle>
            <a:lvl1pPr>
              <a:defRPr/>
            </a:lvl1pPr>
          </a:lstStyle>
          <a:p>
            <a:pPr>
              <a:defRPr/>
            </a:pPr>
            <a:fld id="{0DF77CC6-8D3C-4BC5-8E4F-78CC0B24FA04}" type="slidenum">
              <a:rPr lang="el-GR" altLang="el-GR"/>
              <a:pPr>
                <a:defRPr/>
              </a:pPr>
              <a:t>‹#›</a:t>
            </a:fld>
            <a:endParaRPr lang="el-GR" altLang="el-GR"/>
          </a:p>
        </p:txBody>
      </p:sp>
    </p:spTree>
    <p:extLst>
      <p:ext uri="{BB962C8B-B14F-4D97-AF65-F5344CB8AC3E}">
        <p14:creationId xmlns:p14="http://schemas.microsoft.com/office/powerpoint/2010/main" val="969840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DAC851-BBF2-7F08-7159-C60F07C9ACF8}"/>
              </a:ext>
            </a:extLst>
          </p:cNvPr>
          <p:cNvSpPr>
            <a:spLocks noGrp="1"/>
          </p:cNvSpPr>
          <p:nvPr>
            <p:ph type="dt" sz="half" idx="10"/>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88C2843E-28AB-6D26-632B-EFA66DC582F8}"/>
              </a:ext>
            </a:extLst>
          </p:cNvPr>
          <p:cNvSpPr>
            <a:spLocks noGrp="1"/>
          </p:cNvSpPr>
          <p:nvPr>
            <p:ph type="ftr" sz="quarter" idx="11"/>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76207C22-5EF4-E542-D4BC-DDC7FF5E0F1C}"/>
              </a:ext>
            </a:extLst>
          </p:cNvPr>
          <p:cNvSpPr>
            <a:spLocks noGrp="1"/>
          </p:cNvSpPr>
          <p:nvPr>
            <p:ph type="sldNum" sz="quarter" idx="12"/>
          </p:nvPr>
        </p:nvSpPr>
        <p:spPr/>
        <p:txBody>
          <a:bodyPr/>
          <a:lstStyle>
            <a:lvl1pPr>
              <a:defRPr/>
            </a:lvl1pPr>
          </a:lstStyle>
          <a:p>
            <a:pPr>
              <a:defRPr/>
            </a:pPr>
            <a:fld id="{55EB96D4-C60D-4444-95D9-3E5600F3A42F}" type="slidenum">
              <a:rPr lang="el-GR" altLang="el-GR"/>
              <a:pPr>
                <a:defRPr/>
              </a:pPr>
              <a:t>‹#›</a:t>
            </a:fld>
            <a:endParaRPr lang="el-GR" altLang="el-GR"/>
          </a:p>
        </p:txBody>
      </p:sp>
    </p:spTree>
    <p:extLst>
      <p:ext uri="{BB962C8B-B14F-4D97-AF65-F5344CB8AC3E}">
        <p14:creationId xmlns:p14="http://schemas.microsoft.com/office/powerpoint/2010/main" val="3210535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41B2FD-98E0-2F48-7246-48962E207ADE}"/>
              </a:ext>
            </a:extLst>
          </p:cNvPr>
          <p:cNvSpPr>
            <a:spLocks noGrp="1"/>
          </p:cNvSpPr>
          <p:nvPr>
            <p:ph type="dt" sz="half" idx="10"/>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4DC931AD-2918-6894-814B-02ABD850C0DD}"/>
              </a:ext>
            </a:extLst>
          </p:cNvPr>
          <p:cNvSpPr>
            <a:spLocks noGrp="1"/>
          </p:cNvSpPr>
          <p:nvPr>
            <p:ph type="ftr" sz="quarter" idx="11"/>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FA19B138-0F08-1FB7-E44E-B4CD771102B3}"/>
              </a:ext>
            </a:extLst>
          </p:cNvPr>
          <p:cNvSpPr>
            <a:spLocks noGrp="1"/>
          </p:cNvSpPr>
          <p:nvPr>
            <p:ph type="sldNum" sz="quarter" idx="12"/>
          </p:nvPr>
        </p:nvSpPr>
        <p:spPr/>
        <p:txBody>
          <a:bodyPr/>
          <a:lstStyle>
            <a:lvl1pPr>
              <a:defRPr/>
            </a:lvl1pPr>
          </a:lstStyle>
          <a:p>
            <a:pPr>
              <a:defRPr/>
            </a:pPr>
            <a:fld id="{5C855CB1-FB3D-4541-BDBE-4A17B1897265}" type="slidenum">
              <a:rPr lang="el-GR" altLang="el-GR"/>
              <a:pPr>
                <a:defRPr/>
              </a:pPr>
              <a:t>‹#›</a:t>
            </a:fld>
            <a:endParaRPr lang="el-GR" altLang="el-GR"/>
          </a:p>
        </p:txBody>
      </p:sp>
    </p:spTree>
    <p:extLst>
      <p:ext uri="{BB962C8B-B14F-4D97-AF65-F5344CB8AC3E}">
        <p14:creationId xmlns:p14="http://schemas.microsoft.com/office/powerpoint/2010/main" val="96066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περιεχομένου 4"/>
          <p:cNvSpPr>
            <a:spLocks noGrp="1"/>
          </p:cNvSpPr>
          <p:nvPr>
            <p:ph sz="quarter" idx="3"/>
          </p:nvPr>
        </p:nvSpPr>
        <p:spPr>
          <a:xfrm>
            <a:off x="457200" y="3938588"/>
            <a:ext cx="4038600" cy="2187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περιεχομένου 5"/>
          <p:cNvSpPr>
            <a:spLocks noGrp="1"/>
          </p:cNvSpPr>
          <p:nvPr>
            <p:ph sz="quarter" idx="4"/>
          </p:nvPr>
        </p:nvSpPr>
        <p:spPr>
          <a:xfrm>
            <a:off x="4648200" y="3938588"/>
            <a:ext cx="4038600" cy="2187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Date Placeholder 3">
            <a:extLst>
              <a:ext uri="{FF2B5EF4-FFF2-40B4-BE49-F238E27FC236}">
                <a16:creationId xmlns:a16="http://schemas.microsoft.com/office/drawing/2014/main" id="{2F025DFC-50FC-6DFD-FADC-34C879977F9A}"/>
              </a:ext>
            </a:extLst>
          </p:cNvPr>
          <p:cNvSpPr>
            <a:spLocks noGrp="1"/>
          </p:cNvSpPr>
          <p:nvPr>
            <p:ph type="dt" sz="half" idx="10"/>
          </p:nvPr>
        </p:nvSpPr>
        <p:spPr/>
        <p:txBody>
          <a:bodyPr/>
          <a:lstStyle>
            <a:lvl1pPr>
              <a:defRPr/>
            </a:lvl1pPr>
          </a:lstStyle>
          <a:p>
            <a:pPr>
              <a:defRPr/>
            </a:pPr>
            <a:endParaRPr lang="el-GR" altLang="el-GR"/>
          </a:p>
        </p:txBody>
      </p:sp>
      <p:sp>
        <p:nvSpPr>
          <p:cNvPr id="8" name="Footer Placeholder 4">
            <a:extLst>
              <a:ext uri="{FF2B5EF4-FFF2-40B4-BE49-F238E27FC236}">
                <a16:creationId xmlns:a16="http://schemas.microsoft.com/office/drawing/2014/main" id="{F58698F1-786C-B3D3-B187-9E266494E5A0}"/>
              </a:ext>
            </a:extLst>
          </p:cNvPr>
          <p:cNvSpPr>
            <a:spLocks noGrp="1"/>
          </p:cNvSpPr>
          <p:nvPr>
            <p:ph type="ftr" sz="quarter" idx="11"/>
          </p:nvPr>
        </p:nvSpPr>
        <p:spPr/>
        <p:txBody>
          <a:bodyPr/>
          <a:lstStyle>
            <a:lvl1pPr>
              <a:defRPr/>
            </a:lvl1pPr>
          </a:lstStyle>
          <a:p>
            <a:pPr>
              <a:defRPr/>
            </a:pPr>
            <a:endParaRPr lang="el-GR" altLang="el-GR"/>
          </a:p>
        </p:txBody>
      </p:sp>
      <p:sp>
        <p:nvSpPr>
          <p:cNvPr id="9" name="Slide Number Placeholder 5">
            <a:extLst>
              <a:ext uri="{FF2B5EF4-FFF2-40B4-BE49-F238E27FC236}">
                <a16:creationId xmlns:a16="http://schemas.microsoft.com/office/drawing/2014/main" id="{BF0A14A8-4C10-EA0C-B522-5BF2CA1B612F}"/>
              </a:ext>
            </a:extLst>
          </p:cNvPr>
          <p:cNvSpPr>
            <a:spLocks noGrp="1"/>
          </p:cNvSpPr>
          <p:nvPr>
            <p:ph type="sldNum" sz="quarter" idx="12"/>
          </p:nvPr>
        </p:nvSpPr>
        <p:spPr/>
        <p:txBody>
          <a:bodyPr/>
          <a:lstStyle>
            <a:lvl1pPr>
              <a:defRPr/>
            </a:lvl1pPr>
          </a:lstStyle>
          <a:p>
            <a:pPr>
              <a:defRPr/>
            </a:pPr>
            <a:fld id="{6D7F1004-B70F-4841-85CF-BCB00535F700}" type="slidenum">
              <a:rPr lang="el-GR" altLang="el-GR"/>
              <a:pPr>
                <a:defRPr/>
              </a:pPr>
              <a:t>‹#›</a:t>
            </a:fld>
            <a:endParaRPr lang="el-GR" altLang="el-GR"/>
          </a:p>
        </p:txBody>
      </p:sp>
    </p:spTree>
    <p:extLst>
      <p:ext uri="{BB962C8B-B14F-4D97-AF65-F5344CB8AC3E}">
        <p14:creationId xmlns:p14="http://schemas.microsoft.com/office/powerpoint/2010/main" val="2857800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03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3169A4-E63F-4539-8DFA-AB0DD55BAD20}"/>
              </a:ext>
            </a:extLst>
          </p:cNvPr>
          <p:cNvSpPr>
            <a:spLocks noGrp="1"/>
          </p:cNvSpPr>
          <p:nvPr>
            <p:ph type="dt" sz="half" idx="10"/>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FD6D0476-E3AC-1C00-C037-F3DB8A9BE990}"/>
              </a:ext>
            </a:extLst>
          </p:cNvPr>
          <p:cNvSpPr>
            <a:spLocks noGrp="1"/>
          </p:cNvSpPr>
          <p:nvPr>
            <p:ph type="ftr" sz="quarter" idx="11"/>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4D87996C-4BCF-97D9-BD29-D073DE76E21B}"/>
              </a:ext>
            </a:extLst>
          </p:cNvPr>
          <p:cNvSpPr>
            <a:spLocks noGrp="1"/>
          </p:cNvSpPr>
          <p:nvPr>
            <p:ph type="sldNum" sz="quarter" idx="12"/>
          </p:nvPr>
        </p:nvSpPr>
        <p:spPr/>
        <p:txBody>
          <a:bodyPr/>
          <a:lstStyle>
            <a:lvl1pPr>
              <a:defRPr/>
            </a:lvl1pPr>
          </a:lstStyle>
          <a:p>
            <a:pPr>
              <a:defRPr/>
            </a:pPr>
            <a:fld id="{D7BB0188-B2A7-4B40-B1D8-74DFD4129B36}" type="slidenum">
              <a:rPr lang="el-GR" altLang="el-GR"/>
              <a:pPr>
                <a:defRPr/>
              </a:pPr>
              <a:t>‹#›</a:t>
            </a:fld>
            <a:endParaRPr lang="el-GR" altLang="el-GR"/>
          </a:p>
        </p:txBody>
      </p:sp>
    </p:spTree>
    <p:extLst>
      <p:ext uri="{BB962C8B-B14F-4D97-AF65-F5344CB8AC3E}">
        <p14:creationId xmlns:p14="http://schemas.microsoft.com/office/powerpoint/2010/main" val="214689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34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7940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7419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0183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1767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2350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6523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9107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45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927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4B111-39E0-612A-033B-0D4A68386D13}"/>
              </a:ext>
            </a:extLst>
          </p:cNvPr>
          <p:cNvSpPr>
            <a:spLocks noGrp="1"/>
          </p:cNvSpPr>
          <p:nvPr>
            <p:ph type="dt" sz="half" idx="10"/>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3BF8BBA5-8FF5-C6DF-13F4-8281BCC52B54}"/>
              </a:ext>
            </a:extLst>
          </p:cNvPr>
          <p:cNvSpPr>
            <a:spLocks noGrp="1"/>
          </p:cNvSpPr>
          <p:nvPr>
            <p:ph type="ftr" sz="quarter" idx="11"/>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4F32E7A3-E37D-5A61-260A-78BF3E15A3DF}"/>
              </a:ext>
            </a:extLst>
          </p:cNvPr>
          <p:cNvSpPr>
            <a:spLocks noGrp="1"/>
          </p:cNvSpPr>
          <p:nvPr>
            <p:ph type="sldNum" sz="quarter" idx="12"/>
          </p:nvPr>
        </p:nvSpPr>
        <p:spPr/>
        <p:txBody>
          <a:bodyPr/>
          <a:lstStyle>
            <a:lvl1pPr>
              <a:defRPr/>
            </a:lvl1pPr>
          </a:lstStyle>
          <a:p>
            <a:pPr>
              <a:defRPr/>
            </a:pPr>
            <a:fld id="{951EAB3D-0475-4148-8E37-D443DF4B856D}" type="slidenum">
              <a:rPr lang="el-GR" altLang="el-GR"/>
              <a:pPr>
                <a:defRPr/>
              </a:pPr>
              <a:t>‹#›</a:t>
            </a:fld>
            <a:endParaRPr lang="el-GR" altLang="el-GR"/>
          </a:p>
        </p:txBody>
      </p:sp>
    </p:spTree>
    <p:extLst>
      <p:ext uri="{BB962C8B-B14F-4D97-AF65-F5344CB8AC3E}">
        <p14:creationId xmlns:p14="http://schemas.microsoft.com/office/powerpoint/2010/main" val="3170269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438951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3770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143717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6143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1331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477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5A95C91F-13D7-B564-0796-2AACB91AB012}"/>
              </a:ext>
            </a:extLst>
          </p:cNvPr>
          <p:cNvSpPr>
            <a:spLocks noGrp="1"/>
          </p:cNvSpPr>
          <p:nvPr>
            <p:ph type="dt" sz="half" idx="14"/>
          </p:nvPr>
        </p:nvSpPr>
        <p:spPr/>
        <p:txBody>
          <a:bodyPr/>
          <a:lstStyle>
            <a:lvl1pPr>
              <a:defRPr/>
            </a:lvl1pPr>
          </a:lstStyle>
          <a:p>
            <a:pPr>
              <a:defRPr/>
            </a:pPr>
            <a:endParaRPr lang="el-GR" altLang="el-GR"/>
          </a:p>
        </p:txBody>
      </p:sp>
      <p:sp>
        <p:nvSpPr>
          <p:cNvPr id="4" name="Footer Placeholder 4">
            <a:extLst>
              <a:ext uri="{FF2B5EF4-FFF2-40B4-BE49-F238E27FC236}">
                <a16:creationId xmlns:a16="http://schemas.microsoft.com/office/drawing/2014/main" id="{DEFC6F16-7B25-C4B1-2B51-7F597F8A9409}"/>
              </a:ext>
            </a:extLst>
          </p:cNvPr>
          <p:cNvSpPr>
            <a:spLocks noGrp="1"/>
          </p:cNvSpPr>
          <p:nvPr>
            <p:ph type="ftr" sz="quarter" idx="15"/>
          </p:nvPr>
        </p:nvSpPr>
        <p:spPr/>
        <p:txBody>
          <a:bodyPr/>
          <a:lstStyle>
            <a:lvl1pPr>
              <a:defRPr/>
            </a:lvl1pPr>
          </a:lstStyle>
          <a:p>
            <a:pPr>
              <a:defRPr/>
            </a:pPr>
            <a:endParaRPr lang="el-GR" altLang="el-GR"/>
          </a:p>
        </p:txBody>
      </p:sp>
      <p:sp>
        <p:nvSpPr>
          <p:cNvPr id="5" name="Slide Number Placeholder 5">
            <a:extLst>
              <a:ext uri="{FF2B5EF4-FFF2-40B4-BE49-F238E27FC236}">
                <a16:creationId xmlns:a16="http://schemas.microsoft.com/office/drawing/2014/main" id="{5B996AF7-1E2A-B99B-F43F-782AFC12C72D}"/>
              </a:ext>
            </a:extLst>
          </p:cNvPr>
          <p:cNvSpPr>
            <a:spLocks noGrp="1"/>
          </p:cNvSpPr>
          <p:nvPr>
            <p:ph type="sldNum" sz="quarter" idx="16"/>
          </p:nvPr>
        </p:nvSpPr>
        <p:spPr/>
        <p:txBody>
          <a:bodyPr/>
          <a:lstStyle>
            <a:lvl1pPr>
              <a:defRPr/>
            </a:lvl1pPr>
          </a:lstStyle>
          <a:p>
            <a:pPr>
              <a:defRPr/>
            </a:pPr>
            <a:fld id="{113D955F-C411-4806-81E4-081D1A18FD07}" type="slidenum">
              <a:rPr lang="el-GR" altLang="el-GR"/>
              <a:pPr>
                <a:defRPr/>
              </a:pPr>
              <a:t>‹#›</a:t>
            </a:fld>
            <a:endParaRPr lang="el-GR" altLang="el-GR"/>
          </a:p>
        </p:txBody>
      </p:sp>
    </p:spTree>
    <p:extLst>
      <p:ext uri="{BB962C8B-B14F-4D97-AF65-F5344CB8AC3E}">
        <p14:creationId xmlns:p14="http://schemas.microsoft.com/office/powerpoint/2010/main" val="394491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3296C5D-2451-27AA-04EE-C1A773D88B36}"/>
              </a:ext>
            </a:extLst>
          </p:cNvPr>
          <p:cNvSpPr>
            <a:spLocks noGrp="1"/>
          </p:cNvSpPr>
          <p:nvPr>
            <p:ph type="dt" sz="half" idx="10"/>
          </p:nvPr>
        </p:nvSpPr>
        <p:spPr/>
        <p:txBody>
          <a:bodyPr/>
          <a:lstStyle>
            <a:lvl1pPr>
              <a:defRPr/>
            </a:lvl1pPr>
          </a:lstStyle>
          <a:p>
            <a:pPr>
              <a:defRPr/>
            </a:pPr>
            <a:endParaRPr lang="el-GR" altLang="el-GR"/>
          </a:p>
        </p:txBody>
      </p:sp>
      <p:sp>
        <p:nvSpPr>
          <p:cNvPr id="8" name="Footer Placeholder 4">
            <a:extLst>
              <a:ext uri="{FF2B5EF4-FFF2-40B4-BE49-F238E27FC236}">
                <a16:creationId xmlns:a16="http://schemas.microsoft.com/office/drawing/2014/main" id="{23B9D81C-2BC4-49FE-9610-B2AF04BE80F4}"/>
              </a:ext>
            </a:extLst>
          </p:cNvPr>
          <p:cNvSpPr>
            <a:spLocks noGrp="1"/>
          </p:cNvSpPr>
          <p:nvPr>
            <p:ph type="ftr" sz="quarter" idx="11"/>
          </p:nvPr>
        </p:nvSpPr>
        <p:spPr/>
        <p:txBody>
          <a:bodyPr/>
          <a:lstStyle>
            <a:lvl1pPr>
              <a:defRPr/>
            </a:lvl1pPr>
          </a:lstStyle>
          <a:p>
            <a:pPr>
              <a:defRPr/>
            </a:pPr>
            <a:endParaRPr lang="el-GR" altLang="el-GR"/>
          </a:p>
        </p:txBody>
      </p:sp>
      <p:sp>
        <p:nvSpPr>
          <p:cNvPr id="9" name="Slide Number Placeholder 5">
            <a:extLst>
              <a:ext uri="{FF2B5EF4-FFF2-40B4-BE49-F238E27FC236}">
                <a16:creationId xmlns:a16="http://schemas.microsoft.com/office/drawing/2014/main" id="{906DFE52-A1AF-6877-ED99-7EE20738C994}"/>
              </a:ext>
            </a:extLst>
          </p:cNvPr>
          <p:cNvSpPr>
            <a:spLocks noGrp="1"/>
          </p:cNvSpPr>
          <p:nvPr>
            <p:ph type="sldNum" sz="quarter" idx="12"/>
          </p:nvPr>
        </p:nvSpPr>
        <p:spPr/>
        <p:txBody>
          <a:bodyPr/>
          <a:lstStyle>
            <a:lvl1pPr>
              <a:defRPr/>
            </a:lvl1pPr>
          </a:lstStyle>
          <a:p>
            <a:pPr>
              <a:defRPr/>
            </a:pPr>
            <a:fld id="{C9EA750C-53CE-4A45-A48F-405CFAFB3DE5}" type="slidenum">
              <a:rPr lang="el-GR" altLang="el-GR"/>
              <a:pPr>
                <a:defRPr/>
              </a:pPr>
              <a:t>‹#›</a:t>
            </a:fld>
            <a:endParaRPr lang="el-GR" altLang="el-GR"/>
          </a:p>
        </p:txBody>
      </p:sp>
    </p:spTree>
    <p:extLst>
      <p:ext uri="{BB962C8B-B14F-4D97-AF65-F5344CB8AC3E}">
        <p14:creationId xmlns:p14="http://schemas.microsoft.com/office/powerpoint/2010/main" val="401452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92A99ED-5A8E-8831-2C2F-AE0ED3047043}"/>
              </a:ext>
            </a:extLst>
          </p:cNvPr>
          <p:cNvSpPr>
            <a:spLocks noGrp="1"/>
          </p:cNvSpPr>
          <p:nvPr>
            <p:ph type="dt" sz="half" idx="10"/>
          </p:nvPr>
        </p:nvSpPr>
        <p:spPr/>
        <p:txBody>
          <a:bodyPr/>
          <a:lstStyle>
            <a:lvl1pPr>
              <a:defRPr/>
            </a:lvl1pPr>
          </a:lstStyle>
          <a:p>
            <a:pPr>
              <a:defRPr/>
            </a:pPr>
            <a:endParaRPr lang="el-GR" altLang="el-GR"/>
          </a:p>
        </p:txBody>
      </p:sp>
      <p:sp>
        <p:nvSpPr>
          <p:cNvPr id="4" name="Footer Placeholder 4">
            <a:extLst>
              <a:ext uri="{FF2B5EF4-FFF2-40B4-BE49-F238E27FC236}">
                <a16:creationId xmlns:a16="http://schemas.microsoft.com/office/drawing/2014/main" id="{F820BD89-C011-9D06-29FA-CAD90FE04024}"/>
              </a:ext>
            </a:extLst>
          </p:cNvPr>
          <p:cNvSpPr>
            <a:spLocks noGrp="1"/>
          </p:cNvSpPr>
          <p:nvPr>
            <p:ph type="ftr" sz="quarter" idx="11"/>
          </p:nvPr>
        </p:nvSpPr>
        <p:spPr/>
        <p:txBody>
          <a:bodyPr/>
          <a:lstStyle>
            <a:lvl1pPr>
              <a:defRPr/>
            </a:lvl1pPr>
          </a:lstStyle>
          <a:p>
            <a:pPr>
              <a:defRPr/>
            </a:pPr>
            <a:endParaRPr lang="el-GR" altLang="el-GR"/>
          </a:p>
        </p:txBody>
      </p:sp>
      <p:sp>
        <p:nvSpPr>
          <p:cNvPr id="5" name="Slide Number Placeholder 5">
            <a:extLst>
              <a:ext uri="{FF2B5EF4-FFF2-40B4-BE49-F238E27FC236}">
                <a16:creationId xmlns:a16="http://schemas.microsoft.com/office/drawing/2014/main" id="{4324F906-2ED1-C13E-DEE1-CEC23C96E551}"/>
              </a:ext>
            </a:extLst>
          </p:cNvPr>
          <p:cNvSpPr>
            <a:spLocks noGrp="1"/>
          </p:cNvSpPr>
          <p:nvPr>
            <p:ph type="sldNum" sz="quarter" idx="12"/>
          </p:nvPr>
        </p:nvSpPr>
        <p:spPr/>
        <p:txBody>
          <a:bodyPr/>
          <a:lstStyle>
            <a:lvl1pPr>
              <a:defRPr/>
            </a:lvl1pPr>
          </a:lstStyle>
          <a:p>
            <a:pPr>
              <a:defRPr/>
            </a:pPr>
            <a:fld id="{578D951F-60FE-42C9-AD86-9A8D159836ED}" type="slidenum">
              <a:rPr lang="el-GR" altLang="el-GR"/>
              <a:pPr>
                <a:defRPr/>
              </a:pPr>
              <a:t>‹#›</a:t>
            </a:fld>
            <a:endParaRPr lang="el-GR" altLang="el-GR"/>
          </a:p>
        </p:txBody>
      </p:sp>
    </p:spTree>
    <p:extLst>
      <p:ext uri="{BB962C8B-B14F-4D97-AF65-F5344CB8AC3E}">
        <p14:creationId xmlns:p14="http://schemas.microsoft.com/office/powerpoint/2010/main" val="304963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7E3679-F085-E623-6F50-8F0839EA6337}"/>
              </a:ext>
            </a:extLst>
          </p:cNvPr>
          <p:cNvSpPr>
            <a:spLocks noGrp="1"/>
          </p:cNvSpPr>
          <p:nvPr>
            <p:ph type="dt" sz="half" idx="10"/>
          </p:nvPr>
        </p:nvSpPr>
        <p:spPr/>
        <p:txBody>
          <a:bodyPr/>
          <a:lstStyle>
            <a:lvl1pPr>
              <a:defRPr/>
            </a:lvl1pPr>
          </a:lstStyle>
          <a:p>
            <a:pPr>
              <a:defRPr/>
            </a:pPr>
            <a:endParaRPr lang="el-GR" altLang="el-GR"/>
          </a:p>
        </p:txBody>
      </p:sp>
      <p:sp>
        <p:nvSpPr>
          <p:cNvPr id="3" name="Footer Placeholder 4">
            <a:extLst>
              <a:ext uri="{FF2B5EF4-FFF2-40B4-BE49-F238E27FC236}">
                <a16:creationId xmlns:a16="http://schemas.microsoft.com/office/drawing/2014/main" id="{8C5D1662-5417-60BC-106B-20C020394405}"/>
              </a:ext>
            </a:extLst>
          </p:cNvPr>
          <p:cNvSpPr>
            <a:spLocks noGrp="1"/>
          </p:cNvSpPr>
          <p:nvPr>
            <p:ph type="ftr" sz="quarter" idx="11"/>
          </p:nvPr>
        </p:nvSpPr>
        <p:spPr/>
        <p:txBody>
          <a:bodyPr/>
          <a:lstStyle>
            <a:lvl1pPr>
              <a:defRPr/>
            </a:lvl1pPr>
          </a:lstStyle>
          <a:p>
            <a:pPr>
              <a:defRPr/>
            </a:pPr>
            <a:endParaRPr lang="el-GR" altLang="el-GR"/>
          </a:p>
        </p:txBody>
      </p:sp>
      <p:sp>
        <p:nvSpPr>
          <p:cNvPr id="4" name="Slide Number Placeholder 5">
            <a:extLst>
              <a:ext uri="{FF2B5EF4-FFF2-40B4-BE49-F238E27FC236}">
                <a16:creationId xmlns:a16="http://schemas.microsoft.com/office/drawing/2014/main" id="{97D45093-95E6-9F54-54EC-4AB69055548D}"/>
              </a:ext>
            </a:extLst>
          </p:cNvPr>
          <p:cNvSpPr>
            <a:spLocks noGrp="1"/>
          </p:cNvSpPr>
          <p:nvPr>
            <p:ph type="sldNum" sz="quarter" idx="12"/>
          </p:nvPr>
        </p:nvSpPr>
        <p:spPr/>
        <p:txBody>
          <a:bodyPr/>
          <a:lstStyle>
            <a:lvl1pPr>
              <a:defRPr/>
            </a:lvl1pPr>
          </a:lstStyle>
          <a:p>
            <a:pPr>
              <a:defRPr/>
            </a:pPr>
            <a:fld id="{956EC07A-48F6-42FC-B822-469C05D73739}" type="slidenum">
              <a:rPr lang="el-GR" altLang="el-GR"/>
              <a:pPr>
                <a:defRPr/>
              </a:pPr>
              <a:t>‹#›</a:t>
            </a:fld>
            <a:endParaRPr lang="el-GR" altLang="el-GR"/>
          </a:p>
        </p:txBody>
      </p:sp>
    </p:spTree>
    <p:extLst>
      <p:ext uri="{BB962C8B-B14F-4D97-AF65-F5344CB8AC3E}">
        <p14:creationId xmlns:p14="http://schemas.microsoft.com/office/powerpoint/2010/main" val="350734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4DCA748-BDDF-DB50-EA4F-37191FDD011E}"/>
              </a:ext>
            </a:extLst>
          </p:cNvPr>
          <p:cNvSpPr>
            <a:spLocks noGrp="1"/>
          </p:cNvSpPr>
          <p:nvPr>
            <p:ph type="dt" sz="half" idx="10"/>
          </p:nvPr>
        </p:nvSpPr>
        <p:spPr/>
        <p:txBody>
          <a:bodyPr/>
          <a:lstStyle>
            <a:lvl1pPr>
              <a:defRPr/>
            </a:lvl1pPr>
          </a:lstStyle>
          <a:p>
            <a:pPr>
              <a:defRPr/>
            </a:pPr>
            <a:endParaRPr lang="el-GR" altLang="el-GR"/>
          </a:p>
        </p:txBody>
      </p:sp>
      <p:sp>
        <p:nvSpPr>
          <p:cNvPr id="6" name="Footer Placeholder 4">
            <a:extLst>
              <a:ext uri="{FF2B5EF4-FFF2-40B4-BE49-F238E27FC236}">
                <a16:creationId xmlns:a16="http://schemas.microsoft.com/office/drawing/2014/main" id="{70FADE64-4A8B-C8A2-D301-3DAEEC76C672}"/>
              </a:ext>
            </a:extLst>
          </p:cNvPr>
          <p:cNvSpPr>
            <a:spLocks noGrp="1"/>
          </p:cNvSpPr>
          <p:nvPr>
            <p:ph type="ftr" sz="quarter" idx="11"/>
          </p:nvPr>
        </p:nvSpPr>
        <p:spPr/>
        <p:txBody>
          <a:bodyPr/>
          <a:lstStyle>
            <a:lvl1pPr>
              <a:defRPr/>
            </a:lvl1pPr>
          </a:lstStyle>
          <a:p>
            <a:pPr>
              <a:defRPr/>
            </a:pPr>
            <a:endParaRPr lang="el-GR" altLang="el-GR"/>
          </a:p>
        </p:txBody>
      </p:sp>
      <p:sp>
        <p:nvSpPr>
          <p:cNvPr id="7" name="Slide Number Placeholder 5">
            <a:extLst>
              <a:ext uri="{FF2B5EF4-FFF2-40B4-BE49-F238E27FC236}">
                <a16:creationId xmlns:a16="http://schemas.microsoft.com/office/drawing/2014/main" id="{8BF393DB-80DE-9EF3-2BA5-88FAE4A17C4F}"/>
              </a:ext>
            </a:extLst>
          </p:cNvPr>
          <p:cNvSpPr>
            <a:spLocks noGrp="1"/>
          </p:cNvSpPr>
          <p:nvPr>
            <p:ph type="sldNum" sz="quarter" idx="12"/>
          </p:nvPr>
        </p:nvSpPr>
        <p:spPr/>
        <p:txBody>
          <a:bodyPr/>
          <a:lstStyle>
            <a:lvl1pPr>
              <a:defRPr/>
            </a:lvl1pPr>
          </a:lstStyle>
          <a:p>
            <a:pPr>
              <a:defRPr/>
            </a:pPr>
            <a:fld id="{30AB0187-C110-47A1-85F8-909B1BBEC27B}" type="slidenum">
              <a:rPr lang="el-GR" altLang="el-GR"/>
              <a:pPr>
                <a:defRPr/>
              </a:pPr>
              <a:t>‹#›</a:t>
            </a:fld>
            <a:endParaRPr lang="el-GR" altLang="el-GR"/>
          </a:p>
        </p:txBody>
      </p:sp>
    </p:spTree>
    <p:extLst>
      <p:ext uri="{BB962C8B-B14F-4D97-AF65-F5344CB8AC3E}">
        <p14:creationId xmlns:p14="http://schemas.microsoft.com/office/powerpoint/2010/main" val="12128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48C112BB-46D9-5720-FF8B-97F5C1AF147B}"/>
              </a:ext>
            </a:extLst>
          </p:cNvPr>
          <p:cNvSpPr>
            <a:spLocks noGrp="1"/>
          </p:cNvSpPr>
          <p:nvPr>
            <p:ph type="dt" sz="half" idx="14"/>
          </p:nvPr>
        </p:nvSpPr>
        <p:spPr/>
        <p:txBody>
          <a:bodyPr/>
          <a:lstStyle>
            <a:lvl1pPr>
              <a:defRPr/>
            </a:lvl1pPr>
          </a:lstStyle>
          <a:p>
            <a:pPr>
              <a:defRPr/>
            </a:pPr>
            <a:endParaRPr lang="el-GR" altLang="el-GR"/>
          </a:p>
        </p:txBody>
      </p:sp>
      <p:sp>
        <p:nvSpPr>
          <p:cNvPr id="5" name="Footer Placeholder 4">
            <a:extLst>
              <a:ext uri="{FF2B5EF4-FFF2-40B4-BE49-F238E27FC236}">
                <a16:creationId xmlns:a16="http://schemas.microsoft.com/office/drawing/2014/main" id="{48368A5C-E0B8-E9C5-4158-B127C8A722E7}"/>
              </a:ext>
            </a:extLst>
          </p:cNvPr>
          <p:cNvSpPr>
            <a:spLocks noGrp="1"/>
          </p:cNvSpPr>
          <p:nvPr>
            <p:ph type="ftr" sz="quarter" idx="15"/>
          </p:nvPr>
        </p:nvSpPr>
        <p:spPr/>
        <p:txBody>
          <a:bodyPr/>
          <a:lstStyle>
            <a:lvl1pPr>
              <a:defRPr/>
            </a:lvl1pPr>
          </a:lstStyle>
          <a:p>
            <a:pPr>
              <a:defRPr/>
            </a:pPr>
            <a:endParaRPr lang="el-GR" altLang="el-GR"/>
          </a:p>
        </p:txBody>
      </p:sp>
      <p:sp>
        <p:nvSpPr>
          <p:cNvPr id="6" name="Slide Number Placeholder 5">
            <a:extLst>
              <a:ext uri="{FF2B5EF4-FFF2-40B4-BE49-F238E27FC236}">
                <a16:creationId xmlns:a16="http://schemas.microsoft.com/office/drawing/2014/main" id="{DEEEF111-668E-8403-7306-07261F0561C9}"/>
              </a:ext>
            </a:extLst>
          </p:cNvPr>
          <p:cNvSpPr>
            <a:spLocks noGrp="1"/>
          </p:cNvSpPr>
          <p:nvPr>
            <p:ph type="sldNum" sz="quarter" idx="16"/>
          </p:nvPr>
        </p:nvSpPr>
        <p:spPr/>
        <p:txBody>
          <a:bodyPr/>
          <a:lstStyle>
            <a:lvl1pPr>
              <a:defRPr/>
            </a:lvl1pPr>
          </a:lstStyle>
          <a:p>
            <a:pPr>
              <a:defRPr/>
            </a:pPr>
            <a:fld id="{11BDFED5-A99A-4E1D-85A0-0FDFA8DEA1BF}" type="slidenum">
              <a:rPr lang="el-GR" altLang="el-GR"/>
              <a:pPr>
                <a:defRPr/>
              </a:pPr>
              <a:t>‹#›</a:t>
            </a:fld>
            <a:endParaRPr lang="el-GR" altLang="el-GR"/>
          </a:p>
        </p:txBody>
      </p:sp>
    </p:spTree>
    <p:extLst>
      <p:ext uri="{BB962C8B-B14F-4D97-AF65-F5344CB8AC3E}">
        <p14:creationId xmlns:p14="http://schemas.microsoft.com/office/powerpoint/2010/main" val="300024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95623B4D-BFBC-293A-7456-0C4F14968F97}"/>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71653E4B-CDF3-3454-E467-2BC523D880BB}"/>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5A5112-12DA-6056-C5A2-053FC9985662}"/>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0B022EB-DAB9-1B80-9770-ADE45832054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5B80006-6AAB-E7DB-4947-9DB17DEB1A61}"/>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0560E5-DDDD-2286-0AB2-99D3CADB33B6}"/>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D80F5C02-8800-362D-E5E5-1E0441434276}"/>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80CDB736-E49D-A84B-2236-23F42CA0F6B8}"/>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29E8B9-D25F-5251-8F14-6CDB7B50F6F3}"/>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l-GR" altLang="el-GR"/>
          </a:p>
        </p:txBody>
      </p:sp>
      <p:sp>
        <p:nvSpPr>
          <p:cNvPr id="5" name="Footer Placeholder 4">
            <a:extLst>
              <a:ext uri="{FF2B5EF4-FFF2-40B4-BE49-F238E27FC236}">
                <a16:creationId xmlns:a16="http://schemas.microsoft.com/office/drawing/2014/main" id="{C519098D-843A-199F-63C2-45D16D912DE8}"/>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l-GR" altLang="el-GR"/>
          </a:p>
        </p:txBody>
      </p:sp>
      <p:sp>
        <p:nvSpPr>
          <p:cNvPr id="6" name="Slide Number Placeholder 5">
            <a:extLst>
              <a:ext uri="{FF2B5EF4-FFF2-40B4-BE49-F238E27FC236}">
                <a16:creationId xmlns:a16="http://schemas.microsoft.com/office/drawing/2014/main" id="{9880713D-0FE4-E941-C528-69EE11291511}"/>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3CBA2B19-C9A0-42D2-8953-16576943A8F5}" type="slidenum">
              <a:rPr lang="el-GR" altLang="el-GR"/>
              <a:pPr>
                <a:defRPr/>
              </a:pPr>
              <a:t>‹#›</a:t>
            </a:fld>
            <a:endParaRPr lang="el-GR" altLang="el-GR"/>
          </a:p>
        </p:txBody>
      </p:sp>
    </p:spTree>
  </p:cSld>
  <p:clrMap bg1="dk1" tx1="lt1" bg2="dk2" tx2="lt2" accent1="accent1" accent2="accent2" accent3="accent3" accent4="accent4" accent5="accent5" accent6="accent6" hlink="hlink" folHlink="folHlink"/>
  <p:sldLayoutIdLst>
    <p:sldLayoutId id="2147483841"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42" r:id="rId12"/>
    <p:sldLayoutId id="2147483836" r:id="rId13"/>
    <p:sldLayoutId id="2147483843" r:id="rId14"/>
    <p:sldLayoutId id="2147483837" r:id="rId15"/>
    <p:sldLayoutId id="2147483838" r:id="rId16"/>
    <p:sldLayoutId id="2147483839" r:id="rId17"/>
    <p:sldLayoutId id="2147483840" r:id="rId18"/>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3/3/2025</a:t>
            </a:fld>
            <a:endParaRPr lang="en-US" dirty="0"/>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5245500"/>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ipapavas@upatras.gr" TargetMode="External"/><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mailto:kpapadop@chemeng.upatras.gr" TargetMode="External"/><Relationship Id="rId5" Type="http://schemas.openxmlformats.org/officeDocument/2006/relationships/hyperlink" Target="mailto:cmng3190@upnet.gr" TargetMode="External"/><Relationship Id="rId4" Type="http://schemas.openxmlformats.org/officeDocument/2006/relationships/hyperlink" Target="mailto:panagiotisb@upatras.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2EAF-51B7-2BD2-850A-EE5566F29A87}"/>
              </a:ext>
            </a:extLst>
          </p:cNvPr>
          <p:cNvSpPr>
            <a:spLocks noGrp="1"/>
          </p:cNvSpPr>
          <p:nvPr>
            <p:ph type="ctrTitle"/>
          </p:nvPr>
        </p:nvSpPr>
        <p:spPr>
          <a:xfrm>
            <a:off x="278065" y="2060848"/>
            <a:ext cx="8587870" cy="882558"/>
          </a:xfrm>
        </p:spPr>
        <p:txBody>
          <a:bodyPr/>
          <a:lstStyle/>
          <a:p>
            <a:pPr algn="ctr"/>
            <a:r>
              <a:rPr lang="el-GR"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ΕΡΓΑΣΤΗΡΙΟ </a:t>
            </a:r>
            <a:r>
              <a:rPr lang="el-GR" b="1" dirty="0" err="1">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φυσικοΧΗΜΕΙΑΣ</a:t>
            </a:r>
            <a:endParaRPr lang="el-GR" b="1" dirty="0">
              <a:solidFill>
                <a:srgbClr val="FFC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C96ABB4-55B5-B894-EF0B-7BD5E441978A}"/>
              </a:ext>
            </a:extLst>
          </p:cNvPr>
          <p:cNvSpPr>
            <a:spLocks noGrp="1"/>
          </p:cNvSpPr>
          <p:nvPr>
            <p:ph type="subTitle" idx="1"/>
          </p:nvPr>
        </p:nvSpPr>
        <p:spPr>
          <a:xfrm>
            <a:off x="251519" y="3753036"/>
            <a:ext cx="8614416" cy="2628292"/>
          </a:xfrm>
        </p:spPr>
        <p:txBody>
          <a:bodyPr>
            <a:noAutofit/>
          </a:bodyPr>
          <a:lstStyle/>
          <a:p>
            <a:r>
              <a:rPr lang="el-GR" sz="2000" b="1" dirty="0">
                <a:solidFill>
                  <a:srgbClr val="FFC000"/>
                </a:solidFill>
                <a:latin typeface="Calibri" panose="020F0502020204030204" pitchFamily="34" charset="0"/>
                <a:cs typeface="Calibri" panose="020F0502020204030204" pitchFamily="34" charset="0"/>
              </a:rPr>
              <a:t>Υπεύθυνη Εργαστηρίου</a:t>
            </a:r>
          </a:p>
          <a:p>
            <a:pPr>
              <a:spcBef>
                <a:spcPts val="0"/>
              </a:spcBef>
              <a:spcAft>
                <a:spcPts val="0"/>
              </a:spcAft>
              <a:buClrTx/>
              <a:buSzTx/>
              <a:defRPr/>
            </a:pPr>
            <a:r>
              <a:rPr lang="el-GR" sz="2000" dirty="0" err="1">
                <a:solidFill>
                  <a:schemeClr val="tx1"/>
                </a:solidFill>
                <a:latin typeface="Calibri" panose="020F0502020204030204" pitchFamily="34" charset="0"/>
                <a:cs typeface="Calibri" panose="020F0502020204030204" pitchFamily="34" charset="0"/>
              </a:rPr>
              <a:t>καθ</a:t>
            </a:r>
            <a:r>
              <a:rPr lang="el-GR" sz="2000" dirty="0">
                <a:solidFill>
                  <a:schemeClr val="tx1"/>
                </a:solidFill>
                <a:latin typeface="Calibri" panose="020F0502020204030204" pitchFamily="34" charset="0"/>
                <a:cs typeface="Calibri" panose="020F0502020204030204" pitchFamily="34" charset="0"/>
              </a:rPr>
              <a:t>.</a:t>
            </a:r>
            <a:r>
              <a:rPr lang="el-GR" sz="2000" b="1" dirty="0">
                <a:solidFill>
                  <a:schemeClr val="tx1"/>
                </a:solidFill>
                <a:latin typeface="Calibri" panose="020F0502020204030204" pitchFamily="34" charset="0"/>
                <a:cs typeface="Calibri" panose="020F0502020204030204" pitchFamily="34" charset="0"/>
              </a:rPr>
              <a:t> Γ. Παπαβασιλείου </a:t>
            </a:r>
            <a:r>
              <a:rPr lang="el-GR" sz="2000" dirty="0">
                <a:solidFill>
                  <a:schemeClr val="tx1"/>
                </a:solidFill>
                <a:latin typeface="Calibri" panose="020F0502020204030204" pitchFamily="34" charset="0"/>
                <a:cs typeface="Calibri" panose="020F0502020204030204" pitchFamily="34" charset="0"/>
              </a:rPr>
              <a:t>(</a:t>
            </a:r>
            <a:r>
              <a:rPr lang="en-US" sz="2000" dirty="0">
                <a:solidFill>
                  <a:prstClr val="white"/>
                </a:solidFill>
                <a:latin typeface="Calibri" panose="020F0502020204030204" pitchFamily="34" charset="0"/>
                <a:cs typeface="Calibri" panose="020F0502020204030204" pitchFamily="34" charset="0"/>
              </a:rPr>
              <a:t>email: </a:t>
            </a:r>
            <a:r>
              <a:rPr lang="en-US" sz="2000" dirty="0">
                <a:solidFill>
                  <a:prstClr val="white"/>
                </a:solidFill>
                <a:latin typeface="Calibri" panose="020F0502020204030204" pitchFamily="34" charset="0"/>
                <a:cs typeface="Calibri" panose="020F0502020204030204" pitchFamily="34" charset="0"/>
                <a:hlinkClick r:id="rId3"/>
              </a:rPr>
              <a:t>ipapavas@upatras.gr</a:t>
            </a:r>
            <a:r>
              <a:rPr lang="el-GR" sz="2000" dirty="0">
                <a:solidFill>
                  <a:prstClr val="white"/>
                </a:solidFill>
                <a:latin typeface="Calibri" panose="020F0502020204030204" pitchFamily="34" charset="0"/>
                <a:cs typeface="Calibri" panose="020F0502020204030204" pitchFamily="34" charset="0"/>
              </a:rPr>
              <a:t>)</a:t>
            </a:r>
            <a:endParaRPr lang="en-US" sz="2000" dirty="0">
              <a:solidFill>
                <a:prstClr val="white"/>
              </a:solidFill>
              <a:latin typeface="Calibri" panose="020F0502020204030204" pitchFamily="34" charset="0"/>
              <a:cs typeface="Calibri" panose="020F0502020204030204" pitchFamily="34" charset="0"/>
            </a:endParaRPr>
          </a:p>
          <a:p>
            <a:pPr>
              <a:spcBef>
                <a:spcPts val="0"/>
              </a:spcBef>
              <a:spcAft>
                <a:spcPts val="0"/>
              </a:spcAft>
              <a:buClrTx/>
              <a:buSzTx/>
              <a:defRPr/>
            </a:pPr>
            <a:endParaRPr lang="el-GR" sz="2000" b="1" dirty="0">
              <a:solidFill>
                <a:schemeClr val="tx1"/>
              </a:solidFill>
              <a:latin typeface="Calibri" panose="020F0502020204030204" pitchFamily="34" charset="0"/>
              <a:cs typeface="Calibri" panose="020F0502020204030204" pitchFamily="34" charset="0"/>
            </a:endParaRPr>
          </a:p>
          <a:p>
            <a:r>
              <a:rPr lang="el-GR" sz="2000" b="1" dirty="0" err="1">
                <a:solidFill>
                  <a:srgbClr val="FFC000"/>
                </a:solidFill>
                <a:latin typeface="Calibri" panose="020F0502020204030204" pitchFamily="34" charset="0"/>
                <a:cs typeface="Calibri" panose="020F0502020204030204" pitchFamily="34" charset="0"/>
              </a:rPr>
              <a:t>Συνδιδάσκοντες</a:t>
            </a:r>
            <a:r>
              <a:rPr lang="el-GR" sz="2000" dirty="0">
                <a:solidFill>
                  <a:srgbClr val="002060"/>
                </a:solidFill>
                <a:latin typeface="Calibri" panose="020F0502020204030204" pitchFamily="34" charset="0"/>
                <a:cs typeface="Calibri" panose="020F0502020204030204" pitchFamily="34" charset="0"/>
              </a:rPr>
              <a:t> </a:t>
            </a:r>
          </a:p>
          <a:p>
            <a:pPr>
              <a:spcBef>
                <a:spcPts val="0"/>
              </a:spcBef>
              <a:spcAft>
                <a:spcPts val="0"/>
              </a:spcAft>
              <a:buClrTx/>
              <a:buSzTx/>
              <a:defRPr/>
            </a:pPr>
            <a:r>
              <a:rPr lang="el-GR" sz="2000" b="1" dirty="0">
                <a:solidFill>
                  <a:schemeClr val="tx1"/>
                </a:solidFill>
                <a:latin typeface="Calibri" panose="020F0502020204030204" pitchFamily="34" charset="0"/>
                <a:cs typeface="Calibri" panose="020F0502020204030204" pitchFamily="34" charset="0"/>
              </a:rPr>
              <a:t>Π. Μπούτικος </a:t>
            </a:r>
            <a:r>
              <a:rPr lang="el-GR" sz="2000" dirty="0">
                <a:solidFill>
                  <a:prstClr val="white"/>
                </a:solidFill>
                <a:latin typeface="Calibri" panose="020F0502020204030204" pitchFamily="34" charset="0"/>
                <a:cs typeface="Calibri" panose="020F0502020204030204" pitchFamily="34" charset="0"/>
              </a:rPr>
              <a:t>(</a:t>
            </a:r>
            <a:r>
              <a:rPr lang="en-US" sz="2000" dirty="0">
                <a:solidFill>
                  <a:prstClr val="white"/>
                </a:solidFill>
                <a:latin typeface="Calibri" panose="020F0502020204030204" pitchFamily="34" charset="0"/>
                <a:cs typeface="Calibri" panose="020F0502020204030204" pitchFamily="34" charset="0"/>
              </a:rPr>
              <a:t>email: </a:t>
            </a:r>
            <a:r>
              <a:rPr lang="el-GR" sz="2000" dirty="0">
                <a:solidFill>
                  <a:prstClr val="white"/>
                </a:solidFill>
                <a:latin typeface="Calibri" panose="020F0502020204030204" pitchFamily="34" charset="0"/>
                <a:cs typeface="Calibri" panose="020F0502020204030204" pitchFamily="34" charset="0"/>
                <a:hlinkClick r:id="rId4"/>
              </a:rPr>
              <a:t>panagiotisb@upatras.gr</a:t>
            </a:r>
            <a:r>
              <a:rPr lang="en-US" sz="2000" dirty="0">
                <a:solidFill>
                  <a:prstClr val="white"/>
                </a:solidFill>
                <a:latin typeface="Calibri" panose="020F0502020204030204" pitchFamily="34" charset="0"/>
                <a:cs typeface="Calibri" panose="020F0502020204030204" pitchFamily="34" charset="0"/>
              </a:rPr>
              <a:t>)</a:t>
            </a:r>
            <a:endParaRPr lang="el-GR" sz="2000" b="1" dirty="0">
              <a:solidFill>
                <a:schemeClr val="tx1"/>
              </a:solidFill>
              <a:latin typeface="Calibri" panose="020F0502020204030204" pitchFamily="34" charset="0"/>
              <a:cs typeface="Calibri" panose="020F0502020204030204" pitchFamily="34" charset="0"/>
            </a:endParaRPr>
          </a:p>
          <a:p>
            <a:pPr>
              <a:spcBef>
                <a:spcPts val="0"/>
              </a:spcBef>
              <a:spcAft>
                <a:spcPts val="0"/>
              </a:spcAft>
              <a:buClrTx/>
              <a:buSzTx/>
              <a:defRPr/>
            </a:pPr>
            <a:r>
              <a:rPr lang="el-GR" sz="2000" b="1" dirty="0">
                <a:solidFill>
                  <a:schemeClr val="tx1"/>
                </a:solidFill>
                <a:latin typeface="Calibri" panose="020F0502020204030204" pitchFamily="34" charset="0"/>
                <a:cs typeface="Calibri" panose="020F0502020204030204" pitchFamily="34" charset="0"/>
              </a:rPr>
              <a:t>Κ. Παπαγεωργίου </a:t>
            </a:r>
            <a:r>
              <a:rPr lang="el-GR" sz="2000" dirty="0">
                <a:solidFill>
                  <a:prstClr val="white"/>
                </a:solidFill>
                <a:latin typeface="Calibri" panose="020F0502020204030204" pitchFamily="34" charset="0"/>
                <a:cs typeface="Calibri" panose="020F0502020204030204" pitchFamily="34" charset="0"/>
              </a:rPr>
              <a:t>(</a:t>
            </a:r>
            <a:r>
              <a:rPr lang="en-US" sz="2000" dirty="0">
                <a:solidFill>
                  <a:prstClr val="white"/>
                </a:solidFill>
                <a:latin typeface="Calibri" panose="020F0502020204030204" pitchFamily="34" charset="0"/>
                <a:cs typeface="Calibri" panose="020F0502020204030204" pitchFamily="34" charset="0"/>
              </a:rPr>
              <a:t>email: </a:t>
            </a:r>
            <a:r>
              <a:rPr lang="en-US" sz="2000" dirty="0">
                <a:solidFill>
                  <a:prstClr val="white"/>
                </a:solidFill>
                <a:latin typeface="Calibri" panose="020F0502020204030204" pitchFamily="34" charset="0"/>
                <a:cs typeface="Calibri" panose="020F0502020204030204" pitchFamily="34" charset="0"/>
                <a:hlinkClick r:id="rId5"/>
              </a:rPr>
              <a:t>cmng3190@upnet.gr</a:t>
            </a:r>
            <a:r>
              <a:rPr lang="en-US" sz="2000" dirty="0">
                <a:solidFill>
                  <a:prstClr val="white"/>
                </a:solidFill>
                <a:latin typeface="Calibri" panose="020F0502020204030204" pitchFamily="34" charset="0"/>
                <a:cs typeface="Calibri" panose="020F0502020204030204" pitchFamily="34" charset="0"/>
              </a:rPr>
              <a:t>)</a:t>
            </a:r>
            <a:endParaRPr lang="el-GR" sz="2000" b="1" dirty="0">
              <a:solidFill>
                <a:schemeClr val="tx1"/>
              </a:solidFill>
              <a:latin typeface="Calibri" panose="020F0502020204030204" pitchFamily="34" charset="0"/>
              <a:cs typeface="Calibri" panose="020F0502020204030204" pitchFamily="34" charset="0"/>
            </a:endParaRPr>
          </a:p>
          <a:p>
            <a:pPr>
              <a:spcBef>
                <a:spcPts val="0"/>
              </a:spcBef>
              <a:spcAft>
                <a:spcPts val="0"/>
              </a:spcAft>
              <a:buClrTx/>
              <a:buSzTx/>
              <a:defRPr/>
            </a:pPr>
            <a:r>
              <a:rPr lang="el-GR" sz="2000" b="1" dirty="0">
                <a:solidFill>
                  <a:schemeClr val="tx1"/>
                </a:solidFill>
                <a:latin typeface="Calibri" panose="020F0502020204030204" pitchFamily="34" charset="0"/>
                <a:cs typeface="Calibri" panose="020F0502020204030204" pitchFamily="34" charset="0"/>
              </a:rPr>
              <a:t>Κ. Παπαδόπουλος </a:t>
            </a:r>
            <a:r>
              <a:rPr lang="el-GR" sz="2000" dirty="0">
                <a:solidFill>
                  <a:prstClr val="white"/>
                </a:solidFill>
                <a:latin typeface="Calibri" panose="020F0502020204030204" pitchFamily="34" charset="0"/>
                <a:cs typeface="Calibri" panose="020F0502020204030204" pitchFamily="34" charset="0"/>
              </a:rPr>
              <a:t>(</a:t>
            </a:r>
            <a:r>
              <a:rPr lang="en-US" sz="2000" dirty="0">
                <a:solidFill>
                  <a:prstClr val="white"/>
                </a:solidFill>
                <a:latin typeface="Calibri" panose="020F0502020204030204" pitchFamily="34" charset="0"/>
                <a:cs typeface="Calibri" panose="020F0502020204030204" pitchFamily="34" charset="0"/>
              </a:rPr>
              <a:t>email: </a:t>
            </a:r>
            <a:r>
              <a:rPr lang="en-US" sz="2000" dirty="0">
                <a:solidFill>
                  <a:prstClr val="white"/>
                </a:solidFill>
                <a:latin typeface="Calibri" panose="020F0502020204030204" pitchFamily="34" charset="0"/>
                <a:cs typeface="Calibri" panose="020F0502020204030204" pitchFamily="34" charset="0"/>
                <a:hlinkClick r:id="rId6"/>
              </a:rPr>
              <a:t>kpapadop@chemeng.upatras.gr</a:t>
            </a:r>
            <a:r>
              <a:rPr lang="en-US" sz="2000" dirty="0">
                <a:solidFill>
                  <a:prstClr val="white"/>
                </a:solidFill>
                <a:latin typeface="Calibri" panose="020F0502020204030204" pitchFamily="34" charset="0"/>
                <a:cs typeface="Calibri" panose="020F0502020204030204" pitchFamily="34" charset="0"/>
              </a:rPr>
              <a:t>)</a:t>
            </a:r>
            <a:endParaRPr lang="el-GR" sz="2000" dirty="0">
              <a:solidFill>
                <a:prstClr val="white"/>
              </a:solidFill>
              <a:latin typeface="Calibri" panose="020F0502020204030204" pitchFamily="34" charset="0"/>
              <a:cs typeface="Calibri" panose="020F0502020204030204" pitchFamily="34" charset="0"/>
            </a:endParaRPr>
          </a:p>
          <a:p>
            <a:endParaRPr lang="el-GR" sz="1800" b="1" dirty="0">
              <a:solidFill>
                <a:schemeClr val="tx1"/>
              </a:solidFill>
              <a:cs typeface="Calibri" panose="020F0502020204030204" pitchFamily="34" charset="0"/>
            </a:endParaRPr>
          </a:p>
        </p:txBody>
      </p:sp>
      <p:pic>
        <p:nvPicPr>
          <p:cNvPr id="5" name="Picture 4">
            <a:extLst>
              <a:ext uri="{FF2B5EF4-FFF2-40B4-BE49-F238E27FC236}">
                <a16:creationId xmlns:a16="http://schemas.microsoft.com/office/drawing/2014/main" id="{2BEC4033-5012-42B6-91A6-29AA70D0F1C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519" y="255791"/>
            <a:ext cx="2194560" cy="1162783"/>
          </a:xfrm>
          <a:prstGeom prst="rect">
            <a:avLst/>
          </a:prstGeom>
          <a:noFill/>
          <a:ln>
            <a:noFill/>
          </a:ln>
        </p:spPr>
      </p:pic>
      <p:pic>
        <p:nvPicPr>
          <p:cNvPr id="4" name="Picture 3">
            <a:extLst>
              <a:ext uri="{FF2B5EF4-FFF2-40B4-BE49-F238E27FC236}">
                <a16:creationId xmlns:a16="http://schemas.microsoft.com/office/drawing/2014/main" id="{1D227917-E121-279C-9BF8-6A7209E5F048}"/>
              </a:ext>
            </a:extLst>
          </p:cNvPr>
          <p:cNvPicPr>
            <a:picLocks noChangeAspect="1"/>
          </p:cNvPicPr>
          <p:nvPr/>
        </p:nvPicPr>
        <p:blipFill>
          <a:blip r:embed="rId8"/>
          <a:stretch>
            <a:fillRect/>
          </a:stretch>
        </p:blipFill>
        <p:spPr>
          <a:xfrm>
            <a:off x="6341899" y="328423"/>
            <a:ext cx="2560320" cy="1017517"/>
          </a:xfrm>
          <a:prstGeom prst="rect">
            <a:avLst/>
          </a:prstGeom>
        </p:spPr>
      </p:pic>
    </p:spTree>
    <p:extLst>
      <p:ext uri="{BB962C8B-B14F-4D97-AF65-F5344CB8AC3E}">
        <p14:creationId xmlns:p14="http://schemas.microsoft.com/office/powerpoint/2010/main" val="400003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432D-C3F5-786B-AF29-DE0095CE06C7}"/>
            </a:ext>
          </a:extLst>
        </p:cNvPr>
        <p:cNvGrpSpPr/>
        <p:nvPr/>
      </p:nvGrpSpPr>
      <p:grpSpPr>
        <a:xfrm>
          <a:off x="0" y="0"/>
          <a:ext cx="0" cy="0"/>
          <a:chOff x="0" y="0"/>
          <a:chExt cx="0" cy="0"/>
        </a:xfrm>
      </p:grpSpPr>
      <p:graphicFrame>
        <p:nvGraphicFramePr>
          <p:cNvPr id="14339" name="Object 6">
            <a:extLst>
              <a:ext uri="{FF2B5EF4-FFF2-40B4-BE49-F238E27FC236}">
                <a16:creationId xmlns:a16="http://schemas.microsoft.com/office/drawing/2014/main" id="{304F70B0-7525-7387-E8CF-4553215BF448}"/>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14339" name="Object 6">
                        <a:extLst>
                          <a:ext uri="{FF2B5EF4-FFF2-40B4-BE49-F238E27FC236}">
                            <a16:creationId xmlns:a16="http://schemas.microsoft.com/office/drawing/2014/main" id="{1134E148-3DE7-9B81-9B94-508D9B0B8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Text Box 16">
            <a:extLst>
              <a:ext uri="{FF2B5EF4-FFF2-40B4-BE49-F238E27FC236}">
                <a16:creationId xmlns:a16="http://schemas.microsoft.com/office/drawing/2014/main" id="{26CFB010-2824-6AAD-88FD-61CAA0FB44CC}"/>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4341" name="Rectangle 25">
            <a:extLst>
              <a:ext uri="{FF2B5EF4-FFF2-40B4-BE49-F238E27FC236}">
                <a16:creationId xmlns:a16="http://schemas.microsoft.com/office/drawing/2014/main" id="{023762C4-EC6A-BC18-CBE8-BA02C38B64C7}"/>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EA969EA6-F6A3-E3CF-E070-1083D374D7BF}"/>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ΘΕΩΡΙΑ</a:t>
            </a:r>
          </a:p>
        </p:txBody>
      </p:sp>
      <mc:AlternateContent xmlns:mc="http://schemas.openxmlformats.org/markup-compatibility/2006" xmlns:a14="http://schemas.microsoft.com/office/drawing/2010/main">
        <mc:Choice Requires="a14">
          <p:sp>
            <p:nvSpPr>
              <p:cNvPr id="2" name="Text Box 3">
                <a:extLst>
                  <a:ext uri="{FF2B5EF4-FFF2-40B4-BE49-F238E27FC236}">
                    <a16:creationId xmlns:a16="http://schemas.microsoft.com/office/drawing/2014/main" id="{E48610E7-5EA2-1B33-8D33-314887A3D536}"/>
                  </a:ext>
                </a:extLst>
              </p:cNvPr>
              <p:cNvSpPr txBox="1">
                <a:spLocks noChangeArrowheads="1"/>
              </p:cNvSpPr>
              <p:nvPr/>
            </p:nvSpPr>
            <p:spPr bwMode="auto">
              <a:xfrm>
                <a:off x="323850" y="1255713"/>
                <a:ext cx="8712200" cy="48346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el-GR" altLang="el-GR" sz="2000" dirty="0">
                    <a:latin typeface="Calibri" panose="020F0502020204030204" pitchFamily="34" charset="0"/>
                    <a:cs typeface="Calibri" panose="020F0502020204030204" pitchFamily="34" charset="0"/>
                  </a:rPr>
                  <a:t>Οι γραμμομοριακοί όγκοι των συστατικών </a:t>
                </a:r>
                <a:r>
                  <a:rPr lang="en-US" altLang="el-GR" sz="2000" dirty="0">
                    <a:latin typeface="Calibri" panose="020F0502020204030204" pitchFamily="34" charset="0"/>
                    <a:cs typeface="Calibri" panose="020F0502020204030204" pitchFamily="34" charset="0"/>
                  </a:rPr>
                  <a:t>A</a:t>
                </a:r>
                <a:r>
                  <a:rPr lang="el-GR" altLang="el-GR" sz="2000" dirty="0">
                    <a:latin typeface="Calibri" panose="020F0502020204030204" pitchFamily="34" charset="0"/>
                    <a:cs typeface="Calibri" panose="020F0502020204030204" pitchFamily="34" charset="0"/>
                  </a:rPr>
                  <a:t> και </a:t>
                </a:r>
                <a:r>
                  <a:rPr lang="en-US" altLang="el-GR" sz="2000" dirty="0">
                    <a:latin typeface="Calibri" panose="020F0502020204030204" pitchFamily="34" charset="0"/>
                    <a:cs typeface="Calibri" panose="020F0502020204030204" pitchFamily="34" charset="0"/>
                  </a:rPr>
                  <a:t>B </a:t>
                </a:r>
                <a:r>
                  <a:rPr lang="el-GR" altLang="el-GR" sz="2000" dirty="0">
                    <a:latin typeface="Calibri" panose="020F0502020204030204" pitchFamily="34" charset="0"/>
                    <a:cs typeface="Calibri" panose="020F0502020204030204" pitchFamily="34" charset="0"/>
                  </a:rPr>
                  <a:t>για την σύσταση </a:t>
                </a:r>
                <a:r>
                  <a:rPr lang="en-US" altLang="el-GR" sz="2000" dirty="0">
                    <a:latin typeface="Calibri" panose="020F0502020204030204" pitchFamily="34" charset="0"/>
                    <a:cs typeface="Calibri" panose="020F0502020204030204" pitchFamily="34" charset="0"/>
                  </a:rPr>
                  <a:t>x</a:t>
                </a:r>
                <a:r>
                  <a:rPr lang="en-US" altLang="el-GR" sz="2000" baseline="-25000" dirty="0">
                    <a:latin typeface="Calibri" panose="020F0502020204030204" pitchFamily="34" charset="0"/>
                    <a:cs typeface="Calibri" panose="020F0502020204030204" pitchFamily="34" charset="0"/>
                  </a:rPr>
                  <a:t>A</a:t>
                </a:r>
                <a:r>
                  <a:rPr lang="el-GR" altLang="el-GR" sz="2000" dirty="0">
                    <a:latin typeface="Calibri" panose="020F0502020204030204" pitchFamily="34" charset="0"/>
                    <a:cs typeface="Calibri" panose="020F0502020204030204" pitchFamily="34" charset="0"/>
                  </a:rPr>
                  <a:t>, </a:t>
                </a:r>
                <a:r>
                  <a:rPr lang="en-US" altLang="el-GR" sz="2000" dirty="0">
                    <a:latin typeface="Calibri" panose="020F0502020204030204" pitchFamily="34" charset="0"/>
                    <a:cs typeface="Calibri" panose="020F0502020204030204" pitchFamily="34" charset="0"/>
                  </a:rPr>
                  <a:t>x</a:t>
                </a:r>
                <a:r>
                  <a:rPr lang="en-US" altLang="el-GR" sz="2000" baseline="-25000" dirty="0">
                    <a:latin typeface="Calibri" panose="020F0502020204030204" pitchFamily="34" charset="0"/>
                    <a:cs typeface="Calibri" panose="020F0502020204030204" pitchFamily="34" charset="0"/>
                  </a:rPr>
                  <a:t>B</a:t>
                </a:r>
                <a:r>
                  <a:rPr lang="el-GR" altLang="el-GR" sz="2000" dirty="0">
                    <a:latin typeface="Calibri" panose="020F0502020204030204" pitchFamily="34" charset="0"/>
                    <a:cs typeface="Calibri" panose="020F0502020204030204" pitchFamily="34" charset="0"/>
                  </a:rPr>
                  <a:t> και η μετρούμενη μεταβολή όγκου Δ</a:t>
                </a:r>
                <a:r>
                  <a:rPr lang="en-US" altLang="el-GR" sz="2000" baseline="-25000" dirty="0">
                    <a:latin typeface="Calibri" panose="020F0502020204030204" pitchFamily="34" charset="0"/>
                    <a:cs typeface="Calibri" panose="020F0502020204030204" pitchFamily="34" charset="0"/>
                  </a:rPr>
                  <a:t>M</a:t>
                </a:r>
                <a:r>
                  <a:rPr lang="en-US" altLang="el-GR" sz="2000" dirty="0">
                    <a:latin typeface="Calibri" panose="020F0502020204030204" pitchFamily="34" charset="0"/>
                    <a:cs typeface="Calibri" panose="020F0502020204030204" pitchFamily="34" charset="0"/>
                  </a:rPr>
                  <a:t>V</a:t>
                </a:r>
                <a:r>
                  <a:rPr lang="el-GR" altLang="el-GR" sz="2000" dirty="0">
                    <a:latin typeface="Calibri" panose="020F0502020204030204" pitchFamily="34" charset="0"/>
                    <a:cs typeface="Calibri" panose="020F0502020204030204" pitchFamily="34" charset="0"/>
                  </a:rPr>
                  <a:t> δίνονται από τις παρακάτω σχέσεις</a:t>
                </a:r>
                <a:r>
                  <a:rPr lang="en-US" altLang="el-GR" sz="2000" dirty="0">
                    <a:latin typeface="Calibri" panose="020F0502020204030204" pitchFamily="34" charset="0"/>
                    <a:cs typeface="Calibri" panose="020F0502020204030204" pitchFamily="34" charset="0"/>
                  </a:rPr>
                  <a:t>:</a:t>
                </a:r>
                <a:endParaRPr lang="el-GR" altLang="el-GR" sz="2000" dirty="0">
                  <a:latin typeface="Calibri" panose="020F0502020204030204" pitchFamily="34" charset="0"/>
                  <a:cs typeface="Calibri" panose="020F0502020204030204" pitchFamily="34" charset="0"/>
                </a:endParaRPr>
              </a:p>
              <a:p>
                <a:pPr algn="just" eaLnBrk="1" hangingPunct="1"/>
                <a:endParaRPr lang="el-GR" altLang="el-GR" sz="2000" dirty="0">
                  <a:latin typeface="Calibri" panose="020F0502020204030204" pitchFamily="34" charset="0"/>
                  <a:cs typeface="Calibri" panose="020F0502020204030204" pitchFamily="34" charset="0"/>
                </a:endParaRPr>
              </a:p>
              <a:p>
                <a:pPr algn="just" eaLnBrk="1" hangingPunct="1"/>
                <a14:m>
                  <m:oMathPara xmlns:m="http://schemas.openxmlformats.org/officeDocument/2006/math">
                    <m:oMathParaPr>
                      <m:jc m:val="left"/>
                    </m:oMathParaPr>
                    <m:oMath xmlns:m="http://schemas.openxmlformats.org/officeDocument/2006/math">
                      <m:acc>
                        <m:accPr>
                          <m:chr m:val="̅"/>
                          <m:ctrlPr>
                            <a:rPr lang="el-GR" altLang="el-GR" sz="2000" i="1" smtClean="0">
                              <a:latin typeface="Cambria Math" panose="02040503050406030204" pitchFamily="18" charset="0"/>
                              <a:cs typeface="Calibri" panose="020F0502020204030204" pitchFamily="34" charset="0"/>
                            </a:rPr>
                          </m:ctrlPr>
                        </m:accPr>
                        <m:e>
                          <m:sSub>
                            <m:sSubPr>
                              <m:ctrlPr>
                                <a:rPr lang="el-GR" altLang="el-GR" sz="200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V</m:t>
                              </m:r>
                            </m:e>
                            <m:sub>
                              <m:r>
                                <m:rPr>
                                  <m:sty m:val="p"/>
                                </m:rPr>
                                <a:rPr lang="en-US" altLang="el-GR" sz="2000" b="0" i="0" smtClean="0">
                                  <a:latin typeface="Cambria Math" panose="02040503050406030204" pitchFamily="18" charset="0"/>
                                  <a:cs typeface="Calibri" panose="020F0502020204030204" pitchFamily="34" charset="0"/>
                                </a:rPr>
                                <m:t>A</m:t>
                              </m:r>
                            </m:sub>
                          </m:sSub>
                        </m:e>
                      </m:acc>
                      <m:r>
                        <a:rPr lang="en-US" altLang="el-GR" sz="2000" b="0" i="0" smtClean="0">
                          <a:latin typeface="Cambria Math" panose="02040503050406030204" pitchFamily="18" charset="0"/>
                          <a:cs typeface="Calibri" panose="020F0502020204030204" pitchFamily="34" charset="0"/>
                        </a:rPr>
                        <m:t>= </m:t>
                      </m:r>
                      <m:sSub>
                        <m:sSubPr>
                          <m:ctrlPr>
                            <a:rPr lang="en-US" altLang="el-GR" sz="2000" b="0" i="1" smtClean="0">
                              <a:latin typeface="Cambria Math" panose="02040503050406030204" pitchFamily="18" charset="0"/>
                              <a:cs typeface="Calibri" panose="020F0502020204030204" pitchFamily="34" charset="0"/>
                            </a:rPr>
                          </m:ctrlPr>
                        </m:sSubPr>
                        <m:e>
                          <m: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m:t>
                          </m:r>
                        </m:e>
                        <m:sub>
                          <m:r>
                            <m:rPr>
                              <m:sty m:val="p"/>
                            </m:rPr>
                            <a:rPr lang="en-US" altLang="el-GR" sz="2000" b="0" i="0" smtClean="0">
                              <a:latin typeface="Cambria Math" panose="02040503050406030204" pitchFamily="18" charset="0"/>
                              <a:cs typeface="Calibri" panose="020F0502020204030204" pitchFamily="34" charset="0"/>
                            </a:rPr>
                            <m:t>M</m:t>
                          </m:r>
                        </m:sub>
                      </m:sSub>
                      <m:r>
                        <m:rPr>
                          <m:sty m:val="p"/>
                        </m:rPr>
                        <a:rPr lang="en-US" altLang="el-GR" sz="2000" b="0" i="0" smtClean="0">
                          <a:latin typeface="Cambria Math" panose="02040503050406030204" pitchFamily="18" charset="0"/>
                          <a:cs typeface="Calibri" panose="020F0502020204030204" pitchFamily="34" charset="0"/>
                        </a:rPr>
                        <m:t>V</m:t>
                      </m:r>
                      <m:r>
                        <a:rPr lang="en-US" altLang="el-GR" sz="2000" b="0" i="0" smtClean="0">
                          <a:latin typeface="Cambria Math" panose="02040503050406030204" pitchFamily="18" charset="0"/>
                          <a:cs typeface="Calibri" panose="020F0502020204030204" pitchFamily="34" charset="0"/>
                        </a:rPr>
                        <m:t>+</m:t>
                      </m:r>
                      <m:f>
                        <m:fPr>
                          <m:ctrlPr>
                            <a:rPr lang="en-US" altLang="el-GR" sz="2000" b="0" i="1" smtClean="0">
                              <a:latin typeface="Cambria Math" panose="02040503050406030204" pitchFamily="18" charset="0"/>
                              <a:cs typeface="Calibri" panose="020F0502020204030204" pitchFamily="34" charset="0"/>
                            </a:rPr>
                          </m:ctrlPr>
                        </m:fPr>
                        <m:num>
                          <m:r>
                            <m:rPr>
                              <m:sty m:val="p"/>
                            </m:rPr>
                            <a:rPr lang="en-US" altLang="el-GR" sz="2000" b="0" i="0" smtClean="0">
                              <a:latin typeface="Cambria Math" panose="02040503050406030204" pitchFamily="18" charset="0"/>
                              <a:cs typeface="Calibri" panose="020F0502020204030204" pitchFamily="34" charset="0"/>
                            </a:rPr>
                            <m:t>d</m:t>
                          </m:r>
                          <m:d>
                            <m:dPr>
                              <m:ctrlPr>
                                <a:rPr lang="en-US" altLang="el-GR" sz="2000" b="0" i="1" smtClean="0">
                                  <a:latin typeface="Cambria Math" panose="02040503050406030204" pitchFamily="18" charset="0"/>
                                  <a:cs typeface="Calibri" panose="020F0502020204030204" pitchFamily="34" charset="0"/>
                                </a:rPr>
                              </m:ctrlPr>
                            </m:dPr>
                            <m:e>
                              <m:sSub>
                                <m:sSubPr>
                                  <m:ctrlPr>
                                    <a:rPr lang="en-US" altLang="el-GR" sz="2000" b="0" i="1" smtClean="0">
                                      <a:latin typeface="Cambria Math" panose="02040503050406030204" pitchFamily="18" charset="0"/>
                                      <a:cs typeface="Calibri" panose="020F0502020204030204" pitchFamily="34" charset="0"/>
                                    </a:rPr>
                                  </m:ctrlPr>
                                </m:sSubPr>
                                <m:e>
                                  <m: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m:t>
                                  </m:r>
                                </m:e>
                                <m:sub>
                                  <m:r>
                                    <m:rPr>
                                      <m:sty m:val="p"/>
                                    </m:rPr>
                                    <a:rPr lang="en-US" altLang="el-GR" sz="2000" b="0" i="0" smtClean="0">
                                      <a:latin typeface="Cambria Math" panose="02040503050406030204" pitchFamily="18" charset="0"/>
                                      <a:cs typeface="Calibri" panose="020F0502020204030204" pitchFamily="34" charset="0"/>
                                    </a:rPr>
                                    <m:t>M</m:t>
                                  </m:r>
                                </m:sub>
                              </m:sSub>
                              <m:r>
                                <m:rPr>
                                  <m:sty m:val="p"/>
                                </m:rPr>
                                <a:rPr lang="en-US" altLang="el-GR" sz="2000" b="0" i="0" smtClean="0">
                                  <a:latin typeface="Cambria Math" panose="02040503050406030204" pitchFamily="18" charset="0"/>
                                  <a:cs typeface="Calibri" panose="020F0502020204030204" pitchFamily="34" charset="0"/>
                                </a:rPr>
                                <m:t>V</m:t>
                              </m:r>
                            </m:e>
                          </m:d>
                        </m:num>
                        <m:den>
                          <m:r>
                            <m:rPr>
                              <m:sty m:val="p"/>
                            </m:rPr>
                            <a:rPr lang="en-US" altLang="el-GR" sz="2000" b="0" i="0" smtClean="0">
                              <a:latin typeface="Cambria Math" panose="02040503050406030204" pitchFamily="18" charset="0"/>
                              <a:cs typeface="Calibri" panose="020F0502020204030204" pitchFamily="34" charset="0"/>
                            </a:rPr>
                            <m:t>d</m:t>
                          </m:r>
                          <m:sSub>
                            <m:sSubPr>
                              <m:ctrlPr>
                                <a:rPr lang="en-US" altLang="el-GR" sz="2000" b="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x</m:t>
                              </m:r>
                            </m:e>
                            <m:sub>
                              <m:r>
                                <m:rPr>
                                  <m:sty m:val="p"/>
                                </m:rPr>
                                <a:rPr lang="en-US" altLang="el-GR" sz="2000" b="0" i="0" smtClean="0">
                                  <a:latin typeface="Cambria Math" panose="02040503050406030204" pitchFamily="18" charset="0"/>
                                  <a:cs typeface="Calibri" panose="020F0502020204030204" pitchFamily="34" charset="0"/>
                                </a:rPr>
                                <m:t>A</m:t>
                              </m:r>
                            </m:sub>
                          </m:sSub>
                        </m:den>
                      </m:f>
                      <m:sSub>
                        <m:sSubPr>
                          <m:ctrlPr>
                            <a:rPr lang="en-US" altLang="el-GR" sz="2000" b="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x</m:t>
                          </m:r>
                        </m:e>
                        <m:sub>
                          <m:r>
                            <m:rPr>
                              <m:sty m:val="p"/>
                            </m:rPr>
                            <a:rPr lang="en-US" altLang="el-GR" sz="2000" b="0" i="0" smtClean="0">
                              <a:latin typeface="Cambria Math" panose="02040503050406030204" pitchFamily="18" charset="0"/>
                              <a:cs typeface="Calibri" panose="020F0502020204030204" pitchFamily="34" charset="0"/>
                            </a:rPr>
                            <m:t>B</m:t>
                          </m:r>
                        </m:sub>
                      </m:sSub>
                      <m:r>
                        <a:rPr lang="en-US" altLang="el-GR" sz="2000" b="0" i="0" smtClean="0">
                          <a:latin typeface="Cambria Math" panose="02040503050406030204" pitchFamily="18" charset="0"/>
                          <a:cs typeface="Calibri" panose="020F0502020204030204" pitchFamily="34" charset="0"/>
                        </a:rPr>
                        <m:t>+</m:t>
                      </m:r>
                      <m:sSub>
                        <m:sSubPr>
                          <m:ctrlPr>
                            <a:rPr lang="en-US" altLang="el-GR" sz="2000" b="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V</m:t>
                          </m:r>
                        </m:e>
                        <m:sub>
                          <m:r>
                            <m:rPr>
                              <m:sty m:val="p"/>
                            </m:rPr>
                            <a:rPr lang="en-US" altLang="el-GR" sz="2000" b="0" i="0" smtClean="0">
                              <a:latin typeface="Cambria Math" panose="02040503050406030204" pitchFamily="18" charset="0"/>
                              <a:cs typeface="Calibri" panose="020F0502020204030204" pitchFamily="34" charset="0"/>
                            </a:rPr>
                            <m:t>A</m:t>
                          </m:r>
                        </m:sub>
                      </m:sSub>
                    </m:oMath>
                  </m:oMathPara>
                </a14:m>
                <a:endParaRPr lang="en-US" altLang="el-GR" sz="2000" dirty="0">
                  <a:latin typeface="Calibri" panose="020F0502020204030204" pitchFamily="34" charset="0"/>
                  <a:cs typeface="Calibri" panose="020F0502020204030204" pitchFamily="34" charset="0"/>
                </a:endParaRPr>
              </a:p>
              <a:p>
                <a:pPr algn="just" eaLnBrk="1" hangingPunct="1"/>
                <a:endParaRPr lang="en-US" altLang="el-GR" sz="1200" dirty="0">
                  <a:latin typeface="Calibri" panose="020F0502020204030204" pitchFamily="34" charset="0"/>
                  <a:cs typeface="Calibri" panose="020F0502020204030204" pitchFamily="34" charset="0"/>
                </a:endParaRPr>
              </a:p>
              <a:p>
                <a:pPr algn="just" eaLnBrk="1" hangingPunct="1"/>
                <a14:m>
                  <m:oMathPara xmlns:m="http://schemas.openxmlformats.org/officeDocument/2006/math">
                    <m:oMathParaPr>
                      <m:jc m:val="left"/>
                    </m:oMathParaPr>
                    <m:oMath xmlns:m="http://schemas.openxmlformats.org/officeDocument/2006/math">
                      <m:acc>
                        <m:accPr>
                          <m:chr m:val="̅"/>
                          <m:ctrlPr>
                            <a:rPr lang="el-GR" altLang="el-GR" sz="2000" i="1" smtClean="0">
                              <a:latin typeface="Cambria Math" panose="02040503050406030204" pitchFamily="18" charset="0"/>
                              <a:cs typeface="Calibri" panose="020F0502020204030204" pitchFamily="34" charset="0"/>
                            </a:rPr>
                          </m:ctrlPr>
                        </m:accPr>
                        <m:e>
                          <m:sSub>
                            <m:sSubPr>
                              <m:ctrlPr>
                                <a:rPr lang="el-GR" altLang="el-GR" sz="200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V</m:t>
                              </m:r>
                            </m:e>
                            <m:sub>
                              <m:r>
                                <m:rPr>
                                  <m:sty m:val="p"/>
                                </m:rPr>
                                <a:rPr lang="en-US" altLang="el-GR" sz="2000" b="0" i="0" smtClean="0">
                                  <a:latin typeface="Cambria Math" panose="02040503050406030204" pitchFamily="18" charset="0"/>
                                  <a:cs typeface="Calibri" panose="020F0502020204030204" pitchFamily="34" charset="0"/>
                                </a:rPr>
                                <m:t>B</m:t>
                              </m:r>
                            </m:sub>
                          </m:sSub>
                        </m:e>
                      </m:acc>
                      <m:r>
                        <a:rPr lang="en-US" altLang="el-GR" sz="2000" b="0" i="0" smtClean="0">
                          <a:latin typeface="Cambria Math" panose="02040503050406030204" pitchFamily="18" charset="0"/>
                          <a:cs typeface="Calibri" panose="020F0502020204030204" pitchFamily="34" charset="0"/>
                        </a:rPr>
                        <m:t>= </m:t>
                      </m:r>
                      <m:sSub>
                        <m:sSubPr>
                          <m:ctrlPr>
                            <a:rPr lang="en-US" altLang="el-GR" sz="2000" b="0" i="1" smtClean="0">
                              <a:latin typeface="Cambria Math" panose="02040503050406030204" pitchFamily="18" charset="0"/>
                              <a:cs typeface="Calibri" panose="020F0502020204030204" pitchFamily="34" charset="0"/>
                            </a:rPr>
                          </m:ctrlPr>
                        </m:sSubPr>
                        <m:e>
                          <m: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m:t>
                          </m:r>
                        </m:e>
                        <m:sub>
                          <m:r>
                            <m:rPr>
                              <m:sty m:val="p"/>
                            </m:rPr>
                            <a:rPr lang="en-US" altLang="el-GR" sz="2000" b="0" i="0" smtClean="0">
                              <a:latin typeface="Cambria Math" panose="02040503050406030204" pitchFamily="18" charset="0"/>
                              <a:cs typeface="Calibri" panose="020F0502020204030204" pitchFamily="34" charset="0"/>
                            </a:rPr>
                            <m:t>M</m:t>
                          </m:r>
                        </m:sub>
                      </m:sSub>
                      <m:r>
                        <m:rPr>
                          <m:sty m:val="p"/>
                        </m:rPr>
                        <a:rPr lang="en-US" altLang="el-GR" sz="2000" b="0" i="0" smtClean="0">
                          <a:latin typeface="Cambria Math" panose="02040503050406030204" pitchFamily="18" charset="0"/>
                          <a:cs typeface="Calibri" panose="020F0502020204030204" pitchFamily="34" charset="0"/>
                        </a:rPr>
                        <m:t>V</m:t>
                      </m:r>
                      <m:r>
                        <a:rPr lang="el-GR" altLang="el-GR" sz="2000" b="0" i="0" smtClean="0">
                          <a:latin typeface="Cambria Math" panose="02040503050406030204" pitchFamily="18" charset="0"/>
                          <a:cs typeface="Calibri" panose="020F0502020204030204" pitchFamily="34" charset="0"/>
                        </a:rPr>
                        <m:t>−</m:t>
                      </m:r>
                      <m:f>
                        <m:fPr>
                          <m:ctrlPr>
                            <a:rPr lang="en-US" altLang="el-GR" sz="2000" b="0" i="1" smtClean="0">
                              <a:latin typeface="Cambria Math" panose="02040503050406030204" pitchFamily="18" charset="0"/>
                              <a:cs typeface="Calibri" panose="020F0502020204030204" pitchFamily="34" charset="0"/>
                            </a:rPr>
                          </m:ctrlPr>
                        </m:fPr>
                        <m:num>
                          <m:r>
                            <m:rPr>
                              <m:sty m:val="p"/>
                            </m:rPr>
                            <a:rPr lang="en-US" altLang="el-GR" sz="2000" b="0" i="0" smtClean="0">
                              <a:latin typeface="Cambria Math" panose="02040503050406030204" pitchFamily="18" charset="0"/>
                              <a:cs typeface="Calibri" panose="020F0502020204030204" pitchFamily="34" charset="0"/>
                            </a:rPr>
                            <m:t>d</m:t>
                          </m:r>
                          <m:d>
                            <m:dPr>
                              <m:ctrlPr>
                                <a:rPr lang="en-US" altLang="el-GR" sz="2000" b="0" i="1" smtClean="0">
                                  <a:latin typeface="Cambria Math" panose="02040503050406030204" pitchFamily="18" charset="0"/>
                                  <a:cs typeface="Calibri" panose="020F0502020204030204" pitchFamily="34" charset="0"/>
                                </a:rPr>
                              </m:ctrlPr>
                            </m:dPr>
                            <m:e>
                              <m:sSub>
                                <m:sSubPr>
                                  <m:ctrlPr>
                                    <a:rPr lang="en-US" altLang="el-GR" sz="2000" b="0" i="1" smtClean="0">
                                      <a:latin typeface="Cambria Math" panose="02040503050406030204" pitchFamily="18" charset="0"/>
                                      <a:cs typeface="Calibri" panose="020F0502020204030204" pitchFamily="34" charset="0"/>
                                    </a:rPr>
                                  </m:ctrlPr>
                                </m:sSubPr>
                                <m:e>
                                  <m: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m:t>
                                  </m:r>
                                </m:e>
                                <m:sub>
                                  <m:r>
                                    <m:rPr>
                                      <m:sty m:val="p"/>
                                    </m:rPr>
                                    <a:rPr lang="en-US" altLang="el-GR" sz="2000" b="0" i="0" smtClean="0">
                                      <a:latin typeface="Cambria Math" panose="02040503050406030204" pitchFamily="18" charset="0"/>
                                      <a:cs typeface="Calibri" panose="020F0502020204030204" pitchFamily="34" charset="0"/>
                                    </a:rPr>
                                    <m:t>M</m:t>
                                  </m:r>
                                </m:sub>
                              </m:sSub>
                              <m:r>
                                <m:rPr>
                                  <m:sty m:val="p"/>
                                </m:rPr>
                                <a:rPr lang="en-US" altLang="el-GR" sz="2000" b="0" i="0" smtClean="0">
                                  <a:latin typeface="Cambria Math" panose="02040503050406030204" pitchFamily="18" charset="0"/>
                                  <a:cs typeface="Calibri" panose="020F0502020204030204" pitchFamily="34" charset="0"/>
                                </a:rPr>
                                <m:t>V</m:t>
                              </m:r>
                            </m:e>
                          </m:d>
                        </m:num>
                        <m:den>
                          <m:r>
                            <m:rPr>
                              <m:sty m:val="p"/>
                            </m:rPr>
                            <a:rPr lang="en-US" altLang="el-GR" sz="2000" b="0" i="0" smtClean="0">
                              <a:latin typeface="Cambria Math" panose="02040503050406030204" pitchFamily="18" charset="0"/>
                              <a:cs typeface="Calibri" panose="020F0502020204030204" pitchFamily="34" charset="0"/>
                            </a:rPr>
                            <m:t>d</m:t>
                          </m:r>
                          <m:sSub>
                            <m:sSubPr>
                              <m:ctrlPr>
                                <a:rPr lang="en-US" altLang="el-GR" sz="2000" b="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x</m:t>
                              </m:r>
                            </m:e>
                            <m:sub>
                              <m:r>
                                <m:rPr>
                                  <m:sty m:val="p"/>
                                </m:rPr>
                                <a:rPr lang="en-US" altLang="el-GR" sz="2000" b="0" i="0" smtClean="0">
                                  <a:latin typeface="Cambria Math" panose="02040503050406030204" pitchFamily="18" charset="0"/>
                                  <a:cs typeface="Calibri" panose="020F0502020204030204" pitchFamily="34" charset="0"/>
                                </a:rPr>
                                <m:t>A</m:t>
                              </m:r>
                            </m:sub>
                          </m:sSub>
                        </m:den>
                      </m:f>
                      <m:sSub>
                        <m:sSubPr>
                          <m:ctrlPr>
                            <a:rPr lang="en-US" altLang="el-GR" sz="2000" b="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x</m:t>
                          </m:r>
                        </m:e>
                        <m:sub>
                          <m:r>
                            <m:rPr>
                              <m:sty m:val="p"/>
                            </m:rPr>
                            <a:rPr lang="en-US" altLang="el-GR" sz="2000" b="0" i="0" smtClean="0">
                              <a:latin typeface="Cambria Math" panose="02040503050406030204" pitchFamily="18" charset="0"/>
                              <a:cs typeface="Calibri" panose="020F0502020204030204" pitchFamily="34" charset="0"/>
                            </a:rPr>
                            <m:t>A</m:t>
                          </m:r>
                        </m:sub>
                      </m:sSub>
                      <m:r>
                        <a:rPr lang="en-US" altLang="el-GR" sz="2000" b="0" i="0" smtClean="0">
                          <a:latin typeface="Cambria Math" panose="02040503050406030204" pitchFamily="18" charset="0"/>
                          <a:cs typeface="Calibri" panose="020F0502020204030204" pitchFamily="34" charset="0"/>
                        </a:rPr>
                        <m:t>+</m:t>
                      </m:r>
                      <m:sSub>
                        <m:sSubPr>
                          <m:ctrlPr>
                            <a:rPr lang="en-US" altLang="el-GR" sz="2000" b="0" i="1" smtClean="0">
                              <a:latin typeface="Cambria Math" panose="02040503050406030204" pitchFamily="18" charset="0"/>
                              <a:cs typeface="Calibri" panose="020F0502020204030204" pitchFamily="34" charset="0"/>
                            </a:rPr>
                          </m:ctrlPr>
                        </m:sSubPr>
                        <m:e>
                          <m:r>
                            <m:rPr>
                              <m:sty m:val="p"/>
                            </m:rPr>
                            <a:rPr lang="en-US" altLang="el-GR" sz="2000" b="0" i="0" smtClean="0">
                              <a:latin typeface="Cambria Math" panose="02040503050406030204" pitchFamily="18" charset="0"/>
                              <a:cs typeface="Calibri" panose="020F0502020204030204" pitchFamily="34" charset="0"/>
                            </a:rPr>
                            <m:t>V</m:t>
                          </m:r>
                        </m:e>
                        <m:sub>
                          <m:r>
                            <m:rPr>
                              <m:sty m:val="p"/>
                            </m:rPr>
                            <a:rPr lang="en-US" altLang="el-GR" sz="2000" b="0" i="0" smtClean="0">
                              <a:latin typeface="Cambria Math" panose="02040503050406030204" pitchFamily="18" charset="0"/>
                              <a:cs typeface="Calibri" panose="020F0502020204030204" pitchFamily="34" charset="0"/>
                            </a:rPr>
                            <m:t>B</m:t>
                          </m:r>
                        </m:sub>
                      </m:sSub>
                    </m:oMath>
                  </m:oMathPara>
                </a14:m>
                <a:endParaRPr lang="el-GR" altLang="el-GR" sz="2000" dirty="0">
                  <a:latin typeface="Calibri" panose="020F0502020204030204" pitchFamily="34" charset="0"/>
                  <a:cs typeface="Calibri" panose="020F0502020204030204" pitchFamily="34" charset="0"/>
                </a:endParaRP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p:txBody>
          </p:sp>
        </mc:Choice>
        <mc:Fallback xmlns="">
          <p:sp>
            <p:nvSpPr>
              <p:cNvPr id="2" name="Text Box 3">
                <a:extLst>
                  <a:ext uri="{FF2B5EF4-FFF2-40B4-BE49-F238E27FC236}">
                    <a16:creationId xmlns:a16="http://schemas.microsoft.com/office/drawing/2014/main" id="{E48610E7-5EA2-1B33-8D33-314887A3D536}"/>
                  </a:ext>
                </a:extLst>
              </p:cNvPr>
              <p:cNvSpPr txBox="1">
                <a:spLocks noRot="1" noChangeAspect="1" noMove="1" noResize="1" noEditPoints="1" noAdjustHandles="1" noChangeArrowheads="1" noChangeShapeType="1" noTextEdit="1"/>
              </p:cNvSpPr>
              <p:nvPr/>
            </p:nvSpPr>
            <p:spPr bwMode="auto">
              <a:xfrm>
                <a:off x="323850" y="1255713"/>
                <a:ext cx="8712200" cy="4834657"/>
              </a:xfrm>
              <a:prstGeom prst="rect">
                <a:avLst/>
              </a:prstGeom>
              <a:blipFill>
                <a:blip r:embed="rId4"/>
                <a:stretch>
                  <a:fillRect l="-700" t="-757" r="-7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BDF8EE17-CE0A-B226-7E04-922418D1C6A1}"/>
              </a:ext>
            </a:extLst>
          </p:cNvPr>
          <p:cNvPicPr>
            <a:picLocks noChangeAspect="1"/>
          </p:cNvPicPr>
          <p:nvPr/>
        </p:nvPicPr>
        <p:blipFill>
          <a:blip r:embed="rId5"/>
          <a:stretch>
            <a:fillRect/>
          </a:stretch>
        </p:blipFill>
        <p:spPr>
          <a:xfrm>
            <a:off x="4333917" y="2470614"/>
            <a:ext cx="4572396" cy="3743268"/>
          </a:xfrm>
          <a:prstGeom prst="rect">
            <a:avLst/>
          </a:prstGeom>
        </p:spPr>
      </p:pic>
    </p:spTree>
    <p:extLst>
      <p:ext uri="{BB962C8B-B14F-4D97-AF65-F5344CB8AC3E}">
        <p14:creationId xmlns:p14="http://schemas.microsoft.com/office/powerpoint/2010/main" val="374198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a:extLst>
              <a:ext uri="{FF2B5EF4-FFF2-40B4-BE49-F238E27FC236}">
                <a16:creationId xmlns:a16="http://schemas.microsoft.com/office/drawing/2014/main" id="{51B998F0-F7AE-D73D-0D72-A69CFB28CB24}"/>
              </a:ext>
            </a:extLst>
          </p:cNvPr>
          <p:cNvSpPr txBox="1">
            <a:spLocks noChangeArrowheads="1"/>
          </p:cNvSpPr>
          <p:nvPr/>
        </p:nvSpPr>
        <p:spPr bwMode="auto">
          <a:xfrm>
            <a:off x="250825" y="1268413"/>
            <a:ext cx="8642350" cy="5694362"/>
          </a:xfrm>
          <a:prstGeom prst="rect">
            <a:avLst/>
          </a:prstGeom>
          <a:noFill/>
          <a:ln>
            <a:noFill/>
          </a:ln>
          <a:effec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fontAlgn="auto" hangingPunct="1">
              <a:spcBef>
                <a:spcPts val="0"/>
              </a:spcBef>
              <a:spcAft>
                <a:spcPts val="0"/>
              </a:spcAft>
              <a:defRPr/>
            </a:pPr>
            <a:r>
              <a:rPr lang="el-GR" altLang="en-US" sz="2000" dirty="0">
                <a:solidFill>
                  <a:prstClr val="white"/>
                </a:solidFill>
                <a:latin typeface="Calibri" panose="020F0502020204030204" pitchFamily="34" charset="0"/>
                <a:cs typeface="Calibri" panose="020F0502020204030204" pitchFamily="34" charset="0"/>
              </a:rPr>
              <a:t>Για την πραγματοποίηση της άσκησης χρησιμοποιούνται τα παρακάτω όργανα και  αντιδραστήρια</a:t>
            </a:r>
            <a:r>
              <a:rPr lang="en-US" altLang="en-US" sz="2000" dirty="0">
                <a:solidFill>
                  <a:prstClr val="white"/>
                </a:solidFill>
                <a:latin typeface="Calibri" panose="020F0502020204030204" pitchFamily="34" charset="0"/>
                <a:cs typeface="Calibri" panose="020F0502020204030204" pitchFamily="34" charset="0"/>
              </a:rPr>
              <a:t> :</a:t>
            </a:r>
          </a:p>
          <a:p>
            <a:pPr algn="just" eaLnBrk="1" fontAlgn="auto" hangingPunct="1">
              <a:spcBef>
                <a:spcPts val="0"/>
              </a:spcBef>
              <a:spcAft>
                <a:spcPts val="0"/>
              </a:spcAft>
              <a:defRPr/>
            </a:pPr>
            <a:endParaRPr lang="el-GR" altLang="en-US" sz="2000"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Πυκνόμετρα των 25 </a:t>
            </a:r>
            <a:r>
              <a:rPr lang="en-US" altLang="en-US" sz="2000" dirty="0">
                <a:solidFill>
                  <a:prstClr val="white"/>
                </a:solidFill>
                <a:latin typeface="Calibri" panose="020F0502020204030204" pitchFamily="34" charset="0"/>
                <a:cs typeface="Calibri" panose="020F0502020204030204" pitchFamily="34" charset="0"/>
              </a:rPr>
              <a:t>ml</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Εργαστηριακός ζυγός</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Κατάλληλα δοχεία ζύγισης</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Αιθανόλη υψηλής καθαρότητας (99 %)</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Απειονισμένο νερό</a:t>
            </a:r>
          </a:p>
          <a:p>
            <a:pPr eaLnBrk="1" hangingPunct="1">
              <a:spcBef>
                <a:spcPts val="0"/>
              </a:spcBef>
              <a:spcAft>
                <a:spcPts val="0"/>
              </a:spcAft>
              <a:defRPr/>
            </a:pPr>
            <a:endParaRPr lang="el-GR"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n-US" altLang="el-GR" sz="2000" i="1"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n-US" altLang="el-GR" sz="1200"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n-US" sz="2000" dirty="0">
              <a:solidFill>
                <a:prstClr val="white"/>
              </a:solidFill>
              <a:latin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US" altLang="en-US" sz="2000" dirty="0">
              <a:solidFill>
                <a:prstClr val="white"/>
              </a:solidFill>
              <a:latin typeface="Calibri" panose="020F0502020204030204" pitchFamily="34" charset="0"/>
              <a:cs typeface="Calibri" panose="020F0502020204030204" pitchFamily="34" charset="0"/>
            </a:endParaRPr>
          </a:p>
          <a:p>
            <a:pPr algn="just" eaLnBrk="1" hangingPunct="1">
              <a:spcBef>
                <a:spcPts val="0"/>
              </a:spcBef>
              <a:defRPr/>
            </a:pPr>
            <a:endParaRPr lang="en-US" altLang="el-GR" sz="1200" dirty="0">
              <a:latin typeface="Calibri" panose="020F0502020204030204" pitchFamily="34" charset="0"/>
              <a:cs typeface="Calibri" panose="020F0502020204030204" pitchFamily="34" charset="0"/>
            </a:endParaRPr>
          </a:p>
        </p:txBody>
      </p:sp>
      <p:graphicFrame>
        <p:nvGraphicFramePr>
          <p:cNvPr id="16387" name="Object 6">
            <a:extLst>
              <a:ext uri="{FF2B5EF4-FFF2-40B4-BE49-F238E27FC236}">
                <a16:creationId xmlns:a16="http://schemas.microsoft.com/office/drawing/2014/main" id="{FCB20DA9-0D5E-4643-8997-E83EB1112C4E}"/>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16">
            <a:extLst>
              <a:ext uri="{FF2B5EF4-FFF2-40B4-BE49-F238E27FC236}">
                <a16:creationId xmlns:a16="http://schemas.microsoft.com/office/drawing/2014/main" id="{74B5FE1A-36F6-0276-82F6-7AA451CFF106}"/>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6389" name="Rectangle 25">
            <a:extLst>
              <a:ext uri="{FF2B5EF4-FFF2-40B4-BE49-F238E27FC236}">
                <a16:creationId xmlns:a16="http://schemas.microsoft.com/office/drawing/2014/main" id="{387410A1-B72F-B492-E0CA-07D34354E1B3}"/>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8202844E-520F-731D-16B7-69FA80EF22DD}"/>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Πειραματικο μερος</a:t>
            </a:r>
          </a:p>
        </p:txBody>
      </p:sp>
      <p:pic>
        <p:nvPicPr>
          <p:cNvPr id="3" name="Picture 2">
            <a:extLst>
              <a:ext uri="{FF2B5EF4-FFF2-40B4-BE49-F238E27FC236}">
                <a16:creationId xmlns:a16="http://schemas.microsoft.com/office/drawing/2014/main" id="{DB7C04D2-6C5B-207B-ECEC-1A30723040E9}"/>
              </a:ext>
            </a:extLst>
          </p:cNvPr>
          <p:cNvPicPr>
            <a:picLocks noChangeAspect="1"/>
          </p:cNvPicPr>
          <p:nvPr/>
        </p:nvPicPr>
        <p:blipFill>
          <a:blip r:embed="rId4"/>
          <a:stretch>
            <a:fillRect/>
          </a:stretch>
        </p:blipFill>
        <p:spPr>
          <a:xfrm>
            <a:off x="4841215" y="3335400"/>
            <a:ext cx="4023360" cy="30175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a:extLst>
              <a:ext uri="{FF2B5EF4-FFF2-40B4-BE49-F238E27FC236}">
                <a16:creationId xmlns:a16="http://schemas.microsoft.com/office/drawing/2014/main" id="{5A3A2133-DDDB-9AAA-41A3-8160FA885E49}"/>
              </a:ext>
            </a:extLst>
          </p:cNvPr>
          <p:cNvSpPr txBox="1">
            <a:spLocks noChangeArrowheads="1"/>
          </p:cNvSpPr>
          <p:nvPr/>
        </p:nvSpPr>
        <p:spPr bwMode="auto">
          <a:xfrm>
            <a:off x="250825" y="1268413"/>
            <a:ext cx="8642350" cy="5048250"/>
          </a:xfrm>
          <a:prstGeom prst="rect">
            <a:avLst/>
          </a:prstGeom>
          <a:noFill/>
          <a:ln>
            <a:noFill/>
          </a:ln>
          <a:effec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fontAlgn="auto" hangingPunct="1">
              <a:spcBef>
                <a:spcPts val="0"/>
              </a:spcBef>
              <a:spcAft>
                <a:spcPts val="0"/>
              </a:spcAft>
              <a:defRPr/>
            </a:pPr>
            <a:r>
              <a:rPr lang="el-GR" altLang="en-US" sz="2000" b="1" dirty="0">
                <a:solidFill>
                  <a:srgbClr val="FFC000"/>
                </a:solidFill>
                <a:latin typeface="Calibri" panose="020F0502020204030204" pitchFamily="34" charset="0"/>
                <a:cs typeface="Calibri" panose="020F0502020204030204" pitchFamily="34" charset="0"/>
              </a:rPr>
              <a:t>Πειραματική διαδικασία</a:t>
            </a:r>
            <a:endParaRPr lang="en-US" altLang="en-US" sz="2000" b="1" dirty="0">
              <a:solidFill>
                <a:srgbClr val="FFC000"/>
              </a:solidFill>
              <a:latin typeface="Calibri" panose="020F0502020204030204" pitchFamily="34" charset="0"/>
              <a:cs typeface="Calibri" panose="020F0502020204030204" pitchFamily="34" charset="0"/>
            </a:endParaRPr>
          </a:p>
          <a:p>
            <a:pPr algn="just" eaLnBrk="1" fontAlgn="auto" hangingPunct="1">
              <a:spcBef>
                <a:spcPts val="0"/>
              </a:spcBef>
              <a:spcAft>
                <a:spcPts val="0"/>
              </a:spcAft>
              <a:defRPr/>
            </a:pPr>
            <a:endParaRPr lang="el-GR" altLang="en-US" sz="1200" b="1"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Παρασκευή εννιά (9) διαλυμάτων αιθανόλης – νερού με διάφορες συστάσεις. Ακρίβεια στη μάζα 0.001 gr.</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Ζύγιση 9 πυκνόμετρων</a:t>
            </a:r>
            <a:r>
              <a:rPr lang="en-US" altLang="en-US" sz="2000" dirty="0">
                <a:solidFill>
                  <a:prstClr val="white"/>
                </a:solidFill>
                <a:latin typeface="Calibri" panose="020F0502020204030204" pitchFamily="34" charset="0"/>
                <a:cs typeface="Calibri" panose="020F0502020204030204" pitchFamily="34" charset="0"/>
              </a:rPr>
              <a:t> (</a:t>
            </a:r>
            <a:r>
              <a:rPr lang="el-GR" altLang="en-US" sz="2000" dirty="0">
                <a:solidFill>
                  <a:prstClr val="white"/>
                </a:solidFill>
                <a:latin typeface="Calibri" panose="020F0502020204030204" pitchFamily="34" charset="0"/>
                <a:cs typeface="Calibri" panose="020F0502020204030204" pitchFamily="34" charset="0"/>
              </a:rPr>
              <a:t>άδεια). </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Γέμισμα των πυκνομέτρων με τα παραπάνω διαλύματα.</a:t>
            </a:r>
          </a:p>
          <a:p>
            <a:pPr marL="285750" indent="-285750" algn="just" eaLnBrk="1" fontAlgn="auto" hangingPunct="1">
              <a:spcBef>
                <a:spcPts val="0"/>
              </a:spcBef>
              <a:spcAft>
                <a:spcPts val="0"/>
              </a:spcAft>
              <a:buFont typeface="Courier New" panose="02070309020205020404" pitchFamily="49" charset="0"/>
              <a:buChar char="o"/>
              <a:defRPr/>
            </a:pPr>
            <a:r>
              <a:rPr lang="el-GR" altLang="en-US" sz="2000" dirty="0">
                <a:solidFill>
                  <a:prstClr val="white"/>
                </a:solidFill>
                <a:latin typeface="Calibri" panose="020F0502020204030204" pitchFamily="34" charset="0"/>
                <a:cs typeface="Calibri" panose="020F0502020204030204" pitchFamily="34" charset="0"/>
              </a:rPr>
              <a:t>Ζύγιση εκ νέου των (γεμισμένων με τα δ/τα) πυκνομέτρων.</a:t>
            </a:r>
          </a:p>
          <a:p>
            <a:pPr algn="just" eaLnBrk="1" fontAlgn="auto" hangingPunct="1">
              <a:spcBef>
                <a:spcPts val="0"/>
              </a:spcBef>
              <a:spcAft>
                <a:spcPts val="0"/>
              </a:spcAft>
              <a:defRPr/>
            </a:pPr>
            <a:endParaRPr lang="el-GR" altLang="en-US" dirty="0">
              <a:solidFill>
                <a:prstClr val="white"/>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r>
              <a:rPr lang="el-GR" altLang="el-GR" sz="2000" b="1" dirty="0">
                <a:solidFill>
                  <a:srgbClr val="FFC000"/>
                </a:solidFill>
                <a:latin typeface="Calibri" panose="020F0502020204030204" pitchFamily="34" charset="0"/>
                <a:cs typeface="Calibri" panose="020F0502020204030204" pitchFamily="34" charset="0"/>
              </a:rPr>
              <a:t>Αντικείμενο της άσκησης</a:t>
            </a:r>
            <a:endParaRPr lang="en-US" altLang="el-GR" sz="2000" b="1" dirty="0">
              <a:solidFill>
                <a:srgbClr val="FFC000"/>
              </a:solidFill>
              <a:latin typeface="Calibri" panose="020F0502020204030204" pitchFamily="34" charset="0"/>
              <a:cs typeface="Calibri" panose="020F0502020204030204" pitchFamily="34" charset="0"/>
            </a:endParaRPr>
          </a:p>
          <a:p>
            <a:pPr algn="just" eaLnBrk="1" hangingPunct="1">
              <a:spcBef>
                <a:spcPts val="0"/>
              </a:spcBef>
              <a:spcAft>
                <a:spcPts val="0"/>
              </a:spcAft>
              <a:defRPr/>
            </a:pPr>
            <a:endParaRPr lang="el-GR" altLang="el-GR" sz="1200" dirty="0">
              <a:solidFill>
                <a:prstClr val="white"/>
              </a:solidFill>
              <a:latin typeface="Calibri" panose="020F0502020204030204" pitchFamily="34" charset="0"/>
              <a:cs typeface="Calibri" panose="020F0502020204030204" pitchFamily="34" charset="0"/>
            </a:endParaRPr>
          </a:p>
          <a:p>
            <a:pPr marL="342900" indent="-342900" algn="just" eaLnBrk="1" hangingPunct="1">
              <a:spcBef>
                <a:spcPts val="0"/>
              </a:spcBef>
              <a:buFont typeface="Courier New" panose="02070309020205020404" pitchFamily="49" charset="0"/>
              <a:buChar char="o"/>
              <a:defRPr/>
            </a:pPr>
            <a:r>
              <a:rPr lang="el-GR" altLang="el-GR" sz="2000" dirty="0">
                <a:solidFill>
                  <a:prstClr val="white"/>
                </a:solidFill>
                <a:latin typeface="Calibri" panose="020F0502020204030204" pitchFamily="34" charset="0"/>
                <a:cs typeface="Calibri" panose="020F0502020204030204" pitchFamily="34" charset="0"/>
              </a:rPr>
              <a:t>Προσδιορισμός της συστολής όγκου για τα 9 μίγματα αιθανόλης-νερού.</a:t>
            </a:r>
          </a:p>
          <a:p>
            <a:pPr marL="342900" indent="-342900" algn="just" eaLnBrk="1" hangingPunct="1">
              <a:spcBef>
                <a:spcPts val="0"/>
              </a:spcBef>
              <a:buFont typeface="Courier New" panose="02070309020205020404" pitchFamily="49" charset="0"/>
              <a:buChar char="o"/>
              <a:defRPr/>
            </a:pPr>
            <a:r>
              <a:rPr lang="el-GR" altLang="el-GR" sz="2000" dirty="0">
                <a:solidFill>
                  <a:prstClr val="white"/>
                </a:solidFill>
                <a:latin typeface="Calibri" panose="020F0502020204030204" pitchFamily="34" charset="0"/>
                <a:cs typeface="Calibri" panose="020F0502020204030204" pitchFamily="34" charset="0"/>
              </a:rPr>
              <a:t>Υπολογισμός των μερικών γραμμομοριακών όγκων της αιθανόλης και του νερού στα 9 διαλύματα. </a:t>
            </a:r>
          </a:p>
          <a:p>
            <a:pPr marL="342900" indent="-342900" algn="just" eaLnBrk="1" hangingPunct="1">
              <a:spcBef>
                <a:spcPts val="0"/>
              </a:spcBef>
              <a:buFont typeface="Courier New" panose="02070309020205020404" pitchFamily="49" charset="0"/>
              <a:buChar char="o"/>
              <a:defRPr/>
            </a:pPr>
            <a:r>
              <a:rPr lang="el-GR" altLang="el-GR" sz="2000" dirty="0">
                <a:solidFill>
                  <a:prstClr val="white"/>
                </a:solidFill>
                <a:latin typeface="Calibri" panose="020F0502020204030204" pitchFamily="34" charset="0"/>
                <a:cs typeface="Calibri" panose="020F0502020204030204" pitchFamily="34" charset="0"/>
              </a:rPr>
              <a:t>Προσδιορισμός του πραγματικού γραμμομοριακού όγκου του με δύο τρόπους και σύγκριση των δύο τιμών.</a:t>
            </a:r>
            <a:r>
              <a:rPr lang="en-US" altLang="el-GR" sz="2000" dirty="0">
                <a:solidFill>
                  <a:prstClr val="white"/>
                </a:solidFill>
                <a:latin typeface="Calibri" panose="020F0502020204030204" pitchFamily="34" charset="0"/>
                <a:cs typeface="Calibri" panose="020F0502020204030204" pitchFamily="34" charset="0"/>
              </a:rPr>
              <a:t> </a:t>
            </a:r>
            <a:r>
              <a:rPr lang="el-GR" altLang="el-GR" sz="2000" dirty="0">
                <a:solidFill>
                  <a:prstClr val="white"/>
                </a:solidFill>
                <a:latin typeface="Calibri" panose="020F0502020204030204" pitchFamily="34" charset="0"/>
                <a:cs typeface="Calibri" panose="020F0502020204030204" pitchFamily="34" charset="0"/>
              </a:rPr>
              <a:t>Να εξηγήσετε την πολύ μικρή τιμή του σχετικού σφάλματος.</a:t>
            </a:r>
          </a:p>
          <a:p>
            <a:pPr algn="just" eaLnBrk="1" hangingPunct="1">
              <a:spcBef>
                <a:spcPts val="0"/>
              </a:spcBef>
              <a:defRPr/>
            </a:pPr>
            <a:endParaRPr lang="en-US" altLang="el-GR" sz="1200" dirty="0">
              <a:latin typeface="Calibri" panose="020F0502020204030204" pitchFamily="34" charset="0"/>
              <a:cs typeface="Calibri" panose="020F0502020204030204" pitchFamily="34" charset="0"/>
            </a:endParaRPr>
          </a:p>
        </p:txBody>
      </p:sp>
      <p:graphicFrame>
        <p:nvGraphicFramePr>
          <p:cNvPr id="17411" name="Object 6">
            <a:extLst>
              <a:ext uri="{FF2B5EF4-FFF2-40B4-BE49-F238E27FC236}">
                <a16:creationId xmlns:a16="http://schemas.microsoft.com/office/drawing/2014/main" id="{BAD125E1-84A0-649A-4E0E-331E82D0AADB}"/>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Text Box 16">
            <a:extLst>
              <a:ext uri="{FF2B5EF4-FFF2-40B4-BE49-F238E27FC236}">
                <a16:creationId xmlns:a16="http://schemas.microsoft.com/office/drawing/2014/main" id="{2AD4E369-4360-2397-B984-CC963FBF4775}"/>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7413" name="Rectangle 25">
            <a:extLst>
              <a:ext uri="{FF2B5EF4-FFF2-40B4-BE49-F238E27FC236}">
                <a16:creationId xmlns:a16="http://schemas.microsoft.com/office/drawing/2014/main" id="{4E1CB64D-4CC4-4F3E-E396-EE174B5E6A43}"/>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1990F791-3E94-1048-65D4-B46948D78DF0}"/>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Πειραματικο μερος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a:extLst>
              <a:ext uri="{FF2B5EF4-FFF2-40B4-BE49-F238E27FC236}">
                <a16:creationId xmlns:a16="http://schemas.microsoft.com/office/drawing/2014/main" id="{B930BBA1-ECA8-C57F-5561-EB2B868AC42B}"/>
              </a:ext>
            </a:extLst>
          </p:cNvPr>
          <p:cNvSpPr txBox="1">
            <a:spLocks noChangeArrowheads="1"/>
          </p:cNvSpPr>
          <p:nvPr/>
        </p:nvSpPr>
        <p:spPr bwMode="auto">
          <a:xfrm>
            <a:off x="250825" y="1268413"/>
            <a:ext cx="8642350" cy="4862512"/>
          </a:xfrm>
          <a:prstGeom prst="rect">
            <a:avLst/>
          </a:prstGeom>
          <a:noFill/>
          <a:ln>
            <a:noFill/>
          </a:ln>
          <a:effec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algn="just" eaLnBrk="1" fontAlgn="auto" hangingPunct="1">
              <a:spcBef>
                <a:spcPts val="0"/>
              </a:spcBef>
              <a:spcAft>
                <a:spcPts val="0"/>
              </a:spcAft>
              <a:buFont typeface="Wingdings" panose="05000000000000000000" pitchFamily="2" charset="2"/>
              <a:buChar char="q"/>
              <a:defRPr/>
            </a:pPr>
            <a:r>
              <a:rPr lang="el-GR" altLang="en-US" sz="2000" dirty="0">
                <a:solidFill>
                  <a:prstClr val="white"/>
                </a:solidFill>
                <a:latin typeface="Calibri" panose="020F0502020204030204" pitchFamily="34" charset="0"/>
                <a:cs typeface="Calibri" panose="020F0502020204030204" pitchFamily="34" charset="0"/>
              </a:rPr>
              <a:t>Υπολογισμός της σύστασης (γραμμομοριακών κλασμάτων) των 9 διαλυμάτων από τη μάζα των συστατικών</a:t>
            </a:r>
            <a:r>
              <a:rPr lang="en-US" altLang="en-US" sz="2000" dirty="0">
                <a:solidFill>
                  <a:prstClr val="white"/>
                </a:solidFill>
                <a:latin typeface="Calibri" panose="020F0502020204030204" pitchFamily="34" charset="0"/>
                <a:cs typeface="Calibri" panose="020F0502020204030204" pitchFamily="34" charset="0"/>
              </a:rPr>
              <a:t> (V</a:t>
            </a:r>
            <a:r>
              <a:rPr lang="el-GR" altLang="en-US" sz="2000" baseline="-25000" dirty="0">
                <a:solidFill>
                  <a:prstClr val="white"/>
                </a:solidFill>
                <a:latin typeface="Calibri" panose="020F0502020204030204" pitchFamily="34" charset="0"/>
                <a:cs typeface="Calibri" panose="020F0502020204030204" pitchFamily="34" charset="0"/>
              </a:rPr>
              <a:t>πυκνομέτρου</a:t>
            </a:r>
            <a:r>
              <a:rPr lang="el-GR" altLang="en-US" sz="2000" dirty="0">
                <a:solidFill>
                  <a:prstClr val="white"/>
                </a:solidFill>
                <a:latin typeface="Calibri" panose="020F0502020204030204" pitchFamily="34" charset="0"/>
                <a:cs typeface="Calibri" panose="020F0502020204030204" pitchFamily="34" charset="0"/>
              </a:rPr>
              <a:t> = 25 </a:t>
            </a:r>
            <a:r>
              <a:rPr lang="en-US" altLang="en-US" sz="2000" dirty="0">
                <a:solidFill>
                  <a:prstClr val="white"/>
                </a:solidFill>
                <a:latin typeface="Calibri" panose="020F0502020204030204" pitchFamily="34" charset="0"/>
                <a:cs typeface="Calibri" panose="020F0502020204030204" pitchFamily="34" charset="0"/>
              </a:rPr>
              <a:t>ml, m = </a:t>
            </a:r>
            <a:r>
              <a:rPr lang="el-GR" altLang="en-US" sz="2000" dirty="0">
                <a:solidFill>
                  <a:prstClr val="white"/>
                </a:solidFill>
                <a:latin typeface="Calibri" panose="020F0502020204030204" pitchFamily="34" charset="0"/>
                <a:cs typeface="Calibri" panose="020F0502020204030204" pitchFamily="34" charset="0"/>
              </a:rPr>
              <a:t>μάζα του υγρού στο πυκνόμετρο).</a:t>
            </a:r>
          </a:p>
          <a:p>
            <a:pPr algn="just" eaLnBrk="1" fontAlgn="auto" hangingPunct="1">
              <a:spcBef>
                <a:spcPts val="0"/>
              </a:spcBef>
              <a:spcAft>
                <a:spcPts val="0"/>
              </a:spcAft>
              <a:defRPr/>
            </a:pPr>
            <a:endParaRPr lang="el-GR" altLang="en-US" sz="2000"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Wingdings" panose="05000000000000000000" pitchFamily="2" charset="2"/>
              <a:buChar char="q"/>
              <a:defRPr/>
            </a:pPr>
            <a:r>
              <a:rPr lang="el-GR" altLang="en-US" sz="2000" dirty="0">
                <a:solidFill>
                  <a:prstClr val="white"/>
                </a:solidFill>
                <a:latin typeface="Calibri" panose="020F0502020204030204" pitchFamily="34" charset="0"/>
                <a:cs typeface="Calibri" panose="020F0502020204030204" pitchFamily="34" charset="0"/>
              </a:rPr>
              <a:t> Υπολογισμός των πυκνοτήτων των 9 διαλυμάτων από τα δεδομένα του πυκνόμετρου.</a:t>
            </a:r>
          </a:p>
          <a:p>
            <a:pPr algn="just" eaLnBrk="1" fontAlgn="auto" hangingPunct="1">
              <a:spcBef>
                <a:spcPts val="0"/>
              </a:spcBef>
              <a:spcAft>
                <a:spcPts val="0"/>
              </a:spcAft>
              <a:defRPr/>
            </a:pPr>
            <a:endParaRPr lang="el-GR" altLang="en-US" sz="2000"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Wingdings" panose="05000000000000000000" pitchFamily="2" charset="2"/>
              <a:buChar char="q"/>
              <a:defRPr/>
            </a:pPr>
            <a:r>
              <a:rPr lang="el-GR" altLang="en-US" sz="2000" dirty="0">
                <a:solidFill>
                  <a:prstClr val="white"/>
                </a:solidFill>
                <a:latin typeface="Calibri" panose="020F0502020204030204" pitchFamily="34" charset="0"/>
                <a:cs typeface="Calibri" panose="020F0502020204030204" pitchFamily="34" charset="0"/>
              </a:rPr>
              <a:t>Υπολογισμός πραγματικού όγκου διαλυμάτων</a:t>
            </a:r>
            <a:r>
              <a:rPr lang="en-US" altLang="en-US" sz="2000" dirty="0">
                <a:solidFill>
                  <a:prstClr val="white"/>
                </a:solidFill>
                <a:latin typeface="Calibri" panose="020F0502020204030204" pitchFamily="34" charset="0"/>
                <a:cs typeface="Calibri" panose="020F0502020204030204" pitchFamily="34" charset="0"/>
              </a:rPr>
              <a:t> (v</a:t>
            </a:r>
            <a:r>
              <a:rPr lang="en-US" altLang="en-US" sz="2000" baseline="-25000" dirty="0">
                <a:solidFill>
                  <a:prstClr val="white"/>
                </a:solidFill>
                <a:latin typeface="Calibri" panose="020F0502020204030204" pitchFamily="34" charset="0"/>
                <a:cs typeface="Calibri" panose="020F0502020204030204" pitchFamily="34" charset="0"/>
              </a:rPr>
              <a:t>r</a:t>
            </a:r>
            <a:r>
              <a:rPr lang="en-US" altLang="en-US" sz="2000" dirty="0">
                <a:solidFill>
                  <a:prstClr val="white"/>
                </a:solidFill>
                <a:latin typeface="Calibri" panose="020F0502020204030204" pitchFamily="34" charset="0"/>
                <a:cs typeface="Calibri" panose="020F0502020204030204" pitchFamily="34" charset="0"/>
              </a:rPr>
              <a:t>)</a:t>
            </a:r>
            <a:r>
              <a:rPr lang="el-GR" altLang="en-US" sz="2000" dirty="0">
                <a:solidFill>
                  <a:prstClr val="white"/>
                </a:solidFill>
                <a:latin typeface="Calibri" panose="020F0502020204030204" pitchFamily="34" charset="0"/>
                <a:cs typeface="Calibri" panose="020F0502020204030204" pitchFamily="34" charset="0"/>
              </a:rPr>
              <a:t>. </a:t>
            </a:r>
            <a:endParaRPr lang="en-US" altLang="en-US" sz="2000" dirty="0">
              <a:solidFill>
                <a:prstClr val="white"/>
              </a:solidFill>
              <a:latin typeface="Calibri" panose="020F0502020204030204" pitchFamily="34" charset="0"/>
              <a:cs typeface="Calibri" panose="020F0502020204030204" pitchFamily="34" charset="0"/>
            </a:endParaRPr>
          </a:p>
          <a:p>
            <a:pPr algn="just" eaLnBrk="1" fontAlgn="auto" hangingPunct="1">
              <a:spcBef>
                <a:spcPts val="0"/>
              </a:spcBef>
              <a:spcAft>
                <a:spcPts val="0"/>
              </a:spcAft>
              <a:defRPr/>
            </a:pPr>
            <a:endParaRPr lang="en-US" altLang="en-US" sz="2000"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Wingdings" panose="05000000000000000000" pitchFamily="2" charset="2"/>
              <a:buChar char="q"/>
              <a:defRPr/>
            </a:pPr>
            <a:r>
              <a:rPr lang="el-GR" altLang="en-US" sz="2000" dirty="0">
                <a:solidFill>
                  <a:prstClr val="white"/>
                </a:solidFill>
                <a:latin typeface="Calibri" panose="020F0502020204030204" pitchFamily="34" charset="0"/>
                <a:cs typeface="Calibri" panose="020F0502020204030204" pitchFamily="34" charset="0"/>
              </a:rPr>
              <a:t>Υπολογισμός του πραγματικού γραμμομοριακού όγκου (V</a:t>
            </a:r>
            <a:r>
              <a:rPr lang="el-GR" altLang="en-US" sz="2000" baseline="-25000" dirty="0">
                <a:solidFill>
                  <a:prstClr val="white"/>
                </a:solidFill>
                <a:latin typeface="Calibri" panose="020F0502020204030204" pitchFamily="34" charset="0"/>
                <a:cs typeface="Calibri" panose="020F0502020204030204" pitchFamily="34" charset="0"/>
              </a:rPr>
              <a:t>r</a:t>
            </a:r>
            <a:r>
              <a:rPr lang="el-GR" altLang="en-US" sz="2000" dirty="0">
                <a:solidFill>
                  <a:prstClr val="white"/>
                </a:solidFill>
                <a:latin typeface="Calibri" panose="020F0502020204030204" pitchFamily="34" charset="0"/>
                <a:cs typeface="Calibri" panose="020F0502020204030204" pitchFamily="34" charset="0"/>
              </a:rPr>
              <a:t>).</a:t>
            </a:r>
          </a:p>
          <a:p>
            <a:pPr algn="just" eaLnBrk="1" fontAlgn="auto" hangingPunct="1">
              <a:spcBef>
                <a:spcPts val="0"/>
              </a:spcBef>
              <a:spcAft>
                <a:spcPts val="0"/>
              </a:spcAft>
              <a:defRPr/>
            </a:pPr>
            <a:endParaRPr lang="el-GR" altLang="en-US" sz="2000"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Wingdings" panose="05000000000000000000" pitchFamily="2" charset="2"/>
              <a:buChar char="q"/>
              <a:defRPr/>
            </a:pPr>
            <a:r>
              <a:rPr lang="el-GR" altLang="en-US" sz="2000" dirty="0">
                <a:solidFill>
                  <a:prstClr val="white"/>
                </a:solidFill>
                <a:latin typeface="Calibri" panose="020F0502020204030204" pitchFamily="34" charset="0"/>
                <a:cs typeface="Calibri" panose="020F0502020204030204" pitchFamily="34" charset="0"/>
              </a:rPr>
              <a:t>Yπολογισμός του ιδανικού γραμμομοριακού όγκου V</a:t>
            </a:r>
            <a:r>
              <a:rPr lang="el-GR" altLang="en-US" sz="2000" baseline="-25000" dirty="0">
                <a:solidFill>
                  <a:prstClr val="white"/>
                </a:solidFill>
                <a:latin typeface="Calibri" panose="020F0502020204030204" pitchFamily="34" charset="0"/>
                <a:cs typeface="Calibri" panose="020F0502020204030204" pitchFamily="34" charset="0"/>
              </a:rPr>
              <a:t>id</a:t>
            </a:r>
            <a:r>
              <a:rPr lang="el-GR" altLang="en-US" sz="2000" dirty="0">
                <a:solidFill>
                  <a:prstClr val="white"/>
                </a:solidFill>
                <a:latin typeface="Calibri" panose="020F0502020204030204" pitchFamily="34" charset="0"/>
                <a:cs typeface="Calibri" panose="020F0502020204030204" pitchFamily="34" charset="0"/>
              </a:rPr>
              <a:t>.</a:t>
            </a:r>
          </a:p>
          <a:p>
            <a:pPr algn="just" eaLnBrk="1" fontAlgn="auto" hangingPunct="1">
              <a:spcBef>
                <a:spcPts val="0"/>
              </a:spcBef>
              <a:spcAft>
                <a:spcPts val="0"/>
              </a:spcAft>
              <a:defRPr/>
            </a:pPr>
            <a:endParaRPr lang="el-GR" altLang="en-US" sz="2000" dirty="0">
              <a:solidFill>
                <a:prstClr val="white"/>
              </a:solidFill>
              <a:latin typeface="Calibri" panose="020F0502020204030204" pitchFamily="34" charset="0"/>
              <a:cs typeface="Calibri" panose="020F0502020204030204" pitchFamily="34" charset="0"/>
            </a:endParaRPr>
          </a:p>
          <a:p>
            <a:pPr marL="285750" indent="-285750" algn="just" eaLnBrk="1" fontAlgn="auto" hangingPunct="1">
              <a:spcBef>
                <a:spcPts val="0"/>
              </a:spcBef>
              <a:spcAft>
                <a:spcPts val="0"/>
              </a:spcAft>
              <a:buFont typeface="Wingdings" panose="05000000000000000000" pitchFamily="2" charset="2"/>
              <a:buChar char="q"/>
              <a:defRPr/>
            </a:pPr>
            <a:r>
              <a:rPr lang="el-GR" altLang="en-US" sz="2000" dirty="0">
                <a:solidFill>
                  <a:prstClr val="white"/>
                </a:solidFill>
                <a:latin typeface="Calibri" panose="020F0502020204030204" pitchFamily="34" charset="0"/>
                <a:cs typeface="Calibri" panose="020F0502020204030204" pitchFamily="34" charset="0"/>
              </a:rPr>
              <a:t>Υπολογισμός του γραμμομοριακού όγκου ανάμιξης (συστολή όγκου), Δ</a:t>
            </a:r>
            <a:r>
              <a:rPr lang="en-US" altLang="en-US" sz="2000" baseline="-25000" dirty="0">
                <a:solidFill>
                  <a:prstClr val="white"/>
                </a:solidFill>
                <a:latin typeface="Calibri" panose="020F0502020204030204" pitchFamily="34" charset="0"/>
                <a:cs typeface="Calibri" panose="020F0502020204030204" pitchFamily="34" charset="0"/>
              </a:rPr>
              <a:t>M</a:t>
            </a:r>
            <a:r>
              <a:rPr lang="en-US" altLang="en-US" sz="2000" dirty="0">
                <a:solidFill>
                  <a:prstClr val="white"/>
                </a:solidFill>
                <a:latin typeface="Calibri" panose="020F0502020204030204" pitchFamily="34" charset="0"/>
                <a:cs typeface="Calibri" panose="020F0502020204030204" pitchFamily="34" charset="0"/>
              </a:rPr>
              <a:t>V</a:t>
            </a:r>
            <a:r>
              <a:rPr lang="el-GR" altLang="en-US" sz="2000" dirty="0">
                <a:solidFill>
                  <a:prstClr val="white"/>
                </a:solidFill>
                <a:latin typeface="Calibri" panose="020F0502020204030204" pitchFamily="34" charset="0"/>
                <a:cs typeface="Calibri" panose="020F0502020204030204" pitchFamily="34" charset="0"/>
              </a:rPr>
              <a:t>.</a:t>
            </a:r>
          </a:p>
          <a:p>
            <a:pPr algn="just" eaLnBrk="1" fontAlgn="auto" hangingPunct="1">
              <a:spcBef>
                <a:spcPts val="0"/>
              </a:spcBef>
              <a:spcAft>
                <a:spcPts val="0"/>
              </a:spcAft>
              <a:defRPr/>
            </a:pPr>
            <a:endParaRPr lang="el-GR" altLang="en-US" dirty="0">
              <a:solidFill>
                <a:prstClr val="white"/>
              </a:solidFill>
              <a:latin typeface="Calibri" panose="020F0502020204030204" pitchFamily="34" charset="0"/>
              <a:cs typeface="Calibri" panose="020F0502020204030204" pitchFamily="34" charset="0"/>
            </a:endParaRPr>
          </a:p>
          <a:p>
            <a:pPr algn="just" eaLnBrk="1" hangingPunct="1">
              <a:spcBef>
                <a:spcPts val="0"/>
              </a:spcBef>
              <a:defRPr/>
            </a:pPr>
            <a:endParaRPr lang="en-US" altLang="el-GR" sz="1200" dirty="0">
              <a:latin typeface="Calibri" panose="020F0502020204030204" pitchFamily="34" charset="0"/>
              <a:cs typeface="Calibri" panose="020F0502020204030204" pitchFamily="34" charset="0"/>
            </a:endParaRPr>
          </a:p>
        </p:txBody>
      </p:sp>
      <p:graphicFrame>
        <p:nvGraphicFramePr>
          <p:cNvPr id="19459" name="Object 6">
            <a:extLst>
              <a:ext uri="{FF2B5EF4-FFF2-40B4-BE49-F238E27FC236}">
                <a16:creationId xmlns:a16="http://schemas.microsoft.com/office/drawing/2014/main" id="{51DAEAB5-A777-9E53-734D-D52E7CCB714E}"/>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16">
            <a:extLst>
              <a:ext uri="{FF2B5EF4-FFF2-40B4-BE49-F238E27FC236}">
                <a16:creationId xmlns:a16="http://schemas.microsoft.com/office/drawing/2014/main" id="{C4051716-E4A8-F866-9928-2F63143B9634}"/>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9461" name="Rectangle 25">
            <a:extLst>
              <a:ext uri="{FF2B5EF4-FFF2-40B4-BE49-F238E27FC236}">
                <a16:creationId xmlns:a16="http://schemas.microsoft.com/office/drawing/2014/main" id="{0E6E3A41-9F2C-46EA-2D94-1EC88B952086}"/>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D0751012-2E57-5949-B64E-3944A7C16635}"/>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Επεξεργαςια αποτελεςματων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3">
            <a:extLst>
              <a:ext uri="{FF2B5EF4-FFF2-40B4-BE49-F238E27FC236}">
                <a16:creationId xmlns:a16="http://schemas.microsoft.com/office/drawing/2014/main" id="{675F868B-A19C-3A77-FF4B-EAFEDC181EAF}"/>
              </a:ext>
            </a:extLst>
          </p:cNvPr>
          <p:cNvSpPr txBox="1">
            <a:spLocks noChangeArrowheads="1"/>
          </p:cNvSpPr>
          <p:nvPr/>
        </p:nvSpPr>
        <p:spPr bwMode="auto">
          <a:xfrm>
            <a:off x="250825" y="1268413"/>
            <a:ext cx="8642350" cy="2778125"/>
          </a:xfrm>
          <a:prstGeom prst="rect">
            <a:avLst/>
          </a:prstGeom>
          <a:noFill/>
          <a:ln>
            <a:noFill/>
          </a:ln>
          <a:effec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algn="just" eaLnBrk="1" hangingPunct="1">
              <a:spcBef>
                <a:spcPts val="0"/>
              </a:spcBef>
              <a:buFont typeface="Wingdings" panose="05000000000000000000" pitchFamily="2" charset="2"/>
              <a:buChar char="q"/>
              <a:defRPr/>
            </a:pPr>
            <a:r>
              <a:rPr lang="el-GR" altLang="en-US" sz="2000" dirty="0">
                <a:latin typeface="Calibri" panose="020F0502020204030204" pitchFamily="34" charset="0"/>
                <a:cs typeface="Calibri" panose="020F0502020204030204" pitchFamily="34" charset="0"/>
              </a:rPr>
              <a:t>Γραφική απεικόνιση του Δ</a:t>
            </a:r>
            <a:r>
              <a:rPr lang="el-GR" altLang="en-US" sz="2000" baseline="-25000" dirty="0">
                <a:latin typeface="Calibri" panose="020F0502020204030204" pitchFamily="34" charset="0"/>
                <a:cs typeface="Calibri" panose="020F0502020204030204" pitchFamily="34" charset="0"/>
              </a:rPr>
              <a:t>Μ</a:t>
            </a:r>
            <a:r>
              <a:rPr lang="el-GR" altLang="en-US" sz="2000" dirty="0">
                <a:latin typeface="Calibri" panose="020F0502020204030204" pitchFamily="34" charset="0"/>
                <a:cs typeface="Calibri" panose="020F0502020204030204" pitchFamily="34" charset="0"/>
              </a:rPr>
              <a:t>V σε συνάρτηση με τη σύσταση του διαλύματος</a:t>
            </a:r>
            <a:r>
              <a:rPr lang="en-US" altLang="en-US" sz="2000" dirty="0">
                <a:latin typeface="Calibri" panose="020F0502020204030204" pitchFamily="34" charset="0"/>
                <a:cs typeface="Calibri" panose="020F0502020204030204" pitchFamily="34" charset="0"/>
              </a:rPr>
              <a:t>.</a:t>
            </a:r>
            <a:endParaRPr lang="el-GR" altLang="en-US" sz="2000" dirty="0">
              <a:latin typeface="Calibri" panose="020F0502020204030204" pitchFamily="34" charset="0"/>
              <a:cs typeface="Calibri" panose="020F0502020204030204" pitchFamily="34" charset="0"/>
            </a:endParaRPr>
          </a:p>
          <a:p>
            <a:pPr algn="just" eaLnBrk="1" hangingPunct="1">
              <a:spcBef>
                <a:spcPts val="0"/>
              </a:spcBef>
              <a:defRPr/>
            </a:pPr>
            <a:endParaRPr lang="el-GR" altLang="en-US" sz="1050" dirty="0">
              <a:latin typeface="Calibri" panose="020F0502020204030204" pitchFamily="34" charset="0"/>
              <a:cs typeface="Calibri" panose="020F0502020204030204" pitchFamily="34" charset="0"/>
            </a:endParaRPr>
          </a:p>
          <a:p>
            <a:pPr marL="803275" indent="-285750" algn="just" eaLnBrk="1" hangingPunct="1">
              <a:spcBef>
                <a:spcPts val="0"/>
              </a:spcBef>
              <a:buFont typeface="Wingdings" panose="05000000000000000000" pitchFamily="2" charset="2"/>
              <a:buChar char="Ø"/>
              <a:defRPr/>
            </a:pPr>
            <a:r>
              <a:rPr lang="el-GR" altLang="en-US" sz="2000" dirty="0">
                <a:latin typeface="Calibri" panose="020F0502020204030204" pitchFamily="34" charset="0"/>
                <a:cs typeface="Calibri" panose="020F0502020204030204" pitchFamily="34" charset="0"/>
              </a:rPr>
              <a:t>Υπολογισμός μερικών γραμμομοριακων όγκων αιθανόλης και του νερού.</a:t>
            </a:r>
          </a:p>
          <a:p>
            <a:pPr marL="803275" indent="-285750" algn="just" eaLnBrk="1" hangingPunct="1">
              <a:spcBef>
                <a:spcPts val="0"/>
              </a:spcBef>
              <a:buFont typeface="Wingdings" panose="05000000000000000000" pitchFamily="2" charset="2"/>
              <a:buChar char="Ø"/>
              <a:defRPr/>
            </a:pPr>
            <a:endParaRPr lang="el-GR" altLang="en-US" sz="1400" dirty="0">
              <a:latin typeface="Calibri" panose="020F0502020204030204" pitchFamily="34" charset="0"/>
              <a:cs typeface="Calibri" panose="020F0502020204030204" pitchFamily="34" charset="0"/>
            </a:endParaRPr>
          </a:p>
          <a:p>
            <a:pPr marL="803275" indent="-285750" algn="just" eaLnBrk="1" hangingPunct="1">
              <a:spcBef>
                <a:spcPts val="0"/>
              </a:spcBef>
              <a:buFont typeface="Wingdings" panose="05000000000000000000" pitchFamily="2" charset="2"/>
              <a:buChar char="Ø"/>
              <a:defRPr/>
            </a:pPr>
            <a:r>
              <a:rPr lang="el-GR" altLang="en-US" sz="2000" dirty="0">
                <a:latin typeface="Calibri" panose="020F0502020204030204" pitchFamily="34" charset="0"/>
                <a:cs typeface="Calibri" panose="020F0502020204030204" pitchFamily="34" charset="0"/>
              </a:rPr>
              <a:t>Για ένα διάλυμα υπολογίζεται ο  γραμμομοριακός πραγματικός όγκος V</a:t>
            </a:r>
            <a:r>
              <a:rPr lang="el-GR" altLang="en-US" sz="2000" baseline="-25000" dirty="0">
                <a:latin typeface="Calibri" panose="020F0502020204030204" pitchFamily="34" charset="0"/>
                <a:cs typeface="Calibri" panose="020F0502020204030204" pitchFamily="34" charset="0"/>
              </a:rPr>
              <a:t>r</a:t>
            </a:r>
            <a:r>
              <a:rPr lang="el-GR" altLang="en-US" sz="2000" dirty="0">
                <a:latin typeface="Calibri" panose="020F0502020204030204" pitchFamily="34" charset="0"/>
                <a:cs typeface="Calibri" panose="020F0502020204030204" pitchFamily="34" charset="0"/>
              </a:rPr>
              <a:t>  από τις τιμές των μερικών γραμμομοριακών όγκων. Σύγκριση  της παραπάνω τιμής του V</a:t>
            </a:r>
            <a:r>
              <a:rPr lang="el-GR" altLang="en-US" sz="2000" baseline="-25000" dirty="0">
                <a:latin typeface="Calibri" panose="020F0502020204030204" pitchFamily="34" charset="0"/>
                <a:cs typeface="Calibri" panose="020F0502020204030204" pitchFamily="34" charset="0"/>
              </a:rPr>
              <a:t>r</a:t>
            </a:r>
            <a:r>
              <a:rPr lang="el-GR" altLang="en-US" sz="2000" dirty="0">
                <a:latin typeface="Calibri" panose="020F0502020204030204" pitchFamily="34" charset="0"/>
                <a:cs typeface="Calibri" panose="020F0502020204030204" pitchFamily="34" charset="0"/>
              </a:rPr>
              <a:t>  με την αντίστοιχη που υπολογίσθηκε με τη βοήθεια της πυκνότητας του διαλύματος</a:t>
            </a:r>
            <a:r>
              <a:rPr lang="en-US" altLang="en-US" sz="2000" dirty="0">
                <a:latin typeface="Calibri" panose="020F0502020204030204" pitchFamily="34" charset="0"/>
                <a:cs typeface="Calibri" panose="020F0502020204030204" pitchFamily="34" charset="0"/>
              </a:rPr>
              <a:t>.</a:t>
            </a:r>
            <a:endParaRPr lang="el-GR" altLang="en-US" sz="2000" dirty="0">
              <a:latin typeface="Calibri" panose="020F0502020204030204" pitchFamily="34" charset="0"/>
              <a:cs typeface="Calibri" panose="020F0502020204030204" pitchFamily="34" charset="0"/>
            </a:endParaRPr>
          </a:p>
          <a:p>
            <a:pPr algn="just" eaLnBrk="1" fontAlgn="auto" hangingPunct="1">
              <a:spcBef>
                <a:spcPts val="0"/>
              </a:spcBef>
              <a:spcAft>
                <a:spcPts val="0"/>
              </a:spcAft>
              <a:defRPr/>
            </a:pPr>
            <a:endParaRPr lang="el-GR" altLang="en-US" dirty="0">
              <a:solidFill>
                <a:prstClr val="white"/>
              </a:solidFill>
              <a:latin typeface="Calibri" panose="020F0502020204030204" pitchFamily="34" charset="0"/>
              <a:cs typeface="Calibri" panose="020F0502020204030204" pitchFamily="34" charset="0"/>
            </a:endParaRPr>
          </a:p>
          <a:p>
            <a:pPr algn="just" eaLnBrk="1" hangingPunct="1">
              <a:spcBef>
                <a:spcPts val="0"/>
              </a:spcBef>
              <a:defRPr/>
            </a:pPr>
            <a:endParaRPr lang="en-US" altLang="el-GR" sz="1200" dirty="0">
              <a:latin typeface="Calibri" panose="020F0502020204030204" pitchFamily="34" charset="0"/>
              <a:cs typeface="Calibri" panose="020F0502020204030204" pitchFamily="34" charset="0"/>
            </a:endParaRPr>
          </a:p>
        </p:txBody>
      </p:sp>
      <p:graphicFrame>
        <p:nvGraphicFramePr>
          <p:cNvPr id="18435" name="Object 6">
            <a:extLst>
              <a:ext uri="{FF2B5EF4-FFF2-40B4-BE49-F238E27FC236}">
                <a16:creationId xmlns:a16="http://schemas.microsoft.com/office/drawing/2014/main" id="{614F7DD1-5BBF-7800-27C7-0C848CF521A5}"/>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16">
            <a:extLst>
              <a:ext uri="{FF2B5EF4-FFF2-40B4-BE49-F238E27FC236}">
                <a16:creationId xmlns:a16="http://schemas.microsoft.com/office/drawing/2014/main" id="{3BD4F90F-204C-DB36-9EDF-CB8B066B2A4C}"/>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8437" name="Rectangle 25">
            <a:extLst>
              <a:ext uri="{FF2B5EF4-FFF2-40B4-BE49-F238E27FC236}">
                <a16:creationId xmlns:a16="http://schemas.microsoft.com/office/drawing/2014/main" id="{7C35D14A-FC32-CF79-650D-F90449BB50F7}"/>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C39DD829-1164-B2E5-30D7-FDAB3299F6F1}"/>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Επεξεργαςια αποτελεςματων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a:extLst>
              <a:ext uri="{FF2B5EF4-FFF2-40B4-BE49-F238E27FC236}">
                <a16:creationId xmlns:a16="http://schemas.microsoft.com/office/drawing/2014/main" id="{C1C2E9B7-3015-8519-C3B2-263E6397D3F8}"/>
              </a:ext>
            </a:extLst>
          </p:cNvPr>
          <p:cNvSpPr txBox="1">
            <a:spLocks noChangeArrowheads="1"/>
          </p:cNvSpPr>
          <p:nvPr/>
        </p:nvSpPr>
        <p:spPr bwMode="auto">
          <a:xfrm>
            <a:off x="1042988" y="836613"/>
            <a:ext cx="7345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20483" name="Text Box 6">
            <a:extLst>
              <a:ext uri="{FF2B5EF4-FFF2-40B4-BE49-F238E27FC236}">
                <a16:creationId xmlns:a16="http://schemas.microsoft.com/office/drawing/2014/main" id="{D3CB4655-D6B4-DEC0-DEB2-377D2A812934}"/>
              </a:ext>
            </a:extLst>
          </p:cNvPr>
          <p:cNvSpPr txBox="1">
            <a:spLocks noChangeArrowheads="1"/>
          </p:cNvSpPr>
          <p:nvPr/>
        </p:nvSpPr>
        <p:spPr bwMode="auto">
          <a:xfrm>
            <a:off x="1116013" y="404813"/>
            <a:ext cx="7345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sz="2400">
              <a:latin typeface="Times New Roman" panose="02020603050405020304" pitchFamily="18" charset="0"/>
            </a:endParaRPr>
          </a:p>
        </p:txBody>
      </p:sp>
      <p:sp>
        <p:nvSpPr>
          <p:cNvPr id="20484" name="Rectangle 7">
            <a:extLst>
              <a:ext uri="{FF2B5EF4-FFF2-40B4-BE49-F238E27FC236}">
                <a16:creationId xmlns:a16="http://schemas.microsoft.com/office/drawing/2014/main" id="{40392FFA-B554-AB36-6A23-D9BE173C1A06}"/>
              </a:ext>
            </a:extLst>
          </p:cNvPr>
          <p:cNvSpPr>
            <a:spLocks noChangeArrowheads="1"/>
          </p:cNvSpPr>
          <p:nvPr/>
        </p:nvSpPr>
        <p:spPr bwMode="auto">
          <a:xfrm>
            <a:off x="900113" y="2276475"/>
            <a:ext cx="1079500" cy="865188"/>
          </a:xfrm>
          <a:prstGeom prst="rect">
            <a:avLst/>
          </a:prstGeom>
          <a:solidFill>
            <a:srgbClr val="D3EBE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485" name="AutoShape 8">
            <a:extLst>
              <a:ext uri="{FF2B5EF4-FFF2-40B4-BE49-F238E27FC236}">
                <a16:creationId xmlns:a16="http://schemas.microsoft.com/office/drawing/2014/main" id="{E741948E-E2CE-5333-FF4E-6DCB826ED8BA}"/>
              </a:ext>
            </a:extLst>
          </p:cNvPr>
          <p:cNvSpPr>
            <a:spLocks noChangeArrowheads="1"/>
          </p:cNvSpPr>
          <p:nvPr/>
        </p:nvSpPr>
        <p:spPr bwMode="auto">
          <a:xfrm>
            <a:off x="684213" y="1484313"/>
            <a:ext cx="719137" cy="4333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Oval 10">
            <a:extLst>
              <a:ext uri="{FF2B5EF4-FFF2-40B4-BE49-F238E27FC236}">
                <a16:creationId xmlns:a16="http://schemas.microsoft.com/office/drawing/2014/main" id="{364DEC77-549A-D18A-FA09-43B143861B20}"/>
              </a:ext>
            </a:extLst>
          </p:cNvPr>
          <p:cNvSpPr>
            <a:spLocks noChangeArrowheads="1"/>
          </p:cNvSpPr>
          <p:nvPr/>
        </p:nvSpPr>
        <p:spPr bwMode="auto">
          <a:xfrm>
            <a:off x="1476375" y="1916113"/>
            <a:ext cx="215900" cy="1936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487" name="Text Box 11">
            <a:extLst>
              <a:ext uri="{FF2B5EF4-FFF2-40B4-BE49-F238E27FC236}">
                <a16:creationId xmlns:a16="http://schemas.microsoft.com/office/drawing/2014/main" id="{9744D1B9-F587-B2A1-D57A-C7B9F072ECCC}"/>
              </a:ext>
            </a:extLst>
          </p:cNvPr>
          <p:cNvSpPr txBox="1">
            <a:spLocks noChangeArrowheads="1"/>
          </p:cNvSpPr>
          <p:nvPr/>
        </p:nvSpPr>
        <p:spPr bwMode="auto">
          <a:xfrm>
            <a:off x="1116013" y="256540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b="1">
                <a:latin typeface="Arial" panose="020B0604020202020204" pitchFamily="34" charset="0"/>
              </a:rPr>
              <a:t>Η</a:t>
            </a:r>
            <a:r>
              <a:rPr lang="el-GR" altLang="el-GR" b="1" baseline="-25000">
                <a:latin typeface="Arial" panose="020B0604020202020204" pitchFamily="34" charset="0"/>
              </a:rPr>
              <a:t>2</a:t>
            </a:r>
            <a:r>
              <a:rPr lang="el-GR" altLang="el-GR" b="1">
                <a:latin typeface="Arial" panose="020B0604020202020204" pitchFamily="34" charset="0"/>
              </a:rPr>
              <a:t>Ο</a:t>
            </a:r>
          </a:p>
        </p:txBody>
      </p:sp>
      <p:sp>
        <p:nvSpPr>
          <p:cNvPr id="20488" name="Text Box 12">
            <a:extLst>
              <a:ext uri="{FF2B5EF4-FFF2-40B4-BE49-F238E27FC236}">
                <a16:creationId xmlns:a16="http://schemas.microsoft.com/office/drawing/2014/main" id="{5D6499E0-0363-AA95-74E0-B6C53245C970}"/>
              </a:ext>
            </a:extLst>
          </p:cNvPr>
          <p:cNvSpPr txBox="1">
            <a:spLocks noChangeArrowheads="1"/>
          </p:cNvSpPr>
          <p:nvPr/>
        </p:nvSpPr>
        <p:spPr bwMode="auto">
          <a:xfrm>
            <a:off x="1835150" y="1916113"/>
            <a:ext cx="1944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l-GR" sz="1200" b="1">
                <a:latin typeface="Arial" panose="020B0604020202020204" pitchFamily="34" charset="0"/>
              </a:rPr>
              <a:t>1</a:t>
            </a:r>
            <a:r>
              <a:rPr lang="el-GR" altLang="el-GR" sz="1200" b="1">
                <a:latin typeface="Arial" panose="020B0604020202020204" pitchFamily="34" charset="0"/>
              </a:rPr>
              <a:t> </a:t>
            </a:r>
            <a:r>
              <a:rPr lang="en-US" altLang="el-GR" sz="1200" b="1">
                <a:latin typeface="Arial" panose="020B0604020202020204" pitchFamily="34" charset="0"/>
              </a:rPr>
              <a:t>mole H</a:t>
            </a:r>
            <a:r>
              <a:rPr lang="en-US" altLang="el-GR" sz="1200" b="1" baseline="-25000">
                <a:latin typeface="Arial" panose="020B0604020202020204" pitchFamily="34" charset="0"/>
              </a:rPr>
              <a:t>2</a:t>
            </a:r>
            <a:r>
              <a:rPr lang="en-US" altLang="el-GR" sz="1200" b="1">
                <a:latin typeface="Arial" panose="020B0604020202020204" pitchFamily="34" charset="0"/>
              </a:rPr>
              <a:t>O ( V=18 cm</a:t>
            </a:r>
            <a:r>
              <a:rPr lang="en-US" altLang="el-GR" sz="1200" b="1" baseline="30000">
                <a:latin typeface="Arial" panose="020B0604020202020204" pitchFamily="34" charset="0"/>
              </a:rPr>
              <a:t>3</a:t>
            </a:r>
            <a:r>
              <a:rPr lang="en-US" altLang="el-GR" sz="1200" b="1">
                <a:latin typeface="Arial" panose="020B0604020202020204" pitchFamily="34" charset="0"/>
              </a:rPr>
              <a:t>)</a:t>
            </a:r>
            <a:endParaRPr lang="el-GR" altLang="el-GR" sz="1200" b="1">
              <a:latin typeface="Arial" panose="020B0604020202020204" pitchFamily="34" charset="0"/>
            </a:endParaRPr>
          </a:p>
        </p:txBody>
      </p:sp>
      <p:sp>
        <p:nvSpPr>
          <p:cNvPr id="20489" name="Rectangle 13">
            <a:extLst>
              <a:ext uri="{FF2B5EF4-FFF2-40B4-BE49-F238E27FC236}">
                <a16:creationId xmlns:a16="http://schemas.microsoft.com/office/drawing/2014/main" id="{ECF93B53-2576-7AC7-4D1C-6D42DBC89A21}"/>
              </a:ext>
            </a:extLst>
          </p:cNvPr>
          <p:cNvSpPr>
            <a:spLocks noChangeArrowheads="1"/>
          </p:cNvSpPr>
          <p:nvPr/>
        </p:nvSpPr>
        <p:spPr bwMode="auto">
          <a:xfrm>
            <a:off x="4787900" y="2276475"/>
            <a:ext cx="1079500" cy="936625"/>
          </a:xfrm>
          <a:prstGeom prst="rect">
            <a:avLst/>
          </a:prstGeom>
          <a:solidFill>
            <a:srgbClr val="D6EC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endParaRPr lang="el-GR" altLang="el-GR">
              <a:latin typeface="Arial" panose="020B0604020202020204" pitchFamily="34" charset="0"/>
            </a:endParaRPr>
          </a:p>
        </p:txBody>
      </p:sp>
      <p:sp>
        <p:nvSpPr>
          <p:cNvPr id="20490" name="Text Box 15">
            <a:extLst>
              <a:ext uri="{FF2B5EF4-FFF2-40B4-BE49-F238E27FC236}">
                <a16:creationId xmlns:a16="http://schemas.microsoft.com/office/drawing/2014/main" id="{7159D4B1-192C-3400-3D77-BDC9393CCAF7}"/>
              </a:ext>
            </a:extLst>
          </p:cNvPr>
          <p:cNvSpPr txBox="1">
            <a:spLocks noChangeArrowheads="1"/>
          </p:cNvSpPr>
          <p:nvPr/>
        </p:nvSpPr>
        <p:spPr bwMode="auto">
          <a:xfrm>
            <a:off x="4932363" y="249237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l-GR" b="1">
                <a:latin typeface="Arial" panose="020B0604020202020204" pitchFamily="34" charset="0"/>
              </a:rPr>
              <a:t>H</a:t>
            </a:r>
            <a:r>
              <a:rPr lang="en-US" altLang="el-GR" b="1" baseline="-25000">
                <a:latin typeface="Arial" panose="020B0604020202020204" pitchFamily="34" charset="0"/>
              </a:rPr>
              <a:t>2</a:t>
            </a:r>
            <a:r>
              <a:rPr lang="en-US" altLang="el-GR" b="1">
                <a:latin typeface="Arial" panose="020B0604020202020204" pitchFamily="34" charset="0"/>
              </a:rPr>
              <a:t>O</a:t>
            </a:r>
            <a:endParaRPr lang="el-GR" altLang="el-GR" b="1">
              <a:latin typeface="Arial" panose="020B0604020202020204" pitchFamily="34" charset="0"/>
            </a:endParaRPr>
          </a:p>
        </p:txBody>
      </p:sp>
      <p:sp>
        <p:nvSpPr>
          <p:cNvPr id="20491" name="AutoShape 16">
            <a:extLst>
              <a:ext uri="{FF2B5EF4-FFF2-40B4-BE49-F238E27FC236}">
                <a16:creationId xmlns:a16="http://schemas.microsoft.com/office/drawing/2014/main" id="{98D1EFF2-844D-BF2C-9A68-75EE3384451A}"/>
              </a:ext>
            </a:extLst>
          </p:cNvPr>
          <p:cNvSpPr>
            <a:spLocks noChangeArrowheads="1"/>
          </p:cNvSpPr>
          <p:nvPr/>
        </p:nvSpPr>
        <p:spPr bwMode="auto">
          <a:xfrm>
            <a:off x="6156325" y="2636838"/>
            <a:ext cx="647700" cy="215900"/>
          </a:xfrm>
          <a:prstGeom prst="rightArrow">
            <a:avLst>
              <a:gd name="adj1" fmla="val 50000"/>
              <a:gd name="adj2" fmla="val 7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492" name="Text Box 17">
            <a:extLst>
              <a:ext uri="{FF2B5EF4-FFF2-40B4-BE49-F238E27FC236}">
                <a16:creationId xmlns:a16="http://schemas.microsoft.com/office/drawing/2014/main" id="{AE9021DE-70B6-427E-4FB9-E353D18BB502}"/>
              </a:ext>
            </a:extLst>
          </p:cNvPr>
          <p:cNvSpPr txBox="1">
            <a:spLocks noChangeArrowheads="1"/>
          </p:cNvSpPr>
          <p:nvPr/>
        </p:nvSpPr>
        <p:spPr bwMode="auto">
          <a:xfrm>
            <a:off x="6877050" y="2636838"/>
            <a:ext cx="1835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l-GR" sz="1600" b="1">
                <a:latin typeface="Arial" panose="020B0604020202020204" pitchFamily="34" charset="0"/>
              </a:rPr>
              <a:t>V</a:t>
            </a:r>
            <a:r>
              <a:rPr lang="el-GR" altLang="el-GR" sz="1600" b="1" baseline="-25000">
                <a:latin typeface="Arial" panose="020B0604020202020204" pitchFamily="34" charset="0"/>
              </a:rPr>
              <a:t>Τ </a:t>
            </a:r>
            <a:r>
              <a:rPr lang="en-US" altLang="el-GR" sz="1600" b="1">
                <a:latin typeface="Arial" panose="020B0604020202020204" pitchFamily="34" charset="0"/>
              </a:rPr>
              <a:t>= V</a:t>
            </a:r>
            <a:r>
              <a:rPr lang="el-GR" altLang="el-GR" sz="1600" b="1" baseline="-25000">
                <a:latin typeface="Arial" panose="020B0604020202020204" pitchFamily="34" charset="0"/>
              </a:rPr>
              <a:t>α</a:t>
            </a:r>
            <a:r>
              <a:rPr lang="en-US" altLang="el-GR" sz="1600" b="1">
                <a:latin typeface="Arial" panose="020B0604020202020204" pitchFamily="34" charset="0"/>
              </a:rPr>
              <a:t>+ 18 cm</a:t>
            </a:r>
            <a:r>
              <a:rPr lang="en-US" altLang="el-GR" sz="1600" b="1" baseline="30000">
                <a:latin typeface="Arial" panose="020B0604020202020204" pitchFamily="34" charset="0"/>
              </a:rPr>
              <a:t>3 </a:t>
            </a:r>
            <a:endParaRPr lang="el-GR" altLang="el-GR" sz="1600" b="1">
              <a:latin typeface="Arial" panose="020B0604020202020204" pitchFamily="34" charset="0"/>
            </a:endParaRPr>
          </a:p>
        </p:txBody>
      </p:sp>
      <p:sp>
        <p:nvSpPr>
          <p:cNvPr id="20493" name="AutoShape 18">
            <a:extLst>
              <a:ext uri="{FF2B5EF4-FFF2-40B4-BE49-F238E27FC236}">
                <a16:creationId xmlns:a16="http://schemas.microsoft.com/office/drawing/2014/main" id="{72EBA045-C6EE-DEEA-6C86-7FE049AB91EF}"/>
              </a:ext>
            </a:extLst>
          </p:cNvPr>
          <p:cNvSpPr>
            <a:spLocks noChangeArrowheads="1"/>
          </p:cNvSpPr>
          <p:nvPr/>
        </p:nvSpPr>
        <p:spPr bwMode="auto">
          <a:xfrm>
            <a:off x="2771775" y="2565400"/>
            <a:ext cx="1511300" cy="414338"/>
          </a:xfrm>
          <a:prstGeom prst="rightArrow">
            <a:avLst>
              <a:gd name="adj1" fmla="val 50000"/>
              <a:gd name="adj2" fmla="val 9118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494" name="Rectangle 19">
            <a:extLst>
              <a:ext uri="{FF2B5EF4-FFF2-40B4-BE49-F238E27FC236}">
                <a16:creationId xmlns:a16="http://schemas.microsoft.com/office/drawing/2014/main" id="{4E49A691-FEC6-15CE-A8D7-F33A701E9CDF}"/>
              </a:ext>
            </a:extLst>
          </p:cNvPr>
          <p:cNvSpPr>
            <a:spLocks noChangeArrowheads="1"/>
          </p:cNvSpPr>
          <p:nvPr/>
        </p:nvSpPr>
        <p:spPr bwMode="auto">
          <a:xfrm>
            <a:off x="827088" y="4652963"/>
            <a:ext cx="1079500" cy="865187"/>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495" name="Text Box 20">
            <a:extLst>
              <a:ext uri="{FF2B5EF4-FFF2-40B4-BE49-F238E27FC236}">
                <a16:creationId xmlns:a16="http://schemas.microsoft.com/office/drawing/2014/main" id="{C6854C57-9A5F-5CF5-C2C0-C9E02E5CE605}"/>
              </a:ext>
            </a:extLst>
          </p:cNvPr>
          <p:cNvSpPr txBox="1">
            <a:spLocks noChangeArrowheads="1"/>
          </p:cNvSpPr>
          <p:nvPr/>
        </p:nvSpPr>
        <p:spPr bwMode="auto">
          <a:xfrm>
            <a:off x="827088" y="4941888"/>
            <a:ext cx="1150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sz="1600" b="1">
                <a:latin typeface="Arial" panose="020B0604020202020204" pitchFamily="34" charset="0"/>
              </a:rPr>
              <a:t>αιθανόλη</a:t>
            </a:r>
          </a:p>
        </p:txBody>
      </p:sp>
      <p:sp>
        <p:nvSpPr>
          <p:cNvPr id="20496" name="AutoShape 21">
            <a:extLst>
              <a:ext uri="{FF2B5EF4-FFF2-40B4-BE49-F238E27FC236}">
                <a16:creationId xmlns:a16="http://schemas.microsoft.com/office/drawing/2014/main" id="{79D2D327-E1A3-C1D0-ACEC-4507BC35A302}"/>
              </a:ext>
            </a:extLst>
          </p:cNvPr>
          <p:cNvSpPr>
            <a:spLocks noChangeArrowheads="1"/>
          </p:cNvSpPr>
          <p:nvPr/>
        </p:nvSpPr>
        <p:spPr bwMode="auto">
          <a:xfrm>
            <a:off x="468313" y="4005263"/>
            <a:ext cx="719137" cy="4333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22">
            <a:extLst>
              <a:ext uri="{FF2B5EF4-FFF2-40B4-BE49-F238E27FC236}">
                <a16:creationId xmlns:a16="http://schemas.microsoft.com/office/drawing/2014/main" id="{020A470A-83F6-D7BC-B0E9-44CF3879C3E8}"/>
              </a:ext>
            </a:extLst>
          </p:cNvPr>
          <p:cNvSpPr>
            <a:spLocks noChangeArrowheads="1"/>
          </p:cNvSpPr>
          <p:nvPr/>
        </p:nvSpPr>
        <p:spPr bwMode="auto">
          <a:xfrm>
            <a:off x="1331913" y="4292600"/>
            <a:ext cx="215900" cy="1936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498" name="Text Box 24">
            <a:extLst>
              <a:ext uri="{FF2B5EF4-FFF2-40B4-BE49-F238E27FC236}">
                <a16:creationId xmlns:a16="http://schemas.microsoft.com/office/drawing/2014/main" id="{EA122090-93D0-EC03-0BA7-D4F4176246EA}"/>
              </a:ext>
            </a:extLst>
          </p:cNvPr>
          <p:cNvSpPr txBox="1">
            <a:spLocks noChangeArrowheads="1"/>
          </p:cNvSpPr>
          <p:nvPr/>
        </p:nvSpPr>
        <p:spPr bwMode="auto">
          <a:xfrm>
            <a:off x="1619250" y="4292600"/>
            <a:ext cx="1943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l-GR" sz="1200" b="1">
                <a:latin typeface="Arial" panose="020B0604020202020204" pitchFamily="34" charset="0"/>
              </a:rPr>
              <a:t>1</a:t>
            </a:r>
            <a:r>
              <a:rPr lang="el-GR" altLang="el-GR" sz="1200" b="1">
                <a:latin typeface="Arial" panose="020B0604020202020204" pitchFamily="34" charset="0"/>
              </a:rPr>
              <a:t> </a:t>
            </a:r>
            <a:r>
              <a:rPr lang="en-US" altLang="el-GR" sz="1200" b="1">
                <a:latin typeface="Arial" panose="020B0604020202020204" pitchFamily="34" charset="0"/>
              </a:rPr>
              <a:t>mole H2O ( V=18 cm3)</a:t>
            </a:r>
            <a:endParaRPr lang="el-GR" altLang="el-GR" sz="1200">
              <a:latin typeface="Arial" panose="020B0604020202020204" pitchFamily="34" charset="0"/>
            </a:endParaRPr>
          </a:p>
        </p:txBody>
      </p:sp>
      <p:sp>
        <p:nvSpPr>
          <p:cNvPr id="20499" name="AutoShape 25">
            <a:extLst>
              <a:ext uri="{FF2B5EF4-FFF2-40B4-BE49-F238E27FC236}">
                <a16:creationId xmlns:a16="http://schemas.microsoft.com/office/drawing/2014/main" id="{B4EE0E1E-411F-D8AA-247D-504A69B54460}"/>
              </a:ext>
            </a:extLst>
          </p:cNvPr>
          <p:cNvSpPr>
            <a:spLocks noChangeArrowheads="1"/>
          </p:cNvSpPr>
          <p:nvPr/>
        </p:nvSpPr>
        <p:spPr bwMode="auto">
          <a:xfrm>
            <a:off x="2771775" y="4941888"/>
            <a:ext cx="1511300" cy="414337"/>
          </a:xfrm>
          <a:prstGeom prst="rightArrow">
            <a:avLst>
              <a:gd name="adj1" fmla="val 50000"/>
              <a:gd name="adj2" fmla="val 9118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500" name="Rectangle 26">
            <a:extLst>
              <a:ext uri="{FF2B5EF4-FFF2-40B4-BE49-F238E27FC236}">
                <a16:creationId xmlns:a16="http://schemas.microsoft.com/office/drawing/2014/main" id="{82912909-541A-F863-A685-EADC0F93D30D}"/>
              </a:ext>
            </a:extLst>
          </p:cNvPr>
          <p:cNvSpPr>
            <a:spLocks noChangeArrowheads="1"/>
          </p:cNvSpPr>
          <p:nvPr/>
        </p:nvSpPr>
        <p:spPr bwMode="auto">
          <a:xfrm>
            <a:off x="4643438" y="4652963"/>
            <a:ext cx="1079500" cy="936625"/>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501" name="AutoShape 27">
            <a:extLst>
              <a:ext uri="{FF2B5EF4-FFF2-40B4-BE49-F238E27FC236}">
                <a16:creationId xmlns:a16="http://schemas.microsoft.com/office/drawing/2014/main" id="{325A8719-5408-7F63-C682-1F3B4E9F34A9}"/>
              </a:ext>
            </a:extLst>
          </p:cNvPr>
          <p:cNvSpPr>
            <a:spLocks noChangeArrowheads="1"/>
          </p:cNvSpPr>
          <p:nvPr/>
        </p:nvSpPr>
        <p:spPr bwMode="auto">
          <a:xfrm>
            <a:off x="5940425" y="5013325"/>
            <a:ext cx="647700" cy="215900"/>
          </a:xfrm>
          <a:prstGeom prst="rightArrow">
            <a:avLst>
              <a:gd name="adj1" fmla="val 50000"/>
              <a:gd name="adj2" fmla="val 7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20502" name="Text Box 28">
            <a:extLst>
              <a:ext uri="{FF2B5EF4-FFF2-40B4-BE49-F238E27FC236}">
                <a16:creationId xmlns:a16="http://schemas.microsoft.com/office/drawing/2014/main" id="{0C8E587E-0D42-1FDD-B1AD-6D71B02F59A7}"/>
              </a:ext>
            </a:extLst>
          </p:cNvPr>
          <p:cNvSpPr txBox="1">
            <a:spLocks noChangeArrowheads="1"/>
          </p:cNvSpPr>
          <p:nvPr/>
        </p:nvSpPr>
        <p:spPr bwMode="auto">
          <a:xfrm>
            <a:off x="6732588" y="4941888"/>
            <a:ext cx="18716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el-GR" sz="1600" b="1">
                <a:latin typeface="Arial" panose="020B0604020202020204" pitchFamily="34" charset="0"/>
              </a:rPr>
              <a:t>V</a:t>
            </a:r>
            <a:r>
              <a:rPr lang="el-GR" altLang="el-GR" sz="1600" b="1" baseline="-25000">
                <a:latin typeface="Arial" panose="020B0604020202020204" pitchFamily="34" charset="0"/>
              </a:rPr>
              <a:t>Τ</a:t>
            </a:r>
            <a:r>
              <a:rPr lang="el-GR" altLang="el-GR" sz="1600" b="1">
                <a:latin typeface="Arial" panose="020B0604020202020204" pitchFamily="34" charset="0"/>
              </a:rPr>
              <a:t> </a:t>
            </a:r>
            <a:r>
              <a:rPr lang="en-US" altLang="el-GR" sz="1600" b="1">
                <a:latin typeface="Arial" panose="020B0604020202020204" pitchFamily="34" charset="0"/>
              </a:rPr>
              <a:t>= V</a:t>
            </a:r>
            <a:r>
              <a:rPr lang="el-GR" altLang="el-GR" sz="1600" b="1" baseline="-25000">
                <a:latin typeface="Arial" panose="020B0604020202020204" pitchFamily="34" charset="0"/>
              </a:rPr>
              <a:t>α</a:t>
            </a:r>
            <a:r>
              <a:rPr lang="en-US" altLang="el-GR" sz="1600" b="1">
                <a:latin typeface="Arial" panose="020B0604020202020204" pitchFamily="34" charset="0"/>
              </a:rPr>
              <a:t> + </a:t>
            </a:r>
            <a:r>
              <a:rPr lang="en-US" altLang="el-GR" sz="1600" b="1">
                <a:solidFill>
                  <a:srgbClr val="FF3300"/>
                </a:solidFill>
                <a:latin typeface="Arial" panose="020B0604020202020204" pitchFamily="34" charset="0"/>
              </a:rPr>
              <a:t>1</a:t>
            </a:r>
            <a:r>
              <a:rPr lang="el-GR" altLang="el-GR" sz="1600" b="1">
                <a:solidFill>
                  <a:srgbClr val="FF3300"/>
                </a:solidFill>
                <a:latin typeface="Arial" panose="020B0604020202020204" pitchFamily="34" charset="0"/>
              </a:rPr>
              <a:t>4</a:t>
            </a:r>
            <a:r>
              <a:rPr lang="en-US" altLang="el-GR" sz="1600" b="1">
                <a:latin typeface="Arial" panose="020B0604020202020204" pitchFamily="34" charset="0"/>
              </a:rPr>
              <a:t> cm3 </a:t>
            </a:r>
            <a:endParaRPr lang="el-GR" altLang="el-GR" sz="1600" b="1">
              <a:latin typeface="Arial" panose="020B0604020202020204" pitchFamily="34" charset="0"/>
            </a:endParaRPr>
          </a:p>
          <a:p>
            <a:pPr eaLnBrk="1" hangingPunct="1">
              <a:spcBef>
                <a:spcPct val="50000"/>
              </a:spcBef>
            </a:pPr>
            <a:endParaRPr lang="el-GR" altLang="el-GR" sz="1600">
              <a:latin typeface="Arial" panose="020B0604020202020204" pitchFamily="34" charset="0"/>
            </a:endParaRPr>
          </a:p>
        </p:txBody>
      </p:sp>
      <p:sp>
        <p:nvSpPr>
          <p:cNvPr id="20503" name="Text Box 29">
            <a:extLst>
              <a:ext uri="{FF2B5EF4-FFF2-40B4-BE49-F238E27FC236}">
                <a16:creationId xmlns:a16="http://schemas.microsoft.com/office/drawing/2014/main" id="{1EB40E42-54DB-865B-5C7B-88A4134D1EE7}"/>
              </a:ext>
            </a:extLst>
          </p:cNvPr>
          <p:cNvSpPr txBox="1">
            <a:spLocks noChangeArrowheads="1"/>
          </p:cNvSpPr>
          <p:nvPr/>
        </p:nvSpPr>
        <p:spPr bwMode="auto">
          <a:xfrm>
            <a:off x="1763713" y="3500438"/>
            <a:ext cx="6264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sz="1600" b="1">
                <a:latin typeface="Arial" panose="020B0604020202020204" pitchFamily="34" charset="0"/>
              </a:rPr>
              <a:t>18 </a:t>
            </a:r>
            <a:r>
              <a:rPr lang="en-US" altLang="el-GR" sz="1600" b="1">
                <a:latin typeface="Arial" panose="020B0604020202020204" pitchFamily="34" charset="0"/>
              </a:rPr>
              <a:t>cm</a:t>
            </a:r>
            <a:r>
              <a:rPr lang="en-US" altLang="el-GR" sz="1600" b="1" baseline="30000">
                <a:latin typeface="Arial" panose="020B0604020202020204" pitchFamily="34" charset="0"/>
              </a:rPr>
              <a:t>3 </a:t>
            </a:r>
            <a:r>
              <a:rPr lang="el-GR" altLang="el-GR" sz="1600" b="1">
                <a:latin typeface="Arial" panose="020B0604020202020204" pitchFamily="34" charset="0"/>
              </a:rPr>
              <a:t>είναι ο </a:t>
            </a:r>
            <a:r>
              <a:rPr lang="el-GR" altLang="el-GR" sz="1600" b="1">
                <a:solidFill>
                  <a:srgbClr val="FF3300"/>
                </a:solidFill>
                <a:latin typeface="Arial" panose="020B0604020202020204" pitchFamily="34" charset="0"/>
              </a:rPr>
              <a:t>γραμμομοριακός όγκος</a:t>
            </a:r>
            <a:r>
              <a:rPr lang="el-GR" altLang="el-GR" sz="1600" b="1">
                <a:latin typeface="Arial" panose="020B0604020202020204" pitchFamily="34" charset="0"/>
              </a:rPr>
              <a:t> του καθαρού νερού</a:t>
            </a:r>
          </a:p>
        </p:txBody>
      </p:sp>
      <p:sp>
        <p:nvSpPr>
          <p:cNvPr id="20504" name="Text Box 31">
            <a:extLst>
              <a:ext uri="{FF2B5EF4-FFF2-40B4-BE49-F238E27FC236}">
                <a16:creationId xmlns:a16="http://schemas.microsoft.com/office/drawing/2014/main" id="{CC5B9DC4-ED1A-55E3-42C0-92868C37C85F}"/>
              </a:ext>
            </a:extLst>
          </p:cNvPr>
          <p:cNvSpPr txBox="1">
            <a:spLocks noChangeArrowheads="1"/>
          </p:cNvSpPr>
          <p:nvPr/>
        </p:nvSpPr>
        <p:spPr bwMode="auto">
          <a:xfrm>
            <a:off x="539750" y="5949950"/>
            <a:ext cx="824388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sz="1600" b="1">
                <a:latin typeface="Arial" panose="020B0604020202020204" pitchFamily="34" charset="0"/>
              </a:rPr>
              <a:t>14 </a:t>
            </a:r>
            <a:r>
              <a:rPr lang="en-US" altLang="el-GR" sz="1600" b="1">
                <a:latin typeface="Arial" panose="020B0604020202020204" pitchFamily="34" charset="0"/>
              </a:rPr>
              <a:t>cm</a:t>
            </a:r>
            <a:r>
              <a:rPr lang="en-US" altLang="el-GR" sz="1600" b="1" baseline="30000">
                <a:latin typeface="Arial" panose="020B0604020202020204" pitchFamily="34" charset="0"/>
              </a:rPr>
              <a:t>3</a:t>
            </a:r>
            <a:r>
              <a:rPr lang="en-US" altLang="el-GR" sz="1600" b="1">
                <a:latin typeface="Arial" panose="020B0604020202020204" pitchFamily="34" charset="0"/>
              </a:rPr>
              <a:t> </a:t>
            </a:r>
            <a:r>
              <a:rPr lang="el-GR" altLang="el-GR" sz="1600" b="1">
                <a:latin typeface="Arial" panose="020B0604020202020204" pitchFamily="34" charset="0"/>
              </a:rPr>
              <a:t>είναι ο </a:t>
            </a:r>
            <a:r>
              <a:rPr lang="el-GR" altLang="el-GR" sz="1600" b="1">
                <a:solidFill>
                  <a:srgbClr val="FF3300"/>
                </a:solidFill>
                <a:latin typeface="Arial" panose="020B0604020202020204" pitchFamily="34" charset="0"/>
              </a:rPr>
              <a:t>μερικός</a:t>
            </a:r>
            <a:r>
              <a:rPr lang="el-GR" altLang="el-GR" sz="1600" b="1">
                <a:latin typeface="Arial" panose="020B0604020202020204" pitchFamily="34" charset="0"/>
              </a:rPr>
              <a:t> </a:t>
            </a:r>
            <a:r>
              <a:rPr lang="el-GR" altLang="el-GR" sz="1600" b="1">
                <a:solidFill>
                  <a:srgbClr val="FF3300"/>
                </a:solidFill>
                <a:latin typeface="Arial" panose="020B0604020202020204" pitchFamily="34" charset="0"/>
              </a:rPr>
              <a:t>γραμμομοριακός όγκος</a:t>
            </a:r>
            <a:r>
              <a:rPr lang="el-GR" altLang="el-GR" sz="1600" b="1">
                <a:latin typeface="Arial" panose="020B0604020202020204" pitchFamily="34" charset="0"/>
              </a:rPr>
              <a:t> του  νερού σε καθαρή αιθανόλη</a:t>
            </a:r>
          </a:p>
          <a:p>
            <a:pPr eaLnBrk="1" hangingPunct="1">
              <a:spcBef>
                <a:spcPct val="50000"/>
              </a:spcBef>
            </a:pPr>
            <a:endParaRPr lang="el-GR" altLang="el-GR" sz="1600">
              <a:latin typeface="Arial" panose="020B0604020202020204" pitchFamily="34" charset="0"/>
            </a:endParaRPr>
          </a:p>
        </p:txBody>
      </p:sp>
      <p:sp>
        <p:nvSpPr>
          <p:cNvPr id="20505" name="Text Box 32">
            <a:extLst>
              <a:ext uri="{FF2B5EF4-FFF2-40B4-BE49-F238E27FC236}">
                <a16:creationId xmlns:a16="http://schemas.microsoft.com/office/drawing/2014/main" id="{572F5C1B-A31A-312A-F2C6-8FFAC731DD12}"/>
              </a:ext>
            </a:extLst>
          </p:cNvPr>
          <p:cNvSpPr txBox="1">
            <a:spLocks noChangeArrowheads="1"/>
          </p:cNvSpPr>
          <p:nvPr/>
        </p:nvSpPr>
        <p:spPr bwMode="auto">
          <a:xfrm>
            <a:off x="250825" y="246063"/>
            <a:ext cx="867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sz="2400" b="1" i="1">
                <a:solidFill>
                  <a:srgbClr val="FF0000"/>
                </a:solidFill>
                <a:latin typeface="Arial" panose="020B0604020202020204" pitchFamily="34" charset="0"/>
              </a:rPr>
              <a:t>Εν κατακλείδι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5E1831E-6824-E8C3-E733-3668730D23D3}"/>
              </a:ext>
            </a:extLst>
          </p:cNvPr>
          <p:cNvSpPr>
            <a:spLocks noGrp="1" noChangeArrowheads="1"/>
          </p:cNvSpPr>
          <p:nvPr>
            <p:ph type="title"/>
          </p:nvPr>
        </p:nvSpPr>
        <p:spPr>
          <a:xfrm>
            <a:off x="251520" y="260648"/>
            <a:ext cx="8640960" cy="1142702"/>
          </a:xfrm>
        </p:spPr>
        <p:txBody>
          <a:bodyPr>
            <a:noAutofit/>
          </a:bodyPr>
          <a:lstStyle/>
          <a:p>
            <a:pPr algn="ctr" eaLnBrk="1" fontAlgn="auto" hangingPunct="1">
              <a:spcAft>
                <a:spcPts val="0"/>
              </a:spcAft>
              <a:defRPr/>
            </a:pPr>
            <a:r>
              <a:rPr lang="el-GR" altLang="en-US" sz="2800" b="1" dirty="0">
                <a:solidFill>
                  <a:srgbClr val="FFC000"/>
                </a:solidFill>
                <a:latin typeface="Calibri" panose="020F0502020204030204" pitchFamily="34" charset="0"/>
                <a:cs typeface="Calibri" panose="020F0502020204030204" pitchFamily="34" charset="0"/>
              </a:rPr>
              <a:t>Βιβλιογραφικο διαγραμμα της μεταβολης των γραμμομοριακων ογκων της αιθανολης και του νερου αναλογα με τη ςυςταςη των διαλυματων</a:t>
            </a:r>
          </a:p>
        </p:txBody>
      </p:sp>
      <p:pic>
        <p:nvPicPr>
          <p:cNvPr id="21507" name="Picture 5">
            <a:extLst>
              <a:ext uri="{FF2B5EF4-FFF2-40B4-BE49-F238E27FC236}">
                <a16:creationId xmlns:a16="http://schemas.microsoft.com/office/drawing/2014/main" id="{D1E4FD34-B702-3B8D-0F32-1C4CC6AC4D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773238"/>
            <a:ext cx="5486400" cy="4635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31873F0-95DD-BC21-F0B7-B235416BCCCF}"/>
              </a:ext>
            </a:extLst>
          </p:cNvPr>
          <p:cNvSpPr>
            <a:spLocks noGrp="1" noChangeArrowheads="1"/>
          </p:cNvSpPr>
          <p:nvPr>
            <p:ph idx="1"/>
          </p:nvPr>
        </p:nvSpPr>
        <p:spPr>
          <a:xfrm>
            <a:off x="250824" y="1268760"/>
            <a:ext cx="8713663" cy="4896544"/>
          </a:xfrm>
        </p:spPr>
        <p:txBody>
          <a:bodyPr rtlCol="0">
            <a:normAutofit/>
          </a:bodyPr>
          <a:lstStyle/>
          <a:p>
            <a:pPr marL="0" indent="0" eaLnBrk="1" fontAlgn="auto" hangingPunct="1">
              <a:lnSpc>
                <a:spcPct val="150000"/>
              </a:lnSpc>
              <a:spcBef>
                <a:spcPts val="0"/>
              </a:spcBef>
              <a:spcAft>
                <a:spcPts val="0"/>
              </a:spcAft>
              <a:buNone/>
              <a:defRPr/>
            </a:pPr>
            <a:r>
              <a:rPr lang="el-GR" altLang="el-GR" dirty="0">
                <a:solidFill>
                  <a:schemeClr val="tx1"/>
                </a:solidFill>
                <a:latin typeface="Calibri" panose="020F0502020204030204" pitchFamily="34" charset="0"/>
                <a:cs typeface="Calibri" panose="020F0502020204030204" pitchFamily="34" charset="0"/>
              </a:rPr>
              <a:t>1. </a:t>
            </a:r>
            <a:r>
              <a:rPr lang="en-US" altLang="el-GR" dirty="0">
                <a:solidFill>
                  <a:schemeClr val="tx1"/>
                </a:solidFill>
                <a:latin typeface="Calibri" panose="020F0502020204030204" pitchFamily="34" charset="0"/>
                <a:cs typeface="Calibri" panose="020F0502020204030204" pitchFamily="34" charset="0"/>
              </a:rPr>
              <a:t>P</a:t>
            </a:r>
            <a:r>
              <a:rPr lang="el-GR" altLang="el-GR" dirty="0">
                <a:solidFill>
                  <a:schemeClr val="tx1"/>
                </a:solidFill>
                <a:latin typeface="Calibri" panose="020F0502020204030204" pitchFamily="34" charset="0"/>
                <a:cs typeface="Calibri" panose="020F0502020204030204" pitchFamily="34" charset="0"/>
              </a:rPr>
              <a:t>.</a:t>
            </a:r>
            <a:r>
              <a:rPr lang="en-US" altLang="el-GR" dirty="0">
                <a:solidFill>
                  <a:schemeClr val="tx1"/>
                </a:solidFill>
                <a:latin typeface="Calibri" panose="020F0502020204030204" pitchFamily="34" charset="0"/>
                <a:cs typeface="Calibri" panose="020F0502020204030204" pitchFamily="34" charset="0"/>
              </a:rPr>
              <a:t>W</a:t>
            </a:r>
            <a:r>
              <a:rPr lang="el-GR" altLang="el-GR" dirty="0">
                <a:solidFill>
                  <a:schemeClr val="tx1"/>
                </a:solidFill>
                <a:latin typeface="Calibri" panose="020F0502020204030204" pitchFamily="34" charset="0"/>
                <a:cs typeface="Calibri" panose="020F0502020204030204" pitchFamily="34" charset="0"/>
              </a:rPr>
              <a:t>. </a:t>
            </a:r>
            <a:r>
              <a:rPr lang="en-US" altLang="el-GR" dirty="0">
                <a:solidFill>
                  <a:schemeClr val="tx1"/>
                </a:solidFill>
                <a:latin typeface="Calibri" panose="020F0502020204030204" pitchFamily="34" charset="0"/>
                <a:cs typeface="Calibri" panose="020F0502020204030204" pitchFamily="34" charset="0"/>
              </a:rPr>
              <a:t>Atkins</a:t>
            </a:r>
            <a:r>
              <a:rPr lang="el-GR" altLang="el-GR" dirty="0">
                <a:solidFill>
                  <a:schemeClr val="tx1"/>
                </a:solidFill>
                <a:latin typeface="Calibri" panose="020F0502020204030204" pitchFamily="34" charset="0"/>
                <a:cs typeface="Calibri" panose="020F0502020204030204" pitchFamily="34" charset="0"/>
              </a:rPr>
              <a:t>, «Φυσικοχημεία», Τόμος </a:t>
            </a:r>
            <a:r>
              <a:rPr lang="en-US" altLang="el-GR" dirty="0">
                <a:solidFill>
                  <a:schemeClr val="tx1"/>
                </a:solidFill>
                <a:latin typeface="Calibri" panose="020F0502020204030204" pitchFamily="34" charset="0"/>
                <a:cs typeface="Calibri" panose="020F0502020204030204" pitchFamily="34" charset="0"/>
              </a:rPr>
              <a:t>I</a:t>
            </a:r>
            <a:r>
              <a:rPr lang="el-GR" altLang="el-GR" dirty="0">
                <a:solidFill>
                  <a:schemeClr val="tx1"/>
                </a:solidFill>
                <a:latin typeface="Calibri" panose="020F0502020204030204" pitchFamily="34" charset="0"/>
                <a:cs typeface="Calibri" panose="020F0502020204030204" pitchFamily="34" charset="0"/>
              </a:rPr>
              <a:t>, Πανεπιστημιακές Εκδόσεις Κρήτης, 1998.</a:t>
            </a:r>
          </a:p>
          <a:p>
            <a:pPr marL="0" indent="0" algn="just" eaLnBrk="1" fontAlgn="auto" hangingPunct="1">
              <a:lnSpc>
                <a:spcPct val="150000"/>
              </a:lnSpc>
              <a:spcBef>
                <a:spcPts val="0"/>
              </a:spcBef>
              <a:spcAft>
                <a:spcPts val="0"/>
              </a:spcAft>
              <a:buNone/>
              <a:defRPr/>
            </a:pPr>
            <a:r>
              <a:rPr lang="el-GR" altLang="el-GR" dirty="0">
                <a:solidFill>
                  <a:schemeClr val="tx1"/>
                </a:solidFill>
                <a:latin typeface="Calibri" panose="020F0502020204030204" pitchFamily="34" charset="0"/>
                <a:cs typeface="Calibri" panose="020F0502020204030204" pitchFamily="34" charset="0"/>
              </a:rPr>
              <a:t>2. Ν. Κατσάνος, «Φυσικοχημεία-Βασική Θεώρηση», 2η  έκδοση, Αθήνα 1984.</a:t>
            </a:r>
          </a:p>
          <a:p>
            <a:pPr marL="0" indent="0" algn="just" eaLnBrk="1" fontAlgn="auto" hangingPunct="1">
              <a:lnSpc>
                <a:spcPct val="150000"/>
              </a:lnSpc>
              <a:spcBef>
                <a:spcPts val="0"/>
              </a:spcBef>
              <a:spcAft>
                <a:spcPts val="0"/>
              </a:spcAft>
              <a:buNone/>
              <a:defRPr/>
            </a:pPr>
            <a:r>
              <a:rPr lang="el-GR" altLang="el-GR" dirty="0">
                <a:solidFill>
                  <a:schemeClr val="tx1"/>
                </a:solidFill>
                <a:latin typeface="Calibri" panose="020F0502020204030204" pitchFamily="34" charset="0"/>
                <a:cs typeface="Calibri" panose="020F0502020204030204" pitchFamily="34" charset="0"/>
              </a:rPr>
              <a:t>3. Ν.Θ. Ρακιντζή</a:t>
            </a:r>
            <a:r>
              <a:rPr lang="en-US" altLang="el-GR" dirty="0">
                <a:solidFill>
                  <a:schemeClr val="tx1"/>
                </a:solidFill>
                <a:latin typeface="Calibri" panose="020F0502020204030204" pitchFamily="34" charset="0"/>
                <a:cs typeface="Calibri" panose="020F0502020204030204" pitchFamily="34" charset="0"/>
              </a:rPr>
              <a:t>s</a:t>
            </a:r>
            <a:r>
              <a:rPr lang="el-GR" altLang="el-GR" dirty="0">
                <a:solidFill>
                  <a:schemeClr val="tx1"/>
                </a:solidFill>
                <a:latin typeface="Calibri" panose="020F0502020204030204" pitchFamily="34" charset="0"/>
                <a:cs typeface="Calibri" panose="020F0502020204030204" pitchFamily="34" charset="0"/>
              </a:rPr>
              <a:t>, «Φυσικοχημεία», 3η έκδοση, Αθήνα 1994.</a:t>
            </a:r>
          </a:p>
          <a:p>
            <a:pPr marL="0" indent="0" algn="just" eaLnBrk="1" fontAlgn="auto" hangingPunct="1">
              <a:lnSpc>
                <a:spcPct val="150000"/>
              </a:lnSpc>
              <a:spcBef>
                <a:spcPts val="0"/>
              </a:spcBef>
              <a:spcAft>
                <a:spcPts val="0"/>
              </a:spcAft>
              <a:buNone/>
              <a:defRPr/>
            </a:pPr>
            <a:r>
              <a:rPr lang="el-GR" altLang="el-GR" dirty="0">
                <a:solidFill>
                  <a:schemeClr val="tx1"/>
                </a:solidFill>
                <a:latin typeface="Calibri" panose="020F0502020204030204" pitchFamily="34" charset="0"/>
                <a:cs typeface="Calibri" panose="020F0502020204030204" pitchFamily="34" charset="0"/>
              </a:rPr>
              <a:t>4. Χημική Θερμοδυναμική, Θ. Γιαννακόπουλου, 1974. </a:t>
            </a:r>
            <a:endParaRPr lang="en-US" altLang="el-GR" dirty="0">
              <a:solidFill>
                <a:schemeClr val="tx1"/>
              </a:solidFill>
              <a:latin typeface="Calibri" panose="020F0502020204030204" pitchFamily="34" charset="0"/>
              <a:cs typeface="Calibri" panose="020F0502020204030204" pitchFamily="34" charset="0"/>
            </a:endParaRPr>
          </a:p>
          <a:p>
            <a:pPr marL="0" indent="0" algn="just" eaLnBrk="1" fontAlgn="auto" hangingPunct="1">
              <a:lnSpc>
                <a:spcPct val="150000"/>
              </a:lnSpc>
              <a:spcBef>
                <a:spcPts val="0"/>
              </a:spcBef>
              <a:spcAft>
                <a:spcPts val="0"/>
              </a:spcAft>
              <a:buNone/>
              <a:defRPr/>
            </a:pPr>
            <a:r>
              <a:rPr lang="en-US" altLang="el-GR" dirty="0">
                <a:solidFill>
                  <a:schemeClr val="tx1"/>
                </a:solidFill>
                <a:latin typeface="Calibri" panose="020F0502020204030204" pitchFamily="34" charset="0"/>
                <a:cs typeface="Calibri" panose="020F0502020204030204" pitchFamily="34" charset="0"/>
              </a:rPr>
              <a:t>5. R.C. Reid, J.M. Prausnitz, B.E. Poling, “The properties of gases &amp; liquids”, 4th   </a:t>
            </a:r>
          </a:p>
          <a:p>
            <a:pPr marL="0" indent="0" algn="just" eaLnBrk="1" fontAlgn="auto" hangingPunct="1">
              <a:lnSpc>
                <a:spcPct val="150000"/>
              </a:lnSpc>
              <a:spcBef>
                <a:spcPts val="0"/>
              </a:spcBef>
              <a:spcAft>
                <a:spcPts val="0"/>
              </a:spcAft>
              <a:buNone/>
              <a:defRPr/>
            </a:pPr>
            <a:r>
              <a:rPr lang="en-US" altLang="el-GR" dirty="0">
                <a:solidFill>
                  <a:schemeClr val="tx1"/>
                </a:solidFill>
                <a:latin typeface="Calibri" panose="020F0502020204030204" pitchFamily="34" charset="0"/>
                <a:cs typeface="Calibri" panose="020F0502020204030204" pitchFamily="34" charset="0"/>
              </a:rPr>
              <a:t>    edition, McGraw-Hill International Editions, 1988.</a:t>
            </a:r>
          </a:p>
          <a:p>
            <a:pPr marL="0" indent="0" algn="just" eaLnBrk="1" fontAlgn="auto" hangingPunct="1">
              <a:lnSpc>
                <a:spcPct val="150000"/>
              </a:lnSpc>
              <a:spcBef>
                <a:spcPts val="0"/>
              </a:spcBef>
              <a:spcAft>
                <a:spcPts val="0"/>
              </a:spcAft>
              <a:buNone/>
              <a:defRPr/>
            </a:pPr>
            <a:r>
              <a:rPr lang="en-US" altLang="el-GR" dirty="0">
                <a:solidFill>
                  <a:schemeClr val="tx1"/>
                </a:solidFill>
                <a:latin typeface="Calibri" panose="020F0502020204030204" pitchFamily="34" charset="0"/>
                <a:cs typeface="Calibri" panose="020F0502020204030204" pitchFamily="34" charset="0"/>
              </a:rPr>
              <a:t>6. Physical Chemistry, N.J. Moore (Longman, 1981).</a:t>
            </a:r>
            <a:endParaRPr lang="el-GR" altLang="el-GR" dirty="0">
              <a:solidFill>
                <a:schemeClr val="tx1"/>
              </a:solidFill>
              <a:latin typeface="Calibri" panose="020F0502020204030204" pitchFamily="34" charset="0"/>
              <a:cs typeface="Calibri" panose="020F0502020204030204" pitchFamily="34" charset="0"/>
            </a:endParaRPr>
          </a:p>
          <a:p>
            <a:pPr marL="0" indent="0" algn="just" eaLnBrk="1" fontAlgn="auto" hangingPunct="1">
              <a:lnSpc>
                <a:spcPct val="150000"/>
              </a:lnSpc>
              <a:spcBef>
                <a:spcPts val="0"/>
              </a:spcBef>
              <a:spcAft>
                <a:spcPts val="0"/>
              </a:spcAft>
              <a:buNone/>
              <a:defRPr/>
            </a:pPr>
            <a:r>
              <a:rPr lang="el-GR" altLang="el-GR" dirty="0">
                <a:solidFill>
                  <a:schemeClr val="tx1"/>
                </a:solidFill>
                <a:latin typeface="Calibri" panose="020F0502020204030204" pitchFamily="34" charset="0"/>
                <a:cs typeface="Calibri" panose="020F0502020204030204" pitchFamily="34" charset="0"/>
              </a:rPr>
              <a:t>7. </a:t>
            </a:r>
            <a:r>
              <a:rPr lang="en-GB" altLang="el-GR" dirty="0">
                <a:solidFill>
                  <a:schemeClr val="tx1"/>
                </a:solidFill>
                <a:latin typeface="Calibri" panose="020F0502020204030204" pitchFamily="34" charset="0"/>
                <a:cs typeface="Calibri" panose="020F0502020204030204" pitchFamily="34" charset="0"/>
              </a:rPr>
              <a:t>W. Schafer, J. Klunker, T. Schelenz, T. Meier, A. Symonds, in “laboratory Experiments Chemistry” , </a:t>
            </a:r>
            <a:r>
              <a:rPr lang="en-GB" altLang="el-GR" dirty="0" err="1">
                <a:solidFill>
                  <a:schemeClr val="tx1"/>
                </a:solidFill>
                <a:latin typeface="Calibri" panose="020F0502020204030204" pitchFamily="34" charset="0"/>
                <a:cs typeface="Calibri" panose="020F0502020204030204" pitchFamily="34" charset="0"/>
              </a:rPr>
              <a:t>Phywe</a:t>
            </a:r>
            <a:r>
              <a:rPr lang="en-GB" altLang="el-GR" dirty="0">
                <a:solidFill>
                  <a:schemeClr val="tx1"/>
                </a:solidFill>
                <a:latin typeface="Calibri" panose="020F0502020204030204" pitchFamily="34" charset="0"/>
                <a:cs typeface="Calibri" panose="020F0502020204030204" pitchFamily="34" charset="0"/>
              </a:rPr>
              <a:t> series of publications.</a:t>
            </a:r>
            <a:endParaRPr lang="el-GR" altLang="el-GR" dirty="0">
              <a:solidFill>
                <a:schemeClr val="tx1"/>
              </a:solidFill>
              <a:latin typeface="Calibri" panose="020F0502020204030204" pitchFamily="34" charset="0"/>
              <a:cs typeface="Calibri" panose="020F0502020204030204" pitchFamily="34" charset="0"/>
            </a:endParaRPr>
          </a:p>
          <a:p>
            <a:pPr marL="0" indent="0" eaLnBrk="1" fontAlgn="auto" hangingPunct="1">
              <a:buFont typeface="Wingdings 3" panose="05040102010807070707" pitchFamily="18" charset="2"/>
              <a:buNone/>
              <a:defRPr/>
            </a:pPr>
            <a:endParaRPr lang="el-GR" altLang="el-GR" sz="1800" dirty="0">
              <a:solidFill>
                <a:schemeClr val="bg2">
                  <a:lumMod val="75000"/>
                </a:schemeClr>
              </a:solidFill>
              <a:latin typeface="Times New Roman" panose="02020603050405020304" pitchFamily="18" charset="0"/>
            </a:endParaRPr>
          </a:p>
        </p:txBody>
      </p:sp>
      <p:sp>
        <p:nvSpPr>
          <p:cNvPr id="2" name="Rectangle 2">
            <a:extLst>
              <a:ext uri="{FF2B5EF4-FFF2-40B4-BE49-F238E27FC236}">
                <a16:creationId xmlns:a16="http://schemas.microsoft.com/office/drawing/2014/main" id="{432BAD42-8966-007F-5D68-47994AC68033}"/>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ΒΙΒΛΙΟΓΡΑΦΙΑ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5083D1B1-B73C-08E8-5D8A-7EC2D216B151}"/>
              </a:ext>
            </a:extLst>
          </p:cNvPr>
          <p:cNvSpPr txBox="1">
            <a:spLocks noChangeArrowheads="1"/>
          </p:cNvSpPr>
          <p:nvPr/>
        </p:nvSpPr>
        <p:spPr bwMode="auto">
          <a:xfrm>
            <a:off x="925513" y="3076575"/>
            <a:ext cx="7302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el-GR" altLang="el-GR" sz="3600" b="1" i="1">
                <a:solidFill>
                  <a:srgbClr val="FFC000"/>
                </a:solidFill>
                <a:latin typeface="Calibri" panose="020F0502020204030204" pitchFamily="34" charset="0"/>
                <a:cs typeface="Calibri" panose="020F0502020204030204" pitchFamily="34" charset="0"/>
              </a:rPr>
              <a:t>ΜΕΡΙΚΟΙ ΓΡΑΜΜΟΜΟΡΙΑΚΟΙ ΟΓΚΟΙ</a:t>
            </a:r>
            <a:endParaRPr lang="en-US" altLang="el-GR" sz="3600" b="1" i="1">
              <a:solidFill>
                <a:srgbClr val="FFC000"/>
              </a:solidFill>
              <a:latin typeface="Calibri" panose="020F0502020204030204" pitchFamily="34" charset="0"/>
              <a:cs typeface="Calibri" panose="020F0502020204030204" pitchFamily="34" charset="0"/>
            </a:endParaRPr>
          </a:p>
        </p:txBody>
      </p:sp>
      <p:sp>
        <p:nvSpPr>
          <p:cNvPr id="54275" name="AutoShape 3">
            <a:extLst>
              <a:ext uri="{FF2B5EF4-FFF2-40B4-BE49-F238E27FC236}">
                <a16:creationId xmlns:a16="http://schemas.microsoft.com/office/drawing/2014/main" id="{4F146C98-742F-ED76-77D6-F6FC3CA2EECA}"/>
              </a:ext>
            </a:extLst>
          </p:cNvPr>
          <p:cNvSpPr>
            <a:spLocks noChangeArrowheads="1"/>
          </p:cNvSpPr>
          <p:nvPr/>
        </p:nvSpPr>
        <p:spPr bwMode="auto">
          <a:xfrm>
            <a:off x="920750" y="2708275"/>
            <a:ext cx="7302500" cy="1382713"/>
          </a:xfrm>
          <a:prstGeom prst="plaque">
            <a:avLst>
              <a:gd name="adj" fmla="val 16667"/>
            </a:avLst>
          </a:prstGeom>
          <a:noFill/>
          <a:ln w="76200">
            <a:solidFill>
              <a:srgbClr val="8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el-GR" altLang="el-GR">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fade">
                                      <p:cBhvr>
                                        <p:cTn id="12" dur="2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D4F624-0D2C-57D3-9339-02491A39C453}"/>
              </a:ext>
            </a:extLst>
          </p:cNvPr>
          <p:cNvSpPr>
            <a:spLocks noGrp="1" noChangeArrowheads="1"/>
          </p:cNvSpPr>
          <p:nvPr>
            <p:ph type="title"/>
          </p:nvPr>
        </p:nvSpPr>
        <p:spPr>
          <a:xfrm>
            <a:off x="250825" y="115888"/>
            <a:ext cx="8642350" cy="649287"/>
          </a:xfrm>
        </p:spPr>
        <p:txBody>
          <a:body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ΣΚΟΠΟΣ</a:t>
            </a:r>
          </a:p>
        </p:txBody>
      </p:sp>
      <p:sp>
        <p:nvSpPr>
          <p:cNvPr id="8196" name="Text Box 3">
            <a:extLst>
              <a:ext uri="{FF2B5EF4-FFF2-40B4-BE49-F238E27FC236}">
                <a16:creationId xmlns:a16="http://schemas.microsoft.com/office/drawing/2014/main" id="{63A2425C-91E3-8365-DDEC-75CB288EC513}"/>
              </a:ext>
            </a:extLst>
          </p:cNvPr>
          <p:cNvSpPr txBox="1">
            <a:spLocks noChangeArrowheads="1"/>
          </p:cNvSpPr>
          <p:nvPr/>
        </p:nvSpPr>
        <p:spPr bwMode="auto">
          <a:xfrm>
            <a:off x="250825" y="981075"/>
            <a:ext cx="8640763"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0"/>
              </a:spcBef>
            </a:pPr>
            <a:r>
              <a:rPr lang="el-GR" altLang="el-GR" sz="2000" dirty="0">
                <a:latin typeface="Calibri" panose="020F0502020204030204" pitchFamily="34" charset="0"/>
                <a:cs typeface="Calibri" panose="020F0502020204030204" pitchFamily="34" charset="0"/>
              </a:rPr>
              <a:t>Η μελέτη φαινομένων που σχετίζονται με τη μη ιδανική συμπεριφορά υγρών μιγμάτων. Ειδικότερα, θα μελετηθεί η συστολή όγκου (ο τελικός όγκος μιγμάτων πραγματικών υγρών είναι μικρότερος από το άθροισμα των επιμέρους συστατικών</a:t>
            </a:r>
            <a:r>
              <a:rPr lang="en-US" altLang="el-GR" sz="2000" dirty="0">
                <a:latin typeface="Calibri" panose="020F0502020204030204" pitchFamily="34" charset="0"/>
                <a:cs typeface="Calibri" panose="020F0502020204030204" pitchFamily="34" charset="0"/>
              </a:rPr>
              <a:t>)</a:t>
            </a:r>
            <a:r>
              <a:rPr lang="el-GR" altLang="el-GR" sz="2000" dirty="0">
                <a:latin typeface="Calibri" panose="020F0502020204030204" pitchFamily="34" charset="0"/>
                <a:cs typeface="Calibri" panose="020F0502020204030204" pitchFamily="34" charset="0"/>
              </a:rPr>
              <a:t> κατά την ανάμιξη των πραγματικών υγρών. </a:t>
            </a:r>
          </a:p>
          <a:p>
            <a:pPr eaLnBrk="1" hangingPunct="1">
              <a:spcBef>
                <a:spcPts val="0"/>
              </a:spcBef>
            </a:pPr>
            <a:endParaRPr lang="el-GR" altLang="el-GR" dirty="0">
              <a:latin typeface="Calibri" panose="020F0502020204030204" pitchFamily="34" charset="0"/>
              <a:cs typeface="Calibri" panose="020F0502020204030204" pitchFamily="34" charset="0"/>
            </a:endParaRPr>
          </a:p>
          <a:p>
            <a:pPr marL="342900" indent="-342900" eaLnBrk="1" hangingPunct="1">
              <a:spcBef>
                <a:spcPts val="0"/>
              </a:spcBef>
              <a:buFont typeface="Courier New" panose="02070309020205020404" pitchFamily="49" charset="0"/>
              <a:buChar char="o"/>
            </a:pPr>
            <a:r>
              <a:rPr lang="el-GR" altLang="el-GR" sz="2000" dirty="0">
                <a:latin typeface="Calibri" panose="020F0502020204030204" pitchFamily="34" charset="0"/>
                <a:cs typeface="Calibri" panose="020F0502020204030204" pitchFamily="34" charset="0"/>
              </a:rPr>
              <a:t>Η μη ιδανική συμπεριφορά ενός μίγματος μπορεί να περιγραφεί με βάση τις μερικές γραμμομοριακές ιδιότητές του, οι οποίες εξαρτώνται από την σύστασή του.</a:t>
            </a:r>
          </a:p>
          <a:p>
            <a:pPr marL="342900" indent="-342900" eaLnBrk="1" hangingPunct="1">
              <a:spcBef>
                <a:spcPts val="0"/>
              </a:spcBef>
              <a:buFont typeface="Courier New" panose="02070309020205020404" pitchFamily="49" charset="0"/>
              <a:buChar char="o"/>
            </a:pPr>
            <a:endParaRPr lang="el-GR" altLang="el-GR" sz="2000" dirty="0">
              <a:latin typeface="Calibri" panose="020F0502020204030204" pitchFamily="34" charset="0"/>
              <a:cs typeface="Calibri" panose="020F0502020204030204" pitchFamily="34" charset="0"/>
            </a:endParaRPr>
          </a:p>
          <a:p>
            <a:pPr marL="342900" indent="-342900" eaLnBrk="1" hangingPunct="1">
              <a:spcBef>
                <a:spcPts val="0"/>
              </a:spcBef>
              <a:buFont typeface="Courier New" panose="02070309020205020404" pitchFamily="49" charset="0"/>
              <a:buChar char="o"/>
            </a:pPr>
            <a:r>
              <a:rPr lang="el-GR" altLang="el-GR" sz="2000" dirty="0">
                <a:latin typeface="Calibri" panose="020F0502020204030204" pitchFamily="34" charset="0"/>
                <a:cs typeface="Calibri" panose="020F0502020204030204" pitchFamily="34" charset="0"/>
              </a:rPr>
              <a:t>Πειραματικός προσδριορισμός των μερικών γραμμομοριακών όγκων των συστατικών του μίγματος αιθανόλης – νερού. </a:t>
            </a: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A151CEAE-EB6A-4461-3144-DAA5B37F9473}"/>
              </a:ext>
            </a:extLst>
          </p:cNvPr>
          <p:cNvSpPr txBox="1">
            <a:spLocks noChangeArrowheads="1"/>
          </p:cNvSpPr>
          <p:nvPr/>
        </p:nvSpPr>
        <p:spPr bwMode="auto">
          <a:xfrm>
            <a:off x="323850" y="1255713"/>
            <a:ext cx="8712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el-GR" altLang="el-GR" sz="2000" dirty="0">
                <a:latin typeface="Calibri" panose="020F0502020204030204" pitchFamily="34" charset="0"/>
                <a:cs typeface="Calibri" panose="020F0502020204030204" pitchFamily="34" charset="0"/>
              </a:rPr>
              <a:t>Ένας σερβιτόρος θέλει να υποκαταστήσει 100,00 </a:t>
            </a:r>
            <a:r>
              <a:rPr lang="en-US" altLang="el-GR" sz="2000" dirty="0">
                <a:latin typeface="Calibri" panose="020F0502020204030204" pitchFamily="34" charset="0"/>
                <a:cs typeface="Calibri" panose="020F0502020204030204" pitchFamily="34" charset="0"/>
              </a:rPr>
              <a:t>cm</a:t>
            </a:r>
            <a:r>
              <a:rPr lang="en-US" altLang="el-GR" sz="2000" baseline="30000" dirty="0">
                <a:latin typeface="Calibri" panose="020F0502020204030204" pitchFamily="34" charset="0"/>
                <a:cs typeface="Calibri" panose="020F0502020204030204" pitchFamily="34" charset="0"/>
              </a:rPr>
              <a:t>3</a:t>
            </a:r>
            <a:r>
              <a:rPr lang="en-US" altLang="el-GR" sz="2000" dirty="0">
                <a:latin typeface="Calibri" panose="020F0502020204030204" pitchFamily="34" charset="0"/>
                <a:cs typeface="Calibri" panose="020F0502020204030204" pitchFamily="34" charset="0"/>
              </a:rPr>
              <a:t> </a:t>
            </a:r>
            <a:r>
              <a:rPr lang="el-GR" altLang="el-GR" sz="2000" dirty="0">
                <a:latin typeface="Calibri" panose="020F0502020204030204" pitchFamily="34" charset="0"/>
                <a:cs typeface="Calibri" panose="020F0502020204030204" pitchFamily="34" charset="0"/>
              </a:rPr>
              <a:t>κάποιου ποτού αναμειγνύοντας 30,0 </a:t>
            </a:r>
            <a:r>
              <a:rPr lang="en-US" altLang="el-GR" sz="2000" dirty="0">
                <a:latin typeface="Calibri" panose="020F0502020204030204" pitchFamily="34" charset="0"/>
                <a:cs typeface="Calibri" panose="020F0502020204030204" pitchFamily="34" charset="0"/>
              </a:rPr>
              <a:t>cm</a:t>
            </a:r>
            <a:r>
              <a:rPr lang="en-US" altLang="el-GR" sz="2000" baseline="30000" dirty="0">
                <a:latin typeface="Calibri" panose="020F0502020204030204" pitchFamily="34" charset="0"/>
                <a:cs typeface="Calibri" panose="020F0502020204030204" pitchFamily="34" charset="0"/>
              </a:rPr>
              <a:t>3</a:t>
            </a:r>
            <a:r>
              <a:rPr lang="en-US" altLang="el-GR" sz="2000" dirty="0">
                <a:latin typeface="Calibri" panose="020F0502020204030204" pitchFamily="34" charset="0"/>
                <a:cs typeface="Calibri" panose="020F0502020204030204" pitchFamily="34" charset="0"/>
              </a:rPr>
              <a:t> </a:t>
            </a:r>
            <a:r>
              <a:rPr lang="el-GR" altLang="el-GR" sz="2000" dirty="0">
                <a:latin typeface="Calibri" panose="020F0502020204030204" pitchFamily="34" charset="0"/>
                <a:cs typeface="Calibri" panose="020F0502020204030204" pitchFamily="34" charset="0"/>
              </a:rPr>
              <a:t>αιθανόλης και 70,0  </a:t>
            </a:r>
            <a:r>
              <a:rPr lang="en-US" altLang="el-GR" sz="2000" dirty="0">
                <a:latin typeface="Calibri" panose="020F0502020204030204" pitchFamily="34" charset="0"/>
                <a:cs typeface="Calibri" panose="020F0502020204030204" pitchFamily="34" charset="0"/>
              </a:rPr>
              <a:t>cm</a:t>
            </a:r>
            <a:r>
              <a:rPr lang="en-US" altLang="el-GR" sz="2000" baseline="30000" dirty="0">
                <a:latin typeface="Calibri" panose="020F0502020204030204" pitchFamily="34" charset="0"/>
                <a:cs typeface="Calibri" panose="020F0502020204030204" pitchFamily="34" charset="0"/>
              </a:rPr>
              <a:t>3</a:t>
            </a:r>
            <a:r>
              <a:rPr lang="en-US" altLang="el-GR" sz="2000" dirty="0">
                <a:latin typeface="Calibri" panose="020F0502020204030204" pitchFamily="34" charset="0"/>
                <a:cs typeface="Calibri" panose="020F0502020204030204" pitchFamily="34" charset="0"/>
              </a:rPr>
              <a:t> </a:t>
            </a:r>
            <a:r>
              <a:rPr lang="el-GR" altLang="el-GR" sz="2000" dirty="0">
                <a:latin typeface="Calibri" panose="020F0502020204030204" pitchFamily="34" charset="0"/>
                <a:cs typeface="Calibri" panose="020F0502020204030204" pitchFamily="34" charset="0"/>
              </a:rPr>
              <a:t>νερού 25°</a:t>
            </a:r>
            <a:r>
              <a:rPr lang="en-US" altLang="el-GR" sz="2000" dirty="0">
                <a:latin typeface="Calibri" panose="020F0502020204030204" pitchFamily="34" charset="0"/>
                <a:cs typeface="Calibri" panose="020F0502020204030204" pitchFamily="34" charset="0"/>
              </a:rPr>
              <a:t>C. </a:t>
            </a:r>
            <a:r>
              <a:rPr lang="el-GR" altLang="el-GR" sz="2000" dirty="0">
                <a:latin typeface="Calibri" panose="020F0502020204030204" pitchFamily="34" charset="0"/>
                <a:cs typeface="Calibri" panose="020F0502020204030204" pitchFamily="34" charset="0"/>
              </a:rPr>
              <a:t>Θα τα καταφέρει;</a:t>
            </a:r>
          </a:p>
          <a:p>
            <a:pPr algn="just" eaLnBrk="1" hangingPunct="1"/>
            <a:r>
              <a:rPr lang="el-GR" altLang="el-GR" sz="2000" dirty="0">
                <a:latin typeface="Calibri" panose="020F0502020204030204" pitchFamily="34" charset="0"/>
                <a:cs typeface="Calibri" panose="020F0502020204030204" pitchFamily="34" charset="0"/>
              </a:rPr>
              <a:t>Αν όχι, τότε επειδή ο συγκεκριμένος σερβιτόρος δεν θα μπορέσει να λύσει το πρόβλημα της συστολής όγκου, τότε εσείς οι φοιτητές θα πρέπει μετά το τέλος της άσκησης να βρείτε τους όγκους που θα πρέπει να αναμείξει για την παρασκευή ενός μείγματος με την ίδια σύσταση και τον απαιτούμενο όγκο.</a:t>
            </a: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a:p>
            <a:pPr eaLnBrk="1" hangingPunct="1">
              <a:spcBef>
                <a:spcPct val="50000"/>
              </a:spcBef>
            </a:pPr>
            <a:endParaRPr lang="el-GR" altLang="el-GR" sz="2400" dirty="0">
              <a:latin typeface="Times New Roman" panose="02020603050405020304" pitchFamily="18" charset="0"/>
            </a:endParaRPr>
          </a:p>
        </p:txBody>
      </p:sp>
      <p:sp>
        <p:nvSpPr>
          <p:cNvPr id="9219" name="Rectangle 4">
            <a:extLst>
              <a:ext uri="{FF2B5EF4-FFF2-40B4-BE49-F238E27FC236}">
                <a16:creationId xmlns:a16="http://schemas.microsoft.com/office/drawing/2014/main" id="{3879E82C-5B87-925C-BD07-523EC2B93108}"/>
              </a:ext>
            </a:extLst>
          </p:cNvPr>
          <p:cNvSpPr>
            <a:spLocks noChangeArrowheads="1"/>
          </p:cNvSpPr>
          <p:nvPr/>
        </p:nvSpPr>
        <p:spPr bwMode="auto">
          <a:xfrm>
            <a:off x="4284663" y="4941888"/>
            <a:ext cx="1016000" cy="8001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9220" name="Rectangle 5">
            <a:extLst>
              <a:ext uri="{FF2B5EF4-FFF2-40B4-BE49-F238E27FC236}">
                <a16:creationId xmlns:a16="http://schemas.microsoft.com/office/drawing/2014/main" id="{E983FF16-12F5-3A23-3BBC-F61E086F4F7C}"/>
              </a:ext>
            </a:extLst>
          </p:cNvPr>
          <p:cNvSpPr>
            <a:spLocks noChangeArrowheads="1"/>
          </p:cNvSpPr>
          <p:nvPr/>
        </p:nvSpPr>
        <p:spPr bwMode="auto">
          <a:xfrm>
            <a:off x="2479675" y="4298950"/>
            <a:ext cx="508000" cy="457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9221" name="Rectangle 6">
            <a:extLst>
              <a:ext uri="{FF2B5EF4-FFF2-40B4-BE49-F238E27FC236}">
                <a16:creationId xmlns:a16="http://schemas.microsoft.com/office/drawing/2014/main" id="{C810BEB3-AC90-99E1-DE99-7DDCC7F66EA0}"/>
              </a:ext>
            </a:extLst>
          </p:cNvPr>
          <p:cNvSpPr>
            <a:spLocks noChangeArrowheads="1"/>
          </p:cNvSpPr>
          <p:nvPr/>
        </p:nvSpPr>
        <p:spPr bwMode="auto">
          <a:xfrm>
            <a:off x="6854825" y="4241800"/>
            <a:ext cx="711200" cy="571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9222" name="Text Box 7">
            <a:extLst>
              <a:ext uri="{FF2B5EF4-FFF2-40B4-BE49-F238E27FC236}">
                <a16:creationId xmlns:a16="http://schemas.microsoft.com/office/drawing/2014/main" id="{EC227879-C2D3-8E2D-F6FF-6F554C422D85}"/>
              </a:ext>
            </a:extLst>
          </p:cNvPr>
          <p:cNvSpPr txBox="1">
            <a:spLocks noChangeArrowheads="1"/>
          </p:cNvSpPr>
          <p:nvPr/>
        </p:nvSpPr>
        <p:spPr bwMode="auto">
          <a:xfrm>
            <a:off x="1258888" y="5229225"/>
            <a:ext cx="1585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sz="2000">
                <a:latin typeface="Calibri" panose="020F0502020204030204" pitchFamily="34" charset="0"/>
                <a:cs typeface="Calibri" panose="020F0502020204030204" pitchFamily="34" charset="0"/>
              </a:rPr>
              <a:t>?αιθανόλη</a:t>
            </a:r>
          </a:p>
        </p:txBody>
      </p:sp>
      <p:sp>
        <p:nvSpPr>
          <p:cNvPr id="9223" name="Text Box 8">
            <a:extLst>
              <a:ext uri="{FF2B5EF4-FFF2-40B4-BE49-F238E27FC236}">
                <a16:creationId xmlns:a16="http://schemas.microsoft.com/office/drawing/2014/main" id="{3E15DC9B-B92E-B5C0-B71D-DEAF724AB254}"/>
              </a:ext>
            </a:extLst>
          </p:cNvPr>
          <p:cNvSpPr txBox="1">
            <a:spLocks noChangeArrowheads="1"/>
          </p:cNvSpPr>
          <p:nvPr/>
        </p:nvSpPr>
        <p:spPr bwMode="auto">
          <a:xfrm>
            <a:off x="7019925" y="5229225"/>
            <a:ext cx="11493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l-GR" altLang="el-GR" sz="2000">
                <a:latin typeface="Calibri" panose="020F0502020204030204" pitchFamily="34" charset="0"/>
                <a:cs typeface="Calibri" panose="020F0502020204030204" pitchFamily="34" charset="0"/>
              </a:rPr>
              <a:t>?νερό</a:t>
            </a:r>
          </a:p>
        </p:txBody>
      </p:sp>
      <p:sp>
        <p:nvSpPr>
          <p:cNvPr id="9224" name="Text Box 9">
            <a:extLst>
              <a:ext uri="{FF2B5EF4-FFF2-40B4-BE49-F238E27FC236}">
                <a16:creationId xmlns:a16="http://schemas.microsoft.com/office/drawing/2014/main" id="{BB5C17B4-30F6-3C4E-AC5C-2896A946FE98}"/>
              </a:ext>
            </a:extLst>
          </p:cNvPr>
          <p:cNvSpPr txBox="1">
            <a:spLocks noChangeArrowheads="1"/>
          </p:cNvSpPr>
          <p:nvPr/>
        </p:nvSpPr>
        <p:spPr bwMode="auto">
          <a:xfrm>
            <a:off x="2627313" y="5876925"/>
            <a:ext cx="4673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Bef>
                <a:spcPct val="50000"/>
              </a:spcBef>
            </a:pPr>
            <a:r>
              <a:rPr lang="el-GR" altLang="el-GR" sz="2000">
                <a:latin typeface="Calibri" panose="020F0502020204030204" pitchFamily="34" charset="0"/>
                <a:cs typeface="Calibri" panose="020F0502020204030204" pitchFamily="34" charset="0"/>
              </a:rPr>
              <a:t>100 </a:t>
            </a:r>
            <a:r>
              <a:rPr lang="en-US" altLang="el-GR" sz="2000">
                <a:latin typeface="Calibri" panose="020F0502020204030204" pitchFamily="34" charset="0"/>
                <a:cs typeface="Calibri" panose="020F0502020204030204" pitchFamily="34" charset="0"/>
              </a:rPr>
              <a:t>cm</a:t>
            </a:r>
            <a:r>
              <a:rPr lang="en-US" altLang="el-GR" sz="2000" baseline="30000">
                <a:latin typeface="Calibri" panose="020F0502020204030204" pitchFamily="34" charset="0"/>
                <a:cs typeface="Calibri" panose="020F0502020204030204" pitchFamily="34" charset="0"/>
              </a:rPr>
              <a:t>3</a:t>
            </a:r>
            <a:r>
              <a:rPr lang="en-US" altLang="el-GR" sz="2000">
                <a:latin typeface="Calibri" panose="020F0502020204030204" pitchFamily="34" charset="0"/>
                <a:cs typeface="Calibri" panose="020F0502020204030204" pitchFamily="34" charset="0"/>
              </a:rPr>
              <a:t> </a:t>
            </a:r>
            <a:r>
              <a:rPr lang="el-GR" altLang="el-GR" sz="2000">
                <a:latin typeface="Calibri" panose="020F0502020204030204" pitchFamily="34" charset="0"/>
                <a:cs typeface="Calibri" panose="020F0502020204030204" pitchFamily="34" charset="0"/>
              </a:rPr>
              <a:t>μίγματος με τη ζητούμενη σύσταση</a:t>
            </a:r>
          </a:p>
        </p:txBody>
      </p:sp>
      <p:sp>
        <p:nvSpPr>
          <p:cNvPr id="9225" name="Text Box 10">
            <a:extLst>
              <a:ext uri="{FF2B5EF4-FFF2-40B4-BE49-F238E27FC236}">
                <a16:creationId xmlns:a16="http://schemas.microsoft.com/office/drawing/2014/main" id="{AB0EC042-176C-B197-4CDA-C1FC19A665F6}"/>
              </a:ext>
            </a:extLst>
          </p:cNvPr>
          <p:cNvSpPr txBox="1">
            <a:spLocks noChangeArrowheads="1"/>
          </p:cNvSpPr>
          <p:nvPr/>
        </p:nvSpPr>
        <p:spPr bwMode="auto">
          <a:xfrm>
            <a:off x="6705600" y="285750"/>
            <a:ext cx="1930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sz="2400">
              <a:latin typeface="Times New Roman" panose="02020603050405020304" pitchFamily="18" charset="0"/>
            </a:endParaRPr>
          </a:p>
        </p:txBody>
      </p:sp>
      <p:sp>
        <p:nvSpPr>
          <p:cNvPr id="9226" name="Cloud">
            <a:extLst>
              <a:ext uri="{FF2B5EF4-FFF2-40B4-BE49-F238E27FC236}">
                <a16:creationId xmlns:a16="http://schemas.microsoft.com/office/drawing/2014/main" id="{3D27F190-77A6-6F5F-F48F-91DA6E82435A}"/>
              </a:ext>
            </a:extLst>
          </p:cNvPr>
          <p:cNvSpPr>
            <a:spLocks noChangeAspect="1" noEditPoints="1" noChangeArrowheads="1"/>
          </p:cNvSpPr>
          <p:nvPr/>
        </p:nvSpPr>
        <p:spPr bwMode="auto">
          <a:xfrm>
            <a:off x="6948488" y="260350"/>
            <a:ext cx="1828800" cy="5143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227" name="AutoShape 12">
            <a:extLst>
              <a:ext uri="{FF2B5EF4-FFF2-40B4-BE49-F238E27FC236}">
                <a16:creationId xmlns:a16="http://schemas.microsoft.com/office/drawing/2014/main" id="{2780A57D-9986-13EF-31DF-B22BD831B53E}"/>
              </a:ext>
            </a:extLst>
          </p:cNvPr>
          <p:cNvSpPr>
            <a:spLocks noChangeArrowheads="1"/>
          </p:cNvSpPr>
          <p:nvPr/>
        </p:nvSpPr>
        <p:spPr bwMode="auto">
          <a:xfrm>
            <a:off x="2987675" y="4941888"/>
            <a:ext cx="609600" cy="511175"/>
          </a:xfrm>
          <a:prstGeom prst="curvedRightArrow">
            <a:avLst>
              <a:gd name="adj1" fmla="val 20000"/>
              <a:gd name="adj2" fmla="val 40000"/>
              <a:gd name="adj3" fmla="val 3975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9228" name="AutoShape 13">
            <a:extLst>
              <a:ext uri="{FF2B5EF4-FFF2-40B4-BE49-F238E27FC236}">
                <a16:creationId xmlns:a16="http://schemas.microsoft.com/office/drawing/2014/main" id="{43C42391-089A-FF4B-74B9-1B70F5A843EF}"/>
              </a:ext>
            </a:extLst>
          </p:cNvPr>
          <p:cNvSpPr>
            <a:spLocks noChangeArrowheads="1"/>
          </p:cNvSpPr>
          <p:nvPr/>
        </p:nvSpPr>
        <p:spPr bwMode="auto">
          <a:xfrm>
            <a:off x="5940425" y="4941888"/>
            <a:ext cx="914400" cy="454025"/>
          </a:xfrm>
          <a:prstGeom prst="curvedLeftArrow">
            <a:avLst>
              <a:gd name="adj1" fmla="val 20000"/>
              <a:gd name="adj2" fmla="val 40000"/>
              <a:gd name="adj3" fmla="val 671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BA27DE43-6FD4-E4DF-CC2D-7C51FDE5DF7B}"/>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προβλημα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FAA1E-81FB-3A0D-36B3-337D098DD040}"/>
            </a:ext>
          </a:extLst>
        </p:cNvPr>
        <p:cNvGrpSpPr/>
        <p:nvPr/>
      </p:nvGrpSpPr>
      <p:grpSpPr>
        <a:xfrm>
          <a:off x="0" y="0"/>
          <a:ext cx="0" cy="0"/>
          <a:chOff x="0" y="0"/>
          <a:chExt cx="0" cy="0"/>
        </a:xfrm>
      </p:grpSpPr>
      <p:graphicFrame>
        <p:nvGraphicFramePr>
          <p:cNvPr id="10243" name="Object 6">
            <a:extLst>
              <a:ext uri="{FF2B5EF4-FFF2-40B4-BE49-F238E27FC236}">
                <a16:creationId xmlns:a16="http://schemas.microsoft.com/office/drawing/2014/main" id="{3684C11F-56E7-FDC0-BFA2-A67DE441D70A}"/>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10243" name="Object 6">
                        <a:extLst>
                          <a:ext uri="{FF2B5EF4-FFF2-40B4-BE49-F238E27FC236}">
                            <a16:creationId xmlns:a16="http://schemas.microsoft.com/office/drawing/2014/main" id="{5A3FF920-0527-582B-B61B-E04D4C5CC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 Box 16">
            <a:extLst>
              <a:ext uri="{FF2B5EF4-FFF2-40B4-BE49-F238E27FC236}">
                <a16:creationId xmlns:a16="http://schemas.microsoft.com/office/drawing/2014/main" id="{792D6F73-2DCB-3467-EA24-4383AD8D87B5}"/>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0245" name="Rectangle 25">
            <a:extLst>
              <a:ext uri="{FF2B5EF4-FFF2-40B4-BE49-F238E27FC236}">
                <a16:creationId xmlns:a16="http://schemas.microsoft.com/office/drawing/2014/main" id="{B55DA69E-9406-79B6-6385-8A3C724E5FB9}"/>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graphicFrame>
        <p:nvGraphicFramePr>
          <p:cNvPr id="10246" name="Object 24">
            <a:extLst>
              <a:ext uri="{FF2B5EF4-FFF2-40B4-BE49-F238E27FC236}">
                <a16:creationId xmlns:a16="http://schemas.microsoft.com/office/drawing/2014/main" id="{31B1BE19-F257-F54A-A624-ED6080329AC1}"/>
              </a:ext>
            </a:extLst>
          </p:cNvPr>
          <p:cNvGraphicFramePr>
            <a:graphicFrameLocks noChangeAspect="1"/>
          </p:cNvGraphicFramePr>
          <p:nvPr/>
        </p:nvGraphicFramePr>
        <p:xfrm>
          <a:off x="2408238" y="3697288"/>
          <a:ext cx="4175125" cy="2927350"/>
        </p:xfrm>
        <a:graphic>
          <a:graphicData uri="http://schemas.openxmlformats.org/presentationml/2006/ole">
            <mc:AlternateContent xmlns:mc="http://schemas.openxmlformats.org/markup-compatibility/2006">
              <mc:Choice xmlns:v="urn:schemas-microsoft-com:vml" Requires="v">
                <p:oleObj name="Graph" r:id="rId4" imgW="4184294" imgH="2935834" progId="Origin50.Graph">
                  <p:embed/>
                </p:oleObj>
              </mc:Choice>
              <mc:Fallback>
                <p:oleObj name="Graph" r:id="rId4" imgW="4184294" imgH="2935834" progId="Origin50.Graph">
                  <p:embed/>
                  <p:pic>
                    <p:nvPicPr>
                      <p:cNvPr id="10246" name="Object 24">
                        <a:extLst>
                          <a:ext uri="{FF2B5EF4-FFF2-40B4-BE49-F238E27FC236}">
                            <a16:creationId xmlns:a16="http://schemas.microsoft.com/office/drawing/2014/main" id="{D442097A-C580-F6A2-9384-CF6B2CEC1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238" y="3697288"/>
                        <a:ext cx="41751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2">
            <a:extLst>
              <a:ext uri="{FF2B5EF4-FFF2-40B4-BE49-F238E27FC236}">
                <a16:creationId xmlns:a16="http://schemas.microsoft.com/office/drawing/2014/main" id="{AAF613EE-D197-CF09-7D4F-88849248BCB9}"/>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ΘΕΩΡΙΑ</a:t>
            </a:r>
          </a:p>
        </p:txBody>
      </p:sp>
      <mc:AlternateContent xmlns:mc="http://schemas.openxmlformats.org/markup-compatibility/2006" xmlns:a14="http://schemas.microsoft.com/office/drawing/2010/main">
        <mc:Choice Requires="a14">
          <p:sp>
            <p:nvSpPr>
              <p:cNvPr id="3" name="Text Box 3">
                <a:extLst>
                  <a:ext uri="{FF2B5EF4-FFF2-40B4-BE49-F238E27FC236}">
                    <a16:creationId xmlns:a16="http://schemas.microsoft.com/office/drawing/2014/main" id="{6FBD4F33-6EC0-6E3A-CA32-2D267E6C0645}"/>
                  </a:ext>
                </a:extLst>
              </p:cNvPr>
              <p:cNvSpPr txBox="1">
                <a:spLocks noChangeArrowheads="1"/>
              </p:cNvSpPr>
              <p:nvPr/>
            </p:nvSpPr>
            <p:spPr bwMode="auto">
              <a:xfrm>
                <a:off x="250826" y="1255713"/>
                <a:ext cx="8642350" cy="26032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Στη περίπτωση </a:t>
                </a:r>
                <a:r>
                  <a:rPr kumimoji="0" lang="el-GR" altLang="el-GR" sz="2000" b="1" i="1"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ιδανικού μίγματος δύο συστατικών Α και Β</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ο  γραμμομοριακός όγκος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V</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id</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του μίγματος, δίνεται από τη σχέση</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l-GR"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𝑖𝑑</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f>
                        <m:f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fPr>
                        <m:num>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𝑣</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𝑖𝑑</m:t>
                              </m:r>
                            </m:sub>
                          </m:sSub>
                        </m:num>
                        <m:den>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den>
                      </m:f>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𝑥</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𝑥</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oMath>
                  </m:oMathPara>
                </a14:m>
                <a:endParaRPr kumimoji="0" lang="en-US" altLang="el-GR" sz="20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l-GR"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όπου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v</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id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ιδανικός όγκος του μίγματος,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A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και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B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τα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moles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του μίγματος και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x</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A</a:t>
                </a:r>
                <a:r>
                  <a:rPr kumimoji="0" lang="el-GR"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και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x</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B</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τα γραμμομοριακά κλάσματα και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V</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A, </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V</a:t>
                </a:r>
                <a:r>
                  <a:rPr kumimoji="0" lang="en-US" altLang="el-GR" sz="2000" b="0" i="0" u="none" strike="noStrike" kern="1200" cap="none" spc="0" normalizeH="0" baseline="-25000" noProof="0" dirty="0">
                    <a:ln>
                      <a:noFill/>
                    </a:ln>
                    <a:effectLst/>
                    <a:uLnTx/>
                    <a:uFillTx/>
                    <a:latin typeface="Calibri" panose="020F0502020204030204" pitchFamily="34" charset="0"/>
                    <a:cs typeface="Calibri" panose="020F0502020204030204" pitchFamily="34" charset="0"/>
                  </a:rPr>
                  <a:t>B</a:t>
                </a:r>
                <a:r>
                  <a:rPr kumimoji="0" lang="en-US"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l-GR" altLang="el-GR"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οι γραμμομοριακοί όγκοι των καθαρών συστατικών.</a:t>
                </a:r>
              </a:p>
            </p:txBody>
          </p:sp>
        </mc:Choice>
        <mc:Fallback xmlns="">
          <p:sp>
            <p:nvSpPr>
              <p:cNvPr id="3" name="Text Box 3">
                <a:extLst>
                  <a:ext uri="{FF2B5EF4-FFF2-40B4-BE49-F238E27FC236}">
                    <a16:creationId xmlns:a16="http://schemas.microsoft.com/office/drawing/2014/main" id="{6FBD4F33-6EC0-6E3A-CA32-2D267E6C0645}"/>
                  </a:ext>
                </a:extLst>
              </p:cNvPr>
              <p:cNvSpPr txBox="1">
                <a:spLocks noRot="1" noChangeAspect="1" noMove="1" noResize="1" noEditPoints="1" noAdjustHandles="1" noChangeArrowheads="1" noChangeShapeType="1" noTextEdit="1"/>
              </p:cNvSpPr>
              <p:nvPr/>
            </p:nvSpPr>
            <p:spPr bwMode="auto">
              <a:xfrm>
                <a:off x="250826" y="1255713"/>
                <a:ext cx="8642350" cy="2603277"/>
              </a:xfrm>
              <a:prstGeom prst="rect">
                <a:avLst/>
              </a:prstGeom>
              <a:blipFill>
                <a:blip r:embed="rId6"/>
                <a:stretch>
                  <a:fillRect l="-705" t="-1405" r="-776" b="-23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6462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B1E86-F5D7-E004-2BCD-7719A31112E9}"/>
            </a:ext>
          </a:extLst>
        </p:cNvPr>
        <p:cNvGrpSpPr/>
        <p:nvPr/>
      </p:nvGrpSpPr>
      <p:grpSpPr>
        <a:xfrm>
          <a:off x="0" y="0"/>
          <a:ext cx="0" cy="0"/>
          <a:chOff x="0" y="0"/>
          <a:chExt cx="0" cy="0"/>
        </a:xfrm>
      </p:grpSpPr>
      <p:graphicFrame>
        <p:nvGraphicFramePr>
          <p:cNvPr id="11267" name="Object 6">
            <a:extLst>
              <a:ext uri="{FF2B5EF4-FFF2-40B4-BE49-F238E27FC236}">
                <a16:creationId xmlns:a16="http://schemas.microsoft.com/office/drawing/2014/main" id="{1851696B-C0E6-15B4-0CAA-1D335316DC39}"/>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11267" name="Object 6">
                        <a:extLst>
                          <a:ext uri="{FF2B5EF4-FFF2-40B4-BE49-F238E27FC236}">
                            <a16:creationId xmlns:a16="http://schemas.microsoft.com/office/drawing/2014/main" id="{B2751269-4C9E-A7A9-4417-44CBF1C46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8" name="Text Box 16">
            <a:extLst>
              <a:ext uri="{FF2B5EF4-FFF2-40B4-BE49-F238E27FC236}">
                <a16:creationId xmlns:a16="http://schemas.microsoft.com/office/drawing/2014/main" id="{93A8D376-3298-77CF-264F-60A33C3DF9B7}"/>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1269" name="Rectangle 25">
            <a:extLst>
              <a:ext uri="{FF2B5EF4-FFF2-40B4-BE49-F238E27FC236}">
                <a16:creationId xmlns:a16="http://schemas.microsoft.com/office/drawing/2014/main" id="{D83E36FF-3AA1-3CE9-2EEE-18E54ED248C8}"/>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C56A3D49-F9FC-4619-800A-D6E764A85692}"/>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ΘΕΩΡΙΑ</a:t>
            </a:r>
          </a:p>
        </p:txBody>
      </p:sp>
      <p:pic>
        <p:nvPicPr>
          <p:cNvPr id="11271" name="Picture 1">
            <a:extLst>
              <a:ext uri="{FF2B5EF4-FFF2-40B4-BE49-F238E27FC236}">
                <a16:creationId xmlns:a16="http://schemas.microsoft.com/office/drawing/2014/main" id="{F48092D0-6AF6-6A41-E44C-7C789A019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3141663"/>
            <a:ext cx="4754562"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FD62E46-DFA7-5F1B-0F67-A781BEC79F70}"/>
                  </a:ext>
                </a:extLst>
              </p:cNvPr>
              <p:cNvSpPr txBox="1"/>
              <p:nvPr/>
            </p:nvSpPr>
            <p:spPr>
              <a:xfrm>
                <a:off x="238125" y="1268760"/>
                <a:ext cx="8667750" cy="1655133"/>
              </a:xfrm>
              <a:prstGeom prst="rect">
                <a:avLst/>
              </a:prstGeom>
              <a:noFill/>
            </p:spPr>
            <p:txBody>
              <a:bodyPr wrap="square">
                <a:spAutoFit/>
              </a:bodyPr>
              <a:lstStyle/>
              <a:p>
                <a:pPr eaLnBrk="1" hangingPunct="1"/>
                <a:r>
                  <a:rPr lang="el-GR" altLang="el-GR" sz="2000" dirty="0">
                    <a:latin typeface="Calibri" panose="020F0502020204030204" pitchFamily="34" charset="0"/>
                    <a:cs typeface="Calibri" panose="020F0502020204030204" pitchFamily="34" charset="0"/>
                  </a:rPr>
                  <a:t>Για τα </a:t>
                </a:r>
                <a:r>
                  <a:rPr lang="el-GR" altLang="el-GR" sz="2000" b="1" i="1" dirty="0">
                    <a:solidFill>
                      <a:srgbClr val="FFC000"/>
                    </a:solidFill>
                    <a:latin typeface="Calibri" panose="020F0502020204030204" pitchFamily="34" charset="0"/>
                    <a:cs typeface="Calibri" panose="020F0502020204030204" pitchFamily="34" charset="0"/>
                  </a:rPr>
                  <a:t>πραγματικά μίγματα</a:t>
                </a:r>
                <a:r>
                  <a:rPr lang="el-GR" altLang="el-GR" sz="2000" dirty="0">
                    <a:latin typeface="Calibri" panose="020F0502020204030204" pitchFamily="34" charset="0"/>
                    <a:cs typeface="Calibri" panose="020F0502020204030204" pitchFamily="34" charset="0"/>
                  </a:rPr>
                  <a:t> ισχύει</a:t>
                </a:r>
                <a:r>
                  <a:rPr lang="en-US" altLang="el-GR" sz="2000" dirty="0">
                    <a:latin typeface="Calibri" panose="020F0502020204030204" pitchFamily="34" charset="0"/>
                    <a:cs typeface="Calibri" panose="020F0502020204030204" pitchFamily="34" charset="0"/>
                  </a:rPr>
                  <a:t>:</a:t>
                </a:r>
                <a:endParaRPr lang="el-GR" altLang="el-GR" sz="2000" dirty="0">
                  <a:latin typeface="Calibri" panose="020F0502020204030204" pitchFamily="34" charset="0"/>
                  <a:cs typeface="Calibri" panose="020F0502020204030204" pitchFamily="34" charset="0"/>
                </a:endParaRPr>
              </a:p>
              <a:p>
                <a:pPr eaLnBrk="1" hangingPunct="1"/>
                <a:endParaRPr lang="en-US" altLang="el-GR" sz="1200" dirty="0">
                  <a:latin typeface="Calibri" panose="020F0502020204030204" pitchFamily="34" charset="0"/>
                  <a:cs typeface="Calibri" panose="020F0502020204030204" pitchFamily="34" charset="0"/>
                </a:endParaRPr>
              </a:p>
              <a:p>
                <a:pPr eaLnBrk="1" hangingPunct="1"/>
                <a14:m>
                  <m:oMathPara xmlns:m="http://schemas.openxmlformats.org/officeDocument/2006/math">
                    <m:oMathParaPr>
                      <m:jc m:val="left"/>
                    </m:oMathParaPr>
                    <m:oMath xmlns:m="http://schemas.openxmlformats.org/officeDocument/2006/math">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𝑟</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f>
                        <m:f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fPr>
                        <m:num>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𝑣</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𝑟</m:t>
                              </m:r>
                            </m:sub>
                          </m:sSub>
                        </m:num>
                        <m:den>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den>
                      </m:f>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acc>
                        <m:accPr>
                          <m:chr m:val="̅"/>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accPr>
                        <m:e>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e>
                      </m:acc>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𝑥</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acc>
                        <m:accPr>
                          <m:chr m:val="̅"/>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accPr>
                        <m:e>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e>
                      </m:acc>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𝑥</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oMath>
                  </m:oMathPara>
                </a14:m>
                <a:endParaRPr kumimoji="0" lang="en-US" altLang="el-GR" sz="20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eaLnBrk="1" hangingPunct="1"/>
                <a:endParaRPr lang="en-US" altLang="el-GR" sz="1200" dirty="0">
                  <a:latin typeface="Calibri" panose="020F0502020204030204" pitchFamily="34" charset="0"/>
                  <a:cs typeface="Calibri" panose="020F0502020204030204" pitchFamily="34" charset="0"/>
                </a:endParaRPr>
              </a:p>
              <a:p>
                <a:pPr eaLnBrk="1" hangingPunct="1"/>
                <a:r>
                  <a:rPr lang="el-GR" altLang="el-GR" sz="2000" dirty="0">
                    <a:latin typeface="Calibri" panose="020F0502020204030204" pitchFamily="34" charset="0"/>
                    <a:cs typeface="Calibri" panose="020F0502020204030204" pitchFamily="34" charset="0"/>
                  </a:rPr>
                  <a:t>όπου</a:t>
                </a:r>
                <a:r>
                  <a:rPr lang="en-US" altLang="el-GR" sz="2000" dirty="0">
                    <a:latin typeface="Calibri" panose="020F0502020204030204" pitchFamily="34" charset="0"/>
                    <a:cs typeface="Calibri" panose="020F0502020204030204" pitchFamily="34" charset="0"/>
                  </a:rPr>
                  <a:t> </a:t>
                </a:r>
                <a14:m>
                  <m:oMath xmlns:m="http://schemas.openxmlformats.org/officeDocument/2006/math">
                    <m:acc>
                      <m:accPr>
                        <m:chr m:val="̅"/>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accPr>
                      <m:e>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𝐴</m:t>
                            </m:r>
                          </m:sub>
                        </m:sSub>
                      </m:e>
                    </m:acc>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  </m:t>
                    </m:r>
                    <m:acc>
                      <m:accPr>
                        <m:chr m:val="̅"/>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accPr>
                      <m:e>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e>
                    </m:acc>
                  </m:oMath>
                </a14:m>
                <a:r>
                  <a:rPr lang="en-US" altLang="el-GR" sz="2000" dirty="0">
                    <a:latin typeface="Calibri" panose="020F0502020204030204" pitchFamily="34" charset="0"/>
                    <a:cs typeface="Calibri" panose="020F0502020204030204" pitchFamily="34" charset="0"/>
                  </a:rPr>
                  <a:t> </a:t>
                </a:r>
                <a:r>
                  <a:rPr lang="el-GR" altLang="el-GR" sz="2000" dirty="0">
                    <a:latin typeface="Calibri" panose="020F0502020204030204" pitchFamily="34" charset="0"/>
                    <a:cs typeface="Calibri" panose="020F0502020204030204" pitchFamily="34" charset="0"/>
                  </a:rPr>
                  <a:t> οι μερικοί γραμμομοριακοί όγκοι</a:t>
                </a:r>
                <a:endParaRPr lang="en-US" sz="20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EFD62E46-DFA7-5F1B-0F67-A781BEC79F70}"/>
                  </a:ext>
                </a:extLst>
              </p:cNvPr>
              <p:cNvSpPr txBox="1">
                <a:spLocks noRot="1" noChangeAspect="1" noMove="1" noResize="1" noEditPoints="1" noAdjustHandles="1" noChangeArrowheads="1" noChangeShapeType="1" noTextEdit="1"/>
              </p:cNvSpPr>
              <p:nvPr/>
            </p:nvSpPr>
            <p:spPr>
              <a:xfrm>
                <a:off x="238125" y="1268760"/>
                <a:ext cx="8667750" cy="1655133"/>
              </a:xfrm>
              <a:prstGeom prst="rect">
                <a:avLst/>
              </a:prstGeom>
              <a:blipFill>
                <a:blip r:embed="rId5"/>
                <a:stretch>
                  <a:fillRect l="-703" t="-1838" b="-5515"/>
                </a:stretch>
              </a:blipFill>
            </p:spPr>
            <p:txBody>
              <a:bodyPr/>
              <a:lstStyle/>
              <a:p>
                <a:r>
                  <a:rPr lang="en-US">
                    <a:noFill/>
                  </a:rPr>
                  <a:t> </a:t>
                </a:r>
              </a:p>
            </p:txBody>
          </p:sp>
        </mc:Fallback>
      </mc:AlternateContent>
    </p:spTree>
    <p:extLst>
      <p:ext uri="{BB962C8B-B14F-4D97-AF65-F5344CB8AC3E}">
        <p14:creationId xmlns:p14="http://schemas.microsoft.com/office/powerpoint/2010/main" val="107824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6617C-00D4-EB03-7C2A-F154C245E5CE}"/>
            </a:ext>
          </a:extLst>
        </p:cNvPr>
        <p:cNvGrpSpPr/>
        <p:nvPr/>
      </p:nvGrpSpPr>
      <p:grpSpPr>
        <a:xfrm>
          <a:off x="0" y="0"/>
          <a:ext cx="0" cy="0"/>
          <a:chOff x="0" y="0"/>
          <a:chExt cx="0" cy="0"/>
        </a:xfrm>
      </p:grpSpPr>
      <p:graphicFrame>
        <p:nvGraphicFramePr>
          <p:cNvPr id="12291" name="Object 6">
            <a:extLst>
              <a:ext uri="{FF2B5EF4-FFF2-40B4-BE49-F238E27FC236}">
                <a16:creationId xmlns:a16="http://schemas.microsoft.com/office/drawing/2014/main" id="{921B8D69-1B51-0DAD-9733-14D4EA827F2A}"/>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2" imgW="114151" imgH="215619" progId="Equation.3">
                  <p:embed/>
                </p:oleObj>
              </mc:Choice>
              <mc:Fallback>
                <p:oleObj name="Εξίσωση" r:id="rId2" imgW="114151" imgH="215619" progId="Equation.3">
                  <p:embed/>
                  <p:pic>
                    <p:nvPicPr>
                      <p:cNvPr id="12291" name="Object 6">
                        <a:extLst>
                          <a:ext uri="{FF2B5EF4-FFF2-40B4-BE49-F238E27FC236}">
                            <a16:creationId xmlns:a16="http://schemas.microsoft.com/office/drawing/2014/main" id="{0BC0C0EE-D67D-7322-562B-257E64297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16">
            <a:extLst>
              <a:ext uri="{FF2B5EF4-FFF2-40B4-BE49-F238E27FC236}">
                <a16:creationId xmlns:a16="http://schemas.microsoft.com/office/drawing/2014/main" id="{82CB25A7-1B1E-B7B0-FB40-FCC9EBF4D655}"/>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2293" name="Rectangle 25">
            <a:extLst>
              <a:ext uri="{FF2B5EF4-FFF2-40B4-BE49-F238E27FC236}">
                <a16:creationId xmlns:a16="http://schemas.microsoft.com/office/drawing/2014/main" id="{09E0C613-1EA4-DBC5-198C-F62D9C325C67}"/>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54931C31-162A-FA97-588A-66543F1303E4}"/>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ΘΕΩΡΙΑ</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2527CF4-09FA-E374-B5C5-1BF0F683452F}"/>
                  </a:ext>
                </a:extLst>
              </p:cNvPr>
              <p:cNvSpPr txBox="1"/>
              <p:nvPr/>
            </p:nvSpPr>
            <p:spPr>
              <a:xfrm>
                <a:off x="250825" y="1268760"/>
                <a:ext cx="8642350" cy="4035464"/>
              </a:xfrm>
              <a:prstGeom prst="rect">
                <a:avLst/>
              </a:prstGeom>
              <a:noFill/>
            </p:spPr>
            <p:txBody>
              <a:bodyPr wrap="square">
                <a:spAutoFit/>
              </a:bodyPr>
              <a:lstStyle/>
              <a:p>
                <a:pPr algn="just" eaLnBrk="1" hangingPunct="1">
                  <a:spcBef>
                    <a:spcPts val="0"/>
                  </a:spcBef>
                </a:pPr>
                <a:r>
                  <a:rPr lang="el-GR" altLang="el-GR" sz="2000" b="1" i="1" dirty="0">
                    <a:solidFill>
                      <a:srgbClr val="FFC000"/>
                    </a:solidFill>
                    <a:latin typeface="Calibri" panose="020F0502020204030204" pitchFamily="34" charset="0"/>
                    <a:cs typeface="Calibri" panose="020F0502020204030204" pitchFamily="34" charset="0"/>
                  </a:rPr>
                  <a:t>Μερικός Γραμμομοριακός Όγκος ενός συστατικού </a:t>
                </a:r>
                <a:r>
                  <a:rPr lang="en-US" altLang="el-GR" sz="2000" b="1" i="1" dirty="0">
                    <a:solidFill>
                      <a:srgbClr val="FFC000"/>
                    </a:solidFill>
                    <a:latin typeface="Calibri" panose="020F0502020204030204" pitchFamily="34" charset="0"/>
                    <a:cs typeface="Calibri" panose="020F0502020204030204" pitchFamily="34" charset="0"/>
                  </a:rPr>
                  <a:t>i </a:t>
                </a:r>
                <a:r>
                  <a:rPr lang="el-GR" altLang="el-GR" sz="2000" b="1" i="1" dirty="0">
                    <a:solidFill>
                      <a:srgbClr val="FFC000"/>
                    </a:solidFill>
                    <a:latin typeface="Calibri" panose="020F0502020204030204" pitchFamily="34" charset="0"/>
                    <a:cs typeface="Calibri" panose="020F0502020204030204" pitchFamily="34" charset="0"/>
                  </a:rPr>
                  <a:t>σε ένα μίγμα</a:t>
                </a:r>
                <a:r>
                  <a:rPr lang="en-US" altLang="el-GR" sz="2000" dirty="0">
                    <a:latin typeface="Calibri" panose="020F0502020204030204" pitchFamily="34" charset="0"/>
                    <a:cs typeface="Calibri" panose="020F0502020204030204" pitchFamily="34" charset="0"/>
                  </a:rPr>
                  <a:t>:</a:t>
                </a:r>
                <a:r>
                  <a:rPr lang="el-GR" altLang="el-GR" sz="2000" dirty="0">
                    <a:latin typeface="Calibri" panose="020F0502020204030204" pitchFamily="34" charset="0"/>
                    <a:cs typeface="Calibri" panose="020F0502020204030204" pitchFamily="34" charset="0"/>
                  </a:rPr>
                  <a:t> η μεταβολή του όγκου του συστήματος</a:t>
                </a:r>
                <a:r>
                  <a:rPr lang="en-US" altLang="el-GR" sz="2000" dirty="0">
                    <a:latin typeface="Calibri" panose="020F0502020204030204" pitchFamily="34" charset="0"/>
                    <a:cs typeface="Calibri" panose="020F0502020204030204" pitchFamily="34" charset="0"/>
                  </a:rPr>
                  <a:t>,</a:t>
                </a:r>
                <a:r>
                  <a:rPr lang="el-GR" altLang="el-GR" sz="2000" dirty="0">
                    <a:latin typeface="Calibri" panose="020F0502020204030204" pitchFamily="34" charset="0"/>
                    <a:cs typeface="Calibri" panose="020F0502020204030204" pitchFamily="34" charset="0"/>
                  </a:rPr>
                  <a:t> αν υπό σταθερή πίεση και θερμοκρασία προστεθεί</a:t>
                </a:r>
                <a:r>
                  <a:rPr lang="en-US" altLang="el-GR" sz="2000" dirty="0">
                    <a:latin typeface="Calibri" panose="020F0502020204030204" pitchFamily="34" charset="0"/>
                    <a:cs typeface="Calibri" panose="020F0502020204030204" pitchFamily="34" charset="0"/>
                  </a:rPr>
                  <a:t> </a:t>
                </a:r>
                <a:r>
                  <a:rPr lang="el-GR" altLang="el-GR" sz="2000" dirty="0">
                    <a:latin typeface="Calibri" panose="020F0502020204030204" pitchFamily="34" charset="0"/>
                    <a:cs typeface="Calibri" panose="020F0502020204030204" pitchFamily="34" charset="0"/>
                  </a:rPr>
                  <a:t> 1 </a:t>
                </a:r>
                <a:r>
                  <a:rPr lang="en-US" altLang="el-GR" sz="2000" dirty="0">
                    <a:latin typeface="Calibri" panose="020F0502020204030204" pitchFamily="34" charset="0"/>
                    <a:cs typeface="Calibri" panose="020F0502020204030204" pitchFamily="34" charset="0"/>
                  </a:rPr>
                  <a:t>mole </a:t>
                </a:r>
                <a:r>
                  <a:rPr lang="el-GR" altLang="el-GR" sz="2000" dirty="0">
                    <a:latin typeface="Calibri" panose="020F0502020204030204" pitchFamily="34" charset="0"/>
                    <a:cs typeface="Calibri" panose="020F0502020204030204" pitchFamily="34" charset="0"/>
                  </a:rPr>
                  <a:t>του συστατικού </a:t>
                </a:r>
                <a:r>
                  <a:rPr lang="en-US" altLang="el-GR" sz="2000" dirty="0">
                    <a:latin typeface="Calibri" panose="020F0502020204030204" pitchFamily="34" charset="0"/>
                    <a:cs typeface="Calibri" panose="020F0502020204030204" pitchFamily="34" charset="0"/>
                  </a:rPr>
                  <a:t>i </a:t>
                </a:r>
                <a:r>
                  <a:rPr lang="el-GR" altLang="el-GR" sz="2000" dirty="0">
                    <a:latin typeface="Calibri" panose="020F0502020204030204" pitchFamily="34" charset="0"/>
                    <a:cs typeface="Calibri" panose="020F0502020204030204" pitchFamily="34" charset="0"/>
                  </a:rPr>
                  <a:t>σε τόσο μεγάλη ποσότητα του συστήματος, ώστε να μην λάβει χώρα μεταβολή της συγκέντρωσής του.</a:t>
                </a:r>
              </a:p>
              <a:p>
                <a:pPr eaLnBrk="1" hangingPunct="1">
                  <a:spcBef>
                    <a:spcPts val="0"/>
                  </a:spcBef>
                </a:pPr>
                <a:endParaRPr lang="el-GR" altLang="el-GR" sz="1200" dirty="0">
                  <a:latin typeface="Calibri" panose="020F0502020204030204" pitchFamily="34" charset="0"/>
                  <a:cs typeface="Calibri" panose="020F0502020204030204" pitchFamily="34" charset="0"/>
                </a:endParaRPr>
              </a:p>
              <a:p>
                <a:pPr eaLnBrk="1" hangingPunct="1">
                  <a:spcBef>
                    <a:spcPts val="0"/>
                  </a:spcBef>
                </a:pPr>
                <a14:m>
                  <m:oMathPara xmlns:m="http://schemas.openxmlformats.org/officeDocument/2006/math">
                    <m:oMathParaPr>
                      <m:jc m:val="centerGroup"/>
                    </m:oMathParaPr>
                    <m:oMath xmlns:m="http://schemas.openxmlformats.org/officeDocument/2006/math">
                      <m:acc>
                        <m:accPr>
                          <m:chr m:val="̅"/>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accPr>
                        <m:e>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𝑉</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𝑖</m:t>
                              </m:r>
                            </m:sub>
                          </m:sSub>
                        </m:e>
                      </m:acc>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d>
                            <m:d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dPr>
                            <m:e>
                              <m:f>
                                <m:f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fPr>
                                <m:num>
                                  <m: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t>𝑣</m:t>
                                      </m:r>
                                    </m:e>
                                    <m:sub>
                                      <m: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t>𝑟</m:t>
                                      </m:r>
                                    </m:sub>
                                  </m:sSub>
                                </m:num>
                                <m:den>
                                  <m: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cs typeface="Calibri" panose="020F0502020204030204" pitchFamily="34" charset="0"/>
                                        </a:rPr>
                                        <m:t>𝑖</m:t>
                                      </m:r>
                                    </m:sub>
                                  </m:sSub>
                                </m:den>
                              </m:f>
                            </m:e>
                          </m:d>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𝑇</m:t>
                          </m:r>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𝑃</m:t>
                          </m:r>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𝐵</m:t>
                              </m:r>
                            </m:sub>
                          </m:s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𝑛</m:t>
                              </m:r>
                            </m:e>
                            <m:sub>
                              <m:r>
                                <a:rPr kumimoji="0" lang="en-US" altLang="el-GR" sz="2000" b="0" i="1" u="none" strike="noStrike" kern="1200" cap="none" spc="0" normalizeH="0" baseline="0" noProof="0" smtClean="0">
                                  <a:ln>
                                    <a:noFill/>
                                  </a:ln>
                                  <a:effectLst/>
                                  <a:uLnTx/>
                                  <a:uFillTx/>
                                  <a:latin typeface="Cambria Math" panose="02040503050406030204" pitchFamily="18" charset="0"/>
                                  <a:cs typeface="Calibri" panose="020F0502020204030204" pitchFamily="34" charset="0"/>
                                </a:rPr>
                                <m:t>3</m:t>
                              </m:r>
                            </m:sub>
                          </m:sSub>
                        </m:sub>
                      </m:sSub>
                    </m:oMath>
                  </m:oMathPara>
                </a14:m>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1200" dirty="0">
                  <a:latin typeface="Calibri" panose="020F0502020204030204" pitchFamily="34" charset="0"/>
                  <a:cs typeface="Calibri" panose="020F0502020204030204" pitchFamily="34" charset="0"/>
                </a:endParaRPr>
              </a:p>
              <a:p>
                <a:pPr marL="342900" indent="-342900" eaLnBrk="1" hangingPunct="1">
                  <a:spcBef>
                    <a:spcPts val="0"/>
                  </a:spcBef>
                  <a:buFont typeface="Courier New" panose="02070309020205020404" pitchFamily="49" charset="0"/>
                  <a:buChar char="o"/>
                </a:pPr>
                <a:r>
                  <a:rPr lang="el-GR" altLang="el-GR" sz="2000" dirty="0">
                    <a:latin typeface="Calibri" panose="020F0502020204030204" pitchFamily="34" charset="0"/>
                    <a:cs typeface="Calibri" panose="020F0502020204030204" pitchFamily="34" charset="0"/>
                  </a:rPr>
                  <a:t>Για μίγμα με 2 συστατικά </a:t>
                </a:r>
                <a:r>
                  <a:rPr lang="en-US" altLang="el-GR" sz="2000" dirty="0">
                    <a:latin typeface="Calibri" panose="020F0502020204030204" pitchFamily="34" charset="0"/>
                    <a:cs typeface="Calibri" panose="020F0502020204030204" pitchFamily="34" charset="0"/>
                  </a:rPr>
                  <a:t>A </a:t>
                </a:r>
                <a:r>
                  <a:rPr lang="el-GR" altLang="el-GR" sz="2000" dirty="0">
                    <a:latin typeface="Calibri" panose="020F0502020204030204" pitchFamily="34" charset="0"/>
                    <a:cs typeface="Calibri" panose="020F0502020204030204" pitchFamily="34" charset="0"/>
                  </a:rPr>
                  <a:t>και </a:t>
                </a:r>
                <a:r>
                  <a:rPr lang="en-US" altLang="el-GR" sz="2000" dirty="0">
                    <a:latin typeface="Calibri" panose="020F0502020204030204" pitchFamily="34" charset="0"/>
                    <a:cs typeface="Calibri" panose="020F0502020204030204" pitchFamily="34" charset="0"/>
                  </a:rPr>
                  <a:t>B</a:t>
                </a:r>
                <a:r>
                  <a:rPr lang="el-GR" altLang="el-GR" sz="2000" dirty="0">
                    <a:latin typeface="Calibri" panose="020F0502020204030204" pitchFamily="34" charset="0"/>
                    <a:cs typeface="Calibri" panose="020F0502020204030204" pitchFamily="34" charset="0"/>
                  </a:rPr>
                  <a:t> έχουμε</a:t>
                </a:r>
                <a:r>
                  <a:rPr lang="en-US" altLang="el-GR" sz="2000" dirty="0">
                    <a:latin typeface="Calibri" panose="020F0502020204030204" pitchFamily="34" charset="0"/>
                    <a:cs typeface="Calibri" panose="020F0502020204030204" pitchFamily="34" charset="0"/>
                  </a:rPr>
                  <a:t>:</a:t>
                </a:r>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1200" dirty="0">
                  <a:latin typeface="Calibri" panose="020F0502020204030204" pitchFamily="34" charset="0"/>
                  <a:cs typeface="Calibri" panose="020F0502020204030204" pitchFamily="34" charset="0"/>
                </a:endParaRPr>
              </a:p>
              <a:p>
                <a:pPr eaLnBrk="1" hangingPunct="1">
                  <a:spcBef>
                    <a:spcPts val="0"/>
                  </a:spcBef>
                </a:pPr>
                <a14:m>
                  <m:oMathPara xmlns:m="http://schemas.openxmlformats.org/officeDocument/2006/math">
                    <m:oMathParaPr>
                      <m:jc m:val="centerGroup"/>
                    </m:oMathParaPr>
                    <m:oMath xmlns:m="http://schemas.openxmlformats.org/officeDocument/2006/math">
                      <m:acc>
                        <m:accPr>
                          <m:chr m:val="̅"/>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accPr>
                        <m:e>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sub>
                              <m:r>
                                <m:rPr>
                                  <m:sty m:val="p"/>
                                </m:rPr>
                                <a:rPr kumimoji="0" lang="el-GR" altLang="el-GR" sz="2000" b="0" i="0"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Α</m:t>
                              </m:r>
                            </m:sub>
                          </m:sSub>
                        </m:e>
                      </m:acc>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d>
                            <m:d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dPr>
                            <m:e>
                              <m:f>
                                <m:f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fPr>
                                <m:num>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𝑣</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𝑟</m:t>
                                      </m:r>
                                    </m:sub>
                                  </m:sSub>
                                </m:num>
                                <m:den>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𝑛</m:t>
                                      </m:r>
                                    </m:e>
                                    <m:sub>
                                      <m:r>
                                        <m:rPr>
                                          <m:sty m:val="p"/>
                                        </m:rPr>
                                        <a:rPr kumimoji="0" lang="el-GR" altLang="el-GR" sz="2000" b="0" i="0"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Α</m:t>
                                      </m:r>
                                    </m:sub>
                                  </m:sSub>
                                </m:den>
                              </m:f>
                            </m:e>
                          </m:d>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𝑇</m:t>
                          </m:r>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𝑃</m:t>
                          </m:r>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𝑛</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𝐵</m:t>
                              </m:r>
                            </m:sub>
                          </m:s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 </m:t>
                          </m:r>
                        </m:sub>
                      </m:sSub>
                      <m:r>
                        <a:rPr kumimoji="0" lang="el-GR"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  &amp;    </m:t>
                      </m:r>
                      <m:acc>
                        <m:accPr>
                          <m:chr m:val="̅"/>
                          <m:ctrlPr>
                            <a:rPr lang="en-US" altLang="el-GR" sz="2000" i="1">
                              <a:latin typeface="Cambria Math" panose="02040503050406030204" pitchFamily="18" charset="0"/>
                              <a:cs typeface="Calibri" panose="020F0502020204030204" pitchFamily="34" charset="0"/>
                            </a:rPr>
                          </m:ctrlPr>
                        </m:accPr>
                        <m:e>
                          <m:sSub>
                            <m:sSubPr>
                              <m:ctrlPr>
                                <a:rPr lang="en-US" altLang="el-GR" sz="2000" i="1">
                                  <a:latin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cs typeface="Calibri" panose="020F0502020204030204" pitchFamily="34" charset="0"/>
                                </a:rPr>
                                <m:t>𝑉</m:t>
                              </m:r>
                            </m:e>
                            <m:sub>
                              <m:r>
                                <m:rPr>
                                  <m:sty m:val="p"/>
                                </m:rPr>
                                <a:rPr lang="el-GR" altLang="el-GR" sz="2000" b="0" i="0" smtClean="0">
                                  <a:latin typeface="Cambria Math" panose="02040503050406030204" pitchFamily="18" charset="0"/>
                                  <a:cs typeface="Calibri" panose="020F0502020204030204" pitchFamily="34" charset="0"/>
                                </a:rPr>
                                <m:t>Β</m:t>
                              </m:r>
                            </m:sub>
                          </m:sSub>
                        </m:e>
                      </m:acc>
                      <m:r>
                        <a:rPr lang="en-US" altLang="el-GR" sz="2000" i="1">
                          <a:latin typeface="Cambria Math" panose="02040503050406030204" pitchFamily="18" charset="0"/>
                          <a:cs typeface="Calibri" panose="020F0502020204030204" pitchFamily="34" charset="0"/>
                        </a:rPr>
                        <m:t>=</m:t>
                      </m:r>
                      <m:sSub>
                        <m:sSubPr>
                          <m:ctrlPr>
                            <a:rPr lang="en-US" altLang="el-GR" sz="2000" i="1">
                              <a:latin typeface="Cambria Math" panose="02040503050406030204" pitchFamily="18" charset="0"/>
                              <a:cs typeface="Calibri" panose="020F0502020204030204" pitchFamily="34" charset="0"/>
                            </a:rPr>
                          </m:ctrlPr>
                        </m:sSubPr>
                        <m:e>
                          <m:d>
                            <m:dPr>
                              <m:ctrlPr>
                                <a:rPr lang="en-US" altLang="el-GR" sz="2000" i="1">
                                  <a:latin typeface="Cambria Math" panose="02040503050406030204" pitchFamily="18" charset="0"/>
                                  <a:cs typeface="Calibri" panose="020F0502020204030204" pitchFamily="34" charset="0"/>
                                </a:rPr>
                              </m:ctrlPr>
                            </m:dPr>
                            <m:e>
                              <m:f>
                                <m:fPr>
                                  <m:ctrlPr>
                                    <a:rPr lang="en-US" altLang="el-GR" sz="2000" i="1">
                                      <a:latin typeface="Cambria Math" panose="02040503050406030204" pitchFamily="18" charset="0"/>
                                      <a:cs typeface="Calibri" panose="020F0502020204030204" pitchFamily="34" charset="0"/>
                                    </a:rPr>
                                  </m:ctrlPr>
                                </m:fPr>
                                <m:num>
                                  <m:r>
                                    <a:rPr lang="en-US" altLang="el-GR" sz="2000" i="1">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el-G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ea typeface="Cambria Math" panose="02040503050406030204" pitchFamily="18" charset="0"/>
                                          <a:cs typeface="Calibri" panose="020F0502020204030204" pitchFamily="34" charset="0"/>
                                        </a:rPr>
                                        <m:t>𝑣</m:t>
                                      </m:r>
                                    </m:e>
                                    <m:sub>
                                      <m:r>
                                        <a:rPr lang="en-US" altLang="el-GR" sz="2000" i="1">
                                          <a:latin typeface="Cambria Math" panose="02040503050406030204" pitchFamily="18" charset="0"/>
                                          <a:ea typeface="Cambria Math" panose="02040503050406030204" pitchFamily="18" charset="0"/>
                                          <a:cs typeface="Calibri" panose="020F0502020204030204" pitchFamily="34" charset="0"/>
                                        </a:rPr>
                                        <m:t>𝑟</m:t>
                                      </m:r>
                                    </m:sub>
                                  </m:sSub>
                                </m:num>
                                <m:den>
                                  <m:r>
                                    <a:rPr lang="en-US" altLang="el-GR" sz="2000" i="1">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el-G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ea typeface="Cambria Math" panose="02040503050406030204" pitchFamily="18" charset="0"/>
                                          <a:cs typeface="Calibri" panose="020F0502020204030204" pitchFamily="34" charset="0"/>
                                        </a:rPr>
                                        <m:t>𝑛</m:t>
                                      </m:r>
                                    </m:e>
                                    <m:sub>
                                      <m:r>
                                        <m:rPr>
                                          <m:sty m:val="p"/>
                                        </m:rPr>
                                        <a:rPr lang="el-GR" altLang="el-GR" sz="2000" b="0" i="0" smtClean="0">
                                          <a:latin typeface="Cambria Math" panose="02040503050406030204" pitchFamily="18" charset="0"/>
                                          <a:ea typeface="Cambria Math" panose="02040503050406030204" pitchFamily="18" charset="0"/>
                                          <a:cs typeface="Calibri" panose="020F0502020204030204" pitchFamily="34" charset="0"/>
                                        </a:rPr>
                                        <m:t>Β</m:t>
                                      </m:r>
                                    </m:sub>
                                  </m:sSub>
                                </m:den>
                              </m:f>
                            </m:e>
                          </m:d>
                        </m:e>
                        <m:sub>
                          <m:r>
                            <a:rPr lang="en-US" altLang="el-GR" sz="2000" i="1">
                              <a:latin typeface="Cambria Math" panose="02040503050406030204" pitchFamily="18" charset="0"/>
                              <a:cs typeface="Calibri" panose="020F0502020204030204" pitchFamily="34" charset="0"/>
                            </a:rPr>
                            <m:t>𝑇</m:t>
                          </m:r>
                          <m:r>
                            <a:rPr lang="en-US" altLang="el-GR" sz="2000" i="1">
                              <a:latin typeface="Cambria Math" panose="02040503050406030204" pitchFamily="18" charset="0"/>
                              <a:cs typeface="Calibri" panose="020F0502020204030204" pitchFamily="34" charset="0"/>
                            </a:rPr>
                            <m:t>,</m:t>
                          </m:r>
                          <m:r>
                            <a:rPr lang="en-US" altLang="el-GR" sz="2000" i="1">
                              <a:latin typeface="Cambria Math" panose="02040503050406030204" pitchFamily="18" charset="0"/>
                              <a:cs typeface="Calibri" panose="020F0502020204030204" pitchFamily="34" charset="0"/>
                            </a:rPr>
                            <m:t>𝑃</m:t>
                          </m:r>
                          <m:r>
                            <a:rPr lang="en-US" altLang="el-GR" sz="2000" i="1">
                              <a:latin typeface="Cambria Math" panose="02040503050406030204" pitchFamily="18" charset="0"/>
                              <a:cs typeface="Calibri" panose="020F0502020204030204" pitchFamily="34" charset="0"/>
                            </a:rPr>
                            <m:t>,</m:t>
                          </m:r>
                          <m:sSub>
                            <m:sSubPr>
                              <m:ctrlPr>
                                <a:rPr lang="en-US" altLang="el-GR" sz="2000" i="1">
                                  <a:latin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cs typeface="Calibri" panose="020F0502020204030204" pitchFamily="34" charset="0"/>
                                </a:rPr>
                                <m:t>𝑛</m:t>
                              </m:r>
                            </m:e>
                            <m:sub>
                              <m:r>
                                <a:rPr lang="en-US" altLang="el-GR" sz="2000" i="1">
                                  <a:latin typeface="Cambria Math" panose="02040503050406030204" pitchFamily="18" charset="0"/>
                                  <a:cs typeface="Calibri" panose="020F0502020204030204" pitchFamily="34" charset="0"/>
                                </a:rPr>
                                <m:t>𝐵</m:t>
                              </m:r>
                            </m:sub>
                          </m:sSub>
                          <m:r>
                            <a:rPr lang="en-US" altLang="el-GR" sz="2000" i="1">
                              <a:latin typeface="Cambria Math" panose="02040503050406030204" pitchFamily="18" charset="0"/>
                              <a:cs typeface="Calibri" panose="020F0502020204030204" pitchFamily="34" charset="0"/>
                            </a:rPr>
                            <m:t>,</m:t>
                          </m:r>
                          <m:sSub>
                            <m:sSubPr>
                              <m:ctrlPr>
                                <a:rPr lang="en-US" altLang="el-GR" sz="2000" i="1">
                                  <a:latin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cs typeface="Calibri" panose="020F0502020204030204" pitchFamily="34" charset="0"/>
                                </a:rPr>
                                <m:t>𝑛</m:t>
                              </m:r>
                            </m:e>
                            <m:sub>
                              <m:r>
                                <a:rPr lang="en-US" altLang="el-GR" sz="2000" i="1">
                                  <a:latin typeface="Cambria Math" panose="02040503050406030204" pitchFamily="18" charset="0"/>
                                  <a:cs typeface="Calibri" panose="020F0502020204030204" pitchFamily="34" charset="0"/>
                                </a:rPr>
                                <m:t>3</m:t>
                              </m:r>
                            </m:sub>
                          </m:sSub>
                        </m:sub>
                      </m:sSub>
                    </m:oMath>
                  </m:oMathPara>
                </a14:m>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20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62527CF4-09FA-E374-B5C5-1BF0F683452F}"/>
                  </a:ext>
                </a:extLst>
              </p:cNvPr>
              <p:cNvSpPr txBox="1">
                <a:spLocks noRot="1" noChangeAspect="1" noMove="1" noResize="1" noEditPoints="1" noAdjustHandles="1" noChangeArrowheads="1" noChangeShapeType="1" noTextEdit="1"/>
              </p:cNvSpPr>
              <p:nvPr/>
            </p:nvSpPr>
            <p:spPr>
              <a:xfrm>
                <a:off x="250825" y="1268760"/>
                <a:ext cx="8642350" cy="4035464"/>
              </a:xfrm>
              <a:prstGeom prst="rect">
                <a:avLst/>
              </a:prstGeom>
              <a:blipFill>
                <a:blip r:embed="rId4"/>
                <a:stretch>
                  <a:fillRect l="-705" t="-755" r="-776"/>
                </a:stretch>
              </a:blipFill>
            </p:spPr>
            <p:txBody>
              <a:bodyPr/>
              <a:lstStyle/>
              <a:p>
                <a:r>
                  <a:rPr lang="en-US">
                    <a:noFill/>
                  </a:rPr>
                  <a:t> </a:t>
                </a:r>
              </a:p>
            </p:txBody>
          </p:sp>
        </mc:Fallback>
      </mc:AlternateContent>
    </p:spTree>
    <p:extLst>
      <p:ext uri="{BB962C8B-B14F-4D97-AF65-F5344CB8AC3E}">
        <p14:creationId xmlns:p14="http://schemas.microsoft.com/office/powerpoint/2010/main" val="72998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1A896-FC9A-DF68-0C0E-26D44EA69AD4}"/>
            </a:ext>
          </a:extLst>
        </p:cNvPr>
        <p:cNvGrpSpPr/>
        <p:nvPr/>
      </p:nvGrpSpPr>
      <p:grpSpPr>
        <a:xfrm>
          <a:off x="0" y="0"/>
          <a:ext cx="0" cy="0"/>
          <a:chOff x="0" y="0"/>
          <a:chExt cx="0" cy="0"/>
        </a:xfrm>
      </p:grpSpPr>
      <p:graphicFrame>
        <p:nvGraphicFramePr>
          <p:cNvPr id="12291" name="Object 6">
            <a:extLst>
              <a:ext uri="{FF2B5EF4-FFF2-40B4-BE49-F238E27FC236}">
                <a16:creationId xmlns:a16="http://schemas.microsoft.com/office/drawing/2014/main" id="{75D6D36A-56E4-3A55-5A6D-0350A667565C}"/>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12291" name="Object 6">
                        <a:extLst>
                          <a:ext uri="{FF2B5EF4-FFF2-40B4-BE49-F238E27FC236}">
                            <a16:creationId xmlns:a16="http://schemas.microsoft.com/office/drawing/2014/main" id="{921B8D69-1B51-0DAD-9733-14D4EA827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16">
            <a:extLst>
              <a:ext uri="{FF2B5EF4-FFF2-40B4-BE49-F238E27FC236}">
                <a16:creationId xmlns:a16="http://schemas.microsoft.com/office/drawing/2014/main" id="{45927089-2475-31EA-0F70-B474FC8203B6}"/>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2293" name="Rectangle 25">
            <a:extLst>
              <a:ext uri="{FF2B5EF4-FFF2-40B4-BE49-F238E27FC236}">
                <a16:creationId xmlns:a16="http://schemas.microsoft.com/office/drawing/2014/main" id="{09046950-E51B-8408-4FD2-1D427B7FA271}"/>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2DBE45DA-3333-E5D2-D253-F92FE9230046}"/>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ΘΕΩΡΙΑ</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DE8E7A5-AA2F-A035-09B8-8E7B433973FE}"/>
                  </a:ext>
                </a:extLst>
              </p:cNvPr>
              <p:cNvSpPr txBox="1"/>
              <p:nvPr/>
            </p:nvSpPr>
            <p:spPr>
              <a:xfrm>
                <a:off x="250825" y="1268760"/>
                <a:ext cx="8642350" cy="4055790"/>
              </a:xfrm>
              <a:prstGeom prst="rect">
                <a:avLst/>
              </a:prstGeom>
              <a:noFill/>
            </p:spPr>
            <p:txBody>
              <a:bodyPr wrap="square">
                <a:spAutoFit/>
              </a:bodyPr>
              <a:lstStyle/>
              <a:p>
                <a:pPr algn="just" eaLnBrk="1" hangingPunct="1">
                  <a:spcBef>
                    <a:spcPts val="0"/>
                  </a:spcBef>
                </a:pPr>
                <a:r>
                  <a:rPr lang="el-GR" altLang="el-GR" sz="2000" dirty="0">
                    <a:latin typeface="Calibri" panose="020F0502020204030204" pitchFamily="34" charset="0"/>
                    <a:cs typeface="Calibri" panose="020F0502020204030204" pitchFamily="34" charset="0"/>
                  </a:rPr>
                  <a:t>O </a:t>
                </a:r>
                <a:r>
                  <a:rPr lang="el-GR" altLang="el-GR" sz="2000" b="1" i="1" dirty="0">
                    <a:solidFill>
                      <a:srgbClr val="FFC000"/>
                    </a:solidFill>
                    <a:latin typeface="Calibri" panose="020F0502020204030204" pitchFamily="34" charset="0"/>
                    <a:cs typeface="Calibri" panose="020F0502020204030204" pitchFamily="34" charset="0"/>
                  </a:rPr>
                  <a:t>Mερικός Γραμμομοριακός Όγκος συστατικού Α</a:t>
                </a:r>
                <a:r>
                  <a:rPr lang="el-GR" altLang="el-GR" sz="2000" dirty="0">
                    <a:latin typeface="Calibri" panose="020F0502020204030204" pitchFamily="34" charset="0"/>
                    <a:cs typeface="Calibri" panose="020F0502020204030204" pitchFamily="34" charset="0"/>
                  </a:rPr>
                  <a:t> δίνει το ρυθμό μεταβολής του όγκου, όταν η ποσότητα της ουσίας Α αυξηθεί, ενώ η πίεση, η θερμοκρασία και οι ποσότητες των άλλων συστατικών  παραμένουν σταθερές. Οι μερικοί γραμμομοριακοί όγκοι των συστατικών ενός μίγματος </a:t>
                </a:r>
                <a:r>
                  <a:rPr lang="el-GR" altLang="el-GR" sz="2000" b="1" i="1" dirty="0">
                    <a:solidFill>
                      <a:srgbClr val="FFC000"/>
                    </a:solidFill>
                    <a:latin typeface="Calibri" panose="020F0502020204030204" pitchFamily="34" charset="0"/>
                    <a:cs typeface="Calibri" panose="020F0502020204030204" pitchFamily="34" charset="0"/>
                  </a:rPr>
                  <a:t>εξαρτώνται από τη σύσταση</a:t>
                </a:r>
                <a:r>
                  <a:rPr lang="el-GR" altLang="el-GR" sz="2000" dirty="0">
                    <a:latin typeface="Calibri" panose="020F0502020204030204" pitchFamily="34" charset="0"/>
                    <a:cs typeface="Calibri" panose="020F0502020204030204" pitchFamily="34" charset="0"/>
                  </a:rPr>
                  <a:t>, διότι το περιβάλλον κάθε είδους μορίου είναι διαφορετικό όταν η σύσταση μεταβάλλεται από καθαρό συστατικό Α προς καθαρό συστατικό Β.</a:t>
                </a: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𝑟</m:t>
                          </m:r>
                        </m:sub>
                      </m:s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f>
                        <m:f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fPr>
                        <m:num>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𝑣</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𝑟</m:t>
                              </m:r>
                            </m:sub>
                          </m:sSub>
                        </m:num>
                        <m:den>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𝑛</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𝐴</m:t>
                              </m:r>
                            </m:sub>
                          </m:s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𝑛</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𝐵</m:t>
                              </m:r>
                            </m:sub>
                          </m:sSub>
                        </m:den>
                      </m:f>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acc>
                        <m:accPr>
                          <m:chr m:val="̅"/>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accPr>
                        <m:e>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𝐴</m:t>
                              </m:r>
                            </m:sub>
                          </m:sSub>
                        </m:e>
                      </m:acc>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𝑥</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𝐴</m:t>
                          </m:r>
                        </m:sub>
                      </m:s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acc>
                        <m:accPr>
                          <m:chr m:val="̅"/>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accPr>
                        <m:e>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𝐵</m:t>
                              </m:r>
                            </m:sub>
                          </m:sSub>
                        </m:e>
                      </m:acc>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𝑥</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𝐵</m:t>
                          </m:r>
                        </m:sub>
                      </m:sSub>
                    </m:oMath>
                  </m:oMathPara>
                </a14:m>
                <a:endParaRPr kumimoji="0" lang="en-US" altLang="el-G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20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BDE8E7A5-AA2F-A035-09B8-8E7B433973FE}"/>
                  </a:ext>
                </a:extLst>
              </p:cNvPr>
              <p:cNvSpPr txBox="1">
                <a:spLocks noRot="1" noChangeAspect="1" noMove="1" noResize="1" noEditPoints="1" noAdjustHandles="1" noChangeArrowheads="1" noChangeShapeType="1" noTextEdit="1"/>
              </p:cNvSpPr>
              <p:nvPr/>
            </p:nvSpPr>
            <p:spPr>
              <a:xfrm>
                <a:off x="250825" y="1268760"/>
                <a:ext cx="8642350" cy="4055790"/>
              </a:xfrm>
              <a:prstGeom prst="rect">
                <a:avLst/>
              </a:prstGeom>
              <a:blipFill>
                <a:blip r:embed="rId5"/>
                <a:stretch>
                  <a:fillRect l="-705" t="-752" r="-776"/>
                </a:stretch>
              </a:blipFill>
            </p:spPr>
            <p:txBody>
              <a:bodyPr/>
              <a:lstStyle/>
              <a:p>
                <a:r>
                  <a:rPr lang="en-US">
                    <a:noFill/>
                  </a:rPr>
                  <a:t> </a:t>
                </a:r>
              </a:p>
            </p:txBody>
          </p:sp>
        </mc:Fallback>
      </mc:AlternateContent>
    </p:spTree>
    <p:extLst>
      <p:ext uri="{BB962C8B-B14F-4D97-AF65-F5344CB8AC3E}">
        <p14:creationId xmlns:p14="http://schemas.microsoft.com/office/powerpoint/2010/main" val="336591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AB246-4A1C-923D-F9D1-0608FCCB96EF}"/>
            </a:ext>
          </a:extLst>
        </p:cNvPr>
        <p:cNvGrpSpPr/>
        <p:nvPr/>
      </p:nvGrpSpPr>
      <p:grpSpPr>
        <a:xfrm>
          <a:off x="0" y="0"/>
          <a:ext cx="0" cy="0"/>
          <a:chOff x="0" y="0"/>
          <a:chExt cx="0" cy="0"/>
        </a:xfrm>
      </p:grpSpPr>
      <p:graphicFrame>
        <p:nvGraphicFramePr>
          <p:cNvPr id="12291" name="Object 6">
            <a:extLst>
              <a:ext uri="{FF2B5EF4-FFF2-40B4-BE49-F238E27FC236}">
                <a16:creationId xmlns:a16="http://schemas.microsoft.com/office/drawing/2014/main" id="{E36B7BB3-F4B3-81FA-5471-3329DACEE217}"/>
              </a:ext>
            </a:extLst>
          </p:cNvPr>
          <p:cNvGraphicFramePr>
            <a:graphicFrameLocks noChangeAspect="1"/>
          </p:cNvGraphicFramePr>
          <p:nvPr/>
        </p:nvGraphicFramePr>
        <p:xfrm>
          <a:off x="4495800" y="3348038"/>
          <a:ext cx="152400" cy="161925"/>
        </p:xfrm>
        <a:graphic>
          <a:graphicData uri="http://schemas.openxmlformats.org/presentationml/2006/ole">
            <mc:AlternateContent xmlns:mc="http://schemas.openxmlformats.org/markup-compatibility/2006">
              <mc:Choice xmlns:v="urn:schemas-microsoft-com:vml" Requires="v">
                <p:oleObj name="Εξίσωση" r:id="rId3" imgW="114151" imgH="215619" progId="Equation.3">
                  <p:embed/>
                </p:oleObj>
              </mc:Choice>
              <mc:Fallback>
                <p:oleObj name="Εξίσωση" r:id="rId3" imgW="114151" imgH="215619" progId="Equation.3">
                  <p:embed/>
                  <p:pic>
                    <p:nvPicPr>
                      <p:cNvPr id="12291" name="Object 6">
                        <a:extLst>
                          <a:ext uri="{FF2B5EF4-FFF2-40B4-BE49-F238E27FC236}">
                            <a16:creationId xmlns:a16="http://schemas.microsoft.com/office/drawing/2014/main" id="{75D6D36A-56E4-3A55-5A6D-0350A6675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48038"/>
                        <a:ext cx="152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16">
            <a:extLst>
              <a:ext uri="{FF2B5EF4-FFF2-40B4-BE49-F238E27FC236}">
                <a16:creationId xmlns:a16="http://schemas.microsoft.com/office/drawing/2014/main" id="{05780FED-6299-057F-DE07-45B77B328FF8}"/>
              </a:ext>
            </a:extLst>
          </p:cNvPr>
          <p:cNvSpPr txBox="1">
            <a:spLocks noChangeArrowheads="1"/>
          </p:cNvSpPr>
          <p:nvPr/>
        </p:nvSpPr>
        <p:spPr bwMode="auto">
          <a:xfrm>
            <a:off x="1476375" y="6442075"/>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endParaRPr lang="el-GR" altLang="el-GR">
              <a:latin typeface="Arial" panose="020B0604020202020204" pitchFamily="34" charset="0"/>
            </a:endParaRPr>
          </a:p>
        </p:txBody>
      </p:sp>
      <p:sp>
        <p:nvSpPr>
          <p:cNvPr id="12293" name="Rectangle 25">
            <a:extLst>
              <a:ext uri="{FF2B5EF4-FFF2-40B4-BE49-F238E27FC236}">
                <a16:creationId xmlns:a16="http://schemas.microsoft.com/office/drawing/2014/main" id="{C7A750C6-BEE7-B9D3-A0B4-950C14A8ED37}"/>
              </a:ext>
            </a:extLst>
          </p:cNvPr>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a:latin typeface="Comic Sans MS" panose="030F0702030302020204" pitchFamily="66" charset="0"/>
            </a:endParaRPr>
          </a:p>
        </p:txBody>
      </p:sp>
      <p:sp>
        <p:nvSpPr>
          <p:cNvPr id="4" name="Rectangle 2">
            <a:extLst>
              <a:ext uri="{FF2B5EF4-FFF2-40B4-BE49-F238E27FC236}">
                <a16:creationId xmlns:a16="http://schemas.microsoft.com/office/drawing/2014/main" id="{7334E642-2BFB-31D4-2BB3-C3537341ED90}"/>
              </a:ext>
            </a:extLst>
          </p:cNvPr>
          <p:cNvSpPr txBox="1">
            <a:spLocks noChangeArrowheads="1"/>
          </p:cNvSpPr>
          <p:nvPr/>
        </p:nvSpPr>
        <p:spPr>
          <a:xfrm>
            <a:off x="250825" y="115888"/>
            <a:ext cx="8642350" cy="649287"/>
          </a:xfrm>
          <a:prstGeom prst="rect">
            <a:avLst/>
          </a:prstGeom>
          <a:effectLst/>
        </p:spPr>
        <p:txBody>
          <a:bodyPr anchor="ctr">
            <a:normAutofit/>
          </a:bodyPr>
          <a:lst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altLang="el-GR" sz="2800" b="1" dirty="0">
                <a:solidFill>
                  <a:srgbClr val="FFC000"/>
                </a:solidFill>
                <a:latin typeface="Calibri" panose="020F0502020204030204" pitchFamily="34" charset="0"/>
                <a:cs typeface="Calibri" panose="020F0502020204030204" pitchFamily="34" charset="0"/>
              </a:rPr>
              <a:t>ΘΕΩΡΙΑ</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D47F94-5CB8-886C-4699-C4F8F33F3817}"/>
                  </a:ext>
                </a:extLst>
              </p:cNvPr>
              <p:cNvSpPr txBox="1"/>
              <p:nvPr/>
            </p:nvSpPr>
            <p:spPr>
              <a:xfrm>
                <a:off x="250825" y="1268760"/>
                <a:ext cx="8642350" cy="4433265"/>
              </a:xfrm>
              <a:prstGeom prst="rect">
                <a:avLst/>
              </a:prstGeom>
              <a:noFill/>
            </p:spPr>
            <p:txBody>
              <a:bodyPr wrap="square">
                <a:spAutoFit/>
              </a:bodyPr>
              <a:lstStyle/>
              <a:p>
                <a:pPr algn="just" eaLnBrk="1" hangingPunct="1">
                  <a:spcBef>
                    <a:spcPts val="0"/>
                  </a:spcBef>
                </a:pPr>
                <a:r>
                  <a:rPr lang="el-GR" altLang="el-GR" sz="2000" dirty="0">
                    <a:latin typeface="Calibri" panose="020F0502020204030204" pitchFamily="34" charset="0"/>
                    <a:cs typeface="Calibri" panose="020F0502020204030204" pitchFamily="34" charset="0"/>
                  </a:rPr>
                  <a:t>Η διαφορά μεταξύ πραγματικού και ιδανικού  γραμμομοριακού όγκου δίνει το  </a:t>
                </a:r>
                <a:r>
                  <a:rPr lang="el-GR" altLang="el-GR" sz="2000" b="1" i="1" dirty="0">
                    <a:solidFill>
                      <a:srgbClr val="FFC000"/>
                    </a:solidFill>
                    <a:latin typeface="Calibri" panose="020F0502020204030204" pitchFamily="34" charset="0"/>
                    <a:cs typeface="Calibri" panose="020F0502020204030204" pitchFamily="34" charset="0"/>
                  </a:rPr>
                  <a:t>Γραμμομοριακό Όγκο Ανάμιξης Δ</a:t>
                </a:r>
                <a:r>
                  <a:rPr lang="el-GR" altLang="el-GR" sz="2000" b="1" i="1" baseline="-25000" dirty="0">
                    <a:solidFill>
                      <a:srgbClr val="FFC000"/>
                    </a:solidFill>
                    <a:latin typeface="Calibri" panose="020F0502020204030204" pitchFamily="34" charset="0"/>
                    <a:cs typeface="Calibri" panose="020F0502020204030204" pitchFamily="34" charset="0"/>
                  </a:rPr>
                  <a:t>Μ</a:t>
                </a:r>
                <a:r>
                  <a:rPr lang="el-GR" altLang="el-GR" sz="2000" b="1" i="1" dirty="0">
                    <a:solidFill>
                      <a:srgbClr val="FFC000"/>
                    </a:solidFill>
                    <a:latin typeface="Calibri" panose="020F0502020204030204" pitchFamily="34" charset="0"/>
                    <a:cs typeface="Calibri" panose="020F0502020204030204" pitchFamily="34" charset="0"/>
                  </a:rPr>
                  <a:t>V</a:t>
                </a:r>
                <a:r>
                  <a:rPr lang="el-GR" altLang="el-GR" sz="2000" dirty="0">
                    <a:latin typeface="Calibri" panose="020F0502020204030204" pitchFamily="34" charset="0"/>
                    <a:cs typeface="Calibri" panose="020F0502020204030204" pitchFamily="34" charset="0"/>
                  </a:rPr>
                  <a:t> και είναι μια εντατική ιδιότητα που εκφράζει την απόκλιση του μίγματος από την ιδανική συμπεριφορά. </a:t>
                </a: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algn="just" eaLnBrk="1" hangingPunct="1">
                  <a:spcBef>
                    <a:spcPts val="0"/>
                  </a:spcBef>
                </a:pPr>
                <a14:m>
                  <m:oMathPara xmlns:m="http://schemas.openxmlformats.org/officeDocument/2006/math">
                    <m:oMathParaPr>
                      <m:jc m:val="centerGroup"/>
                    </m:oMathParaPr>
                    <m:oMath xmlns:m="http://schemas.openxmlformats.org/officeDocument/2006/math">
                      <m:sSub>
                        <m:sSubPr>
                          <m:ctrlPr>
                            <a:rPr lang="el-GR" altLang="el-GR" sz="2000" i="1" smtClean="0">
                              <a:latin typeface="Cambria Math" panose="02040503050406030204" pitchFamily="18" charset="0"/>
                              <a:ea typeface="Cambria Math" panose="02040503050406030204" pitchFamily="18" charset="0"/>
                              <a:cs typeface="Calibri" panose="020F0502020204030204" pitchFamily="34" charset="0"/>
                            </a:rPr>
                          </m:ctrlPr>
                        </m:sSubPr>
                        <m:e>
                          <m:r>
                            <a:rPr lang="el-GR" altLang="el-GR" sz="2000" i="1" smtClean="0">
                              <a:latin typeface="Cambria Math" panose="02040503050406030204" pitchFamily="18" charset="0"/>
                              <a:ea typeface="Cambria Math" panose="02040503050406030204" pitchFamily="18" charset="0"/>
                              <a:cs typeface="Calibri" panose="020F0502020204030204" pitchFamily="34" charset="0"/>
                            </a:rPr>
                            <m:t>∆</m:t>
                          </m:r>
                        </m:e>
                        <m:sub>
                          <m:r>
                            <m:rPr>
                              <m:sty m:val="p"/>
                            </m:rP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M</m:t>
                          </m:r>
                        </m:sub>
                      </m:sSub>
                      <m:r>
                        <m:rPr>
                          <m:sty m:val="p"/>
                        </m:rP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V</m:t>
                      </m:r>
                      <m:r>
                        <a:rPr lang="en-US" altLang="el-GR" sz="2000" b="0" i="0"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𝑟</m:t>
                          </m:r>
                        </m:sub>
                      </m:s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𝑖𝑑</m:t>
                          </m:r>
                        </m:sub>
                      </m:s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m:t>
                      </m:r>
                      <m:d>
                        <m:dPr>
                          <m:begChr m:val="["/>
                          <m:endChr m:val="]"/>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dPr>
                        <m:e>
                          <m:d>
                            <m:d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dPr>
                            <m:e>
                              <m:acc>
                                <m:accPr>
                                  <m:chr m:val="̅"/>
                                  <m:ctrlPr>
                                    <a:rPr lang="en-US" altLang="el-GR" sz="2000" i="1">
                                      <a:solidFill>
                                        <a:prstClr val="white"/>
                                      </a:solidFill>
                                      <a:latin typeface="Cambria Math" panose="02040503050406030204" pitchFamily="18" charset="0"/>
                                      <a:cs typeface="Calibri" panose="020F0502020204030204" pitchFamily="34" charset="0"/>
                                    </a:rPr>
                                  </m:ctrlPr>
                                </m:accPr>
                                <m:e>
                                  <m:sSub>
                                    <m:sSubPr>
                                      <m:ctrlPr>
                                        <a:rPr lang="en-US" altLang="el-GR" sz="2000" i="1">
                                          <a:solidFill>
                                            <a:prstClr val="white"/>
                                          </a:solidFill>
                                          <a:latin typeface="Cambria Math" panose="02040503050406030204" pitchFamily="18" charset="0"/>
                                          <a:cs typeface="Calibri" panose="020F0502020204030204" pitchFamily="34" charset="0"/>
                                        </a:rPr>
                                      </m:ctrlPr>
                                    </m:sSubPr>
                                    <m:e>
                                      <m:r>
                                        <a:rPr lang="en-US" altLang="el-GR" sz="2000" i="1">
                                          <a:solidFill>
                                            <a:prstClr val="white"/>
                                          </a:solidFill>
                                          <a:latin typeface="Cambria Math" panose="02040503050406030204" pitchFamily="18" charset="0"/>
                                          <a:cs typeface="Calibri" panose="020F0502020204030204" pitchFamily="34" charset="0"/>
                                        </a:rPr>
                                        <m:t>𝑉</m:t>
                                      </m:r>
                                    </m:e>
                                    <m:sub>
                                      <m:r>
                                        <a:rPr lang="en-US" altLang="el-GR" sz="2000" i="1">
                                          <a:solidFill>
                                            <a:prstClr val="white"/>
                                          </a:solidFill>
                                          <a:latin typeface="Cambria Math" panose="02040503050406030204" pitchFamily="18" charset="0"/>
                                          <a:cs typeface="Calibri" panose="020F0502020204030204" pitchFamily="34" charset="0"/>
                                        </a:rPr>
                                        <m:t>𝐴</m:t>
                                      </m:r>
                                    </m:sub>
                                  </m:sSub>
                                </m:e>
                              </m:acc>
                              <m:r>
                                <a:rPr lang="en-US" altLang="el-GR" sz="2000" b="0" i="1" smtClean="0">
                                  <a:solidFill>
                                    <a:prstClr val="white"/>
                                  </a:solidFill>
                                  <a:latin typeface="Cambria Math" panose="02040503050406030204" pitchFamily="18" charset="0"/>
                                  <a:cs typeface="Calibri" panose="020F0502020204030204" pitchFamily="34" charset="0"/>
                                </a:rPr>
                                <m:t>−</m:t>
                              </m:r>
                              <m:acc>
                                <m:accPr>
                                  <m:chr m:val="̅"/>
                                  <m:ctrlPr>
                                    <a:rPr lang="en-US" altLang="el-GR" sz="2000" i="1">
                                      <a:solidFill>
                                        <a:prstClr val="white"/>
                                      </a:solidFill>
                                      <a:latin typeface="Cambria Math" panose="02040503050406030204" pitchFamily="18" charset="0"/>
                                      <a:cs typeface="Calibri" panose="020F0502020204030204" pitchFamily="34" charset="0"/>
                                    </a:rPr>
                                  </m:ctrlPr>
                                </m:accPr>
                                <m:e>
                                  <m:sSub>
                                    <m:sSubPr>
                                      <m:ctrlPr>
                                        <a:rPr lang="en-US" altLang="el-GR" sz="2000" i="1">
                                          <a:solidFill>
                                            <a:prstClr val="white"/>
                                          </a:solidFill>
                                          <a:latin typeface="Cambria Math" panose="02040503050406030204" pitchFamily="18" charset="0"/>
                                          <a:cs typeface="Calibri" panose="020F0502020204030204" pitchFamily="34" charset="0"/>
                                        </a:rPr>
                                      </m:ctrlPr>
                                    </m:sSubPr>
                                    <m:e>
                                      <m:r>
                                        <a:rPr lang="en-US" altLang="el-GR" sz="2000" i="1">
                                          <a:solidFill>
                                            <a:prstClr val="white"/>
                                          </a:solidFill>
                                          <a:latin typeface="Cambria Math" panose="02040503050406030204" pitchFamily="18" charset="0"/>
                                          <a:cs typeface="Calibri" panose="020F0502020204030204" pitchFamily="34" charset="0"/>
                                        </a:rPr>
                                        <m:t>𝑉</m:t>
                                      </m:r>
                                    </m:e>
                                    <m:sub>
                                      <m:r>
                                        <a:rPr lang="en-US" altLang="el-GR" sz="2000" b="0" i="1" smtClean="0">
                                          <a:solidFill>
                                            <a:prstClr val="white"/>
                                          </a:solidFill>
                                          <a:latin typeface="Cambria Math" panose="02040503050406030204" pitchFamily="18" charset="0"/>
                                          <a:cs typeface="Calibri" panose="020F0502020204030204" pitchFamily="34" charset="0"/>
                                        </a:rPr>
                                        <m:t>𝐵</m:t>
                                      </m:r>
                                    </m:sub>
                                  </m:sSub>
                                </m:e>
                              </m:acc>
                            </m:e>
                          </m:d>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m:t>
                          </m:r>
                          <m:d>
                            <m:d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𝐴</m:t>
                                  </m:r>
                                </m:sub>
                              </m:s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𝐵</m:t>
                                  </m:r>
                                </m:sub>
                              </m:sSub>
                            </m:e>
                          </m:d>
                        </m:e>
                      </m:d>
                      <m:sSub>
                        <m:sSub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𝑥</m:t>
                          </m:r>
                        </m:e>
                        <m: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𝐴</m:t>
                          </m:r>
                        </m:sub>
                      </m:sSub>
                      <m: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t>+</m:t>
                      </m:r>
                      <m:d>
                        <m:dPr>
                          <m:ctrlPr>
                            <a:rPr lang="en-US" altLang="el-GR" sz="2000" b="0" i="1" smtClean="0">
                              <a:latin typeface="Cambria Math" panose="02040503050406030204" pitchFamily="18" charset="0"/>
                              <a:ea typeface="Cambria Math" panose="02040503050406030204" pitchFamily="18" charset="0"/>
                              <a:cs typeface="Calibri" panose="020F0502020204030204" pitchFamily="34" charset="0"/>
                            </a:rPr>
                          </m:ctrlPr>
                        </m:dPr>
                        <m:e>
                          <m:acc>
                            <m:accPr>
                              <m:chr m:val="̅"/>
                              <m:ctrlPr>
                                <a:rPr lang="en-US" altLang="el-GR" sz="2000" i="1">
                                  <a:solidFill>
                                    <a:prstClr val="white"/>
                                  </a:solidFill>
                                  <a:latin typeface="Cambria Math" panose="02040503050406030204" pitchFamily="18" charset="0"/>
                                  <a:cs typeface="Calibri" panose="020F0502020204030204" pitchFamily="34" charset="0"/>
                                </a:rPr>
                              </m:ctrlPr>
                            </m:accPr>
                            <m:e>
                              <m:sSub>
                                <m:sSubPr>
                                  <m:ctrlPr>
                                    <a:rPr lang="en-US" altLang="el-GR" sz="2000" i="1">
                                      <a:solidFill>
                                        <a:prstClr val="white"/>
                                      </a:solidFill>
                                      <a:latin typeface="Cambria Math" panose="02040503050406030204" pitchFamily="18" charset="0"/>
                                      <a:cs typeface="Calibri" panose="020F0502020204030204" pitchFamily="34" charset="0"/>
                                    </a:rPr>
                                  </m:ctrlPr>
                                </m:sSubPr>
                                <m:e>
                                  <m:r>
                                    <a:rPr lang="en-US" altLang="el-GR" sz="2000" i="1">
                                      <a:solidFill>
                                        <a:prstClr val="white"/>
                                      </a:solidFill>
                                      <a:latin typeface="Cambria Math" panose="02040503050406030204" pitchFamily="18" charset="0"/>
                                      <a:cs typeface="Calibri" panose="020F0502020204030204" pitchFamily="34" charset="0"/>
                                    </a:rPr>
                                    <m:t>𝑉</m:t>
                                  </m:r>
                                </m:e>
                                <m:sub>
                                  <m:r>
                                    <m:rPr>
                                      <m:sty m:val="p"/>
                                    </m:rPr>
                                    <a:rPr lang="el-GR" altLang="el-GR" sz="2000" b="0" i="0" smtClean="0">
                                      <a:solidFill>
                                        <a:prstClr val="white"/>
                                      </a:solidFill>
                                      <a:latin typeface="Cambria Math" panose="02040503050406030204" pitchFamily="18" charset="0"/>
                                      <a:cs typeface="Calibri" panose="020F0502020204030204" pitchFamily="34" charset="0"/>
                                    </a:rPr>
                                    <m:t>Β</m:t>
                                  </m:r>
                                </m:sub>
                              </m:sSub>
                            </m:e>
                          </m:acc>
                          <m:r>
                            <a:rPr lang="el-GR" altLang="el-GR" sz="2000" b="0" i="1" smtClean="0">
                              <a:solidFill>
                                <a:prstClr val="white"/>
                              </a:solidFill>
                              <a:latin typeface="Cambria Math" panose="02040503050406030204" pitchFamily="18" charset="0"/>
                              <a:cs typeface="Calibri" panose="020F0502020204030204" pitchFamily="34" charset="0"/>
                            </a:rPr>
                            <m:t>−</m:t>
                          </m:r>
                          <m:sSub>
                            <m:sSubPr>
                              <m:ctrlPr>
                                <a:rPr lang="el-GR" altLang="el-GR" sz="2000" b="0" i="1" smtClean="0">
                                  <a:solidFill>
                                    <a:prstClr val="white"/>
                                  </a:solidFill>
                                  <a:latin typeface="Cambria Math" panose="02040503050406030204" pitchFamily="18" charset="0"/>
                                  <a:cs typeface="Calibri" panose="020F0502020204030204" pitchFamily="34" charset="0"/>
                                </a:rPr>
                              </m:ctrlPr>
                            </m:sSubPr>
                            <m:e>
                              <m:r>
                                <m:rPr>
                                  <m:sty m:val="p"/>
                                </m:rPr>
                                <a:rPr lang="en-US" altLang="el-GR" sz="2000" b="0" i="0" smtClean="0">
                                  <a:solidFill>
                                    <a:prstClr val="white"/>
                                  </a:solidFill>
                                  <a:latin typeface="Cambria Math" panose="02040503050406030204" pitchFamily="18" charset="0"/>
                                  <a:cs typeface="Calibri" panose="020F0502020204030204" pitchFamily="34" charset="0"/>
                                </a:rPr>
                                <m:t>V</m:t>
                              </m:r>
                            </m:e>
                            <m:sub>
                              <m:r>
                                <a:rPr lang="en-US" altLang="el-GR" sz="2000" b="0" i="1" smtClean="0">
                                  <a:solidFill>
                                    <a:prstClr val="white"/>
                                  </a:solidFill>
                                  <a:latin typeface="Cambria Math" panose="02040503050406030204" pitchFamily="18" charset="0"/>
                                  <a:cs typeface="Calibri" panose="020F0502020204030204" pitchFamily="34" charset="0"/>
                                </a:rPr>
                                <m:t>𝐵</m:t>
                              </m:r>
                            </m:sub>
                          </m:sSub>
                        </m:e>
                      </m:d>
                    </m:oMath>
                  </m:oMathPara>
                </a14:m>
                <a:endParaRPr lang="el-GR" altLang="el-GR" sz="2000" dirty="0">
                  <a:latin typeface="Calibri" panose="020F0502020204030204" pitchFamily="34" charset="0"/>
                  <a:cs typeface="Calibri" panose="020F0502020204030204" pitchFamily="34" charset="0"/>
                </a:endParaRP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algn="just" eaLnBrk="1" hangingPunct="1">
                  <a:spcBef>
                    <a:spcPts val="0"/>
                  </a:spcBef>
                </a:pPr>
                <a:r>
                  <a:rPr lang="el-GR" altLang="el-GR" sz="2000" dirty="0">
                    <a:latin typeface="Calibri" panose="020F0502020204030204" pitchFamily="34" charset="0"/>
                    <a:cs typeface="Calibri" panose="020F0502020204030204" pitchFamily="34" charset="0"/>
                  </a:rPr>
                  <a:t>Η εξάρτηση του Δ</a:t>
                </a:r>
                <a:r>
                  <a:rPr lang="en-US" altLang="el-GR" sz="2000" baseline="-25000" dirty="0">
                    <a:latin typeface="Calibri" panose="020F0502020204030204" pitchFamily="34" charset="0"/>
                    <a:cs typeface="Calibri" panose="020F0502020204030204" pitchFamily="34" charset="0"/>
                  </a:rPr>
                  <a:t>M</a:t>
                </a:r>
                <a:r>
                  <a:rPr lang="en-US" altLang="el-GR" sz="2000" dirty="0">
                    <a:latin typeface="Calibri" panose="020F0502020204030204" pitchFamily="34" charset="0"/>
                    <a:cs typeface="Calibri" panose="020F0502020204030204" pitchFamily="34" charset="0"/>
                  </a:rPr>
                  <a:t>V</a:t>
                </a:r>
                <a:r>
                  <a:rPr lang="el-GR" altLang="el-GR" sz="2000" dirty="0">
                    <a:latin typeface="Calibri" panose="020F0502020204030204" pitchFamily="34" charset="0"/>
                    <a:cs typeface="Calibri" panose="020F0502020204030204" pitchFamily="34" charset="0"/>
                  </a:rPr>
                  <a:t> από την σύσταση δίνεται από την παρακάτω σχέση</a:t>
                </a:r>
                <a:r>
                  <a:rPr lang="en-US" altLang="el-GR" sz="2000" dirty="0">
                    <a:latin typeface="Calibri" panose="020F0502020204030204" pitchFamily="34" charset="0"/>
                    <a:cs typeface="Calibri" panose="020F0502020204030204" pitchFamily="34" charset="0"/>
                  </a:rPr>
                  <a:t>:</a:t>
                </a:r>
                <a:endParaRPr lang="el-GR" altLang="el-GR" sz="2000" dirty="0">
                  <a:latin typeface="Calibri" panose="020F0502020204030204" pitchFamily="34" charset="0"/>
                  <a:cs typeface="Calibri" panose="020F0502020204030204" pitchFamily="34" charset="0"/>
                </a:endParaRPr>
              </a:p>
              <a:p>
                <a:pPr marL="0" marR="0" lvl="0" indent="0" algn="l" defTabSz="457200" rtl="0" eaLnBrk="1" fontAlgn="base" latinLnBrk="0" hangingPunct="1">
                  <a:lnSpc>
                    <a:spcPct val="100000"/>
                  </a:lnSpc>
                  <a:spcBef>
                    <a:spcPts val="0"/>
                  </a:spcBef>
                  <a:spcAft>
                    <a:spcPct val="0"/>
                  </a:spcAft>
                  <a:buClrTx/>
                  <a:buSzTx/>
                  <a:buFontTx/>
                  <a:buNone/>
                  <a:tabLst/>
                  <a:defRPr/>
                </a:pPr>
                <a:endParaRPr kumimoji="0" lang="en-US" altLang="el-G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lvl="0" eaLnBrk="1" hangingPunct="1">
                  <a:spcBef>
                    <a:spcPts val="0"/>
                  </a:spcBef>
                  <a:defRPr/>
                </a:pPr>
                <a14:m>
                  <m:oMathPara xmlns:m="http://schemas.openxmlformats.org/officeDocument/2006/math">
                    <m:oMathParaPr>
                      <m:jc m:val="center"/>
                    </m:oMathParaPr>
                    <m:oMath xmlns:m="http://schemas.openxmlformats.org/officeDocument/2006/math">
                      <m:f>
                        <m:f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fPr>
                        <m:num>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𝑑</m:t>
                          </m:r>
                          <m:d>
                            <m:d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dPr>
                            <m:e>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cs typeface="Calibri" panose="020F0502020204030204" pitchFamily="34" charset="0"/>
                                    </a:rPr>
                                    <m:t>∆</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𝑀</m:t>
                                  </m:r>
                                </m:sub>
                              </m:s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d>
                        </m:num>
                        <m:den>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𝑑</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𝑥</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𝐴</m:t>
                              </m:r>
                            </m:sub>
                          </m:sSub>
                        </m:den>
                      </m:f>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f>
                        <m:f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fPr>
                        <m:num>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𝑑</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𝑟</m:t>
                              </m:r>
                            </m:sub>
                          </m:sSub>
                        </m:num>
                        <m:den>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𝑑</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𝑥</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𝐴</m:t>
                              </m:r>
                            </m:sub>
                          </m:sSub>
                        </m:den>
                      </m:f>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f>
                        <m:f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fPr>
                        <m:num>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𝑑</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𝑉</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𝑖𝑑</m:t>
                              </m:r>
                            </m:sub>
                          </m:sSub>
                        </m:num>
                        <m:den>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𝑑</m:t>
                          </m:r>
                          <m:sSub>
                            <m:sSubPr>
                              <m:ctrlP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ctrlPr>
                            </m:sSubPr>
                            <m:e>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𝑥</m:t>
                              </m:r>
                            </m:e>
                            <m:sub>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𝐴</m:t>
                              </m:r>
                            </m:sub>
                          </m:sSub>
                        </m:den>
                      </m:f>
                      <m:r>
                        <a:rPr kumimoji="0" lang="en-US" altLang="el-GR" sz="2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Calibri" panose="020F0502020204030204" pitchFamily="34" charset="0"/>
                        </a:rPr>
                        <m:t>=</m:t>
                      </m:r>
                      <m:d>
                        <m:dPr>
                          <m:ctrlPr>
                            <a:rPr lang="en-US" altLang="el-GR" sz="2000" i="1">
                              <a:latin typeface="Cambria Math" panose="02040503050406030204" pitchFamily="18" charset="0"/>
                              <a:ea typeface="Cambria Math" panose="02040503050406030204" pitchFamily="18" charset="0"/>
                              <a:cs typeface="Calibri" panose="020F0502020204030204" pitchFamily="34" charset="0"/>
                            </a:rPr>
                          </m:ctrlPr>
                        </m:dPr>
                        <m:e>
                          <m:acc>
                            <m:accPr>
                              <m:chr m:val="̅"/>
                              <m:ctrlPr>
                                <a:rPr lang="en-US" altLang="el-GR" sz="2000" i="1">
                                  <a:solidFill>
                                    <a:prstClr val="white"/>
                                  </a:solidFill>
                                  <a:latin typeface="Cambria Math" panose="02040503050406030204" pitchFamily="18" charset="0"/>
                                  <a:cs typeface="Calibri" panose="020F0502020204030204" pitchFamily="34" charset="0"/>
                                </a:rPr>
                              </m:ctrlPr>
                            </m:accPr>
                            <m:e>
                              <m:sSub>
                                <m:sSubPr>
                                  <m:ctrlPr>
                                    <a:rPr lang="en-US" altLang="el-GR" sz="2000" i="1">
                                      <a:solidFill>
                                        <a:prstClr val="white"/>
                                      </a:solidFill>
                                      <a:latin typeface="Cambria Math" panose="02040503050406030204" pitchFamily="18" charset="0"/>
                                      <a:cs typeface="Calibri" panose="020F0502020204030204" pitchFamily="34" charset="0"/>
                                    </a:rPr>
                                  </m:ctrlPr>
                                </m:sSubPr>
                                <m:e>
                                  <m:r>
                                    <a:rPr lang="en-US" altLang="el-GR" sz="2000" i="1">
                                      <a:solidFill>
                                        <a:prstClr val="white"/>
                                      </a:solidFill>
                                      <a:latin typeface="Cambria Math" panose="02040503050406030204" pitchFamily="18" charset="0"/>
                                      <a:cs typeface="Calibri" panose="020F0502020204030204" pitchFamily="34" charset="0"/>
                                    </a:rPr>
                                    <m:t>𝑉</m:t>
                                  </m:r>
                                </m:e>
                                <m:sub>
                                  <m:r>
                                    <a:rPr lang="en-US" altLang="el-GR" sz="2000" i="1">
                                      <a:solidFill>
                                        <a:prstClr val="white"/>
                                      </a:solidFill>
                                      <a:latin typeface="Cambria Math" panose="02040503050406030204" pitchFamily="18" charset="0"/>
                                      <a:cs typeface="Calibri" panose="020F0502020204030204" pitchFamily="34" charset="0"/>
                                    </a:rPr>
                                    <m:t>𝐴</m:t>
                                  </m:r>
                                </m:sub>
                              </m:sSub>
                            </m:e>
                          </m:acc>
                          <m:r>
                            <a:rPr lang="en-US" altLang="el-GR" sz="2000" i="1">
                              <a:solidFill>
                                <a:prstClr val="white"/>
                              </a:solidFill>
                              <a:latin typeface="Cambria Math" panose="02040503050406030204" pitchFamily="18" charset="0"/>
                              <a:cs typeface="Calibri" panose="020F0502020204030204" pitchFamily="34" charset="0"/>
                            </a:rPr>
                            <m:t>−</m:t>
                          </m:r>
                          <m:acc>
                            <m:accPr>
                              <m:chr m:val="̅"/>
                              <m:ctrlPr>
                                <a:rPr lang="en-US" altLang="el-GR" sz="2000" i="1">
                                  <a:solidFill>
                                    <a:prstClr val="white"/>
                                  </a:solidFill>
                                  <a:latin typeface="Cambria Math" panose="02040503050406030204" pitchFamily="18" charset="0"/>
                                  <a:cs typeface="Calibri" panose="020F0502020204030204" pitchFamily="34" charset="0"/>
                                </a:rPr>
                              </m:ctrlPr>
                            </m:accPr>
                            <m:e>
                              <m:sSub>
                                <m:sSubPr>
                                  <m:ctrlPr>
                                    <a:rPr lang="en-US" altLang="el-GR" sz="2000" i="1">
                                      <a:solidFill>
                                        <a:prstClr val="white"/>
                                      </a:solidFill>
                                      <a:latin typeface="Cambria Math" panose="02040503050406030204" pitchFamily="18" charset="0"/>
                                      <a:cs typeface="Calibri" panose="020F0502020204030204" pitchFamily="34" charset="0"/>
                                    </a:rPr>
                                  </m:ctrlPr>
                                </m:sSubPr>
                                <m:e>
                                  <m:r>
                                    <a:rPr lang="en-US" altLang="el-GR" sz="2000" i="1">
                                      <a:solidFill>
                                        <a:prstClr val="white"/>
                                      </a:solidFill>
                                      <a:latin typeface="Cambria Math" panose="02040503050406030204" pitchFamily="18" charset="0"/>
                                      <a:cs typeface="Calibri" panose="020F0502020204030204" pitchFamily="34" charset="0"/>
                                    </a:rPr>
                                    <m:t>𝑉</m:t>
                                  </m:r>
                                </m:e>
                                <m:sub>
                                  <m:r>
                                    <a:rPr lang="en-US" altLang="el-GR" sz="2000" i="1">
                                      <a:solidFill>
                                        <a:prstClr val="white"/>
                                      </a:solidFill>
                                      <a:latin typeface="Cambria Math" panose="02040503050406030204" pitchFamily="18" charset="0"/>
                                      <a:cs typeface="Calibri" panose="020F0502020204030204" pitchFamily="34" charset="0"/>
                                    </a:rPr>
                                    <m:t>𝐵</m:t>
                                  </m:r>
                                </m:sub>
                              </m:sSub>
                            </m:e>
                          </m:acc>
                        </m:e>
                      </m:d>
                      <m:r>
                        <a:rPr lang="en-US" altLang="el-GR" sz="2000" b="0" i="1" smtClean="0">
                          <a:solidFill>
                            <a:prstClr val="white"/>
                          </a:solidFill>
                          <a:latin typeface="Cambria Math" panose="02040503050406030204" pitchFamily="18" charset="0"/>
                          <a:cs typeface="Calibri" panose="020F0502020204030204" pitchFamily="34" charset="0"/>
                        </a:rPr>
                        <m:t>−</m:t>
                      </m:r>
                      <m:d>
                        <m:dPr>
                          <m:ctrlPr>
                            <a:rPr lang="en-US" altLang="el-GR" sz="2000" b="0" i="1" smtClean="0">
                              <a:solidFill>
                                <a:prstClr val="white"/>
                              </a:solidFill>
                              <a:latin typeface="Cambria Math" panose="02040503050406030204" pitchFamily="18" charset="0"/>
                              <a:cs typeface="Calibri" panose="020F0502020204030204" pitchFamily="34" charset="0"/>
                            </a:rPr>
                          </m:ctrlPr>
                        </m:dPr>
                        <m:e>
                          <m:sSub>
                            <m:sSubPr>
                              <m:ctrlPr>
                                <a:rPr lang="en-US" altLang="el-G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ea typeface="Cambria Math" panose="02040503050406030204" pitchFamily="18" charset="0"/>
                                  <a:cs typeface="Calibri" panose="020F0502020204030204" pitchFamily="34" charset="0"/>
                                </a:rPr>
                                <m:t>𝑉</m:t>
                              </m:r>
                            </m:e>
                            <m:sub>
                              <m:r>
                                <a:rPr lang="en-US" altLang="el-GR" sz="2000" i="1">
                                  <a:latin typeface="Cambria Math" panose="02040503050406030204" pitchFamily="18" charset="0"/>
                                  <a:ea typeface="Cambria Math" panose="02040503050406030204" pitchFamily="18" charset="0"/>
                                  <a:cs typeface="Calibri" panose="020F0502020204030204" pitchFamily="34" charset="0"/>
                                </a:rPr>
                                <m:t>𝐴</m:t>
                              </m:r>
                            </m:sub>
                          </m:sSub>
                          <m:r>
                            <a:rPr lang="en-US" altLang="el-GR" sz="2000" i="1">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el-GR"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el-GR" sz="2000" i="1">
                                  <a:latin typeface="Cambria Math" panose="02040503050406030204" pitchFamily="18" charset="0"/>
                                  <a:ea typeface="Cambria Math" panose="02040503050406030204" pitchFamily="18" charset="0"/>
                                  <a:cs typeface="Calibri" panose="020F0502020204030204" pitchFamily="34" charset="0"/>
                                </a:rPr>
                                <m:t>𝑉</m:t>
                              </m:r>
                            </m:e>
                            <m:sub>
                              <m:r>
                                <a:rPr lang="en-US" altLang="el-GR" sz="2000" i="1">
                                  <a:latin typeface="Cambria Math" panose="02040503050406030204" pitchFamily="18" charset="0"/>
                                  <a:ea typeface="Cambria Math" panose="02040503050406030204" pitchFamily="18" charset="0"/>
                                  <a:cs typeface="Calibri" panose="020F0502020204030204" pitchFamily="34" charset="0"/>
                                </a:rPr>
                                <m:t>𝐵</m:t>
                              </m:r>
                            </m:sub>
                          </m:sSub>
                        </m:e>
                      </m:d>
                    </m:oMath>
                  </m:oMathPara>
                </a14:m>
                <a:endParaRPr kumimoji="0" lang="en-US" altLang="el-G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algn="just" eaLnBrk="1" hangingPunct="1">
                  <a:spcBef>
                    <a:spcPts val="0"/>
                  </a:spcBef>
                </a:pPr>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2000" dirty="0">
                  <a:latin typeface="Calibri" panose="020F0502020204030204" pitchFamily="34" charset="0"/>
                  <a:cs typeface="Calibri" panose="020F0502020204030204" pitchFamily="34" charset="0"/>
                </a:endParaRPr>
              </a:p>
              <a:p>
                <a:pPr eaLnBrk="1" hangingPunct="1">
                  <a:spcBef>
                    <a:spcPts val="0"/>
                  </a:spcBef>
                </a:pPr>
                <a:endParaRPr lang="el-GR" altLang="el-GR" sz="20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78D47F94-5CB8-886C-4699-C4F8F33F3817}"/>
                  </a:ext>
                </a:extLst>
              </p:cNvPr>
              <p:cNvSpPr txBox="1">
                <a:spLocks noRot="1" noChangeAspect="1" noMove="1" noResize="1" noEditPoints="1" noAdjustHandles="1" noChangeArrowheads="1" noChangeShapeType="1" noTextEdit="1"/>
              </p:cNvSpPr>
              <p:nvPr/>
            </p:nvSpPr>
            <p:spPr>
              <a:xfrm>
                <a:off x="250825" y="1268760"/>
                <a:ext cx="8642350" cy="4433265"/>
              </a:xfrm>
              <a:prstGeom prst="rect">
                <a:avLst/>
              </a:prstGeom>
              <a:blipFill>
                <a:blip r:embed="rId5"/>
                <a:stretch>
                  <a:fillRect l="-705" t="-688" r="-2045"/>
                </a:stretch>
              </a:blipFill>
            </p:spPr>
            <p:txBody>
              <a:bodyPr/>
              <a:lstStyle/>
              <a:p>
                <a:r>
                  <a:rPr lang="en-US">
                    <a:noFill/>
                  </a:rPr>
                  <a:t> </a:t>
                </a:r>
              </a:p>
            </p:txBody>
          </p:sp>
        </mc:Fallback>
      </mc:AlternateContent>
    </p:spTree>
    <p:extLst>
      <p:ext uri="{BB962C8B-B14F-4D97-AF65-F5344CB8AC3E}">
        <p14:creationId xmlns:p14="http://schemas.microsoft.com/office/powerpoint/2010/main" val="145190282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3858</TotalTime>
  <Words>1090</Words>
  <Application>Microsoft Office PowerPoint</Application>
  <PresentationFormat>On-screen Show (4:3)</PresentationFormat>
  <Paragraphs>139</Paragraphs>
  <Slides>17</Slides>
  <Notes>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31" baseType="lpstr">
      <vt:lpstr>Aptos</vt:lpstr>
      <vt:lpstr>Arial</vt:lpstr>
      <vt:lpstr>Calibri</vt:lpstr>
      <vt:lpstr>Cambria Math</vt:lpstr>
      <vt:lpstr>Century Gothic</vt:lpstr>
      <vt:lpstr>Comic Sans MS</vt:lpstr>
      <vt:lpstr>Courier New</vt:lpstr>
      <vt:lpstr>Times New Roman</vt:lpstr>
      <vt:lpstr>Wingdings</vt:lpstr>
      <vt:lpstr>Wingdings 3</vt:lpstr>
      <vt:lpstr>Slice</vt:lpstr>
      <vt:lpstr>1_Slice</vt:lpstr>
      <vt:lpstr>Εξίσωση</vt:lpstr>
      <vt:lpstr>Graph</vt:lpstr>
      <vt:lpstr>ΕΡΓΑΣΤΗΡΙΟ φυσικοΧΗΜΕΙΑΣ</vt:lpstr>
      <vt:lpstr>PowerPoint Presentation</vt:lpstr>
      <vt:lpstr>ΣΚΟΠΟΣ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Βιβλιογραφικο διαγραμμα της μεταβολης των γραμμομοριακων ογκων της αιθανολης και του νερου αναλογα με τη ςυςταςη των διαλυματων</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PANAGIOTIS BOUTIKOS</cp:lastModifiedBy>
  <cp:revision>226</cp:revision>
  <dcterms:created xsi:type="dcterms:W3CDTF">2005-01-26T10:21:22Z</dcterms:created>
  <dcterms:modified xsi:type="dcterms:W3CDTF">2025-03-03T10:48:52Z</dcterms:modified>
</cp:coreProperties>
</file>