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9" r:id="rId2"/>
  </p:sldMasterIdLst>
  <p:notesMasterIdLst>
    <p:notesMasterId r:id="rId23"/>
  </p:notesMasterIdLst>
  <p:sldIdLst>
    <p:sldId id="256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6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6600"/>
    <a:srgbClr val="FF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76" d="100"/>
          <a:sy n="76" d="100"/>
        </p:scale>
        <p:origin x="15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7B928-F39C-4C6A-A471-BD3C3BE44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7073B-8EEB-436B-9FB9-007D5886F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EB469-4F4C-4DB0-B721-D820995F466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CD2EE9F-024C-EFA7-B43A-72D4EFFE6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558F0-A21A-4202-B8F5-7DDD5D52033D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A0BE7C1-A957-5BCA-9B52-DAF742236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A62E959-C550-77E3-D100-744ED4B9F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7073B-8EEB-436B-9FB9-007D5886FF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4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2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4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353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9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007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4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43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7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id="{608344B7-F3E5-73F3-B0B8-BC0034DC606F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66D42ED-646B-287D-F2FF-F8336819CCD1}"/>
                </a:ext>
              </a:extLst>
            </p:cNvPr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AB67CB3-97A3-346C-E29E-AB05100484F9}"/>
                </a:ext>
              </a:extLst>
            </p:cNvPr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E24D0D-894B-77C0-EB43-8D82F62861D4}"/>
                </a:ext>
              </a:extLst>
            </p:cNvPr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57D923-908D-97B7-D606-19220E99C071}"/>
                </a:ext>
              </a:extLst>
            </p:cNvPr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1F386F-1F35-A93F-B263-FA5FF7C64676}"/>
                </a:ext>
              </a:extLst>
            </p:cNvPr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4B6EFD3-D5F8-9DA9-01A6-7A70E283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3A926EA-E05A-26B4-5736-B5ADF2C3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D0F7D3-7AD2-ED2C-091F-6E21E305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8982-1FF1-4B23-B011-02A29EED2FC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0266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169A4-E63F-4539-8DFA-AB0DD55B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D0476-E3AC-1C00-C037-F3DB8A9B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7996C-4BCF-97D9-BD29-D073DE76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0188-B2A7-4B40-B1D8-74DFD4129B3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5328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73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4B111-39E0-612A-033B-0D4A6838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8BBA5-8FF5-C6DF-13F4-8281BCC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E7A3-E37D-5A61-260A-78BF3E15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AB3D-0475-4148-8E37-D443DF4B856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06981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95C91F-13D7-B564-0796-2AACB91AB0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FC6F16-7B25-C4B1-2B51-7F597F8A94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996AF7-1E2A-B99B-F43F-782AFC12C7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955F-C411-4806-81E4-081D1A18FD0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0559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296C5D-2451-27AA-04EE-C1A773D8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B9D81C-2BC4-49FE-9610-B2AF04BE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6DFE52-A1AF-6877-ED99-7EE20738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750C-53CE-4A45-A48F-405CFAFB3DE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19973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2A99ED-5A8E-8831-2C2F-AE0ED304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20BD89-C011-9D06-29FA-CAD90FE0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24F906-2ED1-C13E-DEE1-CEC23C96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951F-60FE-42C9-AD86-9A8D159836E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75523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7E3679-F085-E623-6F50-8F0839EA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5D1662-5417-60BC-106B-20C02039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D45093-95E6-9F54-54EC-4AB69055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C07A-48F6-42FC-B822-469C05D7373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13120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DCA748-BDDF-DB50-EA4F-37191FDD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FADE64-4A8B-C8A2-D301-3DAEEC76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F393DB-80DE-9EF3-2BA5-88FAE4A1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0187-C110-47A1-85F8-909B1BBEC27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66529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C112BB-46D9-5720-FF8B-97F5C1AF14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68A5C-E0B8-E9C5-4158-B127C8A722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F111-668E-8403-7306-07261F0561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FED5-A99A-4E1D-85A0-0FDFA8DEA1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5495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F40ADF-CA75-8562-5341-69E566268F1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59D15F-A259-7769-DF8F-F9170558EF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AE8971-6912-F700-19DA-D2E102C057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BC4B-D859-4F52-9B8C-E719C1CCC9A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5253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89141-8AF8-4CBA-B75B-A1576F17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A06BA-E492-E29E-2206-E9F38471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2D07A-A8FB-73AF-DD21-0834BDE0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2FFB-6662-4D13-97E3-B719349BAF8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5079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id="{D9915B3B-0DE9-51F7-EBAF-CB53DCEC5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333CE899-44FD-3FD1-14B5-C4C77174D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4C5100-E8B9-BABE-450C-4FB82653B5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A274A8-EB6E-009E-DD8C-F37691EF56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20CE3-E34D-2C37-DD90-1ED6342DD1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DEC63-4CE7-44A7-B4BA-E18DEF33F9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0839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11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5F676-0F26-1954-4AAF-18BD8AC5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C3F9B-00DE-FAD6-5A53-70100E0A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9E0A6-434B-2A35-20FA-44451637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3F1F-847E-4C25-8A83-1E706932A4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4408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id="{AAD729A4-5C45-BE64-52B9-1AF46698F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C2C76A36-1254-720A-5E11-80CEDE39B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BC01B6-0F88-8E91-B585-6CC1183A49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DD88B6-C0BD-4F00-100E-3BE6EC7A77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47BB49-B582-2F81-A9FA-17052D535D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4BCE-78B7-46F8-822F-D7120D8DCA5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3940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6FB37-8D31-84AB-8EAF-7532FAB6CD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5B29-0086-B099-A626-2F265C697D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70AC9-6581-4FE4-CE3D-312731B924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7CC6-8D3C-4BC5-8E4F-78CC0B24FA0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9659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AC851-BBF2-7F08-7159-C60F07C9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2843E-28AB-6D26-632B-EFA66DC5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07C22-5EF4-E542-D4BC-DDC7FF5E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96D4-C60D-4444-95D9-3E5600F3A42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34915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B2FD-98E0-2F48-7246-48962E20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931AD-2918-6894-814B-02ABD850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9B138-0F08-1FB7-E44E-B4CD7711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5CB1-FB3D-4541-BDBE-4A17B189726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88626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025DFC-50FC-6DFD-FADC-34C879977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8698F1-786C-B3D3-B187-9E266494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0A14A8-4C10-EA0C-B522-5BF2CA1B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1004-B70F-4841-85CF-BCB00535F70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5921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9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5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4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9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2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5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78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95623B4D-BFBC-293A-7456-0C4F14968F97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653E4B-CDF3-3454-E467-2BC523D880BB}"/>
                </a:ext>
              </a:extLst>
            </p:cNvPr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5A5112-12DA-6056-C5A2-053FC9985662}"/>
                </a:ext>
              </a:extLst>
            </p:cNvPr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B022EB-DAB9-1B80-9770-ADE45832054E}"/>
                </a:ext>
              </a:extLst>
            </p:cNvPr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B80006-6AAB-E7DB-4947-9DB17DEB1A61}"/>
                </a:ext>
              </a:extLst>
            </p:cNvPr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0560E5-DDDD-2286-0AB2-99D3CADB33B6}"/>
                </a:ext>
              </a:extLst>
            </p:cNvPr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F5C02-8800-362D-E5E5-1E044143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0CDB736-E49D-A84B-2236-23F42CA0F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E8B9-D25F-5251-8F14-6CDB7B50F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9098D-843A-199F-63C2-45D16D912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0713D-0FE4-E941-C528-69EE11291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CBA2B19-C9A0-42D2-8953-16576943A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04150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ipapavas@upatras.gr" TargetMode="External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papadop@chemeng.upatras.gr" TargetMode="External"/><Relationship Id="rId5" Type="http://schemas.openxmlformats.org/officeDocument/2006/relationships/hyperlink" Target="mailto:cmng3190@upnet.gr" TargetMode="External"/><Relationship Id="rId4" Type="http://schemas.openxmlformats.org/officeDocument/2006/relationships/hyperlink" Target="mailto:panagiotisb@upatras.g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2EAF-51B7-2BD2-850A-EE5566F29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065" y="2060848"/>
            <a:ext cx="8587870" cy="882558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ΕΡΓΑΣΤΗΡΙΟ </a:t>
            </a:r>
            <a:r>
              <a:rPr lang="el-GR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φυσικοΧΗΜΕΙΑΣ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6ABB4-55B5-B894-EF0B-7BD5E4419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19" y="3753036"/>
            <a:ext cx="8614416" cy="262829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Υπεύθυνη Εργαστηρίου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καθ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Γ. Παπαβασιλείου 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ipapavas@upatras.gr</a:t>
            </a:r>
            <a:r>
              <a:rPr lang="el-GR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l-G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Συνδιδάσκοντες</a:t>
            </a: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Π. Μπούτικος </a:t>
            </a:r>
            <a:r>
              <a:rPr lang="el-GR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l-GR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panagiotisb@upatras.gr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Κ. Παπαγεωργίου </a:t>
            </a:r>
            <a:r>
              <a:rPr lang="el-GR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cmng3190@upnet.gr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Κ. Παπαδόπουλος </a:t>
            </a:r>
            <a:r>
              <a:rPr lang="el-GR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kpapadop@chemeng.upatras.gr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18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C4033-5012-42B6-91A6-29AA70D0F1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5791"/>
            <a:ext cx="2194560" cy="116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227917-E121-279C-9BF8-6A7209E5F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1899" y="328423"/>
            <a:ext cx="2560320" cy="10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EB2C7-3E03-508B-7BB8-2279BCABF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DFDACEA-7C90-EA60-F623-EE0B9E7A9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ΜΗ Ιδανικα διαλυματα – αζεοτροπικα μιγματα</a:t>
            </a:r>
            <a:r>
              <a:rPr lang="el-GR" altLang="el-GR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92104ECD-EA34-E4A9-F348-BB64B65C4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5" y="1052736"/>
                <a:ext cx="8672713" cy="5144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sz="20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Ιδανικ</a:t>
                </a: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ό</a:t>
                </a:r>
                <a:r>
                  <a:rPr lang="el-GR" altLang="el-GR" sz="20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διάλυμα</a:t>
                </a:r>
                <a:endParaRPr lang="en-US" altLang="el-GR" sz="20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e>
                      </m:d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e>
                      </m:d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𝑅𝑇𝑙𝑛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l-G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όπου</a:t>
                </a:r>
                <a:r>
                  <a:rPr lang="en-US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το χημικό δυναμικό του συστατικού </a:t>
                </a:r>
                <a:r>
                  <a:rPr lang="en-US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l-GR" alt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l-GR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το πρότυπο χημικό δυναμικό και </a:t>
                </a:r>
                <a:r>
                  <a:rPr lang="en-US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altLang="el-GR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l-GR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το γραμμομοριακό κλάσμα του </a:t>
                </a:r>
                <a:r>
                  <a:rPr lang="en-US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marR="0" lvl="0" indent="-342900" algn="just" defTabSz="914400" rtl="0" eaLnBrk="1" fontAlgn="base" latinLnBrk="0" hangingPunct="1"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Ένα διάλυμα θεωρείται ιδανικό όταν η τάση διαφυγής των μορίων του συστατικού 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 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από την υγρή στην αέρια φάση εξαρτάται μόνο από τον σχετικό αριθμό των μορίων και όχι από το είδος των υπόλοιπων μορίων.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Μη ιδανικό διάλυμα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e>
                    </m:d>
                    <m:r>
                      <a:rPr lang="en-US" alt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l-GR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e>
                    </m:d>
                    <m:r>
                      <a:rPr lang="en-US" alt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alt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𝑅𝑇𝑙𝑛</m:t>
                    </m:r>
                    <m:sSub>
                      <m:sSubPr>
                        <m:ctrlP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alt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𝑅𝑇𝑙𝑛</m:t>
                    </m:r>
                    <m:sSub>
                      <m:sSubPr>
                        <m:ctrlP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</a:t>
                </a: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Πρόσθετο χημικό δυναμικό</a:t>
                </a:r>
                <a:r>
                  <a:rPr lang="el-GR" altLang="el-GR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l-GR" altLang="el-GR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kumimoji="0" lang="el-GR" alt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0" lang="el-GR" alt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l-GR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kumimoji="0" lang="en-US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en-US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alt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kumimoji="0" lang="en-US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kumimoji="0" lang="en-US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US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en-US" alt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l-GR" altLang="el-GR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l-GR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altLang="el-GR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ο συντελεστής ενεργότητας </a:t>
                </a:r>
                <a:r>
                  <a:rPr lang="el-GR" altLang="el-GR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που εκφράζει την απόκλιση συμπεριφοράς από τα ιδανικά διαλύματα</a:t>
                </a:r>
                <a:endParaRPr lang="el-GR" altLang="el-G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92104ECD-EA34-E4A9-F348-BB64B65C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052736"/>
                <a:ext cx="8672713" cy="5144678"/>
              </a:xfrm>
              <a:prstGeom prst="rect">
                <a:avLst/>
              </a:prstGeom>
              <a:blipFill>
                <a:blip r:embed="rId2"/>
                <a:stretch>
                  <a:fillRect l="-703" t="-711" r="-7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B5489B1-A6BE-5157-A9EA-DCCA0634983A}"/>
              </a:ext>
            </a:extLst>
          </p:cNvPr>
          <p:cNvSpPr/>
          <p:nvPr/>
        </p:nvSpPr>
        <p:spPr>
          <a:xfrm>
            <a:off x="3059832" y="4509120"/>
            <a:ext cx="864096" cy="576064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FB3FC6-8B88-7776-8FDA-4E6DC0F856CD}"/>
              </a:ext>
            </a:extLst>
          </p:cNvPr>
          <p:cNvSpPr/>
          <p:nvPr/>
        </p:nvSpPr>
        <p:spPr>
          <a:xfrm>
            <a:off x="4067944" y="4653136"/>
            <a:ext cx="648072" cy="288032"/>
          </a:xfrm>
          <a:prstGeom prst="rightArrow">
            <a:avLst/>
          </a:prstGeom>
          <a:ln>
            <a:solidFill>
              <a:srgbClr val="FFC000">
                <a:alpha val="60000"/>
              </a:srgb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51DA-EC2E-033A-6AE6-D8BC388D8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A17EA9-D69F-5A66-C371-214441266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Ισοβαρη διαγραμματα – αζεοτροπικα μιγματα</a:t>
            </a:r>
            <a:r>
              <a:rPr lang="el-GR" altLang="el-GR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91403276-B7C0-5B96-A611-25E66D574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5" y="4077072"/>
                <a:ext cx="4187589" cy="2554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Ελάχιστο στο σημείο βρασμού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Διάγραμμα φάσεων με </a:t>
                </a: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θετική απόκλιση</a:t>
                </a:r>
                <a:r>
                  <a:rPr lang="el-GR" altLang="el-GR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 νόμο Raoult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l-GR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p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el-G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Sup>
                      <m:sSubSupPr>
                        <m:ctrlP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𝑖𝑑</m:t>
                        </m:r>
                      </m:sub>
                      <m:sup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 Η ανάμειξη είναι δυσκολότερη από ότι στα ιδανικά διαλύματα. Οι δεσμοί Α</a:t>
                </a:r>
                <a:r>
                  <a:rPr lang="en-US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 είναι ασθενέστεροι  από τους δεσμούς Α–Α και Β–Β (αιθανόλη νερό)  </a:t>
                </a:r>
              </a:p>
            </p:txBody>
          </p:sp>
        </mc:Choice>
        <mc:Fallback xmlns=""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91403276-B7C0-5B96-A611-25E66D574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077072"/>
                <a:ext cx="4187589" cy="2554738"/>
              </a:xfrm>
              <a:prstGeom prst="rect">
                <a:avLst/>
              </a:prstGeom>
              <a:blipFill>
                <a:blip r:embed="rId2"/>
                <a:stretch>
                  <a:fillRect l="-1456" t="-1432" r="-1601" b="-33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3E2BEDC-23B9-D81F-B064-AD152B27A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3384376" cy="2952328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D946F380-F4CE-429F-A5F3-EB061C06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8172" y="1061169"/>
            <a:ext cx="33832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899F8103-304A-92EE-281D-095F307CE0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6018" y="4077072"/>
                <a:ext cx="4187589" cy="2554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Μέγιστο στο σημείο βρασμού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Διάγραμμα φάσεων με </a:t>
                </a: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αρνητική απόκλιση</a:t>
                </a:r>
                <a:r>
                  <a:rPr lang="el-GR" altLang="el-GR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 νόμο Raoult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l-GR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p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l-GR" altLang="el-G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Sup>
                      <m:sSubSupPr>
                        <m:ctrlP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𝑖𝑑</m:t>
                        </m:r>
                      </m:sub>
                      <m:sup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 Η ανάμειξη είναι πιο εύκολη από ότι τα ιδανικά διαλύματα. Οι δεσμοί Α</a:t>
                </a:r>
                <a:r>
                  <a:rPr lang="en-US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 είναι ισχυρότεροι από τους δεσμούς Α–Α και Β–Β (νιτρικό οξύ – νερό)  </a:t>
                </a: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899F8103-304A-92EE-281D-095F307CE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8" y="4077072"/>
                <a:ext cx="4187589" cy="2554738"/>
              </a:xfrm>
              <a:prstGeom prst="rect">
                <a:avLst/>
              </a:prstGeom>
              <a:blipFill>
                <a:blip r:embed="rId5"/>
                <a:stretch>
                  <a:fillRect l="-1601" t="-1432" r="-1456" b="-33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95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823C9-0CEA-1A09-F240-1385872D6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BDC8A66-24C8-3BB2-3754-38792D3EF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αζεοτροπικΟ σημειο</a:t>
            </a:r>
            <a:r>
              <a:rPr lang="el-GR" altLang="el-GR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F3E7BF64-93B9-1DA6-7A92-05FA162D9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7072"/>
            <a:ext cx="86423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l-GR" altLang="el-GR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Ιδιάζουσα Περίπτωση</a:t>
            </a:r>
          </a:p>
          <a:p>
            <a:pPr algn="just" eaLnBrk="1" hangingPunct="1">
              <a:spcBef>
                <a:spcPts val="0"/>
              </a:spcBef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Η αιθανόλη με το νερό παρουσιάζει αζεοτροπικό στους 78 °C και σε σύσταση 4% νερό. Αυτό σημαίνει ότι το υπόλοιπο νερό μπορεί να αφαιρεθεί με μια άλλη τεχνική εκτός της απόσταξης. Αυτό είναι ένα από τα σημαντικά προβλήματα που παρουσιάζει η βιοαιθανόλη κατά τη χρήση της σαν βιοκαύσιμο. Οχήματα που μπορούν να χρησιμοποιούν 96% v/v (ένυδρη αιθανόλη) υπάρχουν μόνο στη Βραζιλία. Στις υπόλοιπες χώρες χρησιμοποιούνται άλλες αρκετά δαπανηρές τεχνικές για την παραγωγή άνυδρης αιθανόλης (π.χ. μοριακά κόσκινα).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7D347F1-3CAA-E168-97F4-FB933101B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268760"/>
            <a:ext cx="468121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l-GR" altLang="el-GR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Αζεοτροπικό σημείο</a:t>
            </a:r>
          </a:p>
          <a:p>
            <a:pPr algn="ctr" eaLnBrk="1" hangingPunct="1">
              <a:spcBef>
                <a:spcPts val="0"/>
              </a:spcBef>
            </a:pPr>
            <a:endParaRPr lang="el-GR" altLang="el-GR" sz="1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Μέγιστα ή ελάχιστα στη καμπύλη βρασμού ενός μίγματος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786B4-C49F-9870-CAC4-9AEB2CD6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293"/>
            <a:ext cx="3383280" cy="27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C77A4D-6070-83E7-9465-EC24FCBF150B}"/>
              </a:ext>
            </a:extLst>
          </p:cNvPr>
          <p:cNvCxnSpPr/>
          <p:nvPr/>
        </p:nvCxnSpPr>
        <p:spPr>
          <a:xfrm flipH="1">
            <a:off x="2195736" y="1484784"/>
            <a:ext cx="3168352" cy="1728192"/>
          </a:xfrm>
          <a:prstGeom prst="straightConnector1">
            <a:avLst/>
          </a:prstGeom>
          <a:ln w="28575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39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02198-048A-A2C8-A477-28A8CB642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523E276-F622-8ABD-ECC8-92FCC6D79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Πειραματικο μεροσ</a:t>
            </a:r>
            <a:endParaRPr lang="el-GR" altLang="el-GR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F6AE801C-E9E1-C732-6CDD-2641418A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736"/>
            <a:ext cx="86423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την πραγματοποίηση της άσκησης χρησιμοποιούνται τα παρακάτω όργανα και  αντιδραστήρια :</a:t>
            </a:r>
          </a:p>
          <a:p>
            <a:pPr algn="just"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Κωνικές φιάλες,</a:t>
            </a:r>
          </a:p>
          <a:p>
            <a:pPr marL="342900" indent="-34290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Προχοίδες,</a:t>
            </a:r>
          </a:p>
          <a:p>
            <a:pPr marL="342900" indent="-34290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Θερμαντικός μανδύας, </a:t>
            </a:r>
          </a:p>
          <a:p>
            <a:pPr marL="342900" indent="-34290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Φιάλη βρασμού,</a:t>
            </a:r>
            <a:endParaRPr lang="en-US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Θερμοζευγος,</a:t>
            </a:r>
          </a:p>
          <a:p>
            <a:pPr marL="342900" indent="-34290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Ψυκτήρας – συμπυκνωτής 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Dimroth</a:t>
            </a: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Βραχιονας για συλλογή αποστάγματος</a:t>
            </a:r>
          </a:p>
          <a:p>
            <a:pPr marL="342900" indent="-34290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Διαθλασίμετρο</a:t>
            </a:r>
          </a:p>
          <a:p>
            <a:pPr marL="342900" indent="-34290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Μεθανόλη</a:t>
            </a:r>
          </a:p>
          <a:p>
            <a:pPr marL="342900" indent="-34290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Χλωροφόρμιο</a:t>
            </a:r>
          </a:p>
          <a:p>
            <a:pPr algn="just"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29FC205-338D-F2BA-6720-E7900B1E8B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0247" y="1834534"/>
            <a:ext cx="4023360" cy="3188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2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25BF8-DA6A-E558-6603-EA6D99FC0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76E1CA-BCDA-963B-BE40-2157A6915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Πειραματικο μεροσ</a:t>
            </a:r>
            <a:endParaRPr lang="el-GR" altLang="el-GR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4CCB3B5F-9768-9829-E38B-5D5A2561E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736"/>
            <a:ext cx="864235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l-GR" altLang="el-GR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Πειραματική διαδικασία</a:t>
            </a:r>
          </a:p>
          <a:p>
            <a:pPr eaLnBrk="1" hangingPunct="1">
              <a:spcBef>
                <a:spcPts val="0"/>
              </a:spcBef>
            </a:pPr>
            <a:endParaRPr lang="el-GR" alt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Παρασκευή 11 υγρών μιγμάτων μεθανόλης-χλωροφορμίου διαφόρων συστάσεων.</a:t>
            </a:r>
          </a:p>
          <a:p>
            <a:pPr marL="342900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l-GR" alt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Προσδιορισμός του δείκτη διάθλασης των διαλυμάτων και των καθαρών υγρών, μεθανόλη και χλωροφόρμιο, με τη χρήση διαθλασίμετρου.</a:t>
            </a:r>
          </a:p>
          <a:p>
            <a:pPr marL="342900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l-GR" alt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Απόσταξη των 11 διαλυμάτων στη συσκευή απλή απόσταξης.</a:t>
            </a:r>
          </a:p>
          <a:p>
            <a:pPr marL="342900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l-GR" alt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Συλλογή των 11 αποσταγμάτων μετά από συμπύκνωση και προσδιορισμός του δείκτη διάθλασης με το διαθλασίμετρο.</a:t>
            </a:r>
          </a:p>
          <a:p>
            <a:pPr algn="just"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2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11526-FB3E-7B9A-8499-89F19CB60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6F236F6-64F5-80A0-0D56-286AB092F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Δείκτης διαθλασησ</a:t>
            </a:r>
            <a:endParaRPr lang="el-GR" altLang="el-GR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F54B6074-E1F9-475A-AEA2-35571A0602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5" y="1052736"/>
                <a:ext cx="8642350" cy="553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Διάθλαση φωτός</a:t>
                </a:r>
                <a:r>
                  <a:rPr lang="en-US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φαινόμενο της αλλαγής της διεύθυνσης διάδοσης μιας ακτίνας, όταν αυτή αλλάζει μέσο διάδοσης. 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l-GR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</a:t>
                </a: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δείκτης διάθλασης n ενός υλικού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ορίζεται σαν το πηλίκο της ταχύτητας του φωτός στο κενό προς την ταχύτητα του φωτός στο υλικό αυτό. 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l-GR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l-G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l-G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el-G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l-GR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l-GR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 eaLnBrk="1" hangingPunct="1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δείκτης διάθλασης ενός υλικού είναι </a:t>
                </a: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πάντα μεγαλύτερος από τη μονάδα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εφόσον η ταχύτητα του φωτός c σε οποιοδήποτε μέσο είναι μικρότερη από τη ταχύτητα c</a:t>
                </a:r>
                <a:r>
                  <a:rPr lang="el-GR" altLang="el-GR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στο κενό.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 eaLnBrk="1" hangingPunct="1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</a:t>
                </a: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δείκτης διάθλασης ενός υλικού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εξαρτάται από την φύση του. Για ένα υλικό εξαρτάται επίσης από τη θερμοκρασία και το μήκος κύματος. Για ένα μίγμα εξαρτάται από τη </a:t>
                </a: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σύστασή του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342900" indent="-342900" eaLnBrk="1" hangingPunct="1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l-GR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F54B6074-E1F9-475A-AEA2-35571A060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052736"/>
                <a:ext cx="8642350" cy="5534400"/>
              </a:xfrm>
              <a:prstGeom prst="rect">
                <a:avLst/>
              </a:prstGeom>
              <a:blipFill>
                <a:blip r:embed="rId2"/>
                <a:stretch>
                  <a:fillRect l="-705" t="-661" r="-7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24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AA92C-A6DC-92CA-9D8B-FD95C2E80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BD6EED5-A126-40B5-9639-D55E97BCF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Δείκτης διαθλασησ</a:t>
            </a:r>
            <a:endParaRPr lang="el-GR" altLang="el-GR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4A959921-CC05-D4C4-CB8D-2B432E59DB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5" y="1000125"/>
                <a:ext cx="8642350" cy="4278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Νόμος Διάθλασης (</a:t>
                </a:r>
                <a:r>
                  <a:rPr lang="en-US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Snell)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l-GR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l-G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𝜂𝜇𝜋</m:t>
                      </m:r>
                      <m:r>
                        <a:rPr lang="en-US" alt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𝜂𝜇𝛿</m:t>
                      </m:r>
                    </m:oMath>
                  </m:oMathPara>
                </a14:m>
                <a:endParaRPr lang="en-US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Φαινόμενο Ολικής Ανάκλασης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αυτό το φαινόμενο στηρίζεται η λειτουργία του διαθλασίμετρου</a:t>
                </a:r>
                <a:endParaRPr lang="en-US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l-GR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4A959921-CC05-D4C4-CB8D-2B432E59D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000125"/>
                <a:ext cx="8642350" cy="4278094"/>
              </a:xfrm>
              <a:prstGeom prst="rect">
                <a:avLst/>
              </a:prstGeom>
              <a:blipFill>
                <a:blip r:embed="rId2"/>
                <a:stretch>
                  <a:fillRect l="-705" t="-7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F2386B83-165B-9622-ABD9-702CBC41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0125"/>
            <a:ext cx="2352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9356B-8EE7-5280-5CD1-74907D679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8" y="4581128"/>
            <a:ext cx="5133277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63FEA-4531-06E8-B522-5E8201A93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658C163-BD8D-91B8-FD00-6C3A3DA74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Επεξεργασια αποτελεσματων</a:t>
            </a:r>
            <a:endParaRPr lang="el-GR" altLang="el-GR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61A867F3-66EA-1F15-BE17-1812AE18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736"/>
            <a:ext cx="864235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Προσδιορισμός της σύστασης της υγρής φάσης (γραμμομοριακά κλάσματα) από τα διαλύματα διαφορετικής σύστασης μεθανόλης – χλωροφορμίου.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alt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Κατασκευή της καμπύλης βαθμονόμησης του δείκτη διάθλασης για το σύστημα μεθανόλης – χλωροφορμίου (διάγραμμα δείκτη διάθλασης σε συνάρτηση με τη σύσταση</a:t>
            </a:r>
            <a:r>
              <a:rPr lang="en-US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</a:pPr>
            <a:endParaRPr lang="el-GR" alt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Προσδιορισμός της σύστασης της αέριας φάσης με τη βοήθεια των δεικτών διάθλασης των αποσταγμάτων και της καμπύλης βαθμονόμησης του διαθλασίμετρου.</a:t>
            </a:r>
          </a:p>
          <a:p>
            <a:pPr algn="just" eaLnBrk="1" hangingPunct="1">
              <a:spcBef>
                <a:spcPts val="0"/>
              </a:spcBef>
            </a:pPr>
            <a:endParaRPr lang="el-GR" alt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Κατασκευή του διαγράμματος φάσης υγρού – ατμού του συστήματος μεθανόλης – χλωροφορμίου υπό σταθερή πίεση (διάγραμμα </a:t>
            </a:r>
            <a:r>
              <a:rPr lang="en-US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</a:t>
            </a:r>
            <a:r>
              <a:rPr lang="en-US" altLang="el-GR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συνάρτηση με το γραμμομοριακό κλάσμα μεθανόλης). </a:t>
            </a:r>
          </a:p>
          <a:p>
            <a:pPr algn="just" eaLnBrk="1" hangingPunct="1">
              <a:spcBef>
                <a:spcPts val="0"/>
              </a:spcBef>
            </a:pPr>
            <a:endParaRPr lang="el-GR" alt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Προσδιορισμός του αζεοτροπικού σημείου (% κατά </a:t>
            </a:r>
            <a:r>
              <a:rPr lang="en-US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 </a:t>
            </a: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σύσταση και θερμοκρασία βρασμού) από το παραπάνω διάγραμμα και σύγκρισης της τιμής του με την αντίστοιχη της βιβλιογραφίας (σχετικό σφάλμα). </a:t>
            </a:r>
          </a:p>
        </p:txBody>
      </p:sp>
    </p:spTree>
    <p:extLst>
      <p:ext uri="{BB962C8B-B14F-4D97-AF65-F5344CB8AC3E}">
        <p14:creationId xmlns:p14="http://schemas.microsoft.com/office/powerpoint/2010/main" val="255409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FC92B-8232-8D65-81B2-CC6167EF3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21C0D06-7AC5-3A4B-A152-88F3E950C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Επεξεργασια αποτελεσματων</a:t>
            </a:r>
            <a:endParaRPr lang="el-GR" altLang="el-GR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FD867196-4EF2-E426-AADD-C016342E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736"/>
            <a:ext cx="864235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Κατασκευή του διαγράμματος αέριας σύστασης μεθανόλης (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l-GR" alt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μεθανόλης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) σε συνάρτηση με την υγρή σύσταση (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l-GR" alt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μεθανόλης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alt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Προσδιορισμός της σύστασης (% κατά 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mole)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 του αζεοτροπικού σημείου με βάση το παραπάνω διάγραμμα και σύγκριση της τιμής του με την αντίστοιχη τιμή που προέκυψε από το διάγραμμα φάσεων υγρού – ατμού. </a:t>
            </a: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alt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Χρησιμοποιώντας το διάγραμμα φάσεων που κατασκευάσατε να βρείτε ποιά είναι η περιοχή βρασμού για ένα μίγμα μεθανόλης - χλωροφορμίου με αρχική σύσταση 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l-GR" alt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μεθανόλης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=  0.7*. Ποιά η σύσταση υγρού και αερίου σε ισορροπία για αυτό  το μίγμα σε θερμοκρασία 57 </a:t>
            </a:r>
            <a:r>
              <a:rPr lang="ar-AE" altLang="el-GR" dirty="0">
                <a:latin typeface="Calibri" panose="020F0502020204030204" pitchFamily="34" charset="0"/>
                <a:cs typeface="Calibri" panose="020F0502020204030204" pitchFamily="34" charset="0"/>
              </a:rPr>
              <a:t>﮿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el-GR" alt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* Σε περίπτωση που η σύσταση </a:t>
            </a:r>
            <a:r>
              <a:rPr kumimoji="0" lang="en-US" alt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  <a:r>
              <a:rPr kumimoji="0" lang="el-GR" altLang="el-GR" sz="17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μεθανόλης </a:t>
            </a:r>
            <a:r>
              <a:rPr kumimoji="0" lang="el-GR" alt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 0.7 </a:t>
            </a:r>
            <a:r>
              <a:rPr lang="el-GR" altLang="el-GR" sz="1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Τ</a:t>
            </a:r>
            <a:r>
              <a:rPr lang="el-GR" altLang="el-GR" sz="1700" baseline="-25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βρασμού</a:t>
            </a:r>
            <a:r>
              <a:rPr lang="el-GR" altLang="el-GR" sz="1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57 </a:t>
            </a:r>
            <a:r>
              <a:rPr lang="en-US" altLang="el-GR" sz="1700" baseline="30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l-GR" sz="1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kumimoji="0" lang="el-GR" alt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δεν βρίσκεται στην περιοχή όπου συνυπάρχει υγρό και ατμός (ανάμεσα από καμπύλη βρασμού και καμπύλη εξάτμισης</a:t>
            </a:r>
            <a:r>
              <a:rPr kumimoji="0" lang="en-US" alt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el-GR" alt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τότε να θεωρηθεί η σύσταση </a:t>
            </a:r>
            <a:r>
              <a:rPr lang="en-US" alt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l-GR" altLang="el-GR" sz="1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μεθανόλης </a:t>
            </a:r>
            <a:r>
              <a:rPr lang="el-GR" alt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=  0.</a:t>
            </a:r>
            <a:r>
              <a:rPr lang="en-US" alt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l-GR" alt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 (σε </a:t>
            </a:r>
            <a:r>
              <a:rPr lang="el-GR" altLang="el-GR" sz="1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altLang="el-GR" sz="1700" baseline="-25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βρασμού</a:t>
            </a:r>
            <a:r>
              <a:rPr lang="el-GR" altLang="el-GR" sz="1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57 </a:t>
            </a:r>
            <a:r>
              <a:rPr lang="en-US" altLang="el-GR" sz="1700" baseline="30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l-GR" sz="1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l-GR" altLang="el-GR" sz="1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alt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l-G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2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1A02A-2D0F-EBC8-331B-32CD5BE1A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7635266-1D87-5FDC-AE6F-CB09713DD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Παραρτημα</a:t>
            </a:r>
            <a:endParaRPr lang="el-GR" altLang="el-GR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58FEE08D-7DCB-9F8B-5038-B6C212B7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6" y="1156682"/>
            <a:ext cx="5657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ΚΑΜΠΥΛΗ ΒΑΘΜΟΝΟΜΗΣΗΣ ΔΙΑΘΛΑΣΙΜΕΤΡΟΥ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C74BE0D0-B249-5216-0F90-E67337559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232" y="1801019"/>
            <a:ext cx="3635375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Δείκτης διάθλασης αποστάγματος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  Σύσταση αποστάγματος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  Σύσταση αέριας φάσης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C56FE6B-4CD4-4337-EA4C-F0DB77C3EC41}"/>
              </a:ext>
            </a:extLst>
          </p:cNvPr>
          <p:cNvSpPr/>
          <p:nvPr/>
        </p:nvSpPr>
        <p:spPr>
          <a:xfrm>
            <a:off x="7092280" y="2276872"/>
            <a:ext cx="288032" cy="72008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9120DD9-17C0-276C-6356-52A9B60E982D}"/>
              </a:ext>
            </a:extLst>
          </p:cNvPr>
          <p:cNvSpPr/>
          <p:nvPr/>
        </p:nvSpPr>
        <p:spPr>
          <a:xfrm>
            <a:off x="7092280" y="3501008"/>
            <a:ext cx="288032" cy="72008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11B9F7-0166-BEF2-8FB3-C7674818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93" y="1700808"/>
            <a:ext cx="4907671" cy="296756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91A58A-D6E2-DE58-004D-68AD8C1AED82}"/>
              </a:ext>
            </a:extLst>
          </p:cNvPr>
          <p:cNvCxnSpPr>
            <a:cxnSpLocks/>
          </p:cNvCxnSpPr>
          <p:nvPr/>
        </p:nvCxnSpPr>
        <p:spPr>
          <a:xfrm flipV="1">
            <a:off x="2723872" y="2492896"/>
            <a:ext cx="4368408" cy="195252"/>
          </a:xfrm>
          <a:prstGeom prst="straightConnector1">
            <a:avLst/>
          </a:prstGeom>
          <a:ln w="28575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01D159-B44D-C024-0E17-280FA0DCFBBD}"/>
                  </a:ext>
                </a:extLst>
              </p:cNvPr>
              <p:cNvSpPr txBox="1"/>
              <p:nvPr/>
            </p:nvSpPr>
            <p:spPr>
              <a:xfrm>
                <a:off x="229961" y="5933621"/>
                <a:ext cx="8663214" cy="637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* Η εξίσωση </a:t>
                </a:r>
                <a:r>
                  <a:rPr lang="el-GR" altLang="el-GR" sz="170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altLang="el-GR" sz="1700" baseline="3000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ης</a:t>
                </a:r>
                <a:r>
                  <a:rPr lang="el-GR" altLang="el-GR" sz="170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ή 3</a:t>
                </a:r>
                <a:r>
                  <a:rPr lang="el-GR" altLang="el-GR" sz="1700" baseline="3000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ης</a:t>
                </a:r>
                <a:r>
                  <a:rPr lang="el-GR" altLang="el-GR" sz="170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τάξης</a:t>
                </a:r>
                <a:r>
                  <a:rPr lang="en-US" altLang="el-GR" sz="170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alt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της καμπύλης βαθμονόμησης του διαθλασίμετρου</a:t>
                </a:r>
                <a:r>
                  <a:rPr lang="en-US" alt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alt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προσεγγίζει αρκετά καλά (</a:t>
                </a:r>
                <a:r>
                  <a:rPr lang="en-US" alt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altLang="el-GR" sz="17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alt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l-GR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alt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0.99)</a:t>
                </a:r>
                <a:r>
                  <a:rPr lang="el-GR" alt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τα πειραματικά δεδομένα</a:t>
                </a:r>
                <a:r>
                  <a:rPr lang="en-US" alt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l-GR" altLang="el-GR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01D159-B44D-C024-0E17-280FA0DC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61" y="5933621"/>
                <a:ext cx="8663214" cy="637932"/>
              </a:xfrm>
              <a:prstGeom prst="rect">
                <a:avLst/>
              </a:prstGeom>
              <a:blipFill>
                <a:blip r:embed="rId4"/>
                <a:stretch>
                  <a:fillRect l="-493" t="-2857" r="-42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12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5083D1B1-B73C-08E8-5D8A-7EC2D216B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3076575"/>
            <a:ext cx="7302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ΔΙΑΓΡΑΜΜΑ ΦΑΣ</a:t>
            </a:r>
            <a:r>
              <a:rPr lang="el-GR" altLang="el-GR" sz="3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ΗΣ ΥΓΡΟΥ - ΑΤΜΟΥ</a:t>
            </a:r>
            <a:endParaRPr kumimoji="0" lang="en-US" altLang="el-GR" sz="3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275" name="AutoShape 3">
            <a:extLst>
              <a:ext uri="{FF2B5EF4-FFF2-40B4-BE49-F238E27FC236}">
                <a16:creationId xmlns:a16="http://schemas.microsoft.com/office/drawing/2014/main" id="{4F146C98-742F-ED76-77D6-F6FC3CA2E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2708275"/>
            <a:ext cx="7302500" cy="1382713"/>
          </a:xfrm>
          <a:prstGeom prst="plaque">
            <a:avLst>
              <a:gd name="adj" fmla="val 16667"/>
            </a:avLst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CFA31-BD6B-7F31-DFC6-3B880092A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F1EAF9E-049A-398B-645F-C1D676D8D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Βιβλιογραφια</a:t>
            </a:r>
            <a:endParaRPr lang="el-GR" altLang="el-GR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9C10023C-C535-EDB7-D280-F595B9BA4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736"/>
            <a:ext cx="864235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 P.W. Atkins, in «Physical Chemistry”, 5th Ed. , Oxford Student Edition, G.B., 1994, Chapt.8.</a:t>
            </a: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Ν. Κατσάνος, «Φυσικοχημεία-Βασική Θεώρηση», 2η  έκδοση, Εκδόσεις Παπαζήση, Αθήνα 1984, Κεφ.4.</a:t>
            </a: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A. Cocken in “Thermodynamics”, Techscience Incorporated, California-U.S.A., 1975, Chapt. 5-6.</a:t>
            </a: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W. Schafer, J. Klunker, T. Schelenz, T. Meier, A. Symonds, in “laboratory Experiments Chemistry” , Phywe series of publications.</a:t>
            </a:r>
          </a:p>
        </p:txBody>
      </p:sp>
    </p:spTree>
    <p:extLst>
      <p:ext uri="{BB962C8B-B14F-4D97-AF65-F5344CB8AC3E}">
        <p14:creationId xmlns:p14="http://schemas.microsoft.com/office/powerpoint/2010/main" val="53403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0D4F624-0D2C-57D3-9339-02491A39C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ΣΚΟΠΟΣ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63A2425C-91E3-8365-DDEC-75CB288EC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98255"/>
            <a:ext cx="864235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κατασκευή του διαγράμματος φάσης υγρού – ατμού για ένα δυαδικό μίγμα μεθανόλης –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χλωροφορμίου. Αυτό επιτυγχάνεται με διαδοχικές αποστάξεις διαλυμάτων διαφόρων συστάσεων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προσδιορισμού των σημείων βρασμού καθώς και των συστάσεων ισορροπίας της υγρής και της αέριας (απόσταγμα) φάσης.  </a:t>
            </a:r>
          </a:p>
          <a:p>
            <a:pPr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A3C2-85BB-CDCC-8E22-BAE730F3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A0FBD98-A3BD-0647-EE70-5EC2B2CAA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ΘΕΩΡΙΑ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EA5290CC-A9DC-EC0C-35D8-29592FBE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720"/>
            <a:ext cx="867271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l-GR" altLang="el-G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Ισορροπία Υγρής – Αέριας Φάσης</a:t>
            </a:r>
            <a:r>
              <a:rPr lang="el-GR" alt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just" eaLnBrk="1" hangingPunct="1">
              <a:spcBef>
                <a:spcPts val="0"/>
              </a:spcBef>
            </a:pPr>
            <a:endParaRPr lang="en-US" altLang="el-GR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el-GR" altLang="el-G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Σύστημα σε ισορροπία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οι πειραματικά μετρήσιμες μικροσκοπικές ιδιοτητές του δεν μεταβάλλονται με τον χρόνο, ενώ οι εντατικές μεταβλητές (πίεση, θερμοκρασία, χημικό δυναμικό) έχουν την ίδια τιμή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σε όλη την έκταση του συστήματος.</a:t>
            </a:r>
          </a:p>
          <a:p>
            <a:pPr algn="just" eaLnBrk="1" hangingPunct="1">
              <a:spcBef>
                <a:spcPts val="0"/>
              </a:spcBef>
            </a:pPr>
            <a:endParaRPr lang="el-GR" alt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el-GR" altLang="el-G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Κανόνας των φάσεων</a:t>
            </a:r>
            <a:r>
              <a:rPr lang="en-US" alt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algn="just" eaLnBrk="1" hangingPunct="1">
              <a:spcBef>
                <a:spcPts val="0"/>
              </a:spcBef>
            </a:pPr>
            <a:endParaRPr lang="en-US" altLang="el-GR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en-US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en-US" alt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el-GR" alt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όπου 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οι βαθμοί ελευθερίας, 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ο αριθμός των συστατικών, 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 ο αριθμός των φάσεων</a:t>
            </a:r>
          </a:p>
          <a:p>
            <a:pPr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l-GR" altLang="el-GR" sz="2400" dirty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CC3EE26-E4BF-3DED-EE54-3DEAA212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7" y="3215008"/>
            <a:ext cx="2879725" cy="430887"/>
          </a:xfrm>
          <a:prstGeom prst="rect">
            <a:avLst/>
          </a:prstGeom>
          <a:noFill/>
          <a:ln w="88900" cmpd="tri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Times New Roman" panose="02020603050405020304" pitchFamily="18" charset="0"/>
              </a:rPr>
              <a:t>F = C – P + 2</a:t>
            </a:r>
            <a:endParaRPr lang="el-GR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D3943E45-7196-F63F-38CA-336DB28F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528" y="4567480"/>
            <a:ext cx="3039622" cy="661720"/>
          </a:xfrm>
          <a:prstGeom prst="rect">
            <a:avLst/>
          </a:prstGeom>
          <a:noFill/>
          <a:ln w="88900" cmpd="tri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Τ σταθερή  →</a:t>
            </a:r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  <a:r>
              <a:rPr lang="en-US" altLang="en-US" sz="20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= 2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Πίεση και σύσταση</a:t>
            </a:r>
            <a:endParaRPr lang="el-G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7BF83C9-8611-B508-E93A-83E1DDD8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1" y="5222099"/>
            <a:ext cx="1616785" cy="400110"/>
          </a:xfrm>
          <a:prstGeom prst="rect">
            <a:avLst/>
          </a:prstGeom>
          <a:noFill/>
          <a:ln w="88900" cmpd="tri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l-GR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l-G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A164BEAB-0011-6CDD-856A-4EF10BB0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308" y="4698285"/>
            <a:ext cx="2736230" cy="400110"/>
          </a:xfrm>
          <a:prstGeom prst="rect">
            <a:avLst/>
          </a:prstGeom>
          <a:noFill/>
          <a:ln w="76200" cmpd="tri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Ισόθερμα διαγράμματα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DCBAC0-BB56-04C7-57CC-357619CF17FB}"/>
              </a:ext>
            </a:extLst>
          </p:cNvPr>
          <p:cNvCxnSpPr>
            <a:cxnSpLocks/>
          </p:cNvCxnSpPr>
          <p:nvPr/>
        </p:nvCxnSpPr>
        <p:spPr>
          <a:xfrm flipV="1">
            <a:off x="1915894" y="4898340"/>
            <a:ext cx="573460" cy="575937"/>
          </a:xfrm>
          <a:prstGeom prst="straightConnector1">
            <a:avLst/>
          </a:prstGeom>
          <a:ln w="190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2">
            <a:extLst>
              <a:ext uri="{FF2B5EF4-FFF2-40B4-BE49-F238E27FC236}">
                <a16:creationId xmlns:a16="http://schemas.microsoft.com/office/drawing/2014/main" id="{F345AD14-6674-6069-658B-182A5C834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863" y="5753890"/>
            <a:ext cx="3047287" cy="738664"/>
          </a:xfrm>
          <a:prstGeom prst="rect">
            <a:avLst/>
          </a:prstGeom>
          <a:noFill/>
          <a:ln w="88900" cmpd="tri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l-GR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σταθερή  →</a:t>
            </a:r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  <a:r>
              <a:rPr lang="en-US" altLang="en-US" sz="20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= 2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Θερμοκρασία και σύσταση</a:t>
            </a:r>
            <a:endParaRPr lang="el-G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CED288-1CFE-0757-B5D9-10998F0A9B72}"/>
              </a:ext>
            </a:extLst>
          </p:cNvPr>
          <p:cNvCxnSpPr>
            <a:cxnSpLocks/>
          </p:cNvCxnSpPr>
          <p:nvPr/>
        </p:nvCxnSpPr>
        <p:spPr>
          <a:xfrm>
            <a:off x="1915894" y="5474277"/>
            <a:ext cx="552069" cy="648945"/>
          </a:xfrm>
          <a:prstGeom prst="straightConnector1">
            <a:avLst/>
          </a:prstGeom>
          <a:ln w="190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5">
            <a:extLst>
              <a:ext uri="{FF2B5EF4-FFF2-40B4-BE49-F238E27FC236}">
                <a16:creationId xmlns:a16="http://schemas.microsoft.com/office/drawing/2014/main" id="{25637A11-5482-2E83-77C1-CC67BD3D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307" y="5923167"/>
            <a:ext cx="2736230" cy="400110"/>
          </a:xfrm>
          <a:prstGeom prst="rect">
            <a:avLst/>
          </a:prstGeom>
          <a:noFill/>
          <a:ln w="76200" cmpd="tri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i="1" dirty="0">
                <a:latin typeface="Times New Roman" panose="02020603050405020304" pitchFamily="18" charset="0"/>
              </a:rPr>
              <a:t>Ισοβαρή  διαγράμματα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1B123C7-8AD6-40E3-1E30-65860709A809}"/>
              </a:ext>
            </a:extLst>
          </p:cNvPr>
          <p:cNvSpPr/>
          <p:nvPr/>
        </p:nvSpPr>
        <p:spPr>
          <a:xfrm>
            <a:off x="5640309" y="4790328"/>
            <a:ext cx="504825" cy="21602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A2D22EA-929F-3ECC-8E57-12C6958656A9}"/>
              </a:ext>
            </a:extLst>
          </p:cNvPr>
          <p:cNvSpPr/>
          <p:nvPr/>
        </p:nvSpPr>
        <p:spPr>
          <a:xfrm>
            <a:off x="5640309" y="6015210"/>
            <a:ext cx="504825" cy="21602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1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A55C2-37C1-D8FE-8E41-C1D81D17C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83E4E65-C3BA-8342-5ED7-DE23BABB4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Ισοθερμα διαγραμματΑ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AAF3C9CF-A825-743A-F83A-76F5557C90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461" y="1052736"/>
                <a:ext cx="8672713" cy="5386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sz="20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Ισορροπία Υγρής – Αέριας Φάσης</a:t>
                </a:r>
                <a:endParaRPr lang="en-US" altLang="el-GR" sz="20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sz="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Νόμος </a:t>
                </a:r>
                <a:r>
                  <a:rPr lang="en-US" altLang="el-GR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Raoult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</m:t>
                      </m:r>
                      <m:r>
                        <a:rPr lang="el-GR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𝜅𝛼𝜄</m:t>
                      </m:r>
                      <m:sSub>
                        <m:sSubPr>
                          <m:ctrlP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l-GR" altLang="el-GR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όπου x</a:t>
                </a:r>
                <a:r>
                  <a:rPr lang="el-GR" altLang="el-GR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x</a:t>
                </a:r>
                <a:r>
                  <a:rPr lang="el-GR" altLang="el-GR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τα γραμμομοριακά κλάσματα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l-GR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l-GR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</m:t>
                        </m:r>
                      </m:e>
                      <m:sub>
                        <m:r>
                          <a:rPr lang="en-US" altLang="el-GR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el-GR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  <m:r>
                      <a:rPr lang="en-US" altLang="el-GR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sSubSup>
                      <m:sSubSupPr>
                        <m:ctrlP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l-GR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</m:t>
                        </m:r>
                      </m:e>
                      <m:sub>
                        <m:r>
                          <a:rPr lang="en-US" altLang="el-GR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el-GR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oι τάσεις ατμών των καθαρών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συστατικών.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ο ατμός συμπεριφέρεται ιδανικά, τότε</a:t>
                </a:r>
                <a:r>
                  <a:rPr lang="en-US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l-GR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σχέση ολικής πίεσης ατμού – σύστασης υγρού)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24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AAF3C9CF-A825-743A-F83A-76F5557C9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461" y="1052736"/>
                <a:ext cx="8672713" cy="5386090"/>
              </a:xfrm>
              <a:prstGeom prst="rect">
                <a:avLst/>
              </a:prstGeom>
              <a:blipFill>
                <a:blip r:embed="rId2"/>
                <a:stretch>
                  <a:fillRect l="-703" t="-6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24">
            <a:extLst>
              <a:ext uri="{FF2B5EF4-FFF2-40B4-BE49-F238E27FC236}">
                <a16:creationId xmlns:a16="http://schemas.microsoft.com/office/drawing/2014/main" id="{C5C1A301-54B6-1F6B-1890-93E4D7FD2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498277"/>
              </p:ext>
            </p:extLst>
          </p:nvPr>
        </p:nvGraphicFramePr>
        <p:xfrm>
          <a:off x="4778375" y="2309919"/>
          <a:ext cx="4114800" cy="28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173322" imgH="2916326" progId="Origin50.Graph">
                  <p:embed/>
                </p:oleObj>
              </mc:Choice>
              <mc:Fallback>
                <p:oleObj name="Graph" r:id="rId3" imgW="4173322" imgH="2916326" progId="Origin50.Graph">
                  <p:embed/>
                  <p:pic>
                    <p:nvPicPr>
                      <p:cNvPr id="8201" name="Object 24">
                        <a:extLst>
                          <a:ext uri="{FF2B5EF4-FFF2-40B4-BE49-F238E27FC236}">
                            <a16:creationId xmlns:a16="http://schemas.microsoft.com/office/drawing/2014/main" id="{9222A433-BC82-CA0C-D329-EE4A41F53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309919"/>
                        <a:ext cx="4114800" cy="28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9FF891-F0EB-B472-FF21-65E340603D0D}"/>
              </a:ext>
            </a:extLst>
          </p:cNvPr>
          <p:cNvCxnSpPr>
            <a:cxnSpLocks/>
          </p:cNvCxnSpPr>
          <p:nvPr/>
        </p:nvCxnSpPr>
        <p:spPr>
          <a:xfrm flipV="1">
            <a:off x="4556818" y="3429000"/>
            <a:ext cx="1599358" cy="792088"/>
          </a:xfrm>
          <a:prstGeom prst="straightConnector1">
            <a:avLst/>
          </a:prstGeom>
          <a:ln w="28575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2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67CB5-40CC-0B0F-FB03-6A9DA5F75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88066F-A752-B924-AC6F-883786442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Ισοθερμα διαγραμματΑ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D1069808-5D22-90D5-9B2E-690F65F4D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643" y="1052736"/>
                <a:ext cx="8672713" cy="55736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sz="20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Ισορροπία Υγρής – Αέριας Φάσης</a:t>
                </a:r>
                <a:endParaRPr lang="en-US" altLang="el-GR" sz="20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alt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</m:t>
                      </m:r>
                      <m:d>
                        <m:dPr>
                          <m:ctrlP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𝜈</m:t>
                          </m:r>
                          <m:r>
                            <m:rPr>
                              <m:sty m:val="p"/>
                            </m:rP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ό</m:t>
                          </m:r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𝜇𝜊𝜍</m:t>
                          </m:r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𝑅𝑎𝑜𝑢𝑙𝑡</m:t>
                          </m:r>
                        </m:e>
                      </m:d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</m:t>
                      </m:r>
                      <m:r>
                        <a:rPr lang="el-GR" alt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𝜅𝛼𝜄</m:t>
                      </m:r>
                      <m:sSub>
                        <m:sSubPr>
                          <m:ctrlP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l-GR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  <m: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l-GR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(</m:t>
                      </m:r>
                      <m:r>
                        <a:rPr lang="el-GR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𝜈</m:t>
                      </m:r>
                      <m:r>
                        <m:rPr>
                          <m:sty m:val="p"/>
                        </m:rPr>
                        <a:rPr lang="el-GR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ό</m:t>
                      </m:r>
                      <m:r>
                        <a:rPr lang="el-GR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𝜇𝜊𝜍</m:t>
                      </m:r>
                      <m:r>
                        <a:rPr lang="el-GR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𝐷𝑎𝑙𝑡𝑜𝑛</m:t>
                      </m:r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el-GR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l-GR" altLang="el-GR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altLang="el-G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l-GR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bSup>
                      <m:f>
                        <m:fPr>
                          <m:ctrlP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l-GR" altLang="el-GR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Αντικαθιστώντας στην σχέση ολικής 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πίεσης – σύστασης, προκύπτει </a:t>
                </a:r>
                <a:r>
                  <a:rPr lang="en-US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l-GR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l-GR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el-G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alt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σχέση ολικής πίεσης ατμού – σύστασης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αέριας φάσης)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24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D1069808-5D22-90D5-9B2E-690F65F4D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643" y="1052736"/>
                <a:ext cx="8672713" cy="5573642"/>
              </a:xfrm>
              <a:prstGeom prst="rect">
                <a:avLst/>
              </a:prstGeom>
              <a:blipFill>
                <a:blip r:embed="rId2"/>
                <a:stretch>
                  <a:fillRect l="-774" t="-6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38">
            <a:extLst>
              <a:ext uri="{FF2B5EF4-FFF2-40B4-BE49-F238E27FC236}">
                <a16:creationId xmlns:a16="http://schemas.microsoft.com/office/drawing/2014/main" id="{55088D46-300F-8ABF-B45D-C8666A49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056400"/>
              </p:ext>
            </p:extLst>
          </p:nvPr>
        </p:nvGraphicFramePr>
        <p:xfrm>
          <a:off x="4793556" y="2322070"/>
          <a:ext cx="4114800" cy="2885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184294" imgH="2935834" progId="Origin50.Graph">
                  <p:embed/>
                </p:oleObj>
              </mc:Choice>
              <mc:Fallback>
                <p:oleObj name="Graph" r:id="rId3" imgW="4184294" imgH="2935834" progId="Origin50.Graph">
                  <p:embed/>
                  <p:pic>
                    <p:nvPicPr>
                      <p:cNvPr id="9238" name="Object 38">
                        <a:extLst>
                          <a:ext uri="{FF2B5EF4-FFF2-40B4-BE49-F238E27FC236}">
                            <a16:creationId xmlns:a16="http://schemas.microsoft.com/office/drawing/2014/main" id="{BE35C814-378A-5EFF-D8AC-D13F158545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556" y="2322070"/>
                        <a:ext cx="4114800" cy="2885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F459C7-74CE-B4F8-16AF-7A5E1F9A089A}"/>
              </a:ext>
            </a:extLst>
          </p:cNvPr>
          <p:cNvCxnSpPr>
            <a:cxnSpLocks/>
          </p:cNvCxnSpPr>
          <p:nvPr/>
        </p:nvCxnSpPr>
        <p:spPr>
          <a:xfrm>
            <a:off x="5004048" y="3980783"/>
            <a:ext cx="1728192" cy="240305"/>
          </a:xfrm>
          <a:prstGeom prst="straightConnector1">
            <a:avLst/>
          </a:prstGeom>
          <a:ln w="28575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3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65D03-F8F3-EEE1-33C2-2D5C383FD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6BDD42-BB42-A6C3-0750-248AFA1D8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Ισοβαρη διαγραμματΑ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A6F5B589-F592-CA14-C985-42E9C8756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5" y="1052736"/>
                <a:ext cx="8672713" cy="5237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sz="20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Εξίσωση </a:t>
                </a:r>
                <a:r>
                  <a:rPr lang="en-US" altLang="el-GR" sz="20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Clausius – Clapeyron</a:t>
                </a:r>
                <a:r>
                  <a:rPr lang="en-US" alt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𝑑𝑙𝑛𝑃</m:t>
                          </m:r>
                        </m:num>
                        <m:den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𝑑𝑇</m:t>
                          </m:r>
                        </m:den>
                      </m:f>
                      <m:r>
                        <a:rPr lang="en-US" alt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l-GR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l-GR" alt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l-GR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𝜀𝜉𝛼𝜀𝜌</m:t>
                              </m:r>
                              <m:r>
                                <a:rPr lang="el-GR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r>
                            <a:rPr lang="en-US" alt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alt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l-G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Στην περιοχή δυο φάσεων ισχύει</a:t>
                </a:r>
                <a:r>
                  <a:rPr lang="en-US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alt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l-GR" altLang="el-GR" i="1" dirty="0">
                  <a:solidFill>
                    <a:schemeClr val="bg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l-GR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F = 2 – 2  + 2 = 2</a:t>
                </a:r>
                <a:endParaRPr lang="el-GR" altLang="el-GR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πίεση είναι καθορισμένη, οπότε ή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θερμοκρασία (σημείο βρασμού) ή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σύσταση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el-G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</m:t>
                    </m:r>
                    <m:sSubSup>
                      <m:sSubSupPr>
                        <m:ctrlP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bSup>
                    <m:r>
                      <a:rPr lang="en-US" altLang="el-G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αρκούν για να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οριστεί το σύστημα</a:t>
                </a:r>
                <a:r>
                  <a:rPr lang="en-US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l-GR" alt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l-GR" alt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l-GR" altLang="el-G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endParaRPr lang="en-US" altLang="el-GR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24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196" name="Text Box 3">
                <a:extLst>
                  <a:ext uri="{FF2B5EF4-FFF2-40B4-BE49-F238E27FC236}">
                    <a16:creationId xmlns:a16="http://schemas.microsoft.com/office/drawing/2014/main" id="{A6F5B589-F592-CA14-C985-42E9C8756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052736"/>
                <a:ext cx="8672713" cy="5237139"/>
              </a:xfrm>
              <a:prstGeom prst="rect">
                <a:avLst/>
              </a:prstGeom>
              <a:blipFill>
                <a:blip r:embed="rId2"/>
                <a:stretch>
                  <a:fillRect l="-703" t="-6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21">
            <a:extLst>
              <a:ext uri="{FF2B5EF4-FFF2-40B4-BE49-F238E27FC236}">
                <a16:creationId xmlns:a16="http://schemas.microsoft.com/office/drawing/2014/main" id="{44C3DB45-5A21-267F-2254-A3E42632E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398845"/>
              </p:ext>
            </p:extLst>
          </p:nvPr>
        </p:nvGraphicFramePr>
        <p:xfrm>
          <a:off x="4561037" y="2204864"/>
          <a:ext cx="4389120" cy="308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184294" imgH="2935834" progId="Origin50.Graph">
                  <p:embed/>
                </p:oleObj>
              </mc:Choice>
              <mc:Fallback>
                <p:oleObj name="Graph" r:id="rId3" imgW="4184294" imgH="2935834" progId="Origin50.Graph">
                  <p:embed/>
                  <p:pic>
                    <p:nvPicPr>
                      <p:cNvPr id="10253" name="Object 21">
                        <a:extLst>
                          <a:ext uri="{FF2B5EF4-FFF2-40B4-BE49-F238E27FC236}">
                            <a16:creationId xmlns:a16="http://schemas.microsoft.com/office/drawing/2014/main" id="{6BC96237-A522-0341-09DB-055DF19F5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037" y="2204864"/>
                        <a:ext cx="4389120" cy="3082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8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FC1B1-F92F-2DBD-BDA2-B5563F479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EDBC5CD-1D18-D15B-79FC-2C481B3D4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αποσταξη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4853A628-90B6-7C1A-50C6-5BD6332F3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736"/>
            <a:ext cx="8672713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l-GR" altLang="el-G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Απλή Απόσταξη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alt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ραγματοποιείται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συνήθως υπό σταθερή πίεση με αύξηση της θερμοκρασίας. Στην απλή απόσταξη, ο ατμός απομακρύνεται από το σύστημα με συμπύκνωση, δεν επανέρχεται στο αρχικό μίγμα και συλλέγεται σαν </a:t>
            </a:r>
            <a:r>
              <a:rPr lang="el-GR" altLang="el-G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απόσταγμα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το οποίο είναι εμπλουτισμένο στο πτητικότερο συστατικό, ενώ το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υγρό που απομένει στη φιάλη, </a:t>
            </a:r>
            <a:r>
              <a:rPr lang="el-GR" altLang="el-GR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υπόλειμμα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, περιέχει περισσότερη ποσότητα από το λιγότερο πτητικό συστατικό. </a:t>
            </a:r>
            <a:endParaRPr lang="en-US" alt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el-GR" altLang="el-G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el-GR" altLang="el-GR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Κλασματική απόσταξη</a:t>
            </a:r>
            <a:endParaRPr lang="el-GR" alt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Επαναλαμβανόμενος κύκλος βρασμού και συμπύκνωσης.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Οι διαδοχικές αποστάξεις πραγματοποιούνται μέσα σε κλασματική στήλη που παρεμβάλλεται μεταξύ της αρχικής φιάλης απόσταξης και του τελικού αποστάγματος. </a:t>
            </a:r>
            <a:endParaRPr lang="en-US" alt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en-US" altLang="el-GR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l-GR" altLang="el-GR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0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C6E31-0D94-7157-BBCA-4AD2D2638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39A45D9-AF1D-DE1E-AD93-FD7159E05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αποσταξη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4007F635-48A3-83C7-AE6C-A347DF024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43" y="5589240"/>
            <a:ext cx="8672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Διάγραμμα θερμοκρασίας – σύστασης για ιδανικό μείγμα, όπου το συστατικό Α είναι πτητικότερο του Β. Στο διάγραμμα απεικονίζονται δύο κύκλοι απόσταξης.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62CCB506-C126-D2B9-70AC-AA2A28F8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016615"/>
            <a:ext cx="6408712" cy="43211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512573"/>
      </p:ext>
    </p:extLst>
  </p:cSld>
  <p:clrMapOvr>
    <a:masterClrMapping/>
  </p:clrMapOvr>
</p:sld>
</file>

<file path=ppt/theme/theme1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1475</Words>
  <Application>Microsoft Office PowerPoint</Application>
  <PresentationFormat>On-screen Show (4:3)</PresentationFormat>
  <Paragraphs>205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Arial</vt:lpstr>
      <vt:lpstr>Calibri</vt:lpstr>
      <vt:lpstr>Cambria Math</vt:lpstr>
      <vt:lpstr>Century Gothic</vt:lpstr>
      <vt:lpstr>Courier New</vt:lpstr>
      <vt:lpstr>Times New Roman</vt:lpstr>
      <vt:lpstr>Wingdings</vt:lpstr>
      <vt:lpstr>Wingdings 3</vt:lpstr>
      <vt:lpstr>1_Slice</vt:lpstr>
      <vt:lpstr>Slice</vt:lpstr>
      <vt:lpstr>Graph</vt:lpstr>
      <vt:lpstr>ΕΡΓΑΣΤΗΡΙΟ φυσικοΧΗΜΕΙΑΣ</vt:lpstr>
      <vt:lpstr>PowerPoint Presentation</vt:lpstr>
      <vt:lpstr>ΣΚΟΠΟΣ</vt:lpstr>
      <vt:lpstr>ΘΕΩΡΙΑ</vt:lpstr>
      <vt:lpstr>Ισοθερμα διαγραμματΑ</vt:lpstr>
      <vt:lpstr>Ισοθερμα διαγραμματΑ</vt:lpstr>
      <vt:lpstr>Ισοβαρη διαγραμματΑ</vt:lpstr>
      <vt:lpstr>αποσταξη</vt:lpstr>
      <vt:lpstr>αποσταξη</vt:lpstr>
      <vt:lpstr>ΜΗ Ιδανικα διαλυματα – αζεοτροπικα μιγματα </vt:lpstr>
      <vt:lpstr>Ισοβαρη διαγραμματα – αζεοτροπικα μιγματα </vt:lpstr>
      <vt:lpstr>αζεοτροπικΟ σημειο </vt:lpstr>
      <vt:lpstr>Πειραματικο μεροσ</vt:lpstr>
      <vt:lpstr>Πειραματικο μεροσ</vt:lpstr>
      <vt:lpstr>Δείκτης διαθλασησ</vt:lpstr>
      <vt:lpstr>Δείκτης διαθλασησ</vt:lpstr>
      <vt:lpstr>Επεξεργασια αποτελεσματων</vt:lpstr>
      <vt:lpstr>Επεξεργασια αποτελεσματων</vt:lpstr>
      <vt:lpstr>Παραρτημα</vt:lpstr>
      <vt:lpstr>Βιβλιογραφια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ΔΙΑΓΡΑΜΜΑ ΦΑΣΕΩΝ</dc:title>
  <dc:creator>user</dc:creator>
  <cp:lastModifiedBy>PANAGIOTIS BOUTIKOS</cp:lastModifiedBy>
  <cp:revision>341</cp:revision>
  <dcterms:created xsi:type="dcterms:W3CDTF">2005-02-18T09:35:40Z</dcterms:created>
  <dcterms:modified xsi:type="dcterms:W3CDTF">2025-04-24T13:43:58Z</dcterms:modified>
</cp:coreProperties>
</file>