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88" r:id="rId2"/>
    <p:sldId id="286" r:id="rId3"/>
    <p:sldId id="256" r:id="rId4"/>
    <p:sldId id="257" r:id="rId5"/>
    <p:sldId id="290" r:id="rId6"/>
    <p:sldId id="291" r:id="rId7"/>
    <p:sldId id="258" r:id="rId8"/>
    <p:sldId id="259" r:id="rId9"/>
    <p:sldId id="261" r:id="rId10"/>
    <p:sldId id="262" r:id="rId11"/>
    <p:sldId id="263" r:id="rId12"/>
    <p:sldId id="264" r:id="rId13"/>
    <p:sldId id="265" r:id="rId14"/>
    <p:sldId id="280" r:id="rId15"/>
    <p:sldId id="266" r:id="rId16"/>
    <p:sldId id="289" r:id="rId17"/>
    <p:sldId id="267" r:id="rId18"/>
    <p:sldId id="268" r:id="rId19"/>
    <p:sldId id="282" r:id="rId20"/>
    <p:sldId id="269" r:id="rId21"/>
    <p:sldId id="287" r:id="rId22"/>
    <p:sldId id="270" r:id="rId23"/>
    <p:sldId id="283" r:id="rId24"/>
    <p:sldId id="271" r:id="rId25"/>
    <p:sldId id="272" r:id="rId26"/>
    <p:sldId id="273" r:id="rId27"/>
    <p:sldId id="284" r:id="rId28"/>
    <p:sldId id="285" r:id="rId29"/>
    <p:sldId id="274" r:id="rId30"/>
    <p:sldId id="275" r:id="rId31"/>
    <p:sldId id="276" r:id="rId32"/>
    <p:sldId id="277" r:id="rId33"/>
    <p:sldId id="278" r:id="rId34"/>
    <p:sldId id="279" r:id="rId35"/>
    <p:sldId id="292" r:id="rId36"/>
  </p:sldIdLst>
  <p:sldSz cx="9144000" cy="6858000" type="screen4x3"/>
  <p:notesSz cx="7077075" cy="9418638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A3FBA9"/>
    <a:srgbClr val="CC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07" autoAdjust="0"/>
  </p:normalViewPr>
  <p:slideViewPr>
    <p:cSldViewPr>
      <p:cViewPr varScale="1">
        <p:scale>
          <a:sx n="78" d="100"/>
          <a:sy n="78" d="100"/>
        </p:scale>
        <p:origin x="9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Πασπαράκης Γεώργιος" userId="2b2abb3e-1abc-4937-9395-0e6653c7ad4d" providerId="ADAL" clId="{070D82DB-A4B0-495F-81B4-86760A31A5FB}"/>
    <pc:docChg chg="delSld">
      <pc:chgData name="Πασπαράκης Γεώργιος" userId="2b2abb3e-1abc-4937-9395-0e6653c7ad4d" providerId="ADAL" clId="{070D82DB-A4B0-495F-81B4-86760A31A5FB}" dt="2025-11-14T06:26:45.650" v="3" actId="47"/>
      <pc:docMkLst>
        <pc:docMk/>
      </pc:docMkLst>
      <pc:sldChg chg="del">
        <pc:chgData name="Πασπαράκης Γεώργιος" userId="2b2abb3e-1abc-4937-9395-0e6653c7ad4d" providerId="ADAL" clId="{070D82DB-A4B0-495F-81B4-86760A31A5FB}" dt="2025-11-14T06:26:44.035" v="2" actId="47"/>
        <pc:sldMkLst>
          <pc:docMk/>
          <pc:sldMk cId="3940294101" sldId="293"/>
        </pc:sldMkLst>
      </pc:sldChg>
      <pc:sldChg chg="del">
        <pc:chgData name="Πασπαράκης Γεώργιος" userId="2b2abb3e-1abc-4937-9395-0e6653c7ad4d" providerId="ADAL" clId="{070D82DB-A4B0-495F-81B4-86760A31A5FB}" dt="2025-11-14T06:26:45.650" v="3" actId="47"/>
        <pc:sldMkLst>
          <pc:docMk/>
          <pc:sldMk cId="3834372876" sldId="294"/>
        </pc:sldMkLst>
      </pc:sldChg>
      <pc:sldChg chg="del">
        <pc:chgData name="Πασπαράκης Γεώργιος" userId="2b2abb3e-1abc-4937-9395-0e6653c7ad4d" providerId="ADAL" clId="{070D82DB-A4B0-495F-81B4-86760A31A5FB}" dt="2025-11-14T06:26:40.142" v="0" actId="47"/>
        <pc:sldMkLst>
          <pc:docMk/>
          <pc:sldMk cId="3584885053" sldId="295"/>
        </pc:sldMkLst>
      </pc:sldChg>
      <pc:sldChg chg="del">
        <pc:chgData name="Πασπαράκης Γεώργιος" userId="2b2abb3e-1abc-4937-9395-0e6653c7ad4d" providerId="ADAL" clId="{070D82DB-A4B0-495F-81B4-86760A31A5FB}" dt="2025-11-14T06:26:42.184" v="1" actId="47"/>
        <pc:sldMkLst>
          <pc:docMk/>
          <pc:sldMk cId="3179207550" sldId="29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>
            <a:extLst>
              <a:ext uri="{FF2B5EF4-FFF2-40B4-BE49-F238E27FC236}">
                <a16:creationId xmlns:a16="http://schemas.microsoft.com/office/drawing/2014/main" id="{A29A5418-F00F-44C9-BAB6-3B04972471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65F75753-1E2A-404D-BF40-9DC02FF703C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74A859B-23B9-4425-819C-AC842588A98C}" type="datetimeFigureOut">
              <a:rPr lang="el-GR"/>
              <a:pPr>
                <a:defRPr/>
              </a:pPr>
              <a:t>14/11/2025</a:t>
            </a:fld>
            <a:endParaRPr lang="el-GR"/>
          </a:p>
        </p:txBody>
      </p:sp>
      <p:sp>
        <p:nvSpPr>
          <p:cNvPr id="4" name="3 - Θέση εικόνας διαφάνειας">
            <a:extLst>
              <a:ext uri="{FF2B5EF4-FFF2-40B4-BE49-F238E27FC236}">
                <a16:creationId xmlns:a16="http://schemas.microsoft.com/office/drawing/2014/main" id="{178CBA1D-12E4-47E2-887D-4BE9B388D3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706438"/>
            <a:ext cx="4705350" cy="3530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>
            <a:extLst>
              <a:ext uri="{FF2B5EF4-FFF2-40B4-BE49-F238E27FC236}">
                <a16:creationId xmlns:a16="http://schemas.microsoft.com/office/drawing/2014/main" id="{6C2E5B5C-33EE-4146-B6C9-928879704B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8025" y="4473575"/>
            <a:ext cx="5661025" cy="4238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>
            <a:extLst>
              <a:ext uri="{FF2B5EF4-FFF2-40B4-BE49-F238E27FC236}">
                <a16:creationId xmlns:a16="http://schemas.microsoft.com/office/drawing/2014/main" id="{FC0E349A-A120-454C-B7B4-C085907FA29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45563"/>
            <a:ext cx="3067050" cy="471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>
            <a:extLst>
              <a:ext uri="{FF2B5EF4-FFF2-40B4-BE49-F238E27FC236}">
                <a16:creationId xmlns:a16="http://schemas.microsoft.com/office/drawing/2014/main" id="{58CA8919-2C73-4BAF-92AD-D76992DF6F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08438" y="8945563"/>
            <a:ext cx="3067050" cy="471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2AA2C0-2A4B-40E1-B35C-16D6955539C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- Θέση εικόνας διαφάνειας">
            <a:extLst>
              <a:ext uri="{FF2B5EF4-FFF2-40B4-BE49-F238E27FC236}">
                <a16:creationId xmlns:a16="http://schemas.microsoft.com/office/drawing/2014/main" id="{956E41D8-D773-43DF-9C41-0F2FEA9869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2 - Θέση σημειώσεων">
            <a:extLst>
              <a:ext uri="{FF2B5EF4-FFF2-40B4-BE49-F238E27FC236}">
                <a16:creationId xmlns:a16="http://schemas.microsoft.com/office/drawing/2014/main" id="{64098E0C-8F61-457C-A4C1-51619CC72A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5124" name="3 - Θέση αριθμού διαφάνειας">
            <a:extLst>
              <a:ext uri="{FF2B5EF4-FFF2-40B4-BE49-F238E27FC236}">
                <a16:creationId xmlns:a16="http://schemas.microsoft.com/office/drawing/2014/main" id="{925DB31E-4949-493B-8EDA-5319E686FE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B12BCF-FAF0-4CB1-BBDE-34A6B6CF24CF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Θέση εικόνας διαφάνειας">
            <a:extLst>
              <a:ext uri="{FF2B5EF4-FFF2-40B4-BE49-F238E27FC236}">
                <a16:creationId xmlns:a16="http://schemas.microsoft.com/office/drawing/2014/main" id="{A3C87854-FCBD-47F0-9512-AFA3FCE5F2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2 - Θέση σημειώσεων">
            <a:extLst>
              <a:ext uri="{FF2B5EF4-FFF2-40B4-BE49-F238E27FC236}">
                <a16:creationId xmlns:a16="http://schemas.microsoft.com/office/drawing/2014/main" id="{49186A2C-72ED-4E96-9356-E6F11D2E1F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5604" name="3 - Θέση αριθμού διαφάνειας">
            <a:extLst>
              <a:ext uri="{FF2B5EF4-FFF2-40B4-BE49-F238E27FC236}">
                <a16:creationId xmlns:a16="http://schemas.microsoft.com/office/drawing/2014/main" id="{5EA258A8-2613-4C50-847F-88BF1FBF7C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EA722F-9A96-46E7-868B-0540540CAA89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Θέση εικόνας διαφάνειας">
            <a:extLst>
              <a:ext uri="{FF2B5EF4-FFF2-40B4-BE49-F238E27FC236}">
                <a16:creationId xmlns:a16="http://schemas.microsoft.com/office/drawing/2014/main" id="{C3149696-5452-4079-8451-5F4795F648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- Θέση σημειώσεων">
            <a:extLst>
              <a:ext uri="{FF2B5EF4-FFF2-40B4-BE49-F238E27FC236}">
                <a16:creationId xmlns:a16="http://schemas.microsoft.com/office/drawing/2014/main" id="{75E56413-15BB-49C2-84C3-853D2B5371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7652" name="3 - Θέση αριθμού διαφάνειας">
            <a:extLst>
              <a:ext uri="{FF2B5EF4-FFF2-40B4-BE49-F238E27FC236}">
                <a16:creationId xmlns:a16="http://schemas.microsoft.com/office/drawing/2014/main" id="{32293DFC-9F5D-4A81-AB77-3AE516E10E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4206DED-9E3B-4255-9E6C-449D37965428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Θέση εικόνας διαφάνειας">
            <a:extLst>
              <a:ext uri="{FF2B5EF4-FFF2-40B4-BE49-F238E27FC236}">
                <a16:creationId xmlns:a16="http://schemas.microsoft.com/office/drawing/2014/main" id="{71FDF444-5BF2-4D5E-8FFE-89D62A7618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2 - Θέση σημειώσεων">
            <a:extLst>
              <a:ext uri="{FF2B5EF4-FFF2-40B4-BE49-F238E27FC236}">
                <a16:creationId xmlns:a16="http://schemas.microsoft.com/office/drawing/2014/main" id="{A52CD2F1-F5D0-42AF-B563-115E843C93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9700" name="3 - Θέση αριθμού διαφάνειας">
            <a:extLst>
              <a:ext uri="{FF2B5EF4-FFF2-40B4-BE49-F238E27FC236}">
                <a16:creationId xmlns:a16="http://schemas.microsoft.com/office/drawing/2014/main" id="{CA89CA29-D1CC-40F1-B543-4F6E64EC0C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58E1C9-0A91-4D2A-AAEE-74EEE162CE1E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Θέση εικόνας διαφάνειας">
            <a:extLst>
              <a:ext uri="{FF2B5EF4-FFF2-40B4-BE49-F238E27FC236}">
                <a16:creationId xmlns:a16="http://schemas.microsoft.com/office/drawing/2014/main" id="{3D07E544-E105-4D32-9D9B-185BE61B7D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2 - Θέση σημειώσεων">
            <a:extLst>
              <a:ext uri="{FF2B5EF4-FFF2-40B4-BE49-F238E27FC236}">
                <a16:creationId xmlns:a16="http://schemas.microsoft.com/office/drawing/2014/main" id="{65260786-91A4-4DB7-99F6-86B439854B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32772" name="3 - Θέση αριθμού διαφάνειας">
            <a:extLst>
              <a:ext uri="{FF2B5EF4-FFF2-40B4-BE49-F238E27FC236}">
                <a16:creationId xmlns:a16="http://schemas.microsoft.com/office/drawing/2014/main" id="{2E703A05-47E0-4920-A3CE-E446620575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570430-A610-4C61-A1FB-896C5DF089AB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Θέση εικόνας διαφάνειας">
            <a:extLst>
              <a:ext uri="{FF2B5EF4-FFF2-40B4-BE49-F238E27FC236}">
                <a16:creationId xmlns:a16="http://schemas.microsoft.com/office/drawing/2014/main" id="{78D8B145-44F5-4466-A37A-CC9C775FDA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2 - Θέση σημειώσεων">
            <a:extLst>
              <a:ext uri="{FF2B5EF4-FFF2-40B4-BE49-F238E27FC236}">
                <a16:creationId xmlns:a16="http://schemas.microsoft.com/office/drawing/2014/main" id="{C649B451-3C92-47A0-8751-010C9642AC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34820" name="3 - Θέση αριθμού διαφάνειας">
            <a:extLst>
              <a:ext uri="{FF2B5EF4-FFF2-40B4-BE49-F238E27FC236}">
                <a16:creationId xmlns:a16="http://schemas.microsoft.com/office/drawing/2014/main" id="{1B0BC025-12BD-47B7-9D25-08ED119773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1A98F0-C28B-4DFE-B7E3-8B91F85070DA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- Θέση εικόνας διαφάνειας">
            <a:extLst>
              <a:ext uri="{FF2B5EF4-FFF2-40B4-BE49-F238E27FC236}">
                <a16:creationId xmlns:a16="http://schemas.microsoft.com/office/drawing/2014/main" id="{F2C8010B-5FCD-4F03-B02C-46A562BECB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2 - Θέση σημειώσεων">
            <a:extLst>
              <a:ext uri="{FF2B5EF4-FFF2-40B4-BE49-F238E27FC236}">
                <a16:creationId xmlns:a16="http://schemas.microsoft.com/office/drawing/2014/main" id="{E4AC2429-C1B6-427F-9FA8-B3DB25C7C9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36868" name="3 - Θέση αριθμού διαφάνειας">
            <a:extLst>
              <a:ext uri="{FF2B5EF4-FFF2-40B4-BE49-F238E27FC236}">
                <a16:creationId xmlns:a16="http://schemas.microsoft.com/office/drawing/2014/main" id="{B97A3A0B-3305-4539-AFE0-83053ACEFC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1F4946-2F80-469E-9883-22DC0C8CE9DF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- Θέση εικόνας διαφάνειας">
            <a:extLst>
              <a:ext uri="{FF2B5EF4-FFF2-40B4-BE49-F238E27FC236}">
                <a16:creationId xmlns:a16="http://schemas.microsoft.com/office/drawing/2014/main" id="{465833FF-0C08-4A48-8DA8-2E97D15FA1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2 - Θέση σημειώσεων">
            <a:extLst>
              <a:ext uri="{FF2B5EF4-FFF2-40B4-BE49-F238E27FC236}">
                <a16:creationId xmlns:a16="http://schemas.microsoft.com/office/drawing/2014/main" id="{FE74AECE-8B96-4358-BEB3-3DCDAB895F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38916" name="3 - Θέση αριθμού διαφάνειας">
            <a:extLst>
              <a:ext uri="{FF2B5EF4-FFF2-40B4-BE49-F238E27FC236}">
                <a16:creationId xmlns:a16="http://schemas.microsoft.com/office/drawing/2014/main" id="{349E1B89-1997-430E-A0D0-A5A7802640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7A52A0C-7CB2-4256-8903-58D63643072D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- Θέση εικόνας διαφάνειας">
            <a:extLst>
              <a:ext uri="{FF2B5EF4-FFF2-40B4-BE49-F238E27FC236}">
                <a16:creationId xmlns:a16="http://schemas.microsoft.com/office/drawing/2014/main" id="{69B074E8-D5AE-4998-8FB2-F75A2D3E66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2 - Θέση σημειώσεων">
            <a:extLst>
              <a:ext uri="{FF2B5EF4-FFF2-40B4-BE49-F238E27FC236}">
                <a16:creationId xmlns:a16="http://schemas.microsoft.com/office/drawing/2014/main" id="{658B2C5D-E45D-4AEB-9C4E-AD9978A1A2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40964" name="3 - Θέση αριθμού διαφάνειας">
            <a:extLst>
              <a:ext uri="{FF2B5EF4-FFF2-40B4-BE49-F238E27FC236}">
                <a16:creationId xmlns:a16="http://schemas.microsoft.com/office/drawing/2014/main" id="{46286967-D7C4-4497-B998-9581C0C91E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71ECEB0-2511-46EF-9A84-1ED69D75BE1E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- Θέση εικόνας διαφάνειας">
            <a:extLst>
              <a:ext uri="{FF2B5EF4-FFF2-40B4-BE49-F238E27FC236}">
                <a16:creationId xmlns:a16="http://schemas.microsoft.com/office/drawing/2014/main" id="{686DED8F-589F-4F45-8050-63D754BADE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2 - Θέση σημειώσεων">
            <a:extLst>
              <a:ext uri="{FF2B5EF4-FFF2-40B4-BE49-F238E27FC236}">
                <a16:creationId xmlns:a16="http://schemas.microsoft.com/office/drawing/2014/main" id="{10679228-CF9D-4873-A1FD-B2FAD79563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43012" name="3 - Θέση αριθμού διαφάνειας">
            <a:extLst>
              <a:ext uri="{FF2B5EF4-FFF2-40B4-BE49-F238E27FC236}">
                <a16:creationId xmlns:a16="http://schemas.microsoft.com/office/drawing/2014/main" id="{121A5555-E9DF-4025-85D0-6D097E2AF2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5CACC1-6A62-4B64-92F9-F47168F048B3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- Θέση εικόνας διαφάνειας">
            <a:extLst>
              <a:ext uri="{FF2B5EF4-FFF2-40B4-BE49-F238E27FC236}">
                <a16:creationId xmlns:a16="http://schemas.microsoft.com/office/drawing/2014/main" id="{092685D4-9578-478F-834D-C15645E3A2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2 - Θέση σημειώσεων">
            <a:extLst>
              <a:ext uri="{FF2B5EF4-FFF2-40B4-BE49-F238E27FC236}">
                <a16:creationId xmlns:a16="http://schemas.microsoft.com/office/drawing/2014/main" id="{34AFB11C-B61B-4402-BA32-62BCDC163F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45060" name="3 - Θέση αριθμού διαφάνειας">
            <a:extLst>
              <a:ext uri="{FF2B5EF4-FFF2-40B4-BE49-F238E27FC236}">
                <a16:creationId xmlns:a16="http://schemas.microsoft.com/office/drawing/2014/main" id="{9AAA64AF-B574-4BE0-A522-875AA5853C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0143B02-AADD-429C-AA18-0EBDCD7CAE12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- Θέση εικόνας διαφάνειας">
            <a:extLst>
              <a:ext uri="{FF2B5EF4-FFF2-40B4-BE49-F238E27FC236}">
                <a16:creationId xmlns:a16="http://schemas.microsoft.com/office/drawing/2014/main" id="{DB091200-1318-41CB-94C5-D0682799D1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2 - Θέση σημειώσεων">
            <a:extLst>
              <a:ext uri="{FF2B5EF4-FFF2-40B4-BE49-F238E27FC236}">
                <a16:creationId xmlns:a16="http://schemas.microsoft.com/office/drawing/2014/main" id="{74434FD2-F1E4-4CA2-8C65-4D74A86A99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7172" name="3 - Θέση αριθμού διαφάνειας">
            <a:extLst>
              <a:ext uri="{FF2B5EF4-FFF2-40B4-BE49-F238E27FC236}">
                <a16:creationId xmlns:a16="http://schemas.microsoft.com/office/drawing/2014/main" id="{96627A45-B1DC-4160-A6A2-6B534EE441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7CBE4E2-F8C9-48C5-8C92-EDE38929EBEB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- Θέση εικόνας διαφάνειας">
            <a:extLst>
              <a:ext uri="{FF2B5EF4-FFF2-40B4-BE49-F238E27FC236}">
                <a16:creationId xmlns:a16="http://schemas.microsoft.com/office/drawing/2014/main" id="{A66E7499-1B48-4772-805B-E0A3B50A8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2 - Θέση σημειώσεων">
            <a:extLst>
              <a:ext uri="{FF2B5EF4-FFF2-40B4-BE49-F238E27FC236}">
                <a16:creationId xmlns:a16="http://schemas.microsoft.com/office/drawing/2014/main" id="{7AC2B52E-1370-43DF-8348-2A3C60FF7E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47108" name="3 - Θέση αριθμού διαφάνειας">
            <a:extLst>
              <a:ext uri="{FF2B5EF4-FFF2-40B4-BE49-F238E27FC236}">
                <a16:creationId xmlns:a16="http://schemas.microsoft.com/office/drawing/2014/main" id="{4C0692DE-5BFF-4F37-97A4-72CE905C32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C20AE1-5A8D-4A69-B2EB-AF4299195DDE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- Θέση εικόνας διαφάνειας">
            <a:extLst>
              <a:ext uri="{FF2B5EF4-FFF2-40B4-BE49-F238E27FC236}">
                <a16:creationId xmlns:a16="http://schemas.microsoft.com/office/drawing/2014/main" id="{BA02FE86-2A6B-4C6D-951F-4DAF200EAF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2 - Θέση σημειώσεων">
            <a:extLst>
              <a:ext uri="{FF2B5EF4-FFF2-40B4-BE49-F238E27FC236}">
                <a16:creationId xmlns:a16="http://schemas.microsoft.com/office/drawing/2014/main" id="{A84D0BCA-648D-4E61-94E8-42D567EE30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49156" name="3 - Θέση αριθμού διαφάνειας">
            <a:extLst>
              <a:ext uri="{FF2B5EF4-FFF2-40B4-BE49-F238E27FC236}">
                <a16:creationId xmlns:a16="http://schemas.microsoft.com/office/drawing/2014/main" id="{5F64312F-FEE4-4942-8B2C-75030FFB5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529649-68A1-45F0-B71D-79B11D7B4A87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- Θέση εικόνας διαφάνειας">
            <a:extLst>
              <a:ext uri="{FF2B5EF4-FFF2-40B4-BE49-F238E27FC236}">
                <a16:creationId xmlns:a16="http://schemas.microsoft.com/office/drawing/2014/main" id="{901A19D0-B0D5-4762-B819-0C084160E7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2 - Θέση σημειώσεων">
            <a:extLst>
              <a:ext uri="{FF2B5EF4-FFF2-40B4-BE49-F238E27FC236}">
                <a16:creationId xmlns:a16="http://schemas.microsoft.com/office/drawing/2014/main" id="{C4D90A0A-9DE1-49C2-8B9C-54494F7E21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51204" name="3 - Θέση αριθμού διαφάνειας">
            <a:extLst>
              <a:ext uri="{FF2B5EF4-FFF2-40B4-BE49-F238E27FC236}">
                <a16:creationId xmlns:a16="http://schemas.microsoft.com/office/drawing/2014/main" id="{71C34A5C-BD6C-4C4B-BCBD-06925A6DD0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7083E0-4837-4B3B-AE3B-91409C1DCFCF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- Θέση εικόνας διαφάνειας">
            <a:extLst>
              <a:ext uri="{FF2B5EF4-FFF2-40B4-BE49-F238E27FC236}">
                <a16:creationId xmlns:a16="http://schemas.microsoft.com/office/drawing/2014/main" id="{F4AA317D-C152-4186-BD26-748D55768C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2 - Θέση σημειώσεων">
            <a:extLst>
              <a:ext uri="{FF2B5EF4-FFF2-40B4-BE49-F238E27FC236}">
                <a16:creationId xmlns:a16="http://schemas.microsoft.com/office/drawing/2014/main" id="{396E26AC-FF59-4177-B566-2CAC25EE10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53252" name="3 - Θέση αριθμού διαφάνειας">
            <a:extLst>
              <a:ext uri="{FF2B5EF4-FFF2-40B4-BE49-F238E27FC236}">
                <a16:creationId xmlns:a16="http://schemas.microsoft.com/office/drawing/2014/main" id="{D173BE68-346D-4779-9957-F173EBC723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F6497A3-C42B-4180-BDEA-6876D411AE84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27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- Θέση εικόνας διαφάνειας">
            <a:extLst>
              <a:ext uri="{FF2B5EF4-FFF2-40B4-BE49-F238E27FC236}">
                <a16:creationId xmlns:a16="http://schemas.microsoft.com/office/drawing/2014/main" id="{CB0BD0B7-6B71-4E83-B7E4-D19C0FABBC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2 - Θέση σημειώσεων">
            <a:extLst>
              <a:ext uri="{FF2B5EF4-FFF2-40B4-BE49-F238E27FC236}">
                <a16:creationId xmlns:a16="http://schemas.microsoft.com/office/drawing/2014/main" id="{C30BD495-21FA-4638-953C-B1841049DB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55300" name="3 - Θέση αριθμού διαφάνειας">
            <a:extLst>
              <a:ext uri="{FF2B5EF4-FFF2-40B4-BE49-F238E27FC236}">
                <a16:creationId xmlns:a16="http://schemas.microsoft.com/office/drawing/2014/main" id="{3BBDF552-1A9E-41A2-8F95-3C97D776BB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B1B9AE-5DA4-499F-8338-E939AE21A3BB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- Θέση εικόνας διαφάνειας">
            <a:extLst>
              <a:ext uri="{FF2B5EF4-FFF2-40B4-BE49-F238E27FC236}">
                <a16:creationId xmlns:a16="http://schemas.microsoft.com/office/drawing/2014/main" id="{34E3518D-9158-499D-88F6-1EE42A58BF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2 - Θέση σημειώσεων">
            <a:extLst>
              <a:ext uri="{FF2B5EF4-FFF2-40B4-BE49-F238E27FC236}">
                <a16:creationId xmlns:a16="http://schemas.microsoft.com/office/drawing/2014/main" id="{AE07C741-B52F-4DA0-B72D-4BBC4D4321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57348" name="3 - Θέση αριθμού διαφάνειας">
            <a:extLst>
              <a:ext uri="{FF2B5EF4-FFF2-40B4-BE49-F238E27FC236}">
                <a16:creationId xmlns:a16="http://schemas.microsoft.com/office/drawing/2014/main" id="{D79F715E-FA03-4772-812E-B5A6620138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A1094D7-DC59-4FDE-BA8E-DB95A3A55FDE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29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- Θέση εικόνας διαφάνειας">
            <a:extLst>
              <a:ext uri="{FF2B5EF4-FFF2-40B4-BE49-F238E27FC236}">
                <a16:creationId xmlns:a16="http://schemas.microsoft.com/office/drawing/2014/main" id="{01DE88E3-822E-4E0B-8205-1C902CFAD0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2 - Θέση σημειώσεων">
            <a:extLst>
              <a:ext uri="{FF2B5EF4-FFF2-40B4-BE49-F238E27FC236}">
                <a16:creationId xmlns:a16="http://schemas.microsoft.com/office/drawing/2014/main" id="{BE8BBDEB-0801-4683-8B63-23AD54BC74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59396" name="3 - Θέση αριθμού διαφάνειας">
            <a:extLst>
              <a:ext uri="{FF2B5EF4-FFF2-40B4-BE49-F238E27FC236}">
                <a16:creationId xmlns:a16="http://schemas.microsoft.com/office/drawing/2014/main" id="{3AE0C61A-4699-4600-8568-B83985A106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65645BD-9DFF-4BE7-9740-5359456C2ADA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30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- Θέση εικόνας διαφάνειας">
            <a:extLst>
              <a:ext uri="{FF2B5EF4-FFF2-40B4-BE49-F238E27FC236}">
                <a16:creationId xmlns:a16="http://schemas.microsoft.com/office/drawing/2014/main" id="{2268FE4F-066C-4396-93DA-7EEAD0306F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2 - Θέση σημειώσεων">
            <a:extLst>
              <a:ext uri="{FF2B5EF4-FFF2-40B4-BE49-F238E27FC236}">
                <a16:creationId xmlns:a16="http://schemas.microsoft.com/office/drawing/2014/main" id="{E3A8406A-D359-4C21-90EC-CCCE6CFD28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61444" name="3 - Θέση αριθμού διαφάνειας">
            <a:extLst>
              <a:ext uri="{FF2B5EF4-FFF2-40B4-BE49-F238E27FC236}">
                <a16:creationId xmlns:a16="http://schemas.microsoft.com/office/drawing/2014/main" id="{89692D71-6A62-4B0A-BEA1-C9F0842EE1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7B79A5-15C2-4BE1-BAD0-30DE8BB436FF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- Θέση εικόνας διαφάνειας">
            <a:extLst>
              <a:ext uri="{FF2B5EF4-FFF2-40B4-BE49-F238E27FC236}">
                <a16:creationId xmlns:a16="http://schemas.microsoft.com/office/drawing/2014/main" id="{721CCB8A-AD55-4A55-9B92-6DB2FC4C9E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2 - Θέση σημειώσεων">
            <a:extLst>
              <a:ext uri="{FF2B5EF4-FFF2-40B4-BE49-F238E27FC236}">
                <a16:creationId xmlns:a16="http://schemas.microsoft.com/office/drawing/2014/main" id="{258C9132-4F39-4BF3-8222-26FF2FE006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63492" name="3 - Θέση αριθμού διαφάνειας">
            <a:extLst>
              <a:ext uri="{FF2B5EF4-FFF2-40B4-BE49-F238E27FC236}">
                <a16:creationId xmlns:a16="http://schemas.microsoft.com/office/drawing/2014/main" id="{8001739C-D5F7-4E7F-BC86-F771E4CFED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F2CC7D-67B1-4D55-AE42-639B5F0C81E2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32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- Θέση εικόνας διαφάνειας">
            <a:extLst>
              <a:ext uri="{FF2B5EF4-FFF2-40B4-BE49-F238E27FC236}">
                <a16:creationId xmlns:a16="http://schemas.microsoft.com/office/drawing/2014/main" id="{7F662CC2-6F7E-449D-BB7A-3279C8B240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2 - Θέση σημειώσεων">
            <a:extLst>
              <a:ext uri="{FF2B5EF4-FFF2-40B4-BE49-F238E27FC236}">
                <a16:creationId xmlns:a16="http://schemas.microsoft.com/office/drawing/2014/main" id="{FF3A7BEB-11D8-451C-BDB5-13EB7F8AF7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65540" name="3 - Θέση αριθμού διαφάνειας">
            <a:extLst>
              <a:ext uri="{FF2B5EF4-FFF2-40B4-BE49-F238E27FC236}">
                <a16:creationId xmlns:a16="http://schemas.microsoft.com/office/drawing/2014/main" id="{584F73DB-AFA4-40E9-9173-A4957A3EAB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33E081-586F-4339-B57E-B30300C4C156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33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- Θέση εικόνας διαφάνειας">
            <a:extLst>
              <a:ext uri="{FF2B5EF4-FFF2-40B4-BE49-F238E27FC236}">
                <a16:creationId xmlns:a16="http://schemas.microsoft.com/office/drawing/2014/main" id="{78A64A8D-8FC4-44F5-830E-520C81E991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2 - Θέση σημειώσεων">
            <a:extLst>
              <a:ext uri="{FF2B5EF4-FFF2-40B4-BE49-F238E27FC236}">
                <a16:creationId xmlns:a16="http://schemas.microsoft.com/office/drawing/2014/main" id="{77DE5099-F0D9-46ED-8259-EA254EEC77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9220" name="3 - Θέση αριθμού διαφάνειας">
            <a:extLst>
              <a:ext uri="{FF2B5EF4-FFF2-40B4-BE49-F238E27FC236}">
                <a16:creationId xmlns:a16="http://schemas.microsoft.com/office/drawing/2014/main" id="{6980E57F-FA11-4B1A-8ACF-CB32CA452D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FBBA1-AB6E-44A9-A988-6C5A5ADFC815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- Θέση εικόνας διαφάνειας">
            <a:extLst>
              <a:ext uri="{FF2B5EF4-FFF2-40B4-BE49-F238E27FC236}">
                <a16:creationId xmlns:a16="http://schemas.microsoft.com/office/drawing/2014/main" id="{568AFD55-934D-401D-B709-61A3FDA9AB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2 - Θέση σημειώσεων">
            <a:extLst>
              <a:ext uri="{FF2B5EF4-FFF2-40B4-BE49-F238E27FC236}">
                <a16:creationId xmlns:a16="http://schemas.microsoft.com/office/drawing/2014/main" id="{235A80DF-F738-43E1-9E37-686FF62745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67588" name="3 - Θέση αριθμού διαφάνειας">
            <a:extLst>
              <a:ext uri="{FF2B5EF4-FFF2-40B4-BE49-F238E27FC236}">
                <a16:creationId xmlns:a16="http://schemas.microsoft.com/office/drawing/2014/main" id="{3708F758-4991-4BD9-884E-F6B3931A9E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1ED685-585C-461D-B13C-C534CCEB6D0B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34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>
            <a:extLst>
              <a:ext uri="{FF2B5EF4-FFF2-40B4-BE49-F238E27FC236}">
                <a16:creationId xmlns:a16="http://schemas.microsoft.com/office/drawing/2014/main" id="{66EF8037-33DD-4FA9-BC2A-8AB24E7CD2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- Θέση σημειώσεων">
            <a:extLst>
              <a:ext uri="{FF2B5EF4-FFF2-40B4-BE49-F238E27FC236}">
                <a16:creationId xmlns:a16="http://schemas.microsoft.com/office/drawing/2014/main" id="{11667865-7A30-4CD1-8CEF-66C8900ED0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13316" name="3 - Θέση αριθμού διαφάνειας">
            <a:extLst>
              <a:ext uri="{FF2B5EF4-FFF2-40B4-BE49-F238E27FC236}">
                <a16:creationId xmlns:a16="http://schemas.microsoft.com/office/drawing/2014/main" id="{34C91E54-053E-4A4B-BAB1-D6C6113027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11CCCC-061D-4C91-A388-E5B743D3B413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Θέση εικόνας διαφάνειας">
            <a:extLst>
              <a:ext uri="{FF2B5EF4-FFF2-40B4-BE49-F238E27FC236}">
                <a16:creationId xmlns:a16="http://schemas.microsoft.com/office/drawing/2014/main" id="{4B4B776E-9C78-4D7B-B481-041D54A0DC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2 - Θέση σημειώσεων">
            <a:extLst>
              <a:ext uri="{FF2B5EF4-FFF2-40B4-BE49-F238E27FC236}">
                <a16:creationId xmlns:a16="http://schemas.microsoft.com/office/drawing/2014/main" id="{21BEA11E-E250-49E4-A39D-26AA1CE1DA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15364" name="3 - Θέση αριθμού διαφάνειας">
            <a:extLst>
              <a:ext uri="{FF2B5EF4-FFF2-40B4-BE49-F238E27FC236}">
                <a16:creationId xmlns:a16="http://schemas.microsoft.com/office/drawing/2014/main" id="{E57703FD-5A40-4689-BE64-165AC156C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318D9D-FD94-46A4-9985-C0FC4FF17A77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Θέση εικόνας διαφάνειας">
            <a:extLst>
              <a:ext uri="{FF2B5EF4-FFF2-40B4-BE49-F238E27FC236}">
                <a16:creationId xmlns:a16="http://schemas.microsoft.com/office/drawing/2014/main" id="{E881CADC-CDAE-4DAC-84D7-A49C1EF99A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2 - Θέση σημειώσεων">
            <a:extLst>
              <a:ext uri="{FF2B5EF4-FFF2-40B4-BE49-F238E27FC236}">
                <a16:creationId xmlns:a16="http://schemas.microsoft.com/office/drawing/2014/main" id="{89BB3C3D-C39E-4A7C-ACC3-AEA26A7AF8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17412" name="3 - Θέση αριθμού διαφάνειας">
            <a:extLst>
              <a:ext uri="{FF2B5EF4-FFF2-40B4-BE49-F238E27FC236}">
                <a16:creationId xmlns:a16="http://schemas.microsoft.com/office/drawing/2014/main" id="{7ABAA2C7-EA05-40FC-B015-8B4DF97D69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E8487A-C7DF-43D9-BD2C-12DB6DA27A71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Θέση εικόνας διαφάνειας">
            <a:extLst>
              <a:ext uri="{FF2B5EF4-FFF2-40B4-BE49-F238E27FC236}">
                <a16:creationId xmlns:a16="http://schemas.microsoft.com/office/drawing/2014/main" id="{96ACD5D4-7E14-48EC-A031-0AF0329432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2 - Θέση σημειώσεων">
            <a:extLst>
              <a:ext uri="{FF2B5EF4-FFF2-40B4-BE49-F238E27FC236}">
                <a16:creationId xmlns:a16="http://schemas.microsoft.com/office/drawing/2014/main" id="{FC5C0F64-864B-440E-9AA9-8436B3907F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19460" name="3 - Θέση αριθμού διαφάνειας">
            <a:extLst>
              <a:ext uri="{FF2B5EF4-FFF2-40B4-BE49-F238E27FC236}">
                <a16:creationId xmlns:a16="http://schemas.microsoft.com/office/drawing/2014/main" id="{C6CAA2F1-8B42-41D2-875F-744C72805E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AE0CD5-1DAB-4338-AAC4-469432C879CC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Θέση εικόνας διαφάνειας">
            <a:extLst>
              <a:ext uri="{FF2B5EF4-FFF2-40B4-BE49-F238E27FC236}">
                <a16:creationId xmlns:a16="http://schemas.microsoft.com/office/drawing/2014/main" id="{4021638B-4313-4B89-8343-C476498870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2 - Θέση σημειώσεων">
            <a:extLst>
              <a:ext uri="{FF2B5EF4-FFF2-40B4-BE49-F238E27FC236}">
                <a16:creationId xmlns:a16="http://schemas.microsoft.com/office/drawing/2014/main" id="{7B844783-2EC7-4ACF-8B46-D516C477E2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1508" name="3 - Θέση αριθμού διαφάνειας">
            <a:extLst>
              <a:ext uri="{FF2B5EF4-FFF2-40B4-BE49-F238E27FC236}">
                <a16:creationId xmlns:a16="http://schemas.microsoft.com/office/drawing/2014/main" id="{49E41A1B-CAD2-4AF9-A9DB-B55117BD01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1CE59D-3440-4D40-A155-2E75EF10A234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Θέση εικόνας διαφάνειας">
            <a:extLst>
              <a:ext uri="{FF2B5EF4-FFF2-40B4-BE49-F238E27FC236}">
                <a16:creationId xmlns:a16="http://schemas.microsoft.com/office/drawing/2014/main" id="{45915543-8D23-44AA-B8EE-6A494CDC92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2 - Θέση σημειώσεων">
            <a:extLst>
              <a:ext uri="{FF2B5EF4-FFF2-40B4-BE49-F238E27FC236}">
                <a16:creationId xmlns:a16="http://schemas.microsoft.com/office/drawing/2014/main" id="{C1158DD3-3319-47FB-88AD-92E0B867EF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3556" name="3 - Θέση αριθμού διαφάνειας">
            <a:extLst>
              <a:ext uri="{FF2B5EF4-FFF2-40B4-BE49-F238E27FC236}">
                <a16:creationId xmlns:a16="http://schemas.microsoft.com/office/drawing/2014/main" id="{3DAF996C-9FE4-4B1A-9C47-C5CF0131C3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AE6844-8951-402E-BF7E-4A6CF8FF59D6}" type="slidenum">
              <a:rPr lang="el-GR" altLang="el-G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B05599-89CC-4F69-8739-08681227DF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8465FE-164C-4C02-872A-E1B4843351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109589-8CA9-4FB5-8DD8-463F1F2E09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E4A6A-1ED2-47D8-9038-60DD2446DFE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1312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69E881-929F-439F-90BE-313902F2ED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94D7D3-4F17-4CFA-BDF2-9B6491D6F1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8E23C-A139-4B0B-9E31-E888F0F851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97EA-94D1-4A2A-A878-7C7829D3F94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7640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10CE31-1659-4D8E-A8B8-E811EECD99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0E6DAB-8742-418A-8E4F-E63EA7209D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CBC934-4DAC-43C7-B587-DFE791D3B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6BFD2-A15F-478B-A3D1-EF87A7D09A4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6150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7A2212-082E-4129-B12B-97FC939B7E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A1ED76-204A-4941-ABB9-459385A014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12952C-C233-4C90-B305-F251C48C1A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5B6A3-38B2-4753-843D-18236F9BCFD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4679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D165D4-AE9B-4B6A-B39A-6E70FF7CCC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A5B33C-EC76-4746-A69B-B27AD0331D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211E25-84F4-43D4-BD65-4D71FB0FBE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1D72E-0228-4A96-9E80-B77A89DCC6D2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08638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63F912-3A87-44AC-8701-9A139D7EF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E0ED99-78FB-45CC-A119-F14CC5AB7B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547583-A148-42A8-8E8F-C8DD1874C9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CD9A8-F4F2-4D9F-BCC8-5B5C64CE217D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974707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13B671-3F16-41FD-B89E-DD4B6A9856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3480EED-5020-48AC-B0A6-C7D55C0E50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64600F9-AF4C-4D44-A8A3-44ECD524CB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68945-3290-43CA-A051-313BDA5E0D1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6422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69A98DE-4D8A-4C99-8B72-CB38DE49AA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AF12427-E869-4F3D-A8BE-4AEEBF5FAF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01A8978-A577-4009-B724-9FED6BF8C2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0C631-FC02-49FE-9A18-5FFD456062ED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62727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7B60C0B-D294-47DA-B0B9-EDF80233D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CF6BD33-5B37-4172-9FB4-F1CF64074A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3939588-0248-4989-934E-A4728063D1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E51F4-2E76-4F54-BA94-74AC4F030A7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9371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629897-761C-403D-978E-7EEAF7B20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030754-5A01-44BF-997F-CDB775F5C4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77EC85-3252-4716-9F8D-D4B517555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E554B-2D2B-4091-B7D4-E4D4EEC0BF82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0182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21D0D7-C0B7-48C8-9AAF-20322A3B82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41617C-8AA2-4901-A0D3-C3A85C3AEE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EA3729-6EF2-41F0-ACA6-3EE1374578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CC293-36F2-4211-A9D6-E00B991133AF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951881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D43756F-957E-49B6-A48A-0DD870A63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επεξεργασία του τίτλου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6275C40-BB52-4346-9E96-A469B9EC00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F00B451-8732-4F42-A257-AC8E5B633C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D6C5538-D26A-4B9E-89C8-63A60752D54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3163F3-F309-459F-821E-1ECD48CB9A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6E2AB63-B12E-4E29-90C6-030E1770B18B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34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51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30.wmf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5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image" Target="../media/image56.png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0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4.wmf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58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9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46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8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6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4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69.bin"/><Relationship Id="rId21" Type="http://schemas.openxmlformats.org/officeDocument/2006/relationships/oleObject" Target="../embeddings/oleObject78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6.bin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76.wmf"/><Relationship Id="rId19" Type="http://schemas.openxmlformats.org/officeDocument/2006/relationships/oleObject" Target="../embeddings/oleObject77.bin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8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87.bin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89.wmf"/><Relationship Id="rId2" Type="http://schemas.openxmlformats.org/officeDocument/2006/relationships/notesSlide" Target="../notesSlides/notesSlide18.xml"/><Relationship Id="rId16" Type="http://schemas.openxmlformats.org/officeDocument/2006/relationships/image" Target="../media/image9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6.bin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88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9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oleObject" Target="../embeddings/oleObject89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96.png"/><Relationship Id="rId4" Type="http://schemas.openxmlformats.org/officeDocument/2006/relationships/image" Target="../media/image93.wmf"/><Relationship Id="rId9" Type="http://schemas.openxmlformats.org/officeDocument/2006/relationships/image" Target="../media/image95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93.bin"/><Relationship Id="rId18" Type="http://schemas.openxmlformats.org/officeDocument/2006/relationships/image" Target="../media/image99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95.bin"/><Relationship Id="rId2" Type="http://schemas.openxmlformats.org/officeDocument/2006/relationships/notesSlide" Target="../notesSlides/notesSlide21.xml"/><Relationship Id="rId16" Type="http://schemas.openxmlformats.org/officeDocument/2006/relationships/image" Target="../media/image9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91.bin"/><Relationship Id="rId15" Type="http://schemas.openxmlformats.org/officeDocument/2006/relationships/oleObject" Target="../embeddings/oleObject94.bin"/><Relationship Id="rId10" Type="http://schemas.openxmlformats.org/officeDocument/2006/relationships/image" Target="../media/image79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9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104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0" Type="http://schemas.openxmlformats.org/officeDocument/2006/relationships/image" Target="../media/image103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10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2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103.bin"/><Relationship Id="rId4" Type="http://schemas.openxmlformats.org/officeDocument/2006/relationships/image" Target="../media/image40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2.bin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103.bin"/><Relationship Id="rId4" Type="http://schemas.openxmlformats.org/officeDocument/2006/relationships/image" Target="../media/image40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oleObject" Target="../embeddings/oleObject104.bin"/><Relationship Id="rId7" Type="http://schemas.openxmlformats.org/officeDocument/2006/relationships/oleObject" Target="../embeddings/oleObject106.bin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wmf"/><Relationship Id="rId5" Type="http://schemas.openxmlformats.org/officeDocument/2006/relationships/oleObject" Target="../embeddings/oleObject105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0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12" Type="http://schemas.openxmlformats.org/officeDocument/2006/relationships/image" Target="../media/image30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12.bin"/><Relationship Id="rId5" Type="http://schemas.openxmlformats.org/officeDocument/2006/relationships/oleObject" Target="../embeddings/oleObject109.bin"/><Relationship Id="rId10" Type="http://schemas.openxmlformats.org/officeDocument/2006/relationships/image" Target="../media/image114.wmf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11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6.wmf"/><Relationship Id="rId4" Type="http://schemas.openxmlformats.org/officeDocument/2006/relationships/oleObject" Target="../embeddings/oleObject113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3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9.wmf"/><Relationship Id="rId3" Type="http://schemas.openxmlformats.org/officeDocument/2006/relationships/image" Target="../media/image15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5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8.wmf"/><Relationship Id="rId5" Type="http://schemas.openxmlformats.org/officeDocument/2006/relationships/image" Target="../media/image9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4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5.w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0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>
            <a:extLst>
              <a:ext uri="{FF2B5EF4-FFF2-40B4-BE49-F238E27FC236}">
                <a16:creationId xmlns:a16="http://schemas.microsoft.com/office/drawing/2014/main" id="{44A8E15B-1CD8-4104-AD5D-84610492B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3" y="1285875"/>
            <a:ext cx="5929312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/>
              <a:t>ΚΙΝΗΤΙΚΗ ΑΛΥΣΩΤΩΝ ΑΝΤΙΔΡΑΣΕΩΝ ΠΟΛΥΜΕΡΙΣΜΟΥ ΚΑΙ ΜΟΡΙΑΚΗ ΚΑΤΑΝΟΜΗ ΤΩΝ ΛΑΜΒΑΝΟΜΕΝΩΝ ΠΡΟΪΟΝΤΩΝ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3075" name="TextBox 2">
            <a:extLst>
              <a:ext uri="{FF2B5EF4-FFF2-40B4-BE49-F238E27FC236}">
                <a16:creationId xmlns:a16="http://schemas.microsoft.com/office/drawing/2014/main" id="{2A7D8565-F965-4FED-8CB7-51DF1B278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938" y="3786188"/>
            <a:ext cx="5360987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Η πρόοδος της αντίδρασης μπορεί να υπολογιστεί:</a:t>
            </a:r>
          </a:p>
          <a:p>
            <a:pPr algn="ctr" eaLnBrk="1" hangingPunct="1">
              <a:spcBef>
                <a:spcPct val="0"/>
              </a:spcBef>
            </a:pPr>
            <a:r>
              <a:rPr lang="el-GR" altLang="el-GR" sz="1800"/>
              <a:t>Τιτλοδότηση διπλών δεσμών</a:t>
            </a:r>
          </a:p>
          <a:p>
            <a:pPr algn="ctr" eaLnBrk="1" hangingPunct="1">
              <a:spcBef>
                <a:spcPct val="0"/>
              </a:spcBef>
            </a:pPr>
            <a:r>
              <a:rPr lang="el-GR" altLang="el-GR" sz="1800"/>
              <a:t>Μεταβολή του όγκου του μέσου της αντίδρασης</a:t>
            </a:r>
          </a:p>
          <a:p>
            <a:pPr algn="ctr" eaLnBrk="1" hangingPunct="1">
              <a:spcBef>
                <a:spcPct val="0"/>
              </a:spcBef>
            </a:pPr>
            <a:r>
              <a:rPr lang="el-GR" altLang="el-GR" sz="1800"/>
              <a:t>Μέτρηση της απόδοσης </a:t>
            </a:r>
          </a:p>
          <a:p>
            <a:pPr algn="ctr" eaLnBrk="1" hangingPunct="1">
              <a:spcBef>
                <a:spcPct val="0"/>
              </a:spcBef>
            </a:pPr>
            <a:endParaRPr lang="el-GR" altLang="el-GR" sz="1800"/>
          </a:p>
        </p:txBody>
      </p:sp>
    </p:spTree>
  </p:cSld>
  <p:clrMapOvr>
    <a:masterClrMapping/>
  </p:clrMapOvr>
  <p:transition spd="slow" advTm="276998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6">
            <a:extLst>
              <a:ext uri="{FF2B5EF4-FFF2-40B4-BE49-F238E27FC236}">
                <a16:creationId xmlns:a16="http://schemas.microsoft.com/office/drawing/2014/main" id="{A113ABAB-C060-4F44-B5E4-929B0AC1EC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2349500"/>
          <a:ext cx="3240088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497950" imgH="253890" progId="Equation.3">
                  <p:embed/>
                </p:oleObj>
              </mc:Choice>
              <mc:Fallback>
                <p:oleObj name="Εξίσωση" r:id="rId3" imgW="1497950" imgH="253890" progId="Equation.3">
                  <p:embed/>
                  <p:pic>
                    <p:nvPicPr>
                      <p:cNvPr id="18434" name="Object 6">
                        <a:extLst>
                          <a:ext uri="{FF2B5EF4-FFF2-40B4-BE49-F238E27FC236}">
                            <a16:creationId xmlns:a16="http://schemas.microsoft.com/office/drawing/2014/main" id="{A113ABAB-C060-4F44-B5E4-929B0AC1EC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349500"/>
                        <a:ext cx="3240088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5">
            <a:extLst>
              <a:ext uri="{FF2B5EF4-FFF2-40B4-BE49-F238E27FC236}">
                <a16:creationId xmlns:a16="http://schemas.microsoft.com/office/drawing/2014/main" id="{3C6A82C2-1AA7-4CA6-BEAC-43E8C6B56B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9113" y="3500438"/>
          <a:ext cx="2736850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447800" imgH="508000" progId="Equation.3">
                  <p:embed/>
                </p:oleObj>
              </mc:Choice>
              <mc:Fallback>
                <p:oleObj name="Εξίσωση" r:id="rId5" imgW="1447800" imgH="508000" progId="Equation.3">
                  <p:embed/>
                  <p:pic>
                    <p:nvPicPr>
                      <p:cNvPr id="18435" name="Object 5">
                        <a:extLst>
                          <a:ext uri="{FF2B5EF4-FFF2-40B4-BE49-F238E27FC236}">
                            <a16:creationId xmlns:a16="http://schemas.microsoft.com/office/drawing/2014/main" id="{3C6A82C2-1AA7-4CA6-BEAC-43E8C6B56B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3500438"/>
                        <a:ext cx="2736850" cy="954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B012F683-13A5-4986-A9F8-782944570C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6063" y="4714875"/>
          <a:ext cx="3025775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1206500" imgH="508000" progId="Equation.3">
                  <p:embed/>
                </p:oleObj>
              </mc:Choice>
              <mc:Fallback>
                <p:oleObj name="Εξίσωση" r:id="rId7" imgW="1206500" imgH="508000" progId="Equation.3">
                  <p:embed/>
                  <p:pic>
                    <p:nvPicPr>
                      <p:cNvPr id="18436" name="Object 4">
                        <a:extLst>
                          <a:ext uri="{FF2B5EF4-FFF2-40B4-BE49-F238E27FC236}">
                            <a16:creationId xmlns:a16="http://schemas.microsoft.com/office/drawing/2014/main" id="{B012F683-13A5-4986-A9F8-782944570C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4714875"/>
                        <a:ext cx="3025775" cy="12636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7">
            <a:extLst>
              <a:ext uri="{FF2B5EF4-FFF2-40B4-BE49-F238E27FC236}">
                <a16:creationId xmlns:a16="http://schemas.microsoft.com/office/drawing/2014/main" id="{80E4AFFF-9FB2-4EEA-B0E3-B92BE3653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764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8438" name="Rectangle 8">
            <a:extLst>
              <a:ext uri="{FF2B5EF4-FFF2-40B4-BE49-F238E27FC236}">
                <a16:creationId xmlns:a16="http://schemas.microsoft.com/office/drawing/2014/main" id="{F5F267B8-EE47-42BD-AFEE-6A82FF0F1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414588"/>
            <a:ext cx="2355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FF0000"/>
                </a:solidFill>
              </a:rPr>
              <a:t>στάσιμη κατάσταση</a:t>
            </a:r>
            <a:endParaRPr lang="en-US" altLang="el-GR" sz="1800" b="1">
              <a:solidFill>
                <a:srgbClr val="FF0000"/>
              </a:solidFill>
            </a:endParaRPr>
          </a:p>
        </p:txBody>
      </p:sp>
      <p:graphicFrame>
        <p:nvGraphicFramePr>
          <p:cNvPr id="18439" name="Object 11">
            <a:extLst>
              <a:ext uri="{FF2B5EF4-FFF2-40B4-BE49-F238E27FC236}">
                <a16:creationId xmlns:a16="http://schemas.microsoft.com/office/drawing/2014/main" id="{3DEE889C-2A83-46FA-829D-A4816687F2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1268413"/>
          <a:ext cx="1944688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799753" imgH="241195" progId="Equation.3">
                  <p:embed/>
                </p:oleObj>
              </mc:Choice>
              <mc:Fallback>
                <p:oleObj name="Εξίσωση" r:id="rId9" imgW="799753" imgH="241195" progId="Equation.3">
                  <p:embed/>
                  <p:pic>
                    <p:nvPicPr>
                      <p:cNvPr id="18439" name="Object 11">
                        <a:extLst>
                          <a:ext uri="{FF2B5EF4-FFF2-40B4-BE49-F238E27FC236}">
                            <a16:creationId xmlns:a16="http://schemas.microsoft.com/office/drawing/2014/main" id="{3DEE889C-2A83-46FA-829D-A4816687F2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68413"/>
                        <a:ext cx="1944688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13">
            <a:extLst>
              <a:ext uri="{FF2B5EF4-FFF2-40B4-BE49-F238E27FC236}">
                <a16:creationId xmlns:a16="http://schemas.microsoft.com/office/drawing/2014/main" id="{EC528B54-DF38-4299-A818-CAFCB15B0D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384175"/>
          <a:ext cx="33845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1473200" imgH="228600" progId="Equation.3">
                  <p:embed/>
                </p:oleObj>
              </mc:Choice>
              <mc:Fallback>
                <p:oleObj name="Εξίσωση" r:id="rId11" imgW="1473200" imgH="228600" progId="Equation.3">
                  <p:embed/>
                  <p:pic>
                    <p:nvPicPr>
                      <p:cNvPr id="18440" name="Object 13">
                        <a:extLst>
                          <a:ext uri="{FF2B5EF4-FFF2-40B4-BE49-F238E27FC236}">
                            <a16:creationId xmlns:a16="http://schemas.microsoft.com/office/drawing/2014/main" id="{EC528B54-DF38-4299-A818-CAFCB15B0D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84175"/>
                        <a:ext cx="3384550" cy="523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1" name="Text Box 14">
            <a:extLst>
              <a:ext uri="{FF2B5EF4-FFF2-40B4-BE49-F238E27FC236}">
                <a16:creationId xmlns:a16="http://schemas.microsoft.com/office/drawing/2014/main" id="{1EFB17A9-5A23-4A06-AF32-29F217996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8" y="496888"/>
            <a:ext cx="28463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Θερμικός πολυμερισμός</a:t>
            </a:r>
            <a:endParaRPr lang="en-US" altLang="el-GR" sz="1800" b="1">
              <a:solidFill>
                <a:schemeClr val="accent2"/>
              </a:solidFill>
            </a:endParaRPr>
          </a:p>
        </p:txBody>
      </p:sp>
      <p:sp>
        <p:nvSpPr>
          <p:cNvPr id="18442" name="Line 15">
            <a:extLst>
              <a:ext uri="{FF2B5EF4-FFF2-40B4-BE49-F238E27FC236}">
                <a16:creationId xmlns:a16="http://schemas.microsoft.com/office/drawing/2014/main" id="{427BA019-7551-40A2-B889-A0CD89FD27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1863" y="5229225"/>
            <a:ext cx="647700" cy="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>
            <a:extLst>
              <a:ext uri="{FF2B5EF4-FFF2-40B4-BE49-F238E27FC236}">
                <a16:creationId xmlns:a16="http://schemas.microsoft.com/office/drawing/2014/main" id="{AFF78805-A27E-4372-942E-2663663A0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765175"/>
            <a:ext cx="6553200" cy="591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483" name="Object 5">
            <a:extLst>
              <a:ext uri="{FF2B5EF4-FFF2-40B4-BE49-F238E27FC236}">
                <a16:creationId xmlns:a16="http://schemas.microsoft.com/office/drawing/2014/main" id="{299FF47F-3C29-402F-86CB-480D99FE74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88913"/>
          <a:ext cx="324167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4" imgW="1663700" imgH="508000" progId="Equation.3">
                  <p:embed/>
                </p:oleObj>
              </mc:Choice>
              <mc:Fallback>
                <p:oleObj name="Εξίσωση" r:id="rId4" imgW="1663700" imgH="508000" progId="Equation.3">
                  <p:embed/>
                  <p:pic>
                    <p:nvPicPr>
                      <p:cNvPr id="20483" name="Object 5">
                        <a:extLst>
                          <a:ext uri="{FF2B5EF4-FFF2-40B4-BE49-F238E27FC236}">
                            <a16:creationId xmlns:a16="http://schemas.microsoft.com/office/drawing/2014/main" id="{299FF47F-3C29-402F-86CB-480D99FE74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88913"/>
                        <a:ext cx="3241675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9900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Text Box 6">
            <a:extLst>
              <a:ext uri="{FF2B5EF4-FFF2-40B4-BE49-F238E27FC236}">
                <a16:creationId xmlns:a16="http://schemas.microsoft.com/office/drawing/2014/main" id="{40BADA56-FC15-42A0-8633-1C43C8C0B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76250"/>
            <a:ext cx="254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l-GR" sz="2000">
                <a:solidFill>
                  <a:srgbClr val="FF0000"/>
                </a:solidFill>
                <a:latin typeface="Times New Roman" panose="02020603050405020304" pitchFamily="18" charset="0"/>
              </a:rPr>
              <a:t>Log V</a:t>
            </a:r>
            <a:r>
              <a:rPr lang="el-GR" altLang="el-GR" sz="2000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π</a:t>
            </a:r>
            <a:r>
              <a:rPr lang="en-GB" altLang="el-GR" sz="2000">
                <a:solidFill>
                  <a:srgbClr val="FF0000"/>
                </a:solidFill>
                <a:latin typeface="Times New Roman" panose="02020603050405020304" pitchFamily="18" charset="0"/>
              </a:rPr>
              <a:t>~ ½ log [R-R]</a:t>
            </a:r>
            <a:endParaRPr lang="en-US" altLang="el-GR" sz="20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7">
            <a:extLst>
              <a:ext uri="{FF2B5EF4-FFF2-40B4-BE49-F238E27FC236}">
                <a16:creationId xmlns:a16="http://schemas.microsoft.com/office/drawing/2014/main" id="{F87044B8-3E34-4F0A-A220-7BCACAB742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2250" y="2922588"/>
          <a:ext cx="3490913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181100" imgH="508000" progId="Equation.3">
                  <p:embed/>
                </p:oleObj>
              </mc:Choice>
              <mc:Fallback>
                <p:oleObj name="Εξίσωση" r:id="rId3" imgW="1181100" imgH="508000" progId="Equation.3">
                  <p:embed/>
                  <p:pic>
                    <p:nvPicPr>
                      <p:cNvPr id="22530" name="Object 7">
                        <a:extLst>
                          <a:ext uri="{FF2B5EF4-FFF2-40B4-BE49-F238E27FC236}">
                            <a16:creationId xmlns:a16="http://schemas.microsoft.com/office/drawing/2014/main" id="{F87044B8-3E34-4F0A-A220-7BCACAB742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2922588"/>
                        <a:ext cx="3490913" cy="102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6">
            <a:extLst>
              <a:ext uri="{FF2B5EF4-FFF2-40B4-BE49-F238E27FC236}">
                <a16:creationId xmlns:a16="http://schemas.microsoft.com/office/drawing/2014/main" id="{2069B2FD-AA48-42F9-85D0-18945A549F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4663" y="4289425"/>
          <a:ext cx="2952750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825500" imgH="457200" progId="Equation.3">
                  <p:embed/>
                </p:oleObj>
              </mc:Choice>
              <mc:Fallback>
                <p:oleObj name="Εξίσωση" r:id="rId5" imgW="825500" imgH="457200" progId="Equation.3">
                  <p:embed/>
                  <p:pic>
                    <p:nvPicPr>
                      <p:cNvPr id="22531" name="Object 6">
                        <a:extLst>
                          <a:ext uri="{FF2B5EF4-FFF2-40B4-BE49-F238E27FC236}">
                            <a16:creationId xmlns:a16="http://schemas.microsoft.com/office/drawing/2014/main" id="{2069B2FD-AA48-42F9-85D0-18945A549F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4663" y="4289425"/>
                        <a:ext cx="2952750" cy="93821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8">
            <a:extLst>
              <a:ext uri="{FF2B5EF4-FFF2-40B4-BE49-F238E27FC236}">
                <a16:creationId xmlns:a16="http://schemas.microsoft.com/office/drawing/2014/main" id="{900BCED7-446D-4184-B78B-9A4F3FAF5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10842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22533" name="Rectangle 9">
            <a:extLst>
              <a:ext uri="{FF2B5EF4-FFF2-40B4-BE49-F238E27FC236}">
                <a16:creationId xmlns:a16="http://schemas.microsoft.com/office/drawing/2014/main" id="{D33CE22C-078B-44D2-94BD-941FD6F2B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18034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graphicFrame>
        <p:nvGraphicFramePr>
          <p:cNvPr id="22534" name="Object 13">
            <a:extLst>
              <a:ext uri="{FF2B5EF4-FFF2-40B4-BE49-F238E27FC236}">
                <a16:creationId xmlns:a16="http://schemas.microsoft.com/office/drawing/2014/main" id="{163220BB-565C-415E-AB27-EB302BCAFB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49363" y="1050925"/>
          <a:ext cx="316865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1663700" imgH="508000" progId="Equation.3">
                  <p:embed/>
                </p:oleObj>
              </mc:Choice>
              <mc:Fallback>
                <p:oleObj name="Εξίσωση" r:id="rId7" imgW="1663700" imgH="508000" progId="Equation.3">
                  <p:embed/>
                  <p:pic>
                    <p:nvPicPr>
                      <p:cNvPr id="22534" name="Object 13">
                        <a:extLst>
                          <a:ext uri="{FF2B5EF4-FFF2-40B4-BE49-F238E27FC236}">
                            <a16:creationId xmlns:a16="http://schemas.microsoft.com/office/drawing/2014/main" id="{163220BB-565C-415E-AB27-EB302BCAFB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363" y="1050925"/>
                        <a:ext cx="3168650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9900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14">
            <a:extLst>
              <a:ext uri="{FF2B5EF4-FFF2-40B4-BE49-F238E27FC236}">
                <a16:creationId xmlns:a16="http://schemas.microsoft.com/office/drawing/2014/main" id="{F3A8B3EA-C45F-493F-B3EC-50564380C7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0175" y="1266825"/>
          <a:ext cx="2484438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1040948" imgH="228501" progId="Equation.3">
                  <p:embed/>
                </p:oleObj>
              </mc:Choice>
              <mc:Fallback>
                <p:oleObj name="Εξίσωση" r:id="rId9" imgW="1040948" imgH="228501" progId="Equation.3">
                  <p:embed/>
                  <p:pic>
                    <p:nvPicPr>
                      <p:cNvPr id="22535" name="Object 14">
                        <a:extLst>
                          <a:ext uri="{FF2B5EF4-FFF2-40B4-BE49-F238E27FC236}">
                            <a16:creationId xmlns:a16="http://schemas.microsoft.com/office/drawing/2014/main" id="{F3A8B3EA-C45F-493F-B3EC-50564380C7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0175" y="1266825"/>
                        <a:ext cx="2484438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9900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AutoShape 15">
            <a:extLst>
              <a:ext uri="{FF2B5EF4-FFF2-40B4-BE49-F238E27FC236}">
                <a16:creationId xmlns:a16="http://schemas.microsoft.com/office/drawing/2014/main" id="{9030EBAE-A10D-45E0-912E-C5F9E9EAB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1122363"/>
            <a:ext cx="7056438" cy="914400"/>
          </a:xfrm>
          <a:prstGeom prst="bracePair">
            <a:avLst>
              <a:gd name="adj" fmla="val 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22537" name="AutoShape 16">
            <a:extLst>
              <a:ext uri="{FF2B5EF4-FFF2-40B4-BE49-F238E27FC236}">
                <a16:creationId xmlns:a16="http://schemas.microsoft.com/office/drawing/2014/main" id="{C1137AB6-DBFE-4896-ADC0-3378D03AA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2133600"/>
            <a:ext cx="936625" cy="5762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22538" name="Oval 18">
            <a:extLst>
              <a:ext uri="{FF2B5EF4-FFF2-40B4-BE49-F238E27FC236}">
                <a16:creationId xmlns:a16="http://schemas.microsoft.com/office/drawing/2014/main" id="{07AE8838-A759-4564-9FCE-AC85C38F0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4076700"/>
            <a:ext cx="1152525" cy="1296988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l-GR" sz="1800">
              <a:solidFill>
                <a:srgbClr val="FF0000"/>
              </a:solidFill>
            </a:endParaRPr>
          </a:p>
        </p:txBody>
      </p:sp>
      <p:sp>
        <p:nvSpPr>
          <p:cNvPr id="22539" name="Line 19">
            <a:extLst>
              <a:ext uri="{FF2B5EF4-FFF2-40B4-BE49-F238E27FC236}">
                <a16:creationId xmlns:a16="http://schemas.microsoft.com/office/drawing/2014/main" id="{0B72DD58-EC23-4842-BF67-6B47226206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1050" y="5084763"/>
            <a:ext cx="792163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2540" name="Text Box 20">
            <a:extLst>
              <a:ext uri="{FF2B5EF4-FFF2-40B4-BE49-F238E27FC236}">
                <a16:creationId xmlns:a16="http://schemas.microsoft.com/office/drawing/2014/main" id="{0955F868-D2F8-4482-B802-D207119AA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861050"/>
            <a:ext cx="8661400" cy="376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Μπορεί να προσδιοριστεί από την </a:t>
            </a:r>
            <a:r>
              <a:rPr lang="en-GB" altLang="el-GR" sz="1800">
                <a:solidFill>
                  <a:schemeClr val="accent2"/>
                </a:solidFill>
              </a:rPr>
              <a:t>V</a:t>
            </a:r>
            <a:r>
              <a:rPr lang="el-GR" altLang="el-GR" sz="1800" baseline="-25000">
                <a:solidFill>
                  <a:schemeClr val="accent2"/>
                </a:solidFill>
              </a:rPr>
              <a:t>ε</a:t>
            </a:r>
            <a:r>
              <a:rPr lang="el-GR" altLang="el-GR" sz="1800">
                <a:solidFill>
                  <a:schemeClr val="accent2"/>
                </a:solidFill>
              </a:rPr>
              <a:t> (Κ</a:t>
            </a:r>
            <a:r>
              <a:rPr lang="el-GR" altLang="el-GR" sz="1800" baseline="-25000">
                <a:solidFill>
                  <a:schemeClr val="accent2"/>
                </a:solidFill>
              </a:rPr>
              <a:t>α</a:t>
            </a:r>
            <a:r>
              <a:rPr lang="el-GR" altLang="el-GR" sz="1800">
                <a:solidFill>
                  <a:schemeClr val="accent2"/>
                </a:solidFill>
              </a:rPr>
              <a:t>) και την </a:t>
            </a:r>
            <a:r>
              <a:rPr lang="en-GB" altLang="el-GR" sz="1800">
                <a:solidFill>
                  <a:schemeClr val="accent2"/>
                </a:solidFill>
              </a:rPr>
              <a:t>V</a:t>
            </a:r>
            <a:r>
              <a:rPr lang="el-GR" altLang="el-GR" sz="1800" baseline="-25000">
                <a:solidFill>
                  <a:schemeClr val="accent2"/>
                </a:solidFill>
              </a:rPr>
              <a:t>π </a:t>
            </a:r>
            <a:r>
              <a:rPr lang="el-GR" altLang="el-GR" sz="1800">
                <a:solidFill>
                  <a:schemeClr val="accent2"/>
                </a:solidFill>
              </a:rPr>
              <a:t>(τιτλοδότηση</a:t>
            </a:r>
            <a:r>
              <a:rPr lang="el-GR" altLang="el-GR" sz="1800" baseline="-25000">
                <a:solidFill>
                  <a:schemeClr val="accent2"/>
                </a:solidFill>
              </a:rPr>
              <a:t> </a:t>
            </a:r>
            <a:r>
              <a:rPr lang="el-GR" altLang="el-GR" sz="1800">
                <a:solidFill>
                  <a:schemeClr val="accent2"/>
                </a:solidFill>
              </a:rPr>
              <a:t>διπλών δεσμών)</a:t>
            </a:r>
            <a:endParaRPr lang="en-US" altLang="el-GR" sz="1800">
              <a:solidFill>
                <a:schemeClr val="accent2"/>
              </a:solidFill>
            </a:endParaRPr>
          </a:p>
        </p:txBody>
      </p:sp>
      <p:sp>
        <p:nvSpPr>
          <p:cNvPr id="22541" name="Rectangle 21">
            <a:extLst>
              <a:ext uri="{FF2B5EF4-FFF2-40B4-BE49-F238E27FC236}">
                <a16:creationId xmlns:a16="http://schemas.microsoft.com/office/drawing/2014/main" id="{D97D7AED-CE4F-4966-9FAC-87758B706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333375"/>
            <a:ext cx="472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προσδιορισμός των σταθερών </a:t>
            </a:r>
            <a:r>
              <a:rPr lang="en-US" altLang="el-GR" sz="1800" b="1">
                <a:solidFill>
                  <a:schemeClr val="accent2"/>
                </a:solidFill>
              </a:rPr>
              <a:t>k</a:t>
            </a:r>
            <a:r>
              <a:rPr lang="el-GR" altLang="el-GR" sz="1800" b="1">
                <a:solidFill>
                  <a:schemeClr val="accent2"/>
                </a:solidFill>
              </a:rPr>
              <a:t>π   και</a:t>
            </a:r>
            <a:r>
              <a:rPr lang="en-US" altLang="el-GR" sz="1800" b="1">
                <a:solidFill>
                  <a:schemeClr val="accent2"/>
                </a:solidFill>
              </a:rPr>
              <a:t> k</a:t>
            </a:r>
            <a:r>
              <a:rPr lang="el-GR" altLang="el-GR" sz="1800" b="1">
                <a:solidFill>
                  <a:schemeClr val="accent2"/>
                </a:solidFill>
              </a:rPr>
              <a:t>τ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5">
            <a:extLst>
              <a:ext uri="{FF2B5EF4-FFF2-40B4-BE49-F238E27FC236}">
                <a16:creationId xmlns:a16="http://schemas.microsoft.com/office/drawing/2014/main" id="{37966ABA-D9A1-4412-84B2-22419741BC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1641475"/>
          <a:ext cx="7920038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3708400" imgH="431800" progId="Equation.3">
                  <p:embed/>
                </p:oleObj>
              </mc:Choice>
              <mc:Fallback>
                <p:oleObj name="Εξίσωση" r:id="rId3" imgW="3708400" imgH="431800" progId="Equation.3">
                  <p:embed/>
                  <p:pic>
                    <p:nvPicPr>
                      <p:cNvPr id="24578" name="Object 5">
                        <a:extLst>
                          <a:ext uri="{FF2B5EF4-FFF2-40B4-BE49-F238E27FC236}">
                            <a16:creationId xmlns:a16="http://schemas.microsoft.com/office/drawing/2014/main" id="{37966ABA-D9A1-4412-84B2-22419741BC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641475"/>
                        <a:ext cx="7920038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4">
            <a:extLst>
              <a:ext uri="{FF2B5EF4-FFF2-40B4-BE49-F238E27FC236}">
                <a16:creationId xmlns:a16="http://schemas.microsoft.com/office/drawing/2014/main" id="{8AE41A19-F64A-4F17-AE90-3DA3B60ADE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2917825"/>
          <a:ext cx="425767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2146300" imgH="482600" progId="Equation.3">
                  <p:embed/>
                </p:oleObj>
              </mc:Choice>
              <mc:Fallback>
                <p:oleObj name="Εξίσωση" r:id="rId5" imgW="2146300" imgH="482600" progId="Equation.3">
                  <p:embed/>
                  <p:pic>
                    <p:nvPicPr>
                      <p:cNvPr id="24579" name="Object 4">
                        <a:extLst>
                          <a:ext uri="{FF2B5EF4-FFF2-40B4-BE49-F238E27FC236}">
                            <a16:creationId xmlns:a16="http://schemas.microsoft.com/office/drawing/2014/main" id="{8AE41A19-F64A-4F17-AE90-3DA3B60AD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917825"/>
                        <a:ext cx="4257675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7">
            <a:extLst>
              <a:ext uri="{FF2B5EF4-FFF2-40B4-BE49-F238E27FC236}">
                <a16:creationId xmlns:a16="http://schemas.microsoft.com/office/drawing/2014/main" id="{C7EA8B12-3F92-4C1F-902F-7BD2C931B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31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24581" name="Rectangle 9">
            <a:extLst>
              <a:ext uri="{FF2B5EF4-FFF2-40B4-BE49-F238E27FC236}">
                <a16:creationId xmlns:a16="http://schemas.microsoft.com/office/drawing/2014/main" id="{9F503125-009D-40F0-957A-4857647F4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3115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graphicFrame>
        <p:nvGraphicFramePr>
          <p:cNvPr id="24582" name="Object 12">
            <a:extLst>
              <a:ext uri="{FF2B5EF4-FFF2-40B4-BE49-F238E27FC236}">
                <a16:creationId xmlns:a16="http://schemas.microsoft.com/office/drawing/2014/main" id="{A0803765-B6B8-4521-BECF-FA95D2927F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0" y="4502150"/>
          <a:ext cx="162242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685800" imgH="431800" progId="Equation.3">
                  <p:embed/>
                </p:oleObj>
              </mc:Choice>
              <mc:Fallback>
                <p:oleObj name="Εξίσωση" r:id="rId7" imgW="685800" imgH="431800" progId="Equation.3">
                  <p:embed/>
                  <p:pic>
                    <p:nvPicPr>
                      <p:cNvPr id="24582" name="Object 12">
                        <a:extLst>
                          <a:ext uri="{FF2B5EF4-FFF2-40B4-BE49-F238E27FC236}">
                            <a16:creationId xmlns:a16="http://schemas.microsoft.com/office/drawing/2014/main" id="{A0803765-B6B8-4521-BECF-FA95D2927F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502150"/>
                        <a:ext cx="1622425" cy="10144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11">
            <a:extLst>
              <a:ext uri="{FF2B5EF4-FFF2-40B4-BE49-F238E27FC236}">
                <a16:creationId xmlns:a16="http://schemas.microsoft.com/office/drawing/2014/main" id="{3784D502-AB65-4D68-B67C-D907D4E342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4688" y="4572000"/>
          <a:ext cx="147002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748975" imgH="431613" progId="Equation.3">
                  <p:embed/>
                </p:oleObj>
              </mc:Choice>
              <mc:Fallback>
                <p:oleObj name="Εξίσωση" r:id="rId9" imgW="748975" imgH="431613" progId="Equation.3">
                  <p:embed/>
                  <p:pic>
                    <p:nvPicPr>
                      <p:cNvPr id="24583" name="Object 11">
                        <a:extLst>
                          <a:ext uri="{FF2B5EF4-FFF2-40B4-BE49-F238E27FC236}">
                            <a16:creationId xmlns:a16="http://schemas.microsoft.com/office/drawing/2014/main" id="{3784D502-AB65-4D68-B67C-D907D4E342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4572000"/>
                        <a:ext cx="147002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Rectangle 13">
            <a:extLst>
              <a:ext uri="{FF2B5EF4-FFF2-40B4-BE49-F238E27FC236}">
                <a16:creationId xmlns:a16="http://schemas.microsoft.com/office/drawing/2014/main" id="{665CE499-EC0F-43B8-9DA1-AE0783C7F6A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396875" y="2125663"/>
            <a:ext cx="91440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24585" name="Object 16">
            <a:extLst>
              <a:ext uri="{FF2B5EF4-FFF2-40B4-BE49-F238E27FC236}">
                <a16:creationId xmlns:a16="http://schemas.microsoft.com/office/drawing/2014/main" id="{84185697-6AE8-4E2A-BD56-35FCF9F913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3997325"/>
          <a:ext cx="23034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1269449" imgH="253890" progId="Equation.3">
                  <p:embed/>
                </p:oleObj>
              </mc:Choice>
              <mc:Fallback>
                <p:oleObj name="Εξίσωση" r:id="rId11" imgW="1269449" imgH="253890" progId="Equation.3">
                  <p:embed/>
                  <p:pic>
                    <p:nvPicPr>
                      <p:cNvPr id="24585" name="Object 16">
                        <a:extLst>
                          <a:ext uri="{FF2B5EF4-FFF2-40B4-BE49-F238E27FC236}">
                            <a16:creationId xmlns:a16="http://schemas.microsoft.com/office/drawing/2014/main" id="{84185697-6AE8-4E2A-BD56-35FCF9F913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3997325"/>
                        <a:ext cx="2303462" cy="46672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AutoShape 17">
            <a:extLst>
              <a:ext uri="{FF2B5EF4-FFF2-40B4-BE49-F238E27FC236}">
                <a16:creationId xmlns:a16="http://schemas.microsoft.com/office/drawing/2014/main" id="{23A7E3DA-77B1-489B-AA8E-433F6E7C2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3781425"/>
            <a:ext cx="215900" cy="1214438"/>
          </a:xfrm>
          <a:prstGeom prst="curvedRightArrow">
            <a:avLst>
              <a:gd name="adj1" fmla="val 112500"/>
              <a:gd name="adj2" fmla="val 225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24587" name="Object 18">
            <a:extLst>
              <a:ext uri="{FF2B5EF4-FFF2-40B4-BE49-F238E27FC236}">
                <a16:creationId xmlns:a16="http://schemas.microsoft.com/office/drawing/2014/main" id="{B3848D07-D7C8-482E-806D-646915AF2C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288" y="5589588"/>
          <a:ext cx="2952750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825500" imgH="457200" progId="Equation.3">
                  <p:embed/>
                </p:oleObj>
              </mc:Choice>
              <mc:Fallback>
                <p:oleObj name="Εξίσωση" r:id="rId13" imgW="825500" imgH="457200" progId="Equation.3">
                  <p:embed/>
                  <p:pic>
                    <p:nvPicPr>
                      <p:cNvPr id="24587" name="Object 18">
                        <a:extLst>
                          <a:ext uri="{FF2B5EF4-FFF2-40B4-BE49-F238E27FC236}">
                            <a16:creationId xmlns:a16="http://schemas.microsoft.com/office/drawing/2014/main" id="{B3848D07-D7C8-482E-806D-646915AF2C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589588"/>
                        <a:ext cx="2952750" cy="9382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8" name="Text Box 19">
            <a:extLst>
              <a:ext uri="{FF2B5EF4-FFF2-40B4-BE49-F238E27FC236}">
                <a16:creationId xmlns:a16="http://schemas.microsoft.com/office/drawing/2014/main" id="{5CBC482D-B473-4B55-83F6-C2BEA13D9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92150"/>
            <a:ext cx="4032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Χρόνος ζωής των ελευθέρων ριζών</a:t>
            </a:r>
            <a:endParaRPr lang="en-US" altLang="el-GR" sz="1800" b="1">
              <a:solidFill>
                <a:schemeClr val="accent2"/>
              </a:solidFill>
            </a:endParaRPr>
          </a:p>
        </p:txBody>
      </p:sp>
      <p:sp>
        <p:nvSpPr>
          <p:cNvPr id="24589" name="Text Box 20">
            <a:extLst>
              <a:ext uri="{FF2B5EF4-FFF2-40B4-BE49-F238E27FC236}">
                <a16:creationId xmlns:a16="http://schemas.microsoft.com/office/drawing/2014/main" id="{3A096BDA-C409-4E1E-A077-487DB0534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33375"/>
            <a:ext cx="39084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i="1">
                <a:solidFill>
                  <a:schemeClr val="hlink"/>
                </a:solidFill>
              </a:rPr>
              <a:t>Μπορεί να προσδιοριστεί στην περίπτωση που χρησιμοποιείται φως</a:t>
            </a:r>
            <a:endParaRPr lang="en-US" altLang="el-GR" sz="1800" i="1">
              <a:solidFill>
                <a:schemeClr val="hlink"/>
              </a:solidFill>
            </a:endParaRPr>
          </a:p>
        </p:txBody>
      </p:sp>
      <p:pic>
        <p:nvPicPr>
          <p:cNvPr id="24590" name="Picture 21">
            <a:extLst>
              <a:ext uri="{FF2B5EF4-FFF2-40B4-BE49-F238E27FC236}">
                <a16:creationId xmlns:a16="http://schemas.microsoft.com/office/drawing/2014/main" id="{A0AB6EA7-1BFA-48B0-8DDC-BB6182BC3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052513"/>
            <a:ext cx="1944688" cy="369887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91" name="Curved Down Arrow 17">
            <a:extLst>
              <a:ext uri="{FF2B5EF4-FFF2-40B4-BE49-F238E27FC236}">
                <a16:creationId xmlns:a16="http://schemas.microsoft.com/office/drawing/2014/main" id="{CFFC9242-078E-4028-AD4F-BC940CBCF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5429250"/>
            <a:ext cx="785813" cy="331788"/>
          </a:xfrm>
          <a:prstGeom prst="curvedDownArrow">
            <a:avLst>
              <a:gd name="adj1" fmla="val 24978"/>
              <a:gd name="adj2" fmla="val 49956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pic>
        <p:nvPicPr>
          <p:cNvPr id="24592" name="Εικόνα 1">
            <a:extLst>
              <a:ext uri="{FF2B5EF4-FFF2-40B4-BE49-F238E27FC236}">
                <a16:creationId xmlns:a16="http://schemas.microsoft.com/office/drawing/2014/main" id="{E27B04CB-DA67-4EA1-9AE3-8A20A5DC9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050" y="5643563"/>
            <a:ext cx="3238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>
            <a:extLst>
              <a:ext uri="{FF2B5EF4-FFF2-40B4-BE49-F238E27FC236}">
                <a16:creationId xmlns:a16="http://schemas.microsoft.com/office/drawing/2014/main" id="{E71C295A-857A-4FBC-BE5E-EF60B9C4A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689100"/>
            <a:ext cx="81375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b="1">
                <a:solidFill>
                  <a:schemeClr val="accent2"/>
                </a:solidFill>
              </a:rPr>
              <a:t>M</a:t>
            </a:r>
            <a:r>
              <a:rPr lang="el-GR" altLang="el-GR" sz="2000" b="1">
                <a:solidFill>
                  <a:schemeClr val="accent2"/>
                </a:solidFill>
              </a:rPr>
              <a:t>έσος χρόνος ζωής των ριζών τ    :		10</a:t>
            </a:r>
            <a:r>
              <a:rPr lang="el-GR" altLang="el-GR" sz="2000" b="1" baseline="30000">
                <a:solidFill>
                  <a:schemeClr val="accent2"/>
                </a:solidFill>
              </a:rPr>
              <a:t>-1</a:t>
            </a:r>
            <a:r>
              <a:rPr lang="el-GR" altLang="el-GR" sz="2000" b="1">
                <a:solidFill>
                  <a:schemeClr val="accent2"/>
                </a:solidFill>
              </a:rPr>
              <a:t>-10[</a:t>
            </a:r>
            <a:r>
              <a:rPr lang="en-US" altLang="el-GR" sz="2000" b="1">
                <a:solidFill>
                  <a:schemeClr val="accent2"/>
                </a:solidFill>
              </a:rPr>
              <a:t>s</a:t>
            </a:r>
            <a:r>
              <a:rPr lang="el-GR" altLang="el-GR" sz="2000" b="1">
                <a:solidFill>
                  <a:schemeClr val="accent2"/>
                </a:solidFill>
              </a:rPr>
              <a:t>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</a:rPr>
              <a:t>Σταθερές ταχύτητας πολυμερισμού, </a:t>
            </a:r>
            <a:r>
              <a:rPr lang="en-US" altLang="el-GR" sz="2000" b="1">
                <a:solidFill>
                  <a:schemeClr val="accent2"/>
                </a:solidFill>
              </a:rPr>
              <a:t>k</a:t>
            </a:r>
            <a:r>
              <a:rPr lang="el-GR" altLang="el-GR" sz="2000" b="1" baseline="-25000">
                <a:solidFill>
                  <a:schemeClr val="accent2"/>
                </a:solidFill>
              </a:rPr>
              <a:t>π</a:t>
            </a:r>
            <a:r>
              <a:rPr lang="el-GR" altLang="el-GR" sz="2000" b="1">
                <a:solidFill>
                  <a:schemeClr val="accent2"/>
                </a:solidFill>
              </a:rPr>
              <a:t> :	10</a:t>
            </a:r>
            <a:r>
              <a:rPr lang="el-GR" altLang="el-GR" sz="2000" b="1" baseline="30000">
                <a:solidFill>
                  <a:schemeClr val="accent2"/>
                </a:solidFill>
              </a:rPr>
              <a:t>2</a:t>
            </a:r>
            <a:r>
              <a:rPr lang="el-GR" altLang="el-GR" sz="2000" b="1">
                <a:solidFill>
                  <a:schemeClr val="accent2"/>
                </a:solidFill>
              </a:rPr>
              <a:t>-10</a:t>
            </a:r>
            <a:r>
              <a:rPr lang="el-GR" altLang="el-GR" sz="2000" b="1" baseline="30000">
                <a:solidFill>
                  <a:schemeClr val="accent2"/>
                </a:solidFill>
              </a:rPr>
              <a:t>4</a:t>
            </a:r>
            <a:r>
              <a:rPr lang="el-GR" altLang="el-GR" sz="2000" b="1">
                <a:solidFill>
                  <a:schemeClr val="accent2"/>
                </a:solidFill>
              </a:rPr>
              <a:t>[</a:t>
            </a:r>
            <a:r>
              <a:rPr lang="en-US" altLang="el-GR" sz="2000" b="1">
                <a:solidFill>
                  <a:schemeClr val="accent2"/>
                </a:solidFill>
              </a:rPr>
              <a:t>l</a:t>
            </a:r>
            <a:r>
              <a:rPr lang="el-GR" altLang="el-GR" sz="2000" b="1">
                <a:solidFill>
                  <a:schemeClr val="accent2"/>
                </a:solidFill>
              </a:rPr>
              <a:t>.</a:t>
            </a:r>
            <a:r>
              <a:rPr lang="en-US" altLang="el-GR" sz="2000" b="1">
                <a:solidFill>
                  <a:schemeClr val="accent2"/>
                </a:solidFill>
              </a:rPr>
              <a:t>mole</a:t>
            </a:r>
            <a:r>
              <a:rPr lang="el-GR" altLang="el-GR" sz="2000" b="1" baseline="30000">
                <a:solidFill>
                  <a:schemeClr val="accent2"/>
                </a:solidFill>
              </a:rPr>
              <a:t>-1</a:t>
            </a:r>
            <a:r>
              <a:rPr lang="en-US" altLang="el-GR" sz="2000" b="1">
                <a:solidFill>
                  <a:schemeClr val="accent2"/>
                </a:solidFill>
              </a:rPr>
              <a:t>s</a:t>
            </a:r>
            <a:r>
              <a:rPr lang="el-GR" altLang="el-GR" sz="2000" b="1" baseline="30000">
                <a:solidFill>
                  <a:schemeClr val="accent2"/>
                </a:solidFill>
              </a:rPr>
              <a:t>-1</a:t>
            </a:r>
            <a:r>
              <a:rPr lang="el-GR" altLang="el-GR" sz="2000" b="1">
                <a:solidFill>
                  <a:schemeClr val="accent2"/>
                </a:solidFill>
              </a:rPr>
              <a:t>]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</a:rPr>
              <a:t>Σταθερές ταχύτητας περατώσεως </a:t>
            </a:r>
            <a:r>
              <a:rPr lang="en-US" altLang="el-GR" sz="2000" b="1">
                <a:solidFill>
                  <a:schemeClr val="accent2"/>
                </a:solidFill>
              </a:rPr>
              <a:t>k</a:t>
            </a:r>
            <a:r>
              <a:rPr lang="el-GR" altLang="el-GR" sz="2000" b="1" baseline="-25000">
                <a:solidFill>
                  <a:schemeClr val="accent2"/>
                </a:solidFill>
              </a:rPr>
              <a:t>τ</a:t>
            </a:r>
            <a:r>
              <a:rPr lang="el-GR" altLang="el-GR" sz="2000" b="1">
                <a:solidFill>
                  <a:schemeClr val="accent2"/>
                </a:solidFill>
              </a:rPr>
              <a:t> :	</a:t>
            </a:r>
            <a:r>
              <a:rPr lang="en-GB" altLang="el-GR" sz="2000" b="1">
                <a:solidFill>
                  <a:schemeClr val="accent2"/>
                </a:solidFill>
              </a:rPr>
              <a:t>	</a:t>
            </a:r>
            <a:r>
              <a:rPr lang="el-GR" altLang="el-GR" sz="2000" b="1">
                <a:solidFill>
                  <a:schemeClr val="accent2"/>
                </a:solidFill>
              </a:rPr>
              <a:t>10</a:t>
            </a:r>
            <a:r>
              <a:rPr lang="el-GR" altLang="el-GR" sz="2000" b="1" baseline="30000">
                <a:solidFill>
                  <a:schemeClr val="accent2"/>
                </a:solidFill>
              </a:rPr>
              <a:t>6</a:t>
            </a:r>
            <a:r>
              <a:rPr lang="el-GR" altLang="el-GR" sz="2000" b="1">
                <a:solidFill>
                  <a:schemeClr val="accent2"/>
                </a:solidFill>
              </a:rPr>
              <a:t>-10</a:t>
            </a:r>
            <a:r>
              <a:rPr lang="el-GR" altLang="el-GR" sz="2000" b="1" baseline="30000">
                <a:solidFill>
                  <a:schemeClr val="accent2"/>
                </a:solidFill>
              </a:rPr>
              <a:t>8</a:t>
            </a:r>
            <a:r>
              <a:rPr lang="el-GR" altLang="el-GR" sz="2000" b="1">
                <a:solidFill>
                  <a:schemeClr val="accent2"/>
                </a:solidFill>
              </a:rPr>
              <a:t>[</a:t>
            </a:r>
            <a:r>
              <a:rPr lang="en-US" altLang="el-GR" sz="2000" b="1">
                <a:solidFill>
                  <a:schemeClr val="accent2"/>
                </a:solidFill>
              </a:rPr>
              <a:t>l</a:t>
            </a:r>
            <a:r>
              <a:rPr lang="el-GR" altLang="el-GR" sz="2000" b="1">
                <a:solidFill>
                  <a:schemeClr val="accent2"/>
                </a:solidFill>
              </a:rPr>
              <a:t>.</a:t>
            </a:r>
            <a:r>
              <a:rPr lang="en-US" altLang="el-GR" sz="2000" b="1">
                <a:solidFill>
                  <a:schemeClr val="accent2"/>
                </a:solidFill>
              </a:rPr>
              <a:t>mole</a:t>
            </a:r>
            <a:r>
              <a:rPr lang="el-GR" altLang="el-GR" sz="2000" b="1" baseline="30000">
                <a:solidFill>
                  <a:schemeClr val="accent2"/>
                </a:solidFill>
              </a:rPr>
              <a:t>-1</a:t>
            </a:r>
            <a:r>
              <a:rPr lang="en-US" altLang="el-GR" sz="2000" b="1">
                <a:solidFill>
                  <a:schemeClr val="accent2"/>
                </a:solidFill>
              </a:rPr>
              <a:t>s</a:t>
            </a:r>
            <a:r>
              <a:rPr lang="el-GR" altLang="el-GR" sz="2000" b="1" baseline="30000">
                <a:solidFill>
                  <a:schemeClr val="accent2"/>
                </a:solidFill>
              </a:rPr>
              <a:t>-1</a:t>
            </a:r>
            <a:r>
              <a:rPr lang="el-GR" altLang="el-GR" sz="2000" b="1">
                <a:solidFill>
                  <a:schemeClr val="accent2"/>
                </a:solidFill>
              </a:rPr>
              <a:t>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</a:rPr>
              <a:t>Σταθερές ταχύτητας διασπάσεως  </a:t>
            </a:r>
            <a:r>
              <a:rPr lang="en-US" altLang="el-GR" sz="2000" b="1">
                <a:solidFill>
                  <a:schemeClr val="accent2"/>
                </a:solidFill>
              </a:rPr>
              <a:t>k</a:t>
            </a:r>
            <a:r>
              <a:rPr lang="el-GR" altLang="el-GR" sz="2000" b="1" baseline="-25000">
                <a:solidFill>
                  <a:schemeClr val="accent2"/>
                </a:solidFill>
              </a:rPr>
              <a:t>α</a:t>
            </a:r>
            <a:r>
              <a:rPr lang="el-GR" altLang="el-GR" sz="2000" b="1">
                <a:solidFill>
                  <a:schemeClr val="accent2"/>
                </a:solidFill>
              </a:rPr>
              <a:t> :	10</a:t>
            </a:r>
            <a:r>
              <a:rPr lang="el-GR" altLang="el-GR" sz="2000" b="1" baseline="30000">
                <a:solidFill>
                  <a:schemeClr val="accent2"/>
                </a:solidFill>
              </a:rPr>
              <a:t>-4</a:t>
            </a:r>
            <a:r>
              <a:rPr lang="el-GR" altLang="el-GR" sz="2000" b="1">
                <a:solidFill>
                  <a:schemeClr val="accent2"/>
                </a:solidFill>
              </a:rPr>
              <a:t>-10</a:t>
            </a:r>
            <a:r>
              <a:rPr lang="el-GR" altLang="el-GR" sz="2000" b="1" baseline="30000">
                <a:solidFill>
                  <a:schemeClr val="accent2"/>
                </a:solidFill>
              </a:rPr>
              <a:t>-6</a:t>
            </a:r>
            <a:r>
              <a:rPr lang="el-GR" altLang="el-GR" sz="2000" b="1">
                <a:solidFill>
                  <a:schemeClr val="accent2"/>
                </a:solidFill>
              </a:rPr>
              <a:t>[</a:t>
            </a:r>
            <a:r>
              <a:rPr lang="en-US" altLang="el-GR" sz="2000" b="1">
                <a:solidFill>
                  <a:schemeClr val="accent2"/>
                </a:solidFill>
              </a:rPr>
              <a:t>s</a:t>
            </a:r>
            <a:r>
              <a:rPr lang="el-GR" altLang="el-GR" sz="2000" b="1" baseline="30000">
                <a:solidFill>
                  <a:schemeClr val="accent2"/>
                </a:solidFill>
              </a:rPr>
              <a:t>-1</a:t>
            </a:r>
            <a:r>
              <a:rPr lang="el-GR" altLang="el-GR" sz="2000" b="1">
                <a:solidFill>
                  <a:schemeClr val="accent2"/>
                </a:solidFill>
              </a:rPr>
              <a:t>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</a:rPr>
              <a:t>Συγκεντρώσεις ριζών στην στάσιμη καταστ.:	10</a:t>
            </a:r>
            <a:r>
              <a:rPr lang="el-GR" altLang="el-GR" sz="2000" b="1" baseline="30000">
                <a:solidFill>
                  <a:schemeClr val="accent2"/>
                </a:solidFill>
              </a:rPr>
              <a:t>-7</a:t>
            </a:r>
            <a:r>
              <a:rPr lang="el-GR" altLang="el-GR" sz="2000" b="1">
                <a:solidFill>
                  <a:schemeClr val="accent2"/>
                </a:solidFill>
              </a:rPr>
              <a:t>-10</a:t>
            </a:r>
            <a:r>
              <a:rPr lang="el-GR" altLang="el-GR" sz="2000" b="1" baseline="30000">
                <a:solidFill>
                  <a:schemeClr val="accent2"/>
                </a:solidFill>
              </a:rPr>
              <a:t>-9</a:t>
            </a:r>
            <a:r>
              <a:rPr lang="el-GR" altLang="el-GR" sz="2000" b="1">
                <a:solidFill>
                  <a:schemeClr val="accent2"/>
                </a:solidFill>
              </a:rPr>
              <a:t>[</a:t>
            </a:r>
            <a:r>
              <a:rPr lang="en-US" altLang="el-GR" sz="2000" b="1">
                <a:solidFill>
                  <a:schemeClr val="accent2"/>
                </a:solidFill>
              </a:rPr>
              <a:t>mole</a:t>
            </a:r>
            <a:r>
              <a:rPr lang="el-GR" altLang="el-GR" sz="2000" b="1">
                <a:solidFill>
                  <a:schemeClr val="accent2"/>
                </a:solidFill>
              </a:rPr>
              <a:t>.</a:t>
            </a:r>
            <a:r>
              <a:rPr lang="en-US" altLang="el-GR" sz="2000" b="1">
                <a:solidFill>
                  <a:schemeClr val="accent2"/>
                </a:solidFill>
              </a:rPr>
              <a:t>l</a:t>
            </a:r>
            <a:r>
              <a:rPr lang="el-GR" altLang="el-GR" sz="2000" b="1" baseline="30000">
                <a:solidFill>
                  <a:schemeClr val="accent2"/>
                </a:solidFill>
              </a:rPr>
              <a:t>-1</a:t>
            </a:r>
            <a:r>
              <a:rPr lang="el-GR" altLang="el-GR" sz="2000" b="1">
                <a:solidFill>
                  <a:schemeClr val="accent2"/>
                </a:solidFill>
              </a:rPr>
              <a:t>]</a:t>
            </a:r>
          </a:p>
          <a:p>
            <a:pPr>
              <a:spcBef>
                <a:spcPct val="0"/>
              </a:spcBef>
              <a:buFontTx/>
              <a:buNone/>
            </a:pPr>
            <a:endParaRPr lang="el-GR" altLang="el-GR" sz="20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>
            <a:extLst>
              <a:ext uri="{FF2B5EF4-FFF2-40B4-BE49-F238E27FC236}">
                <a16:creationId xmlns:a16="http://schemas.microsoft.com/office/drawing/2014/main" id="{9553AD54-08E0-4E61-B8FF-009E86A14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549275"/>
            <a:ext cx="7704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/>
              <a:t>Βαθμός πολυμερισμού προϊόντων αλυσωτών αντιδράσεων</a:t>
            </a:r>
          </a:p>
        </p:txBody>
      </p:sp>
      <p:graphicFrame>
        <p:nvGraphicFramePr>
          <p:cNvPr id="28675" name="Object 8">
            <a:extLst>
              <a:ext uri="{FF2B5EF4-FFF2-40B4-BE49-F238E27FC236}">
                <a16:creationId xmlns:a16="http://schemas.microsoft.com/office/drawing/2014/main" id="{4D88083C-39A7-46C5-85B6-71C9456671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3284538"/>
          <a:ext cx="4319588" cy="158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968500" imgH="723900" progId="Equation.3">
                  <p:embed/>
                </p:oleObj>
              </mc:Choice>
              <mc:Fallback>
                <p:oleObj name="Εξίσωση" r:id="rId3" imgW="1968500" imgH="723900" progId="Equation.3">
                  <p:embed/>
                  <p:pic>
                    <p:nvPicPr>
                      <p:cNvPr id="28675" name="Object 8">
                        <a:extLst>
                          <a:ext uri="{FF2B5EF4-FFF2-40B4-BE49-F238E27FC236}">
                            <a16:creationId xmlns:a16="http://schemas.microsoft.com/office/drawing/2014/main" id="{4D88083C-39A7-46C5-85B6-71C9456671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284538"/>
                        <a:ext cx="4319588" cy="158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9900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7">
            <a:extLst>
              <a:ext uri="{FF2B5EF4-FFF2-40B4-BE49-F238E27FC236}">
                <a16:creationId xmlns:a16="http://schemas.microsoft.com/office/drawing/2014/main" id="{1CE4A9C8-57A4-4034-AD57-4C435C689C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5084763"/>
          <a:ext cx="3455987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562100" imgH="431800" progId="Equation.3">
                  <p:embed/>
                </p:oleObj>
              </mc:Choice>
              <mc:Fallback>
                <p:oleObj name="Εξίσωση" r:id="rId5" imgW="1562100" imgH="431800" progId="Equation.3">
                  <p:embed/>
                  <p:pic>
                    <p:nvPicPr>
                      <p:cNvPr id="28676" name="Object 7">
                        <a:extLst>
                          <a:ext uri="{FF2B5EF4-FFF2-40B4-BE49-F238E27FC236}">
                            <a16:creationId xmlns:a16="http://schemas.microsoft.com/office/drawing/2014/main" id="{1CE4A9C8-57A4-4034-AD57-4C435C689C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084763"/>
                        <a:ext cx="3455987" cy="9477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9">
            <a:extLst>
              <a:ext uri="{FF2B5EF4-FFF2-40B4-BE49-F238E27FC236}">
                <a16:creationId xmlns:a16="http://schemas.microsoft.com/office/drawing/2014/main" id="{14C212AE-E190-4A7D-894F-A559106FD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1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28678" name="Rectangle 10">
            <a:extLst>
              <a:ext uri="{FF2B5EF4-FFF2-40B4-BE49-F238E27FC236}">
                <a16:creationId xmlns:a16="http://schemas.microsoft.com/office/drawing/2014/main" id="{B3D16B34-23FF-44D5-BE79-349AC4B2E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46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28679" name="Rectangle 14">
            <a:extLst>
              <a:ext uri="{FF2B5EF4-FFF2-40B4-BE49-F238E27FC236}">
                <a16:creationId xmlns:a16="http://schemas.microsoft.com/office/drawing/2014/main" id="{9C70D90D-5F72-42A7-8238-164EDACA1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276350"/>
            <a:ext cx="83899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Στιγμιαίο κινητικό μήκος των αλυσίδων λ</a:t>
            </a:r>
            <a:r>
              <a:rPr lang="el-GR" altLang="el-GR" sz="1800"/>
              <a:t>. </a:t>
            </a:r>
            <a:endParaRPr lang="en-GB" altLang="el-GR" sz="180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i="1">
                <a:solidFill>
                  <a:srgbClr val="990099"/>
                </a:solidFill>
              </a:rPr>
              <a:t>Το μέσο κινητικό μήκος ορίζεται σαν ο αριθμός των καταναλισκομένων μονομερών για κάθε ενεργό κέντρο (ελεύθερη ρίζα) που δημιουργείται κατά τη φάση έναρξης της αλυσωτής αντίδρασης.</a:t>
            </a:r>
          </a:p>
        </p:txBody>
      </p:sp>
      <p:sp>
        <p:nvSpPr>
          <p:cNvPr id="28680" name="Text Box 15">
            <a:extLst>
              <a:ext uri="{FF2B5EF4-FFF2-40B4-BE49-F238E27FC236}">
                <a16:creationId xmlns:a16="http://schemas.microsoft.com/office/drawing/2014/main" id="{9EB9D55B-DCAA-4E0D-B7CA-D0BFB21CE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708275"/>
            <a:ext cx="4821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FF0000"/>
                </a:solidFill>
              </a:rPr>
              <a:t>Μέσος αριθμός μονομερών ανα μακρορίζα</a:t>
            </a:r>
            <a:endParaRPr lang="en-US" altLang="el-GR" sz="1800" b="1">
              <a:solidFill>
                <a:srgbClr val="FF0000"/>
              </a:solidFill>
            </a:endParaRPr>
          </a:p>
        </p:txBody>
      </p:sp>
      <p:sp>
        <p:nvSpPr>
          <p:cNvPr id="28681" name="Line 16">
            <a:extLst>
              <a:ext uri="{FF2B5EF4-FFF2-40B4-BE49-F238E27FC236}">
                <a16:creationId xmlns:a16="http://schemas.microsoft.com/office/drawing/2014/main" id="{3D7FDFAC-1660-4D31-BCE7-AF56B2ABF5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1863" y="5373688"/>
            <a:ext cx="1152525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8682" name="Rectangle 17">
            <a:extLst>
              <a:ext uri="{FF2B5EF4-FFF2-40B4-BE49-F238E27FC236}">
                <a16:creationId xmlns:a16="http://schemas.microsoft.com/office/drawing/2014/main" id="{AA38E686-3451-46B6-9CD3-CFC492743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5084763"/>
            <a:ext cx="1811337" cy="6508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Στιγμιαίο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κινητικό μήκος</a:t>
            </a:r>
            <a:endParaRPr lang="en-US" altLang="el-GR" sz="1800" b="1">
              <a:solidFill>
                <a:schemeClr val="accent2"/>
              </a:solidFill>
            </a:endParaRPr>
          </a:p>
        </p:txBody>
      </p:sp>
      <p:sp>
        <p:nvSpPr>
          <p:cNvPr id="28683" name="Text Box 18">
            <a:extLst>
              <a:ext uri="{FF2B5EF4-FFF2-40B4-BE49-F238E27FC236}">
                <a16:creationId xmlns:a16="http://schemas.microsoft.com/office/drawing/2014/main" id="{BEF6FB66-C727-41ED-BA01-4919BD205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6308725"/>
            <a:ext cx="8193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Μικρή [</a:t>
            </a:r>
            <a:r>
              <a:rPr lang="en-GB" altLang="el-GR" sz="1800"/>
              <a:t>R-R], </a:t>
            </a:r>
            <a:r>
              <a:rPr lang="el-GR" altLang="el-GR" sz="1800"/>
              <a:t>μεγάλη [Μ], βραδύα διάσπαση (Κ</a:t>
            </a:r>
            <a:r>
              <a:rPr lang="el-GR" altLang="el-GR" sz="1800" baseline="-25000"/>
              <a:t>α </a:t>
            </a:r>
            <a:r>
              <a:rPr lang="el-GR" altLang="el-GR" sz="1800"/>
              <a:t>μικρή) μεγάλο ΜΒ πολυμερούς </a:t>
            </a:r>
            <a:endParaRPr lang="en-US" altLang="el-GR" sz="1800"/>
          </a:p>
        </p:txBody>
      </p:sp>
      <p:sp>
        <p:nvSpPr>
          <p:cNvPr id="28684" name="11 - Έλλειψη">
            <a:extLst>
              <a:ext uri="{FF2B5EF4-FFF2-40B4-BE49-F238E27FC236}">
                <a16:creationId xmlns:a16="http://schemas.microsoft.com/office/drawing/2014/main" id="{EF2C9BCC-EA61-40D2-B273-15D332C280DE}"/>
              </a:ext>
            </a:extLst>
          </p:cNvPr>
          <p:cNvSpPr>
            <a:spLocks noChangeArrowheads="1"/>
          </p:cNvSpPr>
          <p:nvPr/>
        </p:nvSpPr>
        <p:spPr bwMode="auto">
          <a:xfrm rot="-1495542">
            <a:off x="3924300" y="5106988"/>
            <a:ext cx="766763" cy="865187"/>
          </a:xfrm>
          <a:prstGeom prst="ellipse">
            <a:avLst/>
          </a:prstGeom>
          <a:noFill/>
          <a:ln w="952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28685" name="12 - TextBox">
            <a:extLst>
              <a:ext uri="{FF2B5EF4-FFF2-40B4-BE49-F238E27FC236}">
                <a16:creationId xmlns:a16="http://schemas.microsoft.com/office/drawing/2014/main" id="{456F4658-1E1B-4821-A089-013CF76E7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229225"/>
            <a:ext cx="1452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00B0F0"/>
                </a:solidFill>
              </a:rPr>
              <a:t>Ιδιότητες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00B0F0"/>
                </a:solidFill>
              </a:rPr>
              <a:t>μονομερών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>
            <a:extLst>
              <a:ext uri="{FF2B5EF4-FFF2-40B4-BE49-F238E27FC236}">
                <a16:creationId xmlns:a16="http://schemas.microsoft.com/office/drawing/2014/main" id="{45FFF92F-6886-42C7-8BA7-2A0EF0622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" y="1068388"/>
            <a:ext cx="3403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Ρυθμός εισαγωγής μονομερών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στις μακρορίζες</a:t>
            </a:r>
          </a:p>
        </p:txBody>
      </p:sp>
      <p:sp>
        <p:nvSpPr>
          <p:cNvPr id="30723" name="TextBox 2">
            <a:extLst>
              <a:ext uri="{FF2B5EF4-FFF2-40B4-BE49-F238E27FC236}">
                <a16:creationId xmlns:a16="http://schemas.microsoft.com/office/drawing/2014/main" id="{4C6ABD70-923E-48AB-A6C2-00224DFC9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" y="1925638"/>
            <a:ext cx="3403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Ρυθμός εισαγωγής μονομερών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ανά μακρορίζα</a:t>
            </a:r>
          </a:p>
        </p:txBody>
      </p:sp>
      <p:sp>
        <p:nvSpPr>
          <p:cNvPr id="30724" name="TextBox 3">
            <a:extLst>
              <a:ext uri="{FF2B5EF4-FFF2-40B4-BE49-F238E27FC236}">
                <a16:creationId xmlns:a16="http://schemas.microsoft.com/office/drawing/2014/main" id="{05A8ADF8-508D-430C-8D28-5E96818AD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854325"/>
            <a:ext cx="3284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χρόνος για κάθε προσθήκη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μονομερούς σε μία  μακρορίζα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37883E-F747-44BF-8716-65F43DA1DDA7}"/>
              </a:ext>
            </a:extLst>
          </p:cNvPr>
          <p:cNvSpPr txBox="1"/>
          <p:nvPr/>
        </p:nvSpPr>
        <p:spPr>
          <a:xfrm>
            <a:off x="428625" y="3786188"/>
            <a:ext cx="8289925" cy="36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l-GR" b="1" dirty="0">
                <a:solidFill>
                  <a:schemeClr val="accent2"/>
                </a:solidFill>
                <a:latin typeface="Arial" charset="0"/>
              </a:rPr>
              <a:t>Χρόνος ζωής των ελευθέρων ριζών = αρ. μονομερών Χ χρόνο προσθήκης</a:t>
            </a:r>
            <a:endParaRPr lang="en-US" b="1" dirty="0">
              <a:solidFill>
                <a:schemeClr val="accent2"/>
              </a:solidFill>
              <a:latin typeface="Arial" charset="0"/>
            </a:endParaRPr>
          </a:p>
        </p:txBody>
      </p:sp>
      <p:graphicFrame>
        <p:nvGraphicFramePr>
          <p:cNvPr id="30726" name="Object 16">
            <a:extLst>
              <a:ext uri="{FF2B5EF4-FFF2-40B4-BE49-F238E27FC236}">
                <a16:creationId xmlns:a16="http://schemas.microsoft.com/office/drawing/2014/main" id="{90BE42B2-D900-42F4-9E0D-806BBE9CA6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84650" y="925513"/>
          <a:ext cx="36734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2" imgW="1930400" imgH="393700" progId="Equation.3">
                  <p:embed/>
                </p:oleObj>
              </mc:Choice>
              <mc:Fallback>
                <p:oleObj name="Εξίσωση" r:id="rId2" imgW="1930400" imgH="393700" progId="Equation.3">
                  <p:embed/>
                  <p:pic>
                    <p:nvPicPr>
                      <p:cNvPr id="30726" name="Object 16">
                        <a:extLst>
                          <a:ext uri="{FF2B5EF4-FFF2-40B4-BE49-F238E27FC236}">
                            <a16:creationId xmlns:a16="http://schemas.microsoft.com/office/drawing/2014/main" id="{90BE42B2-D900-42F4-9E0D-806BBE9CA6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925513"/>
                        <a:ext cx="367347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5">
            <a:extLst>
              <a:ext uri="{FF2B5EF4-FFF2-40B4-BE49-F238E27FC236}">
                <a16:creationId xmlns:a16="http://schemas.microsoft.com/office/drawing/2014/main" id="{9C910D0A-BBA0-478C-9AB5-849EBFCBD4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3338" y="1925638"/>
          <a:ext cx="10001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4" imgW="444307" imgH="228501" progId="Equation.3">
                  <p:embed/>
                </p:oleObj>
              </mc:Choice>
              <mc:Fallback>
                <p:oleObj name="Εξίσωση" r:id="rId4" imgW="444307" imgH="228501" progId="Equation.3">
                  <p:embed/>
                  <p:pic>
                    <p:nvPicPr>
                      <p:cNvPr id="30727" name="Object 5">
                        <a:extLst>
                          <a:ext uri="{FF2B5EF4-FFF2-40B4-BE49-F238E27FC236}">
                            <a16:creationId xmlns:a16="http://schemas.microsoft.com/office/drawing/2014/main" id="{9C910D0A-BBA0-478C-9AB5-849EBFCBD4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1925638"/>
                        <a:ext cx="10001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6">
            <a:extLst>
              <a:ext uri="{FF2B5EF4-FFF2-40B4-BE49-F238E27FC236}">
                <a16:creationId xmlns:a16="http://schemas.microsoft.com/office/drawing/2014/main" id="{B0525227-C395-4BB9-B90E-7C59D5D688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1913" y="2925763"/>
          <a:ext cx="12287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6" imgW="545863" imgH="228501" progId="Equation.3">
                  <p:embed/>
                </p:oleObj>
              </mc:Choice>
              <mc:Fallback>
                <p:oleObj name="Εξίσωση" r:id="rId6" imgW="545863" imgH="228501" progId="Equation.3">
                  <p:embed/>
                  <p:pic>
                    <p:nvPicPr>
                      <p:cNvPr id="30728" name="Object 6">
                        <a:extLst>
                          <a:ext uri="{FF2B5EF4-FFF2-40B4-BE49-F238E27FC236}">
                            <a16:creationId xmlns:a16="http://schemas.microsoft.com/office/drawing/2014/main" id="{B0525227-C395-4BB9-B90E-7C59D5D68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913" y="2925763"/>
                        <a:ext cx="12287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7">
            <a:extLst>
              <a:ext uri="{FF2B5EF4-FFF2-40B4-BE49-F238E27FC236}">
                <a16:creationId xmlns:a16="http://schemas.microsoft.com/office/drawing/2014/main" id="{AC1C45F2-5512-439A-BA6E-BB2971257E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3313" y="4429125"/>
          <a:ext cx="18002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8" imgW="800100" imgH="228600" progId="Equation.3">
                  <p:embed/>
                </p:oleObj>
              </mc:Choice>
              <mc:Fallback>
                <p:oleObj name="Εξίσωση" r:id="rId8" imgW="800100" imgH="228600" progId="Equation.3">
                  <p:embed/>
                  <p:pic>
                    <p:nvPicPr>
                      <p:cNvPr id="30729" name="Object 7">
                        <a:extLst>
                          <a:ext uri="{FF2B5EF4-FFF2-40B4-BE49-F238E27FC236}">
                            <a16:creationId xmlns:a16="http://schemas.microsoft.com/office/drawing/2014/main" id="{AC1C45F2-5512-439A-BA6E-BB2971257E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4429125"/>
                        <a:ext cx="18002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7">
            <a:extLst>
              <a:ext uri="{FF2B5EF4-FFF2-40B4-BE49-F238E27FC236}">
                <a16:creationId xmlns:a16="http://schemas.microsoft.com/office/drawing/2014/main" id="{02411790-A9B7-4D8C-A6CE-024ACAED21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625" y="5357813"/>
          <a:ext cx="3455988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0" imgW="1562100" imgH="431800" progId="Equation.3">
                  <p:embed/>
                </p:oleObj>
              </mc:Choice>
              <mc:Fallback>
                <p:oleObj name="Εξίσωση" r:id="rId10" imgW="1562100" imgH="431800" progId="Equation.3">
                  <p:embed/>
                  <p:pic>
                    <p:nvPicPr>
                      <p:cNvPr id="30730" name="Object 7">
                        <a:extLst>
                          <a:ext uri="{FF2B5EF4-FFF2-40B4-BE49-F238E27FC236}">
                            <a16:creationId xmlns:a16="http://schemas.microsoft.com/office/drawing/2014/main" id="{02411790-A9B7-4D8C-A6CE-024ACAED21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5357813"/>
                        <a:ext cx="3455988" cy="9477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1" name="Curved Right Arrow 12">
            <a:extLst>
              <a:ext uri="{FF2B5EF4-FFF2-40B4-BE49-F238E27FC236}">
                <a16:creationId xmlns:a16="http://schemas.microsoft.com/office/drawing/2014/main" id="{C1EA94C0-012C-49EA-BA17-6F3A634A7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5357813"/>
            <a:ext cx="714375" cy="785812"/>
          </a:xfrm>
          <a:prstGeom prst="curvedRightArrow">
            <a:avLst>
              <a:gd name="adj1" fmla="val 25005"/>
              <a:gd name="adj2" fmla="val 49999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30732" name="Object 9">
            <a:extLst>
              <a:ext uri="{FF2B5EF4-FFF2-40B4-BE49-F238E27FC236}">
                <a16:creationId xmlns:a16="http://schemas.microsoft.com/office/drawing/2014/main" id="{20192BD7-8ED5-49DF-AEA4-D5495CA9DB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68938" y="5357813"/>
          <a:ext cx="3090862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2" imgW="1397000" imgH="431800" progId="Equation.3">
                  <p:embed/>
                </p:oleObj>
              </mc:Choice>
              <mc:Fallback>
                <p:oleObj name="Εξίσωση" r:id="rId12" imgW="1397000" imgH="431800" progId="Equation.3">
                  <p:embed/>
                  <p:pic>
                    <p:nvPicPr>
                      <p:cNvPr id="30732" name="Object 9">
                        <a:extLst>
                          <a:ext uri="{FF2B5EF4-FFF2-40B4-BE49-F238E27FC236}">
                            <a16:creationId xmlns:a16="http://schemas.microsoft.com/office/drawing/2014/main" id="{20192BD7-8ED5-49DF-AEA4-D5495CA9DB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8" y="5357813"/>
                        <a:ext cx="3090862" cy="9477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3" name="TextBox 14">
            <a:extLst>
              <a:ext uri="{FF2B5EF4-FFF2-40B4-BE49-F238E27FC236}">
                <a16:creationId xmlns:a16="http://schemas.microsoft.com/office/drawing/2014/main" id="{6773A78A-4491-4A96-B637-79C6C13F4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3" y="285750"/>
            <a:ext cx="61737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/>
              <a:t>Σχέση κινητικού μήκους με το χρόνο ζωής μακροριζών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>
            <a:extLst>
              <a:ext uri="{FF2B5EF4-FFF2-40B4-BE49-F238E27FC236}">
                <a16:creationId xmlns:a16="http://schemas.microsoft.com/office/drawing/2014/main" id="{4AD6AE65-21A8-4EF4-A84A-F4A225DA3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064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31747" name="Object 15">
            <a:extLst>
              <a:ext uri="{FF2B5EF4-FFF2-40B4-BE49-F238E27FC236}">
                <a16:creationId xmlns:a16="http://schemas.microsoft.com/office/drawing/2014/main" id="{73B33225-541A-4D8C-A52C-18924889D7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4163" y="5448300"/>
          <a:ext cx="1728787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863225" imgH="431613" progId="Equation.3">
                  <p:embed/>
                </p:oleObj>
              </mc:Choice>
              <mc:Fallback>
                <p:oleObj name="Εξίσωση" r:id="rId3" imgW="863225" imgH="431613" progId="Equation.3">
                  <p:embed/>
                  <p:pic>
                    <p:nvPicPr>
                      <p:cNvPr id="31747" name="Object 15">
                        <a:extLst>
                          <a:ext uri="{FF2B5EF4-FFF2-40B4-BE49-F238E27FC236}">
                            <a16:creationId xmlns:a16="http://schemas.microsoft.com/office/drawing/2014/main" id="{73B33225-541A-4D8C-A52C-18924889D7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5448300"/>
                        <a:ext cx="1728787" cy="8556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16">
            <a:extLst>
              <a:ext uri="{FF2B5EF4-FFF2-40B4-BE49-F238E27FC236}">
                <a16:creationId xmlns:a16="http://schemas.microsoft.com/office/drawing/2014/main" id="{BE92184D-C845-42CA-A01F-7CC96B281A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3071813"/>
          <a:ext cx="15843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825500" imgH="228600" progId="Equation.3">
                  <p:embed/>
                </p:oleObj>
              </mc:Choice>
              <mc:Fallback>
                <p:oleObj name="Εξίσωση" r:id="rId5" imgW="825500" imgH="228600" progId="Equation.3">
                  <p:embed/>
                  <p:pic>
                    <p:nvPicPr>
                      <p:cNvPr id="31748" name="Object 16">
                        <a:extLst>
                          <a:ext uri="{FF2B5EF4-FFF2-40B4-BE49-F238E27FC236}">
                            <a16:creationId xmlns:a16="http://schemas.microsoft.com/office/drawing/2014/main" id="{BE92184D-C845-42CA-A01F-7CC96B281A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071813"/>
                        <a:ext cx="1584325" cy="43656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Rectangle 19">
            <a:extLst>
              <a:ext uri="{FF2B5EF4-FFF2-40B4-BE49-F238E27FC236}">
                <a16:creationId xmlns:a16="http://schemas.microsoft.com/office/drawing/2014/main" id="{721D74F2-199F-4CF2-A4DE-DA65DD7FF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4429125"/>
            <a:ext cx="2846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Θερμικός πολυμερισμός</a:t>
            </a:r>
            <a:endParaRPr lang="en-US" altLang="el-GR" sz="1800" b="1">
              <a:solidFill>
                <a:schemeClr val="accent2"/>
              </a:solidFill>
            </a:endParaRPr>
          </a:p>
        </p:txBody>
      </p:sp>
      <p:graphicFrame>
        <p:nvGraphicFramePr>
          <p:cNvPr id="31750" name="Object 20">
            <a:extLst>
              <a:ext uri="{FF2B5EF4-FFF2-40B4-BE49-F238E27FC236}">
                <a16:creationId xmlns:a16="http://schemas.microsoft.com/office/drawing/2014/main" id="{94D0550D-1088-4DD9-9D90-7BEAB02E7D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3575" y="4079875"/>
          <a:ext cx="2447925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1206500" imgH="508000" progId="Equation.3">
                  <p:embed/>
                </p:oleObj>
              </mc:Choice>
              <mc:Fallback>
                <p:oleObj name="Εξίσωση" r:id="rId7" imgW="1206500" imgH="508000" progId="Equation.3">
                  <p:embed/>
                  <p:pic>
                    <p:nvPicPr>
                      <p:cNvPr id="31750" name="Object 20">
                        <a:extLst>
                          <a:ext uri="{FF2B5EF4-FFF2-40B4-BE49-F238E27FC236}">
                            <a16:creationId xmlns:a16="http://schemas.microsoft.com/office/drawing/2014/main" id="{94D0550D-1088-4DD9-9D90-7BEAB02E7D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079875"/>
                        <a:ext cx="2447925" cy="10223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21">
            <a:extLst>
              <a:ext uri="{FF2B5EF4-FFF2-40B4-BE49-F238E27FC236}">
                <a16:creationId xmlns:a16="http://schemas.microsoft.com/office/drawing/2014/main" id="{83CDFADF-7812-4863-AC9D-D18CFD86F5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84963" y="4295775"/>
          <a:ext cx="15843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799753" imgH="241195" progId="Equation.3">
                  <p:embed/>
                </p:oleObj>
              </mc:Choice>
              <mc:Fallback>
                <p:oleObj name="Εξίσωση" r:id="rId9" imgW="799753" imgH="241195" progId="Equation.3">
                  <p:embed/>
                  <p:pic>
                    <p:nvPicPr>
                      <p:cNvPr id="31751" name="Object 21">
                        <a:extLst>
                          <a:ext uri="{FF2B5EF4-FFF2-40B4-BE49-F238E27FC236}">
                            <a16:creationId xmlns:a16="http://schemas.microsoft.com/office/drawing/2014/main" id="{83CDFADF-7812-4863-AC9D-D18CFD86F5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4295775"/>
                        <a:ext cx="1584325" cy="4714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2" name="AutoShape 22">
            <a:extLst>
              <a:ext uri="{FF2B5EF4-FFF2-40B4-BE49-F238E27FC236}">
                <a16:creationId xmlns:a16="http://schemas.microsoft.com/office/drawing/2014/main" id="{21A2CCCF-23E9-4C4C-B9F8-8728EBB8C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4656138"/>
            <a:ext cx="647700" cy="57626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31753" name="Line 23">
            <a:extLst>
              <a:ext uri="{FF2B5EF4-FFF2-40B4-BE49-F238E27FC236}">
                <a16:creationId xmlns:a16="http://schemas.microsoft.com/office/drawing/2014/main" id="{F2255BF6-1227-46A7-90FA-0AC04F29F1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1500" y="4511675"/>
            <a:ext cx="1008063" cy="0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31754" name="Object 4">
            <a:extLst>
              <a:ext uri="{FF2B5EF4-FFF2-40B4-BE49-F238E27FC236}">
                <a16:creationId xmlns:a16="http://schemas.microsoft.com/office/drawing/2014/main" id="{2F584EE0-7D88-4DB5-91E4-DC95D5D80C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1206500"/>
          <a:ext cx="107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571252" imgH="228501" progId="Equation.3">
                  <p:embed/>
                </p:oleObj>
              </mc:Choice>
              <mc:Fallback>
                <p:oleObj name="Εξίσωση" r:id="rId11" imgW="571252" imgH="228501" progId="Equation.3">
                  <p:embed/>
                  <p:pic>
                    <p:nvPicPr>
                      <p:cNvPr id="31754" name="Object 4">
                        <a:extLst>
                          <a:ext uri="{FF2B5EF4-FFF2-40B4-BE49-F238E27FC236}">
                            <a16:creationId xmlns:a16="http://schemas.microsoft.com/office/drawing/2014/main" id="{2F584EE0-7D88-4DB5-91E4-DC95D5D80C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206500"/>
                        <a:ext cx="1079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5">
            <a:extLst>
              <a:ext uri="{FF2B5EF4-FFF2-40B4-BE49-F238E27FC236}">
                <a16:creationId xmlns:a16="http://schemas.microsoft.com/office/drawing/2014/main" id="{A0E392F0-99D8-4DB2-BC8F-5C36BDAE17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1854200"/>
          <a:ext cx="12239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647700" imgH="228600" progId="Equation.3">
                  <p:embed/>
                </p:oleObj>
              </mc:Choice>
              <mc:Fallback>
                <p:oleObj name="Εξίσωση" r:id="rId13" imgW="647700" imgH="228600" progId="Equation.3">
                  <p:embed/>
                  <p:pic>
                    <p:nvPicPr>
                      <p:cNvPr id="31755" name="Object 5">
                        <a:extLst>
                          <a:ext uri="{FF2B5EF4-FFF2-40B4-BE49-F238E27FC236}">
                            <a16:creationId xmlns:a16="http://schemas.microsoft.com/office/drawing/2014/main" id="{A0E392F0-99D8-4DB2-BC8F-5C36BDAE17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854200"/>
                        <a:ext cx="122396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6" name="Rectangle 6">
            <a:extLst>
              <a:ext uri="{FF2B5EF4-FFF2-40B4-BE49-F238E27FC236}">
                <a16:creationId xmlns:a16="http://schemas.microsoft.com/office/drawing/2014/main" id="{75221A61-E5EE-4EBC-A9A9-7BE7D0DCD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1214438"/>
            <a:ext cx="31734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Περάτωση με ανακατανομή</a:t>
            </a:r>
          </a:p>
        </p:txBody>
      </p:sp>
      <p:sp>
        <p:nvSpPr>
          <p:cNvPr id="31757" name="Rectangle 7">
            <a:extLst>
              <a:ext uri="{FF2B5EF4-FFF2-40B4-BE49-F238E27FC236}">
                <a16:creationId xmlns:a16="http://schemas.microsoft.com/office/drawing/2014/main" id="{17D504E1-3881-4EF1-8E5A-403D8F98D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57375"/>
            <a:ext cx="284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Περάτωση με συνένωση</a:t>
            </a:r>
          </a:p>
        </p:txBody>
      </p:sp>
      <p:sp>
        <p:nvSpPr>
          <p:cNvPr id="31758" name="13 - TextBox">
            <a:extLst>
              <a:ext uri="{FF2B5EF4-FFF2-40B4-BE49-F238E27FC236}">
                <a16:creationId xmlns:a16="http://schemas.microsoft.com/office/drawing/2014/main" id="{B7171F3E-BC5B-4B74-B572-F13A198D4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6308725"/>
            <a:ext cx="44862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600">
                <a:solidFill>
                  <a:srgbClr val="990099"/>
                </a:solidFill>
              </a:rPr>
              <a:t>Ανεξάρτητο της συγκέντρωσης του μονομερούς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>
            <a:extLst>
              <a:ext uri="{FF2B5EF4-FFF2-40B4-BE49-F238E27FC236}">
                <a16:creationId xmlns:a16="http://schemas.microsoft.com/office/drawing/2014/main" id="{EDB38C6C-D19F-48D6-8977-019F681CA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04813"/>
            <a:ext cx="785018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/>
              <a:t>Σχέση μεταξύ Μ</a:t>
            </a:r>
            <a:r>
              <a:rPr lang="en-US" altLang="el-GR" sz="2000" b="1" baseline="-25000"/>
              <a:t>w</a:t>
            </a:r>
            <a:r>
              <a:rPr lang="el-GR" altLang="el-GR" sz="2000" b="1"/>
              <a:t>/Μ</a:t>
            </a:r>
            <a:r>
              <a:rPr lang="en-US" altLang="el-GR" sz="2000" b="1" baseline="-25000"/>
              <a:t>n</a:t>
            </a:r>
            <a:r>
              <a:rPr lang="el-GR" altLang="el-GR" sz="2000" b="1"/>
              <a:t>  των μέσω ελευθέρων ριζών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/>
              <a:t> λαμβανομένων πολυμερών</a:t>
            </a:r>
          </a:p>
        </p:txBody>
      </p:sp>
      <p:sp>
        <p:nvSpPr>
          <p:cNvPr id="33795" name="Rectangle 8">
            <a:extLst>
              <a:ext uri="{FF2B5EF4-FFF2-40B4-BE49-F238E27FC236}">
                <a16:creationId xmlns:a16="http://schemas.microsoft.com/office/drawing/2014/main" id="{F3F1DE3C-8E5F-41C9-90CD-7265D8464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37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33796" name="Rectangle 10">
            <a:extLst>
              <a:ext uri="{FF2B5EF4-FFF2-40B4-BE49-F238E27FC236}">
                <a16:creationId xmlns:a16="http://schemas.microsoft.com/office/drawing/2014/main" id="{8016E95C-8B68-4D19-888C-E154CE09E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62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33797" name="Rectangle 13">
            <a:extLst>
              <a:ext uri="{FF2B5EF4-FFF2-40B4-BE49-F238E27FC236}">
                <a16:creationId xmlns:a16="http://schemas.microsoft.com/office/drawing/2014/main" id="{8CCF01AF-1887-4879-BEA3-A889D683A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33798" name="Rectangle 14">
            <a:extLst>
              <a:ext uri="{FF2B5EF4-FFF2-40B4-BE49-F238E27FC236}">
                <a16:creationId xmlns:a16="http://schemas.microsoft.com/office/drawing/2014/main" id="{32A3165B-D8D2-4D19-8751-3832CC0A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447800"/>
            <a:ext cx="349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>
                <a:solidFill>
                  <a:schemeClr val="accent2"/>
                </a:solidFill>
              </a:rPr>
              <a:t>Περάτωση με ανακατανομή</a:t>
            </a:r>
          </a:p>
        </p:txBody>
      </p:sp>
      <p:sp>
        <p:nvSpPr>
          <p:cNvPr id="33799" name="Rectangle 15">
            <a:extLst>
              <a:ext uri="{FF2B5EF4-FFF2-40B4-BE49-F238E27FC236}">
                <a16:creationId xmlns:a16="http://schemas.microsoft.com/office/drawing/2014/main" id="{47214EBD-C8B0-45FA-9B8E-C4F8925F8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989138"/>
            <a:ext cx="698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b="1"/>
              <a:t>Τα Ν</a:t>
            </a:r>
            <a:r>
              <a:rPr lang="el-GR" altLang="el-GR" sz="1800" b="1" baseline="-25000"/>
              <a:t>0</a:t>
            </a:r>
            <a:r>
              <a:rPr lang="el-GR" altLang="el-GR" sz="1800" b="1"/>
              <a:t> μονομερή ανά μονάδα όγκου, που </a:t>
            </a:r>
            <a:r>
              <a:rPr lang="el-GR" altLang="el-GR" sz="1800" b="1">
                <a:solidFill>
                  <a:srgbClr val="FF0000"/>
                </a:solidFill>
              </a:rPr>
              <a:t>εμπλέκονται στον πολυμερισμό</a:t>
            </a:r>
            <a:r>
              <a:rPr lang="el-GR" altLang="el-GR" sz="1800" b="1"/>
              <a:t> σε ένα μικρό χρονικό διάστημα</a:t>
            </a:r>
            <a:r>
              <a:rPr lang="en-GB" altLang="el-GR" sz="1800" b="1"/>
              <a:t> </a:t>
            </a:r>
            <a:r>
              <a:rPr lang="el-GR" altLang="el-GR" sz="1800" b="1"/>
              <a:t>χωρίζονται</a:t>
            </a:r>
          </a:p>
        </p:txBody>
      </p:sp>
      <p:sp>
        <p:nvSpPr>
          <p:cNvPr id="33800" name="Rectangle 16">
            <a:extLst>
              <a:ext uri="{FF2B5EF4-FFF2-40B4-BE49-F238E27FC236}">
                <a16:creationId xmlns:a16="http://schemas.microsoft.com/office/drawing/2014/main" id="{2357EBC4-D214-405C-A6DA-35A9D8DD7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708275"/>
            <a:ext cx="77422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990099"/>
                </a:solidFill>
              </a:rPr>
              <a:t>α) σε αυτά που έχουν αντιδράσει και βρίσκονται ενσωματωμένα στις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990099"/>
                </a:solidFill>
              </a:rPr>
              <a:t>    αλυσίδες των μακροριζών</a:t>
            </a:r>
            <a:r>
              <a:rPr lang="en-US" altLang="el-GR" sz="1800">
                <a:solidFill>
                  <a:srgbClr val="990099"/>
                </a:solidFill>
              </a:rPr>
              <a:t> (</a:t>
            </a:r>
            <a:r>
              <a:rPr lang="el-GR" altLang="el-GR" sz="1800" b="1">
                <a:solidFill>
                  <a:srgbClr val="990099"/>
                </a:solidFill>
              </a:rPr>
              <a:t>μονομερή στοιχεία</a:t>
            </a:r>
            <a:r>
              <a:rPr lang="el-GR" altLang="el-GR" sz="1800">
                <a:solidFill>
                  <a:srgbClr val="990099"/>
                </a:solidFill>
              </a:rPr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990099"/>
                </a:solidFill>
              </a:rPr>
              <a:t>β) σε αυτά</a:t>
            </a:r>
            <a:r>
              <a:rPr lang="el-GR" altLang="el-GR" sz="1800"/>
              <a:t> </a:t>
            </a:r>
            <a:r>
              <a:rPr lang="el-GR" altLang="el-GR" sz="1800">
                <a:solidFill>
                  <a:srgbClr val="990099"/>
                </a:solidFill>
              </a:rPr>
              <a:t>που βρίσκονται</a:t>
            </a:r>
            <a:r>
              <a:rPr lang="el-GR" altLang="el-GR" sz="1800"/>
              <a:t> </a:t>
            </a:r>
            <a:r>
              <a:rPr lang="el-GR" altLang="el-GR" sz="1800">
                <a:solidFill>
                  <a:srgbClr val="990099"/>
                </a:solidFill>
              </a:rPr>
              <a:t>στα άκρα των αρχικών ριζών η στις αλυσίδες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990099"/>
                </a:solidFill>
              </a:rPr>
              <a:t>    των μακροριζών  (</a:t>
            </a:r>
            <a:r>
              <a:rPr lang="el-GR" altLang="el-GR" sz="1800" b="1">
                <a:solidFill>
                  <a:srgbClr val="990099"/>
                </a:solidFill>
              </a:rPr>
              <a:t>μονομερή ρίζες=</a:t>
            </a:r>
            <a:r>
              <a:rPr lang="el-GR" altLang="el-GR" sz="1800">
                <a:solidFill>
                  <a:srgbClr val="990099"/>
                </a:solidFill>
              </a:rPr>
              <a:t>το σύνολο των [Σ</a:t>
            </a:r>
            <a:r>
              <a:rPr lang="en-GB" altLang="el-GR" sz="1800">
                <a:solidFill>
                  <a:srgbClr val="990099"/>
                </a:solidFill>
              </a:rPr>
              <a:t>R</a:t>
            </a:r>
            <a:r>
              <a:rPr lang="el-GR" altLang="el-GR" sz="1800">
                <a:solidFill>
                  <a:srgbClr val="990099"/>
                </a:solidFill>
              </a:rPr>
              <a:t>Μ</a:t>
            </a:r>
            <a:r>
              <a:rPr lang="en-GB" altLang="el-GR" sz="1800">
                <a:solidFill>
                  <a:srgbClr val="990099"/>
                </a:solidFill>
              </a:rPr>
              <a:t>*</a:t>
            </a:r>
            <a:r>
              <a:rPr lang="el-GR" altLang="el-GR" sz="1800">
                <a:solidFill>
                  <a:srgbClr val="990099"/>
                </a:solidFill>
              </a:rPr>
              <a:t>])</a:t>
            </a:r>
          </a:p>
        </p:txBody>
      </p:sp>
      <p:sp>
        <p:nvSpPr>
          <p:cNvPr id="33801" name="Rectangle 17">
            <a:extLst>
              <a:ext uri="{FF2B5EF4-FFF2-40B4-BE49-F238E27FC236}">
                <a16:creationId xmlns:a16="http://schemas.microsoft.com/office/drawing/2014/main" id="{37EF0338-1075-4ECF-A15D-D1AAB4109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365625"/>
            <a:ext cx="788511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Ν</a:t>
            </a:r>
            <a:r>
              <a:rPr lang="el-GR" altLang="el-GR" sz="1800" b="1" baseline="-25000">
                <a:solidFill>
                  <a:srgbClr val="990099"/>
                </a:solidFill>
              </a:rPr>
              <a:t>0</a:t>
            </a:r>
            <a:r>
              <a:rPr lang="el-GR" altLang="el-GR" sz="1800" b="1">
                <a:solidFill>
                  <a:srgbClr val="990099"/>
                </a:solidFill>
              </a:rPr>
              <a:t>-[ΣΡΜ*]:</a:t>
            </a:r>
            <a:r>
              <a:rPr lang="el-GR" altLang="el-GR" sz="1800"/>
              <a:t> </a:t>
            </a:r>
            <a:r>
              <a:rPr lang="el-GR" altLang="el-GR" sz="1800">
                <a:solidFill>
                  <a:srgbClr val="990099"/>
                </a:solidFill>
              </a:rPr>
              <a:t>μονομερή στοιχεία που έχουν αντιδράσει με ένα άλλο 	    μονομερές στοιχείο (</a:t>
            </a:r>
            <a:r>
              <a:rPr lang="el-GR" altLang="el-GR" sz="1800" b="1">
                <a:solidFill>
                  <a:srgbClr val="990099"/>
                </a:solidFill>
              </a:rPr>
              <a:t>έχουν ενσωματωθεί στην αλυσίδα</a:t>
            </a:r>
            <a:r>
              <a:rPr lang="el-GR" altLang="el-GR" sz="1800">
                <a:solidFill>
                  <a:srgbClr val="990099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[Σ</a:t>
            </a:r>
            <a:r>
              <a:rPr lang="en-GB" altLang="el-GR" sz="1800" b="1">
                <a:solidFill>
                  <a:srgbClr val="990099"/>
                </a:solidFill>
              </a:rPr>
              <a:t>R</a:t>
            </a:r>
            <a:r>
              <a:rPr lang="el-GR" altLang="el-GR" sz="1800" b="1">
                <a:solidFill>
                  <a:srgbClr val="990099"/>
                </a:solidFill>
              </a:rPr>
              <a:t>Μ</a:t>
            </a:r>
            <a:r>
              <a:rPr lang="en-GB" altLang="el-GR" sz="1800" b="1">
                <a:solidFill>
                  <a:srgbClr val="990099"/>
                </a:solidFill>
              </a:rPr>
              <a:t>*</a:t>
            </a:r>
            <a:r>
              <a:rPr lang="el-GR" altLang="el-GR" sz="1800" b="1">
                <a:solidFill>
                  <a:srgbClr val="990099"/>
                </a:solidFill>
              </a:rPr>
              <a:t>]:	</a:t>
            </a:r>
            <a:r>
              <a:rPr lang="el-GR" altLang="el-GR" sz="1800">
                <a:solidFill>
                  <a:srgbClr val="990099"/>
                </a:solidFill>
              </a:rPr>
              <a:t> μονομερή στοιχεία που δεν έχουν αντιδράσει με άλλο 	 μονομερές στοιχείο και ισούνται με το </a:t>
            </a:r>
            <a:r>
              <a:rPr lang="el-GR" altLang="el-GR" sz="1800" b="1">
                <a:solidFill>
                  <a:srgbClr val="990099"/>
                </a:solidFill>
              </a:rPr>
              <a:t>σύνολο των μακροριζών</a:t>
            </a:r>
            <a:r>
              <a:rPr lang="el-GR" altLang="el-GR" sz="1800">
                <a:solidFill>
                  <a:srgbClr val="990099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2" name="Object 4">
            <a:extLst>
              <a:ext uri="{FF2B5EF4-FFF2-40B4-BE49-F238E27FC236}">
                <a16:creationId xmlns:a16="http://schemas.microsoft.com/office/drawing/2014/main" id="{A05296CF-A980-4F0B-BA1D-066486E93C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3860800"/>
          <a:ext cx="244951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028700" imgH="469900" progId="Equation.3">
                  <p:embed/>
                </p:oleObj>
              </mc:Choice>
              <mc:Fallback>
                <p:oleObj name="Εξίσωση" r:id="rId3" imgW="1028700" imgH="469900" progId="Equation.3">
                  <p:embed/>
                  <p:pic>
                    <p:nvPicPr>
                      <p:cNvPr id="35842" name="Object 4">
                        <a:extLst>
                          <a:ext uri="{FF2B5EF4-FFF2-40B4-BE49-F238E27FC236}">
                            <a16:creationId xmlns:a16="http://schemas.microsoft.com/office/drawing/2014/main" id="{A05296CF-A980-4F0B-BA1D-066486E93C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860800"/>
                        <a:ext cx="244951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5">
            <a:extLst>
              <a:ext uri="{FF2B5EF4-FFF2-40B4-BE49-F238E27FC236}">
                <a16:creationId xmlns:a16="http://schemas.microsoft.com/office/drawing/2014/main" id="{BC2E186A-0558-496B-9B9C-E2076B6A23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7763" y="1270000"/>
          <a:ext cx="237490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193800" imgH="469900" progId="Equation.3">
                  <p:embed/>
                </p:oleObj>
              </mc:Choice>
              <mc:Fallback>
                <p:oleObj name="Εξίσωση" r:id="rId5" imgW="1193800" imgH="469900" progId="Equation.3">
                  <p:embed/>
                  <p:pic>
                    <p:nvPicPr>
                      <p:cNvPr id="35843" name="Object 5">
                        <a:extLst>
                          <a:ext uri="{FF2B5EF4-FFF2-40B4-BE49-F238E27FC236}">
                            <a16:creationId xmlns:a16="http://schemas.microsoft.com/office/drawing/2014/main" id="{BC2E186A-0558-496B-9B9C-E2076B6A23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1270000"/>
                        <a:ext cx="2374900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6">
            <a:extLst>
              <a:ext uri="{FF2B5EF4-FFF2-40B4-BE49-F238E27FC236}">
                <a16:creationId xmlns:a16="http://schemas.microsoft.com/office/drawing/2014/main" id="{289F50FC-2C6F-45D4-9997-49A0D85B0D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2581275"/>
          <a:ext cx="295275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1524000" imgH="469900" progId="Equation.3">
                  <p:embed/>
                </p:oleObj>
              </mc:Choice>
              <mc:Fallback>
                <p:oleObj name="Εξίσωση" r:id="rId7" imgW="1524000" imgH="469900" progId="Equation.3">
                  <p:embed/>
                  <p:pic>
                    <p:nvPicPr>
                      <p:cNvPr id="35844" name="Object 6">
                        <a:extLst>
                          <a:ext uri="{FF2B5EF4-FFF2-40B4-BE49-F238E27FC236}">
                            <a16:creationId xmlns:a16="http://schemas.microsoft.com/office/drawing/2014/main" id="{289F50FC-2C6F-45D4-9997-49A0D85B0D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581275"/>
                        <a:ext cx="2952750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7">
            <a:extLst>
              <a:ext uri="{FF2B5EF4-FFF2-40B4-BE49-F238E27FC236}">
                <a16:creationId xmlns:a16="http://schemas.microsoft.com/office/drawing/2014/main" id="{C0CD2BC2-A2C3-4489-AADA-D97C78E3CB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8250" y="5084763"/>
          <a:ext cx="219392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609600" imgH="228600" progId="Equation.3">
                  <p:embed/>
                </p:oleObj>
              </mc:Choice>
              <mc:Fallback>
                <p:oleObj name="Εξίσωση" r:id="rId9" imgW="609600" imgH="228600" progId="Equation.3">
                  <p:embed/>
                  <p:pic>
                    <p:nvPicPr>
                      <p:cNvPr id="35845" name="Object 7">
                        <a:extLst>
                          <a:ext uri="{FF2B5EF4-FFF2-40B4-BE49-F238E27FC236}">
                            <a16:creationId xmlns:a16="http://schemas.microsoft.com/office/drawing/2014/main" id="{C0CD2BC2-A2C3-4489-AADA-D97C78E3CB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0" y="5084763"/>
                        <a:ext cx="2193925" cy="8286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8">
            <a:extLst>
              <a:ext uri="{FF2B5EF4-FFF2-40B4-BE49-F238E27FC236}">
                <a16:creationId xmlns:a16="http://schemas.microsoft.com/office/drawing/2014/main" id="{1D748F1A-9001-4F69-A578-AE6E8D1EA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557338"/>
            <a:ext cx="57419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1" hangingPunct="1">
              <a:defRPr/>
            </a:pPr>
            <a:r>
              <a:rPr lang="el-GR" b="1" dirty="0">
                <a:solidFill>
                  <a:schemeClr val="accent2"/>
                </a:solidFill>
                <a:latin typeface="Arial" charset="0"/>
              </a:rPr>
              <a:t>Η πιθανότητα  </a:t>
            </a:r>
            <a:r>
              <a:rPr lang="en-US" b="1" dirty="0">
                <a:solidFill>
                  <a:schemeClr val="accent2"/>
                </a:solidFill>
                <a:latin typeface="Arial" charset="0"/>
              </a:rPr>
              <a:t>p</a:t>
            </a:r>
            <a:r>
              <a:rPr lang="el-GR" b="1" dirty="0">
                <a:solidFill>
                  <a:schemeClr val="accent2"/>
                </a:solidFill>
                <a:latin typeface="Arial" charset="0"/>
              </a:rPr>
              <a:t>  να έχει αντιδράσει ένα μονομερές</a:t>
            </a:r>
          </a:p>
          <a:p>
            <a:pPr algn="just" eaLnBrk="1" hangingPunct="1">
              <a:defRPr/>
            </a:pPr>
            <a:r>
              <a:rPr lang="el-GR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charset="0"/>
              </a:rPr>
              <a:t>κλάσμα των μονομερών στοιχείων</a:t>
            </a:r>
          </a:p>
        </p:txBody>
      </p:sp>
      <p:sp>
        <p:nvSpPr>
          <p:cNvPr id="14343" name="Rectangle 9">
            <a:extLst>
              <a:ext uri="{FF2B5EF4-FFF2-40B4-BE49-F238E27FC236}">
                <a16:creationId xmlns:a16="http://schemas.microsoft.com/office/drawing/2014/main" id="{AAC28CD6-FD1B-4275-A39F-41BBD6224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781300"/>
            <a:ext cx="42751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chemeClr val="accent2"/>
                </a:solidFill>
                <a:latin typeface="Arial" charset="0"/>
              </a:rPr>
              <a:t>H</a:t>
            </a:r>
            <a:r>
              <a:rPr lang="el-GR" b="1" dirty="0">
                <a:solidFill>
                  <a:schemeClr val="accent2"/>
                </a:solidFill>
                <a:latin typeface="Arial" charset="0"/>
              </a:rPr>
              <a:t> πιθανότητα να μην έχει αντιδράσει</a:t>
            </a:r>
          </a:p>
          <a:p>
            <a:pPr eaLnBrk="1" hangingPunct="1">
              <a:defRPr/>
            </a:pPr>
            <a:r>
              <a:rPr lang="el-GR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charset="0"/>
              </a:rPr>
              <a:t>κλάσμα μονομερών ριζών</a:t>
            </a:r>
            <a:r>
              <a:rPr lang="el-GR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charset="0"/>
              </a:rPr>
              <a:t> </a:t>
            </a:r>
          </a:p>
        </p:txBody>
      </p:sp>
      <p:sp>
        <p:nvSpPr>
          <p:cNvPr id="35848" name="Rectangle 10">
            <a:extLst>
              <a:ext uri="{FF2B5EF4-FFF2-40B4-BE49-F238E27FC236}">
                <a16:creationId xmlns:a16="http://schemas.microsoft.com/office/drawing/2014/main" id="{0B042CCF-BC3A-4A47-9DDB-5B985D616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5300663"/>
            <a:ext cx="5735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Η πιθανότητα να βρούμε μακρορίζα με </a:t>
            </a:r>
            <a:r>
              <a:rPr lang="en-US" altLang="el-GR" sz="1800" b="1">
                <a:solidFill>
                  <a:schemeClr val="accent2"/>
                </a:solidFill>
              </a:rPr>
              <a:t>i</a:t>
            </a:r>
            <a:r>
              <a:rPr lang="el-GR" altLang="el-GR" sz="1800" b="1">
                <a:solidFill>
                  <a:schemeClr val="accent2"/>
                </a:solidFill>
              </a:rPr>
              <a:t>  μονομερή</a:t>
            </a:r>
          </a:p>
        </p:txBody>
      </p:sp>
      <p:sp>
        <p:nvSpPr>
          <p:cNvPr id="35849" name="8 - TextBox">
            <a:extLst>
              <a:ext uri="{FF2B5EF4-FFF2-40B4-BE49-F238E27FC236}">
                <a16:creationId xmlns:a16="http://schemas.microsoft.com/office/drawing/2014/main" id="{97BBD4C6-DC42-4ED5-A6A5-116B915D3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6072188"/>
            <a:ext cx="7607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κλάσμα των βημάτων προόδου προς το σύνολο βημάτων προόδου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 και τερματισμού αθροιστικά = κατανομή κατ αριθμό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5CCEAEAB-D6C7-43F5-BE0A-A51D67BB6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223838"/>
            <a:ext cx="349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>
                <a:solidFill>
                  <a:schemeClr val="accent2"/>
                </a:solidFill>
              </a:rPr>
              <a:t>Περάτωση με ανακατανομή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EA3B13B7-47F3-4EF6-A9A9-9D0D9C925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8913"/>
            <a:ext cx="6048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/>
              <a:t>Πολυμερισμός με ελεύθερες ρίζες</a:t>
            </a:r>
          </a:p>
        </p:txBody>
      </p:sp>
      <p:sp>
        <p:nvSpPr>
          <p:cNvPr id="4099" name="Text Box 5">
            <a:extLst>
              <a:ext uri="{FF2B5EF4-FFF2-40B4-BE49-F238E27FC236}">
                <a16:creationId xmlns:a16="http://schemas.microsoft.com/office/drawing/2014/main" id="{B3C07DFB-2FCD-458B-B336-91090C6BD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785813"/>
            <a:ext cx="5616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Φάση ενάρξεως ή εκκινήσεως της αντιδράσεως</a:t>
            </a:r>
          </a:p>
        </p:txBody>
      </p:sp>
      <p:sp>
        <p:nvSpPr>
          <p:cNvPr id="4100" name="Text Box 6">
            <a:extLst>
              <a:ext uri="{FF2B5EF4-FFF2-40B4-BE49-F238E27FC236}">
                <a16:creationId xmlns:a16="http://schemas.microsoft.com/office/drawing/2014/main" id="{57007085-A947-4023-966E-AF51FC751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2060575"/>
            <a:ext cx="5256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Φάση προόδου της αντιδράσεως</a:t>
            </a:r>
          </a:p>
        </p:txBody>
      </p:sp>
      <p:sp>
        <p:nvSpPr>
          <p:cNvPr id="4101" name="Text Box 7">
            <a:extLst>
              <a:ext uri="{FF2B5EF4-FFF2-40B4-BE49-F238E27FC236}">
                <a16:creationId xmlns:a16="http://schemas.microsoft.com/office/drawing/2014/main" id="{45D25AC0-C1E6-4B1E-AF4A-CE64D4627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500438"/>
            <a:ext cx="71294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Φάση περατώσεως ή τερματισμού της αντιδράσεως</a:t>
            </a:r>
          </a:p>
        </p:txBody>
      </p:sp>
      <p:pic>
        <p:nvPicPr>
          <p:cNvPr id="4102" name="Picture 8">
            <a:extLst>
              <a:ext uri="{FF2B5EF4-FFF2-40B4-BE49-F238E27FC236}">
                <a16:creationId xmlns:a16="http://schemas.microsoft.com/office/drawing/2014/main" id="{89B7CA01-473C-469F-9E6A-70610E3E64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860800"/>
            <a:ext cx="7562850" cy="1924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9">
            <a:extLst>
              <a:ext uri="{FF2B5EF4-FFF2-40B4-BE49-F238E27FC236}">
                <a16:creationId xmlns:a16="http://schemas.microsoft.com/office/drawing/2014/main" id="{025089F2-5435-4376-B6F9-08E613EB8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" y="2492375"/>
            <a:ext cx="71818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1">
            <a:extLst>
              <a:ext uri="{FF2B5EF4-FFF2-40B4-BE49-F238E27FC236}">
                <a16:creationId xmlns:a16="http://schemas.microsoft.com/office/drawing/2014/main" id="{29C4CB1B-8149-49D5-935D-ED97B3BFD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5948363"/>
            <a:ext cx="6480175" cy="649287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5" name="Text Box 12">
            <a:extLst>
              <a:ext uri="{FF2B5EF4-FFF2-40B4-BE49-F238E27FC236}">
                <a16:creationId xmlns:a16="http://schemas.microsoft.com/office/drawing/2014/main" id="{EB8BAED3-48E8-43C4-8EC3-53C9B6F23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508500"/>
            <a:ext cx="1163638" cy="304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400" b="1">
                <a:solidFill>
                  <a:srgbClr val="FF0000"/>
                </a:solidFill>
              </a:rPr>
              <a:t>ΣΥΝΕΝΩΣΗ</a:t>
            </a:r>
            <a:endParaRPr lang="en-US" altLang="el-GR" sz="1400" b="1">
              <a:solidFill>
                <a:srgbClr val="FF0000"/>
              </a:solidFill>
            </a:endParaRPr>
          </a:p>
        </p:txBody>
      </p:sp>
      <p:sp>
        <p:nvSpPr>
          <p:cNvPr id="4106" name="Text Box 13">
            <a:extLst>
              <a:ext uri="{FF2B5EF4-FFF2-40B4-BE49-F238E27FC236}">
                <a16:creationId xmlns:a16="http://schemas.microsoft.com/office/drawing/2014/main" id="{E8B5D802-0514-4D75-864B-3EC964BB5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237288"/>
            <a:ext cx="1606550" cy="304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400" b="1">
                <a:solidFill>
                  <a:srgbClr val="FF0000"/>
                </a:solidFill>
              </a:rPr>
              <a:t>ΑΝΑΚΑΤΑΝΟΜΗ</a:t>
            </a:r>
            <a:endParaRPr lang="en-US" altLang="el-GR" sz="1400" b="1">
              <a:solidFill>
                <a:srgbClr val="FF0000"/>
              </a:solidFill>
            </a:endParaRPr>
          </a:p>
        </p:txBody>
      </p:sp>
      <p:grpSp>
        <p:nvGrpSpPr>
          <p:cNvPr id="4107" name="12 - Ομάδα">
            <a:extLst>
              <a:ext uri="{FF2B5EF4-FFF2-40B4-BE49-F238E27FC236}">
                <a16:creationId xmlns:a16="http://schemas.microsoft.com/office/drawing/2014/main" id="{1D6F8F39-093C-40B5-BDD5-9E460A38D7FE}"/>
              </a:ext>
            </a:extLst>
          </p:cNvPr>
          <p:cNvGrpSpPr>
            <a:grpSpLocks/>
          </p:cNvGrpSpPr>
          <p:nvPr/>
        </p:nvGrpSpPr>
        <p:grpSpPr bwMode="auto">
          <a:xfrm>
            <a:off x="2268538" y="1196975"/>
            <a:ext cx="4114800" cy="781050"/>
            <a:chOff x="2483768" y="1196752"/>
            <a:chExt cx="4114800" cy="781050"/>
          </a:xfrm>
        </p:grpSpPr>
        <p:pic>
          <p:nvPicPr>
            <p:cNvPr id="4108" name="Picture 30">
              <a:extLst>
                <a:ext uri="{FF2B5EF4-FFF2-40B4-BE49-F238E27FC236}">
                  <a16:creationId xmlns:a16="http://schemas.microsoft.com/office/drawing/2014/main" id="{83AB94B7-EB5D-425F-A229-DDBA1FC4C3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3768" y="1196752"/>
              <a:ext cx="4114800" cy="781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11 - Ορθογώνιο">
              <a:extLst>
                <a:ext uri="{FF2B5EF4-FFF2-40B4-BE49-F238E27FC236}">
                  <a16:creationId xmlns:a16="http://schemas.microsoft.com/office/drawing/2014/main" id="{13CC2FA0-77BA-4021-91E7-BCAFCDF1EF83}"/>
                </a:ext>
              </a:extLst>
            </p:cNvPr>
            <p:cNvSpPr/>
            <p:nvPr/>
          </p:nvSpPr>
          <p:spPr>
            <a:xfrm>
              <a:off x="4068093" y="1412652"/>
              <a:ext cx="144462" cy="144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el-GR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7">
            <a:extLst>
              <a:ext uri="{FF2B5EF4-FFF2-40B4-BE49-F238E27FC236}">
                <a16:creationId xmlns:a16="http://schemas.microsoft.com/office/drawing/2014/main" id="{44EA9B6A-D004-451E-BE7A-1A4CCE194E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7475" y="500063"/>
          <a:ext cx="426243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586811" imgH="253890" progId="Equation.3">
                  <p:embed/>
                </p:oleObj>
              </mc:Choice>
              <mc:Fallback>
                <p:oleObj name="Εξίσωση" r:id="rId3" imgW="1586811" imgH="253890" progId="Equation.3">
                  <p:embed/>
                  <p:pic>
                    <p:nvPicPr>
                      <p:cNvPr id="37890" name="Object 7">
                        <a:extLst>
                          <a:ext uri="{FF2B5EF4-FFF2-40B4-BE49-F238E27FC236}">
                            <a16:creationId xmlns:a16="http://schemas.microsoft.com/office/drawing/2014/main" id="{44EA9B6A-D004-451E-BE7A-1A4CCE194E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475" y="500063"/>
                        <a:ext cx="4262438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6">
            <a:extLst>
              <a:ext uri="{FF2B5EF4-FFF2-40B4-BE49-F238E27FC236}">
                <a16:creationId xmlns:a16="http://schemas.microsoft.com/office/drawing/2014/main" id="{443AE50B-D46A-4A2A-816A-C838225296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2011363"/>
          <a:ext cx="41052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218671" imgH="241195" progId="Equation.3">
                  <p:embed/>
                </p:oleObj>
              </mc:Choice>
              <mc:Fallback>
                <p:oleObj name="Εξίσωση" r:id="rId5" imgW="1218671" imgH="241195" progId="Equation.3">
                  <p:embed/>
                  <p:pic>
                    <p:nvPicPr>
                      <p:cNvPr id="37891" name="Object 6">
                        <a:extLst>
                          <a:ext uri="{FF2B5EF4-FFF2-40B4-BE49-F238E27FC236}">
                            <a16:creationId xmlns:a16="http://schemas.microsoft.com/office/drawing/2014/main" id="{443AE50B-D46A-4A2A-816A-C838225296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011363"/>
                        <a:ext cx="4105275" cy="8016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5">
            <a:extLst>
              <a:ext uri="{FF2B5EF4-FFF2-40B4-BE49-F238E27FC236}">
                <a16:creationId xmlns:a16="http://schemas.microsoft.com/office/drawing/2014/main" id="{DB9685D6-6F3B-4FFB-839B-D4F6625C57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4413" y="3071813"/>
          <a:ext cx="7027862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3276600" imgH="482600" progId="Equation.3">
                  <p:embed/>
                </p:oleObj>
              </mc:Choice>
              <mc:Fallback>
                <p:oleObj name="Εξίσωση" r:id="rId7" imgW="3276600" imgH="482600" progId="Equation.3">
                  <p:embed/>
                  <p:pic>
                    <p:nvPicPr>
                      <p:cNvPr id="37892" name="Object 5">
                        <a:extLst>
                          <a:ext uri="{FF2B5EF4-FFF2-40B4-BE49-F238E27FC236}">
                            <a16:creationId xmlns:a16="http://schemas.microsoft.com/office/drawing/2014/main" id="{DB9685D6-6F3B-4FFB-839B-D4F6625C57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413" y="3071813"/>
                        <a:ext cx="7027862" cy="104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4">
            <a:extLst>
              <a:ext uri="{FF2B5EF4-FFF2-40B4-BE49-F238E27FC236}">
                <a16:creationId xmlns:a16="http://schemas.microsoft.com/office/drawing/2014/main" id="{0CC66808-4566-4123-B82E-C9ACAEFE5F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0375" y="4286250"/>
          <a:ext cx="3167063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1485900" imgH="457200" progId="Equation.3">
                  <p:embed/>
                </p:oleObj>
              </mc:Choice>
              <mc:Fallback>
                <p:oleObj name="Εξίσωση" r:id="rId9" imgW="1485900" imgH="457200" progId="Equation.3">
                  <p:embed/>
                  <p:pic>
                    <p:nvPicPr>
                      <p:cNvPr id="37893" name="Object 4">
                        <a:extLst>
                          <a:ext uri="{FF2B5EF4-FFF2-40B4-BE49-F238E27FC236}">
                            <a16:creationId xmlns:a16="http://schemas.microsoft.com/office/drawing/2014/main" id="{0CC66808-4566-4123-B82E-C9ACAEFE5F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4286250"/>
                        <a:ext cx="3167063" cy="97631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Rectangle 8">
            <a:extLst>
              <a:ext uri="{FF2B5EF4-FFF2-40B4-BE49-F238E27FC236}">
                <a16:creationId xmlns:a16="http://schemas.microsoft.com/office/drawing/2014/main" id="{9607EC56-DC00-4BD7-94FB-5E7A11C05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256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37895" name="Text Box 13">
            <a:extLst>
              <a:ext uri="{FF2B5EF4-FFF2-40B4-BE49-F238E27FC236}">
                <a16:creationId xmlns:a16="http://schemas.microsoft.com/office/drawing/2014/main" id="{214BB422-5A9A-4288-A209-D76F7BA26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500063"/>
            <a:ext cx="22336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 b="1">
              <a:solidFill>
                <a:srgbClr val="990099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όλες οι μακρορίζες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 με </a:t>
            </a:r>
            <a:r>
              <a:rPr lang="en-US" altLang="el-GR" sz="1800" b="1">
                <a:solidFill>
                  <a:srgbClr val="990099"/>
                </a:solidFill>
              </a:rPr>
              <a:t>i</a:t>
            </a:r>
            <a:r>
              <a:rPr lang="el-GR" altLang="el-GR" sz="1800" b="1">
                <a:solidFill>
                  <a:srgbClr val="990099"/>
                </a:solidFill>
              </a:rPr>
              <a:t>  μονομερή</a:t>
            </a:r>
            <a:endParaRPr lang="en-US" altLang="el-GR" sz="1800" b="1">
              <a:solidFill>
                <a:srgbClr val="990099"/>
              </a:solidFill>
            </a:endParaRPr>
          </a:p>
        </p:txBody>
      </p:sp>
      <p:graphicFrame>
        <p:nvGraphicFramePr>
          <p:cNvPr id="37896" name="Object 14">
            <a:extLst>
              <a:ext uri="{FF2B5EF4-FFF2-40B4-BE49-F238E27FC236}">
                <a16:creationId xmlns:a16="http://schemas.microsoft.com/office/drawing/2014/main" id="{E7683867-41F8-4995-8315-B0023CF9D2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7050" y="1363663"/>
          <a:ext cx="17272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1028700" imgH="469900" progId="Equation.3">
                  <p:embed/>
                </p:oleObj>
              </mc:Choice>
              <mc:Fallback>
                <p:oleObj name="Εξίσωση" r:id="rId11" imgW="1028700" imgH="469900" progId="Equation.3">
                  <p:embed/>
                  <p:pic>
                    <p:nvPicPr>
                      <p:cNvPr id="37896" name="Object 14">
                        <a:extLst>
                          <a:ext uri="{FF2B5EF4-FFF2-40B4-BE49-F238E27FC236}">
                            <a16:creationId xmlns:a16="http://schemas.microsoft.com/office/drawing/2014/main" id="{E7683867-41F8-4995-8315-B0023CF9D2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1363663"/>
                        <a:ext cx="1727200" cy="7826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7" name="AutoShape 15">
            <a:extLst>
              <a:ext uri="{FF2B5EF4-FFF2-40B4-BE49-F238E27FC236}">
                <a16:creationId xmlns:a16="http://schemas.microsoft.com/office/drawing/2014/main" id="{A707B91A-FB4F-4F32-82D6-AD5988A72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1292225"/>
            <a:ext cx="215900" cy="863600"/>
          </a:xfrm>
          <a:prstGeom prst="curvedLeftArrow">
            <a:avLst>
              <a:gd name="adj1" fmla="val 80000"/>
              <a:gd name="adj2" fmla="val 16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37898" name="Object 13">
            <a:extLst>
              <a:ext uri="{FF2B5EF4-FFF2-40B4-BE49-F238E27FC236}">
                <a16:creationId xmlns:a16="http://schemas.microsoft.com/office/drawing/2014/main" id="{03D1A070-D032-4E04-B706-A4CFAF8C6C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5661025"/>
          <a:ext cx="16129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888614" imgH="393529" progId="Equation.3">
                  <p:embed/>
                </p:oleObj>
              </mc:Choice>
              <mc:Fallback>
                <p:oleObj name="Εξίσωση" r:id="rId13" imgW="888614" imgH="393529" progId="Equation.3">
                  <p:embed/>
                  <p:pic>
                    <p:nvPicPr>
                      <p:cNvPr id="37898" name="Object 13">
                        <a:extLst>
                          <a:ext uri="{FF2B5EF4-FFF2-40B4-BE49-F238E27FC236}">
                            <a16:creationId xmlns:a16="http://schemas.microsoft.com/office/drawing/2014/main" id="{03D1A070-D032-4E04-B706-A4CFAF8C6C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5661025"/>
                        <a:ext cx="1612900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899" name="15 - Ομάδα">
            <a:extLst>
              <a:ext uri="{FF2B5EF4-FFF2-40B4-BE49-F238E27FC236}">
                <a16:creationId xmlns:a16="http://schemas.microsoft.com/office/drawing/2014/main" id="{7A5B1838-2AFC-4250-B3CA-305279DB03A8}"/>
              </a:ext>
            </a:extLst>
          </p:cNvPr>
          <p:cNvGrpSpPr>
            <a:grpSpLocks/>
          </p:cNvGrpSpPr>
          <p:nvPr/>
        </p:nvGrpSpPr>
        <p:grpSpPr bwMode="auto">
          <a:xfrm>
            <a:off x="2051050" y="5754688"/>
            <a:ext cx="2679700" cy="531812"/>
            <a:chOff x="2571736" y="5715015"/>
            <a:chExt cx="2679139" cy="531813"/>
          </a:xfrm>
        </p:grpSpPr>
        <p:graphicFrame>
          <p:nvGraphicFramePr>
            <p:cNvPr id="37904" name="Object 12">
              <a:extLst>
                <a:ext uri="{FF2B5EF4-FFF2-40B4-BE49-F238E27FC236}">
                  <a16:creationId xmlns:a16="http://schemas.microsoft.com/office/drawing/2014/main" id="{FA447F98-364C-426B-BAE1-B6CA8E5420B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17366" y="5715016"/>
            <a:ext cx="1333509" cy="5000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Εξίσωση" r:id="rId15" imgW="609600" imgH="228600" progId="Equation.3">
                    <p:embed/>
                  </p:oleObj>
                </mc:Choice>
                <mc:Fallback>
                  <p:oleObj name="Εξίσωση" r:id="rId15" imgW="609600" imgH="228600" progId="Equation.3">
                    <p:embed/>
                    <p:pic>
                      <p:nvPicPr>
                        <p:cNvPr id="37904" name="Object 12">
                          <a:extLst>
                            <a:ext uri="{FF2B5EF4-FFF2-40B4-BE49-F238E27FC236}">
                              <a16:creationId xmlns:a16="http://schemas.microsoft.com/office/drawing/2014/main" id="{FA447F98-364C-426B-BAE1-B6CA8E5420B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17366" y="5715016"/>
                          <a:ext cx="1333509" cy="5000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05" name="Object 14">
              <a:extLst>
                <a:ext uri="{FF2B5EF4-FFF2-40B4-BE49-F238E27FC236}">
                  <a16:creationId xmlns:a16="http://schemas.microsoft.com/office/drawing/2014/main" id="{A42F0D07-2490-4500-B7FA-1ECB3CC2786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71736" y="5715015"/>
            <a:ext cx="1406525" cy="531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Εξίσωση" r:id="rId17" imgW="672808" imgH="253890" progId="Equation.3">
                    <p:embed/>
                  </p:oleObj>
                </mc:Choice>
                <mc:Fallback>
                  <p:oleObj name="Εξίσωση" r:id="rId17" imgW="672808" imgH="253890" progId="Equation.3">
                    <p:embed/>
                    <p:pic>
                      <p:nvPicPr>
                        <p:cNvPr id="37905" name="Object 14">
                          <a:extLst>
                            <a:ext uri="{FF2B5EF4-FFF2-40B4-BE49-F238E27FC236}">
                              <a16:creationId xmlns:a16="http://schemas.microsoft.com/office/drawing/2014/main" id="{A42F0D07-2490-4500-B7FA-1ECB3CC2786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1736" y="5715015"/>
                          <a:ext cx="1406525" cy="5318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7900" name="17 - Ομάδα">
            <a:extLst>
              <a:ext uri="{FF2B5EF4-FFF2-40B4-BE49-F238E27FC236}">
                <a16:creationId xmlns:a16="http://schemas.microsoft.com/office/drawing/2014/main" id="{BA3A93BD-1636-4E3F-9F03-8360A23FC8FA}"/>
              </a:ext>
            </a:extLst>
          </p:cNvPr>
          <p:cNvGrpSpPr>
            <a:grpSpLocks/>
          </p:cNvGrpSpPr>
          <p:nvPr/>
        </p:nvGrpSpPr>
        <p:grpSpPr bwMode="auto">
          <a:xfrm>
            <a:off x="4868863" y="5692775"/>
            <a:ext cx="3303587" cy="796925"/>
            <a:chOff x="5231391" y="5745425"/>
            <a:chExt cx="3304632" cy="796925"/>
          </a:xfrm>
        </p:grpSpPr>
        <p:graphicFrame>
          <p:nvGraphicFramePr>
            <p:cNvPr id="37902" name="Object 11">
              <a:extLst>
                <a:ext uri="{FF2B5EF4-FFF2-40B4-BE49-F238E27FC236}">
                  <a16:creationId xmlns:a16="http://schemas.microsoft.com/office/drawing/2014/main" id="{903AA744-610D-40A0-A6EB-59C225C443E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31391" y="5857663"/>
            <a:ext cx="2105722" cy="539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Εξίσωση" r:id="rId19" imgW="990170" imgH="253890" progId="Equation.3">
                    <p:embed/>
                  </p:oleObj>
                </mc:Choice>
                <mc:Fallback>
                  <p:oleObj name="Εξίσωση" r:id="rId19" imgW="990170" imgH="253890" progId="Equation.3">
                    <p:embed/>
                    <p:pic>
                      <p:nvPicPr>
                        <p:cNvPr id="37902" name="Object 11">
                          <a:extLst>
                            <a:ext uri="{FF2B5EF4-FFF2-40B4-BE49-F238E27FC236}">
                              <a16:creationId xmlns:a16="http://schemas.microsoft.com/office/drawing/2014/main" id="{903AA744-610D-40A0-A6EB-59C225C443E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1391" y="5857663"/>
                          <a:ext cx="2105722" cy="539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03" name="Object 5">
              <a:extLst>
                <a:ext uri="{FF2B5EF4-FFF2-40B4-BE49-F238E27FC236}">
                  <a16:creationId xmlns:a16="http://schemas.microsoft.com/office/drawing/2014/main" id="{24CA9A26-0FCF-4BE9-B455-668553E0D20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312061" y="5745425"/>
            <a:ext cx="1223962" cy="796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Εξίσωση" r:id="rId21" imgW="647700" imgH="419100" progId="Equation.3">
                    <p:embed/>
                  </p:oleObj>
                </mc:Choice>
                <mc:Fallback>
                  <p:oleObj name="Εξίσωση" r:id="rId21" imgW="647700" imgH="419100" progId="Equation.3">
                    <p:embed/>
                    <p:pic>
                      <p:nvPicPr>
                        <p:cNvPr id="37903" name="Object 5">
                          <a:extLst>
                            <a:ext uri="{FF2B5EF4-FFF2-40B4-BE49-F238E27FC236}">
                              <a16:creationId xmlns:a16="http://schemas.microsoft.com/office/drawing/2014/main" id="{24CA9A26-0FCF-4BE9-B455-668553E0D20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12061" y="5745425"/>
                          <a:ext cx="1223962" cy="796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901" name="18 - Καμπύλο δεξιό βέλος">
            <a:extLst>
              <a:ext uri="{FF2B5EF4-FFF2-40B4-BE49-F238E27FC236}">
                <a16:creationId xmlns:a16="http://schemas.microsoft.com/office/drawing/2014/main" id="{94D3C1AF-3DE0-447F-A955-21E7F901A219}"/>
              </a:ext>
            </a:extLst>
          </p:cNvPr>
          <p:cNvSpPr>
            <a:spLocks noChangeArrowheads="1"/>
          </p:cNvSpPr>
          <p:nvPr/>
        </p:nvSpPr>
        <p:spPr bwMode="auto">
          <a:xfrm rot="9729301">
            <a:off x="7669213" y="4152900"/>
            <a:ext cx="733425" cy="1525588"/>
          </a:xfrm>
          <a:prstGeom prst="curvedRightArrow">
            <a:avLst>
              <a:gd name="adj1" fmla="val 24990"/>
              <a:gd name="adj2" fmla="val 149911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5F630153-3989-443F-BDB3-ED2E48F0A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25" y="116391"/>
            <a:ext cx="349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>
                <a:solidFill>
                  <a:schemeClr val="accent2"/>
                </a:solidFill>
              </a:rPr>
              <a:t>Περάτωση με ανακατανομή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>
            <a:extLst>
              <a:ext uri="{FF2B5EF4-FFF2-40B4-BE49-F238E27FC236}">
                <a16:creationId xmlns:a16="http://schemas.microsoft.com/office/drawing/2014/main" id="{FF892C05-1C0B-4BF5-B508-78FFC6FC8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60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39939" name="Object 5">
            <a:extLst>
              <a:ext uri="{FF2B5EF4-FFF2-40B4-BE49-F238E27FC236}">
                <a16:creationId xmlns:a16="http://schemas.microsoft.com/office/drawing/2014/main" id="{C462083F-C059-474C-99BE-B668DDC602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1052513"/>
          <a:ext cx="2916237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689100" imgH="457200" progId="Equation.3">
                  <p:embed/>
                </p:oleObj>
              </mc:Choice>
              <mc:Fallback>
                <p:oleObj name="Εξίσωση" r:id="rId3" imgW="1689100" imgH="457200" progId="Equation.3">
                  <p:embed/>
                  <p:pic>
                    <p:nvPicPr>
                      <p:cNvPr id="39939" name="Object 5">
                        <a:extLst>
                          <a:ext uri="{FF2B5EF4-FFF2-40B4-BE49-F238E27FC236}">
                            <a16:creationId xmlns:a16="http://schemas.microsoft.com/office/drawing/2014/main" id="{C462083F-C059-474C-99BE-B668DDC602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052513"/>
                        <a:ext cx="2916237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0" name="Rectangle 6">
            <a:extLst>
              <a:ext uri="{FF2B5EF4-FFF2-40B4-BE49-F238E27FC236}">
                <a16:creationId xmlns:a16="http://schemas.microsoft.com/office/drawing/2014/main" id="{576AA944-9C1E-4537-A125-087E67121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981325"/>
            <a:ext cx="195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600" b="1">
                <a:solidFill>
                  <a:schemeClr val="folHlink"/>
                </a:solidFill>
                <a:cs typeface="Times New Roman" panose="02020603050405020304" pitchFamily="18" charset="0"/>
              </a:rPr>
              <a:t>Πρώτη παράγωγος:</a:t>
            </a:r>
            <a:r>
              <a:rPr lang="el-GR" altLang="el-GR" sz="1300" b="1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endParaRPr lang="el-GR" altLang="el-GR" sz="1800" b="1">
              <a:solidFill>
                <a:schemeClr val="folHlink"/>
              </a:solidFill>
            </a:endParaRPr>
          </a:p>
        </p:txBody>
      </p:sp>
      <p:graphicFrame>
        <p:nvGraphicFramePr>
          <p:cNvPr id="39941" name="Object 7">
            <a:extLst>
              <a:ext uri="{FF2B5EF4-FFF2-40B4-BE49-F238E27FC236}">
                <a16:creationId xmlns:a16="http://schemas.microsoft.com/office/drawing/2014/main" id="{FB7BD286-46F5-4454-8D49-BD4400E6E3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6388" y="2636838"/>
          <a:ext cx="5037137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2667000" imgH="495300" progId="Equation.3">
                  <p:embed/>
                </p:oleObj>
              </mc:Choice>
              <mc:Fallback>
                <p:oleObj name="Εξίσωση" r:id="rId5" imgW="2667000" imgH="495300" progId="Equation.3">
                  <p:embed/>
                  <p:pic>
                    <p:nvPicPr>
                      <p:cNvPr id="39941" name="Object 7">
                        <a:extLst>
                          <a:ext uri="{FF2B5EF4-FFF2-40B4-BE49-F238E27FC236}">
                            <a16:creationId xmlns:a16="http://schemas.microsoft.com/office/drawing/2014/main" id="{FB7BD286-46F5-4454-8D49-BD4400E6E3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2636838"/>
                        <a:ext cx="5037137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Rectangle 8">
            <a:extLst>
              <a:ext uri="{FF2B5EF4-FFF2-40B4-BE49-F238E27FC236}">
                <a16:creationId xmlns:a16="http://schemas.microsoft.com/office/drawing/2014/main" id="{ADB4FFF9-7F13-4B54-8B5F-9D9BAB7CE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4630738"/>
            <a:ext cx="20653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600" b="1">
                <a:solidFill>
                  <a:schemeClr val="folHlink"/>
                </a:solidFill>
                <a:cs typeface="Times New Roman" panose="02020603050405020304" pitchFamily="18" charset="0"/>
              </a:rPr>
              <a:t>Δεύτερη παράγωγος:</a:t>
            </a:r>
            <a:r>
              <a:rPr lang="el-GR" altLang="el-GR" sz="1600">
                <a:solidFill>
                  <a:schemeClr val="folHlink"/>
                </a:solidFill>
                <a:cs typeface="Times New Roman" panose="02020603050405020304" pitchFamily="18" charset="0"/>
              </a:rPr>
              <a:t> </a:t>
            </a:r>
            <a:endParaRPr lang="el-GR" altLang="el-GR" sz="1600">
              <a:solidFill>
                <a:schemeClr val="folHlink"/>
              </a:solidFill>
            </a:endParaRPr>
          </a:p>
        </p:txBody>
      </p:sp>
      <p:graphicFrame>
        <p:nvGraphicFramePr>
          <p:cNvPr id="39943" name="Object 9">
            <a:extLst>
              <a:ext uri="{FF2B5EF4-FFF2-40B4-BE49-F238E27FC236}">
                <a16:creationId xmlns:a16="http://schemas.microsoft.com/office/drawing/2014/main" id="{C7DFE68F-5771-4FFD-A139-EC6B2F7A59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0963" y="4456113"/>
          <a:ext cx="555625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3886200" imgH="495300" progId="Equation.3">
                  <p:embed/>
                </p:oleObj>
              </mc:Choice>
              <mc:Fallback>
                <p:oleObj name="Εξίσωση" r:id="rId7" imgW="3886200" imgH="495300" progId="Equation.3">
                  <p:embed/>
                  <p:pic>
                    <p:nvPicPr>
                      <p:cNvPr id="39943" name="Object 9">
                        <a:extLst>
                          <a:ext uri="{FF2B5EF4-FFF2-40B4-BE49-F238E27FC236}">
                            <a16:creationId xmlns:a16="http://schemas.microsoft.com/office/drawing/2014/main" id="{C7DFE68F-5771-4FFD-A139-EC6B2F7A59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963" y="4456113"/>
                        <a:ext cx="555625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Oval 10">
            <a:extLst>
              <a:ext uri="{FF2B5EF4-FFF2-40B4-BE49-F238E27FC236}">
                <a16:creationId xmlns:a16="http://schemas.microsoft.com/office/drawing/2014/main" id="{7F061588-9024-41D1-9FA7-3BE9488A9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2492375"/>
            <a:ext cx="4465637" cy="1008063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39945" name="Oval 11">
            <a:extLst>
              <a:ext uri="{FF2B5EF4-FFF2-40B4-BE49-F238E27FC236}">
                <a16:creationId xmlns:a16="http://schemas.microsoft.com/office/drawing/2014/main" id="{375D4980-D056-4568-81A3-685E0946B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8975" y="4365625"/>
            <a:ext cx="4176713" cy="10080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7">
            <a:extLst>
              <a:ext uri="{FF2B5EF4-FFF2-40B4-BE49-F238E27FC236}">
                <a16:creationId xmlns:a16="http://schemas.microsoft.com/office/drawing/2014/main" id="{A3E3B97F-5B16-495E-BBC2-14CED9512F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6463" y="981075"/>
          <a:ext cx="73279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3492500" imgH="482600" progId="Equation.3">
                  <p:embed/>
                </p:oleObj>
              </mc:Choice>
              <mc:Fallback>
                <p:oleObj name="Εξίσωση" r:id="rId3" imgW="3492500" imgH="482600" progId="Equation.3">
                  <p:embed/>
                  <p:pic>
                    <p:nvPicPr>
                      <p:cNvPr id="41986" name="Object 7">
                        <a:extLst>
                          <a:ext uri="{FF2B5EF4-FFF2-40B4-BE49-F238E27FC236}">
                            <a16:creationId xmlns:a16="http://schemas.microsoft.com/office/drawing/2014/main" id="{A3E3B97F-5B16-495E-BBC2-14CED9512F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981075"/>
                        <a:ext cx="7327900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6">
            <a:extLst>
              <a:ext uri="{FF2B5EF4-FFF2-40B4-BE49-F238E27FC236}">
                <a16:creationId xmlns:a16="http://schemas.microsoft.com/office/drawing/2014/main" id="{E63A3288-E1C5-4B39-8E76-6AD65D2CD3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9338" y="3573463"/>
          <a:ext cx="165735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774364" imgH="418918" progId="Equation.3">
                  <p:embed/>
                </p:oleObj>
              </mc:Choice>
              <mc:Fallback>
                <p:oleObj name="Εξίσωση" r:id="rId5" imgW="774364" imgH="418918" progId="Equation.3">
                  <p:embed/>
                  <p:pic>
                    <p:nvPicPr>
                      <p:cNvPr id="41987" name="Object 6">
                        <a:extLst>
                          <a:ext uri="{FF2B5EF4-FFF2-40B4-BE49-F238E27FC236}">
                            <a16:creationId xmlns:a16="http://schemas.microsoft.com/office/drawing/2014/main" id="{E63A3288-E1C5-4B39-8E76-6AD65D2CD3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573463"/>
                        <a:ext cx="1657350" cy="9001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19050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5">
            <a:extLst>
              <a:ext uri="{FF2B5EF4-FFF2-40B4-BE49-F238E27FC236}">
                <a16:creationId xmlns:a16="http://schemas.microsoft.com/office/drawing/2014/main" id="{FB1652F3-92D4-4A5C-A1D5-85AF9A5C24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5157788"/>
          <a:ext cx="1655762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774364" imgH="431613" progId="Equation.3">
                  <p:embed/>
                </p:oleObj>
              </mc:Choice>
              <mc:Fallback>
                <p:oleObj name="Εξίσωση" r:id="rId7" imgW="774364" imgH="431613" progId="Equation.3">
                  <p:embed/>
                  <p:pic>
                    <p:nvPicPr>
                      <p:cNvPr id="41988" name="Object 5">
                        <a:extLst>
                          <a:ext uri="{FF2B5EF4-FFF2-40B4-BE49-F238E27FC236}">
                            <a16:creationId xmlns:a16="http://schemas.microsoft.com/office/drawing/2014/main" id="{FB1652F3-92D4-4A5C-A1D5-85AF9A5C24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157788"/>
                        <a:ext cx="1655762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4">
            <a:extLst>
              <a:ext uri="{FF2B5EF4-FFF2-40B4-BE49-F238E27FC236}">
                <a16:creationId xmlns:a16="http://schemas.microsoft.com/office/drawing/2014/main" id="{42F51A39-8254-4704-BFFB-768777216F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5963" y="5157788"/>
          <a:ext cx="12954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558558" imgH="431613" progId="Equation.3">
                  <p:embed/>
                </p:oleObj>
              </mc:Choice>
              <mc:Fallback>
                <p:oleObj name="Εξίσωση" r:id="rId9" imgW="558558" imgH="431613" progId="Equation.3">
                  <p:embed/>
                  <p:pic>
                    <p:nvPicPr>
                      <p:cNvPr id="41989" name="Object 4">
                        <a:extLst>
                          <a:ext uri="{FF2B5EF4-FFF2-40B4-BE49-F238E27FC236}">
                            <a16:creationId xmlns:a16="http://schemas.microsoft.com/office/drawing/2014/main" id="{42F51A39-8254-4704-BFFB-768777216F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5157788"/>
                        <a:ext cx="129540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0" name="Rectangle 8">
            <a:extLst>
              <a:ext uri="{FF2B5EF4-FFF2-40B4-BE49-F238E27FC236}">
                <a16:creationId xmlns:a16="http://schemas.microsoft.com/office/drawing/2014/main" id="{360F98D9-36E1-4339-BE69-70322CE93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41338" y="1557338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41991" name="Object 13">
            <a:extLst>
              <a:ext uri="{FF2B5EF4-FFF2-40B4-BE49-F238E27FC236}">
                <a16:creationId xmlns:a16="http://schemas.microsoft.com/office/drawing/2014/main" id="{66B9749A-E0AF-46BD-9FF9-CB5E395238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2349500"/>
          <a:ext cx="5821363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3390900" imgH="482600" progId="Equation.3">
                  <p:embed/>
                </p:oleObj>
              </mc:Choice>
              <mc:Fallback>
                <p:oleObj name="Εξίσωση" r:id="rId11" imgW="3390900" imgH="482600" progId="Equation.3">
                  <p:embed/>
                  <p:pic>
                    <p:nvPicPr>
                      <p:cNvPr id="41991" name="Object 13">
                        <a:extLst>
                          <a:ext uri="{FF2B5EF4-FFF2-40B4-BE49-F238E27FC236}">
                            <a16:creationId xmlns:a16="http://schemas.microsoft.com/office/drawing/2014/main" id="{66B9749A-E0AF-46BD-9FF9-CB5E395238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349500"/>
                        <a:ext cx="5821363" cy="83502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2" name="Line 14">
            <a:extLst>
              <a:ext uri="{FF2B5EF4-FFF2-40B4-BE49-F238E27FC236}">
                <a16:creationId xmlns:a16="http://schemas.microsoft.com/office/drawing/2014/main" id="{77EC7681-DC37-4BB1-89D2-AFD947A836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5589588"/>
            <a:ext cx="1079500" cy="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41993" name="Group 15">
            <a:extLst>
              <a:ext uri="{FF2B5EF4-FFF2-40B4-BE49-F238E27FC236}">
                <a16:creationId xmlns:a16="http://schemas.microsoft.com/office/drawing/2014/main" id="{166BD0C0-6451-42FF-B381-1E07F61F476F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5084763"/>
            <a:ext cx="1055688" cy="457200"/>
            <a:chOff x="509" y="3398"/>
            <a:chExt cx="665" cy="288"/>
          </a:xfrm>
        </p:grpSpPr>
        <p:sp>
          <p:nvSpPr>
            <p:cNvPr id="41998" name="Text Box 16">
              <a:extLst>
                <a:ext uri="{FF2B5EF4-FFF2-40B4-BE49-F238E27FC236}">
                  <a16:creationId xmlns:a16="http://schemas.microsoft.com/office/drawing/2014/main" id="{19DD7336-DEEA-4188-89FD-C57D2FACCB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" y="3398"/>
              <a:ext cx="6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l-GR" sz="2400" i="1">
                  <a:latin typeface="Times New Roman" panose="02020603050405020304" pitchFamily="18" charset="0"/>
                </a:rPr>
                <a:t>P</a:t>
              </a:r>
              <a:r>
                <a:rPr lang="en-GB" altLang="el-GR" sz="2400">
                  <a:latin typeface="Times New Roman" panose="02020603050405020304" pitchFamily="18" charset="0"/>
                </a:rPr>
                <a:t>       1</a:t>
              </a:r>
              <a:endParaRPr lang="en-US" altLang="el-GR" sz="2400">
                <a:latin typeface="Times New Roman" panose="02020603050405020304" pitchFamily="18" charset="0"/>
              </a:endParaRPr>
            </a:p>
          </p:txBody>
        </p:sp>
        <p:sp>
          <p:nvSpPr>
            <p:cNvPr id="41999" name="Line 17">
              <a:extLst>
                <a:ext uri="{FF2B5EF4-FFF2-40B4-BE49-F238E27FC236}">
                  <a16:creationId xmlns:a16="http://schemas.microsoft.com/office/drawing/2014/main" id="{85142B76-3983-401E-B4AA-DAA2C4878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2" y="3553"/>
              <a:ext cx="22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41994" name="Rectangle 18">
            <a:extLst>
              <a:ext uri="{FF2B5EF4-FFF2-40B4-BE49-F238E27FC236}">
                <a16:creationId xmlns:a16="http://schemas.microsoft.com/office/drawing/2014/main" id="{12EE7836-A7F1-4A79-912F-373E5B530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5313363"/>
            <a:ext cx="19446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Περάτωση με ανακατανομή</a:t>
            </a:r>
            <a:endParaRPr lang="en-US" altLang="el-GR" sz="1800">
              <a:solidFill>
                <a:schemeClr val="accent2"/>
              </a:solidFill>
            </a:endParaRPr>
          </a:p>
        </p:txBody>
      </p:sp>
      <p:graphicFrame>
        <p:nvGraphicFramePr>
          <p:cNvPr id="41995" name="Object 7">
            <a:extLst>
              <a:ext uri="{FF2B5EF4-FFF2-40B4-BE49-F238E27FC236}">
                <a16:creationId xmlns:a16="http://schemas.microsoft.com/office/drawing/2014/main" id="{A76DBCE2-3CD9-463C-A9DA-5AF7E2F81A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3429000"/>
          <a:ext cx="27019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2019300" imgH="419100" progId="Equation.3">
                  <p:embed/>
                </p:oleObj>
              </mc:Choice>
              <mc:Fallback>
                <p:oleObj name="Εξίσωση" r:id="rId13" imgW="2019300" imgH="419100" progId="Equation.3">
                  <p:embed/>
                  <p:pic>
                    <p:nvPicPr>
                      <p:cNvPr id="41995" name="Object 7">
                        <a:extLst>
                          <a:ext uri="{FF2B5EF4-FFF2-40B4-BE49-F238E27FC236}">
                            <a16:creationId xmlns:a16="http://schemas.microsoft.com/office/drawing/2014/main" id="{A76DBCE2-3CD9-463C-A9DA-5AF7E2F81A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429000"/>
                        <a:ext cx="2701925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6" name="Object 9">
            <a:extLst>
              <a:ext uri="{FF2B5EF4-FFF2-40B4-BE49-F238E27FC236}">
                <a16:creationId xmlns:a16="http://schemas.microsoft.com/office/drawing/2014/main" id="{C4538FAA-97E8-42DE-A9AD-710A6E3F1C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4149725"/>
          <a:ext cx="3113087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5" imgW="2400300" imgH="419100" progId="Equation.3">
                  <p:embed/>
                </p:oleObj>
              </mc:Choice>
              <mc:Fallback>
                <p:oleObj name="Εξίσωση" r:id="rId15" imgW="2400300" imgH="419100" progId="Equation.3">
                  <p:embed/>
                  <p:pic>
                    <p:nvPicPr>
                      <p:cNvPr id="41996" name="Object 9">
                        <a:extLst>
                          <a:ext uri="{FF2B5EF4-FFF2-40B4-BE49-F238E27FC236}">
                            <a16:creationId xmlns:a16="http://schemas.microsoft.com/office/drawing/2014/main" id="{C4538FAA-97E8-42DE-A9AD-710A6E3F1C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149725"/>
                        <a:ext cx="3113087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7" name="15 - Καμπύλο δεξιό βέλος">
            <a:extLst>
              <a:ext uri="{FF2B5EF4-FFF2-40B4-BE49-F238E27FC236}">
                <a16:creationId xmlns:a16="http://schemas.microsoft.com/office/drawing/2014/main" id="{A131A1B4-725C-44CA-9163-10DF7FC74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3500438"/>
            <a:ext cx="431800" cy="649287"/>
          </a:xfrm>
          <a:prstGeom prst="curvedRightArrow">
            <a:avLst>
              <a:gd name="adj1" fmla="val 25061"/>
              <a:gd name="adj2" fmla="val 50123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>
            <a:extLst>
              <a:ext uri="{FF2B5EF4-FFF2-40B4-BE49-F238E27FC236}">
                <a16:creationId xmlns:a16="http://schemas.microsoft.com/office/drawing/2014/main" id="{048C0D04-55A8-486C-8BF6-F2D17809D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357563"/>
            <a:ext cx="7777162" cy="189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μακρορίζα με</a:t>
            </a:r>
            <a:r>
              <a:rPr lang="el-GR" altLang="el-GR" sz="2000">
                <a:solidFill>
                  <a:schemeClr val="accent2"/>
                </a:solidFill>
              </a:rPr>
              <a:t> </a:t>
            </a:r>
            <a:r>
              <a:rPr lang="en-US" altLang="el-GR" sz="2000">
                <a:solidFill>
                  <a:schemeClr val="accent2"/>
                </a:solidFill>
              </a:rPr>
              <a:t>j</a:t>
            </a:r>
            <a:r>
              <a:rPr lang="el-GR" altLang="el-GR" sz="2000">
                <a:solidFill>
                  <a:schemeClr val="accent2"/>
                </a:solidFill>
              </a:rPr>
              <a:t> </a:t>
            </a:r>
            <a:r>
              <a:rPr lang="el-GR" altLang="el-GR" sz="1800">
                <a:solidFill>
                  <a:schemeClr val="accent2"/>
                </a:solidFill>
              </a:rPr>
              <a:t>μονομερή</a:t>
            </a:r>
            <a:r>
              <a:rPr lang="el-GR" altLang="el-GR" sz="2000" b="1"/>
              <a:t>  </a:t>
            </a:r>
            <a:r>
              <a:rPr lang="en-US" altLang="el-GR" sz="2000" b="1">
                <a:solidFill>
                  <a:srgbClr val="FF0000"/>
                </a:solidFill>
              </a:rPr>
              <a:t>p</a:t>
            </a:r>
            <a:r>
              <a:rPr lang="el-GR" altLang="el-GR" sz="2000" b="1">
                <a:solidFill>
                  <a:srgbClr val="FF0000"/>
                </a:solidFill>
              </a:rPr>
              <a:t> </a:t>
            </a:r>
            <a:r>
              <a:rPr lang="en-US" altLang="el-GR" sz="2000" b="1" baseline="30000">
                <a:solidFill>
                  <a:srgbClr val="FF0000"/>
                </a:solidFill>
              </a:rPr>
              <a:t>j</a:t>
            </a:r>
            <a:r>
              <a:rPr lang="el-GR" altLang="el-GR" sz="2000" b="1" baseline="30000">
                <a:solidFill>
                  <a:srgbClr val="FF0000"/>
                </a:solidFill>
              </a:rPr>
              <a:t>-1</a:t>
            </a:r>
            <a:r>
              <a:rPr lang="el-GR" altLang="el-GR" sz="2000" b="1">
                <a:solidFill>
                  <a:srgbClr val="FF0000"/>
                </a:solidFill>
              </a:rPr>
              <a:t>(1-</a:t>
            </a:r>
            <a:r>
              <a:rPr lang="en-US" altLang="el-GR" sz="2000" b="1">
                <a:solidFill>
                  <a:srgbClr val="FF0000"/>
                </a:solidFill>
              </a:rPr>
              <a:t>p</a:t>
            </a:r>
            <a:r>
              <a:rPr lang="el-GR" altLang="el-GR" sz="2000" b="1">
                <a:solidFill>
                  <a:srgbClr val="FF0000"/>
                </a:solidFill>
              </a:rPr>
              <a:t>)</a:t>
            </a:r>
            <a:r>
              <a:rPr lang="el-GR" altLang="el-GR" sz="2000" b="1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0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για μακρορίζα με </a:t>
            </a:r>
            <a:r>
              <a:rPr lang="en-US" altLang="el-GR" sz="1800" b="1">
                <a:solidFill>
                  <a:schemeClr val="accent2"/>
                </a:solidFill>
              </a:rPr>
              <a:t>i</a:t>
            </a:r>
            <a:r>
              <a:rPr lang="el-GR" altLang="el-GR" sz="1800" b="1">
                <a:solidFill>
                  <a:schemeClr val="accent2"/>
                </a:solidFill>
              </a:rPr>
              <a:t>-</a:t>
            </a:r>
            <a:r>
              <a:rPr lang="en-US" altLang="el-GR" sz="1800" b="1">
                <a:solidFill>
                  <a:schemeClr val="accent2"/>
                </a:solidFill>
              </a:rPr>
              <a:t>j</a:t>
            </a:r>
            <a:r>
              <a:rPr lang="el-GR" altLang="el-GR" sz="1800">
                <a:solidFill>
                  <a:schemeClr val="accent2"/>
                </a:solidFill>
              </a:rPr>
              <a:t> μονομερή</a:t>
            </a:r>
            <a:r>
              <a:rPr lang="el-GR" altLang="el-GR" sz="2000" b="1"/>
              <a:t> </a:t>
            </a:r>
            <a:r>
              <a:rPr lang="en-US" altLang="el-GR" sz="2000" b="1">
                <a:solidFill>
                  <a:srgbClr val="FF0000"/>
                </a:solidFill>
              </a:rPr>
              <a:t>p</a:t>
            </a:r>
            <a:r>
              <a:rPr lang="el-GR" altLang="el-GR" sz="2000" b="1">
                <a:solidFill>
                  <a:srgbClr val="FF0000"/>
                </a:solidFill>
              </a:rPr>
              <a:t> </a:t>
            </a:r>
            <a:r>
              <a:rPr lang="en-US" altLang="el-GR" sz="2000" b="1" baseline="30000">
                <a:solidFill>
                  <a:srgbClr val="FF0000"/>
                </a:solidFill>
              </a:rPr>
              <a:t>i</a:t>
            </a:r>
            <a:r>
              <a:rPr lang="el-GR" altLang="el-GR" sz="2000" b="1" baseline="30000">
                <a:solidFill>
                  <a:srgbClr val="FF0000"/>
                </a:solidFill>
              </a:rPr>
              <a:t>-</a:t>
            </a:r>
            <a:r>
              <a:rPr lang="en-US" altLang="el-GR" sz="2000" b="1" baseline="30000">
                <a:solidFill>
                  <a:srgbClr val="FF0000"/>
                </a:solidFill>
              </a:rPr>
              <a:t>j</a:t>
            </a:r>
            <a:r>
              <a:rPr lang="el-GR" altLang="el-GR" sz="2000" b="1" baseline="30000">
                <a:solidFill>
                  <a:srgbClr val="FF0000"/>
                </a:solidFill>
              </a:rPr>
              <a:t>-1</a:t>
            </a:r>
            <a:r>
              <a:rPr lang="el-GR" altLang="el-GR" sz="2000" b="1">
                <a:solidFill>
                  <a:srgbClr val="FF0000"/>
                </a:solidFill>
              </a:rPr>
              <a:t>(1-</a:t>
            </a:r>
            <a:r>
              <a:rPr lang="en-US" altLang="el-GR" sz="2000" b="1">
                <a:solidFill>
                  <a:srgbClr val="FF0000"/>
                </a:solidFill>
              </a:rPr>
              <a:t>p</a:t>
            </a:r>
            <a:r>
              <a:rPr lang="el-GR" altLang="el-GR" sz="2000" b="1">
                <a:solidFill>
                  <a:srgbClr val="FF0000"/>
                </a:solidFill>
              </a:rPr>
              <a:t>)</a:t>
            </a:r>
            <a:r>
              <a:rPr lang="el-GR" altLang="el-GR" sz="2000" b="1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Η πιθανότητα να βρεθούν συγχρόνως δύο μακρορίζες</a:t>
            </a:r>
            <a:r>
              <a:rPr lang="el-GR" altLang="el-GR" sz="2000" b="1">
                <a:solidFill>
                  <a:schemeClr val="accent2"/>
                </a:solidFill>
              </a:rPr>
              <a:t> </a:t>
            </a:r>
            <a:r>
              <a:rPr lang="en-US" altLang="el-GR" sz="2000" b="1">
                <a:solidFill>
                  <a:schemeClr val="accent2"/>
                </a:solidFill>
              </a:rPr>
              <a:t>j</a:t>
            </a:r>
            <a:r>
              <a:rPr lang="el-GR" altLang="el-GR" sz="2000" b="1">
                <a:solidFill>
                  <a:schemeClr val="accent2"/>
                </a:solidFill>
              </a:rPr>
              <a:t> και </a:t>
            </a:r>
            <a:r>
              <a:rPr lang="en-US" altLang="el-GR" sz="2000" b="1">
                <a:solidFill>
                  <a:schemeClr val="accent2"/>
                </a:solidFill>
              </a:rPr>
              <a:t>i</a:t>
            </a:r>
            <a:r>
              <a:rPr lang="el-GR" altLang="el-GR" sz="2000" b="1">
                <a:solidFill>
                  <a:schemeClr val="accent2"/>
                </a:solidFill>
              </a:rPr>
              <a:t>-</a:t>
            </a:r>
            <a:r>
              <a:rPr lang="en-US" altLang="el-GR" sz="2000" b="1">
                <a:solidFill>
                  <a:schemeClr val="accent2"/>
                </a:solidFill>
              </a:rPr>
              <a:t>j</a:t>
            </a:r>
            <a:r>
              <a:rPr lang="el-GR" altLang="el-GR" sz="2000" b="1">
                <a:solidFill>
                  <a:schemeClr val="accent2"/>
                </a:solidFill>
              </a:rPr>
              <a:t> </a:t>
            </a:r>
            <a:r>
              <a:rPr lang="el-GR" altLang="el-GR" sz="1800">
                <a:solidFill>
                  <a:schemeClr val="accent2"/>
                </a:solidFill>
              </a:rPr>
              <a:t>που θα δώσουν  την</a:t>
            </a:r>
            <a:r>
              <a:rPr lang="el-GR" altLang="el-GR" sz="2000" b="1">
                <a:solidFill>
                  <a:schemeClr val="accent2"/>
                </a:solidFill>
              </a:rPr>
              <a:t> </a:t>
            </a:r>
            <a:r>
              <a:rPr lang="el-GR" altLang="el-GR" sz="2000" b="1" i="1">
                <a:solidFill>
                  <a:schemeClr val="accent2"/>
                </a:solidFill>
              </a:rPr>
              <a:t>αλυσίδα με </a:t>
            </a:r>
            <a:r>
              <a:rPr lang="en-US" altLang="el-GR" sz="2000" b="1" i="1">
                <a:solidFill>
                  <a:schemeClr val="accent2"/>
                </a:solidFill>
              </a:rPr>
              <a:t>i</a:t>
            </a:r>
            <a:r>
              <a:rPr lang="el-GR" altLang="el-GR" sz="2000" b="1" i="1">
                <a:solidFill>
                  <a:schemeClr val="accent2"/>
                </a:solidFill>
              </a:rPr>
              <a:t>  μονομερή</a:t>
            </a:r>
            <a:r>
              <a:rPr lang="el-GR" altLang="el-GR" sz="2000" b="1"/>
              <a:t>   </a:t>
            </a:r>
            <a:r>
              <a:rPr lang="en-US" altLang="el-GR" sz="2000" b="1">
                <a:solidFill>
                  <a:srgbClr val="FF0000"/>
                </a:solidFill>
              </a:rPr>
              <a:t>p</a:t>
            </a:r>
            <a:r>
              <a:rPr lang="el-GR" altLang="el-GR" sz="2000" b="1">
                <a:solidFill>
                  <a:srgbClr val="FF0000"/>
                </a:solidFill>
              </a:rPr>
              <a:t> </a:t>
            </a:r>
            <a:r>
              <a:rPr lang="en-US" altLang="el-GR" sz="2000" b="1" baseline="30000">
                <a:solidFill>
                  <a:srgbClr val="FF0000"/>
                </a:solidFill>
              </a:rPr>
              <a:t>i</a:t>
            </a:r>
            <a:r>
              <a:rPr lang="el-GR" altLang="el-GR" sz="2000" b="1" baseline="30000">
                <a:solidFill>
                  <a:srgbClr val="FF0000"/>
                </a:solidFill>
              </a:rPr>
              <a:t>-2</a:t>
            </a:r>
            <a:r>
              <a:rPr lang="el-GR" altLang="el-GR" sz="2000" b="1">
                <a:solidFill>
                  <a:srgbClr val="FF0000"/>
                </a:solidFill>
              </a:rPr>
              <a:t> (1-</a:t>
            </a:r>
            <a:r>
              <a:rPr lang="en-US" altLang="el-GR" sz="2000" b="1">
                <a:solidFill>
                  <a:srgbClr val="FF0000"/>
                </a:solidFill>
              </a:rPr>
              <a:t>p</a:t>
            </a:r>
            <a:r>
              <a:rPr lang="el-GR" altLang="el-GR" sz="2000" b="1">
                <a:solidFill>
                  <a:srgbClr val="FF0000"/>
                </a:solidFill>
              </a:rPr>
              <a:t>) </a:t>
            </a:r>
            <a:r>
              <a:rPr lang="el-GR" altLang="el-GR" sz="2000" b="1" baseline="30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4035" name="Text Box 5">
            <a:extLst>
              <a:ext uri="{FF2B5EF4-FFF2-40B4-BE49-F238E27FC236}">
                <a16:creationId xmlns:a16="http://schemas.microsoft.com/office/drawing/2014/main" id="{25D52D51-28A8-4675-A3C7-01F4BA41F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655638"/>
            <a:ext cx="4968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</a:rPr>
              <a:t>Περάτωση με συνένωση</a:t>
            </a:r>
          </a:p>
        </p:txBody>
      </p:sp>
      <p:pic>
        <p:nvPicPr>
          <p:cNvPr id="44036" name="Picture 7">
            <a:extLst>
              <a:ext uri="{FF2B5EF4-FFF2-40B4-BE49-F238E27FC236}">
                <a16:creationId xmlns:a16="http://schemas.microsoft.com/office/drawing/2014/main" id="{DE481004-636F-4F05-93A1-DBFAAAAE7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3" y="1639888"/>
            <a:ext cx="7272337" cy="138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7" name="Freeform 8">
            <a:extLst>
              <a:ext uri="{FF2B5EF4-FFF2-40B4-BE49-F238E27FC236}">
                <a16:creationId xmlns:a16="http://schemas.microsoft.com/office/drawing/2014/main" id="{576A22FE-CA09-4FB2-8674-7B307FC866EC}"/>
              </a:ext>
            </a:extLst>
          </p:cNvPr>
          <p:cNvSpPr>
            <a:spLocks/>
          </p:cNvSpPr>
          <p:nvPr/>
        </p:nvSpPr>
        <p:spPr bwMode="auto">
          <a:xfrm>
            <a:off x="1258888" y="2420938"/>
            <a:ext cx="1042987" cy="161925"/>
          </a:xfrm>
          <a:custGeom>
            <a:avLst/>
            <a:gdLst>
              <a:gd name="T0" fmla="*/ 0 w 657"/>
              <a:gd name="T1" fmla="*/ 2147483646 h 102"/>
              <a:gd name="T2" fmla="*/ 2147483646 w 657"/>
              <a:gd name="T3" fmla="*/ 2147483646 h 102"/>
              <a:gd name="T4" fmla="*/ 2147483646 w 657"/>
              <a:gd name="T5" fmla="*/ 2147483646 h 102"/>
              <a:gd name="T6" fmla="*/ 2147483646 w 657"/>
              <a:gd name="T7" fmla="*/ 2147483646 h 102"/>
              <a:gd name="T8" fmla="*/ 2147483646 w 657"/>
              <a:gd name="T9" fmla="*/ 0 h 102"/>
              <a:gd name="T10" fmla="*/ 2147483646 w 657"/>
              <a:gd name="T11" fmla="*/ 2147483646 h 102"/>
              <a:gd name="T12" fmla="*/ 2147483646 w 657"/>
              <a:gd name="T13" fmla="*/ 2147483646 h 102"/>
              <a:gd name="T14" fmla="*/ 2147483646 w 657"/>
              <a:gd name="T15" fmla="*/ 2147483646 h 102"/>
              <a:gd name="T16" fmla="*/ 2147483646 w 657"/>
              <a:gd name="T17" fmla="*/ 2147483646 h 102"/>
              <a:gd name="T18" fmla="*/ 2147483646 w 657"/>
              <a:gd name="T19" fmla="*/ 2147483646 h 102"/>
              <a:gd name="T20" fmla="*/ 2147483646 w 657"/>
              <a:gd name="T21" fmla="*/ 2147483646 h 102"/>
              <a:gd name="T22" fmla="*/ 2147483646 w 657"/>
              <a:gd name="T23" fmla="*/ 2147483646 h 10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57"/>
              <a:gd name="T37" fmla="*/ 0 h 102"/>
              <a:gd name="T38" fmla="*/ 657 w 657"/>
              <a:gd name="T39" fmla="*/ 102 h 10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57" h="102">
                <a:moveTo>
                  <a:pt x="0" y="84"/>
                </a:moveTo>
                <a:cubicBezTo>
                  <a:pt x="15" y="42"/>
                  <a:pt x="44" y="47"/>
                  <a:pt x="84" y="33"/>
                </a:cubicBezTo>
                <a:cubicBezTo>
                  <a:pt x="107" y="68"/>
                  <a:pt x="117" y="61"/>
                  <a:pt x="151" y="84"/>
                </a:cubicBezTo>
                <a:cubicBezTo>
                  <a:pt x="165" y="79"/>
                  <a:pt x="191" y="72"/>
                  <a:pt x="201" y="59"/>
                </a:cubicBezTo>
                <a:cubicBezTo>
                  <a:pt x="225" y="29"/>
                  <a:pt x="201" y="16"/>
                  <a:pt x="251" y="0"/>
                </a:cubicBezTo>
                <a:cubicBezTo>
                  <a:pt x="278" y="9"/>
                  <a:pt x="326" y="42"/>
                  <a:pt x="326" y="42"/>
                </a:cubicBezTo>
                <a:cubicBezTo>
                  <a:pt x="337" y="59"/>
                  <a:pt x="348" y="75"/>
                  <a:pt x="359" y="92"/>
                </a:cubicBezTo>
                <a:cubicBezTo>
                  <a:pt x="365" y="102"/>
                  <a:pt x="382" y="87"/>
                  <a:pt x="393" y="84"/>
                </a:cubicBezTo>
                <a:cubicBezTo>
                  <a:pt x="420" y="76"/>
                  <a:pt x="441" y="60"/>
                  <a:pt x="468" y="50"/>
                </a:cubicBezTo>
                <a:cubicBezTo>
                  <a:pt x="496" y="53"/>
                  <a:pt x="524" y="51"/>
                  <a:pt x="551" y="59"/>
                </a:cubicBezTo>
                <a:cubicBezTo>
                  <a:pt x="570" y="65"/>
                  <a:pt x="601" y="92"/>
                  <a:pt x="601" y="92"/>
                </a:cubicBezTo>
                <a:cubicBezTo>
                  <a:pt x="657" y="56"/>
                  <a:pt x="652" y="79"/>
                  <a:pt x="652" y="42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4038" name="Freeform 10">
            <a:extLst>
              <a:ext uri="{FF2B5EF4-FFF2-40B4-BE49-F238E27FC236}">
                <a16:creationId xmlns:a16="http://schemas.microsoft.com/office/drawing/2014/main" id="{54AAEAAD-DD38-48D1-9698-2A43BF5C4434}"/>
              </a:ext>
            </a:extLst>
          </p:cNvPr>
          <p:cNvSpPr>
            <a:spLocks/>
          </p:cNvSpPr>
          <p:nvPr/>
        </p:nvSpPr>
        <p:spPr bwMode="auto">
          <a:xfrm>
            <a:off x="3651250" y="2420938"/>
            <a:ext cx="1136650" cy="215900"/>
          </a:xfrm>
          <a:custGeom>
            <a:avLst/>
            <a:gdLst>
              <a:gd name="T0" fmla="*/ 0 w 716"/>
              <a:gd name="T1" fmla="*/ 2147483646 h 136"/>
              <a:gd name="T2" fmla="*/ 2147483646 w 716"/>
              <a:gd name="T3" fmla="*/ 2147483646 h 136"/>
              <a:gd name="T4" fmla="*/ 2147483646 w 716"/>
              <a:gd name="T5" fmla="*/ 2147483646 h 136"/>
              <a:gd name="T6" fmla="*/ 2147483646 w 716"/>
              <a:gd name="T7" fmla="*/ 2147483646 h 136"/>
              <a:gd name="T8" fmla="*/ 2147483646 w 716"/>
              <a:gd name="T9" fmla="*/ 2147483646 h 136"/>
              <a:gd name="T10" fmla="*/ 2147483646 w 716"/>
              <a:gd name="T11" fmla="*/ 2147483646 h 136"/>
              <a:gd name="T12" fmla="*/ 2147483646 w 716"/>
              <a:gd name="T13" fmla="*/ 2147483646 h 136"/>
              <a:gd name="T14" fmla="*/ 2147483646 w 716"/>
              <a:gd name="T15" fmla="*/ 2147483646 h 136"/>
              <a:gd name="T16" fmla="*/ 2147483646 w 716"/>
              <a:gd name="T17" fmla="*/ 2147483646 h 136"/>
              <a:gd name="T18" fmla="*/ 2147483646 w 716"/>
              <a:gd name="T19" fmla="*/ 2147483646 h 136"/>
              <a:gd name="T20" fmla="*/ 2147483646 w 716"/>
              <a:gd name="T21" fmla="*/ 2147483646 h 136"/>
              <a:gd name="T22" fmla="*/ 2147483646 w 716"/>
              <a:gd name="T23" fmla="*/ 2147483646 h 136"/>
              <a:gd name="T24" fmla="*/ 2147483646 w 716"/>
              <a:gd name="T25" fmla="*/ 2147483646 h 1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16"/>
              <a:gd name="T40" fmla="*/ 0 h 136"/>
              <a:gd name="T41" fmla="*/ 716 w 716"/>
              <a:gd name="T42" fmla="*/ 136 h 1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16" h="136">
                <a:moveTo>
                  <a:pt x="0" y="78"/>
                </a:moveTo>
                <a:cubicBezTo>
                  <a:pt x="10" y="51"/>
                  <a:pt x="21" y="40"/>
                  <a:pt x="42" y="21"/>
                </a:cubicBezTo>
                <a:cubicBezTo>
                  <a:pt x="61" y="27"/>
                  <a:pt x="84" y="25"/>
                  <a:pt x="99" y="37"/>
                </a:cubicBezTo>
                <a:cubicBezTo>
                  <a:pt x="106" y="42"/>
                  <a:pt x="102" y="55"/>
                  <a:pt x="107" y="62"/>
                </a:cubicBezTo>
                <a:cubicBezTo>
                  <a:pt x="124" y="91"/>
                  <a:pt x="171" y="91"/>
                  <a:pt x="198" y="95"/>
                </a:cubicBezTo>
                <a:cubicBezTo>
                  <a:pt x="269" y="85"/>
                  <a:pt x="332" y="75"/>
                  <a:pt x="404" y="70"/>
                </a:cubicBezTo>
                <a:cubicBezTo>
                  <a:pt x="450" y="0"/>
                  <a:pt x="417" y="19"/>
                  <a:pt x="511" y="29"/>
                </a:cubicBezTo>
                <a:cubicBezTo>
                  <a:pt x="528" y="35"/>
                  <a:pt x="543" y="36"/>
                  <a:pt x="552" y="54"/>
                </a:cubicBezTo>
                <a:cubicBezTo>
                  <a:pt x="560" y="69"/>
                  <a:pt x="555" y="91"/>
                  <a:pt x="568" y="103"/>
                </a:cubicBezTo>
                <a:cubicBezTo>
                  <a:pt x="590" y="124"/>
                  <a:pt x="614" y="127"/>
                  <a:pt x="642" y="136"/>
                </a:cubicBezTo>
                <a:cubicBezTo>
                  <a:pt x="656" y="133"/>
                  <a:pt x="671" y="136"/>
                  <a:pt x="683" y="128"/>
                </a:cubicBezTo>
                <a:cubicBezTo>
                  <a:pt x="690" y="123"/>
                  <a:pt x="688" y="111"/>
                  <a:pt x="692" y="103"/>
                </a:cubicBezTo>
                <a:cubicBezTo>
                  <a:pt x="699" y="88"/>
                  <a:pt x="709" y="77"/>
                  <a:pt x="716" y="62"/>
                </a:cubicBezTo>
              </a:path>
            </a:pathLst>
          </a:custGeom>
          <a:noFill/>
          <a:ln w="28575">
            <a:solidFill>
              <a:srgbClr val="99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4039" name="Oval 11">
            <a:extLst>
              <a:ext uri="{FF2B5EF4-FFF2-40B4-BE49-F238E27FC236}">
                <a16:creationId xmlns:a16="http://schemas.microsoft.com/office/drawing/2014/main" id="{6A0A76F0-EFE6-43C7-AFD8-78E748298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2420938"/>
            <a:ext cx="71437" cy="73025"/>
          </a:xfrm>
          <a:prstGeom prst="ellipse">
            <a:avLst/>
          </a:prstGeom>
          <a:solidFill>
            <a:srgbClr val="A3FBA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44040" name="Oval 12">
            <a:extLst>
              <a:ext uri="{FF2B5EF4-FFF2-40B4-BE49-F238E27FC236}">
                <a16:creationId xmlns:a16="http://schemas.microsoft.com/office/drawing/2014/main" id="{0A8F0862-52A0-4846-B611-FF1FB34E0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4738" y="2505075"/>
            <a:ext cx="71437" cy="73025"/>
          </a:xfrm>
          <a:prstGeom prst="ellipse">
            <a:avLst/>
          </a:prstGeom>
          <a:solidFill>
            <a:srgbClr val="A3FBA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pSp>
        <p:nvGrpSpPr>
          <p:cNvPr id="44041" name="Group 15">
            <a:extLst>
              <a:ext uri="{FF2B5EF4-FFF2-40B4-BE49-F238E27FC236}">
                <a16:creationId xmlns:a16="http://schemas.microsoft.com/office/drawing/2014/main" id="{1626D7C3-9298-4ABD-8845-F22038694E07}"/>
              </a:ext>
            </a:extLst>
          </p:cNvPr>
          <p:cNvGrpSpPr>
            <a:grpSpLocks/>
          </p:cNvGrpSpPr>
          <p:nvPr/>
        </p:nvGrpSpPr>
        <p:grpSpPr bwMode="auto">
          <a:xfrm>
            <a:off x="6111875" y="2395538"/>
            <a:ext cx="1509713" cy="212725"/>
            <a:chOff x="3757" y="1522"/>
            <a:chExt cx="951" cy="134"/>
          </a:xfrm>
        </p:grpSpPr>
        <p:sp>
          <p:nvSpPr>
            <p:cNvPr id="44042" name="Freeform 13">
              <a:extLst>
                <a:ext uri="{FF2B5EF4-FFF2-40B4-BE49-F238E27FC236}">
                  <a16:creationId xmlns:a16="http://schemas.microsoft.com/office/drawing/2014/main" id="{51A0A28B-E0F3-407E-A50A-BBCB09EAB7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" y="1554"/>
              <a:ext cx="476" cy="102"/>
            </a:xfrm>
            <a:custGeom>
              <a:avLst/>
              <a:gdLst>
                <a:gd name="T0" fmla="*/ 0 w 657"/>
                <a:gd name="T1" fmla="*/ 84 h 102"/>
                <a:gd name="T2" fmla="*/ 1 w 657"/>
                <a:gd name="T3" fmla="*/ 33 h 102"/>
                <a:gd name="T4" fmla="*/ 1 w 657"/>
                <a:gd name="T5" fmla="*/ 84 h 102"/>
                <a:gd name="T6" fmla="*/ 1 w 657"/>
                <a:gd name="T7" fmla="*/ 59 h 102"/>
                <a:gd name="T8" fmla="*/ 1 w 657"/>
                <a:gd name="T9" fmla="*/ 0 h 102"/>
                <a:gd name="T10" fmla="*/ 1 w 657"/>
                <a:gd name="T11" fmla="*/ 42 h 102"/>
                <a:gd name="T12" fmla="*/ 1 w 657"/>
                <a:gd name="T13" fmla="*/ 92 h 102"/>
                <a:gd name="T14" fmla="*/ 1 w 657"/>
                <a:gd name="T15" fmla="*/ 84 h 102"/>
                <a:gd name="T16" fmla="*/ 1 w 657"/>
                <a:gd name="T17" fmla="*/ 50 h 102"/>
                <a:gd name="T18" fmla="*/ 1 w 657"/>
                <a:gd name="T19" fmla="*/ 59 h 102"/>
                <a:gd name="T20" fmla="*/ 1 w 657"/>
                <a:gd name="T21" fmla="*/ 92 h 102"/>
                <a:gd name="T22" fmla="*/ 1 w 657"/>
                <a:gd name="T23" fmla="*/ 42 h 1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57"/>
                <a:gd name="T37" fmla="*/ 0 h 102"/>
                <a:gd name="T38" fmla="*/ 657 w 657"/>
                <a:gd name="T39" fmla="*/ 102 h 10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57" h="102">
                  <a:moveTo>
                    <a:pt x="0" y="84"/>
                  </a:moveTo>
                  <a:cubicBezTo>
                    <a:pt x="15" y="42"/>
                    <a:pt x="44" y="47"/>
                    <a:pt x="84" y="33"/>
                  </a:cubicBezTo>
                  <a:cubicBezTo>
                    <a:pt x="107" y="68"/>
                    <a:pt x="117" y="61"/>
                    <a:pt x="151" y="84"/>
                  </a:cubicBezTo>
                  <a:cubicBezTo>
                    <a:pt x="165" y="79"/>
                    <a:pt x="191" y="72"/>
                    <a:pt x="201" y="59"/>
                  </a:cubicBezTo>
                  <a:cubicBezTo>
                    <a:pt x="225" y="29"/>
                    <a:pt x="201" y="16"/>
                    <a:pt x="251" y="0"/>
                  </a:cubicBezTo>
                  <a:cubicBezTo>
                    <a:pt x="278" y="9"/>
                    <a:pt x="326" y="42"/>
                    <a:pt x="326" y="42"/>
                  </a:cubicBezTo>
                  <a:cubicBezTo>
                    <a:pt x="337" y="59"/>
                    <a:pt x="348" y="75"/>
                    <a:pt x="359" y="92"/>
                  </a:cubicBezTo>
                  <a:cubicBezTo>
                    <a:pt x="365" y="102"/>
                    <a:pt x="382" y="87"/>
                    <a:pt x="393" y="84"/>
                  </a:cubicBezTo>
                  <a:cubicBezTo>
                    <a:pt x="420" y="76"/>
                    <a:pt x="441" y="60"/>
                    <a:pt x="468" y="50"/>
                  </a:cubicBezTo>
                  <a:cubicBezTo>
                    <a:pt x="496" y="53"/>
                    <a:pt x="524" y="51"/>
                    <a:pt x="551" y="59"/>
                  </a:cubicBezTo>
                  <a:cubicBezTo>
                    <a:pt x="570" y="65"/>
                    <a:pt x="601" y="92"/>
                    <a:pt x="601" y="92"/>
                  </a:cubicBezTo>
                  <a:cubicBezTo>
                    <a:pt x="657" y="56"/>
                    <a:pt x="652" y="79"/>
                    <a:pt x="652" y="42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4043" name="Freeform 14">
              <a:extLst>
                <a:ext uri="{FF2B5EF4-FFF2-40B4-BE49-F238E27FC236}">
                  <a16:creationId xmlns:a16="http://schemas.microsoft.com/office/drawing/2014/main" id="{20D631EC-CA75-4502-995D-14E6F2F0D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2" y="1522"/>
              <a:ext cx="476" cy="102"/>
            </a:xfrm>
            <a:custGeom>
              <a:avLst/>
              <a:gdLst>
                <a:gd name="T0" fmla="*/ 0 w 657"/>
                <a:gd name="T1" fmla="*/ 84 h 102"/>
                <a:gd name="T2" fmla="*/ 1 w 657"/>
                <a:gd name="T3" fmla="*/ 33 h 102"/>
                <a:gd name="T4" fmla="*/ 1 w 657"/>
                <a:gd name="T5" fmla="*/ 84 h 102"/>
                <a:gd name="T6" fmla="*/ 1 w 657"/>
                <a:gd name="T7" fmla="*/ 59 h 102"/>
                <a:gd name="T8" fmla="*/ 1 w 657"/>
                <a:gd name="T9" fmla="*/ 0 h 102"/>
                <a:gd name="T10" fmla="*/ 1 w 657"/>
                <a:gd name="T11" fmla="*/ 42 h 102"/>
                <a:gd name="T12" fmla="*/ 1 w 657"/>
                <a:gd name="T13" fmla="*/ 92 h 102"/>
                <a:gd name="T14" fmla="*/ 1 w 657"/>
                <a:gd name="T15" fmla="*/ 84 h 102"/>
                <a:gd name="T16" fmla="*/ 1 w 657"/>
                <a:gd name="T17" fmla="*/ 50 h 102"/>
                <a:gd name="T18" fmla="*/ 1 w 657"/>
                <a:gd name="T19" fmla="*/ 59 h 102"/>
                <a:gd name="T20" fmla="*/ 1 w 657"/>
                <a:gd name="T21" fmla="*/ 92 h 102"/>
                <a:gd name="T22" fmla="*/ 1 w 657"/>
                <a:gd name="T23" fmla="*/ 42 h 1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57"/>
                <a:gd name="T37" fmla="*/ 0 h 102"/>
                <a:gd name="T38" fmla="*/ 657 w 657"/>
                <a:gd name="T39" fmla="*/ 102 h 10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57" h="102">
                  <a:moveTo>
                    <a:pt x="0" y="84"/>
                  </a:moveTo>
                  <a:cubicBezTo>
                    <a:pt x="15" y="42"/>
                    <a:pt x="44" y="47"/>
                    <a:pt x="84" y="33"/>
                  </a:cubicBezTo>
                  <a:cubicBezTo>
                    <a:pt x="107" y="68"/>
                    <a:pt x="117" y="61"/>
                    <a:pt x="151" y="84"/>
                  </a:cubicBezTo>
                  <a:cubicBezTo>
                    <a:pt x="165" y="79"/>
                    <a:pt x="191" y="72"/>
                    <a:pt x="201" y="59"/>
                  </a:cubicBezTo>
                  <a:cubicBezTo>
                    <a:pt x="225" y="29"/>
                    <a:pt x="201" y="16"/>
                    <a:pt x="251" y="0"/>
                  </a:cubicBezTo>
                  <a:cubicBezTo>
                    <a:pt x="278" y="9"/>
                    <a:pt x="326" y="42"/>
                    <a:pt x="326" y="42"/>
                  </a:cubicBezTo>
                  <a:cubicBezTo>
                    <a:pt x="337" y="59"/>
                    <a:pt x="348" y="75"/>
                    <a:pt x="359" y="92"/>
                  </a:cubicBezTo>
                  <a:cubicBezTo>
                    <a:pt x="365" y="102"/>
                    <a:pt x="382" y="87"/>
                    <a:pt x="393" y="84"/>
                  </a:cubicBezTo>
                  <a:cubicBezTo>
                    <a:pt x="420" y="76"/>
                    <a:pt x="441" y="60"/>
                    <a:pt x="468" y="50"/>
                  </a:cubicBezTo>
                  <a:cubicBezTo>
                    <a:pt x="496" y="53"/>
                    <a:pt x="524" y="51"/>
                    <a:pt x="551" y="59"/>
                  </a:cubicBezTo>
                  <a:cubicBezTo>
                    <a:pt x="570" y="65"/>
                    <a:pt x="601" y="92"/>
                    <a:pt x="601" y="92"/>
                  </a:cubicBezTo>
                  <a:cubicBezTo>
                    <a:pt x="657" y="56"/>
                    <a:pt x="652" y="79"/>
                    <a:pt x="652" y="42"/>
                  </a:cubicBezTo>
                </a:path>
              </a:pathLst>
            </a:custGeom>
            <a:noFill/>
            <a:ln w="28575">
              <a:solidFill>
                <a:srgbClr val="99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9">
            <a:extLst>
              <a:ext uri="{FF2B5EF4-FFF2-40B4-BE49-F238E27FC236}">
                <a16:creationId xmlns:a16="http://schemas.microsoft.com/office/drawing/2014/main" id="{5EB9A178-FD60-4B75-91FC-56053F67D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46086" name="Rectangle 10">
            <a:extLst>
              <a:ext uri="{FF2B5EF4-FFF2-40B4-BE49-F238E27FC236}">
                <a16:creationId xmlns:a16="http://schemas.microsoft.com/office/drawing/2014/main" id="{F0F81B43-4535-4DCA-817E-292FB16FB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graphicFrame>
        <p:nvGraphicFramePr>
          <p:cNvPr id="46087" name="Object 15">
            <a:extLst>
              <a:ext uri="{FF2B5EF4-FFF2-40B4-BE49-F238E27FC236}">
                <a16:creationId xmlns:a16="http://schemas.microsoft.com/office/drawing/2014/main" id="{ECE63983-9955-4A9A-8351-D795644406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620713"/>
          <a:ext cx="2143125" cy="345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130300" imgH="1828800" progId="Equation.3">
                  <p:embed/>
                </p:oleObj>
              </mc:Choice>
              <mc:Fallback>
                <p:oleObj name="Εξίσωση" r:id="rId3" imgW="1130300" imgH="1828800" progId="Equation.3">
                  <p:embed/>
                  <p:pic>
                    <p:nvPicPr>
                      <p:cNvPr id="46087" name="Object 15">
                        <a:extLst>
                          <a:ext uri="{FF2B5EF4-FFF2-40B4-BE49-F238E27FC236}">
                            <a16:creationId xmlns:a16="http://schemas.microsoft.com/office/drawing/2014/main" id="{ECE63983-9955-4A9A-8351-D795644406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620713"/>
                        <a:ext cx="2143125" cy="345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8" name="Rectangle 18">
            <a:extLst>
              <a:ext uri="{FF2B5EF4-FFF2-40B4-BE49-F238E27FC236}">
                <a16:creationId xmlns:a16="http://schemas.microsoft.com/office/drawing/2014/main" id="{B82FEA9C-9908-4C5C-963B-0D9D9392F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1052513"/>
            <a:ext cx="33162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Η πιθανότητα να βρούμε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 μακρορίζα με </a:t>
            </a:r>
            <a:r>
              <a:rPr lang="en-US" altLang="el-GR" sz="1800" b="1">
                <a:solidFill>
                  <a:srgbClr val="990099"/>
                </a:solidFill>
              </a:rPr>
              <a:t>i</a:t>
            </a:r>
            <a:r>
              <a:rPr lang="el-GR" altLang="el-GR" sz="1800" b="1">
                <a:solidFill>
                  <a:srgbClr val="990099"/>
                </a:solidFill>
              </a:rPr>
              <a:t>  μονομερή</a:t>
            </a:r>
            <a:endParaRPr lang="en-US" altLang="el-GR" sz="1800" b="1">
              <a:solidFill>
                <a:srgbClr val="990099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με όλους τους συνδυασμούς</a:t>
            </a:r>
            <a:endParaRPr lang="en-US" altLang="el-GR" sz="1800" b="1">
              <a:solidFill>
                <a:srgbClr val="990099"/>
              </a:solidFill>
            </a:endParaRPr>
          </a:p>
        </p:txBody>
      </p:sp>
      <p:graphicFrame>
        <p:nvGraphicFramePr>
          <p:cNvPr id="46089" name="Object 19">
            <a:extLst>
              <a:ext uri="{FF2B5EF4-FFF2-40B4-BE49-F238E27FC236}">
                <a16:creationId xmlns:a16="http://schemas.microsoft.com/office/drawing/2014/main" id="{8BED2687-2B16-4172-94AB-0B2300B113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4868863"/>
          <a:ext cx="17272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028700" imgH="469900" progId="Equation.3">
                  <p:embed/>
                </p:oleObj>
              </mc:Choice>
              <mc:Fallback>
                <p:oleObj name="Εξίσωση" r:id="rId5" imgW="1028700" imgH="469900" progId="Equation.3">
                  <p:embed/>
                  <p:pic>
                    <p:nvPicPr>
                      <p:cNvPr id="46089" name="Object 19">
                        <a:extLst>
                          <a:ext uri="{FF2B5EF4-FFF2-40B4-BE49-F238E27FC236}">
                            <a16:creationId xmlns:a16="http://schemas.microsoft.com/office/drawing/2014/main" id="{8BED2687-2B16-4172-94AB-0B2300B113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868863"/>
                        <a:ext cx="1727200" cy="7826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0" name="AutoShape 20">
            <a:extLst>
              <a:ext uri="{FF2B5EF4-FFF2-40B4-BE49-F238E27FC236}">
                <a16:creationId xmlns:a16="http://schemas.microsoft.com/office/drawing/2014/main" id="{466EA366-B0B7-4F1D-92B1-D32512C47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4724400"/>
            <a:ext cx="288925" cy="1214438"/>
          </a:xfrm>
          <a:prstGeom prst="curvedRightArrow">
            <a:avLst>
              <a:gd name="adj1" fmla="val 84066"/>
              <a:gd name="adj2" fmla="val 168132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46091" name="Rectangle 21">
            <a:extLst>
              <a:ext uri="{FF2B5EF4-FFF2-40B4-BE49-F238E27FC236}">
                <a16:creationId xmlns:a16="http://schemas.microsoft.com/office/drawing/2014/main" id="{2C8D355D-C862-478A-BC67-1A3FF7603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500438"/>
            <a:ext cx="610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990099"/>
                </a:solidFill>
              </a:rPr>
              <a:t>Όλες οι</a:t>
            </a:r>
            <a:r>
              <a:rPr lang="el-GR" altLang="el-GR" sz="1800" b="1">
                <a:solidFill>
                  <a:srgbClr val="990099"/>
                </a:solidFill>
              </a:rPr>
              <a:t> μακρορίζες με </a:t>
            </a:r>
            <a:r>
              <a:rPr lang="en-US" altLang="el-GR" sz="1800" b="1">
                <a:solidFill>
                  <a:srgbClr val="990099"/>
                </a:solidFill>
              </a:rPr>
              <a:t>i</a:t>
            </a:r>
            <a:r>
              <a:rPr lang="el-GR" altLang="el-GR" sz="1800" b="1">
                <a:solidFill>
                  <a:srgbClr val="990099"/>
                </a:solidFill>
              </a:rPr>
              <a:t>  μονομερή</a:t>
            </a:r>
            <a:endParaRPr lang="en-US" altLang="el-GR" sz="1800" b="1">
              <a:solidFill>
                <a:srgbClr val="990099"/>
              </a:solidFill>
            </a:endParaRPr>
          </a:p>
        </p:txBody>
      </p:sp>
      <p:sp>
        <p:nvSpPr>
          <p:cNvPr id="46092" name="Oval 22">
            <a:extLst>
              <a:ext uri="{FF2B5EF4-FFF2-40B4-BE49-F238E27FC236}">
                <a16:creationId xmlns:a16="http://schemas.microsoft.com/office/drawing/2014/main" id="{4711BC33-1375-4319-B165-3A23EDDED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6257" y="4149725"/>
            <a:ext cx="1466850" cy="647700"/>
          </a:xfrm>
          <a:prstGeom prst="ellipse">
            <a:avLst/>
          </a:prstGeom>
          <a:noFill/>
          <a:ln w="9525">
            <a:solidFill>
              <a:srgbClr val="99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46093" name="Rectangle 23">
            <a:extLst>
              <a:ext uri="{FF2B5EF4-FFF2-40B4-BE49-F238E27FC236}">
                <a16:creationId xmlns:a16="http://schemas.microsoft.com/office/drawing/2014/main" id="{AAA412FA-CA56-40F8-A2C6-1929213F1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3188" y="4797425"/>
            <a:ext cx="2197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i="1">
                <a:solidFill>
                  <a:srgbClr val="990099"/>
                </a:solidFill>
              </a:rPr>
              <a:t>Σύνολο μακρορίζων</a:t>
            </a:r>
            <a:endParaRPr lang="en-US" altLang="el-GR" sz="1800" i="1">
              <a:solidFill>
                <a:srgbClr val="99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EF8A28-3A12-48DE-8974-9F82AE24C0B2}"/>
                  </a:ext>
                </a:extLst>
              </p:cNvPr>
              <p:cNvSpPr txBox="1"/>
              <p:nvPr/>
            </p:nvSpPr>
            <p:spPr>
              <a:xfrm>
                <a:off x="2843213" y="5402262"/>
                <a:ext cx="5239599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l-G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l-GR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l-GR" sz="2400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l-GR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l-GR" sz="2400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l-GR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l-G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l-GR" sz="2400" i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sSup>
                        <m:sSupPr>
                          <m:ctrlPr>
                            <a:rPr lang="el-GR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l-G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l-GR" sz="2400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b>
                        <m:sSubPr>
                          <m:ctrlPr>
                            <a:rPr lang="el-GR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l-GR" sz="2400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EF8A28-3A12-48DE-8974-9F82AE24C0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213" y="5402262"/>
                <a:ext cx="5239599" cy="7838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2C0D452-2752-4CD3-85F1-3BAC4F97295F}"/>
                  </a:ext>
                </a:extLst>
              </p:cNvPr>
              <p:cNvSpPr txBox="1"/>
              <p:nvPr/>
            </p:nvSpPr>
            <p:spPr>
              <a:xfrm>
                <a:off x="3789612" y="2105284"/>
                <a:ext cx="4860676" cy="898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8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80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l-GR" sz="2800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l-GR" sz="28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8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l-GR" sz="2800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l-GR" sz="28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l-G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l-GR" sz="2800" i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sSup>
                        <m:sSupPr>
                          <m:ctrlPr>
                            <a:rPr lang="el-GR" sz="28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800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l-GR" sz="28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l-GR" sz="28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2C0D452-2752-4CD3-85F1-3BAC4F972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612" y="2105284"/>
                <a:ext cx="4860676" cy="8989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2C3821D-B7D4-4422-AB84-F6A093428DFC}"/>
                  </a:ext>
                </a:extLst>
              </p:cNvPr>
              <p:cNvSpPr txBox="1"/>
              <p:nvPr/>
            </p:nvSpPr>
            <p:spPr>
              <a:xfrm>
                <a:off x="3771106" y="4056881"/>
                <a:ext cx="4572000" cy="9104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l-GR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l-GR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l-GR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l-G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l-GR" sz="2000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l-GR" sz="20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l-GR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l-GR" sz="2000" i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sSup>
                        <m:sSupPr>
                          <m:ctrlPr>
                            <a:rPr lang="el-GR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l-GR" sz="20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l-GR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l-G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l-GR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l-GR" sz="2000" i="1">
                                  <a:latin typeface="Cambria Math" panose="02040503050406030204" pitchFamily="18" charset="0"/>
                                </a:rPr>
                                <m:t>𝑅𝑀</m:t>
                              </m:r>
                              <m:r>
                                <a:rPr lang="el-GR" sz="2000" i="0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2C3821D-B7D4-4422-AB84-F6A093428D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1106" y="4056881"/>
                <a:ext cx="4572000" cy="91044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0" name="Object 6">
            <a:extLst>
              <a:ext uri="{FF2B5EF4-FFF2-40B4-BE49-F238E27FC236}">
                <a16:creationId xmlns:a16="http://schemas.microsoft.com/office/drawing/2014/main" id="{59EAA0FB-8A8F-4A51-81E3-E3B3D491C7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038" y="188913"/>
          <a:ext cx="8181975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4483100" imgH="889000" progId="Equation.3">
                  <p:embed/>
                </p:oleObj>
              </mc:Choice>
              <mc:Fallback>
                <p:oleObj name="Εξίσωση" r:id="rId3" imgW="4483100" imgH="889000" progId="Equation.3">
                  <p:embed/>
                  <p:pic>
                    <p:nvPicPr>
                      <p:cNvPr id="48130" name="Object 6">
                        <a:extLst>
                          <a:ext uri="{FF2B5EF4-FFF2-40B4-BE49-F238E27FC236}">
                            <a16:creationId xmlns:a16="http://schemas.microsoft.com/office/drawing/2014/main" id="{59EAA0FB-8A8F-4A51-81E3-E3B3D491C7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188913"/>
                        <a:ext cx="8181975" cy="161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5">
            <a:extLst>
              <a:ext uri="{FF2B5EF4-FFF2-40B4-BE49-F238E27FC236}">
                <a16:creationId xmlns:a16="http://schemas.microsoft.com/office/drawing/2014/main" id="{85C4DD5D-F42A-4B62-A9D3-2BB74CC0A2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4925" y="3733800"/>
          <a:ext cx="6102350" cy="250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3276600" imgH="1346200" progId="Equation.3">
                  <p:embed/>
                </p:oleObj>
              </mc:Choice>
              <mc:Fallback>
                <p:oleObj name="Εξίσωση" r:id="rId5" imgW="3276600" imgH="1346200" progId="Equation.3">
                  <p:embed/>
                  <p:pic>
                    <p:nvPicPr>
                      <p:cNvPr id="48131" name="Object 5">
                        <a:extLst>
                          <a:ext uri="{FF2B5EF4-FFF2-40B4-BE49-F238E27FC236}">
                            <a16:creationId xmlns:a16="http://schemas.microsoft.com/office/drawing/2014/main" id="{85C4DD5D-F42A-4B62-A9D3-2BB74CC0A2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925" y="3733800"/>
                        <a:ext cx="6102350" cy="2503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2" name="Rectangle 7">
            <a:extLst>
              <a:ext uri="{FF2B5EF4-FFF2-40B4-BE49-F238E27FC236}">
                <a16:creationId xmlns:a16="http://schemas.microsoft.com/office/drawing/2014/main" id="{6E2152DF-7AF0-4889-982A-6D5E79D44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48133" name="Rectangle 9">
            <a:extLst>
              <a:ext uri="{FF2B5EF4-FFF2-40B4-BE49-F238E27FC236}">
                <a16:creationId xmlns:a16="http://schemas.microsoft.com/office/drawing/2014/main" id="{EDB6ECD6-B581-4C47-93C1-BC74B4396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75125"/>
            <a:ext cx="230188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300">
                <a:cs typeface="Times New Roman" panose="02020603050405020304" pitchFamily="18" charset="0"/>
              </a:rPr>
              <a:t> </a:t>
            </a:r>
            <a:endParaRPr lang="el-GR" altLang="el-GR" sz="1100"/>
          </a:p>
          <a:p>
            <a:pPr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48134" name="Object 13">
            <a:extLst>
              <a:ext uri="{FF2B5EF4-FFF2-40B4-BE49-F238E27FC236}">
                <a16:creationId xmlns:a16="http://schemas.microsoft.com/office/drawing/2014/main" id="{F6CBA86B-261C-4CD8-AC36-D9209681C4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1851025"/>
          <a:ext cx="16129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888614" imgH="393529" progId="Equation.3">
                  <p:embed/>
                </p:oleObj>
              </mc:Choice>
              <mc:Fallback>
                <p:oleObj name="Εξίσωση" r:id="rId7" imgW="888614" imgH="393529" progId="Equation.3">
                  <p:embed/>
                  <p:pic>
                    <p:nvPicPr>
                      <p:cNvPr id="48134" name="Object 13">
                        <a:extLst>
                          <a:ext uri="{FF2B5EF4-FFF2-40B4-BE49-F238E27FC236}">
                            <a16:creationId xmlns:a16="http://schemas.microsoft.com/office/drawing/2014/main" id="{F6CBA86B-261C-4CD8-AC36-D9209681C4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51025"/>
                        <a:ext cx="1612900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14">
            <a:extLst>
              <a:ext uri="{FF2B5EF4-FFF2-40B4-BE49-F238E27FC236}">
                <a16:creationId xmlns:a16="http://schemas.microsoft.com/office/drawing/2014/main" id="{0D339806-BC0B-420F-821B-1EFE8DC6C8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1944688"/>
          <a:ext cx="140811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672808" imgH="253890" progId="Equation.3">
                  <p:embed/>
                </p:oleObj>
              </mc:Choice>
              <mc:Fallback>
                <p:oleObj name="Εξίσωση" r:id="rId9" imgW="672808" imgH="253890" progId="Equation.3">
                  <p:embed/>
                  <p:pic>
                    <p:nvPicPr>
                      <p:cNvPr id="48135" name="Object 14">
                        <a:extLst>
                          <a:ext uri="{FF2B5EF4-FFF2-40B4-BE49-F238E27FC236}">
                            <a16:creationId xmlns:a16="http://schemas.microsoft.com/office/drawing/2014/main" id="{0D339806-BC0B-420F-821B-1EFE8DC6C8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44688"/>
                        <a:ext cx="1408113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11">
            <a:extLst>
              <a:ext uri="{FF2B5EF4-FFF2-40B4-BE49-F238E27FC236}">
                <a16:creationId xmlns:a16="http://schemas.microsoft.com/office/drawing/2014/main" id="{1793E7ED-46FE-4B56-A423-8C92D41208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0750" y="1982788"/>
          <a:ext cx="1943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1028700" imgH="228600" progId="Equation.3">
                  <p:embed/>
                </p:oleObj>
              </mc:Choice>
              <mc:Fallback>
                <p:oleObj name="Εξίσωση" r:id="rId11" imgW="1028700" imgH="228600" progId="Equation.3">
                  <p:embed/>
                  <p:pic>
                    <p:nvPicPr>
                      <p:cNvPr id="48136" name="Object 11">
                        <a:extLst>
                          <a:ext uri="{FF2B5EF4-FFF2-40B4-BE49-F238E27FC236}">
                            <a16:creationId xmlns:a16="http://schemas.microsoft.com/office/drawing/2014/main" id="{1793E7ED-46FE-4B56-A423-8C92D41208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1982788"/>
                        <a:ext cx="1943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11">
            <a:extLst>
              <a:ext uri="{FF2B5EF4-FFF2-40B4-BE49-F238E27FC236}">
                <a16:creationId xmlns:a16="http://schemas.microsoft.com/office/drawing/2014/main" id="{33C438F7-2B42-4305-AF0B-E9A241AF26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0063" y="2003425"/>
          <a:ext cx="25971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1345616" imgH="253890" progId="Equation.3">
                  <p:embed/>
                </p:oleObj>
              </mc:Choice>
              <mc:Fallback>
                <p:oleObj name="Εξίσωση" r:id="rId13" imgW="1345616" imgH="253890" progId="Equation.3">
                  <p:embed/>
                  <p:pic>
                    <p:nvPicPr>
                      <p:cNvPr id="48137" name="Object 11">
                        <a:extLst>
                          <a:ext uri="{FF2B5EF4-FFF2-40B4-BE49-F238E27FC236}">
                            <a16:creationId xmlns:a16="http://schemas.microsoft.com/office/drawing/2014/main" id="{33C438F7-2B42-4305-AF0B-E9A241AF26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003425"/>
                        <a:ext cx="259715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1">
            <a:extLst>
              <a:ext uri="{FF2B5EF4-FFF2-40B4-BE49-F238E27FC236}">
                <a16:creationId xmlns:a16="http://schemas.microsoft.com/office/drawing/2014/main" id="{DA79D7DA-4CC7-4289-BA0E-BDFE65C325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4138" y="2805113"/>
          <a:ext cx="17399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5" imgW="901309" imgH="228501" progId="Equation.3">
                  <p:embed/>
                </p:oleObj>
              </mc:Choice>
              <mc:Fallback>
                <p:oleObj name="Εξίσωση" r:id="rId15" imgW="901309" imgH="228501" progId="Equation.3">
                  <p:embed/>
                  <p:pic>
                    <p:nvPicPr>
                      <p:cNvPr id="48138" name="Object 11">
                        <a:extLst>
                          <a:ext uri="{FF2B5EF4-FFF2-40B4-BE49-F238E27FC236}">
                            <a16:creationId xmlns:a16="http://schemas.microsoft.com/office/drawing/2014/main" id="{DA79D7DA-4CC7-4289-BA0E-BDFE65C325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138" y="2805113"/>
                        <a:ext cx="173990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9" name="Object 15">
            <a:extLst>
              <a:ext uri="{FF2B5EF4-FFF2-40B4-BE49-F238E27FC236}">
                <a16:creationId xmlns:a16="http://schemas.microsoft.com/office/drawing/2014/main" id="{CD3E357D-F7B0-4811-A19E-71DBF0EABF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1163" y="2708275"/>
          <a:ext cx="1790700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7" imgW="1104900" imgH="419100" progId="Equation.3">
                  <p:embed/>
                </p:oleObj>
              </mc:Choice>
              <mc:Fallback>
                <p:oleObj name="Εξίσωση" r:id="rId17" imgW="1104900" imgH="419100" progId="Equation.3">
                  <p:embed/>
                  <p:pic>
                    <p:nvPicPr>
                      <p:cNvPr id="48139" name="Object 15">
                        <a:extLst>
                          <a:ext uri="{FF2B5EF4-FFF2-40B4-BE49-F238E27FC236}">
                            <a16:creationId xmlns:a16="http://schemas.microsoft.com/office/drawing/2014/main" id="{CD3E357D-F7B0-4811-A19E-71DBF0EABF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163" y="2708275"/>
                        <a:ext cx="1790700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Object 6">
            <a:extLst>
              <a:ext uri="{FF2B5EF4-FFF2-40B4-BE49-F238E27FC236}">
                <a16:creationId xmlns:a16="http://schemas.microsoft.com/office/drawing/2014/main" id="{876F5661-BCDB-4EA0-801D-24E94515D8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4488" y="1484313"/>
          <a:ext cx="1670050" cy="162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837836" imgH="812447" progId="Equation.3">
                  <p:embed/>
                </p:oleObj>
              </mc:Choice>
              <mc:Fallback>
                <p:oleObj name="Εξίσωση" r:id="rId3" imgW="837836" imgH="812447" progId="Equation.3">
                  <p:embed/>
                  <p:pic>
                    <p:nvPicPr>
                      <p:cNvPr id="50178" name="Object 6">
                        <a:extLst>
                          <a:ext uri="{FF2B5EF4-FFF2-40B4-BE49-F238E27FC236}">
                            <a16:creationId xmlns:a16="http://schemas.microsoft.com/office/drawing/2014/main" id="{876F5661-BCDB-4EA0-801D-24E94515D8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8" y="1484313"/>
                        <a:ext cx="1670050" cy="162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5">
            <a:extLst>
              <a:ext uri="{FF2B5EF4-FFF2-40B4-BE49-F238E27FC236}">
                <a16:creationId xmlns:a16="http://schemas.microsoft.com/office/drawing/2014/main" id="{03DCC343-F181-4F2C-AD82-4C72789416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2100" y="3357563"/>
          <a:ext cx="193516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876300" imgH="457200" progId="Equation.3">
                  <p:embed/>
                </p:oleObj>
              </mc:Choice>
              <mc:Fallback>
                <p:oleObj name="Εξίσωση" r:id="rId5" imgW="876300" imgH="457200" progId="Equation.3">
                  <p:embed/>
                  <p:pic>
                    <p:nvPicPr>
                      <p:cNvPr id="50179" name="Object 5">
                        <a:extLst>
                          <a:ext uri="{FF2B5EF4-FFF2-40B4-BE49-F238E27FC236}">
                            <a16:creationId xmlns:a16="http://schemas.microsoft.com/office/drawing/2014/main" id="{03DCC343-F181-4F2C-AD82-4C72789416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357563"/>
                        <a:ext cx="1935163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>
            <a:extLst>
              <a:ext uri="{FF2B5EF4-FFF2-40B4-BE49-F238E27FC236}">
                <a16:creationId xmlns:a16="http://schemas.microsoft.com/office/drawing/2014/main" id="{B1A9FEF1-00BC-43E4-A9BE-5447F8F195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0513" y="4627563"/>
          <a:ext cx="202882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901309" imgH="431613" progId="Equation.3">
                  <p:embed/>
                </p:oleObj>
              </mc:Choice>
              <mc:Fallback>
                <p:oleObj name="Εξίσωση" r:id="rId7" imgW="901309" imgH="431613" progId="Equation.3">
                  <p:embed/>
                  <p:pic>
                    <p:nvPicPr>
                      <p:cNvPr id="50180" name="Object 4">
                        <a:extLst>
                          <a:ext uri="{FF2B5EF4-FFF2-40B4-BE49-F238E27FC236}">
                            <a16:creationId xmlns:a16="http://schemas.microsoft.com/office/drawing/2014/main" id="{B1A9FEF1-00BC-43E4-A9BE-5447F8F195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13" y="4627563"/>
                        <a:ext cx="2028825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1" name="Rectangle 7">
            <a:extLst>
              <a:ext uri="{FF2B5EF4-FFF2-40B4-BE49-F238E27FC236}">
                <a16:creationId xmlns:a16="http://schemas.microsoft.com/office/drawing/2014/main" id="{0F29C981-86A5-4059-8637-20A098711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39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50182" name="Rectangle 9">
            <a:extLst>
              <a:ext uri="{FF2B5EF4-FFF2-40B4-BE49-F238E27FC236}">
                <a16:creationId xmlns:a16="http://schemas.microsoft.com/office/drawing/2014/main" id="{295F7258-DF9C-40CA-B190-69A7A007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005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grpSp>
        <p:nvGrpSpPr>
          <p:cNvPr id="50183" name="Group 17">
            <a:extLst>
              <a:ext uri="{FF2B5EF4-FFF2-40B4-BE49-F238E27FC236}">
                <a16:creationId xmlns:a16="http://schemas.microsoft.com/office/drawing/2014/main" id="{9714FE65-87CD-4543-BE5D-7B396056A9C9}"/>
              </a:ext>
            </a:extLst>
          </p:cNvPr>
          <p:cNvGrpSpPr>
            <a:grpSpLocks/>
          </p:cNvGrpSpPr>
          <p:nvPr/>
        </p:nvGrpSpPr>
        <p:grpSpPr bwMode="auto">
          <a:xfrm>
            <a:off x="854075" y="4068763"/>
            <a:ext cx="1055688" cy="457200"/>
            <a:chOff x="509" y="3398"/>
            <a:chExt cx="665" cy="288"/>
          </a:xfrm>
        </p:grpSpPr>
        <p:sp>
          <p:nvSpPr>
            <p:cNvPr id="50190" name="Text Box 18">
              <a:extLst>
                <a:ext uri="{FF2B5EF4-FFF2-40B4-BE49-F238E27FC236}">
                  <a16:creationId xmlns:a16="http://schemas.microsoft.com/office/drawing/2014/main" id="{C4AA1245-012E-4FCB-BB4E-337824B0A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" y="3398"/>
              <a:ext cx="6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l-GR" sz="2400" i="1">
                  <a:latin typeface="Times New Roman" panose="02020603050405020304" pitchFamily="18" charset="0"/>
                </a:rPr>
                <a:t>P</a:t>
              </a:r>
              <a:r>
                <a:rPr lang="en-GB" altLang="el-GR" sz="2400">
                  <a:latin typeface="Times New Roman" panose="02020603050405020304" pitchFamily="18" charset="0"/>
                </a:rPr>
                <a:t>       1</a:t>
              </a:r>
              <a:endParaRPr lang="en-US" altLang="el-GR" sz="2400">
                <a:latin typeface="Times New Roman" panose="02020603050405020304" pitchFamily="18" charset="0"/>
              </a:endParaRPr>
            </a:p>
          </p:txBody>
        </p:sp>
        <p:sp>
          <p:nvSpPr>
            <p:cNvPr id="50191" name="Line 19">
              <a:extLst>
                <a:ext uri="{FF2B5EF4-FFF2-40B4-BE49-F238E27FC236}">
                  <a16:creationId xmlns:a16="http://schemas.microsoft.com/office/drawing/2014/main" id="{AD5BC54A-4C88-477E-9007-DD6183F712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2" y="3553"/>
              <a:ext cx="22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aphicFrame>
        <p:nvGraphicFramePr>
          <p:cNvPr id="50184" name="Object 20">
            <a:extLst>
              <a:ext uri="{FF2B5EF4-FFF2-40B4-BE49-F238E27FC236}">
                <a16:creationId xmlns:a16="http://schemas.microsoft.com/office/drawing/2014/main" id="{4B88E5AA-694F-4D11-9BF2-7670BC9B96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0450" y="5640388"/>
          <a:ext cx="17684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876300" imgH="431800" progId="Equation.3">
                  <p:embed/>
                </p:oleObj>
              </mc:Choice>
              <mc:Fallback>
                <p:oleObj name="Εξίσωση" r:id="rId9" imgW="876300" imgH="431800" progId="Equation.3">
                  <p:embed/>
                  <p:pic>
                    <p:nvPicPr>
                      <p:cNvPr id="50184" name="Object 20">
                        <a:extLst>
                          <a:ext uri="{FF2B5EF4-FFF2-40B4-BE49-F238E27FC236}">
                            <a16:creationId xmlns:a16="http://schemas.microsoft.com/office/drawing/2014/main" id="{4B88E5AA-694F-4D11-9BF2-7670BC9B96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450" y="5640388"/>
                        <a:ext cx="1768475" cy="8636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5" name="Rectangle 22">
            <a:extLst>
              <a:ext uri="{FF2B5EF4-FFF2-40B4-BE49-F238E27FC236}">
                <a16:creationId xmlns:a16="http://schemas.microsoft.com/office/drawing/2014/main" id="{93ED313B-3D86-4F1D-B5B3-DAD396199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075" y="5783263"/>
            <a:ext cx="5286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Περάτωση με συνένωση</a:t>
            </a:r>
            <a:r>
              <a:rPr lang="en-US" altLang="el-GR" sz="1800">
                <a:solidFill>
                  <a:schemeClr val="accent2"/>
                </a:solidFill>
              </a:rPr>
              <a:t> </a:t>
            </a:r>
            <a:r>
              <a:rPr lang="el-GR" altLang="el-GR" sz="1800">
                <a:solidFill>
                  <a:schemeClr val="accent2"/>
                </a:solidFill>
              </a:rPr>
              <a:t>και ανακατανομή</a:t>
            </a:r>
            <a:endParaRPr lang="en-US" altLang="el-GR" sz="1800">
              <a:solidFill>
                <a:schemeClr val="accent2"/>
              </a:solidFill>
            </a:endParaRPr>
          </a:p>
        </p:txBody>
      </p:sp>
      <p:sp>
        <p:nvSpPr>
          <p:cNvPr id="50186" name="17 - Καμπύλο δεξιό βέλος">
            <a:extLst>
              <a:ext uri="{FF2B5EF4-FFF2-40B4-BE49-F238E27FC236}">
                <a16:creationId xmlns:a16="http://schemas.microsoft.com/office/drawing/2014/main" id="{CD49D8AC-1835-47C5-9095-D4754A628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950" y="3887788"/>
            <a:ext cx="285750" cy="11430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50187" name="18 - TextBox">
            <a:extLst>
              <a:ext uri="{FF2B5EF4-FFF2-40B4-BE49-F238E27FC236}">
                <a16:creationId xmlns:a16="http://schemas.microsoft.com/office/drawing/2014/main" id="{246F91B9-1378-4EEF-9D29-3BB48F9C6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3200" y="4887913"/>
            <a:ext cx="2673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Περάτωση με συνένωση</a:t>
            </a:r>
            <a:endParaRPr lang="el-GR" altLang="el-GR" sz="1800"/>
          </a:p>
        </p:txBody>
      </p:sp>
      <p:graphicFrame>
        <p:nvGraphicFramePr>
          <p:cNvPr id="50188" name="Object 4">
            <a:extLst>
              <a:ext uri="{FF2B5EF4-FFF2-40B4-BE49-F238E27FC236}">
                <a16:creationId xmlns:a16="http://schemas.microsoft.com/office/drawing/2014/main" id="{E84EE264-6B69-4EA8-80B3-84F60CBEF0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404813"/>
          <a:ext cx="537845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2971800" imgH="444500" progId="Equation.3">
                  <p:embed/>
                </p:oleObj>
              </mc:Choice>
              <mc:Fallback>
                <p:oleObj name="Εξίσωση" r:id="rId11" imgW="2971800" imgH="444500" progId="Equation.3">
                  <p:embed/>
                  <p:pic>
                    <p:nvPicPr>
                      <p:cNvPr id="50188" name="Object 4">
                        <a:extLst>
                          <a:ext uri="{FF2B5EF4-FFF2-40B4-BE49-F238E27FC236}">
                            <a16:creationId xmlns:a16="http://schemas.microsoft.com/office/drawing/2014/main" id="{E84EE264-6B69-4EA8-80B3-84F60CBEF0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04813"/>
                        <a:ext cx="5378450" cy="8112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9" name="Object 6">
            <a:extLst>
              <a:ext uri="{FF2B5EF4-FFF2-40B4-BE49-F238E27FC236}">
                <a16:creationId xmlns:a16="http://schemas.microsoft.com/office/drawing/2014/main" id="{6A222350-3548-4678-9543-AB23E51998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3663" y="333375"/>
          <a:ext cx="1684337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787400" imgH="419100" progId="Equation.3">
                  <p:embed/>
                </p:oleObj>
              </mc:Choice>
              <mc:Fallback>
                <p:oleObj name="Εξίσωση" r:id="rId13" imgW="787400" imgH="419100" progId="Equation.3">
                  <p:embed/>
                  <p:pic>
                    <p:nvPicPr>
                      <p:cNvPr id="50189" name="Object 6">
                        <a:extLst>
                          <a:ext uri="{FF2B5EF4-FFF2-40B4-BE49-F238E27FC236}">
                            <a16:creationId xmlns:a16="http://schemas.microsoft.com/office/drawing/2014/main" id="{6A222350-3548-4678-9543-AB23E51998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333375"/>
                        <a:ext cx="1684337" cy="90011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19050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>
            <a:extLst>
              <a:ext uri="{FF2B5EF4-FFF2-40B4-BE49-F238E27FC236}">
                <a16:creationId xmlns:a16="http://schemas.microsoft.com/office/drawing/2014/main" id="{7177D708-3CE0-4194-8492-5B3CAFCBD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404813"/>
            <a:ext cx="6553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/>
              <a:t>Αποκλίσεις από τον «κανονικό» πολυμερισμό στους μεγάλους βαθμούς προόδου της αντίδρασης. </a:t>
            </a:r>
            <a:r>
              <a:rPr lang="el-GR" altLang="el-GR" sz="2000" b="1">
                <a:solidFill>
                  <a:srgbClr val="990099"/>
                </a:solidFill>
              </a:rPr>
              <a:t>Φαινόμενο </a:t>
            </a:r>
            <a:r>
              <a:rPr lang="en-US" altLang="el-GR" sz="2000" b="1">
                <a:solidFill>
                  <a:srgbClr val="990099"/>
                </a:solidFill>
              </a:rPr>
              <a:t>Trommsdorff</a:t>
            </a:r>
          </a:p>
        </p:txBody>
      </p:sp>
      <p:sp>
        <p:nvSpPr>
          <p:cNvPr id="52227" name="Rectangle 5">
            <a:extLst>
              <a:ext uri="{FF2B5EF4-FFF2-40B4-BE49-F238E27FC236}">
                <a16:creationId xmlns:a16="http://schemas.microsoft.com/office/drawing/2014/main" id="{2C3342F8-65E4-4728-9932-BCA4504B3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1557338"/>
            <a:ext cx="507047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Ονομάζουμε </a:t>
            </a:r>
            <a:r>
              <a:rPr lang="el-GR" altLang="el-GR" sz="1800" b="1">
                <a:solidFill>
                  <a:schemeClr val="accent2"/>
                </a:solidFill>
              </a:rPr>
              <a:t>κανονικό πολυμερισμό</a:t>
            </a:r>
            <a:r>
              <a:rPr lang="el-GR" altLang="el-GR" sz="1800">
                <a:solidFill>
                  <a:schemeClr val="accent2"/>
                </a:solidFill>
              </a:rPr>
              <a:t> τον πολυμερισμό</a:t>
            </a:r>
            <a:r>
              <a:rPr lang="en-GB" altLang="el-GR" sz="1800">
                <a:solidFill>
                  <a:schemeClr val="accent2"/>
                </a:solidFill>
              </a:rPr>
              <a:t> </a:t>
            </a:r>
            <a:r>
              <a:rPr lang="el-GR" altLang="el-GR" sz="1800">
                <a:solidFill>
                  <a:schemeClr val="accent2"/>
                </a:solidFill>
              </a:rPr>
              <a:t>από τον οποίο παίρνουμε πολυμερές: </a:t>
            </a:r>
          </a:p>
          <a:p>
            <a:pPr algn="just" eaLnBrk="1" hangingPunct="1">
              <a:spcBef>
                <a:spcPct val="0"/>
              </a:spcBef>
            </a:pPr>
            <a:r>
              <a:rPr lang="el-GR" altLang="el-GR" sz="1800">
                <a:solidFill>
                  <a:schemeClr val="accent2"/>
                </a:solidFill>
              </a:rPr>
              <a:t>με ταχύτητα που προβλέπεται από την σχέση </a:t>
            </a:r>
            <a:endParaRPr lang="en-GB" altLang="el-GR" sz="180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GB" altLang="el-GR" sz="180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el-GR" altLang="el-GR" sz="1800">
                <a:solidFill>
                  <a:schemeClr val="accent2"/>
                </a:solidFill>
              </a:rPr>
              <a:t> του οποίου το κινητικό μήκος δίνεται </a:t>
            </a:r>
            <a:endParaRPr lang="en-GB" altLang="el-GR" sz="1800">
              <a:solidFill>
                <a:schemeClr val="accent2"/>
              </a:solidFill>
            </a:endParaRPr>
          </a:p>
        </p:txBody>
      </p:sp>
      <p:graphicFrame>
        <p:nvGraphicFramePr>
          <p:cNvPr id="52228" name="Object 6">
            <a:extLst>
              <a:ext uri="{FF2B5EF4-FFF2-40B4-BE49-F238E27FC236}">
                <a16:creationId xmlns:a16="http://schemas.microsoft.com/office/drawing/2014/main" id="{5738114D-0A04-4150-88EF-C02D87CD96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1773238"/>
          <a:ext cx="2735262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663700" imgH="508000" progId="Equation.3">
                  <p:embed/>
                </p:oleObj>
              </mc:Choice>
              <mc:Fallback>
                <p:oleObj name="Εξίσωση" r:id="rId3" imgW="1663700" imgH="508000" progId="Equation.3">
                  <p:embed/>
                  <p:pic>
                    <p:nvPicPr>
                      <p:cNvPr id="52228" name="Object 6">
                        <a:extLst>
                          <a:ext uri="{FF2B5EF4-FFF2-40B4-BE49-F238E27FC236}">
                            <a16:creationId xmlns:a16="http://schemas.microsoft.com/office/drawing/2014/main" id="{5738114D-0A04-4150-88EF-C02D87CD96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1773238"/>
                        <a:ext cx="2735262" cy="82867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8">
            <a:extLst>
              <a:ext uri="{FF2B5EF4-FFF2-40B4-BE49-F238E27FC236}">
                <a16:creationId xmlns:a16="http://schemas.microsoft.com/office/drawing/2014/main" id="{AA232F7C-8753-4E1C-A69A-72E7F03C25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2781300"/>
          <a:ext cx="287972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562100" imgH="431800" progId="Equation.3">
                  <p:embed/>
                </p:oleObj>
              </mc:Choice>
              <mc:Fallback>
                <p:oleObj name="Εξίσωση" r:id="rId5" imgW="1562100" imgH="431800" progId="Equation.3">
                  <p:embed/>
                  <p:pic>
                    <p:nvPicPr>
                      <p:cNvPr id="52229" name="Object 8">
                        <a:extLst>
                          <a:ext uri="{FF2B5EF4-FFF2-40B4-BE49-F238E27FC236}">
                            <a16:creationId xmlns:a16="http://schemas.microsoft.com/office/drawing/2014/main" id="{AA232F7C-8753-4E1C-A69A-72E7F03C25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2781300"/>
                        <a:ext cx="2879725" cy="7889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0" name="Rectangle 9">
            <a:extLst>
              <a:ext uri="{FF2B5EF4-FFF2-40B4-BE49-F238E27FC236}">
                <a16:creationId xmlns:a16="http://schemas.microsoft.com/office/drawing/2014/main" id="{85555E23-666F-4D17-A662-94F34A315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" y="3429000"/>
            <a:ext cx="5481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l-GR" altLang="el-GR" sz="1800">
                <a:solidFill>
                  <a:schemeClr val="accent2"/>
                </a:solidFill>
              </a:rPr>
              <a:t>η μοριακή του διασπορά βρίσκεται μεταξύ 1,5 και 2.</a:t>
            </a:r>
          </a:p>
        </p:txBody>
      </p:sp>
      <p:sp>
        <p:nvSpPr>
          <p:cNvPr id="52231" name="Line 10">
            <a:extLst>
              <a:ext uri="{FF2B5EF4-FFF2-40B4-BE49-F238E27FC236}">
                <a16:creationId xmlns:a16="http://schemas.microsoft.com/office/drawing/2014/main" id="{F40D1A0E-F8B4-4745-8235-CC25C33FBC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141663"/>
            <a:ext cx="108108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2232" name="Line 11">
            <a:extLst>
              <a:ext uri="{FF2B5EF4-FFF2-40B4-BE49-F238E27FC236}">
                <a16:creationId xmlns:a16="http://schemas.microsoft.com/office/drawing/2014/main" id="{E054934E-742A-4BE2-9DEF-D2F6A1892E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2565400"/>
            <a:ext cx="431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2233" name="Rectangle 12">
            <a:extLst>
              <a:ext uri="{FF2B5EF4-FFF2-40B4-BE49-F238E27FC236}">
                <a16:creationId xmlns:a16="http://schemas.microsoft.com/office/drawing/2014/main" id="{83D06E1D-52EA-4116-9C19-D4D92546D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4144963"/>
            <a:ext cx="7004050" cy="650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990099"/>
                </a:solidFill>
              </a:rPr>
              <a:t>Για μεγάλους βαθμούς προόδου έχουμε μεγάλες αποκλίσεις από τις τιμές που προβλέπονται από τις παραπάνω σχέσεις.</a:t>
            </a:r>
          </a:p>
        </p:txBody>
      </p:sp>
      <p:sp>
        <p:nvSpPr>
          <p:cNvPr id="52234" name="Rectangle 13">
            <a:extLst>
              <a:ext uri="{FF2B5EF4-FFF2-40B4-BE49-F238E27FC236}">
                <a16:creationId xmlns:a16="http://schemas.microsoft.com/office/drawing/2014/main" id="{DF8D839C-6C29-45BE-8C90-ACBA80228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5021263"/>
            <a:ext cx="79279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βασική αιτία των αποκλίσεων είναι</a:t>
            </a:r>
            <a:r>
              <a:rPr lang="el-GR" altLang="el-GR" sz="180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l-GR" altLang="el-GR" sz="1800">
                <a:solidFill>
                  <a:schemeClr val="accent2"/>
                </a:solidFill>
              </a:rPr>
              <a:t>μεγάλη αύξηση του ιξώδους του μέσου</a:t>
            </a:r>
          </a:p>
          <a:p>
            <a:pPr eaLnBrk="1" hangingPunct="1">
              <a:spcBef>
                <a:spcPct val="0"/>
              </a:spcBef>
            </a:pPr>
            <a:r>
              <a:rPr lang="el-GR" altLang="el-GR" sz="1800">
                <a:solidFill>
                  <a:schemeClr val="accent2"/>
                </a:solidFill>
              </a:rPr>
              <a:t>δυσκολία συνάντησης των άκρων δύο μακροριζών (αντίδραση περάτωσης).</a:t>
            </a:r>
          </a:p>
        </p:txBody>
      </p:sp>
      <p:sp>
        <p:nvSpPr>
          <p:cNvPr id="52235" name="Rectangle 14">
            <a:extLst>
              <a:ext uri="{FF2B5EF4-FFF2-40B4-BE49-F238E27FC236}">
                <a16:creationId xmlns:a16="http://schemas.microsoft.com/office/drawing/2014/main" id="{495ACE70-DA07-4EE7-89F0-DF06CD71E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6165850"/>
            <a:ext cx="5751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990099"/>
                </a:solidFill>
              </a:rPr>
              <a:t>έχουμε απομάκρυνση από την στάσιμη κατάσταση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>
            <a:extLst>
              <a:ext uri="{FF2B5EF4-FFF2-40B4-BE49-F238E27FC236}">
                <a16:creationId xmlns:a16="http://schemas.microsoft.com/office/drawing/2014/main" id="{5E19EB51-8241-4DE0-8E05-8E366E8FD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125538"/>
            <a:ext cx="813752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Συνέπεια της δυσκολίας συνάντησης των άκρων των μακρομορίων είναι η </a:t>
            </a:r>
            <a:r>
              <a:rPr lang="el-GR" altLang="el-GR" sz="1800">
                <a:solidFill>
                  <a:srgbClr val="FF0000"/>
                </a:solidFill>
              </a:rPr>
              <a:t>ελάττωση της</a:t>
            </a:r>
            <a:r>
              <a:rPr lang="el-GR" altLang="el-GR" sz="1800"/>
              <a:t> </a:t>
            </a:r>
            <a:r>
              <a:rPr lang="en-US" altLang="el-GR" sz="1800" b="1"/>
              <a:t>k</a:t>
            </a:r>
            <a:r>
              <a:rPr lang="el-GR" altLang="el-GR" sz="1800" b="1"/>
              <a:t>τ</a:t>
            </a:r>
            <a:r>
              <a:rPr lang="el-GR" altLang="el-GR" sz="1800"/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που είναι </a:t>
            </a:r>
            <a:r>
              <a:rPr lang="el-GR" altLang="el-GR" sz="1800">
                <a:solidFill>
                  <a:srgbClr val="FF0000"/>
                </a:solidFill>
              </a:rPr>
              <a:t>μεγαλύτερη από αυτήν της</a:t>
            </a:r>
            <a:r>
              <a:rPr lang="el-GR" altLang="el-GR" sz="1800"/>
              <a:t> </a:t>
            </a:r>
            <a:r>
              <a:rPr lang="en-US" altLang="el-GR" sz="1800" b="1"/>
              <a:t>k</a:t>
            </a:r>
            <a:r>
              <a:rPr lang="el-GR" altLang="el-GR" sz="1800" b="1"/>
              <a:t>π</a:t>
            </a:r>
            <a:r>
              <a:rPr lang="el-GR" altLang="el-GR" sz="1800"/>
              <a:t> (</a:t>
            </a:r>
            <a:r>
              <a:rPr lang="el-GR" altLang="el-GR" sz="1800">
                <a:solidFill>
                  <a:schemeClr val="accent2"/>
                </a:solidFill>
              </a:rPr>
              <a:t>δυσκολία συνάντησης των άκρων με μονομερή)</a:t>
            </a:r>
            <a:r>
              <a:rPr lang="el-GR" altLang="el-GR" sz="1800"/>
              <a:t> </a:t>
            </a:r>
            <a:endParaRPr lang="el-GR" altLang="el-GR" sz="180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και οδηγεί σε </a:t>
            </a:r>
            <a:r>
              <a:rPr lang="el-GR" altLang="el-GR" sz="1800" b="1">
                <a:solidFill>
                  <a:srgbClr val="990099"/>
                </a:solidFill>
              </a:rPr>
              <a:t>αυτοεπιτάχυνση και μεγαλύτερες τιμές μοριακών βαρών</a:t>
            </a:r>
            <a:r>
              <a:rPr lang="el-GR" altLang="el-GR" sz="1800"/>
              <a:t>.</a:t>
            </a:r>
          </a:p>
        </p:txBody>
      </p:sp>
      <p:grpSp>
        <p:nvGrpSpPr>
          <p:cNvPr id="54275" name="Group 8">
            <a:extLst>
              <a:ext uri="{FF2B5EF4-FFF2-40B4-BE49-F238E27FC236}">
                <a16:creationId xmlns:a16="http://schemas.microsoft.com/office/drawing/2014/main" id="{6041AC85-3513-483C-84FA-22153FEE4378}"/>
              </a:ext>
            </a:extLst>
          </p:cNvPr>
          <p:cNvGrpSpPr>
            <a:grpSpLocks/>
          </p:cNvGrpSpPr>
          <p:nvPr/>
        </p:nvGrpSpPr>
        <p:grpSpPr bwMode="auto">
          <a:xfrm>
            <a:off x="1403350" y="3133725"/>
            <a:ext cx="3167063" cy="1584325"/>
            <a:chOff x="1610" y="1616"/>
            <a:chExt cx="1995" cy="998"/>
          </a:xfrm>
        </p:grpSpPr>
        <p:graphicFrame>
          <p:nvGraphicFramePr>
            <p:cNvPr id="54280" name="Object 5">
              <a:extLst>
                <a:ext uri="{FF2B5EF4-FFF2-40B4-BE49-F238E27FC236}">
                  <a16:creationId xmlns:a16="http://schemas.microsoft.com/office/drawing/2014/main" id="{436B01A5-3D8F-4369-8BFE-EB86E272897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10" y="1752"/>
            <a:ext cx="1995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Εξίσωση" r:id="rId3" imgW="1663700" imgH="508000" progId="Equation.3">
                    <p:embed/>
                  </p:oleObj>
                </mc:Choice>
                <mc:Fallback>
                  <p:oleObj name="Εξίσωση" r:id="rId3" imgW="1663700" imgH="508000" progId="Equation.3">
                    <p:embed/>
                    <p:pic>
                      <p:nvPicPr>
                        <p:cNvPr id="54280" name="Object 5">
                          <a:extLst>
                            <a:ext uri="{FF2B5EF4-FFF2-40B4-BE49-F238E27FC236}">
                              <a16:creationId xmlns:a16="http://schemas.microsoft.com/office/drawing/2014/main" id="{436B01A5-3D8F-4369-8BFE-EB86E272897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0" y="1752"/>
                          <a:ext cx="1995" cy="604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rgbClr val="990099"/>
                          </a:solidFill>
                          <a:miter lim="800000"/>
                          <a:headEnd/>
                          <a:tailEnd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281" name="Line 6">
              <a:extLst>
                <a:ext uri="{FF2B5EF4-FFF2-40B4-BE49-F238E27FC236}">
                  <a16:creationId xmlns:a16="http://schemas.microsoft.com/office/drawing/2014/main" id="{93045B99-3969-472A-8FC9-0796AF7509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8" y="1616"/>
              <a:ext cx="0" cy="22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4282" name="Line 7">
              <a:extLst>
                <a:ext uri="{FF2B5EF4-FFF2-40B4-BE49-F238E27FC236}">
                  <a16:creationId xmlns:a16="http://schemas.microsoft.com/office/drawing/2014/main" id="{4642AF09-CA59-4B7F-B136-071C525E7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3" y="2387"/>
              <a:ext cx="0" cy="227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aphicFrame>
        <p:nvGraphicFramePr>
          <p:cNvPr id="54276" name="Object 9">
            <a:extLst>
              <a:ext uri="{FF2B5EF4-FFF2-40B4-BE49-F238E27FC236}">
                <a16:creationId xmlns:a16="http://schemas.microsoft.com/office/drawing/2014/main" id="{0A911FF7-BD9F-4548-ADA9-18BD249A66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3800" y="3359150"/>
          <a:ext cx="338455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562100" imgH="431800" progId="Equation.3">
                  <p:embed/>
                </p:oleObj>
              </mc:Choice>
              <mc:Fallback>
                <p:oleObj name="Εξίσωση" r:id="rId5" imgW="1562100" imgH="431800" progId="Equation.3">
                  <p:embed/>
                  <p:pic>
                    <p:nvPicPr>
                      <p:cNvPr id="54276" name="Object 9">
                        <a:extLst>
                          <a:ext uri="{FF2B5EF4-FFF2-40B4-BE49-F238E27FC236}">
                            <a16:creationId xmlns:a16="http://schemas.microsoft.com/office/drawing/2014/main" id="{0A911FF7-BD9F-4548-ADA9-18BD249A66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359150"/>
                        <a:ext cx="3384550" cy="9271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7" name="Line 10">
            <a:extLst>
              <a:ext uri="{FF2B5EF4-FFF2-40B4-BE49-F238E27FC236}">
                <a16:creationId xmlns:a16="http://schemas.microsoft.com/office/drawing/2014/main" id="{54D3BB2F-8DAC-4FAC-8CD5-7B95FE7DDC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3060700"/>
            <a:ext cx="0" cy="2889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4278" name="Line 11">
            <a:extLst>
              <a:ext uri="{FF2B5EF4-FFF2-40B4-BE49-F238E27FC236}">
                <a16:creationId xmlns:a16="http://schemas.microsoft.com/office/drawing/2014/main" id="{D4DE06D7-2C89-46E3-9EED-1DD92191CF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72225" y="4357688"/>
            <a:ext cx="0" cy="3587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4279" name="Rectangle 12">
            <a:extLst>
              <a:ext uri="{FF2B5EF4-FFF2-40B4-BE49-F238E27FC236}">
                <a16:creationId xmlns:a16="http://schemas.microsoft.com/office/drawing/2014/main" id="{E7B0C31D-39FD-4D01-84FE-09299AFA9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5149850"/>
            <a:ext cx="444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Το Μ</a:t>
            </a:r>
            <a:r>
              <a:rPr lang="en-US" altLang="el-GR" sz="1800" b="1">
                <a:solidFill>
                  <a:schemeClr val="accent2"/>
                </a:solidFill>
              </a:rPr>
              <a:t>w</a:t>
            </a:r>
            <a:r>
              <a:rPr lang="el-GR" altLang="el-GR" sz="1800" b="1">
                <a:solidFill>
                  <a:schemeClr val="accent2"/>
                </a:solidFill>
              </a:rPr>
              <a:t> / Μ</a:t>
            </a:r>
            <a:r>
              <a:rPr lang="en-US" altLang="el-GR" sz="1800" b="1">
                <a:solidFill>
                  <a:schemeClr val="accent2"/>
                </a:solidFill>
              </a:rPr>
              <a:t>n</a:t>
            </a:r>
            <a:r>
              <a:rPr lang="el-GR" altLang="el-GR" sz="1800" b="1">
                <a:solidFill>
                  <a:schemeClr val="accent2"/>
                </a:solidFill>
              </a:rPr>
              <a:t>    κυμαίνεται μεταξύ 2 και 5.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>
            <a:extLst>
              <a:ext uri="{FF2B5EF4-FFF2-40B4-BE49-F238E27FC236}">
                <a16:creationId xmlns:a16="http://schemas.microsoft.com/office/drawing/2014/main" id="{E4B407D8-CB41-4FD4-BD93-E164497D1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60350"/>
            <a:ext cx="3816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</a:rPr>
              <a:t>Φαινόμενο </a:t>
            </a:r>
            <a:r>
              <a:rPr lang="en-US" altLang="el-GR" sz="2000" b="1">
                <a:solidFill>
                  <a:schemeClr val="accent2"/>
                </a:solidFill>
              </a:rPr>
              <a:t>Trommsdorff</a:t>
            </a:r>
            <a:endParaRPr lang="el-GR" altLang="el-GR" sz="2000" b="1">
              <a:solidFill>
                <a:schemeClr val="accent2"/>
              </a:solidFill>
            </a:endParaRPr>
          </a:p>
        </p:txBody>
      </p:sp>
      <p:pic>
        <p:nvPicPr>
          <p:cNvPr id="56323" name="Picture 7">
            <a:extLst>
              <a:ext uri="{FF2B5EF4-FFF2-40B4-BE49-F238E27FC236}">
                <a16:creationId xmlns:a16="http://schemas.microsoft.com/office/drawing/2014/main" id="{2EC8CC5B-E146-4EDA-ADED-6214BC9F7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81075"/>
            <a:ext cx="6264275" cy="567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Rectangle 8">
            <a:extLst>
              <a:ext uri="{FF2B5EF4-FFF2-40B4-BE49-F238E27FC236}">
                <a16:creationId xmlns:a16="http://schemas.microsoft.com/office/drawing/2014/main" id="{50340802-122B-4F5E-AD36-36309E8C4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3141663"/>
            <a:ext cx="3384550" cy="1739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Αποτέλεσμα της μεγάλης αύξησης του ιξώδους του μέσου του πολυμερισμού είναι το φαινόμενο αυτοεπιτάχυνσης του πολυμερισμού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3FA06F0E-ECC6-4589-A3DA-F7EEA9074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76250"/>
            <a:ext cx="7993062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ΑΝΤΙΔΡΑΣΕΙΣ ΜΕΣΩ ΕΛΕΥΘΕΡΩΝ ΡΙΖΩΝ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/>
              <a:t>Κινητικό σχήμα αντιδράσεων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>
                <a:solidFill>
                  <a:srgbClr val="990099"/>
                </a:solidFill>
              </a:rPr>
              <a:t>Φάση έναρξης της αντίδρασης</a:t>
            </a:r>
          </a:p>
        </p:txBody>
      </p:sp>
      <p:sp>
        <p:nvSpPr>
          <p:cNvPr id="6147" name="Rectangle 6">
            <a:extLst>
              <a:ext uri="{FF2B5EF4-FFF2-40B4-BE49-F238E27FC236}">
                <a16:creationId xmlns:a16="http://schemas.microsoft.com/office/drawing/2014/main" id="{41A2EAB1-803F-4EAD-870D-5D59E56A2B32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3330575"/>
            <a:ext cx="9144000" cy="9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6148" name="Object 5">
            <a:extLst>
              <a:ext uri="{FF2B5EF4-FFF2-40B4-BE49-F238E27FC236}">
                <a16:creationId xmlns:a16="http://schemas.microsoft.com/office/drawing/2014/main" id="{3DF06568-2717-499A-9D24-2DFCDB7675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7563" y="2286000"/>
          <a:ext cx="367188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054100" imgH="203200" progId="Equation.3">
                  <p:embed/>
                </p:oleObj>
              </mc:Choice>
              <mc:Fallback>
                <p:oleObj name="Εξίσωση" r:id="rId3" imgW="1054100" imgH="203200" progId="Equation.3">
                  <p:embed/>
                  <p:pic>
                    <p:nvPicPr>
                      <p:cNvPr id="6148" name="Object 5">
                        <a:extLst>
                          <a:ext uri="{FF2B5EF4-FFF2-40B4-BE49-F238E27FC236}">
                            <a16:creationId xmlns:a16="http://schemas.microsoft.com/office/drawing/2014/main" id="{3DF06568-2717-499A-9D24-2DFCDB7675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2286000"/>
                        <a:ext cx="3671887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8">
            <a:extLst>
              <a:ext uri="{FF2B5EF4-FFF2-40B4-BE49-F238E27FC236}">
                <a16:creationId xmlns:a16="http://schemas.microsoft.com/office/drawing/2014/main" id="{AA8145D9-8C48-4881-821F-C94497E85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74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6150" name="Object 7">
            <a:extLst>
              <a:ext uri="{FF2B5EF4-FFF2-40B4-BE49-F238E27FC236}">
                <a16:creationId xmlns:a16="http://schemas.microsoft.com/office/drawing/2014/main" id="{878E4362-1DB2-4ADC-9A35-A5FDFCA01C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3" y="4929188"/>
          <a:ext cx="783907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3225800" imgH="419100" progId="Equation.3">
                  <p:embed/>
                </p:oleObj>
              </mc:Choice>
              <mc:Fallback>
                <p:oleObj name="Εξίσωση" r:id="rId5" imgW="3225800" imgH="419100" progId="Equation.3">
                  <p:embed/>
                  <p:pic>
                    <p:nvPicPr>
                      <p:cNvPr id="6150" name="Object 7">
                        <a:extLst>
                          <a:ext uri="{FF2B5EF4-FFF2-40B4-BE49-F238E27FC236}">
                            <a16:creationId xmlns:a16="http://schemas.microsoft.com/office/drawing/2014/main" id="{878E4362-1DB2-4ADC-9A35-A5FDFCA01C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4929188"/>
                        <a:ext cx="7839075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9">
            <a:extLst>
              <a:ext uri="{FF2B5EF4-FFF2-40B4-BE49-F238E27FC236}">
                <a16:creationId xmlns:a16="http://schemas.microsoft.com/office/drawing/2014/main" id="{85015DE0-D308-4006-B07E-4281F266C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94088"/>
            <a:ext cx="2682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300">
                <a:cs typeface="Times New Roman" panose="02020603050405020304" pitchFamily="18" charset="0"/>
              </a:rPr>
              <a:t> </a:t>
            </a:r>
            <a:r>
              <a:rPr lang="el-GR" altLang="el-GR" sz="1100"/>
              <a:t> </a:t>
            </a:r>
            <a:endParaRPr lang="el-GR" altLang="el-GR" sz="1800"/>
          </a:p>
        </p:txBody>
      </p:sp>
      <p:sp>
        <p:nvSpPr>
          <p:cNvPr id="6152" name="Rectangle 20">
            <a:extLst>
              <a:ext uri="{FF2B5EF4-FFF2-40B4-BE49-F238E27FC236}">
                <a16:creationId xmlns:a16="http://schemas.microsoft.com/office/drawing/2014/main" id="{5373DFD9-BD8D-45FA-A586-5DA1507A7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4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6153" name="Object 19">
            <a:extLst>
              <a:ext uri="{FF2B5EF4-FFF2-40B4-BE49-F238E27FC236}">
                <a16:creationId xmlns:a16="http://schemas.microsoft.com/office/drawing/2014/main" id="{EAC058DB-B332-451C-AD6C-2DDC36A2BD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3933825"/>
          <a:ext cx="37036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1358310" imgH="203112" progId="Equation.3">
                  <p:embed/>
                </p:oleObj>
              </mc:Choice>
              <mc:Fallback>
                <p:oleObj name="Εξίσωση" r:id="rId7" imgW="1358310" imgH="203112" progId="Equation.3">
                  <p:embed/>
                  <p:pic>
                    <p:nvPicPr>
                      <p:cNvPr id="6153" name="Object 19">
                        <a:extLst>
                          <a:ext uri="{FF2B5EF4-FFF2-40B4-BE49-F238E27FC236}">
                            <a16:creationId xmlns:a16="http://schemas.microsoft.com/office/drawing/2014/main" id="{EAC058DB-B332-451C-AD6C-2DDC36A2BD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933825"/>
                        <a:ext cx="37036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 Box 24">
            <a:extLst>
              <a:ext uri="{FF2B5EF4-FFF2-40B4-BE49-F238E27FC236}">
                <a16:creationId xmlns:a16="http://schemas.microsoft.com/office/drawing/2014/main" id="{5833D9F1-4F31-4121-BBE1-AC2659E53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500313"/>
            <a:ext cx="19161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i="1">
                <a:solidFill>
                  <a:schemeClr val="accent2"/>
                </a:solidFill>
              </a:rPr>
              <a:t>Παραγωγή ριζών</a:t>
            </a:r>
            <a:endParaRPr lang="en-US" altLang="el-GR" sz="1800" i="1">
              <a:solidFill>
                <a:schemeClr val="accent2"/>
              </a:solidFill>
            </a:endParaRPr>
          </a:p>
        </p:txBody>
      </p:sp>
      <p:sp>
        <p:nvSpPr>
          <p:cNvPr id="6155" name="Text Box 25">
            <a:extLst>
              <a:ext uri="{FF2B5EF4-FFF2-40B4-BE49-F238E27FC236}">
                <a16:creationId xmlns:a16="http://schemas.microsoft.com/office/drawing/2014/main" id="{C1735D8D-4B9D-4423-B4CB-185403280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076700"/>
            <a:ext cx="2471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i="1">
                <a:solidFill>
                  <a:schemeClr val="accent2"/>
                </a:solidFill>
              </a:rPr>
              <a:t>Έναρξη πολυμερισμού</a:t>
            </a:r>
            <a:endParaRPr lang="en-US" altLang="el-GR" sz="1800" i="1">
              <a:solidFill>
                <a:schemeClr val="accent2"/>
              </a:solidFill>
            </a:endParaRPr>
          </a:p>
        </p:txBody>
      </p:sp>
      <p:graphicFrame>
        <p:nvGraphicFramePr>
          <p:cNvPr id="6156" name="Object 7">
            <a:extLst>
              <a:ext uri="{FF2B5EF4-FFF2-40B4-BE49-F238E27FC236}">
                <a16:creationId xmlns:a16="http://schemas.microsoft.com/office/drawing/2014/main" id="{EFBE5169-BE54-4E38-BFD5-72ACC6D742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1688" y="3071813"/>
          <a:ext cx="4781550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2438400" imgH="419100" progId="Equation.3">
                  <p:embed/>
                </p:oleObj>
              </mc:Choice>
              <mc:Fallback>
                <p:oleObj name="Εξίσωση" r:id="rId9" imgW="2438400" imgH="419100" progId="Equation.3">
                  <p:embed/>
                  <p:pic>
                    <p:nvPicPr>
                      <p:cNvPr id="6156" name="Object 7">
                        <a:extLst>
                          <a:ext uri="{FF2B5EF4-FFF2-40B4-BE49-F238E27FC236}">
                            <a16:creationId xmlns:a16="http://schemas.microsoft.com/office/drawing/2014/main" id="{EFBE5169-BE54-4E38-BFD5-72ACC6D742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3071813"/>
                        <a:ext cx="4781550" cy="820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4">
            <a:extLst>
              <a:ext uri="{FF2B5EF4-FFF2-40B4-BE49-F238E27FC236}">
                <a16:creationId xmlns:a16="http://schemas.microsoft.com/office/drawing/2014/main" id="{256798C4-19CA-446A-9524-6FDAA87D9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333375"/>
            <a:ext cx="3744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/>
              <a:t>Μεταφορά ελευθέρων ριζών</a:t>
            </a:r>
          </a:p>
        </p:txBody>
      </p:sp>
      <p:graphicFrame>
        <p:nvGraphicFramePr>
          <p:cNvPr id="58371" name="Object 8">
            <a:extLst>
              <a:ext uri="{FF2B5EF4-FFF2-40B4-BE49-F238E27FC236}">
                <a16:creationId xmlns:a16="http://schemas.microsoft.com/office/drawing/2014/main" id="{D1F4BF01-A8EB-4EE0-A3AE-4FF60059CB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8938" y="1989138"/>
          <a:ext cx="4132262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892300" imgH="292100" progId="Equation.3">
                  <p:embed/>
                </p:oleObj>
              </mc:Choice>
              <mc:Fallback>
                <p:oleObj name="Εξίσωση" r:id="rId3" imgW="1892300" imgH="292100" progId="Equation.3">
                  <p:embed/>
                  <p:pic>
                    <p:nvPicPr>
                      <p:cNvPr id="58371" name="Object 8">
                        <a:extLst>
                          <a:ext uri="{FF2B5EF4-FFF2-40B4-BE49-F238E27FC236}">
                            <a16:creationId xmlns:a16="http://schemas.microsoft.com/office/drawing/2014/main" id="{D1F4BF01-A8EB-4EE0-A3AE-4FF60059CB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938" y="1989138"/>
                        <a:ext cx="4132262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7">
            <a:extLst>
              <a:ext uri="{FF2B5EF4-FFF2-40B4-BE49-F238E27FC236}">
                <a16:creationId xmlns:a16="http://schemas.microsoft.com/office/drawing/2014/main" id="{B54F5CCE-A508-4F41-A051-C65422DE5B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10050" y="3103563"/>
          <a:ext cx="39624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714500" imgH="292100" progId="Equation.3">
                  <p:embed/>
                </p:oleObj>
              </mc:Choice>
              <mc:Fallback>
                <p:oleObj name="Εξίσωση" r:id="rId5" imgW="1714500" imgH="292100" progId="Equation.3">
                  <p:embed/>
                  <p:pic>
                    <p:nvPicPr>
                      <p:cNvPr id="58372" name="Object 7">
                        <a:extLst>
                          <a:ext uri="{FF2B5EF4-FFF2-40B4-BE49-F238E27FC236}">
                            <a16:creationId xmlns:a16="http://schemas.microsoft.com/office/drawing/2014/main" id="{B54F5CCE-A508-4F41-A051-C65422DE5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103563"/>
                        <a:ext cx="39624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6">
            <a:extLst>
              <a:ext uri="{FF2B5EF4-FFF2-40B4-BE49-F238E27FC236}">
                <a16:creationId xmlns:a16="http://schemas.microsoft.com/office/drawing/2014/main" id="{B51BF13A-F077-4303-9412-34B1D49DA3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9663" y="4167188"/>
          <a:ext cx="530225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2298700" imgH="317500" progId="Equation.3">
                  <p:embed/>
                </p:oleObj>
              </mc:Choice>
              <mc:Fallback>
                <p:oleObj name="Εξίσωση" r:id="rId7" imgW="2298700" imgH="317500" progId="Equation.3">
                  <p:embed/>
                  <p:pic>
                    <p:nvPicPr>
                      <p:cNvPr id="58373" name="Object 6">
                        <a:extLst>
                          <a:ext uri="{FF2B5EF4-FFF2-40B4-BE49-F238E27FC236}">
                            <a16:creationId xmlns:a16="http://schemas.microsoft.com/office/drawing/2014/main" id="{B51BF13A-F077-4303-9412-34B1D49DA3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663" y="4167188"/>
                        <a:ext cx="5302250" cy="741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5">
            <a:extLst>
              <a:ext uri="{FF2B5EF4-FFF2-40B4-BE49-F238E27FC236}">
                <a16:creationId xmlns:a16="http://schemas.microsoft.com/office/drawing/2014/main" id="{E226832A-588B-4AC0-A4D9-606402D73A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98888" y="5211763"/>
          <a:ext cx="4568825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1675673" imgH="266584" progId="Equation.3">
                  <p:embed/>
                </p:oleObj>
              </mc:Choice>
              <mc:Fallback>
                <p:oleObj name="Εξίσωση" r:id="rId9" imgW="1675673" imgH="266584" progId="Equation.3">
                  <p:embed/>
                  <p:pic>
                    <p:nvPicPr>
                      <p:cNvPr id="58374" name="Object 5">
                        <a:extLst>
                          <a:ext uri="{FF2B5EF4-FFF2-40B4-BE49-F238E27FC236}">
                            <a16:creationId xmlns:a16="http://schemas.microsoft.com/office/drawing/2014/main" id="{E226832A-588B-4AC0-A4D9-606402D73A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8888" y="5211763"/>
                        <a:ext cx="4568825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5" name="Rectangle 9">
            <a:extLst>
              <a:ext uri="{FF2B5EF4-FFF2-40B4-BE49-F238E27FC236}">
                <a16:creationId xmlns:a16="http://schemas.microsoft.com/office/drawing/2014/main" id="{30C6F06E-9281-4AE2-8FFD-721F1BEA6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38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58376" name="Rectangle 14">
            <a:extLst>
              <a:ext uri="{FF2B5EF4-FFF2-40B4-BE49-F238E27FC236}">
                <a16:creationId xmlns:a16="http://schemas.microsoft.com/office/drawing/2014/main" id="{E86A612A-05B4-4B48-8EF2-CAE6EB839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196975"/>
            <a:ext cx="767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Μεταφορά ελεύθερης ρίζας από το ενεργό άκρο της αλυσίδας γίνεται</a:t>
            </a:r>
          </a:p>
        </p:txBody>
      </p:sp>
      <p:sp>
        <p:nvSpPr>
          <p:cNvPr id="58377" name="Rectangle 15">
            <a:extLst>
              <a:ext uri="{FF2B5EF4-FFF2-40B4-BE49-F238E27FC236}">
                <a16:creationId xmlns:a16="http://schemas.microsoft.com/office/drawing/2014/main" id="{A4790E64-1C35-4687-A467-564E0838B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133600"/>
            <a:ext cx="3829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α) πάνω σε ένα μονομερές στοιχείο</a:t>
            </a:r>
            <a:r>
              <a:rPr lang="el-GR" altLang="el-GR" sz="1800"/>
              <a:t> </a:t>
            </a:r>
          </a:p>
        </p:txBody>
      </p:sp>
      <p:sp>
        <p:nvSpPr>
          <p:cNvPr id="58378" name="Rectangle 16">
            <a:extLst>
              <a:ext uri="{FF2B5EF4-FFF2-40B4-BE49-F238E27FC236}">
                <a16:creationId xmlns:a16="http://schemas.microsoft.com/office/drawing/2014/main" id="{33527E64-7675-4E91-8856-00F71D5DE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284538"/>
            <a:ext cx="32146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β) πάνω σε ένα μόριο διαλύτη</a:t>
            </a:r>
          </a:p>
        </p:txBody>
      </p:sp>
      <p:sp>
        <p:nvSpPr>
          <p:cNvPr id="58379" name="Rectangle 17">
            <a:extLst>
              <a:ext uri="{FF2B5EF4-FFF2-40B4-BE49-F238E27FC236}">
                <a16:creationId xmlns:a16="http://schemas.microsoft.com/office/drawing/2014/main" id="{C90A29A9-C703-4E32-88B7-71A4D5443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3" y="4403725"/>
            <a:ext cx="3419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γ) πάνω σε ένα μόριο εκκκινητή</a:t>
            </a:r>
          </a:p>
        </p:txBody>
      </p:sp>
      <p:sp>
        <p:nvSpPr>
          <p:cNvPr id="58380" name="Rectangle 18">
            <a:extLst>
              <a:ext uri="{FF2B5EF4-FFF2-40B4-BE49-F238E27FC236}">
                <a16:creationId xmlns:a16="http://schemas.microsoft.com/office/drawing/2014/main" id="{A550DDC1-268B-45F6-99BC-36376DC91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5373688"/>
            <a:ext cx="35655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δ) πάνω σε ένα άλλο μακρομόριο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18" name="Object 8">
            <a:extLst>
              <a:ext uri="{FF2B5EF4-FFF2-40B4-BE49-F238E27FC236}">
                <a16:creationId xmlns:a16="http://schemas.microsoft.com/office/drawing/2014/main" id="{8EB73B13-B36A-43D8-ACE4-F605984904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9400" y="333375"/>
          <a:ext cx="854075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4076700" imgH="444500" progId="Equation.3">
                  <p:embed/>
                </p:oleObj>
              </mc:Choice>
              <mc:Fallback>
                <p:oleObj name="Εξίσωση" r:id="rId3" imgW="4076700" imgH="444500" progId="Equation.3">
                  <p:embed/>
                  <p:pic>
                    <p:nvPicPr>
                      <p:cNvPr id="60418" name="Object 8">
                        <a:extLst>
                          <a:ext uri="{FF2B5EF4-FFF2-40B4-BE49-F238E27FC236}">
                            <a16:creationId xmlns:a16="http://schemas.microsoft.com/office/drawing/2014/main" id="{8EB73B13-B36A-43D8-ACE4-F605984904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" y="333375"/>
                        <a:ext cx="854075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7">
            <a:extLst>
              <a:ext uri="{FF2B5EF4-FFF2-40B4-BE49-F238E27FC236}">
                <a16:creationId xmlns:a16="http://schemas.microsoft.com/office/drawing/2014/main" id="{D4EABEA6-21EC-4971-8510-852D58DEDC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363" y="1628775"/>
          <a:ext cx="8659812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4127500" imgH="469900" progId="Equation.3">
                  <p:embed/>
                </p:oleObj>
              </mc:Choice>
              <mc:Fallback>
                <p:oleObj name="Εξίσωση" r:id="rId5" imgW="4127500" imgH="469900" progId="Equation.3">
                  <p:embed/>
                  <p:pic>
                    <p:nvPicPr>
                      <p:cNvPr id="60419" name="Object 7">
                        <a:extLst>
                          <a:ext uri="{FF2B5EF4-FFF2-40B4-BE49-F238E27FC236}">
                            <a16:creationId xmlns:a16="http://schemas.microsoft.com/office/drawing/2014/main" id="{D4EABEA6-21EC-4971-8510-852D58DEDC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3" y="1628775"/>
                        <a:ext cx="8659812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6">
            <a:extLst>
              <a:ext uri="{FF2B5EF4-FFF2-40B4-BE49-F238E27FC236}">
                <a16:creationId xmlns:a16="http://schemas.microsoft.com/office/drawing/2014/main" id="{8B060A52-EA7D-4C06-AEE8-5D9C860720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3467100"/>
          <a:ext cx="7273925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2628900" imgH="431800" progId="Equation.3">
                  <p:embed/>
                </p:oleObj>
              </mc:Choice>
              <mc:Fallback>
                <p:oleObj name="Εξίσωση" r:id="rId7" imgW="2628900" imgH="431800" progId="Equation.3">
                  <p:embed/>
                  <p:pic>
                    <p:nvPicPr>
                      <p:cNvPr id="60420" name="Object 6">
                        <a:extLst>
                          <a:ext uri="{FF2B5EF4-FFF2-40B4-BE49-F238E27FC236}">
                            <a16:creationId xmlns:a16="http://schemas.microsoft.com/office/drawing/2014/main" id="{8B060A52-EA7D-4C06-AEE8-5D9C860720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467100"/>
                        <a:ext cx="7273925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>
            <a:extLst>
              <a:ext uri="{FF2B5EF4-FFF2-40B4-BE49-F238E27FC236}">
                <a16:creationId xmlns:a16="http://schemas.microsoft.com/office/drawing/2014/main" id="{CC6D3F81-4EE7-41BA-A8B2-CBA820766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5613400"/>
          <a:ext cx="4535487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2311400" imgH="431800" progId="Equation.3">
                  <p:embed/>
                </p:oleObj>
              </mc:Choice>
              <mc:Fallback>
                <p:oleObj name="Εξίσωση" r:id="rId9" imgW="2311400" imgH="431800" progId="Equation.3">
                  <p:embed/>
                  <p:pic>
                    <p:nvPicPr>
                      <p:cNvPr id="60421" name="Object 5">
                        <a:extLst>
                          <a:ext uri="{FF2B5EF4-FFF2-40B4-BE49-F238E27FC236}">
                            <a16:creationId xmlns:a16="http://schemas.microsoft.com/office/drawing/2014/main" id="{CC6D3F81-4EE7-41BA-A8B2-CBA8207664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5613400"/>
                        <a:ext cx="4535487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Rectangle 9">
            <a:extLst>
              <a:ext uri="{FF2B5EF4-FFF2-40B4-BE49-F238E27FC236}">
                <a16:creationId xmlns:a16="http://schemas.microsoft.com/office/drawing/2014/main" id="{CFD3750E-2B8B-4A53-9FD6-0B5BBF4DD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5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60423" name="Rectangle 15">
            <a:extLst>
              <a:ext uri="{FF2B5EF4-FFF2-40B4-BE49-F238E27FC236}">
                <a16:creationId xmlns:a16="http://schemas.microsoft.com/office/drawing/2014/main" id="{407F2DDB-D543-487F-9ED0-930267BC8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868863"/>
            <a:ext cx="8588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 i="1">
                <a:solidFill>
                  <a:srgbClr val="FF0000"/>
                </a:solidFill>
              </a:rPr>
              <a:t>σταθερά μεταφοράς ηλεκτρονίων</a:t>
            </a:r>
            <a:r>
              <a:rPr lang="el-GR" altLang="el-GR" sz="1800">
                <a:solidFill>
                  <a:srgbClr val="FF0000"/>
                </a:solidFill>
              </a:rPr>
              <a:t> </a:t>
            </a:r>
            <a:r>
              <a:rPr lang="en-US" altLang="el-GR" sz="1800" b="1">
                <a:solidFill>
                  <a:srgbClr val="FF0000"/>
                </a:solidFill>
              </a:rPr>
              <a:t>C</a:t>
            </a:r>
            <a:r>
              <a:rPr lang="en-US" altLang="el-GR" sz="1800" b="1" baseline="-25000">
                <a:solidFill>
                  <a:srgbClr val="FF0000"/>
                </a:solidFill>
              </a:rPr>
              <a:t>m</a:t>
            </a:r>
            <a:r>
              <a:rPr lang="el-GR" altLang="el-GR" sz="1800">
                <a:solidFill>
                  <a:srgbClr val="FF0000"/>
                </a:solidFill>
              </a:rPr>
              <a:t>,</a:t>
            </a:r>
            <a:r>
              <a:rPr lang="en-US" altLang="el-GR" sz="1800" b="1">
                <a:solidFill>
                  <a:srgbClr val="FF0000"/>
                </a:solidFill>
              </a:rPr>
              <a:t>C</a:t>
            </a:r>
            <a:r>
              <a:rPr lang="en-US" altLang="el-GR" sz="1800" b="1" baseline="-25000">
                <a:solidFill>
                  <a:srgbClr val="FF0000"/>
                </a:solidFill>
              </a:rPr>
              <a:t>s</a:t>
            </a:r>
            <a:r>
              <a:rPr lang="el-GR" altLang="el-GR" sz="1800">
                <a:solidFill>
                  <a:srgbClr val="FF0000"/>
                </a:solidFill>
              </a:rPr>
              <a:t>,</a:t>
            </a:r>
            <a:r>
              <a:rPr lang="en-US" altLang="el-GR" sz="1800" b="1">
                <a:solidFill>
                  <a:srgbClr val="FF0000"/>
                </a:solidFill>
              </a:rPr>
              <a:t>C</a:t>
            </a:r>
            <a:r>
              <a:rPr lang="en-US" altLang="el-GR" sz="1800" b="1" baseline="-25000">
                <a:solidFill>
                  <a:srgbClr val="FF0000"/>
                </a:solidFill>
              </a:rPr>
              <a:t>k</a:t>
            </a:r>
            <a:r>
              <a:rPr lang="el-GR" altLang="el-GR" sz="1800">
                <a:solidFill>
                  <a:srgbClr val="FF0000"/>
                </a:solidFill>
              </a:rPr>
              <a:t>  </a:t>
            </a:r>
            <a:r>
              <a:rPr lang="el-GR" altLang="el-GR" sz="1800" i="1">
                <a:solidFill>
                  <a:srgbClr val="FF0000"/>
                </a:solidFill>
              </a:rPr>
              <a:t>είναι οι λόγοι</a:t>
            </a:r>
            <a:r>
              <a:rPr lang="el-GR" altLang="el-GR" sz="1800">
                <a:solidFill>
                  <a:srgbClr val="FF0000"/>
                </a:solidFill>
              </a:rPr>
              <a:t> </a:t>
            </a:r>
            <a:r>
              <a:rPr lang="en-US" altLang="el-GR" sz="1800" b="1">
                <a:solidFill>
                  <a:srgbClr val="FF0000"/>
                </a:solidFill>
              </a:rPr>
              <a:t>k</a:t>
            </a:r>
            <a:r>
              <a:rPr lang="en-US" altLang="el-GR" sz="1800" b="1" baseline="-25000">
                <a:solidFill>
                  <a:srgbClr val="FF0000"/>
                </a:solidFill>
              </a:rPr>
              <a:t>mm</a:t>
            </a:r>
            <a:r>
              <a:rPr lang="el-GR" altLang="el-GR" sz="1800" b="1">
                <a:solidFill>
                  <a:srgbClr val="FF0000"/>
                </a:solidFill>
              </a:rPr>
              <a:t>/ </a:t>
            </a:r>
            <a:r>
              <a:rPr lang="en-US" altLang="el-GR" sz="1800" b="1">
                <a:solidFill>
                  <a:srgbClr val="FF0000"/>
                </a:solidFill>
              </a:rPr>
              <a:t>k</a:t>
            </a:r>
            <a:r>
              <a:rPr lang="el-GR" altLang="el-GR" sz="1800" b="1" baseline="-25000">
                <a:solidFill>
                  <a:srgbClr val="FF0000"/>
                </a:solidFill>
              </a:rPr>
              <a:t>π</a:t>
            </a:r>
            <a:r>
              <a:rPr lang="el-GR" altLang="el-GR" sz="1800"/>
              <a:t> </a:t>
            </a:r>
            <a:r>
              <a:rPr lang="el-GR" altLang="el-GR" sz="1800">
                <a:solidFill>
                  <a:srgbClr val="FF0000"/>
                </a:solidFill>
              </a:rPr>
              <a:t>,</a:t>
            </a:r>
            <a:r>
              <a:rPr lang="en-US" altLang="el-GR" sz="1800" b="1">
                <a:solidFill>
                  <a:srgbClr val="FF0000"/>
                </a:solidFill>
              </a:rPr>
              <a:t>k</a:t>
            </a:r>
            <a:r>
              <a:rPr lang="en-US" altLang="el-GR" sz="1800" b="1" baseline="-25000">
                <a:solidFill>
                  <a:srgbClr val="FF0000"/>
                </a:solidFill>
              </a:rPr>
              <a:t>ms</a:t>
            </a:r>
            <a:r>
              <a:rPr lang="el-GR" altLang="el-GR" sz="1800" b="1">
                <a:solidFill>
                  <a:srgbClr val="FF0000"/>
                </a:solidFill>
              </a:rPr>
              <a:t>/</a:t>
            </a:r>
            <a:r>
              <a:rPr lang="en-US" altLang="el-GR" sz="1800" b="1">
                <a:solidFill>
                  <a:srgbClr val="FF0000"/>
                </a:solidFill>
              </a:rPr>
              <a:t>k</a:t>
            </a:r>
            <a:r>
              <a:rPr lang="el-GR" altLang="el-GR" sz="1800" b="1" baseline="-25000">
                <a:solidFill>
                  <a:srgbClr val="FF0000"/>
                </a:solidFill>
              </a:rPr>
              <a:t>π</a:t>
            </a:r>
            <a:r>
              <a:rPr lang="el-GR" altLang="el-GR" sz="1800">
                <a:solidFill>
                  <a:srgbClr val="FF0000"/>
                </a:solidFill>
              </a:rPr>
              <a:t> , </a:t>
            </a:r>
            <a:r>
              <a:rPr lang="en-US" altLang="el-GR" sz="1800" b="1">
                <a:solidFill>
                  <a:srgbClr val="FF0000"/>
                </a:solidFill>
              </a:rPr>
              <a:t>k</a:t>
            </a:r>
            <a:r>
              <a:rPr lang="en-US" altLang="el-GR" sz="1800" b="1" baseline="-25000">
                <a:solidFill>
                  <a:srgbClr val="FF0000"/>
                </a:solidFill>
              </a:rPr>
              <a:t>mk</a:t>
            </a:r>
            <a:r>
              <a:rPr lang="el-GR" altLang="el-GR" sz="1800" b="1">
                <a:solidFill>
                  <a:srgbClr val="FF0000"/>
                </a:solidFill>
              </a:rPr>
              <a:t>/ </a:t>
            </a:r>
            <a:r>
              <a:rPr lang="en-US" altLang="el-GR" sz="1800" b="1">
                <a:solidFill>
                  <a:srgbClr val="FF0000"/>
                </a:solidFill>
              </a:rPr>
              <a:t>k</a:t>
            </a:r>
            <a:r>
              <a:rPr lang="el-GR" altLang="el-GR" sz="1800" b="1" baseline="-25000">
                <a:solidFill>
                  <a:srgbClr val="FF0000"/>
                </a:solidFill>
              </a:rPr>
              <a:t>π</a:t>
            </a:r>
            <a:r>
              <a:rPr lang="el-GR" altLang="el-GR" sz="1800" baseline="-25000"/>
              <a:t> </a:t>
            </a:r>
            <a:endParaRPr lang="en-US" altLang="el-GR" sz="1800" baseline="-25000"/>
          </a:p>
        </p:txBody>
      </p:sp>
      <p:sp>
        <p:nvSpPr>
          <p:cNvPr id="60424" name="Oval 16">
            <a:extLst>
              <a:ext uri="{FF2B5EF4-FFF2-40B4-BE49-F238E27FC236}">
                <a16:creationId xmlns:a16="http://schemas.microsoft.com/office/drawing/2014/main" id="{96134838-1B0F-433C-8C8D-AD216E039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3213100"/>
            <a:ext cx="792162" cy="16557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60425" name="Oval 17">
            <a:extLst>
              <a:ext uri="{FF2B5EF4-FFF2-40B4-BE49-F238E27FC236}">
                <a16:creationId xmlns:a16="http://schemas.microsoft.com/office/drawing/2014/main" id="{4FEB5407-2804-495D-9DBF-85928093C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3213100"/>
            <a:ext cx="792163" cy="16557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60426" name="Oval 18">
            <a:extLst>
              <a:ext uri="{FF2B5EF4-FFF2-40B4-BE49-F238E27FC236}">
                <a16:creationId xmlns:a16="http://schemas.microsoft.com/office/drawing/2014/main" id="{6DC2ECAC-9725-4A4D-9DC3-7836516B5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3213100"/>
            <a:ext cx="792162" cy="16557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60427" name="Object 19">
            <a:extLst>
              <a:ext uri="{FF2B5EF4-FFF2-40B4-BE49-F238E27FC236}">
                <a16:creationId xmlns:a16="http://schemas.microsoft.com/office/drawing/2014/main" id="{E12B6721-BB75-451F-AADC-53D8067D2A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2636838"/>
          <a:ext cx="24860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1269449" imgH="253890" progId="Equation.3">
                  <p:embed/>
                </p:oleObj>
              </mc:Choice>
              <mc:Fallback>
                <p:oleObj name="Εξίσωση" r:id="rId11" imgW="1269449" imgH="253890" progId="Equation.3">
                  <p:embed/>
                  <p:pic>
                    <p:nvPicPr>
                      <p:cNvPr id="60427" name="Object 19">
                        <a:extLst>
                          <a:ext uri="{FF2B5EF4-FFF2-40B4-BE49-F238E27FC236}">
                            <a16:creationId xmlns:a16="http://schemas.microsoft.com/office/drawing/2014/main" id="{E12B6721-BB75-451F-AADC-53D8067D2A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636838"/>
                        <a:ext cx="2486025" cy="50323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9900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8" name="AutoShape 20">
            <a:extLst>
              <a:ext uri="{FF2B5EF4-FFF2-40B4-BE49-F238E27FC236}">
                <a16:creationId xmlns:a16="http://schemas.microsoft.com/office/drawing/2014/main" id="{BF7B38F7-73B7-4912-BF20-DFA24CA1E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852738"/>
            <a:ext cx="287337" cy="1512887"/>
          </a:xfrm>
          <a:prstGeom prst="curvedRightArrow">
            <a:avLst>
              <a:gd name="adj1" fmla="val 105304"/>
              <a:gd name="adj2" fmla="val 210608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>
            <a:extLst>
              <a:ext uri="{FF2B5EF4-FFF2-40B4-BE49-F238E27FC236}">
                <a16:creationId xmlns:a16="http://schemas.microsoft.com/office/drawing/2014/main" id="{1344095F-B6B8-4188-977E-DA326479B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333375"/>
            <a:ext cx="5475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Μεταφορά ελεύθερης ρίζας σε ένα μόριο διαλύτη</a:t>
            </a:r>
            <a:endParaRPr lang="en-US" altLang="el-GR" sz="1800" b="1">
              <a:solidFill>
                <a:schemeClr val="accent2"/>
              </a:solidFill>
            </a:endParaRPr>
          </a:p>
        </p:txBody>
      </p:sp>
      <p:pic>
        <p:nvPicPr>
          <p:cNvPr id="62467" name="Picture 7">
            <a:extLst>
              <a:ext uri="{FF2B5EF4-FFF2-40B4-BE49-F238E27FC236}">
                <a16:creationId xmlns:a16="http://schemas.microsoft.com/office/drawing/2014/main" id="{EC09DA6B-8F24-45E3-A7C8-E7E57187E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765175"/>
            <a:ext cx="6119812" cy="576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2468" name="Object 8">
            <a:extLst>
              <a:ext uri="{FF2B5EF4-FFF2-40B4-BE49-F238E27FC236}">
                <a16:creationId xmlns:a16="http://schemas.microsoft.com/office/drawing/2014/main" id="{E3420892-34E5-4807-9769-6FF633FA89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1196975"/>
          <a:ext cx="300037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4" imgW="1346200" imgH="431800" progId="Equation.3">
                  <p:embed/>
                </p:oleObj>
              </mc:Choice>
              <mc:Fallback>
                <p:oleObj name="Εξίσωση" r:id="rId4" imgW="1346200" imgH="431800" progId="Equation.3">
                  <p:embed/>
                  <p:pic>
                    <p:nvPicPr>
                      <p:cNvPr id="62468" name="Object 8">
                        <a:extLst>
                          <a:ext uri="{FF2B5EF4-FFF2-40B4-BE49-F238E27FC236}">
                            <a16:creationId xmlns:a16="http://schemas.microsoft.com/office/drawing/2014/main" id="{E3420892-34E5-4807-9769-6FF633FA89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196975"/>
                        <a:ext cx="3000375" cy="95726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6">
            <a:extLst>
              <a:ext uri="{FF2B5EF4-FFF2-40B4-BE49-F238E27FC236}">
                <a16:creationId xmlns:a16="http://schemas.microsoft.com/office/drawing/2014/main" id="{C23E4BE0-58D0-4492-AC70-04FAA40A15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206500"/>
            <a:ext cx="7991475" cy="565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Rectangle 7">
            <a:extLst>
              <a:ext uri="{FF2B5EF4-FFF2-40B4-BE49-F238E27FC236}">
                <a16:creationId xmlns:a16="http://schemas.microsoft.com/office/drawing/2014/main" id="{8FC01E90-ADEC-4614-871D-F70D7D5C9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76250"/>
            <a:ext cx="8497887" cy="641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chemeClr val="accent2"/>
                </a:solidFill>
              </a:rPr>
              <a:t>Η δραστικότητα του μέσου μεταφοράς (τιμή της </a:t>
            </a:r>
            <a:r>
              <a:rPr lang="en-US" altLang="el-GR" sz="1800">
                <a:solidFill>
                  <a:schemeClr val="accent2"/>
                </a:solidFill>
              </a:rPr>
              <a:t>Cs</a:t>
            </a:r>
            <a:r>
              <a:rPr lang="el-GR" altLang="el-GR" sz="1800">
                <a:solidFill>
                  <a:schemeClr val="accent2"/>
                </a:solidFill>
              </a:rPr>
              <a:t>) εξαρτάται από την ευκολία που αποσπάται από το μόριο του μέσου αυτού ένα άτομο υδρογόνου ή αλογόνου</a:t>
            </a:r>
            <a:r>
              <a:rPr lang="el-GR" altLang="el-GR" sz="1800"/>
              <a:t>.</a:t>
            </a:r>
          </a:p>
        </p:txBody>
      </p:sp>
      <p:sp>
        <p:nvSpPr>
          <p:cNvPr id="4" name="3 - Ορθογώνιο">
            <a:extLst>
              <a:ext uri="{FF2B5EF4-FFF2-40B4-BE49-F238E27FC236}">
                <a16:creationId xmlns:a16="http://schemas.microsoft.com/office/drawing/2014/main" id="{C3FF18F7-124D-4BC2-856F-44516CF66E7E}"/>
              </a:ext>
            </a:extLst>
          </p:cNvPr>
          <p:cNvSpPr/>
          <p:nvPr/>
        </p:nvSpPr>
        <p:spPr bwMode="auto">
          <a:xfrm>
            <a:off x="7072313" y="5715000"/>
            <a:ext cx="785812" cy="428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l-GR">
              <a:latin typeface="Arial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4">
            <a:extLst>
              <a:ext uri="{FF2B5EF4-FFF2-40B4-BE49-F238E27FC236}">
                <a16:creationId xmlns:a16="http://schemas.microsoft.com/office/drawing/2014/main" id="{0FD26212-ECF6-402D-BB93-35702B907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33450"/>
            <a:ext cx="824706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- Ορθογώνιο">
            <a:extLst>
              <a:ext uri="{FF2B5EF4-FFF2-40B4-BE49-F238E27FC236}">
                <a16:creationId xmlns:a16="http://schemas.microsoft.com/office/drawing/2014/main" id="{580AB79D-F823-498B-A4A9-C958A7BC7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33375"/>
            <a:ext cx="82804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600" u="sng"/>
              <a:t>Σύνοψη κεφαλαίου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600"/>
              <a:t>Σε αυτό το κεφάλαιο παρουσιάζεται τη κινητική των αλυσωτών αντιδράσεων  πολυμερισμού μέσω ελευθέρων ριζών και η θεωρητική πρόβλεψη της κατανομής των μοριακών μεγεθών ως συνάρτηση της προόδου της αντίδρασης.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600"/>
              <a:t>Αναπτύσσονται οι  κινητικές εξισώσεις των τριών σταδίων και της ταχύτητας πολυμερισμού  σε συνάρτηση των κινητικών σταθερών και της συγκέντρωσης των μονομερών και του εκκινητή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600"/>
              <a:t>Η κινητική ανάλυση βασίζεται στην παραδοχή  της μόνιμης κατάστασης όπου οι ταχύτητες εκκίνησης και τερματισμού θεωρούνται ίσες</a:t>
            </a:r>
            <a:r>
              <a:rPr lang="en-US" altLang="el-GR" sz="1600"/>
              <a:t>,</a:t>
            </a:r>
            <a:r>
              <a:rPr lang="el-GR" altLang="el-GR" sz="1600"/>
              <a:t> που σημαίνει η συνολική συγκέντρωση των ριζών είναι σταθερή.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600"/>
              <a:t>Αναπτύσσονται σχέσεις για την πρόβλεψη της κατ’ αριθμόν και κατά βάρος μοριακής κατανομής των πολυμερικών αλυσίδων. Στην περίπτωση που ο τερματισμός λαμβάνει χώρα αποκλειστικά με ανακατανομή, τότε η πιο πιθανή κατανομή μοριακών βαρών, είναι ίδια με αυτή του σταδιακού πολυμερισμού (</a:t>
            </a:r>
            <a:r>
              <a:rPr lang="en-US" altLang="el-GR" sz="1600" i="1"/>
              <a:t>M</a:t>
            </a:r>
            <a:r>
              <a:rPr lang="en-US" altLang="el-GR" sz="1600" baseline="-25000"/>
              <a:t>w</a:t>
            </a:r>
            <a:r>
              <a:rPr lang="el-GR" altLang="el-GR" sz="1600"/>
              <a:t>/</a:t>
            </a:r>
            <a:r>
              <a:rPr lang="en-US" altLang="el-GR" sz="1600" i="1"/>
              <a:t>M</a:t>
            </a:r>
            <a:r>
              <a:rPr lang="en-US" altLang="el-GR" sz="1600" baseline="-25000"/>
              <a:t>n</a:t>
            </a:r>
            <a:r>
              <a:rPr lang="el-GR" altLang="el-GR" sz="1600"/>
              <a:t>=2). Ο τερματισμός αποκλειστικά με συνένωση οδηγεί σε κατανομή, όπου </a:t>
            </a:r>
            <a:r>
              <a:rPr lang="en-US" altLang="el-GR" sz="1600" i="1"/>
              <a:t>M</a:t>
            </a:r>
            <a:r>
              <a:rPr lang="en-US" altLang="el-GR" sz="1600" baseline="-25000"/>
              <a:t>w</a:t>
            </a:r>
            <a:r>
              <a:rPr lang="el-GR" altLang="el-GR" sz="1600"/>
              <a:t>/</a:t>
            </a:r>
            <a:r>
              <a:rPr lang="en-US" altLang="el-GR" sz="1600" i="1"/>
              <a:t>M</a:t>
            </a:r>
            <a:r>
              <a:rPr lang="en-US" altLang="el-GR" sz="1600" baseline="-25000"/>
              <a:t>n</a:t>
            </a:r>
            <a:r>
              <a:rPr lang="el-GR" altLang="el-GR" sz="1600"/>
              <a:t> ισούται με περίπου 1,5.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600"/>
              <a:t>Εξετάζονται τέλος αποκλίσεις από τον </a:t>
            </a:r>
            <a:r>
              <a:rPr lang="en-US" altLang="el-GR" sz="1600"/>
              <a:t>“</a:t>
            </a:r>
            <a:r>
              <a:rPr lang="el-GR" altLang="el-GR" sz="1600"/>
              <a:t>κανονικό</a:t>
            </a:r>
            <a:r>
              <a:rPr lang="en-US" altLang="el-GR" sz="1600"/>
              <a:t>”</a:t>
            </a:r>
            <a:r>
              <a:rPr lang="el-GR" altLang="el-GR" sz="1600"/>
              <a:t> πολυμερισμό</a:t>
            </a:r>
            <a:r>
              <a:rPr lang="en-US" altLang="el-GR" sz="1600"/>
              <a:t>: </a:t>
            </a:r>
            <a:r>
              <a:rPr lang="el-GR" altLang="el-GR" sz="1600"/>
              <a:t>φαινόμενο </a:t>
            </a:r>
            <a:r>
              <a:rPr lang="en-US" altLang="el-GR" sz="1600"/>
              <a:t>Trommsdorff </a:t>
            </a:r>
            <a:r>
              <a:rPr lang="el-GR" altLang="el-GR" sz="1600"/>
              <a:t> και οι αντιδράσεις μεταφοράς των ριζών στον διαλύτη (κυρίως) στο μονομερές η στην αλυσίδα. Η επίδραση της μεταφοράς μίας ρίζας από μία αναπτυσσόμενη αλυσίδα σε άλλα μόρια είναι η μείωση του βαθμού πολυμερισμού.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8">
            <a:extLst>
              <a:ext uri="{FF2B5EF4-FFF2-40B4-BE49-F238E27FC236}">
                <a16:creationId xmlns:a16="http://schemas.microsoft.com/office/drawing/2014/main" id="{1C1924C3-2735-450D-B7BB-0A85FE083B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6125" y="1571625"/>
          <a:ext cx="255587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193800" imgH="419100" progId="Equation.3">
                  <p:embed/>
                </p:oleObj>
              </mc:Choice>
              <mc:Fallback>
                <p:oleObj name="Εξίσωση" r:id="rId3" imgW="1193800" imgH="419100" progId="Equation.3">
                  <p:embed/>
                  <p:pic>
                    <p:nvPicPr>
                      <p:cNvPr id="8194" name="Object 8">
                        <a:extLst>
                          <a:ext uri="{FF2B5EF4-FFF2-40B4-BE49-F238E27FC236}">
                            <a16:creationId xmlns:a16="http://schemas.microsoft.com/office/drawing/2014/main" id="{1C1924C3-2735-450D-B7BB-0A85FE083B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1571625"/>
                        <a:ext cx="2555875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7">
            <a:extLst>
              <a:ext uri="{FF2B5EF4-FFF2-40B4-BE49-F238E27FC236}">
                <a16:creationId xmlns:a16="http://schemas.microsoft.com/office/drawing/2014/main" id="{B475E208-C7BF-4430-AFEC-B0748C7D75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2530475"/>
          <a:ext cx="352901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497950" imgH="241195" progId="Equation.3">
                  <p:embed/>
                </p:oleObj>
              </mc:Choice>
              <mc:Fallback>
                <p:oleObj name="Εξίσωση" r:id="rId5" imgW="1497950" imgH="241195" progId="Equation.3">
                  <p:embed/>
                  <p:pic>
                    <p:nvPicPr>
                      <p:cNvPr id="8195" name="Object 7">
                        <a:extLst>
                          <a:ext uri="{FF2B5EF4-FFF2-40B4-BE49-F238E27FC236}">
                            <a16:creationId xmlns:a16="http://schemas.microsoft.com/office/drawing/2014/main" id="{B475E208-C7BF-4430-AFEC-B0748C7D75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530475"/>
                        <a:ext cx="3529013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6">
            <a:extLst>
              <a:ext uri="{FF2B5EF4-FFF2-40B4-BE49-F238E27FC236}">
                <a16:creationId xmlns:a16="http://schemas.microsoft.com/office/drawing/2014/main" id="{63D7AD27-B003-410F-9B6D-88A471F799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0" y="3297238"/>
          <a:ext cx="2592388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1244600" imgH="431800" progId="Equation.3">
                  <p:embed/>
                </p:oleObj>
              </mc:Choice>
              <mc:Fallback>
                <p:oleObj name="Εξίσωση" r:id="rId7" imgW="1244600" imgH="431800" progId="Equation.3">
                  <p:embed/>
                  <p:pic>
                    <p:nvPicPr>
                      <p:cNvPr id="8196" name="Object 6">
                        <a:extLst>
                          <a:ext uri="{FF2B5EF4-FFF2-40B4-BE49-F238E27FC236}">
                            <a16:creationId xmlns:a16="http://schemas.microsoft.com/office/drawing/2014/main" id="{63D7AD27-B003-410F-9B6D-88A471F799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297238"/>
                        <a:ext cx="2592388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53A18FEE-0A7E-4FB7-8C19-65233214E1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4737100"/>
          <a:ext cx="255587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965200" imgH="228600" progId="Equation.3">
                  <p:embed/>
                </p:oleObj>
              </mc:Choice>
              <mc:Fallback>
                <p:oleObj name="Εξίσωση" r:id="rId9" imgW="965200" imgH="228600" progId="Equation.3">
                  <p:embed/>
                  <p:pic>
                    <p:nvPicPr>
                      <p:cNvPr id="8197" name="Object 5">
                        <a:extLst>
                          <a:ext uri="{FF2B5EF4-FFF2-40B4-BE49-F238E27FC236}">
                            <a16:creationId xmlns:a16="http://schemas.microsoft.com/office/drawing/2014/main" id="{53A18FEE-0A7E-4FB7-8C19-65233214E1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4737100"/>
                        <a:ext cx="255587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4">
            <a:extLst>
              <a:ext uri="{FF2B5EF4-FFF2-40B4-BE49-F238E27FC236}">
                <a16:creationId xmlns:a16="http://schemas.microsoft.com/office/drawing/2014/main" id="{4AE4BD33-BB46-4704-AB71-0DEC45B84D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3100" y="5892800"/>
          <a:ext cx="2871788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1079500" imgH="228600" progId="Equation.3">
                  <p:embed/>
                </p:oleObj>
              </mc:Choice>
              <mc:Fallback>
                <p:oleObj name="Εξίσωση" r:id="rId11" imgW="1079500" imgH="228600" progId="Equation.3">
                  <p:embed/>
                  <p:pic>
                    <p:nvPicPr>
                      <p:cNvPr id="8198" name="Object 4">
                        <a:extLst>
                          <a:ext uri="{FF2B5EF4-FFF2-40B4-BE49-F238E27FC236}">
                            <a16:creationId xmlns:a16="http://schemas.microsoft.com/office/drawing/2014/main" id="{4AE4BD33-BB46-4704-AB71-0DEC45B84D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5892800"/>
                        <a:ext cx="2871788" cy="6111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9">
            <a:extLst>
              <a:ext uri="{FF2B5EF4-FFF2-40B4-BE49-F238E27FC236}">
                <a16:creationId xmlns:a16="http://schemas.microsoft.com/office/drawing/2014/main" id="{66E27FC8-6286-4863-A93E-B282039D6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82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8200" name="Text Box 15">
            <a:extLst>
              <a:ext uri="{FF2B5EF4-FFF2-40B4-BE49-F238E27FC236}">
                <a16:creationId xmlns:a16="http://schemas.microsoft.com/office/drawing/2014/main" id="{826A2347-9F28-435A-9C00-D9292D707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13" y="8572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8201" name="Rectangle 16">
            <a:extLst>
              <a:ext uri="{FF2B5EF4-FFF2-40B4-BE49-F238E27FC236}">
                <a16:creationId xmlns:a16="http://schemas.microsoft.com/office/drawing/2014/main" id="{38B9CE48-C568-464D-B5BF-EC676EA99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0688" y="500063"/>
            <a:ext cx="322738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i="1">
                <a:solidFill>
                  <a:schemeClr val="accent2"/>
                </a:solidFill>
              </a:rPr>
              <a:t>ταχύτητα παραγωγής ριζών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i="1">
                <a:solidFill>
                  <a:schemeClr val="accent2"/>
                </a:solidFill>
              </a:rPr>
              <a:t>διπλάσια της κατανάλωσης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i="1">
                <a:solidFill>
                  <a:schemeClr val="accent2"/>
                </a:solidFill>
              </a:rPr>
              <a:t>του εκκινητή</a:t>
            </a:r>
            <a:endParaRPr lang="en-US" altLang="el-GR" sz="1800" b="1" i="1">
              <a:solidFill>
                <a:schemeClr val="accent2"/>
              </a:solidFill>
            </a:endParaRPr>
          </a:p>
        </p:txBody>
      </p:sp>
      <p:graphicFrame>
        <p:nvGraphicFramePr>
          <p:cNvPr id="8202" name="Object 17">
            <a:extLst>
              <a:ext uri="{FF2B5EF4-FFF2-40B4-BE49-F238E27FC236}">
                <a16:creationId xmlns:a16="http://schemas.microsoft.com/office/drawing/2014/main" id="{111CC108-38CB-41A6-BB04-73698EEB61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625" y="4071938"/>
          <a:ext cx="23558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1028254" imgH="241195" progId="Equation.3">
                  <p:embed/>
                </p:oleObj>
              </mc:Choice>
              <mc:Fallback>
                <p:oleObj name="Εξίσωση" r:id="rId13" imgW="1028254" imgH="241195" progId="Equation.3">
                  <p:embed/>
                  <p:pic>
                    <p:nvPicPr>
                      <p:cNvPr id="8202" name="Object 17">
                        <a:extLst>
                          <a:ext uri="{FF2B5EF4-FFF2-40B4-BE49-F238E27FC236}">
                            <a16:creationId xmlns:a16="http://schemas.microsoft.com/office/drawing/2014/main" id="{111CC108-38CB-41A6-BB04-73698EEB61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4071938"/>
                        <a:ext cx="23558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AutoShape 18">
            <a:extLst>
              <a:ext uri="{FF2B5EF4-FFF2-40B4-BE49-F238E27FC236}">
                <a16:creationId xmlns:a16="http://schemas.microsoft.com/office/drawing/2014/main" id="{40CED3DC-B254-4692-9B26-504E5FF37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3802063"/>
            <a:ext cx="287338" cy="1295400"/>
          </a:xfrm>
          <a:prstGeom prst="curvedRightArrow">
            <a:avLst>
              <a:gd name="adj1" fmla="val 90166"/>
              <a:gd name="adj2" fmla="val 18033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8204" name="Object 7">
            <a:extLst>
              <a:ext uri="{FF2B5EF4-FFF2-40B4-BE49-F238E27FC236}">
                <a16:creationId xmlns:a16="http://schemas.microsoft.com/office/drawing/2014/main" id="{18884458-D263-42BB-A6F5-00D5F1E052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3" y="571500"/>
          <a:ext cx="478155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5" imgW="2438400" imgH="419100" progId="Equation.3">
                  <p:embed/>
                </p:oleObj>
              </mc:Choice>
              <mc:Fallback>
                <p:oleObj name="Εξίσωση" r:id="rId15" imgW="2438400" imgH="419100" progId="Equation.3">
                  <p:embed/>
                  <p:pic>
                    <p:nvPicPr>
                      <p:cNvPr id="8204" name="Object 7">
                        <a:extLst>
                          <a:ext uri="{FF2B5EF4-FFF2-40B4-BE49-F238E27FC236}">
                            <a16:creationId xmlns:a16="http://schemas.microsoft.com/office/drawing/2014/main" id="{18884458-D263-42BB-A6F5-00D5F1E052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571500"/>
                        <a:ext cx="4781550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- TextBox">
            <a:extLst>
              <a:ext uri="{FF2B5EF4-FFF2-40B4-BE49-F238E27FC236}">
                <a16:creationId xmlns:a16="http://schemas.microsoft.com/office/drawing/2014/main" id="{49C97836-976D-466C-B5C8-050FF1361F15}"/>
              </a:ext>
            </a:extLst>
          </p:cNvPr>
          <p:cNvSpPr txBox="1"/>
          <p:nvPr/>
        </p:nvSpPr>
        <p:spPr>
          <a:xfrm>
            <a:off x="5721350" y="5353050"/>
            <a:ext cx="3108325" cy="369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l-GR" dirty="0">
                <a:latin typeface="Arial" charset="0"/>
              </a:rPr>
              <a:t>&lt;1 συντελεστής απόδοσης</a:t>
            </a:r>
            <a:r>
              <a:rPr lang="en-US" dirty="0">
                <a:latin typeface="Arial" charset="0"/>
              </a:rPr>
              <a:t> </a:t>
            </a:r>
            <a:endParaRPr lang="el-GR" dirty="0">
              <a:latin typeface="Arial" charset="0"/>
            </a:endParaRPr>
          </a:p>
        </p:txBody>
      </p:sp>
      <p:sp>
        <p:nvSpPr>
          <p:cNvPr id="8206" name="TextBox 1">
            <a:extLst>
              <a:ext uri="{FF2B5EF4-FFF2-40B4-BE49-F238E27FC236}">
                <a16:creationId xmlns:a16="http://schemas.microsoft.com/office/drawing/2014/main" id="{6F49AE2E-056E-40F4-91E9-D59D07A69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497138"/>
            <a:ext cx="396557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l-GR" altLang="el-GR" sz="1800"/>
              <a:t> </a:t>
            </a:r>
            <a:r>
              <a:rPr lang="en-US" altLang="el-GR" sz="1800"/>
              <a:t>R</a:t>
            </a:r>
            <a:r>
              <a:rPr lang="en-US" altLang="el-GR" sz="4000" baseline="30000"/>
              <a:t>.</a:t>
            </a:r>
            <a:r>
              <a:rPr lang="el-GR" altLang="el-GR" sz="1800"/>
              <a:t>παράγονται =</a:t>
            </a:r>
            <a:r>
              <a:rPr lang="en-US" altLang="el-GR" sz="1800"/>
              <a:t> R</a:t>
            </a:r>
            <a:r>
              <a:rPr lang="en-US" altLang="el-GR" sz="4000" baseline="30000"/>
              <a:t>.</a:t>
            </a:r>
            <a:r>
              <a:rPr lang="en-US" altLang="el-GR" sz="1800" baseline="30000"/>
              <a:t> </a:t>
            </a:r>
            <a:r>
              <a:rPr lang="el-GR" altLang="el-GR" sz="1800"/>
              <a:t>καταναλώνονται </a:t>
            </a:r>
          </a:p>
        </p:txBody>
      </p:sp>
      <p:sp>
        <p:nvSpPr>
          <p:cNvPr id="8207" name="TextBox 2">
            <a:extLst>
              <a:ext uri="{FF2B5EF4-FFF2-40B4-BE49-F238E27FC236}">
                <a16:creationId xmlns:a16="http://schemas.microsoft.com/office/drawing/2014/main" id="{EFC7F40E-285A-453D-BDC0-7D56691D5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5343525"/>
            <a:ext cx="3838575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800"/>
              <a:t>f</a:t>
            </a:r>
            <a:r>
              <a:rPr lang="el-GR" altLang="el-GR" sz="1800"/>
              <a:t>=</a:t>
            </a:r>
            <a:r>
              <a:rPr lang="en-US" altLang="el-GR" sz="1800"/>
              <a:t>R</a:t>
            </a:r>
            <a:r>
              <a:rPr lang="el-GR" altLang="el-GR" sz="1800"/>
              <a:t> στο πολυμερες/</a:t>
            </a:r>
            <a:r>
              <a:rPr lang="en-US" altLang="el-GR" sz="1800"/>
              <a:t>R</a:t>
            </a:r>
            <a:r>
              <a:rPr lang="en-US" altLang="el-GR" sz="2800" baseline="30000"/>
              <a:t>.</a:t>
            </a:r>
            <a:r>
              <a:rPr lang="el-GR" altLang="el-GR" sz="1800"/>
              <a:t>από εκκινητή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4">
            <a:extLst>
              <a:ext uri="{FF2B5EF4-FFF2-40B4-BE49-F238E27FC236}">
                <a16:creationId xmlns:a16="http://schemas.microsoft.com/office/drawing/2014/main" id="{B3807091-ACD9-4987-819B-0AB8C2B875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92638" y="1428750"/>
          <a:ext cx="28733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2" imgW="1079500" imgH="228600" progId="Equation.3">
                  <p:embed/>
                </p:oleObj>
              </mc:Choice>
              <mc:Fallback>
                <p:oleObj name="Εξίσωση" r:id="rId2" imgW="1079500" imgH="228600" progId="Equation.3">
                  <p:embed/>
                  <p:pic>
                    <p:nvPicPr>
                      <p:cNvPr id="10242" name="Object 4">
                        <a:extLst>
                          <a:ext uri="{FF2B5EF4-FFF2-40B4-BE49-F238E27FC236}">
                            <a16:creationId xmlns:a16="http://schemas.microsoft.com/office/drawing/2014/main" id="{B3807091-ACD9-4987-819B-0AB8C2B875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2638" y="1428750"/>
                        <a:ext cx="2873375" cy="6111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8">
            <a:extLst>
              <a:ext uri="{FF2B5EF4-FFF2-40B4-BE49-F238E27FC236}">
                <a16:creationId xmlns:a16="http://schemas.microsoft.com/office/drawing/2014/main" id="{CC8E8D78-8899-4D96-8208-4130A4F8D0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1563" y="1214438"/>
          <a:ext cx="255587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4" imgW="1193800" imgH="419100" progId="Equation.3">
                  <p:embed/>
                </p:oleObj>
              </mc:Choice>
              <mc:Fallback>
                <p:oleObj name="Εξίσωση" r:id="rId4" imgW="1193800" imgH="419100" progId="Equation.3">
                  <p:embed/>
                  <p:pic>
                    <p:nvPicPr>
                      <p:cNvPr id="10243" name="Object 8">
                        <a:extLst>
                          <a:ext uri="{FF2B5EF4-FFF2-40B4-BE49-F238E27FC236}">
                            <a16:creationId xmlns:a16="http://schemas.microsoft.com/office/drawing/2014/main" id="{CC8E8D78-8899-4D96-8208-4130A4F8D0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1214438"/>
                        <a:ext cx="2555875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8">
            <a:extLst>
              <a:ext uri="{FF2B5EF4-FFF2-40B4-BE49-F238E27FC236}">
                <a16:creationId xmlns:a16="http://schemas.microsoft.com/office/drawing/2014/main" id="{DA8655F4-7981-4AE2-A736-125736E9F5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8688" y="2714625"/>
          <a:ext cx="2773362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6" imgW="1295400" imgH="419100" progId="Equation.3">
                  <p:embed/>
                </p:oleObj>
              </mc:Choice>
              <mc:Fallback>
                <p:oleObj name="Εξίσωση" r:id="rId6" imgW="1295400" imgH="419100" progId="Equation.3">
                  <p:embed/>
                  <p:pic>
                    <p:nvPicPr>
                      <p:cNvPr id="10244" name="Object 8">
                        <a:extLst>
                          <a:ext uri="{FF2B5EF4-FFF2-40B4-BE49-F238E27FC236}">
                            <a16:creationId xmlns:a16="http://schemas.microsoft.com/office/drawing/2014/main" id="{DA8655F4-7981-4AE2-A736-125736E9F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714625"/>
                        <a:ext cx="2773362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8">
            <a:extLst>
              <a:ext uri="{FF2B5EF4-FFF2-40B4-BE49-F238E27FC236}">
                <a16:creationId xmlns:a16="http://schemas.microsoft.com/office/drawing/2014/main" id="{79F6184F-5F18-41CE-88B1-633A219115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7313" y="4500563"/>
          <a:ext cx="206692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8" imgW="965200" imgH="419100" progId="Equation.3">
                  <p:embed/>
                </p:oleObj>
              </mc:Choice>
              <mc:Fallback>
                <p:oleObj name="Εξίσωση" r:id="rId8" imgW="965200" imgH="419100" progId="Equation.3">
                  <p:embed/>
                  <p:pic>
                    <p:nvPicPr>
                      <p:cNvPr id="10245" name="Object 8">
                        <a:extLst>
                          <a:ext uri="{FF2B5EF4-FFF2-40B4-BE49-F238E27FC236}">
                            <a16:creationId xmlns:a16="http://schemas.microsoft.com/office/drawing/2014/main" id="{79F6184F-5F18-41CE-88B1-633A219115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4500563"/>
                        <a:ext cx="2066925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4">
            <a:extLst>
              <a:ext uri="{FF2B5EF4-FFF2-40B4-BE49-F238E27FC236}">
                <a16:creationId xmlns:a16="http://schemas.microsoft.com/office/drawing/2014/main" id="{C63581AF-8781-4D24-94E2-4C46772FB4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7750" y="4357688"/>
          <a:ext cx="21971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0" imgW="825500" imgH="228600" progId="Equation.3">
                  <p:embed/>
                </p:oleObj>
              </mc:Choice>
              <mc:Fallback>
                <p:oleObj name="Εξίσωση" r:id="rId10" imgW="825500" imgH="228600" progId="Equation.3">
                  <p:embed/>
                  <p:pic>
                    <p:nvPicPr>
                      <p:cNvPr id="10246" name="Object 4">
                        <a:extLst>
                          <a:ext uri="{FF2B5EF4-FFF2-40B4-BE49-F238E27FC236}">
                            <a16:creationId xmlns:a16="http://schemas.microsoft.com/office/drawing/2014/main" id="{C63581AF-8781-4D24-94E2-4C46772FB4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4357688"/>
                        <a:ext cx="2197100" cy="61118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4">
            <a:extLst>
              <a:ext uri="{FF2B5EF4-FFF2-40B4-BE49-F238E27FC236}">
                <a16:creationId xmlns:a16="http://schemas.microsoft.com/office/drawing/2014/main" id="{F602E695-9363-4470-A9F6-89EFAFE045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3438" y="2786063"/>
          <a:ext cx="3109912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2" imgW="1168400" imgH="228600" progId="Equation.3">
                  <p:embed/>
                </p:oleObj>
              </mc:Choice>
              <mc:Fallback>
                <p:oleObj name="Εξίσωση" r:id="rId12" imgW="1168400" imgH="228600" progId="Equation.3">
                  <p:embed/>
                  <p:pic>
                    <p:nvPicPr>
                      <p:cNvPr id="10247" name="Object 4">
                        <a:extLst>
                          <a:ext uri="{FF2B5EF4-FFF2-40B4-BE49-F238E27FC236}">
                            <a16:creationId xmlns:a16="http://schemas.microsoft.com/office/drawing/2014/main" id="{F602E695-9363-4470-A9F6-89EFAFE045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786063"/>
                        <a:ext cx="3109912" cy="61118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9 - TextBox">
            <a:extLst>
              <a:ext uri="{FF2B5EF4-FFF2-40B4-BE49-F238E27FC236}">
                <a16:creationId xmlns:a16="http://schemas.microsoft.com/office/drawing/2014/main" id="{3537D5F8-D3A1-47ED-A271-C60AA8ACD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785813"/>
            <a:ext cx="2484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ομολυτική διάσπαση</a:t>
            </a:r>
          </a:p>
        </p:txBody>
      </p:sp>
      <p:sp>
        <p:nvSpPr>
          <p:cNvPr id="10249" name="10 - TextBox">
            <a:extLst>
              <a:ext uri="{FF2B5EF4-FFF2-40B4-BE49-F238E27FC236}">
                <a16:creationId xmlns:a16="http://schemas.microsoft.com/office/drawing/2014/main" id="{0DDECF72-8B90-4A9A-860F-F78DDFCC0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2357438"/>
            <a:ext cx="1889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FF0000"/>
                </a:solidFill>
              </a:rPr>
              <a:t>οξειδοαναγωγή</a:t>
            </a:r>
          </a:p>
        </p:txBody>
      </p:sp>
      <p:sp>
        <p:nvSpPr>
          <p:cNvPr id="10250" name="11 - TextBox">
            <a:extLst>
              <a:ext uri="{FF2B5EF4-FFF2-40B4-BE49-F238E27FC236}">
                <a16:creationId xmlns:a16="http://schemas.microsoft.com/office/drawing/2014/main" id="{1216BB46-F6CE-4859-A8BF-98EBB87D4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071938"/>
            <a:ext cx="2603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00B050"/>
                </a:solidFill>
              </a:rPr>
              <a:t>Φωτοχημική εκκίνηση</a:t>
            </a:r>
          </a:p>
        </p:txBody>
      </p:sp>
      <p:graphicFrame>
        <p:nvGraphicFramePr>
          <p:cNvPr id="10251" name="Object 4">
            <a:extLst>
              <a:ext uri="{FF2B5EF4-FFF2-40B4-BE49-F238E27FC236}">
                <a16:creationId xmlns:a16="http://schemas.microsoft.com/office/drawing/2014/main" id="{F6463571-CEB2-47D2-BA73-DEE348C78A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5938" y="5643563"/>
          <a:ext cx="3919537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4" imgW="1473200" imgH="228600" progId="Equation.3">
                  <p:embed/>
                </p:oleObj>
              </mc:Choice>
              <mc:Fallback>
                <p:oleObj name="Εξίσωση" r:id="rId14" imgW="1473200" imgH="228600" progId="Equation.3">
                  <p:embed/>
                  <p:pic>
                    <p:nvPicPr>
                      <p:cNvPr id="10251" name="Object 4">
                        <a:extLst>
                          <a:ext uri="{FF2B5EF4-FFF2-40B4-BE49-F238E27FC236}">
                            <a16:creationId xmlns:a16="http://schemas.microsoft.com/office/drawing/2014/main" id="{F6463571-CEB2-47D2-BA73-DEE348C78A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5643563"/>
                        <a:ext cx="3919537" cy="61118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2" name="13 - TextBox">
            <a:extLst>
              <a:ext uri="{FF2B5EF4-FFF2-40B4-BE49-F238E27FC236}">
                <a16:creationId xmlns:a16="http://schemas.microsoft.com/office/drawing/2014/main" id="{2D6D940D-FC17-4377-8338-403C25F20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5715000"/>
            <a:ext cx="3571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Ε* ενέργεια ενεργοποίησης </a:t>
            </a:r>
          </a:p>
        </p:txBody>
      </p:sp>
      <p:sp>
        <p:nvSpPr>
          <p:cNvPr id="10253" name="15 - TextBox">
            <a:extLst>
              <a:ext uri="{FF2B5EF4-FFF2-40B4-BE49-F238E27FC236}">
                <a16:creationId xmlns:a16="http://schemas.microsoft.com/office/drawing/2014/main" id="{A2ED24CA-1C00-4971-BA51-6ACF28D58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5715000"/>
            <a:ext cx="1479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1800" b="1">
                <a:solidFill>
                  <a:schemeClr val="accent2"/>
                </a:solidFill>
              </a:rPr>
              <a:t>Arrhenious</a:t>
            </a:r>
            <a:r>
              <a:rPr lang="en-US" altLang="el-GR" sz="1800"/>
              <a:t> </a:t>
            </a:r>
            <a:endParaRPr lang="el-GR" altLang="el-GR" sz="1800"/>
          </a:p>
        </p:txBody>
      </p:sp>
      <p:sp>
        <p:nvSpPr>
          <p:cNvPr id="10254" name="TextBox 1">
            <a:extLst>
              <a:ext uri="{FF2B5EF4-FFF2-40B4-BE49-F238E27FC236}">
                <a16:creationId xmlns:a16="http://schemas.microsoft.com/office/drawing/2014/main" id="{8F249E6E-4545-4F67-AE52-333C8EC10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6013" y="4294188"/>
            <a:ext cx="1512887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400" i="1"/>
              <a:t>Φ’</a:t>
            </a:r>
            <a:r>
              <a:rPr lang="el-GR" altLang="el-GR" sz="1400"/>
              <a:t> σταθερά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1400"/>
              <a:t>κβαντικής απόδοσης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66" name="2 - Ευθεία γραμμή σύνδεσης">
            <a:extLst>
              <a:ext uri="{FF2B5EF4-FFF2-40B4-BE49-F238E27FC236}">
                <a16:creationId xmlns:a16="http://schemas.microsoft.com/office/drawing/2014/main" id="{EAE7F583-F4CE-4A7A-9F4E-D998ABCCEE6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172869" y="4845844"/>
            <a:ext cx="20002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67" name="4 - Ευθεία γραμμή σύνδεσης">
            <a:extLst>
              <a:ext uri="{FF2B5EF4-FFF2-40B4-BE49-F238E27FC236}">
                <a16:creationId xmlns:a16="http://schemas.microsoft.com/office/drawing/2014/main" id="{3EF33DC0-B702-4077-84EF-2AF42CDA0D6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73788" y="5845175"/>
            <a:ext cx="22860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68" name="8 - Ευθεία γραμμή σύνδεσης">
            <a:extLst>
              <a:ext uri="{FF2B5EF4-FFF2-40B4-BE49-F238E27FC236}">
                <a16:creationId xmlns:a16="http://schemas.microsoft.com/office/drawing/2014/main" id="{8FE3E6DF-0C97-416D-B39B-57BF3BF70B9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30975" y="4344988"/>
            <a:ext cx="1357313" cy="928687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69" name="9 - TextBox">
            <a:extLst>
              <a:ext uri="{FF2B5EF4-FFF2-40B4-BE49-F238E27FC236}">
                <a16:creationId xmlns:a16="http://schemas.microsoft.com/office/drawing/2014/main" id="{CB6C9113-CF23-4707-92AD-A5D691BDE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3" y="5988050"/>
            <a:ext cx="920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χρόνος</a:t>
            </a:r>
          </a:p>
        </p:txBody>
      </p:sp>
      <p:sp>
        <p:nvSpPr>
          <p:cNvPr id="11270" name="10 - TextBox">
            <a:extLst>
              <a:ext uri="{FF2B5EF4-FFF2-40B4-BE49-F238E27FC236}">
                <a16:creationId xmlns:a16="http://schemas.microsoft.com/office/drawing/2014/main" id="{B7E29AD8-FE75-41AA-BDFF-02E6D1C18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0725" y="4630738"/>
            <a:ext cx="1311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1800" i="1"/>
              <a:t>ln (1-V</a:t>
            </a:r>
            <a:r>
              <a:rPr lang="en-US" altLang="el-GR" sz="1800" i="1" baseline="-25000"/>
              <a:t>t</a:t>
            </a:r>
            <a:r>
              <a:rPr lang="en-US" altLang="el-GR" sz="1800" i="1"/>
              <a:t>/V</a:t>
            </a:r>
            <a:r>
              <a:rPr lang="en-US" altLang="el-GR" sz="1800" i="1" baseline="-25000"/>
              <a:t>∞</a:t>
            </a:r>
            <a:r>
              <a:rPr lang="en-US" altLang="el-GR" sz="1800" i="1"/>
              <a:t>)</a:t>
            </a:r>
            <a:endParaRPr lang="el-GR" altLang="el-GR" sz="1800" i="1"/>
          </a:p>
        </p:txBody>
      </p:sp>
      <p:pic>
        <p:nvPicPr>
          <p:cNvPr id="11271" name="Picture 7">
            <a:extLst>
              <a:ext uri="{FF2B5EF4-FFF2-40B4-BE49-F238E27FC236}">
                <a16:creationId xmlns:a16="http://schemas.microsoft.com/office/drawing/2014/main" id="{6DE03D41-8A6B-42EC-9ECA-D7D3528E0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333375"/>
            <a:ext cx="5545138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13 - TextBox">
            <a:extLst>
              <a:ext uri="{FF2B5EF4-FFF2-40B4-BE49-F238E27FC236}">
                <a16:creationId xmlns:a16="http://schemas.microsoft.com/office/drawing/2014/main" id="{A90B3021-0899-48A5-84DD-DD9BB1248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2174875"/>
            <a:ext cx="68310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Κατά την διάσπαση του ΑΙΒΝ εκλύεται άζωτο.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Μετρώντας τον όγκο του  Ν</a:t>
            </a:r>
            <a:r>
              <a:rPr lang="el-GR" altLang="el-GR" sz="1100"/>
              <a:t>2 </a:t>
            </a:r>
            <a:r>
              <a:rPr lang="el-GR" altLang="el-GR" sz="1800"/>
              <a:t> συναρτήσει του χρόνου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της αντίδρασης να υπολογισθεί η </a:t>
            </a:r>
            <a:r>
              <a:rPr lang="el-GR" altLang="el-GR" sz="1800" i="1"/>
              <a:t>Κ</a:t>
            </a:r>
            <a:r>
              <a:rPr lang="el-GR" altLang="el-GR" sz="1200" i="1" baseline="-25000"/>
              <a:t>α</a:t>
            </a:r>
            <a:r>
              <a:rPr lang="el-GR" altLang="el-GR" sz="1200"/>
              <a:t> </a:t>
            </a:r>
            <a:r>
              <a:rPr lang="el-GR" altLang="el-GR" sz="1800"/>
              <a:t>από την γραφική παράσταση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1800"/>
              <a:t>όπου </a:t>
            </a:r>
            <a:r>
              <a:rPr lang="en-US" altLang="el-GR" sz="1800" i="1"/>
              <a:t>V</a:t>
            </a:r>
            <a:r>
              <a:rPr lang="en-US" altLang="el-GR" sz="1800" i="1" baseline="-25000"/>
              <a:t>t</a:t>
            </a:r>
            <a:r>
              <a:rPr lang="el-GR" altLang="el-GR" sz="1800" i="1"/>
              <a:t> ,</a:t>
            </a:r>
            <a:r>
              <a:rPr lang="en-US" altLang="el-GR" sz="1800" i="1"/>
              <a:t>V</a:t>
            </a:r>
            <a:r>
              <a:rPr lang="en-US" altLang="el-GR" sz="1800" i="1" baseline="-25000"/>
              <a:t>∞</a:t>
            </a:r>
            <a:r>
              <a:rPr lang="el-GR" altLang="el-GR" sz="1800"/>
              <a:t> ο όγκος του Ν</a:t>
            </a:r>
            <a:r>
              <a:rPr lang="el-GR" altLang="el-GR" sz="1100"/>
              <a:t>2</a:t>
            </a:r>
            <a:r>
              <a:rPr lang="el-GR" altLang="el-GR" sz="1800"/>
              <a:t> μετά χρόνο </a:t>
            </a:r>
            <a:r>
              <a:rPr lang="en-US" altLang="el-GR" sz="1800"/>
              <a:t>t</a:t>
            </a:r>
            <a:r>
              <a:rPr lang="el-GR" altLang="el-GR" sz="1800"/>
              <a:t> και </a:t>
            </a:r>
            <a:r>
              <a:rPr lang="en-US" altLang="el-GR" sz="1800"/>
              <a:t>t</a:t>
            </a:r>
            <a:r>
              <a:rPr lang="el-GR" altLang="el-GR" sz="1800"/>
              <a:t>=</a:t>
            </a:r>
            <a:r>
              <a:rPr lang="en-US" altLang="el-GR" sz="1800" i="1" baseline="-25000"/>
              <a:t> </a:t>
            </a:r>
            <a:r>
              <a:rPr lang="en-US" altLang="el-GR" sz="1800" i="1"/>
              <a:t>∞</a:t>
            </a:r>
            <a:endParaRPr lang="el-GR" altLang="el-GR" sz="1800"/>
          </a:p>
        </p:txBody>
      </p:sp>
      <p:grpSp>
        <p:nvGrpSpPr>
          <p:cNvPr id="11273" name="Ομάδα 4">
            <a:extLst>
              <a:ext uri="{FF2B5EF4-FFF2-40B4-BE49-F238E27FC236}">
                <a16:creationId xmlns:a16="http://schemas.microsoft.com/office/drawing/2014/main" id="{0F1BBBC6-A67C-497A-B94C-6F257596251A}"/>
              </a:ext>
            </a:extLst>
          </p:cNvPr>
          <p:cNvGrpSpPr>
            <a:grpSpLocks/>
          </p:cNvGrpSpPr>
          <p:nvPr/>
        </p:nvGrpSpPr>
        <p:grpSpPr bwMode="auto">
          <a:xfrm>
            <a:off x="460375" y="3644900"/>
            <a:ext cx="3773488" cy="2830513"/>
            <a:chOff x="460375" y="3644900"/>
            <a:chExt cx="3773488" cy="2830513"/>
          </a:xfrm>
        </p:grpSpPr>
        <p:pic>
          <p:nvPicPr>
            <p:cNvPr id="11274" name="Picture 12" descr="ÎÏÎ¿ÏÎ­Î»ÎµÏÎ¼Î± ÎµÎ¹ÎºÏÎ½Î±Ï Î³Î¹Î± ÏÎµÎ¹ÏÎ±Î¼Î±ÏÎ¹ÎºÎ· Î¼Î­ÏÏÎ·ÏÎ· Î¿Î³ÎºÎ¿Ï Î±ÎµÏÎ¹ÏÎ½">
              <a:extLst>
                <a:ext uri="{FF2B5EF4-FFF2-40B4-BE49-F238E27FC236}">
                  <a16:creationId xmlns:a16="http://schemas.microsoft.com/office/drawing/2014/main" id="{F4FC095C-C670-43A5-B2C0-5B9C9822EA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375" y="3644900"/>
              <a:ext cx="3773488" cy="2830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1275" name="Ευθύγραμμο βέλος σύνδεσης 2">
              <a:extLst>
                <a:ext uri="{FF2B5EF4-FFF2-40B4-BE49-F238E27FC236}">
                  <a16:creationId xmlns:a16="http://schemas.microsoft.com/office/drawing/2014/main" id="{EBD12871-D801-41DF-8512-1FBF992BA9B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691680" y="5589240"/>
              <a:ext cx="1152128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76" name="TextBox 3">
              <a:extLst>
                <a:ext uri="{FF2B5EF4-FFF2-40B4-BE49-F238E27FC236}">
                  <a16:creationId xmlns:a16="http://schemas.microsoft.com/office/drawing/2014/main" id="{6A41B3C0-9419-4383-829F-E72755F51B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866" y="5332601"/>
              <a:ext cx="67358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l-GR" altLang="el-GR" sz="1200"/>
                <a:t>χρόνος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29F10227-90D5-4B06-88CE-E33E04C2C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476250"/>
            <a:ext cx="7058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Φάση προόδου της αντίδρασης</a:t>
            </a:r>
          </a:p>
        </p:txBody>
      </p:sp>
      <p:graphicFrame>
        <p:nvGraphicFramePr>
          <p:cNvPr id="12291" name="Object 9">
            <a:extLst>
              <a:ext uri="{FF2B5EF4-FFF2-40B4-BE49-F238E27FC236}">
                <a16:creationId xmlns:a16="http://schemas.microsoft.com/office/drawing/2014/main" id="{0F4C97ED-0061-4554-96B2-1B4E29460B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1052513"/>
          <a:ext cx="28797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409700" imgH="228600" progId="Equation.3">
                  <p:embed/>
                </p:oleObj>
              </mc:Choice>
              <mc:Fallback>
                <p:oleObj name="Εξίσωση" r:id="rId3" imgW="1409700" imgH="228600" progId="Equation.3">
                  <p:embed/>
                  <p:pic>
                    <p:nvPicPr>
                      <p:cNvPr id="12291" name="Object 9">
                        <a:extLst>
                          <a:ext uri="{FF2B5EF4-FFF2-40B4-BE49-F238E27FC236}">
                            <a16:creationId xmlns:a16="http://schemas.microsoft.com/office/drawing/2014/main" id="{0F4C97ED-0061-4554-96B2-1B4E29460B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52513"/>
                        <a:ext cx="28797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8">
            <a:extLst>
              <a:ext uri="{FF2B5EF4-FFF2-40B4-BE49-F238E27FC236}">
                <a16:creationId xmlns:a16="http://schemas.microsoft.com/office/drawing/2014/main" id="{0DBF2D33-911F-43BC-9138-565C4497C6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2375" y="1627188"/>
          <a:ext cx="29527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1422400" imgH="241300" progId="Equation.3">
                  <p:embed/>
                </p:oleObj>
              </mc:Choice>
              <mc:Fallback>
                <p:oleObj name="Εξίσωση" r:id="rId5" imgW="1422400" imgH="241300" progId="Equation.3">
                  <p:embed/>
                  <p:pic>
                    <p:nvPicPr>
                      <p:cNvPr id="12292" name="Object 8">
                        <a:extLst>
                          <a:ext uri="{FF2B5EF4-FFF2-40B4-BE49-F238E27FC236}">
                            <a16:creationId xmlns:a16="http://schemas.microsoft.com/office/drawing/2014/main" id="{0DBF2D33-911F-43BC-9138-565C4497C6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1627188"/>
                        <a:ext cx="29527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7">
            <a:extLst>
              <a:ext uri="{FF2B5EF4-FFF2-40B4-BE49-F238E27FC236}">
                <a16:creationId xmlns:a16="http://schemas.microsoft.com/office/drawing/2014/main" id="{8F3818C2-CA30-407F-8386-D64436DF47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276475"/>
          <a:ext cx="288131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1409088" imgH="241195" progId="Equation.3">
                  <p:embed/>
                </p:oleObj>
              </mc:Choice>
              <mc:Fallback>
                <p:oleObj name="Εξίσωση" r:id="rId7" imgW="1409088" imgH="241195" progId="Equation.3">
                  <p:embed/>
                  <p:pic>
                    <p:nvPicPr>
                      <p:cNvPr id="12293" name="Object 7">
                        <a:extLst>
                          <a:ext uri="{FF2B5EF4-FFF2-40B4-BE49-F238E27FC236}">
                            <a16:creationId xmlns:a16="http://schemas.microsoft.com/office/drawing/2014/main" id="{8F3818C2-CA30-407F-8386-D64436DF47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76475"/>
                        <a:ext cx="2881313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>
            <a:extLst>
              <a:ext uri="{FF2B5EF4-FFF2-40B4-BE49-F238E27FC236}">
                <a16:creationId xmlns:a16="http://schemas.microsoft.com/office/drawing/2014/main" id="{93DC120E-FED4-4AC7-B11C-8E2BD362DA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3224213"/>
          <a:ext cx="3024188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1472561" imgH="266584" progId="Equation.3">
                  <p:embed/>
                </p:oleObj>
              </mc:Choice>
              <mc:Fallback>
                <p:oleObj name="Εξίσωση" r:id="rId9" imgW="1472561" imgH="266584" progId="Equation.3">
                  <p:embed/>
                  <p:pic>
                    <p:nvPicPr>
                      <p:cNvPr id="12294" name="Object 6">
                        <a:extLst>
                          <a:ext uri="{FF2B5EF4-FFF2-40B4-BE49-F238E27FC236}">
                            <a16:creationId xmlns:a16="http://schemas.microsoft.com/office/drawing/2014/main" id="{93DC120E-FED4-4AC7-B11C-8E2BD362DA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24213"/>
                        <a:ext cx="3024188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5">
            <a:extLst>
              <a:ext uri="{FF2B5EF4-FFF2-40B4-BE49-F238E27FC236}">
                <a16:creationId xmlns:a16="http://schemas.microsoft.com/office/drawing/2014/main" id="{FCCC02B5-B0F1-42F5-A62A-52F9B5920B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27650" y="2203450"/>
          <a:ext cx="32400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1778000" imgH="241300" progId="Equation.3">
                  <p:embed/>
                </p:oleObj>
              </mc:Choice>
              <mc:Fallback>
                <p:oleObj name="Εξίσωση" r:id="rId11" imgW="1778000" imgH="241300" progId="Equation.3">
                  <p:embed/>
                  <p:pic>
                    <p:nvPicPr>
                      <p:cNvPr id="12295" name="Object 5">
                        <a:extLst>
                          <a:ext uri="{FF2B5EF4-FFF2-40B4-BE49-F238E27FC236}">
                            <a16:creationId xmlns:a16="http://schemas.microsoft.com/office/drawing/2014/main" id="{FCCC02B5-B0F1-42F5-A62A-52F9B5920B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650" y="2203450"/>
                        <a:ext cx="32400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Rectangle 10">
            <a:extLst>
              <a:ext uri="{FF2B5EF4-FFF2-40B4-BE49-F238E27FC236}">
                <a16:creationId xmlns:a16="http://schemas.microsoft.com/office/drawing/2014/main" id="{D8DDF0D1-7039-46B6-9AE3-545858BD4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0975" y="1589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2297" name="Rectangle 11">
            <a:extLst>
              <a:ext uri="{FF2B5EF4-FFF2-40B4-BE49-F238E27FC236}">
                <a16:creationId xmlns:a16="http://schemas.microsoft.com/office/drawing/2014/main" id="{A775B615-B228-4872-9190-8AAC4791C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0975" y="16621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12298" name="Rectangle 12">
            <a:extLst>
              <a:ext uri="{FF2B5EF4-FFF2-40B4-BE49-F238E27FC236}">
                <a16:creationId xmlns:a16="http://schemas.microsoft.com/office/drawing/2014/main" id="{51809A9E-34C0-458A-BCC4-AE011A98D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1878013"/>
            <a:ext cx="18415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12299" name="Rectangle 13">
            <a:extLst>
              <a:ext uri="{FF2B5EF4-FFF2-40B4-BE49-F238E27FC236}">
                <a16:creationId xmlns:a16="http://schemas.microsoft.com/office/drawing/2014/main" id="{A2E5C1E2-0231-4612-90E7-336B513E4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838" y="2779713"/>
            <a:ext cx="1366837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300">
                <a:cs typeface="Times New Roman" panose="02020603050405020304" pitchFamily="18" charset="0"/>
              </a:rPr>
              <a:t>……………….</a:t>
            </a:r>
            <a:endParaRPr lang="el-GR" altLang="el-GR" sz="1100"/>
          </a:p>
          <a:p>
            <a:pPr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12300" name="Object 16">
            <a:extLst>
              <a:ext uri="{FF2B5EF4-FFF2-40B4-BE49-F238E27FC236}">
                <a16:creationId xmlns:a16="http://schemas.microsoft.com/office/drawing/2014/main" id="{E92E3F9A-BA72-48F9-8FD6-48666FB761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2013" y="3932238"/>
          <a:ext cx="69850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3670300" imgH="393700" progId="Equation.3">
                  <p:embed/>
                </p:oleObj>
              </mc:Choice>
              <mc:Fallback>
                <p:oleObj name="Εξίσωση" r:id="rId13" imgW="3670300" imgH="393700" progId="Equation.3">
                  <p:embed/>
                  <p:pic>
                    <p:nvPicPr>
                      <p:cNvPr id="12300" name="Object 16">
                        <a:extLst>
                          <a:ext uri="{FF2B5EF4-FFF2-40B4-BE49-F238E27FC236}">
                            <a16:creationId xmlns:a16="http://schemas.microsoft.com/office/drawing/2014/main" id="{E92E3F9A-BA72-48F9-8FD6-48666FB76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3932238"/>
                        <a:ext cx="69850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7">
            <a:extLst>
              <a:ext uri="{FF2B5EF4-FFF2-40B4-BE49-F238E27FC236}">
                <a16:creationId xmlns:a16="http://schemas.microsoft.com/office/drawing/2014/main" id="{A24B3F80-E83C-4121-BA1B-111CFED27B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5938" y="4786313"/>
          <a:ext cx="55562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5" imgW="2743200" imgH="241300" progId="Equation.3">
                  <p:embed/>
                </p:oleObj>
              </mc:Choice>
              <mc:Fallback>
                <p:oleObj name="Εξίσωση" r:id="rId15" imgW="2743200" imgH="241300" progId="Equation.3">
                  <p:embed/>
                  <p:pic>
                    <p:nvPicPr>
                      <p:cNvPr id="12301" name="Object 17">
                        <a:extLst>
                          <a:ext uri="{FF2B5EF4-FFF2-40B4-BE49-F238E27FC236}">
                            <a16:creationId xmlns:a16="http://schemas.microsoft.com/office/drawing/2014/main" id="{A24B3F80-E83C-4121-BA1B-111CFED27B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4786313"/>
                        <a:ext cx="55562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8">
            <a:extLst>
              <a:ext uri="{FF2B5EF4-FFF2-40B4-BE49-F238E27FC236}">
                <a16:creationId xmlns:a16="http://schemas.microsoft.com/office/drawing/2014/main" id="{1035968F-4424-48EA-90B3-484510A704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4538" y="5588000"/>
          <a:ext cx="3095625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7" imgW="1269449" imgH="253890" progId="Equation.3">
                  <p:embed/>
                </p:oleObj>
              </mc:Choice>
              <mc:Fallback>
                <p:oleObj name="Εξίσωση" r:id="rId17" imgW="1269449" imgH="253890" progId="Equation.3">
                  <p:embed/>
                  <p:pic>
                    <p:nvPicPr>
                      <p:cNvPr id="12302" name="Object 18">
                        <a:extLst>
                          <a:ext uri="{FF2B5EF4-FFF2-40B4-BE49-F238E27FC236}">
                            <a16:creationId xmlns:a16="http://schemas.microsoft.com/office/drawing/2014/main" id="{1035968F-4424-48EA-90B3-484510A704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5588000"/>
                        <a:ext cx="3095625" cy="62706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Text Box 19">
            <a:extLst>
              <a:ext uri="{FF2B5EF4-FFF2-40B4-BE49-F238E27FC236}">
                <a16:creationId xmlns:a16="http://schemas.microsoft.com/office/drawing/2014/main" id="{735B642F-1772-4845-8DA9-7D8403B6C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625" y="1411288"/>
            <a:ext cx="33750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FF0000"/>
                </a:solidFill>
              </a:rPr>
              <a:t>Η δραστικότητα της ρίζας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FF0000"/>
                </a:solidFill>
              </a:rPr>
              <a:t>δεν εξαρτάται από το μήκος της</a:t>
            </a:r>
            <a:endParaRPr lang="en-US" altLang="el-GR" sz="1800">
              <a:solidFill>
                <a:srgbClr val="FF0000"/>
              </a:solidFill>
            </a:endParaRPr>
          </a:p>
        </p:txBody>
      </p:sp>
      <p:sp>
        <p:nvSpPr>
          <p:cNvPr id="12304" name="Text Box 20">
            <a:extLst>
              <a:ext uri="{FF2B5EF4-FFF2-40B4-BE49-F238E27FC236}">
                <a16:creationId xmlns:a16="http://schemas.microsoft.com/office/drawing/2014/main" id="{5C7E8CE4-0B56-4669-8C24-53B06939B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4988" y="5661025"/>
            <a:ext cx="2727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FF0000"/>
                </a:solidFill>
              </a:rPr>
              <a:t>σύνολο ελευθέρων ριζών</a:t>
            </a:r>
            <a:endParaRPr lang="en-US" altLang="el-GR" sz="1800">
              <a:solidFill>
                <a:srgbClr val="FF0000"/>
              </a:solidFill>
            </a:endParaRPr>
          </a:p>
        </p:txBody>
      </p:sp>
      <p:sp>
        <p:nvSpPr>
          <p:cNvPr id="12305" name="Oval 21">
            <a:extLst>
              <a:ext uri="{FF2B5EF4-FFF2-40B4-BE49-F238E27FC236}">
                <a16:creationId xmlns:a16="http://schemas.microsoft.com/office/drawing/2014/main" id="{9D42B9F6-22D7-49EF-85C6-016AD663C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8863" y="5516563"/>
            <a:ext cx="1728787" cy="836612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l-GR" sz="1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4">
            <a:extLst>
              <a:ext uri="{FF2B5EF4-FFF2-40B4-BE49-F238E27FC236}">
                <a16:creationId xmlns:a16="http://schemas.microsoft.com/office/drawing/2014/main" id="{D42F62F9-7E5A-4207-85B4-1BC1359C69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4438" y="1000125"/>
          <a:ext cx="44005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2094591" imgH="266584" progId="Equation.3">
                  <p:embed/>
                </p:oleObj>
              </mc:Choice>
              <mc:Fallback>
                <p:oleObj name="Εξίσωση" r:id="rId3" imgW="2094591" imgH="266584" progId="Equation.3">
                  <p:embed/>
                  <p:pic>
                    <p:nvPicPr>
                      <p:cNvPr id="14338" name="Object 4">
                        <a:extLst>
                          <a:ext uri="{FF2B5EF4-FFF2-40B4-BE49-F238E27FC236}">
                            <a16:creationId xmlns:a16="http://schemas.microsoft.com/office/drawing/2014/main" id="{D42F62F9-7E5A-4207-85B4-1BC1359C69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000125"/>
                        <a:ext cx="44005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Rectangle 8">
            <a:extLst>
              <a:ext uri="{FF2B5EF4-FFF2-40B4-BE49-F238E27FC236}">
                <a16:creationId xmlns:a16="http://schemas.microsoft.com/office/drawing/2014/main" id="{0DD0F66D-2A17-45FE-86C1-7DF3F545F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25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4340" name="Rectangle 9">
            <a:extLst>
              <a:ext uri="{FF2B5EF4-FFF2-40B4-BE49-F238E27FC236}">
                <a16:creationId xmlns:a16="http://schemas.microsoft.com/office/drawing/2014/main" id="{67A36DB1-F041-4F5D-A48C-B11E142EF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2420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14341" name="Rectangle 10">
            <a:extLst>
              <a:ext uri="{FF2B5EF4-FFF2-40B4-BE49-F238E27FC236}">
                <a16:creationId xmlns:a16="http://schemas.microsoft.com/office/drawing/2014/main" id="{F0DA80EE-0E6D-45C4-B47D-3B2395EEF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2670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14342" name="Text Box 13">
            <a:extLst>
              <a:ext uri="{FF2B5EF4-FFF2-40B4-BE49-F238E27FC236}">
                <a16:creationId xmlns:a16="http://schemas.microsoft.com/office/drawing/2014/main" id="{738DA361-04D5-418C-9F12-22A8FF62D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285750"/>
            <a:ext cx="6192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Φάση περάτωσης της αντίδρασης</a:t>
            </a:r>
          </a:p>
        </p:txBody>
      </p:sp>
      <p:graphicFrame>
        <p:nvGraphicFramePr>
          <p:cNvPr id="14343" name="Object 14">
            <a:extLst>
              <a:ext uri="{FF2B5EF4-FFF2-40B4-BE49-F238E27FC236}">
                <a16:creationId xmlns:a16="http://schemas.microsoft.com/office/drawing/2014/main" id="{87F05B37-0ADD-489E-B294-E07BED83F2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4263" y="2363788"/>
          <a:ext cx="48291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2133600" imgH="254000" progId="Equation.3">
                  <p:embed/>
                </p:oleObj>
              </mc:Choice>
              <mc:Fallback>
                <p:oleObj name="Εξίσωση" r:id="rId5" imgW="2133600" imgH="254000" progId="Equation.3">
                  <p:embed/>
                  <p:pic>
                    <p:nvPicPr>
                      <p:cNvPr id="14343" name="Object 14">
                        <a:extLst>
                          <a:ext uri="{FF2B5EF4-FFF2-40B4-BE49-F238E27FC236}">
                            <a16:creationId xmlns:a16="http://schemas.microsoft.com/office/drawing/2014/main" id="{87F05B37-0ADD-489E-B294-E07BED83F2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263" y="2363788"/>
                        <a:ext cx="48291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15">
            <a:extLst>
              <a:ext uri="{FF2B5EF4-FFF2-40B4-BE49-F238E27FC236}">
                <a16:creationId xmlns:a16="http://schemas.microsoft.com/office/drawing/2014/main" id="{53016800-5B45-4EFC-A31E-6ACAAF8185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29313" y="5715000"/>
          <a:ext cx="16970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850900" imgH="228600" progId="Equation.3">
                  <p:embed/>
                </p:oleObj>
              </mc:Choice>
              <mc:Fallback>
                <p:oleObj name="Εξίσωση" r:id="rId7" imgW="850900" imgH="228600" progId="Equation.3">
                  <p:embed/>
                  <p:pic>
                    <p:nvPicPr>
                      <p:cNvPr id="14344" name="Object 15">
                        <a:extLst>
                          <a:ext uri="{FF2B5EF4-FFF2-40B4-BE49-F238E27FC236}">
                            <a16:creationId xmlns:a16="http://schemas.microsoft.com/office/drawing/2014/main" id="{53016800-5B45-4EFC-A31E-6ACAAF8185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5715000"/>
                        <a:ext cx="1697037" cy="457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16">
            <a:extLst>
              <a:ext uri="{FF2B5EF4-FFF2-40B4-BE49-F238E27FC236}">
                <a16:creationId xmlns:a16="http://schemas.microsoft.com/office/drawing/2014/main" id="{7A2A9BB5-037A-4CCC-8C79-056A7201F8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2488" y="4500563"/>
          <a:ext cx="7513637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4406900" imgH="482600" progId="Equation.3">
                  <p:embed/>
                </p:oleObj>
              </mc:Choice>
              <mc:Fallback>
                <p:oleObj name="Εξίσωση" r:id="rId9" imgW="4406900" imgH="482600" progId="Equation.3">
                  <p:embed/>
                  <p:pic>
                    <p:nvPicPr>
                      <p:cNvPr id="14345" name="Object 16">
                        <a:extLst>
                          <a:ext uri="{FF2B5EF4-FFF2-40B4-BE49-F238E27FC236}">
                            <a16:creationId xmlns:a16="http://schemas.microsoft.com/office/drawing/2014/main" id="{7A2A9BB5-037A-4CCC-8C79-056A7201F8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4500563"/>
                        <a:ext cx="7513637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7">
            <a:extLst>
              <a:ext uri="{FF2B5EF4-FFF2-40B4-BE49-F238E27FC236}">
                <a16:creationId xmlns:a16="http://schemas.microsoft.com/office/drawing/2014/main" id="{9E8289F4-A51F-4861-9077-5EA53E89A7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7500" y="5715000"/>
          <a:ext cx="25558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1091726" imgH="253890" progId="Equation.3">
                  <p:embed/>
                </p:oleObj>
              </mc:Choice>
              <mc:Fallback>
                <p:oleObj name="Εξίσωση" r:id="rId11" imgW="1091726" imgH="253890" progId="Equation.3">
                  <p:embed/>
                  <p:pic>
                    <p:nvPicPr>
                      <p:cNvPr id="14346" name="Object 17">
                        <a:extLst>
                          <a:ext uri="{FF2B5EF4-FFF2-40B4-BE49-F238E27FC236}">
                            <a16:creationId xmlns:a16="http://schemas.microsoft.com/office/drawing/2014/main" id="{9E8289F4-A51F-4861-9077-5EA53E89A7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715000"/>
                        <a:ext cx="2555875" cy="60007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7" name="Rectangle 18">
            <a:extLst>
              <a:ext uri="{FF2B5EF4-FFF2-40B4-BE49-F238E27FC236}">
                <a16:creationId xmlns:a16="http://schemas.microsoft.com/office/drawing/2014/main" id="{96B1A05E-FC3F-4A09-970D-919E30A1C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29622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4348" name="Rectangle 21">
            <a:extLst>
              <a:ext uri="{FF2B5EF4-FFF2-40B4-BE49-F238E27FC236}">
                <a16:creationId xmlns:a16="http://schemas.microsoft.com/office/drawing/2014/main" id="{CB4B7385-4054-4238-A471-FFA7DD698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48910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14349" name="Text Box 23">
            <a:extLst>
              <a:ext uri="{FF2B5EF4-FFF2-40B4-BE49-F238E27FC236}">
                <a16:creationId xmlns:a16="http://schemas.microsoft.com/office/drawing/2014/main" id="{79130BFE-7ECC-43CE-9F2E-429BAC5AA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41438"/>
            <a:ext cx="13176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i="1">
                <a:solidFill>
                  <a:srgbClr val="FF0000"/>
                </a:solidFill>
              </a:rPr>
              <a:t>συνένωση</a:t>
            </a:r>
            <a:endParaRPr lang="en-US" altLang="el-GR" sz="1800" b="1" i="1">
              <a:solidFill>
                <a:srgbClr val="FF0000"/>
              </a:solidFill>
            </a:endParaRPr>
          </a:p>
        </p:txBody>
      </p:sp>
      <p:sp>
        <p:nvSpPr>
          <p:cNvPr id="14350" name="Text Box 24">
            <a:extLst>
              <a:ext uri="{FF2B5EF4-FFF2-40B4-BE49-F238E27FC236}">
                <a16:creationId xmlns:a16="http://schemas.microsoft.com/office/drawing/2014/main" id="{C9345E37-B563-4249-8C68-3EC7FB6C3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492375"/>
            <a:ext cx="1643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i="1">
                <a:solidFill>
                  <a:srgbClr val="FF0000"/>
                </a:solidFill>
              </a:rPr>
              <a:t>ανακατανομή</a:t>
            </a:r>
            <a:endParaRPr lang="en-US" altLang="el-GR" sz="1800" b="1" i="1">
              <a:solidFill>
                <a:srgbClr val="FF0000"/>
              </a:solidFill>
            </a:endParaRPr>
          </a:p>
        </p:txBody>
      </p:sp>
      <p:graphicFrame>
        <p:nvGraphicFramePr>
          <p:cNvPr id="14351" name="Object 16">
            <a:extLst>
              <a:ext uri="{FF2B5EF4-FFF2-40B4-BE49-F238E27FC236}">
                <a16:creationId xmlns:a16="http://schemas.microsoft.com/office/drawing/2014/main" id="{89ACCAAA-37B2-4AE4-B6CB-21C6E04DFA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7563" y="3071813"/>
          <a:ext cx="255428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1497950" imgH="241195" progId="Equation.3">
                  <p:embed/>
                </p:oleObj>
              </mc:Choice>
              <mc:Fallback>
                <p:oleObj name="Εξίσωση" r:id="rId13" imgW="1497950" imgH="241195" progId="Equation.3">
                  <p:embed/>
                  <p:pic>
                    <p:nvPicPr>
                      <p:cNvPr id="14351" name="Object 16">
                        <a:extLst>
                          <a:ext uri="{FF2B5EF4-FFF2-40B4-BE49-F238E27FC236}">
                            <a16:creationId xmlns:a16="http://schemas.microsoft.com/office/drawing/2014/main" id="{89ACCAAA-37B2-4AE4-B6CB-21C6E04DFA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3071813"/>
                        <a:ext cx="2554287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>
            <a:extLst>
              <a:ext uri="{FF2B5EF4-FFF2-40B4-BE49-F238E27FC236}">
                <a16:creationId xmlns:a16="http://schemas.microsoft.com/office/drawing/2014/main" id="{F8F7BFFA-677C-4909-B7EC-C59194D786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6125" y="1785938"/>
          <a:ext cx="2576513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5" imgW="1511300" imgH="241300" progId="Equation.3">
                  <p:embed/>
                </p:oleObj>
              </mc:Choice>
              <mc:Fallback>
                <p:oleObj name="Εξίσωση" r:id="rId15" imgW="1511300" imgH="241300" progId="Equation.3">
                  <p:embed/>
                  <p:pic>
                    <p:nvPicPr>
                      <p:cNvPr id="14352" name="Object 16">
                        <a:extLst>
                          <a:ext uri="{FF2B5EF4-FFF2-40B4-BE49-F238E27FC236}">
                            <a16:creationId xmlns:a16="http://schemas.microsoft.com/office/drawing/2014/main" id="{F8F7BFFA-677C-4909-B7EC-C59194D786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1785938"/>
                        <a:ext cx="2576513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17 - TextBox">
            <a:extLst>
              <a:ext uri="{FF2B5EF4-FFF2-40B4-BE49-F238E27FC236}">
                <a16:creationId xmlns:a16="http://schemas.microsoft.com/office/drawing/2014/main" id="{65AD2EE0-FFC3-4279-AC5F-B64A799BA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25" y="1714500"/>
            <a:ext cx="29019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600">
                <a:solidFill>
                  <a:schemeClr val="accent2"/>
                </a:solidFill>
              </a:rPr>
              <a:t>(Το 2 διότι χάνονται δύο ρίζες)</a:t>
            </a:r>
          </a:p>
        </p:txBody>
      </p:sp>
      <p:sp>
        <p:nvSpPr>
          <p:cNvPr id="14354" name="18 - TextBox">
            <a:extLst>
              <a:ext uri="{FF2B5EF4-FFF2-40B4-BE49-F238E27FC236}">
                <a16:creationId xmlns:a16="http://schemas.microsoft.com/office/drawing/2014/main" id="{794B0656-84D9-4DC5-87C1-38A406ABF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3857625"/>
            <a:ext cx="67643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i="1">
                <a:solidFill>
                  <a:schemeClr val="accent2"/>
                </a:solidFill>
              </a:rPr>
              <a:t>Η συνένωση και η ανακατανομή είναι ανταγωνιστικές διεργασίες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>
            <a:extLst>
              <a:ext uri="{FF2B5EF4-FFF2-40B4-BE49-F238E27FC236}">
                <a16:creationId xmlns:a16="http://schemas.microsoft.com/office/drawing/2014/main" id="{F43F8BCB-2058-4EB8-836A-1EC4B41D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549275"/>
            <a:ext cx="3457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</a:rPr>
              <a:t>Ταχύτητα πολυμερισμού </a:t>
            </a:r>
            <a:endParaRPr lang="el-GR" altLang="el-GR" sz="2000" b="1" baseline="-25000">
              <a:solidFill>
                <a:schemeClr val="accent2"/>
              </a:solidFill>
            </a:endParaRPr>
          </a:p>
        </p:txBody>
      </p:sp>
      <p:graphicFrame>
        <p:nvGraphicFramePr>
          <p:cNvPr id="16387" name="Object 9">
            <a:extLst>
              <a:ext uri="{FF2B5EF4-FFF2-40B4-BE49-F238E27FC236}">
                <a16:creationId xmlns:a16="http://schemas.microsoft.com/office/drawing/2014/main" id="{0AD6E75D-7F32-49E2-A915-F593F4B648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1844675"/>
          <a:ext cx="39846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1752600" imgH="254000" progId="Equation.3">
                  <p:embed/>
                </p:oleObj>
              </mc:Choice>
              <mc:Fallback>
                <p:oleObj name="Εξίσωση" r:id="rId3" imgW="1752600" imgH="254000" progId="Equation.3">
                  <p:embed/>
                  <p:pic>
                    <p:nvPicPr>
                      <p:cNvPr id="16387" name="Object 9">
                        <a:extLst>
                          <a:ext uri="{FF2B5EF4-FFF2-40B4-BE49-F238E27FC236}">
                            <a16:creationId xmlns:a16="http://schemas.microsoft.com/office/drawing/2014/main" id="{0AD6E75D-7F32-49E2-A915-F593F4B648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1844675"/>
                        <a:ext cx="3984625" cy="584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8">
            <a:extLst>
              <a:ext uri="{FF2B5EF4-FFF2-40B4-BE49-F238E27FC236}">
                <a16:creationId xmlns:a16="http://schemas.microsoft.com/office/drawing/2014/main" id="{1DB3D123-EC59-4E0F-8787-383FA31573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1275" y="2565400"/>
          <a:ext cx="4841875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2489200" imgH="508000" progId="Equation.3">
                  <p:embed/>
                </p:oleObj>
              </mc:Choice>
              <mc:Fallback>
                <p:oleObj name="Εξίσωση" r:id="rId5" imgW="2489200" imgH="508000" progId="Equation.3">
                  <p:embed/>
                  <p:pic>
                    <p:nvPicPr>
                      <p:cNvPr id="16388" name="Object 8">
                        <a:extLst>
                          <a:ext uri="{FF2B5EF4-FFF2-40B4-BE49-F238E27FC236}">
                            <a16:creationId xmlns:a16="http://schemas.microsoft.com/office/drawing/2014/main" id="{1DB3D123-EC59-4E0F-8787-383FA31573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2565400"/>
                        <a:ext cx="4841875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7">
            <a:extLst>
              <a:ext uri="{FF2B5EF4-FFF2-40B4-BE49-F238E27FC236}">
                <a16:creationId xmlns:a16="http://schemas.microsoft.com/office/drawing/2014/main" id="{85734052-0BAA-4EDA-8833-B70ED43605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3644900"/>
          <a:ext cx="4032250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7" imgW="1663700" imgH="508000" progId="Equation.3">
                  <p:embed/>
                </p:oleObj>
              </mc:Choice>
              <mc:Fallback>
                <p:oleObj name="Εξίσωση" r:id="rId7" imgW="1663700" imgH="508000" progId="Equation.3">
                  <p:embed/>
                  <p:pic>
                    <p:nvPicPr>
                      <p:cNvPr id="16389" name="Object 7">
                        <a:extLst>
                          <a:ext uri="{FF2B5EF4-FFF2-40B4-BE49-F238E27FC236}">
                            <a16:creationId xmlns:a16="http://schemas.microsoft.com/office/drawing/2014/main" id="{85734052-0BAA-4EDA-8833-B70ED43605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644900"/>
                        <a:ext cx="4032250" cy="12207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10">
            <a:extLst>
              <a:ext uri="{FF2B5EF4-FFF2-40B4-BE49-F238E27FC236}">
                <a16:creationId xmlns:a16="http://schemas.microsoft.com/office/drawing/2014/main" id="{5533EA03-C78E-4EDF-9E42-C8AAEB6DF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60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16391" name="Rectangle 11">
            <a:extLst>
              <a:ext uri="{FF2B5EF4-FFF2-40B4-BE49-F238E27FC236}">
                <a16:creationId xmlns:a16="http://schemas.microsoft.com/office/drawing/2014/main" id="{E8B60201-A994-4989-A3EA-B1C69E537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510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16392" name="Rectangle 14">
            <a:extLst>
              <a:ext uri="{FF2B5EF4-FFF2-40B4-BE49-F238E27FC236}">
                <a16:creationId xmlns:a16="http://schemas.microsoft.com/office/drawing/2014/main" id="{28157C3E-B479-4230-A8C5-0473AB4A6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5734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sp>
        <p:nvSpPr>
          <p:cNvPr id="16393" name="Text Box 16">
            <a:extLst>
              <a:ext uri="{FF2B5EF4-FFF2-40B4-BE49-F238E27FC236}">
                <a16:creationId xmlns:a16="http://schemas.microsoft.com/office/drawing/2014/main" id="{E4A2ED5A-4895-42CB-B8D5-C6DE4DFB9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125538"/>
            <a:ext cx="70627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rgbClr val="FF0000"/>
                </a:solidFill>
              </a:rPr>
              <a:t>στάσιμη κατάσταση: </a:t>
            </a:r>
            <a:r>
              <a:rPr lang="el-GR" altLang="el-GR" sz="1800" b="1">
                <a:solidFill>
                  <a:schemeClr val="accent2"/>
                </a:solidFill>
              </a:rPr>
              <a:t>οι σχηματιζόμενες ελεύθερες ρίζες είναι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1800" b="1">
                <a:solidFill>
                  <a:schemeClr val="accent2"/>
                </a:solidFill>
              </a:rPr>
              <a:t>	ίσες με τις εξαφανιζόμενες κατά την φάση τερματισμού</a:t>
            </a:r>
            <a:endParaRPr lang="en-US" altLang="el-GR" sz="1800" b="1">
              <a:solidFill>
                <a:schemeClr val="accent2"/>
              </a:solidFill>
            </a:endParaRPr>
          </a:p>
        </p:txBody>
      </p:sp>
      <p:graphicFrame>
        <p:nvGraphicFramePr>
          <p:cNvPr id="16394" name="Object 17">
            <a:extLst>
              <a:ext uri="{FF2B5EF4-FFF2-40B4-BE49-F238E27FC236}">
                <a16:creationId xmlns:a16="http://schemas.microsoft.com/office/drawing/2014/main" id="{CB529198-AA36-4BC2-94D1-EF7E6049CA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3789363"/>
          <a:ext cx="2592388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9" imgW="1269449" imgH="253890" progId="Equation.3">
                  <p:embed/>
                </p:oleObj>
              </mc:Choice>
              <mc:Fallback>
                <p:oleObj name="Εξίσωση" r:id="rId9" imgW="1269449" imgH="253890" progId="Equation.3">
                  <p:embed/>
                  <p:pic>
                    <p:nvPicPr>
                      <p:cNvPr id="16394" name="Object 17">
                        <a:extLst>
                          <a:ext uri="{FF2B5EF4-FFF2-40B4-BE49-F238E27FC236}">
                            <a16:creationId xmlns:a16="http://schemas.microsoft.com/office/drawing/2014/main" id="{CB529198-AA36-4BC2-94D1-EF7E6049CA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789363"/>
                        <a:ext cx="2592388" cy="5254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5" name="AutoShape 18">
            <a:extLst>
              <a:ext uri="{FF2B5EF4-FFF2-40B4-BE49-F238E27FC236}">
                <a16:creationId xmlns:a16="http://schemas.microsoft.com/office/drawing/2014/main" id="{6386F3E1-D65B-4AC1-8D43-EDC3BCE36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3357563"/>
            <a:ext cx="288925" cy="1214437"/>
          </a:xfrm>
          <a:prstGeom prst="curvedRightArrow">
            <a:avLst>
              <a:gd name="adj1" fmla="val 84066"/>
              <a:gd name="adj2" fmla="val 168132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l-GR" sz="1800"/>
          </a:p>
        </p:txBody>
      </p:sp>
      <p:graphicFrame>
        <p:nvGraphicFramePr>
          <p:cNvPr id="16396" name="Object 4">
            <a:extLst>
              <a:ext uri="{FF2B5EF4-FFF2-40B4-BE49-F238E27FC236}">
                <a16:creationId xmlns:a16="http://schemas.microsoft.com/office/drawing/2014/main" id="{E6E57E91-FBAF-44B9-BED4-55D55BA0FC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3713" y="5589588"/>
          <a:ext cx="31686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1" imgW="1079032" imgH="241195" progId="Equation.3">
                  <p:embed/>
                </p:oleObj>
              </mc:Choice>
              <mc:Fallback>
                <p:oleObj name="Εξίσωση" r:id="rId11" imgW="1079032" imgH="241195" progId="Equation.3">
                  <p:embed/>
                  <p:pic>
                    <p:nvPicPr>
                      <p:cNvPr id="16396" name="Object 4">
                        <a:extLst>
                          <a:ext uri="{FF2B5EF4-FFF2-40B4-BE49-F238E27FC236}">
                            <a16:creationId xmlns:a16="http://schemas.microsoft.com/office/drawing/2014/main" id="{E6E57E91-FBAF-44B9-BED4-55D55BA0FC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5589588"/>
                        <a:ext cx="3168650" cy="70167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7" name="12 - TextBox">
            <a:extLst>
              <a:ext uri="{FF2B5EF4-FFF2-40B4-BE49-F238E27FC236}">
                <a16:creationId xmlns:a16="http://schemas.microsoft.com/office/drawing/2014/main" id="{13B446AB-3411-43DC-89DD-9908CBB6B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364288"/>
            <a:ext cx="1050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1800"/>
              <a:t>[I]=[R-R]</a:t>
            </a:r>
            <a:endParaRPr lang="el-GR" altLang="el-GR" sz="1800"/>
          </a:p>
        </p:txBody>
      </p:sp>
      <p:sp>
        <p:nvSpPr>
          <p:cNvPr id="14" name="13 - TextBox">
            <a:extLst>
              <a:ext uri="{FF2B5EF4-FFF2-40B4-BE49-F238E27FC236}">
                <a16:creationId xmlns:a16="http://schemas.microsoft.com/office/drawing/2014/main" id="{C6EB4C53-CC81-4118-A75A-6904A60F5F54}"/>
              </a:ext>
            </a:extLst>
          </p:cNvPr>
          <p:cNvSpPr txBox="1"/>
          <p:nvPr/>
        </p:nvSpPr>
        <p:spPr>
          <a:xfrm>
            <a:off x="285750" y="2782888"/>
            <a:ext cx="3435350" cy="646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l-GR" dirty="0">
                <a:latin typeface="Arial" charset="0"/>
              </a:rPr>
              <a:t>Συγκέντρωση ελευθέρων ριζών </a:t>
            </a:r>
          </a:p>
          <a:p>
            <a:pPr algn="ctr" eaLnBrk="1" hangingPunct="1">
              <a:defRPr/>
            </a:pPr>
            <a:r>
              <a:rPr lang="el-GR" dirty="0">
                <a:latin typeface="Arial" charset="0"/>
              </a:rPr>
              <a:t>στη στάσιμη κατάσταση</a:t>
            </a:r>
          </a:p>
        </p:txBody>
      </p:sp>
      <p:sp>
        <p:nvSpPr>
          <p:cNvPr id="15" name="14 - TextBox">
            <a:extLst>
              <a:ext uri="{FF2B5EF4-FFF2-40B4-BE49-F238E27FC236}">
                <a16:creationId xmlns:a16="http://schemas.microsoft.com/office/drawing/2014/main" id="{C9FC1EE9-F0DA-4120-A2F8-D4AEF29E6939}"/>
              </a:ext>
            </a:extLst>
          </p:cNvPr>
          <p:cNvSpPr txBox="1"/>
          <p:nvPr/>
        </p:nvSpPr>
        <p:spPr>
          <a:xfrm>
            <a:off x="395288" y="5589588"/>
            <a:ext cx="1139825" cy="646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l-GR" dirty="0">
                <a:latin typeface="Arial" charset="0"/>
              </a:rPr>
              <a:t>Στιγμιαία </a:t>
            </a:r>
          </a:p>
          <a:p>
            <a:pPr algn="ctr" eaLnBrk="1" hangingPunct="1">
              <a:defRPr/>
            </a:pPr>
            <a:r>
              <a:rPr lang="el-GR" dirty="0">
                <a:latin typeface="Arial" charset="0"/>
              </a:rPr>
              <a:t>ταχύτητα</a:t>
            </a:r>
          </a:p>
        </p:txBody>
      </p:sp>
      <p:graphicFrame>
        <p:nvGraphicFramePr>
          <p:cNvPr id="16400" name="Object 7">
            <a:extLst>
              <a:ext uri="{FF2B5EF4-FFF2-40B4-BE49-F238E27FC236}">
                <a16:creationId xmlns:a16="http://schemas.microsoft.com/office/drawing/2014/main" id="{7D77EBB9-F812-4D91-B0F9-B2ECDF6602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0425" y="5157788"/>
          <a:ext cx="2598738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13" imgW="1396394" imgH="533169" progId="Equation.3">
                  <p:embed/>
                </p:oleObj>
              </mc:Choice>
              <mc:Fallback>
                <p:oleObj name="Εξίσωση" r:id="rId13" imgW="1396394" imgH="533169" progId="Equation.3">
                  <p:embed/>
                  <p:pic>
                    <p:nvPicPr>
                      <p:cNvPr id="16400" name="Object 7">
                        <a:extLst>
                          <a:ext uri="{FF2B5EF4-FFF2-40B4-BE49-F238E27FC236}">
                            <a16:creationId xmlns:a16="http://schemas.microsoft.com/office/drawing/2014/main" id="{7D77EBB9-F812-4D91-B0F9-B2ECDF6602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5157788"/>
                        <a:ext cx="2598738" cy="985837"/>
                      </a:xfrm>
                      <a:prstGeom prst="rect">
                        <a:avLst/>
                      </a:prstGeom>
                      <a:solidFill>
                        <a:srgbClr val="CCCCFF"/>
                      </a:solidFill>
                      <a:ln w="9525">
                        <a:solidFill>
                          <a:srgbClr val="990099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1" name="16 - Καμπύλο αριστερό βέλος">
            <a:extLst>
              <a:ext uri="{FF2B5EF4-FFF2-40B4-BE49-F238E27FC236}">
                <a16:creationId xmlns:a16="http://schemas.microsoft.com/office/drawing/2014/main" id="{77C1AC11-F009-4348-9980-C281F6E90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0125" y="3230563"/>
            <a:ext cx="360363" cy="2143125"/>
          </a:xfrm>
          <a:prstGeom prst="curvedLeftArrow">
            <a:avLst>
              <a:gd name="adj1" fmla="val 24972"/>
              <a:gd name="adj2" fmla="val 49972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6402" name="TextBox 1">
            <a:extLst>
              <a:ext uri="{FF2B5EF4-FFF2-40B4-BE49-F238E27FC236}">
                <a16:creationId xmlns:a16="http://schemas.microsoft.com/office/drawing/2014/main" id="{E479AB08-D8F1-4670-9CB9-6A73E93D0DF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651500" y="6235700"/>
            <a:ext cx="3375025" cy="36988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/>
              <a:t>Αρχική ταχύτητα πολυμερισμού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EΦ 8">
  <a:themeElements>
    <a:clrScheme name="KEΦ 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EΦ 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EΦ 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Φ 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Φ 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Φ 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Φ 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Φ 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Φ 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Φ 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Φ 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Φ 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Φ 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Φ 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KEΦ 8</Template>
  <TotalTime>750</TotalTime>
  <Words>1290</Words>
  <Application>Microsoft Office PowerPoint</Application>
  <PresentationFormat>Προβολή στην οθόνη (4:3)</PresentationFormat>
  <Paragraphs>201</Paragraphs>
  <Slides>35</Slides>
  <Notes>30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41" baseType="lpstr">
      <vt:lpstr>Arial</vt:lpstr>
      <vt:lpstr>Calibri</vt:lpstr>
      <vt:lpstr>Cambria Math</vt:lpstr>
      <vt:lpstr>Times New Roman</vt:lpstr>
      <vt:lpstr>KEΦ 8</vt:lpstr>
      <vt:lpstr>Εξίσωση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A.E.I.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ct</dc:creator>
  <cp:lastModifiedBy>Πασπαράκης Γεώργιος</cp:lastModifiedBy>
  <cp:revision>61</cp:revision>
  <dcterms:created xsi:type="dcterms:W3CDTF">2008-10-29T10:01:46Z</dcterms:created>
  <dcterms:modified xsi:type="dcterms:W3CDTF">2025-11-14T06:26:50Z</dcterms:modified>
</cp:coreProperties>
</file>