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0" r:id="rId2"/>
    <p:sldId id="284" r:id="rId3"/>
    <p:sldId id="256" r:id="rId4"/>
    <p:sldId id="257" r:id="rId5"/>
    <p:sldId id="260" r:id="rId6"/>
    <p:sldId id="289" r:id="rId7"/>
    <p:sldId id="271" r:id="rId8"/>
    <p:sldId id="273" r:id="rId9"/>
    <p:sldId id="275" r:id="rId10"/>
    <p:sldId id="303" r:id="rId11"/>
    <p:sldId id="258" r:id="rId12"/>
    <p:sldId id="259" r:id="rId13"/>
    <p:sldId id="280" r:id="rId14"/>
    <p:sldId id="274" r:id="rId15"/>
    <p:sldId id="285" r:id="rId16"/>
    <p:sldId id="261" r:id="rId17"/>
    <p:sldId id="272" r:id="rId18"/>
    <p:sldId id="305" r:id="rId19"/>
    <p:sldId id="286" r:id="rId20"/>
    <p:sldId id="304" r:id="rId21"/>
    <p:sldId id="262" r:id="rId22"/>
    <p:sldId id="263" r:id="rId23"/>
    <p:sldId id="264" r:id="rId24"/>
    <p:sldId id="282" r:id="rId25"/>
    <p:sldId id="265" r:id="rId26"/>
    <p:sldId id="288" r:id="rId27"/>
    <p:sldId id="266" r:id="rId28"/>
    <p:sldId id="267" r:id="rId29"/>
    <p:sldId id="279" r:id="rId30"/>
    <p:sldId id="277" r:id="rId31"/>
    <p:sldId id="268" r:id="rId32"/>
    <p:sldId id="269" r:id="rId33"/>
    <p:sldId id="281" r:id="rId34"/>
    <p:sldId id="270" r:id="rId35"/>
    <p:sldId id="287" r:id="rId36"/>
    <p:sldId id="295" r:id="rId37"/>
    <p:sldId id="296" r:id="rId38"/>
    <p:sldId id="297" r:id="rId39"/>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2" autoAdjust="0"/>
    <p:restoredTop sz="89606" autoAdjust="0"/>
  </p:normalViewPr>
  <p:slideViewPr>
    <p:cSldViewPr>
      <p:cViewPr varScale="1">
        <p:scale>
          <a:sx n="73" d="100"/>
          <a:sy n="73" d="100"/>
        </p:scale>
        <p:origin x="1032" y="78"/>
      </p:cViewPr>
      <p:guideLst>
        <p:guide orient="horz" pos="2160"/>
        <p:guide pos="2880"/>
      </p:guideLst>
    </p:cSldViewPr>
  </p:slideViewPr>
  <p:outlineViewPr>
    <p:cViewPr>
      <p:scale>
        <a:sx n="33" d="100"/>
        <a:sy n="33" d="100"/>
      </p:scale>
      <p:origin x="0" y="-167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σπαράκης Γεώργιος" userId="2b2abb3e-1abc-4937-9395-0e6653c7ad4d" providerId="ADAL" clId="{070D82DB-A4B0-495F-81B4-86760A31A5FB}"/>
    <pc:docChg chg="custSel delSld modSld">
      <pc:chgData name="Πασπαράκης Γεώργιος" userId="2b2abb3e-1abc-4937-9395-0e6653c7ad4d" providerId="ADAL" clId="{070D82DB-A4B0-495F-81B4-86760A31A5FB}" dt="2025-12-19T14:15:47.747" v="866" actId="47"/>
      <pc:docMkLst>
        <pc:docMk/>
      </pc:docMkLst>
      <pc:sldChg chg="modSp mod">
        <pc:chgData name="Πασπαράκης Γεώργιος" userId="2b2abb3e-1abc-4937-9395-0e6653c7ad4d" providerId="ADAL" clId="{070D82DB-A4B0-495F-81B4-86760A31A5FB}" dt="2025-12-11T08:47:07.335" v="569" actId="20577"/>
        <pc:sldMkLst>
          <pc:docMk/>
          <pc:sldMk cId="0" sldId="265"/>
        </pc:sldMkLst>
        <pc:spChg chg="mod">
          <ac:chgData name="Πασπαράκης Γεώργιος" userId="2b2abb3e-1abc-4937-9395-0e6653c7ad4d" providerId="ADAL" clId="{070D82DB-A4B0-495F-81B4-86760A31A5FB}" dt="2025-12-11T08:47:07.335" v="569" actId="20577"/>
          <ac:spMkLst>
            <pc:docMk/>
            <pc:sldMk cId="0" sldId="265"/>
            <ac:spMk id="47106" creationId="{FEBB1EC8-05E7-8031-0402-FC690861C1A8}"/>
          </ac:spMkLst>
        </pc:spChg>
      </pc:sldChg>
      <pc:sldChg chg="modSp mod">
        <pc:chgData name="Πασπαράκης Γεώργιος" userId="2b2abb3e-1abc-4937-9395-0e6653c7ad4d" providerId="ADAL" clId="{070D82DB-A4B0-495F-81B4-86760A31A5FB}" dt="2025-12-11T08:53:25.483" v="619" actId="20577"/>
        <pc:sldMkLst>
          <pc:docMk/>
          <pc:sldMk cId="0" sldId="269"/>
        </pc:sldMkLst>
        <pc:spChg chg="mod">
          <ac:chgData name="Πασπαράκης Γεώργιος" userId="2b2abb3e-1abc-4937-9395-0e6653c7ad4d" providerId="ADAL" clId="{070D82DB-A4B0-495F-81B4-86760A31A5FB}" dt="2025-12-11T08:53:25.483" v="619" actId="20577"/>
          <ac:spMkLst>
            <pc:docMk/>
            <pc:sldMk cId="0" sldId="269"/>
            <ac:spMk id="60424" creationId="{C36F3696-A6D2-A584-E59F-04AF94DD00A7}"/>
          </ac:spMkLst>
        </pc:spChg>
      </pc:sldChg>
      <pc:sldChg chg="addSp delSp modSp mod">
        <pc:chgData name="Πασπαράκης Γεώργιος" userId="2b2abb3e-1abc-4937-9395-0e6653c7ad4d" providerId="ADAL" clId="{070D82DB-A4B0-495F-81B4-86760A31A5FB}" dt="2025-12-11T08:09:12.097" v="428" actId="6549"/>
        <pc:sldMkLst>
          <pc:docMk/>
          <pc:sldMk cId="0" sldId="275"/>
        </pc:sldMkLst>
        <pc:spChg chg="mod">
          <ac:chgData name="Πασπαράκης Γεώργιος" userId="2b2abb3e-1abc-4937-9395-0e6653c7ad4d" providerId="ADAL" clId="{070D82DB-A4B0-495F-81B4-86760A31A5FB}" dt="2025-12-11T08:09:12.097" v="428" actId="6549"/>
          <ac:spMkLst>
            <pc:docMk/>
            <pc:sldMk cId="0" sldId="275"/>
            <ac:spMk id="5" creationId="{B8783F2D-E579-C145-B6BE-9C0E8F153633}"/>
          </ac:spMkLst>
        </pc:spChg>
        <pc:spChg chg="add mod">
          <ac:chgData name="Πασπαράκης Γεώργιος" userId="2b2abb3e-1abc-4937-9395-0e6653c7ad4d" providerId="ADAL" clId="{070D82DB-A4B0-495F-81B4-86760A31A5FB}" dt="2025-12-11T08:08:59.848" v="424" actId="1076"/>
          <ac:spMkLst>
            <pc:docMk/>
            <pc:sldMk cId="0" sldId="275"/>
            <ac:spMk id="6" creationId="{1F625D3E-38A6-EE61-2831-37D3F43AE3D6}"/>
          </ac:spMkLst>
        </pc:spChg>
        <pc:spChg chg="mod">
          <ac:chgData name="Πασπαράκης Γεώργιος" userId="2b2abb3e-1abc-4937-9395-0e6653c7ad4d" providerId="ADAL" clId="{070D82DB-A4B0-495F-81B4-86760A31A5FB}" dt="2025-12-11T08:02:18.465" v="4" actId="1076"/>
          <ac:spMkLst>
            <pc:docMk/>
            <pc:sldMk cId="0" sldId="275"/>
            <ac:spMk id="17410" creationId="{9796FCE1-819C-D59F-DBD2-A0AC551FC4D6}"/>
          </ac:spMkLst>
        </pc:spChg>
        <pc:spChg chg="mod">
          <ac:chgData name="Πασπαράκης Γεώργιος" userId="2b2abb3e-1abc-4937-9395-0e6653c7ad4d" providerId="ADAL" clId="{070D82DB-A4B0-495F-81B4-86760A31A5FB}" dt="2025-12-11T08:02:24.530" v="5" actId="1076"/>
          <ac:spMkLst>
            <pc:docMk/>
            <pc:sldMk cId="0" sldId="275"/>
            <ac:spMk id="17414" creationId="{52A5E705-7122-9569-1C20-342ECEB76768}"/>
          </ac:spMkLst>
        </pc:spChg>
        <pc:spChg chg="mod">
          <ac:chgData name="Πασπαράκης Γεώργιος" userId="2b2abb3e-1abc-4937-9395-0e6653c7ad4d" providerId="ADAL" clId="{070D82DB-A4B0-495F-81B4-86760A31A5FB}" dt="2025-12-11T08:02:24.530" v="5" actId="1076"/>
          <ac:spMkLst>
            <pc:docMk/>
            <pc:sldMk cId="0" sldId="275"/>
            <ac:spMk id="17415" creationId="{3AF291E1-1ECF-0B91-97C3-FBFDC2844C20}"/>
          </ac:spMkLst>
        </pc:spChg>
        <pc:spChg chg="mod">
          <ac:chgData name="Πασπαράκης Γεώργιος" userId="2b2abb3e-1abc-4937-9395-0e6653c7ad4d" providerId="ADAL" clId="{070D82DB-A4B0-495F-81B4-86760A31A5FB}" dt="2025-12-11T08:02:24.530" v="5" actId="1076"/>
          <ac:spMkLst>
            <pc:docMk/>
            <pc:sldMk cId="0" sldId="275"/>
            <ac:spMk id="17417" creationId="{A92FB01B-F22A-BAC2-7993-F08FF606E0CC}"/>
          </ac:spMkLst>
        </pc:spChg>
        <pc:spChg chg="mod">
          <ac:chgData name="Πασπαράκης Γεώργιος" userId="2b2abb3e-1abc-4937-9395-0e6653c7ad4d" providerId="ADAL" clId="{070D82DB-A4B0-495F-81B4-86760A31A5FB}" dt="2025-12-11T08:02:24.530" v="5" actId="1076"/>
          <ac:spMkLst>
            <pc:docMk/>
            <pc:sldMk cId="0" sldId="275"/>
            <ac:spMk id="17418" creationId="{258D8F7E-2C87-96EF-C9FE-89DF5B06CC7D}"/>
          </ac:spMkLst>
        </pc:spChg>
        <pc:spChg chg="mod">
          <ac:chgData name="Πασπαράκης Γεώργιος" userId="2b2abb3e-1abc-4937-9395-0e6653c7ad4d" providerId="ADAL" clId="{070D82DB-A4B0-495F-81B4-86760A31A5FB}" dt="2025-12-11T08:02:24.530" v="5" actId="1076"/>
          <ac:spMkLst>
            <pc:docMk/>
            <pc:sldMk cId="0" sldId="275"/>
            <ac:spMk id="17419" creationId="{807E270A-B34E-9AFB-7B1D-585F1A7BBF79}"/>
          </ac:spMkLst>
        </pc:spChg>
        <pc:spChg chg="mod">
          <ac:chgData name="Πασπαράκης Γεώργιος" userId="2b2abb3e-1abc-4937-9395-0e6653c7ad4d" providerId="ADAL" clId="{070D82DB-A4B0-495F-81B4-86760A31A5FB}" dt="2025-12-11T08:02:24.530" v="5" actId="1076"/>
          <ac:spMkLst>
            <pc:docMk/>
            <pc:sldMk cId="0" sldId="275"/>
            <ac:spMk id="17420" creationId="{F3AA4ABC-C7A0-8248-AF76-11B0FE73010B}"/>
          </ac:spMkLst>
        </pc:spChg>
        <pc:spChg chg="mod">
          <ac:chgData name="Πασπαράκης Γεώργιος" userId="2b2abb3e-1abc-4937-9395-0e6653c7ad4d" providerId="ADAL" clId="{070D82DB-A4B0-495F-81B4-86760A31A5FB}" dt="2025-12-11T08:02:24.530" v="5" actId="1076"/>
          <ac:spMkLst>
            <pc:docMk/>
            <pc:sldMk cId="0" sldId="275"/>
            <ac:spMk id="17421" creationId="{47C23941-0456-17C5-5EE5-3A05ECECFD7A}"/>
          </ac:spMkLst>
        </pc:spChg>
        <pc:spChg chg="mod">
          <ac:chgData name="Πασπαράκης Γεώργιος" userId="2b2abb3e-1abc-4937-9395-0e6653c7ad4d" providerId="ADAL" clId="{070D82DB-A4B0-495F-81B4-86760A31A5FB}" dt="2025-12-11T08:02:24.530" v="5" actId="1076"/>
          <ac:spMkLst>
            <pc:docMk/>
            <pc:sldMk cId="0" sldId="275"/>
            <ac:spMk id="17423" creationId="{0813980A-77AB-30D7-9F08-AD6021A3DA86}"/>
          </ac:spMkLst>
        </pc:spChg>
        <pc:picChg chg="mod">
          <ac:chgData name="Πασπαράκης Γεώργιος" userId="2b2abb3e-1abc-4937-9395-0e6653c7ad4d" providerId="ADAL" clId="{070D82DB-A4B0-495F-81B4-86760A31A5FB}" dt="2025-12-11T08:02:24.530" v="5" actId="1076"/>
          <ac:picMkLst>
            <pc:docMk/>
            <pc:sldMk cId="0" sldId="275"/>
            <ac:picMk id="17413" creationId="{BF95A912-9CE3-6B30-27E3-0471FF70EDBB}"/>
          </ac:picMkLst>
        </pc:picChg>
        <pc:picChg chg="mod">
          <ac:chgData name="Πασπαράκης Γεώργιος" userId="2b2abb3e-1abc-4937-9395-0e6653c7ad4d" providerId="ADAL" clId="{070D82DB-A4B0-495F-81B4-86760A31A5FB}" dt="2025-12-11T08:02:24.530" v="5" actId="1076"/>
          <ac:picMkLst>
            <pc:docMk/>
            <pc:sldMk cId="0" sldId="275"/>
            <ac:picMk id="17416" creationId="{2C306F4A-50BF-0A25-AAD0-D8FC1F8585D7}"/>
          </ac:picMkLst>
        </pc:picChg>
      </pc:sldChg>
      <pc:sldChg chg="addSp delSp modSp mod">
        <pc:chgData name="Πασπαράκης Γεώργιος" userId="2b2abb3e-1abc-4937-9395-0e6653c7ad4d" providerId="ADAL" clId="{070D82DB-A4B0-495F-81B4-86760A31A5FB}" dt="2025-12-11T09:04:45.829" v="861" actId="1076"/>
        <pc:sldMkLst>
          <pc:docMk/>
          <pc:sldMk cId="0" sldId="281"/>
        </pc:sldMkLst>
        <pc:spChg chg="add mod">
          <ac:chgData name="Πασπαράκης Γεώργιος" userId="2b2abb3e-1abc-4937-9395-0e6653c7ad4d" providerId="ADAL" clId="{070D82DB-A4B0-495F-81B4-86760A31A5FB}" dt="2025-12-11T09:04:45.829" v="861" actId="1076"/>
          <ac:spMkLst>
            <pc:docMk/>
            <pc:sldMk cId="0" sldId="281"/>
            <ac:spMk id="2" creationId="{8AE80D68-8A9D-287D-84B8-EB20C4B9453F}"/>
          </ac:spMkLst>
        </pc:spChg>
        <pc:spChg chg="mod">
          <ac:chgData name="Πασπαράκης Γεώργιος" userId="2b2abb3e-1abc-4937-9395-0e6653c7ad4d" providerId="ADAL" clId="{070D82DB-A4B0-495F-81B4-86760A31A5FB}" dt="2025-12-11T09:01:25.841" v="620" actId="1076"/>
          <ac:spMkLst>
            <pc:docMk/>
            <pc:sldMk cId="0" sldId="281"/>
            <ac:spMk id="28" creationId="{9F074FCE-4932-1D10-6AA4-60B994D7863B}"/>
          </ac:spMkLst>
        </pc:spChg>
        <pc:spChg chg="mod">
          <ac:chgData name="Πασπαράκης Γεώργιος" userId="2b2abb3e-1abc-4937-9395-0e6653c7ad4d" providerId="ADAL" clId="{070D82DB-A4B0-495F-81B4-86760A31A5FB}" dt="2025-12-11T09:01:25.841" v="620" actId="1076"/>
          <ac:spMkLst>
            <pc:docMk/>
            <pc:sldMk cId="0" sldId="281"/>
            <ac:spMk id="29" creationId="{6AAE2DCD-045E-5B95-A48D-70E915232DD9}"/>
          </ac:spMkLst>
        </pc:spChg>
        <pc:spChg chg="mod">
          <ac:chgData name="Πασπαράκης Γεώργιος" userId="2b2abb3e-1abc-4937-9395-0e6653c7ad4d" providerId="ADAL" clId="{070D82DB-A4B0-495F-81B4-86760A31A5FB}" dt="2025-12-11T09:01:25.841" v="620" actId="1076"/>
          <ac:spMkLst>
            <pc:docMk/>
            <pc:sldMk cId="0" sldId="281"/>
            <ac:spMk id="31" creationId="{CD3231E2-EE97-B7A6-9834-42F67CAD3077}"/>
          </ac:spMkLst>
        </pc:spChg>
        <pc:spChg chg="mod">
          <ac:chgData name="Πασπαράκης Γεώργιος" userId="2b2abb3e-1abc-4937-9395-0e6653c7ad4d" providerId="ADAL" clId="{070D82DB-A4B0-495F-81B4-86760A31A5FB}" dt="2025-12-11T09:01:25.841" v="620" actId="1076"/>
          <ac:spMkLst>
            <pc:docMk/>
            <pc:sldMk cId="0" sldId="281"/>
            <ac:spMk id="62467" creationId="{87844F9D-428D-87E5-EE84-C0DDA7E5B185}"/>
          </ac:spMkLst>
        </pc:spChg>
        <pc:spChg chg="mod">
          <ac:chgData name="Πασπαράκης Γεώργιος" userId="2b2abb3e-1abc-4937-9395-0e6653c7ad4d" providerId="ADAL" clId="{070D82DB-A4B0-495F-81B4-86760A31A5FB}" dt="2025-12-11T09:01:25.841" v="620" actId="1076"/>
          <ac:spMkLst>
            <pc:docMk/>
            <pc:sldMk cId="0" sldId="281"/>
            <ac:spMk id="62476" creationId="{989008BB-E9B6-D2DA-FF2F-6F098DAB8110}"/>
          </ac:spMkLst>
        </pc:spChg>
        <pc:spChg chg="mod">
          <ac:chgData name="Πασπαράκης Γεώργιος" userId="2b2abb3e-1abc-4937-9395-0e6653c7ad4d" providerId="ADAL" clId="{070D82DB-A4B0-495F-81B4-86760A31A5FB}" dt="2025-12-11T09:01:25.841" v="620" actId="1076"/>
          <ac:spMkLst>
            <pc:docMk/>
            <pc:sldMk cId="0" sldId="281"/>
            <ac:spMk id="62479" creationId="{8B2B2047-37E4-079D-DDD4-5AF7CEC803FF}"/>
          </ac:spMkLst>
        </pc:spChg>
        <pc:spChg chg="mod">
          <ac:chgData name="Πασπαράκης Γεώργιος" userId="2b2abb3e-1abc-4937-9395-0e6653c7ad4d" providerId="ADAL" clId="{070D82DB-A4B0-495F-81B4-86760A31A5FB}" dt="2025-12-11T09:01:25.841" v="620" actId="1076"/>
          <ac:spMkLst>
            <pc:docMk/>
            <pc:sldMk cId="0" sldId="281"/>
            <ac:spMk id="62481" creationId="{FE6A6EEB-6D38-5126-10D0-D8A467093159}"/>
          </ac:spMkLst>
        </pc:spChg>
        <pc:spChg chg="mod">
          <ac:chgData name="Πασπαράκης Γεώργιος" userId="2b2abb3e-1abc-4937-9395-0e6653c7ad4d" providerId="ADAL" clId="{070D82DB-A4B0-495F-81B4-86760A31A5FB}" dt="2025-12-11T09:01:25.841" v="620" actId="1076"/>
          <ac:spMkLst>
            <pc:docMk/>
            <pc:sldMk cId="0" sldId="281"/>
            <ac:spMk id="62482" creationId="{77F8A6B1-2049-CA52-3379-C6F50333B458}"/>
          </ac:spMkLst>
        </pc:spChg>
        <pc:spChg chg="mod">
          <ac:chgData name="Πασπαράκης Γεώργιος" userId="2b2abb3e-1abc-4937-9395-0e6653c7ad4d" providerId="ADAL" clId="{070D82DB-A4B0-495F-81B4-86760A31A5FB}" dt="2025-12-11T09:01:25.841" v="620" actId="1076"/>
          <ac:spMkLst>
            <pc:docMk/>
            <pc:sldMk cId="0" sldId="281"/>
            <ac:spMk id="62483" creationId="{2FE84FEC-BBE6-9481-2A23-33D042BD73FF}"/>
          </ac:spMkLst>
        </pc:spChg>
        <pc:spChg chg="mod">
          <ac:chgData name="Πασπαράκης Γεώργιος" userId="2b2abb3e-1abc-4937-9395-0e6653c7ad4d" providerId="ADAL" clId="{070D82DB-A4B0-495F-81B4-86760A31A5FB}" dt="2025-12-11T09:01:25.841" v="620" actId="1076"/>
          <ac:spMkLst>
            <pc:docMk/>
            <pc:sldMk cId="0" sldId="281"/>
            <ac:spMk id="62484" creationId="{0723A748-7C22-72A5-1046-4B6F7A6CE300}"/>
          </ac:spMkLst>
        </pc:spChg>
      </pc:sldChg>
      <pc:sldChg chg="del">
        <pc:chgData name="Πασπαράκης Γεώργιος" userId="2b2abb3e-1abc-4937-9395-0e6653c7ad4d" providerId="ADAL" clId="{070D82DB-A4B0-495F-81B4-86760A31A5FB}" dt="2025-12-19T14:15:44.033" v="863" actId="47"/>
        <pc:sldMkLst>
          <pc:docMk/>
          <pc:sldMk cId="0" sldId="298"/>
        </pc:sldMkLst>
      </pc:sldChg>
      <pc:sldChg chg="del">
        <pc:chgData name="Πασπαράκης Γεώργιος" userId="2b2abb3e-1abc-4937-9395-0e6653c7ad4d" providerId="ADAL" clId="{070D82DB-A4B0-495F-81B4-86760A31A5FB}" dt="2025-12-19T14:15:40.443" v="862" actId="47"/>
        <pc:sldMkLst>
          <pc:docMk/>
          <pc:sldMk cId="0" sldId="299"/>
        </pc:sldMkLst>
      </pc:sldChg>
      <pc:sldChg chg="del">
        <pc:chgData name="Πασπαράκης Γεώργιος" userId="2b2abb3e-1abc-4937-9395-0e6653c7ad4d" providerId="ADAL" clId="{070D82DB-A4B0-495F-81B4-86760A31A5FB}" dt="2025-12-19T14:15:45.763" v="864" actId="47"/>
        <pc:sldMkLst>
          <pc:docMk/>
          <pc:sldMk cId="0" sldId="300"/>
        </pc:sldMkLst>
      </pc:sldChg>
      <pc:sldChg chg="del">
        <pc:chgData name="Πασπαράκης Γεώργιος" userId="2b2abb3e-1abc-4937-9395-0e6653c7ad4d" providerId="ADAL" clId="{070D82DB-A4B0-495F-81B4-86760A31A5FB}" dt="2025-12-19T14:15:46.675" v="865" actId="47"/>
        <pc:sldMkLst>
          <pc:docMk/>
          <pc:sldMk cId="0" sldId="301"/>
        </pc:sldMkLst>
      </pc:sldChg>
      <pc:sldChg chg="del">
        <pc:chgData name="Πασπαράκης Γεώργιος" userId="2b2abb3e-1abc-4937-9395-0e6653c7ad4d" providerId="ADAL" clId="{070D82DB-A4B0-495F-81B4-86760A31A5FB}" dt="2025-12-19T14:15:47.747" v="866" actId="47"/>
        <pc:sldMkLst>
          <pc:docMk/>
          <pc:sldMk cId="0" sldId="302"/>
        </pc:sldMkLst>
      </pc:sldChg>
      <pc:sldChg chg="addSp delSp modSp mod">
        <pc:chgData name="Πασπαράκης Γεώργιος" userId="2b2abb3e-1abc-4937-9395-0e6653c7ad4d" providerId="ADAL" clId="{070D82DB-A4B0-495F-81B4-86760A31A5FB}" dt="2025-12-11T08:23:04.691" v="529" actId="1076"/>
        <pc:sldMkLst>
          <pc:docMk/>
          <pc:sldMk cId="0" sldId="303"/>
        </pc:sldMkLst>
        <pc:spChg chg="add mod">
          <ac:chgData name="Πασπαράκης Γεώργιος" userId="2b2abb3e-1abc-4937-9395-0e6653c7ad4d" providerId="ADAL" clId="{070D82DB-A4B0-495F-81B4-86760A31A5FB}" dt="2025-12-11T08:23:04.691" v="529" actId="1076"/>
          <ac:spMkLst>
            <pc:docMk/>
            <pc:sldMk cId="0" sldId="303"/>
            <ac:spMk id="2" creationId="{F17B401E-91DE-9A25-04F3-95FE46C8AD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C2BE9F4E-FAFE-9F52-E323-432F59706033}"/>
              </a:ext>
            </a:extLst>
          </p:cNvPr>
          <p:cNvSpPr>
            <a:spLocks noGrp="1"/>
          </p:cNvSpPr>
          <p:nvPr>
            <p:ph type="hdr" sz="quarter"/>
          </p:nvPr>
        </p:nvSpPr>
        <p:spPr>
          <a:xfrm>
            <a:off x="0" y="0"/>
            <a:ext cx="3067050" cy="468313"/>
          </a:xfrm>
          <a:prstGeom prst="rect">
            <a:avLst/>
          </a:prstGeom>
        </p:spPr>
        <p:txBody>
          <a:bodyPr vert="horz" lIns="93973" tIns="46986" rIns="93973" bIns="46986" rtlCol="0"/>
          <a:lstStyle>
            <a:lvl1pPr algn="l" eaLnBrk="1" hangingPunct="1">
              <a:defRPr sz="1200">
                <a:latin typeface="Arial" charset="0"/>
              </a:defRPr>
            </a:lvl1pPr>
          </a:lstStyle>
          <a:p>
            <a:pPr>
              <a:defRPr/>
            </a:pPr>
            <a:endParaRPr lang="el-GR"/>
          </a:p>
        </p:txBody>
      </p:sp>
      <p:sp>
        <p:nvSpPr>
          <p:cNvPr id="3" name="2 - Θέση ημερομηνίας">
            <a:extLst>
              <a:ext uri="{FF2B5EF4-FFF2-40B4-BE49-F238E27FC236}">
                <a16:creationId xmlns:a16="http://schemas.microsoft.com/office/drawing/2014/main" id="{4030688D-0239-4F9B-9C89-8D47C99AA496}"/>
              </a:ext>
            </a:extLst>
          </p:cNvPr>
          <p:cNvSpPr>
            <a:spLocks noGrp="1"/>
          </p:cNvSpPr>
          <p:nvPr>
            <p:ph type="dt" idx="1"/>
          </p:nvPr>
        </p:nvSpPr>
        <p:spPr>
          <a:xfrm>
            <a:off x="4008438" y="0"/>
            <a:ext cx="3067050" cy="468313"/>
          </a:xfrm>
          <a:prstGeom prst="rect">
            <a:avLst/>
          </a:prstGeom>
        </p:spPr>
        <p:txBody>
          <a:bodyPr vert="horz" lIns="93973" tIns="46986" rIns="93973" bIns="46986" rtlCol="0"/>
          <a:lstStyle>
            <a:lvl1pPr algn="r" eaLnBrk="1" hangingPunct="1">
              <a:defRPr sz="1200">
                <a:latin typeface="Arial" charset="0"/>
              </a:defRPr>
            </a:lvl1pPr>
          </a:lstStyle>
          <a:p>
            <a:pPr>
              <a:defRPr/>
            </a:pPr>
            <a:fld id="{B05F34F6-2A2C-4FA7-9965-3ED4C308FE76}" type="datetimeFigureOut">
              <a:rPr lang="el-GR"/>
              <a:pPr>
                <a:defRPr/>
              </a:pPr>
              <a:t>19/12/2025</a:t>
            </a:fld>
            <a:endParaRPr lang="el-GR"/>
          </a:p>
        </p:txBody>
      </p:sp>
      <p:sp>
        <p:nvSpPr>
          <p:cNvPr id="4" name="3 - Θέση εικόνας διαφάνειας">
            <a:extLst>
              <a:ext uri="{FF2B5EF4-FFF2-40B4-BE49-F238E27FC236}">
                <a16:creationId xmlns:a16="http://schemas.microsoft.com/office/drawing/2014/main" id="{68E07E93-B621-7B27-7433-B6ACAEE451C5}"/>
              </a:ext>
            </a:extLst>
          </p:cNvPr>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pPr lvl="0"/>
            <a:endParaRPr lang="el-GR" noProof="0"/>
          </a:p>
        </p:txBody>
      </p:sp>
      <p:sp>
        <p:nvSpPr>
          <p:cNvPr id="5" name="4 - Θέση σημειώσεων">
            <a:extLst>
              <a:ext uri="{FF2B5EF4-FFF2-40B4-BE49-F238E27FC236}">
                <a16:creationId xmlns:a16="http://schemas.microsoft.com/office/drawing/2014/main" id="{656EC4B5-1299-15C7-D1D9-2D363C96B13C}"/>
              </a:ext>
            </a:extLst>
          </p:cNvPr>
          <p:cNvSpPr>
            <a:spLocks noGrp="1"/>
          </p:cNvSpPr>
          <p:nvPr>
            <p:ph type="body" sz="quarter" idx="3"/>
          </p:nvPr>
        </p:nvSpPr>
        <p:spPr>
          <a:xfrm>
            <a:off x="708025" y="4449763"/>
            <a:ext cx="5661025" cy="4216400"/>
          </a:xfrm>
          <a:prstGeom prst="rect">
            <a:avLst/>
          </a:prstGeom>
        </p:spPr>
        <p:txBody>
          <a:bodyPr vert="horz" lIns="93973" tIns="46986" rIns="93973" bIns="46986"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FA01EEC8-1ADE-1D5E-85B7-1E027F602E0E}"/>
              </a:ext>
            </a:extLst>
          </p:cNvPr>
          <p:cNvSpPr>
            <a:spLocks noGrp="1"/>
          </p:cNvSpPr>
          <p:nvPr>
            <p:ph type="ftr" sz="quarter" idx="4"/>
          </p:nvPr>
        </p:nvSpPr>
        <p:spPr>
          <a:xfrm>
            <a:off x="0" y="8899525"/>
            <a:ext cx="3067050" cy="468313"/>
          </a:xfrm>
          <a:prstGeom prst="rect">
            <a:avLst/>
          </a:prstGeom>
        </p:spPr>
        <p:txBody>
          <a:bodyPr vert="horz" lIns="93973" tIns="46986" rIns="93973" bIns="46986" rtlCol="0" anchor="b"/>
          <a:lstStyle>
            <a:lvl1pPr algn="l" eaLnBrk="1" hangingPunct="1">
              <a:defRPr sz="1200">
                <a:latin typeface="Arial" charset="0"/>
              </a:defRPr>
            </a:lvl1pPr>
          </a:lstStyle>
          <a:p>
            <a:pPr>
              <a:defRPr/>
            </a:pPr>
            <a:endParaRPr lang="el-GR"/>
          </a:p>
        </p:txBody>
      </p:sp>
      <p:sp>
        <p:nvSpPr>
          <p:cNvPr id="7" name="6 - Θέση αριθμού διαφάνειας">
            <a:extLst>
              <a:ext uri="{FF2B5EF4-FFF2-40B4-BE49-F238E27FC236}">
                <a16:creationId xmlns:a16="http://schemas.microsoft.com/office/drawing/2014/main" id="{73A9C0A3-4CDC-72E3-6631-1312BD4C29C1}"/>
              </a:ext>
            </a:extLst>
          </p:cNvPr>
          <p:cNvSpPr>
            <a:spLocks noGrp="1"/>
          </p:cNvSpPr>
          <p:nvPr>
            <p:ph type="sldNum" sz="quarter" idx="5"/>
          </p:nvPr>
        </p:nvSpPr>
        <p:spPr>
          <a:xfrm>
            <a:off x="4008438" y="8899525"/>
            <a:ext cx="3067050" cy="468313"/>
          </a:xfrm>
          <a:prstGeom prst="rect">
            <a:avLst/>
          </a:prstGeom>
        </p:spPr>
        <p:txBody>
          <a:bodyPr vert="horz" wrap="square" lIns="93973" tIns="46986" rIns="93973" bIns="46986" numCol="1" anchor="b" anchorCtr="0" compatLnSpc="1">
            <a:prstTxWarp prst="textNoShape">
              <a:avLst/>
            </a:prstTxWarp>
          </a:bodyPr>
          <a:lstStyle>
            <a:lvl1pPr algn="r" eaLnBrk="1" hangingPunct="1">
              <a:defRPr sz="1200"/>
            </a:lvl1pPr>
          </a:lstStyle>
          <a:p>
            <a:pPr>
              <a:defRPr/>
            </a:pPr>
            <a:fld id="{F4DE5523-FFD0-4A4D-9F4A-D8081BE28173}"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Θέση εικόνας διαφάνειας">
            <a:extLst>
              <a:ext uri="{FF2B5EF4-FFF2-40B4-BE49-F238E27FC236}">
                <a16:creationId xmlns:a16="http://schemas.microsoft.com/office/drawing/2014/main" id="{8344D065-1ACF-DEB8-12A8-07B9E7563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 Θέση σημειώσεων">
            <a:extLst>
              <a:ext uri="{FF2B5EF4-FFF2-40B4-BE49-F238E27FC236}">
                <a16:creationId xmlns:a16="http://schemas.microsoft.com/office/drawing/2014/main" id="{FCE18F7E-2A7A-8152-52D1-819B6763D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a:p>
        </p:txBody>
      </p:sp>
      <p:sp>
        <p:nvSpPr>
          <p:cNvPr id="5124" name="3 - Θέση αριθμού διαφάνειας">
            <a:extLst>
              <a:ext uri="{FF2B5EF4-FFF2-40B4-BE49-F238E27FC236}">
                <a16:creationId xmlns:a16="http://schemas.microsoft.com/office/drawing/2014/main" id="{A8EC4CDB-532E-50A0-BB17-FC25957347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9A8D5E-4539-4B52-A8C3-073A004A0E3C}" type="slidenum">
              <a:rPr lang="el-GR" altLang="en-US" smtClean="0"/>
              <a:pPr/>
              <a:t>2</a:t>
            </a:fld>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a:extLst>
              <a:ext uri="{FF2B5EF4-FFF2-40B4-BE49-F238E27FC236}">
                <a16:creationId xmlns:a16="http://schemas.microsoft.com/office/drawing/2014/main" id="{4B34E67C-9121-0CA2-CB96-18D43D922F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 Θέση σημειώσεων">
            <a:extLst>
              <a:ext uri="{FF2B5EF4-FFF2-40B4-BE49-F238E27FC236}">
                <a16:creationId xmlns:a16="http://schemas.microsoft.com/office/drawing/2014/main" id="{E359056C-402E-BE97-7C1E-5A6CC6211D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25604" name="3 - Θέση αριθμού διαφάνειας">
            <a:extLst>
              <a:ext uri="{FF2B5EF4-FFF2-40B4-BE49-F238E27FC236}">
                <a16:creationId xmlns:a16="http://schemas.microsoft.com/office/drawing/2014/main" id="{8900094F-E82B-57A9-D904-62EE88A192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40B72D-09EC-4F09-B048-108A2BE22CF5}" type="slidenum">
              <a:rPr lang="el-GR" altLang="en-US" smtClean="0"/>
              <a:pPr/>
              <a:t>13</a:t>
            </a:fld>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a:extLst>
              <a:ext uri="{FF2B5EF4-FFF2-40B4-BE49-F238E27FC236}">
                <a16:creationId xmlns:a16="http://schemas.microsoft.com/office/drawing/2014/main" id="{2B195E55-2B12-740A-A925-22EFEECB94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 Θέση σημειώσεων">
            <a:extLst>
              <a:ext uri="{FF2B5EF4-FFF2-40B4-BE49-F238E27FC236}">
                <a16:creationId xmlns:a16="http://schemas.microsoft.com/office/drawing/2014/main" id="{A9654ACE-A2A8-9A00-2D87-9D8710C567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27652" name="3 - Θέση αριθμού διαφάνειας">
            <a:extLst>
              <a:ext uri="{FF2B5EF4-FFF2-40B4-BE49-F238E27FC236}">
                <a16:creationId xmlns:a16="http://schemas.microsoft.com/office/drawing/2014/main" id="{6561FC2F-0A1B-C595-A8D1-AB8C35A6D4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8F5E90-AAD5-41BA-BB12-7AABB21EFB81}" type="slidenum">
              <a:rPr lang="el-GR" altLang="en-US" smtClean="0"/>
              <a:pPr/>
              <a:t>14</a:t>
            </a:fld>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a:extLst>
              <a:ext uri="{FF2B5EF4-FFF2-40B4-BE49-F238E27FC236}">
                <a16:creationId xmlns:a16="http://schemas.microsoft.com/office/drawing/2014/main" id="{660ABF79-BCCC-6B53-31D1-55E00B7D0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 Θέση σημειώσεων">
            <a:extLst>
              <a:ext uri="{FF2B5EF4-FFF2-40B4-BE49-F238E27FC236}">
                <a16:creationId xmlns:a16="http://schemas.microsoft.com/office/drawing/2014/main" id="{FEF64E6F-9F6B-08AE-25C4-F0C240B41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29700" name="3 - Θέση αριθμού διαφάνειας">
            <a:extLst>
              <a:ext uri="{FF2B5EF4-FFF2-40B4-BE49-F238E27FC236}">
                <a16:creationId xmlns:a16="http://schemas.microsoft.com/office/drawing/2014/main" id="{1A159C9C-FB7D-614B-5765-08E4E8D79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F5A29C-8C7C-415E-8F7F-AD4AF5B02D37}" type="slidenum">
              <a:rPr lang="el-GR" altLang="en-US" smtClean="0"/>
              <a:pPr/>
              <a:t>15</a:t>
            </a:fld>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a:extLst>
              <a:ext uri="{FF2B5EF4-FFF2-40B4-BE49-F238E27FC236}">
                <a16:creationId xmlns:a16="http://schemas.microsoft.com/office/drawing/2014/main" id="{FE55A67C-80C8-C921-89D3-115141B832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 Θέση σημειώσεων">
            <a:extLst>
              <a:ext uri="{FF2B5EF4-FFF2-40B4-BE49-F238E27FC236}">
                <a16:creationId xmlns:a16="http://schemas.microsoft.com/office/drawing/2014/main" id="{B424B27E-8BC8-723F-2EA6-BF056C0D29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31748" name="3 - Θέση αριθμού διαφάνειας">
            <a:extLst>
              <a:ext uri="{FF2B5EF4-FFF2-40B4-BE49-F238E27FC236}">
                <a16:creationId xmlns:a16="http://schemas.microsoft.com/office/drawing/2014/main" id="{D26EB243-2C09-CB8E-4003-6F1C60A81E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B071A-3A88-4E29-9DF1-3C14F572014D}" type="slidenum">
              <a:rPr lang="el-GR" altLang="en-US" smtClean="0"/>
              <a:pPr/>
              <a:t>16</a:t>
            </a:fld>
            <a:endParaRPr lang="el-G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a:extLst>
              <a:ext uri="{FF2B5EF4-FFF2-40B4-BE49-F238E27FC236}">
                <a16:creationId xmlns:a16="http://schemas.microsoft.com/office/drawing/2014/main" id="{37BFF9A3-3EA5-2F74-BF59-617453EA2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 Θέση σημειώσεων">
            <a:extLst>
              <a:ext uri="{FF2B5EF4-FFF2-40B4-BE49-F238E27FC236}">
                <a16:creationId xmlns:a16="http://schemas.microsoft.com/office/drawing/2014/main" id="{88E33A99-48A6-B590-2B7C-9509D20C9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33796" name="3 - Θέση αριθμού διαφάνειας">
            <a:extLst>
              <a:ext uri="{FF2B5EF4-FFF2-40B4-BE49-F238E27FC236}">
                <a16:creationId xmlns:a16="http://schemas.microsoft.com/office/drawing/2014/main" id="{EC1F39EF-F5D4-CC20-1066-72421C03BD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516087-97DA-4E6C-8ACF-8961492379EB}" type="slidenum">
              <a:rPr lang="el-GR" altLang="en-US" smtClean="0"/>
              <a:pPr/>
              <a:t>17</a:t>
            </a:fld>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a:extLst>
              <a:ext uri="{FF2B5EF4-FFF2-40B4-BE49-F238E27FC236}">
                <a16:creationId xmlns:a16="http://schemas.microsoft.com/office/drawing/2014/main" id="{D3C6A36D-4776-0EE8-12B6-2728B3ABEB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 Θέση σημειώσεων">
            <a:extLst>
              <a:ext uri="{FF2B5EF4-FFF2-40B4-BE49-F238E27FC236}">
                <a16:creationId xmlns:a16="http://schemas.microsoft.com/office/drawing/2014/main" id="{D84728FA-BDE9-3F78-9003-D80FC39BD5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l-GR"/>
              <a:t>Μια μικρή ποσότητα δείγματος εισάγεται σε μια αλουμινένια κυψελίδα που σφραγίζεται και στη συνέχεια υποβάλλεται σε ελεγχόμενη μεταβολή της θερμοκρασίας. Ένα υλικό αναφοράς εισάγεται σε μια ισοδύναμη κυψελίδα και οι δύο κυψελίδες θερμαίνονται ταυτόχρονα. Οι θερμοκρασίες των δύο κυψελίδων παρακολουθούνται συνεχώς και ο ρυθμός ροής θερμότητας στο δείγμα προσαρμόζεται ώστε οι θερμοκρασίες των δύο κυψελίδων να είναι ίσες. </a:t>
            </a:r>
            <a:endParaRPr lang="el-GR" altLang="el-GR"/>
          </a:p>
        </p:txBody>
      </p:sp>
      <p:sp>
        <p:nvSpPr>
          <p:cNvPr id="36868" name="3 - Θέση αριθμού διαφάνειας">
            <a:extLst>
              <a:ext uri="{FF2B5EF4-FFF2-40B4-BE49-F238E27FC236}">
                <a16:creationId xmlns:a16="http://schemas.microsoft.com/office/drawing/2014/main" id="{AB2A23CB-3E35-A59D-7437-297EBF7409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E9448-469C-4EA5-A77A-3829DF60BD40}" type="slidenum">
              <a:rPr lang="el-GR" altLang="en-US" smtClean="0"/>
              <a:pPr/>
              <a:t>19</a:t>
            </a:fld>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a:extLst>
              <a:ext uri="{FF2B5EF4-FFF2-40B4-BE49-F238E27FC236}">
                <a16:creationId xmlns:a16="http://schemas.microsoft.com/office/drawing/2014/main" id="{16B23FA0-A55D-9913-C742-6424EBA3CC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 Θέση σημειώσεων">
            <a:extLst>
              <a:ext uri="{FF2B5EF4-FFF2-40B4-BE49-F238E27FC236}">
                <a16:creationId xmlns:a16="http://schemas.microsoft.com/office/drawing/2014/main" id="{77A6E38A-33B8-0074-A92E-72A9644457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39940" name="3 - Θέση αριθμού διαφάνειας">
            <a:extLst>
              <a:ext uri="{FF2B5EF4-FFF2-40B4-BE49-F238E27FC236}">
                <a16:creationId xmlns:a16="http://schemas.microsoft.com/office/drawing/2014/main" id="{AE87F6EF-584F-5A33-3B95-D349DBBB56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0E0A2F-F02A-4E1D-BBBD-5FE521D82730}" type="slidenum">
              <a:rPr lang="el-GR" altLang="en-US" smtClean="0"/>
              <a:pPr/>
              <a:t>21</a:t>
            </a:fld>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a:extLst>
              <a:ext uri="{FF2B5EF4-FFF2-40B4-BE49-F238E27FC236}">
                <a16:creationId xmlns:a16="http://schemas.microsoft.com/office/drawing/2014/main" id="{8150164A-9C77-35F3-7BC5-484D20EC78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 Θέση σημειώσεων">
            <a:extLst>
              <a:ext uri="{FF2B5EF4-FFF2-40B4-BE49-F238E27FC236}">
                <a16:creationId xmlns:a16="http://schemas.microsoft.com/office/drawing/2014/main" id="{267B2A1B-F574-5A53-091B-5B9BA1D331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41988" name="3 - Θέση αριθμού διαφάνειας">
            <a:extLst>
              <a:ext uri="{FF2B5EF4-FFF2-40B4-BE49-F238E27FC236}">
                <a16:creationId xmlns:a16="http://schemas.microsoft.com/office/drawing/2014/main" id="{9FCEEAC4-D45E-675F-A9B8-D8CD914FFA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21435F-37A6-46A2-A1B3-8BCB1AB82E86}" type="slidenum">
              <a:rPr lang="el-GR" altLang="en-US" smtClean="0"/>
              <a:pPr/>
              <a:t>22</a:t>
            </a:fld>
            <a:endParaRPr lang="el-G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a:extLst>
              <a:ext uri="{FF2B5EF4-FFF2-40B4-BE49-F238E27FC236}">
                <a16:creationId xmlns:a16="http://schemas.microsoft.com/office/drawing/2014/main" id="{1F211E84-153F-EC35-29E9-E62E7A8DA1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 Θέση σημειώσεων">
            <a:extLst>
              <a:ext uri="{FF2B5EF4-FFF2-40B4-BE49-F238E27FC236}">
                <a16:creationId xmlns:a16="http://schemas.microsoft.com/office/drawing/2014/main" id="{D5B0C0F1-C008-A585-4670-49E4C8948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44036" name="3 - Θέση αριθμού διαφάνειας">
            <a:extLst>
              <a:ext uri="{FF2B5EF4-FFF2-40B4-BE49-F238E27FC236}">
                <a16:creationId xmlns:a16="http://schemas.microsoft.com/office/drawing/2014/main" id="{267C7854-3154-6FA4-63A1-43FCFA417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AD19C6-28D5-41EE-8E9E-DCA3801E0696}" type="slidenum">
              <a:rPr lang="el-GR" altLang="en-US" smtClean="0"/>
              <a:pPr/>
              <a:t>23</a:t>
            </a:fld>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a:extLst>
              <a:ext uri="{FF2B5EF4-FFF2-40B4-BE49-F238E27FC236}">
                <a16:creationId xmlns:a16="http://schemas.microsoft.com/office/drawing/2014/main" id="{E7790FD3-0C56-8242-8886-40B1F0492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 Θέση σημειώσεων">
            <a:extLst>
              <a:ext uri="{FF2B5EF4-FFF2-40B4-BE49-F238E27FC236}">
                <a16:creationId xmlns:a16="http://schemas.microsoft.com/office/drawing/2014/main" id="{2078F1F3-B81A-1980-2B46-B545B07279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46084" name="3 - Θέση αριθμού διαφάνειας">
            <a:extLst>
              <a:ext uri="{FF2B5EF4-FFF2-40B4-BE49-F238E27FC236}">
                <a16:creationId xmlns:a16="http://schemas.microsoft.com/office/drawing/2014/main" id="{A3DF8631-A790-346E-43D2-3AEC48643E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1B6DEC-52B8-4924-A857-47484E1B5567}" type="slidenum">
              <a:rPr lang="el-GR" altLang="en-US" smtClean="0"/>
              <a:pPr/>
              <a:t>24</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Θέση εικόνας διαφάνειας">
            <a:extLst>
              <a:ext uri="{FF2B5EF4-FFF2-40B4-BE49-F238E27FC236}">
                <a16:creationId xmlns:a16="http://schemas.microsoft.com/office/drawing/2014/main" id="{F8275B5B-B2A2-8DCE-AF25-5210490E51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 Θέση σημειώσεων">
            <a:extLst>
              <a:ext uri="{FF2B5EF4-FFF2-40B4-BE49-F238E27FC236}">
                <a16:creationId xmlns:a16="http://schemas.microsoft.com/office/drawing/2014/main" id="{3D7B6989-26DD-237A-F99E-D9E3FAACCF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7172" name="3 - Θέση αριθμού διαφάνειας">
            <a:extLst>
              <a:ext uri="{FF2B5EF4-FFF2-40B4-BE49-F238E27FC236}">
                <a16:creationId xmlns:a16="http://schemas.microsoft.com/office/drawing/2014/main" id="{90C50C90-1EF4-65AC-B57D-79048BBDB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671023-AE9A-44F5-8BA1-DE0420193C0E}" type="slidenum">
              <a:rPr lang="el-GR" altLang="en-US" smtClean="0"/>
              <a:pPr/>
              <a:t>3</a:t>
            </a:fld>
            <a:endParaRPr lang="el-G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a:extLst>
              <a:ext uri="{FF2B5EF4-FFF2-40B4-BE49-F238E27FC236}">
                <a16:creationId xmlns:a16="http://schemas.microsoft.com/office/drawing/2014/main" id="{C0667218-FA36-B1B5-EFEA-690C3C0FB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a:extLst>
              <a:ext uri="{FF2B5EF4-FFF2-40B4-BE49-F238E27FC236}">
                <a16:creationId xmlns:a16="http://schemas.microsoft.com/office/drawing/2014/main" id="{6FDBFD7B-911C-0294-BDE7-1D8FF7DC8E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48132" name="3 - Θέση αριθμού διαφάνειας">
            <a:extLst>
              <a:ext uri="{FF2B5EF4-FFF2-40B4-BE49-F238E27FC236}">
                <a16:creationId xmlns:a16="http://schemas.microsoft.com/office/drawing/2014/main" id="{4C085F44-74F5-6566-5EE2-8AE88FE47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215B4F-9CDD-4978-972E-33FA62DF93EF}" type="slidenum">
              <a:rPr lang="el-GR" altLang="en-US" smtClean="0"/>
              <a:pPr/>
              <a:t>25</a:t>
            </a:fld>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a:extLst>
              <a:ext uri="{FF2B5EF4-FFF2-40B4-BE49-F238E27FC236}">
                <a16:creationId xmlns:a16="http://schemas.microsoft.com/office/drawing/2014/main" id="{594AE322-2DE6-F69C-9347-DBA15DEA4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a:extLst>
              <a:ext uri="{FF2B5EF4-FFF2-40B4-BE49-F238E27FC236}">
                <a16:creationId xmlns:a16="http://schemas.microsoft.com/office/drawing/2014/main" id="{BFC8B887-2565-6748-A0A7-35B13E57E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51204" name="3 - Θέση αριθμού διαφάνειας">
            <a:extLst>
              <a:ext uri="{FF2B5EF4-FFF2-40B4-BE49-F238E27FC236}">
                <a16:creationId xmlns:a16="http://schemas.microsoft.com/office/drawing/2014/main" id="{E5070147-2BCF-0DBA-C6BD-6F215D9248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69797F-2E1E-4CA3-9EF0-970B423EE72C}" type="slidenum">
              <a:rPr lang="el-GR" altLang="en-US" smtClean="0"/>
              <a:pPr/>
              <a:t>27</a:t>
            </a:fld>
            <a:endParaRPr lang="el-G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a:extLst>
              <a:ext uri="{FF2B5EF4-FFF2-40B4-BE49-F238E27FC236}">
                <a16:creationId xmlns:a16="http://schemas.microsoft.com/office/drawing/2014/main" id="{02688F24-C2B7-6345-AD5C-A10DD285A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 Θέση σημειώσεων">
            <a:extLst>
              <a:ext uri="{FF2B5EF4-FFF2-40B4-BE49-F238E27FC236}">
                <a16:creationId xmlns:a16="http://schemas.microsoft.com/office/drawing/2014/main" id="{948FF138-9F18-C053-198C-0BA11DC8DC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53252" name="3 - Θέση αριθμού διαφάνειας">
            <a:extLst>
              <a:ext uri="{FF2B5EF4-FFF2-40B4-BE49-F238E27FC236}">
                <a16:creationId xmlns:a16="http://schemas.microsoft.com/office/drawing/2014/main" id="{809B5064-335F-0CE0-370D-7DE5B3AB7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F0D3F8-9BA9-419D-8673-CC2A6CB4EB82}" type="slidenum">
              <a:rPr lang="el-GR" altLang="en-US" smtClean="0"/>
              <a:pPr/>
              <a:t>28</a:t>
            </a:fld>
            <a:endParaRPr lang="el-G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a:extLst>
              <a:ext uri="{FF2B5EF4-FFF2-40B4-BE49-F238E27FC236}">
                <a16:creationId xmlns:a16="http://schemas.microsoft.com/office/drawing/2014/main" id="{39BB1190-403E-7AE1-B630-276A3D726E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 Θέση σημειώσεων">
            <a:extLst>
              <a:ext uri="{FF2B5EF4-FFF2-40B4-BE49-F238E27FC236}">
                <a16:creationId xmlns:a16="http://schemas.microsoft.com/office/drawing/2014/main" id="{389FF337-0C9E-2421-1B27-E73545F208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55300" name="3 - Θέση αριθμού διαφάνειας">
            <a:extLst>
              <a:ext uri="{FF2B5EF4-FFF2-40B4-BE49-F238E27FC236}">
                <a16:creationId xmlns:a16="http://schemas.microsoft.com/office/drawing/2014/main" id="{1B69F6CF-ACF8-1E99-5B89-11356C742B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3B362E-6B12-4F6E-9540-FD34D35B6CCC}" type="slidenum">
              <a:rPr lang="el-GR" altLang="en-US" smtClean="0"/>
              <a:pPr/>
              <a:t>29</a:t>
            </a:fld>
            <a:endParaRPr lang="el-G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a:extLst>
              <a:ext uri="{FF2B5EF4-FFF2-40B4-BE49-F238E27FC236}">
                <a16:creationId xmlns:a16="http://schemas.microsoft.com/office/drawing/2014/main" id="{405B4D08-C5EF-4DF8-26A2-FF7D2AD418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 Θέση σημειώσεων">
            <a:extLst>
              <a:ext uri="{FF2B5EF4-FFF2-40B4-BE49-F238E27FC236}">
                <a16:creationId xmlns:a16="http://schemas.microsoft.com/office/drawing/2014/main" id="{60B2A1B4-C97A-3C63-042A-BA9542099B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57348" name="3 - Θέση αριθμού διαφάνειας">
            <a:extLst>
              <a:ext uri="{FF2B5EF4-FFF2-40B4-BE49-F238E27FC236}">
                <a16:creationId xmlns:a16="http://schemas.microsoft.com/office/drawing/2014/main" id="{C225502C-862C-5EE9-67C2-49A4758D7B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88CA70-500D-4295-AC40-B84ECDDF90E4}" type="slidenum">
              <a:rPr lang="el-GR" altLang="en-US" smtClean="0"/>
              <a:pPr/>
              <a:t>30</a:t>
            </a:fld>
            <a:endParaRPr lang="el-G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a:extLst>
              <a:ext uri="{FF2B5EF4-FFF2-40B4-BE49-F238E27FC236}">
                <a16:creationId xmlns:a16="http://schemas.microsoft.com/office/drawing/2014/main" id="{C5C59BC6-BC4B-9679-2070-C7AD96693B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 Θέση σημειώσεων">
            <a:extLst>
              <a:ext uri="{FF2B5EF4-FFF2-40B4-BE49-F238E27FC236}">
                <a16:creationId xmlns:a16="http://schemas.microsoft.com/office/drawing/2014/main" id="{765F1159-01F4-E151-9A03-B4B31359C9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59396" name="3 - Θέση αριθμού διαφάνειας">
            <a:extLst>
              <a:ext uri="{FF2B5EF4-FFF2-40B4-BE49-F238E27FC236}">
                <a16:creationId xmlns:a16="http://schemas.microsoft.com/office/drawing/2014/main" id="{7762F6F4-4977-360C-4030-1DD10F5C1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9C5313-FABB-407C-9A66-DA8985267B6D}" type="slidenum">
              <a:rPr lang="el-GR" altLang="en-US" smtClean="0"/>
              <a:pPr/>
              <a:t>31</a:t>
            </a:fld>
            <a:endParaRPr lang="el-G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a:extLst>
              <a:ext uri="{FF2B5EF4-FFF2-40B4-BE49-F238E27FC236}">
                <a16:creationId xmlns:a16="http://schemas.microsoft.com/office/drawing/2014/main" id="{1F82B064-91A9-0CBC-C027-10C8008A34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 Θέση σημειώσεων">
            <a:extLst>
              <a:ext uri="{FF2B5EF4-FFF2-40B4-BE49-F238E27FC236}">
                <a16:creationId xmlns:a16="http://schemas.microsoft.com/office/drawing/2014/main" id="{993B17BC-6381-5848-D557-36C6E39A8B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61444" name="3 - Θέση αριθμού διαφάνειας">
            <a:extLst>
              <a:ext uri="{FF2B5EF4-FFF2-40B4-BE49-F238E27FC236}">
                <a16:creationId xmlns:a16="http://schemas.microsoft.com/office/drawing/2014/main" id="{48FA4370-5D0F-C2C9-12F8-0F3F01E8E7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72B91A-96D1-4026-B12F-3ED5310A4071}" type="slidenum">
              <a:rPr lang="el-GR" altLang="en-US" smtClean="0"/>
              <a:pPr/>
              <a:t>32</a:t>
            </a:fld>
            <a:endParaRPr lang="el-G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a:extLst>
              <a:ext uri="{FF2B5EF4-FFF2-40B4-BE49-F238E27FC236}">
                <a16:creationId xmlns:a16="http://schemas.microsoft.com/office/drawing/2014/main" id="{3D098A2B-E156-7F21-0BC0-9D9EF927B2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 Θέση σημειώσεων">
            <a:extLst>
              <a:ext uri="{FF2B5EF4-FFF2-40B4-BE49-F238E27FC236}">
                <a16:creationId xmlns:a16="http://schemas.microsoft.com/office/drawing/2014/main" id="{E1A533BA-5EAA-4F71-07D0-78809E9CDC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63492" name="3 - Θέση αριθμού διαφάνειας">
            <a:extLst>
              <a:ext uri="{FF2B5EF4-FFF2-40B4-BE49-F238E27FC236}">
                <a16:creationId xmlns:a16="http://schemas.microsoft.com/office/drawing/2014/main" id="{50478BC9-139B-FAD5-5B0C-C05F9DC689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47D833-54EA-4F34-AD4E-BFBF71A52E42}" type="slidenum">
              <a:rPr lang="el-GR" altLang="en-US" smtClean="0"/>
              <a:pPr/>
              <a:t>33</a:t>
            </a:fld>
            <a:endParaRPr lang="el-G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a:extLst>
              <a:ext uri="{FF2B5EF4-FFF2-40B4-BE49-F238E27FC236}">
                <a16:creationId xmlns:a16="http://schemas.microsoft.com/office/drawing/2014/main" id="{50FF6174-3920-E792-50E8-D2A01FB3D1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a:extLst>
              <a:ext uri="{FF2B5EF4-FFF2-40B4-BE49-F238E27FC236}">
                <a16:creationId xmlns:a16="http://schemas.microsoft.com/office/drawing/2014/main" id="{83CEFE54-6C6D-401C-2530-D5F86282F0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65540" name="3 - Θέση αριθμού διαφάνειας">
            <a:extLst>
              <a:ext uri="{FF2B5EF4-FFF2-40B4-BE49-F238E27FC236}">
                <a16:creationId xmlns:a16="http://schemas.microsoft.com/office/drawing/2014/main" id="{A9530E99-F8CB-A483-B6A3-CEEC531EA7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18322F-01C2-4219-A525-C499E859201D}" type="slidenum">
              <a:rPr lang="el-GR" altLang="en-US" smtClean="0"/>
              <a:pPr/>
              <a:t>34</a:t>
            </a:fld>
            <a:endParaRPr lang="el-G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a:extLst>
              <a:ext uri="{FF2B5EF4-FFF2-40B4-BE49-F238E27FC236}">
                <a16:creationId xmlns:a16="http://schemas.microsoft.com/office/drawing/2014/main" id="{9FAAF303-7B41-3908-97E0-7F2D693FE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a:extLst>
              <a:ext uri="{FF2B5EF4-FFF2-40B4-BE49-F238E27FC236}">
                <a16:creationId xmlns:a16="http://schemas.microsoft.com/office/drawing/2014/main" id="{67FFB865-50C2-3614-8331-E49FCCF41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67588" name="3 - Θέση αριθμού διαφάνειας">
            <a:extLst>
              <a:ext uri="{FF2B5EF4-FFF2-40B4-BE49-F238E27FC236}">
                <a16:creationId xmlns:a16="http://schemas.microsoft.com/office/drawing/2014/main" id="{E3DD60A6-6A25-0765-07DC-46F03DFE78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A37D75-AF88-4306-B0A0-AE1974D3471F}" type="slidenum">
              <a:rPr lang="el-GR" altLang="en-US" smtClean="0"/>
              <a:pPr/>
              <a:t>35</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Θέση εικόνας διαφάνειας">
            <a:extLst>
              <a:ext uri="{FF2B5EF4-FFF2-40B4-BE49-F238E27FC236}">
                <a16:creationId xmlns:a16="http://schemas.microsoft.com/office/drawing/2014/main" id="{B94EFCA9-5D7B-DE30-8E9C-FD1B341B4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 Θέση σημειώσεων">
            <a:extLst>
              <a:ext uri="{FF2B5EF4-FFF2-40B4-BE49-F238E27FC236}">
                <a16:creationId xmlns:a16="http://schemas.microsoft.com/office/drawing/2014/main" id="{186526EC-FD09-2B9D-793D-FF731702D6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9220" name="3 - Θέση αριθμού διαφάνειας">
            <a:extLst>
              <a:ext uri="{FF2B5EF4-FFF2-40B4-BE49-F238E27FC236}">
                <a16:creationId xmlns:a16="http://schemas.microsoft.com/office/drawing/2014/main" id="{3D8DCCDD-2C2F-53CC-5597-E1E23090DC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650C5B-1716-434F-8D9C-AEB0E5217B22}" type="slidenum">
              <a:rPr lang="el-GR" altLang="en-US" smtClean="0"/>
              <a:pPr/>
              <a:t>4</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Θέση εικόνας διαφάνειας">
            <a:extLst>
              <a:ext uri="{FF2B5EF4-FFF2-40B4-BE49-F238E27FC236}">
                <a16:creationId xmlns:a16="http://schemas.microsoft.com/office/drawing/2014/main" id="{494119EB-510A-E887-5165-875C00A406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 Θέση σημειώσεων">
            <a:extLst>
              <a:ext uri="{FF2B5EF4-FFF2-40B4-BE49-F238E27FC236}">
                <a16:creationId xmlns:a16="http://schemas.microsoft.com/office/drawing/2014/main" id="{97D0588E-3C50-6929-D00A-E527D97009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11268" name="3 - Θέση αριθμού διαφάνειας">
            <a:extLst>
              <a:ext uri="{FF2B5EF4-FFF2-40B4-BE49-F238E27FC236}">
                <a16:creationId xmlns:a16="http://schemas.microsoft.com/office/drawing/2014/main" id="{654EA12A-2BE0-6CB4-8A79-3F9FBE5F89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590876-F6E8-43B8-A8C4-4068EA4FFF42}" type="slidenum">
              <a:rPr lang="el-GR" altLang="en-US" smtClean="0"/>
              <a:pPr/>
              <a:t>5</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εικόνας διαφάνειας">
            <a:extLst>
              <a:ext uri="{FF2B5EF4-FFF2-40B4-BE49-F238E27FC236}">
                <a16:creationId xmlns:a16="http://schemas.microsoft.com/office/drawing/2014/main" id="{D67821A8-19EB-3958-7F97-77923111D9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 Θέση σημειώσεων">
            <a:extLst>
              <a:ext uri="{FF2B5EF4-FFF2-40B4-BE49-F238E27FC236}">
                <a16:creationId xmlns:a16="http://schemas.microsoft.com/office/drawing/2014/main" id="{3DC47C06-7155-0B20-9998-CBB7307F92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14340" name="3 - Θέση αριθμού διαφάνειας">
            <a:extLst>
              <a:ext uri="{FF2B5EF4-FFF2-40B4-BE49-F238E27FC236}">
                <a16:creationId xmlns:a16="http://schemas.microsoft.com/office/drawing/2014/main" id="{D5CC87CA-08AE-FFDE-3FE0-9D33FE678A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062094-A9D6-44A3-814F-A078234EBCD8}" type="slidenum">
              <a:rPr lang="el-GR" altLang="en-US" smtClean="0"/>
              <a:pPr/>
              <a:t>7</a:t>
            </a:fld>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εικόνας διαφάνειας">
            <a:extLst>
              <a:ext uri="{FF2B5EF4-FFF2-40B4-BE49-F238E27FC236}">
                <a16:creationId xmlns:a16="http://schemas.microsoft.com/office/drawing/2014/main" id="{7F5F0CCD-A274-C5D7-36AA-811AC431CC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 Θέση σημειώσεων">
            <a:extLst>
              <a:ext uri="{FF2B5EF4-FFF2-40B4-BE49-F238E27FC236}">
                <a16:creationId xmlns:a16="http://schemas.microsoft.com/office/drawing/2014/main" id="{37F6CAEF-3EF2-AEC2-22EB-F53EF76D00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16388" name="3 - Θέση αριθμού διαφάνειας">
            <a:extLst>
              <a:ext uri="{FF2B5EF4-FFF2-40B4-BE49-F238E27FC236}">
                <a16:creationId xmlns:a16="http://schemas.microsoft.com/office/drawing/2014/main" id="{4C2882B8-EAAA-E3EA-65A5-74A0E644A4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229588-4828-47F5-A843-0BF151747D92}" type="slidenum">
              <a:rPr lang="el-GR" altLang="en-US" smtClean="0"/>
              <a:pPr/>
              <a:t>8</a:t>
            </a:fld>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a:extLst>
              <a:ext uri="{FF2B5EF4-FFF2-40B4-BE49-F238E27FC236}">
                <a16:creationId xmlns:a16="http://schemas.microsoft.com/office/drawing/2014/main" id="{901D42C9-C90F-CDEF-A609-E5CD7D75EA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 Θέση σημειώσεων">
            <a:extLst>
              <a:ext uri="{FF2B5EF4-FFF2-40B4-BE49-F238E27FC236}">
                <a16:creationId xmlns:a16="http://schemas.microsoft.com/office/drawing/2014/main" id="{E900C7E3-463A-320C-2A08-0BE4E638F7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18436" name="3 - Θέση αριθμού διαφάνειας">
            <a:extLst>
              <a:ext uri="{FF2B5EF4-FFF2-40B4-BE49-F238E27FC236}">
                <a16:creationId xmlns:a16="http://schemas.microsoft.com/office/drawing/2014/main" id="{0BFD8067-B539-3FEA-EA3B-6BDF4BC1F4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A08A12-861C-4D63-8FFF-6869A47BA779}" type="slidenum">
              <a:rPr lang="el-GR" altLang="en-US" smtClean="0"/>
              <a:pPr/>
              <a:t>9</a:t>
            </a:fld>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a:extLst>
              <a:ext uri="{FF2B5EF4-FFF2-40B4-BE49-F238E27FC236}">
                <a16:creationId xmlns:a16="http://schemas.microsoft.com/office/drawing/2014/main" id="{179D5BB2-42A6-4E22-8A6F-EC2458F5F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 Θέση σημειώσεων">
            <a:extLst>
              <a:ext uri="{FF2B5EF4-FFF2-40B4-BE49-F238E27FC236}">
                <a16:creationId xmlns:a16="http://schemas.microsoft.com/office/drawing/2014/main" id="{0C883159-7951-0590-83FF-474146F803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21508" name="3 - Θέση αριθμού διαφάνειας">
            <a:extLst>
              <a:ext uri="{FF2B5EF4-FFF2-40B4-BE49-F238E27FC236}">
                <a16:creationId xmlns:a16="http://schemas.microsoft.com/office/drawing/2014/main" id="{B6AE4721-A8A5-2EA7-FE58-DE5280FB49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11E73F-CF28-4A9B-83A9-5B7BA005E326}" type="slidenum">
              <a:rPr lang="el-GR" altLang="en-US" smtClean="0"/>
              <a:pPr/>
              <a:t>11</a:t>
            </a:fld>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a:extLst>
              <a:ext uri="{FF2B5EF4-FFF2-40B4-BE49-F238E27FC236}">
                <a16:creationId xmlns:a16="http://schemas.microsoft.com/office/drawing/2014/main" id="{0BBD8335-EBAE-C620-66C7-05AB2835E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 Θέση σημειώσεων">
            <a:extLst>
              <a:ext uri="{FF2B5EF4-FFF2-40B4-BE49-F238E27FC236}">
                <a16:creationId xmlns:a16="http://schemas.microsoft.com/office/drawing/2014/main" id="{A4EB8AE0-83DB-D6D8-D486-D33C966490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23556" name="3 - Θέση αριθμού διαφάνειας">
            <a:extLst>
              <a:ext uri="{FF2B5EF4-FFF2-40B4-BE49-F238E27FC236}">
                <a16:creationId xmlns:a16="http://schemas.microsoft.com/office/drawing/2014/main" id="{F721AC03-C524-4EFA-BAD1-8A6671F811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62F2BB-D027-415F-A2CE-601AB7D235EA}" type="slidenum">
              <a:rPr lang="el-GR" altLang="en-US" smtClean="0"/>
              <a:pPr/>
              <a:t>12</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593E074A-4672-6183-0808-E711477DA6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B07372-CAF7-0B16-30F9-5D5BEAB494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441756-3BFD-21BD-C4F2-9A10ED5AC6AA}"/>
              </a:ext>
            </a:extLst>
          </p:cNvPr>
          <p:cNvSpPr>
            <a:spLocks noGrp="1" noChangeArrowheads="1"/>
          </p:cNvSpPr>
          <p:nvPr>
            <p:ph type="sldNum" sz="quarter" idx="12"/>
          </p:nvPr>
        </p:nvSpPr>
        <p:spPr>
          <a:ln/>
        </p:spPr>
        <p:txBody>
          <a:bodyPr/>
          <a:lstStyle>
            <a:lvl1pPr>
              <a:defRPr/>
            </a:lvl1pPr>
          </a:lstStyle>
          <a:p>
            <a:pPr>
              <a:defRPr/>
            </a:pPr>
            <a:fld id="{0E31A6D1-C9B1-45BF-A382-E88D5E0B0BAD}" type="slidenum">
              <a:rPr lang="en-US" altLang="en-US"/>
              <a:pPr>
                <a:defRPr/>
              </a:pPr>
              <a:t>‹#›</a:t>
            </a:fld>
            <a:endParaRPr lang="en-US" altLang="en-US"/>
          </a:p>
        </p:txBody>
      </p:sp>
    </p:spTree>
    <p:extLst>
      <p:ext uri="{BB962C8B-B14F-4D97-AF65-F5344CB8AC3E}">
        <p14:creationId xmlns:p14="http://schemas.microsoft.com/office/powerpoint/2010/main" val="43671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B3C77B45-CD3D-9891-D8BB-65827B9CD5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E05441-292C-CD01-F006-B10956FF22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DBC932-68CC-31F5-4EC9-4522F0CCEABD}"/>
              </a:ext>
            </a:extLst>
          </p:cNvPr>
          <p:cNvSpPr>
            <a:spLocks noGrp="1" noChangeArrowheads="1"/>
          </p:cNvSpPr>
          <p:nvPr>
            <p:ph type="sldNum" sz="quarter" idx="12"/>
          </p:nvPr>
        </p:nvSpPr>
        <p:spPr>
          <a:ln/>
        </p:spPr>
        <p:txBody>
          <a:bodyPr/>
          <a:lstStyle>
            <a:lvl1pPr>
              <a:defRPr/>
            </a:lvl1pPr>
          </a:lstStyle>
          <a:p>
            <a:pPr>
              <a:defRPr/>
            </a:pPr>
            <a:fld id="{A86EBC42-E836-4425-84AE-F6CAA1E4E82D}" type="slidenum">
              <a:rPr lang="en-US" altLang="en-US"/>
              <a:pPr>
                <a:defRPr/>
              </a:pPr>
              <a:t>‹#›</a:t>
            </a:fld>
            <a:endParaRPr lang="en-US" altLang="en-US"/>
          </a:p>
        </p:txBody>
      </p:sp>
    </p:spTree>
    <p:extLst>
      <p:ext uri="{BB962C8B-B14F-4D97-AF65-F5344CB8AC3E}">
        <p14:creationId xmlns:p14="http://schemas.microsoft.com/office/powerpoint/2010/main" val="89159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3F7A38FF-56DB-8986-E1A1-D7887A153F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608136-1B59-B7D5-922F-F8BE1226F1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79E8B1-32D6-E73F-C765-45010A765694}"/>
              </a:ext>
            </a:extLst>
          </p:cNvPr>
          <p:cNvSpPr>
            <a:spLocks noGrp="1" noChangeArrowheads="1"/>
          </p:cNvSpPr>
          <p:nvPr>
            <p:ph type="sldNum" sz="quarter" idx="12"/>
          </p:nvPr>
        </p:nvSpPr>
        <p:spPr>
          <a:ln/>
        </p:spPr>
        <p:txBody>
          <a:bodyPr/>
          <a:lstStyle>
            <a:lvl1pPr>
              <a:defRPr/>
            </a:lvl1pPr>
          </a:lstStyle>
          <a:p>
            <a:pPr>
              <a:defRPr/>
            </a:pPr>
            <a:fld id="{3286C953-9CDD-4461-8542-030562B8AAFC}" type="slidenum">
              <a:rPr lang="en-US" altLang="en-US"/>
              <a:pPr>
                <a:defRPr/>
              </a:pPr>
              <a:t>‹#›</a:t>
            </a:fld>
            <a:endParaRPr lang="en-US" altLang="en-US"/>
          </a:p>
        </p:txBody>
      </p:sp>
    </p:spTree>
    <p:extLst>
      <p:ext uri="{BB962C8B-B14F-4D97-AF65-F5344CB8AC3E}">
        <p14:creationId xmlns:p14="http://schemas.microsoft.com/office/powerpoint/2010/main" val="32621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37FD916B-DFA8-CD6C-11F7-2E0D951621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807FEC-F777-E3BF-CCEB-299570C6BD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ED43CB-F6F1-F74B-462D-C21DD58F1E77}"/>
              </a:ext>
            </a:extLst>
          </p:cNvPr>
          <p:cNvSpPr>
            <a:spLocks noGrp="1" noChangeArrowheads="1"/>
          </p:cNvSpPr>
          <p:nvPr>
            <p:ph type="sldNum" sz="quarter" idx="12"/>
          </p:nvPr>
        </p:nvSpPr>
        <p:spPr>
          <a:ln/>
        </p:spPr>
        <p:txBody>
          <a:bodyPr/>
          <a:lstStyle>
            <a:lvl1pPr>
              <a:defRPr/>
            </a:lvl1pPr>
          </a:lstStyle>
          <a:p>
            <a:pPr>
              <a:defRPr/>
            </a:pPr>
            <a:fld id="{678390EE-23CF-4177-9B8A-FB35F2D9ABAB}" type="slidenum">
              <a:rPr lang="en-US" altLang="en-US"/>
              <a:pPr>
                <a:defRPr/>
              </a:pPr>
              <a:t>‹#›</a:t>
            </a:fld>
            <a:endParaRPr lang="en-US" altLang="en-US"/>
          </a:p>
        </p:txBody>
      </p:sp>
    </p:spTree>
    <p:extLst>
      <p:ext uri="{BB962C8B-B14F-4D97-AF65-F5344CB8AC3E}">
        <p14:creationId xmlns:p14="http://schemas.microsoft.com/office/powerpoint/2010/main" val="294829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1DCB4891-CA3B-4224-6838-0D4F405E70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7D1B6F-9C8F-FB3B-D9E5-49BEEB2FF6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75BABF-B93E-77B3-522C-3D903AF6F29F}"/>
              </a:ext>
            </a:extLst>
          </p:cNvPr>
          <p:cNvSpPr>
            <a:spLocks noGrp="1" noChangeArrowheads="1"/>
          </p:cNvSpPr>
          <p:nvPr>
            <p:ph type="sldNum" sz="quarter" idx="12"/>
          </p:nvPr>
        </p:nvSpPr>
        <p:spPr>
          <a:ln/>
        </p:spPr>
        <p:txBody>
          <a:bodyPr/>
          <a:lstStyle>
            <a:lvl1pPr>
              <a:defRPr/>
            </a:lvl1pPr>
          </a:lstStyle>
          <a:p>
            <a:pPr>
              <a:defRPr/>
            </a:pPr>
            <a:fld id="{42ECE638-181E-4FB2-AF76-1B67CD9741FC}" type="slidenum">
              <a:rPr lang="en-US" altLang="en-US"/>
              <a:pPr>
                <a:defRPr/>
              </a:pPr>
              <a:t>‹#›</a:t>
            </a:fld>
            <a:endParaRPr lang="en-US" altLang="en-US"/>
          </a:p>
        </p:txBody>
      </p:sp>
    </p:spTree>
    <p:extLst>
      <p:ext uri="{BB962C8B-B14F-4D97-AF65-F5344CB8AC3E}">
        <p14:creationId xmlns:p14="http://schemas.microsoft.com/office/powerpoint/2010/main" val="428702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DFA9141A-9BDC-18BD-CB5C-581FF13022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9A0C7B-5E8D-91F4-A8B4-B651EC5AE3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178775-19DD-796D-4086-64062C131AD1}"/>
              </a:ext>
            </a:extLst>
          </p:cNvPr>
          <p:cNvSpPr>
            <a:spLocks noGrp="1" noChangeArrowheads="1"/>
          </p:cNvSpPr>
          <p:nvPr>
            <p:ph type="sldNum" sz="quarter" idx="12"/>
          </p:nvPr>
        </p:nvSpPr>
        <p:spPr>
          <a:ln/>
        </p:spPr>
        <p:txBody>
          <a:bodyPr/>
          <a:lstStyle>
            <a:lvl1pPr>
              <a:defRPr/>
            </a:lvl1pPr>
          </a:lstStyle>
          <a:p>
            <a:pPr>
              <a:defRPr/>
            </a:pPr>
            <a:fld id="{D7C3483D-416E-42F1-BBB3-EAA9FD0E39BE}" type="slidenum">
              <a:rPr lang="en-US" altLang="en-US"/>
              <a:pPr>
                <a:defRPr/>
              </a:pPr>
              <a:t>‹#›</a:t>
            </a:fld>
            <a:endParaRPr lang="en-US" altLang="en-US"/>
          </a:p>
        </p:txBody>
      </p:sp>
    </p:spTree>
    <p:extLst>
      <p:ext uri="{BB962C8B-B14F-4D97-AF65-F5344CB8AC3E}">
        <p14:creationId xmlns:p14="http://schemas.microsoft.com/office/powerpoint/2010/main" val="247201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C9465B08-065A-AA4A-B4A1-0B2414BDDCB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C68CB84-0025-9A4F-1C75-441487C72F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6D78F2A-BC21-9663-6480-69E41B9601AD}"/>
              </a:ext>
            </a:extLst>
          </p:cNvPr>
          <p:cNvSpPr>
            <a:spLocks noGrp="1" noChangeArrowheads="1"/>
          </p:cNvSpPr>
          <p:nvPr>
            <p:ph type="sldNum" sz="quarter" idx="12"/>
          </p:nvPr>
        </p:nvSpPr>
        <p:spPr>
          <a:ln/>
        </p:spPr>
        <p:txBody>
          <a:bodyPr/>
          <a:lstStyle>
            <a:lvl1pPr>
              <a:defRPr/>
            </a:lvl1pPr>
          </a:lstStyle>
          <a:p>
            <a:pPr>
              <a:defRPr/>
            </a:pPr>
            <a:fld id="{A9910DEE-FEB3-4F00-96A0-44E49080D40C}" type="slidenum">
              <a:rPr lang="en-US" altLang="en-US"/>
              <a:pPr>
                <a:defRPr/>
              </a:pPr>
              <a:t>‹#›</a:t>
            </a:fld>
            <a:endParaRPr lang="en-US" altLang="en-US"/>
          </a:p>
        </p:txBody>
      </p:sp>
    </p:spTree>
    <p:extLst>
      <p:ext uri="{BB962C8B-B14F-4D97-AF65-F5344CB8AC3E}">
        <p14:creationId xmlns:p14="http://schemas.microsoft.com/office/powerpoint/2010/main" val="73752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64DC70D5-9926-0C1B-0ED8-C497EBA4A03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0D301E1-4518-B4D4-63BE-F78D39553F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AB8DF2-9882-89B5-50AA-FC5E9387CE4F}"/>
              </a:ext>
            </a:extLst>
          </p:cNvPr>
          <p:cNvSpPr>
            <a:spLocks noGrp="1" noChangeArrowheads="1"/>
          </p:cNvSpPr>
          <p:nvPr>
            <p:ph type="sldNum" sz="quarter" idx="12"/>
          </p:nvPr>
        </p:nvSpPr>
        <p:spPr>
          <a:ln/>
        </p:spPr>
        <p:txBody>
          <a:bodyPr/>
          <a:lstStyle>
            <a:lvl1pPr>
              <a:defRPr/>
            </a:lvl1pPr>
          </a:lstStyle>
          <a:p>
            <a:pPr>
              <a:defRPr/>
            </a:pPr>
            <a:fld id="{72612482-3E2B-4F4B-A383-FFF7676DC9E6}" type="slidenum">
              <a:rPr lang="en-US" altLang="en-US"/>
              <a:pPr>
                <a:defRPr/>
              </a:pPr>
              <a:t>‹#›</a:t>
            </a:fld>
            <a:endParaRPr lang="en-US" altLang="en-US"/>
          </a:p>
        </p:txBody>
      </p:sp>
    </p:spTree>
    <p:extLst>
      <p:ext uri="{BB962C8B-B14F-4D97-AF65-F5344CB8AC3E}">
        <p14:creationId xmlns:p14="http://schemas.microsoft.com/office/powerpoint/2010/main" val="378706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2B4A55-CC91-6D6E-71DB-B15471431AF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B1BB7A7-8C55-37A2-ED57-6E26A8A246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4E5F772-DC95-970C-31D8-4AAB290FCE5D}"/>
              </a:ext>
            </a:extLst>
          </p:cNvPr>
          <p:cNvSpPr>
            <a:spLocks noGrp="1" noChangeArrowheads="1"/>
          </p:cNvSpPr>
          <p:nvPr>
            <p:ph type="sldNum" sz="quarter" idx="12"/>
          </p:nvPr>
        </p:nvSpPr>
        <p:spPr>
          <a:ln/>
        </p:spPr>
        <p:txBody>
          <a:bodyPr/>
          <a:lstStyle>
            <a:lvl1pPr>
              <a:defRPr/>
            </a:lvl1pPr>
          </a:lstStyle>
          <a:p>
            <a:pPr>
              <a:defRPr/>
            </a:pPr>
            <a:fld id="{45B004A1-1EFE-463F-A749-3CF3C5DBE233}" type="slidenum">
              <a:rPr lang="en-US" altLang="en-US"/>
              <a:pPr>
                <a:defRPr/>
              </a:pPr>
              <a:t>‹#›</a:t>
            </a:fld>
            <a:endParaRPr lang="en-US" altLang="en-US"/>
          </a:p>
        </p:txBody>
      </p:sp>
    </p:spTree>
    <p:extLst>
      <p:ext uri="{BB962C8B-B14F-4D97-AF65-F5344CB8AC3E}">
        <p14:creationId xmlns:p14="http://schemas.microsoft.com/office/powerpoint/2010/main" val="366366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FF5D8C59-483B-C23F-B18D-4B5E0FEE53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7A701C-166F-8B57-C22A-9D00087248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101902-4AF1-0AF3-F82B-F6D2E77B306D}"/>
              </a:ext>
            </a:extLst>
          </p:cNvPr>
          <p:cNvSpPr>
            <a:spLocks noGrp="1" noChangeArrowheads="1"/>
          </p:cNvSpPr>
          <p:nvPr>
            <p:ph type="sldNum" sz="quarter" idx="12"/>
          </p:nvPr>
        </p:nvSpPr>
        <p:spPr>
          <a:ln/>
        </p:spPr>
        <p:txBody>
          <a:bodyPr/>
          <a:lstStyle>
            <a:lvl1pPr>
              <a:defRPr/>
            </a:lvl1pPr>
          </a:lstStyle>
          <a:p>
            <a:pPr>
              <a:defRPr/>
            </a:pPr>
            <a:fld id="{8A94E2FF-263B-4AA9-94C3-C3C86ED5BAAF}" type="slidenum">
              <a:rPr lang="en-US" altLang="en-US"/>
              <a:pPr>
                <a:defRPr/>
              </a:pPr>
              <a:t>‹#›</a:t>
            </a:fld>
            <a:endParaRPr lang="en-US" altLang="en-US"/>
          </a:p>
        </p:txBody>
      </p:sp>
    </p:spTree>
    <p:extLst>
      <p:ext uri="{BB962C8B-B14F-4D97-AF65-F5344CB8AC3E}">
        <p14:creationId xmlns:p14="http://schemas.microsoft.com/office/powerpoint/2010/main" val="98598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430517E3-C989-1368-F7DC-F1FF703E97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2C7877-73F6-0816-0AEC-1EFF69F070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827FCA-B9D8-FABB-C83D-DF72768D1B81}"/>
              </a:ext>
            </a:extLst>
          </p:cNvPr>
          <p:cNvSpPr>
            <a:spLocks noGrp="1" noChangeArrowheads="1"/>
          </p:cNvSpPr>
          <p:nvPr>
            <p:ph type="sldNum" sz="quarter" idx="12"/>
          </p:nvPr>
        </p:nvSpPr>
        <p:spPr>
          <a:ln/>
        </p:spPr>
        <p:txBody>
          <a:bodyPr/>
          <a:lstStyle>
            <a:lvl1pPr>
              <a:defRPr/>
            </a:lvl1pPr>
          </a:lstStyle>
          <a:p>
            <a:pPr>
              <a:defRPr/>
            </a:pPr>
            <a:fld id="{E97E14CE-4334-482C-8ED2-ACD7C3D3202D}" type="slidenum">
              <a:rPr lang="en-US" altLang="en-US"/>
              <a:pPr>
                <a:defRPr/>
              </a:pPr>
              <a:t>‹#›</a:t>
            </a:fld>
            <a:endParaRPr lang="en-US" altLang="en-US"/>
          </a:p>
        </p:txBody>
      </p:sp>
    </p:spTree>
    <p:extLst>
      <p:ext uri="{BB962C8B-B14F-4D97-AF65-F5344CB8AC3E}">
        <p14:creationId xmlns:p14="http://schemas.microsoft.com/office/powerpoint/2010/main" val="133738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63B105-DBEC-B84E-4DE1-2A4D56FE22F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Κάντε κλικ για να επεξεργαστείτε τον τίτλο</a:t>
            </a:r>
          </a:p>
        </p:txBody>
      </p:sp>
      <p:sp>
        <p:nvSpPr>
          <p:cNvPr id="1027" name="Rectangle 3">
            <a:extLst>
              <a:ext uri="{FF2B5EF4-FFF2-40B4-BE49-F238E27FC236}">
                <a16:creationId xmlns:a16="http://schemas.microsoft.com/office/drawing/2014/main" id="{99BA727D-A7B7-ED90-D2B6-E55B67BEC07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Κάντε κλικ για να επεξεργαστείτε τα στυλ κειμένου του υποδείγματος</a:t>
            </a:r>
          </a:p>
          <a:p>
            <a:pPr lvl="1"/>
            <a:r>
              <a:rPr lang="en-US" altLang="en-US"/>
              <a:t>Δεύτερου επιπέδου</a:t>
            </a:r>
          </a:p>
          <a:p>
            <a:pPr lvl="2"/>
            <a:r>
              <a:rPr lang="en-US" altLang="en-US"/>
              <a:t>Τρίτου επιπέδου</a:t>
            </a:r>
          </a:p>
          <a:p>
            <a:pPr lvl="3"/>
            <a:r>
              <a:rPr lang="en-US" altLang="en-US"/>
              <a:t>Τέταρτου επιπέδου</a:t>
            </a:r>
          </a:p>
          <a:p>
            <a:pPr lvl="4"/>
            <a:r>
              <a:rPr lang="en-US" altLang="en-US"/>
              <a:t>Πέμπτου επιπέδου</a:t>
            </a:r>
          </a:p>
        </p:txBody>
      </p:sp>
      <p:sp>
        <p:nvSpPr>
          <p:cNvPr id="1028" name="Rectangle 4">
            <a:extLst>
              <a:ext uri="{FF2B5EF4-FFF2-40B4-BE49-F238E27FC236}">
                <a16:creationId xmlns:a16="http://schemas.microsoft.com/office/drawing/2014/main" id="{B169A99C-BE84-3A3D-A9B6-7B95259186A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CDC31843-3EE4-0B75-BA5C-053F15D18A4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8AA464F-6343-9563-5B86-B5872C8C165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C30528-9E00-4533-99B7-33429AA888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wmf"/></Relationships>
</file>

<file path=ppt/slides/_rels/slide3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10.bin"/><Relationship Id="rId4" Type="http://schemas.openxmlformats.org/officeDocument/2006/relationships/image" Target="../media/image40.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image" Target="../media/image44.wmf"/><Relationship Id="rId4" Type="http://schemas.openxmlformats.org/officeDocument/2006/relationships/oleObject" Target="../embeddings/oleObject12.bin"/><Relationship Id="rId9" Type="http://schemas.openxmlformats.org/officeDocument/2006/relationships/image" Target="../media/image46.wmf"/></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D72F773-4A8F-8A53-DDB6-D40B80864453}"/>
              </a:ext>
            </a:extLst>
          </p:cNvPr>
          <p:cNvSpPr>
            <a:spLocks noGrp="1" noChangeArrowheads="1"/>
          </p:cNvSpPr>
          <p:nvPr>
            <p:ph type="ctrTitle"/>
          </p:nvPr>
        </p:nvSpPr>
        <p:spPr>
          <a:xfrm>
            <a:off x="357188" y="1633538"/>
            <a:ext cx="8424862" cy="3295650"/>
          </a:xfrm>
        </p:spPr>
        <p:txBody>
          <a:bodyPr/>
          <a:lstStyle/>
          <a:p>
            <a:r>
              <a:rPr lang="el-GR" altLang="en-US" sz="2800" b="1">
                <a:solidFill>
                  <a:schemeClr val="accent2"/>
                </a:solidFill>
              </a:rPr>
              <a:t>ΕΠΙΣΤΗΜΗ ΠΟΛΥΜΕΡΩΝ</a:t>
            </a:r>
            <a:br>
              <a:rPr lang="el-GR" altLang="en-US" sz="2800" b="1">
                <a:solidFill>
                  <a:schemeClr val="accent2"/>
                </a:solidFill>
              </a:rPr>
            </a:br>
            <a:br>
              <a:rPr lang="el-GR" altLang="en-US" sz="2800" b="1">
                <a:solidFill>
                  <a:schemeClr val="accent2"/>
                </a:solidFill>
              </a:rPr>
            </a:br>
            <a:r>
              <a:rPr lang="el-GR" altLang="en-US" sz="2800" b="1"/>
              <a:t> Ιδιότητες μακρομορίων στην στερεά κατάσταση </a:t>
            </a:r>
            <a:br>
              <a:rPr lang="el-GR" altLang="en-US" sz="2800" b="1"/>
            </a:br>
            <a:br>
              <a:rPr lang="el-GR" altLang="en-US" sz="2800" b="1"/>
            </a:br>
            <a:br>
              <a:rPr lang="el-GR" altLang="en-US" sz="2800"/>
            </a:br>
            <a:r>
              <a:rPr lang="el-GR" altLang="en-US" sz="2800"/>
              <a:t> </a:t>
            </a:r>
            <a:br>
              <a:rPr lang="el-GR" altLang="en-US" sz="2800"/>
            </a:br>
            <a:endParaRPr lang="el-GR" altLang="en-US" sz="2800"/>
          </a:p>
        </p:txBody>
      </p:sp>
      <p:sp>
        <p:nvSpPr>
          <p:cNvPr id="3075" name="6 - Θέση αριθμού διαφάνειας">
            <a:extLst>
              <a:ext uri="{FF2B5EF4-FFF2-40B4-BE49-F238E27FC236}">
                <a16:creationId xmlns:a16="http://schemas.microsoft.com/office/drawing/2014/main" id="{1CE1A991-33BF-155B-EC7A-917AC3842C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15E9CD-84DC-4728-8D76-ECD4E8BA88E3}" type="slidenum">
              <a:rPr lang="en-US" altLang="en-US" sz="1400" smtClean="0"/>
              <a:pPr>
                <a:spcBef>
                  <a:spcPct val="0"/>
                </a:spcBef>
                <a:buFontTx/>
                <a:buNone/>
              </a:pPr>
              <a:t>1</a:t>
            </a:fld>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 descr="Screen Shot 2014-10-09 at 2.36.01 PM.png">
            <a:extLst>
              <a:ext uri="{FF2B5EF4-FFF2-40B4-BE49-F238E27FC236}">
                <a16:creationId xmlns:a16="http://schemas.microsoft.com/office/drawing/2014/main" id="{86AF64DB-6B4B-5884-A2B5-94959C699AE8}"/>
              </a:ext>
            </a:extLst>
          </p:cNvPr>
          <p:cNvPicPr>
            <a:picLocks noChangeAspect="1"/>
          </p:cNvPicPr>
          <p:nvPr/>
        </p:nvPicPr>
        <p:blipFill>
          <a:blip r:embed="rId2">
            <a:extLst>
              <a:ext uri="{28A0092B-C50C-407E-A947-70E740481C1C}">
                <a14:useLocalDpi xmlns:a14="http://schemas.microsoft.com/office/drawing/2010/main" val="0"/>
              </a:ext>
            </a:extLst>
          </a:blip>
          <a:srcRect r="24020" b="17464"/>
          <a:stretch>
            <a:fillRect/>
          </a:stretch>
        </p:blipFill>
        <p:spPr bwMode="auto">
          <a:xfrm>
            <a:off x="1835150" y="1484313"/>
            <a:ext cx="53101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3 - TextBox">
            <a:extLst>
              <a:ext uri="{FF2B5EF4-FFF2-40B4-BE49-F238E27FC236}">
                <a16:creationId xmlns:a16="http://schemas.microsoft.com/office/drawing/2014/main" id="{2BB9EC53-2BE4-1370-9AFE-17DDF716C364}"/>
              </a:ext>
            </a:extLst>
          </p:cNvPr>
          <p:cNvSpPr txBox="1">
            <a:spLocks noChangeArrowheads="1"/>
          </p:cNvSpPr>
          <p:nvPr/>
        </p:nvSpPr>
        <p:spPr bwMode="auto">
          <a:xfrm>
            <a:off x="1763713" y="549275"/>
            <a:ext cx="590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dirty="0"/>
              <a:t>Προσδιορισμός Τ</a:t>
            </a:r>
            <a:r>
              <a:rPr lang="en-US" altLang="el-GR" sz="1800" baseline="-25000" dirty="0"/>
              <a:t>m∞</a:t>
            </a:r>
            <a:r>
              <a:rPr lang="el-GR" altLang="el-GR" sz="1800" dirty="0"/>
              <a:t> από διαγράμματα </a:t>
            </a:r>
            <a:r>
              <a:rPr lang="en-US" altLang="el-GR" sz="1800" dirty="0"/>
              <a:t>Hoffmann</a:t>
            </a:r>
            <a:r>
              <a:rPr lang="el-GR" altLang="el-GR" sz="1800" dirty="0"/>
              <a:t> </a:t>
            </a:r>
            <a:r>
              <a:rPr lang="en-US" altLang="el-GR" sz="1800" dirty="0"/>
              <a:t>Weeks</a:t>
            </a:r>
            <a:endParaRPr lang="el-GR" altLang="el-GR" sz="1800" dirty="0"/>
          </a:p>
        </p:txBody>
      </p:sp>
      <p:sp>
        <p:nvSpPr>
          <p:cNvPr id="2" name="3 - TextBox">
            <a:extLst>
              <a:ext uri="{FF2B5EF4-FFF2-40B4-BE49-F238E27FC236}">
                <a16:creationId xmlns:a16="http://schemas.microsoft.com/office/drawing/2014/main" id="{F17B401E-91DE-9A25-04F3-95FE46C8ADC9}"/>
              </a:ext>
            </a:extLst>
          </p:cNvPr>
          <p:cNvSpPr txBox="1">
            <a:spLocks noChangeArrowheads="1"/>
          </p:cNvSpPr>
          <p:nvPr/>
        </p:nvSpPr>
        <p:spPr bwMode="auto">
          <a:xfrm>
            <a:off x="683568" y="6124059"/>
            <a:ext cx="8344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dirty="0"/>
              <a:t>Με προέκταση των καμπυλών προς τα δεξιά μέχρι η Τ</a:t>
            </a:r>
            <a:r>
              <a:rPr lang="en-US" altLang="el-GR" sz="1800" baseline="-25000" dirty="0"/>
              <a:t>m</a:t>
            </a:r>
            <a:r>
              <a:rPr lang="en-US" altLang="el-GR" sz="1800" dirty="0"/>
              <a:t>=T</a:t>
            </a:r>
            <a:r>
              <a:rPr lang="en-US" altLang="el-GR" sz="1800" baseline="-25000" dirty="0"/>
              <a:t>c</a:t>
            </a:r>
            <a:r>
              <a:rPr lang="en-US" altLang="el-GR" sz="1800" dirty="0"/>
              <a:t>  </a:t>
            </a:r>
            <a:r>
              <a:rPr lang="el-GR" altLang="el-GR" sz="1800" dirty="0"/>
              <a:t>εντοπίζεται η Τ</a:t>
            </a:r>
            <a:r>
              <a:rPr lang="en-US" altLang="el-GR" sz="1800" baseline="-25000" dirty="0"/>
              <a:t>m∞</a:t>
            </a:r>
            <a:endParaRPr lang="el-GR" altLang="el-G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B1219F99-34DE-DC67-2E7B-404428DFB3DA}"/>
              </a:ext>
            </a:extLst>
          </p:cNvPr>
          <p:cNvSpPr>
            <a:spLocks noChangeArrowheads="1"/>
          </p:cNvSpPr>
          <p:nvPr/>
        </p:nvSpPr>
        <p:spPr bwMode="auto">
          <a:xfrm>
            <a:off x="971550" y="620713"/>
            <a:ext cx="566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b="1">
                <a:solidFill>
                  <a:schemeClr val="accent2"/>
                </a:solidFill>
              </a:rPr>
              <a:t>Παράγοντες επηρεάζουν την ΚΡΥΣΤΑΛΛΙΚΟΤΗΤΑ </a:t>
            </a:r>
          </a:p>
          <a:p>
            <a:pPr algn="just" eaLnBrk="1" hangingPunct="1">
              <a:spcBef>
                <a:spcPct val="0"/>
              </a:spcBef>
              <a:buFontTx/>
              <a:buNone/>
            </a:pPr>
            <a:r>
              <a:rPr lang="el-GR" altLang="en-US" sz="1800" b="1">
                <a:solidFill>
                  <a:schemeClr val="accent2"/>
                </a:solidFill>
              </a:rPr>
              <a:t>και την Τ</a:t>
            </a:r>
            <a:r>
              <a:rPr lang="en-US" altLang="en-US" sz="1800" b="1" baseline="-25000">
                <a:solidFill>
                  <a:schemeClr val="accent2"/>
                </a:solidFill>
              </a:rPr>
              <a:t>m</a:t>
            </a:r>
            <a:r>
              <a:rPr lang="el-GR" altLang="en-US" sz="1800" b="1">
                <a:solidFill>
                  <a:schemeClr val="accent2"/>
                </a:solidFill>
              </a:rPr>
              <a:t> των πολυμερών</a:t>
            </a:r>
          </a:p>
        </p:txBody>
      </p:sp>
      <p:sp>
        <p:nvSpPr>
          <p:cNvPr id="20483" name="Text Box 5">
            <a:extLst>
              <a:ext uri="{FF2B5EF4-FFF2-40B4-BE49-F238E27FC236}">
                <a16:creationId xmlns:a16="http://schemas.microsoft.com/office/drawing/2014/main" id="{079530E5-DBCD-F486-9BDC-A2FEEA0B8731}"/>
              </a:ext>
            </a:extLst>
          </p:cNvPr>
          <p:cNvSpPr txBox="1">
            <a:spLocks noChangeArrowheads="1"/>
          </p:cNvSpPr>
          <p:nvPr/>
        </p:nvSpPr>
        <p:spPr bwMode="auto">
          <a:xfrm>
            <a:off x="827088" y="1484313"/>
            <a:ext cx="53006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l-GR" altLang="en-US" sz="1800"/>
              <a:t>Συμμετρία της αλυσίδας</a:t>
            </a:r>
          </a:p>
          <a:p>
            <a:pPr lvl="3" eaLnBrk="1" hangingPunct="1">
              <a:spcBef>
                <a:spcPct val="0"/>
              </a:spcBef>
              <a:buFontTx/>
              <a:buNone/>
            </a:pPr>
            <a:r>
              <a:rPr lang="el-GR" altLang="en-US" sz="1800"/>
              <a:t>Γραμμικές αλυσίδες </a:t>
            </a:r>
            <a:r>
              <a:rPr lang="en-GB" altLang="en-US" sz="1800"/>
              <a:t>PE</a:t>
            </a:r>
            <a:endParaRPr lang="el-GR" altLang="en-US" sz="1800"/>
          </a:p>
          <a:p>
            <a:pPr lvl="3" eaLnBrk="1" hangingPunct="1">
              <a:spcBef>
                <a:spcPct val="0"/>
              </a:spcBef>
              <a:buFontTx/>
              <a:buNone/>
            </a:pPr>
            <a:r>
              <a:rPr lang="el-GR" altLang="en-US" sz="1800">
                <a:solidFill>
                  <a:schemeClr val="accent2"/>
                </a:solidFill>
              </a:rPr>
              <a:t>Βαθμός διακλάδωσης</a:t>
            </a:r>
            <a:r>
              <a:rPr lang="el-GR" altLang="en-US" sz="1800"/>
              <a:t> </a:t>
            </a:r>
            <a:r>
              <a:rPr lang="en-GB" altLang="en-US" sz="1800"/>
              <a:t>HDPE, LDPE, </a:t>
            </a:r>
            <a:endParaRPr lang="en-US" altLang="en-US" sz="1800"/>
          </a:p>
        </p:txBody>
      </p:sp>
      <p:sp>
        <p:nvSpPr>
          <p:cNvPr id="20484" name="Text Box 8">
            <a:extLst>
              <a:ext uri="{FF2B5EF4-FFF2-40B4-BE49-F238E27FC236}">
                <a16:creationId xmlns:a16="http://schemas.microsoft.com/office/drawing/2014/main" id="{47F828F1-04A9-4476-4572-21AD132F2A64}"/>
              </a:ext>
            </a:extLst>
          </p:cNvPr>
          <p:cNvSpPr txBox="1">
            <a:spLocks noChangeArrowheads="1"/>
          </p:cNvSpPr>
          <p:nvPr/>
        </p:nvSpPr>
        <p:spPr bwMode="auto">
          <a:xfrm>
            <a:off x="1042988" y="4724400"/>
            <a:ext cx="18494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l-GR" altLang="en-US" sz="1800">
                <a:solidFill>
                  <a:srgbClr val="FF0000"/>
                </a:solidFill>
              </a:rPr>
              <a:t>Τακτικότητα</a:t>
            </a:r>
          </a:p>
          <a:p>
            <a:pPr eaLnBrk="1" hangingPunct="1">
              <a:spcBef>
                <a:spcPct val="0"/>
              </a:spcBef>
            </a:pPr>
            <a:endParaRPr lang="el-GR" altLang="en-US" sz="1800"/>
          </a:p>
          <a:p>
            <a:pPr eaLnBrk="1" hangingPunct="1">
              <a:spcBef>
                <a:spcPct val="0"/>
              </a:spcBef>
            </a:pPr>
            <a:r>
              <a:rPr lang="el-GR" altLang="en-US" sz="1800"/>
              <a:t>Μοριακό Βάρος</a:t>
            </a:r>
            <a:endParaRPr lang="en-US" altLang="en-US" sz="1800"/>
          </a:p>
        </p:txBody>
      </p:sp>
      <p:sp>
        <p:nvSpPr>
          <p:cNvPr id="20485" name="Rectangle 10">
            <a:extLst>
              <a:ext uri="{FF2B5EF4-FFF2-40B4-BE49-F238E27FC236}">
                <a16:creationId xmlns:a16="http://schemas.microsoft.com/office/drawing/2014/main" id="{5155D02F-118A-D965-8733-2545DB17551B}"/>
              </a:ext>
            </a:extLst>
          </p:cNvPr>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aphicFrame>
        <p:nvGraphicFramePr>
          <p:cNvPr id="20486" name="Object 9">
            <a:extLst>
              <a:ext uri="{FF2B5EF4-FFF2-40B4-BE49-F238E27FC236}">
                <a16:creationId xmlns:a16="http://schemas.microsoft.com/office/drawing/2014/main" id="{2F023832-2F99-7647-0035-A59881972E65}"/>
              </a:ext>
            </a:extLst>
          </p:cNvPr>
          <p:cNvGraphicFramePr>
            <a:graphicFrameLocks noChangeAspect="1"/>
          </p:cNvGraphicFramePr>
          <p:nvPr/>
        </p:nvGraphicFramePr>
        <p:xfrm>
          <a:off x="3132138" y="4652963"/>
          <a:ext cx="3367087" cy="1200150"/>
        </p:xfrm>
        <a:graphic>
          <a:graphicData uri="http://schemas.openxmlformats.org/presentationml/2006/ole">
            <mc:AlternateContent xmlns:mc="http://schemas.openxmlformats.org/markup-compatibility/2006">
              <mc:Choice xmlns:v="urn:schemas-microsoft-com:vml" Requires="v">
                <p:oleObj name="Εξίσωση" r:id="rId3" imgW="1282700" imgH="457200" progId="Equation.3">
                  <p:embed/>
                </p:oleObj>
              </mc:Choice>
              <mc:Fallback>
                <p:oleObj name="Εξίσωση" r:id="rId3" imgW="1282700" imgH="457200" progId="Equation.3">
                  <p:embed/>
                  <p:pic>
                    <p:nvPicPr>
                      <p:cNvPr id="20486" name="Object 9">
                        <a:extLst>
                          <a:ext uri="{FF2B5EF4-FFF2-40B4-BE49-F238E27FC236}">
                            <a16:creationId xmlns:a16="http://schemas.microsoft.com/office/drawing/2014/main" id="{2F023832-2F99-7647-0035-A59881972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652963"/>
                        <a:ext cx="3367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Rectangle 11">
            <a:extLst>
              <a:ext uri="{FF2B5EF4-FFF2-40B4-BE49-F238E27FC236}">
                <a16:creationId xmlns:a16="http://schemas.microsoft.com/office/drawing/2014/main" id="{1D49AA65-11CD-551C-5BA2-3AF8072F1B35}"/>
              </a:ext>
            </a:extLst>
          </p:cNvPr>
          <p:cNvSpPr>
            <a:spLocks noChangeArrowheads="1"/>
          </p:cNvSpPr>
          <p:nvPr/>
        </p:nvSpPr>
        <p:spPr bwMode="auto">
          <a:xfrm>
            <a:off x="611188" y="5949950"/>
            <a:ext cx="764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600">
                <a:solidFill>
                  <a:schemeClr val="accent2"/>
                </a:solidFill>
              </a:rPr>
              <a:t>Η σχέση μας επιτρέπει να υπολογίσομε την τιμή της μεταβολής της ενθαλπίας ΔΗ</a:t>
            </a:r>
            <a:r>
              <a:rPr lang="en-US" altLang="en-US" sz="1600" baseline="-25000">
                <a:solidFill>
                  <a:schemeClr val="accent2"/>
                </a:solidFill>
              </a:rPr>
              <a:t>u</a:t>
            </a:r>
            <a:endParaRPr lang="en-US" altLang="en-US" sz="1600">
              <a:solidFill>
                <a:schemeClr val="accent2"/>
              </a:solidFill>
            </a:endParaRPr>
          </a:p>
        </p:txBody>
      </p:sp>
      <p:sp>
        <p:nvSpPr>
          <p:cNvPr id="20488" name="Rectangle 12">
            <a:extLst>
              <a:ext uri="{FF2B5EF4-FFF2-40B4-BE49-F238E27FC236}">
                <a16:creationId xmlns:a16="http://schemas.microsoft.com/office/drawing/2014/main" id="{F303FA0E-5665-D82B-C711-0D544A624223}"/>
              </a:ext>
            </a:extLst>
          </p:cNvPr>
          <p:cNvSpPr>
            <a:spLocks noChangeArrowheads="1"/>
          </p:cNvSpPr>
          <p:nvPr/>
        </p:nvSpPr>
        <p:spPr bwMode="auto">
          <a:xfrm>
            <a:off x="684213" y="3573463"/>
            <a:ext cx="799306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a:t>
            </a:r>
            <a:r>
              <a:rPr lang="el-GR" altLang="en-US" sz="1600"/>
              <a:t> </a:t>
            </a:r>
            <a:r>
              <a:rPr lang="el-GR" altLang="en-US" sz="1600" b="1">
                <a:solidFill>
                  <a:schemeClr val="accent2"/>
                </a:solidFill>
              </a:rPr>
              <a:t>ακαμψία των μακρομοριακών αλυσίδων</a:t>
            </a:r>
            <a:r>
              <a:rPr lang="el-GR" altLang="en-US" sz="1600"/>
              <a:t> παίζει ένα σπουδαίο ρόλο στη θερμοκρασία τήξεώς τους.</a:t>
            </a:r>
            <a:endParaRPr lang="en-US" altLang="en-US" sz="1600"/>
          </a:p>
          <a:p>
            <a:pPr eaLnBrk="1" hangingPunct="1">
              <a:spcBef>
                <a:spcPct val="0"/>
              </a:spcBef>
              <a:buFontTx/>
              <a:buNone/>
            </a:pPr>
            <a:r>
              <a:rPr lang="el-GR" altLang="en-US" sz="1600"/>
              <a:t>Η παρεμβολή αρωματικών ή άλλων δακτυλίων κατά μήκος των αλυσίδων αυξάνει το σημείο τήξεώς τους.</a:t>
            </a:r>
          </a:p>
        </p:txBody>
      </p:sp>
      <p:sp>
        <p:nvSpPr>
          <p:cNvPr id="20489" name="Rectangle 13">
            <a:extLst>
              <a:ext uri="{FF2B5EF4-FFF2-40B4-BE49-F238E27FC236}">
                <a16:creationId xmlns:a16="http://schemas.microsoft.com/office/drawing/2014/main" id="{B9496488-7D48-EDBC-6F6F-EE34CBE8CBC4}"/>
              </a:ext>
            </a:extLst>
          </p:cNvPr>
          <p:cNvSpPr>
            <a:spLocks noChangeArrowheads="1"/>
          </p:cNvSpPr>
          <p:nvPr/>
        </p:nvSpPr>
        <p:spPr bwMode="auto">
          <a:xfrm>
            <a:off x="768350" y="2565400"/>
            <a:ext cx="7507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800"/>
              <a:t>Πολυαιθυλένιο υψηλής πυκνότητας (Η</a:t>
            </a:r>
            <a:r>
              <a:rPr lang="en-US" altLang="en-US" sz="1800"/>
              <a:t>DPE</a:t>
            </a:r>
            <a:r>
              <a:rPr lang="el-GR" altLang="en-US" sz="1800"/>
              <a:t>) τήκεται στους 135 έως 140</a:t>
            </a:r>
            <a:r>
              <a:rPr lang="el-GR" altLang="en-US" sz="1800" baseline="30000"/>
              <a:t>ο</a:t>
            </a:r>
            <a:r>
              <a:rPr lang="el-GR" altLang="en-US" sz="1800"/>
              <a:t>.</a:t>
            </a:r>
            <a:endParaRPr lang="en-US" altLang="en-US" sz="1800"/>
          </a:p>
          <a:p>
            <a:pPr algn="ctr" eaLnBrk="1" hangingPunct="1">
              <a:spcBef>
                <a:spcPct val="0"/>
              </a:spcBef>
              <a:buFontTx/>
              <a:buNone/>
            </a:pPr>
            <a:r>
              <a:rPr lang="el-GR" altLang="en-US" sz="1800"/>
              <a:t>Πολυαιθυλένιο χαμηλής πυκνότητας (</a:t>
            </a:r>
            <a:r>
              <a:rPr lang="en-GB" altLang="en-US" sz="1800"/>
              <a:t>LDPE</a:t>
            </a:r>
            <a:r>
              <a:rPr lang="el-GR" altLang="en-US" sz="1800"/>
              <a:t> ) στους 110</a:t>
            </a:r>
            <a:r>
              <a:rPr lang="el-GR" altLang="en-US" sz="1800" baseline="30000"/>
              <a:t>ο</a:t>
            </a:r>
          </a:p>
        </p:txBody>
      </p:sp>
      <p:sp>
        <p:nvSpPr>
          <p:cNvPr id="20490" name="Rectangle 15">
            <a:extLst>
              <a:ext uri="{FF2B5EF4-FFF2-40B4-BE49-F238E27FC236}">
                <a16:creationId xmlns:a16="http://schemas.microsoft.com/office/drawing/2014/main" id="{FED5425E-CF9F-7435-F162-BC005A3B6204}"/>
              </a:ext>
            </a:extLst>
          </p:cNvPr>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sp>
        <p:nvSpPr>
          <p:cNvPr id="20491" name="10 - Θέση αριθμού διαφάνειας">
            <a:extLst>
              <a:ext uri="{FF2B5EF4-FFF2-40B4-BE49-F238E27FC236}">
                <a16:creationId xmlns:a16="http://schemas.microsoft.com/office/drawing/2014/main" id="{728E20DB-FF8E-A995-662A-3E7CA2D65A90}"/>
              </a:ext>
            </a:extLst>
          </p:cNvPr>
          <p:cNvSpPr>
            <a:spLocks noGrp="1"/>
          </p:cNvSpPr>
          <p:nvPr>
            <p:ph type="sldNum" sz="quarter" idx="12"/>
          </p:nvPr>
        </p:nvSpPr>
        <p:spPr>
          <a:xfrm>
            <a:off x="6875463"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8A09A4-25B4-4D9E-BC24-FA963782F9C6}" type="slidenum">
              <a:rPr lang="en-US" altLang="en-US" sz="1400" smtClean="0"/>
              <a:pPr>
                <a:spcBef>
                  <a:spcPct val="0"/>
                </a:spcBef>
                <a:buFontTx/>
                <a:buNone/>
              </a:pPr>
              <a:t>11</a:t>
            </a:fld>
            <a:endParaRPr lang="en-US" altLang="en-US" sz="1400"/>
          </a:p>
        </p:txBody>
      </p:sp>
      <p:sp>
        <p:nvSpPr>
          <p:cNvPr id="20492" name="11 - TextBox">
            <a:extLst>
              <a:ext uri="{FF2B5EF4-FFF2-40B4-BE49-F238E27FC236}">
                <a16:creationId xmlns:a16="http://schemas.microsoft.com/office/drawing/2014/main" id="{16A8FC66-D166-5C16-B2C5-FF934C6BA560}"/>
              </a:ext>
            </a:extLst>
          </p:cNvPr>
          <p:cNvSpPr txBox="1">
            <a:spLocks noChangeArrowheads="1"/>
          </p:cNvSpPr>
          <p:nvPr/>
        </p:nvSpPr>
        <p:spPr bwMode="auto">
          <a:xfrm>
            <a:off x="6611938" y="4865688"/>
            <a:ext cx="2387600" cy="6461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Η επίδραση των</a:t>
            </a:r>
          </a:p>
          <a:p>
            <a:pPr>
              <a:spcBef>
                <a:spcPct val="0"/>
              </a:spcBef>
              <a:buFontTx/>
              <a:buNone/>
            </a:pPr>
            <a:r>
              <a:rPr lang="el-GR" altLang="el-GR" sz="1800"/>
              <a:t>άκρων μειώνει την Τ</a:t>
            </a:r>
            <a:r>
              <a:rPr lang="en-US" altLang="el-GR" sz="1800" baseline="-25000"/>
              <a:t>m</a:t>
            </a:r>
            <a:endParaRPr lang="el-GR" altLang="el-GR" sz="1800" baseline="-25000"/>
          </a:p>
        </p:txBody>
      </p:sp>
      <p:sp>
        <p:nvSpPr>
          <p:cNvPr id="13" name="12 - Έλλειψη">
            <a:extLst>
              <a:ext uri="{FF2B5EF4-FFF2-40B4-BE49-F238E27FC236}">
                <a16:creationId xmlns:a16="http://schemas.microsoft.com/office/drawing/2014/main" id="{C86982AD-EEB1-C04E-1829-8E56F8D2C591}"/>
              </a:ext>
            </a:extLst>
          </p:cNvPr>
          <p:cNvSpPr/>
          <p:nvPr/>
        </p:nvSpPr>
        <p:spPr>
          <a:xfrm>
            <a:off x="5364163" y="4581525"/>
            <a:ext cx="360362" cy="647700"/>
          </a:xfrm>
          <a:prstGeom prst="ellipse">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AE79ADBE-C83E-5F7A-77C2-F8975138D91E}"/>
              </a:ext>
            </a:extLst>
          </p:cNvPr>
          <p:cNvSpPr>
            <a:spLocks noChangeArrowheads="1"/>
          </p:cNvSpPr>
          <p:nvPr/>
        </p:nvSpPr>
        <p:spPr bwMode="auto">
          <a:xfrm>
            <a:off x="6804025" y="3141663"/>
            <a:ext cx="1871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solidFill>
                  <a:srgbClr val="FF0066"/>
                </a:solidFill>
              </a:rPr>
              <a:t>πολυαμίδια</a:t>
            </a:r>
            <a:endParaRPr lang="en-US" altLang="en-US" sz="1800">
              <a:solidFill>
                <a:srgbClr val="FF0066"/>
              </a:solidFill>
            </a:endParaRPr>
          </a:p>
        </p:txBody>
      </p:sp>
      <p:pic>
        <p:nvPicPr>
          <p:cNvPr id="22531" name="Picture 5">
            <a:extLst>
              <a:ext uri="{FF2B5EF4-FFF2-40B4-BE49-F238E27FC236}">
                <a16:creationId xmlns:a16="http://schemas.microsoft.com/office/drawing/2014/main" id="{A608F622-BB91-6B4A-8E8D-C2CB204F5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060575"/>
            <a:ext cx="583247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6">
            <a:extLst>
              <a:ext uri="{FF2B5EF4-FFF2-40B4-BE49-F238E27FC236}">
                <a16:creationId xmlns:a16="http://schemas.microsoft.com/office/drawing/2014/main" id="{AAA83712-D789-1510-E2B8-B7A142251D99}"/>
              </a:ext>
            </a:extLst>
          </p:cNvPr>
          <p:cNvSpPr>
            <a:spLocks noChangeArrowheads="1"/>
          </p:cNvSpPr>
          <p:nvPr/>
        </p:nvSpPr>
        <p:spPr bwMode="auto">
          <a:xfrm>
            <a:off x="468313" y="5013325"/>
            <a:ext cx="8380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a:t>Οι δεσμοί υδρογόνου όπως και οι ισχυρές διπολικές αλληλεπιδράσεις ανεβάζουν το σημείο τήξεως</a:t>
            </a:r>
          </a:p>
        </p:txBody>
      </p:sp>
      <p:sp>
        <p:nvSpPr>
          <p:cNvPr id="22533" name="Rectangle 7">
            <a:extLst>
              <a:ext uri="{FF2B5EF4-FFF2-40B4-BE49-F238E27FC236}">
                <a16:creationId xmlns:a16="http://schemas.microsoft.com/office/drawing/2014/main" id="{135F582C-73A7-67F9-1372-15004B085EDF}"/>
              </a:ext>
            </a:extLst>
          </p:cNvPr>
          <p:cNvSpPr>
            <a:spLocks noChangeArrowheads="1"/>
          </p:cNvSpPr>
          <p:nvPr/>
        </p:nvSpPr>
        <p:spPr bwMode="auto">
          <a:xfrm>
            <a:off x="755650" y="620713"/>
            <a:ext cx="7850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b="1"/>
              <a:t>H</a:t>
            </a:r>
            <a:r>
              <a:rPr lang="el-GR" altLang="en-US" sz="1800" b="1"/>
              <a:t> χημική σύσταση του πολυμερούς</a:t>
            </a:r>
            <a:r>
              <a:rPr lang="el-GR" altLang="en-US" sz="1800"/>
              <a:t> επιδρά επί της θερμοκρασίας τήξεως</a:t>
            </a:r>
          </a:p>
        </p:txBody>
      </p:sp>
      <p:sp>
        <p:nvSpPr>
          <p:cNvPr id="22534" name="Text Box 8">
            <a:extLst>
              <a:ext uri="{FF2B5EF4-FFF2-40B4-BE49-F238E27FC236}">
                <a16:creationId xmlns:a16="http://schemas.microsoft.com/office/drawing/2014/main" id="{0436D0AC-A596-C54A-653A-8E5959184896}"/>
              </a:ext>
            </a:extLst>
          </p:cNvPr>
          <p:cNvSpPr txBox="1">
            <a:spLocks noChangeArrowheads="1"/>
          </p:cNvSpPr>
          <p:nvPr/>
        </p:nvSpPr>
        <p:spPr bwMode="auto">
          <a:xfrm>
            <a:off x="684213" y="1196975"/>
            <a:ext cx="577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Διαμοριακοί δεσμοί</a:t>
            </a:r>
          </a:p>
          <a:p>
            <a:pPr eaLnBrk="1" hangingPunct="1">
              <a:spcBef>
                <a:spcPct val="0"/>
              </a:spcBef>
              <a:buFontTx/>
              <a:buNone/>
            </a:pPr>
            <a:r>
              <a:rPr lang="el-GR" altLang="en-US" sz="1800"/>
              <a:t>	     δεσμοί Η, </a:t>
            </a:r>
            <a:r>
              <a:rPr lang="en-GB" altLang="en-US" sz="1800"/>
              <a:t>van der Waals, </a:t>
            </a:r>
            <a:r>
              <a:rPr lang="el-GR" altLang="en-US" sz="1800"/>
              <a:t>διπόλου-διπόλου</a:t>
            </a:r>
            <a:endParaRPr lang="en-US" altLang="en-US" sz="1800"/>
          </a:p>
        </p:txBody>
      </p:sp>
      <p:sp>
        <p:nvSpPr>
          <p:cNvPr id="22535" name="6 - Θέση αριθμού διαφάνειας">
            <a:extLst>
              <a:ext uri="{FF2B5EF4-FFF2-40B4-BE49-F238E27FC236}">
                <a16:creationId xmlns:a16="http://schemas.microsoft.com/office/drawing/2014/main" id="{34E4A9C4-DBB9-2533-CD41-C85619E852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A3195B-DAA2-40D4-A160-20090158D691}" type="slidenum">
              <a:rPr lang="en-US" altLang="en-US" sz="1400" smtClean="0"/>
              <a:pPr>
                <a:spcBef>
                  <a:spcPct val="0"/>
                </a:spcBef>
                <a:buFontTx/>
                <a:buNone/>
              </a:pPr>
              <a:t>12</a:t>
            </a:fld>
            <a:endParaRPr lang="en-US"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σάρωση006">
            <a:extLst>
              <a:ext uri="{FF2B5EF4-FFF2-40B4-BE49-F238E27FC236}">
                <a16:creationId xmlns:a16="http://schemas.microsoft.com/office/drawing/2014/main" id="{16144558-87FD-A485-B13B-B86212D12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20713"/>
            <a:ext cx="4764087"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2 - Θέση αριθμού διαφάνειας">
            <a:extLst>
              <a:ext uri="{FF2B5EF4-FFF2-40B4-BE49-F238E27FC236}">
                <a16:creationId xmlns:a16="http://schemas.microsoft.com/office/drawing/2014/main" id="{C32D9DF5-9E29-3889-1FE4-2B5E142C37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11157B-162F-483A-A199-0998C0EEFA84}" type="slidenum">
              <a:rPr lang="en-US" altLang="en-US" sz="1400" smtClean="0"/>
              <a:pPr>
                <a:spcBef>
                  <a:spcPct val="0"/>
                </a:spcBef>
                <a:buFontTx/>
                <a:buNone/>
              </a:pPr>
              <a:t>13</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9B1DD6A3-C4AE-344D-049D-33D301C51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1276350"/>
            <a:ext cx="40576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6C4AC3E9-E263-C450-C091-DC61BC860B58}"/>
              </a:ext>
            </a:extLst>
          </p:cNvPr>
          <p:cNvSpPr txBox="1">
            <a:spLocks noChangeArrowheads="1"/>
          </p:cNvSpPr>
          <p:nvPr/>
        </p:nvSpPr>
        <p:spPr bwMode="auto">
          <a:xfrm>
            <a:off x="2771775" y="476250"/>
            <a:ext cx="439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Επίδραση</a:t>
            </a:r>
            <a:r>
              <a:rPr lang="en-US" altLang="en-US" sz="1800" b="1">
                <a:solidFill>
                  <a:schemeClr val="accent2"/>
                </a:solidFill>
              </a:rPr>
              <a:t> </a:t>
            </a:r>
            <a:r>
              <a:rPr lang="el-GR" altLang="en-US" sz="1800" b="1">
                <a:solidFill>
                  <a:schemeClr val="accent2"/>
                </a:solidFill>
              </a:rPr>
              <a:t>του βαθμ</a:t>
            </a:r>
            <a:r>
              <a:rPr lang="en-US" altLang="en-US" sz="1800" b="1">
                <a:solidFill>
                  <a:schemeClr val="accent2"/>
                </a:solidFill>
              </a:rPr>
              <a:t>o</a:t>
            </a:r>
            <a:r>
              <a:rPr lang="el-GR" altLang="en-US" sz="1800" b="1">
                <a:solidFill>
                  <a:schemeClr val="accent2"/>
                </a:solidFill>
              </a:rPr>
              <a:t>ύ διακλαδώσεως</a:t>
            </a:r>
            <a:endParaRPr lang="en-US" altLang="en-US" sz="1800" b="1">
              <a:solidFill>
                <a:schemeClr val="accent2"/>
              </a:solidFill>
            </a:endParaRPr>
          </a:p>
        </p:txBody>
      </p:sp>
      <p:sp>
        <p:nvSpPr>
          <p:cNvPr id="26628" name="3 - Θέση αριθμού διαφάνειας">
            <a:extLst>
              <a:ext uri="{FF2B5EF4-FFF2-40B4-BE49-F238E27FC236}">
                <a16:creationId xmlns:a16="http://schemas.microsoft.com/office/drawing/2014/main" id="{FA14E846-C877-586B-480B-3C635B5086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EA3FF3-5EC6-4005-8508-95AD039B37FA}" type="slidenum">
              <a:rPr lang="en-US" altLang="en-US" sz="1400" smtClean="0"/>
              <a:pPr>
                <a:spcBef>
                  <a:spcPct val="0"/>
                </a:spcBef>
                <a:buFontTx/>
                <a:buNone/>
              </a:pPr>
              <a:t>14</a:t>
            </a:fld>
            <a:endParaRPr lang="en-US" altLang="en-US" sz="1400"/>
          </a:p>
        </p:txBody>
      </p:sp>
      <p:sp>
        <p:nvSpPr>
          <p:cNvPr id="26629" name="4 - TextBox">
            <a:extLst>
              <a:ext uri="{FF2B5EF4-FFF2-40B4-BE49-F238E27FC236}">
                <a16:creationId xmlns:a16="http://schemas.microsoft.com/office/drawing/2014/main" id="{3E36EED5-F3A6-36D8-9589-07A298F06019}"/>
              </a:ext>
            </a:extLst>
          </p:cNvPr>
          <p:cNvSpPr txBox="1">
            <a:spLocks noChangeArrowheads="1"/>
          </p:cNvSpPr>
          <p:nvPr/>
        </p:nvSpPr>
        <p:spPr bwMode="auto">
          <a:xfrm>
            <a:off x="4214813" y="1714500"/>
            <a:ext cx="120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FF0000"/>
                </a:solidFill>
              </a:rPr>
              <a:t>γραμμικό</a:t>
            </a:r>
          </a:p>
        </p:txBody>
      </p:sp>
      <p:sp>
        <p:nvSpPr>
          <p:cNvPr id="26630" name="5 - TextBox">
            <a:extLst>
              <a:ext uri="{FF2B5EF4-FFF2-40B4-BE49-F238E27FC236}">
                <a16:creationId xmlns:a16="http://schemas.microsoft.com/office/drawing/2014/main" id="{33570738-4AC5-240A-BA9A-630D66516AB7}"/>
              </a:ext>
            </a:extLst>
          </p:cNvPr>
          <p:cNvSpPr txBox="1">
            <a:spLocks noChangeArrowheads="1"/>
          </p:cNvSpPr>
          <p:nvPr/>
        </p:nvSpPr>
        <p:spPr bwMode="auto">
          <a:xfrm>
            <a:off x="3214688" y="3344863"/>
            <a:ext cx="180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0070C0"/>
                </a:solidFill>
              </a:rPr>
              <a:t>διακλαδισμένο</a:t>
            </a:r>
          </a:p>
        </p:txBody>
      </p:sp>
      <p:sp>
        <p:nvSpPr>
          <p:cNvPr id="26631" name="7 - TextBox">
            <a:extLst>
              <a:ext uri="{FF2B5EF4-FFF2-40B4-BE49-F238E27FC236}">
                <a16:creationId xmlns:a16="http://schemas.microsoft.com/office/drawing/2014/main" id="{565F3C9A-6BCF-581A-CD55-65483315AB3F}"/>
              </a:ext>
            </a:extLst>
          </p:cNvPr>
          <p:cNvSpPr txBox="1">
            <a:spLocks noChangeArrowheads="1"/>
          </p:cNvSpPr>
          <p:nvPr/>
        </p:nvSpPr>
        <p:spPr bwMode="auto">
          <a:xfrm>
            <a:off x="4357688" y="5572125"/>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Τ / Κ</a:t>
            </a:r>
          </a:p>
        </p:txBody>
      </p:sp>
      <p:sp>
        <p:nvSpPr>
          <p:cNvPr id="26632" name="8 - TextBox">
            <a:extLst>
              <a:ext uri="{FF2B5EF4-FFF2-40B4-BE49-F238E27FC236}">
                <a16:creationId xmlns:a16="http://schemas.microsoft.com/office/drawing/2014/main" id="{4213DB03-0811-B98D-A003-1C73D8CEEF07}"/>
              </a:ext>
            </a:extLst>
          </p:cNvPr>
          <p:cNvSpPr txBox="1">
            <a:spLocks noChangeArrowheads="1"/>
          </p:cNvSpPr>
          <p:nvPr/>
        </p:nvSpPr>
        <p:spPr bwMode="auto">
          <a:xfrm rot="-5400000">
            <a:off x="1443831" y="3128169"/>
            <a:ext cx="1482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v/10 cm</a:t>
            </a:r>
            <a:r>
              <a:rPr lang="el-GR" altLang="en-US" sz="1800" b="1" baseline="30000"/>
              <a:t>3</a:t>
            </a:r>
            <a:r>
              <a:rPr lang="en-US" altLang="en-US" sz="1800" b="1"/>
              <a:t> g</a:t>
            </a:r>
            <a:r>
              <a:rPr lang="en-US" altLang="en-US" sz="1800" b="1" baseline="30000"/>
              <a:t>-1</a:t>
            </a:r>
            <a:endParaRPr lang="el-GR" altLang="en-US" sz="1800" b="1" baseline="30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243889C6-01B8-9CB8-4DBC-B7D6626EDE0E}"/>
              </a:ext>
            </a:extLst>
          </p:cNvPr>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aphicFrame>
        <p:nvGraphicFramePr>
          <p:cNvPr id="28675" name="Object 4">
            <a:extLst>
              <a:ext uri="{FF2B5EF4-FFF2-40B4-BE49-F238E27FC236}">
                <a16:creationId xmlns:a16="http://schemas.microsoft.com/office/drawing/2014/main" id="{03B435D8-6B52-6165-E803-065163181E6C}"/>
              </a:ext>
            </a:extLst>
          </p:cNvPr>
          <p:cNvGraphicFramePr>
            <a:graphicFrameLocks noChangeAspect="1"/>
          </p:cNvGraphicFramePr>
          <p:nvPr/>
        </p:nvGraphicFramePr>
        <p:xfrm>
          <a:off x="4427538" y="4186238"/>
          <a:ext cx="3455987" cy="1558925"/>
        </p:xfrm>
        <a:graphic>
          <a:graphicData uri="http://schemas.openxmlformats.org/presentationml/2006/ole">
            <mc:AlternateContent xmlns:mc="http://schemas.openxmlformats.org/markup-compatibility/2006">
              <mc:Choice xmlns:v="urn:schemas-microsoft-com:vml" Requires="v">
                <p:oleObj name="Εξίσωση" r:id="rId3" imgW="1459866" imgH="660113" progId="Equation.3">
                  <p:embed/>
                </p:oleObj>
              </mc:Choice>
              <mc:Fallback>
                <p:oleObj name="Εξίσωση" r:id="rId3" imgW="1459866" imgH="660113" progId="Equation.3">
                  <p:embed/>
                  <p:pic>
                    <p:nvPicPr>
                      <p:cNvPr id="28675" name="Object 4">
                        <a:extLst>
                          <a:ext uri="{FF2B5EF4-FFF2-40B4-BE49-F238E27FC236}">
                            <a16:creationId xmlns:a16="http://schemas.microsoft.com/office/drawing/2014/main" id="{03B435D8-6B52-6165-E803-065163181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4186238"/>
                        <a:ext cx="34559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Rectangle 7">
            <a:extLst>
              <a:ext uri="{FF2B5EF4-FFF2-40B4-BE49-F238E27FC236}">
                <a16:creationId xmlns:a16="http://schemas.microsoft.com/office/drawing/2014/main" id="{79DDFE2E-D67A-7576-F6EF-B0A2FA0F8147}"/>
              </a:ext>
            </a:extLst>
          </p:cNvPr>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aphicFrame>
        <p:nvGraphicFramePr>
          <p:cNvPr id="28677" name="Object 6">
            <a:extLst>
              <a:ext uri="{FF2B5EF4-FFF2-40B4-BE49-F238E27FC236}">
                <a16:creationId xmlns:a16="http://schemas.microsoft.com/office/drawing/2014/main" id="{6B3F870F-80A3-9DB4-DD22-DA751C559BC4}"/>
              </a:ext>
            </a:extLst>
          </p:cNvPr>
          <p:cNvGraphicFramePr>
            <a:graphicFrameLocks noChangeAspect="1"/>
          </p:cNvGraphicFramePr>
          <p:nvPr/>
        </p:nvGraphicFramePr>
        <p:xfrm>
          <a:off x="3706813" y="5410200"/>
          <a:ext cx="4630737" cy="1042988"/>
        </p:xfrm>
        <a:graphic>
          <a:graphicData uri="http://schemas.openxmlformats.org/presentationml/2006/ole">
            <mc:AlternateContent xmlns:mc="http://schemas.openxmlformats.org/markup-compatibility/2006">
              <mc:Choice xmlns:v="urn:schemas-microsoft-com:vml" Requires="v">
                <p:oleObj name="Εξίσωση" r:id="rId5" imgW="1930400" imgH="431800" progId="Equation.3">
                  <p:embed/>
                </p:oleObj>
              </mc:Choice>
              <mc:Fallback>
                <p:oleObj name="Εξίσωση" r:id="rId5" imgW="1930400" imgH="431800" progId="Equation.3">
                  <p:embed/>
                  <p:pic>
                    <p:nvPicPr>
                      <p:cNvPr id="28677" name="Object 6">
                        <a:extLst>
                          <a:ext uri="{FF2B5EF4-FFF2-40B4-BE49-F238E27FC236}">
                            <a16:creationId xmlns:a16="http://schemas.microsoft.com/office/drawing/2014/main" id="{6B3F870F-80A3-9DB4-DD22-DA751C559B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813" y="5410200"/>
                        <a:ext cx="4630737" cy="104298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8" name="Rectangle 9">
            <a:extLst>
              <a:ext uri="{FF2B5EF4-FFF2-40B4-BE49-F238E27FC236}">
                <a16:creationId xmlns:a16="http://schemas.microsoft.com/office/drawing/2014/main" id="{853388A3-FC30-C035-59B5-06EE6FF54010}"/>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sp>
        <p:nvSpPr>
          <p:cNvPr id="28679" name="Text Box 10">
            <a:extLst>
              <a:ext uri="{FF2B5EF4-FFF2-40B4-BE49-F238E27FC236}">
                <a16:creationId xmlns:a16="http://schemas.microsoft.com/office/drawing/2014/main" id="{D66E84DF-2BCF-ED32-3A1D-B2CF472550D9}"/>
              </a:ext>
            </a:extLst>
          </p:cNvPr>
          <p:cNvSpPr txBox="1">
            <a:spLocks noChangeArrowheads="1"/>
          </p:cNvSpPr>
          <p:nvPr/>
        </p:nvSpPr>
        <p:spPr bwMode="auto">
          <a:xfrm>
            <a:off x="384175" y="4373563"/>
            <a:ext cx="3235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2000" b="1">
                <a:solidFill>
                  <a:schemeClr val="accent2"/>
                </a:solidFill>
              </a:rPr>
              <a:t>Τήξη μίγματος στερεού Α</a:t>
            </a:r>
          </a:p>
          <a:p>
            <a:pPr eaLnBrk="1" hangingPunct="1">
              <a:spcBef>
                <a:spcPct val="0"/>
              </a:spcBef>
              <a:buFontTx/>
              <a:buNone/>
            </a:pPr>
            <a:r>
              <a:rPr lang="el-GR" altLang="en-US" sz="2000" b="1">
                <a:solidFill>
                  <a:schemeClr val="accent2"/>
                </a:solidFill>
              </a:rPr>
              <a:t>σε τήγμα συστατικού Β</a:t>
            </a:r>
            <a:endParaRPr lang="en-US" altLang="en-US" sz="2000" b="1">
              <a:solidFill>
                <a:schemeClr val="accent2"/>
              </a:solidFill>
            </a:endParaRPr>
          </a:p>
        </p:txBody>
      </p:sp>
      <p:sp>
        <p:nvSpPr>
          <p:cNvPr id="28680" name="Text Box 11">
            <a:extLst>
              <a:ext uri="{FF2B5EF4-FFF2-40B4-BE49-F238E27FC236}">
                <a16:creationId xmlns:a16="http://schemas.microsoft.com/office/drawing/2014/main" id="{C2CB4313-7960-417B-FDB6-CAEFE9C2D1AF}"/>
              </a:ext>
            </a:extLst>
          </p:cNvPr>
          <p:cNvSpPr txBox="1">
            <a:spLocks noChangeArrowheads="1"/>
          </p:cNvSpPr>
          <p:nvPr/>
        </p:nvSpPr>
        <p:spPr bwMode="auto">
          <a:xfrm>
            <a:off x="323850" y="5699125"/>
            <a:ext cx="3163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Πολυμερές (Α) + διαλύτης (Β)</a:t>
            </a:r>
            <a:endParaRPr lang="en-US" altLang="en-US" sz="1800"/>
          </a:p>
        </p:txBody>
      </p:sp>
      <p:graphicFrame>
        <p:nvGraphicFramePr>
          <p:cNvPr id="28681" name="Object 12">
            <a:extLst>
              <a:ext uri="{FF2B5EF4-FFF2-40B4-BE49-F238E27FC236}">
                <a16:creationId xmlns:a16="http://schemas.microsoft.com/office/drawing/2014/main" id="{212B909F-B296-F05D-E7A6-186AF24DFD21}"/>
              </a:ext>
            </a:extLst>
          </p:cNvPr>
          <p:cNvGraphicFramePr>
            <a:graphicFrameLocks noChangeAspect="1"/>
          </p:cNvGraphicFramePr>
          <p:nvPr/>
        </p:nvGraphicFramePr>
        <p:xfrm>
          <a:off x="3995738" y="836613"/>
          <a:ext cx="1385887" cy="912812"/>
        </p:xfrm>
        <a:graphic>
          <a:graphicData uri="http://schemas.openxmlformats.org/presentationml/2006/ole">
            <mc:AlternateContent xmlns:mc="http://schemas.openxmlformats.org/markup-compatibility/2006">
              <mc:Choice xmlns:v="urn:schemas-microsoft-com:vml" Requires="v">
                <p:oleObj name="Εξίσωση" r:id="rId7" imgW="660113" imgH="431613" progId="Equation.3">
                  <p:embed/>
                </p:oleObj>
              </mc:Choice>
              <mc:Fallback>
                <p:oleObj name="Εξίσωση" r:id="rId7" imgW="660113" imgH="431613" progId="Equation.3">
                  <p:embed/>
                  <p:pic>
                    <p:nvPicPr>
                      <p:cNvPr id="28681" name="Object 12">
                        <a:extLst>
                          <a:ext uri="{FF2B5EF4-FFF2-40B4-BE49-F238E27FC236}">
                            <a16:creationId xmlns:a16="http://schemas.microsoft.com/office/drawing/2014/main" id="{212B909F-B296-F05D-E7A6-186AF24DF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836613"/>
                        <a:ext cx="1385887" cy="912812"/>
                      </a:xfrm>
                      <a:prstGeom prst="rect">
                        <a:avLst/>
                      </a:prstGeom>
                      <a:solidFill>
                        <a:schemeClr val="accent1"/>
                      </a:solidFill>
                      <a:ln w="9525">
                        <a:solidFill>
                          <a:srgbClr val="FF0066"/>
                        </a:solidFill>
                        <a:miter lim="800000"/>
                        <a:headEnd/>
                        <a:tailEnd/>
                      </a:ln>
                    </p:spPr>
                  </p:pic>
                </p:oleObj>
              </mc:Fallback>
            </mc:AlternateContent>
          </a:graphicData>
        </a:graphic>
      </p:graphicFrame>
      <p:sp>
        <p:nvSpPr>
          <p:cNvPr id="28682" name="Text Box 13">
            <a:extLst>
              <a:ext uri="{FF2B5EF4-FFF2-40B4-BE49-F238E27FC236}">
                <a16:creationId xmlns:a16="http://schemas.microsoft.com/office/drawing/2014/main" id="{88947A73-CF56-843A-82D6-246B14B6189C}"/>
              </a:ext>
            </a:extLst>
          </p:cNvPr>
          <p:cNvSpPr txBox="1">
            <a:spLocks noChangeArrowheads="1"/>
          </p:cNvSpPr>
          <p:nvPr/>
        </p:nvSpPr>
        <p:spPr bwMode="auto">
          <a:xfrm>
            <a:off x="323850" y="765175"/>
            <a:ext cx="325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Μετάπτωση πρώτης τάξεως</a:t>
            </a:r>
            <a:endParaRPr lang="en-US" altLang="en-US" sz="1800" b="1"/>
          </a:p>
        </p:txBody>
      </p:sp>
      <p:sp>
        <p:nvSpPr>
          <p:cNvPr id="28683" name="Text Box 14">
            <a:extLst>
              <a:ext uri="{FF2B5EF4-FFF2-40B4-BE49-F238E27FC236}">
                <a16:creationId xmlns:a16="http://schemas.microsoft.com/office/drawing/2014/main" id="{2D3E53D7-FBD3-1AEF-DA60-F01AE1280651}"/>
              </a:ext>
            </a:extLst>
          </p:cNvPr>
          <p:cNvSpPr txBox="1">
            <a:spLocks noChangeArrowheads="1"/>
          </p:cNvSpPr>
          <p:nvPr/>
        </p:nvSpPr>
        <p:spPr bwMode="auto">
          <a:xfrm>
            <a:off x="3635375" y="1844675"/>
            <a:ext cx="2360613" cy="92551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u: </a:t>
            </a:r>
            <a:r>
              <a:rPr lang="el-GR" altLang="en-US" sz="1800"/>
              <a:t>ανά </a:t>
            </a:r>
            <a:r>
              <a:rPr lang="en-GB" altLang="en-US" sz="1800"/>
              <a:t>mol</a:t>
            </a:r>
            <a:r>
              <a:rPr lang="el-GR" altLang="en-US" sz="1800"/>
              <a:t> </a:t>
            </a:r>
            <a:endParaRPr lang="en-GB" altLang="en-US" sz="1800"/>
          </a:p>
          <a:p>
            <a:pPr eaLnBrk="1" hangingPunct="1">
              <a:spcBef>
                <a:spcPct val="0"/>
              </a:spcBef>
              <a:buFontTx/>
              <a:buNone/>
            </a:pPr>
            <a:r>
              <a:rPr lang="el-GR" altLang="en-US" sz="1800"/>
              <a:t>επαναλαμβανόμενης </a:t>
            </a:r>
          </a:p>
          <a:p>
            <a:pPr eaLnBrk="1" hangingPunct="1">
              <a:spcBef>
                <a:spcPct val="0"/>
              </a:spcBef>
              <a:buFontTx/>
              <a:buNone/>
            </a:pPr>
            <a:r>
              <a:rPr lang="el-GR" altLang="en-US" sz="1800"/>
              <a:t>μονάδος</a:t>
            </a:r>
            <a:endParaRPr lang="en-US" altLang="en-US" sz="1800"/>
          </a:p>
        </p:txBody>
      </p:sp>
      <p:sp>
        <p:nvSpPr>
          <p:cNvPr id="28684" name="11 - TextBox">
            <a:extLst>
              <a:ext uri="{FF2B5EF4-FFF2-40B4-BE49-F238E27FC236}">
                <a16:creationId xmlns:a16="http://schemas.microsoft.com/office/drawing/2014/main" id="{736AA67B-E440-CC55-D7AB-B2C5462E65DE}"/>
              </a:ext>
            </a:extLst>
          </p:cNvPr>
          <p:cNvSpPr txBox="1">
            <a:spLocks noChangeArrowheads="1"/>
          </p:cNvSpPr>
          <p:nvPr/>
        </p:nvSpPr>
        <p:spPr bwMode="auto">
          <a:xfrm>
            <a:off x="539750" y="1268413"/>
            <a:ext cx="257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Ισορροπία  Δ</a:t>
            </a:r>
            <a:r>
              <a:rPr lang="en-US" altLang="en-US" sz="1800"/>
              <a:t>G</a:t>
            </a:r>
            <a:r>
              <a:rPr lang="en-US" altLang="en-US" sz="1800" baseline="-25000"/>
              <a:t>f</a:t>
            </a:r>
            <a:r>
              <a:rPr lang="en-US" altLang="en-US" sz="1800"/>
              <a:t> =0, </a:t>
            </a:r>
            <a:r>
              <a:rPr lang="el-GR" altLang="en-US" sz="1800"/>
              <a:t>Τ</a:t>
            </a:r>
            <a:r>
              <a:rPr lang="en-US" altLang="en-US" sz="1800" baseline="-25000"/>
              <a:t>m</a:t>
            </a:r>
            <a:r>
              <a:rPr lang="el-GR" altLang="en-US" sz="1800" baseline="30000"/>
              <a:t>∞</a:t>
            </a:r>
            <a:endParaRPr lang="el-GR" altLang="en-US" sz="1800"/>
          </a:p>
        </p:txBody>
      </p:sp>
      <p:sp>
        <p:nvSpPr>
          <p:cNvPr id="28685" name="12 - TextBox">
            <a:extLst>
              <a:ext uri="{FF2B5EF4-FFF2-40B4-BE49-F238E27FC236}">
                <a16:creationId xmlns:a16="http://schemas.microsoft.com/office/drawing/2014/main" id="{1A3C377E-26DE-8E14-84A3-1B2891F5DAA0}"/>
              </a:ext>
            </a:extLst>
          </p:cNvPr>
          <p:cNvSpPr txBox="1">
            <a:spLocks noChangeArrowheads="1"/>
          </p:cNvSpPr>
          <p:nvPr/>
        </p:nvSpPr>
        <p:spPr bwMode="auto">
          <a:xfrm>
            <a:off x="250825" y="3068638"/>
            <a:ext cx="8713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Πολυαιθυλένιο	</a:t>
            </a:r>
            <a:r>
              <a:rPr lang="en-US" altLang="en-US" sz="1800"/>
              <a:t>      </a:t>
            </a:r>
            <a:r>
              <a:rPr lang="el-GR" altLang="en-US" sz="1800"/>
              <a:t>    </a:t>
            </a:r>
            <a:r>
              <a:rPr lang="en-US" altLang="en-US" sz="1800"/>
              <a:t> </a:t>
            </a:r>
            <a:r>
              <a:rPr lang="el-GR" altLang="en-US" sz="1800"/>
              <a:t>             </a:t>
            </a:r>
            <a:r>
              <a:rPr lang="en-US" altLang="en-US" sz="1800"/>
              <a:t> </a:t>
            </a:r>
            <a:r>
              <a:rPr lang="el-GR" altLang="en-US" sz="1800"/>
              <a:t>Τ</a:t>
            </a:r>
            <a:r>
              <a:rPr lang="en-US" altLang="en-US" sz="1800" baseline="-25000"/>
              <a:t>m</a:t>
            </a:r>
            <a:r>
              <a:rPr lang="el-GR" altLang="en-US" sz="1800"/>
              <a:t> = 137,5</a:t>
            </a:r>
            <a:r>
              <a:rPr lang="en-US" altLang="en-US" sz="1800"/>
              <a:t> </a:t>
            </a:r>
            <a:r>
              <a:rPr lang="en-US" altLang="en-US" sz="1800" baseline="30000"/>
              <a:t>0</a:t>
            </a:r>
            <a:r>
              <a:rPr lang="en-US" altLang="en-US" sz="1800"/>
              <a:t>C</a:t>
            </a:r>
            <a:r>
              <a:rPr lang="el-GR" altLang="en-US" sz="1800"/>
              <a:t>   ΔΗ = 8220 </a:t>
            </a:r>
            <a:r>
              <a:rPr lang="en-US" altLang="en-US" sz="1800"/>
              <a:t>j/mol </a:t>
            </a:r>
            <a:r>
              <a:rPr lang="el-GR" altLang="en-US" sz="1800"/>
              <a:t>Δ</a:t>
            </a:r>
            <a:r>
              <a:rPr lang="en-US" altLang="en-US" sz="1800"/>
              <a:t>S = 19.8 j/K mol</a:t>
            </a:r>
            <a:endParaRPr lang="el-GR" altLang="en-US" sz="1800"/>
          </a:p>
          <a:p>
            <a:pPr eaLnBrk="1" hangingPunct="1">
              <a:spcBef>
                <a:spcPct val="0"/>
              </a:spcBef>
              <a:buFontTx/>
              <a:buNone/>
            </a:pPr>
            <a:r>
              <a:rPr lang="el-GR" altLang="en-US" sz="1800"/>
              <a:t>Πολυαιθυλένοξείδιο</a:t>
            </a:r>
            <a:r>
              <a:rPr lang="en-US" altLang="en-US" sz="1800"/>
              <a:t>          </a:t>
            </a:r>
            <a:r>
              <a:rPr lang="el-GR" altLang="en-US" sz="1800"/>
              <a:t>                 </a:t>
            </a:r>
            <a:r>
              <a:rPr lang="en-US" altLang="en-US" sz="1800"/>
              <a:t> </a:t>
            </a:r>
            <a:r>
              <a:rPr lang="el-GR" altLang="en-US" sz="1800"/>
              <a:t>Τ</a:t>
            </a:r>
            <a:r>
              <a:rPr lang="en-US" altLang="en-US" sz="1800" baseline="-25000"/>
              <a:t>m</a:t>
            </a:r>
            <a:r>
              <a:rPr lang="el-GR" altLang="en-US" sz="1800"/>
              <a:t> = </a:t>
            </a:r>
            <a:r>
              <a:rPr lang="en-US" altLang="en-US" sz="1800"/>
              <a:t>66 </a:t>
            </a:r>
            <a:r>
              <a:rPr lang="en-US" altLang="en-US" sz="1800" baseline="30000"/>
              <a:t>0</a:t>
            </a:r>
            <a:r>
              <a:rPr lang="en-US" altLang="en-US" sz="1800"/>
              <a:t>C  </a:t>
            </a:r>
            <a:r>
              <a:rPr lang="el-GR" altLang="en-US" sz="1800"/>
              <a:t> ΔΗ = 8700 </a:t>
            </a:r>
            <a:r>
              <a:rPr lang="en-US" altLang="en-US" sz="1800"/>
              <a:t>j/mol </a:t>
            </a:r>
            <a:r>
              <a:rPr lang="el-GR" altLang="en-US" sz="1800"/>
              <a:t>Δ</a:t>
            </a:r>
            <a:r>
              <a:rPr lang="en-US" altLang="en-US" sz="1800"/>
              <a:t>S = </a:t>
            </a:r>
            <a:r>
              <a:rPr lang="el-GR" altLang="en-US" sz="1800"/>
              <a:t>2</a:t>
            </a:r>
            <a:r>
              <a:rPr lang="en-US" altLang="en-US" sz="1800"/>
              <a:t>5</a:t>
            </a:r>
            <a:r>
              <a:rPr lang="el-GR" altLang="en-US" sz="1800"/>
              <a:t>.</a:t>
            </a:r>
            <a:r>
              <a:rPr lang="en-US" altLang="en-US" sz="1800"/>
              <a:t>1 j/K mol</a:t>
            </a:r>
            <a:endParaRPr lang="el-GR" altLang="en-US" sz="1800"/>
          </a:p>
          <a:p>
            <a:pPr eaLnBrk="1" hangingPunct="1">
              <a:spcBef>
                <a:spcPct val="0"/>
              </a:spcBef>
              <a:buFontTx/>
              <a:buNone/>
            </a:pPr>
            <a:r>
              <a:rPr lang="el-GR" altLang="en-US" sz="1800"/>
              <a:t>Πολύ(δεκαμεθυλένο ηλεκτραμιδιο) Τ</a:t>
            </a:r>
            <a:r>
              <a:rPr lang="en-US" altLang="en-US" sz="1800" baseline="-25000"/>
              <a:t>m</a:t>
            </a:r>
            <a:r>
              <a:rPr lang="el-GR" altLang="en-US" sz="1800"/>
              <a:t> = 216</a:t>
            </a:r>
            <a:r>
              <a:rPr lang="en-US" altLang="en-US" sz="1800"/>
              <a:t> </a:t>
            </a:r>
            <a:r>
              <a:rPr lang="en-US" altLang="en-US" sz="1800" baseline="30000"/>
              <a:t>0</a:t>
            </a:r>
            <a:r>
              <a:rPr lang="en-US" altLang="en-US" sz="1800"/>
              <a:t>C  </a:t>
            </a:r>
            <a:r>
              <a:rPr lang="el-GR" altLang="en-US" sz="1800"/>
              <a:t> ΔΗ = 34700 </a:t>
            </a:r>
            <a:r>
              <a:rPr lang="en-US" altLang="en-US" sz="1800"/>
              <a:t>j/mol </a:t>
            </a:r>
            <a:r>
              <a:rPr lang="el-GR" altLang="en-US" sz="1800"/>
              <a:t>Δ</a:t>
            </a:r>
            <a:r>
              <a:rPr lang="en-US" altLang="en-US" sz="1800"/>
              <a:t>S = </a:t>
            </a:r>
            <a:r>
              <a:rPr lang="el-GR" altLang="en-US" sz="1800"/>
              <a:t>71.</a:t>
            </a:r>
            <a:r>
              <a:rPr lang="en-US" altLang="en-US" sz="1800"/>
              <a:t>1 j/K mol</a:t>
            </a:r>
            <a:endParaRPr lang="el-GR" altLang="en-US" sz="1800"/>
          </a:p>
          <a:p>
            <a:pPr eaLnBrk="1" hangingPunct="1">
              <a:spcBef>
                <a:spcPct val="0"/>
              </a:spcBef>
              <a:buFontTx/>
              <a:buNone/>
            </a:pPr>
            <a:r>
              <a:rPr lang="el-GR" altLang="en-US" sz="1800"/>
              <a:t> </a:t>
            </a:r>
          </a:p>
        </p:txBody>
      </p:sp>
      <p:sp>
        <p:nvSpPr>
          <p:cNvPr id="28686" name="13 - TextBox">
            <a:extLst>
              <a:ext uri="{FF2B5EF4-FFF2-40B4-BE49-F238E27FC236}">
                <a16:creationId xmlns:a16="http://schemas.microsoft.com/office/drawing/2014/main" id="{7F5CC559-D0F3-5BD1-75DC-F4D96A0637AC}"/>
              </a:ext>
            </a:extLst>
          </p:cNvPr>
          <p:cNvSpPr txBox="1">
            <a:spLocks noChangeArrowheads="1"/>
          </p:cNvSpPr>
          <p:nvPr/>
        </p:nvSpPr>
        <p:spPr bwMode="auto">
          <a:xfrm>
            <a:off x="5940425" y="188913"/>
            <a:ext cx="276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Από κρύσταλλο σε υγρό </a:t>
            </a:r>
          </a:p>
        </p:txBody>
      </p:sp>
      <p:sp>
        <p:nvSpPr>
          <p:cNvPr id="28687" name="14 - Θέση αριθμού διαφάνειας">
            <a:extLst>
              <a:ext uri="{FF2B5EF4-FFF2-40B4-BE49-F238E27FC236}">
                <a16:creationId xmlns:a16="http://schemas.microsoft.com/office/drawing/2014/main" id="{4866D633-C9E7-0E0B-14FF-C9DEEB5457F7}"/>
              </a:ext>
            </a:extLst>
          </p:cNvPr>
          <p:cNvSpPr>
            <a:spLocks noGrp="1"/>
          </p:cNvSpPr>
          <p:nvPr>
            <p:ph type="sldNum" sz="quarter" idx="12"/>
          </p:nvPr>
        </p:nvSpPr>
        <p:spPr>
          <a:xfrm>
            <a:off x="6804025" y="61658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1377E9-2EF0-4422-8D9F-2BCC08BF1C82}" type="slidenum">
              <a:rPr lang="en-US" altLang="en-US" sz="1400" smtClean="0"/>
              <a:pPr>
                <a:spcBef>
                  <a:spcPct val="0"/>
                </a:spcBef>
                <a:buFontTx/>
                <a:buNone/>
              </a:pPr>
              <a:t>15</a:t>
            </a:fld>
            <a:endParaRPr lang="en-US" altLang="en-US" sz="1400"/>
          </a:p>
        </p:txBody>
      </p:sp>
      <p:graphicFrame>
        <p:nvGraphicFramePr>
          <p:cNvPr id="28688" name="Object 6">
            <a:extLst>
              <a:ext uri="{FF2B5EF4-FFF2-40B4-BE49-F238E27FC236}">
                <a16:creationId xmlns:a16="http://schemas.microsoft.com/office/drawing/2014/main" id="{CA0AB269-8609-FCB3-3B9D-9766BFC6D832}"/>
              </a:ext>
            </a:extLst>
          </p:cNvPr>
          <p:cNvGraphicFramePr>
            <a:graphicFrameLocks noChangeAspect="1"/>
          </p:cNvGraphicFramePr>
          <p:nvPr/>
        </p:nvGraphicFramePr>
        <p:xfrm>
          <a:off x="1116013" y="1773238"/>
          <a:ext cx="1039812" cy="673100"/>
        </p:xfrm>
        <a:graphic>
          <a:graphicData uri="http://schemas.openxmlformats.org/presentationml/2006/ole">
            <mc:AlternateContent xmlns:mc="http://schemas.openxmlformats.org/markup-compatibility/2006">
              <mc:Choice xmlns:v="urn:schemas-microsoft-com:vml" Requires="v">
                <p:oleObj name="Εξίσωση" r:id="rId9" imgW="672808" imgH="431613" progId="Equation.3">
                  <p:embed/>
                </p:oleObj>
              </mc:Choice>
              <mc:Fallback>
                <p:oleObj name="Εξίσωση" r:id="rId9" imgW="672808" imgH="431613" progId="Equation.3">
                  <p:embed/>
                  <p:pic>
                    <p:nvPicPr>
                      <p:cNvPr id="28688" name="Object 6">
                        <a:extLst>
                          <a:ext uri="{FF2B5EF4-FFF2-40B4-BE49-F238E27FC236}">
                            <a16:creationId xmlns:a16="http://schemas.microsoft.com/office/drawing/2014/main" id="{CA0AB269-8609-FCB3-3B9D-9766BFC6D8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013" y="1773238"/>
                        <a:ext cx="1039812" cy="673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9" name="16 - TextBox">
            <a:extLst>
              <a:ext uri="{FF2B5EF4-FFF2-40B4-BE49-F238E27FC236}">
                <a16:creationId xmlns:a16="http://schemas.microsoft.com/office/drawing/2014/main" id="{938D9676-332F-9F9C-B9EC-4C74CB5A5271}"/>
              </a:ext>
            </a:extLst>
          </p:cNvPr>
          <p:cNvSpPr txBox="1">
            <a:spLocks noChangeArrowheads="1"/>
          </p:cNvSpPr>
          <p:nvPr/>
        </p:nvSpPr>
        <p:spPr bwMode="auto">
          <a:xfrm>
            <a:off x="1042988" y="260350"/>
            <a:ext cx="191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b="1">
                <a:solidFill>
                  <a:srgbClr val="0070C0"/>
                </a:solidFill>
              </a:rPr>
              <a:t>Θερμοδυναμική</a:t>
            </a:r>
          </a:p>
        </p:txBody>
      </p:sp>
      <p:cxnSp>
        <p:nvCxnSpPr>
          <p:cNvPr id="19" name="18 - Ευθύγραμμο βέλος σύνδεσης">
            <a:extLst>
              <a:ext uri="{FF2B5EF4-FFF2-40B4-BE49-F238E27FC236}">
                <a16:creationId xmlns:a16="http://schemas.microsoft.com/office/drawing/2014/main" id="{32922ED2-2F8D-A8A8-75FC-2096D07B6177}"/>
              </a:ext>
            </a:extLst>
          </p:cNvPr>
          <p:cNvCxnSpPr>
            <a:stCxn id="28684" idx="3"/>
          </p:cNvCxnSpPr>
          <p:nvPr/>
        </p:nvCxnSpPr>
        <p:spPr>
          <a:xfrm flipV="1">
            <a:off x="3111500" y="1268413"/>
            <a:ext cx="812800" cy="185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 Ορθογώνιο">
            <a:extLst>
              <a:ext uri="{FF2B5EF4-FFF2-40B4-BE49-F238E27FC236}">
                <a16:creationId xmlns:a16="http://schemas.microsoft.com/office/drawing/2014/main" id="{5C64DF0D-2655-A140-AC71-8C4BB1BBF7A1}"/>
              </a:ext>
            </a:extLst>
          </p:cNvPr>
          <p:cNvSpPr/>
          <p:nvPr/>
        </p:nvSpPr>
        <p:spPr>
          <a:xfrm>
            <a:off x="6443663" y="836613"/>
            <a:ext cx="1800225" cy="1871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23" name="22 - Ευθεία γραμμή σύνδεσης">
            <a:extLst>
              <a:ext uri="{FF2B5EF4-FFF2-40B4-BE49-F238E27FC236}">
                <a16:creationId xmlns:a16="http://schemas.microsoft.com/office/drawing/2014/main" id="{FFB539EA-0F1B-442E-75F2-675F2272289D}"/>
              </a:ext>
            </a:extLst>
          </p:cNvPr>
          <p:cNvCxnSpPr/>
          <p:nvPr/>
        </p:nvCxnSpPr>
        <p:spPr>
          <a:xfrm>
            <a:off x="6732588" y="1412875"/>
            <a:ext cx="1295400" cy="8636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a:extLst>
              <a:ext uri="{FF2B5EF4-FFF2-40B4-BE49-F238E27FC236}">
                <a16:creationId xmlns:a16="http://schemas.microsoft.com/office/drawing/2014/main" id="{3D57703C-0A78-C42E-BAF3-5488A4B0BEF1}"/>
              </a:ext>
            </a:extLst>
          </p:cNvPr>
          <p:cNvCxnSpPr/>
          <p:nvPr/>
        </p:nvCxnSpPr>
        <p:spPr>
          <a:xfrm>
            <a:off x="6588125" y="1700213"/>
            <a:ext cx="1439863" cy="288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694" name="27 - TextBox">
            <a:extLst>
              <a:ext uri="{FF2B5EF4-FFF2-40B4-BE49-F238E27FC236}">
                <a16:creationId xmlns:a16="http://schemas.microsoft.com/office/drawing/2014/main" id="{E9544DD0-B758-0441-FDEF-237B52799FAD}"/>
              </a:ext>
            </a:extLst>
          </p:cNvPr>
          <p:cNvSpPr txBox="1">
            <a:spLocks noChangeArrowheads="1"/>
          </p:cNvSpPr>
          <p:nvPr/>
        </p:nvSpPr>
        <p:spPr bwMode="auto">
          <a:xfrm>
            <a:off x="6588125" y="1069975"/>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800">
                <a:solidFill>
                  <a:schemeClr val="accent2"/>
                </a:solidFill>
              </a:rPr>
              <a:t>liq</a:t>
            </a:r>
            <a:endParaRPr lang="el-GR" altLang="el-GR" sz="1800">
              <a:solidFill>
                <a:schemeClr val="accent2"/>
              </a:solidFill>
            </a:endParaRPr>
          </a:p>
        </p:txBody>
      </p:sp>
      <p:sp>
        <p:nvSpPr>
          <p:cNvPr id="28695" name="28 - TextBox">
            <a:extLst>
              <a:ext uri="{FF2B5EF4-FFF2-40B4-BE49-F238E27FC236}">
                <a16:creationId xmlns:a16="http://schemas.microsoft.com/office/drawing/2014/main" id="{7D04B7B3-3DB4-554E-40BF-FA1F7FAA069C}"/>
              </a:ext>
            </a:extLst>
          </p:cNvPr>
          <p:cNvSpPr txBox="1">
            <a:spLocks noChangeArrowheads="1"/>
          </p:cNvSpPr>
          <p:nvPr/>
        </p:nvSpPr>
        <p:spPr bwMode="auto">
          <a:xfrm>
            <a:off x="6588125" y="1773238"/>
            <a:ext cx="671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800">
                <a:solidFill>
                  <a:srgbClr val="FF0000"/>
                </a:solidFill>
              </a:rPr>
              <a:t>crys.</a:t>
            </a:r>
            <a:endParaRPr lang="el-GR" altLang="el-GR" sz="1800">
              <a:solidFill>
                <a:srgbClr val="FF0000"/>
              </a:solidFill>
            </a:endParaRPr>
          </a:p>
        </p:txBody>
      </p:sp>
      <p:sp>
        <p:nvSpPr>
          <p:cNvPr id="28696" name="29 - TextBox">
            <a:extLst>
              <a:ext uri="{FF2B5EF4-FFF2-40B4-BE49-F238E27FC236}">
                <a16:creationId xmlns:a16="http://schemas.microsoft.com/office/drawing/2014/main" id="{C77C590B-9D53-B352-9B88-47669DD391D9}"/>
              </a:ext>
            </a:extLst>
          </p:cNvPr>
          <p:cNvSpPr txBox="1">
            <a:spLocks noChangeArrowheads="1"/>
          </p:cNvSpPr>
          <p:nvPr/>
        </p:nvSpPr>
        <p:spPr bwMode="auto">
          <a:xfrm>
            <a:off x="6084888" y="836613"/>
            <a:ext cx="36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800"/>
              <a:t>G</a:t>
            </a:r>
            <a:endParaRPr lang="el-GR" altLang="el-GR" sz="1800"/>
          </a:p>
        </p:txBody>
      </p:sp>
      <p:sp>
        <p:nvSpPr>
          <p:cNvPr id="28697" name="30 - TextBox">
            <a:extLst>
              <a:ext uri="{FF2B5EF4-FFF2-40B4-BE49-F238E27FC236}">
                <a16:creationId xmlns:a16="http://schemas.microsoft.com/office/drawing/2014/main" id="{AA346496-DAF5-4B53-B3B9-19D968ACE48F}"/>
              </a:ext>
            </a:extLst>
          </p:cNvPr>
          <p:cNvSpPr txBox="1">
            <a:spLocks noChangeArrowheads="1"/>
          </p:cNvSpPr>
          <p:nvPr/>
        </p:nvSpPr>
        <p:spPr bwMode="auto">
          <a:xfrm>
            <a:off x="7956550" y="2636838"/>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800"/>
              <a:t>T</a:t>
            </a:r>
            <a:endParaRPr lang="el-GR" altLang="el-GR" sz="1800"/>
          </a:p>
        </p:txBody>
      </p:sp>
      <p:cxnSp>
        <p:nvCxnSpPr>
          <p:cNvPr id="39" name="38 - Ευθύγραμμο βέλος σύνδεσης">
            <a:extLst>
              <a:ext uri="{FF2B5EF4-FFF2-40B4-BE49-F238E27FC236}">
                <a16:creationId xmlns:a16="http://schemas.microsoft.com/office/drawing/2014/main" id="{ECD4DEF1-3DC6-2C39-30CA-BA0604E46254}"/>
              </a:ext>
            </a:extLst>
          </p:cNvPr>
          <p:cNvCxnSpPr/>
          <p:nvPr/>
        </p:nvCxnSpPr>
        <p:spPr>
          <a:xfrm>
            <a:off x="7407275" y="1817688"/>
            <a:ext cx="0" cy="86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9" name="39 - Ορθογώνιο">
            <a:extLst>
              <a:ext uri="{FF2B5EF4-FFF2-40B4-BE49-F238E27FC236}">
                <a16:creationId xmlns:a16="http://schemas.microsoft.com/office/drawing/2014/main" id="{66279DE6-F848-C4B4-82D2-2DEDF4C5D8FD}"/>
              </a:ext>
            </a:extLst>
          </p:cNvPr>
          <p:cNvSpPr>
            <a:spLocks noChangeArrowheads="1"/>
          </p:cNvSpPr>
          <p:nvPr/>
        </p:nvSpPr>
        <p:spPr bwMode="auto">
          <a:xfrm>
            <a:off x="7259638" y="2654300"/>
            <a:ext cx="563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1800"/>
              <a:t>Τ</a:t>
            </a:r>
            <a:r>
              <a:rPr lang="en-US" altLang="en-US" sz="1800" baseline="-25000"/>
              <a:t>m</a:t>
            </a:r>
            <a:r>
              <a:rPr lang="el-GR" altLang="en-US" sz="1800" baseline="30000"/>
              <a:t>∞</a:t>
            </a:r>
            <a:endParaRPr lang="el-GR" altLang="el-G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F85F85DB-E6F0-7918-3780-7063952945BB}"/>
              </a:ext>
            </a:extLst>
          </p:cNvPr>
          <p:cNvSpPr txBox="1">
            <a:spLocks noChangeArrowheads="1"/>
          </p:cNvSpPr>
          <p:nvPr/>
        </p:nvSpPr>
        <p:spPr bwMode="auto">
          <a:xfrm>
            <a:off x="928688" y="428625"/>
            <a:ext cx="3328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ΚΙΝΗΤΙΚΗ ΚΡΥΣΤΑΛΛΛΩΣΗΣ</a:t>
            </a:r>
            <a:endParaRPr lang="en-US" altLang="en-US" sz="1800" b="1"/>
          </a:p>
        </p:txBody>
      </p:sp>
      <p:sp>
        <p:nvSpPr>
          <p:cNvPr id="30723" name="Rectangle 5">
            <a:extLst>
              <a:ext uri="{FF2B5EF4-FFF2-40B4-BE49-F238E27FC236}">
                <a16:creationId xmlns:a16="http://schemas.microsoft.com/office/drawing/2014/main" id="{F9E24239-394F-9A2A-101C-00B0258C8669}"/>
              </a:ext>
            </a:extLst>
          </p:cNvPr>
          <p:cNvSpPr>
            <a:spLocks noChangeArrowheads="1"/>
          </p:cNvSpPr>
          <p:nvPr/>
        </p:nvSpPr>
        <p:spPr bwMode="auto">
          <a:xfrm>
            <a:off x="857250" y="928688"/>
            <a:ext cx="72517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Η χημική δομή παίζει σπουδαίο ρόλο στο ρυθμό κρυστάλλωσης</a:t>
            </a:r>
            <a:r>
              <a:rPr lang="el-GR" altLang="en-US" sz="1800"/>
              <a:t> </a:t>
            </a:r>
            <a:endParaRPr lang="en-US" altLang="en-US" sz="1800"/>
          </a:p>
          <a:p>
            <a:pPr eaLnBrk="1" hangingPunct="1">
              <a:spcBef>
                <a:spcPct val="0"/>
              </a:spcBef>
              <a:buFontTx/>
              <a:buNone/>
            </a:pPr>
            <a:r>
              <a:rPr lang="el-GR" altLang="en-US" sz="1800" b="1"/>
              <a:t>ΡΕ </a:t>
            </a:r>
            <a:r>
              <a:rPr lang="en-GB" altLang="en-US" sz="1800"/>
              <a:t>		</a:t>
            </a:r>
            <a:r>
              <a:rPr lang="el-GR" altLang="en-US" sz="1800"/>
              <a:t>κρυσταλλώνεται γρήγορα</a:t>
            </a:r>
            <a:endParaRPr lang="en-US" altLang="en-US" sz="1800"/>
          </a:p>
          <a:p>
            <a:pPr eaLnBrk="1" hangingPunct="1">
              <a:spcBef>
                <a:spcPct val="0"/>
              </a:spcBef>
              <a:buFontTx/>
              <a:buNone/>
            </a:pPr>
            <a:r>
              <a:rPr lang="en-US" altLang="en-US" sz="1800"/>
              <a:t>Isotactic</a:t>
            </a:r>
            <a:r>
              <a:rPr lang="el-GR" altLang="en-US" sz="1800"/>
              <a:t> </a:t>
            </a:r>
            <a:r>
              <a:rPr lang="en-US" altLang="en-US" sz="1800" b="1"/>
              <a:t>PS</a:t>
            </a:r>
            <a:r>
              <a:rPr lang="el-GR" altLang="en-US" sz="1800"/>
              <a:t> </a:t>
            </a:r>
            <a:r>
              <a:rPr lang="en-GB" altLang="en-US" sz="1800"/>
              <a:t>	</a:t>
            </a:r>
            <a:r>
              <a:rPr lang="el-GR" altLang="en-US" sz="1800"/>
              <a:t>κρυσταλλώνεται αργά</a:t>
            </a:r>
          </a:p>
        </p:txBody>
      </p:sp>
      <p:sp>
        <p:nvSpPr>
          <p:cNvPr id="30724" name="Rectangle 6">
            <a:extLst>
              <a:ext uri="{FF2B5EF4-FFF2-40B4-BE49-F238E27FC236}">
                <a16:creationId xmlns:a16="http://schemas.microsoft.com/office/drawing/2014/main" id="{2585AB7E-32B7-B903-7C2F-832BF05039C2}"/>
              </a:ext>
            </a:extLst>
          </p:cNvPr>
          <p:cNvSpPr>
            <a:spLocks noChangeArrowheads="1"/>
          </p:cNvSpPr>
          <p:nvPr/>
        </p:nvSpPr>
        <p:spPr bwMode="auto">
          <a:xfrm>
            <a:off x="409575" y="2006600"/>
            <a:ext cx="8483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Ισόθερμη κρυστάλλωση</a:t>
            </a:r>
            <a:endParaRPr lang="en-US" altLang="en-US" sz="1800" b="1"/>
          </a:p>
          <a:p>
            <a:pPr eaLnBrk="1" hangingPunct="1">
              <a:spcBef>
                <a:spcPct val="0"/>
              </a:spcBef>
              <a:buFontTx/>
              <a:buNone/>
            </a:pPr>
            <a:r>
              <a:rPr lang="el-GR" altLang="en-US" sz="1800"/>
              <a:t>Σε δεδομένη θερμοκρασία ο ρυθμός επηρεάζεται από</a:t>
            </a:r>
          </a:p>
          <a:p>
            <a:pPr eaLnBrk="1" hangingPunct="1">
              <a:spcBef>
                <a:spcPct val="0"/>
              </a:spcBef>
              <a:buFontTx/>
              <a:buNone/>
            </a:pPr>
            <a:r>
              <a:rPr lang="el-GR" altLang="en-US" sz="1800"/>
              <a:t> (α) ρυθμό πυρηνοποίησης </a:t>
            </a:r>
            <a:r>
              <a:rPr lang="en-US" altLang="en-US" sz="1800"/>
              <a:t> (nucleation)</a:t>
            </a:r>
            <a:r>
              <a:rPr lang="el-GR" altLang="en-US" sz="1800"/>
              <a:t>  (β) ρυθμό ανάπτυξης (</a:t>
            </a:r>
            <a:r>
              <a:rPr lang="en-US" altLang="en-US" sz="1800"/>
              <a:t>growth</a:t>
            </a:r>
            <a:r>
              <a:rPr lang="el-GR" altLang="en-US" sz="1800"/>
              <a:t>)</a:t>
            </a:r>
          </a:p>
          <a:p>
            <a:pPr eaLnBrk="1" hangingPunct="1">
              <a:spcBef>
                <a:spcPct val="0"/>
              </a:spcBef>
            </a:pPr>
            <a:r>
              <a:rPr lang="el-GR" altLang="en-US" sz="1800">
                <a:solidFill>
                  <a:srgbClr val="FF0000"/>
                </a:solidFill>
              </a:rPr>
              <a:t>ετερογενής</a:t>
            </a:r>
            <a:r>
              <a:rPr lang="el-GR" altLang="en-US" sz="1800">
                <a:solidFill>
                  <a:schemeClr val="accent2"/>
                </a:solidFill>
              </a:rPr>
              <a:t> πυρηνοποίηση</a:t>
            </a:r>
            <a:r>
              <a:rPr lang="el-GR" altLang="en-US" sz="1800"/>
              <a:t> </a:t>
            </a:r>
            <a:endParaRPr lang="en-US" altLang="en-US" sz="1800"/>
          </a:p>
          <a:p>
            <a:pPr eaLnBrk="1" hangingPunct="1">
              <a:spcBef>
                <a:spcPct val="0"/>
              </a:spcBef>
            </a:pPr>
            <a:r>
              <a:rPr lang="el-GR" altLang="en-US" sz="1800">
                <a:solidFill>
                  <a:schemeClr val="accent2"/>
                </a:solidFill>
              </a:rPr>
              <a:t>Ο σχηματισμός κέντρων διατεταγμένης ανάπτυξης από την ευθυγράμμιση των αλυσίδων ονομάζεται σποραδική πυρηνοποίηση</a:t>
            </a:r>
            <a:r>
              <a:rPr lang="el-GR" altLang="en-US" sz="1800"/>
              <a:t> (</a:t>
            </a:r>
            <a:r>
              <a:rPr lang="el-GR" altLang="en-US" sz="1800">
                <a:solidFill>
                  <a:srgbClr val="FF0000"/>
                </a:solidFill>
              </a:rPr>
              <a:t>ομογενής</a:t>
            </a:r>
            <a:r>
              <a:rPr lang="el-GR" altLang="en-US" sz="1800"/>
              <a:t>)</a:t>
            </a:r>
          </a:p>
          <a:p>
            <a:pPr eaLnBrk="1" hangingPunct="1">
              <a:spcBef>
                <a:spcPct val="0"/>
              </a:spcBef>
              <a:buFontTx/>
              <a:buNone/>
            </a:pPr>
            <a:r>
              <a:rPr lang="el-GR" altLang="en-US" sz="1800"/>
              <a:t>όταν Τ</a:t>
            </a:r>
            <a:r>
              <a:rPr lang="en-US" altLang="en-US" sz="1800" baseline="-25000"/>
              <a:t>c</a:t>
            </a:r>
            <a:r>
              <a:rPr lang="el-GR" altLang="en-US" sz="1800"/>
              <a:t> κοντά Τ</a:t>
            </a:r>
            <a:r>
              <a:rPr lang="en-US" altLang="en-US" sz="1800" baseline="-25000"/>
              <a:t>m</a:t>
            </a:r>
            <a:r>
              <a:rPr lang="el-GR" altLang="en-US" sz="1800"/>
              <a:t> σποραδική πυρηνοποίηση → μεγάλους σφαιρουλίτες</a:t>
            </a:r>
          </a:p>
          <a:p>
            <a:pPr eaLnBrk="1" hangingPunct="1">
              <a:spcBef>
                <a:spcPct val="0"/>
              </a:spcBef>
              <a:buFontTx/>
              <a:buNone/>
            </a:pPr>
            <a:endParaRPr lang="en-US" altLang="en-US" sz="1800"/>
          </a:p>
          <a:p>
            <a:pPr eaLnBrk="1" hangingPunct="1">
              <a:spcBef>
                <a:spcPct val="0"/>
              </a:spcBef>
              <a:buFontTx/>
              <a:buNone/>
            </a:pPr>
            <a:r>
              <a:rPr lang="el-GR" altLang="en-US" sz="1800"/>
              <a:t>Η ανάπτυξη των σφαιρουλιτών σε μία δύο ή τρεις διαστάσεις και ο ρυθμός ακτινικής ανάπτυξης είναι γραμμικός σε οποιαδήποτε θερμοκρασία.</a:t>
            </a:r>
          </a:p>
        </p:txBody>
      </p:sp>
      <p:sp>
        <p:nvSpPr>
          <p:cNvPr id="30725" name="Rectangle 7">
            <a:extLst>
              <a:ext uri="{FF2B5EF4-FFF2-40B4-BE49-F238E27FC236}">
                <a16:creationId xmlns:a16="http://schemas.microsoft.com/office/drawing/2014/main" id="{ED8427F7-C37C-8DDB-F2D4-82F73DBB969A}"/>
              </a:ext>
            </a:extLst>
          </p:cNvPr>
          <p:cNvSpPr>
            <a:spLocks noChangeArrowheads="1"/>
          </p:cNvSpPr>
          <p:nvPr/>
        </p:nvSpPr>
        <p:spPr bwMode="auto">
          <a:xfrm>
            <a:off x="2571750" y="5214938"/>
            <a:ext cx="2314575" cy="406400"/>
          </a:xfrm>
          <a:prstGeom prst="rect">
            <a:avLst/>
          </a:prstGeom>
          <a:solidFill>
            <a:schemeClr val="accent1"/>
          </a:solidFill>
          <a:ln w="9525">
            <a:solidFill>
              <a:srgbClr val="FF0066"/>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W</a:t>
            </a:r>
            <a:r>
              <a:rPr lang="en-US" altLang="en-US" sz="2000" b="1" baseline="-25000"/>
              <a:t>L</a:t>
            </a:r>
            <a:r>
              <a:rPr lang="el-GR" altLang="en-US" sz="2000" b="1"/>
              <a:t>/</a:t>
            </a:r>
            <a:r>
              <a:rPr lang="en-US" altLang="en-US" sz="2000" b="1"/>
              <a:t>W</a:t>
            </a:r>
            <a:r>
              <a:rPr lang="en-US" altLang="en-US" sz="2000" b="1" baseline="-25000"/>
              <a:t>o</a:t>
            </a:r>
            <a:r>
              <a:rPr lang="el-GR" altLang="en-US" sz="2000" b="1"/>
              <a:t> = </a:t>
            </a:r>
            <a:r>
              <a:rPr lang="en-US" altLang="en-US" sz="2000" b="1"/>
              <a:t>exp</a:t>
            </a:r>
            <a:r>
              <a:rPr lang="el-GR" altLang="en-US" sz="2000" b="1"/>
              <a:t>(-</a:t>
            </a:r>
            <a:r>
              <a:rPr lang="en-US" altLang="en-US" sz="2000" b="1"/>
              <a:t>kt</a:t>
            </a:r>
            <a:r>
              <a:rPr lang="en-US" altLang="en-US" sz="2000" b="1" baseline="30000"/>
              <a:t>n</a:t>
            </a:r>
            <a:r>
              <a:rPr lang="el-GR" altLang="en-US" sz="2000" b="1"/>
              <a:t>)</a:t>
            </a:r>
            <a:r>
              <a:rPr lang="el-GR" altLang="en-US" sz="1800"/>
              <a:t> </a:t>
            </a:r>
          </a:p>
        </p:txBody>
      </p:sp>
      <p:sp>
        <p:nvSpPr>
          <p:cNvPr id="30726" name="Rectangle 8">
            <a:extLst>
              <a:ext uri="{FF2B5EF4-FFF2-40B4-BE49-F238E27FC236}">
                <a16:creationId xmlns:a16="http://schemas.microsoft.com/office/drawing/2014/main" id="{441B826B-9D29-4AC7-DD8E-B8E2EB2A5499}"/>
              </a:ext>
            </a:extLst>
          </p:cNvPr>
          <p:cNvSpPr>
            <a:spLocks noChangeArrowheads="1"/>
          </p:cNvSpPr>
          <p:nvPr/>
        </p:nvSpPr>
        <p:spPr bwMode="auto">
          <a:xfrm>
            <a:off x="500063" y="5214938"/>
            <a:ext cx="197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Εξίσωση  </a:t>
            </a:r>
            <a:r>
              <a:rPr lang="en-US" altLang="en-US" sz="1800"/>
              <a:t>Avram</a:t>
            </a:r>
            <a:r>
              <a:rPr lang="en-GB" altLang="en-US" sz="1800"/>
              <a:t>i</a:t>
            </a:r>
            <a:r>
              <a:rPr lang="en-US" altLang="en-US" sz="1800"/>
              <a:t> </a:t>
            </a:r>
          </a:p>
        </p:txBody>
      </p:sp>
      <p:sp>
        <p:nvSpPr>
          <p:cNvPr id="30727" name="Rectangle 10">
            <a:extLst>
              <a:ext uri="{FF2B5EF4-FFF2-40B4-BE49-F238E27FC236}">
                <a16:creationId xmlns:a16="http://schemas.microsoft.com/office/drawing/2014/main" id="{1986C51A-ADD5-BA8B-AC60-7EF3FBACB05A}"/>
              </a:ext>
            </a:extLst>
          </p:cNvPr>
          <p:cNvSpPr>
            <a:spLocks noChangeArrowheads="1"/>
          </p:cNvSpPr>
          <p:nvPr/>
        </p:nvSpPr>
        <p:spPr bwMode="auto">
          <a:xfrm>
            <a:off x="0" y="3068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aphicFrame>
        <p:nvGraphicFramePr>
          <p:cNvPr id="30728" name="Object 9">
            <a:extLst>
              <a:ext uri="{FF2B5EF4-FFF2-40B4-BE49-F238E27FC236}">
                <a16:creationId xmlns:a16="http://schemas.microsoft.com/office/drawing/2014/main" id="{BD835120-C66A-77F5-C03E-D28628248E53}"/>
              </a:ext>
            </a:extLst>
          </p:cNvPr>
          <p:cNvGraphicFramePr>
            <a:graphicFrameLocks noChangeAspect="1"/>
          </p:cNvGraphicFramePr>
          <p:nvPr/>
        </p:nvGraphicFramePr>
        <p:xfrm>
          <a:off x="5429250" y="5000625"/>
          <a:ext cx="428625" cy="720725"/>
        </p:xfrm>
        <a:graphic>
          <a:graphicData uri="http://schemas.openxmlformats.org/presentationml/2006/ole">
            <mc:AlternateContent xmlns:mc="http://schemas.openxmlformats.org/markup-compatibility/2006">
              <mc:Choice xmlns:v="urn:schemas-microsoft-com:vml" Requires="v">
                <p:oleObj name="Εξίσωση" r:id="rId3" imgW="266469" imgH="444114" progId="Equation.3">
                  <p:embed/>
                </p:oleObj>
              </mc:Choice>
              <mc:Fallback>
                <p:oleObj name="Εξίσωση" r:id="rId3" imgW="266469" imgH="444114" progId="Equation.3">
                  <p:embed/>
                  <p:pic>
                    <p:nvPicPr>
                      <p:cNvPr id="30728" name="Object 9">
                        <a:extLst>
                          <a:ext uri="{FF2B5EF4-FFF2-40B4-BE49-F238E27FC236}">
                            <a16:creationId xmlns:a16="http://schemas.microsoft.com/office/drawing/2014/main" id="{BD835120-C66A-77F5-C03E-D28628248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5000625"/>
                        <a:ext cx="428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9" name="Rectangle 11">
            <a:extLst>
              <a:ext uri="{FF2B5EF4-FFF2-40B4-BE49-F238E27FC236}">
                <a16:creationId xmlns:a16="http://schemas.microsoft.com/office/drawing/2014/main" id="{26FF7539-5ED8-0870-D074-D2343455BEE4}"/>
              </a:ext>
            </a:extLst>
          </p:cNvPr>
          <p:cNvSpPr>
            <a:spLocks noChangeArrowheads="1"/>
          </p:cNvSpPr>
          <p:nvPr/>
        </p:nvSpPr>
        <p:spPr bwMode="auto">
          <a:xfrm>
            <a:off x="5143500" y="5643563"/>
            <a:ext cx="3462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600">
                <a:solidFill>
                  <a:schemeClr val="accent2"/>
                </a:solidFill>
                <a:cs typeface="Times New Roman" panose="02020603050405020304" pitchFamily="18" charset="0"/>
              </a:rPr>
              <a:t> κλάσμα μάζας τήγματος σε χρόνο </a:t>
            </a:r>
            <a:r>
              <a:rPr lang="en-US" altLang="en-US" sz="1600">
                <a:solidFill>
                  <a:schemeClr val="accent2"/>
                </a:solidFill>
                <a:cs typeface="Times New Roman" panose="02020603050405020304" pitchFamily="18" charset="0"/>
              </a:rPr>
              <a:t>t</a:t>
            </a:r>
            <a:r>
              <a:rPr lang="en-US" altLang="en-US" sz="1600">
                <a:solidFill>
                  <a:schemeClr val="accent2"/>
                </a:solidFill>
              </a:rPr>
              <a:t> </a:t>
            </a:r>
          </a:p>
        </p:txBody>
      </p:sp>
      <p:sp>
        <p:nvSpPr>
          <p:cNvPr id="30730" name="10 - TextBox">
            <a:extLst>
              <a:ext uri="{FF2B5EF4-FFF2-40B4-BE49-F238E27FC236}">
                <a16:creationId xmlns:a16="http://schemas.microsoft.com/office/drawing/2014/main" id="{40AFF58D-9890-1679-4D00-DC2D1E2D7362}"/>
              </a:ext>
            </a:extLst>
          </p:cNvPr>
          <p:cNvSpPr txBox="1">
            <a:spLocks noChangeArrowheads="1"/>
          </p:cNvSpPr>
          <p:nvPr/>
        </p:nvSpPr>
        <p:spPr bwMode="auto">
          <a:xfrm>
            <a:off x="539750" y="6165850"/>
            <a:ext cx="555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n</a:t>
            </a:r>
            <a:r>
              <a:rPr lang="el-GR" altLang="en-US" sz="1800"/>
              <a:t> ακέραιος : είδος πυρηνοποιήσης + διαστατικότητα </a:t>
            </a:r>
          </a:p>
        </p:txBody>
      </p:sp>
      <p:sp>
        <p:nvSpPr>
          <p:cNvPr id="30731" name="10 - TextBox">
            <a:extLst>
              <a:ext uri="{FF2B5EF4-FFF2-40B4-BE49-F238E27FC236}">
                <a16:creationId xmlns:a16="http://schemas.microsoft.com/office/drawing/2014/main" id="{7F708F1D-7284-E9D2-D3BC-A749E0F5F6CB}"/>
              </a:ext>
            </a:extLst>
          </p:cNvPr>
          <p:cNvSpPr txBox="1">
            <a:spLocks noChangeArrowheads="1"/>
          </p:cNvSpPr>
          <p:nvPr/>
        </p:nvSpPr>
        <p:spPr bwMode="auto">
          <a:xfrm>
            <a:off x="6143625" y="6000750"/>
            <a:ext cx="1639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solidFill>
                  <a:srgbClr val="FF0000"/>
                </a:solidFill>
              </a:rPr>
              <a:t>ομογενής</a:t>
            </a:r>
            <a:r>
              <a:rPr lang="en-US" altLang="en-US" sz="1800">
                <a:solidFill>
                  <a:srgbClr val="FF0000"/>
                </a:solidFill>
              </a:rPr>
              <a:t> 1+</a:t>
            </a:r>
            <a:r>
              <a:rPr lang="el-GR" altLang="en-US" sz="1800">
                <a:solidFill>
                  <a:srgbClr val="FF0000"/>
                </a:solidFill>
              </a:rPr>
              <a:t>ν</a:t>
            </a:r>
          </a:p>
          <a:p>
            <a:pPr eaLnBrk="1" hangingPunct="1">
              <a:spcBef>
                <a:spcPct val="0"/>
              </a:spcBef>
              <a:buFontTx/>
              <a:buNone/>
            </a:pPr>
            <a:r>
              <a:rPr lang="el-GR" altLang="en-US" sz="1800">
                <a:solidFill>
                  <a:srgbClr val="FF0000"/>
                </a:solidFill>
              </a:rPr>
              <a:t>ετερογενής ν</a:t>
            </a:r>
            <a:endParaRPr lang="el-GR" altLang="en-US" sz="1800"/>
          </a:p>
        </p:txBody>
      </p:sp>
      <p:sp>
        <p:nvSpPr>
          <p:cNvPr id="30732" name="12 - TextBox">
            <a:extLst>
              <a:ext uri="{FF2B5EF4-FFF2-40B4-BE49-F238E27FC236}">
                <a16:creationId xmlns:a16="http://schemas.microsoft.com/office/drawing/2014/main" id="{96F260BB-F7B4-6A0F-ACDC-DC13C9D6B3C9}"/>
              </a:ext>
            </a:extLst>
          </p:cNvPr>
          <p:cNvSpPr txBox="1">
            <a:spLocks noChangeArrowheads="1"/>
          </p:cNvSpPr>
          <p:nvPr/>
        </p:nvSpPr>
        <p:spPr bwMode="auto">
          <a:xfrm>
            <a:off x="5929313" y="5072063"/>
            <a:ext cx="219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600"/>
              <a:t>Μάζα τήγματος  μετά </a:t>
            </a:r>
            <a:r>
              <a:rPr lang="en-US" altLang="en-US" sz="1600"/>
              <a:t>t</a:t>
            </a:r>
          </a:p>
          <a:p>
            <a:pPr eaLnBrk="1" hangingPunct="1">
              <a:spcBef>
                <a:spcPct val="0"/>
              </a:spcBef>
              <a:buFontTx/>
              <a:buNone/>
            </a:pPr>
            <a:r>
              <a:rPr lang="el-GR" altLang="en-US" sz="1600"/>
              <a:t>Μάζα τήγματος</a:t>
            </a:r>
            <a:r>
              <a:rPr lang="en-US" altLang="en-US" sz="1600"/>
              <a:t>    t=0</a:t>
            </a:r>
          </a:p>
        </p:txBody>
      </p:sp>
      <p:sp>
        <p:nvSpPr>
          <p:cNvPr id="30733" name="12 - Θέση αριθμού διαφάνειας">
            <a:extLst>
              <a:ext uri="{FF2B5EF4-FFF2-40B4-BE49-F238E27FC236}">
                <a16:creationId xmlns:a16="http://schemas.microsoft.com/office/drawing/2014/main" id="{ED1AAD5E-744B-38B5-34C9-C72194E0FC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FAD92E-16C7-4A39-8BA8-9F1FB5FCF4A9}" type="slidenum">
              <a:rPr lang="en-US" altLang="en-US" sz="1400" smtClean="0"/>
              <a:pPr>
                <a:spcBef>
                  <a:spcPct val="0"/>
                </a:spcBef>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FBEFC393-E8D0-F076-39D3-FC5A9D120725}"/>
              </a:ext>
            </a:extLst>
          </p:cNvPr>
          <p:cNvSpPr>
            <a:spLocks noChangeArrowheads="1"/>
          </p:cNvSpPr>
          <p:nvPr/>
        </p:nvSpPr>
        <p:spPr bwMode="auto">
          <a:xfrm>
            <a:off x="428625" y="785813"/>
            <a:ext cx="714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W</a:t>
            </a:r>
            <a:r>
              <a:rPr lang="en-US" altLang="en-US" sz="1800" b="1" baseline="-25000"/>
              <a:t>L</a:t>
            </a:r>
            <a:r>
              <a:rPr lang="el-GR" altLang="en-US" sz="1800" b="1"/>
              <a:t>/</a:t>
            </a:r>
            <a:r>
              <a:rPr lang="en-US" altLang="en-US" sz="1800" b="1"/>
              <a:t>W</a:t>
            </a:r>
            <a:r>
              <a:rPr lang="en-US" altLang="en-US" sz="1800" b="1" baseline="-25000"/>
              <a:t>o</a:t>
            </a:r>
            <a:r>
              <a:rPr lang="el-GR" altLang="en-US" sz="1800" b="1"/>
              <a:t> = </a:t>
            </a:r>
            <a:r>
              <a:rPr lang="en-US" altLang="en-US" sz="1800" b="1"/>
              <a:t>exp</a:t>
            </a:r>
            <a:r>
              <a:rPr lang="el-GR" altLang="en-US" sz="1800" b="1"/>
              <a:t>(-</a:t>
            </a:r>
            <a:r>
              <a:rPr lang="en-US" altLang="en-US" sz="1800" b="1"/>
              <a:t>kt</a:t>
            </a:r>
            <a:r>
              <a:rPr lang="en-US" altLang="en-US" sz="1800" b="1" baseline="30000"/>
              <a:t>n</a:t>
            </a:r>
            <a:r>
              <a:rPr lang="el-GR" altLang="en-US" sz="1800" b="1"/>
              <a:t>)</a:t>
            </a:r>
            <a:r>
              <a:rPr lang="el-GR" altLang="en-US" sz="1800"/>
              <a:t> </a:t>
            </a:r>
            <a:r>
              <a:rPr lang="en-US" altLang="en-US" sz="1800"/>
              <a:t>         </a:t>
            </a:r>
            <a:r>
              <a:rPr lang="en-US" altLang="en-US" sz="1800" b="1"/>
              <a:t>W</a:t>
            </a:r>
            <a:r>
              <a:rPr lang="en-US" altLang="en-US" sz="1800" b="1" baseline="-25000"/>
              <a:t>L</a:t>
            </a:r>
            <a:r>
              <a:rPr lang="el-GR" altLang="en-US" sz="1800" b="1"/>
              <a:t>/</a:t>
            </a:r>
            <a:r>
              <a:rPr lang="en-US" altLang="en-US" sz="1800" b="1"/>
              <a:t>W</a:t>
            </a:r>
            <a:r>
              <a:rPr lang="en-US" altLang="en-US" sz="1800" b="1" baseline="-25000"/>
              <a:t>o</a:t>
            </a:r>
            <a:r>
              <a:rPr lang="el-GR" altLang="en-US" sz="1800"/>
              <a:t> =</a:t>
            </a:r>
            <a:r>
              <a:rPr lang="en-GB" altLang="en-US" sz="1800" b="1">
                <a:solidFill>
                  <a:srgbClr val="FF0066"/>
                </a:solidFill>
              </a:rPr>
              <a:t> (V</a:t>
            </a:r>
            <a:r>
              <a:rPr lang="en-GB" altLang="en-US" sz="1800" b="1" baseline="-25000">
                <a:solidFill>
                  <a:srgbClr val="FF0066"/>
                </a:solidFill>
              </a:rPr>
              <a:t>t</a:t>
            </a:r>
            <a:r>
              <a:rPr lang="en-GB" altLang="en-US" sz="1800" b="1">
                <a:solidFill>
                  <a:srgbClr val="FF0066"/>
                </a:solidFill>
              </a:rPr>
              <a:t>-V</a:t>
            </a:r>
            <a:r>
              <a:rPr lang="en-GB" altLang="en-US" sz="1800" b="1" baseline="-25000">
                <a:solidFill>
                  <a:srgbClr val="FF0066"/>
                </a:solidFill>
                <a:sym typeface="Symbol" panose="05050102010706020507" pitchFamily="18" charset="2"/>
              </a:rPr>
              <a:t></a:t>
            </a:r>
            <a:r>
              <a:rPr lang="en-GB" altLang="en-US" sz="1800" b="1">
                <a:solidFill>
                  <a:srgbClr val="FF0066"/>
                </a:solidFill>
                <a:sym typeface="Symbol" panose="05050102010706020507" pitchFamily="18" charset="2"/>
              </a:rPr>
              <a:t>)/</a:t>
            </a:r>
            <a:r>
              <a:rPr lang="en-GB" altLang="en-US" sz="1800" b="1">
                <a:solidFill>
                  <a:srgbClr val="FF0066"/>
                </a:solidFill>
              </a:rPr>
              <a:t>(V</a:t>
            </a:r>
            <a:r>
              <a:rPr lang="en-GB" altLang="en-US" sz="1800" b="1" baseline="-25000">
                <a:solidFill>
                  <a:srgbClr val="FF0066"/>
                </a:solidFill>
              </a:rPr>
              <a:t>0</a:t>
            </a:r>
            <a:r>
              <a:rPr lang="en-GB" altLang="en-US" sz="1800" b="1">
                <a:solidFill>
                  <a:srgbClr val="FF0066"/>
                </a:solidFill>
              </a:rPr>
              <a:t>-V</a:t>
            </a:r>
            <a:r>
              <a:rPr lang="en-GB" altLang="en-US" sz="1800" b="1" baseline="-25000">
                <a:solidFill>
                  <a:srgbClr val="FF0066"/>
                </a:solidFill>
                <a:sym typeface="Symbol" panose="05050102010706020507" pitchFamily="18" charset="2"/>
              </a:rPr>
              <a:t></a:t>
            </a:r>
            <a:r>
              <a:rPr lang="en-GB" altLang="en-US" sz="1800" b="1">
                <a:solidFill>
                  <a:srgbClr val="FF0066"/>
                </a:solidFill>
                <a:sym typeface="Symbol" panose="05050102010706020507" pitchFamily="18" charset="2"/>
              </a:rPr>
              <a:t>)</a:t>
            </a:r>
            <a:r>
              <a:rPr lang="en-US" altLang="en-US" sz="1800" b="1">
                <a:solidFill>
                  <a:srgbClr val="FF0066"/>
                </a:solidFill>
                <a:sym typeface="Symbol" panose="05050102010706020507" pitchFamily="18" charset="2"/>
              </a:rPr>
              <a:t>=</a:t>
            </a:r>
            <a:r>
              <a:rPr lang="en-GB" altLang="en-US" sz="2000" b="1">
                <a:solidFill>
                  <a:srgbClr val="FF0066"/>
                </a:solidFill>
              </a:rPr>
              <a:t>(h</a:t>
            </a:r>
            <a:r>
              <a:rPr lang="en-GB" altLang="en-US" sz="2000" b="1" baseline="-25000">
                <a:solidFill>
                  <a:srgbClr val="FF0066"/>
                </a:solidFill>
              </a:rPr>
              <a:t>t</a:t>
            </a:r>
            <a:r>
              <a:rPr lang="en-GB" altLang="en-US" sz="2000" b="1">
                <a:solidFill>
                  <a:srgbClr val="FF0066"/>
                </a:solidFill>
              </a:rPr>
              <a:t>-h</a:t>
            </a:r>
            <a:r>
              <a:rPr lang="en-GB" altLang="en-US" sz="2000" b="1" baseline="-25000">
                <a:solidFill>
                  <a:srgbClr val="FF0066"/>
                </a:solidFill>
                <a:sym typeface="Symbol" panose="05050102010706020507" pitchFamily="18" charset="2"/>
              </a:rPr>
              <a:t></a:t>
            </a:r>
            <a:r>
              <a:rPr lang="en-GB" altLang="en-US" sz="2000" b="1">
                <a:solidFill>
                  <a:srgbClr val="FF0066"/>
                </a:solidFill>
                <a:sym typeface="Symbol" panose="05050102010706020507" pitchFamily="18" charset="2"/>
              </a:rPr>
              <a:t>)/</a:t>
            </a:r>
            <a:r>
              <a:rPr lang="en-GB" altLang="en-US" sz="2000" b="1">
                <a:solidFill>
                  <a:srgbClr val="FF0066"/>
                </a:solidFill>
              </a:rPr>
              <a:t>(h</a:t>
            </a:r>
            <a:r>
              <a:rPr lang="en-GB" altLang="en-US" sz="2000" b="1" baseline="-25000">
                <a:solidFill>
                  <a:srgbClr val="FF0066"/>
                </a:solidFill>
              </a:rPr>
              <a:t>0</a:t>
            </a:r>
            <a:r>
              <a:rPr lang="en-GB" altLang="en-US" sz="2000" b="1">
                <a:solidFill>
                  <a:srgbClr val="FF0066"/>
                </a:solidFill>
              </a:rPr>
              <a:t>-h</a:t>
            </a:r>
            <a:r>
              <a:rPr lang="en-GB" altLang="en-US" sz="2000" b="1" baseline="-25000">
                <a:solidFill>
                  <a:srgbClr val="FF0066"/>
                </a:solidFill>
                <a:sym typeface="Symbol" panose="05050102010706020507" pitchFamily="18" charset="2"/>
              </a:rPr>
              <a:t></a:t>
            </a:r>
            <a:r>
              <a:rPr lang="en-GB" altLang="en-US" sz="2000" b="1">
                <a:solidFill>
                  <a:srgbClr val="FF0066"/>
                </a:solidFill>
                <a:sym typeface="Symbol" panose="05050102010706020507" pitchFamily="18" charset="2"/>
              </a:rPr>
              <a:t>)</a:t>
            </a:r>
            <a:r>
              <a:rPr lang="el-GR" altLang="en-US" sz="2000" b="1">
                <a:solidFill>
                  <a:srgbClr val="FF0066"/>
                </a:solidFill>
                <a:sym typeface="Symbol" panose="05050102010706020507" pitchFamily="18" charset="2"/>
              </a:rPr>
              <a:t>   </a:t>
            </a:r>
            <a:endParaRPr lang="en-US" altLang="en-US" sz="2000" b="1">
              <a:solidFill>
                <a:srgbClr val="FF0066"/>
              </a:solidFill>
              <a:sym typeface="Symbol" panose="05050102010706020507" pitchFamily="18" charset="2"/>
            </a:endParaRPr>
          </a:p>
          <a:p>
            <a:pPr eaLnBrk="1" hangingPunct="1">
              <a:spcBef>
                <a:spcPct val="0"/>
              </a:spcBef>
              <a:buFontTx/>
              <a:buNone/>
            </a:pPr>
            <a:r>
              <a:rPr lang="el-GR" altLang="en-US" sz="2000" b="1">
                <a:solidFill>
                  <a:schemeClr val="accent2"/>
                </a:solidFill>
                <a:sym typeface="Symbol" panose="05050102010706020507" pitchFamily="18" charset="2"/>
              </a:rPr>
              <a:t> </a:t>
            </a:r>
            <a:r>
              <a:rPr lang="en-US" altLang="en-US" sz="2000" b="1">
                <a:solidFill>
                  <a:schemeClr val="accent2"/>
                </a:solidFill>
                <a:sym typeface="Symbol" panose="05050102010706020507" pitchFamily="18" charset="2"/>
              </a:rPr>
              <a:t>ln[-ln</a:t>
            </a:r>
            <a:r>
              <a:rPr lang="en-GB" altLang="en-US" sz="2000" b="1">
                <a:solidFill>
                  <a:schemeClr val="accent2"/>
                </a:solidFill>
              </a:rPr>
              <a:t>(h</a:t>
            </a:r>
            <a:r>
              <a:rPr lang="en-GB" altLang="en-US" sz="2000" b="1" baseline="-25000">
                <a:solidFill>
                  <a:schemeClr val="accent2"/>
                </a:solidFill>
              </a:rPr>
              <a:t>t</a:t>
            </a:r>
            <a:r>
              <a:rPr lang="en-GB" altLang="en-US" sz="2000" b="1">
                <a:solidFill>
                  <a:schemeClr val="accent2"/>
                </a:solidFill>
              </a:rPr>
              <a:t>-h</a:t>
            </a:r>
            <a:r>
              <a:rPr lang="en-GB" altLang="en-US" sz="2000" b="1" baseline="-25000">
                <a:solidFill>
                  <a:schemeClr val="accent2"/>
                </a:solidFill>
                <a:sym typeface="Symbol" panose="05050102010706020507" pitchFamily="18" charset="2"/>
              </a:rPr>
              <a:t></a:t>
            </a:r>
            <a:r>
              <a:rPr lang="en-GB" altLang="en-US" sz="2000" b="1">
                <a:solidFill>
                  <a:schemeClr val="accent2"/>
                </a:solidFill>
                <a:sym typeface="Symbol" panose="05050102010706020507" pitchFamily="18" charset="2"/>
              </a:rPr>
              <a:t>)/</a:t>
            </a:r>
            <a:r>
              <a:rPr lang="en-GB" altLang="en-US" sz="2000" b="1">
                <a:solidFill>
                  <a:schemeClr val="accent2"/>
                </a:solidFill>
              </a:rPr>
              <a:t>(h</a:t>
            </a:r>
            <a:r>
              <a:rPr lang="en-GB" altLang="en-US" sz="2000" b="1" baseline="-25000">
                <a:solidFill>
                  <a:schemeClr val="accent2"/>
                </a:solidFill>
              </a:rPr>
              <a:t>0</a:t>
            </a:r>
            <a:r>
              <a:rPr lang="en-GB" altLang="en-US" sz="2000" b="1">
                <a:solidFill>
                  <a:schemeClr val="accent2"/>
                </a:solidFill>
              </a:rPr>
              <a:t>-h</a:t>
            </a:r>
            <a:r>
              <a:rPr lang="en-GB" altLang="en-US" sz="2000" b="1" baseline="-25000">
                <a:solidFill>
                  <a:schemeClr val="accent2"/>
                </a:solidFill>
                <a:sym typeface="Symbol" panose="05050102010706020507" pitchFamily="18" charset="2"/>
              </a:rPr>
              <a:t></a:t>
            </a:r>
            <a:r>
              <a:rPr lang="en-GB" altLang="en-US" sz="2000" b="1">
                <a:solidFill>
                  <a:schemeClr val="accent2"/>
                </a:solidFill>
                <a:sym typeface="Symbol" panose="05050102010706020507" pitchFamily="18" charset="2"/>
              </a:rPr>
              <a:t>)]=lnk+nlnt</a:t>
            </a:r>
            <a:r>
              <a:rPr lang="en-GB" altLang="en-US" sz="2000" b="1" baseline="-25000">
                <a:solidFill>
                  <a:schemeClr val="accent2"/>
                </a:solidFill>
                <a:sym typeface="Symbol" panose="05050102010706020507" pitchFamily="18" charset="2"/>
              </a:rPr>
              <a:t>  </a:t>
            </a:r>
            <a:endParaRPr lang="el-GR" altLang="en-US" sz="2000" b="1">
              <a:solidFill>
                <a:schemeClr val="accent2"/>
              </a:solidFill>
              <a:sym typeface="Symbol" panose="05050102010706020507" pitchFamily="18" charset="2"/>
            </a:endParaRPr>
          </a:p>
        </p:txBody>
      </p:sp>
      <p:sp>
        <p:nvSpPr>
          <p:cNvPr id="32771" name="3 - TextBox">
            <a:extLst>
              <a:ext uri="{FF2B5EF4-FFF2-40B4-BE49-F238E27FC236}">
                <a16:creationId xmlns:a16="http://schemas.microsoft.com/office/drawing/2014/main" id="{7A348959-CAE2-041B-94D9-E044DFAD987B}"/>
              </a:ext>
            </a:extLst>
          </p:cNvPr>
          <p:cNvSpPr txBox="1">
            <a:spLocks noChangeArrowheads="1"/>
          </p:cNvSpPr>
          <p:nvPr/>
        </p:nvSpPr>
        <p:spPr bwMode="auto">
          <a:xfrm>
            <a:off x="857250" y="285750"/>
            <a:ext cx="2125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solidFill>
                  <a:srgbClr val="FF0000"/>
                </a:solidFill>
              </a:rPr>
              <a:t>ΔΙΑΣΤΑΛΟΜΕΤΡΟ</a:t>
            </a:r>
          </a:p>
        </p:txBody>
      </p:sp>
      <p:sp>
        <p:nvSpPr>
          <p:cNvPr id="5" name="4 - TextBox">
            <a:extLst>
              <a:ext uri="{FF2B5EF4-FFF2-40B4-BE49-F238E27FC236}">
                <a16:creationId xmlns:a16="http://schemas.microsoft.com/office/drawing/2014/main" id="{51A52C0F-DCD7-C08E-29A0-89D3779E2612}"/>
              </a:ext>
            </a:extLst>
          </p:cNvPr>
          <p:cNvSpPr txBox="1"/>
          <p:nvPr/>
        </p:nvSpPr>
        <p:spPr>
          <a:xfrm>
            <a:off x="6011863" y="1412875"/>
            <a:ext cx="2643187" cy="646113"/>
          </a:xfrm>
          <a:prstGeom prst="rect">
            <a:avLst/>
          </a:prstGeom>
          <a:solidFill>
            <a:schemeClr val="accent6">
              <a:lumMod val="20000"/>
              <a:lumOff val="80000"/>
            </a:schemeClr>
          </a:solidFill>
        </p:spPr>
        <p:txBody>
          <a:bodyPr>
            <a:spAutoFit/>
          </a:bodyPr>
          <a:lstStyle/>
          <a:p>
            <a:pPr eaLnBrk="1" hangingPunct="1">
              <a:defRPr/>
            </a:pPr>
            <a:r>
              <a:rPr lang="el-GR" i="1" dirty="0">
                <a:solidFill>
                  <a:srgbClr val="FF0066"/>
                </a:solidFill>
                <a:latin typeface="Arial" charset="0"/>
              </a:rPr>
              <a:t>Κατ’ όγκο κλάσμα της</a:t>
            </a:r>
            <a:endParaRPr lang="en-US" i="1" dirty="0">
              <a:solidFill>
                <a:srgbClr val="FF0066"/>
              </a:solidFill>
              <a:latin typeface="Arial" charset="0"/>
            </a:endParaRPr>
          </a:p>
          <a:p>
            <a:pPr eaLnBrk="1" hangingPunct="1">
              <a:defRPr/>
            </a:pPr>
            <a:r>
              <a:rPr lang="el-GR" i="1" dirty="0">
                <a:solidFill>
                  <a:srgbClr val="FF0066"/>
                </a:solidFill>
                <a:latin typeface="Arial" charset="0"/>
              </a:rPr>
              <a:t> άμορφης φάσης </a:t>
            </a:r>
            <a:r>
              <a:rPr lang="en-US" i="1" dirty="0">
                <a:solidFill>
                  <a:srgbClr val="FF0066"/>
                </a:solidFill>
                <a:latin typeface="Arial" charset="0"/>
              </a:rPr>
              <a:t>[</a:t>
            </a:r>
            <a:r>
              <a:rPr lang="el-GR" i="1" dirty="0">
                <a:solidFill>
                  <a:srgbClr val="FF0066"/>
                </a:solidFill>
                <a:latin typeface="Arial" charset="0"/>
              </a:rPr>
              <a:t>1-φ</a:t>
            </a:r>
            <a:r>
              <a:rPr lang="en-US" sz="1050" i="1" dirty="0">
                <a:solidFill>
                  <a:srgbClr val="FF0066"/>
                </a:solidFill>
                <a:latin typeface="Arial" charset="0"/>
              </a:rPr>
              <a:t>c </a:t>
            </a:r>
            <a:r>
              <a:rPr lang="en-US" i="1" dirty="0">
                <a:solidFill>
                  <a:srgbClr val="FF0066"/>
                </a:solidFill>
                <a:latin typeface="Arial" charset="0"/>
              </a:rPr>
              <a:t>]</a:t>
            </a:r>
            <a:endParaRPr lang="en-US" sz="1050" i="1" dirty="0">
              <a:solidFill>
                <a:srgbClr val="FF0066"/>
              </a:solidFill>
              <a:latin typeface="Arial" charset="0"/>
            </a:endParaRPr>
          </a:p>
        </p:txBody>
      </p:sp>
      <p:sp>
        <p:nvSpPr>
          <p:cNvPr id="32773" name="5 - Θέση αριθμού διαφάνειας">
            <a:extLst>
              <a:ext uri="{FF2B5EF4-FFF2-40B4-BE49-F238E27FC236}">
                <a16:creationId xmlns:a16="http://schemas.microsoft.com/office/drawing/2014/main" id="{C5B54A70-915B-F838-B90A-C0090305F339}"/>
              </a:ext>
            </a:extLst>
          </p:cNvPr>
          <p:cNvSpPr>
            <a:spLocks noGrp="1"/>
          </p:cNvSpPr>
          <p:nvPr>
            <p:ph type="sldNum" sz="quarter" idx="12"/>
          </p:nvPr>
        </p:nvSpPr>
        <p:spPr>
          <a:xfrm>
            <a:off x="-1476375"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F911A6-A2C7-4AD2-B307-12FA0EBA0B37}" type="slidenum">
              <a:rPr lang="en-US" altLang="en-US" sz="1400" smtClean="0"/>
              <a:pPr>
                <a:spcBef>
                  <a:spcPct val="0"/>
                </a:spcBef>
                <a:buFontTx/>
                <a:buNone/>
              </a:pPr>
              <a:t>17</a:t>
            </a:fld>
            <a:endParaRPr lang="en-US" altLang="en-US" sz="1400"/>
          </a:p>
        </p:txBody>
      </p:sp>
      <p:sp>
        <p:nvSpPr>
          <p:cNvPr id="32774" name="TextBox 22">
            <a:extLst>
              <a:ext uri="{FF2B5EF4-FFF2-40B4-BE49-F238E27FC236}">
                <a16:creationId xmlns:a16="http://schemas.microsoft.com/office/drawing/2014/main" id="{6A98D130-19CF-1C6C-BE41-9409BC6AB82E}"/>
              </a:ext>
            </a:extLst>
          </p:cNvPr>
          <p:cNvSpPr txBox="1">
            <a:spLocks noChangeArrowheads="1"/>
          </p:cNvSpPr>
          <p:nvPr/>
        </p:nvSpPr>
        <p:spPr bwMode="auto">
          <a:xfrm>
            <a:off x="4251325" y="6443663"/>
            <a:ext cx="261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b="1"/>
              <a:t>t</a:t>
            </a:r>
          </a:p>
        </p:txBody>
      </p:sp>
      <p:grpSp>
        <p:nvGrpSpPr>
          <p:cNvPr id="32775" name="Group 31">
            <a:extLst>
              <a:ext uri="{FF2B5EF4-FFF2-40B4-BE49-F238E27FC236}">
                <a16:creationId xmlns:a16="http://schemas.microsoft.com/office/drawing/2014/main" id="{817ADAE8-0A56-51C0-B20A-260442226700}"/>
              </a:ext>
            </a:extLst>
          </p:cNvPr>
          <p:cNvGrpSpPr>
            <a:grpSpLocks/>
          </p:cNvGrpSpPr>
          <p:nvPr/>
        </p:nvGrpSpPr>
        <p:grpSpPr bwMode="auto">
          <a:xfrm>
            <a:off x="985838" y="1835150"/>
            <a:ext cx="7210425" cy="4773613"/>
            <a:chOff x="985723" y="1835912"/>
            <a:chExt cx="7210341" cy="4772971"/>
          </a:xfrm>
        </p:grpSpPr>
        <p:pic>
          <p:nvPicPr>
            <p:cNvPr id="32779" name="Picture 12">
              <a:extLst>
                <a:ext uri="{FF2B5EF4-FFF2-40B4-BE49-F238E27FC236}">
                  <a16:creationId xmlns:a16="http://schemas.microsoft.com/office/drawing/2014/main" id="{0DE6CFEB-F7D5-4DDA-0AB2-BA2F3B42B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38460"/>
              <a:ext cx="46577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2C67E3DD-A245-583A-2E2D-CC857ACDD2DE}"/>
                </a:ext>
              </a:extLst>
            </p:cNvPr>
            <p:cNvCxnSpPr/>
            <p:nvPr/>
          </p:nvCxnSpPr>
          <p:spPr>
            <a:xfrm>
              <a:off x="2843076" y="6308885"/>
              <a:ext cx="3313073"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5ECB338-9296-55F2-CB1E-1728CCED77AF}"/>
                </a:ext>
              </a:extLst>
            </p:cNvPr>
            <p:cNvCxnSpPr/>
            <p:nvPr/>
          </p:nvCxnSpPr>
          <p:spPr>
            <a:xfrm flipH="1" flipV="1">
              <a:off x="2843076" y="2304162"/>
              <a:ext cx="9525" cy="3996787"/>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782" name="TextBox 20">
              <a:extLst>
                <a:ext uri="{FF2B5EF4-FFF2-40B4-BE49-F238E27FC236}">
                  <a16:creationId xmlns:a16="http://schemas.microsoft.com/office/drawing/2014/main" id="{58FE1B4C-EDBB-54D3-EDE4-E33EC33942B6}"/>
                </a:ext>
              </a:extLst>
            </p:cNvPr>
            <p:cNvSpPr txBox="1">
              <a:spLocks noChangeArrowheads="1"/>
            </p:cNvSpPr>
            <p:nvPr/>
          </p:nvSpPr>
          <p:spPr bwMode="auto">
            <a:xfrm>
              <a:off x="3218996" y="1988840"/>
              <a:ext cx="333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a:t>t</a:t>
              </a:r>
              <a:r>
                <a:rPr lang="en-US" altLang="el-GR" sz="1800" baseline="-25000"/>
                <a:t>o</a:t>
              </a:r>
            </a:p>
          </p:txBody>
        </p:sp>
        <p:sp>
          <p:nvSpPr>
            <p:cNvPr id="32783" name="TextBox 21">
              <a:extLst>
                <a:ext uri="{FF2B5EF4-FFF2-40B4-BE49-F238E27FC236}">
                  <a16:creationId xmlns:a16="http://schemas.microsoft.com/office/drawing/2014/main" id="{8EEE737C-8E9D-D3CF-3320-38444026F980}"/>
                </a:ext>
              </a:extLst>
            </p:cNvPr>
            <p:cNvSpPr txBox="1">
              <a:spLocks noChangeArrowheads="1"/>
            </p:cNvSpPr>
            <p:nvPr/>
          </p:nvSpPr>
          <p:spPr bwMode="auto">
            <a:xfrm>
              <a:off x="4716016" y="3617138"/>
              <a:ext cx="397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a:t>h</a:t>
              </a:r>
              <a:r>
                <a:rPr lang="en-US" altLang="el-GR" sz="1800" baseline="-25000"/>
                <a:t>o</a:t>
              </a:r>
            </a:p>
          </p:txBody>
        </p:sp>
        <p:sp>
          <p:nvSpPr>
            <p:cNvPr id="32784" name="TextBox 26">
              <a:extLst>
                <a:ext uri="{FF2B5EF4-FFF2-40B4-BE49-F238E27FC236}">
                  <a16:creationId xmlns:a16="http://schemas.microsoft.com/office/drawing/2014/main" id="{95279089-9FCD-3C78-3A4C-86003A4268DD}"/>
                </a:ext>
              </a:extLst>
            </p:cNvPr>
            <p:cNvSpPr txBox="1">
              <a:spLocks noChangeArrowheads="1"/>
            </p:cNvSpPr>
            <p:nvPr/>
          </p:nvSpPr>
          <p:spPr bwMode="auto">
            <a:xfrm>
              <a:off x="5724128" y="5303585"/>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a:t>h</a:t>
              </a:r>
              <a:r>
                <a:rPr lang="en-US" altLang="el-GR" sz="1800" baseline="-25000"/>
                <a:t>∞</a:t>
              </a:r>
            </a:p>
          </p:txBody>
        </p:sp>
        <p:sp>
          <p:nvSpPr>
            <p:cNvPr id="32785" name="TextBox 23">
              <a:extLst>
                <a:ext uri="{FF2B5EF4-FFF2-40B4-BE49-F238E27FC236}">
                  <a16:creationId xmlns:a16="http://schemas.microsoft.com/office/drawing/2014/main" id="{67C0D137-0322-8951-6251-B3DDEDD8CD06}"/>
                </a:ext>
              </a:extLst>
            </p:cNvPr>
            <p:cNvSpPr txBox="1">
              <a:spLocks noChangeArrowheads="1"/>
            </p:cNvSpPr>
            <p:nvPr/>
          </p:nvSpPr>
          <p:spPr bwMode="auto">
            <a:xfrm>
              <a:off x="2483768" y="4012253"/>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b="1"/>
                <a:t>h</a:t>
              </a:r>
              <a:r>
                <a:rPr lang="en-US" altLang="el-GR" sz="1800" b="1" baseline="-25000"/>
                <a:t>t</a:t>
              </a:r>
            </a:p>
          </p:txBody>
        </p:sp>
        <p:sp>
          <p:nvSpPr>
            <p:cNvPr id="32786" name="TextBox 24">
              <a:extLst>
                <a:ext uri="{FF2B5EF4-FFF2-40B4-BE49-F238E27FC236}">
                  <a16:creationId xmlns:a16="http://schemas.microsoft.com/office/drawing/2014/main" id="{497FCB78-0654-886B-A240-D6415C5D9A5A}"/>
                </a:ext>
              </a:extLst>
            </p:cNvPr>
            <p:cNvSpPr txBox="1">
              <a:spLocks noChangeArrowheads="1"/>
            </p:cNvSpPr>
            <p:nvPr/>
          </p:nvSpPr>
          <p:spPr bwMode="auto">
            <a:xfrm>
              <a:off x="4251206" y="2615592"/>
              <a:ext cx="2191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θερμοκρασία τήξης</a:t>
              </a:r>
              <a:endParaRPr lang="en-US" altLang="el-GR" sz="1800"/>
            </a:p>
          </p:txBody>
        </p:sp>
        <p:sp>
          <p:nvSpPr>
            <p:cNvPr id="32787" name="TextBox 25">
              <a:extLst>
                <a:ext uri="{FF2B5EF4-FFF2-40B4-BE49-F238E27FC236}">
                  <a16:creationId xmlns:a16="http://schemas.microsoft.com/office/drawing/2014/main" id="{C18105BE-D84D-66E6-9DBC-BCBD3502C7F0}"/>
                </a:ext>
              </a:extLst>
            </p:cNvPr>
            <p:cNvSpPr txBox="1">
              <a:spLocks noChangeArrowheads="1"/>
            </p:cNvSpPr>
            <p:nvPr/>
          </p:nvSpPr>
          <p:spPr bwMode="auto">
            <a:xfrm>
              <a:off x="5027712" y="3598655"/>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θερμοκρασία κρυστάλλωσης</a:t>
              </a:r>
              <a:endParaRPr lang="en-US" altLang="el-GR" sz="1800"/>
            </a:p>
          </p:txBody>
        </p:sp>
        <p:sp>
          <p:nvSpPr>
            <p:cNvPr id="32788" name="TextBox 27">
              <a:extLst>
                <a:ext uri="{FF2B5EF4-FFF2-40B4-BE49-F238E27FC236}">
                  <a16:creationId xmlns:a16="http://schemas.microsoft.com/office/drawing/2014/main" id="{179BE234-2856-CBF8-5A8B-9E2D254A2633}"/>
                </a:ext>
              </a:extLst>
            </p:cNvPr>
            <p:cNvSpPr txBox="1">
              <a:spLocks noChangeArrowheads="1"/>
            </p:cNvSpPr>
            <p:nvPr/>
          </p:nvSpPr>
          <p:spPr bwMode="auto">
            <a:xfrm>
              <a:off x="4410671" y="4348217"/>
              <a:ext cx="29269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solidFill>
                    <a:srgbClr val="0070C0"/>
                  </a:solidFill>
                </a:rPr>
                <a:t>πρωτογενής κρυστάλλωση</a:t>
              </a:r>
              <a:endParaRPr lang="en-US" altLang="el-GR" sz="1800">
                <a:solidFill>
                  <a:srgbClr val="0070C0"/>
                </a:solidFill>
              </a:endParaRPr>
            </a:p>
          </p:txBody>
        </p:sp>
        <p:sp>
          <p:nvSpPr>
            <p:cNvPr id="32789" name="TextBox 32">
              <a:extLst>
                <a:ext uri="{FF2B5EF4-FFF2-40B4-BE49-F238E27FC236}">
                  <a16:creationId xmlns:a16="http://schemas.microsoft.com/office/drawing/2014/main" id="{63FF5845-A98D-5867-E167-4333E3643EDF}"/>
                </a:ext>
              </a:extLst>
            </p:cNvPr>
            <p:cNvSpPr txBox="1">
              <a:spLocks noChangeArrowheads="1"/>
            </p:cNvSpPr>
            <p:nvPr/>
          </p:nvSpPr>
          <p:spPr bwMode="auto">
            <a:xfrm>
              <a:off x="5148064" y="5686622"/>
              <a:ext cx="3047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solidFill>
                    <a:srgbClr val="FF0000"/>
                  </a:solidFill>
                </a:rPr>
                <a:t>δευτερογενής κρυστάλλωση</a:t>
              </a:r>
              <a:endParaRPr lang="en-US" altLang="el-GR" sz="1800">
                <a:solidFill>
                  <a:srgbClr val="FF0000"/>
                </a:solidFill>
              </a:endParaRPr>
            </a:p>
          </p:txBody>
        </p:sp>
        <p:sp>
          <p:nvSpPr>
            <p:cNvPr id="32790" name="TextBox 28">
              <a:extLst>
                <a:ext uri="{FF2B5EF4-FFF2-40B4-BE49-F238E27FC236}">
                  <a16:creationId xmlns:a16="http://schemas.microsoft.com/office/drawing/2014/main" id="{50C1A734-9AE1-5ADB-97F7-17344071431F}"/>
                </a:ext>
              </a:extLst>
            </p:cNvPr>
            <p:cNvSpPr txBox="1">
              <a:spLocks noChangeArrowheads="1"/>
            </p:cNvSpPr>
            <p:nvPr/>
          </p:nvSpPr>
          <p:spPr bwMode="auto">
            <a:xfrm>
              <a:off x="1846439" y="545990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Α</a:t>
              </a:r>
              <a:endParaRPr lang="en-US" altLang="el-GR" sz="1800"/>
            </a:p>
          </p:txBody>
        </p:sp>
        <p:sp>
          <p:nvSpPr>
            <p:cNvPr id="32791" name="TextBox 34">
              <a:extLst>
                <a:ext uri="{FF2B5EF4-FFF2-40B4-BE49-F238E27FC236}">
                  <a16:creationId xmlns:a16="http://schemas.microsoft.com/office/drawing/2014/main" id="{7480564B-2E49-3D23-AAF9-C2B34A5EB847}"/>
                </a:ext>
              </a:extLst>
            </p:cNvPr>
            <p:cNvSpPr txBox="1">
              <a:spLocks noChangeArrowheads="1"/>
            </p:cNvSpPr>
            <p:nvPr/>
          </p:nvSpPr>
          <p:spPr bwMode="auto">
            <a:xfrm>
              <a:off x="1284957" y="270892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Β</a:t>
              </a:r>
              <a:endParaRPr lang="en-US" altLang="el-GR" sz="1800"/>
            </a:p>
          </p:txBody>
        </p:sp>
        <p:sp>
          <p:nvSpPr>
            <p:cNvPr id="32792" name="TextBox 29">
              <a:extLst>
                <a:ext uri="{FF2B5EF4-FFF2-40B4-BE49-F238E27FC236}">
                  <a16:creationId xmlns:a16="http://schemas.microsoft.com/office/drawing/2014/main" id="{F5BFD0E4-4C62-7AE1-4099-74B2848C2C91}"/>
                </a:ext>
              </a:extLst>
            </p:cNvPr>
            <p:cNvSpPr txBox="1">
              <a:spLocks noChangeArrowheads="1"/>
            </p:cNvSpPr>
            <p:nvPr/>
          </p:nvSpPr>
          <p:spPr bwMode="auto">
            <a:xfrm>
              <a:off x="985723" y="5962552"/>
              <a:ext cx="14330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1800"/>
                <a:t>δείγμα </a:t>
              </a:r>
            </a:p>
            <a:p>
              <a:pPr algn="ctr" eaLnBrk="1" hangingPunct="1">
                <a:spcBef>
                  <a:spcPct val="0"/>
                </a:spcBef>
                <a:buFontTx/>
                <a:buNone/>
              </a:pPr>
              <a:r>
                <a:rPr lang="el-GR" altLang="el-GR" sz="1800"/>
                <a:t>πολυμερούς</a:t>
              </a:r>
              <a:endParaRPr lang="en-US" altLang="el-GR" sz="1800"/>
            </a:p>
          </p:txBody>
        </p:sp>
        <p:sp>
          <p:nvSpPr>
            <p:cNvPr id="32793" name="TextBox 30">
              <a:extLst>
                <a:ext uri="{FF2B5EF4-FFF2-40B4-BE49-F238E27FC236}">
                  <a16:creationId xmlns:a16="http://schemas.microsoft.com/office/drawing/2014/main" id="{7C3FB498-FB10-CFF9-C62F-DB3062BC53F5}"/>
                </a:ext>
              </a:extLst>
            </p:cNvPr>
            <p:cNvSpPr txBox="1">
              <a:spLocks noChangeArrowheads="1"/>
            </p:cNvSpPr>
            <p:nvPr/>
          </p:nvSpPr>
          <p:spPr bwMode="auto">
            <a:xfrm>
              <a:off x="1312246" y="1837690"/>
              <a:ext cx="47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(α)</a:t>
              </a:r>
              <a:endParaRPr lang="en-US" altLang="el-GR" sz="1800"/>
            </a:p>
          </p:txBody>
        </p:sp>
        <p:sp>
          <p:nvSpPr>
            <p:cNvPr id="32794" name="TextBox 37">
              <a:extLst>
                <a:ext uri="{FF2B5EF4-FFF2-40B4-BE49-F238E27FC236}">
                  <a16:creationId xmlns:a16="http://schemas.microsoft.com/office/drawing/2014/main" id="{1865C5CE-5254-75A8-4568-201EECBBC47C}"/>
                </a:ext>
              </a:extLst>
            </p:cNvPr>
            <p:cNvSpPr txBox="1">
              <a:spLocks noChangeArrowheads="1"/>
            </p:cNvSpPr>
            <p:nvPr/>
          </p:nvSpPr>
          <p:spPr bwMode="auto">
            <a:xfrm>
              <a:off x="4227441" y="1835912"/>
              <a:ext cx="47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(β)</a:t>
              </a:r>
              <a:endParaRPr lang="en-US" altLang="el-GR" sz="1800"/>
            </a:p>
          </p:txBody>
        </p:sp>
      </p:grpSp>
      <p:sp>
        <p:nvSpPr>
          <p:cNvPr id="32776" name="23 - TextBox">
            <a:extLst>
              <a:ext uri="{FF2B5EF4-FFF2-40B4-BE49-F238E27FC236}">
                <a16:creationId xmlns:a16="http://schemas.microsoft.com/office/drawing/2014/main" id="{A0848A91-4847-5E30-AB5B-DAF29BA1C477}"/>
              </a:ext>
            </a:extLst>
          </p:cNvPr>
          <p:cNvSpPr txBox="1">
            <a:spLocks noChangeArrowheads="1"/>
          </p:cNvSpPr>
          <p:nvPr/>
        </p:nvSpPr>
        <p:spPr bwMode="auto">
          <a:xfrm>
            <a:off x="3851275" y="404813"/>
            <a:ext cx="4672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Κλάσμα βάρους άμορφης φάσης (τήγματος)</a:t>
            </a:r>
          </a:p>
        </p:txBody>
      </p:sp>
      <p:sp>
        <p:nvSpPr>
          <p:cNvPr id="26" name="25 - TextBox">
            <a:extLst>
              <a:ext uri="{FF2B5EF4-FFF2-40B4-BE49-F238E27FC236}">
                <a16:creationId xmlns:a16="http://schemas.microsoft.com/office/drawing/2014/main" id="{4FBF7893-E3C4-FD7A-E1EC-ED89448189B0}"/>
              </a:ext>
            </a:extLst>
          </p:cNvPr>
          <p:cNvSpPr txBox="1"/>
          <p:nvPr/>
        </p:nvSpPr>
        <p:spPr>
          <a:xfrm>
            <a:off x="6011863" y="3141663"/>
            <a:ext cx="2733675" cy="368300"/>
          </a:xfrm>
          <a:prstGeom prst="rect">
            <a:avLst/>
          </a:prstGeom>
          <a:solidFill>
            <a:schemeClr val="accent2">
              <a:lumMod val="20000"/>
              <a:lumOff val="80000"/>
            </a:schemeClr>
          </a:solidFill>
        </p:spPr>
        <p:txBody>
          <a:bodyPr wrap="none">
            <a:spAutoFit/>
          </a:bodyPr>
          <a:lstStyle/>
          <a:p>
            <a:pPr>
              <a:defRPr/>
            </a:pPr>
            <a:r>
              <a:rPr lang="el-GR" dirty="0">
                <a:latin typeface="Arial" charset="0"/>
              </a:rPr>
              <a:t>Ισόθερμη κρυστάλλωσης</a:t>
            </a:r>
          </a:p>
        </p:txBody>
      </p:sp>
      <p:sp>
        <p:nvSpPr>
          <p:cNvPr id="32778" name="26 - TextBox">
            <a:extLst>
              <a:ext uri="{FF2B5EF4-FFF2-40B4-BE49-F238E27FC236}">
                <a16:creationId xmlns:a16="http://schemas.microsoft.com/office/drawing/2014/main" id="{E28A0D2A-EFA0-9A64-564E-6EB66F4CC1F0}"/>
              </a:ext>
            </a:extLst>
          </p:cNvPr>
          <p:cNvSpPr txBox="1">
            <a:spLocks noChangeArrowheads="1"/>
          </p:cNvSpPr>
          <p:nvPr/>
        </p:nvSpPr>
        <p:spPr bwMode="auto">
          <a:xfrm>
            <a:off x="6453188" y="6021388"/>
            <a:ext cx="2378075" cy="58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600"/>
              <a:t>Αργή επανα-οργάνωση</a:t>
            </a:r>
          </a:p>
          <a:p>
            <a:pPr>
              <a:spcBef>
                <a:spcPct val="0"/>
              </a:spcBef>
              <a:buFontTx/>
              <a:buNone/>
            </a:pPr>
            <a:r>
              <a:rPr lang="el-GR" altLang="el-GR" sz="1600"/>
              <a:t>κρυσταλλικών περιοχών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αριθμού διαφάνειας 1">
            <a:extLst>
              <a:ext uri="{FF2B5EF4-FFF2-40B4-BE49-F238E27FC236}">
                <a16:creationId xmlns:a16="http://schemas.microsoft.com/office/drawing/2014/main" id="{7B8944AA-AC43-7897-CC25-E16585ED1DD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24068B-3042-4D77-86D6-3CEC39D07DBA}" type="slidenum">
              <a:rPr lang="en-US" altLang="en-US" sz="1400" smtClean="0"/>
              <a:pPr>
                <a:spcBef>
                  <a:spcPct val="0"/>
                </a:spcBef>
                <a:buFontTx/>
                <a:buNone/>
              </a:pPr>
              <a:t>18</a:t>
            </a:fld>
            <a:endParaRPr lang="en-US" altLang="en-US" sz="1400"/>
          </a:p>
        </p:txBody>
      </p:sp>
      <p:pic>
        <p:nvPicPr>
          <p:cNvPr id="34819" name="Picture 1" descr="Screen Shot 2014-10-09 at 2.50.19 PM.png">
            <a:extLst>
              <a:ext uri="{FF2B5EF4-FFF2-40B4-BE49-F238E27FC236}">
                <a16:creationId xmlns:a16="http://schemas.microsoft.com/office/drawing/2014/main" id="{B8F05467-B1EF-2822-566B-8761C49450EF}"/>
              </a:ext>
            </a:extLst>
          </p:cNvPr>
          <p:cNvPicPr>
            <a:picLocks noChangeAspect="1"/>
          </p:cNvPicPr>
          <p:nvPr/>
        </p:nvPicPr>
        <p:blipFill>
          <a:blip r:embed="rId2">
            <a:extLst>
              <a:ext uri="{28A0092B-C50C-407E-A947-70E740481C1C}">
                <a14:useLocalDpi xmlns:a14="http://schemas.microsoft.com/office/drawing/2010/main" val="0"/>
              </a:ext>
            </a:extLst>
          </a:blip>
          <a:srcRect l="7439" r="43051"/>
          <a:stretch>
            <a:fillRect/>
          </a:stretch>
        </p:blipFill>
        <p:spPr bwMode="auto">
          <a:xfrm>
            <a:off x="4954588" y="857250"/>
            <a:ext cx="3395662"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Ορθογώνιο 4">
            <a:extLst>
              <a:ext uri="{FF2B5EF4-FFF2-40B4-BE49-F238E27FC236}">
                <a16:creationId xmlns:a16="http://schemas.microsoft.com/office/drawing/2014/main" id="{DD79D32A-59E2-BC21-7CE2-3B67A3C33409}"/>
              </a:ext>
            </a:extLst>
          </p:cNvPr>
          <p:cNvSpPr>
            <a:spLocks noChangeArrowheads="1"/>
          </p:cNvSpPr>
          <p:nvPr/>
        </p:nvSpPr>
        <p:spPr bwMode="auto">
          <a:xfrm rot="-5400000">
            <a:off x="3659188" y="3016250"/>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ym typeface="Symbol" panose="05050102010706020507" pitchFamily="18" charset="2"/>
              </a:rPr>
              <a:t>ln[-ln</a:t>
            </a:r>
            <a:r>
              <a:rPr lang="en-GB" altLang="en-US" sz="1800"/>
              <a:t>(h</a:t>
            </a:r>
            <a:r>
              <a:rPr lang="en-GB" altLang="en-US" sz="1800" baseline="-25000"/>
              <a:t>t</a:t>
            </a:r>
            <a:r>
              <a:rPr lang="en-GB" altLang="en-US" sz="1800"/>
              <a:t>-h</a:t>
            </a:r>
            <a:r>
              <a:rPr lang="en-GB" altLang="en-US" sz="1800" baseline="-25000">
                <a:sym typeface="Symbol" panose="05050102010706020507" pitchFamily="18" charset="2"/>
              </a:rPr>
              <a:t></a:t>
            </a:r>
            <a:r>
              <a:rPr lang="en-GB" altLang="en-US" sz="1800">
                <a:sym typeface="Symbol" panose="05050102010706020507" pitchFamily="18" charset="2"/>
              </a:rPr>
              <a:t>)/</a:t>
            </a:r>
            <a:r>
              <a:rPr lang="en-GB" altLang="en-US" sz="1800"/>
              <a:t>(h</a:t>
            </a:r>
            <a:r>
              <a:rPr lang="en-GB" altLang="en-US" sz="1800" baseline="-25000"/>
              <a:t>0</a:t>
            </a:r>
            <a:r>
              <a:rPr lang="en-GB" altLang="en-US" sz="1800"/>
              <a:t>-h</a:t>
            </a:r>
            <a:r>
              <a:rPr lang="en-GB" altLang="en-US" sz="1800" baseline="-25000">
                <a:sym typeface="Symbol" panose="05050102010706020507" pitchFamily="18" charset="2"/>
              </a:rPr>
              <a:t></a:t>
            </a:r>
            <a:r>
              <a:rPr lang="en-GB" altLang="en-US" sz="1800">
                <a:sym typeface="Symbol" panose="05050102010706020507" pitchFamily="18" charset="2"/>
              </a:rPr>
              <a:t>)]</a:t>
            </a:r>
            <a:endParaRPr lang="el-GR" altLang="el-GR" sz="1800"/>
          </a:p>
        </p:txBody>
      </p:sp>
      <p:sp>
        <p:nvSpPr>
          <p:cNvPr id="34821" name="Ορθογώνιο 5">
            <a:extLst>
              <a:ext uri="{FF2B5EF4-FFF2-40B4-BE49-F238E27FC236}">
                <a16:creationId xmlns:a16="http://schemas.microsoft.com/office/drawing/2014/main" id="{76060510-0A09-A051-BB8F-CF46479B05A5}"/>
              </a:ext>
            </a:extLst>
          </p:cNvPr>
          <p:cNvSpPr>
            <a:spLocks noChangeArrowheads="1"/>
          </p:cNvSpPr>
          <p:nvPr/>
        </p:nvSpPr>
        <p:spPr bwMode="auto">
          <a:xfrm rot="-5400000">
            <a:off x="250826" y="3046412"/>
            <a:ext cx="75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W</a:t>
            </a:r>
            <a:r>
              <a:rPr lang="en-US" altLang="en-US" sz="1400" baseline="-25000"/>
              <a:t>L</a:t>
            </a:r>
            <a:r>
              <a:rPr lang="el-GR" altLang="en-US" sz="1400"/>
              <a:t>/</a:t>
            </a:r>
            <a:r>
              <a:rPr lang="en-US" altLang="en-US" sz="1400"/>
              <a:t>W</a:t>
            </a:r>
            <a:r>
              <a:rPr lang="en-US" altLang="en-US" sz="1400" baseline="-25000"/>
              <a:t>o</a:t>
            </a:r>
            <a:r>
              <a:rPr lang="el-GR" altLang="en-US" sz="1400"/>
              <a:t> </a:t>
            </a:r>
            <a:endParaRPr lang="el-GR" altLang="el-GR" sz="1400"/>
          </a:p>
        </p:txBody>
      </p:sp>
      <p:sp>
        <p:nvSpPr>
          <p:cNvPr id="34822" name="Ορθογώνιο 6">
            <a:extLst>
              <a:ext uri="{FF2B5EF4-FFF2-40B4-BE49-F238E27FC236}">
                <a16:creationId xmlns:a16="http://schemas.microsoft.com/office/drawing/2014/main" id="{8B6C79B8-3AF2-7238-FBA5-C5EBF797490D}"/>
              </a:ext>
            </a:extLst>
          </p:cNvPr>
          <p:cNvSpPr>
            <a:spLocks noChangeArrowheads="1"/>
          </p:cNvSpPr>
          <p:nvPr/>
        </p:nvSpPr>
        <p:spPr bwMode="auto">
          <a:xfrm>
            <a:off x="4699000" y="223838"/>
            <a:ext cx="3446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sym typeface="Symbol" panose="05050102010706020507" pitchFamily="18" charset="2"/>
              </a:rPr>
              <a:t> </a:t>
            </a:r>
            <a:r>
              <a:rPr lang="en-US" altLang="en-US" sz="1800" b="1">
                <a:solidFill>
                  <a:schemeClr val="accent2"/>
                </a:solidFill>
                <a:sym typeface="Symbol" panose="05050102010706020507" pitchFamily="18" charset="2"/>
              </a:rPr>
              <a:t>ln[-ln</a:t>
            </a:r>
            <a:r>
              <a:rPr lang="en-GB" altLang="en-US" sz="1800" b="1">
                <a:solidFill>
                  <a:schemeClr val="accent2"/>
                </a:solidFill>
              </a:rPr>
              <a:t>(h</a:t>
            </a:r>
            <a:r>
              <a:rPr lang="en-GB" altLang="en-US" sz="1800" b="1" baseline="-25000">
                <a:solidFill>
                  <a:schemeClr val="accent2"/>
                </a:solidFill>
              </a:rPr>
              <a:t>t</a:t>
            </a:r>
            <a:r>
              <a:rPr lang="en-GB" altLang="en-US" sz="1800" b="1">
                <a:solidFill>
                  <a:schemeClr val="accent2"/>
                </a:solidFill>
              </a:rPr>
              <a:t>-h</a:t>
            </a:r>
            <a:r>
              <a:rPr lang="en-GB" altLang="en-US" sz="1800" b="1" baseline="-25000">
                <a:solidFill>
                  <a:schemeClr val="accent2"/>
                </a:solidFill>
                <a:sym typeface="Symbol" panose="05050102010706020507" pitchFamily="18" charset="2"/>
              </a:rPr>
              <a:t></a:t>
            </a:r>
            <a:r>
              <a:rPr lang="en-GB" altLang="en-US" sz="1800" b="1">
                <a:solidFill>
                  <a:schemeClr val="accent2"/>
                </a:solidFill>
                <a:sym typeface="Symbol" panose="05050102010706020507" pitchFamily="18" charset="2"/>
              </a:rPr>
              <a:t>)/</a:t>
            </a:r>
            <a:r>
              <a:rPr lang="en-GB" altLang="en-US" sz="1800" b="1">
                <a:solidFill>
                  <a:schemeClr val="accent2"/>
                </a:solidFill>
              </a:rPr>
              <a:t>(h</a:t>
            </a:r>
            <a:r>
              <a:rPr lang="en-GB" altLang="en-US" sz="1800" b="1" baseline="-25000">
                <a:solidFill>
                  <a:schemeClr val="accent2"/>
                </a:solidFill>
              </a:rPr>
              <a:t>0</a:t>
            </a:r>
            <a:r>
              <a:rPr lang="en-GB" altLang="en-US" sz="1800" b="1">
                <a:solidFill>
                  <a:schemeClr val="accent2"/>
                </a:solidFill>
              </a:rPr>
              <a:t>-h</a:t>
            </a:r>
            <a:r>
              <a:rPr lang="en-GB" altLang="en-US" sz="1800" b="1" baseline="-25000">
                <a:solidFill>
                  <a:schemeClr val="accent2"/>
                </a:solidFill>
                <a:sym typeface="Symbol" panose="05050102010706020507" pitchFamily="18" charset="2"/>
              </a:rPr>
              <a:t></a:t>
            </a:r>
            <a:r>
              <a:rPr lang="en-GB" altLang="en-US" sz="1800" b="1">
                <a:solidFill>
                  <a:schemeClr val="accent2"/>
                </a:solidFill>
                <a:sym typeface="Symbol" panose="05050102010706020507" pitchFamily="18" charset="2"/>
              </a:rPr>
              <a:t>)]=lnk+nlnt</a:t>
            </a:r>
            <a:r>
              <a:rPr lang="en-GB" altLang="en-US" sz="1800" b="1" baseline="-25000">
                <a:solidFill>
                  <a:schemeClr val="accent2"/>
                </a:solidFill>
                <a:sym typeface="Symbol" panose="05050102010706020507" pitchFamily="18" charset="2"/>
              </a:rPr>
              <a:t>  </a:t>
            </a:r>
            <a:endParaRPr lang="el-GR" altLang="en-US" sz="1800" b="1">
              <a:solidFill>
                <a:schemeClr val="accent2"/>
              </a:solidFill>
              <a:sym typeface="Symbol" panose="05050102010706020507" pitchFamily="18" charset="2"/>
            </a:endParaRPr>
          </a:p>
        </p:txBody>
      </p:sp>
      <p:sp>
        <p:nvSpPr>
          <p:cNvPr id="8" name="TextBox 7">
            <a:extLst>
              <a:ext uri="{FF2B5EF4-FFF2-40B4-BE49-F238E27FC236}">
                <a16:creationId xmlns:a16="http://schemas.microsoft.com/office/drawing/2014/main" id="{F043BBC8-77D1-17FA-4DAF-9DCD5D4BBB7E}"/>
              </a:ext>
            </a:extLst>
          </p:cNvPr>
          <p:cNvSpPr txBox="1"/>
          <p:nvPr/>
        </p:nvSpPr>
        <p:spPr>
          <a:xfrm>
            <a:off x="7332663" y="2781300"/>
            <a:ext cx="574675" cy="368300"/>
          </a:xfrm>
          <a:prstGeom prst="rect">
            <a:avLst/>
          </a:prstGeom>
          <a:solidFill>
            <a:schemeClr val="bg2">
              <a:lumMod val="20000"/>
              <a:lumOff val="80000"/>
            </a:schemeClr>
          </a:solidFill>
        </p:spPr>
        <p:txBody>
          <a:bodyPr wrap="none">
            <a:spAutoFit/>
          </a:bodyPr>
          <a:lstStyle/>
          <a:p>
            <a:pPr>
              <a:defRPr/>
            </a:pPr>
            <a:r>
              <a:rPr lang="en-US" dirty="0"/>
              <a:t>n=2</a:t>
            </a:r>
            <a:endParaRPr lang="el-GR" dirty="0"/>
          </a:p>
        </p:txBody>
      </p:sp>
      <p:sp>
        <p:nvSpPr>
          <p:cNvPr id="9" name="TextBox 8">
            <a:extLst>
              <a:ext uri="{FF2B5EF4-FFF2-40B4-BE49-F238E27FC236}">
                <a16:creationId xmlns:a16="http://schemas.microsoft.com/office/drawing/2014/main" id="{1BEE933E-20ED-62A4-2453-4D7C9B6A3AE5}"/>
              </a:ext>
            </a:extLst>
          </p:cNvPr>
          <p:cNvSpPr txBox="1"/>
          <p:nvPr/>
        </p:nvSpPr>
        <p:spPr>
          <a:xfrm>
            <a:off x="5473700" y="4221163"/>
            <a:ext cx="576263" cy="369887"/>
          </a:xfrm>
          <a:prstGeom prst="rect">
            <a:avLst/>
          </a:prstGeom>
          <a:solidFill>
            <a:schemeClr val="bg2">
              <a:lumMod val="20000"/>
              <a:lumOff val="80000"/>
            </a:schemeClr>
          </a:solidFill>
        </p:spPr>
        <p:txBody>
          <a:bodyPr wrap="none">
            <a:spAutoFit/>
          </a:bodyPr>
          <a:lstStyle/>
          <a:p>
            <a:pPr>
              <a:defRPr/>
            </a:pPr>
            <a:r>
              <a:rPr lang="en-US" dirty="0"/>
              <a:t>n=4</a:t>
            </a:r>
            <a:endParaRPr lang="el-GR" dirty="0"/>
          </a:p>
        </p:txBody>
      </p:sp>
      <p:sp>
        <p:nvSpPr>
          <p:cNvPr id="34825" name="TextBox 9">
            <a:extLst>
              <a:ext uri="{FF2B5EF4-FFF2-40B4-BE49-F238E27FC236}">
                <a16:creationId xmlns:a16="http://schemas.microsoft.com/office/drawing/2014/main" id="{1B38B5AC-B53F-487B-B613-64F2BBBFC50F}"/>
              </a:ext>
            </a:extLst>
          </p:cNvPr>
          <p:cNvSpPr txBox="1">
            <a:spLocks noChangeArrowheads="1"/>
          </p:cNvSpPr>
          <p:nvPr/>
        </p:nvSpPr>
        <p:spPr bwMode="auto">
          <a:xfrm>
            <a:off x="5761038" y="1484313"/>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800"/>
              <a:t>PET</a:t>
            </a:r>
            <a:endParaRPr lang="el-GR" altLang="el-GR" sz="1800"/>
          </a:p>
        </p:txBody>
      </p:sp>
      <p:pic>
        <p:nvPicPr>
          <p:cNvPr id="34826" name="Εικόνα 10">
            <a:extLst>
              <a:ext uri="{FF2B5EF4-FFF2-40B4-BE49-F238E27FC236}">
                <a16:creationId xmlns:a16="http://schemas.microsoft.com/office/drawing/2014/main" id="{63CF28CA-BC49-AFCC-BE22-1970CFAEA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484313"/>
            <a:ext cx="36290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σάρωση0001">
            <a:extLst>
              <a:ext uri="{FF2B5EF4-FFF2-40B4-BE49-F238E27FC236}">
                <a16:creationId xmlns:a16="http://schemas.microsoft.com/office/drawing/2014/main" id="{39584846-89E5-35A7-A282-15790326154D}"/>
              </a:ext>
            </a:extLst>
          </p:cNvPr>
          <p:cNvPicPr>
            <a:picLocks noChangeAspect="1" noChangeArrowheads="1"/>
          </p:cNvPicPr>
          <p:nvPr/>
        </p:nvPicPr>
        <p:blipFill>
          <a:blip r:embed="rId3"/>
          <a:srcRect/>
          <a:stretch>
            <a:fillRect/>
          </a:stretch>
        </p:blipFill>
        <p:spPr bwMode="auto">
          <a:xfrm>
            <a:off x="250825" y="1196975"/>
            <a:ext cx="3968750" cy="3671888"/>
          </a:xfrm>
          <a:prstGeom prst="rect">
            <a:avLst/>
          </a:prstGeom>
          <a:noFill/>
          <a:ln w="9525">
            <a:solidFill>
              <a:schemeClr val="bg2">
                <a:lumMod val="25000"/>
              </a:schemeClr>
            </a:solidFill>
            <a:miter lim="800000"/>
            <a:headEnd/>
            <a:tailEnd/>
          </a:ln>
        </p:spPr>
      </p:pic>
      <p:sp>
        <p:nvSpPr>
          <p:cNvPr id="35843" name="TextBox 3">
            <a:extLst>
              <a:ext uri="{FF2B5EF4-FFF2-40B4-BE49-F238E27FC236}">
                <a16:creationId xmlns:a16="http://schemas.microsoft.com/office/drawing/2014/main" id="{F3CC9B7F-4774-BAD5-EC2B-888256A8CA1B}"/>
              </a:ext>
            </a:extLst>
          </p:cNvPr>
          <p:cNvSpPr txBox="1">
            <a:spLocks noChangeArrowheads="1"/>
          </p:cNvSpPr>
          <p:nvPr/>
        </p:nvSpPr>
        <p:spPr bwMode="auto">
          <a:xfrm>
            <a:off x="2268538" y="201613"/>
            <a:ext cx="4548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Μέτρηση σημείου και ενθαλπίας τήξεως</a:t>
            </a:r>
          </a:p>
          <a:p>
            <a:pPr eaLnBrk="1" hangingPunct="1">
              <a:spcBef>
                <a:spcPct val="0"/>
              </a:spcBef>
              <a:buFontTx/>
              <a:buNone/>
            </a:pPr>
            <a:r>
              <a:rPr lang="el-GR" altLang="en-US" sz="1800" b="1">
                <a:solidFill>
                  <a:schemeClr val="accent2"/>
                </a:solidFill>
              </a:rPr>
              <a:t>Με  Διαφορική Θερμιδομετρία (</a:t>
            </a:r>
            <a:r>
              <a:rPr lang="en-US" altLang="en-US" sz="1800" b="1">
                <a:solidFill>
                  <a:schemeClr val="accent2"/>
                </a:solidFill>
              </a:rPr>
              <a:t>DSC)</a:t>
            </a:r>
            <a:endParaRPr lang="el-GR" altLang="en-US" sz="1800" b="1">
              <a:solidFill>
                <a:schemeClr val="accent2"/>
              </a:solidFill>
            </a:endParaRPr>
          </a:p>
        </p:txBody>
      </p:sp>
      <p:pic>
        <p:nvPicPr>
          <p:cNvPr id="5" name="Picture 6" descr="σάρωση002">
            <a:extLst>
              <a:ext uri="{FF2B5EF4-FFF2-40B4-BE49-F238E27FC236}">
                <a16:creationId xmlns:a16="http://schemas.microsoft.com/office/drawing/2014/main" id="{A13289CA-1227-2CCF-F378-D52EE93EFEED}"/>
              </a:ext>
            </a:extLst>
          </p:cNvPr>
          <p:cNvPicPr>
            <a:picLocks noChangeAspect="1" noChangeArrowheads="1"/>
          </p:cNvPicPr>
          <p:nvPr/>
        </p:nvPicPr>
        <p:blipFill>
          <a:blip r:embed="rId4"/>
          <a:srcRect/>
          <a:stretch>
            <a:fillRect/>
          </a:stretch>
        </p:blipFill>
        <p:spPr bwMode="auto">
          <a:xfrm>
            <a:off x="5148263" y="1196975"/>
            <a:ext cx="2787650" cy="2166938"/>
          </a:xfrm>
          <a:prstGeom prst="rect">
            <a:avLst/>
          </a:prstGeom>
          <a:noFill/>
          <a:ln w="9525">
            <a:solidFill>
              <a:schemeClr val="bg2">
                <a:lumMod val="25000"/>
              </a:schemeClr>
            </a:solidFill>
            <a:miter lim="800000"/>
            <a:headEnd/>
            <a:tailEnd/>
          </a:ln>
        </p:spPr>
      </p:pic>
      <p:sp>
        <p:nvSpPr>
          <p:cNvPr id="35845" name="7 - Θέση αριθμού διαφάνειας">
            <a:extLst>
              <a:ext uri="{FF2B5EF4-FFF2-40B4-BE49-F238E27FC236}">
                <a16:creationId xmlns:a16="http://schemas.microsoft.com/office/drawing/2014/main" id="{7A899153-E537-E6B9-0B02-29B0A294DA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4B14D1-EE77-4CF5-BCA3-FD1F4B90B3F4}" type="slidenum">
              <a:rPr lang="en-US" altLang="en-US" sz="1400" smtClean="0"/>
              <a:pPr>
                <a:spcBef>
                  <a:spcPct val="0"/>
                </a:spcBef>
                <a:buFontTx/>
                <a:buNone/>
              </a:pPr>
              <a:t>19</a:t>
            </a:fld>
            <a:endParaRPr lang="en-US" altLang="en-US" sz="1400"/>
          </a:p>
        </p:txBody>
      </p:sp>
      <p:sp>
        <p:nvSpPr>
          <p:cNvPr id="9" name="8 - Ορθογώνιο">
            <a:extLst>
              <a:ext uri="{FF2B5EF4-FFF2-40B4-BE49-F238E27FC236}">
                <a16:creationId xmlns:a16="http://schemas.microsoft.com/office/drawing/2014/main" id="{13EF8E34-3ACB-6842-4E07-3C49EBC546E0}"/>
              </a:ext>
            </a:extLst>
          </p:cNvPr>
          <p:cNvSpPr/>
          <p:nvPr/>
        </p:nvSpPr>
        <p:spPr>
          <a:xfrm>
            <a:off x="4572000" y="3500438"/>
            <a:ext cx="4176713" cy="1477962"/>
          </a:xfrm>
          <a:prstGeom prst="rect">
            <a:avLst/>
          </a:prstGeom>
          <a:ln>
            <a:solidFill>
              <a:schemeClr val="accent2">
                <a:lumMod val="60000"/>
                <a:lumOff val="40000"/>
              </a:schemeClr>
            </a:solidFill>
          </a:ln>
        </p:spPr>
        <p:txBody>
          <a:bodyPr>
            <a:spAutoFit/>
          </a:bodyPr>
          <a:lstStyle/>
          <a:p>
            <a:pPr>
              <a:defRPr/>
            </a:pPr>
            <a:r>
              <a:rPr lang="en-GB" dirty="0" err="1">
                <a:latin typeface="Arial" charset="0"/>
              </a:rPr>
              <a:t>Οι</a:t>
            </a:r>
            <a:r>
              <a:rPr lang="en-GB" dirty="0">
                <a:latin typeface="Arial" charset="0"/>
              </a:rPr>
              <a:t> </a:t>
            </a:r>
            <a:r>
              <a:rPr lang="en-GB" dirty="0" err="1">
                <a:latin typeface="Arial" charset="0"/>
              </a:rPr>
              <a:t>θερμοκρασίες</a:t>
            </a:r>
            <a:r>
              <a:rPr lang="en-GB" dirty="0">
                <a:latin typeface="Arial" charset="0"/>
              </a:rPr>
              <a:t> </a:t>
            </a:r>
            <a:r>
              <a:rPr lang="en-GB" dirty="0" err="1">
                <a:latin typeface="Arial" charset="0"/>
              </a:rPr>
              <a:t>των</a:t>
            </a:r>
            <a:r>
              <a:rPr lang="en-GB" dirty="0">
                <a:latin typeface="Arial" charset="0"/>
              </a:rPr>
              <a:t> </a:t>
            </a:r>
            <a:r>
              <a:rPr lang="en-GB" dirty="0" err="1">
                <a:latin typeface="Arial" charset="0"/>
              </a:rPr>
              <a:t>δύο</a:t>
            </a:r>
            <a:r>
              <a:rPr lang="en-GB" dirty="0">
                <a:latin typeface="Arial" charset="0"/>
              </a:rPr>
              <a:t> </a:t>
            </a:r>
            <a:r>
              <a:rPr lang="en-GB" dirty="0" err="1">
                <a:latin typeface="Arial" charset="0"/>
              </a:rPr>
              <a:t>κυψελίδων</a:t>
            </a:r>
            <a:r>
              <a:rPr lang="en-GB" dirty="0">
                <a:latin typeface="Arial" charset="0"/>
              </a:rPr>
              <a:t> </a:t>
            </a:r>
            <a:r>
              <a:rPr lang="en-GB" dirty="0" err="1">
                <a:latin typeface="Arial" charset="0"/>
              </a:rPr>
              <a:t>παρακολουθούνται</a:t>
            </a:r>
            <a:r>
              <a:rPr lang="en-GB" dirty="0">
                <a:latin typeface="Arial" charset="0"/>
              </a:rPr>
              <a:t> </a:t>
            </a:r>
            <a:r>
              <a:rPr lang="en-GB" dirty="0" err="1">
                <a:latin typeface="Arial" charset="0"/>
              </a:rPr>
              <a:t>συνεχώς</a:t>
            </a:r>
            <a:r>
              <a:rPr lang="en-GB" dirty="0">
                <a:latin typeface="Arial" charset="0"/>
              </a:rPr>
              <a:t> </a:t>
            </a:r>
            <a:r>
              <a:rPr lang="en-GB" dirty="0" err="1">
                <a:latin typeface="Arial" charset="0"/>
              </a:rPr>
              <a:t>και</a:t>
            </a:r>
            <a:r>
              <a:rPr lang="en-GB" dirty="0">
                <a:latin typeface="Arial" charset="0"/>
              </a:rPr>
              <a:t> ο </a:t>
            </a:r>
            <a:r>
              <a:rPr lang="en-GB" dirty="0" err="1">
                <a:latin typeface="Arial" charset="0"/>
              </a:rPr>
              <a:t>ρυθμός</a:t>
            </a:r>
            <a:r>
              <a:rPr lang="en-GB" dirty="0">
                <a:latin typeface="Arial" charset="0"/>
              </a:rPr>
              <a:t> </a:t>
            </a:r>
            <a:r>
              <a:rPr lang="en-GB" dirty="0" err="1">
                <a:latin typeface="Arial" charset="0"/>
              </a:rPr>
              <a:t>ροής</a:t>
            </a:r>
            <a:r>
              <a:rPr lang="en-GB" dirty="0">
                <a:latin typeface="Arial" charset="0"/>
              </a:rPr>
              <a:t> </a:t>
            </a:r>
            <a:r>
              <a:rPr lang="en-GB" dirty="0" err="1">
                <a:latin typeface="Arial" charset="0"/>
              </a:rPr>
              <a:t>θερμότητας</a:t>
            </a:r>
            <a:r>
              <a:rPr lang="en-GB" dirty="0">
                <a:latin typeface="Arial" charset="0"/>
              </a:rPr>
              <a:t> </a:t>
            </a:r>
            <a:r>
              <a:rPr lang="en-GB" dirty="0" err="1">
                <a:latin typeface="Arial" charset="0"/>
              </a:rPr>
              <a:t>στο</a:t>
            </a:r>
            <a:r>
              <a:rPr lang="en-GB" dirty="0">
                <a:latin typeface="Arial" charset="0"/>
              </a:rPr>
              <a:t> </a:t>
            </a:r>
            <a:r>
              <a:rPr lang="en-GB" dirty="0" err="1">
                <a:latin typeface="Arial" charset="0"/>
              </a:rPr>
              <a:t>δείγμα</a:t>
            </a:r>
            <a:r>
              <a:rPr lang="en-GB" dirty="0">
                <a:latin typeface="Arial" charset="0"/>
              </a:rPr>
              <a:t> </a:t>
            </a:r>
            <a:r>
              <a:rPr lang="en-GB" dirty="0" err="1">
                <a:latin typeface="Arial" charset="0"/>
              </a:rPr>
              <a:t>προσαρμόζεται</a:t>
            </a:r>
            <a:r>
              <a:rPr lang="en-GB" dirty="0">
                <a:latin typeface="Arial" charset="0"/>
              </a:rPr>
              <a:t> </a:t>
            </a:r>
            <a:r>
              <a:rPr lang="en-GB" dirty="0" err="1">
                <a:latin typeface="Arial" charset="0"/>
              </a:rPr>
              <a:t>ώστε</a:t>
            </a:r>
            <a:r>
              <a:rPr lang="en-GB" dirty="0">
                <a:latin typeface="Arial" charset="0"/>
              </a:rPr>
              <a:t> </a:t>
            </a:r>
            <a:r>
              <a:rPr lang="en-GB" dirty="0" err="1">
                <a:latin typeface="Arial" charset="0"/>
              </a:rPr>
              <a:t>οι</a:t>
            </a:r>
            <a:r>
              <a:rPr lang="en-GB" dirty="0">
                <a:latin typeface="Arial" charset="0"/>
              </a:rPr>
              <a:t> </a:t>
            </a:r>
            <a:r>
              <a:rPr lang="en-GB" dirty="0" err="1">
                <a:latin typeface="Arial" charset="0"/>
              </a:rPr>
              <a:t>θερμοκρασίες</a:t>
            </a:r>
            <a:r>
              <a:rPr lang="en-GB" dirty="0">
                <a:latin typeface="Arial" charset="0"/>
              </a:rPr>
              <a:t> </a:t>
            </a:r>
            <a:r>
              <a:rPr lang="en-GB" dirty="0" err="1">
                <a:latin typeface="Arial" charset="0"/>
              </a:rPr>
              <a:t>των</a:t>
            </a:r>
            <a:r>
              <a:rPr lang="en-GB" dirty="0">
                <a:latin typeface="Arial" charset="0"/>
              </a:rPr>
              <a:t> </a:t>
            </a:r>
            <a:r>
              <a:rPr lang="en-GB" dirty="0" err="1">
                <a:latin typeface="Arial" charset="0"/>
              </a:rPr>
              <a:t>δύο</a:t>
            </a:r>
            <a:r>
              <a:rPr lang="en-GB" dirty="0">
                <a:latin typeface="Arial" charset="0"/>
              </a:rPr>
              <a:t> </a:t>
            </a:r>
            <a:r>
              <a:rPr lang="en-GB" dirty="0" err="1">
                <a:latin typeface="Arial" charset="0"/>
              </a:rPr>
              <a:t>κυψελίδων</a:t>
            </a:r>
            <a:r>
              <a:rPr lang="en-GB" dirty="0">
                <a:latin typeface="Arial" charset="0"/>
              </a:rPr>
              <a:t> </a:t>
            </a:r>
            <a:r>
              <a:rPr lang="en-GB" dirty="0" err="1">
                <a:latin typeface="Arial" charset="0"/>
              </a:rPr>
              <a:t>να</a:t>
            </a:r>
            <a:r>
              <a:rPr lang="en-GB" dirty="0">
                <a:latin typeface="Arial" charset="0"/>
              </a:rPr>
              <a:t> </a:t>
            </a:r>
            <a:r>
              <a:rPr lang="en-GB" dirty="0" err="1">
                <a:latin typeface="Arial" charset="0"/>
              </a:rPr>
              <a:t>είναι</a:t>
            </a:r>
            <a:r>
              <a:rPr lang="en-GB" dirty="0">
                <a:latin typeface="Arial" charset="0"/>
              </a:rPr>
              <a:t> </a:t>
            </a:r>
            <a:r>
              <a:rPr lang="en-GB" dirty="0" err="1">
                <a:latin typeface="Arial" charset="0"/>
              </a:rPr>
              <a:t>ίσες</a:t>
            </a:r>
            <a:r>
              <a:rPr lang="en-GB" dirty="0">
                <a:latin typeface="Arial" charset="0"/>
              </a:rPr>
              <a:t>. </a:t>
            </a:r>
            <a:endParaRPr lang="el-GR" dirty="0">
              <a:latin typeface="Arial" charset="0"/>
            </a:endParaRPr>
          </a:p>
        </p:txBody>
      </p:sp>
      <p:sp>
        <p:nvSpPr>
          <p:cNvPr id="35847" name="9 - Ορθογώνιο">
            <a:extLst>
              <a:ext uri="{FF2B5EF4-FFF2-40B4-BE49-F238E27FC236}">
                <a16:creationId xmlns:a16="http://schemas.microsoft.com/office/drawing/2014/main" id="{8D28D690-3967-70EE-BB62-BEF4FE0E24F1}"/>
              </a:ext>
            </a:extLst>
          </p:cNvPr>
          <p:cNvSpPr>
            <a:spLocks noChangeArrowheads="1"/>
          </p:cNvSpPr>
          <p:nvPr/>
        </p:nvSpPr>
        <p:spPr bwMode="auto">
          <a:xfrm>
            <a:off x="1116013" y="5229225"/>
            <a:ext cx="6985000" cy="92392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l-GR" sz="1800"/>
              <a:t>Η ροή θερμότητας είναι ανάλογη ενός ηλεκτρικού ρεύματος σε ένα θερμαντικό στοιχείο με αντίσταση και επομένως είναι σχετικά απλό και να την ελέγχει κανείς και να την παρακολουθεί.</a:t>
            </a:r>
            <a:endParaRPr lang="el-GR" altLang="el-G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1EC20831-A240-3F3A-0E56-A56BC17BDE8E}"/>
              </a:ext>
            </a:extLst>
          </p:cNvPr>
          <p:cNvSpPr txBox="1">
            <a:spLocks noChangeArrowheads="1"/>
          </p:cNvSpPr>
          <p:nvPr/>
        </p:nvSpPr>
        <p:spPr bwMode="auto">
          <a:xfrm>
            <a:off x="1476375" y="333375"/>
            <a:ext cx="6218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ΙΔΙΟΤΗΤΕΣ ΜΑΚΡΟΜΟΡΙΩΝ ΣΤΗ ΣΤΕΡΑΙΑ ΚΑΤΑΣΤΑΣΗ</a:t>
            </a:r>
            <a:endParaRPr lang="en-US" altLang="en-US" sz="1800" b="1"/>
          </a:p>
        </p:txBody>
      </p:sp>
      <p:grpSp>
        <p:nvGrpSpPr>
          <p:cNvPr id="4099" name="14 - Ομάδα">
            <a:extLst>
              <a:ext uri="{FF2B5EF4-FFF2-40B4-BE49-F238E27FC236}">
                <a16:creationId xmlns:a16="http://schemas.microsoft.com/office/drawing/2014/main" id="{1747E1FF-2D1F-A306-8329-883EF5AAB667}"/>
              </a:ext>
            </a:extLst>
          </p:cNvPr>
          <p:cNvGrpSpPr>
            <a:grpSpLocks/>
          </p:cNvGrpSpPr>
          <p:nvPr/>
        </p:nvGrpSpPr>
        <p:grpSpPr bwMode="auto">
          <a:xfrm>
            <a:off x="71438" y="857250"/>
            <a:ext cx="6643687" cy="5500688"/>
            <a:chOff x="71438" y="857250"/>
            <a:chExt cx="6643687" cy="5500688"/>
          </a:xfrm>
        </p:grpSpPr>
        <p:pic>
          <p:nvPicPr>
            <p:cNvPr id="4103" name="Picture 6">
              <a:extLst>
                <a:ext uri="{FF2B5EF4-FFF2-40B4-BE49-F238E27FC236}">
                  <a16:creationId xmlns:a16="http://schemas.microsoft.com/office/drawing/2014/main" id="{A0E3AD75-2A17-D3D5-B9CB-708554753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8" t="6087" r="7309" b="4930"/>
            <a:stretch>
              <a:fillRect/>
            </a:stretch>
          </p:blipFill>
          <p:spPr bwMode="auto">
            <a:xfrm>
              <a:off x="71438" y="857250"/>
              <a:ext cx="6643687"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7 - Ευθεία γραμμή σύνδεσης">
              <a:extLst>
                <a:ext uri="{FF2B5EF4-FFF2-40B4-BE49-F238E27FC236}">
                  <a16:creationId xmlns:a16="http://schemas.microsoft.com/office/drawing/2014/main" id="{030C2FC7-8A1F-1709-44B9-D3D6D1D7F1AB}"/>
                </a:ext>
              </a:extLst>
            </p:cNvPr>
            <p:cNvCxnSpPr/>
            <p:nvPr/>
          </p:nvCxnSpPr>
          <p:spPr>
            <a:xfrm flipH="1">
              <a:off x="4356100" y="1354138"/>
              <a:ext cx="1008063" cy="10810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a:extLst>
                <a:ext uri="{FF2B5EF4-FFF2-40B4-BE49-F238E27FC236}">
                  <a16:creationId xmlns:a16="http://schemas.microsoft.com/office/drawing/2014/main" id="{56C8B7DA-ADFB-AB31-A110-F36EA7ED1359}"/>
                </a:ext>
              </a:extLst>
            </p:cNvPr>
            <p:cNvCxnSpPr/>
            <p:nvPr/>
          </p:nvCxnSpPr>
          <p:spPr>
            <a:xfrm flipH="1">
              <a:off x="1187450" y="4724400"/>
              <a:ext cx="1871663" cy="5048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a:extLst>
                <a:ext uri="{FF2B5EF4-FFF2-40B4-BE49-F238E27FC236}">
                  <a16:creationId xmlns:a16="http://schemas.microsoft.com/office/drawing/2014/main" id="{8AEF6D60-78E5-2CEB-1E7B-182DDDB0A688}"/>
                </a:ext>
              </a:extLst>
            </p:cNvPr>
            <p:cNvCxnSpPr/>
            <p:nvPr/>
          </p:nvCxnSpPr>
          <p:spPr>
            <a:xfrm>
              <a:off x="4383088" y="2420938"/>
              <a:ext cx="0" cy="127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13 - Ελεύθερη σχεδίαση">
              <a:extLst>
                <a:ext uri="{FF2B5EF4-FFF2-40B4-BE49-F238E27FC236}">
                  <a16:creationId xmlns:a16="http://schemas.microsoft.com/office/drawing/2014/main" id="{2A07B2D0-ED87-3A69-D709-768C74186585}"/>
                </a:ext>
              </a:extLst>
            </p:cNvPr>
            <p:cNvSpPr/>
            <p:nvPr/>
          </p:nvSpPr>
          <p:spPr>
            <a:xfrm>
              <a:off x="3074988" y="3633788"/>
              <a:ext cx="1323975" cy="1090612"/>
            </a:xfrm>
            <a:custGeom>
              <a:avLst/>
              <a:gdLst>
                <a:gd name="connsiteX0" fmla="*/ 0 w 1323109"/>
                <a:gd name="connsiteY0" fmla="*/ 1089891 h 1089891"/>
                <a:gd name="connsiteX1" fmla="*/ 817418 w 1323109"/>
                <a:gd name="connsiteY1" fmla="*/ 771236 h 1089891"/>
                <a:gd name="connsiteX2" fmla="*/ 1080655 w 1323109"/>
                <a:gd name="connsiteY2" fmla="*/ 591127 h 1089891"/>
                <a:gd name="connsiteX3" fmla="*/ 1260764 w 1323109"/>
                <a:gd name="connsiteY3" fmla="*/ 355600 h 1089891"/>
                <a:gd name="connsiteX4" fmla="*/ 1316182 w 1323109"/>
                <a:gd name="connsiteY4" fmla="*/ 50800 h 1089891"/>
                <a:gd name="connsiteX5" fmla="*/ 1302327 w 1323109"/>
                <a:gd name="connsiteY5" fmla="*/ 50800 h 1089891"/>
                <a:gd name="connsiteX6" fmla="*/ 1302327 w 1323109"/>
                <a:gd name="connsiteY6" fmla="*/ 23091 h 108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109" h="1089891">
                  <a:moveTo>
                    <a:pt x="0" y="1089891"/>
                  </a:moveTo>
                  <a:cubicBezTo>
                    <a:pt x="318654" y="972127"/>
                    <a:pt x="637309" y="854363"/>
                    <a:pt x="817418" y="771236"/>
                  </a:cubicBezTo>
                  <a:cubicBezTo>
                    <a:pt x="997527" y="688109"/>
                    <a:pt x="1006764" y="660400"/>
                    <a:pt x="1080655" y="591127"/>
                  </a:cubicBezTo>
                  <a:cubicBezTo>
                    <a:pt x="1154546" y="521854"/>
                    <a:pt x="1221510" y="445654"/>
                    <a:pt x="1260764" y="355600"/>
                  </a:cubicBezTo>
                  <a:cubicBezTo>
                    <a:pt x="1300018" y="265546"/>
                    <a:pt x="1309255" y="101600"/>
                    <a:pt x="1316182" y="50800"/>
                  </a:cubicBezTo>
                  <a:cubicBezTo>
                    <a:pt x="1323109" y="0"/>
                    <a:pt x="1304636" y="55418"/>
                    <a:pt x="1302327" y="50800"/>
                  </a:cubicBezTo>
                  <a:cubicBezTo>
                    <a:pt x="1300018" y="46182"/>
                    <a:pt x="1301172" y="34636"/>
                    <a:pt x="1302327" y="23091"/>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grpSp>
      <p:sp>
        <p:nvSpPr>
          <p:cNvPr id="17" name="16 - TextBox">
            <a:extLst>
              <a:ext uri="{FF2B5EF4-FFF2-40B4-BE49-F238E27FC236}">
                <a16:creationId xmlns:a16="http://schemas.microsoft.com/office/drawing/2014/main" id="{B3BCC874-CDF2-C08E-7233-18C1C48767CC}"/>
              </a:ext>
            </a:extLst>
          </p:cNvPr>
          <p:cNvSpPr txBox="1"/>
          <p:nvPr/>
        </p:nvSpPr>
        <p:spPr>
          <a:xfrm>
            <a:off x="5929313" y="1428750"/>
            <a:ext cx="2525712" cy="1477963"/>
          </a:xfrm>
          <a:prstGeom prst="rect">
            <a:avLst/>
          </a:prstGeom>
          <a:solidFill>
            <a:schemeClr val="accent5"/>
          </a:solidFill>
        </p:spPr>
        <p:txBody>
          <a:bodyPr wrap="none">
            <a:spAutoFit/>
          </a:bodyPr>
          <a:lstStyle/>
          <a:p>
            <a:pPr eaLnBrk="1" hangingPunct="1">
              <a:defRPr/>
            </a:pPr>
            <a:r>
              <a:rPr lang="en-US" dirty="0">
                <a:latin typeface="Arial" charset="0"/>
              </a:rPr>
              <a:t>ABDG </a:t>
            </a:r>
            <a:r>
              <a:rPr lang="el-GR" dirty="0">
                <a:latin typeface="Arial" charset="0"/>
              </a:rPr>
              <a:t>μικρά μόρια</a:t>
            </a:r>
            <a:endParaRPr lang="en-US" dirty="0">
              <a:latin typeface="Arial" charset="0"/>
            </a:endParaRPr>
          </a:p>
          <a:p>
            <a:pPr eaLnBrk="1" hangingPunct="1">
              <a:defRPr/>
            </a:pPr>
            <a:endParaRPr lang="en-US" dirty="0">
              <a:latin typeface="Arial" charset="0"/>
            </a:endParaRPr>
          </a:p>
          <a:p>
            <a:pPr eaLnBrk="1" hangingPunct="1">
              <a:defRPr/>
            </a:pPr>
            <a:r>
              <a:rPr lang="en-US" dirty="0">
                <a:latin typeface="Arial" charset="0"/>
              </a:rPr>
              <a:t>ABHI</a:t>
            </a:r>
            <a:r>
              <a:rPr lang="el-GR" dirty="0">
                <a:latin typeface="Arial" charset="0"/>
              </a:rPr>
              <a:t>  μικρά η μεγάλα</a:t>
            </a:r>
            <a:endParaRPr lang="en-US" dirty="0">
              <a:latin typeface="Arial" charset="0"/>
            </a:endParaRPr>
          </a:p>
          <a:p>
            <a:pPr eaLnBrk="1" hangingPunct="1">
              <a:defRPr/>
            </a:pPr>
            <a:endParaRPr lang="en-US" dirty="0">
              <a:latin typeface="Arial" charset="0"/>
            </a:endParaRPr>
          </a:p>
          <a:p>
            <a:pPr eaLnBrk="1" hangingPunct="1">
              <a:defRPr/>
            </a:pPr>
            <a:r>
              <a:rPr lang="en-US" dirty="0">
                <a:latin typeface="Arial" charset="0"/>
              </a:rPr>
              <a:t>ABCEFG</a:t>
            </a:r>
            <a:r>
              <a:rPr lang="el-GR" dirty="0">
                <a:latin typeface="Arial" charset="0"/>
              </a:rPr>
              <a:t> </a:t>
            </a:r>
            <a:r>
              <a:rPr lang="el-GR" b="1" dirty="0" err="1">
                <a:solidFill>
                  <a:srgbClr val="FF0000"/>
                </a:solidFill>
                <a:latin typeface="Arial" charset="0"/>
              </a:rPr>
              <a:t>μακρομόρια</a:t>
            </a:r>
            <a:endParaRPr lang="el-GR" b="1" dirty="0">
              <a:solidFill>
                <a:srgbClr val="FF0000"/>
              </a:solidFill>
              <a:latin typeface="Arial" charset="0"/>
            </a:endParaRPr>
          </a:p>
        </p:txBody>
      </p:sp>
      <p:sp>
        <p:nvSpPr>
          <p:cNvPr id="18" name="17 - TextBox">
            <a:extLst>
              <a:ext uri="{FF2B5EF4-FFF2-40B4-BE49-F238E27FC236}">
                <a16:creationId xmlns:a16="http://schemas.microsoft.com/office/drawing/2014/main" id="{70D3B31A-4673-885F-36E0-957DC0C16B19}"/>
              </a:ext>
            </a:extLst>
          </p:cNvPr>
          <p:cNvSpPr txBox="1"/>
          <p:nvPr/>
        </p:nvSpPr>
        <p:spPr>
          <a:xfrm>
            <a:off x="5148263" y="3284538"/>
            <a:ext cx="3851275" cy="1200150"/>
          </a:xfrm>
          <a:prstGeom prst="rect">
            <a:avLst/>
          </a:prstGeom>
          <a:solidFill>
            <a:schemeClr val="accent3">
              <a:lumMod val="95000"/>
            </a:schemeClr>
          </a:solidFill>
        </p:spPr>
        <p:txBody>
          <a:bodyPr>
            <a:spAutoFit/>
          </a:bodyPr>
          <a:lstStyle/>
          <a:p>
            <a:pPr eaLnBrk="1" hangingPunct="1">
              <a:defRPr/>
            </a:pPr>
            <a:r>
              <a:rPr lang="el-GR" dirty="0">
                <a:latin typeface="Arial" charset="0"/>
              </a:rPr>
              <a:t>Τ&gt;Τ</a:t>
            </a:r>
            <a:r>
              <a:rPr lang="en-US" baseline="-25000" dirty="0">
                <a:latin typeface="Arial" charset="0"/>
              </a:rPr>
              <a:t>m</a:t>
            </a:r>
            <a:r>
              <a:rPr lang="en-US" dirty="0">
                <a:latin typeface="Arial" charset="0"/>
              </a:rPr>
              <a:t> </a:t>
            </a:r>
            <a:r>
              <a:rPr lang="el-GR" dirty="0">
                <a:latin typeface="Arial" charset="0"/>
              </a:rPr>
              <a:t>υγρό</a:t>
            </a:r>
          </a:p>
          <a:p>
            <a:pPr eaLnBrk="1" hangingPunct="1">
              <a:defRPr/>
            </a:pPr>
            <a:r>
              <a:rPr lang="el-GR" dirty="0">
                <a:latin typeface="Arial" charset="0"/>
              </a:rPr>
              <a:t>Τ</a:t>
            </a:r>
            <a:r>
              <a:rPr lang="en-US" baseline="-25000" dirty="0">
                <a:latin typeface="Arial" charset="0"/>
              </a:rPr>
              <a:t>g</a:t>
            </a:r>
            <a:r>
              <a:rPr lang="en-US" dirty="0">
                <a:latin typeface="Arial" charset="0"/>
              </a:rPr>
              <a:t> </a:t>
            </a:r>
            <a:r>
              <a:rPr lang="el-GR" dirty="0">
                <a:latin typeface="Arial" charset="0"/>
              </a:rPr>
              <a:t>&lt;Τ&lt;Τ</a:t>
            </a:r>
            <a:r>
              <a:rPr lang="en-US" baseline="-25000" dirty="0">
                <a:latin typeface="Arial" charset="0"/>
              </a:rPr>
              <a:t>m </a:t>
            </a:r>
            <a:r>
              <a:rPr lang="el-GR" dirty="0">
                <a:latin typeface="Arial" charset="0"/>
              </a:rPr>
              <a:t> 100% αμορ.-100% </a:t>
            </a:r>
            <a:r>
              <a:rPr lang="el-GR" dirty="0" err="1">
                <a:latin typeface="Arial" charset="0"/>
              </a:rPr>
              <a:t>κρυσ</a:t>
            </a:r>
            <a:r>
              <a:rPr lang="el-GR" dirty="0">
                <a:latin typeface="Arial" charset="0"/>
              </a:rPr>
              <a:t>.</a:t>
            </a:r>
          </a:p>
          <a:p>
            <a:pPr eaLnBrk="1" hangingPunct="1">
              <a:defRPr/>
            </a:pPr>
            <a:r>
              <a:rPr lang="el-GR" dirty="0" err="1">
                <a:latin typeface="Arial" charset="0"/>
              </a:rPr>
              <a:t>αμορ</a:t>
            </a:r>
            <a:r>
              <a:rPr lang="el-GR" dirty="0">
                <a:latin typeface="Arial" charset="0"/>
              </a:rPr>
              <a:t>. υπερψυγμένο υγρό</a:t>
            </a:r>
          </a:p>
          <a:p>
            <a:pPr eaLnBrk="1" hangingPunct="1">
              <a:defRPr/>
            </a:pPr>
            <a:r>
              <a:rPr lang="el-GR" dirty="0">
                <a:latin typeface="Arial" charset="0"/>
              </a:rPr>
              <a:t>Τ&lt; Τ</a:t>
            </a:r>
            <a:r>
              <a:rPr lang="en-US" baseline="-25000" dirty="0">
                <a:latin typeface="Arial" charset="0"/>
              </a:rPr>
              <a:t>g</a:t>
            </a:r>
            <a:r>
              <a:rPr lang="el-GR" baseline="-25000" dirty="0">
                <a:latin typeface="Arial" charset="0"/>
              </a:rPr>
              <a:t>  </a:t>
            </a:r>
            <a:r>
              <a:rPr lang="el-GR" dirty="0">
                <a:latin typeface="Arial" charset="0"/>
              </a:rPr>
              <a:t>σκληρό άκαμπτο στερεό</a:t>
            </a:r>
          </a:p>
        </p:txBody>
      </p:sp>
      <p:sp>
        <p:nvSpPr>
          <p:cNvPr id="4102" name="18 - Θέση αριθμού διαφάνειας">
            <a:extLst>
              <a:ext uri="{FF2B5EF4-FFF2-40B4-BE49-F238E27FC236}">
                <a16:creationId xmlns:a16="http://schemas.microsoft.com/office/drawing/2014/main" id="{DD34B2DB-D8C3-8CA1-B7F9-A91301544F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92D0E0-F967-4A25-A856-4C4C880B8029}" type="slidenum">
              <a:rPr lang="en-US" altLang="en-US" sz="1400" smtClean="0"/>
              <a:pPr>
                <a:spcBef>
                  <a:spcPct val="0"/>
                </a:spcBef>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αριθμού διαφάνειας">
            <a:extLst>
              <a:ext uri="{FF2B5EF4-FFF2-40B4-BE49-F238E27FC236}">
                <a16:creationId xmlns:a16="http://schemas.microsoft.com/office/drawing/2014/main" id="{56D9D205-FD20-2615-2FBC-A4DDF0179B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B680C2-3CE7-4AD7-A92D-67A257192A9B}" type="slidenum">
              <a:rPr lang="en-US" altLang="en-US" sz="1400" smtClean="0"/>
              <a:pPr>
                <a:spcBef>
                  <a:spcPct val="0"/>
                </a:spcBef>
                <a:buFontTx/>
                <a:buNone/>
              </a:pPr>
              <a:t>20</a:t>
            </a:fld>
            <a:endParaRPr lang="en-US" altLang="en-US" sz="1400"/>
          </a:p>
        </p:txBody>
      </p:sp>
      <p:pic>
        <p:nvPicPr>
          <p:cNvPr id="3" name="Picture 5" descr="σάρωση002">
            <a:extLst>
              <a:ext uri="{FF2B5EF4-FFF2-40B4-BE49-F238E27FC236}">
                <a16:creationId xmlns:a16="http://schemas.microsoft.com/office/drawing/2014/main" id="{BDA2DC2B-29A2-6ACE-2454-BDABC5BE0683}"/>
              </a:ext>
            </a:extLst>
          </p:cNvPr>
          <p:cNvPicPr>
            <a:picLocks noChangeAspect="1" noChangeArrowheads="1"/>
          </p:cNvPicPr>
          <p:nvPr/>
        </p:nvPicPr>
        <p:blipFill>
          <a:blip r:embed="rId2"/>
          <a:srcRect/>
          <a:stretch>
            <a:fillRect/>
          </a:stretch>
        </p:blipFill>
        <p:spPr bwMode="auto">
          <a:xfrm>
            <a:off x="1476375" y="2205038"/>
            <a:ext cx="5956300" cy="3754437"/>
          </a:xfrm>
          <a:prstGeom prst="rect">
            <a:avLst/>
          </a:prstGeom>
          <a:noFill/>
          <a:ln w="9525">
            <a:solidFill>
              <a:schemeClr val="bg2">
                <a:lumMod val="25000"/>
              </a:schemeClr>
            </a:solidFill>
            <a:miter lim="800000"/>
            <a:headEnd/>
            <a:tailEnd/>
          </a:ln>
          <a:effectLst/>
        </p:spPr>
      </p:pic>
      <p:cxnSp>
        <p:nvCxnSpPr>
          <p:cNvPr id="4" name="3 - Ευθύγραμμο βέλος σύνδεσης">
            <a:extLst>
              <a:ext uri="{FF2B5EF4-FFF2-40B4-BE49-F238E27FC236}">
                <a16:creationId xmlns:a16="http://schemas.microsoft.com/office/drawing/2014/main" id="{0B74F7B6-DE0F-EB7C-EC88-E0EEAABC1795}"/>
              </a:ext>
            </a:extLst>
          </p:cNvPr>
          <p:cNvCxnSpPr/>
          <p:nvPr/>
        </p:nvCxnSpPr>
        <p:spPr>
          <a:xfrm rot="10800000" flipV="1">
            <a:off x="5651500" y="2997200"/>
            <a:ext cx="1928813" cy="42862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893" name="7 - TextBox">
            <a:extLst>
              <a:ext uri="{FF2B5EF4-FFF2-40B4-BE49-F238E27FC236}">
                <a16:creationId xmlns:a16="http://schemas.microsoft.com/office/drawing/2014/main" id="{3D9FB3E7-EEC1-1F25-0ACF-3A97F4D7BE24}"/>
              </a:ext>
            </a:extLst>
          </p:cNvPr>
          <p:cNvSpPr txBox="1">
            <a:spLocks noChangeArrowheads="1"/>
          </p:cNvSpPr>
          <p:nvPr/>
        </p:nvSpPr>
        <p:spPr bwMode="auto">
          <a:xfrm>
            <a:off x="7596188" y="2565400"/>
            <a:ext cx="1282700" cy="6461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800"/>
              <a:t>ενδόθερμη</a:t>
            </a:r>
          </a:p>
          <a:p>
            <a:pPr algn="ctr" eaLnBrk="1" hangingPunct="1">
              <a:spcBef>
                <a:spcPct val="0"/>
              </a:spcBef>
              <a:buFontTx/>
              <a:buNone/>
            </a:pPr>
            <a:r>
              <a:rPr lang="el-GR" altLang="en-US" sz="1800"/>
              <a:t>τήξεως</a:t>
            </a:r>
          </a:p>
        </p:txBody>
      </p:sp>
      <p:sp>
        <p:nvSpPr>
          <p:cNvPr id="6" name="5 - Ορθογώνιο">
            <a:extLst>
              <a:ext uri="{FF2B5EF4-FFF2-40B4-BE49-F238E27FC236}">
                <a16:creationId xmlns:a16="http://schemas.microsoft.com/office/drawing/2014/main" id="{F551240F-F91E-E2A4-F7B3-7D5D5E14EA9C}"/>
              </a:ext>
            </a:extLst>
          </p:cNvPr>
          <p:cNvSpPr/>
          <p:nvPr/>
        </p:nvSpPr>
        <p:spPr>
          <a:xfrm>
            <a:off x="1403350" y="765175"/>
            <a:ext cx="6192838" cy="1200150"/>
          </a:xfrm>
          <a:prstGeom prst="rect">
            <a:avLst/>
          </a:prstGeom>
          <a:ln>
            <a:solidFill>
              <a:schemeClr val="accent2">
                <a:lumMod val="60000"/>
                <a:lumOff val="40000"/>
              </a:schemeClr>
            </a:solidFill>
          </a:ln>
        </p:spPr>
        <p:txBody>
          <a:bodyPr>
            <a:spAutoFit/>
          </a:bodyPr>
          <a:lstStyle/>
          <a:p>
            <a:pPr>
              <a:defRPr/>
            </a:pPr>
            <a:r>
              <a:rPr lang="en-GB" dirty="0" err="1">
                <a:latin typeface="Arial" charset="0"/>
              </a:rPr>
              <a:t>Όποτε</a:t>
            </a:r>
            <a:r>
              <a:rPr lang="en-GB" dirty="0">
                <a:latin typeface="Arial" charset="0"/>
              </a:rPr>
              <a:t> </a:t>
            </a:r>
            <a:r>
              <a:rPr lang="en-GB" dirty="0" err="1">
                <a:latin typeface="Arial" charset="0"/>
              </a:rPr>
              <a:t>το</a:t>
            </a:r>
            <a:r>
              <a:rPr lang="en-GB" dirty="0">
                <a:latin typeface="Arial" charset="0"/>
              </a:rPr>
              <a:t> </a:t>
            </a:r>
            <a:r>
              <a:rPr lang="en-GB" dirty="0" err="1">
                <a:latin typeface="Arial" charset="0"/>
              </a:rPr>
              <a:t>δείγμα</a:t>
            </a:r>
            <a:r>
              <a:rPr lang="en-GB" dirty="0">
                <a:latin typeface="Arial" charset="0"/>
              </a:rPr>
              <a:t> </a:t>
            </a:r>
            <a:r>
              <a:rPr lang="en-GB" dirty="0" err="1">
                <a:latin typeface="Arial" charset="0"/>
              </a:rPr>
              <a:t>υπόκειται</a:t>
            </a:r>
            <a:r>
              <a:rPr lang="en-GB" dirty="0">
                <a:latin typeface="Arial" charset="0"/>
              </a:rPr>
              <a:t> </a:t>
            </a:r>
            <a:r>
              <a:rPr lang="en-GB" dirty="0" err="1">
                <a:latin typeface="Arial" charset="0"/>
              </a:rPr>
              <a:t>σε</a:t>
            </a:r>
            <a:r>
              <a:rPr lang="en-GB" dirty="0">
                <a:latin typeface="Arial" charset="0"/>
              </a:rPr>
              <a:t> </a:t>
            </a:r>
            <a:r>
              <a:rPr lang="en-GB" dirty="0" err="1">
                <a:latin typeface="Arial" charset="0"/>
              </a:rPr>
              <a:t>μία</a:t>
            </a:r>
            <a:r>
              <a:rPr lang="en-GB" dirty="0">
                <a:latin typeface="Arial" charset="0"/>
              </a:rPr>
              <a:t> </a:t>
            </a:r>
            <a:r>
              <a:rPr lang="en-GB" dirty="0" err="1">
                <a:latin typeface="Arial" charset="0"/>
              </a:rPr>
              <a:t>μετάπτωση</a:t>
            </a:r>
            <a:r>
              <a:rPr lang="en-GB" dirty="0">
                <a:latin typeface="Arial" charset="0"/>
              </a:rPr>
              <a:t>, </a:t>
            </a:r>
            <a:r>
              <a:rPr lang="en-GB" dirty="0" err="1">
                <a:latin typeface="Arial" charset="0"/>
              </a:rPr>
              <a:t>ώστε</a:t>
            </a:r>
            <a:r>
              <a:rPr lang="en-GB" dirty="0">
                <a:latin typeface="Arial" charset="0"/>
              </a:rPr>
              <a:t> </a:t>
            </a:r>
            <a:r>
              <a:rPr lang="en-GB" dirty="0" err="1">
                <a:latin typeface="Arial" charset="0"/>
              </a:rPr>
              <a:t>να</a:t>
            </a:r>
            <a:r>
              <a:rPr lang="en-GB" dirty="0">
                <a:latin typeface="Arial" charset="0"/>
              </a:rPr>
              <a:t> </a:t>
            </a:r>
            <a:r>
              <a:rPr lang="en-GB" dirty="0" err="1">
                <a:latin typeface="Arial" charset="0"/>
              </a:rPr>
              <a:t>υπάρχει</a:t>
            </a:r>
            <a:r>
              <a:rPr lang="en-GB" dirty="0">
                <a:latin typeface="Arial" charset="0"/>
              </a:rPr>
              <a:t> </a:t>
            </a:r>
            <a:r>
              <a:rPr lang="en-GB" dirty="0" err="1">
                <a:latin typeface="Arial" charset="0"/>
              </a:rPr>
              <a:t>αλλαγή</a:t>
            </a:r>
            <a:r>
              <a:rPr lang="en-GB" dirty="0">
                <a:latin typeface="Arial" charset="0"/>
              </a:rPr>
              <a:t> </a:t>
            </a:r>
            <a:r>
              <a:rPr lang="en-GB" dirty="0" err="1">
                <a:latin typeface="Arial" charset="0"/>
              </a:rPr>
              <a:t>στη</a:t>
            </a:r>
            <a:r>
              <a:rPr lang="en-GB" dirty="0">
                <a:latin typeface="Arial" charset="0"/>
              </a:rPr>
              <a:t> </a:t>
            </a:r>
            <a:r>
              <a:rPr lang="en-GB" dirty="0" err="1">
                <a:latin typeface="Arial" charset="0"/>
              </a:rPr>
              <a:t>θερμοχωρητικότητα</a:t>
            </a:r>
            <a:r>
              <a:rPr lang="en-GB" dirty="0">
                <a:latin typeface="Arial" charset="0"/>
              </a:rPr>
              <a:t>, </a:t>
            </a:r>
            <a:r>
              <a:rPr lang="en-GB" dirty="0" err="1">
                <a:latin typeface="Arial" charset="0"/>
              </a:rPr>
              <a:t>το</a:t>
            </a:r>
            <a:r>
              <a:rPr lang="en-GB" dirty="0">
                <a:latin typeface="Arial" charset="0"/>
              </a:rPr>
              <a:t> </a:t>
            </a:r>
            <a:r>
              <a:rPr lang="en-US" dirty="0">
                <a:latin typeface="Arial" charset="0"/>
              </a:rPr>
              <a:t>DSC</a:t>
            </a:r>
            <a:r>
              <a:rPr lang="en-GB" dirty="0">
                <a:latin typeface="Arial" charset="0"/>
              </a:rPr>
              <a:t> </a:t>
            </a:r>
            <a:r>
              <a:rPr lang="en-GB" dirty="0" err="1">
                <a:latin typeface="Arial" charset="0"/>
              </a:rPr>
              <a:t>καταγράφει</a:t>
            </a:r>
            <a:r>
              <a:rPr lang="en-GB" dirty="0">
                <a:latin typeface="Arial" charset="0"/>
              </a:rPr>
              <a:t> </a:t>
            </a:r>
            <a:r>
              <a:rPr lang="en-GB" dirty="0" err="1">
                <a:latin typeface="Arial" charset="0"/>
              </a:rPr>
              <a:t>τόσο</a:t>
            </a:r>
            <a:r>
              <a:rPr lang="en-GB" dirty="0">
                <a:latin typeface="Arial" charset="0"/>
              </a:rPr>
              <a:t> </a:t>
            </a:r>
            <a:r>
              <a:rPr lang="en-GB" dirty="0" err="1">
                <a:latin typeface="Arial" charset="0"/>
              </a:rPr>
              <a:t>την</a:t>
            </a:r>
            <a:r>
              <a:rPr lang="en-GB" dirty="0">
                <a:latin typeface="Arial" charset="0"/>
              </a:rPr>
              <a:t> </a:t>
            </a:r>
            <a:r>
              <a:rPr lang="en-GB" dirty="0" err="1">
                <a:latin typeface="Arial" charset="0"/>
              </a:rPr>
              <a:t>ποσότητα</a:t>
            </a:r>
            <a:r>
              <a:rPr lang="en-GB" dirty="0">
                <a:latin typeface="Arial" charset="0"/>
              </a:rPr>
              <a:t> </a:t>
            </a:r>
            <a:r>
              <a:rPr lang="en-GB" dirty="0" err="1">
                <a:latin typeface="Arial" charset="0"/>
              </a:rPr>
              <a:t>όσο</a:t>
            </a:r>
            <a:r>
              <a:rPr lang="en-GB" dirty="0">
                <a:latin typeface="Arial" charset="0"/>
              </a:rPr>
              <a:t> </a:t>
            </a:r>
            <a:r>
              <a:rPr lang="en-GB" dirty="0" err="1">
                <a:latin typeface="Arial" charset="0"/>
              </a:rPr>
              <a:t>και</a:t>
            </a:r>
            <a:r>
              <a:rPr lang="en-GB" dirty="0">
                <a:latin typeface="Arial" charset="0"/>
              </a:rPr>
              <a:t> </a:t>
            </a:r>
            <a:r>
              <a:rPr lang="en-GB" dirty="0" err="1">
                <a:latin typeface="Arial" charset="0"/>
              </a:rPr>
              <a:t>την</a:t>
            </a:r>
            <a:r>
              <a:rPr lang="en-GB" dirty="0">
                <a:latin typeface="Arial" charset="0"/>
              </a:rPr>
              <a:t> </a:t>
            </a:r>
            <a:r>
              <a:rPr lang="en-GB" dirty="0" err="1">
                <a:latin typeface="Arial" charset="0"/>
              </a:rPr>
              <a:t>κατεύθυνση</a:t>
            </a:r>
            <a:r>
              <a:rPr lang="en-GB" dirty="0">
                <a:latin typeface="Arial" charset="0"/>
              </a:rPr>
              <a:t> </a:t>
            </a:r>
            <a:r>
              <a:rPr lang="en-GB" dirty="0" err="1">
                <a:latin typeface="Arial" charset="0"/>
              </a:rPr>
              <a:t>της</a:t>
            </a:r>
            <a:r>
              <a:rPr lang="en-GB" dirty="0">
                <a:latin typeface="Arial" charset="0"/>
              </a:rPr>
              <a:t> </a:t>
            </a:r>
            <a:r>
              <a:rPr lang="en-GB" dirty="0" err="1">
                <a:latin typeface="Arial" charset="0"/>
              </a:rPr>
              <a:t>επιπρόσθετης</a:t>
            </a:r>
            <a:r>
              <a:rPr lang="en-GB" dirty="0">
                <a:latin typeface="Arial" charset="0"/>
              </a:rPr>
              <a:t> </a:t>
            </a:r>
            <a:r>
              <a:rPr lang="en-GB" dirty="0" err="1">
                <a:latin typeface="Arial" charset="0"/>
              </a:rPr>
              <a:t>ροής</a:t>
            </a:r>
            <a:r>
              <a:rPr lang="en-GB" dirty="0">
                <a:latin typeface="Arial" charset="0"/>
              </a:rPr>
              <a:t> </a:t>
            </a:r>
            <a:r>
              <a:rPr lang="en-GB" dirty="0" err="1">
                <a:latin typeface="Arial" charset="0"/>
              </a:rPr>
              <a:t>θερμότητας</a:t>
            </a:r>
            <a:r>
              <a:rPr lang="en-GB" dirty="0">
                <a:latin typeface="Arial" charset="0"/>
              </a:rPr>
              <a:t>.</a:t>
            </a:r>
            <a:endParaRPr lang="el-GR" dirty="0">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30863400-0AE4-9848-17B1-8F3ADEFCE611}"/>
              </a:ext>
            </a:extLst>
          </p:cNvPr>
          <p:cNvSpPr>
            <a:spLocks noChangeArrowheads="1"/>
          </p:cNvSpPr>
          <p:nvPr/>
        </p:nvSpPr>
        <p:spPr bwMode="auto">
          <a:xfrm>
            <a:off x="468313" y="1196975"/>
            <a:ext cx="2570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b="1"/>
              <a:t>Υαλώδης μετάπτωση </a:t>
            </a:r>
            <a:endParaRPr lang="en-US" altLang="en-US" sz="1800" b="1"/>
          </a:p>
          <a:p>
            <a:pPr algn="just" eaLnBrk="1" hangingPunct="1">
              <a:spcBef>
                <a:spcPct val="0"/>
              </a:spcBef>
              <a:buFontTx/>
              <a:buNone/>
            </a:pPr>
            <a:r>
              <a:rPr lang="el-GR" altLang="en-US" sz="1800" b="1"/>
              <a:t>των πολυμερών</a:t>
            </a:r>
          </a:p>
        </p:txBody>
      </p:sp>
      <p:sp>
        <p:nvSpPr>
          <p:cNvPr id="38915" name="Text Box 5">
            <a:extLst>
              <a:ext uri="{FF2B5EF4-FFF2-40B4-BE49-F238E27FC236}">
                <a16:creationId xmlns:a16="http://schemas.microsoft.com/office/drawing/2014/main" id="{908885DC-71E1-751D-B409-CF31BFCA5D67}"/>
              </a:ext>
            </a:extLst>
          </p:cNvPr>
          <p:cNvSpPr txBox="1">
            <a:spLocks noChangeArrowheads="1"/>
          </p:cNvSpPr>
          <p:nvPr/>
        </p:nvSpPr>
        <p:spPr bwMode="auto">
          <a:xfrm>
            <a:off x="539750" y="476250"/>
            <a:ext cx="2663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ΑΜΟΡΦΗ ΚΑΤΑΣΤΑΣΗ</a:t>
            </a:r>
            <a:endParaRPr lang="en-US" altLang="en-US" sz="1800" b="1"/>
          </a:p>
        </p:txBody>
      </p:sp>
      <p:sp>
        <p:nvSpPr>
          <p:cNvPr id="38916" name="4 - Θέση αριθμού διαφάνειας">
            <a:extLst>
              <a:ext uri="{FF2B5EF4-FFF2-40B4-BE49-F238E27FC236}">
                <a16:creationId xmlns:a16="http://schemas.microsoft.com/office/drawing/2014/main" id="{2F06C8BD-1825-78F1-C3BE-2695EACE088D}"/>
              </a:ext>
            </a:extLst>
          </p:cNvPr>
          <p:cNvSpPr>
            <a:spLocks noGrp="1"/>
          </p:cNvSpPr>
          <p:nvPr>
            <p:ph type="sldNum" sz="quarter" idx="12"/>
          </p:nvPr>
        </p:nvSpPr>
        <p:spPr>
          <a:xfrm>
            <a:off x="6804025"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5ECC07-0740-4C21-B631-D0D262C1A88D}" type="slidenum">
              <a:rPr lang="en-US" altLang="en-US" sz="1400" smtClean="0"/>
              <a:pPr>
                <a:spcBef>
                  <a:spcPct val="0"/>
                </a:spcBef>
                <a:buFontTx/>
                <a:buNone/>
              </a:pPr>
              <a:t>21</a:t>
            </a:fld>
            <a:endParaRPr lang="en-US" altLang="en-US" sz="1400"/>
          </a:p>
        </p:txBody>
      </p:sp>
      <p:grpSp>
        <p:nvGrpSpPr>
          <p:cNvPr id="38917" name="13 - Ομάδα">
            <a:extLst>
              <a:ext uri="{FF2B5EF4-FFF2-40B4-BE49-F238E27FC236}">
                <a16:creationId xmlns:a16="http://schemas.microsoft.com/office/drawing/2014/main" id="{E2320E20-1320-E709-1C09-71497DBDF5F7}"/>
              </a:ext>
            </a:extLst>
          </p:cNvPr>
          <p:cNvGrpSpPr>
            <a:grpSpLocks/>
          </p:cNvGrpSpPr>
          <p:nvPr/>
        </p:nvGrpSpPr>
        <p:grpSpPr bwMode="auto">
          <a:xfrm>
            <a:off x="3924300" y="476250"/>
            <a:ext cx="4591050" cy="3765550"/>
            <a:chOff x="71438" y="857250"/>
            <a:chExt cx="6643687" cy="5500688"/>
          </a:xfrm>
        </p:grpSpPr>
        <p:pic>
          <p:nvPicPr>
            <p:cNvPr id="38919" name="Picture 6">
              <a:extLst>
                <a:ext uri="{FF2B5EF4-FFF2-40B4-BE49-F238E27FC236}">
                  <a16:creationId xmlns:a16="http://schemas.microsoft.com/office/drawing/2014/main" id="{8D563F56-EA6F-9C71-F292-EC393AF61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8" t="6087" r="7309" b="4930"/>
            <a:stretch>
              <a:fillRect/>
            </a:stretch>
          </p:blipFill>
          <p:spPr bwMode="auto">
            <a:xfrm>
              <a:off x="71438" y="857250"/>
              <a:ext cx="6643687"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 Ελεύθερη σχεδίαση">
              <a:extLst>
                <a:ext uri="{FF2B5EF4-FFF2-40B4-BE49-F238E27FC236}">
                  <a16:creationId xmlns:a16="http://schemas.microsoft.com/office/drawing/2014/main" id="{1CAA3987-A983-98C1-C59C-3D28DAF609E3}"/>
                </a:ext>
              </a:extLst>
            </p:cNvPr>
            <p:cNvSpPr/>
            <p:nvPr/>
          </p:nvSpPr>
          <p:spPr>
            <a:xfrm>
              <a:off x="1036289" y="1409174"/>
              <a:ext cx="4314261" cy="2812958"/>
            </a:xfrm>
            <a:custGeom>
              <a:avLst/>
              <a:gdLst>
                <a:gd name="connsiteX0" fmla="*/ 0 w 4312692"/>
                <a:gd name="connsiteY0" fmla="*/ 2811439 h 2811439"/>
                <a:gd name="connsiteX1" fmla="*/ 1951630 w 4312692"/>
                <a:gd name="connsiteY1" fmla="*/ 2251881 h 2811439"/>
                <a:gd name="connsiteX2" fmla="*/ 2729552 w 4312692"/>
                <a:gd name="connsiteY2" fmla="*/ 1678675 h 2811439"/>
                <a:gd name="connsiteX3" fmla="*/ 3343701 w 4312692"/>
                <a:gd name="connsiteY3" fmla="*/ 1009934 h 2811439"/>
                <a:gd name="connsiteX4" fmla="*/ 4312692 w 4312692"/>
                <a:gd name="connsiteY4" fmla="*/ 0 h 2811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2692" h="2811439">
                  <a:moveTo>
                    <a:pt x="0" y="2811439"/>
                  </a:moveTo>
                  <a:cubicBezTo>
                    <a:pt x="748352" y="2626057"/>
                    <a:pt x="1496705" y="2440675"/>
                    <a:pt x="1951630" y="2251881"/>
                  </a:cubicBezTo>
                  <a:cubicBezTo>
                    <a:pt x="2406555" y="2063087"/>
                    <a:pt x="2497540" y="1885666"/>
                    <a:pt x="2729552" y="1678675"/>
                  </a:cubicBezTo>
                  <a:cubicBezTo>
                    <a:pt x="2961564" y="1471684"/>
                    <a:pt x="3079844" y="1289713"/>
                    <a:pt x="3343701" y="1009934"/>
                  </a:cubicBezTo>
                  <a:cubicBezTo>
                    <a:pt x="3607558" y="730155"/>
                    <a:pt x="3960125" y="365077"/>
                    <a:pt x="4312692" y="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grpSp>
      <p:sp>
        <p:nvSpPr>
          <p:cNvPr id="38918" name="Rectangle 6">
            <a:extLst>
              <a:ext uri="{FF2B5EF4-FFF2-40B4-BE49-F238E27FC236}">
                <a16:creationId xmlns:a16="http://schemas.microsoft.com/office/drawing/2014/main" id="{679DBFE3-61F9-AC6F-D562-0946F6DD10E2}"/>
              </a:ext>
            </a:extLst>
          </p:cNvPr>
          <p:cNvSpPr>
            <a:spLocks noChangeArrowheads="1"/>
          </p:cNvSpPr>
          <p:nvPr/>
        </p:nvSpPr>
        <p:spPr bwMode="auto">
          <a:xfrm>
            <a:off x="323850" y="4005263"/>
            <a:ext cx="828198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800" b="1"/>
              <a:t>Φαινομενολογική περιγραφή</a:t>
            </a:r>
            <a:endParaRPr lang="en-US" altLang="en-US" sz="1800"/>
          </a:p>
          <a:p>
            <a:pPr algn="ctr" eaLnBrk="1" hangingPunct="1">
              <a:spcBef>
                <a:spcPct val="0"/>
              </a:spcBef>
              <a:buFontTx/>
              <a:buNone/>
            </a:pPr>
            <a:r>
              <a:rPr lang="el-GR" altLang="en-US" sz="1800"/>
              <a:t>Κάτω από το σημείο τήξεως τα πολυμερή παρουσιάζουν δύο φυσικές καταστάσεις : στην πλέον χαμηλή θερμοκρασία οι μακρομοριακές αλυσίδες μένουν ακίνητες (υαλώδης μετάπτωση) και μετά από μία ορισμένη θερμοκρασία ορισμένα τμήματα των αλυσίδων αρχίζουν να κινούνται (ενδομοριακές κινήσεις </a:t>
            </a:r>
            <a:r>
              <a:rPr lang="en-US" altLang="en-US" sz="1800"/>
              <a:t>Brown</a:t>
            </a:r>
            <a:r>
              <a:rPr lang="el-GR" altLang="en-US" sz="1800"/>
              <a:t>) ενώ η συνολική αλυσίδα δεν μετακινείται (ιξωδοελαστική κατάσταση). Η θερμοκρασία κατά την οποία ένα πολυμερές περνά από την ιξωδοελαστική κατάσταση στην υαλώδη κατάσταση ονομάζεται </a:t>
            </a:r>
            <a:r>
              <a:rPr lang="el-GR" altLang="en-US" sz="1800" b="1">
                <a:solidFill>
                  <a:schemeClr val="accent2"/>
                </a:solidFill>
              </a:rPr>
              <a:t>θερμοκρασία υαλώδους μεταπτώσεως (Τ</a:t>
            </a:r>
            <a:r>
              <a:rPr lang="en-US" altLang="en-US" sz="1800" b="1">
                <a:solidFill>
                  <a:schemeClr val="accent2"/>
                </a:solidFill>
              </a:rPr>
              <a:t>g</a:t>
            </a:r>
            <a:r>
              <a:rPr lang="el-GR" altLang="en-US" sz="1800" b="1">
                <a:solidFill>
                  <a:schemeClr val="accent2"/>
                </a:solidFill>
              </a:rPr>
              <a:t>),</a:t>
            </a:r>
            <a:r>
              <a:rPr lang="el-GR" altLang="en-US" sz="1800"/>
              <a:t> το δε φαινόμενο υαλώδης μετάπτωση (</a:t>
            </a:r>
            <a:r>
              <a:rPr lang="en-US" altLang="en-US" sz="1800"/>
              <a:t>glass</a:t>
            </a:r>
            <a:r>
              <a:rPr lang="el-GR" altLang="en-US" sz="1800"/>
              <a:t> </a:t>
            </a:r>
            <a:r>
              <a:rPr lang="en-US" altLang="en-US" sz="1800"/>
              <a:t>transition</a:t>
            </a:r>
            <a:r>
              <a:rPr lang="el-GR" altLang="en-US" sz="180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FF3E2979-3947-7E0A-43BC-BA84156A5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276475"/>
            <a:ext cx="32734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5">
            <a:extLst>
              <a:ext uri="{FF2B5EF4-FFF2-40B4-BE49-F238E27FC236}">
                <a16:creationId xmlns:a16="http://schemas.microsoft.com/office/drawing/2014/main" id="{4204DAF5-A62D-7681-9B9F-5290ED4C9156}"/>
              </a:ext>
            </a:extLst>
          </p:cNvPr>
          <p:cNvSpPr>
            <a:spLocks noChangeArrowheads="1"/>
          </p:cNvSpPr>
          <p:nvPr/>
        </p:nvSpPr>
        <p:spPr bwMode="auto">
          <a:xfrm>
            <a:off x="755650" y="1268413"/>
            <a:ext cx="7559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a:t>μετακίνηση τμήματος αλυσίδας πάνω από την Τ</a:t>
            </a:r>
            <a:r>
              <a:rPr lang="en-US" altLang="en-US" sz="1800"/>
              <a:t>g</a:t>
            </a:r>
            <a:r>
              <a:rPr lang="el-GR" altLang="en-US" sz="1800"/>
              <a:t>, και κάτω από την Τ</a:t>
            </a:r>
            <a:r>
              <a:rPr lang="en-US" altLang="en-US" sz="1800"/>
              <a:t>m</a:t>
            </a:r>
            <a:r>
              <a:rPr lang="el-GR" altLang="en-US" sz="1800"/>
              <a:t> .</a:t>
            </a:r>
          </a:p>
        </p:txBody>
      </p:sp>
      <p:sp>
        <p:nvSpPr>
          <p:cNvPr id="40964" name="3 - TextBox">
            <a:extLst>
              <a:ext uri="{FF2B5EF4-FFF2-40B4-BE49-F238E27FC236}">
                <a16:creationId xmlns:a16="http://schemas.microsoft.com/office/drawing/2014/main" id="{737A79D2-957E-26D4-E4DD-ADCFDF9AAF90}"/>
              </a:ext>
            </a:extLst>
          </p:cNvPr>
          <p:cNvSpPr txBox="1">
            <a:spLocks noChangeArrowheads="1"/>
          </p:cNvSpPr>
          <p:nvPr/>
        </p:nvSpPr>
        <p:spPr bwMode="auto">
          <a:xfrm>
            <a:off x="3071813" y="1857375"/>
            <a:ext cx="3008312"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ενδομοριακή κίνηση  </a:t>
            </a:r>
            <a:r>
              <a:rPr lang="en-US" altLang="en-US" sz="1800"/>
              <a:t>Brown</a:t>
            </a:r>
            <a:endParaRPr lang="el-GR" altLang="en-US" sz="1800"/>
          </a:p>
        </p:txBody>
      </p:sp>
      <p:sp>
        <p:nvSpPr>
          <p:cNvPr id="40965" name="4 - Θέση αριθμού διαφάνειας">
            <a:extLst>
              <a:ext uri="{FF2B5EF4-FFF2-40B4-BE49-F238E27FC236}">
                <a16:creationId xmlns:a16="http://schemas.microsoft.com/office/drawing/2014/main" id="{93A0EBE2-1F89-8C52-5A57-79246CA17C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8954E4-B808-438A-BD8D-5163878B17D1}" type="slidenum">
              <a:rPr lang="en-US" altLang="en-US" sz="1400" smtClean="0"/>
              <a:pPr>
                <a:spcBef>
                  <a:spcPct val="0"/>
                </a:spcBef>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86DC41FA-75C7-5FCF-131B-2C30EB0AB5D0}"/>
              </a:ext>
            </a:extLst>
          </p:cNvPr>
          <p:cNvSpPr>
            <a:spLocks noChangeArrowheads="1"/>
          </p:cNvSpPr>
          <p:nvPr/>
        </p:nvSpPr>
        <p:spPr bwMode="auto">
          <a:xfrm>
            <a:off x="468313" y="836613"/>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a:t>Όπως και στο σημείο τήξεως έτσι και στο σημείο της υαλώδους μεταπτώσεως τα πολυμερή παρουσιάζουν μεταβολή του ειδικού τους όγκου.</a:t>
            </a:r>
          </a:p>
        </p:txBody>
      </p:sp>
      <p:sp>
        <p:nvSpPr>
          <p:cNvPr id="43011" name="4 - Θέση αριθμού διαφάνειας">
            <a:extLst>
              <a:ext uri="{FF2B5EF4-FFF2-40B4-BE49-F238E27FC236}">
                <a16:creationId xmlns:a16="http://schemas.microsoft.com/office/drawing/2014/main" id="{E27B8831-51EB-C606-CC9B-587661C0D8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22A197-57A4-4E49-AAFC-C1E7793AF3D5}" type="slidenum">
              <a:rPr lang="en-US" altLang="en-US" sz="1400" smtClean="0"/>
              <a:pPr>
                <a:spcBef>
                  <a:spcPct val="0"/>
                </a:spcBef>
                <a:buFontTx/>
                <a:buNone/>
              </a:pPr>
              <a:t>23</a:t>
            </a:fld>
            <a:endParaRPr lang="en-US" altLang="en-US" sz="1400"/>
          </a:p>
        </p:txBody>
      </p:sp>
      <p:pic>
        <p:nvPicPr>
          <p:cNvPr id="43012" name="Picture 2">
            <a:extLst>
              <a:ext uri="{FF2B5EF4-FFF2-40B4-BE49-F238E27FC236}">
                <a16:creationId xmlns:a16="http://schemas.microsoft.com/office/drawing/2014/main" id="{383C3141-3E49-6E7F-486A-C63EFD152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438" t="28189" r="25764" b="18283"/>
          <a:stretch>
            <a:fillRect/>
          </a:stretch>
        </p:blipFill>
        <p:spPr bwMode="auto">
          <a:xfrm>
            <a:off x="1403350" y="1628775"/>
            <a:ext cx="59055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 TextBox">
            <a:extLst>
              <a:ext uri="{FF2B5EF4-FFF2-40B4-BE49-F238E27FC236}">
                <a16:creationId xmlns:a16="http://schemas.microsoft.com/office/drawing/2014/main" id="{86B3566B-0C00-6705-2086-A98316EE6F46}"/>
              </a:ext>
            </a:extLst>
          </p:cNvPr>
          <p:cNvSpPr txBox="1">
            <a:spLocks noChangeArrowheads="1"/>
          </p:cNvSpPr>
          <p:nvPr/>
        </p:nvSpPr>
        <p:spPr bwMode="auto">
          <a:xfrm>
            <a:off x="6300788" y="2205038"/>
            <a:ext cx="27352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a:t>
            </a:r>
            <a:r>
              <a:rPr lang="el-GR" altLang="en-US" sz="1800"/>
              <a:t>  γραμμικό </a:t>
            </a:r>
          </a:p>
          <a:p>
            <a:pPr eaLnBrk="1" hangingPunct="1">
              <a:spcBef>
                <a:spcPct val="0"/>
              </a:spcBef>
              <a:buFontTx/>
              <a:buNone/>
            </a:pPr>
            <a:r>
              <a:rPr lang="el-GR" altLang="en-US" sz="1800"/>
              <a:t>     Άμορφο ΜΒ 1,4</a:t>
            </a:r>
            <a:r>
              <a:rPr lang="en-US" altLang="en-US" sz="1800"/>
              <a:t>x10</a:t>
            </a:r>
            <a:r>
              <a:rPr lang="en-US" altLang="en-US" sz="1800" baseline="30000"/>
              <a:t>5</a:t>
            </a:r>
            <a:endParaRPr lang="el-GR" altLang="en-US" sz="1800"/>
          </a:p>
          <a:p>
            <a:pPr eaLnBrk="1" hangingPunct="1">
              <a:spcBef>
                <a:spcPct val="0"/>
              </a:spcBef>
              <a:buFontTx/>
              <a:buNone/>
            </a:pPr>
            <a:r>
              <a:rPr lang="el-GR" altLang="en-US" sz="1800"/>
              <a:t>Β  γραμμικό </a:t>
            </a:r>
          </a:p>
          <a:p>
            <a:pPr eaLnBrk="1" hangingPunct="1">
              <a:spcBef>
                <a:spcPct val="0"/>
              </a:spcBef>
              <a:buFontTx/>
              <a:buNone/>
            </a:pPr>
            <a:r>
              <a:rPr lang="el-GR" altLang="en-US" sz="1800"/>
              <a:t>     Άμορφο ΜΒ</a:t>
            </a:r>
            <a:r>
              <a:rPr lang="en-US" altLang="en-US" sz="1800"/>
              <a:t> 2</a:t>
            </a:r>
            <a:r>
              <a:rPr lang="el-GR" altLang="en-US" sz="1800"/>
              <a:t>,</a:t>
            </a:r>
            <a:r>
              <a:rPr lang="en-US" altLang="en-US" sz="1800"/>
              <a:t>7x10</a:t>
            </a:r>
            <a:r>
              <a:rPr lang="en-US" altLang="en-US" sz="1800" baseline="30000"/>
              <a:t>5</a:t>
            </a:r>
            <a:endParaRPr lang="el-GR" altLang="en-US" sz="1800"/>
          </a:p>
          <a:p>
            <a:pPr eaLnBrk="1" hangingPunct="1">
              <a:spcBef>
                <a:spcPct val="0"/>
              </a:spcBef>
              <a:buFontTx/>
              <a:buNone/>
            </a:pPr>
            <a:r>
              <a:rPr lang="el-GR" altLang="en-US" sz="1800"/>
              <a:t>Γ   Άμορφο </a:t>
            </a:r>
          </a:p>
          <a:p>
            <a:pPr eaLnBrk="1" hangingPunct="1">
              <a:spcBef>
                <a:spcPct val="0"/>
              </a:spcBef>
              <a:buFontTx/>
              <a:buNone/>
            </a:pPr>
            <a:r>
              <a:rPr lang="el-GR" altLang="en-US" sz="1800"/>
              <a:t>   + σταυροδεσμοί</a:t>
            </a:r>
          </a:p>
          <a:p>
            <a:pPr eaLnBrk="1" hangingPunct="1">
              <a:spcBef>
                <a:spcPct val="0"/>
              </a:spcBef>
              <a:buFontTx/>
              <a:buNone/>
            </a:pPr>
            <a:r>
              <a:rPr lang="el-GR" altLang="en-US" sz="1800"/>
              <a:t>Δ  κρυσταλλικό </a:t>
            </a:r>
          </a:p>
          <a:p>
            <a:pPr eaLnBrk="1" hangingPunct="1">
              <a:spcBef>
                <a:spcPct val="0"/>
              </a:spcBef>
              <a:buFontTx/>
              <a:buNone/>
            </a:pPr>
            <a:r>
              <a:rPr lang="el-GR" altLang="en-US" sz="1800"/>
              <a:t>     Ισοτακτικό</a:t>
            </a:r>
            <a:r>
              <a:rPr lang="en-US" altLang="en-US" sz="1800"/>
              <a:t> PS</a:t>
            </a:r>
            <a:endParaRPr lang="el-GR" altLang="en-US" sz="1800"/>
          </a:p>
        </p:txBody>
      </p:sp>
      <p:sp>
        <p:nvSpPr>
          <p:cNvPr id="45059" name="TextBox 3">
            <a:extLst>
              <a:ext uri="{FF2B5EF4-FFF2-40B4-BE49-F238E27FC236}">
                <a16:creationId xmlns:a16="http://schemas.microsoft.com/office/drawing/2014/main" id="{F4FFFBFD-8A36-40F2-5185-76A7F1A318D0}"/>
              </a:ext>
            </a:extLst>
          </p:cNvPr>
          <p:cNvSpPr txBox="1">
            <a:spLocks noChangeArrowheads="1"/>
          </p:cNvSpPr>
          <p:nvPr/>
        </p:nvSpPr>
        <p:spPr bwMode="auto">
          <a:xfrm>
            <a:off x="1643063" y="642938"/>
            <a:ext cx="596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Μεταβολή του μέτρου ελαστικότητας με την θερμοκρασία</a:t>
            </a:r>
          </a:p>
        </p:txBody>
      </p:sp>
      <p:sp>
        <p:nvSpPr>
          <p:cNvPr id="45060" name="4 - Θέση αριθμού διαφάνειας">
            <a:extLst>
              <a:ext uri="{FF2B5EF4-FFF2-40B4-BE49-F238E27FC236}">
                <a16:creationId xmlns:a16="http://schemas.microsoft.com/office/drawing/2014/main" id="{8A9EC6F9-CE5D-DD11-11AC-A0A593490C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5F93B1-2230-45C0-8866-57A5881E32B3}" type="slidenum">
              <a:rPr lang="en-US" altLang="en-US" sz="1400" smtClean="0"/>
              <a:pPr>
                <a:spcBef>
                  <a:spcPct val="0"/>
                </a:spcBef>
                <a:buFontTx/>
                <a:buNone/>
              </a:pPr>
              <a:t>24</a:t>
            </a:fld>
            <a:endParaRPr lang="en-US" altLang="en-US" sz="1400"/>
          </a:p>
        </p:txBody>
      </p:sp>
      <p:grpSp>
        <p:nvGrpSpPr>
          <p:cNvPr id="45061" name="Group 9">
            <a:extLst>
              <a:ext uri="{FF2B5EF4-FFF2-40B4-BE49-F238E27FC236}">
                <a16:creationId xmlns:a16="http://schemas.microsoft.com/office/drawing/2014/main" id="{5252B19F-BBA9-669A-81E9-BFCE29060F51}"/>
              </a:ext>
            </a:extLst>
          </p:cNvPr>
          <p:cNvGrpSpPr>
            <a:grpSpLocks/>
          </p:cNvGrpSpPr>
          <p:nvPr/>
        </p:nvGrpSpPr>
        <p:grpSpPr bwMode="auto">
          <a:xfrm>
            <a:off x="184150" y="1414463"/>
            <a:ext cx="5999163" cy="4552950"/>
            <a:chOff x="183677" y="1414895"/>
            <a:chExt cx="6000008" cy="4551727"/>
          </a:xfrm>
        </p:grpSpPr>
        <p:sp>
          <p:nvSpPr>
            <p:cNvPr id="3" name="Rectangle 2">
              <a:extLst>
                <a:ext uri="{FF2B5EF4-FFF2-40B4-BE49-F238E27FC236}">
                  <a16:creationId xmlns:a16="http://schemas.microsoft.com/office/drawing/2014/main" id="{9D51F2E3-435C-5B40-3BC8-B4CEEA33CEEA}"/>
                </a:ext>
              </a:extLst>
            </p:cNvPr>
            <p:cNvSpPr/>
            <p:nvPr/>
          </p:nvSpPr>
          <p:spPr>
            <a:xfrm>
              <a:off x="1331602" y="1414895"/>
              <a:ext cx="4609161" cy="185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5063" name="Picture 3">
              <a:extLst>
                <a:ext uri="{FF2B5EF4-FFF2-40B4-BE49-F238E27FC236}">
                  <a16:creationId xmlns:a16="http://schemas.microsoft.com/office/drawing/2014/main" id="{4D74C136-E29E-1DD6-E9A4-2558910FE8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33533"/>
              <a:ext cx="55721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Box 4">
              <a:extLst>
                <a:ext uri="{FF2B5EF4-FFF2-40B4-BE49-F238E27FC236}">
                  <a16:creationId xmlns:a16="http://schemas.microsoft.com/office/drawing/2014/main" id="{EBA31691-5C7E-AD6A-3B0B-B241C72475FB}"/>
                </a:ext>
              </a:extLst>
            </p:cNvPr>
            <p:cNvSpPr txBox="1">
              <a:spLocks noChangeArrowheads="1"/>
            </p:cNvSpPr>
            <p:nvPr/>
          </p:nvSpPr>
          <p:spPr bwMode="auto">
            <a:xfrm>
              <a:off x="3366681" y="453552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a:t>A</a:t>
              </a:r>
            </a:p>
          </p:txBody>
        </p:sp>
        <p:sp>
          <p:nvSpPr>
            <p:cNvPr id="45065" name="TextBox 10">
              <a:extLst>
                <a:ext uri="{FF2B5EF4-FFF2-40B4-BE49-F238E27FC236}">
                  <a16:creationId xmlns:a16="http://schemas.microsoft.com/office/drawing/2014/main" id="{6129B80E-322C-6A38-649C-AB2745873B26}"/>
                </a:ext>
              </a:extLst>
            </p:cNvPr>
            <p:cNvSpPr txBox="1">
              <a:spLocks noChangeArrowheads="1"/>
            </p:cNvSpPr>
            <p:nvPr/>
          </p:nvSpPr>
          <p:spPr bwMode="auto">
            <a:xfrm>
              <a:off x="4139952" y="4328597"/>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a:t>B</a:t>
              </a:r>
            </a:p>
          </p:txBody>
        </p:sp>
        <p:sp>
          <p:nvSpPr>
            <p:cNvPr id="45066" name="TextBox 11">
              <a:extLst>
                <a:ext uri="{FF2B5EF4-FFF2-40B4-BE49-F238E27FC236}">
                  <a16:creationId xmlns:a16="http://schemas.microsoft.com/office/drawing/2014/main" id="{4BCE4570-55F4-F822-4B3F-832885C4B5EF}"/>
                </a:ext>
              </a:extLst>
            </p:cNvPr>
            <p:cNvSpPr txBox="1">
              <a:spLocks noChangeArrowheads="1"/>
            </p:cNvSpPr>
            <p:nvPr/>
          </p:nvSpPr>
          <p:spPr bwMode="auto">
            <a:xfrm>
              <a:off x="3765448" y="2477855"/>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Δ</a:t>
              </a:r>
              <a:endParaRPr lang="en-US" altLang="el-GR" sz="1800"/>
            </a:p>
          </p:txBody>
        </p:sp>
        <p:sp>
          <p:nvSpPr>
            <p:cNvPr id="45067" name="TextBox 12">
              <a:extLst>
                <a:ext uri="{FF2B5EF4-FFF2-40B4-BE49-F238E27FC236}">
                  <a16:creationId xmlns:a16="http://schemas.microsoft.com/office/drawing/2014/main" id="{E05CDC0E-C539-B467-8859-4939E71BC661}"/>
                </a:ext>
              </a:extLst>
            </p:cNvPr>
            <p:cNvSpPr txBox="1">
              <a:spLocks noChangeArrowheads="1"/>
            </p:cNvSpPr>
            <p:nvPr/>
          </p:nvSpPr>
          <p:spPr bwMode="auto">
            <a:xfrm>
              <a:off x="3784703" y="3688999"/>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Γ</a:t>
              </a:r>
              <a:endParaRPr lang="en-US" altLang="el-GR" sz="1800"/>
            </a:p>
          </p:txBody>
        </p:sp>
        <p:sp>
          <p:nvSpPr>
            <p:cNvPr id="45068" name="TextBox 7">
              <a:extLst>
                <a:ext uri="{FF2B5EF4-FFF2-40B4-BE49-F238E27FC236}">
                  <a16:creationId xmlns:a16="http://schemas.microsoft.com/office/drawing/2014/main" id="{6FBFA2F7-F5D7-CC81-4650-3B33D86F0888}"/>
                </a:ext>
              </a:extLst>
            </p:cNvPr>
            <p:cNvSpPr txBox="1">
              <a:spLocks noChangeArrowheads="1"/>
            </p:cNvSpPr>
            <p:nvPr/>
          </p:nvSpPr>
          <p:spPr bwMode="auto">
            <a:xfrm rot="-5400000">
              <a:off x="-719455" y="3357743"/>
              <a:ext cx="2175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b="1"/>
                <a:t>log E</a:t>
              </a:r>
              <a:r>
                <a:rPr lang="en-US" altLang="el-GR" sz="1800" b="1" baseline="-25000"/>
                <a:t>r</a:t>
              </a:r>
              <a:r>
                <a:rPr lang="en-US" altLang="el-GR" sz="1800" b="1"/>
                <a:t> (dynes/cm</a:t>
              </a:r>
              <a:r>
                <a:rPr lang="en-US" altLang="el-GR" sz="1800" b="1" baseline="30000"/>
                <a:t>2</a:t>
              </a:r>
              <a:r>
                <a:rPr lang="en-US" altLang="el-GR" sz="1800" b="1"/>
                <a:t>)</a:t>
              </a:r>
            </a:p>
          </p:txBody>
        </p:sp>
        <p:sp>
          <p:nvSpPr>
            <p:cNvPr id="45069" name="TextBox 8">
              <a:extLst>
                <a:ext uri="{FF2B5EF4-FFF2-40B4-BE49-F238E27FC236}">
                  <a16:creationId xmlns:a16="http://schemas.microsoft.com/office/drawing/2014/main" id="{BE10F7BD-BAFF-5EB7-2D50-56E4C1C54E7F}"/>
                </a:ext>
              </a:extLst>
            </p:cNvPr>
            <p:cNvSpPr txBox="1">
              <a:spLocks noChangeArrowheads="1"/>
            </p:cNvSpPr>
            <p:nvPr/>
          </p:nvSpPr>
          <p:spPr bwMode="auto">
            <a:xfrm>
              <a:off x="3498274" y="5597290"/>
              <a:ext cx="80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b="1"/>
                <a:t>T (</a:t>
              </a:r>
              <a:r>
                <a:rPr lang="en-US" altLang="el-GR" sz="1800" b="1" baseline="30000"/>
                <a:t>o</a:t>
              </a:r>
              <a:r>
                <a:rPr lang="en-US" altLang="el-GR" sz="1800" b="1"/>
                <a:t>C)</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FEBB1EC8-05E7-8031-0402-FC690861C1A8}"/>
              </a:ext>
            </a:extLst>
          </p:cNvPr>
          <p:cNvSpPr>
            <a:spLocks noChangeArrowheads="1"/>
          </p:cNvSpPr>
          <p:nvPr/>
        </p:nvSpPr>
        <p:spPr bwMode="auto">
          <a:xfrm>
            <a:off x="684213" y="908050"/>
            <a:ext cx="7812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dirty="0"/>
              <a:t>Υαλώδης μετάπτωση δεν είναι ένα φαινόμενο το οποίο χαρακτηρίζεται από θερμοδυναμική ισορροπία (πρόκειται για κινητικό φαινόμενο).</a:t>
            </a:r>
          </a:p>
        </p:txBody>
      </p:sp>
      <p:sp>
        <p:nvSpPr>
          <p:cNvPr id="47107" name="Text Box 6">
            <a:extLst>
              <a:ext uri="{FF2B5EF4-FFF2-40B4-BE49-F238E27FC236}">
                <a16:creationId xmlns:a16="http://schemas.microsoft.com/office/drawing/2014/main" id="{D45A67A1-6A1F-A9AE-4536-BF7E41E00E75}"/>
              </a:ext>
            </a:extLst>
          </p:cNvPr>
          <p:cNvSpPr txBox="1">
            <a:spLocks noChangeArrowheads="1"/>
          </p:cNvSpPr>
          <p:nvPr/>
        </p:nvSpPr>
        <p:spPr bwMode="auto">
          <a:xfrm>
            <a:off x="5214938" y="1714500"/>
            <a:ext cx="1558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Α: 0,02 ώρες</a:t>
            </a:r>
          </a:p>
          <a:p>
            <a:pPr eaLnBrk="1" hangingPunct="1">
              <a:spcBef>
                <a:spcPct val="0"/>
              </a:spcBef>
              <a:buFontTx/>
              <a:buNone/>
            </a:pPr>
            <a:endParaRPr lang="el-GR" altLang="en-US" sz="1800" b="1"/>
          </a:p>
          <a:p>
            <a:pPr eaLnBrk="1" hangingPunct="1">
              <a:spcBef>
                <a:spcPct val="0"/>
              </a:spcBef>
              <a:buFontTx/>
              <a:buNone/>
            </a:pPr>
            <a:r>
              <a:rPr lang="el-GR" altLang="en-US" sz="1800" b="1"/>
              <a:t>Β: 100 ώρες</a:t>
            </a:r>
          </a:p>
          <a:p>
            <a:pPr eaLnBrk="1" hangingPunct="1">
              <a:spcBef>
                <a:spcPct val="0"/>
              </a:spcBef>
              <a:buFontTx/>
              <a:buNone/>
            </a:pPr>
            <a:endParaRPr lang="en-US" altLang="en-US" sz="1800"/>
          </a:p>
        </p:txBody>
      </p:sp>
      <p:sp>
        <p:nvSpPr>
          <p:cNvPr id="47108" name="TextBox 4">
            <a:extLst>
              <a:ext uri="{FF2B5EF4-FFF2-40B4-BE49-F238E27FC236}">
                <a16:creationId xmlns:a16="http://schemas.microsoft.com/office/drawing/2014/main" id="{1ECC151C-192D-510C-90FC-856175C5542C}"/>
              </a:ext>
            </a:extLst>
          </p:cNvPr>
          <p:cNvSpPr txBox="1">
            <a:spLocks noChangeArrowheads="1"/>
          </p:cNvSpPr>
          <p:nvPr/>
        </p:nvSpPr>
        <p:spPr bwMode="auto">
          <a:xfrm>
            <a:off x="5214938" y="3929063"/>
            <a:ext cx="3489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Η Τ</a:t>
            </a:r>
            <a:r>
              <a:rPr lang="en-US" altLang="en-US" sz="1800" baseline="-25000"/>
              <a:t>g</a:t>
            </a:r>
            <a:r>
              <a:rPr lang="el-GR" altLang="en-US" sz="1800" baseline="-25000"/>
              <a:t> </a:t>
            </a:r>
            <a:r>
              <a:rPr lang="el-GR" altLang="en-US" sz="1800"/>
              <a:t> θα συνεχίσει να μειώνεται?</a:t>
            </a:r>
          </a:p>
          <a:p>
            <a:pPr eaLnBrk="1" hangingPunct="1">
              <a:spcBef>
                <a:spcPct val="0"/>
              </a:spcBef>
              <a:buFontTx/>
              <a:buNone/>
            </a:pPr>
            <a:endParaRPr lang="el-GR" altLang="en-US" sz="1800"/>
          </a:p>
          <a:p>
            <a:pPr eaLnBrk="1" hangingPunct="1">
              <a:spcBef>
                <a:spcPct val="0"/>
              </a:spcBef>
              <a:buFontTx/>
              <a:buNone/>
            </a:pPr>
            <a:r>
              <a:rPr lang="el-GR" altLang="en-US" sz="1800" b="1"/>
              <a:t>Παράδοξο του </a:t>
            </a:r>
            <a:r>
              <a:rPr lang="en-US" altLang="en-US" sz="1800" b="1"/>
              <a:t>Kauzmann</a:t>
            </a:r>
            <a:r>
              <a:rPr lang="el-GR" altLang="en-US" sz="1800" b="1"/>
              <a:t> </a:t>
            </a:r>
          </a:p>
        </p:txBody>
      </p:sp>
      <p:sp>
        <p:nvSpPr>
          <p:cNvPr id="47109" name="5 - Θέση αριθμού διαφάνειας">
            <a:extLst>
              <a:ext uri="{FF2B5EF4-FFF2-40B4-BE49-F238E27FC236}">
                <a16:creationId xmlns:a16="http://schemas.microsoft.com/office/drawing/2014/main" id="{C0CE960E-B7DA-1B9B-34C2-7410888C96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C070DE-8C88-4617-A902-89CD58478015}" type="slidenum">
              <a:rPr lang="en-US" altLang="en-US" sz="1400" smtClean="0"/>
              <a:pPr>
                <a:spcBef>
                  <a:spcPct val="0"/>
                </a:spcBef>
                <a:buFontTx/>
                <a:buNone/>
              </a:pPr>
              <a:t>25</a:t>
            </a:fld>
            <a:endParaRPr lang="en-US" altLang="en-US" sz="1400"/>
          </a:p>
        </p:txBody>
      </p:sp>
      <p:grpSp>
        <p:nvGrpSpPr>
          <p:cNvPr id="47110" name="18 - Ομάδα">
            <a:extLst>
              <a:ext uri="{FF2B5EF4-FFF2-40B4-BE49-F238E27FC236}">
                <a16:creationId xmlns:a16="http://schemas.microsoft.com/office/drawing/2014/main" id="{DAB62B9A-48E0-FFC8-6EF0-2AC316114715}"/>
              </a:ext>
            </a:extLst>
          </p:cNvPr>
          <p:cNvGrpSpPr>
            <a:grpSpLocks/>
          </p:cNvGrpSpPr>
          <p:nvPr/>
        </p:nvGrpSpPr>
        <p:grpSpPr bwMode="auto">
          <a:xfrm>
            <a:off x="708025" y="1755775"/>
            <a:ext cx="4052888" cy="4346575"/>
            <a:chOff x="708025" y="1755775"/>
            <a:chExt cx="4052888" cy="4346575"/>
          </a:xfrm>
        </p:grpSpPr>
        <p:grpSp>
          <p:nvGrpSpPr>
            <p:cNvPr id="47111" name="Group 4">
              <a:extLst>
                <a:ext uri="{FF2B5EF4-FFF2-40B4-BE49-F238E27FC236}">
                  <a16:creationId xmlns:a16="http://schemas.microsoft.com/office/drawing/2014/main" id="{8E94A06A-90DB-4690-DFDC-5334F3D4F982}"/>
                </a:ext>
              </a:extLst>
            </p:cNvPr>
            <p:cNvGrpSpPr>
              <a:grpSpLocks/>
            </p:cNvGrpSpPr>
            <p:nvPr/>
          </p:nvGrpSpPr>
          <p:grpSpPr bwMode="auto">
            <a:xfrm>
              <a:off x="708025" y="1755775"/>
              <a:ext cx="4052888" cy="4346575"/>
              <a:chOff x="1094801" y="1745332"/>
              <a:chExt cx="3305175" cy="3971925"/>
            </a:xfrm>
          </p:grpSpPr>
          <p:pic>
            <p:nvPicPr>
              <p:cNvPr id="47115" name="Picture 2">
                <a:extLst>
                  <a:ext uri="{FF2B5EF4-FFF2-40B4-BE49-F238E27FC236}">
                    <a16:creationId xmlns:a16="http://schemas.microsoft.com/office/drawing/2014/main" id="{1C0C561B-5023-62A0-FCC6-34A8E931F4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801" y="1745332"/>
                <a:ext cx="33051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30 - TextBox">
                <a:extLst>
                  <a:ext uri="{FF2B5EF4-FFF2-40B4-BE49-F238E27FC236}">
                    <a16:creationId xmlns:a16="http://schemas.microsoft.com/office/drawing/2014/main" id="{AA711DFE-6352-E5EC-5A1F-1374F087504A}"/>
                  </a:ext>
                </a:extLst>
              </p:cNvPr>
              <p:cNvSpPr txBox="1">
                <a:spLocks noChangeArrowheads="1"/>
              </p:cNvSpPr>
              <p:nvPr/>
            </p:nvSpPr>
            <p:spPr bwMode="auto">
              <a:xfrm rot="-5400000">
                <a:off x="471051" y="3377131"/>
                <a:ext cx="1658459"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ειδικός όγκος</a:t>
                </a:r>
              </a:p>
            </p:txBody>
          </p:sp>
          <p:sp>
            <p:nvSpPr>
              <p:cNvPr id="47117" name="TextBox 9">
                <a:extLst>
                  <a:ext uri="{FF2B5EF4-FFF2-40B4-BE49-F238E27FC236}">
                    <a16:creationId xmlns:a16="http://schemas.microsoft.com/office/drawing/2014/main" id="{27D08511-75B0-945C-62E8-C7D16C732156}"/>
                  </a:ext>
                </a:extLst>
              </p:cNvPr>
              <p:cNvSpPr txBox="1">
                <a:spLocks noChangeArrowheads="1"/>
              </p:cNvSpPr>
              <p:nvPr/>
            </p:nvSpPr>
            <p:spPr bwMode="auto">
              <a:xfrm>
                <a:off x="3440864" y="5273239"/>
                <a:ext cx="80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b="1"/>
                  <a:t>T (</a:t>
                </a:r>
                <a:r>
                  <a:rPr lang="en-US" altLang="el-GR" sz="1800" b="1" baseline="30000"/>
                  <a:t>o</a:t>
                </a:r>
                <a:r>
                  <a:rPr lang="en-US" altLang="el-GR" sz="1800" b="1"/>
                  <a:t>C)</a:t>
                </a:r>
              </a:p>
            </p:txBody>
          </p:sp>
          <p:sp>
            <p:nvSpPr>
              <p:cNvPr id="47118" name="TextBox 3">
                <a:extLst>
                  <a:ext uri="{FF2B5EF4-FFF2-40B4-BE49-F238E27FC236}">
                    <a16:creationId xmlns:a16="http://schemas.microsoft.com/office/drawing/2014/main" id="{D098639F-7F76-835C-CC60-36FF1F1AE7AA}"/>
                  </a:ext>
                </a:extLst>
              </p:cNvPr>
              <p:cNvSpPr txBox="1">
                <a:spLocks noChangeArrowheads="1"/>
              </p:cNvSpPr>
              <p:nvPr/>
            </p:nvSpPr>
            <p:spPr bwMode="auto">
              <a:xfrm>
                <a:off x="2675689" y="5207459"/>
                <a:ext cx="513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Τ</a:t>
                </a:r>
                <a:r>
                  <a:rPr lang="en-US" altLang="el-GR" sz="1800" baseline="-25000"/>
                  <a:t>gB</a:t>
                </a:r>
              </a:p>
            </p:txBody>
          </p:sp>
          <p:sp>
            <p:nvSpPr>
              <p:cNvPr id="47119" name="TextBox 11">
                <a:extLst>
                  <a:ext uri="{FF2B5EF4-FFF2-40B4-BE49-F238E27FC236}">
                    <a16:creationId xmlns:a16="http://schemas.microsoft.com/office/drawing/2014/main" id="{0A8EFCBC-B8D2-0C12-1F7A-5FB2A41DF923}"/>
                  </a:ext>
                </a:extLst>
              </p:cNvPr>
              <p:cNvSpPr txBox="1">
                <a:spLocks noChangeArrowheads="1"/>
              </p:cNvSpPr>
              <p:nvPr/>
            </p:nvSpPr>
            <p:spPr bwMode="auto">
              <a:xfrm>
                <a:off x="2969279" y="5207459"/>
                <a:ext cx="513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Τ</a:t>
                </a:r>
                <a:r>
                  <a:rPr lang="en-US" altLang="el-GR" sz="1800" baseline="-25000"/>
                  <a:t>gA</a:t>
                </a:r>
              </a:p>
            </p:txBody>
          </p:sp>
        </p:grpSp>
        <p:cxnSp>
          <p:nvCxnSpPr>
            <p:cNvPr id="13" name="12 - Ευθεία γραμμή σύνδεσης">
              <a:extLst>
                <a:ext uri="{FF2B5EF4-FFF2-40B4-BE49-F238E27FC236}">
                  <a16:creationId xmlns:a16="http://schemas.microsoft.com/office/drawing/2014/main" id="{1A827A2E-2407-273F-EEC5-544468A007CA}"/>
                </a:ext>
              </a:extLst>
            </p:cNvPr>
            <p:cNvCxnSpPr/>
            <p:nvPr/>
          </p:nvCxnSpPr>
          <p:spPr>
            <a:xfrm flipV="1">
              <a:off x="1979613" y="3705225"/>
              <a:ext cx="792162" cy="100806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a:extLst>
                <a:ext uri="{FF2B5EF4-FFF2-40B4-BE49-F238E27FC236}">
                  <a16:creationId xmlns:a16="http://schemas.microsoft.com/office/drawing/2014/main" id="{6502A771-E42B-472D-DF88-EBD41988C054}"/>
                </a:ext>
              </a:extLst>
            </p:cNvPr>
            <p:cNvCxnSpPr/>
            <p:nvPr/>
          </p:nvCxnSpPr>
          <p:spPr>
            <a:xfrm flipV="1">
              <a:off x="3095625" y="2024063"/>
              <a:ext cx="263525" cy="130810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a:extLst>
                <a:ext uri="{FF2B5EF4-FFF2-40B4-BE49-F238E27FC236}">
                  <a16:creationId xmlns:a16="http://schemas.microsoft.com/office/drawing/2014/main" id="{FB41D082-5D05-16BA-FA43-56DFBEF381DA}"/>
                </a:ext>
              </a:extLst>
            </p:cNvPr>
            <p:cNvCxnSpPr/>
            <p:nvPr/>
          </p:nvCxnSpPr>
          <p:spPr>
            <a:xfrm flipV="1">
              <a:off x="2003425" y="4029075"/>
              <a:ext cx="792163" cy="100806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19 - Ομάδα">
            <a:extLst>
              <a:ext uri="{FF2B5EF4-FFF2-40B4-BE49-F238E27FC236}">
                <a16:creationId xmlns:a16="http://schemas.microsoft.com/office/drawing/2014/main" id="{0612206A-DE7E-AD55-2081-ED90A26A84A6}"/>
              </a:ext>
            </a:extLst>
          </p:cNvPr>
          <p:cNvGrpSpPr>
            <a:grpSpLocks/>
          </p:cNvGrpSpPr>
          <p:nvPr/>
        </p:nvGrpSpPr>
        <p:grpSpPr bwMode="auto">
          <a:xfrm>
            <a:off x="3856038" y="1143000"/>
            <a:ext cx="3359150" cy="3287713"/>
            <a:chOff x="2928132" y="1143778"/>
            <a:chExt cx="3358380" cy="3286942"/>
          </a:xfrm>
        </p:grpSpPr>
        <p:cxnSp>
          <p:nvCxnSpPr>
            <p:cNvPr id="3" name="2 - Ευθύγραμμο βέλος σύνδεσης">
              <a:extLst>
                <a:ext uri="{FF2B5EF4-FFF2-40B4-BE49-F238E27FC236}">
                  <a16:creationId xmlns:a16="http://schemas.microsoft.com/office/drawing/2014/main" id="{DE8DD9C2-4368-8180-1582-AA19AEB69F4A}"/>
                </a:ext>
              </a:extLst>
            </p:cNvPr>
            <p:cNvCxnSpPr/>
            <p:nvPr/>
          </p:nvCxnSpPr>
          <p:spPr>
            <a:xfrm rot="5400000">
              <a:off x="1286248" y="2785662"/>
              <a:ext cx="3285354" cy="1587"/>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5 - Ευθύγραμμο βέλος σύνδεσης">
              <a:extLst>
                <a:ext uri="{FF2B5EF4-FFF2-40B4-BE49-F238E27FC236}">
                  <a16:creationId xmlns:a16="http://schemas.microsoft.com/office/drawing/2014/main" id="{1CF278D8-818F-3CBB-A467-DADAEC3C89ED}"/>
                </a:ext>
              </a:extLst>
            </p:cNvPr>
            <p:cNvCxnSpPr/>
            <p:nvPr/>
          </p:nvCxnSpPr>
          <p:spPr>
            <a:xfrm>
              <a:off x="2929719" y="4429132"/>
              <a:ext cx="3356793"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a:extLst>
                <a:ext uri="{FF2B5EF4-FFF2-40B4-BE49-F238E27FC236}">
                  <a16:creationId xmlns:a16="http://schemas.microsoft.com/office/drawing/2014/main" id="{CF0B6DCA-E27B-255D-7004-76C52A465461}"/>
                </a:ext>
              </a:extLst>
            </p:cNvPr>
            <p:cNvCxnSpPr/>
            <p:nvPr/>
          </p:nvCxnSpPr>
          <p:spPr>
            <a:xfrm rot="5400000">
              <a:off x="4822380" y="1679433"/>
              <a:ext cx="785629" cy="571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a:extLst>
                <a:ext uri="{FF2B5EF4-FFF2-40B4-BE49-F238E27FC236}">
                  <a16:creationId xmlns:a16="http://schemas.microsoft.com/office/drawing/2014/main" id="{4E8D73A9-CBF6-1D0D-51E2-C5AC240A8891}"/>
                </a:ext>
              </a:extLst>
            </p:cNvPr>
            <p:cNvCxnSpPr/>
            <p:nvPr/>
          </p:nvCxnSpPr>
          <p:spPr>
            <a:xfrm rot="5400000">
              <a:off x="4357351" y="2928503"/>
              <a:ext cx="1142732"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a:extLst>
                <a:ext uri="{FF2B5EF4-FFF2-40B4-BE49-F238E27FC236}">
                  <a16:creationId xmlns:a16="http://schemas.microsoft.com/office/drawing/2014/main" id="{0A7A4843-01BD-2654-2B8D-8586059340E0}"/>
                </a:ext>
              </a:extLst>
            </p:cNvPr>
            <p:cNvCxnSpPr/>
            <p:nvPr/>
          </p:nvCxnSpPr>
          <p:spPr>
            <a:xfrm flipV="1">
              <a:off x="2929719" y="3500663"/>
              <a:ext cx="1999791" cy="928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a:extLst>
                <a:ext uri="{FF2B5EF4-FFF2-40B4-BE49-F238E27FC236}">
                  <a16:creationId xmlns:a16="http://schemas.microsoft.com/office/drawing/2014/main" id="{E3CA3C02-D418-39F1-4EB4-3599180AEB0F}"/>
                </a:ext>
              </a:extLst>
            </p:cNvPr>
            <p:cNvCxnSpPr/>
            <p:nvPr/>
          </p:nvCxnSpPr>
          <p:spPr>
            <a:xfrm rot="5400000">
              <a:off x="4464482" y="3964104"/>
              <a:ext cx="928469" cy="1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a:extLst>
                <a:ext uri="{FF2B5EF4-FFF2-40B4-BE49-F238E27FC236}">
                  <a16:creationId xmlns:a16="http://schemas.microsoft.com/office/drawing/2014/main" id="{00A09F0C-1A44-3CE5-AD4F-DE32218C7BF8}"/>
                </a:ext>
              </a:extLst>
            </p:cNvPr>
            <p:cNvCxnSpPr/>
            <p:nvPr/>
          </p:nvCxnSpPr>
          <p:spPr>
            <a:xfrm rot="5400000">
              <a:off x="3072566" y="2572190"/>
              <a:ext cx="2071201" cy="164268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9155" name="21 - TextBox">
            <a:extLst>
              <a:ext uri="{FF2B5EF4-FFF2-40B4-BE49-F238E27FC236}">
                <a16:creationId xmlns:a16="http://schemas.microsoft.com/office/drawing/2014/main" id="{5EFE4819-28B4-1985-0479-7CECA9D5C4A1}"/>
              </a:ext>
            </a:extLst>
          </p:cNvPr>
          <p:cNvSpPr txBox="1">
            <a:spLocks noChangeArrowheads="1"/>
          </p:cNvSpPr>
          <p:nvPr/>
        </p:nvSpPr>
        <p:spPr bwMode="auto">
          <a:xfrm>
            <a:off x="5643563" y="4500563"/>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a:t>
            </a:r>
            <a:r>
              <a:rPr lang="en-US" altLang="en-US" sz="1800" baseline="-25000"/>
              <a:t>m</a:t>
            </a:r>
            <a:endParaRPr lang="el-GR" altLang="en-US" sz="1800" baseline="-25000"/>
          </a:p>
        </p:txBody>
      </p:sp>
      <p:sp>
        <p:nvSpPr>
          <p:cNvPr id="49156" name="22 - TextBox">
            <a:extLst>
              <a:ext uri="{FF2B5EF4-FFF2-40B4-BE49-F238E27FC236}">
                <a16:creationId xmlns:a16="http://schemas.microsoft.com/office/drawing/2014/main" id="{664EBD3D-E3B0-512F-914B-BC7CE19EA590}"/>
              </a:ext>
            </a:extLst>
          </p:cNvPr>
          <p:cNvSpPr txBox="1">
            <a:spLocks noChangeArrowheads="1"/>
          </p:cNvSpPr>
          <p:nvPr/>
        </p:nvSpPr>
        <p:spPr bwMode="auto">
          <a:xfrm>
            <a:off x="6832600" y="4500563"/>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T</a:t>
            </a:r>
            <a:endParaRPr lang="el-GR" altLang="en-US" sz="1800" b="1" baseline="-25000"/>
          </a:p>
        </p:txBody>
      </p:sp>
      <p:sp>
        <p:nvSpPr>
          <p:cNvPr id="49157" name="23 - TextBox">
            <a:extLst>
              <a:ext uri="{FF2B5EF4-FFF2-40B4-BE49-F238E27FC236}">
                <a16:creationId xmlns:a16="http://schemas.microsoft.com/office/drawing/2014/main" id="{87978F67-3A9B-6353-72A4-5610DB6CF2CF}"/>
              </a:ext>
            </a:extLst>
          </p:cNvPr>
          <p:cNvSpPr txBox="1">
            <a:spLocks noChangeArrowheads="1"/>
          </p:cNvSpPr>
          <p:nvPr/>
        </p:nvSpPr>
        <p:spPr bwMode="auto">
          <a:xfrm>
            <a:off x="3357563" y="1214438"/>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S</a:t>
            </a:r>
            <a:endParaRPr lang="el-GR" altLang="en-US" sz="1800" b="1"/>
          </a:p>
        </p:txBody>
      </p:sp>
      <p:sp>
        <p:nvSpPr>
          <p:cNvPr id="49158" name="25 - TextBox">
            <a:extLst>
              <a:ext uri="{FF2B5EF4-FFF2-40B4-BE49-F238E27FC236}">
                <a16:creationId xmlns:a16="http://schemas.microsoft.com/office/drawing/2014/main" id="{1213F14A-0B8A-ED77-5988-8E3EB14FAB16}"/>
              </a:ext>
            </a:extLst>
          </p:cNvPr>
          <p:cNvSpPr txBox="1">
            <a:spLocks noChangeArrowheads="1"/>
          </p:cNvSpPr>
          <p:nvPr/>
        </p:nvSpPr>
        <p:spPr bwMode="auto">
          <a:xfrm>
            <a:off x="4286250" y="4487863"/>
            <a:ext cx="42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a:t>
            </a:r>
            <a:r>
              <a:rPr lang="en-US" altLang="en-US" sz="1800" baseline="-25000"/>
              <a:t>K</a:t>
            </a:r>
            <a:endParaRPr lang="el-GR" altLang="en-US" sz="1800" baseline="-25000"/>
          </a:p>
        </p:txBody>
      </p:sp>
      <p:sp>
        <p:nvSpPr>
          <p:cNvPr id="49159" name="26 - TextBox">
            <a:extLst>
              <a:ext uri="{FF2B5EF4-FFF2-40B4-BE49-F238E27FC236}">
                <a16:creationId xmlns:a16="http://schemas.microsoft.com/office/drawing/2014/main" id="{970E2BD0-A79F-DBE4-C6AA-ABDB30DB797D}"/>
              </a:ext>
            </a:extLst>
          </p:cNvPr>
          <p:cNvSpPr txBox="1">
            <a:spLocks noChangeArrowheads="1"/>
          </p:cNvSpPr>
          <p:nvPr/>
        </p:nvSpPr>
        <p:spPr bwMode="auto">
          <a:xfrm>
            <a:off x="3429000" y="571500"/>
            <a:ext cx="2386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Παράδοξο </a:t>
            </a:r>
            <a:r>
              <a:rPr lang="en-US" altLang="en-US" sz="1800"/>
              <a:t>Kauzmann</a:t>
            </a:r>
            <a:endParaRPr lang="el-GR" altLang="en-US" sz="1800"/>
          </a:p>
        </p:txBody>
      </p:sp>
      <p:sp>
        <p:nvSpPr>
          <p:cNvPr id="49160" name="27 - TextBox">
            <a:extLst>
              <a:ext uri="{FF2B5EF4-FFF2-40B4-BE49-F238E27FC236}">
                <a16:creationId xmlns:a16="http://schemas.microsoft.com/office/drawing/2014/main" id="{2D74C12C-CC49-30A8-EDFB-013DFD06FD9F}"/>
              </a:ext>
            </a:extLst>
          </p:cNvPr>
          <p:cNvSpPr txBox="1">
            <a:spLocks noChangeArrowheads="1"/>
          </p:cNvSpPr>
          <p:nvPr/>
        </p:nvSpPr>
        <p:spPr bwMode="auto">
          <a:xfrm>
            <a:off x="2133600" y="5002213"/>
            <a:ext cx="6070600" cy="120015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l-GR" altLang="en-US" sz="1800" dirty="0"/>
              <a:t>Η εντροπία της υάλου θα μηδενιζόταν σε μια </a:t>
            </a:r>
          </a:p>
          <a:p>
            <a:pPr eaLnBrk="1" hangingPunct="1">
              <a:spcBef>
                <a:spcPct val="0"/>
              </a:spcBef>
              <a:buFontTx/>
              <a:buNone/>
              <a:defRPr/>
            </a:pPr>
            <a:r>
              <a:rPr lang="el-GR" altLang="en-US" sz="1800" dirty="0"/>
              <a:t>Θερμοκρασία μεγαλύτερη από 0 Κ γεγονός </a:t>
            </a:r>
          </a:p>
          <a:p>
            <a:pPr eaLnBrk="1" hangingPunct="1">
              <a:spcBef>
                <a:spcPct val="0"/>
              </a:spcBef>
              <a:buFontTx/>
              <a:buNone/>
              <a:defRPr/>
            </a:pPr>
            <a:r>
              <a:rPr lang="el-GR" altLang="en-US" sz="1800" dirty="0"/>
              <a:t>Που αντίκειται στον 3</a:t>
            </a:r>
            <a:r>
              <a:rPr lang="el-GR" altLang="en-US" sz="1800" baseline="30000" dirty="0"/>
              <a:t>ο</a:t>
            </a:r>
            <a:r>
              <a:rPr lang="el-GR" altLang="en-US" sz="1800" dirty="0"/>
              <a:t> νόμο της θερμοδυναμικής</a:t>
            </a:r>
            <a:endParaRPr lang="en-US" altLang="en-US" sz="1800" dirty="0"/>
          </a:p>
          <a:p>
            <a:pPr eaLnBrk="1" hangingPunct="1">
              <a:spcBef>
                <a:spcPct val="0"/>
              </a:spcBef>
              <a:buFontTx/>
              <a:buNone/>
              <a:defRPr/>
            </a:pPr>
            <a:r>
              <a:rPr lang="el-GR" altLang="en-US" sz="1800" dirty="0">
                <a:solidFill>
                  <a:schemeClr val="accent2">
                    <a:lumMod val="75000"/>
                  </a:schemeClr>
                </a:solidFill>
              </a:rPr>
              <a:t>Άρα πρέπει να εμπλέκεται μια θερμοδυναμική μετάπτωση</a:t>
            </a:r>
          </a:p>
        </p:txBody>
      </p:sp>
      <p:sp>
        <p:nvSpPr>
          <p:cNvPr id="49161" name="28 - TextBox">
            <a:extLst>
              <a:ext uri="{FF2B5EF4-FFF2-40B4-BE49-F238E27FC236}">
                <a16:creationId xmlns:a16="http://schemas.microsoft.com/office/drawing/2014/main" id="{8105A905-0A8C-D61D-4F6D-2B744F5C36DA}"/>
              </a:ext>
            </a:extLst>
          </p:cNvPr>
          <p:cNvSpPr txBox="1">
            <a:spLocks noChangeArrowheads="1"/>
          </p:cNvSpPr>
          <p:nvPr/>
        </p:nvSpPr>
        <p:spPr bwMode="auto">
          <a:xfrm>
            <a:off x="142875" y="2571750"/>
            <a:ext cx="3533775" cy="10779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600" b="1">
                <a:solidFill>
                  <a:schemeClr val="accent2"/>
                </a:solidFill>
              </a:rPr>
              <a:t>Εάν η </a:t>
            </a:r>
            <a:r>
              <a:rPr lang="en-US" altLang="en-US" sz="1600" b="1">
                <a:solidFill>
                  <a:schemeClr val="accent2"/>
                </a:solidFill>
              </a:rPr>
              <a:t>S</a:t>
            </a:r>
            <a:r>
              <a:rPr lang="el-GR" altLang="en-US" sz="1600" b="1">
                <a:solidFill>
                  <a:schemeClr val="accent2"/>
                </a:solidFill>
              </a:rPr>
              <a:t>  ενός υπέρψυκτου υγρού</a:t>
            </a:r>
          </a:p>
          <a:p>
            <a:pPr algn="ctr" eaLnBrk="1" hangingPunct="1">
              <a:spcBef>
                <a:spcPct val="0"/>
              </a:spcBef>
              <a:buFontTx/>
              <a:buNone/>
            </a:pPr>
            <a:r>
              <a:rPr lang="el-GR" altLang="en-US" sz="1600" b="1">
                <a:solidFill>
                  <a:schemeClr val="accent2"/>
                </a:solidFill>
              </a:rPr>
              <a:t>Έχει την ίδια θερμοκρασιακή </a:t>
            </a:r>
          </a:p>
          <a:p>
            <a:pPr algn="ctr" eaLnBrk="1" hangingPunct="1">
              <a:spcBef>
                <a:spcPct val="0"/>
              </a:spcBef>
              <a:buFontTx/>
              <a:buNone/>
            </a:pPr>
            <a:r>
              <a:rPr lang="el-GR" altLang="en-US" sz="1600" b="1">
                <a:solidFill>
                  <a:schemeClr val="accent2"/>
                </a:solidFill>
              </a:rPr>
              <a:t>Εξάρτηση όπως πάνω από την </a:t>
            </a:r>
            <a:r>
              <a:rPr lang="en-US" altLang="en-US" sz="1600" b="1">
                <a:solidFill>
                  <a:schemeClr val="accent2"/>
                </a:solidFill>
              </a:rPr>
              <a:t>Tg</a:t>
            </a:r>
            <a:endParaRPr lang="el-GR" altLang="en-US" sz="1600" b="1">
              <a:solidFill>
                <a:schemeClr val="accent2"/>
              </a:solidFill>
            </a:endParaRPr>
          </a:p>
          <a:p>
            <a:pPr algn="ctr" eaLnBrk="1" hangingPunct="1">
              <a:spcBef>
                <a:spcPct val="0"/>
              </a:spcBef>
              <a:buFontTx/>
              <a:buNone/>
            </a:pPr>
            <a:r>
              <a:rPr lang="el-GR" altLang="en-US" sz="1600" b="1">
                <a:solidFill>
                  <a:schemeClr val="accent2"/>
                </a:solidFill>
              </a:rPr>
              <a:t>Τότε κάποια στιγμή </a:t>
            </a:r>
            <a:r>
              <a:rPr lang="en-US" altLang="en-US" sz="1600" b="1">
                <a:solidFill>
                  <a:schemeClr val="accent2"/>
                </a:solidFill>
              </a:rPr>
              <a:t>S</a:t>
            </a:r>
            <a:r>
              <a:rPr lang="el-GR" altLang="en-US" sz="1600" b="1" baseline="-25000">
                <a:solidFill>
                  <a:schemeClr val="accent2"/>
                </a:solidFill>
              </a:rPr>
              <a:t>υαλ</a:t>
            </a:r>
            <a:r>
              <a:rPr lang="el-GR" altLang="en-US" sz="1600" b="1">
                <a:solidFill>
                  <a:schemeClr val="accent2"/>
                </a:solidFill>
              </a:rPr>
              <a:t>&lt;</a:t>
            </a:r>
            <a:r>
              <a:rPr lang="en-US" altLang="en-US" sz="1600" b="1">
                <a:solidFill>
                  <a:schemeClr val="accent2"/>
                </a:solidFill>
              </a:rPr>
              <a:t> S</a:t>
            </a:r>
            <a:r>
              <a:rPr lang="el-GR" altLang="en-US" sz="1600" b="1" baseline="-25000">
                <a:solidFill>
                  <a:schemeClr val="accent2"/>
                </a:solidFill>
              </a:rPr>
              <a:t>κρυ</a:t>
            </a:r>
          </a:p>
        </p:txBody>
      </p:sp>
      <p:cxnSp>
        <p:nvCxnSpPr>
          <p:cNvPr id="31" name="30 - Ευθύγραμμο βέλος σύνδεσης">
            <a:extLst>
              <a:ext uri="{FF2B5EF4-FFF2-40B4-BE49-F238E27FC236}">
                <a16:creationId xmlns:a16="http://schemas.microsoft.com/office/drawing/2014/main" id="{B6D8B879-F997-665C-EBFA-B90B308A78D9}"/>
              </a:ext>
            </a:extLst>
          </p:cNvPr>
          <p:cNvCxnSpPr/>
          <p:nvPr/>
        </p:nvCxnSpPr>
        <p:spPr>
          <a:xfrm>
            <a:off x="2571750" y="3643313"/>
            <a:ext cx="1714500" cy="7143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9163" name="17 - Θέση αριθμού διαφάνειας">
            <a:extLst>
              <a:ext uri="{FF2B5EF4-FFF2-40B4-BE49-F238E27FC236}">
                <a16:creationId xmlns:a16="http://schemas.microsoft.com/office/drawing/2014/main" id="{C78CAE10-79EE-D286-1728-3651D8F93B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87F927-A4A5-4FA1-9D7A-5E12B5AD6A9C}" type="slidenum">
              <a:rPr lang="en-US" altLang="en-US" sz="1400" smtClean="0"/>
              <a:pPr>
                <a:spcBef>
                  <a:spcPct val="0"/>
                </a:spcBef>
                <a:buFontTx/>
                <a:buNone/>
              </a:pPr>
              <a:t>26</a:t>
            </a:fld>
            <a:endParaRPr lang="en-US" altLang="en-US" sz="1400"/>
          </a:p>
        </p:txBody>
      </p:sp>
      <p:cxnSp>
        <p:nvCxnSpPr>
          <p:cNvPr id="4" name="Ευθύγραμμο βέλος σύνδεσης 3">
            <a:extLst>
              <a:ext uri="{FF2B5EF4-FFF2-40B4-BE49-F238E27FC236}">
                <a16:creationId xmlns:a16="http://schemas.microsoft.com/office/drawing/2014/main" id="{2F7A890F-0015-EF52-081A-416559F0ADDE}"/>
              </a:ext>
            </a:extLst>
          </p:cNvPr>
          <p:cNvCxnSpPr>
            <a:cxnSpLocks/>
          </p:cNvCxnSpPr>
          <p:nvPr/>
        </p:nvCxnSpPr>
        <p:spPr>
          <a:xfrm>
            <a:off x="4427538" y="4160838"/>
            <a:ext cx="0" cy="27940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BC3E4F72-54EC-1145-E776-BECC54B5415A}"/>
              </a:ext>
            </a:extLst>
          </p:cNvPr>
          <p:cNvSpPr>
            <a:spLocks noChangeArrowheads="1"/>
          </p:cNvSpPr>
          <p:nvPr/>
        </p:nvSpPr>
        <p:spPr bwMode="auto">
          <a:xfrm>
            <a:off x="539750" y="692150"/>
            <a:ext cx="82819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800" b="1"/>
              <a:t>Παράγοντες επηρεάζοντες την Τ</a:t>
            </a:r>
            <a:r>
              <a:rPr lang="en-US" altLang="en-US" sz="1800" b="1"/>
              <a:t>g</a:t>
            </a:r>
            <a:r>
              <a:rPr lang="el-GR" altLang="en-US" sz="1800" b="1"/>
              <a:t>  των πολυμερών</a:t>
            </a:r>
            <a:endParaRPr lang="en-US" altLang="en-US" sz="1800"/>
          </a:p>
          <a:p>
            <a:pPr algn="ctr" eaLnBrk="1" hangingPunct="1">
              <a:spcBef>
                <a:spcPct val="0"/>
              </a:spcBef>
              <a:buFontTx/>
              <a:buNone/>
            </a:pPr>
            <a:r>
              <a:rPr lang="el-GR" altLang="en-US" sz="1800"/>
              <a:t>Η ευκαμψία των αλυσίδων, οι μεταξύ τους αλληλεπιδράσεις και η φύση και ο όγκος των πλευρικών ομάδων των μονομερών, επηρεάζουν το σημείο της υαλώδους μεταπτώσεως.</a:t>
            </a:r>
          </a:p>
        </p:txBody>
      </p:sp>
      <p:sp>
        <p:nvSpPr>
          <p:cNvPr id="50179" name="Rectangle 5">
            <a:extLst>
              <a:ext uri="{FF2B5EF4-FFF2-40B4-BE49-F238E27FC236}">
                <a16:creationId xmlns:a16="http://schemas.microsoft.com/office/drawing/2014/main" id="{9017DEEF-4F2B-2EFF-C8D2-D1E1FE9FCA27}"/>
              </a:ext>
            </a:extLst>
          </p:cNvPr>
          <p:cNvSpPr>
            <a:spLocks noChangeArrowheads="1"/>
          </p:cNvSpPr>
          <p:nvPr/>
        </p:nvSpPr>
        <p:spPr bwMode="auto">
          <a:xfrm>
            <a:off x="395288" y="4581525"/>
            <a:ext cx="856456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600"/>
              <a:t>Η αντικατάσταση ενός ατόμου υδρογόνου από μία μεθυλική ομάδα στην αλυσίδα ενός πολυμερούς κάνει τις κινήσεις αυτής της αλυσίδας πιο δύσκολες και δια τον λόγο αυτό τα πολυμερή του τύπου (β) έχουν υψηλότερη Τ</a:t>
            </a:r>
            <a:r>
              <a:rPr lang="en-US" altLang="en-US" sz="1600"/>
              <a:t>g</a:t>
            </a:r>
            <a:r>
              <a:rPr lang="el-GR" altLang="en-US" sz="1600"/>
              <a:t> από τα πολυμερή του τύπου (α)</a:t>
            </a:r>
            <a:endParaRPr lang="en-US" altLang="en-US" sz="1600"/>
          </a:p>
          <a:p>
            <a:pPr algn="ctr" eaLnBrk="1" hangingPunct="1">
              <a:spcBef>
                <a:spcPct val="0"/>
              </a:spcBef>
              <a:buFontTx/>
              <a:buNone/>
            </a:pPr>
            <a:r>
              <a:rPr lang="el-GR" altLang="en-US" sz="1600"/>
              <a:t>πολυ(α-μεθυλοστυρένιο) 170</a:t>
            </a:r>
            <a:r>
              <a:rPr lang="el-GR" altLang="en-US" sz="1600" baseline="30000"/>
              <a:t>ο</a:t>
            </a:r>
            <a:r>
              <a:rPr lang="en-US" altLang="en-US" sz="1600"/>
              <a:t>C</a:t>
            </a:r>
            <a:r>
              <a:rPr lang="el-GR" altLang="en-US" sz="1600"/>
              <a:t>,   πολυστυρένιο 100</a:t>
            </a:r>
            <a:r>
              <a:rPr lang="el-GR" altLang="en-US" sz="1600" baseline="30000"/>
              <a:t>ο</a:t>
            </a:r>
            <a:r>
              <a:rPr lang="en-US" altLang="en-US" sz="1600"/>
              <a:t>C</a:t>
            </a:r>
          </a:p>
        </p:txBody>
      </p:sp>
      <p:pic>
        <p:nvPicPr>
          <p:cNvPr id="50180" name="Picture 11">
            <a:extLst>
              <a:ext uri="{FF2B5EF4-FFF2-40B4-BE49-F238E27FC236}">
                <a16:creationId xmlns:a16="http://schemas.microsoft.com/office/drawing/2014/main" id="{1F5F08D8-3A0C-9ABF-EA95-4A5445DD2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276475"/>
            <a:ext cx="6480175" cy="18335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1" name="4 - Θέση αριθμού διαφάνειας">
            <a:extLst>
              <a:ext uri="{FF2B5EF4-FFF2-40B4-BE49-F238E27FC236}">
                <a16:creationId xmlns:a16="http://schemas.microsoft.com/office/drawing/2014/main" id="{1D9A0E12-572A-93AB-9E8E-C7C1AED044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6A9FAC-9F92-4570-820B-A8D38A6D6C01}" type="slidenum">
              <a:rPr lang="en-US" altLang="en-US" sz="1400" smtClean="0"/>
              <a:pPr>
                <a:spcBef>
                  <a:spcPct val="0"/>
                </a:spcBef>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FD393BC3-A982-6F3C-9A50-5E30696B43F6}"/>
              </a:ext>
            </a:extLst>
          </p:cNvPr>
          <p:cNvSpPr>
            <a:spLocks noChangeArrowheads="1"/>
          </p:cNvSpPr>
          <p:nvPr/>
        </p:nvSpPr>
        <p:spPr bwMode="auto">
          <a:xfrm>
            <a:off x="611188" y="765175"/>
            <a:ext cx="79930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a:t>Δεδομένου ότι η ύπαρξη ελεύθερου όγκου μεταξύ των αλυσίδων διευκολύνει την κίνηση τμημάτων τους και κατά συνέπεια υποβιβάζει την Τ</a:t>
            </a:r>
            <a:r>
              <a:rPr lang="en-US" altLang="en-US" sz="1800"/>
              <a:t>g</a:t>
            </a:r>
            <a:r>
              <a:rPr lang="el-GR" altLang="en-US" sz="1800"/>
              <a:t>, βρίσκομε έτσι μια χαμηλότερη θερμοκρασία υαλώδους μεταπτώσεως στο πολυμερές (β) από αυτήν του (α) και τούτο διότι η μακριά και ευκίνητη πλευρική αλυσίδα του (β) αυξάνει τον ελεύθερο όγκο μεταξύ των αλυσίδων χωρίς αντίστοιχα να αυξάνει την ακαμψία τους.</a:t>
            </a:r>
          </a:p>
        </p:txBody>
      </p:sp>
      <p:pic>
        <p:nvPicPr>
          <p:cNvPr id="52227" name="Picture 5">
            <a:extLst>
              <a:ext uri="{FF2B5EF4-FFF2-40B4-BE49-F238E27FC236}">
                <a16:creationId xmlns:a16="http://schemas.microsoft.com/office/drawing/2014/main" id="{C6046459-5A00-C9D3-06E1-67377A321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213100"/>
            <a:ext cx="7056437" cy="19097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2228" name="3 - Θέση αριθμού διαφάνειας">
            <a:extLst>
              <a:ext uri="{FF2B5EF4-FFF2-40B4-BE49-F238E27FC236}">
                <a16:creationId xmlns:a16="http://schemas.microsoft.com/office/drawing/2014/main" id="{95B0874B-B34D-D3B2-C313-C0A0D3E473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CADB59-0EED-4006-A16D-35E4D714496A}" type="slidenum">
              <a:rPr lang="en-US" altLang="en-US" sz="1400" smtClean="0"/>
              <a:pPr>
                <a:spcBef>
                  <a:spcPct val="0"/>
                </a:spcBef>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 Θέση αριθμού διαφάνειας">
            <a:extLst>
              <a:ext uri="{FF2B5EF4-FFF2-40B4-BE49-F238E27FC236}">
                <a16:creationId xmlns:a16="http://schemas.microsoft.com/office/drawing/2014/main" id="{5C016F10-734B-3768-BA4F-92BF974075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340F22-938B-4A5E-9C41-5A849D5B7382}" type="slidenum">
              <a:rPr lang="en-US" altLang="en-US" sz="1400" smtClean="0"/>
              <a:pPr>
                <a:spcBef>
                  <a:spcPct val="0"/>
                </a:spcBef>
                <a:buFontTx/>
                <a:buNone/>
              </a:pPr>
              <a:t>29</a:t>
            </a:fld>
            <a:endParaRPr lang="en-US" altLang="en-US" sz="1400"/>
          </a:p>
        </p:txBody>
      </p:sp>
      <p:grpSp>
        <p:nvGrpSpPr>
          <p:cNvPr id="54275" name="Group 20">
            <a:extLst>
              <a:ext uri="{FF2B5EF4-FFF2-40B4-BE49-F238E27FC236}">
                <a16:creationId xmlns:a16="http://schemas.microsoft.com/office/drawing/2014/main" id="{50DD72B4-B11D-9EFC-D2B3-0DAA13A43247}"/>
              </a:ext>
            </a:extLst>
          </p:cNvPr>
          <p:cNvGrpSpPr>
            <a:grpSpLocks/>
          </p:cNvGrpSpPr>
          <p:nvPr/>
        </p:nvGrpSpPr>
        <p:grpSpPr bwMode="auto">
          <a:xfrm>
            <a:off x="152400" y="107950"/>
            <a:ext cx="8956675" cy="368300"/>
            <a:chOff x="-74765" y="145088"/>
            <a:chExt cx="8956363" cy="369332"/>
          </a:xfrm>
        </p:grpSpPr>
        <p:sp>
          <p:nvSpPr>
            <p:cNvPr id="54295" name="TextBox 2">
              <a:extLst>
                <a:ext uri="{FF2B5EF4-FFF2-40B4-BE49-F238E27FC236}">
                  <a16:creationId xmlns:a16="http://schemas.microsoft.com/office/drawing/2014/main" id="{C32AC5B6-D450-846B-AD1D-EDEDE8C53022}"/>
                </a:ext>
              </a:extLst>
            </p:cNvPr>
            <p:cNvSpPr txBox="1">
              <a:spLocks noChangeArrowheads="1"/>
            </p:cNvSpPr>
            <p:nvPr/>
          </p:nvSpPr>
          <p:spPr bwMode="auto">
            <a:xfrm>
              <a:off x="-74765" y="145088"/>
              <a:ext cx="8956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solidFill>
                    <a:schemeClr val="accent2"/>
                  </a:solidFill>
                </a:rPr>
                <a:t>Θερμοκρασία υαλώδους μετάπτωσης για ατακτικά πολυμερή του τύπου</a:t>
              </a:r>
              <a:r>
                <a:rPr lang="en-US" altLang="el-GR" sz="1800">
                  <a:solidFill>
                    <a:schemeClr val="accent2"/>
                  </a:solidFill>
                </a:rPr>
                <a:t> </a:t>
              </a:r>
              <a:r>
                <a:rPr lang="el-GR" altLang="el-GR" sz="1800">
                  <a:solidFill>
                    <a:schemeClr val="accent2"/>
                  </a:solidFill>
                </a:rPr>
                <a:t> (</a:t>
              </a:r>
              <a:r>
                <a:rPr lang="en-US" altLang="el-GR" sz="1800">
                  <a:solidFill>
                    <a:schemeClr val="accent2"/>
                  </a:solidFill>
                </a:rPr>
                <a:t> CH</a:t>
              </a:r>
              <a:r>
                <a:rPr lang="en-US" altLang="el-GR" sz="1800" baseline="-25000">
                  <a:solidFill>
                    <a:schemeClr val="accent2"/>
                  </a:solidFill>
                </a:rPr>
                <a:t>2 </a:t>
              </a:r>
              <a:r>
                <a:rPr lang="en-US" altLang="el-GR" sz="1800">
                  <a:solidFill>
                    <a:schemeClr val="accent2"/>
                  </a:solidFill>
                </a:rPr>
                <a:t>CXY )</a:t>
              </a:r>
              <a:r>
                <a:rPr lang="en-US" altLang="el-GR" sz="1800" baseline="-25000">
                  <a:solidFill>
                    <a:schemeClr val="accent2"/>
                  </a:solidFill>
                </a:rPr>
                <a:t>n</a:t>
              </a:r>
            </a:p>
          </p:txBody>
        </p:sp>
        <p:cxnSp>
          <p:nvCxnSpPr>
            <p:cNvPr id="5" name="Straight Connector 4">
              <a:extLst>
                <a:ext uri="{FF2B5EF4-FFF2-40B4-BE49-F238E27FC236}">
                  <a16:creationId xmlns:a16="http://schemas.microsoft.com/office/drawing/2014/main" id="{2A4080A6-C6B3-9A2F-AED2-FD37D05188AF}"/>
                </a:ext>
              </a:extLst>
            </p:cNvPr>
            <p:cNvCxnSpPr/>
            <p:nvPr/>
          </p:nvCxnSpPr>
          <p:spPr>
            <a:xfrm>
              <a:off x="7341777" y="332938"/>
              <a:ext cx="120646"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1C8D0B-C903-641A-C591-F9F771D879BF}"/>
                </a:ext>
              </a:extLst>
            </p:cNvPr>
            <p:cNvCxnSpPr/>
            <p:nvPr/>
          </p:nvCxnSpPr>
          <p:spPr>
            <a:xfrm>
              <a:off x="8494261" y="329754"/>
              <a:ext cx="120646"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4276" name="Ομάδα 1">
            <a:extLst>
              <a:ext uri="{FF2B5EF4-FFF2-40B4-BE49-F238E27FC236}">
                <a16:creationId xmlns:a16="http://schemas.microsoft.com/office/drawing/2014/main" id="{CC8B8BC2-99A8-5399-9BAE-B18DEC1B6BB8}"/>
              </a:ext>
            </a:extLst>
          </p:cNvPr>
          <p:cNvGrpSpPr>
            <a:grpSpLocks/>
          </p:cNvGrpSpPr>
          <p:nvPr/>
        </p:nvGrpSpPr>
        <p:grpSpPr bwMode="auto">
          <a:xfrm>
            <a:off x="1619250" y="446088"/>
            <a:ext cx="5949950" cy="6332537"/>
            <a:chOff x="1619250" y="446088"/>
            <a:chExt cx="5949950" cy="6332537"/>
          </a:xfrm>
        </p:grpSpPr>
        <p:sp>
          <p:nvSpPr>
            <p:cNvPr id="35" name="Rectangle 34">
              <a:extLst>
                <a:ext uri="{FF2B5EF4-FFF2-40B4-BE49-F238E27FC236}">
                  <a16:creationId xmlns:a16="http://schemas.microsoft.com/office/drawing/2014/main" id="{374AD090-0FDF-A541-9ACB-C272C3857697}"/>
                </a:ext>
              </a:extLst>
            </p:cNvPr>
            <p:cNvSpPr/>
            <p:nvPr/>
          </p:nvSpPr>
          <p:spPr>
            <a:xfrm>
              <a:off x="1619250" y="446088"/>
              <a:ext cx="5949950" cy="6332537"/>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a:extLst>
                <a:ext uri="{FF2B5EF4-FFF2-40B4-BE49-F238E27FC236}">
                  <a16:creationId xmlns:a16="http://schemas.microsoft.com/office/drawing/2014/main" id="{5DE6B102-CB61-3A4F-FD06-AA5FC4850538}"/>
                </a:ext>
              </a:extLst>
            </p:cNvPr>
            <p:cNvSpPr/>
            <p:nvPr/>
          </p:nvSpPr>
          <p:spPr>
            <a:xfrm>
              <a:off x="1835150" y="579438"/>
              <a:ext cx="5616575" cy="6099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4279" name="Picture 9">
              <a:extLst>
                <a:ext uri="{FF2B5EF4-FFF2-40B4-BE49-F238E27FC236}">
                  <a16:creationId xmlns:a16="http://schemas.microsoft.com/office/drawing/2014/main" id="{D61ED191-2315-3C98-2274-9FEF115917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794510"/>
              <a:ext cx="5165156" cy="567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0" name="Group 31">
              <a:extLst>
                <a:ext uri="{FF2B5EF4-FFF2-40B4-BE49-F238E27FC236}">
                  <a16:creationId xmlns:a16="http://schemas.microsoft.com/office/drawing/2014/main" id="{89728A73-66F4-E59C-2B9E-77E5BDE18ADA}"/>
                </a:ext>
              </a:extLst>
            </p:cNvPr>
            <p:cNvGrpSpPr>
              <a:grpSpLocks/>
            </p:cNvGrpSpPr>
            <p:nvPr/>
          </p:nvGrpSpPr>
          <p:grpSpPr bwMode="auto">
            <a:xfrm>
              <a:off x="1908665" y="447305"/>
              <a:ext cx="5329237" cy="4979753"/>
              <a:chOff x="1979712" y="605299"/>
              <a:chExt cx="5328592" cy="5100197"/>
            </a:xfrm>
          </p:grpSpPr>
          <p:grpSp>
            <p:nvGrpSpPr>
              <p:cNvPr id="54281" name="Group 21">
                <a:extLst>
                  <a:ext uri="{FF2B5EF4-FFF2-40B4-BE49-F238E27FC236}">
                    <a16:creationId xmlns:a16="http://schemas.microsoft.com/office/drawing/2014/main" id="{15CB286C-D4F8-3B4F-2DE4-CCA144BE4943}"/>
                  </a:ext>
                </a:extLst>
              </p:cNvPr>
              <p:cNvGrpSpPr>
                <a:grpSpLocks/>
              </p:cNvGrpSpPr>
              <p:nvPr/>
            </p:nvGrpSpPr>
            <p:grpSpPr bwMode="auto">
              <a:xfrm>
                <a:off x="1979712" y="620688"/>
                <a:ext cx="1522661" cy="338554"/>
                <a:chOff x="1907704" y="476672"/>
                <a:chExt cx="1522661" cy="338554"/>
              </a:xfrm>
            </p:grpSpPr>
            <p:sp>
              <p:nvSpPr>
                <p:cNvPr id="17" name="Rectangle 16">
                  <a:extLst>
                    <a:ext uri="{FF2B5EF4-FFF2-40B4-BE49-F238E27FC236}">
                      <a16:creationId xmlns:a16="http://schemas.microsoft.com/office/drawing/2014/main" id="{8C00B2F4-F742-0539-4B99-8A171810DC5B}"/>
                    </a:ext>
                  </a:extLst>
                </p:cNvPr>
                <p:cNvSpPr/>
                <p:nvPr/>
              </p:nvSpPr>
              <p:spPr>
                <a:xfrm>
                  <a:off x="1978643" y="505561"/>
                  <a:ext cx="1438101" cy="323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292" name="Rectangle 10">
                  <a:extLst>
                    <a:ext uri="{FF2B5EF4-FFF2-40B4-BE49-F238E27FC236}">
                      <a16:creationId xmlns:a16="http://schemas.microsoft.com/office/drawing/2014/main" id="{8AE90363-A19D-4111-1C84-4DA96E65F89D}"/>
                    </a:ext>
                  </a:extLst>
                </p:cNvPr>
                <p:cNvSpPr>
                  <a:spLocks noChangeArrowheads="1"/>
                </p:cNvSpPr>
                <p:nvPr/>
              </p:nvSpPr>
              <p:spPr bwMode="auto">
                <a:xfrm>
                  <a:off x="1907704" y="476672"/>
                  <a:ext cx="15071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600">
                      <a:solidFill>
                        <a:schemeClr val="accent2"/>
                      </a:solidFill>
                    </a:rPr>
                    <a:t> </a:t>
                  </a:r>
                  <a:r>
                    <a:rPr lang="el-GR" altLang="el-GR" sz="1600">
                      <a:solidFill>
                        <a:schemeClr val="accent2"/>
                      </a:solidFill>
                    </a:rPr>
                    <a:t> (</a:t>
                  </a:r>
                  <a:r>
                    <a:rPr lang="en-US" altLang="el-GR" sz="1600">
                      <a:solidFill>
                        <a:schemeClr val="accent2"/>
                      </a:solidFill>
                    </a:rPr>
                    <a:t> CH</a:t>
                  </a:r>
                  <a:r>
                    <a:rPr lang="en-US" altLang="el-GR" sz="1600" baseline="-25000">
                      <a:solidFill>
                        <a:schemeClr val="accent2"/>
                      </a:solidFill>
                    </a:rPr>
                    <a:t>2 </a:t>
                  </a:r>
                  <a:r>
                    <a:rPr lang="en-US" altLang="el-GR" sz="1600">
                      <a:solidFill>
                        <a:schemeClr val="accent2"/>
                      </a:solidFill>
                    </a:rPr>
                    <a:t>CHX )</a:t>
                  </a:r>
                  <a:r>
                    <a:rPr lang="en-US" altLang="el-GR" sz="1600" baseline="-25000">
                      <a:solidFill>
                        <a:schemeClr val="accent2"/>
                      </a:solidFill>
                    </a:rPr>
                    <a:t>n</a:t>
                  </a:r>
                </a:p>
              </p:txBody>
            </p:sp>
            <p:cxnSp>
              <p:nvCxnSpPr>
                <p:cNvPr id="15" name="Straight Connector 14">
                  <a:extLst>
                    <a:ext uri="{FF2B5EF4-FFF2-40B4-BE49-F238E27FC236}">
                      <a16:creationId xmlns:a16="http://schemas.microsoft.com/office/drawing/2014/main" id="{79E6DF52-9936-720C-8181-ABBF6812AC69}"/>
                    </a:ext>
                  </a:extLst>
                </p:cNvPr>
                <p:cNvCxnSpPr/>
                <p:nvPr/>
              </p:nvCxnSpPr>
              <p:spPr>
                <a:xfrm>
                  <a:off x="2045310" y="648640"/>
                  <a:ext cx="12063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EAF657-8A7A-994A-37B1-9180024BA58C}"/>
                    </a:ext>
                  </a:extLst>
                </p:cNvPr>
                <p:cNvCxnSpPr/>
                <p:nvPr/>
              </p:nvCxnSpPr>
              <p:spPr>
                <a:xfrm>
                  <a:off x="3135791" y="648640"/>
                  <a:ext cx="12063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B7FC864A-5386-F402-96C7-86D3ADD77AEE}"/>
                  </a:ext>
                </a:extLst>
              </p:cNvPr>
              <p:cNvCxnSpPr/>
              <p:nvPr/>
            </p:nvCxnSpPr>
            <p:spPr>
              <a:xfrm>
                <a:off x="2166524" y="1028411"/>
                <a:ext cx="506986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4283" name="Group 24">
                <a:extLst>
                  <a:ext uri="{FF2B5EF4-FFF2-40B4-BE49-F238E27FC236}">
                    <a16:creationId xmlns:a16="http://schemas.microsoft.com/office/drawing/2014/main" id="{8B7F7DDC-E3AA-EFFC-8DF6-F28D83F4A582}"/>
                  </a:ext>
                </a:extLst>
              </p:cNvPr>
              <p:cNvGrpSpPr>
                <a:grpSpLocks/>
              </p:cNvGrpSpPr>
              <p:nvPr/>
            </p:nvGrpSpPr>
            <p:grpSpPr bwMode="auto">
              <a:xfrm>
                <a:off x="1979712" y="5366941"/>
                <a:ext cx="2016224" cy="338555"/>
                <a:chOff x="1886042" y="398389"/>
                <a:chExt cx="1832931" cy="338555"/>
              </a:xfrm>
            </p:grpSpPr>
            <p:sp>
              <p:nvSpPr>
                <p:cNvPr id="26" name="Rectangle 25">
                  <a:extLst>
                    <a:ext uri="{FF2B5EF4-FFF2-40B4-BE49-F238E27FC236}">
                      <a16:creationId xmlns:a16="http://schemas.microsoft.com/office/drawing/2014/main" id="{094AED3D-84C9-03FF-352F-F2F23B798481}"/>
                    </a:ext>
                  </a:extLst>
                </p:cNvPr>
                <p:cNvSpPr/>
                <p:nvPr/>
              </p:nvSpPr>
              <p:spPr>
                <a:xfrm>
                  <a:off x="1950532" y="441651"/>
                  <a:ext cx="1450222" cy="29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288" name="Rectangle 26">
                  <a:extLst>
                    <a:ext uri="{FF2B5EF4-FFF2-40B4-BE49-F238E27FC236}">
                      <a16:creationId xmlns:a16="http://schemas.microsoft.com/office/drawing/2014/main" id="{E74D120C-EB5F-E31A-67D2-9FDF2FCB02C5}"/>
                    </a:ext>
                  </a:extLst>
                </p:cNvPr>
                <p:cNvSpPr>
                  <a:spLocks noChangeArrowheads="1"/>
                </p:cNvSpPr>
                <p:nvPr/>
              </p:nvSpPr>
              <p:spPr bwMode="auto">
                <a:xfrm>
                  <a:off x="1886042" y="398389"/>
                  <a:ext cx="18329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600">
                      <a:solidFill>
                        <a:schemeClr val="accent2"/>
                      </a:solidFill>
                    </a:rPr>
                    <a:t> </a:t>
                  </a:r>
                  <a:r>
                    <a:rPr lang="el-GR" altLang="el-GR" sz="1600">
                      <a:solidFill>
                        <a:schemeClr val="accent2"/>
                      </a:solidFill>
                    </a:rPr>
                    <a:t>(</a:t>
                  </a:r>
                  <a:r>
                    <a:rPr lang="en-US" altLang="el-GR" sz="1600">
                      <a:solidFill>
                        <a:schemeClr val="accent2"/>
                      </a:solidFill>
                    </a:rPr>
                    <a:t> CH</a:t>
                  </a:r>
                  <a:r>
                    <a:rPr lang="en-US" altLang="el-GR" sz="1600" baseline="-25000">
                      <a:solidFill>
                        <a:schemeClr val="accent2"/>
                      </a:solidFill>
                    </a:rPr>
                    <a:t>2 </a:t>
                  </a:r>
                  <a:r>
                    <a:rPr lang="en-US" altLang="el-GR" sz="1600">
                      <a:solidFill>
                        <a:schemeClr val="accent2"/>
                      </a:solidFill>
                    </a:rPr>
                    <a:t>C(CH</a:t>
                  </a:r>
                  <a:r>
                    <a:rPr lang="en-US" altLang="el-GR" sz="1600" baseline="-25000">
                      <a:solidFill>
                        <a:schemeClr val="accent2"/>
                      </a:solidFill>
                    </a:rPr>
                    <a:t>3</a:t>
                  </a:r>
                  <a:r>
                    <a:rPr lang="en-US" altLang="el-GR" sz="1600">
                      <a:solidFill>
                        <a:schemeClr val="accent2"/>
                      </a:solidFill>
                    </a:rPr>
                    <a:t>)X )</a:t>
                  </a:r>
                  <a:r>
                    <a:rPr lang="en-US" altLang="el-GR" sz="1600" baseline="-25000">
                      <a:solidFill>
                        <a:schemeClr val="accent2"/>
                      </a:solidFill>
                    </a:rPr>
                    <a:t>n  </a:t>
                  </a:r>
                </a:p>
              </p:txBody>
            </p:sp>
            <p:cxnSp>
              <p:nvCxnSpPr>
                <p:cNvPr id="28" name="Straight Connector 27">
                  <a:extLst>
                    <a:ext uri="{FF2B5EF4-FFF2-40B4-BE49-F238E27FC236}">
                      <a16:creationId xmlns:a16="http://schemas.microsoft.com/office/drawing/2014/main" id="{E5354D91-FD0B-13AE-E37B-A458E82B3FCA}"/>
                    </a:ext>
                  </a:extLst>
                </p:cNvPr>
                <p:cNvCxnSpPr/>
                <p:nvPr/>
              </p:nvCxnSpPr>
              <p:spPr>
                <a:xfrm>
                  <a:off x="2008253" y="609117"/>
                  <a:ext cx="1212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0A5504-EEF4-7502-B9F3-910D5ACBFB9A}"/>
                    </a:ext>
                  </a:extLst>
                </p:cNvPr>
                <p:cNvCxnSpPr/>
                <p:nvPr/>
              </p:nvCxnSpPr>
              <p:spPr>
                <a:xfrm>
                  <a:off x="3262226" y="609117"/>
                  <a:ext cx="11977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019FA465-517A-A624-A73D-B997D93B532C}"/>
                  </a:ext>
                </a:extLst>
              </p:cNvPr>
              <p:cNvCxnSpPr/>
              <p:nvPr/>
            </p:nvCxnSpPr>
            <p:spPr>
              <a:xfrm>
                <a:off x="2166524" y="5302893"/>
                <a:ext cx="5141291" cy="650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4285" name="TextBox 30">
                <a:extLst>
                  <a:ext uri="{FF2B5EF4-FFF2-40B4-BE49-F238E27FC236}">
                    <a16:creationId xmlns:a16="http://schemas.microsoft.com/office/drawing/2014/main" id="{F93B5E21-02C2-392B-5226-380AD2EEBF18}"/>
                  </a:ext>
                </a:extLst>
              </p:cNvPr>
              <p:cNvSpPr txBox="1">
                <a:spLocks noChangeArrowheads="1"/>
              </p:cNvSpPr>
              <p:nvPr/>
            </p:nvSpPr>
            <p:spPr bwMode="auto">
              <a:xfrm>
                <a:off x="3995936" y="605299"/>
                <a:ext cx="23551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600"/>
                  <a:t>T</a:t>
                </a:r>
                <a:r>
                  <a:rPr lang="en-US" altLang="el-GR" sz="1600" baseline="-25000"/>
                  <a:t>g</a:t>
                </a:r>
                <a:r>
                  <a:rPr lang="en-US" altLang="el-GR" sz="1600"/>
                  <a:t>/K    V</a:t>
                </a:r>
                <a:r>
                  <a:rPr lang="en-US" altLang="el-GR" sz="1600" baseline="-25000"/>
                  <a:t>x</a:t>
                </a:r>
                <a:r>
                  <a:rPr lang="en-US" altLang="el-GR" sz="1600"/>
                  <a:t>/cm</a:t>
                </a:r>
                <a:r>
                  <a:rPr lang="en-US" altLang="el-GR" sz="1600" baseline="30000"/>
                  <a:t>3</a:t>
                </a:r>
                <a:r>
                  <a:rPr lang="en-US" altLang="el-GR" sz="1600"/>
                  <a:t> mol</a:t>
                </a:r>
                <a:r>
                  <a:rPr lang="en-US" altLang="el-GR" sz="1600" baseline="30000"/>
                  <a:t>-1</a:t>
                </a:r>
                <a:r>
                  <a:rPr lang="en-US" altLang="el-GR" sz="1600"/>
                  <a:t>    X </a:t>
                </a:r>
              </a:p>
            </p:txBody>
          </p:sp>
          <p:sp>
            <p:nvSpPr>
              <p:cNvPr id="54286" name="TextBox 33">
                <a:extLst>
                  <a:ext uri="{FF2B5EF4-FFF2-40B4-BE49-F238E27FC236}">
                    <a16:creationId xmlns:a16="http://schemas.microsoft.com/office/drawing/2014/main" id="{588ABB3B-BDBC-3023-EB1C-F74F7548D04E}"/>
                  </a:ext>
                </a:extLst>
              </p:cNvPr>
              <p:cNvSpPr txBox="1">
                <a:spLocks noChangeArrowheads="1"/>
              </p:cNvSpPr>
              <p:nvPr/>
            </p:nvSpPr>
            <p:spPr bwMode="auto">
              <a:xfrm>
                <a:off x="4252414" y="5343090"/>
                <a:ext cx="26805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600"/>
                  <a:t>T</a:t>
                </a:r>
                <a:r>
                  <a:rPr lang="en-US" altLang="el-GR" sz="1600" baseline="-25000"/>
                  <a:t>g</a:t>
                </a:r>
                <a:r>
                  <a:rPr lang="en-US" altLang="el-GR" sz="1600"/>
                  <a:t>/K     V(X+Y)/cm</a:t>
                </a:r>
                <a:r>
                  <a:rPr lang="en-US" altLang="el-GR" sz="1600" baseline="30000"/>
                  <a:t>3</a:t>
                </a:r>
                <a:r>
                  <a:rPr lang="en-US" altLang="el-GR" sz="1600"/>
                  <a:t> mol</a:t>
                </a:r>
                <a:r>
                  <a:rPr lang="en-US" altLang="el-GR" sz="1600" baseline="30000"/>
                  <a:t>-1</a:t>
                </a:r>
                <a:r>
                  <a:rPr lang="en-US" altLang="el-GR" sz="1600"/>
                  <a:t>    </a:t>
                </a: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66D6C66-2D3E-1CA8-A23C-440C17514E25}"/>
              </a:ext>
            </a:extLst>
          </p:cNvPr>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aphicFrame>
        <p:nvGraphicFramePr>
          <p:cNvPr id="6147" name="Object 6">
            <a:extLst>
              <a:ext uri="{FF2B5EF4-FFF2-40B4-BE49-F238E27FC236}">
                <a16:creationId xmlns:a16="http://schemas.microsoft.com/office/drawing/2014/main" id="{C8956B8B-E7B9-7C81-F60A-908C7825266A}"/>
              </a:ext>
            </a:extLst>
          </p:cNvPr>
          <p:cNvGraphicFramePr>
            <a:graphicFrameLocks noChangeAspect="1"/>
          </p:cNvGraphicFramePr>
          <p:nvPr/>
        </p:nvGraphicFramePr>
        <p:xfrm>
          <a:off x="1908175" y="5229225"/>
          <a:ext cx="1908175" cy="974725"/>
        </p:xfrm>
        <a:graphic>
          <a:graphicData uri="http://schemas.openxmlformats.org/presentationml/2006/ole">
            <mc:AlternateContent xmlns:mc="http://schemas.openxmlformats.org/markup-compatibility/2006">
              <mc:Choice xmlns:v="urn:schemas-microsoft-com:vml" Requires="v">
                <p:oleObj name="Εξίσωση" r:id="rId3" imgW="875920" imgH="444307" progId="Equation.3">
                  <p:embed/>
                </p:oleObj>
              </mc:Choice>
              <mc:Fallback>
                <p:oleObj name="Εξίσωση" r:id="rId3" imgW="875920" imgH="444307" progId="Equation.3">
                  <p:embed/>
                  <p:pic>
                    <p:nvPicPr>
                      <p:cNvPr id="6147" name="Object 6">
                        <a:extLst>
                          <a:ext uri="{FF2B5EF4-FFF2-40B4-BE49-F238E27FC236}">
                            <a16:creationId xmlns:a16="http://schemas.microsoft.com/office/drawing/2014/main" id="{C8956B8B-E7B9-7C81-F60A-908C78252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229225"/>
                        <a:ext cx="19081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9" name="Picture 8">
            <a:extLst>
              <a:ext uri="{FF2B5EF4-FFF2-40B4-BE49-F238E27FC236}">
                <a16:creationId xmlns:a16="http://schemas.microsoft.com/office/drawing/2014/main" id="{DE5B4A58-1C34-BD9C-CE63-364D99A1EF5D}"/>
              </a:ext>
            </a:extLst>
          </p:cNvPr>
          <p:cNvPicPr>
            <a:picLocks noChangeAspect="1" noChangeArrowheads="1"/>
          </p:cNvPicPr>
          <p:nvPr/>
        </p:nvPicPr>
        <p:blipFill>
          <a:blip r:embed="rId5"/>
          <a:srcRect/>
          <a:stretch>
            <a:fillRect/>
          </a:stretch>
        </p:blipFill>
        <p:spPr bwMode="auto">
          <a:xfrm>
            <a:off x="5148263" y="2133600"/>
            <a:ext cx="3455987" cy="2606675"/>
          </a:xfrm>
          <a:prstGeom prst="rect">
            <a:avLst/>
          </a:prstGeom>
          <a:noFill/>
          <a:ln w="9525">
            <a:solidFill>
              <a:schemeClr val="accent6">
                <a:lumMod val="60000"/>
                <a:lumOff val="40000"/>
              </a:schemeClr>
            </a:solidFill>
            <a:miter lim="800000"/>
            <a:headEnd/>
            <a:tailEnd/>
          </a:ln>
        </p:spPr>
      </p:pic>
      <p:sp>
        <p:nvSpPr>
          <p:cNvPr id="6149" name="Rectangle 9">
            <a:extLst>
              <a:ext uri="{FF2B5EF4-FFF2-40B4-BE49-F238E27FC236}">
                <a16:creationId xmlns:a16="http://schemas.microsoft.com/office/drawing/2014/main" id="{7373D0E6-D328-8864-E2FC-5BEFE12F14C5}"/>
              </a:ext>
            </a:extLst>
          </p:cNvPr>
          <p:cNvSpPr>
            <a:spLocks noChangeArrowheads="1"/>
          </p:cNvSpPr>
          <p:nvPr/>
        </p:nvSpPr>
        <p:spPr bwMode="auto">
          <a:xfrm>
            <a:off x="5219700" y="1341438"/>
            <a:ext cx="3235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FF0066"/>
                </a:solidFill>
              </a:rPr>
              <a:t>ΚΡΥΣΤΑΛΛΙΚΗ</a:t>
            </a:r>
            <a:r>
              <a:rPr lang="el-GR" altLang="en-US" sz="1800" b="1"/>
              <a:t> ΚΑΤΑΣΤΑΣΗ</a:t>
            </a:r>
            <a:endParaRPr lang="en-US" altLang="en-US" sz="1800" b="1"/>
          </a:p>
        </p:txBody>
      </p:sp>
      <p:sp>
        <p:nvSpPr>
          <p:cNvPr id="6150" name="Rectangle 10">
            <a:extLst>
              <a:ext uri="{FF2B5EF4-FFF2-40B4-BE49-F238E27FC236}">
                <a16:creationId xmlns:a16="http://schemas.microsoft.com/office/drawing/2014/main" id="{477CD8E0-2815-A7C4-951D-F0178C6A098F}"/>
              </a:ext>
            </a:extLst>
          </p:cNvPr>
          <p:cNvSpPr>
            <a:spLocks noChangeArrowheads="1"/>
          </p:cNvSpPr>
          <p:nvPr/>
        </p:nvSpPr>
        <p:spPr bwMode="auto">
          <a:xfrm>
            <a:off x="1403350" y="1341438"/>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ΑΜΟΡΦΗ </a:t>
            </a:r>
            <a:r>
              <a:rPr lang="el-GR" altLang="en-US" sz="1800" b="1">
                <a:solidFill>
                  <a:schemeClr val="tx2"/>
                </a:solidFill>
              </a:rPr>
              <a:t>ΚΑΤΑΣΤΑΣΗ</a:t>
            </a:r>
            <a:endParaRPr lang="en-US" altLang="en-US" sz="1800" b="1">
              <a:solidFill>
                <a:schemeClr val="tx2"/>
              </a:solidFill>
            </a:endParaRPr>
          </a:p>
        </p:txBody>
      </p:sp>
      <p:pic>
        <p:nvPicPr>
          <p:cNvPr id="1033" name="Picture 9" descr="http://1.bp.blogspot.com/-an0YP4BTRDM/VPzRiAMz_CI/AAAAAAAALVQ/xFo1abFgxWY/s1600/Untitled.png">
            <a:extLst>
              <a:ext uri="{FF2B5EF4-FFF2-40B4-BE49-F238E27FC236}">
                <a16:creationId xmlns:a16="http://schemas.microsoft.com/office/drawing/2014/main" id="{A199D51C-F7E9-485E-830B-277F8AC07860}"/>
              </a:ext>
            </a:extLst>
          </p:cNvPr>
          <p:cNvPicPr>
            <a:picLocks noChangeAspect="1" noChangeArrowheads="1"/>
          </p:cNvPicPr>
          <p:nvPr/>
        </p:nvPicPr>
        <p:blipFill>
          <a:blip r:embed="rId6"/>
          <a:srcRect/>
          <a:stretch>
            <a:fillRect/>
          </a:stretch>
        </p:blipFill>
        <p:spPr bwMode="auto">
          <a:xfrm>
            <a:off x="250825" y="1916113"/>
            <a:ext cx="4705350" cy="3048000"/>
          </a:xfrm>
          <a:prstGeom prst="rect">
            <a:avLst/>
          </a:prstGeom>
          <a:noFill/>
          <a:ln>
            <a:solidFill>
              <a:schemeClr val="accent2">
                <a:lumMod val="60000"/>
                <a:lumOff val="40000"/>
              </a:schemeClr>
            </a:solidFill>
          </a:ln>
        </p:spPr>
      </p:pic>
      <p:sp>
        <p:nvSpPr>
          <p:cNvPr id="6152" name="8 - Θέση αριθμού διαφάνειας">
            <a:extLst>
              <a:ext uri="{FF2B5EF4-FFF2-40B4-BE49-F238E27FC236}">
                <a16:creationId xmlns:a16="http://schemas.microsoft.com/office/drawing/2014/main" id="{0B1555AB-C2B4-4B66-BB66-5E583B775C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57837B-D09A-430D-BF25-221F6DCAE255}" type="slidenum">
              <a:rPr lang="en-US" altLang="en-US" sz="1400" smtClean="0"/>
              <a:pPr>
                <a:spcBef>
                  <a:spcPct val="0"/>
                </a:spcBef>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15111-B5B6-2D17-9B7D-D4732FB05345}"/>
              </a:ext>
            </a:extLst>
          </p:cNvPr>
          <p:cNvSpPr/>
          <p:nvPr/>
        </p:nvSpPr>
        <p:spPr>
          <a:xfrm>
            <a:off x="1763713" y="4943475"/>
            <a:ext cx="5422900" cy="165417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323" name="2 - Θέση αριθμού διαφάνειας">
            <a:extLst>
              <a:ext uri="{FF2B5EF4-FFF2-40B4-BE49-F238E27FC236}">
                <a16:creationId xmlns:a16="http://schemas.microsoft.com/office/drawing/2014/main" id="{9BD4136C-120A-A083-C6C0-A18D6F61A9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A5C563-649E-4BEB-A376-921689689C78}" type="slidenum">
              <a:rPr lang="en-US" altLang="en-US" sz="1400" smtClean="0"/>
              <a:pPr>
                <a:spcBef>
                  <a:spcPct val="0"/>
                </a:spcBef>
                <a:buFontTx/>
                <a:buNone/>
              </a:pPr>
              <a:t>30</a:t>
            </a:fld>
            <a:endParaRPr lang="en-US" altLang="en-US" sz="1400"/>
          </a:p>
        </p:txBody>
      </p:sp>
      <p:pic>
        <p:nvPicPr>
          <p:cNvPr id="56324" name="Picture 3">
            <a:extLst>
              <a:ext uri="{FF2B5EF4-FFF2-40B4-BE49-F238E27FC236}">
                <a16:creationId xmlns:a16="http://schemas.microsoft.com/office/drawing/2014/main" id="{A431C281-5E96-F1E6-4A24-2BCA00EF59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5219700"/>
            <a:ext cx="49053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5" name="Group 12">
            <a:extLst>
              <a:ext uri="{FF2B5EF4-FFF2-40B4-BE49-F238E27FC236}">
                <a16:creationId xmlns:a16="http://schemas.microsoft.com/office/drawing/2014/main" id="{278355A4-B3FB-4DD3-E839-9B4EBA78E4E2}"/>
              </a:ext>
            </a:extLst>
          </p:cNvPr>
          <p:cNvGrpSpPr>
            <a:grpSpLocks/>
          </p:cNvGrpSpPr>
          <p:nvPr/>
        </p:nvGrpSpPr>
        <p:grpSpPr bwMode="auto">
          <a:xfrm>
            <a:off x="1763713" y="676275"/>
            <a:ext cx="5422900" cy="3473450"/>
            <a:chOff x="1763689" y="675491"/>
            <a:chExt cx="5422639" cy="3473589"/>
          </a:xfrm>
        </p:grpSpPr>
        <p:sp>
          <p:nvSpPr>
            <p:cNvPr id="7" name="Rectangle 6">
              <a:extLst>
                <a:ext uri="{FF2B5EF4-FFF2-40B4-BE49-F238E27FC236}">
                  <a16:creationId xmlns:a16="http://schemas.microsoft.com/office/drawing/2014/main" id="{A7A36612-479F-9B90-9D2A-FFEF828B5CA4}"/>
                </a:ext>
              </a:extLst>
            </p:cNvPr>
            <p:cNvSpPr/>
            <p:nvPr/>
          </p:nvSpPr>
          <p:spPr>
            <a:xfrm>
              <a:off x="1763689" y="675491"/>
              <a:ext cx="5400415" cy="347358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6332" name="Picture 4">
              <a:extLst>
                <a:ext uri="{FF2B5EF4-FFF2-40B4-BE49-F238E27FC236}">
                  <a16:creationId xmlns:a16="http://schemas.microsoft.com/office/drawing/2014/main" id="{3B5E72ED-EA3F-7076-93CF-B8F79248B7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415" y="1124744"/>
              <a:ext cx="52101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F56D1D3E-9574-D421-EC1B-98A8222717E9}"/>
                </a:ext>
              </a:extLst>
            </p:cNvPr>
            <p:cNvCxnSpPr/>
            <p:nvPr/>
          </p:nvCxnSpPr>
          <p:spPr>
            <a:xfrm>
              <a:off x="1881158" y="1086670"/>
              <a:ext cx="507023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6334" name="TextBox 5">
              <a:extLst>
                <a:ext uri="{FF2B5EF4-FFF2-40B4-BE49-F238E27FC236}">
                  <a16:creationId xmlns:a16="http://schemas.microsoft.com/office/drawing/2014/main" id="{EB958148-4874-B2B5-D9CB-731EF795A2EA}"/>
                </a:ext>
              </a:extLst>
            </p:cNvPr>
            <p:cNvSpPr txBox="1">
              <a:spLocks noChangeArrowheads="1"/>
            </p:cNvSpPr>
            <p:nvPr/>
          </p:nvSpPr>
          <p:spPr bwMode="auto">
            <a:xfrm>
              <a:off x="1846426" y="747499"/>
              <a:ext cx="5339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solidFill>
                    <a:schemeClr val="accent2"/>
                  </a:solidFill>
                </a:rPr>
                <a:t>Πολυμερή          επαναλαμβανόμενη μονάδα   Τ</a:t>
              </a:r>
              <a:r>
                <a:rPr lang="en-US" altLang="el-GR" sz="1800" baseline="-25000">
                  <a:solidFill>
                    <a:schemeClr val="accent2"/>
                  </a:solidFill>
                </a:rPr>
                <a:t>g</a:t>
              </a:r>
              <a:r>
                <a:rPr lang="el-GR" altLang="el-GR" sz="1800">
                  <a:solidFill>
                    <a:schemeClr val="accent2"/>
                  </a:solidFill>
                </a:rPr>
                <a:t> </a:t>
              </a:r>
              <a:r>
                <a:rPr lang="en-US" altLang="el-GR" sz="1800">
                  <a:solidFill>
                    <a:schemeClr val="accent2"/>
                  </a:solidFill>
                </a:rPr>
                <a:t>/K</a:t>
              </a:r>
              <a:r>
                <a:rPr lang="el-GR" altLang="el-GR" sz="1800"/>
                <a:t>  </a:t>
              </a:r>
              <a:r>
                <a:rPr lang="el-GR" altLang="el-GR" sz="1800">
                  <a:solidFill>
                    <a:schemeClr val="accent2"/>
                  </a:solidFill>
                </a:rPr>
                <a:t>            </a:t>
              </a:r>
              <a:endParaRPr lang="en-US" altLang="el-GR" sz="1800">
                <a:solidFill>
                  <a:schemeClr val="accent2"/>
                </a:solidFill>
              </a:endParaRPr>
            </a:p>
          </p:txBody>
        </p:sp>
      </p:grpSp>
      <p:sp>
        <p:nvSpPr>
          <p:cNvPr id="56326" name="TextBox 10">
            <a:extLst>
              <a:ext uri="{FF2B5EF4-FFF2-40B4-BE49-F238E27FC236}">
                <a16:creationId xmlns:a16="http://schemas.microsoft.com/office/drawing/2014/main" id="{12B33924-9230-0103-901F-50BE21C8B6BB}"/>
              </a:ext>
            </a:extLst>
          </p:cNvPr>
          <p:cNvSpPr txBox="1">
            <a:spLocks noChangeArrowheads="1"/>
          </p:cNvSpPr>
          <p:nvPr/>
        </p:nvSpPr>
        <p:spPr bwMode="auto">
          <a:xfrm>
            <a:off x="7524750" y="771525"/>
            <a:ext cx="35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600"/>
              <a:t>   </a:t>
            </a:r>
          </a:p>
        </p:txBody>
      </p:sp>
      <p:sp>
        <p:nvSpPr>
          <p:cNvPr id="56327" name="TextBox 8">
            <a:extLst>
              <a:ext uri="{FF2B5EF4-FFF2-40B4-BE49-F238E27FC236}">
                <a16:creationId xmlns:a16="http://schemas.microsoft.com/office/drawing/2014/main" id="{86F72B78-7CDA-4351-FF21-0E9EABE88942}"/>
              </a:ext>
            </a:extLst>
          </p:cNvPr>
          <p:cNvSpPr txBox="1">
            <a:spLocks noChangeArrowheads="1"/>
          </p:cNvSpPr>
          <p:nvPr/>
        </p:nvSpPr>
        <p:spPr bwMode="auto">
          <a:xfrm>
            <a:off x="2274888" y="149225"/>
            <a:ext cx="427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b="1"/>
              <a:t>Επίδραση ευκινησίας δεσμού στη </a:t>
            </a:r>
            <a:r>
              <a:rPr lang="en-US" altLang="el-GR" sz="1800" b="1"/>
              <a:t>T</a:t>
            </a:r>
            <a:r>
              <a:rPr lang="en-US" altLang="el-GR" sz="1800" b="1" baseline="-25000"/>
              <a:t>g</a:t>
            </a:r>
            <a:r>
              <a:rPr lang="el-GR" altLang="el-GR" sz="1800" b="1"/>
              <a:t> </a:t>
            </a:r>
            <a:endParaRPr lang="en-US" altLang="el-GR" sz="1800" b="1"/>
          </a:p>
        </p:txBody>
      </p:sp>
      <p:sp>
        <p:nvSpPr>
          <p:cNvPr id="56328" name="TextBox 13">
            <a:extLst>
              <a:ext uri="{FF2B5EF4-FFF2-40B4-BE49-F238E27FC236}">
                <a16:creationId xmlns:a16="http://schemas.microsoft.com/office/drawing/2014/main" id="{5D803C20-5932-D5B9-C013-2204708A0CAC}"/>
              </a:ext>
            </a:extLst>
          </p:cNvPr>
          <p:cNvSpPr txBox="1">
            <a:spLocks noChangeArrowheads="1"/>
          </p:cNvSpPr>
          <p:nvPr/>
        </p:nvSpPr>
        <p:spPr bwMode="auto">
          <a:xfrm>
            <a:off x="1979613" y="4932363"/>
            <a:ext cx="534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solidFill>
                  <a:schemeClr val="accent2"/>
                </a:solidFill>
              </a:rPr>
              <a:t>Πολυμερή               στερεοχημεία              </a:t>
            </a:r>
            <a:r>
              <a:rPr lang="en-US" altLang="el-GR" sz="1800">
                <a:solidFill>
                  <a:schemeClr val="accent2"/>
                </a:solidFill>
              </a:rPr>
              <a:t>T</a:t>
            </a:r>
            <a:r>
              <a:rPr lang="en-US" altLang="el-GR" sz="1800" baseline="-25000">
                <a:solidFill>
                  <a:schemeClr val="accent2"/>
                </a:solidFill>
              </a:rPr>
              <a:t>g</a:t>
            </a:r>
            <a:r>
              <a:rPr lang="el-GR" altLang="el-GR" sz="1800">
                <a:solidFill>
                  <a:schemeClr val="accent2"/>
                </a:solidFill>
              </a:rPr>
              <a:t> </a:t>
            </a:r>
            <a:r>
              <a:rPr lang="en-US" altLang="el-GR" sz="1800">
                <a:solidFill>
                  <a:schemeClr val="accent2"/>
                </a:solidFill>
              </a:rPr>
              <a:t>/K</a:t>
            </a:r>
            <a:r>
              <a:rPr lang="el-GR" altLang="el-GR" sz="1800"/>
              <a:t>  </a:t>
            </a:r>
            <a:r>
              <a:rPr lang="el-GR" altLang="el-GR" sz="1800">
                <a:solidFill>
                  <a:schemeClr val="accent2"/>
                </a:solidFill>
              </a:rPr>
              <a:t>            </a:t>
            </a:r>
            <a:endParaRPr lang="en-US" altLang="el-GR" sz="1800">
              <a:solidFill>
                <a:schemeClr val="accent2"/>
              </a:solidFill>
            </a:endParaRPr>
          </a:p>
        </p:txBody>
      </p:sp>
      <p:cxnSp>
        <p:nvCxnSpPr>
          <p:cNvPr id="17" name="Straight Connector 16">
            <a:extLst>
              <a:ext uri="{FF2B5EF4-FFF2-40B4-BE49-F238E27FC236}">
                <a16:creationId xmlns:a16="http://schemas.microsoft.com/office/drawing/2014/main" id="{4F73BB65-8EEB-79B1-9017-68386695AB8C}"/>
              </a:ext>
            </a:extLst>
          </p:cNvPr>
          <p:cNvCxnSpPr/>
          <p:nvPr/>
        </p:nvCxnSpPr>
        <p:spPr>
          <a:xfrm>
            <a:off x="1963738" y="5300663"/>
            <a:ext cx="50688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6330" name="TextBox 19">
            <a:extLst>
              <a:ext uri="{FF2B5EF4-FFF2-40B4-BE49-F238E27FC236}">
                <a16:creationId xmlns:a16="http://schemas.microsoft.com/office/drawing/2014/main" id="{8E04ABE7-F3A4-E9E3-89D2-B98B817F410F}"/>
              </a:ext>
            </a:extLst>
          </p:cNvPr>
          <p:cNvSpPr txBox="1">
            <a:spLocks noChangeArrowheads="1"/>
          </p:cNvSpPr>
          <p:nvPr/>
        </p:nvSpPr>
        <p:spPr bwMode="auto">
          <a:xfrm>
            <a:off x="1939925" y="4451350"/>
            <a:ext cx="5272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b="1"/>
              <a:t>Άμορφη φάση -</a:t>
            </a:r>
            <a:r>
              <a:rPr lang="en-US" altLang="el-GR" sz="1800" b="1"/>
              <a:t> </a:t>
            </a:r>
            <a:r>
              <a:rPr lang="el-GR" altLang="el-GR" sz="1800" b="1"/>
              <a:t>Επίδραση μικροδομής στη </a:t>
            </a:r>
            <a:r>
              <a:rPr lang="en-US" altLang="el-GR" sz="1800" b="1"/>
              <a:t>T</a:t>
            </a:r>
            <a:r>
              <a:rPr lang="en-US" altLang="el-GR" sz="1800" b="1" baseline="-25000"/>
              <a:t>g</a:t>
            </a:r>
            <a:r>
              <a:rPr lang="el-GR" altLang="el-GR" sz="1800" b="1"/>
              <a:t> </a:t>
            </a:r>
            <a:endParaRPr lang="en-US" altLang="el-GR" sz="18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EC617FE9-D556-F065-39F5-C4FA5AC00202}"/>
              </a:ext>
            </a:extLst>
          </p:cNvPr>
          <p:cNvSpPr>
            <a:spLocks noChangeArrowheads="1"/>
          </p:cNvSpPr>
          <p:nvPr/>
        </p:nvSpPr>
        <p:spPr bwMode="auto">
          <a:xfrm>
            <a:off x="250825" y="1052513"/>
            <a:ext cx="86312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H</a:t>
            </a:r>
            <a:r>
              <a:rPr lang="el-GR" altLang="en-US" sz="1800"/>
              <a:t> ελάττωση της μοριακής μάζας ενός πολυμερούς ή η αύξηση των διακλαδώσεων των αλυσίδων του, αυξάνει τον ανά μονάδα όγκου αριθμό των άκρων των αλυσίδων.</a:t>
            </a:r>
            <a:endParaRPr lang="en-US" altLang="en-US" sz="1800"/>
          </a:p>
          <a:p>
            <a:pPr eaLnBrk="1" hangingPunct="1">
              <a:spcBef>
                <a:spcPct val="0"/>
              </a:spcBef>
              <a:buFontTx/>
              <a:buNone/>
            </a:pPr>
            <a:r>
              <a:rPr lang="el-GR" altLang="en-US" sz="1800"/>
              <a:t>Η αύξηση του ελεύθερου όγκου, η οποία προκαλείται από την αύξηση των άκρων των αλυσίδων, ανά μονάδα όγκου, σε ένα δήγμα πολυμερούς, θα πρέπει να προκαλεί υποβιβασμό της Τ</a:t>
            </a:r>
            <a:r>
              <a:rPr lang="en-US" altLang="en-US" sz="1800"/>
              <a:t>g</a:t>
            </a:r>
          </a:p>
        </p:txBody>
      </p:sp>
      <p:sp>
        <p:nvSpPr>
          <p:cNvPr id="58371" name="Rectangle 6">
            <a:extLst>
              <a:ext uri="{FF2B5EF4-FFF2-40B4-BE49-F238E27FC236}">
                <a16:creationId xmlns:a16="http://schemas.microsoft.com/office/drawing/2014/main" id="{EE416F95-2650-5AE2-E07F-28564E330C77}"/>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aphicFrame>
        <p:nvGraphicFramePr>
          <p:cNvPr id="58372" name="Object 5">
            <a:extLst>
              <a:ext uri="{FF2B5EF4-FFF2-40B4-BE49-F238E27FC236}">
                <a16:creationId xmlns:a16="http://schemas.microsoft.com/office/drawing/2014/main" id="{2553809A-C82C-813A-2EF6-653BEDD2C320}"/>
              </a:ext>
            </a:extLst>
          </p:cNvPr>
          <p:cNvGraphicFramePr>
            <a:graphicFrameLocks noChangeAspect="1"/>
          </p:cNvGraphicFramePr>
          <p:nvPr/>
        </p:nvGraphicFramePr>
        <p:xfrm>
          <a:off x="3267075" y="3357563"/>
          <a:ext cx="2319338" cy="1089025"/>
        </p:xfrm>
        <a:graphic>
          <a:graphicData uri="http://schemas.openxmlformats.org/presentationml/2006/ole">
            <mc:AlternateContent xmlns:mc="http://schemas.openxmlformats.org/markup-compatibility/2006">
              <mc:Choice xmlns:v="urn:schemas-microsoft-com:vml" Requires="v">
                <p:oleObj name="Εξίσωση" r:id="rId3" imgW="914400" imgH="431800" progId="Equation.3">
                  <p:embed/>
                </p:oleObj>
              </mc:Choice>
              <mc:Fallback>
                <p:oleObj name="Εξίσωση" r:id="rId3" imgW="914400" imgH="431800" progId="Equation.3">
                  <p:embed/>
                  <p:pic>
                    <p:nvPicPr>
                      <p:cNvPr id="58372" name="Object 5">
                        <a:extLst>
                          <a:ext uri="{FF2B5EF4-FFF2-40B4-BE49-F238E27FC236}">
                            <a16:creationId xmlns:a16="http://schemas.microsoft.com/office/drawing/2014/main" id="{2553809A-C82C-813A-2EF6-653BEDD2C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3357563"/>
                        <a:ext cx="2319338" cy="1089025"/>
                      </a:xfrm>
                      <a:prstGeom prst="rect">
                        <a:avLst/>
                      </a:prstGeom>
                      <a:solidFill>
                        <a:schemeClr val="accent1"/>
                      </a:solidFill>
                      <a:ln w="9525">
                        <a:solidFill>
                          <a:schemeClr val="accent2"/>
                        </a:solidFill>
                        <a:miter lim="800000"/>
                        <a:headEnd/>
                        <a:tailEnd/>
                      </a:ln>
                    </p:spPr>
                  </p:pic>
                </p:oleObj>
              </mc:Fallback>
            </mc:AlternateContent>
          </a:graphicData>
        </a:graphic>
      </p:graphicFrame>
      <p:sp>
        <p:nvSpPr>
          <p:cNvPr id="58373" name="4 - Θέση αριθμού διαφάνειας">
            <a:extLst>
              <a:ext uri="{FF2B5EF4-FFF2-40B4-BE49-F238E27FC236}">
                <a16:creationId xmlns:a16="http://schemas.microsoft.com/office/drawing/2014/main" id="{7C88B9DF-5AA5-73FA-66A7-9851D9D1D856}"/>
              </a:ext>
            </a:extLst>
          </p:cNvPr>
          <p:cNvSpPr>
            <a:spLocks noGrp="1"/>
          </p:cNvSpPr>
          <p:nvPr>
            <p:ph type="sldNum" sz="quarter" idx="12"/>
          </p:nvPr>
        </p:nvSpPr>
        <p:spPr>
          <a:xfrm>
            <a:off x="8205788" y="6245225"/>
            <a:ext cx="48101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720557-9FA5-4D4F-9286-AB51C2CC81B9}" type="slidenum">
              <a:rPr lang="en-US" altLang="en-US" sz="1400" smtClean="0"/>
              <a:pPr>
                <a:spcBef>
                  <a:spcPct val="0"/>
                </a:spcBef>
                <a:buFontTx/>
                <a:buNone/>
              </a:pPr>
              <a:t>31</a:t>
            </a:fld>
            <a:endParaRPr lang="en-US" altLang="en-US" sz="1400"/>
          </a:p>
        </p:txBody>
      </p:sp>
      <p:pic>
        <p:nvPicPr>
          <p:cNvPr id="58374" name="Picture 8">
            <a:extLst>
              <a:ext uri="{FF2B5EF4-FFF2-40B4-BE49-F238E27FC236}">
                <a16:creationId xmlns:a16="http://schemas.microsoft.com/office/drawing/2014/main" id="{CBB9CEF1-A713-71E7-369F-53651C885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36" b="5457"/>
          <a:stretch>
            <a:fillRect/>
          </a:stretch>
        </p:blipFill>
        <p:spPr bwMode="auto">
          <a:xfrm>
            <a:off x="6227763" y="3357563"/>
            <a:ext cx="20240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Ευθεία γραμμή σύνδεσης 2">
            <a:extLst>
              <a:ext uri="{FF2B5EF4-FFF2-40B4-BE49-F238E27FC236}">
                <a16:creationId xmlns:a16="http://schemas.microsoft.com/office/drawing/2014/main" id="{AA8BB4F3-1FD9-3809-2AE7-94B3F0018033}"/>
              </a:ext>
            </a:extLst>
          </p:cNvPr>
          <p:cNvCxnSpPr/>
          <p:nvPr/>
        </p:nvCxnSpPr>
        <p:spPr>
          <a:xfrm flipV="1">
            <a:off x="7204075" y="3357563"/>
            <a:ext cx="320675" cy="544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B0907B7B-300B-053A-D299-B38F00663F5E}"/>
              </a:ext>
            </a:extLst>
          </p:cNvPr>
          <p:cNvCxnSpPr>
            <a:cxnSpLocks/>
          </p:cNvCxnSpPr>
          <p:nvPr/>
        </p:nvCxnSpPr>
        <p:spPr>
          <a:xfrm flipV="1">
            <a:off x="7364413" y="4292600"/>
            <a:ext cx="388937" cy="27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377" name="TextBox 3">
            <a:extLst>
              <a:ext uri="{FF2B5EF4-FFF2-40B4-BE49-F238E27FC236}">
                <a16:creationId xmlns:a16="http://schemas.microsoft.com/office/drawing/2014/main" id="{B7DE50D3-31A8-85C4-A7C2-9ECF9EA27679}"/>
              </a:ext>
            </a:extLst>
          </p:cNvPr>
          <p:cNvSpPr txBox="1">
            <a:spLocks noChangeArrowheads="1"/>
          </p:cNvSpPr>
          <p:nvPr/>
        </p:nvSpPr>
        <p:spPr bwMode="auto">
          <a:xfrm>
            <a:off x="6553200" y="3148013"/>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200"/>
              <a:t>Polymer chain </a:t>
            </a:r>
            <a:endParaRPr lang="el-GR" altLang="el-GR" sz="1200"/>
          </a:p>
        </p:txBody>
      </p:sp>
      <p:sp>
        <p:nvSpPr>
          <p:cNvPr id="58378" name="TextBox 10">
            <a:extLst>
              <a:ext uri="{FF2B5EF4-FFF2-40B4-BE49-F238E27FC236}">
                <a16:creationId xmlns:a16="http://schemas.microsoft.com/office/drawing/2014/main" id="{8D2C5E37-EF14-7355-78F0-AF55E3B42949}"/>
              </a:ext>
            </a:extLst>
          </p:cNvPr>
          <p:cNvSpPr txBox="1">
            <a:spLocks noChangeArrowheads="1"/>
          </p:cNvSpPr>
          <p:nvPr/>
        </p:nvSpPr>
        <p:spPr bwMode="auto">
          <a:xfrm>
            <a:off x="6677025" y="4545013"/>
            <a:ext cx="1038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200"/>
              <a:t>Free volume</a:t>
            </a:r>
            <a:endParaRPr lang="el-GR" altLang="el-GR" sz="1200"/>
          </a:p>
        </p:txBody>
      </p:sp>
      <p:cxnSp>
        <p:nvCxnSpPr>
          <p:cNvPr id="12" name="Ευθεία γραμμή σύνδεσης 11">
            <a:extLst>
              <a:ext uri="{FF2B5EF4-FFF2-40B4-BE49-F238E27FC236}">
                <a16:creationId xmlns:a16="http://schemas.microsoft.com/office/drawing/2014/main" id="{787680BF-2C90-01DD-2116-0E331232425C}"/>
              </a:ext>
            </a:extLst>
          </p:cNvPr>
          <p:cNvCxnSpPr>
            <a:cxnSpLocks/>
          </p:cNvCxnSpPr>
          <p:nvPr/>
        </p:nvCxnSpPr>
        <p:spPr>
          <a:xfrm flipH="1" flipV="1">
            <a:off x="6731000" y="4183063"/>
            <a:ext cx="328613" cy="400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4ECE6275-79A9-587E-D942-C64ABB00B653}"/>
              </a:ext>
            </a:extLst>
          </p:cNvPr>
          <p:cNvSpPr>
            <a:spLocks noChangeArrowheads="1"/>
          </p:cNvSpPr>
          <p:nvPr/>
        </p:nvSpPr>
        <p:spPr bwMode="auto">
          <a:xfrm>
            <a:off x="539750" y="260350"/>
            <a:ext cx="80645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800" b="1"/>
              <a:t>Θεωρητική μελέτη της Τ</a:t>
            </a:r>
            <a:r>
              <a:rPr lang="en-US" altLang="en-US" sz="1800" b="1"/>
              <a:t>g</a:t>
            </a:r>
            <a:endParaRPr lang="el-GR" altLang="en-US" sz="1800" b="1"/>
          </a:p>
          <a:p>
            <a:pPr algn="ctr" eaLnBrk="1" hangingPunct="1">
              <a:spcBef>
                <a:spcPct val="0"/>
              </a:spcBef>
              <a:buFontTx/>
              <a:buNone/>
            </a:pPr>
            <a:endParaRPr lang="en-US" altLang="en-US" sz="1800"/>
          </a:p>
          <a:p>
            <a:pPr eaLnBrk="1" hangingPunct="1">
              <a:spcBef>
                <a:spcPct val="0"/>
              </a:spcBef>
              <a:buFontTx/>
              <a:buNone/>
            </a:pPr>
            <a:r>
              <a:rPr lang="el-GR" altLang="en-US" sz="1600" b="1">
                <a:solidFill>
                  <a:schemeClr val="accent2"/>
                </a:solidFill>
              </a:rPr>
              <a:t>Θεωρία ελεύθερου όγκου </a:t>
            </a:r>
            <a:r>
              <a:rPr lang="en-US" altLang="en-US" sz="1600" b="1">
                <a:solidFill>
                  <a:schemeClr val="accent2"/>
                </a:solidFill>
              </a:rPr>
              <a:t>Williams</a:t>
            </a:r>
            <a:r>
              <a:rPr lang="el-GR" altLang="en-US" sz="1600" b="1">
                <a:solidFill>
                  <a:schemeClr val="accent2"/>
                </a:solidFill>
              </a:rPr>
              <a:t>, </a:t>
            </a:r>
            <a:r>
              <a:rPr lang="en-US" altLang="en-US" sz="1600" b="1">
                <a:solidFill>
                  <a:schemeClr val="accent2"/>
                </a:solidFill>
              </a:rPr>
              <a:t>Landel</a:t>
            </a:r>
            <a:r>
              <a:rPr lang="el-GR" altLang="en-US" sz="1600" b="1">
                <a:solidFill>
                  <a:schemeClr val="accent2"/>
                </a:solidFill>
              </a:rPr>
              <a:t> και </a:t>
            </a:r>
            <a:r>
              <a:rPr lang="en-US" altLang="en-US" sz="1600" b="1">
                <a:solidFill>
                  <a:schemeClr val="accent2"/>
                </a:solidFill>
              </a:rPr>
              <a:t>Ferry</a:t>
            </a:r>
            <a:r>
              <a:rPr lang="el-GR" altLang="en-US" sz="1600" b="1">
                <a:solidFill>
                  <a:schemeClr val="accent2"/>
                </a:solidFill>
              </a:rPr>
              <a:t> (</a:t>
            </a:r>
            <a:r>
              <a:rPr lang="en-US" altLang="en-US" sz="1600" b="1">
                <a:solidFill>
                  <a:schemeClr val="accent2"/>
                </a:solidFill>
              </a:rPr>
              <a:t>WLF</a:t>
            </a:r>
            <a:r>
              <a:rPr lang="el-GR" altLang="en-US" sz="1600" b="1">
                <a:solidFill>
                  <a:schemeClr val="accent2"/>
                </a:solidFill>
              </a:rPr>
              <a:t>).</a:t>
            </a:r>
            <a:endParaRPr lang="en-US" altLang="en-US" sz="1600" b="1">
              <a:solidFill>
                <a:schemeClr val="accent2"/>
              </a:solidFill>
            </a:endParaRPr>
          </a:p>
          <a:p>
            <a:pPr eaLnBrk="1" hangingPunct="1">
              <a:spcBef>
                <a:spcPct val="0"/>
              </a:spcBef>
              <a:buFontTx/>
              <a:buNone/>
            </a:pPr>
            <a:r>
              <a:rPr lang="el-GR" altLang="en-US" sz="1600"/>
              <a:t>Το κλάσμα  </a:t>
            </a:r>
            <a:r>
              <a:rPr lang="en-US" altLang="en-US" sz="1600"/>
              <a:t>f</a:t>
            </a:r>
            <a:r>
              <a:rPr lang="el-GR" altLang="en-US" sz="1600"/>
              <a:t>  του ελεύθερου όγκου δίνεται από τον λόγο </a:t>
            </a:r>
            <a:r>
              <a:rPr lang="en-US" altLang="en-US" sz="1600"/>
              <a:t>V</a:t>
            </a:r>
            <a:r>
              <a:rPr lang="en-US" altLang="en-US" sz="1600" baseline="-25000"/>
              <a:t>f</a:t>
            </a:r>
            <a:r>
              <a:rPr lang="el-GR" altLang="en-US" sz="1600"/>
              <a:t>/</a:t>
            </a:r>
            <a:r>
              <a:rPr lang="en-US" altLang="en-US" sz="1600"/>
              <a:t>V</a:t>
            </a:r>
            <a:r>
              <a:rPr lang="en-US" altLang="en-US" sz="1600" baseline="-25000"/>
              <a:t>o</a:t>
            </a:r>
            <a:r>
              <a:rPr lang="el-GR" altLang="en-US" sz="1600"/>
              <a:t> όπου </a:t>
            </a:r>
            <a:r>
              <a:rPr lang="en-US" altLang="en-US" sz="1600"/>
              <a:t>V</a:t>
            </a:r>
            <a:r>
              <a:rPr lang="en-US" altLang="en-US" sz="1600" baseline="-25000"/>
              <a:t>o</a:t>
            </a:r>
            <a:r>
              <a:rPr lang="el-GR" altLang="en-US" sz="1600"/>
              <a:t> και </a:t>
            </a:r>
            <a:r>
              <a:rPr lang="en-US" altLang="en-US" sz="1600"/>
              <a:t>V</a:t>
            </a:r>
            <a:r>
              <a:rPr lang="en-US" altLang="en-US" sz="1600" baseline="-25000"/>
              <a:t>f</a:t>
            </a:r>
            <a:r>
              <a:rPr lang="el-GR" altLang="en-US" sz="1600"/>
              <a:t>  είναι αντίστοιχα ο «κατεχόμενος» από το υγρό και ο «ελεύθερος» όγκος του υγρού.</a:t>
            </a:r>
            <a:endParaRPr lang="en-US" altLang="en-US" sz="1600"/>
          </a:p>
          <a:p>
            <a:pPr eaLnBrk="1" hangingPunct="1">
              <a:spcBef>
                <a:spcPct val="0"/>
              </a:spcBef>
              <a:buFontTx/>
              <a:buNone/>
            </a:pPr>
            <a:r>
              <a:rPr lang="en-US" altLang="en-US" sz="1600" b="1"/>
              <a:t>V</a:t>
            </a:r>
            <a:r>
              <a:rPr lang="en-US" altLang="en-US" sz="1600" b="1" baseline="-25000"/>
              <a:t>f</a:t>
            </a:r>
            <a:r>
              <a:rPr lang="en-US" altLang="en-US" sz="1600" b="1"/>
              <a:t> = V – V</a:t>
            </a:r>
            <a:r>
              <a:rPr lang="en-US" altLang="en-US" sz="1600" b="1" baseline="-25000"/>
              <a:t>o</a:t>
            </a:r>
            <a:endParaRPr lang="el-GR" altLang="en-US" sz="1600" b="1" baseline="-25000"/>
          </a:p>
          <a:p>
            <a:pPr eaLnBrk="1" hangingPunct="1">
              <a:spcBef>
                <a:spcPct val="0"/>
              </a:spcBef>
              <a:buFontTx/>
              <a:buNone/>
            </a:pPr>
            <a:endParaRPr lang="en-US" altLang="en-US" sz="1600" b="1"/>
          </a:p>
          <a:p>
            <a:pPr eaLnBrk="1" hangingPunct="1">
              <a:spcBef>
                <a:spcPct val="0"/>
              </a:spcBef>
              <a:buFontTx/>
              <a:buNone/>
            </a:pPr>
            <a:r>
              <a:rPr lang="el-GR" altLang="en-US" sz="1600" i="1"/>
              <a:t>Γιά τα άμορφα πολυμερή και εν γένει γιά τα υλικά τα οποία παρουσιάζουν μία υαλώδη κατάσταση, στη θερμοκρασία Τ</a:t>
            </a:r>
            <a:r>
              <a:rPr lang="en-US" altLang="en-US" sz="1600" i="1"/>
              <a:t>g</a:t>
            </a:r>
            <a:r>
              <a:rPr lang="el-GR" altLang="en-US" sz="1600" i="1"/>
              <a:t> παρουσιάζουν ένα κλάσμα ελευθέρου όγκου </a:t>
            </a:r>
            <a:r>
              <a:rPr lang="en-US" altLang="en-US" sz="1600" i="1"/>
              <a:t>f</a:t>
            </a:r>
            <a:r>
              <a:rPr lang="en-US" altLang="en-US" sz="1200" i="1"/>
              <a:t>g</a:t>
            </a:r>
            <a:r>
              <a:rPr lang="el-GR" altLang="en-US" sz="1600" i="1"/>
              <a:t>  το οποίον είναι περίπου  σταθερό και ίσο με 0.025 ή 2.5%.</a:t>
            </a:r>
          </a:p>
        </p:txBody>
      </p:sp>
      <p:sp>
        <p:nvSpPr>
          <p:cNvPr id="60419" name="Rectangle 8">
            <a:extLst>
              <a:ext uri="{FF2B5EF4-FFF2-40B4-BE49-F238E27FC236}">
                <a16:creationId xmlns:a16="http://schemas.microsoft.com/office/drawing/2014/main" id="{407BD727-2584-B0FE-2B26-782B3E80BFF6}"/>
              </a:ext>
            </a:extLst>
          </p:cNvPr>
          <p:cNvSpPr>
            <a:spLocks noChangeArrowheads="1"/>
          </p:cNvSpPr>
          <p:nvPr/>
        </p:nvSpPr>
        <p:spPr bwMode="auto">
          <a:xfrm>
            <a:off x="0" y="207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aphicFrame>
        <p:nvGraphicFramePr>
          <p:cNvPr id="60420" name="Object 7">
            <a:extLst>
              <a:ext uri="{FF2B5EF4-FFF2-40B4-BE49-F238E27FC236}">
                <a16:creationId xmlns:a16="http://schemas.microsoft.com/office/drawing/2014/main" id="{CCEA30B7-1CA9-DABE-EA20-FF42B415C035}"/>
              </a:ext>
            </a:extLst>
          </p:cNvPr>
          <p:cNvGraphicFramePr>
            <a:graphicFrameLocks noChangeAspect="1"/>
          </p:cNvGraphicFramePr>
          <p:nvPr/>
        </p:nvGraphicFramePr>
        <p:xfrm>
          <a:off x="7164388" y="2924175"/>
          <a:ext cx="1370012" cy="912813"/>
        </p:xfrm>
        <a:graphic>
          <a:graphicData uri="http://schemas.openxmlformats.org/presentationml/2006/ole">
            <mc:AlternateContent xmlns:mc="http://schemas.openxmlformats.org/markup-compatibility/2006">
              <mc:Choice xmlns:v="urn:schemas-microsoft-com:vml" Requires="v">
                <p:oleObj name="Εξίσωση" r:id="rId3" imgW="685800" imgH="457200" progId="Equation.3">
                  <p:embed/>
                </p:oleObj>
              </mc:Choice>
              <mc:Fallback>
                <p:oleObj name="Εξίσωση" r:id="rId3" imgW="685800" imgH="457200" progId="Equation.3">
                  <p:embed/>
                  <p:pic>
                    <p:nvPicPr>
                      <p:cNvPr id="60420" name="Object 7">
                        <a:extLst>
                          <a:ext uri="{FF2B5EF4-FFF2-40B4-BE49-F238E27FC236}">
                            <a16:creationId xmlns:a16="http://schemas.microsoft.com/office/drawing/2014/main" id="{CCEA30B7-1CA9-DABE-EA20-FF42B415C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924175"/>
                        <a:ext cx="1370012" cy="9128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1" name="Object 6">
            <a:extLst>
              <a:ext uri="{FF2B5EF4-FFF2-40B4-BE49-F238E27FC236}">
                <a16:creationId xmlns:a16="http://schemas.microsoft.com/office/drawing/2014/main" id="{9C1A5DEE-B31E-2A80-E184-B0E56DD3C55D}"/>
              </a:ext>
            </a:extLst>
          </p:cNvPr>
          <p:cNvGraphicFramePr>
            <a:graphicFrameLocks noChangeAspect="1"/>
          </p:cNvGraphicFramePr>
          <p:nvPr/>
        </p:nvGraphicFramePr>
        <p:xfrm>
          <a:off x="1065213" y="5300663"/>
          <a:ext cx="2833687" cy="879475"/>
        </p:xfrm>
        <a:graphic>
          <a:graphicData uri="http://schemas.openxmlformats.org/presentationml/2006/ole">
            <mc:AlternateContent xmlns:mc="http://schemas.openxmlformats.org/markup-compatibility/2006">
              <mc:Choice xmlns:v="urn:schemas-microsoft-com:vml" Requires="v">
                <p:oleObj name="Εξίσωση" r:id="rId5" imgW="1562100" imgH="482600" progId="Equation.3">
                  <p:embed/>
                </p:oleObj>
              </mc:Choice>
              <mc:Fallback>
                <p:oleObj name="Εξίσωση" r:id="rId5" imgW="1562100" imgH="482600" progId="Equation.3">
                  <p:embed/>
                  <p:pic>
                    <p:nvPicPr>
                      <p:cNvPr id="60421" name="Object 6">
                        <a:extLst>
                          <a:ext uri="{FF2B5EF4-FFF2-40B4-BE49-F238E27FC236}">
                            <a16:creationId xmlns:a16="http://schemas.microsoft.com/office/drawing/2014/main" id="{9C1A5DEE-B31E-2A80-E184-B0E56DD3C5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5300663"/>
                        <a:ext cx="2833687" cy="87947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2" name="Object 5">
            <a:extLst>
              <a:ext uri="{FF2B5EF4-FFF2-40B4-BE49-F238E27FC236}">
                <a16:creationId xmlns:a16="http://schemas.microsoft.com/office/drawing/2014/main" id="{F91CADDA-C220-F51F-FD2D-0D605A586662}"/>
              </a:ext>
            </a:extLst>
          </p:cNvPr>
          <p:cNvGraphicFramePr>
            <a:graphicFrameLocks noChangeAspect="1"/>
          </p:cNvGraphicFramePr>
          <p:nvPr/>
        </p:nvGraphicFramePr>
        <p:xfrm>
          <a:off x="4284663" y="5373688"/>
          <a:ext cx="1770062" cy="831850"/>
        </p:xfrm>
        <a:graphic>
          <a:graphicData uri="http://schemas.openxmlformats.org/presentationml/2006/ole">
            <mc:AlternateContent xmlns:mc="http://schemas.openxmlformats.org/markup-compatibility/2006">
              <mc:Choice xmlns:v="urn:schemas-microsoft-com:vml" Requires="v">
                <p:oleObj name="Εξίσωση" r:id="rId7" imgW="914400" imgH="431800" progId="Equation.3">
                  <p:embed/>
                </p:oleObj>
              </mc:Choice>
              <mc:Fallback>
                <p:oleObj name="Εξίσωση" r:id="rId7" imgW="914400" imgH="431800" progId="Equation.3">
                  <p:embed/>
                  <p:pic>
                    <p:nvPicPr>
                      <p:cNvPr id="60422" name="Object 5">
                        <a:extLst>
                          <a:ext uri="{FF2B5EF4-FFF2-40B4-BE49-F238E27FC236}">
                            <a16:creationId xmlns:a16="http://schemas.microsoft.com/office/drawing/2014/main" id="{F91CADDA-C220-F51F-FD2D-0D605A5866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5373688"/>
                        <a:ext cx="1770062" cy="831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3" name="Rectangle 12">
            <a:extLst>
              <a:ext uri="{FF2B5EF4-FFF2-40B4-BE49-F238E27FC236}">
                <a16:creationId xmlns:a16="http://schemas.microsoft.com/office/drawing/2014/main" id="{88334F33-C57A-5AB2-5C6A-3C407175E678}"/>
              </a:ext>
            </a:extLst>
          </p:cNvPr>
          <p:cNvSpPr>
            <a:spLocks noChangeArrowheads="1"/>
          </p:cNvSpPr>
          <p:nvPr/>
        </p:nvSpPr>
        <p:spPr bwMode="auto">
          <a:xfrm>
            <a:off x="611188" y="2997200"/>
            <a:ext cx="6121400" cy="835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600"/>
              <a:t>Ο επί πλέον ελεύθερος όγκος ανά </a:t>
            </a:r>
            <a:r>
              <a:rPr lang="en-US" altLang="en-US" sz="1600"/>
              <a:t>cm</a:t>
            </a:r>
            <a:r>
              <a:rPr lang="el-GR" altLang="en-US" sz="1600" baseline="30000"/>
              <a:t>3</a:t>
            </a:r>
            <a:r>
              <a:rPr lang="el-GR" altLang="en-US" sz="1600"/>
              <a:t> ο οφειλόμενος στα άκρα των αλυσίδων ενός δείγματος πολυμερούς πυκνότητας ρ και μοριακής μάζας Μ θα ισούται προς</a:t>
            </a:r>
          </a:p>
        </p:txBody>
      </p:sp>
      <p:sp>
        <p:nvSpPr>
          <p:cNvPr id="60424" name="Rectangle 13">
            <a:extLst>
              <a:ext uri="{FF2B5EF4-FFF2-40B4-BE49-F238E27FC236}">
                <a16:creationId xmlns:a16="http://schemas.microsoft.com/office/drawing/2014/main" id="{C36F3696-A6D2-A584-E59F-04AF94DD00A7}"/>
              </a:ext>
            </a:extLst>
          </p:cNvPr>
          <p:cNvSpPr>
            <a:spLocks noChangeArrowheads="1"/>
          </p:cNvSpPr>
          <p:nvPr/>
        </p:nvSpPr>
        <p:spPr bwMode="auto">
          <a:xfrm>
            <a:off x="468313" y="4144963"/>
            <a:ext cx="8280400" cy="8350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600" dirty="0"/>
              <a:t>E</a:t>
            </a:r>
            <a:r>
              <a:rPr lang="el-GR" altLang="en-US" sz="1600" dirty="0"/>
              <a:t>να πολυμερές με δεδομένη μοριακή μάζα Μ, για να φθάσει σε ένα συγκεκριμένο ελεύθερο όγκο (2.5%) θα πρέπει να ψυχθεί σε μια θερμοκρασία Τ</a:t>
            </a:r>
            <a:r>
              <a:rPr lang="en-US" altLang="en-US" sz="1600" dirty="0"/>
              <a:t>g</a:t>
            </a:r>
            <a:r>
              <a:rPr lang="el-GR" altLang="en-US" sz="1600" dirty="0"/>
              <a:t>, κατώτερη από την θερμοκρασία ενός δείγματος άπειρης μάζας Τ</a:t>
            </a:r>
            <a:r>
              <a:rPr lang="en-US" altLang="en-US" sz="1600" dirty="0"/>
              <a:t>g</a:t>
            </a:r>
            <a:r>
              <a:rPr lang="en-US" altLang="en-US" sz="1600" baseline="-25000" dirty="0">
                <a:sym typeface="Symbol" panose="05050102010706020507" pitchFamily="18" charset="2"/>
              </a:rPr>
              <a:t></a:t>
            </a:r>
            <a:r>
              <a:rPr lang="el-GR" altLang="en-US" sz="1600" dirty="0"/>
              <a:t>.</a:t>
            </a:r>
          </a:p>
        </p:txBody>
      </p:sp>
      <p:sp>
        <p:nvSpPr>
          <p:cNvPr id="60425" name="Rectangle 14">
            <a:extLst>
              <a:ext uri="{FF2B5EF4-FFF2-40B4-BE49-F238E27FC236}">
                <a16:creationId xmlns:a16="http://schemas.microsoft.com/office/drawing/2014/main" id="{7E730804-C51F-8B82-543B-19A054380A05}"/>
              </a:ext>
            </a:extLst>
          </p:cNvPr>
          <p:cNvSpPr>
            <a:spLocks noChangeArrowheads="1"/>
          </p:cNvSpPr>
          <p:nvPr/>
        </p:nvSpPr>
        <p:spPr bwMode="auto">
          <a:xfrm>
            <a:off x="6516688" y="5805488"/>
            <a:ext cx="1635125" cy="3698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n-US" sz="1800" b="1"/>
              <a:t>Κ = 2ρ Ν</a:t>
            </a:r>
            <a:r>
              <a:rPr lang="el-GR" altLang="en-US" sz="1800" b="1" baseline="-25000"/>
              <a:t>Α</a:t>
            </a:r>
            <a:r>
              <a:rPr lang="el-GR" altLang="en-US" sz="1800" b="1"/>
              <a:t>φ/</a:t>
            </a:r>
            <a:r>
              <a:rPr lang="en-US" altLang="en-US" sz="1800" b="1"/>
              <a:t>a</a:t>
            </a:r>
            <a:r>
              <a:rPr lang="en-US" altLang="en-US" sz="1800" b="1" baseline="-25000"/>
              <a:t>f</a:t>
            </a:r>
          </a:p>
        </p:txBody>
      </p:sp>
      <p:sp>
        <p:nvSpPr>
          <p:cNvPr id="60426" name="9 - Θέση αριθμού διαφάνειας">
            <a:extLst>
              <a:ext uri="{FF2B5EF4-FFF2-40B4-BE49-F238E27FC236}">
                <a16:creationId xmlns:a16="http://schemas.microsoft.com/office/drawing/2014/main" id="{211A025C-AA38-EBEC-C187-7B28A34F3E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6284B7-D9AA-4F12-AD68-0796A18FB779}" type="slidenum">
              <a:rPr lang="en-US" altLang="en-US" sz="1400" smtClean="0"/>
              <a:pPr>
                <a:spcBef>
                  <a:spcPct val="0"/>
                </a:spcBef>
                <a:buFontTx/>
                <a:buNone/>
              </a:pPr>
              <a:t>32</a:t>
            </a:fld>
            <a:endParaRPr lang="en-US"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36 - Ομάδα">
            <a:extLst>
              <a:ext uri="{FF2B5EF4-FFF2-40B4-BE49-F238E27FC236}">
                <a16:creationId xmlns:a16="http://schemas.microsoft.com/office/drawing/2014/main" id="{7A85F0F0-AAE4-E5B8-D0E0-EA6DD44BFF50}"/>
              </a:ext>
            </a:extLst>
          </p:cNvPr>
          <p:cNvGrpSpPr>
            <a:grpSpLocks/>
          </p:cNvGrpSpPr>
          <p:nvPr/>
        </p:nvGrpSpPr>
        <p:grpSpPr bwMode="auto">
          <a:xfrm>
            <a:off x="1115715" y="599273"/>
            <a:ext cx="6769100" cy="5338762"/>
            <a:chOff x="1979712" y="908720"/>
            <a:chExt cx="6768752" cy="5337884"/>
          </a:xfrm>
        </p:grpSpPr>
        <p:sp>
          <p:nvSpPr>
            <p:cNvPr id="3" name="2 - Ορθογώνιο">
              <a:extLst>
                <a:ext uri="{FF2B5EF4-FFF2-40B4-BE49-F238E27FC236}">
                  <a16:creationId xmlns:a16="http://schemas.microsoft.com/office/drawing/2014/main" id="{F992F398-D9CC-8A0F-2B20-97367D6B0182}"/>
                </a:ext>
              </a:extLst>
            </p:cNvPr>
            <p:cNvSpPr/>
            <p:nvPr/>
          </p:nvSpPr>
          <p:spPr>
            <a:xfrm>
              <a:off x="2555945" y="908720"/>
              <a:ext cx="6192519" cy="482520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cxnSp>
          <p:nvCxnSpPr>
            <p:cNvPr id="5" name="4 - Ευθεία γραμμή σύνδεσης">
              <a:extLst>
                <a:ext uri="{FF2B5EF4-FFF2-40B4-BE49-F238E27FC236}">
                  <a16:creationId xmlns:a16="http://schemas.microsoft.com/office/drawing/2014/main" id="{A7994A8A-ED8E-3CF7-AABA-CE54F56C14A4}"/>
                </a:ext>
              </a:extLst>
            </p:cNvPr>
            <p:cNvCxnSpPr/>
            <p:nvPr/>
          </p:nvCxnSpPr>
          <p:spPr>
            <a:xfrm>
              <a:off x="7669019" y="1629326"/>
              <a:ext cx="914353" cy="914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a:extLst>
                <a:ext uri="{FF2B5EF4-FFF2-40B4-BE49-F238E27FC236}">
                  <a16:creationId xmlns:a16="http://schemas.microsoft.com/office/drawing/2014/main" id="{7D6AC698-8846-76D1-28C3-0A034410C99A}"/>
                </a:ext>
              </a:extLst>
            </p:cNvPr>
            <p:cNvCxnSpPr/>
            <p:nvPr/>
          </p:nvCxnSpPr>
          <p:spPr>
            <a:xfrm flipV="1">
              <a:off x="5148199" y="908720"/>
              <a:ext cx="0" cy="482520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a:extLst>
                <a:ext uri="{FF2B5EF4-FFF2-40B4-BE49-F238E27FC236}">
                  <a16:creationId xmlns:a16="http://schemas.microsoft.com/office/drawing/2014/main" id="{3AF6533F-C74D-A32B-7B6B-0DC5CC6115C3}"/>
                </a:ext>
              </a:extLst>
            </p:cNvPr>
            <p:cNvCxnSpPr/>
            <p:nvPr/>
          </p:nvCxnSpPr>
          <p:spPr>
            <a:xfrm flipV="1">
              <a:off x="2555945" y="3284816"/>
              <a:ext cx="2592254" cy="57616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a:extLst>
                <a:ext uri="{FF2B5EF4-FFF2-40B4-BE49-F238E27FC236}">
                  <a16:creationId xmlns:a16="http://schemas.microsoft.com/office/drawing/2014/main" id="{C79ED888-5303-338D-CCCF-CA0A91A19187}"/>
                </a:ext>
              </a:extLst>
            </p:cNvPr>
            <p:cNvCxnSpPr/>
            <p:nvPr/>
          </p:nvCxnSpPr>
          <p:spPr>
            <a:xfrm flipV="1">
              <a:off x="2555945" y="3068952"/>
              <a:ext cx="4752731" cy="1080910"/>
            </a:xfrm>
            <a:prstGeom prst="line">
              <a:avLst/>
            </a:prstGeom>
            <a:ln>
              <a:solidFill>
                <a:srgbClr val="339933"/>
              </a:solidFill>
              <a:prstDash val="dash"/>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a:extLst>
                <a:ext uri="{FF2B5EF4-FFF2-40B4-BE49-F238E27FC236}">
                  <a16:creationId xmlns:a16="http://schemas.microsoft.com/office/drawing/2014/main" id="{01FB05BE-14B3-7514-5241-58C53F9251B0}"/>
                </a:ext>
              </a:extLst>
            </p:cNvPr>
            <p:cNvCxnSpPr/>
            <p:nvPr/>
          </p:nvCxnSpPr>
          <p:spPr>
            <a:xfrm flipV="1">
              <a:off x="5148199" y="1700752"/>
              <a:ext cx="2087456" cy="1584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a:extLst>
                <a:ext uri="{FF2B5EF4-FFF2-40B4-BE49-F238E27FC236}">
                  <a16:creationId xmlns:a16="http://schemas.microsoft.com/office/drawing/2014/main" id="{37924250-02E1-9C8A-FFA2-9769E2EC2A65}"/>
                </a:ext>
              </a:extLst>
            </p:cNvPr>
            <p:cNvCxnSpPr/>
            <p:nvPr/>
          </p:nvCxnSpPr>
          <p:spPr>
            <a:xfrm flipV="1">
              <a:off x="4787856" y="2794360"/>
              <a:ext cx="2592254" cy="576167"/>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62476" name="26 - TextBox">
              <a:extLst>
                <a:ext uri="{FF2B5EF4-FFF2-40B4-BE49-F238E27FC236}">
                  <a16:creationId xmlns:a16="http://schemas.microsoft.com/office/drawing/2014/main" id="{989008BB-E9B6-D2DA-FF2F-6F098DAB8110}"/>
                </a:ext>
              </a:extLst>
            </p:cNvPr>
            <p:cNvSpPr txBox="1">
              <a:spLocks noChangeArrowheads="1"/>
            </p:cNvSpPr>
            <p:nvPr/>
          </p:nvSpPr>
          <p:spPr bwMode="auto">
            <a:xfrm rot="-716726">
              <a:off x="2940062" y="3656596"/>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rPr>
                <a:t>0.025</a:t>
              </a:r>
              <a:endParaRPr lang="el-GR" altLang="en-US" sz="1600" b="1">
                <a:solidFill>
                  <a:srgbClr val="FF0000"/>
                </a:solidFill>
              </a:endParaRPr>
            </a:p>
          </p:txBody>
        </p:sp>
        <p:sp>
          <p:nvSpPr>
            <p:cNvPr id="28" name="27 - Δεξιό άγκιστρο">
              <a:extLst>
                <a:ext uri="{FF2B5EF4-FFF2-40B4-BE49-F238E27FC236}">
                  <a16:creationId xmlns:a16="http://schemas.microsoft.com/office/drawing/2014/main" id="{9F074FCE-4932-1D10-6AA4-60B994D7863B}"/>
                </a:ext>
              </a:extLst>
            </p:cNvPr>
            <p:cNvSpPr/>
            <p:nvPr/>
          </p:nvSpPr>
          <p:spPr>
            <a:xfrm>
              <a:off x="7149934" y="1729322"/>
              <a:ext cx="288910" cy="1368200"/>
            </a:xfrm>
            <a:prstGeom prst="righ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sp>
          <p:nvSpPr>
            <p:cNvPr id="29" name="28 - TextBox">
              <a:extLst>
                <a:ext uri="{FF2B5EF4-FFF2-40B4-BE49-F238E27FC236}">
                  <a16:creationId xmlns:a16="http://schemas.microsoft.com/office/drawing/2014/main" id="{6AAE2DCD-045E-5B95-A48D-70E915232DD9}"/>
                </a:ext>
              </a:extLst>
            </p:cNvPr>
            <p:cNvSpPr txBox="1"/>
            <p:nvPr/>
          </p:nvSpPr>
          <p:spPr>
            <a:xfrm>
              <a:off x="7513452" y="2132481"/>
              <a:ext cx="1181039" cy="585692"/>
            </a:xfrm>
            <a:prstGeom prst="rect">
              <a:avLst/>
            </a:prstGeom>
            <a:solidFill>
              <a:schemeClr val="accent6">
                <a:lumMod val="60000"/>
                <a:lumOff val="40000"/>
              </a:schemeClr>
            </a:solidFill>
          </p:spPr>
          <p:txBody>
            <a:bodyPr wrap="none">
              <a:spAutoFit/>
            </a:bodyPr>
            <a:lstStyle/>
            <a:p>
              <a:pPr algn="ctr" eaLnBrk="1" hangingPunct="1">
                <a:defRPr/>
              </a:pPr>
              <a:r>
                <a:rPr lang="el-GR" sz="1600" b="1" dirty="0">
                  <a:solidFill>
                    <a:srgbClr val="00B0F0"/>
                  </a:solidFill>
                  <a:latin typeface="Arial" charset="0"/>
                </a:rPr>
                <a:t>ελεύθερος</a:t>
              </a:r>
            </a:p>
            <a:p>
              <a:pPr algn="ctr" eaLnBrk="1" hangingPunct="1">
                <a:defRPr/>
              </a:pPr>
              <a:r>
                <a:rPr lang="el-GR" sz="1600" b="1" dirty="0">
                  <a:solidFill>
                    <a:srgbClr val="00B0F0"/>
                  </a:solidFill>
                  <a:latin typeface="Arial" charset="0"/>
                </a:rPr>
                <a:t>όγκος</a:t>
              </a:r>
            </a:p>
          </p:txBody>
        </p:sp>
        <p:sp>
          <p:nvSpPr>
            <p:cNvPr id="62479" name="29 - TextBox">
              <a:extLst>
                <a:ext uri="{FF2B5EF4-FFF2-40B4-BE49-F238E27FC236}">
                  <a16:creationId xmlns:a16="http://schemas.microsoft.com/office/drawing/2014/main" id="{8B2B2047-37E4-079D-DDD4-5AF7CEC803FF}"/>
                </a:ext>
              </a:extLst>
            </p:cNvPr>
            <p:cNvSpPr txBox="1">
              <a:spLocks noChangeArrowheads="1"/>
            </p:cNvSpPr>
            <p:nvPr/>
          </p:nvSpPr>
          <p:spPr bwMode="auto">
            <a:xfrm>
              <a:off x="5652120" y="5877272"/>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dirty="0"/>
                <a:t>Τ</a:t>
              </a:r>
            </a:p>
          </p:txBody>
        </p:sp>
        <p:sp>
          <p:nvSpPr>
            <p:cNvPr id="31" name="30 - TextBox">
              <a:extLst>
                <a:ext uri="{FF2B5EF4-FFF2-40B4-BE49-F238E27FC236}">
                  <a16:creationId xmlns:a16="http://schemas.microsoft.com/office/drawing/2014/main" id="{CD3231E2-EE97-B7A6-9834-42F67CAD3077}"/>
                </a:ext>
              </a:extLst>
            </p:cNvPr>
            <p:cNvSpPr txBox="1"/>
            <p:nvPr/>
          </p:nvSpPr>
          <p:spPr>
            <a:xfrm>
              <a:off x="4932310" y="4941894"/>
              <a:ext cx="420666" cy="368239"/>
            </a:xfrm>
            <a:prstGeom prst="rect">
              <a:avLst/>
            </a:prstGeom>
            <a:solidFill>
              <a:schemeClr val="accent6">
                <a:lumMod val="60000"/>
                <a:lumOff val="40000"/>
              </a:schemeClr>
            </a:solidFill>
          </p:spPr>
          <p:txBody>
            <a:bodyPr wrap="none">
              <a:spAutoFit/>
            </a:bodyPr>
            <a:lstStyle/>
            <a:p>
              <a:pPr eaLnBrk="1" hangingPunct="1">
                <a:defRPr/>
              </a:pPr>
              <a:r>
                <a:rPr lang="el-GR" b="1" dirty="0">
                  <a:solidFill>
                    <a:srgbClr val="FF0000"/>
                  </a:solidFill>
                  <a:latin typeface="Arial" charset="0"/>
                </a:rPr>
                <a:t>Τ</a:t>
              </a:r>
              <a:r>
                <a:rPr lang="en-US" b="1" baseline="-25000" dirty="0">
                  <a:solidFill>
                    <a:srgbClr val="FF0000"/>
                  </a:solidFill>
                  <a:latin typeface="Arial" charset="0"/>
                </a:rPr>
                <a:t>g</a:t>
              </a:r>
              <a:endParaRPr lang="el-GR" b="1" baseline="-25000" dirty="0">
                <a:solidFill>
                  <a:srgbClr val="FF0000"/>
                </a:solidFill>
                <a:latin typeface="Arial" charset="0"/>
              </a:endParaRPr>
            </a:p>
          </p:txBody>
        </p:sp>
        <p:sp>
          <p:nvSpPr>
            <p:cNvPr id="62481" name="31 - TextBox">
              <a:extLst>
                <a:ext uri="{FF2B5EF4-FFF2-40B4-BE49-F238E27FC236}">
                  <a16:creationId xmlns:a16="http://schemas.microsoft.com/office/drawing/2014/main" id="{FE6A6EEB-6D38-5126-10D0-D8A467093159}"/>
                </a:ext>
              </a:extLst>
            </p:cNvPr>
            <p:cNvSpPr txBox="1">
              <a:spLocks noChangeArrowheads="1"/>
            </p:cNvSpPr>
            <p:nvPr/>
          </p:nvSpPr>
          <p:spPr bwMode="auto">
            <a:xfrm>
              <a:off x="1979712" y="3284984"/>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V</a:t>
              </a:r>
              <a:endParaRPr lang="el-GR" altLang="en-US" sz="1800" b="1"/>
            </a:p>
          </p:txBody>
        </p:sp>
        <p:sp>
          <p:nvSpPr>
            <p:cNvPr id="62482" name="32 - TextBox">
              <a:extLst>
                <a:ext uri="{FF2B5EF4-FFF2-40B4-BE49-F238E27FC236}">
                  <a16:creationId xmlns:a16="http://schemas.microsoft.com/office/drawing/2014/main" id="{77F8A6B1-2049-CA52-3379-C6F50333B458}"/>
                </a:ext>
              </a:extLst>
            </p:cNvPr>
            <p:cNvSpPr txBox="1">
              <a:spLocks noChangeArrowheads="1"/>
            </p:cNvSpPr>
            <p:nvPr/>
          </p:nvSpPr>
          <p:spPr bwMode="auto">
            <a:xfrm>
              <a:off x="3563888" y="3140968"/>
              <a:ext cx="4459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2000" b="1"/>
                <a:t>α</a:t>
              </a:r>
              <a:r>
                <a:rPr lang="en-US" altLang="en-US" sz="2000" b="1" baseline="-25000"/>
                <a:t>g</a:t>
              </a:r>
              <a:endParaRPr lang="el-GR" altLang="en-US" sz="2000" b="1" baseline="-25000"/>
            </a:p>
          </p:txBody>
        </p:sp>
        <p:sp>
          <p:nvSpPr>
            <p:cNvPr id="62483" name="33 - TextBox">
              <a:extLst>
                <a:ext uri="{FF2B5EF4-FFF2-40B4-BE49-F238E27FC236}">
                  <a16:creationId xmlns:a16="http://schemas.microsoft.com/office/drawing/2014/main" id="{2FE84FEC-BBE6-9481-2A23-33D042BD73FF}"/>
                </a:ext>
              </a:extLst>
            </p:cNvPr>
            <p:cNvSpPr txBox="1">
              <a:spLocks noChangeArrowheads="1"/>
            </p:cNvSpPr>
            <p:nvPr/>
          </p:nvSpPr>
          <p:spPr bwMode="auto">
            <a:xfrm>
              <a:off x="5940152" y="2060848"/>
              <a:ext cx="389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2000" b="1"/>
                <a:t>α</a:t>
              </a:r>
              <a:r>
                <a:rPr lang="en-US" altLang="en-US" sz="2000" b="1" baseline="-25000"/>
                <a:t>l</a:t>
              </a:r>
              <a:endParaRPr lang="el-GR" altLang="en-US" sz="2000" b="1" baseline="-25000"/>
            </a:p>
          </p:txBody>
        </p:sp>
        <p:sp>
          <p:nvSpPr>
            <p:cNvPr id="62484" name="34 - TextBox">
              <a:extLst>
                <a:ext uri="{FF2B5EF4-FFF2-40B4-BE49-F238E27FC236}">
                  <a16:creationId xmlns:a16="http://schemas.microsoft.com/office/drawing/2014/main" id="{0723A748-7C22-72A5-1046-4B6F7A6CE300}"/>
                </a:ext>
              </a:extLst>
            </p:cNvPr>
            <p:cNvSpPr txBox="1">
              <a:spLocks noChangeArrowheads="1"/>
            </p:cNvSpPr>
            <p:nvPr/>
          </p:nvSpPr>
          <p:spPr bwMode="auto">
            <a:xfrm>
              <a:off x="6444208" y="1268760"/>
              <a:ext cx="1443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d(V</a:t>
              </a:r>
              <a:r>
                <a:rPr lang="en-US" altLang="en-US" sz="1800" b="1" baseline="-25000"/>
                <a:t>o</a:t>
              </a:r>
              <a:r>
                <a:rPr lang="en-US" altLang="en-US" sz="1800" b="1"/>
                <a:t>+V</a:t>
              </a:r>
              <a:r>
                <a:rPr lang="en-US" altLang="en-US" sz="1800" b="1" baseline="-25000"/>
                <a:t>f </a:t>
              </a:r>
              <a:r>
                <a:rPr lang="en-US" altLang="en-US" sz="1800" b="1"/>
                <a:t>)/dT</a:t>
              </a:r>
              <a:endParaRPr lang="el-GR" altLang="en-US" sz="1800" b="1"/>
            </a:p>
          </p:txBody>
        </p:sp>
        <p:sp>
          <p:nvSpPr>
            <p:cNvPr id="62485" name="35 - TextBox">
              <a:extLst>
                <a:ext uri="{FF2B5EF4-FFF2-40B4-BE49-F238E27FC236}">
                  <a16:creationId xmlns:a16="http://schemas.microsoft.com/office/drawing/2014/main" id="{541500EA-BCD4-12E4-5D4C-57F986AABC26}"/>
                </a:ext>
              </a:extLst>
            </p:cNvPr>
            <p:cNvSpPr txBox="1">
              <a:spLocks noChangeArrowheads="1"/>
            </p:cNvSpPr>
            <p:nvPr/>
          </p:nvSpPr>
          <p:spPr bwMode="auto">
            <a:xfrm>
              <a:off x="6732240" y="3284984"/>
              <a:ext cx="9033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339933"/>
                  </a:solidFill>
                </a:rPr>
                <a:t>dV</a:t>
              </a:r>
              <a:r>
                <a:rPr lang="en-US" altLang="en-US" sz="1800" b="1" baseline="-25000">
                  <a:solidFill>
                    <a:srgbClr val="339933"/>
                  </a:solidFill>
                </a:rPr>
                <a:t>o</a:t>
              </a:r>
              <a:r>
                <a:rPr lang="en-US" altLang="en-US" sz="1800" b="1">
                  <a:solidFill>
                    <a:srgbClr val="339933"/>
                  </a:solidFill>
                </a:rPr>
                <a:t>/dT</a:t>
              </a:r>
              <a:endParaRPr lang="el-GR" altLang="en-US" sz="1800" b="1">
                <a:solidFill>
                  <a:srgbClr val="339933"/>
                </a:solidFill>
              </a:endParaRPr>
            </a:p>
          </p:txBody>
        </p:sp>
      </p:grpSp>
      <p:sp>
        <p:nvSpPr>
          <p:cNvPr id="62467" name="37 - TextBox">
            <a:extLst>
              <a:ext uri="{FF2B5EF4-FFF2-40B4-BE49-F238E27FC236}">
                <a16:creationId xmlns:a16="http://schemas.microsoft.com/office/drawing/2014/main" id="{87844F9D-428D-87E5-EE84-C0DDA7E5B185}"/>
              </a:ext>
            </a:extLst>
          </p:cNvPr>
          <p:cNvSpPr txBox="1">
            <a:spLocks noChangeArrowheads="1"/>
          </p:cNvSpPr>
          <p:nvPr/>
        </p:nvSpPr>
        <p:spPr bwMode="auto">
          <a:xfrm>
            <a:off x="3131840" y="32535"/>
            <a:ext cx="300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Θεωρία ελευθέρου όγκου</a:t>
            </a:r>
          </a:p>
        </p:txBody>
      </p:sp>
      <p:sp>
        <p:nvSpPr>
          <p:cNvPr id="2" name="Rectangle 22">
            <a:extLst>
              <a:ext uri="{FF2B5EF4-FFF2-40B4-BE49-F238E27FC236}">
                <a16:creationId xmlns:a16="http://schemas.microsoft.com/office/drawing/2014/main" id="{8AE80D68-8A9D-287D-84B8-EB20C4B9453F}"/>
              </a:ext>
            </a:extLst>
          </p:cNvPr>
          <p:cNvSpPr>
            <a:spLocks noChangeArrowheads="1"/>
          </p:cNvSpPr>
          <p:nvPr/>
        </p:nvSpPr>
        <p:spPr bwMode="auto">
          <a:xfrm>
            <a:off x="191213" y="5904160"/>
            <a:ext cx="896252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1400" b="1" dirty="0">
                <a:latin typeface="+mn-lt"/>
              </a:rPr>
              <a:t>Πάνω από την Τ</a:t>
            </a:r>
            <a:r>
              <a:rPr lang="en-US" altLang="el-GR" sz="1400" b="1" dirty="0">
                <a:latin typeface="+mn-lt"/>
              </a:rPr>
              <a:t>g</a:t>
            </a:r>
            <a:r>
              <a:rPr kumimoji="0" lang="en-US" altLang="el-GR" sz="1400" b="0" i="0" u="none" strike="noStrike" cap="none" normalizeH="0" baseline="0" dirty="0">
                <a:ln>
                  <a:noFill/>
                </a:ln>
                <a:solidFill>
                  <a:schemeClr val="tx1"/>
                </a:solidFill>
                <a:effectLst/>
                <a:latin typeface="+mn-lt"/>
              </a:rPr>
              <a:t> Ο </a:t>
            </a:r>
            <a:r>
              <a:rPr kumimoji="0" lang="en-US" altLang="el-GR" sz="1400" b="0" i="0" u="none" strike="noStrike" cap="none" normalizeH="0" baseline="0" dirty="0" err="1">
                <a:ln>
                  <a:noFill/>
                </a:ln>
                <a:solidFill>
                  <a:schemeClr val="tx1"/>
                </a:solidFill>
                <a:effectLst/>
                <a:latin typeface="+mn-lt"/>
              </a:rPr>
              <a:t>V</a:t>
            </a:r>
            <a:r>
              <a:rPr kumimoji="0" lang="en-US" altLang="el-GR" sz="1400" b="0" i="0" u="none" strike="noStrike" cap="none" normalizeH="0" baseline="-25000" dirty="0" err="1">
                <a:ln>
                  <a:noFill/>
                </a:ln>
                <a:solidFill>
                  <a:schemeClr val="tx1"/>
                </a:solidFill>
                <a:effectLst/>
                <a:latin typeface="+mn-lt"/>
              </a:rPr>
              <a:t>f</a:t>
            </a:r>
            <a:r>
              <a:rPr kumimoji="0" lang="en-US" altLang="el-GR" sz="1400" b="0" i="0" u="none" strike="noStrike" cap="none" normalizeH="0" baseline="0" dirty="0">
                <a:ln>
                  <a:noFill/>
                </a:ln>
                <a:solidFill>
                  <a:schemeClr val="tx1"/>
                </a:solidFill>
                <a:effectLst/>
                <a:latin typeface="+mn-lt"/>
              </a:rPr>
              <a:t> α</a:t>
            </a:r>
            <a:r>
              <a:rPr kumimoji="0" lang="en-US" altLang="el-GR" sz="1400" b="0" i="0" u="none" strike="noStrike" cap="none" normalizeH="0" baseline="0" dirty="0" err="1">
                <a:ln>
                  <a:noFill/>
                </a:ln>
                <a:solidFill>
                  <a:schemeClr val="tx1"/>
                </a:solidFill>
                <a:effectLst/>
                <a:latin typeface="+mn-lt"/>
              </a:rPr>
              <a:t>υξάνετ</a:t>
            </a:r>
            <a:r>
              <a:rPr kumimoji="0" lang="en-US" altLang="el-GR" sz="1400" b="0" i="0" u="none" strike="noStrike" cap="none" normalizeH="0" baseline="0" dirty="0">
                <a:ln>
                  <a:noFill/>
                </a:ln>
                <a:solidFill>
                  <a:schemeClr val="tx1"/>
                </a:solidFill>
                <a:effectLst/>
                <a:latin typeface="+mn-lt"/>
              </a:rPr>
              <a:t>αι </a:t>
            </a:r>
            <a:r>
              <a:rPr lang="el-GR" altLang="el-GR" sz="1400" dirty="0">
                <a:latin typeface="+mn-lt"/>
              </a:rPr>
              <a:t>πολύ</a:t>
            </a:r>
            <a:r>
              <a:rPr kumimoji="0" lang="en-US" altLang="el-GR" sz="1400" b="0" i="0" u="none" strike="noStrike" cap="none" normalizeH="0" baseline="0" dirty="0">
                <a:ln>
                  <a:noFill/>
                </a:ln>
                <a:solidFill>
                  <a:schemeClr val="tx1"/>
                </a:solidFill>
                <a:effectLst/>
                <a:latin typeface="+mn-lt"/>
              </a:rPr>
              <a:t> με την T, επιτρέποντας την κίνηση των </a:t>
            </a:r>
            <a:r>
              <a:rPr kumimoji="0" lang="el-GR" altLang="el-GR" sz="1400" b="0" i="0" u="none" strike="noStrike" cap="none" normalizeH="0" baseline="0" dirty="0">
                <a:ln>
                  <a:noFill/>
                </a:ln>
                <a:solidFill>
                  <a:schemeClr val="tx1"/>
                </a:solidFill>
                <a:effectLst/>
                <a:latin typeface="+mn-lt"/>
              </a:rPr>
              <a:t>αλυσίδων</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400" b="1" dirty="0">
                <a:latin typeface="+mn-lt"/>
              </a:rPr>
              <a:t>Κάτω από την </a:t>
            </a:r>
            <a:r>
              <a:rPr lang="en-US" altLang="el-GR" sz="1400" b="1" dirty="0" err="1">
                <a:latin typeface="+mn-lt"/>
              </a:rPr>
              <a:t>T</a:t>
            </a:r>
            <a:r>
              <a:rPr lang="en-US" altLang="el-GR" sz="1400" b="1" baseline="-25000" dirty="0" err="1">
                <a:latin typeface="+mn-lt"/>
              </a:rPr>
              <a:t>g</a:t>
            </a:r>
            <a:r>
              <a:rPr lang="en-US" altLang="el-GR" sz="1400" b="1" dirty="0">
                <a:latin typeface="+mn-lt"/>
              </a:rPr>
              <a:t> </a:t>
            </a:r>
            <a:r>
              <a:rPr lang="el-GR" altLang="el-GR" sz="1400" dirty="0">
                <a:latin typeface="+mn-lt"/>
              </a:rPr>
              <a:t>η μείωση </a:t>
            </a:r>
            <a:r>
              <a:rPr lang="el-GR" altLang="el-GR" sz="1400" dirty="0" err="1">
                <a:latin typeface="+mn-lt"/>
              </a:rPr>
              <a:t>οφέιλεται</a:t>
            </a:r>
            <a:r>
              <a:rPr lang="el-GR" altLang="el-GR" sz="1400" dirty="0">
                <a:latin typeface="+mn-lt"/>
              </a:rPr>
              <a:t> αποκλειστικά στη μείωση του </a:t>
            </a:r>
            <a:r>
              <a:rPr lang="en-US" altLang="el-GR" sz="1400" dirty="0">
                <a:latin typeface="+mn-lt"/>
              </a:rPr>
              <a:t>V</a:t>
            </a:r>
            <a:r>
              <a:rPr lang="el-GR" altLang="el-GR" sz="1400" baseline="-25000" dirty="0">
                <a:latin typeface="+mn-lt"/>
              </a:rPr>
              <a:t>0</a:t>
            </a:r>
            <a:r>
              <a:rPr lang="el-GR" altLang="el-GR" sz="1400" dirty="0">
                <a:latin typeface="+mn-lt"/>
              </a:rPr>
              <a:t> (κατεχόμενου όγκου) σταθεροποιώντας τον ελεύθερο όγκο στο 2.5%</a:t>
            </a:r>
            <a:endParaRPr kumimoji="0" lang="en-US" altLang="el-GR" sz="1400" b="0" i="0" u="none" strike="noStrike" cap="none" normalizeH="0" baseline="0" dirty="0">
              <a:ln>
                <a:noFill/>
              </a:ln>
              <a:solidFill>
                <a:schemeClr val="tx1"/>
              </a:solidFill>
              <a:effectLst/>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8AEF7D39-2891-F5F6-1F23-BF8A18963FB4}"/>
              </a:ext>
            </a:extLst>
          </p:cNvPr>
          <p:cNvSpPr>
            <a:spLocks noChangeArrowheads="1"/>
          </p:cNvSpPr>
          <p:nvPr/>
        </p:nvSpPr>
        <p:spPr bwMode="auto">
          <a:xfrm>
            <a:off x="395288" y="692150"/>
            <a:ext cx="84248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800"/>
              <a:t>Η υαλώδης μετάπτωση ενός </a:t>
            </a:r>
            <a:r>
              <a:rPr lang="el-GR" altLang="en-US" sz="1800" b="1"/>
              <a:t>στατιστικού συμπολυμερούς</a:t>
            </a:r>
            <a:r>
              <a:rPr lang="el-GR" altLang="en-US" sz="1800"/>
              <a:t> λαμβάνει χώραν σε θερμοκρασία η οποία βρίσκεται μεταξύ των θερμοκρασιών υαλώδους μεταπτώσεως των αντιστοίχων ομοπολυμερών.</a:t>
            </a:r>
          </a:p>
          <a:p>
            <a:pPr algn="ctr" eaLnBrk="1" hangingPunct="1">
              <a:spcBef>
                <a:spcPct val="0"/>
              </a:spcBef>
              <a:buFontTx/>
              <a:buNone/>
            </a:pPr>
            <a:endParaRPr lang="en-US" altLang="en-US" sz="1800"/>
          </a:p>
        </p:txBody>
      </p:sp>
      <p:sp>
        <p:nvSpPr>
          <p:cNvPr id="64515" name="Rectangle 5">
            <a:extLst>
              <a:ext uri="{FF2B5EF4-FFF2-40B4-BE49-F238E27FC236}">
                <a16:creationId xmlns:a16="http://schemas.microsoft.com/office/drawing/2014/main" id="{48701EDA-6181-884D-9FAD-9A192E1A559E}"/>
              </a:ext>
            </a:extLst>
          </p:cNvPr>
          <p:cNvSpPr>
            <a:spLocks noChangeArrowheads="1"/>
          </p:cNvSpPr>
          <p:nvPr/>
        </p:nvSpPr>
        <p:spPr bwMode="auto">
          <a:xfrm>
            <a:off x="468313" y="3644900"/>
            <a:ext cx="8353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Διά τα κατά </a:t>
            </a:r>
            <a:r>
              <a:rPr lang="el-GR" altLang="en-US" sz="1800" b="1"/>
              <a:t>συστάδες συμπολυμερή</a:t>
            </a:r>
            <a:r>
              <a:rPr lang="el-GR" altLang="en-US" sz="1800"/>
              <a:t> παρατηρούμε, συνήθως δύο θερμοκρασίες υαλώδους μεταπτώσεως καθεμία των οποίων αντιστοιχεί σε κάθε συστάδα του συμπολυμερούς.</a:t>
            </a:r>
          </a:p>
        </p:txBody>
      </p:sp>
      <p:pic>
        <p:nvPicPr>
          <p:cNvPr id="64516" name="Picture 6">
            <a:extLst>
              <a:ext uri="{FF2B5EF4-FFF2-40B4-BE49-F238E27FC236}">
                <a16:creationId xmlns:a16="http://schemas.microsoft.com/office/drawing/2014/main" id="{EADDD820-EB3A-D3A2-B68D-457CFD2AA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724400"/>
            <a:ext cx="6049963" cy="1765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517" name="Rectangle 8">
            <a:extLst>
              <a:ext uri="{FF2B5EF4-FFF2-40B4-BE49-F238E27FC236}">
                <a16:creationId xmlns:a16="http://schemas.microsoft.com/office/drawing/2014/main" id="{ECF555E2-C381-2193-4F07-50847D1F83DC}"/>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aphicFrame>
        <p:nvGraphicFramePr>
          <p:cNvPr id="64518" name="Object 7">
            <a:extLst>
              <a:ext uri="{FF2B5EF4-FFF2-40B4-BE49-F238E27FC236}">
                <a16:creationId xmlns:a16="http://schemas.microsoft.com/office/drawing/2014/main" id="{ACA7E9C3-D81D-8D18-9556-542C82EE83E7}"/>
              </a:ext>
            </a:extLst>
          </p:cNvPr>
          <p:cNvGraphicFramePr>
            <a:graphicFrameLocks noChangeAspect="1"/>
          </p:cNvGraphicFramePr>
          <p:nvPr/>
        </p:nvGraphicFramePr>
        <p:xfrm>
          <a:off x="900113" y="2060575"/>
          <a:ext cx="1730375" cy="849313"/>
        </p:xfrm>
        <a:graphic>
          <a:graphicData uri="http://schemas.openxmlformats.org/presentationml/2006/ole">
            <mc:AlternateContent xmlns:mc="http://schemas.openxmlformats.org/markup-compatibility/2006">
              <mc:Choice xmlns:v="urn:schemas-microsoft-com:vml" Requires="v">
                <p:oleObj name="Εξίσωση" r:id="rId4" imgW="927100" imgH="457200" progId="Equation.3">
                  <p:embed/>
                </p:oleObj>
              </mc:Choice>
              <mc:Fallback>
                <p:oleObj name="Εξίσωση" r:id="rId4" imgW="927100" imgH="457200" progId="Equation.3">
                  <p:embed/>
                  <p:pic>
                    <p:nvPicPr>
                      <p:cNvPr id="64518" name="Object 7">
                        <a:extLst>
                          <a:ext uri="{FF2B5EF4-FFF2-40B4-BE49-F238E27FC236}">
                            <a16:creationId xmlns:a16="http://schemas.microsoft.com/office/drawing/2014/main" id="{ACA7E9C3-D81D-8D18-9556-542C82EE83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060575"/>
                        <a:ext cx="1730375" cy="8493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9" name="Rectangle 10">
            <a:extLst>
              <a:ext uri="{FF2B5EF4-FFF2-40B4-BE49-F238E27FC236}">
                <a16:creationId xmlns:a16="http://schemas.microsoft.com/office/drawing/2014/main" id="{AEC454D2-0AAD-1425-CF8D-60A84275901B}"/>
              </a:ext>
            </a:extLst>
          </p:cNvPr>
          <p:cNvSpPr>
            <a:spLocks noChangeArrowheads="1"/>
          </p:cNvSpPr>
          <p:nvPr/>
        </p:nvSpPr>
        <p:spPr bwMode="auto">
          <a:xfrm>
            <a:off x="1042988" y="3141663"/>
            <a:ext cx="1582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accent2"/>
                </a:solidFill>
              </a:rPr>
              <a:t>Fox</a:t>
            </a:r>
          </a:p>
        </p:txBody>
      </p:sp>
      <p:graphicFrame>
        <p:nvGraphicFramePr>
          <p:cNvPr id="64520" name="Object 9">
            <a:extLst>
              <a:ext uri="{FF2B5EF4-FFF2-40B4-BE49-F238E27FC236}">
                <a16:creationId xmlns:a16="http://schemas.microsoft.com/office/drawing/2014/main" id="{32634F0E-01BF-6E20-A6D9-FE012D45ACBA}"/>
              </a:ext>
            </a:extLst>
          </p:cNvPr>
          <p:cNvGraphicFramePr>
            <a:graphicFrameLocks noChangeAspect="1"/>
          </p:cNvGraphicFramePr>
          <p:nvPr/>
        </p:nvGraphicFramePr>
        <p:xfrm>
          <a:off x="3348038" y="2060575"/>
          <a:ext cx="2663825" cy="900113"/>
        </p:xfrm>
        <a:graphic>
          <a:graphicData uri="http://schemas.openxmlformats.org/presentationml/2006/ole">
            <mc:AlternateContent xmlns:mc="http://schemas.openxmlformats.org/markup-compatibility/2006">
              <mc:Choice xmlns:v="urn:schemas-microsoft-com:vml" Requires="v">
                <p:oleObj name="Εξίσωση" r:id="rId6" imgW="1384300" imgH="469900" progId="Equation.3">
                  <p:embed/>
                </p:oleObj>
              </mc:Choice>
              <mc:Fallback>
                <p:oleObj name="Εξίσωση" r:id="rId6" imgW="1384300" imgH="469900" progId="Equation.3">
                  <p:embed/>
                  <p:pic>
                    <p:nvPicPr>
                      <p:cNvPr id="64520" name="Object 9">
                        <a:extLst>
                          <a:ext uri="{FF2B5EF4-FFF2-40B4-BE49-F238E27FC236}">
                            <a16:creationId xmlns:a16="http://schemas.microsoft.com/office/drawing/2014/main" id="{32634F0E-01BF-6E20-A6D9-FE012D45AC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060575"/>
                        <a:ext cx="2663825" cy="9001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1" name="Rectangle 12">
            <a:extLst>
              <a:ext uri="{FF2B5EF4-FFF2-40B4-BE49-F238E27FC236}">
                <a16:creationId xmlns:a16="http://schemas.microsoft.com/office/drawing/2014/main" id="{CC7DADC2-3C55-7DEA-6D3F-D2F10C0CE868}"/>
              </a:ext>
            </a:extLst>
          </p:cNvPr>
          <p:cNvSpPr>
            <a:spLocks noChangeArrowheads="1"/>
          </p:cNvSpPr>
          <p:nvPr/>
        </p:nvSpPr>
        <p:spPr bwMode="auto">
          <a:xfrm>
            <a:off x="7115175" y="2371725"/>
            <a:ext cx="552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K</a:t>
            </a:r>
            <a:r>
              <a:rPr lang="el-GR" altLang="en-US" sz="1600">
                <a:cs typeface="Times New Roman" panose="02020603050405020304" pitchFamily="18" charset="0"/>
              </a:rPr>
              <a:t> = </a:t>
            </a:r>
            <a:endParaRPr lang="el-GR" altLang="en-US" sz="1600"/>
          </a:p>
        </p:txBody>
      </p:sp>
      <p:graphicFrame>
        <p:nvGraphicFramePr>
          <p:cNvPr id="64522" name="Object 11">
            <a:extLst>
              <a:ext uri="{FF2B5EF4-FFF2-40B4-BE49-F238E27FC236}">
                <a16:creationId xmlns:a16="http://schemas.microsoft.com/office/drawing/2014/main" id="{EFB1ABA4-CDF6-717C-8DFC-D8115EC46BDA}"/>
              </a:ext>
            </a:extLst>
          </p:cNvPr>
          <p:cNvGraphicFramePr>
            <a:graphicFrameLocks noChangeAspect="1"/>
          </p:cNvGraphicFramePr>
          <p:nvPr/>
        </p:nvGraphicFramePr>
        <p:xfrm>
          <a:off x="7524750" y="2205038"/>
          <a:ext cx="633413" cy="719137"/>
        </p:xfrm>
        <a:graphic>
          <a:graphicData uri="http://schemas.openxmlformats.org/presentationml/2006/ole">
            <mc:AlternateContent xmlns:mc="http://schemas.openxmlformats.org/markup-compatibility/2006">
              <mc:Choice xmlns:v="urn:schemas-microsoft-com:vml" Requires="v">
                <p:oleObj name="Εξίσωση" r:id="rId8" imgW="431613" imgH="482391" progId="Equation.3">
                  <p:embed/>
                </p:oleObj>
              </mc:Choice>
              <mc:Fallback>
                <p:oleObj name="Εξίσωση" r:id="rId8" imgW="431613" imgH="482391" progId="Equation.3">
                  <p:embed/>
                  <p:pic>
                    <p:nvPicPr>
                      <p:cNvPr id="64522" name="Object 11">
                        <a:extLst>
                          <a:ext uri="{FF2B5EF4-FFF2-40B4-BE49-F238E27FC236}">
                            <a16:creationId xmlns:a16="http://schemas.microsoft.com/office/drawing/2014/main" id="{EFB1ABA4-CDF6-717C-8DFC-D8115EC46B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2205038"/>
                        <a:ext cx="6334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3" name="Rectangle 13">
            <a:extLst>
              <a:ext uri="{FF2B5EF4-FFF2-40B4-BE49-F238E27FC236}">
                <a16:creationId xmlns:a16="http://schemas.microsoft.com/office/drawing/2014/main" id="{A9EEB4AE-0030-AE53-8625-8F37DF95CAD7}"/>
              </a:ext>
            </a:extLst>
          </p:cNvPr>
          <p:cNvSpPr>
            <a:spLocks noChangeArrowheads="1"/>
          </p:cNvSpPr>
          <p:nvPr/>
        </p:nvSpPr>
        <p:spPr bwMode="auto">
          <a:xfrm>
            <a:off x="3708400" y="3141663"/>
            <a:ext cx="182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accent2"/>
                </a:solidFill>
              </a:rPr>
              <a:t>Gordon Taylor</a:t>
            </a:r>
            <a:r>
              <a:rPr lang="en-US" altLang="en-US" sz="1800"/>
              <a:t> </a:t>
            </a:r>
          </a:p>
        </p:txBody>
      </p:sp>
      <p:sp>
        <p:nvSpPr>
          <p:cNvPr id="64524" name="11 - Θέση αριθμού διαφάνειας">
            <a:extLst>
              <a:ext uri="{FF2B5EF4-FFF2-40B4-BE49-F238E27FC236}">
                <a16:creationId xmlns:a16="http://schemas.microsoft.com/office/drawing/2014/main" id="{8128B7BF-A16A-CAE6-6CAB-3324BCB392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681A80-2E58-418E-9D2A-9924D33F8DAA}" type="slidenum">
              <a:rPr lang="en-US" altLang="en-US" sz="1400" smtClean="0"/>
              <a:pPr>
                <a:spcBef>
                  <a:spcPct val="0"/>
                </a:spcBef>
                <a:buFontTx/>
                <a:buNone/>
              </a:pPr>
              <a:t>34</a:t>
            </a:fld>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a:extLst>
              <a:ext uri="{FF2B5EF4-FFF2-40B4-BE49-F238E27FC236}">
                <a16:creationId xmlns:a16="http://schemas.microsoft.com/office/drawing/2014/main" id="{C26D21D7-8439-128B-8377-7239FF917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2205038"/>
            <a:ext cx="3348037" cy="345598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66563" name="Text Box 5">
            <a:extLst>
              <a:ext uri="{FF2B5EF4-FFF2-40B4-BE49-F238E27FC236}">
                <a16:creationId xmlns:a16="http://schemas.microsoft.com/office/drawing/2014/main" id="{A624BD68-0546-49A9-D304-B70125B214BA}"/>
              </a:ext>
            </a:extLst>
          </p:cNvPr>
          <p:cNvSpPr txBox="1">
            <a:spLocks noChangeArrowheads="1"/>
          </p:cNvSpPr>
          <p:nvPr/>
        </p:nvSpPr>
        <p:spPr bwMode="auto">
          <a:xfrm>
            <a:off x="2000250" y="1214438"/>
            <a:ext cx="5534025" cy="4000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2000" b="1">
                <a:solidFill>
                  <a:schemeClr val="accent2"/>
                </a:solidFill>
                <a:latin typeface="Times New Roman" panose="02020603050405020304" pitchFamily="18" charset="0"/>
              </a:rPr>
              <a:t>Μικροφασικός διαχωρισμός συμπολυμερούς Α-Β</a:t>
            </a:r>
          </a:p>
        </p:txBody>
      </p:sp>
      <p:pic>
        <p:nvPicPr>
          <p:cNvPr id="66564" name="Picture 7">
            <a:extLst>
              <a:ext uri="{FF2B5EF4-FFF2-40B4-BE49-F238E27FC236}">
                <a16:creationId xmlns:a16="http://schemas.microsoft.com/office/drawing/2014/main" id="{79B23997-68F2-BFDA-F4B3-7964AFB65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300" y="2352675"/>
            <a:ext cx="5216525" cy="29591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565" name="4 - TextBox">
            <a:extLst>
              <a:ext uri="{FF2B5EF4-FFF2-40B4-BE49-F238E27FC236}">
                <a16:creationId xmlns:a16="http://schemas.microsoft.com/office/drawing/2014/main" id="{1DBC88D7-B119-B182-139F-C18328711473}"/>
              </a:ext>
            </a:extLst>
          </p:cNvPr>
          <p:cNvSpPr txBox="1">
            <a:spLocks noChangeArrowheads="1"/>
          </p:cNvSpPr>
          <p:nvPr/>
        </p:nvSpPr>
        <p:spPr bwMode="auto">
          <a:xfrm>
            <a:off x="900113" y="6021388"/>
            <a:ext cx="6780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χ</a:t>
            </a:r>
            <a:r>
              <a:rPr lang="en-US" altLang="en-US" sz="1800"/>
              <a:t>: </a:t>
            </a:r>
            <a:r>
              <a:rPr lang="en-US" altLang="en-US" sz="1400"/>
              <a:t>interaction parameter</a:t>
            </a:r>
            <a:r>
              <a:rPr lang="en-US" altLang="en-US" sz="1800"/>
              <a:t>, N=N</a:t>
            </a:r>
            <a:r>
              <a:rPr lang="en-US" altLang="en-US" sz="1100"/>
              <a:t>A</a:t>
            </a:r>
            <a:r>
              <a:rPr lang="en-US" altLang="en-US" sz="1800"/>
              <a:t>+N</a:t>
            </a:r>
            <a:r>
              <a:rPr lang="en-US" altLang="en-US" sz="1100"/>
              <a:t>B</a:t>
            </a:r>
            <a:r>
              <a:rPr lang="en-US" altLang="en-US" sz="1400"/>
              <a:t>:</a:t>
            </a:r>
            <a:r>
              <a:rPr lang="el-GR" altLang="en-US" sz="1100"/>
              <a:t> </a:t>
            </a:r>
            <a:r>
              <a:rPr lang="en-US" altLang="en-US" sz="1400"/>
              <a:t>degree of polymerization</a:t>
            </a:r>
            <a:r>
              <a:rPr lang="en-US" altLang="en-US" sz="1800"/>
              <a:t>, f: </a:t>
            </a:r>
            <a:r>
              <a:rPr lang="en-US" altLang="en-US" sz="1400"/>
              <a:t>volume fraction</a:t>
            </a:r>
            <a:endParaRPr lang="el-GR" altLang="en-US" sz="1400"/>
          </a:p>
        </p:txBody>
      </p:sp>
      <p:sp>
        <p:nvSpPr>
          <p:cNvPr id="66566" name="5 - Θέση αριθμού διαφάνειας">
            <a:extLst>
              <a:ext uri="{FF2B5EF4-FFF2-40B4-BE49-F238E27FC236}">
                <a16:creationId xmlns:a16="http://schemas.microsoft.com/office/drawing/2014/main" id="{B4C3275A-A4B5-8903-F472-BDBACE5264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042D7-EA38-4A99-B7B6-234E441CC6F1}" type="slidenum">
              <a:rPr lang="en-US" altLang="en-US" sz="1400" smtClean="0"/>
              <a:pPr>
                <a:spcBef>
                  <a:spcPct val="0"/>
                </a:spcBef>
                <a:buFontTx/>
                <a:buNone/>
              </a:pPr>
              <a:t>35</a:t>
            </a:fld>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TextBox">
            <a:extLst>
              <a:ext uri="{FF2B5EF4-FFF2-40B4-BE49-F238E27FC236}">
                <a16:creationId xmlns:a16="http://schemas.microsoft.com/office/drawing/2014/main" id="{F6A57DE7-66A5-DEC9-3CE1-8B3ACCD65E02}"/>
              </a:ext>
            </a:extLst>
          </p:cNvPr>
          <p:cNvSpPr txBox="1">
            <a:spLocks noChangeArrowheads="1"/>
          </p:cNvSpPr>
          <p:nvPr/>
        </p:nvSpPr>
        <p:spPr bwMode="auto">
          <a:xfrm>
            <a:off x="468313" y="404813"/>
            <a:ext cx="82804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600" b="1" u="sng">
                <a:solidFill>
                  <a:schemeClr val="accent2"/>
                </a:solidFill>
              </a:rPr>
              <a:t>Σύνοψη κεφαλαίου</a:t>
            </a:r>
          </a:p>
          <a:p>
            <a:pPr eaLnBrk="1" hangingPunct="1">
              <a:spcBef>
                <a:spcPct val="0"/>
              </a:spcBef>
              <a:buFontTx/>
              <a:buNone/>
            </a:pPr>
            <a:endParaRPr lang="el-GR" altLang="en-US" sz="1800"/>
          </a:p>
          <a:p>
            <a:pPr eaLnBrk="1" hangingPunct="1">
              <a:spcBef>
                <a:spcPct val="0"/>
              </a:spcBef>
            </a:pPr>
            <a:r>
              <a:rPr lang="el-GR" altLang="en-US" sz="1600"/>
              <a:t>Το κεφάλαιο ασχολείται με τα πολυμερή στη στερεά κατάσταση (απουσία διαλύτη) και ποιο συγκεκριμένα αναφέρεται στις δύο καταστάσεις την κρυσταλλική και την άμορφη.</a:t>
            </a:r>
          </a:p>
          <a:p>
            <a:pPr eaLnBrk="1" hangingPunct="1">
              <a:spcBef>
                <a:spcPct val="0"/>
              </a:spcBef>
            </a:pPr>
            <a:endParaRPr lang="el-GR" altLang="en-US" sz="1600"/>
          </a:p>
          <a:p>
            <a:pPr eaLnBrk="1" hangingPunct="1">
              <a:spcBef>
                <a:spcPct val="0"/>
              </a:spcBef>
            </a:pPr>
            <a:r>
              <a:rPr lang="el-GR" altLang="en-US" sz="1600"/>
              <a:t>Σε μεγάλες κλίμακες μήκους αναπτύσσονται σφαιρουλίτες αποτελούμενοι από φυλλίδια αναδιπλωμένων αλυσίδων, οι οποίο μπορούν να παρατηρηθούν και να χαρακτηριστούν με ένα οπτικό μικροσκόπιο πολωμένου φωτός. Ένα πολυμερικό δείγμα δεν γίνεται ποτέ 100% κρυσταλλικό και τα φυλλίδια διαχωρίζονται μεταξύ τους από άμορφες περιοχές που συχνά συνιστούν την πλειονότητα του υλικού.</a:t>
            </a:r>
          </a:p>
          <a:p>
            <a:pPr eaLnBrk="1" hangingPunct="1">
              <a:spcBef>
                <a:spcPct val="0"/>
              </a:spcBef>
            </a:pPr>
            <a:endParaRPr lang="el-GR" altLang="en-US" sz="1600"/>
          </a:p>
          <a:p>
            <a:pPr eaLnBrk="1" hangingPunct="1">
              <a:spcBef>
                <a:spcPct val="0"/>
              </a:spcBef>
            </a:pPr>
            <a:r>
              <a:rPr lang="el-GR" altLang="en-US" sz="1600"/>
              <a:t>Οι πολυμερικοί κρύσταλλοι προκύπτουν από μια διαδικασία πυρήνωσης και ανάπτυξης. Η πυρήνωση μπορεί να είναι ετερογενής, ομογενής ή ένας συνδυασμός των δύο.  Η συνολική εξέλιξη της κρυσταλλικότητας ακολουθεί συχνά την εξίσωση </a:t>
            </a:r>
            <a:r>
              <a:rPr lang="en-US" altLang="en-US" sz="1600"/>
              <a:t>Avrami</a:t>
            </a:r>
            <a:r>
              <a:rPr lang="el-GR" altLang="en-US" sz="1600"/>
              <a:t>, στην οποία το είδος πυρήνωσης, η χωρική διάσταση της ανάπτυξης και η παρουσία ή η απουσία περιορισμών διάχυσης άλληλοεπιδρούν στη διαμόρφωση ενός συγκεκριμένου εκθέτη </a:t>
            </a:r>
            <a:r>
              <a:rPr lang="en-US" altLang="en-US" sz="1600"/>
              <a:t>Avrami</a:t>
            </a:r>
            <a:r>
              <a:rPr lang="el-GR" altLang="en-US" sz="1600"/>
              <a:t>. Ο συνολικός ρυθμός κρυστάλλωσης μειώνεται με ελάττωση του μοριακού βάρους για πολυμερή βραχύτερων αλυσίδων.  </a:t>
            </a:r>
          </a:p>
          <a:p>
            <a:pPr eaLnBrk="1" hangingPunct="1">
              <a:spcBef>
                <a:spcPct val="0"/>
              </a:spcBef>
            </a:pPr>
            <a:endParaRPr lang="el-GR" altLang="en-US" sz="1600"/>
          </a:p>
          <a:p>
            <a:pPr eaLnBrk="1" hangingPunct="1">
              <a:spcBef>
                <a:spcPct val="0"/>
              </a:spcBef>
            </a:pPr>
            <a:r>
              <a:rPr lang="el-GR" altLang="en-US" sz="1600"/>
              <a:t>Η υαλώδης μετάπτωση είναι κινητική μετάπτωση αλλά προσεγγίζει θερμοδυναμική μετάπτωση δεύτερης τάξης. </a:t>
            </a:r>
          </a:p>
          <a:p>
            <a:pPr eaLnBrk="1" hangingPunct="1">
              <a:spcBef>
                <a:spcPct val="0"/>
              </a:spcBef>
            </a:pPr>
            <a:r>
              <a:rPr lang="el-GR" altLang="en-US" sz="1600"/>
              <a:t>Η θερμοκρασία υαλώδους μετάπτωσης είναι η κατεξοχήν σημαντικότερη παράμετρος που καθορίζει αν ένα δεδομένο πολυμερές είναι κατάλληλο για μια συγκεκριμένη χρήση. </a:t>
            </a:r>
          </a:p>
        </p:txBody>
      </p:sp>
      <p:sp>
        <p:nvSpPr>
          <p:cNvPr id="68611" name="2 - Θέση αριθμού διαφάνειας">
            <a:extLst>
              <a:ext uri="{FF2B5EF4-FFF2-40B4-BE49-F238E27FC236}">
                <a16:creationId xmlns:a16="http://schemas.microsoft.com/office/drawing/2014/main" id="{96EB30F7-C95E-6529-24D6-47AAC78890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18B32B-333F-49C2-AA02-DC30FDC38241}" type="slidenum">
              <a:rPr lang="en-US" altLang="en-US" sz="1400" smtClean="0"/>
              <a:pPr>
                <a:spcBef>
                  <a:spcPct val="0"/>
                </a:spcBef>
                <a:buFontTx/>
                <a:buNone/>
              </a:pPr>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Ορθογώνιο">
            <a:extLst>
              <a:ext uri="{FF2B5EF4-FFF2-40B4-BE49-F238E27FC236}">
                <a16:creationId xmlns:a16="http://schemas.microsoft.com/office/drawing/2014/main" id="{0B2D444A-3705-E978-B984-7622EBE1ABA0}"/>
              </a:ext>
            </a:extLst>
          </p:cNvPr>
          <p:cNvSpPr>
            <a:spLocks noChangeArrowheads="1"/>
          </p:cNvSpPr>
          <p:nvPr/>
        </p:nvSpPr>
        <p:spPr bwMode="auto">
          <a:xfrm>
            <a:off x="611188" y="612775"/>
            <a:ext cx="77771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l-GR" altLang="en-US" sz="1600"/>
              <a:t>Δεν υπάρχει απλός τρόπος να συσχετίσει κανείς το Τ</a:t>
            </a:r>
            <a:r>
              <a:rPr lang="en-US" altLang="en-US" sz="1600"/>
              <a:t>g</a:t>
            </a:r>
            <a:r>
              <a:rPr lang="el-GR" altLang="en-US" sz="1600"/>
              <a:t> με μια συγκεκριμένη χημική δομή. Παρ’ όλα αυτά υπάρχουν κάποιοι γενικοί πρακτικοί κανόνες.</a:t>
            </a:r>
          </a:p>
          <a:p>
            <a:pPr eaLnBrk="1" hangingPunct="1">
              <a:spcBef>
                <a:spcPct val="0"/>
              </a:spcBef>
            </a:pPr>
            <a:r>
              <a:rPr lang="el-GR" altLang="en-US" sz="1600"/>
              <a:t>Η τιμή του </a:t>
            </a:r>
            <a:r>
              <a:rPr lang="en-US" altLang="en-US" sz="1600"/>
              <a:t>Tg</a:t>
            </a:r>
            <a:r>
              <a:rPr lang="el-GR" altLang="en-US" sz="1600"/>
              <a:t> μπορεί να μεταβληθεί με μεταβολή του μοριακού βάρους και ανάμειξη μικρών μορίων (πλαστικοποιητές). Οι εξαρτήσεις του Τ</a:t>
            </a:r>
            <a:r>
              <a:rPr lang="en-US" altLang="en-US" sz="1600"/>
              <a:t>g</a:t>
            </a:r>
            <a:r>
              <a:rPr lang="el-GR" altLang="en-US" sz="1600"/>
              <a:t> από το μοριακό βάρος και τη σύσταση είναι γενικά απλές.</a:t>
            </a:r>
          </a:p>
          <a:p>
            <a:pPr eaLnBrk="1" hangingPunct="1">
              <a:spcBef>
                <a:spcPct val="0"/>
              </a:spcBef>
            </a:pPr>
            <a:r>
              <a:rPr lang="el-GR" altLang="en-US" sz="1600"/>
              <a:t>Η έννοια του ελεύθερου όγκου αποτελεί έναν καλό τρόπο για να κατανοήσει κανείς την υαλώδη μετάπτωση (Θεωρία </a:t>
            </a:r>
            <a:r>
              <a:rPr lang="en-US" altLang="en-US" sz="1600"/>
              <a:t>Williams</a:t>
            </a:r>
            <a:r>
              <a:rPr lang="el-GR" altLang="en-US" sz="1600"/>
              <a:t>-</a:t>
            </a:r>
            <a:r>
              <a:rPr lang="en-US" altLang="en-US" sz="1600"/>
              <a:t>Landel</a:t>
            </a:r>
            <a:r>
              <a:rPr lang="el-GR" altLang="en-US" sz="1600"/>
              <a:t>-</a:t>
            </a:r>
            <a:r>
              <a:rPr lang="en-US" altLang="en-US" sz="1600"/>
              <a:t>Ferry</a:t>
            </a:r>
            <a:r>
              <a:rPr lang="el-GR" altLang="en-US" sz="1600"/>
              <a:t>). </a:t>
            </a:r>
          </a:p>
          <a:p>
            <a:pPr eaLnBrk="1" hangingPunct="1">
              <a:spcBef>
                <a:spcPct val="0"/>
              </a:spcBef>
              <a:buFontTx/>
              <a:buNone/>
            </a:pPr>
            <a:r>
              <a:rPr lang="el-GR" altLang="en-US" sz="1600"/>
              <a:t> </a:t>
            </a:r>
          </a:p>
          <a:p>
            <a:pPr eaLnBrk="1" hangingPunct="1">
              <a:spcBef>
                <a:spcPct val="0"/>
              </a:spcBef>
            </a:pPr>
            <a:r>
              <a:rPr lang="el-GR" altLang="en-US" sz="1600"/>
              <a:t>Η κρυσταλλικότητα και θερμοκρασία υαλώδους μετάπτωσης μπορούν να προσδιοριστούν με διάφορες τεχνικές όπως η </a:t>
            </a:r>
            <a:r>
              <a:rPr lang="en-US" altLang="en-US" sz="1600"/>
              <a:t>DSC</a:t>
            </a:r>
            <a:r>
              <a:rPr lang="el-GR" altLang="en-US" sz="1600"/>
              <a:t>.</a:t>
            </a:r>
          </a:p>
        </p:txBody>
      </p:sp>
      <p:sp>
        <p:nvSpPr>
          <p:cNvPr id="69635" name="2 - Θέση αριθμού διαφάνειας">
            <a:extLst>
              <a:ext uri="{FF2B5EF4-FFF2-40B4-BE49-F238E27FC236}">
                <a16:creationId xmlns:a16="http://schemas.microsoft.com/office/drawing/2014/main" id="{F8A8E2FA-3C14-FA58-3EC1-2E66D50926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FE038B-36F4-4F3A-B5AB-CB473095ED76}" type="slidenum">
              <a:rPr lang="en-US" altLang="en-US" sz="1400" smtClean="0"/>
              <a:pPr>
                <a:spcBef>
                  <a:spcPct val="0"/>
                </a:spcBef>
                <a:buFontTx/>
                <a:buNone/>
              </a:pPr>
              <a:t>37</a:t>
            </a:fld>
            <a:endParaRPr lang="en-US"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 Ορθογώνιο">
            <a:extLst>
              <a:ext uri="{FF2B5EF4-FFF2-40B4-BE49-F238E27FC236}">
                <a16:creationId xmlns:a16="http://schemas.microsoft.com/office/drawing/2014/main" id="{8B59F456-675A-F3D6-F0CE-598A504CF50C}"/>
              </a:ext>
            </a:extLst>
          </p:cNvPr>
          <p:cNvSpPr>
            <a:spLocks noChangeArrowheads="1"/>
          </p:cNvSpPr>
          <p:nvPr/>
        </p:nvSpPr>
        <p:spPr bwMode="auto">
          <a:xfrm>
            <a:off x="214313" y="1628775"/>
            <a:ext cx="87153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1. «Συνθετικά Μακρομόρια, Βασική Θεώρηση», Α.Ντόντος, Εκδ. Κωσταράκης, Αθήνα, 2012.</a:t>
            </a:r>
          </a:p>
          <a:p>
            <a:pPr eaLnBrk="1" hangingPunct="1">
              <a:spcBef>
                <a:spcPct val="0"/>
              </a:spcBef>
              <a:buFontTx/>
              <a:buNone/>
            </a:pPr>
            <a:r>
              <a:rPr lang="el-GR" altLang="en-US" sz="1800"/>
              <a:t>2. «Επιστήμη και Τεχνολογία Πολυμερών», Κ. Παναγιώτου, Εκδ. ΠΗΓΑΣΟΣ, Θεσσαλονίκη.</a:t>
            </a:r>
          </a:p>
          <a:p>
            <a:pPr eaLnBrk="1" hangingPunct="1">
              <a:spcBef>
                <a:spcPct val="0"/>
              </a:spcBef>
              <a:buFontTx/>
              <a:buNone/>
            </a:pPr>
            <a:r>
              <a:rPr lang="el-GR" altLang="en-US" sz="1800"/>
              <a:t>3</a:t>
            </a:r>
            <a:r>
              <a:rPr lang="en-US" altLang="en-US" sz="1800"/>
              <a:t>. «</a:t>
            </a:r>
            <a:r>
              <a:rPr lang="el-GR" altLang="en-US" sz="1800"/>
              <a:t>Χημεία πολυμερών», </a:t>
            </a:r>
            <a:r>
              <a:rPr lang="en-US" altLang="en-US" sz="1800"/>
              <a:t>Paul C. Hiemenz, Timothy P. Lodge, </a:t>
            </a:r>
            <a:r>
              <a:rPr lang="el-GR" altLang="en-US" sz="1800"/>
              <a:t>Απόδοση στα ελληνικά Στ. Βράτολης, Ηλ. Κακουλίδης, Θεόδ. Πρεβεδώρος, Πανεπιστημιακές Εκδόσεις Κρήτη, Ηράκλειο 2014.</a:t>
            </a:r>
          </a:p>
          <a:p>
            <a:pPr eaLnBrk="1" hangingPunct="1">
              <a:spcBef>
                <a:spcPct val="0"/>
              </a:spcBef>
              <a:buFontTx/>
              <a:buNone/>
            </a:pPr>
            <a:r>
              <a:rPr lang="el-GR" altLang="en-US" sz="1800"/>
              <a:t>4. </a:t>
            </a:r>
            <a:r>
              <a:rPr lang="en-US" altLang="en-US" sz="1800"/>
              <a:t>«Polymers: Chemistry </a:t>
            </a:r>
            <a:r>
              <a:rPr lang="el-GR" altLang="en-US" sz="1800"/>
              <a:t>&amp; </a:t>
            </a:r>
            <a:r>
              <a:rPr lang="en-US" altLang="en-US" sz="1800"/>
              <a:t>Physics of modern materials” J.M.G. Cowie, 2nd Ed., Blakie, London, 1991.</a:t>
            </a:r>
          </a:p>
        </p:txBody>
      </p:sp>
      <p:sp>
        <p:nvSpPr>
          <p:cNvPr id="70659" name="3 - TextBox">
            <a:extLst>
              <a:ext uri="{FF2B5EF4-FFF2-40B4-BE49-F238E27FC236}">
                <a16:creationId xmlns:a16="http://schemas.microsoft.com/office/drawing/2014/main" id="{2E583F95-32B3-B8C9-C972-1B0F1849948C}"/>
              </a:ext>
            </a:extLst>
          </p:cNvPr>
          <p:cNvSpPr txBox="1">
            <a:spLocks noChangeArrowheads="1"/>
          </p:cNvSpPr>
          <p:nvPr/>
        </p:nvSpPr>
        <p:spPr bwMode="auto">
          <a:xfrm>
            <a:off x="500063" y="785813"/>
            <a:ext cx="183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ΒΙΒΛΙΟΓΡΑΦΙΑ</a:t>
            </a:r>
          </a:p>
        </p:txBody>
      </p:sp>
      <p:sp>
        <p:nvSpPr>
          <p:cNvPr id="70660" name="3 - Θέση αριθμού διαφάνειας">
            <a:extLst>
              <a:ext uri="{FF2B5EF4-FFF2-40B4-BE49-F238E27FC236}">
                <a16:creationId xmlns:a16="http://schemas.microsoft.com/office/drawing/2014/main" id="{D6D90A0D-D484-9353-8AB7-17F53F966F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9E6FF3-8C7A-41CF-9678-C4557A5A0054}" type="slidenum">
              <a:rPr lang="el-GR" altLang="en-US" sz="1400" smtClean="0"/>
              <a:pPr>
                <a:spcBef>
                  <a:spcPct val="0"/>
                </a:spcBef>
                <a:buFontTx/>
                <a:buNone/>
              </a:pPr>
              <a:t>38</a:t>
            </a:fld>
            <a:endParaRPr lang="el-GR"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0EF90511-73B1-391B-1AAA-8DFD01D0A598}"/>
              </a:ext>
            </a:extLst>
          </p:cNvPr>
          <p:cNvSpPr txBox="1">
            <a:spLocks noChangeArrowheads="1"/>
          </p:cNvSpPr>
          <p:nvPr/>
        </p:nvSpPr>
        <p:spPr bwMode="auto">
          <a:xfrm>
            <a:off x="2032000" y="1000125"/>
            <a:ext cx="3298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ΚΡΥΣΤΑΛΛΙΚΗ ΚΑΤΑΣΤΑΣΗ </a:t>
            </a:r>
            <a:endParaRPr lang="en-US" altLang="en-US" sz="1800" b="1"/>
          </a:p>
        </p:txBody>
      </p:sp>
      <p:sp>
        <p:nvSpPr>
          <p:cNvPr id="8195" name="Text Box 5">
            <a:extLst>
              <a:ext uri="{FF2B5EF4-FFF2-40B4-BE49-F238E27FC236}">
                <a16:creationId xmlns:a16="http://schemas.microsoft.com/office/drawing/2014/main" id="{2BBE9683-8DAD-DB22-3C9F-BD3D5D9C34BB}"/>
              </a:ext>
            </a:extLst>
          </p:cNvPr>
          <p:cNvSpPr txBox="1">
            <a:spLocks noChangeArrowheads="1"/>
          </p:cNvSpPr>
          <p:nvPr/>
        </p:nvSpPr>
        <p:spPr bwMode="auto">
          <a:xfrm>
            <a:off x="1258888" y="1773238"/>
            <a:ext cx="4668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solidFill>
                  <a:schemeClr val="accent2"/>
                </a:solidFill>
              </a:rPr>
              <a:t>Συνοδεύεται με </a:t>
            </a:r>
            <a:r>
              <a:rPr lang="el-GR" altLang="en-US" sz="1800" b="1">
                <a:solidFill>
                  <a:schemeClr val="accent2"/>
                </a:solidFill>
              </a:rPr>
              <a:t>μεγάλη αρνητική εντροπία</a:t>
            </a:r>
            <a:endParaRPr lang="en-US" altLang="en-US" sz="1800" b="1">
              <a:solidFill>
                <a:schemeClr val="accent2"/>
              </a:solidFill>
            </a:endParaRPr>
          </a:p>
        </p:txBody>
      </p:sp>
      <p:sp>
        <p:nvSpPr>
          <p:cNvPr id="8196" name="Rectangle 6">
            <a:extLst>
              <a:ext uri="{FF2B5EF4-FFF2-40B4-BE49-F238E27FC236}">
                <a16:creationId xmlns:a16="http://schemas.microsoft.com/office/drawing/2014/main" id="{864BB4E1-5F7D-02D4-5A07-381825E01350}"/>
              </a:ext>
            </a:extLst>
          </p:cNvPr>
          <p:cNvSpPr>
            <a:spLocks noChangeArrowheads="1"/>
          </p:cNvSpPr>
          <p:nvPr/>
        </p:nvSpPr>
        <p:spPr bwMode="auto">
          <a:xfrm>
            <a:off x="6011863" y="1773238"/>
            <a:ext cx="171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Δ</a:t>
            </a:r>
            <a:r>
              <a:rPr lang="en-US" altLang="en-US" sz="1800" b="1"/>
              <a:t>G</a:t>
            </a:r>
            <a:r>
              <a:rPr lang="el-GR" altLang="en-US" sz="1800" b="1"/>
              <a:t> = </a:t>
            </a:r>
            <a:r>
              <a:rPr lang="el-GR" altLang="en-US" sz="1800" b="1">
                <a:solidFill>
                  <a:srgbClr val="FF0066"/>
                </a:solidFill>
              </a:rPr>
              <a:t>ΔΗ</a:t>
            </a:r>
            <a:r>
              <a:rPr lang="el-GR" altLang="en-US" sz="1800" b="1"/>
              <a:t> -ΤΔ</a:t>
            </a:r>
            <a:r>
              <a:rPr lang="en-US" altLang="en-US" sz="1800" b="1"/>
              <a:t>S</a:t>
            </a:r>
          </a:p>
        </p:txBody>
      </p:sp>
      <p:sp>
        <p:nvSpPr>
          <p:cNvPr id="8197" name="Rectangle 7">
            <a:extLst>
              <a:ext uri="{FF2B5EF4-FFF2-40B4-BE49-F238E27FC236}">
                <a16:creationId xmlns:a16="http://schemas.microsoft.com/office/drawing/2014/main" id="{3935C815-7510-54BD-3CD5-6940A55717A5}"/>
              </a:ext>
            </a:extLst>
          </p:cNvPr>
          <p:cNvSpPr>
            <a:spLocks noChangeArrowheads="1"/>
          </p:cNvSpPr>
          <p:nvPr/>
        </p:nvSpPr>
        <p:spPr bwMode="auto">
          <a:xfrm>
            <a:off x="900113" y="2155825"/>
            <a:ext cx="74898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800" b="1">
                <a:solidFill>
                  <a:srgbClr val="FF0066"/>
                </a:solidFill>
              </a:rPr>
              <a:t> ΔΗ &lt;0:</a:t>
            </a:r>
            <a:r>
              <a:rPr lang="el-GR" altLang="en-US" sz="1800">
                <a:solidFill>
                  <a:srgbClr val="FF0066"/>
                </a:solidFill>
              </a:rPr>
              <a:t>Η ευθυγράμμιση υποβοηθείται όταν οι διαμοριακές δυνάμεις είναι ισχυρές.</a:t>
            </a:r>
            <a:endParaRPr lang="en-GB" altLang="en-US" sz="1800">
              <a:solidFill>
                <a:srgbClr val="FF0066"/>
              </a:solidFill>
            </a:endParaRPr>
          </a:p>
          <a:p>
            <a:pPr algn="ctr" eaLnBrk="1" hangingPunct="1">
              <a:spcBef>
                <a:spcPct val="0"/>
              </a:spcBef>
              <a:buFontTx/>
              <a:buNone/>
            </a:pPr>
            <a:endParaRPr lang="en-US" altLang="en-US" sz="1800">
              <a:solidFill>
                <a:srgbClr val="FF0066"/>
              </a:solidFill>
            </a:endParaRPr>
          </a:p>
          <a:p>
            <a:pPr eaLnBrk="1" hangingPunct="1">
              <a:spcBef>
                <a:spcPct val="0"/>
              </a:spcBef>
              <a:buFontTx/>
              <a:buNone/>
            </a:pPr>
            <a:r>
              <a:rPr lang="el-GR" altLang="en-US" sz="1800"/>
              <a:t>ο τυπος της αλυσιδας που αναμενεται να κρυσταλλωθει από το τηγμα προϋποθετει</a:t>
            </a:r>
            <a:endParaRPr lang="en-US" altLang="en-US" sz="1800"/>
          </a:p>
          <a:p>
            <a:pPr eaLnBrk="1" hangingPunct="1">
              <a:spcBef>
                <a:spcPct val="0"/>
              </a:spcBef>
              <a:buFontTx/>
              <a:buNone/>
            </a:pPr>
            <a:r>
              <a:rPr lang="el-GR" altLang="en-US" sz="1800"/>
              <a:t>(1) Συμμετρικές αλυσίδες – κλειστό πακετάρισμα</a:t>
            </a:r>
            <a:endParaRPr lang="en-US" altLang="en-US" sz="1800"/>
          </a:p>
          <a:p>
            <a:pPr eaLnBrk="1" hangingPunct="1">
              <a:spcBef>
                <a:spcPct val="0"/>
              </a:spcBef>
              <a:buFontTx/>
              <a:buNone/>
            </a:pPr>
            <a:r>
              <a:rPr lang="el-GR" altLang="en-US" sz="1800"/>
              <a:t>(2) Να κατέχουν ομάδες – ισχυρά ελκτικές αλληλεπιδράσεις - σταθεροποίηση της ευθυγράμμισης.</a:t>
            </a:r>
            <a:endParaRPr lang="en-US" altLang="en-US" sz="1800"/>
          </a:p>
          <a:p>
            <a:pPr algn="ctr" eaLnBrk="1" hangingPunct="1">
              <a:spcBef>
                <a:spcPct val="0"/>
              </a:spcBef>
              <a:buFontTx/>
              <a:buNone/>
            </a:pPr>
            <a:endParaRPr lang="en-GB" altLang="en-US" sz="1800"/>
          </a:p>
          <a:p>
            <a:pPr algn="ctr" eaLnBrk="1" hangingPunct="1">
              <a:spcBef>
                <a:spcPct val="0"/>
              </a:spcBef>
              <a:buFontTx/>
              <a:buNone/>
            </a:pPr>
            <a:r>
              <a:rPr lang="el-GR" altLang="en-US" sz="1800"/>
              <a:t>Επιπροσθέτως </a:t>
            </a:r>
            <a:r>
              <a:rPr lang="el-GR" altLang="en-US" sz="1800">
                <a:solidFill>
                  <a:srgbClr val="FF0000"/>
                </a:solidFill>
              </a:rPr>
              <a:t>κινητικοί παράγοντες </a:t>
            </a:r>
            <a:r>
              <a:rPr lang="el-GR" altLang="en-US" sz="1800"/>
              <a:t>παίζουν σημαντικό ρόλο</a:t>
            </a:r>
            <a:endParaRPr lang="en-GB" altLang="en-US" sz="1800"/>
          </a:p>
          <a:p>
            <a:pPr algn="ctr" eaLnBrk="1" hangingPunct="1">
              <a:spcBef>
                <a:spcPct val="0"/>
              </a:spcBef>
              <a:buFontTx/>
              <a:buNone/>
            </a:pPr>
            <a:r>
              <a:rPr lang="el-GR" altLang="en-US" sz="1800"/>
              <a:t> </a:t>
            </a:r>
            <a:r>
              <a:rPr lang="el-GR" altLang="en-US" sz="1800" b="1"/>
              <a:t>ευκαμψία + κινητικότητα της αλυσίδας</a:t>
            </a:r>
            <a:endParaRPr lang="en-GB" altLang="en-US" sz="1800" b="1"/>
          </a:p>
          <a:p>
            <a:pPr algn="ctr" eaLnBrk="1" hangingPunct="1">
              <a:spcBef>
                <a:spcPct val="0"/>
              </a:spcBef>
              <a:buFontTx/>
              <a:buNone/>
            </a:pPr>
            <a:endParaRPr lang="en-US" altLang="en-US" sz="1800" b="1"/>
          </a:p>
          <a:p>
            <a:pPr eaLnBrk="1" hangingPunct="1">
              <a:spcBef>
                <a:spcPct val="0"/>
              </a:spcBef>
              <a:buFontTx/>
              <a:buNone/>
            </a:pPr>
            <a:r>
              <a:rPr lang="el-GR" altLang="en-US" sz="1800"/>
              <a:t>1 στάδιο →      δημιουργία σταθερών πυρήνων</a:t>
            </a:r>
            <a:endParaRPr lang="en-US" altLang="en-US" sz="1800"/>
          </a:p>
          <a:p>
            <a:pPr eaLnBrk="1" hangingPunct="1">
              <a:spcBef>
                <a:spcPct val="0"/>
              </a:spcBef>
              <a:buFontTx/>
              <a:buNone/>
            </a:pPr>
            <a:r>
              <a:rPr lang="el-GR" altLang="en-US" sz="1800"/>
              <a:t>2 στάδιο  →     ανάπτυξη κρυσταλλικών περιοχών</a:t>
            </a:r>
          </a:p>
        </p:txBody>
      </p:sp>
      <p:sp>
        <p:nvSpPr>
          <p:cNvPr id="8198" name="5 - Θέση αριθμού διαφάνειας">
            <a:extLst>
              <a:ext uri="{FF2B5EF4-FFF2-40B4-BE49-F238E27FC236}">
                <a16:creationId xmlns:a16="http://schemas.microsoft.com/office/drawing/2014/main" id="{B2130C1C-1973-8ABB-8555-85B4235613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1547E0-6F39-4C58-82E7-1E4F8B60156A}" type="slidenum">
              <a:rPr lang="en-US" altLang="en-US" sz="1400" smtClean="0"/>
              <a:pPr>
                <a:spcBef>
                  <a:spcPct val="0"/>
                </a:spcBef>
                <a:buFontTx/>
                <a:buNone/>
              </a:pPr>
              <a:t>4</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82B45193-3F32-D840-38FC-3252195D74B0}"/>
              </a:ext>
            </a:extLst>
          </p:cNvPr>
          <p:cNvSpPr>
            <a:spLocks noChangeArrowheads="1"/>
          </p:cNvSpPr>
          <p:nvPr/>
        </p:nvSpPr>
        <p:spPr bwMode="auto">
          <a:xfrm>
            <a:off x="539750" y="642938"/>
            <a:ext cx="81359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600">
                <a:solidFill>
                  <a:schemeClr val="accent2"/>
                </a:solidFill>
              </a:rPr>
              <a:t>Η τήξη συνοδεύεται από μία ασυνέχεια στην μεταβολή των πρώτων παραγώγων, ως προς την θερμοκρασία, του ειδικού όγκου και της ελευθέρας ενθαλπίας.</a:t>
            </a:r>
            <a:endParaRPr lang="en-US" altLang="en-US" sz="1600">
              <a:solidFill>
                <a:schemeClr val="accent2"/>
              </a:solidFill>
            </a:endParaRPr>
          </a:p>
        </p:txBody>
      </p:sp>
      <p:sp>
        <p:nvSpPr>
          <p:cNvPr id="10243" name="Rectangle 5">
            <a:extLst>
              <a:ext uri="{FF2B5EF4-FFF2-40B4-BE49-F238E27FC236}">
                <a16:creationId xmlns:a16="http://schemas.microsoft.com/office/drawing/2014/main" id="{5DD5DAA7-7D92-2712-9035-ADEBF5D2630B}"/>
              </a:ext>
            </a:extLst>
          </p:cNvPr>
          <p:cNvSpPr>
            <a:spLocks noChangeArrowheads="1"/>
          </p:cNvSpPr>
          <p:nvPr/>
        </p:nvSpPr>
        <p:spPr bwMode="auto">
          <a:xfrm>
            <a:off x="4611688" y="1643063"/>
            <a:ext cx="43529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600"/>
              <a:t>Εάν η κρυστάλλωση του πολυμερούς γίνει σε υψηλή θερμοκρασία, και μάλιστα εάν η κρυστάλλωση επιτελείται βραδέως, έχομε δημιουργία μεγάλων κρυσταλλιτών με αποτέλεσμα το προϊόν να τήκεται σε υψηλότερη θερμοκρασία.</a:t>
            </a:r>
            <a:endParaRPr lang="el-GR" altLang="en-US" sz="1600" baseline="-25000"/>
          </a:p>
          <a:p>
            <a:pPr eaLnBrk="1" hangingPunct="1">
              <a:spcBef>
                <a:spcPct val="0"/>
              </a:spcBef>
              <a:buFontTx/>
              <a:buNone/>
            </a:pPr>
            <a:endParaRPr lang="en-US" altLang="en-US" sz="1600"/>
          </a:p>
          <a:p>
            <a:pPr eaLnBrk="1" hangingPunct="1">
              <a:spcBef>
                <a:spcPct val="0"/>
              </a:spcBef>
              <a:buFontTx/>
              <a:buNone/>
            </a:pPr>
            <a:r>
              <a:rPr lang="el-GR" altLang="en-US" sz="1600"/>
              <a:t>Μία απότομη ψύξη ενός πολυμερούς, από μία θερμοκρασία πάνω από την Τ</a:t>
            </a:r>
            <a:r>
              <a:rPr lang="en-US" altLang="en-US" sz="1600" baseline="-25000"/>
              <a:t>m</a:t>
            </a:r>
            <a:r>
              <a:rPr lang="el-GR" altLang="en-US" sz="1600"/>
              <a:t>, σε πολύ χαμηλή θερμοκρασία, δεν επιτρέπει στο πολυμερές να κρυσταλλωθεί και παραμένει άμορφο.</a:t>
            </a:r>
            <a:endParaRPr lang="en-US" altLang="en-US" sz="1600"/>
          </a:p>
          <a:p>
            <a:pPr eaLnBrk="1" hangingPunct="1">
              <a:spcBef>
                <a:spcPct val="0"/>
              </a:spcBef>
              <a:buFontTx/>
              <a:buNone/>
            </a:pPr>
            <a:r>
              <a:rPr lang="el-GR" altLang="en-US" sz="1600"/>
              <a:t>Η διαδικασία αυτή καλείται </a:t>
            </a:r>
            <a:r>
              <a:rPr lang="en-US" altLang="en-US" sz="1600"/>
              <a:t>quenching</a:t>
            </a:r>
            <a:r>
              <a:rPr lang="el-GR" altLang="en-US" sz="1600"/>
              <a:t> (βαφή)</a:t>
            </a:r>
            <a:endParaRPr lang="en-US" altLang="en-US" sz="1600"/>
          </a:p>
        </p:txBody>
      </p:sp>
      <p:sp>
        <p:nvSpPr>
          <p:cNvPr id="10244" name="4 - Θέση αριθμού διαφάνειας">
            <a:extLst>
              <a:ext uri="{FF2B5EF4-FFF2-40B4-BE49-F238E27FC236}">
                <a16:creationId xmlns:a16="http://schemas.microsoft.com/office/drawing/2014/main" id="{D5F4B681-78FB-BF5A-CE67-7B9A749AB07C}"/>
              </a:ext>
            </a:extLst>
          </p:cNvPr>
          <p:cNvSpPr>
            <a:spLocks noGrp="1"/>
          </p:cNvSpPr>
          <p:nvPr>
            <p:ph type="sldNum" sz="quarter" idx="12"/>
          </p:nvPr>
        </p:nvSpPr>
        <p:spPr>
          <a:xfrm>
            <a:off x="6553200" y="63103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3D16FB-745E-435E-A782-8E8DB4280629}" type="slidenum">
              <a:rPr lang="en-US" altLang="en-US" sz="1400" smtClean="0"/>
              <a:pPr>
                <a:spcBef>
                  <a:spcPct val="0"/>
                </a:spcBef>
                <a:buFontTx/>
                <a:buNone/>
              </a:pPr>
              <a:t>5</a:t>
            </a:fld>
            <a:endParaRPr lang="en-US" altLang="en-US" sz="1400"/>
          </a:p>
        </p:txBody>
      </p:sp>
      <p:pic>
        <p:nvPicPr>
          <p:cNvPr id="10245" name="Picture 6">
            <a:extLst>
              <a:ext uri="{FF2B5EF4-FFF2-40B4-BE49-F238E27FC236}">
                <a16:creationId xmlns:a16="http://schemas.microsoft.com/office/drawing/2014/main" id="{A74729D2-8255-24C5-4027-920D488A7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681163"/>
            <a:ext cx="37814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40 - Ομάδα">
            <a:extLst>
              <a:ext uri="{FF2B5EF4-FFF2-40B4-BE49-F238E27FC236}">
                <a16:creationId xmlns:a16="http://schemas.microsoft.com/office/drawing/2014/main" id="{60CB3803-6EB2-FCB2-FBD9-658DE84412AA}"/>
              </a:ext>
            </a:extLst>
          </p:cNvPr>
          <p:cNvGrpSpPr>
            <a:grpSpLocks/>
          </p:cNvGrpSpPr>
          <p:nvPr/>
        </p:nvGrpSpPr>
        <p:grpSpPr bwMode="auto">
          <a:xfrm>
            <a:off x="785813" y="1958975"/>
            <a:ext cx="3100387" cy="4184650"/>
            <a:chOff x="785786" y="1958975"/>
            <a:chExt cx="3100414" cy="4184669"/>
          </a:xfrm>
        </p:grpSpPr>
        <p:sp>
          <p:nvSpPr>
            <p:cNvPr id="19" name="18 - Ελεύθερη σχεδίαση">
              <a:extLst>
                <a:ext uri="{FF2B5EF4-FFF2-40B4-BE49-F238E27FC236}">
                  <a16:creationId xmlns:a16="http://schemas.microsoft.com/office/drawing/2014/main" id="{BACD350B-8DCD-EDD2-7BFD-461D88D806FC}"/>
                </a:ext>
              </a:extLst>
            </p:cNvPr>
            <p:cNvSpPr/>
            <p:nvPr/>
          </p:nvSpPr>
          <p:spPr>
            <a:xfrm>
              <a:off x="1644630" y="1958975"/>
              <a:ext cx="1835166" cy="1333506"/>
            </a:xfrm>
            <a:custGeom>
              <a:avLst/>
              <a:gdLst>
                <a:gd name="connsiteX0" fmla="*/ 0 w 1835150"/>
                <a:gd name="connsiteY0" fmla="*/ 1327150 h 1333500"/>
                <a:gd name="connsiteX1" fmla="*/ 196850 w 1835150"/>
                <a:gd name="connsiteY1" fmla="*/ 1320800 h 1333500"/>
                <a:gd name="connsiteX2" fmla="*/ 501650 w 1835150"/>
                <a:gd name="connsiteY2" fmla="*/ 1250950 h 1333500"/>
                <a:gd name="connsiteX3" fmla="*/ 615950 w 1835150"/>
                <a:gd name="connsiteY3" fmla="*/ 1187450 h 1333500"/>
                <a:gd name="connsiteX4" fmla="*/ 736600 w 1835150"/>
                <a:gd name="connsiteY4" fmla="*/ 1041400 h 1333500"/>
                <a:gd name="connsiteX5" fmla="*/ 774700 w 1835150"/>
                <a:gd name="connsiteY5" fmla="*/ 717550 h 1333500"/>
                <a:gd name="connsiteX6" fmla="*/ 876300 w 1835150"/>
                <a:gd name="connsiteY6" fmla="*/ 400050 h 1333500"/>
                <a:gd name="connsiteX7" fmla="*/ 1282700 w 1835150"/>
                <a:gd name="connsiteY7" fmla="*/ 203200 h 1333500"/>
                <a:gd name="connsiteX8" fmla="*/ 1600200 w 1835150"/>
                <a:gd name="connsiteY8" fmla="*/ 82550 h 1333500"/>
                <a:gd name="connsiteX9" fmla="*/ 1835150 w 1835150"/>
                <a:gd name="connsiteY9" fmla="*/ 0 h 1333500"/>
                <a:gd name="connsiteX10" fmla="*/ 1835150 w 1835150"/>
                <a:gd name="connsiteY10"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5150" h="1333500">
                  <a:moveTo>
                    <a:pt x="0" y="1327150"/>
                  </a:moveTo>
                  <a:cubicBezTo>
                    <a:pt x="56621" y="1330325"/>
                    <a:pt x="113242" y="1333500"/>
                    <a:pt x="196850" y="1320800"/>
                  </a:cubicBezTo>
                  <a:cubicBezTo>
                    <a:pt x="280458" y="1308100"/>
                    <a:pt x="431800" y="1273175"/>
                    <a:pt x="501650" y="1250950"/>
                  </a:cubicBezTo>
                  <a:cubicBezTo>
                    <a:pt x="571500" y="1228725"/>
                    <a:pt x="576792" y="1222375"/>
                    <a:pt x="615950" y="1187450"/>
                  </a:cubicBezTo>
                  <a:cubicBezTo>
                    <a:pt x="655108" y="1152525"/>
                    <a:pt x="710142" y="1119717"/>
                    <a:pt x="736600" y="1041400"/>
                  </a:cubicBezTo>
                  <a:cubicBezTo>
                    <a:pt x="763058" y="963083"/>
                    <a:pt x="751417" y="824442"/>
                    <a:pt x="774700" y="717550"/>
                  </a:cubicBezTo>
                  <a:cubicBezTo>
                    <a:pt x="797983" y="610658"/>
                    <a:pt x="791633" y="485775"/>
                    <a:pt x="876300" y="400050"/>
                  </a:cubicBezTo>
                  <a:cubicBezTo>
                    <a:pt x="960967" y="314325"/>
                    <a:pt x="1162050" y="256117"/>
                    <a:pt x="1282700" y="203200"/>
                  </a:cubicBezTo>
                  <a:cubicBezTo>
                    <a:pt x="1403350" y="150283"/>
                    <a:pt x="1508125" y="116417"/>
                    <a:pt x="1600200" y="82550"/>
                  </a:cubicBezTo>
                  <a:cubicBezTo>
                    <a:pt x="1692275" y="48683"/>
                    <a:pt x="1835150" y="0"/>
                    <a:pt x="1835150" y="0"/>
                  </a:cubicBezTo>
                  <a:lnTo>
                    <a:pt x="183515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sp>
          <p:nvSpPr>
            <p:cNvPr id="22" name="21 - Ελεύθερη σχεδίαση">
              <a:extLst>
                <a:ext uri="{FF2B5EF4-FFF2-40B4-BE49-F238E27FC236}">
                  <a16:creationId xmlns:a16="http://schemas.microsoft.com/office/drawing/2014/main" id="{AE35EEF4-2C97-7C53-EB92-DB6977485848}"/>
                </a:ext>
              </a:extLst>
            </p:cNvPr>
            <p:cNvSpPr/>
            <p:nvPr/>
          </p:nvSpPr>
          <p:spPr>
            <a:xfrm>
              <a:off x="1704956" y="3505207"/>
              <a:ext cx="2181244" cy="828679"/>
            </a:xfrm>
            <a:custGeom>
              <a:avLst/>
              <a:gdLst>
                <a:gd name="connsiteX0" fmla="*/ 0 w 2181225"/>
                <a:gd name="connsiteY0" fmla="*/ 828675 h 828675"/>
                <a:gd name="connsiteX1" fmla="*/ 238125 w 2181225"/>
                <a:gd name="connsiteY1" fmla="*/ 781050 h 828675"/>
                <a:gd name="connsiteX2" fmla="*/ 495300 w 2181225"/>
                <a:gd name="connsiteY2" fmla="*/ 704850 h 828675"/>
                <a:gd name="connsiteX3" fmla="*/ 695325 w 2181225"/>
                <a:gd name="connsiteY3" fmla="*/ 619125 h 828675"/>
                <a:gd name="connsiteX4" fmla="*/ 866775 w 2181225"/>
                <a:gd name="connsiteY4" fmla="*/ 495300 h 828675"/>
                <a:gd name="connsiteX5" fmla="*/ 1038225 w 2181225"/>
                <a:gd name="connsiteY5" fmla="*/ 333375 h 828675"/>
                <a:gd name="connsiteX6" fmla="*/ 1219200 w 2181225"/>
                <a:gd name="connsiteY6" fmla="*/ 190500 h 828675"/>
                <a:gd name="connsiteX7" fmla="*/ 1371600 w 2181225"/>
                <a:gd name="connsiteY7" fmla="*/ 114300 h 828675"/>
                <a:gd name="connsiteX8" fmla="*/ 1543050 w 2181225"/>
                <a:gd name="connsiteY8" fmla="*/ 66675 h 828675"/>
                <a:gd name="connsiteX9" fmla="*/ 1714500 w 2181225"/>
                <a:gd name="connsiteY9" fmla="*/ 38100 h 828675"/>
                <a:gd name="connsiteX10" fmla="*/ 1914525 w 2181225"/>
                <a:gd name="connsiteY10" fmla="*/ 9525 h 828675"/>
                <a:gd name="connsiteX11" fmla="*/ 2181225 w 2181225"/>
                <a:gd name="connsiteY11" fmla="*/ 0 h 828675"/>
                <a:gd name="connsiteX12" fmla="*/ 2181225 w 2181225"/>
                <a:gd name="connsiteY12"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1225" h="828675">
                  <a:moveTo>
                    <a:pt x="0" y="828675"/>
                  </a:moveTo>
                  <a:cubicBezTo>
                    <a:pt x="77787" y="815181"/>
                    <a:pt x="155575" y="801687"/>
                    <a:pt x="238125" y="781050"/>
                  </a:cubicBezTo>
                  <a:cubicBezTo>
                    <a:pt x="320675" y="760413"/>
                    <a:pt x="419100" y="731838"/>
                    <a:pt x="495300" y="704850"/>
                  </a:cubicBezTo>
                  <a:cubicBezTo>
                    <a:pt x="571500" y="677863"/>
                    <a:pt x="633413" y="654050"/>
                    <a:pt x="695325" y="619125"/>
                  </a:cubicBezTo>
                  <a:cubicBezTo>
                    <a:pt x="757238" y="584200"/>
                    <a:pt x="809625" y="542925"/>
                    <a:pt x="866775" y="495300"/>
                  </a:cubicBezTo>
                  <a:cubicBezTo>
                    <a:pt x="923925" y="447675"/>
                    <a:pt x="979488" y="384175"/>
                    <a:pt x="1038225" y="333375"/>
                  </a:cubicBezTo>
                  <a:cubicBezTo>
                    <a:pt x="1096962" y="282575"/>
                    <a:pt x="1163638" y="227013"/>
                    <a:pt x="1219200" y="190500"/>
                  </a:cubicBezTo>
                  <a:cubicBezTo>
                    <a:pt x="1274763" y="153988"/>
                    <a:pt x="1317625" y="134938"/>
                    <a:pt x="1371600" y="114300"/>
                  </a:cubicBezTo>
                  <a:cubicBezTo>
                    <a:pt x="1425575" y="93663"/>
                    <a:pt x="1485900" y="79375"/>
                    <a:pt x="1543050" y="66675"/>
                  </a:cubicBezTo>
                  <a:cubicBezTo>
                    <a:pt x="1600200" y="53975"/>
                    <a:pt x="1652588" y="47625"/>
                    <a:pt x="1714500" y="38100"/>
                  </a:cubicBezTo>
                  <a:cubicBezTo>
                    <a:pt x="1776413" y="28575"/>
                    <a:pt x="1836738" y="15875"/>
                    <a:pt x="1914525" y="9525"/>
                  </a:cubicBezTo>
                  <a:cubicBezTo>
                    <a:pt x="1992312" y="3175"/>
                    <a:pt x="2181225" y="0"/>
                    <a:pt x="2181225" y="0"/>
                  </a:cubicBezTo>
                  <a:lnTo>
                    <a:pt x="2181225"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cxnSp>
          <p:nvCxnSpPr>
            <p:cNvPr id="28" name="27 - Ευθεία γραμμή σύνδεσης">
              <a:extLst>
                <a:ext uri="{FF2B5EF4-FFF2-40B4-BE49-F238E27FC236}">
                  <a16:creationId xmlns:a16="http://schemas.microsoft.com/office/drawing/2014/main" id="{08FF4A48-E647-B855-90A8-C30F97DE10A2}"/>
                </a:ext>
              </a:extLst>
            </p:cNvPr>
            <p:cNvCxnSpPr/>
            <p:nvPr/>
          </p:nvCxnSpPr>
          <p:spPr>
            <a:xfrm flipV="1">
              <a:off x="1785920" y="4733938"/>
              <a:ext cx="1785953" cy="500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251" name="29 - TextBox">
              <a:extLst>
                <a:ext uri="{FF2B5EF4-FFF2-40B4-BE49-F238E27FC236}">
                  <a16:creationId xmlns:a16="http://schemas.microsoft.com/office/drawing/2014/main" id="{15E89B1F-766B-D8E4-47B7-BDF5667A69C8}"/>
                </a:ext>
              </a:extLst>
            </p:cNvPr>
            <p:cNvSpPr txBox="1">
              <a:spLocks noChangeArrowheads="1"/>
            </p:cNvSpPr>
            <p:nvPr/>
          </p:nvSpPr>
          <p:spPr bwMode="auto">
            <a:xfrm>
              <a:off x="1785918" y="5774312"/>
              <a:ext cx="1622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θερμοκρασία</a:t>
              </a:r>
            </a:p>
          </p:txBody>
        </p:sp>
        <p:sp>
          <p:nvSpPr>
            <p:cNvPr id="10252" name="30 - TextBox">
              <a:extLst>
                <a:ext uri="{FF2B5EF4-FFF2-40B4-BE49-F238E27FC236}">
                  <a16:creationId xmlns:a16="http://schemas.microsoft.com/office/drawing/2014/main" id="{41C053DA-6B37-0FB9-CC23-E3BAB7BE77A9}"/>
                </a:ext>
              </a:extLst>
            </p:cNvPr>
            <p:cNvSpPr txBox="1">
              <a:spLocks noChangeArrowheads="1"/>
            </p:cNvSpPr>
            <p:nvPr/>
          </p:nvSpPr>
          <p:spPr bwMode="auto">
            <a:xfrm rot="-5400000">
              <a:off x="141218" y="3209474"/>
              <a:ext cx="16584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ειδικός όγκος</a:t>
              </a:r>
            </a:p>
          </p:txBody>
        </p:sp>
        <p:sp>
          <p:nvSpPr>
            <p:cNvPr id="10253" name="31 - TextBox">
              <a:extLst>
                <a:ext uri="{FF2B5EF4-FFF2-40B4-BE49-F238E27FC236}">
                  <a16:creationId xmlns:a16="http://schemas.microsoft.com/office/drawing/2014/main" id="{2BD1BF67-760C-CD36-4373-A1B9F5F2E6EC}"/>
                </a:ext>
              </a:extLst>
            </p:cNvPr>
            <p:cNvSpPr txBox="1">
              <a:spLocks noChangeArrowheads="1"/>
            </p:cNvSpPr>
            <p:nvPr/>
          </p:nvSpPr>
          <p:spPr bwMode="auto">
            <a:xfrm>
              <a:off x="2436483" y="3357562"/>
              <a:ext cx="4315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600" b="1">
                  <a:solidFill>
                    <a:schemeClr val="accent2"/>
                  </a:solidFill>
                </a:rPr>
                <a:t>Τ</a:t>
              </a:r>
              <a:r>
                <a:rPr lang="en-US" altLang="en-US" sz="1600" b="1" baseline="-25000">
                  <a:solidFill>
                    <a:schemeClr val="accent2"/>
                  </a:solidFill>
                </a:rPr>
                <a:t>m</a:t>
              </a:r>
              <a:endParaRPr lang="el-GR" altLang="en-US" sz="1600" b="1" baseline="-25000">
                <a:solidFill>
                  <a:schemeClr val="accent2"/>
                </a:solidFill>
              </a:endParaRPr>
            </a:p>
          </p:txBody>
        </p:sp>
        <p:sp>
          <p:nvSpPr>
            <p:cNvPr id="10254" name="32 - TextBox">
              <a:extLst>
                <a:ext uri="{FF2B5EF4-FFF2-40B4-BE49-F238E27FC236}">
                  <a16:creationId xmlns:a16="http://schemas.microsoft.com/office/drawing/2014/main" id="{1367C40A-2A24-6677-EDED-B9A61829B0C0}"/>
                </a:ext>
              </a:extLst>
            </p:cNvPr>
            <p:cNvSpPr txBox="1">
              <a:spLocks noChangeArrowheads="1"/>
            </p:cNvSpPr>
            <p:nvPr/>
          </p:nvSpPr>
          <p:spPr bwMode="auto">
            <a:xfrm>
              <a:off x="2436483" y="4166779"/>
              <a:ext cx="4315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600" b="1">
                  <a:solidFill>
                    <a:schemeClr val="accent2"/>
                  </a:solidFill>
                </a:rPr>
                <a:t>Τ</a:t>
              </a:r>
              <a:r>
                <a:rPr lang="en-US" altLang="en-US" sz="1600" b="1" baseline="-25000">
                  <a:solidFill>
                    <a:schemeClr val="accent2"/>
                  </a:solidFill>
                </a:rPr>
                <a:t>m</a:t>
              </a:r>
              <a:endParaRPr lang="el-GR" altLang="en-US" sz="1600" b="1" baseline="-25000">
                <a:solidFill>
                  <a:schemeClr val="accent2"/>
                </a:solidFill>
              </a:endParaRPr>
            </a:p>
          </p:txBody>
        </p:sp>
        <p:sp>
          <p:nvSpPr>
            <p:cNvPr id="10255" name="33 - TextBox">
              <a:extLst>
                <a:ext uri="{FF2B5EF4-FFF2-40B4-BE49-F238E27FC236}">
                  <a16:creationId xmlns:a16="http://schemas.microsoft.com/office/drawing/2014/main" id="{A7C297C1-36DB-8B0B-332B-2DFC0FD3D0B7}"/>
                </a:ext>
              </a:extLst>
            </p:cNvPr>
            <p:cNvSpPr txBox="1">
              <a:spLocks noChangeArrowheads="1"/>
            </p:cNvSpPr>
            <p:nvPr/>
          </p:nvSpPr>
          <p:spPr bwMode="auto">
            <a:xfrm>
              <a:off x="2305034" y="5448314"/>
              <a:ext cx="354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600" b="1">
                  <a:solidFill>
                    <a:schemeClr val="accent2"/>
                  </a:solidFill>
                </a:rPr>
                <a:t>Τ</a:t>
              </a:r>
              <a:r>
                <a:rPr lang="en-US" altLang="en-US" sz="1600" b="1" baseline="-25000">
                  <a:solidFill>
                    <a:schemeClr val="accent2"/>
                  </a:solidFill>
                </a:rPr>
                <a:t>f</a:t>
              </a:r>
              <a:endParaRPr lang="el-GR" altLang="en-US" sz="1600" b="1" baseline="-25000">
                <a:solidFill>
                  <a:schemeClr val="accent2"/>
                </a:solidFill>
              </a:endParaRPr>
            </a:p>
          </p:txBody>
        </p:sp>
        <p:sp>
          <p:nvSpPr>
            <p:cNvPr id="10256" name="35 - TextBox">
              <a:extLst>
                <a:ext uri="{FF2B5EF4-FFF2-40B4-BE49-F238E27FC236}">
                  <a16:creationId xmlns:a16="http://schemas.microsoft.com/office/drawing/2014/main" id="{357F856A-C0C7-F694-F817-779B13967E7E}"/>
                </a:ext>
              </a:extLst>
            </p:cNvPr>
            <p:cNvSpPr txBox="1">
              <a:spLocks noChangeArrowheads="1"/>
            </p:cNvSpPr>
            <p:nvPr/>
          </p:nvSpPr>
          <p:spPr bwMode="auto">
            <a:xfrm>
              <a:off x="3286116" y="2428868"/>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α</a:t>
              </a:r>
            </a:p>
          </p:txBody>
        </p:sp>
        <p:sp>
          <p:nvSpPr>
            <p:cNvPr id="10257" name="37 - TextBox">
              <a:extLst>
                <a:ext uri="{FF2B5EF4-FFF2-40B4-BE49-F238E27FC236}">
                  <a16:creationId xmlns:a16="http://schemas.microsoft.com/office/drawing/2014/main" id="{313660DD-E31B-87F9-5964-7BCA66C52495}"/>
                </a:ext>
              </a:extLst>
            </p:cNvPr>
            <p:cNvSpPr txBox="1">
              <a:spLocks noChangeArrowheads="1"/>
            </p:cNvSpPr>
            <p:nvPr/>
          </p:nvSpPr>
          <p:spPr bwMode="auto">
            <a:xfrm>
              <a:off x="3357554" y="378619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β</a:t>
              </a:r>
            </a:p>
          </p:txBody>
        </p:sp>
        <p:sp>
          <p:nvSpPr>
            <p:cNvPr id="10258" name="38 - TextBox">
              <a:extLst>
                <a:ext uri="{FF2B5EF4-FFF2-40B4-BE49-F238E27FC236}">
                  <a16:creationId xmlns:a16="http://schemas.microsoft.com/office/drawing/2014/main" id="{702CBDB4-0345-7CC1-30C1-414A0FC377B2}"/>
                </a:ext>
              </a:extLst>
            </p:cNvPr>
            <p:cNvSpPr txBox="1">
              <a:spLocks noChangeArrowheads="1"/>
            </p:cNvSpPr>
            <p:nvPr/>
          </p:nvSpPr>
          <p:spPr bwMode="auto">
            <a:xfrm>
              <a:off x="3357554" y="492919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γ</a:t>
              </a:r>
            </a:p>
          </p:txBody>
        </p:sp>
        <p:sp>
          <p:nvSpPr>
            <p:cNvPr id="40" name="39 - Ελεύθερη σχεδίαση">
              <a:extLst>
                <a:ext uri="{FF2B5EF4-FFF2-40B4-BE49-F238E27FC236}">
                  <a16:creationId xmlns:a16="http://schemas.microsoft.com/office/drawing/2014/main" id="{C53A3833-C75C-9934-9CCB-7B0F4DA1748B}"/>
                </a:ext>
              </a:extLst>
            </p:cNvPr>
            <p:cNvSpPr/>
            <p:nvPr/>
          </p:nvSpPr>
          <p:spPr>
            <a:xfrm>
              <a:off x="1704956" y="3505207"/>
              <a:ext cx="2181244" cy="828679"/>
            </a:xfrm>
            <a:custGeom>
              <a:avLst/>
              <a:gdLst>
                <a:gd name="connsiteX0" fmla="*/ 0 w 2181225"/>
                <a:gd name="connsiteY0" fmla="*/ 828675 h 828675"/>
                <a:gd name="connsiteX1" fmla="*/ 190500 w 2181225"/>
                <a:gd name="connsiteY1" fmla="*/ 790575 h 828675"/>
                <a:gd name="connsiteX2" fmla="*/ 552450 w 2181225"/>
                <a:gd name="connsiteY2" fmla="*/ 666750 h 828675"/>
                <a:gd name="connsiteX3" fmla="*/ 809625 w 2181225"/>
                <a:gd name="connsiteY3" fmla="*/ 542925 h 828675"/>
                <a:gd name="connsiteX4" fmla="*/ 1009650 w 2181225"/>
                <a:gd name="connsiteY4" fmla="*/ 352425 h 828675"/>
                <a:gd name="connsiteX5" fmla="*/ 1238250 w 2181225"/>
                <a:gd name="connsiteY5" fmla="*/ 180975 h 828675"/>
                <a:gd name="connsiteX6" fmla="*/ 1390650 w 2181225"/>
                <a:gd name="connsiteY6" fmla="*/ 114300 h 828675"/>
                <a:gd name="connsiteX7" fmla="*/ 1628775 w 2181225"/>
                <a:gd name="connsiteY7" fmla="*/ 47625 h 828675"/>
                <a:gd name="connsiteX8" fmla="*/ 1847850 w 2181225"/>
                <a:gd name="connsiteY8" fmla="*/ 9525 h 828675"/>
                <a:gd name="connsiteX9" fmla="*/ 2181225 w 2181225"/>
                <a:gd name="connsiteY9" fmla="*/ 0 h 828675"/>
                <a:gd name="connsiteX10" fmla="*/ 2181225 w 2181225"/>
                <a:gd name="connsiteY10"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1225" h="828675">
                  <a:moveTo>
                    <a:pt x="0" y="828675"/>
                  </a:moveTo>
                  <a:cubicBezTo>
                    <a:pt x="49212" y="823118"/>
                    <a:pt x="98425" y="817562"/>
                    <a:pt x="190500" y="790575"/>
                  </a:cubicBezTo>
                  <a:cubicBezTo>
                    <a:pt x="282575" y="763588"/>
                    <a:pt x="449263" y="708025"/>
                    <a:pt x="552450" y="666750"/>
                  </a:cubicBezTo>
                  <a:cubicBezTo>
                    <a:pt x="655637" y="625475"/>
                    <a:pt x="733425" y="595312"/>
                    <a:pt x="809625" y="542925"/>
                  </a:cubicBezTo>
                  <a:cubicBezTo>
                    <a:pt x="885825" y="490538"/>
                    <a:pt x="938213" y="412750"/>
                    <a:pt x="1009650" y="352425"/>
                  </a:cubicBezTo>
                  <a:cubicBezTo>
                    <a:pt x="1081087" y="292100"/>
                    <a:pt x="1174750" y="220662"/>
                    <a:pt x="1238250" y="180975"/>
                  </a:cubicBezTo>
                  <a:cubicBezTo>
                    <a:pt x="1301750" y="141288"/>
                    <a:pt x="1325563" y="136525"/>
                    <a:pt x="1390650" y="114300"/>
                  </a:cubicBezTo>
                  <a:cubicBezTo>
                    <a:pt x="1455737" y="92075"/>
                    <a:pt x="1552575" y="65088"/>
                    <a:pt x="1628775" y="47625"/>
                  </a:cubicBezTo>
                  <a:cubicBezTo>
                    <a:pt x="1704975" y="30163"/>
                    <a:pt x="1755775" y="17462"/>
                    <a:pt x="1847850" y="9525"/>
                  </a:cubicBezTo>
                  <a:cubicBezTo>
                    <a:pt x="1939925" y="1588"/>
                    <a:pt x="2181225" y="0"/>
                    <a:pt x="2181225" y="0"/>
                  </a:cubicBezTo>
                  <a:lnTo>
                    <a:pt x="2181225"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grpSp>
      <p:sp>
        <p:nvSpPr>
          <p:cNvPr id="10247" name="41 - TextBox">
            <a:extLst>
              <a:ext uri="{FF2B5EF4-FFF2-40B4-BE49-F238E27FC236}">
                <a16:creationId xmlns:a16="http://schemas.microsoft.com/office/drawing/2014/main" id="{34F5C522-E4FE-B851-8489-BB688E833A68}"/>
              </a:ext>
            </a:extLst>
          </p:cNvPr>
          <p:cNvSpPr txBox="1">
            <a:spLocks noChangeArrowheads="1"/>
          </p:cNvSpPr>
          <p:nvPr/>
        </p:nvSpPr>
        <p:spPr bwMode="auto">
          <a:xfrm>
            <a:off x="4857750" y="5286375"/>
            <a:ext cx="3514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α </a:t>
            </a:r>
            <a:r>
              <a:rPr lang="en-US" altLang="en-US" sz="1800" b="1">
                <a:solidFill>
                  <a:schemeClr val="accent2"/>
                </a:solidFill>
              </a:rPr>
              <a:t>: </a:t>
            </a:r>
            <a:r>
              <a:rPr lang="el-GR" altLang="en-US" sz="1800" b="1">
                <a:solidFill>
                  <a:schemeClr val="accent2"/>
                </a:solidFill>
              </a:rPr>
              <a:t>κρυσταλλικό πολυμερές</a:t>
            </a:r>
          </a:p>
          <a:p>
            <a:pPr eaLnBrk="1" hangingPunct="1">
              <a:spcBef>
                <a:spcPct val="0"/>
              </a:spcBef>
              <a:buFontTx/>
              <a:buNone/>
            </a:pPr>
            <a:r>
              <a:rPr lang="el-GR" altLang="en-US" sz="1800" b="1">
                <a:solidFill>
                  <a:schemeClr val="accent2"/>
                </a:solidFill>
              </a:rPr>
              <a:t>β </a:t>
            </a:r>
            <a:r>
              <a:rPr lang="en-US" altLang="en-US" sz="1800" b="1">
                <a:solidFill>
                  <a:schemeClr val="accent2"/>
                </a:solidFill>
              </a:rPr>
              <a:t>: </a:t>
            </a:r>
            <a:r>
              <a:rPr lang="el-GR" altLang="en-US" sz="1800" b="1">
                <a:solidFill>
                  <a:schemeClr val="accent2"/>
                </a:solidFill>
              </a:rPr>
              <a:t>ημικρυσταλλικό πολυμερές</a:t>
            </a:r>
          </a:p>
          <a:p>
            <a:pPr eaLnBrk="1" hangingPunct="1">
              <a:spcBef>
                <a:spcPct val="0"/>
              </a:spcBef>
              <a:buFontTx/>
              <a:buNone/>
            </a:pPr>
            <a:r>
              <a:rPr lang="el-GR" altLang="en-US" sz="1800" b="1">
                <a:solidFill>
                  <a:schemeClr val="accent2"/>
                </a:solidFill>
              </a:rPr>
              <a:t>γ </a:t>
            </a:r>
            <a:r>
              <a:rPr lang="en-US" altLang="en-US" sz="1800" b="1">
                <a:solidFill>
                  <a:schemeClr val="accent2"/>
                </a:solidFill>
              </a:rPr>
              <a:t>:</a:t>
            </a:r>
            <a:r>
              <a:rPr lang="el-GR" altLang="en-US" sz="1800" b="1">
                <a:solidFill>
                  <a:schemeClr val="accent2"/>
                </a:solidFill>
              </a:rPr>
              <a:t> άμορφο πολυμερές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0CBEB85-CC25-2A50-7B71-3EEDD0AA9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357313"/>
            <a:ext cx="634365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3 - TextBox">
            <a:extLst>
              <a:ext uri="{FF2B5EF4-FFF2-40B4-BE49-F238E27FC236}">
                <a16:creationId xmlns:a16="http://schemas.microsoft.com/office/drawing/2014/main" id="{1007501B-375F-1C24-CEC3-FEB499A579EB}"/>
              </a:ext>
            </a:extLst>
          </p:cNvPr>
          <p:cNvSpPr txBox="1">
            <a:spLocks noChangeArrowheads="1"/>
          </p:cNvSpPr>
          <p:nvPr/>
        </p:nvSpPr>
        <p:spPr bwMode="auto">
          <a:xfrm>
            <a:off x="3643313" y="714375"/>
            <a:ext cx="240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Τρία επίπεδα δομής</a:t>
            </a:r>
          </a:p>
        </p:txBody>
      </p:sp>
      <p:sp>
        <p:nvSpPr>
          <p:cNvPr id="12292" name="3 - Θέση αριθμού διαφάνειας">
            <a:extLst>
              <a:ext uri="{FF2B5EF4-FFF2-40B4-BE49-F238E27FC236}">
                <a16:creationId xmlns:a16="http://schemas.microsoft.com/office/drawing/2014/main" id="{08E03506-3BF7-0389-AC37-48E31B3E11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4CAFE6-E7F2-42DE-BBB9-6E56DB903B38}" type="slidenum">
              <a:rPr lang="en-US" altLang="en-US" sz="1400" smtClean="0"/>
              <a:pPr>
                <a:spcBef>
                  <a:spcPct val="0"/>
                </a:spcBef>
                <a:buFontTx/>
                <a:buNone/>
              </a:pPr>
              <a:t>6</a:t>
            </a:fld>
            <a:endParaRPr lang="en-US" altLang="en-US" sz="1400"/>
          </a:p>
        </p:txBody>
      </p:sp>
      <p:sp>
        <p:nvSpPr>
          <p:cNvPr id="5" name="4 - TextBox">
            <a:extLst>
              <a:ext uri="{FF2B5EF4-FFF2-40B4-BE49-F238E27FC236}">
                <a16:creationId xmlns:a16="http://schemas.microsoft.com/office/drawing/2014/main" id="{38028377-274F-D940-F8B4-C44348ADBAA6}"/>
              </a:ext>
            </a:extLst>
          </p:cNvPr>
          <p:cNvSpPr txBox="1"/>
          <p:nvPr/>
        </p:nvSpPr>
        <p:spPr>
          <a:xfrm>
            <a:off x="1835150" y="1989138"/>
            <a:ext cx="2252663" cy="368300"/>
          </a:xfrm>
          <a:prstGeom prst="rect">
            <a:avLst/>
          </a:prstGeom>
          <a:solidFill>
            <a:schemeClr val="accent6">
              <a:lumMod val="20000"/>
              <a:lumOff val="80000"/>
            </a:schemeClr>
          </a:solidFill>
        </p:spPr>
        <p:txBody>
          <a:bodyPr wrap="none">
            <a:spAutoFit/>
          </a:bodyPr>
          <a:lstStyle/>
          <a:p>
            <a:pPr>
              <a:defRPr/>
            </a:pPr>
            <a:r>
              <a:rPr lang="el-GR" dirty="0">
                <a:latin typeface="Arial" charset="0"/>
              </a:rPr>
              <a:t>Μοναδιαία κυψελίδα</a:t>
            </a:r>
          </a:p>
        </p:txBody>
      </p:sp>
      <p:sp>
        <p:nvSpPr>
          <p:cNvPr id="6" name="5 - TextBox">
            <a:extLst>
              <a:ext uri="{FF2B5EF4-FFF2-40B4-BE49-F238E27FC236}">
                <a16:creationId xmlns:a16="http://schemas.microsoft.com/office/drawing/2014/main" id="{16F6ECC7-A9D1-E50F-1517-4C0E0E0C23D7}"/>
              </a:ext>
            </a:extLst>
          </p:cNvPr>
          <p:cNvSpPr txBox="1"/>
          <p:nvPr/>
        </p:nvSpPr>
        <p:spPr>
          <a:xfrm>
            <a:off x="3995738" y="6092825"/>
            <a:ext cx="1081087" cy="369888"/>
          </a:xfrm>
          <a:prstGeom prst="rect">
            <a:avLst/>
          </a:prstGeom>
          <a:solidFill>
            <a:schemeClr val="accent6">
              <a:lumMod val="20000"/>
              <a:lumOff val="80000"/>
            </a:schemeClr>
          </a:solidFill>
          <a:ln>
            <a:solidFill>
              <a:schemeClr val="accent6">
                <a:lumMod val="20000"/>
                <a:lumOff val="80000"/>
              </a:schemeClr>
            </a:solidFill>
          </a:ln>
        </p:spPr>
        <p:txBody>
          <a:bodyPr>
            <a:spAutoFit/>
          </a:bodyPr>
          <a:lstStyle/>
          <a:p>
            <a:pPr>
              <a:defRPr/>
            </a:pPr>
            <a:r>
              <a:rPr lang="el-GR" dirty="0" err="1">
                <a:latin typeface="Arial" charset="0"/>
              </a:rPr>
              <a:t>Φυλλίδια</a:t>
            </a:r>
            <a:r>
              <a:rPr lang="el-GR" dirty="0">
                <a:latin typeface="Arial" charset="0"/>
              </a:rPr>
              <a:t> </a:t>
            </a:r>
          </a:p>
        </p:txBody>
      </p:sp>
      <p:sp>
        <p:nvSpPr>
          <p:cNvPr id="7" name="6 - TextBox">
            <a:extLst>
              <a:ext uri="{FF2B5EF4-FFF2-40B4-BE49-F238E27FC236}">
                <a16:creationId xmlns:a16="http://schemas.microsoft.com/office/drawing/2014/main" id="{77B6B28E-B938-9A7A-26DA-6567EBB93AEB}"/>
              </a:ext>
            </a:extLst>
          </p:cNvPr>
          <p:cNvSpPr txBox="1"/>
          <p:nvPr/>
        </p:nvSpPr>
        <p:spPr>
          <a:xfrm>
            <a:off x="7164388" y="1484313"/>
            <a:ext cx="1544637" cy="369887"/>
          </a:xfrm>
          <a:prstGeom prst="rect">
            <a:avLst/>
          </a:prstGeom>
          <a:solidFill>
            <a:schemeClr val="accent6">
              <a:lumMod val="20000"/>
              <a:lumOff val="80000"/>
            </a:schemeClr>
          </a:solidFill>
        </p:spPr>
        <p:txBody>
          <a:bodyPr wrap="none">
            <a:spAutoFit/>
          </a:bodyPr>
          <a:lstStyle/>
          <a:p>
            <a:pPr>
              <a:defRPr/>
            </a:pPr>
            <a:r>
              <a:rPr lang="el-GR" dirty="0" err="1">
                <a:latin typeface="Arial" charset="0"/>
              </a:rPr>
              <a:t>σφαιρουλίτης</a:t>
            </a:r>
            <a:endParaRPr lang="el-GR" dirty="0">
              <a:latin typeface="Arial" charset="0"/>
            </a:endParaRPr>
          </a:p>
        </p:txBody>
      </p:sp>
      <p:sp>
        <p:nvSpPr>
          <p:cNvPr id="12296" name="7 - TextBox">
            <a:extLst>
              <a:ext uri="{FF2B5EF4-FFF2-40B4-BE49-F238E27FC236}">
                <a16:creationId xmlns:a16="http://schemas.microsoft.com/office/drawing/2014/main" id="{B1CD487F-9A14-F2B1-2E3C-CDDD342BF3F0}"/>
              </a:ext>
            </a:extLst>
          </p:cNvPr>
          <p:cNvSpPr txBox="1">
            <a:spLocks noChangeArrowheads="1"/>
          </p:cNvSpPr>
          <p:nvPr/>
        </p:nvSpPr>
        <p:spPr bwMode="auto">
          <a:xfrm>
            <a:off x="1476375" y="2349500"/>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800">
                <a:solidFill>
                  <a:srgbClr val="FF0000"/>
                </a:solidFill>
              </a:rPr>
              <a:t>0,2-2 nm</a:t>
            </a:r>
            <a:endParaRPr lang="el-GR" altLang="el-GR" sz="1800">
              <a:solidFill>
                <a:srgbClr val="FF0000"/>
              </a:solidFill>
            </a:endParaRPr>
          </a:p>
        </p:txBody>
      </p:sp>
      <p:cxnSp>
        <p:nvCxnSpPr>
          <p:cNvPr id="10" name="9 - Ευθεία γραμμή σύνδεσης">
            <a:extLst>
              <a:ext uri="{FF2B5EF4-FFF2-40B4-BE49-F238E27FC236}">
                <a16:creationId xmlns:a16="http://schemas.microsoft.com/office/drawing/2014/main" id="{39D2947C-8B0B-4627-C293-C69D514B76B5}"/>
              </a:ext>
            </a:extLst>
          </p:cNvPr>
          <p:cNvCxnSpPr/>
          <p:nvPr/>
        </p:nvCxnSpPr>
        <p:spPr>
          <a:xfrm>
            <a:off x="2627313" y="2492375"/>
            <a:ext cx="792162" cy="0"/>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98" name="10 - TextBox">
            <a:extLst>
              <a:ext uri="{FF2B5EF4-FFF2-40B4-BE49-F238E27FC236}">
                <a16:creationId xmlns:a16="http://schemas.microsoft.com/office/drawing/2014/main" id="{BDCCDFF9-2343-1276-40A7-53EE1354E2F2}"/>
              </a:ext>
            </a:extLst>
          </p:cNvPr>
          <p:cNvSpPr txBox="1">
            <a:spLocks noChangeArrowheads="1"/>
          </p:cNvSpPr>
          <p:nvPr/>
        </p:nvSpPr>
        <p:spPr bwMode="auto">
          <a:xfrm>
            <a:off x="1403350" y="5373688"/>
            <a:ext cx="1158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800">
                <a:solidFill>
                  <a:srgbClr val="FF0000"/>
                </a:solidFill>
              </a:rPr>
              <a:t>10-50 nm</a:t>
            </a:r>
            <a:endParaRPr lang="el-GR" altLang="el-GR" sz="18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σάρωση003">
            <a:extLst>
              <a:ext uri="{FF2B5EF4-FFF2-40B4-BE49-F238E27FC236}">
                <a16:creationId xmlns:a16="http://schemas.microsoft.com/office/drawing/2014/main" id="{5EC800A7-1629-E75C-6E0A-77C001B7F557}"/>
              </a:ext>
            </a:extLst>
          </p:cNvPr>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357188" y="1857375"/>
            <a:ext cx="8424862" cy="3392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315" name="3 - TextBox">
            <a:extLst>
              <a:ext uri="{FF2B5EF4-FFF2-40B4-BE49-F238E27FC236}">
                <a16:creationId xmlns:a16="http://schemas.microsoft.com/office/drawing/2014/main" id="{4EE96E77-851E-8D11-A45E-10A097F35563}"/>
              </a:ext>
            </a:extLst>
          </p:cNvPr>
          <p:cNvSpPr txBox="1">
            <a:spLocks noChangeArrowheads="1"/>
          </p:cNvSpPr>
          <p:nvPr/>
        </p:nvSpPr>
        <p:spPr bwMode="auto">
          <a:xfrm>
            <a:off x="2500313" y="785813"/>
            <a:ext cx="3068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Κρυστάλλωση από το τήγμα</a:t>
            </a:r>
          </a:p>
        </p:txBody>
      </p:sp>
      <p:sp>
        <p:nvSpPr>
          <p:cNvPr id="13316" name="3 - Θέση αριθμού διαφάνειας">
            <a:extLst>
              <a:ext uri="{FF2B5EF4-FFF2-40B4-BE49-F238E27FC236}">
                <a16:creationId xmlns:a16="http://schemas.microsoft.com/office/drawing/2014/main" id="{15C46227-388D-2FFC-9110-251B576E28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0518E5-532A-4C41-BD4D-F97DE0BF48A2}" type="slidenum">
              <a:rPr lang="en-US" altLang="en-US" sz="1400" smtClean="0"/>
              <a:pPr>
                <a:spcBef>
                  <a:spcPct val="0"/>
                </a:spcBef>
                <a:buFontTx/>
                <a:buNone/>
              </a:pPr>
              <a:t>7</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σάρωση004">
            <a:extLst>
              <a:ext uri="{FF2B5EF4-FFF2-40B4-BE49-F238E27FC236}">
                <a16:creationId xmlns:a16="http://schemas.microsoft.com/office/drawing/2014/main" id="{1DF212F3-433F-94EB-A02D-D064C0090151}"/>
              </a:ext>
            </a:extLst>
          </p:cNvPr>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4211638" y="3065463"/>
            <a:ext cx="4572000" cy="24352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5363" name="3 - TextBox">
            <a:extLst>
              <a:ext uri="{FF2B5EF4-FFF2-40B4-BE49-F238E27FC236}">
                <a16:creationId xmlns:a16="http://schemas.microsoft.com/office/drawing/2014/main" id="{611469AA-D3BE-0DAE-64BD-D6D85CB3AECA}"/>
              </a:ext>
            </a:extLst>
          </p:cNvPr>
          <p:cNvSpPr txBox="1">
            <a:spLocks noChangeArrowheads="1"/>
          </p:cNvSpPr>
          <p:nvPr/>
        </p:nvSpPr>
        <p:spPr bwMode="auto">
          <a:xfrm>
            <a:off x="755650" y="188913"/>
            <a:ext cx="266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t>Ανάπτυξη σφαιρουλιτών</a:t>
            </a:r>
          </a:p>
        </p:txBody>
      </p:sp>
      <p:sp>
        <p:nvSpPr>
          <p:cNvPr id="15364" name="5 - TextBox">
            <a:extLst>
              <a:ext uri="{FF2B5EF4-FFF2-40B4-BE49-F238E27FC236}">
                <a16:creationId xmlns:a16="http://schemas.microsoft.com/office/drawing/2014/main" id="{B983C608-C152-11D8-1E51-CB86CE3B4C2F}"/>
              </a:ext>
            </a:extLst>
          </p:cNvPr>
          <p:cNvSpPr txBox="1">
            <a:spLocks noChangeArrowheads="1"/>
          </p:cNvSpPr>
          <p:nvPr/>
        </p:nvSpPr>
        <p:spPr bwMode="auto">
          <a:xfrm>
            <a:off x="323850" y="5805488"/>
            <a:ext cx="626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1600"/>
              <a:t>Ανάπτυξη σφαιρουλιτών πολυαιθυλενοξειδίου με το χρόνο από </a:t>
            </a:r>
            <a:endParaRPr lang="en-US" altLang="en-US" sz="1600"/>
          </a:p>
          <a:p>
            <a:pPr algn="ctr" eaLnBrk="1" hangingPunct="1">
              <a:spcBef>
                <a:spcPct val="0"/>
              </a:spcBef>
              <a:buFontTx/>
              <a:buNone/>
            </a:pPr>
            <a:r>
              <a:rPr lang="el-GR" altLang="en-US" sz="1600"/>
              <a:t>οπτικό μικροσκόπιο διασταυρωμένων πολωτών</a:t>
            </a:r>
          </a:p>
        </p:txBody>
      </p:sp>
      <p:pic>
        <p:nvPicPr>
          <p:cNvPr id="15365" name="Picture 9" descr="http://www.cemef.mines-paristech.fr/cemef/sections/galerie/pages-groupes/img-sp2-theme-3/downloadFile/preview/img-sp2-theme-3">
            <a:extLst>
              <a:ext uri="{FF2B5EF4-FFF2-40B4-BE49-F238E27FC236}">
                <a16:creationId xmlns:a16="http://schemas.microsoft.com/office/drawing/2014/main" id="{F6528FCA-BD61-5525-7FA6-06CC4C5C5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997200"/>
            <a:ext cx="25241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12 - Ομάδα">
            <a:extLst>
              <a:ext uri="{FF2B5EF4-FFF2-40B4-BE49-F238E27FC236}">
                <a16:creationId xmlns:a16="http://schemas.microsoft.com/office/drawing/2014/main" id="{5036022B-1099-9299-2F80-5AE4F205AF0E}"/>
              </a:ext>
            </a:extLst>
          </p:cNvPr>
          <p:cNvGrpSpPr>
            <a:grpSpLocks/>
          </p:cNvGrpSpPr>
          <p:nvPr/>
        </p:nvGrpSpPr>
        <p:grpSpPr bwMode="auto">
          <a:xfrm>
            <a:off x="684213" y="765175"/>
            <a:ext cx="6884987" cy="1798638"/>
            <a:chOff x="684693" y="764704"/>
            <a:chExt cx="6884260" cy="1799629"/>
          </a:xfrm>
        </p:grpSpPr>
        <p:pic>
          <p:nvPicPr>
            <p:cNvPr id="15371" name="Picture 5">
              <a:extLst>
                <a:ext uri="{FF2B5EF4-FFF2-40B4-BE49-F238E27FC236}">
                  <a16:creationId xmlns:a16="http://schemas.microsoft.com/office/drawing/2014/main" id="{A122F586-3E3D-1CD6-7900-7A038AB88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0404" t="16570" r="11943" b="30412"/>
            <a:stretch>
              <a:fillRect/>
            </a:stretch>
          </p:blipFill>
          <p:spPr bwMode="auto">
            <a:xfrm rot="-5400000">
              <a:off x="4968615" y="-63957"/>
              <a:ext cx="17716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5">
              <a:extLst>
                <a:ext uri="{FF2B5EF4-FFF2-40B4-BE49-F238E27FC236}">
                  <a16:creationId xmlns:a16="http://schemas.microsoft.com/office/drawing/2014/main" id="{5BB7F757-89B1-3590-E1B4-7283E876F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146" t="16570" r="49608" b="30412"/>
            <a:stretch>
              <a:fillRect/>
            </a:stretch>
          </p:blipFill>
          <p:spPr bwMode="auto">
            <a:xfrm rot="-5400000">
              <a:off x="1499378" y="-49981"/>
              <a:ext cx="179962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17 - Ευθύγραμμο βέλος σύνδεσης">
            <a:extLst>
              <a:ext uri="{FF2B5EF4-FFF2-40B4-BE49-F238E27FC236}">
                <a16:creationId xmlns:a16="http://schemas.microsoft.com/office/drawing/2014/main" id="{7329942A-B778-E9B9-27BD-DAF2572DDAE0}"/>
              </a:ext>
            </a:extLst>
          </p:cNvPr>
          <p:cNvCxnSpPr/>
          <p:nvPr/>
        </p:nvCxnSpPr>
        <p:spPr>
          <a:xfrm>
            <a:off x="2484438" y="2708275"/>
            <a:ext cx="3887787"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19 - TextBox">
            <a:extLst>
              <a:ext uri="{FF2B5EF4-FFF2-40B4-BE49-F238E27FC236}">
                <a16:creationId xmlns:a16="http://schemas.microsoft.com/office/drawing/2014/main" id="{6C9E746E-CA20-9E5D-48BB-56A24416C089}"/>
              </a:ext>
            </a:extLst>
          </p:cNvPr>
          <p:cNvSpPr txBox="1"/>
          <p:nvPr/>
        </p:nvSpPr>
        <p:spPr>
          <a:xfrm>
            <a:off x="3851275" y="2565400"/>
            <a:ext cx="620713" cy="368300"/>
          </a:xfrm>
          <a:prstGeom prst="rect">
            <a:avLst/>
          </a:prstGeom>
          <a:solidFill>
            <a:schemeClr val="accent6">
              <a:lumMod val="20000"/>
              <a:lumOff val="80000"/>
            </a:schemeClr>
          </a:solidFill>
        </p:spPr>
        <p:txBody>
          <a:bodyPr wrap="none">
            <a:spAutoFit/>
          </a:bodyPr>
          <a:lstStyle/>
          <a:p>
            <a:pPr eaLnBrk="1" hangingPunct="1">
              <a:defRPr/>
            </a:pPr>
            <a:r>
              <a:rPr lang="en-US" dirty="0">
                <a:latin typeface="Arial" charset="0"/>
              </a:rPr>
              <a:t>time</a:t>
            </a:r>
            <a:endParaRPr lang="el-GR" dirty="0">
              <a:latin typeface="Arial" charset="0"/>
            </a:endParaRPr>
          </a:p>
        </p:txBody>
      </p:sp>
      <p:sp>
        <p:nvSpPr>
          <p:cNvPr id="15369" name="20 - Θέση αριθμού διαφάνειας">
            <a:extLst>
              <a:ext uri="{FF2B5EF4-FFF2-40B4-BE49-F238E27FC236}">
                <a16:creationId xmlns:a16="http://schemas.microsoft.com/office/drawing/2014/main" id="{55BDB052-6E96-4B54-4025-B406FAA87D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E070B2-BA3E-4C54-8C26-9865E1AAFABB}" type="slidenum">
              <a:rPr lang="en-US" altLang="en-US" sz="1400" smtClean="0"/>
              <a:pPr>
                <a:spcBef>
                  <a:spcPct val="0"/>
                </a:spcBef>
                <a:buFontTx/>
                <a:buNone/>
              </a:pPr>
              <a:t>8</a:t>
            </a:fld>
            <a:endParaRPr lang="en-US" altLang="en-US" sz="1400"/>
          </a:p>
        </p:txBody>
      </p:sp>
      <p:sp>
        <p:nvSpPr>
          <p:cNvPr id="15370" name="TextBox 2">
            <a:extLst>
              <a:ext uri="{FF2B5EF4-FFF2-40B4-BE49-F238E27FC236}">
                <a16:creationId xmlns:a16="http://schemas.microsoft.com/office/drawing/2014/main" id="{A95C08FD-A3C1-0A13-8FA7-4AEA24FA5245}"/>
              </a:ext>
            </a:extLst>
          </p:cNvPr>
          <p:cNvSpPr txBox="1">
            <a:spLocks noChangeArrowheads="1"/>
          </p:cNvSpPr>
          <p:nvPr/>
        </p:nvSpPr>
        <p:spPr bwMode="auto">
          <a:xfrm>
            <a:off x="107950" y="6445250"/>
            <a:ext cx="6043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https://www.youtube.com/watch?v=x7TwqZmaSss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 TextBox">
            <a:extLst>
              <a:ext uri="{FF2B5EF4-FFF2-40B4-BE49-F238E27FC236}">
                <a16:creationId xmlns:a16="http://schemas.microsoft.com/office/drawing/2014/main" id="{9796FCE1-819C-D59F-DBD2-A0AC551FC4D6}"/>
              </a:ext>
            </a:extLst>
          </p:cNvPr>
          <p:cNvSpPr txBox="1">
            <a:spLocks noChangeArrowheads="1"/>
          </p:cNvSpPr>
          <p:nvPr/>
        </p:nvSpPr>
        <p:spPr bwMode="auto">
          <a:xfrm>
            <a:off x="1717675" y="138906"/>
            <a:ext cx="590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dirty="0">
                <a:solidFill>
                  <a:schemeClr val="accent2"/>
                </a:solidFill>
              </a:rPr>
              <a:t>Επίδραση της Τ κρυστάλλωσης στην περιοχή τήξης</a:t>
            </a:r>
          </a:p>
        </p:txBody>
      </p:sp>
      <p:sp>
        <p:nvSpPr>
          <p:cNvPr id="5" name="4 - TextBox">
            <a:extLst>
              <a:ext uri="{FF2B5EF4-FFF2-40B4-BE49-F238E27FC236}">
                <a16:creationId xmlns:a16="http://schemas.microsoft.com/office/drawing/2014/main" id="{B8783F2D-E579-C145-B6BE-9C0E8F153633}"/>
              </a:ext>
            </a:extLst>
          </p:cNvPr>
          <p:cNvSpPr txBox="1"/>
          <p:nvPr/>
        </p:nvSpPr>
        <p:spPr>
          <a:xfrm>
            <a:off x="287016" y="5684484"/>
            <a:ext cx="8856984" cy="1077218"/>
          </a:xfrm>
          <a:prstGeom prst="rect">
            <a:avLst/>
          </a:prstGeom>
          <a:solidFill>
            <a:schemeClr val="accent6">
              <a:lumMod val="20000"/>
              <a:lumOff val="80000"/>
            </a:schemeClr>
          </a:solidFill>
        </p:spPr>
        <p:txBody>
          <a:bodyPr wrap="square">
            <a:spAutoFit/>
          </a:bodyPr>
          <a:lstStyle/>
          <a:p>
            <a:pPr eaLnBrk="1" hangingPunct="1">
              <a:defRPr/>
            </a:pPr>
            <a:r>
              <a:rPr lang="el-GR" sz="1600" dirty="0">
                <a:latin typeface="Arial" charset="0"/>
              </a:rPr>
              <a:t>Μέγεθος και τελειότητα κρυστάλλων επιδρούν στην Τ</a:t>
            </a:r>
            <a:r>
              <a:rPr lang="en-US" sz="1600" baseline="-25000" dirty="0">
                <a:latin typeface="Arial" charset="0"/>
              </a:rPr>
              <a:t>m</a:t>
            </a:r>
            <a:r>
              <a:rPr lang="el-GR" sz="1600" dirty="0">
                <a:latin typeface="Arial" charset="0"/>
              </a:rPr>
              <a:t> και το εύρος τήξεως. Η Τ</a:t>
            </a:r>
            <a:r>
              <a:rPr lang="en-US" sz="1600" baseline="-25000" dirty="0">
                <a:latin typeface="Arial" charset="0"/>
              </a:rPr>
              <a:t>m</a:t>
            </a:r>
            <a:r>
              <a:rPr lang="en-US" sz="1600" dirty="0">
                <a:latin typeface="Arial" charset="0"/>
              </a:rPr>
              <a:t> </a:t>
            </a:r>
            <a:r>
              <a:rPr lang="el-GR" sz="1600" dirty="0">
                <a:latin typeface="Arial" charset="0"/>
              </a:rPr>
              <a:t>εξαρτάται από την </a:t>
            </a:r>
            <a:r>
              <a:rPr lang="en-US" sz="1600" dirty="0">
                <a:latin typeface="Arial" charset="0"/>
              </a:rPr>
              <a:t>Tc</a:t>
            </a:r>
            <a:r>
              <a:rPr lang="el-GR" sz="1600" dirty="0">
                <a:latin typeface="Arial" charset="0"/>
              </a:rPr>
              <a:t>.</a:t>
            </a:r>
            <a:r>
              <a:rPr lang="en-US" sz="1600" dirty="0">
                <a:latin typeface="Arial" charset="0"/>
              </a:rPr>
              <a:t> </a:t>
            </a:r>
            <a:r>
              <a:rPr lang="el-GR" sz="1600" dirty="0">
                <a:latin typeface="Arial" charset="0"/>
              </a:rPr>
              <a:t>Σε χαμηλή </a:t>
            </a:r>
            <a:r>
              <a:rPr lang="en-US" sz="1600" dirty="0">
                <a:latin typeface="Arial" charset="0"/>
              </a:rPr>
              <a:t>Tc </a:t>
            </a:r>
            <a:r>
              <a:rPr lang="el-GR" sz="1600" dirty="0">
                <a:latin typeface="Arial" charset="0"/>
              </a:rPr>
              <a:t>έχουμε μικρότερη </a:t>
            </a:r>
            <a:r>
              <a:rPr lang="en-US" sz="1600" dirty="0">
                <a:latin typeface="Arial" charset="0"/>
              </a:rPr>
              <a:t>T</a:t>
            </a:r>
            <a:r>
              <a:rPr lang="en-US" sz="1600" baseline="-25000" dirty="0">
                <a:latin typeface="Arial" charset="0"/>
              </a:rPr>
              <a:t>m</a:t>
            </a:r>
            <a:r>
              <a:rPr lang="en-US" sz="1600" dirty="0">
                <a:latin typeface="Arial" charset="0"/>
              </a:rPr>
              <a:t> (</a:t>
            </a:r>
            <a:r>
              <a:rPr lang="el-GR" sz="1600" dirty="0">
                <a:latin typeface="Arial" charset="0"/>
              </a:rPr>
              <a:t>πιο ατελείς κρύσταλλοι). Σε υψηλότερη </a:t>
            </a:r>
            <a:r>
              <a:rPr lang="en-US" sz="1600" dirty="0">
                <a:latin typeface="Arial" charset="0"/>
              </a:rPr>
              <a:t>T</a:t>
            </a:r>
            <a:r>
              <a:rPr lang="en-US" sz="1600" baseline="-25000" dirty="0">
                <a:latin typeface="Arial" charset="0"/>
              </a:rPr>
              <a:t>c</a:t>
            </a:r>
            <a:r>
              <a:rPr lang="en-US" sz="1600" dirty="0">
                <a:latin typeface="Arial" charset="0"/>
              </a:rPr>
              <a:t> </a:t>
            </a:r>
            <a:r>
              <a:rPr lang="el-GR" sz="1600" dirty="0">
                <a:latin typeface="Arial" charset="0"/>
              </a:rPr>
              <a:t>σχηματίζονται καλύτερης ποιότητας κρύσταλλοι αυξάνοντας την </a:t>
            </a:r>
            <a:r>
              <a:rPr lang="en-US" sz="1600" dirty="0">
                <a:latin typeface="Arial" charset="0"/>
              </a:rPr>
              <a:t>T</a:t>
            </a:r>
            <a:r>
              <a:rPr lang="en-US" sz="1600" baseline="-25000" dirty="0">
                <a:latin typeface="Arial" charset="0"/>
              </a:rPr>
              <a:t>m</a:t>
            </a:r>
            <a:r>
              <a:rPr lang="en-US" sz="1600" dirty="0">
                <a:latin typeface="Arial" charset="0"/>
              </a:rPr>
              <a:t>. </a:t>
            </a:r>
            <a:r>
              <a:rPr lang="el-GR" sz="1600" dirty="0">
                <a:latin typeface="Arial" charset="0"/>
              </a:rPr>
              <a:t>Ως εύρος τήξης ορίζεται η γκρι περιοχή (διασπορά κρυστάλλων μέσα στο δείγμα). </a:t>
            </a:r>
          </a:p>
        </p:txBody>
      </p:sp>
      <p:pic>
        <p:nvPicPr>
          <p:cNvPr id="17413" name="Picture 8">
            <a:extLst>
              <a:ext uri="{FF2B5EF4-FFF2-40B4-BE49-F238E27FC236}">
                <a16:creationId xmlns:a16="http://schemas.microsoft.com/office/drawing/2014/main" id="{BF95A912-9CE3-6B30-27E3-0471FF70E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580232"/>
            <a:ext cx="667702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8 - TextBox">
            <a:extLst>
              <a:ext uri="{FF2B5EF4-FFF2-40B4-BE49-F238E27FC236}">
                <a16:creationId xmlns:a16="http://schemas.microsoft.com/office/drawing/2014/main" id="{52A5E705-7122-9569-1C20-342ECEB76768}"/>
              </a:ext>
            </a:extLst>
          </p:cNvPr>
          <p:cNvSpPr txBox="1">
            <a:spLocks noChangeArrowheads="1"/>
          </p:cNvSpPr>
          <p:nvPr/>
        </p:nvSpPr>
        <p:spPr bwMode="auto">
          <a:xfrm>
            <a:off x="3019425" y="5295107"/>
            <a:ext cx="3836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Θερμοκρασία κρυστάλλωσης, </a:t>
            </a:r>
            <a:r>
              <a:rPr lang="en-US" altLang="en-US" sz="1800" b="1" baseline="30000"/>
              <a:t>0</a:t>
            </a:r>
            <a:r>
              <a:rPr lang="en-US" altLang="en-US" sz="1800" b="1"/>
              <a:t>C</a:t>
            </a:r>
            <a:endParaRPr lang="el-GR" altLang="en-US" sz="1800" b="1"/>
          </a:p>
        </p:txBody>
      </p:sp>
      <p:sp>
        <p:nvSpPr>
          <p:cNvPr id="17415" name="12 - TextBox">
            <a:extLst>
              <a:ext uri="{FF2B5EF4-FFF2-40B4-BE49-F238E27FC236}">
                <a16:creationId xmlns:a16="http://schemas.microsoft.com/office/drawing/2014/main" id="{3AF291E1-1ECF-0B91-97C3-FBFDC2844C20}"/>
              </a:ext>
            </a:extLst>
          </p:cNvPr>
          <p:cNvSpPr txBox="1">
            <a:spLocks noChangeArrowheads="1"/>
          </p:cNvSpPr>
          <p:nvPr/>
        </p:nvSpPr>
        <p:spPr bwMode="auto">
          <a:xfrm rot="16200000">
            <a:off x="794" y="2763838"/>
            <a:ext cx="212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t>Θερμοκρασία , </a:t>
            </a:r>
            <a:r>
              <a:rPr lang="en-US" altLang="en-US" sz="1800" b="1" baseline="30000"/>
              <a:t>0</a:t>
            </a:r>
            <a:r>
              <a:rPr lang="en-US" altLang="en-US" sz="1800" b="1"/>
              <a:t>C</a:t>
            </a:r>
            <a:endParaRPr lang="el-GR" altLang="en-US" sz="1800" b="1"/>
          </a:p>
        </p:txBody>
      </p:sp>
      <p:pic>
        <p:nvPicPr>
          <p:cNvPr id="17416" name="Picture 12">
            <a:extLst>
              <a:ext uri="{FF2B5EF4-FFF2-40B4-BE49-F238E27FC236}">
                <a16:creationId xmlns:a16="http://schemas.microsoft.com/office/drawing/2014/main" id="{2C306F4A-50BF-0A25-AAD0-D8FC1F858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508794"/>
            <a:ext cx="66865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3 - TextBox">
            <a:extLst>
              <a:ext uri="{FF2B5EF4-FFF2-40B4-BE49-F238E27FC236}">
                <a16:creationId xmlns:a16="http://schemas.microsoft.com/office/drawing/2014/main" id="{A92FB01B-F22A-BAC2-7993-F08FF606E0CC}"/>
              </a:ext>
            </a:extLst>
          </p:cNvPr>
          <p:cNvSpPr txBox="1">
            <a:spLocks noChangeArrowheads="1"/>
          </p:cNvSpPr>
          <p:nvPr/>
        </p:nvSpPr>
        <p:spPr bwMode="auto">
          <a:xfrm>
            <a:off x="2070100" y="2937669"/>
            <a:ext cx="222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00"/>
                </a:solidFill>
              </a:rPr>
              <a:t>cis 1,4 polyisoprene</a:t>
            </a:r>
            <a:endParaRPr lang="el-GR" altLang="en-US" sz="1800">
              <a:solidFill>
                <a:srgbClr val="FF0000"/>
              </a:solidFill>
            </a:endParaRPr>
          </a:p>
        </p:txBody>
      </p:sp>
      <p:sp>
        <p:nvSpPr>
          <p:cNvPr id="17418" name="9 - TextBox">
            <a:extLst>
              <a:ext uri="{FF2B5EF4-FFF2-40B4-BE49-F238E27FC236}">
                <a16:creationId xmlns:a16="http://schemas.microsoft.com/office/drawing/2014/main" id="{258D8F7E-2C87-96EF-C9FE-89DF5B06CC7D}"/>
              </a:ext>
            </a:extLst>
          </p:cNvPr>
          <p:cNvSpPr txBox="1">
            <a:spLocks noChangeArrowheads="1"/>
          </p:cNvSpPr>
          <p:nvPr/>
        </p:nvSpPr>
        <p:spPr bwMode="auto">
          <a:xfrm>
            <a:off x="3733800" y="4294982"/>
            <a:ext cx="1617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έναρξη τήξης</a:t>
            </a:r>
          </a:p>
        </p:txBody>
      </p:sp>
      <p:sp>
        <p:nvSpPr>
          <p:cNvPr id="17419" name="10 - TextBox">
            <a:extLst>
              <a:ext uri="{FF2B5EF4-FFF2-40B4-BE49-F238E27FC236}">
                <a16:creationId xmlns:a16="http://schemas.microsoft.com/office/drawing/2014/main" id="{807E270A-B34E-9AFB-7B1D-585F1A7BBF79}"/>
              </a:ext>
            </a:extLst>
          </p:cNvPr>
          <p:cNvSpPr txBox="1">
            <a:spLocks noChangeArrowheads="1"/>
          </p:cNvSpPr>
          <p:nvPr/>
        </p:nvSpPr>
        <p:spPr bwMode="auto">
          <a:xfrm>
            <a:off x="5233988" y="3509169"/>
            <a:ext cx="173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κρυστάλλωση</a:t>
            </a:r>
          </a:p>
        </p:txBody>
      </p:sp>
      <p:sp>
        <p:nvSpPr>
          <p:cNvPr id="17420" name="11 - TextBox">
            <a:extLst>
              <a:ext uri="{FF2B5EF4-FFF2-40B4-BE49-F238E27FC236}">
                <a16:creationId xmlns:a16="http://schemas.microsoft.com/office/drawing/2014/main" id="{F3AA4ABC-C7A0-8248-AF76-11B0FE73010B}"/>
              </a:ext>
            </a:extLst>
          </p:cNvPr>
          <p:cNvSpPr txBox="1">
            <a:spLocks noChangeArrowheads="1"/>
          </p:cNvSpPr>
          <p:nvPr/>
        </p:nvSpPr>
        <p:spPr bwMode="auto">
          <a:xfrm>
            <a:off x="3019425" y="1723232"/>
            <a:ext cx="229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chemeClr val="accent2"/>
                </a:solidFill>
              </a:rPr>
              <a:t>ολοκλήρωση τήξης</a:t>
            </a:r>
          </a:p>
        </p:txBody>
      </p:sp>
      <p:sp>
        <p:nvSpPr>
          <p:cNvPr id="17421" name="17 - TextBox">
            <a:extLst>
              <a:ext uri="{FF2B5EF4-FFF2-40B4-BE49-F238E27FC236}">
                <a16:creationId xmlns:a16="http://schemas.microsoft.com/office/drawing/2014/main" id="{47C23941-0456-17C5-5EE5-3A05ECECFD7A}"/>
              </a:ext>
            </a:extLst>
          </p:cNvPr>
          <p:cNvSpPr txBox="1">
            <a:spLocks noChangeArrowheads="1"/>
          </p:cNvSpPr>
          <p:nvPr/>
        </p:nvSpPr>
        <p:spPr bwMode="auto">
          <a:xfrm>
            <a:off x="1250950" y="1653382"/>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2</a:t>
            </a:r>
          </a:p>
        </p:txBody>
      </p:sp>
      <p:cxnSp>
        <p:nvCxnSpPr>
          <p:cNvPr id="20" name="19 - Ευθεία γραμμή σύνδεσης">
            <a:extLst>
              <a:ext uri="{FF2B5EF4-FFF2-40B4-BE49-F238E27FC236}">
                <a16:creationId xmlns:a16="http://schemas.microsoft.com/office/drawing/2014/main" id="{7E677D41-934D-0CE8-428F-2C0E84D67BD7}"/>
              </a:ext>
            </a:extLst>
          </p:cNvPr>
          <p:cNvCxnSpPr/>
          <p:nvPr/>
        </p:nvCxnSpPr>
        <p:spPr>
          <a:xfrm>
            <a:off x="6764338" y="1410494"/>
            <a:ext cx="1008062" cy="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423" name="20 - Ορθογώνιο">
            <a:extLst>
              <a:ext uri="{FF2B5EF4-FFF2-40B4-BE49-F238E27FC236}">
                <a16:creationId xmlns:a16="http://schemas.microsoft.com/office/drawing/2014/main" id="{0813980A-77AB-30D7-9F08-AD6021A3DA86}"/>
              </a:ext>
            </a:extLst>
          </p:cNvPr>
          <p:cNvSpPr>
            <a:spLocks noChangeArrowheads="1"/>
          </p:cNvSpPr>
          <p:nvPr/>
        </p:nvSpPr>
        <p:spPr bwMode="auto">
          <a:xfrm>
            <a:off x="6823075" y="1064419"/>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b="1" dirty="0">
                <a:solidFill>
                  <a:srgbClr val="FF0000"/>
                </a:solidFill>
              </a:rPr>
              <a:t>Τ</a:t>
            </a:r>
            <a:r>
              <a:rPr lang="en-US" altLang="el-GR" sz="1800" b="1" baseline="-25000" dirty="0">
                <a:solidFill>
                  <a:srgbClr val="FF0000"/>
                </a:solidFill>
              </a:rPr>
              <a:t>m∞</a:t>
            </a:r>
            <a:endParaRPr lang="el-GR" altLang="el-GR" sz="1800" b="1" dirty="0">
              <a:solidFill>
                <a:srgbClr val="FF0000"/>
              </a:solidFill>
            </a:endParaRPr>
          </a:p>
        </p:txBody>
      </p:sp>
      <p:sp>
        <p:nvSpPr>
          <p:cNvPr id="6" name="TextBox 5">
            <a:extLst>
              <a:ext uri="{FF2B5EF4-FFF2-40B4-BE49-F238E27FC236}">
                <a16:creationId xmlns:a16="http://schemas.microsoft.com/office/drawing/2014/main" id="{1F625D3E-38A6-EE61-2831-37D3F43AE3D6}"/>
              </a:ext>
            </a:extLst>
          </p:cNvPr>
          <p:cNvSpPr txBox="1"/>
          <p:nvPr/>
        </p:nvSpPr>
        <p:spPr>
          <a:xfrm>
            <a:off x="7772400" y="1087328"/>
            <a:ext cx="1342639" cy="646331"/>
          </a:xfrm>
          <a:prstGeom prst="rect">
            <a:avLst/>
          </a:prstGeom>
          <a:noFill/>
        </p:spPr>
        <p:txBody>
          <a:bodyPr wrap="square">
            <a:spAutoFit/>
          </a:bodyPr>
          <a:lstStyle/>
          <a:p>
            <a:r>
              <a:rPr lang="el-GR" sz="1200" dirty="0">
                <a:solidFill>
                  <a:srgbClr val="FF0000"/>
                </a:solidFill>
                <a:latin typeface="Arial" charset="0"/>
              </a:rPr>
              <a:t>η θερμοκρασία ενός τέλειου κρυστάλλου</a:t>
            </a:r>
            <a:endParaRPr lang="el-GR" sz="1200" dirty="0">
              <a:solidFill>
                <a:srgbClr val="FF0000"/>
              </a:solidFill>
            </a:endParaRPr>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2472</Words>
  <Application>Microsoft Office PowerPoint</Application>
  <PresentationFormat>Προβολή στην οθόνη (4:3)</PresentationFormat>
  <Paragraphs>350</Paragraphs>
  <Slides>38</Slides>
  <Notes>29</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44" baseType="lpstr">
      <vt:lpstr>Arial</vt:lpstr>
      <vt:lpstr>Calibri</vt:lpstr>
      <vt:lpstr>Symbol</vt:lpstr>
      <vt:lpstr>Times New Roman</vt:lpstr>
      <vt:lpstr>Προεπιλεγμένη σχεδίαση</vt:lpstr>
      <vt:lpstr>Εξίσωση</vt:lpstr>
      <vt:lpstr>ΕΠΙΣΤΗΜΗ ΠΟΛΥΜΕΡΩΝ   Ιδιότητες μακρομορίων στην στερεά κατάσταση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A.E.I.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ct</dc:creator>
  <cp:lastModifiedBy>Πασπαράκης Γεώργιος</cp:lastModifiedBy>
  <cp:revision>146</cp:revision>
  <cp:lastPrinted>2015-04-29T14:32:02Z</cp:lastPrinted>
  <dcterms:created xsi:type="dcterms:W3CDTF">2005-12-18T17:38:12Z</dcterms:created>
  <dcterms:modified xsi:type="dcterms:W3CDTF">2025-12-19T14:15:49Z</dcterms:modified>
</cp:coreProperties>
</file>